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0" r:id="rId1"/>
  </p:sldMasterIdLst>
  <p:notesMasterIdLst>
    <p:notesMasterId r:id="rId35"/>
  </p:notesMasterIdLst>
  <p:handoutMasterIdLst>
    <p:handoutMasterId r:id="rId36"/>
  </p:handoutMasterIdLst>
  <p:sldIdLst>
    <p:sldId id="271" r:id="rId2"/>
    <p:sldId id="581" r:id="rId3"/>
    <p:sldId id="722" r:id="rId4"/>
    <p:sldId id="723" r:id="rId5"/>
    <p:sldId id="724" r:id="rId6"/>
    <p:sldId id="725" r:id="rId7"/>
    <p:sldId id="726" r:id="rId8"/>
    <p:sldId id="727" r:id="rId9"/>
    <p:sldId id="728" r:id="rId10"/>
    <p:sldId id="729" r:id="rId11"/>
    <p:sldId id="730" r:id="rId12"/>
    <p:sldId id="731" r:id="rId13"/>
    <p:sldId id="732" r:id="rId14"/>
    <p:sldId id="733" r:id="rId15"/>
    <p:sldId id="734" r:id="rId16"/>
    <p:sldId id="735" r:id="rId17"/>
    <p:sldId id="736" r:id="rId18"/>
    <p:sldId id="737" r:id="rId19"/>
    <p:sldId id="738" r:id="rId20"/>
    <p:sldId id="739" r:id="rId21"/>
    <p:sldId id="740" r:id="rId22"/>
    <p:sldId id="741" r:id="rId23"/>
    <p:sldId id="742" r:id="rId24"/>
    <p:sldId id="743" r:id="rId25"/>
    <p:sldId id="744" r:id="rId26"/>
    <p:sldId id="745" r:id="rId27"/>
    <p:sldId id="746" r:id="rId28"/>
    <p:sldId id="747" r:id="rId29"/>
    <p:sldId id="748" r:id="rId30"/>
    <p:sldId id="750" r:id="rId31"/>
    <p:sldId id="751" r:id="rId32"/>
    <p:sldId id="752" r:id="rId33"/>
    <p:sldId id="721" r:id="rId34"/>
  </p:sldIdLst>
  <p:sldSz cx="9144000" cy="6858000" type="screen4x3"/>
  <p:notesSz cx="7315200" cy="9601200"/>
  <p:defaultTextStyle>
    <a:defPPr>
      <a:defRPr lang="en-US"/>
    </a:defPPr>
    <a:lvl1pPr algn="l" rtl="0" fontAlgn="base">
      <a:spcBef>
        <a:spcPct val="0"/>
      </a:spcBef>
      <a:spcAft>
        <a:spcPct val="0"/>
      </a:spcAft>
      <a:defRPr sz="3200" b="1" kern="1200">
        <a:solidFill>
          <a:srgbClr val="FFCC00"/>
        </a:solidFill>
        <a:latin typeface="Times New Roman" pitchFamily="18" charset="0"/>
        <a:ea typeface="+mn-ea"/>
        <a:cs typeface="Arial" charset="0"/>
      </a:defRPr>
    </a:lvl1pPr>
    <a:lvl2pPr marL="457200" algn="l" rtl="0" fontAlgn="base">
      <a:spcBef>
        <a:spcPct val="0"/>
      </a:spcBef>
      <a:spcAft>
        <a:spcPct val="0"/>
      </a:spcAft>
      <a:defRPr sz="3200" b="1" kern="1200">
        <a:solidFill>
          <a:srgbClr val="FFCC00"/>
        </a:solidFill>
        <a:latin typeface="Times New Roman" pitchFamily="18" charset="0"/>
        <a:ea typeface="+mn-ea"/>
        <a:cs typeface="Arial" charset="0"/>
      </a:defRPr>
    </a:lvl2pPr>
    <a:lvl3pPr marL="914400" algn="l" rtl="0" fontAlgn="base">
      <a:spcBef>
        <a:spcPct val="0"/>
      </a:spcBef>
      <a:spcAft>
        <a:spcPct val="0"/>
      </a:spcAft>
      <a:defRPr sz="3200" b="1" kern="1200">
        <a:solidFill>
          <a:srgbClr val="FFCC00"/>
        </a:solidFill>
        <a:latin typeface="Times New Roman" pitchFamily="18" charset="0"/>
        <a:ea typeface="+mn-ea"/>
        <a:cs typeface="Arial" charset="0"/>
      </a:defRPr>
    </a:lvl3pPr>
    <a:lvl4pPr marL="1371600" algn="l" rtl="0" fontAlgn="base">
      <a:spcBef>
        <a:spcPct val="0"/>
      </a:spcBef>
      <a:spcAft>
        <a:spcPct val="0"/>
      </a:spcAft>
      <a:defRPr sz="3200" b="1" kern="1200">
        <a:solidFill>
          <a:srgbClr val="FFCC00"/>
        </a:solidFill>
        <a:latin typeface="Times New Roman" pitchFamily="18" charset="0"/>
        <a:ea typeface="+mn-ea"/>
        <a:cs typeface="Arial" charset="0"/>
      </a:defRPr>
    </a:lvl4pPr>
    <a:lvl5pPr marL="1828800" algn="l" rtl="0" fontAlgn="base">
      <a:spcBef>
        <a:spcPct val="0"/>
      </a:spcBef>
      <a:spcAft>
        <a:spcPct val="0"/>
      </a:spcAft>
      <a:defRPr sz="3200" b="1" kern="1200">
        <a:solidFill>
          <a:srgbClr val="FFCC00"/>
        </a:solidFill>
        <a:latin typeface="Times New Roman" pitchFamily="18" charset="0"/>
        <a:ea typeface="+mn-ea"/>
        <a:cs typeface="Arial" charset="0"/>
      </a:defRPr>
    </a:lvl5pPr>
    <a:lvl6pPr marL="2286000" algn="l" defTabSz="914400" rtl="0" eaLnBrk="1" latinLnBrk="0" hangingPunct="1">
      <a:defRPr sz="3200" b="1" kern="1200">
        <a:solidFill>
          <a:srgbClr val="FFCC00"/>
        </a:solidFill>
        <a:latin typeface="Times New Roman" pitchFamily="18" charset="0"/>
        <a:ea typeface="+mn-ea"/>
        <a:cs typeface="Arial" charset="0"/>
      </a:defRPr>
    </a:lvl6pPr>
    <a:lvl7pPr marL="2743200" algn="l" defTabSz="914400" rtl="0" eaLnBrk="1" latinLnBrk="0" hangingPunct="1">
      <a:defRPr sz="3200" b="1" kern="1200">
        <a:solidFill>
          <a:srgbClr val="FFCC00"/>
        </a:solidFill>
        <a:latin typeface="Times New Roman" pitchFamily="18" charset="0"/>
        <a:ea typeface="+mn-ea"/>
        <a:cs typeface="Arial" charset="0"/>
      </a:defRPr>
    </a:lvl7pPr>
    <a:lvl8pPr marL="3200400" algn="l" defTabSz="914400" rtl="0" eaLnBrk="1" latinLnBrk="0" hangingPunct="1">
      <a:defRPr sz="3200" b="1" kern="1200">
        <a:solidFill>
          <a:srgbClr val="FFCC00"/>
        </a:solidFill>
        <a:latin typeface="Times New Roman" pitchFamily="18" charset="0"/>
        <a:ea typeface="+mn-ea"/>
        <a:cs typeface="Arial" charset="0"/>
      </a:defRPr>
    </a:lvl8pPr>
    <a:lvl9pPr marL="3657600" algn="l" defTabSz="914400" rtl="0" eaLnBrk="1" latinLnBrk="0" hangingPunct="1">
      <a:defRPr sz="3200" b="1" kern="1200">
        <a:solidFill>
          <a:srgbClr val="FFCC00"/>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3">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clrMru>
    <a:srgbClr val="0000FF"/>
    <a:srgbClr val="40517A"/>
    <a:srgbClr val="6600FF"/>
    <a:srgbClr val="30BD0F"/>
    <a:srgbClr val="4B9969"/>
    <a:srgbClr val="0066CC"/>
    <a:srgbClr val="0099FF"/>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8898" autoAdjust="0"/>
    <p:restoredTop sz="94660" autoAdjust="0"/>
  </p:normalViewPr>
  <p:slideViewPr>
    <p:cSldViewPr>
      <p:cViewPr varScale="1">
        <p:scale>
          <a:sx n="72" d="100"/>
          <a:sy n="72" d="100"/>
        </p:scale>
        <p:origin x="1704" y="66"/>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150" d="100"/>
        <a:sy n="150" d="100"/>
      </p:scale>
      <p:origin x="0" y="0"/>
    </p:cViewPr>
  </p:sorterViewPr>
  <p:notesViewPr>
    <p:cSldViewPr>
      <p:cViewPr varScale="1">
        <p:scale>
          <a:sx n="78" d="100"/>
          <a:sy n="78" d="100"/>
        </p:scale>
        <p:origin x="-3156" y="-90"/>
      </p:cViewPr>
      <p:guideLst>
        <p:guide orient="horz" pos="3023"/>
        <p:guide pos="230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44450" y="331788"/>
            <a:ext cx="7026275" cy="479425"/>
          </a:xfrm>
          <a:prstGeom prst="rect">
            <a:avLst/>
          </a:prstGeom>
          <a:noFill/>
          <a:ln w="9525">
            <a:noFill/>
            <a:miter lim="800000"/>
            <a:headEnd/>
            <a:tailEnd/>
          </a:ln>
          <a:effectLst/>
        </p:spPr>
        <p:txBody>
          <a:bodyPr vert="horz" wrap="square" lIns="95436" tIns="47718" rIns="95436" bIns="47718" numCol="1" anchor="t" anchorCtr="0" compatLnSpc="1">
            <a:prstTxWarp prst="textNoShape">
              <a:avLst/>
            </a:prstTxWarp>
          </a:bodyPr>
          <a:lstStyle>
            <a:lvl1pPr algn="ctr" defTabSz="954088" eaLnBrk="0" hangingPunct="0">
              <a:lnSpc>
                <a:spcPct val="100000"/>
              </a:lnSpc>
              <a:defRPr sz="1600" b="1" dirty="0" smtClean="0">
                <a:solidFill>
                  <a:schemeClr val="tx1"/>
                </a:solidFill>
                <a:cs typeface="+mn-cs"/>
              </a:defRPr>
            </a:lvl1pPr>
          </a:lstStyle>
          <a:p>
            <a:pPr>
              <a:defRPr/>
            </a:pPr>
            <a:r>
              <a:rPr lang="en-US"/>
              <a:t>Financial Statement Analysis</a:t>
            </a:r>
          </a:p>
        </p:txBody>
      </p:sp>
      <p:sp>
        <p:nvSpPr>
          <p:cNvPr id="16388" name="Rectangle 4"/>
          <p:cNvSpPr>
            <a:spLocks noGrp="1" noChangeArrowheads="1"/>
          </p:cNvSpPr>
          <p:nvPr>
            <p:ph type="ftr" sz="quarter" idx="2"/>
          </p:nvPr>
        </p:nvSpPr>
        <p:spPr bwMode="auto">
          <a:xfrm>
            <a:off x="0" y="9123363"/>
            <a:ext cx="3168650" cy="477837"/>
          </a:xfrm>
          <a:prstGeom prst="rect">
            <a:avLst/>
          </a:prstGeom>
          <a:noFill/>
          <a:ln w="9525">
            <a:noFill/>
            <a:miter lim="800000"/>
            <a:headEnd/>
            <a:tailEnd/>
          </a:ln>
          <a:effectLst/>
        </p:spPr>
        <p:txBody>
          <a:bodyPr vert="horz" wrap="square" lIns="95436" tIns="47718" rIns="95436" bIns="47718" numCol="1" anchor="b" anchorCtr="0" compatLnSpc="1">
            <a:prstTxWarp prst="textNoShape">
              <a:avLst/>
            </a:prstTxWarp>
          </a:bodyPr>
          <a:lstStyle>
            <a:lvl1pPr algn="l" defTabSz="954088" eaLnBrk="0" hangingPunct="0">
              <a:lnSpc>
                <a:spcPct val="100000"/>
              </a:lnSpc>
              <a:defRPr sz="1300" b="1">
                <a:solidFill>
                  <a:schemeClr val="tx1"/>
                </a:solidFill>
                <a:cs typeface="+mn-cs"/>
              </a:defRPr>
            </a:lvl1pPr>
          </a:lstStyle>
          <a:p>
            <a:pPr>
              <a:defRPr/>
            </a:pPr>
            <a:r>
              <a:rPr lang="el-GR"/>
              <a:t>Π.Γ. Αρτίκης</a:t>
            </a:r>
            <a:endParaRPr lang="en-US"/>
          </a:p>
        </p:txBody>
      </p:sp>
      <p:sp>
        <p:nvSpPr>
          <p:cNvPr id="16390" name="Rectangle 6"/>
          <p:cNvSpPr>
            <a:spLocks noChangeArrowheads="1"/>
          </p:cNvSpPr>
          <p:nvPr/>
        </p:nvSpPr>
        <p:spPr bwMode="auto">
          <a:xfrm>
            <a:off x="5216525" y="9061450"/>
            <a:ext cx="1962150" cy="430213"/>
          </a:xfrm>
          <a:prstGeom prst="rect">
            <a:avLst/>
          </a:prstGeom>
          <a:noFill/>
          <a:ln w="9525">
            <a:noFill/>
            <a:miter lim="800000"/>
            <a:headEnd/>
            <a:tailEnd/>
          </a:ln>
          <a:effectLst/>
        </p:spPr>
        <p:txBody>
          <a:bodyPr anchor="b"/>
          <a:lstStyle/>
          <a:p>
            <a:pPr algn="r">
              <a:defRPr/>
            </a:pPr>
            <a:fld id="{BCEA1324-DFF4-4D8F-8F41-543715A86FDB}" type="slidenum">
              <a:rPr lang="en-US" sz="1200">
                <a:solidFill>
                  <a:schemeClr val="tx1"/>
                </a:solidFill>
                <a:latin typeface="Arial" charset="0"/>
                <a:cs typeface="+mn-cs"/>
              </a:rPr>
              <a:pPr algn="r">
                <a:defRPr/>
              </a:pPr>
              <a:t>‹#›</a:t>
            </a:fld>
            <a:endParaRPr lang="en-CA" sz="1200">
              <a:solidFill>
                <a:schemeClr val="tx1"/>
              </a:solidFill>
              <a:latin typeface="Arial" charset="0"/>
              <a:cs typeface="+mn-cs"/>
            </a:endParaRPr>
          </a:p>
        </p:txBody>
      </p:sp>
    </p:spTree>
    <p:extLst>
      <p:ext uri="{BB962C8B-B14F-4D97-AF65-F5344CB8AC3E}">
        <p14:creationId xmlns:p14="http://schemas.microsoft.com/office/powerpoint/2010/main" val="102929421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bwMode="auto">
          <a:xfrm>
            <a:off x="0" y="0"/>
            <a:ext cx="3168650" cy="477838"/>
          </a:xfrm>
          <a:prstGeom prst="rect">
            <a:avLst/>
          </a:prstGeom>
          <a:noFill/>
          <a:ln w="9525">
            <a:noFill/>
            <a:miter lim="800000"/>
            <a:headEnd/>
            <a:tailEnd/>
          </a:ln>
          <a:effectLst/>
        </p:spPr>
        <p:txBody>
          <a:bodyPr vert="horz" wrap="square" lIns="95436" tIns="47718" rIns="95436" bIns="47718" numCol="1" anchor="t" anchorCtr="0" compatLnSpc="1">
            <a:prstTxWarp prst="textNoShape">
              <a:avLst/>
            </a:prstTxWarp>
          </a:bodyPr>
          <a:lstStyle>
            <a:lvl1pPr algn="l" defTabSz="954088" eaLnBrk="0" hangingPunct="0">
              <a:lnSpc>
                <a:spcPct val="100000"/>
              </a:lnSpc>
              <a:defRPr sz="1300" b="0">
                <a:solidFill>
                  <a:schemeClr val="tx1"/>
                </a:solidFill>
                <a:cs typeface="+mn-cs"/>
              </a:defRPr>
            </a:lvl1pPr>
          </a:lstStyle>
          <a:p>
            <a:pPr>
              <a:defRPr/>
            </a:pPr>
            <a:r>
              <a:rPr lang="en-US"/>
              <a:t>Financial Statement Analysis</a:t>
            </a:r>
          </a:p>
        </p:txBody>
      </p:sp>
      <p:sp>
        <p:nvSpPr>
          <p:cNvPr id="24579" name="Rectangle 3"/>
          <p:cNvSpPr>
            <a:spLocks noGrp="1" noChangeArrowheads="1"/>
          </p:cNvSpPr>
          <p:nvPr>
            <p:ph type="dt" idx="1"/>
          </p:nvPr>
        </p:nvSpPr>
        <p:spPr bwMode="auto">
          <a:xfrm>
            <a:off x="4146550" y="0"/>
            <a:ext cx="3168650" cy="477838"/>
          </a:xfrm>
          <a:prstGeom prst="rect">
            <a:avLst/>
          </a:prstGeom>
          <a:noFill/>
          <a:ln w="9525">
            <a:noFill/>
            <a:miter lim="800000"/>
            <a:headEnd/>
            <a:tailEnd/>
          </a:ln>
          <a:effectLst/>
        </p:spPr>
        <p:txBody>
          <a:bodyPr vert="horz" wrap="square" lIns="95436" tIns="47718" rIns="95436" bIns="47718" numCol="1" anchor="t" anchorCtr="0" compatLnSpc="1">
            <a:prstTxWarp prst="textNoShape">
              <a:avLst/>
            </a:prstTxWarp>
          </a:bodyPr>
          <a:lstStyle>
            <a:lvl1pPr algn="r" defTabSz="954088" eaLnBrk="0" hangingPunct="0">
              <a:lnSpc>
                <a:spcPct val="100000"/>
              </a:lnSpc>
              <a:defRPr sz="1300" b="0">
                <a:solidFill>
                  <a:schemeClr val="tx1"/>
                </a:solidFill>
                <a:cs typeface="+mn-cs"/>
              </a:defRPr>
            </a:lvl1pPr>
          </a:lstStyle>
          <a:p>
            <a:pPr>
              <a:defRPr/>
            </a:pPr>
            <a:endParaRPr lang="en-US"/>
          </a:p>
        </p:txBody>
      </p:sp>
      <p:sp>
        <p:nvSpPr>
          <p:cNvPr id="41988" name="Rectangle 4"/>
          <p:cNvSpPr>
            <a:spLocks noGrp="1" noRot="1" noChangeAspect="1" noChangeArrowheads="1" noTextEdit="1"/>
          </p:cNvSpPr>
          <p:nvPr>
            <p:ph type="sldImg" idx="2"/>
          </p:nvPr>
        </p:nvSpPr>
        <p:spPr bwMode="auto">
          <a:xfrm>
            <a:off x="1260475" y="719138"/>
            <a:ext cx="4800600" cy="3600450"/>
          </a:xfrm>
          <a:prstGeom prst="rect">
            <a:avLst/>
          </a:prstGeom>
          <a:noFill/>
          <a:ln w="9525">
            <a:solidFill>
              <a:srgbClr val="000000"/>
            </a:solidFill>
            <a:miter lim="800000"/>
            <a:headEnd/>
            <a:tailEnd/>
          </a:ln>
        </p:spPr>
      </p:sp>
      <p:sp>
        <p:nvSpPr>
          <p:cNvPr id="24581" name="Rectangle 5"/>
          <p:cNvSpPr>
            <a:spLocks noGrp="1" noChangeArrowheads="1"/>
          </p:cNvSpPr>
          <p:nvPr>
            <p:ph type="body" sz="quarter" idx="3"/>
          </p:nvPr>
        </p:nvSpPr>
        <p:spPr bwMode="auto">
          <a:xfrm>
            <a:off x="976313" y="4560888"/>
            <a:ext cx="5362575" cy="4321175"/>
          </a:xfrm>
          <a:prstGeom prst="rect">
            <a:avLst/>
          </a:prstGeom>
          <a:noFill/>
          <a:ln w="9525">
            <a:noFill/>
            <a:miter lim="800000"/>
            <a:headEnd/>
            <a:tailEnd/>
          </a:ln>
          <a:effectLst/>
        </p:spPr>
        <p:txBody>
          <a:bodyPr vert="horz" wrap="square" lIns="95436" tIns="47718" rIns="95436" bIns="4771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4582" name="Rectangle 6"/>
          <p:cNvSpPr>
            <a:spLocks noGrp="1" noChangeArrowheads="1"/>
          </p:cNvSpPr>
          <p:nvPr>
            <p:ph type="ftr" sz="quarter" idx="4"/>
          </p:nvPr>
        </p:nvSpPr>
        <p:spPr bwMode="auto">
          <a:xfrm>
            <a:off x="0" y="9123363"/>
            <a:ext cx="3168650" cy="477837"/>
          </a:xfrm>
          <a:prstGeom prst="rect">
            <a:avLst/>
          </a:prstGeom>
          <a:noFill/>
          <a:ln w="9525">
            <a:noFill/>
            <a:miter lim="800000"/>
            <a:headEnd/>
            <a:tailEnd/>
          </a:ln>
          <a:effectLst/>
        </p:spPr>
        <p:txBody>
          <a:bodyPr vert="horz" wrap="square" lIns="95436" tIns="47718" rIns="95436" bIns="47718" numCol="1" anchor="b" anchorCtr="0" compatLnSpc="1">
            <a:prstTxWarp prst="textNoShape">
              <a:avLst/>
            </a:prstTxWarp>
          </a:bodyPr>
          <a:lstStyle>
            <a:lvl1pPr algn="l" defTabSz="954088" eaLnBrk="0" hangingPunct="0">
              <a:lnSpc>
                <a:spcPct val="100000"/>
              </a:lnSpc>
              <a:defRPr sz="1300" b="0">
                <a:solidFill>
                  <a:schemeClr val="tx1"/>
                </a:solidFill>
                <a:cs typeface="+mn-cs"/>
              </a:defRPr>
            </a:lvl1pPr>
          </a:lstStyle>
          <a:p>
            <a:pPr>
              <a:defRPr/>
            </a:pPr>
            <a:endParaRPr lang="en-US"/>
          </a:p>
        </p:txBody>
      </p:sp>
      <p:sp>
        <p:nvSpPr>
          <p:cNvPr id="24583" name="Rectangle 7"/>
          <p:cNvSpPr>
            <a:spLocks noGrp="1" noChangeArrowheads="1"/>
          </p:cNvSpPr>
          <p:nvPr>
            <p:ph type="sldNum" sz="quarter" idx="5"/>
          </p:nvPr>
        </p:nvSpPr>
        <p:spPr bwMode="auto">
          <a:xfrm>
            <a:off x="4146550" y="9123363"/>
            <a:ext cx="3168650" cy="477837"/>
          </a:xfrm>
          <a:prstGeom prst="rect">
            <a:avLst/>
          </a:prstGeom>
          <a:noFill/>
          <a:ln w="9525">
            <a:noFill/>
            <a:miter lim="800000"/>
            <a:headEnd/>
            <a:tailEnd/>
          </a:ln>
          <a:effectLst/>
        </p:spPr>
        <p:txBody>
          <a:bodyPr vert="horz" wrap="square" lIns="95436" tIns="47718" rIns="95436" bIns="47718" numCol="1" anchor="b" anchorCtr="0" compatLnSpc="1">
            <a:prstTxWarp prst="textNoShape">
              <a:avLst/>
            </a:prstTxWarp>
          </a:bodyPr>
          <a:lstStyle>
            <a:lvl1pPr algn="r" defTabSz="954088" eaLnBrk="0" hangingPunct="0">
              <a:lnSpc>
                <a:spcPct val="100000"/>
              </a:lnSpc>
              <a:defRPr sz="1300" b="0">
                <a:solidFill>
                  <a:schemeClr val="tx1"/>
                </a:solidFill>
                <a:cs typeface="+mn-cs"/>
              </a:defRPr>
            </a:lvl1pPr>
          </a:lstStyle>
          <a:p>
            <a:pPr>
              <a:defRPr/>
            </a:pPr>
            <a:fld id="{35B4C3F8-DA8A-4239-B9EE-FDA29ED0325E}" type="slidenum">
              <a:rPr lang="en-US"/>
              <a:pPr>
                <a:defRPr/>
              </a:pPr>
              <a:t>‹#›</a:t>
            </a:fld>
            <a:endParaRPr lang="en-US"/>
          </a:p>
        </p:txBody>
      </p:sp>
    </p:spTree>
    <p:extLst>
      <p:ext uri="{BB962C8B-B14F-4D97-AF65-F5344CB8AC3E}">
        <p14:creationId xmlns:p14="http://schemas.microsoft.com/office/powerpoint/2010/main" val="1472978010"/>
      </p:ext>
    </p:extLst>
  </p:cSld>
  <p:clrMap bg1="lt1" tx1="dk1" bg2="lt2" tx2="dk2" accent1="accent1" accent2="accent2" accent3="accent3" accent4="accent4" accent5="accent5" accent6="accent6" hlink="hlink" folHlink="folHlink"/>
  <p:hf ftr="0" dt="0"/>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hdr" sz="quarter"/>
          </p:nvPr>
        </p:nvSpPr>
        <p:spPr/>
        <p:txBody>
          <a:bodyPr/>
          <a:lstStyle/>
          <a:p>
            <a:pPr>
              <a:defRPr/>
            </a:pPr>
            <a:r>
              <a:rPr lang="en-US"/>
              <a:t>Financial Statement Analysis</a:t>
            </a:r>
          </a:p>
        </p:txBody>
      </p:sp>
      <p:sp>
        <p:nvSpPr>
          <p:cNvPr id="79875" name="Rectangle 7"/>
          <p:cNvSpPr>
            <a:spLocks noGrp="1" noChangeArrowheads="1"/>
          </p:cNvSpPr>
          <p:nvPr>
            <p:ph type="sldNum" sz="quarter" idx="5"/>
          </p:nvPr>
        </p:nvSpPr>
        <p:spPr/>
        <p:txBody>
          <a:bodyPr/>
          <a:lstStyle/>
          <a:p>
            <a:pPr>
              <a:defRPr/>
            </a:pPr>
            <a:fld id="{C787FF01-AA91-4DD1-8832-21BC27DC1A44}" type="slidenum">
              <a:rPr lang="en-US" smtClean="0"/>
              <a:pPr>
                <a:defRPr/>
              </a:pPr>
              <a:t>1</a:t>
            </a:fld>
            <a:endParaRPr lang="en-US"/>
          </a:p>
        </p:txBody>
      </p:sp>
      <p:sp>
        <p:nvSpPr>
          <p:cNvPr id="43012" name="Rectangle 2"/>
          <p:cNvSpPr>
            <a:spLocks noGrp="1" noRot="1" noChangeAspect="1" noChangeArrowheads="1" noTextEdit="1"/>
          </p:cNvSpPr>
          <p:nvPr>
            <p:ph type="sldImg"/>
          </p:nvPr>
        </p:nvSpPr>
        <p:spPr>
          <a:ln/>
        </p:spPr>
      </p:sp>
      <p:sp>
        <p:nvSpPr>
          <p:cNvPr id="43013" name="Rectangle 3"/>
          <p:cNvSpPr>
            <a:spLocks noGrp="1" noChangeArrowheads="1"/>
          </p:cNvSpPr>
          <p:nvPr>
            <p:ph type="body" idx="1"/>
          </p:nvPr>
        </p:nvSpPr>
        <p:spPr>
          <a:noFill/>
          <a:ln/>
        </p:spPr>
        <p:txBody>
          <a:bodyPr/>
          <a:lstStyle/>
          <a:p>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a:t>Kλικ για επεξεργασία του τίτλου</a:t>
            </a: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l-GR"/>
              <a:t>Κάντε κλικ για να επεξεργαστείτε τον υπότιτλο του υποδείγματος</a:t>
            </a:r>
          </a:p>
        </p:txBody>
      </p:sp>
      <p:sp>
        <p:nvSpPr>
          <p:cNvPr id="4" name="Rectangle 3"/>
          <p:cNvSpPr>
            <a:spLocks noGrp="1" noChangeArrowheads="1"/>
          </p:cNvSpPr>
          <p:nvPr>
            <p:ph type="ftr" sz="quarter" idx="10"/>
          </p:nvPr>
        </p:nvSpPr>
        <p:spPr>
          <a:ln/>
        </p:spPr>
        <p:txBody>
          <a:bodyPr/>
          <a:lstStyle>
            <a:lvl1pPr>
              <a:defRPr/>
            </a:lvl1pPr>
          </a:lstStyle>
          <a:p>
            <a:pPr>
              <a:defRPr/>
            </a:pPr>
            <a:r>
              <a:rPr lang="en-CA"/>
              <a:t>P.G. Artikis</a:t>
            </a:r>
          </a:p>
        </p:txBody>
      </p:sp>
      <p:sp>
        <p:nvSpPr>
          <p:cNvPr id="5" name="Rectangle 4"/>
          <p:cNvSpPr>
            <a:spLocks noGrp="1" noChangeArrowheads="1"/>
          </p:cNvSpPr>
          <p:nvPr>
            <p:ph type="sldNum" sz="quarter" idx="11"/>
          </p:nvPr>
        </p:nvSpPr>
        <p:spPr>
          <a:ln/>
        </p:spPr>
        <p:txBody>
          <a:bodyPr/>
          <a:lstStyle>
            <a:lvl1pPr>
              <a:defRPr/>
            </a:lvl1pPr>
          </a:lstStyle>
          <a:p>
            <a:pPr>
              <a:defRPr/>
            </a:pPr>
            <a:fld id="{B3503779-5081-487D-8B01-8ABF130F1DBF}" type="slidenum">
              <a:rPr lang="en-US"/>
              <a:pPr>
                <a:defRPr/>
              </a:pPr>
              <a:t>‹#›</a:t>
            </a:fld>
            <a:endParaRPr lang="en-CA"/>
          </a:p>
        </p:txBody>
      </p:sp>
    </p:spTree>
  </p:cSld>
  <p:clrMapOvr>
    <a:masterClrMapping/>
  </p:clrMapOvr>
  <p:transition spd="med">
    <p:pull dir="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Rectangle 3"/>
          <p:cNvSpPr>
            <a:spLocks noGrp="1" noChangeArrowheads="1"/>
          </p:cNvSpPr>
          <p:nvPr>
            <p:ph type="ftr" sz="quarter" idx="10"/>
          </p:nvPr>
        </p:nvSpPr>
        <p:spPr>
          <a:ln/>
        </p:spPr>
        <p:txBody>
          <a:bodyPr/>
          <a:lstStyle>
            <a:lvl1pPr>
              <a:defRPr/>
            </a:lvl1pPr>
          </a:lstStyle>
          <a:p>
            <a:pPr>
              <a:defRPr/>
            </a:pPr>
            <a:r>
              <a:rPr lang="en-CA"/>
              <a:t>P.G. Artikis</a:t>
            </a:r>
          </a:p>
        </p:txBody>
      </p:sp>
      <p:sp>
        <p:nvSpPr>
          <p:cNvPr id="5" name="Rectangle 4"/>
          <p:cNvSpPr>
            <a:spLocks noGrp="1" noChangeArrowheads="1"/>
          </p:cNvSpPr>
          <p:nvPr>
            <p:ph type="sldNum" sz="quarter" idx="11"/>
          </p:nvPr>
        </p:nvSpPr>
        <p:spPr>
          <a:ln/>
        </p:spPr>
        <p:txBody>
          <a:bodyPr/>
          <a:lstStyle>
            <a:lvl1pPr>
              <a:defRPr/>
            </a:lvl1pPr>
          </a:lstStyle>
          <a:p>
            <a:pPr>
              <a:defRPr/>
            </a:pPr>
            <a:fld id="{7C1EC901-0687-4D0E-9FA2-3AB54A0ED6F0}" type="slidenum">
              <a:rPr lang="en-US"/>
              <a:pPr>
                <a:defRPr/>
              </a:pPr>
              <a:t>‹#›</a:t>
            </a:fld>
            <a:endParaRPr lang="en-CA"/>
          </a:p>
        </p:txBody>
      </p:sp>
    </p:spTree>
  </p:cSld>
  <p:clrMapOvr>
    <a:masterClrMapping/>
  </p:clrMapOvr>
  <p:transition spd="med">
    <p:pull dir="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924675" y="188913"/>
            <a:ext cx="1978025" cy="5907087"/>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990600" y="188913"/>
            <a:ext cx="5781675" cy="5907087"/>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Rectangle 3"/>
          <p:cNvSpPr>
            <a:spLocks noGrp="1" noChangeArrowheads="1"/>
          </p:cNvSpPr>
          <p:nvPr>
            <p:ph type="ftr" sz="quarter" idx="10"/>
          </p:nvPr>
        </p:nvSpPr>
        <p:spPr>
          <a:ln/>
        </p:spPr>
        <p:txBody>
          <a:bodyPr/>
          <a:lstStyle>
            <a:lvl1pPr>
              <a:defRPr/>
            </a:lvl1pPr>
          </a:lstStyle>
          <a:p>
            <a:pPr>
              <a:defRPr/>
            </a:pPr>
            <a:r>
              <a:rPr lang="en-CA"/>
              <a:t>P.G. Artikis</a:t>
            </a:r>
          </a:p>
        </p:txBody>
      </p:sp>
      <p:sp>
        <p:nvSpPr>
          <p:cNvPr id="5" name="Rectangle 4"/>
          <p:cNvSpPr>
            <a:spLocks noGrp="1" noChangeArrowheads="1"/>
          </p:cNvSpPr>
          <p:nvPr>
            <p:ph type="sldNum" sz="quarter" idx="11"/>
          </p:nvPr>
        </p:nvSpPr>
        <p:spPr>
          <a:ln/>
        </p:spPr>
        <p:txBody>
          <a:bodyPr/>
          <a:lstStyle>
            <a:lvl1pPr>
              <a:defRPr/>
            </a:lvl1pPr>
          </a:lstStyle>
          <a:p>
            <a:pPr>
              <a:defRPr/>
            </a:pPr>
            <a:fld id="{B11C4988-6AD7-4115-B77E-F29FECA643B9}" type="slidenum">
              <a:rPr lang="en-US"/>
              <a:pPr>
                <a:defRPr/>
              </a:pPr>
              <a:t>‹#›</a:t>
            </a:fld>
            <a:endParaRPr lang="en-CA"/>
          </a:p>
        </p:txBody>
      </p:sp>
    </p:spTree>
  </p:cSld>
  <p:clrMapOvr>
    <a:masterClrMapping/>
  </p:clrMapOvr>
  <p:transition spd="med">
    <p:pull dir="r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Τίτλος, Κείμενο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990600" y="188913"/>
            <a:ext cx="7912100" cy="1143000"/>
          </a:xfrm>
        </p:spPr>
        <p:txBody>
          <a:bodyPr/>
          <a:lstStyle/>
          <a:p>
            <a:r>
              <a:rPr lang="el-GR"/>
              <a:t>Kλικ για επεξεργασία του τίτλου</a:t>
            </a:r>
          </a:p>
        </p:txBody>
      </p:sp>
      <p:sp>
        <p:nvSpPr>
          <p:cNvPr id="3" name="2 - Θέση κειμένου"/>
          <p:cNvSpPr>
            <a:spLocks noGrp="1"/>
          </p:cNvSpPr>
          <p:nvPr>
            <p:ph type="body" sz="half" idx="1"/>
          </p:nvPr>
        </p:nvSpPr>
        <p:spPr>
          <a:xfrm>
            <a:off x="990600" y="1752600"/>
            <a:ext cx="3879850" cy="4343400"/>
          </a:xfrm>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5022850" y="1752600"/>
            <a:ext cx="3879850" cy="4343400"/>
          </a:xfrm>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Rectangle 3"/>
          <p:cNvSpPr>
            <a:spLocks noGrp="1" noChangeArrowheads="1"/>
          </p:cNvSpPr>
          <p:nvPr>
            <p:ph type="ftr" sz="quarter" idx="10"/>
          </p:nvPr>
        </p:nvSpPr>
        <p:spPr>
          <a:ln/>
        </p:spPr>
        <p:txBody>
          <a:bodyPr/>
          <a:lstStyle>
            <a:lvl1pPr>
              <a:defRPr/>
            </a:lvl1pPr>
          </a:lstStyle>
          <a:p>
            <a:pPr>
              <a:defRPr/>
            </a:pPr>
            <a:r>
              <a:rPr lang="en-CA"/>
              <a:t>P.G. Artikis</a:t>
            </a:r>
          </a:p>
        </p:txBody>
      </p:sp>
      <p:sp>
        <p:nvSpPr>
          <p:cNvPr id="6" name="Rectangle 4"/>
          <p:cNvSpPr>
            <a:spLocks noGrp="1" noChangeArrowheads="1"/>
          </p:cNvSpPr>
          <p:nvPr>
            <p:ph type="sldNum" sz="quarter" idx="11"/>
          </p:nvPr>
        </p:nvSpPr>
        <p:spPr>
          <a:ln/>
        </p:spPr>
        <p:txBody>
          <a:bodyPr/>
          <a:lstStyle>
            <a:lvl1pPr>
              <a:defRPr/>
            </a:lvl1pPr>
          </a:lstStyle>
          <a:p>
            <a:pPr>
              <a:defRPr/>
            </a:pPr>
            <a:fld id="{CB20C54C-B6DE-4A48-8925-BB22EAA888B7}" type="slidenum">
              <a:rPr lang="en-US"/>
              <a:pPr>
                <a:defRPr/>
              </a:pPr>
              <a:t>‹#›</a:t>
            </a:fld>
            <a:endParaRPr lang="en-CA"/>
          </a:p>
        </p:txBody>
      </p:sp>
    </p:spTree>
  </p:cSld>
  <p:clrMapOvr>
    <a:masterClrMapping/>
  </p:clrMapOvr>
  <p:transition spd="med">
    <p:pull dir="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Τίτλος και Πίνακ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990600" y="188913"/>
            <a:ext cx="7912100" cy="1143000"/>
          </a:xfrm>
        </p:spPr>
        <p:txBody>
          <a:bodyPr/>
          <a:lstStyle/>
          <a:p>
            <a:r>
              <a:rPr lang="el-GR"/>
              <a:t>Kλικ για επεξεργασία του τίτλου</a:t>
            </a:r>
          </a:p>
        </p:txBody>
      </p:sp>
      <p:sp>
        <p:nvSpPr>
          <p:cNvPr id="3" name="2 - Θέση πίνακα"/>
          <p:cNvSpPr>
            <a:spLocks noGrp="1"/>
          </p:cNvSpPr>
          <p:nvPr>
            <p:ph type="tbl" idx="1"/>
          </p:nvPr>
        </p:nvSpPr>
        <p:spPr>
          <a:xfrm>
            <a:off x="990600" y="1752600"/>
            <a:ext cx="7912100" cy="4343400"/>
          </a:xfrm>
        </p:spPr>
        <p:txBody>
          <a:bodyPr/>
          <a:lstStyle/>
          <a:p>
            <a:pPr lvl="0"/>
            <a:endParaRPr lang="el-GR" noProof="0"/>
          </a:p>
        </p:txBody>
      </p:sp>
      <p:sp>
        <p:nvSpPr>
          <p:cNvPr id="4" name="Rectangle 3"/>
          <p:cNvSpPr>
            <a:spLocks noGrp="1" noChangeArrowheads="1"/>
          </p:cNvSpPr>
          <p:nvPr>
            <p:ph type="ftr" sz="quarter" idx="10"/>
          </p:nvPr>
        </p:nvSpPr>
        <p:spPr>
          <a:ln/>
        </p:spPr>
        <p:txBody>
          <a:bodyPr/>
          <a:lstStyle>
            <a:lvl1pPr>
              <a:defRPr/>
            </a:lvl1pPr>
          </a:lstStyle>
          <a:p>
            <a:pPr>
              <a:defRPr/>
            </a:pPr>
            <a:r>
              <a:rPr lang="en-CA"/>
              <a:t>P.G. Artikis</a:t>
            </a:r>
          </a:p>
        </p:txBody>
      </p:sp>
      <p:sp>
        <p:nvSpPr>
          <p:cNvPr id="5" name="Rectangle 4"/>
          <p:cNvSpPr>
            <a:spLocks noGrp="1" noChangeArrowheads="1"/>
          </p:cNvSpPr>
          <p:nvPr>
            <p:ph type="sldNum" sz="quarter" idx="11"/>
          </p:nvPr>
        </p:nvSpPr>
        <p:spPr>
          <a:ln/>
        </p:spPr>
        <p:txBody>
          <a:bodyPr/>
          <a:lstStyle>
            <a:lvl1pPr>
              <a:defRPr/>
            </a:lvl1pPr>
          </a:lstStyle>
          <a:p>
            <a:pPr>
              <a:defRPr/>
            </a:pPr>
            <a:fld id="{593637FC-C751-4309-8DF8-4431236A7649}" type="slidenum">
              <a:rPr lang="en-US"/>
              <a:pPr>
                <a:defRPr/>
              </a:pPr>
              <a:t>‹#›</a:t>
            </a:fld>
            <a:endParaRPr lang="en-CA"/>
          </a:p>
        </p:txBody>
      </p:sp>
    </p:spTree>
  </p:cSld>
  <p:clrMapOvr>
    <a:masterClrMapping/>
  </p:clrMapOvr>
  <p:transition spd="med">
    <p:pull dir="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Rectangle 3"/>
          <p:cNvSpPr>
            <a:spLocks noGrp="1" noChangeArrowheads="1"/>
          </p:cNvSpPr>
          <p:nvPr>
            <p:ph type="ftr" sz="quarter" idx="10"/>
          </p:nvPr>
        </p:nvSpPr>
        <p:spPr>
          <a:ln/>
        </p:spPr>
        <p:txBody>
          <a:bodyPr/>
          <a:lstStyle>
            <a:lvl1pPr>
              <a:defRPr/>
            </a:lvl1pPr>
          </a:lstStyle>
          <a:p>
            <a:pPr>
              <a:defRPr/>
            </a:pPr>
            <a:r>
              <a:rPr lang="en-CA"/>
              <a:t>P.G. Artikis</a:t>
            </a:r>
          </a:p>
        </p:txBody>
      </p:sp>
      <p:sp>
        <p:nvSpPr>
          <p:cNvPr id="5" name="Rectangle 4"/>
          <p:cNvSpPr>
            <a:spLocks noGrp="1" noChangeArrowheads="1"/>
          </p:cNvSpPr>
          <p:nvPr>
            <p:ph type="sldNum" sz="quarter" idx="11"/>
          </p:nvPr>
        </p:nvSpPr>
        <p:spPr>
          <a:ln/>
        </p:spPr>
        <p:txBody>
          <a:bodyPr/>
          <a:lstStyle>
            <a:lvl1pPr>
              <a:defRPr/>
            </a:lvl1pPr>
          </a:lstStyle>
          <a:p>
            <a:pPr>
              <a:defRPr/>
            </a:pPr>
            <a:fld id="{81A1DEA0-CECE-46A0-915E-8B0AC9334E4E}" type="slidenum">
              <a:rPr lang="en-US"/>
              <a:pPr>
                <a:defRPr/>
              </a:pPr>
              <a:t>‹#›</a:t>
            </a:fld>
            <a:endParaRPr lang="en-CA"/>
          </a:p>
        </p:txBody>
      </p:sp>
    </p:spTree>
  </p:cSld>
  <p:clrMapOvr>
    <a:masterClrMapping/>
  </p:clrMapOvr>
  <p:transition spd="med">
    <p:pull dir="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a:t>Kλικ για επεξεργασία των στυλ του υποδείγματος</a:t>
            </a:r>
          </a:p>
        </p:txBody>
      </p:sp>
      <p:sp>
        <p:nvSpPr>
          <p:cNvPr id="4" name="Rectangle 3"/>
          <p:cNvSpPr>
            <a:spLocks noGrp="1" noChangeArrowheads="1"/>
          </p:cNvSpPr>
          <p:nvPr>
            <p:ph type="ftr" sz="quarter" idx="10"/>
          </p:nvPr>
        </p:nvSpPr>
        <p:spPr>
          <a:ln/>
        </p:spPr>
        <p:txBody>
          <a:bodyPr/>
          <a:lstStyle>
            <a:lvl1pPr>
              <a:defRPr/>
            </a:lvl1pPr>
          </a:lstStyle>
          <a:p>
            <a:pPr>
              <a:defRPr/>
            </a:pPr>
            <a:r>
              <a:rPr lang="en-CA"/>
              <a:t>P.G. Artikis</a:t>
            </a:r>
          </a:p>
        </p:txBody>
      </p:sp>
      <p:sp>
        <p:nvSpPr>
          <p:cNvPr id="5" name="Rectangle 4"/>
          <p:cNvSpPr>
            <a:spLocks noGrp="1" noChangeArrowheads="1"/>
          </p:cNvSpPr>
          <p:nvPr>
            <p:ph type="sldNum" sz="quarter" idx="11"/>
          </p:nvPr>
        </p:nvSpPr>
        <p:spPr>
          <a:ln/>
        </p:spPr>
        <p:txBody>
          <a:bodyPr/>
          <a:lstStyle>
            <a:lvl1pPr>
              <a:defRPr/>
            </a:lvl1pPr>
          </a:lstStyle>
          <a:p>
            <a:pPr>
              <a:defRPr/>
            </a:pPr>
            <a:fld id="{B400E34D-CBD5-40B1-888A-40198E60AAB7}" type="slidenum">
              <a:rPr lang="en-US"/>
              <a:pPr>
                <a:defRPr/>
              </a:pPr>
              <a:t>‹#›</a:t>
            </a:fld>
            <a:endParaRPr lang="en-CA"/>
          </a:p>
        </p:txBody>
      </p:sp>
    </p:spTree>
  </p:cSld>
  <p:clrMapOvr>
    <a:masterClrMapping/>
  </p:clrMapOvr>
  <p:transition spd="med">
    <p:pull dir="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990600" y="1752600"/>
            <a:ext cx="387985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5022850" y="1752600"/>
            <a:ext cx="387985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Rectangle 3"/>
          <p:cNvSpPr>
            <a:spLocks noGrp="1" noChangeArrowheads="1"/>
          </p:cNvSpPr>
          <p:nvPr>
            <p:ph type="ftr" sz="quarter" idx="10"/>
          </p:nvPr>
        </p:nvSpPr>
        <p:spPr>
          <a:ln/>
        </p:spPr>
        <p:txBody>
          <a:bodyPr/>
          <a:lstStyle>
            <a:lvl1pPr>
              <a:defRPr/>
            </a:lvl1pPr>
          </a:lstStyle>
          <a:p>
            <a:pPr>
              <a:defRPr/>
            </a:pPr>
            <a:r>
              <a:rPr lang="en-CA"/>
              <a:t>P.G. Artikis</a:t>
            </a:r>
          </a:p>
        </p:txBody>
      </p:sp>
      <p:sp>
        <p:nvSpPr>
          <p:cNvPr id="6" name="Rectangle 4"/>
          <p:cNvSpPr>
            <a:spLocks noGrp="1" noChangeArrowheads="1"/>
          </p:cNvSpPr>
          <p:nvPr>
            <p:ph type="sldNum" sz="quarter" idx="11"/>
          </p:nvPr>
        </p:nvSpPr>
        <p:spPr>
          <a:ln/>
        </p:spPr>
        <p:txBody>
          <a:bodyPr/>
          <a:lstStyle>
            <a:lvl1pPr>
              <a:defRPr/>
            </a:lvl1pPr>
          </a:lstStyle>
          <a:p>
            <a:pPr>
              <a:defRPr/>
            </a:pPr>
            <a:fld id="{31E039D6-0CD7-4672-AF99-A2B476206643}" type="slidenum">
              <a:rPr lang="en-US"/>
              <a:pPr>
                <a:defRPr/>
              </a:pPr>
              <a:t>‹#›</a:t>
            </a:fld>
            <a:endParaRPr lang="en-CA"/>
          </a:p>
        </p:txBody>
      </p:sp>
    </p:spTree>
  </p:cSld>
  <p:clrMapOvr>
    <a:masterClrMapping/>
  </p:clrMapOvr>
  <p:transition spd="med">
    <p:pull dir="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Rectangle 3"/>
          <p:cNvSpPr>
            <a:spLocks noGrp="1" noChangeArrowheads="1"/>
          </p:cNvSpPr>
          <p:nvPr>
            <p:ph type="ftr" sz="quarter" idx="10"/>
          </p:nvPr>
        </p:nvSpPr>
        <p:spPr>
          <a:ln/>
        </p:spPr>
        <p:txBody>
          <a:bodyPr/>
          <a:lstStyle>
            <a:lvl1pPr>
              <a:defRPr/>
            </a:lvl1pPr>
          </a:lstStyle>
          <a:p>
            <a:pPr>
              <a:defRPr/>
            </a:pPr>
            <a:r>
              <a:rPr lang="en-CA"/>
              <a:t>P.G. Artikis</a:t>
            </a:r>
          </a:p>
        </p:txBody>
      </p:sp>
      <p:sp>
        <p:nvSpPr>
          <p:cNvPr id="8" name="Rectangle 4"/>
          <p:cNvSpPr>
            <a:spLocks noGrp="1" noChangeArrowheads="1"/>
          </p:cNvSpPr>
          <p:nvPr>
            <p:ph type="sldNum" sz="quarter" idx="11"/>
          </p:nvPr>
        </p:nvSpPr>
        <p:spPr>
          <a:ln/>
        </p:spPr>
        <p:txBody>
          <a:bodyPr/>
          <a:lstStyle>
            <a:lvl1pPr>
              <a:defRPr/>
            </a:lvl1pPr>
          </a:lstStyle>
          <a:p>
            <a:pPr>
              <a:defRPr/>
            </a:pPr>
            <a:fld id="{8B41ADE9-D20B-4E54-898D-468BF9663D45}" type="slidenum">
              <a:rPr lang="en-US"/>
              <a:pPr>
                <a:defRPr/>
              </a:pPr>
              <a:t>‹#›</a:t>
            </a:fld>
            <a:endParaRPr lang="en-CA"/>
          </a:p>
        </p:txBody>
      </p:sp>
    </p:spTree>
  </p:cSld>
  <p:clrMapOvr>
    <a:masterClrMapping/>
  </p:clrMapOvr>
  <p:transition spd="med">
    <p:pull dir="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Rectangle 3"/>
          <p:cNvSpPr>
            <a:spLocks noGrp="1" noChangeArrowheads="1"/>
          </p:cNvSpPr>
          <p:nvPr>
            <p:ph type="ftr" sz="quarter" idx="10"/>
          </p:nvPr>
        </p:nvSpPr>
        <p:spPr>
          <a:ln/>
        </p:spPr>
        <p:txBody>
          <a:bodyPr/>
          <a:lstStyle>
            <a:lvl1pPr>
              <a:defRPr/>
            </a:lvl1pPr>
          </a:lstStyle>
          <a:p>
            <a:pPr>
              <a:defRPr/>
            </a:pPr>
            <a:r>
              <a:rPr lang="en-CA"/>
              <a:t>P.G. Artikis</a:t>
            </a:r>
          </a:p>
        </p:txBody>
      </p:sp>
      <p:sp>
        <p:nvSpPr>
          <p:cNvPr id="4" name="Rectangle 4"/>
          <p:cNvSpPr>
            <a:spLocks noGrp="1" noChangeArrowheads="1"/>
          </p:cNvSpPr>
          <p:nvPr>
            <p:ph type="sldNum" sz="quarter" idx="11"/>
          </p:nvPr>
        </p:nvSpPr>
        <p:spPr>
          <a:ln/>
        </p:spPr>
        <p:txBody>
          <a:bodyPr/>
          <a:lstStyle>
            <a:lvl1pPr>
              <a:defRPr/>
            </a:lvl1pPr>
          </a:lstStyle>
          <a:p>
            <a:pPr>
              <a:defRPr/>
            </a:pPr>
            <a:fld id="{55919F2E-496B-4C39-B02C-06EE753FD17B}" type="slidenum">
              <a:rPr lang="en-US"/>
              <a:pPr>
                <a:defRPr/>
              </a:pPr>
              <a:t>‹#›</a:t>
            </a:fld>
            <a:endParaRPr lang="en-CA"/>
          </a:p>
        </p:txBody>
      </p:sp>
    </p:spTree>
  </p:cSld>
  <p:clrMapOvr>
    <a:masterClrMapping/>
  </p:clrMapOvr>
  <p:transition spd="med">
    <p:pull dir="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Rectangle 3"/>
          <p:cNvSpPr>
            <a:spLocks noGrp="1" noChangeArrowheads="1"/>
          </p:cNvSpPr>
          <p:nvPr>
            <p:ph type="ftr" sz="quarter" idx="10"/>
          </p:nvPr>
        </p:nvSpPr>
        <p:spPr>
          <a:ln/>
        </p:spPr>
        <p:txBody>
          <a:bodyPr/>
          <a:lstStyle>
            <a:lvl1pPr>
              <a:defRPr/>
            </a:lvl1pPr>
          </a:lstStyle>
          <a:p>
            <a:pPr>
              <a:defRPr/>
            </a:pPr>
            <a:r>
              <a:rPr lang="en-CA"/>
              <a:t>P.G. Artikis</a:t>
            </a:r>
          </a:p>
        </p:txBody>
      </p:sp>
      <p:sp>
        <p:nvSpPr>
          <p:cNvPr id="3" name="Rectangle 4"/>
          <p:cNvSpPr>
            <a:spLocks noGrp="1" noChangeArrowheads="1"/>
          </p:cNvSpPr>
          <p:nvPr>
            <p:ph type="sldNum" sz="quarter" idx="11"/>
          </p:nvPr>
        </p:nvSpPr>
        <p:spPr>
          <a:ln/>
        </p:spPr>
        <p:txBody>
          <a:bodyPr/>
          <a:lstStyle>
            <a:lvl1pPr>
              <a:defRPr/>
            </a:lvl1pPr>
          </a:lstStyle>
          <a:p>
            <a:pPr>
              <a:defRPr/>
            </a:pPr>
            <a:fld id="{4F83A236-E7C8-40E7-A1A3-FC5BDB44FF83}" type="slidenum">
              <a:rPr lang="en-US"/>
              <a:pPr>
                <a:defRPr/>
              </a:pPr>
              <a:t>‹#›</a:t>
            </a:fld>
            <a:endParaRPr lang="en-CA"/>
          </a:p>
        </p:txBody>
      </p:sp>
    </p:spTree>
  </p:cSld>
  <p:clrMapOvr>
    <a:masterClrMapping/>
  </p:clrMapOvr>
  <p:transition spd="med">
    <p:pull dir="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Kλικ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Rectangle 3"/>
          <p:cNvSpPr>
            <a:spLocks noGrp="1" noChangeArrowheads="1"/>
          </p:cNvSpPr>
          <p:nvPr>
            <p:ph type="ftr" sz="quarter" idx="10"/>
          </p:nvPr>
        </p:nvSpPr>
        <p:spPr>
          <a:ln/>
        </p:spPr>
        <p:txBody>
          <a:bodyPr/>
          <a:lstStyle>
            <a:lvl1pPr>
              <a:defRPr/>
            </a:lvl1pPr>
          </a:lstStyle>
          <a:p>
            <a:pPr>
              <a:defRPr/>
            </a:pPr>
            <a:r>
              <a:rPr lang="en-CA"/>
              <a:t>P.G. Artikis</a:t>
            </a:r>
          </a:p>
        </p:txBody>
      </p:sp>
      <p:sp>
        <p:nvSpPr>
          <p:cNvPr id="6" name="Rectangle 4"/>
          <p:cNvSpPr>
            <a:spLocks noGrp="1" noChangeArrowheads="1"/>
          </p:cNvSpPr>
          <p:nvPr>
            <p:ph type="sldNum" sz="quarter" idx="11"/>
          </p:nvPr>
        </p:nvSpPr>
        <p:spPr>
          <a:ln/>
        </p:spPr>
        <p:txBody>
          <a:bodyPr/>
          <a:lstStyle>
            <a:lvl1pPr>
              <a:defRPr/>
            </a:lvl1pPr>
          </a:lstStyle>
          <a:p>
            <a:pPr>
              <a:defRPr/>
            </a:pPr>
            <a:fld id="{A7E44C56-FA7B-4D7B-A640-6703E3B5A64D}" type="slidenum">
              <a:rPr lang="en-US"/>
              <a:pPr>
                <a:defRPr/>
              </a:pPr>
              <a:t>‹#›</a:t>
            </a:fld>
            <a:endParaRPr lang="en-CA"/>
          </a:p>
        </p:txBody>
      </p:sp>
    </p:spTree>
  </p:cSld>
  <p:clrMapOvr>
    <a:masterClrMapping/>
  </p:clrMapOvr>
  <p:transition spd="med">
    <p:pull dir="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Kλικ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Rectangle 3"/>
          <p:cNvSpPr>
            <a:spLocks noGrp="1" noChangeArrowheads="1"/>
          </p:cNvSpPr>
          <p:nvPr>
            <p:ph type="ftr" sz="quarter" idx="10"/>
          </p:nvPr>
        </p:nvSpPr>
        <p:spPr>
          <a:ln/>
        </p:spPr>
        <p:txBody>
          <a:bodyPr/>
          <a:lstStyle>
            <a:lvl1pPr>
              <a:defRPr/>
            </a:lvl1pPr>
          </a:lstStyle>
          <a:p>
            <a:pPr>
              <a:defRPr/>
            </a:pPr>
            <a:r>
              <a:rPr lang="en-CA"/>
              <a:t>P.G. Artikis</a:t>
            </a:r>
          </a:p>
        </p:txBody>
      </p:sp>
      <p:sp>
        <p:nvSpPr>
          <p:cNvPr id="6" name="Rectangle 4"/>
          <p:cNvSpPr>
            <a:spLocks noGrp="1" noChangeArrowheads="1"/>
          </p:cNvSpPr>
          <p:nvPr>
            <p:ph type="sldNum" sz="quarter" idx="11"/>
          </p:nvPr>
        </p:nvSpPr>
        <p:spPr>
          <a:ln/>
        </p:spPr>
        <p:txBody>
          <a:bodyPr/>
          <a:lstStyle>
            <a:lvl1pPr>
              <a:defRPr/>
            </a:lvl1pPr>
          </a:lstStyle>
          <a:p>
            <a:pPr>
              <a:defRPr/>
            </a:pPr>
            <a:fld id="{FDE4FCF5-108B-4B40-BEBE-BD7EBCD763D9}" type="slidenum">
              <a:rPr lang="en-US"/>
              <a:pPr>
                <a:defRPr/>
              </a:pPr>
              <a:t>‹#›</a:t>
            </a:fld>
            <a:endParaRPr lang="en-CA"/>
          </a:p>
        </p:txBody>
      </p:sp>
    </p:spTree>
  </p:cSld>
  <p:clrMapOvr>
    <a:masterClrMapping/>
  </p:clrMapOvr>
  <p:transition spd="med">
    <p:pull dir="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oleObject" Target="../embeddings/oleObject1.bin"/><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cstate="print"/>
          <a:srcRect/>
          <a:stretch>
            <a:fillRect/>
          </a:stretch>
        </a:blipFill>
        <a:effectLst/>
      </p:bgPr>
    </p:bg>
    <p:spTree>
      <p:nvGrpSpPr>
        <p:cNvPr id="1" name=""/>
        <p:cNvGrpSpPr/>
        <p:nvPr/>
      </p:nvGrpSpPr>
      <p:grpSpPr>
        <a:xfrm>
          <a:off x="0" y="0"/>
          <a:ext cx="0" cy="0"/>
          <a:chOff x="0" y="0"/>
          <a:chExt cx="0" cy="0"/>
        </a:xfrm>
      </p:grpSpPr>
      <p:sp>
        <p:nvSpPr>
          <p:cNvPr id="1028" name="Rectangle 2"/>
          <p:cNvSpPr>
            <a:spLocks noGrp="1" noChangeArrowheads="1"/>
          </p:cNvSpPr>
          <p:nvPr>
            <p:ph type="title"/>
          </p:nvPr>
        </p:nvSpPr>
        <p:spPr bwMode="auto">
          <a:xfrm>
            <a:off x="990600" y="188913"/>
            <a:ext cx="79121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CA"/>
              <a:t>Click to edit Master title style</a:t>
            </a:r>
          </a:p>
        </p:txBody>
      </p:sp>
      <p:sp>
        <p:nvSpPr>
          <p:cNvPr id="141315" name="Rectangle 3"/>
          <p:cNvSpPr>
            <a:spLocks noGrp="1" noChangeArrowheads="1"/>
          </p:cNvSpPr>
          <p:nvPr>
            <p:ph type="ftr" sz="quarter" idx="3"/>
          </p:nvPr>
        </p:nvSpPr>
        <p:spPr bwMode="auto">
          <a:xfrm>
            <a:off x="1020763" y="6356350"/>
            <a:ext cx="5900737"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lnSpc>
                <a:spcPct val="100000"/>
              </a:lnSpc>
              <a:defRPr sz="900">
                <a:solidFill>
                  <a:schemeClr val="tx1"/>
                </a:solidFill>
                <a:latin typeface="+mn-lt"/>
                <a:cs typeface="+mn-cs"/>
              </a:defRPr>
            </a:lvl1pPr>
          </a:lstStyle>
          <a:p>
            <a:pPr>
              <a:defRPr/>
            </a:pPr>
            <a:r>
              <a:rPr lang="en-CA"/>
              <a:t>P.G. Artikis</a:t>
            </a:r>
          </a:p>
        </p:txBody>
      </p:sp>
      <p:sp>
        <p:nvSpPr>
          <p:cNvPr id="141316" name="Rectangle 4"/>
          <p:cNvSpPr>
            <a:spLocks noGrp="1" noChangeArrowheads="1"/>
          </p:cNvSpPr>
          <p:nvPr>
            <p:ph type="sldNum" sz="quarter" idx="4"/>
          </p:nvPr>
        </p:nvSpPr>
        <p:spPr bwMode="auto">
          <a:xfrm>
            <a:off x="7010400" y="635635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lnSpc>
                <a:spcPct val="100000"/>
              </a:lnSpc>
              <a:defRPr sz="900">
                <a:solidFill>
                  <a:schemeClr val="tx1"/>
                </a:solidFill>
                <a:latin typeface="+mn-lt"/>
                <a:cs typeface="+mn-cs"/>
              </a:defRPr>
            </a:lvl1pPr>
          </a:lstStyle>
          <a:p>
            <a:pPr>
              <a:defRPr/>
            </a:pPr>
            <a:fld id="{929D7D4E-8182-4784-B2A9-82917796E6B5}" type="slidenum">
              <a:rPr lang="en-US"/>
              <a:pPr>
                <a:defRPr/>
              </a:pPr>
              <a:t>‹#›</a:t>
            </a:fld>
            <a:endParaRPr lang="en-CA"/>
          </a:p>
        </p:txBody>
      </p:sp>
      <p:sp>
        <p:nvSpPr>
          <p:cNvPr id="1031" name="Rectangle 5"/>
          <p:cNvSpPr>
            <a:spLocks noGrp="1" noChangeArrowheads="1"/>
          </p:cNvSpPr>
          <p:nvPr>
            <p:ph type="body" idx="1"/>
          </p:nvPr>
        </p:nvSpPr>
        <p:spPr bwMode="auto">
          <a:xfrm>
            <a:off x="990600" y="1752600"/>
            <a:ext cx="7912100" cy="434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32" name="Picture 6" descr="AUST05_02"/>
          <p:cNvPicPr>
            <a:picLocks noChangeAspect="1" noChangeArrowheads="1"/>
          </p:cNvPicPr>
          <p:nvPr userDrawn="1"/>
        </p:nvPicPr>
        <p:blipFill>
          <a:blip r:embed="rId16" cstate="print"/>
          <a:srcRect/>
          <a:stretch>
            <a:fillRect/>
          </a:stretch>
        </p:blipFill>
        <p:spPr bwMode="auto">
          <a:xfrm>
            <a:off x="7797800" y="0"/>
            <a:ext cx="1346200" cy="1263650"/>
          </a:xfrm>
          <a:prstGeom prst="rect">
            <a:avLst/>
          </a:prstGeom>
          <a:noFill/>
          <a:ln w="9525">
            <a:noFill/>
            <a:miter lim="800000"/>
            <a:headEnd/>
            <a:tailEnd/>
          </a:ln>
        </p:spPr>
      </p:pic>
      <p:sp>
        <p:nvSpPr>
          <p:cNvPr id="141319" name="Line 7"/>
          <p:cNvSpPr>
            <a:spLocks noChangeShapeType="1"/>
          </p:cNvSpPr>
          <p:nvPr userDrawn="1"/>
        </p:nvSpPr>
        <p:spPr bwMode="auto">
          <a:xfrm flipV="1">
            <a:off x="684213" y="1257300"/>
            <a:ext cx="8459787" cy="11113"/>
          </a:xfrm>
          <a:prstGeom prst="line">
            <a:avLst/>
          </a:prstGeom>
          <a:noFill/>
          <a:ln w="38100">
            <a:solidFill>
              <a:srgbClr val="3366FF"/>
            </a:solidFill>
            <a:round/>
            <a:headEnd/>
            <a:tailEnd/>
          </a:ln>
          <a:effectLst/>
        </p:spPr>
        <p:txBody>
          <a:bodyPr wrap="none"/>
          <a:lstStyle/>
          <a:p>
            <a:pPr algn="ctr" eaLnBrk="0" hangingPunct="0">
              <a:lnSpc>
                <a:spcPct val="70000"/>
              </a:lnSpc>
              <a:defRPr/>
            </a:pPr>
            <a:endParaRPr lang="el-GR">
              <a:cs typeface="+mn-cs"/>
            </a:endParaRPr>
          </a:p>
        </p:txBody>
      </p:sp>
      <p:graphicFrame>
        <p:nvGraphicFramePr>
          <p:cNvPr id="1026" name="Object 8"/>
          <p:cNvGraphicFramePr>
            <a:graphicFrameLocks noChangeAspect="1"/>
          </p:cNvGraphicFramePr>
          <p:nvPr/>
        </p:nvGraphicFramePr>
        <p:xfrm>
          <a:off x="230188" y="6354763"/>
          <a:ext cx="381000" cy="457200"/>
        </p:xfrm>
        <a:graphic>
          <a:graphicData uri="http://schemas.openxmlformats.org/presentationml/2006/ole">
            <mc:AlternateContent xmlns:mc="http://schemas.openxmlformats.org/markup-compatibility/2006">
              <mc:Choice xmlns:v="urn:schemas-microsoft-com:vml" Requires="v">
                <p:oleObj r:id="rId17" imgW="771429" imgH="1019048" progId="PBrush">
                  <p:embed/>
                </p:oleObj>
              </mc:Choice>
              <mc:Fallback>
                <p:oleObj r:id="rId17" imgW="771429" imgH="1019048" progId="PBrush">
                  <p:embed/>
                  <p:pic>
                    <p:nvPicPr>
                      <p:cNvPr id="0" name="Object 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30188" y="6354763"/>
                        <a:ext cx="381000" cy="457200"/>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141322" name="Line 10"/>
          <p:cNvSpPr>
            <a:spLocks noChangeShapeType="1"/>
          </p:cNvSpPr>
          <p:nvPr userDrawn="1"/>
        </p:nvSpPr>
        <p:spPr bwMode="auto">
          <a:xfrm flipV="1">
            <a:off x="684213" y="6586538"/>
            <a:ext cx="8459787" cy="11112"/>
          </a:xfrm>
          <a:prstGeom prst="line">
            <a:avLst/>
          </a:prstGeom>
          <a:noFill/>
          <a:ln w="38100">
            <a:solidFill>
              <a:srgbClr val="3366FF"/>
            </a:solidFill>
            <a:round/>
            <a:headEnd/>
            <a:tailEnd/>
          </a:ln>
          <a:effectLst/>
        </p:spPr>
        <p:txBody>
          <a:bodyPr wrap="none"/>
          <a:lstStyle/>
          <a:p>
            <a:pPr algn="ctr" eaLnBrk="0" hangingPunct="0">
              <a:lnSpc>
                <a:spcPct val="70000"/>
              </a:lnSpc>
              <a:defRPr/>
            </a:pPr>
            <a:endParaRPr lang="el-GR">
              <a:cs typeface="+mn-cs"/>
            </a:endParaRPr>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 id="2147483663" r:id="rId13"/>
  </p:sldLayoutIdLst>
  <p:transition spd="med">
    <p:pull dir="rd"/>
  </p:transition>
  <p:hf hdr="0" dt="0"/>
  <p:txStyles>
    <p:titleStyle>
      <a:lvl1pPr algn="l" rtl="0" eaLnBrk="0" fontAlgn="base" hangingPunct="0">
        <a:spcBef>
          <a:spcPct val="0"/>
        </a:spcBef>
        <a:spcAft>
          <a:spcPct val="0"/>
        </a:spcAft>
        <a:defRPr sz="3600" b="1">
          <a:solidFill>
            <a:srgbClr val="92532F"/>
          </a:solidFill>
          <a:latin typeface="+mj-lt"/>
          <a:ea typeface="+mj-ea"/>
          <a:cs typeface="+mj-cs"/>
        </a:defRPr>
      </a:lvl1pPr>
      <a:lvl2pPr algn="l" rtl="0" eaLnBrk="0" fontAlgn="base" hangingPunct="0">
        <a:spcBef>
          <a:spcPct val="0"/>
        </a:spcBef>
        <a:spcAft>
          <a:spcPct val="0"/>
        </a:spcAft>
        <a:defRPr sz="3600" b="1">
          <a:solidFill>
            <a:srgbClr val="92532F"/>
          </a:solidFill>
          <a:latin typeface="Arial" charset="0"/>
        </a:defRPr>
      </a:lvl2pPr>
      <a:lvl3pPr algn="l" rtl="0" eaLnBrk="0" fontAlgn="base" hangingPunct="0">
        <a:spcBef>
          <a:spcPct val="0"/>
        </a:spcBef>
        <a:spcAft>
          <a:spcPct val="0"/>
        </a:spcAft>
        <a:defRPr sz="3600" b="1">
          <a:solidFill>
            <a:srgbClr val="92532F"/>
          </a:solidFill>
          <a:latin typeface="Arial" charset="0"/>
        </a:defRPr>
      </a:lvl3pPr>
      <a:lvl4pPr algn="l" rtl="0" eaLnBrk="0" fontAlgn="base" hangingPunct="0">
        <a:spcBef>
          <a:spcPct val="0"/>
        </a:spcBef>
        <a:spcAft>
          <a:spcPct val="0"/>
        </a:spcAft>
        <a:defRPr sz="3600" b="1">
          <a:solidFill>
            <a:srgbClr val="92532F"/>
          </a:solidFill>
          <a:latin typeface="Arial" charset="0"/>
        </a:defRPr>
      </a:lvl4pPr>
      <a:lvl5pPr algn="l" rtl="0" eaLnBrk="0" fontAlgn="base" hangingPunct="0">
        <a:spcBef>
          <a:spcPct val="0"/>
        </a:spcBef>
        <a:spcAft>
          <a:spcPct val="0"/>
        </a:spcAft>
        <a:defRPr sz="3600" b="1">
          <a:solidFill>
            <a:srgbClr val="92532F"/>
          </a:solidFill>
          <a:latin typeface="Arial" charset="0"/>
        </a:defRPr>
      </a:lvl5pPr>
      <a:lvl6pPr marL="457200" algn="l" rtl="0" fontAlgn="base">
        <a:spcBef>
          <a:spcPct val="0"/>
        </a:spcBef>
        <a:spcAft>
          <a:spcPct val="0"/>
        </a:spcAft>
        <a:defRPr sz="3600" b="1">
          <a:solidFill>
            <a:srgbClr val="92532F"/>
          </a:solidFill>
          <a:latin typeface="Arial" charset="0"/>
        </a:defRPr>
      </a:lvl6pPr>
      <a:lvl7pPr marL="914400" algn="l" rtl="0" fontAlgn="base">
        <a:spcBef>
          <a:spcPct val="0"/>
        </a:spcBef>
        <a:spcAft>
          <a:spcPct val="0"/>
        </a:spcAft>
        <a:defRPr sz="3600" b="1">
          <a:solidFill>
            <a:srgbClr val="92532F"/>
          </a:solidFill>
          <a:latin typeface="Arial" charset="0"/>
        </a:defRPr>
      </a:lvl7pPr>
      <a:lvl8pPr marL="1371600" algn="l" rtl="0" fontAlgn="base">
        <a:spcBef>
          <a:spcPct val="0"/>
        </a:spcBef>
        <a:spcAft>
          <a:spcPct val="0"/>
        </a:spcAft>
        <a:defRPr sz="3600" b="1">
          <a:solidFill>
            <a:srgbClr val="92532F"/>
          </a:solidFill>
          <a:latin typeface="Arial" charset="0"/>
        </a:defRPr>
      </a:lvl8pPr>
      <a:lvl9pPr marL="1828800" algn="l" rtl="0" fontAlgn="base">
        <a:spcBef>
          <a:spcPct val="0"/>
        </a:spcBef>
        <a:spcAft>
          <a:spcPct val="0"/>
        </a:spcAft>
        <a:defRPr sz="3600" b="1">
          <a:solidFill>
            <a:srgbClr val="92532F"/>
          </a:solidFill>
          <a:latin typeface="Arial" charset="0"/>
        </a:defRPr>
      </a:lvl9pPr>
    </p:titleStyle>
    <p:body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oleObject" Target="../embeddings/oleObject3.bin"/><Relationship Id="rId1" Type="http://schemas.openxmlformats.org/officeDocument/2006/relationships/slideLayout" Target="../slideLayouts/slideLayout2.xml"/><Relationship Id="rId5" Type="http://schemas.openxmlformats.org/officeDocument/2006/relationships/image" Target="../media/image7.wmf"/><Relationship Id="rId4" Type="http://schemas.openxmlformats.org/officeDocument/2006/relationships/oleObject" Target="../embeddings/oleObject4.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9"/>
          <p:cNvSpPr>
            <a:spLocks noChangeArrowheads="1"/>
          </p:cNvSpPr>
          <p:nvPr/>
        </p:nvSpPr>
        <p:spPr bwMode="auto">
          <a:xfrm>
            <a:off x="0" y="0"/>
            <a:ext cx="9144000" cy="6858000"/>
          </a:xfrm>
          <a:prstGeom prst="rect">
            <a:avLst/>
          </a:prstGeom>
          <a:noFill/>
          <a:ln w="9525">
            <a:noFill/>
            <a:miter lim="800000"/>
            <a:headEnd/>
            <a:tailEnd/>
          </a:ln>
        </p:spPr>
        <p:txBody>
          <a:bodyPr wrap="none" anchor="ctr"/>
          <a:lstStyle/>
          <a:p>
            <a:pPr algn="ctr" eaLnBrk="0" hangingPunct="0">
              <a:lnSpc>
                <a:spcPct val="70000"/>
              </a:lnSpc>
            </a:pPr>
            <a:endParaRPr lang="el-GR"/>
          </a:p>
        </p:txBody>
      </p:sp>
      <p:pic>
        <p:nvPicPr>
          <p:cNvPr id="4099" name="Picture 12" descr="image copy"/>
          <p:cNvPicPr>
            <a:picLocks noChangeAspect="1" noChangeArrowheads="1"/>
          </p:cNvPicPr>
          <p:nvPr/>
        </p:nvPicPr>
        <p:blipFill>
          <a:blip r:embed="rId3" cstate="print"/>
          <a:srcRect/>
          <a:stretch>
            <a:fillRect/>
          </a:stretch>
        </p:blipFill>
        <p:spPr bwMode="auto">
          <a:xfrm>
            <a:off x="-36513" y="-26988"/>
            <a:ext cx="9180513" cy="6884988"/>
          </a:xfrm>
          <a:prstGeom prst="rect">
            <a:avLst/>
          </a:prstGeom>
          <a:noFill/>
          <a:ln w="9525">
            <a:noFill/>
            <a:miter lim="800000"/>
            <a:headEnd/>
            <a:tailEnd/>
          </a:ln>
        </p:spPr>
      </p:pic>
      <p:sp>
        <p:nvSpPr>
          <p:cNvPr id="4100" name="Rectangle 14"/>
          <p:cNvSpPr>
            <a:spLocks noGrp="1" noChangeArrowheads="1"/>
          </p:cNvSpPr>
          <p:nvPr>
            <p:ph type="subTitle" idx="1"/>
          </p:nvPr>
        </p:nvSpPr>
        <p:spPr>
          <a:xfrm>
            <a:off x="827088" y="2108200"/>
            <a:ext cx="8135937" cy="1752600"/>
          </a:xfrm>
        </p:spPr>
        <p:txBody>
          <a:bodyPr anchor="ctr"/>
          <a:lstStyle/>
          <a:p>
            <a:pPr marL="627063" indent="-444500">
              <a:spcBef>
                <a:spcPct val="0"/>
              </a:spcBef>
              <a:buClrTx/>
              <a:buFontTx/>
              <a:buNone/>
            </a:pPr>
            <a:r>
              <a:rPr lang="en-US" sz="4700" dirty="0">
                <a:solidFill>
                  <a:srgbClr val="006699"/>
                </a:solidFill>
                <a:latin typeface="Times New Roman" pitchFamily="18" charset="0"/>
              </a:rPr>
              <a:t>Financial Statement Analysis</a:t>
            </a:r>
          </a:p>
          <a:p>
            <a:pPr marL="627063" indent="-444500">
              <a:spcBef>
                <a:spcPct val="0"/>
              </a:spcBef>
              <a:buClrTx/>
              <a:buFontTx/>
              <a:buNone/>
            </a:pPr>
            <a:r>
              <a:rPr lang="en-US" sz="4700" i="1" dirty="0">
                <a:solidFill>
                  <a:srgbClr val="006699"/>
                </a:solidFill>
                <a:latin typeface="Times New Roman" pitchFamily="18" charset="0"/>
              </a:rPr>
              <a:t>Session </a:t>
            </a:r>
            <a:r>
              <a:rPr lang="el-GR" sz="4700" i="1" dirty="0">
                <a:solidFill>
                  <a:srgbClr val="006699"/>
                </a:solidFill>
                <a:latin typeface="Times New Roman" pitchFamily="18" charset="0"/>
              </a:rPr>
              <a:t>5</a:t>
            </a:r>
            <a:endParaRPr lang="en-US" sz="3900" i="1" dirty="0">
              <a:solidFill>
                <a:srgbClr val="6600FF"/>
              </a:solidFill>
              <a:latin typeface="Times New Roman" pitchFamily="18" charset="0"/>
            </a:endParaRPr>
          </a:p>
        </p:txBody>
      </p:sp>
      <p:sp>
        <p:nvSpPr>
          <p:cNvPr id="4101" name="Text Box 15"/>
          <p:cNvSpPr txBox="1">
            <a:spLocks noChangeArrowheads="1"/>
          </p:cNvSpPr>
          <p:nvPr/>
        </p:nvSpPr>
        <p:spPr bwMode="auto">
          <a:xfrm>
            <a:off x="5276850" y="-19050"/>
            <a:ext cx="3352800" cy="400110"/>
          </a:xfrm>
          <a:prstGeom prst="rect">
            <a:avLst/>
          </a:prstGeom>
          <a:noFill/>
          <a:ln w="9525">
            <a:noFill/>
            <a:miter lim="800000"/>
            <a:headEnd/>
            <a:tailEnd/>
          </a:ln>
        </p:spPr>
        <p:txBody>
          <a:bodyPr>
            <a:spAutoFit/>
          </a:bodyPr>
          <a:lstStyle/>
          <a:p>
            <a:pPr algn="r" eaLnBrk="0" hangingPunct="0">
              <a:spcBef>
                <a:spcPct val="50000"/>
              </a:spcBef>
            </a:pPr>
            <a:r>
              <a:rPr lang="en-US" sz="2000" i="1" dirty="0" err="1">
                <a:solidFill>
                  <a:srgbClr val="0066CC"/>
                </a:solidFill>
              </a:rPr>
              <a:t>L.G.Diamantopoulou</a:t>
            </a:r>
            <a:endParaRPr lang="en-US" sz="2000" i="1" dirty="0">
              <a:solidFill>
                <a:srgbClr val="0066CC"/>
              </a:solidFill>
            </a:endParaRPr>
          </a:p>
        </p:txBody>
      </p:sp>
    </p:spTree>
  </p:cSld>
  <p:clrMapOvr>
    <a:masterClrMapping/>
  </p:clrMapOvr>
  <p:transition>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lstStyle/>
          <a:p>
            <a:r>
              <a:rPr lang="en-US" dirty="0"/>
              <a:t>Financial Reporting Manipulation Risk</a:t>
            </a:r>
            <a:endParaRPr lang="el-GR" dirty="0"/>
          </a:p>
        </p:txBody>
      </p:sp>
      <p:sp>
        <p:nvSpPr>
          <p:cNvPr id="2" name="Slide Number Placeholder 1"/>
          <p:cNvSpPr>
            <a:spLocks noGrp="1"/>
          </p:cNvSpPr>
          <p:nvPr>
            <p:ph type="sldNum" sz="quarter" idx="11"/>
          </p:nvPr>
        </p:nvSpPr>
        <p:spPr/>
        <p:txBody>
          <a:bodyPr/>
          <a:lstStyle/>
          <a:p>
            <a:pPr>
              <a:defRPr/>
            </a:pPr>
            <a:fld id="{81A1DEA0-CECE-46A0-915E-8B0AC9334E4E}" type="slidenum">
              <a:rPr lang="en-US" smtClean="0"/>
              <a:pPr>
                <a:defRPr/>
              </a:pPr>
              <a:t>10</a:t>
            </a:fld>
            <a:endParaRPr lang="en-CA"/>
          </a:p>
        </p:txBody>
      </p:sp>
      <p:sp>
        <p:nvSpPr>
          <p:cNvPr id="7" name="Rectangle 3"/>
          <p:cNvSpPr txBox="1">
            <a:spLocks noChangeArrowheads="1"/>
          </p:cNvSpPr>
          <p:nvPr/>
        </p:nvSpPr>
        <p:spPr bwMode="auto">
          <a:xfrm>
            <a:off x="806896" y="1340768"/>
            <a:ext cx="8229600" cy="518457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algn="just"/>
            <a:r>
              <a:rPr lang="en-US" sz="1800" b="0" dirty="0"/>
              <a:t>All models use accounting data </a:t>
            </a:r>
          </a:p>
          <a:p>
            <a:pPr algn="just"/>
            <a:r>
              <a:rPr lang="en-US" sz="1800" b="0" dirty="0"/>
              <a:t>Barton and </a:t>
            </a:r>
            <a:r>
              <a:rPr lang="en-US" sz="1800" b="0" dirty="0" err="1"/>
              <a:t>Simko</a:t>
            </a:r>
            <a:r>
              <a:rPr lang="en-US" sz="1800" b="0" dirty="0"/>
              <a:t> (2002) argue that the balance sheet records all past accounting choices, so the level of assets can then reflect past earnings management. </a:t>
            </a:r>
          </a:p>
          <a:p>
            <a:pPr algn="just"/>
            <a:r>
              <a:rPr lang="en-US" sz="1800" b="0" dirty="0"/>
              <a:t>Thus, assessing financial reporting manipulation risk is an integral part of using financial statement data as the basis of risk analysis.</a:t>
            </a:r>
          </a:p>
          <a:p>
            <a:pPr algn="just"/>
            <a:r>
              <a:rPr lang="en-US" sz="1800" b="0" dirty="0"/>
              <a:t>Enron, Parmalat, WorldCom, Global Crossing, Ahold, Sunbeam, AIG, Fannie Mae, Tyco, </a:t>
            </a:r>
            <a:r>
              <a:rPr lang="en-US" sz="1800" b="0" dirty="0" err="1"/>
              <a:t>Societe</a:t>
            </a:r>
            <a:r>
              <a:rPr lang="en-US" sz="1800" b="0" dirty="0"/>
              <a:t> General, Allied Irish, Satyam, and other companies have been the subject of SEC and other government regulatory investigations and negative media coverage in recent years for allegedly preparing financial statements outside the limits of permissible accounting standards.</a:t>
            </a:r>
          </a:p>
          <a:p>
            <a:pPr algn="just"/>
            <a:r>
              <a:rPr lang="en-US" sz="1800" dirty="0"/>
              <a:t>Earnings manipulation</a:t>
            </a:r>
            <a:r>
              <a:rPr lang="en-US" sz="1800" b="0" dirty="0"/>
              <a:t>, which refers to reporting amounts </a:t>
            </a:r>
            <a:r>
              <a:rPr lang="en-US" sz="1800" dirty="0"/>
              <a:t>outside</a:t>
            </a:r>
            <a:r>
              <a:rPr lang="en-US" sz="1800" b="0" dirty="0"/>
              <a:t> the limits of U.S. GAAP or IFRS, is the subject of this section. </a:t>
            </a:r>
          </a:p>
          <a:p>
            <a:pPr algn="just"/>
            <a:r>
              <a:rPr lang="en-US" sz="1800" dirty="0"/>
              <a:t>Earnings management </a:t>
            </a:r>
            <a:r>
              <a:rPr lang="en-US" sz="1800" b="0" dirty="0"/>
              <a:t>refers to choices made </a:t>
            </a:r>
            <a:r>
              <a:rPr lang="en-US" sz="1800" dirty="0"/>
              <a:t>within</a:t>
            </a:r>
            <a:r>
              <a:rPr lang="en-US" sz="1800" b="0" dirty="0"/>
              <a:t> the limits of U.S. GAAP or IFRS or may refer to actual operating decisions that affect reported earnings.</a:t>
            </a:r>
          </a:p>
        </p:txBody>
      </p:sp>
    </p:spTree>
    <p:extLst>
      <p:ext uri="{BB962C8B-B14F-4D97-AF65-F5344CB8AC3E}">
        <p14:creationId xmlns:p14="http://schemas.microsoft.com/office/powerpoint/2010/main" val="2342735512"/>
      </p:ext>
    </p:extLst>
  </p:cSld>
  <p:clrMapOvr>
    <a:masterClrMapping/>
  </p:clrMapOvr>
  <p:transition spd="med">
    <p:pull dir="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lstStyle/>
          <a:p>
            <a:r>
              <a:rPr lang="en-US" dirty="0"/>
              <a:t>Financial Reporting Manipulation Risk</a:t>
            </a:r>
            <a:endParaRPr lang="el-GR" dirty="0"/>
          </a:p>
        </p:txBody>
      </p:sp>
      <p:sp>
        <p:nvSpPr>
          <p:cNvPr id="2" name="Slide Number Placeholder 1"/>
          <p:cNvSpPr>
            <a:spLocks noGrp="1"/>
          </p:cNvSpPr>
          <p:nvPr>
            <p:ph type="sldNum" sz="quarter" idx="11"/>
          </p:nvPr>
        </p:nvSpPr>
        <p:spPr/>
        <p:txBody>
          <a:bodyPr/>
          <a:lstStyle/>
          <a:p>
            <a:pPr>
              <a:defRPr/>
            </a:pPr>
            <a:fld id="{81A1DEA0-CECE-46A0-915E-8B0AC9334E4E}" type="slidenum">
              <a:rPr lang="en-US" smtClean="0"/>
              <a:pPr>
                <a:defRPr/>
              </a:pPr>
              <a:t>11</a:t>
            </a:fld>
            <a:endParaRPr lang="en-CA"/>
          </a:p>
        </p:txBody>
      </p:sp>
      <p:sp>
        <p:nvSpPr>
          <p:cNvPr id="7" name="Rectangle 3"/>
          <p:cNvSpPr txBox="1">
            <a:spLocks noChangeArrowheads="1"/>
          </p:cNvSpPr>
          <p:nvPr/>
        </p:nvSpPr>
        <p:spPr bwMode="auto">
          <a:xfrm>
            <a:off x="806896" y="1340768"/>
            <a:ext cx="8229600" cy="518457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marL="0" indent="0" algn="just">
              <a:buNone/>
            </a:pPr>
            <a:r>
              <a:rPr lang="en-US" sz="1800" i="0" u="none" strike="noStrike" baseline="0" dirty="0">
                <a:latin typeface="Formata-Regular"/>
              </a:rPr>
              <a:t>Motivations for Earnings Manipulation</a:t>
            </a:r>
          </a:p>
          <a:p>
            <a:pPr marL="0" indent="0" algn="just">
              <a:buNone/>
            </a:pPr>
            <a:r>
              <a:rPr lang="en-US" sz="1800" b="0" dirty="0"/>
              <a:t>1. To influence stock prices positively (or delay stock price declines) by meeting or beating the market’s expectations for earnings</a:t>
            </a:r>
          </a:p>
          <a:p>
            <a:pPr marL="0" indent="0" algn="just">
              <a:buNone/>
            </a:pPr>
            <a:r>
              <a:rPr lang="en-US" sz="1800" b="0" dirty="0"/>
              <a:t>2. To increase management bonuses based on earnings or stock prices</a:t>
            </a:r>
          </a:p>
          <a:p>
            <a:pPr marL="0" indent="0" algn="just">
              <a:buNone/>
            </a:pPr>
            <a:r>
              <a:rPr lang="en-US" sz="1800" b="0" dirty="0"/>
              <a:t>3. To obtain debt financing at a lower cost by appearing more profitable or less risky</a:t>
            </a:r>
          </a:p>
          <a:p>
            <a:pPr marL="0" indent="0" algn="just">
              <a:buNone/>
            </a:pPr>
            <a:r>
              <a:rPr lang="en-US" sz="1800" b="0" dirty="0"/>
              <a:t>4. To avoid violation of debt covenants or influence the effects of other binding constraints</a:t>
            </a:r>
          </a:p>
          <a:p>
            <a:pPr marL="0" indent="0" algn="just">
              <a:buNone/>
            </a:pPr>
            <a:r>
              <a:rPr lang="en-US" sz="1800" b="0" dirty="0"/>
              <a:t>from accounting-based contracts</a:t>
            </a:r>
          </a:p>
          <a:p>
            <a:pPr marL="0" indent="0" algn="just">
              <a:buNone/>
            </a:pPr>
            <a:r>
              <a:rPr lang="en-US" sz="1800" b="0" dirty="0"/>
              <a:t>5. To influence the outcomes of transactions that affect corporate control, such as proxy fights, takeovers, initial public offerings, seasoned equity offerings, and share repurchases</a:t>
            </a:r>
          </a:p>
          <a:p>
            <a:pPr marL="0" indent="0" algn="just">
              <a:buNone/>
            </a:pPr>
            <a:r>
              <a:rPr lang="en-US" sz="1800" b="0" dirty="0"/>
              <a:t>6. To avoid regulatory intervention or adverse political consequences</a:t>
            </a:r>
          </a:p>
        </p:txBody>
      </p:sp>
    </p:spTree>
    <p:extLst>
      <p:ext uri="{BB962C8B-B14F-4D97-AF65-F5344CB8AC3E}">
        <p14:creationId xmlns:p14="http://schemas.microsoft.com/office/powerpoint/2010/main" val="925236201"/>
      </p:ext>
    </p:extLst>
  </p:cSld>
  <p:clrMapOvr>
    <a:masterClrMapping/>
  </p:clrMapOvr>
  <p:transition spd="med">
    <p:pull dir="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lstStyle/>
          <a:p>
            <a:r>
              <a:rPr lang="en-US" dirty="0"/>
              <a:t>Financial Reporting Manipulation Risk</a:t>
            </a:r>
            <a:endParaRPr lang="el-GR" dirty="0"/>
          </a:p>
        </p:txBody>
      </p:sp>
      <p:sp>
        <p:nvSpPr>
          <p:cNvPr id="2" name="Slide Number Placeholder 1"/>
          <p:cNvSpPr>
            <a:spLocks noGrp="1"/>
          </p:cNvSpPr>
          <p:nvPr>
            <p:ph type="sldNum" sz="quarter" idx="11"/>
          </p:nvPr>
        </p:nvSpPr>
        <p:spPr/>
        <p:txBody>
          <a:bodyPr/>
          <a:lstStyle/>
          <a:p>
            <a:pPr>
              <a:defRPr/>
            </a:pPr>
            <a:fld id="{81A1DEA0-CECE-46A0-915E-8B0AC9334E4E}" type="slidenum">
              <a:rPr lang="en-US" smtClean="0"/>
              <a:pPr>
                <a:defRPr/>
              </a:pPr>
              <a:t>12</a:t>
            </a:fld>
            <a:endParaRPr lang="en-CA"/>
          </a:p>
        </p:txBody>
      </p:sp>
      <p:sp>
        <p:nvSpPr>
          <p:cNvPr id="7" name="Rectangle 3"/>
          <p:cNvSpPr txBox="1">
            <a:spLocks noChangeArrowheads="1"/>
          </p:cNvSpPr>
          <p:nvPr/>
        </p:nvSpPr>
        <p:spPr bwMode="auto">
          <a:xfrm>
            <a:off x="806896" y="1340768"/>
            <a:ext cx="8229600" cy="518457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marL="0" indent="0" algn="just">
              <a:buNone/>
            </a:pPr>
            <a:r>
              <a:rPr lang="en-US" sz="1800" b="0" dirty="0"/>
              <a:t>Manipulation of financial statements always involves doing one of two things – either manipulating records to </a:t>
            </a:r>
            <a:r>
              <a:rPr lang="en-US" sz="1800" dirty="0"/>
              <a:t>inflate apparent revenue </a:t>
            </a:r>
            <a:r>
              <a:rPr lang="en-US" sz="1800" b="0" dirty="0"/>
              <a:t>or manipulating them to </a:t>
            </a:r>
            <a:r>
              <a:rPr lang="en-US" sz="1800" dirty="0"/>
              <a:t>reduce apparent expenses or liabilities</a:t>
            </a:r>
            <a:r>
              <a:rPr lang="en-US" sz="1800" b="0" dirty="0"/>
              <a:t>.</a:t>
            </a:r>
          </a:p>
          <a:p>
            <a:pPr marL="0" indent="0" algn="just">
              <a:buNone/>
            </a:pPr>
            <a:endParaRPr lang="en-US" sz="1800" b="0" dirty="0"/>
          </a:p>
          <a:p>
            <a:pPr marL="0" indent="0" algn="just">
              <a:buNone/>
            </a:pPr>
            <a:r>
              <a:rPr lang="en-US" sz="1800" dirty="0"/>
              <a:t>How?</a:t>
            </a:r>
          </a:p>
          <a:p>
            <a:pPr marL="0" indent="0" algn="just">
              <a:buNone/>
            </a:pPr>
            <a:r>
              <a:rPr lang="en-US" sz="1800" b="0" dirty="0"/>
              <a:t>Recording revenue prior to supplying goods or services</a:t>
            </a:r>
          </a:p>
          <a:p>
            <a:pPr marL="0" indent="0" algn="just">
              <a:buNone/>
            </a:pPr>
            <a:r>
              <a:rPr lang="en-US" sz="1800" b="0" dirty="0"/>
              <a:t>Reporting income from investments or capital obtained by taking out a loan as business revenue</a:t>
            </a:r>
          </a:p>
          <a:p>
            <a:pPr marL="0" indent="0" algn="just">
              <a:buNone/>
            </a:pPr>
            <a:r>
              <a:rPr lang="en-US" sz="1800" b="0" dirty="0"/>
              <a:t>Capitalizing ordinary business expenses, thus shifting them from the income statement to the balance sheet</a:t>
            </a:r>
          </a:p>
          <a:p>
            <a:pPr marL="0" indent="0" algn="just">
              <a:buNone/>
            </a:pPr>
            <a:r>
              <a:rPr lang="en-US" sz="1800" b="0" dirty="0"/>
              <a:t>Inaccurately reporting liabilities – or altogether neglecting to report them at all</a:t>
            </a:r>
          </a:p>
        </p:txBody>
      </p:sp>
    </p:spTree>
    <p:extLst>
      <p:ext uri="{BB962C8B-B14F-4D97-AF65-F5344CB8AC3E}">
        <p14:creationId xmlns:p14="http://schemas.microsoft.com/office/powerpoint/2010/main" val="112035"/>
      </p:ext>
    </p:extLst>
  </p:cSld>
  <p:clrMapOvr>
    <a:masterClrMapping/>
  </p:clrMapOvr>
  <p:transition spd="med">
    <p:pull dir="r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lstStyle/>
          <a:p>
            <a:r>
              <a:rPr lang="en-US" dirty="0"/>
              <a:t>Financial Reporting Manipulation Risk</a:t>
            </a:r>
            <a:endParaRPr lang="el-GR" dirty="0"/>
          </a:p>
        </p:txBody>
      </p:sp>
      <p:sp>
        <p:nvSpPr>
          <p:cNvPr id="2" name="Slide Number Placeholder 1"/>
          <p:cNvSpPr>
            <a:spLocks noGrp="1"/>
          </p:cNvSpPr>
          <p:nvPr>
            <p:ph type="sldNum" sz="quarter" idx="11"/>
          </p:nvPr>
        </p:nvSpPr>
        <p:spPr/>
        <p:txBody>
          <a:bodyPr/>
          <a:lstStyle/>
          <a:p>
            <a:pPr>
              <a:defRPr/>
            </a:pPr>
            <a:fld id="{81A1DEA0-CECE-46A0-915E-8B0AC9334E4E}" type="slidenum">
              <a:rPr lang="en-US" smtClean="0"/>
              <a:pPr>
                <a:defRPr/>
              </a:pPr>
              <a:t>13</a:t>
            </a:fld>
            <a:endParaRPr lang="en-CA"/>
          </a:p>
        </p:txBody>
      </p:sp>
      <p:sp>
        <p:nvSpPr>
          <p:cNvPr id="7" name="Rectangle 3"/>
          <p:cNvSpPr txBox="1">
            <a:spLocks noChangeArrowheads="1"/>
          </p:cNvSpPr>
          <p:nvPr/>
        </p:nvSpPr>
        <p:spPr bwMode="auto">
          <a:xfrm>
            <a:off x="806896" y="1340768"/>
            <a:ext cx="8229600" cy="518457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marL="0" indent="0" algn="just">
              <a:buNone/>
            </a:pPr>
            <a:r>
              <a:rPr lang="en-US" sz="2000" dirty="0"/>
              <a:t>Earnings management techniques</a:t>
            </a:r>
          </a:p>
          <a:p>
            <a:pPr marL="0" indent="0" algn="just">
              <a:buNone/>
            </a:pPr>
            <a:endParaRPr lang="en-US" sz="1800" b="0" dirty="0"/>
          </a:p>
          <a:p>
            <a:pPr marL="0" indent="0" algn="just">
              <a:buNone/>
            </a:pPr>
            <a:r>
              <a:rPr lang="en-US" sz="1800" dirty="0" err="1"/>
              <a:t>i</a:t>
            </a:r>
            <a:r>
              <a:rPr lang="en-US" sz="1800" dirty="0"/>
              <a:t>. Cookie jar reserve technique:</a:t>
            </a:r>
          </a:p>
          <a:p>
            <a:pPr algn="just"/>
            <a:r>
              <a:rPr lang="en-US" sz="1800" b="0" dirty="0"/>
              <a:t>The cookie-jar technique deals with estimations of future events. According to GAAP, management has to estimate and record obligations that will be paid in the future as a result of events or transactions in the current fiscal year based on accrual basis. </a:t>
            </a:r>
          </a:p>
          <a:p>
            <a:pPr algn="just"/>
            <a:r>
              <a:rPr lang="en-US" sz="1800" b="0" dirty="0"/>
              <a:t>Under the cookie-jar technique, the corporation will try to overestimate expenses during the current period to manage earnings. If and when actual expenses turn out lower than estimates, the difference can be put into the "cookie jar" to be used later when the company needs a boost in earnings to meet predictions. </a:t>
            </a:r>
          </a:p>
          <a:p>
            <a:pPr algn="just"/>
            <a:r>
              <a:rPr lang="en-US" sz="1800" b="0" dirty="0"/>
              <a:t>Some examples of estimation to manage earnings are: sales returns and allowances, estimates of bad debt and write-downs; estimating inventory write downs; estimating percentage of completion for long term contracts </a:t>
            </a:r>
            <a:r>
              <a:rPr lang="en-US" sz="1800" b="0" dirty="0" err="1"/>
              <a:t>etc</a:t>
            </a:r>
            <a:endParaRPr lang="en-US" sz="1800" b="0" dirty="0"/>
          </a:p>
        </p:txBody>
      </p:sp>
    </p:spTree>
    <p:extLst>
      <p:ext uri="{BB962C8B-B14F-4D97-AF65-F5344CB8AC3E}">
        <p14:creationId xmlns:p14="http://schemas.microsoft.com/office/powerpoint/2010/main" val="1736769315"/>
      </p:ext>
    </p:extLst>
  </p:cSld>
  <p:clrMapOvr>
    <a:masterClrMapping/>
  </p:clrMapOvr>
  <p:transition spd="med">
    <p:pull dir="rd"/>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lstStyle/>
          <a:p>
            <a:r>
              <a:rPr lang="en-US" dirty="0"/>
              <a:t>Financial Reporting Manipulation Risk</a:t>
            </a:r>
            <a:endParaRPr lang="el-GR" dirty="0"/>
          </a:p>
        </p:txBody>
      </p:sp>
      <p:sp>
        <p:nvSpPr>
          <p:cNvPr id="2" name="Slide Number Placeholder 1"/>
          <p:cNvSpPr>
            <a:spLocks noGrp="1"/>
          </p:cNvSpPr>
          <p:nvPr>
            <p:ph type="sldNum" sz="quarter" idx="11"/>
          </p:nvPr>
        </p:nvSpPr>
        <p:spPr/>
        <p:txBody>
          <a:bodyPr/>
          <a:lstStyle/>
          <a:p>
            <a:pPr>
              <a:defRPr/>
            </a:pPr>
            <a:fld id="{81A1DEA0-CECE-46A0-915E-8B0AC9334E4E}" type="slidenum">
              <a:rPr lang="en-US" smtClean="0"/>
              <a:pPr>
                <a:defRPr/>
              </a:pPr>
              <a:t>14</a:t>
            </a:fld>
            <a:endParaRPr lang="en-CA"/>
          </a:p>
        </p:txBody>
      </p:sp>
      <p:sp>
        <p:nvSpPr>
          <p:cNvPr id="7" name="Rectangle 3"/>
          <p:cNvSpPr txBox="1">
            <a:spLocks noChangeArrowheads="1"/>
          </p:cNvSpPr>
          <p:nvPr/>
        </p:nvSpPr>
        <p:spPr bwMode="auto">
          <a:xfrm>
            <a:off x="806896" y="1340768"/>
            <a:ext cx="8229600" cy="518457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marL="0" indent="0" algn="just">
              <a:buNone/>
            </a:pPr>
            <a:r>
              <a:rPr lang="en-US" sz="1800" dirty="0"/>
              <a:t>ii. Big Bath Techniques:</a:t>
            </a:r>
          </a:p>
          <a:p>
            <a:pPr marL="0" indent="0" algn="just">
              <a:buNone/>
            </a:pPr>
            <a:r>
              <a:rPr lang="en-US" sz="1800" dirty="0"/>
              <a:t> </a:t>
            </a:r>
          </a:p>
          <a:p>
            <a:pPr algn="just"/>
            <a:r>
              <a:rPr lang="en-US" sz="1800" b="0" dirty="0"/>
              <a:t>Although a rare occurrence, sometimes corporations may restructure debt, write-down assets or change and even close down an operating segment. In these instances, expenses are generally unavoidable. </a:t>
            </a:r>
          </a:p>
          <a:p>
            <a:pPr algn="just"/>
            <a:r>
              <a:rPr lang="en-US" sz="1800" b="0" dirty="0"/>
              <a:t>If the management record estimated charge (a loss) against earnings for the cost of implementing the change then it will negatively affect the cost of the share price. But the share price may go up rapidly if the charge for restructuring and related operational changes is viewed as positively. </a:t>
            </a:r>
          </a:p>
          <a:p>
            <a:pPr algn="just"/>
            <a:r>
              <a:rPr lang="en-US" sz="1800" b="0" dirty="0"/>
              <a:t>According to Big bath technique, if the manager have to report bad news i.e., a loss from substantial restructuring , it is better to report it all at once and get it out of the way.</a:t>
            </a:r>
          </a:p>
        </p:txBody>
      </p:sp>
    </p:spTree>
    <p:extLst>
      <p:ext uri="{BB962C8B-B14F-4D97-AF65-F5344CB8AC3E}">
        <p14:creationId xmlns:p14="http://schemas.microsoft.com/office/powerpoint/2010/main" val="2989472898"/>
      </p:ext>
    </p:extLst>
  </p:cSld>
  <p:clrMapOvr>
    <a:masterClrMapping/>
  </p:clrMapOvr>
  <p:transition spd="med">
    <p:pull dir="rd"/>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lstStyle/>
          <a:p>
            <a:r>
              <a:rPr lang="en-US" dirty="0"/>
              <a:t>Financial Reporting Manipulation Risk</a:t>
            </a:r>
            <a:endParaRPr lang="el-GR" dirty="0"/>
          </a:p>
        </p:txBody>
      </p:sp>
      <p:sp>
        <p:nvSpPr>
          <p:cNvPr id="2" name="Slide Number Placeholder 1"/>
          <p:cNvSpPr>
            <a:spLocks noGrp="1"/>
          </p:cNvSpPr>
          <p:nvPr>
            <p:ph type="sldNum" sz="quarter" idx="11"/>
          </p:nvPr>
        </p:nvSpPr>
        <p:spPr/>
        <p:txBody>
          <a:bodyPr/>
          <a:lstStyle/>
          <a:p>
            <a:pPr>
              <a:defRPr/>
            </a:pPr>
            <a:fld id="{81A1DEA0-CECE-46A0-915E-8B0AC9334E4E}" type="slidenum">
              <a:rPr lang="en-US" smtClean="0"/>
              <a:pPr>
                <a:defRPr/>
              </a:pPr>
              <a:t>15</a:t>
            </a:fld>
            <a:endParaRPr lang="en-CA"/>
          </a:p>
        </p:txBody>
      </p:sp>
      <p:sp>
        <p:nvSpPr>
          <p:cNvPr id="7" name="Rectangle 3"/>
          <p:cNvSpPr txBox="1">
            <a:spLocks noChangeArrowheads="1"/>
          </p:cNvSpPr>
          <p:nvPr/>
        </p:nvSpPr>
        <p:spPr bwMode="auto">
          <a:xfrm>
            <a:off x="806896" y="1340768"/>
            <a:ext cx="8229600" cy="518457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marL="0" indent="0" algn="just">
              <a:buNone/>
            </a:pPr>
            <a:r>
              <a:rPr lang="en-US" sz="1800" dirty="0"/>
              <a:t>iii. Flushing the investment portfolio:</a:t>
            </a:r>
          </a:p>
          <a:p>
            <a:pPr algn="just"/>
            <a:r>
              <a:rPr lang="en-US" sz="1800" b="0" dirty="0"/>
              <a:t>To achieve strategic alliance and invest their excess funds, a company buys the shares of another company. </a:t>
            </a:r>
          </a:p>
          <a:p>
            <a:pPr algn="just"/>
            <a:r>
              <a:rPr lang="en-US" sz="1800" b="0" dirty="0"/>
              <a:t>Actual gains or losses from sales or any changes in the market value of trading securities are reported as operating income where as any change in market value of available for sale securities during a fiscal period is reported other comprehensive income. </a:t>
            </a:r>
          </a:p>
          <a:p>
            <a:pPr algn="just"/>
            <a:r>
              <a:rPr lang="en-US" sz="1800" b="0" dirty="0"/>
              <a:t>A manager can manage its earnings through various techniques which are:</a:t>
            </a:r>
          </a:p>
          <a:p>
            <a:pPr lvl="1" algn="just"/>
            <a:r>
              <a:rPr lang="en-US" sz="1400" b="0" dirty="0" err="1"/>
              <a:t>i</a:t>
            </a:r>
            <a:r>
              <a:rPr lang="en-US" sz="1400" b="0" dirty="0"/>
              <a:t>. timing sales of securities that have gained value: The company can sell a portfolio security that has an unrealized gain and can report the gain as operating earnings if it is required </a:t>
            </a:r>
          </a:p>
          <a:p>
            <a:pPr lvl="1" algn="just"/>
            <a:r>
              <a:rPr lang="en-US" sz="1400" b="0" dirty="0"/>
              <a:t>ii. Timing sales of securities that have lost value: If the manager wants to show lower earnings then he can sell the security that has an unrealized loss and report the loss in operating earnings. </a:t>
            </a:r>
          </a:p>
          <a:p>
            <a:pPr lvl="1" algn="just"/>
            <a:r>
              <a:rPr lang="en-US" sz="1400" b="0" dirty="0"/>
              <a:t>iii. Change of holding intent, write-down impaired securities: Management can manage earnings through change of its holdings from available to sale securities to trading securities and vice versa. This would have the effect of moving any unrealized gain or loss on the security to or from the income statement</a:t>
            </a:r>
            <a:endParaRPr lang="en-US" sz="1400" b="0" dirty="0">
              <a:cs typeface="Arial" charset="0"/>
            </a:endParaRPr>
          </a:p>
        </p:txBody>
      </p:sp>
    </p:spTree>
    <p:extLst>
      <p:ext uri="{BB962C8B-B14F-4D97-AF65-F5344CB8AC3E}">
        <p14:creationId xmlns:p14="http://schemas.microsoft.com/office/powerpoint/2010/main" val="2497571722"/>
      </p:ext>
    </p:extLst>
  </p:cSld>
  <p:clrMapOvr>
    <a:masterClrMapping/>
  </p:clrMapOvr>
  <p:transition spd="med">
    <p:pull dir="rd"/>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lstStyle/>
          <a:p>
            <a:r>
              <a:rPr lang="en-US" dirty="0"/>
              <a:t>Financial Reporting Manipulation Risk</a:t>
            </a:r>
            <a:endParaRPr lang="el-GR" dirty="0"/>
          </a:p>
        </p:txBody>
      </p:sp>
      <p:sp>
        <p:nvSpPr>
          <p:cNvPr id="2" name="Slide Number Placeholder 1"/>
          <p:cNvSpPr>
            <a:spLocks noGrp="1"/>
          </p:cNvSpPr>
          <p:nvPr>
            <p:ph type="sldNum" sz="quarter" idx="11"/>
          </p:nvPr>
        </p:nvSpPr>
        <p:spPr/>
        <p:txBody>
          <a:bodyPr/>
          <a:lstStyle/>
          <a:p>
            <a:pPr>
              <a:defRPr/>
            </a:pPr>
            <a:fld id="{81A1DEA0-CECE-46A0-915E-8B0AC9334E4E}" type="slidenum">
              <a:rPr lang="en-US" smtClean="0"/>
              <a:pPr>
                <a:defRPr/>
              </a:pPr>
              <a:t>16</a:t>
            </a:fld>
            <a:endParaRPr lang="en-CA"/>
          </a:p>
        </p:txBody>
      </p:sp>
      <p:sp>
        <p:nvSpPr>
          <p:cNvPr id="7" name="Rectangle 3"/>
          <p:cNvSpPr txBox="1">
            <a:spLocks noChangeArrowheads="1"/>
          </p:cNvSpPr>
          <p:nvPr/>
        </p:nvSpPr>
        <p:spPr bwMode="auto">
          <a:xfrm>
            <a:off x="806896" y="1340768"/>
            <a:ext cx="8229600" cy="518457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marL="0" indent="0" algn="just">
              <a:buNone/>
            </a:pPr>
            <a:r>
              <a:rPr lang="en-US" sz="1800" dirty="0"/>
              <a:t>V. Through out a problem child:</a:t>
            </a:r>
          </a:p>
          <a:p>
            <a:pPr marL="0" indent="0" algn="just">
              <a:buNone/>
            </a:pPr>
            <a:r>
              <a:rPr lang="en-US" sz="1800" dirty="0"/>
              <a:t> </a:t>
            </a:r>
          </a:p>
          <a:p>
            <a:pPr algn="just"/>
            <a:r>
              <a:rPr lang="en-US" sz="1800" b="0" dirty="0"/>
              <a:t>To increase the earnings of future period, the company can sell the subsidiary which is not performed well </a:t>
            </a:r>
            <a:r>
              <a:rPr lang="en-US" sz="1800" b="0" dirty="0" err="1"/>
              <a:t>i</a:t>
            </a:r>
            <a:r>
              <a:rPr lang="en-US" sz="1800" b="0" dirty="0"/>
              <a:t>. e. the problem child subsidiary may be thrown out. </a:t>
            </a:r>
          </a:p>
          <a:p>
            <a:pPr algn="just"/>
            <a:r>
              <a:rPr lang="en-US" sz="1800" b="0" dirty="0"/>
              <a:t>Earnings can be managed through sell the subsidiary, exchange the stock in an equity method subsidiary and spin off the subsidiary. </a:t>
            </a:r>
          </a:p>
          <a:p>
            <a:pPr algn="just"/>
            <a:r>
              <a:rPr lang="en-US" sz="1800" b="0" dirty="0"/>
              <a:t>A gain or loss is reported in the current period statement when a subsidiary is sold. The existing shareholders become the owner of the problem child by distributing or exchanging the shares of a subsidiary with the current shareholders. </a:t>
            </a:r>
          </a:p>
          <a:p>
            <a:pPr algn="just"/>
            <a:r>
              <a:rPr lang="en-US" sz="1800" b="0" dirty="0"/>
              <a:t>As a result, no gain or loss is normally reported on a spin off</a:t>
            </a:r>
            <a:endParaRPr lang="en-US" sz="1400" b="0" dirty="0">
              <a:cs typeface="Arial" charset="0"/>
            </a:endParaRPr>
          </a:p>
        </p:txBody>
      </p:sp>
    </p:spTree>
    <p:extLst>
      <p:ext uri="{BB962C8B-B14F-4D97-AF65-F5344CB8AC3E}">
        <p14:creationId xmlns:p14="http://schemas.microsoft.com/office/powerpoint/2010/main" val="1105256011"/>
      </p:ext>
    </p:extLst>
  </p:cSld>
  <p:clrMapOvr>
    <a:masterClrMapping/>
  </p:clrMapOvr>
  <p:transition spd="med">
    <p:pull dir="rd"/>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lstStyle/>
          <a:p>
            <a:r>
              <a:rPr lang="en-US" dirty="0"/>
              <a:t>Financial Reporting Manipulation Risk</a:t>
            </a:r>
            <a:endParaRPr lang="el-GR" dirty="0"/>
          </a:p>
        </p:txBody>
      </p:sp>
      <p:sp>
        <p:nvSpPr>
          <p:cNvPr id="2" name="Slide Number Placeholder 1"/>
          <p:cNvSpPr>
            <a:spLocks noGrp="1"/>
          </p:cNvSpPr>
          <p:nvPr>
            <p:ph type="sldNum" sz="quarter" idx="11"/>
          </p:nvPr>
        </p:nvSpPr>
        <p:spPr/>
        <p:txBody>
          <a:bodyPr/>
          <a:lstStyle/>
          <a:p>
            <a:pPr>
              <a:defRPr/>
            </a:pPr>
            <a:fld id="{81A1DEA0-CECE-46A0-915E-8B0AC9334E4E}" type="slidenum">
              <a:rPr lang="en-US" smtClean="0"/>
              <a:pPr>
                <a:defRPr/>
              </a:pPr>
              <a:t>17</a:t>
            </a:fld>
            <a:endParaRPr lang="en-CA"/>
          </a:p>
        </p:txBody>
      </p:sp>
      <p:sp>
        <p:nvSpPr>
          <p:cNvPr id="7" name="Rectangle 3"/>
          <p:cNvSpPr txBox="1">
            <a:spLocks noChangeArrowheads="1"/>
          </p:cNvSpPr>
          <p:nvPr/>
        </p:nvSpPr>
        <p:spPr bwMode="auto">
          <a:xfrm>
            <a:off x="806896" y="1340768"/>
            <a:ext cx="8229600" cy="518457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marL="0" indent="0" algn="just">
              <a:buNone/>
            </a:pPr>
            <a:r>
              <a:rPr lang="en-US" sz="1800" dirty="0" err="1"/>
              <a:t>iV</a:t>
            </a:r>
            <a:r>
              <a:rPr lang="en-US" sz="1800" dirty="0"/>
              <a:t>. Big Bet on the future technique:</a:t>
            </a:r>
          </a:p>
          <a:p>
            <a:pPr marL="0" indent="0" algn="just">
              <a:buNone/>
            </a:pPr>
            <a:r>
              <a:rPr lang="en-US" sz="1800" dirty="0"/>
              <a:t> </a:t>
            </a:r>
          </a:p>
          <a:p>
            <a:pPr algn="just"/>
            <a:r>
              <a:rPr lang="en-US" sz="1800" b="0" dirty="0"/>
              <a:t>When an acquisition occurs, the corporation acquiring the other is said to have made a big bet on the future. </a:t>
            </a:r>
          </a:p>
          <a:p>
            <a:pPr algn="just"/>
            <a:r>
              <a:rPr lang="en-US" sz="1800" b="0" dirty="0"/>
              <a:t>Under Generally Accepted Accounting Principles (GAAP) regulations, an acquisition must be reported as a purchase. This leaves two doors open for earnings management. </a:t>
            </a:r>
          </a:p>
          <a:p>
            <a:pPr algn="just"/>
            <a:r>
              <a:rPr lang="en-US" sz="1800" b="0" dirty="0"/>
              <a:t>In the first instance, a company can write off continuing R&amp;D costs against current earnings in the acquisition year, protecting future earnings from these charges. This means that when the costs are actually incurred in the future, they will not have to be reported and thus future earnings will receive a boost. </a:t>
            </a:r>
          </a:p>
          <a:p>
            <a:pPr algn="just"/>
            <a:r>
              <a:rPr lang="en-US" sz="1800" b="0" dirty="0"/>
              <a:t>The second method is to claim the earnings of the recently acquired corporation. When the acquired corporation consolidated with parent company earnings, then immediately receive a boost in the current year’s earnings. By acquiring another company, the parent company buys a guaranteed boost in current or future earnings through big bet technique.</a:t>
            </a:r>
            <a:endParaRPr lang="en-US" sz="1400" b="0" dirty="0">
              <a:cs typeface="Arial" charset="0"/>
            </a:endParaRPr>
          </a:p>
        </p:txBody>
      </p:sp>
    </p:spTree>
    <p:extLst>
      <p:ext uri="{BB962C8B-B14F-4D97-AF65-F5344CB8AC3E}">
        <p14:creationId xmlns:p14="http://schemas.microsoft.com/office/powerpoint/2010/main" val="1522380211"/>
      </p:ext>
    </p:extLst>
  </p:cSld>
  <p:clrMapOvr>
    <a:masterClrMapping/>
  </p:clrMapOvr>
  <p:transition spd="med">
    <p:pull dir="rd"/>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lstStyle/>
          <a:p>
            <a:r>
              <a:rPr lang="en-US" dirty="0"/>
              <a:t>Financial Reporting Manipulation Risk</a:t>
            </a:r>
            <a:endParaRPr lang="el-GR" dirty="0"/>
          </a:p>
        </p:txBody>
      </p:sp>
      <p:sp>
        <p:nvSpPr>
          <p:cNvPr id="2" name="Slide Number Placeholder 1"/>
          <p:cNvSpPr>
            <a:spLocks noGrp="1"/>
          </p:cNvSpPr>
          <p:nvPr>
            <p:ph type="sldNum" sz="quarter" idx="11"/>
          </p:nvPr>
        </p:nvSpPr>
        <p:spPr/>
        <p:txBody>
          <a:bodyPr/>
          <a:lstStyle/>
          <a:p>
            <a:pPr>
              <a:defRPr/>
            </a:pPr>
            <a:fld id="{81A1DEA0-CECE-46A0-915E-8B0AC9334E4E}" type="slidenum">
              <a:rPr lang="en-US" smtClean="0"/>
              <a:pPr>
                <a:defRPr/>
              </a:pPr>
              <a:t>18</a:t>
            </a:fld>
            <a:endParaRPr lang="en-CA"/>
          </a:p>
        </p:txBody>
      </p:sp>
      <p:sp>
        <p:nvSpPr>
          <p:cNvPr id="7" name="Rectangle 3"/>
          <p:cNvSpPr txBox="1">
            <a:spLocks noChangeArrowheads="1"/>
          </p:cNvSpPr>
          <p:nvPr/>
        </p:nvSpPr>
        <p:spPr bwMode="auto">
          <a:xfrm>
            <a:off x="806896" y="1340768"/>
            <a:ext cx="8229600" cy="518457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marL="0" indent="0" algn="just">
              <a:buNone/>
            </a:pPr>
            <a:r>
              <a:rPr lang="en-US" sz="1800" dirty="0"/>
              <a:t>V. Introducing new standard</a:t>
            </a:r>
          </a:p>
          <a:p>
            <a:pPr algn="just"/>
            <a:r>
              <a:rPr lang="en-US" sz="1800" b="0" dirty="0"/>
              <a:t>New rules and regulations are introduced in GAAP due to changing demand of business environment. Accounting principles can be modified in a way that will not change the earnings. </a:t>
            </a:r>
          </a:p>
          <a:p>
            <a:pPr algn="just"/>
            <a:r>
              <a:rPr lang="en-US" sz="1800" b="0" dirty="0"/>
              <a:t>When a new accounting standard is adopted it takes two to three years to adopt the standard. </a:t>
            </a:r>
          </a:p>
          <a:p>
            <a:pPr algn="just"/>
            <a:r>
              <a:rPr lang="en-US" sz="1800" b="0" dirty="0"/>
              <a:t>Voluntary early adoption may provide an opportunity to manage the earnings. </a:t>
            </a:r>
          </a:p>
          <a:p>
            <a:pPr algn="just"/>
            <a:r>
              <a:rPr lang="en-US" sz="1800" b="0" dirty="0"/>
              <a:t>A company can take the advantage of manage earnings by changing the time an accrual basis rather than cash basis those are recorded as expense on a cash basis. Moreover, timely adoption of a better revenue recognition rule will provide anew window to manage the earnings.</a:t>
            </a:r>
            <a:endParaRPr lang="en-US" sz="1400" b="0" dirty="0">
              <a:cs typeface="Arial" charset="0"/>
            </a:endParaRPr>
          </a:p>
        </p:txBody>
      </p:sp>
    </p:spTree>
    <p:extLst>
      <p:ext uri="{BB962C8B-B14F-4D97-AF65-F5344CB8AC3E}">
        <p14:creationId xmlns:p14="http://schemas.microsoft.com/office/powerpoint/2010/main" val="3072419527"/>
      </p:ext>
    </p:extLst>
  </p:cSld>
  <p:clrMapOvr>
    <a:masterClrMapping/>
  </p:clrMapOvr>
  <p:transition spd="med">
    <p:pull dir="rd"/>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lstStyle/>
          <a:p>
            <a:r>
              <a:rPr lang="en-US" dirty="0"/>
              <a:t>Financial Reporting Manipulation Risk</a:t>
            </a:r>
            <a:endParaRPr lang="el-GR" dirty="0"/>
          </a:p>
        </p:txBody>
      </p:sp>
      <p:sp>
        <p:nvSpPr>
          <p:cNvPr id="2" name="Slide Number Placeholder 1"/>
          <p:cNvSpPr>
            <a:spLocks noGrp="1"/>
          </p:cNvSpPr>
          <p:nvPr>
            <p:ph type="sldNum" sz="quarter" idx="11"/>
          </p:nvPr>
        </p:nvSpPr>
        <p:spPr/>
        <p:txBody>
          <a:bodyPr/>
          <a:lstStyle/>
          <a:p>
            <a:pPr>
              <a:defRPr/>
            </a:pPr>
            <a:fld id="{81A1DEA0-CECE-46A0-915E-8B0AC9334E4E}" type="slidenum">
              <a:rPr lang="en-US" smtClean="0"/>
              <a:pPr>
                <a:defRPr/>
              </a:pPr>
              <a:t>19</a:t>
            </a:fld>
            <a:endParaRPr lang="en-CA"/>
          </a:p>
        </p:txBody>
      </p:sp>
      <p:sp>
        <p:nvSpPr>
          <p:cNvPr id="7" name="Rectangle 3"/>
          <p:cNvSpPr txBox="1">
            <a:spLocks noChangeArrowheads="1"/>
          </p:cNvSpPr>
          <p:nvPr/>
        </p:nvSpPr>
        <p:spPr bwMode="auto">
          <a:xfrm>
            <a:off x="806896" y="1340768"/>
            <a:ext cx="8229600" cy="518457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marL="0" indent="0" algn="just">
              <a:buNone/>
            </a:pPr>
            <a:r>
              <a:rPr lang="en-US" sz="1800" dirty="0"/>
              <a:t>Vi. Operating versus non operating Income:</a:t>
            </a:r>
          </a:p>
          <a:p>
            <a:pPr algn="just"/>
            <a:r>
              <a:rPr lang="en-US" sz="1800" b="0" dirty="0"/>
              <a:t>Earnings are two types: operating and non-operating. Non operating earnings will not affect future earnings where as operating earnings are expected to continue in the near future. </a:t>
            </a:r>
          </a:p>
          <a:p>
            <a:pPr algn="just"/>
            <a:r>
              <a:rPr lang="en-US" sz="1800" b="0" dirty="0"/>
              <a:t>Nonoperating income includes: discontinued operations, extraordinary gains or losses, cumulative effect of change in accounting principles. </a:t>
            </a:r>
          </a:p>
          <a:p>
            <a:pPr algn="just"/>
            <a:r>
              <a:rPr lang="en-US" sz="1800" b="0" dirty="0"/>
              <a:t>The manager can manage its earnings when making decisions about reported as  assets and liabilities in the balance sheet and measured at fair value. Gains and losses from derivate transactions are generally recognized immediately in regular income. </a:t>
            </a:r>
          </a:p>
          <a:p>
            <a:pPr algn="just"/>
            <a:r>
              <a:rPr lang="en-US" sz="1800" b="0" dirty="0"/>
              <a:t>For example, suppose a company had a large issue of bonds outstanding at a fixed interest rate. The company could enter into an interest rate swap that would effectively convert the fixed rate bonds into variable rate bonds. When the interest rate increases, the company would then record an increase in interest expense for the bonds and a decrease if the rate has decreased. Since, when the company enters into the swap is up to the company, the timing option provides an opportunity to manage the earnings</a:t>
            </a:r>
            <a:endParaRPr lang="en-US" sz="1400" b="0" dirty="0">
              <a:cs typeface="Arial" charset="0"/>
            </a:endParaRPr>
          </a:p>
        </p:txBody>
      </p:sp>
    </p:spTree>
    <p:extLst>
      <p:ext uri="{BB962C8B-B14F-4D97-AF65-F5344CB8AC3E}">
        <p14:creationId xmlns:p14="http://schemas.microsoft.com/office/powerpoint/2010/main" val="1946169391"/>
      </p:ext>
    </p:extLst>
  </p:cSld>
  <p:clrMapOvr>
    <a:masterClrMapping/>
  </p:clrMapOvr>
  <p:transition spd="med">
    <p:pull dir="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lstStyle/>
          <a:p>
            <a:r>
              <a:rPr lang="en-US" dirty="0"/>
              <a:t>Bankruptcy risk </a:t>
            </a:r>
            <a:endParaRPr lang="el-GR" dirty="0"/>
          </a:p>
        </p:txBody>
      </p:sp>
      <p:sp>
        <p:nvSpPr>
          <p:cNvPr id="2" name="Slide Number Placeholder 1"/>
          <p:cNvSpPr>
            <a:spLocks noGrp="1"/>
          </p:cNvSpPr>
          <p:nvPr>
            <p:ph type="sldNum" sz="quarter" idx="11"/>
          </p:nvPr>
        </p:nvSpPr>
        <p:spPr/>
        <p:txBody>
          <a:bodyPr/>
          <a:lstStyle/>
          <a:p>
            <a:pPr>
              <a:defRPr/>
            </a:pPr>
            <a:fld id="{81A1DEA0-CECE-46A0-915E-8B0AC9334E4E}" type="slidenum">
              <a:rPr lang="en-US" smtClean="0"/>
              <a:pPr>
                <a:defRPr/>
              </a:pPr>
              <a:t>2</a:t>
            </a:fld>
            <a:endParaRPr lang="en-CA"/>
          </a:p>
        </p:txBody>
      </p:sp>
      <p:sp>
        <p:nvSpPr>
          <p:cNvPr id="7" name="Rectangle 3"/>
          <p:cNvSpPr txBox="1">
            <a:spLocks noChangeArrowheads="1"/>
          </p:cNvSpPr>
          <p:nvPr/>
        </p:nvSpPr>
        <p:spPr bwMode="auto">
          <a:xfrm>
            <a:off x="806896" y="1340769"/>
            <a:ext cx="8229600" cy="468052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algn="just"/>
            <a:r>
              <a:rPr lang="en-US" sz="2000" b="0" dirty="0"/>
              <a:t>Empirical studies of bankruptcy attempt to distinguish the financial characteristics of firms that file for bankruptcy from those that do not, a dichotomous outcome. </a:t>
            </a:r>
          </a:p>
          <a:p>
            <a:pPr algn="just"/>
            <a:r>
              <a:rPr lang="en-US" sz="2000" b="0" dirty="0"/>
              <a:t>The objective is to develop a model that predicts which firms will likely file for bankruptcy one or more years before the filing. </a:t>
            </a:r>
          </a:p>
          <a:p>
            <a:pPr algn="just"/>
            <a:r>
              <a:rPr lang="en-US" sz="2000" b="0" dirty="0"/>
              <a:t>These models use financial statement ratios and other data.</a:t>
            </a:r>
            <a:endParaRPr lang="el-GR" sz="2000" b="0" dirty="0"/>
          </a:p>
          <a:p>
            <a:pPr marL="0" indent="0" algn="just">
              <a:buNone/>
            </a:pPr>
            <a:endParaRPr lang="el-GR" sz="2000" b="0" dirty="0"/>
          </a:p>
        </p:txBody>
      </p:sp>
    </p:spTree>
  </p:cSld>
  <p:clrMapOvr>
    <a:masterClrMapping/>
  </p:clrMapOvr>
  <p:transition spd="med">
    <p:pull dir="rd"/>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lstStyle/>
          <a:p>
            <a:r>
              <a:rPr lang="en-US" dirty="0"/>
              <a:t>Financial Reporting Manipulation Risk</a:t>
            </a:r>
            <a:endParaRPr lang="el-GR" dirty="0"/>
          </a:p>
        </p:txBody>
      </p:sp>
      <p:sp>
        <p:nvSpPr>
          <p:cNvPr id="2" name="Slide Number Placeholder 1"/>
          <p:cNvSpPr>
            <a:spLocks noGrp="1"/>
          </p:cNvSpPr>
          <p:nvPr>
            <p:ph type="sldNum" sz="quarter" idx="11"/>
          </p:nvPr>
        </p:nvSpPr>
        <p:spPr/>
        <p:txBody>
          <a:bodyPr/>
          <a:lstStyle/>
          <a:p>
            <a:pPr>
              <a:defRPr/>
            </a:pPr>
            <a:fld id="{81A1DEA0-CECE-46A0-915E-8B0AC9334E4E}" type="slidenum">
              <a:rPr lang="en-US" smtClean="0"/>
              <a:pPr>
                <a:defRPr/>
              </a:pPr>
              <a:t>20</a:t>
            </a:fld>
            <a:endParaRPr lang="en-CA"/>
          </a:p>
        </p:txBody>
      </p:sp>
      <p:sp>
        <p:nvSpPr>
          <p:cNvPr id="7" name="Rectangle 3"/>
          <p:cNvSpPr txBox="1">
            <a:spLocks noChangeArrowheads="1"/>
          </p:cNvSpPr>
          <p:nvPr/>
        </p:nvSpPr>
        <p:spPr bwMode="auto">
          <a:xfrm>
            <a:off x="806896" y="1340768"/>
            <a:ext cx="8229600" cy="518457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marL="0" indent="0" algn="just">
              <a:buNone/>
            </a:pPr>
            <a:r>
              <a:rPr lang="en-US" sz="1800" dirty="0" err="1"/>
              <a:t>Vii</a:t>
            </a:r>
            <a:r>
              <a:rPr lang="en-US" sz="1800" dirty="0"/>
              <a:t>. Shrink the ship:</a:t>
            </a:r>
          </a:p>
          <a:p>
            <a:pPr algn="just"/>
            <a:r>
              <a:rPr lang="en-US" sz="1600" b="0" dirty="0"/>
              <a:t>Companies do not have to report any gain or loss for repurchase of their own shares on the income statement because no income is recognized on the transaction. </a:t>
            </a:r>
          </a:p>
          <a:p>
            <a:pPr algn="just"/>
            <a:r>
              <a:rPr lang="en-US" sz="1600" b="0" dirty="0"/>
              <a:t>Income is only earned through equity transactions outside the firm, not with those involving the firm’s owners.</a:t>
            </a:r>
          </a:p>
          <a:p>
            <a:pPr algn="just"/>
            <a:r>
              <a:rPr lang="en-US" sz="1800" b="0" dirty="0"/>
              <a:t> </a:t>
            </a:r>
            <a:r>
              <a:rPr lang="en-US" sz="1600" b="0" dirty="0"/>
              <a:t>A stock buy does not affect earnings but it is used to affect earnings per share. So, these are the common &amp; popular earnings management techniques. Management uses these techniques as &amp; when required to manage earnings. Management uses cookie jar reserve technique to show boom earnings in the future period. Big Bath technique are used in the belief that if a manager have to report bad news i.e., a loss from substantial restructuring , it is better to report it all at once and get it out of the way. Sometimes a subsidiary may underperformed &amp; the earnings of this type of security are managed by throw out a problem child method. Companies that changes GAAP have to take care that stock market does not view the change as lowering the quality of earnings. Timely disposition of long term productive assets (Sale/leaseback and asset exchange technique) can result in the recording of unrealized gains or losses. Under the amortization, depreciation and depletion method, management manages earnings by selecting the write off method &amp; period &amp; estimating salvage value</a:t>
            </a:r>
            <a:endParaRPr lang="en-US" sz="1600" b="0" dirty="0">
              <a:cs typeface="Arial" charset="0"/>
            </a:endParaRPr>
          </a:p>
        </p:txBody>
      </p:sp>
    </p:spTree>
    <p:extLst>
      <p:ext uri="{BB962C8B-B14F-4D97-AF65-F5344CB8AC3E}">
        <p14:creationId xmlns:p14="http://schemas.microsoft.com/office/powerpoint/2010/main" val="2024616440"/>
      </p:ext>
    </p:extLst>
  </p:cSld>
  <p:clrMapOvr>
    <a:masterClrMapping/>
  </p:clrMapOvr>
  <p:transition spd="med">
    <p:pull dir="rd"/>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lstStyle/>
          <a:p>
            <a:r>
              <a:rPr lang="en-US" dirty="0"/>
              <a:t>Models used to detect earnings management</a:t>
            </a:r>
          </a:p>
        </p:txBody>
      </p:sp>
      <p:sp>
        <p:nvSpPr>
          <p:cNvPr id="2" name="Slide Number Placeholder 1"/>
          <p:cNvSpPr>
            <a:spLocks noGrp="1"/>
          </p:cNvSpPr>
          <p:nvPr>
            <p:ph type="sldNum" sz="quarter" idx="11"/>
          </p:nvPr>
        </p:nvSpPr>
        <p:spPr/>
        <p:txBody>
          <a:bodyPr/>
          <a:lstStyle/>
          <a:p>
            <a:pPr>
              <a:defRPr/>
            </a:pPr>
            <a:fld id="{81A1DEA0-CECE-46A0-915E-8B0AC9334E4E}" type="slidenum">
              <a:rPr lang="en-US" smtClean="0"/>
              <a:pPr>
                <a:defRPr/>
              </a:pPr>
              <a:t>21</a:t>
            </a:fld>
            <a:endParaRPr lang="en-CA"/>
          </a:p>
        </p:txBody>
      </p:sp>
      <p:sp>
        <p:nvSpPr>
          <p:cNvPr id="7" name="Rectangle 3"/>
          <p:cNvSpPr txBox="1">
            <a:spLocks noChangeArrowheads="1"/>
          </p:cNvSpPr>
          <p:nvPr/>
        </p:nvSpPr>
        <p:spPr bwMode="auto">
          <a:xfrm>
            <a:off x="806896" y="1340768"/>
            <a:ext cx="8229600" cy="518457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algn="just"/>
            <a:r>
              <a:rPr lang="en-US" sz="1600" b="0" dirty="0">
                <a:cs typeface="Arial" charset="0"/>
              </a:rPr>
              <a:t>Jones (1991) proposes a model that attempts to control the effects of changes in a firm’s economic circumstances on non-discretionary accruals. This model indicates that changes in total assets, gross revenue, and gross property plant and equipment (PPE) are the determinants of non-discretionary accruals. </a:t>
            </a:r>
          </a:p>
          <a:p>
            <a:pPr algn="just"/>
            <a:r>
              <a:rPr lang="en-US" sz="1600" b="0" dirty="0">
                <a:cs typeface="Arial" charset="0"/>
              </a:rPr>
              <a:t>The idea of the Jones (1991) model is that sales revenue proxies for the economic events that generate current non-discretionary accruals, while gross PPE controls for non-discretionary accruals related to depreciation expense. Thus the Jones (1991) model is based on two key assumptions. </a:t>
            </a:r>
          </a:p>
          <a:p>
            <a:pPr algn="just"/>
            <a:r>
              <a:rPr lang="en-US" sz="1600" b="0" dirty="0">
                <a:cs typeface="Arial" charset="0"/>
              </a:rPr>
              <a:t>Firstly, sales revenue is assumed to be unmanaged. Secondly, changes in current assets and liabilities are assumed to be driven by changes in sales revenue. The specific features of the Jones model (1991) include: 1. abandoning the assumption that non-discretionary accruals are constant over time and 2. attempt to control the effects of changes in operating performance of the company over the measurement of non-discretionary accruals. The limitation of the model is that it ignores the potential managerial manipulation of revenues (Jones, 1991). </a:t>
            </a:r>
          </a:p>
        </p:txBody>
      </p:sp>
    </p:spTree>
    <p:extLst>
      <p:ext uri="{BB962C8B-B14F-4D97-AF65-F5344CB8AC3E}">
        <p14:creationId xmlns:p14="http://schemas.microsoft.com/office/powerpoint/2010/main" val="72955761"/>
      </p:ext>
    </p:extLst>
  </p:cSld>
  <p:clrMapOvr>
    <a:masterClrMapping/>
  </p:clrMapOvr>
  <p:transition spd="med">
    <p:pull dir="rd"/>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lstStyle/>
          <a:p>
            <a:r>
              <a:rPr lang="en-US" dirty="0"/>
              <a:t>Models used to detect earnings management</a:t>
            </a:r>
          </a:p>
        </p:txBody>
      </p:sp>
      <p:sp>
        <p:nvSpPr>
          <p:cNvPr id="2" name="Slide Number Placeholder 1"/>
          <p:cNvSpPr>
            <a:spLocks noGrp="1"/>
          </p:cNvSpPr>
          <p:nvPr>
            <p:ph type="sldNum" sz="quarter" idx="11"/>
          </p:nvPr>
        </p:nvSpPr>
        <p:spPr/>
        <p:txBody>
          <a:bodyPr/>
          <a:lstStyle/>
          <a:p>
            <a:pPr>
              <a:defRPr/>
            </a:pPr>
            <a:fld id="{81A1DEA0-CECE-46A0-915E-8B0AC9334E4E}" type="slidenum">
              <a:rPr lang="en-US" smtClean="0"/>
              <a:pPr>
                <a:defRPr/>
              </a:pPr>
              <a:t>22</a:t>
            </a:fld>
            <a:endParaRPr lang="en-CA"/>
          </a:p>
        </p:txBody>
      </p:sp>
      <p:sp>
        <p:nvSpPr>
          <p:cNvPr id="7" name="Rectangle 3"/>
          <p:cNvSpPr txBox="1">
            <a:spLocks noChangeArrowheads="1"/>
          </p:cNvSpPr>
          <p:nvPr/>
        </p:nvSpPr>
        <p:spPr bwMode="auto">
          <a:xfrm>
            <a:off x="806896" y="1340768"/>
            <a:ext cx="8229600" cy="518457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algn="just"/>
            <a:endParaRPr lang="en-US" sz="1600" b="0" dirty="0">
              <a:cs typeface="Arial" charset="0"/>
            </a:endParaRPr>
          </a:p>
        </p:txBody>
      </p:sp>
      <p:pic>
        <p:nvPicPr>
          <p:cNvPr id="4" name="Εικόνα 3">
            <a:extLst>
              <a:ext uri="{FF2B5EF4-FFF2-40B4-BE49-F238E27FC236}">
                <a16:creationId xmlns:a16="http://schemas.microsoft.com/office/drawing/2014/main" id="{0BBFE7FC-1349-46CD-825C-6FA52D4B0534}"/>
              </a:ext>
            </a:extLst>
          </p:cNvPr>
          <p:cNvPicPr>
            <a:picLocks noChangeAspect="1"/>
          </p:cNvPicPr>
          <p:nvPr/>
        </p:nvPicPr>
        <p:blipFill>
          <a:blip r:embed="rId2"/>
          <a:stretch>
            <a:fillRect/>
          </a:stretch>
        </p:blipFill>
        <p:spPr>
          <a:xfrm>
            <a:off x="1187624" y="1484784"/>
            <a:ext cx="7272808" cy="3474251"/>
          </a:xfrm>
          <a:prstGeom prst="rect">
            <a:avLst/>
          </a:prstGeom>
        </p:spPr>
      </p:pic>
    </p:spTree>
    <p:extLst>
      <p:ext uri="{BB962C8B-B14F-4D97-AF65-F5344CB8AC3E}">
        <p14:creationId xmlns:p14="http://schemas.microsoft.com/office/powerpoint/2010/main" val="4264298016"/>
      </p:ext>
    </p:extLst>
  </p:cSld>
  <p:clrMapOvr>
    <a:masterClrMapping/>
  </p:clrMapOvr>
  <p:transition spd="med">
    <p:pull dir="rd"/>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lstStyle/>
          <a:p>
            <a:r>
              <a:rPr lang="en-US" dirty="0"/>
              <a:t>Models used to detect earnings management</a:t>
            </a:r>
          </a:p>
        </p:txBody>
      </p:sp>
      <p:sp>
        <p:nvSpPr>
          <p:cNvPr id="2" name="Slide Number Placeholder 1"/>
          <p:cNvSpPr>
            <a:spLocks noGrp="1"/>
          </p:cNvSpPr>
          <p:nvPr>
            <p:ph type="sldNum" sz="quarter" idx="11"/>
          </p:nvPr>
        </p:nvSpPr>
        <p:spPr/>
        <p:txBody>
          <a:bodyPr/>
          <a:lstStyle/>
          <a:p>
            <a:pPr>
              <a:defRPr/>
            </a:pPr>
            <a:fld id="{81A1DEA0-CECE-46A0-915E-8B0AC9334E4E}" type="slidenum">
              <a:rPr lang="en-US" smtClean="0"/>
              <a:pPr>
                <a:defRPr/>
              </a:pPr>
              <a:t>23</a:t>
            </a:fld>
            <a:endParaRPr lang="en-CA"/>
          </a:p>
        </p:txBody>
      </p:sp>
      <p:sp>
        <p:nvSpPr>
          <p:cNvPr id="7" name="Rectangle 3"/>
          <p:cNvSpPr txBox="1">
            <a:spLocks noChangeArrowheads="1"/>
          </p:cNvSpPr>
          <p:nvPr/>
        </p:nvSpPr>
        <p:spPr bwMode="auto">
          <a:xfrm>
            <a:off x="806896" y="1340768"/>
            <a:ext cx="8229600" cy="518457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algn="just"/>
            <a:endParaRPr lang="en-US" sz="1600" b="0" dirty="0">
              <a:cs typeface="Arial" charset="0"/>
            </a:endParaRPr>
          </a:p>
        </p:txBody>
      </p:sp>
      <p:pic>
        <p:nvPicPr>
          <p:cNvPr id="4" name="Εικόνα 3">
            <a:extLst>
              <a:ext uri="{FF2B5EF4-FFF2-40B4-BE49-F238E27FC236}">
                <a16:creationId xmlns:a16="http://schemas.microsoft.com/office/drawing/2014/main" id="{401A156C-4B48-4A1B-AE80-1B6EBE526E65}"/>
              </a:ext>
            </a:extLst>
          </p:cNvPr>
          <p:cNvPicPr>
            <a:picLocks noChangeAspect="1"/>
          </p:cNvPicPr>
          <p:nvPr/>
        </p:nvPicPr>
        <p:blipFill>
          <a:blip r:embed="rId2"/>
          <a:stretch>
            <a:fillRect/>
          </a:stretch>
        </p:blipFill>
        <p:spPr>
          <a:xfrm>
            <a:off x="806896" y="1476518"/>
            <a:ext cx="7713552" cy="1575303"/>
          </a:xfrm>
          <a:prstGeom prst="rect">
            <a:avLst/>
          </a:prstGeom>
        </p:spPr>
      </p:pic>
      <p:pic>
        <p:nvPicPr>
          <p:cNvPr id="6" name="Εικόνα 5">
            <a:extLst>
              <a:ext uri="{FF2B5EF4-FFF2-40B4-BE49-F238E27FC236}">
                <a16:creationId xmlns:a16="http://schemas.microsoft.com/office/drawing/2014/main" id="{AF70FFAF-0473-4AEB-9E8D-B5D69BE8219C}"/>
              </a:ext>
            </a:extLst>
          </p:cNvPr>
          <p:cNvPicPr>
            <a:picLocks noChangeAspect="1"/>
          </p:cNvPicPr>
          <p:nvPr/>
        </p:nvPicPr>
        <p:blipFill>
          <a:blip r:embed="rId3"/>
          <a:stretch>
            <a:fillRect/>
          </a:stretch>
        </p:blipFill>
        <p:spPr>
          <a:xfrm>
            <a:off x="792697" y="3084414"/>
            <a:ext cx="7713552" cy="3440930"/>
          </a:xfrm>
          <a:prstGeom prst="rect">
            <a:avLst/>
          </a:prstGeom>
        </p:spPr>
      </p:pic>
    </p:spTree>
    <p:extLst>
      <p:ext uri="{BB962C8B-B14F-4D97-AF65-F5344CB8AC3E}">
        <p14:creationId xmlns:p14="http://schemas.microsoft.com/office/powerpoint/2010/main" val="3898442201"/>
      </p:ext>
    </p:extLst>
  </p:cSld>
  <p:clrMapOvr>
    <a:masterClrMapping/>
  </p:clrMapOvr>
  <p:transition spd="med">
    <p:pull dir="rd"/>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lstStyle/>
          <a:p>
            <a:r>
              <a:rPr lang="en-US" dirty="0"/>
              <a:t>Models used to detect earnings management</a:t>
            </a:r>
          </a:p>
        </p:txBody>
      </p:sp>
      <p:sp>
        <p:nvSpPr>
          <p:cNvPr id="2" name="Slide Number Placeholder 1"/>
          <p:cNvSpPr>
            <a:spLocks noGrp="1"/>
          </p:cNvSpPr>
          <p:nvPr>
            <p:ph type="sldNum" sz="quarter" idx="11"/>
          </p:nvPr>
        </p:nvSpPr>
        <p:spPr/>
        <p:txBody>
          <a:bodyPr/>
          <a:lstStyle/>
          <a:p>
            <a:pPr>
              <a:defRPr/>
            </a:pPr>
            <a:fld id="{81A1DEA0-CECE-46A0-915E-8B0AC9334E4E}" type="slidenum">
              <a:rPr lang="en-US" smtClean="0"/>
              <a:pPr>
                <a:defRPr/>
              </a:pPr>
              <a:t>24</a:t>
            </a:fld>
            <a:endParaRPr lang="en-CA"/>
          </a:p>
        </p:txBody>
      </p:sp>
      <p:sp>
        <p:nvSpPr>
          <p:cNvPr id="7" name="Rectangle 3"/>
          <p:cNvSpPr txBox="1">
            <a:spLocks noChangeArrowheads="1"/>
          </p:cNvSpPr>
          <p:nvPr/>
        </p:nvSpPr>
        <p:spPr bwMode="auto">
          <a:xfrm>
            <a:off x="806896" y="1340768"/>
            <a:ext cx="8229600" cy="518457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algn="just"/>
            <a:endParaRPr lang="en-US" sz="1600" b="0" dirty="0">
              <a:cs typeface="Arial" charset="0"/>
            </a:endParaRPr>
          </a:p>
        </p:txBody>
      </p:sp>
      <p:pic>
        <p:nvPicPr>
          <p:cNvPr id="5" name="Εικόνα 4">
            <a:extLst>
              <a:ext uri="{FF2B5EF4-FFF2-40B4-BE49-F238E27FC236}">
                <a16:creationId xmlns:a16="http://schemas.microsoft.com/office/drawing/2014/main" id="{C16D3D5D-8494-4B46-9AE1-F89C89998B92}"/>
              </a:ext>
            </a:extLst>
          </p:cNvPr>
          <p:cNvPicPr>
            <a:picLocks noChangeAspect="1"/>
          </p:cNvPicPr>
          <p:nvPr/>
        </p:nvPicPr>
        <p:blipFill>
          <a:blip r:embed="rId2"/>
          <a:stretch>
            <a:fillRect/>
          </a:stretch>
        </p:blipFill>
        <p:spPr>
          <a:xfrm>
            <a:off x="842190" y="1350168"/>
            <a:ext cx="7641125" cy="2489703"/>
          </a:xfrm>
          <a:prstGeom prst="rect">
            <a:avLst/>
          </a:prstGeom>
        </p:spPr>
      </p:pic>
    </p:spTree>
    <p:extLst>
      <p:ext uri="{BB962C8B-B14F-4D97-AF65-F5344CB8AC3E}">
        <p14:creationId xmlns:p14="http://schemas.microsoft.com/office/powerpoint/2010/main" val="293076862"/>
      </p:ext>
    </p:extLst>
  </p:cSld>
  <p:clrMapOvr>
    <a:masterClrMapping/>
  </p:clrMapOvr>
  <p:transition spd="med">
    <p:pull dir="rd"/>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lstStyle/>
          <a:p>
            <a:r>
              <a:rPr lang="en-US" dirty="0"/>
              <a:t>Models used to detect earnings management</a:t>
            </a:r>
          </a:p>
        </p:txBody>
      </p:sp>
      <p:sp>
        <p:nvSpPr>
          <p:cNvPr id="2" name="Slide Number Placeholder 1"/>
          <p:cNvSpPr>
            <a:spLocks noGrp="1"/>
          </p:cNvSpPr>
          <p:nvPr>
            <p:ph type="sldNum" sz="quarter" idx="11"/>
          </p:nvPr>
        </p:nvSpPr>
        <p:spPr/>
        <p:txBody>
          <a:bodyPr/>
          <a:lstStyle/>
          <a:p>
            <a:pPr>
              <a:defRPr/>
            </a:pPr>
            <a:fld id="{81A1DEA0-CECE-46A0-915E-8B0AC9334E4E}" type="slidenum">
              <a:rPr lang="en-US" smtClean="0"/>
              <a:pPr>
                <a:defRPr/>
              </a:pPr>
              <a:t>25</a:t>
            </a:fld>
            <a:endParaRPr lang="en-CA"/>
          </a:p>
        </p:txBody>
      </p:sp>
      <p:sp>
        <p:nvSpPr>
          <p:cNvPr id="7" name="Rectangle 3"/>
          <p:cNvSpPr txBox="1">
            <a:spLocks noChangeArrowheads="1"/>
          </p:cNvSpPr>
          <p:nvPr/>
        </p:nvSpPr>
        <p:spPr bwMode="auto">
          <a:xfrm>
            <a:off x="806896" y="1340768"/>
            <a:ext cx="8229600" cy="518457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algn="just"/>
            <a:endParaRPr lang="en-US" sz="1600" b="0" dirty="0">
              <a:cs typeface="Arial" charset="0"/>
            </a:endParaRPr>
          </a:p>
        </p:txBody>
      </p:sp>
      <p:pic>
        <p:nvPicPr>
          <p:cNvPr id="4" name="Εικόνα 3">
            <a:extLst>
              <a:ext uri="{FF2B5EF4-FFF2-40B4-BE49-F238E27FC236}">
                <a16:creationId xmlns:a16="http://schemas.microsoft.com/office/drawing/2014/main" id="{D0FD1148-F912-45B2-B3E5-A7306E184CD6}"/>
              </a:ext>
            </a:extLst>
          </p:cNvPr>
          <p:cNvPicPr>
            <a:picLocks noChangeAspect="1"/>
          </p:cNvPicPr>
          <p:nvPr/>
        </p:nvPicPr>
        <p:blipFill>
          <a:blip r:embed="rId2"/>
          <a:stretch>
            <a:fillRect/>
          </a:stretch>
        </p:blipFill>
        <p:spPr>
          <a:xfrm>
            <a:off x="782150" y="1343584"/>
            <a:ext cx="7713552" cy="4173648"/>
          </a:xfrm>
          <a:prstGeom prst="rect">
            <a:avLst/>
          </a:prstGeom>
        </p:spPr>
      </p:pic>
    </p:spTree>
    <p:extLst>
      <p:ext uri="{BB962C8B-B14F-4D97-AF65-F5344CB8AC3E}">
        <p14:creationId xmlns:p14="http://schemas.microsoft.com/office/powerpoint/2010/main" val="1770290180"/>
      </p:ext>
    </p:extLst>
  </p:cSld>
  <p:clrMapOvr>
    <a:masterClrMapping/>
  </p:clrMapOvr>
  <p:transition spd="med">
    <p:pull dir="rd"/>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lstStyle/>
          <a:p>
            <a:r>
              <a:rPr lang="en-US" dirty="0"/>
              <a:t>Models used to detect earnings management</a:t>
            </a:r>
          </a:p>
        </p:txBody>
      </p:sp>
      <p:sp>
        <p:nvSpPr>
          <p:cNvPr id="2" name="Slide Number Placeholder 1"/>
          <p:cNvSpPr>
            <a:spLocks noGrp="1"/>
          </p:cNvSpPr>
          <p:nvPr>
            <p:ph type="sldNum" sz="quarter" idx="11"/>
          </p:nvPr>
        </p:nvSpPr>
        <p:spPr/>
        <p:txBody>
          <a:bodyPr/>
          <a:lstStyle/>
          <a:p>
            <a:pPr>
              <a:defRPr/>
            </a:pPr>
            <a:fld id="{81A1DEA0-CECE-46A0-915E-8B0AC9334E4E}" type="slidenum">
              <a:rPr lang="en-US" smtClean="0"/>
              <a:pPr>
                <a:defRPr/>
              </a:pPr>
              <a:t>26</a:t>
            </a:fld>
            <a:endParaRPr lang="en-CA"/>
          </a:p>
        </p:txBody>
      </p:sp>
      <p:sp>
        <p:nvSpPr>
          <p:cNvPr id="7" name="Rectangle 3"/>
          <p:cNvSpPr txBox="1">
            <a:spLocks noChangeArrowheads="1"/>
          </p:cNvSpPr>
          <p:nvPr/>
        </p:nvSpPr>
        <p:spPr bwMode="auto">
          <a:xfrm>
            <a:off x="806896" y="1340768"/>
            <a:ext cx="8229600" cy="518457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algn="just"/>
            <a:endParaRPr lang="en-US" sz="1600" b="0" dirty="0">
              <a:cs typeface="Arial" charset="0"/>
            </a:endParaRPr>
          </a:p>
        </p:txBody>
      </p:sp>
      <p:pic>
        <p:nvPicPr>
          <p:cNvPr id="5" name="Εικόνα 4">
            <a:extLst>
              <a:ext uri="{FF2B5EF4-FFF2-40B4-BE49-F238E27FC236}">
                <a16:creationId xmlns:a16="http://schemas.microsoft.com/office/drawing/2014/main" id="{C9FC76CD-7D0B-4955-9555-B6A21026BC17}"/>
              </a:ext>
            </a:extLst>
          </p:cNvPr>
          <p:cNvPicPr>
            <a:picLocks noChangeAspect="1"/>
          </p:cNvPicPr>
          <p:nvPr/>
        </p:nvPicPr>
        <p:blipFill>
          <a:blip r:embed="rId2"/>
          <a:stretch>
            <a:fillRect/>
          </a:stretch>
        </p:blipFill>
        <p:spPr>
          <a:xfrm>
            <a:off x="836443" y="1438826"/>
            <a:ext cx="7677339" cy="4988459"/>
          </a:xfrm>
          <a:prstGeom prst="rect">
            <a:avLst/>
          </a:prstGeom>
        </p:spPr>
      </p:pic>
    </p:spTree>
    <p:extLst>
      <p:ext uri="{BB962C8B-B14F-4D97-AF65-F5344CB8AC3E}">
        <p14:creationId xmlns:p14="http://schemas.microsoft.com/office/powerpoint/2010/main" val="3581607021"/>
      </p:ext>
    </p:extLst>
  </p:cSld>
  <p:clrMapOvr>
    <a:masterClrMapping/>
  </p:clrMapOvr>
  <p:transition spd="med">
    <p:pull dir="rd"/>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lstStyle/>
          <a:p>
            <a:r>
              <a:rPr lang="en-US" dirty="0"/>
              <a:t>Models used to detect earnings management</a:t>
            </a:r>
          </a:p>
        </p:txBody>
      </p:sp>
      <p:sp>
        <p:nvSpPr>
          <p:cNvPr id="2" name="Slide Number Placeholder 1"/>
          <p:cNvSpPr>
            <a:spLocks noGrp="1"/>
          </p:cNvSpPr>
          <p:nvPr>
            <p:ph type="sldNum" sz="quarter" idx="11"/>
          </p:nvPr>
        </p:nvSpPr>
        <p:spPr/>
        <p:txBody>
          <a:bodyPr/>
          <a:lstStyle/>
          <a:p>
            <a:pPr>
              <a:defRPr/>
            </a:pPr>
            <a:fld id="{81A1DEA0-CECE-46A0-915E-8B0AC9334E4E}" type="slidenum">
              <a:rPr lang="en-US" smtClean="0"/>
              <a:pPr>
                <a:defRPr/>
              </a:pPr>
              <a:t>27</a:t>
            </a:fld>
            <a:endParaRPr lang="en-CA"/>
          </a:p>
        </p:txBody>
      </p:sp>
      <p:sp>
        <p:nvSpPr>
          <p:cNvPr id="7" name="Rectangle 3"/>
          <p:cNvSpPr txBox="1">
            <a:spLocks noChangeArrowheads="1"/>
          </p:cNvSpPr>
          <p:nvPr/>
        </p:nvSpPr>
        <p:spPr bwMode="auto">
          <a:xfrm>
            <a:off x="806896" y="1340768"/>
            <a:ext cx="8229600" cy="518457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algn="just"/>
            <a:endParaRPr lang="en-US" sz="1600" b="0" dirty="0">
              <a:cs typeface="Arial" charset="0"/>
            </a:endParaRPr>
          </a:p>
        </p:txBody>
      </p:sp>
      <p:pic>
        <p:nvPicPr>
          <p:cNvPr id="4" name="Εικόνα 3">
            <a:extLst>
              <a:ext uri="{FF2B5EF4-FFF2-40B4-BE49-F238E27FC236}">
                <a16:creationId xmlns:a16="http://schemas.microsoft.com/office/drawing/2014/main" id="{D2D1053E-C20B-4E3F-893F-77858F5E2DFC}"/>
              </a:ext>
            </a:extLst>
          </p:cNvPr>
          <p:cNvPicPr>
            <a:picLocks noChangeAspect="1"/>
          </p:cNvPicPr>
          <p:nvPr/>
        </p:nvPicPr>
        <p:blipFill>
          <a:blip r:embed="rId2"/>
          <a:stretch>
            <a:fillRect/>
          </a:stretch>
        </p:blipFill>
        <p:spPr>
          <a:xfrm>
            <a:off x="806896" y="1503712"/>
            <a:ext cx="7713552" cy="4689695"/>
          </a:xfrm>
          <a:prstGeom prst="rect">
            <a:avLst/>
          </a:prstGeom>
        </p:spPr>
      </p:pic>
    </p:spTree>
    <p:extLst>
      <p:ext uri="{BB962C8B-B14F-4D97-AF65-F5344CB8AC3E}">
        <p14:creationId xmlns:p14="http://schemas.microsoft.com/office/powerpoint/2010/main" val="1931015068"/>
      </p:ext>
    </p:extLst>
  </p:cSld>
  <p:clrMapOvr>
    <a:masterClrMapping/>
  </p:clrMapOvr>
  <p:transition spd="med">
    <p:pull dir="rd"/>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lstStyle/>
          <a:p>
            <a:r>
              <a:rPr lang="en-US" dirty="0"/>
              <a:t>Models used to detect earnings management</a:t>
            </a:r>
          </a:p>
        </p:txBody>
      </p:sp>
      <p:sp>
        <p:nvSpPr>
          <p:cNvPr id="2" name="Slide Number Placeholder 1"/>
          <p:cNvSpPr>
            <a:spLocks noGrp="1"/>
          </p:cNvSpPr>
          <p:nvPr>
            <p:ph type="sldNum" sz="quarter" idx="11"/>
          </p:nvPr>
        </p:nvSpPr>
        <p:spPr/>
        <p:txBody>
          <a:bodyPr/>
          <a:lstStyle/>
          <a:p>
            <a:pPr>
              <a:defRPr/>
            </a:pPr>
            <a:fld id="{81A1DEA0-CECE-46A0-915E-8B0AC9334E4E}" type="slidenum">
              <a:rPr lang="en-US" smtClean="0"/>
              <a:pPr>
                <a:defRPr/>
              </a:pPr>
              <a:t>28</a:t>
            </a:fld>
            <a:endParaRPr lang="en-CA"/>
          </a:p>
        </p:txBody>
      </p:sp>
      <p:sp>
        <p:nvSpPr>
          <p:cNvPr id="7" name="Rectangle 3"/>
          <p:cNvSpPr txBox="1">
            <a:spLocks noChangeArrowheads="1"/>
          </p:cNvSpPr>
          <p:nvPr/>
        </p:nvSpPr>
        <p:spPr bwMode="auto">
          <a:xfrm>
            <a:off x="806896" y="1340768"/>
            <a:ext cx="8229600" cy="518457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algn="just"/>
            <a:endParaRPr lang="en-US" sz="1600" b="0" dirty="0">
              <a:cs typeface="Arial" charset="0"/>
            </a:endParaRPr>
          </a:p>
        </p:txBody>
      </p:sp>
      <p:pic>
        <p:nvPicPr>
          <p:cNvPr id="5" name="Εικόνα 4">
            <a:extLst>
              <a:ext uri="{FF2B5EF4-FFF2-40B4-BE49-F238E27FC236}">
                <a16:creationId xmlns:a16="http://schemas.microsoft.com/office/drawing/2014/main" id="{571A0ACA-1D9D-4F52-9F74-E470F20E9B67}"/>
              </a:ext>
            </a:extLst>
          </p:cNvPr>
          <p:cNvPicPr>
            <a:picLocks noChangeAspect="1"/>
          </p:cNvPicPr>
          <p:nvPr/>
        </p:nvPicPr>
        <p:blipFill>
          <a:blip r:embed="rId2"/>
          <a:stretch>
            <a:fillRect/>
          </a:stretch>
        </p:blipFill>
        <p:spPr>
          <a:xfrm>
            <a:off x="806896" y="1402597"/>
            <a:ext cx="7677339" cy="208230"/>
          </a:xfrm>
          <a:prstGeom prst="rect">
            <a:avLst/>
          </a:prstGeom>
        </p:spPr>
      </p:pic>
      <p:pic>
        <p:nvPicPr>
          <p:cNvPr id="8" name="Εικόνα 7">
            <a:extLst>
              <a:ext uri="{FF2B5EF4-FFF2-40B4-BE49-F238E27FC236}">
                <a16:creationId xmlns:a16="http://schemas.microsoft.com/office/drawing/2014/main" id="{893F0CAA-C2E2-4F8D-8FDB-9D7A4FE35FBF}"/>
              </a:ext>
            </a:extLst>
          </p:cNvPr>
          <p:cNvPicPr>
            <a:picLocks noChangeAspect="1"/>
          </p:cNvPicPr>
          <p:nvPr/>
        </p:nvPicPr>
        <p:blipFill>
          <a:blip r:embed="rId3"/>
          <a:stretch>
            <a:fillRect/>
          </a:stretch>
        </p:blipFill>
        <p:spPr>
          <a:xfrm>
            <a:off x="792359" y="1610827"/>
            <a:ext cx="8184333" cy="3256328"/>
          </a:xfrm>
          <a:prstGeom prst="rect">
            <a:avLst/>
          </a:prstGeom>
        </p:spPr>
      </p:pic>
    </p:spTree>
    <p:extLst>
      <p:ext uri="{BB962C8B-B14F-4D97-AF65-F5344CB8AC3E}">
        <p14:creationId xmlns:p14="http://schemas.microsoft.com/office/powerpoint/2010/main" val="2395647283"/>
      </p:ext>
    </p:extLst>
  </p:cSld>
  <p:clrMapOvr>
    <a:masterClrMapping/>
  </p:clrMapOvr>
  <p:transition spd="med">
    <p:pull dir="rd"/>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lstStyle/>
          <a:p>
            <a:r>
              <a:rPr lang="en-US" dirty="0"/>
              <a:t>Models used to detect earnings management</a:t>
            </a:r>
          </a:p>
        </p:txBody>
      </p:sp>
      <p:sp>
        <p:nvSpPr>
          <p:cNvPr id="2" name="Slide Number Placeholder 1"/>
          <p:cNvSpPr>
            <a:spLocks noGrp="1"/>
          </p:cNvSpPr>
          <p:nvPr>
            <p:ph type="sldNum" sz="quarter" idx="11"/>
          </p:nvPr>
        </p:nvSpPr>
        <p:spPr/>
        <p:txBody>
          <a:bodyPr/>
          <a:lstStyle/>
          <a:p>
            <a:pPr>
              <a:defRPr/>
            </a:pPr>
            <a:fld id="{81A1DEA0-CECE-46A0-915E-8B0AC9334E4E}" type="slidenum">
              <a:rPr lang="en-US" smtClean="0"/>
              <a:pPr>
                <a:defRPr/>
              </a:pPr>
              <a:t>29</a:t>
            </a:fld>
            <a:endParaRPr lang="en-CA"/>
          </a:p>
        </p:txBody>
      </p:sp>
      <p:pic>
        <p:nvPicPr>
          <p:cNvPr id="4" name="Εικόνα 3">
            <a:extLst>
              <a:ext uri="{FF2B5EF4-FFF2-40B4-BE49-F238E27FC236}">
                <a16:creationId xmlns:a16="http://schemas.microsoft.com/office/drawing/2014/main" id="{E027FA9E-13FC-451E-A2CE-148EF2AF7D96}"/>
              </a:ext>
            </a:extLst>
          </p:cNvPr>
          <p:cNvPicPr>
            <a:picLocks noChangeAspect="1"/>
          </p:cNvPicPr>
          <p:nvPr/>
        </p:nvPicPr>
        <p:blipFill>
          <a:blip r:embed="rId2"/>
          <a:stretch>
            <a:fillRect/>
          </a:stretch>
        </p:blipFill>
        <p:spPr>
          <a:xfrm>
            <a:off x="872590" y="1363556"/>
            <a:ext cx="8148119" cy="3856776"/>
          </a:xfrm>
          <a:prstGeom prst="rect">
            <a:avLst/>
          </a:prstGeom>
        </p:spPr>
      </p:pic>
    </p:spTree>
    <p:extLst>
      <p:ext uri="{BB962C8B-B14F-4D97-AF65-F5344CB8AC3E}">
        <p14:creationId xmlns:p14="http://schemas.microsoft.com/office/powerpoint/2010/main" val="3750956413"/>
      </p:ext>
    </p:extLst>
  </p:cSld>
  <p:clrMapOvr>
    <a:masterClrMapping/>
  </p:clrMapOvr>
  <p:transition spd="med">
    <p:pull dir="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lstStyle/>
          <a:p>
            <a:r>
              <a:rPr lang="en-US" dirty="0"/>
              <a:t>Bankruptcy risk </a:t>
            </a:r>
            <a:endParaRPr lang="el-GR" dirty="0"/>
          </a:p>
        </p:txBody>
      </p:sp>
      <p:sp>
        <p:nvSpPr>
          <p:cNvPr id="2" name="Slide Number Placeholder 1"/>
          <p:cNvSpPr>
            <a:spLocks noGrp="1"/>
          </p:cNvSpPr>
          <p:nvPr>
            <p:ph type="sldNum" sz="quarter" idx="11"/>
          </p:nvPr>
        </p:nvSpPr>
        <p:spPr/>
        <p:txBody>
          <a:bodyPr/>
          <a:lstStyle/>
          <a:p>
            <a:pPr>
              <a:defRPr/>
            </a:pPr>
            <a:fld id="{81A1DEA0-CECE-46A0-915E-8B0AC9334E4E}" type="slidenum">
              <a:rPr lang="en-US" smtClean="0"/>
              <a:pPr>
                <a:defRPr/>
              </a:pPr>
              <a:t>3</a:t>
            </a:fld>
            <a:endParaRPr lang="en-CA"/>
          </a:p>
        </p:txBody>
      </p:sp>
      <p:sp>
        <p:nvSpPr>
          <p:cNvPr id="7" name="Rectangle 3"/>
          <p:cNvSpPr txBox="1">
            <a:spLocks noChangeArrowheads="1"/>
          </p:cNvSpPr>
          <p:nvPr/>
        </p:nvSpPr>
        <p:spPr bwMode="auto">
          <a:xfrm>
            <a:off x="806896" y="1340769"/>
            <a:ext cx="8229600" cy="468052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marL="0" indent="0">
              <a:buNone/>
            </a:pPr>
            <a:r>
              <a:rPr lang="en-US" sz="2000" dirty="0"/>
              <a:t>Multiple Discriminate Analysis (Z-scoring)</a:t>
            </a:r>
          </a:p>
          <a:p>
            <a:pPr marL="0" indent="0" algn="just">
              <a:buNone/>
            </a:pPr>
            <a:r>
              <a:rPr lang="en-US" sz="1800" b="0" dirty="0"/>
              <a:t>Perhaps the best-known MDA bankruptcy prediction model is Altman’s Z-score (1968). He used data for </a:t>
            </a:r>
            <a:r>
              <a:rPr lang="en-US" sz="1800" dirty="0"/>
              <a:t>manufacturing</a:t>
            </a:r>
            <a:r>
              <a:rPr lang="en-US" sz="1800" b="0" dirty="0"/>
              <a:t> firms to develop the model. In applying this model, Altman found that Z-scores of less than 1.81 indicated a high probability of bankruptcy, while Z-scores higher than 3.00 indicated a low probability of bankruptcy. Scores between 1.81 and 3.00 were in the gray area.</a:t>
            </a:r>
          </a:p>
          <a:p>
            <a:pPr marL="0" indent="0" algn="just">
              <a:buNone/>
            </a:pPr>
            <a:endParaRPr lang="el-GR" sz="2000" b="0" dirty="0"/>
          </a:p>
        </p:txBody>
      </p:sp>
      <p:graphicFrame>
        <p:nvGraphicFramePr>
          <p:cNvPr id="5" name="Object 2">
            <a:extLst>
              <a:ext uri="{FF2B5EF4-FFF2-40B4-BE49-F238E27FC236}">
                <a16:creationId xmlns:a16="http://schemas.microsoft.com/office/drawing/2014/main" id="{84AB14AE-E8FC-4872-AAA7-62E0C24930C6}"/>
              </a:ext>
            </a:extLst>
          </p:cNvPr>
          <p:cNvGraphicFramePr>
            <a:graphicFrameLocks noChangeAspect="1"/>
          </p:cNvGraphicFramePr>
          <p:nvPr>
            <p:extLst>
              <p:ext uri="{D42A27DB-BD31-4B8C-83A1-F6EECF244321}">
                <p14:modId xmlns:p14="http://schemas.microsoft.com/office/powerpoint/2010/main" val="2977648157"/>
              </p:ext>
            </p:extLst>
          </p:nvPr>
        </p:nvGraphicFramePr>
        <p:xfrm>
          <a:off x="842962" y="3284984"/>
          <a:ext cx="7833493" cy="3240360"/>
        </p:xfrm>
        <a:graphic>
          <a:graphicData uri="http://schemas.openxmlformats.org/presentationml/2006/ole">
            <mc:AlternateContent xmlns:mc="http://schemas.openxmlformats.org/markup-compatibility/2006">
              <mc:Choice xmlns:v="urn:schemas-microsoft-com:vml" Requires="v">
                <p:oleObj name="Equation" r:id="rId2" imgW="3581280" imgH="2476440" progId="Equation.DSMT4">
                  <p:embed/>
                </p:oleObj>
              </mc:Choice>
              <mc:Fallback>
                <p:oleObj name="Equation" r:id="rId2" imgW="3581280" imgH="2476440" progId="Equation.DSMT4">
                  <p:embed/>
                  <p:pic>
                    <p:nvPicPr>
                      <p:cNvPr id="38914" name="Object 2">
                        <a:extLst>
                          <a:ext uri="{FF2B5EF4-FFF2-40B4-BE49-F238E27FC236}">
                            <a16:creationId xmlns:a16="http://schemas.microsoft.com/office/drawing/2014/main" id="{29BAEC4B-B398-4E4B-B962-26CED954434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2962" y="3284984"/>
                        <a:ext cx="7833493" cy="3240360"/>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1752411501"/>
      </p:ext>
    </p:extLst>
  </p:cSld>
  <p:clrMapOvr>
    <a:masterClrMapping/>
  </p:clrMapOvr>
  <p:transition spd="med">
    <p:pull dir="rd"/>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lstStyle/>
          <a:p>
            <a:r>
              <a:rPr lang="en-US" dirty="0"/>
              <a:t>Models used to detect earnings management</a:t>
            </a:r>
          </a:p>
        </p:txBody>
      </p:sp>
      <p:sp>
        <p:nvSpPr>
          <p:cNvPr id="2" name="Slide Number Placeholder 1"/>
          <p:cNvSpPr>
            <a:spLocks noGrp="1"/>
          </p:cNvSpPr>
          <p:nvPr>
            <p:ph type="sldNum" sz="quarter" idx="11"/>
          </p:nvPr>
        </p:nvSpPr>
        <p:spPr/>
        <p:txBody>
          <a:bodyPr/>
          <a:lstStyle/>
          <a:p>
            <a:pPr>
              <a:defRPr/>
            </a:pPr>
            <a:fld id="{81A1DEA0-CECE-46A0-915E-8B0AC9334E4E}" type="slidenum">
              <a:rPr lang="en-US" smtClean="0"/>
              <a:pPr>
                <a:defRPr/>
              </a:pPr>
              <a:t>30</a:t>
            </a:fld>
            <a:endParaRPr lang="en-CA"/>
          </a:p>
        </p:txBody>
      </p:sp>
      <p:pic>
        <p:nvPicPr>
          <p:cNvPr id="5" name="Εικόνα 4">
            <a:extLst>
              <a:ext uri="{FF2B5EF4-FFF2-40B4-BE49-F238E27FC236}">
                <a16:creationId xmlns:a16="http://schemas.microsoft.com/office/drawing/2014/main" id="{DC603EE1-E2DC-44B5-AEA2-1C37A84231D5}"/>
              </a:ext>
            </a:extLst>
          </p:cNvPr>
          <p:cNvPicPr>
            <a:picLocks noChangeAspect="1"/>
          </p:cNvPicPr>
          <p:nvPr/>
        </p:nvPicPr>
        <p:blipFill>
          <a:blip r:embed="rId2"/>
          <a:stretch>
            <a:fillRect/>
          </a:stretch>
        </p:blipFill>
        <p:spPr>
          <a:xfrm>
            <a:off x="827584" y="1484784"/>
            <a:ext cx="7677339" cy="2897109"/>
          </a:xfrm>
          <a:prstGeom prst="rect">
            <a:avLst/>
          </a:prstGeom>
        </p:spPr>
      </p:pic>
      <p:pic>
        <p:nvPicPr>
          <p:cNvPr id="7" name="Εικόνα 6">
            <a:extLst>
              <a:ext uri="{FF2B5EF4-FFF2-40B4-BE49-F238E27FC236}">
                <a16:creationId xmlns:a16="http://schemas.microsoft.com/office/drawing/2014/main" id="{637BBE30-5447-47AB-95CE-2554A30282BB}"/>
              </a:ext>
            </a:extLst>
          </p:cNvPr>
          <p:cNvPicPr>
            <a:picLocks noChangeAspect="1"/>
          </p:cNvPicPr>
          <p:nvPr/>
        </p:nvPicPr>
        <p:blipFill>
          <a:blip r:embed="rId3"/>
          <a:stretch>
            <a:fillRect/>
          </a:stretch>
        </p:blipFill>
        <p:spPr>
          <a:xfrm>
            <a:off x="827584" y="4381893"/>
            <a:ext cx="7713552" cy="2143451"/>
          </a:xfrm>
          <a:prstGeom prst="rect">
            <a:avLst/>
          </a:prstGeom>
        </p:spPr>
      </p:pic>
    </p:spTree>
    <p:extLst>
      <p:ext uri="{BB962C8B-B14F-4D97-AF65-F5344CB8AC3E}">
        <p14:creationId xmlns:p14="http://schemas.microsoft.com/office/powerpoint/2010/main" val="4074280919"/>
      </p:ext>
    </p:extLst>
  </p:cSld>
  <p:clrMapOvr>
    <a:masterClrMapping/>
  </p:clrMapOvr>
  <p:transition spd="med">
    <p:pull dir="rd"/>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lstStyle/>
          <a:p>
            <a:r>
              <a:rPr lang="en-US" dirty="0"/>
              <a:t>Models used to detect earnings management</a:t>
            </a:r>
          </a:p>
        </p:txBody>
      </p:sp>
      <p:sp>
        <p:nvSpPr>
          <p:cNvPr id="2" name="Slide Number Placeholder 1"/>
          <p:cNvSpPr>
            <a:spLocks noGrp="1"/>
          </p:cNvSpPr>
          <p:nvPr>
            <p:ph type="sldNum" sz="quarter" idx="11"/>
          </p:nvPr>
        </p:nvSpPr>
        <p:spPr/>
        <p:txBody>
          <a:bodyPr/>
          <a:lstStyle/>
          <a:p>
            <a:pPr>
              <a:defRPr/>
            </a:pPr>
            <a:fld id="{81A1DEA0-CECE-46A0-915E-8B0AC9334E4E}" type="slidenum">
              <a:rPr lang="en-US" smtClean="0"/>
              <a:pPr>
                <a:defRPr/>
              </a:pPr>
              <a:t>31</a:t>
            </a:fld>
            <a:endParaRPr lang="en-CA"/>
          </a:p>
        </p:txBody>
      </p:sp>
      <p:sp>
        <p:nvSpPr>
          <p:cNvPr id="7" name="Rectangle 3"/>
          <p:cNvSpPr txBox="1">
            <a:spLocks noChangeArrowheads="1"/>
          </p:cNvSpPr>
          <p:nvPr/>
        </p:nvSpPr>
        <p:spPr bwMode="auto">
          <a:xfrm>
            <a:off x="806896" y="1340768"/>
            <a:ext cx="8229600" cy="518457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algn="just"/>
            <a:r>
              <a:rPr lang="en-US" sz="1600" b="0" dirty="0" err="1">
                <a:cs typeface="Arial" charset="0"/>
              </a:rPr>
              <a:t>Beneish</a:t>
            </a:r>
            <a:r>
              <a:rPr lang="en-US" sz="1600" b="0" dirty="0">
                <a:cs typeface="Arial" charset="0"/>
              </a:rPr>
              <a:t> (1999) </a:t>
            </a:r>
            <a:r>
              <a:rPr lang="en-US" sz="1600" b="0" dirty="0" err="1">
                <a:cs typeface="Arial" charset="0"/>
              </a:rPr>
              <a:t>proposesa</a:t>
            </a:r>
            <a:r>
              <a:rPr lang="en-US" sz="1600" b="0" dirty="0">
                <a:cs typeface="Arial" charset="0"/>
              </a:rPr>
              <a:t> mathematical model that uses financial ratios and eight variables to identify whether a company has manipulated its earnings. It is used as a tool to uncover financial fraud.</a:t>
            </a:r>
          </a:p>
          <a:p>
            <a:pPr algn="just"/>
            <a:r>
              <a:rPr lang="en-US" sz="1600" b="0" dirty="0">
                <a:cs typeface="Arial" charset="0"/>
              </a:rPr>
              <a:t>The basic theory that </a:t>
            </a:r>
            <a:r>
              <a:rPr lang="en-US" sz="1600" b="0" dirty="0" err="1">
                <a:cs typeface="Arial" charset="0"/>
              </a:rPr>
              <a:t>Beneish</a:t>
            </a:r>
            <a:r>
              <a:rPr lang="en-US" sz="1600" b="0" dirty="0">
                <a:cs typeface="Arial" charset="0"/>
              </a:rPr>
              <a:t> bases the ratio upon is that companies may be more likely to manipulate their profits if they show deteriorating gross margins, operating expenses and leverage both rising, along with significant sales growth. These factors may cause profit manipulation through various means.</a:t>
            </a:r>
          </a:p>
          <a:p>
            <a:pPr algn="just"/>
            <a:r>
              <a:rPr lang="en-US" sz="1600" b="0" dirty="0">
                <a:cs typeface="Arial" charset="0"/>
              </a:rPr>
              <a:t>The </a:t>
            </a:r>
            <a:r>
              <a:rPr lang="en-US" sz="1600" b="0" dirty="0" err="1">
                <a:cs typeface="Arial" charset="0"/>
              </a:rPr>
              <a:t>Beneish</a:t>
            </a:r>
            <a:r>
              <a:rPr lang="en-US" sz="1600" b="0" dirty="0">
                <a:cs typeface="Arial" charset="0"/>
              </a:rPr>
              <a:t> model's eight variables are:</a:t>
            </a:r>
          </a:p>
          <a:p>
            <a:pPr algn="just"/>
            <a:endParaRPr lang="en-US" sz="1600" b="0" dirty="0">
              <a:cs typeface="Arial" charset="0"/>
            </a:endParaRPr>
          </a:p>
          <a:p>
            <a:pPr marL="0" indent="0" algn="just">
              <a:buNone/>
            </a:pPr>
            <a:r>
              <a:rPr lang="en-US" sz="1600" b="0" dirty="0">
                <a:cs typeface="Arial" charset="0"/>
              </a:rPr>
              <a:t>1. </a:t>
            </a:r>
            <a:r>
              <a:rPr lang="en-US" sz="1600" b="0" dirty="0" err="1">
                <a:cs typeface="Arial" charset="0"/>
              </a:rPr>
              <a:t>DSRI</a:t>
            </a:r>
            <a:r>
              <a:rPr lang="en-US" sz="1600" b="0" dirty="0">
                <a:cs typeface="Arial" charset="0"/>
              </a:rPr>
              <a:t>: Days' sales in a receivable index</a:t>
            </a:r>
          </a:p>
          <a:p>
            <a:pPr marL="0" indent="0" algn="just">
              <a:buNone/>
            </a:pPr>
            <a:r>
              <a:rPr lang="en-US" sz="1600" b="0" dirty="0">
                <a:cs typeface="Arial" charset="0"/>
              </a:rPr>
              <a:t>2. </a:t>
            </a:r>
            <a:r>
              <a:rPr lang="en-US" sz="1600" b="0" dirty="0" err="1">
                <a:cs typeface="Arial" charset="0"/>
              </a:rPr>
              <a:t>GMI</a:t>
            </a:r>
            <a:r>
              <a:rPr lang="en-US" sz="1600" b="0" dirty="0">
                <a:cs typeface="Arial" charset="0"/>
              </a:rPr>
              <a:t>: Gross margin index</a:t>
            </a:r>
          </a:p>
          <a:p>
            <a:pPr marL="0" indent="0" algn="just">
              <a:buNone/>
            </a:pPr>
            <a:r>
              <a:rPr lang="en-US" sz="1600" b="0" dirty="0">
                <a:cs typeface="Arial" charset="0"/>
              </a:rPr>
              <a:t>3. </a:t>
            </a:r>
            <a:r>
              <a:rPr lang="en-US" sz="1600" b="0" dirty="0" err="1">
                <a:cs typeface="Arial" charset="0"/>
              </a:rPr>
              <a:t>AQI</a:t>
            </a:r>
            <a:r>
              <a:rPr lang="en-US" sz="1600" b="0" dirty="0">
                <a:cs typeface="Arial" charset="0"/>
              </a:rPr>
              <a:t>: Asset quality index</a:t>
            </a:r>
          </a:p>
          <a:p>
            <a:pPr marL="0" indent="0" algn="just">
              <a:buNone/>
            </a:pPr>
            <a:r>
              <a:rPr lang="en-US" sz="1600" b="0" dirty="0">
                <a:cs typeface="Arial" charset="0"/>
              </a:rPr>
              <a:t>4. SGI: Sales growth index</a:t>
            </a:r>
          </a:p>
          <a:p>
            <a:pPr marL="0" indent="0" algn="just">
              <a:buNone/>
            </a:pPr>
            <a:r>
              <a:rPr lang="en-US" sz="1600" b="0" dirty="0">
                <a:cs typeface="Arial" charset="0"/>
              </a:rPr>
              <a:t>5. </a:t>
            </a:r>
            <a:r>
              <a:rPr lang="en-US" sz="1600" b="0" dirty="0" err="1">
                <a:cs typeface="Arial" charset="0"/>
              </a:rPr>
              <a:t>DEPI</a:t>
            </a:r>
            <a:r>
              <a:rPr lang="en-US" sz="1600" b="0" dirty="0">
                <a:cs typeface="Arial" charset="0"/>
              </a:rPr>
              <a:t>: Depreciation index</a:t>
            </a:r>
          </a:p>
          <a:p>
            <a:pPr marL="0" indent="0" algn="just">
              <a:buNone/>
            </a:pPr>
            <a:r>
              <a:rPr lang="en-US" sz="1600" b="0" dirty="0">
                <a:cs typeface="Arial" charset="0"/>
              </a:rPr>
              <a:t>6. </a:t>
            </a:r>
            <a:r>
              <a:rPr lang="en-US" sz="1600" b="0" dirty="0" err="1">
                <a:cs typeface="Arial" charset="0"/>
              </a:rPr>
              <a:t>SGAI</a:t>
            </a:r>
            <a:r>
              <a:rPr lang="en-US" sz="1600" b="0" dirty="0">
                <a:cs typeface="Arial" charset="0"/>
              </a:rPr>
              <a:t>: Sales and general and administrative expenses index</a:t>
            </a:r>
          </a:p>
          <a:p>
            <a:pPr marL="0" indent="0" algn="just">
              <a:buNone/>
            </a:pPr>
            <a:r>
              <a:rPr lang="en-US" sz="1600" b="0" dirty="0">
                <a:cs typeface="Arial" charset="0"/>
              </a:rPr>
              <a:t>7. </a:t>
            </a:r>
            <a:r>
              <a:rPr lang="en-US" sz="1600" b="0" dirty="0" err="1">
                <a:cs typeface="Arial" charset="0"/>
              </a:rPr>
              <a:t>LVGI</a:t>
            </a:r>
            <a:r>
              <a:rPr lang="en-US" sz="1600" b="0" dirty="0">
                <a:cs typeface="Arial" charset="0"/>
              </a:rPr>
              <a:t>: Leverage index</a:t>
            </a:r>
          </a:p>
          <a:p>
            <a:pPr marL="0" indent="0" algn="just">
              <a:buNone/>
            </a:pPr>
            <a:r>
              <a:rPr lang="en-US" sz="1600" b="0" dirty="0">
                <a:cs typeface="Arial" charset="0"/>
              </a:rPr>
              <a:t>8. TATA: Total accruals to total assets </a:t>
            </a:r>
          </a:p>
        </p:txBody>
      </p:sp>
    </p:spTree>
    <p:extLst>
      <p:ext uri="{BB962C8B-B14F-4D97-AF65-F5344CB8AC3E}">
        <p14:creationId xmlns:p14="http://schemas.microsoft.com/office/powerpoint/2010/main" val="105967297"/>
      </p:ext>
    </p:extLst>
  </p:cSld>
  <p:clrMapOvr>
    <a:masterClrMapping/>
  </p:clrMapOvr>
  <p:transition spd="med">
    <p:pull dir="rd"/>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lstStyle/>
          <a:p>
            <a:r>
              <a:rPr lang="en-US" dirty="0"/>
              <a:t>Models used to detect earnings management</a:t>
            </a:r>
          </a:p>
        </p:txBody>
      </p:sp>
      <p:sp>
        <p:nvSpPr>
          <p:cNvPr id="2" name="Slide Number Placeholder 1"/>
          <p:cNvSpPr>
            <a:spLocks noGrp="1"/>
          </p:cNvSpPr>
          <p:nvPr>
            <p:ph type="sldNum" sz="quarter" idx="11"/>
          </p:nvPr>
        </p:nvSpPr>
        <p:spPr/>
        <p:txBody>
          <a:bodyPr/>
          <a:lstStyle/>
          <a:p>
            <a:pPr>
              <a:defRPr/>
            </a:pPr>
            <a:fld id="{81A1DEA0-CECE-46A0-915E-8B0AC9334E4E}" type="slidenum">
              <a:rPr lang="en-US" smtClean="0"/>
              <a:pPr>
                <a:defRPr/>
              </a:pPr>
              <a:t>32</a:t>
            </a:fld>
            <a:endParaRPr lang="en-CA"/>
          </a:p>
        </p:txBody>
      </p:sp>
      <p:sp>
        <p:nvSpPr>
          <p:cNvPr id="7" name="Rectangle 3"/>
          <p:cNvSpPr txBox="1">
            <a:spLocks noChangeArrowheads="1"/>
          </p:cNvSpPr>
          <p:nvPr/>
        </p:nvSpPr>
        <p:spPr bwMode="auto">
          <a:xfrm>
            <a:off x="806896" y="1340768"/>
            <a:ext cx="8229600" cy="518457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algn="just"/>
            <a:r>
              <a:rPr lang="en-US" sz="1600" b="0" dirty="0">
                <a:cs typeface="Arial" charset="0"/>
              </a:rPr>
              <a:t>The formula to calculate the M-score is:</a:t>
            </a:r>
          </a:p>
          <a:p>
            <a:pPr algn="just"/>
            <a:endParaRPr lang="en-US" sz="1600" b="0" dirty="0">
              <a:cs typeface="Arial" charset="0"/>
            </a:endParaRPr>
          </a:p>
          <a:p>
            <a:pPr algn="just"/>
            <a:r>
              <a:rPr lang="en-US" sz="1600" b="0" dirty="0">
                <a:cs typeface="Arial" charset="0"/>
              </a:rPr>
              <a:t>M-score = −4.84 + 0.92 × </a:t>
            </a:r>
            <a:r>
              <a:rPr lang="en-US" sz="1600" b="0" dirty="0" err="1">
                <a:cs typeface="Arial" charset="0"/>
              </a:rPr>
              <a:t>DSRI</a:t>
            </a:r>
            <a:r>
              <a:rPr lang="en-US" sz="1600" b="0" dirty="0">
                <a:cs typeface="Arial" charset="0"/>
              </a:rPr>
              <a:t> + 0.528 × </a:t>
            </a:r>
            <a:r>
              <a:rPr lang="en-US" sz="1600" b="0" dirty="0" err="1">
                <a:cs typeface="Arial" charset="0"/>
              </a:rPr>
              <a:t>GMI</a:t>
            </a:r>
            <a:r>
              <a:rPr lang="en-US" sz="1600" b="0" dirty="0">
                <a:cs typeface="Arial" charset="0"/>
              </a:rPr>
              <a:t> + 0.404 × </a:t>
            </a:r>
            <a:r>
              <a:rPr lang="en-US" sz="1600" b="0" dirty="0" err="1">
                <a:cs typeface="Arial" charset="0"/>
              </a:rPr>
              <a:t>AQI</a:t>
            </a:r>
            <a:r>
              <a:rPr lang="en-US" sz="1600" b="0" dirty="0">
                <a:cs typeface="Arial" charset="0"/>
              </a:rPr>
              <a:t> + 0.892 × SGI + 0.115 × </a:t>
            </a:r>
            <a:r>
              <a:rPr lang="en-US" sz="1600" b="0" dirty="0" err="1">
                <a:cs typeface="Arial" charset="0"/>
              </a:rPr>
              <a:t>DEPI</a:t>
            </a:r>
            <a:r>
              <a:rPr lang="en-US" sz="1600" b="0" dirty="0">
                <a:cs typeface="Arial" charset="0"/>
              </a:rPr>
              <a:t> −0.172 × </a:t>
            </a:r>
            <a:r>
              <a:rPr lang="en-US" sz="1600" b="0" dirty="0" err="1">
                <a:cs typeface="Arial" charset="0"/>
              </a:rPr>
              <a:t>SGAI</a:t>
            </a:r>
            <a:r>
              <a:rPr lang="en-US" sz="1600" b="0" dirty="0">
                <a:cs typeface="Arial" charset="0"/>
              </a:rPr>
              <a:t> + 4.679 × TATA − 0.327 × </a:t>
            </a:r>
            <a:r>
              <a:rPr lang="en-US" sz="1600" b="0" dirty="0" err="1">
                <a:cs typeface="Arial" charset="0"/>
              </a:rPr>
              <a:t>LVGI</a:t>
            </a:r>
            <a:endParaRPr lang="en-US" sz="1600" b="0" dirty="0">
              <a:cs typeface="Arial" charset="0"/>
            </a:endParaRPr>
          </a:p>
          <a:p>
            <a:pPr algn="just"/>
            <a:endParaRPr lang="en-US" sz="1600" b="0" dirty="0">
              <a:cs typeface="Arial" charset="0"/>
            </a:endParaRPr>
          </a:p>
          <a:p>
            <a:pPr algn="just"/>
            <a:r>
              <a:rPr lang="en-US" sz="1600" b="0" dirty="0">
                <a:cs typeface="Arial" charset="0"/>
              </a:rPr>
              <a:t>The threshold value is -1.78 for the model whose coefficients are reported above. (see </a:t>
            </a:r>
            <a:r>
              <a:rPr lang="en-US" sz="1600" b="0" dirty="0" err="1">
                <a:cs typeface="Arial" charset="0"/>
              </a:rPr>
              <a:t>Beneish</a:t>
            </a:r>
            <a:r>
              <a:rPr lang="en-US" sz="1600" b="0" dirty="0">
                <a:cs typeface="Arial" charset="0"/>
              </a:rPr>
              <a:t> 1999, </a:t>
            </a:r>
            <a:r>
              <a:rPr lang="en-US" sz="1600" b="0" dirty="0" err="1">
                <a:cs typeface="Arial" charset="0"/>
              </a:rPr>
              <a:t>Beneish</a:t>
            </a:r>
            <a:r>
              <a:rPr lang="en-US" sz="1600" b="0" dirty="0">
                <a:cs typeface="Arial" charset="0"/>
              </a:rPr>
              <a:t>, Lee, and Nichols 2013, and </a:t>
            </a:r>
            <a:r>
              <a:rPr lang="en-US" sz="1600" b="0" dirty="0" err="1">
                <a:cs typeface="Arial" charset="0"/>
              </a:rPr>
              <a:t>Beneish</a:t>
            </a:r>
            <a:r>
              <a:rPr lang="en-US" sz="1600" b="0" dirty="0">
                <a:cs typeface="Arial" charset="0"/>
              </a:rPr>
              <a:t> and Vorst 2020).</a:t>
            </a:r>
          </a:p>
          <a:p>
            <a:pPr algn="just"/>
            <a:r>
              <a:rPr lang="en-US" sz="1600" b="0" dirty="0">
                <a:cs typeface="Arial" charset="0"/>
              </a:rPr>
              <a:t>If M-score is less than -1.78, the company is unlikely to be a manipulator. For example, an M-score value of -2.50 suggests a low likelihood of manipulation.</a:t>
            </a:r>
          </a:p>
          <a:p>
            <a:pPr algn="just"/>
            <a:r>
              <a:rPr lang="en-US" sz="1600" b="0" dirty="0">
                <a:cs typeface="Arial" charset="0"/>
              </a:rPr>
              <a:t>If M-score is greater than −1.78, the company is likely to be a manipulator. For example, an M-score value of -1.50 suggests a high likelihood of manipulation.</a:t>
            </a:r>
          </a:p>
        </p:txBody>
      </p:sp>
    </p:spTree>
    <p:extLst>
      <p:ext uri="{BB962C8B-B14F-4D97-AF65-F5344CB8AC3E}">
        <p14:creationId xmlns:p14="http://schemas.microsoft.com/office/powerpoint/2010/main" val="3055303901"/>
      </p:ext>
    </p:extLst>
  </p:cSld>
  <p:clrMapOvr>
    <a:masterClrMapping/>
  </p:clrMapOvr>
  <p:transition spd="med">
    <p:pull dir="rd"/>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81A1DEA0-CECE-46A0-915E-8B0AC9334E4E}" type="slidenum">
              <a:rPr lang="en-US" smtClean="0"/>
              <a:pPr>
                <a:defRPr/>
              </a:pPr>
              <a:t>33</a:t>
            </a:fld>
            <a:endParaRPr lang="en-CA"/>
          </a:p>
        </p:txBody>
      </p:sp>
      <p:sp>
        <p:nvSpPr>
          <p:cNvPr id="6" name="Rectangle 2"/>
          <p:cNvSpPr>
            <a:spLocks noGrp="1" noChangeArrowheads="1"/>
          </p:cNvSpPr>
          <p:nvPr>
            <p:ph type="title"/>
          </p:nvPr>
        </p:nvSpPr>
        <p:spPr>
          <a:xfrm>
            <a:off x="990600" y="188913"/>
            <a:ext cx="7912100" cy="1143000"/>
          </a:xfrm>
        </p:spPr>
        <p:txBody>
          <a:bodyPr/>
          <a:lstStyle/>
          <a:p>
            <a:r>
              <a:rPr lang="en-US" dirty="0"/>
              <a:t>Just Remember</a:t>
            </a:r>
            <a:endParaRPr lang="el-GR" dirty="0"/>
          </a:p>
        </p:txBody>
      </p:sp>
      <p:sp>
        <p:nvSpPr>
          <p:cNvPr id="7" name="Rectangle 3"/>
          <p:cNvSpPr txBox="1">
            <a:spLocks noChangeArrowheads="1"/>
          </p:cNvSpPr>
          <p:nvPr/>
        </p:nvSpPr>
        <p:spPr bwMode="auto">
          <a:xfrm>
            <a:off x="827584" y="1412776"/>
            <a:ext cx="8229600" cy="468052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r>
              <a:rPr lang="el-GR" sz="2000" b="0" dirty="0"/>
              <a:t>Κανένα μοντέλο δεν είναι τέλειο.</a:t>
            </a:r>
          </a:p>
          <a:p>
            <a:r>
              <a:rPr lang="el-GR" sz="2000" b="0" dirty="0"/>
              <a:t>Το κάθε μοντέλο έχει του περιορισμούς του δείγματος που επιλέχθηκε.</a:t>
            </a:r>
          </a:p>
          <a:p>
            <a:r>
              <a:rPr lang="el-GR" sz="2000" b="0" dirty="0"/>
              <a:t>Πολλά μοντέλα έχουν εξελιχθεί και επανεξεταστεί ανά κλάδο και χρονική περίοδο.</a:t>
            </a:r>
          </a:p>
          <a:p>
            <a:r>
              <a:rPr lang="el-GR" sz="2000" b="0" dirty="0"/>
              <a:t>Η αγορά γενικά προτιμάει τα </a:t>
            </a:r>
            <a:r>
              <a:rPr lang="en-US" sz="2000" b="0" dirty="0"/>
              <a:t>scoring systems</a:t>
            </a:r>
            <a:r>
              <a:rPr lang="el-GR" sz="2000" b="0" dirty="0"/>
              <a:t> γιατί είναι πιο εύκολα στην χρήση και στην ερμηνεία χωρίς αυτό να σημαίνει ότι είναι </a:t>
            </a:r>
            <a:r>
              <a:rPr lang="en-US" sz="2000" b="0" dirty="0"/>
              <a:t>superior </a:t>
            </a:r>
            <a:r>
              <a:rPr lang="el-GR" sz="2000" b="0" dirty="0"/>
              <a:t>σε σχέση με τα άλλα.</a:t>
            </a:r>
          </a:p>
          <a:p>
            <a:r>
              <a:rPr lang="el-GR" sz="2000" b="0" dirty="0"/>
              <a:t>Οι εκτιμητές δεν πρέπει να χρησιμοποιούνται ακριβώς όπως δίνονται σε πραγματικό χρόνο εκτός εάν δεν </a:t>
            </a:r>
            <a:r>
              <a:rPr lang="el-GR" sz="2000" b="0"/>
              <a:t>υπάρχει εναλλακτική.</a:t>
            </a:r>
            <a:endParaRPr lang="el-GR" sz="2000" b="0" dirty="0"/>
          </a:p>
          <a:p>
            <a:endParaRPr lang="el-GR" sz="1600" b="0" dirty="0"/>
          </a:p>
          <a:p>
            <a:pPr lvl="1"/>
            <a:endParaRPr lang="el-GR" sz="1600" b="0" dirty="0"/>
          </a:p>
        </p:txBody>
      </p:sp>
    </p:spTree>
    <p:extLst>
      <p:ext uri="{BB962C8B-B14F-4D97-AF65-F5344CB8AC3E}">
        <p14:creationId xmlns:p14="http://schemas.microsoft.com/office/powerpoint/2010/main" val="2425784572"/>
      </p:ext>
    </p:extLst>
  </p:cSld>
  <p:clrMapOvr>
    <a:masterClrMapping/>
  </p:clrMapOvr>
  <p:transition spd="med">
    <p:pull dir="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lstStyle/>
          <a:p>
            <a:r>
              <a:rPr lang="en-US" dirty="0"/>
              <a:t>Bankruptcy risk </a:t>
            </a:r>
            <a:endParaRPr lang="el-GR" dirty="0"/>
          </a:p>
        </p:txBody>
      </p:sp>
      <p:sp>
        <p:nvSpPr>
          <p:cNvPr id="2" name="Slide Number Placeholder 1"/>
          <p:cNvSpPr>
            <a:spLocks noGrp="1"/>
          </p:cNvSpPr>
          <p:nvPr>
            <p:ph type="sldNum" sz="quarter" idx="11"/>
          </p:nvPr>
        </p:nvSpPr>
        <p:spPr/>
        <p:txBody>
          <a:bodyPr/>
          <a:lstStyle/>
          <a:p>
            <a:pPr>
              <a:defRPr/>
            </a:pPr>
            <a:fld id="{81A1DEA0-CECE-46A0-915E-8B0AC9334E4E}" type="slidenum">
              <a:rPr lang="en-US" smtClean="0"/>
              <a:pPr>
                <a:defRPr/>
              </a:pPr>
              <a:t>4</a:t>
            </a:fld>
            <a:endParaRPr lang="en-CA"/>
          </a:p>
        </p:txBody>
      </p:sp>
      <p:sp>
        <p:nvSpPr>
          <p:cNvPr id="7" name="Rectangle 3"/>
          <p:cNvSpPr txBox="1">
            <a:spLocks noChangeArrowheads="1"/>
          </p:cNvSpPr>
          <p:nvPr/>
        </p:nvSpPr>
        <p:spPr bwMode="auto">
          <a:xfrm>
            <a:off x="806896" y="1340769"/>
            <a:ext cx="8229600" cy="468052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marL="0" indent="0">
              <a:buNone/>
            </a:pPr>
            <a:r>
              <a:rPr lang="en-US" sz="1500" dirty="0"/>
              <a:t>Multiple Discriminate Analysis (Z-scoring)</a:t>
            </a:r>
          </a:p>
          <a:p>
            <a:pPr marL="0" indent="0" algn="just">
              <a:buNone/>
            </a:pPr>
            <a:r>
              <a:rPr lang="en-US" sz="1500" b="0" dirty="0"/>
              <a:t>Each ratio captures a different dimension of profitability or risk as follows:</a:t>
            </a:r>
          </a:p>
          <a:p>
            <a:pPr marL="0" indent="0" algn="just">
              <a:buNone/>
            </a:pPr>
            <a:r>
              <a:rPr lang="en-US" sz="1500" b="0" dirty="0"/>
              <a:t>1. Net Working Capital/Total Assets: The proportion of total assets comprising relatively</a:t>
            </a:r>
          </a:p>
          <a:p>
            <a:pPr marL="0" indent="0" algn="just">
              <a:buNone/>
            </a:pPr>
            <a:r>
              <a:rPr lang="en-US" sz="1500" b="0" dirty="0"/>
              <a:t>liquid net current assets (current assets minus current liabilities). </a:t>
            </a:r>
            <a:r>
              <a:rPr lang="en-US" sz="1500" dirty="0"/>
              <a:t>This ratio serves as a measure of short-term liquidity risk.</a:t>
            </a:r>
          </a:p>
          <a:p>
            <a:pPr marL="0" indent="0" algn="just">
              <a:buNone/>
            </a:pPr>
            <a:r>
              <a:rPr lang="en-US" sz="1500" b="0" dirty="0"/>
              <a:t>2. Retained Earnings/Total Assets: Accumulated profitability and relative age of a firm.</a:t>
            </a:r>
          </a:p>
          <a:p>
            <a:pPr marL="0" indent="0" algn="just">
              <a:buNone/>
            </a:pPr>
            <a:r>
              <a:rPr lang="en-US" sz="1500" b="0" dirty="0"/>
              <a:t>3. Earnings before Interest and Taxes/Total Assets: A variant of </a:t>
            </a:r>
            <a:r>
              <a:rPr lang="en-US" sz="1500" b="0" dirty="0" err="1"/>
              <a:t>ROA</a:t>
            </a:r>
            <a:r>
              <a:rPr lang="en-US" sz="1500" b="0" dirty="0"/>
              <a:t>. </a:t>
            </a:r>
            <a:r>
              <a:rPr lang="en-US" sz="1500" dirty="0"/>
              <a:t>This ratio measures current profitability.</a:t>
            </a:r>
          </a:p>
          <a:p>
            <a:pPr marL="0" indent="0" algn="just">
              <a:buNone/>
            </a:pPr>
            <a:r>
              <a:rPr lang="en-US" sz="1500" b="0" dirty="0"/>
              <a:t>4. Market Value of Equity/Book Value of Liabilities: A form of the debt-to-equity ratio but it incorporates the market’s assessment of the value of the firm’s shareholders’ equity. Therefore, </a:t>
            </a:r>
            <a:r>
              <a:rPr lang="en-US" sz="1500" dirty="0"/>
              <a:t>this ratio measures long-term solvency risk and the market’s overall assessment of the profitability and risk of the firm.</a:t>
            </a:r>
          </a:p>
          <a:p>
            <a:pPr marL="0" indent="0" algn="just">
              <a:buNone/>
            </a:pPr>
            <a:r>
              <a:rPr lang="en-US" sz="1500" b="0" dirty="0"/>
              <a:t>5. Sales/Total Assets: Similar to the total assets turnover ratio. </a:t>
            </a:r>
            <a:r>
              <a:rPr lang="en-US" sz="1500" dirty="0"/>
              <a:t>This ratio indicates the ability of a firm to use assets to generate sales.</a:t>
            </a:r>
            <a:endParaRPr lang="el-GR" sz="1500" dirty="0"/>
          </a:p>
        </p:txBody>
      </p:sp>
    </p:spTree>
    <p:extLst>
      <p:ext uri="{BB962C8B-B14F-4D97-AF65-F5344CB8AC3E}">
        <p14:creationId xmlns:p14="http://schemas.microsoft.com/office/powerpoint/2010/main" val="2991721525"/>
      </p:ext>
    </p:extLst>
  </p:cSld>
  <p:clrMapOvr>
    <a:masterClrMapping/>
  </p:clrMapOvr>
  <p:transition spd="med">
    <p:pull dir="r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lstStyle/>
          <a:p>
            <a:r>
              <a:rPr lang="en-US" dirty="0"/>
              <a:t>Bankruptcy risk </a:t>
            </a:r>
            <a:endParaRPr lang="el-GR" dirty="0"/>
          </a:p>
        </p:txBody>
      </p:sp>
      <p:sp>
        <p:nvSpPr>
          <p:cNvPr id="2" name="Slide Number Placeholder 1"/>
          <p:cNvSpPr>
            <a:spLocks noGrp="1"/>
          </p:cNvSpPr>
          <p:nvPr>
            <p:ph type="sldNum" sz="quarter" idx="11"/>
          </p:nvPr>
        </p:nvSpPr>
        <p:spPr/>
        <p:txBody>
          <a:bodyPr/>
          <a:lstStyle/>
          <a:p>
            <a:pPr>
              <a:defRPr/>
            </a:pPr>
            <a:fld id="{81A1DEA0-CECE-46A0-915E-8B0AC9334E4E}" type="slidenum">
              <a:rPr lang="en-US" smtClean="0"/>
              <a:pPr>
                <a:defRPr/>
              </a:pPr>
              <a:t>5</a:t>
            </a:fld>
            <a:endParaRPr lang="en-CA"/>
          </a:p>
        </p:txBody>
      </p:sp>
      <p:sp>
        <p:nvSpPr>
          <p:cNvPr id="7" name="Rectangle 3"/>
          <p:cNvSpPr txBox="1">
            <a:spLocks noChangeArrowheads="1"/>
          </p:cNvSpPr>
          <p:nvPr/>
        </p:nvSpPr>
        <p:spPr bwMode="auto">
          <a:xfrm>
            <a:off x="806896" y="1340769"/>
            <a:ext cx="8229600" cy="468052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marL="0" indent="0">
              <a:buNone/>
            </a:pPr>
            <a:r>
              <a:rPr lang="en-US" sz="2000" dirty="0"/>
              <a:t>Logit Scoring Model</a:t>
            </a:r>
          </a:p>
          <a:p>
            <a:pPr marL="0" indent="0" algn="just">
              <a:buNone/>
            </a:pPr>
            <a:r>
              <a:rPr lang="en-US" sz="1800" b="0" dirty="0"/>
              <a:t>Original Ohlson Model (1980):</a:t>
            </a:r>
          </a:p>
          <a:p>
            <a:pPr marL="0" indent="0" algn="just">
              <a:buNone/>
            </a:pPr>
            <a:endParaRPr lang="el-GR" sz="2000" b="0" dirty="0"/>
          </a:p>
        </p:txBody>
      </p:sp>
      <p:graphicFrame>
        <p:nvGraphicFramePr>
          <p:cNvPr id="6" name="Object 2">
            <a:extLst>
              <a:ext uri="{FF2B5EF4-FFF2-40B4-BE49-F238E27FC236}">
                <a16:creationId xmlns:a16="http://schemas.microsoft.com/office/drawing/2014/main" id="{D60031A3-8567-4103-8E88-A3350E31725E}"/>
              </a:ext>
            </a:extLst>
          </p:cNvPr>
          <p:cNvGraphicFramePr>
            <a:graphicFrameLocks noChangeAspect="1"/>
          </p:cNvGraphicFramePr>
          <p:nvPr>
            <p:extLst>
              <p:ext uri="{D42A27DB-BD31-4B8C-83A1-F6EECF244321}">
                <p14:modId xmlns:p14="http://schemas.microsoft.com/office/powerpoint/2010/main" val="3778296748"/>
              </p:ext>
            </p:extLst>
          </p:nvPr>
        </p:nvGraphicFramePr>
        <p:xfrm>
          <a:off x="1009263" y="2177392"/>
          <a:ext cx="5146914" cy="4178958"/>
        </p:xfrm>
        <a:graphic>
          <a:graphicData uri="http://schemas.openxmlformats.org/presentationml/2006/ole">
            <mc:AlternateContent xmlns:mc="http://schemas.openxmlformats.org/markup-compatibility/2006">
              <mc:Choice xmlns:v="urn:schemas-microsoft-com:vml" Requires="v">
                <p:oleObj name="Equation" r:id="rId2" imgW="4368600" imgH="3924000" progId="Equation.DSMT4">
                  <p:embed/>
                </p:oleObj>
              </mc:Choice>
              <mc:Fallback>
                <p:oleObj name="Equation" r:id="rId2" imgW="4368600" imgH="3924000" progId="Equation.DSMT4">
                  <p:embed/>
                  <p:pic>
                    <p:nvPicPr>
                      <p:cNvPr id="39938" name="Object 2">
                        <a:extLst>
                          <a:ext uri="{FF2B5EF4-FFF2-40B4-BE49-F238E27FC236}">
                            <a16:creationId xmlns:a16="http://schemas.microsoft.com/office/drawing/2014/main" id="{19B3EDE4-D4CE-4703-B3F5-83D8A7A8DC0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9263" y="2177392"/>
                        <a:ext cx="5146914" cy="4178958"/>
                      </a:xfrm>
                      <a:prstGeom prst="rect">
                        <a:avLst/>
                      </a:prstGeom>
                      <a:noFill/>
                      <a:ln>
                        <a:noFill/>
                      </a:ln>
                      <a:effectLst/>
                    </p:spPr>
                  </p:pic>
                </p:oleObj>
              </mc:Fallback>
            </mc:AlternateContent>
          </a:graphicData>
        </a:graphic>
      </p:graphicFrame>
      <p:graphicFrame>
        <p:nvGraphicFramePr>
          <p:cNvPr id="8" name="Object 3">
            <a:extLst>
              <a:ext uri="{FF2B5EF4-FFF2-40B4-BE49-F238E27FC236}">
                <a16:creationId xmlns:a16="http://schemas.microsoft.com/office/drawing/2014/main" id="{743C70C9-C624-4371-ACCA-021EED2C441F}"/>
              </a:ext>
            </a:extLst>
          </p:cNvPr>
          <p:cNvGraphicFramePr>
            <a:graphicFrameLocks noChangeAspect="1"/>
          </p:cNvGraphicFramePr>
          <p:nvPr>
            <p:extLst>
              <p:ext uri="{D42A27DB-BD31-4B8C-83A1-F6EECF244321}">
                <p14:modId xmlns:p14="http://schemas.microsoft.com/office/powerpoint/2010/main" val="1081378535"/>
              </p:ext>
            </p:extLst>
          </p:nvPr>
        </p:nvGraphicFramePr>
        <p:xfrm>
          <a:off x="6515100" y="5647559"/>
          <a:ext cx="2400300" cy="682625"/>
        </p:xfrm>
        <a:graphic>
          <a:graphicData uri="http://schemas.openxmlformats.org/presentationml/2006/ole">
            <mc:AlternateContent xmlns:mc="http://schemas.openxmlformats.org/markup-compatibility/2006">
              <mc:Choice xmlns:v="urn:schemas-microsoft-com:vml" Requires="v">
                <p:oleObj name="Equation" r:id="rId4" imgW="2679480" imgH="761760" progId="Equation.3">
                  <p:embed/>
                </p:oleObj>
              </mc:Choice>
              <mc:Fallback>
                <p:oleObj name="Equation" r:id="rId4" imgW="2679480" imgH="761760" progId="Equation.3">
                  <p:embed/>
                  <p:pic>
                    <p:nvPicPr>
                      <p:cNvPr id="39939" name="Object 3">
                        <a:extLst>
                          <a:ext uri="{FF2B5EF4-FFF2-40B4-BE49-F238E27FC236}">
                            <a16:creationId xmlns:a16="http://schemas.microsoft.com/office/drawing/2014/main" id="{3D836619-53A4-4F26-AF91-BE86163E193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15100" y="5647559"/>
                        <a:ext cx="2400300" cy="682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800790272"/>
      </p:ext>
    </p:extLst>
  </p:cSld>
  <p:clrMapOvr>
    <a:masterClrMapping/>
  </p:clrMapOvr>
  <p:transition spd="med">
    <p:pull dir="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lstStyle/>
          <a:p>
            <a:r>
              <a:rPr lang="en-US" dirty="0"/>
              <a:t>Fundamental strength/weakness</a:t>
            </a:r>
            <a:endParaRPr lang="el-GR" dirty="0"/>
          </a:p>
        </p:txBody>
      </p:sp>
      <p:sp>
        <p:nvSpPr>
          <p:cNvPr id="2" name="Slide Number Placeholder 1"/>
          <p:cNvSpPr>
            <a:spLocks noGrp="1"/>
          </p:cNvSpPr>
          <p:nvPr>
            <p:ph type="sldNum" sz="quarter" idx="11"/>
          </p:nvPr>
        </p:nvSpPr>
        <p:spPr/>
        <p:txBody>
          <a:bodyPr/>
          <a:lstStyle/>
          <a:p>
            <a:pPr>
              <a:defRPr/>
            </a:pPr>
            <a:fld id="{81A1DEA0-CECE-46A0-915E-8B0AC9334E4E}" type="slidenum">
              <a:rPr lang="en-US" smtClean="0"/>
              <a:pPr>
                <a:defRPr/>
              </a:pPr>
              <a:t>6</a:t>
            </a:fld>
            <a:endParaRPr lang="en-CA"/>
          </a:p>
        </p:txBody>
      </p:sp>
      <p:sp>
        <p:nvSpPr>
          <p:cNvPr id="7" name="Rectangle 3"/>
          <p:cNvSpPr txBox="1">
            <a:spLocks noChangeArrowheads="1"/>
          </p:cNvSpPr>
          <p:nvPr/>
        </p:nvSpPr>
        <p:spPr bwMode="auto">
          <a:xfrm>
            <a:off x="806896" y="1340769"/>
            <a:ext cx="8229600" cy="468052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marL="0" indent="0" algn="just">
              <a:buNone/>
            </a:pPr>
            <a:r>
              <a:rPr lang="en-US" sz="1800" b="0" dirty="0" err="1"/>
              <a:t>Piotroski</a:t>
            </a:r>
            <a:r>
              <a:rPr lang="en-US" sz="1800" b="0" dirty="0"/>
              <a:t> (2000):</a:t>
            </a:r>
          </a:p>
          <a:p>
            <a:pPr marL="0" indent="0" algn="just">
              <a:buNone/>
            </a:pPr>
            <a:r>
              <a:rPr lang="en-US" sz="1800" b="0" dirty="0" err="1"/>
              <a:t>FSCORE</a:t>
            </a:r>
            <a:r>
              <a:rPr lang="en-US" sz="1800" b="0" dirty="0"/>
              <a:t> measures the fundamental strength (or weakness) of a firm and is constructed following the methodology of </a:t>
            </a:r>
            <a:r>
              <a:rPr lang="en-US" sz="1800" b="0" dirty="0" err="1"/>
              <a:t>Piotroski</a:t>
            </a:r>
            <a:r>
              <a:rPr lang="en-US" sz="1800" b="0" dirty="0"/>
              <a:t> (2000). The aggregated statistic, </a:t>
            </a:r>
            <a:r>
              <a:rPr lang="en-US" sz="1800" b="0" dirty="0" err="1"/>
              <a:t>FSCORE</a:t>
            </a:r>
            <a:r>
              <a:rPr lang="en-US" sz="1800" b="0" dirty="0"/>
              <a:t>, is based on the sum of nine binary indicator variables that capture different aspects of the firm’s financial strength (or weakness). If an underlying condition is true, its indicator variable takes the value of one, otherwise it takes zero. </a:t>
            </a:r>
          </a:p>
          <a:p>
            <a:pPr marL="0" indent="0" algn="just">
              <a:buNone/>
            </a:pPr>
            <a:r>
              <a:rPr lang="en-US" sz="1800" b="0" dirty="0"/>
              <a:t>Since the underlying conditions are signals for future profitability and cash flows, an indicator variable of one awards a firm’s improvement whereas an indicator variable of zero stands for a firm’s deterioration and no points are awarded.</a:t>
            </a:r>
          </a:p>
          <a:p>
            <a:pPr marL="0" indent="0" algn="just">
              <a:buNone/>
            </a:pPr>
            <a:r>
              <a:rPr lang="en-US" sz="1800" b="0" dirty="0"/>
              <a:t>Its nine underlying financial ratios are designed to measure three different dimensions of a firm’s financial condition: profitability, change in financial leverage/liquidity, and change in operational efficiency. Namely, the nine conditions are: </a:t>
            </a:r>
          </a:p>
          <a:p>
            <a:pPr marL="0" indent="0" algn="just">
              <a:buNone/>
            </a:pPr>
            <a:endParaRPr lang="en-US" sz="1800" b="0" dirty="0"/>
          </a:p>
          <a:p>
            <a:pPr marL="0" indent="0" algn="just">
              <a:buNone/>
            </a:pPr>
            <a:endParaRPr lang="el-GR" sz="2000" b="0" dirty="0"/>
          </a:p>
        </p:txBody>
      </p:sp>
    </p:spTree>
    <p:extLst>
      <p:ext uri="{BB962C8B-B14F-4D97-AF65-F5344CB8AC3E}">
        <p14:creationId xmlns:p14="http://schemas.microsoft.com/office/powerpoint/2010/main" val="3728620731"/>
      </p:ext>
    </p:extLst>
  </p:cSld>
  <p:clrMapOvr>
    <a:masterClrMapping/>
  </p:clrMapOvr>
  <p:transition spd="med">
    <p:pull dir="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lstStyle/>
          <a:p>
            <a:r>
              <a:rPr lang="en-US" dirty="0"/>
              <a:t>Fundamental strength/weakness</a:t>
            </a:r>
            <a:endParaRPr lang="el-GR" dirty="0"/>
          </a:p>
        </p:txBody>
      </p:sp>
      <p:sp>
        <p:nvSpPr>
          <p:cNvPr id="2" name="Slide Number Placeholder 1"/>
          <p:cNvSpPr>
            <a:spLocks noGrp="1"/>
          </p:cNvSpPr>
          <p:nvPr>
            <p:ph type="sldNum" sz="quarter" idx="11"/>
          </p:nvPr>
        </p:nvSpPr>
        <p:spPr/>
        <p:txBody>
          <a:bodyPr/>
          <a:lstStyle/>
          <a:p>
            <a:pPr>
              <a:defRPr/>
            </a:pPr>
            <a:fld id="{81A1DEA0-CECE-46A0-915E-8B0AC9334E4E}" type="slidenum">
              <a:rPr lang="en-US" smtClean="0"/>
              <a:pPr>
                <a:defRPr/>
              </a:pPr>
              <a:t>7</a:t>
            </a:fld>
            <a:endParaRPr lang="en-CA"/>
          </a:p>
        </p:txBody>
      </p:sp>
      <p:sp>
        <p:nvSpPr>
          <p:cNvPr id="7" name="Rectangle 3"/>
          <p:cNvSpPr txBox="1">
            <a:spLocks noChangeArrowheads="1"/>
          </p:cNvSpPr>
          <p:nvPr/>
        </p:nvSpPr>
        <p:spPr bwMode="auto">
          <a:xfrm>
            <a:off x="806896" y="1340768"/>
            <a:ext cx="8229600" cy="518457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marL="0" indent="0" algn="just">
              <a:buNone/>
            </a:pPr>
            <a:r>
              <a:rPr lang="en-US" sz="1800" dirty="0"/>
              <a:t>Profitability signals:</a:t>
            </a:r>
          </a:p>
          <a:p>
            <a:pPr algn="just">
              <a:buAutoNum type="arabicParenR"/>
            </a:pPr>
            <a:r>
              <a:rPr lang="en-US" sz="1800" b="0" dirty="0"/>
              <a:t>Return on assets (</a:t>
            </a:r>
            <a:r>
              <a:rPr lang="en-US" sz="1800" b="0" dirty="0" err="1"/>
              <a:t>ROA</a:t>
            </a:r>
            <a:r>
              <a:rPr lang="en-US" sz="1800" b="0" dirty="0"/>
              <a:t>) is positive. </a:t>
            </a:r>
            <a:r>
              <a:rPr lang="en-US" sz="1800" dirty="0"/>
              <a:t>This condition screens out loss making companies. </a:t>
            </a:r>
            <a:r>
              <a:rPr lang="en-US" sz="1800" b="0" dirty="0" err="1"/>
              <a:t>ROA</a:t>
            </a:r>
            <a:r>
              <a:rPr lang="en-US" sz="1800" b="0" dirty="0"/>
              <a:t> is measured as net income scaled by lagged total assets. </a:t>
            </a:r>
          </a:p>
          <a:p>
            <a:pPr algn="just">
              <a:buAutoNum type="arabicParenR"/>
            </a:pPr>
            <a:r>
              <a:rPr lang="en-US" sz="1800" b="0" dirty="0"/>
              <a:t>The value of cash flow from operations (CFO) is positive.  </a:t>
            </a:r>
            <a:r>
              <a:rPr lang="en-US" sz="1800" dirty="0"/>
              <a:t>This condition filters out companies whose core business activities are not thriving. </a:t>
            </a:r>
            <a:r>
              <a:rPr lang="en-US" sz="1800" b="0" dirty="0"/>
              <a:t>CFO is measured as cash flow from operations scaled by lagged total assets. </a:t>
            </a:r>
          </a:p>
          <a:p>
            <a:pPr algn="just">
              <a:buAutoNum type="arabicParenR"/>
            </a:pPr>
            <a:r>
              <a:rPr lang="en-US" sz="1800" b="0" dirty="0"/>
              <a:t>Change in return on assets (</a:t>
            </a:r>
            <a:r>
              <a:rPr lang="en-US" sz="1800" b="0" dirty="0" err="1"/>
              <a:t>ΔROA</a:t>
            </a:r>
            <a:r>
              <a:rPr lang="en-US" sz="1800" b="0" dirty="0"/>
              <a:t>) is positive. </a:t>
            </a:r>
            <a:r>
              <a:rPr lang="en-US" sz="1800" dirty="0"/>
              <a:t>This condition eliminates businesses where asset growth outpaces profit growth, in a sense that </a:t>
            </a:r>
            <a:r>
              <a:rPr lang="en-US" sz="1800" dirty="0" err="1"/>
              <a:t>ROA’s</a:t>
            </a:r>
            <a:r>
              <a:rPr lang="en-US" sz="1800" dirty="0"/>
              <a:t> decline signals companies’ decreasing ability to find and capture attractive opportunities relative to their asset base. </a:t>
            </a:r>
            <a:r>
              <a:rPr lang="en-US" sz="1800" b="0" dirty="0" err="1"/>
              <a:t>ΔROAis</a:t>
            </a:r>
            <a:r>
              <a:rPr lang="en-US" sz="1800" b="0" dirty="0"/>
              <a:t> measured as the annual change in return on assets.</a:t>
            </a:r>
          </a:p>
          <a:p>
            <a:pPr algn="just">
              <a:buAutoNum type="arabicParenR"/>
            </a:pPr>
            <a:r>
              <a:rPr lang="en-US" sz="1800" b="0" dirty="0"/>
              <a:t>The value of accruals (ACCRUAL) is negative: </a:t>
            </a:r>
            <a:r>
              <a:rPr lang="en-US" sz="1800" dirty="0"/>
              <a:t>This condition attempts to screen out companies that may be engaging in profit manipulation</a:t>
            </a:r>
            <a:r>
              <a:rPr lang="en-US" sz="1800" b="0" dirty="0"/>
              <a:t>. ACCRUAL is measured as net income less cash flow from operations, scaled by average total assets. </a:t>
            </a:r>
          </a:p>
          <a:p>
            <a:pPr algn="just">
              <a:buAutoNum type="arabicParenR"/>
            </a:pPr>
            <a:endParaRPr lang="en-US" sz="1800" b="0" dirty="0"/>
          </a:p>
          <a:p>
            <a:pPr algn="just">
              <a:buAutoNum type="arabicParenR"/>
            </a:pPr>
            <a:endParaRPr lang="en-US" sz="1800" b="0" dirty="0"/>
          </a:p>
          <a:p>
            <a:pPr marL="0" indent="0" algn="just">
              <a:buNone/>
            </a:pPr>
            <a:endParaRPr lang="en-US" sz="1800" b="0" dirty="0"/>
          </a:p>
          <a:p>
            <a:pPr marL="0" indent="0" algn="just">
              <a:buNone/>
            </a:pPr>
            <a:endParaRPr lang="el-GR" sz="2000" b="0" dirty="0"/>
          </a:p>
        </p:txBody>
      </p:sp>
    </p:spTree>
    <p:extLst>
      <p:ext uri="{BB962C8B-B14F-4D97-AF65-F5344CB8AC3E}">
        <p14:creationId xmlns:p14="http://schemas.microsoft.com/office/powerpoint/2010/main" val="2339725780"/>
      </p:ext>
    </p:extLst>
  </p:cSld>
  <p:clrMapOvr>
    <a:masterClrMapping/>
  </p:clrMapOvr>
  <p:transition spd="med">
    <p:pull dir="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lstStyle/>
          <a:p>
            <a:r>
              <a:rPr lang="en-US" dirty="0"/>
              <a:t>Fundamental strength/weakness</a:t>
            </a:r>
            <a:endParaRPr lang="el-GR" dirty="0"/>
          </a:p>
        </p:txBody>
      </p:sp>
      <p:sp>
        <p:nvSpPr>
          <p:cNvPr id="2" name="Slide Number Placeholder 1"/>
          <p:cNvSpPr>
            <a:spLocks noGrp="1"/>
          </p:cNvSpPr>
          <p:nvPr>
            <p:ph type="sldNum" sz="quarter" idx="11"/>
          </p:nvPr>
        </p:nvSpPr>
        <p:spPr/>
        <p:txBody>
          <a:bodyPr/>
          <a:lstStyle/>
          <a:p>
            <a:pPr>
              <a:defRPr/>
            </a:pPr>
            <a:fld id="{81A1DEA0-CECE-46A0-915E-8B0AC9334E4E}" type="slidenum">
              <a:rPr lang="en-US" smtClean="0"/>
              <a:pPr>
                <a:defRPr/>
              </a:pPr>
              <a:t>8</a:t>
            </a:fld>
            <a:endParaRPr lang="en-CA"/>
          </a:p>
        </p:txBody>
      </p:sp>
      <p:sp>
        <p:nvSpPr>
          <p:cNvPr id="7" name="Rectangle 3"/>
          <p:cNvSpPr txBox="1">
            <a:spLocks noChangeArrowheads="1"/>
          </p:cNvSpPr>
          <p:nvPr/>
        </p:nvSpPr>
        <p:spPr bwMode="auto">
          <a:xfrm>
            <a:off x="806896" y="1340768"/>
            <a:ext cx="8229600" cy="518457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marL="0" indent="0" algn="just">
              <a:buNone/>
            </a:pPr>
            <a:r>
              <a:rPr lang="en-US" sz="1800" dirty="0"/>
              <a:t>Signals of change in financial leverage/liquidity:</a:t>
            </a:r>
          </a:p>
          <a:p>
            <a:pPr marL="0" indent="0" algn="just">
              <a:buNone/>
            </a:pPr>
            <a:r>
              <a:rPr lang="en-US" sz="1800" b="0" dirty="0"/>
              <a:t>5) Change in leverage (</a:t>
            </a:r>
            <a:r>
              <a:rPr lang="en-US" sz="1800" b="0" dirty="0" err="1"/>
              <a:t>ΔLEVER</a:t>
            </a:r>
            <a:r>
              <a:rPr lang="en-US" sz="1800" b="0" dirty="0"/>
              <a:t>) is negative: </a:t>
            </a:r>
            <a:r>
              <a:rPr lang="en-US" sz="1800" dirty="0"/>
              <a:t>This condition intends to filter out companies of increasing financial leverage because of their shortfalls in free cash flows and possible additional constraints on overall financial flexibility. </a:t>
            </a:r>
            <a:r>
              <a:rPr lang="en-US" sz="1800" b="0" dirty="0" err="1"/>
              <a:t>ΔLEVER</a:t>
            </a:r>
            <a:r>
              <a:rPr lang="en-US" sz="1800" b="0" dirty="0"/>
              <a:t> is measured as the change in the ratio of long-term debt to total assets.</a:t>
            </a:r>
          </a:p>
          <a:p>
            <a:pPr marL="0" indent="0" algn="just">
              <a:buNone/>
            </a:pPr>
            <a:r>
              <a:rPr lang="en-US" sz="1800" b="0" dirty="0"/>
              <a:t>6) Change in liquidity (</a:t>
            </a:r>
            <a:r>
              <a:rPr lang="en-US" sz="1800" b="0" dirty="0" err="1"/>
              <a:t>ΔLIQUID</a:t>
            </a:r>
            <a:r>
              <a:rPr lang="en-US" sz="1800" b="0" dirty="0"/>
              <a:t>) is positive:</a:t>
            </a:r>
            <a:r>
              <a:rPr lang="en-US" sz="1800" dirty="0"/>
              <a:t> This condition attempts to screen out companies unable to service current debt and working capital obligations, firms facing liquidity difficulties</a:t>
            </a:r>
            <a:r>
              <a:rPr lang="en-US" sz="1800" b="0" dirty="0"/>
              <a:t>. </a:t>
            </a:r>
            <a:r>
              <a:rPr lang="en-US" sz="1800" b="0" dirty="0" err="1"/>
              <a:t>ΔLIQUID</a:t>
            </a:r>
            <a:r>
              <a:rPr lang="en-US" sz="1800" b="0" dirty="0"/>
              <a:t> is measured as the annual change in the current ratio (CR). CR is the ratio of current assets </a:t>
            </a:r>
          </a:p>
          <a:p>
            <a:pPr marL="0" indent="0" algn="just">
              <a:buNone/>
            </a:pPr>
            <a:r>
              <a:rPr lang="en-US" sz="1800" b="0" dirty="0"/>
              <a:t>7) The firm did not issue common equity (ISSUANCE): </a:t>
            </a:r>
            <a:r>
              <a:rPr lang="en-US" sz="1800" dirty="0"/>
              <a:t>Similar to the increasing financial leverage, this condition filters out companies unable to raise enough internal funds to meet potential obligations.</a:t>
            </a:r>
          </a:p>
          <a:p>
            <a:pPr marL="0" indent="0" algn="just">
              <a:buNone/>
            </a:pPr>
            <a:endParaRPr lang="en-US" sz="1800" b="0" dirty="0"/>
          </a:p>
          <a:p>
            <a:pPr algn="just">
              <a:buAutoNum type="arabicParenR"/>
            </a:pPr>
            <a:endParaRPr lang="en-US" sz="1800" b="0" dirty="0"/>
          </a:p>
          <a:p>
            <a:pPr marL="0" indent="0" algn="just">
              <a:buNone/>
            </a:pPr>
            <a:endParaRPr lang="en-US" sz="1800" b="0" dirty="0"/>
          </a:p>
          <a:p>
            <a:pPr marL="0" indent="0" algn="just">
              <a:buNone/>
            </a:pPr>
            <a:endParaRPr lang="el-GR" sz="2000" b="0" dirty="0"/>
          </a:p>
        </p:txBody>
      </p:sp>
    </p:spTree>
    <p:extLst>
      <p:ext uri="{BB962C8B-B14F-4D97-AF65-F5344CB8AC3E}">
        <p14:creationId xmlns:p14="http://schemas.microsoft.com/office/powerpoint/2010/main" val="983157460"/>
      </p:ext>
    </p:extLst>
  </p:cSld>
  <p:clrMapOvr>
    <a:masterClrMapping/>
  </p:clrMapOvr>
  <p:transition spd="med">
    <p:pull dir="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lstStyle/>
          <a:p>
            <a:r>
              <a:rPr lang="en-US" dirty="0"/>
              <a:t>Fundamental strength/weakness</a:t>
            </a:r>
            <a:endParaRPr lang="el-GR" dirty="0"/>
          </a:p>
        </p:txBody>
      </p:sp>
      <p:sp>
        <p:nvSpPr>
          <p:cNvPr id="2" name="Slide Number Placeholder 1"/>
          <p:cNvSpPr>
            <a:spLocks noGrp="1"/>
          </p:cNvSpPr>
          <p:nvPr>
            <p:ph type="sldNum" sz="quarter" idx="11"/>
          </p:nvPr>
        </p:nvSpPr>
        <p:spPr/>
        <p:txBody>
          <a:bodyPr/>
          <a:lstStyle/>
          <a:p>
            <a:pPr>
              <a:defRPr/>
            </a:pPr>
            <a:fld id="{81A1DEA0-CECE-46A0-915E-8B0AC9334E4E}" type="slidenum">
              <a:rPr lang="en-US" smtClean="0"/>
              <a:pPr>
                <a:defRPr/>
              </a:pPr>
              <a:t>9</a:t>
            </a:fld>
            <a:endParaRPr lang="en-CA"/>
          </a:p>
        </p:txBody>
      </p:sp>
      <mc:AlternateContent xmlns:mc="http://schemas.openxmlformats.org/markup-compatibility/2006">
        <mc:Choice xmlns:a14="http://schemas.microsoft.com/office/drawing/2010/main" Requires="a14">
          <p:sp>
            <p:nvSpPr>
              <p:cNvPr id="7" name="Rectangle 3"/>
              <p:cNvSpPr txBox="1">
                <a:spLocks noChangeArrowheads="1"/>
              </p:cNvSpPr>
              <p:nvPr/>
            </p:nvSpPr>
            <p:spPr bwMode="auto">
              <a:xfrm>
                <a:off x="806896" y="1340768"/>
                <a:ext cx="8229600" cy="518457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30000"/>
                  </a:spcBef>
                  <a:spcAft>
                    <a:spcPct val="0"/>
                  </a:spcAft>
                  <a:buClr>
                    <a:schemeClr val="tx1"/>
                  </a:buClr>
                  <a:buFont typeface="Times"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60000"/>
                  <a:buFont typeface="Wingdings 2" pitchFamily="18" charset="2"/>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SzPct val="60000"/>
                  <a:buFont typeface="Wingdings 2" pitchFamily="18" charset="2"/>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charset="0"/>
                  <a:buChar char="•"/>
                  <a:defRPr sz="2000">
                    <a:solidFill>
                      <a:schemeClr val="tx1"/>
                    </a:solidFill>
                    <a:latin typeface="+mn-lt"/>
                  </a:defRPr>
                </a:lvl9pPr>
              </a:lstStyle>
              <a:p>
                <a:pPr marL="0" indent="0" algn="just">
                  <a:buNone/>
                </a:pPr>
                <a:r>
                  <a:rPr lang="en-US" sz="1800" dirty="0"/>
                  <a:t>Signals of change in operational efficiency:</a:t>
                </a:r>
              </a:p>
              <a:p>
                <a:pPr marL="0" indent="0" algn="just">
                  <a:buNone/>
                </a:pPr>
                <a:r>
                  <a:rPr lang="en-US" sz="1800" b="0" dirty="0"/>
                  <a:t>8) Change in gross margin ratio (</a:t>
                </a:r>
                <a:r>
                  <a:rPr lang="en-US" sz="1800" b="0" dirty="0" err="1"/>
                  <a:t>ΔMARGIN</a:t>
                </a:r>
                <a:r>
                  <a:rPr lang="en-US" sz="1800" b="0" dirty="0"/>
                  <a:t>) is positive: </a:t>
                </a:r>
                <a:r>
                  <a:rPr lang="en-US" sz="1800" dirty="0"/>
                  <a:t>This condition eliminates businesses with increasing factor and inventory costs, falling selling prices of the firm’s product, or an unprofitable change in product mix toward less profitable lines, geographic regions, and/or customers. </a:t>
                </a:r>
                <a:r>
                  <a:rPr lang="en-US" sz="1800" b="0" dirty="0" err="1"/>
                  <a:t>ΔMARGIN</a:t>
                </a:r>
                <a:r>
                  <a:rPr lang="en-US" sz="1800" b="0" dirty="0"/>
                  <a:t> is measured as the annual change in gross margin ratio (MARGIN). MARGIN is the difference between sales and cost of goods sold, divided by sales.</a:t>
                </a:r>
              </a:p>
              <a:p>
                <a:pPr marL="0" indent="0" algn="just">
                  <a:buNone/>
                </a:pPr>
                <a:r>
                  <a:rPr lang="en-US" sz="1800" b="0" dirty="0"/>
                  <a:t>9) Change in asset turnover (</a:t>
                </a:r>
                <a:r>
                  <a:rPr lang="en-US" sz="1800" b="0" dirty="0" err="1"/>
                  <a:t>ΔTURN</a:t>
                </a:r>
                <a:r>
                  <a:rPr lang="en-US" sz="1800" b="0" dirty="0"/>
                  <a:t>) is positive: </a:t>
                </a:r>
                <a:r>
                  <a:rPr lang="en-US" sz="1800" dirty="0"/>
                  <a:t>This condition intends to filter out companies that have declining asset efficiency. </a:t>
                </a:r>
                <a:r>
                  <a:rPr lang="en-US" sz="1800" b="0" dirty="0" err="1"/>
                  <a:t>ΔTURN</a:t>
                </a:r>
                <a:r>
                  <a:rPr lang="en-US" sz="1800" b="0" dirty="0"/>
                  <a:t> is measured as the annual change in asset turnover ratio (ATR). ATR is the ratio of sales to total assets.</a:t>
                </a:r>
              </a:p>
              <a:p>
                <a:pPr marL="0" indent="0" algn="just">
                  <a:buNone/>
                </a:pPr>
                <a:r>
                  <a:rPr lang="en-US" sz="1800" b="0" dirty="0"/>
                  <a:t>Formally, it is expressed as follows</a:t>
                </a:r>
              </a:p>
              <a:p>
                <a:pPr marL="0" indent="0" algn="just">
                  <a:buNone/>
                </a:pPr>
                <a14:m>
                  <m:oMathPara xmlns:m="http://schemas.openxmlformats.org/officeDocument/2006/math">
                    <m:oMathParaPr>
                      <m:jc m:val="centerGroup"/>
                    </m:oMathParaPr>
                    <m:oMath xmlns:m="http://schemas.openxmlformats.org/officeDocument/2006/math">
                      <m:r>
                        <a:rPr lang="en-GB" sz="1600" b="1" i="1" smtClean="0">
                          <a:effectLst/>
                          <a:latin typeface="Cambria Math" panose="02040503050406030204" pitchFamily="18" charset="0"/>
                          <a:ea typeface="Calibri" panose="020F0502020204030204" pitchFamily="34" charset="0"/>
                          <a:cs typeface="Times New Roman" panose="02020603050405020304" pitchFamily="18" charset="0"/>
                        </a:rPr>
                        <m:t>𝑭𝑺𝑪𝑶𝑹𝑬</m:t>
                      </m:r>
                      <m:r>
                        <a:rPr lang="en-GB" sz="1600" b="1" i="1" smtClean="0">
                          <a:effectLst/>
                          <a:latin typeface="Cambria Math" panose="02040503050406030204" pitchFamily="18" charset="0"/>
                          <a:ea typeface="Calibri" panose="020F0502020204030204" pitchFamily="34" charset="0"/>
                          <a:cs typeface="Times New Roman" panose="02020603050405020304" pitchFamily="18" charset="0"/>
                        </a:rPr>
                        <m:t>=</m:t>
                      </m:r>
                      <m:r>
                        <m:rPr>
                          <m:nor/>
                        </m:rPr>
                        <a:rPr lang="en-GB" sz="1600" b="1">
                          <a:effectLst/>
                          <a:latin typeface="Times New Roman" panose="02020603050405020304" pitchFamily="18" charset="0"/>
                          <a:ea typeface="Calibri" panose="020F0502020204030204" pitchFamily="34" charset="0"/>
                        </a:rPr>
                        <m:t>ROA</m:t>
                      </m:r>
                      <m:r>
                        <m:rPr>
                          <m:nor/>
                        </m:rPr>
                        <a:rPr lang="en-GB" sz="1600" b="1">
                          <a:effectLst/>
                          <a:latin typeface="Times New Roman" panose="02020603050405020304" pitchFamily="18" charset="0"/>
                          <a:ea typeface="Calibri" panose="020F0502020204030204" pitchFamily="34" charset="0"/>
                        </a:rPr>
                        <m:t>+</m:t>
                      </m:r>
                      <m:r>
                        <m:rPr>
                          <m:nor/>
                        </m:rPr>
                        <a:rPr lang="en-GB" sz="1600" b="1">
                          <a:effectLst/>
                          <a:latin typeface="Times New Roman" panose="02020603050405020304" pitchFamily="18" charset="0"/>
                          <a:ea typeface="Calibri" panose="020F0502020204030204" pitchFamily="34" charset="0"/>
                        </a:rPr>
                        <m:t>CFO</m:t>
                      </m:r>
                      <m:r>
                        <m:rPr>
                          <m:nor/>
                        </m:rPr>
                        <a:rPr lang="en-GB" sz="1600" b="1">
                          <a:effectLst/>
                          <a:latin typeface="Times New Roman" panose="02020603050405020304" pitchFamily="18" charset="0"/>
                          <a:ea typeface="Calibri" panose="020F0502020204030204" pitchFamily="34" charset="0"/>
                        </a:rPr>
                        <m:t>+</m:t>
                      </m:r>
                      <m:r>
                        <m:rPr>
                          <m:nor/>
                        </m:rPr>
                        <a:rPr lang="el-GR" sz="1600" b="1">
                          <a:effectLst/>
                          <a:latin typeface="Times New Roman" panose="02020603050405020304" pitchFamily="18" charset="0"/>
                          <a:ea typeface="Calibri" panose="020F0502020204030204" pitchFamily="34" charset="0"/>
                        </a:rPr>
                        <m:t>Δ</m:t>
                      </m:r>
                      <m:r>
                        <m:rPr>
                          <m:nor/>
                        </m:rPr>
                        <a:rPr lang="en-US" sz="1600" b="1">
                          <a:effectLst/>
                          <a:latin typeface="Times New Roman" panose="02020603050405020304" pitchFamily="18" charset="0"/>
                          <a:ea typeface="Calibri" panose="020F0502020204030204" pitchFamily="34" charset="0"/>
                        </a:rPr>
                        <m:t>ROA</m:t>
                      </m:r>
                      <m:r>
                        <m:rPr>
                          <m:nor/>
                        </m:rPr>
                        <a:rPr lang="en-US" sz="1600" b="1">
                          <a:effectLst/>
                          <a:latin typeface="Times New Roman" panose="02020603050405020304" pitchFamily="18" charset="0"/>
                          <a:ea typeface="Calibri" panose="020F0502020204030204" pitchFamily="34" charset="0"/>
                        </a:rPr>
                        <m:t>+</m:t>
                      </m:r>
                      <m:r>
                        <m:rPr>
                          <m:nor/>
                        </m:rPr>
                        <a:rPr lang="en-US" sz="1600" b="1">
                          <a:effectLst/>
                          <a:latin typeface="Times New Roman" panose="02020603050405020304" pitchFamily="18" charset="0"/>
                          <a:ea typeface="Calibri" panose="020F0502020204030204" pitchFamily="34" charset="0"/>
                        </a:rPr>
                        <m:t>ACCRUAL</m:t>
                      </m:r>
                      <m:r>
                        <m:rPr>
                          <m:nor/>
                        </m:rPr>
                        <a:rPr lang="en-US" sz="1600" b="1">
                          <a:effectLst/>
                          <a:latin typeface="Times New Roman" panose="02020603050405020304" pitchFamily="18" charset="0"/>
                          <a:ea typeface="Calibri" panose="020F0502020204030204" pitchFamily="34" charset="0"/>
                        </a:rPr>
                        <m:t>+</m:t>
                      </m:r>
                      <m:r>
                        <m:rPr>
                          <m:nor/>
                        </m:rPr>
                        <a:rPr lang="el-GR" sz="1600" b="1">
                          <a:effectLst/>
                          <a:latin typeface="Times New Roman" panose="02020603050405020304" pitchFamily="18" charset="0"/>
                          <a:ea typeface="Calibri" panose="020F0502020204030204" pitchFamily="34" charset="0"/>
                        </a:rPr>
                        <m:t>Δ</m:t>
                      </m:r>
                      <m:r>
                        <m:rPr>
                          <m:nor/>
                        </m:rPr>
                        <a:rPr lang="en-US" sz="1600" b="1">
                          <a:effectLst/>
                          <a:latin typeface="Times New Roman" panose="02020603050405020304" pitchFamily="18" charset="0"/>
                          <a:ea typeface="Calibri" panose="020F0502020204030204" pitchFamily="34" charset="0"/>
                        </a:rPr>
                        <m:t>LEVER</m:t>
                      </m:r>
                      <m:r>
                        <m:rPr>
                          <m:nor/>
                        </m:rPr>
                        <a:rPr lang="en-US" sz="1600" b="1">
                          <a:effectLst/>
                          <a:latin typeface="Times New Roman" panose="02020603050405020304" pitchFamily="18" charset="0"/>
                          <a:ea typeface="Calibri" panose="020F0502020204030204" pitchFamily="34" charset="0"/>
                        </a:rPr>
                        <m:t>+</m:t>
                      </m:r>
                      <m:r>
                        <m:rPr>
                          <m:nor/>
                        </m:rPr>
                        <a:rPr lang="el-GR" sz="1600" b="1">
                          <a:effectLst/>
                          <a:latin typeface="Times New Roman" panose="02020603050405020304" pitchFamily="18" charset="0"/>
                          <a:ea typeface="Calibri" panose="020F0502020204030204" pitchFamily="34" charset="0"/>
                        </a:rPr>
                        <m:t>Δ</m:t>
                      </m:r>
                      <m:r>
                        <m:rPr>
                          <m:nor/>
                        </m:rPr>
                        <a:rPr lang="en-US" sz="1600" b="1">
                          <a:effectLst/>
                          <a:latin typeface="Times New Roman" panose="02020603050405020304" pitchFamily="18" charset="0"/>
                          <a:ea typeface="Calibri" panose="020F0502020204030204" pitchFamily="34" charset="0"/>
                        </a:rPr>
                        <m:t>LIQUID</m:t>
                      </m:r>
                      <m:r>
                        <m:rPr>
                          <m:nor/>
                        </m:rPr>
                        <a:rPr lang="en-US" sz="1600" b="1">
                          <a:effectLst/>
                          <a:latin typeface="Times New Roman" panose="02020603050405020304" pitchFamily="18" charset="0"/>
                          <a:ea typeface="Calibri" panose="020F0502020204030204" pitchFamily="34" charset="0"/>
                        </a:rPr>
                        <m:t>+</m:t>
                      </m:r>
                      <m:r>
                        <m:rPr>
                          <m:nor/>
                        </m:rPr>
                        <a:rPr lang="en-US" sz="1600" b="1">
                          <a:effectLst/>
                          <a:latin typeface="Times New Roman" panose="02020603050405020304" pitchFamily="18" charset="0"/>
                          <a:ea typeface="Calibri" panose="020F0502020204030204" pitchFamily="34" charset="0"/>
                        </a:rPr>
                        <m:t>ISSUANCE</m:t>
                      </m:r>
                      <m:r>
                        <m:rPr>
                          <m:nor/>
                        </m:rPr>
                        <a:rPr lang="en-US" sz="1600" b="1">
                          <a:effectLst/>
                          <a:latin typeface="Times New Roman" panose="02020603050405020304" pitchFamily="18" charset="0"/>
                          <a:ea typeface="Calibri" panose="020F0502020204030204" pitchFamily="34" charset="0"/>
                        </a:rPr>
                        <m:t>+</m:t>
                      </m:r>
                      <m:r>
                        <m:rPr>
                          <m:nor/>
                        </m:rPr>
                        <a:rPr lang="el-GR" sz="1600" b="1">
                          <a:effectLst/>
                          <a:latin typeface="Times New Roman" panose="02020603050405020304" pitchFamily="18" charset="0"/>
                          <a:ea typeface="Calibri" panose="020F0502020204030204" pitchFamily="34" charset="0"/>
                        </a:rPr>
                        <m:t>Δ</m:t>
                      </m:r>
                      <m:r>
                        <m:rPr>
                          <m:nor/>
                        </m:rPr>
                        <a:rPr lang="en-US" sz="1600" b="1">
                          <a:effectLst/>
                          <a:latin typeface="Times New Roman" panose="02020603050405020304" pitchFamily="18" charset="0"/>
                          <a:ea typeface="Calibri" panose="020F0502020204030204" pitchFamily="34" charset="0"/>
                        </a:rPr>
                        <m:t>MARGIN</m:t>
                      </m:r>
                      <m:r>
                        <m:rPr>
                          <m:nor/>
                        </m:rPr>
                        <a:rPr lang="en-US" sz="1600" b="1">
                          <a:effectLst/>
                          <a:latin typeface="Times New Roman" panose="02020603050405020304" pitchFamily="18" charset="0"/>
                          <a:ea typeface="Calibri" panose="020F0502020204030204" pitchFamily="34" charset="0"/>
                        </a:rPr>
                        <m:t>+</m:t>
                      </m:r>
                      <m:r>
                        <m:rPr>
                          <m:nor/>
                        </m:rPr>
                        <a:rPr lang="el-GR" sz="1600" b="1">
                          <a:effectLst/>
                          <a:latin typeface="Times New Roman" panose="02020603050405020304" pitchFamily="18" charset="0"/>
                          <a:ea typeface="Calibri" panose="020F0502020204030204" pitchFamily="34" charset="0"/>
                        </a:rPr>
                        <m:t>Δ</m:t>
                      </m:r>
                      <m:r>
                        <m:rPr>
                          <m:nor/>
                        </m:rPr>
                        <a:rPr lang="en-US" sz="1600" b="1">
                          <a:effectLst/>
                          <a:latin typeface="Times New Roman" panose="02020603050405020304" pitchFamily="18" charset="0"/>
                          <a:ea typeface="Calibri" panose="020F0502020204030204" pitchFamily="34" charset="0"/>
                        </a:rPr>
                        <m:t>TURN</m:t>
                      </m:r>
                    </m:oMath>
                  </m:oMathPara>
                </a14:m>
                <a:endParaRPr lang="en-US" sz="1600" b="0" dirty="0"/>
              </a:p>
              <a:p>
                <a:pPr marL="0" indent="0" algn="just">
                  <a:buNone/>
                </a:pPr>
                <a:r>
                  <a:rPr lang="en-US" sz="1800" b="0" dirty="0"/>
                  <a:t>An </a:t>
                </a:r>
                <a:r>
                  <a:rPr lang="en-US" sz="1800" b="0" dirty="0" err="1"/>
                  <a:t>FSCORE</a:t>
                </a:r>
                <a:r>
                  <a:rPr lang="en-US" sz="1800" b="0" dirty="0"/>
                  <a:t> between 5 and 9 indicates strong fundamentals, whereas an </a:t>
                </a:r>
                <a:r>
                  <a:rPr lang="en-US" sz="1800" b="0" dirty="0" err="1"/>
                  <a:t>FSCORE</a:t>
                </a:r>
                <a:r>
                  <a:rPr lang="en-US" sz="1800" b="0" dirty="0"/>
                  <a:t> between 0 and 4 indicates weak fundamentals.</a:t>
                </a:r>
              </a:p>
              <a:p>
                <a:pPr marL="0" indent="0" algn="just">
                  <a:buNone/>
                </a:pPr>
                <a:endParaRPr lang="en-US" sz="1800" b="0" dirty="0"/>
              </a:p>
            </p:txBody>
          </p:sp>
        </mc:Choice>
        <mc:Fallback>
          <p:sp>
            <p:nvSpPr>
              <p:cNvPr id="7" name="Rectangle 3"/>
              <p:cNvSpPr txBox="1">
                <a:spLocks noRot="1" noChangeAspect="1" noMove="1" noResize="1" noEditPoints="1" noAdjustHandles="1" noChangeArrowheads="1" noChangeShapeType="1" noTextEdit="1"/>
              </p:cNvSpPr>
              <p:nvPr/>
            </p:nvSpPr>
            <p:spPr bwMode="auto">
              <a:xfrm>
                <a:off x="806896" y="1340768"/>
                <a:ext cx="8229600" cy="5184576"/>
              </a:xfrm>
              <a:prstGeom prst="rect">
                <a:avLst/>
              </a:prstGeom>
              <a:blipFill>
                <a:blip r:embed="rId2"/>
                <a:stretch>
                  <a:fillRect l="-593" t="-706" r="-667"/>
                </a:stretch>
              </a:blipFill>
              <a:ln w="9525">
                <a:noFill/>
                <a:miter lim="800000"/>
                <a:headEnd/>
                <a:tailEnd/>
              </a:ln>
            </p:spPr>
            <p:txBody>
              <a:bodyPr/>
              <a:lstStyle/>
              <a:p>
                <a:r>
                  <a:rPr lang="el-GR">
                    <a:noFill/>
                  </a:rPr>
                  <a:t> </a:t>
                </a:r>
              </a:p>
            </p:txBody>
          </p:sp>
        </mc:Fallback>
      </mc:AlternateContent>
    </p:spTree>
    <p:extLst>
      <p:ext uri="{BB962C8B-B14F-4D97-AF65-F5344CB8AC3E}">
        <p14:creationId xmlns:p14="http://schemas.microsoft.com/office/powerpoint/2010/main" val="2847895507"/>
      </p:ext>
    </p:extLst>
  </p:cSld>
  <p:clrMapOvr>
    <a:masterClrMapping/>
  </p:clrMapOvr>
  <p:transition spd="med">
    <p:pull dir="rd"/>
  </p:transition>
</p:sld>
</file>

<file path=ppt/theme/theme1.xml><?xml version="1.0" encoding="utf-8"?>
<a:theme xmlns:a="http://schemas.openxmlformats.org/drawingml/2006/main" name="Mishkin_8e">
  <a:themeElements>
    <a:clrScheme name="Mishkin_8e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fontScheme name="Mishkin_8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0" fontAlgn="base" latinLnBrk="0" hangingPunct="0">
          <a:lnSpc>
            <a:spcPct val="70000"/>
          </a:lnSpc>
          <a:spcBef>
            <a:spcPct val="0"/>
          </a:spcBef>
          <a:spcAft>
            <a:spcPct val="0"/>
          </a:spcAft>
          <a:buClrTx/>
          <a:buSzTx/>
          <a:buFontTx/>
          <a:buNone/>
          <a:tabLst/>
          <a:defRPr kumimoji="0" lang="en-US" sz="3200" b="1" i="0" u="none" strike="noStrike" cap="none" normalizeH="0" baseline="0" smtClean="0">
            <a:ln>
              <a:noFill/>
            </a:ln>
            <a:solidFill>
              <a:srgbClr val="FFCC00"/>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0" fontAlgn="base" latinLnBrk="0" hangingPunct="0">
          <a:lnSpc>
            <a:spcPct val="70000"/>
          </a:lnSpc>
          <a:spcBef>
            <a:spcPct val="0"/>
          </a:spcBef>
          <a:spcAft>
            <a:spcPct val="0"/>
          </a:spcAft>
          <a:buClrTx/>
          <a:buSzTx/>
          <a:buFontTx/>
          <a:buNone/>
          <a:tabLst/>
          <a:defRPr kumimoji="0" lang="en-US" sz="3200" b="1" i="0" u="none" strike="noStrike" cap="none" normalizeH="0" baseline="0" smtClean="0">
            <a:ln>
              <a:noFill/>
            </a:ln>
            <a:solidFill>
              <a:srgbClr val="FFCC00"/>
            </a:solidFill>
            <a:effectLst/>
            <a:latin typeface="Times New Roman" pitchFamily="18" charset="0"/>
          </a:defRPr>
        </a:defPPr>
      </a:lstStyle>
    </a:lnDef>
  </a:objectDefaults>
  <a:extraClrSchemeLst>
    <a:extraClrScheme>
      <a:clrScheme name="Mishkin_8e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Mishkin_8e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Mishkin_8e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Mishkin_8e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Mishkin_8e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Mishkin_8e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Mishkin_8e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12615</TotalTime>
  <Words>3471</Words>
  <Application>Microsoft Office PowerPoint</Application>
  <PresentationFormat>Προβολή στην οθόνη (4:3)</PresentationFormat>
  <Paragraphs>199</Paragraphs>
  <Slides>33</Slides>
  <Notes>1</Notes>
  <HiddenSlides>0</HiddenSlides>
  <MMClips>0</MMClips>
  <ScaleCrop>false</ScaleCrop>
  <HeadingPairs>
    <vt:vector size="8" baseType="variant">
      <vt:variant>
        <vt:lpstr>Γραμματοσειρές που χρησιμοποιούνται</vt:lpstr>
      </vt:variant>
      <vt:variant>
        <vt:i4>6</vt:i4>
      </vt:variant>
      <vt:variant>
        <vt:lpstr>Θέμα</vt:lpstr>
      </vt:variant>
      <vt:variant>
        <vt:i4>1</vt:i4>
      </vt:variant>
      <vt:variant>
        <vt:lpstr>Ενσωματωμένοι διακομιστές OLE</vt:lpstr>
      </vt:variant>
      <vt:variant>
        <vt:i4>1</vt:i4>
      </vt:variant>
      <vt:variant>
        <vt:lpstr>Τίτλοι διαφανειών</vt:lpstr>
      </vt:variant>
      <vt:variant>
        <vt:i4>33</vt:i4>
      </vt:variant>
    </vt:vector>
  </HeadingPairs>
  <TitlesOfParts>
    <vt:vector size="41" baseType="lpstr">
      <vt:lpstr>Arial</vt:lpstr>
      <vt:lpstr>Cambria Math</vt:lpstr>
      <vt:lpstr>Formata-Regular</vt:lpstr>
      <vt:lpstr>Times</vt:lpstr>
      <vt:lpstr>Times New Roman</vt:lpstr>
      <vt:lpstr>Wingdings 2</vt:lpstr>
      <vt:lpstr>Mishkin_8e</vt:lpstr>
      <vt:lpstr>Equation</vt:lpstr>
      <vt:lpstr>Παρουσίαση του PowerPoint</vt:lpstr>
      <vt:lpstr>Bankruptcy risk </vt:lpstr>
      <vt:lpstr>Bankruptcy risk </vt:lpstr>
      <vt:lpstr>Bankruptcy risk </vt:lpstr>
      <vt:lpstr>Bankruptcy risk </vt:lpstr>
      <vt:lpstr>Fundamental strength/weakness</vt:lpstr>
      <vt:lpstr>Fundamental strength/weakness</vt:lpstr>
      <vt:lpstr>Fundamental strength/weakness</vt:lpstr>
      <vt:lpstr>Fundamental strength/weakness</vt:lpstr>
      <vt:lpstr>Financial Reporting Manipulation Risk</vt:lpstr>
      <vt:lpstr>Financial Reporting Manipulation Risk</vt:lpstr>
      <vt:lpstr>Financial Reporting Manipulation Risk</vt:lpstr>
      <vt:lpstr>Financial Reporting Manipulation Risk</vt:lpstr>
      <vt:lpstr>Financial Reporting Manipulation Risk</vt:lpstr>
      <vt:lpstr>Financial Reporting Manipulation Risk</vt:lpstr>
      <vt:lpstr>Financial Reporting Manipulation Risk</vt:lpstr>
      <vt:lpstr>Financial Reporting Manipulation Risk</vt:lpstr>
      <vt:lpstr>Financial Reporting Manipulation Risk</vt:lpstr>
      <vt:lpstr>Financial Reporting Manipulation Risk</vt:lpstr>
      <vt:lpstr>Financial Reporting Manipulation Risk</vt:lpstr>
      <vt:lpstr>Models used to detect earnings management</vt:lpstr>
      <vt:lpstr>Models used to detect earnings management</vt:lpstr>
      <vt:lpstr>Models used to detect earnings management</vt:lpstr>
      <vt:lpstr>Models used to detect earnings management</vt:lpstr>
      <vt:lpstr>Models used to detect earnings management</vt:lpstr>
      <vt:lpstr>Models used to detect earnings management</vt:lpstr>
      <vt:lpstr>Models used to detect earnings management</vt:lpstr>
      <vt:lpstr>Models used to detect earnings management</vt:lpstr>
      <vt:lpstr>Models used to detect earnings management</vt:lpstr>
      <vt:lpstr>Models used to detect earnings management</vt:lpstr>
      <vt:lpstr>Models used to detect earnings management</vt:lpstr>
      <vt:lpstr>Models used to detect earnings management</vt:lpstr>
      <vt:lpstr>Just Remember</vt:lpstr>
    </vt:vector>
  </TitlesOfParts>
  <Company>University of Piraeus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Objective of Finance</dc:title>
  <dc:creator>P.G. Artikis</dc:creator>
  <cp:lastModifiedBy>LYDIA DIAMANTOPOULOU</cp:lastModifiedBy>
  <cp:revision>901</cp:revision>
  <cp:lastPrinted>2019-02-01T11:01:49Z</cp:lastPrinted>
  <dcterms:created xsi:type="dcterms:W3CDTF">1998-03-08T20:26:56Z</dcterms:created>
  <dcterms:modified xsi:type="dcterms:W3CDTF">2021-06-05T11:01:08Z</dcterms:modified>
</cp:coreProperties>
</file>