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1" r:id="rId4"/>
    <p:sldId id="260" r:id="rId5"/>
    <p:sldId id="268" r:id="rId6"/>
    <p:sldId id="269" r:id="rId7"/>
    <p:sldId id="262" r:id="rId8"/>
    <p:sldId id="266" r:id="rId9"/>
  </p:sldIdLst>
  <p:sldSz cx="12188825" cy="6858000"/>
  <p:notesSz cx="6858000" cy="9144000"/>
  <p:defaultTextStyle>
    <a:defPPr rtl="0">
      <a:defRPr lang="el-g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534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10"/>
    </p:cViewPr>
  </p:sorterViewPr>
  <p:notesViewPr>
    <p:cSldViewPr>
      <p:cViewPr varScale="1">
        <p:scale>
          <a:sx n="89" d="100"/>
          <a:sy n="89" d="100"/>
        </p:scale>
        <p:origin x="37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1E1621-A074-40BC-A75A-15E0989CA57A}" type="datetime1">
              <a:rPr lang="el-GR" smtClean="0">
                <a:solidFill>
                  <a:schemeClr val="tx2"/>
                </a:solidFill>
                <a:latin typeface="Tahoma" panose="020B0604030504040204" pitchFamily="34" charset="0"/>
              </a:rPr>
              <a:t>16/1/2024</a:t>
            </a:fld>
            <a:endParaRPr lang="el-GR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l-GR" smtClean="0">
                <a:solidFill>
                  <a:schemeClr val="tx2"/>
                </a:solidFill>
                <a:latin typeface="Tahoma" panose="020B0604030504040204" pitchFamily="34" charset="0"/>
              </a:rPr>
              <a:t>‹#›</a:t>
            </a:fld>
            <a:endParaRPr lang="el-GR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fld id="{6EE59118-24E0-418F-8768-D930162140D5}" type="datetime1">
              <a:rPr lang="el-GR" noProof="0" smtClean="0"/>
              <a:t>16/1/2024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fld id="{B8796F01-7154-41E0-B48B-A6921757531A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l-GR" smtClean="0">
                <a:latin typeface="Tahoma" panose="020B0604030504040204" pitchFamily="34" charset="0"/>
              </a:rPr>
              <a:t>1</a:t>
            </a:fld>
            <a:endParaRPr lang="el-G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6080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68105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6762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917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8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57215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Ομάδα 13" descr="Στοίβα με βιβλία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Ορθογώνιο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dirty="0">
                <a:latin typeface="Tahoma" panose="020B0604030504040204" pitchFamily="34" charset="0"/>
              </a:endParaRPr>
            </a:p>
          </p:txBody>
        </p:sp>
        <p:grpSp>
          <p:nvGrpSpPr>
            <p:cNvPr id="12" name="Ομάδα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Εικόνα 8" descr="Στοίβα με βιβλία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Ορθογώνιο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l-G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1105500-91AA-41C9-90B8-BEE8AEC15A72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11" name="Σύμβολο κράτησης θέσης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8DFF6F5-0ABC-46D9-9311-7672FF197935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91C5AD9-787D-40FA-8A4D-16A055B9AF8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1A41D28-F9FD-4346-AEBD-8AEBBA0C3FD9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91C5AD9-787D-40FA-8A4D-16A055B9AF8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9F7EBA2F-8F2A-4D97-BDA5-E46D1AEDDEEF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A60BA0E-20D0-4E7C-B286-26C960A6788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εφαλίδα ενότητας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Ορθογώνιο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dirty="0">
                <a:latin typeface="Tahoma" panose="020B0604030504040204" pitchFamily="34" charset="0"/>
              </a:endParaRPr>
            </a:p>
          </p:txBody>
        </p:sp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Ορθογώνιο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b="0" dirty="0">
                <a:solidFill>
                  <a:schemeClr val="tx2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5" name="Εικόνα 4" descr="Στοίβα με βιβλί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/>
              <a:t>Κάντε κλικ για να επεξεργαστείτε το στυλ υποδείγματος υπότιτλου</a:t>
            </a:r>
            <a:endParaRPr lang="el-GR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5C75708-D8A7-4EE3-A79C-85CFE603D336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 marL="2011328">
              <a:defRPr sz="1800">
                <a:latin typeface="Tahoma" panose="020B060403050404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 marL="2011328">
              <a:defRPr sz="1800">
                <a:latin typeface="Tahoma" panose="020B060403050404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7DC4D24-7B97-412C-8D75-577ADBD00659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Tahoma" panose="020B060403050404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 marL="2011328">
              <a:defRPr sz="1800">
                <a:latin typeface="Tahoma" panose="020B060403050404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Tahoma" panose="020B060403050404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 marL="2011328">
              <a:defRPr sz="1800">
                <a:latin typeface="Tahoma" panose="020B060403050404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5992F2B-50F3-4C59-A682-C90B552F2CD4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F085413-44C7-463B-8000-70B944B97A1D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700F469-EC15-4BEC-BF3B-B005D7FE935A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Tahoma" panose="020B060403050404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16545F6E-5E33-452B-8B4C-0FDD8D911CAF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DFBB78A-01B4-41F2-96B0-677A4A28283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Tahoma" panose="020B060403050404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Tahoma" panose="020B060403050404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5D2A32B-58EA-4F9A-995A-0AC13167F1C2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2DFBB78A-01B4-41F2-96B0-677A4A28283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Ορθογώνιο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dirty="0">
                <a:latin typeface="Tahoma" panose="020B0604030504040204" pitchFamily="34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l-GR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l-GR"/>
              <a:t>Κάντε κλικ για να επεξεργαστείτε το 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/>
              <a:t>Κάντε κλικ, για να επεξεργαστείτε τα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ACAF40E5-52D4-4200-868D-00A306BBBE67}" type="datetime1">
              <a:rPr lang="el-GR" smtClean="0"/>
              <a:t>16/1/2024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Tahoma" panose="020B060403050404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ikakari@uth.g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kari.diamanto@ac.eap.g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l-GR" dirty="0"/>
              <a:t>ΓΑΛΛΙΚΑ ΓΙΑ ΠΑΝΕΠΙΣΤΗΜΙΑΚΟΥΣ ΣΚΟΠΟΥΣ</a:t>
            </a:r>
            <a:br>
              <a:rPr lang="el-GR" dirty="0"/>
            </a:br>
            <a:r>
              <a:rPr lang="el-GR" dirty="0"/>
              <a:t>2023-2024 </a:t>
            </a:r>
            <a:r>
              <a:rPr lang="en-US" dirty="0"/>
              <a:t>(</a:t>
            </a:r>
            <a:r>
              <a:rPr lang="el-GR" dirty="0"/>
              <a:t>ΓΑΛ ΙΙΙ και </a:t>
            </a:r>
            <a:r>
              <a:rPr lang="en-US" dirty="0"/>
              <a:t>V </a:t>
            </a:r>
            <a:r>
              <a:rPr lang="el-GR" dirty="0"/>
              <a:t>Μεσαίο επίπεδο) </a:t>
            </a:r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Διδάσκουσα</a:t>
            </a:r>
            <a:r>
              <a:rPr lang="en-US" dirty="0"/>
              <a:t>: </a:t>
            </a:r>
            <a:r>
              <a:rPr lang="el-GR" dirty="0"/>
              <a:t>Αδαμαντία Κάκαρη</a:t>
            </a:r>
            <a:endParaRPr lang="el-G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>
                <a:latin typeface="Tahoma" panose="020B0604030504040204" pitchFamily="34" charset="0"/>
              </a:rPr>
              <a:t>Περιεχόμενα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l-GR" dirty="0" err="1"/>
              <a:t>Αλληλογνωριμία</a:t>
            </a:r>
            <a:endParaRPr lang="el-GR" dirty="0">
              <a:latin typeface="Tahoma" panose="020B0604030504040204" pitchFamily="34" charset="0"/>
            </a:endParaRPr>
          </a:p>
          <a:p>
            <a:pPr rtl="0"/>
            <a:r>
              <a:rPr lang="el-GR" dirty="0">
                <a:latin typeface="Tahoma" panose="020B0604030504040204" pitchFamily="34" charset="0"/>
              </a:rPr>
              <a:t>Διδασκαλία γαλλικής στο Παν/</a:t>
            </a:r>
            <a:r>
              <a:rPr lang="el-GR" dirty="0" err="1">
                <a:latin typeface="Tahoma" panose="020B0604030504040204" pitchFamily="34" charset="0"/>
              </a:rPr>
              <a:t>ιο</a:t>
            </a:r>
            <a:r>
              <a:rPr lang="el-GR" dirty="0">
                <a:latin typeface="Tahoma" panose="020B0604030504040204" pitchFamily="34" charset="0"/>
              </a:rPr>
              <a:t> Πειραιώς</a:t>
            </a:r>
          </a:p>
          <a:p>
            <a:pPr lvl="1"/>
            <a:r>
              <a:rPr lang="el-GR" dirty="0">
                <a:latin typeface="Tahoma" panose="020B0604030504040204" pitchFamily="34" charset="0"/>
              </a:rPr>
              <a:t>χρησιμότητα </a:t>
            </a:r>
            <a:r>
              <a:rPr lang="el-GR" dirty="0"/>
              <a:t>γαλλικής γλώσσας, </a:t>
            </a:r>
          </a:p>
          <a:p>
            <a:pPr lvl="1"/>
            <a:r>
              <a:rPr lang="el-GR" dirty="0" err="1">
                <a:latin typeface="Tahoma" panose="020B0604030504040204" pitchFamily="34" charset="0"/>
              </a:rPr>
              <a:t>στοχοθεσία</a:t>
            </a:r>
            <a:r>
              <a:rPr lang="el-GR" dirty="0">
                <a:latin typeface="Tahoma" panose="020B0604030504040204" pitchFamily="34" charset="0"/>
              </a:rPr>
              <a:t>, </a:t>
            </a:r>
          </a:p>
          <a:p>
            <a:pPr lvl="1"/>
            <a:r>
              <a:rPr lang="el-GR" dirty="0">
                <a:latin typeface="Tahoma" panose="020B0604030504040204" pitchFamily="34" charset="0"/>
              </a:rPr>
              <a:t>περιεχόμενα, </a:t>
            </a:r>
          </a:p>
          <a:p>
            <a:pPr lvl="1"/>
            <a:r>
              <a:rPr lang="el-GR" dirty="0">
                <a:latin typeface="Tahoma" panose="020B0604030504040204" pitchFamily="34" charset="0"/>
              </a:rPr>
              <a:t>αξιολόγηση</a:t>
            </a:r>
          </a:p>
          <a:p>
            <a:pPr rtl="0"/>
            <a:r>
              <a:rPr lang="en-US" dirty="0">
                <a:latin typeface="Tahoma" panose="020B0604030504040204" pitchFamily="34" charset="0"/>
              </a:rPr>
              <a:t>E</a:t>
            </a:r>
            <a:r>
              <a:rPr lang="el-GR" dirty="0">
                <a:latin typeface="Tahoma" panose="020B0604030504040204" pitchFamily="34" charset="0"/>
              </a:rPr>
              <a:t>ρωτήσεις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15735" y="304800"/>
            <a:ext cx="10157354" cy="1397000"/>
          </a:xfrm>
        </p:spPr>
        <p:txBody>
          <a:bodyPr rtlCol="0"/>
          <a:lstStyle/>
          <a:p>
            <a:pPr rtl="0"/>
            <a:r>
              <a:rPr lang="el-GR" dirty="0">
                <a:latin typeface="Tahoma" panose="020B0604030504040204" pitchFamily="34" charset="0"/>
              </a:rPr>
              <a:t>ΑΛΛΗΛΟΓΝΩΡΙΜΙΑ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dirty="0">
                <a:latin typeface="Tahoma" panose="020B0604030504040204" pitchFamily="34" charset="0"/>
              </a:rPr>
              <a:t>Διδάσκουσα</a:t>
            </a:r>
            <a:r>
              <a:rPr lang="en-US" dirty="0"/>
              <a:t>: </a:t>
            </a:r>
            <a:r>
              <a:rPr lang="el-GR" dirty="0">
                <a:latin typeface="Tahoma" panose="020B0604030504040204" pitchFamily="34" charset="0"/>
              </a:rPr>
              <a:t>Αδαμαντία Κάκαρη</a:t>
            </a:r>
            <a:endParaRPr lang="en-US" dirty="0"/>
          </a:p>
          <a:p>
            <a:pPr marL="0" indent="0" rtl="0">
              <a:buNone/>
            </a:pPr>
            <a:r>
              <a:rPr lang="en-US" dirty="0">
                <a:solidFill>
                  <a:srgbClr val="EE7B0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fr-FR" dirty="0" err="1">
                <a:solidFill>
                  <a:srgbClr val="00B0F0"/>
                </a:solidFill>
              </a:rPr>
              <a:t>dikakari</a:t>
            </a: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dirty="0">
                <a:solidFill>
                  <a:srgbClr val="00B0F0"/>
                </a:solidFill>
              </a:rPr>
              <a:t>unipi.gr</a:t>
            </a:r>
          </a:p>
          <a:p>
            <a:pPr marL="0" indent="0" rtl="0">
              <a:buNone/>
            </a:pPr>
            <a:r>
              <a:rPr lang="el-GR" dirty="0"/>
              <a:t>Κινητό</a:t>
            </a:r>
            <a:r>
              <a:rPr lang="en-US" dirty="0"/>
              <a:t>: 6973270524</a:t>
            </a:r>
          </a:p>
          <a:p>
            <a:r>
              <a:rPr lang="el-GR" dirty="0">
                <a:latin typeface="Tahoma" panose="020B0604030504040204" pitchFamily="34" charset="0"/>
              </a:rPr>
              <a:t>Ολιγόλεπτη παρουσίαση φοιτητών</a:t>
            </a:r>
            <a:r>
              <a:rPr lang="en-US" dirty="0">
                <a:latin typeface="Tahoma" panose="020B0604030504040204" pitchFamily="34" charset="0"/>
              </a:rPr>
              <a:t>: o</a:t>
            </a:r>
            <a:r>
              <a:rPr lang="el-GR" dirty="0" err="1">
                <a:latin typeface="Tahoma" panose="020B0604030504040204" pitchFamily="34" charset="0"/>
              </a:rPr>
              <a:t>νοματεπώνυμο</a:t>
            </a:r>
            <a:r>
              <a:rPr lang="el-GR" dirty="0">
                <a:latin typeface="Tahoma" panose="020B0604030504040204" pitchFamily="34" charset="0"/>
              </a:rPr>
              <a:t>, καταγωγή, σπουδές, τρόπος ενημέρωσης για το μάθημα, προσδοκίες</a:t>
            </a:r>
            <a:endParaRPr lang="en-US" dirty="0">
              <a:latin typeface="Tahoma" panose="020B0604030504040204" pitchFamily="34" charset="0"/>
            </a:endParaRPr>
          </a:p>
          <a:p>
            <a:pPr rtl="0"/>
            <a:r>
              <a:rPr lang="el-GR" dirty="0">
                <a:latin typeface="Tahoma" panose="020B0604030504040204" pitchFamily="34" charset="0"/>
              </a:rPr>
              <a:t>Χειρόγραφη λίστα με τα στοιχεία σας</a:t>
            </a:r>
          </a:p>
          <a:p>
            <a:pPr rtl="0"/>
            <a:r>
              <a:rPr lang="en-US" dirty="0"/>
              <a:t>O</a:t>
            </a:r>
            <a:r>
              <a:rPr lang="el-GR" dirty="0"/>
              <a:t>μάδα </a:t>
            </a:r>
            <a:r>
              <a:rPr lang="en-US" dirty="0" err="1"/>
              <a:t>viber</a:t>
            </a:r>
            <a:endParaRPr lang="el-G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sz="4400" dirty="0"/>
              <a:t>ΣΤΟΧΟΘΕΣΙΑ ΜΑΘΗΜΑΤΟΣ</a:t>
            </a:r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dirty="0"/>
              <a:t>Χρησιμότητα γαλλικής γλώσσας (βλ. ενημερωτικό φυλλάδιο στις ιστοσελίδες τμημάτων)</a:t>
            </a:r>
            <a:endParaRPr lang="en-US" dirty="0"/>
          </a:p>
          <a:p>
            <a:pPr rtl="0"/>
            <a:r>
              <a:rPr lang="el-GR" dirty="0"/>
              <a:t>Στόχος</a:t>
            </a:r>
            <a:r>
              <a:rPr lang="en-US" dirty="0"/>
              <a:t>: </a:t>
            </a:r>
            <a:r>
              <a:rPr lang="el-GR" dirty="0"/>
              <a:t>βελτίωση του επιπέδου γλωσσομάθειας της γαλλικής γλώσσας με σκοπό την αξιοποίησή της κατά τη διάρκεια </a:t>
            </a:r>
            <a:endParaRPr lang="en-US" dirty="0"/>
          </a:p>
          <a:p>
            <a:pPr lvl="1"/>
            <a:r>
              <a:rPr lang="el-GR" dirty="0"/>
              <a:t>των προπτυχιακών σπουδών (μελέτη γαλλικής βιβλιογραφίας, επαφή με γαλλόφωνους φοιτητές), </a:t>
            </a:r>
          </a:p>
          <a:p>
            <a:pPr lvl="1"/>
            <a:r>
              <a:rPr lang="el-GR" dirty="0"/>
              <a:t>των μεταπτυχιακών σας και</a:t>
            </a:r>
          </a:p>
          <a:p>
            <a:pPr lvl="1"/>
            <a:r>
              <a:rPr lang="el-GR" dirty="0"/>
              <a:t>της επαγγελματικής σας σταδιοδρομίας (ενημέρωση για θέματα κλάδου από γαλλόφωνους </a:t>
            </a:r>
            <a:r>
              <a:rPr lang="el-GR" dirty="0" err="1"/>
              <a:t>ιστοχώρους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E4DA8F-8AA6-46A8-8136-0C0126DA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ΠΕΡΙΕΧΟΜΕΝΑ ΜΑΘΗΜΑΤΩΝ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F5F805-2C24-4C9D-B0A0-6C63C8279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l-GR" dirty="0"/>
              <a:t>Χαρακτηριστικά μαθήματος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err="1"/>
              <a:t>φοιτητοκεντρικό</a:t>
            </a:r>
            <a:endParaRPr lang="el-GR" dirty="0"/>
          </a:p>
          <a:p>
            <a:pPr lvl="1"/>
            <a:r>
              <a:rPr lang="el-GR" dirty="0"/>
              <a:t>προσαρμογή του περιεχομένου στις ανάγκες/ενδιαφέροντα σας (π.χ. έμφαση στον γραπτό ή στον προφορικό λόγο, ανάλυση κειμένων που σας ενδιαφέρουν)</a:t>
            </a:r>
          </a:p>
          <a:p>
            <a:pPr lvl="1"/>
            <a:r>
              <a:rPr lang="el-GR" dirty="0">
                <a:latin typeface="Tahoma" panose="020B0604030504040204" pitchFamily="34" charset="0"/>
              </a:rPr>
              <a:t>Επιλογή τρόπου αξιολόγησης (βλ. διαφάνεια </a:t>
            </a:r>
            <a:r>
              <a:rPr lang="en-US" dirty="0">
                <a:latin typeface="Tahoma" panose="020B0604030504040204" pitchFamily="34" charset="0"/>
              </a:rPr>
              <a:t>6</a:t>
            </a:r>
            <a:r>
              <a:rPr lang="el-GR" dirty="0">
                <a:latin typeface="Tahoma" panose="020B0604030504040204" pitchFamily="34" charset="0"/>
              </a:rPr>
              <a:t>)</a:t>
            </a:r>
          </a:p>
          <a:p>
            <a:pPr rtl="0"/>
            <a:r>
              <a:rPr lang="el-GR" dirty="0"/>
              <a:t>Προτεινόμενες θ</a:t>
            </a:r>
            <a:r>
              <a:rPr lang="el-GR" dirty="0">
                <a:latin typeface="Tahoma" panose="020B0604030504040204" pitchFamily="34" charset="0"/>
              </a:rPr>
              <a:t>εματικ</a:t>
            </a:r>
            <a:r>
              <a:rPr lang="el-GR" dirty="0"/>
              <a:t>ές</a:t>
            </a:r>
            <a:r>
              <a:rPr lang="el-GR" dirty="0">
                <a:latin typeface="Tahoma" panose="020B0604030504040204" pitchFamily="34" charset="0"/>
              </a:rPr>
              <a:t> </a:t>
            </a:r>
            <a:r>
              <a:rPr lang="el-GR" dirty="0" err="1">
                <a:latin typeface="Tahoma" panose="020B0604030504040204" pitchFamily="34" charset="0"/>
              </a:rPr>
              <a:t>διατμηματικού</a:t>
            </a:r>
            <a:r>
              <a:rPr lang="el-GR" dirty="0">
                <a:latin typeface="Tahoma" panose="020B0604030504040204" pitchFamily="34" charset="0"/>
              </a:rPr>
              <a:t> μαθήματος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Πρώτος άξονας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πανεπιστημιακή ζ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ωή (π.χ.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οργάνωση χρόνου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Δεύτερος άξονας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επιστήμη σας (περιγραφή γνωστικού αντικειμένου,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σκοπός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βραβεία)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Τρίτος άξονας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επαγγελματικός τομέας (π.χ.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περιγραφή επαγγελμάτων, γαλλόφωνες επιχειρήσεις) </a:t>
            </a:r>
          </a:p>
          <a:p>
            <a:pPr lvl="1"/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Τέταρτος άξονας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δικές σας προτάσεις (π.χ. κείμενα, γραμματική)</a:t>
            </a:r>
          </a:p>
        </p:txBody>
      </p:sp>
    </p:spTree>
    <p:extLst>
      <p:ext uri="{BB962C8B-B14F-4D97-AF65-F5344CB8AC3E}">
        <p14:creationId xmlns:p14="http://schemas.microsoft.com/office/powerpoint/2010/main" val="9104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364AB9-A839-49FD-8A35-54135D8A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r>
              <a:rPr lang="el-GR" sz="4400" dirty="0"/>
              <a:t>ΑΞΙΟΛΟΓΗΣΗ ΜΑΘΗΜΑΤΟΣ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B3029E-A738-4396-B849-7665F815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5585048"/>
          </a:xfrm>
        </p:spPr>
        <p:txBody>
          <a:bodyPr>
            <a:normAutofit fontScale="70000" lnSpcReduction="20000"/>
          </a:bodyPr>
          <a:lstStyle/>
          <a:p>
            <a:pPr marL="0" indent="0" rtl="0">
              <a:buNone/>
            </a:pPr>
            <a:r>
              <a:rPr lang="el-GR" dirty="0"/>
              <a:t>Ι</a:t>
            </a:r>
            <a:r>
              <a:rPr lang="el-GR" sz="1900" dirty="0"/>
              <a:t>. Δυνατότητα πριμοδότησης της δουλειάς που θα γίνει κατά τη διάρκεια του εξαμήνου</a:t>
            </a:r>
            <a:r>
              <a:rPr lang="en-US" sz="1900" dirty="0"/>
              <a:t> </a:t>
            </a:r>
            <a:r>
              <a:rPr lang="el-GR" sz="1900" dirty="0"/>
              <a:t>για όποιον το επιθυμεί!</a:t>
            </a:r>
            <a:endParaRPr lang="el-GR" sz="19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1900" dirty="0"/>
              <a:t>-</a:t>
            </a:r>
            <a:r>
              <a:rPr lang="el-GR" sz="1900" i="1" dirty="0"/>
              <a:t>Για τα τμήματα που δεν μετρά ο βαθμός στην λήψη πτυχίου (5)</a:t>
            </a:r>
            <a:r>
              <a:rPr lang="en-US" sz="1900" i="1" dirty="0"/>
              <a:t> </a:t>
            </a:r>
            <a:endParaRPr lang="el-GR" sz="1900" i="1" dirty="0"/>
          </a:p>
          <a:p>
            <a:pPr marL="0" indent="0">
              <a:buNone/>
            </a:pPr>
            <a:r>
              <a:rPr lang="en-US" sz="1900" dirty="0"/>
              <a:t>1 (</a:t>
            </a:r>
            <a:r>
              <a:rPr lang="el-GR" sz="1900" dirty="0"/>
              <a:t>παρακολούθηση μαθημάτων</a:t>
            </a:r>
            <a:r>
              <a:rPr lang="en-US" sz="1900" dirty="0"/>
              <a:t>)</a:t>
            </a:r>
            <a:r>
              <a:rPr lang="el-GR" sz="1900" dirty="0"/>
              <a:t>, </a:t>
            </a:r>
          </a:p>
          <a:p>
            <a:pPr marL="0" indent="0">
              <a:buNone/>
            </a:pPr>
            <a:r>
              <a:rPr lang="el-GR" sz="1900" dirty="0"/>
              <a:t>2 ½ (6 εβδομαδιαίες εργασίες, εξατομικευμένη συνεργασία για διόρθωση 3)</a:t>
            </a:r>
          </a:p>
          <a:p>
            <a:pPr marL="0" indent="0">
              <a:buNone/>
            </a:pPr>
            <a:r>
              <a:rPr lang="el-GR" sz="1900" dirty="0"/>
              <a:t>1 ½ (εξέταση σχετική με εργασίες που εκπονήθηκαν)</a:t>
            </a:r>
          </a:p>
          <a:p>
            <a:pPr marL="0" indent="0">
              <a:buNone/>
            </a:pPr>
            <a:r>
              <a:rPr lang="el-GR" sz="1900" i="1" dirty="0"/>
              <a:t>-Για τα τμήματα που μετρά ο βαθμός στην λήψη πτυχίου (10)</a:t>
            </a:r>
          </a:p>
          <a:p>
            <a:pPr marL="0" indent="0">
              <a:buNone/>
            </a:pPr>
            <a:r>
              <a:rPr lang="en-US" sz="1900" dirty="0"/>
              <a:t>1</a:t>
            </a:r>
            <a:r>
              <a:rPr lang="el-GR" sz="1900" dirty="0"/>
              <a:t> (παρακολούθηση μαθημάτων</a:t>
            </a:r>
            <a:r>
              <a:rPr lang="en-US" sz="1900" dirty="0"/>
              <a:t>)</a:t>
            </a:r>
            <a:r>
              <a:rPr lang="el-GR" sz="1900" dirty="0"/>
              <a:t>, </a:t>
            </a:r>
          </a:p>
          <a:p>
            <a:pPr marL="0" indent="0">
              <a:buNone/>
            </a:pPr>
            <a:r>
              <a:rPr lang="el-GR" sz="1900" dirty="0"/>
              <a:t>3 ½  (8 εβδομαδιαίες εργασίες, εξατομικευμένη συνεργασία για διόρθωση 4)</a:t>
            </a:r>
          </a:p>
          <a:p>
            <a:pPr marL="0" indent="0">
              <a:buNone/>
            </a:pPr>
            <a:r>
              <a:rPr lang="el-GR" sz="1900" dirty="0"/>
              <a:t>5 ½ (εξέταση σχετική με εργασίες που εκπονήθηκαν)</a:t>
            </a:r>
            <a:endParaRPr lang="en-US" sz="1900" dirty="0"/>
          </a:p>
          <a:p>
            <a:pPr marL="0" indent="0">
              <a:buNone/>
            </a:pPr>
            <a:r>
              <a:rPr lang="el-GR" sz="1900" dirty="0"/>
              <a:t>ΙΙ. ΔΥΝΑΤΌΤΗΤΑ ΣΥΜΜΕΤΟΧΗΣ ΣΤΙΣ ΕΞΕΤΑΣΕΙΣ ΧΩΡΙΣ ΕΚΠΟΝΗΣΗ ΕΡΓΑΣΙΩΝ</a:t>
            </a:r>
          </a:p>
          <a:p>
            <a:pPr marL="0" indent="0">
              <a:buNone/>
            </a:pPr>
            <a:r>
              <a:rPr lang="el-GR" sz="1900" dirty="0"/>
              <a:t>ΙΙΙ. ΔΥΝΑΤΟΤΗΤΑ ΠΡΑΓΜΑΤΟΠΟΙΗΣΗΣ ΑΠΑΛΛΑΚΤΙΚΩΝ ΕΡΓΑΣΙΩΝ ΥΠΟ ΠΡΟΥΠΟΘΕΣΕΙΣ </a:t>
            </a:r>
          </a:p>
          <a:p>
            <a:pPr marL="0" indent="0">
              <a:buNone/>
            </a:pPr>
            <a:r>
              <a:rPr lang="el-GR" sz="2000" dirty="0"/>
              <a:t>-εξατομικευμένη συνεργασία</a:t>
            </a:r>
          </a:p>
          <a:p>
            <a:pPr marL="0" indent="0">
              <a:buNone/>
            </a:pPr>
            <a:r>
              <a:rPr lang="el-GR" sz="2000" dirty="0"/>
              <a:t>-τήρηση </a:t>
            </a:r>
            <a:r>
              <a:rPr lang="el-GR" sz="2000" dirty="0" err="1"/>
              <a:t>χρονοδιάγραμματος</a:t>
            </a:r>
            <a:r>
              <a:rPr lang="en-US" sz="2000" dirty="0"/>
              <a:t>: </a:t>
            </a:r>
            <a:r>
              <a:rPr lang="el-GR" sz="2000" dirty="0"/>
              <a:t>τέλη Οκτωβρίου (κατάθεση θέματος, πλάνου, πηγών), τέλη Νοεμβρίου (ανάρτηση εργασίας στο </a:t>
            </a:r>
            <a:r>
              <a:rPr lang="en-US" sz="2000" dirty="0"/>
              <a:t>e-class</a:t>
            </a:r>
            <a:r>
              <a:rPr lang="el-GR" sz="2000" dirty="0"/>
              <a:t>)</a:t>
            </a:r>
            <a:r>
              <a:rPr lang="en-US" sz="2000" dirty="0"/>
              <a:t>, </a:t>
            </a:r>
            <a:r>
              <a:rPr lang="el-GR" sz="2000" dirty="0"/>
              <a:t>μέσα Δεκεμβρίου (διόρθωση εργασίας), μέσα Ιανουαρίου (προφορική παρουσίαση στο τμήμα)</a:t>
            </a:r>
          </a:p>
          <a:p>
            <a:pPr marL="0" indent="0">
              <a:buNone/>
            </a:pPr>
            <a:r>
              <a:rPr lang="el-GR" sz="2000" dirty="0"/>
              <a:t>-προφορική εξέταση </a:t>
            </a:r>
          </a:p>
          <a:p>
            <a:pPr marL="0" indent="0">
              <a:buNone/>
            </a:pPr>
            <a:endParaRPr lang="el-GR" sz="19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9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93812" y="188640"/>
            <a:ext cx="10580851" cy="1284560"/>
          </a:xfrm>
        </p:spPr>
        <p:txBody>
          <a:bodyPr rtlCol="0">
            <a:normAutofit fontScale="90000"/>
          </a:bodyPr>
          <a:lstStyle/>
          <a:p>
            <a:pPr rtl="0"/>
            <a:br>
              <a:rPr lang="fr-FR" sz="4400" dirty="0"/>
            </a:br>
            <a:br>
              <a:rPr lang="fr-FR" sz="4400" dirty="0"/>
            </a:br>
            <a:br>
              <a:rPr lang="fr-FR" sz="4400" dirty="0"/>
            </a:br>
            <a:br>
              <a:rPr lang="el-GR" sz="4400" dirty="0"/>
            </a:br>
            <a:r>
              <a:rPr lang="el-GR" sz="4400" dirty="0"/>
              <a:t>ΧΡΗΣΤΙΚΕΣ ΠΛΗΡΟΦΟΡΙΕΣ</a:t>
            </a:r>
            <a:endParaRPr lang="el-GR" dirty="0">
              <a:latin typeface="Tahom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79528"/>
          </a:xfrm>
        </p:spPr>
        <p:txBody>
          <a:bodyPr rtlCol="0">
            <a:normAutofit/>
          </a:bodyPr>
          <a:lstStyle/>
          <a:p>
            <a:r>
              <a:rPr lang="el-GR" dirty="0"/>
              <a:t>Μέρα/ώρα μαθήματος που σας βολεύει</a:t>
            </a:r>
            <a:endParaRPr lang="fr-FR" dirty="0"/>
          </a:p>
          <a:p>
            <a:r>
              <a:rPr lang="el-GR" dirty="0"/>
              <a:t>Διάρκεια μαθήματος</a:t>
            </a:r>
          </a:p>
          <a:p>
            <a:pPr rtl="0"/>
            <a:r>
              <a:rPr lang="el-GR" dirty="0"/>
              <a:t>Μέρες και ώρες συνεργασίας</a:t>
            </a:r>
            <a:r>
              <a:rPr lang="en-US" dirty="0"/>
              <a:t>: </a:t>
            </a:r>
            <a:endParaRPr lang="el-GR" dirty="0"/>
          </a:p>
          <a:p>
            <a:pPr lvl="1"/>
            <a:r>
              <a:rPr lang="el-GR" dirty="0"/>
              <a:t>Ομάδα στο </a:t>
            </a:r>
            <a:r>
              <a:rPr lang="en-US" dirty="0" err="1"/>
              <a:t>viber</a:t>
            </a:r>
            <a:r>
              <a:rPr lang="en-US" dirty="0"/>
              <a:t>/</a:t>
            </a:r>
            <a:r>
              <a:rPr lang="el-GR" dirty="0"/>
              <a:t>πνεύμα συνεργασίας (ανάρτηση σημειώσεων, απαντήσεις σε ερωτήσεις </a:t>
            </a:r>
            <a:r>
              <a:rPr lang="el-GR" dirty="0" err="1"/>
              <a:t>κτλ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Γραφείο</a:t>
            </a:r>
            <a:r>
              <a:rPr lang="en-US" dirty="0"/>
              <a:t>:</a:t>
            </a:r>
            <a:r>
              <a:rPr lang="el-GR" dirty="0"/>
              <a:t> οι ώρες θα ανακοινωθούν στο μάθημα </a:t>
            </a:r>
            <a:r>
              <a:rPr lang="en-US" dirty="0"/>
              <a:t>(</a:t>
            </a:r>
            <a:r>
              <a:rPr lang="el-GR" dirty="0"/>
              <a:t>οι ώρες/μέρες επικοινωνίας ενδέχεται να τροποποιούνται κάποιες εβδομάδες</a:t>
            </a:r>
            <a:r>
              <a:rPr lang="en-US" dirty="0"/>
              <a:t>! </a:t>
            </a:r>
            <a:r>
              <a:rPr lang="el-GR" dirty="0"/>
              <a:t>Κάθε αλλαγή θα ανακοινώνεται στις ώρες μαθημάτων και στην ομαδική στο </a:t>
            </a:r>
            <a:r>
              <a:rPr lang="en-US" dirty="0" err="1"/>
              <a:t>viber</a:t>
            </a:r>
            <a:r>
              <a:rPr lang="el-GR" dirty="0"/>
              <a:t>!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fr-FR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Skype : </a:t>
            </a:r>
            <a:r>
              <a:rPr lang="fr-FR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dikakari</a:t>
            </a:r>
            <a:r>
              <a:rPr lang="fr-FR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, image de profil : j’aime parler français</a:t>
            </a:r>
            <a:endParaRPr lang="en-US" dirty="0"/>
          </a:p>
          <a:p>
            <a:pPr lvl="1"/>
            <a:r>
              <a:rPr lang="el-GR" dirty="0"/>
              <a:t>Μέσω </a:t>
            </a:r>
            <a:r>
              <a:rPr lang="en-US" dirty="0" err="1"/>
              <a:t>msteams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1883" y="332656"/>
            <a:ext cx="9932779" cy="1140544"/>
          </a:xfrm>
        </p:spPr>
        <p:txBody>
          <a:bodyPr rtlCol="0"/>
          <a:lstStyle/>
          <a:p>
            <a:pPr rtl="0"/>
            <a:r>
              <a:rPr lang="el-GR" dirty="0">
                <a:latin typeface="Tahoma" panose="020B0604030504040204" pitchFamily="34" charset="0"/>
              </a:rPr>
              <a:t>Ερωτήσεις!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l-GR" dirty="0"/>
              <a:t>Ενημέρωση συμφοιτητών/συμφοιτητριών </a:t>
            </a:r>
            <a:endParaRPr lang="en-US" dirty="0">
              <a:latin typeface="Tahoma" panose="020B0604030504040204" pitchFamily="34" charset="0"/>
            </a:endParaRPr>
          </a:p>
          <a:p>
            <a:pPr marL="0" indent="0" rtl="0">
              <a:buNone/>
            </a:pPr>
            <a:endParaRPr lang="el-G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Παρουσίαση γνωριμίας με το σχολείο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75_TF03460615" id="{01822609-F9E9-454B-8D1E-ED122BC2BFCC}" vid="{3307883B-1254-454B-B238-DF73697D093B}"/>
    </a:ext>
  </a:extLst>
</a:theme>
</file>

<file path=ppt/theme/theme2.xml><?xml version="1.0" encoding="utf-8"?>
<a:theme xmlns:a="http://schemas.openxmlformats.org/drawingml/2006/main" name="Θέμα του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γνωριμίας με το σχολείο</Template>
  <TotalTime>2306</TotalTime>
  <Words>508</Words>
  <Application>Microsoft Office PowerPoint</Application>
  <PresentationFormat>Προσαρμογή</PresentationFormat>
  <Paragraphs>65</Paragraphs>
  <Slides>8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Tahoma</vt:lpstr>
      <vt:lpstr>Παρουσίαση γνωριμίας με το σχολείο</vt:lpstr>
      <vt:lpstr>ΓΑΛΛΙΚΑ ΓΙΑ ΠΑΝΕΠΙΣΤΗΜΙΑΚΟΥΣ ΣΚΟΠΟΥΣ 2023-2024 (ΓΑΛ ΙΙΙ και V Μεσαίο επίπεδο) </vt:lpstr>
      <vt:lpstr>Περιεχόμενα </vt:lpstr>
      <vt:lpstr>ΑΛΛΗΛΟΓΝΩΡΙΜΙΑ</vt:lpstr>
      <vt:lpstr>ΣΤΟΧΟΘΕΣΙΑ ΜΑΘΗΜΑΤΟΣ</vt:lpstr>
      <vt:lpstr>ΠΕΡΙΕΧΟΜΕΝΑ ΜΑΘΗΜΑΤΩΝ</vt:lpstr>
      <vt:lpstr>ΑΞΙΟΛΟΓΗΣΗ ΜΑΘΗΜΑΤΟΣ</vt:lpstr>
      <vt:lpstr>    ΧΡΗΣΤΙΚΕΣ ΠΛΗΡΟΦΟΡΙΕΣ</vt:lpstr>
      <vt:lpstr>Ερωτήσεις!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ΓΑΛΛΙΚΑ Ι</dc:title>
  <dc:creator>KAKARI DIAMANTO</dc:creator>
  <cp:lastModifiedBy>Harry Zisimopoulos</cp:lastModifiedBy>
  <cp:revision>25</cp:revision>
  <dcterms:created xsi:type="dcterms:W3CDTF">2021-10-14T15:14:43Z</dcterms:created>
  <dcterms:modified xsi:type="dcterms:W3CDTF">2024-01-16T08:29:29Z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