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80" r:id="rId3"/>
    <p:sldId id="278" r:id="rId4"/>
    <p:sldId id="258" r:id="rId5"/>
    <p:sldId id="269" r:id="rId6"/>
    <p:sldId id="274" r:id="rId7"/>
    <p:sldId id="272" r:id="rId8"/>
    <p:sldId id="273" r:id="rId9"/>
    <p:sldId id="275" r:id="rId10"/>
    <p:sldId id="263" r:id="rId11"/>
    <p:sldId id="276" r:id="rId12"/>
    <p:sldId id="259" r:id="rId13"/>
    <p:sldId id="279" r:id="rId14"/>
    <p:sldId id="281" r:id="rId15"/>
    <p:sldId id="282" r:id="rId16"/>
    <p:sldId id="283" r:id="rId17"/>
    <p:sldId id="257"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0467" autoAdjust="0"/>
  </p:normalViewPr>
  <p:slideViewPr>
    <p:cSldViewPr>
      <p:cViewPr varScale="1">
        <p:scale>
          <a:sx n="21" d="100"/>
          <a:sy n="21" d="100"/>
        </p:scale>
        <p:origin x="122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42235-9F45-4CA4-9B46-9FD93B7235D7}" type="datetimeFigureOut">
              <a:rPr lang="el-GR" smtClean="0"/>
              <a:pPr/>
              <a:t>20/3/2024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79DFD-5F8F-4508-9E93-743377E00DA5}" type="slidenum">
              <a:rPr lang="el-GR" smtClean="0"/>
              <a:pPr/>
              <a:t>‹#›</a:t>
            </a:fld>
            <a:endParaRPr lang="el-GR"/>
          </a:p>
        </p:txBody>
      </p:sp>
    </p:spTree>
    <p:extLst>
      <p:ext uri="{BB962C8B-B14F-4D97-AF65-F5344CB8AC3E}">
        <p14:creationId xmlns:p14="http://schemas.microsoft.com/office/powerpoint/2010/main" val="207486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J’ai choisi</a:t>
            </a:r>
            <a:r>
              <a:rPr lang="fr-FR" baseline="0" dirty="0"/>
              <a:t> de vous parler de Jean Nouvel, un artiste, architecte et urbaniste français très connu à l’échelle mondiale.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Outre l’ urbanisme,</a:t>
            </a:r>
            <a:r>
              <a:rPr lang="fr-FR" baseline="0" dirty="0"/>
              <a:t> on trouve des bâtiments de Jean Nouvel partout dans le monde</a:t>
            </a:r>
            <a:r>
              <a:rPr lang="el-GR" baseline="0" dirty="0"/>
              <a:t>.</a:t>
            </a:r>
            <a:r>
              <a:rPr lang="fr-FR" baseline="0" dirty="0"/>
              <a:t> Les plus connus sont l</a:t>
            </a:r>
            <a:r>
              <a:rPr lang="el-GR" baseline="0" dirty="0"/>
              <a:t>’</a:t>
            </a:r>
            <a:r>
              <a:rPr lang="fr-FR" baseline="0" dirty="0"/>
              <a:t>Opéra de Lyon, l</a:t>
            </a:r>
            <a:r>
              <a:rPr lang="el-GR" baseline="0" dirty="0"/>
              <a:t>’</a:t>
            </a:r>
            <a:r>
              <a:rPr lang="fr-FR" baseline="0" dirty="0"/>
              <a:t>Institut du monde arabe à Paris et la tour </a:t>
            </a:r>
            <a:r>
              <a:rPr lang="fr-FR" baseline="0" dirty="0" err="1"/>
              <a:t>Agbar</a:t>
            </a:r>
            <a:r>
              <a:rPr lang="fr-FR" baseline="0" dirty="0"/>
              <a:t> à Barcelone.</a:t>
            </a:r>
            <a:endParaRPr lang="fr-F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err="1"/>
              <a:t>Parmi</a:t>
            </a:r>
            <a:r>
              <a:rPr lang="en-US" dirty="0"/>
              <a:t> </a:t>
            </a:r>
            <a:r>
              <a:rPr lang="fr-FR" dirty="0"/>
              <a:t>ses</a:t>
            </a:r>
            <a:r>
              <a:rPr lang="fr-FR" baseline="0" dirty="0"/>
              <a:t> titres, le plus connu est le titre du</a:t>
            </a:r>
            <a:r>
              <a:rPr lang="el-GR" baseline="0" dirty="0"/>
              <a:t> </a:t>
            </a:r>
            <a:r>
              <a:rPr lang="fr-FR" dirty="0"/>
              <a:t>Chevalier de l</a:t>
            </a:r>
            <a:r>
              <a:rPr lang="el-GR" dirty="0"/>
              <a:t>’</a:t>
            </a:r>
            <a:r>
              <a:rPr lang="fr-FR" dirty="0"/>
              <a:t>Ordre des Arts et des Lettres.</a:t>
            </a:r>
          </a:p>
          <a:p>
            <a:r>
              <a:rPr lang="fr-FR" dirty="0"/>
              <a:t>I</a:t>
            </a:r>
            <a:r>
              <a:rPr lang="en-US" dirty="0"/>
              <a:t>l </a:t>
            </a:r>
            <a:r>
              <a:rPr lang="en-US" dirty="0" err="1"/>
              <a:t>est</a:t>
            </a:r>
            <a:r>
              <a:rPr lang="en-US" dirty="0"/>
              <a:t> </a:t>
            </a:r>
            <a:r>
              <a:rPr lang="en-US" dirty="0" err="1"/>
              <a:t>également</a:t>
            </a:r>
            <a:r>
              <a:rPr lang="en-US" dirty="0"/>
              <a:t> </a:t>
            </a:r>
            <a:r>
              <a:rPr lang="fr-FR" dirty="0"/>
              <a:t>Docteur de l</a:t>
            </a:r>
            <a:r>
              <a:rPr lang="el-GR" dirty="0"/>
              <a:t>’</a:t>
            </a:r>
            <a:r>
              <a:rPr lang="fr-FR" dirty="0"/>
              <a:t>Université de Buenos Aire</a:t>
            </a:r>
            <a:r>
              <a:rPr lang="en-US" dirty="0"/>
              <a:t>s</a:t>
            </a:r>
            <a:r>
              <a:rPr lang="el-GR" dirty="0"/>
              <a:t>,</a:t>
            </a:r>
            <a:r>
              <a:rPr lang="el-GR" baseline="0" dirty="0"/>
              <a:t> </a:t>
            </a:r>
            <a:r>
              <a:rPr lang="fr-FR" dirty="0"/>
              <a:t>de Naples</a:t>
            </a:r>
            <a:r>
              <a:rPr lang="el-GR" dirty="0"/>
              <a:t>, </a:t>
            </a:r>
            <a:r>
              <a:rPr lang="fr-FR" dirty="0"/>
              <a:t>du Royal </a:t>
            </a:r>
            <a:r>
              <a:rPr lang="fr-FR" dirty="0" err="1"/>
              <a:t>College</a:t>
            </a:r>
            <a:r>
              <a:rPr lang="fr-FR" dirty="0"/>
              <a:t> of Art</a:t>
            </a:r>
            <a:r>
              <a:rPr lang="el-GR" dirty="0"/>
              <a:t>. </a:t>
            </a:r>
            <a:r>
              <a:rPr lang="fr-FR" dirty="0"/>
              <a:t>Il est aussi</a:t>
            </a:r>
            <a:r>
              <a:rPr lang="en-US" baseline="0" dirty="0"/>
              <a:t> </a:t>
            </a:r>
            <a:r>
              <a:rPr lang="fr-FR" dirty="0"/>
              <a:t>membre honorifique des Associations d’Architecture aux Etats-Unis(1993), au Royaume Uni(1995) et en France(1998).</a:t>
            </a:r>
          </a:p>
          <a:p>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Au cours de sa carrière il a obtenu des nombreux</a:t>
            </a:r>
            <a:r>
              <a:rPr lang="fr-FR" baseline="0" dirty="0"/>
              <a:t> prix</a:t>
            </a:r>
            <a:r>
              <a:rPr lang="el-GR" baseline="0" dirty="0"/>
              <a:t>. </a:t>
            </a:r>
            <a:r>
              <a:rPr lang="fr-FR" baseline="0" dirty="0"/>
              <a:t>Les plus importants sont</a:t>
            </a:r>
            <a:r>
              <a:rPr lang="el-GR" baseline="0" dirty="0"/>
              <a:t>: </a:t>
            </a:r>
            <a:r>
              <a:rPr lang="fr-FR" sz="1200" dirty="0"/>
              <a:t>Grand Prix National d</a:t>
            </a:r>
            <a:r>
              <a:rPr lang="el-GR" sz="1200" dirty="0"/>
              <a:t>’</a:t>
            </a:r>
            <a:r>
              <a:rPr lang="fr-FR" sz="1200" dirty="0"/>
              <a:t>Architecture</a:t>
            </a:r>
            <a:r>
              <a:rPr lang="el-GR" sz="1200" dirty="0"/>
              <a:t>,</a:t>
            </a:r>
            <a:r>
              <a:rPr lang="el-GR" sz="1200" baseline="0" dirty="0"/>
              <a:t> </a:t>
            </a:r>
            <a:r>
              <a:rPr lang="fr-FR" sz="1200" dirty="0"/>
              <a:t>Meilleur bâtiment français de l</a:t>
            </a:r>
            <a:r>
              <a:rPr lang="el-GR" sz="1200" dirty="0"/>
              <a:t>’</a:t>
            </a:r>
            <a:r>
              <a:rPr lang="fr-FR" sz="1200" dirty="0"/>
              <a:t>année</a:t>
            </a:r>
            <a:r>
              <a:rPr lang="el-GR" sz="1200" dirty="0"/>
              <a:t>,</a:t>
            </a:r>
            <a:r>
              <a:rPr lang="el-GR" sz="1200" baseline="0" dirty="0"/>
              <a:t> </a:t>
            </a:r>
            <a:r>
              <a:rPr lang="fr-FR" sz="1200" b="0" dirty="0"/>
              <a:t>Lion d</a:t>
            </a:r>
            <a:r>
              <a:rPr lang="el-GR" sz="1200" b="0" dirty="0"/>
              <a:t>’</a:t>
            </a:r>
            <a:r>
              <a:rPr lang="fr-FR" sz="1200" b="0" dirty="0"/>
              <a:t>or de la Biennale de Venise</a:t>
            </a:r>
            <a:r>
              <a:rPr lang="el-GR" sz="1200" b="0" dirty="0"/>
              <a:t>, </a:t>
            </a:r>
            <a:r>
              <a:rPr lang="fr-FR" sz="1200" dirty="0"/>
              <a:t>Globes de Cristal mais</a:t>
            </a:r>
            <a:r>
              <a:rPr lang="fr-FR" sz="1200" baseline="0" dirty="0"/>
              <a:t> le plus fameux est le Prix </a:t>
            </a:r>
            <a:r>
              <a:rPr lang="fr-FR" sz="1200" baseline="0" dirty="0" err="1"/>
              <a:t>Pritzker</a:t>
            </a:r>
            <a:r>
              <a:rPr lang="fr-FR" sz="1200" baseline="0" dirty="0"/>
              <a:t> </a:t>
            </a:r>
            <a:r>
              <a:rPr lang="en-US" sz="1200" baseline="0" dirty="0"/>
              <a:t>(</a:t>
            </a:r>
            <a:r>
              <a:rPr lang="fr-FR" sz="1200" baseline="0" dirty="0"/>
              <a:t>équivalant du Nobel d</a:t>
            </a:r>
            <a:r>
              <a:rPr lang="el-GR" sz="1200" baseline="0" dirty="0"/>
              <a:t>’</a:t>
            </a:r>
            <a:r>
              <a:rPr lang="fr-FR" sz="1200" baseline="0" dirty="0"/>
              <a:t>architecture</a:t>
            </a:r>
            <a:r>
              <a:rPr lang="en-US" sz="1200" baseline="0" dirty="0"/>
              <a:t>) en 2008.</a:t>
            </a:r>
            <a:endParaRPr lang="fr-FR" sz="1200" b="0"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a:t>A rédiger selon les normes de l’APA</a:t>
            </a:r>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17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fr-FR" dirty="0"/>
              <a:t>Voici le sommaire de ma présentation. D’abord, je vais me référer à sa biographie. Ensuite, je vais vous présenter ses œuvres. De plus, il sera question de ses titres et distinctions. Enfin, je vais clore ma présentation par ses prix. </a:t>
            </a:r>
            <a:endParaRPr lang="el-GR" dirty="0"/>
          </a:p>
        </p:txBody>
      </p:sp>
      <p:sp>
        <p:nvSpPr>
          <p:cNvPr id="4" name="Θέση αριθμού διαφάνειας 3"/>
          <p:cNvSpPr>
            <a:spLocks noGrp="1"/>
          </p:cNvSpPr>
          <p:nvPr>
            <p:ph type="sldNum" sz="quarter" idx="5"/>
          </p:nvPr>
        </p:nvSpPr>
        <p:spPr/>
        <p:txBody>
          <a:bodyPr/>
          <a:lstStyle/>
          <a:p>
            <a:fld id="{D9C79DFD-5F8F-4508-9E93-743377E00DA5}" type="slidenum">
              <a:rPr lang="el-GR" smtClean="0"/>
              <a:pPr/>
              <a:t>2</a:t>
            </a:fld>
            <a:endParaRPr lang="el-GR"/>
          </a:p>
        </p:txBody>
      </p:sp>
    </p:spTree>
    <p:extLst>
      <p:ext uri="{BB962C8B-B14F-4D97-AF65-F5344CB8AC3E}">
        <p14:creationId xmlns:p14="http://schemas.microsoft.com/office/powerpoint/2010/main" val="237318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Ecrire des commentaires comme à la diapo 4</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D9C79DFD-5F8F-4508-9E93-743377E00DA5}" type="slidenum">
              <a:rPr lang="el-GR" smtClean="0"/>
              <a:pPr/>
              <a:t>3</a:t>
            </a:fld>
            <a:endParaRPr lang="el-GR"/>
          </a:p>
        </p:txBody>
      </p:sp>
    </p:spTree>
    <p:extLst>
      <p:ext uri="{BB962C8B-B14F-4D97-AF65-F5344CB8AC3E}">
        <p14:creationId xmlns:p14="http://schemas.microsoft.com/office/powerpoint/2010/main" val="284132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a:t>Né à Fumel, Jean Nouvel y passe sa jeunesse et puis il s’inscrit</a:t>
            </a:r>
            <a:r>
              <a:rPr lang="fr-FR" baseline="0" dirty="0"/>
              <a:t> à</a:t>
            </a:r>
            <a:r>
              <a:rPr lang="fr-FR" dirty="0"/>
              <a:t> l 'École nationale </a:t>
            </a:r>
          </a:p>
          <a:p>
            <a:pPr>
              <a:buNone/>
            </a:pPr>
            <a:r>
              <a:rPr lang="fr-FR" dirty="0"/>
              <a:t>supérieure des </a:t>
            </a:r>
            <a:r>
              <a:rPr lang="fr-FR" dirty="0" err="1"/>
              <a:t>Beaux-Arts</a:t>
            </a:r>
            <a:r>
              <a:rPr lang="fr-FR" dirty="0"/>
              <a:t> de Paris.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Aujourd’hui</a:t>
            </a:r>
            <a:r>
              <a:rPr lang="en-US" dirty="0"/>
              <a:t>, </a:t>
            </a:r>
            <a:r>
              <a:rPr lang="fr-FR" dirty="0"/>
              <a:t>il</a:t>
            </a:r>
            <a:r>
              <a:rPr lang="fr-FR" baseline="0" dirty="0"/>
              <a:t> travaille comme architecte et urbaniste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a:t>Sa participation aux projets urbains est significative</a:t>
            </a:r>
            <a:r>
              <a:rPr lang="el-GR" baseline="0" dirty="0"/>
              <a:t>.</a:t>
            </a:r>
            <a:r>
              <a:rPr lang="fr-FR" baseline="0" dirty="0"/>
              <a:t> Ses</a:t>
            </a:r>
            <a:r>
              <a:rPr lang="fr-FR" dirty="0"/>
              <a:t> projets les plus importants sont «  Les Halles»</a:t>
            </a:r>
            <a:r>
              <a:rPr lang="el-GR" dirty="0"/>
              <a:t> </a:t>
            </a:r>
            <a:r>
              <a:rPr lang="fr-FR" dirty="0"/>
              <a:t>a</a:t>
            </a:r>
            <a:r>
              <a:rPr lang="fr-FR" baseline="0" dirty="0"/>
              <a:t> Paris</a:t>
            </a:r>
            <a:r>
              <a:rPr lang="fr-FR" dirty="0"/>
              <a:t>, la transformation d’ une région au Maroc et e en Espagne a Valence. Surtout,</a:t>
            </a:r>
            <a:r>
              <a:rPr lang="fr-FR" baseline="0" dirty="0"/>
              <a:t> il est connu par sa vision sur un projet qui s’appelle «  Grand Paris»</a:t>
            </a:r>
            <a:r>
              <a:rPr lang="fr-FR" dirty="0"/>
              <a:t> </a:t>
            </a:r>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a:t>Il s’</a:t>
            </a:r>
            <a:r>
              <a:rPr lang="fr-FR" baseline="0" dirty="0"/>
              <a:t>agit de la transformation d’un quartier parisien</a:t>
            </a:r>
            <a:r>
              <a:rPr lang="en-US" baseline="0" dirty="0"/>
              <a:t> qui </a:t>
            </a:r>
            <a:r>
              <a:rPr lang="fr-FR" baseline="0" dirty="0"/>
              <a:t>aura des bâtiments pour les services publiques, pour le logement et le divertissement des habitants</a:t>
            </a:r>
            <a:r>
              <a:rPr lang="el-GR" baseline="0" dirty="0"/>
              <a:t>. </a:t>
            </a:r>
            <a:r>
              <a:rPr lang="en-US" baseline="0" dirty="0"/>
              <a:t>D</a:t>
            </a:r>
            <a:r>
              <a:rPr lang="fr-FR" baseline="0" dirty="0"/>
              <a:t>e plus, il y aura un grand jardin, selon les grandes traditions de l'archétype des jardins de Paris comme le Palais Royal, des Tuileries,.</a:t>
            </a:r>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a:t>Entre les villes jumelles de Rabat et de Salé au Maroc, seront unis par le baies</a:t>
            </a:r>
            <a:r>
              <a:rPr lang="fr-FR" baseline="0" dirty="0"/>
              <a:t> d</a:t>
            </a:r>
            <a:r>
              <a:rPr lang="el-GR" baseline="0" dirty="0"/>
              <a:t>’</a:t>
            </a:r>
            <a:r>
              <a:rPr lang="fr-FR" dirty="0"/>
              <a:t>une forte densité de programmes mixtes.</a:t>
            </a:r>
          </a:p>
          <a:p>
            <a:r>
              <a:rPr lang="fr-FR" dirty="0"/>
              <a:t>Autrement dis a coté Rabat, Nouvel va construire une ville horizontale de faible hauteur mais de forte densité. A Coté Salé</a:t>
            </a:r>
            <a:r>
              <a:rPr lang="fr-FR" baseline="0" dirty="0"/>
              <a:t> il va</a:t>
            </a:r>
            <a:r>
              <a:rPr lang="fr-FR" dirty="0"/>
              <a:t> construire des bâtiments qui cultivent l'absence et l'ambiguïté avec les coteaux par leur forme, leurs matériaux et la végétation qui les recouvrent. </a:t>
            </a:r>
          </a:p>
          <a:p>
            <a:r>
              <a:rPr lang="fr-FR" dirty="0"/>
              <a:t>Ce nouveau quartier se caractérisera entre autre par l'infiltration massive du végétal de la vallée, par des terrasses qui donnent à chacun la sensation de vivre au cœur de l'histoire et par la réinterprétation des styles et des architectures de Rabat.</a:t>
            </a:r>
            <a:endParaRPr lang="el-GR" b="1" dirty="0">
              <a:solidFill>
                <a:srgbClr val="FF0000"/>
              </a:solidFill>
            </a:endParaRPr>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r>
              <a:rPr lang="fr-FR" dirty="0"/>
              <a:t>Le but est de réconcilier le centre historique de Valence avec son front de mer.</a:t>
            </a:r>
          </a:p>
          <a:p>
            <a:pPr algn="l"/>
            <a:r>
              <a:rPr lang="fr-FR" dirty="0"/>
              <a:t>Le port de plaisance, incluant le port intérieur et la future Marine, sera développé le long d'un grand arc circulaire et immense comprenant les hangars industriels qui seront préservés. La partie Nord adjacente à la place fera office de zone de transition entre le port et la plage réservée aux équipements publics, tel qu'un auditorium en plein air et des boutiques situés sous un immense drapé. </a:t>
            </a:r>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 Grand Paris est un projet visant à transformer l’agglomération parisienne en une grande métropole mondiale et européenne du XXIe siècle, afin qu'elle soit « en symbiose avec son environnement ». Jean</a:t>
            </a:r>
            <a:r>
              <a:rPr lang="fr-FR" baseline="0" dirty="0"/>
              <a:t> Nouvel avec </a:t>
            </a:r>
            <a:r>
              <a:rPr lang="fr-FR" dirty="0"/>
              <a:t>Michel Cantal-</a:t>
            </a:r>
            <a:r>
              <a:rPr lang="fr-FR" dirty="0" err="1"/>
              <a:t>Dupart</a:t>
            </a:r>
            <a:r>
              <a:rPr lang="fr-FR" dirty="0"/>
              <a:t> et Jean-Marie </a:t>
            </a:r>
            <a:r>
              <a:rPr lang="fr-FR" dirty="0" err="1"/>
              <a:t>Duthilleul</a:t>
            </a:r>
            <a:r>
              <a:rPr lang="fr-FR" dirty="0"/>
              <a:t> font</a:t>
            </a:r>
            <a:r>
              <a:rPr lang="fr-FR" baseline="0" dirty="0"/>
              <a:t> partie d’un </a:t>
            </a:r>
            <a:r>
              <a:rPr lang="fr-FR" dirty="0"/>
              <a:t>des dix groupes de projet.</a:t>
            </a:r>
            <a:r>
              <a:rPr lang="fr-FR" sz="1200" dirty="0">
                <a:effectLst/>
              </a:rPr>
              <a:t> Leurs principes </a:t>
            </a:r>
            <a:r>
              <a:rPr lang="en-US" sz="1200" dirty="0">
                <a:effectLst/>
              </a:rPr>
              <a:t>s</a:t>
            </a:r>
            <a:r>
              <a:rPr lang="fr-FR" sz="1200" dirty="0">
                <a:effectLst/>
              </a:rPr>
              <a:t>ont</a:t>
            </a:r>
            <a:r>
              <a:rPr lang="el-GR" sz="1200" dirty="0">
                <a:effectLst/>
              </a:rPr>
              <a:t>: </a:t>
            </a:r>
            <a:r>
              <a:rPr lang="fr-FR" sz="1200" dirty="0">
                <a:effectLst/>
              </a:rPr>
              <a:t>: A) «à travers tout ce qui est déjà construit, il faut introduire la haute technologie du développement durable et le végétal. Ainsi, on transforme toute cette matière inesthétique pour améliorer les conditions de vie des Parisiens». B) «il faut restructurer les centres urbains en prenant en compte la notion de forme entre les bâtiments pour créer des types d'architecture». </a:t>
            </a:r>
            <a:endParaRPr lang="fr-FR" dirty="0"/>
          </a:p>
          <a:p>
            <a:endParaRPr lang="el-GR" dirty="0"/>
          </a:p>
        </p:txBody>
      </p:sp>
      <p:sp>
        <p:nvSpPr>
          <p:cNvPr id="4" name="3 - Θέση αριθμού διαφάνειας"/>
          <p:cNvSpPr>
            <a:spLocks noGrp="1"/>
          </p:cNvSpPr>
          <p:nvPr>
            <p:ph type="sldNum" sz="quarter" idx="10"/>
          </p:nvPr>
        </p:nvSpPr>
        <p:spPr/>
        <p:txBody>
          <a:bodyPr/>
          <a:lstStyle/>
          <a:p>
            <a:fld id="{D9C79DFD-5F8F-4508-9E93-743377E00DA5}"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2426EB-5082-4748-B0EA-664E96FFC1AA}" type="datetimeFigureOut">
              <a:rPr lang="el-GR" smtClean="0"/>
              <a:pPr/>
              <a:t>20/3/2024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60BF4F-D731-4510-83B2-89C646A32C1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426EB-5082-4748-B0EA-664E96FFC1AA}" type="datetimeFigureOut">
              <a:rPr lang="el-GR" smtClean="0"/>
              <a:pPr/>
              <a:t>20/3/2024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0BF4F-D731-4510-83B2-89C646A32C1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r.wikipedia.org/wiki/Jean_Nou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lexpress.fr/diaporama/diapo-photo/culture/architecture-patrimoine/architecture/les-dix-merveilles-de-jean-nouvel_504924.html" TargetMode="External"/><Relationship Id="rId4" Type="http://schemas.openxmlformats.org/officeDocument/2006/relationships/hyperlink" Target="http://www.jeannouvel.com/francais/preloade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0"/>
            <a:ext cx="7772400" cy="1470025"/>
          </a:xfrm>
        </p:spPr>
        <p:txBody>
          <a:bodyPr/>
          <a:lstStyle/>
          <a:p>
            <a:r>
              <a:rPr lang="en-US" dirty="0"/>
              <a:t>Jean </a:t>
            </a:r>
            <a:r>
              <a:rPr lang="en-US" dirty="0" err="1"/>
              <a:t>Nouvel</a:t>
            </a:r>
            <a:endParaRPr lang="el-GR" dirty="0"/>
          </a:p>
        </p:txBody>
      </p:sp>
      <p:pic>
        <p:nvPicPr>
          <p:cNvPr id="4" name="3 - Εικόνα" descr="Jean-Nouvel.jpg"/>
          <p:cNvPicPr>
            <a:picLocks noChangeAspect="1"/>
          </p:cNvPicPr>
          <p:nvPr/>
        </p:nvPicPr>
        <p:blipFill>
          <a:blip r:embed="rId3" cstate="print"/>
          <a:stretch>
            <a:fillRect/>
          </a:stretch>
        </p:blipFill>
        <p:spPr>
          <a:xfrm>
            <a:off x="3131840" y="1268760"/>
            <a:ext cx="2761204" cy="2903623"/>
          </a:xfrm>
          <a:prstGeom prst="rect">
            <a:avLst/>
          </a:prstGeom>
        </p:spPr>
      </p:pic>
      <p:sp>
        <p:nvSpPr>
          <p:cNvPr id="5" name="4 - TextBox"/>
          <p:cNvSpPr txBox="1"/>
          <p:nvPr/>
        </p:nvSpPr>
        <p:spPr>
          <a:xfrm>
            <a:off x="0" y="4272677"/>
            <a:ext cx="8785162" cy="2585323"/>
          </a:xfrm>
          <a:prstGeom prst="rect">
            <a:avLst/>
          </a:prstGeom>
          <a:noFill/>
        </p:spPr>
        <p:txBody>
          <a:bodyPr wrap="none" rtlCol="0">
            <a:spAutoFit/>
          </a:bodyPr>
          <a:lstStyle/>
          <a:p>
            <a:r>
              <a:rPr lang="fr-FR" dirty="0"/>
              <a:t>Université de Thessalie</a:t>
            </a:r>
          </a:p>
          <a:p>
            <a:r>
              <a:rPr lang="fr-FR" dirty="0"/>
              <a:t>Département de l</a:t>
            </a:r>
            <a:r>
              <a:rPr lang="el-GR" dirty="0"/>
              <a:t>’</a:t>
            </a:r>
            <a:r>
              <a:rPr lang="fr-FR" dirty="0"/>
              <a:t>Aménagement du Territoire, d</a:t>
            </a:r>
            <a:r>
              <a:rPr lang="el-GR" dirty="0"/>
              <a:t>’</a:t>
            </a:r>
            <a:r>
              <a:rPr lang="fr-FR" dirty="0"/>
              <a:t>Urbanisme et du Développement </a:t>
            </a:r>
            <a:r>
              <a:rPr lang="el-GR" dirty="0"/>
              <a:t> </a:t>
            </a:r>
            <a:r>
              <a:rPr lang="fr-FR" dirty="0"/>
              <a:t>Régional</a:t>
            </a:r>
            <a:endParaRPr lang="el-GR" dirty="0"/>
          </a:p>
          <a:p>
            <a:r>
              <a:rPr lang="fr-FR" dirty="0"/>
              <a:t>Semestre</a:t>
            </a:r>
            <a:r>
              <a:rPr lang="el-GR" dirty="0"/>
              <a:t>:</a:t>
            </a:r>
            <a:r>
              <a:rPr lang="fr-FR" dirty="0"/>
              <a:t> 3ème </a:t>
            </a:r>
          </a:p>
          <a:p>
            <a:r>
              <a:rPr lang="fr-FR" dirty="0"/>
              <a:t>Matière</a:t>
            </a:r>
            <a:r>
              <a:rPr lang="el-GR" dirty="0"/>
              <a:t>:</a:t>
            </a:r>
            <a:r>
              <a:rPr lang="fr-FR" dirty="0"/>
              <a:t> Français</a:t>
            </a:r>
            <a:endParaRPr lang="el-GR" dirty="0"/>
          </a:p>
          <a:p>
            <a:r>
              <a:rPr lang="fr-FR" dirty="0"/>
              <a:t>Professeur: Diana </a:t>
            </a:r>
            <a:r>
              <a:rPr lang="fr-FR" dirty="0" err="1"/>
              <a:t>Kakari</a:t>
            </a:r>
            <a:endParaRPr lang="fr-FR" dirty="0"/>
          </a:p>
          <a:p>
            <a:r>
              <a:rPr lang="fr-FR" dirty="0"/>
              <a:t>Thème</a:t>
            </a:r>
            <a:r>
              <a:rPr lang="el-GR" dirty="0"/>
              <a:t>:</a:t>
            </a:r>
            <a:r>
              <a:rPr lang="fr-FR" dirty="0"/>
              <a:t> Urbaniste Français</a:t>
            </a:r>
            <a:r>
              <a:rPr lang="el-GR" dirty="0"/>
              <a:t> – </a:t>
            </a:r>
            <a:r>
              <a:rPr lang="en-US" dirty="0"/>
              <a:t>Jean </a:t>
            </a:r>
            <a:r>
              <a:rPr lang="en-US" dirty="0" err="1"/>
              <a:t>Nouvel</a:t>
            </a:r>
            <a:endParaRPr lang="el-GR" dirty="0"/>
          </a:p>
          <a:p>
            <a:r>
              <a:rPr lang="fr-FR" dirty="0"/>
              <a:t>Étudiante</a:t>
            </a:r>
            <a:r>
              <a:rPr lang="el-GR" dirty="0"/>
              <a:t>:</a:t>
            </a:r>
            <a:r>
              <a:rPr lang="fr-FR" dirty="0"/>
              <a:t> </a:t>
            </a:r>
          </a:p>
          <a:p>
            <a:r>
              <a:rPr lang="fr-FR" dirty="0"/>
              <a:t>Date</a:t>
            </a:r>
            <a:r>
              <a:rPr lang="el-GR" dirty="0"/>
              <a:t>: 18/01/2013</a:t>
            </a:r>
            <a:r>
              <a:rPr lang="fr-FR" dirty="0"/>
              <a:t> </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a:t>Projets Architecturaux</a:t>
            </a:r>
            <a:endParaRPr lang="el-GR" dirty="0"/>
          </a:p>
        </p:txBody>
      </p:sp>
      <p:pic>
        <p:nvPicPr>
          <p:cNvPr id="4" name="3 - Εικόνα" descr="monde a.jpg"/>
          <p:cNvPicPr>
            <a:picLocks noChangeAspect="1"/>
          </p:cNvPicPr>
          <p:nvPr/>
        </p:nvPicPr>
        <p:blipFill>
          <a:blip r:embed="rId3" cstate="print"/>
          <a:stretch>
            <a:fillRect/>
          </a:stretch>
        </p:blipFill>
        <p:spPr>
          <a:xfrm>
            <a:off x="-1" y="4224318"/>
            <a:ext cx="4644009" cy="2633683"/>
          </a:xfrm>
          <a:prstGeom prst="rect">
            <a:avLst/>
          </a:prstGeom>
        </p:spPr>
      </p:pic>
      <p:sp>
        <p:nvSpPr>
          <p:cNvPr id="7" name="6 - TextBox"/>
          <p:cNvSpPr txBox="1"/>
          <p:nvPr/>
        </p:nvSpPr>
        <p:spPr>
          <a:xfrm>
            <a:off x="0" y="4149080"/>
            <a:ext cx="3279488" cy="461665"/>
          </a:xfrm>
          <a:prstGeom prst="rect">
            <a:avLst/>
          </a:prstGeom>
          <a:noFill/>
        </p:spPr>
        <p:txBody>
          <a:bodyPr wrap="none" rtlCol="0">
            <a:spAutoFit/>
          </a:bodyPr>
          <a:lstStyle/>
          <a:p>
            <a:r>
              <a:rPr lang="en-US" sz="2400" b="1" dirty="0" err="1"/>
              <a:t>Institut</a:t>
            </a:r>
            <a:r>
              <a:rPr lang="en-US" sz="2400" b="1" dirty="0"/>
              <a:t> du monde </a:t>
            </a:r>
            <a:r>
              <a:rPr lang="en-US" sz="2400" b="1" dirty="0" err="1"/>
              <a:t>arabe</a:t>
            </a:r>
            <a:endParaRPr lang="el-GR" sz="2400" b="1" dirty="0"/>
          </a:p>
        </p:txBody>
      </p:sp>
      <p:pic>
        <p:nvPicPr>
          <p:cNvPr id="8" name="7 - Εικόνα" descr="opera de lyon.jpg"/>
          <p:cNvPicPr>
            <a:picLocks noChangeAspect="1"/>
          </p:cNvPicPr>
          <p:nvPr/>
        </p:nvPicPr>
        <p:blipFill>
          <a:blip r:embed="rId4" cstate="print"/>
          <a:stretch>
            <a:fillRect/>
          </a:stretch>
        </p:blipFill>
        <p:spPr>
          <a:xfrm>
            <a:off x="4895528" y="1196752"/>
            <a:ext cx="4248472" cy="3168127"/>
          </a:xfrm>
          <a:prstGeom prst="rect">
            <a:avLst/>
          </a:prstGeom>
        </p:spPr>
      </p:pic>
      <p:sp>
        <p:nvSpPr>
          <p:cNvPr id="10" name="9 - TextBox"/>
          <p:cNvSpPr txBox="1"/>
          <p:nvPr/>
        </p:nvSpPr>
        <p:spPr>
          <a:xfrm>
            <a:off x="4932040" y="1268760"/>
            <a:ext cx="2016771" cy="461665"/>
          </a:xfrm>
          <a:prstGeom prst="rect">
            <a:avLst/>
          </a:prstGeom>
          <a:noFill/>
        </p:spPr>
        <p:txBody>
          <a:bodyPr wrap="none" rtlCol="0">
            <a:spAutoFit/>
          </a:bodyPr>
          <a:lstStyle/>
          <a:p>
            <a:r>
              <a:rPr lang="el-GR" sz="2400" b="1" dirty="0"/>
              <a:t>Ο</a:t>
            </a:r>
            <a:r>
              <a:rPr lang="fr-FR" sz="2400" b="1" dirty="0" err="1"/>
              <a:t>péra</a:t>
            </a:r>
            <a:r>
              <a:rPr lang="fr-FR" sz="2400" b="1" dirty="0"/>
              <a:t> de Lyon</a:t>
            </a:r>
            <a:endParaRPr lang="el-GR" sz="2400" b="1" dirty="0"/>
          </a:p>
        </p:txBody>
      </p:sp>
      <p:pic>
        <p:nvPicPr>
          <p:cNvPr id="11" name="10 - Εικόνα" descr="torre agbar.jpggew.jpg"/>
          <p:cNvPicPr>
            <a:picLocks noChangeAspect="1"/>
          </p:cNvPicPr>
          <p:nvPr/>
        </p:nvPicPr>
        <p:blipFill>
          <a:blip r:embed="rId5" cstate="print"/>
          <a:stretch>
            <a:fillRect/>
          </a:stretch>
        </p:blipFill>
        <p:spPr>
          <a:xfrm>
            <a:off x="827584" y="1124744"/>
            <a:ext cx="2304256" cy="3106256"/>
          </a:xfrm>
          <a:prstGeom prst="rect">
            <a:avLst/>
          </a:prstGeom>
        </p:spPr>
      </p:pic>
      <p:sp>
        <p:nvSpPr>
          <p:cNvPr id="12" name="11 - TextBox"/>
          <p:cNvSpPr txBox="1"/>
          <p:nvPr/>
        </p:nvSpPr>
        <p:spPr>
          <a:xfrm>
            <a:off x="971600" y="1268760"/>
            <a:ext cx="942887" cy="830997"/>
          </a:xfrm>
          <a:prstGeom prst="rect">
            <a:avLst/>
          </a:prstGeom>
          <a:noFill/>
        </p:spPr>
        <p:txBody>
          <a:bodyPr wrap="none" rtlCol="0">
            <a:spAutoFit/>
          </a:bodyPr>
          <a:lstStyle/>
          <a:p>
            <a:r>
              <a:rPr lang="en-US" sz="2400" b="1" dirty="0"/>
              <a:t>Torre</a:t>
            </a:r>
          </a:p>
          <a:p>
            <a:r>
              <a:rPr lang="en-US" sz="2400" b="1" dirty="0" err="1"/>
              <a:t>Agbar</a:t>
            </a:r>
            <a:endParaRPr lang="el-GR"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a:t>Titres</a:t>
            </a:r>
            <a:r>
              <a:rPr lang="en-US" dirty="0"/>
              <a:t> et Distinctions</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85000" lnSpcReduction="20000"/>
          </a:bodyPr>
          <a:lstStyle/>
          <a:p>
            <a:pPr>
              <a:buNone/>
            </a:pPr>
            <a:r>
              <a:rPr lang="el-GR" dirty="0"/>
              <a:t>1983</a:t>
            </a:r>
          </a:p>
          <a:p>
            <a:r>
              <a:rPr lang="fr-FR" dirty="0"/>
              <a:t>Chevalier de l</a:t>
            </a:r>
            <a:r>
              <a:rPr lang="el-GR" dirty="0"/>
              <a:t>’</a:t>
            </a:r>
            <a:r>
              <a:rPr lang="fr-FR" dirty="0"/>
              <a:t>Ordre des Arts et des Lettres</a:t>
            </a:r>
            <a:endParaRPr lang="el-GR" dirty="0"/>
          </a:p>
          <a:p>
            <a:r>
              <a:rPr lang="fr-FR" dirty="0"/>
              <a:t>Docteur de l</a:t>
            </a:r>
            <a:r>
              <a:rPr lang="el-GR" dirty="0"/>
              <a:t>’</a:t>
            </a:r>
            <a:r>
              <a:rPr lang="fr-FR" dirty="0"/>
              <a:t>Université de Buenos Aire</a:t>
            </a:r>
            <a:r>
              <a:rPr lang="en-US" dirty="0"/>
              <a:t>s</a:t>
            </a:r>
          </a:p>
          <a:p>
            <a:endParaRPr lang="en-US" dirty="0"/>
          </a:p>
          <a:p>
            <a:pPr>
              <a:buNone/>
            </a:pPr>
            <a:r>
              <a:rPr lang="fr-FR" dirty="0"/>
              <a:t>Membre honorifique des Associations d’Architecture aux Etats-Unis(1993), au Royaume Uni(1995) et en France(1998).</a:t>
            </a:r>
          </a:p>
          <a:p>
            <a:pPr>
              <a:buNone/>
            </a:pPr>
            <a:endParaRPr lang="fr-FR" dirty="0"/>
          </a:p>
          <a:p>
            <a:pPr>
              <a:buNone/>
            </a:pPr>
            <a:r>
              <a:rPr lang="el-GR" dirty="0"/>
              <a:t>2002</a:t>
            </a:r>
            <a:endParaRPr lang="fr-FR" dirty="0"/>
          </a:p>
          <a:p>
            <a:pPr>
              <a:buNone/>
            </a:pPr>
            <a:r>
              <a:rPr lang="fr-FR" dirty="0"/>
              <a:t>Docteur de l</a:t>
            </a:r>
            <a:r>
              <a:rPr lang="el-GR" dirty="0"/>
              <a:t>’</a:t>
            </a:r>
            <a:r>
              <a:rPr lang="fr-FR" dirty="0"/>
              <a:t>Université de Naples</a:t>
            </a:r>
          </a:p>
          <a:p>
            <a:pPr>
              <a:buNone/>
            </a:pPr>
            <a:r>
              <a:rPr lang="fr-FR" dirty="0"/>
              <a:t>Docteur du Royal </a:t>
            </a:r>
            <a:r>
              <a:rPr lang="fr-FR" dirty="0" err="1"/>
              <a:t>College</a:t>
            </a:r>
            <a:r>
              <a:rPr lang="fr-FR" dirty="0"/>
              <a:t> of Art</a:t>
            </a:r>
          </a:p>
          <a:p>
            <a:pPr>
              <a:buNone/>
            </a:pPr>
            <a:r>
              <a:rPr lang="fr-FR" dirty="0"/>
              <a:t>Chevalier de la Légion d</a:t>
            </a:r>
            <a:r>
              <a:rPr lang="el-GR" dirty="0"/>
              <a:t>’</a:t>
            </a:r>
            <a:r>
              <a:rPr lang="fr-FR" dirty="0"/>
              <a:t>Honneur</a:t>
            </a:r>
            <a:endParaRPr lang="en-US" dirty="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a:t>Prix</a:t>
            </a:r>
            <a:endParaRPr lang="el-GR" dirty="0"/>
          </a:p>
        </p:txBody>
      </p:sp>
      <p:sp>
        <p:nvSpPr>
          <p:cNvPr id="3" name="2 - Θέση περιεχομένου"/>
          <p:cNvSpPr>
            <a:spLocks noGrp="1"/>
          </p:cNvSpPr>
          <p:nvPr>
            <p:ph idx="1"/>
          </p:nvPr>
        </p:nvSpPr>
        <p:spPr>
          <a:xfrm>
            <a:off x="467544" y="1140768"/>
            <a:ext cx="8229600" cy="5717232"/>
          </a:xfrm>
        </p:spPr>
        <p:txBody>
          <a:bodyPr>
            <a:normAutofit/>
          </a:bodyPr>
          <a:lstStyle/>
          <a:p>
            <a:pPr>
              <a:buNone/>
            </a:pPr>
            <a:r>
              <a:rPr lang="el-GR" sz="2800" dirty="0"/>
              <a:t>1987</a:t>
            </a:r>
          </a:p>
          <a:p>
            <a:r>
              <a:rPr lang="fr-FR" sz="2800" dirty="0"/>
              <a:t>Grand Prix National d</a:t>
            </a:r>
            <a:r>
              <a:rPr lang="el-GR" sz="2800" dirty="0"/>
              <a:t>’</a:t>
            </a:r>
            <a:r>
              <a:rPr lang="fr-FR" sz="2800" dirty="0"/>
              <a:t>Architecture</a:t>
            </a:r>
          </a:p>
          <a:p>
            <a:r>
              <a:rPr lang="fr-FR" sz="2800" dirty="0"/>
              <a:t>Meilleur bâtiment français de l</a:t>
            </a:r>
            <a:r>
              <a:rPr lang="el-GR" sz="2800" dirty="0"/>
              <a:t>’</a:t>
            </a:r>
            <a:r>
              <a:rPr lang="fr-FR" sz="2800" dirty="0"/>
              <a:t>année </a:t>
            </a:r>
            <a:r>
              <a:rPr lang="el-GR" sz="2800" dirty="0"/>
              <a:t>(</a:t>
            </a:r>
            <a:r>
              <a:rPr lang="fr-FR" sz="2800" dirty="0"/>
              <a:t>Monde </a:t>
            </a:r>
            <a:r>
              <a:rPr lang="fr-FR" sz="2800" dirty="0" err="1"/>
              <a:t>Arab</a:t>
            </a:r>
            <a:r>
              <a:rPr lang="el-GR" sz="2800" dirty="0"/>
              <a:t>)</a:t>
            </a:r>
          </a:p>
          <a:p>
            <a:pPr>
              <a:buNone/>
            </a:pPr>
            <a:r>
              <a:rPr lang="fr-FR" sz="2800" dirty="0"/>
              <a:t>1993 </a:t>
            </a:r>
          </a:p>
          <a:p>
            <a:r>
              <a:rPr lang="fr-FR" sz="2800" dirty="0"/>
              <a:t>Meilleur bâtiment français de l</a:t>
            </a:r>
            <a:r>
              <a:rPr lang="el-GR" sz="2800" dirty="0"/>
              <a:t>’</a:t>
            </a:r>
            <a:r>
              <a:rPr lang="fr-FR" sz="2800" dirty="0"/>
              <a:t>année </a:t>
            </a:r>
            <a:r>
              <a:rPr lang="el-GR" sz="2800" dirty="0"/>
              <a:t>(</a:t>
            </a:r>
            <a:r>
              <a:rPr lang="fr-FR" sz="2800" dirty="0"/>
              <a:t>Opéra de Lyon</a:t>
            </a:r>
            <a:r>
              <a:rPr lang="el-GR" sz="2800" dirty="0"/>
              <a:t>)</a:t>
            </a:r>
            <a:endParaRPr lang="en-US" sz="2800" dirty="0"/>
          </a:p>
          <a:p>
            <a:pPr>
              <a:buNone/>
            </a:pPr>
            <a:r>
              <a:rPr lang="fr-FR" sz="2800" dirty="0"/>
              <a:t>2000</a:t>
            </a:r>
            <a:r>
              <a:rPr lang="el-GR" sz="2800" dirty="0"/>
              <a:t>:</a:t>
            </a:r>
            <a:r>
              <a:rPr lang="fr-FR" sz="2800" dirty="0"/>
              <a:t> </a:t>
            </a:r>
            <a:r>
              <a:rPr lang="fr-FR" sz="2800" b="1" dirty="0"/>
              <a:t>Lion d</a:t>
            </a:r>
            <a:r>
              <a:rPr lang="el-GR" sz="2800" b="1" dirty="0"/>
              <a:t>’</a:t>
            </a:r>
            <a:r>
              <a:rPr lang="fr-FR" sz="2800" b="1" dirty="0"/>
              <a:t>or de la Biennale de Venise</a:t>
            </a:r>
          </a:p>
          <a:p>
            <a:pPr>
              <a:buNone/>
            </a:pPr>
            <a:r>
              <a:rPr lang="fr-FR" sz="2800" dirty="0"/>
              <a:t>2007: Globes de Cristal  </a:t>
            </a:r>
            <a:r>
              <a:rPr lang="fr-FR" sz="2400" dirty="0"/>
              <a:t>(meilleur Architecte)</a:t>
            </a:r>
          </a:p>
          <a:p>
            <a:pPr>
              <a:buNone/>
            </a:pPr>
            <a:endParaRPr lang="fr-FR" sz="2400" dirty="0"/>
          </a:p>
          <a:p>
            <a:pPr>
              <a:buNone/>
            </a:pPr>
            <a:r>
              <a:rPr lang="fr-FR" sz="2800" b="1" dirty="0"/>
              <a:t>2008: Prix </a:t>
            </a:r>
            <a:r>
              <a:rPr lang="fr-FR" sz="2800" b="1" dirty="0" err="1"/>
              <a:t>Pritzker</a:t>
            </a:r>
            <a:endParaRPr lang="en-US" sz="2800" b="1" dirty="0"/>
          </a:p>
          <a:p>
            <a:endParaRPr lang="el-GR" sz="2800" b="1" dirty="0"/>
          </a:p>
          <a:p>
            <a:endParaRPr lang="fr-FR" sz="2400" dirty="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err="1"/>
              <a:t>Video</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809486-16D2-455D-9048-25E83495F0D7}"/>
              </a:ext>
            </a:extLst>
          </p:cNvPr>
          <p:cNvSpPr>
            <a:spLocks noGrp="1"/>
          </p:cNvSpPr>
          <p:nvPr>
            <p:ph type="title"/>
          </p:nvPr>
        </p:nvSpPr>
        <p:spPr/>
        <p:txBody>
          <a:bodyPr/>
          <a:lstStyle/>
          <a:p>
            <a:r>
              <a:rPr lang="fr-FR" dirty="0"/>
              <a:t>Vocabulaire</a:t>
            </a:r>
            <a:endParaRPr lang="el-GR" dirty="0"/>
          </a:p>
        </p:txBody>
      </p:sp>
      <p:sp>
        <p:nvSpPr>
          <p:cNvPr id="3" name="Θέση περιεχομένου 2">
            <a:extLst>
              <a:ext uri="{FF2B5EF4-FFF2-40B4-BE49-F238E27FC236}">
                <a16:creationId xmlns:a16="http://schemas.microsoft.com/office/drawing/2014/main" id="{F8276113-31D6-48CF-9297-69E1730FEDF5}"/>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189587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7545A-5923-46FE-A9FE-9B4A971754AA}"/>
              </a:ext>
            </a:extLst>
          </p:cNvPr>
          <p:cNvSpPr>
            <a:spLocks noGrp="1"/>
          </p:cNvSpPr>
          <p:nvPr>
            <p:ph type="title"/>
          </p:nvPr>
        </p:nvSpPr>
        <p:spPr/>
        <p:txBody>
          <a:bodyPr/>
          <a:lstStyle/>
          <a:p>
            <a:r>
              <a:rPr lang="fr-FR" dirty="0"/>
              <a:t>Grammaire</a:t>
            </a:r>
            <a:endParaRPr lang="el-GR" dirty="0"/>
          </a:p>
        </p:txBody>
      </p:sp>
      <p:sp>
        <p:nvSpPr>
          <p:cNvPr id="3" name="Θέση περιεχομένου 2">
            <a:extLst>
              <a:ext uri="{FF2B5EF4-FFF2-40B4-BE49-F238E27FC236}">
                <a16:creationId xmlns:a16="http://schemas.microsoft.com/office/drawing/2014/main" id="{D07B0504-8FD4-4F6C-A95C-C9CF6FA55023}"/>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34626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BFFF85-1811-4AEC-8550-AE91D6540564}"/>
              </a:ext>
            </a:extLst>
          </p:cNvPr>
          <p:cNvSpPr>
            <a:spLocks noGrp="1"/>
          </p:cNvSpPr>
          <p:nvPr>
            <p:ph type="title"/>
          </p:nvPr>
        </p:nvSpPr>
        <p:spPr/>
        <p:txBody>
          <a:bodyPr/>
          <a:lstStyle/>
          <a:p>
            <a:r>
              <a:rPr lang="fr-FR" dirty="0"/>
              <a:t>Syntaxe</a:t>
            </a:r>
            <a:endParaRPr lang="el-GR" dirty="0"/>
          </a:p>
        </p:txBody>
      </p:sp>
      <p:sp>
        <p:nvSpPr>
          <p:cNvPr id="3" name="Θέση περιεχομένου 2">
            <a:extLst>
              <a:ext uri="{FF2B5EF4-FFF2-40B4-BE49-F238E27FC236}">
                <a16:creationId xmlns:a16="http://schemas.microsoft.com/office/drawing/2014/main" id="{C90D6767-C7EA-481D-9D4F-647A5D1F983B}"/>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9716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fr-FR" dirty="0" err="1"/>
              <a:t>Sitographie</a:t>
            </a:r>
            <a:endParaRPr lang="el-GR" dirty="0"/>
          </a:p>
        </p:txBody>
      </p:sp>
      <p:sp>
        <p:nvSpPr>
          <p:cNvPr id="3" name="2 - Θέση περιεχομένου"/>
          <p:cNvSpPr>
            <a:spLocks noGrp="1"/>
          </p:cNvSpPr>
          <p:nvPr>
            <p:ph idx="1"/>
          </p:nvPr>
        </p:nvSpPr>
        <p:spPr>
          <a:xfrm>
            <a:off x="457200" y="1124744"/>
            <a:ext cx="8229600" cy="5733256"/>
          </a:xfrm>
        </p:spPr>
        <p:txBody>
          <a:bodyPr>
            <a:normAutofit/>
          </a:bodyPr>
          <a:lstStyle/>
          <a:p>
            <a:endParaRPr lang="en-US" dirty="0">
              <a:hlinkClick r:id="rId3"/>
            </a:endParaRPr>
          </a:p>
          <a:p>
            <a:r>
              <a:rPr lang="en-US" dirty="0">
                <a:hlinkClick r:id="rId3"/>
              </a:rPr>
              <a:t>http://fr.wikipedia.org/wiki/Jean_Nouvel</a:t>
            </a:r>
            <a:endParaRPr lang="en-US" dirty="0"/>
          </a:p>
          <a:p>
            <a:r>
              <a:rPr lang="en-US" dirty="0">
                <a:hlinkClick r:id="rId4"/>
              </a:rPr>
              <a:t>http://www.jeannouvel.com/francais/preloader.html</a:t>
            </a:r>
            <a:endParaRPr lang="en-US" dirty="0"/>
          </a:p>
          <a:p>
            <a:r>
              <a:rPr lang="en-US" dirty="0">
                <a:hlinkClick r:id="rId5"/>
              </a:rPr>
              <a:t>http://www.lexpress.fr/diaporama/diapo-photo/culture/architecture-patrimoine/architecture/les-dix-merveilles-de-jean-nouvel_504924.html</a:t>
            </a:r>
            <a:endParaRPr lang="en-US" dirty="0"/>
          </a:p>
          <a:p>
            <a:pPr>
              <a:buNone/>
            </a:pPr>
            <a:endParaRPr lang="en-US" dirty="0"/>
          </a:p>
          <a:p>
            <a:endParaRPr lang="en-US" dirty="0"/>
          </a:p>
          <a:p>
            <a:endParaRPr lang="en-US" dirty="0"/>
          </a:p>
          <a:p>
            <a:endParaRPr lang="en-US" dirty="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A886A-A2F5-4C99-909F-921B2B42B8AB}"/>
              </a:ext>
            </a:extLst>
          </p:cNvPr>
          <p:cNvSpPr>
            <a:spLocks noGrp="1"/>
          </p:cNvSpPr>
          <p:nvPr>
            <p:ph type="title"/>
          </p:nvPr>
        </p:nvSpPr>
        <p:spPr/>
        <p:txBody>
          <a:bodyPr/>
          <a:lstStyle/>
          <a:p>
            <a:r>
              <a:rPr lang="fr-FR" dirty="0"/>
              <a:t>Sommaire</a:t>
            </a:r>
            <a:endParaRPr lang="el-GR" dirty="0"/>
          </a:p>
        </p:txBody>
      </p:sp>
      <p:sp>
        <p:nvSpPr>
          <p:cNvPr id="3" name="Θέση περιεχομένου 2">
            <a:extLst>
              <a:ext uri="{FF2B5EF4-FFF2-40B4-BE49-F238E27FC236}">
                <a16:creationId xmlns:a16="http://schemas.microsoft.com/office/drawing/2014/main" id="{A498F559-0B47-4D27-B768-BFB2D7E4C7AA}"/>
              </a:ext>
            </a:extLst>
          </p:cNvPr>
          <p:cNvSpPr>
            <a:spLocks noGrp="1"/>
          </p:cNvSpPr>
          <p:nvPr>
            <p:ph idx="1"/>
          </p:nvPr>
        </p:nvSpPr>
        <p:spPr/>
        <p:txBody>
          <a:bodyPr/>
          <a:lstStyle/>
          <a:p>
            <a:r>
              <a:rPr lang="fr-FR" dirty="0"/>
              <a:t>Biographie</a:t>
            </a:r>
          </a:p>
          <a:p>
            <a:r>
              <a:rPr lang="fr-FR" dirty="0"/>
              <a:t>Œuvres</a:t>
            </a:r>
          </a:p>
          <a:p>
            <a:r>
              <a:rPr lang="fr-FR" dirty="0"/>
              <a:t>Titres et distinctions</a:t>
            </a:r>
          </a:p>
          <a:p>
            <a:r>
              <a:rPr lang="fr-FR" dirty="0"/>
              <a:t>Prix</a:t>
            </a:r>
          </a:p>
          <a:p>
            <a:endParaRPr lang="el-GR" dirty="0"/>
          </a:p>
        </p:txBody>
      </p:sp>
    </p:spTree>
    <p:extLst>
      <p:ext uri="{BB962C8B-B14F-4D97-AF65-F5344CB8AC3E}">
        <p14:creationId xmlns:p14="http://schemas.microsoft.com/office/powerpoint/2010/main" val="311758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Questions</a:t>
            </a:r>
            <a:endParaRPr lang="el-GR" dirty="0"/>
          </a:p>
        </p:txBody>
      </p:sp>
      <p:sp>
        <p:nvSpPr>
          <p:cNvPr id="3" name="2 - Θέση περιεχομένου"/>
          <p:cNvSpPr>
            <a:spLocks noGrp="1"/>
          </p:cNvSpPr>
          <p:nvPr>
            <p:ph idx="1"/>
          </p:nvPr>
        </p:nvSpPr>
        <p:spPr/>
        <p:txBody>
          <a:bodyPr/>
          <a:lstStyle/>
          <a:p>
            <a:endParaRPr lang="en-US" dirty="0"/>
          </a:p>
          <a:p>
            <a:r>
              <a:rPr lang="en-US" dirty="0" err="1"/>
              <a:t>Lequel</a:t>
            </a:r>
            <a:r>
              <a:rPr lang="en-US" dirty="0"/>
              <a:t> de </a:t>
            </a:r>
            <a:r>
              <a:rPr lang="en-US" dirty="0" err="1"/>
              <a:t>ses</a:t>
            </a:r>
            <a:r>
              <a:rPr lang="en-US" dirty="0"/>
              <a:t> </a:t>
            </a:r>
            <a:r>
              <a:rPr lang="en-US" dirty="0" err="1"/>
              <a:t>projets</a:t>
            </a:r>
            <a:r>
              <a:rPr lang="en-US" dirty="0"/>
              <a:t> </a:t>
            </a:r>
            <a:r>
              <a:rPr lang="en-US" dirty="0" err="1"/>
              <a:t>trouvez-vous</a:t>
            </a:r>
            <a:r>
              <a:rPr lang="en-US" dirty="0"/>
              <a:t> le plus </a:t>
            </a:r>
            <a:r>
              <a:rPr lang="en-US" dirty="0" err="1"/>
              <a:t>intéressant</a:t>
            </a:r>
            <a:r>
              <a:rPr lang="en-US" dirty="0"/>
              <a:t> ?  </a:t>
            </a:r>
          </a:p>
          <a:p>
            <a:endParaRPr lang="en-US" dirty="0"/>
          </a:p>
          <a:p>
            <a:r>
              <a:rPr lang="en-US" dirty="0"/>
              <a:t>Qu</a:t>
            </a:r>
            <a:r>
              <a:rPr lang="fr-FR" dirty="0"/>
              <a:t>e </a:t>
            </a:r>
            <a:r>
              <a:rPr lang="en-US" dirty="0" err="1"/>
              <a:t>pensez</a:t>
            </a:r>
            <a:r>
              <a:rPr lang="el-GR" dirty="0"/>
              <a:t>-</a:t>
            </a:r>
            <a:r>
              <a:rPr lang="en-US" dirty="0" err="1"/>
              <a:t>vous</a:t>
            </a:r>
            <a:r>
              <a:rPr lang="en-US" dirty="0"/>
              <a:t> de </a:t>
            </a:r>
            <a:r>
              <a:rPr lang="en-US" dirty="0" err="1"/>
              <a:t>sa</a:t>
            </a:r>
            <a:r>
              <a:rPr lang="en-US" dirty="0"/>
              <a:t> contribution à la modification des </a:t>
            </a:r>
            <a:r>
              <a:rPr lang="en-US" dirty="0" err="1"/>
              <a:t>villes</a:t>
            </a:r>
            <a:r>
              <a:rPr lang="en-US" dirty="0"/>
              <a:t> </a:t>
            </a:r>
            <a:r>
              <a:rPr lang="el-GR" dirty="0"/>
              <a:t>?</a:t>
            </a:r>
            <a:endParaRPr lang="en-US" dirty="0"/>
          </a:p>
          <a:p>
            <a:endParaRPr lang="en-US" dirty="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a:t>Biographie</a:t>
            </a:r>
            <a:endParaRPr lang="el-GR" dirty="0"/>
          </a:p>
        </p:txBody>
      </p:sp>
      <p:sp>
        <p:nvSpPr>
          <p:cNvPr id="3" name="2 - Θέση περιεχομένου"/>
          <p:cNvSpPr>
            <a:spLocks noGrp="1"/>
          </p:cNvSpPr>
          <p:nvPr>
            <p:ph idx="1"/>
          </p:nvPr>
        </p:nvSpPr>
        <p:spPr/>
        <p:txBody>
          <a:bodyPr>
            <a:normAutofit lnSpcReduction="10000"/>
          </a:bodyPr>
          <a:lstStyle/>
          <a:p>
            <a:r>
              <a:rPr lang="fr-FR" dirty="0"/>
              <a:t>Ville de naissance: Fumel, France</a:t>
            </a:r>
          </a:p>
          <a:p>
            <a:r>
              <a:rPr lang="fr-FR" dirty="0"/>
              <a:t>Date de naissance: le 12 août 1945 </a:t>
            </a:r>
          </a:p>
          <a:p>
            <a:pPr>
              <a:buNone/>
            </a:pPr>
            <a:endParaRPr lang="fr-FR" dirty="0"/>
          </a:p>
          <a:p>
            <a:pPr>
              <a:buNone/>
            </a:pPr>
            <a:r>
              <a:rPr lang="fr-FR" dirty="0"/>
              <a:t>Etudes:</a:t>
            </a:r>
          </a:p>
          <a:p>
            <a:r>
              <a:rPr lang="fr-FR" dirty="0"/>
              <a:t>1966-1972 </a:t>
            </a:r>
            <a:r>
              <a:rPr lang="el-GR" dirty="0"/>
              <a:t>:</a:t>
            </a:r>
            <a:r>
              <a:rPr lang="fr-FR" dirty="0"/>
              <a:t>'École nationale </a:t>
            </a:r>
          </a:p>
          <a:p>
            <a:pPr>
              <a:buNone/>
            </a:pPr>
            <a:r>
              <a:rPr lang="fr-FR" dirty="0"/>
              <a:t>supérieure des </a:t>
            </a:r>
            <a:r>
              <a:rPr lang="fr-FR" dirty="0" err="1"/>
              <a:t>Beaux-Arts</a:t>
            </a:r>
            <a:r>
              <a:rPr lang="fr-FR" dirty="0"/>
              <a:t> de Paris</a:t>
            </a:r>
          </a:p>
          <a:p>
            <a:pPr>
              <a:buNone/>
            </a:pPr>
            <a:r>
              <a:rPr lang="en-US" dirty="0"/>
              <a:t>Profession:</a:t>
            </a:r>
            <a:endParaRPr lang="el-GR" dirty="0"/>
          </a:p>
          <a:p>
            <a:r>
              <a:rPr lang="fr-FR" dirty="0"/>
              <a:t>Architecte, Urbaniste, Artiste</a:t>
            </a:r>
          </a:p>
          <a:p>
            <a:endParaRPr lang="fr-FR" dirty="0"/>
          </a:p>
        </p:txBody>
      </p:sp>
      <p:pic>
        <p:nvPicPr>
          <p:cNvPr id="5" name="4 - Εικόνα" descr="FUMEL!!.PNG"/>
          <p:cNvPicPr>
            <a:picLocks noChangeAspect="1"/>
          </p:cNvPicPr>
          <p:nvPr/>
        </p:nvPicPr>
        <p:blipFill>
          <a:blip r:embed="rId3" cstate="print"/>
          <a:stretch>
            <a:fillRect/>
          </a:stretch>
        </p:blipFill>
        <p:spPr>
          <a:xfrm>
            <a:off x="6588223" y="4206679"/>
            <a:ext cx="2555777" cy="26513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a:t>Œuvres</a:t>
            </a:r>
            <a:endParaRPr lang="el-GR" dirty="0"/>
          </a:p>
        </p:txBody>
      </p:sp>
      <p:sp>
        <p:nvSpPr>
          <p:cNvPr id="3" name="2 - Θέση περιεχομένου"/>
          <p:cNvSpPr>
            <a:spLocks noGrp="1"/>
          </p:cNvSpPr>
          <p:nvPr>
            <p:ph idx="1"/>
          </p:nvPr>
        </p:nvSpPr>
        <p:spPr/>
        <p:txBody>
          <a:bodyPr>
            <a:normAutofit lnSpcReduction="10000"/>
          </a:bodyPr>
          <a:lstStyle/>
          <a:p>
            <a:endParaRPr lang="fr-FR" dirty="0"/>
          </a:p>
          <a:p>
            <a:r>
              <a:rPr lang="fr-FR" dirty="0"/>
              <a:t>Les Halles, Paris, France (2003) </a:t>
            </a:r>
          </a:p>
          <a:p>
            <a:endParaRPr lang="fr-FR" dirty="0"/>
          </a:p>
          <a:p>
            <a:r>
              <a:rPr lang="fr-FR" dirty="0" err="1"/>
              <a:t>Amwaz</a:t>
            </a:r>
            <a:r>
              <a:rPr lang="fr-FR" dirty="0"/>
              <a:t> </a:t>
            </a:r>
            <a:r>
              <a:rPr lang="fr-FR" dirty="0" err="1"/>
              <a:t>Bouregreg</a:t>
            </a:r>
            <a:r>
              <a:rPr lang="fr-FR" dirty="0"/>
              <a:t>, Rabat, Maroc (2005)</a:t>
            </a:r>
          </a:p>
          <a:p>
            <a:pPr>
              <a:buNone/>
            </a:pPr>
            <a:endParaRPr lang="fr-FR" dirty="0"/>
          </a:p>
          <a:p>
            <a:r>
              <a:rPr lang="fr-FR" dirty="0"/>
              <a:t>Valencia Littoral, Valence, Espagne (2007)</a:t>
            </a:r>
          </a:p>
          <a:p>
            <a:endParaRPr lang="fr-FR" dirty="0"/>
          </a:p>
          <a:p>
            <a:r>
              <a:rPr lang="fr-FR" dirty="0"/>
              <a:t>Grand Paris, France (2010)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Les </a:t>
            </a:r>
            <a:r>
              <a:rPr lang="en-US"/>
              <a:t>Halles</a:t>
            </a:r>
            <a:endParaRPr lang="el-GR"/>
          </a:p>
        </p:txBody>
      </p:sp>
      <p:pic>
        <p:nvPicPr>
          <p:cNvPr id="4" name="3 - Εικόνα" descr="Les-halles (1).jpg"/>
          <p:cNvPicPr>
            <a:picLocks noChangeAspect="1"/>
          </p:cNvPicPr>
          <p:nvPr/>
        </p:nvPicPr>
        <p:blipFill>
          <a:blip r:embed="rId3" cstate="print"/>
          <a:stretch>
            <a:fillRect/>
          </a:stretch>
        </p:blipFill>
        <p:spPr>
          <a:xfrm>
            <a:off x="1691680" y="4653135"/>
            <a:ext cx="5521365" cy="2204865"/>
          </a:xfrm>
          <a:prstGeom prst="rect">
            <a:avLst/>
          </a:prstGeom>
        </p:spPr>
      </p:pic>
      <p:pic>
        <p:nvPicPr>
          <p:cNvPr id="5" name="4 - Εικόνα" descr="renovation-forum-halles-paris-berger-anziutti.jpg"/>
          <p:cNvPicPr>
            <a:picLocks noChangeAspect="1"/>
          </p:cNvPicPr>
          <p:nvPr/>
        </p:nvPicPr>
        <p:blipFill>
          <a:blip r:embed="rId4" cstate="print"/>
          <a:stretch>
            <a:fillRect/>
          </a:stretch>
        </p:blipFill>
        <p:spPr>
          <a:xfrm>
            <a:off x="2051720" y="1124744"/>
            <a:ext cx="4824536" cy="3276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err="1"/>
              <a:t>Amwaz</a:t>
            </a:r>
            <a:r>
              <a:rPr lang="fr-FR" dirty="0"/>
              <a:t> </a:t>
            </a:r>
            <a:r>
              <a:rPr lang="fr-FR" dirty="0" err="1"/>
              <a:t>Bouregreg</a:t>
            </a:r>
            <a:r>
              <a:rPr lang="fr-FR" dirty="0"/>
              <a:t> (Maroc)</a:t>
            </a:r>
            <a:endParaRPr lang="el-GR" dirty="0"/>
          </a:p>
        </p:txBody>
      </p:sp>
      <p:pic>
        <p:nvPicPr>
          <p:cNvPr id="2050" name="Picture 2" descr="http://t1.gstatic.com/images?q=tbn:ANd9GcTLE6_i3rZiGQKiibjVwsBjM5Yy2xys6vq1UL98j3uZHuuSoY7LoikbOUWlCg"/>
          <p:cNvPicPr>
            <a:picLocks noChangeAspect="1" noChangeArrowheads="1"/>
          </p:cNvPicPr>
          <p:nvPr/>
        </p:nvPicPr>
        <p:blipFill>
          <a:blip r:embed="rId3" cstate="print"/>
          <a:srcRect/>
          <a:stretch>
            <a:fillRect/>
          </a:stretch>
        </p:blipFill>
        <p:spPr bwMode="auto">
          <a:xfrm>
            <a:off x="0" y="1988840"/>
            <a:ext cx="2952328" cy="3141928"/>
          </a:xfrm>
          <a:prstGeom prst="rect">
            <a:avLst/>
          </a:prstGeom>
          <a:noFill/>
        </p:spPr>
      </p:pic>
      <p:pic>
        <p:nvPicPr>
          <p:cNvPr id="2052" name="Picture 4" descr="http://img832.imageshack.us/img832/1310/0401c.jpg"/>
          <p:cNvPicPr>
            <a:picLocks noChangeAspect="1" noChangeArrowheads="1"/>
          </p:cNvPicPr>
          <p:nvPr/>
        </p:nvPicPr>
        <p:blipFill>
          <a:blip r:embed="rId4" cstate="print"/>
          <a:srcRect/>
          <a:stretch>
            <a:fillRect/>
          </a:stretch>
        </p:blipFill>
        <p:spPr bwMode="auto">
          <a:xfrm>
            <a:off x="3284902" y="1988840"/>
            <a:ext cx="5859098" cy="3816424"/>
          </a:xfrm>
          <a:prstGeom prst="rect">
            <a:avLst/>
          </a:prstGeom>
          <a:noFill/>
        </p:spPr>
      </p:pic>
      <p:pic>
        <p:nvPicPr>
          <p:cNvPr id="5" name="4 - Εικόνα" descr="arabic architecture.jpg"/>
          <p:cNvPicPr>
            <a:picLocks noChangeAspect="1"/>
          </p:cNvPicPr>
          <p:nvPr/>
        </p:nvPicPr>
        <p:blipFill>
          <a:blip r:embed="rId5" cstate="print"/>
          <a:stretch>
            <a:fillRect/>
          </a:stretch>
        </p:blipFill>
        <p:spPr>
          <a:xfrm>
            <a:off x="0" y="5334959"/>
            <a:ext cx="2325638" cy="1550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Le Littoral Valence</a:t>
            </a:r>
            <a:endParaRPr lang="el-GR" dirty="0"/>
          </a:p>
        </p:txBody>
      </p:sp>
      <p:sp>
        <p:nvSpPr>
          <p:cNvPr id="43010" name="AutoShape 2" descr="data:image/jpeg;base64,/9j/4AAQSkZJRgABAQAAAQABAAD/2wCEAAkGBhQSERUUEhIVFRUWFRcXGBcYGRgYGBkYFxcXFBgVGBgXHyYeGholGhQUHy8gIycpLCwsGB4xNTAqNSYrLCkBCQoKDgwOGg8PGjUkHyQsKiw2Kio1LCwqMDQsLCwtLC4tLCwvLCwwLCksLCwsLCwsLCwsLCwqLCwtLCosLCksLP/AABEIAKsBJgMBIgACEQEDEQH/xAAbAAABBQEBAAAAAAAAAAAAAAAAAgMEBQYBB//EAEAQAAEDAgIHBQYEBgEDBQAAAAEAAhEDIQQxBRJBUWFxgSKRobHwBhMyUsHRFCNCYhVygpLh8aJDU7IHFjM00v/EABsBAAIDAQEBAAAAAAAAAAAAAAAEAgMFAQYH/8QAMhEAAgECBAMGBgICAwAAAAAAAAECAxEEEiExQVFxBRNhkaHwIjJCgbHB0fEU4SMzUv/aAAwDAQACEQMRAD8A8NQhCABCEIAEIQgAXYXQ1dAQBxlIuMAEk7AJKusF7IV33cBTH7s/7RfvhTPY/Ghpe06rRE6xhp2DVk5i60n8Qp/9xp5OB8krVrSi7JCtWtKLskVFH2ToURrVqp6kUxyG096RVxWDpn8tpef6XN76oPgoHtZTmq2o2Yc2CYcLjmL2IyVIKc7z0lShFyV5MlCLkryZq3+2VYMIaaLAMg0N1hxz1T3LPY/T1ar8dRzhxNujch3KA8HakK1QitkXKEVshT6hOZJSUIUyQIQrDSOGa1rdUQdtzu4rjdnYsjTcouXIr0IQulYIQhACmtsfW1JT1JnYceXmmVw61awIQhdOAhCEACEIQAIQhAAhCEACEIQAIQhAAhCEACELoCAOJS7CUwHh4oAWygU5hdHvqVBTYNZx2DZxJ2BGHZUqODWCSdw+61+hK/4ZmqMJW1z8T+ySf8cFXObitNyuc8vUuNA+zrMMyLOefieR4NnIean4zGtosL3uho9AAbTwVT/7pgnWw9cDfqbpkm/qFjtP6ediXzcUwTqt3D5j+4+CSVGc5fEKRpynL4hOnNNPxVSTZos1s5fc7z0UGlG/102JocL+vJOClHrqtBJJWQ8kkrIccAd09SD1TFShtHdNxx4hOseNoHM5pZcNp6hsKVzpAQptSkHm8NPzZA8xsPHJRatItMEQV1ricuIVrpf4W+tiqlaaW+FvMeSql8yG6X/VP7FWhCFMVBCd/DOjW1TG+LJpB1prcusJo1hoSargSCS3UkWmBra23lbiqVX1C1EfyHyKoVXBt3Ga8VFRtyBCFIp4IlmtI22vNuim3YXjFy2I6EIXSIIQhAAhCEACEIQAIQhAAhCEACEIQAJTCkroKAHTUO8rhO+Vy+9Ktz70AXfsdiGtquac3Nhp5GSOv0WpbU1nmIAYepPLYL57V502xkGCLi/2Wp0V7RMfArHVeLCoLA8zs625KmUFdy8Otvt6eG4pWptvMjR1AYMZwY5xbxXnVRpD+3I2HmMwZ22K9Ch2YIcONuoLbeCg4rDgv1h+XUNrjWY/g4ZHnYqmgnG9ten8b+hVRnkvpoY4t58ItKQKLj+g8yZ8lq62Bom1Wn7l3zN+A8nfCOTgFExehiwdis0jcSGn6jyVyrRe41GtF76FKWBoktjmHELlGlrfDl0H/kUYhjjbXnhII72p3R1NwMEnVvlIvbbCtb0uMRjmaSI9UBhgtJm/6T4hIbVBs5pjxH8pPlkrkUJNqoA3E/WU8dBB93OB/q+yh30YjEsJNb+/IzlfC6twdZu/dwI2FaLBYJlQxUEgNBAki+Wzmn6uigGlokSIsJ8hKTgbEj9oCorVVNXjobHZ2E7uonUtKL/3wZnNJYYMqvayYBtt2SowpncrfHOaXum9+62zf1TDaYdlPWx7ogpmHyow8RZVZ5drv8kkD8ofy/RVX4RyuMmDlsUcVBNgBfOT4qNPiXYr6eiJdOiTSDQJJZAAvJIyEKsq6Gqt+JhbaRMieUq5p2A5fRQaz3T8Rm+0lRg9bFmJgsqfgiqrUC3MddhU6naj0P1TxjaA7flt33lSsR/9bVDW5WsJzn4onac1KbtbqVYWGbO+UWZ1CEKwUBCEIAEIQgAQhCABCEIAEIQgAQhCABCEIAew9NzyGtEuOQVlS9mqzvi1W83T/wCMqpZULSCDBBkEbCrPCYvFPsx7zPrM5KEs3AhLNwJ7PZVrb1KsDgAPFx+iU3B4VthrVDuEu/8AGAo2Hd7ok4qk9xJs49oecFWjdPUQOx3ABvnHhKpebxfQpebr0OM0saUMZSFMHL3h1W/aesqVU99UHaexrTsY2e5ziqfFe0bjZrAAd9z/AMhB7iqw1jkYaM4yH9uX/FdjTd1JaPzDur6tfs0rK9EvLalV7/2GqGeLTqu/uB4K0OisJaB7ojInLuqAtPNYTsu3dOz1v9wpODxtWifyaxaPlJsf6TYq2UFL/Wn8ryRJ0nb4X799TaO0aXfCaVYRsJY6P6SW+SjVMG1t306tPiCS3+5hcB1hUw9s9ZpbWosJiz2WcDsP+iFc6O9p2PGqHl0tiHFrXAmRYuI1hwVfcycbxf2bt5Pb0X4KctSK1flf+h5+Ca8iHWAEjPWiTLpzmdqU7RVI/wDTb0EeS5hdDtDfzKbnGSQ5rSH3jJ7HTFkiq2qwxT1nNzmq18/yy1vjCW7qo9tffgW1JOpNxjU0ina+l1yXixL9CU/0y3kSfAlQ36NNK+sCDYb99+5S6emm5VGmmcpN2/3DLrCXpNwLGkGQTmORUJRqQeWa8xzsvFV1iIU29G/epTu9m/eN94H9ojKI2xEzdRzoCt+ktdFoBgjgQQFeYLHsbTaCbwbAcSuYrGBzTqsfke1lbjwV8a0tn5+/fUUnOo8RKPOTXqULqJs11thkT4bVXVGkk9q+8xs5ZcrK5wry6qzWM9oZmfNW+khT1LCmTuhpttXVVcHZo1MZKHewpLjxfkULH7DuHkoNerBHrgpsdo8AfJLw+jw/tRMWsYPAgkRH3CmpKOoxVjnjlulruyvY1s2HUR5TKsazg2mJuIA9TCgPwBdOprEjOSD3ZKVpCmfdgACeznlkuzabRVh45IVen5Ij6VN4u4AjKInd15eIUCrhHN48lPGjGxLqjJ+Vgc53LIDxUXEVNTsjZ1g/dXJpmcmmRvcncVz3Z3HuXNY707SpPd8IceUqSTeiO7DeodxXNU7lI/C1flf4o/D1flf3FT7ufJkcy5keFxSfdVflf3FGpU+V3cfsuZJcjt0RkKQ6o4fEO8Qk+8BzA9cR9lFqx0ZQpDqTePSCuLgDCEIQAIQhAArWhpaoKbWteGgSNgOc557cwqpO0CJggGd857MlxpPc40nuPPLyZL5O+ZP3XNb5oPMfWxQ+pucAOCaeW8V06PNcL6pIPA2hBE/I7Z8pTAeBkEsPnICUAdewD9Md5HeE60hwgcxePD/CjGu7el0XAntXPdPXNAC30xta4cTAHrqh2rlqwdl/MG66GEXBLfXFDTvDSfW5AEvB46tR/wDhrOH7Zkf2H7K5wvt5UaQK1Jr+LeyfqPJZ+mQTGqL8LDz8FbYbClt58Ld6pqqH1IvoYSVeXwr7+7GgOmqGI7bH+7qAWDxAd+1xu1wUapTYZ1WOpO26oD6JPFhy6Khwwc6tLfhFn2IHHPath7LMbVe+m8mCyWjZIIkgcipw1i4tXUVfxWu1/XVMXr4T/Hpd7GX1WS5+JX061RgH5LY+amNbrq/EPFSHvY+k8jEBxDSdQDVPIgw7wUipgA0u9y6wzkHVztIm2RuouLh7XBzB7wCRaerClZQi/ip6r1XVa+afkLQSjVipq0rq/p4v9FJo0N98zXEt1hIztyWmdrapbRpktcCLjVIB3O29R1VHoj3rC4s1mkx+gOac7GY8CFcDTldo/MoA/uYS7qWZ9xK5KTvZa+Hv9DGPqZq3w8P7KbE6KcwPc5pbY2MbY2gxCtdA6Ja+k1xdOctGy5zUjSOkmVcLULHtdYSBmO03NpuOqk6IwrTQpS0E6ovt35i6jKd1rp78f5IVa054a8t836JdLAsbkwd33Wf/AIa+lLnMaZgAa2ZJsLerEq+qaPpnNviZ75VKXuZIeSW0daTrTcgEm8ZMIEby5EIRlFuMteTsvJ393FqOInThKC2la/2KP2lrPpNHaAc+R2RADRmATcZi+ZWUV3pTS/v7PeA0GQ1rJjZdzoMwoDcJTOVUf1NI/wALRpYeeXW1+qL6byx+LcawuEdUJDdgm6vdH4bUZBzkk+uQCTo3BajTcOnaMoHoqXC9Bg8IqaU5fML1quZ2WwIQhaJQCEIQBwhR6ujqbv0gcreSkoUJU4z0krnVJrYqKugvld3/AHCFboSjwFBvYt7+ZkkIQvNmgCEJynSnagBtdCmN0ftPrzXDTaJygdfv9EARzTJuMlw0jwT7WDcTayVPAWE2zjb90AMNw53jz8k4MOBnPl908aL2wdUgESJEAiYlpdskG/AhPUcPI/MqtZlc6xdBBvDRccyMxxQBGIG4Tu9fZM/iD6t5KU/CRZzXAjeNTO/6rrjtUXIYD1d9ggCMcQdw7kphfsEdFK1twceUNHguHoBxMn6oA4x5zsDw8xHl6FjRr6x1XWOXoKsgTaeg+qf96YHZvsznoR9rTZRlFSL6NaVJ3W3IuqDGtaRIEknPl9lMwOkvcva5pEj7QR1WS/HQZgzzB+i0PsboWpj62rLmUmCaj7WnJrbRrHyBOxVSvTptN6bv8D8sfR+acOFrcLXuarG4qgWB7LawBcZMbw2NplUeIrmrZjbAzxnfOQT2ltEFgMPqODKr6ZDi3swdUGWtAvA4CQjQ+ihVYZqVWw6Ia4RkDN2lO0aUMNReJWrTtrw4cNzzEqkpXvLR/rbyJ1IHVGtnAnmlwuD2aZ/3a5/rb/8AlJ/9vMn46vV9/JYcnFtu/oQUIviQNK4EOghg1pu6LxtE7VH0fputQpw+lrUxkYILbzfeLq2Ogqe33vV7j3QoGN0Oym9oGvUDv0a79ccoOXP/ACmsPT755Fr18PfGyG3WiqKpNXs73LfDV6lZocx7A05Ft/PIquxGjQX1G1HFwMO3AhwjIcWHwSzoB9A6+EcZ20nmWuG6dh9SknTDKpaYLKjTqPpus4B0QeI1w3+5UW4w29Ra3GJivaDRbaFXVaSQRrAHMSSInbkqxbP2k0A6sfeMMuDY1TtiTY775FY1zSDBsU9SnmjvqO0Z5o76l/onF6zI2tt02FTtZZfCYkscHDqN42haNuJYROs2/EL0+CxKnDLJ6oVrU7SuuI9KEz+Ib8ze8I/EN+ZveE93keZRlY6hNfiG/M3vCPxDfmb3hGePMMrHVxJa8HIg8jKUpXTAEIQgDJIQheNNYE5SqRsTaEAWlUNsdZrpE5uJGwgiBBtlyQ2djT3AeJBPik4Fz3BrGtuTDTmTmYANs5Q9rjm6P6mjwlAC3NdtgW/USfMrtBxEkVTkR2LWNiDGYIMRkZTGpJmR0BM8yAFwtz+I9zUAOOGtJBYAB+onWzuALzEzySS+T8TjFoAAgXty6J+hijTBDadMk7XAudlECTER6hNOqv1na20zIGrneAGwBugWCAH69C0Gk5rwASahiQQIhpDdhB22cFG1wM3NHIT4hKeARkOfXfJJ6LoYJzbl+kz1nOUANueDsc711Uih7vVByvcGT5RxXBAHon/ahYqvNvXJAEypi2fpLu4DyBTNbFF2xscJnrrKCAnXGBAzKALTB4R+Iqso0mS98AAmY2kk7ABc8F67q0tE4JrGN1nTG7XqES57tsW7oHFRf/Tf2S/C0fe1R+fVAmc2MzazgTYnoNip/b3Soq4gMaZFIFp3a5PajlAHQpfDwWNxKpfQtX766CNapmdkRsHjX1mYjXvrB7y4CO04SR4JXs9WDWkOsXO7MiAbAQDvT2DcKWFlwzBMby6wHdCq8JNYNp31gQdbYGNEZbxsWo4qtGrFK0M2/Ky39FfwKYqLTzPhp4u68tLmpTfur59/3Ti45wAkmAF5kgm0RNJsqGmRTs62WZG0Dio+ha7SzVa3tj4zleTmcyVOgv4N7i7nuHDM+CqtK1CytTfqkMbEuaM/2nuyO9aeFvWg8N1lfotnz/R0uNU745D7yoGlNBMriTIePhfaRziJHoQrCnUDhIMhKWdeUHyYKTTujKfiX0XamJkT8NQF2q7nu9SBmm9LaKpke81QSTc5zORnuWrxGFbUaWvaHNOw+fA8VmsZo6rhQTTmrRgy0/Ez/HEdQM05hqyjUU/TgyxPNs7MpDo+n8gXf4bTz92I33jvV5o7HUdSdUSNwE9ZySNI+0FHVLHtaQdjjrf8QvYOeHy5rLyPRx7FiqeeeISutLXfrf8ARS/w6n8gR/D6fyBPU64eNZpBHDZwvfvSlfGnSkk1FeSPOScotq5H/h9P5Aj+H0/kCkIUu5p/+V5IjnlzG2UGgyGgHgE4hCmklsRvcEIQpAZJCEunTLjYT9t68aawkBPspACTns3dd/JOso6oyvvvyyCcdEXa2Ntnd6AG6VY5a5iROcWBOW3uXWCMnjZsI8QpVLAue0OaGgbBcDiYO/6LjtG1Plae77qOePMvWGqtXUWRnX/WDwl31CXFpIbItF9vCU4MFUGbJ6N+iQaLtrXDoQPBqMy5kHSqR3i/IigF3ADd4mFx9IgZ8gZHVOuoibkb7/eQuVaADTIjkTn1spFYxSc4XaYXfeO59AUtrSRYQMt/0XalGIEt2IAS7EGRNo2euQ7glQ2Jhw47EisYsD63JsPOUmPWxADhqgZC+8ref+mHsb75/wCKrCabHdgH9bxeT+1tuZgbCsVrBxa0MB7UAgQXE2HIX2f6929l3sp0RRkAUxb+XMnvknmk8ZUcIWjuyivPKrLiO+0XtIzCMv2qjvgZv/c7c2e/y850Ph/e1S59wJc6ciSSb9ZPRN6Z0o7E1nVHHOzRsawZDuueJK5WxUgUqQOrN/mqHeeG4LewvZ7w2HyR0nNay5e+HjrsZ5M0npKnUexk/ltdLjvtkPEdVK0PhzrvqloY14hrcjEi8bMuqc0VogUxrPAL8731eA+6me9Lvgy+Y5f0jbzy5rLxOKpwg6FDa1rvrd26vj4aIBdSqBbMnIDP/XFJFKTLo4DYOPE8e5NYxhZRqOYQHhrnBzryQCe1vyjgvO8T7V4o/wDVIB+UNbB3WErNp0nP5S6nSc1oenKLj9I06THOe4QBJAgmJj4dua8pr6Sqv+Oq93NxPmUUcsvXr1vuWFtq2Xxw3NnoGj9J03l1TDyf+5RMB0bHtEm3JI0j7ZCkR+VrsOTg6CDta5pbY9YOwrDNrljg+m4tLbtINwRs/wAK3oaVGIJ1mtDo7UfC7e6NmyR1WlSoQxMstTfg/wBP9PfhroQnRUHfdGgwvt9QcYe17OJAcP8AjfwV7hdI0qomnUY7bYiRzGY6ry/SGjNR0g9gmJuY+sJ9uiiyHNdrOF908jeVRLsybbjFao66VJ2d7XNhpX2aa8mphyGv2t/Q7bHA+HLNZ/8ADCoTTrNLHNzkZHeDu9XUvQ3tBsMgi0beV8+S0FajSxTRrWePheMxyO0ftKXhi61CLpSej+/5NyXZ8aOXEQ/5aS34SXW2tvFfexgcZo2rhnawMt+YZEbiFLwWk2vsey7dsPI/TzV1iKb6B1KoDmGwd+h3D9ruBVRpL2dDgX0OrNo5J3C4+VJ2/p/w/fgSxHZtPEQ77CPNHl9S/lev5JSFTYXSrmHVqAmNv6hz3q2ZUBEgyDtC9NQxMKy035Hm503DcWhcQmSs6hcXUAZnDYbXIBIaN5y/2rVug3ObDHU43BwJPF1r8lW+8M538t0bkupWcd8+uq8a78DVd+BYs9lqkQdTnLrdAEw/A6jyyWudIGRIk3vbYATHLcjD46oMnloAuZN+MT4f7VpoukY1g25OsCRJM/qJzkqqUnBXZdhsPUrzypk2joupYGB2ZzbJMWAE+aW3BVTmIgCAIuTyPinaelCLHVcNsm+7Ip4aXBEEGJk7jzjYk83NGnKHaUE8tntt4dRh2jakFxDbRaxJ32BTdfBVGySwG8Q2ZyzOrYd6sm6TabNcG+uPIJ2hWk3LTO9jT326ouhSeOxtP548b7adCjOHOrrFpufh7RMbznA5qrbTa57pZYcBE3+y0tfTDnPNJpDzEOkDVbeLy02jPiYzUzC0GgQGMvcS3VE7XW4DLZZW/KupVLtKcku8Set7GXGjGOO0RaxOzZFwmami2g/GeRAPlC0ONwIJ7IOW0NjvCrqeELbkBQVSS4jjxOGqU0+7V3yf6Vihxei2i4ItJNy0nvlV9SkBw33B6WzV3pms1jbZnISe8+tqzqcpttXZn1JQk/gVjTexGjfe4j3hHZpCR/MfhHmei9BqGxzyOWcQQfCVV+zGi/cYdrSO07tu5u2dBA71anjks+rUzTuZFaeaRiCdnerr2fDWguzebADMNG3gCTnwVPjKJY8tGWxxGY2EA588uaf0XjzRdvafiG08ea9li4yxOHapcfXwIWtuan3Jd8d/2jLr83W3BPpLHggEXBEjkbprGYxlJpfUcGtG0+Q3ngF4h3vY5uGNYDTeHGAWOBJ2AtIJ6ZryVh2G9u8bCOIWh9o/aZ+IaWU2ltPO/wATwL5bG7Y4Z7FRUnNgGOHLvWhQpuK14mhQg4LUS5lvsInwRTw5JGqCSZz2jb3ZoqC8Dpw/b9lzD1oOcXBnaCMnBMLxGGS26Hccy0cpKk4TRgY7W1iTfZAuIUnD1tYXsRmOO8cDmE6vQ4fC0GlUjqIVKk7uLBwBEEc+KjYWg5hLZlmbd44cR63qShOSpKUlLivdilSaViPicGH3ydsI+u8LuD0q+k7Vqd+w+u9PpFSkHCCJCTxnZ9PErkx3BY+thJ5qbNPg9KNqN1XgOaRcG9vqOKg43Qz6PboEvp56ubmjh87eGfNU9Makalo2T9dh4/7Uv+PEAN77HxAXlcRga+GllaumejoVcLiJf5FGfcz+pWvF+Nrr006M5idFtxLZLdV0WdET3rOVqFXDOvl/xctjhtJNcM447O9P4jDte2HAEFL0sXOlK0v9o9FjOxKGOp95Rks/Hk+q4dfO5mcHj21MrO+U/TepKrdK6C926aTg4Z6s9oJGC0sfhqSf3beo288+a9Zhe0FJLvOPE+dYrBToTcGtVwLVCELXEClp41xjXgzeCCZtGySMtyUWA3A6AwB0dA6Zc1AdUJzsN3rPqka52W5LxxrEx7SXDWswGd4tnfaVcUtIsO1vfBWe/EO3zzg+aBUBzaPEeRhQnBT3GsPip4e+Xiaz8QD+rvv5oAHDoSFlqcE9kkHn/pDMc8fqPmqXh+TNKPa7+qJrDl/p3+VBdXc4xTJEG5BLeMc8lUM0w8ZgHzS8JpPVzDiSZmZK4qLWp2faFOraL0XH3r+DQ0nlt45mAcuIupNPSO+I4GPArPVdKjVNjlujxCTgK9R8kEQLXvzMzYcz3qCoSe4V8VhG0nBS/P6NTV0mxt3SByJ5nsymMXj6IaT7xsDOCZt+gSJnosli9IuNgbA5jw9BRHPJuft3AKyNBcTGxEaLneirIf0hjDVqOfAaDkNgGweszKjsfBBGYuusplxgBaL2d9lRXlz6jQGm4Bl3dsHE9yvk1FXZTKSirs2ujtLtrUWVBcuF2i51hZwjdO02yTwbrXebD9Iy4Sf1HwUalg20Bq026rYB4k2EneoX8fpNfql8m18wI3nqFlbt5EJKldXiTtOYHXpyB2mXHEbR9eiyy1uLx+qxxi2qY6i3msgSvV9iTm6LjLZPT9+/EXsWJ9q24egGlpc+4aMhGck8JiOCyuK0w+u8Oqu1rxb9IzhjcvWa5px/aaNwnvP+FX0/X3SGJpwjXm4rj/ZoUYJRvxNA3GUgNUvDWk9qNZ7iP3HVEZ/DMZWkSqipaHj4TY8x/sHqlMedUmB2jBkXkXJBtGXnvRhnu1XNIlroO2Ad85ZSP9BVF4YnDFoaXADWbNso5i0pgmfr905hnhriO4zG8ZjbfNPYqjrZCTc23ATJAJtG8znvQB3CVoiMxs3jMs+o4jkrelUDgCLg5et6zIqbrK0weLDbz2T8Y+V2x8DYdvHon8Fie6llls/QorU8yuty1QhC9EIghCEACEIQAg07yLHePqMihz3kRIjrH9uzvS0JKrgKFWWaUdRyjjq9GLhCWghlOMzPh5JQauoTEKUKcVGK0QtOpKbzSd2CEIVpWZ+i7WtPfBng0O2qRToUjIqP1HAwew6ORLSYIP7Sq9ldwsCY3bO5P4ft62sAYG6PJeONYk/wYEdmrSdyqNB/tq6hUR9ANzdmJyukvYBluRXyby+yAOOqgCGjmTn/AITQC4n8NYPO0Nsd0kDyJQAPhtoBO3hwEeKKQnJp43EDnOXeuYRgc9oORKk1Xw0xaHQOHTfxQByQ0QT129B6zTFXFEjVFh4lMkriAFNbJgKUzB/Nn8oz67k+WBrAW2JcATthOUKYNQtIsGzHGMzv6oATSpl1mgAZbm9+buQ6opYpzHA0y5rhcOIi37ALR381Dx7yXCflb4ibbhwWp9jKIrEsqjXa02B4C3NRlJJNsjJpJscpDFY0DtRTiC+NSYtfZP8ALI5K90Z7NUqN/id8xHkPqrhwiwsBkNiZruIaSMwD4BZsqrekdEZ8qzei0RQ+01XtMYNgLjzNvoe9UiTTxb6oD3u1nGZPJxAySl7jA0lSw8Irlfz1INWdiJjNHioWkmIkHedo+qgVNDPB7JBG+Y71dIRVwVKo7vctjWlHQocRgqjAJdbZBOY+sKNWr6wFrjbvy+3ir/SA/LdwEjmDms9WHaPNYuKoqjUyrYcpTzxuxIMK0wmOdd1gOp2C+rt5qqTlKoRlz6jIpUsJWKwmRDc5y2md2zkmMPV1DcSDYjfwlTwfynVP1AMAJvYyCINknEMEm3y+IkoAl4GtEMJkESw7xnqHiPWxTVnKNQ6jxNmgOHA6wEjoStDSdLWk5lrSeZAJW72fXc13b4CVeCTzIUhCFpi4IQhdAEIQgAQhCAB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3012" name="AutoShape 4" descr="data:image/jpeg;base64,/9j/4AAQSkZJRgABAQAAAQABAAD/2wCEAAkGBhQSERUUEhIVFRUWFRcXGBcYGRgYGBkYFxcXFBgVGBgXHyYeGholGhQUHy8gIycpLCwsGB4xNTAqNSYrLCkBCQoKDgwOGg8PGjUkHyQsKiw2Kio1LCwqMDQsLCwtLC4tLCwvLCwwLCksLCwsLCwsLCwsLCwqLCwtLCosLCksLP/AABEIAKsBJgMBIgACEQEDEQH/xAAbAAABBQEBAAAAAAAAAAAAAAAAAgMEBQYBB//EAEAQAAEDAgIHBQYEBgEDBQAAAAEAAhEDIQQxBRJBUWFxgSKRobHwBhMyUsHRFCNCYhVygpLh8aJDU7IHFjM00v/EABsBAAIDAQEBAAAAAAAAAAAAAAAEAgMFAQYH/8QAMhEAAgECBAMGBgICAwAAAAAAAAECAxEEEiExQVFxBRNhkaHwIjJCgbHB0fEU4SMzUv/aAAwDAQACEQMRAD8A8NQhCABCEIAEIQgAXYXQ1dAQBxlIuMAEk7AJKusF7IV33cBTH7s/7RfvhTPY/Ghpe06rRE6xhp2DVk5i60n8Qp/9xp5OB8krVrSi7JCtWtKLskVFH2ToURrVqp6kUxyG096RVxWDpn8tpef6XN76oPgoHtZTmq2o2Yc2CYcLjmL2IyVIKc7z0lShFyV5MlCLkryZq3+2VYMIaaLAMg0N1hxz1T3LPY/T1ar8dRzhxNujch3KA8HakK1QitkXKEVshT6hOZJSUIUyQIQrDSOGa1rdUQdtzu4rjdnYsjTcouXIr0IQulYIQhACmtsfW1JT1JnYceXmmVw61awIQhdOAhCEACEIQAIQhAAhCEACEIQAIQhAAhCEACELoCAOJS7CUwHh4oAWygU5hdHvqVBTYNZx2DZxJ2BGHZUqODWCSdw+61+hK/4ZmqMJW1z8T+ySf8cFXObitNyuc8vUuNA+zrMMyLOefieR4NnIean4zGtosL3uho9AAbTwVT/7pgnWw9cDfqbpkm/qFjtP6ediXzcUwTqt3D5j+4+CSVGc5fEKRpynL4hOnNNPxVSTZos1s5fc7z0UGlG/102JocL+vJOClHrqtBJJWQ8kkrIccAd09SD1TFShtHdNxx4hOseNoHM5pZcNp6hsKVzpAQptSkHm8NPzZA8xsPHJRatItMEQV1ricuIVrpf4W+tiqlaaW+FvMeSql8yG6X/VP7FWhCFMVBCd/DOjW1TG+LJpB1prcusJo1hoSargSCS3UkWmBra23lbiqVX1C1EfyHyKoVXBt3Ga8VFRtyBCFIp4IlmtI22vNuim3YXjFy2I6EIXSIIQhAAhCEACEIQAIQhAAhCEACEIQAJTCkroKAHTUO8rhO+Vy+9Ktz70AXfsdiGtquac3Nhp5GSOv0WpbU1nmIAYepPLYL57V502xkGCLi/2Wp0V7RMfArHVeLCoLA8zs625KmUFdy8Otvt6eG4pWptvMjR1AYMZwY5xbxXnVRpD+3I2HmMwZ22K9Ch2YIcONuoLbeCg4rDgv1h+XUNrjWY/g4ZHnYqmgnG9ten8b+hVRnkvpoY4t58ItKQKLj+g8yZ8lq62Bom1Wn7l3zN+A8nfCOTgFExehiwdis0jcSGn6jyVyrRe41GtF76FKWBoktjmHELlGlrfDl0H/kUYhjjbXnhII72p3R1NwMEnVvlIvbbCtb0uMRjmaSI9UBhgtJm/6T4hIbVBs5pjxH8pPlkrkUJNqoA3E/WU8dBB93OB/q+yh30YjEsJNb+/IzlfC6twdZu/dwI2FaLBYJlQxUEgNBAki+Wzmn6uigGlokSIsJ8hKTgbEj9oCorVVNXjobHZ2E7uonUtKL/3wZnNJYYMqvayYBtt2SowpncrfHOaXum9+62zf1TDaYdlPWx7ogpmHyow8RZVZ5drv8kkD8ofy/RVX4RyuMmDlsUcVBNgBfOT4qNPiXYr6eiJdOiTSDQJJZAAvJIyEKsq6Gqt+JhbaRMieUq5p2A5fRQaz3T8Rm+0lRg9bFmJgsqfgiqrUC3MddhU6naj0P1TxjaA7flt33lSsR/9bVDW5WsJzn4onac1KbtbqVYWGbO+UWZ1CEKwUBCEIAEIQgAQhCABCEIAEIQgAQhCABCEIAew9NzyGtEuOQVlS9mqzvi1W83T/wCMqpZULSCDBBkEbCrPCYvFPsx7zPrM5KEs3AhLNwJ7PZVrb1KsDgAPFx+iU3B4VthrVDuEu/8AGAo2Hd7ok4qk9xJs49oecFWjdPUQOx3ABvnHhKpebxfQpebr0OM0saUMZSFMHL3h1W/aesqVU99UHaexrTsY2e5ziqfFe0bjZrAAd9z/AMhB7iqw1jkYaM4yH9uX/FdjTd1JaPzDur6tfs0rK9EvLalV7/2GqGeLTqu/uB4K0OisJaB7ojInLuqAtPNYTsu3dOz1v9wpODxtWifyaxaPlJsf6TYq2UFL/Wn8ryRJ0nb4X799TaO0aXfCaVYRsJY6P6SW+SjVMG1t306tPiCS3+5hcB1hUw9s9ZpbWosJiz2WcDsP+iFc6O9p2PGqHl0tiHFrXAmRYuI1hwVfcycbxf2bt5Pb0X4KctSK1flf+h5+Ca8iHWAEjPWiTLpzmdqU7RVI/wDTb0EeS5hdDtDfzKbnGSQ5rSH3jJ7HTFkiq2qwxT1nNzmq18/yy1vjCW7qo9tffgW1JOpNxjU0ina+l1yXixL9CU/0y3kSfAlQ36NNK+sCDYb99+5S6emm5VGmmcpN2/3DLrCXpNwLGkGQTmORUJRqQeWa8xzsvFV1iIU29G/epTu9m/eN94H9ojKI2xEzdRzoCt+ktdFoBgjgQQFeYLHsbTaCbwbAcSuYrGBzTqsfke1lbjwV8a0tn5+/fUUnOo8RKPOTXqULqJs11thkT4bVXVGkk9q+8xs5ZcrK5wry6qzWM9oZmfNW+khT1LCmTuhpttXVVcHZo1MZKHewpLjxfkULH7DuHkoNerBHrgpsdo8AfJLw+jw/tRMWsYPAgkRH3CmpKOoxVjnjlulruyvY1s2HUR5TKsazg2mJuIA9TCgPwBdOprEjOSD3ZKVpCmfdgACeznlkuzabRVh45IVen5Ij6VN4u4AjKInd15eIUCrhHN48lPGjGxLqjJ+Vgc53LIDxUXEVNTsjZ1g/dXJpmcmmRvcncVz3Z3HuXNY707SpPd8IceUqSTeiO7DeodxXNU7lI/C1flf4o/D1flf3FT7ufJkcy5keFxSfdVflf3FGpU+V3cfsuZJcjt0RkKQ6o4fEO8Qk+8BzA9cR9lFqx0ZQpDqTePSCuLgDCEIQAIQhAArWhpaoKbWteGgSNgOc557cwqpO0CJggGd857MlxpPc40nuPPLyZL5O+ZP3XNb5oPMfWxQ+pucAOCaeW8V06PNcL6pIPA2hBE/I7Z8pTAeBkEsPnICUAdewD9Md5HeE60hwgcxePD/CjGu7el0XAntXPdPXNAC30xta4cTAHrqh2rlqwdl/MG66GEXBLfXFDTvDSfW5AEvB46tR/wDhrOH7Zkf2H7K5wvt5UaQK1Jr+LeyfqPJZ+mQTGqL8LDz8FbYbClt58Ld6pqqH1IvoYSVeXwr7+7GgOmqGI7bH+7qAWDxAd+1xu1wUapTYZ1WOpO26oD6JPFhy6Khwwc6tLfhFn2IHHPath7LMbVe+m8mCyWjZIIkgcipw1i4tXUVfxWu1/XVMXr4T/Hpd7GX1WS5+JX061RgH5LY+amNbrq/EPFSHvY+k8jEBxDSdQDVPIgw7wUipgA0u9y6wzkHVztIm2RuouLh7XBzB7wCRaerClZQi/ip6r1XVa+afkLQSjVipq0rq/p4v9FJo0N98zXEt1hIztyWmdrapbRpktcCLjVIB3O29R1VHoj3rC4s1mkx+gOac7GY8CFcDTldo/MoA/uYS7qWZ9xK5KTvZa+Hv9DGPqZq3w8P7KbE6KcwPc5pbY2MbY2gxCtdA6Ja+k1xdOctGy5zUjSOkmVcLULHtdYSBmO03NpuOqk6IwrTQpS0E6ovt35i6jKd1rp78f5IVa054a8t836JdLAsbkwd33Wf/AIa+lLnMaZgAa2ZJsLerEq+qaPpnNviZ75VKXuZIeSW0daTrTcgEm8ZMIEby5EIRlFuMteTsvJ393FqOInThKC2la/2KP2lrPpNHaAc+R2RADRmATcZi+ZWUV3pTS/v7PeA0GQ1rJjZdzoMwoDcJTOVUf1NI/wALRpYeeXW1+qL6byx+LcawuEdUJDdgm6vdH4bUZBzkk+uQCTo3BajTcOnaMoHoqXC9Bg8IqaU5fML1quZ2WwIQhaJQCEIQBwhR6ujqbv0gcreSkoUJU4z0krnVJrYqKugvld3/AHCFboSjwFBvYt7+ZkkIQvNmgCEJynSnagBtdCmN0ftPrzXDTaJygdfv9EARzTJuMlw0jwT7WDcTayVPAWE2zjb90AMNw53jz8k4MOBnPl908aL2wdUgESJEAiYlpdskG/AhPUcPI/MqtZlc6xdBBvDRccyMxxQBGIG4Tu9fZM/iD6t5KU/CRZzXAjeNTO/6rrjtUXIYD1d9ggCMcQdw7kphfsEdFK1twceUNHguHoBxMn6oA4x5zsDw8xHl6FjRr6x1XWOXoKsgTaeg+qf96YHZvsznoR9rTZRlFSL6NaVJ3W3IuqDGtaRIEknPl9lMwOkvcva5pEj7QR1WS/HQZgzzB+i0PsboWpj62rLmUmCaj7WnJrbRrHyBOxVSvTptN6bv8D8sfR+acOFrcLXuarG4qgWB7LawBcZMbw2NplUeIrmrZjbAzxnfOQT2ltEFgMPqODKr6ZDi3swdUGWtAvA4CQjQ+ihVYZqVWw6Ia4RkDN2lO0aUMNReJWrTtrw4cNzzEqkpXvLR/rbyJ1IHVGtnAnmlwuD2aZ/3a5/rb/8AlJ/9vMn46vV9/JYcnFtu/oQUIviQNK4EOghg1pu6LxtE7VH0fputQpw+lrUxkYILbzfeLq2Ogqe33vV7j3QoGN0Oym9oGvUDv0a79ccoOXP/ACmsPT755Fr18PfGyG3WiqKpNXs73LfDV6lZocx7A05Ft/PIquxGjQX1G1HFwMO3AhwjIcWHwSzoB9A6+EcZ20nmWuG6dh9SknTDKpaYLKjTqPpus4B0QeI1w3+5UW4w29Ra3GJivaDRbaFXVaSQRrAHMSSInbkqxbP2k0A6sfeMMuDY1TtiTY775FY1zSDBsU9SnmjvqO0Z5o76l/onF6zI2tt02FTtZZfCYkscHDqN42haNuJYROs2/EL0+CxKnDLJ6oVrU7SuuI9KEz+Ib8ze8I/EN+ZveE93keZRlY6hNfiG/M3vCPxDfmb3hGePMMrHVxJa8HIg8jKUpXTAEIQgDJIQheNNYE5SqRsTaEAWlUNsdZrpE5uJGwgiBBtlyQ2djT3AeJBPik4Fz3BrGtuTDTmTmYANs5Q9rjm6P6mjwlAC3NdtgW/USfMrtBxEkVTkR2LWNiDGYIMRkZTGpJmR0BM8yAFwtz+I9zUAOOGtJBYAB+onWzuALzEzySS+T8TjFoAAgXty6J+hijTBDadMk7XAudlECTER6hNOqv1na20zIGrneAGwBugWCAH69C0Gk5rwASahiQQIhpDdhB22cFG1wM3NHIT4hKeARkOfXfJJ6LoYJzbl+kz1nOUANueDsc711Uih7vVByvcGT5RxXBAHon/ahYqvNvXJAEypi2fpLu4DyBTNbFF2xscJnrrKCAnXGBAzKALTB4R+Iqso0mS98AAmY2kk7ABc8F67q0tE4JrGN1nTG7XqES57tsW7oHFRf/Tf2S/C0fe1R+fVAmc2MzazgTYnoNip/b3Soq4gMaZFIFp3a5PajlAHQpfDwWNxKpfQtX766CNapmdkRsHjX1mYjXvrB7y4CO04SR4JXs9WDWkOsXO7MiAbAQDvT2DcKWFlwzBMby6wHdCq8JNYNp31gQdbYGNEZbxsWo4qtGrFK0M2/Ky39FfwKYqLTzPhp4u68tLmpTfur59/3Ti45wAkmAF5kgm0RNJsqGmRTs62WZG0Dio+ha7SzVa3tj4zleTmcyVOgv4N7i7nuHDM+CqtK1CytTfqkMbEuaM/2nuyO9aeFvWg8N1lfotnz/R0uNU745D7yoGlNBMriTIePhfaRziJHoQrCnUDhIMhKWdeUHyYKTTujKfiX0XamJkT8NQF2q7nu9SBmm9LaKpke81QSTc5zORnuWrxGFbUaWvaHNOw+fA8VmsZo6rhQTTmrRgy0/Ez/HEdQM05hqyjUU/TgyxPNs7MpDo+n8gXf4bTz92I33jvV5o7HUdSdUSNwE9ZySNI+0FHVLHtaQdjjrf8QvYOeHy5rLyPRx7FiqeeeISutLXfrf8ARS/w6n8gR/D6fyBPU64eNZpBHDZwvfvSlfGnSkk1FeSPOScotq5H/h9P5Aj+H0/kCkIUu5p/+V5IjnlzG2UGgyGgHgE4hCmklsRvcEIQpAZJCEunTLjYT9t68aawkBPspACTns3dd/JOso6oyvvvyyCcdEXa2Ntnd6AG6VY5a5iROcWBOW3uXWCMnjZsI8QpVLAue0OaGgbBcDiYO/6LjtG1Plae77qOePMvWGqtXUWRnX/WDwl31CXFpIbItF9vCU4MFUGbJ6N+iQaLtrXDoQPBqMy5kHSqR3i/IigF3ADd4mFx9IgZ8gZHVOuoibkb7/eQuVaADTIjkTn1spFYxSc4XaYXfeO59AUtrSRYQMt/0XalGIEt2IAS7EGRNo2euQ7glQ2Jhw47EisYsD63JsPOUmPWxADhqgZC+8ref+mHsb75/wCKrCabHdgH9bxeT+1tuZgbCsVrBxa0MB7UAgQXE2HIX2f6929l3sp0RRkAUxb+XMnvknmk8ZUcIWjuyivPKrLiO+0XtIzCMv2qjvgZv/c7c2e/y850Ph/e1S59wJc6ciSSb9ZPRN6Z0o7E1nVHHOzRsawZDuueJK5WxUgUqQOrN/mqHeeG4LewvZ7w2HyR0nNay5e+HjrsZ5M0npKnUexk/ltdLjvtkPEdVK0PhzrvqloY14hrcjEi8bMuqc0VogUxrPAL8731eA+6me9Lvgy+Y5f0jbzy5rLxOKpwg6FDa1rvrd26vj4aIBdSqBbMnIDP/XFJFKTLo4DYOPE8e5NYxhZRqOYQHhrnBzryQCe1vyjgvO8T7V4o/wDVIB+UNbB3WErNp0nP5S6nSc1oenKLj9I06THOe4QBJAgmJj4dua8pr6Sqv+Oq93NxPmUUcsvXr1vuWFtq2Xxw3NnoGj9J03l1TDyf+5RMB0bHtEm3JI0j7ZCkR+VrsOTg6CDta5pbY9YOwrDNrljg+m4tLbtINwRs/wAK3oaVGIJ1mtDo7UfC7e6NmyR1WlSoQxMstTfg/wBP9PfhroQnRUHfdGgwvt9QcYe17OJAcP8AjfwV7hdI0qomnUY7bYiRzGY6ry/SGjNR0g9gmJuY+sJ9uiiyHNdrOF908jeVRLsybbjFao66VJ2d7XNhpX2aa8mphyGv2t/Q7bHA+HLNZ/8ADCoTTrNLHNzkZHeDu9XUvQ3tBsMgi0beV8+S0FajSxTRrWePheMxyO0ftKXhi61CLpSej+/5NyXZ8aOXEQ/5aS34SXW2tvFfexgcZo2rhnawMt+YZEbiFLwWk2vsey7dsPI/TzV1iKb6B1KoDmGwd+h3D9ruBVRpL2dDgX0OrNo5J3C4+VJ2/p/w/fgSxHZtPEQ77CPNHl9S/lev5JSFTYXSrmHVqAmNv6hz3q2ZUBEgyDtC9NQxMKy035Hm503DcWhcQmSs6hcXUAZnDYbXIBIaN5y/2rVug3ObDHU43BwJPF1r8lW+8M538t0bkupWcd8+uq8a78DVd+BYs9lqkQdTnLrdAEw/A6jyyWudIGRIk3vbYATHLcjD46oMnloAuZN+MT4f7VpoukY1g25OsCRJM/qJzkqqUnBXZdhsPUrzypk2joupYGB2ZzbJMWAE+aW3BVTmIgCAIuTyPinaelCLHVcNsm+7Ip4aXBEEGJk7jzjYk83NGnKHaUE8tntt4dRh2jakFxDbRaxJ32BTdfBVGySwG8Q2ZyzOrYd6sm6TabNcG+uPIJ2hWk3LTO9jT326ouhSeOxtP548b7adCjOHOrrFpufh7RMbznA5qrbTa57pZYcBE3+y0tfTDnPNJpDzEOkDVbeLy02jPiYzUzC0GgQGMvcS3VE7XW4DLZZW/KupVLtKcku8Set7GXGjGOO0RaxOzZFwmami2g/GeRAPlC0ONwIJ7IOW0NjvCrqeELbkBQVSS4jjxOGqU0+7V3yf6Vihxei2i4ItJNy0nvlV9SkBw33B6WzV3pms1jbZnISe8+tqzqcpttXZn1JQk/gVjTexGjfe4j3hHZpCR/MfhHmei9BqGxzyOWcQQfCVV+zGi/cYdrSO07tu5u2dBA71anjks+rUzTuZFaeaRiCdnerr2fDWguzebADMNG3gCTnwVPjKJY8tGWxxGY2EA588uaf0XjzRdvafiG08ea9li4yxOHapcfXwIWtuan3Jd8d/2jLr83W3BPpLHggEXBEjkbprGYxlJpfUcGtG0+Q3ngF4h3vY5uGNYDTeHGAWOBJ2AtIJ6ZryVh2G9u8bCOIWh9o/aZ+IaWU2ltPO/wATwL5bG7Y4Z7FRUnNgGOHLvWhQpuK14mhQg4LUS5lvsInwRTw5JGqCSZz2jb3ZoqC8Dpw/b9lzD1oOcXBnaCMnBMLxGGS26Hccy0cpKk4TRgY7W1iTfZAuIUnD1tYXsRmOO8cDmE6vQ4fC0GlUjqIVKk7uLBwBEEc+KjYWg5hLZlmbd44cR63qShOSpKUlLivdilSaViPicGH3ydsI+u8LuD0q+k7Vqd+w+u9PpFSkHCCJCTxnZ9PErkx3BY+thJ5qbNPg9KNqN1XgOaRcG9vqOKg43Qz6PboEvp56ubmjh87eGfNU9Makalo2T9dh4/7Uv+PEAN77HxAXlcRga+GllaumejoVcLiJf5FGfcz+pWvF+Nrr006M5idFtxLZLdV0WdET3rOVqFXDOvl/xctjhtJNcM447O9P4jDte2HAEFL0sXOlK0v9o9FjOxKGOp95Rks/Hk+q4dfO5mcHj21MrO+U/TepKrdK6C926aTg4Z6s9oJGC0sfhqSf3beo288+a9Zhe0FJLvOPE+dYrBToTcGtVwLVCELXEClp41xjXgzeCCZtGySMtyUWA3A6AwB0dA6Zc1AdUJzsN3rPqka52W5LxxrEx7SXDWswGd4tnfaVcUtIsO1vfBWe/EO3zzg+aBUBzaPEeRhQnBT3GsPip4e+Xiaz8QD+rvv5oAHDoSFlqcE9kkHn/pDMc8fqPmqXh+TNKPa7+qJrDl/p3+VBdXc4xTJEG5BLeMc8lUM0w8ZgHzS8JpPVzDiSZmZK4qLWp2faFOraL0XH3r+DQ0nlt45mAcuIupNPSO+I4GPArPVdKjVNjlujxCTgK9R8kEQLXvzMzYcz3qCoSe4V8VhG0nBS/P6NTV0mxt3SByJ5nsymMXj6IaT7xsDOCZt+gSJnosli9IuNgbA5jw9BRHPJuft3AKyNBcTGxEaLneirIf0hjDVqOfAaDkNgGweszKjsfBBGYuusplxgBaL2d9lRXlz6jQGm4Bl3dsHE9yvk1FXZTKSirs2ujtLtrUWVBcuF2i51hZwjdO02yTwbrXebD9Iy4Sf1HwUalg20Bq026rYB4k2EneoX8fpNfql8m18wI3nqFlbt5EJKldXiTtOYHXpyB2mXHEbR9eiyy1uLx+qxxi2qY6i3msgSvV9iTm6LjLZPT9+/EXsWJ9q24egGlpc+4aMhGck8JiOCyuK0w+u8Oqu1rxb9IzhjcvWa5px/aaNwnvP+FX0/X3SGJpwjXm4rj/ZoUYJRvxNA3GUgNUvDWk9qNZ7iP3HVEZ/DMZWkSqipaHj4TY8x/sHqlMedUmB2jBkXkXJBtGXnvRhnu1XNIlroO2Ad85ZSP9BVF4YnDFoaXADWbNso5i0pgmfr905hnhriO4zG8ZjbfNPYqjrZCTc23ATJAJtG8znvQB3CVoiMxs3jMs+o4jkrelUDgCLg5et6zIqbrK0weLDbz2T8Y+V2x8DYdvHon8Fie6llls/QorU8yuty1QhC9EIghCEACEIQAg07yLHePqMihz3kRIjrH9uzvS0JKrgKFWWaUdRyjjq9GLhCWghlOMzPh5JQauoTEKUKcVGK0QtOpKbzSd2CEIVpWZ+i7WtPfBng0O2qRToUjIqP1HAwew6ORLSYIP7Sq9ldwsCY3bO5P4ft62sAYG6PJeONYk/wYEdmrSdyqNB/tq6hUR9ANzdmJyukvYBluRXyby+yAOOqgCGjmTn/AITQC4n8NYPO0Nsd0kDyJQAPhtoBO3hwEeKKQnJp43EDnOXeuYRgc9oORKk1Xw0xaHQOHTfxQByQ0QT129B6zTFXFEjVFh4lMkriAFNbJgKUzB/Nn8oz67k+WBrAW2JcATthOUKYNQtIsGzHGMzv6oATSpl1mgAZbm9+buQ6opYpzHA0y5rhcOIi37ALR381Dx7yXCflb4ibbhwWp9jKIrEsqjXa02B4C3NRlJJNsjJpJscpDFY0DtRTiC+NSYtfZP8ALI5K90Z7NUqN/id8xHkPqrhwiwsBkNiZruIaSMwD4BZsqrekdEZ8qzei0RQ+01XtMYNgLjzNvoe9UiTTxb6oD3u1nGZPJxAySl7jA0lSw8Irlfz1INWdiJjNHioWkmIkHedo+qgVNDPB7JBG+Y71dIRVwVKo7vctjWlHQocRgqjAJdbZBOY+sKNWr6wFrjbvy+3ir/SA/LdwEjmDms9WHaPNYuKoqjUyrYcpTzxuxIMK0wmOdd1gOp2C+rt5qqTlKoRlz6jIpUsJWKwmRDc5y2md2zkmMPV1DcSDYjfwlTwfynVP1AMAJvYyCINknEMEm3y+IkoAl4GtEMJkESw7xnqHiPWxTVnKNQ6jxNmgOHA6wEjoStDSdLWk5lrSeZAJW72fXc13b4CVeCTzIUhCFpi4IQhdAEIQgAQhCAB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3014" name="AutoShape 6" descr="data:image/jpeg;base64,/9j/4AAQSkZJRgABAQAAAQABAAD/2wCEAAkGBhQQEBUUEBIVFRUVFRYUFRQUGBUVFBgVFBUVFBYVFBUYHCYeFxkjGhQWHy8gIycpLC0sFR4xNTAqNSYrLCoBCQoKDgwOGA8PGiwfHSQpKS0pKSwqKSwvLCkpLCkpKSktKSkpKSwqKSkqLCwpLCwsKSwpLCwsLCkpLCwpLCkpNf/AABEIALUBFgMBIgACEQEDEQH/xAAcAAABBQEBAQAAAAAAAAAAAAAAAQIDBQYEBwj/xABKEAABAwIDBAUJBQcBBgYDAAABAgMRACEEEjEFE0FRBiJhcZEVFjJSU4GSsdEjQpOhwQcUYnKC4fAzg7LC0tPxY3OEo8PiJUNE/8QAGQEBAAMBAQAAAAAAAAAAAAAAAAECAwQF/8QANxEAAgIBAgQCCQIDCQAAAAAAAAECERIDUQQTITFBYRQiMnGBkaHR4QXBUnLwJDNCQ5KisbLx/9oADAMBAAIRAxEAPwDQbR2y+l5wJecAC1AAKMATpXP5dxPt3PiNSbSb+2c/nV865t1XsQhHFdDnb6kvl3E+3c+I0eXcT7dz4jUW6o3VWwjsLJfLuJ9u58Ro8u4n27nxGot1RuqnCOwsl8u4n27nxGjy7ifbufEai3VG6qMI7CyXy7ifbufEaPLuJ9u58RqLdUbqpwjsLJfLuJ9u58Ro8u4n27nxGot1RuqjCOwsl8u4n27nxGjy7ifbufEai3VG6qcI7CyXy7ifbufEaPLuJ9u58RqLdUbqmEdhZL5dxPt3PiNHl3E+3c+I1FuqN1UYR2Fkvl3E+3c+I0eXcT7dz4jUW6o3VThHYWS+XcT7dz4jR5dxPt3PiNRbqjdUwjsLJfLuJ9u58Ro8u4n27nxGot1RuqjCOwsl8u4n27nxGjy7ifbufEai3VG6qcI7CyXy7ifbufEaPLuJ9u58RqLdUbqowjsLJfLuJ9u58Ro8u4n27nxGot1RuqnCOwsl8u4n27nxGjy7ifbufEai3VG6phHYWS+XcT7dz4jR5dxPt3PiNRbqjdUwjsLOXa23MQQkF92JJ9NQ0jke00Vz7aRAT3q/SivN4j1ZtI0j2NHj0/ar/mPzqDJU2OV9qv8AnPzqHNXpQ9lFGgyUZKXNTgatZFDMlG7qSaUUsURbujd1NS0sUQbujd1PRSxRDuqTd1PRUWKIN3S7upqKWhRBu6Xd1NRS0TRDu6Td1PRS0RRDu6N3U1FLFEO7o3dTRS5aWKIN3Ru66MtGWloUc+7pN3XVkpclLQo5d1Ruq6slGSlijl3VG6rqyUuSpsUcm7o3ddRbpMlLFHLu6N3XTloKaWKKDpCmEo71fIUU/pL6KO9XyFLXl8T/AHjNI9ibamNIxDojRavnUH7+eVXGOUneuE5bLXMAzY8eHGof3lAGqY5ZTm/Kt46/RKi+JWHGK/wVInErP/arL9/GqQIPNP1qQ48RJAPCSEgD3RrVuf5DArhiVDVNPGKV6pqycxwEEA3EDTXuj+9xTHcWZIiJHH0uINhp/ao572GJwjEq9U0B9R0SfCu9OPSEiAeGsX56jstSuY4ZgAmIiRebazy/tUc97DE4Q4v1T4U8Ffqmu1vG3hIHKFAEzxvr76N65EgFIubASLcNDanPexOJxZ1+oaYp1Y+4asWnFGFEwfRPV4QAJEdlNSpIElcjsFzpa4tofGo5/kMSt/eF+r86P3lXKrplnP8A6bal84CdT3aU792KCMrRUog+kYSfRtmiDqrw7ac/yGJRl9fL8qA6vkatXnFIPWSLCCCm09hj86TDYhKgRCJBuVEXHIWHOp5/kMSrDq+R8KUOr9U+FWiMWgrCLSSRmgQIJTJI0BjjzFT4LEFZgM6xByzIIm/Lj/gpz/IYlNvVcqUPK5fka0qEZiRkAA+8RAk8BPvp7TCToE6x/ltKjn+QxMzmXy/KjOvl+VapOFFiUi+kD855U1TQ4JHPT+/+Wpz/ACGKMvnXy/KgrX2+FasYMH7o8OzsoTghyAjWRHu/KnP8hiZVL6v8FLv1f4K0q8PBE5QCJkmJiCYnSx/MUKYA9HITMQT+XfTn+RGJmg8r/BTg+rlWiUzAulP5Rz8OFSbtMeiON4SfERNTz/IYmb/eD6tG/Pq/Or8spNgkTPYIHPxj86U4cco52Tbw505/kMCgGJPKjf8AYfCr390SZ43i0U1vZiiLiNNJJukE27zE9lOf5EYlKF0ok1cq2aUiVgnT0bn3ikaw9pykAWOYEX8dKjnk4mO6StEJRPNXyFFdHS99KkoCVJJClSAZiwpa5dSWUrYH4xtsvPF0lELX2TeygZv/AGqLfNgAByUrN1ZYAAmCozbiBHI1eLwLLi3jdSkLOZITMqKlWSEiToJNMc2a0iYZkpUkEkKynP6OQpSCoe7nOhiuRoUOHcRYZlSpWXKoAmSQAo9YQmf1ro8pYcgEb2QYyjL2GQDwrRPbDbazqKUJQkJUTClW7eZmLAaEc6ednhQGRsGRnsm8QkwOEwRbheLimQM+MS27FnW8oIBUOraVXhMa8/pDGm4UQQ4bzIQoovxTlMRflFqusTthrCgodBSpN8iAVQLxmUoCCezga5sHj3cXJw+HJEZSpSxCVE5tSZUI4EfSo5iIyRx+TnMxSUkiIJGVN7RxuI/70eS3c4KgCAQSCRoJsog2PM9lXauj+JUOs8hAy5QhCT2aLlOpnnrXQjoymZUpxRMkkkiDF5KIEGONMxZn0q3KAtbwSCYhKyMwi5tpFuHGoEuuvKlhtxYP3tUnTUkQOPGtQjZyQuyR2qiTF1XPO/yrq3C73Ue6eE/Ts4VGTBmRhXlg7zKm0ynNmA7IOUix1njUrOxRku4ok6KAE9a1gbe/tprW1nfKbjBJyDDJdQCACFZkiSdSOsdat2wSbgxMWuLGIJ7+yqxlZpPTcKT8Un8zmbwqUAFtRKh6UrIPKSLc474qTfuBWaSoqiSM2UiwAsI5+E10NM5pKYMRbjzvblFCsKUmSAnhwvIJ0OulXyKDP3ZRMmOUyJiDHYO/tqJnYYN5jjrPfUimFKEyOckD8rVIGCOGvqxFr6TamRA9Oz4NoIPH0Yi4ggTStbOSnhE6i/jUrbkCbT2yPEn/ADSpUYscwJ046TeQYpkBF4UEzJk9p+tMbayzN5gaD9OP0p68WiAbEc5j8qcnEt2ggze1MgRurRotPjpQcSnMBKiQCY7FQDmrqQEk2VeefHWmu4dOpMcyIvF7xTIUc5KTfKSe4cPdTULE6RqO3vjTxqZrCIGa2XXXu1HOwqNvENKIgnhFrQYABItBsO2mQIlFAUDfNoDItIE2PYOFLvgR94dpAOsxp/2qYutxIk6Hqgz3nx/KkQo3lCgk6Zst9ZNpi1MgQIbtAFzxXIueNhT8OySmVJSY1gX1taTPjUzWLQo5UdYgHQEpBiIkC1LitoMMJ+0XzOsnWecD8qZB9O4xTJA4yNYAA4aSf1prjcpKiYAuQLkSYjqm5AJ48u6qDaP7S2WwQygrPfb3zWT2p09xD2isg/h18aulJlHNI9Hxb6GJK1gAG0rHyVaqPG9OsO2IbKlqHqxl8T+leaO4pSjKlFR5kk/OmbytFDco9TY2WL/aO+qzaUoHP0lfnb8qoMbtp54y66tXebeGgqrz0Z6ukkZttnQhUqHcr5poqLDK6/8ASr5porHU9o0j2PdC0y4n7WOoQetKQCmTqO+Y4xUjQYc3mXIreBJcEzIjq5kk2BE8L3rOubNW8+sqdSpuFJDSUZoMEQ44T1bn0Ug9pi1LslO5echplHWQ2rIkJUW0pIbsPRAkxM+ipNorms6sE10NUEwBlsBYAWgDgOVVm2ekjeGBGZBcj0VrCQJ0KyTYdgvVihQIkH5R41TbY6GsYpRUSpDitVJggm11JVxtwijvwMnfgZZrBYnaTxJW0RaVJKCAgG2WJMCe/trQt7F3P2SVryKCVLIkOOEG6SNG0cwJJGYWtXAOgT7N8PiRaSkKCkmewg9XxqDar+ObaUh5DiwQobxOTq5gpMpKZIVCtSrWs28e6Kx6PqaFD5SkKcUGypfomSiVKhKBOpJgSNTzrt3Q5HMew9vO/LWvGltuyMr2IBkHrArTKFBSbhXAgGnbT2xjiZViFqChBKCURlNpCYAV261j6TS6o9nR4HQ15KMNZX5pr8fU9jxLgaaWpy6UJKzlEGEpJMXuYFcIQHG21t5lJWlKxM5oUnMJg2kRI515/wBHOlD24xLLsq3gUouOFWdJcRu7TMgZZ99A2itGEbZbfU2pBJ3iAeslRUQlQB5q/LSpXEJmWtwunozelOaTTq+rVVd9LDarwTt3DkKsWlBU2gBt9XWF9MoPuFbbC7SQpCVJ0MQopISqRmBudD+Zi9eR4vZmLTiQ8hQcckneKv6SSk5gb6Kq02Zj8eyEpKt4kJKQkHqA5UpB0mAANI1POohrJdzfiNHSm4qGpHpFeNWenDEIBtlFiJEkSbeNyZ7DXS5iEZQONgDChx00NYLZ2J2hiDmUtDDQst3dpME6wCeurTmat9ttDdBxl/EunLBVh1bpAAVkzrQBKjOuU/d4WnXmprp8jkXDK1c1W6tr9jRuY3q5cpCYN1gAwAJOVUQL8ufI05rEhSNCCTaANQRIsY4XuONectbTYDYDL2IK1EKczvFuVCQMhJAgg3BVMxypj6G1EfveHxZGTqEKUATPVUVKVChHEHQC9X9f+H6lcOHX+Z/t/J6Gpw5TCetESVTNgCRccuBsSa5g/wBUkEC4k9bhe+vcdL1QbJ6YYFlAb3Ttpu8pTlyRPXSVEJtyNdOP6RtuOZ2cRh0toTOVckmRCrHK5MAWCSL99aYyXdGEVGUqUunn0+nUtWcSoWOs2kcCDGmhteO3tqNbgJmwJ7e/Qxr2T7qTZeJIyF9tgNLkJeS4pV1JkJyLvmV2gfKqfaP7QMGhZQht5aySnIpKW0pOkXOYgdmkVRyUe5tHhtSUqir9zVfM0reFXqBl5Sb34anl+dIjCmSFymLC3VVpdIm4trGnGqjDdOtmheQOlIAuoIXllPDMZUT3DhrWjw+1GCpAD7KQ4OokrSVLk3hAOut7m5FFKL7MrPh9WHtRa+BAhgJPpe9RBSLTYRAsDfvp6MylS2hSpHpwkczGY2iTz513Y7HMsgqXEpBMqTKgOYSAVAdsAdtZPav7TG0+ggq/mhPvCRNv5pq9NmGSRfOsOAHeupbTIEI4dmYwB3VT47b+FwxOYqWpPFRMzyAt8h315/tXpa++esqBw0kDkDy7NKpSqda1jovxM5a2xsNp/tEdXZvqpm0Snxvf31l8VtBbhlaiflXNRW6gkYuTYuakmkoqxUWaJpJomgFmiaSkoDowfp/0n5ppKMF6f9KvmmisJ+0aR7HtriFmJxAQBJgJGbVVpUcsQRqk6Vx7QWENktubxYB9NSetpZWVEDSQQLEA1xYzBgukgg3Oac0CSeQvOUCNRM1L5OSoHqlyIsEpidQDnMASK5mdkZJC7N262wptpa8ynlxKcykhZSVWmVJSopOtgSNJrUBwWuL6Vm8MySopIU2QPVTkEnKIyka5SRYTBsOMjuBNk5M/WmADFyYkqPCOfEc6FZO3ZfKxaQJzCO+olbTSOJ8D86r07OTq84UgmQElSDeRlWf6hYRdMzwDmtkMtJOXLICgkrldoE5yZKjIJNxUlTnx+z8NiDmW1KvWSchkkawb+/nWU6QbIS0UBpRAUDIXcjLABmBmF69AxeIbwzRWqyUxy42AvzNYUoxO1HCppIygFOdwQ2iCYSkH0lX4e/WKw1Y2qS6lXRSMYWFEFSQSAYcNzaIBSI4G1R4vBrQmUqtOiTJ9wA+fZWpb6DuhWXeIAkEqBKjFyUqEDjpca9ldrHQYDNvXyEn1RB15kkCewVgtF3dFoSp21ZhGM59PNFpUCkAEgxHOSKNyZSQQCIKSbkwByAPP71XfSXDP7LxAcYUVML0DvXSFDVCgePEEQYJvY1Z7I2/s/EIO/SlhYFwqSg88igLj+E3766ZaE6uJtq8VKbqPqqqqxqihxjDnOgJRmStpeaCUKBJhCZkhUHvFHTdwKZ3aM6t6G1tqZazJU0n7jqkgR1jOUCBlTIvTd0lah5OOFxTaNcI8kJcnitpawCZtxi3GsXtnaJb+yfYcUlsRkea3brAJkBGISIUj+ZOX+HjVIxWk76pvv8Du0tPnaUYpp0n0uu/h26Pz7PcXD7MUm+Z5B0kMYifEJFTp2E0brfcB5nCYg/nVLh0BxCnGgooSQCSACCqYkA30NxbumlE8CfE12rOStSXyPPnyIScZQaf834NAjYWE+9jXR/6N/wCtdLOxdnJIKse5a98MsD3hSSCO+svvlDRa/iV9a6mw+sow7a3C5i4TlKl5d0T6ShNwSknsSk+tVdR6kI22vl+TXh9Ph9aeKjJbvJdEu79k3Wx+iTeJaUrC41tTee+XCpQcwFs10k2V3XqXE4N9hSmv3poIZZC1KXhYbyHOA0spclYypKikyNCa1+xtmowmHbYb9FtMSdSdVKPaVEn312KUFCDB7FCdRYR3X99ZY2ur6/H7l/SqdJXHwVR+3c8wVhXFCFYXALG4bfUjdBktocBKZVkUEK6h+9xtciud3BMQMRiNm4hDZTKXMK7nbbESFpykBN1BQkazN69H2hsFh/eggpU8nItaDCiAgoGsiwNrVZMMBCUpR6KQAO4CBVcG+5o+LiqcVT8abXv8a7+R4/hE7MebCf3x5C8xJLqpzFX31qUgejOgVw4k1W4jZuHAIbxG+I1UhJaTPEy4DntHqjtr1bpV0Zw2IYccdZQpbba1IVEEHLN4IzaDWaybXRbDr2O68hhAeSlZzgXhteYxeAcsiqxbWqo+XdfYtqakJaDkravqpU+v83Rr4GHOzFGcsmNYAVHad0VwO0xT0bBeUJbRvBE/ZKQ6QO1KCVD3iuIrJGWTEzHCecc6erFKIAMEJMgQAJtrGunGvSSku7s8acoS9mNfH7/ca+wpsw4lSDyWCk+BqOrRvpI8lGVK1DQekSnLyS0ZQn3CpPLLapLrLSoFk7sIUo/xOtFJnuT9am3sZ0imorXYXocnEtoW29hWSTKwcQXMqOeQgnN2Z/7UfTHYJwC0APtupczFKm9YTAIULgHrDiazlrRim34HTocLLWnGEat/11KyikSbDupa2TtHPJU2gopCaiw/3jzUaq5U0i8dPKEpbV9Ttwfp/wBJ+aaKTBen/Sr5ppaxn7Qj2PdsNhZJMJPEdW41m838OdIMIpKjkSnrHMpRibCAkAQTYAAk8eN6q8f0jw7fUc3pymSltCgmZOplIVe/EVPhekBXJawWJUFXzKyNAyAJBUq1gNKyxZrkjvOzDoFlKRBASTnKs2aVrM5gCTCdLnshPIgLqllx0qUBAznKiIBKU6SZ4yBwimtYvFZQEYRtMCAXH82mk5UGfGnDZ2Md/wBTEoaTxTh0db8RyY9wpiMjk2qhtHXU4UgXJcWUIkqTk6qoCohR10Bn0gRW7S20MQndYMvvyRmU02AMoEKSH3MqUSQDmAURKoiRFjjeiTDZDi1pEem/iTvXP6VuKyo9wqpf6W4DDKzMhzEOAkhQJyCeAUqExFuqDapUdiGx+J2C9jF7zGiUtkBGDZUVAGJBdWSMyoPpW1sReb/doQwk4kJYQmQG1OJQ0BwkJISruM1gdp/tHxbshvIwn+AZ1/GsR4JFZnEOqcVmcUpavWWSpXirStVpt9ymaXY9VV03wGUpD1gIGVtyLiOpCfzFWWEwich62dtw5k6kZVgWCiTIOs9teKZa2fQPpVulDDvq+zUfs1H7ij90/wABPgTyJiJ6VK0I6nXqb9eBS82pt9IcQqQQRwmR7xwIvYHWvHelOxEYTErabUpSRcZkqSoA6AkgBX8wsa9qTIMVU9KdhM4tqH1JbUkHdukgFJ5GYlJ4j9b1TTliy01aPFNDIsRoRr7qgLF5BIPMEg+IrvxmF3bikFSVZTGZCgpB7UqGoqAiuqkzFSa7ECG41JPeSfnTop8UkUqiG7LLoz0fVjcSloSE+k4ofdbGp7zoO0ivcBhEoADaUDIjImwJAACQJ1gAVQdCtgDA4cZx9s71nOYAEpR3JBv2qPZVskJI1Pom/YoyVe/nXLOVs3hGkOckkj32mY4adtPTIBnl2+kdbeFRNpOpn1o01Fk6f5FPy6JnjJ56z84rM0GEx8v1P+dtdDKz+lGGRIM85/z3RSkCaEGb/aVtVzDYEqZMZ1htZgHqLQsEXBi8V5ns7p7iGWFMJCVIXmBBQFGFjKq4I4V6N+1RE7P7nmz/ALw/WvHS0OQqPR83mnTO7R/UI6OnypacZK76oXC4wtqBKMw4hbYUDaOJtrw5U0YsZTIE5goGCIjNKYFoMj4aNwOQoyRoSO4mr8nVXabLencI/a4dfBtfuSLx6CpByIAEZ0pLgzQb3I6siNNDJ7AN4luFApBMHIrMQZkRmFhETpxio4PrK8TSQefiEn5inL1/4/oPSf0999Fr3SY4LRAmSQTIzIAKYEQeBBngeGlK+6En7AHKUpzBwNudbjYpi0m8XHgI78k/Cj9BR/Qg+5X6KFVceIfRtP4F4av6dF5KM0/J/cVRJJJBuZsmBfkAIHcKQdx8DSQn2afcVj/iNOBT6qh/Ksj5pNWy4heC+pTl/pkv8U1/pNBsHDs4dAxmJWFZVfY4ZChvHHE8XIu22JGtz4BVPi9ol7/9bTYzKUEtNoQBmMxIEkDhJNcy4Omef4lBQj4QaEiujTt+tJdTzddacJOOk7j/AF3J8F6f9J+aaWkwXp/0q+aaWqantGcex9BbPZShMytRUcxzFSoPJINkgchXVn5CPyqLDjqJvw7KkCb1jZqJfnUrJpIpEG9QSeQ9Nscp/FrDjaEqaUpAKcxKgD1VGTA6oBsB6XGqOK1n7R8DkxmcaOoSr+pPUP5BPjWWy16GnWKo5ZdxkUkVJFGWrEEcU/DvFCswCSYjrpSsX/hUCJoy0RUNA7cT0kxTghWIdjklWQRyhECqxfWMqueZufE1IU0hTVaSJshKaaRUxTTSKkgiIrX/ALOujm+e/eHB9mybTop3Ue5Nld+XtrObO2cvEOoabEqWYHIcST2AST3V7JhcAjDMoZQBu0J6xP3tZJ7VKknuPZWOpKlRpCNslWsqMnQ35wgfqr9eynHlFzr3ctO2PeeVMauq44ZlcDr1En857jUqZTJV9e7xuffXKbipTMW1MmYmRoD2i3hSL1Vpew7tP1pyVkm1hzOv9qrdqdI8LhXAh90JWqDlAUqALhSwkdX36+6lWLLRC4gcvzsBJpAf1qmwHSvBPKIQ+kK6yRnlEydU5rEGLVdAWtpzFxSqFoy/7Ux/+P8A9s3/AMdeQGvY/wBpzc7OURwcbJ7s2X5mvHa6dL2TDU7jaKU0lamY2kpxpDUgbSRTqSKASKKWKKASKKWKKAmwfp/0n5poowfp/wBJ+aaKwn3NY9j6BYxjYSAXUAjUFSQR7pp4xrftm/iT9ax2LT9or+Y/OoslbLhU1dk5s3H7+17Vv4k/WlG0Wvat/Gn61hclLkqfRVuRzGWnTjAJxaG9y40VoUbFxCeooXuTzSmsh5pPesz+M39au8lGWtY6WKpMo+vUpPNF71mfxm/rR5ovesz+M39auslLkq3Le5FFJ5ovesz+M19aTzQe9Zn8Zv61eZaTJUct7go/NB71mfxmvrSHoe/zZ/Ga+tXuSjJUcp7klD5nP82fxmvrTT0Nf5s/jNfWtBkoyU5T3B29CNhIwgW4841vVdUAOIOVHG86qP5AdtaFOJTYF1vipXXTraEi+mg7gedZLJRkrN8Mm7bLKdGxaxTY1ebNySc6eZga8BSnEskyXG509NOnjWNyUZKj0Vbk8xlr0k2niSC3gSymRd5TrQUJ4NpJt/MfcONYJfQnEkklTJJMkl9skk6kkqkmtRkoyVeOgo9mVcr7mV8x8RzY/Ga+tbroVsRGEal18F1WqN6ktJHJKQqCe0+6KrslLkpLQvuwnRrsf+7vtLadW2pCxChnT3ggzYggEHmKwW0/2aN3OGxjf8rxT/vo/wCWu/JRkqFw9dmS5X3Rkj0ExPNj8dr60nmJiebH47X1rXZKMlX5PmVMh5iYnmx+O19aTzDxPNj8dr61sMlGSnK8wY/zCxPNj8dr60nmFiebH47X1rY5KMlOU9yDHeYWJ5sfjtfWjzCxPNj8dr61sclGSnKe5JjvMLE82Px2vrR5hYnmx+O19a2GSlyU5T3IMNiujT2GKVO7uDKRkcQsz1TcJOlqKvulCeqjvV8hSVy6salRrHsaPFf6iv5j86joxbv2i/5j86j3orui/VRVoliiKi31OD1WsiiSKMtMDtP3lLFC5KMtJvKN5UWKFyUZKM9GeligyUZKM9JvBSyaFyUZKTeCjeClihctGWk3lJvaixRx7P2hvlvJyxuXd3Mzm6qVTpbXS+ld2Ssi1j1NOYgoMZtosoOh6iggKF+YGta0OCs9LUyRvr6WD6dvwhclGWjPRnrWzCgyUZKM9KFUsUJkoyU7PRnqLIoTJRkpQulz1NihuSjJTs1LmFLFDMlGSpJFEiliiPJRkqSaSliiPJRkqSkNLFGe6WDqN/zK+Qopelvot/zK+Qori1vbLrsXGMxLQcXLSicxk77DoEzrClyB3gVGNoMRdsTyOKww8SFn8prO7Z6QlvEup3GHVlcUJW2STf7xChNcbnShSv8A+fDD+VDg/wDkqqzruVc0bBraeGjrhpJvpim1d33hU6NpYKJL2GF9DiFKPvjsrFM9LloBhjDGfWbUo+4qcMe6medK+DLA7kuf9Snr7/UjNG9TtPAGwew5PIOu/lAp37zhyoBtLagowDnfTftzJjXj2jtrADpS57Nj4F/9SkV0ocIgtYc97ZPzXUVPf6k8xG0f2vh0mIY1vDylDQcSQD/ao0bbw833IskhIdBUSZmTvITH+TWJwnTN15WXDsNuKJ0bZVr3A/pXMjpdisQotttNBQOWEtAqBNjCbybcqwlr4+LfuPR0eB1dXaPvaX5+hvMRt5hCoIR92CHEq1N5AcsRxmmL6SYYLypLZMmJWUJiJkqJgHsk1kHdjYhoTjHnUA33aErWs96UQhOuilJPZTvL2RtLbTRSlJmVhanDcm5TlEXNo95pHU1JeD+ZGtpaWl05ib8l0+ZoMR04wiFBJN4uCh5JFp0Iv30jPTPCLMZ4vyt2ekU/2/Os15eVFkImIulVtDxPZ89Kb5cc0hkcPQPOZnN+dR/aH/6Obwi8H9PsdG0emIfwbohKFklCQhwFXVyqzazzFhH51w4PpC6n91KcykobhSEuZs4GaVOJBJBgiyhNvfWdb2k4hC2YTkUSVHKSdBor3CtLsh1Jw7U4jDpISBlUziSsa2UpLZCteBNY3qzffr72enzeG0IW42na+aLxnpE88lZYbSYSlNiVFtZza5R87dTtNVeAx+MYSGy4wEp+89nBi3VBAIsP1rg2m02oQFYZVvSQ1iEK1/8ALEntP6Vy7P2Zh9XVLmT1UpUffJgVdLWb6vr8fsZS4jhYwuMUk/Cot/8Ab9iV7GOqU6kLaKlvh7MlUAKbEJKM0Wv39Ue/QbG28pnDAOtLcIVCC2tKQEQPSMKBVmm0Cqpt/DI9Bt1VsvWyJEHh6SpHupydpFKSltJSk5pSVpKSFagpS2m1tJtqIpHR1I9U3Znqcfo6vqyilG9nf06GkX00aQCChRCgLpUlRGYfcJTqFQJnhXIrp02TZpwcOqURbUwdOfjWYxL5WlKS23CUlIGVRsVFdypRkyTrzpmBQWlZkBAP/ltnXsKTNWUOIfeRWev+nxVR02/fKv8Ag3mG6QEjqsPuKINgETx7hxHh31aKfPYkzxIgC1uJIuL21rHecuIMfa6ckNjhHBPK1L5x4ji7I5FDZHgU10KGou8jzNTX0pezGvjZtEPp0UDObKIgE3tANjaeWldJeaSATJzXAMItOUwc0G4Ok1hT0pxEyVpPe2z2fwdg8KlV0wxJ1cSe9to6f0VbGe5lzYm16oTnyqKBYqykAG0CQTz/ALCmlxACZSslQ+7CgDqZgd3LjWPHTPFR/qJ7921P+7SnpzjPbDiPQb0PD0aY6m45kTV79MTCgIzKJE5bAgJy+lx7bU515JH2QKlAGdQMwAgX7zWUPTrFRGdB/wBmj6VGemmJP3kfho+lRjqbkrUgavDPSU7xBFyCEkHrAKsQJJEDThrNdCMpv14sAMuYnjJiImRWNR00xI4tn/Zp/SKXz1f5NX/8P+9MdTccyBr3HUJN50kjjCfSOtu6aRBOYBSUgHiCTpHLXhy1NY/zxf8AVannk+ppPPF/k38H/wBqjHU3J5kDaIQjKlS3I4rEdSCgAhKomAZUDAk2NjXQ22yCQt0kJHWPo3JIAVqQRBOkX7KwyOmjw+41PPKr/npo6Yu+za/9zXn6etK1NxnAuOm2FhttYUmCtQygGQeGt4ygcNSe6lrM7R26vEEBSUiMyurn16o+8o0VRqXiWTT7Gc6RdJD++YiGx/rODU8FlP6VX+cSvUHiaKK0UmYuKsTziPqDxNKOkSvUHiaKKnJkYoPOI+oPE0ecR9QeJoopkxiiBO2P4Ae8mkb20QZCB4mloqtl0dCekqxonwUoVIOlbnDN8a/rRRU2Vod53O81fiL+tHng9zV8ajRRSxRGOmDuUghJnXMlKvmmokdIlGJTPITAHckWFFFQty77UKdvn1B4mlHSE+oPE0UVbJlKQzy+fUHiakHSM+oPE0UVGTJaQh6Qn1B4mlHSI+oPE0UVOTJpDx0lV6g8TS+cqvUHiaKKjJlMUHnKr1B4mjzlV7MeJoopkxihfOZXqDxNJ5yq9mPE0UUyYxQecqvZjxNHnKr1B4miimTGKDzlV6g8TR5zK9QeJpKKnJjFB5zK9mPE0vnMr2Y8TSUUyYxQecqvUHiaPORXqDxNFFMmMUdWy9rl1yCkCEk2J5pooorOT6msV0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3016" name="Picture 8" descr="http://www.cupineurope.com/Pictures/2007/070311-Nouvel1.jpg"/>
          <p:cNvPicPr>
            <a:picLocks noChangeAspect="1" noChangeArrowheads="1"/>
          </p:cNvPicPr>
          <p:nvPr/>
        </p:nvPicPr>
        <p:blipFill>
          <a:blip r:embed="rId3" cstate="print"/>
          <a:srcRect/>
          <a:stretch>
            <a:fillRect/>
          </a:stretch>
        </p:blipFill>
        <p:spPr bwMode="auto">
          <a:xfrm>
            <a:off x="0" y="1052736"/>
            <a:ext cx="5522086" cy="3600400"/>
          </a:xfrm>
          <a:prstGeom prst="rect">
            <a:avLst/>
          </a:prstGeom>
          <a:noFill/>
        </p:spPr>
      </p:pic>
      <p:sp>
        <p:nvSpPr>
          <p:cNvPr id="43018" name="AutoShape 10" descr="data:image/jpeg;base64,/9j/4AAQSkZJRgABAQAAAQABAAD/2wCEAAkGBhQSERQTEhQUFRQVGBcYGBYYFxwYFxkYGBYcFRYYFxcXHCYfFxkjGhccIC8gIycpLCwsFR4xNTAqNSYrLCkBCQoKDgwOGg8PGiwkHyQvLCwsLC8sMCw0NCosKi0pKS8sLyosLywsLCwsKTEpLCwsNCwsLCwsLCwsNCwsLCwpLP/AABEIAKsBJgMBIgACEQEDEQH/xAAcAAABBAMBAAAAAAAAAAAAAAAAAwQFBwECBgj/xABREAACAQIDAwgEBwoMBQUAAAABAhEAAwQSIQUxQQYTIjJRYXGBB5GhsSNCUnKCssEUMzRic5Kis9HwFRYXJERTVIOTwtLhCENj0/FFhKPD4v/EABsBAQADAQEBAQAAAAAAAAAAAAADBAUCAQYH/8QAPhEAAgECBAEHCgMGBwAAAAAAAAECAxEEBSExEkFRcYGhscETFDIzNGFykdHwIpLhFSNCUsLiBiQ1Q1Oi8f/aAAwDAQACEQMRAD8AvCKJrNFAJsOmD3H3im9q0MloDQDKf0T+2nB6w8D7xSdvq2/L6poBxSeI6jeB91KUlij0G+afdQHiI1isk1igCiiigCiiigCiiigCiiigCiiigCiiigCiiigCiiigCiiigCiiigCiiigClbOGZiAoJJIAAEkk8AKSqwPRiobniVEpkho16QaYPDdVfFV/IUnUtexawlBYiqqd7XErPIdrWDus+t5lkKNQoXpkTxYgcK4U1fL718/dVOcp9lDD4h0G7ePmnVfYazMsxkq8pKe+/gamaYJUoRcNlp49pEUUUVtmCFFFFAe46KKxQGp6w8D7xSaJ0U7dPq8aVO8eB+yk7Z6KeX1aAUzdtaYsfBv81vdShE76bY5yttzqQFbTed3toDxOw1rFbXBqfE1rQBRRRQBRRRQBRRRQBRRRQBRRRQBRRRQBRRRQBRRRQBRRRQBRRSi2CVLRoIk+ND1JvYTopU4c5Q0aSfZH7aSoGmtwqwvRZ1cR42/c9V7Vh+izqYj51v3NWdmnss+rvRo5V7XDr7mdw28efuqpuX/4fd8Lf6tatk7x51UvL78Pu+Fv9WtY2S+ul8PijZzv1Mfi8Gc9RWyLJpTDYYuYA3AnyG819S3Y+WjFydkI0VlhFFenJ7gD+VbVgitckbj5b6Ayd/kfspNNyeX1TWWeDrpodeHDjWts9FPL6poBeksSOg3zT7qVpLE9Rvmn3UB4ku9Y+JrStrm8+JrWgCiiigCisqs7qKAxRWYoCHsoDFFbPbI3gjxFa0AUUUUAUUUUAUUUUAUUUUAUUUUAV2PozacS4O7miY+mtcdXYejH8Kufkj9dKpZh7NPoL2XO2Jh0k96Rtn5sOLg/5Z18H6Pvj11WNW5y7/Ab393+sFVHVXJ5uWHs+Rtdz8S1nMUsRdcqXivAKsX0Wj4O+fxk+qarqrH9F33m989fq1LmvssurvRFlXtUOvuZ2bbx51U3L38Pu/3f6tatlj0h51UvLz8PvfQ/VrWRkvrpfD4o2M79Svi8GNeS9gXMVatsJDNB8IM1atnYli3ba2ltVVui0DUgwCC286HtqsuQyTjrPix9VtjVsPcAO/fHsNSZxOSqxjFva/aR5PGLoyckt7dhTW3tkthr7Wm1gyD2qeqfV7ZoqZ9I34Zr/Vp38TWa3sNUdSlGb3aRgYmmqdaUFsmz1xRWAKzU5XNTv8jTdbGiZeju3buqeG6nDfYaTt7k8vqmgM84RvE94/Zv9U1rdvKyMQQdD7qXpntPBqyMSOkFaGBhtx4jh3bqA8VXN58TWte1MJgQLayFJyjXKuuncIpX7kHyF/NWgPE1Fe1vuMfJX81a1OEPBR+alAeS/R/bzbUwQiQcRZB4iM4mfKvRYJNtOnb5xn6UWEGVeaYlFBHSh41mukvYZo6sarwT5Q7qR/gi2OaIAm3miABOa0VMgfvpQGEtrBOSBAI+DUR0JPxe2ndnArmYawIjQDh3Cs5YT6I+pTi2Om/0fdQFaekj0a/wlbzWG/nNm0hUE9F82fMh+SxyqQfXvkec8VhWtu1u4pV0JVlYQQQYII4GvZGHA59okNzVruDCbnZvj1jw38H6XfRmmOt/dOHXLi1hSo/5ojRW/G7G8uyAPN1FLYvCNaco4KsuhU6EGNxHAikaAKKKKAKKKKAKUsICwBMAnfSdKWOsviPfXj2PY7o6TaHIO9ZtPccoQvBZJidSZAgAa1y9Xbt8fze9+Tufq2qkqzMtxU8TBue6ZqZnhYYecVDawV2Hox/Crn5I/XSuPrsPRj+FXPyR+ulT5h7NPoIMv9ph0nW8uvwG94W/1gqoqt3l1+A3vBP1gqqLeFYqWAJAIHrn9lUsmdqD+LwRezmLliFb+XxYjVkei77ze+ePq1Xj4VhvUiO0R31YnovHwF38oPqip819ll1d6K+VL/NR6+5nYnePP7KqXl5+H3vofq1q2zvHn9lVJy8/D730P1a1kZL66Xw+KNfO/Ux+LwYp6PknGr3JcP6JH21Ye0JMaaaGSIEH3e/urhPRqs4w91tveo+2rPOvnXubT4cQuhd7PMop8WGfS+5FS8uFIxIkz8GvvaB6qKU9ICRi47LafbWa+gwjvQg/cj57Fq1ea97PXtFIW78kxBAjUHt7q3F3fIIjz91WU7lbc2b7DSabk8vqms88pMSJ7J19VI28WsLwjfPCFO/soB3NI4z72/zW9xrmcfj2ZmKsZ6LqO5WmBPD9tIXeUNzm3bMCpB1gbyhPsEDzqosVDmZWWJi+RnUYO6rIpBJ6K8SN4Eb/AN9aWI7m9f8AvXM7F2wrxmIHNgZh+MRKqJ38T5CpWxtwM2UZfX9pjdxA7qtJpq6LCaauiRjub1/71qw/Ff8AO/8A1W/S7vbWDn/F9teno1xQ06lzrL8YfKGvX3VpiQObMsUEGXkAqBbMtmbQQNZNL4rnIEZOss792YTTbGW81twUzgqRkmM3wbdGeE7poDYYlCoh1OZJXpA5gFOqwdR4U9QdNvo/bUclkmGa0qtzZGYMCF45dwJnfIHbUmu8+VAR62CbzHeObtdHvDXIKngfZ4VvijOXXUMIaPYwpBNoi3iCt0hcyWwrfFJm6Yn4pgEwew6mn2LtzlPHMPt39ooDzXy35BY/EY/EXreGuG0zlg8dEJG+TwEH1VX2JwzW3ZHUqymCDvBFey7NucMdPiuPf6xVL+lXkKL9zEYi1C3VZyVg/CAFdFCgzcOYnX5NAUvRW1y2VJB0I0Na0AUUUUAUrhR00+cPfSVL4AfC2/nr9YVzLZnUd0XTttZsXvydz9W1UfV57VHwVz5j/Uaqu5C8nlxmLCPHN21N24C2TMiRmUMASJnfGgmsLI/Qn1G9nnpw6Gb8mvR/jMa1vm7L825E3I0CZipfXeJVgDxKkcDVvcnvQj9yXDcXEsxZSpBtAAAkHeXGunZ5V2WyrtvnTARIspltqFhbcnJ18saDRY0AB41MK68GPrT/ACKa3JwjOLjJXTMKE5QkpRdmjksT6OLV8c1ecujESudULZTmgZQTw4Gq5wmyLeE2vjcNZBW3bVITMWjRD1iZacxOoETFXkXGe1mS40MSCDcIQ5G1IygQQSv0qq3bfJzEJtnGYprbc1fUZCNTFsWkZmUaqJ4mKoYuhGGFnGlHqRfwleU8VCdSXWzhvSVh1VLbhRndiC3EhRpPbvp16MB/N7v5T/ItI+k4/A2fnv7qX9GI/m1z8qfqLWZJt5Zrz/1GrH/U+r+k647x4H7KqTl0P59ej8T9WtW24kgHsP2VBttzDHEPhsbcsm0hARLlhCQCoYgYjKGSSflHfwqPJfWy6PFHed+pj8XgzmvRJs5ruKvZBJWyTH94g076se1hXZ+bCnNMRG7vPYKjcFs6zsy497DI65gFYEliFNwGQDrGu/Xq981YDbQDLmUAyQc3d1l4dhjumpsxowqVPKSduT5HzlHO54KDhwprk9z9/Oig/SxhRb2iyrMc3bifDf5nXzorrPS7sBmdsUgWGe1aLNAy5bbMFGbrFjmJjdza9tFbuHt5KNtrFaNSVRKcndsuJLxViQY0HvNK4XasXLpYTOTUdw108DURfukyFEGBrOgnSQTvIiabjFQAeLCPE8fL7KwIY2VN/h2MKOJlTemx1ljFIUEkMSToe9pJg8Kitt7PCpaFuQTpCkCRkOkncNaYJdBBzbgCo7+BP2eumWG2szWrAuPnIUENxOaJnvBkeA8auSzKLpvTUtvHLgfONriFCSjOFAcsrMDlImMoEaTJiPfFMsViXW21sJmGpXphT0oPOGRG/h2+yV2jaBB7SQCQYIGhPluEGorFOFBWGzEwWgjc0MQRu+VpxPfWesXLmRR85lzIR2NhZz5yR0hKgtqMokSscY1kTA3V2mzbFp+jkIyBcst0spktuJmCPORXIi4GRbeoLWyxgbwYRo8JIjhA7dMvtE27i5ROYAEcM1wgKvkBJjdp2irFHHzhL8S0JqWNlGWq0LOsqBKqTp5+qaUOm9o9X7K4vA7dyknKSJymRKwN5n1fuafYnbdtwWhcq9wjzJ46+2tJ4+lw3vqX3jafDflOhxS9Hrkar8n5Q7qRvvFsnNl0PS7Og2sHsrjcPyizAG4qqqFTPQ1OYdASQZgb+8+fVDFC5YVlQtoTkboz0GgbiPfwq3TqRqR4olqE1NXiLreUkAXZPNhsvRlgQRnIiY8IE0+XrHypqCxYygA5sSwYmW6XRHREgb5/G3U4U9JvKpDsY3cJmvSSIypoRv6N5SP0p8jWuIRrbWwp6Oa2I4bmBjsnSksTzpvIyBHQZW6xVgCrr3q8hjGq8N9bqZ5pTK5coCt1pUmD2EQBuJoBX+isNR0H3T37suvq1qE2A84i7qZl9e2WTiAAfGB3gGpxdMM08Fuf5u2obY/35yOJ1H0l3TqPBvIkUBUHpb5KWubTF2gqEWbJfKBDyFSdPjSRr48aqd0IJBEEaEd9emMC689hxcQHoLKOAQSLehII1bce3x3ituX/ACTS7bXEWLa2nByOJyq56WXrABXyoAAD0pESTqBV1FFFAFOtl/f7X5RPrCmtPNjicRZH/Ut/XFcz9FnUPSRc+1D8E/zWHrUge2n3ot5D2reCtY22CcS9u4Ic/BnOjAqwyzllRJ3xTvZuzmZhcKnIA5zSANEcBteAYb+0d1THo5tzsTDAKrTabosYU6XBDGDC9uhrHyejKnScpaX7vtmxnNaNSqoxd7d/2iSs3SLi5L9u0rAkuwXNfbMAXUHcnAb9IjSCZgo533yZ7En6oFRuEslr+cIt2bYm9MBiG3W0zaWxw3zPmZbI/wDVJ5x+2toxRMWO25e9Vwe8xS2DtLmVlJPRYSd/WWR6x7K05th8SyPUPsNL4cnMs5Zyv1dRAYcdNdaApj/iQwKIuEdVUM7XcxAAJgKdSN/Wrm/RiP5q/wCVb6iV1n/Et96wXz7v1Url/RrbIwjSCJuMRI3jKgBHaJB17qy829ll0rvNXKPao9D7jqSOkPA+8VweL5LjFbSvc9cNm0MvSCF3uMEX4Oyg67cTwAEnsPa3x0h5keOmn79tSvJnYVtDfu3gOcuvBnrIiIAEnWBm1Ped1Y2VzVKUpvmt2l7/ABBXjToq71v4DfB7Gt2OgsBWXVMlobt8m2qgkTrq0cSKUtXeYEKFyA7t5yZdZ04ab90d9M8XjyGC2xzly5AFwwFULuyg65FBJ6IAG8xNTGDwmUzccknSNwIEHQb9TB4fFkDQV3iJuUrvY/OK83KVzi/ThtVjZwVlRltPzl4n4zvoikjsCmAeMnunNRXpovtcvWXBU2UXmly/LgXXmCRPwijyor6PD2VKKXMb1D1aLcvNoY7VHiM27vlV9tF46Az0Zns1yGB5k+yjDYfM7IWno6xvllEacNGI+jSd5TlIGUOGhkYSpK6FhHxTqSOzsNfMxw03voYEaMnuYu3iwRARqcpgd06dx3dsE0wwGJzZlEKLZH6OjMOzSP33647DvYQG20hFjMDrprpuk9FRpoACKZbLwdzI0kgsgMHWALIKFmjgASe3zqzHBxa3LCwqavcnTdBQNAJIEjx92/21FB2uk71IUHvDHT2wfZQLTi2/RuB7KKASh6QCdBCdxK5iT4runSawuwbrsABkPNSzHTUEDoiZjXSfk1DLB1E7RVyGWFqJ2irkMl0G3nO86Dw3EeFNrjkh5JULlIE6tJMSNTM6dvrqZPJw5kQK7WkVSeDSdAm4CIMk67x5NsXsS4E6K3JW5JgFs3SCkxPDeO2I7J7WCq8iCwlXmGNjbYd2Cg5d/AEwcq8dDH2VnGHMMknpESAddDO7vges1jD8nQlzIAxKsTqSMsmQdNBruGpkeNSWD2RdJzlWEwuVtNSdfD9++vKmDqw1UWeTwlWOqiyLwlt8w0UARlggQJHbqTPHu47q6hNuOLYBIDQ3TkmBlZQSNJM+6oYq4t3cwJe10iCD0tZUKd2usAdh7KTF1ipWDIlddYYSW8YJjzrhOtRd1ocxdWi7rQ6JdvOB0rjZQgAGkk9I5mOWewDUDTdxpVuUhDFiDqUED5MBpgbjqZ36HuAqAQNmEgtmWdAYgSBPYJIjyrXDMVc540EaHuEeHR48POu/O8QnxXZJ5zXTvcnbHKBC2UBuos6ERkLDUgdmvnU6NqW7iocy6lejIkSNxFVpbzGROkKB4GSST7PKtHPQQEwEjy4ad5+2rtLM2tKi+RZp5i1pNfIssY62cM3SUgrc0zATqw0MiKZ7LjnWKnTNx39ddxGh/fU1Xr3WVW6XRKHondqxOvj+++luTe2SrZ20g6qjSo3cOOukePZVmOYQer2LMcdB6vYlOU9vMlnMM8KoBClXEKIlG175U+AFR2K2A+M2cuHRgCbqMWeerb5y4RIGaYGn7mpbaO3A6Whl6gHSBkDoxroCKjrHKAorKsyD2R8Rwd+8wfVU8cZRk+HiJo4ulJ2uVryn9EF/BCGvWrjkBgqyBEkdZ4A1FcCywYOhr1Zb27Z6an41reWVlzTxjSTm4TpxqrvSX6PAzHEYYOXuO/RW3oxAkAZdxgMZj9tWI1IS2afWTqpGWzRUhFdZyC5I3MXdVkgZHVgTGuQgkasOJUTr4aGtuVVhRgsI4Vc7KoZoEmEBEnzqw/QfgQ2HNwgStxQCd0EEka6b/trilUVaF7c6+TsWq1PyM7X5n89TvdurlwV4QAFwR0A6KxZadcvZ3jwpr6OLIfYeFUqGBtkFTuOr6GOB3HuqQ5UWZwWKVQCzYR1EDpMTZYAbtdTETTHkJa5rY1i3eUqyW2V0Y5DM3DlJ4A9vZrUxASFyzbOLDXC9y4tsiLIORBnHQgcdfZrGlP3v2lGZkxAHeCO/gaisRtYpc+/2bCrakIgDLBYQWJgiADoPsrm+Uu0LmYsuKuPbKvpk+OItFQO9TI7wTVeeJpw5VcgniIR5USvKPlUtlfg7V8qILOC4yiQ4JM6SAQQeDgzwKPI/lYwyq8sGa4VzaMEORp1JJBZiR+8c/cxNwKq3XJfNcDAK2UhlmZB1WYAO+DG+muzcMOgwLZla5JylZA0Ag6AEyPxoMjdWb5/eXE9OYoee3d3od9yi2NhcfiraXouc2hYBpKhjB04A5Vk+Vc5iuS9u0YwpIt5A5zXGuHMZEAtmI0CiJ0mkL21gMQkEyyOGA3liyrHcYPqp4uNIyjSTO7UaHKSI+KCIn9tVcTjHWhwuOh1TzatRlx01Z84lhcCoylTJGeWkkkkrop4R3U4s4X74FIMaN0joxUEDXUQDMDeW4VH3bxSGgiEuEAaypGe3AEw0HL6qfYVQuZBqDDtHyzoRPHKSvs7NKMm2Z1avUry46rbYWsCgeXUA9HLOpCq+9jwkcP3G2MJdmVd5Ea8OJ8+l4+2G7YnMUyghLYnpCBqIXXWSAMoHaaVxGJE22toYcFV1hVDRmdvVGmpjxrzUh3ITZnIizcsnC3kFzm7t29IJX742VZCxByqBG7TwoqZuWmMKpYHpMSnWY9ENJG4DQBeGlFbUaspRTvua0akpJO52+ztkc0pZYZ2JktwnKqxA1AVQI49tSVvArlgie/j41HYfaNw2TFm5mULoRBJMdUNAMcdeFKYfHYhjHMZABOZipB7gEcmfKtZQio8NtDSUIpcNtA2js1Ftu3EDjTPZeDBALKpgWYkSZ5pQ8yPx612jicbcTKuGUEso6VwRlmWJImNw7zNJW8NtAkkrh1zAyM7GCwCx1fihQJr2MVFWij2MVFWROWsGuZlAGWRK5RBkERHqpQWgS8AaDLu7p+32VAWbG05ZicKpMCMzHdx6mlb2sDtHKZvYZZLH72zbzO+V4aV0dEXyN5RDF4nHIGVksvbVBzeUjosrkt8YZkgH8XvpvyY5XWcZicZhlGttnKHKQCnRUmdelzhJ4aMvfSHo85JYi0ty9z6ILryyC10mUSyktn0JzzuOkVD7E2Z9z7Txq3MYlrncxFyQhLK1tz0SwBPw3aZjuNAd/aVWJuZVkIp7+lJAHrjzrieXHKm9hcXZs28p0tEqZGZmudLUjeVlRE9ccancQcMmVW2gQVgkKVJaD0SRDEARp4VAbZTZZcXb2LxL3BkA35tHzJEWdNY9VATPK/aiYXB3L7hQyOVUSZJkqqjUEiSDv3A0nhNv4FVtZcs3QphQ5XMqFzAI3dKffVe8uMVYv2TZwi4p7jNnZrhJXLbXMTJ365d/206w22NlLYsh9n3XYIp++GJKSZYPouu5vsrpQctlc80OxTH80l9jpkN0AZiC1u2hxAOh4h1Hn3VCbE5VJird68V5rmSspr1Tb0KiZgXUaBwkUzs7WwtwsmF2dhCGB++YxAxzCD0c8z4HWK3wfI7F2odcHgkAgjNFzUAgSSxzdbcdJAO/WualC+klbsOJRjNakds/lahyplcwhhrjZFi2piOiBPZ3jvrqLFzCtbRmxaARMAgmRBOkanf2mmN7YONlnvDCWlaMzW8JZcnfHa3HsNb7M2YxhWx2KZf6u3h7lqPAWbSxv9tcfs+L14b9vcROjSbu0Qez+UVjFKQjXg6vltoBOYE6P0VnTNJG/SjYmNVnuSt9RbfIz82zDowpiF6J6PVO6RXQYP0X4YaoMSgPBhetDgdSzSRoOHAdlKJyJw1kyFwxaSfhLV2/rPxpAB8+6vfMaUtGl2/QSoUnvE5nFcsLCOLQVjzc55yrmItZx1iIBLZfLcd1J/wmMQLTWbOKYwAbaKtxgIaQMraxu1AMTurr8SlpApFsd5tWTaVvAW8M7AfSpRbt68TzGHvBYiWS6w8jfVQ1Txy+CV7Jdh6oU1tFHH2cFegpZwuO1gKH5q00ZiwGr6AaR4RUpfwG0AULKiw2YC5ft5uqVOqCNxPE7uFT5wN5VJvX79tf6sYdCWgdVVt3S7nuUTTyzsAkqcQiIH0tYVFIa4x1LYo5mGRRBZASo4ljArieFoRfO/cdeTi9eErz+Hb6lj9zJeGHUuLg+ECoxPSUwM6SMsiRGYAwK3s8tb6WrVwLbUNcKrZRSHXJ0gRZWJUyW8d1XbsXk7bsWysKzPJuNlADMRB6O5VjohRoFAFN8ZyUw97oX7SPlMoSOG7TvG7w86g8lFbd53wL7ZwWP25c+5FZ8iMIEMGnMsXACN+mZQdNMxFJ7U28/wB0WMKCbjXxm6Om9cykiZGklR3EV1+0PRnhXtlFV7ejANauMpGYQSFYlZ3eodgqOt+jtrN44jC4lrl8IVVcUOcyaRKEZSpgkSQR0jVeeEU3+KTa6SvLCqb/ABSb6yFw9sXjeRQVZLhtuTpJgN0TqIBJEdoPbNOL+e5ZvNaDRYuZWIic6lGbKJkqQff21D3eSONN1Cdn3VyAB7trGZM7DU3BbFxZZuJn3VP4LCNZu4q9L2ufdLrLfUKoyDKIcK6aETAMwR2VW/ZcOK/E7Ff9nQvu7EauDu3Ldi6qsC6loCT0ZA3T0QAx3TGWmO3sUbZu8+pAUoAq6jUzox3gwN2ujV22zLl20FVVtXuaUqqW7oLANB1C298DjG+oD0hXGxOGytgrwNtgykmDG5hAAmQSN9SPLqdtNzt4CnbTc50Yzmebe5B5x7Qt9IQSy8HOgUBtdfZFLbCx3O3TzUG1zlwNGsuvRHSGmUuM4HHMfCk+V4TFLgAcO9tbTBXTNmDWiFZh0Rvi3v8AAVL8kdg21tXMt5LTl2EMpUABiAQPDQHXfVeWXyUfeQSwLUfeLLhHLDpAhmESIgIIcaa7xG/4tRhxBGIt2mOSSbiiRJCFUYRoSpDsQBv6UbswsTZWwLYcMXUkToB8rf0iBvrh9q8n7S8pbbOFa09tWyncrtbuW0gboBtCO9+6pMPgYp3miWhg4p3mjbDWnbFNZ6R5q8VYiChYIHiT2Bo3abqdXVOTmoMgTI0MrA0PAZT39apPkDybVXxouEsWdTMwZl+kCDpK5T2yK6FOS4VswOYwACdw1JJOktqZ8fXUdbLm3emR1cA27wOawWFYKGXpkgAwQo0nRRujw7aK6f8Ai2VAVGEd8zuAjw0rNexw9SKtYKhOKtYSu8tbSGHTm++5ew6AeIN4t+jTL+P4M5FtOvar3rh8ltYZp9dR+GwwAhb+IsjXq2bFkjxNuxK+cU4tcl0u/wBLxVzXX+eXY/NRkAreUYcsuz/w1bsUs8s77t0cPeK92GuKe6GxD2h7Kb3+UuOygmzdSZ1yWrYA3y3wt4js6vHdTuzySt2yCnPtxzHE3Y/SuOfZTm7hgGjI50medvOPWzKp9dctQvu/l+o1IW3tq+46V279FbrfqcCh/SpDEF2Bm9i5I3Lbxq+03VH6NT62LanVWQtuJRG91xifXUc+Cv3Hy2Npc3JjIMICfDM5MV3FU2+bp/RM8dzmE5J3YEreiFHTsBxoI/pLHy7BUpheSBZenduJAG4i2QBGgGHvAKOiBu4VMPyNxh620MQ3zeZt+r4A++o/Fcknkh8ftCRwXEoW/MVVNS2p7cS+TfejzUVs7Bwa9YXbzdpfFXdfpOw9lYuYSwglhjlA/q0xceQS2NPOmmH5N2LTZrt/bN09hGJgj+6t6/nU7u8phagWcDjnj43MX3Md5vFDPrr1U9f3d32Hl+ch8RtvC5ubnHkngVxzeUc6k+rhU/gMLiMs2LptW+y5hHDDxa/iZpr/ABzvEz9wbWPcLeVfVM+s1i5yvvMI/gzaJ+datn6wNSShUasl85RfeE0OcS1yyM13aNq0DvIt2zPk2ZZ8Saj1sYW8cz4nD4lu10winu+I32Vi9tTnTL7Bu3GPxns2ZPiStIXdhpc/9AC95eyvsV1rqMOFfi0fu4Pqjxv71HzXmtr8HgMOyjiL+FUHs+KI8KRt8r3SQ2HwlsHgcfYT2W5rXD+jXCXPvmzxa8L5/wAt5qdD0UbPH9G04xfvH2DfTjwy9K76v7xafJ99gxs7QGJZsmEwd1idebxKXWHjFhxHeakLXIlGBN1UsngqjCv+l9yClP5MtmgQth/O5dj1G6Kd4HkfhcPrbtqkTqWbQbzJa+dK4nWpr1ba6v7n3Hqi+X77BD+KVlICXr+aPi8yF3xGZbQA8O6t2xpDc1hgcRfgGGYlFU7nu3Boi6dhY/FU6kObPPYoRhzzNj+0dLO4/wCgpMR/1GkfJDdYSmD2dZwNhmLFFB5y5cJJZjxLsZZ2J8STFU5VJS3Z2kkR2B5P/cznGYu9cvYiMiqkpaUMYFqzZDQxJgS5JJE6cJvZ+AIY3rut1wBAMrbXeLaduupb4x7AFAMHZ50pfuIytByW23oG3kgaC4RoewSOLTIVwemAK1u28w7Ow9hresE0BrZbTdEaEdlZe2DvE1rcEdIeY7R+2tjqND576ASNph1WnubX27/XNare+UpU66710/GG7zApxRQDDE7Cw93V7NpieJRSfHNE02fkvagKmZQGkgnODvkHncxA14ERA8KleaHDTw/ZupNrjqermXtU9L806eo+VAQ55MqpYrawzCNAbeQz2F+kImfi8eNN/wCDVQ9PBDh0ra27g3a6dF4nTq10lq+G3eo6EeIOopSgIKxirCQOcS0TuV15o+SXI91a4jYNm9cN05Xcc2JBGhsubijRTBljPdpU3eshwVdVZSIIIkEdhB0IpieT2HCG2tpbaFgxFqbQLAggnmys7hv3xQCWydmCw1xlgm4wZjpwUKOA7KkvugcfeP202GGYOWFxyCAMhylARxEKGk95I7hTfEYjEW0U5Ld9genlJtHKTvVWzCR2Fu2gJVWmiog7dCj4TD3l8E5wHw5osfWBRQHA4VduXepiMAI35YaPzEYU4PJzbb9faFlfm2Sf/pFT97l1aHWxeBtdwvLdPrDLHqNRuI9IOA15zHF+5HuL6jh7Sn2mtFTrP0aS/J+hFaPK+0QwnJLHWiXvbStjtY4W0GP07hE+c1OYe7lWTfv3h8oW0Vfz7YVR+dXN/wApWyrZlSS3yhaus351wqT66aY30ubOfrYd7pG4tYtn1G5dJFePDYmq9Yf9UvBDjguXtOhvcusBakXbtuZ3G5z7+YttdjzNA9KWEiLf3Q/5PDufVNsVyn8tlhPvWDcedpPq22pC96eLvxcMPpXifqotTxy6p/xv8y+hy6sefsOrPLJX6uA2pe+dZfL6muBR6qxc5X4hF+D2Pi47IC/ormI9Vchh/TlcHXsH6F/7Ltt/fUjb9Ohbq4S63hdQ+6zXrwNWP+yvzfqh5SP83YGP9LGJtzm2W6flM3/ZFQ97034rcmHw6+Ic+5lrpbHpYxT9TZuLbwM+7D10djaOMugFrNywh4KiXbvmWyonqfyryUqdD06K/Nf6hJy2l2FVv6X9oPoq2R820x+s5qZ2RiNvYyCrLaQ/He3aRYPEShJHhNW9gyXWSLq9zqoPqAilzY/Gb2fsqGeNhb93SiulXPVTfLJlXXOQe2W37Stj5pZfqIKT/k32tx2p/wDLeq0nyjfcjxKj7KiS9wXGb7stsp6trKoC95YEsx9Q7q4WOqLZR/KvodeTX2zgNncj8ZnYNtTnshhgt++IPYWEie6uotYNbC5rzrlG9jfvv7CuvhT/ABOPxYnm1suPn3h7rBHtplsrbGOv3Wtmzbthd9wXWdVPYQUUkxrl36jcDNcVK1Sortru7EeqKQ/u4rmijMLZtsOigt3DfuOdVVFb1mRpxga1sNjNfIfEoqoCCuHWCojUG8wHwrcY6g7GIDU92dsFbdxrzvcu3XABdyNFHxUAACLOsDfvMnWpWKqHYiN07qaYFrl0s1xQttW+DEyXA3XGI0gnUL3AnXQaXpxD5F+8ISLhiRdIBHNj8QHrHiRl+VEpQBWGaOE9w/3raigCiiigCkx0T3H2H/elKwRNAFFaqeB/81vQGs1kGs1g0BhlB31rB4Ge4/t/81vFEUA2OPCzzisg+UdV8cw3fSinAcHUais0muGUdUZZ3xoPVuoDYiazkorINAEUUVmgKwb0H4QDrXh431/7NIn0M4AdbEMv96p/yiuv2uBbUlEtg9uRT7xVX8pvSBjrJItXgg7rVr/RWth5Yuu7RqfNsgkqcd0T/wDI5s+fwm8R2JB9oU05Hoo2Ym9cbc+jdP1LYqq73pJ2k/Wxl76JCfUAps/KbFtqcViSfy1z/VWh5ljP4qvayJ1Ka/hLrsej3Za7sFeb53O+5mFP7HJTAJ1dn2vp2mb/ACNVB/xhxX9pxH+Nc/1UfxgxP9pxH+Nc/wBVcPLa8t6r7fqe+Wgv4T0ZZwNlOphLCeFh/ssinq4hhuhfDD3f9q8y/wAP4n+04j/Guf6qUsbbxBOuIxH+Nc/1VDLJ57ufYdLELmPTIvni93ysMPehpEqSZN/FeHNAD2WZ9tUhsB3unp3sQf8A3F0e56tTYHJLDustzzHvxN8+znKyatOFOXDd/L9SdNvUmzZXjcxR+i/uyUlcsWR1jc+lan61unVnk7YXdbn5zM31iaWTZdkbrVoeCL+yoDohrt/DDQX2T5qID7LU0yxNqwQS2L2jlAJJXnkUAbyWS0FA75rrogaaVzlz4XHG3c6SW7Vu4qnq5zcIzEfGIAEZpjeINdKTjseWInZHJdbt0XUbFmyBIe/fuM1zsNu2/UT8dgG+SB1q7jD4dUUKgCqNwGgrdawxpKUpaydwlY2pnjHZzzSSJHTcfFXsU/LPDsGp4AqY+6VtXGUwQjEHvCkjfSGwV/m1o8XRXYnUlnUMxJPEk1yejvDYZbahEEKoAA7AKVoooAoorFAZoNYrNAYoitLh3eNbzQGHWfEbqFM1ma0J18qA3rNazRNAbUVoWrGagFKwK1DVkGgNqwRWJpMuaAUy0Uibpo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3020" name="Picture 12" descr="http://t1.gstatic.com/images?q=tbn:ANd9GcSUyiWSABdMXzfOQ9bFuStbHc8mRNMbeaGzYfyOnjl6eaaJQjBfaleVtBI8_w"/>
          <p:cNvPicPr>
            <a:picLocks noChangeAspect="1" noChangeArrowheads="1"/>
          </p:cNvPicPr>
          <p:nvPr/>
        </p:nvPicPr>
        <p:blipFill>
          <a:blip r:embed="rId4" cstate="print"/>
          <a:srcRect/>
          <a:stretch>
            <a:fillRect/>
          </a:stretch>
        </p:blipFill>
        <p:spPr bwMode="auto">
          <a:xfrm>
            <a:off x="5476987" y="4725144"/>
            <a:ext cx="3667013" cy="21328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a:t>Grand Paris</a:t>
            </a:r>
            <a:endParaRPr lang="el-GR" dirty="0"/>
          </a:p>
        </p:txBody>
      </p:sp>
      <p:pic>
        <p:nvPicPr>
          <p:cNvPr id="4" name="3 - Εικόνα" descr="download.jpg"/>
          <p:cNvPicPr>
            <a:picLocks noChangeAspect="1"/>
          </p:cNvPicPr>
          <p:nvPr/>
        </p:nvPicPr>
        <p:blipFill>
          <a:blip r:embed="rId3" cstate="print"/>
          <a:stretch>
            <a:fillRect/>
          </a:stretch>
        </p:blipFill>
        <p:spPr>
          <a:xfrm>
            <a:off x="5289637" y="4293096"/>
            <a:ext cx="3854364" cy="2564904"/>
          </a:xfrm>
          <a:prstGeom prst="rect">
            <a:avLst/>
          </a:prstGeom>
        </p:spPr>
      </p:pic>
      <p:pic>
        <p:nvPicPr>
          <p:cNvPr id="5" name="4 - Εικόνα" descr="download (2).jpg"/>
          <p:cNvPicPr>
            <a:picLocks noChangeAspect="1"/>
          </p:cNvPicPr>
          <p:nvPr/>
        </p:nvPicPr>
        <p:blipFill>
          <a:blip r:embed="rId4" cstate="print"/>
          <a:stretch>
            <a:fillRect/>
          </a:stretch>
        </p:blipFill>
        <p:spPr>
          <a:xfrm>
            <a:off x="0" y="3723585"/>
            <a:ext cx="4427984" cy="3134415"/>
          </a:xfrm>
          <a:prstGeom prst="rect">
            <a:avLst/>
          </a:prstGeom>
        </p:spPr>
      </p:pic>
      <p:pic>
        <p:nvPicPr>
          <p:cNvPr id="6" name="5 - Εικόνα" descr="images.jpg"/>
          <p:cNvPicPr>
            <a:picLocks noChangeAspect="1"/>
          </p:cNvPicPr>
          <p:nvPr/>
        </p:nvPicPr>
        <p:blipFill>
          <a:blip r:embed="rId5" cstate="print"/>
          <a:stretch>
            <a:fillRect/>
          </a:stretch>
        </p:blipFill>
        <p:spPr>
          <a:xfrm>
            <a:off x="4211960" y="1196752"/>
            <a:ext cx="4932040" cy="2577389"/>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3831</TotalTime>
  <Words>1085</Words>
  <Application>Microsoft Office PowerPoint</Application>
  <PresentationFormat>Προβολή στην οθόνη (4:3)</PresentationFormat>
  <Paragraphs>112</Paragraphs>
  <Slides>17</Slides>
  <Notes>13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17</vt:i4>
      </vt:variant>
    </vt:vector>
  </HeadingPairs>
  <TitlesOfParts>
    <vt:vector size="20" baseType="lpstr">
      <vt:lpstr>Arial</vt:lpstr>
      <vt:lpstr>Calibri</vt:lpstr>
      <vt:lpstr>Θέμα του Office</vt:lpstr>
      <vt:lpstr>Jean Nouvel</vt:lpstr>
      <vt:lpstr>Sommaire</vt:lpstr>
      <vt:lpstr>Questions</vt:lpstr>
      <vt:lpstr>Biographie</vt:lpstr>
      <vt:lpstr>Œuvres</vt:lpstr>
      <vt:lpstr>Les Halles</vt:lpstr>
      <vt:lpstr>Amwaz Bouregreg (Maroc)</vt:lpstr>
      <vt:lpstr>Le Littoral Valence</vt:lpstr>
      <vt:lpstr>Grand Paris</vt:lpstr>
      <vt:lpstr>Projets Architecturaux</vt:lpstr>
      <vt:lpstr>Titres et Distinctions</vt:lpstr>
      <vt:lpstr>Prix</vt:lpstr>
      <vt:lpstr>Video</vt:lpstr>
      <vt:lpstr>Vocabulaire</vt:lpstr>
      <vt:lpstr>Grammaire</vt:lpstr>
      <vt:lpstr>Syntaxe</vt:lpstr>
      <vt:lpstr>Sitographie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Dodo</dc:creator>
  <cp:lastModifiedBy>DIAMANTO KAKARI</cp:lastModifiedBy>
  <cp:revision>172</cp:revision>
  <dcterms:created xsi:type="dcterms:W3CDTF">2012-12-17T02:29:13Z</dcterms:created>
  <dcterms:modified xsi:type="dcterms:W3CDTF">2024-03-20T09:26:26Z</dcterms:modified>
</cp:coreProperties>
</file>