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36" r:id="rId3"/>
    <p:sldId id="695" r:id="rId4"/>
    <p:sldId id="696" r:id="rId5"/>
    <p:sldId id="697" r:id="rId6"/>
    <p:sldId id="698" r:id="rId7"/>
    <p:sldId id="700" r:id="rId8"/>
    <p:sldId id="699" r:id="rId9"/>
    <p:sldId id="702" r:id="rId10"/>
    <p:sldId id="70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7" autoAdjust="0"/>
  </p:normalViewPr>
  <p:slideViewPr>
    <p:cSldViewPr>
      <p:cViewPr>
        <p:scale>
          <a:sx n="100" d="100"/>
          <a:sy n="100" d="100"/>
        </p:scale>
        <p:origin x="384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40973-79CB-4D92-ABD8-82F56E296C12}" type="datetimeFigureOut">
              <a:rPr lang="en-US" smtClean="0"/>
              <a:t>12-11-24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68AB-7788-48B6-9470-D33744F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68AB-7788-48B6-9470-D33744FC29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E2D34-F3C0-47DC-827A-42702BDAF244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D228-D36C-4DB6-A2BA-5FB8D98469B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51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4725144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accent6"/>
                </a:solidFill>
                <a:latin typeface="+mj-lt"/>
              </a:rPr>
              <a:t>Διοίκηση Παραγωγής &amp; Βιώσιμη Αλυσίδα Εφοδιασμού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038" y="5589240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err="1" smtClean="0">
                <a:solidFill>
                  <a:schemeClr val="accent2"/>
                </a:solidFill>
                <a:latin typeface="+mj-lt"/>
              </a:rPr>
              <a:t>Επ</a:t>
            </a:r>
            <a:r>
              <a:rPr lang="el-GR" sz="2200" b="1" dirty="0" smtClean="0">
                <a:solidFill>
                  <a:schemeClr val="accent2"/>
                </a:solidFill>
                <a:latin typeface="+mj-lt"/>
              </a:rPr>
              <a:t>. </a:t>
            </a:r>
            <a:r>
              <a:rPr lang="el-GR" sz="2200" b="1" dirty="0" err="1" smtClean="0">
                <a:solidFill>
                  <a:schemeClr val="accent2"/>
                </a:solidFill>
                <a:latin typeface="+mj-lt"/>
              </a:rPr>
              <a:t>Καθ</a:t>
            </a:r>
            <a:r>
              <a:rPr lang="el-GR" sz="2200" b="1" dirty="0" smtClean="0">
                <a:solidFill>
                  <a:schemeClr val="accent2"/>
                </a:solidFill>
                <a:latin typeface="+mj-lt"/>
              </a:rPr>
              <a:t>. Πάνος Χουντάλας</a:t>
            </a:r>
            <a:endParaRPr lang="el-GR" sz="22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10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389912" cy="504056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ΠΡΟΣΔΙΟΡΙΣΜΟΣ ΑΝΑΓΚΩΝ </a:t>
            </a: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ΕΞΟΠΛΙΣΜΟΥ - ΑΣΚΗΣΗ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48" y="1370785"/>
            <a:ext cx="7133803" cy="1885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48" y="3501373"/>
            <a:ext cx="5976664" cy="28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9654" y="870041"/>
            <a:ext cx="8946842" cy="1301067"/>
          </a:xfrm>
        </p:spPr>
        <p:txBody>
          <a:bodyPr rtlCol="0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l-GR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ΠΑΡΑΓΩΓΙΚΗ ΔΥΝΑΜΙΚΟΤΗΤΑ</a:t>
            </a:r>
            <a:endParaRPr lang="el-GR" sz="35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2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763926"/>
            <a:ext cx="6192688" cy="46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3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605936" cy="4896544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ΕΝΝΟΙΑ </a:t>
            </a: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ΠΑΡΑΓΩΓΙΚΗΣ ΔΥΝΑΜΙΚΟΤΗΤΑΣ</a:t>
            </a:r>
            <a:endParaRPr lang="el-GR" sz="19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Ορισμός: Ο </a:t>
            </a:r>
            <a:r>
              <a:rPr lang="el-GR" sz="1900" b="1" dirty="0">
                <a:latin typeface="Arial" pitchFamily="34" charset="0"/>
                <a:cs typeface="Arial" pitchFamily="34" charset="0"/>
              </a:rPr>
              <a:t>μέγιστος ρυθμός παραγωγής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μιας παραγωγικής διεργασίας ανά χρονική περίοδο λειτουργίας.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Η διαδικασία σχεδιασμού παραγωγικής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δυναμικότητας προσπαθεί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να απαντήσει τα ακόλουθα ερωτήματα: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Πόση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παραγωγική δυναμικότητα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απαιτείται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Πότε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απαιτείται πρόσθετη παραγωγική δυναμικότητα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? </a:t>
            </a: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Τι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είδους παραγωγική δυναμικότητα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απαιτείται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Που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απαιτείται παραγωγική δυναμικότητα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Πώς μπορεί να μετρηθεί η παραγωγική δυναμικότητα;</a:t>
            </a: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852285"/>
            <a:ext cx="1264804" cy="12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4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605936" cy="4896544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ΕΝΝΟΙΑ </a:t>
            </a: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ΠΑΡΑΓΩΓΙΚΗΣ ΔΥΝΑΜΙΚΟΤΗΤΑΣ</a:t>
            </a:r>
            <a:endParaRPr lang="el-GR" sz="19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Ορισμός: Ο </a:t>
            </a:r>
            <a:r>
              <a:rPr lang="el-GR" sz="1900" b="1" dirty="0">
                <a:latin typeface="Arial" pitchFamily="34" charset="0"/>
                <a:cs typeface="Arial" pitchFamily="34" charset="0"/>
              </a:rPr>
              <a:t>μέγιστος ρυθμός παραγωγής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μιας παραγωγικής διεργασίας ανά χρονική περίοδο λειτουργίας.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Η διαδικασία σχεδιασμού παραγωγικής δυναμικότητας προσπαθεί να απαντήσει τα ακόλουθα ερωτήματα: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Πόση παραγωγική δυναμικότητα απαιτείται?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Πότε απαιτείται πρόσθετη παραγωγική δυναμικότητα?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Τι είδους παραγωγική δυναμικότητα απαιτείται?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Που απαιτείται παραγωγική δυναμικότητα?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1900" kern="0" dirty="0">
                <a:latin typeface="Arial" panose="020B0604020202020204" pitchFamily="34" charset="0"/>
                <a:cs typeface="Arial" panose="020B0604020202020204" pitchFamily="34" charset="0"/>
              </a:rPr>
              <a:t>παραγωγική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δυναμικότητα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ενός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συστήματος μπορεί να μετρηθεί με </a:t>
            </a:r>
            <a:r>
              <a:rPr lang="el-GR" sz="1900" u="sng" dirty="0">
                <a:latin typeface="Arial" panose="020B0604020202020204" pitchFamily="34" charset="0"/>
                <a:cs typeface="Arial" panose="020B0604020202020204" pitchFamily="34" charset="0"/>
              </a:rPr>
              <a:t>φυσικές μονάδες προϊόντων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ή υπηρεσιών που παράγει το σύστημα </a:t>
            </a:r>
            <a:r>
              <a:rPr lang="el-GR" sz="1900" u="sng" dirty="0">
                <a:latin typeface="Arial" panose="020B0604020202020204" pitchFamily="34" charset="0"/>
                <a:cs typeface="Arial" panose="020B0604020202020204" pitchFamily="34" charset="0"/>
              </a:rPr>
              <a:t>στη μονάδα του χρόνου.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Όταν αυτό δεν είναι δυνατό, η μέτρηση γίνεται σε </a:t>
            </a:r>
            <a:r>
              <a:rPr lang="el-GR" sz="1900" u="sng" dirty="0">
                <a:latin typeface="Arial" panose="020B0604020202020204" pitchFamily="34" charset="0"/>
                <a:cs typeface="Arial" panose="020B0604020202020204" pitchFamily="34" charset="0"/>
              </a:rPr>
              <a:t>μονάδες του κρίσιμου πόρου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5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605936" cy="4896544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ΜΟΝΑΔΕΣ ΠΑΡΑΓΩΓΙΚΗΣ ΔΥΝΑΜΙΚΟΤΗΤΑΣ</a:t>
            </a:r>
            <a:endParaRPr lang="el-GR" sz="19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411613"/>
            <a:ext cx="7217816" cy="47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6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605936" cy="4896544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ΘΕΩΡΗΤΙΚΗ ΚΑΙ ΔΕΔΗΛΩΜΕΝΗ ΔΥΝΑΜΙΚΟΤΗΤΑ</a:t>
            </a:r>
            <a:endParaRPr lang="el-GR" sz="19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4" y="1462744"/>
            <a:ext cx="8245896" cy="35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581128"/>
            <a:ext cx="5904656" cy="1990058"/>
          </a:xfrm>
          <a:prstGeom prst="rect">
            <a:avLst/>
          </a:prstGeom>
        </p:spPr>
      </p:pic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7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605936" cy="4104456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ΣΤΡΑΤΗΓΙΚΕΣ ΣΧΕΔΙΑΣΜΟΥ ΔΥΝΑΜΙΚΟΤΗΤΑΣ</a:t>
            </a:r>
            <a:endParaRPr lang="el-GR" sz="19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Το πόση δυναμικότητα απαιτείται σε μια επιχείρηση εξαρτάται από την προβλεπόμενη ζήτηση.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Υπάρχουν τρεις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διαφορετικές στρατηγικές εξασφάλισης της απαιτούμενης δυναμικότητας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1950" indent="-361950">
              <a:spcBef>
                <a:spcPts val="0"/>
              </a:spcBef>
              <a:buNone/>
              <a:defRPr/>
            </a:pPr>
            <a:endParaRPr lang="el-GR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l-GR" sz="1900" u="sng" dirty="0">
                <a:solidFill>
                  <a:srgbClr val="1F497D"/>
                </a:solidFill>
                <a:latin typeface="Arial"/>
              </a:rPr>
              <a:t>Εξισορρόπηση ζήτησης</a:t>
            </a:r>
            <a:r>
              <a:rPr lang="el-GR" sz="1900" dirty="0">
                <a:solidFill>
                  <a:srgbClr val="000000"/>
                </a:solidFill>
                <a:latin typeface="Arial"/>
              </a:rPr>
              <a:t>: Η διαθέσιμη δυναμικότητα ισούται με τη μέση ζήτηση. Ενδείκνυται όταν το κόστος έλλειψης δυναμικότητας ισούται με το κόστος ανάπτυξης δυναμικότητας.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l-GR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l-GR" sz="1900" u="sng" dirty="0">
                <a:solidFill>
                  <a:srgbClr val="1F497D"/>
                </a:solidFill>
                <a:latin typeface="Arial"/>
              </a:rPr>
              <a:t>Διατήρηση πλεονάσματος</a:t>
            </a:r>
            <a:r>
              <a:rPr lang="el-GR" sz="1900" dirty="0">
                <a:solidFill>
                  <a:srgbClr val="1F497D"/>
                </a:solidFill>
                <a:latin typeface="Arial"/>
              </a:rPr>
              <a:t>: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Η διαθέσιμη δυναμικότητα ξεπερνάει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τη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μέση ζήτηση. Ενδείκνυται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όταν το κόστος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έλλειψης δυναμικότητας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είναι μεγάλο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σχετικά με το κόστος ανάπτυξης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δυναμικότητας. </a:t>
            </a: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l-GR" sz="1000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l-GR" sz="1900" u="sng" dirty="0">
                <a:solidFill>
                  <a:srgbClr val="1F497D"/>
                </a:solidFill>
                <a:latin typeface="Arial"/>
              </a:rPr>
              <a:t>Διατήρηση ελλείμματος</a:t>
            </a:r>
            <a:r>
              <a:rPr lang="el-GR" sz="1900" dirty="0">
                <a:solidFill>
                  <a:srgbClr val="000000"/>
                </a:solidFill>
                <a:latin typeface="Arial"/>
              </a:rPr>
              <a:t>: Η διαθέσιμη δυναμικότητα είναι μικρότερη από </a:t>
            </a:r>
            <a:r>
              <a:rPr lang="el-GR" sz="1900" dirty="0" smtClean="0">
                <a:solidFill>
                  <a:srgbClr val="000000"/>
                </a:solidFill>
                <a:latin typeface="Arial"/>
              </a:rPr>
              <a:t>τη </a:t>
            </a:r>
            <a:r>
              <a:rPr lang="el-GR" sz="1900" dirty="0">
                <a:solidFill>
                  <a:srgbClr val="000000"/>
                </a:solidFill>
                <a:latin typeface="Arial"/>
              </a:rPr>
              <a:t>μέση ζήτηση. Ενδείκνυται </a:t>
            </a:r>
            <a:r>
              <a:rPr lang="el-GR" sz="1900" dirty="0" smtClean="0">
                <a:solidFill>
                  <a:srgbClr val="000000"/>
                </a:solidFill>
                <a:latin typeface="Arial"/>
              </a:rPr>
              <a:t>όταν το κόστος </a:t>
            </a:r>
            <a:r>
              <a:rPr lang="el-GR" sz="1900" dirty="0">
                <a:solidFill>
                  <a:srgbClr val="000000"/>
                </a:solidFill>
                <a:latin typeface="Arial"/>
              </a:rPr>
              <a:t>έλλειψης δυναμικότητας </a:t>
            </a:r>
            <a:r>
              <a:rPr lang="el-GR" sz="1900" dirty="0" smtClean="0">
                <a:solidFill>
                  <a:srgbClr val="000000"/>
                </a:solidFill>
                <a:latin typeface="Arial"/>
              </a:rPr>
              <a:t>είναι μικρό </a:t>
            </a:r>
            <a:r>
              <a:rPr lang="el-GR" sz="1900" dirty="0">
                <a:solidFill>
                  <a:srgbClr val="000000"/>
                </a:solidFill>
                <a:latin typeface="Arial"/>
              </a:rPr>
              <a:t>σχετικά με το κόστος ανάπτυξης </a:t>
            </a:r>
            <a:r>
              <a:rPr lang="el-GR" sz="1900" dirty="0" smtClean="0">
                <a:solidFill>
                  <a:srgbClr val="000000"/>
                </a:solidFill>
                <a:latin typeface="Arial"/>
              </a:rPr>
              <a:t>δυναμικότητας.</a:t>
            </a:r>
            <a:endParaRPr lang="el-GR" sz="19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8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605936" cy="4896544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ΠΡΟΣΔΙΟΡΙΣΜΟΣ ΑΝΑΓΚΩΝ </a:t>
            </a: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ΕΞΟΠΛΙΣΜΟΥ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Γενικά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, ο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απαιτούμενος εξοπλισμός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(Ε)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δίνεται 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από τη σχέση: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όπου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Π: συνολική απαιτούμενη παραγωγή καλών προϊόντων.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 err="1">
                <a:latin typeface="Arial" pitchFamily="34" charset="0"/>
                <a:cs typeface="Arial" pitchFamily="34" charset="0"/>
              </a:rPr>
              <a:t>Τ</a:t>
            </a:r>
            <a:r>
              <a:rPr lang="el-GR" sz="1300" dirty="0" err="1">
                <a:latin typeface="Arial" pitchFamily="34" charset="0"/>
                <a:cs typeface="Arial" pitchFamily="34" charset="0"/>
              </a:rPr>
              <a:t>π</a:t>
            </a:r>
            <a:r>
              <a:rPr lang="el-GR" sz="1900" dirty="0">
                <a:latin typeface="Arial" pitchFamily="34" charset="0"/>
                <a:cs typeface="Arial" pitchFamily="34" charset="0"/>
              </a:rPr>
              <a:t>: χρόνος παραγωγής μιας μονάδας (σε λεπτά).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Δ: διάρκεια περιόδου λειτουργίας (σε ώρες).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ρ: συντελεστής αξιοποίησης εξοπλισμού.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1900" dirty="0">
                <a:latin typeface="Arial" pitchFamily="34" charset="0"/>
                <a:cs typeface="Arial" pitchFamily="34" charset="0"/>
              </a:rPr>
              <a:t>σ: ποσοστό σκάρτων.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4" y="2041325"/>
            <a:ext cx="6877744" cy="11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595918"/>
            <a:ext cx="9144000" cy="26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0" y="-1"/>
            <a:ext cx="9144000" cy="62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4000"/>
              </a:lnSpc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91696" y="6525344"/>
            <a:ext cx="2844800" cy="365125"/>
          </a:xfrm>
        </p:spPr>
        <p:txBody>
          <a:bodyPr/>
          <a:lstStyle/>
          <a:p>
            <a:fld id="{04A7D228-D36C-4DB6-A2BA-5FB8D98469B7}" type="slidenum">
              <a:rPr lang="el-GR" smtClean="0">
                <a:solidFill>
                  <a:srgbClr val="0070C0"/>
                </a:solidFill>
              </a:rPr>
              <a:pPr/>
              <a:t>9</a:t>
            </a:fld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22" name="11 - Ευθεία γραμμή σύνδεσης"/>
          <p:cNvCxnSpPr/>
          <p:nvPr/>
        </p:nvCxnSpPr>
        <p:spPr>
          <a:xfrm>
            <a:off x="0" y="59296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 - Ευθεία γραμμή σύνδεσης"/>
          <p:cNvCxnSpPr/>
          <p:nvPr/>
        </p:nvCxnSpPr>
        <p:spPr>
          <a:xfrm>
            <a:off x="0" y="628228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018"/>
            <a:ext cx="1552836" cy="464296"/>
          </a:xfrm>
          <a:prstGeom prst="rect">
            <a:avLst/>
          </a:prstGeom>
        </p:spPr>
      </p:pic>
      <p:sp>
        <p:nvSpPr>
          <p:cNvPr id="17" name="14 - Θέση κειμένου"/>
          <p:cNvSpPr txBox="1">
            <a:spLocks/>
          </p:cNvSpPr>
          <p:nvPr/>
        </p:nvSpPr>
        <p:spPr>
          <a:xfrm>
            <a:off x="89654" y="6595915"/>
            <a:ext cx="3546242" cy="26064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342900" indent="-342900" algn="ctr">
              <a:spcBef>
                <a:spcPct val="20000"/>
              </a:spcBef>
              <a:buNone/>
              <a:defRPr sz="1100" b="1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l"/>
            <a:r>
              <a:rPr lang="el-GR" dirty="0"/>
              <a:t>Διοίκηση Παραγωγής &amp; Βιώσιμη Αλυσίδα Εφοδιασμού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5" y="127788"/>
            <a:ext cx="2368411" cy="3467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6544" y="836712"/>
            <a:ext cx="8389912" cy="504056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ΠΡΟΣΔΙΟΡΙΣΜΟΣ ΑΝΑΓΚΩΝ </a:t>
            </a:r>
            <a:r>
              <a:rPr lang="el-G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ΕΞΟΠΛΙΣΜΟΥ - ΑΣΚΗΣΗ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48" y="1370785"/>
            <a:ext cx="7133803" cy="1885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48" y="3501373"/>
            <a:ext cx="5976664" cy="2833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544" y="4653136"/>
            <a:ext cx="6381541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403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Candara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Προγράμματος:</dc:title>
  <dc:creator>nkirk</dc:creator>
  <cp:lastModifiedBy>Panos Chountalas</cp:lastModifiedBy>
  <cp:revision>247</cp:revision>
  <dcterms:created xsi:type="dcterms:W3CDTF">2019-01-28T08:29:22Z</dcterms:created>
  <dcterms:modified xsi:type="dcterms:W3CDTF">2024-11-11T22:36:15Z</dcterms:modified>
</cp:coreProperties>
</file>