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notesMasterIdLst>
    <p:notesMasterId r:id="rId18"/>
  </p:notesMasterIdLst>
  <p:sldIdLst>
    <p:sldId id="256" r:id="rId2"/>
    <p:sldId id="305" r:id="rId3"/>
    <p:sldId id="313" r:id="rId4"/>
    <p:sldId id="333" r:id="rId5"/>
    <p:sldId id="332" r:id="rId6"/>
    <p:sldId id="334" r:id="rId7"/>
    <p:sldId id="335" r:id="rId8"/>
    <p:sldId id="336" r:id="rId9"/>
    <p:sldId id="338" r:id="rId10"/>
    <p:sldId id="337" r:id="rId11"/>
    <p:sldId id="339" r:id="rId12"/>
    <p:sldId id="340" r:id="rId13"/>
    <p:sldId id="324" r:id="rId14"/>
    <p:sldId id="328" r:id="rId15"/>
    <p:sldId id="331" r:id="rId16"/>
    <p:sldId id="26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0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62"/>
    <p:restoredTop sz="96327"/>
  </p:normalViewPr>
  <p:slideViewPr>
    <p:cSldViewPr snapToGrid="0">
      <p:cViewPr>
        <p:scale>
          <a:sx n="113" d="100"/>
          <a:sy n="113" d="100"/>
        </p:scale>
        <p:origin x="87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FC6A97-8DDE-1344-9BB4-0224FF0EF719}" type="datetimeFigureOut">
              <a:rPr lang="it-IT" smtClean="0"/>
              <a:t>19/04/24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F6E84-23B9-9140-83F9-FA258E0959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1305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4/19/24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39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4/19/24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678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4/19/24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05175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4/19/24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195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4/19/24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836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4/19/24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290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4/19/24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569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4/19/24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240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4/19/24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95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4/19/24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831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smtClean="0"/>
              <a:t>4/19/24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891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4/19/24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228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3.png"/><Relationship Id="rId2" Type="http://schemas.openxmlformats.org/officeDocument/2006/relationships/hyperlink" Target="mailto:sofia.mastrokoukou@unito.i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339100-32EF-E4A3-79E0-17528D2133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8161" y="2061830"/>
            <a:ext cx="8991600" cy="1645920"/>
          </a:xfrm>
        </p:spPr>
        <p:txBody>
          <a:bodyPr>
            <a:normAutofit/>
          </a:bodyPr>
          <a:lstStyle/>
          <a:p>
            <a:r>
              <a:rPr lang="en-US" dirty="0"/>
              <a:t>Guidelines for making poster presentations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225A14A-EF7E-3968-16E6-74EAD5427B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8079" y="4512365"/>
            <a:ext cx="7810467" cy="904461"/>
          </a:xfrm>
        </p:spPr>
        <p:txBody>
          <a:bodyPr>
            <a:normAutofit/>
          </a:bodyPr>
          <a:lstStyle/>
          <a:p>
            <a:r>
              <a:rPr lang="it-IT" dirty="0"/>
              <a:t>Dr.  Sofia </a:t>
            </a:r>
            <a:r>
              <a:rPr lang="it-IT" dirty="0" err="1"/>
              <a:t>Mastrokoukou</a:t>
            </a:r>
            <a:endParaRPr lang="it-IT" dirty="0"/>
          </a:p>
          <a:p>
            <a:r>
              <a:rPr lang="it-IT" dirty="0"/>
              <a:t>Department of </a:t>
            </a:r>
            <a:r>
              <a:rPr lang="it-IT" dirty="0" err="1"/>
              <a:t>Psychology</a:t>
            </a:r>
            <a:r>
              <a:rPr lang="it-IT" dirty="0"/>
              <a:t>, University of Turin</a:t>
            </a:r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CC5BD152-99F6-F209-0E6F-82316BD4F8E7}"/>
              </a:ext>
            </a:extLst>
          </p:cNvPr>
          <p:cNvSpPr txBox="1">
            <a:spLocks/>
          </p:cNvSpPr>
          <p:nvPr/>
        </p:nvSpPr>
        <p:spPr>
          <a:xfrm>
            <a:off x="2360844" y="5667823"/>
            <a:ext cx="7810467" cy="54744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April 19, 2024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112802EC-F92C-3CD9-0C2E-E88B5B849C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15788" t="9823" r="17436" b="14654"/>
          <a:stretch/>
        </p:blipFill>
        <p:spPr>
          <a:xfrm>
            <a:off x="10885999" y="186253"/>
            <a:ext cx="1149164" cy="1357825"/>
          </a:xfrm>
          <a:prstGeom prst="rect">
            <a:avLst/>
          </a:prstGeom>
        </p:spPr>
      </p:pic>
      <p:pic>
        <p:nvPicPr>
          <p:cNvPr id="1026" name="Picture 2" descr="University of Piraeus in Greece : Reviews &amp; Rankings ...">
            <a:extLst>
              <a:ext uri="{FF2B5EF4-FFF2-40B4-BE49-F238E27FC236}">
                <a16:creationId xmlns:a16="http://schemas.microsoft.com/office/drawing/2014/main" id="{BB131FCC-62EF-D3AB-79ED-E8DD73F48C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41" b="24119"/>
          <a:stretch/>
        </p:blipFill>
        <p:spPr bwMode="auto">
          <a:xfrm>
            <a:off x="471114" y="363537"/>
            <a:ext cx="2516477" cy="93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iversity of Piraeus Research Center (UPRC) - iHELP Project">
            <a:extLst>
              <a:ext uri="{FF2B5EF4-FFF2-40B4-BE49-F238E27FC236}">
                <a16:creationId xmlns:a16="http://schemas.microsoft.com/office/drawing/2014/main" id="{8DAD6869-560F-9262-5057-4A7664A77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117" y="394715"/>
            <a:ext cx="2958883" cy="84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417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140382-E09F-5399-A393-14DF732D2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525798"/>
            <a:ext cx="7729728" cy="1188720"/>
          </a:xfrm>
        </p:spPr>
        <p:txBody>
          <a:bodyPr/>
          <a:lstStyle/>
          <a:p>
            <a:r>
              <a:rPr lang="it-I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scoping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review on </a:t>
            </a:r>
            <a:r>
              <a:rPr lang="it-I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entrepreneurial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ethics (</a:t>
            </a:r>
            <a:r>
              <a:rPr lang="it-I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results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)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6B6BCE0-EE42-6FF6-041D-5EFA6A774B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15788" t="9823" r="17436" b="14654"/>
          <a:stretch/>
        </p:blipFill>
        <p:spPr>
          <a:xfrm>
            <a:off x="185366" y="276713"/>
            <a:ext cx="929271" cy="1098005"/>
          </a:xfrm>
          <a:prstGeom prst="rect">
            <a:avLst/>
          </a:prstGeom>
        </p:spPr>
      </p:pic>
      <p:pic>
        <p:nvPicPr>
          <p:cNvPr id="5" name="Picture 2" descr="University of Piraeus in Greece : Reviews &amp; Rankings ...">
            <a:extLst>
              <a:ext uri="{FF2B5EF4-FFF2-40B4-BE49-F238E27FC236}">
                <a16:creationId xmlns:a16="http://schemas.microsoft.com/office/drawing/2014/main" id="{91684069-A227-83ED-30DC-02DE493AA0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41" b="24119"/>
          <a:stretch/>
        </p:blipFill>
        <p:spPr bwMode="auto">
          <a:xfrm>
            <a:off x="1195943" y="359807"/>
            <a:ext cx="2516477" cy="93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A3C98CEC-C0DB-7A57-F9A3-316ED5A944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512724"/>
              </p:ext>
            </p:extLst>
          </p:nvPr>
        </p:nvGraphicFramePr>
        <p:xfrm>
          <a:off x="924506" y="3049883"/>
          <a:ext cx="8835067" cy="3448310"/>
        </p:xfrm>
        <a:graphic>
          <a:graphicData uri="http://schemas.openxmlformats.org/drawingml/2006/table">
            <a:tbl>
              <a:tblPr/>
              <a:tblGrid>
                <a:gridCol w="523199">
                  <a:extLst>
                    <a:ext uri="{9D8B030D-6E8A-4147-A177-3AD203B41FA5}">
                      <a16:colId xmlns:a16="http://schemas.microsoft.com/office/drawing/2014/main" val="2941062726"/>
                    </a:ext>
                  </a:extLst>
                </a:gridCol>
                <a:gridCol w="723995">
                  <a:extLst>
                    <a:ext uri="{9D8B030D-6E8A-4147-A177-3AD203B41FA5}">
                      <a16:colId xmlns:a16="http://schemas.microsoft.com/office/drawing/2014/main" val="30337014"/>
                    </a:ext>
                  </a:extLst>
                </a:gridCol>
                <a:gridCol w="861060">
                  <a:extLst>
                    <a:ext uri="{9D8B030D-6E8A-4147-A177-3AD203B41FA5}">
                      <a16:colId xmlns:a16="http://schemas.microsoft.com/office/drawing/2014/main" val="338434525"/>
                    </a:ext>
                  </a:extLst>
                </a:gridCol>
                <a:gridCol w="1567894">
                  <a:extLst>
                    <a:ext uri="{9D8B030D-6E8A-4147-A177-3AD203B41FA5}">
                      <a16:colId xmlns:a16="http://schemas.microsoft.com/office/drawing/2014/main" val="3564969757"/>
                    </a:ext>
                  </a:extLst>
                </a:gridCol>
                <a:gridCol w="5158919">
                  <a:extLst>
                    <a:ext uri="{9D8B030D-6E8A-4147-A177-3AD203B41FA5}">
                      <a16:colId xmlns:a16="http://schemas.microsoft.com/office/drawing/2014/main" val="655305919"/>
                    </a:ext>
                  </a:extLst>
                </a:gridCol>
              </a:tblGrid>
              <a:tr h="82249">
                <a:tc>
                  <a:txBody>
                    <a:bodyPr/>
                    <a:lstStyle/>
                    <a:p>
                      <a:pPr fontAlgn="b"/>
                      <a:r>
                        <a:rPr lang="it-IT" sz="800" b="1">
                          <a:effectLst/>
                        </a:rPr>
                        <a:t>Author(s)</a:t>
                      </a:r>
                    </a:p>
                  </a:txBody>
                  <a:tcPr marL="11750" marR="11750" marT="5875" marB="5875" anchor="b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it-IT" sz="800" b="1">
                          <a:effectLst/>
                        </a:rPr>
                        <a:t>Country</a:t>
                      </a:r>
                    </a:p>
                  </a:txBody>
                  <a:tcPr marL="11750" marR="11750" marT="5875" marB="5875" anchor="b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it-IT" sz="800" b="1">
                          <a:effectLst/>
                        </a:rPr>
                        <a:t>Method</a:t>
                      </a:r>
                    </a:p>
                  </a:txBody>
                  <a:tcPr marL="11750" marR="11750" marT="5875" marB="5875" anchor="b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it-IT" sz="800" b="1">
                          <a:effectLst/>
                        </a:rPr>
                        <a:t>Sample Size</a:t>
                      </a:r>
                    </a:p>
                  </a:txBody>
                  <a:tcPr marL="11750" marR="11750" marT="5875" marB="5875" anchor="b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it-IT" sz="800" b="1" dirty="0">
                          <a:effectLst/>
                        </a:rPr>
                        <a:t>Key </a:t>
                      </a:r>
                      <a:r>
                        <a:rPr lang="it-IT" sz="800" b="1" dirty="0" err="1">
                          <a:effectLst/>
                        </a:rPr>
                        <a:t>Results</a:t>
                      </a:r>
                      <a:endParaRPr lang="it-IT" sz="800" b="1" dirty="0">
                        <a:effectLst/>
                      </a:endParaRPr>
                    </a:p>
                  </a:txBody>
                  <a:tcPr marL="11750" marR="11750" marT="5875" marB="5875" anchor="b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974290"/>
                  </a:ext>
                </a:extLst>
              </a:tr>
              <a:tr h="364247">
                <a:tc>
                  <a:txBody>
                    <a:bodyPr/>
                    <a:lstStyle/>
                    <a:p>
                      <a:pPr fontAlgn="base"/>
                      <a:r>
                        <a:rPr lang="it-IT" sz="900" dirty="0">
                          <a:effectLst/>
                        </a:rPr>
                        <a:t>Smith &amp; Johnson (2022)</a:t>
                      </a:r>
                    </a:p>
                  </a:txBody>
                  <a:tcPr marL="11750" marR="11750" marT="5875" marB="5875" anchor="ctr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it-IT" sz="900" dirty="0">
                          <a:effectLst/>
                        </a:rPr>
                        <a:t>USA</a:t>
                      </a:r>
                    </a:p>
                  </a:txBody>
                  <a:tcPr marL="11750" marR="11750" marT="5875" marB="5875" anchor="ctr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it-IT" sz="900" dirty="0">
                          <a:effectLst/>
                        </a:rPr>
                        <a:t>Qualitative</a:t>
                      </a:r>
                    </a:p>
                  </a:txBody>
                  <a:tcPr marL="11750" marR="11750" marT="5875" marB="5875" anchor="ctr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it-IT" sz="900">
                          <a:effectLst/>
                        </a:rPr>
                        <a:t>30 SMEs</a:t>
                      </a:r>
                    </a:p>
                  </a:txBody>
                  <a:tcPr marL="11750" marR="11750" marT="5875" marB="5875" anchor="ctr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it-IT" sz="1000" dirty="0" err="1">
                          <a:effectLst/>
                        </a:rPr>
                        <a:t>Identified</a:t>
                      </a:r>
                      <a:r>
                        <a:rPr lang="it-IT" sz="1000" dirty="0">
                          <a:effectLst/>
                        </a:rPr>
                        <a:t> the </a:t>
                      </a:r>
                      <a:r>
                        <a:rPr lang="it-IT" sz="1000" dirty="0" err="1">
                          <a:effectLst/>
                        </a:rPr>
                        <a:t>predominance</a:t>
                      </a:r>
                      <a:r>
                        <a:rPr lang="it-IT" sz="1000" dirty="0">
                          <a:effectLst/>
                        </a:rPr>
                        <a:t> of ad-hoc </a:t>
                      </a:r>
                      <a:r>
                        <a:rPr lang="it-IT" sz="1000" dirty="0" err="1">
                          <a:effectLst/>
                        </a:rPr>
                        <a:t>ethical</a:t>
                      </a:r>
                      <a:r>
                        <a:rPr lang="it-IT" sz="1000" dirty="0">
                          <a:effectLst/>
                        </a:rPr>
                        <a:t> </a:t>
                      </a:r>
                      <a:r>
                        <a:rPr lang="it-IT" sz="1000" dirty="0" err="1">
                          <a:effectLst/>
                        </a:rPr>
                        <a:t>decision</a:t>
                      </a:r>
                      <a:r>
                        <a:rPr lang="it-IT" sz="1000" dirty="0">
                          <a:effectLst/>
                        </a:rPr>
                        <a:t>-making </a:t>
                      </a:r>
                      <a:r>
                        <a:rPr lang="it-IT" sz="1000" dirty="0" err="1">
                          <a:effectLst/>
                        </a:rPr>
                        <a:t>processes</a:t>
                      </a:r>
                      <a:r>
                        <a:rPr lang="it-IT" sz="1000" dirty="0">
                          <a:effectLst/>
                        </a:rPr>
                        <a:t> in </a:t>
                      </a:r>
                      <a:r>
                        <a:rPr lang="it-IT" sz="1000" dirty="0" err="1">
                          <a:effectLst/>
                        </a:rPr>
                        <a:t>early</a:t>
                      </a:r>
                      <a:r>
                        <a:rPr lang="it-IT" sz="1000" dirty="0">
                          <a:effectLst/>
                        </a:rPr>
                        <a:t>-stage startups.</a:t>
                      </a:r>
                    </a:p>
                  </a:txBody>
                  <a:tcPr marL="11750" marR="11750" marT="5875" marB="5875" anchor="ctr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639664"/>
                  </a:ext>
                </a:extLst>
              </a:tr>
              <a:tr h="399497">
                <a:tc>
                  <a:txBody>
                    <a:bodyPr/>
                    <a:lstStyle/>
                    <a:p>
                      <a:pPr fontAlgn="base"/>
                      <a:r>
                        <a:rPr lang="it-IT" sz="900">
                          <a:effectLst/>
                        </a:rPr>
                        <a:t>Lee, et al. (2021)</a:t>
                      </a:r>
                    </a:p>
                  </a:txBody>
                  <a:tcPr marL="11750" marR="11750" marT="5875" marB="5875" anchor="ctr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it-IT" sz="900">
                          <a:effectLst/>
                        </a:rPr>
                        <a:t>South Korea</a:t>
                      </a:r>
                    </a:p>
                  </a:txBody>
                  <a:tcPr marL="11750" marR="11750" marT="5875" marB="5875" anchor="ctr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it-IT" sz="900" dirty="0">
                          <a:effectLst/>
                        </a:rPr>
                        <a:t>Quantitative</a:t>
                      </a:r>
                    </a:p>
                  </a:txBody>
                  <a:tcPr marL="11750" marR="11750" marT="5875" marB="5875" anchor="ctr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it-IT" sz="900" dirty="0">
                          <a:effectLst/>
                        </a:rPr>
                        <a:t>200 </a:t>
                      </a:r>
                      <a:r>
                        <a:rPr lang="it-IT" sz="900" dirty="0" err="1">
                          <a:effectLst/>
                        </a:rPr>
                        <a:t>Entrepreneurs</a:t>
                      </a:r>
                      <a:endParaRPr lang="it-IT" sz="900" dirty="0">
                        <a:effectLst/>
                      </a:endParaRPr>
                    </a:p>
                  </a:txBody>
                  <a:tcPr marL="11750" marR="11750" marT="5875" marB="5875" anchor="ctr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it-IT" sz="1000" dirty="0" err="1">
                          <a:effectLst/>
                        </a:rPr>
                        <a:t>Highlighted</a:t>
                      </a:r>
                      <a:r>
                        <a:rPr lang="it-IT" sz="1000" dirty="0">
                          <a:effectLst/>
                        </a:rPr>
                        <a:t> </a:t>
                      </a:r>
                      <a:r>
                        <a:rPr lang="it-IT" sz="1000" dirty="0" err="1">
                          <a:effectLst/>
                        </a:rPr>
                        <a:t>ethical</a:t>
                      </a:r>
                      <a:r>
                        <a:rPr lang="it-IT" sz="1000" dirty="0">
                          <a:effectLst/>
                        </a:rPr>
                        <a:t> challenges </a:t>
                      </a:r>
                      <a:r>
                        <a:rPr lang="it-IT" sz="1000" dirty="0" err="1">
                          <a:effectLst/>
                        </a:rPr>
                        <a:t>related</a:t>
                      </a:r>
                      <a:r>
                        <a:rPr lang="it-IT" sz="1000" dirty="0">
                          <a:effectLst/>
                        </a:rPr>
                        <a:t> to competitive pressures and the </a:t>
                      </a:r>
                      <a:r>
                        <a:rPr lang="it-IT" sz="1000" dirty="0" err="1">
                          <a:effectLst/>
                        </a:rPr>
                        <a:t>need</a:t>
                      </a:r>
                      <a:r>
                        <a:rPr lang="it-IT" sz="1000" dirty="0">
                          <a:effectLst/>
                        </a:rPr>
                        <a:t> for </a:t>
                      </a:r>
                      <a:r>
                        <a:rPr lang="it-IT" sz="1000" dirty="0" err="1">
                          <a:effectLst/>
                        </a:rPr>
                        <a:t>ethical</a:t>
                      </a:r>
                      <a:r>
                        <a:rPr lang="it-IT" sz="1000" dirty="0">
                          <a:effectLst/>
                        </a:rPr>
                        <a:t> leadership training.</a:t>
                      </a:r>
                    </a:p>
                  </a:txBody>
                  <a:tcPr marL="11750" marR="11750" marT="5875" marB="5875" anchor="ctr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076689"/>
                  </a:ext>
                </a:extLst>
              </a:tr>
              <a:tr h="364247">
                <a:tc>
                  <a:txBody>
                    <a:bodyPr/>
                    <a:lstStyle/>
                    <a:p>
                      <a:pPr fontAlgn="base"/>
                      <a:r>
                        <a:rPr lang="it-IT" sz="900">
                          <a:effectLst/>
                        </a:rPr>
                        <a:t>Fernandez (2023)</a:t>
                      </a:r>
                    </a:p>
                  </a:txBody>
                  <a:tcPr marL="11750" marR="11750" marT="5875" marB="5875" anchor="ctr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it-IT" sz="900">
                          <a:effectLst/>
                        </a:rPr>
                        <a:t>Spain</a:t>
                      </a:r>
                    </a:p>
                  </a:txBody>
                  <a:tcPr marL="11750" marR="11750" marT="5875" marB="5875" anchor="ctr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it-IT" sz="900" dirty="0">
                          <a:effectLst/>
                        </a:rPr>
                        <a:t>Qualitative</a:t>
                      </a:r>
                    </a:p>
                  </a:txBody>
                  <a:tcPr marL="11750" marR="11750" marT="5875" marB="5875" anchor="ctr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it-IT" sz="900" dirty="0">
                          <a:effectLst/>
                        </a:rPr>
                        <a:t>5 Case Studies</a:t>
                      </a:r>
                    </a:p>
                  </a:txBody>
                  <a:tcPr marL="11750" marR="11750" marT="5875" marB="5875" anchor="ctr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it-IT" sz="1000" dirty="0" err="1">
                          <a:effectLst/>
                        </a:rPr>
                        <a:t>Showed</a:t>
                      </a:r>
                      <a:r>
                        <a:rPr lang="it-IT" sz="1000" dirty="0">
                          <a:effectLst/>
                        </a:rPr>
                        <a:t> </a:t>
                      </a:r>
                      <a:r>
                        <a:rPr lang="it-IT" sz="1000" dirty="0" err="1">
                          <a:effectLst/>
                        </a:rPr>
                        <a:t>how</a:t>
                      </a:r>
                      <a:r>
                        <a:rPr lang="it-IT" sz="1000" dirty="0">
                          <a:effectLst/>
                        </a:rPr>
                        <a:t> </a:t>
                      </a:r>
                      <a:r>
                        <a:rPr lang="it-IT" sz="1000" dirty="0" err="1">
                          <a:effectLst/>
                        </a:rPr>
                        <a:t>ethical</a:t>
                      </a:r>
                      <a:r>
                        <a:rPr lang="it-IT" sz="1000" dirty="0">
                          <a:effectLst/>
                        </a:rPr>
                        <a:t> business models can lead to </a:t>
                      </a:r>
                      <a:r>
                        <a:rPr lang="it-IT" sz="1000" dirty="0" err="1">
                          <a:effectLst/>
                        </a:rPr>
                        <a:t>sustainable</a:t>
                      </a:r>
                      <a:r>
                        <a:rPr lang="it-IT" sz="1000" dirty="0">
                          <a:effectLst/>
                        </a:rPr>
                        <a:t> competitive </a:t>
                      </a:r>
                      <a:r>
                        <a:rPr lang="it-IT" sz="1000" dirty="0" err="1">
                          <a:effectLst/>
                        </a:rPr>
                        <a:t>advantages</a:t>
                      </a:r>
                      <a:r>
                        <a:rPr lang="it-IT" sz="1000" dirty="0">
                          <a:effectLst/>
                        </a:rPr>
                        <a:t> in tech startups.</a:t>
                      </a:r>
                    </a:p>
                  </a:txBody>
                  <a:tcPr marL="11750" marR="11750" marT="5875" marB="5875" anchor="ctr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646301"/>
                  </a:ext>
                </a:extLst>
              </a:tr>
              <a:tr h="364247">
                <a:tc>
                  <a:txBody>
                    <a:bodyPr/>
                    <a:lstStyle/>
                    <a:p>
                      <a:pPr fontAlgn="base"/>
                      <a:r>
                        <a:rPr lang="it-IT" sz="900">
                          <a:effectLst/>
                        </a:rPr>
                        <a:t>Patel &amp; Kumar (2020)</a:t>
                      </a:r>
                    </a:p>
                  </a:txBody>
                  <a:tcPr marL="11750" marR="11750" marT="5875" marB="5875" anchor="ctr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it-IT" sz="900">
                          <a:effectLst/>
                        </a:rPr>
                        <a:t>India</a:t>
                      </a:r>
                    </a:p>
                  </a:txBody>
                  <a:tcPr marL="11750" marR="11750" marT="5875" marB="5875" anchor="ctr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it-IT" sz="900">
                          <a:effectLst/>
                        </a:rPr>
                        <a:t>Mixed-Methods</a:t>
                      </a:r>
                    </a:p>
                  </a:txBody>
                  <a:tcPr marL="11750" marR="11750" marT="5875" marB="5875" anchor="ctr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it-IT" sz="900" dirty="0">
                          <a:effectLst/>
                        </a:rPr>
                        <a:t>100 </a:t>
                      </a:r>
                      <a:r>
                        <a:rPr lang="it-IT" sz="900" dirty="0" err="1">
                          <a:effectLst/>
                        </a:rPr>
                        <a:t>Entrepreneurs</a:t>
                      </a:r>
                      <a:r>
                        <a:rPr lang="it-IT" sz="900" dirty="0">
                          <a:effectLst/>
                        </a:rPr>
                        <a:t>, 20 </a:t>
                      </a:r>
                      <a:r>
                        <a:rPr lang="it-IT" sz="900" dirty="0" err="1">
                          <a:effectLst/>
                        </a:rPr>
                        <a:t>Experts</a:t>
                      </a:r>
                      <a:endParaRPr lang="it-IT" sz="900" dirty="0">
                        <a:effectLst/>
                      </a:endParaRPr>
                    </a:p>
                  </a:txBody>
                  <a:tcPr marL="11750" marR="11750" marT="5875" marB="5875" anchor="ctr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it-IT" sz="1000" dirty="0" err="1">
                          <a:effectLst/>
                        </a:rPr>
                        <a:t>Found</a:t>
                      </a:r>
                      <a:r>
                        <a:rPr lang="it-IT" sz="1000" dirty="0">
                          <a:effectLst/>
                        </a:rPr>
                        <a:t> a </a:t>
                      </a:r>
                      <a:r>
                        <a:rPr lang="it-IT" sz="1000" dirty="0" err="1">
                          <a:effectLst/>
                        </a:rPr>
                        <a:t>significant</a:t>
                      </a:r>
                      <a:r>
                        <a:rPr lang="it-IT" sz="1000" dirty="0">
                          <a:effectLst/>
                        </a:rPr>
                        <a:t> </a:t>
                      </a:r>
                      <a:r>
                        <a:rPr lang="it-IT" sz="1000" dirty="0" err="1">
                          <a:effectLst/>
                        </a:rPr>
                        <a:t>correlation</a:t>
                      </a:r>
                      <a:r>
                        <a:rPr lang="it-IT" sz="1000" dirty="0">
                          <a:effectLst/>
                        </a:rPr>
                        <a:t> </a:t>
                      </a:r>
                      <a:r>
                        <a:rPr lang="it-IT" sz="1000" dirty="0" err="1">
                          <a:effectLst/>
                        </a:rPr>
                        <a:t>between</a:t>
                      </a:r>
                      <a:r>
                        <a:rPr lang="it-IT" sz="1000" dirty="0">
                          <a:effectLst/>
                        </a:rPr>
                        <a:t> </a:t>
                      </a:r>
                      <a:r>
                        <a:rPr lang="it-IT" sz="1000" dirty="0" err="1">
                          <a:effectLst/>
                        </a:rPr>
                        <a:t>ethical</a:t>
                      </a:r>
                      <a:r>
                        <a:rPr lang="it-IT" sz="1000" dirty="0">
                          <a:effectLst/>
                        </a:rPr>
                        <a:t> </a:t>
                      </a:r>
                      <a:r>
                        <a:rPr lang="it-IT" sz="1000" dirty="0" err="1">
                          <a:effectLst/>
                        </a:rPr>
                        <a:t>practices</a:t>
                      </a:r>
                      <a:r>
                        <a:rPr lang="it-IT" sz="1000" dirty="0">
                          <a:effectLst/>
                        </a:rPr>
                        <a:t> and </a:t>
                      </a:r>
                      <a:r>
                        <a:rPr lang="it-IT" sz="1000" dirty="0" err="1">
                          <a:effectLst/>
                        </a:rPr>
                        <a:t>investor</a:t>
                      </a:r>
                      <a:r>
                        <a:rPr lang="it-IT" sz="1000" dirty="0">
                          <a:effectLst/>
                        </a:rPr>
                        <a:t> trust in new ventures.</a:t>
                      </a:r>
                    </a:p>
                  </a:txBody>
                  <a:tcPr marL="11750" marR="11750" marT="5875" marB="5875" anchor="ctr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024562"/>
                  </a:ext>
                </a:extLst>
              </a:tr>
              <a:tr h="364247">
                <a:tc>
                  <a:txBody>
                    <a:bodyPr/>
                    <a:lstStyle/>
                    <a:p>
                      <a:pPr fontAlgn="base"/>
                      <a:r>
                        <a:rPr lang="it-IT" sz="900">
                          <a:effectLst/>
                        </a:rPr>
                        <a:t>O'Connor &amp; Davis (2022)</a:t>
                      </a:r>
                    </a:p>
                  </a:txBody>
                  <a:tcPr marL="11750" marR="11750" marT="5875" marB="5875" anchor="ctr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it-IT" sz="900">
                          <a:effectLst/>
                        </a:rPr>
                        <a:t>Ireland</a:t>
                      </a:r>
                    </a:p>
                  </a:txBody>
                  <a:tcPr marL="11750" marR="11750" marT="5875" marB="5875" anchor="ctr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it-IT" sz="900" dirty="0">
                          <a:effectLst/>
                        </a:rPr>
                        <a:t>Qualitative</a:t>
                      </a:r>
                    </a:p>
                  </a:txBody>
                  <a:tcPr marL="11750" marR="11750" marT="5875" marB="5875" anchor="ctr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it-IT" sz="900" dirty="0">
                          <a:effectLst/>
                        </a:rPr>
                        <a:t>12 Startups</a:t>
                      </a:r>
                    </a:p>
                  </a:txBody>
                  <a:tcPr marL="11750" marR="11750" marT="5875" marB="5875" anchor="ctr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it-IT" sz="1000" dirty="0" err="1">
                          <a:effectLst/>
                        </a:rPr>
                        <a:t>Explored</a:t>
                      </a:r>
                      <a:r>
                        <a:rPr lang="it-IT" sz="1000" dirty="0">
                          <a:effectLst/>
                        </a:rPr>
                        <a:t> the </a:t>
                      </a:r>
                      <a:r>
                        <a:rPr lang="it-IT" sz="1000" dirty="0" err="1">
                          <a:effectLst/>
                        </a:rPr>
                        <a:t>role</a:t>
                      </a:r>
                      <a:r>
                        <a:rPr lang="it-IT" sz="1000" dirty="0">
                          <a:effectLst/>
                        </a:rPr>
                        <a:t> of cultural </a:t>
                      </a:r>
                      <a:r>
                        <a:rPr lang="it-IT" sz="1000" dirty="0" err="1">
                          <a:effectLst/>
                        </a:rPr>
                        <a:t>values</a:t>
                      </a:r>
                      <a:r>
                        <a:rPr lang="it-IT" sz="1000" dirty="0">
                          <a:effectLst/>
                        </a:rPr>
                        <a:t> in shaping the </a:t>
                      </a:r>
                      <a:r>
                        <a:rPr lang="it-IT" sz="1000" dirty="0" err="1">
                          <a:effectLst/>
                        </a:rPr>
                        <a:t>ethical</a:t>
                      </a:r>
                      <a:r>
                        <a:rPr lang="it-IT" sz="1000" dirty="0">
                          <a:effectLst/>
                        </a:rPr>
                        <a:t> frameworks of </a:t>
                      </a:r>
                      <a:r>
                        <a:rPr lang="it-IT" sz="1000" dirty="0" err="1">
                          <a:effectLst/>
                        </a:rPr>
                        <a:t>entrepreneurs</a:t>
                      </a:r>
                      <a:r>
                        <a:rPr lang="it-IT" sz="1000" dirty="0">
                          <a:effectLst/>
                        </a:rPr>
                        <a:t>.</a:t>
                      </a:r>
                    </a:p>
                  </a:txBody>
                  <a:tcPr marL="11750" marR="11750" marT="5875" marB="5875" anchor="ctr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04855"/>
                  </a:ext>
                </a:extLst>
              </a:tr>
              <a:tr h="364247">
                <a:tc>
                  <a:txBody>
                    <a:bodyPr/>
                    <a:lstStyle/>
                    <a:p>
                      <a:pPr fontAlgn="base"/>
                      <a:r>
                        <a:rPr lang="it-IT" sz="900">
                          <a:effectLst/>
                        </a:rPr>
                        <a:t>Wang &amp; Zhang (2023)</a:t>
                      </a:r>
                    </a:p>
                  </a:txBody>
                  <a:tcPr marL="11750" marR="11750" marT="5875" marB="5875" anchor="ctr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it-IT" sz="900">
                          <a:effectLst/>
                        </a:rPr>
                        <a:t>China</a:t>
                      </a:r>
                    </a:p>
                  </a:txBody>
                  <a:tcPr marL="11750" marR="11750" marT="5875" marB="5875" anchor="ctr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it-IT" sz="900" dirty="0">
                          <a:effectLst/>
                        </a:rPr>
                        <a:t>Quantitative</a:t>
                      </a:r>
                    </a:p>
                  </a:txBody>
                  <a:tcPr marL="11750" marR="11750" marT="5875" marB="5875" anchor="ctr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it-IT" sz="900" dirty="0">
                          <a:effectLst/>
                        </a:rPr>
                        <a:t>500 </a:t>
                      </a:r>
                      <a:r>
                        <a:rPr lang="it-IT" sz="900" dirty="0" err="1">
                          <a:effectLst/>
                        </a:rPr>
                        <a:t>Entrepreneurs</a:t>
                      </a:r>
                      <a:endParaRPr lang="it-IT" sz="900" dirty="0">
                        <a:effectLst/>
                      </a:endParaRPr>
                    </a:p>
                  </a:txBody>
                  <a:tcPr marL="11750" marR="11750" marT="5875" marB="5875" anchor="ctr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it-IT" sz="1000" dirty="0" err="1">
                          <a:effectLst/>
                        </a:rPr>
                        <a:t>Demonstrated</a:t>
                      </a:r>
                      <a:r>
                        <a:rPr lang="it-IT" sz="1000" dirty="0">
                          <a:effectLst/>
                        </a:rPr>
                        <a:t> the impact of </a:t>
                      </a:r>
                      <a:r>
                        <a:rPr lang="it-IT" sz="1000" dirty="0" err="1">
                          <a:effectLst/>
                        </a:rPr>
                        <a:t>regulatory</a:t>
                      </a:r>
                      <a:r>
                        <a:rPr lang="it-IT" sz="1000" dirty="0">
                          <a:effectLst/>
                        </a:rPr>
                        <a:t> </a:t>
                      </a:r>
                      <a:r>
                        <a:rPr lang="it-IT" sz="1000" dirty="0" err="1">
                          <a:effectLst/>
                        </a:rPr>
                        <a:t>environments</a:t>
                      </a:r>
                      <a:r>
                        <a:rPr lang="it-IT" sz="1000" dirty="0">
                          <a:effectLst/>
                        </a:rPr>
                        <a:t> on </a:t>
                      </a:r>
                      <a:r>
                        <a:rPr lang="it-IT" sz="1000" dirty="0" err="1">
                          <a:effectLst/>
                        </a:rPr>
                        <a:t>ethical</a:t>
                      </a:r>
                      <a:r>
                        <a:rPr lang="it-IT" sz="1000" dirty="0">
                          <a:effectLst/>
                        </a:rPr>
                        <a:t> </a:t>
                      </a:r>
                      <a:r>
                        <a:rPr lang="it-IT" sz="1000" dirty="0" err="1">
                          <a:effectLst/>
                        </a:rPr>
                        <a:t>behavior</a:t>
                      </a:r>
                      <a:r>
                        <a:rPr lang="it-IT" sz="1000" dirty="0">
                          <a:effectLst/>
                        </a:rPr>
                        <a:t> in the e-commerce </a:t>
                      </a:r>
                      <a:r>
                        <a:rPr lang="it-IT" sz="1000" dirty="0" err="1">
                          <a:effectLst/>
                        </a:rPr>
                        <a:t>sector</a:t>
                      </a:r>
                      <a:r>
                        <a:rPr lang="it-IT" sz="1000" dirty="0">
                          <a:effectLst/>
                        </a:rPr>
                        <a:t>.</a:t>
                      </a:r>
                    </a:p>
                  </a:txBody>
                  <a:tcPr marL="11750" marR="11750" marT="5875" marB="5875" anchor="ctr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667586"/>
                  </a:ext>
                </a:extLst>
              </a:tr>
              <a:tr h="364247">
                <a:tc>
                  <a:txBody>
                    <a:bodyPr/>
                    <a:lstStyle/>
                    <a:p>
                      <a:pPr fontAlgn="base"/>
                      <a:r>
                        <a:rPr lang="it-IT" sz="900">
                          <a:effectLst/>
                        </a:rPr>
                        <a:t>Mbeki &amp; Sithole (2021)</a:t>
                      </a:r>
                    </a:p>
                  </a:txBody>
                  <a:tcPr marL="11750" marR="11750" marT="5875" marB="5875" anchor="ctr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it-IT" sz="900">
                          <a:effectLst/>
                        </a:rPr>
                        <a:t>South Africa</a:t>
                      </a:r>
                    </a:p>
                  </a:txBody>
                  <a:tcPr marL="11750" marR="11750" marT="5875" marB="5875" anchor="ctr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it-IT" sz="900">
                          <a:effectLst/>
                        </a:rPr>
                        <a:t>Focus Groups</a:t>
                      </a:r>
                    </a:p>
                  </a:txBody>
                  <a:tcPr marL="11750" marR="11750" marT="5875" marB="5875" anchor="ctr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it-IT" sz="900" dirty="0">
                          <a:effectLst/>
                        </a:rPr>
                        <a:t>40 </a:t>
                      </a:r>
                      <a:r>
                        <a:rPr lang="it-IT" sz="900" dirty="0" err="1">
                          <a:effectLst/>
                        </a:rPr>
                        <a:t>Entrepreneurs</a:t>
                      </a:r>
                      <a:endParaRPr lang="it-IT" sz="900" dirty="0">
                        <a:effectLst/>
                      </a:endParaRPr>
                    </a:p>
                  </a:txBody>
                  <a:tcPr marL="11750" marR="11750" marT="5875" marB="5875" anchor="ctr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it-IT" sz="1000" dirty="0" err="1">
                          <a:effectLst/>
                        </a:rPr>
                        <a:t>Uncovered</a:t>
                      </a:r>
                      <a:r>
                        <a:rPr lang="it-IT" sz="1000" dirty="0">
                          <a:effectLst/>
                        </a:rPr>
                        <a:t> </a:t>
                      </a:r>
                      <a:r>
                        <a:rPr lang="it-IT" sz="1000" dirty="0" err="1">
                          <a:effectLst/>
                        </a:rPr>
                        <a:t>ethical</a:t>
                      </a:r>
                      <a:r>
                        <a:rPr lang="it-IT" sz="1000" dirty="0">
                          <a:effectLst/>
                        </a:rPr>
                        <a:t> </a:t>
                      </a:r>
                      <a:r>
                        <a:rPr lang="it-IT" sz="1000" dirty="0" err="1">
                          <a:effectLst/>
                        </a:rPr>
                        <a:t>dilemmas</a:t>
                      </a:r>
                      <a:r>
                        <a:rPr lang="it-IT" sz="1000" dirty="0">
                          <a:effectLst/>
                        </a:rPr>
                        <a:t> </a:t>
                      </a:r>
                      <a:r>
                        <a:rPr lang="it-IT" sz="1000" dirty="0" err="1">
                          <a:effectLst/>
                        </a:rPr>
                        <a:t>related</a:t>
                      </a:r>
                      <a:r>
                        <a:rPr lang="it-IT" sz="1000" dirty="0">
                          <a:effectLst/>
                        </a:rPr>
                        <a:t> to social </a:t>
                      </a:r>
                      <a:r>
                        <a:rPr lang="it-IT" sz="1000" dirty="0" err="1">
                          <a:effectLst/>
                        </a:rPr>
                        <a:t>responsibility</a:t>
                      </a:r>
                      <a:r>
                        <a:rPr lang="it-IT" sz="1000" dirty="0">
                          <a:effectLst/>
                        </a:rPr>
                        <a:t> and community engagement.</a:t>
                      </a:r>
                    </a:p>
                  </a:txBody>
                  <a:tcPr marL="11750" marR="11750" marT="5875" marB="5875" anchor="ctr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316953"/>
                  </a:ext>
                </a:extLst>
              </a:tr>
              <a:tr h="434746">
                <a:tc>
                  <a:txBody>
                    <a:bodyPr/>
                    <a:lstStyle/>
                    <a:p>
                      <a:pPr fontAlgn="base"/>
                      <a:r>
                        <a:rPr lang="it-IT" sz="900">
                          <a:effectLst/>
                        </a:rPr>
                        <a:t>Rivera &amp; Gomez (2022)</a:t>
                      </a:r>
                    </a:p>
                  </a:txBody>
                  <a:tcPr marL="11750" marR="11750" marT="5875" marB="5875" anchor="ctr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it-IT" sz="900">
                          <a:effectLst/>
                        </a:rPr>
                        <a:t>Mexico</a:t>
                      </a:r>
                    </a:p>
                  </a:txBody>
                  <a:tcPr marL="11750" marR="11750" marT="5875" marB="5875" anchor="ctr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it-IT" sz="900" dirty="0">
                          <a:effectLst/>
                        </a:rPr>
                        <a:t>Quantitative</a:t>
                      </a:r>
                    </a:p>
                  </a:txBody>
                  <a:tcPr marL="11750" marR="11750" marT="5875" marB="5875" anchor="ctr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it-IT" sz="900" dirty="0">
                          <a:effectLst/>
                        </a:rPr>
                        <a:t>300 </a:t>
                      </a:r>
                      <a:r>
                        <a:rPr lang="it-IT" sz="900" dirty="0" err="1">
                          <a:effectLst/>
                        </a:rPr>
                        <a:t>Entrepreneurs</a:t>
                      </a:r>
                      <a:endParaRPr lang="it-IT" sz="900" dirty="0">
                        <a:effectLst/>
                      </a:endParaRPr>
                    </a:p>
                  </a:txBody>
                  <a:tcPr marL="11750" marR="11750" marT="5875" marB="5875" anchor="ctr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it-IT" sz="1000" dirty="0" err="1">
                          <a:effectLst/>
                        </a:rPr>
                        <a:t>Reported</a:t>
                      </a:r>
                      <a:r>
                        <a:rPr lang="it-IT" sz="1000" dirty="0">
                          <a:effectLst/>
                        </a:rPr>
                        <a:t> a </a:t>
                      </a:r>
                      <a:r>
                        <a:rPr lang="it-IT" sz="1000" dirty="0" err="1">
                          <a:effectLst/>
                        </a:rPr>
                        <a:t>lack</a:t>
                      </a:r>
                      <a:r>
                        <a:rPr lang="it-IT" sz="1000" dirty="0">
                          <a:effectLst/>
                        </a:rPr>
                        <a:t> of </a:t>
                      </a:r>
                      <a:r>
                        <a:rPr lang="it-IT" sz="1000" dirty="0" err="1">
                          <a:effectLst/>
                        </a:rPr>
                        <a:t>formal</a:t>
                      </a:r>
                      <a:r>
                        <a:rPr lang="it-IT" sz="1000" dirty="0">
                          <a:effectLst/>
                        </a:rPr>
                        <a:t> ethics training </a:t>
                      </a:r>
                      <a:r>
                        <a:rPr lang="it-IT" sz="1000" dirty="0" err="1">
                          <a:effectLst/>
                        </a:rPr>
                        <a:t>among</a:t>
                      </a:r>
                      <a:r>
                        <a:rPr lang="it-IT" sz="1000" dirty="0">
                          <a:effectLst/>
                        </a:rPr>
                        <a:t> </a:t>
                      </a:r>
                      <a:r>
                        <a:rPr lang="it-IT" sz="1000" dirty="0" err="1">
                          <a:effectLst/>
                        </a:rPr>
                        <a:t>entrepreneurs</a:t>
                      </a:r>
                      <a:r>
                        <a:rPr lang="it-IT" sz="1000" dirty="0">
                          <a:effectLst/>
                        </a:rPr>
                        <a:t>, </a:t>
                      </a:r>
                      <a:r>
                        <a:rPr lang="it-IT" sz="1000" dirty="0" err="1">
                          <a:effectLst/>
                        </a:rPr>
                        <a:t>suggesting</a:t>
                      </a:r>
                      <a:r>
                        <a:rPr lang="it-IT" sz="1000" dirty="0">
                          <a:effectLst/>
                        </a:rPr>
                        <a:t> a </a:t>
                      </a:r>
                      <a:r>
                        <a:rPr lang="it-IT" sz="1000" dirty="0" err="1">
                          <a:effectLst/>
                        </a:rPr>
                        <a:t>need</a:t>
                      </a:r>
                      <a:r>
                        <a:rPr lang="it-IT" sz="1000" dirty="0">
                          <a:effectLst/>
                        </a:rPr>
                        <a:t> for </a:t>
                      </a:r>
                      <a:r>
                        <a:rPr lang="it-IT" sz="1000" dirty="0" err="1">
                          <a:effectLst/>
                        </a:rPr>
                        <a:t>structured</a:t>
                      </a:r>
                      <a:r>
                        <a:rPr lang="it-IT" sz="1000" dirty="0">
                          <a:effectLst/>
                        </a:rPr>
                        <a:t> </a:t>
                      </a:r>
                      <a:r>
                        <a:rPr lang="it-IT" sz="1000" dirty="0" err="1">
                          <a:effectLst/>
                        </a:rPr>
                        <a:t>programs</a:t>
                      </a:r>
                      <a:r>
                        <a:rPr lang="it-IT" sz="1000" dirty="0">
                          <a:effectLst/>
                        </a:rPr>
                        <a:t>.</a:t>
                      </a:r>
                    </a:p>
                  </a:txBody>
                  <a:tcPr marL="11750" marR="11750" marT="5875" marB="5875" anchor="ctr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857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2112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140382-E09F-5399-A393-14DF732D2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525798"/>
            <a:ext cx="7729728" cy="1188720"/>
          </a:xfrm>
        </p:spPr>
        <p:txBody>
          <a:bodyPr/>
          <a:lstStyle/>
          <a:p>
            <a:r>
              <a:rPr lang="it-I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scoping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review on </a:t>
            </a:r>
            <a:r>
              <a:rPr lang="it-I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entrepreneurial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ethics (</a:t>
            </a:r>
            <a:r>
              <a:rPr lang="it-I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discussion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I)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6B6BCE0-EE42-6FF6-041D-5EFA6A774B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15788" t="9823" r="17436" b="14654"/>
          <a:stretch/>
        </p:blipFill>
        <p:spPr>
          <a:xfrm>
            <a:off x="185366" y="276713"/>
            <a:ext cx="929271" cy="1098005"/>
          </a:xfrm>
          <a:prstGeom prst="rect">
            <a:avLst/>
          </a:prstGeom>
        </p:spPr>
      </p:pic>
      <p:pic>
        <p:nvPicPr>
          <p:cNvPr id="5" name="Picture 2" descr="University of Piraeus in Greece : Reviews &amp; Rankings ...">
            <a:extLst>
              <a:ext uri="{FF2B5EF4-FFF2-40B4-BE49-F238E27FC236}">
                <a16:creationId xmlns:a16="http://schemas.microsoft.com/office/drawing/2014/main" id="{91684069-A227-83ED-30DC-02DE493AA0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41" b="24119"/>
          <a:stretch/>
        </p:blipFill>
        <p:spPr bwMode="auto">
          <a:xfrm>
            <a:off x="1195943" y="359807"/>
            <a:ext cx="2516477" cy="93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B12BA2E-16FD-8D7F-44B7-3FCE9E484C7C}"/>
              </a:ext>
            </a:extLst>
          </p:cNvPr>
          <p:cNvSpPr txBox="1"/>
          <p:nvPr/>
        </p:nvSpPr>
        <p:spPr>
          <a:xfrm>
            <a:off x="185366" y="2940921"/>
            <a:ext cx="11596255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When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drafting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the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discussion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section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of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your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scoping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review on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entrepreneurial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ethics,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you're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synthesizing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your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findings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,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interpreting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what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they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mean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in the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broader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context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, and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suggesting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directions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for future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research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. </a:t>
            </a:r>
          </a:p>
          <a:p>
            <a:pPr algn="l"/>
            <a:r>
              <a:rPr lang="it-IT" sz="1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1. Start with Key </a:t>
            </a:r>
            <a:r>
              <a:rPr lang="it-IT" sz="1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Findings</a:t>
            </a:r>
            <a:endParaRPr lang="it-IT" sz="1600" b="1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1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Summarize</a:t>
            </a:r>
            <a:r>
              <a:rPr lang="it-IT" sz="1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the Core Insights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: Begin by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highlighting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the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most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significant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findings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from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your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review.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This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includes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any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surprising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trends, major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themes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in the literature, or gaps in the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research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.</a:t>
            </a:r>
          </a:p>
          <a:p>
            <a:pPr algn="l"/>
            <a:r>
              <a:rPr lang="it-IT" sz="1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2. </a:t>
            </a:r>
            <a:r>
              <a:rPr lang="it-IT" sz="1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Contextualize</a:t>
            </a:r>
            <a:r>
              <a:rPr lang="it-IT" sz="1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Your </a:t>
            </a:r>
            <a:r>
              <a:rPr lang="it-IT" sz="1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Findings</a:t>
            </a:r>
            <a:endParaRPr lang="it-IT" sz="1600" b="1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1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Compare with </a:t>
            </a:r>
            <a:r>
              <a:rPr lang="it-IT" sz="1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Existing</a:t>
            </a:r>
            <a:r>
              <a:rPr lang="it-IT" sz="1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Literature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: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Discuss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how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your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findings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align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with or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differ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from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existing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studies on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entrepreneurial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ethics. Are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there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any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new trends or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contradictions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1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Theoretical</a:t>
            </a:r>
            <a:r>
              <a:rPr lang="it-IT" sz="1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sz="1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Implications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: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Consider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the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implications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of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your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findings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for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theoretical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frameworks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related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to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entrepreneurial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ethics. How do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they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expand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, challenge, or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refine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existing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theories?</a:t>
            </a:r>
          </a:p>
          <a:p>
            <a:pPr algn="l"/>
            <a:r>
              <a:rPr lang="it-IT" sz="1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3. </a:t>
            </a:r>
            <a:r>
              <a:rPr lang="it-IT" sz="1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Address</a:t>
            </a:r>
            <a:r>
              <a:rPr lang="it-IT" sz="1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the Gaps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1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Identify</a:t>
            </a:r>
            <a:r>
              <a:rPr lang="it-IT" sz="1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sz="1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Research</a:t>
            </a:r>
            <a:r>
              <a:rPr lang="it-IT" sz="1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Gaps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: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Clearly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outline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the gaps and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limitations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in the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current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research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landscape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that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your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scoping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review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has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uncovered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1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Explain</a:t>
            </a:r>
            <a:r>
              <a:rPr lang="it-IT" sz="1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the </a:t>
            </a:r>
            <a:r>
              <a:rPr lang="it-IT" sz="1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Significance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: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Discuss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why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these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gaps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matter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. How do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they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limit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our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understanding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of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entrepreneurial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ethics?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What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risks do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they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pose for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practitioners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51239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140382-E09F-5399-A393-14DF732D2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291623"/>
            <a:ext cx="7729728" cy="1188720"/>
          </a:xfrm>
        </p:spPr>
        <p:txBody>
          <a:bodyPr/>
          <a:lstStyle/>
          <a:p>
            <a:r>
              <a:rPr lang="it-I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scoping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review on </a:t>
            </a:r>
            <a:r>
              <a:rPr lang="it-I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entrepreneurial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ethics (</a:t>
            </a:r>
            <a:r>
              <a:rPr lang="it-I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discussion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II)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6B6BCE0-EE42-6FF6-041D-5EFA6A774B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15788" t="9823" r="17436" b="14654"/>
          <a:stretch/>
        </p:blipFill>
        <p:spPr>
          <a:xfrm>
            <a:off x="185366" y="276713"/>
            <a:ext cx="929271" cy="1098005"/>
          </a:xfrm>
          <a:prstGeom prst="rect">
            <a:avLst/>
          </a:prstGeom>
        </p:spPr>
      </p:pic>
      <p:pic>
        <p:nvPicPr>
          <p:cNvPr id="5" name="Picture 2" descr="University of Piraeus in Greece : Reviews &amp; Rankings ...">
            <a:extLst>
              <a:ext uri="{FF2B5EF4-FFF2-40B4-BE49-F238E27FC236}">
                <a16:creationId xmlns:a16="http://schemas.microsoft.com/office/drawing/2014/main" id="{91684069-A227-83ED-30DC-02DE493AA0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41" b="24119"/>
          <a:stretch/>
        </p:blipFill>
        <p:spPr bwMode="auto">
          <a:xfrm>
            <a:off x="1195943" y="359807"/>
            <a:ext cx="2516477" cy="93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B12BA2E-16FD-8D7F-44B7-3FCE9E484C7C}"/>
              </a:ext>
            </a:extLst>
          </p:cNvPr>
          <p:cNvSpPr txBox="1"/>
          <p:nvPr/>
        </p:nvSpPr>
        <p:spPr>
          <a:xfrm>
            <a:off x="185366" y="2487573"/>
            <a:ext cx="11596255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4. Highlight </a:t>
            </a:r>
            <a:r>
              <a:rPr lang="it-IT" sz="1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Practical</a:t>
            </a:r>
            <a:r>
              <a:rPr lang="it-IT" sz="1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sz="1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Implications</a:t>
            </a:r>
            <a:endParaRPr lang="it-IT" sz="1600" b="1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1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For </a:t>
            </a:r>
            <a:r>
              <a:rPr lang="it-IT" sz="1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Entrepreneurs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: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Discuss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how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entrepreneurs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can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apply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the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ethical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frameworks or insights from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your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review in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their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decision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-making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processes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1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For Policy and </a:t>
            </a:r>
            <a:r>
              <a:rPr lang="it-IT" sz="1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Education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: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Suggest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how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your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findings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could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inform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the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development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of policies or educational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programs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aimed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at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fostering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ethical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entrepreneurship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.</a:t>
            </a:r>
          </a:p>
          <a:p>
            <a:pPr algn="l"/>
            <a:r>
              <a:rPr lang="it-IT" sz="1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5. </a:t>
            </a:r>
            <a:r>
              <a:rPr lang="it-IT" sz="1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Suggest</a:t>
            </a:r>
            <a:r>
              <a:rPr lang="it-IT" sz="1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sz="1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Directions</a:t>
            </a:r>
            <a:r>
              <a:rPr lang="it-IT" sz="1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for Future </a:t>
            </a:r>
            <a:r>
              <a:rPr lang="it-IT" sz="1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Research</a:t>
            </a:r>
            <a:endParaRPr lang="it-IT" sz="1600" b="1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1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Specific</a:t>
            </a:r>
            <a:r>
              <a:rPr lang="it-IT" sz="1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sz="1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Questions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: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Based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on the gaps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you've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identified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, propose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specific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research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questions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that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future studies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could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address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1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Methodological</a:t>
            </a:r>
            <a:r>
              <a:rPr lang="it-IT" sz="1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sz="1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Recommendations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: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If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you've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noticed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a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lack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of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diversity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in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research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methods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,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suggest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alternative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approaches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that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could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provide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new insights.</a:t>
            </a:r>
          </a:p>
          <a:p>
            <a:pPr algn="l"/>
            <a:r>
              <a:rPr lang="it-IT" sz="1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6. </a:t>
            </a:r>
            <a:r>
              <a:rPr lang="it-IT" sz="1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Reflect</a:t>
            </a:r>
            <a:r>
              <a:rPr lang="it-IT" sz="1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on </a:t>
            </a:r>
            <a:r>
              <a:rPr lang="it-IT" sz="1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Methodology</a:t>
            </a:r>
            <a:endParaRPr lang="it-IT" sz="1600" b="1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1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Strengths</a:t>
            </a:r>
            <a:r>
              <a:rPr lang="it-IT" sz="1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and </a:t>
            </a:r>
            <a:r>
              <a:rPr lang="it-IT" sz="1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Limitations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: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Briefly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discuss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the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strengths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and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limitations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of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your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scoping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review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methodology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. How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might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these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affect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the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interpretation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of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your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findings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1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Scope of Review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: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Consider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the scope of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your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review in the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discussion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.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Were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there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any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areas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of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entrepreneurial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ethics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that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were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particularly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well-covered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or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neglected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?</a:t>
            </a:r>
          </a:p>
          <a:p>
            <a:pPr algn="l"/>
            <a:r>
              <a:rPr lang="it-IT" sz="1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7. End with a </a:t>
            </a:r>
            <a:r>
              <a:rPr lang="it-IT" sz="1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Conclusion</a:t>
            </a:r>
            <a:endParaRPr lang="it-IT" sz="1600" b="1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1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Sum Up the Big Picture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: Conclude with a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summary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of the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most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critical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insights from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your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discussion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,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emphasizing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the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contribution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of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your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scoping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review to the field of </a:t>
            </a:r>
            <a:r>
              <a:rPr lang="it-IT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entrepreneurial</a:t>
            </a:r>
            <a:r>
              <a:rPr lang="it-IT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ethics.</a:t>
            </a:r>
          </a:p>
        </p:txBody>
      </p:sp>
    </p:spTree>
    <p:extLst>
      <p:ext uri="{BB962C8B-B14F-4D97-AF65-F5344CB8AC3E}">
        <p14:creationId xmlns:p14="http://schemas.microsoft.com/office/powerpoint/2010/main" val="2038163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6F5800-D512-7244-AEED-4244E5424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extra </a:t>
            </a:r>
            <a:r>
              <a:rPr lang="it-IT" dirty="0" err="1"/>
              <a:t>tip</a:t>
            </a:r>
            <a:endParaRPr lang="it-IT" dirty="0"/>
          </a:p>
        </p:txBody>
      </p:sp>
      <p:pic>
        <p:nvPicPr>
          <p:cNvPr id="24578" name="Picture 2" descr="How to use the InstaText for Word Add-in – InstaText | Write like a native  speaker">
            <a:extLst>
              <a:ext uri="{FF2B5EF4-FFF2-40B4-BE49-F238E27FC236}">
                <a16:creationId xmlns:a16="http://schemas.microsoft.com/office/drawing/2014/main" id="{1656C015-FE6D-2DB1-F492-780BB2ED6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364" y="2526746"/>
            <a:ext cx="8064500" cy="369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EA0BDDEB-A7A3-C46A-731C-285CF20A6F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15788" t="9823" r="17436" b="14654"/>
          <a:stretch/>
        </p:blipFill>
        <p:spPr>
          <a:xfrm>
            <a:off x="185366" y="276713"/>
            <a:ext cx="929271" cy="109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92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6F5800-D512-7244-AEED-4244E5424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extra </a:t>
            </a:r>
            <a:r>
              <a:rPr lang="it-IT" dirty="0" err="1"/>
              <a:t>tip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A0BDDEB-A7A3-C46A-731C-285CF20A6F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15788" t="9823" r="17436" b="14654"/>
          <a:stretch/>
        </p:blipFill>
        <p:spPr>
          <a:xfrm>
            <a:off x="185366" y="276713"/>
            <a:ext cx="929271" cy="1098005"/>
          </a:xfrm>
          <a:prstGeom prst="rect">
            <a:avLst/>
          </a:prstGeom>
        </p:spPr>
      </p:pic>
      <p:pic>
        <p:nvPicPr>
          <p:cNvPr id="26628" name="Picture 4" descr="Home | Research Square">
            <a:extLst>
              <a:ext uri="{FF2B5EF4-FFF2-40B4-BE49-F238E27FC236}">
                <a16:creationId xmlns:a16="http://schemas.microsoft.com/office/drawing/2014/main" id="{FCD155A4-22BD-BEB3-5624-459C52907B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00" b="35741"/>
          <a:stretch/>
        </p:blipFill>
        <p:spPr bwMode="auto">
          <a:xfrm>
            <a:off x="2438400" y="3017012"/>
            <a:ext cx="6858000" cy="225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68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3B07478A-5BB2-52A0-E42C-C3D07F34C18E}"/>
              </a:ext>
            </a:extLst>
          </p:cNvPr>
          <p:cNvSpPr txBox="1"/>
          <p:nvPr/>
        </p:nvSpPr>
        <p:spPr>
          <a:xfrm rot="16200000">
            <a:off x="-575929" y="2517999"/>
            <a:ext cx="609765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it-IT" sz="4800" dirty="0" err="1"/>
              <a:t>Shyness</a:t>
            </a:r>
            <a:r>
              <a:rPr lang="it-IT" sz="4800" dirty="0"/>
              <a:t> </a:t>
            </a:r>
            <a:r>
              <a:rPr lang="it-IT" sz="4800" dirty="0" err="1"/>
              <a:t>is</a:t>
            </a:r>
            <a:r>
              <a:rPr lang="it-IT" sz="4800" dirty="0"/>
              <a:t> </a:t>
            </a:r>
            <a:r>
              <a:rPr lang="it-IT" sz="4800" dirty="0" err="1"/>
              <a:t>not</a:t>
            </a:r>
            <a:r>
              <a:rPr lang="it-IT" sz="4800" dirty="0"/>
              <a:t> </a:t>
            </a:r>
            <a:r>
              <a:rPr lang="it-IT" sz="4800" dirty="0" err="1"/>
              <a:t>your</a:t>
            </a:r>
            <a:r>
              <a:rPr lang="it-IT" sz="4800" dirty="0"/>
              <a:t> </a:t>
            </a:r>
            <a:r>
              <a:rPr lang="it-IT" sz="4800" dirty="0" err="1"/>
              <a:t>thing</a:t>
            </a:r>
            <a:endParaRPr lang="it-IT" sz="48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558E8F9-3A23-FAB4-F630-D5BC02673B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15788" t="9823" r="17436" b="14654"/>
          <a:stretch/>
        </p:blipFill>
        <p:spPr>
          <a:xfrm>
            <a:off x="185366" y="276713"/>
            <a:ext cx="929271" cy="1098005"/>
          </a:xfrm>
          <a:prstGeom prst="rect">
            <a:avLst/>
          </a:prstGeom>
        </p:spPr>
      </p:pic>
      <p:pic>
        <p:nvPicPr>
          <p:cNvPr id="29698" name="Picture 2" descr="Q &amp; A - IFISA">
            <a:extLst>
              <a:ext uri="{FF2B5EF4-FFF2-40B4-BE49-F238E27FC236}">
                <a16:creationId xmlns:a16="http://schemas.microsoft.com/office/drawing/2014/main" id="{5CFE751F-620D-6848-150E-C64C93D048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8" r="8870"/>
          <a:stretch/>
        </p:blipFill>
        <p:spPr bwMode="auto">
          <a:xfrm>
            <a:off x="3831161" y="760343"/>
            <a:ext cx="6672771" cy="548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368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15D57C-ED31-2B35-5EAB-DAA967BF5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644106"/>
            <a:ext cx="7729728" cy="1188720"/>
          </a:xfrm>
        </p:spPr>
        <p:txBody>
          <a:bodyPr/>
          <a:lstStyle/>
          <a:p>
            <a:r>
              <a:rPr lang="it-IT" dirty="0"/>
              <a:t>Thank </a:t>
            </a:r>
            <a:r>
              <a:rPr lang="it-IT" dirty="0" err="1"/>
              <a:t>you</a:t>
            </a:r>
            <a:r>
              <a:rPr lang="it-IT" dirty="0"/>
              <a:t>!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8053937-F2CA-8B29-71FF-7B203D464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1835" y="4231038"/>
            <a:ext cx="5960165" cy="933059"/>
          </a:xfrm>
        </p:spPr>
        <p:txBody>
          <a:bodyPr>
            <a:normAutofit/>
          </a:bodyPr>
          <a:lstStyle/>
          <a:p>
            <a:r>
              <a:rPr lang="it-IT" dirty="0"/>
              <a:t>Contact </a:t>
            </a:r>
            <a:r>
              <a:rPr lang="it-IT" dirty="0" err="1"/>
              <a:t>details</a:t>
            </a:r>
            <a:r>
              <a:rPr lang="it-IT" dirty="0"/>
              <a:t>: </a:t>
            </a:r>
          </a:p>
          <a:p>
            <a:pPr marL="0" indent="0">
              <a:buNone/>
            </a:pPr>
            <a:r>
              <a:rPr lang="it-IT" dirty="0">
                <a:hlinkClick r:id="rId2"/>
              </a:rPr>
              <a:t>sofia.mastrokoukou@unito.it</a:t>
            </a:r>
            <a:r>
              <a:rPr lang="it-IT" dirty="0"/>
              <a:t> </a:t>
            </a:r>
          </a:p>
        </p:txBody>
      </p:sp>
      <p:pic>
        <p:nvPicPr>
          <p:cNvPr id="13314" name="Picture 2" descr="Thank You So Much Asl GIF by Sign with Robert - Find &amp; Share on GIPHY">
            <a:extLst>
              <a:ext uri="{FF2B5EF4-FFF2-40B4-BE49-F238E27FC236}">
                <a16:creationId xmlns:a16="http://schemas.microsoft.com/office/drawing/2014/main" id="{A888ECCE-B7A8-3007-79B9-1E6FA95413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81"/>
          <a:stretch/>
        </p:blipFill>
        <p:spPr bwMode="auto">
          <a:xfrm>
            <a:off x="632811" y="3081631"/>
            <a:ext cx="5463189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F474A0A-F2A9-FD18-F0C9-88B484000A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15788" t="9823" r="17436" b="14654"/>
          <a:stretch/>
        </p:blipFill>
        <p:spPr>
          <a:xfrm>
            <a:off x="10876028" y="230749"/>
            <a:ext cx="1149164" cy="1357825"/>
          </a:xfrm>
          <a:prstGeom prst="rect">
            <a:avLst/>
          </a:prstGeom>
        </p:spPr>
      </p:pic>
      <p:pic>
        <p:nvPicPr>
          <p:cNvPr id="6" name="Picture 2" descr="University of Piraeus in Greece : Reviews &amp; Rankings ...">
            <a:extLst>
              <a:ext uri="{FF2B5EF4-FFF2-40B4-BE49-F238E27FC236}">
                <a16:creationId xmlns:a16="http://schemas.microsoft.com/office/drawing/2014/main" id="{93052A5F-9BB3-4FE7-2106-90BCC1DE7D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41" b="24119"/>
          <a:stretch/>
        </p:blipFill>
        <p:spPr bwMode="auto">
          <a:xfrm>
            <a:off x="2528514" y="325399"/>
            <a:ext cx="2516477" cy="93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University of Piraeus Research Center (UPRC) - iHELP Project">
            <a:extLst>
              <a:ext uri="{FF2B5EF4-FFF2-40B4-BE49-F238E27FC236}">
                <a16:creationId xmlns:a16="http://schemas.microsoft.com/office/drawing/2014/main" id="{D689CD26-6D3F-6271-5C71-10920ABB7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6" y="363537"/>
            <a:ext cx="2958883" cy="84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24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251510-C13C-9EFD-8F7E-D61DFE7C8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POSTER format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3C336E1-BACB-812E-E0DF-FF62FD833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Title</a:t>
            </a:r>
          </a:p>
          <a:p>
            <a:r>
              <a:rPr lang="it-IT" dirty="0" err="1"/>
              <a:t>Introduction</a:t>
            </a:r>
            <a:endParaRPr lang="it-IT" dirty="0"/>
          </a:p>
          <a:p>
            <a:r>
              <a:rPr lang="it-IT" dirty="0"/>
              <a:t>Methods</a:t>
            </a:r>
          </a:p>
          <a:p>
            <a:r>
              <a:rPr lang="it-IT" dirty="0" err="1"/>
              <a:t>Results</a:t>
            </a:r>
            <a:endParaRPr lang="it-IT" dirty="0"/>
          </a:p>
          <a:p>
            <a:r>
              <a:rPr lang="it-IT" dirty="0" err="1"/>
              <a:t>Discussion</a:t>
            </a:r>
            <a:endParaRPr lang="it-IT" dirty="0"/>
          </a:p>
          <a:p>
            <a:r>
              <a:rPr lang="it-IT" dirty="0" err="1"/>
              <a:t>Limitations</a:t>
            </a:r>
            <a:endParaRPr lang="it-IT" dirty="0"/>
          </a:p>
          <a:p>
            <a:r>
              <a:rPr lang="it-IT" dirty="0" err="1"/>
              <a:t>Implications</a:t>
            </a:r>
            <a:r>
              <a:rPr lang="it-IT" dirty="0"/>
              <a:t>  </a:t>
            </a:r>
          </a:p>
          <a:p>
            <a:r>
              <a:rPr lang="it-IT" dirty="0" err="1"/>
              <a:t>Conclusion</a:t>
            </a:r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5E9D360-0D8D-7EEE-74C2-E1DE59D6BE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15788" t="9823" r="17436" b="14654"/>
          <a:stretch/>
        </p:blipFill>
        <p:spPr>
          <a:xfrm>
            <a:off x="185366" y="276713"/>
            <a:ext cx="929271" cy="109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1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940F43-5BDB-42D8-1821-008737952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WRITE A “TELL ALL” poster IN IMRAD FORMAT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D54DD62-4894-2FB4-9E61-EDC70115005F}"/>
              </a:ext>
            </a:extLst>
          </p:cNvPr>
          <p:cNvSpPr txBox="1"/>
          <p:nvPr/>
        </p:nvSpPr>
        <p:spPr>
          <a:xfrm>
            <a:off x="1114637" y="2875676"/>
            <a:ext cx="9209393" cy="24519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spcBef>
                <a:spcPts val="1000"/>
              </a:spcBef>
              <a:buClr>
                <a:schemeClr val="accent2"/>
              </a:buClr>
            </a:pP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28600" indent="-2286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Intro (background and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objective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statement</a:t>
            </a: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28600" indent="-2286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Methods (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participants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exposures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outcomes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pPr marL="228600" indent="-2286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Results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</a:t>
            </a:r>
            <a:r>
              <a:rPr lang="it-IT" sz="2400" b="1" dirty="0" err="1">
                <a:solidFill>
                  <a:srgbClr val="FF0000"/>
                </a:solidFill>
              </a:rPr>
              <a:t>past</a:t>
            </a:r>
            <a:r>
              <a:rPr lang="it-IT" sz="2400" b="1" dirty="0">
                <a:solidFill>
                  <a:srgbClr val="FF0000"/>
                </a:solidFill>
              </a:rPr>
              <a:t> tense</a:t>
            </a:r>
          </a:p>
          <a:p>
            <a:pPr marL="228600" indent="-2286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Discussion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conclusion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of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what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the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results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mean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</a:t>
            </a:r>
            <a:r>
              <a:rPr lang="it-IT" sz="2400" b="1" dirty="0" err="1">
                <a:solidFill>
                  <a:srgbClr val="FF0000"/>
                </a:solidFill>
              </a:rPr>
              <a:t>present</a:t>
            </a:r>
            <a:r>
              <a:rPr lang="it-IT" sz="2400" b="1" dirty="0">
                <a:solidFill>
                  <a:srgbClr val="FF0000"/>
                </a:solidFill>
              </a:rPr>
              <a:t> tense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E5E38AE-B340-0EB1-F427-E41CAA6BA1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15788" t="9823" r="17436" b="14654"/>
          <a:stretch/>
        </p:blipFill>
        <p:spPr>
          <a:xfrm>
            <a:off x="185366" y="276713"/>
            <a:ext cx="929271" cy="109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855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16C187-2DEE-9C0B-C524-4FAD18681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More in </a:t>
            </a:r>
            <a:r>
              <a:rPr lang="it-IT" b="0" i="0" dirty="0" err="1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depth</a:t>
            </a:r>
            <a:r>
              <a:rPr lang="it-IT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 (I)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330F27-B6D8-16B1-0414-6740A629D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852071"/>
            <a:ext cx="7916716" cy="3041237"/>
          </a:xfrm>
        </p:spPr>
        <p:txBody>
          <a:bodyPr>
            <a:normAutofit lnSpcReduction="10000"/>
          </a:bodyPr>
          <a:lstStyle/>
          <a:p>
            <a:r>
              <a:rPr lang="it-IT" dirty="0"/>
              <a:t>Title: </a:t>
            </a:r>
            <a:r>
              <a:rPr lang="it-IT" b="1" dirty="0">
                <a:solidFill>
                  <a:srgbClr val="FF0000"/>
                </a:solidFill>
              </a:rPr>
              <a:t>Title </a:t>
            </a:r>
            <a:r>
              <a:rPr lang="it-IT" b="1" dirty="0" err="1">
                <a:solidFill>
                  <a:srgbClr val="FF0000"/>
                </a:solidFill>
              </a:rPr>
              <a:t>should</a:t>
            </a:r>
            <a:r>
              <a:rPr lang="it-IT" b="1" dirty="0">
                <a:solidFill>
                  <a:srgbClr val="FF0000"/>
                </a:solidFill>
              </a:rPr>
              <a:t> be in large fonts </a:t>
            </a:r>
            <a:r>
              <a:rPr lang="it-IT" dirty="0"/>
              <a:t>(e.g. Arial &gt;80 points) and </a:t>
            </a:r>
            <a:r>
              <a:rPr lang="it-IT" dirty="0" err="1"/>
              <a:t>attract</a:t>
            </a:r>
            <a:r>
              <a:rPr lang="it-IT" dirty="0"/>
              <a:t> </a:t>
            </a:r>
            <a:r>
              <a:rPr lang="it-IT" dirty="0" err="1"/>
              <a:t>potential</a:t>
            </a:r>
            <a:r>
              <a:rPr lang="it-IT" dirty="0"/>
              <a:t> </a:t>
            </a:r>
            <a:r>
              <a:rPr lang="it-IT" dirty="0" err="1"/>
              <a:t>viewers</a:t>
            </a:r>
            <a:r>
              <a:rPr lang="it-IT" dirty="0"/>
              <a:t>. </a:t>
            </a:r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possible</a:t>
            </a:r>
            <a:r>
              <a:rPr lang="it-IT" dirty="0"/>
              <a:t>, institute logos or </a:t>
            </a:r>
            <a:r>
              <a:rPr lang="it-IT" dirty="0" err="1"/>
              <a:t>affiliations</a:t>
            </a:r>
            <a:r>
              <a:rPr lang="it-IT" dirty="0"/>
              <a:t> </a:t>
            </a:r>
            <a:r>
              <a:rPr lang="it-IT" dirty="0" err="1"/>
              <a:t>should</a:t>
            </a:r>
            <a:r>
              <a:rPr lang="it-IT" dirty="0"/>
              <a:t> be </a:t>
            </a:r>
            <a:r>
              <a:rPr lang="it-IT" dirty="0" err="1"/>
              <a:t>minimised</a:t>
            </a:r>
            <a:r>
              <a:rPr lang="it-IT" dirty="0"/>
              <a:t> in size and put in the </a:t>
            </a:r>
            <a:r>
              <a:rPr lang="it-IT" b="1" dirty="0" err="1">
                <a:solidFill>
                  <a:srgbClr val="FF0000"/>
                </a:solidFill>
              </a:rPr>
              <a:t>lower</a:t>
            </a:r>
            <a:r>
              <a:rPr lang="it-IT" b="1" dirty="0">
                <a:solidFill>
                  <a:srgbClr val="FF0000"/>
                </a:solidFill>
              </a:rPr>
              <a:t> corner of the poster</a:t>
            </a:r>
            <a:r>
              <a:rPr lang="it-IT" dirty="0"/>
              <a:t>, or, </a:t>
            </a:r>
            <a:r>
              <a:rPr lang="it-IT" dirty="0" err="1"/>
              <a:t>alternatively</a:t>
            </a:r>
            <a:r>
              <a:rPr lang="it-IT" dirty="0"/>
              <a:t>, </a:t>
            </a:r>
            <a:r>
              <a:rPr lang="it-IT" dirty="0" err="1"/>
              <a:t>next</a:t>
            </a:r>
            <a:r>
              <a:rPr lang="it-IT" dirty="0"/>
              <a:t> to the </a:t>
            </a:r>
            <a:r>
              <a:rPr lang="it-IT" dirty="0" err="1"/>
              <a:t>title</a:t>
            </a:r>
            <a:r>
              <a:rPr lang="it-IT" dirty="0"/>
              <a:t>.</a:t>
            </a:r>
          </a:p>
          <a:p>
            <a:r>
              <a:rPr lang="it-IT" dirty="0" err="1"/>
              <a:t>Introduction</a:t>
            </a:r>
            <a:r>
              <a:rPr lang="it-IT" dirty="0"/>
              <a:t>: </a:t>
            </a:r>
            <a:r>
              <a:rPr lang="it-IT" dirty="0" err="1"/>
              <a:t>Get</a:t>
            </a:r>
            <a:r>
              <a:rPr lang="it-IT" dirty="0"/>
              <a:t>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viewer</a:t>
            </a:r>
            <a:r>
              <a:rPr lang="it-IT" dirty="0"/>
              <a:t> </a:t>
            </a:r>
            <a:r>
              <a:rPr lang="it-IT" dirty="0" err="1"/>
              <a:t>interested</a:t>
            </a:r>
            <a:r>
              <a:rPr lang="it-IT" dirty="0"/>
              <a:t> </a:t>
            </a:r>
            <a:r>
              <a:rPr lang="it-IT" dirty="0" err="1"/>
              <a:t>about</a:t>
            </a:r>
            <a:r>
              <a:rPr lang="it-IT" dirty="0"/>
              <a:t> the </a:t>
            </a:r>
            <a:r>
              <a:rPr lang="it-IT" dirty="0" err="1"/>
              <a:t>issue</a:t>
            </a:r>
            <a:r>
              <a:rPr lang="it-IT" dirty="0"/>
              <a:t> or </a:t>
            </a:r>
            <a:r>
              <a:rPr lang="it-IT" dirty="0" err="1"/>
              <a:t>question</a:t>
            </a:r>
            <a:r>
              <a:rPr lang="it-IT" dirty="0"/>
              <a:t> </a:t>
            </a:r>
            <a:r>
              <a:rPr lang="it-IT" dirty="0" err="1"/>
              <a:t>while</a:t>
            </a:r>
            <a:r>
              <a:rPr lang="it-IT" dirty="0"/>
              <a:t> </a:t>
            </a:r>
            <a:r>
              <a:rPr lang="it-IT" dirty="0" err="1"/>
              <a:t>using</a:t>
            </a:r>
            <a:r>
              <a:rPr lang="it-IT" dirty="0"/>
              <a:t> the </a:t>
            </a:r>
            <a:r>
              <a:rPr lang="it-IT" dirty="0" err="1"/>
              <a:t>absolute</a:t>
            </a:r>
            <a:r>
              <a:rPr lang="it-IT" dirty="0"/>
              <a:t> minimum of background information and </a:t>
            </a:r>
            <a:r>
              <a:rPr lang="it-IT" dirty="0" err="1"/>
              <a:t>definitions</a:t>
            </a:r>
            <a:r>
              <a:rPr lang="it-IT" dirty="0"/>
              <a:t>. </a:t>
            </a:r>
            <a:r>
              <a:rPr lang="it-IT" b="1" dirty="0">
                <a:solidFill>
                  <a:srgbClr val="FF0000"/>
                </a:solidFill>
              </a:rPr>
              <a:t>Put the </a:t>
            </a:r>
            <a:r>
              <a:rPr lang="it-IT" b="1" dirty="0" err="1">
                <a:solidFill>
                  <a:srgbClr val="FF0000"/>
                </a:solidFill>
              </a:rPr>
              <a:t>objectives</a:t>
            </a:r>
            <a:r>
              <a:rPr lang="it-IT" b="1" dirty="0">
                <a:solidFill>
                  <a:srgbClr val="FF0000"/>
                </a:solidFill>
              </a:rPr>
              <a:t> of </a:t>
            </a:r>
            <a:r>
              <a:rPr lang="it-IT" b="1" dirty="0" err="1">
                <a:solidFill>
                  <a:srgbClr val="FF0000"/>
                </a:solidFill>
              </a:rPr>
              <a:t>your</a:t>
            </a:r>
            <a:r>
              <a:rPr lang="it-IT" b="1" dirty="0">
                <a:solidFill>
                  <a:srgbClr val="FF0000"/>
                </a:solidFill>
              </a:rPr>
              <a:t> study </a:t>
            </a:r>
            <a:r>
              <a:rPr lang="it-IT" b="1" dirty="0" err="1">
                <a:solidFill>
                  <a:srgbClr val="FF0000"/>
                </a:solidFill>
              </a:rPr>
              <a:t>at</a:t>
            </a:r>
            <a:r>
              <a:rPr lang="it-IT" b="1" dirty="0">
                <a:solidFill>
                  <a:srgbClr val="FF0000"/>
                </a:solidFill>
              </a:rPr>
              <a:t> the end of </a:t>
            </a:r>
            <a:r>
              <a:rPr lang="it-IT" b="1" dirty="0" err="1">
                <a:solidFill>
                  <a:srgbClr val="FF0000"/>
                </a:solidFill>
              </a:rPr>
              <a:t>your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introduction</a:t>
            </a:r>
            <a:r>
              <a:rPr lang="it-IT" dirty="0"/>
              <a:t>.</a:t>
            </a:r>
          </a:p>
          <a:p>
            <a:r>
              <a:rPr lang="it-IT" dirty="0"/>
              <a:t>Methods: Be short, </a:t>
            </a:r>
            <a:r>
              <a:rPr lang="it-IT" dirty="0" err="1"/>
              <a:t>but</a:t>
            </a:r>
            <a:r>
              <a:rPr lang="it-IT" dirty="0"/>
              <a:t> precise. State </a:t>
            </a:r>
            <a:r>
              <a:rPr lang="it-IT" dirty="0" err="1"/>
              <a:t>what</a:t>
            </a:r>
            <a:r>
              <a:rPr lang="it-IT" dirty="0"/>
              <a:t> study design </a:t>
            </a:r>
            <a:r>
              <a:rPr lang="it-IT" dirty="0" err="1"/>
              <a:t>you</a:t>
            </a:r>
            <a:r>
              <a:rPr lang="it-IT" dirty="0"/>
              <a:t> </a:t>
            </a:r>
            <a:r>
              <a:rPr lang="it-IT" dirty="0" err="1"/>
              <a:t>used</a:t>
            </a:r>
            <a:r>
              <a:rPr lang="it-IT" dirty="0"/>
              <a:t> and </a:t>
            </a:r>
            <a:r>
              <a:rPr lang="it-IT" dirty="0" err="1"/>
              <a:t>define</a:t>
            </a:r>
            <a:r>
              <a:rPr lang="it-IT" dirty="0"/>
              <a:t> </a:t>
            </a:r>
            <a:r>
              <a:rPr lang="it-IT" dirty="0" err="1"/>
              <a:t>your</a:t>
            </a:r>
            <a:r>
              <a:rPr lang="it-IT" dirty="0"/>
              <a:t> study </a:t>
            </a:r>
            <a:r>
              <a:rPr lang="it-IT" dirty="0" err="1"/>
              <a:t>population</a:t>
            </a:r>
            <a:r>
              <a:rPr lang="it-IT" dirty="0"/>
              <a:t>. </a:t>
            </a:r>
            <a:r>
              <a:rPr lang="it-IT" dirty="0" err="1"/>
              <a:t>Provide</a:t>
            </a:r>
            <a:r>
              <a:rPr lang="it-IT" dirty="0"/>
              <a:t> a case </a:t>
            </a:r>
            <a:r>
              <a:rPr lang="it-IT" dirty="0" err="1"/>
              <a:t>definition</a:t>
            </a:r>
            <a:r>
              <a:rPr lang="it-IT" dirty="0"/>
              <a:t>, </a:t>
            </a:r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applicable</a:t>
            </a:r>
            <a:r>
              <a:rPr lang="it-IT" dirty="0"/>
              <a:t>. </a:t>
            </a:r>
            <a:r>
              <a:rPr lang="it-IT" dirty="0" err="1"/>
              <a:t>Mention</a:t>
            </a:r>
            <a:r>
              <a:rPr lang="it-IT" dirty="0"/>
              <a:t> </a:t>
            </a:r>
            <a:r>
              <a:rPr lang="it-IT" dirty="0" err="1"/>
              <a:t>statistical</a:t>
            </a:r>
            <a:r>
              <a:rPr lang="it-IT" dirty="0"/>
              <a:t>, </a:t>
            </a:r>
            <a:r>
              <a:rPr lang="it-IT" dirty="0" err="1"/>
              <a:t>laboratory</a:t>
            </a:r>
            <a:r>
              <a:rPr lang="it-IT" dirty="0"/>
              <a:t> and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methods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were</a:t>
            </a:r>
            <a:r>
              <a:rPr lang="it-IT" dirty="0"/>
              <a:t> </a:t>
            </a:r>
            <a:r>
              <a:rPr lang="it-IT" dirty="0" err="1"/>
              <a:t>used</a:t>
            </a:r>
            <a:r>
              <a:rPr lang="it-IT" dirty="0"/>
              <a:t>.	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536667A-D667-834B-391B-72847B6C8F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15788" t="9823" r="17436" b="14654"/>
          <a:stretch/>
        </p:blipFill>
        <p:spPr>
          <a:xfrm>
            <a:off x="185366" y="276713"/>
            <a:ext cx="929271" cy="109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781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16C187-2DEE-9C0B-C524-4FAD18681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More in </a:t>
            </a:r>
            <a:r>
              <a:rPr lang="it-IT" b="0" i="0" dirty="0" err="1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depth</a:t>
            </a:r>
            <a:r>
              <a:rPr lang="it-IT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 (II)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330F27-B6D8-16B1-0414-6740A629D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645" y="2638043"/>
            <a:ext cx="11160369" cy="3943243"/>
          </a:xfrm>
        </p:spPr>
        <p:txBody>
          <a:bodyPr>
            <a:normAutofit/>
          </a:bodyPr>
          <a:lstStyle/>
          <a:p>
            <a:r>
              <a:rPr lang="it-IT" sz="1400" dirty="0" err="1"/>
              <a:t>Results</a:t>
            </a:r>
            <a:r>
              <a:rPr lang="it-IT" sz="1400" dirty="0"/>
              <a:t>: </a:t>
            </a:r>
            <a:r>
              <a:rPr lang="it-IT" sz="1400" dirty="0" err="1"/>
              <a:t>Briefly</a:t>
            </a:r>
            <a:r>
              <a:rPr lang="it-IT" sz="1400" dirty="0"/>
              <a:t> </a:t>
            </a:r>
            <a:r>
              <a:rPr lang="it-IT" sz="1400" dirty="0" err="1"/>
              <a:t>provide</a:t>
            </a:r>
            <a:r>
              <a:rPr lang="it-IT" sz="1400" dirty="0"/>
              <a:t> </a:t>
            </a:r>
            <a:r>
              <a:rPr lang="it-IT" sz="1400" dirty="0" err="1"/>
              <a:t>descriptive</a:t>
            </a:r>
            <a:r>
              <a:rPr lang="it-IT" sz="1400" dirty="0"/>
              <a:t> </a:t>
            </a:r>
            <a:r>
              <a:rPr lang="it-IT" sz="1400" dirty="0" err="1"/>
              <a:t>results</a:t>
            </a:r>
            <a:r>
              <a:rPr lang="it-IT" sz="1400" dirty="0"/>
              <a:t> (</a:t>
            </a:r>
            <a:r>
              <a:rPr lang="it-IT" sz="1400" dirty="0" err="1"/>
              <a:t>response</a:t>
            </a:r>
            <a:r>
              <a:rPr lang="it-IT" sz="1400" dirty="0"/>
              <a:t> rate, age and sex </a:t>
            </a:r>
            <a:r>
              <a:rPr lang="it-IT" sz="1400" dirty="0" err="1"/>
              <a:t>distribution</a:t>
            </a:r>
            <a:r>
              <a:rPr lang="it-IT" sz="1400" dirty="0"/>
              <a:t>). </a:t>
            </a:r>
            <a:r>
              <a:rPr lang="it-IT" sz="1400" dirty="0" err="1"/>
              <a:t>Present</a:t>
            </a:r>
            <a:r>
              <a:rPr lang="it-IT" sz="1400" dirty="0"/>
              <a:t> data </a:t>
            </a:r>
            <a:r>
              <a:rPr lang="it-IT" sz="1400" dirty="0" err="1"/>
              <a:t>that</a:t>
            </a:r>
            <a:r>
              <a:rPr lang="it-IT" sz="1400" dirty="0"/>
              <a:t> more </a:t>
            </a:r>
            <a:r>
              <a:rPr lang="it-IT" sz="1400" dirty="0" err="1"/>
              <a:t>specifically</a:t>
            </a:r>
            <a:r>
              <a:rPr lang="it-IT" sz="1400" dirty="0"/>
              <a:t> </a:t>
            </a:r>
            <a:r>
              <a:rPr lang="it-IT" sz="1400" dirty="0" err="1"/>
              <a:t>addresses</a:t>
            </a:r>
            <a:r>
              <a:rPr lang="it-IT" sz="1400" dirty="0"/>
              <a:t> the </a:t>
            </a:r>
            <a:r>
              <a:rPr lang="it-IT" sz="1400" dirty="0" err="1"/>
              <a:t>hypothesis</a:t>
            </a:r>
            <a:r>
              <a:rPr lang="it-IT" sz="1400" dirty="0"/>
              <a:t> and </a:t>
            </a:r>
            <a:r>
              <a:rPr lang="it-IT" sz="1400" dirty="0" err="1"/>
              <a:t>refer</a:t>
            </a:r>
            <a:r>
              <a:rPr lang="it-IT" sz="1400" dirty="0"/>
              <a:t> to </a:t>
            </a:r>
            <a:r>
              <a:rPr lang="it-IT" sz="1400" dirty="0" err="1"/>
              <a:t>supporting</a:t>
            </a:r>
            <a:r>
              <a:rPr lang="it-IT" sz="1400" dirty="0"/>
              <a:t> charts or images. </a:t>
            </a:r>
            <a:r>
              <a:rPr lang="it-IT" sz="1400" dirty="0" err="1"/>
              <a:t>Tables</a:t>
            </a:r>
            <a:r>
              <a:rPr lang="it-IT" sz="1400" dirty="0"/>
              <a:t> and </a:t>
            </a:r>
            <a:r>
              <a:rPr lang="it-IT" sz="1400" dirty="0" err="1"/>
              <a:t>graphs</a:t>
            </a:r>
            <a:r>
              <a:rPr lang="it-IT" sz="1400" dirty="0"/>
              <a:t> </a:t>
            </a:r>
            <a:r>
              <a:rPr lang="it-IT" sz="1400" dirty="0" err="1"/>
              <a:t>should</a:t>
            </a:r>
            <a:r>
              <a:rPr lang="it-IT" sz="1400" dirty="0"/>
              <a:t> stand on </a:t>
            </a:r>
            <a:r>
              <a:rPr lang="it-IT" sz="1400" dirty="0" err="1"/>
              <a:t>their</a:t>
            </a:r>
            <a:r>
              <a:rPr lang="it-IT" sz="1400" dirty="0"/>
              <a:t> </a:t>
            </a:r>
            <a:r>
              <a:rPr lang="it-IT" sz="1400" dirty="0" err="1"/>
              <a:t>own</a:t>
            </a:r>
            <a:r>
              <a:rPr lang="it-IT" sz="1400" dirty="0"/>
              <a:t>.</a:t>
            </a:r>
          </a:p>
          <a:p>
            <a:r>
              <a:rPr lang="it-IT" sz="1400" dirty="0"/>
              <a:t>– A </a:t>
            </a:r>
            <a:r>
              <a:rPr lang="it-IT" sz="1400" dirty="0" err="1"/>
              <a:t>minimal</a:t>
            </a:r>
            <a:r>
              <a:rPr lang="it-IT" sz="1400" dirty="0"/>
              <a:t> </a:t>
            </a:r>
            <a:r>
              <a:rPr lang="it-IT" sz="1400" dirty="0" err="1"/>
              <a:t>amount</a:t>
            </a:r>
            <a:r>
              <a:rPr lang="it-IT" sz="1400" dirty="0"/>
              <a:t> of text </a:t>
            </a:r>
            <a:r>
              <a:rPr lang="it-IT" sz="1400" dirty="0" err="1"/>
              <a:t>materials</a:t>
            </a:r>
            <a:r>
              <a:rPr lang="it-IT" sz="1400" dirty="0"/>
              <a:t> </a:t>
            </a:r>
            <a:r>
              <a:rPr lang="it-IT" sz="1400" dirty="0" err="1"/>
              <a:t>should</a:t>
            </a:r>
            <a:r>
              <a:rPr lang="it-IT" sz="1400" dirty="0"/>
              <a:t> </a:t>
            </a:r>
            <a:r>
              <a:rPr lang="it-IT" sz="1400" dirty="0" err="1"/>
              <a:t>supplement</a:t>
            </a:r>
            <a:r>
              <a:rPr lang="it-IT" sz="1400" dirty="0"/>
              <a:t> the graphic </a:t>
            </a:r>
            <a:r>
              <a:rPr lang="it-IT" sz="1400" dirty="0" err="1"/>
              <a:t>materials</a:t>
            </a:r>
            <a:r>
              <a:rPr lang="it-IT" sz="1400" dirty="0"/>
              <a:t>.</a:t>
            </a:r>
          </a:p>
          <a:p>
            <a:r>
              <a:rPr lang="it-IT" sz="1400" dirty="0"/>
              <a:t>– Use </a:t>
            </a:r>
            <a:r>
              <a:rPr lang="it-IT" sz="1400" dirty="0" err="1"/>
              <a:t>regions</a:t>
            </a:r>
            <a:r>
              <a:rPr lang="it-IT" sz="1400" dirty="0"/>
              <a:t> of </a:t>
            </a:r>
            <a:r>
              <a:rPr lang="it-IT" sz="1400" dirty="0" err="1"/>
              <a:t>empty</a:t>
            </a:r>
            <a:r>
              <a:rPr lang="it-IT" sz="1400" dirty="0"/>
              <a:t> </a:t>
            </a:r>
            <a:r>
              <a:rPr lang="it-IT" sz="1400" dirty="0" err="1"/>
              <a:t>space</a:t>
            </a:r>
            <a:r>
              <a:rPr lang="it-IT" sz="1400" dirty="0"/>
              <a:t> </a:t>
            </a:r>
            <a:r>
              <a:rPr lang="it-IT" sz="1400" dirty="0" err="1"/>
              <a:t>between</a:t>
            </a:r>
            <a:r>
              <a:rPr lang="it-IT" sz="1400" dirty="0"/>
              <a:t> poster </a:t>
            </a:r>
            <a:r>
              <a:rPr lang="it-IT" sz="1400" dirty="0" err="1"/>
              <a:t>elements</a:t>
            </a:r>
            <a:r>
              <a:rPr lang="it-IT" sz="1400" dirty="0"/>
              <a:t> to </a:t>
            </a:r>
            <a:r>
              <a:rPr lang="it-IT" sz="1400" dirty="0" err="1"/>
              <a:t>differentiate</a:t>
            </a:r>
            <a:r>
              <a:rPr lang="it-IT" sz="1400" dirty="0"/>
              <a:t> and accentuate </a:t>
            </a:r>
            <a:r>
              <a:rPr lang="it-IT" sz="1400" dirty="0" err="1"/>
              <a:t>these</a:t>
            </a:r>
            <a:r>
              <a:rPr lang="it-IT" sz="1400" dirty="0"/>
              <a:t> </a:t>
            </a:r>
            <a:r>
              <a:rPr lang="it-IT" sz="1400" dirty="0" err="1"/>
              <a:t>elements</a:t>
            </a:r>
            <a:r>
              <a:rPr lang="it-IT" sz="1400" dirty="0"/>
              <a:t>.</a:t>
            </a:r>
          </a:p>
          <a:p>
            <a:r>
              <a:rPr lang="it-IT" sz="1400" dirty="0"/>
              <a:t>– Graphic </a:t>
            </a:r>
            <a:r>
              <a:rPr lang="it-IT" sz="1400" dirty="0" err="1"/>
              <a:t>materials</a:t>
            </a:r>
            <a:r>
              <a:rPr lang="it-IT" sz="1400" dirty="0"/>
              <a:t> </a:t>
            </a:r>
            <a:r>
              <a:rPr lang="it-IT" sz="1400" dirty="0" err="1"/>
              <a:t>should</a:t>
            </a:r>
            <a:r>
              <a:rPr lang="it-IT" sz="1400" dirty="0"/>
              <a:t> be </a:t>
            </a:r>
            <a:r>
              <a:rPr lang="it-IT" sz="1400" dirty="0" err="1"/>
              <a:t>readable</a:t>
            </a:r>
            <a:r>
              <a:rPr lang="it-IT" sz="1400" dirty="0"/>
              <a:t> </a:t>
            </a:r>
            <a:r>
              <a:rPr lang="it-IT" sz="1400" dirty="0" err="1"/>
              <a:t>at</a:t>
            </a:r>
            <a:r>
              <a:rPr lang="it-IT" sz="1400" dirty="0"/>
              <a:t> a </a:t>
            </a:r>
            <a:r>
              <a:rPr lang="it-IT" sz="1400" dirty="0" err="1"/>
              <a:t>distance</a:t>
            </a:r>
            <a:r>
              <a:rPr lang="it-IT" sz="1400" dirty="0"/>
              <a:t> of 1.5-2.0 </a:t>
            </a:r>
            <a:r>
              <a:rPr lang="it-IT" sz="1400" dirty="0" err="1"/>
              <a:t>metres</a:t>
            </a:r>
            <a:r>
              <a:rPr lang="it-IT" sz="1400" dirty="0"/>
              <a:t>. The font size </a:t>
            </a:r>
            <a:r>
              <a:rPr lang="it-IT" sz="1400" dirty="0" err="1"/>
              <a:t>should</a:t>
            </a:r>
            <a:r>
              <a:rPr lang="it-IT" sz="1400" dirty="0"/>
              <a:t> be </a:t>
            </a:r>
            <a:r>
              <a:rPr lang="it-IT" sz="1400" dirty="0" err="1"/>
              <a:t>at</a:t>
            </a:r>
            <a:r>
              <a:rPr lang="it-IT" sz="1400" dirty="0"/>
              <a:t> </a:t>
            </a:r>
            <a:r>
              <a:rPr lang="it-IT" sz="1400" dirty="0" err="1"/>
              <a:t>least</a:t>
            </a:r>
            <a:r>
              <a:rPr lang="it-IT" sz="1400" dirty="0"/>
              <a:t> 1 cm high. Lines in </a:t>
            </a:r>
            <a:r>
              <a:rPr lang="it-IT" sz="1400" dirty="0" err="1"/>
              <a:t>illustrations</a:t>
            </a:r>
            <a:r>
              <a:rPr lang="it-IT" sz="1400" dirty="0"/>
              <a:t> </a:t>
            </a:r>
            <a:r>
              <a:rPr lang="it-IT" sz="1400" dirty="0" err="1"/>
              <a:t>should</a:t>
            </a:r>
            <a:r>
              <a:rPr lang="it-IT" sz="1400" dirty="0"/>
              <a:t> be </a:t>
            </a:r>
            <a:r>
              <a:rPr lang="it-IT" sz="1400" dirty="0" err="1"/>
              <a:t>larger</a:t>
            </a:r>
            <a:r>
              <a:rPr lang="it-IT" sz="1400" dirty="0"/>
              <a:t> </a:t>
            </a:r>
            <a:r>
              <a:rPr lang="it-IT" sz="1400" dirty="0" err="1"/>
              <a:t>than</a:t>
            </a:r>
            <a:r>
              <a:rPr lang="it-IT" sz="1400" dirty="0"/>
              <a:t> </a:t>
            </a:r>
            <a:r>
              <a:rPr lang="it-IT" sz="1400" dirty="0" err="1"/>
              <a:t>normal</a:t>
            </a:r>
            <a:r>
              <a:rPr lang="it-IT" sz="1400" dirty="0"/>
              <a:t>.</a:t>
            </a:r>
          </a:p>
          <a:p>
            <a:r>
              <a:rPr lang="it-IT" sz="1400" dirty="0"/>
              <a:t>– Use </a:t>
            </a:r>
            <a:r>
              <a:rPr lang="it-IT" sz="1400" dirty="0" err="1"/>
              <a:t>colours</a:t>
            </a:r>
            <a:r>
              <a:rPr lang="it-IT" sz="1400" dirty="0"/>
              <a:t> for </a:t>
            </a:r>
            <a:r>
              <a:rPr lang="it-IT" sz="1400" dirty="0" err="1"/>
              <a:t>emphasis</a:t>
            </a:r>
            <a:r>
              <a:rPr lang="it-IT" sz="1400" dirty="0"/>
              <a:t>, </a:t>
            </a:r>
            <a:r>
              <a:rPr lang="it-IT" sz="1400" dirty="0" err="1"/>
              <a:t>but</a:t>
            </a:r>
            <a:r>
              <a:rPr lang="it-IT" sz="1400" dirty="0"/>
              <a:t> do </a:t>
            </a:r>
            <a:r>
              <a:rPr lang="it-IT" sz="1400" dirty="0" err="1"/>
              <a:t>not</a:t>
            </a:r>
            <a:r>
              <a:rPr lang="it-IT" sz="1400" dirty="0"/>
              <a:t> </a:t>
            </a:r>
            <a:r>
              <a:rPr lang="it-IT" sz="1400" dirty="0" err="1"/>
              <a:t>overuse</a:t>
            </a:r>
            <a:r>
              <a:rPr lang="it-IT" sz="1400" dirty="0"/>
              <a:t> (2-3 </a:t>
            </a:r>
            <a:r>
              <a:rPr lang="it-IT" sz="1400" dirty="0" err="1"/>
              <a:t>colours</a:t>
            </a:r>
            <a:r>
              <a:rPr lang="it-IT" sz="1400" dirty="0"/>
              <a:t> are </a:t>
            </a:r>
            <a:r>
              <a:rPr lang="it-IT" sz="1400" dirty="0" err="1"/>
              <a:t>usually</a:t>
            </a:r>
            <a:r>
              <a:rPr lang="it-IT" sz="1400" dirty="0"/>
              <a:t> </a:t>
            </a:r>
            <a:r>
              <a:rPr lang="it-IT" sz="1400" dirty="0" err="1"/>
              <a:t>enough</a:t>
            </a:r>
            <a:r>
              <a:rPr lang="it-IT" sz="1400" dirty="0"/>
              <a:t>). </a:t>
            </a:r>
            <a:r>
              <a:rPr lang="it-IT" sz="1400" dirty="0" err="1"/>
              <a:t>Avoid</a:t>
            </a:r>
            <a:r>
              <a:rPr lang="it-IT" sz="1400" dirty="0"/>
              <a:t> </a:t>
            </a:r>
            <a:r>
              <a:rPr lang="it-IT" sz="1400" dirty="0" err="1"/>
              <a:t>using</a:t>
            </a:r>
            <a:r>
              <a:rPr lang="it-IT" sz="1400" dirty="0"/>
              <a:t> patterns or open </a:t>
            </a:r>
            <a:r>
              <a:rPr lang="it-IT" sz="1400" dirty="0" err="1"/>
              <a:t>bars</a:t>
            </a:r>
            <a:r>
              <a:rPr lang="it-IT" sz="1400" dirty="0"/>
              <a:t> in </a:t>
            </a:r>
            <a:r>
              <a:rPr lang="it-IT" sz="1400" dirty="0" err="1"/>
              <a:t>histograms</a:t>
            </a:r>
            <a:r>
              <a:rPr lang="it-IT" sz="1400" dirty="0"/>
              <a:t>.</a:t>
            </a:r>
          </a:p>
          <a:p>
            <a:r>
              <a:rPr lang="it-IT" sz="1400" dirty="0"/>
              <a:t>– </a:t>
            </a:r>
            <a:r>
              <a:rPr lang="it-IT" sz="1400" dirty="0" err="1"/>
              <a:t>Remove</a:t>
            </a:r>
            <a:r>
              <a:rPr lang="it-IT" sz="1400" dirty="0"/>
              <a:t> </a:t>
            </a:r>
            <a:r>
              <a:rPr lang="it-IT" sz="1400" dirty="0" err="1"/>
              <a:t>all</a:t>
            </a:r>
            <a:r>
              <a:rPr lang="it-IT" sz="1400" dirty="0"/>
              <a:t> non-</a:t>
            </a:r>
            <a:r>
              <a:rPr lang="it-IT" sz="1400" dirty="0" err="1"/>
              <a:t>essential</a:t>
            </a:r>
            <a:r>
              <a:rPr lang="it-IT" sz="1400" dirty="0"/>
              <a:t> information from </a:t>
            </a:r>
            <a:r>
              <a:rPr lang="it-IT" sz="1400" dirty="0" err="1"/>
              <a:t>graphs</a:t>
            </a:r>
            <a:r>
              <a:rPr lang="it-IT" sz="1400" dirty="0"/>
              <a:t> and </a:t>
            </a:r>
            <a:r>
              <a:rPr lang="it-IT" sz="1400" dirty="0" err="1"/>
              <a:t>tables</a:t>
            </a:r>
            <a:r>
              <a:rPr lang="it-IT" sz="1400" dirty="0"/>
              <a:t> (data </a:t>
            </a:r>
            <a:r>
              <a:rPr lang="it-IT" sz="1400" dirty="0" err="1"/>
              <a:t>curves</a:t>
            </a:r>
            <a:r>
              <a:rPr lang="it-IT" sz="1400" dirty="0"/>
              <a:t> </a:t>
            </a:r>
            <a:r>
              <a:rPr lang="it-IT" sz="1400" dirty="0" err="1"/>
              <a:t>not</a:t>
            </a:r>
            <a:r>
              <a:rPr lang="it-IT" sz="1400" dirty="0"/>
              <a:t> </a:t>
            </a:r>
            <a:r>
              <a:rPr lang="it-IT" sz="1400" dirty="0" err="1"/>
              <a:t>discussed</a:t>
            </a:r>
            <a:r>
              <a:rPr lang="it-IT" sz="1400" dirty="0"/>
              <a:t> by the poster; </a:t>
            </a:r>
            <a:r>
              <a:rPr lang="it-IT" sz="1400" dirty="0" err="1"/>
              <a:t>excess</a:t>
            </a:r>
            <a:r>
              <a:rPr lang="it-IT" sz="1400" dirty="0"/>
              <a:t> </a:t>
            </a:r>
            <a:r>
              <a:rPr lang="it-IT" sz="1400" dirty="0" err="1"/>
              <a:t>grid</a:t>
            </a:r>
            <a:r>
              <a:rPr lang="it-IT" sz="1400" dirty="0"/>
              <a:t> lines in </a:t>
            </a:r>
            <a:r>
              <a:rPr lang="it-IT" sz="1400" dirty="0" err="1"/>
              <a:t>tables</a:t>
            </a:r>
            <a:r>
              <a:rPr lang="it-IT" sz="1400" dirty="0"/>
              <a:t>).</a:t>
            </a:r>
          </a:p>
          <a:p>
            <a:r>
              <a:rPr lang="it-IT" sz="1400" dirty="0"/>
              <a:t>– Graphics and </a:t>
            </a:r>
            <a:r>
              <a:rPr lang="it-IT" sz="1400" dirty="0" err="1"/>
              <a:t>tables</a:t>
            </a:r>
            <a:r>
              <a:rPr lang="it-IT" sz="1400" dirty="0"/>
              <a:t> </a:t>
            </a:r>
            <a:r>
              <a:rPr lang="it-IT" sz="1400" dirty="0" err="1"/>
              <a:t>should</a:t>
            </a:r>
            <a:r>
              <a:rPr lang="it-IT" sz="1400" dirty="0"/>
              <a:t> </a:t>
            </a:r>
            <a:r>
              <a:rPr lang="it-IT" sz="1400" dirty="0" err="1"/>
              <a:t>have</a:t>
            </a:r>
            <a:r>
              <a:rPr lang="it-IT" sz="1400" dirty="0"/>
              <a:t> a complete </a:t>
            </a:r>
            <a:r>
              <a:rPr lang="it-IT" sz="1400" dirty="0" err="1"/>
              <a:t>title</a:t>
            </a:r>
            <a:r>
              <a:rPr lang="it-IT" sz="1400" dirty="0"/>
              <a:t> and </a:t>
            </a:r>
            <a:r>
              <a:rPr lang="it-IT" sz="1400" dirty="0" err="1"/>
              <a:t>legend</a:t>
            </a:r>
            <a:r>
              <a:rPr lang="it-IT" sz="1400" dirty="0"/>
              <a:t>.</a:t>
            </a:r>
          </a:p>
          <a:p>
            <a:r>
              <a:rPr lang="it-IT" sz="1400" dirty="0" err="1"/>
              <a:t>Conclusion</a:t>
            </a:r>
            <a:r>
              <a:rPr lang="it-IT" sz="1400" dirty="0"/>
              <a:t> and </a:t>
            </a:r>
            <a:r>
              <a:rPr lang="it-IT" sz="1400" dirty="0" err="1"/>
              <a:t>recommendations</a:t>
            </a:r>
            <a:r>
              <a:rPr lang="it-IT" sz="1400" dirty="0"/>
              <a:t>: </a:t>
            </a:r>
            <a:r>
              <a:rPr lang="it-IT" sz="1400" dirty="0" err="1"/>
              <a:t>Comment</a:t>
            </a:r>
            <a:r>
              <a:rPr lang="it-IT" sz="1400" dirty="0"/>
              <a:t> on </a:t>
            </a:r>
            <a:r>
              <a:rPr lang="it-IT" sz="1400" dirty="0" err="1"/>
              <a:t>main</a:t>
            </a:r>
            <a:r>
              <a:rPr lang="it-IT" sz="1400" dirty="0"/>
              <a:t> </a:t>
            </a:r>
            <a:r>
              <a:rPr lang="it-IT" sz="1400" dirty="0" err="1"/>
              <a:t>results</a:t>
            </a:r>
            <a:r>
              <a:rPr lang="it-IT" sz="1400" dirty="0"/>
              <a:t> and </a:t>
            </a:r>
            <a:r>
              <a:rPr lang="it-IT" sz="1400" dirty="0" err="1"/>
              <a:t>discuss</a:t>
            </a:r>
            <a:r>
              <a:rPr lang="it-IT" sz="1400" dirty="0"/>
              <a:t> </a:t>
            </a:r>
            <a:r>
              <a:rPr lang="it-IT" sz="1400" dirty="0" err="1"/>
              <a:t>why</a:t>
            </a:r>
            <a:r>
              <a:rPr lang="it-IT" sz="1400" dirty="0"/>
              <a:t> </a:t>
            </a:r>
            <a:r>
              <a:rPr lang="it-IT" sz="1400" dirty="0" err="1"/>
              <a:t>they</a:t>
            </a:r>
            <a:r>
              <a:rPr lang="it-IT" sz="1400" dirty="0"/>
              <a:t> are conclusive and </a:t>
            </a:r>
            <a:r>
              <a:rPr lang="it-IT" sz="1400" dirty="0" err="1"/>
              <a:t>interesting</a:t>
            </a:r>
            <a:r>
              <a:rPr lang="it-IT" sz="1400" dirty="0"/>
              <a:t>. </a:t>
            </a:r>
            <a:r>
              <a:rPr lang="it-IT" sz="1400" dirty="0" err="1"/>
              <a:t>Discuss</a:t>
            </a:r>
            <a:r>
              <a:rPr lang="it-IT" sz="1400" dirty="0"/>
              <a:t> </a:t>
            </a:r>
            <a:r>
              <a:rPr lang="it-IT" sz="1400" dirty="0" err="1"/>
              <a:t>potential</a:t>
            </a:r>
            <a:r>
              <a:rPr lang="it-IT" sz="1400" dirty="0"/>
              <a:t> </a:t>
            </a:r>
            <a:r>
              <a:rPr lang="it-IT" sz="1400" dirty="0" err="1"/>
              <a:t>biases</a:t>
            </a:r>
            <a:r>
              <a:rPr lang="it-IT" sz="1400" dirty="0"/>
              <a:t>. </a:t>
            </a:r>
            <a:r>
              <a:rPr lang="it-IT" sz="1400" dirty="0" err="1"/>
              <a:t>What</a:t>
            </a:r>
            <a:r>
              <a:rPr lang="it-IT" sz="1400" dirty="0"/>
              <a:t> are </a:t>
            </a:r>
            <a:r>
              <a:rPr lang="it-IT" sz="1400" dirty="0" err="1"/>
              <a:t>your</a:t>
            </a:r>
            <a:r>
              <a:rPr lang="it-IT" sz="1400" dirty="0"/>
              <a:t> </a:t>
            </a:r>
            <a:r>
              <a:rPr lang="it-IT" sz="1400" dirty="0" err="1"/>
              <a:t>recommendations</a:t>
            </a:r>
            <a:r>
              <a:rPr lang="it-IT" sz="1400" dirty="0"/>
              <a:t>?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BD48A98-29F9-79F9-A471-5A531A9A2F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15788" t="9823" r="17436" b="14654"/>
          <a:stretch/>
        </p:blipFill>
        <p:spPr>
          <a:xfrm>
            <a:off x="185366" y="276713"/>
            <a:ext cx="929271" cy="109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48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0DB459-0B63-20F5-F5A4-727E425F4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9102" y="2834640"/>
            <a:ext cx="2642839" cy="1188720"/>
          </a:xfrm>
        </p:spPr>
        <p:txBody>
          <a:bodyPr>
            <a:normAutofit/>
          </a:bodyPr>
          <a:lstStyle/>
          <a:p>
            <a:r>
              <a:rPr lang="it-IT" dirty="0" err="1"/>
              <a:t>Example</a:t>
            </a:r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3E83FA3A-8ED4-DB5E-1B2F-5A5180B1F7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8128" y="136389"/>
            <a:ext cx="5693706" cy="6585221"/>
          </a:xfr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CD19088-2261-D065-0380-5CE365843C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15788" t="9823" r="17436" b="14654"/>
          <a:stretch/>
        </p:blipFill>
        <p:spPr>
          <a:xfrm>
            <a:off x="185366" y="276713"/>
            <a:ext cx="929271" cy="109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816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140382-E09F-5399-A393-14DF732D2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525798"/>
            <a:ext cx="7729728" cy="1188720"/>
          </a:xfrm>
        </p:spPr>
        <p:txBody>
          <a:bodyPr/>
          <a:lstStyle/>
          <a:p>
            <a:r>
              <a:rPr lang="it-I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scoping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review on </a:t>
            </a:r>
            <a:r>
              <a:rPr lang="it-I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entrepreneurial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ethics (</a:t>
            </a:r>
            <a:r>
              <a:rPr lang="it-I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Introduction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)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34FB891-4AD8-EED1-2FBF-4BD9585CC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3117546"/>
            <a:ext cx="7729728" cy="3101983"/>
          </a:xfrm>
        </p:spPr>
        <p:txBody>
          <a:bodyPr/>
          <a:lstStyle/>
          <a:p>
            <a:r>
              <a:rPr lang="it-IT" b="1" dirty="0" err="1">
                <a:solidFill>
                  <a:srgbClr val="0D0D0D"/>
                </a:solidFill>
                <a:highlight>
                  <a:srgbClr val="FFFFFF"/>
                </a:highlight>
                <a:latin typeface="Söhne"/>
              </a:rPr>
              <a:t>I</a:t>
            </a:r>
            <a:r>
              <a:rPr lang="it-IT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ntroduction</a:t>
            </a:r>
            <a:r>
              <a:rPr lang="it-IT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- </a:t>
            </a:r>
            <a:r>
              <a:rPr lang="it-IT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B</a:t>
            </a:r>
            <a:r>
              <a:rPr lang="it-I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riefly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introduce </a:t>
            </a:r>
            <a:r>
              <a:rPr lang="it-IT" b="1" i="0" u="sng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the </a:t>
            </a:r>
            <a:r>
              <a:rPr lang="it-IT" b="1" i="0" u="sng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importance</a:t>
            </a:r>
            <a:r>
              <a:rPr lang="it-IT" b="1" i="0" u="sng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of ethics 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in </a:t>
            </a:r>
            <a:r>
              <a:rPr lang="it-I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entrepreneurship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and the </a:t>
            </a:r>
            <a:r>
              <a:rPr lang="it-I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rationale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behind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conducting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a </a:t>
            </a:r>
            <a:r>
              <a:rPr lang="it-I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scoping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review in </a:t>
            </a:r>
            <a:r>
              <a:rPr lang="it-I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this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area.</a:t>
            </a:r>
            <a:endParaRPr lang="it-IT" b="1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  <a:p>
            <a:r>
              <a:rPr lang="it-IT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Objective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: </a:t>
            </a:r>
            <a:r>
              <a:rPr lang="it-I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Clearly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state the </a:t>
            </a:r>
            <a:r>
              <a:rPr lang="it-I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aim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of </a:t>
            </a:r>
            <a:r>
              <a:rPr lang="it-I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your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scoping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review on </a:t>
            </a:r>
            <a:r>
              <a:rPr lang="it-I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entrepreneurial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ethics. </a:t>
            </a:r>
            <a:r>
              <a:rPr lang="it-I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What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key </a:t>
            </a:r>
            <a:r>
              <a:rPr lang="it-I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questions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were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you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addressing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? </a:t>
            </a:r>
            <a:r>
              <a:rPr lang="it-I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What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gaps </a:t>
            </a:r>
            <a:r>
              <a:rPr lang="it-I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did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you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aim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to </a:t>
            </a:r>
            <a:r>
              <a:rPr lang="it-I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fill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?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6B6BCE0-EE42-6FF6-041D-5EFA6A774B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15788" t="9823" r="17436" b="14654"/>
          <a:stretch/>
        </p:blipFill>
        <p:spPr>
          <a:xfrm>
            <a:off x="185366" y="276713"/>
            <a:ext cx="929271" cy="1098005"/>
          </a:xfrm>
          <a:prstGeom prst="rect">
            <a:avLst/>
          </a:prstGeom>
        </p:spPr>
      </p:pic>
      <p:pic>
        <p:nvPicPr>
          <p:cNvPr id="5" name="Picture 2" descr="University of Piraeus in Greece : Reviews &amp; Rankings ...">
            <a:extLst>
              <a:ext uri="{FF2B5EF4-FFF2-40B4-BE49-F238E27FC236}">
                <a16:creationId xmlns:a16="http://schemas.microsoft.com/office/drawing/2014/main" id="{91684069-A227-83ED-30DC-02DE493AA0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41" b="24119"/>
          <a:stretch/>
        </p:blipFill>
        <p:spPr bwMode="auto">
          <a:xfrm>
            <a:off x="1195943" y="359807"/>
            <a:ext cx="2516477" cy="93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834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140382-E09F-5399-A393-14DF732D2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525798"/>
            <a:ext cx="7729728" cy="1188720"/>
          </a:xfrm>
        </p:spPr>
        <p:txBody>
          <a:bodyPr/>
          <a:lstStyle/>
          <a:p>
            <a:r>
              <a:rPr lang="it-I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scoping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review on </a:t>
            </a:r>
            <a:r>
              <a:rPr lang="it-I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entrepreneurial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ethics (</a:t>
            </a:r>
            <a:r>
              <a:rPr lang="it-I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methodology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-Databases)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34FB891-4AD8-EED1-2FBF-4BD9585CC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943" y="3117546"/>
            <a:ext cx="8764921" cy="3101983"/>
          </a:xfrm>
        </p:spPr>
        <p:txBody>
          <a:bodyPr>
            <a:normAutofit lnSpcReduction="10000"/>
          </a:bodyPr>
          <a:lstStyle/>
          <a:p>
            <a:pPr algn="l"/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The databases </a:t>
            </a:r>
            <a:r>
              <a:rPr lang="it-I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included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PubMed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, Scopus, Web of Science, and Google </a:t>
            </a:r>
            <a:r>
              <a:rPr lang="it-I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Scholar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, to </a:t>
            </a:r>
            <a:r>
              <a:rPr lang="it-I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ensure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a wide coverage of </a:t>
            </a:r>
            <a:r>
              <a:rPr lang="it-I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both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health sciences and business ethics literature. </a:t>
            </a:r>
            <a:r>
              <a:rPr lang="it-I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Our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search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strategy </a:t>
            </a:r>
            <a:r>
              <a:rPr lang="it-I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utilized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a </a:t>
            </a:r>
            <a:r>
              <a:rPr lang="it-I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combination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of keywords and </a:t>
            </a:r>
            <a:r>
              <a:rPr lang="it-I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Boolean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operators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, </a:t>
            </a:r>
            <a:r>
              <a:rPr lang="it-I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tailored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to the nuances of </a:t>
            </a:r>
            <a:r>
              <a:rPr lang="it-I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each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database. The keywords </a:t>
            </a:r>
            <a:r>
              <a:rPr lang="it-I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included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"</a:t>
            </a:r>
            <a:r>
              <a:rPr lang="it-I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entrepreneurial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ethics," "business ethics," "startup ethics," "</a:t>
            </a:r>
            <a:r>
              <a:rPr lang="it-I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entrepreneurial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decision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-making," and "</a:t>
            </a:r>
            <a:r>
              <a:rPr lang="it-I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ethical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challenges in </a:t>
            </a:r>
            <a:r>
              <a:rPr lang="it-I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entrepreneurship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." </a:t>
            </a:r>
            <a:r>
              <a:rPr lang="it-I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We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refined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our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search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by </a:t>
            </a:r>
            <a:r>
              <a:rPr lang="it-I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using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filters </a:t>
            </a:r>
            <a:r>
              <a:rPr lang="it-I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such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as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publication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date (from </a:t>
            </a:r>
            <a:r>
              <a:rPr lang="it-I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January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2000 to </a:t>
            </a:r>
            <a:r>
              <a:rPr lang="it-I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December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2023) and </a:t>
            </a:r>
            <a:r>
              <a:rPr lang="it-I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language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(English </a:t>
            </a:r>
            <a:r>
              <a:rPr lang="it-I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only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).</a:t>
            </a:r>
          </a:p>
          <a:p>
            <a:pPr algn="l"/>
            <a:r>
              <a:rPr lang="it-I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We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screened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titles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and abstracts </a:t>
            </a:r>
            <a:r>
              <a:rPr lang="it-I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according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to </a:t>
            </a:r>
            <a:r>
              <a:rPr lang="it-I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pre-defined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inclusion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and </a:t>
            </a:r>
            <a:r>
              <a:rPr lang="it-I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exclusion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criteria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, </a:t>
            </a:r>
            <a:r>
              <a:rPr lang="it-I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followed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by full-text screening of </a:t>
            </a:r>
            <a:r>
              <a:rPr lang="it-I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selected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studies. The </a:t>
            </a:r>
            <a:r>
              <a:rPr lang="it-I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criteria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were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developed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to focus on studies </a:t>
            </a:r>
            <a:r>
              <a:rPr lang="it-I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that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discuss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ethical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considerations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, challenges, frameworks, or </a:t>
            </a:r>
            <a:r>
              <a:rPr lang="it-I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education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specifically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within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the </a:t>
            </a:r>
            <a:r>
              <a:rPr lang="it-I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context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of </a:t>
            </a:r>
            <a:r>
              <a:rPr lang="it-I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entrepreneurship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6B6BCE0-EE42-6FF6-041D-5EFA6A774B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15788" t="9823" r="17436" b="14654"/>
          <a:stretch/>
        </p:blipFill>
        <p:spPr>
          <a:xfrm>
            <a:off x="185366" y="276713"/>
            <a:ext cx="929271" cy="1098005"/>
          </a:xfrm>
          <a:prstGeom prst="rect">
            <a:avLst/>
          </a:prstGeom>
        </p:spPr>
      </p:pic>
      <p:pic>
        <p:nvPicPr>
          <p:cNvPr id="5" name="Picture 2" descr="University of Piraeus in Greece : Reviews &amp; Rankings ...">
            <a:extLst>
              <a:ext uri="{FF2B5EF4-FFF2-40B4-BE49-F238E27FC236}">
                <a16:creationId xmlns:a16="http://schemas.microsoft.com/office/drawing/2014/main" id="{91684069-A227-83ED-30DC-02DE493AA0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41" b="24119"/>
          <a:stretch/>
        </p:blipFill>
        <p:spPr bwMode="auto">
          <a:xfrm>
            <a:off x="1195943" y="359807"/>
            <a:ext cx="2516477" cy="93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647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140382-E09F-5399-A393-14DF732D2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525798"/>
            <a:ext cx="7729728" cy="1188720"/>
          </a:xfrm>
        </p:spPr>
        <p:txBody>
          <a:bodyPr/>
          <a:lstStyle/>
          <a:p>
            <a:r>
              <a:rPr lang="it-I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scoping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review on </a:t>
            </a:r>
            <a:r>
              <a:rPr lang="it-I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entrepreneurial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ethics (</a:t>
            </a:r>
            <a:r>
              <a:rPr lang="it-I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methodology-criteria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)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34FB891-4AD8-EED1-2FBF-4BD9585CC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637" y="3868072"/>
            <a:ext cx="2815867" cy="2126071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it-IT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Methodology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: </a:t>
            </a:r>
            <a:r>
              <a:rPr lang="it-I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Summarize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how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you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conducted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the review, </a:t>
            </a:r>
            <a:r>
              <a:rPr lang="it-I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including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databases </a:t>
            </a:r>
            <a:r>
              <a:rPr lang="it-I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searched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, keywords </a:t>
            </a:r>
            <a:r>
              <a:rPr lang="it-I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used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, and </a:t>
            </a:r>
            <a:r>
              <a:rPr lang="it-I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inclusion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/</a:t>
            </a:r>
            <a:r>
              <a:rPr lang="it-I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exclusion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it-I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criteria</a:t>
            </a:r>
            <a:r>
              <a:rPr lang="it-I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.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6B6BCE0-EE42-6FF6-041D-5EFA6A774B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15788" t="9823" r="17436" b="14654"/>
          <a:stretch/>
        </p:blipFill>
        <p:spPr>
          <a:xfrm>
            <a:off x="185366" y="276713"/>
            <a:ext cx="929271" cy="1098005"/>
          </a:xfrm>
          <a:prstGeom prst="rect">
            <a:avLst/>
          </a:prstGeom>
        </p:spPr>
      </p:pic>
      <p:pic>
        <p:nvPicPr>
          <p:cNvPr id="5" name="Picture 2" descr="University of Piraeus in Greece : Reviews &amp; Rankings ...">
            <a:extLst>
              <a:ext uri="{FF2B5EF4-FFF2-40B4-BE49-F238E27FC236}">
                <a16:creationId xmlns:a16="http://schemas.microsoft.com/office/drawing/2014/main" id="{91684069-A227-83ED-30DC-02DE493AA0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41" b="24119"/>
          <a:stretch/>
        </p:blipFill>
        <p:spPr bwMode="auto">
          <a:xfrm>
            <a:off x="1195943" y="359807"/>
            <a:ext cx="2516477" cy="93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096ECE55-C150-91C9-082E-B5945F441D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74581"/>
              </p:ext>
            </p:extLst>
          </p:nvPr>
        </p:nvGraphicFramePr>
        <p:xfrm>
          <a:off x="4029308" y="3200400"/>
          <a:ext cx="7471317" cy="3461417"/>
        </p:xfrm>
        <a:graphic>
          <a:graphicData uri="http://schemas.openxmlformats.org/drawingml/2006/table">
            <a:tbl>
              <a:tblPr/>
              <a:tblGrid>
                <a:gridCol w="1910575">
                  <a:extLst>
                    <a:ext uri="{9D8B030D-6E8A-4147-A177-3AD203B41FA5}">
                      <a16:colId xmlns:a16="http://schemas.microsoft.com/office/drawing/2014/main" val="273271437"/>
                    </a:ext>
                  </a:extLst>
                </a:gridCol>
                <a:gridCol w="3070303">
                  <a:extLst>
                    <a:ext uri="{9D8B030D-6E8A-4147-A177-3AD203B41FA5}">
                      <a16:colId xmlns:a16="http://schemas.microsoft.com/office/drawing/2014/main" val="9120744"/>
                    </a:ext>
                  </a:extLst>
                </a:gridCol>
                <a:gridCol w="2490439">
                  <a:extLst>
                    <a:ext uri="{9D8B030D-6E8A-4147-A177-3AD203B41FA5}">
                      <a16:colId xmlns:a16="http://schemas.microsoft.com/office/drawing/2014/main" val="1872046983"/>
                    </a:ext>
                  </a:extLst>
                </a:gridCol>
              </a:tblGrid>
              <a:tr h="130609">
                <a:tc>
                  <a:txBody>
                    <a:bodyPr/>
                    <a:lstStyle/>
                    <a:p>
                      <a:pPr fontAlgn="b"/>
                      <a:r>
                        <a:rPr lang="it-IT" sz="1200" b="1" dirty="0" err="1">
                          <a:effectLst/>
                        </a:rPr>
                        <a:t>Criteria</a:t>
                      </a:r>
                      <a:endParaRPr lang="it-IT" sz="1200" b="1" dirty="0">
                        <a:effectLst/>
                      </a:endParaRPr>
                    </a:p>
                  </a:txBody>
                  <a:tcPr marL="32652" marR="32652" marT="16326" marB="16326" anchor="b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it-IT" sz="1200" b="1">
                          <a:effectLst/>
                        </a:rPr>
                        <a:t>Inclusion</a:t>
                      </a:r>
                    </a:p>
                  </a:txBody>
                  <a:tcPr marL="32652" marR="32652" marT="16326" marB="16326" anchor="b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it-IT" sz="1200" b="1">
                          <a:effectLst/>
                        </a:rPr>
                        <a:t>Exclusion</a:t>
                      </a:r>
                    </a:p>
                  </a:txBody>
                  <a:tcPr marL="32652" marR="32652" marT="16326" marB="16326" anchor="b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61760"/>
                  </a:ext>
                </a:extLst>
              </a:tr>
              <a:tr h="522438">
                <a:tc>
                  <a:txBody>
                    <a:bodyPr/>
                    <a:lstStyle/>
                    <a:p>
                      <a:pPr fontAlgn="base"/>
                      <a:r>
                        <a:rPr lang="it-IT" sz="1200" b="1" dirty="0" err="1">
                          <a:effectLst/>
                        </a:rPr>
                        <a:t>Subject</a:t>
                      </a:r>
                      <a:r>
                        <a:rPr lang="it-IT" sz="1200" b="1" dirty="0">
                          <a:effectLst/>
                        </a:rPr>
                        <a:t> Focus</a:t>
                      </a:r>
                      <a:endParaRPr lang="it-IT" sz="1200" dirty="0">
                        <a:effectLst/>
                      </a:endParaRPr>
                    </a:p>
                  </a:txBody>
                  <a:tcPr marL="32652" marR="32652" marT="16326" marB="16326" anchor="ctr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it-IT" sz="1200" dirty="0">
                          <a:effectLst/>
                        </a:rPr>
                        <a:t>Studies </a:t>
                      </a:r>
                      <a:r>
                        <a:rPr lang="it-IT" sz="1200" dirty="0" err="1">
                          <a:effectLst/>
                        </a:rPr>
                        <a:t>focusing</a:t>
                      </a:r>
                      <a:r>
                        <a:rPr lang="it-IT" sz="1200" dirty="0">
                          <a:effectLst/>
                        </a:rPr>
                        <a:t> on </a:t>
                      </a:r>
                      <a:r>
                        <a:rPr lang="it-IT" sz="1200" dirty="0" err="1">
                          <a:effectLst/>
                        </a:rPr>
                        <a:t>ethical</a:t>
                      </a:r>
                      <a:r>
                        <a:rPr lang="it-IT" sz="1200" dirty="0">
                          <a:effectLst/>
                        </a:rPr>
                        <a:t> </a:t>
                      </a:r>
                      <a:r>
                        <a:rPr lang="it-IT" sz="1200" dirty="0" err="1">
                          <a:effectLst/>
                        </a:rPr>
                        <a:t>issues</a:t>
                      </a:r>
                      <a:r>
                        <a:rPr lang="it-IT" sz="1200" dirty="0">
                          <a:effectLst/>
                        </a:rPr>
                        <a:t>, frameworks, or </a:t>
                      </a:r>
                      <a:r>
                        <a:rPr lang="it-IT" sz="1200" dirty="0" err="1">
                          <a:effectLst/>
                        </a:rPr>
                        <a:t>education</a:t>
                      </a:r>
                      <a:r>
                        <a:rPr lang="it-IT" sz="1200" dirty="0">
                          <a:effectLst/>
                        </a:rPr>
                        <a:t> in </a:t>
                      </a:r>
                      <a:r>
                        <a:rPr lang="it-IT" sz="1200" dirty="0" err="1">
                          <a:effectLst/>
                        </a:rPr>
                        <a:t>entrepreneurship</a:t>
                      </a:r>
                      <a:r>
                        <a:rPr lang="it-IT" sz="1200" dirty="0">
                          <a:effectLst/>
                        </a:rPr>
                        <a:t>.</a:t>
                      </a:r>
                    </a:p>
                  </a:txBody>
                  <a:tcPr marL="32652" marR="32652" marT="16326" marB="16326" anchor="ctr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it-IT" sz="1200">
                          <a:effectLst/>
                        </a:rPr>
                        <a:t>Studies focusing on general business ethics without specific relevance to entrepreneurship.</a:t>
                      </a:r>
                    </a:p>
                  </a:txBody>
                  <a:tcPr marL="32652" marR="32652" marT="16326" marB="16326" anchor="ctr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03559"/>
                  </a:ext>
                </a:extLst>
              </a:tr>
              <a:tr h="620395">
                <a:tc>
                  <a:txBody>
                    <a:bodyPr/>
                    <a:lstStyle/>
                    <a:p>
                      <a:pPr fontAlgn="base"/>
                      <a:r>
                        <a:rPr lang="it-IT" sz="1200" b="1">
                          <a:effectLst/>
                        </a:rPr>
                        <a:t>Document Type</a:t>
                      </a:r>
                      <a:endParaRPr lang="it-IT" sz="1200">
                        <a:effectLst/>
                      </a:endParaRPr>
                    </a:p>
                  </a:txBody>
                  <a:tcPr marL="32652" marR="32652" marT="16326" marB="16326" anchor="ctr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it-IT" sz="1200" dirty="0">
                          <a:effectLst/>
                        </a:rPr>
                        <a:t>Peer-</a:t>
                      </a:r>
                      <a:r>
                        <a:rPr lang="it-IT" sz="1200" dirty="0" err="1">
                          <a:effectLst/>
                        </a:rPr>
                        <a:t>reviewed</a:t>
                      </a:r>
                      <a:r>
                        <a:rPr lang="it-IT" sz="1200" dirty="0">
                          <a:effectLst/>
                        </a:rPr>
                        <a:t> </a:t>
                      </a:r>
                      <a:r>
                        <a:rPr lang="it-IT" sz="1200" dirty="0" err="1">
                          <a:effectLst/>
                        </a:rPr>
                        <a:t>articles</a:t>
                      </a:r>
                      <a:r>
                        <a:rPr lang="it-IT" sz="1200" dirty="0">
                          <a:effectLst/>
                        </a:rPr>
                        <a:t>, conference papers, and </a:t>
                      </a:r>
                      <a:r>
                        <a:rPr lang="it-IT" sz="1200" dirty="0" err="1">
                          <a:effectLst/>
                        </a:rPr>
                        <a:t>grey</a:t>
                      </a:r>
                      <a:r>
                        <a:rPr lang="it-IT" sz="1200" dirty="0">
                          <a:effectLst/>
                        </a:rPr>
                        <a:t> literature </a:t>
                      </a:r>
                      <a:r>
                        <a:rPr lang="it-IT" sz="1200" dirty="0" err="1">
                          <a:effectLst/>
                        </a:rPr>
                        <a:t>such</a:t>
                      </a:r>
                      <a:r>
                        <a:rPr lang="it-IT" sz="1200" dirty="0">
                          <a:effectLst/>
                        </a:rPr>
                        <a:t> </a:t>
                      </a:r>
                      <a:r>
                        <a:rPr lang="it-IT" sz="1200" dirty="0" err="1">
                          <a:effectLst/>
                        </a:rPr>
                        <a:t>as</a:t>
                      </a:r>
                      <a:r>
                        <a:rPr lang="it-IT" sz="1200" dirty="0">
                          <a:effectLst/>
                        </a:rPr>
                        <a:t> reports and white papers.</a:t>
                      </a:r>
                    </a:p>
                  </a:txBody>
                  <a:tcPr marL="32652" marR="32652" marT="16326" marB="16326" anchor="ctr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it-IT" sz="1200">
                          <a:effectLst/>
                        </a:rPr>
                        <a:t>Non-peer-reviewed articles, opinion pieces, and editorials.</a:t>
                      </a:r>
                    </a:p>
                  </a:txBody>
                  <a:tcPr marL="32652" marR="32652" marT="16326" marB="16326" anchor="ctr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328337"/>
                  </a:ext>
                </a:extLst>
              </a:tr>
              <a:tr h="326524">
                <a:tc>
                  <a:txBody>
                    <a:bodyPr/>
                    <a:lstStyle/>
                    <a:p>
                      <a:pPr fontAlgn="base"/>
                      <a:r>
                        <a:rPr lang="it-IT" sz="1200" b="1">
                          <a:effectLst/>
                        </a:rPr>
                        <a:t>Publication Date</a:t>
                      </a:r>
                      <a:endParaRPr lang="it-IT" sz="1200">
                        <a:effectLst/>
                      </a:endParaRPr>
                    </a:p>
                  </a:txBody>
                  <a:tcPr marL="32652" marR="32652" marT="16326" marB="16326" anchor="ctr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it-IT" sz="1200" dirty="0" err="1">
                          <a:effectLst/>
                        </a:rPr>
                        <a:t>Published</a:t>
                      </a:r>
                      <a:r>
                        <a:rPr lang="it-IT" sz="1200" dirty="0">
                          <a:effectLst/>
                        </a:rPr>
                        <a:t> </a:t>
                      </a:r>
                      <a:r>
                        <a:rPr lang="it-IT" sz="1200" dirty="0" err="1">
                          <a:effectLst/>
                        </a:rPr>
                        <a:t>between</a:t>
                      </a:r>
                      <a:r>
                        <a:rPr lang="it-IT" sz="1200" dirty="0">
                          <a:effectLst/>
                        </a:rPr>
                        <a:t> </a:t>
                      </a:r>
                      <a:r>
                        <a:rPr lang="it-IT" sz="1200" dirty="0" err="1">
                          <a:effectLst/>
                        </a:rPr>
                        <a:t>January</a:t>
                      </a:r>
                      <a:r>
                        <a:rPr lang="it-IT" sz="1200" dirty="0">
                          <a:effectLst/>
                        </a:rPr>
                        <a:t> 2000 and </a:t>
                      </a:r>
                      <a:r>
                        <a:rPr lang="it-IT" sz="1200" dirty="0" err="1">
                          <a:effectLst/>
                        </a:rPr>
                        <a:t>December</a:t>
                      </a:r>
                      <a:r>
                        <a:rPr lang="it-IT" sz="1200" dirty="0">
                          <a:effectLst/>
                        </a:rPr>
                        <a:t> 2023.</a:t>
                      </a:r>
                    </a:p>
                  </a:txBody>
                  <a:tcPr marL="32652" marR="32652" marT="16326" marB="16326" anchor="ctr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it-IT" sz="1200">
                          <a:effectLst/>
                        </a:rPr>
                        <a:t>Published before January 2000.</a:t>
                      </a:r>
                    </a:p>
                  </a:txBody>
                  <a:tcPr marL="32652" marR="32652" marT="16326" marB="16326" anchor="ctr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596965"/>
                  </a:ext>
                </a:extLst>
              </a:tr>
              <a:tr h="130609">
                <a:tc>
                  <a:txBody>
                    <a:bodyPr/>
                    <a:lstStyle/>
                    <a:p>
                      <a:pPr fontAlgn="base"/>
                      <a:r>
                        <a:rPr lang="it-IT" sz="1200" b="1" dirty="0">
                          <a:effectLst/>
                        </a:rPr>
                        <a:t>Language</a:t>
                      </a:r>
                      <a:endParaRPr lang="it-IT" sz="1200" dirty="0">
                        <a:effectLst/>
                      </a:endParaRPr>
                    </a:p>
                  </a:txBody>
                  <a:tcPr marL="32652" marR="32652" marT="16326" marB="16326" anchor="ctr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it-IT" sz="1200" dirty="0">
                          <a:effectLst/>
                        </a:rPr>
                        <a:t>English</a:t>
                      </a:r>
                    </a:p>
                  </a:txBody>
                  <a:tcPr marL="32652" marR="32652" marT="16326" marB="16326" anchor="ctr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it-IT" sz="1200" dirty="0">
                          <a:effectLst/>
                        </a:rPr>
                        <a:t>Non-English</a:t>
                      </a:r>
                    </a:p>
                  </a:txBody>
                  <a:tcPr marL="32652" marR="32652" marT="16326" marB="16326" anchor="ctr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214494"/>
                  </a:ext>
                </a:extLst>
              </a:tr>
              <a:tr h="424481">
                <a:tc>
                  <a:txBody>
                    <a:bodyPr/>
                    <a:lstStyle/>
                    <a:p>
                      <a:pPr fontAlgn="base"/>
                      <a:r>
                        <a:rPr lang="it-IT" sz="1200" b="1">
                          <a:effectLst/>
                        </a:rPr>
                        <a:t>Study Design</a:t>
                      </a:r>
                      <a:endParaRPr lang="it-IT" sz="1200">
                        <a:effectLst/>
                      </a:endParaRPr>
                    </a:p>
                  </a:txBody>
                  <a:tcPr marL="32652" marR="32652" marT="16326" marB="16326" anchor="ctr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it-IT" sz="1200">
                          <a:effectLst/>
                        </a:rPr>
                        <a:t>Quantitative, qualitative, and mixed-methods studies.</a:t>
                      </a:r>
                    </a:p>
                  </a:txBody>
                  <a:tcPr marL="32652" marR="32652" marT="16326" marB="16326" anchor="ctr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it-IT" sz="1200" dirty="0">
                          <a:effectLst/>
                        </a:rPr>
                        <a:t>Reviews, meta-</a:t>
                      </a:r>
                      <a:r>
                        <a:rPr lang="it-IT" sz="1200" dirty="0" err="1">
                          <a:effectLst/>
                        </a:rPr>
                        <a:t>analyses</a:t>
                      </a:r>
                      <a:r>
                        <a:rPr lang="it-IT" sz="1200" dirty="0">
                          <a:effectLst/>
                        </a:rPr>
                        <a:t>, and </a:t>
                      </a:r>
                      <a:r>
                        <a:rPr lang="it-IT" sz="1200" dirty="0" err="1">
                          <a:effectLst/>
                        </a:rPr>
                        <a:t>theoretical</a:t>
                      </a:r>
                      <a:r>
                        <a:rPr lang="it-IT" sz="1200" dirty="0">
                          <a:effectLst/>
                        </a:rPr>
                        <a:t> papers </a:t>
                      </a:r>
                      <a:r>
                        <a:rPr lang="it-IT" sz="1200" dirty="0" err="1">
                          <a:effectLst/>
                        </a:rPr>
                        <a:t>without</a:t>
                      </a:r>
                      <a:r>
                        <a:rPr lang="it-IT" sz="1200" dirty="0">
                          <a:effectLst/>
                        </a:rPr>
                        <a:t> </a:t>
                      </a:r>
                      <a:r>
                        <a:rPr lang="it-IT" sz="1200" dirty="0" err="1">
                          <a:effectLst/>
                        </a:rPr>
                        <a:t>primary</a:t>
                      </a:r>
                      <a:r>
                        <a:rPr lang="it-IT" sz="1200" dirty="0">
                          <a:effectLst/>
                        </a:rPr>
                        <a:t> data.</a:t>
                      </a:r>
                    </a:p>
                  </a:txBody>
                  <a:tcPr marL="32652" marR="32652" marT="16326" marB="16326" anchor="ctr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0199252"/>
                  </a:ext>
                </a:extLst>
              </a:tr>
              <a:tr h="424481">
                <a:tc>
                  <a:txBody>
                    <a:bodyPr/>
                    <a:lstStyle/>
                    <a:p>
                      <a:pPr fontAlgn="base"/>
                      <a:r>
                        <a:rPr lang="it-IT" sz="1200" b="1">
                          <a:effectLst/>
                        </a:rPr>
                        <a:t>Geographical Focus</a:t>
                      </a:r>
                      <a:endParaRPr lang="it-IT" sz="1200">
                        <a:effectLst/>
                      </a:endParaRPr>
                    </a:p>
                  </a:txBody>
                  <a:tcPr marL="32652" marR="32652" marT="16326" marB="16326" anchor="ctr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it-IT" sz="1200">
                          <a:effectLst/>
                        </a:rPr>
                        <a:t>Studies conducted worldwide.</a:t>
                      </a:r>
                    </a:p>
                  </a:txBody>
                  <a:tcPr marL="32652" marR="32652" marT="16326" marB="16326" anchor="ctr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it-IT" sz="1200" dirty="0">
                          <a:effectLst/>
                        </a:rPr>
                        <a:t>Studies with a </a:t>
                      </a:r>
                      <a:r>
                        <a:rPr lang="it-IT" sz="1200" dirty="0" err="1">
                          <a:effectLst/>
                        </a:rPr>
                        <a:t>geographical</a:t>
                      </a:r>
                      <a:r>
                        <a:rPr lang="it-IT" sz="1200" dirty="0">
                          <a:effectLst/>
                        </a:rPr>
                        <a:t> focus </a:t>
                      </a:r>
                      <a:r>
                        <a:rPr lang="it-IT" sz="1200" dirty="0" err="1">
                          <a:effectLst/>
                        </a:rPr>
                        <a:t>not</a:t>
                      </a:r>
                      <a:r>
                        <a:rPr lang="it-IT" sz="1200" dirty="0">
                          <a:effectLst/>
                        </a:rPr>
                        <a:t> </a:t>
                      </a:r>
                      <a:r>
                        <a:rPr lang="it-IT" sz="1200" dirty="0" err="1">
                          <a:effectLst/>
                        </a:rPr>
                        <a:t>clearly</a:t>
                      </a:r>
                      <a:r>
                        <a:rPr lang="it-IT" sz="1200" dirty="0">
                          <a:effectLst/>
                        </a:rPr>
                        <a:t> </a:t>
                      </a:r>
                      <a:r>
                        <a:rPr lang="it-IT" sz="1200" dirty="0" err="1">
                          <a:effectLst/>
                        </a:rPr>
                        <a:t>stated</a:t>
                      </a:r>
                      <a:r>
                        <a:rPr lang="it-IT" sz="1200" dirty="0">
                          <a:effectLst/>
                        </a:rPr>
                        <a:t> or </a:t>
                      </a:r>
                      <a:r>
                        <a:rPr lang="it-IT" sz="1200" dirty="0" err="1">
                          <a:effectLst/>
                        </a:rPr>
                        <a:t>irrelevant</a:t>
                      </a:r>
                      <a:r>
                        <a:rPr lang="it-IT" sz="1200" dirty="0">
                          <a:effectLst/>
                        </a:rPr>
                        <a:t>.</a:t>
                      </a:r>
                    </a:p>
                  </a:txBody>
                  <a:tcPr marL="32652" marR="32652" marT="16326" marB="16326" anchor="ctr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661304"/>
                  </a:ext>
                </a:extLst>
              </a:tr>
              <a:tr h="522438">
                <a:tc>
                  <a:txBody>
                    <a:bodyPr/>
                    <a:lstStyle/>
                    <a:p>
                      <a:pPr fontAlgn="base"/>
                      <a:r>
                        <a:rPr lang="it-IT" sz="1200" b="1">
                          <a:effectLst/>
                        </a:rPr>
                        <a:t>Entrepreneurial Sector</a:t>
                      </a:r>
                      <a:endParaRPr lang="it-IT" sz="1200">
                        <a:effectLst/>
                      </a:endParaRPr>
                    </a:p>
                  </a:txBody>
                  <a:tcPr marL="32652" marR="32652" marT="16326" marB="16326" anchor="ctr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it-IT" sz="1200">
                          <a:effectLst/>
                        </a:rPr>
                        <a:t>All sectors including tech startups, social enterprises, and traditional businesses.</a:t>
                      </a:r>
                    </a:p>
                  </a:txBody>
                  <a:tcPr marL="32652" marR="32652" marT="16326" marB="16326" anchor="ctr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it-IT" sz="1200" dirty="0">
                          <a:effectLst/>
                        </a:rPr>
                        <a:t>Studies </a:t>
                      </a:r>
                      <a:r>
                        <a:rPr lang="it-IT" sz="1200" dirty="0" err="1">
                          <a:effectLst/>
                        </a:rPr>
                        <a:t>focusing</a:t>
                      </a:r>
                      <a:r>
                        <a:rPr lang="it-IT" sz="1200" dirty="0">
                          <a:effectLst/>
                        </a:rPr>
                        <a:t> </a:t>
                      </a:r>
                      <a:r>
                        <a:rPr lang="it-IT" sz="1200" dirty="0" err="1">
                          <a:effectLst/>
                        </a:rPr>
                        <a:t>exclusively</a:t>
                      </a:r>
                      <a:r>
                        <a:rPr lang="it-IT" sz="1200" dirty="0">
                          <a:effectLst/>
                        </a:rPr>
                        <a:t> on large corporations or non-</a:t>
                      </a:r>
                      <a:r>
                        <a:rPr lang="it-IT" sz="1200" dirty="0" err="1">
                          <a:effectLst/>
                        </a:rPr>
                        <a:t>entrepreneurial</a:t>
                      </a:r>
                      <a:r>
                        <a:rPr lang="it-IT" sz="1200" dirty="0">
                          <a:effectLst/>
                        </a:rPr>
                        <a:t> </a:t>
                      </a:r>
                      <a:r>
                        <a:rPr lang="it-IT" sz="1200" dirty="0" err="1">
                          <a:effectLst/>
                        </a:rPr>
                        <a:t>entities</a:t>
                      </a:r>
                      <a:r>
                        <a:rPr lang="it-IT" sz="1200" dirty="0">
                          <a:effectLst/>
                        </a:rPr>
                        <a:t>.</a:t>
                      </a:r>
                    </a:p>
                  </a:txBody>
                  <a:tcPr marL="32652" marR="32652" marT="16326" marB="16326" anchor="ctr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577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0562725"/>
      </p:ext>
    </p:extLst>
  </p:cSld>
  <p:clrMapOvr>
    <a:masterClrMapping/>
  </p:clrMapOvr>
</p:sld>
</file>

<file path=ppt/theme/theme1.xml><?xml version="1.0" encoding="utf-8"?>
<a:theme xmlns:a="http://schemas.openxmlformats.org/drawingml/2006/main" name="Pacco">
  <a:themeElements>
    <a:clrScheme name="Pacco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co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co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{DFE8564C-75E2-AA43-9DB3-7C4D09F92BD3}tf10001120</Template>
  <TotalTime>845</TotalTime>
  <Words>1430</Words>
  <Application>Microsoft Macintosh PowerPoint</Application>
  <PresentationFormat>Widescreen</PresentationFormat>
  <Paragraphs>139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2" baseType="lpstr">
      <vt:lpstr>Arial</vt:lpstr>
      <vt:lpstr>Calibri</vt:lpstr>
      <vt:lpstr>Gill Sans MT</vt:lpstr>
      <vt:lpstr>Google Sans</vt:lpstr>
      <vt:lpstr>Söhne</vt:lpstr>
      <vt:lpstr>Pacco</vt:lpstr>
      <vt:lpstr>Guidelines for making poster presentations</vt:lpstr>
      <vt:lpstr>POSTER format</vt:lpstr>
      <vt:lpstr>WRITE A “TELL ALL” poster IN IMRAD FORMAT</vt:lpstr>
      <vt:lpstr>More in depth (I)</vt:lpstr>
      <vt:lpstr>More in depth (II)</vt:lpstr>
      <vt:lpstr>Example</vt:lpstr>
      <vt:lpstr>scoping review on entrepreneurial ethics (Introduction)</vt:lpstr>
      <vt:lpstr>scoping review on entrepreneurial ethics (methodology-Databases)</vt:lpstr>
      <vt:lpstr>scoping review on entrepreneurial ethics (methodology-criteria)</vt:lpstr>
      <vt:lpstr>scoping review on entrepreneurial ethics (results)</vt:lpstr>
      <vt:lpstr>scoping review on entrepreneurial ethics (discussion I)</vt:lpstr>
      <vt:lpstr>scoping review on entrepreneurial ethics (discussion II)</vt:lpstr>
      <vt:lpstr>extra tip</vt:lpstr>
      <vt:lpstr>extra tip</vt:lpstr>
      <vt:lpstr>Presentazione standard di PowerPoint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Methodology Course on CSDP WORKSHOP 1</dc:title>
  <dc:creator>Microsoft Office User</dc:creator>
  <cp:lastModifiedBy>Microsoft Office User</cp:lastModifiedBy>
  <cp:revision>23</cp:revision>
  <dcterms:created xsi:type="dcterms:W3CDTF">2023-05-04T01:46:15Z</dcterms:created>
  <dcterms:modified xsi:type="dcterms:W3CDTF">2024-04-19T10:06:30Z</dcterms:modified>
</cp:coreProperties>
</file>