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377" r:id="rId2"/>
    <p:sldId id="378" r:id="rId3"/>
    <p:sldId id="350" r:id="rId4"/>
    <p:sldId id="351" r:id="rId5"/>
    <p:sldId id="362" r:id="rId6"/>
    <p:sldId id="365" r:id="rId7"/>
    <p:sldId id="363" r:id="rId8"/>
    <p:sldId id="368" r:id="rId9"/>
    <p:sldId id="370" r:id="rId10"/>
    <p:sldId id="371" r:id="rId11"/>
    <p:sldId id="372" r:id="rId12"/>
    <p:sldId id="373" r:id="rId13"/>
    <p:sldId id="374" r:id="rId14"/>
    <p:sldId id="381" r:id="rId15"/>
    <p:sldId id="324" r:id="rId16"/>
    <p:sldId id="383" r:id="rId17"/>
    <p:sldId id="384" r:id="rId18"/>
    <p:sldId id="388" r:id="rId19"/>
    <p:sldId id="389" r:id="rId20"/>
    <p:sldId id="390" r:id="rId21"/>
    <p:sldId id="326" r:id="rId22"/>
    <p:sldId id="382" r:id="rId23"/>
    <p:sldId id="327" r:id="rId24"/>
    <p:sldId id="328" r:id="rId25"/>
    <p:sldId id="329" r:id="rId26"/>
    <p:sldId id="330" r:id="rId27"/>
    <p:sldId id="331" r:id="rId28"/>
    <p:sldId id="332" r:id="rId29"/>
    <p:sldId id="376" r:id="rId30"/>
    <p:sldId id="385" r:id="rId31"/>
    <p:sldId id="386" r:id="rId32"/>
    <p:sldId id="387" r:id="rId33"/>
    <p:sldId id="391" r:id="rId34"/>
    <p:sldId id="315" r:id="rId35"/>
    <p:sldId id="392" r:id="rId36"/>
    <p:sldId id="314" r:id="rId37"/>
    <p:sldId id="393" r:id="rId38"/>
    <p:sldId id="394" r:id="rId39"/>
    <p:sldId id="295" r:id="rId40"/>
    <p:sldId id="296" r:id="rId41"/>
    <p:sldId id="297" r:id="rId42"/>
    <p:sldId id="298" r:id="rId43"/>
    <p:sldId id="299" r:id="rId44"/>
    <p:sldId id="395" r:id="rId45"/>
    <p:sldId id="341" r:id="rId46"/>
    <p:sldId id="300" r:id="rId47"/>
    <p:sldId id="301" r:id="rId48"/>
    <p:sldId id="302" r:id="rId49"/>
    <p:sldId id="396" r:id="rId50"/>
    <p:sldId id="303" r:id="rId51"/>
    <p:sldId id="304" r:id="rId52"/>
    <p:sldId id="340" r:id="rId53"/>
    <p:sldId id="305" r:id="rId54"/>
    <p:sldId id="306" r:id="rId55"/>
    <p:sldId id="307" r:id="rId56"/>
    <p:sldId id="308" r:id="rId57"/>
    <p:sldId id="309" r:id="rId58"/>
    <p:sldId id="397" r:id="rId59"/>
    <p:sldId id="310" r:id="rId60"/>
    <p:sldId id="311" r:id="rId61"/>
    <p:sldId id="333" r:id="rId62"/>
    <p:sldId id="338" r:id="rId63"/>
    <p:sldId id="319" r:id="rId64"/>
    <p:sldId id="320" r:id="rId65"/>
    <p:sldId id="321" r:id="rId66"/>
    <p:sldId id="334" r:id="rId67"/>
    <p:sldId id="322" r:id="rId68"/>
    <p:sldId id="335" r:id="rId69"/>
    <p:sldId id="323" r:id="rId70"/>
    <p:sldId id="336" r:id="rId71"/>
    <p:sldId id="339" r:id="rId72"/>
    <p:sldId id="325" r:id="rId73"/>
    <p:sldId id="398" r:id="rId74"/>
    <p:sldId id="337" r:id="rId7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4830"/>
  </p:normalViewPr>
  <p:slideViewPr>
    <p:cSldViewPr snapToGrid="0" snapToObjects="1">
      <p:cViewPr varScale="1">
        <p:scale>
          <a:sx n="121" d="100"/>
          <a:sy n="121" d="100"/>
        </p:scale>
        <p:origin x="16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C713DF0-1D46-1D47-C2D5-B4D89248B1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a:extLst>
              <a:ext uri="{FF2B5EF4-FFF2-40B4-BE49-F238E27FC236}">
                <a16:creationId xmlns:a16="http://schemas.microsoft.com/office/drawing/2014/main" id="{61E4DFFF-119E-08D8-DEBF-5736EF040E0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FD5A4E8A-4BC4-B842-AFED-4DCC92809AE1}" type="datetimeFigureOut">
              <a:rPr lang="it-IT"/>
              <a:pPr>
                <a:defRPr/>
              </a:pPr>
              <a:t>31/05/24</a:t>
            </a:fld>
            <a:endParaRPr lang="it-IT"/>
          </a:p>
        </p:txBody>
      </p:sp>
      <p:sp>
        <p:nvSpPr>
          <p:cNvPr id="4" name="Segnaposto immagine diapositiva 3">
            <a:extLst>
              <a:ext uri="{FF2B5EF4-FFF2-40B4-BE49-F238E27FC236}">
                <a16:creationId xmlns:a16="http://schemas.microsoft.com/office/drawing/2014/main" id="{DD4B59D4-1BDB-0DD2-A687-FBBF74ED9B5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8CF6F536-5D5B-F570-AEF1-520CDB56A32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51263DDA-98A1-C4B1-E293-E84CF18CC1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a:extLst>
              <a:ext uri="{FF2B5EF4-FFF2-40B4-BE49-F238E27FC236}">
                <a16:creationId xmlns:a16="http://schemas.microsoft.com/office/drawing/2014/main" id="{48233DD7-2902-7837-3A3B-E2A91F2172E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C7635820-0481-194F-A00A-45815A37C32F}"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a:extLst>
              <a:ext uri="{FF2B5EF4-FFF2-40B4-BE49-F238E27FC236}">
                <a16:creationId xmlns:a16="http://schemas.microsoft.com/office/drawing/2014/main" id="{6632DE10-214F-358A-1717-4D2DBC1EF2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Segnaposto note 2">
            <a:extLst>
              <a:ext uri="{FF2B5EF4-FFF2-40B4-BE49-F238E27FC236}">
                <a16:creationId xmlns:a16="http://schemas.microsoft.com/office/drawing/2014/main" id="{B347F2F9-C3FA-BBEC-DE6E-0C1D56E23D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45059" name="Segnaposto numero diapositiva 3">
            <a:extLst>
              <a:ext uri="{FF2B5EF4-FFF2-40B4-BE49-F238E27FC236}">
                <a16:creationId xmlns:a16="http://schemas.microsoft.com/office/drawing/2014/main" id="{03E0381C-4CA2-3F14-4533-128B0AC2D9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22FB7F-A2C7-A347-BB00-483C10D3A621}" type="slidenum">
              <a:rPr lang="it-IT" altLang="it-IT"/>
              <a:pPr/>
              <a:t>7</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C5F4DE2-12E0-14C2-1B2D-FD9712DE1DC1}"/>
              </a:ext>
            </a:extLst>
          </p:cNvPr>
          <p:cNvSpPr>
            <a:spLocks noGrp="1"/>
          </p:cNvSpPr>
          <p:nvPr>
            <p:ph type="dt" sz="half" idx="10"/>
          </p:nvPr>
        </p:nvSpPr>
        <p:spPr/>
        <p:txBody>
          <a:bodyPr/>
          <a:lstStyle>
            <a:lvl1pPr>
              <a:defRPr/>
            </a:lvl1pPr>
          </a:lstStyle>
          <a:p>
            <a:pPr>
              <a:defRPr/>
            </a:pPr>
            <a:fld id="{E9F574ED-336C-CA44-803F-9F541E19ED93}" type="datetime1">
              <a:rPr lang="en-US" altLang="el-GR"/>
              <a:pPr>
                <a:defRPr/>
              </a:pPr>
              <a:t>5/31/24</a:t>
            </a:fld>
            <a:endParaRPr lang="en-US" altLang="el-GR"/>
          </a:p>
        </p:txBody>
      </p:sp>
      <p:sp>
        <p:nvSpPr>
          <p:cNvPr id="5" name="Slide Number Placeholder 5">
            <a:extLst>
              <a:ext uri="{FF2B5EF4-FFF2-40B4-BE49-F238E27FC236}">
                <a16:creationId xmlns:a16="http://schemas.microsoft.com/office/drawing/2014/main" id="{50715304-C1AE-2D49-3699-3F62770D1998}"/>
              </a:ext>
            </a:extLst>
          </p:cNvPr>
          <p:cNvSpPr>
            <a:spLocks noGrp="1"/>
          </p:cNvSpPr>
          <p:nvPr>
            <p:ph type="sldNum" sz="quarter" idx="11"/>
          </p:nvPr>
        </p:nvSpPr>
        <p:spPr/>
        <p:txBody>
          <a:bodyPr/>
          <a:lstStyle>
            <a:lvl1pPr>
              <a:defRPr/>
            </a:lvl1pPr>
          </a:lstStyle>
          <a:p>
            <a:pPr>
              <a:defRPr/>
            </a:pPr>
            <a:fld id="{9E542065-7CC3-DB4E-AA14-18E244E2CF0E}"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311C2C38-F375-3C74-0523-CF23E4F5FD60}"/>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1792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84A4B-CD42-87B1-0CC9-627B869FFC9B}"/>
              </a:ext>
            </a:extLst>
          </p:cNvPr>
          <p:cNvSpPr>
            <a:spLocks noGrp="1"/>
          </p:cNvSpPr>
          <p:nvPr>
            <p:ph type="dt" sz="half" idx="10"/>
          </p:nvPr>
        </p:nvSpPr>
        <p:spPr/>
        <p:txBody>
          <a:bodyPr/>
          <a:lstStyle>
            <a:lvl1pPr>
              <a:defRPr/>
            </a:lvl1pPr>
          </a:lstStyle>
          <a:p>
            <a:pPr>
              <a:defRPr/>
            </a:pPr>
            <a:fld id="{3F047E96-71F1-754D-AD34-FE3D58F30A86}" type="datetime1">
              <a:rPr lang="en-US" altLang="el-GR"/>
              <a:pPr>
                <a:defRPr/>
              </a:pPr>
              <a:t>5/31/24</a:t>
            </a:fld>
            <a:endParaRPr lang="en-US" altLang="el-GR"/>
          </a:p>
        </p:txBody>
      </p:sp>
      <p:sp>
        <p:nvSpPr>
          <p:cNvPr id="5" name="Slide Number Placeholder 5">
            <a:extLst>
              <a:ext uri="{FF2B5EF4-FFF2-40B4-BE49-F238E27FC236}">
                <a16:creationId xmlns:a16="http://schemas.microsoft.com/office/drawing/2014/main" id="{D1618191-4710-509A-20B6-55658F3884E6}"/>
              </a:ext>
            </a:extLst>
          </p:cNvPr>
          <p:cNvSpPr>
            <a:spLocks noGrp="1"/>
          </p:cNvSpPr>
          <p:nvPr>
            <p:ph type="sldNum" sz="quarter" idx="11"/>
          </p:nvPr>
        </p:nvSpPr>
        <p:spPr/>
        <p:txBody>
          <a:bodyPr/>
          <a:lstStyle>
            <a:lvl1pPr>
              <a:defRPr/>
            </a:lvl1pPr>
          </a:lstStyle>
          <a:p>
            <a:pPr>
              <a:defRPr/>
            </a:pPr>
            <a:fld id="{17026C08-5CDD-0D4E-892B-9BD889AFA246}"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BFE2CE5B-372D-E0E3-674F-C5F1B503CE4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6901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D35F3-74DE-ADA0-ED05-982703D18494}"/>
              </a:ext>
            </a:extLst>
          </p:cNvPr>
          <p:cNvSpPr>
            <a:spLocks noGrp="1"/>
          </p:cNvSpPr>
          <p:nvPr>
            <p:ph type="dt" sz="half" idx="10"/>
          </p:nvPr>
        </p:nvSpPr>
        <p:spPr/>
        <p:txBody>
          <a:bodyPr/>
          <a:lstStyle>
            <a:lvl1pPr>
              <a:defRPr/>
            </a:lvl1pPr>
          </a:lstStyle>
          <a:p>
            <a:pPr>
              <a:defRPr/>
            </a:pPr>
            <a:fld id="{5F564256-6574-3D4B-8255-62AA33269537}" type="datetime1">
              <a:rPr lang="en-US" altLang="el-GR"/>
              <a:pPr>
                <a:defRPr/>
              </a:pPr>
              <a:t>5/31/24</a:t>
            </a:fld>
            <a:endParaRPr lang="en-US" altLang="el-GR"/>
          </a:p>
        </p:txBody>
      </p:sp>
      <p:sp>
        <p:nvSpPr>
          <p:cNvPr id="5" name="Slide Number Placeholder 5">
            <a:extLst>
              <a:ext uri="{FF2B5EF4-FFF2-40B4-BE49-F238E27FC236}">
                <a16:creationId xmlns:a16="http://schemas.microsoft.com/office/drawing/2014/main" id="{D32B071D-E68D-24B6-3DE2-2EB02F59B5F5}"/>
              </a:ext>
            </a:extLst>
          </p:cNvPr>
          <p:cNvSpPr>
            <a:spLocks noGrp="1"/>
          </p:cNvSpPr>
          <p:nvPr>
            <p:ph type="sldNum" sz="quarter" idx="11"/>
          </p:nvPr>
        </p:nvSpPr>
        <p:spPr/>
        <p:txBody>
          <a:bodyPr/>
          <a:lstStyle>
            <a:lvl1pPr>
              <a:defRPr/>
            </a:lvl1pPr>
          </a:lstStyle>
          <a:p>
            <a:pPr>
              <a:defRPr/>
            </a:pPr>
            <a:fld id="{9A31E0EE-CA1E-0948-80A5-CD56AB877FDF}"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7BE2E46E-2561-D0C0-4F43-1DAF501BAA48}"/>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1179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90D2AB-442C-4778-EEC6-FB7AD2F41B37}"/>
              </a:ext>
            </a:extLst>
          </p:cNvPr>
          <p:cNvSpPr>
            <a:spLocks noGrp="1"/>
          </p:cNvSpPr>
          <p:nvPr>
            <p:ph type="dt" sz="half" idx="10"/>
          </p:nvPr>
        </p:nvSpPr>
        <p:spPr/>
        <p:txBody>
          <a:bodyPr/>
          <a:lstStyle>
            <a:lvl1pPr>
              <a:defRPr/>
            </a:lvl1pPr>
          </a:lstStyle>
          <a:p>
            <a:pPr>
              <a:defRPr/>
            </a:pPr>
            <a:fld id="{AF542A7A-A55B-0C47-BBFD-7E88CE80404F}" type="datetime1">
              <a:rPr lang="en-US" altLang="el-GR"/>
              <a:pPr>
                <a:defRPr/>
              </a:pPr>
              <a:t>5/31/24</a:t>
            </a:fld>
            <a:endParaRPr lang="en-US" altLang="el-GR"/>
          </a:p>
        </p:txBody>
      </p:sp>
      <p:sp>
        <p:nvSpPr>
          <p:cNvPr id="5" name="Slide Number Placeholder 5">
            <a:extLst>
              <a:ext uri="{FF2B5EF4-FFF2-40B4-BE49-F238E27FC236}">
                <a16:creationId xmlns:a16="http://schemas.microsoft.com/office/drawing/2014/main" id="{16F0BA16-8E67-EAAD-92E5-5FAAA1A639BC}"/>
              </a:ext>
            </a:extLst>
          </p:cNvPr>
          <p:cNvSpPr>
            <a:spLocks noGrp="1"/>
          </p:cNvSpPr>
          <p:nvPr>
            <p:ph type="sldNum" sz="quarter" idx="11"/>
          </p:nvPr>
        </p:nvSpPr>
        <p:spPr/>
        <p:txBody>
          <a:bodyPr/>
          <a:lstStyle>
            <a:lvl1pPr>
              <a:defRPr/>
            </a:lvl1pPr>
          </a:lstStyle>
          <a:p>
            <a:pPr>
              <a:defRPr/>
            </a:pPr>
            <a:fld id="{503E338C-FA1B-0A41-B1E5-3822F961331C}"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DCBB81AD-AA8B-305E-1C49-8AE39F7E6E7B}"/>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8658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30455D-384E-8553-FECA-EE6F0F681DBA}"/>
              </a:ext>
            </a:extLst>
          </p:cNvPr>
          <p:cNvSpPr>
            <a:spLocks noGrp="1"/>
          </p:cNvSpPr>
          <p:nvPr>
            <p:ph type="dt" sz="half" idx="10"/>
          </p:nvPr>
        </p:nvSpPr>
        <p:spPr/>
        <p:txBody>
          <a:bodyPr/>
          <a:lstStyle>
            <a:lvl1pPr>
              <a:defRPr/>
            </a:lvl1pPr>
          </a:lstStyle>
          <a:p>
            <a:pPr>
              <a:defRPr/>
            </a:pPr>
            <a:fld id="{FB8070C1-2581-3440-B397-1B2846C883E2}" type="datetime1">
              <a:rPr lang="en-US" altLang="el-GR"/>
              <a:pPr>
                <a:defRPr/>
              </a:pPr>
              <a:t>5/31/24</a:t>
            </a:fld>
            <a:endParaRPr lang="en-US" altLang="el-GR"/>
          </a:p>
        </p:txBody>
      </p:sp>
      <p:sp>
        <p:nvSpPr>
          <p:cNvPr id="5" name="Slide Number Placeholder 5">
            <a:extLst>
              <a:ext uri="{FF2B5EF4-FFF2-40B4-BE49-F238E27FC236}">
                <a16:creationId xmlns:a16="http://schemas.microsoft.com/office/drawing/2014/main" id="{8F2F2E77-F4B9-6388-848A-A6584A95A7E7}"/>
              </a:ext>
            </a:extLst>
          </p:cNvPr>
          <p:cNvSpPr>
            <a:spLocks noGrp="1"/>
          </p:cNvSpPr>
          <p:nvPr>
            <p:ph type="sldNum" sz="quarter" idx="11"/>
          </p:nvPr>
        </p:nvSpPr>
        <p:spPr/>
        <p:txBody>
          <a:bodyPr/>
          <a:lstStyle>
            <a:lvl1pPr>
              <a:defRPr/>
            </a:lvl1pPr>
          </a:lstStyle>
          <a:p>
            <a:pPr>
              <a:defRPr/>
            </a:pPr>
            <a:fld id="{0CD2DAB5-897F-E249-931A-27041440438E}"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BC68D47E-8D97-96CB-AA7D-5C3F26379289}"/>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162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2A9E651A-D9ED-8FE7-787A-98F1D9165E93}"/>
              </a:ext>
            </a:extLst>
          </p:cNvPr>
          <p:cNvSpPr>
            <a:spLocks noGrp="1"/>
          </p:cNvSpPr>
          <p:nvPr>
            <p:ph type="dt" sz="half" idx="15"/>
          </p:nvPr>
        </p:nvSpPr>
        <p:spPr/>
        <p:txBody>
          <a:bodyPr/>
          <a:lstStyle>
            <a:lvl1pPr>
              <a:defRPr/>
            </a:lvl1pPr>
          </a:lstStyle>
          <a:p>
            <a:pPr>
              <a:defRPr/>
            </a:pPr>
            <a:fld id="{00722A46-D58B-BF48-96EC-D5DFA4ABC8E5}" type="datetime1">
              <a:rPr lang="en-US" altLang="el-GR"/>
              <a:pPr>
                <a:defRPr/>
              </a:pPr>
              <a:t>5/31/24</a:t>
            </a:fld>
            <a:endParaRPr lang="en-US" altLang="el-GR"/>
          </a:p>
        </p:txBody>
      </p:sp>
      <p:sp>
        <p:nvSpPr>
          <p:cNvPr id="3" name="Slide Number Placeholder 5">
            <a:extLst>
              <a:ext uri="{FF2B5EF4-FFF2-40B4-BE49-F238E27FC236}">
                <a16:creationId xmlns:a16="http://schemas.microsoft.com/office/drawing/2014/main" id="{06699448-4803-ECF9-45AE-66E90688700F}"/>
              </a:ext>
            </a:extLst>
          </p:cNvPr>
          <p:cNvSpPr>
            <a:spLocks noGrp="1"/>
          </p:cNvSpPr>
          <p:nvPr>
            <p:ph type="sldNum" sz="quarter" idx="16"/>
          </p:nvPr>
        </p:nvSpPr>
        <p:spPr/>
        <p:txBody>
          <a:bodyPr/>
          <a:lstStyle>
            <a:lvl1pPr>
              <a:defRPr/>
            </a:lvl1pPr>
          </a:lstStyle>
          <a:p>
            <a:pPr>
              <a:defRPr/>
            </a:pPr>
            <a:fld id="{210A0FBC-8A47-3545-82C6-858352E9D903}" type="slidenum">
              <a:rPr lang="en-US" altLang="el-GR"/>
              <a:pPr>
                <a:defRPr/>
              </a:pPr>
              <a:t>‹N›</a:t>
            </a:fld>
            <a:endParaRPr lang="en-US" altLang="el-GR"/>
          </a:p>
        </p:txBody>
      </p:sp>
      <p:sp>
        <p:nvSpPr>
          <p:cNvPr id="4" name="Footer Placeholder 4">
            <a:extLst>
              <a:ext uri="{FF2B5EF4-FFF2-40B4-BE49-F238E27FC236}">
                <a16:creationId xmlns:a16="http://schemas.microsoft.com/office/drawing/2014/main" id="{ACACE4F0-4965-CEC0-EFEB-D077FFFC06CF}"/>
              </a:ext>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81838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A166540E-8804-057A-0C81-F0C5DFD1BEE8}"/>
              </a:ext>
            </a:extLst>
          </p:cNvPr>
          <p:cNvSpPr>
            <a:spLocks noGrp="1"/>
          </p:cNvSpPr>
          <p:nvPr>
            <p:ph type="dt" sz="half" idx="15"/>
          </p:nvPr>
        </p:nvSpPr>
        <p:spPr/>
        <p:txBody>
          <a:bodyPr/>
          <a:lstStyle>
            <a:lvl1pPr>
              <a:defRPr/>
            </a:lvl1pPr>
          </a:lstStyle>
          <a:p>
            <a:pPr>
              <a:defRPr/>
            </a:pPr>
            <a:fld id="{B8263DBA-4BB5-6F4F-87D4-ECFE9C4AB97D}" type="datetime1">
              <a:rPr lang="en-US" altLang="el-GR"/>
              <a:pPr>
                <a:defRPr/>
              </a:pPr>
              <a:t>5/31/24</a:t>
            </a:fld>
            <a:endParaRPr lang="en-US" altLang="el-GR"/>
          </a:p>
        </p:txBody>
      </p:sp>
      <p:sp>
        <p:nvSpPr>
          <p:cNvPr id="4" name="Slide Number Placeholder 5">
            <a:extLst>
              <a:ext uri="{FF2B5EF4-FFF2-40B4-BE49-F238E27FC236}">
                <a16:creationId xmlns:a16="http://schemas.microsoft.com/office/drawing/2014/main" id="{85D9832B-A700-4006-24DF-F5DB8964F2A5}"/>
              </a:ext>
            </a:extLst>
          </p:cNvPr>
          <p:cNvSpPr>
            <a:spLocks noGrp="1"/>
          </p:cNvSpPr>
          <p:nvPr>
            <p:ph type="sldNum" sz="quarter" idx="16"/>
          </p:nvPr>
        </p:nvSpPr>
        <p:spPr/>
        <p:txBody>
          <a:bodyPr/>
          <a:lstStyle>
            <a:lvl1pPr>
              <a:defRPr/>
            </a:lvl1pPr>
          </a:lstStyle>
          <a:p>
            <a:pPr>
              <a:defRPr/>
            </a:pPr>
            <a:fld id="{D04C75A2-E990-214E-9E57-C307AD226B80}" type="slidenum">
              <a:rPr lang="en-US" altLang="el-GR"/>
              <a:pPr>
                <a:defRPr/>
              </a:pPr>
              <a:t>‹N›</a:t>
            </a:fld>
            <a:endParaRPr lang="en-US" altLang="el-GR"/>
          </a:p>
        </p:txBody>
      </p:sp>
      <p:sp>
        <p:nvSpPr>
          <p:cNvPr id="6" name="Footer Placeholder 4">
            <a:extLst>
              <a:ext uri="{FF2B5EF4-FFF2-40B4-BE49-F238E27FC236}">
                <a16:creationId xmlns:a16="http://schemas.microsoft.com/office/drawing/2014/main" id="{2EE42786-DCE5-4F1F-8780-76B672FD5ADC}"/>
              </a:ext>
            </a:extLst>
          </p:cNvPr>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91533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355B43C-F5ED-27FF-DDBE-8DBF740E2ADB}"/>
              </a:ext>
            </a:extLst>
          </p:cNvPr>
          <p:cNvSpPr>
            <a:spLocks noGrp="1"/>
          </p:cNvSpPr>
          <p:nvPr>
            <p:ph type="dt" sz="half" idx="10"/>
          </p:nvPr>
        </p:nvSpPr>
        <p:spPr/>
        <p:txBody>
          <a:bodyPr/>
          <a:lstStyle>
            <a:lvl1pPr>
              <a:defRPr/>
            </a:lvl1pPr>
          </a:lstStyle>
          <a:p>
            <a:pPr>
              <a:defRPr/>
            </a:pPr>
            <a:fld id="{9D316E31-5B2A-5D4D-8E7B-97BC077634E1}" type="datetime1">
              <a:rPr lang="en-US" altLang="el-GR"/>
              <a:pPr>
                <a:defRPr/>
              </a:pPr>
              <a:t>5/31/24</a:t>
            </a:fld>
            <a:endParaRPr lang="en-US" altLang="el-GR"/>
          </a:p>
        </p:txBody>
      </p:sp>
      <p:sp>
        <p:nvSpPr>
          <p:cNvPr id="4" name="Slide Number Placeholder 5">
            <a:extLst>
              <a:ext uri="{FF2B5EF4-FFF2-40B4-BE49-F238E27FC236}">
                <a16:creationId xmlns:a16="http://schemas.microsoft.com/office/drawing/2014/main" id="{325F35BC-C4F5-6D7B-E772-F414539B34E6}"/>
              </a:ext>
            </a:extLst>
          </p:cNvPr>
          <p:cNvSpPr>
            <a:spLocks noGrp="1"/>
          </p:cNvSpPr>
          <p:nvPr>
            <p:ph type="sldNum" sz="quarter" idx="11"/>
          </p:nvPr>
        </p:nvSpPr>
        <p:spPr/>
        <p:txBody>
          <a:bodyPr/>
          <a:lstStyle>
            <a:lvl1pPr>
              <a:defRPr/>
            </a:lvl1pPr>
          </a:lstStyle>
          <a:p>
            <a:pPr>
              <a:defRPr/>
            </a:pPr>
            <a:fld id="{BCCA5087-358E-5E44-94AA-F4B9FF58AABA}" type="slidenum">
              <a:rPr lang="en-US" altLang="el-GR"/>
              <a:pPr>
                <a:defRPr/>
              </a:pPr>
              <a:t>‹N›</a:t>
            </a:fld>
            <a:endParaRPr lang="en-US" altLang="el-GR"/>
          </a:p>
        </p:txBody>
      </p:sp>
      <p:sp>
        <p:nvSpPr>
          <p:cNvPr id="5" name="Footer Placeholder 4">
            <a:extLst>
              <a:ext uri="{FF2B5EF4-FFF2-40B4-BE49-F238E27FC236}">
                <a16:creationId xmlns:a16="http://schemas.microsoft.com/office/drawing/2014/main" id="{D99D4F6E-587A-DE76-3C6D-EB8D51A61A2E}"/>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6655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3D71A4C-A0BE-F855-5EB9-2DA7B6DAA36B}"/>
              </a:ext>
            </a:extLst>
          </p:cNvPr>
          <p:cNvSpPr>
            <a:spLocks noGrp="1"/>
          </p:cNvSpPr>
          <p:nvPr>
            <p:ph type="dt" sz="half" idx="10"/>
          </p:nvPr>
        </p:nvSpPr>
        <p:spPr/>
        <p:txBody>
          <a:bodyPr/>
          <a:lstStyle>
            <a:lvl1pPr>
              <a:defRPr/>
            </a:lvl1pPr>
          </a:lstStyle>
          <a:p>
            <a:pPr>
              <a:defRPr/>
            </a:pPr>
            <a:fld id="{F2A39D49-2C02-604F-B41E-807619098568}" type="datetime1">
              <a:rPr lang="en-US" altLang="el-GR"/>
              <a:pPr>
                <a:defRPr/>
              </a:pPr>
              <a:t>5/31/24</a:t>
            </a:fld>
            <a:endParaRPr lang="en-US" altLang="el-GR"/>
          </a:p>
        </p:txBody>
      </p:sp>
      <p:sp>
        <p:nvSpPr>
          <p:cNvPr id="3" name="Slide Number Placeholder 5">
            <a:extLst>
              <a:ext uri="{FF2B5EF4-FFF2-40B4-BE49-F238E27FC236}">
                <a16:creationId xmlns:a16="http://schemas.microsoft.com/office/drawing/2014/main" id="{FA03BFBF-16E8-81D2-0D10-7FFF4F17644B}"/>
              </a:ext>
            </a:extLst>
          </p:cNvPr>
          <p:cNvSpPr>
            <a:spLocks noGrp="1"/>
          </p:cNvSpPr>
          <p:nvPr>
            <p:ph type="sldNum" sz="quarter" idx="11"/>
          </p:nvPr>
        </p:nvSpPr>
        <p:spPr/>
        <p:txBody>
          <a:bodyPr/>
          <a:lstStyle>
            <a:lvl1pPr>
              <a:defRPr/>
            </a:lvl1pPr>
          </a:lstStyle>
          <a:p>
            <a:pPr>
              <a:defRPr/>
            </a:pPr>
            <a:fld id="{FD3FC907-3C4A-F648-ADC5-A7C3F3AE4346}" type="slidenum">
              <a:rPr lang="en-US" altLang="el-GR"/>
              <a:pPr>
                <a:defRPr/>
              </a:pPr>
              <a:t>‹N›</a:t>
            </a:fld>
            <a:endParaRPr lang="en-US" altLang="el-GR"/>
          </a:p>
        </p:txBody>
      </p:sp>
      <p:sp>
        <p:nvSpPr>
          <p:cNvPr id="4" name="Footer Placeholder 4">
            <a:extLst>
              <a:ext uri="{FF2B5EF4-FFF2-40B4-BE49-F238E27FC236}">
                <a16:creationId xmlns:a16="http://schemas.microsoft.com/office/drawing/2014/main" id="{1B8206D6-7031-2301-E49E-5FEF865F403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9467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963A958-3361-6D50-C337-48BBD424BC94}"/>
              </a:ext>
            </a:extLst>
          </p:cNvPr>
          <p:cNvSpPr>
            <a:spLocks noGrp="1"/>
          </p:cNvSpPr>
          <p:nvPr>
            <p:ph type="dt" sz="half" idx="10"/>
          </p:nvPr>
        </p:nvSpPr>
        <p:spPr/>
        <p:txBody>
          <a:bodyPr/>
          <a:lstStyle>
            <a:lvl1pPr>
              <a:defRPr/>
            </a:lvl1pPr>
          </a:lstStyle>
          <a:p>
            <a:pPr>
              <a:defRPr/>
            </a:pPr>
            <a:fld id="{237B72C8-5708-3B4D-803D-98E95DF9F477}" type="datetime1">
              <a:rPr lang="en-US" altLang="el-GR"/>
              <a:pPr>
                <a:defRPr/>
              </a:pPr>
              <a:t>5/31/24</a:t>
            </a:fld>
            <a:endParaRPr lang="en-US" altLang="el-GR"/>
          </a:p>
        </p:txBody>
      </p:sp>
      <p:sp>
        <p:nvSpPr>
          <p:cNvPr id="6" name="Slide Number Placeholder 5">
            <a:extLst>
              <a:ext uri="{FF2B5EF4-FFF2-40B4-BE49-F238E27FC236}">
                <a16:creationId xmlns:a16="http://schemas.microsoft.com/office/drawing/2014/main" id="{24F6013A-4EFF-7331-2C48-18626C10F8C7}"/>
              </a:ext>
            </a:extLst>
          </p:cNvPr>
          <p:cNvSpPr>
            <a:spLocks noGrp="1"/>
          </p:cNvSpPr>
          <p:nvPr>
            <p:ph type="sldNum" sz="quarter" idx="11"/>
          </p:nvPr>
        </p:nvSpPr>
        <p:spPr/>
        <p:txBody>
          <a:bodyPr/>
          <a:lstStyle>
            <a:lvl1pPr>
              <a:defRPr/>
            </a:lvl1pPr>
          </a:lstStyle>
          <a:p>
            <a:pPr>
              <a:defRPr/>
            </a:pPr>
            <a:fld id="{AF78DA8E-E1D0-9D4E-8B75-8AFCC68A3C3D}" type="slidenum">
              <a:rPr lang="en-US" altLang="el-GR"/>
              <a:pPr>
                <a:defRPr/>
              </a:pPr>
              <a:t>‹N›</a:t>
            </a:fld>
            <a:endParaRPr lang="en-US" altLang="el-GR"/>
          </a:p>
        </p:txBody>
      </p:sp>
      <p:sp>
        <p:nvSpPr>
          <p:cNvPr id="7" name="Footer Placeholder 4">
            <a:extLst>
              <a:ext uri="{FF2B5EF4-FFF2-40B4-BE49-F238E27FC236}">
                <a16:creationId xmlns:a16="http://schemas.microsoft.com/office/drawing/2014/main" id="{60661F61-A3C0-8252-E5C4-4FE9CF79D2D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6727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55F4E71-0A43-A3FE-A59F-823434C8F2A9}"/>
              </a:ext>
            </a:extLst>
          </p:cNvPr>
          <p:cNvSpPr>
            <a:spLocks noGrp="1"/>
          </p:cNvSpPr>
          <p:nvPr>
            <p:ph type="dt" sz="half" idx="10"/>
          </p:nvPr>
        </p:nvSpPr>
        <p:spPr/>
        <p:txBody>
          <a:bodyPr/>
          <a:lstStyle>
            <a:lvl1pPr>
              <a:defRPr/>
            </a:lvl1pPr>
          </a:lstStyle>
          <a:p>
            <a:pPr>
              <a:defRPr/>
            </a:pPr>
            <a:fld id="{DE6BCFD4-343E-3B45-A4B1-FE3158DD5ECD}" type="datetime1">
              <a:rPr lang="en-US" altLang="el-GR"/>
              <a:pPr>
                <a:defRPr/>
              </a:pPr>
              <a:t>5/31/24</a:t>
            </a:fld>
            <a:endParaRPr lang="en-US" altLang="el-GR"/>
          </a:p>
        </p:txBody>
      </p:sp>
      <p:sp>
        <p:nvSpPr>
          <p:cNvPr id="6" name="Slide Number Placeholder 5">
            <a:extLst>
              <a:ext uri="{FF2B5EF4-FFF2-40B4-BE49-F238E27FC236}">
                <a16:creationId xmlns:a16="http://schemas.microsoft.com/office/drawing/2014/main" id="{92521B97-799F-9B3F-C7DF-C47ED17A81A2}"/>
              </a:ext>
            </a:extLst>
          </p:cNvPr>
          <p:cNvSpPr>
            <a:spLocks noGrp="1"/>
          </p:cNvSpPr>
          <p:nvPr>
            <p:ph type="sldNum" sz="quarter" idx="11"/>
          </p:nvPr>
        </p:nvSpPr>
        <p:spPr/>
        <p:txBody>
          <a:bodyPr/>
          <a:lstStyle>
            <a:lvl1pPr>
              <a:defRPr/>
            </a:lvl1pPr>
          </a:lstStyle>
          <a:p>
            <a:pPr>
              <a:defRPr/>
            </a:pPr>
            <a:fld id="{9C40B290-BE37-F94A-9708-8D17BB4E177E}" type="slidenum">
              <a:rPr lang="en-US" altLang="el-GR"/>
              <a:pPr>
                <a:defRPr/>
              </a:pPr>
              <a:t>‹N›</a:t>
            </a:fld>
            <a:endParaRPr lang="en-US" altLang="el-GR"/>
          </a:p>
        </p:txBody>
      </p:sp>
      <p:sp>
        <p:nvSpPr>
          <p:cNvPr id="7" name="Footer Placeholder 4">
            <a:extLst>
              <a:ext uri="{FF2B5EF4-FFF2-40B4-BE49-F238E27FC236}">
                <a16:creationId xmlns:a16="http://schemas.microsoft.com/office/drawing/2014/main" id="{C7F2006B-7065-9181-3910-EF607DB8B423}"/>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3466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32B32"/>
            </a:gs>
            <a:gs pos="64999">
              <a:srgbClr val="273037"/>
            </a:gs>
            <a:gs pos="100000">
              <a:srgbClr val="606B76"/>
            </a:gs>
          </a:gsLst>
          <a:lin ang="540000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B423D7-37BE-FD6E-DC65-03335C4D7B54}"/>
              </a:ext>
            </a:extLst>
          </p:cNvPr>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C2731117-D894-F83B-C209-49B8D2B21F72}"/>
              </a:ext>
            </a:extLst>
          </p:cNvPr>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1">
            <a:extLst>
              <a:ext uri="{FF2B5EF4-FFF2-40B4-BE49-F238E27FC236}">
                <a16:creationId xmlns:a16="http://schemas.microsoft.com/office/drawing/2014/main" id="{046EDDD2-5134-8F69-2465-10985C1D449C}"/>
              </a:ext>
            </a:extLst>
          </p:cNvPr>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Click to edit Master title style</a:t>
            </a:r>
          </a:p>
        </p:txBody>
      </p:sp>
      <p:sp>
        <p:nvSpPr>
          <p:cNvPr id="1029" name="Text Placeholder 2">
            <a:extLst>
              <a:ext uri="{FF2B5EF4-FFF2-40B4-BE49-F238E27FC236}">
                <a16:creationId xmlns:a16="http://schemas.microsoft.com/office/drawing/2014/main" id="{67373474-C668-C1B4-F3BD-F2F8FC4C89AB}"/>
              </a:ext>
            </a:extLst>
          </p:cNvPr>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4" name="Date Placeholder 3">
            <a:extLst>
              <a:ext uri="{FF2B5EF4-FFF2-40B4-BE49-F238E27FC236}">
                <a16:creationId xmlns:a16="http://schemas.microsoft.com/office/drawing/2014/main" id="{556B0211-699C-766E-E550-30CC1432AA85}"/>
              </a:ext>
            </a:extLst>
          </p:cNvPr>
          <p:cNvSpPr>
            <a:spLocks noGrp="1"/>
          </p:cNvSpPr>
          <p:nvPr>
            <p:ph type="dt" sz="half" idx="2"/>
          </p:nvPr>
        </p:nvSpPr>
        <p:spPr>
          <a:xfrm>
            <a:off x="6007100" y="549275"/>
            <a:ext cx="1189038" cy="29686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Arial" panose="020B0604020202020204" pitchFamily="34" charset="0"/>
              </a:defRPr>
            </a:lvl1pPr>
          </a:lstStyle>
          <a:p>
            <a:pPr>
              <a:defRPr/>
            </a:pPr>
            <a:fld id="{9C880CAB-7913-B34A-8BB7-3611A8A5AACA}" type="datetime1">
              <a:rPr lang="en-US" altLang="el-GR"/>
              <a:pPr>
                <a:defRPr/>
              </a:pPr>
              <a:t>5/31/24</a:t>
            </a:fld>
            <a:endParaRPr lang="en-US" altLang="el-GR"/>
          </a:p>
        </p:txBody>
      </p:sp>
      <p:sp>
        <p:nvSpPr>
          <p:cNvPr id="6" name="Slide Number Placeholder 5">
            <a:extLst>
              <a:ext uri="{FF2B5EF4-FFF2-40B4-BE49-F238E27FC236}">
                <a16:creationId xmlns:a16="http://schemas.microsoft.com/office/drawing/2014/main" id="{4462A7C0-A272-F50C-520D-CE72DBC3DC42}"/>
              </a:ext>
            </a:extLst>
          </p:cNvPr>
          <p:cNvSpPr>
            <a:spLocks noGrp="1"/>
          </p:cNvSpPr>
          <p:nvPr>
            <p:ph type="sldNum" sz="quarter" idx="4"/>
          </p:nvPr>
        </p:nvSpPr>
        <p:spPr>
          <a:xfrm>
            <a:off x="7315200" y="549275"/>
            <a:ext cx="939800" cy="3016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vl1pPr>
          </a:lstStyle>
          <a:p>
            <a:pPr>
              <a:defRPr/>
            </a:pPr>
            <a:fld id="{3567BEB4-E85C-E14D-AF11-0F73D273E852}" type="slidenum">
              <a:rPr lang="en-US" altLang="el-GR"/>
              <a:pPr>
                <a:defRPr/>
              </a:pPr>
              <a:t>‹N›</a:t>
            </a:fld>
            <a:endParaRPr lang="en-US" altLang="el-GR"/>
          </a:p>
        </p:txBody>
      </p:sp>
      <p:sp>
        <p:nvSpPr>
          <p:cNvPr id="5" name="Footer Placeholder 4">
            <a:extLst>
              <a:ext uri="{FF2B5EF4-FFF2-40B4-BE49-F238E27FC236}">
                <a16:creationId xmlns:a16="http://schemas.microsoft.com/office/drawing/2014/main" id="{5F412962-8CB0-F8AA-C9CD-6D95527B27D8}"/>
              </a:ext>
            </a:extLst>
          </p:cNvPr>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eaLnBrk="1" fontAlgn="auto" hangingPunct="1">
              <a:spcBef>
                <a:spcPts val="0"/>
              </a:spcBef>
              <a:spcAft>
                <a:spcPts val="0"/>
              </a:spcAft>
              <a:defRPr sz="1000">
                <a:solidFill>
                  <a:schemeClr val="tx1"/>
                </a:solidFill>
                <a:latin typeface="+mn-lt"/>
                <a:ea typeface="+mn-ea"/>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S PGothic" panose="020B0600070205080204" pitchFamily="34" charset="-128"/>
          <a:cs typeface="ＭＳ Ｐゴシック" charset="0"/>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S PGothic" panose="020B0600070205080204" pitchFamily="34" charset="-128"/>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S PGothic" panose="020B0600070205080204" pitchFamily="34" charset="-128"/>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S PGothic" panose="020B0600070205080204" pitchFamily="34" charset="-128"/>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S PGothic" panose="020B0600070205080204" pitchFamily="34" charset="-128"/>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FD64DC19-8062-5960-D292-40AF8307D9CA}"/>
              </a:ext>
            </a:extLst>
          </p:cNvPr>
          <p:cNvSpPr>
            <a:spLocks noGrp="1"/>
          </p:cNvSpPr>
          <p:nvPr>
            <p:ph type="ctrTitle"/>
          </p:nvPr>
        </p:nvSpPr>
        <p:spPr>
          <a:xfrm>
            <a:off x="914400" y="2516188"/>
            <a:ext cx="7315200" cy="2595562"/>
          </a:xfrm>
        </p:spPr>
        <p:txBody>
          <a:bodyPr/>
          <a:lstStyle/>
          <a:p>
            <a:pPr eaLnBrk="1" hangingPunct="1"/>
            <a:r>
              <a:rPr lang="el-GR" altLang="el-GR" dirty="0"/>
              <a:t>Κεφάλαιο 6:Το περιβάλλον</a:t>
            </a:r>
            <a:endParaRPr lang="en-US" altLang="el-GR" dirty="0"/>
          </a:p>
        </p:txBody>
      </p:sp>
      <p:sp>
        <p:nvSpPr>
          <p:cNvPr id="78851" name="Subtitle 2">
            <a:extLst>
              <a:ext uri="{FF2B5EF4-FFF2-40B4-BE49-F238E27FC236}">
                <a16:creationId xmlns:a16="http://schemas.microsoft.com/office/drawing/2014/main" id="{74367D68-5CE0-D330-6180-488E22EB09A3}"/>
              </a:ext>
            </a:extLst>
          </p:cNvPr>
          <p:cNvSpPr>
            <a:spLocks noGrp="1"/>
          </p:cNvSpPr>
          <p:nvPr>
            <p:ph type="subTitle" idx="1"/>
          </p:nvPr>
        </p:nvSpPr>
        <p:spPr>
          <a:xfrm>
            <a:off x="914400" y="5167313"/>
            <a:ext cx="7315200" cy="1144587"/>
          </a:xfrm>
        </p:spPr>
        <p:txBody>
          <a:bodyPr/>
          <a:lstStyle/>
          <a:p>
            <a:pPr eaLnBrk="1" hangingPunct="1"/>
            <a:r>
              <a:rPr lang="el-GR" altLang="el-GR"/>
              <a:t>Επιχειρηματική Ηθική</a:t>
            </a:r>
            <a:endParaRPr lang="en-US" altLang="el-GR"/>
          </a:p>
        </p:txBody>
      </p:sp>
    </p:spTree>
    <p:extLst>
      <p:ext uri="{BB962C8B-B14F-4D97-AF65-F5344CB8AC3E}">
        <p14:creationId xmlns:p14="http://schemas.microsoft.com/office/powerpoint/2010/main" val="62825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0684885-24F0-66C8-9F7A-48FD830E1417}"/>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μέγιστο ποσοστό των υπερωριών που μπορεί να εργάζεται ένας εργαζόμενος στην Ευρωπαϊκή Ένωση;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20% </a:t>
            </a:r>
            <a:endParaRPr lang="el-GR" dirty="0">
              <a:latin typeface="Söhne"/>
            </a:endParaRPr>
          </a:p>
          <a:p>
            <a:pPr marL="503237" indent="-457200">
              <a:buFont typeface="Wingdings" pitchFamily="2" charset="2"/>
              <a:buAutoNum type="alphaLcPeriod"/>
              <a:defRPr/>
            </a:pPr>
            <a:r>
              <a:rPr lang="it-IT" dirty="0">
                <a:latin typeface="Söhne"/>
              </a:rPr>
              <a:t>40% </a:t>
            </a:r>
            <a:endParaRPr lang="el-GR" dirty="0">
              <a:latin typeface="Söhne"/>
            </a:endParaRPr>
          </a:p>
          <a:p>
            <a:pPr marL="503237" indent="-457200">
              <a:buFont typeface="Wingdings" pitchFamily="2" charset="2"/>
              <a:buAutoNum type="alphaLcPeriod"/>
              <a:defRPr/>
            </a:pPr>
            <a:r>
              <a:rPr lang="it-IT" dirty="0">
                <a:latin typeface="Söhne"/>
              </a:rPr>
              <a:t>60%</a:t>
            </a:r>
          </a:p>
          <a:p>
            <a:pPr marL="46037" indent="0">
              <a:buFont typeface="Wingdings" pitchFamily="2" charset="2"/>
              <a:buNone/>
              <a:defRPr/>
            </a:pPr>
            <a:br>
              <a:rPr lang="it-IT" dirty="0">
                <a:latin typeface="Söhne"/>
              </a:rPr>
            </a:br>
            <a:endParaRPr lang="it-IT" dirty="0">
              <a:latin typeface="Söhne"/>
            </a:endParaRPr>
          </a:p>
        </p:txBody>
      </p:sp>
      <p:sp>
        <p:nvSpPr>
          <p:cNvPr id="4" name="Rettangolo 3">
            <a:extLst>
              <a:ext uri="{FF2B5EF4-FFF2-40B4-BE49-F238E27FC236}">
                <a16:creationId xmlns:a16="http://schemas.microsoft.com/office/drawing/2014/main" id="{07553DAE-AD51-18DE-7F9D-27D967401FE7}"/>
              </a:ext>
            </a:extLst>
          </p:cNvPr>
          <p:cNvSpPr/>
          <p:nvPr/>
        </p:nvSpPr>
        <p:spPr>
          <a:xfrm>
            <a:off x="977900" y="4427538"/>
            <a:ext cx="6973888"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8131" name="Segnaposto contenuto 2">
            <a:extLst>
              <a:ext uri="{FF2B5EF4-FFF2-40B4-BE49-F238E27FC236}">
                <a16:creationId xmlns:a16="http://schemas.microsoft.com/office/drawing/2014/main" id="{BF1B4F99-88B4-B163-B003-5C3C1805400D}"/>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a:t>
            </a:r>
            <a:r>
              <a:rPr lang="it-IT" altLang="it-IT">
                <a:latin typeface="Söhne"/>
              </a:rPr>
              <a:t>EUROSTAT,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4254F33-1A2D-6E12-B6C5-251236644B67}"/>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ποσοστό των εργαζομένων στην Ευρωπαϊκή Ένωση που είναι άνω των 55 ετών και βρίσκονται στην κατηγορία της μακροχρόνιας ανεργίας;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10% </a:t>
            </a:r>
            <a:endParaRPr lang="el-GR" dirty="0">
              <a:latin typeface="Söhne"/>
            </a:endParaRPr>
          </a:p>
          <a:p>
            <a:pPr marL="503237" indent="-457200">
              <a:buFont typeface="Wingdings" pitchFamily="2" charset="2"/>
              <a:buAutoNum type="alphaLcPeriod"/>
              <a:defRPr/>
            </a:pPr>
            <a:r>
              <a:rPr lang="it-IT" dirty="0">
                <a:latin typeface="Söhne"/>
              </a:rPr>
              <a:t>25% </a:t>
            </a:r>
            <a:endParaRPr lang="el-GR" dirty="0">
              <a:latin typeface="Söhne"/>
            </a:endParaRPr>
          </a:p>
          <a:p>
            <a:pPr marL="503237" indent="-457200">
              <a:buFont typeface="Wingdings" pitchFamily="2" charset="2"/>
              <a:buAutoNum type="alphaLcPeriod"/>
              <a:defRPr/>
            </a:pPr>
            <a:r>
              <a:rPr lang="it-IT" dirty="0">
                <a:latin typeface="Söhne"/>
              </a:rPr>
              <a:t>40%</a:t>
            </a:r>
          </a:p>
        </p:txBody>
      </p:sp>
      <p:sp>
        <p:nvSpPr>
          <p:cNvPr id="4" name="Rettangolo 3">
            <a:extLst>
              <a:ext uri="{FF2B5EF4-FFF2-40B4-BE49-F238E27FC236}">
                <a16:creationId xmlns:a16="http://schemas.microsoft.com/office/drawing/2014/main" id="{5DCBCA36-4210-75CB-463A-E0B4758F4488}"/>
              </a:ext>
            </a:extLst>
          </p:cNvPr>
          <p:cNvSpPr/>
          <p:nvPr/>
        </p:nvSpPr>
        <p:spPr>
          <a:xfrm>
            <a:off x="733425" y="5087938"/>
            <a:ext cx="6975475"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9155" name="Segnaposto contenuto 2">
            <a:extLst>
              <a:ext uri="{FF2B5EF4-FFF2-40B4-BE49-F238E27FC236}">
                <a16:creationId xmlns:a16="http://schemas.microsoft.com/office/drawing/2014/main" id="{E955C05D-D428-A394-AD2D-1B4152C97E86}"/>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a:t>
            </a:r>
            <a:r>
              <a:rPr lang="it-IT" altLang="it-IT">
                <a:latin typeface="Söhne"/>
              </a:rPr>
              <a:t>EUROSTAT,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F0980A8-2945-B5BE-4E16-420DD8955CC9}"/>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ποσοστό των εργαζομένων στην Ελλάδα που είναι συμβασιούχοι και όχι μόνιμοι;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5% </a:t>
            </a:r>
            <a:endParaRPr lang="el-GR" dirty="0">
              <a:latin typeface="Söhne"/>
            </a:endParaRPr>
          </a:p>
          <a:p>
            <a:pPr marL="503237" indent="-457200">
              <a:buFont typeface="Wingdings" pitchFamily="2" charset="2"/>
              <a:buAutoNum type="alphaLcPeriod"/>
              <a:defRPr/>
            </a:pPr>
            <a:r>
              <a:rPr lang="it-IT" dirty="0">
                <a:latin typeface="Söhne"/>
              </a:rPr>
              <a:t>20% </a:t>
            </a:r>
            <a:endParaRPr lang="el-GR" dirty="0">
              <a:latin typeface="Söhne"/>
            </a:endParaRPr>
          </a:p>
          <a:p>
            <a:pPr marL="503237" indent="-457200">
              <a:buFont typeface="Wingdings" pitchFamily="2" charset="2"/>
              <a:buAutoNum type="alphaLcPeriod"/>
              <a:defRPr/>
            </a:pPr>
            <a:r>
              <a:rPr lang="it-IT" dirty="0">
                <a:latin typeface="Söhne"/>
              </a:rPr>
              <a:t>35%</a:t>
            </a:r>
          </a:p>
        </p:txBody>
      </p:sp>
      <p:sp>
        <p:nvSpPr>
          <p:cNvPr id="4" name="Rettangolo 3">
            <a:extLst>
              <a:ext uri="{FF2B5EF4-FFF2-40B4-BE49-F238E27FC236}">
                <a16:creationId xmlns:a16="http://schemas.microsoft.com/office/drawing/2014/main" id="{26788374-A901-5F2C-7016-A636038CB7B1}"/>
              </a:ext>
            </a:extLst>
          </p:cNvPr>
          <p:cNvSpPr/>
          <p:nvPr/>
        </p:nvSpPr>
        <p:spPr>
          <a:xfrm>
            <a:off x="977900" y="4427538"/>
            <a:ext cx="6973888"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0179" name="Segnaposto contenuto 2">
            <a:extLst>
              <a:ext uri="{FF2B5EF4-FFF2-40B4-BE49-F238E27FC236}">
                <a16:creationId xmlns:a16="http://schemas.microsoft.com/office/drawing/2014/main" id="{8E6D0FC5-2EDA-F069-790A-944E14BB26FC}"/>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ΕΛΣΤΑΤ</a:t>
            </a:r>
            <a:r>
              <a:rPr lang="it-IT" altLang="it-IT">
                <a:latin typeface="Söhne"/>
              </a:rPr>
              <a:t>, 202</a:t>
            </a:r>
            <a:r>
              <a:rPr lang="el-GR" altLang="it-IT">
                <a:latin typeface="Söhne"/>
              </a:rPr>
              <a:t>1</a:t>
            </a:r>
            <a:endParaRPr lang="it-IT" altLang="it-IT">
              <a:latin typeface="Söhn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8290A14-4BE7-E8F8-095A-B9734F93B61A}"/>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ποσοστό των ατόμων με αναπηρία στην Ελλάδα που δηλώνουν ότι αντιμετωπίζουν διακρίσεις στην εργασία τους;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25% </a:t>
            </a:r>
            <a:endParaRPr lang="el-GR" dirty="0">
              <a:latin typeface="Söhne"/>
            </a:endParaRPr>
          </a:p>
          <a:p>
            <a:pPr marL="503237" indent="-457200">
              <a:buFont typeface="Wingdings" pitchFamily="2" charset="2"/>
              <a:buAutoNum type="alphaLcPeriod"/>
              <a:defRPr/>
            </a:pPr>
            <a:r>
              <a:rPr lang="el-GR" dirty="0">
                <a:latin typeface="Söhne"/>
              </a:rPr>
              <a:t>5</a:t>
            </a:r>
            <a:r>
              <a:rPr lang="it-IT" dirty="0">
                <a:latin typeface="Söhne"/>
              </a:rPr>
              <a:t>0% </a:t>
            </a:r>
            <a:endParaRPr lang="el-GR" dirty="0">
              <a:latin typeface="Söhne"/>
            </a:endParaRPr>
          </a:p>
          <a:p>
            <a:pPr marL="503237" indent="-457200">
              <a:buFont typeface="Wingdings" pitchFamily="2" charset="2"/>
              <a:buAutoNum type="alphaLcPeriod"/>
              <a:defRPr/>
            </a:pPr>
            <a:r>
              <a:rPr lang="it-IT" dirty="0">
                <a:latin typeface="Söhne"/>
              </a:rPr>
              <a:t>75%</a:t>
            </a:r>
          </a:p>
        </p:txBody>
      </p:sp>
      <p:sp>
        <p:nvSpPr>
          <p:cNvPr id="4" name="Rettangolo 3">
            <a:extLst>
              <a:ext uri="{FF2B5EF4-FFF2-40B4-BE49-F238E27FC236}">
                <a16:creationId xmlns:a16="http://schemas.microsoft.com/office/drawing/2014/main" id="{3C28DAF8-1210-975C-B933-E5F9712FD296}"/>
              </a:ext>
            </a:extLst>
          </p:cNvPr>
          <p:cNvSpPr/>
          <p:nvPr/>
        </p:nvSpPr>
        <p:spPr>
          <a:xfrm>
            <a:off x="977900" y="4754563"/>
            <a:ext cx="6973888"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1203" name="Segnaposto contenuto 2">
            <a:extLst>
              <a:ext uri="{FF2B5EF4-FFF2-40B4-BE49-F238E27FC236}">
                <a16:creationId xmlns:a16="http://schemas.microsoft.com/office/drawing/2014/main" id="{68D03258-69B6-254C-DE34-7F2383C6BEA3}"/>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ΕΛΣΤΑΤ</a:t>
            </a:r>
            <a:r>
              <a:rPr lang="it-IT" altLang="it-IT">
                <a:latin typeface="Söhne"/>
              </a:rPr>
              <a:t>, 202</a:t>
            </a:r>
            <a:r>
              <a:rPr lang="el-GR" altLang="it-IT">
                <a:latin typeface="Söhne"/>
              </a:rPr>
              <a:t>1</a:t>
            </a:r>
            <a:endParaRPr lang="it-IT" altLang="it-IT">
              <a:latin typeface="Söhn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FD64DC19-8062-5960-D292-40AF8307D9CA}"/>
              </a:ext>
            </a:extLst>
          </p:cNvPr>
          <p:cNvSpPr>
            <a:spLocks noGrp="1"/>
          </p:cNvSpPr>
          <p:nvPr>
            <p:ph type="ctrTitle"/>
          </p:nvPr>
        </p:nvSpPr>
        <p:spPr>
          <a:xfrm>
            <a:off x="914400" y="2516188"/>
            <a:ext cx="7315200" cy="2595562"/>
          </a:xfrm>
        </p:spPr>
        <p:txBody>
          <a:bodyPr/>
          <a:lstStyle/>
          <a:p>
            <a:pPr eaLnBrk="1" hangingPunct="1"/>
            <a:r>
              <a:rPr lang="el-GR" altLang="el-GR" dirty="0"/>
              <a:t>Ιδρύματα Επιχειρηματικής Ηθικής </a:t>
            </a:r>
            <a:br>
              <a:rPr lang="it-IT" altLang="el-GR" dirty="0"/>
            </a:br>
            <a:r>
              <a:rPr lang="el-GR" altLang="el-GR" dirty="0"/>
              <a:t>(Ελλάδα- Εξωτερικό)</a:t>
            </a:r>
            <a:endParaRPr lang="en-US" altLang="el-GR" dirty="0"/>
          </a:p>
        </p:txBody>
      </p:sp>
    </p:spTree>
    <p:extLst>
      <p:ext uri="{BB962C8B-B14F-4D97-AF65-F5344CB8AC3E}">
        <p14:creationId xmlns:p14="http://schemas.microsoft.com/office/powerpoint/2010/main" val="99507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610255A-1E8D-C379-B302-96A00B8B62A7}"/>
              </a:ext>
            </a:extLst>
          </p:cNvPr>
          <p:cNvSpPr>
            <a:spLocks noGrp="1"/>
          </p:cNvSpPr>
          <p:nvPr>
            <p:ph type="title"/>
          </p:nvPr>
        </p:nvSpPr>
        <p:spPr>
          <a:xfrm>
            <a:off x="914400" y="549275"/>
            <a:ext cx="7315200" cy="1154112"/>
          </a:xfrm>
        </p:spPr>
        <p:txBody>
          <a:bodyPr/>
          <a:lstStyle/>
          <a:p>
            <a:pPr eaLnBrk="1" hangingPunct="1"/>
            <a:r>
              <a:rPr lang="it-IT" altLang="el-GR" dirty="0" err="1"/>
              <a:t>European</a:t>
            </a:r>
            <a:r>
              <a:rPr lang="it-IT" altLang="el-GR" dirty="0"/>
              <a:t> Business Ethics Network (EBEN)</a:t>
            </a:r>
            <a:endParaRPr lang="en-US" altLang="el-GR" dirty="0"/>
          </a:p>
        </p:txBody>
      </p:sp>
      <p:sp>
        <p:nvSpPr>
          <p:cNvPr id="79875" name="Content Placeholder 2">
            <a:extLst>
              <a:ext uri="{FF2B5EF4-FFF2-40B4-BE49-F238E27FC236}">
                <a16:creationId xmlns:a16="http://schemas.microsoft.com/office/drawing/2014/main" id="{5E352816-CBC0-4D3B-29FB-F42B86E24932}"/>
              </a:ext>
            </a:extLst>
          </p:cNvPr>
          <p:cNvSpPr>
            <a:spLocks noGrp="1"/>
          </p:cNvSpPr>
          <p:nvPr>
            <p:ph idx="1"/>
          </p:nvPr>
        </p:nvSpPr>
        <p:spPr>
          <a:xfrm>
            <a:off x="854015" y="1898920"/>
            <a:ext cx="7315200" cy="3538537"/>
          </a:xfrm>
        </p:spPr>
        <p:txBody>
          <a:bodyPr/>
          <a:lstStyle/>
          <a:p>
            <a:pPr algn="just"/>
            <a:r>
              <a:rPr lang="el-GR" sz="1800" b="0" i="0" dirty="0">
                <a:effectLst/>
                <a:latin typeface="hero-new"/>
              </a:rPr>
              <a:t>Το </a:t>
            </a:r>
            <a:r>
              <a:rPr lang="it-IT" sz="1800" b="1" i="0" dirty="0">
                <a:effectLst/>
                <a:latin typeface="hero-new"/>
              </a:rPr>
              <a:t>EBEN</a:t>
            </a:r>
            <a:r>
              <a:rPr lang="it-IT" sz="1800" b="0" i="0" dirty="0">
                <a:effectLst/>
                <a:latin typeface="hero-new"/>
              </a:rPr>
              <a:t> </a:t>
            </a:r>
            <a:r>
              <a:rPr lang="el-GR" sz="1800" b="0" i="0" dirty="0">
                <a:effectLst/>
                <a:latin typeface="hero-new"/>
              </a:rPr>
              <a:t>είναι το πλέον ενεργό Δίκτυο Επιχειρηματικής Ηθικής σήμερα στην Ευρώπη, το οποίο αριθμεί ήδη </a:t>
            </a:r>
            <a:r>
              <a:rPr lang="el-GR" sz="1800" b="1" i="0" dirty="0">
                <a:effectLst/>
                <a:latin typeface="hero-new"/>
              </a:rPr>
              <a:t>18 χώρες – μέλη</a:t>
            </a:r>
            <a:r>
              <a:rPr lang="el-GR" sz="1800" b="0" i="0" dirty="0">
                <a:effectLst/>
                <a:latin typeface="hero-new"/>
              </a:rPr>
              <a:t>, μεταξύ των οποίων η </a:t>
            </a:r>
            <a:r>
              <a:rPr lang="el-GR" sz="1800" b="1" i="0" dirty="0">
                <a:effectLst/>
                <a:latin typeface="hero-new"/>
              </a:rPr>
              <a:t>Δανία</a:t>
            </a:r>
            <a:r>
              <a:rPr lang="el-GR" sz="1800" b="0" i="0" dirty="0">
                <a:effectLst/>
                <a:latin typeface="hero-new"/>
              </a:rPr>
              <a:t>, η </a:t>
            </a:r>
            <a:r>
              <a:rPr lang="el-GR" sz="1800" b="1" i="0" dirty="0">
                <a:effectLst/>
                <a:latin typeface="hero-new"/>
              </a:rPr>
              <a:t>Μεγάλη Βρετανία</a:t>
            </a:r>
            <a:r>
              <a:rPr lang="el-GR" sz="1800" b="0" i="0" dirty="0">
                <a:effectLst/>
                <a:latin typeface="hero-new"/>
              </a:rPr>
              <a:t>, η </a:t>
            </a:r>
            <a:r>
              <a:rPr lang="el-GR" sz="1800" b="1" i="0" dirty="0">
                <a:effectLst/>
                <a:latin typeface="hero-new"/>
              </a:rPr>
              <a:t>Γερμανία</a:t>
            </a:r>
            <a:r>
              <a:rPr lang="el-GR" sz="1800" b="0" i="0" dirty="0">
                <a:effectLst/>
                <a:latin typeface="hero-new"/>
              </a:rPr>
              <a:t> και η </a:t>
            </a:r>
            <a:r>
              <a:rPr lang="el-GR" sz="1800" b="1" i="0" dirty="0">
                <a:effectLst/>
                <a:latin typeface="hero-new"/>
              </a:rPr>
              <a:t>Ισπανία</a:t>
            </a:r>
            <a:r>
              <a:rPr lang="el-GR" sz="1800" b="0" i="0" dirty="0">
                <a:effectLst/>
                <a:latin typeface="hero-new"/>
              </a:rPr>
              <a:t>.</a:t>
            </a:r>
          </a:p>
          <a:p>
            <a:pPr algn="just"/>
            <a:r>
              <a:rPr lang="el-GR" sz="1800" b="0" i="0" dirty="0">
                <a:effectLst/>
                <a:latin typeface="hero-new"/>
              </a:rPr>
              <a:t>Ιδρύθηκε το 2000 και είναι ήδη αναγνωρισμένο παγκοσμίως ως εκπρόσωπος της ευρωπαϊκής αντίληψης για την επιχειρηματική ηθική.</a:t>
            </a:r>
          </a:p>
          <a:p>
            <a:pPr algn="just"/>
            <a:r>
              <a:rPr lang="el-GR" sz="1800" b="0" i="0" dirty="0">
                <a:effectLst/>
                <a:latin typeface="hero-new"/>
              </a:rPr>
              <a:t>Στόχος του είναι να διαδώσει το είδος της διοίκησης που βασίζεται σε αξίες, στην ηθική της ηγεσίας, αλλά και να αυξήσει τη γνώση για την ευθύνη που έχουν οι εταιρείες προς την κοινωνία.</a:t>
            </a:r>
          </a:p>
          <a:p>
            <a:pPr algn="just"/>
            <a:r>
              <a:rPr lang="el-GR" sz="1800" b="0" i="0" dirty="0">
                <a:effectLst/>
                <a:latin typeface="hero-new"/>
              </a:rPr>
              <a:t>Μακροπρόθεσμα στοχεύει στην καλλιέργεια μίας κοινωνίας επιχειρηματιών που ασπάζονται τις αξίες της επιχειρηματικής ηθικής, οι οποίοι θα γαλουχήσουν τις επόμενες γενιές επαγγελματιών και ακαδημαϊκών.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610255A-1E8D-C379-B302-96A00B8B62A7}"/>
              </a:ext>
            </a:extLst>
          </p:cNvPr>
          <p:cNvSpPr>
            <a:spLocks noGrp="1"/>
          </p:cNvSpPr>
          <p:nvPr>
            <p:ph type="title"/>
          </p:nvPr>
        </p:nvSpPr>
        <p:spPr/>
        <p:txBody>
          <a:bodyPr/>
          <a:lstStyle/>
          <a:p>
            <a:pPr eaLnBrk="1" hangingPunct="1"/>
            <a:r>
              <a:rPr lang="el-GR" altLang="el-GR" dirty="0"/>
              <a:t>Ελληνικό Ινστιτούτο Επιχειρηματικής Ηθικής</a:t>
            </a:r>
            <a:endParaRPr lang="en-US" altLang="el-GR" dirty="0"/>
          </a:p>
        </p:txBody>
      </p:sp>
      <p:sp>
        <p:nvSpPr>
          <p:cNvPr id="79875" name="Content Placeholder 2">
            <a:extLst>
              <a:ext uri="{FF2B5EF4-FFF2-40B4-BE49-F238E27FC236}">
                <a16:creationId xmlns:a16="http://schemas.microsoft.com/office/drawing/2014/main" id="{5E352816-CBC0-4D3B-29FB-F42B86E24932}"/>
              </a:ext>
            </a:extLst>
          </p:cNvPr>
          <p:cNvSpPr>
            <a:spLocks noGrp="1"/>
          </p:cNvSpPr>
          <p:nvPr>
            <p:ph idx="1"/>
          </p:nvPr>
        </p:nvSpPr>
        <p:spPr>
          <a:xfrm>
            <a:off x="854015" y="2994475"/>
            <a:ext cx="7315200" cy="1586152"/>
          </a:xfrm>
        </p:spPr>
        <p:txBody>
          <a:bodyPr/>
          <a:lstStyle/>
          <a:p>
            <a:pPr algn="just"/>
            <a:r>
              <a:rPr lang="el-GR" sz="1600" b="0" i="0" dirty="0">
                <a:effectLst/>
                <a:latin typeface="hero-new"/>
              </a:rPr>
              <a:t>Στην Ελλάδα κύριος οργανισμός με σκοπό την προώθηση και διάχυση των αρχών της επιχειρηματικής ηθικής είναι το Ελληνικό Ινστιτούτο Επιχειρηματικής Ηθικής. Ιδρύθηκε το 2005 και είναι μη κερδοσκοπικός οργανισμός που εκπροσωπεί το </a:t>
            </a:r>
            <a:r>
              <a:rPr lang="it-IT" sz="1600" b="0" i="0" dirty="0" err="1">
                <a:effectLst/>
                <a:latin typeface="hero-new"/>
              </a:rPr>
              <a:t>European</a:t>
            </a:r>
            <a:r>
              <a:rPr lang="it-IT" sz="1600" b="0" i="0" dirty="0">
                <a:effectLst/>
                <a:latin typeface="hero-new"/>
              </a:rPr>
              <a:t> Business Ethics Network (</a:t>
            </a:r>
            <a:r>
              <a:rPr lang="el-GR" sz="1600" b="0" i="0" dirty="0">
                <a:effectLst/>
                <a:latin typeface="hero-new"/>
              </a:rPr>
              <a:t>ΕΒΕΝ). Φιλοδοξία του είναι η παροχή υποστήριξης στους οργανισμούς και τους επαγγελματίες</a:t>
            </a:r>
            <a:r>
              <a:rPr lang="it-IT" sz="1600" b="0" i="0" dirty="0">
                <a:effectLst/>
                <a:latin typeface="hero-new"/>
              </a:rPr>
              <a:t>,</a:t>
            </a:r>
            <a:r>
              <a:rPr lang="el-GR" sz="1600" b="0" i="0" dirty="0">
                <a:effectLst/>
                <a:latin typeface="hero-new"/>
              </a:rPr>
              <a:t> ώστε να εφαρμόσουν έναν νέο τρόπο διοίκησης με βάση τις αξίες τις επιχειρηματικής ηθικής.</a:t>
            </a:r>
            <a:endParaRPr lang="el-GR" sz="1800" b="0" i="0" dirty="0">
              <a:effectLst/>
              <a:latin typeface="hero-new"/>
            </a:endParaRPr>
          </a:p>
        </p:txBody>
      </p:sp>
    </p:spTree>
    <p:extLst>
      <p:ext uri="{BB962C8B-B14F-4D97-AF65-F5344CB8AC3E}">
        <p14:creationId xmlns:p14="http://schemas.microsoft.com/office/powerpoint/2010/main" val="41776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610255A-1E8D-C379-B302-96A00B8B62A7}"/>
              </a:ext>
            </a:extLst>
          </p:cNvPr>
          <p:cNvSpPr>
            <a:spLocks noGrp="1"/>
          </p:cNvSpPr>
          <p:nvPr>
            <p:ph type="title"/>
          </p:nvPr>
        </p:nvSpPr>
        <p:spPr/>
        <p:txBody>
          <a:bodyPr/>
          <a:lstStyle/>
          <a:p>
            <a:pPr eaLnBrk="1" hangingPunct="1"/>
            <a:r>
              <a:rPr lang="el-GR" altLang="el-GR" dirty="0" err="1"/>
              <a:t>Πρ</a:t>
            </a:r>
            <a:r>
              <a:rPr lang="it-IT" altLang="el-GR" dirty="0" err="1"/>
              <a:t>ό</a:t>
            </a:r>
            <a:r>
              <a:rPr lang="el-GR" altLang="el-GR" dirty="0" err="1"/>
              <a:t>τυπα</a:t>
            </a:r>
            <a:r>
              <a:rPr lang="el-GR" altLang="el-GR" dirty="0"/>
              <a:t> </a:t>
            </a:r>
            <a:br>
              <a:rPr lang="el-GR" altLang="el-GR" dirty="0"/>
            </a:br>
            <a:r>
              <a:rPr lang="el-GR" altLang="el-GR" dirty="0"/>
              <a:t>Επιχειρηματικής Ηθικής</a:t>
            </a:r>
            <a:endParaRPr lang="en-US" altLang="el-GR" dirty="0"/>
          </a:p>
        </p:txBody>
      </p:sp>
      <p:sp>
        <p:nvSpPr>
          <p:cNvPr id="79875" name="Content Placeholder 2">
            <a:extLst>
              <a:ext uri="{FF2B5EF4-FFF2-40B4-BE49-F238E27FC236}">
                <a16:creationId xmlns:a16="http://schemas.microsoft.com/office/drawing/2014/main" id="{5E352816-CBC0-4D3B-29FB-F42B86E24932}"/>
              </a:ext>
            </a:extLst>
          </p:cNvPr>
          <p:cNvSpPr>
            <a:spLocks noGrp="1"/>
          </p:cNvSpPr>
          <p:nvPr>
            <p:ph idx="1"/>
          </p:nvPr>
        </p:nvSpPr>
        <p:spPr>
          <a:xfrm>
            <a:off x="517585" y="2994475"/>
            <a:ext cx="8151962" cy="1586152"/>
          </a:xfrm>
        </p:spPr>
        <p:txBody>
          <a:bodyPr/>
          <a:lstStyle/>
          <a:p>
            <a:pPr marL="46037" indent="0" algn="just">
              <a:buNone/>
            </a:pPr>
            <a:r>
              <a:rPr lang="el-GR" sz="1600" b="0" i="0" dirty="0">
                <a:effectLst/>
                <a:latin typeface="hero-new"/>
              </a:rPr>
              <a:t>Οι πέντε αρκετά ευρύτερες ηθικές αρχές που προτάθηκαν από τους φιλοσόφους είναι οι εξής:</a:t>
            </a:r>
          </a:p>
          <a:p>
            <a:pPr marL="46037" indent="0" algn="just">
              <a:buNone/>
            </a:pPr>
            <a:endParaRPr lang="el-GR" sz="1600" b="0" i="0" dirty="0">
              <a:effectLst/>
              <a:latin typeface="hero-new"/>
            </a:endParaRPr>
          </a:p>
          <a:p>
            <a:pPr algn="just"/>
            <a:r>
              <a:rPr lang="el-GR" sz="1600" b="1" i="1" u="sng" dirty="0">
                <a:effectLst/>
                <a:latin typeface="hero-new"/>
              </a:rPr>
              <a:t>Αρχή της Βλάβης</a:t>
            </a:r>
            <a:r>
              <a:rPr lang="el-GR" sz="1600" b="0" i="0" dirty="0">
                <a:effectLst/>
                <a:latin typeface="hero-new"/>
              </a:rPr>
              <a:t>: οι επιχειρήσεις θα πρέπει να αποφεύγουν αδικαιολόγητη βλάβη.</a:t>
            </a:r>
          </a:p>
          <a:p>
            <a:pPr algn="just"/>
            <a:r>
              <a:rPr lang="el-GR" sz="1600" b="1" i="1" u="sng" dirty="0">
                <a:effectLst/>
                <a:latin typeface="hero-new"/>
              </a:rPr>
              <a:t>Αρχή της Δικαιοσύνης</a:t>
            </a:r>
            <a:r>
              <a:rPr lang="el-GR" sz="1600" b="0" i="0" dirty="0">
                <a:effectLst/>
                <a:latin typeface="hero-new"/>
              </a:rPr>
              <a:t>: οι επιχειρήσεις πρέπει να είναι δίκαιες σε όλες τις πρακτικές τους.</a:t>
            </a:r>
          </a:p>
          <a:p>
            <a:pPr algn="just"/>
            <a:r>
              <a:rPr lang="el-GR" sz="1600" b="1" i="1" u="sng" dirty="0">
                <a:effectLst/>
                <a:latin typeface="hero-new"/>
              </a:rPr>
              <a:t>Αρχή των ανθρωπίνων δικαιωμάτων</a:t>
            </a:r>
            <a:r>
              <a:rPr lang="el-GR" sz="1600" b="0" i="0" dirty="0">
                <a:effectLst/>
                <a:latin typeface="hero-new"/>
              </a:rPr>
              <a:t>: οι επιχειρήσεις θα πρέπει να σέβονται τα ανθρώπινα δικαιώματα.</a:t>
            </a:r>
          </a:p>
          <a:p>
            <a:pPr algn="just"/>
            <a:r>
              <a:rPr lang="el-GR" sz="1600" b="1" i="0" u="sng" dirty="0">
                <a:effectLst/>
                <a:latin typeface="hero-new"/>
              </a:rPr>
              <a:t>Αρχή της Αυτονομίας</a:t>
            </a:r>
            <a:r>
              <a:rPr lang="el-GR" sz="1600" b="0" i="0" dirty="0">
                <a:effectLst/>
                <a:latin typeface="hero-new"/>
              </a:rPr>
              <a:t>: οι επιχειρήσεις δεν πρέπει να παραβιάζουν τις επιλογές των ανθρώπων.</a:t>
            </a:r>
          </a:p>
          <a:p>
            <a:pPr algn="just"/>
            <a:r>
              <a:rPr lang="el-GR" sz="1600" b="1" i="1" u="sng" dirty="0">
                <a:effectLst/>
                <a:latin typeface="hero-new"/>
              </a:rPr>
              <a:t>Αρχή της ειλικρίνειας</a:t>
            </a:r>
            <a:r>
              <a:rPr lang="el-GR" sz="1600" b="0" i="0" dirty="0">
                <a:effectLst/>
                <a:latin typeface="hero-new"/>
              </a:rPr>
              <a:t>: οι επιχειρήσεις δεν θα πρέπει να είναι παραπλανητικές.</a:t>
            </a:r>
          </a:p>
        </p:txBody>
      </p:sp>
    </p:spTree>
    <p:extLst>
      <p:ext uri="{BB962C8B-B14F-4D97-AF65-F5344CB8AC3E}">
        <p14:creationId xmlns:p14="http://schemas.microsoft.com/office/powerpoint/2010/main" val="41511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610255A-1E8D-C379-B302-96A00B8B62A7}"/>
              </a:ext>
            </a:extLst>
          </p:cNvPr>
          <p:cNvSpPr>
            <a:spLocks noGrp="1"/>
          </p:cNvSpPr>
          <p:nvPr>
            <p:ph type="title"/>
          </p:nvPr>
        </p:nvSpPr>
        <p:spPr>
          <a:xfrm>
            <a:off x="914400" y="1001174"/>
            <a:ext cx="7315200" cy="1154112"/>
          </a:xfrm>
        </p:spPr>
        <p:txBody>
          <a:bodyPr/>
          <a:lstStyle/>
          <a:p>
            <a:pPr eaLnBrk="1" hangingPunct="1"/>
            <a:r>
              <a:rPr lang="el-GR" altLang="el-GR" dirty="0"/>
              <a:t>Πρότυπο Κοινωνικής Υπευθυνότητας </a:t>
            </a:r>
            <a:br>
              <a:rPr lang="el-GR" altLang="el-GR" dirty="0"/>
            </a:br>
            <a:r>
              <a:rPr lang="el-GR" altLang="el-GR" dirty="0"/>
              <a:t>(</a:t>
            </a:r>
            <a:r>
              <a:rPr lang="it-IT" altLang="el-GR" dirty="0"/>
              <a:t>Social Accountability) SA8000</a:t>
            </a:r>
            <a:endParaRPr lang="en-US" altLang="el-GR" dirty="0"/>
          </a:p>
        </p:txBody>
      </p:sp>
      <p:sp>
        <p:nvSpPr>
          <p:cNvPr id="79875" name="Content Placeholder 2">
            <a:extLst>
              <a:ext uri="{FF2B5EF4-FFF2-40B4-BE49-F238E27FC236}">
                <a16:creationId xmlns:a16="http://schemas.microsoft.com/office/drawing/2014/main" id="{5E352816-CBC0-4D3B-29FB-F42B86E24932}"/>
              </a:ext>
            </a:extLst>
          </p:cNvPr>
          <p:cNvSpPr>
            <a:spLocks noGrp="1"/>
          </p:cNvSpPr>
          <p:nvPr>
            <p:ph idx="1"/>
          </p:nvPr>
        </p:nvSpPr>
        <p:spPr>
          <a:xfrm>
            <a:off x="496019" y="2243977"/>
            <a:ext cx="8151962" cy="1586152"/>
          </a:xfrm>
        </p:spPr>
        <p:txBody>
          <a:bodyPr/>
          <a:lstStyle/>
          <a:p>
            <a:pPr algn="just"/>
            <a:r>
              <a:rPr lang="el-GR" sz="1600" b="0" i="0" dirty="0">
                <a:effectLst/>
                <a:latin typeface="hero-new"/>
              </a:rPr>
              <a:t>Το πρότυπο </a:t>
            </a:r>
            <a:r>
              <a:rPr lang="it-IT" sz="1600" b="0" i="0" dirty="0">
                <a:effectLst/>
                <a:latin typeface="hero-new"/>
              </a:rPr>
              <a:t>SA 8000 </a:t>
            </a:r>
            <a:r>
              <a:rPr lang="el-GR" sz="1600" b="0" i="0" dirty="0">
                <a:effectLst/>
                <a:latin typeface="hero-new"/>
              </a:rPr>
              <a:t>αφορά σε όλες τις εταιρείες ανεξαρτήτως δραστηριότητας, οι οποίες στοχεύουν στη συνεχή βελτίωση των συνθηκών εργασίας και την επικοινωνία τους σε όλα τα ενδιαφερόμενα μέρη, ενώ επίσης θέτει σχετικές απαιτήσεις και στο προσωπικό των υπεργολάβων.</a:t>
            </a:r>
          </a:p>
          <a:p>
            <a:pPr algn="just"/>
            <a:r>
              <a:rPr lang="el-GR" sz="1600" b="0" i="0" dirty="0">
                <a:effectLst/>
                <a:latin typeface="hero-new"/>
              </a:rPr>
              <a:t>Η συνεχόμενη αύξηση του δημόσιου ενδιαφέροντος για απάνθρωπες συνθήκες εργασίας στις αναπτυσσόμενες χώρες οδήγησε το 1997 στη δημιουργία του </a:t>
            </a:r>
            <a:r>
              <a:rPr lang="it-IT" sz="1600" b="0" i="0" dirty="0">
                <a:effectLst/>
                <a:latin typeface="hero-new"/>
              </a:rPr>
              <a:t>Social Accountability International Organization (SAI). </a:t>
            </a:r>
            <a:r>
              <a:rPr lang="el-GR" sz="1600" b="0" i="0" dirty="0">
                <a:effectLst/>
                <a:latin typeface="hero-new"/>
              </a:rPr>
              <a:t>Ο στόχος του ήταν ο σχεδιασμός ενός ενιαίου κώδικα λειτουργίας για τις συνθήκες εργασίας σε μεταποιητικές και αγροτικές βιομηχανίες.</a:t>
            </a:r>
          </a:p>
          <a:p>
            <a:pPr algn="just"/>
            <a:r>
              <a:rPr lang="el-GR" sz="1600" b="0" i="0" dirty="0">
                <a:effectLst/>
                <a:latin typeface="hero-new"/>
              </a:rPr>
              <a:t>Το πρότυπο </a:t>
            </a:r>
            <a:r>
              <a:rPr lang="it-IT" sz="1600" b="0" i="0" dirty="0">
                <a:effectLst/>
                <a:latin typeface="hero-new"/>
              </a:rPr>
              <a:t>SA8000 </a:t>
            </a:r>
            <a:r>
              <a:rPr lang="el-GR" sz="1600" b="0" i="0" dirty="0">
                <a:effectLst/>
                <a:latin typeface="hero-new"/>
              </a:rPr>
              <a:t>για κοινωνικά αποδεκτές συνθήκες εργασίας θέτει συγκεκριμένα πρότυπα. Εκτός από τις απαιτήσεις για τα δικαιώματα των εργαζομένων, το </a:t>
            </a:r>
            <a:r>
              <a:rPr lang="it-IT" sz="1600" b="0" i="0" dirty="0">
                <a:effectLst/>
                <a:latin typeface="hero-new"/>
              </a:rPr>
              <a:t>SA 8000 </a:t>
            </a:r>
            <a:r>
              <a:rPr lang="el-GR" sz="1600" b="0" i="0" dirty="0">
                <a:effectLst/>
                <a:latin typeface="hero-new"/>
              </a:rPr>
              <a:t>έχει σχεδιαστεί, ώστε να συμπεριλάβει διεθνείς συμφωνίες, όπως η συνθήκη του Διεθνούς Οργανισμού Εργασίας (</a:t>
            </a:r>
            <a:r>
              <a:rPr lang="it-IT" sz="1600" b="0" i="0" dirty="0">
                <a:effectLst/>
                <a:latin typeface="hero-new"/>
              </a:rPr>
              <a:t>ILO), </a:t>
            </a:r>
            <a:r>
              <a:rPr lang="el-GR" sz="1600" b="0" i="0" dirty="0">
                <a:effectLst/>
                <a:latin typeface="hero-new"/>
              </a:rPr>
              <a:t>η Διεθνής Δήλωση για τα Ανθρώπινα Δικαιώματα και η Σύνοδος των Ηνωμένων Εθνών για τα Παιδικά Δικαιώματα. Αυτά τα εργαλεία αναφέρονται στις γενικότερες απαιτήσεις εφαρμογής του προτύπου </a:t>
            </a:r>
            <a:r>
              <a:rPr lang="it-IT" sz="1600" b="0" i="0" dirty="0">
                <a:effectLst/>
                <a:latin typeface="hero-new"/>
              </a:rPr>
              <a:t>SA 8000.</a:t>
            </a:r>
          </a:p>
        </p:txBody>
      </p:sp>
    </p:spTree>
    <p:extLst>
      <p:ext uri="{BB962C8B-B14F-4D97-AF65-F5344CB8AC3E}">
        <p14:creationId xmlns:p14="http://schemas.microsoft.com/office/powerpoint/2010/main" val="281346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610255A-1E8D-C379-B302-96A00B8B62A7}"/>
              </a:ext>
            </a:extLst>
          </p:cNvPr>
          <p:cNvSpPr>
            <a:spLocks noGrp="1"/>
          </p:cNvSpPr>
          <p:nvPr>
            <p:ph type="title"/>
          </p:nvPr>
        </p:nvSpPr>
        <p:spPr/>
        <p:txBody>
          <a:bodyPr/>
          <a:lstStyle/>
          <a:p>
            <a:pPr eaLnBrk="1" hangingPunct="1"/>
            <a:r>
              <a:rPr lang="el-GR" altLang="el-GR" dirty="0"/>
              <a:t>Αξίες </a:t>
            </a:r>
            <a:r>
              <a:rPr lang="it-IT" altLang="el-GR" dirty="0"/>
              <a:t>SA8000</a:t>
            </a:r>
            <a:endParaRPr lang="en-US" altLang="el-GR" dirty="0"/>
          </a:p>
        </p:txBody>
      </p:sp>
      <p:sp>
        <p:nvSpPr>
          <p:cNvPr id="79875" name="Content Placeholder 2">
            <a:extLst>
              <a:ext uri="{FF2B5EF4-FFF2-40B4-BE49-F238E27FC236}">
                <a16:creationId xmlns:a16="http://schemas.microsoft.com/office/drawing/2014/main" id="{5E352816-CBC0-4D3B-29FB-F42B86E24932}"/>
              </a:ext>
            </a:extLst>
          </p:cNvPr>
          <p:cNvSpPr>
            <a:spLocks noGrp="1"/>
          </p:cNvSpPr>
          <p:nvPr>
            <p:ph idx="1"/>
          </p:nvPr>
        </p:nvSpPr>
        <p:spPr>
          <a:xfrm>
            <a:off x="517585" y="2994475"/>
            <a:ext cx="8151962" cy="1586152"/>
          </a:xfrm>
        </p:spPr>
        <p:txBody>
          <a:bodyPr/>
          <a:lstStyle/>
          <a:p>
            <a:pPr algn="just"/>
            <a:r>
              <a:rPr lang="el-GR" sz="1400" b="0" i="0" dirty="0">
                <a:effectLst/>
                <a:latin typeface="hero-new"/>
              </a:rPr>
              <a:t>Παρέχει διαφανή, μετρήσιμα και επαληθεύσιμα στοιχεία για την πιστοποίηση της επίδοσης των εταιρειών σε εννέα βασικούς τομείς:</a:t>
            </a:r>
          </a:p>
          <a:p>
            <a:pPr algn="l">
              <a:buFont typeface="Arial" panose="020B0604020202020204" pitchFamily="34" charset="0"/>
              <a:buChar char="•"/>
            </a:pPr>
            <a:r>
              <a:rPr lang="el-GR" sz="1400" b="0" i="0" dirty="0">
                <a:effectLst/>
                <a:latin typeface="hero-new"/>
              </a:rPr>
              <a:t>Παιδική εργασία</a:t>
            </a:r>
          </a:p>
          <a:p>
            <a:pPr algn="l">
              <a:buFont typeface="Arial" panose="020B0604020202020204" pitchFamily="34" charset="0"/>
              <a:buChar char="•"/>
            </a:pPr>
            <a:r>
              <a:rPr lang="el-GR" sz="1400" b="0" i="0" dirty="0">
                <a:effectLst/>
                <a:latin typeface="hero-new"/>
              </a:rPr>
              <a:t>Βεβιασμένη εργασία</a:t>
            </a:r>
          </a:p>
          <a:p>
            <a:pPr algn="l">
              <a:buFont typeface="Arial" panose="020B0604020202020204" pitchFamily="34" charset="0"/>
              <a:buChar char="•"/>
            </a:pPr>
            <a:r>
              <a:rPr lang="el-GR" sz="1400" b="0" i="0" dirty="0">
                <a:effectLst/>
                <a:latin typeface="hero-new"/>
              </a:rPr>
              <a:t>Υγεία και ασφάλεια</a:t>
            </a:r>
          </a:p>
          <a:p>
            <a:pPr algn="l">
              <a:buFont typeface="Arial" panose="020B0604020202020204" pitchFamily="34" charset="0"/>
              <a:buChar char="•"/>
            </a:pPr>
            <a:r>
              <a:rPr lang="el-GR" sz="1400" b="0" i="0" dirty="0">
                <a:effectLst/>
                <a:latin typeface="hero-new"/>
              </a:rPr>
              <a:t>Ελευθερία συνδικαλισμού και συλλογικής διαπραγμάτευσης</a:t>
            </a:r>
          </a:p>
          <a:p>
            <a:pPr algn="l">
              <a:buFont typeface="Arial" panose="020B0604020202020204" pitchFamily="34" charset="0"/>
              <a:buChar char="•"/>
            </a:pPr>
            <a:r>
              <a:rPr lang="el-GR" sz="1400" b="0" i="0" dirty="0">
                <a:effectLst/>
                <a:latin typeface="hero-new"/>
              </a:rPr>
              <a:t>Διακρίσεις</a:t>
            </a:r>
          </a:p>
          <a:p>
            <a:pPr algn="l">
              <a:buFont typeface="Arial" panose="020B0604020202020204" pitchFamily="34" charset="0"/>
              <a:buChar char="•"/>
            </a:pPr>
            <a:r>
              <a:rPr lang="el-GR" sz="1400" b="0" i="0" dirty="0">
                <a:effectLst/>
                <a:latin typeface="hero-new"/>
              </a:rPr>
              <a:t>Κυρώσεις</a:t>
            </a:r>
          </a:p>
          <a:p>
            <a:pPr algn="l">
              <a:buFont typeface="Arial" panose="020B0604020202020204" pitchFamily="34" charset="0"/>
              <a:buChar char="•"/>
            </a:pPr>
            <a:r>
              <a:rPr lang="el-GR" sz="1400" b="0" i="0" dirty="0">
                <a:effectLst/>
                <a:latin typeface="hero-new"/>
              </a:rPr>
              <a:t>Ώρες εργασίας</a:t>
            </a:r>
          </a:p>
          <a:p>
            <a:pPr algn="l">
              <a:buFont typeface="Arial" panose="020B0604020202020204" pitchFamily="34" charset="0"/>
              <a:buChar char="•"/>
            </a:pPr>
            <a:r>
              <a:rPr lang="el-GR" sz="1400" b="0" i="0" dirty="0">
                <a:effectLst/>
                <a:latin typeface="hero-new"/>
              </a:rPr>
              <a:t>Αποζημίωση</a:t>
            </a:r>
          </a:p>
          <a:p>
            <a:pPr algn="l">
              <a:buFont typeface="Arial" panose="020B0604020202020204" pitchFamily="34" charset="0"/>
              <a:buChar char="•"/>
            </a:pPr>
            <a:r>
              <a:rPr lang="el-GR" sz="1400" b="0" i="0" dirty="0">
                <a:effectLst/>
                <a:latin typeface="hero-new"/>
              </a:rPr>
              <a:t>Σύστημα διαχείρισης</a:t>
            </a:r>
          </a:p>
        </p:txBody>
      </p:sp>
    </p:spTree>
    <p:extLst>
      <p:ext uri="{BB962C8B-B14F-4D97-AF65-F5344CB8AC3E}">
        <p14:creationId xmlns:p14="http://schemas.microsoft.com/office/powerpoint/2010/main" val="14767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EBBFD-6C98-1E9D-C903-D8EB9500C7D0}"/>
              </a:ext>
            </a:extLst>
          </p:cNvPr>
          <p:cNvSpPr>
            <a:spLocks noGrp="1"/>
          </p:cNvSpPr>
          <p:nvPr>
            <p:ph type="title"/>
          </p:nvPr>
        </p:nvSpPr>
        <p:spPr/>
        <p:txBody>
          <a:bodyPr/>
          <a:lstStyle/>
          <a:p>
            <a:r>
              <a:rPr lang="el-GR" dirty="0"/>
              <a:t>Για να δούμε τι θυμόμαστε….</a:t>
            </a:r>
            <a:endParaRPr lang="it-IT" dirty="0"/>
          </a:p>
        </p:txBody>
      </p:sp>
    </p:spTree>
    <p:extLst>
      <p:ext uri="{BB962C8B-B14F-4D97-AF65-F5344CB8AC3E}">
        <p14:creationId xmlns:p14="http://schemas.microsoft.com/office/powerpoint/2010/main" val="3432553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610255A-1E8D-C379-B302-96A00B8B62A7}"/>
              </a:ext>
            </a:extLst>
          </p:cNvPr>
          <p:cNvSpPr>
            <a:spLocks noGrp="1"/>
          </p:cNvSpPr>
          <p:nvPr>
            <p:ph type="title"/>
          </p:nvPr>
        </p:nvSpPr>
        <p:spPr/>
        <p:txBody>
          <a:bodyPr/>
          <a:lstStyle/>
          <a:p>
            <a:pPr eaLnBrk="1" hangingPunct="1"/>
            <a:r>
              <a:rPr lang="el-GR" altLang="el-GR" dirty="0"/>
              <a:t>ΟΦΕΛΗ ΑΠΟ ΤΗΝ ΠΙΣΤΟΠΟΙΗΣΗ </a:t>
            </a:r>
            <a:r>
              <a:rPr lang="it-IT" altLang="el-GR" dirty="0"/>
              <a:t>SA 8000</a:t>
            </a:r>
            <a:endParaRPr lang="en-US" altLang="el-GR" dirty="0"/>
          </a:p>
        </p:txBody>
      </p:sp>
      <p:sp>
        <p:nvSpPr>
          <p:cNvPr id="79875" name="Content Placeholder 2">
            <a:extLst>
              <a:ext uri="{FF2B5EF4-FFF2-40B4-BE49-F238E27FC236}">
                <a16:creationId xmlns:a16="http://schemas.microsoft.com/office/drawing/2014/main" id="{5E352816-CBC0-4D3B-29FB-F42B86E24932}"/>
              </a:ext>
            </a:extLst>
          </p:cNvPr>
          <p:cNvSpPr>
            <a:spLocks noGrp="1"/>
          </p:cNvSpPr>
          <p:nvPr>
            <p:ph idx="1"/>
          </p:nvPr>
        </p:nvSpPr>
        <p:spPr>
          <a:xfrm>
            <a:off x="517585" y="2994475"/>
            <a:ext cx="8151962" cy="1586152"/>
          </a:xfrm>
        </p:spPr>
        <p:txBody>
          <a:bodyPr/>
          <a:lstStyle/>
          <a:p>
            <a:pPr algn="just"/>
            <a:r>
              <a:rPr lang="el-GR" sz="1400" b="0" i="0" dirty="0">
                <a:effectLst/>
                <a:latin typeface="hero-new"/>
              </a:rPr>
              <a:t>Πολλές επιχειρήσεις έχουν ήδη αρχίσει να αναγνωρίζουν τα πλεονεκτήματα από την υιοθέτηση μιας ηθικής διάστασης στις εργασιακές πρακτικές τους και εφαρμόζουν τους δικούς τους κώδικες δεοντολογίας. Το πρότυπο </a:t>
            </a:r>
            <a:r>
              <a:rPr lang="it-IT" sz="1400" b="0" i="0" dirty="0">
                <a:effectLst/>
                <a:latin typeface="hero-new"/>
              </a:rPr>
              <a:t>SA8000 </a:t>
            </a:r>
            <a:r>
              <a:rPr lang="el-GR" sz="1400" b="0" i="0" dirty="0">
                <a:effectLst/>
                <a:latin typeface="hero-new"/>
              </a:rPr>
              <a:t>προσφέρει μια παγκόσμια κοινωνικά αποδεκτή εργασιακή πρακτική, η οποία συμμορφώνεται με τις διεθνείς συμβάσεις και δηλώσεις περί ανθρωπίνων δικαιωμάτων. Επιπρόσθετα, η πιστοποιημένη εταιρεία δείχνει προς όλους τους εργαζόμενους της στην πράξη το σεβασμό και τη δέσμευση στα εργασιακά δικαιώματα και τη βελτίωση των συνθηκών εργασίας.</a:t>
            </a:r>
          </a:p>
        </p:txBody>
      </p:sp>
    </p:spTree>
    <p:extLst>
      <p:ext uri="{BB962C8B-B14F-4D97-AF65-F5344CB8AC3E}">
        <p14:creationId xmlns:p14="http://schemas.microsoft.com/office/powerpoint/2010/main" val="171655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F7C68392-DED0-C067-ED30-7F409E7D5144}"/>
              </a:ext>
            </a:extLst>
          </p:cNvPr>
          <p:cNvSpPr>
            <a:spLocks noGrp="1"/>
          </p:cNvSpPr>
          <p:nvPr>
            <p:ph type="title"/>
          </p:nvPr>
        </p:nvSpPr>
        <p:spPr>
          <a:xfrm>
            <a:off x="914400" y="3689620"/>
            <a:ext cx="7315200" cy="1293812"/>
          </a:xfrm>
        </p:spPr>
        <p:txBody>
          <a:bodyPr/>
          <a:lstStyle/>
          <a:p>
            <a:pPr eaLnBrk="1" hangingPunct="1"/>
            <a:r>
              <a:rPr lang="el-GR" altLang="el-GR"/>
              <a:t>Οικολογικά σκεπτόμενοι</a:t>
            </a:r>
            <a:endParaRPr lang="en-US" altLang="el-GR"/>
          </a:p>
        </p:txBody>
      </p:sp>
      <p:sp>
        <p:nvSpPr>
          <p:cNvPr id="80899" name="Text Placeholder 2">
            <a:extLst>
              <a:ext uri="{FF2B5EF4-FFF2-40B4-BE49-F238E27FC236}">
                <a16:creationId xmlns:a16="http://schemas.microsoft.com/office/drawing/2014/main" id="{2FC5D629-58F5-6DD2-2881-FE9A27881F51}"/>
              </a:ext>
            </a:extLst>
          </p:cNvPr>
          <p:cNvSpPr>
            <a:spLocks noGrp="1"/>
          </p:cNvSpPr>
          <p:nvPr>
            <p:ph type="body" idx="1"/>
          </p:nvPr>
        </p:nvSpPr>
        <p:spPr>
          <a:xfrm>
            <a:off x="914400" y="2537095"/>
            <a:ext cx="7315200" cy="1098550"/>
          </a:xfrm>
        </p:spPr>
        <p:txBody>
          <a:bodyPr/>
          <a:lstStyle/>
          <a:p>
            <a:pPr eaLnBrk="1" hangingPunct="1"/>
            <a:r>
              <a:rPr lang="el-GR" altLang="el-GR"/>
              <a:t>Το περιβάλλον</a:t>
            </a:r>
            <a:endParaRPr lang="en-US" alt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610255A-1E8D-C379-B302-96A00B8B62A7}"/>
              </a:ext>
            </a:extLst>
          </p:cNvPr>
          <p:cNvSpPr>
            <a:spLocks noGrp="1"/>
          </p:cNvSpPr>
          <p:nvPr>
            <p:ph type="title"/>
          </p:nvPr>
        </p:nvSpPr>
        <p:spPr/>
        <p:txBody>
          <a:bodyPr/>
          <a:lstStyle/>
          <a:p>
            <a:pPr eaLnBrk="1" hangingPunct="1"/>
            <a:r>
              <a:rPr lang="el-GR" altLang="el-GR"/>
              <a:t>Σεβασμός στον πλανήτη</a:t>
            </a:r>
            <a:endParaRPr lang="en-US" altLang="el-GR"/>
          </a:p>
        </p:txBody>
      </p:sp>
      <p:sp>
        <p:nvSpPr>
          <p:cNvPr id="79875" name="Content Placeholder 2">
            <a:extLst>
              <a:ext uri="{FF2B5EF4-FFF2-40B4-BE49-F238E27FC236}">
                <a16:creationId xmlns:a16="http://schemas.microsoft.com/office/drawing/2014/main" id="{5E352816-CBC0-4D3B-29FB-F42B86E24932}"/>
              </a:ext>
            </a:extLst>
          </p:cNvPr>
          <p:cNvSpPr>
            <a:spLocks noGrp="1"/>
          </p:cNvSpPr>
          <p:nvPr>
            <p:ph idx="1"/>
          </p:nvPr>
        </p:nvSpPr>
        <p:spPr/>
        <p:txBody>
          <a:bodyPr/>
          <a:lstStyle/>
          <a:p>
            <a:pPr eaLnBrk="1" hangingPunct="1"/>
            <a:r>
              <a:rPr lang="el-GR" altLang="el-GR" dirty="0"/>
              <a:t>Καθημερινά μαθαίνουμε για πλήθος επεμβάσεων στο περιβάλλον όπως και για οργανισμούς που προσπαθούν να εμποδίσουν τις περιβαλλοντικά επιζήμιες ενέργειες ή να μειώσουν το αντίκτυπο αυτών των επεμβάσεων.</a:t>
            </a:r>
            <a:r>
              <a:rPr lang="en-US" altLang="el-GR" dirty="0"/>
              <a:t> </a:t>
            </a:r>
            <a:r>
              <a:rPr lang="el-GR" altLang="el-GR" dirty="0"/>
              <a:t>Βεβαίως υπάρχει μια φυσική μεταβολή του περιβάλλοντος,</a:t>
            </a:r>
            <a:r>
              <a:rPr lang="en-US" altLang="el-GR" dirty="0"/>
              <a:t> </a:t>
            </a:r>
            <a:r>
              <a:rPr lang="el-GR" altLang="el-GR" dirty="0"/>
              <a:t>που ακολουθεί τους νόμους δισεκατομμυρίων ετών εξέλιξης</a:t>
            </a:r>
            <a:r>
              <a:rPr lang="en-US" altLang="el-GR" dirty="0"/>
              <a:t>. </a:t>
            </a:r>
            <a:r>
              <a:rPr lang="el-GR" altLang="el-GR" dirty="0"/>
              <a:t>Όμως επεμβαίνουν με την τεχνολογία που ανέπτυξαν με απρόσμενες συνέπειες.</a:t>
            </a:r>
            <a:endParaRPr lang="en-US" altLang="el-GR" dirty="0"/>
          </a:p>
        </p:txBody>
      </p:sp>
    </p:spTree>
    <p:extLst>
      <p:ext uri="{BB962C8B-B14F-4D97-AF65-F5344CB8AC3E}">
        <p14:creationId xmlns:p14="http://schemas.microsoft.com/office/powerpoint/2010/main" val="331771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13B3311D-33AD-9D82-2EE3-18D4408AEC74}"/>
              </a:ext>
            </a:extLst>
          </p:cNvPr>
          <p:cNvSpPr>
            <a:spLocks noGrp="1"/>
          </p:cNvSpPr>
          <p:nvPr>
            <p:ph type="title"/>
          </p:nvPr>
        </p:nvSpPr>
        <p:spPr/>
        <p:txBody>
          <a:bodyPr/>
          <a:lstStyle/>
          <a:p>
            <a:pPr eaLnBrk="1" hangingPunct="1"/>
            <a:r>
              <a:rPr lang="el-GR" altLang="el-GR"/>
              <a:t>Μόλυνση των υδάτων</a:t>
            </a:r>
            <a:endParaRPr lang="en-US" altLang="el-GR"/>
          </a:p>
        </p:txBody>
      </p:sp>
      <p:sp>
        <p:nvSpPr>
          <p:cNvPr id="81923" name="Content Placeholder 2">
            <a:extLst>
              <a:ext uri="{FF2B5EF4-FFF2-40B4-BE49-F238E27FC236}">
                <a16:creationId xmlns:a16="http://schemas.microsoft.com/office/drawing/2014/main" id="{EE22496A-E588-EEA7-4795-EEAC1BE7DFCF}"/>
              </a:ext>
            </a:extLst>
          </p:cNvPr>
          <p:cNvSpPr>
            <a:spLocks noGrp="1"/>
          </p:cNvSpPr>
          <p:nvPr>
            <p:ph idx="1"/>
          </p:nvPr>
        </p:nvSpPr>
        <p:spPr/>
        <p:txBody>
          <a:bodyPr/>
          <a:lstStyle/>
          <a:p>
            <a:pPr eaLnBrk="1" hangingPunct="1"/>
            <a:r>
              <a:rPr lang="el-GR" altLang="el-GR" dirty="0"/>
              <a:t>Στο νερό τα οργανικά απόβλητα καταναλίσκονται από βακτήρια, που στερούν το νερό από οξυγόνο, το οποίο παύει με τη σειρά του να είναι κατάλληλο για υδροβιότοπος.</a:t>
            </a:r>
            <a:endParaRPr lang="en-US" altLang="el-GR" dirty="0"/>
          </a:p>
          <a:p>
            <a:pPr eaLnBrk="1" hangingPunct="1"/>
            <a:r>
              <a:rPr lang="el-GR" altLang="el-GR" dirty="0"/>
              <a:t> </a:t>
            </a:r>
            <a:r>
              <a:rPr lang="el-GR" altLang="el-GR" dirty="0" err="1"/>
              <a:t>Άν</a:t>
            </a:r>
            <a:r>
              <a:rPr lang="el-GR" altLang="el-GR" dirty="0"/>
              <a:t> τα οργανικά απόβλητα δημιουργούν πρόβλημα στην ποιότητα του νερού, πολύ μεγαλύτερο πρόβλημα δημιουργείται από σύνθετα χημικά και ανόργανα απόβλητα.</a:t>
            </a:r>
            <a:endParaRPr lang="en-US" alt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F167ADC8-5B19-4CCD-84A2-6A700C9B2590}"/>
              </a:ext>
            </a:extLst>
          </p:cNvPr>
          <p:cNvSpPr>
            <a:spLocks noGrp="1"/>
          </p:cNvSpPr>
          <p:nvPr>
            <p:ph type="title"/>
          </p:nvPr>
        </p:nvSpPr>
        <p:spPr>
          <a:xfrm>
            <a:off x="914400" y="940789"/>
            <a:ext cx="7315200" cy="1154112"/>
          </a:xfrm>
        </p:spPr>
        <p:txBody>
          <a:bodyPr/>
          <a:lstStyle/>
          <a:p>
            <a:pPr eaLnBrk="1" hangingPunct="1"/>
            <a:r>
              <a:rPr lang="el-GR" altLang="el-GR" dirty="0"/>
              <a:t>Μόλυνση του αέρα</a:t>
            </a:r>
            <a:endParaRPr lang="en-US" altLang="el-GR" dirty="0"/>
          </a:p>
        </p:txBody>
      </p:sp>
      <p:sp>
        <p:nvSpPr>
          <p:cNvPr id="82947" name="Content Placeholder 2">
            <a:extLst>
              <a:ext uri="{FF2B5EF4-FFF2-40B4-BE49-F238E27FC236}">
                <a16:creationId xmlns:a16="http://schemas.microsoft.com/office/drawing/2014/main" id="{9140E454-6585-E9EF-57E9-0AFFF2D12A04}"/>
              </a:ext>
            </a:extLst>
          </p:cNvPr>
          <p:cNvSpPr>
            <a:spLocks noGrp="1"/>
          </p:cNvSpPr>
          <p:nvPr>
            <p:ph idx="1"/>
          </p:nvPr>
        </p:nvSpPr>
        <p:spPr>
          <a:xfrm>
            <a:off x="914400" y="2094901"/>
            <a:ext cx="7315200" cy="3538537"/>
          </a:xfrm>
        </p:spPr>
        <p:txBody>
          <a:bodyPr/>
          <a:lstStyle/>
          <a:p>
            <a:pPr eaLnBrk="1" hangingPunct="1"/>
            <a:r>
              <a:rPr lang="el-GR" altLang="el-GR" dirty="0"/>
              <a:t>Η παραγωγή μεγάλων ποσοτήτων διοξειδίου του άνθρακα (</a:t>
            </a:r>
            <a:r>
              <a:rPr lang="en-US" altLang="el-GR" dirty="0"/>
              <a:t>CO</a:t>
            </a:r>
            <a:r>
              <a:rPr lang="en-US" altLang="el-GR" sz="1200" dirty="0"/>
              <a:t>2</a:t>
            </a:r>
            <a:r>
              <a:rPr lang="en-US" altLang="el-GR" dirty="0"/>
              <a:t>) </a:t>
            </a:r>
            <a:r>
              <a:rPr lang="el-GR" altLang="el-GR" dirty="0"/>
              <a:t>επιταχύνει το φαινόμενο του θερμοκηπίου, με αποτέλεσμα την αύξηση της θερμοκρασίας του πλανήτη, την  τήξη των πάγων, πλημμύρες κ</a:t>
            </a:r>
            <a:r>
              <a:rPr lang="en-US" altLang="el-GR" dirty="0"/>
              <a:t>.</a:t>
            </a:r>
            <a:r>
              <a:rPr lang="el-GR" altLang="el-GR" dirty="0" err="1"/>
              <a:t>λπ</a:t>
            </a:r>
            <a:r>
              <a:rPr lang="el-GR" altLang="el-GR" dirty="0"/>
              <a:t>.</a:t>
            </a:r>
          </a:p>
          <a:p>
            <a:pPr eaLnBrk="1" hangingPunct="1"/>
            <a:r>
              <a:rPr lang="el-GR" altLang="el-GR" dirty="0"/>
              <a:t>Η παραγωγή χημικών, όπως το </a:t>
            </a:r>
            <a:r>
              <a:rPr lang="en-US" altLang="el-GR" dirty="0"/>
              <a:t>CFC</a:t>
            </a:r>
            <a:r>
              <a:rPr lang="el-GR" altLang="el-GR" dirty="0"/>
              <a:t>, μεγαλώνει την «τρύπα του όζοντος» στη στρατόσφαιρα, επιτρέποντας υψηλότερα επίπεδα επιζήμιας ηλιακής ακτινοβολίας.</a:t>
            </a:r>
          </a:p>
          <a:p>
            <a:pPr eaLnBrk="1" hangingPunct="1"/>
            <a:r>
              <a:rPr lang="el-GR" altLang="el-GR" dirty="0"/>
              <a:t>Βιομηχανικά τοξικά αέρια που ταξιδεύουν σαν σύννεφα τελικά γίνονται η βάση της όξινης βροχής, με ανυπολόγιστες ζημιές.</a:t>
            </a:r>
            <a:endParaRPr lang="en-US" alt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5EC4F9E-CDA4-7260-A87D-D1FABE7DF35A}"/>
              </a:ext>
            </a:extLst>
          </p:cNvPr>
          <p:cNvSpPr>
            <a:spLocks noGrp="1"/>
          </p:cNvSpPr>
          <p:nvPr>
            <p:ph type="title"/>
          </p:nvPr>
        </p:nvSpPr>
        <p:spPr/>
        <p:txBody>
          <a:bodyPr/>
          <a:lstStyle/>
          <a:p>
            <a:pPr eaLnBrk="1" hangingPunct="1"/>
            <a:r>
              <a:rPr lang="el-GR" altLang="el-GR"/>
              <a:t>Θέματα ενέργειας</a:t>
            </a:r>
            <a:endParaRPr lang="en-US" altLang="el-GR"/>
          </a:p>
        </p:txBody>
      </p:sp>
      <p:sp>
        <p:nvSpPr>
          <p:cNvPr id="83971" name="Content Placeholder 2">
            <a:extLst>
              <a:ext uri="{FF2B5EF4-FFF2-40B4-BE49-F238E27FC236}">
                <a16:creationId xmlns:a16="http://schemas.microsoft.com/office/drawing/2014/main" id="{D5F0F3DF-1292-4020-1D1E-0EB9F55CDF05}"/>
              </a:ext>
            </a:extLst>
          </p:cNvPr>
          <p:cNvSpPr>
            <a:spLocks noGrp="1"/>
          </p:cNvSpPr>
          <p:nvPr>
            <p:ph idx="1"/>
          </p:nvPr>
        </p:nvSpPr>
        <p:spPr/>
        <p:txBody>
          <a:bodyPr/>
          <a:lstStyle/>
          <a:p>
            <a:pPr eaLnBrk="1" hangingPunct="1"/>
            <a:r>
              <a:rPr lang="el-GR" altLang="el-GR" dirty="0"/>
              <a:t>Η παραγωγή διοξειδίου του άνθρακα, η παραγωγή διαφόρων χημικών, τα βιομηχανικά τοξικά αέρια, τα απόβλητα κάθε είδους συναρτώνται με τη βιομηχανοποίηση του πλανήτη μας και της προσπάθειας να προσφέρουμε πολλές ανέσεις. Η ευκολία ανόρυξης και χρήσης άνθρακα αλλά και η χρήση πετρελαίου κάλυψαν τις ενεργειακές ανάγκες του πλανήτη μέχρι και τον Β΄ Παγκόσμιο πόλεμο. Πλέον για τον πολίτη του 21</a:t>
            </a:r>
            <a:r>
              <a:rPr lang="el-GR" altLang="el-GR" baseline="30000" dirty="0"/>
              <a:t>ου</a:t>
            </a:r>
            <a:r>
              <a:rPr lang="el-GR" altLang="el-GR" dirty="0"/>
              <a:t> αιώνα είναι γνωστές οι εναλλακτικές πηγές ενέργειας.</a:t>
            </a:r>
            <a:endParaRPr lang="en-US" alt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9C5BEBC0-8C60-3A03-3470-168302104D14}"/>
              </a:ext>
            </a:extLst>
          </p:cNvPr>
          <p:cNvSpPr>
            <a:spLocks noGrp="1"/>
          </p:cNvSpPr>
          <p:nvPr>
            <p:ph type="title"/>
          </p:nvPr>
        </p:nvSpPr>
        <p:spPr/>
        <p:txBody>
          <a:bodyPr/>
          <a:lstStyle/>
          <a:p>
            <a:pPr eaLnBrk="1" hangingPunct="1"/>
            <a:r>
              <a:rPr lang="el-GR" altLang="el-GR"/>
              <a:t>Μόλυνση του εδάφους</a:t>
            </a:r>
            <a:endParaRPr lang="en-US" altLang="el-GR"/>
          </a:p>
        </p:txBody>
      </p:sp>
      <p:sp>
        <p:nvSpPr>
          <p:cNvPr id="84995" name="Content Placeholder 2">
            <a:extLst>
              <a:ext uri="{FF2B5EF4-FFF2-40B4-BE49-F238E27FC236}">
                <a16:creationId xmlns:a16="http://schemas.microsoft.com/office/drawing/2014/main" id="{81F80690-4866-780C-B469-3384184C3656}"/>
              </a:ext>
            </a:extLst>
          </p:cNvPr>
          <p:cNvSpPr>
            <a:spLocks noGrp="1"/>
          </p:cNvSpPr>
          <p:nvPr>
            <p:ph idx="1"/>
          </p:nvPr>
        </p:nvSpPr>
        <p:spPr/>
        <p:txBody>
          <a:bodyPr/>
          <a:lstStyle/>
          <a:p>
            <a:pPr eaLnBrk="1" hangingPunct="1"/>
            <a:r>
              <a:rPr lang="el-GR" altLang="el-GR" dirty="0"/>
              <a:t>Οι επιχειρηματικές επιλογές σχετικά με τη μόλυνση του περιβάλλοντος και τον τύπο της χρησιμοποιούμενης ενέργειας είναι καθοριστικές τόσο για τη λειτουργία των βιομηχανιών όσο και για την καθημερινότητα του πολίτη. Δυστυχώς</a:t>
            </a:r>
            <a:r>
              <a:rPr lang="el-GR" altLang="el-GR" b="1" i="1" u="sng" dirty="0"/>
              <a:t>, το διεθνές νομικό πλαίσιο δε διαθέτει ακόμη τους μηχανισμούς επιβολής μέτρων για τη διατήρηση της οικολογικής ισορροπίας του πλανήτη</a:t>
            </a:r>
            <a:r>
              <a:rPr lang="el-GR" altLang="el-GR" dirty="0"/>
              <a:t>.</a:t>
            </a:r>
            <a:endParaRPr lang="en-US" alt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39008F53-F942-EE3E-7973-0B3220600D47}"/>
              </a:ext>
            </a:extLst>
          </p:cNvPr>
          <p:cNvSpPr>
            <a:spLocks noGrp="1"/>
          </p:cNvSpPr>
          <p:nvPr>
            <p:ph type="title"/>
          </p:nvPr>
        </p:nvSpPr>
        <p:spPr/>
        <p:txBody>
          <a:bodyPr/>
          <a:lstStyle/>
          <a:p>
            <a:pPr eaLnBrk="1" hangingPunct="1"/>
            <a:r>
              <a:rPr lang="el-GR" altLang="el-GR" sz="3600"/>
              <a:t>Νομικές επιταγές περί προστασίας του περιβάλλοντος</a:t>
            </a:r>
            <a:endParaRPr lang="en-US" altLang="el-GR" sz="3600"/>
          </a:p>
        </p:txBody>
      </p:sp>
      <p:sp>
        <p:nvSpPr>
          <p:cNvPr id="86019" name="Content Placeholder 2">
            <a:extLst>
              <a:ext uri="{FF2B5EF4-FFF2-40B4-BE49-F238E27FC236}">
                <a16:creationId xmlns:a16="http://schemas.microsoft.com/office/drawing/2014/main" id="{D0A7B689-64D9-C998-6C7E-E2431145D30C}"/>
              </a:ext>
            </a:extLst>
          </p:cNvPr>
          <p:cNvSpPr>
            <a:spLocks noGrp="1"/>
          </p:cNvSpPr>
          <p:nvPr>
            <p:ph idx="1"/>
          </p:nvPr>
        </p:nvSpPr>
        <p:spPr/>
        <p:txBody>
          <a:bodyPr/>
          <a:lstStyle/>
          <a:p>
            <a:pPr eaLnBrk="1" hangingPunct="1"/>
            <a:r>
              <a:rPr lang="el-GR" altLang="el-GR" dirty="0"/>
              <a:t>Σταδιακά</a:t>
            </a:r>
            <a:r>
              <a:rPr lang="en-US" altLang="el-GR" dirty="0"/>
              <a:t>,</a:t>
            </a:r>
            <a:r>
              <a:rPr lang="el-GR" altLang="el-GR" dirty="0"/>
              <a:t> γίνεται συνείδηση των κρατών ότι πρέπει να νομοθετήσουν τα ελάχιστα επιτρεπτά όρια προσβολής του περιβάλλοντος. Οι ρυθμίσεις αυτές ποικίλλουν τόσο στην ουσία όσο και την αποτελεσματικότητα των κυρώσεων. Γενικά</a:t>
            </a:r>
            <a:r>
              <a:rPr lang="en-US" altLang="el-GR" dirty="0"/>
              <a:t>,</a:t>
            </a:r>
            <a:r>
              <a:rPr lang="el-GR" altLang="el-GR" dirty="0"/>
              <a:t> θα μπορούσαμε να πούμε ότι η </a:t>
            </a:r>
            <a:r>
              <a:rPr lang="el-GR" altLang="el-GR" b="1" u="sng" dirty="0">
                <a:solidFill>
                  <a:schemeClr val="bg1"/>
                </a:solidFill>
                <a:highlight>
                  <a:srgbClr val="FFFF00"/>
                </a:highlight>
              </a:rPr>
              <a:t>ύπαρξη διεθνών συνθηκών προστασίας του περιβάλλοντος</a:t>
            </a:r>
            <a:r>
              <a:rPr lang="el-GR" altLang="el-GR" dirty="0"/>
              <a:t>, όπως και η διεθνής νομολογία, υποχρεώνει σε ενιαίες ρυθμίσεις.</a:t>
            </a:r>
            <a:endParaRPr lang="en-US" alt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243670B-B8A0-E26A-A096-FC2553ECF5A7}"/>
              </a:ext>
            </a:extLst>
          </p:cNvPr>
          <p:cNvSpPr>
            <a:spLocks noGrp="1"/>
          </p:cNvSpPr>
          <p:nvPr>
            <p:ph type="title"/>
          </p:nvPr>
        </p:nvSpPr>
        <p:spPr>
          <a:xfrm>
            <a:off x="423863" y="172679"/>
            <a:ext cx="7993062" cy="1154112"/>
          </a:xfrm>
        </p:spPr>
        <p:txBody>
          <a:bodyPr/>
          <a:lstStyle/>
          <a:p>
            <a:pPr eaLnBrk="1" hangingPunct="1"/>
            <a:r>
              <a:rPr lang="el-GR" altLang="el-GR" sz="3600" dirty="0"/>
              <a:t>Βαδίζοντας προς μια οικολογική ηθική</a:t>
            </a:r>
            <a:endParaRPr lang="en-US" altLang="el-GR" sz="3600" dirty="0"/>
          </a:p>
        </p:txBody>
      </p:sp>
      <p:sp>
        <p:nvSpPr>
          <p:cNvPr id="87043" name="Content Placeholder 2">
            <a:extLst>
              <a:ext uri="{FF2B5EF4-FFF2-40B4-BE49-F238E27FC236}">
                <a16:creationId xmlns:a16="http://schemas.microsoft.com/office/drawing/2014/main" id="{01EDC8A8-BDE1-C73E-1BF3-4B627F93A791}"/>
              </a:ext>
            </a:extLst>
          </p:cNvPr>
          <p:cNvSpPr>
            <a:spLocks noGrp="1"/>
          </p:cNvSpPr>
          <p:nvPr>
            <p:ph idx="1"/>
          </p:nvPr>
        </p:nvSpPr>
        <p:spPr>
          <a:xfrm>
            <a:off x="423863" y="1396221"/>
            <a:ext cx="8340575" cy="4837113"/>
          </a:xfrm>
        </p:spPr>
        <p:txBody>
          <a:bodyPr/>
          <a:lstStyle/>
          <a:p>
            <a:pPr eaLnBrk="1" hangingPunct="1">
              <a:lnSpc>
                <a:spcPct val="90000"/>
              </a:lnSpc>
            </a:pPr>
            <a:r>
              <a:rPr lang="el-GR" altLang="el-GR" dirty="0"/>
              <a:t>Η ευημερία και η εξέλιξη της «ανθρώπινης» και «μη ανθρώπινης» ζωής έχουν αξία αυτές καθαυτές.</a:t>
            </a:r>
          </a:p>
          <a:p>
            <a:pPr eaLnBrk="1" hangingPunct="1">
              <a:lnSpc>
                <a:spcPct val="90000"/>
              </a:lnSpc>
            </a:pPr>
            <a:r>
              <a:rPr lang="el-GR" altLang="el-GR" dirty="0"/>
              <a:t>Ο πλούτος και η ποικιλία κάθε τύπου ζωής συνεισφέρουν στην απόδοση πραγματικής αξίας.</a:t>
            </a:r>
          </a:p>
          <a:p>
            <a:pPr eaLnBrk="1" hangingPunct="1">
              <a:lnSpc>
                <a:spcPct val="90000"/>
              </a:lnSpc>
            </a:pPr>
            <a:r>
              <a:rPr lang="el-GR" altLang="el-GR" dirty="0"/>
              <a:t>Οι άνθρωποι δεν έχουν δικαίωμα να περιορίσουν τον πλούτο και την ποικιλία κάθε τύπου ζωής.</a:t>
            </a:r>
          </a:p>
          <a:p>
            <a:pPr eaLnBrk="1" hangingPunct="1">
              <a:lnSpc>
                <a:spcPct val="90000"/>
              </a:lnSpc>
            </a:pPr>
            <a:r>
              <a:rPr lang="el-GR" altLang="el-GR" dirty="0"/>
              <a:t>Η άνθηση της ανθρώπινης ζωής και κουλτούρας προϋποθέτει αντίστοιχη μείωση του ανθρώπινου πληθυσμού.</a:t>
            </a:r>
          </a:p>
          <a:p>
            <a:pPr eaLnBrk="1" hangingPunct="1">
              <a:lnSpc>
                <a:spcPct val="90000"/>
              </a:lnSpc>
            </a:pPr>
            <a:r>
              <a:rPr lang="el-GR" altLang="el-GR" dirty="0"/>
              <a:t>Η ανθρώπινη επέμβαση στον μη ανθρώπινο κόσμο είναι υπερβολική και η κατάσταση συνεχώς χειροτερεύει.</a:t>
            </a:r>
          </a:p>
          <a:p>
            <a:pPr eaLnBrk="1" hangingPunct="1">
              <a:lnSpc>
                <a:spcPct val="90000"/>
              </a:lnSpc>
            </a:pPr>
            <a:r>
              <a:rPr lang="el-GR" altLang="el-GR" dirty="0"/>
              <a:t>Η πολιτική πρέπει να αλλάξει.</a:t>
            </a:r>
          </a:p>
          <a:p>
            <a:pPr eaLnBrk="1" hangingPunct="1">
              <a:lnSpc>
                <a:spcPct val="90000"/>
              </a:lnSpc>
            </a:pPr>
            <a:r>
              <a:rPr lang="el-GR" altLang="el-GR" dirty="0"/>
              <a:t>Η ιδεολογική αλλαγή αντικατοπτρίζει την εκτίμηση της ποιότητας ζωής.</a:t>
            </a:r>
          </a:p>
          <a:p>
            <a:pPr eaLnBrk="1" hangingPunct="1">
              <a:lnSpc>
                <a:spcPct val="90000"/>
              </a:lnSpc>
            </a:pPr>
            <a:r>
              <a:rPr lang="el-GR" altLang="el-GR" dirty="0"/>
              <a:t>Όσοι δέχονται ως ορθούς αυτούς τους συλλογισμούς, οφείλουν να συμμετέχουν άμεσα.</a:t>
            </a:r>
          </a:p>
          <a:p>
            <a:pPr eaLnBrk="1" hangingPunct="1">
              <a:lnSpc>
                <a:spcPct val="90000"/>
              </a:lnSpc>
            </a:pPr>
            <a:endParaRPr lang="en-US" alt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6C858581-1D4D-5C46-0A6E-9972A8802D83}"/>
              </a:ext>
            </a:extLst>
          </p:cNvPr>
          <p:cNvSpPr>
            <a:spLocks noGrp="1"/>
          </p:cNvSpPr>
          <p:nvPr>
            <p:ph type="title"/>
          </p:nvPr>
        </p:nvSpPr>
        <p:spPr>
          <a:xfrm>
            <a:off x="480098" y="932866"/>
            <a:ext cx="8856663" cy="1154112"/>
          </a:xfrm>
        </p:spPr>
        <p:txBody>
          <a:bodyPr/>
          <a:lstStyle/>
          <a:p>
            <a:r>
              <a:rPr lang="it-IT" altLang="el-GR" dirty="0"/>
              <a:t>ISO1400</a:t>
            </a:r>
            <a:r>
              <a:rPr lang="el-GR" altLang="el-GR" dirty="0"/>
              <a:t>1</a:t>
            </a:r>
            <a:r>
              <a:rPr lang="it-IT" altLang="el-GR" dirty="0"/>
              <a:t>:20</a:t>
            </a:r>
            <a:r>
              <a:rPr lang="el-GR" altLang="el-GR" dirty="0"/>
              <a:t>15</a:t>
            </a:r>
            <a:endParaRPr lang="en-US" altLang="el-GR" dirty="0"/>
          </a:p>
        </p:txBody>
      </p:sp>
      <p:sp>
        <p:nvSpPr>
          <p:cNvPr id="88067" name="Content Placeholder 2">
            <a:extLst>
              <a:ext uri="{FF2B5EF4-FFF2-40B4-BE49-F238E27FC236}">
                <a16:creationId xmlns:a16="http://schemas.microsoft.com/office/drawing/2014/main" id="{8BC48EC8-4B2C-5180-EA8F-AA1D03C42E7C}"/>
              </a:ext>
            </a:extLst>
          </p:cNvPr>
          <p:cNvSpPr>
            <a:spLocks noGrp="1"/>
          </p:cNvSpPr>
          <p:nvPr>
            <p:ph idx="1"/>
          </p:nvPr>
        </p:nvSpPr>
        <p:spPr>
          <a:xfrm>
            <a:off x="914400" y="2249488"/>
            <a:ext cx="7315200" cy="3538537"/>
          </a:xfrm>
        </p:spPr>
        <p:txBody>
          <a:bodyPr/>
          <a:lstStyle/>
          <a:p>
            <a:r>
              <a:rPr lang="el-GR" b="0" i="0" dirty="0">
                <a:effectLst/>
                <a:latin typeface="hero-new"/>
              </a:rPr>
              <a:t>Ασχολείται με περιβαλλοντολογικά θέματα της εταιρείας. Είναι </a:t>
            </a:r>
            <a:r>
              <a:rPr lang="el-GR" b="1" i="0" dirty="0">
                <a:effectLst/>
                <a:latin typeface="hero-new"/>
              </a:rPr>
              <a:t>το πλέον διαδεδομένο παγκοσμίως</a:t>
            </a:r>
            <a:r>
              <a:rPr lang="el-GR" b="0" i="0" dirty="0">
                <a:effectLst/>
                <a:latin typeface="hero-new"/>
              </a:rPr>
              <a:t> πρότυπο διαχείρισης του περιβάλλοντος. </a:t>
            </a:r>
            <a:r>
              <a:rPr lang="el-GR" b="1" i="0" dirty="0">
                <a:effectLst/>
                <a:latin typeface="hero-new"/>
              </a:rPr>
              <a:t>Μπορεί να εφαρμοστεί από οποιονδήποτε οργανισμό</a:t>
            </a:r>
            <a:r>
              <a:rPr lang="el-GR" b="0" i="0" dirty="0">
                <a:effectLst/>
                <a:latin typeface="hero-new"/>
              </a:rPr>
              <a:t> ενδιαφέρεται να βελτιώσει τις περιβαλλοντικές επιδόσεις λειτουργίας του, </a:t>
            </a:r>
            <a:r>
              <a:rPr lang="el-GR" b="1" i="0" dirty="0">
                <a:effectLst/>
                <a:latin typeface="hero-new"/>
              </a:rPr>
              <a:t>ανεξάρτητα από το μέγεθος ή τον τομέα στον οποίο δραστηριοποιείται.</a:t>
            </a:r>
            <a:endParaRPr lang="en-US" alt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a:extLst>
              <a:ext uri="{FF2B5EF4-FFF2-40B4-BE49-F238E27FC236}">
                <a16:creationId xmlns:a16="http://schemas.microsoft.com/office/drawing/2014/main" id="{D28032E4-6BB0-D8A7-DF68-4B30060EA685}"/>
              </a:ext>
            </a:extLst>
          </p:cNvPr>
          <p:cNvSpPr>
            <a:spLocks noGrp="1"/>
          </p:cNvSpPr>
          <p:nvPr>
            <p:ph type="title"/>
          </p:nvPr>
        </p:nvSpPr>
        <p:spPr>
          <a:xfrm>
            <a:off x="231775" y="577850"/>
            <a:ext cx="7315200" cy="1154113"/>
          </a:xfrm>
        </p:spPr>
        <p:txBody>
          <a:bodyPr/>
          <a:lstStyle/>
          <a:p>
            <a:r>
              <a:rPr lang="el-GR" altLang="it-IT" sz="2400"/>
              <a:t>Υπάρχει κάποιο κέντρο πληροφόρησης εργαζομένων και ανέργων σχετικά με τα δικαιώματα και τις υποχρεώσεις τους στην Ελλάδα;</a:t>
            </a:r>
            <a:endParaRPr lang="it-IT" altLang="it-IT" sz="2400"/>
          </a:p>
        </p:txBody>
      </p:sp>
      <p:pic>
        <p:nvPicPr>
          <p:cNvPr id="5" name="Immagine 4">
            <a:extLst>
              <a:ext uri="{FF2B5EF4-FFF2-40B4-BE49-F238E27FC236}">
                <a16:creationId xmlns:a16="http://schemas.microsoft.com/office/drawing/2014/main" id="{EAD3A549-CB81-8DD7-E4B3-8BC8D3FB6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725" y="1912938"/>
            <a:ext cx="55689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6C858581-1D4D-5C46-0A6E-9972A8802D83}"/>
              </a:ext>
            </a:extLst>
          </p:cNvPr>
          <p:cNvSpPr>
            <a:spLocks noGrp="1"/>
          </p:cNvSpPr>
          <p:nvPr>
            <p:ph type="title"/>
          </p:nvPr>
        </p:nvSpPr>
        <p:spPr>
          <a:xfrm>
            <a:off x="480098" y="932866"/>
            <a:ext cx="8856663" cy="1154112"/>
          </a:xfrm>
        </p:spPr>
        <p:txBody>
          <a:bodyPr/>
          <a:lstStyle/>
          <a:p>
            <a:r>
              <a:rPr lang="it-IT" altLang="el-GR" dirty="0"/>
              <a:t>ISO1400</a:t>
            </a:r>
            <a:r>
              <a:rPr lang="el-GR" altLang="el-GR" dirty="0"/>
              <a:t>1</a:t>
            </a:r>
            <a:r>
              <a:rPr lang="it-IT" altLang="el-GR" dirty="0"/>
              <a:t>:20</a:t>
            </a:r>
            <a:r>
              <a:rPr lang="el-GR" altLang="el-GR" dirty="0"/>
              <a:t>15: σκοπός</a:t>
            </a:r>
            <a:endParaRPr lang="en-US" altLang="el-GR" dirty="0"/>
          </a:p>
        </p:txBody>
      </p:sp>
      <p:sp>
        <p:nvSpPr>
          <p:cNvPr id="88067" name="Content Placeholder 2">
            <a:extLst>
              <a:ext uri="{FF2B5EF4-FFF2-40B4-BE49-F238E27FC236}">
                <a16:creationId xmlns:a16="http://schemas.microsoft.com/office/drawing/2014/main" id="{8BC48EC8-4B2C-5180-EA8F-AA1D03C42E7C}"/>
              </a:ext>
            </a:extLst>
          </p:cNvPr>
          <p:cNvSpPr>
            <a:spLocks noGrp="1"/>
          </p:cNvSpPr>
          <p:nvPr>
            <p:ph idx="1"/>
          </p:nvPr>
        </p:nvSpPr>
        <p:spPr>
          <a:xfrm>
            <a:off x="914400" y="2249488"/>
            <a:ext cx="7315200" cy="3538537"/>
          </a:xfrm>
        </p:spPr>
        <p:txBody>
          <a:bodyPr/>
          <a:lstStyle/>
          <a:p>
            <a:pPr algn="just"/>
            <a:r>
              <a:rPr lang="el-GR" b="1" i="0" u="sng" dirty="0">
                <a:effectLst/>
                <a:latin typeface="hero-new"/>
              </a:rPr>
              <a:t>Σκοπός</a:t>
            </a:r>
            <a:r>
              <a:rPr lang="el-GR" b="1" i="0" dirty="0">
                <a:effectLst/>
                <a:latin typeface="hero-new"/>
              </a:rPr>
              <a:t> του εν λόγω προτύπου είναι </a:t>
            </a:r>
            <a:r>
              <a:rPr lang="el-GR" b="0" i="0" dirty="0">
                <a:effectLst/>
                <a:latin typeface="hero-new"/>
              </a:rPr>
              <a:t>ο εντοπισμός μέσω της ανάλυσης της λειτουργίας της επιχείρησης των περιβαλλοντικών επιπτώσεων που προκαλούνται και να προβλεφθεί η λήψη μέτρων παρακολούθησης και μείωσής τους.</a:t>
            </a:r>
          </a:p>
          <a:p>
            <a:pPr marL="46037" indent="0" algn="just">
              <a:buNone/>
            </a:pPr>
            <a:br>
              <a:rPr lang="el-GR" dirty="0"/>
            </a:br>
            <a:endParaRPr lang="en-US" altLang="el-GR" dirty="0"/>
          </a:p>
        </p:txBody>
      </p:sp>
    </p:spTree>
    <p:extLst>
      <p:ext uri="{BB962C8B-B14F-4D97-AF65-F5344CB8AC3E}">
        <p14:creationId xmlns:p14="http://schemas.microsoft.com/office/powerpoint/2010/main" val="3520714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6C858581-1D4D-5C46-0A6E-9972A8802D83}"/>
              </a:ext>
            </a:extLst>
          </p:cNvPr>
          <p:cNvSpPr>
            <a:spLocks noGrp="1"/>
          </p:cNvSpPr>
          <p:nvPr>
            <p:ph type="title"/>
          </p:nvPr>
        </p:nvSpPr>
        <p:spPr>
          <a:xfrm>
            <a:off x="480098" y="932866"/>
            <a:ext cx="8856663" cy="1154112"/>
          </a:xfrm>
        </p:spPr>
        <p:txBody>
          <a:bodyPr/>
          <a:lstStyle/>
          <a:p>
            <a:r>
              <a:rPr lang="it-IT" altLang="el-GR" dirty="0"/>
              <a:t>ISO1400</a:t>
            </a:r>
            <a:r>
              <a:rPr lang="el-GR" altLang="el-GR" dirty="0"/>
              <a:t>1</a:t>
            </a:r>
            <a:r>
              <a:rPr lang="it-IT" altLang="el-GR" dirty="0"/>
              <a:t>:20</a:t>
            </a:r>
            <a:r>
              <a:rPr lang="el-GR" altLang="el-GR" dirty="0"/>
              <a:t>15: χαρακτηριστικά</a:t>
            </a:r>
            <a:endParaRPr lang="en-US" altLang="el-GR" dirty="0"/>
          </a:p>
        </p:txBody>
      </p:sp>
      <p:sp>
        <p:nvSpPr>
          <p:cNvPr id="88067" name="Content Placeholder 2">
            <a:extLst>
              <a:ext uri="{FF2B5EF4-FFF2-40B4-BE49-F238E27FC236}">
                <a16:creationId xmlns:a16="http://schemas.microsoft.com/office/drawing/2014/main" id="{8BC48EC8-4B2C-5180-EA8F-AA1D03C42E7C}"/>
              </a:ext>
            </a:extLst>
          </p:cNvPr>
          <p:cNvSpPr>
            <a:spLocks noGrp="1"/>
          </p:cNvSpPr>
          <p:nvPr>
            <p:ph idx="1"/>
          </p:nvPr>
        </p:nvSpPr>
        <p:spPr>
          <a:xfrm>
            <a:off x="914400" y="2249488"/>
            <a:ext cx="7315200" cy="3538537"/>
          </a:xfrm>
        </p:spPr>
        <p:txBody>
          <a:bodyPr/>
          <a:lstStyle/>
          <a:p>
            <a:pPr algn="l">
              <a:buFont typeface="Arial" panose="020B0604020202020204" pitchFamily="34" charset="0"/>
              <a:buChar char="•"/>
            </a:pPr>
            <a:r>
              <a:rPr lang="el-GR" b="0" i="0" dirty="0">
                <a:effectLst/>
                <a:latin typeface="hero-new"/>
              </a:rPr>
              <a:t>εργαλείο τήρησης της περιβαλλοντικής νομοθεσίας,</a:t>
            </a:r>
          </a:p>
          <a:p>
            <a:pPr algn="l">
              <a:buFont typeface="Arial" panose="020B0604020202020204" pitchFamily="34" charset="0"/>
              <a:buChar char="•"/>
            </a:pPr>
            <a:r>
              <a:rPr lang="el-GR" b="0" i="0" dirty="0">
                <a:effectLst/>
                <a:latin typeface="hero-new"/>
              </a:rPr>
              <a:t>σημαντικό εργαλείο για τις οντότητες, στην προσπάθειά τους να αντιμετωπίσουν τα περιβαλλοντικά τους ζητήματα και να αποδείξουν την περιβαλλοντική ευαισθητοποίησή τους,</a:t>
            </a:r>
          </a:p>
          <a:p>
            <a:pPr algn="l">
              <a:buFont typeface="Arial" panose="020B0604020202020204" pitchFamily="34" charset="0"/>
              <a:buChar char="•"/>
            </a:pPr>
            <a:r>
              <a:rPr lang="el-GR" b="0" i="0" dirty="0">
                <a:effectLst/>
                <a:latin typeface="hero-new"/>
              </a:rPr>
              <a:t>μπορεί να εφαρμοστεί σε όλους τους τύπους εταιρειών, επιχειρήσεων και οργανισμών ανεξάρτητα από το μέγεθος και τη δραστηριότητά τους,</a:t>
            </a:r>
          </a:p>
          <a:p>
            <a:pPr algn="l">
              <a:buFont typeface="Arial" panose="020B0604020202020204" pitchFamily="34" charset="0"/>
              <a:buChar char="•"/>
            </a:pPr>
            <a:r>
              <a:rPr lang="el-GR" b="0" i="0" dirty="0">
                <a:effectLst/>
                <a:latin typeface="hero-new"/>
              </a:rPr>
              <a:t>οι μεγάλοι όμιλοι το ζητούν από τους προμηθευτές τους,</a:t>
            </a:r>
          </a:p>
          <a:p>
            <a:pPr algn="l">
              <a:buFont typeface="Arial" panose="020B0604020202020204" pitchFamily="34" charset="0"/>
              <a:buChar char="•"/>
            </a:pPr>
            <a:r>
              <a:rPr lang="el-GR" b="0" i="0" dirty="0">
                <a:effectLst/>
                <a:latin typeface="hero-new"/>
              </a:rPr>
              <a:t>υποχρεωτικό στο νέο κανονισμό Κρατικών Προμηθειών.</a:t>
            </a:r>
          </a:p>
        </p:txBody>
      </p:sp>
    </p:spTree>
    <p:extLst>
      <p:ext uri="{BB962C8B-B14F-4D97-AF65-F5344CB8AC3E}">
        <p14:creationId xmlns:p14="http://schemas.microsoft.com/office/powerpoint/2010/main" val="2040621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6C858581-1D4D-5C46-0A6E-9972A8802D83}"/>
              </a:ext>
            </a:extLst>
          </p:cNvPr>
          <p:cNvSpPr>
            <a:spLocks noGrp="1"/>
          </p:cNvSpPr>
          <p:nvPr>
            <p:ph type="title"/>
          </p:nvPr>
        </p:nvSpPr>
        <p:spPr>
          <a:xfrm>
            <a:off x="480098" y="932866"/>
            <a:ext cx="8856663" cy="1154112"/>
          </a:xfrm>
        </p:spPr>
        <p:txBody>
          <a:bodyPr/>
          <a:lstStyle/>
          <a:p>
            <a:r>
              <a:rPr lang="it-IT" altLang="el-GR" dirty="0"/>
              <a:t>ISO1400</a:t>
            </a:r>
            <a:r>
              <a:rPr lang="el-GR" altLang="el-GR" dirty="0"/>
              <a:t>1</a:t>
            </a:r>
            <a:r>
              <a:rPr lang="it-IT" altLang="el-GR" dirty="0"/>
              <a:t>:20</a:t>
            </a:r>
            <a:r>
              <a:rPr lang="el-GR" altLang="el-GR" dirty="0"/>
              <a:t>15: οφέλη</a:t>
            </a:r>
            <a:endParaRPr lang="en-US" altLang="el-GR" dirty="0"/>
          </a:p>
        </p:txBody>
      </p:sp>
      <p:sp>
        <p:nvSpPr>
          <p:cNvPr id="88067" name="Content Placeholder 2">
            <a:extLst>
              <a:ext uri="{FF2B5EF4-FFF2-40B4-BE49-F238E27FC236}">
                <a16:creationId xmlns:a16="http://schemas.microsoft.com/office/drawing/2014/main" id="{8BC48EC8-4B2C-5180-EA8F-AA1D03C42E7C}"/>
              </a:ext>
            </a:extLst>
          </p:cNvPr>
          <p:cNvSpPr>
            <a:spLocks noGrp="1"/>
          </p:cNvSpPr>
          <p:nvPr>
            <p:ph idx="1"/>
          </p:nvPr>
        </p:nvSpPr>
        <p:spPr>
          <a:xfrm>
            <a:off x="914400" y="2249488"/>
            <a:ext cx="7315200" cy="3538537"/>
          </a:xfrm>
        </p:spPr>
        <p:txBody>
          <a:bodyPr/>
          <a:lstStyle/>
          <a:p>
            <a:pPr algn="l">
              <a:buFont typeface="Arial" panose="020B0604020202020204" pitchFamily="34" charset="0"/>
              <a:buChar char="•"/>
            </a:pPr>
            <a:r>
              <a:rPr lang="el-GR" b="0" i="0" dirty="0">
                <a:effectLst/>
                <a:latin typeface="hero-new"/>
              </a:rPr>
              <a:t>Βελτίωση εικόνας του οργανισμού.</a:t>
            </a:r>
          </a:p>
          <a:p>
            <a:pPr algn="l">
              <a:buFont typeface="Arial" panose="020B0604020202020204" pitchFamily="34" charset="0"/>
              <a:buChar char="•"/>
            </a:pPr>
            <a:r>
              <a:rPr lang="el-GR" b="0" i="0" dirty="0">
                <a:effectLst/>
                <a:latin typeface="hero-new"/>
              </a:rPr>
              <a:t>Μεγαλύτερη Ασφάλεια λειτουργίας.</a:t>
            </a:r>
          </a:p>
          <a:p>
            <a:pPr algn="l">
              <a:buFont typeface="Arial" panose="020B0604020202020204" pitchFamily="34" charset="0"/>
              <a:buChar char="•"/>
            </a:pPr>
            <a:r>
              <a:rPr lang="el-GR" b="0" i="0" dirty="0">
                <a:effectLst/>
                <a:latin typeface="hero-new"/>
              </a:rPr>
              <a:t>Δημιουργία ανταγωνιστικού πλεονεκτήματος.</a:t>
            </a:r>
          </a:p>
          <a:p>
            <a:pPr algn="l">
              <a:buFont typeface="Arial" panose="020B0604020202020204" pitchFamily="34" charset="0"/>
              <a:buChar char="•"/>
            </a:pPr>
            <a:r>
              <a:rPr lang="el-GR" b="0" i="0" dirty="0">
                <a:effectLst/>
                <a:latin typeface="hero-new"/>
              </a:rPr>
              <a:t>Βελτίωση επιχειρηματικής επίδοσης.</a:t>
            </a:r>
          </a:p>
          <a:p>
            <a:pPr algn="l">
              <a:buFont typeface="Arial" panose="020B0604020202020204" pitchFamily="34" charset="0"/>
              <a:buChar char="•"/>
            </a:pPr>
            <a:r>
              <a:rPr lang="el-GR" b="0" i="0" dirty="0">
                <a:effectLst/>
                <a:latin typeface="hero-new"/>
              </a:rPr>
              <a:t>Προσέλκυση επενδύσεων.</a:t>
            </a:r>
          </a:p>
          <a:p>
            <a:pPr algn="l">
              <a:buFont typeface="Arial" panose="020B0604020202020204" pitchFamily="34" charset="0"/>
              <a:buChar char="•"/>
            </a:pPr>
            <a:r>
              <a:rPr lang="el-GR" b="0" i="0" dirty="0">
                <a:effectLst/>
                <a:latin typeface="hero-new"/>
              </a:rPr>
              <a:t>Μείωση του λειτουργικού κόστους και εξοικονόμηση πόρων.</a:t>
            </a:r>
          </a:p>
          <a:p>
            <a:pPr algn="l">
              <a:buFont typeface="Arial" panose="020B0604020202020204" pitchFamily="34" charset="0"/>
              <a:buChar char="•"/>
            </a:pPr>
            <a:r>
              <a:rPr lang="el-GR" b="0" i="0" dirty="0">
                <a:effectLst/>
                <a:latin typeface="hero-new"/>
              </a:rPr>
              <a:t>Τήρηση της περίπλοκης περιβαλλοντικής νομοθεσίας.</a:t>
            </a:r>
          </a:p>
          <a:p>
            <a:pPr algn="l">
              <a:buFont typeface="Arial" panose="020B0604020202020204" pitchFamily="34" charset="0"/>
              <a:buChar char="•"/>
            </a:pPr>
            <a:r>
              <a:rPr lang="el-GR" b="0" i="0" dirty="0">
                <a:effectLst/>
                <a:latin typeface="hero-new"/>
              </a:rPr>
              <a:t>Αύξηση γνώσης και εμπειρίας των στελεχών της επιχείρησης.</a:t>
            </a:r>
          </a:p>
        </p:txBody>
      </p:sp>
    </p:spTree>
    <p:extLst>
      <p:ext uri="{BB962C8B-B14F-4D97-AF65-F5344CB8AC3E}">
        <p14:creationId xmlns:p14="http://schemas.microsoft.com/office/powerpoint/2010/main" val="2610163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58595-E04E-706F-F871-646EE9C06C80}"/>
              </a:ext>
            </a:extLst>
          </p:cNvPr>
          <p:cNvSpPr>
            <a:spLocks noGrp="1"/>
          </p:cNvSpPr>
          <p:nvPr>
            <p:ph type="title"/>
          </p:nvPr>
        </p:nvSpPr>
        <p:spPr/>
        <p:txBody>
          <a:bodyPr/>
          <a:lstStyle/>
          <a:p>
            <a:r>
              <a:rPr lang="el-GR" sz="3200" dirty="0"/>
              <a:t>Αλλάζοντας μια υφιστάμενη επιχείρηση σε πράσινη επιχείρηση</a:t>
            </a:r>
            <a:endParaRPr lang="it-IT" sz="3200" dirty="0"/>
          </a:p>
        </p:txBody>
      </p:sp>
    </p:spTree>
    <p:extLst>
      <p:ext uri="{BB962C8B-B14F-4D97-AF65-F5344CB8AC3E}">
        <p14:creationId xmlns:p14="http://schemas.microsoft.com/office/powerpoint/2010/main" val="3822759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Πράσινη Επιχειρηματικότητα</a:t>
            </a:r>
            <a:br>
              <a:rPr lang="el-GR" dirty="0"/>
            </a:br>
            <a:r>
              <a:rPr lang="el-GR" dirty="0"/>
              <a:t>(1 από 2)</a:t>
            </a:r>
          </a:p>
        </p:txBody>
      </p:sp>
      <p:sp>
        <p:nvSpPr>
          <p:cNvPr id="3" name="Θέση περιεχομένου 2"/>
          <p:cNvSpPr>
            <a:spLocks noGrp="1"/>
          </p:cNvSpPr>
          <p:nvPr>
            <p:ph idx="1"/>
          </p:nvPr>
        </p:nvSpPr>
        <p:spPr/>
        <p:txBody>
          <a:bodyPr>
            <a:normAutofit/>
          </a:bodyPr>
          <a:lstStyle/>
          <a:p>
            <a:r>
              <a:rPr lang="el-GR" dirty="0">
                <a:solidFill>
                  <a:schemeClr val="bg1"/>
                </a:solidFill>
                <a:highlight>
                  <a:srgbClr val="FFFF00"/>
                </a:highlight>
              </a:rPr>
              <a:t>Η «εταιρική στρατηγική» ως όρος εμφανίζεται από το 1985 - 1990 στη βιβλιογραφία</a:t>
            </a:r>
            <a:r>
              <a:rPr lang="el-GR" dirty="0"/>
              <a:t>.</a:t>
            </a:r>
          </a:p>
          <a:p>
            <a:r>
              <a:rPr lang="el-GR" dirty="0"/>
              <a:t>Από το </a:t>
            </a:r>
            <a:r>
              <a:rPr lang="el-GR" dirty="0">
                <a:solidFill>
                  <a:schemeClr val="bg1"/>
                </a:solidFill>
                <a:highlight>
                  <a:srgbClr val="FFFF00"/>
                </a:highlight>
              </a:rPr>
              <a:t>1996</a:t>
            </a:r>
            <a:r>
              <a:rPr lang="el-GR" dirty="0"/>
              <a:t> και εξής παρατηρείται μια ραγδαία αύξηση της χρήσης του όρου «εταιρική κοινωνική ευθύνη» στη βιβλιογραφία.</a:t>
            </a:r>
          </a:p>
        </p:txBody>
      </p:sp>
    </p:spTree>
    <p:extLst>
      <p:ext uri="{BB962C8B-B14F-4D97-AF65-F5344CB8AC3E}">
        <p14:creationId xmlns:p14="http://schemas.microsoft.com/office/powerpoint/2010/main" val="29393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Πράσινη Επιχειρηματικότητα</a:t>
            </a:r>
            <a:br>
              <a:rPr lang="el-GR" dirty="0"/>
            </a:br>
            <a:r>
              <a:rPr lang="el-GR" dirty="0"/>
              <a:t>(2 από 2)</a:t>
            </a:r>
          </a:p>
        </p:txBody>
      </p:sp>
      <p:sp>
        <p:nvSpPr>
          <p:cNvPr id="3" name="Θέση περιεχομένου 2"/>
          <p:cNvSpPr>
            <a:spLocks noGrp="1"/>
          </p:cNvSpPr>
          <p:nvPr>
            <p:ph idx="1"/>
          </p:nvPr>
        </p:nvSpPr>
        <p:spPr/>
        <p:txBody>
          <a:bodyPr>
            <a:normAutofit/>
          </a:bodyPr>
          <a:lstStyle/>
          <a:p>
            <a:r>
              <a:rPr lang="el-GR" dirty="0"/>
              <a:t>Από το </a:t>
            </a:r>
            <a:r>
              <a:rPr lang="el-GR" dirty="0">
                <a:solidFill>
                  <a:schemeClr val="bg1"/>
                </a:solidFill>
                <a:highlight>
                  <a:srgbClr val="FFFF00"/>
                </a:highlight>
              </a:rPr>
              <a:t>1985</a:t>
            </a:r>
            <a:r>
              <a:rPr lang="el-GR" dirty="0">
                <a:solidFill>
                  <a:schemeClr val="bg1"/>
                </a:solidFill>
              </a:rPr>
              <a:t> </a:t>
            </a:r>
            <a:r>
              <a:rPr lang="el-GR" dirty="0"/>
              <a:t>αρχίζει να παρατηρείται η χρήση του όρου </a:t>
            </a:r>
            <a:r>
              <a:rPr lang="en-US" dirty="0"/>
              <a:t>“environmental strategy” (</a:t>
            </a:r>
            <a:r>
              <a:rPr lang="el-GR" dirty="0"/>
              <a:t>«περιβαλλοντική στρατηγική») η οποία στη συνέχει ενσωματώνεται στον όρο εταιρική κοινωνική ευθύνη.</a:t>
            </a:r>
          </a:p>
        </p:txBody>
      </p:sp>
    </p:spTree>
    <p:extLst>
      <p:ext uri="{BB962C8B-B14F-4D97-AF65-F5344CB8AC3E}">
        <p14:creationId xmlns:p14="http://schemas.microsoft.com/office/powerpoint/2010/main" val="3453658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Βιώσιμη ανάπτυξη (1 από 2)</a:t>
            </a:r>
            <a:endParaRPr lang="el-GR" b="0" dirty="0"/>
          </a:p>
        </p:txBody>
      </p:sp>
      <p:sp>
        <p:nvSpPr>
          <p:cNvPr id="3" name="Θέση περιεχομένου 2"/>
          <p:cNvSpPr>
            <a:spLocks noGrp="1"/>
          </p:cNvSpPr>
          <p:nvPr>
            <p:ph idx="1"/>
          </p:nvPr>
        </p:nvSpPr>
        <p:spPr/>
        <p:txBody>
          <a:bodyPr>
            <a:normAutofit/>
          </a:bodyPr>
          <a:lstStyle/>
          <a:p>
            <a:r>
              <a:rPr lang="el-GR" dirty="0"/>
              <a:t>Βιώσιμη ανάπτυξη</a:t>
            </a:r>
            <a:r>
              <a:rPr lang="en-US" dirty="0"/>
              <a:t>:</a:t>
            </a:r>
            <a:endParaRPr lang="el-GR" dirty="0"/>
          </a:p>
          <a:p>
            <a:pPr lvl="1"/>
            <a:r>
              <a:rPr lang="el-GR" dirty="0"/>
              <a:t>Γενικό πλαίσιο. Η ανάπτυξη η οποία </a:t>
            </a:r>
            <a:r>
              <a:rPr lang="el-GR" dirty="0">
                <a:solidFill>
                  <a:schemeClr val="bg1"/>
                </a:solidFill>
                <a:highlight>
                  <a:srgbClr val="FFFF00"/>
                </a:highlight>
              </a:rPr>
              <a:t>εξασφαλίζει τη βιωσιμότητα για τις υπόλοιπες γενιές</a:t>
            </a:r>
            <a:r>
              <a:rPr lang="el-GR" dirty="0"/>
              <a:t>.</a:t>
            </a:r>
          </a:p>
          <a:p>
            <a:pPr lvl="1"/>
            <a:r>
              <a:rPr lang="el-GR" dirty="0"/>
              <a:t>Όταν η βιώσιμη ανάπτυξη αναφέρεται σε επιχειρήσεις</a:t>
            </a:r>
            <a:r>
              <a:rPr lang="en-US" dirty="0"/>
              <a:t>,</a:t>
            </a:r>
            <a:r>
              <a:rPr lang="el-GR" dirty="0"/>
              <a:t> αποκαλείται εταιρική κοινωνική ευθύνη η εταιρική υπευθυνότητα.</a:t>
            </a:r>
          </a:p>
        </p:txBody>
      </p:sp>
    </p:spTree>
    <p:extLst>
      <p:ext uri="{BB962C8B-B14F-4D97-AF65-F5344CB8AC3E}">
        <p14:creationId xmlns:p14="http://schemas.microsoft.com/office/powerpoint/2010/main" val="83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Βιώσιμη ανάπτυξη (2 από 2)</a:t>
            </a:r>
          </a:p>
        </p:txBody>
      </p:sp>
      <p:sp>
        <p:nvSpPr>
          <p:cNvPr id="3" name="Θέση περιεχομένου 2"/>
          <p:cNvSpPr>
            <a:spLocks noGrp="1"/>
          </p:cNvSpPr>
          <p:nvPr>
            <p:ph idx="1"/>
          </p:nvPr>
        </p:nvSpPr>
        <p:spPr/>
        <p:txBody>
          <a:bodyPr/>
          <a:lstStyle/>
          <a:p>
            <a:pPr marL="342900" lvl="1" indent="-342900">
              <a:buFont typeface="Arial" pitchFamily="34" charset="0"/>
              <a:buChar char="•"/>
            </a:pPr>
            <a:r>
              <a:rPr lang="el-GR" dirty="0"/>
              <a:t>Παλαιότερα η ευθύνη της επιχείρησης εντοπιζόταν στη μεγιστοποίηση του πλούτου των μετόχων της </a:t>
            </a:r>
            <a:r>
              <a:rPr lang="en-US" dirty="0"/>
              <a:t>(“shareholders”)</a:t>
            </a:r>
            <a:r>
              <a:rPr lang="el-GR" dirty="0"/>
              <a:t>.</a:t>
            </a:r>
          </a:p>
          <a:p>
            <a:pPr marL="342900" lvl="1" indent="-342900">
              <a:buFont typeface="Arial" pitchFamily="34" charset="0"/>
              <a:buChar char="•"/>
            </a:pPr>
            <a:r>
              <a:rPr lang="el-GR" dirty="0"/>
              <a:t>Τώρα πια η ευθύνη της επιχείρησης αφορά επιπλέον στην κοινωνία και το περιβάλλον</a:t>
            </a:r>
            <a:r>
              <a:rPr lang="en-US" dirty="0"/>
              <a:t> </a:t>
            </a:r>
            <a:r>
              <a:rPr lang="el-GR" dirty="0"/>
              <a:t>δηλαδή</a:t>
            </a:r>
            <a:r>
              <a:rPr lang="en-US" dirty="0"/>
              <a:t>,</a:t>
            </a:r>
            <a:r>
              <a:rPr lang="el-GR" dirty="0"/>
              <a:t> τους </a:t>
            </a:r>
            <a:r>
              <a:rPr lang="en-US" dirty="0"/>
              <a:t>“stakeholders “</a:t>
            </a:r>
            <a:r>
              <a:rPr lang="el-GR" dirty="0"/>
              <a:t>(τα ενδιαφερόμενα μέρη, όσοι αλληλεπιδρούν με την επιχείρηση</a:t>
            </a:r>
            <a:r>
              <a:rPr lang="en-US" dirty="0"/>
              <a:t>)</a:t>
            </a:r>
            <a:r>
              <a:rPr lang="el-GR" dirty="0"/>
              <a:t>.</a:t>
            </a:r>
          </a:p>
          <a:p>
            <a:endParaRPr lang="el-GR" dirty="0"/>
          </a:p>
        </p:txBody>
      </p:sp>
    </p:spTree>
    <p:extLst>
      <p:ext uri="{BB962C8B-B14F-4D97-AF65-F5344CB8AC3E}">
        <p14:creationId xmlns:p14="http://schemas.microsoft.com/office/powerpoint/2010/main" val="2221692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354193"/>
            <a:ext cx="7315200" cy="1154112"/>
          </a:xfrm>
        </p:spPr>
        <p:txBody>
          <a:bodyPr/>
          <a:lstStyle/>
          <a:p>
            <a:r>
              <a:rPr lang="el-GR" dirty="0"/>
              <a:t>Περιβάλλον και Οικονομία</a:t>
            </a:r>
          </a:p>
        </p:txBody>
      </p:sp>
      <p:sp>
        <p:nvSpPr>
          <p:cNvPr id="3" name="Θέση περιεχομένου 2"/>
          <p:cNvSpPr>
            <a:spLocks noGrp="1"/>
          </p:cNvSpPr>
          <p:nvPr>
            <p:ph idx="1"/>
          </p:nvPr>
        </p:nvSpPr>
        <p:spPr>
          <a:xfrm>
            <a:off x="914400" y="2045569"/>
            <a:ext cx="7315200" cy="3538537"/>
          </a:xfrm>
        </p:spPr>
        <p:txBody>
          <a:bodyPr>
            <a:normAutofit fontScale="92500" lnSpcReduction="10000"/>
          </a:bodyPr>
          <a:lstStyle/>
          <a:p>
            <a:pPr marL="342900" lvl="1" indent="-342900">
              <a:lnSpc>
                <a:spcPct val="110000"/>
              </a:lnSpc>
              <a:buFont typeface="Arial" pitchFamily="34" charset="0"/>
              <a:buChar char="•"/>
            </a:pPr>
            <a:r>
              <a:rPr lang="el-GR" dirty="0"/>
              <a:t>Περιβαλλοντική στρατηγική</a:t>
            </a:r>
            <a:r>
              <a:rPr lang="en-US" dirty="0"/>
              <a:t>:</a:t>
            </a:r>
            <a:endParaRPr lang="el-GR" dirty="0"/>
          </a:p>
          <a:p>
            <a:pPr marL="857250" lvl="2" indent="-457200">
              <a:lnSpc>
                <a:spcPct val="110000"/>
              </a:lnSpc>
              <a:buFont typeface="Calibri" panose="020F0502020204030204" pitchFamily="34" charset="0"/>
              <a:buChar char="―"/>
            </a:pPr>
            <a:r>
              <a:rPr lang="el-GR" sz="2800" dirty="0"/>
              <a:t>Όταν μια επιχείρηση  εφαρμόζει περιβαλλοντικές πρακτικές</a:t>
            </a:r>
            <a:r>
              <a:rPr lang="en-US" sz="2800" dirty="0"/>
              <a:t>.</a:t>
            </a:r>
          </a:p>
          <a:p>
            <a:pPr marL="342900" lvl="1" indent="-342900">
              <a:lnSpc>
                <a:spcPct val="110000"/>
              </a:lnSpc>
              <a:buFont typeface="Arial" pitchFamily="34" charset="0"/>
              <a:buChar char="•"/>
            </a:pPr>
            <a:r>
              <a:rPr lang="el-GR" dirty="0"/>
              <a:t>Πράσινη επιχειρηματικότητα</a:t>
            </a:r>
            <a:r>
              <a:rPr lang="en-US" dirty="0"/>
              <a:t>:</a:t>
            </a:r>
            <a:endParaRPr lang="el-GR" dirty="0"/>
          </a:p>
          <a:p>
            <a:pPr lvl="1">
              <a:lnSpc>
                <a:spcPct val="110000"/>
              </a:lnSpc>
            </a:pPr>
            <a:r>
              <a:rPr lang="el-GR" dirty="0"/>
              <a:t>Νεοφυής επιχείρηση με περιβαλλοντικό προσανατολισμό</a:t>
            </a:r>
            <a:r>
              <a:rPr lang="en-US" dirty="0"/>
              <a:t>.</a:t>
            </a:r>
            <a:endParaRPr lang="el-GR" dirty="0"/>
          </a:p>
          <a:p>
            <a:pPr marL="342900" lvl="1" indent="-342900">
              <a:lnSpc>
                <a:spcPct val="110000"/>
              </a:lnSpc>
              <a:buFont typeface="Arial" pitchFamily="34" charset="0"/>
              <a:buChar char="•"/>
            </a:pPr>
            <a:r>
              <a:rPr lang="el-GR" dirty="0"/>
              <a:t>Πράσινη ένδο</a:t>
            </a:r>
            <a:r>
              <a:rPr lang="en-US" dirty="0"/>
              <a:t>-</a:t>
            </a:r>
            <a:r>
              <a:rPr lang="el-GR" dirty="0"/>
              <a:t>επιχειρηματικότητα</a:t>
            </a:r>
            <a:r>
              <a:rPr lang="en-US" dirty="0"/>
              <a:t>:</a:t>
            </a:r>
            <a:endParaRPr lang="el-GR" dirty="0"/>
          </a:p>
          <a:p>
            <a:pPr marL="800100" lvl="3" indent="-342900">
              <a:lnSpc>
                <a:spcPct val="110000"/>
              </a:lnSpc>
            </a:pPr>
            <a:r>
              <a:rPr lang="el-GR" sz="2800" dirty="0"/>
              <a:t>Περιβαλλοντική επιχειρηματικότητα που αναπτύσσεται εντός της ήδη υπάρχουσας επιχείρησης.</a:t>
            </a:r>
          </a:p>
          <a:p>
            <a:endParaRPr lang="el-GR" dirty="0"/>
          </a:p>
        </p:txBody>
      </p:sp>
    </p:spTree>
    <p:extLst>
      <p:ext uri="{BB962C8B-B14F-4D97-AF65-F5344CB8AC3E}">
        <p14:creationId xmlns:p14="http://schemas.microsoft.com/office/powerpoint/2010/main" val="17963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Ορισμοί (1 από 2)</a:t>
            </a:r>
          </a:p>
        </p:txBody>
      </p:sp>
      <p:sp>
        <p:nvSpPr>
          <p:cNvPr id="3" name="Content Placeholder 2"/>
          <p:cNvSpPr>
            <a:spLocks noGrp="1"/>
          </p:cNvSpPr>
          <p:nvPr>
            <p:ph idx="1"/>
          </p:nvPr>
        </p:nvSpPr>
        <p:spPr/>
        <p:txBody>
          <a:bodyPr>
            <a:normAutofit/>
          </a:bodyPr>
          <a:lstStyle/>
          <a:p>
            <a:r>
              <a:rPr lang="el-GR" b="1" dirty="0"/>
              <a:t>Επιχειρηματικότητα: </a:t>
            </a:r>
            <a:r>
              <a:rPr lang="el-GR" dirty="0"/>
              <a:t>η διαδικασία εύρεσης, αξιολόγησης και εκμετάλλευσης μιας οικονομικής </a:t>
            </a:r>
            <a:r>
              <a:rPr lang="el-GR" b="1" dirty="0"/>
              <a:t>ευκαιρίας, </a:t>
            </a:r>
            <a:r>
              <a:rPr lang="el-GR" dirty="0"/>
              <a:t>καθώς και η δημιουργία μιας νέας δραστηριότητας με αξία για </a:t>
            </a:r>
            <a:r>
              <a:rPr lang="el-GR" b="1" dirty="0"/>
              <a:t>αξιοποίηση </a:t>
            </a:r>
            <a:r>
              <a:rPr lang="el-GR" dirty="0"/>
              <a:t>της ευκαιρίας αυτής. Εμπεριέχει </a:t>
            </a:r>
            <a:r>
              <a:rPr lang="el-GR" b="1" dirty="0"/>
              <a:t>ρίσκο</a:t>
            </a:r>
            <a:r>
              <a:rPr lang="el-GR" dirty="0"/>
              <a:t>,</a:t>
            </a:r>
            <a:r>
              <a:rPr lang="el-GR" b="1" dirty="0"/>
              <a:t> </a:t>
            </a:r>
            <a:r>
              <a:rPr lang="el-GR" dirty="0"/>
              <a:t>αλλά και δυνητικά </a:t>
            </a:r>
            <a:r>
              <a:rPr lang="el-GR" b="1" dirty="0"/>
              <a:t>οικονομικά οφέλη</a:t>
            </a:r>
            <a:r>
              <a:rPr lang="el-GR" dirty="0"/>
              <a:t>.</a:t>
            </a:r>
          </a:p>
        </p:txBody>
      </p:sp>
    </p:spTree>
    <p:extLst>
      <p:ext uri="{BB962C8B-B14F-4D97-AF65-F5344CB8AC3E}">
        <p14:creationId xmlns:p14="http://schemas.microsoft.com/office/powerpoint/2010/main" val="318096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a:extLst>
              <a:ext uri="{FF2B5EF4-FFF2-40B4-BE49-F238E27FC236}">
                <a16:creationId xmlns:a16="http://schemas.microsoft.com/office/drawing/2014/main" id="{AE778EA0-9582-1DBB-D446-52D25E542F01}"/>
              </a:ext>
            </a:extLst>
          </p:cNvPr>
          <p:cNvSpPr>
            <a:spLocks noGrp="1"/>
          </p:cNvSpPr>
          <p:nvPr>
            <p:ph type="title"/>
          </p:nvPr>
        </p:nvSpPr>
        <p:spPr>
          <a:xfrm>
            <a:off x="231775" y="1036638"/>
            <a:ext cx="7315200" cy="1154112"/>
          </a:xfrm>
        </p:spPr>
        <p:txBody>
          <a:bodyPr/>
          <a:lstStyle/>
          <a:p>
            <a:r>
              <a:rPr lang="el-GR" altLang="it-IT" sz="2400"/>
              <a:t>Υπάρχει κάποιο παγκόσμιο</a:t>
            </a:r>
            <a:r>
              <a:rPr lang="it-IT" altLang="it-IT" sz="2400"/>
              <a:t> </a:t>
            </a:r>
            <a:r>
              <a:rPr lang="el-GR" altLang="it-IT" sz="2400"/>
              <a:t>και αντίστοιχο ευρωπαϊκό κέντρο πληροφόρησης εργαζομένων και ανέργων σχετικά με τα δικαιώματα και τις υποχρεώσεις τους;</a:t>
            </a:r>
            <a:endParaRPr lang="it-IT" altLang="it-IT" sz="2400"/>
          </a:p>
        </p:txBody>
      </p:sp>
      <p:pic>
        <p:nvPicPr>
          <p:cNvPr id="122882" name="Picture 2" descr="Human Rights Watch - Wikipedia">
            <a:extLst>
              <a:ext uri="{FF2B5EF4-FFF2-40B4-BE49-F238E27FC236}">
                <a16:creationId xmlns:a16="http://schemas.microsoft.com/office/drawing/2014/main" id="{9912CE6C-D58F-8DE4-DF4F-00ADA31F3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3022600"/>
            <a:ext cx="254476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4" descr="International Labour Organization - YouTube">
            <a:extLst>
              <a:ext uri="{FF2B5EF4-FFF2-40B4-BE49-F238E27FC236}">
                <a16:creationId xmlns:a16="http://schemas.microsoft.com/office/drawing/2014/main" id="{9F9FCF81-C836-3334-437A-B472BC296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3022600"/>
            <a:ext cx="254476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6" descr="Home">
            <a:extLst>
              <a:ext uri="{FF2B5EF4-FFF2-40B4-BE49-F238E27FC236}">
                <a16:creationId xmlns:a16="http://schemas.microsoft.com/office/drawing/2014/main" id="{14C83BC8-3903-7B84-B35B-2ADEE88525D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it-IT" altLang="it-IT"/>
          </a:p>
        </p:txBody>
      </p:sp>
      <p:pic>
        <p:nvPicPr>
          <p:cNvPr id="23557" name="Picture 8" descr="European Union Agency for Fundamental Rights | Helping to make fundamental  rights a reality for everyone in the European Union">
            <a:extLst>
              <a:ext uri="{FF2B5EF4-FFF2-40B4-BE49-F238E27FC236}">
                <a16:creationId xmlns:a16="http://schemas.microsoft.com/office/drawing/2014/main" id="{C7B0AADE-5137-A8DA-968D-7C07FBD677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075" y="3638550"/>
            <a:ext cx="25558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dissolve">
                                      <p:cBhvr>
                                        <p:cTn id="7" dur="5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884"/>
                                        </p:tgtEl>
                                        <p:attrNameLst>
                                          <p:attrName>style.visibility</p:attrName>
                                        </p:attrNameLst>
                                      </p:cBhvr>
                                      <p:to>
                                        <p:strVal val="visible"/>
                                      </p:to>
                                    </p:set>
                                    <p:animEffect transition="in" filter="dissolve">
                                      <p:cBhvr>
                                        <p:cTn id="12"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Ορισμοί (2 από 2)</a:t>
            </a:r>
          </a:p>
        </p:txBody>
      </p:sp>
      <p:sp>
        <p:nvSpPr>
          <p:cNvPr id="3" name="Content Placeholder 2"/>
          <p:cNvSpPr>
            <a:spLocks noGrp="1"/>
          </p:cNvSpPr>
          <p:nvPr>
            <p:ph idx="1"/>
          </p:nvPr>
        </p:nvSpPr>
        <p:spPr/>
        <p:txBody>
          <a:bodyPr/>
          <a:lstStyle/>
          <a:p>
            <a:r>
              <a:rPr lang="el-GR" b="1" dirty="0"/>
              <a:t>Πράσινη επιχειρηματικότητα: </a:t>
            </a:r>
            <a:r>
              <a:rPr lang="el-GR" dirty="0"/>
              <a:t>οι ευκαιρίες δεν προέρχονται μόνο από κενά στην αγορά, αλλά και από λάθη και δυσλειτουργίες της αγοράς. </a:t>
            </a:r>
            <a:r>
              <a:rPr lang="el-GR" b="1" dirty="0">
                <a:solidFill>
                  <a:schemeClr val="bg1"/>
                </a:solidFill>
                <a:highlight>
                  <a:srgbClr val="FFFF00"/>
                </a:highlight>
              </a:rPr>
              <a:t>Στοχεύει </a:t>
            </a:r>
            <a:r>
              <a:rPr lang="el-GR" dirty="0">
                <a:solidFill>
                  <a:schemeClr val="bg1"/>
                </a:solidFill>
                <a:highlight>
                  <a:srgbClr val="FFFF00"/>
                </a:highlight>
              </a:rPr>
              <a:t>στην προστασία ή/και βελτίωση του φυσικού </a:t>
            </a:r>
            <a:r>
              <a:rPr lang="el-GR" b="1" dirty="0">
                <a:solidFill>
                  <a:schemeClr val="bg1"/>
                </a:solidFill>
                <a:highlight>
                  <a:srgbClr val="FFFF00"/>
                </a:highlight>
              </a:rPr>
              <a:t>περιβάλλοντος, </a:t>
            </a:r>
            <a:r>
              <a:rPr lang="el-GR" dirty="0">
                <a:solidFill>
                  <a:schemeClr val="bg1"/>
                </a:solidFill>
                <a:highlight>
                  <a:srgbClr val="FFFF00"/>
                </a:highlight>
              </a:rPr>
              <a:t>αλλά και στην </a:t>
            </a:r>
            <a:r>
              <a:rPr lang="el-GR" b="1" dirty="0">
                <a:solidFill>
                  <a:schemeClr val="bg1"/>
                </a:solidFill>
                <a:highlight>
                  <a:srgbClr val="FFFF00"/>
                </a:highlight>
              </a:rPr>
              <a:t>οικονομική </a:t>
            </a:r>
            <a:r>
              <a:rPr lang="el-GR" dirty="0">
                <a:solidFill>
                  <a:schemeClr val="bg1"/>
                </a:solidFill>
                <a:highlight>
                  <a:srgbClr val="FFFF00"/>
                </a:highlight>
              </a:rPr>
              <a:t>βιωσιμότητα και ανάπτυξη</a:t>
            </a:r>
            <a:r>
              <a:rPr lang="el-GR" dirty="0"/>
              <a:t>.</a:t>
            </a:r>
          </a:p>
          <a:p>
            <a:endParaRPr lang="el-GR" dirty="0"/>
          </a:p>
        </p:txBody>
      </p:sp>
    </p:spTree>
    <p:extLst>
      <p:ext uri="{BB962C8B-B14F-4D97-AF65-F5344CB8AC3E}">
        <p14:creationId xmlns:p14="http://schemas.microsoft.com/office/powerpoint/2010/main" val="137875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Πράσινος επιχειρηματίας</a:t>
            </a:r>
          </a:p>
        </p:txBody>
      </p:sp>
      <p:sp>
        <p:nvSpPr>
          <p:cNvPr id="3" name="Θέση περιεχομένου 2"/>
          <p:cNvSpPr>
            <a:spLocks noGrp="1"/>
          </p:cNvSpPr>
          <p:nvPr>
            <p:ph idx="1"/>
          </p:nvPr>
        </p:nvSpPr>
        <p:spPr/>
        <p:txBody>
          <a:bodyPr/>
          <a:lstStyle/>
          <a:p>
            <a:r>
              <a:rPr lang="el-GR" dirty="0"/>
              <a:t>Αναγνωρίζει επιχειρηματικές ευκαιρίες</a:t>
            </a:r>
            <a:r>
              <a:rPr lang="en-US" dirty="0"/>
              <a:t>.</a:t>
            </a:r>
            <a:endParaRPr lang="el-GR" dirty="0"/>
          </a:p>
          <a:p>
            <a:r>
              <a:rPr lang="el-GR" dirty="0"/>
              <a:t>Παίρνει ρίσκο</a:t>
            </a:r>
            <a:r>
              <a:rPr lang="en-US" dirty="0"/>
              <a:t>.</a:t>
            </a:r>
            <a:endParaRPr lang="el-GR" dirty="0"/>
          </a:p>
          <a:p>
            <a:r>
              <a:rPr lang="el-GR" dirty="0"/>
              <a:t>Μετατρέπει ιδέες σε προϊόντα – υπηρεσίες</a:t>
            </a:r>
            <a:r>
              <a:rPr lang="en-US" dirty="0"/>
              <a:t>.</a:t>
            </a:r>
            <a:endParaRPr lang="el-GR" dirty="0"/>
          </a:p>
          <a:p>
            <a:r>
              <a:rPr lang="el-GR" dirty="0"/>
              <a:t>Προσβλέπει σε οικονομικά, αλλά και περιβαλλοντικά οφέλη</a:t>
            </a:r>
            <a:r>
              <a:rPr lang="en-US" dirty="0"/>
              <a:t>.</a:t>
            </a:r>
            <a:endParaRPr lang="el-GR" dirty="0"/>
          </a:p>
        </p:txBody>
      </p:sp>
    </p:spTree>
    <p:extLst>
      <p:ext uri="{BB962C8B-B14F-4D97-AF65-F5344CB8AC3E}">
        <p14:creationId xmlns:p14="http://schemas.microsoft.com/office/powerpoint/2010/main" val="24294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Σημειώσεις</a:t>
            </a:r>
          </a:p>
        </p:txBody>
      </p:sp>
      <p:sp>
        <p:nvSpPr>
          <p:cNvPr id="3" name="Θέση περιεχομένου 2"/>
          <p:cNvSpPr>
            <a:spLocks noGrp="1"/>
          </p:cNvSpPr>
          <p:nvPr>
            <p:ph idx="1"/>
          </p:nvPr>
        </p:nvSpPr>
        <p:spPr/>
        <p:txBody>
          <a:bodyPr>
            <a:normAutofit/>
          </a:bodyPr>
          <a:lstStyle/>
          <a:p>
            <a:r>
              <a:rPr lang="el-GR" dirty="0"/>
              <a:t>Δεν είναι φιλανθρωπία: Πρέπει να υπάρχει το κίνητρο</a:t>
            </a:r>
            <a:r>
              <a:rPr lang="en-US" dirty="0"/>
              <a:t> </a:t>
            </a:r>
            <a:r>
              <a:rPr lang="el-GR" dirty="0"/>
              <a:t>του οικονομικού οφέλους-αποζημίωσης.</a:t>
            </a:r>
            <a:r>
              <a:rPr lang="en-US" dirty="0"/>
              <a:t> </a:t>
            </a:r>
            <a:r>
              <a:rPr lang="el-GR" dirty="0"/>
              <a:t>Κύριο στοιχείο</a:t>
            </a:r>
            <a:r>
              <a:rPr lang="en-US" dirty="0"/>
              <a:t> </a:t>
            </a:r>
            <a:r>
              <a:rPr lang="el-GR" dirty="0"/>
              <a:t>κάθε επιχειρηματικής δραστηριότητας.</a:t>
            </a:r>
            <a:r>
              <a:rPr lang="en-US" dirty="0"/>
              <a:t> </a:t>
            </a:r>
          </a:p>
          <a:p>
            <a:r>
              <a:rPr lang="el-GR" dirty="0"/>
              <a:t>Δεν είναι (μόνο) η επιχειρηματικότητα σε πράσινους</a:t>
            </a:r>
            <a:r>
              <a:rPr lang="en-US" dirty="0"/>
              <a:t> </a:t>
            </a:r>
            <a:r>
              <a:rPr lang="el-GR" dirty="0"/>
              <a:t>κλάδους (ενέργειας, καθαρισμό αποβλήτων κ.ά.). Έχει</a:t>
            </a:r>
            <a:r>
              <a:rPr lang="en-US" dirty="0"/>
              <a:t> </a:t>
            </a:r>
            <a:r>
              <a:rPr lang="el-GR" dirty="0"/>
              <a:t>μεγάλο εύρος εφαρμογής.</a:t>
            </a:r>
          </a:p>
        </p:txBody>
      </p:sp>
    </p:spTree>
    <p:extLst>
      <p:ext uri="{BB962C8B-B14F-4D97-AF65-F5344CB8AC3E}">
        <p14:creationId xmlns:p14="http://schemas.microsoft.com/office/powerpoint/2010/main" val="3169726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5608" y="285181"/>
            <a:ext cx="7315200" cy="1154112"/>
          </a:xfrm>
        </p:spPr>
        <p:txBody>
          <a:bodyPr>
            <a:normAutofit fontScale="90000"/>
          </a:bodyPr>
          <a:lstStyle/>
          <a:p>
            <a:r>
              <a:rPr lang="el-GR" dirty="0"/>
              <a:t>Πράσινη ενδο-επιχειρηματικότητα</a:t>
            </a:r>
            <a:br>
              <a:rPr lang="el-GR" dirty="0"/>
            </a:br>
            <a:r>
              <a:rPr lang="el-GR" dirty="0"/>
              <a:t>(1 από 2)</a:t>
            </a:r>
          </a:p>
        </p:txBody>
      </p:sp>
      <p:sp>
        <p:nvSpPr>
          <p:cNvPr id="3" name="Θέση περιεχομένου 2"/>
          <p:cNvSpPr>
            <a:spLocks noGrp="1"/>
          </p:cNvSpPr>
          <p:nvPr>
            <p:ph idx="1"/>
          </p:nvPr>
        </p:nvSpPr>
        <p:spPr>
          <a:xfrm>
            <a:off x="724618" y="1617452"/>
            <a:ext cx="8229600" cy="4781128"/>
          </a:xfrm>
        </p:spPr>
        <p:txBody>
          <a:bodyPr>
            <a:noAutofit/>
          </a:bodyPr>
          <a:lstStyle/>
          <a:p>
            <a:r>
              <a:rPr lang="el-GR" sz="2300" dirty="0"/>
              <a:t>Εφαρμογή περιβαλλοντικών πρακτικών από </a:t>
            </a:r>
            <a:r>
              <a:rPr lang="el-GR" sz="2300" b="1" dirty="0"/>
              <a:t>υπάρχουσες</a:t>
            </a:r>
            <a:r>
              <a:rPr lang="en-US" sz="2300" b="1" dirty="0"/>
              <a:t> </a:t>
            </a:r>
            <a:r>
              <a:rPr lang="el-GR" sz="2300" dirty="0"/>
              <a:t>επιχειρήσεις</a:t>
            </a:r>
            <a:r>
              <a:rPr lang="en-US" sz="2300" dirty="0"/>
              <a:t>.</a:t>
            </a:r>
            <a:endParaRPr lang="el-GR" sz="2300" dirty="0"/>
          </a:p>
          <a:p>
            <a:r>
              <a:rPr lang="el-GR" sz="2300" b="1" dirty="0"/>
              <a:t>Στην παραγωγή:</a:t>
            </a:r>
          </a:p>
          <a:p>
            <a:pPr lvl="1"/>
            <a:r>
              <a:rPr lang="el-GR" sz="2300" dirty="0"/>
              <a:t>Περιορισμός – Επαναχρησιμοποίηση – Ανακύκλωση </a:t>
            </a:r>
            <a:r>
              <a:rPr lang="el-GR" sz="2300" b="1" dirty="0"/>
              <a:t>(</a:t>
            </a:r>
            <a:r>
              <a:rPr lang="en-US" sz="2300" b="1" dirty="0"/>
              <a:t>3R: “reduce reuse recycle”).</a:t>
            </a:r>
          </a:p>
          <a:p>
            <a:pPr lvl="1"/>
            <a:r>
              <a:rPr lang="el-GR" sz="2300" dirty="0"/>
              <a:t>Περιορισμός </a:t>
            </a:r>
            <a:r>
              <a:rPr lang="el-GR" sz="2300" b="1" dirty="0"/>
              <a:t>αποβλήτων-ρύπων</a:t>
            </a:r>
            <a:r>
              <a:rPr lang="en-US" sz="2300" b="1" dirty="0"/>
              <a:t>.</a:t>
            </a:r>
            <a:endParaRPr lang="el-GR" sz="2300" b="1" dirty="0"/>
          </a:p>
          <a:p>
            <a:pPr lvl="1"/>
            <a:r>
              <a:rPr lang="el-GR" sz="2300" dirty="0"/>
              <a:t>Μείωση </a:t>
            </a:r>
            <a:r>
              <a:rPr lang="el-GR" sz="2300" b="1" dirty="0"/>
              <a:t>ενεργειακής </a:t>
            </a:r>
            <a:r>
              <a:rPr lang="el-GR" sz="2300" dirty="0"/>
              <a:t>κατανάλωσης</a:t>
            </a:r>
            <a:r>
              <a:rPr lang="en-US" sz="2300" dirty="0"/>
              <a:t>.</a:t>
            </a:r>
            <a:endParaRPr lang="el-GR" sz="2300" dirty="0"/>
          </a:p>
          <a:p>
            <a:pPr lvl="1"/>
            <a:r>
              <a:rPr lang="el-GR" sz="2300" dirty="0"/>
              <a:t>Επενδύσεις σε </a:t>
            </a:r>
            <a:r>
              <a:rPr lang="el-GR" sz="2300" b="1" dirty="0"/>
              <a:t>«καθαρές» </a:t>
            </a:r>
            <a:r>
              <a:rPr lang="el-GR" sz="2300" dirty="0"/>
              <a:t>τεχνολογίες</a:t>
            </a:r>
            <a:r>
              <a:rPr lang="en-US" sz="2300" dirty="0"/>
              <a:t>.</a:t>
            </a:r>
            <a:endParaRPr lang="el-GR" sz="2300" dirty="0"/>
          </a:p>
          <a:p>
            <a:pPr lvl="1"/>
            <a:r>
              <a:rPr lang="el-GR" sz="2300" dirty="0"/>
              <a:t>Περιβαλλοντικά πρότυπα </a:t>
            </a:r>
            <a:r>
              <a:rPr lang="en-US" sz="2300" b="1" dirty="0"/>
              <a:t>ISO14001-EMAS.</a:t>
            </a:r>
          </a:p>
          <a:p>
            <a:pPr lvl="1"/>
            <a:r>
              <a:rPr lang="el-GR" sz="2300" b="1" dirty="0"/>
              <a:t>Επανασχεδιασμός </a:t>
            </a:r>
            <a:r>
              <a:rPr lang="el-GR" sz="2300" dirty="0"/>
              <a:t>προϊόντων – υπηρεσιών</a:t>
            </a:r>
            <a:r>
              <a:rPr lang="en-US" sz="2300" dirty="0"/>
              <a:t>.</a:t>
            </a:r>
            <a:endParaRPr lang="el-GR" sz="2300" dirty="0"/>
          </a:p>
        </p:txBody>
      </p:sp>
    </p:spTree>
    <p:extLst>
      <p:ext uri="{BB962C8B-B14F-4D97-AF65-F5344CB8AC3E}">
        <p14:creationId xmlns:p14="http://schemas.microsoft.com/office/powerpoint/2010/main" val="1987096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Πράσινη ενδο-επιχειρηματικότητα</a:t>
            </a:r>
            <a:br>
              <a:rPr lang="el-GR" dirty="0"/>
            </a:br>
            <a:r>
              <a:rPr lang="el-GR" dirty="0"/>
              <a:t>(2 από 2)</a:t>
            </a:r>
          </a:p>
        </p:txBody>
      </p:sp>
      <p:sp>
        <p:nvSpPr>
          <p:cNvPr id="3" name="Θέση περιεχομένου 2"/>
          <p:cNvSpPr>
            <a:spLocks noGrp="1"/>
          </p:cNvSpPr>
          <p:nvPr>
            <p:ph idx="1"/>
          </p:nvPr>
        </p:nvSpPr>
        <p:spPr/>
        <p:txBody>
          <a:bodyPr>
            <a:normAutofit/>
          </a:bodyPr>
          <a:lstStyle/>
          <a:p>
            <a:r>
              <a:rPr lang="el-GR" b="1" dirty="0"/>
              <a:t>Στη διοίκηση:</a:t>
            </a:r>
          </a:p>
          <a:p>
            <a:pPr lvl="1"/>
            <a:r>
              <a:rPr lang="el-GR" dirty="0"/>
              <a:t>Περιβαλλοντικά </a:t>
            </a:r>
            <a:r>
              <a:rPr lang="el-GR" b="1" dirty="0"/>
              <a:t>σεμινάρια </a:t>
            </a:r>
            <a:r>
              <a:rPr lang="el-GR" dirty="0"/>
              <a:t>για εργαζομένους</a:t>
            </a:r>
            <a:r>
              <a:rPr lang="en-US" dirty="0"/>
              <a:t>.</a:t>
            </a:r>
            <a:endParaRPr lang="el-GR" dirty="0"/>
          </a:p>
          <a:p>
            <a:pPr lvl="1"/>
            <a:r>
              <a:rPr lang="el-GR" dirty="0"/>
              <a:t>Καθορισμός </a:t>
            </a:r>
            <a:r>
              <a:rPr lang="el-GR" b="1" dirty="0"/>
              <a:t>στόχων</a:t>
            </a:r>
            <a:r>
              <a:rPr lang="en-US" b="1" dirty="0"/>
              <a:t> </a:t>
            </a:r>
            <a:r>
              <a:rPr lang="en-US" dirty="0"/>
              <a:t>– </a:t>
            </a:r>
            <a:r>
              <a:rPr lang="el-GR" b="1" dirty="0"/>
              <a:t>έλεγχος</a:t>
            </a:r>
            <a:r>
              <a:rPr lang="en-US" b="1" dirty="0"/>
              <a:t>.</a:t>
            </a:r>
            <a:endParaRPr lang="el-GR" b="1" dirty="0"/>
          </a:p>
          <a:p>
            <a:pPr lvl="1"/>
            <a:r>
              <a:rPr lang="el-GR" b="1" dirty="0"/>
              <a:t>Επιβράβευση </a:t>
            </a:r>
            <a:r>
              <a:rPr lang="el-GR" dirty="0"/>
              <a:t>περιβαλλοντικών πρωτοβουλιών</a:t>
            </a:r>
            <a:r>
              <a:rPr lang="en-US" dirty="0"/>
              <a:t>.</a:t>
            </a:r>
            <a:endParaRPr lang="el-GR" dirty="0"/>
          </a:p>
        </p:txBody>
      </p:sp>
    </p:spTree>
    <p:extLst>
      <p:ext uri="{BB962C8B-B14F-4D97-AF65-F5344CB8AC3E}">
        <p14:creationId xmlns:p14="http://schemas.microsoft.com/office/powerpoint/2010/main" val="2435803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19E004-C1F6-DBD3-904B-F16611719442}"/>
              </a:ext>
            </a:extLst>
          </p:cNvPr>
          <p:cNvSpPr>
            <a:spLocks noGrp="1"/>
          </p:cNvSpPr>
          <p:nvPr>
            <p:ph type="title"/>
          </p:nvPr>
        </p:nvSpPr>
        <p:spPr>
          <a:xfrm>
            <a:off x="611560" y="2636912"/>
            <a:ext cx="8229600" cy="1143000"/>
          </a:xfrm>
        </p:spPr>
        <p:txBody>
          <a:bodyPr/>
          <a:lstStyle/>
          <a:p>
            <a:r>
              <a:rPr lang="el-GR" dirty="0"/>
              <a:t>Πηγές - Κίνητρα</a:t>
            </a:r>
            <a:endParaRPr lang="it-IT" dirty="0"/>
          </a:p>
        </p:txBody>
      </p:sp>
    </p:spTree>
    <p:extLst>
      <p:ext uri="{BB962C8B-B14F-4D97-AF65-F5344CB8AC3E}">
        <p14:creationId xmlns:p14="http://schemas.microsoft.com/office/powerpoint/2010/main" val="132215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Πηγές ιδεών</a:t>
            </a:r>
            <a:r>
              <a:rPr lang="en-US" dirty="0"/>
              <a:t> (1</a:t>
            </a:r>
            <a:r>
              <a:rPr lang="el-GR" dirty="0"/>
              <a:t> από 2)</a:t>
            </a:r>
          </a:p>
        </p:txBody>
      </p:sp>
      <p:sp>
        <p:nvSpPr>
          <p:cNvPr id="3" name="Θέση περιεχομένου 2"/>
          <p:cNvSpPr>
            <a:spLocks noGrp="1"/>
          </p:cNvSpPr>
          <p:nvPr>
            <p:ph idx="1"/>
          </p:nvPr>
        </p:nvSpPr>
        <p:spPr/>
        <p:txBody>
          <a:bodyPr/>
          <a:lstStyle/>
          <a:p>
            <a:r>
              <a:rPr lang="el-GR" b="1" dirty="0"/>
              <a:t>Από την αγορά </a:t>
            </a:r>
            <a:r>
              <a:rPr lang="el-GR" dirty="0"/>
              <a:t>(</a:t>
            </a:r>
            <a:r>
              <a:rPr lang="en-US" dirty="0"/>
              <a:t>“market</a:t>
            </a:r>
            <a:r>
              <a:rPr lang="el-GR" dirty="0"/>
              <a:t> </a:t>
            </a:r>
            <a:r>
              <a:rPr lang="en-US" dirty="0"/>
              <a:t>-</a:t>
            </a:r>
            <a:r>
              <a:rPr lang="el-GR" dirty="0"/>
              <a:t> </a:t>
            </a:r>
            <a:r>
              <a:rPr lang="en-US" dirty="0"/>
              <a:t>driven”</a:t>
            </a:r>
            <a:r>
              <a:rPr lang="el-GR" dirty="0"/>
              <a:t>): Ευαισθητοποίηση</a:t>
            </a:r>
            <a:r>
              <a:rPr lang="en-US" dirty="0"/>
              <a:t> </a:t>
            </a:r>
            <a:r>
              <a:rPr lang="el-GR" dirty="0"/>
              <a:t>κοινής γνώμης και καταναλωτών. Προτίμηση σε πράσινα</a:t>
            </a:r>
            <a:r>
              <a:rPr lang="en-US" dirty="0"/>
              <a:t> </a:t>
            </a:r>
            <a:r>
              <a:rPr lang="el-GR" dirty="0"/>
              <a:t>προϊόντα και υπηρεσίες.</a:t>
            </a:r>
          </a:p>
        </p:txBody>
      </p:sp>
    </p:spTree>
    <p:extLst>
      <p:ext uri="{BB962C8B-B14F-4D97-AF65-F5344CB8AC3E}">
        <p14:creationId xmlns:p14="http://schemas.microsoft.com/office/powerpoint/2010/main" val="3994047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Πηγές ιδεών</a:t>
            </a:r>
            <a:r>
              <a:rPr lang="en-US" dirty="0"/>
              <a:t> (</a:t>
            </a:r>
            <a:r>
              <a:rPr lang="el-GR" dirty="0"/>
              <a:t>2 από 2)</a:t>
            </a:r>
          </a:p>
        </p:txBody>
      </p:sp>
      <p:sp>
        <p:nvSpPr>
          <p:cNvPr id="3" name="Θέση περιεχομένου 2"/>
          <p:cNvSpPr>
            <a:spLocks noGrp="1"/>
          </p:cNvSpPr>
          <p:nvPr>
            <p:ph idx="1"/>
          </p:nvPr>
        </p:nvSpPr>
        <p:spPr/>
        <p:txBody>
          <a:bodyPr>
            <a:normAutofit/>
          </a:bodyPr>
          <a:lstStyle/>
          <a:p>
            <a:pPr>
              <a:lnSpc>
                <a:spcPct val="110000"/>
              </a:lnSpc>
            </a:pPr>
            <a:r>
              <a:rPr lang="el-GR" b="1" dirty="0"/>
              <a:t>Από τη νομοθεσία </a:t>
            </a:r>
            <a:r>
              <a:rPr lang="el-GR" dirty="0"/>
              <a:t>(</a:t>
            </a:r>
            <a:r>
              <a:rPr lang="en-US" dirty="0"/>
              <a:t>“compliance</a:t>
            </a:r>
            <a:r>
              <a:rPr lang="el-GR" dirty="0"/>
              <a:t> </a:t>
            </a:r>
            <a:r>
              <a:rPr lang="en-US" dirty="0"/>
              <a:t>-</a:t>
            </a:r>
            <a:r>
              <a:rPr lang="el-GR" dirty="0"/>
              <a:t> </a:t>
            </a:r>
            <a:r>
              <a:rPr lang="en-US" dirty="0"/>
              <a:t>based”</a:t>
            </a:r>
            <a:r>
              <a:rPr lang="el-GR" dirty="0"/>
              <a:t>): Ευκαιρίες που δημιουργούνται από την εφαρμογή περιβαλλοντικών νόμων και πλαισίων.</a:t>
            </a:r>
          </a:p>
          <a:p>
            <a:pPr lvl="1">
              <a:lnSpc>
                <a:spcPct val="110000"/>
              </a:lnSpc>
            </a:pPr>
            <a:r>
              <a:rPr lang="el-GR" dirty="0"/>
              <a:t>Υπηρεσίες περιβαλλοντικής διαχείρισης και παροχής συμβουλών σε περιβαλλοντικά θέματα.</a:t>
            </a:r>
          </a:p>
          <a:p>
            <a:pPr>
              <a:lnSpc>
                <a:spcPct val="110000"/>
              </a:lnSpc>
            </a:pPr>
            <a:r>
              <a:rPr lang="el-GR" dirty="0"/>
              <a:t>Ανάπτυξη «πράσινων κλάδων»</a:t>
            </a:r>
          </a:p>
          <a:p>
            <a:pPr lvl="1">
              <a:lnSpc>
                <a:spcPct val="110000"/>
              </a:lnSpc>
            </a:pPr>
            <a:r>
              <a:rPr lang="el-GR" dirty="0"/>
              <a:t> ανάπτυξη αιολικών πάρκων, </a:t>
            </a:r>
            <a:r>
              <a:rPr lang="el-GR" dirty="0" err="1"/>
              <a:t>φωτοβολταϊκών</a:t>
            </a:r>
            <a:r>
              <a:rPr lang="el-GR" dirty="0"/>
              <a:t> κ.λπ.</a:t>
            </a:r>
          </a:p>
        </p:txBody>
      </p:sp>
    </p:spTree>
    <p:extLst>
      <p:ext uri="{BB962C8B-B14F-4D97-AF65-F5344CB8AC3E}">
        <p14:creationId xmlns:p14="http://schemas.microsoft.com/office/powerpoint/2010/main" val="1298465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Κινητήριες δυνάμεις</a:t>
            </a:r>
            <a:r>
              <a:rPr lang="en-US" dirty="0"/>
              <a:t> (1 </a:t>
            </a:r>
            <a:r>
              <a:rPr lang="el-GR" dirty="0"/>
              <a:t>από 2)</a:t>
            </a:r>
          </a:p>
        </p:txBody>
      </p:sp>
      <p:sp>
        <p:nvSpPr>
          <p:cNvPr id="3" name="Θέση περιεχομένου 2"/>
          <p:cNvSpPr>
            <a:spLocks noGrp="1"/>
          </p:cNvSpPr>
          <p:nvPr>
            <p:ph idx="1"/>
          </p:nvPr>
        </p:nvSpPr>
        <p:spPr/>
        <p:txBody>
          <a:bodyPr>
            <a:normAutofit/>
          </a:bodyPr>
          <a:lstStyle/>
          <a:p>
            <a:r>
              <a:rPr lang="el-GR" b="1" dirty="0"/>
              <a:t>1. Προστασία, βελτίωση του φυσικού περιβάλλοντος.</a:t>
            </a:r>
          </a:p>
          <a:p>
            <a:pPr lvl="1"/>
            <a:r>
              <a:rPr lang="el-GR" dirty="0"/>
              <a:t>Αξίες, περιβαλλοντικές στάσεις επιχειρηματιών.</a:t>
            </a:r>
            <a:endParaRPr lang="el-GR" b="1" dirty="0"/>
          </a:p>
          <a:p>
            <a:r>
              <a:rPr lang="el-GR" b="1" dirty="0"/>
              <a:t>2. Απόκτηση ανταγωνιστικού πλεονεκτήματος.</a:t>
            </a:r>
          </a:p>
          <a:p>
            <a:pPr lvl="1"/>
            <a:r>
              <a:rPr lang="el-GR" b="1" dirty="0"/>
              <a:t>Στρατηγική κόστους</a:t>
            </a:r>
            <a:r>
              <a:rPr lang="en-US" b="1" dirty="0"/>
              <a:t>: </a:t>
            </a:r>
            <a:r>
              <a:rPr lang="el-GR" dirty="0"/>
              <a:t>Ενεργειακή απόδοση, μείωση Α’ υλών.</a:t>
            </a:r>
          </a:p>
          <a:p>
            <a:pPr lvl="1"/>
            <a:r>
              <a:rPr lang="el-GR" b="1" dirty="0"/>
              <a:t>Στρατηγική διαφοροποίησης</a:t>
            </a:r>
            <a:r>
              <a:rPr lang="en-US" b="1" dirty="0"/>
              <a:t>: </a:t>
            </a:r>
            <a:r>
              <a:rPr lang="el-GR" dirty="0"/>
              <a:t>«Πράσινα» προϊόντα, καινοτομίες σε προϊόντα και διαδικασίες, εισαγωγή σε νέες αγορές.</a:t>
            </a:r>
          </a:p>
        </p:txBody>
      </p:sp>
    </p:spTree>
    <p:extLst>
      <p:ext uri="{BB962C8B-B14F-4D97-AF65-F5344CB8AC3E}">
        <p14:creationId xmlns:p14="http://schemas.microsoft.com/office/powerpoint/2010/main" val="2173814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Κινητήριες δυνάμεις (2 από 2)</a:t>
            </a:r>
          </a:p>
        </p:txBody>
      </p:sp>
      <p:sp>
        <p:nvSpPr>
          <p:cNvPr id="3" name="Θέση περιεχομένου 2"/>
          <p:cNvSpPr>
            <a:spLocks noGrp="1"/>
          </p:cNvSpPr>
          <p:nvPr>
            <p:ph idx="1"/>
          </p:nvPr>
        </p:nvSpPr>
        <p:spPr/>
        <p:txBody>
          <a:bodyPr>
            <a:normAutofit/>
          </a:bodyPr>
          <a:lstStyle/>
          <a:p>
            <a:r>
              <a:rPr lang="el-GR" b="1" dirty="0"/>
              <a:t>3. Νομιμοποίηση.</a:t>
            </a:r>
          </a:p>
          <a:p>
            <a:pPr lvl="1"/>
            <a:r>
              <a:rPr lang="el-GR" dirty="0"/>
              <a:t>Νομοθεσία, προσδοκίες ενδιαφερομένων μερών, φήμη-εικόνα.</a:t>
            </a:r>
          </a:p>
        </p:txBody>
      </p:sp>
    </p:spTree>
    <p:extLst>
      <p:ext uri="{BB962C8B-B14F-4D97-AF65-F5344CB8AC3E}">
        <p14:creationId xmlns:p14="http://schemas.microsoft.com/office/powerpoint/2010/main" val="225867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A8B68B8-C5EC-F3DD-7976-2D6238B29976}"/>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Ποιος είναι ο στόχος του δικαιώματος στην εργασία; </a:t>
            </a:r>
          </a:p>
          <a:p>
            <a:pPr marL="46037" indent="0">
              <a:buFont typeface="Wingdings" pitchFamily="2" charset="2"/>
              <a:buNone/>
              <a:defRPr/>
            </a:pPr>
            <a:endParaRPr lang="el-GR" dirty="0">
              <a:latin typeface="Söhne"/>
            </a:endParaRP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el-GR" dirty="0">
                <a:latin typeface="Söhne"/>
              </a:rPr>
              <a:t>Να εξασφαλιστεί η πλήρης απασχόληση των πολιτών. </a:t>
            </a:r>
          </a:p>
          <a:p>
            <a:pPr marL="503237" indent="-457200">
              <a:buFont typeface="Wingdings" pitchFamily="2" charset="2"/>
              <a:buAutoNum type="alphaLcPeriod"/>
              <a:defRPr/>
            </a:pPr>
            <a:r>
              <a:rPr lang="el-GR" dirty="0">
                <a:latin typeface="Söhne"/>
              </a:rPr>
              <a:t>Να παρέχεται στους εργαζομένους η δυνατότητα να αυξήσουν τα εισοδήματά τους.</a:t>
            </a:r>
          </a:p>
          <a:p>
            <a:pPr marL="503237" indent="-457200">
              <a:buFont typeface="Wingdings" pitchFamily="2" charset="2"/>
              <a:buAutoNum type="alphaLcPeriod"/>
              <a:defRPr/>
            </a:pPr>
            <a:r>
              <a:rPr lang="el-GR" dirty="0">
                <a:latin typeface="Söhne"/>
              </a:rPr>
              <a:t>Να εξασφαλιστούν καλές συνθήκες εργασίας και ασφάλεια στους εργαζομένους.</a:t>
            </a:r>
          </a:p>
        </p:txBody>
      </p:sp>
      <p:sp>
        <p:nvSpPr>
          <p:cNvPr id="4" name="Rettangolo 3">
            <a:extLst>
              <a:ext uri="{FF2B5EF4-FFF2-40B4-BE49-F238E27FC236}">
                <a16:creationId xmlns:a16="http://schemas.microsoft.com/office/drawing/2014/main" id="{0FDC616E-4597-56E1-9EA9-9E0C4889F22F}"/>
              </a:ext>
            </a:extLst>
          </p:cNvPr>
          <p:cNvSpPr/>
          <p:nvPr/>
        </p:nvSpPr>
        <p:spPr>
          <a:xfrm>
            <a:off x="850900" y="4016375"/>
            <a:ext cx="6975475" cy="4746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Κίνητρα (1 από 2)</a:t>
            </a:r>
          </a:p>
        </p:txBody>
      </p:sp>
      <p:sp>
        <p:nvSpPr>
          <p:cNvPr id="3" name="Θέση περιεχομένου 2"/>
          <p:cNvSpPr>
            <a:spLocks noGrp="1"/>
          </p:cNvSpPr>
          <p:nvPr>
            <p:ph idx="1"/>
          </p:nvPr>
        </p:nvSpPr>
        <p:spPr/>
        <p:txBody>
          <a:bodyPr>
            <a:normAutofit/>
          </a:bodyPr>
          <a:lstStyle/>
          <a:p>
            <a:r>
              <a:rPr lang="el-GR" b="1" dirty="0"/>
              <a:t>Παράγοντες Διαμόρφωσης Περιβαλλοντικής Στρατηγικής:</a:t>
            </a:r>
            <a:endParaRPr lang="en-US" b="1" dirty="0"/>
          </a:p>
          <a:p>
            <a:r>
              <a:rPr lang="el-GR" dirty="0"/>
              <a:t>1. Νομιμοποίηση</a:t>
            </a:r>
          </a:p>
          <a:p>
            <a:pPr lvl="1"/>
            <a:r>
              <a:rPr lang="el-GR" dirty="0"/>
              <a:t>Συμμόρφωση με νόμους.</a:t>
            </a:r>
          </a:p>
          <a:p>
            <a:pPr lvl="1"/>
            <a:r>
              <a:rPr lang="el-GR" dirty="0"/>
              <a:t>Φήμη – Εικόνα.</a:t>
            </a:r>
          </a:p>
          <a:p>
            <a:pPr lvl="1"/>
            <a:r>
              <a:rPr lang="el-GR" dirty="0"/>
              <a:t>Πελάτες, Κοινή γνώμη.</a:t>
            </a:r>
          </a:p>
          <a:p>
            <a:pPr lvl="1"/>
            <a:r>
              <a:rPr lang="en-US" dirty="0"/>
              <a:t>O</a:t>
            </a:r>
            <a:r>
              <a:rPr lang="el-GR" dirty="0"/>
              <a:t>οργανισμοί, Τοπική κοινωνία.</a:t>
            </a:r>
            <a:endParaRPr lang="en-US" dirty="0"/>
          </a:p>
          <a:p>
            <a:pPr lvl="1"/>
            <a:r>
              <a:rPr lang="el-GR" dirty="0"/>
              <a:t>Μέσα Μαζικής Ενημέρωσης.</a:t>
            </a:r>
          </a:p>
        </p:txBody>
      </p:sp>
    </p:spTree>
    <p:extLst>
      <p:ext uri="{BB962C8B-B14F-4D97-AF65-F5344CB8AC3E}">
        <p14:creationId xmlns:p14="http://schemas.microsoft.com/office/powerpoint/2010/main" val="1918992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Κίνητρα (2 από 2)</a:t>
            </a:r>
          </a:p>
        </p:txBody>
      </p:sp>
      <p:sp>
        <p:nvSpPr>
          <p:cNvPr id="3" name="Θέση περιεχομένου 2"/>
          <p:cNvSpPr>
            <a:spLocks noGrp="1"/>
          </p:cNvSpPr>
          <p:nvPr>
            <p:ph idx="1"/>
          </p:nvPr>
        </p:nvSpPr>
        <p:spPr/>
        <p:txBody>
          <a:bodyPr>
            <a:normAutofit/>
          </a:bodyPr>
          <a:lstStyle/>
          <a:p>
            <a:r>
              <a:rPr lang="el-GR" dirty="0"/>
              <a:t>2. Μείωση κόστους παραγωγής.</a:t>
            </a:r>
          </a:p>
          <a:p>
            <a:pPr lvl="1"/>
            <a:r>
              <a:rPr lang="el-GR" dirty="0"/>
              <a:t>Διαφοροποίηση.</a:t>
            </a:r>
          </a:p>
          <a:p>
            <a:pPr lvl="1"/>
            <a:r>
              <a:rPr lang="el-GR" dirty="0"/>
              <a:t>Εισαγωγή σε νέες αγορές.</a:t>
            </a:r>
          </a:p>
          <a:p>
            <a:r>
              <a:rPr lang="el-GR" dirty="0"/>
              <a:t>3. Αξίες.</a:t>
            </a:r>
          </a:p>
          <a:p>
            <a:pPr lvl="1"/>
            <a:r>
              <a:rPr lang="el-GR" dirty="0"/>
              <a:t>Ηθική υποχρέωση.</a:t>
            </a:r>
          </a:p>
          <a:p>
            <a:endParaRPr lang="el-GR" dirty="0"/>
          </a:p>
        </p:txBody>
      </p:sp>
    </p:spTree>
    <p:extLst>
      <p:ext uri="{BB962C8B-B14F-4D97-AF65-F5344CB8AC3E}">
        <p14:creationId xmlns:p14="http://schemas.microsoft.com/office/powerpoint/2010/main" val="3520055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B6DBCA-C92C-1164-6369-D422DF4F54C5}"/>
              </a:ext>
            </a:extLst>
          </p:cNvPr>
          <p:cNvSpPr>
            <a:spLocks noGrp="1"/>
          </p:cNvSpPr>
          <p:nvPr>
            <p:ph type="title"/>
          </p:nvPr>
        </p:nvSpPr>
        <p:spPr>
          <a:xfrm>
            <a:off x="539552" y="2708920"/>
            <a:ext cx="8229600" cy="1143000"/>
          </a:xfrm>
        </p:spPr>
        <p:txBody>
          <a:bodyPr/>
          <a:lstStyle/>
          <a:p>
            <a:r>
              <a:rPr lang="el-GR" dirty="0"/>
              <a:t>Εφαρμογή – Παραδείγματα</a:t>
            </a:r>
            <a:endParaRPr lang="it-IT" dirty="0"/>
          </a:p>
        </p:txBody>
      </p:sp>
    </p:spTree>
    <p:extLst>
      <p:ext uri="{BB962C8B-B14F-4D97-AF65-F5344CB8AC3E}">
        <p14:creationId xmlns:p14="http://schemas.microsoft.com/office/powerpoint/2010/main" val="395940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Επιχειρηματικό μοντέλο</a:t>
            </a:r>
          </a:p>
        </p:txBody>
      </p:sp>
      <p:sp>
        <p:nvSpPr>
          <p:cNvPr id="3" name="Θέση περιεχομένου 2"/>
          <p:cNvSpPr>
            <a:spLocks noGrp="1"/>
          </p:cNvSpPr>
          <p:nvPr>
            <p:ph idx="1"/>
          </p:nvPr>
        </p:nvSpPr>
        <p:spPr/>
        <p:txBody>
          <a:bodyPr/>
          <a:lstStyle/>
          <a:p>
            <a:r>
              <a:rPr lang="el-GR" dirty="0"/>
              <a:t>Ευαισθητοποιημένοι καταναλωτές.</a:t>
            </a:r>
          </a:p>
          <a:p>
            <a:r>
              <a:rPr lang="el-GR" dirty="0"/>
              <a:t>Ενημέρωση, π.χ.: εκδηλώσεις.</a:t>
            </a:r>
          </a:p>
          <a:p>
            <a:r>
              <a:rPr lang="el-GR" dirty="0"/>
              <a:t>Πράσινη εφοδιαστική αλυσίδα.</a:t>
            </a:r>
          </a:p>
          <a:p>
            <a:r>
              <a:rPr lang="el-GR" dirty="0"/>
              <a:t>Πρώτες ύλες, άνθρωποι, πράσινες, ικανότητες.</a:t>
            </a:r>
          </a:p>
        </p:txBody>
      </p:sp>
    </p:spTree>
    <p:extLst>
      <p:ext uri="{BB962C8B-B14F-4D97-AF65-F5344CB8AC3E}">
        <p14:creationId xmlns:p14="http://schemas.microsoft.com/office/powerpoint/2010/main" val="2567290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Αποχρώσεις</a:t>
            </a:r>
          </a:p>
        </p:txBody>
      </p:sp>
      <p:sp>
        <p:nvSpPr>
          <p:cNvPr id="3" name="Θέση περιεχομένου 2"/>
          <p:cNvSpPr>
            <a:spLocks noGrp="1"/>
          </p:cNvSpPr>
          <p:nvPr>
            <p:ph idx="1"/>
          </p:nvPr>
        </p:nvSpPr>
        <p:spPr/>
        <p:txBody>
          <a:bodyPr>
            <a:normAutofit/>
          </a:bodyPr>
          <a:lstStyle/>
          <a:p>
            <a:r>
              <a:rPr lang="en-US" dirty="0"/>
              <a:t>“End of the pipe technologies” (</a:t>
            </a:r>
            <a:r>
              <a:rPr lang="el-GR" dirty="0"/>
              <a:t>φίλτρα, καθαρισμοί).</a:t>
            </a:r>
          </a:p>
          <a:p>
            <a:r>
              <a:rPr lang="en-US" dirty="0"/>
              <a:t>“Production-based”</a:t>
            </a:r>
            <a:r>
              <a:rPr lang="el-GR" dirty="0"/>
              <a:t> (ενέργεια, πρώτες ύλες, καθαρή τεχνολογία).</a:t>
            </a:r>
          </a:p>
          <a:p>
            <a:r>
              <a:rPr lang="en-US" dirty="0"/>
              <a:t>“Environmental, management practices”</a:t>
            </a:r>
            <a:r>
              <a:rPr lang="el-GR" dirty="0"/>
              <a:t> </a:t>
            </a:r>
            <a:r>
              <a:rPr lang="en-US" dirty="0"/>
              <a:t>(ISO, </a:t>
            </a:r>
            <a:r>
              <a:rPr lang="el-GR" dirty="0"/>
              <a:t>εκπαίδευση).</a:t>
            </a:r>
          </a:p>
          <a:p>
            <a:r>
              <a:rPr lang="en-US" dirty="0"/>
              <a:t>“Design” (</a:t>
            </a:r>
            <a:r>
              <a:rPr lang="el-GR" dirty="0"/>
              <a:t>επανασχεδιασμός, προϊόντος – συσκευασίας - υπηρεσίας.</a:t>
            </a:r>
          </a:p>
          <a:p>
            <a:r>
              <a:rPr lang="el-GR" dirty="0"/>
              <a:t>Ανάπτυξη πράσινων προϊόντων και υπηρεσιών.</a:t>
            </a:r>
          </a:p>
          <a:p>
            <a:r>
              <a:rPr lang="el-GR" dirty="0"/>
              <a:t>Η κύρια δραστηριότητα έχει πράσινα χαρακτηριστικά.</a:t>
            </a:r>
          </a:p>
        </p:txBody>
      </p:sp>
    </p:spTree>
    <p:extLst>
      <p:ext uri="{BB962C8B-B14F-4D97-AF65-F5344CB8AC3E}">
        <p14:creationId xmlns:p14="http://schemas.microsoft.com/office/powerpoint/2010/main" val="1478969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Τομείς εφαρμογής</a:t>
            </a:r>
          </a:p>
        </p:txBody>
      </p:sp>
      <p:sp>
        <p:nvSpPr>
          <p:cNvPr id="3" name="Θέση περιεχομένου 2"/>
          <p:cNvSpPr>
            <a:spLocks noGrp="1"/>
          </p:cNvSpPr>
          <p:nvPr>
            <p:ph idx="1"/>
          </p:nvPr>
        </p:nvSpPr>
        <p:spPr/>
        <p:txBody>
          <a:bodyPr>
            <a:normAutofit/>
          </a:bodyPr>
          <a:lstStyle/>
          <a:p>
            <a:r>
              <a:rPr lang="el-GR" b="1" dirty="0"/>
              <a:t>Τρόφιμα:</a:t>
            </a:r>
            <a:r>
              <a:rPr lang="el-GR" b="1" i="1" dirty="0"/>
              <a:t> </a:t>
            </a:r>
            <a:r>
              <a:rPr lang="el-GR" dirty="0"/>
              <a:t>Οργανικά, βιολογικά προϊόντα. Βιολογικά εστιατόρια.</a:t>
            </a:r>
          </a:p>
          <a:p>
            <a:r>
              <a:rPr lang="el-GR" b="1" dirty="0"/>
              <a:t>Ενέργεια:</a:t>
            </a:r>
            <a:r>
              <a:rPr lang="el-GR" b="1" i="1" dirty="0"/>
              <a:t> </a:t>
            </a:r>
            <a:r>
              <a:rPr lang="el-GR" dirty="0"/>
              <a:t>Φωτοβολταϊκά, ανεμογεννήτριες, συμβουλευτική για εξοικονόμηση ενέργειας, καθαρή τεχνολογία.</a:t>
            </a:r>
          </a:p>
          <a:p>
            <a:r>
              <a:rPr lang="el-GR" b="1" dirty="0"/>
              <a:t>Μεταφορές</a:t>
            </a:r>
            <a:r>
              <a:rPr lang="el-GR" b="1" i="1" dirty="0"/>
              <a:t>: </a:t>
            </a:r>
            <a:r>
              <a:rPr lang="el-GR" dirty="0"/>
              <a:t>Υπηρεσίες μεταφοράς με υβριδικά οχήματα.</a:t>
            </a:r>
          </a:p>
          <a:p>
            <a:r>
              <a:rPr lang="el-GR" b="1" dirty="0"/>
              <a:t>Καταναλωτικά αγαθά</a:t>
            </a:r>
            <a:r>
              <a:rPr lang="el-GR" dirty="0"/>
              <a:t>: Ρούχα, υφάσματα, στρώματα.</a:t>
            </a:r>
          </a:p>
          <a:p>
            <a:r>
              <a:rPr lang="el-GR" b="1" dirty="0"/>
              <a:t>Υπηρεσίες: </a:t>
            </a:r>
            <a:r>
              <a:rPr lang="el-GR" dirty="0"/>
              <a:t>βιολογικός καθαρισμός αυτοκινήτων και σπιτιών, σχεδιασμός ενεργειακών ταρατσών.</a:t>
            </a:r>
            <a:endParaRPr lang="el-GR" b="1" dirty="0"/>
          </a:p>
        </p:txBody>
      </p:sp>
    </p:spTree>
    <p:extLst>
      <p:ext uri="{BB962C8B-B14F-4D97-AF65-F5344CB8AC3E}">
        <p14:creationId xmlns:p14="http://schemas.microsoft.com/office/powerpoint/2010/main" val="3083408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811393"/>
            <a:ext cx="7315200" cy="1154112"/>
          </a:xfrm>
        </p:spPr>
        <p:txBody>
          <a:bodyPr/>
          <a:lstStyle/>
          <a:p>
            <a:r>
              <a:rPr lang="en-US" dirty="0"/>
              <a:t>COCO-MAT</a:t>
            </a:r>
            <a:r>
              <a:rPr lang="el-GR" dirty="0"/>
              <a:t> (1 από 3)</a:t>
            </a:r>
          </a:p>
        </p:txBody>
      </p:sp>
      <p:sp>
        <p:nvSpPr>
          <p:cNvPr id="3" name="Θέση περιεχομένου 2"/>
          <p:cNvSpPr>
            <a:spLocks noGrp="1"/>
          </p:cNvSpPr>
          <p:nvPr>
            <p:ph idx="1"/>
          </p:nvPr>
        </p:nvSpPr>
        <p:spPr>
          <a:xfrm>
            <a:off x="914400" y="2157713"/>
            <a:ext cx="7315200" cy="3538537"/>
          </a:xfrm>
        </p:spPr>
        <p:txBody>
          <a:bodyPr>
            <a:normAutofit lnSpcReduction="10000"/>
          </a:bodyPr>
          <a:lstStyle/>
          <a:p>
            <a:pPr>
              <a:lnSpc>
                <a:spcPct val="120000"/>
              </a:lnSpc>
            </a:pPr>
            <a:r>
              <a:rPr lang="el-GR" dirty="0"/>
              <a:t>Ίδρυση: 1989.</a:t>
            </a:r>
          </a:p>
          <a:p>
            <a:pPr>
              <a:lnSpc>
                <a:spcPct val="120000"/>
              </a:lnSpc>
            </a:pPr>
            <a:r>
              <a:rPr lang="el-GR" dirty="0"/>
              <a:t>Ορθοπεδικά στρώματα.</a:t>
            </a:r>
          </a:p>
          <a:p>
            <a:pPr>
              <a:lnSpc>
                <a:spcPct val="120000"/>
              </a:lnSpc>
            </a:pPr>
            <a:r>
              <a:rPr lang="el-GR" dirty="0"/>
              <a:t>Υφάσματα –  οικιακά έπιπλα.</a:t>
            </a:r>
          </a:p>
          <a:p>
            <a:pPr>
              <a:lnSpc>
                <a:spcPct val="120000"/>
              </a:lnSpc>
            </a:pPr>
            <a:r>
              <a:rPr lang="el-GR" dirty="0"/>
              <a:t>Εργοστάσια: 2 (Ελλάδα και Κίνα).</a:t>
            </a:r>
          </a:p>
          <a:p>
            <a:pPr>
              <a:lnSpc>
                <a:spcPct val="120000"/>
              </a:lnSpc>
            </a:pPr>
            <a:r>
              <a:rPr lang="el-GR" dirty="0"/>
              <a:t>Καταστήματα 34 σε 7 χώρες.</a:t>
            </a:r>
          </a:p>
          <a:p>
            <a:pPr>
              <a:lnSpc>
                <a:spcPct val="120000"/>
              </a:lnSpc>
            </a:pPr>
            <a:r>
              <a:rPr lang="el-GR" b="1" dirty="0"/>
              <a:t>Αφοσίωση στη Βιώσιμη Ανάπτυξη: </a:t>
            </a:r>
            <a:r>
              <a:rPr lang="el-GR" dirty="0"/>
              <a:t>«Η ποιότητα είναι η φιλοσοφία μας και τα </a:t>
            </a:r>
            <a:r>
              <a:rPr lang="el-GR" b="1" dirty="0"/>
              <a:t>φυσικά προϊόντα </a:t>
            </a:r>
            <a:r>
              <a:rPr lang="el-GR" dirty="0"/>
              <a:t>η αποστολή μας» «...προασπίζουμε το περιβάλλον και </a:t>
            </a:r>
            <a:r>
              <a:rPr lang="el-GR" b="1" dirty="0"/>
              <a:t>αγωνιζόμαστε για την</a:t>
            </a:r>
            <a:r>
              <a:rPr lang="en-US" b="1" dirty="0"/>
              <a:t> </a:t>
            </a:r>
            <a:r>
              <a:rPr lang="el-GR" b="1" dirty="0"/>
              <a:t>Βιώσιμη Ανάπτυξη.</a:t>
            </a:r>
            <a:r>
              <a:rPr lang="el-GR" i="1" dirty="0"/>
              <a:t>»</a:t>
            </a:r>
            <a:endParaRPr lang="el-GR" dirty="0"/>
          </a:p>
        </p:txBody>
      </p:sp>
    </p:spTree>
    <p:extLst>
      <p:ext uri="{BB962C8B-B14F-4D97-AF65-F5344CB8AC3E}">
        <p14:creationId xmlns:p14="http://schemas.microsoft.com/office/powerpoint/2010/main" val="733731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COCO-MAT</a:t>
            </a:r>
            <a:r>
              <a:rPr lang="el-GR" dirty="0"/>
              <a:t> (2 από 3)</a:t>
            </a:r>
          </a:p>
        </p:txBody>
      </p:sp>
      <p:sp>
        <p:nvSpPr>
          <p:cNvPr id="3" name="Θέση περιεχομένου 2"/>
          <p:cNvSpPr>
            <a:spLocks noGrp="1"/>
          </p:cNvSpPr>
          <p:nvPr>
            <p:ph idx="1"/>
          </p:nvPr>
        </p:nvSpPr>
        <p:spPr/>
        <p:txBody>
          <a:bodyPr>
            <a:noAutofit/>
          </a:bodyPr>
          <a:lstStyle/>
          <a:p>
            <a:pPr>
              <a:lnSpc>
                <a:spcPct val="120000"/>
              </a:lnSpc>
            </a:pPr>
            <a:r>
              <a:rPr lang="el-GR" sz="2400" b="1" dirty="0"/>
              <a:t>Ανακύκλωση αποβλήτων </a:t>
            </a:r>
            <a:r>
              <a:rPr lang="el-GR" sz="2400" dirty="0"/>
              <a:t>σε ποσοστό </a:t>
            </a:r>
            <a:r>
              <a:rPr lang="el-GR" sz="2400" b="1" dirty="0"/>
              <a:t>98%.</a:t>
            </a:r>
          </a:p>
          <a:p>
            <a:pPr>
              <a:lnSpc>
                <a:spcPct val="120000"/>
              </a:lnSpc>
            </a:pPr>
            <a:r>
              <a:rPr lang="el-GR" sz="2400" b="1" dirty="0"/>
              <a:t>Παραγωγικές διαδικασίες φιλικές προς το περιβάλλον:</a:t>
            </a:r>
          </a:p>
          <a:p>
            <a:pPr lvl="1">
              <a:lnSpc>
                <a:spcPct val="120000"/>
              </a:lnSpc>
            </a:pPr>
            <a:r>
              <a:rPr lang="el-GR" sz="2400" dirty="0"/>
              <a:t>Π.χ. επεξεργασία ξύλου </a:t>
            </a:r>
            <a:r>
              <a:rPr lang="el-GR" sz="2400" b="1" dirty="0"/>
              <a:t>χωρίς προσθήκη χημικών </a:t>
            </a:r>
            <a:r>
              <a:rPr lang="el-GR" sz="2400" dirty="0"/>
              <a:t>ή τοξικών ουσιών.</a:t>
            </a:r>
          </a:p>
        </p:txBody>
      </p:sp>
    </p:spTree>
    <p:extLst>
      <p:ext uri="{BB962C8B-B14F-4D97-AF65-F5344CB8AC3E}">
        <p14:creationId xmlns:p14="http://schemas.microsoft.com/office/powerpoint/2010/main" val="1825279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COCO-MAT</a:t>
            </a:r>
            <a:r>
              <a:rPr lang="el-GR" dirty="0"/>
              <a:t> (3 από 3)</a:t>
            </a:r>
          </a:p>
        </p:txBody>
      </p:sp>
      <p:sp>
        <p:nvSpPr>
          <p:cNvPr id="3" name="Θέση περιεχομένου 2"/>
          <p:cNvSpPr>
            <a:spLocks noGrp="1"/>
          </p:cNvSpPr>
          <p:nvPr>
            <p:ph idx="1"/>
          </p:nvPr>
        </p:nvSpPr>
        <p:spPr/>
        <p:txBody>
          <a:bodyPr>
            <a:noAutofit/>
          </a:bodyPr>
          <a:lstStyle/>
          <a:p>
            <a:pPr>
              <a:lnSpc>
                <a:spcPct val="120000"/>
              </a:lnSpc>
            </a:pPr>
            <a:r>
              <a:rPr lang="el-GR" sz="2400" b="1" dirty="0"/>
              <a:t>Αποδοτική χρησιμοποίηση Πρώτων Υλών.</a:t>
            </a:r>
          </a:p>
          <a:p>
            <a:pPr lvl="1">
              <a:lnSpc>
                <a:spcPct val="120000"/>
              </a:lnSpc>
            </a:pPr>
            <a:r>
              <a:rPr lang="el-GR" sz="2400" dirty="0"/>
              <a:t>Π.χ. </a:t>
            </a:r>
            <a:r>
              <a:rPr lang="el-GR" sz="2400" b="1" dirty="0"/>
              <a:t>Χρησιμοποίηση των υπολειμμάτων </a:t>
            </a:r>
            <a:r>
              <a:rPr lang="el-GR" sz="2400" dirty="0"/>
              <a:t>από την παραγωγή στρωμάτων για:</a:t>
            </a:r>
          </a:p>
          <a:p>
            <a:pPr lvl="2">
              <a:lnSpc>
                <a:spcPct val="120000"/>
              </a:lnSpc>
            </a:pPr>
            <a:r>
              <a:rPr lang="el-GR" dirty="0"/>
              <a:t>γέμισμα μαξιλαροθηκών,</a:t>
            </a:r>
          </a:p>
          <a:p>
            <a:pPr lvl="2">
              <a:lnSpc>
                <a:spcPct val="120000"/>
              </a:lnSpc>
            </a:pPr>
            <a:r>
              <a:rPr lang="el-GR" dirty="0"/>
              <a:t>παντόφλες.</a:t>
            </a:r>
          </a:p>
        </p:txBody>
      </p:sp>
    </p:spTree>
    <p:extLst>
      <p:ext uri="{BB962C8B-B14F-4D97-AF65-F5344CB8AC3E}">
        <p14:creationId xmlns:p14="http://schemas.microsoft.com/office/powerpoint/2010/main" val="2980083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Intelen</a:t>
            </a:r>
            <a:r>
              <a:rPr lang="el-GR" dirty="0"/>
              <a:t> (1 από 3)</a:t>
            </a:r>
          </a:p>
        </p:txBody>
      </p:sp>
      <p:sp>
        <p:nvSpPr>
          <p:cNvPr id="3" name="Θέση περιεχομένου 2"/>
          <p:cNvSpPr>
            <a:spLocks noGrp="1"/>
          </p:cNvSpPr>
          <p:nvPr>
            <p:ph idx="1"/>
          </p:nvPr>
        </p:nvSpPr>
        <p:spPr/>
        <p:txBody>
          <a:bodyPr>
            <a:normAutofit/>
          </a:bodyPr>
          <a:lstStyle/>
          <a:p>
            <a:pPr>
              <a:lnSpc>
                <a:spcPct val="120000"/>
              </a:lnSpc>
            </a:pPr>
            <a:r>
              <a:rPr lang="el-GR" dirty="0"/>
              <a:t>Ίδρυση: 2006.</a:t>
            </a:r>
          </a:p>
          <a:p>
            <a:pPr lvl="1">
              <a:lnSpc>
                <a:spcPct val="120000"/>
              </a:lnSpc>
            </a:pPr>
            <a:r>
              <a:rPr lang="el-GR" dirty="0"/>
              <a:t>Έρευνα και εφαρμογή της πληροφορικής, του διαδικτύου και της αλγοριθμικής στην Ενέργεια και τις Υπηρεσίες Τ.Π.Ε. (τεχνολογίες πληροφορικής και τηλεπικοινωνιών).</a:t>
            </a:r>
          </a:p>
          <a:p>
            <a:pPr>
              <a:lnSpc>
                <a:spcPct val="120000"/>
              </a:lnSpc>
            </a:pPr>
            <a:r>
              <a:rPr lang="el-GR" dirty="0"/>
              <a:t>Ιδρυτές: υποψήφιοι διδάκτορες μηχανικοί του Ε.Μ.Π..</a:t>
            </a:r>
          </a:p>
          <a:p>
            <a:pPr lvl="1">
              <a:lnSpc>
                <a:spcPct val="120000"/>
              </a:lnSpc>
            </a:pPr>
            <a:r>
              <a:rPr lang="el-GR" dirty="0"/>
              <a:t>Δημιουργεί προχωρημένες καινοτόμες υπηρεσίες</a:t>
            </a:r>
            <a:br>
              <a:rPr lang="el-GR" dirty="0"/>
            </a:br>
            <a:r>
              <a:rPr lang="el-GR" dirty="0"/>
              <a:t>ηλεκτρονικής διαχείρισης ενεργειακών πόρων και</a:t>
            </a:r>
            <a:br>
              <a:rPr lang="el-GR" dirty="0"/>
            </a:br>
            <a:r>
              <a:rPr lang="el-GR" dirty="0"/>
              <a:t>υπηρεσίες έξυπνης διαχείρισης ενεργειακής γνώσης.</a:t>
            </a:r>
          </a:p>
        </p:txBody>
      </p:sp>
    </p:spTree>
    <p:extLst>
      <p:ext uri="{BB962C8B-B14F-4D97-AF65-F5344CB8AC3E}">
        <p14:creationId xmlns:p14="http://schemas.microsoft.com/office/powerpoint/2010/main" val="311906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BE0DB4D-8BC7-F1B8-7512-95D345364EAB}"/>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Ποιος/α θεωρείται ο "πατέρας" του εργατικού δικαίου; </a:t>
            </a:r>
          </a:p>
          <a:p>
            <a:pPr marL="46037" indent="0">
              <a:buFont typeface="Wingdings" pitchFamily="2" charset="2"/>
              <a:buNone/>
              <a:defRPr/>
            </a:pPr>
            <a:endParaRPr lang="el-GR" dirty="0">
              <a:latin typeface="Söhne"/>
            </a:endParaRP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it-IT" dirty="0">
                <a:latin typeface="Söhne"/>
              </a:rPr>
              <a:t>John Stuart Mill </a:t>
            </a:r>
            <a:endParaRPr lang="el-GR" dirty="0">
              <a:latin typeface="Söhne"/>
            </a:endParaRPr>
          </a:p>
          <a:p>
            <a:pPr marL="503237" indent="-457200">
              <a:buFont typeface="Wingdings" pitchFamily="2" charset="2"/>
              <a:buAutoNum type="alphaLcPeriod"/>
              <a:defRPr/>
            </a:pPr>
            <a:r>
              <a:rPr lang="it-IT" dirty="0">
                <a:latin typeface="Söhne"/>
              </a:rPr>
              <a:t>Karl Marx </a:t>
            </a:r>
            <a:endParaRPr lang="el-GR" dirty="0">
              <a:latin typeface="Söhne"/>
            </a:endParaRPr>
          </a:p>
          <a:p>
            <a:pPr marL="503237" indent="-457200">
              <a:buFont typeface="Wingdings" pitchFamily="2" charset="2"/>
              <a:buAutoNum type="alphaLcPeriod"/>
              <a:defRPr/>
            </a:pPr>
            <a:r>
              <a:rPr lang="it-IT" dirty="0">
                <a:latin typeface="Söhne"/>
              </a:rPr>
              <a:t>William Blackstone</a:t>
            </a:r>
          </a:p>
        </p:txBody>
      </p:sp>
      <p:sp>
        <p:nvSpPr>
          <p:cNvPr id="4" name="Rettangolo 3">
            <a:extLst>
              <a:ext uri="{FF2B5EF4-FFF2-40B4-BE49-F238E27FC236}">
                <a16:creationId xmlns:a16="http://schemas.microsoft.com/office/drawing/2014/main" id="{C899B0B8-E783-6B3C-F53C-BB4927EA0EFA}"/>
              </a:ext>
            </a:extLst>
          </p:cNvPr>
          <p:cNvSpPr/>
          <p:nvPr/>
        </p:nvSpPr>
        <p:spPr>
          <a:xfrm>
            <a:off x="850900" y="4840288"/>
            <a:ext cx="6975475" cy="4762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Intelen</a:t>
            </a:r>
            <a:r>
              <a:rPr lang="el-GR" dirty="0"/>
              <a:t> (2 από 3)</a:t>
            </a:r>
          </a:p>
        </p:txBody>
      </p:sp>
      <p:sp>
        <p:nvSpPr>
          <p:cNvPr id="3" name="Θέση περιεχομένου 2"/>
          <p:cNvSpPr>
            <a:spLocks noGrp="1"/>
          </p:cNvSpPr>
          <p:nvPr>
            <p:ph idx="1"/>
          </p:nvPr>
        </p:nvSpPr>
        <p:spPr/>
        <p:txBody>
          <a:bodyPr>
            <a:normAutofit/>
          </a:bodyPr>
          <a:lstStyle/>
          <a:p>
            <a:pPr>
              <a:lnSpc>
                <a:spcPct val="120000"/>
              </a:lnSpc>
            </a:pPr>
            <a:r>
              <a:rPr lang="el-GR" b="1" dirty="0"/>
              <a:t>Υπηρεσίες (ενδεικτικές):</a:t>
            </a:r>
          </a:p>
          <a:p>
            <a:pPr lvl="1">
              <a:lnSpc>
                <a:spcPct val="120000"/>
              </a:lnSpc>
            </a:pPr>
            <a:r>
              <a:rPr lang="en-US" dirty="0"/>
              <a:t>On-line</a:t>
            </a:r>
            <a:r>
              <a:rPr lang="el-GR" dirty="0"/>
              <a:t> υπηρεσίες </a:t>
            </a:r>
            <a:r>
              <a:rPr lang="el-GR" b="1" dirty="0"/>
              <a:t>διαχείρισης ενέργειας και μέτρησης κατανάλωσης.</a:t>
            </a:r>
          </a:p>
          <a:p>
            <a:pPr lvl="1">
              <a:lnSpc>
                <a:spcPct val="120000"/>
              </a:lnSpc>
            </a:pPr>
            <a:r>
              <a:rPr lang="el-GR" dirty="0"/>
              <a:t>Υπηρεσίες εξοικονόμησης </a:t>
            </a:r>
            <a:r>
              <a:rPr lang="el-GR" b="1" dirty="0"/>
              <a:t>ενέργειας σε κτίρια</a:t>
            </a:r>
            <a:r>
              <a:rPr lang="el-GR" dirty="0"/>
              <a:t>, βιομηχανία και </a:t>
            </a:r>
            <a:r>
              <a:rPr lang="el-GR" b="1" dirty="0"/>
              <a:t>μεταφορές.</a:t>
            </a:r>
          </a:p>
        </p:txBody>
      </p:sp>
    </p:spTree>
    <p:extLst>
      <p:ext uri="{BB962C8B-B14F-4D97-AF65-F5344CB8AC3E}">
        <p14:creationId xmlns:p14="http://schemas.microsoft.com/office/powerpoint/2010/main" val="2132912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Intelen</a:t>
            </a:r>
            <a:r>
              <a:rPr lang="el-GR" dirty="0"/>
              <a:t> (3 από 3)</a:t>
            </a:r>
          </a:p>
        </p:txBody>
      </p:sp>
      <p:sp>
        <p:nvSpPr>
          <p:cNvPr id="3" name="Θέση περιεχομένου 2"/>
          <p:cNvSpPr>
            <a:spLocks noGrp="1"/>
          </p:cNvSpPr>
          <p:nvPr>
            <p:ph idx="1"/>
          </p:nvPr>
        </p:nvSpPr>
        <p:spPr/>
        <p:txBody>
          <a:bodyPr>
            <a:normAutofit/>
          </a:bodyPr>
          <a:lstStyle/>
          <a:p>
            <a:pPr>
              <a:lnSpc>
                <a:spcPct val="120000"/>
              </a:lnSpc>
            </a:pPr>
            <a:r>
              <a:rPr lang="en-US" dirty="0"/>
              <a:t>e-Consulting</a:t>
            </a:r>
            <a:r>
              <a:rPr lang="el-GR" dirty="0"/>
              <a:t> σε ενεργειακά και θέματα ενεργειακών υπηρεσιών.</a:t>
            </a:r>
          </a:p>
          <a:p>
            <a:pPr>
              <a:lnSpc>
                <a:spcPct val="120000"/>
              </a:lnSpc>
            </a:pPr>
            <a:r>
              <a:rPr lang="el-GR" dirty="0"/>
              <a:t>Πράσινη Εταιρική Κοινωνική Ευθύνη (</a:t>
            </a:r>
            <a:r>
              <a:rPr lang="en-US" dirty="0"/>
              <a:t>“Green Corporate Social Responsibility”</a:t>
            </a:r>
            <a:r>
              <a:rPr lang="el-GR" dirty="0"/>
              <a:t>).</a:t>
            </a:r>
          </a:p>
          <a:p>
            <a:pPr>
              <a:lnSpc>
                <a:spcPct val="120000"/>
              </a:lnSpc>
            </a:pPr>
            <a:r>
              <a:rPr lang="el-GR" dirty="0"/>
              <a:t>Διαχείριση και Αποθήκευση Ψηφιακού Ενεργειακού Ιστορικού</a:t>
            </a:r>
            <a:r>
              <a:rPr lang="en-US" dirty="0"/>
              <a:t>.</a:t>
            </a:r>
            <a:endParaRPr lang="el-GR" dirty="0"/>
          </a:p>
          <a:p>
            <a:pPr>
              <a:lnSpc>
                <a:spcPct val="120000"/>
              </a:lnSpc>
            </a:pPr>
            <a:r>
              <a:rPr lang="el-GR" dirty="0"/>
              <a:t>Βραβείο πράσινης επιχειρηματικότητας 2008</a:t>
            </a:r>
            <a:r>
              <a:rPr lang="en-US" dirty="0"/>
              <a:t>.</a:t>
            </a:r>
            <a:endParaRPr lang="el-GR" dirty="0"/>
          </a:p>
        </p:txBody>
      </p:sp>
    </p:spTree>
    <p:extLst>
      <p:ext uri="{BB962C8B-B14F-4D97-AF65-F5344CB8AC3E}">
        <p14:creationId xmlns:p14="http://schemas.microsoft.com/office/powerpoint/2010/main" val="3606816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002849-3B64-CFAD-9D5F-B6818CEB82FC}"/>
              </a:ext>
            </a:extLst>
          </p:cNvPr>
          <p:cNvSpPr>
            <a:spLocks noGrp="1"/>
          </p:cNvSpPr>
          <p:nvPr>
            <p:ph type="title"/>
          </p:nvPr>
        </p:nvSpPr>
        <p:spPr>
          <a:xfrm>
            <a:off x="467950" y="2564904"/>
            <a:ext cx="8229600" cy="1143000"/>
          </a:xfrm>
        </p:spPr>
        <p:txBody>
          <a:bodyPr>
            <a:normAutofit fontScale="90000"/>
          </a:bodyPr>
          <a:lstStyle/>
          <a:p>
            <a:r>
              <a:rPr lang="el-GR" dirty="0"/>
              <a:t>Παραδείγματα πράσινης</a:t>
            </a:r>
            <a:br>
              <a:rPr lang="el-GR" dirty="0"/>
            </a:br>
            <a:r>
              <a:rPr lang="el-GR" dirty="0" err="1"/>
              <a:t>ενδο</a:t>
            </a:r>
            <a:r>
              <a:rPr lang="el-GR" dirty="0"/>
              <a:t>-επιχειρηματικότητας</a:t>
            </a:r>
            <a:endParaRPr lang="it-IT" dirty="0"/>
          </a:p>
        </p:txBody>
      </p:sp>
    </p:spTree>
    <p:extLst>
      <p:ext uri="{BB962C8B-B14F-4D97-AF65-F5344CB8AC3E}">
        <p14:creationId xmlns:p14="http://schemas.microsoft.com/office/powerpoint/2010/main" val="9885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Happy Shrimp</a:t>
            </a:r>
          </a:p>
        </p:txBody>
      </p:sp>
      <p:sp>
        <p:nvSpPr>
          <p:cNvPr id="3" name="Θέση περιεχομένου 2"/>
          <p:cNvSpPr>
            <a:spLocks noGrp="1"/>
          </p:cNvSpPr>
          <p:nvPr>
            <p:ph idx="1"/>
          </p:nvPr>
        </p:nvSpPr>
        <p:spPr/>
        <p:txBody>
          <a:bodyPr>
            <a:normAutofit/>
          </a:bodyPr>
          <a:lstStyle/>
          <a:p>
            <a:r>
              <a:rPr lang="el-GR" b="1" dirty="0"/>
              <a:t>Τοποθεσία: </a:t>
            </a:r>
            <a:r>
              <a:rPr lang="el-GR" dirty="0"/>
              <a:t>Ρότερνταμ (Ολλανδία)</a:t>
            </a:r>
            <a:r>
              <a:rPr lang="en-US" dirty="0"/>
              <a:t>.</a:t>
            </a:r>
            <a:endParaRPr lang="el-GR" dirty="0"/>
          </a:p>
          <a:p>
            <a:r>
              <a:rPr lang="el-GR" b="1" dirty="0"/>
              <a:t>Προϊόν</a:t>
            </a:r>
            <a:r>
              <a:rPr lang="el-GR" b="1" i="1" dirty="0"/>
              <a:t>: </a:t>
            </a:r>
            <a:r>
              <a:rPr lang="el-GR" dirty="0"/>
              <a:t>Τροπικές γαρίδες</a:t>
            </a:r>
            <a:r>
              <a:rPr lang="en-US" dirty="0"/>
              <a:t>.</a:t>
            </a:r>
            <a:endParaRPr lang="el-GR" dirty="0"/>
          </a:p>
          <a:p>
            <a:r>
              <a:rPr lang="el-GR" b="1" dirty="0"/>
              <a:t>Σημείο ενδιαφέροντος</a:t>
            </a:r>
            <a:r>
              <a:rPr lang="el-GR" dirty="0"/>
              <a:t>: εγκατάσταση δίπλα σε εργοστάσιο</a:t>
            </a:r>
            <a:r>
              <a:rPr lang="en-US" dirty="0"/>
              <a:t> </a:t>
            </a:r>
            <a:r>
              <a:rPr lang="el-GR" dirty="0"/>
              <a:t>ενέργειας. Εκμετάλλευση της </a:t>
            </a:r>
            <a:r>
              <a:rPr lang="el-GR" b="1" dirty="0"/>
              <a:t>πλεονάζουσας θερμότητας </a:t>
            </a:r>
            <a:r>
              <a:rPr lang="el-GR" dirty="0"/>
              <a:t>του</a:t>
            </a:r>
            <a:r>
              <a:rPr lang="en-US" dirty="0"/>
              <a:t> </a:t>
            </a:r>
            <a:r>
              <a:rPr lang="el-GR" dirty="0"/>
              <a:t>εργοστασίου για τη θέρμανση των δεξαμενών της</a:t>
            </a:r>
            <a:r>
              <a:rPr lang="en-US" dirty="0"/>
              <a:t> </a:t>
            </a:r>
            <a:r>
              <a:rPr lang="el-GR" dirty="0"/>
              <a:t>επιχείρησης</a:t>
            </a:r>
            <a:r>
              <a:rPr lang="en-US" dirty="0"/>
              <a:t>.</a:t>
            </a:r>
            <a:endParaRPr lang="el-GR" dirty="0"/>
          </a:p>
          <a:p>
            <a:r>
              <a:rPr lang="el-GR" b="1" dirty="0"/>
              <a:t>Οφέλη: </a:t>
            </a:r>
            <a:r>
              <a:rPr lang="el-GR" dirty="0"/>
              <a:t>Επιχειρηματικά και περιβαλλοντικά</a:t>
            </a:r>
            <a:r>
              <a:rPr lang="en-US" dirty="0"/>
              <a:t>.</a:t>
            </a:r>
            <a:endParaRPr lang="el-GR" dirty="0"/>
          </a:p>
        </p:txBody>
      </p:sp>
    </p:spTree>
    <p:extLst>
      <p:ext uri="{BB962C8B-B14F-4D97-AF65-F5344CB8AC3E}">
        <p14:creationId xmlns:p14="http://schemas.microsoft.com/office/powerpoint/2010/main" val="3574320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ΕΛΑΪΣ</a:t>
            </a:r>
          </a:p>
        </p:txBody>
      </p:sp>
      <p:sp>
        <p:nvSpPr>
          <p:cNvPr id="3" name="Θέση περιεχομένου 2"/>
          <p:cNvSpPr>
            <a:spLocks noGrp="1"/>
          </p:cNvSpPr>
          <p:nvPr>
            <p:ph idx="1"/>
          </p:nvPr>
        </p:nvSpPr>
        <p:spPr/>
        <p:txBody>
          <a:bodyPr>
            <a:normAutofit/>
          </a:bodyPr>
          <a:lstStyle/>
          <a:p>
            <a:pPr>
              <a:lnSpc>
                <a:spcPct val="110000"/>
              </a:lnSpc>
            </a:pPr>
            <a:r>
              <a:rPr lang="el-GR" b="1" dirty="0"/>
              <a:t>Αξιοποίηση του αποβαλλόμενου νερού </a:t>
            </a:r>
            <a:r>
              <a:rPr lang="el-GR" dirty="0"/>
              <a:t>από τις εγκαταστάσεις του εργοστασίου για δωρεάν θέρμανση σε σχολικό κτήριο 2.500 μαθητών.</a:t>
            </a:r>
          </a:p>
          <a:p>
            <a:pPr>
              <a:lnSpc>
                <a:spcPct val="110000"/>
              </a:lnSpc>
            </a:pPr>
            <a:r>
              <a:rPr lang="el-GR" dirty="0"/>
              <a:t>Εξοικονόμηση πετρελαίου θέρμανσης &amp; 150 τόνων διοξείδιο του άνθρακα ανά έτος.</a:t>
            </a:r>
          </a:p>
          <a:p>
            <a:pPr>
              <a:lnSpc>
                <a:spcPct val="110000"/>
              </a:lnSpc>
            </a:pPr>
            <a:r>
              <a:rPr lang="el-GR" dirty="0"/>
              <a:t>Μείωση κόστους παραγωγής για ΕΛΑΪΣ.</a:t>
            </a:r>
          </a:p>
          <a:p>
            <a:pPr>
              <a:lnSpc>
                <a:spcPct val="110000"/>
              </a:lnSpc>
            </a:pPr>
            <a:r>
              <a:rPr lang="el-GR" dirty="0"/>
              <a:t>Αύξηση της περιβαλλοντικής συνείδησης των μαθητών.</a:t>
            </a:r>
          </a:p>
        </p:txBody>
      </p:sp>
    </p:spTree>
    <p:extLst>
      <p:ext uri="{BB962C8B-B14F-4D97-AF65-F5344CB8AC3E}">
        <p14:creationId xmlns:p14="http://schemas.microsoft.com/office/powerpoint/2010/main" val="3811666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Τιτάν (1 από 2)</a:t>
            </a:r>
          </a:p>
        </p:txBody>
      </p:sp>
      <p:sp>
        <p:nvSpPr>
          <p:cNvPr id="3" name="Θέση περιεχομένου 2"/>
          <p:cNvSpPr>
            <a:spLocks noGrp="1"/>
          </p:cNvSpPr>
          <p:nvPr>
            <p:ph idx="1"/>
          </p:nvPr>
        </p:nvSpPr>
        <p:spPr/>
        <p:txBody>
          <a:bodyPr>
            <a:normAutofit/>
          </a:bodyPr>
          <a:lstStyle/>
          <a:p>
            <a:pPr>
              <a:lnSpc>
                <a:spcPct val="120000"/>
              </a:lnSpc>
            </a:pPr>
            <a:r>
              <a:rPr lang="el-GR" dirty="0"/>
              <a:t>Χρήση παραπροϊόντων και αποβλήτων άλλων βιομηχανιών ως </a:t>
            </a:r>
            <a:r>
              <a:rPr lang="el-GR" b="1" dirty="0"/>
              <a:t>εναλλακτικών πρώτων υλών </a:t>
            </a:r>
            <a:r>
              <a:rPr lang="el-GR" dirty="0"/>
              <a:t>(ιπτάμενη τέφρα).</a:t>
            </a:r>
          </a:p>
          <a:p>
            <a:pPr>
              <a:lnSpc>
                <a:spcPct val="120000"/>
              </a:lnSpc>
            </a:pPr>
            <a:r>
              <a:rPr lang="el-GR" dirty="0"/>
              <a:t>Βελτίωση της θερμικής απόδοσης των εργοστασίων και </a:t>
            </a:r>
            <a:r>
              <a:rPr lang="el-GR" b="1" dirty="0"/>
              <a:t>χρήση εναλλακτικών καυσίμων </a:t>
            </a:r>
            <a:r>
              <a:rPr lang="el-GR" dirty="0"/>
              <a:t>(π.χ.: λάστιχα).</a:t>
            </a:r>
          </a:p>
          <a:p>
            <a:pPr>
              <a:lnSpc>
                <a:spcPct val="120000"/>
              </a:lnSpc>
            </a:pPr>
            <a:r>
              <a:rPr lang="el-GR" dirty="0"/>
              <a:t>Εξοικονόμηση </a:t>
            </a:r>
            <a:r>
              <a:rPr lang="el-GR" b="1" dirty="0"/>
              <a:t>ηλεκτρικής ενέργειας και νερού.</a:t>
            </a:r>
          </a:p>
          <a:p>
            <a:pPr>
              <a:lnSpc>
                <a:spcPct val="120000"/>
              </a:lnSpc>
            </a:pPr>
            <a:r>
              <a:rPr lang="el-GR" b="1" dirty="0"/>
              <a:t>Περιορισμός της εκπεμπόμενης σκόνης </a:t>
            </a:r>
            <a:r>
              <a:rPr lang="el-GR" dirty="0"/>
              <a:t>με τον εκσυγχρονισμό των φίλτρων.</a:t>
            </a:r>
          </a:p>
        </p:txBody>
      </p:sp>
    </p:spTree>
    <p:extLst>
      <p:ext uri="{BB962C8B-B14F-4D97-AF65-F5344CB8AC3E}">
        <p14:creationId xmlns:p14="http://schemas.microsoft.com/office/powerpoint/2010/main" val="3094409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Τιτάν (2 από 2)</a:t>
            </a:r>
          </a:p>
        </p:txBody>
      </p:sp>
      <p:sp>
        <p:nvSpPr>
          <p:cNvPr id="3" name="Θέση περιεχομένου 2"/>
          <p:cNvSpPr>
            <a:spLocks noGrp="1"/>
          </p:cNvSpPr>
          <p:nvPr>
            <p:ph idx="1"/>
          </p:nvPr>
        </p:nvSpPr>
        <p:spPr/>
        <p:txBody>
          <a:bodyPr>
            <a:normAutofit/>
          </a:bodyPr>
          <a:lstStyle/>
          <a:p>
            <a:pPr>
              <a:lnSpc>
                <a:spcPct val="110000"/>
              </a:lnSpc>
            </a:pPr>
            <a:r>
              <a:rPr lang="el-GR" b="1" dirty="0"/>
              <a:t>Μείωση του θορύβου </a:t>
            </a:r>
            <a:r>
              <a:rPr lang="el-GR" dirty="0"/>
              <a:t>με χρήση σύγχρονου εξοπλισμού και κατάλληλο προγραμματισμό δραστηριοτήτων.</a:t>
            </a:r>
          </a:p>
          <a:p>
            <a:pPr>
              <a:lnSpc>
                <a:spcPct val="110000"/>
              </a:lnSpc>
            </a:pPr>
            <a:r>
              <a:rPr lang="el-GR" dirty="0"/>
              <a:t>Σύστημα περιβαλλοντικής διαχείρισης </a:t>
            </a:r>
            <a:r>
              <a:rPr lang="en-US" b="1" dirty="0"/>
              <a:t>ISO14001.</a:t>
            </a:r>
          </a:p>
          <a:p>
            <a:pPr>
              <a:lnSpc>
                <a:spcPct val="110000"/>
              </a:lnSpc>
            </a:pPr>
            <a:r>
              <a:rPr lang="el-GR" dirty="0"/>
              <a:t>Εκπαιδευτικά </a:t>
            </a:r>
            <a:r>
              <a:rPr lang="el-GR" b="1" dirty="0"/>
              <a:t>σεμινάρια </a:t>
            </a:r>
            <a:r>
              <a:rPr lang="el-GR" dirty="0"/>
              <a:t>σε εργαζομένους.</a:t>
            </a:r>
          </a:p>
          <a:p>
            <a:pPr>
              <a:lnSpc>
                <a:spcPct val="110000"/>
              </a:lnSpc>
            </a:pPr>
            <a:r>
              <a:rPr lang="el-GR" dirty="0"/>
              <a:t>Περιβαλλοντικές δραστηριότητες (π.χ. </a:t>
            </a:r>
            <a:r>
              <a:rPr lang="el-GR" b="1" dirty="0"/>
              <a:t>δενδροφύτευση</a:t>
            </a:r>
            <a:r>
              <a:rPr lang="el-GR" dirty="0"/>
              <a:t>).</a:t>
            </a:r>
          </a:p>
          <a:p>
            <a:pPr>
              <a:lnSpc>
                <a:spcPct val="110000"/>
              </a:lnSpc>
            </a:pPr>
            <a:r>
              <a:rPr lang="el-GR" b="1" dirty="0"/>
              <a:t>Επενδύσεις 20 εκατομμύρια ευρώ </a:t>
            </a:r>
            <a:r>
              <a:rPr lang="el-GR" dirty="0"/>
              <a:t>για την προστασία του περιβάλλοντος.</a:t>
            </a:r>
          </a:p>
        </p:txBody>
      </p:sp>
    </p:spTree>
    <p:extLst>
      <p:ext uri="{BB962C8B-B14F-4D97-AF65-F5344CB8AC3E}">
        <p14:creationId xmlns:p14="http://schemas.microsoft.com/office/powerpoint/2010/main" val="2472366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Τράπεζα Πειραιώς (1 από 4)</a:t>
            </a:r>
          </a:p>
        </p:txBody>
      </p:sp>
      <p:sp>
        <p:nvSpPr>
          <p:cNvPr id="3" name="Θέση περιεχομένου 2"/>
          <p:cNvSpPr>
            <a:spLocks noGrp="1"/>
          </p:cNvSpPr>
          <p:nvPr>
            <p:ph idx="1"/>
          </p:nvPr>
        </p:nvSpPr>
        <p:spPr/>
        <p:txBody>
          <a:bodyPr>
            <a:normAutofit/>
          </a:bodyPr>
          <a:lstStyle/>
          <a:p>
            <a:pPr>
              <a:lnSpc>
                <a:spcPct val="110000"/>
              </a:lnSpc>
            </a:pPr>
            <a:r>
              <a:rPr lang="el-GR" b="1" dirty="0"/>
              <a:t>Προώθηση “πράσινων” τραπεζικών προϊόντων:</a:t>
            </a:r>
          </a:p>
          <a:p>
            <a:pPr lvl="1">
              <a:lnSpc>
                <a:spcPct val="110000"/>
              </a:lnSpc>
            </a:pPr>
            <a:r>
              <a:rPr lang="el-GR" dirty="0"/>
              <a:t>Π.χ. Δάνεια με ευνοϊκούς όρους για επενδύσεις σε ΑΠΕ.</a:t>
            </a:r>
          </a:p>
          <a:p>
            <a:pPr>
              <a:lnSpc>
                <a:spcPct val="110000"/>
              </a:lnSpc>
            </a:pPr>
            <a:r>
              <a:rPr lang="el-GR" b="1" dirty="0"/>
              <a:t>Εξοικονόμηση Ενέργειας:</a:t>
            </a:r>
          </a:p>
          <a:p>
            <a:pPr lvl="1">
              <a:lnSpc>
                <a:spcPct val="110000"/>
              </a:lnSpc>
            </a:pPr>
            <a:r>
              <a:rPr lang="el-GR" dirty="0"/>
              <a:t>Ανακατανομή των πηγών φωτισμού.</a:t>
            </a:r>
          </a:p>
          <a:p>
            <a:pPr lvl="1">
              <a:lnSpc>
                <a:spcPct val="110000"/>
              </a:lnSpc>
            </a:pPr>
            <a:r>
              <a:rPr lang="el-GR" dirty="0"/>
              <a:t>Εφαρμογή τοπικών διακοπτών λειτουργίας.</a:t>
            </a:r>
          </a:p>
          <a:p>
            <a:pPr>
              <a:lnSpc>
                <a:spcPct val="110000"/>
              </a:lnSpc>
            </a:pPr>
            <a:r>
              <a:rPr lang="el-GR" dirty="0"/>
              <a:t>Αποτέλεσμα: </a:t>
            </a:r>
            <a:r>
              <a:rPr lang="el-GR" b="1" dirty="0"/>
              <a:t>μείωση </a:t>
            </a:r>
            <a:r>
              <a:rPr lang="el-GR" dirty="0"/>
              <a:t>κατανάλωσης ενέργειας κατά </a:t>
            </a:r>
            <a:r>
              <a:rPr lang="el-GR" b="1" dirty="0"/>
              <a:t>22%.</a:t>
            </a:r>
          </a:p>
          <a:p>
            <a:pPr>
              <a:lnSpc>
                <a:spcPct val="110000"/>
              </a:lnSpc>
            </a:pPr>
            <a:r>
              <a:rPr lang="el-GR" b="1" dirty="0"/>
              <a:t>Απόσβεση </a:t>
            </a:r>
            <a:r>
              <a:rPr lang="el-GR" dirty="0"/>
              <a:t>επένδυσης σε </a:t>
            </a:r>
            <a:r>
              <a:rPr lang="el-GR" b="1" dirty="0"/>
              <a:t>λιγότερο από 4 μήνες.</a:t>
            </a:r>
          </a:p>
        </p:txBody>
      </p:sp>
    </p:spTree>
    <p:extLst>
      <p:ext uri="{BB962C8B-B14F-4D97-AF65-F5344CB8AC3E}">
        <p14:creationId xmlns:p14="http://schemas.microsoft.com/office/powerpoint/2010/main" val="3509891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Τράπεζα Πειραιώς (2 από 4)</a:t>
            </a:r>
          </a:p>
        </p:txBody>
      </p:sp>
      <p:sp>
        <p:nvSpPr>
          <p:cNvPr id="3" name="Θέση περιεχομένου 2"/>
          <p:cNvSpPr>
            <a:spLocks noGrp="1"/>
          </p:cNvSpPr>
          <p:nvPr>
            <p:ph idx="1"/>
          </p:nvPr>
        </p:nvSpPr>
        <p:spPr/>
        <p:txBody>
          <a:bodyPr>
            <a:normAutofit/>
          </a:bodyPr>
          <a:lstStyle/>
          <a:p>
            <a:r>
              <a:rPr lang="el-GR" b="1" dirty="0"/>
              <a:t>Ανακύκλωση χαρτιού:</a:t>
            </a:r>
          </a:p>
          <a:p>
            <a:pPr lvl="1"/>
            <a:r>
              <a:rPr lang="el-GR" dirty="0"/>
              <a:t>Το 33% χαρτιού στις κεντρικές υπηρεσίες.</a:t>
            </a:r>
          </a:p>
          <a:p>
            <a:pPr lvl="1"/>
            <a:r>
              <a:rPr lang="el-GR" dirty="0"/>
              <a:t>Το 55% των εφημερίδων.</a:t>
            </a:r>
          </a:p>
          <a:p>
            <a:r>
              <a:rPr lang="el-GR" dirty="0"/>
              <a:t>Σχετική ενημέρωση εργαζομένων μέσω ηλεκτρονικού ταχυδρομείου:</a:t>
            </a:r>
          </a:p>
          <a:p>
            <a:pPr lvl="1"/>
            <a:r>
              <a:rPr lang="el-GR" b="1" dirty="0"/>
              <a:t>Μείωση μετακινήσεων </a:t>
            </a:r>
            <a:r>
              <a:rPr lang="el-GR" dirty="0"/>
              <a:t>για επαγγελματικά ταξίδια.</a:t>
            </a:r>
          </a:p>
        </p:txBody>
      </p:sp>
    </p:spTree>
    <p:extLst>
      <p:ext uri="{BB962C8B-B14F-4D97-AF65-F5344CB8AC3E}">
        <p14:creationId xmlns:p14="http://schemas.microsoft.com/office/powerpoint/2010/main" val="17167559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Τράπεζα Πειραιώς (3 από 4)</a:t>
            </a:r>
          </a:p>
        </p:txBody>
      </p:sp>
      <p:sp>
        <p:nvSpPr>
          <p:cNvPr id="3" name="Θέση περιεχομένου 2"/>
          <p:cNvSpPr>
            <a:spLocks noGrp="1"/>
          </p:cNvSpPr>
          <p:nvPr>
            <p:ph idx="1"/>
          </p:nvPr>
        </p:nvSpPr>
        <p:spPr/>
        <p:txBody>
          <a:bodyPr>
            <a:normAutofit/>
          </a:bodyPr>
          <a:lstStyle/>
          <a:p>
            <a:r>
              <a:rPr lang="el-GR" b="1" dirty="0"/>
              <a:t>Πράσινα Κτήρια.</a:t>
            </a:r>
          </a:p>
          <a:p>
            <a:r>
              <a:rPr lang="el-GR" b="1" dirty="0"/>
              <a:t>Ενεργειακή </a:t>
            </a:r>
            <a:r>
              <a:rPr lang="el-GR" dirty="0"/>
              <a:t>αναβάθμιση του κτηρίου Διοίκησης στη Λ. Συγγρού:</a:t>
            </a:r>
          </a:p>
          <a:p>
            <a:pPr lvl="1"/>
            <a:r>
              <a:rPr lang="el-GR" dirty="0"/>
              <a:t>Αύξηση της απόδοσης του συστήματος θέρμανσης</a:t>
            </a:r>
            <a:r>
              <a:rPr lang="en-US" dirty="0"/>
              <a:t> </a:t>
            </a:r>
            <a:r>
              <a:rPr lang="el-GR" dirty="0"/>
              <a:t>-</a:t>
            </a:r>
            <a:r>
              <a:rPr lang="en-US" dirty="0"/>
              <a:t> </a:t>
            </a:r>
            <a:r>
              <a:rPr lang="el-GR" dirty="0"/>
              <a:t>ψύξης.</a:t>
            </a:r>
          </a:p>
          <a:p>
            <a:pPr lvl="1"/>
            <a:r>
              <a:rPr lang="el-GR" dirty="0"/>
              <a:t>Αξιοποίηση φυσικού φωτισμού.</a:t>
            </a:r>
          </a:p>
          <a:p>
            <a:pPr lvl="1"/>
            <a:r>
              <a:rPr lang="el-GR" dirty="0"/>
              <a:t>Αποδοτική σκίαση του κτιρίου.</a:t>
            </a:r>
          </a:p>
          <a:p>
            <a:pPr lvl="1"/>
            <a:r>
              <a:rPr lang="el-GR" dirty="0"/>
              <a:t>Εφαρμογή «έξυπνου» εξαερισμού.</a:t>
            </a:r>
          </a:p>
        </p:txBody>
      </p:sp>
    </p:spTree>
    <p:extLst>
      <p:ext uri="{BB962C8B-B14F-4D97-AF65-F5344CB8AC3E}">
        <p14:creationId xmlns:p14="http://schemas.microsoft.com/office/powerpoint/2010/main" val="105161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FE25F2D-F0CC-4BCE-E13A-F9E5BA10F953}"/>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όργανο της Ευρωπαϊκής Ένωσης που είναι υπεύθυνο για την προστασία των εργασιακών δικαιωμάτων στην Ευρώπη; </a:t>
            </a:r>
          </a:p>
          <a:p>
            <a:pPr marL="46037" indent="0">
              <a:buFont typeface="Wingdings" pitchFamily="2" charset="2"/>
              <a:buNone/>
              <a:defRPr/>
            </a:pPr>
            <a:endParaRPr lang="el-GR" dirty="0">
              <a:latin typeface="Söhne"/>
            </a:endParaRP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el-GR" dirty="0">
                <a:latin typeface="Söhne"/>
              </a:rPr>
              <a:t>Το Ευρωπαϊκό Δικαστήριο. </a:t>
            </a:r>
          </a:p>
          <a:p>
            <a:pPr marL="503237" indent="-457200">
              <a:buFont typeface="Wingdings" pitchFamily="2" charset="2"/>
              <a:buAutoNum type="alphaLcPeriod"/>
              <a:defRPr/>
            </a:pPr>
            <a:r>
              <a:rPr lang="el-GR" dirty="0">
                <a:latin typeface="Söhne"/>
              </a:rPr>
              <a:t>Η Ευρωπαϊκή Επιτροπή. </a:t>
            </a:r>
          </a:p>
          <a:p>
            <a:pPr marL="503237" indent="-457200">
              <a:buFont typeface="Wingdings" pitchFamily="2" charset="2"/>
              <a:buAutoNum type="alphaLcPeriod"/>
              <a:defRPr/>
            </a:pPr>
            <a:r>
              <a:rPr lang="el-GR" dirty="0">
                <a:latin typeface="Söhne"/>
              </a:rPr>
              <a:t>Το Ευρωπαϊκό Συμβούλιο.</a:t>
            </a:r>
            <a:endParaRPr lang="it-IT" dirty="0"/>
          </a:p>
        </p:txBody>
      </p:sp>
      <p:sp>
        <p:nvSpPr>
          <p:cNvPr id="4" name="Rettangolo 3">
            <a:extLst>
              <a:ext uri="{FF2B5EF4-FFF2-40B4-BE49-F238E27FC236}">
                <a16:creationId xmlns:a16="http://schemas.microsoft.com/office/drawing/2014/main" id="{E428DFCE-21C0-518B-3D01-769365B869CF}"/>
              </a:ext>
            </a:extLst>
          </p:cNvPr>
          <p:cNvSpPr/>
          <p:nvPr/>
        </p:nvSpPr>
        <p:spPr>
          <a:xfrm>
            <a:off x="779463" y="4754563"/>
            <a:ext cx="6975475" cy="43973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Τράπεζα Πειραιώς (4 από 4)</a:t>
            </a:r>
          </a:p>
        </p:txBody>
      </p:sp>
      <p:sp>
        <p:nvSpPr>
          <p:cNvPr id="3" name="Θέση περιεχομένου 2"/>
          <p:cNvSpPr>
            <a:spLocks noGrp="1"/>
          </p:cNvSpPr>
          <p:nvPr>
            <p:ph idx="1"/>
          </p:nvPr>
        </p:nvSpPr>
        <p:spPr/>
        <p:txBody>
          <a:bodyPr>
            <a:normAutofit/>
          </a:bodyPr>
          <a:lstStyle/>
          <a:p>
            <a:r>
              <a:rPr lang="el-GR" b="1" dirty="0"/>
              <a:t>Μετρήσιμοι ετήσιοι στόχοι</a:t>
            </a:r>
            <a:r>
              <a:rPr lang="en-US" b="1" dirty="0"/>
              <a:t>:</a:t>
            </a:r>
            <a:endParaRPr lang="el-GR" dirty="0"/>
          </a:p>
          <a:p>
            <a:pPr lvl="1"/>
            <a:r>
              <a:rPr lang="el-GR" dirty="0"/>
              <a:t>Αύξηση ανακύκλωσης χαρτιού κατά 5%</a:t>
            </a:r>
            <a:r>
              <a:rPr lang="en-US" dirty="0"/>
              <a:t>.</a:t>
            </a:r>
            <a:endParaRPr lang="el-GR" dirty="0"/>
          </a:p>
          <a:p>
            <a:pPr lvl="1"/>
            <a:r>
              <a:rPr lang="el-GR" dirty="0"/>
              <a:t>Αύξηση ανακύκλωσης εφημερίδων κατά 5%</a:t>
            </a:r>
            <a:r>
              <a:rPr lang="en-US" dirty="0"/>
              <a:t>.</a:t>
            </a:r>
            <a:endParaRPr lang="el-GR" dirty="0"/>
          </a:p>
          <a:p>
            <a:pPr lvl="1"/>
            <a:r>
              <a:rPr lang="el-GR" dirty="0"/>
              <a:t>Μείωση των ταξιδιών κατά 5%</a:t>
            </a:r>
            <a:r>
              <a:rPr lang="en-US" dirty="0"/>
              <a:t>.</a:t>
            </a:r>
            <a:endParaRPr lang="el-GR" dirty="0"/>
          </a:p>
          <a:p>
            <a:pPr lvl="1"/>
            <a:r>
              <a:rPr lang="el-GR" dirty="0"/>
              <a:t>Εφαρμογή συγκεκριμένων επαναλαμβανόμενων &amp; συγκρίσιμων</a:t>
            </a:r>
            <a:r>
              <a:rPr lang="en-US" dirty="0"/>
              <a:t> </a:t>
            </a:r>
            <a:r>
              <a:rPr lang="el-GR" dirty="0"/>
              <a:t>συστημάτων μέτρησης και παρακολούθησης (</a:t>
            </a:r>
            <a:r>
              <a:rPr lang="en-US" dirty="0"/>
              <a:t>“monitoring”</a:t>
            </a:r>
            <a:r>
              <a:rPr lang="el-GR" dirty="0"/>
              <a:t>) κατανάλωσης</a:t>
            </a:r>
            <a:r>
              <a:rPr lang="en-US" dirty="0"/>
              <a:t> </a:t>
            </a:r>
            <a:r>
              <a:rPr lang="el-GR" dirty="0"/>
              <a:t>χαρτιού, νερού, ενέργειας και μετακινήσεων</a:t>
            </a:r>
            <a:r>
              <a:rPr lang="en-US" dirty="0"/>
              <a:t>.</a:t>
            </a:r>
            <a:endParaRPr lang="el-GR" dirty="0"/>
          </a:p>
        </p:txBody>
      </p:sp>
    </p:spTree>
    <p:extLst>
      <p:ext uri="{BB962C8B-B14F-4D97-AF65-F5344CB8AC3E}">
        <p14:creationId xmlns:p14="http://schemas.microsoft.com/office/powerpoint/2010/main" val="16104908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364C9-C1DE-AEC8-1D3A-5983744904AB}"/>
              </a:ext>
            </a:extLst>
          </p:cNvPr>
          <p:cNvSpPr>
            <a:spLocks noGrp="1"/>
          </p:cNvSpPr>
          <p:nvPr>
            <p:ph type="title"/>
          </p:nvPr>
        </p:nvSpPr>
        <p:spPr>
          <a:xfrm>
            <a:off x="437930" y="2286000"/>
            <a:ext cx="8229600" cy="1143000"/>
          </a:xfrm>
        </p:spPr>
        <p:txBody>
          <a:bodyPr/>
          <a:lstStyle/>
          <a:p>
            <a:r>
              <a:rPr lang="el-GR" dirty="0" err="1"/>
              <a:t>Αποτελ</a:t>
            </a:r>
            <a:r>
              <a:rPr lang="it-IT" dirty="0" err="1"/>
              <a:t>έ</a:t>
            </a:r>
            <a:r>
              <a:rPr lang="el-GR" dirty="0" err="1"/>
              <a:t>σματα</a:t>
            </a:r>
            <a:endParaRPr lang="it-IT" dirty="0"/>
          </a:p>
        </p:txBody>
      </p:sp>
      <p:sp>
        <p:nvSpPr>
          <p:cNvPr id="4" name="Segnaposto numero diapositiva 3">
            <a:extLst>
              <a:ext uri="{FF2B5EF4-FFF2-40B4-BE49-F238E27FC236}">
                <a16:creationId xmlns:a16="http://schemas.microsoft.com/office/drawing/2014/main" id="{3F9DE731-1CA7-56A6-D94A-329B7749714A}"/>
              </a:ext>
            </a:extLst>
          </p:cNvPr>
          <p:cNvSpPr>
            <a:spLocks noGrp="1"/>
          </p:cNvSpPr>
          <p:nvPr>
            <p:ph type="sldNum" sz="quarter" idx="12"/>
          </p:nvPr>
        </p:nvSpPr>
        <p:spPr/>
        <p:txBody>
          <a:bodyPr/>
          <a:lstStyle/>
          <a:p>
            <a:endParaRPr lang="el-GR" dirty="0"/>
          </a:p>
        </p:txBody>
      </p:sp>
    </p:spTree>
    <p:extLst>
      <p:ext uri="{BB962C8B-B14F-4D97-AF65-F5344CB8AC3E}">
        <p14:creationId xmlns:p14="http://schemas.microsoft.com/office/powerpoint/2010/main" val="7655568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Άμεσα, αντιλαμβανόμενα οφέλη</a:t>
            </a:r>
          </a:p>
        </p:txBody>
      </p:sp>
      <p:sp>
        <p:nvSpPr>
          <p:cNvPr id="3" name="Θέση περιεχομένου 2"/>
          <p:cNvSpPr>
            <a:spLocks noGrp="1"/>
          </p:cNvSpPr>
          <p:nvPr>
            <p:ph idx="1"/>
          </p:nvPr>
        </p:nvSpPr>
        <p:spPr/>
        <p:txBody>
          <a:bodyPr>
            <a:normAutofit/>
          </a:bodyPr>
          <a:lstStyle/>
          <a:p>
            <a:r>
              <a:rPr lang="el-GR" dirty="0"/>
              <a:t>Βελτίωση εικόνας</a:t>
            </a:r>
            <a:r>
              <a:rPr lang="en-US" dirty="0"/>
              <a:t>.</a:t>
            </a:r>
            <a:endParaRPr lang="el-GR" dirty="0"/>
          </a:p>
          <a:p>
            <a:r>
              <a:rPr lang="el-GR" dirty="0"/>
              <a:t>Βελτίωση σχέσεων με ενδιαφερόμενα μέρη.</a:t>
            </a:r>
          </a:p>
          <a:p>
            <a:r>
              <a:rPr lang="el-GR" dirty="0"/>
              <a:t>Τεχνογνωσία</a:t>
            </a:r>
            <a:r>
              <a:rPr lang="en-US" dirty="0"/>
              <a:t>.</a:t>
            </a:r>
            <a:endParaRPr lang="el-GR" dirty="0"/>
          </a:p>
          <a:p>
            <a:r>
              <a:rPr lang="el-GR" dirty="0"/>
              <a:t>Μείωση κόστους παραγωγής</a:t>
            </a:r>
            <a:r>
              <a:rPr lang="en-US" dirty="0"/>
              <a:t>.</a:t>
            </a:r>
            <a:endParaRPr lang="el-GR" dirty="0"/>
          </a:p>
          <a:p>
            <a:r>
              <a:rPr lang="el-GR" dirty="0"/>
              <a:t>Καινοτομίες</a:t>
            </a:r>
            <a:r>
              <a:rPr lang="en-US" dirty="0"/>
              <a:t>.</a:t>
            </a:r>
            <a:endParaRPr lang="el-GR" dirty="0"/>
          </a:p>
          <a:p>
            <a:r>
              <a:rPr lang="el-GR" dirty="0"/>
              <a:t>Εισαγωγή σε νέες αγορές</a:t>
            </a:r>
            <a:r>
              <a:rPr lang="en-US" dirty="0"/>
              <a:t>.</a:t>
            </a:r>
            <a:endParaRPr lang="el-GR" dirty="0"/>
          </a:p>
          <a:p>
            <a:r>
              <a:rPr lang="el-GR" dirty="0"/>
              <a:t>Οικονομικό αποτέλεσμα</a:t>
            </a:r>
            <a:r>
              <a:rPr lang="en-US" dirty="0"/>
              <a:t>.</a:t>
            </a:r>
            <a:endParaRPr lang="el-GR" dirty="0"/>
          </a:p>
        </p:txBody>
      </p:sp>
    </p:spTree>
    <p:extLst>
      <p:ext uri="{BB962C8B-B14F-4D97-AF65-F5344CB8AC3E}">
        <p14:creationId xmlns:p14="http://schemas.microsoft.com/office/powerpoint/2010/main" val="4441387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Έμμεσα, μακροχρόνια οφέλη</a:t>
            </a:r>
            <a:br>
              <a:rPr lang="el-GR" dirty="0"/>
            </a:br>
            <a:r>
              <a:rPr lang="el-GR" dirty="0"/>
              <a:t>(1 από 2)</a:t>
            </a:r>
          </a:p>
        </p:txBody>
      </p:sp>
      <p:sp>
        <p:nvSpPr>
          <p:cNvPr id="3" name="Θέση περιεχομένου 2"/>
          <p:cNvSpPr>
            <a:spLocks noGrp="1"/>
          </p:cNvSpPr>
          <p:nvPr>
            <p:ph idx="1"/>
          </p:nvPr>
        </p:nvSpPr>
        <p:spPr/>
        <p:txBody>
          <a:bodyPr>
            <a:normAutofit/>
          </a:bodyPr>
          <a:lstStyle/>
          <a:p>
            <a:pPr>
              <a:lnSpc>
                <a:spcPct val="110000"/>
              </a:lnSpc>
            </a:pPr>
            <a:r>
              <a:rPr lang="el-GR" dirty="0"/>
              <a:t>Συσσώρευση εμπειρίας και </a:t>
            </a:r>
            <a:r>
              <a:rPr lang="el-GR" b="1" dirty="0"/>
              <a:t>γνώσης </a:t>
            </a:r>
            <a:r>
              <a:rPr lang="el-GR" dirty="0"/>
              <a:t>σχετικά με τα περιβαλλοντικά θέματα</a:t>
            </a:r>
            <a:r>
              <a:rPr lang="en-US" dirty="0"/>
              <a:t>.</a:t>
            </a:r>
            <a:endParaRPr lang="el-GR" dirty="0"/>
          </a:p>
          <a:p>
            <a:pPr>
              <a:lnSpc>
                <a:spcPct val="110000"/>
              </a:lnSpc>
            </a:pPr>
            <a:r>
              <a:rPr lang="el-GR" dirty="0"/>
              <a:t>Ανάπτυξη ικανότητας </a:t>
            </a:r>
            <a:r>
              <a:rPr lang="el-GR" b="1" dirty="0"/>
              <a:t>διαχείρισης </a:t>
            </a:r>
            <a:r>
              <a:rPr lang="el-GR" dirty="0"/>
              <a:t>περιβαλλοντικών ζητημάτων</a:t>
            </a:r>
            <a:r>
              <a:rPr lang="en-US" dirty="0"/>
              <a:t>.</a:t>
            </a:r>
            <a:endParaRPr lang="el-GR" dirty="0"/>
          </a:p>
          <a:p>
            <a:pPr>
              <a:lnSpc>
                <a:spcPct val="110000"/>
              </a:lnSpc>
            </a:pPr>
            <a:r>
              <a:rPr lang="el-GR" b="1" dirty="0"/>
              <a:t>Αφοσίωση </a:t>
            </a:r>
            <a:r>
              <a:rPr lang="el-GR" dirty="0"/>
              <a:t>εργαζομένων (ταύτιση με αξίες επιχείρησης)</a:t>
            </a:r>
            <a:r>
              <a:rPr lang="en-US" dirty="0"/>
              <a:t>.</a:t>
            </a:r>
            <a:endParaRPr lang="el-GR" dirty="0"/>
          </a:p>
          <a:p>
            <a:pPr>
              <a:lnSpc>
                <a:spcPct val="110000"/>
              </a:lnSpc>
            </a:pPr>
            <a:r>
              <a:rPr lang="el-GR" dirty="0"/>
              <a:t>Δημιουργία </a:t>
            </a:r>
            <a:r>
              <a:rPr lang="el-GR" b="1" dirty="0"/>
              <a:t>οράματος</a:t>
            </a:r>
            <a:r>
              <a:rPr lang="en-US" b="1" dirty="0"/>
              <a:t>.</a:t>
            </a:r>
            <a:endParaRPr lang="el-GR" b="1" dirty="0"/>
          </a:p>
        </p:txBody>
      </p:sp>
    </p:spTree>
    <p:extLst>
      <p:ext uri="{BB962C8B-B14F-4D97-AF65-F5344CB8AC3E}">
        <p14:creationId xmlns:p14="http://schemas.microsoft.com/office/powerpoint/2010/main" val="4042901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Έμμεσα, μακροχρόνια οφέλη</a:t>
            </a:r>
            <a:br>
              <a:rPr lang="el-GR" dirty="0"/>
            </a:br>
            <a:r>
              <a:rPr lang="el-GR" dirty="0"/>
              <a:t>(2 από 2)</a:t>
            </a:r>
          </a:p>
        </p:txBody>
      </p:sp>
      <p:sp>
        <p:nvSpPr>
          <p:cNvPr id="3" name="Θέση περιεχομένου 2"/>
          <p:cNvSpPr>
            <a:spLocks noGrp="1"/>
          </p:cNvSpPr>
          <p:nvPr>
            <p:ph idx="1"/>
          </p:nvPr>
        </p:nvSpPr>
        <p:spPr/>
        <p:txBody>
          <a:bodyPr>
            <a:normAutofit/>
          </a:bodyPr>
          <a:lstStyle/>
          <a:p>
            <a:r>
              <a:rPr lang="el-GR" b="1" dirty="0"/>
              <a:t>Τα οφέλη αυτά:</a:t>
            </a:r>
          </a:p>
          <a:p>
            <a:pPr lvl="1"/>
            <a:r>
              <a:rPr lang="el-GR"/>
              <a:t>Χρειάζονται χρόνο, </a:t>
            </a:r>
            <a:r>
              <a:rPr lang="el-GR" dirty="0"/>
              <a:t>για να αναπτυχθούν</a:t>
            </a:r>
            <a:r>
              <a:rPr lang="en-US" dirty="0"/>
              <a:t>.</a:t>
            </a:r>
            <a:endParaRPr lang="el-GR" dirty="0"/>
          </a:p>
          <a:p>
            <a:pPr lvl="1"/>
            <a:r>
              <a:rPr lang="el-GR" dirty="0"/>
              <a:t>Δύσκολο να αντιγραφούν</a:t>
            </a:r>
            <a:r>
              <a:rPr lang="en-US" dirty="0"/>
              <a:t>.</a:t>
            </a:r>
            <a:endParaRPr lang="el-GR" dirty="0"/>
          </a:p>
          <a:p>
            <a:pPr lvl="1"/>
            <a:r>
              <a:rPr lang="el-GR" dirty="0"/>
              <a:t>Μπορούν να αποτελέσουν πηγή διαρκούς ανταγωνιστικού πλεονεκτήματος.</a:t>
            </a:r>
          </a:p>
        </p:txBody>
      </p:sp>
    </p:spTree>
    <p:extLst>
      <p:ext uri="{BB962C8B-B14F-4D97-AF65-F5344CB8AC3E}">
        <p14:creationId xmlns:p14="http://schemas.microsoft.com/office/powerpoint/2010/main" val="1446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26CDACA-8B54-AAA8-7195-709D57A1C9B4}"/>
              </a:ext>
            </a:extLst>
          </p:cNvPr>
          <p:cNvSpPr>
            <a:spLocks noGrp="1"/>
          </p:cNvSpPr>
          <p:nvPr>
            <p:ph idx="1"/>
          </p:nvPr>
        </p:nvSpPr>
        <p:spPr>
          <a:xfrm>
            <a:off x="1057934" y="1959545"/>
            <a:ext cx="7315200" cy="3538537"/>
          </a:xfrm>
        </p:spPr>
        <p:txBody>
          <a:bodyPr/>
          <a:lstStyle/>
          <a:p>
            <a:pPr marL="46037" indent="0">
              <a:buFont typeface="Wingdings" pitchFamily="2" charset="2"/>
              <a:buNone/>
              <a:defRPr/>
            </a:pPr>
            <a:r>
              <a:rPr lang="el-GR" dirty="0">
                <a:latin typeface="Söhne"/>
              </a:rPr>
              <a:t>Ποιος είναι ο στόχος της σύμβασης της ΔΟΕ (Διεθνούς Οργάνωσης Εργασίας) για την απασχόληση των νέων; </a:t>
            </a:r>
          </a:p>
          <a:p>
            <a:pPr marL="46037" indent="0">
              <a:buFont typeface="Wingdings" pitchFamily="2" charset="2"/>
              <a:buNone/>
              <a:defRPr/>
            </a:pPr>
            <a:endParaRPr lang="el-GR" dirty="0">
              <a:latin typeface="Söhne"/>
            </a:endParaRPr>
          </a:p>
          <a:p>
            <a:pPr marL="503237" indent="-457200">
              <a:buFont typeface="Wingdings" pitchFamily="2" charset="2"/>
              <a:buAutoNum type="alphaLcPeriod"/>
              <a:defRPr/>
            </a:pPr>
            <a:r>
              <a:rPr lang="el-GR" dirty="0">
                <a:latin typeface="Söhne"/>
              </a:rPr>
              <a:t>Να προστατεύσει τα δικαιώματα των εργαζομένων κάτω των 18 ετών. </a:t>
            </a:r>
          </a:p>
          <a:p>
            <a:pPr marL="503237" indent="-457200">
              <a:buFont typeface="Wingdings" pitchFamily="2" charset="2"/>
              <a:buAutoNum type="alphaLcPeriod"/>
              <a:defRPr/>
            </a:pPr>
            <a:r>
              <a:rPr lang="el-GR" dirty="0">
                <a:latin typeface="Söhne"/>
              </a:rPr>
              <a:t>Να εξασφαλίσει την πρόσβαση των νέων στην αγορά εργασίας και την προστασία τους από την ανεργία. </a:t>
            </a:r>
          </a:p>
          <a:p>
            <a:pPr marL="503237" indent="-457200">
              <a:buFont typeface="Wingdings" pitchFamily="2" charset="2"/>
              <a:buAutoNum type="alphaLcPeriod"/>
              <a:defRPr/>
            </a:pPr>
            <a:r>
              <a:rPr lang="el-GR" dirty="0">
                <a:latin typeface="Söhne"/>
              </a:rPr>
              <a:t>Να προαγάγει την επαγγελματική εκπαίδευση και κατάρτιση των νέων.</a:t>
            </a:r>
          </a:p>
        </p:txBody>
      </p:sp>
      <p:sp>
        <p:nvSpPr>
          <p:cNvPr id="4" name="Rettangolo 3">
            <a:extLst>
              <a:ext uri="{FF2B5EF4-FFF2-40B4-BE49-F238E27FC236}">
                <a16:creationId xmlns:a16="http://schemas.microsoft.com/office/drawing/2014/main" id="{6943186D-19D5-67B3-D38C-7FD8A8D3B6E9}"/>
              </a:ext>
            </a:extLst>
          </p:cNvPr>
          <p:cNvSpPr/>
          <p:nvPr/>
        </p:nvSpPr>
        <p:spPr>
          <a:xfrm>
            <a:off x="1112178" y="3728813"/>
            <a:ext cx="6973888" cy="65246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9D65DD9-154D-123B-BEB4-C4E4C7A001C6}"/>
              </a:ext>
            </a:extLst>
          </p:cNvPr>
          <p:cNvSpPr>
            <a:spLocks noGrp="1"/>
          </p:cNvSpPr>
          <p:nvPr>
            <p:ph idx="1"/>
          </p:nvPr>
        </p:nvSpPr>
        <p:spPr>
          <a:xfrm>
            <a:off x="850900" y="2986088"/>
            <a:ext cx="7315200" cy="3538537"/>
          </a:xfrm>
        </p:spPr>
        <p:txBody>
          <a:bodyPr/>
          <a:lstStyle/>
          <a:p>
            <a:pPr marL="46037" indent="0">
              <a:buFont typeface="Wingdings" pitchFamily="2" charset="2"/>
              <a:buNone/>
              <a:defRPr/>
            </a:pPr>
            <a:r>
              <a:rPr lang="el-GR" dirty="0">
                <a:latin typeface="Söhne"/>
              </a:rPr>
              <a:t>Ποιο είναι το ποσοστό των γυναικών στην Ελλάδα που δηλώνουν ότι έχουν υποστεί διάκριση στην εργασία τους λόγω του φύλου τους; </a:t>
            </a:r>
            <a:endParaRPr lang="it-IT" dirty="0">
              <a:latin typeface="Söhne"/>
            </a:endParaRPr>
          </a:p>
          <a:p>
            <a:pPr marL="503237" indent="-457200">
              <a:buFont typeface="Wingdings" pitchFamily="2" charset="2"/>
              <a:buAutoNum type="alphaLcPeriod"/>
              <a:defRPr/>
            </a:pPr>
            <a:r>
              <a:rPr lang="it-IT" dirty="0">
                <a:latin typeface="Söhne"/>
              </a:rPr>
              <a:t>12% </a:t>
            </a:r>
          </a:p>
          <a:p>
            <a:pPr marL="503237" indent="-457200">
              <a:buFont typeface="Wingdings" pitchFamily="2" charset="2"/>
              <a:buAutoNum type="alphaLcPeriod"/>
              <a:defRPr/>
            </a:pPr>
            <a:r>
              <a:rPr lang="it-IT" dirty="0">
                <a:latin typeface="Söhne"/>
              </a:rPr>
              <a:t>25% </a:t>
            </a:r>
          </a:p>
          <a:p>
            <a:pPr marL="503237" indent="-457200">
              <a:buFont typeface="Wingdings" pitchFamily="2" charset="2"/>
              <a:buAutoNum type="alphaLcPeriod"/>
              <a:defRPr/>
            </a:pPr>
            <a:r>
              <a:rPr lang="it-IT" dirty="0">
                <a:latin typeface="Söhne"/>
              </a:rPr>
              <a:t>40%</a:t>
            </a:r>
          </a:p>
        </p:txBody>
      </p:sp>
      <p:sp>
        <p:nvSpPr>
          <p:cNvPr id="4" name="Rettangolo 3">
            <a:extLst>
              <a:ext uri="{FF2B5EF4-FFF2-40B4-BE49-F238E27FC236}">
                <a16:creationId xmlns:a16="http://schemas.microsoft.com/office/drawing/2014/main" id="{3368E82C-DAEE-B4E0-5842-62E19774B922}"/>
              </a:ext>
            </a:extLst>
          </p:cNvPr>
          <p:cNvSpPr/>
          <p:nvPr/>
        </p:nvSpPr>
        <p:spPr>
          <a:xfrm>
            <a:off x="977900" y="4335463"/>
            <a:ext cx="6973888" cy="317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7107" name="Segnaposto contenuto 2">
            <a:extLst>
              <a:ext uri="{FF2B5EF4-FFF2-40B4-BE49-F238E27FC236}">
                <a16:creationId xmlns:a16="http://schemas.microsoft.com/office/drawing/2014/main" id="{A520D210-4D9F-4531-20D7-A381FD5D7B33}"/>
              </a:ext>
            </a:extLst>
          </p:cNvPr>
          <p:cNvSpPr txBox="1">
            <a:spLocks/>
          </p:cNvSpPr>
          <p:nvPr/>
        </p:nvSpPr>
        <p:spPr bwMode="auto">
          <a:xfrm>
            <a:off x="5807075" y="5487988"/>
            <a:ext cx="7315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Clr>
                <a:schemeClr val="tx2"/>
              </a:buClr>
              <a:buFont typeface="Wingdings" pitchFamily="2" charset="2"/>
              <a:buChar char="§"/>
              <a:defRPr sz="2000">
                <a:solidFill>
                  <a:schemeClr val="tx1"/>
                </a:solidFill>
                <a:latin typeface="Arial" panose="020B0604020202020204" pitchFamily="34" charset="0"/>
                <a:ea typeface="MS PGothic" panose="020B0600070205080204" pitchFamily="34" charset="-128"/>
              </a:defRPr>
            </a:lvl1pPr>
            <a:lvl2pPr marL="501650" indent="-182563">
              <a:spcBef>
                <a:spcPct val="20000"/>
              </a:spcBef>
              <a:buClr>
                <a:schemeClr val="tx2"/>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685800" indent="-182563">
              <a:spcBef>
                <a:spcPct val="20000"/>
              </a:spcBef>
              <a:buClr>
                <a:schemeClr val="tx2"/>
              </a:buClr>
              <a:buFont typeface="Wingdings" pitchFamily="2" charset="2"/>
              <a:buChar char="§"/>
              <a:defRPr sz="1600">
                <a:solidFill>
                  <a:schemeClr val="tx1"/>
                </a:solidFill>
                <a:latin typeface="Arial" panose="020B0604020202020204" pitchFamily="34" charset="0"/>
                <a:ea typeface="MS PGothic" panose="020B0600070205080204" pitchFamily="34" charset="-128"/>
              </a:defRPr>
            </a:lvl3pPr>
            <a:lvl4pPr marL="9144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4pPr>
            <a:lvl5pPr marL="1143000" indent="-182563">
              <a:spcBef>
                <a:spcPct val="20000"/>
              </a:spcBef>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5pPr>
            <a:lvl6pPr marL="16002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6pPr>
            <a:lvl7pPr marL="20574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7pPr>
            <a:lvl8pPr marL="25146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8pPr>
            <a:lvl9pPr marL="2971800" indent="-182563" eaLnBrk="0" fontAlgn="base" hangingPunct="0">
              <a:spcBef>
                <a:spcPct val="20000"/>
              </a:spcBef>
              <a:spcAft>
                <a:spcPct val="0"/>
              </a:spcAft>
              <a:buClr>
                <a:schemeClr val="tx2"/>
              </a:buClr>
              <a:buFont typeface="Wingdings" pitchFamily="2" charset="2"/>
              <a:buChar char="§"/>
              <a:defRPr sz="1400">
                <a:solidFill>
                  <a:schemeClr val="tx1"/>
                </a:solidFill>
                <a:latin typeface="Arial" panose="020B0604020202020204" pitchFamily="34" charset="0"/>
                <a:ea typeface="MS PGothic" panose="020B0600070205080204" pitchFamily="34" charset="-128"/>
              </a:defRPr>
            </a:lvl9pPr>
          </a:lstStyle>
          <a:p>
            <a:pPr>
              <a:buFont typeface="Wingdings" pitchFamily="2" charset="2"/>
              <a:buNone/>
            </a:pPr>
            <a:r>
              <a:rPr lang="el-GR" altLang="it-IT">
                <a:latin typeface="Söhne"/>
              </a:rPr>
              <a:t>Πηγή: ΕΛΣΤΑΤ</a:t>
            </a:r>
            <a:r>
              <a:rPr lang="it-IT" altLang="it-IT">
                <a:latin typeface="Söhne"/>
              </a:rPr>
              <a:t>, 202</a:t>
            </a:r>
            <a:r>
              <a:rPr lang="el-GR" altLang="it-IT">
                <a:latin typeface="Söhne"/>
              </a:rPr>
              <a:t>1</a:t>
            </a:r>
            <a:endParaRPr lang="it-IT" altLang="it-IT">
              <a:latin typeface="Söhn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Perspective.thmx</Template>
  <TotalTime>4160</TotalTime>
  <Words>3238</Words>
  <Application>Microsoft Macintosh PowerPoint</Application>
  <PresentationFormat>Presentazione su schermo (4:3)</PresentationFormat>
  <Paragraphs>332</Paragraphs>
  <Slides>74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74</vt:i4>
      </vt:variant>
    </vt:vector>
  </HeadingPairs>
  <TitlesOfParts>
    <vt:vector size="80" baseType="lpstr">
      <vt:lpstr>Arial</vt:lpstr>
      <vt:lpstr>Calibri</vt:lpstr>
      <vt:lpstr>hero-new</vt:lpstr>
      <vt:lpstr>Söhne</vt:lpstr>
      <vt:lpstr>Wingdings</vt:lpstr>
      <vt:lpstr>Perspective</vt:lpstr>
      <vt:lpstr>Κεφάλαιο 6:Το περιβάλλον</vt:lpstr>
      <vt:lpstr>Για να δούμε τι θυμόμαστε….</vt:lpstr>
      <vt:lpstr>Υπάρχει κάποιο κέντρο πληροφόρησης εργαζομένων και ανέργων σχετικά με τα δικαιώματα και τις υποχρεώσεις τους στην Ελλάδα;</vt:lpstr>
      <vt:lpstr>Υπάρχει κάποιο παγκόσμιο και αντίστοιχο ευρωπαϊκό κέντρο πληροφόρησης εργαζομένων και ανέργων σχετικά με τα δικαιώματα και τις υποχρεώσεις τους;</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Ιδρύματα Επιχειρηματικής Ηθικής  (Ελλάδα- Εξωτερικό)</vt:lpstr>
      <vt:lpstr>European Business Ethics Network (EBEN)</vt:lpstr>
      <vt:lpstr>Ελληνικό Ινστιτούτο Επιχειρηματικής Ηθικής</vt:lpstr>
      <vt:lpstr>Πρότυπα  Επιχειρηματικής Ηθικής</vt:lpstr>
      <vt:lpstr>Πρότυπο Κοινωνικής Υπευθυνότητας  (Social Accountability) SA8000</vt:lpstr>
      <vt:lpstr>Αξίες SA8000</vt:lpstr>
      <vt:lpstr>ΟΦΕΛΗ ΑΠΟ ΤΗΝ ΠΙΣΤΟΠΟΙΗΣΗ SA 8000</vt:lpstr>
      <vt:lpstr>Οικολογικά σκεπτόμενοι</vt:lpstr>
      <vt:lpstr>Σεβασμός στον πλανήτη</vt:lpstr>
      <vt:lpstr>Μόλυνση των υδάτων</vt:lpstr>
      <vt:lpstr>Μόλυνση του αέρα</vt:lpstr>
      <vt:lpstr>Θέματα ενέργειας</vt:lpstr>
      <vt:lpstr>Μόλυνση του εδάφους</vt:lpstr>
      <vt:lpstr>Νομικές επιταγές περί προστασίας του περιβάλλοντος</vt:lpstr>
      <vt:lpstr>Βαδίζοντας προς μια οικολογική ηθική</vt:lpstr>
      <vt:lpstr>ISO14001:2015</vt:lpstr>
      <vt:lpstr>ISO14001:2015: σκοπός</vt:lpstr>
      <vt:lpstr>ISO14001:2015: χαρακτηριστικά</vt:lpstr>
      <vt:lpstr>ISO14001:2015: οφέλη</vt:lpstr>
      <vt:lpstr>Αλλάζοντας μια υφιστάμενη επιχείρηση σε πράσινη επιχείρηση</vt:lpstr>
      <vt:lpstr>Πράσινη Επιχειρηματικότητα (1 από 2)</vt:lpstr>
      <vt:lpstr>Πράσινη Επιχειρηματικότητα (2 από 2)</vt:lpstr>
      <vt:lpstr>Βιώσιμη ανάπτυξη (1 από 2)</vt:lpstr>
      <vt:lpstr>Βιώσιμη ανάπτυξη (2 από 2)</vt:lpstr>
      <vt:lpstr>Περιβάλλον και Οικονομία</vt:lpstr>
      <vt:lpstr>Ορισμοί (1 από 2)</vt:lpstr>
      <vt:lpstr>Ορισμοί (2 από 2)</vt:lpstr>
      <vt:lpstr>Πράσινος επιχειρηματίας</vt:lpstr>
      <vt:lpstr>Σημειώσεις</vt:lpstr>
      <vt:lpstr>Πράσινη ενδο-επιχειρηματικότητα (1 από 2)</vt:lpstr>
      <vt:lpstr>Πράσινη ενδο-επιχειρηματικότητα (2 από 2)</vt:lpstr>
      <vt:lpstr>Πηγές - Κίνητρα</vt:lpstr>
      <vt:lpstr>Πηγές ιδεών (1 από 2)</vt:lpstr>
      <vt:lpstr>Πηγές ιδεών (2 από 2)</vt:lpstr>
      <vt:lpstr>Κινητήριες δυνάμεις (1 από 2)</vt:lpstr>
      <vt:lpstr>Κινητήριες δυνάμεις (2 από 2)</vt:lpstr>
      <vt:lpstr>Κίνητρα (1 από 2)</vt:lpstr>
      <vt:lpstr>Κίνητρα (2 από 2)</vt:lpstr>
      <vt:lpstr>Εφαρμογή – Παραδείγματα</vt:lpstr>
      <vt:lpstr>Επιχειρηματικό μοντέλο</vt:lpstr>
      <vt:lpstr>Αποχρώσεις</vt:lpstr>
      <vt:lpstr>Τομείς εφαρμογής</vt:lpstr>
      <vt:lpstr>COCO-MAT (1 από 3)</vt:lpstr>
      <vt:lpstr>COCO-MAT (2 από 3)</vt:lpstr>
      <vt:lpstr>COCO-MAT (3 από 3)</vt:lpstr>
      <vt:lpstr>Intelen (1 από 3)</vt:lpstr>
      <vt:lpstr>Intelen (2 από 3)</vt:lpstr>
      <vt:lpstr>Intelen (3 από 3)</vt:lpstr>
      <vt:lpstr>Παραδείγματα πράσινης ενδο-επιχειρηματικότητας</vt:lpstr>
      <vt:lpstr>Happy Shrimp</vt:lpstr>
      <vt:lpstr>ΕΛΑΪΣ</vt:lpstr>
      <vt:lpstr>Τιτάν (1 από 2)</vt:lpstr>
      <vt:lpstr>Τιτάν (2 από 2)</vt:lpstr>
      <vt:lpstr>Τράπεζα Πειραιώς (1 από 4)</vt:lpstr>
      <vt:lpstr>Τράπεζα Πειραιώς (2 από 4)</vt:lpstr>
      <vt:lpstr>Τράπεζα Πειραιώς (3 από 4)</vt:lpstr>
      <vt:lpstr>Τράπεζα Πειραιώς (4 από 4)</vt:lpstr>
      <vt:lpstr>Αποτελέσματα</vt:lpstr>
      <vt:lpstr>Άμεσα, αντιλαμβανόμενα οφέλη</vt:lpstr>
      <vt:lpstr>Έμμεσα, μακροχρόνια οφέλη (1 από 2)</vt:lpstr>
      <vt:lpstr>Έμμεσα, μακροχρόνια οφέλη (2 από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1: Από τη φιλοσοφία στην Ηθική</dc:title>
  <dc:creator>kopilatis</dc:creator>
  <cp:lastModifiedBy>Microsoft Office User</cp:lastModifiedBy>
  <cp:revision>147</cp:revision>
  <dcterms:created xsi:type="dcterms:W3CDTF">2015-11-23T10:38:18Z</dcterms:created>
  <dcterms:modified xsi:type="dcterms:W3CDTF">2024-05-31T08:41:53Z</dcterms:modified>
</cp:coreProperties>
</file>