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4" r:id="rId2"/>
    <p:sldId id="256" r:id="rId3"/>
    <p:sldId id="366" r:id="rId4"/>
    <p:sldId id="367" r:id="rId5"/>
    <p:sldId id="257" r:id="rId6"/>
    <p:sldId id="259" r:id="rId7"/>
    <p:sldId id="260" r:id="rId8"/>
    <p:sldId id="370" r:id="rId9"/>
    <p:sldId id="371" r:id="rId10"/>
    <p:sldId id="263" r:id="rId11"/>
    <p:sldId id="262" r:id="rId12"/>
    <p:sldId id="264" r:id="rId13"/>
    <p:sldId id="265" r:id="rId14"/>
    <p:sldId id="372" r:id="rId15"/>
    <p:sldId id="266" r:id="rId16"/>
    <p:sldId id="365" r:id="rId17"/>
    <p:sldId id="343" r:id="rId18"/>
    <p:sldId id="353" r:id="rId19"/>
    <p:sldId id="355" r:id="rId20"/>
    <p:sldId id="354" r:id="rId21"/>
    <p:sldId id="342" r:id="rId22"/>
    <p:sldId id="373" r:id="rId23"/>
    <p:sldId id="374" r:id="rId24"/>
    <p:sldId id="368" r:id="rId25"/>
    <p:sldId id="369" r:id="rId26"/>
    <p:sldId id="352" r:id="rId27"/>
    <p:sldId id="344" r:id="rId28"/>
    <p:sldId id="375"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E0043EB-61C8-6D1B-902C-C0AD4389B66D}"/>
              </a:ext>
            </a:extLst>
          </p:cNvPr>
          <p:cNvSpPr>
            <a:spLocks noGrp="1"/>
          </p:cNvSpPr>
          <p:nvPr>
            <p:ph type="dt" sz="half" idx="10"/>
          </p:nvPr>
        </p:nvSpPr>
        <p:spPr/>
        <p:txBody>
          <a:bodyPr/>
          <a:lstStyle>
            <a:lvl1pPr>
              <a:defRPr/>
            </a:lvl1pPr>
          </a:lstStyle>
          <a:p>
            <a:pPr>
              <a:defRPr/>
            </a:pPr>
            <a:fld id="{CD91913A-2C90-8346-8686-F5680D889D45}" type="datetime1">
              <a:rPr lang="en-US" altLang="el-GR"/>
              <a:pPr>
                <a:defRPr/>
              </a:pPr>
              <a:t>3/15/24</a:t>
            </a:fld>
            <a:endParaRPr lang="en-US" altLang="el-GR"/>
          </a:p>
        </p:txBody>
      </p:sp>
      <p:sp>
        <p:nvSpPr>
          <p:cNvPr id="5" name="Slide Number Placeholder 5">
            <a:extLst>
              <a:ext uri="{FF2B5EF4-FFF2-40B4-BE49-F238E27FC236}">
                <a16:creationId xmlns:a16="http://schemas.microsoft.com/office/drawing/2014/main" id="{5A602B21-696C-FCB8-E715-FF49443ACE9E}"/>
              </a:ext>
            </a:extLst>
          </p:cNvPr>
          <p:cNvSpPr>
            <a:spLocks noGrp="1"/>
          </p:cNvSpPr>
          <p:nvPr>
            <p:ph type="sldNum" sz="quarter" idx="11"/>
          </p:nvPr>
        </p:nvSpPr>
        <p:spPr/>
        <p:txBody>
          <a:bodyPr/>
          <a:lstStyle>
            <a:lvl1pPr>
              <a:defRPr/>
            </a:lvl1pPr>
          </a:lstStyle>
          <a:p>
            <a:pPr>
              <a:defRPr/>
            </a:pPr>
            <a:fld id="{3DBCD3CE-227F-C14C-9F82-A8C6A2BBBC00}"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E4EBB730-99D4-174B-80CB-039C451A3896}"/>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016776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8D1699-5065-D551-AE06-61B54196D3BF}"/>
              </a:ext>
            </a:extLst>
          </p:cNvPr>
          <p:cNvSpPr>
            <a:spLocks noGrp="1"/>
          </p:cNvSpPr>
          <p:nvPr>
            <p:ph type="dt" sz="half" idx="10"/>
          </p:nvPr>
        </p:nvSpPr>
        <p:spPr/>
        <p:txBody>
          <a:bodyPr/>
          <a:lstStyle>
            <a:lvl1pPr>
              <a:defRPr/>
            </a:lvl1pPr>
          </a:lstStyle>
          <a:p>
            <a:pPr>
              <a:defRPr/>
            </a:pPr>
            <a:fld id="{40621663-F60A-8342-90DA-8964136129A2}" type="datetime1">
              <a:rPr lang="en-US" altLang="el-GR"/>
              <a:pPr>
                <a:defRPr/>
              </a:pPr>
              <a:t>3/15/24</a:t>
            </a:fld>
            <a:endParaRPr lang="en-US" altLang="el-GR"/>
          </a:p>
        </p:txBody>
      </p:sp>
      <p:sp>
        <p:nvSpPr>
          <p:cNvPr id="5" name="Slide Number Placeholder 5">
            <a:extLst>
              <a:ext uri="{FF2B5EF4-FFF2-40B4-BE49-F238E27FC236}">
                <a16:creationId xmlns:a16="http://schemas.microsoft.com/office/drawing/2014/main" id="{40A96C68-58F1-5E0A-20A2-461132D7A5EB}"/>
              </a:ext>
            </a:extLst>
          </p:cNvPr>
          <p:cNvSpPr>
            <a:spLocks noGrp="1"/>
          </p:cNvSpPr>
          <p:nvPr>
            <p:ph type="sldNum" sz="quarter" idx="11"/>
          </p:nvPr>
        </p:nvSpPr>
        <p:spPr/>
        <p:txBody>
          <a:bodyPr/>
          <a:lstStyle>
            <a:lvl1pPr>
              <a:defRPr/>
            </a:lvl1pPr>
          </a:lstStyle>
          <a:p>
            <a:pPr>
              <a:defRPr/>
            </a:pPr>
            <a:fld id="{82AC57F4-AE6A-8847-A4C2-930664A6AF16}"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D2A6FDD4-E885-06E9-1D52-8F36025E80FD}"/>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518460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BA2390-B850-5888-D97C-07E5E1DD88D2}"/>
              </a:ext>
            </a:extLst>
          </p:cNvPr>
          <p:cNvSpPr>
            <a:spLocks noGrp="1"/>
          </p:cNvSpPr>
          <p:nvPr>
            <p:ph type="dt" sz="half" idx="10"/>
          </p:nvPr>
        </p:nvSpPr>
        <p:spPr/>
        <p:txBody>
          <a:bodyPr/>
          <a:lstStyle>
            <a:lvl1pPr>
              <a:defRPr/>
            </a:lvl1pPr>
          </a:lstStyle>
          <a:p>
            <a:pPr>
              <a:defRPr/>
            </a:pPr>
            <a:fld id="{9271704E-9DFD-1E4B-B9B9-DBAFFBB8EDC7}" type="datetime1">
              <a:rPr lang="en-US" altLang="el-GR"/>
              <a:pPr>
                <a:defRPr/>
              </a:pPr>
              <a:t>3/15/24</a:t>
            </a:fld>
            <a:endParaRPr lang="en-US" altLang="el-GR"/>
          </a:p>
        </p:txBody>
      </p:sp>
      <p:sp>
        <p:nvSpPr>
          <p:cNvPr id="5" name="Slide Number Placeholder 5">
            <a:extLst>
              <a:ext uri="{FF2B5EF4-FFF2-40B4-BE49-F238E27FC236}">
                <a16:creationId xmlns:a16="http://schemas.microsoft.com/office/drawing/2014/main" id="{11F455BC-9E43-33AC-42B0-40E6F5FB1385}"/>
              </a:ext>
            </a:extLst>
          </p:cNvPr>
          <p:cNvSpPr>
            <a:spLocks noGrp="1"/>
          </p:cNvSpPr>
          <p:nvPr>
            <p:ph type="sldNum" sz="quarter" idx="11"/>
          </p:nvPr>
        </p:nvSpPr>
        <p:spPr/>
        <p:txBody>
          <a:bodyPr/>
          <a:lstStyle>
            <a:lvl1pPr>
              <a:defRPr/>
            </a:lvl1pPr>
          </a:lstStyle>
          <a:p>
            <a:pPr>
              <a:defRPr/>
            </a:pPr>
            <a:fld id="{D1B95F35-52E7-6D41-AD9A-ABD3172D7F77}"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D382F60C-5A1C-38AF-E937-1AB8D981C5A0}"/>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991662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295D204-B6B0-F1E1-E98A-56910C50CFA8}"/>
              </a:ext>
            </a:extLst>
          </p:cNvPr>
          <p:cNvSpPr>
            <a:spLocks noGrp="1"/>
          </p:cNvSpPr>
          <p:nvPr>
            <p:ph type="dt" sz="half" idx="10"/>
          </p:nvPr>
        </p:nvSpPr>
        <p:spPr/>
        <p:txBody>
          <a:bodyPr/>
          <a:lstStyle>
            <a:lvl1pPr>
              <a:defRPr/>
            </a:lvl1pPr>
          </a:lstStyle>
          <a:p>
            <a:pPr>
              <a:defRPr/>
            </a:pPr>
            <a:fld id="{98E58F39-9647-F943-A227-F15DA120C008}" type="datetime1">
              <a:rPr lang="en-US" altLang="el-GR"/>
              <a:pPr>
                <a:defRPr/>
              </a:pPr>
              <a:t>3/15/24</a:t>
            </a:fld>
            <a:endParaRPr lang="en-US" altLang="el-GR"/>
          </a:p>
        </p:txBody>
      </p:sp>
      <p:sp>
        <p:nvSpPr>
          <p:cNvPr id="5" name="Slide Number Placeholder 5">
            <a:extLst>
              <a:ext uri="{FF2B5EF4-FFF2-40B4-BE49-F238E27FC236}">
                <a16:creationId xmlns:a16="http://schemas.microsoft.com/office/drawing/2014/main" id="{696C580D-DA37-2B26-CCE9-E7EB0161DA3C}"/>
              </a:ext>
            </a:extLst>
          </p:cNvPr>
          <p:cNvSpPr>
            <a:spLocks noGrp="1"/>
          </p:cNvSpPr>
          <p:nvPr>
            <p:ph type="sldNum" sz="quarter" idx="11"/>
          </p:nvPr>
        </p:nvSpPr>
        <p:spPr/>
        <p:txBody>
          <a:bodyPr/>
          <a:lstStyle>
            <a:lvl1pPr>
              <a:defRPr/>
            </a:lvl1pPr>
          </a:lstStyle>
          <a:p>
            <a:pPr>
              <a:defRPr/>
            </a:pPr>
            <a:fld id="{CB02CBE6-76F4-7040-A3EF-CAB9F8966689}"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D0651AEB-9780-75D9-11E2-3B2DEC61F58E}"/>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92813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74BCFD-A31D-588B-0DCD-FFF65979E1A2}"/>
              </a:ext>
            </a:extLst>
          </p:cNvPr>
          <p:cNvSpPr>
            <a:spLocks noGrp="1"/>
          </p:cNvSpPr>
          <p:nvPr>
            <p:ph type="dt" sz="half" idx="10"/>
          </p:nvPr>
        </p:nvSpPr>
        <p:spPr/>
        <p:txBody>
          <a:bodyPr/>
          <a:lstStyle>
            <a:lvl1pPr>
              <a:defRPr/>
            </a:lvl1pPr>
          </a:lstStyle>
          <a:p>
            <a:pPr>
              <a:defRPr/>
            </a:pPr>
            <a:fld id="{FE93D2C8-57ED-714C-91DB-6E3EEB5DD8B8}" type="datetime1">
              <a:rPr lang="en-US" altLang="el-GR"/>
              <a:pPr>
                <a:defRPr/>
              </a:pPr>
              <a:t>3/15/24</a:t>
            </a:fld>
            <a:endParaRPr lang="en-US" altLang="el-GR"/>
          </a:p>
        </p:txBody>
      </p:sp>
      <p:sp>
        <p:nvSpPr>
          <p:cNvPr id="5" name="Slide Number Placeholder 5">
            <a:extLst>
              <a:ext uri="{FF2B5EF4-FFF2-40B4-BE49-F238E27FC236}">
                <a16:creationId xmlns:a16="http://schemas.microsoft.com/office/drawing/2014/main" id="{6E003CFD-BC35-E50A-7789-B85DCB5A04B3}"/>
              </a:ext>
            </a:extLst>
          </p:cNvPr>
          <p:cNvSpPr>
            <a:spLocks noGrp="1"/>
          </p:cNvSpPr>
          <p:nvPr>
            <p:ph type="sldNum" sz="quarter" idx="11"/>
          </p:nvPr>
        </p:nvSpPr>
        <p:spPr/>
        <p:txBody>
          <a:bodyPr/>
          <a:lstStyle>
            <a:lvl1pPr>
              <a:defRPr/>
            </a:lvl1pPr>
          </a:lstStyle>
          <a:p>
            <a:pPr>
              <a:defRPr/>
            </a:pPr>
            <a:fld id="{8A379B81-88DA-0C49-AC74-DFF51351EDE6}"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70847124-46D6-1433-E496-DCBA1E0CBCCB}"/>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86728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3">
            <a:extLst>
              <a:ext uri="{FF2B5EF4-FFF2-40B4-BE49-F238E27FC236}">
                <a16:creationId xmlns:a16="http://schemas.microsoft.com/office/drawing/2014/main" id="{CC6D6EB3-9EB3-2B60-4C8A-7BFA054C8686}"/>
              </a:ext>
            </a:extLst>
          </p:cNvPr>
          <p:cNvSpPr>
            <a:spLocks noGrp="1"/>
          </p:cNvSpPr>
          <p:nvPr>
            <p:ph type="dt" sz="half" idx="15"/>
          </p:nvPr>
        </p:nvSpPr>
        <p:spPr/>
        <p:txBody>
          <a:bodyPr/>
          <a:lstStyle>
            <a:lvl1pPr>
              <a:defRPr/>
            </a:lvl1pPr>
          </a:lstStyle>
          <a:p>
            <a:pPr>
              <a:defRPr/>
            </a:pPr>
            <a:fld id="{C42E603D-6AC6-374F-B767-2705CAA6C327}" type="datetime1">
              <a:rPr lang="en-US" altLang="el-GR"/>
              <a:pPr>
                <a:defRPr/>
              </a:pPr>
              <a:t>3/15/24</a:t>
            </a:fld>
            <a:endParaRPr lang="en-US" altLang="el-GR"/>
          </a:p>
        </p:txBody>
      </p:sp>
      <p:sp>
        <p:nvSpPr>
          <p:cNvPr id="3" name="Slide Number Placeholder 5">
            <a:extLst>
              <a:ext uri="{FF2B5EF4-FFF2-40B4-BE49-F238E27FC236}">
                <a16:creationId xmlns:a16="http://schemas.microsoft.com/office/drawing/2014/main" id="{2EDFD87B-E9B2-F189-E8B2-B0A8BE0FFAF4}"/>
              </a:ext>
            </a:extLst>
          </p:cNvPr>
          <p:cNvSpPr>
            <a:spLocks noGrp="1"/>
          </p:cNvSpPr>
          <p:nvPr>
            <p:ph type="sldNum" sz="quarter" idx="16"/>
          </p:nvPr>
        </p:nvSpPr>
        <p:spPr/>
        <p:txBody>
          <a:bodyPr/>
          <a:lstStyle>
            <a:lvl1pPr>
              <a:defRPr/>
            </a:lvl1pPr>
          </a:lstStyle>
          <a:p>
            <a:pPr>
              <a:defRPr/>
            </a:pPr>
            <a:fld id="{3864C095-C4E2-A547-9E31-38E1AD6AD832}" type="slidenum">
              <a:rPr lang="en-US" altLang="el-GR"/>
              <a:pPr>
                <a:defRPr/>
              </a:pPr>
              <a:t>‹N›</a:t>
            </a:fld>
            <a:endParaRPr lang="en-US" altLang="el-GR"/>
          </a:p>
        </p:txBody>
      </p:sp>
      <p:sp>
        <p:nvSpPr>
          <p:cNvPr id="4" name="Footer Placeholder 4">
            <a:extLst>
              <a:ext uri="{FF2B5EF4-FFF2-40B4-BE49-F238E27FC236}">
                <a16:creationId xmlns:a16="http://schemas.microsoft.com/office/drawing/2014/main" id="{FF5D72EB-9CB8-EB1B-BE3F-2C5326CB357C}"/>
              </a:ext>
            </a:extLst>
          </p:cNvPr>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105677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itle 9"/>
          <p:cNvSpPr>
            <a:spLocks noGrp="1"/>
          </p:cNvSpPr>
          <p:nvPr>
            <p:ph type="title"/>
          </p:nvPr>
        </p:nvSpPr>
        <p:spPr>
          <a:xfrm>
            <a:off x="914400" y="1544715"/>
            <a:ext cx="7315200" cy="1154097"/>
          </a:xfrm>
        </p:spPr>
        <p:txBody>
          <a:bodyPr/>
          <a:lstStyle/>
          <a:p>
            <a:r>
              <a:rPr lang="en-US"/>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3">
            <a:extLst>
              <a:ext uri="{FF2B5EF4-FFF2-40B4-BE49-F238E27FC236}">
                <a16:creationId xmlns:a16="http://schemas.microsoft.com/office/drawing/2014/main" id="{22024533-86F8-76EC-52E6-BDB56950F7CF}"/>
              </a:ext>
            </a:extLst>
          </p:cNvPr>
          <p:cNvSpPr>
            <a:spLocks noGrp="1"/>
          </p:cNvSpPr>
          <p:nvPr>
            <p:ph type="dt" sz="half" idx="15"/>
          </p:nvPr>
        </p:nvSpPr>
        <p:spPr/>
        <p:txBody>
          <a:bodyPr/>
          <a:lstStyle>
            <a:lvl1pPr>
              <a:defRPr/>
            </a:lvl1pPr>
          </a:lstStyle>
          <a:p>
            <a:pPr>
              <a:defRPr/>
            </a:pPr>
            <a:fld id="{534B1874-BD87-0E44-8AE7-A4EFC1746139}" type="datetime1">
              <a:rPr lang="en-US" altLang="el-GR"/>
              <a:pPr>
                <a:defRPr/>
              </a:pPr>
              <a:t>3/15/24</a:t>
            </a:fld>
            <a:endParaRPr lang="en-US" altLang="el-GR"/>
          </a:p>
        </p:txBody>
      </p:sp>
      <p:sp>
        <p:nvSpPr>
          <p:cNvPr id="4" name="Slide Number Placeholder 5">
            <a:extLst>
              <a:ext uri="{FF2B5EF4-FFF2-40B4-BE49-F238E27FC236}">
                <a16:creationId xmlns:a16="http://schemas.microsoft.com/office/drawing/2014/main" id="{00F4B507-4206-4092-9965-6816617238F7}"/>
              </a:ext>
            </a:extLst>
          </p:cNvPr>
          <p:cNvSpPr>
            <a:spLocks noGrp="1"/>
          </p:cNvSpPr>
          <p:nvPr>
            <p:ph type="sldNum" sz="quarter" idx="16"/>
          </p:nvPr>
        </p:nvSpPr>
        <p:spPr/>
        <p:txBody>
          <a:bodyPr/>
          <a:lstStyle>
            <a:lvl1pPr>
              <a:defRPr/>
            </a:lvl1pPr>
          </a:lstStyle>
          <a:p>
            <a:pPr>
              <a:defRPr/>
            </a:pPr>
            <a:fld id="{63255F41-8CDB-4A4D-A078-6F9C9746948A}" type="slidenum">
              <a:rPr lang="en-US" altLang="el-GR"/>
              <a:pPr>
                <a:defRPr/>
              </a:pPr>
              <a:t>‹N›</a:t>
            </a:fld>
            <a:endParaRPr lang="en-US" altLang="el-GR"/>
          </a:p>
        </p:txBody>
      </p:sp>
      <p:sp>
        <p:nvSpPr>
          <p:cNvPr id="6" name="Footer Placeholder 4">
            <a:extLst>
              <a:ext uri="{FF2B5EF4-FFF2-40B4-BE49-F238E27FC236}">
                <a16:creationId xmlns:a16="http://schemas.microsoft.com/office/drawing/2014/main" id="{209E43F2-A633-7A7E-D8D0-BE9D8AC1090D}"/>
              </a:ext>
            </a:extLst>
          </p:cNvPr>
          <p:cNvSpPr>
            <a:spLocks noGrp="1"/>
          </p:cNvSpPr>
          <p:nvPr>
            <p:ph type="ftr" sz="quarter" idx="17"/>
          </p:nvPr>
        </p:nvSpPr>
        <p:spPr/>
        <p:txBody>
          <a:bodyPr/>
          <a:lstStyle>
            <a:lvl1pPr>
              <a:defRPr/>
            </a:lvl1pPr>
          </a:lstStyle>
          <a:p>
            <a:pPr>
              <a:defRPr/>
            </a:pPr>
            <a:endParaRPr lang="en-US"/>
          </a:p>
        </p:txBody>
      </p:sp>
    </p:spTree>
    <p:extLst>
      <p:ext uri="{BB962C8B-B14F-4D97-AF65-F5344CB8AC3E}">
        <p14:creationId xmlns:p14="http://schemas.microsoft.com/office/powerpoint/2010/main" val="2084518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28CCDDF-CF30-3731-746F-F7F8B8C890A2}"/>
              </a:ext>
            </a:extLst>
          </p:cNvPr>
          <p:cNvSpPr>
            <a:spLocks noGrp="1"/>
          </p:cNvSpPr>
          <p:nvPr>
            <p:ph type="dt" sz="half" idx="10"/>
          </p:nvPr>
        </p:nvSpPr>
        <p:spPr/>
        <p:txBody>
          <a:bodyPr/>
          <a:lstStyle>
            <a:lvl1pPr>
              <a:defRPr/>
            </a:lvl1pPr>
          </a:lstStyle>
          <a:p>
            <a:pPr>
              <a:defRPr/>
            </a:pPr>
            <a:fld id="{09C6C654-9871-C24F-90D4-1C2275537B2F}" type="datetime1">
              <a:rPr lang="en-US" altLang="el-GR"/>
              <a:pPr>
                <a:defRPr/>
              </a:pPr>
              <a:t>3/15/24</a:t>
            </a:fld>
            <a:endParaRPr lang="en-US" altLang="el-GR"/>
          </a:p>
        </p:txBody>
      </p:sp>
      <p:sp>
        <p:nvSpPr>
          <p:cNvPr id="4" name="Slide Number Placeholder 5">
            <a:extLst>
              <a:ext uri="{FF2B5EF4-FFF2-40B4-BE49-F238E27FC236}">
                <a16:creationId xmlns:a16="http://schemas.microsoft.com/office/drawing/2014/main" id="{34FE79FB-E505-98B5-6589-03A2AB36125B}"/>
              </a:ext>
            </a:extLst>
          </p:cNvPr>
          <p:cNvSpPr>
            <a:spLocks noGrp="1"/>
          </p:cNvSpPr>
          <p:nvPr>
            <p:ph type="sldNum" sz="quarter" idx="11"/>
          </p:nvPr>
        </p:nvSpPr>
        <p:spPr/>
        <p:txBody>
          <a:bodyPr/>
          <a:lstStyle>
            <a:lvl1pPr>
              <a:defRPr/>
            </a:lvl1pPr>
          </a:lstStyle>
          <a:p>
            <a:pPr>
              <a:defRPr/>
            </a:pPr>
            <a:fld id="{B88CA487-6CC7-F245-A6F7-F05E5F7AD55F}" type="slidenum">
              <a:rPr lang="en-US" altLang="el-GR"/>
              <a:pPr>
                <a:defRPr/>
              </a:pPr>
              <a:t>‹N›</a:t>
            </a:fld>
            <a:endParaRPr lang="en-US" altLang="el-GR"/>
          </a:p>
        </p:txBody>
      </p:sp>
      <p:sp>
        <p:nvSpPr>
          <p:cNvPr id="5" name="Footer Placeholder 4">
            <a:extLst>
              <a:ext uri="{FF2B5EF4-FFF2-40B4-BE49-F238E27FC236}">
                <a16:creationId xmlns:a16="http://schemas.microsoft.com/office/drawing/2014/main" id="{9AE1E2F7-6DE6-3659-7FDF-CC758AB019BF}"/>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75100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94C2E77-F1DD-1263-BF9A-658F071A69F9}"/>
              </a:ext>
            </a:extLst>
          </p:cNvPr>
          <p:cNvSpPr>
            <a:spLocks noGrp="1"/>
          </p:cNvSpPr>
          <p:nvPr>
            <p:ph type="dt" sz="half" idx="10"/>
          </p:nvPr>
        </p:nvSpPr>
        <p:spPr/>
        <p:txBody>
          <a:bodyPr/>
          <a:lstStyle>
            <a:lvl1pPr>
              <a:defRPr/>
            </a:lvl1pPr>
          </a:lstStyle>
          <a:p>
            <a:pPr>
              <a:defRPr/>
            </a:pPr>
            <a:fld id="{36DFFD5D-6D96-F849-85A8-26947426F1E8}" type="datetime1">
              <a:rPr lang="en-US" altLang="el-GR"/>
              <a:pPr>
                <a:defRPr/>
              </a:pPr>
              <a:t>3/15/24</a:t>
            </a:fld>
            <a:endParaRPr lang="en-US" altLang="el-GR"/>
          </a:p>
        </p:txBody>
      </p:sp>
      <p:sp>
        <p:nvSpPr>
          <p:cNvPr id="3" name="Slide Number Placeholder 5">
            <a:extLst>
              <a:ext uri="{FF2B5EF4-FFF2-40B4-BE49-F238E27FC236}">
                <a16:creationId xmlns:a16="http://schemas.microsoft.com/office/drawing/2014/main" id="{92EDAC1D-8152-5410-8CF1-35CCC7347BDD}"/>
              </a:ext>
            </a:extLst>
          </p:cNvPr>
          <p:cNvSpPr>
            <a:spLocks noGrp="1"/>
          </p:cNvSpPr>
          <p:nvPr>
            <p:ph type="sldNum" sz="quarter" idx="11"/>
          </p:nvPr>
        </p:nvSpPr>
        <p:spPr/>
        <p:txBody>
          <a:bodyPr/>
          <a:lstStyle>
            <a:lvl1pPr>
              <a:defRPr/>
            </a:lvl1pPr>
          </a:lstStyle>
          <a:p>
            <a:pPr>
              <a:defRPr/>
            </a:pPr>
            <a:fld id="{6C8BEA4F-B96C-0C4A-B2A1-3F2C798CE702}" type="slidenum">
              <a:rPr lang="en-US" altLang="el-GR"/>
              <a:pPr>
                <a:defRPr/>
              </a:pPr>
              <a:t>‹N›</a:t>
            </a:fld>
            <a:endParaRPr lang="en-US" altLang="el-GR"/>
          </a:p>
        </p:txBody>
      </p:sp>
      <p:sp>
        <p:nvSpPr>
          <p:cNvPr id="4" name="Footer Placeholder 4">
            <a:extLst>
              <a:ext uri="{FF2B5EF4-FFF2-40B4-BE49-F238E27FC236}">
                <a16:creationId xmlns:a16="http://schemas.microsoft.com/office/drawing/2014/main" id="{5A76F9C1-7F23-C144-2300-C56DFF599EC5}"/>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97725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ormAutofit/>
          </a:bodyPr>
          <a:lstStyle>
            <a:lvl1pPr algn="l">
              <a:defRPr sz="2800" b="0"/>
            </a:lvl1pPr>
          </a:lstStyle>
          <a:p>
            <a:r>
              <a:rPr lang="en-US"/>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C46AB07-62DC-A3CB-DEB1-C92EC2127904}"/>
              </a:ext>
            </a:extLst>
          </p:cNvPr>
          <p:cNvSpPr>
            <a:spLocks noGrp="1"/>
          </p:cNvSpPr>
          <p:nvPr>
            <p:ph type="dt" sz="half" idx="10"/>
          </p:nvPr>
        </p:nvSpPr>
        <p:spPr/>
        <p:txBody>
          <a:bodyPr/>
          <a:lstStyle>
            <a:lvl1pPr>
              <a:defRPr/>
            </a:lvl1pPr>
          </a:lstStyle>
          <a:p>
            <a:pPr>
              <a:defRPr/>
            </a:pPr>
            <a:fld id="{C1B9C1FD-D791-5F4A-B7F4-FD090EE3FD41}" type="datetime1">
              <a:rPr lang="en-US" altLang="el-GR"/>
              <a:pPr>
                <a:defRPr/>
              </a:pPr>
              <a:t>3/15/24</a:t>
            </a:fld>
            <a:endParaRPr lang="en-US" altLang="el-GR"/>
          </a:p>
        </p:txBody>
      </p:sp>
      <p:sp>
        <p:nvSpPr>
          <p:cNvPr id="6" name="Slide Number Placeholder 5">
            <a:extLst>
              <a:ext uri="{FF2B5EF4-FFF2-40B4-BE49-F238E27FC236}">
                <a16:creationId xmlns:a16="http://schemas.microsoft.com/office/drawing/2014/main" id="{894F2653-59E4-142B-E1D9-D5A32A8F2663}"/>
              </a:ext>
            </a:extLst>
          </p:cNvPr>
          <p:cNvSpPr>
            <a:spLocks noGrp="1"/>
          </p:cNvSpPr>
          <p:nvPr>
            <p:ph type="sldNum" sz="quarter" idx="11"/>
          </p:nvPr>
        </p:nvSpPr>
        <p:spPr/>
        <p:txBody>
          <a:bodyPr/>
          <a:lstStyle>
            <a:lvl1pPr>
              <a:defRPr/>
            </a:lvl1pPr>
          </a:lstStyle>
          <a:p>
            <a:pPr>
              <a:defRPr/>
            </a:pPr>
            <a:fld id="{3D4650FD-51F8-BF4A-80A9-B2C7B435E268}" type="slidenum">
              <a:rPr lang="en-US" altLang="el-GR"/>
              <a:pPr>
                <a:defRPr/>
              </a:pPr>
              <a:t>‹N›</a:t>
            </a:fld>
            <a:endParaRPr lang="en-US" altLang="el-GR"/>
          </a:p>
        </p:txBody>
      </p:sp>
      <p:sp>
        <p:nvSpPr>
          <p:cNvPr id="7" name="Footer Placeholder 4">
            <a:extLst>
              <a:ext uri="{FF2B5EF4-FFF2-40B4-BE49-F238E27FC236}">
                <a16:creationId xmlns:a16="http://schemas.microsoft.com/office/drawing/2014/main" id="{99DF76BD-38B8-B5B6-1CEB-A8B40ED6C8FB}"/>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87339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ormAutofit/>
          </a:bodyPr>
          <a:lstStyle>
            <a:lvl1pPr algn="l">
              <a:defRPr sz="2800" b="0"/>
            </a:lvl1pPr>
          </a:lstStyle>
          <a:p>
            <a:r>
              <a:rPr lang="en-US"/>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83A40EB-220E-C937-AFF2-EB591531A30C}"/>
              </a:ext>
            </a:extLst>
          </p:cNvPr>
          <p:cNvSpPr>
            <a:spLocks noGrp="1"/>
          </p:cNvSpPr>
          <p:nvPr>
            <p:ph type="dt" sz="half" idx="10"/>
          </p:nvPr>
        </p:nvSpPr>
        <p:spPr/>
        <p:txBody>
          <a:bodyPr/>
          <a:lstStyle>
            <a:lvl1pPr>
              <a:defRPr/>
            </a:lvl1pPr>
          </a:lstStyle>
          <a:p>
            <a:pPr>
              <a:defRPr/>
            </a:pPr>
            <a:fld id="{7B10FBB9-58AC-C741-8F92-145CD05A9900}" type="datetime1">
              <a:rPr lang="en-US" altLang="el-GR"/>
              <a:pPr>
                <a:defRPr/>
              </a:pPr>
              <a:t>3/15/24</a:t>
            </a:fld>
            <a:endParaRPr lang="en-US" altLang="el-GR"/>
          </a:p>
        </p:txBody>
      </p:sp>
      <p:sp>
        <p:nvSpPr>
          <p:cNvPr id="6" name="Slide Number Placeholder 5">
            <a:extLst>
              <a:ext uri="{FF2B5EF4-FFF2-40B4-BE49-F238E27FC236}">
                <a16:creationId xmlns:a16="http://schemas.microsoft.com/office/drawing/2014/main" id="{34612603-7BC4-6176-13E8-1F5A2D382F3F}"/>
              </a:ext>
            </a:extLst>
          </p:cNvPr>
          <p:cNvSpPr>
            <a:spLocks noGrp="1"/>
          </p:cNvSpPr>
          <p:nvPr>
            <p:ph type="sldNum" sz="quarter" idx="11"/>
          </p:nvPr>
        </p:nvSpPr>
        <p:spPr/>
        <p:txBody>
          <a:bodyPr/>
          <a:lstStyle>
            <a:lvl1pPr>
              <a:defRPr/>
            </a:lvl1pPr>
          </a:lstStyle>
          <a:p>
            <a:pPr>
              <a:defRPr/>
            </a:pPr>
            <a:fld id="{7C2C4669-8025-2A41-A874-B3864894E582}" type="slidenum">
              <a:rPr lang="en-US" altLang="el-GR"/>
              <a:pPr>
                <a:defRPr/>
              </a:pPr>
              <a:t>‹N›</a:t>
            </a:fld>
            <a:endParaRPr lang="en-US" altLang="el-GR"/>
          </a:p>
        </p:txBody>
      </p:sp>
      <p:sp>
        <p:nvSpPr>
          <p:cNvPr id="7" name="Footer Placeholder 4">
            <a:extLst>
              <a:ext uri="{FF2B5EF4-FFF2-40B4-BE49-F238E27FC236}">
                <a16:creationId xmlns:a16="http://schemas.microsoft.com/office/drawing/2014/main" id="{5799E50B-8932-EADB-6231-690094D004EB}"/>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078327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232B32"/>
            </a:gs>
            <a:gs pos="64999">
              <a:srgbClr val="273037"/>
            </a:gs>
            <a:gs pos="100000">
              <a:srgbClr val="606B76"/>
            </a:gs>
          </a:gsLst>
          <a:lin ang="5400000"/>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80CF3CE-C378-AB60-23CD-423449C43339}"/>
              </a:ext>
            </a:extLst>
          </p:cNvPr>
          <p:cNvSpPr/>
          <p:nvPr/>
        </p:nvSpPr>
        <p:spPr>
          <a:xfrm>
            <a:off x="8435975" y="573088"/>
            <a:ext cx="85725"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3B9039F9-4EC1-C1ED-A120-28E624033906}"/>
              </a:ext>
            </a:extLst>
          </p:cNvPr>
          <p:cNvSpPr/>
          <p:nvPr/>
        </p:nvSpPr>
        <p:spPr>
          <a:xfrm>
            <a:off x="8569325" y="573088"/>
            <a:ext cx="576263" cy="57308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1">
            <a:extLst>
              <a:ext uri="{FF2B5EF4-FFF2-40B4-BE49-F238E27FC236}">
                <a16:creationId xmlns:a16="http://schemas.microsoft.com/office/drawing/2014/main" id="{0D384884-42B4-BC5B-B3E4-F8C0A961B3C8}"/>
              </a:ext>
            </a:extLst>
          </p:cNvPr>
          <p:cNvSpPr>
            <a:spLocks noGrp="1"/>
          </p:cNvSpPr>
          <p:nvPr>
            <p:ph type="title"/>
          </p:nvPr>
        </p:nvSpPr>
        <p:spPr bwMode="auto">
          <a:xfrm>
            <a:off x="914400" y="1544638"/>
            <a:ext cx="73152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l-GR"/>
              <a:t>Click to edit Master title style</a:t>
            </a:r>
          </a:p>
        </p:txBody>
      </p:sp>
      <p:sp>
        <p:nvSpPr>
          <p:cNvPr id="1029" name="Text Placeholder 2">
            <a:extLst>
              <a:ext uri="{FF2B5EF4-FFF2-40B4-BE49-F238E27FC236}">
                <a16:creationId xmlns:a16="http://schemas.microsoft.com/office/drawing/2014/main" id="{AB10F2C0-5F53-2E0A-EF7B-D71D018B64F8}"/>
              </a:ext>
            </a:extLst>
          </p:cNvPr>
          <p:cNvSpPr>
            <a:spLocks noGrp="1"/>
          </p:cNvSpPr>
          <p:nvPr>
            <p:ph type="body" idx="1"/>
          </p:nvPr>
        </p:nvSpPr>
        <p:spPr bwMode="auto">
          <a:xfrm>
            <a:off x="914400" y="2770188"/>
            <a:ext cx="7315200" cy="353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4" name="Date Placeholder 3">
            <a:extLst>
              <a:ext uri="{FF2B5EF4-FFF2-40B4-BE49-F238E27FC236}">
                <a16:creationId xmlns:a16="http://schemas.microsoft.com/office/drawing/2014/main" id="{86699CE2-CE6A-E002-B890-7A1E98CA0F38}"/>
              </a:ext>
            </a:extLst>
          </p:cNvPr>
          <p:cNvSpPr>
            <a:spLocks noGrp="1"/>
          </p:cNvSpPr>
          <p:nvPr>
            <p:ph type="dt" sz="half" idx="2"/>
          </p:nvPr>
        </p:nvSpPr>
        <p:spPr>
          <a:xfrm>
            <a:off x="6007100" y="549275"/>
            <a:ext cx="1189038" cy="296863"/>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FFFFFF"/>
                </a:solidFill>
                <a:latin typeface="Arial" panose="020B0604020202020204" pitchFamily="34" charset="0"/>
              </a:defRPr>
            </a:lvl1pPr>
          </a:lstStyle>
          <a:p>
            <a:pPr>
              <a:defRPr/>
            </a:pPr>
            <a:fld id="{1D844282-A3C3-5A4E-A7AA-01FC7366895C}" type="datetime1">
              <a:rPr lang="en-US" altLang="el-GR"/>
              <a:pPr>
                <a:defRPr/>
              </a:pPr>
              <a:t>3/15/24</a:t>
            </a:fld>
            <a:endParaRPr lang="en-US" altLang="el-GR"/>
          </a:p>
        </p:txBody>
      </p:sp>
      <p:sp>
        <p:nvSpPr>
          <p:cNvPr id="6" name="Slide Number Placeholder 5">
            <a:extLst>
              <a:ext uri="{FF2B5EF4-FFF2-40B4-BE49-F238E27FC236}">
                <a16:creationId xmlns:a16="http://schemas.microsoft.com/office/drawing/2014/main" id="{E85DF61D-AE73-2EB4-D054-33E0B175116A}"/>
              </a:ext>
            </a:extLst>
          </p:cNvPr>
          <p:cNvSpPr>
            <a:spLocks noGrp="1"/>
          </p:cNvSpPr>
          <p:nvPr>
            <p:ph type="sldNum" sz="quarter" idx="4"/>
          </p:nvPr>
        </p:nvSpPr>
        <p:spPr>
          <a:xfrm>
            <a:off x="7315200" y="549275"/>
            <a:ext cx="939800" cy="3016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lvl1pPr>
          </a:lstStyle>
          <a:p>
            <a:pPr>
              <a:defRPr/>
            </a:pPr>
            <a:fld id="{0E09B9A6-7F55-8541-B166-979B00035E93}" type="slidenum">
              <a:rPr lang="en-US" altLang="el-GR"/>
              <a:pPr>
                <a:defRPr/>
              </a:pPr>
              <a:t>‹N›</a:t>
            </a:fld>
            <a:endParaRPr lang="en-US" altLang="el-GR"/>
          </a:p>
        </p:txBody>
      </p:sp>
      <p:sp>
        <p:nvSpPr>
          <p:cNvPr id="5" name="Footer Placeholder 4">
            <a:extLst>
              <a:ext uri="{FF2B5EF4-FFF2-40B4-BE49-F238E27FC236}">
                <a16:creationId xmlns:a16="http://schemas.microsoft.com/office/drawing/2014/main" id="{18FF9587-CE0E-BF58-7ED4-867C3CA5FDB0}"/>
              </a:ext>
            </a:extLst>
          </p:cNvPr>
          <p:cNvSpPr>
            <a:spLocks noGrp="1"/>
          </p:cNvSpPr>
          <p:nvPr>
            <p:ph type="ftr" sz="quarter" idx="3"/>
          </p:nvPr>
        </p:nvSpPr>
        <p:spPr>
          <a:xfrm>
            <a:off x="6008688" y="855663"/>
            <a:ext cx="2246312" cy="301625"/>
          </a:xfrm>
          <a:prstGeom prst="rect">
            <a:avLst/>
          </a:prstGeom>
        </p:spPr>
        <p:txBody>
          <a:bodyPr vert="horz" lIns="91440" tIns="0" rIns="91440" bIns="45720" rtlCol="0" anchor="t"/>
          <a:lstStyle>
            <a:lvl1pPr algn="l" eaLnBrk="1" fontAlgn="auto" hangingPunct="1">
              <a:spcBef>
                <a:spcPts val="0"/>
              </a:spcBef>
              <a:spcAft>
                <a:spcPts val="0"/>
              </a:spcAft>
              <a:defRPr sz="1000">
                <a:solidFill>
                  <a:schemeClr val="tx1"/>
                </a:solidFill>
                <a:latin typeface="+mn-lt"/>
                <a:ea typeface="+mn-ea"/>
                <a:cs typeface="+mn-cs"/>
              </a:defRPr>
            </a:lvl1pPr>
          </a:lstStyle>
          <a:p>
            <a:pPr>
              <a:defRPr/>
            </a:pP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0" fontAlgn="base" hangingPunct="0">
        <a:spcBef>
          <a:spcPct val="0"/>
        </a:spcBef>
        <a:spcAft>
          <a:spcPct val="0"/>
        </a:spcAft>
        <a:defRPr sz="4000" kern="1200">
          <a:solidFill>
            <a:schemeClr val="tx2"/>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2pPr>
      <a:lvl3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3pPr>
      <a:lvl4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4pPr>
      <a:lvl5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ct val="0"/>
        </a:spcAft>
        <a:buClr>
          <a:schemeClr val="tx2"/>
        </a:buClr>
        <a:buFont typeface="Wingdings" pitchFamily="2" charset="2"/>
        <a:buChar char="§"/>
        <a:defRPr sz="2000" kern="1200">
          <a:solidFill>
            <a:schemeClr val="tx1"/>
          </a:solidFill>
          <a:latin typeface="+mn-lt"/>
          <a:ea typeface="MS PGothic" panose="020B0600070205080204" pitchFamily="34" charset="-128"/>
          <a:cs typeface="ＭＳ Ｐゴシック" charset="0"/>
        </a:defRPr>
      </a:lvl1pPr>
      <a:lvl2pPr marL="501650" indent="-182563" algn="l" rtl="0" eaLnBrk="0" fontAlgn="base" hangingPunct="0">
        <a:spcBef>
          <a:spcPct val="20000"/>
        </a:spcBef>
        <a:spcAft>
          <a:spcPct val="0"/>
        </a:spcAft>
        <a:buClr>
          <a:schemeClr val="tx2"/>
        </a:buClr>
        <a:buFont typeface="Wingdings" pitchFamily="2" charset="2"/>
        <a:buChar char="§"/>
        <a:defRPr kern="1200">
          <a:solidFill>
            <a:schemeClr val="tx1"/>
          </a:solidFill>
          <a:latin typeface="+mn-lt"/>
          <a:ea typeface="MS PGothic" panose="020B0600070205080204" pitchFamily="34" charset="-128"/>
          <a:cs typeface="+mn-cs"/>
        </a:defRPr>
      </a:lvl2pPr>
      <a:lvl3pPr marL="685800" indent="-182563" algn="l" rtl="0" eaLnBrk="0" fontAlgn="base" hangingPunct="0">
        <a:spcBef>
          <a:spcPct val="20000"/>
        </a:spcBef>
        <a:spcAft>
          <a:spcPct val="0"/>
        </a:spcAft>
        <a:buClr>
          <a:schemeClr val="tx2"/>
        </a:buClr>
        <a:buFont typeface="Wingdings" pitchFamily="2" charset="2"/>
        <a:buChar char="§"/>
        <a:defRPr sz="1600" kern="1200">
          <a:solidFill>
            <a:schemeClr val="tx1"/>
          </a:solidFill>
          <a:latin typeface="+mn-lt"/>
          <a:ea typeface="MS PGothic" panose="020B0600070205080204" pitchFamily="34" charset="-128"/>
          <a:cs typeface="+mn-cs"/>
        </a:defRPr>
      </a:lvl3pPr>
      <a:lvl4pPr marL="914400" indent="-182563" algn="l" rtl="0" eaLnBrk="0" fontAlgn="base" hangingPunct="0">
        <a:spcBef>
          <a:spcPct val="20000"/>
        </a:spcBef>
        <a:spcAft>
          <a:spcPct val="0"/>
        </a:spcAft>
        <a:buClr>
          <a:schemeClr val="tx2"/>
        </a:buClr>
        <a:buFont typeface="Wingdings" pitchFamily="2" charset="2"/>
        <a:buChar char="§"/>
        <a:defRPr sz="1400" kern="1200">
          <a:solidFill>
            <a:schemeClr val="tx1"/>
          </a:solidFill>
          <a:latin typeface="+mn-lt"/>
          <a:ea typeface="MS PGothic" panose="020B0600070205080204" pitchFamily="34" charset="-128"/>
          <a:cs typeface="+mn-cs"/>
        </a:defRPr>
      </a:lvl4pPr>
      <a:lvl5pPr marL="1143000" indent="-182563" algn="l" rtl="0" eaLnBrk="0" fontAlgn="base" hangingPunct="0">
        <a:spcBef>
          <a:spcPct val="20000"/>
        </a:spcBef>
        <a:spcAft>
          <a:spcPct val="0"/>
        </a:spcAft>
        <a:buClr>
          <a:schemeClr val="tx2"/>
        </a:buClr>
        <a:buFont typeface="Wingdings" pitchFamily="2" charset="2"/>
        <a:buChar char="§"/>
        <a:defRPr sz="1400" kern="1200">
          <a:solidFill>
            <a:schemeClr val="tx1"/>
          </a:solidFill>
          <a:latin typeface="+mn-lt"/>
          <a:ea typeface="MS PGothic" panose="020B0600070205080204" pitchFamily="34" charset="-128"/>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youtube.com/watch?v=NyDDyT1lDh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IGQmdoK_Zf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01A50D-1A14-0E1A-91C6-4971B8DD1E8F}"/>
              </a:ext>
            </a:extLst>
          </p:cNvPr>
          <p:cNvSpPr>
            <a:spLocks noGrp="1"/>
          </p:cNvSpPr>
          <p:nvPr>
            <p:ph type="ctrTitle"/>
          </p:nvPr>
        </p:nvSpPr>
        <p:spPr>
          <a:xfrm>
            <a:off x="914400" y="2516188"/>
            <a:ext cx="7315200" cy="2595562"/>
          </a:xfrm>
        </p:spPr>
        <p:txBody>
          <a:bodyPr>
            <a:normAutofit fontScale="90000"/>
          </a:bodyPr>
          <a:lstStyle/>
          <a:p>
            <a:pPr marL="685800" indent="-685800">
              <a:buFont typeface="Wingdings" panose="05000000000000000000" pitchFamily="2" charset="2"/>
              <a:buChar char="v"/>
              <a:defRPr/>
            </a:pPr>
            <a:r>
              <a:rPr lang="el-GR" dirty="0"/>
              <a:t>ΕΠΙΧΕΙΡΗΜΑΤΙΚΗ ΗΘΙΚΗ</a:t>
            </a:r>
            <a:br>
              <a:rPr lang="el-GR" dirty="0"/>
            </a:br>
            <a:br>
              <a:rPr lang="el-GR" dirty="0"/>
            </a:br>
            <a:r>
              <a:rPr lang="el-GR" b="1" dirty="0"/>
              <a:t>ΔΙΑΛΕΞΕΙΣ-ΕΡΓΑΣΙΕΣ</a:t>
            </a:r>
            <a:br>
              <a:rPr lang="el-GR" b="1" dirty="0"/>
            </a:br>
            <a:r>
              <a:rPr lang="el-GR" sz="2700" b="1" dirty="0"/>
              <a:t>1</a:t>
            </a:r>
            <a:r>
              <a:rPr lang="el-GR" b="1" dirty="0"/>
              <a:t>. </a:t>
            </a:r>
            <a:r>
              <a:rPr lang="el-GR" sz="2700" b="1" dirty="0"/>
              <a:t>20 ΔΙΑΦΑΝΕΙΕΣ ΚΕΦΑΛΑΙΟΥ</a:t>
            </a:r>
            <a:br>
              <a:rPr lang="el-GR" sz="2700" b="1" dirty="0"/>
            </a:br>
            <a:r>
              <a:rPr lang="el-GR" sz="2700" b="1" dirty="0"/>
              <a:t>2.   20 ΔΙΑΦΑΝΕΙΕΣ ΜΕΛΕΤΗΣ ΠΕΡΙΠΤΩΣΗΣ     </a:t>
            </a:r>
            <a:br>
              <a:rPr lang="el-GR" sz="2700" b="1" dirty="0"/>
            </a:br>
            <a:r>
              <a:rPr lang="el-GR" sz="2700" b="1" dirty="0"/>
              <a:t>      ΕΠΙΧΕΙΡΗΜΑΤΙΚΗΣ ΗΘΙΚΗΣ</a:t>
            </a:r>
            <a:br>
              <a:rPr lang="el-GR" sz="2700" b="1" dirty="0"/>
            </a:br>
            <a:r>
              <a:rPr lang="el-GR" sz="2700" b="1" dirty="0"/>
              <a:t>3.   ΕΡΓΑΣΙΑ ΑΠΟ ΤΑ ΘΕΜΑΤΑ ΠΟΥ </a:t>
            </a:r>
            <a:br>
              <a:rPr lang="el-GR" sz="2700" b="1" dirty="0"/>
            </a:br>
            <a:r>
              <a:rPr lang="el-GR" sz="2700" b="1" dirty="0"/>
              <a:t>      ΠΡΟΤΕΙΝΟΝΤΑΙ</a:t>
            </a:r>
          </a:p>
        </p:txBody>
      </p:sp>
      <p:sp>
        <p:nvSpPr>
          <p:cNvPr id="3" name="Υπότιτλος 2">
            <a:extLst>
              <a:ext uri="{FF2B5EF4-FFF2-40B4-BE49-F238E27FC236}">
                <a16:creationId xmlns:a16="http://schemas.microsoft.com/office/drawing/2014/main" id="{DA125B97-5828-B9B2-9102-40994B6E166B}"/>
              </a:ext>
            </a:extLst>
          </p:cNvPr>
          <p:cNvSpPr>
            <a:spLocks noGrp="1"/>
          </p:cNvSpPr>
          <p:nvPr>
            <p:ph type="subTitle" idx="1"/>
          </p:nvPr>
        </p:nvSpPr>
        <p:spPr>
          <a:xfrm>
            <a:off x="914400" y="5314457"/>
            <a:ext cx="7315200" cy="1144587"/>
          </a:xfrm>
        </p:spPr>
        <p:txBody>
          <a:bodyPr>
            <a:normAutofit fontScale="85000" lnSpcReduction="20000"/>
          </a:bodyPr>
          <a:lstStyle/>
          <a:p>
            <a:pPr>
              <a:defRPr/>
            </a:pPr>
            <a:r>
              <a:rPr lang="el-GR" b="1" dirty="0">
                <a:solidFill>
                  <a:srgbClr val="FFC000"/>
                </a:solidFill>
              </a:rPr>
              <a:t>ΟΛΑ ΘΑ  ΑΝΑΚΟΙΝΩΝΟΝΤΑΙ ΣΤΟ Ε </a:t>
            </a:r>
            <a:r>
              <a:rPr lang="en-US" b="1" dirty="0">
                <a:solidFill>
                  <a:srgbClr val="FFC000"/>
                </a:solidFill>
              </a:rPr>
              <a:t>CLASS</a:t>
            </a:r>
          </a:p>
          <a:p>
            <a:pPr>
              <a:defRPr/>
            </a:pPr>
            <a:r>
              <a:rPr lang="el-GR" b="1" dirty="0">
                <a:solidFill>
                  <a:srgbClr val="FFC000"/>
                </a:solidFill>
              </a:rPr>
              <a:t>ΠΑΡΟΥΣΙΑΣΗ ΣΕ ΜΙΑ ΗΜΕΡΙΔΑ ΜΕΤΑ ΤΟ ΠΑΣΧΑ</a:t>
            </a:r>
          </a:p>
          <a:p>
            <a:pPr>
              <a:defRPr/>
            </a:pPr>
            <a:r>
              <a:rPr lang="el-GR" b="1" dirty="0">
                <a:solidFill>
                  <a:srgbClr val="FFC000"/>
                </a:solidFill>
              </a:rPr>
              <a:t>ΧΡΟΝΟΣ ΟΛΟΚΛΗΡΩΣΗΣ ΜΕΧΡΙ ΤΗΝ ΗΜΕΡΑ ΤΩΝ ΕΞΕΤΑΣΕΩΝ</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43AFE8F9-EE33-5AEF-E371-96715AD73E01}"/>
              </a:ext>
            </a:extLst>
          </p:cNvPr>
          <p:cNvSpPr>
            <a:spLocks noGrp="1"/>
          </p:cNvSpPr>
          <p:nvPr>
            <p:ph type="title"/>
          </p:nvPr>
        </p:nvSpPr>
        <p:spPr/>
        <p:txBody>
          <a:bodyPr/>
          <a:lstStyle/>
          <a:p>
            <a:pPr eaLnBrk="1" hangingPunct="1"/>
            <a:r>
              <a:rPr lang="el-GR" altLang="el-GR"/>
              <a:t>Φιλοσοφική προσέγγιση</a:t>
            </a:r>
            <a:endParaRPr lang="en-US" altLang="el-GR"/>
          </a:p>
        </p:txBody>
      </p:sp>
      <p:sp>
        <p:nvSpPr>
          <p:cNvPr id="12291" name="Content Placeholder 2">
            <a:extLst>
              <a:ext uri="{FF2B5EF4-FFF2-40B4-BE49-F238E27FC236}">
                <a16:creationId xmlns:a16="http://schemas.microsoft.com/office/drawing/2014/main" id="{74BB9E40-A7EB-E34E-6567-59621E5860E8}"/>
              </a:ext>
            </a:extLst>
          </p:cNvPr>
          <p:cNvSpPr>
            <a:spLocks noGrp="1"/>
          </p:cNvSpPr>
          <p:nvPr>
            <p:ph idx="1"/>
          </p:nvPr>
        </p:nvSpPr>
        <p:spPr/>
        <p:txBody>
          <a:bodyPr/>
          <a:lstStyle/>
          <a:p>
            <a:pPr algn="just" eaLnBrk="1" hangingPunct="1">
              <a:defRPr/>
            </a:pPr>
            <a:r>
              <a:rPr lang="el-GR" altLang="el-GR" dirty="0"/>
              <a:t>Εδώ προστίθεται η διάσταση του </a:t>
            </a:r>
            <a:r>
              <a:rPr lang="el-GR" altLang="el-GR" b="1" i="1" u="sng" dirty="0"/>
              <a:t>δέοντος γενέσθαι</a:t>
            </a:r>
            <a:r>
              <a:rPr lang="el-GR" altLang="el-GR" dirty="0"/>
              <a:t>.</a:t>
            </a:r>
          </a:p>
          <a:p>
            <a:pPr marL="46037" indent="0" algn="just" eaLnBrk="1" hangingPunct="1">
              <a:buFont typeface="Wingdings" pitchFamily="2" charset="2"/>
              <a:buNone/>
              <a:defRPr/>
            </a:pPr>
            <a:r>
              <a:rPr lang="el-GR" altLang="el-GR" dirty="0"/>
              <a:t>(Δεν υπάρχει πλέον μόνο η αντικειμενικότητα της επιστημονικής προσέγγισης.)</a:t>
            </a:r>
          </a:p>
          <a:p>
            <a:pPr algn="just" eaLnBrk="1" hangingPunct="1">
              <a:defRPr/>
            </a:pPr>
            <a:endParaRPr lang="el-GR" altLang="el-GR" dirty="0"/>
          </a:p>
          <a:p>
            <a:pPr marL="46037" indent="0" algn="ctr" eaLnBrk="1" hangingPunct="1">
              <a:buFont typeface="Wingdings" pitchFamily="2" charset="2"/>
              <a:buNone/>
              <a:defRPr/>
            </a:pPr>
            <a:r>
              <a:rPr lang="el-GR" altLang="el-GR" sz="3200" b="1" i="1" dirty="0">
                <a:solidFill>
                  <a:srgbClr val="FFC000"/>
                </a:solidFill>
              </a:rPr>
              <a:t>ΚΑΝΟΝΑΣ ΣΥΜΠΕΡΙΦΟΡΑΣ </a:t>
            </a:r>
            <a:endParaRPr lang="en-US" altLang="el-GR" sz="3200" b="1" i="1" dirty="0">
              <a:solidFill>
                <a:srgbClr val="FFC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E7631868-F355-528C-128E-59ABE4F307DF}"/>
              </a:ext>
            </a:extLst>
          </p:cNvPr>
          <p:cNvSpPr>
            <a:spLocks noGrp="1"/>
          </p:cNvSpPr>
          <p:nvPr>
            <p:ph type="title"/>
          </p:nvPr>
        </p:nvSpPr>
        <p:spPr/>
        <p:txBody>
          <a:bodyPr/>
          <a:lstStyle/>
          <a:p>
            <a:pPr algn="ctr" eaLnBrk="1" hangingPunct="1"/>
            <a:r>
              <a:rPr lang="el-GR" altLang="el-GR" sz="3600"/>
              <a:t>Επιστημονική ή περιγραφική προσέγγιση</a:t>
            </a:r>
            <a:endParaRPr lang="en-US" altLang="el-GR" sz="3600"/>
          </a:p>
        </p:txBody>
      </p:sp>
      <p:sp>
        <p:nvSpPr>
          <p:cNvPr id="11267" name="Content Placeholder 2">
            <a:extLst>
              <a:ext uri="{FF2B5EF4-FFF2-40B4-BE49-F238E27FC236}">
                <a16:creationId xmlns:a16="http://schemas.microsoft.com/office/drawing/2014/main" id="{6E5CACD4-FC35-1A8C-CB41-D2DB4FDD151F}"/>
              </a:ext>
            </a:extLst>
          </p:cNvPr>
          <p:cNvSpPr>
            <a:spLocks noGrp="1"/>
          </p:cNvSpPr>
          <p:nvPr>
            <p:ph idx="1"/>
          </p:nvPr>
        </p:nvSpPr>
        <p:spPr/>
        <p:txBody>
          <a:bodyPr/>
          <a:lstStyle/>
          <a:p>
            <a:pPr algn="just" eaLnBrk="1" hangingPunct="1">
              <a:defRPr/>
            </a:pPr>
            <a:endParaRPr lang="el-GR" altLang="el-GR" b="1" i="1" u="sng" dirty="0"/>
          </a:p>
          <a:p>
            <a:pPr algn="just" eaLnBrk="1" hangingPunct="1">
              <a:defRPr/>
            </a:pPr>
            <a:endParaRPr lang="el-GR" altLang="el-GR" b="1" i="1" u="sng" dirty="0"/>
          </a:p>
          <a:p>
            <a:pPr algn="just" eaLnBrk="1" hangingPunct="1">
              <a:defRPr/>
            </a:pPr>
            <a:r>
              <a:rPr lang="el-GR" altLang="el-GR" dirty="0"/>
              <a:t>μια προσέγγιση που χρησιμοποιείται στις κοινωνικές επιστήμες και που βασίζεται σε αποδεκτές επιστημονικές μεθοδολογίες.</a:t>
            </a:r>
          </a:p>
          <a:p>
            <a:pPr algn="just" eaLnBrk="1" hangingPunct="1">
              <a:defRPr/>
            </a:pPr>
            <a:endParaRPr lang="el-GR" altLang="el-GR" dirty="0"/>
          </a:p>
          <a:p>
            <a:pPr marL="46037" indent="0" algn="ctr" eaLnBrk="1" hangingPunct="1">
              <a:buFont typeface="Wingdings" pitchFamily="2" charset="2"/>
              <a:buNone/>
              <a:defRPr/>
            </a:pPr>
            <a:r>
              <a:rPr lang="el-GR" altLang="el-GR" sz="3200" b="1" dirty="0">
                <a:solidFill>
                  <a:srgbClr val="FFC000"/>
                </a:solidFill>
              </a:rPr>
              <a:t>ΕΜΠΕΙΡΙΚΗ ΠΑΡΑΤΗΡΗΣΗ  </a:t>
            </a:r>
            <a:endParaRPr lang="en-US" altLang="el-GR" sz="3200" b="1" dirty="0">
              <a:solidFill>
                <a:srgbClr val="FFC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B3F9DCF-1AB0-DB77-603E-00150E9A12E8}"/>
              </a:ext>
            </a:extLst>
          </p:cNvPr>
          <p:cNvSpPr>
            <a:spLocks noGrp="1"/>
          </p:cNvSpPr>
          <p:nvPr>
            <p:ph type="title"/>
          </p:nvPr>
        </p:nvSpPr>
        <p:spPr>
          <a:xfrm>
            <a:off x="914400" y="-76200"/>
            <a:ext cx="7315200" cy="1906588"/>
          </a:xfrm>
        </p:spPr>
        <p:txBody>
          <a:bodyPr/>
          <a:lstStyle/>
          <a:p>
            <a:pPr algn="ctr" eaLnBrk="1" hangingPunct="1"/>
            <a:r>
              <a:rPr lang="el-GR" altLang="el-GR"/>
              <a:t>«Σχολές» Ηθικής</a:t>
            </a:r>
            <a:endParaRPr lang="en-US" altLang="el-GR"/>
          </a:p>
        </p:txBody>
      </p:sp>
      <p:sp>
        <p:nvSpPr>
          <p:cNvPr id="9219" name="Content Placeholder 2">
            <a:extLst>
              <a:ext uri="{FF2B5EF4-FFF2-40B4-BE49-F238E27FC236}">
                <a16:creationId xmlns:a16="http://schemas.microsoft.com/office/drawing/2014/main" id="{19ABA312-12F4-0DED-B511-DD9F0E774958}"/>
              </a:ext>
            </a:extLst>
          </p:cNvPr>
          <p:cNvSpPr>
            <a:spLocks noGrp="1"/>
          </p:cNvSpPr>
          <p:nvPr>
            <p:ph idx="1"/>
          </p:nvPr>
        </p:nvSpPr>
        <p:spPr>
          <a:xfrm>
            <a:off x="735013" y="2187575"/>
            <a:ext cx="7315200" cy="3538538"/>
          </a:xfrm>
        </p:spPr>
        <p:txBody>
          <a:bodyPr/>
          <a:lstStyle/>
          <a:p>
            <a:pPr marL="44450" indent="0" eaLnBrk="1" hangingPunct="1">
              <a:buFont typeface="Wingdings" pitchFamily="2" charset="2"/>
              <a:buNone/>
            </a:pPr>
            <a:r>
              <a:rPr lang="el-GR" altLang="el-GR"/>
              <a:t>ΤΕΛΙΚΟΣ ΣΚΟΠΟΣ 			</a:t>
            </a:r>
            <a:r>
              <a:rPr lang="el-GR" altLang="el-GR" b="1" u="sng">
                <a:solidFill>
                  <a:srgbClr val="FFC000"/>
                </a:solidFill>
              </a:rPr>
              <a:t>ΑΠΟΤΕΛΕΣΜΑ</a:t>
            </a:r>
            <a:r>
              <a:rPr lang="el-GR" altLang="el-GR"/>
              <a:t> </a:t>
            </a:r>
          </a:p>
          <a:p>
            <a:pPr marL="44450" indent="0" eaLnBrk="1" hangingPunct="1">
              <a:buFont typeface="Wingdings" pitchFamily="2" charset="2"/>
              <a:buNone/>
            </a:pPr>
            <a:endParaRPr lang="el-GR" altLang="el-GR"/>
          </a:p>
          <a:p>
            <a:pPr marL="44450" indent="0" eaLnBrk="1" hangingPunct="1">
              <a:buFont typeface="Wingdings" pitchFamily="2" charset="2"/>
              <a:buNone/>
            </a:pPr>
            <a:r>
              <a:rPr lang="el-GR" altLang="el-GR"/>
              <a:t>τελική συνέπεια των ενεργειών μας. 	</a:t>
            </a:r>
            <a:r>
              <a:rPr lang="el-GR" altLang="el-GR" b="1" u="sng">
                <a:solidFill>
                  <a:srgbClr val="FFC000"/>
                </a:solidFill>
              </a:rPr>
              <a:t>ΤΕΛΕΟΛΟΓΙΚΗ</a:t>
            </a:r>
            <a:r>
              <a:rPr lang="el-GR" altLang="el-GR"/>
              <a:t> </a:t>
            </a:r>
          </a:p>
          <a:p>
            <a:pPr marL="44450" indent="0" eaLnBrk="1" hangingPunct="1">
              <a:buFont typeface="Wingdings" pitchFamily="2" charset="2"/>
              <a:buNone/>
            </a:pPr>
            <a:r>
              <a:rPr lang="el-GR" altLang="el-GR"/>
              <a:t>(ή τεχνολογική).</a:t>
            </a:r>
          </a:p>
          <a:p>
            <a:pPr marL="44450" indent="0" eaLnBrk="1" hangingPunct="1">
              <a:buFont typeface="Wingdings" pitchFamily="2" charset="2"/>
              <a:buNone/>
            </a:pPr>
            <a:endParaRPr lang="el-GR" altLang="el-GR"/>
          </a:p>
          <a:p>
            <a:pPr marL="44450" indent="0" eaLnBrk="1" hangingPunct="1">
              <a:buFont typeface="Wingdings" pitchFamily="2" charset="2"/>
              <a:buNone/>
            </a:pPr>
            <a:r>
              <a:rPr lang="el-GR" altLang="el-GR"/>
              <a:t>ΜΕΘΟΔΕΥΣΗ </a:t>
            </a:r>
            <a:r>
              <a:rPr lang="el-GR" altLang="el-GR" sz="1800"/>
              <a:t>(διαδικασία) 		</a:t>
            </a:r>
            <a:r>
              <a:rPr lang="el-GR" altLang="el-GR" b="1" u="sng">
                <a:solidFill>
                  <a:srgbClr val="00B0F0"/>
                </a:solidFill>
              </a:rPr>
              <a:t>ΗΘΙΚΑ ΑΠΟΔΕΚΤΟ </a:t>
            </a:r>
          </a:p>
          <a:p>
            <a:pPr marL="44450" indent="0" eaLnBrk="1" hangingPunct="1">
              <a:buFont typeface="Wingdings" pitchFamily="2" charset="2"/>
              <a:buNone/>
            </a:pPr>
            <a:r>
              <a:rPr lang="el-GR" altLang="el-GR"/>
              <a:t>Ακολουθείται σε κάθε βήμα 		</a:t>
            </a:r>
            <a:r>
              <a:rPr lang="el-GR" altLang="el-GR" b="1" u="sng">
                <a:solidFill>
                  <a:srgbClr val="00B0F0"/>
                </a:solidFill>
              </a:rPr>
              <a:t>ΔΕΟΝΤΟΛΟΓΙΚΗ </a:t>
            </a:r>
            <a:endParaRPr lang="en-US" altLang="el-GR" b="1" u="sng">
              <a:solidFill>
                <a:srgbClr val="00B0F0"/>
              </a:solidFill>
            </a:endParaRPr>
          </a:p>
        </p:txBody>
      </p:sp>
      <p:sp>
        <p:nvSpPr>
          <p:cNvPr id="4" name="Right Arrow 3">
            <a:extLst>
              <a:ext uri="{FF2B5EF4-FFF2-40B4-BE49-F238E27FC236}">
                <a16:creationId xmlns:a16="http://schemas.microsoft.com/office/drawing/2014/main" id="{5C44E2BC-E9EB-A5F2-4638-FAB5EDEA523D}"/>
              </a:ext>
            </a:extLst>
          </p:cNvPr>
          <p:cNvSpPr/>
          <p:nvPr/>
        </p:nvSpPr>
        <p:spPr>
          <a:xfrm>
            <a:off x="3744913" y="2187575"/>
            <a:ext cx="159385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7" name="Right Arrow 6">
            <a:extLst>
              <a:ext uri="{FF2B5EF4-FFF2-40B4-BE49-F238E27FC236}">
                <a16:creationId xmlns:a16="http://schemas.microsoft.com/office/drawing/2014/main" id="{7B865021-6A10-7E27-DB9E-6879E6D44D40}"/>
              </a:ext>
            </a:extLst>
          </p:cNvPr>
          <p:cNvSpPr/>
          <p:nvPr/>
        </p:nvSpPr>
        <p:spPr>
          <a:xfrm>
            <a:off x="3884613" y="3981450"/>
            <a:ext cx="1454150"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057AE68D-14EF-F0D9-DD75-C51868E72BE0}"/>
              </a:ext>
            </a:extLst>
          </p:cNvPr>
          <p:cNvSpPr>
            <a:spLocks noGrp="1"/>
          </p:cNvSpPr>
          <p:nvPr>
            <p:ph type="title"/>
          </p:nvPr>
        </p:nvSpPr>
        <p:spPr/>
        <p:txBody>
          <a:bodyPr/>
          <a:lstStyle/>
          <a:p>
            <a:pPr algn="ctr" eaLnBrk="1" hangingPunct="1"/>
            <a:r>
              <a:rPr lang="el-GR" altLang="el-GR" sz="3600"/>
              <a:t>Προσεγγίσεις ηθικής τελεολογικής ή τελολογικής βάσης</a:t>
            </a:r>
            <a:endParaRPr lang="en-US" altLang="el-GR" sz="3600"/>
          </a:p>
        </p:txBody>
      </p:sp>
      <p:sp>
        <p:nvSpPr>
          <p:cNvPr id="10243" name="Content Placeholder 2">
            <a:extLst>
              <a:ext uri="{FF2B5EF4-FFF2-40B4-BE49-F238E27FC236}">
                <a16:creationId xmlns:a16="http://schemas.microsoft.com/office/drawing/2014/main" id="{E3F80D31-BBF4-D605-49DF-70D7D64C2DCA}"/>
              </a:ext>
            </a:extLst>
          </p:cNvPr>
          <p:cNvSpPr>
            <a:spLocks noGrp="1"/>
          </p:cNvSpPr>
          <p:nvPr>
            <p:ph idx="1"/>
          </p:nvPr>
        </p:nvSpPr>
        <p:spPr/>
        <p:txBody>
          <a:bodyPr/>
          <a:lstStyle/>
          <a:p>
            <a:pPr marL="44450" indent="0" algn="ctr" eaLnBrk="1" hangingPunct="1">
              <a:buFont typeface="Wingdings" pitchFamily="2" charset="2"/>
              <a:buNone/>
            </a:pPr>
            <a:endParaRPr lang="el-GR" altLang="el-GR" sz="4000" b="1"/>
          </a:p>
          <a:p>
            <a:pPr marL="44450" indent="0" algn="ctr" eaLnBrk="1" hangingPunct="1">
              <a:buFont typeface="Wingdings" pitchFamily="2" charset="2"/>
              <a:buNone/>
            </a:pPr>
            <a:r>
              <a:rPr lang="el-GR" altLang="el-GR" sz="4000" b="1"/>
              <a:t>ΠΡΟΣΩΠΙΚΟ ΣΥΜΦΕΡΟΝ ΚΑΙ ΜΟΝΟ. </a:t>
            </a:r>
            <a:endParaRPr lang="en-US" altLang="el-GR" sz="40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82FAF4-D58B-34FA-060C-422D538D4742}"/>
              </a:ext>
            </a:extLst>
          </p:cNvPr>
          <p:cNvSpPr>
            <a:spLocks noGrp="1"/>
          </p:cNvSpPr>
          <p:nvPr>
            <p:ph type="title"/>
          </p:nvPr>
        </p:nvSpPr>
        <p:spPr/>
        <p:txBody>
          <a:bodyPr/>
          <a:lstStyle/>
          <a:p>
            <a:r>
              <a:rPr lang="it-IT" dirty="0"/>
              <a:t>The Good </a:t>
            </a:r>
            <a:r>
              <a:rPr lang="it-IT" dirty="0" err="1"/>
              <a:t>Samaritan</a:t>
            </a:r>
            <a:r>
              <a:rPr lang="it-IT" dirty="0"/>
              <a:t> Experiment</a:t>
            </a:r>
          </a:p>
        </p:txBody>
      </p:sp>
      <p:sp>
        <p:nvSpPr>
          <p:cNvPr id="3" name="Segnaposto contenuto 2">
            <a:extLst>
              <a:ext uri="{FF2B5EF4-FFF2-40B4-BE49-F238E27FC236}">
                <a16:creationId xmlns:a16="http://schemas.microsoft.com/office/drawing/2014/main" id="{DEE196E2-FAD1-1A34-9F1A-FECC136CBD6C}"/>
              </a:ext>
            </a:extLst>
          </p:cNvPr>
          <p:cNvSpPr>
            <a:spLocks noGrp="1"/>
          </p:cNvSpPr>
          <p:nvPr>
            <p:ph idx="1"/>
          </p:nvPr>
        </p:nvSpPr>
        <p:spPr/>
        <p:txBody>
          <a:bodyPr/>
          <a:lstStyle/>
          <a:p>
            <a:r>
              <a:rPr lang="it-IT" dirty="0"/>
              <a:t>https://</a:t>
            </a:r>
            <a:r>
              <a:rPr lang="it-IT" dirty="0" err="1"/>
              <a:t>www.youtube.com</a:t>
            </a:r>
            <a:r>
              <a:rPr lang="it-IT" dirty="0"/>
              <a:t>/</a:t>
            </a:r>
            <a:r>
              <a:rPr lang="it-IT" dirty="0" err="1"/>
              <a:t>watch?v</a:t>
            </a:r>
            <a:r>
              <a:rPr lang="it-IT" dirty="0"/>
              <a:t>=</a:t>
            </a:r>
            <a:r>
              <a:rPr lang="it-IT" dirty="0" err="1"/>
              <a:t>ZfRSassEzoU</a:t>
            </a:r>
            <a:endParaRPr lang="it-IT" dirty="0"/>
          </a:p>
        </p:txBody>
      </p:sp>
    </p:spTree>
    <p:extLst>
      <p:ext uri="{BB962C8B-B14F-4D97-AF65-F5344CB8AC3E}">
        <p14:creationId xmlns:p14="http://schemas.microsoft.com/office/powerpoint/2010/main" val="3140503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A274E0A-889F-85E6-6049-EA4FDD4F7922}"/>
              </a:ext>
            </a:extLst>
          </p:cNvPr>
          <p:cNvSpPr>
            <a:spLocks noGrp="1"/>
          </p:cNvSpPr>
          <p:nvPr>
            <p:ph type="title"/>
          </p:nvPr>
        </p:nvSpPr>
        <p:spPr>
          <a:xfrm>
            <a:off x="914400" y="1181100"/>
            <a:ext cx="7315200" cy="1154113"/>
          </a:xfrm>
        </p:spPr>
        <p:txBody>
          <a:bodyPr/>
          <a:lstStyle/>
          <a:p>
            <a:pPr algn="ctr" eaLnBrk="1" hangingPunct="1"/>
            <a:r>
              <a:rPr lang="el-GR" altLang="el-GR" sz="3600" dirty="0"/>
              <a:t>Προσεγγίσεις ηθικής δεοντολογικής βάσης</a:t>
            </a:r>
            <a:endParaRPr lang="en-US" altLang="el-GR" sz="3600" dirty="0"/>
          </a:p>
        </p:txBody>
      </p:sp>
      <p:sp>
        <p:nvSpPr>
          <p:cNvPr id="11267" name="Content Placeholder 2">
            <a:extLst>
              <a:ext uri="{FF2B5EF4-FFF2-40B4-BE49-F238E27FC236}">
                <a16:creationId xmlns:a16="http://schemas.microsoft.com/office/drawing/2014/main" id="{7E782D31-C9DC-B9C1-86BD-84BE3BBF17C9}"/>
              </a:ext>
            </a:extLst>
          </p:cNvPr>
          <p:cNvSpPr>
            <a:spLocks noGrp="1"/>
          </p:cNvSpPr>
          <p:nvPr>
            <p:ph idx="1"/>
          </p:nvPr>
        </p:nvSpPr>
        <p:spPr/>
        <p:txBody>
          <a:bodyPr/>
          <a:lstStyle/>
          <a:p>
            <a:pPr eaLnBrk="1" hangingPunct="1"/>
            <a:r>
              <a:rPr lang="el-GR" altLang="el-GR" b="1" i="1" u="sng" dirty="0">
                <a:solidFill>
                  <a:srgbClr val="FFC000"/>
                </a:solidFill>
              </a:rPr>
              <a:t>ΠΙΣΤΟΤΗΤΑ </a:t>
            </a:r>
            <a:r>
              <a:rPr lang="el-GR" altLang="el-GR" dirty="0"/>
              <a:t>: αλήθεια - υποσχέσεις και συμφωνίες.</a:t>
            </a:r>
          </a:p>
          <a:p>
            <a:pPr eaLnBrk="1" hangingPunct="1"/>
            <a:r>
              <a:rPr lang="el-GR" altLang="el-GR" b="1" i="1" u="sng" dirty="0">
                <a:solidFill>
                  <a:srgbClr val="FFC000"/>
                </a:solidFill>
              </a:rPr>
              <a:t>ΕΠΑΝΟΡΘΩΣΗ</a:t>
            </a:r>
            <a:r>
              <a:rPr lang="el-GR" altLang="el-GR" b="1" i="1" u="sng" dirty="0"/>
              <a:t> </a:t>
            </a:r>
            <a:r>
              <a:rPr lang="el-GR" altLang="el-GR" dirty="0"/>
              <a:t>: διορθώνοντας ό,τι έχουμε κάνει λάθος.</a:t>
            </a:r>
          </a:p>
          <a:p>
            <a:pPr eaLnBrk="1" hangingPunct="1"/>
            <a:r>
              <a:rPr lang="el-GR" altLang="el-GR" b="1" i="1" u="sng" dirty="0">
                <a:solidFill>
                  <a:srgbClr val="FFC000"/>
                </a:solidFill>
              </a:rPr>
              <a:t>ΕΥΓΝΩΜΟΣΥΝΗ</a:t>
            </a:r>
            <a:r>
              <a:rPr lang="el-GR" altLang="el-GR" b="1" i="1" u="sng" dirty="0"/>
              <a:t> </a:t>
            </a:r>
            <a:r>
              <a:rPr lang="el-GR" altLang="el-GR" dirty="0"/>
              <a:t>: αναγνωρίζοντας ό,τι καλό μας έχουν κάνει</a:t>
            </a:r>
          </a:p>
          <a:p>
            <a:pPr eaLnBrk="1" hangingPunct="1"/>
            <a:r>
              <a:rPr lang="el-GR" altLang="el-GR" b="1" i="1" u="sng" dirty="0">
                <a:solidFill>
                  <a:srgbClr val="FFC000"/>
                </a:solidFill>
              </a:rPr>
              <a:t>ΔΙΚΑΙΟΣΥΝΗ</a:t>
            </a:r>
            <a:r>
              <a:rPr lang="el-GR" altLang="el-GR" dirty="0">
                <a:solidFill>
                  <a:srgbClr val="FFC000"/>
                </a:solidFill>
              </a:rPr>
              <a:t>: </a:t>
            </a:r>
            <a:r>
              <a:rPr lang="el-GR" altLang="el-GR" dirty="0"/>
              <a:t>αποκλείοντας αδικίες  - αξιοκρατία</a:t>
            </a:r>
          </a:p>
          <a:p>
            <a:pPr eaLnBrk="1" hangingPunct="1"/>
            <a:r>
              <a:rPr lang="el-GR" altLang="el-GR" b="1" i="1" u="sng" dirty="0">
                <a:solidFill>
                  <a:srgbClr val="FFC000"/>
                </a:solidFill>
              </a:rPr>
              <a:t>ΑΓΑΘΟΕΡΓΙΑ</a:t>
            </a:r>
            <a:r>
              <a:rPr lang="el-GR" altLang="el-GR" dirty="0"/>
              <a:t>: βοηθώντας τους άλλους να γίνουν καλύτεροι</a:t>
            </a:r>
          </a:p>
          <a:p>
            <a:pPr eaLnBrk="1" hangingPunct="1"/>
            <a:r>
              <a:rPr lang="el-GR" altLang="el-GR" b="1" i="1" u="sng" dirty="0">
                <a:solidFill>
                  <a:srgbClr val="FFC000"/>
                </a:solidFill>
              </a:rPr>
              <a:t>ΑΥΤΟΕΞΕΛΙΞΗ</a:t>
            </a:r>
            <a:r>
              <a:rPr lang="el-GR" altLang="el-GR" dirty="0"/>
              <a:t>: ενεργώντας με τρόπο που υπάρχει εξέλιξη</a:t>
            </a:r>
          </a:p>
          <a:p>
            <a:pPr eaLnBrk="1" hangingPunct="1"/>
            <a:r>
              <a:rPr lang="el-GR" altLang="el-GR" b="1" i="1" u="sng" dirty="0">
                <a:solidFill>
                  <a:srgbClr val="FFC000"/>
                </a:solidFill>
              </a:rPr>
              <a:t>ΜΗ ΚΑΚΟΠΟΙΗΣΗ </a:t>
            </a:r>
            <a:r>
              <a:rPr lang="el-GR" altLang="el-GR" dirty="0"/>
              <a:t>: μη βλάπτοντας άλλους</a:t>
            </a:r>
            <a:endParaRPr lang="en-US" alt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78FA1F-16FF-A142-E081-EB891A7212ED}"/>
              </a:ext>
            </a:extLst>
          </p:cNvPr>
          <p:cNvSpPr>
            <a:spLocks noGrp="1"/>
          </p:cNvSpPr>
          <p:nvPr>
            <p:ph type="title"/>
          </p:nvPr>
        </p:nvSpPr>
        <p:spPr/>
        <p:txBody>
          <a:bodyPr/>
          <a:lstStyle/>
          <a:p>
            <a:r>
              <a:rPr lang="el-GR" dirty="0"/>
              <a:t>Συμπέρασμα</a:t>
            </a:r>
            <a:endParaRPr lang="it-IT" dirty="0"/>
          </a:p>
        </p:txBody>
      </p:sp>
      <p:sp>
        <p:nvSpPr>
          <p:cNvPr id="3" name="Segnaposto contenuto 2">
            <a:extLst>
              <a:ext uri="{FF2B5EF4-FFF2-40B4-BE49-F238E27FC236}">
                <a16:creationId xmlns:a16="http://schemas.microsoft.com/office/drawing/2014/main" id="{DCD00687-1C15-6FD1-8E37-6B0EA948AE98}"/>
              </a:ext>
            </a:extLst>
          </p:cNvPr>
          <p:cNvSpPr>
            <a:spLocks noGrp="1"/>
          </p:cNvSpPr>
          <p:nvPr>
            <p:ph idx="1"/>
          </p:nvPr>
        </p:nvSpPr>
        <p:spPr/>
        <p:txBody>
          <a:bodyPr/>
          <a:lstStyle/>
          <a:p>
            <a:r>
              <a:rPr lang="el-GR" dirty="0"/>
              <a:t>Η ηθική αναφέρεται στα πρότυπα και τις πρακτικές που μας καθοδηγούν σχετικά με το πώς πρέπει να δράσουμε στις διάφορες καταστάσεις. Δεν είναι το ίδιο με τα συναισθήματα, τη θρησκεία, την </a:t>
            </a:r>
            <a:r>
              <a:rPr lang="el-GR" dirty="0" err="1"/>
              <a:t>ακολούθηση</a:t>
            </a:r>
            <a:r>
              <a:rPr lang="el-GR" dirty="0"/>
              <a:t> του νόμου, την </a:t>
            </a:r>
            <a:r>
              <a:rPr lang="el-GR" dirty="0" err="1"/>
              <a:t>ακολούθηση</a:t>
            </a:r>
            <a:r>
              <a:rPr lang="el-GR" dirty="0"/>
              <a:t> πολιτισμικών νορμών, ή την επιστήμη.</a:t>
            </a:r>
          </a:p>
          <a:p>
            <a:endParaRPr lang="it-IT" dirty="0"/>
          </a:p>
        </p:txBody>
      </p:sp>
    </p:spTree>
    <p:extLst>
      <p:ext uri="{BB962C8B-B14F-4D97-AF65-F5344CB8AC3E}">
        <p14:creationId xmlns:p14="http://schemas.microsoft.com/office/powerpoint/2010/main" val="109844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0FEF0BCD-A89B-797E-58AF-02AF5A1459C6}"/>
              </a:ext>
            </a:extLst>
          </p:cNvPr>
          <p:cNvSpPr>
            <a:spLocks noGrp="1"/>
          </p:cNvSpPr>
          <p:nvPr>
            <p:ph type="title"/>
          </p:nvPr>
        </p:nvSpPr>
        <p:spPr>
          <a:xfrm>
            <a:off x="914400" y="968375"/>
            <a:ext cx="7315200" cy="1154113"/>
          </a:xfrm>
        </p:spPr>
        <p:txBody>
          <a:bodyPr/>
          <a:lstStyle/>
          <a:p>
            <a:pPr eaLnBrk="1" hangingPunct="1"/>
            <a:r>
              <a:rPr lang="el-GR" altLang="el-GR"/>
              <a:t>Επιχείρηση</a:t>
            </a:r>
            <a:endParaRPr lang="en-US" altLang="el-GR"/>
          </a:p>
        </p:txBody>
      </p:sp>
      <p:sp>
        <p:nvSpPr>
          <p:cNvPr id="6147" name="Content Placeholder 2">
            <a:extLst>
              <a:ext uri="{FF2B5EF4-FFF2-40B4-BE49-F238E27FC236}">
                <a16:creationId xmlns:a16="http://schemas.microsoft.com/office/drawing/2014/main" id="{DE9CF101-F1BB-4CFE-0D7D-49CCC0041AD2}"/>
              </a:ext>
            </a:extLst>
          </p:cNvPr>
          <p:cNvSpPr>
            <a:spLocks noGrp="1"/>
          </p:cNvSpPr>
          <p:nvPr>
            <p:ph idx="1"/>
          </p:nvPr>
        </p:nvSpPr>
        <p:spPr>
          <a:xfrm>
            <a:off x="889000" y="2244725"/>
            <a:ext cx="7315200" cy="3917950"/>
          </a:xfrm>
        </p:spPr>
        <p:txBody>
          <a:bodyPr/>
          <a:lstStyle/>
          <a:p>
            <a:pPr marL="46037" indent="0" eaLnBrk="1" hangingPunct="1">
              <a:buFont typeface="Wingdings" pitchFamily="2" charset="2"/>
              <a:buNone/>
              <a:defRPr/>
            </a:pPr>
            <a:r>
              <a:rPr lang="el-GR" altLang="el-GR" dirty="0"/>
              <a:t>ΤΕΛΟΣ Β’ Παγκοσμίου Πολέμου  </a:t>
            </a:r>
          </a:p>
          <a:p>
            <a:pPr eaLnBrk="1" hangingPunct="1">
              <a:defRPr/>
            </a:pPr>
            <a:endParaRPr lang="el-GR" altLang="el-GR" i="1" dirty="0"/>
          </a:p>
          <a:p>
            <a:pPr marL="46037" indent="0" eaLnBrk="1" hangingPunct="1">
              <a:buFont typeface="Wingdings" pitchFamily="2" charset="2"/>
              <a:buNone/>
              <a:defRPr/>
            </a:pPr>
            <a:r>
              <a:rPr lang="el-GR" altLang="el-GR" i="1" dirty="0"/>
              <a:t>ΜΟΡΦΗ ΕΠΙΧΕΙΡΗΣΗΣ </a:t>
            </a:r>
            <a:r>
              <a:rPr lang="en-US" altLang="el-GR" i="1" dirty="0"/>
              <a:t>: </a:t>
            </a:r>
          </a:p>
          <a:p>
            <a:pPr eaLnBrk="1" hangingPunct="1">
              <a:defRPr/>
            </a:pPr>
            <a:r>
              <a:rPr lang="el-GR" altLang="el-GR" i="1" dirty="0"/>
              <a:t>Σύνολο πρωτοβουλιών </a:t>
            </a:r>
          </a:p>
          <a:p>
            <a:pPr eaLnBrk="1" hangingPunct="1">
              <a:defRPr/>
            </a:pPr>
            <a:r>
              <a:rPr lang="el-GR" altLang="el-GR" i="1" dirty="0"/>
              <a:t>Διαδικασίες </a:t>
            </a:r>
          </a:p>
          <a:p>
            <a:pPr eaLnBrk="1" hangingPunct="1">
              <a:defRPr/>
            </a:pPr>
            <a:r>
              <a:rPr lang="el-GR" altLang="el-GR" i="1" dirty="0"/>
              <a:t>Συντελεστές παραγωγής,</a:t>
            </a:r>
          </a:p>
          <a:p>
            <a:pPr eaLnBrk="1" hangingPunct="1">
              <a:defRPr/>
            </a:pPr>
            <a:r>
              <a:rPr lang="el-GR" altLang="el-GR" i="1" dirty="0"/>
              <a:t>Ανάληψη κινδύνων </a:t>
            </a:r>
          </a:p>
          <a:p>
            <a:pPr eaLnBrk="1" hangingPunct="1">
              <a:defRPr/>
            </a:pPr>
            <a:r>
              <a:rPr lang="el-GR" altLang="el-GR" i="1" dirty="0"/>
              <a:t>Ικανοποίηση πραγματικών αναγκών </a:t>
            </a:r>
          </a:p>
          <a:p>
            <a:pPr marL="46037" indent="0" eaLnBrk="1" hangingPunct="1">
              <a:buFont typeface="Wingdings" pitchFamily="2" charset="2"/>
              <a:buNone/>
              <a:defRPr/>
            </a:pPr>
            <a:r>
              <a:rPr lang="el-GR" altLang="el-GR" sz="2800" b="1" i="1" dirty="0">
                <a:solidFill>
                  <a:srgbClr val="FFC000"/>
                </a:solidFill>
              </a:rPr>
              <a:t>μέσω των οποίων επιτυγχάνεται ένας συγκεκριμένος στόχος.</a:t>
            </a:r>
            <a:endParaRPr lang="en-US" altLang="el-GR" sz="2800" b="1" i="1" dirty="0">
              <a:solidFill>
                <a:srgbClr val="FFC000"/>
              </a:solidFill>
            </a:endParaRPr>
          </a:p>
        </p:txBody>
      </p:sp>
      <p:cxnSp>
        <p:nvCxnSpPr>
          <p:cNvPr id="7" name="Straight Arrow Connector 6">
            <a:extLst>
              <a:ext uri="{FF2B5EF4-FFF2-40B4-BE49-F238E27FC236}">
                <a16:creationId xmlns:a16="http://schemas.microsoft.com/office/drawing/2014/main" id="{0B8EF954-EAA0-E813-73FA-E38793A2E14D}"/>
              </a:ext>
            </a:extLst>
          </p:cNvPr>
          <p:cNvCxnSpPr/>
          <p:nvPr/>
        </p:nvCxnSpPr>
        <p:spPr>
          <a:xfrm flipH="1">
            <a:off x="4033838" y="2443163"/>
            <a:ext cx="838200" cy="7254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885CF18-FA40-E640-C77A-90ABE2E4689F}"/>
              </a:ext>
            </a:extLst>
          </p:cNvPr>
          <p:cNvSpPr>
            <a:spLocks noGrp="1"/>
          </p:cNvSpPr>
          <p:nvPr>
            <p:ph type="ctrTitle"/>
          </p:nvPr>
        </p:nvSpPr>
        <p:spPr>
          <a:xfrm>
            <a:off x="788988" y="125413"/>
            <a:ext cx="7440612" cy="4986337"/>
          </a:xfrm>
        </p:spPr>
        <p:txBody>
          <a:bodyPr/>
          <a:lstStyle/>
          <a:p>
            <a:pPr algn="ctr" eaLnBrk="1" hangingPunct="1"/>
            <a:r>
              <a:rPr lang="el-GR" altLang="el-GR" sz="3200" dirty="0"/>
              <a:t>Η ΗΘΙΚΗ ΤΩΝ ΕΠΙΧΕΙΡΗΣΕΩΝ ΕΙΝΑΙ </a:t>
            </a:r>
            <a:br>
              <a:rPr lang="el-GR" altLang="el-GR" sz="3200" dirty="0"/>
            </a:br>
            <a:r>
              <a:rPr lang="el-GR" altLang="el-GR" sz="3200" dirty="0"/>
              <a:t>ΚΑΤΑ ΤΟ ΔΟΚΟΥΝ ΑΥΤΩΝ</a:t>
            </a:r>
            <a:br>
              <a:rPr lang="el-GR" altLang="el-GR" sz="2400" dirty="0"/>
            </a:br>
            <a:br>
              <a:rPr lang="el-GR" altLang="el-GR" sz="2400" dirty="0"/>
            </a:br>
            <a:br>
              <a:rPr lang="el-GR" altLang="el-GR" sz="2400" dirty="0"/>
            </a:br>
            <a:r>
              <a:rPr lang="el-GR" altLang="el-GR" sz="2400" dirty="0">
                <a:solidFill>
                  <a:schemeClr val="tx1"/>
                </a:solidFill>
              </a:rPr>
              <a:t>(Ηθικά διλήμματα αφορούν κυρίως στους μετόχους, το Δ.Σ.  και τα διευθυντικά  στελέχη – παραπέμπουν στην κουλτούρα της επιχείρησης.)</a:t>
            </a:r>
            <a:br>
              <a:rPr lang="el-GR" altLang="el-GR" sz="2400" dirty="0">
                <a:solidFill>
                  <a:schemeClr val="tx1"/>
                </a:solidFill>
              </a:rPr>
            </a:br>
            <a:br>
              <a:rPr lang="el-GR" altLang="el-GR" sz="2400" dirty="0">
                <a:solidFill>
                  <a:schemeClr val="tx1"/>
                </a:solidFill>
              </a:rPr>
            </a:br>
            <a:r>
              <a:rPr lang="el-GR" altLang="el-GR" sz="2400" dirty="0">
                <a:solidFill>
                  <a:schemeClr val="tx1"/>
                </a:solidFill>
              </a:rPr>
              <a:t>Από τη φύση του, το πεδίο της επιχειρηματικής ηθικής είναι αμφιλεγόμενο και δεν υπάρχει καθολικά αποδεκτή προσέγγιση για την επίλυση των προβλημάτων του.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AFA8F447-0614-3174-D66D-B25F76BF3404}"/>
              </a:ext>
            </a:extLst>
          </p:cNvPr>
          <p:cNvSpPr>
            <a:spLocks noGrp="1"/>
          </p:cNvSpPr>
          <p:nvPr>
            <p:ph type="title"/>
          </p:nvPr>
        </p:nvSpPr>
        <p:spPr/>
        <p:txBody>
          <a:bodyPr/>
          <a:lstStyle/>
          <a:p>
            <a:pPr algn="ctr"/>
            <a:r>
              <a:rPr lang="el-GR" altLang="el-GR" dirty="0"/>
              <a:t>ΕΠΙΧΕΙΡΗΜΑΤΙΚΗ ΗΘΙΚΗ </a:t>
            </a:r>
            <a:br>
              <a:rPr lang="el-GR" altLang="el-GR" dirty="0"/>
            </a:br>
            <a:r>
              <a:rPr lang="fr-FR" altLang="el-GR" dirty="0"/>
              <a:t>business </a:t>
            </a:r>
            <a:r>
              <a:rPr lang="fr-FR" altLang="el-GR" dirty="0" err="1"/>
              <a:t>ethics</a:t>
            </a:r>
            <a:r>
              <a:rPr lang="fr-FR" altLang="el-GR" dirty="0"/>
              <a:t> </a:t>
            </a:r>
            <a:endParaRPr lang="el-GR" altLang="el-GR" dirty="0"/>
          </a:p>
        </p:txBody>
      </p:sp>
      <p:sp>
        <p:nvSpPr>
          <p:cNvPr id="14339" name="Content Placeholder 2">
            <a:extLst>
              <a:ext uri="{FF2B5EF4-FFF2-40B4-BE49-F238E27FC236}">
                <a16:creationId xmlns:a16="http://schemas.microsoft.com/office/drawing/2014/main" id="{A693C7B6-589F-C5FF-CB94-B5473AED786B}"/>
              </a:ext>
            </a:extLst>
          </p:cNvPr>
          <p:cNvSpPr>
            <a:spLocks noGrp="1"/>
          </p:cNvSpPr>
          <p:nvPr>
            <p:ph idx="1"/>
          </p:nvPr>
        </p:nvSpPr>
        <p:spPr>
          <a:xfrm>
            <a:off x="914400" y="3344863"/>
            <a:ext cx="7315200" cy="2963862"/>
          </a:xfrm>
        </p:spPr>
        <p:txBody>
          <a:bodyPr/>
          <a:lstStyle/>
          <a:p>
            <a:r>
              <a:rPr lang="el-GR" altLang="el-GR" sz="3600" dirty="0"/>
              <a:t>ηθική του  </a:t>
            </a:r>
            <a:r>
              <a:rPr lang="el-GR" altLang="el-GR" sz="3600" dirty="0" err="1"/>
              <a:t>ὠφελέειν</a:t>
            </a:r>
            <a:r>
              <a:rPr lang="el-GR" altLang="el-GR" sz="3600" dirty="0"/>
              <a:t>, </a:t>
            </a:r>
            <a:r>
              <a:rPr lang="el-GR" altLang="el-GR" sz="3600" dirty="0" err="1"/>
              <a:t>ἢ</a:t>
            </a:r>
            <a:r>
              <a:rPr lang="el-GR" altLang="el-GR" sz="3600" dirty="0"/>
              <a:t> </a:t>
            </a:r>
            <a:r>
              <a:rPr lang="el-GR" altLang="el-GR" sz="3600" dirty="0" err="1"/>
              <a:t>μὴ</a:t>
            </a:r>
            <a:r>
              <a:rPr lang="el-GR" altLang="el-GR" sz="3600" dirty="0"/>
              <a:t> </a:t>
            </a:r>
            <a:r>
              <a:rPr lang="el-GR" altLang="el-GR" sz="3600" dirty="0" err="1"/>
              <a:t>βλάπτειν</a:t>
            </a:r>
            <a:r>
              <a:rPr lang="el-GR" altLang="el-GR" sz="3600" dirty="0"/>
              <a:t> (Ιπποκράτης)</a:t>
            </a:r>
          </a:p>
          <a:p>
            <a:endParaRPr lang="el-GR" altLang="el-GR" sz="3600" dirty="0"/>
          </a:p>
          <a:p>
            <a:r>
              <a:rPr lang="fr-FR" altLang="el-GR" sz="3600" dirty="0"/>
              <a:t>The power of </a:t>
            </a:r>
            <a:r>
              <a:rPr lang="fr-FR" altLang="el-GR" sz="3600" dirty="0" err="1"/>
              <a:t>doing</a:t>
            </a:r>
            <a:r>
              <a:rPr lang="fr-FR" altLang="el-GR" sz="3600" dirty="0"/>
              <a:t>  right.</a:t>
            </a:r>
            <a:endParaRPr lang="el-GR" altLang="el-GR" sz="3600" dirty="0"/>
          </a:p>
          <a:p>
            <a:r>
              <a:rPr lang="en-US" altLang="el-GR" sz="3600" dirty="0"/>
              <a:t> Primum non </a:t>
            </a:r>
            <a:r>
              <a:rPr lang="en-US" altLang="el-GR" sz="3600" dirty="0" err="1"/>
              <a:t>nocere</a:t>
            </a:r>
            <a:r>
              <a:rPr lang="en-US" altLang="el-GR" sz="3600" dirty="0"/>
              <a:t>. </a:t>
            </a:r>
            <a:r>
              <a:rPr lang="el-GR" altLang="el-GR" sz="3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18C31EF9-C818-260B-A35E-E9CF3420E94C}"/>
              </a:ext>
            </a:extLst>
          </p:cNvPr>
          <p:cNvSpPr>
            <a:spLocks noGrp="1"/>
          </p:cNvSpPr>
          <p:nvPr>
            <p:ph type="ctrTitle"/>
          </p:nvPr>
        </p:nvSpPr>
        <p:spPr>
          <a:xfrm>
            <a:off x="914400" y="2516188"/>
            <a:ext cx="7315200" cy="2595562"/>
          </a:xfrm>
        </p:spPr>
        <p:txBody>
          <a:bodyPr/>
          <a:lstStyle/>
          <a:p>
            <a:pPr eaLnBrk="1" hangingPunct="1"/>
            <a:r>
              <a:rPr lang="el-GR" altLang="el-GR" dirty="0"/>
              <a:t>Κεφάλαιο 1: Από τη φιλοσοφία στην Ηθική</a:t>
            </a:r>
            <a:endParaRPr lang="en-US" altLang="el-GR" dirty="0"/>
          </a:p>
        </p:txBody>
      </p:sp>
      <p:sp>
        <p:nvSpPr>
          <p:cNvPr id="3075" name="Subtitle 2">
            <a:extLst>
              <a:ext uri="{FF2B5EF4-FFF2-40B4-BE49-F238E27FC236}">
                <a16:creationId xmlns:a16="http://schemas.microsoft.com/office/drawing/2014/main" id="{6A4EA9C1-E8B6-9D8D-BB00-33E515B5E8D9}"/>
              </a:ext>
            </a:extLst>
          </p:cNvPr>
          <p:cNvSpPr>
            <a:spLocks noGrp="1"/>
          </p:cNvSpPr>
          <p:nvPr>
            <p:ph type="subTitle" idx="1"/>
          </p:nvPr>
        </p:nvSpPr>
        <p:spPr>
          <a:xfrm>
            <a:off x="914400" y="5167313"/>
            <a:ext cx="7315200" cy="1144587"/>
          </a:xfrm>
        </p:spPr>
        <p:txBody>
          <a:bodyPr/>
          <a:lstStyle/>
          <a:p>
            <a:pPr eaLnBrk="1" hangingPunct="1"/>
            <a:r>
              <a:rPr lang="el-GR" altLang="el-GR"/>
              <a:t>Επιχειρηματική Ηθική</a:t>
            </a:r>
            <a:endParaRPr lang="en-US"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1E07F15E-D2D9-172F-A1FC-24BF9708C75A}"/>
              </a:ext>
            </a:extLst>
          </p:cNvPr>
          <p:cNvSpPr>
            <a:spLocks noGrp="1"/>
          </p:cNvSpPr>
          <p:nvPr>
            <p:ph type="ctrTitle"/>
          </p:nvPr>
        </p:nvSpPr>
        <p:spPr>
          <a:xfrm>
            <a:off x="788988" y="300038"/>
            <a:ext cx="7440612" cy="4986337"/>
          </a:xfrm>
        </p:spPr>
        <p:txBody>
          <a:bodyPr>
            <a:normAutofit fontScale="90000"/>
          </a:bodyPr>
          <a:lstStyle/>
          <a:p>
            <a:pPr eaLnBrk="1" hangingPunct="1">
              <a:defRPr/>
            </a:pPr>
            <a:br>
              <a:rPr lang="en-US" altLang="el-GR" dirty="0"/>
            </a:br>
            <a:r>
              <a:rPr lang="el-GR" altLang="el-GR" sz="4000" dirty="0">
                <a:solidFill>
                  <a:schemeClr val="tx1">
                    <a:lumMod val="95000"/>
                  </a:schemeClr>
                </a:solidFill>
              </a:rPr>
              <a:t>«Μόνο για τον άνθρωπο που έχει μέσα του το πάθος για το μέλλον,</a:t>
            </a:r>
            <a:br>
              <a:rPr lang="el-GR" altLang="el-GR" sz="4000" dirty="0">
                <a:solidFill>
                  <a:schemeClr val="tx1">
                    <a:lumMod val="95000"/>
                  </a:schemeClr>
                </a:solidFill>
              </a:rPr>
            </a:br>
            <a:r>
              <a:rPr lang="el-GR" altLang="el-GR" sz="4000" dirty="0">
                <a:solidFill>
                  <a:schemeClr val="tx1">
                    <a:lumMod val="95000"/>
                  </a:schemeClr>
                </a:solidFill>
              </a:rPr>
              <a:t>αποκτά περιεχόμενο και αξία</a:t>
            </a:r>
            <a:br>
              <a:rPr lang="el-GR" altLang="el-GR" sz="4000" dirty="0">
                <a:solidFill>
                  <a:schemeClr val="tx1">
                    <a:lumMod val="95000"/>
                  </a:schemeClr>
                </a:solidFill>
              </a:rPr>
            </a:br>
            <a:r>
              <a:rPr lang="el-GR" altLang="el-GR" sz="4000" dirty="0">
                <a:solidFill>
                  <a:schemeClr val="tx1">
                    <a:lumMod val="95000"/>
                  </a:schemeClr>
                </a:solidFill>
              </a:rPr>
              <a:t>η ιδέα του παρελθόντος</a:t>
            </a:r>
            <a:r>
              <a:rPr lang="el-GR" altLang="el-GR" dirty="0">
                <a:solidFill>
                  <a:schemeClr val="tx1">
                    <a:lumMod val="95000"/>
                  </a:schemeClr>
                </a:solidFill>
              </a:rPr>
              <a:t>»</a:t>
            </a:r>
            <a:br>
              <a:rPr lang="el-GR" altLang="el-GR" dirty="0">
                <a:solidFill>
                  <a:schemeClr val="tx1">
                    <a:lumMod val="95000"/>
                  </a:schemeClr>
                </a:solidFill>
              </a:rPr>
            </a:br>
            <a:br>
              <a:rPr lang="el-GR" altLang="el-GR" dirty="0">
                <a:solidFill>
                  <a:schemeClr val="tx1">
                    <a:lumMod val="95000"/>
                  </a:schemeClr>
                </a:solidFill>
              </a:rPr>
            </a:br>
            <a:r>
              <a:rPr lang="el-GR" altLang="el-GR" dirty="0">
                <a:solidFill>
                  <a:schemeClr val="tx1">
                    <a:lumMod val="95000"/>
                  </a:schemeClr>
                </a:solidFill>
              </a:rPr>
              <a:t> </a:t>
            </a:r>
            <a:r>
              <a:rPr lang="el-GR" altLang="el-GR" sz="3100" dirty="0" err="1">
                <a:solidFill>
                  <a:srgbClr val="FF0000"/>
                </a:solidFill>
              </a:rPr>
              <a:t>Paul</a:t>
            </a:r>
            <a:r>
              <a:rPr lang="el-GR" altLang="el-GR" sz="3100" dirty="0">
                <a:solidFill>
                  <a:srgbClr val="FF0000"/>
                </a:solidFill>
              </a:rPr>
              <a:t> </a:t>
            </a:r>
            <a:r>
              <a:rPr lang="el-GR" altLang="el-GR" sz="3100" dirty="0" err="1">
                <a:solidFill>
                  <a:srgbClr val="FF0000"/>
                </a:solidFill>
              </a:rPr>
              <a:t>Valery</a:t>
            </a:r>
            <a:r>
              <a:rPr lang="el-GR" altLang="el-GR" sz="3100" dirty="0">
                <a:solidFill>
                  <a:srgbClr val="FF0000"/>
                </a:solidFill>
              </a:rPr>
              <a:t> (1871-1945)</a:t>
            </a:r>
            <a:br>
              <a:rPr lang="el-GR" altLang="el-GR" sz="3100" dirty="0">
                <a:solidFill>
                  <a:srgbClr val="FF0000"/>
                </a:solidFill>
              </a:rPr>
            </a:br>
            <a:endParaRPr lang="en-US" altLang="el-GR" sz="3100" dirty="0">
              <a:solidFill>
                <a:srgbClr val="FF0000"/>
              </a:solidFill>
            </a:endParaRPr>
          </a:p>
        </p:txBody>
      </p:sp>
      <p:sp>
        <p:nvSpPr>
          <p:cNvPr id="15363" name="Subtitle 2">
            <a:extLst>
              <a:ext uri="{FF2B5EF4-FFF2-40B4-BE49-F238E27FC236}">
                <a16:creationId xmlns:a16="http://schemas.microsoft.com/office/drawing/2014/main" id="{A7248544-CC41-154E-87C0-0AA37196792F}"/>
              </a:ext>
            </a:extLst>
          </p:cNvPr>
          <p:cNvSpPr>
            <a:spLocks noGrp="1"/>
          </p:cNvSpPr>
          <p:nvPr>
            <p:ph type="subTitle" idx="1"/>
          </p:nvPr>
        </p:nvSpPr>
        <p:spPr>
          <a:xfrm>
            <a:off x="914400" y="5167313"/>
            <a:ext cx="7315200" cy="1144587"/>
          </a:xfrm>
        </p:spPr>
        <p:txBody>
          <a:bodyPr/>
          <a:lstStyle/>
          <a:p>
            <a:pPr eaLnBrk="1" hangingPunct="1"/>
            <a:r>
              <a:rPr lang="el-GR" altLang="el-GR"/>
              <a:t>Επιχειρηματική Ηθική</a:t>
            </a:r>
            <a:endParaRPr lang="en-US"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2B28509A-B5A2-A634-E8F3-3F91368D99E4}"/>
              </a:ext>
            </a:extLst>
          </p:cNvPr>
          <p:cNvSpPr>
            <a:spLocks noGrp="1"/>
          </p:cNvSpPr>
          <p:nvPr>
            <p:ph idx="1"/>
          </p:nvPr>
        </p:nvSpPr>
        <p:spPr/>
        <p:txBody>
          <a:bodyPr/>
          <a:lstStyle/>
          <a:p>
            <a:pPr eaLnBrk="1" hangingPunct="1"/>
            <a:r>
              <a:rPr lang="el-GR" altLang="el-GR" b="1" i="1" dirty="0"/>
              <a:t>Ο </a:t>
            </a:r>
            <a:r>
              <a:rPr lang="en-US" altLang="el-GR" b="1" i="1" dirty="0" err="1"/>
              <a:t>Thiroux</a:t>
            </a:r>
            <a:r>
              <a:rPr lang="el-GR" altLang="el-GR" b="1" i="1" dirty="0"/>
              <a:t> </a:t>
            </a:r>
            <a:r>
              <a:rPr lang="el-GR" altLang="el-GR" dirty="0"/>
              <a:t>προσθέτοντας μια διάσταση σκοπιμότητας στην έννοια της ηθικής, λέει ότι «η ηθική ασχολείται με το πώς οι άνθρωποι αντιμετωπίζουν τους άλλους και τα υπόλοιπα όντα ώστε να προάγεται το κοινωνικό συμφέρον, η πρόοδος, η δημιουργικότητα, η έννοια του καλού και του κακού, του δίκαιου και του άδικου».</a:t>
            </a:r>
          </a:p>
          <a:p>
            <a:pPr eaLnBrk="1" hangingPunct="1"/>
            <a:endParaRPr lang="el-GR" altLang="el-GR" dirty="0"/>
          </a:p>
          <a:p>
            <a:pPr eaLnBrk="1" hangingPunct="1"/>
            <a:r>
              <a:rPr lang="el-GR" altLang="el-GR" dirty="0"/>
              <a:t>ΣΥΝΔΥΑΣΜΟΣ ΣΥΝΑΙΣΘΗΜΑΤΟΣ ΚΑΙ ΛΟΓΙΚΗΣ</a:t>
            </a:r>
            <a:endParaRPr lang="en-US" alt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C2B51D-5F6B-42F7-150D-9784B43A62BD}"/>
              </a:ext>
            </a:extLst>
          </p:cNvPr>
          <p:cNvSpPr>
            <a:spLocks noGrp="1"/>
          </p:cNvSpPr>
          <p:nvPr>
            <p:ph type="title"/>
          </p:nvPr>
        </p:nvSpPr>
        <p:spPr/>
        <p:txBody>
          <a:bodyPr/>
          <a:lstStyle/>
          <a:p>
            <a:r>
              <a:rPr lang="it-IT" dirty="0" err="1"/>
              <a:t>Asch’s</a:t>
            </a:r>
            <a:r>
              <a:rPr lang="it-IT" dirty="0"/>
              <a:t> </a:t>
            </a:r>
            <a:r>
              <a:rPr lang="it-IT" dirty="0" err="1"/>
              <a:t>Conformity</a:t>
            </a:r>
            <a:r>
              <a:rPr lang="it-IT" dirty="0"/>
              <a:t> Experiment</a:t>
            </a:r>
          </a:p>
        </p:txBody>
      </p:sp>
      <p:sp>
        <p:nvSpPr>
          <p:cNvPr id="3" name="Segnaposto contenuto 2">
            <a:extLst>
              <a:ext uri="{FF2B5EF4-FFF2-40B4-BE49-F238E27FC236}">
                <a16:creationId xmlns:a16="http://schemas.microsoft.com/office/drawing/2014/main" id="{48C490C8-EDAE-1072-41FF-1342641B2486}"/>
              </a:ext>
            </a:extLst>
          </p:cNvPr>
          <p:cNvSpPr>
            <a:spLocks noGrp="1"/>
          </p:cNvSpPr>
          <p:nvPr>
            <p:ph idx="1"/>
          </p:nvPr>
        </p:nvSpPr>
        <p:spPr/>
        <p:txBody>
          <a:bodyPr/>
          <a:lstStyle/>
          <a:p>
            <a:r>
              <a:rPr lang="it-IT" dirty="0">
                <a:hlinkClick r:id="rId2"/>
              </a:rPr>
              <a:t>https://www.youtube.com/watch?v=NyDDyT1lDhA</a:t>
            </a:r>
            <a:r>
              <a:rPr lang="el-GR" dirty="0"/>
              <a:t> </a:t>
            </a:r>
            <a:endParaRPr lang="it-IT" dirty="0"/>
          </a:p>
        </p:txBody>
      </p:sp>
    </p:spTree>
    <p:extLst>
      <p:ext uri="{BB962C8B-B14F-4D97-AF65-F5344CB8AC3E}">
        <p14:creationId xmlns:p14="http://schemas.microsoft.com/office/powerpoint/2010/main" val="3229585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CC99AB-D8CC-3AD2-3F2E-992614C186E6}"/>
              </a:ext>
            </a:extLst>
          </p:cNvPr>
          <p:cNvSpPr>
            <a:spLocks noGrp="1"/>
          </p:cNvSpPr>
          <p:nvPr>
            <p:ph type="title"/>
          </p:nvPr>
        </p:nvSpPr>
        <p:spPr/>
        <p:txBody>
          <a:bodyPr/>
          <a:lstStyle/>
          <a:p>
            <a:r>
              <a:rPr lang="el-GR" dirty="0"/>
              <a:t>Ανοικτή συζήτηση</a:t>
            </a:r>
            <a:endParaRPr lang="it-IT" dirty="0"/>
          </a:p>
        </p:txBody>
      </p:sp>
      <p:sp>
        <p:nvSpPr>
          <p:cNvPr id="3" name="Segnaposto contenuto 2">
            <a:extLst>
              <a:ext uri="{FF2B5EF4-FFF2-40B4-BE49-F238E27FC236}">
                <a16:creationId xmlns:a16="http://schemas.microsoft.com/office/drawing/2014/main" id="{D5D167D7-680A-6012-3193-BCE9817295A1}"/>
              </a:ext>
            </a:extLst>
          </p:cNvPr>
          <p:cNvSpPr>
            <a:spLocks noGrp="1"/>
          </p:cNvSpPr>
          <p:nvPr>
            <p:ph idx="1"/>
          </p:nvPr>
        </p:nvSpPr>
        <p:spPr/>
        <p:txBody>
          <a:bodyPr/>
          <a:lstStyle/>
          <a:p>
            <a:r>
              <a:rPr lang="el-GR" b="1" i="0" dirty="0">
                <a:solidFill>
                  <a:srgbClr val="0D0D0D"/>
                </a:solidFill>
                <a:effectLst/>
                <a:highlight>
                  <a:srgbClr val="FFFFFF"/>
                </a:highlight>
                <a:latin typeface="Söhne"/>
              </a:rPr>
              <a:t>Προτιμάτε να είστε κάποιος που αντιστέκεται στην επιρροή της ομάδας ή κάποιος που υποκύπτει;</a:t>
            </a:r>
            <a:r>
              <a:rPr lang="el-GR" b="0" i="0" dirty="0">
                <a:solidFill>
                  <a:srgbClr val="0D0D0D"/>
                </a:solidFill>
                <a:effectLst/>
                <a:highlight>
                  <a:srgbClr val="FFFFFF"/>
                </a:highlight>
                <a:latin typeface="Söhne"/>
              </a:rPr>
              <a:t> </a:t>
            </a:r>
          </a:p>
          <a:p>
            <a:r>
              <a:rPr lang="el-GR" b="1" i="0" dirty="0">
                <a:solidFill>
                  <a:srgbClr val="0D0D0D"/>
                </a:solidFill>
                <a:effectLst/>
                <a:highlight>
                  <a:srgbClr val="FFFFFF"/>
                </a:highlight>
                <a:latin typeface="Söhne"/>
              </a:rPr>
              <a:t>Γιατί νομίζετε ότι η ύπαρξη ενός συνεργάτη κάνει πιο εύκολο για τους συμμετέχοντες να απαντήσουν σωστά στις ερωτήσεις;</a:t>
            </a:r>
          </a:p>
          <a:p>
            <a:r>
              <a:rPr lang="el-GR" b="1" i="0" dirty="0">
                <a:solidFill>
                  <a:srgbClr val="0D0D0D"/>
                </a:solidFill>
                <a:effectLst/>
                <a:highlight>
                  <a:srgbClr val="FFFFFF"/>
                </a:highlight>
                <a:latin typeface="Söhne"/>
              </a:rPr>
              <a:t>Γιατί η γραπτή αντί για την προφορική </a:t>
            </a:r>
            <a:r>
              <a:rPr lang="el-GR" b="1" i="0" dirty="0" err="1">
                <a:solidFill>
                  <a:srgbClr val="0D0D0D"/>
                </a:solidFill>
                <a:effectLst/>
                <a:highlight>
                  <a:srgbClr val="FFFFFF"/>
                </a:highlight>
                <a:latin typeface="Söhne"/>
              </a:rPr>
              <a:t>εκφραση</a:t>
            </a:r>
            <a:r>
              <a:rPr lang="el-GR" b="1" i="0" dirty="0">
                <a:solidFill>
                  <a:srgbClr val="0D0D0D"/>
                </a:solidFill>
                <a:effectLst/>
                <a:highlight>
                  <a:srgbClr val="FFFFFF"/>
                </a:highlight>
                <a:latin typeface="Söhne"/>
              </a:rPr>
              <a:t> των απαντήσεων σε δημόσιο χώρο φαίνεται να διευκολύνει τους συμμετέχοντες να αποφύγουν την επιρροή της συμμόρφωσης;</a:t>
            </a:r>
            <a:endParaRPr lang="it-IT" dirty="0"/>
          </a:p>
        </p:txBody>
      </p:sp>
    </p:spTree>
    <p:extLst>
      <p:ext uri="{BB962C8B-B14F-4D97-AF65-F5344CB8AC3E}">
        <p14:creationId xmlns:p14="http://schemas.microsoft.com/office/powerpoint/2010/main" val="4190669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8F76EA-F764-4EF4-A8B2-B07D8623395D}"/>
              </a:ext>
            </a:extLst>
          </p:cNvPr>
          <p:cNvSpPr>
            <a:spLocks noGrp="1"/>
          </p:cNvSpPr>
          <p:nvPr>
            <p:ph type="title"/>
          </p:nvPr>
        </p:nvSpPr>
        <p:spPr>
          <a:xfrm>
            <a:off x="588580" y="314929"/>
            <a:ext cx="7315200" cy="1154112"/>
          </a:xfrm>
        </p:spPr>
        <p:txBody>
          <a:bodyPr/>
          <a:lstStyle/>
          <a:p>
            <a:r>
              <a:rPr lang="it-IT" dirty="0" err="1"/>
              <a:t>Έ</a:t>
            </a:r>
            <a:r>
              <a:rPr lang="el-GR" dirty="0"/>
              <a:t>ξι Ηθικοί Φακοί (</a:t>
            </a:r>
            <a:r>
              <a:rPr lang="it-IT" dirty="0"/>
              <a:t>Six </a:t>
            </a:r>
            <a:r>
              <a:rPr lang="it-IT" dirty="0" err="1"/>
              <a:t>Ethical</a:t>
            </a:r>
            <a:r>
              <a:rPr lang="it-IT" dirty="0"/>
              <a:t> </a:t>
            </a:r>
            <a:r>
              <a:rPr lang="it-IT" dirty="0" err="1"/>
              <a:t>Lenses</a:t>
            </a:r>
            <a:r>
              <a:rPr lang="el-GR" dirty="0"/>
              <a:t>)</a:t>
            </a:r>
            <a:endParaRPr lang="it-IT" dirty="0"/>
          </a:p>
        </p:txBody>
      </p:sp>
      <p:sp>
        <p:nvSpPr>
          <p:cNvPr id="3" name="Segnaposto contenuto 2">
            <a:extLst>
              <a:ext uri="{FF2B5EF4-FFF2-40B4-BE49-F238E27FC236}">
                <a16:creationId xmlns:a16="http://schemas.microsoft.com/office/drawing/2014/main" id="{3950D11D-C963-26C8-04E4-28D23EB6C5F5}"/>
              </a:ext>
            </a:extLst>
          </p:cNvPr>
          <p:cNvSpPr>
            <a:spLocks noGrp="1"/>
          </p:cNvSpPr>
          <p:nvPr>
            <p:ph idx="1"/>
          </p:nvPr>
        </p:nvSpPr>
        <p:spPr>
          <a:xfrm>
            <a:off x="336331" y="2023953"/>
            <a:ext cx="8807669" cy="3538537"/>
          </a:xfrm>
        </p:spPr>
        <p:txBody>
          <a:bodyPr/>
          <a:lstStyle/>
          <a:p>
            <a:pPr algn="l">
              <a:buFont typeface="+mj-lt"/>
              <a:buAutoNum type="arabicPeriod"/>
            </a:pPr>
            <a:r>
              <a:rPr lang="el-GR" b="1" i="0" dirty="0">
                <a:solidFill>
                  <a:srgbClr val="0D0D0D"/>
                </a:solidFill>
                <a:effectLst/>
                <a:highlight>
                  <a:srgbClr val="FFFFFF"/>
                </a:highlight>
                <a:latin typeface="Söhne"/>
              </a:rPr>
              <a:t> Ο Φακός των Δικαιωμάτων</a:t>
            </a:r>
            <a:r>
              <a:rPr lang="el-GR" b="0" i="0" dirty="0">
                <a:solidFill>
                  <a:srgbClr val="0D0D0D"/>
                </a:solidFill>
                <a:effectLst/>
                <a:highlight>
                  <a:srgbClr val="FFFFFF"/>
                </a:highlight>
                <a:latin typeface="Söhne"/>
              </a:rPr>
              <a:t>: Προστατεύει και σέβεται τα ηθικά δικαιώματα των εμπλεκομένων.</a:t>
            </a:r>
          </a:p>
          <a:p>
            <a:pPr algn="l">
              <a:buFont typeface="+mj-lt"/>
              <a:buAutoNum type="arabicPeriod"/>
            </a:pPr>
            <a:r>
              <a:rPr lang="el-GR" b="1" i="0" dirty="0">
                <a:solidFill>
                  <a:srgbClr val="0D0D0D"/>
                </a:solidFill>
                <a:effectLst/>
                <a:highlight>
                  <a:srgbClr val="FFFFFF"/>
                </a:highlight>
                <a:latin typeface="Söhne"/>
              </a:rPr>
              <a:t> Ο Φακός της Δικαιοσύνης</a:t>
            </a:r>
            <a:r>
              <a:rPr lang="el-GR" b="0" i="0" dirty="0">
                <a:solidFill>
                  <a:srgbClr val="0D0D0D"/>
                </a:solidFill>
                <a:effectLst/>
                <a:highlight>
                  <a:srgbClr val="FFFFFF"/>
                </a:highlight>
                <a:latin typeface="Söhne"/>
              </a:rPr>
              <a:t>: Κάθε άτομο πρέπει να λαμβάνει αυτό που του αξίζει, </a:t>
            </a:r>
            <a:r>
              <a:rPr lang="el-GR" b="0" i="0" dirty="0" err="1">
                <a:solidFill>
                  <a:srgbClr val="0D0D0D"/>
                </a:solidFill>
                <a:effectLst/>
                <a:highlight>
                  <a:srgbClr val="FFFFFF"/>
                </a:highlight>
                <a:latin typeface="Söhne"/>
              </a:rPr>
              <a:t>ερμηνευόμενο</a:t>
            </a:r>
            <a:r>
              <a:rPr lang="el-GR" b="0" i="0" dirty="0">
                <a:solidFill>
                  <a:srgbClr val="0D0D0D"/>
                </a:solidFill>
                <a:effectLst/>
                <a:highlight>
                  <a:srgbClr val="FFFFFF"/>
                </a:highlight>
                <a:latin typeface="Söhne"/>
              </a:rPr>
              <a:t> συχνά ως δίκαιη ή ίση μεταχείριση.</a:t>
            </a:r>
          </a:p>
          <a:p>
            <a:pPr algn="l">
              <a:buFont typeface="+mj-lt"/>
              <a:buAutoNum type="arabicPeriod"/>
            </a:pPr>
            <a:r>
              <a:rPr lang="el-GR" b="1" i="0" dirty="0">
                <a:solidFill>
                  <a:srgbClr val="0D0D0D"/>
                </a:solidFill>
                <a:effectLst/>
                <a:highlight>
                  <a:srgbClr val="FFFFFF"/>
                </a:highlight>
                <a:latin typeface="Söhne"/>
              </a:rPr>
              <a:t> Ο Φακός της Χρησιμότητας</a:t>
            </a:r>
            <a:r>
              <a:rPr lang="el-GR" b="0" i="0" dirty="0">
                <a:solidFill>
                  <a:srgbClr val="0D0D0D"/>
                </a:solidFill>
                <a:effectLst/>
                <a:highlight>
                  <a:srgbClr val="FFFFFF"/>
                </a:highlight>
                <a:latin typeface="Söhne"/>
              </a:rPr>
              <a:t>: Η ηθική πράξη είναι αυτή που παράγει το μεγαλύτερο συνολικό καλό.</a:t>
            </a:r>
          </a:p>
          <a:p>
            <a:pPr algn="l">
              <a:buFont typeface="+mj-lt"/>
              <a:buAutoNum type="arabicPeriod"/>
            </a:pPr>
            <a:r>
              <a:rPr lang="el-GR" b="1" i="0" dirty="0">
                <a:solidFill>
                  <a:srgbClr val="0D0D0D"/>
                </a:solidFill>
                <a:effectLst/>
                <a:highlight>
                  <a:srgbClr val="FFFFFF"/>
                </a:highlight>
                <a:latin typeface="Söhne"/>
              </a:rPr>
              <a:t> Ο Φακός του Κοινού Καλού</a:t>
            </a:r>
            <a:r>
              <a:rPr lang="el-GR" b="0" i="0" dirty="0">
                <a:solidFill>
                  <a:srgbClr val="0D0D0D"/>
                </a:solidFill>
                <a:effectLst/>
                <a:highlight>
                  <a:srgbClr val="FFFFFF"/>
                </a:highlight>
                <a:latin typeface="Söhne"/>
              </a:rPr>
              <a:t>: Η ζωή σε κοινότητα είναι καθαυτή ένα καλό και οι πράξεις μας πρέπει να συμβάλλουν σε αυτή τη ζωή.</a:t>
            </a:r>
          </a:p>
          <a:p>
            <a:pPr algn="l">
              <a:buFont typeface="+mj-lt"/>
              <a:buAutoNum type="arabicPeriod"/>
            </a:pPr>
            <a:r>
              <a:rPr lang="el-GR" b="1" i="0" dirty="0">
                <a:solidFill>
                  <a:srgbClr val="0D0D0D"/>
                </a:solidFill>
                <a:effectLst/>
                <a:highlight>
                  <a:srgbClr val="FFFFFF"/>
                </a:highlight>
                <a:latin typeface="Söhne"/>
              </a:rPr>
              <a:t> Ο Φακός της Αρετής</a:t>
            </a:r>
            <a:r>
              <a:rPr lang="el-GR" b="0" i="0" dirty="0">
                <a:solidFill>
                  <a:srgbClr val="0D0D0D"/>
                </a:solidFill>
                <a:effectLst/>
                <a:highlight>
                  <a:srgbClr val="FFFFFF"/>
                </a:highlight>
                <a:latin typeface="Söhne"/>
              </a:rPr>
              <a:t>: Ηθικές πράξεις είναι αυτές που είναι συνεπείς με ιδανικές αρετές που ευνοούν την πλήρη ανάπτυξη της ανθρωπότητάς μας.</a:t>
            </a:r>
          </a:p>
          <a:p>
            <a:pPr algn="l">
              <a:buFont typeface="+mj-lt"/>
              <a:buAutoNum type="arabicPeriod"/>
            </a:pPr>
            <a:r>
              <a:rPr lang="el-GR" b="1" i="0" dirty="0">
                <a:solidFill>
                  <a:srgbClr val="0D0D0D"/>
                </a:solidFill>
                <a:effectLst/>
                <a:highlight>
                  <a:srgbClr val="FFFFFF"/>
                </a:highlight>
                <a:latin typeface="Söhne"/>
              </a:rPr>
              <a:t> Ο Φακός της Ηθικής Φροντίδας</a:t>
            </a:r>
            <a:r>
              <a:rPr lang="el-GR" b="0" i="0" dirty="0">
                <a:solidFill>
                  <a:srgbClr val="0D0D0D"/>
                </a:solidFill>
                <a:effectLst/>
                <a:highlight>
                  <a:srgbClr val="FFFFFF"/>
                </a:highlight>
                <a:latin typeface="Söhne"/>
              </a:rPr>
              <a:t>: Ριζωμένη στις σχέσεις και στην ανάγκη να ακούμε και να ανταποκρινόμαστε στα άτομα στις συγκεκριμένες περιστάσεις τους.</a:t>
            </a:r>
          </a:p>
          <a:p>
            <a:endParaRPr lang="it-IT" dirty="0"/>
          </a:p>
        </p:txBody>
      </p:sp>
    </p:spTree>
    <p:extLst>
      <p:ext uri="{BB962C8B-B14F-4D97-AF65-F5344CB8AC3E}">
        <p14:creationId xmlns:p14="http://schemas.microsoft.com/office/powerpoint/2010/main" val="3863936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C77061-522B-B70D-8426-EFCB6481E5AD}"/>
              </a:ext>
            </a:extLst>
          </p:cNvPr>
          <p:cNvSpPr>
            <a:spLocks noGrp="1"/>
          </p:cNvSpPr>
          <p:nvPr>
            <p:ph type="title"/>
          </p:nvPr>
        </p:nvSpPr>
        <p:spPr>
          <a:xfrm>
            <a:off x="798786" y="935038"/>
            <a:ext cx="7315200" cy="1154112"/>
          </a:xfrm>
        </p:spPr>
        <p:txBody>
          <a:bodyPr/>
          <a:lstStyle/>
          <a:p>
            <a:r>
              <a:rPr lang="el-GR" dirty="0"/>
              <a:t>Λήψη αποφάσεων</a:t>
            </a:r>
            <a:endParaRPr lang="it-IT" dirty="0"/>
          </a:p>
        </p:txBody>
      </p:sp>
      <p:sp>
        <p:nvSpPr>
          <p:cNvPr id="3" name="Segnaposto contenuto 2">
            <a:extLst>
              <a:ext uri="{FF2B5EF4-FFF2-40B4-BE49-F238E27FC236}">
                <a16:creationId xmlns:a16="http://schemas.microsoft.com/office/drawing/2014/main" id="{C09F1D9E-BB16-05AB-8ECF-854A33E991C7}"/>
              </a:ext>
            </a:extLst>
          </p:cNvPr>
          <p:cNvSpPr>
            <a:spLocks noGrp="1"/>
          </p:cNvSpPr>
          <p:nvPr>
            <p:ph idx="1"/>
          </p:nvPr>
        </p:nvSpPr>
        <p:spPr>
          <a:xfrm>
            <a:off x="641130" y="2384425"/>
            <a:ext cx="8008883" cy="3538537"/>
          </a:xfrm>
        </p:spPr>
        <p:txBody>
          <a:bodyPr/>
          <a:lstStyle/>
          <a:p>
            <a:r>
              <a:rPr lang="el-GR" dirty="0"/>
              <a:t>Η καλή ηθική λήψη αποφάσεων απαιτεί ευαισθησία στα ηθικά ζητήματα και μια διαδικασία για την εξερεύνηση των ηθικών πτυχών μιας απόφασης και την αξιολόγηση των παραγόντων που πρέπει να επηρεάσουν την επιλογή μας για μια πορεία δράσης.</a:t>
            </a:r>
          </a:p>
          <a:p>
            <a:pPr marL="46037" indent="0">
              <a:buNone/>
            </a:pPr>
            <a:endParaRPr lang="el-GR" dirty="0"/>
          </a:p>
          <a:p>
            <a:r>
              <a:rPr lang="el-GR" dirty="0"/>
              <a:t>Πλαίσιο για την Ηθική Λήψη Αποφάσεων</a:t>
            </a:r>
          </a:p>
          <a:p>
            <a:r>
              <a:rPr lang="el-GR" dirty="0"/>
              <a:t>Αναγνώριση των Ηθικών Ζητημάτων</a:t>
            </a:r>
          </a:p>
          <a:p>
            <a:r>
              <a:rPr lang="el-GR" dirty="0"/>
              <a:t>Συλλογή Γεγονότων</a:t>
            </a:r>
          </a:p>
          <a:p>
            <a:r>
              <a:rPr lang="el-GR" dirty="0"/>
              <a:t>Αξιολόγηση Εναλλακτικών Δράσεων</a:t>
            </a:r>
          </a:p>
          <a:p>
            <a:r>
              <a:rPr lang="el-GR" dirty="0"/>
              <a:t>Επιλογή μιας Δράσης και Εξέτασής της</a:t>
            </a:r>
          </a:p>
          <a:p>
            <a:r>
              <a:rPr lang="el-GR" dirty="0"/>
              <a:t>Εφαρμογή της Απόφασης και Ανασκόπηση του Αποτελέσματος</a:t>
            </a:r>
          </a:p>
          <a:p>
            <a:endParaRPr lang="it-IT" dirty="0"/>
          </a:p>
        </p:txBody>
      </p:sp>
    </p:spTree>
    <p:extLst>
      <p:ext uri="{BB962C8B-B14F-4D97-AF65-F5344CB8AC3E}">
        <p14:creationId xmlns:p14="http://schemas.microsoft.com/office/powerpoint/2010/main" val="2750793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C7049B1-334A-0EFB-D6E1-62097D4625E4}"/>
              </a:ext>
            </a:extLst>
          </p:cNvPr>
          <p:cNvSpPr>
            <a:spLocks noGrp="1"/>
          </p:cNvSpPr>
          <p:nvPr>
            <p:ph type="title"/>
          </p:nvPr>
        </p:nvSpPr>
        <p:spPr/>
        <p:txBody>
          <a:bodyPr/>
          <a:lstStyle/>
          <a:p>
            <a:r>
              <a:rPr lang="el-GR" altLang="el-GR"/>
              <a:t>Σύνοψη</a:t>
            </a:r>
            <a:endParaRPr lang="en-US" altLang="el-GR"/>
          </a:p>
        </p:txBody>
      </p:sp>
      <p:sp>
        <p:nvSpPr>
          <p:cNvPr id="17411" name="Content Placeholder 2">
            <a:extLst>
              <a:ext uri="{FF2B5EF4-FFF2-40B4-BE49-F238E27FC236}">
                <a16:creationId xmlns:a16="http://schemas.microsoft.com/office/drawing/2014/main" id="{80D742A1-E910-249E-5334-17021BE4C788}"/>
              </a:ext>
            </a:extLst>
          </p:cNvPr>
          <p:cNvSpPr>
            <a:spLocks noGrp="1"/>
          </p:cNvSpPr>
          <p:nvPr>
            <p:ph idx="1"/>
          </p:nvPr>
        </p:nvSpPr>
        <p:spPr/>
        <p:txBody>
          <a:bodyPr/>
          <a:lstStyle/>
          <a:p>
            <a:r>
              <a:rPr lang="el-GR" altLang="el-GR" dirty="0"/>
              <a:t>Το πώς οφείλει να πράττει μια σύγχρονη επιχείρηση συναρτάται με τις αρχές επιχειρηματικής ηθικής που έχει δεχθεί. Οι αρχές αυτές πηγάζουν από ένα γενικότερο πλαίσιο ηθικής που έχει δεχθεί. Οι αρχές αυτές πηγάζουν από ένα γενικότερο πλαίσιο ηθικής που οι ιδιοκτήτες, οι εργαζόμενοι, οι πελάτες και όλοι όσοι συνδέονται με την επιχείρηση αποδέχονται ως  παραδεκτά στοιχεία της κοινωνίας στην οποία βρίσκονται. Το πλαίσιο αυτό της ηθικής περιγράφεται μέσα σε ευρύτερες φιλοσοφικές αποδοχές. Ένα κεντρικό μέρος κάθε φιλοσοφίας είναι η προσπάθεια ανακάλυψης της αλήθειας.</a:t>
            </a:r>
            <a:endParaRPr lang="en-US" alt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94CABD40-72C5-1068-84AB-7671BC4D5A96}"/>
              </a:ext>
            </a:extLst>
          </p:cNvPr>
          <p:cNvSpPr>
            <a:spLocks noGrp="1"/>
          </p:cNvSpPr>
          <p:nvPr>
            <p:ph idx="1"/>
          </p:nvPr>
        </p:nvSpPr>
        <p:spPr>
          <a:xfrm>
            <a:off x="914400" y="1659731"/>
            <a:ext cx="7315200" cy="3538538"/>
          </a:xfrm>
        </p:spPr>
        <p:txBody>
          <a:bodyPr/>
          <a:lstStyle/>
          <a:p>
            <a:pPr marL="44450" indent="0" eaLnBrk="1" hangingPunct="1">
              <a:buFont typeface="Wingdings" pitchFamily="2" charset="2"/>
              <a:buNone/>
            </a:pPr>
            <a:r>
              <a:rPr lang="el-GR" altLang="el-GR" dirty="0"/>
              <a:t>Κατά την θεωρία αυτή, μια ενέργεια είναι ηθική αν:</a:t>
            </a:r>
          </a:p>
          <a:p>
            <a:pPr marL="44450" indent="0" eaLnBrk="1" hangingPunct="1"/>
            <a:endParaRPr lang="el-GR" altLang="el-GR" dirty="0"/>
          </a:p>
          <a:p>
            <a:pPr marL="44450" indent="0" eaLnBrk="1" hangingPunct="1"/>
            <a:r>
              <a:rPr lang="el-GR" altLang="el-GR" dirty="0"/>
              <a:t>Παράγει το μεγαλύτερο καλό για τους περισσότερους ανθρώπους.</a:t>
            </a:r>
          </a:p>
          <a:p>
            <a:pPr marL="44450" indent="0" eaLnBrk="1" hangingPunct="1"/>
            <a:r>
              <a:rPr lang="el-GR" altLang="el-GR" dirty="0"/>
              <a:t> Το καθαρό όφελος, </a:t>
            </a:r>
            <a:r>
              <a:rPr lang="el-GR" altLang="el-GR" dirty="0" err="1"/>
              <a:t>αφαιρουμένου</a:t>
            </a:r>
            <a:r>
              <a:rPr lang="el-GR" altLang="el-GR" dirty="0"/>
              <a:t> του σχετικού κόστους, μεγιστοποιείται για τον υπόψη πληθυσμό, σε σύγκριση με οποιαδήποτε άλλη εναλλακτική επιλογή.</a:t>
            </a:r>
          </a:p>
          <a:p>
            <a:pPr marL="44450" indent="0" eaLnBrk="1" hangingPunct="1"/>
            <a:r>
              <a:rPr lang="el-GR" altLang="el-GR" dirty="0"/>
              <a:t> Τα άμεσα και μελλοντικά οφέλη μεγιστοποιούνται για κάθε άνθρωπο και αν αυτά τα οφέλη είναι μεγαλύτερα των άλλων επιλογών.</a:t>
            </a:r>
          </a:p>
          <a:p>
            <a:pPr marL="44450" indent="0" eaLnBrk="1" hangingPunct="1"/>
            <a:endParaRPr lang="en-US" alt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A22437-F6ED-5EA4-F5F2-63E05F2BCDB4}"/>
              </a:ext>
            </a:extLst>
          </p:cNvPr>
          <p:cNvSpPr>
            <a:spLocks noGrp="1"/>
          </p:cNvSpPr>
          <p:nvPr>
            <p:ph type="title"/>
          </p:nvPr>
        </p:nvSpPr>
        <p:spPr>
          <a:xfrm>
            <a:off x="914400" y="472582"/>
            <a:ext cx="7315200" cy="1154112"/>
          </a:xfrm>
        </p:spPr>
        <p:txBody>
          <a:bodyPr/>
          <a:lstStyle/>
          <a:p>
            <a:r>
              <a:rPr lang="el-GR" dirty="0"/>
              <a:t>Για να δούμε τι μάθαμε</a:t>
            </a:r>
            <a:endParaRPr lang="it-IT" dirty="0"/>
          </a:p>
        </p:txBody>
      </p:sp>
      <p:sp>
        <p:nvSpPr>
          <p:cNvPr id="4" name="Titolo 1">
            <a:extLst>
              <a:ext uri="{FF2B5EF4-FFF2-40B4-BE49-F238E27FC236}">
                <a16:creationId xmlns:a16="http://schemas.microsoft.com/office/drawing/2014/main" id="{D03B9B07-4C44-3643-8FF1-3F8D4698F894}"/>
              </a:ext>
            </a:extLst>
          </p:cNvPr>
          <p:cNvSpPr txBox="1">
            <a:spLocks/>
          </p:cNvSpPr>
          <p:nvPr/>
        </p:nvSpPr>
        <p:spPr bwMode="auto">
          <a:xfrm>
            <a:off x="830317" y="1744334"/>
            <a:ext cx="73152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2pPr>
            <a:lvl3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3pPr>
            <a:lvl4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4pPr>
            <a:lvl5pPr algn="l" rtl="0" eaLnBrk="0" fontAlgn="base" hangingPunct="0">
              <a:spcBef>
                <a:spcPct val="0"/>
              </a:spcBef>
              <a:spcAft>
                <a:spcPct val="0"/>
              </a:spcAft>
              <a:defRPr sz="4000">
                <a:solidFill>
                  <a:schemeClr val="tx2"/>
                </a:solidFill>
                <a:latin typeface="Arial" charset="0"/>
                <a:ea typeface="MS PGothic" panose="020B0600070205080204" pitchFamily="34" charset="-128"/>
                <a:cs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a:t>Πηγαίνετε στο: </a:t>
            </a:r>
            <a:r>
              <a:rPr lang="en-US"/>
              <a:t>www.menti.com</a:t>
            </a:r>
            <a:endParaRPr lang="it-IT" dirty="0"/>
          </a:p>
        </p:txBody>
      </p:sp>
      <p:sp>
        <p:nvSpPr>
          <p:cNvPr id="5" name="Segnaposto contenuto 2">
            <a:extLst>
              <a:ext uri="{FF2B5EF4-FFF2-40B4-BE49-F238E27FC236}">
                <a16:creationId xmlns:a16="http://schemas.microsoft.com/office/drawing/2014/main" id="{F55683EF-9458-D963-2E65-359C845B7344}"/>
              </a:ext>
            </a:extLst>
          </p:cNvPr>
          <p:cNvSpPr>
            <a:spLocks noGrp="1"/>
          </p:cNvSpPr>
          <p:nvPr>
            <p:ph idx="1"/>
          </p:nvPr>
        </p:nvSpPr>
        <p:spPr>
          <a:xfrm>
            <a:off x="830317" y="2969884"/>
            <a:ext cx="7315200" cy="3538537"/>
          </a:xfrm>
        </p:spPr>
        <p:txBody>
          <a:bodyPr/>
          <a:lstStyle/>
          <a:p>
            <a:r>
              <a:rPr lang="el-GR" sz="4400" dirty="0"/>
              <a:t>Και πληκτρολογήστε τον κωδικό:  66 91 72 15</a:t>
            </a:r>
            <a:endParaRPr lang="it-IT" sz="4400" dirty="0"/>
          </a:p>
        </p:txBody>
      </p:sp>
    </p:spTree>
    <p:extLst>
      <p:ext uri="{BB962C8B-B14F-4D97-AF65-F5344CB8AC3E}">
        <p14:creationId xmlns:p14="http://schemas.microsoft.com/office/powerpoint/2010/main" val="3463293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1FAAAE-8BF2-A192-FCCF-BE267923C6A8}"/>
              </a:ext>
            </a:extLst>
          </p:cNvPr>
          <p:cNvSpPr>
            <a:spLocks noGrp="1"/>
          </p:cNvSpPr>
          <p:nvPr>
            <p:ph type="title"/>
          </p:nvPr>
        </p:nvSpPr>
        <p:spPr/>
        <p:txBody>
          <a:bodyPr/>
          <a:lstStyle/>
          <a:p>
            <a:r>
              <a:rPr lang="el-GR" dirty="0"/>
              <a:t>Πηγαίνετε στο: </a:t>
            </a:r>
            <a:r>
              <a:rPr lang="en-US" dirty="0" err="1"/>
              <a:t>www.menti.com</a:t>
            </a:r>
            <a:endParaRPr lang="it-IT" dirty="0"/>
          </a:p>
        </p:txBody>
      </p:sp>
      <p:sp>
        <p:nvSpPr>
          <p:cNvPr id="3" name="Segnaposto contenuto 2">
            <a:extLst>
              <a:ext uri="{FF2B5EF4-FFF2-40B4-BE49-F238E27FC236}">
                <a16:creationId xmlns:a16="http://schemas.microsoft.com/office/drawing/2014/main" id="{01AB601D-5E07-7054-EF4C-96AD3B490055}"/>
              </a:ext>
            </a:extLst>
          </p:cNvPr>
          <p:cNvSpPr>
            <a:spLocks noGrp="1"/>
          </p:cNvSpPr>
          <p:nvPr>
            <p:ph idx="1"/>
          </p:nvPr>
        </p:nvSpPr>
        <p:spPr/>
        <p:txBody>
          <a:bodyPr/>
          <a:lstStyle/>
          <a:p>
            <a:r>
              <a:rPr lang="el-GR" sz="4400" dirty="0"/>
              <a:t>Και πληκτρολογήστε τον κωδικό:  66 91 72 15</a:t>
            </a:r>
            <a:endParaRPr lang="it-IT" sz="4400" dirty="0"/>
          </a:p>
        </p:txBody>
      </p:sp>
    </p:spTree>
    <p:extLst>
      <p:ext uri="{BB962C8B-B14F-4D97-AF65-F5344CB8AC3E}">
        <p14:creationId xmlns:p14="http://schemas.microsoft.com/office/powerpoint/2010/main" val="358476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2E5608-CA06-2868-2AC6-3C9AF5535F7B}"/>
              </a:ext>
            </a:extLst>
          </p:cNvPr>
          <p:cNvSpPr>
            <a:spLocks noGrp="1"/>
          </p:cNvSpPr>
          <p:nvPr>
            <p:ph type="title"/>
          </p:nvPr>
        </p:nvSpPr>
        <p:spPr>
          <a:xfrm>
            <a:off x="914400" y="766872"/>
            <a:ext cx="7315200" cy="1154112"/>
          </a:xfrm>
        </p:spPr>
        <p:txBody>
          <a:bodyPr/>
          <a:lstStyle/>
          <a:p>
            <a:r>
              <a:rPr lang="el-GR" dirty="0"/>
              <a:t>Το δαχτυλίδι του </a:t>
            </a:r>
            <a:r>
              <a:rPr lang="el-GR" dirty="0" err="1"/>
              <a:t>Γύγη</a:t>
            </a:r>
            <a:r>
              <a:rPr lang="el-GR" dirty="0"/>
              <a:t> (Πλάτωνος Πολιτεία)</a:t>
            </a:r>
            <a:endParaRPr lang="it-IT" dirty="0"/>
          </a:p>
        </p:txBody>
      </p:sp>
      <p:sp>
        <p:nvSpPr>
          <p:cNvPr id="3" name="Segnaposto contenuto 2">
            <a:extLst>
              <a:ext uri="{FF2B5EF4-FFF2-40B4-BE49-F238E27FC236}">
                <a16:creationId xmlns:a16="http://schemas.microsoft.com/office/drawing/2014/main" id="{8E1B1155-2DEC-D132-7B8D-35F5F3B25EB8}"/>
              </a:ext>
            </a:extLst>
          </p:cNvPr>
          <p:cNvSpPr>
            <a:spLocks noGrp="1"/>
          </p:cNvSpPr>
          <p:nvPr>
            <p:ph idx="1"/>
          </p:nvPr>
        </p:nvSpPr>
        <p:spPr>
          <a:xfrm>
            <a:off x="210208" y="2728147"/>
            <a:ext cx="8776137" cy="3538537"/>
          </a:xfrm>
        </p:spPr>
        <p:txBody>
          <a:bodyPr/>
          <a:lstStyle/>
          <a:p>
            <a:pPr algn="l"/>
            <a:r>
              <a:rPr lang="el-GR" b="0" i="0" dirty="0">
                <a:solidFill>
                  <a:srgbClr val="0D0D0D"/>
                </a:solidFill>
                <a:effectLst/>
                <a:highlight>
                  <a:srgbClr val="FFFFFF"/>
                </a:highlight>
                <a:latin typeface="Söhne"/>
              </a:rPr>
              <a:t>Η ιστορία του Δακτυλιδιού του </a:t>
            </a:r>
            <a:r>
              <a:rPr lang="el-GR" b="0" i="0" dirty="0" err="1">
                <a:solidFill>
                  <a:srgbClr val="0D0D0D"/>
                </a:solidFill>
                <a:effectLst/>
                <a:highlight>
                  <a:srgbClr val="FFFFFF"/>
                </a:highlight>
                <a:latin typeface="Söhne"/>
              </a:rPr>
              <a:t>Γύγη</a:t>
            </a:r>
            <a:r>
              <a:rPr lang="el-GR" b="0" i="0" dirty="0">
                <a:solidFill>
                  <a:srgbClr val="0D0D0D"/>
                </a:solidFill>
                <a:effectLst/>
                <a:highlight>
                  <a:srgbClr val="FFFFFF"/>
                </a:highlight>
                <a:latin typeface="Söhne"/>
              </a:rPr>
              <a:t> είναι ένα αρχαίο παράδειγμα που χρησιμοποιήθηκε από τον Πλάτωνα στο έργο του «Πολιτεία», για να συζητήσει τις ηθικές διαστάσεις της δύναμης και της δικαιοσύνης. Στην ιστορία, ο </a:t>
            </a:r>
            <a:r>
              <a:rPr lang="el-GR" b="0" i="0" dirty="0" err="1">
                <a:solidFill>
                  <a:srgbClr val="0D0D0D"/>
                </a:solidFill>
                <a:effectLst/>
                <a:highlight>
                  <a:srgbClr val="FFFFFF"/>
                </a:highlight>
                <a:latin typeface="Söhne"/>
              </a:rPr>
              <a:t>Γύγης</a:t>
            </a:r>
            <a:r>
              <a:rPr lang="el-GR" b="0" i="0" dirty="0">
                <a:solidFill>
                  <a:srgbClr val="0D0D0D"/>
                </a:solidFill>
                <a:effectLst/>
                <a:highlight>
                  <a:srgbClr val="FFFFFF"/>
                </a:highlight>
                <a:latin typeface="Söhne"/>
              </a:rPr>
              <a:t> είναι ένας φτωχός βοσκός που ανακαλύπτει ένα μαγικό δακτυλίδι το οποίο του παρέχει την ικανότητα να γίνεται αόρατος, όταν γυρίσει την πέτρα του προς το εσωτερικό της παλάμης του.</a:t>
            </a:r>
          </a:p>
          <a:p>
            <a:pPr algn="l"/>
            <a:r>
              <a:rPr lang="el-GR" b="0" i="0" dirty="0">
                <a:solidFill>
                  <a:srgbClr val="0D0D0D"/>
                </a:solidFill>
                <a:effectLst/>
                <a:highlight>
                  <a:srgbClr val="FFFFFF"/>
                </a:highlight>
                <a:latin typeface="Söhne"/>
              </a:rPr>
              <a:t>Χρησιμοποιώντας αυτή τη δύναμη, ο </a:t>
            </a:r>
            <a:r>
              <a:rPr lang="el-GR" b="0" i="0" dirty="0" err="1">
                <a:solidFill>
                  <a:srgbClr val="0D0D0D"/>
                </a:solidFill>
                <a:effectLst/>
                <a:highlight>
                  <a:srgbClr val="FFFFFF"/>
                </a:highlight>
                <a:latin typeface="Söhne"/>
              </a:rPr>
              <a:t>Γύγης</a:t>
            </a:r>
            <a:r>
              <a:rPr lang="el-GR" b="0" i="0" dirty="0">
                <a:solidFill>
                  <a:srgbClr val="0D0D0D"/>
                </a:solidFill>
                <a:effectLst/>
                <a:highlight>
                  <a:srgbClr val="FFFFFF"/>
                </a:highlight>
                <a:latin typeface="Söhne"/>
              </a:rPr>
              <a:t> εισέβαλε στο παλάτι και δολοφόνησε τον βασιλιά, παντρεύτηκε τη βασίλισσα και κατέλαβε τον θρόνο. Ο Πλάτωνας χρησιμοποιεί αυτή την ιστορία, για να διερευνήσει </a:t>
            </a:r>
            <a:r>
              <a:rPr lang="el-GR" b="1" i="0" u="sng" dirty="0">
                <a:solidFill>
                  <a:srgbClr val="0D0D0D"/>
                </a:solidFill>
                <a:effectLst/>
                <a:highlight>
                  <a:srgbClr val="FFFFFF"/>
                </a:highlight>
                <a:latin typeface="Söhne"/>
              </a:rPr>
              <a:t>το ερώτημα εάν οι άνθρωποι επιλέγουν να πράττουν ηθικά επειδή είναι ορθό ηθικά ή εάν η ηθική συμπεριφορά επιλέγεται από φόβο των συνεπειώ</a:t>
            </a:r>
            <a:r>
              <a:rPr lang="el-GR" b="0" i="0" dirty="0">
                <a:solidFill>
                  <a:srgbClr val="0D0D0D"/>
                </a:solidFill>
                <a:effectLst/>
                <a:highlight>
                  <a:srgbClr val="FFFFFF"/>
                </a:highlight>
                <a:latin typeface="Söhne"/>
              </a:rPr>
              <a:t>ν.</a:t>
            </a:r>
            <a:endParaRPr lang="it-IT" dirty="0"/>
          </a:p>
        </p:txBody>
      </p:sp>
    </p:spTree>
    <p:extLst>
      <p:ext uri="{BB962C8B-B14F-4D97-AF65-F5344CB8AC3E}">
        <p14:creationId xmlns:p14="http://schemas.microsoft.com/office/powerpoint/2010/main" val="2787745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7A8D69D-4C8A-FC7C-DD87-FDB2EB2B2879}"/>
              </a:ext>
            </a:extLst>
          </p:cNvPr>
          <p:cNvSpPr>
            <a:spLocks noGrp="1"/>
          </p:cNvSpPr>
          <p:nvPr>
            <p:ph type="title"/>
          </p:nvPr>
        </p:nvSpPr>
        <p:spPr>
          <a:xfrm>
            <a:off x="914400" y="968375"/>
            <a:ext cx="7315200" cy="1154113"/>
          </a:xfrm>
        </p:spPr>
        <p:txBody>
          <a:bodyPr/>
          <a:lstStyle/>
          <a:p>
            <a:pPr eaLnBrk="1" hangingPunct="1"/>
            <a:r>
              <a:rPr lang="el-GR" altLang="el-GR"/>
              <a:t>Τι είναι ηθική;		</a:t>
            </a:r>
            <a:endParaRPr lang="en-US" altLang="el-GR"/>
          </a:p>
        </p:txBody>
      </p:sp>
      <p:sp>
        <p:nvSpPr>
          <p:cNvPr id="3075" name="Content Placeholder 2">
            <a:extLst>
              <a:ext uri="{FF2B5EF4-FFF2-40B4-BE49-F238E27FC236}">
                <a16:creationId xmlns:a16="http://schemas.microsoft.com/office/drawing/2014/main" id="{B94CEF5A-AFC4-B418-72EE-D6B828C4ED78}"/>
              </a:ext>
            </a:extLst>
          </p:cNvPr>
          <p:cNvSpPr>
            <a:spLocks noGrp="1"/>
          </p:cNvSpPr>
          <p:nvPr>
            <p:ph idx="1"/>
          </p:nvPr>
        </p:nvSpPr>
        <p:spPr/>
        <p:txBody>
          <a:bodyPr/>
          <a:lstStyle/>
          <a:p>
            <a:pPr algn="just" eaLnBrk="1" hangingPunct="1">
              <a:defRPr/>
            </a:pPr>
            <a:r>
              <a:rPr lang="el-GR" altLang="el-GR" sz="2800" dirty="0"/>
              <a:t>ΑΞΙΕΣ – ΑΡΧΕΣ </a:t>
            </a:r>
          </a:p>
          <a:p>
            <a:pPr algn="just" eaLnBrk="1" hangingPunct="1">
              <a:defRPr/>
            </a:pPr>
            <a:endParaRPr lang="el-GR" altLang="el-GR" sz="2800" dirty="0"/>
          </a:p>
          <a:p>
            <a:pPr algn="just" eaLnBrk="1" hangingPunct="1">
              <a:defRPr/>
            </a:pPr>
            <a:r>
              <a:rPr lang="el-GR" altLang="el-GR" sz="2800" dirty="0"/>
              <a:t>ΠΕΠΟΙΘΗΣΕΙΣ</a:t>
            </a:r>
          </a:p>
          <a:p>
            <a:pPr algn="just" eaLnBrk="1" hangingPunct="1">
              <a:defRPr/>
            </a:pPr>
            <a:endParaRPr lang="el-GR" altLang="el-GR" sz="2800" dirty="0"/>
          </a:p>
          <a:p>
            <a:pPr algn="just" eaLnBrk="1" hangingPunct="1">
              <a:defRPr/>
            </a:pPr>
            <a:r>
              <a:rPr lang="el-GR" altLang="el-GR" sz="2800" dirty="0"/>
              <a:t>ΚΑΝΟΝΕΣ</a:t>
            </a:r>
          </a:p>
          <a:p>
            <a:pPr marL="46037" indent="0" algn="just" eaLnBrk="1" hangingPunct="1">
              <a:buFont typeface="Wingdings" pitchFamily="2" charset="2"/>
              <a:buNone/>
              <a:defRPr/>
            </a:pPr>
            <a:r>
              <a:rPr lang="el-GR" altLang="el-GR" sz="2800" dirty="0"/>
              <a:t> ΑΝΘΡΩΠΙΝΗΣ ΣΥΜΠΕΡΙΦΟΡΑΣ </a:t>
            </a:r>
          </a:p>
          <a:p>
            <a:pPr eaLnBrk="1" hangingPunct="1">
              <a:defRPr/>
            </a:pPr>
            <a:endParaRPr lang="el-GR" altLang="el-GR" dirty="0"/>
          </a:p>
          <a:p>
            <a:pPr eaLnBrk="1" hangingPunct="1">
              <a:defRPr/>
            </a:pPr>
            <a:endParaRPr lang="el-GR" alt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CEDDE637-CE14-0829-8E3A-ECD7CA568826}"/>
              </a:ext>
            </a:extLst>
          </p:cNvPr>
          <p:cNvSpPr>
            <a:spLocks noGrp="1"/>
          </p:cNvSpPr>
          <p:nvPr>
            <p:ph type="title"/>
          </p:nvPr>
        </p:nvSpPr>
        <p:spPr>
          <a:xfrm>
            <a:off x="784225" y="469900"/>
            <a:ext cx="7315200" cy="1154113"/>
          </a:xfrm>
        </p:spPr>
        <p:txBody>
          <a:bodyPr/>
          <a:lstStyle/>
          <a:p>
            <a:pPr eaLnBrk="1" hangingPunct="1"/>
            <a:r>
              <a:rPr lang="el-GR" altLang="el-GR"/>
              <a:t>Τι είναι φιλοσοφία;</a:t>
            </a:r>
            <a:endParaRPr lang="en-US" altLang="el-GR"/>
          </a:p>
        </p:txBody>
      </p:sp>
      <p:sp>
        <p:nvSpPr>
          <p:cNvPr id="7171" name="Content Placeholder 2">
            <a:extLst>
              <a:ext uri="{FF2B5EF4-FFF2-40B4-BE49-F238E27FC236}">
                <a16:creationId xmlns:a16="http://schemas.microsoft.com/office/drawing/2014/main" id="{0BE50135-5F51-27E8-BFC3-57497537E338}"/>
              </a:ext>
            </a:extLst>
          </p:cNvPr>
          <p:cNvSpPr>
            <a:spLocks noGrp="1"/>
          </p:cNvSpPr>
          <p:nvPr>
            <p:ph idx="1"/>
          </p:nvPr>
        </p:nvSpPr>
        <p:spPr>
          <a:xfrm>
            <a:off x="914400" y="1658938"/>
            <a:ext cx="7315200" cy="3538537"/>
          </a:xfrm>
        </p:spPr>
        <p:txBody>
          <a:bodyPr/>
          <a:lstStyle/>
          <a:p>
            <a:pPr algn="just" eaLnBrk="1" hangingPunct="1">
              <a:defRPr/>
            </a:pPr>
            <a:r>
              <a:rPr lang="el-GR" altLang="el-GR" sz="2800" dirty="0"/>
              <a:t>ΛΟΓΙΚΗ ΕΡΕΥΝΑ</a:t>
            </a:r>
          </a:p>
          <a:p>
            <a:pPr algn="just" eaLnBrk="1" hangingPunct="1">
              <a:defRPr/>
            </a:pPr>
            <a:endParaRPr lang="el-GR" altLang="el-GR" sz="2800" dirty="0"/>
          </a:p>
          <a:p>
            <a:pPr algn="just" eaLnBrk="1" hangingPunct="1">
              <a:defRPr/>
            </a:pPr>
            <a:r>
              <a:rPr lang="el-GR" altLang="el-GR" sz="2800" dirty="0"/>
              <a:t>ΕΞΗΓΗΣΗ </a:t>
            </a:r>
          </a:p>
          <a:p>
            <a:pPr algn="just" eaLnBrk="1" hangingPunct="1">
              <a:defRPr/>
            </a:pPr>
            <a:endParaRPr lang="el-GR" altLang="el-GR" sz="2800" dirty="0"/>
          </a:p>
          <a:p>
            <a:pPr algn="just" eaLnBrk="1" hangingPunct="1">
              <a:defRPr/>
            </a:pPr>
            <a:r>
              <a:rPr lang="el-GR" altLang="el-GR" sz="2800" dirty="0"/>
              <a:t>ΚΑΙ ΑΝΑΖΗΤΗΣΗ </a:t>
            </a:r>
          </a:p>
          <a:p>
            <a:pPr algn="just" eaLnBrk="1" hangingPunct="1">
              <a:defRPr/>
            </a:pPr>
            <a:endParaRPr lang="el-GR" altLang="el-GR" dirty="0"/>
          </a:p>
          <a:p>
            <a:pPr marL="46037" indent="0" algn="just" eaLnBrk="1" hangingPunct="1">
              <a:buFont typeface="Wingdings" pitchFamily="2" charset="2"/>
              <a:buNone/>
              <a:defRPr/>
            </a:pPr>
            <a:r>
              <a:rPr lang="el-GR" altLang="el-GR" sz="4000" i="1" dirty="0">
                <a:solidFill>
                  <a:srgbClr val="FFC000"/>
                </a:solidFill>
              </a:rPr>
              <a:t>ΤΗΣ  ΑΛΗΘΕΙΑΣ </a:t>
            </a:r>
            <a:r>
              <a:rPr lang="el-GR" altLang="el-GR" sz="2400" dirty="0"/>
              <a:t>(σε διάφορα επίπεδα)</a:t>
            </a:r>
          </a:p>
          <a:p>
            <a:pPr algn="just" eaLnBrk="1" hangingPunct="1">
              <a:defRPr/>
            </a:pPr>
            <a:endParaRPr lang="el-GR" alt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0D2E59C-7F18-FDB2-186A-91225A22590C}"/>
              </a:ext>
            </a:extLst>
          </p:cNvPr>
          <p:cNvSpPr>
            <a:spLocks noGrp="1"/>
          </p:cNvSpPr>
          <p:nvPr>
            <p:ph type="title"/>
          </p:nvPr>
        </p:nvSpPr>
        <p:spPr>
          <a:xfrm>
            <a:off x="814388" y="968375"/>
            <a:ext cx="7315200" cy="1154113"/>
          </a:xfrm>
        </p:spPr>
        <p:txBody>
          <a:bodyPr/>
          <a:lstStyle/>
          <a:p>
            <a:pPr eaLnBrk="1" hangingPunct="1"/>
            <a:r>
              <a:rPr lang="el-GR" altLang="el-GR"/>
              <a:t>Πώς ορίζεται η αλήθεια;</a:t>
            </a:r>
            <a:endParaRPr lang="en-US" altLang="el-GR"/>
          </a:p>
        </p:txBody>
      </p:sp>
      <p:sp>
        <p:nvSpPr>
          <p:cNvPr id="8195" name="Content Placeholder 2">
            <a:extLst>
              <a:ext uri="{FF2B5EF4-FFF2-40B4-BE49-F238E27FC236}">
                <a16:creationId xmlns:a16="http://schemas.microsoft.com/office/drawing/2014/main" id="{E3C22797-3C12-F49F-E5CB-EA705581F785}"/>
              </a:ext>
            </a:extLst>
          </p:cNvPr>
          <p:cNvSpPr>
            <a:spLocks noGrp="1"/>
          </p:cNvSpPr>
          <p:nvPr>
            <p:ph idx="1"/>
          </p:nvPr>
        </p:nvSpPr>
        <p:spPr>
          <a:xfrm>
            <a:off x="814388" y="2393950"/>
            <a:ext cx="7315200" cy="3538538"/>
          </a:xfrm>
        </p:spPr>
        <p:txBody>
          <a:bodyPr/>
          <a:lstStyle/>
          <a:p>
            <a:pPr eaLnBrk="1" hangingPunct="1">
              <a:defRPr/>
            </a:pPr>
            <a:r>
              <a:rPr lang="el-GR" altLang="el-GR" b="1" dirty="0">
                <a:solidFill>
                  <a:srgbClr val="FFC000"/>
                </a:solidFill>
              </a:rPr>
              <a:t>ΓΕΓΟΝΟΤΑ- ΠΡΑΓΜΑΤΙΚΟΤΗΤΑ</a:t>
            </a:r>
            <a:r>
              <a:rPr lang="el-GR" altLang="el-GR" dirty="0"/>
              <a:t>. (Καθετί που συμφωνεί με τα γεγονότα, με την πραγματικότητα). </a:t>
            </a:r>
          </a:p>
          <a:p>
            <a:pPr eaLnBrk="1" hangingPunct="1">
              <a:buFont typeface="Wingdings" pitchFamily="2" charset="2"/>
              <a:buNone/>
              <a:defRPr/>
            </a:pPr>
            <a:endParaRPr lang="el-GR" altLang="el-GR" dirty="0"/>
          </a:p>
          <a:p>
            <a:pPr eaLnBrk="1" hangingPunct="1">
              <a:defRPr/>
            </a:pPr>
            <a:r>
              <a:rPr lang="el-GR" altLang="el-GR" b="1" dirty="0">
                <a:solidFill>
                  <a:srgbClr val="FFC000"/>
                </a:solidFill>
              </a:rPr>
              <a:t> ΜΕ ΠΛΗΡΗ ΔΙΑΦΑΝΕΙΑ </a:t>
            </a:r>
            <a:r>
              <a:rPr lang="el-GR" altLang="el-GR" dirty="0"/>
              <a:t>(χωρίς διαστρέβλωση των στοιχείων του).</a:t>
            </a:r>
          </a:p>
          <a:p>
            <a:pPr eaLnBrk="1" hangingPunct="1">
              <a:defRPr/>
            </a:pPr>
            <a:endParaRPr lang="el-GR" altLang="el-GR" dirty="0"/>
          </a:p>
          <a:p>
            <a:pPr eaLnBrk="1" hangingPunct="1">
              <a:defRPr/>
            </a:pPr>
            <a:r>
              <a:rPr lang="el-GR" altLang="el-GR" b="1" dirty="0">
                <a:solidFill>
                  <a:srgbClr val="FFC000"/>
                </a:solidFill>
              </a:rPr>
              <a:t>ΚΟΙΝΗ ΑΠΟΔΟΧΗ </a:t>
            </a:r>
            <a:r>
              <a:rPr lang="el-GR" altLang="el-GR" dirty="0"/>
              <a:t>(</a:t>
            </a:r>
            <a:r>
              <a:rPr lang="el-GR" altLang="el-GR" dirty="0" err="1"/>
              <a:t>Ό,τι</a:t>
            </a:r>
            <a:r>
              <a:rPr lang="el-GR" altLang="el-GR" dirty="0"/>
              <a:t> συμφωνεί με το κοινό αίσθημα σε συγκεκριμένο τόπο και χρόνο.)</a:t>
            </a:r>
          </a:p>
          <a:p>
            <a:pPr marL="46037" indent="0" eaLnBrk="1" hangingPunct="1">
              <a:buFont typeface="Wingdings" pitchFamily="2" charset="2"/>
              <a:buNone/>
              <a:defRPr/>
            </a:pPr>
            <a:endParaRPr lang="el-GR" altLang="el-GR" dirty="0"/>
          </a:p>
          <a:p>
            <a:pPr eaLnBrk="1" hangingPunct="1">
              <a:defRPr/>
            </a:pPr>
            <a:r>
              <a:rPr lang="el-GR" altLang="el-GR" b="1" dirty="0">
                <a:solidFill>
                  <a:srgbClr val="FFC000"/>
                </a:solidFill>
              </a:rPr>
              <a:t>ΕΠΙΒΕΒΑΙΩΣΗ </a:t>
            </a:r>
            <a:r>
              <a:rPr lang="el-GR" altLang="el-GR" dirty="0"/>
              <a:t>(</a:t>
            </a:r>
            <a:r>
              <a:rPr lang="el-GR" altLang="el-GR" dirty="0" err="1"/>
              <a:t>Ό,τι</a:t>
            </a:r>
            <a:r>
              <a:rPr lang="el-GR" altLang="el-GR" dirty="0"/>
              <a:t> μπορεί να επαληθευθεί πειραματικά).</a:t>
            </a:r>
          </a:p>
          <a:p>
            <a:pPr eaLnBrk="1" hangingPunct="1">
              <a:defRPr/>
            </a:pPr>
            <a:endParaRPr lang="en-US" alt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8E2E9D-411F-3239-5FC4-D05E551BDAFE}"/>
              </a:ext>
            </a:extLst>
          </p:cNvPr>
          <p:cNvSpPr>
            <a:spLocks noGrp="1"/>
          </p:cNvSpPr>
          <p:nvPr>
            <p:ph type="title"/>
          </p:nvPr>
        </p:nvSpPr>
        <p:spPr/>
        <p:txBody>
          <a:bodyPr/>
          <a:lstStyle/>
          <a:p>
            <a:r>
              <a:rPr lang="en-US" dirty="0"/>
              <a:t>The Monkey Business Illusion</a:t>
            </a:r>
            <a:endParaRPr lang="it-IT" dirty="0"/>
          </a:p>
        </p:txBody>
      </p:sp>
      <p:sp>
        <p:nvSpPr>
          <p:cNvPr id="3" name="Segnaposto contenuto 2">
            <a:extLst>
              <a:ext uri="{FF2B5EF4-FFF2-40B4-BE49-F238E27FC236}">
                <a16:creationId xmlns:a16="http://schemas.microsoft.com/office/drawing/2014/main" id="{AE70262C-1FB1-D01D-B2FC-671F14DBD278}"/>
              </a:ext>
            </a:extLst>
          </p:cNvPr>
          <p:cNvSpPr>
            <a:spLocks noGrp="1"/>
          </p:cNvSpPr>
          <p:nvPr>
            <p:ph idx="1"/>
          </p:nvPr>
        </p:nvSpPr>
        <p:spPr/>
        <p:txBody>
          <a:bodyPr/>
          <a:lstStyle/>
          <a:p>
            <a:r>
              <a:rPr lang="it-IT" dirty="0">
                <a:hlinkClick r:id="rId2"/>
              </a:rPr>
              <a:t>https://www.youtube.com/watch?v=IGQmdoK_ZfY</a:t>
            </a:r>
            <a:r>
              <a:rPr lang="it-IT" dirty="0"/>
              <a:t> </a:t>
            </a:r>
          </a:p>
        </p:txBody>
      </p:sp>
    </p:spTree>
    <p:extLst>
      <p:ext uri="{BB962C8B-B14F-4D97-AF65-F5344CB8AC3E}">
        <p14:creationId xmlns:p14="http://schemas.microsoft.com/office/powerpoint/2010/main" val="156300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8DF870-8F4F-93C4-520B-9A16221AEB0D}"/>
              </a:ext>
            </a:extLst>
          </p:cNvPr>
          <p:cNvSpPr>
            <a:spLocks noGrp="1"/>
          </p:cNvSpPr>
          <p:nvPr>
            <p:ph type="title"/>
          </p:nvPr>
        </p:nvSpPr>
        <p:spPr>
          <a:xfrm>
            <a:off x="914400" y="1260859"/>
            <a:ext cx="7315200" cy="1154112"/>
          </a:xfrm>
        </p:spPr>
        <p:txBody>
          <a:bodyPr/>
          <a:lstStyle/>
          <a:p>
            <a:r>
              <a:rPr lang="el-GR" dirty="0"/>
              <a:t>Αποτυγχάνοντας να δούμε αυτό που βρίσκεται κάτω από τη μύτη μας</a:t>
            </a:r>
            <a:endParaRPr lang="it-IT" dirty="0"/>
          </a:p>
        </p:txBody>
      </p:sp>
      <p:sp>
        <p:nvSpPr>
          <p:cNvPr id="3" name="Segnaposto contenuto 2">
            <a:extLst>
              <a:ext uri="{FF2B5EF4-FFF2-40B4-BE49-F238E27FC236}">
                <a16:creationId xmlns:a16="http://schemas.microsoft.com/office/drawing/2014/main" id="{E8487FBF-1CC3-CBE8-5620-49CEBDFBE90E}"/>
              </a:ext>
            </a:extLst>
          </p:cNvPr>
          <p:cNvSpPr>
            <a:spLocks noGrp="1"/>
          </p:cNvSpPr>
          <p:nvPr>
            <p:ph idx="1"/>
          </p:nvPr>
        </p:nvSpPr>
        <p:spPr>
          <a:xfrm>
            <a:off x="289035" y="3212715"/>
            <a:ext cx="8565930" cy="2384426"/>
          </a:xfrm>
        </p:spPr>
        <p:txBody>
          <a:bodyPr/>
          <a:lstStyle/>
          <a:p>
            <a:r>
              <a:rPr lang="el-GR" dirty="0"/>
              <a:t>Γιατί εστιάζουμε την προσοχή μας σε ορισμένα πράγματα και όχι σε άλλα;</a:t>
            </a:r>
          </a:p>
          <a:p>
            <a:r>
              <a:rPr lang="el-GR" dirty="0"/>
              <a:t>Ποια πράγματα θα μπορούσαν να επηρεάσουν την ικανότητά μας να βλέπουμε ή να βλέπουμε σωστά αυτό που βρίσκεται ακριβώς μπροστά μας;</a:t>
            </a:r>
          </a:p>
          <a:p>
            <a:r>
              <a:rPr lang="el-GR" dirty="0"/>
              <a:t>Με ποιους τρόπους η επιλεκτική προσοχή παίζει θετικό και αρνητικό ρόλο στη ζωή μας; </a:t>
            </a:r>
            <a:endParaRPr lang="en-US" dirty="0"/>
          </a:p>
        </p:txBody>
      </p:sp>
    </p:spTree>
    <p:extLst>
      <p:ext uri="{BB962C8B-B14F-4D97-AF65-F5344CB8AC3E}">
        <p14:creationId xmlns:p14="http://schemas.microsoft.com/office/powerpoint/2010/main" val="18951356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2594</TotalTime>
  <Words>1281</Words>
  <Application>Microsoft Macintosh PowerPoint</Application>
  <PresentationFormat>Presentazione su schermo (4:3)</PresentationFormat>
  <Paragraphs>127</Paragraphs>
  <Slides>28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28</vt:i4>
      </vt:variant>
    </vt:vector>
  </HeadingPairs>
  <TitlesOfParts>
    <vt:vector size="32" baseType="lpstr">
      <vt:lpstr>Arial</vt:lpstr>
      <vt:lpstr>Söhne</vt:lpstr>
      <vt:lpstr>Wingdings</vt:lpstr>
      <vt:lpstr>Perspective</vt:lpstr>
      <vt:lpstr>ΕΠΙΧΕΙΡΗΜΑΤΙΚΗ ΗΘΙΚΗ  ΔΙΑΛΕΞΕΙΣ-ΕΡΓΑΣΙΕΣ 1. 20 ΔΙΑΦΑΝΕΙΕΣ ΚΕΦΑΛΑΙΟΥ 2.   20 ΔΙΑΦΑΝΕΙΕΣ ΜΕΛΕΤΗΣ ΠΕΡΙΠΤΩΣΗΣ            ΕΠΙΧΕΙΡΗΜΑΤΙΚΗΣ ΗΘΙΚΗΣ 3.   ΕΡΓΑΣΙΑ ΑΠΟ ΤΑ ΘΕΜΑΤΑ ΠΟΥ        ΠΡΟΤΕΙΝΟΝΤΑΙ</vt:lpstr>
      <vt:lpstr>Κεφάλαιο 1: Από τη φιλοσοφία στην Ηθική</vt:lpstr>
      <vt:lpstr>Πηγαίνετε στο: www.menti.com</vt:lpstr>
      <vt:lpstr>Το δαχτυλίδι του Γύγη (Πλάτωνος Πολιτεία)</vt:lpstr>
      <vt:lpstr>Τι είναι ηθική;  </vt:lpstr>
      <vt:lpstr>Τι είναι φιλοσοφία;</vt:lpstr>
      <vt:lpstr>Πώς ορίζεται η αλήθεια;</vt:lpstr>
      <vt:lpstr>The Monkey Business Illusion</vt:lpstr>
      <vt:lpstr>Αποτυγχάνοντας να δούμε αυτό που βρίσκεται κάτω από τη μύτη μας</vt:lpstr>
      <vt:lpstr>Φιλοσοφική προσέγγιση</vt:lpstr>
      <vt:lpstr>Επιστημονική ή περιγραφική προσέγγιση</vt:lpstr>
      <vt:lpstr>«Σχολές» Ηθικής</vt:lpstr>
      <vt:lpstr>Προσεγγίσεις ηθικής τελεολογικής ή τελολογικής βάσης</vt:lpstr>
      <vt:lpstr>The Good Samaritan Experiment</vt:lpstr>
      <vt:lpstr>Προσεγγίσεις ηθικής δεοντολογικής βάσης</vt:lpstr>
      <vt:lpstr>Συμπέρασμα</vt:lpstr>
      <vt:lpstr>Επιχείρηση</vt:lpstr>
      <vt:lpstr>Η ΗΘΙΚΗ ΤΩΝ ΕΠΙΧΕΙΡΗΣΕΩΝ ΕΙΝΑΙ  ΚΑΤΑ ΤΟ ΔΟΚΟΥΝ ΑΥΤΩΝ   (Ηθικά διλήμματα αφορούν κυρίως στους μετόχους, το Δ.Σ.  και τα διευθυντικά  στελέχη – παραπέμπουν στην κουλτούρα της επιχείρησης.)  Από τη φύση του, το πεδίο της επιχειρηματικής ηθικής είναι αμφιλεγόμενο και δεν υπάρχει καθολικά αποδεκτή προσέγγιση για την επίλυση των προβλημάτων του.</vt:lpstr>
      <vt:lpstr>ΕΠΙΧΕΙΡΗΜΑΤΙΚΗ ΗΘΙΚΗ  business ethics </vt:lpstr>
      <vt:lpstr> «Μόνο για τον άνθρωπο που έχει μέσα του το πάθος για το μέλλον, αποκτά περιεχόμενο και αξία η ιδέα του παρελθόντος»   Paul Valery (1871-1945) </vt:lpstr>
      <vt:lpstr>Presentazione standard di PowerPoint</vt:lpstr>
      <vt:lpstr>Asch’s Conformity Experiment</vt:lpstr>
      <vt:lpstr>Ανοικτή συζήτηση</vt:lpstr>
      <vt:lpstr>Έξι Ηθικοί Φακοί (Six Ethical Lenses)</vt:lpstr>
      <vt:lpstr>Λήψη αποφάσεων</vt:lpstr>
      <vt:lpstr>Σύνοψη</vt:lpstr>
      <vt:lpstr>Presentazione standard di PowerPoint</vt:lpstr>
      <vt:lpstr>Για να δούμε τι μάθαμε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Κεφάλαιο 1: Από τη φιλοσοφία στην Ηθική</dc:title>
  <dc:creator>kopilatis</dc:creator>
  <cp:lastModifiedBy>Microsoft Office User</cp:lastModifiedBy>
  <cp:revision>128</cp:revision>
  <dcterms:created xsi:type="dcterms:W3CDTF">2015-11-23T10:38:18Z</dcterms:created>
  <dcterms:modified xsi:type="dcterms:W3CDTF">2024-03-15T08:53:54Z</dcterms:modified>
</cp:coreProperties>
</file>