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37"/>
  </p:notesMasterIdLst>
  <p:sldIdLst>
    <p:sldId id="279" r:id="rId3"/>
    <p:sldId id="280" r:id="rId4"/>
    <p:sldId id="524" r:id="rId5"/>
    <p:sldId id="357" r:id="rId6"/>
    <p:sldId id="526" r:id="rId7"/>
    <p:sldId id="281" r:id="rId8"/>
    <p:sldId id="358" r:id="rId9"/>
    <p:sldId id="359" r:id="rId10"/>
    <p:sldId id="360" r:id="rId11"/>
    <p:sldId id="260" r:id="rId12"/>
    <p:sldId id="527" r:id="rId13"/>
    <p:sldId id="353" r:id="rId14"/>
    <p:sldId id="352" r:id="rId15"/>
    <p:sldId id="282" r:id="rId16"/>
    <p:sldId id="283" r:id="rId17"/>
    <p:sldId id="284" r:id="rId18"/>
    <p:sldId id="285" r:id="rId19"/>
    <p:sldId id="286" r:id="rId20"/>
    <p:sldId id="287" r:id="rId21"/>
    <p:sldId id="288" r:id="rId22"/>
    <p:sldId id="289" r:id="rId23"/>
    <p:sldId id="290" r:id="rId24"/>
    <p:sldId id="291" r:id="rId25"/>
    <p:sldId id="292" r:id="rId26"/>
    <p:sldId id="361" r:id="rId27"/>
    <p:sldId id="362" r:id="rId28"/>
    <p:sldId id="363" r:id="rId29"/>
    <p:sldId id="364" r:id="rId30"/>
    <p:sldId id="517" r:id="rId31"/>
    <p:sldId id="518" r:id="rId32"/>
    <p:sldId id="519" r:id="rId33"/>
    <p:sldId id="520" r:id="rId34"/>
    <p:sldId id="521" r:id="rId35"/>
    <p:sldId id="522"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p:scale>
          <a:sx n="104" d="100"/>
          <a:sy n="104" d="100"/>
        </p:scale>
        <p:origin x="1216" y="5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E5C240-4BED-3741-8575-F5ADC6F3E9C5}" type="datetimeFigureOut">
              <a:rPr lang="it-IT" smtClean="0"/>
              <a:t>12/04/24</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D7E106-F044-E444-97FA-7605C356B012}" type="slidenum">
              <a:rPr lang="it-IT" smtClean="0"/>
              <a:t>‹N›</a:t>
            </a:fld>
            <a:endParaRPr lang="it-IT"/>
          </a:p>
        </p:txBody>
      </p:sp>
    </p:spTree>
    <p:extLst>
      <p:ext uri="{BB962C8B-B14F-4D97-AF65-F5344CB8AC3E}">
        <p14:creationId xmlns:p14="http://schemas.microsoft.com/office/powerpoint/2010/main" val="4251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3774A8E6-7833-A828-B849-9C534994CDF3}"/>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D0CAF0FB-6A47-C501-F780-559ED39E7A1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l-GR"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l"/>
            <a:r>
              <a:rPr lang="el-GR" b="0" i="0" dirty="0">
                <a:solidFill>
                  <a:srgbClr val="444444"/>
                </a:solidFill>
                <a:effectLst/>
                <a:highlight>
                  <a:srgbClr val="FFFFFF"/>
                </a:highlight>
                <a:latin typeface="Open Sans" panose="020B0606030504020204" pitchFamily="34" charset="0"/>
              </a:rPr>
              <a:t>Το </a:t>
            </a:r>
            <a:r>
              <a:rPr lang="it-IT" b="1" i="0" dirty="0">
                <a:solidFill>
                  <a:srgbClr val="444444"/>
                </a:solidFill>
                <a:effectLst/>
                <a:highlight>
                  <a:srgbClr val="FFFFFF"/>
                </a:highlight>
                <a:latin typeface="Open Sans" panose="020B0606030504020204" pitchFamily="34" charset="0"/>
              </a:rPr>
              <a:t>ISO 26000:2010</a:t>
            </a:r>
            <a:r>
              <a:rPr lang="it-IT" b="0" i="0" dirty="0">
                <a:solidFill>
                  <a:srgbClr val="444444"/>
                </a:solidFill>
                <a:effectLst/>
                <a:highlight>
                  <a:srgbClr val="FFFFFF"/>
                </a:highlight>
                <a:latin typeface="Open Sans" panose="020B0606030504020204" pitchFamily="34" charset="0"/>
              </a:rPr>
              <a:t> </a:t>
            </a:r>
            <a:r>
              <a:rPr lang="el-GR" b="0" i="0" dirty="0">
                <a:solidFill>
                  <a:srgbClr val="444444"/>
                </a:solidFill>
                <a:effectLst/>
                <a:highlight>
                  <a:srgbClr val="FFFFFF"/>
                </a:highlight>
                <a:latin typeface="Open Sans" panose="020B0606030504020204" pitchFamily="34" charset="0"/>
              </a:rPr>
              <a:t>είναι ένα σύνολο οδηγιών το οποίο παρέχει καθοδήγηση σχετικά με τον τρόπο λειτουργίας των επιχειρήσεων και των οργανισμών με κοινωνικά υπεύθυνο τρόπο (γνωστή και ως Εταιρική Κοινωνική Ευθύνη ή ΕΚΕ – </a:t>
            </a:r>
            <a:r>
              <a:rPr lang="it-IT" b="0" i="0" dirty="0">
                <a:solidFill>
                  <a:srgbClr val="444444"/>
                </a:solidFill>
                <a:effectLst/>
                <a:highlight>
                  <a:srgbClr val="FFFFFF"/>
                </a:highlight>
                <a:latin typeface="Open Sans" panose="020B0606030504020204" pitchFamily="34" charset="0"/>
              </a:rPr>
              <a:t>Corporate Social </a:t>
            </a:r>
            <a:r>
              <a:rPr lang="it-IT" b="0" i="0" dirty="0" err="1">
                <a:solidFill>
                  <a:srgbClr val="444444"/>
                </a:solidFill>
                <a:effectLst/>
                <a:highlight>
                  <a:srgbClr val="FFFFFF"/>
                </a:highlight>
                <a:latin typeface="Open Sans" panose="020B0606030504020204" pitchFamily="34" charset="0"/>
              </a:rPr>
              <a:t>Responsibility</a:t>
            </a:r>
            <a:r>
              <a:rPr lang="it-IT" b="0" i="0" dirty="0">
                <a:solidFill>
                  <a:srgbClr val="444444"/>
                </a:solidFill>
                <a:effectLst/>
                <a:highlight>
                  <a:srgbClr val="FFFFFF"/>
                </a:highlight>
                <a:latin typeface="Open Sans" panose="020B0606030504020204" pitchFamily="34" charset="0"/>
              </a:rPr>
              <a:t> </a:t>
            </a:r>
            <a:r>
              <a:rPr lang="el-GR" b="0" i="0" dirty="0">
                <a:solidFill>
                  <a:srgbClr val="444444"/>
                </a:solidFill>
                <a:effectLst/>
                <a:highlight>
                  <a:srgbClr val="FFFFFF"/>
                </a:highlight>
                <a:latin typeface="Open Sans" panose="020B0606030504020204" pitchFamily="34" charset="0"/>
              </a:rPr>
              <a:t>ή </a:t>
            </a:r>
            <a:r>
              <a:rPr lang="it-IT" b="0" i="0" dirty="0">
                <a:solidFill>
                  <a:srgbClr val="444444"/>
                </a:solidFill>
                <a:effectLst/>
                <a:highlight>
                  <a:srgbClr val="FFFFFF"/>
                </a:highlight>
                <a:latin typeface="Open Sans" panose="020B0606030504020204" pitchFamily="34" charset="0"/>
              </a:rPr>
              <a:t>CSR).</a:t>
            </a:r>
          </a:p>
          <a:p>
            <a:pPr algn="l"/>
            <a:r>
              <a:rPr lang="el-GR" b="0" i="0" dirty="0">
                <a:solidFill>
                  <a:srgbClr val="444444"/>
                </a:solidFill>
                <a:effectLst/>
                <a:highlight>
                  <a:srgbClr val="FFFFFF"/>
                </a:highlight>
                <a:latin typeface="Open Sans" panose="020B0606030504020204" pitchFamily="34" charset="0"/>
              </a:rPr>
              <a:t>Αυτό σημαίνει ότι ο οργανισμός ή η επιχείρηση ενεργεί με ηθικό και διαφανή τρόπο, ο οποίος συμβάλλει στην υγεία και την ευημερία της κοινωνίας.</a:t>
            </a:r>
          </a:p>
          <a:p>
            <a:br>
              <a:rPr lang="el-GR" dirty="0"/>
            </a:br>
            <a:endParaRPr lang="it-IT" dirty="0"/>
          </a:p>
        </p:txBody>
      </p:sp>
      <p:sp>
        <p:nvSpPr>
          <p:cNvPr id="4" name="Segnaposto numero diapositiva 3"/>
          <p:cNvSpPr>
            <a:spLocks noGrp="1"/>
          </p:cNvSpPr>
          <p:nvPr>
            <p:ph type="sldNum" sz="quarter" idx="5"/>
          </p:nvPr>
        </p:nvSpPr>
        <p:spPr/>
        <p:txBody>
          <a:bodyPr/>
          <a:lstStyle/>
          <a:p>
            <a:fld id="{FAD7E106-F044-E444-97FA-7605C356B012}" type="slidenum">
              <a:rPr lang="it-IT" smtClean="0"/>
              <a:t>11</a:t>
            </a:fld>
            <a:endParaRPr lang="it-IT"/>
          </a:p>
        </p:txBody>
      </p:sp>
    </p:spTree>
    <p:extLst>
      <p:ext uri="{BB962C8B-B14F-4D97-AF65-F5344CB8AC3E}">
        <p14:creationId xmlns:p14="http://schemas.microsoft.com/office/powerpoint/2010/main" val="1025629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551660E-14C2-EC5A-0F9A-D9B5EBC13CA7}"/>
              </a:ext>
            </a:extLst>
          </p:cNvPr>
          <p:cNvSpPr>
            <a:spLocks noGrp="1"/>
          </p:cNvSpPr>
          <p:nvPr>
            <p:ph type="dt" sz="half" idx="10"/>
          </p:nvPr>
        </p:nvSpPr>
        <p:spPr/>
        <p:txBody>
          <a:bodyPr/>
          <a:lstStyle>
            <a:lvl1pPr>
              <a:defRPr/>
            </a:lvl1pPr>
          </a:lstStyle>
          <a:p>
            <a:pPr>
              <a:defRPr/>
            </a:pPr>
            <a:fld id="{8AA2A5DF-A73D-3A4B-A9BF-0BAEAF048F14}" type="datetime1">
              <a:rPr lang="en-US" altLang="el-GR"/>
              <a:pPr>
                <a:defRPr/>
              </a:pPr>
              <a:t>4/12/24</a:t>
            </a:fld>
            <a:endParaRPr lang="en-US" altLang="el-GR"/>
          </a:p>
        </p:txBody>
      </p:sp>
      <p:sp>
        <p:nvSpPr>
          <p:cNvPr id="5" name="Slide Number Placeholder 5">
            <a:extLst>
              <a:ext uri="{FF2B5EF4-FFF2-40B4-BE49-F238E27FC236}">
                <a16:creationId xmlns:a16="http://schemas.microsoft.com/office/drawing/2014/main" id="{1955BC8C-9A3C-A618-93C2-234CD7C3469B}"/>
              </a:ext>
            </a:extLst>
          </p:cNvPr>
          <p:cNvSpPr>
            <a:spLocks noGrp="1"/>
          </p:cNvSpPr>
          <p:nvPr>
            <p:ph type="sldNum" sz="quarter" idx="11"/>
          </p:nvPr>
        </p:nvSpPr>
        <p:spPr/>
        <p:txBody>
          <a:bodyPr/>
          <a:lstStyle>
            <a:lvl1pPr>
              <a:defRPr/>
            </a:lvl1pPr>
          </a:lstStyle>
          <a:p>
            <a:pPr>
              <a:defRPr/>
            </a:pPr>
            <a:fld id="{BAA4AD9F-46CC-A24E-95F1-6C61183A8D42}"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29FEA43D-EC8B-94CC-4349-5545B9C02C86}"/>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669715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F95DD0-4196-002F-575C-17042321633C}"/>
              </a:ext>
            </a:extLst>
          </p:cNvPr>
          <p:cNvSpPr>
            <a:spLocks noGrp="1"/>
          </p:cNvSpPr>
          <p:nvPr>
            <p:ph type="dt" sz="half" idx="10"/>
          </p:nvPr>
        </p:nvSpPr>
        <p:spPr/>
        <p:txBody>
          <a:bodyPr/>
          <a:lstStyle>
            <a:lvl1pPr>
              <a:defRPr/>
            </a:lvl1pPr>
          </a:lstStyle>
          <a:p>
            <a:pPr>
              <a:defRPr/>
            </a:pPr>
            <a:fld id="{6B686E0C-D42C-8C43-AAA2-F49D6714C1E4}" type="datetime1">
              <a:rPr lang="en-US" altLang="el-GR"/>
              <a:pPr>
                <a:defRPr/>
              </a:pPr>
              <a:t>4/12/24</a:t>
            </a:fld>
            <a:endParaRPr lang="en-US" altLang="el-GR"/>
          </a:p>
        </p:txBody>
      </p:sp>
      <p:sp>
        <p:nvSpPr>
          <p:cNvPr id="5" name="Slide Number Placeholder 5">
            <a:extLst>
              <a:ext uri="{FF2B5EF4-FFF2-40B4-BE49-F238E27FC236}">
                <a16:creationId xmlns:a16="http://schemas.microsoft.com/office/drawing/2014/main" id="{82649AE4-BF41-1F39-C03D-E4B3AE20E77B}"/>
              </a:ext>
            </a:extLst>
          </p:cNvPr>
          <p:cNvSpPr>
            <a:spLocks noGrp="1"/>
          </p:cNvSpPr>
          <p:nvPr>
            <p:ph type="sldNum" sz="quarter" idx="11"/>
          </p:nvPr>
        </p:nvSpPr>
        <p:spPr/>
        <p:txBody>
          <a:bodyPr/>
          <a:lstStyle>
            <a:lvl1pPr>
              <a:defRPr/>
            </a:lvl1pPr>
          </a:lstStyle>
          <a:p>
            <a:pPr>
              <a:defRPr/>
            </a:pPr>
            <a:fld id="{A6A69F82-BD46-8A40-AF32-0BFF24839676}"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529206AE-8DAE-6263-1E40-DCC80E294ACF}"/>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861561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15E4B7-A889-7EB3-C622-6CE822F947B8}"/>
              </a:ext>
            </a:extLst>
          </p:cNvPr>
          <p:cNvSpPr>
            <a:spLocks noGrp="1"/>
          </p:cNvSpPr>
          <p:nvPr>
            <p:ph type="dt" sz="half" idx="10"/>
          </p:nvPr>
        </p:nvSpPr>
        <p:spPr/>
        <p:txBody>
          <a:bodyPr/>
          <a:lstStyle>
            <a:lvl1pPr>
              <a:defRPr/>
            </a:lvl1pPr>
          </a:lstStyle>
          <a:p>
            <a:pPr>
              <a:defRPr/>
            </a:pPr>
            <a:fld id="{D58C9145-92D1-F54A-8994-0EC5028E0F7B}" type="datetime1">
              <a:rPr lang="en-US" altLang="el-GR"/>
              <a:pPr>
                <a:defRPr/>
              </a:pPr>
              <a:t>4/12/24</a:t>
            </a:fld>
            <a:endParaRPr lang="en-US" altLang="el-GR"/>
          </a:p>
        </p:txBody>
      </p:sp>
      <p:sp>
        <p:nvSpPr>
          <p:cNvPr id="5" name="Slide Number Placeholder 5">
            <a:extLst>
              <a:ext uri="{FF2B5EF4-FFF2-40B4-BE49-F238E27FC236}">
                <a16:creationId xmlns:a16="http://schemas.microsoft.com/office/drawing/2014/main" id="{A12FD085-A589-2023-557A-BA7112D4AA1A}"/>
              </a:ext>
            </a:extLst>
          </p:cNvPr>
          <p:cNvSpPr>
            <a:spLocks noGrp="1"/>
          </p:cNvSpPr>
          <p:nvPr>
            <p:ph type="sldNum" sz="quarter" idx="11"/>
          </p:nvPr>
        </p:nvSpPr>
        <p:spPr/>
        <p:txBody>
          <a:bodyPr/>
          <a:lstStyle>
            <a:lvl1pPr>
              <a:defRPr/>
            </a:lvl1pPr>
          </a:lstStyle>
          <a:p>
            <a:pPr>
              <a:defRPr/>
            </a:pPr>
            <a:fld id="{2EA1812C-01F7-E941-8845-D38E8CABD965}"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27815762-7104-8C80-98D0-4B248DA713DF}"/>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406690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1629" name="Rectangle 7"/>
          <p:cNvSpPr>
            <a:spLocks noGrp="1" noChangeArrowheads="1"/>
          </p:cNvSpPr>
          <p:nvPr>
            <p:ph type="ctrTitle"/>
          </p:nvPr>
        </p:nvSpPr>
        <p:spPr>
          <a:xfrm>
            <a:off x="863600" y="1122363"/>
            <a:ext cx="7485063" cy="1081087"/>
          </a:xfrm>
        </p:spPr>
        <p:txBody>
          <a:bodyPr anchor="b"/>
          <a:lstStyle>
            <a:lvl1pPr>
              <a:lnSpc>
                <a:spcPct val="110000"/>
              </a:lnSpc>
              <a:defRPr sz="3200"/>
            </a:lvl1pPr>
          </a:lstStyle>
          <a:p>
            <a:r>
              <a:rPr lang="de-DE"/>
              <a:t>Titelmasterformat durch Klicken bearbeiten</a:t>
            </a:r>
          </a:p>
        </p:txBody>
      </p:sp>
      <p:sp>
        <p:nvSpPr>
          <p:cNvPr id="111630" name="Rectangle 12"/>
          <p:cNvSpPr>
            <a:spLocks noGrp="1" noChangeArrowheads="1"/>
          </p:cNvSpPr>
          <p:nvPr>
            <p:ph type="subTitle" idx="1"/>
          </p:nvPr>
        </p:nvSpPr>
        <p:spPr bwMode="gray">
          <a:xfrm>
            <a:off x="863600" y="2286000"/>
            <a:ext cx="7510463" cy="800100"/>
          </a:xfrm>
        </p:spPr>
        <p:txBody>
          <a:bodyPr tIns="45720" bIns="45720"/>
          <a:lstStyle>
            <a:lvl1pPr marL="0" indent="0">
              <a:buFont typeface="Wingdings" pitchFamily="2" charset="2"/>
              <a:buNone/>
              <a:defRPr sz="2400"/>
            </a:lvl1pPr>
          </a:lstStyle>
          <a:p>
            <a:r>
              <a:rPr lang="de-DE"/>
              <a:t>Formatvorlage des Untertitelmasters durch Klicken bearbeiten</a:t>
            </a:r>
          </a:p>
        </p:txBody>
      </p:sp>
      <p:sp>
        <p:nvSpPr>
          <p:cNvPr id="2" name="Rectangle 5">
            <a:extLst>
              <a:ext uri="{FF2B5EF4-FFF2-40B4-BE49-F238E27FC236}">
                <a16:creationId xmlns:a16="http://schemas.microsoft.com/office/drawing/2014/main" id="{ACC15445-6BF3-1929-C9FF-18DA2CFCA533}"/>
              </a:ext>
            </a:extLst>
          </p:cNvPr>
          <p:cNvSpPr>
            <a:spLocks noGrp="1" noChangeArrowheads="1"/>
          </p:cNvSpPr>
          <p:nvPr>
            <p:ph type="ftr" sz="quarter" idx="10"/>
          </p:nvPr>
        </p:nvSpPr>
        <p:spPr>
          <a:xfrm>
            <a:off x="3124200" y="6245225"/>
            <a:ext cx="2895600" cy="476250"/>
          </a:xfrm>
        </p:spPr>
        <p:txBody>
          <a:bodyPr/>
          <a:lstStyle>
            <a:lvl1pPr>
              <a:defRPr>
                <a:solidFill>
                  <a:schemeClr val="tx1"/>
                </a:solidFill>
              </a:defRPr>
            </a:lvl1pPr>
          </a:lstStyle>
          <a:p>
            <a:pPr>
              <a:defRPr/>
            </a:pPr>
            <a:endParaRPr lang="el-GR"/>
          </a:p>
        </p:txBody>
      </p:sp>
    </p:spTree>
    <p:extLst>
      <p:ext uri="{BB962C8B-B14F-4D97-AF65-F5344CB8AC3E}">
        <p14:creationId xmlns:p14="http://schemas.microsoft.com/office/powerpoint/2010/main" val="1486283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5">
            <a:extLst>
              <a:ext uri="{FF2B5EF4-FFF2-40B4-BE49-F238E27FC236}">
                <a16:creationId xmlns:a16="http://schemas.microsoft.com/office/drawing/2014/main" id="{989C7821-86E9-9693-6B8D-D20B4786E849}"/>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1489092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D759BC93-E969-597B-2993-506FAB44A8DD}"/>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2830714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295275" y="1489075"/>
            <a:ext cx="4186238"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33913" y="1489075"/>
            <a:ext cx="4186237"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5">
            <a:extLst>
              <a:ext uri="{FF2B5EF4-FFF2-40B4-BE49-F238E27FC236}">
                <a16:creationId xmlns:a16="http://schemas.microsoft.com/office/drawing/2014/main" id="{3A550457-5732-89D8-071E-BE33452F492C}"/>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586445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Rectangle 5">
            <a:extLst>
              <a:ext uri="{FF2B5EF4-FFF2-40B4-BE49-F238E27FC236}">
                <a16:creationId xmlns:a16="http://schemas.microsoft.com/office/drawing/2014/main" id="{42426D71-6322-464E-F2AD-139144E388DB}"/>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560649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Rectangle 5">
            <a:extLst>
              <a:ext uri="{FF2B5EF4-FFF2-40B4-BE49-F238E27FC236}">
                <a16:creationId xmlns:a16="http://schemas.microsoft.com/office/drawing/2014/main" id="{50573B7D-8098-96F4-FBDD-E95E5047383A}"/>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24447923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A147BFA-24B9-8E4D-C2B0-04AA740B0604}"/>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8334279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660BF5F6-9D99-A380-4B84-ADE0631D8B62}"/>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1989648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146E4F9-D315-825D-4A8E-4E312711ED19}"/>
              </a:ext>
            </a:extLst>
          </p:cNvPr>
          <p:cNvSpPr>
            <a:spLocks noGrp="1"/>
          </p:cNvSpPr>
          <p:nvPr>
            <p:ph type="dt" sz="half" idx="10"/>
          </p:nvPr>
        </p:nvSpPr>
        <p:spPr/>
        <p:txBody>
          <a:bodyPr/>
          <a:lstStyle>
            <a:lvl1pPr>
              <a:defRPr/>
            </a:lvl1pPr>
          </a:lstStyle>
          <a:p>
            <a:pPr>
              <a:defRPr/>
            </a:pPr>
            <a:fld id="{2E9FBC95-D555-AB4A-B93A-A501C1380A3E}" type="datetime1">
              <a:rPr lang="en-US" altLang="el-GR"/>
              <a:pPr>
                <a:defRPr/>
              </a:pPr>
              <a:t>4/12/24</a:t>
            </a:fld>
            <a:endParaRPr lang="en-US" altLang="el-GR"/>
          </a:p>
        </p:txBody>
      </p:sp>
      <p:sp>
        <p:nvSpPr>
          <p:cNvPr id="5" name="Slide Number Placeholder 5">
            <a:extLst>
              <a:ext uri="{FF2B5EF4-FFF2-40B4-BE49-F238E27FC236}">
                <a16:creationId xmlns:a16="http://schemas.microsoft.com/office/drawing/2014/main" id="{D1EAF36F-A411-63E0-7493-D8C8EA7DCF43}"/>
              </a:ext>
            </a:extLst>
          </p:cNvPr>
          <p:cNvSpPr>
            <a:spLocks noGrp="1"/>
          </p:cNvSpPr>
          <p:nvPr>
            <p:ph type="sldNum" sz="quarter" idx="11"/>
          </p:nvPr>
        </p:nvSpPr>
        <p:spPr/>
        <p:txBody>
          <a:bodyPr/>
          <a:lstStyle>
            <a:lvl1pPr>
              <a:defRPr/>
            </a:lvl1pPr>
          </a:lstStyle>
          <a:p>
            <a:pPr>
              <a:defRPr/>
            </a:pPr>
            <a:fld id="{8526B621-52F4-2846-84FB-0F05089DF024}"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8D1E7B68-DC69-F4CF-36DC-FD3B8E37BECC}"/>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59698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7E50B105-035D-50FB-3CF8-45085831CF96}"/>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6819506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5">
            <a:extLst>
              <a:ext uri="{FF2B5EF4-FFF2-40B4-BE49-F238E27FC236}">
                <a16:creationId xmlns:a16="http://schemas.microsoft.com/office/drawing/2014/main" id="{A4FDD033-271A-F3BE-8718-6D35D0606207}"/>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2357971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411163"/>
            <a:ext cx="2130425" cy="5391150"/>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295275" y="411163"/>
            <a:ext cx="6242050" cy="5391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5">
            <a:extLst>
              <a:ext uri="{FF2B5EF4-FFF2-40B4-BE49-F238E27FC236}">
                <a16:creationId xmlns:a16="http://schemas.microsoft.com/office/drawing/2014/main" id="{A6AAA61F-A6D3-B41C-DB0F-ECD9EC99915C}"/>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15116996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95275" y="411163"/>
            <a:ext cx="8524875" cy="5391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3" name="Rectangle 5">
            <a:extLst>
              <a:ext uri="{FF2B5EF4-FFF2-40B4-BE49-F238E27FC236}">
                <a16:creationId xmlns:a16="http://schemas.microsoft.com/office/drawing/2014/main" id="{07912F66-E75A-11AC-B995-AFE962F624A6}"/>
              </a:ext>
            </a:extLst>
          </p:cNvPr>
          <p:cNvSpPr>
            <a:spLocks noGrp="1" noChangeArrowheads="1"/>
          </p:cNvSpPr>
          <p:nvPr>
            <p:ph type="ftr" sz="quarter" idx="10"/>
          </p:nvPr>
        </p:nvSpPr>
        <p:spPr>
          <a:ln/>
        </p:spPr>
        <p:txBody>
          <a:bodyPr/>
          <a:lstStyle>
            <a:lvl1pPr>
              <a:defRPr/>
            </a:lvl1pPr>
          </a:lstStyle>
          <a:p>
            <a:pPr>
              <a:defRPr/>
            </a:pPr>
            <a:endParaRPr lang="el-GR"/>
          </a:p>
        </p:txBody>
      </p:sp>
    </p:spTree>
    <p:extLst>
      <p:ext uri="{BB962C8B-B14F-4D97-AF65-F5344CB8AC3E}">
        <p14:creationId xmlns:p14="http://schemas.microsoft.com/office/powerpoint/2010/main" val="22402754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Μόνο τίτλος">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ormAutofit/>
          </a:bodyPr>
          <a:lstStyle/>
          <a:p>
            <a:r>
              <a:rPr lang="el-GR"/>
              <a:t>Kλικ για επεξεργασία του τίτλου</a:t>
            </a:r>
            <a:endParaRPr lang="en-US"/>
          </a:p>
        </p:txBody>
      </p:sp>
      <p:sp>
        <p:nvSpPr>
          <p:cNvPr id="2" name="Date Placeholder 6">
            <a:extLst>
              <a:ext uri="{FF2B5EF4-FFF2-40B4-BE49-F238E27FC236}">
                <a16:creationId xmlns:a16="http://schemas.microsoft.com/office/drawing/2014/main" id="{DB24BA90-4231-6234-4DC8-006C2EEEF899}"/>
              </a:ext>
            </a:extLst>
          </p:cNvPr>
          <p:cNvSpPr>
            <a:spLocks noGrp="1"/>
          </p:cNvSpPr>
          <p:nvPr>
            <p:ph type="dt" sz="half" idx="10"/>
          </p:nvPr>
        </p:nvSpPr>
        <p:spPr>
          <a:xfrm>
            <a:off x="457200" y="6245225"/>
            <a:ext cx="2133600" cy="476250"/>
          </a:xfrm>
          <a:prstGeom prst="rect">
            <a:avLst/>
          </a:prstGeom>
        </p:spPr>
        <p:txBody>
          <a:bodyPr/>
          <a:lstStyle>
            <a:lvl1pPr>
              <a:defRPr>
                <a:solidFill>
                  <a:prstClr val="black"/>
                </a:solidFill>
                <a:latin typeface="Arial" pitchFamily="34" charset="0"/>
                <a:cs typeface="Arial" pitchFamily="34" charset="0"/>
              </a:defRPr>
            </a:lvl1pPr>
          </a:lstStyle>
          <a:p>
            <a:pPr>
              <a:defRPr/>
            </a:pPr>
            <a:fld id="{BC2B6256-E0CD-B744-83B2-83C51B432A03}" type="datetimeFigureOut">
              <a:rPr lang="en-US"/>
              <a:pPr>
                <a:defRPr/>
              </a:pPr>
              <a:t>4/12/24</a:t>
            </a:fld>
            <a:endParaRPr lang="en-US"/>
          </a:p>
        </p:txBody>
      </p:sp>
      <p:sp>
        <p:nvSpPr>
          <p:cNvPr id="3" name="Slide Number Placeholder 7">
            <a:extLst>
              <a:ext uri="{FF2B5EF4-FFF2-40B4-BE49-F238E27FC236}">
                <a16:creationId xmlns:a16="http://schemas.microsoft.com/office/drawing/2014/main" id="{AE2FC13D-A364-B3E0-C7FA-8923DCB10308}"/>
              </a:ext>
            </a:extLst>
          </p:cNvPr>
          <p:cNvSpPr>
            <a:spLocks noGrp="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defRPr>
            </a:lvl1pPr>
          </a:lstStyle>
          <a:p>
            <a:fld id="{122E8D5C-A288-8842-BD48-010D8D2453A6}" type="slidenum">
              <a:rPr lang="en-US" altLang="it-IT"/>
              <a:pPr/>
              <a:t>‹N›</a:t>
            </a:fld>
            <a:endParaRPr lang="en-US" altLang="it-IT"/>
          </a:p>
        </p:txBody>
      </p:sp>
      <p:sp>
        <p:nvSpPr>
          <p:cNvPr id="4" name="Footer Placeholder 8">
            <a:extLst>
              <a:ext uri="{FF2B5EF4-FFF2-40B4-BE49-F238E27FC236}">
                <a16:creationId xmlns:a16="http://schemas.microsoft.com/office/drawing/2014/main" id="{F8670DEF-4E4B-D25E-23E3-C227B386DC98}"/>
              </a:ext>
            </a:extLst>
          </p:cNvPr>
          <p:cNvSpPr>
            <a:spLocks noGrp="1"/>
          </p:cNvSpPr>
          <p:nvPr>
            <p:ph type="ftr" sz="quarter" idx="12"/>
          </p:nvPr>
        </p:nvSpPr>
        <p:spPr/>
        <p:txBody>
          <a:bodyPr/>
          <a:lstStyle>
            <a:lvl1pPr>
              <a:defRPr>
                <a:solidFill>
                  <a:prstClr val="black"/>
                </a:solidFill>
              </a:defRPr>
            </a:lvl1pPr>
          </a:lstStyle>
          <a:p>
            <a:pPr>
              <a:defRPr/>
            </a:pPr>
            <a:endParaRPr lang="en-US"/>
          </a:p>
        </p:txBody>
      </p:sp>
    </p:spTree>
    <p:extLst>
      <p:ext uri="{BB962C8B-B14F-4D97-AF65-F5344CB8AC3E}">
        <p14:creationId xmlns:p14="http://schemas.microsoft.com/office/powerpoint/2010/main" val="6052654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685800" y="609603"/>
            <a:ext cx="7772400" cy="1143000"/>
          </a:xfrm>
        </p:spPr>
        <p:txBody>
          <a:bodyPr/>
          <a:lstStyle>
            <a:lvl1pPr>
              <a:defRPr lang="en-US"/>
            </a:lvl1pPr>
          </a:lstStyle>
          <a:p>
            <a:pPr lvl="0"/>
            <a:r>
              <a:rPr lang="en-US"/>
              <a:t>Click to edit Master title style</a:t>
            </a:r>
            <a:endParaRPr lang="el-GR"/>
          </a:p>
        </p:txBody>
      </p:sp>
      <p:sp>
        <p:nvSpPr>
          <p:cNvPr id="3" name="Text Placeholder 2"/>
          <p:cNvSpPr txBox="1">
            <a:spLocks noGrp="1"/>
          </p:cNvSpPr>
          <p:nvPr>
            <p:ph type="body" idx="1"/>
          </p:nvPr>
        </p:nvSpPr>
        <p:spPr>
          <a:xfrm>
            <a:off x="685800" y="1981203"/>
            <a:ext cx="3810003" cy="4114800"/>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txBox="1">
            <a:spLocks noGrp="1"/>
          </p:cNvSpPr>
          <p:nvPr>
            <p:ph idx="2"/>
          </p:nvPr>
        </p:nvSpPr>
        <p:spPr>
          <a:xfrm>
            <a:off x="4648196" y="1981203"/>
            <a:ext cx="3810003" cy="4114800"/>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E9F5F807-D6B2-094E-78B8-3603367494FF}"/>
              </a:ext>
            </a:extLst>
          </p:cNvPr>
          <p:cNvSpPr txBox="1">
            <a:spLocks noGrp="1"/>
          </p:cNvSpPr>
          <p:nvPr>
            <p:ph type="dt" sz="quarter" idx="10"/>
          </p:nvPr>
        </p:nvSpPr>
        <p:spPr>
          <a:xfrm>
            <a:off x="685800" y="6248400"/>
            <a:ext cx="1905000" cy="457200"/>
          </a:xfrm>
          <a:prstGeom prst="rect">
            <a:avLst/>
          </a:prstGeom>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el-GR" sz="2000" b="0" i="0" u="none" strike="noStrike" kern="1200" cap="none" spc="0" baseline="0">
                <a:solidFill>
                  <a:srgbClr val="000000"/>
                </a:solidFill>
                <a:uFillTx/>
                <a:latin typeface="Arial"/>
                <a:cs typeface="Arial"/>
              </a:defRPr>
            </a:lvl1pPr>
          </a:lstStyle>
          <a:p>
            <a:pPr>
              <a:defRPr/>
            </a:pPr>
            <a:fld id="{592AA68E-9C01-410D-B608-2304CF5AE4F8}" type="datetime1">
              <a:rPr/>
              <a:pPr>
                <a:defRPr/>
              </a:pPr>
              <a:t>12/4/24</a:t>
            </a:fld>
            <a:endParaRPr/>
          </a:p>
        </p:txBody>
      </p:sp>
      <p:sp>
        <p:nvSpPr>
          <p:cNvPr id="6" name="Footer Placeholder 5">
            <a:extLst>
              <a:ext uri="{FF2B5EF4-FFF2-40B4-BE49-F238E27FC236}">
                <a16:creationId xmlns:a16="http://schemas.microsoft.com/office/drawing/2014/main" id="{2D088F6E-24A6-CFF5-552B-08C324C61824}"/>
              </a:ext>
            </a:extLst>
          </p:cNvPr>
          <p:cNvSpPr txBox="1">
            <a:spLocks noGrp="1"/>
          </p:cNvSpPr>
          <p:nvPr>
            <p:ph type="ftr" sz="quarter" idx="11"/>
          </p:nvPr>
        </p:nvSpPr>
        <p:spPr>
          <a:xfrm>
            <a:off x="3124200" y="6248400"/>
            <a:ext cx="2895600" cy="457200"/>
          </a:xfrm>
        </p:spPr>
        <p:txBody>
          <a:bodyPr/>
          <a:lstStyle>
            <a:lvl1pPr>
              <a:defRPr/>
            </a:lvl1pPr>
          </a:lstStyle>
          <a:p>
            <a:pPr>
              <a:defRPr/>
            </a:pPr>
            <a:endParaRPr lang="el-GR"/>
          </a:p>
        </p:txBody>
      </p:sp>
      <p:sp>
        <p:nvSpPr>
          <p:cNvPr id="7" name="Slide Number Placeholder 6">
            <a:extLst>
              <a:ext uri="{FF2B5EF4-FFF2-40B4-BE49-F238E27FC236}">
                <a16:creationId xmlns:a16="http://schemas.microsoft.com/office/drawing/2014/main" id="{D33F3511-1F78-2454-7B0E-E6D0330555BA}"/>
              </a:ext>
            </a:extLst>
          </p:cNvPr>
          <p:cNvSpPr txBox="1">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defRPr>
            </a:lvl1pPr>
          </a:lstStyle>
          <a:p>
            <a:fld id="{6D40F326-D6B7-5C44-A862-9DC42CDC8130}" type="slidenum">
              <a:rPr lang="el-GR" altLang="it-IT"/>
              <a:pPr/>
              <a:t>‹N›</a:t>
            </a:fld>
            <a:endParaRPr lang="el-GR" altLang="it-IT"/>
          </a:p>
        </p:txBody>
      </p:sp>
    </p:spTree>
    <p:extLst>
      <p:ext uri="{BB962C8B-B14F-4D97-AF65-F5344CB8AC3E}">
        <p14:creationId xmlns:p14="http://schemas.microsoft.com/office/powerpoint/2010/main" val="1382603699"/>
      </p:ext>
    </p:extLst>
  </p:cSld>
  <p:clrMapOvr>
    <a:masterClrMapping/>
  </p:clrMapOvr>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5EDFE-C940-D5EB-D5AF-58C18D210484}"/>
              </a:ext>
            </a:extLst>
          </p:cNvPr>
          <p:cNvSpPr>
            <a:spLocks noGrp="1"/>
          </p:cNvSpPr>
          <p:nvPr>
            <p:ph type="dt" sz="half" idx="10"/>
          </p:nvPr>
        </p:nvSpPr>
        <p:spPr/>
        <p:txBody>
          <a:bodyPr/>
          <a:lstStyle>
            <a:lvl1pPr>
              <a:defRPr/>
            </a:lvl1pPr>
          </a:lstStyle>
          <a:p>
            <a:pPr>
              <a:defRPr/>
            </a:pPr>
            <a:fld id="{DFD2D435-F018-4E45-8031-337C4B354487}" type="datetime1">
              <a:rPr lang="en-US" altLang="el-GR"/>
              <a:pPr>
                <a:defRPr/>
              </a:pPr>
              <a:t>4/12/24</a:t>
            </a:fld>
            <a:endParaRPr lang="en-US" altLang="el-GR"/>
          </a:p>
        </p:txBody>
      </p:sp>
      <p:sp>
        <p:nvSpPr>
          <p:cNvPr id="5" name="Slide Number Placeholder 5">
            <a:extLst>
              <a:ext uri="{FF2B5EF4-FFF2-40B4-BE49-F238E27FC236}">
                <a16:creationId xmlns:a16="http://schemas.microsoft.com/office/drawing/2014/main" id="{C42E7772-C1B3-2575-E47F-FBAD58FA0189}"/>
              </a:ext>
            </a:extLst>
          </p:cNvPr>
          <p:cNvSpPr>
            <a:spLocks noGrp="1"/>
          </p:cNvSpPr>
          <p:nvPr>
            <p:ph type="sldNum" sz="quarter" idx="11"/>
          </p:nvPr>
        </p:nvSpPr>
        <p:spPr/>
        <p:txBody>
          <a:bodyPr/>
          <a:lstStyle>
            <a:lvl1pPr>
              <a:defRPr/>
            </a:lvl1pPr>
          </a:lstStyle>
          <a:p>
            <a:pPr>
              <a:defRPr/>
            </a:pPr>
            <a:fld id="{2E1B07CF-6EB7-794B-A8DD-027894A1F78E}"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E72F70EC-7345-D779-4819-F589EBDF6E2B}"/>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19530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Title 8"/>
          <p:cNvSpPr>
            <a:spLocks noGrp="1"/>
          </p:cNvSpPr>
          <p:nvPr>
            <p:ph type="title"/>
          </p:nvPr>
        </p:nvSpPr>
        <p:spPr>
          <a:xfrm>
            <a:off x="914400" y="1544715"/>
            <a:ext cx="7315200" cy="1154097"/>
          </a:xfrm>
        </p:spPr>
        <p:txBody>
          <a:bodyPr/>
          <a:lstStyle/>
          <a:p>
            <a:r>
              <a:rPr lang="en-US"/>
              <a:t>Click to edit Master title style</a:t>
            </a:r>
          </a:p>
        </p:txBody>
      </p:sp>
      <p:sp>
        <p:nvSpPr>
          <p:cNvPr id="8" name="Content Placeholder 7"/>
          <p:cNvSpPr>
            <a:spLocks noGrp="1"/>
          </p:cNvSpPr>
          <p:nvPr>
            <p:ph sz="quarter" idx="13"/>
          </p:nvPr>
        </p:nvSpPr>
        <p:spPr>
          <a:xfrm>
            <a:off x="914400" y="2743200"/>
            <a:ext cx="356616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2743200"/>
            <a:ext cx="3566160" cy="3595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3">
            <a:extLst>
              <a:ext uri="{FF2B5EF4-FFF2-40B4-BE49-F238E27FC236}">
                <a16:creationId xmlns:a16="http://schemas.microsoft.com/office/drawing/2014/main" id="{2EF863E4-98AF-89FD-F273-EBA6BC14D7A7}"/>
              </a:ext>
            </a:extLst>
          </p:cNvPr>
          <p:cNvSpPr>
            <a:spLocks noGrp="1"/>
          </p:cNvSpPr>
          <p:nvPr>
            <p:ph type="dt" sz="half" idx="15"/>
          </p:nvPr>
        </p:nvSpPr>
        <p:spPr/>
        <p:txBody>
          <a:bodyPr/>
          <a:lstStyle>
            <a:lvl1pPr>
              <a:defRPr/>
            </a:lvl1pPr>
          </a:lstStyle>
          <a:p>
            <a:pPr>
              <a:defRPr/>
            </a:pPr>
            <a:fld id="{EE1D533B-F225-E549-B123-5A8B6CBB467F}" type="datetime1">
              <a:rPr lang="en-US" altLang="el-GR"/>
              <a:pPr>
                <a:defRPr/>
              </a:pPr>
              <a:t>4/12/24</a:t>
            </a:fld>
            <a:endParaRPr lang="en-US" altLang="el-GR"/>
          </a:p>
        </p:txBody>
      </p:sp>
      <p:sp>
        <p:nvSpPr>
          <p:cNvPr id="3" name="Slide Number Placeholder 5">
            <a:extLst>
              <a:ext uri="{FF2B5EF4-FFF2-40B4-BE49-F238E27FC236}">
                <a16:creationId xmlns:a16="http://schemas.microsoft.com/office/drawing/2014/main" id="{FE236775-23FD-0666-E5C5-FFF0E906A3A2}"/>
              </a:ext>
            </a:extLst>
          </p:cNvPr>
          <p:cNvSpPr>
            <a:spLocks noGrp="1"/>
          </p:cNvSpPr>
          <p:nvPr>
            <p:ph type="sldNum" sz="quarter" idx="16"/>
          </p:nvPr>
        </p:nvSpPr>
        <p:spPr/>
        <p:txBody>
          <a:bodyPr/>
          <a:lstStyle>
            <a:lvl1pPr>
              <a:defRPr/>
            </a:lvl1pPr>
          </a:lstStyle>
          <a:p>
            <a:pPr>
              <a:defRPr/>
            </a:pPr>
            <a:fld id="{EAB2C154-7B0A-4243-9F58-6933721E2C83}" type="slidenum">
              <a:rPr lang="en-US" altLang="el-GR"/>
              <a:pPr>
                <a:defRPr/>
              </a:pPr>
              <a:t>‹N›</a:t>
            </a:fld>
            <a:endParaRPr lang="en-US" altLang="el-GR"/>
          </a:p>
        </p:txBody>
      </p:sp>
      <p:sp>
        <p:nvSpPr>
          <p:cNvPr id="4" name="Footer Placeholder 4">
            <a:extLst>
              <a:ext uri="{FF2B5EF4-FFF2-40B4-BE49-F238E27FC236}">
                <a16:creationId xmlns:a16="http://schemas.microsoft.com/office/drawing/2014/main" id="{0366D39B-7C87-F184-5CCE-46A304091435}"/>
              </a:ext>
            </a:extLst>
          </p:cNvPr>
          <p:cNvSpPr>
            <a:spLocks noGrp="1"/>
          </p:cNvSpPr>
          <p:nvPr>
            <p:ph type="ftr" sz="quarter" idx="17"/>
          </p:nvPr>
        </p:nvSpPr>
        <p:spPr/>
        <p:txBody>
          <a:bodyPr/>
          <a:lstStyle>
            <a:lvl1pPr>
              <a:defRPr/>
            </a:lvl1pPr>
          </a:lstStyle>
          <a:p>
            <a:pPr>
              <a:defRPr/>
            </a:pPr>
            <a:endParaRPr lang="en-US"/>
          </a:p>
        </p:txBody>
      </p:sp>
    </p:spTree>
    <p:extLst>
      <p:ext uri="{BB962C8B-B14F-4D97-AF65-F5344CB8AC3E}">
        <p14:creationId xmlns:p14="http://schemas.microsoft.com/office/powerpoint/2010/main" val="2720179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itle 9"/>
          <p:cNvSpPr>
            <a:spLocks noGrp="1"/>
          </p:cNvSpPr>
          <p:nvPr>
            <p:ph type="title"/>
          </p:nvPr>
        </p:nvSpPr>
        <p:spPr>
          <a:xfrm>
            <a:off x="914400" y="1544715"/>
            <a:ext cx="7315200" cy="1154097"/>
          </a:xfrm>
        </p:spPr>
        <p:txBody>
          <a:bodyPr/>
          <a:lstStyle/>
          <a:p>
            <a:r>
              <a:rPr lang="en-US"/>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B3FE63EC-031A-0675-3DDE-589C7D1CEB1E}"/>
              </a:ext>
            </a:extLst>
          </p:cNvPr>
          <p:cNvSpPr>
            <a:spLocks noGrp="1"/>
          </p:cNvSpPr>
          <p:nvPr>
            <p:ph type="dt" sz="half" idx="15"/>
          </p:nvPr>
        </p:nvSpPr>
        <p:spPr/>
        <p:txBody>
          <a:bodyPr/>
          <a:lstStyle>
            <a:lvl1pPr>
              <a:defRPr/>
            </a:lvl1pPr>
          </a:lstStyle>
          <a:p>
            <a:pPr>
              <a:defRPr/>
            </a:pPr>
            <a:fld id="{8D86D1CD-C3BE-924A-BC9B-7F7F8DC2E83C}" type="datetime1">
              <a:rPr lang="en-US" altLang="el-GR"/>
              <a:pPr>
                <a:defRPr/>
              </a:pPr>
              <a:t>4/12/24</a:t>
            </a:fld>
            <a:endParaRPr lang="en-US" altLang="el-GR"/>
          </a:p>
        </p:txBody>
      </p:sp>
      <p:sp>
        <p:nvSpPr>
          <p:cNvPr id="4" name="Slide Number Placeholder 5">
            <a:extLst>
              <a:ext uri="{FF2B5EF4-FFF2-40B4-BE49-F238E27FC236}">
                <a16:creationId xmlns:a16="http://schemas.microsoft.com/office/drawing/2014/main" id="{AFF32876-1B4E-6FAD-103E-51550F774D21}"/>
              </a:ext>
            </a:extLst>
          </p:cNvPr>
          <p:cNvSpPr>
            <a:spLocks noGrp="1"/>
          </p:cNvSpPr>
          <p:nvPr>
            <p:ph type="sldNum" sz="quarter" idx="16"/>
          </p:nvPr>
        </p:nvSpPr>
        <p:spPr/>
        <p:txBody>
          <a:bodyPr/>
          <a:lstStyle>
            <a:lvl1pPr>
              <a:defRPr/>
            </a:lvl1pPr>
          </a:lstStyle>
          <a:p>
            <a:pPr>
              <a:defRPr/>
            </a:pPr>
            <a:fld id="{B5B3BD82-9499-E441-AC66-BA08A4D0BCB5}"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999A2BB0-A7C7-4DBB-2478-FBC6F17F33A4}"/>
              </a:ext>
            </a:extLst>
          </p:cNvPr>
          <p:cNvSpPr>
            <a:spLocks noGrp="1"/>
          </p:cNvSpPr>
          <p:nvPr>
            <p:ph type="ftr" sz="quarter" idx="17"/>
          </p:nvPr>
        </p:nvSpPr>
        <p:spPr/>
        <p:txBody>
          <a:bodyPr/>
          <a:lstStyle>
            <a:lvl1pPr>
              <a:defRPr/>
            </a:lvl1pPr>
          </a:lstStyle>
          <a:p>
            <a:pPr>
              <a:defRPr/>
            </a:pPr>
            <a:endParaRPr lang="en-US"/>
          </a:p>
        </p:txBody>
      </p:sp>
    </p:spTree>
    <p:extLst>
      <p:ext uri="{BB962C8B-B14F-4D97-AF65-F5344CB8AC3E}">
        <p14:creationId xmlns:p14="http://schemas.microsoft.com/office/powerpoint/2010/main" val="4110619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73EC626-3A84-1F4C-1E24-8660FCDC334E}"/>
              </a:ext>
            </a:extLst>
          </p:cNvPr>
          <p:cNvSpPr>
            <a:spLocks noGrp="1"/>
          </p:cNvSpPr>
          <p:nvPr>
            <p:ph type="dt" sz="half" idx="10"/>
          </p:nvPr>
        </p:nvSpPr>
        <p:spPr/>
        <p:txBody>
          <a:bodyPr/>
          <a:lstStyle>
            <a:lvl1pPr>
              <a:defRPr/>
            </a:lvl1pPr>
          </a:lstStyle>
          <a:p>
            <a:pPr>
              <a:defRPr/>
            </a:pPr>
            <a:fld id="{D3A69A99-DC22-4347-A166-71021C00FC79}" type="datetime1">
              <a:rPr lang="en-US" altLang="el-GR"/>
              <a:pPr>
                <a:defRPr/>
              </a:pPr>
              <a:t>4/12/24</a:t>
            </a:fld>
            <a:endParaRPr lang="en-US" altLang="el-GR"/>
          </a:p>
        </p:txBody>
      </p:sp>
      <p:sp>
        <p:nvSpPr>
          <p:cNvPr id="4" name="Slide Number Placeholder 5">
            <a:extLst>
              <a:ext uri="{FF2B5EF4-FFF2-40B4-BE49-F238E27FC236}">
                <a16:creationId xmlns:a16="http://schemas.microsoft.com/office/drawing/2014/main" id="{866C94AC-8E32-FB3F-45CF-2BDABA6EC165}"/>
              </a:ext>
            </a:extLst>
          </p:cNvPr>
          <p:cNvSpPr>
            <a:spLocks noGrp="1"/>
          </p:cNvSpPr>
          <p:nvPr>
            <p:ph type="sldNum" sz="quarter" idx="11"/>
          </p:nvPr>
        </p:nvSpPr>
        <p:spPr/>
        <p:txBody>
          <a:bodyPr/>
          <a:lstStyle>
            <a:lvl1pPr>
              <a:defRPr/>
            </a:lvl1pPr>
          </a:lstStyle>
          <a:p>
            <a:pPr>
              <a:defRPr/>
            </a:pPr>
            <a:fld id="{72AD549D-E263-4F43-B0BE-3AC1F8C3EC4E}" type="slidenum">
              <a:rPr lang="en-US" altLang="el-GR"/>
              <a:pPr>
                <a:defRPr/>
              </a:pPr>
              <a:t>‹N›</a:t>
            </a:fld>
            <a:endParaRPr lang="en-US" altLang="el-GR"/>
          </a:p>
        </p:txBody>
      </p:sp>
      <p:sp>
        <p:nvSpPr>
          <p:cNvPr id="5" name="Footer Placeholder 4">
            <a:extLst>
              <a:ext uri="{FF2B5EF4-FFF2-40B4-BE49-F238E27FC236}">
                <a16:creationId xmlns:a16="http://schemas.microsoft.com/office/drawing/2014/main" id="{3281E657-7896-0541-438A-F2CCA66AEBD4}"/>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43598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53B31B8-0612-E9BE-F0C9-3F4A7A517F68}"/>
              </a:ext>
            </a:extLst>
          </p:cNvPr>
          <p:cNvSpPr>
            <a:spLocks noGrp="1"/>
          </p:cNvSpPr>
          <p:nvPr>
            <p:ph type="dt" sz="half" idx="10"/>
          </p:nvPr>
        </p:nvSpPr>
        <p:spPr/>
        <p:txBody>
          <a:bodyPr/>
          <a:lstStyle>
            <a:lvl1pPr>
              <a:defRPr/>
            </a:lvl1pPr>
          </a:lstStyle>
          <a:p>
            <a:pPr>
              <a:defRPr/>
            </a:pPr>
            <a:fld id="{1A32E567-0A04-194F-BA88-1EB6D88B1968}" type="datetime1">
              <a:rPr lang="en-US" altLang="el-GR"/>
              <a:pPr>
                <a:defRPr/>
              </a:pPr>
              <a:t>4/12/24</a:t>
            </a:fld>
            <a:endParaRPr lang="en-US" altLang="el-GR"/>
          </a:p>
        </p:txBody>
      </p:sp>
      <p:sp>
        <p:nvSpPr>
          <p:cNvPr id="3" name="Slide Number Placeholder 5">
            <a:extLst>
              <a:ext uri="{FF2B5EF4-FFF2-40B4-BE49-F238E27FC236}">
                <a16:creationId xmlns:a16="http://schemas.microsoft.com/office/drawing/2014/main" id="{BC2713EF-D372-4FC1-D4CD-7D362B7E3D5D}"/>
              </a:ext>
            </a:extLst>
          </p:cNvPr>
          <p:cNvSpPr>
            <a:spLocks noGrp="1"/>
          </p:cNvSpPr>
          <p:nvPr>
            <p:ph type="sldNum" sz="quarter" idx="11"/>
          </p:nvPr>
        </p:nvSpPr>
        <p:spPr/>
        <p:txBody>
          <a:bodyPr/>
          <a:lstStyle>
            <a:lvl1pPr>
              <a:defRPr/>
            </a:lvl1pPr>
          </a:lstStyle>
          <a:p>
            <a:pPr>
              <a:defRPr/>
            </a:pPr>
            <a:fld id="{482E5732-8136-F845-A013-DC36D5962001}" type="slidenum">
              <a:rPr lang="en-US" altLang="el-GR"/>
              <a:pPr>
                <a:defRPr/>
              </a:pPr>
              <a:t>‹N›</a:t>
            </a:fld>
            <a:endParaRPr lang="en-US" altLang="el-GR"/>
          </a:p>
        </p:txBody>
      </p:sp>
      <p:sp>
        <p:nvSpPr>
          <p:cNvPr id="4" name="Footer Placeholder 4">
            <a:extLst>
              <a:ext uri="{FF2B5EF4-FFF2-40B4-BE49-F238E27FC236}">
                <a16:creationId xmlns:a16="http://schemas.microsoft.com/office/drawing/2014/main" id="{3A0EDF53-D0EB-6028-6CE9-B46B8972E4B3}"/>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728812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ormAutofit/>
          </a:bodyPr>
          <a:lstStyle>
            <a:lvl1pPr algn="l">
              <a:defRPr sz="2800" b="0"/>
            </a:lvl1pPr>
          </a:lstStyle>
          <a:p>
            <a:r>
              <a:rPr lang="en-US"/>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D6FDA7C-2028-98E0-121D-AFCD7B80798D}"/>
              </a:ext>
            </a:extLst>
          </p:cNvPr>
          <p:cNvSpPr>
            <a:spLocks noGrp="1"/>
          </p:cNvSpPr>
          <p:nvPr>
            <p:ph type="dt" sz="half" idx="10"/>
          </p:nvPr>
        </p:nvSpPr>
        <p:spPr/>
        <p:txBody>
          <a:bodyPr/>
          <a:lstStyle>
            <a:lvl1pPr>
              <a:defRPr/>
            </a:lvl1pPr>
          </a:lstStyle>
          <a:p>
            <a:pPr>
              <a:defRPr/>
            </a:pPr>
            <a:fld id="{E55364E3-D399-7A4A-87EE-25091AF08412}" type="datetime1">
              <a:rPr lang="en-US" altLang="el-GR"/>
              <a:pPr>
                <a:defRPr/>
              </a:pPr>
              <a:t>4/12/24</a:t>
            </a:fld>
            <a:endParaRPr lang="en-US" altLang="el-GR"/>
          </a:p>
        </p:txBody>
      </p:sp>
      <p:sp>
        <p:nvSpPr>
          <p:cNvPr id="6" name="Slide Number Placeholder 5">
            <a:extLst>
              <a:ext uri="{FF2B5EF4-FFF2-40B4-BE49-F238E27FC236}">
                <a16:creationId xmlns:a16="http://schemas.microsoft.com/office/drawing/2014/main" id="{CD61AFBC-DA1A-DFA1-9225-554A318CCB19}"/>
              </a:ext>
            </a:extLst>
          </p:cNvPr>
          <p:cNvSpPr>
            <a:spLocks noGrp="1"/>
          </p:cNvSpPr>
          <p:nvPr>
            <p:ph type="sldNum" sz="quarter" idx="11"/>
          </p:nvPr>
        </p:nvSpPr>
        <p:spPr/>
        <p:txBody>
          <a:bodyPr/>
          <a:lstStyle>
            <a:lvl1pPr>
              <a:defRPr/>
            </a:lvl1pPr>
          </a:lstStyle>
          <a:p>
            <a:pPr>
              <a:defRPr/>
            </a:pPr>
            <a:fld id="{9DF57F71-A672-FF4E-A55D-7DF00C0C8797}" type="slidenum">
              <a:rPr lang="en-US" altLang="el-GR"/>
              <a:pPr>
                <a:defRPr/>
              </a:pPr>
              <a:t>‹N›</a:t>
            </a:fld>
            <a:endParaRPr lang="en-US" altLang="el-GR"/>
          </a:p>
        </p:txBody>
      </p:sp>
      <p:sp>
        <p:nvSpPr>
          <p:cNvPr id="7" name="Footer Placeholder 4">
            <a:extLst>
              <a:ext uri="{FF2B5EF4-FFF2-40B4-BE49-F238E27FC236}">
                <a16:creationId xmlns:a16="http://schemas.microsoft.com/office/drawing/2014/main" id="{9E518D8D-8639-C7AE-EA5A-2C5E4CA72034}"/>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974635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ormAutofit/>
          </a:bodyPr>
          <a:lstStyle>
            <a:lvl1pPr algn="l">
              <a:defRPr sz="2800" b="0"/>
            </a:lvl1pPr>
          </a:lstStyle>
          <a:p>
            <a:r>
              <a:rPr lang="en-US"/>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020B1E3-FCB8-94A4-9D27-9D56F5B9004D}"/>
              </a:ext>
            </a:extLst>
          </p:cNvPr>
          <p:cNvSpPr>
            <a:spLocks noGrp="1"/>
          </p:cNvSpPr>
          <p:nvPr>
            <p:ph type="dt" sz="half" idx="10"/>
          </p:nvPr>
        </p:nvSpPr>
        <p:spPr/>
        <p:txBody>
          <a:bodyPr/>
          <a:lstStyle>
            <a:lvl1pPr>
              <a:defRPr/>
            </a:lvl1pPr>
          </a:lstStyle>
          <a:p>
            <a:pPr>
              <a:defRPr/>
            </a:pPr>
            <a:fld id="{84AB3D6D-F21A-304D-9D31-118E41819D7B}" type="datetime1">
              <a:rPr lang="en-US" altLang="el-GR"/>
              <a:pPr>
                <a:defRPr/>
              </a:pPr>
              <a:t>4/12/24</a:t>
            </a:fld>
            <a:endParaRPr lang="en-US" altLang="el-GR"/>
          </a:p>
        </p:txBody>
      </p:sp>
      <p:sp>
        <p:nvSpPr>
          <p:cNvPr id="6" name="Slide Number Placeholder 5">
            <a:extLst>
              <a:ext uri="{FF2B5EF4-FFF2-40B4-BE49-F238E27FC236}">
                <a16:creationId xmlns:a16="http://schemas.microsoft.com/office/drawing/2014/main" id="{2B99DCCA-F6F7-2D52-E30A-D3975F942113}"/>
              </a:ext>
            </a:extLst>
          </p:cNvPr>
          <p:cNvSpPr>
            <a:spLocks noGrp="1"/>
          </p:cNvSpPr>
          <p:nvPr>
            <p:ph type="sldNum" sz="quarter" idx="11"/>
          </p:nvPr>
        </p:nvSpPr>
        <p:spPr/>
        <p:txBody>
          <a:bodyPr/>
          <a:lstStyle>
            <a:lvl1pPr>
              <a:defRPr/>
            </a:lvl1pPr>
          </a:lstStyle>
          <a:p>
            <a:pPr>
              <a:defRPr/>
            </a:pPr>
            <a:fld id="{C0FDC6F2-C39A-3846-B61D-8E1F6B3B8983}" type="slidenum">
              <a:rPr lang="en-US" altLang="el-GR"/>
              <a:pPr>
                <a:defRPr/>
              </a:pPr>
              <a:t>‹N›</a:t>
            </a:fld>
            <a:endParaRPr lang="en-US" altLang="el-GR"/>
          </a:p>
        </p:txBody>
      </p:sp>
      <p:sp>
        <p:nvSpPr>
          <p:cNvPr id="7" name="Footer Placeholder 4">
            <a:extLst>
              <a:ext uri="{FF2B5EF4-FFF2-40B4-BE49-F238E27FC236}">
                <a16:creationId xmlns:a16="http://schemas.microsoft.com/office/drawing/2014/main" id="{511E8057-0A41-B6C9-D284-7EAADB45275E}"/>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393335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232B32"/>
            </a:gs>
            <a:gs pos="64999">
              <a:srgbClr val="273037"/>
            </a:gs>
            <a:gs pos="100000">
              <a:srgbClr val="606B76"/>
            </a:gs>
          </a:gsLst>
          <a:lin ang="5400000"/>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65D4E9-14C2-D34E-B079-859A9DE6EDD6}"/>
              </a:ext>
            </a:extLst>
          </p:cNvPr>
          <p:cNvSpPr/>
          <p:nvPr/>
        </p:nvSpPr>
        <p:spPr>
          <a:xfrm>
            <a:off x="8435975" y="573088"/>
            <a:ext cx="85725"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A3E3198D-D264-3DE8-4A26-709C34D4E3F8}"/>
              </a:ext>
            </a:extLst>
          </p:cNvPr>
          <p:cNvSpPr/>
          <p:nvPr/>
        </p:nvSpPr>
        <p:spPr>
          <a:xfrm>
            <a:off x="8569325" y="573088"/>
            <a:ext cx="576263"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1">
            <a:extLst>
              <a:ext uri="{FF2B5EF4-FFF2-40B4-BE49-F238E27FC236}">
                <a16:creationId xmlns:a16="http://schemas.microsoft.com/office/drawing/2014/main" id="{C09D4A68-6017-DD24-E76C-0320637AE2D3}"/>
              </a:ext>
            </a:extLst>
          </p:cNvPr>
          <p:cNvSpPr>
            <a:spLocks noGrp="1"/>
          </p:cNvSpPr>
          <p:nvPr>
            <p:ph type="title"/>
          </p:nvPr>
        </p:nvSpPr>
        <p:spPr bwMode="auto">
          <a:xfrm>
            <a:off x="914400" y="1544638"/>
            <a:ext cx="731520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l-GR"/>
              <a:t>Click to edit Master title style</a:t>
            </a:r>
          </a:p>
        </p:txBody>
      </p:sp>
      <p:sp>
        <p:nvSpPr>
          <p:cNvPr id="1029" name="Text Placeholder 2">
            <a:extLst>
              <a:ext uri="{FF2B5EF4-FFF2-40B4-BE49-F238E27FC236}">
                <a16:creationId xmlns:a16="http://schemas.microsoft.com/office/drawing/2014/main" id="{C99A7C33-E83A-3073-7D14-5A54AC14AACC}"/>
              </a:ext>
            </a:extLst>
          </p:cNvPr>
          <p:cNvSpPr>
            <a:spLocks noGrp="1"/>
          </p:cNvSpPr>
          <p:nvPr>
            <p:ph type="body" idx="1"/>
          </p:nvPr>
        </p:nvSpPr>
        <p:spPr bwMode="auto">
          <a:xfrm>
            <a:off x="914400" y="2770188"/>
            <a:ext cx="7315200" cy="353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4" name="Date Placeholder 3">
            <a:extLst>
              <a:ext uri="{FF2B5EF4-FFF2-40B4-BE49-F238E27FC236}">
                <a16:creationId xmlns:a16="http://schemas.microsoft.com/office/drawing/2014/main" id="{E88A61DF-5CE4-1B6E-09FC-01D4599CADF5}"/>
              </a:ext>
            </a:extLst>
          </p:cNvPr>
          <p:cNvSpPr>
            <a:spLocks noGrp="1"/>
          </p:cNvSpPr>
          <p:nvPr>
            <p:ph type="dt" sz="half" idx="2"/>
          </p:nvPr>
        </p:nvSpPr>
        <p:spPr>
          <a:xfrm>
            <a:off x="6007100" y="549275"/>
            <a:ext cx="1189038" cy="296863"/>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FFFFF"/>
                </a:solidFill>
                <a:latin typeface="Arial" panose="020B0604020202020204" pitchFamily="34" charset="0"/>
              </a:defRPr>
            </a:lvl1pPr>
          </a:lstStyle>
          <a:p>
            <a:pPr>
              <a:defRPr/>
            </a:pPr>
            <a:fld id="{C5859C7F-E455-9341-84A1-B855BB2130FA}" type="datetime1">
              <a:rPr lang="en-US" altLang="el-GR"/>
              <a:pPr>
                <a:defRPr/>
              </a:pPr>
              <a:t>4/12/24</a:t>
            </a:fld>
            <a:endParaRPr lang="en-US" altLang="el-GR"/>
          </a:p>
        </p:txBody>
      </p:sp>
      <p:sp>
        <p:nvSpPr>
          <p:cNvPr id="6" name="Slide Number Placeholder 5">
            <a:extLst>
              <a:ext uri="{FF2B5EF4-FFF2-40B4-BE49-F238E27FC236}">
                <a16:creationId xmlns:a16="http://schemas.microsoft.com/office/drawing/2014/main" id="{40D8C529-852A-F0FF-D297-A34F875883F5}"/>
              </a:ext>
            </a:extLst>
          </p:cNvPr>
          <p:cNvSpPr>
            <a:spLocks noGrp="1"/>
          </p:cNvSpPr>
          <p:nvPr>
            <p:ph type="sldNum" sz="quarter" idx="4"/>
          </p:nvPr>
        </p:nvSpPr>
        <p:spPr>
          <a:xfrm>
            <a:off x="7315200" y="549275"/>
            <a:ext cx="939800" cy="3016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lvl1pPr>
          </a:lstStyle>
          <a:p>
            <a:pPr>
              <a:defRPr/>
            </a:pPr>
            <a:fld id="{B0F87EB8-028F-1647-B587-A20878503A26}" type="slidenum">
              <a:rPr lang="en-US" altLang="el-GR"/>
              <a:pPr>
                <a:defRPr/>
              </a:pPr>
              <a:t>‹N›</a:t>
            </a:fld>
            <a:endParaRPr lang="en-US" altLang="el-GR"/>
          </a:p>
        </p:txBody>
      </p:sp>
      <p:sp>
        <p:nvSpPr>
          <p:cNvPr id="5" name="Footer Placeholder 4">
            <a:extLst>
              <a:ext uri="{FF2B5EF4-FFF2-40B4-BE49-F238E27FC236}">
                <a16:creationId xmlns:a16="http://schemas.microsoft.com/office/drawing/2014/main" id="{8C232629-1C8D-A059-4F54-7FF0CE53F312}"/>
              </a:ext>
            </a:extLst>
          </p:cNvPr>
          <p:cNvSpPr>
            <a:spLocks noGrp="1"/>
          </p:cNvSpPr>
          <p:nvPr>
            <p:ph type="ftr" sz="quarter" idx="3"/>
          </p:nvPr>
        </p:nvSpPr>
        <p:spPr>
          <a:xfrm>
            <a:off x="6008688" y="855663"/>
            <a:ext cx="2246312" cy="301625"/>
          </a:xfrm>
          <a:prstGeom prst="rect">
            <a:avLst/>
          </a:prstGeom>
        </p:spPr>
        <p:txBody>
          <a:bodyPr vert="horz" lIns="91440" tIns="0" rIns="91440" bIns="45720" rtlCol="0" anchor="t"/>
          <a:lstStyle>
            <a:lvl1pPr algn="l" eaLnBrk="1" fontAlgn="auto" hangingPunct="1">
              <a:spcBef>
                <a:spcPts val="0"/>
              </a:spcBef>
              <a:spcAft>
                <a:spcPts val="0"/>
              </a:spcAft>
              <a:defRPr sz="1000">
                <a:solidFill>
                  <a:schemeClr val="tx1"/>
                </a:solidFill>
                <a:latin typeface="+mn-lt"/>
                <a:ea typeface="+mn-ea"/>
                <a:cs typeface="+mn-cs"/>
              </a:defRPr>
            </a:lvl1pPr>
          </a:lstStyle>
          <a:p>
            <a:pPr>
              <a:defRPr/>
            </a:pP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0" fontAlgn="base" hangingPunct="0">
        <a:spcBef>
          <a:spcPct val="0"/>
        </a:spcBef>
        <a:spcAft>
          <a:spcPct val="0"/>
        </a:spcAft>
        <a:defRPr sz="4000" kern="1200">
          <a:solidFill>
            <a:schemeClr val="tx2"/>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2pPr>
      <a:lvl3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3pPr>
      <a:lvl4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4pPr>
      <a:lvl5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ct val="0"/>
        </a:spcAft>
        <a:buClr>
          <a:schemeClr val="tx2"/>
        </a:buClr>
        <a:buFont typeface="Wingdings" pitchFamily="2" charset="2"/>
        <a:buChar char="§"/>
        <a:defRPr sz="2000" kern="1200">
          <a:solidFill>
            <a:schemeClr val="tx1"/>
          </a:solidFill>
          <a:latin typeface="+mn-lt"/>
          <a:ea typeface="MS PGothic" panose="020B0600070205080204" pitchFamily="34" charset="-128"/>
          <a:cs typeface="ＭＳ Ｐゴシック" charset="0"/>
        </a:defRPr>
      </a:lvl1pPr>
      <a:lvl2pPr marL="501650" indent="-182563" algn="l" rtl="0" eaLnBrk="0" fontAlgn="base" hangingPunct="0">
        <a:spcBef>
          <a:spcPct val="20000"/>
        </a:spcBef>
        <a:spcAft>
          <a:spcPct val="0"/>
        </a:spcAft>
        <a:buClr>
          <a:schemeClr val="tx2"/>
        </a:buClr>
        <a:buFont typeface="Wingdings" pitchFamily="2" charset="2"/>
        <a:buChar char="§"/>
        <a:defRPr kern="1200">
          <a:solidFill>
            <a:schemeClr val="tx1"/>
          </a:solidFill>
          <a:latin typeface="+mn-lt"/>
          <a:ea typeface="MS PGothic" panose="020B0600070205080204" pitchFamily="34" charset="-128"/>
          <a:cs typeface="+mn-cs"/>
        </a:defRPr>
      </a:lvl2pPr>
      <a:lvl3pPr marL="685800" indent="-182563" algn="l" rtl="0" eaLnBrk="0" fontAlgn="base" hangingPunct="0">
        <a:spcBef>
          <a:spcPct val="20000"/>
        </a:spcBef>
        <a:spcAft>
          <a:spcPct val="0"/>
        </a:spcAft>
        <a:buClr>
          <a:schemeClr val="tx2"/>
        </a:buClr>
        <a:buFont typeface="Wingdings" pitchFamily="2" charset="2"/>
        <a:buChar char="§"/>
        <a:defRPr sz="1600" kern="1200">
          <a:solidFill>
            <a:schemeClr val="tx1"/>
          </a:solidFill>
          <a:latin typeface="+mn-lt"/>
          <a:ea typeface="MS PGothic" panose="020B0600070205080204" pitchFamily="34" charset="-128"/>
          <a:cs typeface="+mn-cs"/>
        </a:defRPr>
      </a:lvl3pPr>
      <a:lvl4pPr marL="914400" indent="-182563" algn="l" rtl="0" eaLnBrk="0" fontAlgn="base" hangingPunct="0">
        <a:spcBef>
          <a:spcPct val="20000"/>
        </a:spcBef>
        <a:spcAft>
          <a:spcPct val="0"/>
        </a:spcAft>
        <a:buClr>
          <a:schemeClr val="tx2"/>
        </a:buClr>
        <a:buFont typeface="Wingdings" pitchFamily="2" charset="2"/>
        <a:buChar char="§"/>
        <a:defRPr sz="1400" kern="1200">
          <a:solidFill>
            <a:schemeClr val="tx1"/>
          </a:solidFill>
          <a:latin typeface="+mn-lt"/>
          <a:ea typeface="MS PGothic" panose="020B0600070205080204" pitchFamily="34" charset="-128"/>
          <a:cs typeface="+mn-cs"/>
        </a:defRPr>
      </a:lvl4pPr>
      <a:lvl5pPr marL="1143000" indent="-182563" algn="l" rtl="0" eaLnBrk="0" fontAlgn="base" hangingPunct="0">
        <a:spcBef>
          <a:spcPct val="20000"/>
        </a:spcBef>
        <a:spcAft>
          <a:spcPct val="0"/>
        </a:spcAft>
        <a:buClr>
          <a:schemeClr val="tx2"/>
        </a:buClr>
        <a:buFont typeface="Wingdings" pitchFamily="2" charset="2"/>
        <a:buChar char="§"/>
        <a:defRPr sz="1400" kern="1200">
          <a:solidFill>
            <a:schemeClr val="tx1"/>
          </a:solidFill>
          <a:latin typeface="+mn-lt"/>
          <a:ea typeface="MS PGothic" panose="020B0600070205080204" pitchFamily="34" charset="-128"/>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91EDF34A-31FC-5CC4-5F02-06EE1EA9D7B1}"/>
              </a:ext>
            </a:extLst>
          </p:cNvPr>
          <p:cNvSpPr>
            <a:spLocks noGrp="1" noChangeArrowheads="1"/>
          </p:cNvSpPr>
          <p:nvPr>
            <p:ph type="body" idx="1"/>
          </p:nvPr>
        </p:nvSpPr>
        <p:spPr bwMode="auto">
          <a:xfrm>
            <a:off x="295275" y="1489075"/>
            <a:ext cx="8524875" cy="431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it-IT"/>
              <a:t>Textmasterformate durch Klicken bearbeiten</a:t>
            </a:r>
          </a:p>
          <a:p>
            <a:pPr lvl="1"/>
            <a:r>
              <a:rPr lang="de-DE" altLang="it-IT"/>
              <a:t>Zweite Ebene</a:t>
            </a:r>
          </a:p>
          <a:p>
            <a:pPr lvl="2"/>
            <a:r>
              <a:rPr lang="de-DE" altLang="it-IT"/>
              <a:t>Dritte Ebene</a:t>
            </a:r>
          </a:p>
          <a:p>
            <a:pPr lvl="3"/>
            <a:r>
              <a:rPr lang="de-DE" altLang="it-IT"/>
              <a:t>Vierte Ebene</a:t>
            </a:r>
          </a:p>
          <a:p>
            <a:pPr lvl="4"/>
            <a:r>
              <a:rPr lang="de-DE" altLang="it-IT"/>
              <a:t>Fünfte Ebene</a:t>
            </a:r>
          </a:p>
        </p:txBody>
      </p:sp>
      <p:sp>
        <p:nvSpPr>
          <p:cNvPr id="110595" name="Rectangle 5">
            <a:extLst>
              <a:ext uri="{FF2B5EF4-FFF2-40B4-BE49-F238E27FC236}">
                <a16:creationId xmlns:a16="http://schemas.microsoft.com/office/drawing/2014/main" id="{46B81064-22AF-7771-3FC2-110E1C27A53D}"/>
              </a:ext>
            </a:extLst>
          </p:cNvPr>
          <p:cNvSpPr>
            <a:spLocks noGrp="1" noChangeArrowheads="1"/>
          </p:cNvSpPr>
          <p:nvPr>
            <p:ph type="ftr" sz="quarter" idx="3"/>
          </p:nvPr>
        </p:nvSpPr>
        <p:spPr bwMode="gray">
          <a:xfrm>
            <a:off x="3124200" y="6365875"/>
            <a:ext cx="2895600" cy="247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000" noProof="1">
                <a:solidFill>
                  <a:schemeClr val="bg1"/>
                </a:solidFill>
                <a:latin typeface="Arial" pitchFamily="34" charset="0"/>
                <a:cs typeface="+mn-cs"/>
              </a:defRPr>
            </a:lvl1pPr>
          </a:lstStyle>
          <a:p>
            <a:pPr>
              <a:defRPr/>
            </a:pPr>
            <a:endParaRPr lang="el-GR"/>
          </a:p>
        </p:txBody>
      </p:sp>
      <p:sp>
        <p:nvSpPr>
          <p:cNvPr id="1028" name="Rectangle 7">
            <a:extLst>
              <a:ext uri="{FF2B5EF4-FFF2-40B4-BE49-F238E27FC236}">
                <a16:creationId xmlns:a16="http://schemas.microsoft.com/office/drawing/2014/main" id="{7A590F5D-2816-D45D-14ED-C6A670F207D7}"/>
              </a:ext>
            </a:extLst>
          </p:cNvPr>
          <p:cNvSpPr>
            <a:spLocks noGrp="1" noChangeArrowheads="1"/>
          </p:cNvSpPr>
          <p:nvPr>
            <p:ph type="title"/>
          </p:nvPr>
        </p:nvSpPr>
        <p:spPr bwMode="gray">
          <a:xfrm>
            <a:off x="300038" y="411163"/>
            <a:ext cx="852011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de-DE" altLang="it-IT"/>
              <a:t>Klicken Sie, um das Titelformat zu bearbeiten</a:t>
            </a:r>
          </a:p>
        </p:txBody>
      </p:sp>
    </p:spTree>
    <p:extLst>
      <p:ext uri="{BB962C8B-B14F-4D97-AF65-F5344CB8AC3E}">
        <p14:creationId xmlns:p14="http://schemas.microsoft.com/office/powerpoint/2010/main" val="23251271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Lst>
  <p:txStyles>
    <p:titleStyle>
      <a:lvl1pPr algn="l" rtl="0" eaLnBrk="0" fontAlgn="base" hangingPunct="0">
        <a:lnSpc>
          <a:spcPct val="90000"/>
        </a:lnSpc>
        <a:spcBef>
          <a:spcPct val="0"/>
        </a:spcBef>
        <a:spcAft>
          <a:spcPct val="0"/>
        </a:spcAft>
        <a:defRPr sz="2600" b="1">
          <a:solidFill>
            <a:schemeClr val="tx1"/>
          </a:solidFill>
          <a:latin typeface="+mj-lt"/>
          <a:ea typeface="+mj-ea"/>
          <a:cs typeface="+mj-cs"/>
        </a:defRPr>
      </a:lvl1pPr>
      <a:lvl2pPr algn="l" rtl="0" eaLnBrk="0" fontAlgn="base" hangingPunct="0">
        <a:lnSpc>
          <a:spcPct val="90000"/>
        </a:lnSpc>
        <a:spcBef>
          <a:spcPct val="0"/>
        </a:spcBef>
        <a:spcAft>
          <a:spcPct val="0"/>
        </a:spcAft>
        <a:defRPr sz="26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6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6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6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6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6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6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600" b="1">
          <a:solidFill>
            <a:schemeClr val="tx1"/>
          </a:solidFill>
          <a:latin typeface="Arial" pitchFamily="34" charset="0"/>
          <a:cs typeface="Arial" pitchFamily="34" charset="0"/>
        </a:defRPr>
      </a:lvl9pPr>
    </p:titleStyle>
    <p:bodyStyle>
      <a:lvl1pPr marL="180975" indent="-180975" algn="l" rtl="0" eaLnBrk="0" fontAlgn="base" hangingPunct="0">
        <a:spcBef>
          <a:spcPct val="0"/>
        </a:spcBef>
        <a:spcAft>
          <a:spcPct val="40000"/>
        </a:spcAft>
        <a:buFont typeface="Wingdings" pitchFamily="2" charset="2"/>
        <a:buChar char="§"/>
        <a:defRPr sz="2000">
          <a:solidFill>
            <a:schemeClr val="tx1"/>
          </a:solidFill>
          <a:latin typeface="+mn-lt"/>
          <a:ea typeface="+mn-ea"/>
          <a:cs typeface="+mn-cs"/>
        </a:defRPr>
      </a:lvl1pPr>
      <a:lvl2pPr marL="444500" indent="-261938" algn="l" rtl="0" eaLnBrk="0" fontAlgn="base" hangingPunct="0">
        <a:spcBef>
          <a:spcPct val="0"/>
        </a:spcBef>
        <a:spcAft>
          <a:spcPct val="40000"/>
        </a:spcAft>
        <a:buChar char="–"/>
        <a:defRPr>
          <a:solidFill>
            <a:schemeClr val="tx1"/>
          </a:solidFill>
          <a:latin typeface="+mn-lt"/>
          <a:cs typeface="+mn-cs"/>
        </a:defRPr>
      </a:lvl2pPr>
      <a:lvl3pPr marL="720725" indent="-274638" algn="l" rtl="0" eaLnBrk="0" fontAlgn="base" hangingPunct="0">
        <a:spcBef>
          <a:spcPct val="0"/>
        </a:spcBef>
        <a:spcAft>
          <a:spcPct val="40000"/>
        </a:spcAft>
        <a:buChar char="•"/>
        <a:defRPr>
          <a:solidFill>
            <a:schemeClr val="tx1"/>
          </a:solidFill>
          <a:latin typeface="+mn-lt"/>
          <a:cs typeface="+mn-cs"/>
        </a:defRPr>
      </a:lvl3pPr>
      <a:lvl4pPr marL="987425" indent="-265113" algn="l" rtl="0" eaLnBrk="0" fontAlgn="base" hangingPunct="0">
        <a:spcBef>
          <a:spcPct val="0"/>
        </a:spcBef>
        <a:spcAft>
          <a:spcPct val="40000"/>
        </a:spcAft>
        <a:buChar char="–"/>
        <a:defRPr>
          <a:solidFill>
            <a:schemeClr val="tx1"/>
          </a:solidFill>
          <a:latin typeface="+mn-lt"/>
          <a:cs typeface="+mn-cs"/>
        </a:defRPr>
      </a:lvl4pPr>
      <a:lvl5pPr marL="1254125" indent="-265113" algn="l" rtl="0" eaLnBrk="0" fontAlgn="base" hangingPunct="0">
        <a:spcBef>
          <a:spcPct val="0"/>
        </a:spcBef>
        <a:spcAft>
          <a:spcPct val="40000"/>
        </a:spcAft>
        <a:buChar char="»"/>
        <a:defRPr>
          <a:solidFill>
            <a:schemeClr val="tx1"/>
          </a:solidFill>
          <a:latin typeface="+mn-lt"/>
          <a:cs typeface="+mn-cs"/>
        </a:defRPr>
      </a:lvl5pPr>
      <a:lvl6pPr marL="1711325" indent="-265113" algn="l" rtl="0" fontAlgn="base">
        <a:spcBef>
          <a:spcPct val="0"/>
        </a:spcBef>
        <a:spcAft>
          <a:spcPct val="40000"/>
        </a:spcAft>
        <a:buChar char="»"/>
        <a:defRPr>
          <a:solidFill>
            <a:schemeClr val="tx1"/>
          </a:solidFill>
          <a:latin typeface="+mn-lt"/>
          <a:cs typeface="+mn-cs"/>
        </a:defRPr>
      </a:lvl6pPr>
      <a:lvl7pPr marL="2168525" indent="-265113" algn="l" rtl="0" fontAlgn="base">
        <a:spcBef>
          <a:spcPct val="0"/>
        </a:spcBef>
        <a:spcAft>
          <a:spcPct val="40000"/>
        </a:spcAft>
        <a:buChar char="»"/>
        <a:defRPr>
          <a:solidFill>
            <a:schemeClr val="tx1"/>
          </a:solidFill>
          <a:latin typeface="+mn-lt"/>
          <a:cs typeface="+mn-cs"/>
        </a:defRPr>
      </a:lvl7pPr>
      <a:lvl8pPr marL="2625725" indent="-265113" algn="l" rtl="0" fontAlgn="base">
        <a:spcBef>
          <a:spcPct val="0"/>
        </a:spcBef>
        <a:spcAft>
          <a:spcPct val="40000"/>
        </a:spcAft>
        <a:buChar char="»"/>
        <a:defRPr>
          <a:solidFill>
            <a:schemeClr val="tx1"/>
          </a:solidFill>
          <a:latin typeface="+mn-lt"/>
          <a:cs typeface="+mn-cs"/>
        </a:defRPr>
      </a:lvl8pPr>
      <a:lvl9pPr marL="3082925" indent="-265113" algn="l" rtl="0" fontAlgn="base">
        <a:spcBef>
          <a:spcPct val="0"/>
        </a:spcBef>
        <a:spcAft>
          <a:spcPct val="40000"/>
        </a:spcAft>
        <a:buChar char="»"/>
        <a:defRPr>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7">
            <a:extLst>
              <a:ext uri="{FF2B5EF4-FFF2-40B4-BE49-F238E27FC236}">
                <a16:creationId xmlns:a16="http://schemas.microsoft.com/office/drawing/2014/main" id="{6EB592E4-7ADE-3362-0FD0-BD2464EA4CAF}"/>
              </a:ext>
            </a:extLst>
          </p:cNvPr>
          <p:cNvSpPr>
            <a:spLocks noGrp="1"/>
          </p:cNvSpPr>
          <p:nvPr>
            <p:ph type="ctrTitle"/>
          </p:nvPr>
        </p:nvSpPr>
        <p:spPr>
          <a:xfrm>
            <a:off x="914400" y="2516188"/>
            <a:ext cx="7315200" cy="2595562"/>
          </a:xfrm>
        </p:spPr>
        <p:txBody>
          <a:bodyPr/>
          <a:lstStyle/>
          <a:p>
            <a:pPr eaLnBrk="1" hangingPunct="1"/>
            <a:r>
              <a:rPr lang="el-GR" altLang="el-GR" dirty="0"/>
              <a:t>Κεφάλαιο 3: Εταιρική διακυβέρνηση και χρηματοδότηση</a:t>
            </a:r>
            <a:endParaRPr lang="en-US" altLang="el-GR" dirty="0"/>
          </a:p>
        </p:txBody>
      </p:sp>
      <p:sp>
        <p:nvSpPr>
          <p:cNvPr id="33795" name="Subtitle 8">
            <a:extLst>
              <a:ext uri="{FF2B5EF4-FFF2-40B4-BE49-F238E27FC236}">
                <a16:creationId xmlns:a16="http://schemas.microsoft.com/office/drawing/2014/main" id="{EFAEDCF7-56B6-3A4B-E219-FC16661DB211}"/>
              </a:ext>
            </a:extLst>
          </p:cNvPr>
          <p:cNvSpPr>
            <a:spLocks noGrp="1"/>
          </p:cNvSpPr>
          <p:nvPr>
            <p:ph type="subTitle" idx="1"/>
          </p:nvPr>
        </p:nvSpPr>
        <p:spPr>
          <a:xfrm>
            <a:off x="914400" y="5167313"/>
            <a:ext cx="7315200" cy="1144587"/>
          </a:xfrm>
        </p:spPr>
        <p:txBody>
          <a:bodyPr/>
          <a:lstStyle/>
          <a:p>
            <a:pPr eaLnBrk="1" hangingPunct="1"/>
            <a:r>
              <a:rPr lang="el-GR" altLang="el-GR"/>
              <a:t>Επιχειρηματική Ηθική</a:t>
            </a:r>
            <a:endParaRPr lang="en-US" alt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A1C11569-0B48-7E28-D6A6-D49CE14AD92A}"/>
              </a:ext>
            </a:extLst>
          </p:cNvPr>
          <p:cNvSpPr>
            <a:spLocks noGrp="1" noChangeArrowheads="1"/>
          </p:cNvSpPr>
          <p:nvPr>
            <p:ph type="body" idx="1"/>
          </p:nvPr>
        </p:nvSpPr>
        <p:spPr>
          <a:xfrm>
            <a:off x="408543" y="527892"/>
            <a:ext cx="8404951" cy="6013373"/>
          </a:xfrm>
        </p:spPr>
        <p:txBody>
          <a:bodyPr/>
          <a:lstStyle/>
          <a:p>
            <a:pPr marL="0" indent="0">
              <a:lnSpc>
                <a:spcPct val="80000"/>
              </a:lnSpc>
              <a:buNone/>
            </a:pPr>
            <a:r>
              <a:rPr lang="el-GR" altLang="it-IT" sz="1928" b="1" u="sng" dirty="0">
                <a:latin typeface="Tahoma" panose="020B0604030504040204" pitchFamily="34" charset="0"/>
              </a:rPr>
              <a:t> Δέκα Χρυσοί Κανόνες (</a:t>
            </a:r>
            <a:r>
              <a:rPr lang="en-US" altLang="it-IT" sz="1928" b="1" u="sng" dirty="0">
                <a:latin typeface="Tahoma" panose="020B0604030504040204" pitchFamily="34" charset="0"/>
              </a:rPr>
              <a:t>10 Golden Rules</a:t>
            </a:r>
            <a:r>
              <a:rPr lang="el-GR" altLang="it-IT" sz="1928" b="1" u="sng" dirty="0">
                <a:latin typeface="Tahoma" panose="020B0604030504040204" pitchFamily="34" charset="0"/>
              </a:rPr>
              <a:t>)</a:t>
            </a:r>
            <a:endParaRPr lang="en-US" altLang="it-IT" sz="1928" b="1" u="sng" dirty="0">
              <a:latin typeface="Tahoma" panose="020B0604030504040204" pitchFamily="34" charset="0"/>
            </a:endParaRPr>
          </a:p>
          <a:p>
            <a:pPr marL="587593" indent="-587593" algn="just">
              <a:lnSpc>
                <a:spcPct val="130000"/>
              </a:lnSpc>
              <a:buNone/>
            </a:pPr>
            <a:r>
              <a:rPr lang="en-US" altLang="it-IT" sz="1928" dirty="0">
                <a:latin typeface="Tahoma" panose="020B0604030504040204" pitchFamily="34" charset="0"/>
              </a:rPr>
              <a:t>	</a:t>
            </a:r>
            <a:r>
              <a:rPr lang="en-US" altLang="it-IT" sz="1735" dirty="0">
                <a:latin typeface="Tahoma" panose="020B0604030504040204" pitchFamily="34" charset="0"/>
              </a:rPr>
              <a:t>1.	</a:t>
            </a:r>
            <a:r>
              <a:rPr lang="en-US" altLang="it-IT" sz="1735" b="1" dirty="0">
                <a:solidFill>
                  <a:schemeClr val="hlink"/>
                </a:solidFill>
                <a:latin typeface="Tahoma" panose="020B0604030504040204" pitchFamily="34" charset="0"/>
              </a:rPr>
              <a:t>Build trust and credibility</a:t>
            </a:r>
            <a:r>
              <a:rPr lang="en-US" altLang="it-IT" sz="1735" dirty="0">
                <a:latin typeface="Tahoma" panose="020B0604030504040204" pitchFamily="34" charset="0"/>
              </a:rPr>
              <a:t>. “Do what you say &amp; say what you do”</a:t>
            </a:r>
          </a:p>
          <a:p>
            <a:pPr marL="587593" indent="-587593" algn="just">
              <a:lnSpc>
                <a:spcPct val="130000"/>
              </a:lnSpc>
              <a:buNone/>
            </a:pPr>
            <a:r>
              <a:rPr lang="en-US" altLang="it-IT" sz="1735" dirty="0">
                <a:latin typeface="Tahoma" panose="020B0604030504040204" pitchFamily="34" charset="0"/>
              </a:rPr>
              <a:t>	2.	</a:t>
            </a:r>
            <a:r>
              <a:rPr lang="en-US" altLang="it-IT" sz="1735" b="1" dirty="0">
                <a:solidFill>
                  <a:schemeClr val="hlink"/>
                </a:solidFill>
                <a:latin typeface="Tahoma" panose="020B0604030504040204" pitchFamily="34" charset="0"/>
              </a:rPr>
              <a:t>Respect for the individual</a:t>
            </a:r>
            <a:r>
              <a:rPr lang="en-US" altLang="it-IT" sz="1735" dirty="0">
                <a:latin typeface="Tahoma" panose="020B0604030504040204" pitchFamily="34" charset="0"/>
              </a:rPr>
              <a:t>. “Treat each other with dignity &amp; integrity”</a:t>
            </a:r>
          </a:p>
          <a:p>
            <a:pPr marL="587593" indent="-587593" algn="just">
              <a:lnSpc>
                <a:spcPct val="130000"/>
              </a:lnSpc>
              <a:buNone/>
            </a:pPr>
            <a:r>
              <a:rPr lang="en-US" altLang="it-IT" sz="1735" dirty="0">
                <a:latin typeface="Tahoma" panose="020B0604030504040204" pitchFamily="34" charset="0"/>
              </a:rPr>
              <a:t>	3.	</a:t>
            </a:r>
            <a:r>
              <a:rPr lang="en-US" altLang="it-IT" sz="1735" b="1" dirty="0">
                <a:solidFill>
                  <a:schemeClr val="hlink"/>
                </a:solidFill>
                <a:latin typeface="Tahoma" panose="020B0604030504040204" pitchFamily="34" charset="0"/>
              </a:rPr>
              <a:t>Create a culture of open and honest communications</a:t>
            </a:r>
            <a:r>
              <a:rPr lang="en-US" altLang="it-IT" sz="1735" dirty="0">
                <a:latin typeface="Tahoma" panose="020B0604030504040204" pitchFamily="34" charset="0"/>
              </a:rPr>
              <a:t>. </a:t>
            </a:r>
            <a:r>
              <a:rPr lang="el-GR" altLang="it-IT" sz="1735" dirty="0">
                <a:latin typeface="Tahoma" panose="020B0604030504040204" pitchFamily="34" charset="0"/>
              </a:rPr>
              <a:t>	</a:t>
            </a:r>
            <a:r>
              <a:rPr lang="en-US" altLang="it-IT" sz="1735" dirty="0">
                <a:latin typeface="Tahoma" panose="020B0604030504040204" pitchFamily="34" charset="0"/>
              </a:rPr>
              <a:t>“Everyone should feel comfortable to speak their mind”</a:t>
            </a:r>
          </a:p>
          <a:p>
            <a:pPr marL="587593" indent="-587593" algn="just">
              <a:lnSpc>
                <a:spcPct val="130000"/>
              </a:lnSpc>
              <a:buNone/>
            </a:pPr>
            <a:r>
              <a:rPr lang="en-US" altLang="it-IT" sz="1735" dirty="0">
                <a:latin typeface="Tahoma" panose="020B0604030504040204" pitchFamily="34" charset="0"/>
              </a:rPr>
              <a:t>	4.	</a:t>
            </a:r>
            <a:r>
              <a:rPr lang="en-US" altLang="it-IT" sz="1735" b="1" dirty="0">
                <a:solidFill>
                  <a:schemeClr val="hlink"/>
                </a:solidFill>
                <a:latin typeface="Tahoma" panose="020B0604030504040204" pitchFamily="34" charset="0"/>
              </a:rPr>
              <a:t>Set the tone at the top</a:t>
            </a:r>
            <a:r>
              <a:rPr lang="en-US" altLang="it-IT" sz="1735" dirty="0">
                <a:latin typeface="Tahoma" panose="020B0604030504040204" pitchFamily="34" charset="0"/>
              </a:rPr>
              <a:t>. “Management leads by example ” </a:t>
            </a:r>
          </a:p>
          <a:p>
            <a:pPr marL="587593" indent="-587593" algn="just">
              <a:lnSpc>
                <a:spcPct val="130000"/>
              </a:lnSpc>
              <a:buNone/>
            </a:pPr>
            <a:r>
              <a:rPr lang="en-US" altLang="it-IT" sz="1735" dirty="0">
                <a:latin typeface="Tahoma" panose="020B0604030504040204" pitchFamily="34" charset="0"/>
              </a:rPr>
              <a:t>	5.	</a:t>
            </a:r>
            <a:r>
              <a:rPr lang="en-US" altLang="it-IT" sz="1735" b="1" dirty="0">
                <a:solidFill>
                  <a:schemeClr val="hlink"/>
                </a:solidFill>
                <a:latin typeface="Tahoma" panose="020B0604030504040204" pitchFamily="34" charset="0"/>
              </a:rPr>
              <a:t>Uphold the law</a:t>
            </a:r>
            <a:r>
              <a:rPr lang="en-US" altLang="it-IT" sz="1735" dirty="0">
                <a:latin typeface="Tahoma" panose="020B0604030504040204" pitchFamily="34" charset="0"/>
              </a:rPr>
              <a:t>. “Put the law of the land on a pedestal”</a:t>
            </a:r>
          </a:p>
          <a:p>
            <a:pPr marL="587593" indent="-587593" algn="just">
              <a:lnSpc>
                <a:spcPct val="130000"/>
              </a:lnSpc>
              <a:buNone/>
            </a:pPr>
            <a:r>
              <a:rPr lang="en-US" altLang="it-IT" sz="1735" dirty="0">
                <a:latin typeface="Tahoma" panose="020B0604030504040204" pitchFamily="34" charset="0"/>
              </a:rPr>
              <a:t>	6.	</a:t>
            </a:r>
            <a:r>
              <a:rPr lang="en-US" altLang="it-IT" sz="1735" b="1" dirty="0">
                <a:solidFill>
                  <a:schemeClr val="hlink"/>
                </a:solidFill>
                <a:latin typeface="Tahoma" panose="020B0604030504040204" pitchFamily="34" charset="0"/>
              </a:rPr>
              <a:t>Avoid conflict of interest</a:t>
            </a:r>
            <a:r>
              <a:rPr lang="en-US" altLang="it-IT" sz="1735" dirty="0">
                <a:latin typeface="Tahoma" panose="020B0604030504040204" pitchFamily="34" charset="0"/>
              </a:rPr>
              <a:t>. “Carefully &amp; consciously manage various shareholders interests ”</a:t>
            </a:r>
          </a:p>
          <a:p>
            <a:pPr marL="587593" indent="-587593" algn="just">
              <a:lnSpc>
                <a:spcPct val="130000"/>
              </a:lnSpc>
              <a:buNone/>
            </a:pPr>
            <a:r>
              <a:rPr lang="en-US" altLang="it-IT" sz="1735" dirty="0">
                <a:latin typeface="Tahoma" panose="020B0604030504040204" pitchFamily="34" charset="0"/>
              </a:rPr>
              <a:t>	7.	</a:t>
            </a:r>
            <a:r>
              <a:rPr lang="en-US" altLang="it-IT" sz="1735" b="1" dirty="0">
                <a:solidFill>
                  <a:schemeClr val="hlink"/>
                </a:solidFill>
                <a:latin typeface="Tahoma" panose="020B0604030504040204" pitchFamily="34" charset="0"/>
              </a:rPr>
              <a:t>Set metrics &amp; report results accurately</a:t>
            </a:r>
            <a:r>
              <a:rPr lang="en-US" altLang="it-IT" sz="1735" dirty="0">
                <a:latin typeface="Tahoma" panose="020B0604030504040204" pitchFamily="34" charset="0"/>
              </a:rPr>
              <a:t>. “Strike a balance between the short and long term”</a:t>
            </a:r>
            <a:endParaRPr lang="en-US" altLang="it-IT" sz="1928" dirty="0">
              <a:latin typeface="Tahoma" panose="020B0604030504040204" pitchFamily="34" charset="0"/>
            </a:endParaRPr>
          </a:p>
          <a:p>
            <a:pPr marL="587593" indent="-587593" algn="just">
              <a:lnSpc>
                <a:spcPct val="130000"/>
              </a:lnSpc>
              <a:buNone/>
            </a:pPr>
            <a:r>
              <a:rPr lang="en-US" altLang="it-IT" sz="1735" dirty="0">
                <a:latin typeface="Tahoma" panose="020B0604030504040204" pitchFamily="34" charset="0"/>
              </a:rPr>
              <a:t>	8.	</a:t>
            </a:r>
            <a:r>
              <a:rPr lang="en-US" altLang="it-IT" sz="1735" b="1" dirty="0">
                <a:solidFill>
                  <a:schemeClr val="hlink"/>
                </a:solidFill>
                <a:latin typeface="Tahoma" panose="020B0604030504040204" pitchFamily="34" charset="0"/>
              </a:rPr>
              <a:t>Promote substance over form</a:t>
            </a:r>
            <a:r>
              <a:rPr lang="en-US" altLang="it-IT" sz="1735" dirty="0">
                <a:latin typeface="Tahoma" panose="020B0604030504040204" pitchFamily="34" charset="0"/>
              </a:rPr>
              <a:t>. “Focus on what is important not </a:t>
            </a:r>
            <a:r>
              <a:rPr lang="el-GR" altLang="it-IT" sz="1735" dirty="0">
                <a:latin typeface="Tahoma" panose="020B0604030504040204" pitchFamily="34" charset="0"/>
              </a:rPr>
              <a:t>	</a:t>
            </a:r>
            <a:r>
              <a:rPr lang="en-US" altLang="it-IT" sz="1735" dirty="0">
                <a:latin typeface="Tahoma" panose="020B0604030504040204" pitchFamily="34" charset="0"/>
              </a:rPr>
              <a:t>on what is convenient”</a:t>
            </a:r>
          </a:p>
          <a:p>
            <a:pPr marL="587593" indent="-587593" algn="just">
              <a:lnSpc>
                <a:spcPct val="130000"/>
              </a:lnSpc>
              <a:buNone/>
            </a:pPr>
            <a:r>
              <a:rPr lang="en-US" altLang="it-IT" sz="1735" dirty="0">
                <a:latin typeface="Tahoma" panose="020B0604030504040204" pitchFamily="34" charset="0"/>
              </a:rPr>
              <a:t>	9.</a:t>
            </a:r>
            <a:r>
              <a:rPr lang="en-US" altLang="it-IT" sz="1735" b="1" dirty="0">
                <a:latin typeface="Tahoma" panose="020B0604030504040204" pitchFamily="34" charset="0"/>
              </a:rPr>
              <a:t>	</a:t>
            </a:r>
            <a:r>
              <a:rPr lang="en-US" altLang="it-IT" sz="1735" b="1" dirty="0">
                <a:solidFill>
                  <a:schemeClr val="hlink"/>
                </a:solidFill>
                <a:latin typeface="Tahoma" panose="020B0604030504040204" pitchFamily="34" charset="0"/>
              </a:rPr>
              <a:t>Be loyal</a:t>
            </a:r>
            <a:r>
              <a:rPr lang="en-US" altLang="it-IT" sz="1735" dirty="0">
                <a:latin typeface="Tahoma" panose="020B0604030504040204" pitchFamily="34" charset="0"/>
              </a:rPr>
              <a:t>. “To your families, your company, yourselves”  </a:t>
            </a:r>
          </a:p>
          <a:p>
            <a:pPr marL="587593" indent="-587593" algn="just">
              <a:lnSpc>
                <a:spcPct val="130000"/>
              </a:lnSpc>
              <a:buNone/>
            </a:pPr>
            <a:r>
              <a:rPr lang="en-US" altLang="it-IT" sz="1735" dirty="0">
                <a:latin typeface="Tahoma" panose="020B0604030504040204" pitchFamily="34" charset="0"/>
              </a:rPr>
              <a:t>	10. </a:t>
            </a:r>
            <a:r>
              <a:rPr lang="en-US" altLang="it-IT" sz="1735" b="1" dirty="0">
                <a:solidFill>
                  <a:schemeClr val="hlink"/>
                </a:solidFill>
                <a:latin typeface="Tahoma" panose="020B0604030504040204" pitchFamily="34" charset="0"/>
              </a:rPr>
              <a:t>Do the right thing</a:t>
            </a:r>
            <a:r>
              <a:rPr lang="en-US" altLang="it-IT" sz="1735" dirty="0">
                <a:latin typeface="Tahoma" panose="020B0604030504040204" pitchFamily="34" charset="0"/>
              </a:rPr>
              <a:t>. “Because it´s the right thing to do”</a:t>
            </a:r>
          </a:p>
          <a:p>
            <a:pPr marL="587593" indent="-587593">
              <a:lnSpc>
                <a:spcPct val="130000"/>
              </a:lnSpc>
              <a:buNone/>
            </a:pPr>
            <a:endParaRPr lang="el-GR" altLang="it-IT" sz="1735" dirty="0">
              <a:latin typeface="Tahoma" panose="020B060403050404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5 - Θέση κειμένου">
            <a:extLst>
              <a:ext uri="{FF2B5EF4-FFF2-40B4-BE49-F238E27FC236}">
                <a16:creationId xmlns:a16="http://schemas.microsoft.com/office/drawing/2014/main" id="{CEEFAC8E-2C93-C371-4284-B364F35D1204}"/>
              </a:ext>
            </a:extLst>
          </p:cNvPr>
          <p:cNvSpPr>
            <a:spLocks noGrp="1"/>
          </p:cNvSpPr>
          <p:nvPr>
            <p:ph type="body" sz="half" idx="2"/>
          </p:nvPr>
        </p:nvSpPr>
        <p:spPr>
          <a:xfrm>
            <a:off x="363538" y="1492250"/>
            <a:ext cx="8404225" cy="4411663"/>
          </a:xfrm>
          <a:solidFill>
            <a:schemeClr val="bg1">
              <a:lumMod val="85000"/>
            </a:schemeClr>
          </a:solidFill>
        </p:spPr>
        <p:txBody>
          <a:bodyPr/>
          <a:lstStyle/>
          <a:p>
            <a:pPr algn="ctr">
              <a:lnSpc>
                <a:spcPct val="150000"/>
              </a:lnSpc>
              <a:defRPr/>
            </a:pPr>
            <a:r>
              <a:rPr lang="el-GR" sz="3200" dirty="0"/>
              <a:t>Απευθύνεται σε όλους τους τύπους επιχειρήσεων, ανεξαρτήτως κλάδου δραστηριότητας, μεγέθους ή τοποθεσίας</a:t>
            </a:r>
            <a:r>
              <a:rPr lang="el-GR" sz="3200" b="1" dirty="0"/>
              <a:t> Παρέχει καθοδήγηση και όχι απαιτούμενα κριτήρια και για το λόγο αυτό δεν είναι πιστοποιήσιμο, όπως άλλα πρότυπα ISO</a:t>
            </a:r>
            <a:endParaRPr lang="el-GR" sz="3200" dirty="0">
              <a:latin typeface="Calibri" pitchFamily="34" charset="0"/>
            </a:endParaRPr>
          </a:p>
        </p:txBody>
      </p:sp>
      <p:sp>
        <p:nvSpPr>
          <p:cNvPr id="22531" name="1 - Τίτλος">
            <a:extLst>
              <a:ext uri="{FF2B5EF4-FFF2-40B4-BE49-F238E27FC236}">
                <a16:creationId xmlns:a16="http://schemas.microsoft.com/office/drawing/2014/main" id="{CFCBFF96-A6C9-5CAC-5886-A37ABB68D020}"/>
              </a:ext>
            </a:extLst>
          </p:cNvPr>
          <p:cNvSpPr>
            <a:spLocks noGrp="1"/>
          </p:cNvSpPr>
          <p:nvPr>
            <p:ph type="title"/>
          </p:nvPr>
        </p:nvSpPr>
        <p:spPr>
          <a:xfrm>
            <a:off x="912813" y="188913"/>
            <a:ext cx="7704137" cy="754062"/>
          </a:xfrm>
        </p:spPr>
        <p:txBody>
          <a:bodyPr/>
          <a:lstStyle/>
          <a:p>
            <a:pPr algn="ctr"/>
            <a:r>
              <a:rPr lang="el-GR" altLang="it-IT" sz="4000">
                <a:latin typeface="Calibri" panose="020F0502020204030204" pitchFamily="34" charset="0"/>
              </a:rPr>
              <a:t> </a:t>
            </a:r>
            <a:r>
              <a:rPr lang="en-US" altLang="it-IT" sz="4000"/>
              <a:t>ISO 26000:2010</a:t>
            </a:r>
            <a:endParaRPr lang="el-GR" altLang="it-IT" sz="4000" i="1">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64 - Ομάδα">
            <a:extLst>
              <a:ext uri="{FF2B5EF4-FFF2-40B4-BE49-F238E27FC236}">
                <a16:creationId xmlns:a16="http://schemas.microsoft.com/office/drawing/2014/main" id="{C4FE1E9C-3B94-C8AD-1A93-4AD1F503F6E3}"/>
              </a:ext>
            </a:extLst>
          </p:cNvPr>
          <p:cNvGrpSpPr>
            <a:grpSpLocks/>
          </p:cNvGrpSpPr>
          <p:nvPr/>
        </p:nvGrpSpPr>
        <p:grpSpPr bwMode="auto">
          <a:xfrm>
            <a:off x="1465263" y="942975"/>
            <a:ext cx="6053137" cy="5878513"/>
            <a:chOff x="1955800" y="1240240"/>
            <a:chExt cx="5397500" cy="5638800"/>
          </a:xfrm>
        </p:grpSpPr>
        <p:grpSp>
          <p:nvGrpSpPr>
            <p:cNvPr id="24581" name="Gruppe 91">
              <a:extLst>
                <a:ext uri="{FF2B5EF4-FFF2-40B4-BE49-F238E27FC236}">
                  <a16:creationId xmlns:a16="http://schemas.microsoft.com/office/drawing/2014/main" id="{52227C91-4C77-ED93-3B22-EB25F7E66F1E}"/>
                </a:ext>
              </a:extLst>
            </p:cNvPr>
            <p:cNvGrpSpPr>
              <a:grpSpLocks/>
            </p:cNvGrpSpPr>
            <p:nvPr/>
          </p:nvGrpSpPr>
          <p:grpSpPr bwMode="auto">
            <a:xfrm>
              <a:off x="3671888" y="2992840"/>
              <a:ext cx="1971675" cy="1947863"/>
              <a:chOff x="1071835" y="2920232"/>
              <a:chExt cx="1427572" cy="1413777"/>
            </a:xfrm>
          </p:grpSpPr>
          <p:sp>
            <p:nvSpPr>
              <p:cNvPr id="14" name="Ellipse 44">
                <a:extLst>
                  <a:ext uri="{FF2B5EF4-FFF2-40B4-BE49-F238E27FC236}">
                    <a16:creationId xmlns:a16="http://schemas.microsoft.com/office/drawing/2014/main" id="{7E35ED01-1BB7-E894-57C8-752CB74303EE}"/>
                  </a:ext>
                </a:extLst>
              </p:cNvPr>
              <p:cNvSpPr/>
              <p:nvPr/>
            </p:nvSpPr>
            <p:spPr bwMode="auto">
              <a:xfrm rot="21052097">
                <a:off x="1085754" y="2920232"/>
                <a:ext cx="1413653" cy="1413777"/>
              </a:xfrm>
              <a:prstGeom prst="ellipse">
                <a:avLst/>
              </a:prstGeom>
              <a:solidFill>
                <a:srgbClr val="C00000"/>
              </a:solidFill>
              <a:ln w="9525" cap="flat" cmpd="sng" algn="ctr">
                <a:no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50" name="Ellipse 45">
                <a:extLst>
                  <a:ext uri="{FF2B5EF4-FFF2-40B4-BE49-F238E27FC236}">
                    <a16:creationId xmlns:a16="http://schemas.microsoft.com/office/drawing/2014/main" id="{E807DCC6-20B0-1C8E-29B5-6F9A29C2623A}"/>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16" name="Måne 63">
                <a:extLst>
                  <a:ext uri="{FF2B5EF4-FFF2-40B4-BE49-F238E27FC236}">
                    <a16:creationId xmlns:a16="http://schemas.microsoft.com/office/drawing/2014/main" id="{E3CC58E3-A637-082E-7411-19EE2184E8A2}"/>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grpSp>
          <p:nvGrpSpPr>
            <p:cNvPr id="24582" name="Gruppe 91">
              <a:extLst>
                <a:ext uri="{FF2B5EF4-FFF2-40B4-BE49-F238E27FC236}">
                  <a16:creationId xmlns:a16="http://schemas.microsoft.com/office/drawing/2014/main" id="{0765976D-DD35-67B2-E7C3-E5115D6A3E60}"/>
                </a:ext>
              </a:extLst>
            </p:cNvPr>
            <p:cNvGrpSpPr>
              <a:grpSpLocks/>
            </p:cNvGrpSpPr>
            <p:nvPr/>
          </p:nvGrpSpPr>
          <p:grpSpPr bwMode="auto">
            <a:xfrm>
              <a:off x="3992563" y="1240240"/>
              <a:ext cx="1355725" cy="1339850"/>
              <a:chOff x="1071835" y="2920232"/>
              <a:chExt cx="1427572" cy="1413777"/>
            </a:xfrm>
          </p:grpSpPr>
          <p:sp>
            <p:nvSpPr>
              <p:cNvPr id="21" name="Ellipse 44">
                <a:extLst>
                  <a:ext uri="{FF2B5EF4-FFF2-40B4-BE49-F238E27FC236}">
                    <a16:creationId xmlns:a16="http://schemas.microsoft.com/office/drawing/2014/main" id="{68AB4B34-E42B-9C10-BD29-27B544479596}"/>
                  </a:ext>
                </a:extLst>
              </p:cNvPr>
              <p:cNvSpPr/>
              <p:nvPr/>
            </p:nvSpPr>
            <p:spPr bwMode="auto">
              <a:xfrm rot="21052097">
                <a:off x="1085754" y="2920232"/>
                <a:ext cx="1413653" cy="1413777"/>
              </a:xfrm>
              <a:prstGeom prst="ellipse">
                <a:avLst/>
              </a:prstGeom>
              <a:solidFill>
                <a:srgbClr val="666699"/>
              </a:solidFill>
              <a:ln w="9525" cap="flat" cmpd="sng" algn="ctr">
                <a:solidFill>
                  <a:schemeClr val="tx1">
                    <a:lumMod val="75000"/>
                    <a:lumOff val="25000"/>
                  </a:schemeClr>
                </a:solid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43" name="Ellipse 45">
                <a:extLst>
                  <a:ext uri="{FF2B5EF4-FFF2-40B4-BE49-F238E27FC236}">
                    <a16:creationId xmlns:a16="http://schemas.microsoft.com/office/drawing/2014/main" id="{E2A99044-1D41-2B66-46B5-FE514223A2CD}"/>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23" name="Måne 63">
                <a:extLst>
                  <a:ext uri="{FF2B5EF4-FFF2-40B4-BE49-F238E27FC236}">
                    <a16:creationId xmlns:a16="http://schemas.microsoft.com/office/drawing/2014/main" id="{F089C3CA-9662-526C-0360-9DAB5473E409}"/>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grpSp>
          <p:nvGrpSpPr>
            <p:cNvPr id="24583" name="Gruppe 91">
              <a:extLst>
                <a:ext uri="{FF2B5EF4-FFF2-40B4-BE49-F238E27FC236}">
                  <a16:creationId xmlns:a16="http://schemas.microsoft.com/office/drawing/2014/main" id="{9B26D81F-21F0-1BDD-ABD2-7FB914CB4DF8}"/>
                </a:ext>
              </a:extLst>
            </p:cNvPr>
            <p:cNvGrpSpPr>
              <a:grpSpLocks/>
            </p:cNvGrpSpPr>
            <p:nvPr/>
          </p:nvGrpSpPr>
          <p:grpSpPr bwMode="auto">
            <a:xfrm>
              <a:off x="5919788" y="2383240"/>
              <a:ext cx="1355725" cy="1341438"/>
              <a:chOff x="1071835" y="2920232"/>
              <a:chExt cx="1427572" cy="1413777"/>
            </a:xfrm>
          </p:grpSpPr>
          <p:sp>
            <p:nvSpPr>
              <p:cNvPr id="27" name="Ellipse 44">
                <a:extLst>
                  <a:ext uri="{FF2B5EF4-FFF2-40B4-BE49-F238E27FC236}">
                    <a16:creationId xmlns:a16="http://schemas.microsoft.com/office/drawing/2014/main" id="{EFD35731-9E38-3051-D06E-C3CBAFC8C7EB}"/>
                  </a:ext>
                </a:extLst>
              </p:cNvPr>
              <p:cNvSpPr/>
              <p:nvPr/>
            </p:nvSpPr>
            <p:spPr bwMode="auto">
              <a:xfrm rot="21052097">
                <a:off x="1085754" y="2920232"/>
                <a:ext cx="1413653" cy="1413777"/>
              </a:xfrm>
              <a:prstGeom prst="ellipse">
                <a:avLst/>
              </a:prstGeom>
              <a:solidFill>
                <a:srgbClr val="666699"/>
              </a:solidFill>
              <a:ln w="9525" cap="flat" cmpd="sng" algn="ctr">
                <a:solidFill>
                  <a:schemeClr val="tx1">
                    <a:lumMod val="75000"/>
                    <a:lumOff val="25000"/>
                  </a:schemeClr>
                </a:solid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36" name="Ellipse 45">
                <a:extLst>
                  <a:ext uri="{FF2B5EF4-FFF2-40B4-BE49-F238E27FC236}">
                    <a16:creationId xmlns:a16="http://schemas.microsoft.com/office/drawing/2014/main" id="{51A4FF31-0080-6D79-0AB4-B4BF92ACCD22}"/>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29" name="Måne 63">
                <a:extLst>
                  <a:ext uri="{FF2B5EF4-FFF2-40B4-BE49-F238E27FC236}">
                    <a16:creationId xmlns:a16="http://schemas.microsoft.com/office/drawing/2014/main" id="{A6124E28-8B4A-B0AB-3321-6EE2DAE0EE4E}"/>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grpSp>
          <p:nvGrpSpPr>
            <p:cNvPr id="24584" name="Gruppe 91">
              <a:extLst>
                <a:ext uri="{FF2B5EF4-FFF2-40B4-BE49-F238E27FC236}">
                  <a16:creationId xmlns:a16="http://schemas.microsoft.com/office/drawing/2014/main" id="{30128707-B37A-F6F4-F051-44A33C233444}"/>
                </a:ext>
              </a:extLst>
            </p:cNvPr>
            <p:cNvGrpSpPr>
              <a:grpSpLocks/>
            </p:cNvGrpSpPr>
            <p:nvPr/>
          </p:nvGrpSpPr>
          <p:grpSpPr bwMode="auto">
            <a:xfrm>
              <a:off x="5919788" y="4242203"/>
              <a:ext cx="1355725" cy="1341437"/>
              <a:chOff x="1071835" y="2920232"/>
              <a:chExt cx="1427572" cy="1413777"/>
            </a:xfrm>
          </p:grpSpPr>
          <p:sp>
            <p:nvSpPr>
              <p:cNvPr id="33" name="Ellipse 44">
                <a:extLst>
                  <a:ext uri="{FF2B5EF4-FFF2-40B4-BE49-F238E27FC236}">
                    <a16:creationId xmlns:a16="http://schemas.microsoft.com/office/drawing/2014/main" id="{C729AA74-F50B-CD72-1439-F0C140992899}"/>
                  </a:ext>
                </a:extLst>
              </p:cNvPr>
              <p:cNvSpPr/>
              <p:nvPr/>
            </p:nvSpPr>
            <p:spPr bwMode="auto">
              <a:xfrm rot="21052097">
                <a:off x="1085754" y="2920232"/>
                <a:ext cx="1413653" cy="1413777"/>
              </a:xfrm>
              <a:prstGeom prst="ellipse">
                <a:avLst/>
              </a:prstGeom>
              <a:solidFill>
                <a:srgbClr val="666699"/>
              </a:solidFill>
              <a:ln w="9525" cap="flat" cmpd="sng" algn="ctr">
                <a:solidFill>
                  <a:schemeClr val="tx1">
                    <a:lumMod val="75000"/>
                    <a:lumOff val="25000"/>
                  </a:schemeClr>
                </a:solid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29" name="Ellipse 45">
                <a:extLst>
                  <a:ext uri="{FF2B5EF4-FFF2-40B4-BE49-F238E27FC236}">
                    <a16:creationId xmlns:a16="http://schemas.microsoft.com/office/drawing/2014/main" id="{B79DD299-D446-CEA4-4021-B7F93865BA5F}"/>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35" name="Måne 63">
                <a:extLst>
                  <a:ext uri="{FF2B5EF4-FFF2-40B4-BE49-F238E27FC236}">
                    <a16:creationId xmlns:a16="http://schemas.microsoft.com/office/drawing/2014/main" id="{EB855754-D800-2828-5F90-CA3628A28026}"/>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grpSp>
          <p:nvGrpSpPr>
            <p:cNvPr id="24585" name="Gruppe 199">
              <a:extLst>
                <a:ext uri="{FF2B5EF4-FFF2-40B4-BE49-F238E27FC236}">
                  <a16:creationId xmlns:a16="http://schemas.microsoft.com/office/drawing/2014/main" id="{83DD6097-5944-E03E-BF9E-E9C21EC33776}"/>
                </a:ext>
              </a:extLst>
            </p:cNvPr>
            <p:cNvGrpSpPr>
              <a:grpSpLocks/>
            </p:cNvGrpSpPr>
            <p:nvPr/>
          </p:nvGrpSpPr>
          <p:grpSpPr bwMode="auto">
            <a:xfrm>
              <a:off x="3644900" y="5378853"/>
              <a:ext cx="2171700" cy="1500187"/>
              <a:chOff x="2636520" y="2831705"/>
              <a:chExt cx="1919605" cy="1330207"/>
            </a:xfrm>
          </p:grpSpPr>
          <p:sp>
            <p:nvSpPr>
              <p:cNvPr id="37" name="Ellipse 59">
                <a:extLst>
                  <a:ext uri="{FF2B5EF4-FFF2-40B4-BE49-F238E27FC236}">
                    <a16:creationId xmlns:a16="http://schemas.microsoft.com/office/drawing/2014/main" id="{F58419BE-3628-F81F-3E02-7D4703F06CBA}"/>
                  </a:ext>
                </a:extLst>
              </p:cNvPr>
              <p:cNvSpPr/>
              <p:nvPr/>
            </p:nvSpPr>
            <p:spPr bwMode="auto">
              <a:xfrm>
                <a:off x="2636520" y="3774026"/>
                <a:ext cx="1919605" cy="387886"/>
              </a:xfrm>
              <a:prstGeom prst="ellipse">
                <a:avLst/>
              </a:prstGeom>
              <a:gradFill flip="none" rotWithShape="1">
                <a:gsLst>
                  <a:gs pos="24000">
                    <a:sysClr val="windowText" lastClr="000000">
                      <a:alpha val="22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nvGrpSpPr>
              <p:cNvPr id="24618" name="Gruppe 91">
                <a:extLst>
                  <a:ext uri="{FF2B5EF4-FFF2-40B4-BE49-F238E27FC236}">
                    <a16:creationId xmlns:a16="http://schemas.microsoft.com/office/drawing/2014/main" id="{B45D49A9-776A-26EE-45B5-2DB10EAC242C}"/>
                  </a:ext>
                </a:extLst>
              </p:cNvPr>
              <p:cNvGrpSpPr>
                <a:grpSpLocks/>
              </p:cNvGrpSpPr>
              <p:nvPr/>
            </p:nvGrpSpPr>
            <p:grpSpPr bwMode="auto">
              <a:xfrm>
                <a:off x="2976835" y="2831705"/>
                <a:ext cx="1198925" cy="1187339"/>
                <a:chOff x="1071835" y="2920232"/>
                <a:chExt cx="1427572" cy="1413777"/>
              </a:xfrm>
            </p:grpSpPr>
            <p:sp>
              <p:nvSpPr>
                <p:cNvPr id="39" name="Ellipse 44">
                  <a:extLst>
                    <a:ext uri="{FF2B5EF4-FFF2-40B4-BE49-F238E27FC236}">
                      <a16:creationId xmlns:a16="http://schemas.microsoft.com/office/drawing/2014/main" id="{2ACA8135-DA79-4379-1CE7-147AD50D14C0}"/>
                    </a:ext>
                  </a:extLst>
                </p:cNvPr>
                <p:cNvSpPr/>
                <p:nvPr/>
              </p:nvSpPr>
              <p:spPr bwMode="auto">
                <a:xfrm rot="21052097">
                  <a:off x="1085754" y="2920232"/>
                  <a:ext cx="1413653" cy="1413777"/>
                </a:xfrm>
                <a:prstGeom prst="ellipse">
                  <a:avLst/>
                </a:prstGeom>
                <a:solidFill>
                  <a:srgbClr val="666699"/>
                </a:solidFill>
                <a:ln w="9525" cap="flat" cmpd="sng" algn="ctr">
                  <a:solidFill>
                    <a:schemeClr val="tx1">
                      <a:lumMod val="75000"/>
                      <a:lumOff val="25000"/>
                    </a:schemeClr>
                  </a:solid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22" name="Ellipse 45">
                  <a:extLst>
                    <a:ext uri="{FF2B5EF4-FFF2-40B4-BE49-F238E27FC236}">
                      <a16:creationId xmlns:a16="http://schemas.microsoft.com/office/drawing/2014/main" id="{85DE778B-EF74-E7C7-7AD6-47C4A0C33DE0}"/>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41" name="Måne 63">
                  <a:extLst>
                    <a:ext uri="{FF2B5EF4-FFF2-40B4-BE49-F238E27FC236}">
                      <a16:creationId xmlns:a16="http://schemas.microsoft.com/office/drawing/2014/main" id="{4583BD3C-FB10-4BD5-DE34-6D65843351D7}"/>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grpSp>
        <p:grpSp>
          <p:nvGrpSpPr>
            <p:cNvPr id="24586" name="Gruppe 91">
              <a:extLst>
                <a:ext uri="{FF2B5EF4-FFF2-40B4-BE49-F238E27FC236}">
                  <a16:creationId xmlns:a16="http://schemas.microsoft.com/office/drawing/2014/main" id="{7F15F5D9-8F9B-8075-D312-B619CF3B034A}"/>
                </a:ext>
              </a:extLst>
            </p:cNvPr>
            <p:cNvGrpSpPr>
              <a:grpSpLocks/>
            </p:cNvGrpSpPr>
            <p:nvPr/>
          </p:nvGrpSpPr>
          <p:grpSpPr bwMode="auto">
            <a:xfrm>
              <a:off x="2049463" y="4242203"/>
              <a:ext cx="1355725" cy="1341437"/>
              <a:chOff x="1071835" y="2920232"/>
              <a:chExt cx="1427572" cy="1413777"/>
            </a:xfrm>
          </p:grpSpPr>
          <p:sp>
            <p:nvSpPr>
              <p:cNvPr id="45" name="Ellipse 44">
                <a:extLst>
                  <a:ext uri="{FF2B5EF4-FFF2-40B4-BE49-F238E27FC236}">
                    <a16:creationId xmlns:a16="http://schemas.microsoft.com/office/drawing/2014/main" id="{194C7C76-E270-5453-2E69-2FF8C66A7018}"/>
                  </a:ext>
                </a:extLst>
              </p:cNvPr>
              <p:cNvSpPr/>
              <p:nvPr/>
            </p:nvSpPr>
            <p:spPr bwMode="auto">
              <a:xfrm rot="21052097">
                <a:off x="1085754" y="2920232"/>
                <a:ext cx="1413653" cy="1413777"/>
              </a:xfrm>
              <a:prstGeom prst="ellipse">
                <a:avLst/>
              </a:prstGeom>
              <a:solidFill>
                <a:srgbClr val="666699"/>
              </a:solidFill>
              <a:ln w="9525" cap="flat" cmpd="sng" algn="ctr">
                <a:solidFill>
                  <a:schemeClr val="tx1">
                    <a:lumMod val="75000"/>
                    <a:lumOff val="25000"/>
                  </a:schemeClr>
                </a:solid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11" name="Ellipse 45">
                <a:extLst>
                  <a:ext uri="{FF2B5EF4-FFF2-40B4-BE49-F238E27FC236}">
                    <a16:creationId xmlns:a16="http://schemas.microsoft.com/office/drawing/2014/main" id="{0E340E77-BA7F-0E13-9F50-92100B640C34}"/>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47" name="Måne 63">
                <a:extLst>
                  <a:ext uri="{FF2B5EF4-FFF2-40B4-BE49-F238E27FC236}">
                    <a16:creationId xmlns:a16="http://schemas.microsoft.com/office/drawing/2014/main" id="{47B5A03C-3277-64C2-537C-BD6CFCE01DC9}"/>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grpSp>
          <p:nvGrpSpPr>
            <p:cNvPr id="24587" name="Gruppe 91">
              <a:extLst>
                <a:ext uri="{FF2B5EF4-FFF2-40B4-BE49-F238E27FC236}">
                  <a16:creationId xmlns:a16="http://schemas.microsoft.com/office/drawing/2014/main" id="{FB6A2399-E359-D083-46B2-15D39901731A}"/>
                </a:ext>
              </a:extLst>
            </p:cNvPr>
            <p:cNvGrpSpPr>
              <a:grpSpLocks/>
            </p:cNvGrpSpPr>
            <p:nvPr/>
          </p:nvGrpSpPr>
          <p:grpSpPr bwMode="auto">
            <a:xfrm>
              <a:off x="2047875" y="2383240"/>
              <a:ext cx="1355725" cy="1341438"/>
              <a:chOff x="1071835" y="2920232"/>
              <a:chExt cx="1427572" cy="1413777"/>
            </a:xfrm>
          </p:grpSpPr>
          <p:sp>
            <p:nvSpPr>
              <p:cNvPr id="51" name="Ellipse 44">
                <a:extLst>
                  <a:ext uri="{FF2B5EF4-FFF2-40B4-BE49-F238E27FC236}">
                    <a16:creationId xmlns:a16="http://schemas.microsoft.com/office/drawing/2014/main" id="{CE9721DC-AA0C-65D8-9451-76E4C1E39784}"/>
                  </a:ext>
                </a:extLst>
              </p:cNvPr>
              <p:cNvSpPr/>
              <p:nvPr/>
            </p:nvSpPr>
            <p:spPr bwMode="auto">
              <a:xfrm rot="21052097">
                <a:off x="1085754" y="2920232"/>
                <a:ext cx="1413653" cy="1413777"/>
              </a:xfrm>
              <a:prstGeom prst="ellipse">
                <a:avLst/>
              </a:prstGeom>
              <a:solidFill>
                <a:srgbClr val="666699"/>
              </a:solidFill>
              <a:ln w="9525" cap="flat" cmpd="sng" algn="ctr">
                <a:solidFill>
                  <a:schemeClr val="tx1">
                    <a:lumMod val="75000"/>
                    <a:lumOff val="25000"/>
                  </a:schemeClr>
                </a:solidFill>
                <a:prstDash val="solid"/>
              </a:ln>
              <a:effectLst>
                <a:innerShdw blurRad="190500" dist="114300" dir="5640000">
                  <a:srgbClr val="000000">
                    <a:alpha val="37000"/>
                  </a:srgbClr>
                </a:innerShdw>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sp>
            <p:nvSpPr>
              <p:cNvPr id="24604" name="Ellipse 45">
                <a:extLst>
                  <a:ext uri="{FF2B5EF4-FFF2-40B4-BE49-F238E27FC236}">
                    <a16:creationId xmlns:a16="http://schemas.microsoft.com/office/drawing/2014/main" id="{B1E41285-35C1-6CC2-140D-86FDC495EC6D}"/>
                  </a:ext>
                </a:extLst>
              </p:cNvPr>
              <p:cNvSpPr>
                <a:spLocks noChangeArrowheads="1"/>
              </p:cNvSpPr>
              <p:nvPr/>
            </p:nvSpPr>
            <p:spPr bwMode="auto">
              <a:xfrm>
                <a:off x="1285532" y="2950928"/>
                <a:ext cx="1026418" cy="767389"/>
              </a:xfrm>
              <a:prstGeom prst="ellipse">
                <a:avLst/>
              </a:prstGeom>
              <a:gradFill rotWithShape="1">
                <a:gsLst>
                  <a:gs pos="0">
                    <a:srgbClr val="FFFCF9">
                      <a:alpha val="76999"/>
                    </a:srgbClr>
                  </a:gs>
                  <a:gs pos="100000">
                    <a:srgbClr val="FFFFFF">
                      <a:alpha val="0"/>
                    </a:srgbClr>
                  </a:gs>
                </a:gsLst>
                <a:lin ang="5400000"/>
              </a:gra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endParaRPr lang="da-DK" altLang="it-IT">
                  <a:solidFill>
                    <a:srgbClr val="FFFFFF"/>
                  </a:solidFill>
                  <a:latin typeface="Calibri" panose="020F0502020204030204" pitchFamily="34" charset="0"/>
                </a:endParaRPr>
              </a:p>
            </p:txBody>
          </p:sp>
          <p:sp>
            <p:nvSpPr>
              <p:cNvPr id="53" name="Måne 63">
                <a:extLst>
                  <a:ext uri="{FF2B5EF4-FFF2-40B4-BE49-F238E27FC236}">
                    <a16:creationId xmlns:a16="http://schemas.microsoft.com/office/drawing/2014/main" id="{F3BCED21-CFF7-9012-B91C-83A7394B443A}"/>
                  </a:ext>
                </a:extLst>
              </p:cNvPr>
              <p:cNvSpPr/>
              <p:nvPr/>
            </p:nvSpPr>
            <p:spPr bwMode="auto">
              <a:xfrm rot="16552097">
                <a:off x="1446797" y="3308471"/>
                <a:ext cx="622393"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a:defRPr/>
                </a:pPr>
                <a:endParaRPr lang="da-DK">
                  <a:solidFill>
                    <a:srgbClr val="FFFFFF"/>
                  </a:solidFill>
                  <a:latin typeface="Calibri" pitchFamily="-112" charset="0"/>
                  <a:ea typeface="ＭＳ Ｐゴシック" pitchFamily="-112" charset="-128"/>
                </a:endParaRPr>
              </a:p>
            </p:txBody>
          </p:sp>
        </p:grpSp>
        <p:sp>
          <p:nvSpPr>
            <p:cNvPr id="24588" name="TextBox 7">
              <a:extLst>
                <a:ext uri="{FF2B5EF4-FFF2-40B4-BE49-F238E27FC236}">
                  <a16:creationId xmlns:a16="http://schemas.microsoft.com/office/drawing/2014/main" id="{03FE8CFD-FCCF-B771-1DBC-2A9C819753FB}"/>
                </a:ext>
              </a:extLst>
            </p:cNvPr>
            <p:cNvSpPr txBox="1">
              <a:spLocks noChangeArrowheads="1"/>
            </p:cNvSpPr>
            <p:nvPr/>
          </p:nvSpPr>
          <p:spPr bwMode="auto">
            <a:xfrm>
              <a:off x="3822700" y="3610378"/>
              <a:ext cx="1828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a:solidFill>
                    <a:schemeClr val="bg1"/>
                  </a:solidFill>
                </a:rPr>
                <a:t>Εταιρική </a:t>
              </a:r>
            </a:p>
            <a:p>
              <a:pPr algn="ctr" eaLnBrk="1" hangingPunct="1"/>
              <a:r>
                <a:rPr lang="el-GR" altLang="it-IT">
                  <a:solidFill>
                    <a:schemeClr val="bg1"/>
                  </a:solidFill>
                </a:rPr>
                <a:t>Διακυβέρνηση</a:t>
              </a:r>
              <a:endParaRPr lang="da-DK" altLang="it-IT">
                <a:solidFill>
                  <a:schemeClr val="bg1"/>
                </a:solidFill>
              </a:endParaRPr>
            </a:p>
          </p:txBody>
        </p:sp>
        <p:sp>
          <p:nvSpPr>
            <p:cNvPr id="24589" name="TextBox 10">
              <a:extLst>
                <a:ext uri="{FF2B5EF4-FFF2-40B4-BE49-F238E27FC236}">
                  <a16:creationId xmlns:a16="http://schemas.microsoft.com/office/drawing/2014/main" id="{0E77A85E-27EC-53F5-1735-0EA9E6F172AA}"/>
                </a:ext>
              </a:extLst>
            </p:cNvPr>
            <p:cNvSpPr txBox="1">
              <a:spLocks noChangeArrowheads="1"/>
            </p:cNvSpPr>
            <p:nvPr/>
          </p:nvSpPr>
          <p:spPr bwMode="auto">
            <a:xfrm>
              <a:off x="5851525" y="2635653"/>
              <a:ext cx="15017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sz="1600" b="1">
                  <a:solidFill>
                    <a:schemeClr val="bg1"/>
                  </a:solidFill>
                </a:rPr>
                <a:t>Συμμετοχή </a:t>
              </a:r>
            </a:p>
            <a:p>
              <a:pPr algn="ctr" eaLnBrk="1" hangingPunct="1"/>
              <a:r>
                <a:rPr lang="el-GR" altLang="it-IT" sz="1600">
                  <a:solidFill>
                    <a:schemeClr val="bg1"/>
                  </a:solidFill>
                </a:rPr>
                <a:t>&amp;</a:t>
              </a:r>
              <a:r>
                <a:rPr lang="el-GR" altLang="it-IT" sz="1600" b="1">
                  <a:solidFill>
                    <a:schemeClr val="bg1"/>
                  </a:solidFill>
                </a:rPr>
                <a:t> Ανάπτυξη </a:t>
              </a:r>
            </a:p>
            <a:p>
              <a:pPr algn="ctr" eaLnBrk="1" hangingPunct="1"/>
              <a:r>
                <a:rPr lang="el-GR" altLang="it-IT" sz="1600" b="1">
                  <a:solidFill>
                    <a:schemeClr val="bg1"/>
                  </a:solidFill>
                </a:rPr>
                <a:t>Κοινότητας</a:t>
              </a:r>
              <a:endParaRPr lang="da-DK" altLang="it-IT" sz="1600" b="1">
                <a:solidFill>
                  <a:schemeClr val="bg1"/>
                </a:solidFill>
              </a:endParaRPr>
            </a:p>
          </p:txBody>
        </p:sp>
        <p:sp>
          <p:nvSpPr>
            <p:cNvPr id="24590" name="TextBox 6">
              <a:extLst>
                <a:ext uri="{FF2B5EF4-FFF2-40B4-BE49-F238E27FC236}">
                  <a16:creationId xmlns:a16="http://schemas.microsoft.com/office/drawing/2014/main" id="{A7EE8E10-B3C4-D8C3-EB22-DF307D329153}"/>
                </a:ext>
              </a:extLst>
            </p:cNvPr>
            <p:cNvSpPr txBox="1">
              <a:spLocks noChangeArrowheads="1"/>
            </p:cNvSpPr>
            <p:nvPr/>
          </p:nvSpPr>
          <p:spPr bwMode="auto">
            <a:xfrm>
              <a:off x="4013200" y="1583140"/>
              <a:ext cx="1370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sz="1600" b="1">
                  <a:solidFill>
                    <a:schemeClr val="bg1"/>
                  </a:solidFill>
                </a:rPr>
                <a:t>Ανθρώπινα </a:t>
              </a:r>
            </a:p>
            <a:p>
              <a:pPr algn="ctr" eaLnBrk="1" hangingPunct="1"/>
              <a:r>
                <a:rPr lang="el-GR" altLang="it-IT" sz="1600" b="1">
                  <a:solidFill>
                    <a:schemeClr val="bg1"/>
                  </a:solidFill>
                </a:rPr>
                <a:t>Δικαιώματα</a:t>
              </a:r>
              <a:endParaRPr lang="da-DK" altLang="it-IT" sz="1600" b="1">
                <a:solidFill>
                  <a:schemeClr val="bg1"/>
                </a:solidFill>
              </a:endParaRPr>
            </a:p>
          </p:txBody>
        </p:sp>
        <p:sp>
          <p:nvSpPr>
            <p:cNvPr id="24591" name="TextBox 9">
              <a:extLst>
                <a:ext uri="{FF2B5EF4-FFF2-40B4-BE49-F238E27FC236}">
                  <a16:creationId xmlns:a16="http://schemas.microsoft.com/office/drawing/2014/main" id="{1E3D96C7-D1AC-0A04-CBCC-6BF466BB076C}"/>
                </a:ext>
              </a:extLst>
            </p:cNvPr>
            <p:cNvSpPr txBox="1">
              <a:spLocks noChangeArrowheads="1"/>
            </p:cNvSpPr>
            <p:nvPr/>
          </p:nvSpPr>
          <p:spPr bwMode="auto">
            <a:xfrm>
              <a:off x="5940425" y="4742265"/>
              <a:ext cx="13620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sz="1600" b="1">
                  <a:solidFill>
                    <a:schemeClr val="bg1"/>
                  </a:solidFill>
                </a:rPr>
                <a:t>Περιβάλλον</a:t>
              </a:r>
              <a:endParaRPr lang="da-DK" altLang="it-IT" sz="1600" b="1">
                <a:solidFill>
                  <a:schemeClr val="bg1"/>
                </a:solidFill>
              </a:endParaRPr>
            </a:p>
          </p:txBody>
        </p:sp>
        <p:sp>
          <p:nvSpPr>
            <p:cNvPr id="24592" name="TextBox 12">
              <a:extLst>
                <a:ext uri="{FF2B5EF4-FFF2-40B4-BE49-F238E27FC236}">
                  <a16:creationId xmlns:a16="http://schemas.microsoft.com/office/drawing/2014/main" id="{35E8AE72-AC84-E640-012D-01E8BDA76CAF}"/>
                </a:ext>
              </a:extLst>
            </p:cNvPr>
            <p:cNvSpPr txBox="1">
              <a:spLocks noChangeArrowheads="1"/>
            </p:cNvSpPr>
            <p:nvPr/>
          </p:nvSpPr>
          <p:spPr bwMode="auto">
            <a:xfrm>
              <a:off x="4025900" y="5570940"/>
              <a:ext cx="139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sz="1600" b="1">
                  <a:solidFill>
                    <a:schemeClr val="bg1"/>
                  </a:solidFill>
                </a:rPr>
                <a:t>Δίκαιες Πρακτικές Λειτουργίας</a:t>
              </a:r>
              <a:endParaRPr lang="da-DK" altLang="it-IT" sz="1600" b="1">
                <a:solidFill>
                  <a:schemeClr val="bg1"/>
                </a:solidFill>
              </a:endParaRPr>
            </a:p>
          </p:txBody>
        </p:sp>
        <p:sp>
          <p:nvSpPr>
            <p:cNvPr id="24593" name="TextBox 8">
              <a:extLst>
                <a:ext uri="{FF2B5EF4-FFF2-40B4-BE49-F238E27FC236}">
                  <a16:creationId xmlns:a16="http://schemas.microsoft.com/office/drawing/2014/main" id="{864E6E96-13CF-0345-E367-199245DDD4A0}"/>
                </a:ext>
              </a:extLst>
            </p:cNvPr>
            <p:cNvSpPr txBox="1">
              <a:spLocks noChangeArrowheads="1"/>
            </p:cNvSpPr>
            <p:nvPr/>
          </p:nvSpPr>
          <p:spPr bwMode="auto">
            <a:xfrm>
              <a:off x="2044700" y="2780115"/>
              <a:ext cx="13827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sz="1600" b="1">
                  <a:solidFill>
                    <a:schemeClr val="bg1"/>
                  </a:solidFill>
                </a:rPr>
                <a:t>Εργασιακές </a:t>
              </a:r>
            </a:p>
            <a:p>
              <a:pPr algn="ctr" eaLnBrk="1" hangingPunct="1"/>
              <a:r>
                <a:rPr lang="el-GR" altLang="it-IT" sz="1600" b="1">
                  <a:solidFill>
                    <a:schemeClr val="bg1"/>
                  </a:solidFill>
                </a:rPr>
                <a:t>Πρακτικές</a:t>
              </a:r>
              <a:endParaRPr lang="da-DK" altLang="it-IT" sz="1600" b="1">
                <a:solidFill>
                  <a:schemeClr val="bg1"/>
                </a:solidFill>
              </a:endParaRPr>
            </a:p>
          </p:txBody>
        </p:sp>
        <p:sp>
          <p:nvSpPr>
            <p:cNvPr id="24594" name="TextBox 11">
              <a:extLst>
                <a:ext uri="{FF2B5EF4-FFF2-40B4-BE49-F238E27FC236}">
                  <a16:creationId xmlns:a16="http://schemas.microsoft.com/office/drawing/2014/main" id="{5A77291B-6038-992D-A3E0-A85B97DE1419}"/>
                </a:ext>
              </a:extLst>
            </p:cNvPr>
            <p:cNvSpPr txBox="1">
              <a:spLocks noChangeArrowheads="1"/>
            </p:cNvSpPr>
            <p:nvPr/>
          </p:nvSpPr>
          <p:spPr bwMode="auto">
            <a:xfrm>
              <a:off x="1955800" y="4491895"/>
              <a:ext cx="157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it-IT" sz="1600" b="1">
                  <a:solidFill>
                    <a:schemeClr val="bg1"/>
                  </a:solidFill>
                </a:rPr>
                <a:t>Θέματα Καταναλωτών</a:t>
              </a:r>
              <a:endParaRPr lang="da-DK" altLang="it-IT" sz="1600" b="1">
                <a:solidFill>
                  <a:schemeClr val="bg1"/>
                </a:solidFill>
              </a:endParaRPr>
            </a:p>
          </p:txBody>
        </p:sp>
        <p:sp>
          <p:nvSpPr>
            <p:cNvPr id="6161" name="Right Arrow 51">
              <a:extLst>
                <a:ext uri="{FF2B5EF4-FFF2-40B4-BE49-F238E27FC236}">
                  <a16:creationId xmlns:a16="http://schemas.microsoft.com/office/drawing/2014/main" id="{49379683-CCE1-0B44-60C5-0A183C5C9720}"/>
                </a:ext>
              </a:extLst>
            </p:cNvPr>
            <p:cNvSpPr>
              <a:spLocks noChangeArrowheads="1"/>
            </p:cNvSpPr>
            <p:nvPr/>
          </p:nvSpPr>
          <p:spPr bwMode="auto">
            <a:xfrm rot="20103920">
              <a:off x="5511667" y="3302064"/>
              <a:ext cx="380783" cy="312167"/>
            </a:xfrm>
            <a:prstGeom prst="rightArrow">
              <a:avLst>
                <a:gd name="adj1" fmla="val 50000"/>
                <a:gd name="adj2" fmla="val 49989"/>
              </a:avLst>
            </a:prstGeom>
            <a:gradFill rotWithShape="1">
              <a:gsLst>
                <a:gs pos="0">
                  <a:srgbClr val="BFBFBF"/>
                </a:gs>
                <a:gs pos="100000">
                  <a:srgbClr val="404040"/>
                </a:gs>
              </a:gsLst>
              <a:lin ang="5400000"/>
            </a:gradFill>
            <a:ln w="9525">
              <a:solidFill>
                <a:srgbClr val="404040"/>
              </a:solidFill>
              <a:miter lim="800000"/>
              <a:headEnd/>
              <a:tailEnd/>
            </a:ln>
            <a:effectLst>
              <a:outerShdw dist="23000" dir="5400000" rotWithShape="0">
                <a:srgbClr val="808080">
                  <a:alpha val="34998"/>
                </a:srgbClr>
              </a:outerShdw>
            </a:effectLst>
          </p:spPr>
          <p:txBody>
            <a:bodyPr anchor="ctr"/>
            <a:lstStyle/>
            <a:p>
              <a:pPr algn="ctr">
                <a:defRPr/>
              </a:pPr>
              <a:endParaRPr lang="el-GR">
                <a:solidFill>
                  <a:srgbClr val="FFFFFF"/>
                </a:solidFill>
                <a:latin typeface="Calibri" pitchFamily="-65" charset="0"/>
              </a:endParaRPr>
            </a:p>
          </p:txBody>
        </p:sp>
        <p:sp>
          <p:nvSpPr>
            <p:cNvPr id="6162" name="Right Arrow 53">
              <a:extLst>
                <a:ext uri="{FF2B5EF4-FFF2-40B4-BE49-F238E27FC236}">
                  <a16:creationId xmlns:a16="http://schemas.microsoft.com/office/drawing/2014/main" id="{6D166ACE-4079-816E-9B46-33DF4C086F3F}"/>
                </a:ext>
              </a:extLst>
            </p:cNvPr>
            <p:cNvSpPr>
              <a:spLocks noChangeArrowheads="1"/>
            </p:cNvSpPr>
            <p:nvPr/>
          </p:nvSpPr>
          <p:spPr bwMode="auto">
            <a:xfrm rot="1496080" flipH="1">
              <a:off x="3444961" y="3302064"/>
              <a:ext cx="380783" cy="312167"/>
            </a:xfrm>
            <a:prstGeom prst="rightArrow">
              <a:avLst>
                <a:gd name="adj1" fmla="val 50000"/>
                <a:gd name="adj2" fmla="val 49989"/>
              </a:avLst>
            </a:prstGeom>
            <a:gradFill rotWithShape="1">
              <a:gsLst>
                <a:gs pos="0">
                  <a:srgbClr val="BFBFBF"/>
                </a:gs>
                <a:gs pos="100000">
                  <a:srgbClr val="404040"/>
                </a:gs>
              </a:gsLst>
              <a:lin ang="5400000"/>
            </a:gradFill>
            <a:ln w="9525">
              <a:solidFill>
                <a:srgbClr val="404040"/>
              </a:solidFill>
              <a:miter lim="800000"/>
              <a:headEnd/>
              <a:tailEnd/>
            </a:ln>
            <a:effectLst>
              <a:outerShdw dist="23000" dir="5400000" rotWithShape="0">
                <a:srgbClr val="808080">
                  <a:alpha val="34998"/>
                </a:srgbClr>
              </a:outerShdw>
            </a:effectLst>
          </p:spPr>
          <p:txBody>
            <a:bodyPr anchor="ctr"/>
            <a:lstStyle/>
            <a:p>
              <a:pPr algn="ctr">
                <a:defRPr/>
              </a:pPr>
              <a:endParaRPr lang="el-GR">
                <a:solidFill>
                  <a:srgbClr val="FFFFFF"/>
                </a:solidFill>
                <a:latin typeface="Calibri" pitchFamily="-65" charset="0"/>
              </a:endParaRPr>
            </a:p>
          </p:txBody>
        </p:sp>
        <p:sp>
          <p:nvSpPr>
            <p:cNvPr id="6163" name="Right Arrow 54">
              <a:extLst>
                <a:ext uri="{FF2B5EF4-FFF2-40B4-BE49-F238E27FC236}">
                  <a16:creationId xmlns:a16="http://schemas.microsoft.com/office/drawing/2014/main" id="{8E61EB4F-7EAE-7F9E-1DE4-4E538E1A6E5F}"/>
                </a:ext>
              </a:extLst>
            </p:cNvPr>
            <p:cNvSpPr>
              <a:spLocks noChangeArrowheads="1"/>
            </p:cNvSpPr>
            <p:nvPr/>
          </p:nvSpPr>
          <p:spPr bwMode="auto">
            <a:xfrm rot="20103920" flipH="1" flipV="1">
              <a:off x="3425143" y="4337544"/>
              <a:ext cx="382199" cy="310644"/>
            </a:xfrm>
            <a:prstGeom prst="rightArrow">
              <a:avLst>
                <a:gd name="adj1" fmla="val 50000"/>
                <a:gd name="adj2" fmla="val 49989"/>
              </a:avLst>
            </a:prstGeom>
            <a:gradFill rotWithShape="1">
              <a:gsLst>
                <a:gs pos="0">
                  <a:srgbClr val="BFBFBF"/>
                </a:gs>
                <a:gs pos="100000">
                  <a:srgbClr val="404040"/>
                </a:gs>
              </a:gsLst>
              <a:lin ang="5400000"/>
            </a:gradFill>
            <a:ln w="9525">
              <a:solidFill>
                <a:srgbClr val="404040"/>
              </a:solidFill>
              <a:miter lim="800000"/>
              <a:headEnd/>
              <a:tailEnd/>
            </a:ln>
            <a:effectLst>
              <a:outerShdw dist="23000" dir="5400000" rotWithShape="0">
                <a:srgbClr val="808080">
                  <a:alpha val="34998"/>
                </a:srgbClr>
              </a:outerShdw>
            </a:effectLst>
          </p:spPr>
          <p:txBody>
            <a:bodyPr anchor="ctr"/>
            <a:lstStyle/>
            <a:p>
              <a:pPr algn="ctr">
                <a:defRPr/>
              </a:pPr>
              <a:endParaRPr lang="el-GR">
                <a:solidFill>
                  <a:srgbClr val="FFFFFF"/>
                </a:solidFill>
                <a:latin typeface="Calibri" pitchFamily="-65" charset="0"/>
              </a:endParaRPr>
            </a:p>
          </p:txBody>
        </p:sp>
        <p:sp>
          <p:nvSpPr>
            <p:cNvPr id="6164" name="Right Arrow 55">
              <a:extLst>
                <a:ext uri="{FF2B5EF4-FFF2-40B4-BE49-F238E27FC236}">
                  <a16:creationId xmlns:a16="http://schemas.microsoft.com/office/drawing/2014/main" id="{893B8E79-ADD3-95CD-35F6-091BDFDD3194}"/>
                </a:ext>
              </a:extLst>
            </p:cNvPr>
            <p:cNvSpPr>
              <a:spLocks noChangeArrowheads="1"/>
            </p:cNvSpPr>
            <p:nvPr/>
          </p:nvSpPr>
          <p:spPr bwMode="auto">
            <a:xfrm rot="1496080" flipV="1">
              <a:off x="5501758" y="4352772"/>
              <a:ext cx="382199" cy="312167"/>
            </a:xfrm>
            <a:prstGeom prst="rightArrow">
              <a:avLst>
                <a:gd name="adj1" fmla="val 50000"/>
                <a:gd name="adj2" fmla="val 49989"/>
              </a:avLst>
            </a:prstGeom>
            <a:gradFill rotWithShape="1">
              <a:gsLst>
                <a:gs pos="0">
                  <a:srgbClr val="BFBFBF"/>
                </a:gs>
                <a:gs pos="100000">
                  <a:srgbClr val="404040"/>
                </a:gs>
              </a:gsLst>
              <a:lin ang="5400000"/>
            </a:gradFill>
            <a:ln w="9525">
              <a:solidFill>
                <a:srgbClr val="404040"/>
              </a:solidFill>
              <a:miter lim="800000"/>
              <a:headEnd/>
              <a:tailEnd/>
            </a:ln>
            <a:effectLst>
              <a:outerShdw dist="23000" dir="5400000" rotWithShape="0">
                <a:srgbClr val="808080">
                  <a:alpha val="34998"/>
                </a:srgbClr>
              </a:outerShdw>
            </a:effectLst>
          </p:spPr>
          <p:txBody>
            <a:bodyPr anchor="ctr"/>
            <a:lstStyle/>
            <a:p>
              <a:pPr algn="ctr">
                <a:defRPr/>
              </a:pPr>
              <a:endParaRPr lang="el-GR">
                <a:solidFill>
                  <a:srgbClr val="FFFFFF"/>
                </a:solidFill>
                <a:latin typeface="Calibri" pitchFamily="-65" charset="0"/>
              </a:endParaRPr>
            </a:p>
          </p:txBody>
        </p:sp>
        <p:sp>
          <p:nvSpPr>
            <p:cNvPr id="6165" name="Right Arrow 56">
              <a:extLst>
                <a:ext uri="{FF2B5EF4-FFF2-40B4-BE49-F238E27FC236}">
                  <a16:creationId xmlns:a16="http://schemas.microsoft.com/office/drawing/2014/main" id="{5EFCDA1C-139A-0393-6AD5-68CE898B275D}"/>
                </a:ext>
              </a:extLst>
            </p:cNvPr>
            <p:cNvSpPr>
              <a:spLocks noChangeArrowheads="1"/>
            </p:cNvSpPr>
            <p:nvPr/>
          </p:nvSpPr>
          <p:spPr bwMode="auto">
            <a:xfrm rot="5400000" flipH="1">
              <a:off x="4518702" y="2646887"/>
              <a:ext cx="380691" cy="311421"/>
            </a:xfrm>
            <a:prstGeom prst="rightArrow">
              <a:avLst>
                <a:gd name="adj1" fmla="val 50000"/>
                <a:gd name="adj2" fmla="val 49989"/>
              </a:avLst>
            </a:prstGeom>
            <a:gradFill rotWithShape="1">
              <a:gsLst>
                <a:gs pos="0">
                  <a:srgbClr val="BFBFBF"/>
                </a:gs>
                <a:gs pos="100000">
                  <a:srgbClr val="404040"/>
                </a:gs>
              </a:gsLst>
              <a:lin ang="5400000"/>
            </a:gradFill>
            <a:ln w="9525">
              <a:solidFill>
                <a:srgbClr val="404040"/>
              </a:solidFill>
              <a:miter lim="800000"/>
              <a:headEnd/>
              <a:tailEnd/>
            </a:ln>
            <a:effectLst>
              <a:outerShdw dist="23000" dir="5400000" rotWithShape="0">
                <a:srgbClr val="808080">
                  <a:alpha val="34998"/>
                </a:srgbClr>
              </a:outerShdw>
            </a:effectLst>
          </p:spPr>
          <p:txBody>
            <a:bodyPr anchor="ctr"/>
            <a:lstStyle/>
            <a:p>
              <a:pPr algn="ctr">
                <a:defRPr/>
              </a:pPr>
              <a:endParaRPr lang="el-GR">
                <a:solidFill>
                  <a:srgbClr val="FFFFFF"/>
                </a:solidFill>
                <a:latin typeface="Calibri" pitchFamily="-65" charset="0"/>
              </a:endParaRPr>
            </a:p>
          </p:txBody>
        </p:sp>
        <p:sp>
          <p:nvSpPr>
            <p:cNvPr id="6166" name="Right Arrow 57">
              <a:extLst>
                <a:ext uri="{FF2B5EF4-FFF2-40B4-BE49-F238E27FC236}">
                  <a16:creationId xmlns:a16="http://schemas.microsoft.com/office/drawing/2014/main" id="{26CAB96D-CE03-19A7-D72C-A8EB011A6D44}"/>
                </a:ext>
              </a:extLst>
            </p:cNvPr>
            <p:cNvSpPr>
              <a:spLocks noChangeArrowheads="1"/>
            </p:cNvSpPr>
            <p:nvPr/>
          </p:nvSpPr>
          <p:spPr bwMode="auto">
            <a:xfrm rot="16200000" flipH="1" flipV="1">
              <a:off x="4517941" y="4985093"/>
              <a:ext cx="382215" cy="311421"/>
            </a:xfrm>
            <a:prstGeom prst="rightArrow">
              <a:avLst>
                <a:gd name="adj1" fmla="val 50000"/>
                <a:gd name="adj2" fmla="val 49989"/>
              </a:avLst>
            </a:prstGeom>
            <a:gradFill rotWithShape="1">
              <a:gsLst>
                <a:gs pos="0">
                  <a:srgbClr val="BFBFBF"/>
                </a:gs>
                <a:gs pos="100000">
                  <a:srgbClr val="404040"/>
                </a:gs>
              </a:gsLst>
              <a:lin ang="5400000"/>
            </a:gradFill>
            <a:ln w="9525">
              <a:solidFill>
                <a:srgbClr val="404040"/>
              </a:solidFill>
              <a:miter lim="800000"/>
              <a:headEnd/>
              <a:tailEnd/>
            </a:ln>
            <a:effectLst>
              <a:outerShdw dist="23000" dir="5400000" rotWithShape="0">
                <a:srgbClr val="808080">
                  <a:alpha val="34998"/>
                </a:srgbClr>
              </a:outerShdw>
            </a:effectLst>
          </p:spPr>
          <p:txBody>
            <a:bodyPr anchor="ctr"/>
            <a:lstStyle/>
            <a:p>
              <a:pPr algn="ctr">
                <a:defRPr/>
              </a:pPr>
              <a:endParaRPr lang="el-GR">
                <a:solidFill>
                  <a:srgbClr val="FFFFFF"/>
                </a:solidFill>
                <a:latin typeface="Calibri" pitchFamily="-65" charset="0"/>
              </a:endParaRPr>
            </a:p>
          </p:txBody>
        </p:sp>
      </p:grpSp>
      <p:sp>
        <p:nvSpPr>
          <p:cNvPr id="24579" name="65 - Τίτλος">
            <a:extLst>
              <a:ext uri="{FF2B5EF4-FFF2-40B4-BE49-F238E27FC236}">
                <a16:creationId xmlns:a16="http://schemas.microsoft.com/office/drawing/2014/main" id="{FB7DA603-B0F4-D54D-99B2-038836764733}"/>
              </a:ext>
            </a:extLst>
          </p:cNvPr>
          <p:cNvSpPr>
            <a:spLocks noGrp="1"/>
          </p:cNvSpPr>
          <p:nvPr>
            <p:ph type="title"/>
          </p:nvPr>
        </p:nvSpPr>
        <p:spPr>
          <a:xfrm>
            <a:off x="1504950" y="363538"/>
            <a:ext cx="7305675" cy="898525"/>
          </a:xfrm>
        </p:spPr>
        <p:txBody>
          <a:bodyPr/>
          <a:lstStyle/>
          <a:p>
            <a:r>
              <a:rPr lang="en-US" altLang="it-IT" sz="3200"/>
              <a:t>ISO 26000</a:t>
            </a:r>
            <a:r>
              <a:rPr lang="el-GR" altLang="it-IT" sz="3200"/>
              <a:t>                 Κύρια Πεδία</a:t>
            </a:r>
            <a:endParaRPr lang="el-GR" altLang="it-IT" sz="3200" i="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3554" name="65 - Τίτλος">
            <a:extLst>
              <a:ext uri="{FF2B5EF4-FFF2-40B4-BE49-F238E27FC236}">
                <a16:creationId xmlns:a16="http://schemas.microsoft.com/office/drawing/2014/main" id="{4CB32510-95C8-3FBC-2284-7E5BBA886EDA}"/>
              </a:ext>
            </a:extLst>
          </p:cNvPr>
          <p:cNvSpPr>
            <a:spLocks noGrp="1"/>
          </p:cNvSpPr>
          <p:nvPr>
            <p:ph type="title"/>
          </p:nvPr>
        </p:nvSpPr>
        <p:spPr>
          <a:xfrm>
            <a:off x="1524000" y="363538"/>
            <a:ext cx="7343775" cy="898525"/>
          </a:xfrm>
        </p:spPr>
        <p:txBody>
          <a:bodyPr/>
          <a:lstStyle/>
          <a:p>
            <a:r>
              <a:rPr lang="en-US" altLang="it-IT" sz="3200" dirty="0"/>
              <a:t>ISO 26000</a:t>
            </a:r>
            <a:r>
              <a:rPr lang="el-GR" altLang="it-IT" sz="3200" dirty="0"/>
              <a:t>                 Γενικές Αρχές</a:t>
            </a:r>
            <a:endParaRPr lang="el-GR" altLang="it-IT" sz="3200" i="1" dirty="0"/>
          </a:p>
        </p:txBody>
      </p:sp>
      <p:grpSp>
        <p:nvGrpSpPr>
          <p:cNvPr id="23555" name="Group 55">
            <a:extLst>
              <a:ext uri="{FF2B5EF4-FFF2-40B4-BE49-F238E27FC236}">
                <a16:creationId xmlns:a16="http://schemas.microsoft.com/office/drawing/2014/main" id="{A866EF72-CE01-88A7-DC83-9C305E463865}"/>
              </a:ext>
            </a:extLst>
          </p:cNvPr>
          <p:cNvGrpSpPr>
            <a:grpSpLocks/>
          </p:cNvGrpSpPr>
          <p:nvPr/>
        </p:nvGrpSpPr>
        <p:grpSpPr bwMode="auto">
          <a:xfrm>
            <a:off x="1243012" y="917575"/>
            <a:ext cx="6796088" cy="5764213"/>
            <a:chOff x="1184275" y="917575"/>
            <a:chExt cx="6796088" cy="5764213"/>
          </a:xfrm>
        </p:grpSpPr>
        <p:sp>
          <p:nvSpPr>
            <p:cNvPr id="84" name="83 - Έλλειψη">
              <a:extLst>
                <a:ext uri="{FF2B5EF4-FFF2-40B4-BE49-F238E27FC236}">
                  <a16:creationId xmlns:a16="http://schemas.microsoft.com/office/drawing/2014/main" id="{D3646EF8-4271-1C69-3E84-FF9B6BF49DBF}"/>
                </a:ext>
              </a:extLst>
            </p:cNvPr>
            <p:cNvSpPr/>
            <p:nvPr/>
          </p:nvSpPr>
          <p:spPr>
            <a:xfrm>
              <a:off x="2044701" y="1458913"/>
              <a:ext cx="5041900" cy="4840287"/>
            </a:xfrm>
            <a:prstGeom prst="ellipse">
              <a:avLst/>
            </a:prstGeom>
            <a:solidFill>
              <a:schemeClr val="bg1"/>
            </a:solidFill>
            <a:ln w="762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l-GR" sz="2000" b="0" i="0" u="none" strike="noStrike" kern="1200" cap="none" spc="0" normalizeH="0" baseline="0" noProof="0">
                <a:ln>
                  <a:noFill/>
                </a:ln>
                <a:solidFill>
                  <a:srgbClr val="FFFFFF"/>
                </a:solidFill>
                <a:effectLst/>
                <a:uLnTx/>
                <a:uFillTx/>
                <a:latin typeface="Arial"/>
                <a:ea typeface="+mn-ea"/>
                <a:cs typeface="Arial"/>
              </a:endParaRPr>
            </a:p>
          </p:txBody>
        </p:sp>
        <p:grpSp>
          <p:nvGrpSpPr>
            <p:cNvPr id="23558" name="23 - Ομάδα">
              <a:extLst>
                <a:ext uri="{FF2B5EF4-FFF2-40B4-BE49-F238E27FC236}">
                  <a16:creationId xmlns:a16="http://schemas.microsoft.com/office/drawing/2014/main" id="{1489CE1E-2F5E-C34F-80E0-CAF725F254CC}"/>
                </a:ext>
              </a:extLst>
            </p:cNvPr>
            <p:cNvGrpSpPr>
              <a:grpSpLocks/>
            </p:cNvGrpSpPr>
            <p:nvPr/>
          </p:nvGrpSpPr>
          <p:grpSpPr bwMode="auto">
            <a:xfrm>
              <a:off x="5578475" y="1408113"/>
              <a:ext cx="1828800" cy="1828800"/>
              <a:chOff x="3237006" y="2263028"/>
              <a:chExt cx="1828800" cy="1828800"/>
            </a:xfrm>
          </p:grpSpPr>
          <p:sp>
            <p:nvSpPr>
              <p:cNvPr id="25" name="Donut 2">
                <a:extLst>
                  <a:ext uri="{FF2B5EF4-FFF2-40B4-BE49-F238E27FC236}">
                    <a16:creationId xmlns:a16="http://schemas.microsoft.com/office/drawing/2014/main" id="{645D376D-DD41-608D-6514-6353E2747E44}"/>
                  </a:ext>
                </a:extLst>
              </p:cNvPr>
              <p:cNvSpPr>
                <a:spLocks noChangeArrowheads="1"/>
              </p:cNvSpPr>
              <p:nvPr/>
            </p:nvSpPr>
            <p:spPr bwMode="auto">
              <a:xfrm>
                <a:off x="3237007" y="2263028"/>
                <a:ext cx="1828800" cy="1828800"/>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618" name="Gruppe 91">
                <a:extLst>
                  <a:ext uri="{FF2B5EF4-FFF2-40B4-BE49-F238E27FC236}">
                    <a16:creationId xmlns:a16="http://schemas.microsoft.com/office/drawing/2014/main" id="{EF68B0BF-BD9A-A527-A7C0-3F6EDCC3BB09}"/>
                  </a:ext>
                </a:extLst>
              </p:cNvPr>
              <p:cNvGrpSpPr>
                <a:grpSpLocks/>
              </p:cNvGrpSpPr>
              <p:nvPr/>
            </p:nvGrpSpPr>
            <p:grpSpPr bwMode="auto">
              <a:xfrm>
                <a:off x="3498425" y="2539285"/>
                <a:ext cx="1305251" cy="1303629"/>
                <a:chOff x="1085860" y="2920232"/>
                <a:chExt cx="1413547" cy="1413777"/>
              </a:xfrm>
            </p:grpSpPr>
            <p:sp>
              <p:nvSpPr>
                <p:cNvPr id="28" name="Ellipse 44">
                  <a:extLst>
                    <a:ext uri="{FF2B5EF4-FFF2-40B4-BE49-F238E27FC236}">
                      <a16:creationId xmlns:a16="http://schemas.microsoft.com/office/drawing/2014/main" id="{D6AB10F8-F117-D606-DA43-0D7A42D035EC}"/>
                    </a:ext>
                  </a:extLst>
                </p:cNvPr>
                <p:cNvSpPr/>
                <p:nvPr/>
              </p:nvSpPr>
              <p:spPr bwMode="auto">
                <a:xfrm rot="21052097">
                  <a:off x="1086422" y="2920197"/>
                  <a:ext cx="1413194" cy="1413460"/>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29" name="Ellipse 45">
                  <a:extLst>
                    <a:ext uri="{FF2B5EF4-FFF2-40B4-BE49-F238E27FC236}">
                      <a16:creationId xmlns:a16="http://schemas.microsoft.com/office/drawing/2014/main" id="{94C6366A-801E-F949-B8F6-91C79919D1D1}"/>
                    </a:ext>
                  </a:extLst>
                </p:cNvPr>
                <p:cNvSpPr>
                  <a:spLocks noChangeArrowheads="1"/>
                </p:cNvSpPr>
                <p:nvPr/>
              </p:nvSpPr>
              <p:spPr bwMode="auto">
                <a:xfrm>
                  <a:off x="1287571" y="2949465"/>
                  <a:ext cx="1024652" cy="767848"/>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30" name="Måne 31">
                  <a:extLst>
                    <a:ext uri="{FF2B5EF4-FFF2-40B4-BE49-F238E27FC236}">
                      <a16:creationId xmlns:a16="http://schemas.microsoft.com/office/drawing/2014/main" id="{AADFB2EF-9550-820E-D2DB-869F84EA5EB1}"/>
                    </a:ext>
                  </a:extLst>
                </p:cNvPr>
                <p:cNvSpPr/>
                <p:nvPr/>
              </p:nvSpPr>
              <p:spPr bwMode="auto">
                <a:xfrm rot="16200000">
                  <a:off x="1486022" y="3317578"/>
                  <a:ext cx="622396"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grpSp>
        <p:grpSp>
          <p:nvGrpSpPr>
            <p:cNvPr id="23559" name="30 - Ομάδα">
              <a:extLst>
                <a:ext uri="{FF2B5EF4-FFF2-40B4-BE49-F238E27FC236}">
                  <a16:creationId xmlns:a16="http://schemas.microsoft.com/office/drawing/2014/main" id="{EFCE5ADC-E0F0-4429-942A-9B4EDC9B91C5}"/>
                </a:ext>
              </a:extLst>
            </p:cNvPr>
            <p:cNvGrpSpPr>
              <a:grpSpLocks/>
            </p:cNvGrpSpPr>
            <p:nvPr/>
          </p:nvGrpSpPr>
          <p:grpSpPr bwMode="auto">
            <a:xfrm>
              <a:off x="3784600" y="977900"/>
              <a:ext cx="4195763" cy="4087813"/>
              <a:chOff x="696379" y="83736"/>
              <a:chExt cx="4194655" cy="4086525"/>
            </a:xfrm>
          </p:grpSpPr>
          <p:sp>
            <p:nvSpPr>
              <p:cNvPr id="34" name="Donut 2">
                <a:extLst>
                  <a:ext uri="{FF2B5EF4-FFF2-40B4-BE49-F238E27FC236}">
                    <a16:creationId xmlns:a16="http://schemas.microsoft.com/office/drawing/2014/main" id="{27B6A47D-3271-C46D-8413-5715A8451B2F}"/>
                  </a:ext>
                </a:extLst>
              </p:cNvPr>
              <p:cNvSpPr>
                <a:spLocks noChangeArrowheads="1"/>
              </p:cNvSpPr>
              <p:nvPr/>
            </p:nvSpPr>
            <p:spPr bwMode="auto">
              <a:xfrm>
                <a:off x="3062717" y="2342037"/>
                <a:ext cx="1828317" cy="1828224"/>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610" name="Gruppe 91">
                <a:extLst>
                  <a:ext uri="{FF2B5EF4-FFF2-40B4-BE49-F238E27FC236}">
                    <a16:creationId xmlns:a16="http://schemas.microsoft.com/office/drawing/2014/main" id="{AED2A533-5540-FB28-9719-5C2804440678}"/>
                  </a:ext>
                </a:extLst>
              </p:cNvPr>
              <p:cNvGrpSpPr>
                <a:grpSpLocks/>
              </p:cNvGrpSpPr>
              <p:nvPr/>
            </p:nvGrpSpPr>
            <p:grpSpPr bwMode="auto">
              <a:xfrm>
                <a:off x="3324515" y="2594240"/>
                <a:ext cx="1464360" cy="1302956"/>
                <a:chOff x="897521" y="2979830"/>
                <a:chExt cx="1585857" cy="1413046"/>
              </a:xfrm>
            </p:grpSpPr>
            <p:sp>
              <p:nvSpPr>
                <p:cNvPr id="53" name="Ellipse 44">
                  <a:extLst>
                    <a:ext uri="{FF2B5EF4-FFF2-40B4-BE49-F238E27FC236}">
                      <a16:creationId xmlns:a16="http://schemas.microsoft.com/office/drawing/2014/main" id="{49822FEE-1AED-D7EE-F25F-9FFE0C3885A5}"/>
                    </a:ext>
                  </a:extLst>
                </p:cNvPr>
                <p:cNvSpPr/>
                <p:nvPr/>
              </p:nvSpPr>
              <p:spPr bwMode="auto">
                <a:xfrm rot="21052097">
                  <a:off x="897598" y="2979971"/>
                  <a:ext cx="1412820" cy="1413015"/>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54" name="Ellipse 45">
                  <a:extLst>
                    <a:ext uri="{FF2B5EF4-FFF2-40B4-BE49-F238E27FC236}">
                      <a16:creationId xmlns:a16="http://schemas.microsoft.com/office/drawing/2014/main" id="{A7046C62-D372-9D8F-B104-D8655C3800BC}"/>
                    </a:ext>
                  </a:extLst>
                </p:cNvPr>
                <p:cNvSpPr>
                  <a:spLocks noChangeArrowheads="1"/>
                </p:cNvSpPr>
                <p:nvPr/>
              </p:nvSpPr>
              <p:spPr bwMode="auto">
                <a:xfrm>
                  <a:off x="1287756" y="2992019"/>
                  <a:ext cx="1024381" cy="767606"/>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55" name="Måne 31">
                  <a:extLst>
                    <a:ext uri="{FF2B5EF4-FFF2-40B4-BE49-F238E27FC236}">
                      <a16:creationId xmlns:a16="http://schemas.microsoft.com/office/drawing/2014/main" id="{7B7FBDCD-96C4-29C0-75FB-6B7534DE08CD}"/>
                    </a:ext>
                  </a:extLst>
                </p:cNvPr>
                <p:cNvSpPr/>
                <p:nvPr/>
              </p:nvSpPr>
              <p:spPr bwMode="auto">
                <a:xfrm rot="16200000">
                  <a:off x="1486022" y="3358896"/>
                  <a:ext cx="622396" cy="1372316"/>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sp>
            <p:nvSpPr>
              <p:cNvPr id="23611" name="Rektangel 76">
                <a:extLst>
                  <a:ext uri="{FF2B5EF4-FFF2-40B4-BE49-F238E27FC236}">
                    <a16:creationId xmlns:a16="http://schemas.microsoft.com/office/drawing/2014/main" id="{658C2E02-0BE9-9272-1B1D-02647600BF80}"/>
                  </a:ext>
                </a:extLst>
              </p:cNvPr>
              <p:cNvSpPr>
                <a:spLocks noChangeArrowheads="1"/>
              </p:cNvSpPr>
              <p:nvPr/>
            </p:nvSpPr>
            <p:spPr bwMode="auto">
              <a:xfrm>
                <a:off x="696379" y="83736"/>
                <a:ext cx="1753802" cy="523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4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Ηθική Συμπεριφορά</a:t>
                </a:r>
              </a:p>
            </p:txBody>
          </p:sp>
        </p:grpSp>
        <p:grpSp>
          <p:nvGrpSpPr>
            <p:cNvPr id="23560" name="55 - Ομάδα">
              <a:extLst>
                <a:ext uri="{FF2B5EF4-FFF2-40B4-BE49-F238E27FC236}">
                  <a16:creationId xmlns:a16="http://schemas.microsoft.com/office/drawing/2014/main" id="{41EC7F66-9524-8F0A-B0A9-D87D07DF555C}"/>
                </a:ext>
              </a:extLst>
            </p:cNvPr>
            <p:cNvGrpSpPr>
              <a:grpSpLocks/>
            </p:cNvGrpSpPr>
            <p:nvPr/>
          </p:nvGrpSpPr>
          <p:grpSpPr bwMode="auto">
            <a:xfrm>
              <a:off x="4784725" y="4824413"/>
              <a:ext cx="1828800" cy="1828800"/>
              <a:chOff x="3237006" y="2276475"/>
              <a:chExt cx="1828800" cy="1828800"/>
            </a:xfrm>
          </p:grpSpPr>
          <p:sp>
            <p:nvSpPr>
              <p:cNvPr id="57" name="Donut 2">
                <a:extLst>
                  <a:ext uri="{FF2B5EF4-FFF2-40B4-BE49-F238E27FC236}">
                    <a16:creationId xmlns:a16="http://schemas.microsoft.com/office/drawing/2014/main" id="{084DD82F-3603-CEE3-51A8-3EE774A2930E}"/>
                  </a:ext>
                </a:extLst>
              </p:cNvPr>
              <p:cNvSpPr>
                <a:spLocks noChangeArrowheads="1"/>
              </p:cNvSpPr>
              <p:nvPr/>
            </p:nvSpPr>
            <p:spPr bwMode="auto">
              <a:xfrm>
                <a:off x="3237007" y="2276475"/>
                <a:ext cx="1828800" cy="1828800"/>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603" name="Gruppe 91">
                <a:extLst>
                  <a:ext uri="{FF2B5EF4-FFF2-40B4-BE49-F238E27FC236}">
                    <a16:creationId xmlns:a16="http://schemas.microsoft.com/office/drawing/2014/main" id="{C8697F75-4D09-DBB5-A409-2E805D651BDE}"/>
                  </a:ext>
                </a:extLst>
              </p:cNvPr>
              <p:cNvGrpSpPr>
                <a:grpSpLocks/>
              </p:cNvGrpSpPr>
              <p:nvPr/>
            </p:nvGrpSpPr>
            <p:grpSpPr bwMode="auto">
              <a:xfrm>
                <a:off x="3498425" y="2539285"/>
                <a:ext cx="1305251" cy="1303629"/>
                <a:chOff x="1085860" y="2920232"/>
                <a:chExt cx="1413547" cy="1413777"/>
              </a:xfrm>
            </p:grpSpPr>
            <p:sp>
              <p:nvSpPr>
                <p:cNvPr id="60" name="Ellipse 44">
                  <a:extLst>
                    <a:ext uri="{FF2B5EF4-FFF2-40B4-BE49-F238E27FC236}">
                      <a16:creationId xmlns:a16="http://schemas.microsoft.com/office/drawing/2014/main" id="{126E8B75-34E2-2358-53F3-20B618594FAF}"/>
                    </a:ext>
                  </a:extLst>
                </p:cNvPr>
                <p:cNvSpPr/>
                <p:nvPr/>
              </p:nvSpPr>
              <p:spPr bwMode="auto">
                <a:xfrm rot="21052097">
                  <a:off x="1086422" y="2921007"/>
                  <a:ext cx="1413194" cy="1413460"/>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61" name="Ellipse 45">
                  <a:extLst>
                    <a:ext uri="{FF2B5EF4-FFF2-40B4-BE49-F238E27FC236}">
                      <a16:creationId xmlns:a16="http://schemas.microsoft.com/office/drawing/2014/main" id="{687390F7-7F93-8F2C-B844-FB43193470A2}"/>
                    </a:ext>
                  </a:extLst>
                </p:cNvPr>
                <p:cNvSpPr>
                  <a:spLocks noChangeArrowheads="1"/>
                </p:cNvSpPr>
                <p:nvPr/>
              </p:nvSpPr>
              <p:spPr bwMode="auto">
                <a:xfrm>
                  <a:off x="1287571" y="2950275"/>
                  <a:ext cx="1024652" cy="767848"/>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62" name="Måne 31">
                  <a:extLst>
                    <a:ext uri="{FF2B5EF4-FFF2-40B4-BE49-F238E27FC236}">
                      <a16:creationId xmlns:a16="http://schemas.microsoft.com/office/drawing/2014/main" id="{89306457-880E-F29B-1A80-946E1EAEAA99}"/>
                    </a:ext>
                  </a:extLst>
                </p:cNvPr>
                <p:cNvSpPr/>
                <p:nvPr/>
              </p:nvSpPr>
              <p:spPr bwMode="auto">
                <a:xfrm rot="16200000">
                  <a:off x="1486022" y="3317578"/>
                  <a:ext cx="622396"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grpSp>
        <p:grpSp>
          <p:nvGrpSpPr>
            <p:cNvPr id="23561" name="62 - Ομάδα">
              <a:extLst>
                <a:ext uri="{FF2B5EF4-FFF2-40B4-BE49-F238E27FC236}">
                  <a16:creationId xmlns:a16="http://schemas.microsoft.com/office/drawing/2014/main" id="{310787C5-AF44-2CE3-DE29-F64855F80508}"/>
                </a:ext>
              </a:extLst>
            </p:cNvPr>
            <p:cNvGrpSpPr>
              <a:grpSpLocks/>
            </p:cNvGrpSpPr>
            <p:nvPr/>
          </p:nvGrpSpPr>
          <p:grpSpPr bwMode="auto">
            <a:xfrm>
              <a:off x="2584450" y="4852988"/>
              <a:ext cx="1828800" cy="1828800"/>
              <a:chOff x="3237006" y="2276475"/>
              <a:chExt cx="1828800" cy="1828800"/>
            </a:xfrm>
          </p:grpSpPr>
          <p:sp>
            <p:nvSpPr>
              <p:cNvPr id="64" name="Donut 2">
                <a:extLst>
                  <a:ext uri="{FF2B5EF4-FFF2-40B4-BE49-F238E27FC236}">
                    <a16:creationId xmlns:a16="http://schemas.microsoft.com/office/drawing/2014/main" id="{F945099F-A937-F818-E6FD-D0B76B1AB738}"/>
                  </a:ext>
                </a:extLst>
              </p:cNvPr>
              <p:cNvSpPr>
                <a:spLocks noChangeArrowheads="1"/>
              </p:cNvSpPr>
              <p:nvPr/>
            </p:nvSpPr>
            <p:spPr bwMode="auto">
              <a:xfrm>
                <a:off x="3237007" y="2276475"/>
                <a:ext cx="1828800" cy="1828800"/>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596" name="Gruppe 91">
                <a:extLst>
                  <a:ext uri="{FF2B5EF4-FFF2-40B4-BE49-F238E27FC236}">
                    <a16:creationId xmlns:a16="http://schemas.microsoft.com/office/drawing/2014/main" id="{28F0BE42-EF08-29F6-72A3-D568DBB3DAE1}"/>
                  </a:ext>
                </a:extLst>
              </p:cNvPr>
              <p:cNvGrpSpPr>
                <a:grpSpLocks/>
              </p:cNvGrpSpPr>
              <p:nvPr/>
            </p:nvGrpSpPr>
            <p:grpSpPr bwMode="auto">
              <a:xfrm>
                <a:off x="3498425" y="2539285"/>
                <a:ext cx="1305251" cy="1303629"/>
                <a:chOff x="1085860" y="2920232"/>
                <a:chExt cx="1413547" cy="1413777"/>
              </a:xfrm>
            </p:grpSpPr>
            <p:sp>
              <p:nvSpPr>
                <p:cNvPr id="67" name="Ellipse 44">
                  <a:extLst>
                    <a:ext uri="{FF2B5EF4-FFF2-40B4-BE49-F238E27FC236}">
                      <a16:creationId xmlns:a16="http://schemas.microsoft.com/office/drawing/2014/main" id="{1628A5FB-B456-6002-E5E7-D5AE125D5CEA}"/>
                    </a:ext>
                  </a:extLst>
                </p:cNvPr>
                <p:cNvSpPr/>
                <p:nvPr/>
              </p:nvSpPr>
              <p:spPr bwMode="auto">
                <a:xfrm rot="21052097">
                  <a:off x="1086422" y="2921007"/>
                  <a:ext cx="1413194" cy="1413460"/>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68" name="Ellipse 45">
                  <a:extLst>
                    <a:ext uri="{FF2B5EF4-FFF2-40B4-BE49-F238E27FC236}">
                      <a16:creationId xmlns:a16="http://schemas.microsoft.com/office/drawing/2014/main" id="{45AA9A26-B809-5797-B60E-1A9C4194302D}"/>
                    </a:ext>
                  </a:extLst>
                </p:cNvPr>
                <p:cNvSpPr>
                  <a:spLocks noChangeArrowheads="1"/>
                </p:cNvSpPr>
                <p:nvPr/>
              </p:nvSpPr>
              <p:spPr bwMode="auto">
                <a:xfrm>
                  <a:off x="1287571" y="2950275"/>
                  <a:ext cx="1024652" cy="767848"/>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69" name="Måne 31">
                  <a:extLst>
                    <a:ext uri="{FF2B5EF4-FFF2-40B4-BE49-F238E27FC236}">
                      <a16:creationId xmlns:a16="http://schemas.microsoft.com/office/drawing/2014/main" id="{AB0CE594-BC77-3A62-88B4-9EB22DDDFCD4}"/>
                    </a:ext>
                  </a:extLst>
                </p:cNvPr>
                <p:cNvSpPr/>
                <p:nvPr/>
              </p:nvSpPr>
              <p:spPr bwMode="auto">
                <a:xfrm rot="16200000">
                  <a:off x="1486022" y="3317578"/>
                  <a:ext cx="622396"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grpSp>
        <p:grpSp>
          <p:nvGrpSpPr>
            <p:cNvPr id="23562" name="69 - Ομάδα">
              <a:extLst>
                <a:ext uri="{FF2B5EF4-FFF2-40B4-BE49-F238E27FC236}">
                  <a16:creationId xmlns:a16="http://schemas.microsoft.com/office/drawing/2014/main" id="{A2CAA914-7983-97FC-05B6-8A25098918F1}"/>
                </a:ext>
              </a:extLst>
            </p:cNvPr>
            <p:cNvGrpSpPr>
              <a:grpSpLocks/>
            </p:cNvGrpSpPr>
            <p:nvPr/>
          </p:nvGrpSpPr>
          <p:grpSpPr bwMode="auto">
            <a:xfrm>
              <a:off x="1184275" y="3362325"/>
              <a:ext cx="1828800" cy="1828800"/>
              <a:chOff x="3317712" y="2276475"/>
              <a:chExt cx="1829380" cy="1828886"/>
            </a:xfrm>
          </p:grpSpPr>
          <p:sp>
            <p:nvSpPr>
              <p:cNvPr id="71" name="Donut 2">
                <a:extLst>
                  <a:ext uri="{FF2B5EF4-FFF2-40B4-BE49-F238E27FC236}">
                    <a16:creationId xmlns:a16="http://schemas.microsoft.com/office/drawing/2014/main" id="{246AA921-71A4-9433-1C72-CA91090DFB6F}"/>
                  </a:ext>
                </a:extLst>
              </p:cNvPr>
              <p:cNvSpPr>
                <a:spLocks noChangeArrowheads="1"/>
              </p:cNvSpPr>
              <p:nvPr/>
            </p:nvSpPr>
            <p:spPr bwMode="auto">
              <a:xfrm>
                <a:off x="3317713" y="2276475"/>
                <a:ext cx="1829380" cy="1828886"/>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589" name="Gruppe 91">
                <a:extLst>
                  <a:ext uri="{FF2B5EF4-FFF2-40B4-BE49-F238E27FC236}">
                    <a16:creationId xmlns:a16="http://schemas.microsoft.com/office/drawing/2014/main" id="{BB4FBFA6-C345-6A53-4CA7-9E1DBD40B2D3}"/>
                  </a:ext>
                </a:extLst>
              </p:cNvPr>
              <p:cNvGrpSpPr>
                <a:grpSpLocks/>
              </p:cNvGrpSpPr>
              <p:nvPr/>
            </p:nvGrpSpPr>
            <p:grpSpPr bwMode="auto">
              <a:xfrm>
                <a:off x="3521694" y="2540002"/>
                <a:ext cx="1363324" cy="1303346"/>
                <a:chOff x="1111061" y="2921009"/>
                <a:chExt cx="1476439" cy="1413470"/>
              </a:xfrm>
            </p:grpSpPr>
            <p:sp>
              <p:nvSpPr>
                <p:cNvPr id="74" name="Ellipse 44">
                  <a:extLst>
                    <a:ext uri="{FF2B5EF4-FFF2-40B4-BE49-F238E27FC236}">
                      <a16:creationId xmlns:a16="http://schemas.microsoft.com/office/drawing/2014/main" id="{0B284B29-5D38-6BA8-D324-13CDDCE67263}"/>
                    </a:ext>
                  </a:extLst>
                </p:cNvPr>
                <p:cNvSpPr/>
                <p:nvPr/>
              </p:nvSpPr>
              <p:spPr bwMode="auto">
                <a:xfrm rot="21052097">
                  <a:off x="1173916" y="2921020"/>
                  <a:ext cx="1413643" cy="1413527"/>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75" name="Ellipse 45">
                  <a:extLst>
                    <a:ext uri="{FF2B5EF4-FFF2-40B4-BE49-F238E27FC236}">
                      <a16:creationId xmlns:a16="http://schemas.microsoft.com/office/drawing/2014/main" id="{7CE97691-85DC-B671-03D0-B863B45A868E}"/>
                    </a:ext>
                  </a:extLst>
                </p:cNvPr>
                <p:cNvSpPr>
                  <a:spLocks noChangeArrowheads="1"/>
                </p:cNvSpPr>
                <p:nvPr/>
              </p:nvSpPr>
              <p:spPr bwMode="auto">
                <a:xfrm>
                  <a:off x="1287420" y="2950290"/>
                  <a:ext cx="1024977" cy="767884"/>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76" name="Måne 31">
                  <a:extLst>
                    <a:ext uri="{FF2B5EF4-FFF2-40B4-BE49-F238E27FC236}">
                      <a16:creationId xmlns:a16="http://schemas.microsoft.com/office/drawing/2014/main" id="{6AB99E28-6A41-F2C6-C1C4-98E7812AC564}"/>
                    </a:ext>
                  </a:extLst>
                </p:cNvPr>
                <p:cNvSpPr/>
                <p:nvPr/>
              </p:nvSpPr>
              <p:spPr bwMode="auto">
                <a:xfrm rot="16200000">
                  <a:off x="1486022" y="3317578"/>
                  <a:ext cx="622396"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grpSp>
        <p:grpSp>
          <p:nvGrpSpPr>
            <p:cNvPr id="23563" name="76 - Ομάδα">
              <a:extLst>
                <a:ext uri="{FF2B5EF4-FFF2-40B4-BE49-F238E27FC236}">
                  <a16:creationId xmlns:a16="http://schemas.microsoft.com/office/drawing/2014/main" id="{F322EC77-88D4-3BA2-3DF4-81E8299E51A2}"/>
                </a:ext>
              </a:extLst>
            </p:cNvPr>
            <p:cNvGrpSpPr>
              <a:grpSpLocks/>
            </p:cNvGrpSpPr>
            <p:nvPr/>
          </p:nvGrpSpPr>
          <p:grpSpPr bwMode="auto">
            <a:xfrm>
              <a:off x="1709738" y="1520825"/>
              <a:ext cx="1828800" cy="1828800"/>
              <a:chOff x="3237006" y="2276475"/>
              <a:chExt cx="1828800" cy="1828800"/>
            </a:xfrm>
          </p:grpSpPr>
          <p:sp>
            <p:nvSpPr>
              <p:cNvPr id="78" name="Donut 2">
                <a:extLst>
                  <a:ext uri="{FF2B5EF4-FFF2-40B4-BE49-F238E27FC236}">
                    <a16:creationId xmlns:a16="http://schemas.microsoft.com/office/drawing/2014/main" id="{B9646B4D-E817-4901-7E9D-41BDF2581EF3}"/>
                  </a:ext>
                </a:extLst>
              </p:cNvPr>
              <p:cNvSpPr>
                <a:spLocks noChangeArrowheads="1"/>
              </p:cNvSpPr>
              <p:nvPr/>
            </p:nvSpPr>
            <p:spPr bwMode="auto">
              <a:xfrm>
                <a:off x="3237006" y="2276475"/>
                <a:ext cx="1828800" cy="1828800"/>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582" name="Gruppe 91">
                <a:extLst>
                  <a:ext uri="{FF2B5EF4-FFF2-40B4-BE49-F238E27FC236}">
                    <a16:creationId xmlns:a16="http://schemas.microsoft.com/office/drawing/2014/main" id="{5C656F57-DAF8-67D2-55B8-96F8F7B4E660}"/>
                  </a:ext>
                </a:extLst>
              </p:cNvPr>
              <p:cNvGrpSpPr>
                <a:grpSpLocks/>
              </p:cNvGrpSpPr>
              <p:nvPr/>
            </p:nvGrpSpPr>
            <p:grpSpPr bwMode="auto">
              <a:xfrm>
                <a:off x="3498425" y="2539285"/>
                <a:ext cx="1305251" cy="1303629"/>
                <a:chOff x="1085860" y="2920232"/>
                <a:chExt cx="1413547" cy="1413777"/>
              </a:xfrm>
            </p:grpSpPr>
            <p:sp>
              <p:nvSpPr>
                <p:cNvPr id="81" name="Ellipse 44">
                  <a:extLst>
                    <a:ext uri="{FF2B5EF4-FFF2-40B4-BE49-F238E27FC236}">
                      <a16:creationId xmlns:a16="http://schemas.microsoft.com/office/drawing/2014/main" id="{BF768082-8A09-07FA-4A70-126CEC08D156}"/>
                    </a:ext>
                  </a:extLst>
                </p:cNvPr>
                <p:cNvSpPr/>
                <p:nvPr/>
              </p:nvSpPr>
              <p:spPr bwMode="auto">
                <a:xfrm rot="21052097">
                  <a:off x="1086422" y="2921007"/>
                  <a:ext cx="1413194" cy="1413461"/>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82" name="Ellipse 45">
                  <a:extLst>
                    <a:ext uri="{FF2B5EF4-FFF2-40B4-BE49-F238E27FC236}">
                      <a16:creationId xmlns:a16="http://schemas.microsoft.com/office/drawing/2014/main" id="{5238C523-3E21-F0A0-6BD2-54074823D7FF}"/>
                    </a:ext>
                  </a:extLst>
                </p:cNvPr>
                <p:cNvSpPr>
                  <a:spLocks noChangeArrowheads="1"/>
                </p:cNvSpPr>
                <p:nvPr/>
              </p:nvSpPr>
              <p:spPr bwMode="auto">
                <a:xfrm>
                  <a:off x="1287570" y="2950276"/>
                  <a:ext cx="1024652" cy="767848"/>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83" name="Måne 31">
                  <a:extLst>
                    <a:ext uri="{FF2B5EF4-FFF2-40B4-BE49-F238E27FC236}">
                      <a16:creationId xmlns:a16="http://schemas.microsoft.com/office/drawing/2014/main" id="{D64D7631-3880-7703-E128-507B9BE701FC}"/>
                    </a:ext>
                  </a:extLst>
                </p:cNvPr>
                <p:cNvSpPr/>
                <p:nvPr/>
              </p:nvSpPr>
              <p:spPr bwMode="auto">
                <a:xfrm rot="16200000">
                  <a:off x="1486022" y="3317578"/>
                  <a:ext cx="622396"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grpSp>
        <p:grpSp>
          <p:nvGrpSpPr>
            <p:cNvPr id="23564" name="22 - Ομάδα">
              <a:extLst>
                <a:ext uri="{FF2B5EF4-FFF2-40B4-BE49-F238E27FC236}">
                  <a16:creationId xmlns:a16="http://schemas.microsoft.com/office/drawing/2014/main" id="{04032ED4-0A8A-8188-C732-0DBB1A8D629B}"/>
                </a:ext>
              </a:extLst>
            </p:cNvPr>
            <p:cNvGrpSpPr>
              <a:grpSpLocks/>
            </p:cNvGrpSpPr>
            <p:nvPr/>
          </p:nvGrpSpPr>
          <p:grpSpPr bwMode="auto">
            <a:xfrm>
              <a:off x="3584575" y="917575"/>
              <a:ext cx="1828800" cy="1828800"/>
              <a:chOff x="3223559" y="2276475"/>
              <a:chExt cx="1828800" cy="1828800"/>
            </a:xfrm>
          </p:grpSpPr>
          <p:sp>
            <p:nvSpPr>
              <p:cNvPr id="91" name="Donut 2">
                <a:extLst>
                  <a:ext uri="{FF2B5EF4-FFF2-40B4-BE49-F238E27FC236}">
                    <a16:creationId xmlns:a16="http://schemas.microsoft.com/office/drawing/2014/main" id="{3B6ADABA-3150-C128-BBED-5DB503DB6AA8}"/>
                  </a:ext>
                </a:extLst>
              </p:cNvPr>
              <p:cNvSpPr>
                <a:spLocks noChangeArrowheads="1"/>
              </p:cNvSpPr>
              <p:nvPr/>
            </p:nvSpPr>
            <p:spPr bwMode="auto">
              <a:xfrm>
                <a:off x="3223560" y="2276475"/>
                <a:ext cx="1828800" cy="1828800"/>
              </a:xfrm>
              <a:custGeom>
                <a:avLst/>
                <a:gdLst>
                  <a:gd name="T0" fmla="*/ 914490 w 1828979"/>
                  <a:gd name="T1" fmla="*/ 0 h 1828660"/>
                  <a:gd name="T2" fmla="*/ 267848 w 1828979"/>
                  <a:gd name="T3" fmla="*/ 267801 h 1828660"/>
                  <a:gd name="T4" fmla="*/ 0 w 1828979"/>
                  <a:gd name="T5" fmla="*/ 914330 h 1828660"/>
                  <a:gd name="T6" fmla="*/ 267848 w 1828979"/>
                  <a:gd name="T7" fmla="*/ 1560859 h 1828660"/>
                  <a:gd name="T8" fmla="*/ 914490 w 1828979"/>
                  <a:gd name="T9" fmla="*/ 1828660 h 1828660"/>
                  <a:gd name="T10" fmla="*/ 1561131 w 1828979"/>
                  <a:gd name="T11" fmla="*/ 1560859 h 1828660"/>
                  <a:gd name="T12" fmla="*/ 1828979 w 1828979"/>
                  <a:gd name="T13" fmla="*/ 914330 h 1828660"/>
                  <a:gd name="T14" fmla="*/ 1561131 w 1828979"/>
                  <a:gd name="T15" fmla="*/ 267801 h 1828660"/>
                  <a:gd name="T16" fmla="*/ 3 60000 65536"/>
                  <a:gd name="T17" fmla="*/ 3 60000 65536"/>
                  <a:gd name="T18" fmla="*/ 2 60000 65536"/>
                  <a:gd name="T19" fmla="*/ 1 60000 65536"/>
                  <a:gd name="T20" fmla="*/ 1 60000 65536"/>
                  <a:gd name="T21" fmla="*/ 1 60000 65536"/>
                  <a:gd name="T22" fmla="*/ 0 60000 65536"/>
                  <a:gd name="T23" fmla="*/ 3 60000 65536"/>
                  <a:gd name="T24" fmla="*/ 267848 w 1828979"/>
                  <a:gd name="T25" fmla="*/ 267801 h 1828660"/>
                  <a:gd name="T26" fmla="*/ 1561131 w 1828979"/>
                  <a:gd name="T27" fmla="*/ 1560859 h 18286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8979" h="1828660">
                    <a:moveTo>
                      <a:pt x="0" y="914330"/>
                    </a:moveTo>
                    <a:lnTo>
                      <a:pt x="0" y="914330"/>
                    </a:lnTo>
                    <a:cubicBezTo>
                      <a:pt x="0" y="409359"/>
                      <a:pt x="409431" y="0"/>
                      <a:pt x="914489" y="0"/>
                    </a:cubicBezTo>
                    <a:cubicBezTo>
                      <a:pt x="1419548" y="0"/>
                      <a:pt x="1828980" y="409359"/>
                      <a:pt x="1828980" y="914330"/>
                    </a:cubicBezTo>
                    <a:cubicBezTo>
                      <a:pt x="1828980" y="1419300"/>
                      <a:pt x="1419548" y="1828659"/>
                      <a:pt x="914490" y="1828660"/>
                    </a:cubicBezTo>
                    <a:cubicBezTo>
                      <a:pt x="409431" y="1828660"/>
                      <a:pt x="0" y="1419300"/>
                      <a:pt x="0" y="914330"/>
                    </a:cubicBezTo>
                    <a:close/>
                    <a:moveTo>
                      <a:pt x="162239" y="914330"/>
                    </a:moveTo>
                    <a:lnTo>
                      <a:pt x="162239" y="914330"/>
                    </a:lnTo>
                    <a:cubicBezTo>
                      <a:pt x="162239" y="1329698"/>
                      <a:pt x="499033" y="1666420"/>
                      <a:pt x="914489" y="1666421"/>
                    </a:cubicBezTo>
                    <a:lnTo>
                      <a:pt x="914490" y="1666421"/>
                    </a:lnTo>
                    <a:cubicBezTo>
                      <a:pt x="1329946" y="1666420"/>
                      <a:pt x="1666741" y="1329698"/>
                      <a:pt x="1666741" y="914330"/>
                    </a:cubicBezTo>
                    <a:cubicBezTo>
                      <a:pt x="1666741" y="498961"/>
                      <a:pt x="1329946" y="162239"/>
                      <a:pt x="914490" y="162239"/>
                    </a:cubicBezTo>
                    <a:lnTo>
                      <a:pt x="914489" y="162239"/>
                    </a:lnTo>
                    <a:cubicBezTo>
                      <a:pt x="499033" y="162239"/>
                      <a:pt x="162239" y="498961"/>
                      <a:pt x="162239" y="914329"/>
                    </a:cubicBezTo>
                    <a:close/>
                  </a:path>
                </a:pathLst>
              </a:custGeom>
              <a:solidFill>
                <a:schemeClr val="bg1">
                  <a:lumMod val="65000"/>
                </a:schemeClr>
              </a:solidFill>
              <a:ln w="9525">
                <a:solidFill>
                  <a:srgbClr val="4A7EBB"/>
                </a:solidFill>
                <a:miter lim="800000"/>
                <a:headEnd/>
                <a:tailEnd/>
              </a:ln>
              <a:effectLst>
                <a:outerShdw dist="23000" dir="5400000" rotWithShape="0">
                  <a:srgbClr val="808080">
                    <a:alpha val="34999"/>
                  </a:srgbClr>
                </a:outerShdw>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l-GR" sz="2000" b="0" i="0" u="none" strike="noStrike" kern="0" cap="none" spc="0" normalizeH="0" baseline="0" noProof="0">
                  <a:ln>
                    <a:noFill/>
                  </a:ln>
                  <a:solidFill>
                    <a:prstClr val="black"/>
                  </a:solidFill>
                  <a:effectLst/>
                  <a:uLnTx/>
                  <a:uFillTx/>
                  <a:latin typeface="Calibri" pitchFamily="34" charset="0"/>
                  <a:ea typeface="MS PGothic" pitchFamily="34" charset="-128"/>
                  <a:cs typeface="Arial"/>
                </a:endParaRPr>
              </a:p>
            </p:txBody>
          </p:sp>
          <p:grpSp>
            <p:nvGrpSpPr>
              <p:cNvPr id="23575" name="Gruppe 91">
                <a:extLst>
                  <a:ext uri="{FF2B5EF4-FFF2-40B4-BE49-F238E27FC236}">
                    <a16:creationId xmlns:a16="http://schemas.microsoft.com/office/drawing/2014/main" id="{007C9D9C-3CCB-105F-ECA4-C61C65BE7CB7}"/>
                  </a:ext>
                </a:extLst>
              </p:cNvPr>
              <p:cNvGrpSpPr>
                <a:grpSpLocks/>
              </p:cNvGrpSpPr>
              <p:nvPr/>
            </p:nvGrpSpPr>
            <p:grpSpPr bwMode="auto">
              <a:xfrm>
                <a:off x="3498425" y="2539285"/>
                <a:ext cx="1305251" cy="1303629"/>
                <a:chOff x="1085860" y="2920232"/>
                <a:chExt cx="1413547" cy="1413777"/>
              </a:xfrm>
            </p:grpSpPr>
            <p:sp>
              <p:nvSpPr>
                <p:cNvPr id="94" name="Ellipse 44">
                  <a:extLst>
                    <a:ext uri="{FF2B5EF4-FFF2-40B4-BE49-F238E27FC236}">
                      <a16:creationId xmlns:a16="http://schemas.microsoft.com/office/drawing/2014/main" id="{05987EAF-EBA8-1A12-6589-5121B333044B}"/>
                    </a:ext>
                  </a:extLst>
                </p:cNvPr>
                <p:cNvSpPr/>
                <p:nvPr/>
              </p:nvSpPr>
              <p:spPr bwMode="auto">
                <a:xfrm rot="21052097">
                  <a:off x="1085613" y="2921007"/>
                  <a:ext cx="1413194" cy="1413461"/>
                </a:xfrm>
                <a:prstGeom prst="ellipse">
                  <a:avLst/>
                </a:prstGeom>
                <a:solidFill>
                  <a:srgbClr val="336600"/>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95" name="Ellipse 45">
                  <a:extLst>
                    <a:ext uri="{FF2B5EF4-FFF2-40B4-BE49-F238E27FC236}">
                      <a16:creationId xmlns:a16="http://schemas.microsoft.com/office/drawing/2014/main" id="{1C769E2B-8885-0A06-22B0-1C52258E3997}"/>
                    </a:ext>
                  </a:extLst>
                </p:cNvPr>
                <p:cNvSpPr>
                  <a:spLocks noChangeArrowheads="1"/>
                </p:cNvSpPr>
                <p:nvPr/>
              </p:nvSpPr>
              <p:spPr bwMode="auto">
                <a:xfrm>
                  <a:off x="1286762" y="2950276"/>
                  <a:ext cx="1024652" cy="767848"/>
                </a:xfrm>
                <a:prstGeom prst="ellipse">
                  <a:avLst/>
                </a:prstGeom>
                <a:gradFill rotWithShape="1">
                  <a:gsLst>
                    <a:gs pos="0">
                      <a:srgbClr val="FFFFFF">
                        <a:alpha val="0"/>
                      </a:srgbClr>
                    </a:gs>
                    <a:gs pos="100000">
                      <a:srgbClr val="FFFCF9">
                        <a:alpha val="76999"/>
                      </a:srgbClr>
                    </a:gs>
                  </a:gsLst>
                  <a:lin ang="16200000"/>
                </a:gradFill>
                <a:ln w="9525" algn="ctr">
                  <a:noFill/>
                  <a:round/>
                  <a:headEnd/>
                  <a:tailEnd/>
                </a:ln>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sp>
              <p:nvSpPr>
                <p:cNvPr id="96" name="Måne 31">
                  <a:extLst>
                    <a:ext uri="{FF2B5EF4-FFF2-40B4-BE49-F238E27FC236}">
                      <a16:creationId xmlns:a16="http://schemas.microsoft.com/office/drawing/2014/main" id="{C63F0EB4-C357-DF35-90E5-2B8624950141}"/>
                    </a:ext>
                  </a:extLst>
                </p:cNvPr>
                <p:cNvSpPr/>
                <p:nvPr/>
              </p:nvSpPr>
              <p:spPr bwMode="auto">
                <a:xfrm rot="16200000">
                  <a:off x="1486022" y="3317578"/>
                  <a:ext cx="622396" cy="1372317"/>
                </a:xfrm>
                <a:prstGeom prst="moon">
                  <a:avLst>
                    <a:gd name="adj" fmla="val 18952"/>
                  </a:avLst>
                </a:prstGeom>
                <a:gradFill flip="none" rotWithShape="1">
                  <a:gsLst>
                    <a:gs pos="24000">
                      <a:sysClr val="windowText" lastClr="000000">
                        <a:alpha val="24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FFFFFF"/>
                    </a:solidFill>
                    <a:effectLst/>
                    <a:uLnTx/>
                    <a:uFillTx/>
                    <a:latin typeface="Calibri" pitchFamily="34" charset="0"/>
                    <a:ea typeface="MS PGothic" pitchFamily="34" charset="-128"/>
                    <a:cs typeface="Arial"/>
                  </a:endParaRPr>
                </a:p>
              </p:txBody>
            </p:sp>
          </p:grpSp>
        </p:grpSp>
        <p:sp>
          <p:nvSpPr>
            <p:cNvPr id="23573" name="Rektangel 76">
              <a:extLst>
                <a:ext uri="{FF2B5EF4-FFF2-40B4-BE49-F238E27FC236}">
                  <a16:creationId xmlns:a16="http://schemas.microsoft.com/office/drawing/2014/main" id="{5168AE5C-58D3-1130-6EE4-7E66573D951A}"/>
                </a:ext>
              </a:extLst>
            </p:cNvPr>
            <p:cNvSpPr>
              <a:spLocks noChangeArrowheads="1"/>
            </p:cNvSpPr>
            <p:nvPr/>
          </p:nvSpPr>
          <p:spPr bwMode="auto">
            <a:xfrm>
              <a:off x="3616325" y="1577975"/>
              <a:ext cx="1754188"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4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Ηθική</a:t>
              </a:r>
            </a:p>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4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συμπεριφορά</a:t>
              </a:r>
            </a:p>
          </p:txBody>
        </p:sp>
        <p:sp>
          <p:nvSpPr>
            <p:cNvPr id="23566" name="Rektangel 76">
              <a:extLst>
                <a:ext uri="{FF2B5EF4-FFF2-40B4-BE49-F238E27FC236}">
                  <a16:creationId xmlns:a16="http://schemas.microsoft.com/office/drawing/2014/main" id="{CA296204-5B31-7DA2-7A36-5E044C8FC600}"/>
                </a:ext>
              </a:extLst>
            </p:cNvPr>
            <p:cNvSpPr>
              <a:spLocks noChangeArrowheads="1"/>
            </p:cNvSpPr>
            <p:nvPr/>
          </p:nvSpPr>
          <p:spPr bwMode="auto">
            <a:xfrm>
              <a:off x="5640388" y="2173288"/>
              <a:ext cx="1754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6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Διαφάνεια</a:t>
              </a:r>
            </a:p>
          </p:txBody>
        </p:sp>
        <p:sp>
          <p:nvSpPr>
            <p:cNvPr id="23567" name="Rektangel 76">
              <a:extLst>
                <a:ext uri="{FF2B5EF4-FFF2-40B4-BE49-F238E27FC236}">
                  <a16:creationId xmlns:a16="http://schemas.microsoft.com/office/drawing/2014/main" id="{06DFF71F-D79C-4214-2942-9DC7E8F16F71}"/>
                </a:ext>
              </a:extLst>
            </p:cNvPr>
            <p:cNvSpPr>
              <a:spLocks noChangeArrowheads="1"/>
            </p:cNvSpPr>
            <p:nvPr/>
          </p:nvSpPr>
          <p:spPr bwMode="auto">
            <a:xfrm>
              <a:off x="6189663" y="3714750"/>
              <a:ext cx="17541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2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Σεβασμός Συμφέροντα  Ενδιαφερομένων Μερών</a:t>
              </a:r>
            </a:p>
          </p:txBody>
        </p:sp>
        <p:sp>
          <p:nvSpPr>
            <p:cNvPr id="23568" name="Rektangel 76">
              <a:extLst>
                <a:ext uri="{FF2B5EF4-FFF2-40B4-BE49-F238E27FC236}">
                  <a16:creationId xmlns:a16="http://schemas.microsoft.com/office/drawing/2014/main" id="{DD550813-9B7F-374C-4976-BC238D07A7C3}"/>
                </a:ext>
              </a:extLst>
            </p:cNvPr>
            <p:cNvSpPr>
              <a:spLocks noChangeArrowheads="1"/>
            </p:cNvSpPr>
            <p:nvPr/>
          </p:nvSpPr>
          <p:spPr bwMode="auto">
            <a:xfrm>
              <a:off x="4833938" y="5424488"/>
              <a:ext cx="17541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2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Σεβασμός              Διεθνείς Κανόνες Συμπεριφοράς</a:t>
              </a:r>
            </a:p>
          </p:txBody>
        </p:sp>
        <p:sp>
          <p:nvSpPr>
            <p:cNvPr id="23569" name="Rektangel 76">
              <a:extLst>
                <a:ext uri="{FF2B5EF4-FFF2-40B4-BE49-F238E27FC236}">
                  <a16:creationId xmlns:a16="http://schemas.microsoft.com/office/drawing/2014/main" id="{0FD75CE2-F1D4-52F5-56DC-D1D663440ADA}"/>
                </a:ext>
              </a:extLst>
            </p:cNvPr>
            <p:cNvSpPr>
              <a:spLocks noChangeArrowheads="1"/>
            </p:cNvSpPr>
            <p:nvPr/>
          </p:nvSpPr>
          <p:spPr bwMode="auto">
            <a:xfrm>
              <a:off x="1730375" y="2249488"/>
              <a:ext cx="17541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6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Λογοδοσία</a:t>
              </a:r>
            </a:p>
          </p:txBody>
        </p:sp>
        <p:sp>
          <p:nvSpPr>
            <p:cNvPr id="23570" name="Rektangel 76">
              <a:extLst>
                <a:ext uri="{FF2B5EF4-FFF2-40B4-BE49-F238E27FC236}">
                  <a16:creationId xmlns:a16="http://schemas.microsoft.com/office/drawing/2014/main" id="{B763644C-B8AF-4AA5-D8BA-6A251030692E}"/>
                </a:ext>
              </a:extLst>
            </p:cNvPr>
            <p:cNvSpPr>
              <a:spLocks noChangeArrowheads="1"/>
            </p:cNvSpPr>
            <p:nvPr/>
          </p:nvSpPr>
          <p:spPr bwMode="auto">
            <a:xfrm>
              <a:off x="1209675" y="3935413"/>
              <a:ext cx="1754188"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4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Σεβασμός </a:t>
              </a:r>
            </a:p>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4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στους Νόμους</a:t>
              </a:r>
            </a:p>
          </p:txBody>
        </p:sp>
        <p:sp>
          <p:nvSpPr>
            <p:cNvPr id="23571" name="Rektangel 76">
              <a:extLst>
                <a:ext uri="{FF2B5EF4-FFF2-40B4-BE49-F238E27FC236}">
                  <a16:creationId xmlns:a16="http://schemas.microsoft.com/office/drawing/2014/main" id="{4AF499B3-B41E-EE7C-E49A-97FF5B626AB9}"/>
                </a:ext>
              </a:extLst>
            </p:cNvPr>
            <p:cNvSpPr>
              <a:spLocks noChangeArrowheads="1"/>
            </p:cNvSpPr>
            <p:nvPr/>
          </p:nvSpPr>
          <p:spPr bwMode="auto">
            <a:xfrm>
              <a:off x="2608263" y="5416550"/>
              <a:ext cx="175577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l-GR" altLang="it-IT" sz="1400" b="1" i="0" u="none" strike="noStrike" kern="1200" cap="none" spc="0" normalizeH="0" baseline="0" noProof="1">
                  <a:ln>
                    <a:noFill/>
                  </a:ln>
                  <a:solidFill>
                    <a:srgbClr val="FFFFFF"/>
                  </a:solidFill>
                  <a:effectLst/>
                  <a:uLnTx/>
                  <a:uFillTx/>
                  <a:latin typeface="Arial" panose="020B0604020202020204" pitchFamily="34" charset="0"/>
                  <a:ea typeface="+mn-ea"/>
                  <a:cs typeface="Arial" panose="020B0604020202020204" pitchFamily="34" charset="0"/>
                </a:rPr>
                <a:t>Σεβασμός Ανθρώπινα Δικαιώματα</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3E66B76C-28A2-EE68-F6D3-93BF671DF3E5}"/>
              </a:ext>
            </a:extLst>
          </p:cNvPr>
          <p:cNvSpPr>
            <a:spLocks noGrp="1"/>
          </p:cNvSpPr>
          <p:nvPr>
            <p:ph type="title"/>
          </p:nvPr>
        </p:nvSpPr>
        <p:spPr>
          <a:xfrm>
            <a:off x="914400" y="3054939"/>
            <a:ext cx="7315200" cy="1154112"/>
          </a:xfrm>
        </p:spPr>
        <p:txBody>
          <a:bodyPr/>
          <a:lstStyle/>
          <a:p>
            <a:pPr algn="ctr" eaLnBrk="1" hangingPunct="1"/>
            <a:r>
              <a:rPr lang="el-GR" altLang="el-GR" sz="3600" dirty="0"/>
              <a:t>Παράμετροι εταιρικής διακυβέρνησης</a:t>
            </a:r>
            <a:endParaRPr lang="en-US" altLang="el-GR"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5C33C0A8-05A5-F1FF-31C6-F5D6700A2110}"/>
              </a:ext>
            </a:extLst>
          </p:cNvPr>
          <p:cNvSpPr>
            <a:spLocks noGrp="1"/>
          </p:cNvSpPr>
          <p:nvPr>
            <p:ph type="title"/>
          </p:nvPr>
        </p:nvSpPr>
        <p:spPr/>
        <p:txBody>
          <a:bodyPr/>
          <a:lstStyle/>
          <a:p>
            <a:pPr eaLnBrk="1" hangingPunct="1"/>
            <a:r>
              <a:rPr lang="el-GR" altLang="el-GR"/>
              <a:t>Διεθνοποίηση</a:t>
            </a:r>
            <a:endParaRPr lang="en-US" altLang="el-GR"/>
          </a:p>
        </p:txBody>
      </p:sp>
      <p:sp>
        <p:nvSpPr>
          <p:cNvPr id="41987" name="Content Placeholder 2">
            <a:extLst>
              <a:ext uri="{FF2B5EF4-FFF2-40B4-BE49-F238E27FC236}">
                <a16:creationId xmlns:a16="http://schemas.microsoft.com/office/drawing/2014/main" id="{7D4BA6C6-4CB0-BAD9-191D-85C7B204F073}"/>
              </a:ext>
            </a:extLst>
          </p:cNvPr>
          <p:cNvSpPr>
            <a:spLocks noGrp="1"/>
          </p:cNvSpPr>
          <p:nvPr>
            <p:ph idx="1"/>
          </p:nvPr>
        </p:nvSpPr>
        <p:spPr/>
        <p:txBody>
          <a:bodyPr/>
          <a:lstStyle/>
          <a:p>
            <a:pPr eaLnBrk="1" hangingPunct="1"/>
            <a:r>
              <a:rPr lang="el-GR" altLang="el-GR" dirty="0"/>
              <a:t>Το παγκόσμιο χωριό προσφέρει νέες δυνατότητες παραγωγής, αγορών, επενδυτικών επιλογών, τεχνολογικών εξελίξεων, εργατικού δυναμικού...</a:t>
            </a:r>
            <a:endParaRPr lang="en-US" altLang="el-GR" dirty="0"/>
          </a:p>
          <a:p>
            <a:pPr eaLnBrk="1" hangingPunct="1"/>
            <a:r>
              <a:rPr lang="el-GR" altLang="el-GR" dirty="0"/>
              <a:t>Είναι πλέον πολύ εύκολο να κινηθούν κεφάλαια μεταξύ των πιο προσοδοφόρων επιλογών, να γίνουν συγχωνεύσεις και να χρησιμοποιούνται κατάλληλες βάσεις πληροφοριών.</a:t>
            </a:r>
            <a:endParaRPr lang="en-US" alt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8758B54C-ECD2-C641-1E3D-2CFF76DFAD7C}"/>
              </a:ext>
            </a:extLst>
          </p:cNvPr>
          <p:cNvSpPr>
            <a:spLocks noGrp="1"/>
          </p:cNvSpPr>
          <p:nvPr>
            <p:ph type="title"/>
          </p:nvPr>
        </p:nvSpPr>
        <p:spPr/>
        <p:txBody>
          <a:bodyPr/>
          <a:lstStyle/>
          <a:p>
            <a:pPr eaLnBrk="1" hangingPunct="1"/>
            <a:r>
              <a:rPr lang="el-GR" altLang="el-GR" sz="3600" dirty="0"/>
              <a:t>Πληροφορίες και ολοκληρωμένη διαχείριση επιχειρηματικών πόρων</a:t>
            </a:r>
            <a:endParaRPr lang="en-US" altLang="el-GR" sz="3600" dirty="0"/>
          </a:p>
        </p:txBody>
      </p:sp>
      <p:sp>
        <p:nvSpPr>
          <p:cNvPr id="43011" name="Content Placeholder 2">
            <a:extLst>
              <a:ext uri="{FF2B5EF4-FFF2-40B4-BE49-F238E27FC236}">
                <a16:creationId xmlns:a16="http://schemas.microsoft.com/office/drawing/2014/main" id="{49035B58-A9C5-F789-CB26-D7ECDA45D2E0}"/>
              </a:ext>
            </a:extLst>
          </p:cNvPr>
          <p:cNvSpPr>
            <a:spLocks noGrp="1"/>
          </p:cNvSpPr>
          <p:nvPr>
            <p:ph idx="1"/>
          </p:nvPr>
        </p:nvSpPr>
        <p:spPr>
          <a:xfrm>
            <a:off x="914400" y="2770188"/>
            <a:ext cx="7315200" cy="3705225"/>
          </a:xfrm>
        </p:spPr>
        <p:txBody>
          <a:bodyPr/>
          <a:lstStyle/>
          <a:p>
            <a:pPr eaLnBrk="1" hangingPunct="1"/>
            <a:r>
              <a:rPr lang="el-GR" altLang="el-GR" dirty="0"/>
              <a:t>Μέσα σε ελάχιστα χρόνια, κάθε επιχείρηση είχε τη δυνατότητα να επικοινωνεί με κάθε μέρος του πλανήτη, να δέχεται παραγγελίες και να τις προωθεί προς εκτέλεση, με ουσιαστικά να παρεμβάλλονται πολύ λίγοι άνθρωποι.</a:t>
            </a:r>
          </a:p>
          <a:p>
            <a:pPr eaLnBrk="1" hangingPunct="1"/>
            <a:endParaRPr lang="el-GR" altLang="el-GR" dirty="0"/>
          </a:p>
          <a:p>
            <a:pPr eaLnBrk="1" hangingPunct="1">
              <a:lnSpc>
                <a:spcPct val="150000"/>
              </a:lnSpc>
            </a:pPr>
            <a:r>
              <a:rPr lang="el-GR" altLang="el-GR" dirty="0"/>
              <a:t>ΑΣΥΜΜΕΤΡΗ ΠΛΗΡΟΦΟΡΗΣΗ </a:t>
            </a:r>
          </a:p>
          <a:p>
            <a:pPr eaLnBrk="1" hangingPunct="1">
              <a:lnSpc>
                <a:spcPct val="150000"/>
              </a:lnSpc>
            </a:pPr>
            <a:r>
              <a:rPr lang="el-GR" altLang="el-GR" dirty="0"/>
              <a:t>ΔΙΑΦΑΝΕΙΑ</a:t>
            </a:r>
            <a:endParaRPr lang="en-US" altLang="el-GR" dirty="0"/>
          </a:p>
          <a:p>
            <a:pPr eaLnBrk="1" hangingPunct="1">
              <a:lnSpc>
                <a:spcPct val="150000"/>
              </a:lnSpc>
            </a:pPr>
            <a:r>
              <a:rPr lang="el-GR" altLang="el-GR" dirty="0"/>
              <a:t>ΣΥΓΚΡΟΥΣΗ ΣΥΜΦΕΡΟΝΤΩΝ (θεωρία αντιπροσώπευσης – </a:t>
            </a:r>
            <a:r>
              <a:rPr lang="en-US" altLang="el-GR" dirty="0"/>
              <a:t>agency theory</a:t>
            </a:r>
            <a:r>
              <a:rPr lang="el-GR" altLang="el-GR" dirty="0"/>
              <a:t>)</a:t>
            </a:r>
            <a:endParaRPr lang="en-US" alt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432F2180-912D-462B-98F1-E9989F440EB1}"/>
              </a:ext>
            </a:extLst>
          </p:cNvPr>
          <p:cNvSpPr>
            <a:spLocks noGrp="1"/>
          </p:cNvSpPr>
          <p:nvPr>
            <p:ph type="title"/>
          </p:nvPr>
        </p:nvSpPr>
        <p:spPr/>
        <p:txBody>
          <a:bodyPr/>
          <a:lstStyle/>
          <a:p>
            <a:pPr eaLnBrk="1" hangingPunct="1"/>
            <a:r>
              <a:rPr lang="el-GR" altLang="el-GR"/>
              <a:t>Απαίτηση διαφάνειας</a:t>
            </a:r>
            <a:endParaRPr lang="en-US" altLang="el-GR"/>
          </a:p>
        </p:txBody>
      </p:sp>
      <p:sp>
        <p:nvSpPr>
          <p:cNvPr id="44035" name="Content Placeholder 2">
            <a:extLst>
              <a:ext uri="{FF2B5EF4-FFF2-40B4-BE49-F238E27FC236}">
                <a16:creationId xmlns:a16="http://schemas.microsoft.com/office/drawing/2014/main" id="{08E96BFD-D892-7D0F-18C8-6EF56B6FE3C7}"/>
              </a:ext>
            </a:extLst>
          </p:cNvPr>
          <p:cNvSpPr>
            <a:spLocks noGrp="1"/>
          </p:cNvSpPr>
          <p:nvPr>
            <p:ph idx="1"/>
          </p:nvPr>
        </p:nvSpPr>
        <p:spPr/>
        <p:txBody>
          <a:bodyPr/>
          <a:lstStyle/>
          <a:p>
            <a:pPr eaLnBrk="1" hangingPunct="1">
              <a:lnSpc>
                <a:spcPct val="150000"/>
              </a:lnSpc>
            </a:pPr>
            <a:r>
              <a:rPr lang="el-GR" altLang="el-GR" dirty="0"/>
              <a:t>Ο όρος διαφάνεια είναι και αυτός νέος στην εταιρική διακυβέρνηση. Βέβαια, κατά κάποιον τρόπο, υπήρξε πάντα. Υπήρξε, όμως, μεταξύ των πολύ λίγων που όφειλαν να γνωρίζουν τα επιχειρηματικά δρώμενα.</a:t>
            </a:r>
            <a:endParaRPr lang="en-US" alt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26750078-BA8D-F8D2-94E2-F854740C1A18}"/>
              </a:ext>
            </a:extLst>
          </p:cNvPr>
          <p:cNvSpPr>
            <a:spLocks noGrp="1"/>
          </p:cNvSpPr>
          <p:nvPr>
            <p:ph type="title"/>
          </p:nvPr>
        </p:nvSpPr>
        <p:spPr/>
        <p:txBody>
          <a:bodyPr/>
          <a:lstStyle/>
          <a:p>
            <a:pPr algn="ctr" eaLnBrk="1" hangingPunct="1"/>
            <a:r>
              <a:rPr lang="el-GR" altLang="el-GR" sz="3600"/>
              <a:t>Τι πρέπει να περιέχει ένας κώδικας εταιρικής διακυβέρνησης</a:t>
            </a:r>
            <a:endParaRPr lang="en-US" altLang="el-GR" sz="3600"/>
          </a:p>
        </p:txBody>
      </p:sp>
      <p:sp>
        <p:nvSpPr>
          <p:cNvPr id="40963" name="Content Placeholder 2">
            <a:extLst>
              <a:ext uri="{FF2B5EF4-FFF2-40B4-BE49-F238E27FC236}">
                <a16:creationId xmlns:a16="http://schemas.microsoft.com/office/drawing/2014/main" id="{197439FD-AD32-2684-AF52-E58117F95352}"/>
              </a:ext>
            </a:extLst>
          </p:cNvPr>
          <p:cNvSpPr>
            <a:spLocks noGrp="1"/>
          </p:cNvSpPr>
          <p:nvPr>
            <p:ph idx="1"/>
          </p:nvPr>
        </p:nvSpPr>
        <p:spPr/>
        <p:txBody>
          <a:bodyPr/>
          <a:lstStyle/>
          <a:p>
            <a:pPr eaLnBrk="1" hangingPunct="1">
              <a:lnSpc>
                <a:spcPct val="80000"/>
              </a:lnSpc>
              <a:defRPr/>
            </a:pPr>
            <a:r>
              <a:rPr lang="el-GR" altLang="el-GR" sz="1900" dirty="0"/>
              <a:t>Μια </a:t>
            </a:r>
            <a:r>
              <a:rPr lang="el-GR" altLang="el-GR" sz="1900" b="1" i="1" dirty="0"/>
              <a:t>Εισαγωγή</a:t>
            </a:r>
            <a:r>
              <a:rPr lang="el-GR" altLang="el-GR" sz="1900" dirty="0"/>
              <a:t>, με περιγραφή του τί περιέχει ο Κώδικας Εταιρικής Διακυβέρνησης, αλλά και μια αναφορά στο νομικό πλαίσιο.</a:t>
            </a:r>
          </a:p>
          <a:p>
            <a:pPr eaLnBrk="1" hangingPunct="1">
              <a:lnSpc>
                <a:spcPct val="80000"/>
              </a:lnSpc>
              <a:defRPr/>
            </a:pPr>
            <a:endParaRPr lang="el-GR" altLang="el-GR" sz="1900" dirty="0"/>
          </a:p>
          <a:p>
            <a:pPr eaLnBrk="1" hangingPunct="1">
              <a:lnSpc>
                <a:spcPct val="80000"/>
              </a:lnSpc>
              <a:defRPr/>
            </a:pPr>
            <a:r>
              <a:rPr lang="el-GR" altLang="el-GR" sz="1900" dirty="0">
                <a:solidFill>
                  <a:schemeClr val="tx2"/>
                </a:solidFill>
              </a:rPr>
              <a:t>Για το Διοικητικό Συμβούλιο </a:t>
            </a:r>
            <a:r>
              <a:rPr lang="el-GR" altLang="el-GR" sz="1900" dirty="0"/>
              <a:t>:</a:t>
            </a:r>
            <a:r>
              <a:rPr lang="en-US" altLang="el-GR" sz="1900" dirty="0"/>
              <a:t> </a:t>
            </a:r>
            <a:r>
              <a:rPr lang="el-GR" altLang="el-GR" sz="1900" dirty="0"/>
              <a:t>Εδώ περιλαμβάνονται θέματα, όπως αποστολή αυτού, οργάνωση και λειτουργία του.	</a:t>
            </a:r>
          </a:p>
          <a:p>
            <a:pPr eaLnBrk="1" hangingPunct="1">
              <a:lnSpc>
                <a:spcPct val="80000"/>
              </a:lnSpc>
              <a:defRPr/>
            </a:pPr>
            <a:endParaRPr lang="el-GR" altLang="el-GR" sz="1900" dirty="0"/>
          </a:p>
          <a:p>
            <a:pPr eaLnBrk="1" hangingPunct="1">
              <a:lnSpc>
                <a:spcPct val="80000"/>
              </a:lnSpc>
              <a:defRPr/>
            </a:pPr>
            <a:r>
              <a:rPr lang="el-GR" altLang="el-GR" sz="1900" b="1" dirty="0">
                <a:solidFill>
                  <a:schemeClr val="tx2"/>
                </a:solidFill>
              </a:rPr>
              <a:t>Υφιστάμενοι Ελεγκτικοί Μηχανισμοί, όπως</a:t>
            </a:r>
            <a:r>
              <a:rPr lang="el-GR" altLang="el-GR" sz="1900" dirty="0"/>
              <a:t>:</a:t>
            </a:r>
          </a:p>
          <a:p>
            <a:pPr marL="46037" indent="0" eaLnBrk="1" hangingPunct="1">
              <a:lnSpc>
                <a:spcPct val="80000"/>
              </a:lnSpc>
              <a:buFont typeface="Wingdings" pitchFamily="2" charset="2"/>
              <a:buNone/>
              <a:defRPr/>
            </a:pPr>
            <a:r>
              <a:rPr lang="el-GR" altLang="el-GR" sz="1900" dirty="0"/>
              <a:t>   Επιτροπή Δημοσιοποίησης και Εξωτερικοί Ελεγκτές.</a:t>
            </a:r>
          </a:p>
          <a:p>
            <a:pPr eaLnBrk="1" hangingPunct="1">
              <a:lnSpc>
                <a:spcPct val="80000"/>
              </a:lnSpc>
              <a:defRPr/>
            </a:pPr>
            <a:endParaRPr lang="el-GR" altLang="el-GR" sz="1900" dirty="0"/>
          </a:p>
          <a:p>
            <a:pPr eaLnBrk="1" hangingPunct="1">
              <a:lnSpc>
                <a:spcPct val="80000"/>
              </a:lnSpc>
              <a:defRPr/>
            </a:pPr>
            <a:r>
              <a:rPr lang="el-GR" altLang="el-GR" sz="1900" dirty="0"/>
              <a:t>Οργάνωση του Οργανισμού και Εσωτερικός Έλεγχος: Εδώ θίγονται θέματα, όπως οργάνωση, οργανόγραμμα, πολιτικές και διαδικασίες.</a:t>
            </a:r>
          </a:p>
          <a:p>
            <a:pPr eaLnBrk="1" hangingPunct="1">
              <a:lnSpc>
                <a:spcPct val="80000"/>
              </a:lnSpc>
              <a:defRPr/>
            </a:pPr>
            <a:endParaRPr lang="en-US" altLang="el-GR" sz="1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dissolve">
                                      <p:cBhvr>
                                        <p:cTn id="7" dur="5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963">
                                            <p:txEl>
                                              <p:pRg st="2" end="2"/>
                                            </p:txEl>
                                          </p:spTgt>
                                        </p:tgtEl>
                                        <p:attrNameLst>
                                          <p:attrName>style.visibility</p:attrName>
                                        </p:attrNameLst>
                                      </p:cBhvr>
                                      <p:to>
                                        <p:strVal val="visible"/>
                                      </p:to>
                                    </p:set>
                                    <p:animEffect transition="in" filter="dissolve">
                                      <p:cBhvr>
                                        <p:cTn id="12" dur="500"/>
                                        <p:tgtEl>
                                          <p:spTgt spid="4096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963">
                                            <p:txEl>
                                              <p:pRg st="4" end="4"/>
                                            </p:txEl>
                                          </p:spTgt>
                                        </p:tgtEl>
                                        <p:attrNameLst>
                                          <p:attrName>style.visibility</p:attrName>
                                        </p:attrNameLst>
                                      </p:cBhvr>
                                      <p:to>
                                        <p:strVal val="visible"/>
                                      </p:to>
                                    </p:set>
                                    <p:animEffect transition="in" filter="dissolve">
                                      <p:cBhvr>
                                        <p:cTn id="17" dur="500"/>
                                        <p:tgtEl>
                                          <p:spTgt spid="4096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0963">
                                            <p:txEl>
                                              <p:pRg st="5" end="5"/>
                                            </p:txEl>
                                          </p:spTgt>
                                        </p:tgtEl>
                                        <p:attrNameLst>
                                          <p:attrName>style.visibility</p:attrName>
                                        </p:attrNameLst>
                                      </p:cBhvr>
                                      <p:to>
                                        <p:strVal val="visible"/>
                                      </p:to>
                                    </p:set>
                                    <p:animEffect transition="in" filter="dissolve">
                                      <p:cBhvr>
                                        <p:cTn id="22" dur="500"/>
                                        <p:tgtEl>
                                          <p:spTgt spid="4096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0963">
                                            <p:txEl>
                                              <p:pRg st="7" end="7"/>
                                            </p:txEl>
                                          </p:spTgt>
                                        </p:tgtEl>
                                        <p:attrNameLst>
                                          <p:attrName>style.visibility</p:attrName>
                                        </p:attrNameLst>
                                      </p:cBhvr>
                                      <p:to>
                                        <p:strVal val="visible"/>
                                      </p:to>
                                    </p:set>
                                    <p:animEffect transition="in" filter="dissolve">
                                      <p:cBhvr>
                                        <p:cTn id="27" dur="500"/>
                                        <p:tgtEl>
                                          <p:spTgt spid="409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a:extLst>
              <a:ext uri="{FF2B5EF4-FFF2-40B4-BE49-F238E27FC236}">
                <a16:creationId xmlns:a16="http://schemas.microsoft.com/office/drawing/2014/main" id="{77F34867-AC8D-09F1-05FF-C7DDDE54E40C}"/>
              </a:ext>
            </a:extLst>
          </p:cNvPr>
          <p:cNvSpPr>
            <a:spLocks noGrp="1"/>
          </p:cNvSpPr>
          <p:nvPr>
            <p:ph idx="1"/>
          </p:nvPr>
        </p:nvSpPr>
        <p:spPr>
          <a:xfrm>
            <a:off x="914400" y="1350963"/>
            <a:ext cx="7315200" cy="4957762"/>
          </a:xfrm>
        </p:spPr>
        <p:txBody>
          <a:bodyPr/>
          <a:lstStyle/>
          <a:p>
            <a:pPr eaLnBrk="1" hangingPunct="1"/>
            <a:r>
              <a:rPr lang="el-GR" altLang="el-GR" dirty="0"/>
              <a:t>Δικαιώματα των Μετόχων (</a:t>
            </a:r>
            <a:r>
              <a:rPr lang="en-US" altLang="el-GR" dirty="0"/>
              <a:t>stockholders)</a:t>
            </a:r>
          </a:p>
          <a:p>
            <a:pPr eaLnBrk="1" hangingPunct="1"/>
            <a:endParaRPr lang="en-US" altLang="el-GR" dirty="0"/>
          </a:p>
          <a:p>
            <a:pPr eaLnBrk="1" hangingPunct="1"/>
            <a:r>
              <a:rPr lang="el-GR" altLang="el-GR" dirty="0"/>
              <a:t>Περί Αποδοχών και Εξέλιξης Στελεχών</a:t>
            </a:r>
          </a:p>
          <a:p>
            <a:pPr eaLnBrk="1" hangingPunct="1"/>
            <a:endParaRPr lang="el-GR" altLang="el-GR" dirty="0"/>
          </a:p>
          <a:p>
            <a:pPr eaLnBrk="1" hangingPunct="1"/>
            <a:r>
              <a:rPr lang="el-GR" altLang="el-GR" dirty="0"/>
              <a:t>Άλλες εταιρικές παροχές προς όλους τους εργαζόμενους.</a:t>
            </a:r>
          </a:p>
          <a:p>
            <a:pPr eaLnBrk="1" hangingPunct="1"/>
            <a:endParaRPr lang="el-GR" altLang="el-GR" dirty="0"/>
          </a:p>
          <a:p>
            <a:pPr eaLnBrk="1" hangingPunct="1"/>
            <a:r>
              <a:rPr lang="el-GR" altLang="el-GR" dirty="0"/>
              <a:t>Πώς αντιμετωπίζονται αναμενόμενοι Κίνδυνοι και Εταιρικές Μεταβολές.</a:t>
            </a:r>
          </a:p>
          <a:p>
            <a:pPr eaLnBrk="1" hangingPunct="1"/>
            <a:endParaRPr lang="el-GR" altLang="el-GR" dirty="0"/>
          </a:p>
          <a:p>
            <a:pPr eaLnBrk="1" hangingPunct="1"/>
            <a:r>
              <a:rPr lang="el-GR" altLang="el-GR" dirty="0"/>
              <a:t>Περί Εταιρικής Κοινωνικής Ευθύνης περιέχοντας κοινές διατυπώσεις.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082">
                                            <p:txEl>
                                              <p:pRg st="0" end="0"/>
                                            </p:txEl>
                                          </p:spTgt>
                                        </p:tgtEl>
                                        <p:attrNameLst>
                                          <p:attrName>style.visibility</p:attrName>
                                        </p:attrNameLst>
                                      </p:cBhvr>
                                      <p:to>
                                        <p:strVal val="visible"/>
                                      </p:to>
                                    </p:set>
                                    <p:animEffect transition="in" filter="dissolve">
                                      <p:cBhvr>
                                        <p:cTn id="7" dur="500"/>
                                        <p:tgtEl>
                                          <p:spTgt spid="460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6082">
                                            <p:txEl>
                                              <p:pRg st="2" end="2"/>
                                            </p:txEl>
                                          </p:spTgt>
                                        </p:tgtEl>
                                        <p:attrNameLst>
                                          <p:attrName>style.visibility</p:attrName>
                                        </p:attrNameLst>
                                      </p:cBhvr>
                                      <p:to>
                                        <p:strVal val="visible"/>
                                      </p:to>
                                    </p:set>
                                    <p:animEffect transition="in" filter="dissolve">
                                      <p:cBhvr>
                                        <p:cTn id="12" dur="500"/>
                                        <p:tgtEl>
                                          <p:spTgt spid="4608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6082">
                                            <p:txEl>
                                              <p:pRg st="4" end="4"/>
                                            </p:txEl>
                                          </p:spTgt>
                                        </p:tgtEl>
                                        <p:attrNameLst>
                                          <p:attrName>style.visibility</p:attrName>
                                        </p:attrNameLst>
                                      </p:cBhvr>
                                      <p:to>
                                        <p:strVal val="visible"/>
                                      </p:to>
                                    </p:set>
                                    <p:animEffect transition="in" filter="dissolve">
                                      <p:cBhvr>
                                        <p:cTn id="17" dur="500"/>
                                        <p:tgtEl>
                                          <p:spTgt spid="4608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6082">
                                            <p:txEl>
                                              <p:pRg st="6" end="6"/>
                                            </p:txEl>
                                          </p:spTgt>
                                        </p:tgtEl>
                                        <p:attrNameLst>
                                          <p:attrName>style.visibility</p:attrName>
                                        </p:attrNameLst>
                                      </p:cBhvr>
                                      <p:to>
                                        <p:strVal val="visible"/>
                                      </p:to>
                                    </p:set>
                                    <p:animEffect transition="in" filter="dissolve">
                                      <p:cBhvr>
                                        <p:cTn id="22" dur="500"/>
                                        <p:tgtEl>
                                          <p:spTgt spid="4608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6082">
                                            <p:txEl>
                                              <p:pRg st="8" end="8"/>
                                            </p:txEl>
                                          </p:spTgt>
                                        </p:tgtEl>
                                        <p:attrNameLst>
                                          <p:attrName>style.visibility</p:attrName>
                                        </p:attrNameLst>
                                      </p:cBhvr>
                                      <p:to>
                                        <p:strVal val="visible"/>
                                      </p:to>
                                    </p:set>
                                    <p:animEffect transition="in" filter="dissolve">
                                      <p:cBhvr>
                                        <p:cTn id="27" dur="500"/>
                                        <p:tgtEl>
                                          <p:spTgt spid="4608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74C5E23-BF90-5A0D-C38A-499649CFC760}"/>
              </a:ext>
            </a:extLst>
          </p:cNvPr>
          <p:cNvSpPr>
            <a:spLocks noGrp="1"/>
          </p:cNvSpPr>
          <p:nvPr>
            <p:ph type="title"/>
          </p:nvPr>
        </p:nvSpPr>
        <p:spPr/>
        <p:txBody>
          <a:bodyPr/>
          <a:lstStyle/>
          <a:p>
            <a:pPr eaLnBrk="1" hangingPunct="1"/>
            <a:r>
              <a:rPr lang="el-GR" altLang="el-GR" sz="3600" dirty="0"/>
              <a:t>Η επίδραση των μετόχων στην εταιρική διακυβέρνηση</a:t>
            </a:r>
            <a:endParaRPr lang="en-US" altLang="el-GR" sz="3600" dirty="0"/>
          </a:p>
        </p:txBody>
      </p:sp>
      <p:sp>
        <p:nvSpPr>
          <p:cNvPr id="33795" name="Content Placeholder 2">
            <a:extLst>
              <a:ext uri="{FF2B5EF4-FFF2-40B4-BE49-F238E27FC236}">
                <a16:creationId xmlns:a16="http://schemas.microsoft.com/office/drawing/2014/main" id="{2B4B73F1-0EA0-E9F5-4D1D-1DE667D47706}"/>
              </a:ext>
            </a:extLst>
          </p:cNvPr>
          <p:cNvSpPr>
            <a:spLocks noGrp="1"/>
          </p:cNvSpPr>
          <p:nvPr>
            <p:ph idx="1"/>
          </p:nvPr>
        </p:nvSpPr>
        <p:spPr/>
        <p:txBody>
          <a:bodyPr/>
          <a:lstStyle/>
          <a:p>
            <a:pPr algn="just" eaLnBrk="1" hangingPunct="1">
              <a:defRPr/>
            </a:pPr>
            <a:r>
              <a:rPr lang="el-GR" altLang="el-GR" dirty="0"/>
              <a:t>Οι ιδιοκτήτες της επιχείρησης είχαν πάντα, θεωρητικά, το ουσιαστικό λέγειν στην εταιρική διακυβέρνηση.</a:t>
            </a:r>
            <a:endParaRPr lang="en-US" altLang="el-GR" dirty="0"/>
          </a:p>
          <a:p>
            <a:pPr algn="just" eaLnBrk="1" hangingPunct="1">
              <a:defRPr/>
            </a:pPr>
            <a:r>
              <a:rPr lang="el-GR" altLang="el-GR" dirty="0"/>
              <a:t>Όσο οι επιχειρήσεις είναι μικρές</a:t>
            </a:r>
            <a:r>
              <a:rPr lang="en-US" altLang="el-GR" dirty="0"/>
              <a:t>,</a:t>
            </a:r>
            <a:r>
              <a:rPr lang="el-GR" altLang="el-GR" dirty="0"/>
              <a:t> οι λίγοι ιδιοκτήτες έχουν καταστατικό έλεγχο της εταιρείας και επομένως την εταιρική διακυβέρνηση.</a:t>
            </a:r>
            <a:endParaRPr lang="en-US" altLang="el-GR" dirty="0"/>
          </a:p>
          <a:p>
            <a:pPr algn="just" eaLnBrk="1" hangingPunct="1">
              <a:defRPr/>
            </a:pPr>
            <a:endParaRPr lang="en-US" altLang="el-GR" dirty="0"/>
          </a:p>
          <a:p>
            <a:pPr marL="46037" indent="0" algn="just" eaLnBrk="1" hangingPunct="1">
              <a:buFont typeface="Wingdings" pitchFamily="2" charset="2"/>
              <a:buNone/>
              <a:defRPr/>
            </a:pPr>
            <a:r>
              <a:rPr lang="en-US" altLang="el-GR" dirty="0">
                <a:solidFill>
                  <a:schemeClr val="tx2"/>
                </a:solidFill>
              </a:rPr>
              <a:t>M</a:t>
            </a:r>
            <a:r>
              <a:rPr lang="el-GR" altLang="el-GR" dirty="0">
                <a:solidFill>
                  <a:schemeClr val="tx2"/>
                </a:solidFill>
              </a:rPr>
              <a:t>ΕΓΑΛΕΣ ΕΠΙΧΕΙΡΗΣΕΙΣ </a:t>
            </a:r>
            <a:r>
              <a:rPr lang="el-GR" altLang="el-GR" dirty="0"/>
              <a:t>«εισάγονται» στις διάφορες χρηματαγορές και στα χρηματιστήρια του κόσμου, όπου η εταιρική διακυβέρνηση ασκείται από μια μικρή ομάδα ιδιοκτητών.</a:t>
            </a:r>
          </a:p>
          <a:p>
            <a:pPr algn="just" eaLnBrk="1" hangingPunct="1">
              <a:buFont typeface="Wingdings" pitchFamily="2" charset="2"/>
              <a:buNone/>
              <a:defRPr/>
            </a:pPr>
            <a:endParaRPr lang="en-US" alt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D2FA9190-26D3-1FE9-1ABB-4EA7C3974A2C}"/>
              </a:ext>
            </a:extLst>
          </p:cNvPr>
          <p:cNvSpPr>
            <a:spLocks noGrp="1"/>
          </p:cNvSpPr>
          <p:nvPr>
            <p:ph type="title"/>
          </p:nvPr>
        </p:nvSpPr>
        <p:spPr/>
        <p:txBody>
          <a:bodyPr/>
          <a:lstStyle/>
          <a:p>
            <a:pPr algn="ctr" eaLnBrk="1" hangingPunct="1"/>
            <a:r>
              <a:rPr lang="el-GR" altLang="el-GR" sz="3600" dirty="0"/>
              <a:t>Αναξιοπιστία εταιρικής διακυβέρνησης και σημεία αμφισβητήσεων</a:t>
            </a:r>
            <a:endParaRPr lang="en-US" altLang="el-GR" sz="3600" dirty="0"/>
          </a:p>
        </p:txBody>
      </p:sp>
      <p:sp>
        <p:nvSpPr>
          <p:cNvPr id="47107" name="Content Placeholder 2">
            <a:extLst>
              <a:ext uri="{FF2B5EF4-FFF2-40B4-BE49-F238E27FC236}">
                <a16:creationId xmlns:a16="http://schemas.microsoft.com/office/drawing/2014/main" id="{54332C57-C248-001B-F6FE-4598465B220A}"/>
              </a:ext>
            </a:extLst>
          </p:cNvPr>
          <p:cNvSpPr>
            <a:spLocks noGrp="1"/>
          </p:cNvSpPr>
          <p:nvPr>
            <p:ph idx="1"/>
          </p:nvPr>
        </p:nvSpPr>
        <p:spPr/>
        <p:txBody>
          <a:bodyPr/>
          <a:lstStyle/>
          <a:p>
            <a:pPr eaLnBrk="1" hangingPunct="1"/>
            <a:r>
              <a:rPr lang="el-GR" altLang="el-GR" dirty="0"/>
              <a:t>Πληρωμή στελεχών</a:t>
            </a:r>
          </a:p>
          <a:p>
            <a:pPr eaLnBrk="1" hangingPunct="1"/>
            <a:endParaRPr lang="el-GR" altLang="el-GR" dirty="0"/>
          </a:p>
          <a:p>
            <a:pPr eaLnBrk="1" hangingPunct="1"/>
            <a:r>
              <a:rPr lang="el-GR" altLang="el-GR" dirty="0"/>
              <a:t>Δανεισμός Στελεχών</a:t>
            </a:r>
          </a:p>
          <a:p>
            <a:pPr eaLnBrk="1" hangingPunct="1"/>
            <a:endParaRPr lang="el-GR" altLang="el-GR" dirty="0"/>
          </a:p>
          <a:p>
            <a:pPr eaLnBrk="1" hangingPunct="1"/>
            <a:r>
              <a:rPr lang="el-GR" altLang="el-GR" dirty="0"/>
              <a:t>Το Διοικητικό Συμβούλιο</a:t>
            </a:r>
          </a:p>
          <a:p>
            <a:pPr eaLnBrk="1" hangingPunct="1"/>
            <a:endParaRPr lang="el-GR" altLang="el-GR" dirty="0"/>
          </a:p>
          <a:p>
            <a:pPr eaLnBrk="1" hangingPunct="1"/>
            <a:r>
              <a:rPr lang="el-GR" altLang="el-GR" dirty="0"/>
              <a:t>Λογιστικά θέματα και χρησιμοποιούμενοι αναλυτές</a:t>
            </a:r>
          </a:p>
          <a:p>
            <a:pPr eaLnBrk="1" hangingPunct="1"/>
            <a:endParaRPr lang="el-GR" altLang="el-GR" dirty="0"/>
          </a:p>
          <a:p>
            <a:pPr eaLnBrk="1" hangingPunct="1"/>
            <a:r>
              <a:rPr lang="el-GR" altLang="el-GR" dirty="0"/>
              <a:t>Ρυθμιστικοί παράγοντες</a:t>
            </a:r>
            <a:endParaRPr lang="en-US" alt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783DBF81-C3FB-6158-1702-B47DB0195830}"/>
              </a:ext>
            </a:extLst>
          </p:cNvPr>
          <p:cNvSpPr>
            <a:spLocks noGrp="1"/>
          </p:cNvSpPr>
          <p:nvPr>
            <p:ph type="title"/>
          </p:nvPr>
        </p:nvSpPr>
        <p:spPr/>
        <p:txBody>
          <a:bodyPr/>
          <a:lstStyle/>
          <a:p>
            <a:pPr algn="ctr" eaLnBrk="1" hangingPunct="1"/>
            <a:r>
              <a:rPr lang="el-GR" altLang="el-GR" sz="3600"/>
              <a:t>Προτάσεις για μια καλύτερη εταιρική διακυβέρνηση</a:t>
            </a:r>
            <a:endParaRPr lang="en-US" altLang="el-GR" sz="3600"/>
          </a:p>
        </p:txBody>
      </p:sp>
      <p:sp>
        <p:nvSpPr>
          <p:cNvPr id="48131" name="Content Placeholder 2">
            <a:extLst>
              <a:ext uri="{FF2B5EF4-FFF2-40B4-BE49-F238E27FC236}">
                <a16:creationId xmlns:a16="http://schemas.microsoft.com/office/drawing/2014/main" id="{D138230F-63C0-9B80-EA56-53833DD802F6}"/>
              </a:ext>
            </a:extLst>
          </p:cNvPr>
          <p:cNvSpPr>
            <a:spLocks noGrp="1"/>
          </p:cNvSpPr>
          <p:nvPr>
            <p:ph idx="1"/>
          </p:nvPr>
        </p:nvSpPr>
        <p:spPr/>
        <p:txBody>
          <a:bodyPr/>
          <a:lstStyle/>
          <a:p>
            <a:pPr eaLnBrk="1" hangingPunct="1"/>
            <a:r>
              <a:rPr lang="el-GR" altLang="el-GR" i="1" u="sng" dirty="0"/>
              <a:t>Ύπαρξη γραπτού κώδικα εταιρικής διακυβέρνησης: </a:t>
            </a:r>
            <a:r>
              <a:rPr lang="el-GR" altLang="el-GR" dirty="0"/>
              <a:t>Ο γραπτός αυτός κώδικας πρέπει να στηρίζεται σε αποδεκτές ηθικές βάσεις, να έχει τη δυνατότητα αξιολόγησης της επιχειρηματικής δράσης  και νομική εγκυρότητα.</a:t>
            </a:r>
          </a:p>
          <a:p>
            <a:pPr eaLnBrk="1" hangingPunct="1"/>
            <a:endParaRPr lang="el-GR" altLang="el-GR" i="1" u="sng"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F69FFAE8-743A-EEFF-7765-A958A8B38EC9}"/>
              </a:ext>
            </a:extLst>
          </p:cNvPr>
          <p:cNvSpPr>
            <a:spLocks noGrp="1"/>
          </p:cNvSpPr>
          <p:nvPr>
            <p:ph type="title"/>
          </p:nvPr>
        </p:nvSpPr>
        <p:spPr/>
        <p:txBody>
          <a:bodyPr/>
          <a:lstStyle/>
          <a:p>
            <a:pPr algn="ctr" eaLnBrk="1" hangingPunct="1"/>
            <a:r>
              <a:rPr lang="el-GR" altLang="el-GR" sz="3600"/>
              <a:t>Προτάσεις για μια καλύτερη εταιρική διακυβέρνηση</a:t>
            </a:r>
            <a:endParaRPr lang="en-US" altLang="el-GR" sz="3600"/>
          </a:p>
        </p:txBody>
      </p:sp>
      <p:sp>
        <p:nvSpPr>
          <p:cNvPr id="49155" name="Content Placeholder 2">
            <a:extLst>
              <a:ext uri="{FF2B5EF4-FFF2-40B4-BE49-F238E27FC236}">
                <a16:creationId xmlns:a16="http://schemas.microsoft.com/office/drawing/2014/main" id="{2782480D-5611-B1BC-DBA4-CC65A72979C6}"/>
              </a:ext>
            </a:extLst>
          </p:cNvPr>
          <p:cNvSpPr>
            <a:spLocks noGrp="1"/>
          </p:cNvSpPr>
          <p:nvPr>
            <p:ph idx="1"/>
          </p:nvPr>
        </p:nvSpPr>
        <p:spPr/>
        <p:txBody>
          <a:bodyPr/>
          <a:lstStyle/>
          <a:p>
            <a:pPr marL="44450" indent="0" eaLnBrk="1" hangingPunct="1">
              <a:lnSpc>
                <a:spcPct val="80000"/>
              </a:lnSpc>
              <a:buFont typeface="Wingdings" pitchFamily="2" charset="2"/>
              <a:buNone/>
            </a:pPr>
            <a:r>
              <a:rPr lang="el-GR" altLang="el-GR" sz="1900" b="1" i="1" dirty="0"/>
              <a:t>Παρουσίαση του εταιρικού συνόλου, διοικητικών ροών, ορίων ευθύνης και ανάγκη αναθεώρησης του κώδικα διακυβέρνησης</a:t>
            </a:r>
            <a:r>
              <a:rPr lang="el-GR" altLang="el-GR" sz="1900" dirty="0"/>
              <a:t>:</a:t>
            </a:r>
          </a:p>
          <a:p>
            <a:pPr marL="44450" indent="0" eaLnBrk="1" hangingPunct="1">
              <a:lnSpc>
                <a:spcPct val="80000"/>
              </a:lnSpc>
              <a:buFont typeface="Wingdings" pitchFamily="2" charset="2"/>
              <a:buNone/>
            </a:pPr>
            <a:endParaRPr lang="el-GR" altLang="el-GR" sz="1900" i="1" u="sng" dirty="0"/>
          </a:p>
          <a:p>
            <a:pPr marL="44450" indent="0" eaLnBrk="1" hangingPunct="1">
              <a:lnSpc>
                <a:spcPct val="80000"/>
              </a:lnSpc>
            </a:pPr>
            <a:r>
              <a:rPr lang="el-GR" altLang="el-GR" sz="1900" dirty="0"/>
              <a:t>Μη ενεργός συμμετοχή των μελών του ΔΣ</a:t>
            </a:r>
          </a:p>
          <a:p>
            <a:pPr marL="44450" indent="0" eaLnBrk="1" hangingPunct="1">
              <a:lnSpc>
                <a:spcPct val="80000"/>
              </a:lnSpc>
            </a:pPr>
            <a:r>
              <a:rPr lang="el-GR" altLang="el-GR" sz="1900" dirty="0"/>
              <a:t>Συχνή εναλλαγή μελών ΔΣ</a:t>
            </a:r>
          </a:p>
          <a:p>
            <a:pPr marL="44450" indent="0" eaLnBrk="1" hangingPunct="1">
              <a:lnSpc>
                <a:spcPct val="80000"/>
              </a:lnSpc>
            </a:pPr>
            <a:r>
              <a:rPr lang="el-GR" altLang="el-GR" sz="1900" dirty="0" err="1"/>
              <a:t>Αγνοια</a:t>
            </a:r>
            <a:r>
              <a:rPr lang="el-GR" altLang="el-GR" sz="1900" dirty="0"/>
              <a:t> θεμάτων από το ΔΣ</a:t>
            </a:r>
          </a:p>
          <a:p>
            <a:pPr marL="44450" indent="0" eaLnBrk="1" hangingPunct="1">
              <a:lnSpc>
                <a:spcPct val="80000"/>
              </a:lnSpc>
            </a:pPr>
            <a:r>
              <a:rPr lang="el-GR" altLang="el-GR" sz="1900" dirty="0"/>
              <a:t>Κακή επικοινωνία ΔΣ με επενδυτές</a:t>
            </a:r>
          </a:p>
          <a:p>
            <a:pPr marL="44450" indent="0" eaLnBrk="1" hangingPunct="1">
              <a:lnSpc>
                <a:spcPct val="80000"/>
              </a:lnSpc>
            </a:pPr>
            <a:r>
              <a:rPr lang="el-GR" altLang="el-GR" sz="1900" dirty="0"/>
              <a:t>Αντιμαχόμενα συμφέροντα μελών του ΔΣ</a:t>
            </a:r>
          </a:p>
          <a:p>
            <a:pPr marL="44450" indent="0" eaLnBrk="1" hangingPunct="1">
              <a:lnSpc>
                <a:spcPct val="80000"/>
              </a:lnSpc>
            </a:pPr>
            <a:r>
              <a:rPr lang="el-GR" altLang="el-GR" sz="1900" dirty="0"/>
              <a:t>Προβλήματα επικοινωνίας</a:t>
            </a:r>
          </a:p>
          <a:p>
            <a:pPr marL="44450" indent="0" eaLnBrk="1" hangingPunct="1">
              <a:lnSpc>
                <a:spcPct val="80000"/>
              </a:lnSpc>
            </a:pPr>
            <a:r>
              <a:rPr lang="el-GR" altLang="el-GR" sz="1900" dirty="0"/>
              <a:t>Ελλιπής παρακολούθηση απόδοσης του ΓΔ</a:t>
            </a:r>
          </a:p>
          <a:p>
            <a:pPr marL="44450" indent="0" eaLnBrk="1" hangingPunct="1">
              <a:lnSpc>
                <a:spcPct val="80000"/>
              </a:lnSpc>
            </a:pPr>
            <a:r>
              <a:rPr lang="el-GR" altLang="el-GR" sz="1900" dirty="0"/>
              <a:t>Θέματα ψηφοφορίας μετόχων</a:t>
            </a:r>
          </a:p>
          <a:p>
            <a:pPr marL="44450" indent="0" eaLnBrk="1" hangingPunct="1">
              <a:lnSpc>
                <a:spcPct val="80000"/>
              </a:lnSpc>
            </a:pPr>
            <a:endParaRPr lang="en-US" altLang="el-GR" sz="1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EE9E0AF4-121E-A251-2C1F-9A0A84293D08}"/>
              </a:ext>
            </a:extLst>
          </p:cNvPr>
          <p:cNvSpPr>
            <a:spLocks noGrp="1"/>
          </p:cNvSpPr>
          <p:nvPr>
            <p:ph type="title"/>
          </p:nvPr>
        </p:nvSpPr>
        <p:spPr/>
        <p:txBody>
          <a:bodyPr/>
          <a:lstStyle/>
          <a:p>
            <a:pPr algn="ctr" eaLnBrk="1" hangingPunct="1"/>
            <a:r>
              <a:rPr lang="el-GR" altLang="el-GR" sz="3600"/>
              <a:t>Προτάσεις για μια καλύτερη εταιρική διακυβέρνηση</a:t>
            </a:r>
            <a:endParaRPr lang="en-US" altLang="el-GR" sz="3600"/>
          </a:p>
        </p:txBody>
      </p:sp>
      <p:sp>
        <p:nvSpPr>
          <p:cNvPr id="50179" name="Content Placeholder 2">
            <a:extLst>
              <a:ext uri="{FF2B5EF4-FFF2-40B4-BE49-F238E27FC236}">
                <a16:creationId xmlns:a16="http://schemas.microsoft.com/office/drawing/2014/main" id="{3DF0DF1E-3FA5-B319-3840-CBC40ED6423D}"/>
              </a:ext>
            </a:extLst>
          </p:cNvPr>
          <p:cNvSpPr>
            <a:spLocks noGrp="1"/>
          </p:cNvSpPr>
          <p:nvPr>
            <p:ph idx="1"/>
          </p:nvPr>
        </p:nvSpPr>
        <p:spPr/>
        <p:txBody>
          <a:bodyPr/>
          <a:lstStyle/>
          <a:p>
            <a:pPr marL="44450" indent="0" eaLnBrk="1" hangingPunct="1">
              <a:buFont typeface="Wingdings" pitchFamily="2" charset="2"/>
              <a:buNone/>
            </a:pPr>
            <a:r>
              <a:rPr lang="el-GR" altLang="el-GR" b="1" i="1" dirty="0"/>
              <a:t>Αντιμετώπιση Αυτονόητων Θεμάτων:</a:t>
            </a:r>
            <a:endParaRPr lang="el-GR" altLang="el-GR" dirty="0"/>
          </a:p>
          <a:p>
            <a:pPr marL="44450" indent="0" eaLnBrk="1" hangingPunct="1">
              <a:buFont typeface="Wingdings" pitchFamily="2" charset="2"/>
              <a:buNone/>
            </a:pPr>
            <a:endParaRPr lang="el-GR" altLang="el-GR" b="1" i="1" dirty="0"/>
          </a:p>
          <a:p>
            <a:pPr marL="44450" indent="0" eaLnBrk="1" hangingPunct="1"/>
            <a:r>
              <a:rPr lang="el-GR" altLang="el-GR" dirty="0"/>
              <a:t> Ρόλοι, υποχρεώσεις και δικαιώματα των μετόχων.</a:t>
            </a:r>
          </a:p>
          <a:p>
            <a:pPr marL="44450" indent="0" eaLnBrk="1" hangingPunct="1"/>
            <a:r>
              <a:rPr lang="el-GR" altLang="el-GR" dirty="0"/>
              <a:t> Πώς εκλέγεται το ΔΣ και ο Πρόεδρος της εταιρείας.</a:t>
            </a:r>
          </a:p>
          <a:p>
            <a:pPr marL="44450" indent="0" eaLnBrk="1" hangingPunct="1"/>
            <a:r>
              <a:rPr lang="el-GR" altLang="el-GR" dirty="0"/>
              <a:t> Πώς εκλέγονται τα στελέχη της εταιρείας.</a:t>
            </a:r>
          </a:p>
          <a:p>
            <a:pPr marL="44450" indent="0" eaLnBrk="1" hangingPunct="1"/>
            <a:r>
              <a:rPr lang="el-GR" altLang="el-GR" dirty="0"/>
              <a:t>Τι δεν επιτρέπεται να γίνεται. Π.χ.: συγγενείς να αναλαμβάνουν συγκεκριμένους ρόλους.</a:t>
            </a:r>
          </a:p>
          <a:p>
            <a:pPr marL="44450" indent="0" eaLnBrk="1" hangingPunct="1"/>
            <a:r>
              <a:rPr lang="el-GR" altLang="el-GR" dirty="0"/>
              <a:t>Τι πρέπει να περιέχουν συγκεκριμένα έγγραφα π.χ.: ισολογισμοί</a:t>
            </a:r>
          </a:p>
          <a:p>
            <a:pPr marL="44450" indent="0" eaLnBrk="1" hangingPunct="1">
              <a:buFont typeface="Wingdings" pitchFamily="2" charset="2"/>
              <a:buNone/>
            </a:pPr>
            <a:endParaRPr lang="el-GR" altLang="el-GR" b="1" i="1" dirty="0"/>
          </a:p>
          <a:p>
            <a:pPr marL="44450" indent="0" eaLnBrk="1" hangingPunct="1">
              <a:buFont typeface="Wingdings" pitchFamily="2" charset="2"/>
              <a:buNone/>
            </a:pPr>
            <a:endParaRPr lang="en-US" altLang="el-GR" b="1"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14F6A783-B58C-60E9-E079-31006D9BF4BD}"/>
              </a:ext>
            </a:extLst>
          </p:cNvPr>
          <p:cNvSpPr>
            <a:spLocks noGrp="1"/>
          </p:cNvSpPr>
          <p:nvPr>
            <p:ph type="title"/>
          </p:nvPr>
        </p:nvSpPr>
        <p:spPr/>
        <p:txBody>
          <a:bodyPr/>
          <a:lstStyle/>
          <a:p>
            <a:pPr algn="ctr" eaLnBrk="1" hangingPunct="1"/>
            <a:r>
              <a:rPr lang="el-GR" altLang="el-GR" sz="3600"/>
              <a:t>Προτάσεις για μια καλύτερη εταιρική διακυβέρνηση</a:t>
            </a:r>
            <a:endParaRPr lang="en-US" altLang="el-GR" sz="3600"/>
          </a:p>
        </p:txBody>
      </p:sp>
      <p:sp>
        <p:nvSpPr>
          <p:cNvPr id="51203" name="Content Placeholder 2">
            <a:extLst>
              <a:ext uri="{FF2B5EF4-FFF2-40B4-BE49-F238E27FC236}">
                <a16:creationId xmlns:a16="http://schemas.microsoft.com/office/drawing/2014/main" id="{29F529E7-CB9D-98D8-58F6-B4693AEEDFB2}"/>
              </a:ext>
            </a:extLst>
          </p:cNvPr>
          <p:cNvSpPr>
            <a:spLocks noGrp="1"/>
          </p:cNvSpPr>
          <p:nvPr>
            <p:ph idx="1"/>
          </p:nvPr>
        </p:nvSpPr>
        <p:spPr/>
        <p:txBody>
          <a:bodyPr/>
          <a:lstStyle/>
          <a:p>
            <a:pPr marL="44450" indent="0" eaLnBrk="1" hangingPunct="1">
              <a:buFont typeface="Wingdings" pitchFamily="2" charset="2"/>
              <a:buNone/>
            </a:pPr>
            <a:r>
              <a:rPr lang="el-GR" altLang="el-GR" b="1" i="1" dirty="0"/>
              <a:t>Συστηματική παρακολούθηση και έλεγχος ενεργειών: </a:t>
            </a:r>
            <a:r>
              <a:rPr lang="el-GR" altLang="el-GR" dirty="0"/>
              <a:t>Δε νοείται ύπαρξη εταιρικής διακυβέρνησης χωρίς μηχανισμούς ελέγχου. Στη διατύπωση εταιρικής διακυβέρνησης πρέπει να υπάρχει αναφορά στην καθιέρωση ειδικών επιτροπών.</a:t>
            </a:r>
            <a:endParaRPr lang="en-US" altLang="el-GR" b="1"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3077C-D155-51E5-AB8F-819A2EB582A4}"/>
              </a:ext>
            </a:extLst>
          </p:cNvPr>
          <p:cNvSpPr>
            <a:spLocks noGrp="1"/>
          </p:cNvSpPr>
          <p:nvPr>
            <p:ph type="title"/>
          </p:nvPr>
        </p:nvSpPr>
        <p:spPr>
          <a:xfrm>
            <a:off x="914400" y="1092575"/>
            <a:ext cx="7315200" cy="1154112"/>
          </a:xfrm>
        </p:spPr>
        <p:txBody>
          <a:bodyPr/>
          <a:lstStyle/>
          <a:p>
            <a:r>
              <a:rPr lang="el-GR" dirty="0"/>
              <a:t>Μελ</a:t>
            </a:r>
            <a:r>
              <a:rPr lang="it-IT" dirty="0" err="1"/>
              <a:t>έ</a:t>
            </a:r>
            <a:r>
              <a:rPr lang="el-GR" dirty="0"/>
              <a:t>τη περίπτωσης: </a:t>
            </a:r>
            <a:r>
              <a:rPr lang="it-IT" dirty="0"/>
              <a:t>Folli Follie</a:t>
            </a:r>
          </a:p>
        </p:txBody>
      </p:sp>
      <p:sp>
        <p:nvSpPr>
          <p:cNvPr id="3" name="Segnaposto contenuto 2">
            <a:extLst>
              <a:ext uri="{FF2B5EF4-FFF2-40B4-BE49-F238E27FC236}">
                <a16:creationId xmlns:a16="http://schemas.microsoft.com/office/drawing/2014/main" id="{BBFBCAFA-5582-A044-2D54-BEF6F5EE85CB}"/>
              </a:ext>
            </a:extLst>
          </p:cNvPr>
          <p:cNvSpPr>
            <a:spLocks noGrp="1"/>
          </p:cNvSpPr>
          <p:nvPr>
            <p:ph idx="1"/>
          </p:nvPr>
        </p:nvSpPr>
        <p:spPr>
          <a:xfrm>
            <a:off x="914400" y="2585253"/>
            <a:ext cx="7315200" cy="3538537"/>
          </a:xfrm>
        </p:spPr>
        <p:txBody>
          <a:bodyPr/>
          <a:lstStyle/>
          <a:p>
            <a:r>
              <a:rPr lang="el-GR" dirty="0"/>
              <a:t>Στις 4 Μαΐου του 2018, το αμερικάνικο εξιδεικευμένο </a:t>
            </a:r>
            <a:r>
              <a:rPr lang="it-IT" dirty="0"/>
              <a:t>fund </a:t>
            </a:r>
            <a:r>
              <a:rPr lang="it-IT" dirty="0" err="1"/>
              <a:t>Quintessential</a:t>
            </a:r>
            <a:r>
              <a:rPr lang="it-IT" dirty="0"/>
              <a:t> Capital Management (QCM) </a:t>
            </a:r>
            <a:r>
              <a:rPr lang="el-GR" dirty="0"/>
              <a:t>αποκάλυψε ένα από τα μεγαλύτερα σκάνδαλα στη σύγχρονη οικονομική ιστορία, αυτό της απάτης της </a:t>
            </a:r>
            <a:r>
              <a:rPr lang="it-IT" dirty="0"/>
              <a:t>Folli Follie Group.</a:t>
            </a:r>
          </a:p>
          <a:p>
            <a:r>
              <a:rPr lang="el-GR" dirty="0"/>
              <a:t>Οι κύριοι μέτοχοι κατηγορούνται ότι με λογιστικές αλχημείες δημοσιοποίησαν παραπλανητικά στοιχεία για την οικονομική δραστηριότητα της εταιρείας με στόχο την εξαπάτηση των επενδυτών. Ανεξάρτητα από τη νομική εξέλιξη της υπόθεσης, η Ελληνική Επιτροπή Κεφαλαιαγοράς προχώρησε πολύ πρόσφατα σε νέα πρόστιμα ύψους 24 εκατ. ευρώ, ενώ τίθενται πολλά ερωτήματα σχετικά με την εταιρική διακυβέρνηση στην εταιρεία.</a:t>
            </a:r>
          </a:p>
          <a:p>
            <a:endParaRPr lang="it-IT" dirty="0"/>
          </a:p>
        </p:txBody>
      </p:sp>
    </p:spTree>
    <p:extLst>
      <p:ext uri="{BB962C8B-B14F-4D97-AF65-F5344CB8AC3E}">
        <p14:creationId xmlns:p14="http://schemas.microsoft.com/office/powerpoint/2010/main" val="1140830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3077C-D155-51E5-AB8F-819A2EB582A4}"/>
              </a:ext>
            </a:extLst>
          </p:cNvPr>
          <p:cNvSpPr>
            <a:spLocks noGrp="1"/>
          </p:cNvSpPr>
          <p:nvPr>
            <p:ph type="title"/>
          </p:nvPr>
        </p:nvSpPr>
        <p:spPr>
          <a:xfrm>
            <a:off x="914400" y="1092575"/>
            <a:ext cx="7315200" cy="1154112"/>
          </a:xfrm>
        </p:spPr>
        <p:txBody>
          <a:bodyPr/>
          <a:lstStyle/>
          <a:p>
            <a:r>
              <a:rPr lang="el-GR" dirty="0"/>
              <a:t>Τι συνέβη; </a:t>
            </a:r>
            <a:endParaRPr lang="it-IT" dirty="0"/>
          </a:p>
        </p:txBody>
      </p:sp>
      <p:sp>
        <p:nvSpPr>
          <p:cNvPr id="3" name="Segnaposto contenuto 2">
            <a:extLst>
              <a:ext uri="{FF2B5EF4-FFF2-40B4-BE49-F238E27FC236}">
                <a16:creationId xmlns:a16="http://schemas.microsoft.com/office/drawing/2014/main" id="{BBFBCAFA-5582-A044-2D54-BEF6F5EE85CB}"/>
              </a:ext>
            </a:extLst>
          </p:cNvPr>
          <p:cNvSpPr>
            <a:spLocks noGrp="1"/>
          </p:cNvSpPr>
          <p:nvPr>
            <p:ph idx="1"/>
          </p:nvPr>
        </p:nvSpPr>
        <p:spPr>
          <a:xfrm>
            <a:off x="914400" y="2585253"/>
            <a:ext cx="7315200" cy="3538537"/>
          </a:xfrm>
        </p:spPr>
        <p:txBody>
          <a:bodyPr/>
          <a:lstStyle/>
          <a:p>
            <a:pPr algn="l" fontAlgn="base"/>
            <a:r>
              <a:rPr lang="el-GR" b="0" i="0" dirty="0">
                <a:effectLst/>
                <a:latin typeface="Open Sans" panose="020B0606030504020204" pitchFamily="34" charset="0"/>
              </a:rPr>
              <a:t>Το διοικητικό συμβούλιο (ΔΣ) δεν άσκησε τα καθήκοντά του σε ένα πλαίσιο διαφάνειας, λογοδοσίας και υπευθυνότητας. Το </a:t>
            </a:r>
            <a:r>
              <a:rPr lang="el-GR" b="1" i="0" dirty="0">
                <a:effectLst/>
                <a:latin typeface="Open Sans" panose="020B0606030504020204" pitchFamily="34" charset="0"/>
              </a:rPr>
              <a:t>σύστημα εσωτερικού ελέγχου</a:t>
            </a:r>
            <a:r>
              <a:rPr lang="el-GR" b="0" i="0" dirty="0">
                <a:effectLst/>
                <a:latin typeface="Open Sans" panose="020B0606030504020204" pitchFamily="34" charset="0"/>
              </a:rPr>
              <a:t> δεν ήταν αποτελεσματικό, ώστε να αποτρέψει καταχρηστικές πράξεις και συγκρούσεις συμφερόντων. Τα μέλη του ΔΣ απέτυχαν να καθιερώσουν πρότυπα σχετικά με τον τρόπο αντιμετώπισης ηθικών διλημμάτων.</a:t>
            </a:r>
          </a:p>
        </p:txBody>
      </p:sp>
    </p:spTree>
    <p:extLst>
      <p:ext uri="{BB962C8B-B14F-4D97-AF65-F5344CB8AC3E}">
        <p14:creationId xmlns:p14="http://schemas.microsoft.com/office/powerpoint/2010/main" val="1237907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3077C-D155-51E5-AB8F-819A2EB582A4}"/>
              </a:ext>
            </a:extLst>
          </p:cNvPr>
          <p:cNvSpPr>
            <a:spLocks noGrp="1"/>
          </p:cNvSpPr>
          <p:nvPr>
            <p:ph type="title"/>
          </p:nvPr>
        </p:nvSpPr>
        <p:spPr>
          <a:xfrm>
            <a:off x="914400" y="569824"/>
            <a:ext cx="7315200" cy="1154112"/>
          </a:xfrm>
        </p:spPr>
        <p:txBody>
          <a:bodyPr/>
          <a:lstStyle/>
          <a:p>
            <a:r>
              <a:rPr lang="el-GR" dirty="0"/>
              <a:t>Τι μαθαίνουμε;</a:t>
            </a:r>
            <a:endParaRPr lang="it-IT" dirty="0"/>
          </a:p>
        </p:txBody>
      </p:sp>
      <p:sp>
        <p:nvSpPr>
          <p:cNvPr id="3" name="Segnaposto contenuto 2">
            <a:extLst>
              <a:ext uri="{FF2B5EF4-FFF2-40B4-BE49-F238E27FC236}">
                <a16:creationId xmlns:a16="http://schemas.microsoft.com/office/drawing/2014/main" id="{BBFBCAFA-5582-A044-2D54-BEF6F5EE85CB}"/>
              </a:ext>
            </a:extLst>
          </p:cNvPr>
          <p:cNvSpPr>
            <a:spLocks noGrp="1"/>
          </p:cNvSpPr>
          <p:nvPr>
            <p:ph idx="1"/>
          </p:nvPr>
        </p:nvSpPr>
        <p:spPr>
          <a:xfrm>
            <a:off x="914400" y="1888322"/>
            <a:ext cx="7315200" cy="3538537"/>
          </a:xfrm>
        </p:spPr>
        <p:txBody>
          <a:bodyPr/>
          <a:lstStyle/>
          <a:p>
            <a:pPr algn="l" fontAlgn="base"/>
            <a:r>
              <a:rPr lang="el-GR" b="0" i="0" dirty="0">
                <a:effectLst/>
                <a:latin typeface="Open Sans" panose="020B0606030504020204" pitchFamily="34" charset="0"/>
              </a:rPr>
              <a:t>Η περίπτωση της </a:t>
            </a:r>
            <a:r>
              <a:rPr lang="it-IT" b="0" i="0" dirty="0">
                <a:effectLst/>
                <a:latin typeface="Open Sans" panose="020B0606030504020204" pitchFamily="34" charset="0"/>
              </a:rPr>
              <a:t>Folli Follie Group </a:t>
            </a:r>
            <a:r>
              <a:rPr lang="el-GR" b="0" i="0" dirty="0">
                <a:effectLst/>
                <a:latin typeface="Open Sans" panose="020B0606030504020204" pitchFamily="34" charset="0"/>
              </a:rPr>
              <a:t>έδειξε πόσο απαραίτητο είναι μια εταιρεία να έχει ένα </a:t>
            </a:r>
            <a:r>
              <a:rPr lang="el-GR" b="1" i="0" dirty="0">
                <a:effectLst/>
                <a:latin typeface="Open Sans" panose="020B0606030504020204" pitchFamily="34" charset="0"/>
              </a:rPr>
              <a:t>ισχυρό σύστημα εταιρικής διακυβέρνησης και έναν κώδικα δεοντολογίας</a:t>
            </a:r>
            <a:r>
              <a:rPr lang="el-GR" b="0" i="0" dirty="0">
                <a:effectLst/>
                <a:latin typeface="Open Sans" panose="020B0606030504020204" pitchFamily="34" charset="0"/>
              </a:rPr>
              <a:t> που να προστατεύει όλα τα ενδιαφερόμενα μέρη (</a:t>
            </a:r>
            <a:r>
              <a:rPr lang="it-IT" b="0" i="0" dirty="0">
                <a:effectLst/>
                <a:latin typeface="Open Sans" panose="020B0606030504020204" pitchFamily="34" charset="0"/>
              </a:rPr>
              <a:t>stakeholders). </a:t>
            </a:r>
            <a:r>
              <a:rPr lang="el-GR" b="0" i="0" dirty="0">
                <a:effectLst/>
                <a:latin typeface="Open Sans" panose="020B0606030504020204" pitchFamily="34" charset="0"/>
              </a:rPr>
              <a:t>Η ευρωστία των οικονομικών στοιχείων μιας εταιρείας είναι η απαραίτητη προϋπόθεση για την εύρυθμη λειτουργία της. Όμως τα οικονομικά δεδομένα μπορούν να ανατραπούν άμεσα, εν μια </a:t>
            </a:r>
            <a:r>
              <a:rPr lang="el-GR" b="0" i="0" dirty="0" err="1">
                <a:effectLst/>
                <a:latin typeface="Open Sans" panose="020B0606030504020204" pitchFamily="34" charset="0"/>
              </a:rPr>
              <a:t>νυκτί</a:t>
            </a:r>
            <a:r>
              <a:rPr lang="el-GR" b="0" i="0" dirty="0">
                <a:effectLst/>
                <a:latin typeface="Open Sans" panose="020B0606030504020204" pitchFamily="34" charset="0"/>
              </a:rPr>
              <a:t>, αν δεν πλαισιωθούν με αξιόπιστα συστήματα εταιρικής διακυβέρνησης.</a:t>
            </a:r>
          </a:p>
          <a:p>
            <a:pPr algn="l" fontAlgn="base"/>
            <a:r>
              <a:rPr lang="el-GR" b="0" i="0" dirty="0">
                <a:effectLst/>
                <a:latin typeface="Open Sans" panose="020B0606030504020204" pitchFamily="34" charset="0"/>
              </a:rPr>
              <a:t>Η εταιρική διακυβέρνηση είναι ένα σύστημα αρχών και πρακτικών βάσει του οποίου οργανώνεται, λειτουργεί και διοικείται μια εταιρεία, ώστε να διαφυλάσσονται και να ικανοποιούνται </a:t>
            </a:r>
            <a:r>
              <a:rPr lang="el-GR" b="1" i="0" dirty="0">
                <a:effectLst/>
                <a:latin typeface="Open Sans" panose="020B0606030504020204" pitchFamily="34" charset="0"/>
              </a:rPr>
              <a:t>τα έννομα συμφέροντα όλων όσων συνδέονται με αυτή.</a:t>
            </a:r>
            <a:endParaRPr lang="el-GR" b="0" i="0" dirty="0">
              <a:effectLst/>
              <a:latin typeface="Open Sans" panose="020B0606030504020204" pitchFamily="34" charset="0"/>
            </a:endParaRPr>
          </a:p>
        </p:txBody>
      </p:sp>
    </p:spTree>
    <p:extLst>
      <p:ext uri="{BB962C8B-B14F-4D97-AF65-F5344CB8AC3E}">
        <p14:creationId xmlns:p14="http://schemas.microsoft.com/office/powerpoint/2010/main" val="1860312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3077C-D155-51E5-AB8F-819A2EB582A4}"/>
              </a:ext>
            </a:extLst>
          </p:cNvPr>
          <p:cNvSpPr>
            <a:spLocks noGrp="1"/>
          </p:cNvSpPr>
          <p:nvPr>
            <p:ph type="title"/>
          </p:nvPr>
        </p:nvSpPr>
        <p:spPr>
          <a:xfrm>
            <a:off x="914400" y="569824"/>
            <a:ext cx="7315200" cy="1154112"/>
          </a:xfrm>
        </p:spPr>
        <p:txBody>
          <a:bodyPr/>
          <a:lstStyle/>
          <a:p>
            <a:r>
              <a:rPr lang="el-GR" dirty="0"/>
              <a:t>Τι μαθαίνουμε;</a:t>
            </a:r>
            <a:endParaRPr lang="it-IT" dirty="0"/>
          </a:p>
        </p:txBody>
      </p:sp>
      <p:sp>
        <p:nvSpPr>
          <p:cNvPr id="3" name="Segnaposto contenuto 2">
            <a:extLst>
              <a:ext uri="{FF2B5EF4-FFF2-40B4-BE49-F238E27FC236}">
                <a16:creationId xmlns:a16="http://schemas.microsoft.com/office/drawing/2014/main" id="{BBFBCAFA-5582-A044-2D54-BEF6F5EE85CB}"/>
              </a:ext>
            </a:extLst>
          </p:cNvPr>
          <p:cNvSpPr>
            <a:spLocks noGrp="1"/>
          </p:cNvSpPr>
          <p:nvPr>
            <p:ph idx="1"/>
          </p:nvPr>
        </p:nvSpPr>
        <p:spPr>
          <a:xfrm>
            <a:off x="914400" y="1888322"/>
            <a:ext cx="7315200" cy="3538537"/>
          </a:xfrm>
        </p:spPr>
        <p:txBody>
          <a:bodyPr/>
          <a:lstStyle/>
          <a:p>
            <a:pPr algn="l" fontAlgn="base"/>
            <a:r>
              <a:rPr lang="el-GR" b="0" i="0" dirty="0">
                <a:effectLst/>
                <a:latin typeface="Open Sans" panose="020B0606030504020204" pitchFamily="34" charset="0"/>
              </a:rPr>
              <a:t>Η περίπτωση της </a:t>
            </a:r>
            <a:r>
              <a:rPr lang="it-IT" b="0" i="0" dirty="0">
                <a:effectLst/>
                <a:latin typeface="Open Sans" panose="020B0606030504020204" pitchFamily="34" charset="0"/>
              </a:rPr>
              <a:t>Folli Follie Group </a:t>
            </a:r>
            <a:r>
              <a:rPr lang="el-GR" b="0" i="0" dirty="0">
                <a:effectLst/>
                <a:latin typeface="Open Sans" panose="020B0606030504020204" pitchFamily="34" charset="0"/>
              </a:rPr>
              <a:t>έδειξε πόσο απαραίτητο είναι μια εταιρεία να έχει ένα </a:t>
            </a:r>
            <a:r>
              <a:rPr lang="el-GR" b="1" i="0" dirty="0">
                <a:effectLst/>
                <a:latin typeface="Open Sans" panose="020B0606030504020204" pitchFamily="34" charset="0"/>
              </a:rPr>
              <a:t>ισχυρό σύστημα εταιρικής διακυβέρνησης και έναν κώδικα δεοντολογίας</a:t>
            </a:r>
            <a:r>
              <a:rPr lang="el-GR" b="0" i="0" dirty="0">
                <a:effectLst/>
                <a:latin typeface="Open Sans" panose="020B0606030504020204" pitchFamily="34" charset="0"/>
              </a:rPr>
              <a:t> που να προστατεύει όλα τα ενδιαφερόμενα μέρη (</a:t>
            </a:r>
            <a:r>
              <a:rPr lang="it-IT" b="0" i="0" dirty="0">
                <a:effectLst/>
                <a:latin typeface="Open Sans" panose="020B0606030504020204" pitchFamily="34" charset="0"/>
              </a:rPr>
              <a:t>stakeholders). </a:t>
            </a:r>
            <a:r>
              <a:rPr lang="el-GR" b="0" i="0" dirty="0">
                <a:effectLst/>
                <a:latin typeface="Open Sans" panose="020B0606030504020204" pitchFamily="34" charset="0"/>
              </a:rPr>
              <a:t>Η ευρωστία των οικονομικών στοιχείων μιας εταιρείας είναι η απαραίτητη προϋπόθεση για την εύρυθμη λειτουργία της. Όμως τα οικονομικά δεδομένα μπορούν να ανατραπούν άμεσα, εν μια </a:t>
            </a:r>
            <a:r>
              <a:rPr lang="el-GR" b="0" i="0" dirty="0" err="1">
                <a:effectLst/>
                <a:latin typeface="Open Sans" panose="020B0606030504020204" pitchFamily="34" charset="0"/>
              </a:rPr>
              <a:t>νυκτί</a:t>
            </a:r>
            <a:r>
              <a:rPr lang="el-GR" b="0" i="0" dirty="0">
                <a:effectLst/>
                <a:latin typeface="Open Sans" panose="020B0606030504020204" pitchFamily="34" charset="0"/>
              </a:rPr>
              <a:t>, αν δεν πλαισιωθούν με αξιόπιστα συστήματα εταιρικής διακυβέρνησης.</a:t>
            </a:r>
          </a:p>
          <a:p>
            <a:pPr algn="l" fontAlgn="base"/>
            <a:r>
              <a:rPr lang="el-GR" b="0" i="0" dirty="0">
                <a:effectLst/>
                <a:latin typeface="Open Sans" panose="020B0606030504020204" pitchFamily="34" charset="0"/>
              </a:rPr>
              <a:t>Η εταιρική διακυβέρνηση είναι ένα σύστημα αρχών και πρακτικών βάσει του οποίου οργανώνεται, λειτουργεί και διοικείται μια εταιρεία, ώστε να διαφυλάσσονται και να ικανοποιούνται </a:t>
            </a:r>
            <a:r>
              <a:rPr lang="el-GR" b="1" i="0" dirty="0">
                <a:effectLst/>
                <a:latin typeface="Open Sans" panose="020B0606030504020204" pitchFamily="34" charset="0"/>
              </a:rPr>
              <a:t>τα έννομα συμφέροντα όλων όσων συνδέονται με αυτή.</a:t>
            </a:r>
            <a:endParaRPr lang="el-GR" b="0" i="0" dirty="0">
              <a:effectLst/>
              <a:latin typeface="Open Sans" panose="020B0606030504020204" pitchFamily="34" charset="0"/>
            </a:endParaRPr>
          </a:p>
        </p:txBody>
      </p:sp>
    </p:spTree>
    <p:extLst>
      <p:ext uri="{BB962C8B-B14F-4D97-AF65-F5344CB8AC3E}">
        <p14:creationId xmlns:p14="http://schemas.microsoft.com/office/powerpoint/2010/main" val="59841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5516" y="870539"/>
            <a:ext cx="8712968" cy="418058"/>
          </a:xfrm>
        </p:spPr>
        <p:txBody>
          <a:bodyPr>
            <a:normAutofit fontScale="90000"/>
          </a:bodyPr>
          <a:lstStyle/>
          <a:p>
            <a:r>
              <a:rPr lang="el-GR" sz="3600" b="1" dirty="0">
                <a:solidFill>
                  <a:srgbClr val="C00000"/>
                </a:solidFill>
                <a:highlight>
                  <a:srgbClr val="FFFF00"/>
                </a:highlight>
              </a:rPr>
              <a:t>ΠΛΑΙΣΙΟ ΣΥΣΤΗΜΑΤΟΣ ΕΣΩΤΕΡΙΚΟΥ ΕΛΕΓΧΟΥ</a:t>
            </a:r>
          </a:p>
        </p:txBody>
      </p:sp>
      <p:pic>
        <p:nvPicPr>
          <p:cNvPr id="193538" name="Picture 2"/>
          <p:cNvPicPr>
            <a:picLocks noGrp="1" noChangeAspect="1" noChangeArrowheads="1"/>
          </p:cNvPicPr>
          <p:nvPr>
            <p:ph idx="1"/>
          </p:nvPr>
        </p:nvPicPr>
        <p:blipFill>
          <a:blip r:embed="rId2" cstate="print"/>
          <a:srcRect/>
          <a:stretch>
            <a:fillRect/>
          </a:stretch>
        </p:blipFill>
        <p:spPr bwMode="auto">
          <a:xfrm>
            <a:off x="703672" y="1487583"/>
            <a:ext cx="7279348" cy="4996841"/>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Box 54">
            <a:extLst>
              <a:ext uri="{FF2B5EF4-FFF2-40B4-BE49-F238E27FC236}">
                <a16:creationId xmlns:a16="http://schemas.microsoft.com/office/drawing/2014/main" id="{E37F0F84-1A36-7C8D-AD59-9CE6FE49636D}"/>
              </a:ext>
            </a:extLst>
          </p:cNvPr>
          <p:cNvSpPr txBox="1">
            <a:spLocks noChangeArrowheads="1"/>
          </p:cNvSpPr>
          <p:nvPr/>
        </p:nvSpPr>
        <p:spPr bwMode="auto">
          <a:xfrm>
            <a:off x="512763" y="465138"/>
            <a:ext cx="8108950" cy="646112"/>
          </a:xfrm>
          <a:prstGeom prst="rect">
            <a:avLst/>
          </a:prstGeom>
          <a:noFill/>
          <a:ln w="9525">
            <a:noFill/>
            <a:miter lim="800000"/>
            <a:headEnd/>
            <a:tailEnd/>
          </a:ln>
        </p:spPr>
        <p:txBody>
          <a:bodyPr>
            <a:spAutoFit/>
          </a:bodyPr>
          <a:lstStyle/>
          <a:p>
            <a:pPr eaLnBrk="0" hangingPunct="0">
              <a:buFont typeface="Wingdings" pitchFamily="2" charset="2"/>
              <a:buNone/>
              <a:defRPr/>
            </a:pPr>
            <a:r>
              <a:rPr lang="el-GR" sz="3200" i="1" dirty="0">
                <a:latin typeface="+mj-lt"/>
                <a:cs typeface="+mn-cs"/>
              </a:rPr>
              <a:t>Να μιλήσουμε την ίδια γλώσσα</a:t>
            </a:r>
            <a:r>
              <a:rPr lang="en-US" sz="3600" dirty="0">
                <a:latin typeface="+mj-lt"/>
                <a:cs typeface="+mn-cs"/>
              </a:rPr>
              <a:t> </a:t>
            </a:r>
          </a:p>
        </p:txBody>
      </p:sp>
      <p:grpSp>
        <p:nvGrpSpPr>
          <p:cNvPr id="6147" name="Group 12">
            <a:extLst>
              <a:ext uri="{FF2B5EF4-FFF2-40B4-BE49-F238E27FC236}">
                <a16:creationId xmlns:a16="http://schemas.microsoft.com/office/drawing/2014/main" id="{BE882917-CF42-9373-4EDB-6D2216A43B96}"/>
              </a:ext>
            </a:extLst>
          </p:cNvPr>
          <p:cNvGrpSpPr>
            <a:grpSpLocks/>
          </p:cNvGrpSpPr>
          <p:nvPr/>
        </p:nvGrpSpPr>
        <p:grpSpPr bwMode="auto">
          <a:xfrm>
            <a:off x="0" y="1379538"/>
            <a:ext cx="9144000" cy="5195887"/>
            <a:chOff x="0" y="1379538"/>
            <a:chExt cx="9144000" cy="5195887"/>
          </a:xfrm>
        </p:grpSpPr>
        <p:sp>
          <p:nvSpPr>
            <p:cNvPr id="6148" name="Rectangle 3">
              <a:extLst>
                <a:ext uri="{FF2B5EF4-FFF2-40B4-BE49-F238E27FC236}">
                  <a16:creationId xmlns:a16="http://schemas.microsoft.com/office/drawing/2014/main" id="{FDEC7DB3-5170-2896-6DC6-AC5DF8A84F7E}"/>
                </a:ext>
              </a:extLst>
            </p:cNvPr>
            <p:cNvSpPr>
              <a:spLocks noChangeArrowheads="1"/>
            </p:cNvSpPr>
            <p:nvPr/>
          </p:nvSpPr>
          <p:spPr bwMode="auto">
            <a:xfrm>
              <a:off x="0" y="2514600"/>
              <a:ext cx="9144000" cy="1622425"/>
            </a:xfrm>
            <a:prstGeom prst="rect">
              <a:avLst/>
            </a:prstGeom>
            <a:gradFill rotWithShape="1">
              <a:gsLst>
                <a:gs pos="0">
                  <a:srgbClr val="BFBFBF"/>
                </a:gs>
                <a:gs pos="25999">
                  <a:srgbClr val="F2F2F2"/>
                </a:gs>
                <a:gs pos="50000">
                  <a:srgbClr val="FFFFFF"/>
                </a:gs>
                <a:gs pos="100000">
                  <a:srgbClr val="FFFFFF"/>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a:endParaRPr lang="nb-NO" altLang="it-IT">
                <a:solidFill>
                  <a:srgbClr val="FFFFFF"/>
                </a:solidFill>
                <a:latin typeface="Calibri" panose="020F0502020204030204" pitchFamily="34" charset="0"/>
              </a:endParaRPr>
            </a:p>
          </p:txBody>
        </p:sp>
        <p:grpSp>
          <p:nvGrpSpPr>
            <p:cNvPr id="6149" name="Group 40">
              <a:extLst>
                <a:ext uri="{FF2B5EF4-FFF2-40B4-BE49-F238E27FC236}">
                  <a16:creationId xmlns:a16="http://schemas.microsoft.com/office/drawing/2014/main" id="{F60B09EA-47BE-57C3-456E-649256794164}"/>
                </a:ext>
              </a:extLst>
            </p:cNvPr>
            <p:cNvGrpSpPr>
              <a:grpSpLocks/>
            </p:cNvGrpSpPr>
            <p:nvPr/>
          </p:nvGrpSpPr>
          <p:grpSpPr bwMode="auto">
            <a:xfrm>
              <a:off x="119063" y="1450975"/>
              <a:ext cx="4122737" cy="5102225"/>
              <a:chOff x="685800" y="914400"/>
              <a:chExt cx="4122253" cy="5638800"/>
            </a:xfrm>
          </p:grpSpPr>
          <p:sp>
            <p:nvSpPr>
              <p:cNvPr id="38" name="Oval 37">
                <a:extLst>
                  <a:ext uri="{FF2B5EF4-FFF2-40B4-BE49-F238E27FC236}">
                    <a16:creationId xmlns:a16="http://schemas.microsoft.com/office/drawing/2014/main" id="{B8C447ED-1B1E-2E71-D170-24DADEC4F2B6}"/>
                  </a:ext>
                </a:extLst>
              </p:cNvPr>
              <p:cNvSpPr>
                <a:spLocks noChangeArrowheads="1"/>
              </p:cNvSpPr>
              <p:nvPr/>
            </p:nvSpPr>
            <p:spPr bwMode="auto">
              <a:xfrm>
                <a:off x="1539775" y="5856684"/>
                <a:ext cx="3034944" cy="696516"/>
              </a:xfrm>
              <a:prstGeom prst="ellipse">
                <a:avLst/>
              </a:prstGeom>
              <a:gradFill rotWithShape="1">
                <a:gsLst>
                  <a:gs pos="0">
                    <a:srgbClr val="0D0D0D">
                      <a:alpha val="25000"/>
                    </a:srgbClr>
                  </a:gs>
                  <a:gs pos="100000">
                    <a:srgbClr val="9BC1FF">
                      <a:alpha val="0"/>
                    </a:srgbClr>
                  </a:gs>
                </a:gsLst>
                <a:path path="shape">
                  <a:fillToRect l="50000" t="50000" r="50000" b="50000"/>
                </a:path>
              </a:gradFill>
              <a:ln w="9525">
                <a:noFill/>
                <a:round/>
                <a:headEnd/>
                <a:tailEnd/>
              </a:ln>
              <a:effectLst>
                <a:outerShdw blurRad="63500" dist="23000" dir="5400000" rotWithShape="0">
                  <a:srgbClr val="000000">
                    <a:alpha val="34999"/>
                  </a:srgbClr>
                </a:outerShdw>
              </a:effectLst>
            </p:spPr>
            <p:txBody>
              <a:bodyPr anchor="ctr"/>
              <a:lstStyle/>
              <a:p>
                <a:pPr algn="ctr" eaLnBrk="0" hangingPunct="0">
                  <a:defRPr/>
                </a:pPr>
                <a:endParaRPr lang="nb-NO">
                  <a:solidFill>
                    <a:srgbClr val="FFFFFF"/>
                  </a:solidFill>
                  <a:latin typeface="Calibri" charset="0"/>
                  <a:ea typeface="ＭＳ Ｐゴシック" charset="0"/>
                  <a:cs typeface="Arial" charset="0"/>
                </a:endParaRPr>
              </a:p>
            </p:txBody>
          </p:sp>
          <p:pic>
            <p:nvPicPr>
              <p:cNvPr id="6157" name="Picture 5" descr="G:\SLIDESHOP(ERV)\3D man\ROAD SIGN\5\5.png">
                <a:extLst>
                  <a:ext uri="{FF2B5EF4-FFF2-40B4-BE49-F238E27FC236}">
                    <a16:creationId xmlns:a16="http://schemas.microsoft.com/office/drawing/2014/main" id="{007B1977-596C-BB7B-583E-50D0D87ADB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914400"/>
                <a:ext cx="4122253"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150" name="Group 4">
              <a:extLst>
                <a:ext uri="{FF2B5EF4-FFF2-40B4-BE49-F238E27FC236}">
                  <a16:creationId xmlns:a16="http://schemas.microsoft.com/office/drawing/2014/main" id="{7EF2AD72-6A7C-4AB3-757E-DBC9183CA1F1}"/>
                </a:ext>
              </a:extLst>
            </p:cNvPr>
            <p:cNvGrpSpPr>
              <a:grpSpLocks/>
            </p:cNvGrpSpPr>
            <p:nvPr/>
          </p:nvGrpSpPr>
          <p:grpSpPr bwMode="auto">
            <a:xfrm>
              <a:off x="5184775" y="1379538"/>
              <a:ext cx="3733800" cy="5195887"/>
              <a:chOff x="4953000" y="685800"/>
              <a:chExt cx="3733800" cy="5638800"/>
            </a:xfrm>
          </p:grpSpPr>
          <p:pic>
            <p:nvPicPr>
              <p:cNvPr id="6152" name="Picture 2" descr="g.png">
                <a:extLst>
                  <a:ext uri="{FF2B5EF4-FFF2-40B4-BE49-F238E27FC236}">
                    <a16:creationId xmlns:a16="http://schemas.microsoft.com/office/drawing/2014/main" id="{8EF5E4EA-D925-EF4A-40CE-EF7940DA0A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685800"/>
                <a:ext cx="3200400" cy="5271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Oval 38">
                <a:extLst>
                  <a:ext uri="{FF2B5EF4-FFF2-40B4-BE49-F238E27FC236}">
                    <a16:creationId xmlns:a16="http://schemas.microsoft.com/office/drawing/2014/main" id="{90A012D9-E0D3-58E9-5027-BB91B9E3E2BC}"/>
                  </a:ext>
                </a:extLst>
              </p:cNvPr>
              <p:cNvSpPr>
                <a:spLocks noChangeArrowheads="1"/>
              </p:cNvSpPr>
              <p:nvPr/>
            </p:nvSpPr>
            <p:spPr bwMode="auto">
              <a:xfrm>
                <a:off x="4953000" y="5626857"/>
                <a:ext cx="3035300" cy="697743"/>
              </a:xfrm>
              <a:prstGeom prst="ellipse">
                <a:avLst/>
              </a:prstGeom>
              <a:gradFill rotWithShape="1">
                <a:gsLst>
                  <a:gs pos="0">
                    <a:srgbClr val="0D0D0D">
                      <a:alpha val="25000"/>
                    </a:srgbClr>
                  </a:gs>
                  <a:gs pos="100000">
                    <a:srgbClr val="9BC1FF">
                      <a:alpha val="0"/>
                    </a:srgbClr>
                  </a:gs>
                </a:gsLst>
                <a:path path="shape">
                  <a:fillToRect l="50000" t="50000" r="50000" b="50000"/>
                </a:path>
              </a:gradFill>
              <a:ln w="9525">
                <a:noFill/>
                <a:round/>
                <a:headEnd/>
                <a:tailEnd/>
              </a:ln>
              <a:effectLst>
                <a:outerShdw blurRad="63500" dist="23000" dir="5400000" rotWithShape="0">
                  <a:srgbClr val="000000">
                    <a:alpha val="34999"/>
                  </a:srgbClr>
                </a:outerShdw>
              </a:effectLst>
            </p:spPr>
            <p:txBody>
              <a:bodyPr anchor="ctr"/>
              <a:lstStyle/>
              <a:p>
                <a:pPr algn="ctr" eaLnBrk="0" hangingPunct="0">
                  <a:defRPr/>
                </a:pPr>
                <a:endParaRPr lang="nb-NO">
                  <a:solidFill>
                    <a:srgbClr val="FFFFFF"/>
                  </a:solidFill>
                  <a:latin typeface="Calibri" charset="0"/>
                  <a:ea typeface="ＭＳ Ｐゴシック" charset="0"/>
                  <a:cs typeface="Arial" charset="0"/>
                </a:endParaRPr>
              </a:p>
            </p:txBody>
          </p:sp>
          <p:pic>
            <p:nvPicPr>
              <p:cNvPr id="6154" name="Picture 1" descr="b.png">
                <a:extLst>
                  <a:ext uri="{FF2B5EF4-FFF2-40B4-BE49-F238E27FC236}">
                    <a16:creationId xmlns:a16="http://schemas.microsoft.com/office/drawing/2014/main" id="{27D54886-D492-A701-ABE6-E28731D31CF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2514600"/>
                <a:ext cx="1229252" cy="359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3" descr="tt.png">
                <a:extLst>
                  <a:ext uri="{FF2B5EF4-FFF2-40B4-BE49-F238E27FC236}">
                    <a16:creationId xmlns:a16="http://schemas.microsoft.com/office/drawing/2014/main" id="{D32275BA-34A3-F432-C64C-6E07E9AFE23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990600"/>
                <a:ext cx="82550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151" name="Rectangle 12">
              <a:extLst>
                <a:ext uri="{FF2B5EF4-FFF2-40B4-BE49-F238E27FC236}">
                  <a16:creationId xmlns:a16="http://schemas.microsoft.com/office/drawing/2014/main" id="{A06EA3FD-0A5C-49FF-A3C6-C1E641EE3F13}"/>
                </a:ext>
              </a:extLst>
            </p:cNvPr>
            <p:cNvSpPr>
              <a:spLocks noChangeArrowheads="1"/>
            </p:cNvSpPr>
            <p:nvPr/>
          </p:nvSpPr>
          <p:spPr bwMode="auto">
            <a:xfrm>
              <a:off x="3739034" y="4856956"/>
              <a:ext cx="2133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r>
                <a:rPr lang="ja-JP" altLang="en-US" sz="4800" b="1">
                  <a:ea typeface="MS PGothic" panose="020B0600070205080204" pitchFamily="34" charset="-128"/>
                </a:rPr>
                <a:t>全面的</a:t>
              </a:r>
              <a:endParaRPr lang="el-GR" altLang="it-IT" sz="4800" dirty="0"/>
            </a:p>
          </p:txBody>
        </p:sp>
      </p:grpSp>
    </p:spTree>
    <p:extLst>
      <p:ext uri="{BB962C8B-B14F-4D97-AF65-F5344CB8AC3E}">
        <p14:creationId xmlns:p14="http://schemas.microsoft.com/office/powerpoint/2010/main" val="1972800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80836" y="989834"/>
            <a:ext cx="7315200" cy="1154112"/>
          </a:xfrm>
        </p:spPr>
        <p:txBody>
          <a:bodyPr/>
          <a:lstStyle/>
          <a:p>
            <a:r>
              <a:rPr lang="el-GR" b="1" dirty="0">
                <a:solidFill>
                  <a:srgbClr val="0000FF"/>
                </a:solidFill>
                <a:highlight>
                  <a:srgbClr val="FFFF00"/>
                </a:highlight>
              </a:rPr>
              <a:t>ΠΕΡΙΒΑΛΛΟΝ ΕΛΕΓΧΟΥ</a:t>
            </a:r>
          </a:p>
        </p:txBody>
      </p:sp>
      <p:pic>
        <p:nvPicPr>
          <p:cNvPr id="194562" name="Picture 2"/>
          <p:cNvPicPr>
            <a:picLocks noGrp="1" noChangeAspect="1" noChangeArrowheads="1"/>
          </p:cNvPicPr>
          <p:nvPr>
            <p:ph idx="1"/>
          </p:nvPr>
        </p:nvPicPr>
        <p:blipFill rotWithShape="1">
          <a:blip r:embed="rId2" cstate="print"/>
          <a:srcRect l="2218" t="26069" r="3780" b="21029"/>
          <a:stretch/>
        </p:blipFill>
        <p:spPr bwMode="auto">
          <a:xfrm>
            <a:off x="647272" y="2698750"/>
            <a:ext cx="8054939" cy="211983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702157"/>
            <a:ext cx="7315200" cy="1154112"/>
          </a:xfrm>
        </p:spPr>
        <p:txBody>
          <a:bodyPr/>
          <a:lstStyle/>
          <a:p>
            <a:r>
              <a:rPr lang="el-GR" b="1" dirty="0">
                <a:solidFill>
                  <a:srgbClr val="C00000"/>
                </a:solidFill>
                <a:highlight>
                  <a:srgbClr val="FFFF00"/>
                </a:highlight>
              </a:rPr>
              <a:t>ΔΙΑΧΕΙΡΙΣΗ ΚΙΝΔΥΝΩΝ</a:t>
            </a:r>
          </a:p>
        </p:txBody>
      </p:sp>
      <p:pic>
        <p:nvPicPr>
          <p:cNvPr id="195586" name="Picture 2"/>
          <p:cNvPicPr>
            <a:picLocks noGrp="1" noChangeAspect="1" noChangeArrowheads="1"/>
          </p:cNvPicPr>
          <p:nvPr>
            <p:ph idx="1"/>
          </p:nvPr>
        </p:nvPicPr>
        <p:blipFill rotWithShape="1">
          <a:blip r:embed="rId2" cstate="print"/>
          <a:srcRect b="16557"/>
          <a:stretch/>
        </p:blipFill>
        <p:spPr bwMode="auto">
          <a:xfrm>
            <a:off x="538879" y="2163588"/>
            <a:ext cx="8280920" cy="3004312"/>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chemeClr val="accent6">
                    <a:lumMod val="50000"/>
                  </a:schemeClr>
                </a:solidFill>
              </a:rPr>
              <a:t>ΔΙΚΛΙΔΕΣ ΑΣΦΑΛΕΙΑΣ</a:t>
            </a:r>
          </a:p>
        </p:txBody>
      </p:sp>
      <p:pic>
        <p:nvPicPr>
          <p:cNvPr id="196610" name="Picture 2"/>
          <p:cNvPicPr>
            <a:picLocks noGrp="1" noChangeAspect="1" noChangeArrowheads="1"/>
          </p:cNvPicPr>
          <p:nvPr>
            <p:ph idx="1"/>
          </p:nvPr>
        </p:nvPicPr>
        <p:blipFill rotWithShape="1">
          <a:blip r:embed="rId2" cstate="print"/>
          <a:srcRect b="10622"/>
          <a:stretch/>
        </p:blipFill>
        <p:spPr bwMode="auto">
          <a:xfrm>
            <a:off x="611560" y="2159732"/>
            <a:ext cx="7920880" cy="3153630"/>
          </a:xfrm>
          <a:prstGeom prst="rect">
            <a:avLst/>
          </a:prstGeom>
          <a:noFill/>
          <a:ln w="9525">
            <a:noFill/>
            <a:miter lim="800000"/>
            <a:headEnd/>
            <a:tailEnd/>
          </a:ln>
        </p:spPr>
      </p:pic>
      <p:sp>
        <p:nvSpPr>
          <p:cNvPr id="3" name="1 - Τίτλος">
            <a:extLst>
              <a:ext uri="{FF2B5EF4-FFF2-40B4-BE49-F238E27FC236}">
                <a16:creationId xmlns:a16="http://schemas.microsoft.com/office/drawing/2014/main" id="{99A248DD-1AB3-CE54-5D6C-9DB93C8B1109}"/>
              </a:ext>
            </a:extLst>
          </p:cNvPr>
          <p:cNvSpPr txBox="1">
            <a:spLocks/>
          </p:cNvSpPr>
          <p:nvPr/>
        </p:nvSpPr>
        <p:spPr bwMode="auto">
          <a:xfrm>
            <a:off x="755576" y="774076"/>
            <a:ext cx="731520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2pPr>
            <a:lvl3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3pPr>
            <a:lvl4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4pPr>
            <a:lvl5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b="1" dirty="0">
                <a:solidFill>
                  <a:srgbClr val="002060"/>
                </a:solidFill>
                <a:highlight>
                  <a:srgbClr val="FFFF00"/>
                </a:highlight>
              </a:rPr>
              <a:t>ΔΙΚΛΙΔΕΣ ΑΣΦΑΛΕΙΑΣ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1164494"/>
            <a:ext cx="7315200" cy="1154112"/>
          </a:xfrm>
        </p:spPr>
        <p:txBody>
          <a:bodyPr/>
          <a:lstStyle/>
          <a:p>
            <a:r>
              <a:rPr lang="el-GR" b="1" dirty="0">
                <a:solidFill>
                  <a:srgbClr val="002060"/>
                </a:solidFill>
                <a:highlight>
                  <a:srgbClr val="FFFF00"/>
                </a:highlight>
              </a:rPr>
              <a:t>ΠΛΗΡΟΦΟΡΗΣΗ ΚΑΙ ΕΠΙΚΟΙΝΩΝΙΑ</a:t>
            </a:r>
          </a:p>
        </p:txBody>
      </p:sp>
      <p:pic>
        <p:nvPicPr>
          <p:cNvPr id="197634" name="Picture 2"/>
          <p:cNvPicPr>
            <a:picLocks noGrp="1" noChangeAspect="1" noChangeArrowheads="1"/>
          </p:cNvPicPr>
          <p:nvPr>
            <p:ph idx="1"/>
          </p:nvPr>
        </p:nvPicPr>
        <p:blipFill rotWithShape="1">
          <a:blip r:embed="rId2" cstate="print"/>
          <a:srcRect t="11777"/>
          <a:stretch/>
        </p:blipFill>
        <p:spPr bwMode="auto">
          <a:xfrm>
            <a:off x="755576" y="2671281"/>
            <a:ext cx="7776863" cy="3494022"/>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006600"/>
                </a:solidFill>
              </a:rPr>
              <a:t>ΠΑΡΑΚΟΛΟΥΘΗΣΗ</a:t>
            </a:r>
          </a:p>
        </p:txBody>
      </p:sp>
      <p:pic>
        <p:nvPicPr>
          <p:cNvPr id="198658" name="Picture 2"/>
          <p:cNvPicPr>
            <a:picLocks noGrp="1" noChangeAspect="1" noChangeArrowheads="1"/>
          </p:cNvPicPr>
          <p:nvPr>
            <p:ph idx="1"/>
          </p:nvPr>
        </p:nvPicPr>
        <p:blipFill rotWithShape="1">
          <a:blip r:embed="rId2" cstate="print"/>
          <a:srcRect t="15630" b="24780"/>
          <a:stretch/>
        </p:blipFill>
        <p:spPr bwMode="auto">
          <a:xfrm>
            <a:off x="755576" y="2178121"/>
            <a:ext cx="7848872" cy="2917862"/>
          </a:xfrm>
          <a:prstGeom prst="rect">
            <a:avLst/>
          </a:prstGeom>
          <a:noFill/>
          <a:ln w="9525">
            <a:noFill/>
            <a:miter lim="800000"/>
            <a:headEnd/>
            <a:tailEnd/>
          </a:ln>
        </p:spPr>
      </p:pic>
      <p:sp>
        <p:nvSpPr>
          <p:cNvPr id="3" name="1 - Τίτλος">
            <a:extLst>
              <a:ext uri="{FF2B5EF4-FFF2-40B4-BE49-F238E27FC236}">
                <a16:creationId xmlns:a16="http://schemas.microsoft.com/office/drawing/2014/main" id="{405EF48A-5565-5103-30A8-0FB756E972AD}"/>
              </a:ext>
            </a:extLst>
          </p:cNvPr>
          <p:cNvSpPr txBox="1">
            <a:spLocks/>
          </p:cNvSpPr>
          <p:nvPr/>
        </p:nvSpPr>
        <p:spPr bwMode="auto">
          <a:xfrm>
            <a:off x="755576" y="774076"/>
            <a:ext cx="731520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2pPr>
            <a:lvl3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3pPr>
            <a:lvl4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4pPr>
            <a:lvl5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b="1" dirty="0">
                <a:solidFill>
                  <a:srgbClr val="92D050"/>
                </a:solidFill>
                <a:highlight>
                  <a:srgbClr val="FFFF00"/>
                </a:highlight>
              </a:rPr>
              <a:t>ΠΑΡΑΚΟΛΟΥΘΗΣΗ</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AE8154CC-F3BA-A8FA-3838-64F965D37805}"/>
              </a:ext>
            </a:extLst>
          </p:cNvPr>
          <p:cNvSpPr>
            <a:spLocks noGrp="1"/>
          </p:cNvSpPr>
          <p:nvPr>
            <p:ph type="title"/>
          </p:nvPr>
        </p:nvSpPr>
        <p:spPr/>
        <p:txBody>
          <a:bodyPr/>
          <a:lstStyle/>
          <a:p>
            <a:endParaRPr lang="el-GR" altLang="el-GR"/>
          </a:p>
        </p:txBody>
      </p:sp>
      <p:sp>
        <p:nvSpPr>
          <p:cNvPr id="35843" name="Content Placeholder 2">
            <a:extLst>
              <a:ext uri="{FF2B5EF4-FFF2-40B4-BE49-F238E27FC236}">
                <a16:creationId xmlns:a16="http://schemas.microsoft.com/office/drawing/2014/main" id="{D5FB5A62-FB51-50B9-1A1E-3BF46EF8E3F9}"/>
              </a:ext>
            </a:extLst>
          </p:cNvPr>
          <p:cNvSpPr>
            <a:spLocks noGrp="1"/>
          </p:cNvSpPr>
          <p:nvPr>
            <p:ph idx="1"/>
          </p:nvPr>
        </p:nvSpPr>
        <p:spPr/>
        <p:txBody>
          <a:bodyPr/>
          <a:lstStyle/>
          <a:p>
            <a:pPr marL="44450" indent="0">
              <a:buFont typeface="Wingdings" pitchFamily="2" charset="2"/>
              <a:buNone/>
            </a:pPr>
            <a:r>
              <a:rPr lang="el-GR" altLang="el-GR" sz="4000" dirty="0"/>
              <a:t>Γιατί Είναι Δύσκολο </a:t>
            </a:r>
            <a:br>
              <a:rPr lang="el-GR" altLang="el-GR" sz="4000" dirty="0"/>
            </a:br>
            <a:r>
              <a:rPr lang="el-GR" altLang="el-GR" sz="4000" dirty="0"/>
              <a:t>Αυτό Που Κάνουμε Να Το Κάνουμε Σωστά   </a:t>
            </a:r>
          </a:p>
          <a:p>
            <a:pPr marL="44450" indent="0">
              <a:buFont typeface="Wingdings" pitchFamily="2" charset="2"/>
              <a:buNone/>
            </a:pPr>
            <a:endParaRPr lang="el-GR" altLang="el-GR" sz="4000" dirty="0"/>
          </a:p>
          <a:p>
            <a:pPr marL="44450" indent="0">
              <a:buFont typeface="Wingdings" pitchFamily="2" charset="2"/>
              <a:buNone/>
            </a:pPr>
            <a:r>
              <a:rPr lang="el-GR" altLang="el-GR" sz="3200" dirty="0"/>
              <a:t>Οργάνωση και Διοίκηση </a:t>
            </a:r>
          </a:p>
        </p:txBody>
      </p:sp>
      <p:cxnSp>
        <p:nvCxnSpPr>
          <p:cNvPr id="5" name="Straight Arrow Connector 4">
            <a:extLst>
              <a:ext uri="{FF2B5EF4-FFF2-40B4-BE49-F238E27FC236}">
                <a16:creationId xmlns:a16="http://schemas.microsoft.com/office/drawing/2014/main" id="{A3A364CB-B760-7CE6-F1F0-07820A811A12}"/>
              </a:ext>
            </a:extLst>
          </p:cNvPr>
          <p:cNvCxnSpPr/>
          <p:nvPr/>
        </p:nvCxnSpPr>
        <p:spPr>
          <a:xfrm>
            <a:off x="3030538" y="4822825"/>
            <a:ext cx="12700" cy="6889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5843">
                                            <p:txEl>
                                              <p:pRg st="2" end="2"/>
                                            </p:txEl>
                                          </p:spTgt>
                                        </p:tgtEl>
                                        <p:attrNameLst>
                                          <p:attrName>style.visibility</p:attrName>
                                        </p:attrNameLst>
                                      </p:cBhvr>
                                      <p:to>
                                        <p:strVal val="visible"/>
                                      </p:to>
                                    </p:set>
                                    <p:animEffect transition="in" filter="dissolve">
                                      <p:cBhvr>
                                        <p:cTn id="7" dur="500"/>
                                        <p:tgtEl>
                                          <p:spTgt spid="358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170" name="22 - Τίτλος">
            <a:extLst>
              <a:ext uri="{FF2B5EF4-FFF2-40B4-BE49-F238E27FC236}">
                <a16:creationId xmlns:a16="http://schemas.microsoft.com/office/drawing/2014/main" id="{39BD5374-514A-13FF-DFEC-4D1979B1C305}"/>
              </a:ext>
            </a:extLst>
          </p:cNvPr>
          <p:cNvSpPr>
            <a:spLocks noGrp="1"/>
          </p:cNvSpPr>
          <p:nvPr>
            <p:ph type="title"/>
          </p:nvPr>
        </p:nvSpPr>
        <p:spPr>
          <a:xfrm>
            <a:off x="0" y="290513"/>
            <a:ext cx="9144000" cy="690562"/>
          </a:xfrm>
        </p:spPr>
        <p:txBody>
          <a:bodyPr/>
          <a:lstStyle/>
          <a:p>
            <a:pPr algn="ctr"/>
            <a:r>
              <a:rPr lang="el-GR" altLang="it-IT" sz="2800"/>
              <a:t>Ο οργανισμός</a:t>
            </a:r>
            <a:r>
              <a:rPr lang="en-US" altLang="it-IT" sz="2800"/>
              <a:t> </a:t>
            </a:r>
            <a:r>
              <a:rPr lang="el-GR" altLang="it-IT" sz="2800"/>
              <a:t>- εταιρεία ως κοινωνικό σύστημα</a:t>
            </a:r>
          </a:p>
        </p:txBody>
      </p:sp>
      <p:grpSp>
        <p:nvGrpSpPr>
          <p:cNvPr id="7171" name="Group 26">
            <a:extLst>
              <a:ext uri="{FF2B5EF4-FFF2-40B4-BE49-F238E27FC236}">
                <a16:creationId xmlns:a16="http://schemas.microsoft.com/office/drawing/2014/main" id="{BC0CA5C5-1284-2161-1111-104AE9364073}"/>
              </a:ext>
            </a:extLst>
          </p:cNvPr>
          <p:cNvGrpSpPr>
            <a:grpSpLocks/>
          </p:cNvGrpSpPr>
          <p:nvPr/>
        </p:nvGrpSpPr>
        <p:grpSpPr bwMode="auto">
          <a:xfrm>
            <a:off x="1012031" y="1174750"/>
            <a:ext cx="7549434" cy="5471319"/>
            <a:chOff x="1012031" y="1174750"/>
            <a:chExt cx="7549434" cy="5471319"/>
          </a:xfrm>
        </p:grpSpPr>
        <p:sp>
          <p:nvSpPr>
            <p:cNvPr id="24" name="24 - Ελεύθερη σχεδίαση">
              <a:extLst>
                <a:ext uri="{FF2B5EF4-FFF2-40B4-BE49-F238E27FC236}">
                  <a16:creationId xmlns:a16="http://schemas.microsoft.com/office/drawing/2014/main" id="{8A2E4D54-ACB4-B9C5-2982-CD82EAA77976}"/>
                </a:ext>
              </a:extLst>
            </p:cNvPr>
            <p:cNvSpPr/>
            <p:nvPr/>
          </p:nvSpPr>
          <p:spPr bwMode="auto">
            <a:xfrm>
              <a:off x="1012031" y="3396457"/>
              <a:ext cx="7461250" cy="3249612"/>
            </a:xfrm>
            <a:custGeom>
              <a:avLst/>
              <a:gdLst>
                <a:gd name="connsiteX0" fmla="*/ 1137424 w 2372979"/>
                <a:gd name="connsiteY0" fmla="*/ 8921 h 1043754"/>
                <a:gd name="connsiteX1" fmla="*/ 1338146 w 2372979"/>
                <a:gd name="connsiteY1" fmla="*/ 0 h 1043754"/>
                <a:gd name="connsiteX2" fmla="*/ 1654841 w 2372979"/>
                <a:gd name="connsiteY2" fmla="*/ 66907 h 1043754"/>
                <a:gd name="connsiteX3" fmla="*/ 1873404 w 2372979"/>
                <a:gd name="connsiteY3" fmla="*/ 111512 h 1043754"/>
                <a:gd name="connsiteX4" fmla="*/ 1980456 w 2372979"/>
                <a:gd name="connsiteY4" fmla="*/ 142735 h 1043754"/>
                <a:gd name="connsiteX5" fmla="*/ 2038443 w 2372979"/>
                <a:gd name="connsiteY5" fmla="*/ 169498 h 1043754"/>
                <a:gd name="connsiteX6" fmla="*/ 2083047 w 2372979"/>
                <a:gd name="connsiteY6" fmla="*/ 223024 h 1043754"/>
                <a:gd name="connsiteX7" fmla="*/ 2132113 w 2372979"/>
                <a:gd name="connsiteY7" fmla="*/ 316694 h 1043754"/>
                <a:gd name="connsiteX8" fmla="*/ 2176718 w 2372979"/>
                <a:gd name="connsiteY8" fmla="*/ 352378 h 1043754"/>
                <a:gd name="connsiteX9" fmla="*/ 2261467 w 2372979"/>
                <a:gd name="connsiteY9" fmla="*/ 410365 h 1043754"/>
                <a:gd name="connsiteX10" fmla="*/ 2346216 w 2372979"/>
                <a:gd name="connsiteY10" fmla="*/ 490654 h 1043754"/>
                <a:gd name="connsiteX11" fmla="*/ 2372979 w 2372979"/>
                <a:gd name="connsiteY11" fmla="*/ 553100 h 1043754"/>
                <a:gd name="connsiteX12" fmla="*/ 2372979 w 2372979"/>
                <a:gd name="connsiteY12" fmla="*/ 633389 h 1043754"/>
                <a:gd name="connsiteX13" fmla="*/ 2346216 w 2372979"/>
                <a:gd name="connsiteY13" fmla="*/ 704757 h 1043754"/>
                <a:gd name="connsiteX14" fmla="*/ 2306072 w 2372979"/>
                <a:gd name="connsiteY14" fmla="*/ 758283 h 1043754"/>
                <a:gd name="connsiteX15" fmla="*/ 2199020 w 2372979"/>
                <a:gd name="connsiteY15" fmla="*/ 851953 h 1043754"/>
                <a:gd name="connsiteX16" fmla="*/ 2060745 w 2372979"/>
                <a:gd name="connsiteY16" fmla="*/ 950084 h 1043754"/>
                <a:gd name="connsiteX17" fmla="*/ 1998298 w 2372979"/>
                <a:gd name="connsiteY17" fmla="*/ 976847 h 1043754"/>
                <a:gd name="connsiteX18" fmla="*/ 1962614 w 2372979"/>
                <a:gd name="connsiteY18" fmla="*/ 985768 h 1043754"/>
                <a:gd name="connsiteX19" fmla="*/ 1922470 w 2372979"/>
                <a:gd name="connsiteY19" fmla="*/ 976847 h 1043754"/>
                <a:gd name="connsiteX20" fmla="*/ 1886786 w 2372979"/>
                <a:gd name="connsiteY20" fmla="*/ 963465 h 1043754"/>
                <a:gd name="connsiteX21" fmla="*/ 1837721 w 2372979"/>
                <a:gd name="connsiteY21" fmla="*/ 954544 h 1043754"/>
                <a:gd name="connsiteX22" fmla="*/ 1819879 w 2372979"/>
                <a:gd name="connsiteY22" fmla="*/ 950084 h 1043754"/>
                <a:gd name="connsiteX23" fmla="*/ 1779734 w 2372979"/>
                <a:gd name="connsiteY23" fmla="*/ 967926 h 1043754"/>
                <a:gd name="connsiteX24" fmla="*/ 1717287 w 2372979"/>
                <a:gd name="connsiteY24" fmla="*/ 999149 h 1043754"/>
                <a:gd name="connsiteX25" fmla="*/ 1645920 w 2372979"/>
                <a:gd name="connsiteY25" fmla="*/ 1025912 h 1043754"/>
                <a:gd name="connsiteX26" fmla="*/ 1605775 w 2372979"/>
                <a:gd name="connsiteY26" fmla="*/ 1043754 h 1043754"/>
                <a:gd name="connsiteX27" fmla="*/ 1507644 w 2372979"/>
                <a:gd name="connsiteY27" fmla="*/ 1012531 h 1043754"/>
                <a:gd name="connsiteX28" fmla="*/ 1409514 w 2372979"/>
                <a:gd name="connsiteY28" fmla="*/ 985768 h 1043754"/>
                <a:gd name="connsiteX29" fmla="*/ 1298002 w 2372979"/>
                <a:gd name="connsiteY29" fmla="*/ 963465 h 1043754"/>
                <a:gd name="connsiteX30" fmla="*/ 1240015 w 2372979"/>
                <a:gd name="connsiteY30" fmla="*/ 954544 h 1043754"/>
                <a:gd name="connsiteX31" fmla="*/ 1168647 w 2372979"/>
                <a:gd name="connsiteY31" fmla="*/ 972386 h 1043754"/>
                <a:gd name="connsiteX32" fmla="*/ 1043754 w 2372979"/>
                <a:gd name="connsiteY32" fmla="*/ 1012531 h 1043754"/>
                <a:gd name="connsiteX33" fmla="*/ 869795 w 2372979"/>
                <a:gd name="connsiteY33" fmla="*/ 1039294 h 1043754"/>
                <a:gd name="connsiteX34" fmla="*/ 673533 w 2372979"/>
                <a:gd name="connsiteY34" fmla="*/ 1025912 h 1043754"/>
                <a:gd name="connsiteX35" fmla="*/ 481732 w 2372979"/>
                <a:gd name="connsiteY35" fmla="*/ 1003610 h 1043754"/>
                <a:gd name="connsiteX36" fmla="*/ 316694 w 2372979"/>
                <a:gd name="connsiteY36" fmla="*/ 967926 h 1043754"/>
                <a:gd name="connsiteX37" fmla="*/ 182880 w 2372979"/>
                <a:gd name="connsiteY37" fmla="*/ 932242 h 1043754"/>
                <a:gd name="connsiteX38" fmla="*/ 93670 w 2372979"/>
                <a:gd name="connsiteY38" fmla="*/ 887637 h 1043754"/>
                <a:gd name="connsiteX39" fmla="*/ 44604 w 2372979"/>
                <a:gd name="connsiteY39" fmla="*/ 829651 h 1043754"/>
                <a:gd name="connsiteX40" fmla="*/ 8921 w 2372979"/>
                <a:gd name="connsiteY40" fmla="*/ 776125 h 1043754"/>
                <a:gd name="connsiteX41" fmla="*/ 0 w 2372979"/>
                <a:gd name="connsiteY41" fmla="*/ 735980 h 1043754"/>
                <a:gd name="connsiteX42" fmla="*/ 8921 w 2372979"/>
                <a:gd name="connsiteY42" fmla="*/ 695836 h 1043754"/>
                <a:gd name="connsiteX43" fmla="*/ 17842 w 2372979"/>
                <a:gd name="connsiteY43" fmla="*/ 548640 h 1043754"/>
                <a:gd name="connsiteX44" fmla="*/ 8921 w 2372979"/>
                <a:gd name="connsiteY44" fmla="*/ 481733 h 1043754"/>
                <a:gd name="connsiteX45" fmla="*/ 44604 w 2372979"/>
                <a:gd name="connsiteY45" fmla="*/ 379141 h 1043754"/>
                <a:gd name="connsiteX46" fmla="*/ 80288 w 2372979"/>
                <a:gd name="connsiteY46" fmla="*/ 303313 h 1043754"/>
                <a:gd name="connsiteX47" fmla="*/ 133814 w 2372979"/>
                <a:gd name="connsiteY47" fmla="*/ 236406 h 1043754"/>
                <a:gd name="connsiteX48" fmla="*/ 165038 w 2372979"/>
                <a:gd name="connsiteY48" fmla="*/ 160577 h 1043754"/>
                <a:gd name="connsiteX49" fmla="*/ 245326 w 2372979"/>
                <a:gd name="connsiteY49" fmla="*/ 124894 h 1043754"/>
                <a:gd name="connsiteX50" fmla="*/ 312234 w 2372979"/>
                <a:gd name="connsiteY50" fmla="*/ 80289 h 1043754"/>
                <a:gd name="connsiteX51" fmla="*/ 410364 w 2372979"/>
                <a:gd name="connsiteY51" fmla="*/ 66907 h 1043754"/>
                <a:gd name="connsiteX52" fmla="*/ 544179 w 2372979"/>
                <a:gd name="connsiteY52" fmla="*/ 71368 h 1043754"/>
                <a:gd name="connsiteX53" fmla="*/ 633389 w 2372979"/>
                <a:gd name="connsiteY53" fmla="*/ 75828 h 1043754"/>
                <a:gd name="connsiteX54" fmla="*/ 744901 w 2372979"/>
                <a:gd name="connsiteY54" fmla="*/ 84749 h 1043754"/>
                <a:gd name="connsiteX55" fmla="*/ 851953 w 2372979"/>
                <a:gd name="connsiteY55" fmla="*/ 80289 h 1043754"/>
                <a:gd name="connsiteX56" fmla="*/ 972386 w 2372979"/>
                <a:gd name="connsiteY56" fmla="*/ 66907 h 1043754"/>
                <a:gd name="connsiteX57" fmla="*/ 1057135 w 2372979"/>
                <a:gd name="connsiteY57" fmla="*/ 40144 h 1043754"/>
                <a:gd name="connsiteX58" fmla="*/ 1137424 w 2372979"/>
                <a:gd name="connsiteY58" fmla="*/ 8921 h 1043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72979" h="1043754">
                  <a:moveTo>
                    <a:pt x="1137424" y="8921"/>
                  </a:moveTo>
                  <a:lnTo>
                    <a:pt x="1338146" y="0"/>
                  </a:lnTo>
                  <a:lnTo>
                    <a:pt x="1654841" y="66907"/>
                  </a:lnTo>
                  <a:lnTo>
                    <a:pt x="1873404" y="111512"/>
                  </a:lnTo>
                  <a:lnTo>
                    <a:pt x="1980456" y="142735"/>
                  </a:lnTo>
                  <a:lnTo>
                    <a:pt x="2038443" y="169498"/>
                  </a:lnTo>
                  <a:lnTo>
                    <a:pt x="2083047" y="223024"/>
                  </a:lnTo>
                  <a:lnTo>
                    <a:pt x="2132113" y="316694"/>
                  </a:lnTo>
                  <a:lnTo>
                    <a:pt x="2176718" y="352378"/>
                  </a:lnTo>
                  <a:lnTo>
                    <a:pt x="2261467" y="410365"/>
                  </a:lnTo>
                  <a:lnTo>
                    <a:pt x="2346216" y="490654"/>
                  </a:lnTo>
                  <a:lnTo>
                    <a:pt x="2372979" y="553100"/>
                  </a:lnTo>
                  <a:lnTo>
                    <a:pt x="2372979" y="633389"/>
                  </a:lnTo>
                  <a:lnTo>
                    <a:pt x="2346216" y="704757"/>
                  </a:lnTo>
                  <a:lnTo>
                    <a:pt x="2306072" y="758283"/>
                  </a:lnTo>
                  <a:lnTo>
                    <a:pt x="2199020" y="851953"/>
                  </a:lnTo>
                  <a:lnTo>
                    <a:pt x="2060745" y="950084"/>
                  </a:lnTo>
                  <a:lnTo>
                    <a:pt x="1998298" y="976847"/>
                  </a:lnTo>
                  <a:lnTo>
                    <a:pt x="1962614" y="985768"/>
                  </a:lnTo>
                  <a:lnTo>
                    <a:pt x="1922470" y="976847"/>
                  </a:lnTo>
                  <a:lnTo>
                    <a:pt x="1886786" y="963465"/>
                  </a:lnTo>
                  <a:lnTo>
                    <a:pt x="1837721" y="954544"/>
                  </a:lnTo>
                  <a:lnTo>
                    <a:pt x="1819879" y="950084"/>
                  </a:lnTo>
                  <a:lnTo>
                    <a:pt x="1779734" y="967926"/>
                  </a:lnTo>
                  <a:lnTo>
                    <a:pt x="1717287" y="999149"/>
                  </a:lnTo>
                  <a:lnTo>
                    <a:pt x="1645920" y="1025912"/>
                  </a:lnTo>
                  <a:lnTo>
                    <a:pt x="1605775" y="1043754"/>
                  </a:lnTo>
                  <a:lnTo>
                    <a:pt x="1507644" y="1012531"/>
                  </a:lnTo>
                  <a:lnTo>
                    <a:pt x="1409514" y="985768"/>
                  </a:lnTo>
                  <a:lnTo>
                    <a:pt x="1298002" y="963465"/>
                  </a:lnTo>
                  <a:lnTo>
                    <a:pt x="1240015" y="954544"/>
                  </a:lnTo>
                  <a:lnTo>
                    <a:pt x="1168647" y="972386"/>
                  </a:lnTo>
                  <a:lnTo>
                    <a:pt x="1043754" y="1012531"/>
                  </a:lnTo>
                  <a:lnTo>
                    <a:pt x="869795" y="1039294"/>
                  </a:lnTo>
                  <a:lnTo>
                    <a:pt x="673533" y="1025912"/>
                  </a:lnTo>
                  <a:lnTo>
                    <a:pt x="481732" y="1003610"/>
                  </a:lnTo>
                  <a:lnTo>
                    <a:pt x="316694" y="967926"/>
                  </a:lnTo>
                  <a:lnTo>
                    <a:pt x="182880" y="932242"/>
                  </a:lnTo>
                  <a:lnTo>
                    <a:pt x="93670" y="887637"/>
                  </a:lnTo>
                  <a:lnTo>
                    <a:pt x="44604" y="829651"/>
                  </a:lnTo>
                  <a:lnTo>
                    <a:pt x="8921" y="776125"/>
                  </a:lnTo>
                  <a:lnTo>
                    <a:pt x="0" y="735980"/>
                  </a:lnTo>
                  <a:lnTo>
                    <a:pt x="8921" y="695836"/>
                  </a:lnTo>
                  <a:lnTo>
                    <a:pt x="17842" y="548640"/>
                  </a:lnTo>
                  <a:lnTo>
                    <a:pt x="8921" y="481733"/>
                  </a:lnTo>
                  <a:lnTo>
                    <a:pt x="44604" y="379141"/>
                  </a:lnTo>
                  <a:lnTo>
                    <a:pt x="80288" y="303313"/>
                  </a:lnTo>
                  <a:lnTo>
                    <a:pt x="133814" y="236406"/>
                  </a:lnTo>
                  <a:lnTo>
                    <a:pt x="165038" y="160577"/>
                  </a:lnTo>
                  <a:lnTo>
                    <a:pt x="245326" y="124894"/>
                  </a:lnTo>
                  <a:lnTo>
                    <a:pt x="312234" y="80289"/>
                  </a:lnTo>
                  <a:lnTo>
                    <a:pt x="410364" y="66907"/>
                  </a:lnTo>
                  <a:lnTo>
                    <a:pt x="544179" y="71368"/>
                  </a:lnTo>
                  <a:lnTo>
                    <a:pt x="633389" y="75828"/>
                  </a:lnTo>
                  <a:lnTo>
                    <a:pt x="744901" y="84749"/>
                  </a:lnTo>
                  <a:lnTo>
                    <a:pt x="851953" y="80289"/>
                  </a:lnTo>
                  <a:lnTo>
                    <a:pt x="972386" y="66907"/>
                  </a:lnTo>
                  <a:lnTo>
                    <a:pt x="1057135" y="40144"/>
                  </a:lnTo>
                  <a:lnTo>
                    <a:pt x="1137424" y="8921"/>
                  </a:lnTo>
                  <a:close/>
                </a:path>
              </a:pathLst>
            </a:custGeom>
            <a:solidFill>
              <a:schemeClr val="bg1">
                <a:lumMod val="95000"/>
              </a:schemeClr>
            </a:solidFill>
            <a:ln w="19050">
              <a:solidFill>
                <a:schemeClr val="tx1"/>
              </a:solidFill>
              <a:prstDash val="lg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l-GR" sz="2000" b="0" i="0" u="none" strike="noStrike" kern="1200" cap="none" spc="0" normalizeH="0" baseline="0" noProof="0">
                <a:ln>
                  <a:noFill/>
                </a:ln>
                <a:solidFill>
                  <a:srgbClr val="FFFFFF"/>
                </a:solidFill>
                <a:effectLst/>
                <a:uLnTx/>
                <a:uFillTx/>
                <a:latin typeface="Arial"/>
                <a:ea typeface="+mn-ea"/>
                <a:cs typeface="Arial"/>
              </a:endParaRPr>
            </a:p>
          </p:txBody>
        </p:sp>
        <p:grpSp>
          <p:nvGrpSpPr>
            <p:cNvPr id="7174" name="Group 28">
              <a:extLst>
                <a:ext uri="{FF2B5EF4-FFF2-40B4-BE49-F238E27FC236}">
                  <a16:creationId xmlns:a16="http://schemas.microsoft.com/office/drawing/2014/main" id="{7CC7DBFE-A252-16D6-9B6C-9CD845EC4951}"/>
                </a:ext>
              </a:extLst>
            </p:cNvPr>
            <p:cNvGrpSpPr>
              <a:grpSpLocks/>
            </p:cNvGrpSpPr>
            <p:nvPr/>
          </p:nvGrpSpPr>
          <p:grpSpPr bwMode="auto">
            <a:xfrm>
              <a:off x="1423988" y="1174750"/>
              <a:ext cx="7137477" cy="5207000"/>
              <a:chOff x="1423988" y="1175205"/>
              <a:chExt cx="7137481" cy="5207000"/>
            </a:xfrm>
          </p:grpSpPr>
          <p:grpSp>
            <p:nvGrpSpPr>
              <p:cNvPr id="7175" name="30 - Ομάδα">
                <a:extLst>
                  <a:ext uri="{FF2B5EF4-FFF2-40B4-BE49-F238E27FC236}">
                    <a16:creationId xmlns:a16="http://schemas.microsoft.com/office/drawing/2014/main" id="{0CE3C81C-65C1-03DE-EC23-70D07BEEDC48}"/>
                  </a:ext>
                </a:extLst>
              </p:cNvPr>
              <p:cNvGrpSpPr>
                <a:grpSpLocks/>
              </p:cNvGrpSpPr>
              <p:nvPr/>
            </p:nvGrpSpPr>
            <p:grpSpPr bwMode="auto">
              <a:xfrm>
                <a:off x="1782763" y="1175205"/>
                <a:ext cx="5726112" cy="2090738"/>
                <a:chOff x="502805" y="1596054"/>
                <a:chExt cx="5726840" cy="2089683"/>
              </a:xfrm>
            </p:grpSpPr>
            <p:grpSp>
              <p:nvGrpSpPr>
                <p:cNvPr id="7193" name="Gruppe 24">
                  <a:extLst>
                    <a:ext uri="{FF2B5EF4-FFF2-40B4-BE49-F238E27FC236}">
                      <a16:creationId xmlns:a16="http://schemas.microsoft.com/office/drawing/2014/main" id="{A1FFA5F1-4FAE-5C06-FA6E-0997D5C806F8}"/>
                    </a:ext>
                  </a:extLst>
                </p:cNvPr>
                <p:cNvGrpSpPr>
                  <a:grpSpLocks/>
                </p:cNvGrpSpPr>
                <p:nvPr/>
              </p:nvGrpSpPr>
              <p:grpSpPr bwMode="auto">
                <a:xfrm>
                  <a:off x="502805" y="1596054"/>
                  <a:ext cx="5726840" cy="2089683"/>
                  <a:chOff x="2220686" y="2809504"/>
                  <a:chExt cx="2177143" cy="2467389"/>
                </a:xfrm>
              </p:grpSpPr>
              <p:sp>
                <p:nvSpPr>
                  <p:cNvPr id="20" name="Rektangel 57">
                    <a:extLst>
                      <a:ext uri="{FF2B5EF4-FFF2-40B4-BE49-F238E27FC236}">
                        <a16:creationId xmlns:a16="http://schemas.microsoft.com/office/drawing/2014/main" id="{4B31CA12-9B4E-00D6-ECA7-44745147D110}"/>
                      </a:ext>
                    </a:extLst>
                  </p:cNvPr>
                  <p:cNvSpPr/>
                  <p:nvPr/>
                </p:nvSpPr>
                <p:spPr>
                  <a:xfrm>
                    <a:off x="2221893" y="2809504"/>
                    <a:ext cx="2175937" cy="140512"/>
                  </a:xfrm>
                  <a:prstGeom prst="rect">
                    <a:avLst/>
                  </a:prstGeom>
                  <a:gradFill flip="none" rotWithShape="1">
                    <a:gsLst>
                      <a:gs pos="44000">
                        <a:srgbClr val="1F88C8"/>
                      </a:gs>
                      <a:gs pos="100000">
                        <a:srgbClr val="78F8FF"/>
                      </a:gs>
                    </a:gsLst>
                    <a:lin ang="16200000" scaled="1"/>
                    <a:tileRect/>
                  </a:gradFill>
                  <a:ln w="9525" cap="flat" cmpd="sng" algn="ctr">
                    <a:solidFill>
                      <a:schemeClr val="tx2">
                        <a:lumMod val="60000"/>
                        <a:lumOff val="40000"/>
                      </a:schemeClr>
                    </a:solidFill>
                    <a:prstDash val="solid"/>
                  </a:ln>
                  <a:effectLst/>
                </p:spPr>
                <p:txBody>
                  <a:bodyPr anchor="ctr"/>
                  <a:lstStyle/>
                  <a:p>
                    <a:pPr marL="0" marR="0" lvl="0" indent="0" algn="ctr" defTabSz="914400" rtl="0" eaLnBrk="0" fontAlgn="auto" latinLnBrk="0" hangingPunct="0">
                      <a:lnSpc>
                        <a:spcPct val="100000"/>
                      </a:lnSpc>
                      <a:spcBef>
                        <a:spcPts val="0"/>
                      </a:spcBef>
                      <a:spcAft>
                        <a:spcPts val="0"/>
                      </a:spcAft>
                      <a:buClrTx/>
                      <a:buSzTx/>
                      <a:buFontTx/>
                      <a:buNone/>
                      <a:tabLst/>
                      <a:defRPr/>
                    </a:pPr>
                    <a:endParaRPr kumimoji="0" lang="da-DK" sz="2000" b="0" i="0" u="none" strike="noStrike" kern="0" cap="none" spc="0" normalizeH="0" baseline="0" noProof="0">
                      <a:ln>
                        <a:noFill/>
                      </a:ln>
                      <a:solidFill>
                        <a:sysClr val="window" lastClr="FFFFFF"/>
                      </a:solidFill>
                      <a:effectLst/>
                      <a:uLnTx/>
                      <a:uFillTx/>
                      <a:latin typeface="Calibri" pitchFamily="34" charset="0"/>
                      <a:ea typeface="+mn-ea"/>
                      <a:cs typeface="Arial"/>
                    </a:endParaRPr>
                  </a:p>
                </p:txBody>
              </p:sp>
              <p:sp>
                <p:nvSpPr>
                  <p:cNvPr id="21" name="Rektangel 58">
                    <a:extLst>
                      <a:ext uri="{FF2B5EF4-FFF2-40B4-BE49-F238E27FC236}">
                        <a16:creationId xmlns:a16="http://schemas.microsoft.com/office/drawing/2014/main" id="{EE594C7D-D0C1-0F7F-82CD-5CB727B0BC1A}"/>
                      </a:ext>
                    </a:extLst>
                  </p:cNvPr>
                  <p:cNvSpPr/>
                  <p:nvPr/>
                </p:nvSpPr>
                <p:spPr>
                  <a:xfrm>
                    <a:off x="2220686" y="2927535"/>
                    <a:ext cx="2177144" cy="2349358"/>
                  </a:xfrm>
                  <a:prstGeom prst="rect">
                    <a:avLst/>
                  </a:prstGeom>
                  <a:gradFill rotWithShape="1">
                    <a:gsLst>
                      <a:gs pos="0">
                        <a:srgbClr val="E6E6E6">
                          <a:tint val="100000"/>
                          <a:shade val="100000"/>
                          <a:satMod val="130000"/>
                        </a:srgbClr>
                      </a:gs>
                      <a:gs pos="100000">
                        <a:srgbClr val="E6E6E6">
                          <a:tint val="50000"/>
                          <a:shade val="100000"/>
                          <a:satMod val="350000"/>
                        </a:srgbClr>
                      </a:gs>
                    </a:gsLst>
                    <a:lin ang="16200000" scaled="0"/>
                  </a:gradFill>
                  <a:ln w="9525" cap="flat" cmpd="sng" algn="ctr">
                    <a:solidFill>
                      <a:sysClr val="window" lastClr="FFFFFF">
                        <a:lumMod val="85000"/>
                      </a:sysClr>
                    </a:solidFill>
                    <a:prstDash val="solid"/>
                  </a:ln>
                  <a:effectLst>
                    <a:outerShdw blurRad="40000" dist="23000" dir="5400000" rotWithShape="0">
                      <a:srgbClr val="000000">
                        <a:alpha val="35000"/>
                      </a:srgbClr>
                    </a:outerShdw>
                  </a:effectLst>
                </p:spPr>
                <p:txBody>
                  <a:bodyPr anchor="ctr"/>
                  <a:lstStyle/>
                  <a:p>
                    <a:pPr marL="0" marR="0" lvl="0" indent="0" algn="ctr" defTabSz="914400" rtl="0" eaLnBrk="0" fontAlgn="auto" latinLnBrk="0" hangingPunct="0">
                      <a:lnSpc>
                        <a:spcPct val="100000"/>
                      </a:lnSpc>
                      <a:spcBef>
                        <a:spcPts val="0"/>
                      </a:spcBef>
                      <a:spcAft>
                        <a:spcPts val="0"/>
                      </a:spcAft>
                      <a:buClrTx/>
                      <a:buSzTx/>
                      <a:buFontTx/>
                      <a:buNone/>
                      <a:tabLst/>
                      <a:defRPr/>
                    </a:pPr>
                    <a:endParaRPr kumimoji="0" lang="da-DK" sz="2000" b="0" i="0" u="none" strike="noStrike" kern="0" cap="none" spc="0" normalizeH="0" baseline="0" noProof="0">
                      <a:ln>
                        <a:noFill/>
                      </a:ln>
                      <a:solidFill>
                        <a:sysClr val="window" lastClr="FFFFFF"/>
                      </a:solidFill>
                      <a:effectLst/>
                      <a:uLnTx/>
                      <a:uFillTx/>
                      <a:latin typeface="Calibri" pitchFamily="34" charset="0"/>
                      <a:ea typeface="+mn-ea"/>
                      <a:cs typeface="Arial"/>
                    </a:endParaRPr>
                  </a:p>
                </p:txBody>
              </p:sp>
            </p:grpSp>
            <p:sp>
              <p:nvSpPr>
                <p:cNvPr id="7194" name="21 - TextBox">
                  <a:extLst>
                    <a:ext uri="{FF2B5EF4-FFF2-40B4-BE49-F238E27FC236}">
                      <a16:creationId xmlns:a16="http://schemas.microsoft.com/office/drawing/2014/main" id="{164AAB9E-6F79-F0C6-9B81-335F6775A782}"/>
                    </a:ext>
                  </a:extLst>
                </p:cNvPr>
                <p:cNvSpPr txBox="1">
                  <a:spLocks noChangeArrowheads="1"/>
                </p:cNvSpPr>
                <p:nvPr/>
              </p:nvSpPr>
              <p:spPr bwMode="auto">
                <a:xfrm>
                  <a:off x="765909" y="1710272"/>
                  <a:ext cx="5247808" cy="193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 typeface="Wingdings" pitchFamily="2" charset="2"/>
                    <a:buChar char="ü"/>
                    <a:tabLst/>
                    <a:defRPr/>
                  </a:pPr>
                  <a:r>
                    <a:rPr kumimoji="0" lang="el-GR" altLang="it-IT" sz="2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Αναγνώριση των ορίων του οργανισμού</a:t>
                  </a: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ü"/>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Αναγνώριση του πλαισίου το οργανισμού</a:t>
                  </a: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ü"/>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Διαχείριση της δυναμικής του οργανισμού</a:t>
                  </a: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Σχεδιασμός του Συστήματος Διαχείρισης</a:t>
                  </a:r>
                </a:p>
              </p:txBody>
            </p:sp>
          </p:grpSp>
          <p:grpSp>
            <p:nvGrpSpPr>
              <p:cNvPr id="7176" name="29 - Ομάδα">
                <a:extLst>
                  <a:ext uri="{FF2B5EF4-FFF2-40B4-BE49-F238E27FC236}">
                    <a16:creationId xmlns:a16="http://schemas.microsoft.com/office/drawing/2014/main" id="{ABB1579B-A7A6-742F-5D15-6C70652FA528}"/>
                  </a:ext>
                </a:extLst>
              </p:cNvPr>
              <p:cNvGrpSpPr>
                <a:grpSpLocks/>
              </p:cNvGrpSpPr>
              <p:nvPr/>
            </p:nvGrpSpPr>
            <p:grpSpPr bwMode="auto">
              <a:xfrm>
                <a:off x="3503614" y="4167641"/>
                <a:ext cx="5057855" cy="1844439"/>
                <a:chOff x="1891423" y="3968431"/>
                <a:chExt cx="4055578" cy="1070389"/>
              </a:xfrm>
            </p:grpSpPr>
            <p:sp>
              <p:nvSpPr>
                <p:cNvPr id="25" name="24 - Ελεύθερη σχεδίαση">
                  <a:extLst>
                    <a:ext uri="{FF2B5EF4-FFF2-40B4-BE49-F238E27FC236}">
                      <a16:creationId xmlns:a16="http://schemas.microsoft.com/office/drawing/2014/main" id="{EBD16033-A352-53ED-9957-045C1644CFF2}"/>
                    </a:ext>
                  </a:extLst>
                </p:cNvPr>
                <p:cNvSpPr/>
                <p:nvPr/>
              </p:nvSpPr>
              <p:spPr>
                <a:xfrm>
                  <a:off x="1891423" y="3968431"/>
                  <a:ext cx="1987024" cy="958130"/>
                </a:xfrm>
                <a:custGeom>
                  <a:avLst/>
                  <a:gdLst>
                    <a:gd name="connsiteX0" fmla="*/ 1137424 w 2372979"/>
                    <a:gd name="connsiteY0" fmla="*/ 8921 h 1043754"/>
                    <a:gd name="connsiteX1" fmla="*/ 1338146 w 2372979"/>
                    <a:gd name="connsiteY1" fmla="*/ 0 h 1043754"/>
                    <a:gd name="connsiteX2" fmla="*/ 1654841 w 2372979"/>
                    <a:gd name="connsiteY2" fmla="*/ 66907 h 1043754"/>
                    <a:gd name="connsiteX3" fmla="*/ 1873404 w 2372979"/>
                    <a:gd name="connsiteY3" fmla="*/ 111512 h 1043754"/>
                    <a:gd name="connsiteX4" fmla="*/ 1980456 w 2372979"/>
                    <a:gd name="connsiteY4" fmla="*/ 142735 h 1043754"/>
                    <a:gd name="connsiteX5" fmla="*/ 2038443 w 2372979"/>
                    <a:gd name="connsiteY5" fmla="*/ 169498 h 1043754"/>
                    <a:gd name="connsiteX6" fmla="*/ 2083047 w 2372979"/>
                    <a:gd name="connsiteY6" fmla="*/ 223024 h 1043754"/>
                    <a:gd name="connsiteX7" fmla="*/ 2132113 w 2372979"/>
                    <a:gd name="connsiteY7" fmla="*/ 316694 h 1043754"/>
                    <a:gd name="connsiteX8" fmla="*/ 2176718 w 2372979"/>
                    <a:gd name="connsiteY8" fmla="*/ 352378 h 1043754"/>
                    <a:gd name="connsiteX9" fmla="*/ 2261467 w 2372979"/>
                    <a:gd name="connsiteY9" fmla="*/ 410365 h 1043754"/>
                    <a:gd name="connsiteX10" fmla="*/ 2346216 w 2372979"/>
                    <a:gd name="connsiteY10" fmla="*/ 490654 h 1043754"/>
                    <a:gd name="connsiteX11" fmla="*/ 2372979 w 2372979"/>
                    <a:gd name="connsiteY11" fmla="*/ 553100 h 1043754"/>
                    <a:gd name="connsiteX12" fmla="*/ 2372979 w 2372979"/>
                    <a:gd name="connsiteY12" fmla="*/ 633389 h 1043754"/>
                    <a:gd name="connsiteX13" fmla="*/ 2346216 w 2372979"/>
                    <a:gd name="connsiteY13" fmla="*/ 704757 h 1043754"/>
                    <a:gd name="connsiteX14" fmla="*/ 2306072 w 2372979"/>
                    <a:gd name="connsiteY14" fmla="*/ 758283 h 1043754"/>
                    <a:gd name="connsiteX15" fmla="*/ 2199020 w 2372979"/>
                    <a:gd name="connsiteY15" fmla="*/ 851953 h 1043754"/>
                    <a:gd name="connsiteX16" fmla="*/ 2060745 w 2372979"/>
                    <a:gd name="connsiteY16" fmla="*/ 950084 h 1043754"/>
                    <a:gd name="connsiteX17" fmla="*/ 1998298 w 2372979"/>
                    <a:gd name="connsiteY17" fmla="*/ 976847 h 1043754"/>
                    <a:gd name="connsiteX18" fmla="*/ 1962614 w 2372979"/>
                    <a:gd name="connsiteY18" fmla="*/ 985768 h 1043754"/>
                    <a:gd name="connsiteX19" fmla="*/ 1922470 w 2372979"/>
                    <a:gd name="connsiteY19" fmla="*/ 976847 h 1043754"/>
                    <a:gd name="connsiteX20" fmla="*/ 1886786 w 2372979"/>
                    <a:gd name="connsiteY20" fmla="*/ 963465 h 1043754"/>
                    <a:gd name="connsiteX21" fmla="*/ 1837721 w 2372979"/>
                    <a:gd name="connsiteY21" fmla="*/ 954544 h 1043754"/>
                    <a:gd name="connsiteX22" fmla="*/ 1819879 w 2372979"/>
                    <a:gd name="connsiteY22" fmla="*/ 950084 h 1043754"/>
                    <a:gd name="connsiteX23" fmla="*/ 1779734 w 2372979"/>
                    <a:gd name="connsiteY23" fmla="*/ 967926 h 1043754"/>
                    <a:gd name="connsiteX24" fmla="*/ 1717287 w 2372979"/>
                    <a:gd name="connsiteY24" fmla="*/ 999149 h 1043754"/>
                    <a:gd name="connsiteX25" fmla="*/ 1645920 w 2372979"/>
                    <a:gd name="connsiteY25" fmla="*/ 1025912 h 1043754"/>
                    <a:gd name="connsiteX26" fmla="*/ 1605775 w 2372979"/>
                    <a:gd name="connsiteY26" fmla="*/ 1043754 h 1043754"/>
                    <a:gd name="connsiteX27" fmla="*/ 1507644 w 2372979"/>
                    <a:gd name="connsiteY27" fmla="*/ 1012531 h 1043754"/>
                    <a:gd name="connsiteX28" fmla="*/ 1409514 w 2372979"/>
                    <a:gd name="connsiteY28" fmla="*/ 985768 h 1043754"/>
                    <a:gd name="connsiteX29" fmla="*/ 1298002 w 2372979"/>
                    <a:gd name="connsiteY29" fmla="*/ 963465 h 1043754"/>
                    <a:gd name="connsiteX30" fmla="*/ 1240015 w 2372979"/>
                    <a:gd name="connsiteY30" fmla="*/ 954544 h 1043754"/>
                    <a:gd name="connsiteX31" fmla="*/ 1168647 w 2372979"/>
                    <a:gd name="connsiteY31" fmla="*/ 972386 h 1043754"/>
                    <a:gd name="connsiteX32" fmla="*/ 1043754 w 2372979"/>
                    <a:gd name="connsiteY32" fmla="*/ 1012531 h 1043754"/>
                    <a:gd name="connsiteX33" fmla="*/ 869795 w 2372979"/>
                    <a:gd name="connsiteY33" fmla="*/ 1039294 h 1043754"/>
                    <a:gd name="connsiteX34" fmla="*/ 673533 w 2372979"/>
                    <a:gd name="connsiteY34" fmla="*/ 1025912 h 1043754"/>
                    <a:gd name="connsiteX35" fmla="*/ 481732 w 2372979"/>
                    <a:gd name="connsiteY35" fmla="*/ 1003610 h 1043754"/>
                    <a:gd name="connsiteX36" fmla="*/ 316694 w 2372979"/>
                    <a:gd name="connsiteY36" fmla="*/ 967926 h 1043754"/>
                    <a:gd name="connsiteX37" fmla="*/ 182880 w 2372979"/>
                    <a:gd name="connsiteY37" fmla="*/ 932242 h 1043754"/>
                    <a:gd name="connsiteX38" fmla="*/ 93670 w 2372979"/>
                    <a:gd name="connsiteY38" fmla="*/ 887637 h 1043754"/>
                    <a:gd name="connsiteX39" fmla="*/ 44604 w 2372979"/>
                    <a:gd name="connsiteY39" fmla="*/ 829651 h 1043754"/>
                    <a:gd name="connsiteX40" fmla="*/ 8921 w 2372979"/>
                    <a:gd name="connsiteY40" fmla="*/ 776125 h 1043754"/>
                    <a:gd name="connsiteX41" fmla="*/ 0 w 2372979"/>
                    <a:gd name="connsiteY41" fmla="*/ 735980 h 1043754"/>
                    <a:gd name="connsiteX42" fmla="*/ 8921 w 2372979"/>
                    <a:gd name="connsiteY42" fmla="*/ 695836 h 1043754"/>
                    <a:gd name="connsiteX43" fmla="*/ 17842 w 2372979"/>
                    <a:gd name="connsiteY43" fmla="*/ 548640 h 1043754"/>
                    <a:gd name="connsiteX44" fmla="*/ 8921 w 2372979"/>
                    <a:gd name="connsiteY44" fmla="*/ 481733 h 1043754"/>
                    <a:gd name="connsiteX45" fmla="*/ 44604 w 2372979"/>
                    <a:gd name="connsiteY45" fmla="*/ 379141 h 1043754"/>
                    <a:gd name="connsiteX46" fmla="*/ 80288 w 2372979"/>
                    <a:gd name="connsiteY46" fmla="*/ 303313 h 1043754"/>
                    <a:gd name="connsiteX47" fmla="*/ 133814 w 2372979"/>
                    <a:gd name="connsiteY47" fmla="*/ 236406 h 1043754"/>
                    <a:gd name="connsiteX48" fmla="*/ 165038 w 2372979"/>
                    <a:gd name="connsiteY48" fmla="*/ 160577 h 1043754"/>
                    <a:gd name="connsiteX49" fmla="*/ 245326 w 2372979"/>
                    <a:gd name="connsiteY49" fmla="*/ 124894 h 1043754"/>
                    <a:gd name="connsiteX50" fmla="*/ 312234 w 2372979"/>
                    <a:gd name="connsiteY50" fmla="*/ 80289 h 1043754"/>
                    <a:gd name="connsiteX51" fmla="*/ 410364 w 2372979"/>
                    <a:gd name="connsiteY51" fmla="*/ 66907 h 1043754"/>
                    <a:gd name="connsiteX52" fmla="*/ 544179 w 2372979"/>
                    <a:gd name="connsiteY52" fmla="*/ 71368 h 1043754"/>
                    <a:gd name="connsiteX53" fmla="*/ 633389 w 2372979"/>
                    <a:gd name="connsiteY53" fmla="*/ 75828 h 1043754"/>
                    <a:gd name="connsiteX54" fmla="*/ 744901 w 2372979"/>
                    <a:gd name="connsiteY54" fmla="*/ 84749 h 1043754"/>
                    <a:gd name="connsiteX55" fmla="*/ 851953 w 2372979"/>
                    <a:gd name="connsiteY55" fmla="*/ 80289 h 1043754"/>
                    <a:gd name="connsiteX56" fmla="*/ 972386 w 2372979"/>
                    <a:gd name="connsiteY56" fmla="*/ 66907 h 1043754"/>
                    <a:gd name="connsiteX57" fmla="*/ 1057135 w 2372979"/>
                    <a:gd name="connsiteY57" fmla="*/ 40144 h 1043754"/>
                    <a:gd name="connsiteX58" fmla="*/ 1137424 w 2372979"/>
                    <a:gd name="connsiteY58" fmla="*/ 8921 h 1043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72979" h="1043754">
                      <a:moveTo>
                        <a:pt x="1137424" y="8921"/>
                      </a:moveTo>
                      <a:lnTo>
                        <a:pt x="1338146" y="0"/>
                      </a:lnTo>
                      <a:lnTo>
                        <a:pt x="1654841" y="66907"/>
                      </a:lnTo>
                      <a:lnTo>
                        <a:pt x="1873404" y="111512"/>
                      </a:lnTo>
                      <a:lnTo>
                        <a:pt x="1980456" y="142735"/>
                      </a:lnTo>
                      <a:lnTo>
                        <a:pt x="2038443" y="169498"/>
                      </a:lnTo>
                      <a:lnTo>
                        <a:pt x="2083047" y="223024"/>
                      </a:lnTo>
                      <a:lnTo>
                        <a:pt x="2132113" y="316694"/>
                      </a:lnTo>
                      <a:lnTo>
                        <a:pt x="2176718" y="352378"/>
                      </a:lnTo>
                      <a:lnTo>
                        <a:pt x="2261467" y="410365"/>
                      </a:lnTo>
                      <a:lnTo>
                        <a:pt x="2346216" y="490654"/>
                      </a:lnTo>
                      <a:lnTo>
                        <a:pt x="2372979" y="553100"/>
                      </a:lnTo>
                      <a:lnTo>
                        <a:pt x="2372979" y="633389"/>
                      </a:lnTo>
                      <a:lnTo>
                        <a:pt x="2346216" y="704757"/>
                      </a:lnTo>
                      <a:lnTo>
                        <a:pt x="2306072" y="758283"/>
                      </a:lnTo>
                      <a:lnTo>
                        <a:pt x="2199020" y="851953"/>
                      </a:lnTo>
                      <a:lnTo>
                        <a:pt x="2060745" y="950084"/>
                      </a:lnTo>
                      <a:lnTo>
                        <a:pt x="1998298" y="976847"/>
                      </a:lnTo>
                      <a:lnTo>
                        <a:pt x="1962614" y="985768"/>
                      </a:lnTo>
                      <a:lnTo>
                        <a:pt x="1922470" y="976847"/>
                      </a:lnTo>
                      <a:lnTo>
                        <a:pt x="1886786" y="963465"/>
                      </a:lnTo>
                      <a:lnTo>
                        <a:pt x="1837721" y="954544"/>
                      </a:lnTo>
                      <a:lnTo>
                        <a:pt x="1819879" y="950084"/>
                      </a:lnTo>
                      <a:lnTo>
                        <a:pt x="1779734" y="967926"/>
                      </a:lnTo>
                      <a:lnTo>
                        <a:pt x="1717287" y="999149"/>
                      </a:lnTo>
                      <a:lnTo>
                        <a:pt x="1645920" y="1025912"/>
                      </a:lnTo>
                      <a:lnTo>
                        <a:pt x="1605775" y="1043754"/>
                      </a:lnTo>
                      <a:lnTo>
                        <a:pt x="1507644" y="1012531"/>
                      </a:lnTo>
                      <a:lnTo>
                        <a:pt x="1409514" y="985768"/>
                      </a:lnTo>
                      <a:lnTo>
                        <a:pt x="1298002" y="963465"/>
                      </a:lnTo>
                      <a:lnTo>
                        <a:pt x="1240015" y="954544"/>
                      </a:lnTo>
                      <a:lnTo>
                        <a:pt x="1168647" y="972386"/>
                      </a:lnTo>
                      <a:lnTo>
                        <a:pt x="1043754" y="1012531"/>
                      </a:lnTo>
                      <a:lnTo>
                        <a:pt x="869795" y="1039294"/>
                      </a:lnTo>
                      <a:lnTo>
                        <a:pt x="673533" y="1025912"/>
                      </a:lnTo>
                      <a:lnTo>
                        <a:pt x="481732" y="1003610"/>
                      </a:lnTo>
                      <a:lnTo>
                        <a:pt x="316694" y="967926"/>
                      </a:lnTo>
                      <a:lnTo>
                        <a:pt x="182880" y="932242"/>
                      </a:lnTo>
                      <a:lnTo>
                        <a:pt x="93670" y="887637"/>
                      </a:lnTo>
                      <a:lnTo>
                        <a:pt x="44604" y="829651"/>
                      </a:lnTo>
                      <a:lnTo>
                        <a:pt x="8921" y="776125"/>
                      </a:lnTo>
                      <a:lnTo>
                        <a:pt x="0" y="735980"/>
                      </a:lnTo>
                      <a:lnTo>
                        <a:pt x="8921" y="695836"/>
                      </a:lnTo>
                      <a:lnTo>
                        <a:pt x="17842" y="548640"/>
                      </a:lnTo>
                      <a:lnTo>
                        <a:pt x="8921" y="481733"/>
                      </a:lnTo>
                      <a:lnTo>
                        <a:pt x="44604" y="379141"/>
                      </a:lnTo>
                      <a:lnTo>
                        <a:pt x="80288" y="303313"/>
                      </a:lnTo>
                      <a:lnTo>
                        <a:pt x="133814" y="236406"/>
                      </a:lnTo>
                      <a:lnTo>
                        <a:pt x="165038" y="160577"/>
                      </a:lnTo>
                      <a:lnTo>
                        <a:pt x="245326" y="124894"/>
                      </a:lnTo>
                      <a:lnTo>
                        <a:pt x="312234" y="80289"/>
                      </a:lnTo>
                      <a:lnTo>
                        <a:pt x="410364" y="66907"/>
                      </a:lnTo>
                      <a:lnTo>
                        <a:pt x="544179" y="71368"/>
                      </a:lnTo>
                      <a:lnTo>
                        <a:pt x="633389" y="75828"/>
                      </a:lnTo>
                      <a:lnTo>
                        <a:pt x="744901" y="84749"/>
                      </a:lnTo>
                      <a:lnTo>
                        <a:pt x="851953" y="80289"/>
                      </a:lnTo>
                      <a:lnTo>
                        <a:pt x="972386" y="66907"/>
                      </a:lnTo>
                      <a:lnTo>
                        <a:pt x="1057135" y="40144"/>
                      </a:lnTo>
                      <a:lnTo>
                        <a:pt x="1137424" y="8921"/>
                      </a:lnTo>
                      <a:close/>
                    </a:path>
                  </a:pathLst>
                </a:custGeom>
                <a:ln w="381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l-GR" sz="2000" b="0" i="0" u="none" strike="noStrike" kern="1200" cap="none" spc="0" normalizeH="0" baseline="0" noProof="0">
                    <a:ln>
                      <a:noFill/>
                    </a:ln>
                    <a:solidFill>
                      <a:srgbClr val="FFFFFF"/>
                    </a:solidFill>
                    <a:effectLst/>
                    <a:uLnTx/>
                    <a:uFillTx/>
                    <a:latin typeface="Arial"/>
                    <a:ea typeface="+mn-ea"/>
                    <a:cs typeface="Arial"/>
                  </a:endParaRPr>
                </a:p>
              </p:txBody>
            </p:sp>
            <p:sp>
              <p:nvSpPr>
                <p:cNvPr id="26" name="25 - TextBox">
                  <a:extLst>
                    <a:ext uri="{FF2B5EF4-FFF2-40B4-BE49-F238E27FC236}">
                      <a16:creationId xmlns:a16="http://schemas.microsoft.com/office/drawing/2014/main" id="{0B0599F7-C6D2-50EE-D5CF-84668FA098EF}"/>
                    </a:ext>
                  </a:extLst>
                </p:cNvPr>
                <p:cNvSpPr txBox="1"/>
                <p:nvPr/>
              </p:nvSpPr>
              <p:spPr>
                <a:xfrm>
                  <a:off x="2241325" y="4246911"/>
                  <a:ext cx="1441868" cy="232197"/>
                </a:xfrm>
                <a:prstGeom prst="rect">
                  <a:avLst/>
                </a:prstGeom>
                <a:noFill/>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sz="2000" b="1" i="0" u="none" strike="noStrike" kern="1200" cap="none" spc="50" normalizeH="0" baseline="0" noProof="0" dirty="0">
                      <a:ln w="13500">
                        <a:solidFill>
                          <a:srgbClr val="FEA501">
                            <a:shade val="2500"/>
                            <a:alpha val="6500"/>
                          </a:srgbClr>
                        </a:solidFill>
                        <a:prstDash val="solid"/>
                      </a:ln>
                      <a:solidFill>
                        <a:srgbClr val="000000"/>
                      </a:solidFill>
                      <a:effectLst>
                        <a:innerShdw blurRad="50900" dist="38500" dir="13500000">
                          <a:srgbClr val="000000">
                            <a:alpha val="60000"/>
                          </a:srgbClr>
                        </a:innerShdw>
                      </a:effectLst>
                      <a:uLnTx/>
                      <a:uFillTx/>
                      <a:latin typeface="Arial"/>
                      <a:ea typeface="Verdana" pitchFamily="34" charset="0"/>
                      <a:cs typeface="Verdana" pitchFamily="34" charset="0"/>
                    </a:rPr>
                    <a:t>Οργανισμός</a:t>
                  </a:r>
                </a:p>
              </p:txBody>
            </p:sp>
            <p:sp>
              <p:nvSpPr>
                <p:cNvPr id="7192" name="27 - TextBox">
                  <a:extLst>
                    <a:ext uri="{FF2B5EF4-FFF2-40B4-BE49-F238E27FC236}">
                      <a16:creationId xmlns:a16="http://schemas.microsoft.com/office/drawing/2014/main" id="{901D8F67-42AC-2CD3-1649-D9212DF04F35}"/>
                    </a:ext>
                  </a:extLst>
                </p:cNvPr>
                <p:cNvSpPr txBox="1">
                  <a:spLocks noChangeArrowheads="1"/>
                </p:cNvSpPr>
                <p:nvPr/>
              </p:nvSpPr>
              <p:spPr bwMode="auto">
                <a:xfrm>
                  <a:off x="4573025" y="4449397"/>
                  <a:ext cx="1373976" cy="58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altLang="it-IT"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Πλαίσιο</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altLang="it-IT" sz="20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Περιβάλλον λειτουργ</a:t>
                  </a:r>
                  <a:r>
                    <a:rPr kumimoji="0" lang="el-GR" altLang="it-IT"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ίας</a:t>
                  </a:r>
                </a:p>
              </p:txBody>
            </p:sp>
          </p:grpSp>
          <p:sp>
            <p:nvSpPr>
              <p:cNvPr id="7177" name="Text Box 11">
                <a:extLst>
                  <a:ext uri="{FF2B5EF4-FFF2-40B4-BE49-F238E27FC236}">
                    <a16:creationId xmlns:a16="http://schemas.microsoft.com/office/drawing/2014/main" id="{9A6304EB-69CC-B3E8-0A57-2ACFEB7C4AE4}"/>
                  </a:ext>
                </a:extLst>
              </p:cNvPr>
              <p:cNvSpPr txBox="1">
                <a:spLocks noChangeArrowheads="1"/>
              </p:cNvSpPr>
              <p:nvPr/>
            </p:nvSpPr>
            <p:spPr bwMode="auto">
              <a:xfrm>
                <a:off x="1423988" y="4886780"/>
                <a:ext cx="226218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marL="720725" indent="-720725"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720725" marR="0" lvl="0" indent="-720725" algn="l" defTabSz="914400" rtl="0" eaLnBrk="1" fontAlgn="base" latinLnBrk="0" hangingPunct="1">
                  <a:lnSpc>
                    <a:spcPct val="100000"/>
                  </a:lnSpc>
                  <a:spcBef>
                    <a:spcPct val="50000"/>
                  </a:spcBef>
                  <a:spcAft>
                    <a:spcPct val="0"/>
                  </a:spcAft>
                  <a:buClrTx/>
                  <a:buSzTx/>
                  <a:buFontTx/>
                  <a:buNone/>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Εξωτερικά </a:t>
                </a:r>
              </a:p>
              <a:p>
                <a:pPr marL="720725" marR="0" lvl="0" indent="-720725" algn="l" defTabSz="914400" rtl="0" eaLnBrk="1" fontAlgn="base" latinLnBrk="0" hangingPunct="1">
                  <a:lnSpc>
                    <a:spcPct val="100000"/>
                  </a:lnSpc>
                  <a:spcBef>
                    <a:spcPct val="50000"/>
                  </a:spcBef>
                  <a:spcAft>
                    <a:spcPct val="0"/>
                  </a:spcAft>
                  <a:buClrTx/>
                  <a:buSzTx/>
                  <a:buFontTx/>
                  <a:buNone/>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Ενδιαφερόμενα </a:t>
                </a:r>
              </a:p>
              <a:p>
                <a:pPr marL="720725" marR="0" lvl="0" indent="-720725" algn="l" defTabSz="914400" rtl="0" eaLnBrk="1" fontAlgn="base" latinLnBrk="0" hangingPunct="1">
                  <a:lnSpc>
                    <a:spcPct val="100000"/>
                  </a:lnSpc>
                  <a:spcBef>
                    <a:spcPct val="50000"/>
                  </a:spcBef>
                  <a:spcAft>
                    <a:spcPct val="0"/>
                  </a:spcAft>
                  <a:buClrTx/>
                  <a:buSzTx/>
                  <a:buFontTx/>
                  <a:buNone/>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Μέρη</a:t>
                </a:r>
              </a:p>
            </p:txBody>
          </p:sp>
          <p:sp>
            <p:nvSpPr>
              <p:cNvPr id="7178" name="21 - TextBox">
                <a:extLst>
                  <a:ext uri="{FF2B5EF4-FFF2-40B4-BE49-F238E27FC236}">
                    <a16:creationId xmlns:a16="http://schemas.microsoft.com/office/drawing/2014/main" id="{89306E9A-A5BA-11C9-4061-19A71FD4F5EF}"/>
                  </a:ext>
                </a:extLst>
              </p:cNvPr>
              <p:cNvSpPr txBox="1">
                <a:spLocks noChangeArrowheads="1"/>
              </p:cNvSpPr>
              <p:nvPr/>
            </p:nvSpPr>
            <p:spPr bwMode="auto">
              <a:xfrm>
                <a:off x="2092325" y="5602743"/>
                <a:ext cx="7651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it-IT" sz="4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sym typeface="Wingdings" pitchFamily="2" charset="2"/>
                  </a:rPr>
                  <a:t></a:t>
                </a:r>
                <a:endParaRPr kumimoji="0" lang="el-GR" altLang="it-IT" sz="4000" b="0" i="0" u="none" strike="noStrike" kern="1200" cap="none" spc="0" normalizeH="0" baseline="0" noProof="0">
                  <a:ln>
                    <a:noFill/>
                  </a:ln>
                  <a:solidFill>
                    <a:srgbClr val="009900"/>
                  </a:solidFill>
                  <a:effectLst/>
                  <a:uLnTx/>
                  <a:uFillTx/>
                  <a:latin typeface="Arial" panose="020B0604020202020204" pitchFamily="34" charset="0"/>
                  <a:ea typeface="+mn-ea"/>
                  <a:cs typeface="Arial" panose="020B0604020202020204" pitchFamily="34" charset="0"/>
                </a:endParaRPr>
              </a:p>
            </p:txBody>
          </p:sp>
          <p:sp>
            <p:nvSpPr>
              <p:cNvPr id="7179" name="22 - TextBox">
                <a:extLst>
                  <a:ext uri="{FF2B5EF4-FFF2-40B4-BE49-F238E27FC236}">
                    <a16:creationId xmlns:a16="http://schemas.microsoft.com/office/drawing/2014/main" id="{A96C1124-1003-3B5F-F03D-03AF17BBA57C}"/>
                  </a:ext>
                </a:extLst>
              </p:cNvPr>
              <p:cNvSpPr txBox="1">
                <a:spLocks noChangeArrowheads="1"/>
              </p:cNvSpPr>
              <p:nvPr/>
            </p:nvSpPr>
            <p:spPr bwMode="auto">
              <a:xfrm>
                <a:off x="2532063" y="4656593"/>
                <a:ext cx="7651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it-IT" sz="4000" b="1" i="0" u="none" strike="noStrike" kern="1200" cap="none" spc="0" normalizeH="0" baseline="0" noProof="0">
                    <a:ln>
                      <a:noFill/>
                    </a:ln>
                    <a:solidFill>
                      <a:srgbClr val="FFC000"/>
                    </a:solidFill>
                    <a:effectLst/>
                    <a:uLnTx/>
                    <a:uFillTx/>
                    <a:latin typeface="Arial" panose="020B0604020202020204" pitchFamily="34" charset="0"/>
                    <a:ea typeface="+mn-ea"/>
                    <a:cs typeface="Arial" panose="020B0604020202020204" pitchFamily="34" charset="0"/>
                    <a:sym typeface="Wingdings" pitchFamily="2" charset="2"/>
                  </a:rPr>
                  <a:t></a:t>
                </a:r>
                <a:endParaRPr kumimoji="0" lang="el-GR" altLang="it-IT" sz="4000" b="0" i="0" u="none" strike="noStrike" kern="1200" cap="none" spc="0" normalizeH="0" baseline="0" noProof="0">
                  <a:ln>
                    <a:noFill/>
                  </a:ln>
                  <a:solidFill>
                    <a:srgbClr val="009900"/>
                  </a:solidFill>
                  <a:effectLst/>
                  <a:uLnTx/>
                  <a:uFillTx/>
                  <a:latin typeface="Arial" panose="020B0604020202020204" pitchFamily="34" charset="0"/>
                  <a:ea typeface="+mn-ea"/>
                  <a:cs typeface="Arial" panose="020B0604020202020204" pitchFamily="34" charset="0"/>
                </a:endParaRPr>
              </a:p>
            </p:txBody>
          </p:sp>
          <p:sp>
            <p:nvSpPr>
              <p:cNvPr id="7180" name="24 - TextBox">
                <a:extLst>
                  <a:ext uri="{FF2B5EF4-FFF2-40B4-BE49-F238E27FC236}">
                    <a16:creationId xmlns:a16="http://schemas.microsoft.com/office/drawing/2014/main" id="{1525AEAF-B1E4-5454-BFD2-1DA83FADD4F5}"/>
                  </a:ext>
                </a:extLst>
              </p:cNvPr>
              <p:cNvSpPr txBox="1">
                <a:spLocks noChangeArrowheads="1"/>
              </p:cNvSpPr>
              <p:nvPr/>
            </p:nvSpPr>
            <p:spPr bwMode="auto">
              <a:xfrm>
                <a:off x="2832100" y="5521126"/>
                <a:ext cx="7651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it-IT" sz="4000" b="1" i="0" u="none" strike="noStrike" kern="1200" cap="none" spc="0" normalizeH="0" baseline="0" noProof="0">
                    <a:ln>
                      <a:noFill/>
                    </a:ln>
                    <a:solidFill>
                      <a:srgbClr val="009900"/>
                    </a:solidFill>
                    <a:effectLst/>
                    <a:uLnTx/>
                    <a:uFillTx/>
                    <a:latin typeface="Arial" panose="020B0604020202020204" pitchFamily="34" charset="0"/>
                    <a:ea typeface="+mn-ea"/>
                    <a:cs typeface="Arial" panose="020B0604020202020204" pitchFamily="34" charset="0"/>
                    <a:sym typeface="Wingdings" pitchFamily="2" charset="2"/>
                  </a:rPr>
                  <a:t></a:t>
                </a:r>
                <a:endParaRPr kumimoji="0" lang="el-GR" altLang="it-IT" sz="4000" b="0" i="0" u="none" strike="noStrike" kern="1200" cap="none" spc="0" normalizeH="0" baseline="0" noProof="0">
                  <a:ln>
                    <a:noFill/>
                  </a:ln>
                  <a:solidFill>
                    <a:srgbClr val="009900"/>
                  </a:solidFill>
                  <a:effectLst/>
                  <a:uLnTx/>
                  <a:uFillTx/>
                  <a:latin typeface="Arial" panose="020B0604020202020204" pitchFamily="34" charset="0"/>
                  <a:ea typeface="+mn-ea"/>
                  <a:cs typeface="Arial" panose="020B0604020202020204" pitchFamily="34" charset="0"/>
                </a:endParaRPr>
              </a:p>
            </p:txBody>
          </p:sp>
          <p:sp>
            <p:nvSpPr>
              <p:cNvPr id="7181" name="27 - TextBox">
                <a:extLst>
                  <a:ext uri="{FF2B5EF4-FFF2-40B4-BE49-F238E27FC236}">
                    <a16:creationId xmlns:a16="http://schemas.microsoft.com/office/drawing/2014/main" id="{556F3FA1-E9D7-A3C3-BF05-84DE5C7EC7CF}"/>
                  </a:ext>
                </a:extLst>
              </p:cNvPr>
              <p:cNvSpPr txBox="1">
                <a:spLocks noChangeArrowheads="1"/>
              </p:cNvSpPr>
              <p:nvPr/>
            </p:nvSpPr>
            <p:spPr bwMode="auto">
              <a:xfrm>
                <a:off x="4572000" y="3819980"/>
                <a:ext cx="84716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altLang="it-IT" sz="2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Όριο</a:t>
                </a:r>
              </a:p>
            </p:txBody>
          </p:sp>
          <p:sp>
            <p:nvSpPr>
              <p:cNvPr id="33" name="Oval 7">
                <a:extLst>
                  <a:ext uri="{FF2B5EF4-FFF2-40B4-BE49-F238E27FC236}">
                    <a16:creationId xmlns:a16="http://schemas.microsoft.com/office/drawing/2014/main" id="{18AB837A-3512-5573-4C2F-C9909407DE7C}"/>
                  </a:ext>
                </a:extLst>
              </p:cNvPr>
              <p:cNvSpPr>
                <a:spLocks noChangeArrowheads="1"/>
              </p:cNvSpPr>
              <p:nvPr/>
            </p:nvSpPr>
            <p:spPr bwMode="auto">
              <a:xfrm>
                <a:off x="3135314" y="3846968"/>
                <a:ext cx="1146176" cy="623887"/>
              </a:xfrm>
              <a:prstGeom prst="ellipse">
                <a:avLst/>
              </a:prstGeom>
              <a:noFill/>
              <a:ln w="28575" algn="ctr">
                <a:solidFill>
                  <a:srgbClr val="333399"/>
                </a:solidFill>
                <a:round/>
                <a:headEnd/>
                <a:tailEnd/>
              </a:ln>
              <a:effectLst/>
            </p:spPr>
            <p:txBody>
              <a:bodyPr wrap="none" lIns="0" tIns="0" rIns="0" bIns="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2000" b="0" i="0" u="none" strike="noStrike" kern="1200" cap="none" spc="0" normalizeH="0" baseline="0" noProof="0" dirty="0">
                  <a:ln>
                    <a:noFill/>
                  </a:ln>
                  <a:solidFill>
                    <a:srgbClr val="000000"/>
                  </a:solidFill>
                  <a:effectLst/>
                  <a:uLnTx/>
                  <a:uFillTx/>
                  <a:latin typeface="Arial"/>
                  <a:ea typeface="+mn-ea"/>
                  <a:cs typeface="Arial" charset="0"/>
                </a:endParaRPr>
              </a:p>
            </p:txBody>
          </p:sp>
          <p:sp>
            <p:nvSpPr>
              <p:cNvPr id="7183" name="27 - TextBox">
                <a:extLst>
                  <a:ext uri="{FF2B5EF4-FFF2-40B4-BE49-F238E27FC236}">
                    <a16:creationId xmlns:a16="http://schemas.microsoft.com/office/drawing/2014/main" id="{40F2F269-5B05-5C67-507E-8C08FE03C854}"/>
                  </a:ext>
                </a:extLst>
              </p:cNvPr>
              <p:cNvSpPr txBox="1">
                <a:spLocks noChangeArrowheads="1"/>
              </p:cNvSpPr>
              <p:nvPr/>
            </p:nvSpPr>
            <p:spPr bwMode="auto">
              <a:xfrm>
                <a:off x="3294063" y="3929518"/>
                <a:ext cx="885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altLang="it-IT" sz="2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Έργα</a:t>
                </a:r>
              </a:p>
            </p:txBody>
          </p:sp>
          <p:sp>
            <p:nvSpPr>
              <p:cNvPr id="35" name="Oval 7">
                <a:extLst>
                  <a:ext uri="{FF2B5EF4-FFF2-40B4-BE49-F238E27FC236}">
                    <a16:creationId xmlns:a16="http://schemas.microsoft.com/office/drawing/2014/main" id="{BDA0FEDB-0F42-1CF5-4BA6-3D679A373F4D}"/>
                  </a:ext>
                </a:extLst>
              </p:cNvPr>
              <p:cNvSpPr>
                <a:spLocks noChangeArrowheads="1"/>
              </p:cNvSpPr>
              <p:nvPr/>
            </p:nvSpPr>
            <p:spPr bwMode="auto">
              <a:xfrm>
                <a:off x="4724402" y="5021718"/>
                <a:ext cx="1146176" cy="508000"/>
              </a:xfrm>
              <a:prstGeom prst="ellipse">
                <a:avLst/>
              </a:prstGeom>
              <a:noFill/>
              <a:ln w="28575" algn="ctr">
                <a:solidFill>
                  <a:srgbClr val="333399"/>
                </a:solidFill>
                <a:round/>
                <a:headEnd/>
                <a:tailEnd/>
              </a:ln>
              <a:effectLst/>
            </p:spPr>
            <p:txBody>
              <a:bodyPr wrap="none" lIns="0" tIns="0" rIns="0" bIns="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2000" b="0" i="0" u="none" strike="noStrike" kern="1200" cap="none" spc="0" normalizeH="0" baseline="0" noProof="0" dirty="0">
                  <a:ln>
                    <a:noFill/>
                  </a:ln>
                  <a:solidFill>
                    <a:srgbClr val="000000"/>
                  </a:solidFill>
                  <a:effectLst/>
                  <a:uLnTx/>
                  <a:uFillTx/>
                  <a:latin typeface="Arial"/>
                  <a:ea typeface="+mn-ea"/>
                  <a:cs typeface="Arial" charset="0"/>
                </a:endParaRPr>
              </a:p>
            </p:txBody>
          </p:sp>
          <p:sp>
            <p:nvSpPr>
              <p:cNvPr id="7185" name="27 - TextBox">
                <a:extLst>
                  <a:ext uri="{FF2B5EF4-FFF2-40B4-BE49-F238E27FC236}">
                    <a16:creationId xmlns:a16="http://schemas.microsoft.com/office/drawing/2014/main" id="{88845E1E-3B73-E990-829F-915046201265}"/>
                  </a:ext>
                </a:extLst>
              </p:cNvPr>
              <p:cNvSpPr txBox="1">
                <a:spLocks noChangeArrowheads="1"/>
              </p:cNvSpPr>
              <p:nvPr/>
            </p:nvSpPr>
            <p:spPr bwMode="auto">
              <a:xfrm>
                <a:off x="4783138" y="5082043"/>
                <a:ext cx="9794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altLang="it-IT" sz="2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Έργα</a:t>
                </a:r>
              </a:p>
            </p:txBody>
          </p:sp>
          <p:sp>
            <p:nvSpPr>
              <p:cNvPr id="37" name="24 - Ελεύθερη σχεδίαση">
                <a:extLst>
                  <a:ext uri="{FF2B5EF4-FFF2-40B4-BE49-F238E27FC236}">
                    <a16:creationId xmlns:a16="http://schemas.microsoft.com/office/drawing/2014/main" id="{329FE4C4-0E30-8F7E-F33C-9C943B30F447}"/>
                  </a:ext>
                </a:extLst>
              </p:cNvPr>
              <p:cNvSpPr/>
              <p:nvPr/>
            </p:nvSpPr>
            <p:spPr bwMode="auto">
              <a:xfrm>
                <a:off x="3946526" y="4121605"/>
                <a:ext cx="2787652" cy="1960563"/>
              </a:xfrm>
              <a:custGeom>
                <a:avLst/>
                <a:gdLst>
                  <a:gd name="connsiteX0" fmla="*/ 1137424 w 2372979"/>
                  <a:gd name="connsiteY0" fmla="*/ 8921 h 1043754"/>
                  <a:gd name="connsiteX1" fmla="*/ 1338146 w 2372979"/>
                  <a:gd name="connsiteY1" fmla="*/ 0 h 1043754"/>
                  <a:gd name="connsiteX2" fmla="*/ 1654841 w 2372979"/>
                  <a:gd name="connsiteY2" fmla="*/ 66907 h 1043754"/>
                  <a:gd name="connsiteX3" fmla="*/ 1873404 w 2372979"/>
                  <a:gd name="connsiteY3" fmla="*/ 111512 h 1043754"/>
                  <a:gd name="connsiteX4" fmla="*/ 1980456 w 2372979"/>
                  <a:gd name="connsiteY4" fmla="*/ 142735 h 1043754"/>
                  <a:gd name="connsiteX5" fmla="*/ 2038443 w 2372979"/>
                  <a:gd name="connsiteY5" fmla="*/ 169498 h 1043754"/>
                  <a:gd name="connsiteX6" fmla="*/ 2083047 w 2372979"/>
                  <a:gd name="connsiteY6" fmla="*/ 223024 h 1043754"/>
                  <a:gd name="connsiteX7" fmla="*/ 2132113 w 2372979"/>
                  <a:gd name="connsiteY7" fmla="*/ 316694 h 1043754"/>
                  <a:gd name="connsiteX8" fmla="*/ 2176718 w 2372979"/>
                  <a:gd name="connsiteY8" fmla="*/ 352378 h 1043754"/>
                  <a:gd name="connsiteX9" fmla="*/ 2261467 w 2372979"/>
                  <a:gd name="connsiteY9" fmla="*/ 410365 h 1043754"/>
                  <a:gd name="connsiteX10" fmla="*/ 2346216 w 2372979"/>
                  <a:gd name="connsiteY10" fmla="*/ 490654 h 1043754"/>
                  <a:gd name="connsiteX11" fmla="*/ 2372979 w 2372979"/>
                  <a:gd name="connsiteY11" fmla="*/ 553100 h 1043754"/>
                  <a:gd name="connsiteX12" fmla="*/ 2372979 w 2372979"/>
                  <a:gd name="connsiteY12" fmla="*/ 633389 h 1043754"/>
                  <a:gd name="connsiteX13" fmla="*/ 2346216 w 2372979"/>
                  <a:gd name="connsiteY13" fmla="*/ 704757 h 1043754"/>
                  <a:gd name="connsiteX14" fmla="*/ 2306072 w 2372979"/>
                  <a:gd name="connsiteY14" fmla="*/ 758283 h 1043754"/>
                  <a:gd name="connsiteX15" fmla="*/ 2199020 w 2372979"/>
                  <a:gd name="connsiteY15" fmla="*/ 851953 h 1043754"/>
                  <a:gd name="connsiteX16" fmla="*/ 2060745 w 2372979"/>
                  <a:gd name="connsiteY16" fmla="*/ 950084 h 1043754"/>
                  <a:gd name="connsiteX17" fmla="*/ 1998298 w 2372979"/>
                  <a:gd name="connsiteY17" fmla="*/ 976847 h 1043754"/>
                  <a:gd name="connsiteX18" fmla="*/ 1962614 w 2372979"/>
                  <a:gd name="connsiteY18" fmla="*/ 985768 h 1043754"/>
                  <a:gd name="connsiteX19" fmla="*/ 1922470 w 2372979"/>
                  <a:gd name="connsiteY19" fmla="*/ 976847 h 1043754"/>
                  <a:gd name="connsiteX20" fmla="*/ 1886786 w 2372979"/>
                  <a:gd name="connsiteY20" fmla="*/ 963465 h 1043754"/>
                  <a:gd name="connsiteX21" fmla="*/ 1837721 w 2372979"/>
                  <a:gd name="connsiteY21" fmla="*/ 954544 h 1043754"/>
                  <a:gd name="connsiteX22" fmla="*/ 1819879 w 2372979"/>
                  <a:gd name="connsiteY22" fmla="*/ 950084 h 1043754"/>
                  <a:gd name="connsiteX23" fmla="*/ 1779734 w 2372979"/>
                  <a:gd name="connsiteY23" fmla="*/ 967926 h 1043754"/>
                  <a:gd name="connsiteX24" fmla="*/ 1717287 w 2372979"/>
                  <a:gd name="connsiteY24" fmla="*/ 999149 h 1043754"/>
                  <a:gd name="connsiteX25" fmla="*/ 1645920 w 2372979"/>
                  <a:gd name="connsiteY25" fmla="*/ 1025912 h 1043754"/>
                  <a:gd name="connsiteX26" fmla="*/ 1605775 w 2372979"/>
                  <a:gd name="connsiteY26" fmla="*/ 1043754 h 1043754"/>
                  <a:gd name="connsiteX27" fmla="*/ 1507644 w 2372979"/>
                  <a:gd name="connsiteY27" fmla="*/ 1012531 h 1043754"/>
                  <a:gd name="connsiteX28" fmla="*/ 1409514 w 2372979"/>
                  <a:gd name="connsiteY28" fmla="*/ 985768 h 1043754"/>
                  <a:gd name="connsiteX29" fmla="*/ 1298002 w 2372979"/>
                  <a:gd name="connsiteY29" fmla="*/ 963465 h 1043754"/>
                  <a:gd name="connsiteX30" fmla="*/ 1240015 w 2372979"/>
                  <a:gd name="connsiteY30" fmla="*/ 954544 h 1043754"/>
                  <a:gd name="connsiteX31" fmla="*/ 1168647 w 2372979"/>
                  <a:gd name="connsiteY31" fmla="*/ 972386 h 1043754"/>
                  <a:gd name="connsiteX32" fmla="*/ 1043754 w 2372979"/>
                  <a:gd name="connsiteY32" fmla="*/ 1012531 h 1043754"/>
                  <a:gd name="connsiteX33" fmla="*/ 869795 w 2372979"/>
                  <a:gd name="connsiteY33" fmla="*/ 1039294 h 1043754"/>
                  <a:gd name="connsiteX34" fmla="*/ 673533 w 2372979"/>
                  <a:gd name="connsiteY34" fmla="*/ 1025912 h 1043754"/>
                  <a:gd name="connsiteX35" fmla="*/ 481732 w 2372979"/>
                  <a:gd name="connsiteY35" fmla="*/ 1003610 h 1043754"/>
                  <a:gd name="connsiteX36" fmla="*/ 316694 w 2372979"/>
                  <a:gd name="connsiteY36" fmla="*/ 967926 h 1043754"/>
                  <a:gd name="connsiteX37" fmla="*/ 182880 w 2372979"/>
                  <a:gd name="connsiteY37" fmla="*/ 932242 h 1043754"/>
                  <a:gd name="connsiteX38" fmla="*/ 93670 w 2372979"/>
                  <a:gd name="connsiteY38" fmla="*/ 887637 h 1043754"/>
                  <a:gd name="connsiteX39" fmla="*/ 44604 w 2372979"/>
                  <a:gd name="connsiteY39" fmla="*/ 829651 h 1043754"/>
                  <a:gd name="connsiteX40" fmla="*/ 8921 w 2372979"/>
                  <a:gd name="connsiteY40" fmla="*/ 776125 h 1043754"/>
                  <a:gd name="connsiteX41" fmla="*/ 0 w 2372979"/>
                  <a:gd name="connsiteY41" fmla="*/ 735980 h 1043754"/>
                  <a:gd name="connsiteX42" fmla="*/ 8921 w 2372979"/>
                  <a:gd name="connsiteY42" fmla="*/ 695836 h 1043754"/>
                  <a:gd name="connsiteX43" fmla="*/ 17842 w 2372979"/>
                  <a:gd name="connsiteY43" fmla="*/ 548640 h 1043754"/>
                  <a:gd name="connsiteX44" fmla="*/ 8921 w 2372979"/>
                  <a:gd name="connsiteY44" fmla="*/ 481733 h 1043754"/>
                  <a:gd name="connsiteX45" fmla="*/ 44604 w 2372979"/>
                  <a:gd name="connsiteY45" fmla="*/ 379141 h 1043754"/>
                  <a:gd name="connsiteX46" fmla="*/ 80288 w 2372979"/>
                  <a:gd name="connsiteY46" fmla="*/ 303313 h 1043754"/>
                  <a:gd name="connsiteX47" fmla="*/ 133814 w 2372979"/>
                  <a:gd name="connsiteY47" fmla="*/ 236406 h 1043754"/>
                  <a:gd name="connsiteX48" fmla="*/ 165038 w 2372979"/>
                  <a:gd name="connsiteY48" fmla="*/ 160577 h 1043754"/>
                  <a:gd name="connsiteX49" fmla="*/ 245326 w 2372979"/>
                  <a:gd name="connsiteY49" fmla="*/ 124894 h 1043754"/>
                  <a:gd name="connsiteX50" fmla="*/ 312234 w 2372979"/>
                  <a:gd name="connsiteY50" fmla="*/ 80289 h 1043754"/>
                  <a:gd name="connsiteX51" fmla="*/ 410364 w 2372979"/>
                  <a:gd name="connsiteY51" fmla="*/ 66907 h 1043754"/>
                  <a:gd name="connsiteX52" fmla="*/ 544179 w 2372979"/>
                  <a:gd name="connsiteY52" fmla="*/ 71368 h 1043754"/>
                  <a:gd name="connsiteX53" fmla="*/ 633389 w 2372979"/>
                  <a:gd name="connsiteY53" fmla="*/ 75828 h 1043754"/>
                  <a:gd name="connsiteX54" fmla="*/ 744901 w 2372979"/>
                  <a:gd name="connsiteY54" fmla="*/ 84749 h 1043754"/>
                  <a:gd name="connsiteX55" fmla="*/ 851953 w 2372979"/>
                  <a:gd name="connsiteY55" fmla="*/ 80289 h 1043754"/>
                  <a:gd name="connsiteX56" fmla="*/ 972386 w 2372979"/>
                  <a:gd name="connsiteY56" fmla="*/ 66907 h 1043754"/>
                  <a:gd name="connsiteX57" fmla="*/ 1057135 w 2372979"/>
                  <a:gd name="connsiteY57" fmla="*/ 40144 h 1043754"/>
                  <a:gd name="connsiteX58" fmla="*/ 1137424 w 2372979"/>
                  <a:gd name="connsiteY58" fmla="*/ 8921 h 1043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72979" h="1043754">
                    <a:moveTo>
                      <a:pt x="1137424" y="8921"/>
                    </a:moveTo>
                    <a:lnTo>
                      <a:pt x="1338146" y="0"/>
                    </a:lnTo>
                    <a:lnTo>
                      <a:pt x="1654841" y="66907"/>
                    </a:lnTo>
                    <a:lnTo>
                      <a:pt x="1873404" y="111512"/>
                    </a:lnTo>
                    <a:lnTo>
                      <a:pt x="1980456" y="142735"/>
                    </a:lnTo>
                    <a:lnTo>
                      <a:pt x="2038443" y="169498"/>
                    </a:lnTo>
                    <a:lnTo>
                      <a:pt x="2083047" y="223024"/>
                    </a:lnTo>
                    <a:lnTo>
                      <a:pt x="2132113" y="316694"/>
                    </a:lnTo>
                    <a:lnTo>
                      <a:pt x="2176718" y="352378"/>
                    </a:lnTo>
                    <a:lnTo>
                      <a:pt x="2261467" y="410365"/>
                    </a:lnTo>
                    <a:lnTo>
                      <a:pt x="2346216" y="490654"/>
                    </a:lnTo>
                    <a:lnTo>
                      <a:pt x="2372979" y="553100"/>
                    </a:lnTo>
                    <a:lnTo>
                      <a:pt x="2372979" y="633389"/>
                    </a:lnTo>
                    <a:lnTo>
                      <a:pt x="2346216" y="704757"/>
                    </a:lnTo>
                    <a:lnTo>
                      <a:pt x="2306072" y="758283"/>
                    </a:lnTo>
                    <a:lnTo>
                      <a:pt x="2199020" y="851953"/>
                    </a:lnTo>
                    <a:lnTo>
                      <a:pt x="2060745" y="950084"/>
                    </a:lnTo>
                    <a:lnTo>
                      <a:pt x="1998298" y="976847"/>
                    </a:lnTo>
                    <a:lnTo>
                      <a:pt x="1962614" y="985768"/>
                    </a:lnTo>
                    <a:lnTo>
                      <a:pt x="1922470" y="976847"/>
                    </a:lnTo>
                    <a:lnTo>
                      <a:pt x="1886786" y="963465"/>
                    </a:lnTo>
                    <a:lnTo>
                      <a:pt x="1837721" y="954544"/>
                    </a:lnTo>
                    <a:lnTo>
                      <a:pt x="1819879" y="950084"/>
                    </a:lnTo>
                    <a:lnTo>
                      <a:pt x="1779734" y="967926"/>
                    </a:lnTo>
                    <a:lnTo>
                      <a:pt x="1717287" y="999149"/>
                    </a:lnTo>
                    <a:lnTo>
                      <a:pt x="1645920" y="1025912"/>
                    </a:lnTo>
                    <a:lnTo>
                      <a:pt x="1605775" y="1043754"/>
                    </a:lnTo>
                    <a:lnTo>
                      <a:pt x="1507644" y="1012531"/>
                    </a:lnTo>
                    <a:lnTo>
                      <a:pt x="1409514" y="985768"/>
                    </a:lnTo>
                    <a:lnTo>
                      <a:pt x="1298002" y="963465"/>
                    </a:lnTo>
                    <a:lnTo>
                      <a:pt x="1240015" y="954544"/>
                    </a:lnTo>
                    <a:lnTo>
                      <a:pt x="1168647" y="972386"/>
                    </a:lnTo>
                    <a:lnTo>
                      <a:pt x="1043754" y="1012531"/>
                    </a:lnTo>
                    <a:lnTo>
                      <a:pt x="869795" y="1039294"/>
                    </a:lnTo>
                    <a:lnTo>
                      <a:pt x="673533" y="1025912"/>
                    </a:lnTo>
                    <a:lnTo>
                      <a:pt x="481732" y="1003610"/>
                    </a:lnTo>
                    <a:lnTo>
                      <a:pt x="316694" y="967926"/>
                    </a:lnTo>
                    <a:lnTo>
                      <a:pt x="182880" y="932242"/>
                    </a:lnTo>
                    <a:lnTo>
                      <a:pt x="93670" y="887637"/>
                    </a:lnTo>
                    <a:lnTo>
                      <a:pt x="44604" y="829651"/>
                    </a:lnTo>
                    <a:lnTo>
                      <a:pt x="8921" y="776125"/>
                    </a:lnTo>
                    <a:lnTo>
                      <a:pt x="0" y="735980"/>
                    </a:lnTo>
                    <a:lnTo>
                      <a:pt x="8921" y="695836"/>
                    </a:lnTo>
                    <a:lnTo>
                      <a:pt x="17842" y="548640"/>
                    </a:lnTo>
                    <a:lnTo>
                      <a:pt x="8921" y="481733"/>
                    </a:lnTo>
                    <a:lnTo>
                      <a:pt x="44604" y="379141"/>
                    </a:lnTo>
                    <a:lnTo>
                      <a:pt x="80288" y="303313"/>
                    </a:lnTo>
                    <a:lnTo>
                      <a:pt x="133814" y="236406"/>
                    </a:lnTo>
                    <a:lnTo>
                      <a:pt x="165038" y="160577"/>
                    </a:lnTo>
                    <a:lnTo>
                      <a:pt x="245326" y="124894"/>
                    </a:lnTo>
                    <a:lnTo>
                      <a:pt x="312234" y="80289"/>
                    </a:lnTo>
                    <a:lnTo>
                      <a:pt x="410364" y="66907"/>
                    </a:lnTo>
                    <a:lnTo>
                      <a:pt x="544179" y="71368"/>
                    </a:lnTo>
                    <a:lnTo>
                      <a:pt x="633389" y="75828"/>
                    </a:lnTo>
                    <a:lnTo>
                      <a:pt x="744901" y="84749"/>
                    </a:lnTo>
                    <a:lnTo>
                      <a:pt x="851953" y="80289"/>
                    </a:lnTo>
                    <a:lnTo>
                      <a:pt x="972386" y="66907"/>
                    </a:lnTo>
                    <a:lnTo>
                      <a:pt x="1057135" y="40144"/>
                    </a:lnTo>
                    <a:lnTo>
                      <a:pt x="1137424" y="8921"/>
                    </a:lnTo>
                    <a:close/>
                  </a:path>
                </a:pathLst>
              </a:custGeom>
              <a:noFill/>
              <a:ln w="12700">
                <a:solidFill>
                  <a:schemeClr val="tx1"/>
                </a:solid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l-GR" sz="2000" b="0" i="0" u="none" strike="noStrike" kern="1200" cap="none" spc="0" normalizeH="0" baseline="0" noProof="0">
                  <a:ln>
                    <a:noFill/>
                  </a:ln>
                  <a:solidFill>
                    <a:srgbClr val="FFFFFF"/>
                  </a:solidFill>
                  <a:effectLst/>
                  <a:uLnTx/>
                  <a:uFillTx/>
                  <a:latin typeface="Arial"/>
                  <a:ea typeface="+mn-ea"/>
                  <a:cs typeface="Arial"/>
                </a:endParaRPr>
              </a:p>
            </p:txBody>
          </p:sp>
          <p:sp>
            <p:nvSpPr>
              <p:cNvPr id="39" name="Striped Right Arrow 38">
                <a:extLst>
                  <a:ext uri="{FF2B5EF4-FFF2-40B4-BE49-F238E27FC236}">
                    <a16:creationId xmlns:a16="http://schemas.microsoft.com/office/drawing/2014/main" id="{469B2487-D830-4E57-82FA-67A0513352C8}"/>
                  </a:ext>
                </a:extLst>
              </p:cNvPr>
              <p:cNvSpPr/>
              <p:nvPr/>
            </p:nvSpPr>
            <p:spPr bwMode="auto">
              <a:xfrm rot="20450500">
                <a:off x="6049966" y="4348618"/>
                <a:ext cx="1566863" cy="711200"/>
              </a:xfrm>
              <a:prstGeom prst="stripedRightArrow">
                <a:avLst/>
              </a:prstGeom>
              <a:solidFill>
                <a:srgbClr val="FFCC66"/>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20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188" name="27 - TextBox">
                <a:extLst>
                  <a:ext uri="{FF2B5EF4-FFF2-40B4-BE49-F238E27FC236}">
                    <a16:creationId xmlns:a16="http://schemas.microsoft.com/office/drawing/2014/main" id="{4A6336B8-CE73-624B-6816-A867C2FAE724}"/>
                  </a:ext>
                </a:extLst>
              </p:cNvPr>
              <p:cNvSpPr txBox="1">
                <a:spLocks noChangeArrowheads="1"/>
              </p:cNvSpPr>
              <p:nvPr/>
            </p:nvSpPr>
            <p:spPr bwMode="auto">
              <a:xfrm rot="-996954">
                <a:off x="6090605" y="4479127"/>
                <a:ext cx="155060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Στρατηγική</a:t>
                </a:r>
              </a:p>
            </p:txBody>
          </p:sp>
          <p:sp>
            <p:nvSpPr>
              <p:cNvPr id="7189" name="27 - TextBox">
                <a:extLst>
                  <a:ext uri="{FF2B5EF4-FFF2-40B4-BE49-F238E27FC236}">
                    <a16:creationId xmlns:a16="http://schemas.microsoft.com/office/drawing/2014/main" id="{9CABF686-677E-09F2-DA4D-A3B7B8D0A299}"/>
                  </a:ext>
                </a:extLst>
              </p:cNvPr>
              <p:cNvSpPr txBox="1">
                <a:spLocks noChangeArrowheads="1"/>
              </p:cNvSpPr>
              <p:nvPr/>
            </p:nvSpPr>
            <p:spPr bwMode="auto">
              <a:xfrm>
                <a:off x="1654421" y="3776849"/>
                <a:ext cx="148792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Πλαίσιο</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altLang="it-IT" sz="2000" b="0" i="1"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Περιβάλλον λειτουργ</a:t>
                </a:r>
                <a:r>
                  <a:rPr kumimoji="0" lang="el-GR" altLang="it-IT"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ίας</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a:extLst>
              <a:ext uri="{FF2B5EF4-FFF2-40B4-BE49-F238E27FC236}">
                <a16:creationId xmlns:a16="http://schemas.microsoft.com/office/drawing/2014/main" id="{10AD5986-FBAA-6CC1-2CA7-59B20C5BBB2D}"/>
              </a:ext>
            </a:extLst>
          </p:cNvPr>
          <p:cNvSpPr>
            <a:spLocks noGrp="1"/>
          </p:cNvSpPr>
          <p:nvPr>
            <p:ph type="title"/>
          </p:nvPr>
        </p:nvSpPr>
        <p:spPr/>
        <p:txBody>
          <a:bodyPr/>
          <a:lstStyle/>
          <a:p>
            <a:pPr algn="ctr" eaLnBrk="1" hangingPunct="1"/>
            <a:r>
              <a:rPr lang="el-GR" altLang="el-GR"/>
              <a:t>Εταιρική διακυβέρνηση</a:t>
            </a:r>
            <a:endParaRPr lang="en-US" altLang="el-GR"/>
          </a:p>
        </p:txBody>
      </p:sp>
      <p:sp>
        <p:nvSpPr>
          <p:cNvPr id="35843" name="Content Placeholder 4">
            <a:extLst>
              <a:ext uri="{FF2B5EF4-FFF2-40B4-BE49-F238E27FC236}">
                <a16:creationId xmlns:a16="http://schemas.microsoft.com/office/drawing/2014/main" id="{1AE87110-9FAD-F684-3768-0ADC717BF56F}"/>
              </a:ext>
            </a:extLst>
          </p:cNvPr>
          <p:cNvSpPr>
            <a:spLocks noGrp="1"/>
          </p:cNvSpPr>
          <p:nvPr>
            <p:ph idx="1"/>
          </p:nvPr>
        </p:nvSpPr>
        <p:spPr/>
        <p:txBody>
          <a:bodyPr/>
          <a:lstStyle/>
          <a:p>
            <a:pPr eaLnBrk="1" hangingPunct="1">
              <a:lnSpc>
                <a:spcPct val="150000"/>
              </a:lnSpc>
              <a:defRPr/>
            </a:pPr>
            <a:r>
              <a:rPr lang="el-GR" altLang="el-GR" dirty="0"/>
              <a:t>Με τον όρο εταιρική διακυβέρνηση αναφερόμαστε στην άσκηση εξουσίας </a:t>
            </a:r>
            <a:r>
              <a:rPr lang="en-US" altLang="el-GR" dirty="0"/>
              <a:t>(management) </a:t>
            </a:r>
            <a:r>
              <a:rPr lang="el-GR" altLang="el-GR" dirty="0"/>
              <a:t>στο ανώτατο Διοικητικό επίπεδο ενός οργανισμού ή μιας επιχείρησης, </a:t>
            </a:r>
          </a:p>
          <a:p>
            <a:pPr marL="46037" indent="0" eaLnBrk="1" hangingPunct="1">
              <a:lnSpc>
                <a:spcPct val="150000"/>
              </a:lnSpc>
              <a:buFont typeface="Wingdings" pitchFamily="2" charset="2"/>
              <a:buNone/>
              <a:defRPr/>
            </a:pPr>
            <a:r>
              <a:rPr lang="el-GR" altLang="el-GR" dirty="0"/>
              <a:t>   δηλαδή στο διοικητικό της συμβούλιο, είναι το επίπεδο αυτό </a:t>
            </a:r>
          </a:p>
          <a:p>
            <a:pPr marL="46037" indent="0" eaLnBrk="1" hangingPunct="1">
              <a:lnSpc>
                <a:spcPct val="150000"/>
              </a:lnSpc>
              <a:buFont typeface="Wingdings" pitchFamily="2" charset="2"/>
              <a:buNone/>
              <a:defRPr/>
            </a:pPr>
            <a:r>
              <a:rPr lang="el-GR" altLang="el-GR" dirty="0"/>
              <a:t>   που λαμβάνονται οι στρατηγικές αποφάσεις.</a:t>
            </a:r>
            <a:endParaRPr lang="en-US" alt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3">
            <a:extLst>
              <a:ext uri="{FF2B5EF4-FFF2-40B4-BE49-F238E27FC236}">
                <a16:creationId xmlns:a16="http://schemas.microsoft.com/office/drawing/2014/main" id="{1B7E6715-4829-6C57-0B01-FC9515413A3F}"/>
              </a:ext>
            </a:extLst>
          </p:cNvPr>
          <p:cNvSpPr>
            <a:spLocks noGrp="1"/>
          </p:cNvSpPr>
          <p:nvPr>
            <p:ph type="title"/>
          </p:nvPr>
        </p:nvSpPr>
        <p:spPr>
          <a:xfrm>
            <a:off x="914400" y="319837"/>
            <a:ext cx="7315200" cy="1154112"/>
          </a:xfrm>
        </p:spPr>
        <p:txBody>
          <a:bodyPr/>
          <a:lstStyle/>
          <a:p>
            <a:pPr algn="ctr" eaLnBrk="1" hangingPunct="1"/>
            <a:r>
              <a:rPr lang="el-GR" altLang="el-GR" dirty="0"/>
              <a:t>Εταιρική διακυβέρνηση</a:t>
            </a:r>
            <a:endParaRPr lang="en-US" altLang="el-GR" dirty="0"/>
          </a:p>
        </p:txBody>
      </p:sp>
      <p:sp>
        <p:nvSpPr>
          <p:cNvPr id="37891" name="Content Placeholder 4">
            <a:extLst>
              <a:ext uri="{FF2B5EF4-FFF2-40B4-BE49-F238E27FC236}">
                <a16:creationId xmlns:a16="http://schemas.microsoft.com/office/drawing/2014/main" id="{7FB09CA9-CAFD-542E-2FA6-EB0F7D259C3A}"/>
              </a:ext>
            </a:extLst>
          </p:cNvPr>
          <p:cNvSpPr>
            <a:spLocks noGrp="1"/>
          </p:cNvSpPr>
          <p:nvPr>
            <p:ph idx="1"/>
          </p:nvPr>
        </p:nvSpPr>
        <p:spPr>
          <a:xfrm>
            <a:off x="914400" y="1845514"/>
            <a:ext cx="7674796" cy="4308706"/>
          </a:xfrm>
        </p:spPr>
        <p:txBody>
          <a:bodyPr/>
          <a:lstStyle/>
          <a:p>
            <a:pPr eaLnBrk="1" hangingPunct="1">
              <a:lnSpc>
                <a:spcPct val="150000"/>
              </a:lnSpc>
            </a:pPr>
            <a:r>
              <a:rPr lang="el-GR" altLang="el-GR" dirty="0"/>
              <a:t>Η εταιρική διακυβέρνηση είναι το σύστημα </a:t>
            </a:r>
            <a:r>
              <a:rPr lang="el-GR" altLang="el-GR" dirty="0">
                <a:solidFill>
                  <a:schemeClr val="tx2"/>
                </a:solidFill>
              </a:rPr>
              <a:t>κανόνων, πρακτικών</a:t>
            </a:r>
            <a:r>
              <a:rPr lang="el-GR" altLang="el-GR" dirty="0"/>
              <a:t> (</a:t>
            </a:r>
            <a:r>
              <a:rPr lang="en-US" altLang="el-GR" dirty="0"/>
              <a:t>best  practices)  </a:t>
            </a:r>
            <a:r>
              <a:rPr lang="el-GR" altLang="el-GR" dirty="0"/>
              <a:t>και</a:t>
            </a:r>
            <a:r>
              <a:rPr lang="en-US" altLang="el-GR" dirty="0"/>
              <a:t>  </a:t>
            </a:r>
            <a:r>
              <a:rPr lang="el-GR" altLang="el-GR" dirty="0">
                <a:solidFill>
                  <a:schemeClr val="tx2"/>
                </a:solidFill>
              </a:rPr>
              <a:t>διαδικασιών</a:t>
            </a:r>
            <a:r>
              <a:rPr lang="el-GR" altLang="el-GR" dirty="0"/>
              <a:t> με τις οποίες κατευθύνεται και ελέγχεται η εταιρεία. </a:t>
            </a:r>
            <a:endParaRPr lang="en-US" alt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a:extLst>
              <a:ext uri="{FF2B5EF4-FFF2-40B4-BE49-F238E27FC236}">
                <a16:creationId xmlns:a16="http://schemas.microsoft.com/office/drawing/2014/main" id="{7B2E1EF5-9E8E-20B5-9069-B8F8D902BF3D}"/>
              </a:ext>
            </a:extLst>
          </p:cNvPr>
          <p:cNvSpPr>
            <a:spLocks noGrp="1"/>
          </p:cNvSpPr>
          <p:nvPr>
            <p:ph type="title"/>
          </p:nvPr>
        </p:nvSpPr>
        <p:spPr>
          <a:xfrm>
            <a:off x="914400" y="247650"/>
            <a:ext cx="7315200" cy="1154113"/>
          </a:xfrm>
        </p:spPr>
        <p:txBody>
          <a:bodyPr/>
          <a:lstStyle/>
          <a:p>
            <a:pPr algn="ctr" eaLnBrk="1" hangingPunct="1"/>
            <a:r>
              <a:rPr lang="el-GR" altLang="el-GR"/>
              <a:t>Εταιρική διακυβέρνηση</a:t>
            </a:r>
            <a:endParaRPr lang="en-US" altLang="el-GR"/>
          </a:p>
        </p:txBody>
      </p:sp>
      <p:sp>
        <p:nvSpPr>
          <p:cNvPr id="35843" name="Content Placeholder 4">
            <a:extLst>
              <a:ext uri="{FF2B5EF4-FFF2-40B4-BE49-F238E27FC236}">
                <a16:creationId xmlns:a16="http://schemas.microsoft.com/office/drawing/2014/main" id="{8DDB8677-0E7E-16B8-1659-5578973FA128}"/>
              </a:ext>
            </a:extLst>
          </p:cNvPr>
          <p:cNvSpPr>
            <a:spLocks noGrp="1"/>
          </p:cNvSpPr>
          <p:nvPr>
            <p:ph idx="1"/>
          </p:nvPr>
        </p:nvSpPr>
        <p:spPr>
          <a:xfrm>
            <a:off x="914400" y="1658938"/>
            <a:ext cx="7315200" cy="4691062"/>
          </a:xfrm>
        </p:spPr>
        <p:txBody>
          <a:bodyPr/>
          <a:lstStyle/>
          <a:p>
            <a:pPr eaLnBrk="1" hangingPunct="1">
              <a:lnSpc>
                <a:spcPct val="150000"/>
              </a:lnSpc>
              <a:defRPr/>
            </a:pPr>
            <a:r>
              <a:rPr lang="el-GR" altLang="el-GR" dirty="0"/>
              <a:t>Η εταιρική διακυβέρνηση διαδραματίζει ρόλο στη διαχείριση πολλών ενδιαφερομένων</a:t>
            </a:r>
            <a:r>
              <a:rPr lang="en-US" altLang="el-GR" dirty="0"/>
              <a:t>: </a:t>
            </a:r>
          </a:p>
          <a:p>
            <a:pPr eaLnBrk="1" hangingPunct="1">
              <a:lnSpc>
                <a:spcPct val="150000"/>
              </a:lnSpc>
              <a:defRPr/>
            </a:pPr>
            <a:r>
              <a:rPr lang="el-GR" altLang="el-GR" dirty="0"/>
              <a:t>οι μέτοχοι</a:t>
            </a:r>
            <a:r>
              <a:rPr lang="en-US" altLang="el-GR" dirty="0"/>
              <a:t> - </a:t>
            </a:r>
            <a:r>
              <a:rPr lang="el-GR" altLang="el-GR" dirty="0"/>
              <a:t> η διοίκηση</a:t>
            </a:r>
            <a:r>
              <a:rPr lang="en-US" altLang="el-GR" dirty="0"/>
              <a:t> - </a:t>
            </a:r>
            <a:r>
              <a:rPr lang="el-GR" altLang="el-GR" dirty="0"/>
              <a:t> οι πελάτες</a:t>
            </a:r>
            <a:r>
              <a:rPr lang="en-US" altLang="el-GR" dirty="0"/>
              <a:t> - </a:t>
            </a:r>
            <a:r>
              <a:rPr lang="el-GR" altLang="el-GR" dirty="0"/>
              <a:t> οι προμηθευτές</a:t>
            </a:r>
            <a:r>
              <a:rPr lang="en-US" altLang="el-GR" dirty="0"/>
              <a:t> - </a:t>
            </a:r>
            <a:r>
              <a:rPr lang="el-GR" altLang="el-GR" dirty="0"/>
              <a:t> οι χρηματοδότες</a:t>
            </a:r>
            <a:r>
              <a:rPr lang="en-US" altLang="el-GR" dirty="0"/>
              <a:t> - </a:t>
            </a:r>
            <a:r>
              <a:rPr lang="el-GR" altLang="el-GR" dirty="0"/>
              <a:t> η κυβέρνηση και η κοινότητα. </a:t>
            </a:r>
            <a:endParaRPr lang="en-US" altLang="el-GR" dirty="0"/>
          </a:p>
          <a:p>
            <a:pPr marL="46037" indent="0" eaLnBrk="1" hangingPunct="1">
              <a:lnSpc>
                <a:spcPct val="150000"/>
              </a:lnSpc>
              <a:buFont typeface="Wingdings" pitchFamily="2" charset="2"/>
              <a:buNone/>
              <a:defRPr/>
            </a:pPr>
            <a:r>
              <a:rPr lang="el-GR" altLang="el-GR" dirty="0"/>
              <a:t>Δεδομένου ότι η εταιρική διακυβέρνηση παρέχει</a:t>
            </a:r>
            <a:r>
              <a:rPr lang="en-US" altLang="el-GR" dirty="0"/>
              <a:t>,</a:t>
            </a:r>
            <a:r>
              <a:rPr lang="el-GR" altLang="el-GR" dirty="0"/>
              <a:t> επίσης</a:t>
            </a:r>
            <a:r>
              <a:rPr lang="en-US" altLang="el-GR" dirty="0"/>
              <a:t>,</a:t>
            </a:r>
            <a:r>
              <a:rPr lang="el-GR" altLang="el-GR" dirty="0"/>
              <a:t> το πλαίσιο για την επίτευξη των στόχων μιας εταιρείας, καλύπτει σχεδόν κάθε τομέα διαχείρισης, από τα σχέδια δράσης και τους εσωτερικούς ελέγχους έως τη μέτρηση των επιδόσεων και την εταιρική αποκάλυψη.</a:t>
            </a:r>
            <a:endParaRPr lang="en-US" alt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3">
            <a:extLst>
              <a:ext uri="{FF2B5EF4-FFF2-40B4-BE49-F238E27FC236}">
                <a16:creationId xmlns:a16="http://schemas.microsoft.com/office/drawing/2014/main" id="{00173AAC-C04C-5433-A042-772EE4ECE6AD}"/>
              </a:ext>
            </a:extLst>
          </p:cNvPr>
          <p:cNvSpPr>
            <a:spLocks noGrp="1"/>
          </p:cNvSpPr>
          <p:nvPr>
            <p:ph type="title"/>
          </p:nvPr>
        </p:nvSpPr>
        <p:spPr/>
        <p:txBody>
          <a:bodyPr/>
          <a:lstStyle/>
          <a:p>
            <a:pPr algn="ctr" eaLnBrk="1" hangingPunct="1"/>
            <a:r>
              <a:rPr lang="el-GR" altLang="el-GR"/>
              <a:t>Εταιρική διακυβέρνηση</a:t>
            </a:r>
            <a:endParaRPr lang="en-US" altLang="el-GR"/>
          </a:p>
        </p:txBody>
      </p:sp>
      <p:sp>
        <p:nvSpPr>
          <p:cNvPr id="39939" name="Content Placeholder 4">
            <a:extLst>
              <a:ext uri="{FF2B5EF4-FFF2-40B4-BE49-F238E27FC236}">
                <a16:creationId xmlns:a16="http://schemas.microsoft.com/office/drawing/2014/main" id="{AE0EF02D-0237-3B8B-2760-3FEFA766022C}"/>
              </a:ext>
            </a:extLst>
          </p:cNvPr>
          <p:cNvSpPr>
            <a:spLocks noGrp="1"/>
          </p:cNvSpPr>
          <p:nvPr>
            <p:ph idx="1"/>
          </p:nvPr>
        </p:nvSpPr>
        <p:spPr/>
        <p:txBody>
          <a:bodyPr/>
          <a:lstStyle/>
          <a:p>
            <a:pPr marL="44450" indent="0" eaLnBrk="1" hangingPunct="1">
              <a:lnSpc>
                <a:spcPct val="150000"/>
              </a:lnSpc>
              <a:buFont typeface="Wingdings" pitchFamily="2" charset="2"/>
              <a:buNone/>
            </a:pPr>
            <a:endParaRPr lang="en-US" altLang="el-GR" dirty="0"/>
          </a:p>
          <a:p>
            <a:pPr marL="44450" indent="0" eaLnBrk="1" hangingPunct="1">
              <a:lnSpc>
                <a:spcPct val="150000"/>
              </a:lnSpc>
              <a:buFont typeface="Wingdings" pitchFamily="2" charset="2"/>
              <a:buNone/>
            </a:pPr>
            <a:r>
              <a:rPr lang="en-US" altLang="el-GR" dirty="0"/>
              <a:t>H</a:t>
            </a:r>
            <a:r>
              <a:rPr lang="el-GR" altLang="el-GR" dirty="0"/>
              <a:t> εταιρική διακυβέρνηση </a:t>
            </a:r>
            <a:r>
              <a:rPr lang="el-GR" altLang="el-GR" b="1" dirty="0">
                <a:solidFill>
                  <a:schemeClr val="tx2"/>
                </a:solidFill>
              </a:rPr>
              <a:t>παρέχει</a:t>
            </a:r>
            <a:r>
              <a:rPr lang="en-US" altLang="el-GR" b="1" dirty="0">
                <a:solidFill>
                  <a:schemeClr val="tx2"/>
                </a:solidFill>
              </a:rPr>
              <a:t>,</a:t>
            </a:r>
            <a:r>
              <a:rPr lang="el-GR" altLang="el-GR" b="1" dirty="0">
                <a:solidFill>
                  <a:schemeClr val="tx2"/>
                </a:solidFill>
              </a:rPr>
              <a:t> επίσης</a:t>
            </a:r>
            <a:r>
              <a:rPr lang="en-US" altLang="el-GR" b="1" dirty="0">
                <a:solidFill>
                  <a:schemeClr val="tx2"/>
                </a:solidFill>
              </a:rPr>
              <a:t>,</a:t>
            </a:r>
            <a:r>
              <a:rPr lang="el-GR" altLang="el-GR" b="1" dirty="0">
                <a:solidFill>
                  <a:schemeClr val="tx2"/>
                </a:solidFill>
              </a:rPr>
              <a:t> το πλαίσιο για την επίτευξη των στόχων μιας εταιρείας</a:t>
            </a:r>
            <a:r>
              <a:rPr lang="el-GR" altLang="el-GR" dirty="0"/>
              <a:t>, καλύπτει σχεδόν κάθε τομέα διαχείρισης, από τα σχέδια δράσης και τους εσωτερικούς ελέγχους έως τη μέτρηση των επιδόσεων και την εταιρική αποκάλυψη</a:t>
            </a:r>
            <a:r>
              <a:rPr lang="en-US" altLang="el-GR" dirty="0"/>
              <a:t> </a:t>
            </a:r>
            <a:r>
              <a:rPr lang="en-US" altLang="el-GR" b="1" dirty="0">
                <a:solidFill>
                  <a:schemeClr val="tx2"/>
                </a:solidFill>
              </a:rPr>
              <a:t>(corporate disclosure)</a:t>
            </a:r>
            <a:r>
              <a:rPr lang="el-GR" altLang="el-GR" dirty="0"/>
              <a:t>.</a:t>
            </a:r>
            <a:endParaRPr lang="en-US" alt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Standarddesign">
  <a:themeElements>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fontScheme name="Standard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Perspective.thmx</Template>
  <TotalTime>2609</TotalTime>
  <Words>1555</Words>
  <Application>Microsoft Macintosh PowerPoint</Application>
  <PresentationFormat>Presentazione su schermo (4:3)</PresentationFormat>
  <Paragraphs>168</Paragraphs>
  <Slides>34</Slides>
  <Notes>2</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34</vt:i4>
      </vt:variant>
    </vt:vector>
  </HeadingPairs>
  <TitlesOfParts>
    <vt:vector size="42" baseType="lpstr">
      <vt:lpstr>MS PGothic</vt:lpstr>
      <vt:lpstr>Arial</vt:lpstr>
      <vt:lpstr>Calibri</vt:lpstr>
      <vt:lpstr>Open Sans</vt:lpstr>
      <vt:lpstr>Tahoma</vt:lpstr>
      <vt:lpstr>Wingdings</vt:lpstr>
      <vt:lpstr>Perspective</vt:lpstr>
      <vt:lpstr>Standarddesign</vt:lpstr>
      <vt:lpstr>Κεφάλαιο 3: Εταιρική διακυβέρνηση και χρηματοδότηση</vt:lpstr>
      <vt:lpstr>Η επίδραση των μετόχων στην εταιρική διακυβέρνηση</vt:lpstr>
      <vt:lpstr>Presentazione standard di PowerPoint</vt:lpstr>
      <vt:lpstr>Presentazione standard di PowerPoint</vt:lpstr>
      <vt:lpstr>Ο οργανισμός - εταιρεία ως κοινωνικό σύστημα</vt:lpstr>
      <vt:lpstr>Εταιρική διακυβέρνηση</vt:lpstr>
      <vt:lpstr>Εταιρική διακυβέρνηση</vt:lpstr>
      <vt:lpstr>Εταιρική διακυβέρνηση</vt:lpstr>
      <vt:lpstr>Εταιρική διακυβέρνηση</vt:lpstr>
      <vt:lpstr>Presentazione standard di PowerPoint</vt:lpstr>
      <vt:lpstr> ISO 26000:2010</vt:lpstr>
      <vt:lpstr>ISO 26000                 Κύρια Πεδία</vt:lpstr>
      <vt:lpstr>ISO 26000                 Γενικές Αρχές</vt:lpstr>
      <vt:lpstr>Παράμετροι εταιρικής διακυβέρνησης</vt:lpstr>
      <vt:lpstr>Διεθνοποίηση</vt:lpstr>
      <vt:lpstr>Πληροφορίες και ολοκληρωμένη διαχείριση επιχειρηματικών πόρων</vt:lpstr>
      <vt:lpstr>Απαίτηση διαφάνειας</vt:lpstr>
      <vt:lpstr>Τι πρέπει να περιέχει ένας κώδικας εταιρικής διακυβέρνησης</vt:lpstr>
      <vt:lpstr>Presentazione standard di PowerPoint</vt:lpstr>
      <vt:lpstr>Αναξιοπιστία εταιρικής διακυβέρνησης και σημεία αμφισβητήσεων</vt:lpstr>
      <vt:lpstr>Προτάσεις για μια καλύτερη εταιρική διακυβέρνηση</vt:lpstr>
      <vt:lpstr>Προτάσεις για μια καλύτερη εταιρική διακυβέρνηση</vt:lpstr>
      <vt:lpstr>Προτάσεις για μια καλύτερη εταιρική διακυβέρνηση</vt:lpstr>
      <vt:lpstr>Προτάσεις για μια καλύτερη εταιρική διακυβέρνηση</vt:lpstr>
      <vt:lpstr>Μελέτη περίπτωσης: Folli Follie</vt:lpstr>
      <vt:lpstr>Τι συνέβη; </vt:lpstr>
      <vt:lpstr>Τι μαθαίνουμε;</vt:lpstr>
      <vt:lpstr>Τι μαθαίνουμε;</vt:lpstr>
      <vt:lpstr>ΠΛΑΙΣΙΟ ΣΥΣΤΗΜΑΤΟΣ ΕΣΩΤΕΡΙΚΟΥ ΕΛΕΓΧΟΥ</vt:lpstr>
      <vt:lpstr>ΠΕΡΙΒΑΛΛΟΝ ΕΛΕΓΧΟΥ</vt:lpstr>
      <vt:lpstr>ΔΙΑΧΕΙΡΙΣΗ ΚΙΝΔΥΝΩΝ</vt:lpstr>
      <vt:lpstr>ΔΙΚΛΙΔΕΣ ΑΣΦΑΛΕΙΑΣ</vt:lpstr>
      <vt:lpstr>ΠΛΗΡΟΦΟΡΗΣΗ ΚΑΙ ΕΠΙΚΟΙΝΩΝΙΑ</vt:lpstr>
      <vt:lpstr>ΠΑΡΑΚΟΛΟΥΘΗΣΗ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Κεφάλαιο 1: Από τη φιλοσοφία στην Ηθική</dc:title>
  <dc:creator>kopilatis</dc:creator>
  <cp:lastModifiedBy>Microsoft Office User</cp:lastModifiedBy>
  <cp:revision>130</cp:revision>
  <dcterms:created xsi:type="dcterms:W3CDTF">2015-11-23T10:38:18Z</dcterms:created>
  <dcterms:modified xsi:type="dcterms:W3CDTF">2024-04-12T08:43:35Z</dcterms:modified>
</cp:coreProperties>
</file>