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1"/>
  </p:notesMasterIdLst>
  <p:sldIdLst>
    <p:sldId id="367" r:id="rId2"/>
    <p:sldId id="346" r:id="rId3"/>
    <p:sldId id="347" r:id="rId4"/>
    <p:sldId id="384" r:id="rId5"/>
    <p:sldId id="385" r:id="rId6"/>
    <p:sldId id="387" r:id="rId7"/>
    <p:sldId id="388" r:id="rId8"/>
    <p:sldId id="386" r:id="rId9"/>
    <p:sldId id="277" r:id="rId10"/>
    <p:sldId id="392" r:id="rId11"/>
    <p:sldId id="389" r:id="rId12"/>
    <p:sldId id="391" r:id="rId13"/>
    <p:sldId id="393" r:id="rId14"/>
    <p:sldId id="396" r:id="rId15"/>
    <p:sldId id="398" r:id="rId16"/>
    <p:sldId id="399" r:id="rId17"/>
    <p:sldId id="397" r:id="rId18"/>
    <p:sldId id="400" r:id="rId19"/>
    <p:sldId id="401" r:id="rId20"/>
    <p:sldId id="402" r:id="rId21"/>
    <p:sldId id="403" r:id="rId22"/>
    <p:sldId id="276" r:id="rId23"/>
    <p:sldId id="349" r:id="rId24"/>
    <p:sldId id="404" r:id="rId25"/>
    <p:sldId id="348" r:id="rId26"/>
    <p:sldId id="326" r:id="rId27"/>
    <p:sldId id="409" r:id="rId28"/>
    <p:sldId id="410" r:id="rId29"/>
    <p:sldId id="405" r:id="rId30"/>
    <p:sldId id="376" r:id="rId31"/>
    <p:sldId id="406" r:id="rId32"/>
    <p:sldId id="407" r:id="rId33"/>
    <p:sldId id="415" r:id="rId34"/>
    <p:sldId id="408" r:id="rId35"/>
    <p:sldId id="345" r:id="rId36"/>
    <p:sldId id="416" r:id="rId37"/>
    <p:sldId id="418" r:id="rId38"/>
    <p:sldId id="351" r:id="rId39"/>
    <p:sldId id="411" r:id="rId40"/>
    <p:sldId id="412" r:id="rId41"/>
    <p:sldId id="417" r:id="rId42"/>
    <p:sldId id="352" r:id="rId43"/>
    <p:sldId id="413" r:id="rId44"/>
    <p:sldId id="414" r:id="rId45"/>
    <p:sldId id="356" r:id="rId46"/>
    <p:sldId id="357" r:id="rId47"/>
    <p:sldId id="355" r:id="rId48"/>
    <p:sldId id="343" r:id="rId49"/>
    <p:sldId id="353" r:id="rId50"/>
    <p:sldId id="354" r:id="rId51"/>
    <p:sldId id="278" r:id="rId52"/>
    <p:sldId id="317" r:id="rId53"/>
    <p:sldId id="279" r:id="rId54"/>
    <p:sldId id="324" r:id="rId55"/>
    <p:sldId id="325" r:id="rId56"/>
    <p:sldId id="316" r:id="rId57"/>
    <p:sldId id="280" r:id="rId58"/>
    <p:sldId id="318" r:id="rId59"/>
    <p:sldId id="282" r:id="rId60"/>
    <p:sldId id="319" r:id="rId61"/>
    <p:sldId id="283" r:id="rId62"/>
    <p:sldId id="361" r:id="rId63"/>
    <p:sldId id="362" r:id="rId64"/>
    <p:sldId id="364" r:id="rId65"/>
    <p:sldId id="365" r:id="rId66"/>
    <p:sldId id="284" r:id="rId67"/>
    <p:sldId id="420" r:id="rId68"/>
    <p:sldId id="285" r:id="rId69"/>
    <p:sldId id="422" r:id="rId70"/>
    <p:sldId id="426" r:id="rId71"/>
    <p:sldId id="424" r:id="rId72"/>
    <p:sldId id="423" r:id="rId73"/>
    <p:sldId id="425" r:id="rId74"/>
    <p:sldId id="358" r:id="rId75"/>
    <p:sldId id="360" r:id="rId76"/>
    <p:sldId id="359" r:id="rId77"/>
    <p:sldId id="287" r:id="rId78"/>
    <p:sldId id="328" r:id="rId79"/>
    <p:sldId id="331" r:id="rId80"/>
    <p:sldId id="421" r:id="rId81"/>
    <p:sldId id="337" r:id="rId82"/>
    <p:sldId id="419" r:id="rId83"/>
    <p:sldId id="334" r:id="rId84"/>
    <p:sldId id="333" r:id="rId85"/>
    <p:sldId id="335" r:id="rId86"/>
    <p:sldId id="336" r:id="rId87"/>
    <p:sldId id="338" r:id="rId88"/>
    <p:sldId id="339" r:id="rId89"/>
    <p:sldId id="288" r:id="rId9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tios" initials="K" lastIdx="1" clrIdx="0">
    <p:extLst>
      <p:ext uri="{19B8F6BF-5375-455C-9EA6-DF929625EA0E}">
        <p15:presenceInfo xmlns:p15="http://schemas.microsoft.com/office/powerpoint/2012/main" userId="Koti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006DE-9D84-4E26-97D5-43E9D595A1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821AF-5FAD-48E2-BE43-4E8B914CF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00F5-761E-4F8E-8A36-A8391AE48D1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CB05-A12C-49E3-BA0D-B611550B57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5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00F5-761E-4F8E-8A36-A8391AE48D1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CB05-A12C-49E3-BA0D-B611550B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7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00F5-761E-4F8E-8A36-A8391AE48D1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CB05-A12C-49E3-BA0D-B611550B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5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00F5-761E-4F8E-8A36-A8391AE48D1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CB05-A12C-49E3-BA0D-B611550B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4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00F5-761E-4F8E-8A36-A8391AE48D1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CB05-A12C-49E3-BA0D-B611550B57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09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00F5-761E-4F8E-8A36-A8391AE48D1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CB05-A12C-49E3-BA0D-B611550B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1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00F5-761E-4F8E-8A36-A8391AE48D1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CB05-A12C-49E3-BA0D-B611550B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4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00F5-761E-4F8E-8A36-A8391AE48D1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CB05-A12C-49E3-BA0D-B611550B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3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00F5-761E-4F8E-8A36-A8391AE48D1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CB05-A12C-49E3-BA0D-B611550B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2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CC00F5-761E-4F8E-8A36-A8391AE48D1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0CCB05-A12C-49E3-BA0D-B611550B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6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00F5-761E-4F8E-8A36-A8391AE48D1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CB05-A12C-49E3-BA0D-B611550B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CC00F5-761E-4F8E-8A36-A8391AE48D1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E0CCB05-A12C-49E3-BA0D-B611550B57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SIPCMContentMarking" descr="{&quot;HashCode&quot;:777197771,&quot;Placement&quot;:&quot;Footer&quot;}">
            <a:extLst>
              <a:ext uri="{FF2B5EF4-FFF2-40B4-BE49-F238E27FC236}">
                <a16:creationId xmlns:a16="http://schemas.microsoft.com/office/drawing/2014/main" id="{9C6784E0-353E-442C-A34D-AE211A7DA467}"/>
              </a:ext>
            </a:extLst>
          </p:cNvPr>
          <p:cNvSpPr txBox="1"/>
          <p:nvPr userDrawn="1"/>
        </p:nvSpPr>
        <p:spPr>
          <a:xfrm>
            <a:off x="0" y="6595656"/>
            <a:ext cx="128396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218635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0D39-3F03-42BF-A384-6CE9735849B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00050"/>
            <a:ext cx="10836275" cy="2502948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/>
              <a:t>  ΠΑΝΕΠΙΣΤΗΜΙΟ ΠΕΙΡΑΙΩΣ </a:t>
            </a:r>
            <a:br>
              <a:rPr lang="el-GR" sz="2400" b="1" dirty="0"/>
            </a:br>
            <a:r>
              <a:rPr lang="el-GR" sz="2400" b="1" dirty="0"/>
              <a:t>Τμήμα Ναυτιλιακών Σπουδών </a:t>
            </a:r>
            <a:br>
              <a:rPr lang="el-GR" sz="2400" b="1" dirty="0"/>
            </a:br>
            <a:r>
              <a:rPr lang="el-GR" sz="2400" b="1" dirty="0"/>
              <a:t>ΠΜΣ στη Ναυτιλία </a:t>
            </a:r>
            <a:br>
              <a:rPr lang="el-GR" sz="2400" b="1" dirty="0"/>
            </a:br>
            <a:br>
              <a:rPr lang="el-GR" sz="2400" b="1" dirty="0"/>
            </a:br>
            <a:r>
              <a:rPr lang="el-GR" sz="2400" b="1" dirty="0"/>
              <a:t>Θέμα: ΔΙΕΘΝΕΣ ΕΜΠΟΡΙΟ, ΔΙΕΘΝΕΙΣ ΟΙΚΟΝΟΜΙΚΕΣ ΚΡΙΣΕΙΣ ΚΑΙ ΝΑΥΤΙΛΙΑ </a:t>
            </a:r>
            <a:endParaRPr lang="en-US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F6A74-3FD9-4A1A-A1F6-EF3E68EC22B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577701" y="3429000"/>
            <a:ext cx="4287916" cy="2170113"/>
          </a:xfrm>
        </p:spPr>
        <p:txBody>
          <a:bodyPr/>
          <a:lstStyle/>
          <a:p>
            <a:pPr algn="ctr"/>
            <a:r>
              <a:rPr lang="el-GR" dirty="0" err="1"/>
              <a:t>Καθ</a:t>
            </a:r>
            <a:r>
              <a:rPr lang="el-GR" dirty="0"/>
              <a:t>. Άγγελος Κότιος</a:t>
            </a:r>
            <a:br>
              <a:rPr lang="el-GR" dirty="0"/>
            </a:br>
            <a:r>
              <a:rPr lang="el-GR" dirty="0"/>
              <a:t>Πειραιάς, </a:t>
            </a: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4183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C4358DD-0C83-F214-A5A3-BA88CB109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6" y="914400"/>
            <a:ext cx="12019936" cy="5397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3781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ED8FF62-888F-A21B-CD92-2835890DF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" y="88778"/>
            <a:ext cx="12011488" cy="62232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311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DC366C6-F91C-FA9C-1147-79FF1EE42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00" y="0"/>
            <a:ext cx="8593585" cy="63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8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D14701E-D7BC-EE2A-A933-54501F04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3239"/>
            <a:ext cx="12118018" cy="61732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106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D56870B-DE73-ED7F-5963-2052FBE30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76" y="169605"/>
            <a:ext cx="11157155" cy="60891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851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0FFBC27-DB05-FEAE-77EF-CFDB82BA9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1" y="168676"/>
            <a:ext cx="11576482" cy="60989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535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1EF2E8E-8816-CED7-E184-6156305F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0" y="280219"/>
            <a:ext cx="11505460" cy="59252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027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C6F2B0-CEDD-4883-FC0B-E87538FCA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3" y="221942"/>
            <a:ext cx="11874528" cy="5596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587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D5CE391-699F-05B3-011D-BCF6F8D4E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23" y="342900"/>
            <a:ext cx="10811922" cy="59306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345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2B71D4-9AA3-EC6C-6E1D-588CDDD32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1" y="169607"/>
            <a:ext cx="11629247" cy="61246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685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1378D0-889B-FC96-DFC1-1808DDEB01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7336" y="287338"/>
            <a:ext cx="10174664" cy="551648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Η συμβολή της ναυτιλίας στην παγκόσμια οικονομία 1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AA3BB7-036D-8664-A39E-C64FD4E8BB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0511" y="923827"/>
            <a:ext cx="11472421" cy="4945161"/>
          </a:xfrm>
        </p:spPr>
        <p:txBody>
          <a:bodyPr>
            <a:normAutofit/>
          </a:bodyPr>
          <a:lstStyle/>
          <a:p>
            <a:pPr marL="19431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Περίπου 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δισεκατομμύρια τόνοι 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εμπορευμάτων μεταφέρονται με πλοία κάθε χρόνο ή περ. 1,5 τόνο ανά άτομο με βάση τον τρέχοντα παγκόσμιο πληθυσμό.</a:t>
            </a:r>
          </a:p>
          <a:p>
            <a:pPr marL="19431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Κάθε χρόνο, η ναυτιλιακή βιομηχανία μεταφέρει σχεδόν 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 δισεκατομμύρια τόνους αργού πετρελαίου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 δισεκατομμύριο τόνους σιδηρομεταλλεύματος (η πρώτη ύλη που απαιτείται για τη δημιουργία χάλυβα) και 350 εκατομμύρια τόνους σιτηρών. Αυτές οι αποστολές δεν θα ήταν δυνατές οδικώς, σιδηροδρομικώς ή αεροπορικώς.</a:t>
            </a:r>
          </a:p>
          <a:p>
            <a:pPr marL="19431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ικανότητα της ναυτιλίας να μεταφέρει αγαθά και υλικά από το σημείο παραγωγής τους στο σημείο που τελικά θα καταναλωθούν 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αποτελεί τη βάση της σύγχρονης ζ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ωής.</a:t>
            </a:r>
          </a:p>
          <a:p>
            <a:pPr marL="19431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2023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η συνολική αξία του ετήσιου παγκόσμιου ναυτιλιακού εμπορίου είχε φτάσει περ. τα 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τρισεκατομμύρια δολάρια ΗΠΑ</a:t>
            </a:r>
          </a:p>
          <a:p>
            <a:pPr marL="19431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μια οικονομική περιοχή όπως η Ευρωπαϊκή Ένωση, η ναυτιλία αντιπροσωπεύει το 80% των συνολικών εξαγωγών και εισαγωγών κατ' όγκο και περίπου το 50% κατ' αξία.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44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9869CA-FFD1-9767-E9C8-5BC7E2666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96" y="106532"/>
            <a:ext cx="11514338" cy="6161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6019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D96B205-5955-6A98-21B1-A8456FDA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1" y="177553"/>
            <a:ext cx="11523215" cy="5992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2900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E5F54-44B8-4107-9F8A-D598DE4B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rgbClr val="FFFFFF"/>
                </a:solidFill>
              </a:rPr>
              <a:t>1.1 Σχέση οικονομικής εξέλιξης, διεθνούς εμπορίου και ναυτιλίας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75B5-1C36-40DE-BC0A-BB361455B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5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Σχέση μεταξύ ΑΕΠ και διεθνούς εμπορίου: ελαστικότητα διεθνούς εμπορίου ως προς το ΑΕΠ </a:t>
            </a:r>
            <a:endParaRPr lang="en-US" sz="15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5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Σχέση μεταξύ εμπορίου και ναυτιλίας: αλληλεξάρτηση και αλληλεπίδραση </a:t>
            </a:r>
            <a:endParaRPr lang="en-US" sz="15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" name="AutoShape 2" descr="Annual percentage growth in global GDP ($), merchandise trade (volume)... |  Download Scientific Diagram">
            <a:extLst>
              <a:ext uri="{FF2B5EF4-FFF2-40B4-BE49-F238E27FC236}">
                <a16:creationId xmlns:a16="http://schemas.microsoft.com/office/drawing/2014/main" id="{5F42D98F-4CC9-BA5A-F694-C85CC559E6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96CAEC5-8FC4-5C06-5253-479C90B70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84" y="0"/>
            <a:ext cx="78514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65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067194-E186-B0E6-69D1-E2FB38C8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309CA8B-5848-39FD-7ADC-CB2BBE3E0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414" y="0"/>
            <a:ext cx="12175677" cy="6297105"/>
          </a:xfrm>
        </p:spPr>
      </p:pic>
    </p:spTree>
    <p:extLst>
      <p:ext uri="{BB962C8B-B14F-4D97-AF65-F5344CB8AC3E}">
        <p14:creationId xmlns:p14="http://schemas.microsoft.com/office/powerpoint/2010/main" val="2571670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92B27C-507C-9534-154D-A9D0D476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D86619B-2FA1-4952-915E-18DDD8F70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86" y="119270"/>
            <a:ext cx="11833934" cy="61306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0285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0CEFAF-F25C-A2FE-52ED-942DBA3D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B70FC66-2703-9F2D-736D-31F73951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43" y="141403"/>
            <a:ext cx="11961972" cy="61084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0925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1">
            <a:extLst>
              <a:ext uri="{FF2B5EF4-FFF2-40B4-BE49-F238E27FC236}">
                <a16:creationId xmlns:a16="http://schemas.microsoft.com/office/drawing/2014/main" id="{DA4427C4-7751-D053-9C6B-1C0F2C04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15457" r="40385" b="11595"/>
          <a:stretch>
            <a:fillRect/>
          </a:stretch>
        </p:blipFill>
        <p:spPr bwMode="auto">
          <a:xfrm>
            <a:off x="94268" y="97654"/>
            <a:ext cx="11977758" cy="62307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3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7232EAF-7014-444D-C97D-D9D092FD8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" y="204187"/>
            <a:ext cx="11567604" cy="6036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2455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B902E17-237D-DEAA-B354-F7236FB4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5" y="186430"/>
            <a:ext cx="11407806" cy="59391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2514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8BE5113-0FC8-ADC7-2666-36F25D36C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150920"/>
            <a:ext cx="10010775" cy="61255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335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E8BB36-7D69-9CFF-55D8-E5AAB0DD81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4917" y="287338"/>
            <a:ext cx="10807083" cy="804615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Η συμβολή της ναυτιλίας στην παγκόσμια οικονομία 2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63D4C0-3C60-CAC6-B041-AF0B539AE1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2257" y="1168925"/>
            <a:ext cx="10807083" cy="44870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sz="2400" dirty="0"/>
              <a:t>Για να υποστηρίξει τις παγκόσμιες οικονομίες, η ναυτιλία έχει αναπτύξει εξαιρετικά εξελιγμένες </a:t>
            </a:r>
            <a:r>
              <a:rPr lang="el-GR" sz="2400" b="1" dirty="0"/>
              <a:t>αλυσίδες logistics </a:t>
            </a:r>
            <a:r>
              <a:rPr lang="el-GR" sz="2400" dirty="0"/>
              <a:t>που παραδίδουν πρώτες ύλες, ενδιάμεσα προϊόντα, ανταλλακτικά και τελικά αγαθά στην ώρα τους σε κατασκευαστές και καταναλωτές.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/>
              <a:t>Αυτό υπογραμμίζει την ικανότητα της ναυτιλίας να μεταφέρει αγαθά </a:t>
            </a:r>
            <a:r>
              <a:rPr lang="el-GR" sz="2400" b="1" dirty="0"/>
              <a:t>φθηνά και σε μεγάλους όγκους και με (συγκριτικά) ελάχιστο περιβαλλοντικό αποτύπωμα ανά τόνο</a:t>
            </a:r>
            <a:r>
              <a:rPr lang="el-GR" sz="2400" dirty="0"/>
              <a:t>, σε σύγκριση με άλλα μεταφορικά μέσα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/>
              <a:t> Επιτρέπει στις χώρες να έχουν πρόσβαση σε ζωτικά προϊόντα, που χρειάζονται για την ανάπτυξη των οικονομιών τους.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/>
              <a:t>Επιτρέπει την </a:t>
            </a:r>
            <a:r>
              <a:rPr lang="el-GR" sz="2400" b="1" dirty="0"/>
              <a:t>παραγωγή και την εξαγωγή </a:t>
            </a:r>
            <a:r>
              <a:rPr lang="el-GR" sz="2400" dirty="0"/>
              <a:t>αγαθών και προϊόντων σε προσιτές τιμές.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/>
              <a:t>Χωρίς την ναυτιλία η </a:t>
            </a:r>
            <a:r>
              <a:rPr lang="el-GR" sz="2400" b="1" dirty="0"/>
              <a:t>παγκόσμια ευημερία </a:t>
            </a:r>
            <a:r>
              <a:rPr lang="el-GR" sz="2400" dirty="0"/>
              <a:t>θα ήταν συντριπτικά χαμηλότερη από την ισχύουσα.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/>
              <a:t>Απόλυτη </a:t>
            </a:r>
            <a:r>
              <a:rPr lang="el-GR" sz="2400" b="1" dirty="0"/>
              <a:t>αλληλεξάρτηση</a:t>
            </a:r>
            <a:r>
              <a:rPr lang="el-GR" sz="2400" dirty="0"/>
              <a:t> μεταξύ του παγκόσμιου εμπορίου και της παγκόσμιας ναυτιλίας.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83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9397B7-02E9-754A-9783-3553EA356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" y="0"/>
            <a:ext cx="11569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34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D5C1030-7C48-FC6F-6B00-787D41334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77553"/>
            <a:ext cx="11480371" cy="59746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1236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38A5061-4B73-1164-DAEA-F15AD5FC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3" y="166977"/>
            <a:ext cx="11441927" cy="6011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1703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334706B-816C-914B-CFE0-8FB5B3D5A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24288"/>
            <a:ext cx="11774889" cy="6233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3034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07F3358-5008-9EE5-6A26-9D47D6CC7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1" y="186431"/>
            <a:ext cx="11314705" cy="61078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9610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A9BA5DE-FAC8-60D8-8B47-160DDC7A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6" y="204186"/>
            <a:ext cx="11860567" cy="6001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5089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AF7C13-D010-1A31-1835-4B0190B45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1" y="195310"/>
            <a:ext cx="11860566" cy="61255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8928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94CD062-08A7-B823-95B0-4E5CBE7F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55107"/>
            <a:ext cx="11811000" cy="55027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7183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88D3B5D-E627-CD8D-4E25-1FF422D8B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6" y="213064"/>
            <a:ext cx="11461072" cy="58770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0669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236C077-9C5D-B25B-C018-C0778765D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69" y="275207"/>
            <a:ext cx="11345662" cy="58947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433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3B7D171D-9CB3-B2FC-D802-D5581449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95822"/>
          </a:xfrm>
        </p:spPr>
        <p:txBody>
          <a:bodyPr>
            <a:normAutofit/>
          </a:bodyPr>
          <a:lstStyle/>
          <a:p>
            <a:r>
              <a:rPr lang="el-GR" sz="2800" b="1" dirty="0"/>
              <a:t>ΚΥΡΙΑ ΧΑΡΑΚΤΗΡΙΣΤΙΚΑ ΔΙΕΘΝΟΥΣ ΕΜΠΟΡΙΟΥ 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8AC0DC4B-8591-E837-F3D3-017A3EB2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597" y="988905"/>
            <a:ext cx="5184742" cy="4880189"/>
          </a:xfrm>
        </p:spPr>
        <p:txBody>
          <a:bodyPr/>
          <a:lstStyle/>
          <a:p>
            <a:r>
              <a:rPr lang="el-GR" b="1" dirty="0"/>
              <a:t>ΕΙΔΗ ΔΙΕΘΝΟΥΣ ΕΜΠΟΡΙΟΥ 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5901FD93-5E31-EBF3-49F4-744ED4618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7319" y="886120"/>
            <a:ext cx="5388361" cy="4982975"/>
          </a:xfrm>
        </p:spPr>
        <p:txBody>
          <a:bodyPr/>
          <a:lstStyle/>
          <a:p>
            <a:r>
              <a:rPr lang="el-GR" b="1" dirty="0"/>
              <a:t>ΚΥΡΙΑ ΧΑΡΑΚΤΗΡΙΣΤΙΚΑ ΤΟΥ ΔΙΕΘΝΟΥΣ ΕΜΠΟΡΙΟΥ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AD5ED-A81B-6BBD-08BE-84B4211C2490}"/>
              </a:ext>
            </a:extLst>
          </p:cNvPr>
          <p:cNvSpPr txBox="1"/>
          <p:nvPr/>
        </p:nvSpPr>
        <p:spPr>
          <a:xfrm>
            <a:off x="829559" y="1979628"/>
            <a:ext cx="5040299" cy="3684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Συμπληρωματικό εμπόριο 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Εποχικό εμπόριο 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Συγκυριακό εμπόριο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Διασυνοριακό εμπόριο 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Διακλαδικό εμπόριο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(inter-industry trade)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Ενδοκλαδικό</a:t>
            </a:r>
            <a:r>
              <a:rPr lang="el-GR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εμπόριο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(intra-industry trade)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Ενδοεπιχειρησιακό</a:t>
            </a:r>
            <a:r>
              <a:rPr lang="el-GR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ή </a:t>
            </a:r>
            <a:r>
              <a:rPr lang="el-GR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ενδο-ομιλικό</a:t>
            </a:r>
            <a:r>
              <a:rPr lang="el-GR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εμπόριο (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intra-firm trade)</a:t>
            </a:r>
            <a:endParaRPr lang="el-GR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Ενδοπεριφερειακό ή </a:t>
            </a:r>
            <a:r>
              <a:rPr lang="el-GR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εξω</a:t>
            </a:r>
            <a:r>
              <a:rPr lang="el-GR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-περιφερειακό εμπόριο 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1DB87-CE12-AFF0-5182-08BD43199E97}"/>
              </a:ext>
            </a:extLst>
          </p:cNvPr>
          <p:cNvSpPr txBox="1"/>
          <p:nvPr/>
        </p:nvSpPr>
        <p:spPr>
          <a:xfrm>
            <a:off x="5816338" y="1734532"/>
            <a:ext cx="6165130" cy="4604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Υπεροχή εμπορίου αγαθών έναντι υπηρεσιών 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Υπεροχή βιομηχανικών αγαθών έναντι αγροτικών 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Κυρίαρχοι κλάδοι στα αγαθά: καύσιμα-ορυκτά, χημικά, πληροφορική-επικοινωνίες, οχήματα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Κυρίαρχοι Κλάδοι στις υπηρεσίες: Μεταφορές, τουρισμός 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Κλαδική διάρθρωση μεταξύ ομάδων χωρών (</a:t>
            </a:r>
            <a:r>
              <a:rPr lang="el-GR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αναπτυγμένες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αναδυόμενες</a:t>
            </a:r>
            <a:r>
              <a:rPr lang="el-GR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αναπτυσσόμενες) 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Διεθνείς αλυσίδες προστιθέμενης αξίας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Χρήσ</a:t>
            </a:r>
            <a:r>
              <a:rPr lang="el-GR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διεθνών νομισμάτων (</a:t>
            </a:r>
            <a:r>
              <a:rPr lang="en-US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USD</a:t>
            </a:r>
            <a:r>
              <a:rPr lang="el-GR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40%, </a:t>
            </a:r>
            <a:r>
              <a:rPr lang="en-US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el-GR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38%, </a:t>
            </a:r>
            <a:r>
              <a:rPr lang="en-US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GBP 6,5%, JPY 3,15%, CNY 1,9%, CAD 1,7% </a:t>
            </a:r>
            <a:r>
              <a:rPr lang="el-GR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κ.α.) 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34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53FD51B-6F1F-58AA-9EAC-34356C72B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1" y="248575"/>
            <a:ext cx="11603114" cy="5734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13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E8F9C67-3D01-897D-8221-9B19D62EE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6" y="150921"/>
            <a:ext cx="11212496" cy="60279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0251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7F683E-3CA8-521F-EB9C-5E40CE98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10035E3-802E-1EDB-0D19-CF90C6F9C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1" y="152401"/>
            <a:ext cx="11540066" cy="597319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264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470025C-0A6C-C477-599E-B6BB0EEE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0" y="159798"/>
            <a:ext cx="11487705" cy="6072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3546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EC56EAE-F74B-EFC5-772D-2F974645F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7" y="186431"/>
            <a:ext cx="11853333" cy="60812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103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1C3F35C-883F-6BC8-1AB4-5B566A254E6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3133"/>
            <a:ext cx="11734800" cy="617431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7225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65B20C15-06A1-A9F9-1071-FAEB48C4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72185"/>
          </a:xfrm>
        </p:spPr>
        <p:txBody>
          <a:bodyPr>
            <a:normAutofit/>
          </a:bodyPr>
          <a:lstStyle/>
          <a:p>
            <a:r>
              <a:rPr lang="en-US" sz="2800" b="1" dirty="0"/>
              <a:t>VLSFO global prices (</a:t>
            </a:r>
            <a:r>
              <a:rPr lang="el-GR" sz="2800" b="1" dirty="0"/>
              <a:t>κόκκινη καμπύλη)</a:t>
            </a:r>
            <a:r>
              <a:rPr lang="en-US" sz="2800" b="1" dirty="0"/>
              <a:t> and 20 ports average </a:t>
            </a: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A4486E8E-83DA-753B-56B0-0056501496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1127464"/>
            <a:ext cx="4938712" cy="4067730"/>
          </a:xfrm>
          <a:ln>
            <a:solidFill>
              <a:schemeClr val="tx1"/>
            </a:solidFill>
          </a:ln>
        </p:spPr>
      </p:pic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617092B7-3632-B065-E507-46EFD21B17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1127464"/>
            <a:ext cx="4937125" cy="409241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2106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2E0EB78-D170-19E8-C961-71F7596210F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0133" y="287338"/>
            <a:ext cx="11802535" cy="569012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0640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AE8EE9-B71A-08D0-9897-22E8242D6A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01600"/>
            <a:ext cx="11322050" cy="990601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dirty="0"/>
              <a:t>Μέση αύξηση ναύλων 243% (8/2020-8/2021) </a:t>
            </a:r>
            <a:br>
              <a:rPr lang="el-GR" sz="2400" dirty="0"/>
            </a:br>
            <a:r>
              <a:rPr lang="el-GR" sz="2400" dirty="0"/>
              <a:t>Επιδράσεις στις τιμές (με χρονική υστέρηση, περ. 30 μήνες)</a:t>
            </a:r>
            <a:br>
              <a:rPr lang="el-GR" sz="2400" dirty="0"/>
            </a:br>
            <a:r>
              <a:rPr lang="el-GR" sz="2400" dirty="0"/>
              <a:t>Διαφορετικές επιπτώσεις ανά χώρα και κλάδο </a:t>
            </a:r>
            <a:endParaRPr lang="en-US" sz="2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635065A-9A99-3E6A-2D66-BFEE38F848B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092201"/>
            <a:ext cx="12028488" cy="513132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7518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06E889B-7865-49D6-311C-95D38FAD2D4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2275" y="92075"/>
            <a:ext cx="11769725" cy="608647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612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DAA90C-D93D-CCA6-49B4-F8529964B093}"/>
              </a:ext>
            </a:extLst>
          </p:cNvPr>
          <p:cNvSpPr txBox="1"/>
          <p:nvPr/>
        </p:nvSpPr>
        <p:spPr>
          <a:xfrm>
            <a:off x="575034" y="414779"/>
            <a:ext cx="11170763" cy="5699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u="sng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ΓΕΩΓΡΑΦΙΚΑ ΧΑΡΑΚΤΗΡΙΣΤΙΚΑ ΤΟΥ ΔΙΕΘΝΟΥΣ ΕΜΠΟΡΙΟΥ </a:t>
            </a:r>
            <a:endParaRPr lang="el-G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800"/>
              </a:spcAft>
            </a:pPr>
            <a:r>
              <a:rPr lang="el-G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Μεγάλη συγκέντρωση (10 πρώτες χώρες 53% του παγκόσμιου εμπορίου) </a:t>
            </a:r>
            <a:endParaRPr lang="el-G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Έντονη περιφερειακή συγκέντρωση στην Ευρώπη, Β. Αμερική, Κεντρική και νότια Αμερική </a:t>
            </a:r>
            <a:endParaRPr lang="el-G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Αυξανόμενη περιφερειακή συγκέντρωση στην Ασία </a:t>
            </a:r>
            <a:endParaRPr lang="el-G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BRICS</a:t>
            </a:r>
            <a:r>
              <a:rPr lang="el-G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μεγαλύτερη διασπορά </a:t>
            </a:r>
            <a:endParaRPr lang="el-G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Αναπτυσσόμενες χώρες: παραδοσιακές σχέσεις με πρώην αποικιοκρατικές </a:t>
            </a:r>
            <a:r>
              <a:rPr lang="el-GR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χώρες</a:t>
            </a:r>
            <a:r>
              <a:rPr lang="el-G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 ρόλος των περιφερειακών εμπορικών και οικονομικών ενώσεων </a:t>
            </a:r>
            <a:endParaRPr lang="el-G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716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2D7050-A1AA-9FC3-BFAA-6B9D1CF3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EBBC7B-658C-3AA1-8BF2-4834D6137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D1779E-6A73-F528-CCDE-C0DFE7E3E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166947"/>
            <a:ext cx="11641667" cy="5985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0702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06A10-3887-4F93-AC27-54A1D207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l-GR" sz="3100" dirty="0">
                <a:solidFill>
                  <a:srgbClr val="FFFFFF"/>
                </a:solidFill>
              </a:rPr>
              <a:t>3.3 Οι επιπτώσεις της πανδημίας στο διεθνές εμπόριο και στη ναυτιλία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E42B3-C19C-4950-B8B3-E82F4413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5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Παγκόσμια ύφεση</a:t>
            </a:r>
            <a:endParaRPr lang="en-US" sz="15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5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Πτώση του διεθνούς εμπορίου αγαθών και υπηρεσιών </a:t>
            </a:r>
            <a:endParaRPr lang="en-US" sz="15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5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Διαφορετική επίπτωση στους επί μέρους κλάδους </a:t>
            </a:r>
            <a:endParaRPr lang="en-US" sz="15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5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Προβλήματα στο ανθρώπινο δυναμικό της ναυτιλίας </a:t>
            </a:r>
            <a:endParaRPr lang="en-US" sz="15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DEAE6A1-F101-41E3-97A1-56DF2B7C9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79" y="1"/>
            <a:ext cx="8023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74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06A10-3887-4F93-AC27-54A1D207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l-GR" sz="3100" dirty="0">
                <a:solidFill>
                  <a:srgbClr val="FFFFFF"/>
                </a:solidFill>
              </a:rPr>
              <a:t>3.3 Οι επιπτώσεις της πανδημίας στο διεθνές εμπόριο και στη ναυτιλία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E42B3-C19C-4950-B8B3-E82F4413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5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Παγκόσμια ύφεση</a:t>
            </a:r>
            <a:endParaRPr lang="en-US" sz="15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5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Πτώση του διεθνούς εμπορίου αγαθών και υπηρεσιών </a:t>
            </a:r>
            <a:endParaRPr lang="en-US" sz="15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5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Διαφορετική επίπτωση στους επί μέρους κλάδους </a:t>
            </a:r>
            <a:endParaRPr lang="en-US" sz="15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5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Προβλήματα στο ανθρώπινο δυναμικό της ναυτιλίας </a:t>
            </a:r>
            <a:endParaRPr lang="en-US" sz="15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0CA17E0-E55E-4B7F-8902-3E0BAB92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76" y="110067"/>
            <a:ext cx="8113531" cy="6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284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8124C-3BF7-43D4-B8D2-2FE92D32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l-GR" sz="3100" dirty="0">
                <a:solidFill>
                  <a:srgbClr val="FFFFFF"/>
                </a:solidFill>
              </a:rPr>
              <a:t>3.3 Οι επιπτώσεις της πανδημίας στο διεθνές εμπόριο και στη ναυτιλία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741F1264-E835-4B27-B943-E093778E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698B71AD-0687-4CE5-B485-B14AA00F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470" y="0"/>
            <a:ext cx="8356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479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AFD287-2CA1-5089-1721-63A362FF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50243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sz="2000" b="1" dirty="0"/>
              <a:t>Πρόβλεψη του ΠΟΕ για εξέλιξη όγκου Διεθνούς Εμπορίου μετά το 2022</a:t>
            </a:r>
            <a:endParaRPr lang="en-US" sz="20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78AD0E-07B7-579A-0BB6-6756D75CE0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4" y="736847"/>
            <a:ext cx="11159452" cy="49604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3027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8799D8-302F-549D-2566-A9706AE0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89920" cy="378415"/>
          </a:xfrm>
        </p:spPr>
        <p:txBody>
          <a:bodyPr>
            <a:normAutofit/>
          </a:bodyPr>
          <a:lstStyle/>
          <a:p>
            <a:r>
              <a:rPr lang="en-US" sz="2000" b="1" dirty="0"/>
              <a:t>Merchandise exports and imports by region, 2019Q1-2023Q4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4E8E0C-24F7-0770-77E3-FAD4CDF18C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" y="781254"/>
            <a:ext cx="11624733" cy="51600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2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8124C-3BF7-43D4-B8D2-2FE92D32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l-GR" sz="3100" dirty="0">
                <a:solidFill>
                  <a:srgbClr val="FFFFFF"/>
                </a:solidFill>
              </a:rPr>
              <a:t>1.3 Οι επιπτώσεις της πανδημίας στο διεθνές εμπόριο και στη ναυτιλία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741F1264-E835-4B27-B943-E093778E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21ADCF5-32D7-41DA-90B7-4F7EB014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808" y="0"/>
            <a:ext cx="8200460" cy="638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80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8124C-3BF7-43D4-B8D2-2FE92D32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l-GR" sz="3100" dirty="0">
                <a:solidFill>
                  <a:srgbClr val="FFFFFF"/>
                </a:solidFill>
              </a:rPr>
              <a:t>1.3 Οι επιπτώσεις της πανδημίας στο διεθνές εμπόριο και στη ναυτιλία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741F1264-E835-4B27-B943-E093778E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5DDCC91-E91A-4211-ADE3-911735BA7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086" y="143933"/>
            <a:ext cx="7826204" cy="6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33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BCC29-97F0-4DC3-91A0-77E553E1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F34BF6E-A837-45D4-B53C-991855A8A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6" y="164893"/>
            <a:ext cx="11212642" cy="570409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33652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79840-63EA-483D-A121-1A75D8A5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2800" dirty="0">
                <a:solidFill>
                  <a:srgbClr val="FFFFFF"/>
                </a:solidFill>
              </a:rPr>
              <a:t>1</a:t>
            </a:r>
            <a:r>
              <a:rPr lang="en-US" sz="2800" dirty="0">
                <a:solidFill>
                  <a:srgbClr val="FFFFFF"/>
                </a:solidFill>
              </a:rPr>
              <a:t>.3 </a:t>
            </a:r>
            <a:r>
              <a:rPr lang="en-US" sz="2800" dirty="0" err="1">
                <a:solidFill>
                  <a:srgbClr val="FFFFFF"/>
                </a:solidFill>
              </a:rPr>
              <a:t>Οι</a:t>
            </a:r>
            <a:r>
              <a:rPr lang="en-US" sz="2800" dirty="0">
                <a:solidFill>
                  <a:srgbClr val="FFFFFF"/>
                </a:solidFill>
              </a:rPr>
              <a:t> επιπ</a:t>
            </a:r>
            <a:r>
              <a:rPr lang="en-US" sz="2800" dirty="0" err="1">
                <a:solidFill>
                  <a:srgbClr val="FFFFFF"/>
                </a:solidFill>
              </a:rPr>
              <a:t>τώσεις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της</a:t>
            </a:r>
            <a:r>
              <a:rPr lang="en-US" sz="2800" dirty="0">
                <a:solidFill>
                  <a:srgbClr val="FFFFFF"/>
                </a:solidFill>
              </a:rPr>
              <a:t> πα</a:t>
            </a:r>
            <a:r>
              <a:rPr lang="en-US" sz="2800" dirty="0" err="1">
                <a:solidFill>
                  <a:srgbClr val="FFFFFF"/>
                </a:solidFill>
              </a:rPr>
              <a:t>νδημί</a:t>
            </a:r>
            <a:r>
              <a:rPr lang="en-US" sz="2800" dirty="0">
                <a:solidFill>
                  <a:srgbClr val="FFFFFF"/>
                </a:solidFill>
              </a:rPr>
              <a:t>ας στο διεθνές εμπόριο και στη ναυτιλία</a:t>
            </a:r>
          </a:p>
        </p:txBody>
      </p:sp>
      <p:pic>
        <p:nvPicPr>
          <p:cNvPr id="10" name="Εικόνα 19">
            <a:extLst>
              <a:ext uri="{FF2B5EF4-FFF2-40B4-BE49-F238E27FC236}">
                <a16:creationId xmlns:a16="http://schemas.microsoft.com/office/drawing/2014/main" id="{EDA2CAC8-BAB5-40DB-958B-8AF489F85A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00" y="101601"/>
            <a:ext cx="10998200" cy="4802099"/>
          </a:xfrm>
          <a:prstGeom prst="rect">
            <a:avLst/>
          </a:prstGeom>
          <a:noFill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617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Γραφικό 37">
            <a:extLst>
              <a:ext uri="{FF2B5EF4-FFF2-40B4-BE49-F238E27FC236}">
                <a16:creationId xmlns:a16="http://schemas.microsoft.com/office/drawing/2014/main" id="{ADB73046-626E-0366-44F1-702DF37E6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800" y="533399"/>
            <a:ext cx="10659533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747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31A655-4721-41FC-BFD5-EF63B426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AE44565-E000-4788-8601-C65905D86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70" y="286603"/>
            <a:ext cx="11061577" cy="51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92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76395-54CC-4AFF-9B80-E7BAAB36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FFFFFF"/>
                </a:solidFill>
              </a:rPr>
              <a:t>2.	Προδιαγραφόμενες αλλαγές στο διεθνές εμπόριο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F35-4FC7-49E1-A463-23D648C76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500">
                <a:solidFill>
                  <a:srgbClr val="FFFFFF"/>
                </a:solidFill>
              </a:rPr>
              <a:t>Ενίσχυση της περιφερειοποίησης του διεθνούς εμπορίου </a:t>
            </a:r>
            <a:endParaRPr lang="en-US" sz="1500">
              <a:solidFill>
                <a:srgbClr val="FFFFFF"/>
              </a:solidFill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5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αδιέξοδα του διεθνούς εμπορικού συστήματος </a:t>
            </a:r>
            <a:endParaRPr lang="en-US" sz="15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5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άνθηση του περιφερισμού </a:t>
            </a:r>
            <a:endParaRPr lang="en-US" sz="15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5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Ευκαιρίες και κίνδυνοι για το εμπόριο και τις μεταφορές </a:t>
            </a:r>
            <a:endParaRPr lang="en-US" sz="15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5" name="Εικόνα 11">
            <a:extLst>
              <a:ext uri="{FF2B5EF4-FFF2-40B4-BE49-F238E27FC236}">
                <a16:creationId xmlns:a16="http://schemas.microsoft.com/office/drawing/2014/main" id="{EABCDE84-AD32-489B-9B45-BA2A4AA4CCB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5" r="1284" b="-2"/>
          <a:stretch/>
        </p:blipFill>
        <p:spPr bwMode="auto">
          <a:xfrm>
            <a:off x="4421080" y="640080"/>
            <a:ext cx="7537579" cy="5822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6431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013C2F-19D1-A68F-043C-2ECB5C18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F9715D7-8FC1-AF87-5D97-2FE38595F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07" y="71021"/>
            <a:ext cx="11836893" cy="620549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65976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4BE4BF-0477-3A95-AA7A-823DF877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4E2A1AF-FCD4-0A19-3CB2-E3D1DBF98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7" y="114999"/>
            <a:ext cx="11946466" cy="618773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8799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6EEEE5-51AE-AD1A-ACB6-86E6759D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BC4B94A-762D-431C-30FB-8F50757A4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203200"/>
            <a:ext cx="11819467" cy="610446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80205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894ED35-40E2-68F6-3971-18BDDF398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109538"/>
            <a:ext cx="11463867" cy="6062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3942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61442-1ABE-4401-B68C-441EB166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rgbClr val="FFFFFF"/>
                </a:solidFill>
              </a:rPr>
              <a:t>2.1 Ενίσχυση της περιφερειοποίησης του διεθνούς εμπορίου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7324AD-B72B-463B-874E-9714C580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Regional Trade Agreements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679F7BC-C785-4BE6-AE51-67B9AA5C05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687184"/>
              </p:ext>
            </p:extLst>
          </p:nvPr>
        </p:nvGraphicFramePr>
        <p:xfrm>
          <a:off x="4513663" y="160867"/>
          <a:ext cx="7542870" cy="6409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801">
                  <a:extLst>
                    <a:ext uri="{9D8B030D-6E8A-4147-A177-3AD203B41FA5}">
                      <a16:colId xmlns:a16="http://schemas.microsoft.com/office/drawing/2014/main" val="1493622444"/>
                    </a:ext>
                  </a:extLst>
                </a:gridCol>
                <a:gridCol w="1013069">
                  <a:extLst>
                    <a:ext uri="{9D8B030D-6E8A-4147-A177-3AD203B41FA5}">
                      <a16:colId xmlns:a16="http://schemas.microsoft.com/office/drawing/2014/main" val="3996606241"/>
                    </a:ext>
                  </a:extLst>
                </a:gridCol>
              </a:tblGrid>
              <a:tr h="53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RTAs in force, participation by region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extLst>
                  <a:ext uri="{0D108BD9-81ED-4DB2-BD59-A6C34878D82A}">
                    <a16:rowId xmlns:a16="http://schemas.microsoft.com/office/drawing/2014/main" val="1342937356"/>
                  </a:ext>
                </a:extLst>
              </a:tr>
              <a:tr h="53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Caribbean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extLst>
                  <a:ext uri="{0D108BD9-81ED-4DB2-BD59-A6C34878D82A}">
                    <a16:rowId xmlns:a16="http://schemas.microsoft.com/office/drawing/2014/main" val="1026695404"/>
                  </a:ext>
                </a:extLst>
              </a:tr>
              <a:tr h="53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West Asia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23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extLst>
                  <a:ext uri="{0D108BD9-81ED-4DB2-BD59-A6C34878D82A}">
                    <a16:rowId xmlns:a16="http://schemas.microsoft.com/office/drawing/2014/main" val="785673297"/>
                  </a:ext>
                </a:extLst>
              </a:tr>
              <a:tr h="53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 err="1">
                          <a:effectLst/>
                        </a:rPr>
                        <a:t>Oceania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27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extLst>
                  <a:ext uri="{0D108BD9-81ED-4DB2-BD59-A6C34878D82A}">
                    <a16:rowId xmlns:a16="http://schemas.microsoft.com/office/drawing/2014/main" val="203618546"/>
                  </a:ext>
                </a:extLst>
              </a:tr>
              <a:tr h="53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Middle East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30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extLst>
                  <a:ext uri="{0D108BD9-81ED-4DB2-BD59-A6C34878D82A}">
                    <a16:rowId xmlns:a16="http://schemas.microsoft.com/office/drawing/2014/main" val="3016805486"/>
                  </a:ext>
                </a:extLst>
              </a:tr>
              <a:tr h="53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Africa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35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extLst>
                  <a:ext uri="{0D108BD9-81ED-4DB2-BD59-A6C34878D82A}">
                    <a16:rowId xmlns:a16="http://schemas.microsoft.com/office/drawing/2014/main" val="823336140"/>
                  </a:ext>
                </a:extLst>
              </a:tr>
              <a:tr h="53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Central America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40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extLst>
                  <a:ext uri="{0D108BD9-81ED-4DB2-BD59-A6C34878D82A}">
                    <a16:rowId xmlns:a16="http://schemas.microsoft.com/office/drawing/2014/main" val="4015973865"/>
                  </a:ext>
                </a:extLst>
              </a:tr>
              <a:tr h="53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Commonwealth of Independent States (CIS)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48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extLst>
                  <a:ext uri="{0D108BD9-81ED-4DB2-BD59-A6C34878D82A}">
                    <a16:rowId xmlns:a16="http://schemas.microsoft.com/office/drawing/2014/main" val="2887817977"/>
                  </a:ext>
                </a:extLst>
              </a:tr>
              <a:tr h="53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North America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48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extLst>
                  <a:ext uri="{0D108BD9-81ED-4DB2-BD59-A6C34878D82A}">
                    <a16:rowId xmlns:a16="http://schemas.microsoft.com/office/drawing/2014/main" val="966008521"/>
                  </a:ext>
                </a:extLst>
              </a:tr>
              <a:tr h="53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South America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66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extLst>
                  <a:ext uri="{0D108BD9-81ED-4DB2-BD59-A6C34878D82A}">
                    <a16:rowId xmlns:a16="http://schemas.microsoft.com/office/drawing/2014/main" val="412182688"/>
                  </a:ext>
                </a:extLst>
              </a:tr>
              <a:tr h="53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East Asia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</a:rPr>
                        <a:t>93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extLst>
                  <a:ext uri="{0D108BD9-81ED-4DB2-BD59-A6C34878D82A}">
                    <a16:rowId xmlns:a16="http://schemas.microsoft.com/office/drawing/2014/main" val="3141665858"/>
                  </a:ext>
                </a:extLst>
              </a:tr>
              <a:tr h="53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effectLst/>
                        </a:rPr>
                        <a:t>Europe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effectLst/>
                        </a:rPr>
                        <a:t>102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77" marR="120177" marT="0" marB="0" anchor="ctr"/>
                </a:tc>
                <a:extLst>
                  <a:ext uri="{0D108BD9-81ED-4DB2-BD59-A6C34878D82A}">
                    <a16:rowId xmlns:a16="http://schemas.microsoft.com/office/drawing/2014/main" val="1495209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755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04DF396-E506-7EA1-87C1-D5A524E6B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68676"/>
            <a:ext cx="11591925" cy="6194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25711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1D6D-849E-41B7-9389-D77207BB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6604"/>
            <a:ext cx="10723880" cy="543130"/>
          </a:xfrm>
        </p:spPr>
        <p:txBody>
          <a:bodyPr>
            <a:normAutofit/>
          </a:bodyPr>
          <a:lstStyle/>
          <a:p>
            <a:r>
              <a:rPr lang="el-GR" sz="2000" b="1" dirty="0"/>
              <a:t>2.2	Αλλαγές στη διεθνή κατανομή της παραγωγής και στις αλυσίδες αξίας </a:t>
            </a:r>
            <a:endParaRPr lang="en-US" sz="2000" b="1" dirty="0"/>
          </a:p>
        </p:txBody>
      </p:sp>
      <p:pic>
        <p:nvPicPr>
          <p:cNvPr id="4" name="Γραφικό 10">
            <a:extLst>
              <a:ext uri="{FF2B5EF4-FFF2-40B4-BE49-F238E27FC236}">
                <a16:creationId xmlns:a16="http://schemas.microsoft.com/office/drawing/2014/main" id="{13EB9819-F9C8-4213-B065-717E37A06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00" y="997851"/>
            <a:ext cx="11362267" cy="52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003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Γραφικό 19">
            <a:extLst>
              <a:ext uri="{FF2B5EF4-FFF2-40B4-BE49-F238E27FC236}">
                <a16:creationId xmlns:a16="http://schemas.microsoft.com/office/drawing/2014/main" id="{1E49385B-5DAF-2990-3A05-6D1C4F82F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52" y="159798"/>
            <a:ext cx="11948591" cy="614334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82412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Γραφικό 38">
            <a:extLst>
              <a:ext uri="{FF2B5EF4-FFF2-40B4-BE49-F238E27FC236}">
                <a16:creationId xmlns:a16="http://schemas.microsoft.com/office/drawing/2014/main" id="{C3B7C8D6-C92A-ABCA-189D-7067B7FAC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267" y="177800"/>
            <a:ext cx="11235266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45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6526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Γραφικό 26">
            <a:extLst>
              <a:ext uri="{FF2B5EF4-FFF2-40B4-BE49-F238E27FC236}">
                <a16:creationId xmlns:a16="http://schemas.microsoft.com/office/drawing/2014/main" id="{8AE43D65-9AA1-7520-7B9B-0602BA888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942" y="124842"/>
            <a:ext cx="11674136" cy="611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418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Γραφικό 42">
            <a:extLst>
              <a:ext uri="{FF2B5EF4-FFF2-40B4-BE49-F238E27FC236}">
                <a16:creationId xmlns:a16="http://schemas.microsoft.com/office/drawing/2014/main" id="{D60F3900-3ACE-A02C-BF29-8BC89AAC9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537" y="304615"/>
            <a:ext cx="11168109" cy="58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898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7362BE2-4F57-8DF6-85AF-DB8FBEC3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F8D33E46-AE82-F4BF-FCF0-1ABF5CA397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04186"/>
            <a:ext cx="5739983" cy="6036816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2461B3B9-68F2-F493-2C1A-12380AA564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3779" y="79899"/>
            <a:ext cx="5801896" cy="61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474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A553CD-A685-4696-72F2-04DF3265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22: Supply chains will face many challenges this year ...">
            <a:extLst>
              <a:ext uri="{FF2B5EF4-FFF2-40B4-BE49-F238E27FC236}">
                <a16:creationId xmlns:a16="http://schemas.microsoft.com/office/drawing/2014/main" id="{A82908EB-8195-4945-9E71-D9920CA85C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" y="221943"/>
            <a:ext cx="11602045" cy="59302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820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0D78D7-286F-796F-6E12-8A64CCB6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E8F150C-7F5E-D09D-019D-0685C610F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33" y="213065"/>
            <a:ext cx="11878734" cy="599242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69186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1F027B-8310-AE8A-3669-FE2E16F4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244A866-6C75-BAEE-BA98-F9A5D2353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942" y="195309"/>
            <a:ext cx="11354539" cy="59924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09016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C70E-3000-4F3C-BFBC-492F57DC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286603"/>
            <a:ext cx="10715413" cy="348397"/>
          </a:xfrm>
        </p:spPr>
        <p:txBody>
          <a:bodyPr>
            <a:normAutofit/>
          </a:bodyPr>
          <a:lstStyle/>
          <a:p>
            <a:r>
              <a:rPr lang="el-GR" sz="1800" b="1" dirty="0"/>
              <a:t>2.4	Εμπορικοί, νομισματικοί και τεχνολογικοί «πόλεμοι»</a:t>
            </a:r>
            <a:endParaRPr lang="en-US" sz="1800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1B6240A-F3A3-4DE1-813B-53DFEF107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203" y="398960"/>
            <a:ext cx="12205203" cy="5721411"/>
          </a:xfrm>
        </p:spPr>
      </p:pic>
    </p:spTree>
    <p:extLst>
      <p:ext uri="{BB962C8B-B14F-4D97-AF65-F5344CB8AC3E}">
        <p14:creationId xmlns:p14="http://schemas.microsoft.com/office/powerpoint/2010/main" val="24307092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13B747-31D6-B8DD-B2FC-B70DFA8D64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0706100" cy="286385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2.5 Ενέργεια, εμπόριο και ναυτιλία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220760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98FACE-E672-30A0-13C2-8AD6BE8F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D10175-3FC0-1B51-C932-B27FA5789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1F7613-5FB0-3361-F926-550120366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9" y="286603"/>
            <a:ext cx="11785024" cy="59987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119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457285-D0A7-D277-4C2C-A433FACDE693}"/>
              </a:ext>
            </a:extLst>
          </p:cNvPr>
          <p:cNvSpPr txBox="1"/>
          <p:nvPr/>
        </p:nvSpPr>
        <p:spPr>
          <a:xfrm>
            <a:off x="182880" y="195072"/>
            <a:ext cx="11449795" cy="6806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u="sng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ΠΡΟΣΔΙΟΡΙΣΤΙΚΟΙ ΠΑΡΑΓΟΝΤΕΣ ΤΗΣ ΑΥΞΗΣΗΣ ΤΟΥ ΠΑΓΚΟΣΜΙΟΥ ΕΜΠΟΡΙΟΥ 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Διεθνής πολιτική σταθερότητα 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Παγκόσμια ο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ικονομική ανάπτυξη 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μείωσή ή κατάργηση των εμπορικών εμποδίων:</a:t>
            </a:r>
          </a:p>
          <a:p>
            <a:pPr marL="800100" lvl="1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συμβολή του Παγκόσμιου Οργανισμού Εμπορίου (Π.Ο.Ε.) από το 1995 και της ΓΣΔΕ (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GATT) 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το 1947 – δεσμευτικοί κανόνες για το διεθνές εμπόριο 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συμβολή των περιφερειακών εμπορικών και οικονομικών ενώσεων (πάνω από 250 Ζώνες Ελευθέρων Συναλλαγών και Τελωνιακών Ενώσεων) 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τεχνολογική πρόοδος στις μεταφορές, στις υποδομές και στα μεταφορικά μέσα 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τεχνολογική πρόοδος στις επικοινωνίες και στην πληροφόρηση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ανάπτυξη και διεθνοποίηση των υπηρεσιών 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εναρμόνιση τεχνικών προδιαγραφών 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διεθνοποίηση της παραγωγής και των πολυεθνικών, οι διεθνείς αλυσίδες αξίας και εφοδιασμού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Ο διεθνής ανταγωνισμός και οι μετατοπίσεις ανταγωνιστικών πλεονεκτημάτων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292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7E0D247-2A1A-47D7-AF08-B1DA5BA17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" y="257453"/>
            <a:ext cx="11789546" cy="5995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89133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1F9ACD-06C3-3816-07CD-5F518BD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6E58A0-2092-6E28-26B8-3DE900017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E32CB27-4237-E7B4-32A6-3712F5E78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218870"/>
            <a:ext cx="11684000" cy="60786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02644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CA09C47-B824-9ACD-0087-163AADC61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6603"/>
            <a:ext cx="11616267" cy="60964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26275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6749EC-1F3A-5F99-1D58-178C28FA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F1BFBB-7CB0-40E5-EAF3-BCB8EB9E3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384A585-C5F7-5445-5FA1-8B47FF401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286603"/>
            <a:ext cx="10901680" cy="60431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55023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D6E9B0-0E9E-7312-3AC9-6114AAA0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8C8518-F9E0-E2CE-5021-B131CFF82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2D2F9D5-25D0-F70D-8B04-1C7B9BCA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6" y="286603"/>
            <a:ext cx="11622520" cy="60520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42347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BBECED-844E-62ED-7227-163F12A4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A8AAA1-AAA7-4E15-4ED0-7F9727DF3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BF44977-96A6-61E0-1D99-CA0C8F7A7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286603"/>
            <a:ext cx="11472333" cy="60254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07094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24FD65-3C88-6F04-AD86-CA71D667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BA9614-5946-150B-1E50-34E72593C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D033492-CA6A-8307-65F3-35CBBB5EF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97654"/>
            <a:ext cx="11387667" cy="61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925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FBFECF-63FC-E34B-5C99-A48165AF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8F135F-E533-D3DD-5A99-A3E593880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A31852A-411F-9A67-8973-D9D4072A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7" y="168676"/>
            <a:ext cx="11624733" cy="6169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02821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ABF7AE-0A6B-5225-8451-90F2C596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FD10B6-2867-A004-B977-82AD260A7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D64FDBE-E036-D2DA-CFF7-EE5243253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7" y="286604"/>
            <a:ext cx="11684000" cy="5963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83292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E591-E5DD-4F92-9593-C9FC5962B6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617537"/>
          </a:xfrm>
        </p:spPr>
        <p:txBody>
          <a:bodyPr>
            <a:normAutofit/>
          </a:bodyPr>
          <a:lstStyle/>
          <a:p>
            <a:r>
              <a:rPr lang="el-GR" sz="2400" b="1" dirty="0"/>
              <a:t>2.6	Το μέλλον του διεθνούς εμπορίου και των θαλάσσιων μεταφορών  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3371-CEEE-4704-A78B-3163ED9EDE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667" y="812800"/>
            <a:ext cx="11472333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Το παγκόσμιο ΑΕΠ (και ΑΕΠ ανά περιοχή)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Το παγκόσμιο εμπορικό σύστημα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Το παγκόσμιο εμπόριο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Οι παγκόσμιες αλυσίδες αξίας και οι παγκόσμιες εφοδιαστικές αλυσίδες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Το κόστος της ενέργειας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Η πρόκληση των νέων τεχνολογιών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Οι περιβαλλοντικές προκλήσεις και οι παγκόσμιες εφοδιαστικές αλυσίδες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Οι γεωπολιτικές συγκρούσεις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Το μέλλον της παγκοσμιοποίησης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Τάσεις και προκλήσεις της παγκόσμιας ναυτιλίας </a:t>
            </a:r>
          </a:p>
          <a:p>
            <a:pPr>
              <a:buFont typeface="Wingdings" panose="05000000000000000000" pitchFamily="2" charset="2"/>
              <a:buChar char="v"/>
            </a:pP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5498-2AE6-4F2B-911F-281245F001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333" y="287339"/>
            <a:ext cx="11641667" cy="550862"/>
          </a:xfrm>
        </p:spPr>
        <p:txBody>
          <a:bodyPr>
            <a:normAutofit/>
          </a:bodyPr>
          <a:lstStyle/>
          <a:p>
            <a:r>
              <a:rPr lang="el-GR" sz="2800" b="1" dirty="0"/>
              <a:t>1.2	Κίνδυνοι του διεθνούς εμπορίου 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DFD9-82E5-4FBA-AC54-75A5E3302C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1400" y="1075267"/>
            <a:ext cx="11150600" cy="4793721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Οικονομικές κρίσεις: υφεσιακές, χρηματοπιστωτικές, συναλλαγματικές, δημόσιου χρέους, αγορές αγαθών (π.χ. πετρελαϊκές, άλλων πρώτων υλών)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φυσικές καταστροφές, πανδημίες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Εμπορικός προστατευτισμός – εμπορικοί πόλεμοι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Εμπορικές κυρώσεις και εμπάργκο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Κίνδυνοι ανωτέρας βίας (πόλεμος εμφύλιος ή με άλλη χώρα, πολιτικές ταραχές, γενικές απεργίες)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Κίνδυνοι κατά την αποστολή (π.χ. κλοπή κατά τη θαλάσσια, χερσαία ή αεροπορική μεταφορά, πειρατεία)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Εμπορικοί και επιχειρηματικοί κίνδυνοι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07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1090</Words>
  <Application>Microsoft Office PowerPoint</Application>
  <PresentationFormat>Ευρεία οθόνη</PresentationFormat>
  <Paragraphs>127</Paragraphs>
  <Slides>89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89</vt:i4>
      </vt:variant>
    </vt:vector>
  </HeadingPairs>
  <TitlesOfParts>
    <vt:vector size="96" baseType="lpstr">
      <vt:lpstr>Arial</vt:lpstr>
      <vt:lpstr>Calibri</vt:lpstr>
      <vt:lpstr>Calibri Light</vt:lpstr>
      <vt:lpstr>Symbol</vt:lpstr>
      <vt:lpstr>Times New Roman</vt:lpstr>
      <vt:lpstr>Wingdings</vt:lpstr>
      <vt:lpstr>Retrospect</vt:lpstr>
      <vt:lpstr>  ΠΑΝΕΠΙΣΤΗΜΙΟ ΠΕΙΡΑΙΩΣ  Τμήμα Ναυτιλιακών Σπουδών  ΠΜΣ στη Ναυτιλία   Θέμα: ΔΙΕΘΝΕΣ ΕΜΠΟΡΙΟ, ΔΙΕΘΝΕΙΣ ΟΙΚΟΝΟΜΙΚΕΣ ΚΡΙΣΕΙΣ ΚΑΙ ΝΑΥΤΙΛΙΑ </vt:lpstr>
      <vt:lpstr>Η συμβολή της ναυτιλίας στην παγκόσμια οικονομία 1</vt:lpstr>
      <vt:lpstr>Η συμβολή της ναυτιλίας στην παγκόσμια οικονομία 2</vt:lpstr>
      <vt:lpstr>ΚΥΡΙΑ ΧΑΡΑΚΤΗΡΙΣΤΙΚΑ ΔΙΕΘΝΟΥΣ ΕΜΠΟΡΙΟΥ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1.2 Κίνδυνοι του διεθνούς εμπορίου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1.1 Σχέση οικονομικής εξέλιξης, διεθνούς εμπορίου και ναυτιλίας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VLSFO global prices (κόκκινη καμπύλη) and 20 ports average </vt:lpstr>
      <vt:lpstr>Παρουσίαση του PowerPoint</vt:lpstr>
      <vt:lpstr>Μέση αύξηση ναύλων 243% (8/2020-8/2021)  Επιδράσεις στις τιμές (με χρονική υστέρηση, περ. 30 μήνες) Διαφορετικές επιπτώσεις ανά χώρα και κλάδο </vt:lpstr>
      <vt:lpstr>Παρουσίαση του PowerPoint</vt:lpstr>
      <vt:lpstr>Παρουσίαση του PowerPoint</vt:lpstr>
      <vt:lpstr>3.3 Οι επιπτώσεις της πανδημίας στο διεθνές εμπόριο και στη ναυτιλία</vt:lpstr>
      <vt:lpstr>3.3 Οι επιπτώσεις της πανδημίας στο διεθνές εμπόριο και στη ναυτιλία</vt:lpstr>
      <vt:lpstr>3.3 Οι επιπτώσεις της πανδημίας στο διεθνές εμπόριο και στη ναυτιλία</vt:lpstr>
      <vt:lpstr> Πρόβλεψη του ΠΟΕ για εξέλιξη όγκου Διεθνούς Εμπορίου μετά το 2022</vt:lpstr>
      <vt:lpstr>Merchandise exports and imports by region, 2019Q1-2023Q4</vt:lpstr>
      <vt:lpstr>1.3 Οι επιπτώσεις της πανδημίας στο διεθνές εμπόριο και στη ναυτιλία</vt:lpstr>
      <vt:lpstr>1.3 Οι επιπτώσεις της πανδημίας στο διεθνές εμπόριο και στη ναυτιλία</vt:lpstr>
      <vt:lpstr>Παρουσίαση του PowerPoint</vt:lpstr>
      <vt:lpstr>1.3 Οι επιπτώσεις της πανδημίας στο διεθνές εμπόριο και στη ναυτιλία</vt:lpstr>
      <vt:lpstr>Παρουσίαση του PowerPoint</vt:lpstr>
      <vt:lpstr>2. Προδιαγραφόμενες αλλαγές στο διεθνές εμπόριο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2.1 Ενίσχυση της περιφερειοποίησης του διεθνούς εμπορίου </vt:lpstr>
      <vt:lpstr>Παρουσίαση του PowerPoint</vt:lpstr>
      <vt:lpstr>2.2 Αλλαγές στη διεθνή κατανομή της παραγωγής και στις αλυσίδες αξίας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2.4 Εμπορικοί, νομισματικοί και τεχνολογικοί «πόλεμοι»</vt:lpstr>
      <vt:lpstr>2.5 Ενέργεια, εμπόριο και ναυτιλία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2.6 Το μέλλον του διεθνούς εμπορίου και των θαλάσσιων μεταφορών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ΠΜΣ ΣΤΗ ΝΑΥΤΙΛΙΑ ΧΕ 2020 Γεωπολιτική, Ενέργεια και Ναυτιλία</dc:title>
  <dc:creator>Charalampos Kotios</dc:creator>
  <cp:lastModifiedBy>AGGELOS KOTIOS</cp:lastModifiedBy>
  <cp:revision>129</cp:revision>
  <dcterms:created xsi:type="dcterms:W3CDTF">2020-11-18T12:40:49Z</dcterms:created>
  <dcterms:modified xsi:type="dcterms:W3CDTF">2024-11-21T12:55:33Z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c24caf1-31f7-40c1-bde0-ca915f0156e3_Enabled">
    <vt:lpwstr>True</vt:lpwstr>
  </property>
  <property fmtid="{D5CDD505-2E9C-101B-9397-08002B2CF9AE}" pid="3" name="MSIP_Label_fc24caf1-31f7-40c1-bde0-ca915f0156e3_SiteId">
    <vt:lpwstr>088e9b00-ffd0-458e-bfa1-acf4c596d3cb</vt:lpwstr>
  </property>
  <property fmtid="{D5CDD505-2E9C-101B-9397-08002B2CF9AE}" pid="4" name="MSIP_Label_fc24caf1-31f7-40c1-bde0-ca915f0156e3_Owner">
    <vt:lpwstr>charalampos.kotios@msc.com</vt:lpwstr>
  </property>
  <property fmtid="{D5CDD505-2E9C-101B-9397-08002B2CF9AE}" pid="5" name="MSIP_Label_fc24caf1-31f7-40c1-bde0-ca915f0156e3_SetDate">
    <vt:lpwstr>2020-11-18T13:01:47.6109118Z</vt:lpwstr>
  </property>
  <property fmtid="{D5CDD505-2E9C-101B-9397-08002B2CF9AE}" pid="6" name="MSIP_Label_fc24caf1-31f7-40c1-bde0-ca915f0156e3_Name">
    <vt:lpwstr>Internal</vt:lpwstr>
  </property>
  <property fmtid="{D5CDD505-2E9C-101B-9397-08002B2CF9AE}" pid="7" name="MSIP_Label_fc24caf1-31f7-40c1-bde0-ca915f0156e3_Application">
    <vt:lpwstr>Microsoft Azure Information Protection</vt:lpwstr>
  </property>
  <property fmtid="{D5CDD505-2E9C-101B-9397-08002B2CF9AE}" pid="8" name="MSIP_Label_fc24caf1-31f7-40c1-bde0-ca915f0156e3_ActionId">
    <vt:lpwstr>465d8770-bb1e-450b-adb9-a85802de90b7</vt:lpwstr>
  </property>
  <property fmtid="{D5CDD505-2E9C-101B-9397-08002B2CF9AE}" pid="9" name="MSIP_Label_fc24caf1-31f7-40c1-bde0-ca915f0156e3_Extended_MSFT_Method">
    <vt:lpwstr>Automatic</vt:lpwstr>
  </property>
  <property fmtid="{D5CDD505-2E9C-101B-9397-08002B2CF9AE}" pid="10" name="Sensitivity">
    <vt:lpwstr>Internal</vt:lpwstr>
  </property>
</Properties>
</file>