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74" d="100"/>
          <a:sy n="74" d="100"/>
        </p:scale>
        <p:origin x="-10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7" name="6 - Ευθεία γραμμή σύνδεσης"/>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28 - Τίτλος"/>
          <p:cNvSpPr>
            <a:spLocks noGrp="1"/>
          </p:cNvSpPr>
          <p:nvPr>
            <p:ph type="ctrTitle"/>
          </p:nvPr>
        </p:nvSpPr>
        <p:spPr>
          <a:xfrm>
            <a:off x="381000" y="4853411"/>
            <a:ext cx="8458200" cy="1222375"/>
          </a:xfrm>
        </p:spPr>
        <p:txBody>
          <a:bodyPr anchor="t"/>
          <a:lstStyle/>
          <a:p>
            <a:r>
              <a:rPr kumimoji="0" lang="el-GR" smtClean="0"/>
              <a:t>Kλικ για επεξεργασία του τίτλου</a:t>
            </a:r>
            <a:endParaRPr kumimoji="0" lang="en-US"/>
          </a:p>
        </p:txBody>
      </p:sp>
      <p:sp>
        <p:nvSpPr>
          <p:cNvPr id="9" name="8 - Υπότιτλος"/>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16" name="15 - Θέση ημερομηνίας"/>
          <p:cNvSpPr>
            <a:spLocks noGrp="1"/>
          </p:cNvSpPr>
          <p:nvPr>
            <p:ph type="dt" sz="half" idx="10"/>
          </p:nvPr>
        </p:nvSpPr>
        <p:spPr/>
        <p:txBody>
          <a:bodyPr/>
          <a:lstStyle/>
          <a:p>
            <a:fld id="{2F393640-9A97-456A-94F9-F08E7C3916B5}" type="datetimeFigureOut">
              <a:rPr lang="el-GR" smtClean="0"/>
              <a:pPr/>
              <a:t>11/7/2010</a:t>
            </a:fld>
            <a:endParaRPr lang="el-GR"/>
          </a:p>
        </p:txBody>
      </p:sp>
      <p:sp>
        <p:nvSpPr>
          <p:cNvPr id="2" name="1 - Θέση υποσέλιδου"/>
          <p:cNvSpPr>
            <a:spLocks noGrp="1"/>
          </p:cNvSpPr>
          <p:nvPr>
            <p:ph type="ftr" sz="quarter" idx="11"/>
          </p:nvPr>
        </p:nvSpPr>
        <p:spPr/>
        <p:txBody>
          <a:bodyPr/>
          <a:lstStyle/>
          <a:p>
            <a:endParaRPr lang="el-GR"/>
          </a:p>
        </p:txBody>
      </p:sp>
      <p:sp>
        <p:nvSpPr>
          <p:cNvPr id="15" name="14 - Θέση αριθμού διαφάνειας"/>
          <p:cNvSpPr>
            <a:spLocks noGrp="1"/>
          </p:cNvSpPr>
          <p:nvPr>
            <p:ph type="sldNum" sz="quarter" idx="12"/>
          </p:nvPr>
        </p:nvSpPr>
        <p:spPr>
          <a:xfrm>
            <a:off x="8229600" y="6473952"/>
            <a:ext cx="758952" cy="246888"/>
          </a:xfrm>
        </p:spPr>
        <p:txBody>
          <a:bodyPr/>
          <a:lstStyle/>
          <a:p>
            <a:fld id="{3EC781F0-A7E9-4743-AF0A-DC54C02A1B96}"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2F393640-9A97-456A-94F9-F08E7C3916B5}" type="datetimeFigureOut">
              <a:rPr lang="el-GR" smtClean="0"/>
              <a:pPr/>
              <a:t>11/7/2010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EC781F0-A7E9-4743-AF0A-DC54C02A1B96}"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858000" y="549276"/>
            <a:ext cx="1828800" cy="5851525"/>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549276"/>
            <a:ext cx="6248400" cy="5851525"/>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2F393640-9A97-456A-94F9-F08E7C3916B5}" type="datetimeFigureOut">
              <a:rPr lang="el-GR" smtClean="0"/>
              <a:pPr/>
              <a:t>11/7/2010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EC781F0-A7E9-4743-AF0A-DC54C02A1B96}"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2" name="2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27" name="26 - Θέση περιεχομένου"/>
          <p:cNvSpPr>
            <a:spLocks noGrp="1"/>
          </p:cNvSpPr>
          <p:nvPr>
            <p:ph idx="1"/>
          </p:nvPr>
        </p:nvSpPr>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5" name="24 - Θέση ημερομηνίας"/>
          <p:cNvSpPr>
            <a:spLocks noGrp="1"/>
          </p:cNvSpPr>
          <p:nvPr>
            <p:ph type="dt" sz="half" idx="10"/>
          </p:nvPr>
        </p:nvSpPr>
        <p:spPr/>
        <p:txBody>
          <a:bodyPr/>
          <a:lstStyle/>
          <a:p>
            <a:fld id="{2F393640-9A97-456A-94F9-F08E7C3916B5}" type="datetimeFigureOut">
              <a:rPr lang="el-GR" smtClean="0"/>
              <a:pPr/>
              <a:t>11/7/2010</a:t>
            </a:fld>
            <a:endParaRPr lang="el-GR"/>
          </a:p>
        </p:txBody>
      </p:sp>
      <p:sp>
        <p:nvSpPr>
          <p:cNvPr id="19" name="18 - Θέση υποσέλιδου"/>
          <p:cNvSpPr>
            <a:spLocks noGrp="1"/>
          </p:cNvSpPr>
          <p:nvPr>
            <p:ph type="ftr" sz="quarter" idx="11"/>
          </p:nvPr>
        </p:nvSpPr>
        <p:spPr>
          <a:xfrm>
            <a:off x="3581400" y="76200"/>
            <a:ext cx="2895600" cy="288925"/>
          </a:xfrm>
        </p:spPr>
        <p:txBody>
          <a:bodyPr/>
          <a:lstStyle/>
          <a:p>
            <a:endParaRPr lang="el-GR"/>
          </a:p>
        </p:txBody>
      </p:sp>
      <p:sp>
        <p:nvSpPr>
          <p:cNvPr id="16" name="15 - Θέση αριθμού διαφάνειας"/>
          <p:cNvSpPr>
            <a:spLocks noGrp="1"/>
          </p:cNvSpPr>
          <p:nvPr>
            <p:ph type="sldNum" sz="quarter" idx="12"/>
          </p:nvPr>
        </p:nvSpPr>
        <p:spPr>
          <a:xfrm>
            <a:off x="8229600" y="6473952"/>
            <a:ext cx="758952" cy="246888"/>
          </a:xfrm>
        </p:spPr>
        <p:txBody>
          <a:bodyPr/>
          <a:lstStyle/>
          <a:p>
            <a:fld id="{3EC781F0-A7E9-4743-AF0A-DC54C02A1B96}"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3">
        <a:schemeClr val="bg2"/>
      </p:bgRef>
    </p:bg>
    <p:spTree>
      <p:nvGrpSpPr>
        <p:cNvPr id="1" name=""/>
        <p:cNvGrpSpPr/>
        <p:nvPr/>
      </p:nvGrpSpPr>
      <p:grpSpPr>
        <a:xfrm>
          <a:off x="0" y="0"/>
          <a:ext cx="0" cy="0"/>
          <a:chOff x="0" y="0"/>
          <a:chExt cx="0" cy="0"/>
        </a:xfrm>
      </p:grpSpPr>
      <p:sp>
        <p:nvSpPr>
          <p:cNvPr id="7" name="6 - Ευθεία γραμμή σύνδεσης"/>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 Θέση κειμένου"/>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19" name="18 - Θέση ημερομηνίας"/>
          <p:cNvSpPr>
            <a:spLocks noGrp="1"/>
          </p:cNvSpPr>
          <p:nvPr>
            <p:ph type="dt" sz="half" idx="10"/>
          </p:nvPr>
        </p:nvSpPr>
        <p:spPr/>
        <p:txBody>
          <a:bodyPr/>
          <a:lstStyle/>
          <a:p>
            <a:fld id="{2F393640-9A97-456A-94F9-F08E7C3916B5}" type="datetimeFigureOut">
              <a:rPr lang="el-GR" smtClean="0"/>
              <a:pPr/>
              <a:t>11/7/2010</a:t>
            </a:fld>
            <a:endParaRPr lang="el-GR"/>
          </a:p>
        </p:txBody>
      </p:sp>
      <p:sp>
        <p:nvSpPr>
          <p:cNvPr id="11" name="10 - Θέση υποσέλιδου"/>
          <p:cNvSpPr>
            <a:spLocks noGrp="1"/>
          </p:cNvSpPr>
          <p:nvPr>
            <p:ph type="ftr" sz="quarter" idx="11"/>
          </p:nvPr>
        </p:nvSpPr>
        <p:spPr/>
        <p:txBody>
          <a:bodyPr/>
          <a:lstStyle/>
          <a:p>
            <a:endParaRPr lang="el-GR"/>
          </a:p>
        </p:txBody>
      </p:sp>
      <p:sp>
        <p:nvSpPr>
          <p:cNvPr id="16" name="15 - Θέση αριθμού διαφάνειας"/>
          <p:cNvSpPr>
            <a:spLocks noGrp="1"/>
          </p:cNvSpPr>
          <p:nvPr>
            <p:ph type="sldNum" sz="quarter" idx="12"/>
          </p:nvPr>
        </p:nvSpPr>
        <p:spPr/>
        <p:txBody>
          <a:bodyPr/>
          <a:lstStyle/>
          <a:p>
            <a:fld id="{3EC781F0-A7E9-4743-AF0A-DC54C02A1B96}" type="slidenum">
              <a:rPr lang="el-GR" smtClean="0"/>
              <a:pPr/>
              <a:t>‹#›</a:t>
            </a:fld>
            <a:endParaRPr lang="el-GR"/>
          </a:p>
        </p:txBody>
      </p:sp>
      <p:sp>
        <p:nvSpPr>
          <p:cNvPr id="8" name="7 - Τίτλος"/>
          <p:cNvSpPr>
            <a:spLocks noGrp="1"/>
          </p:cNvSpPr>
          <p:nvPr>
            <p:ph type="title"/>
          </p:nvPr>
        </p:nvSpPr>
        <p:spPr>
          <a:xfrm>
            <a:off x="180475" y="2947085"/>
            <a:ext cx="8686800" cy="1184825"/>
          </a:xfrm>
        </p:spPr>
        <p:txBody>
          <a:bodyPr rtlCol="0" anchor="t"/>
          <a:lstStyle>
            <a:lvl1pPr algn="r">
              <a:defRPr/>
            </a:lvl1pPr>
          </a:lstStyle>
          <a:p>
            <a:r>
              <a:rPr kumimoji="0" lang="el-GR" smtClean="0"/>
              <a:t>Kλικ για επεξεργασία του τίτλου</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0" name="19 - Τίτλος"/>
          <p:cNvSpPr>
            <a:spLocks noGrp="1"/>
          </p:cNvSpPr>
          <p:nvPr>
            <p:ph type="title"/>
          </p:nvPr>
        </p:nvSpPr>
        <p:spPr>
          <a:xfrm>
            <a:off x="301752" y="457200"/>
            <a:ext cx="8686800" cy="841248"/>
          </a:xfrm>
        </p:spPr>
        <p:txBody>
          <a:bodyPr/>
          <a:lstStyle/>
          <a:p>
            <a:r>
              <a:rPr kumimoji="0" lang="el-GR" smtClean="0"/>
              <a:t>Kλικ για επεξεργασία του τίτλου</a:t>
            </a:r>
            <a:endParaRPr kumimoji="0" lang="en-US"/>
          </a:p>
        </p:txBody>
      </p:sp>
      <p:sp>
        <p:nvSpPr>
          <p:cNvPr id="14" name="13 - Θέση περιεχομένου"/>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3" name="12 - Θέση περιεχομένου"/>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1" name="20 - Θέση ημερομηνίας"/>
          <p:cNvSpPr>
            <a:spLocks noGrp="1"/>
          </p:cNvSpPr>
          <p:nvPr>
            <p:ph type="dt" sz="half" idx="10"/>
          </p:nvPr>
        </p:nvSpPr>
        <p:spPr/>
        <p:txBody>
          <a:bodyPr/>
          <a:lstStyle/>
          <a:p>
            <a:fld id="{2F393640-9A97-456A-94F9-F08E7C3916B5}" type="datetimeFigureOut">
              <a:rPr lang="el-GR" smtClean="0"/>
              <a:pPr/>
              <a:t>11/7/2010</a:t>
            </a:fld>
            <a:endParaRPr lang="el-GR"/>
          </a:p>
        </p:txBody>
      </p:sp>
      <p:sp>
        <p:nvSpPr>
          <p:cNvPr id="10" name="9 - Θέση υποσέλιδου"/>
          <p:cNvSpPr>
            <a:spLocks noGrp="1"/>
          </p:cNvSpPr>
          <p:nvPr>
            <p:ph type="ftr" sz="quarter" idx="11"/>
          </p:nvPr>
        </p:nvSpPr>
        <p:spPr/>
        <p:txBody>
          <a:bodyPr/>
          <a:lstStyle/>
          <a:p>
            <a:endParaRPr lang="el-GR"/>
          </a:p>
        </p:txBody>
      </p:sp>
      <p:sp>
        <p:nvSpPr>
          <p:cNvPr id="31" name="30 - Θέση αριθμού διαφάνειας"/>
          <p:cNvSpPr>
            <a:spLocks noGrp="1"/>
          </p:cNvSpPr>
          <p:nvPr>
            <p:ph type="sldNum" sz="quarter" idx="12"/>
          </p:nvPr>
        </p:nvSpPr>
        <p:spPr/>
        <p:txBody>
          <a:bodyPr/>
          <a:lstStyle/>
          <a:p>
            <a:fld id="{3EC781F0-A7E9-4743-AF0A-DC54C02A1B96}"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spTree>
      <p:nvGrpSpPr>
        <p:cNvPr id="1" name=""/>
        <p:cNvGrpSpPr/>
        <p:nvPr/>
      </p:nvGrpSpPr>
      <p:grpSpPr>
        <a:xfrm>
          <a:off x="0" y="0"/>
          <a:ext cx="0" cy="0"/>
          <a:chOff x="0" y="0"/>
          <a:chExt cx="0" cy="0"/>
        </a:xfrm>
      </p:grpSpPr>
      <p:sp>
        <p:nvSpPr>
          <p:cNvPr id="29" name="28 - Τίτλος"/>
          <p:cNvSpPr>
            <a:spLocks noGrp="1"/>
          </p:cNvSpPr>
          <p:nvPr>
            <p:ph type="title"/>
          </p:nvPr>
        </p:nvSpPr>
        <p:spPr>
          <a:xfrm>
            <a:off x="304800" y="5410200"/>
            <a:ext cx="8610600" cy="882650"/>
          </a:xfrm>
        </p:spPr>
        <p:txBody>
          <a:bodyPr anchor="ctr"/>
          <a:lstStyle>
            <a:lvl1pPr>
              <a:defRPr/>
            </a:lvl1p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25" name="24 - Θέση κειμένου"/>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8" name="27 - Θέση περιεχομένου"/>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0" name="9 - Θέση ημερομηνίας"/>
          <p:cNvSpPr>
            <a:spLocks noGrp="1"/>
          </p:cNvSpPr>
          <p:nvPr>
            <p:ph type="dt" sz="half" idx="10"/>
          </p:nvPr>
        </p:nvSpPr>
        <p:spPr/>
        <p:txBody>
          <a:bodyPr/>
          <a:lstStyle/>
          <a:p>
            <a:fld id="{2F393640-9A97-456A-94F9-F08E7C3916B5}" type="datetimeFigureOut">
              <a:rPr lang="el-GR" smtClean="0"/>
              <a:pPr/>
              <a:t>11/7/2010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a:xfrm>
            <a:off x="8229600" y="6477000"/>
            <a:ext cx="762000" cy="246888"/>
          </a:xfrm>
        </p:spPr>
        <p:txBody>
          <a:bodyPr/>
          <a:lstStyle/>
          <a:p>
            <a:fld id="{3EC781F0-A7E9-4743-AF0A-DC54C02A1B96}" type="slidenum">
              <a:rPr lang="el-GR" smtClean="0"/>
              <a:pPr/>
              <a:t>‹#›</a:t>
            </a:fld>
            <a:endParaRPr lang="el-GR"/>
          </a:p>
        </p:txBody>
      </p:sp>
      <p:sp>
        <p:nvSpPr>
          <p:cNvPr id="11" name="10 - Ευθεία γραμμή σύνδεσης"/>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30" name="29 - Τίτλος"/>
          <p:cNvSpPr>
            <a:spLocks noGrp="1"/>
          </p:cNvSpPr>
          <p:nvPr>
            <p:ph type="title"/>
          </p:nvPr>
        </p:nvSpPr>
        <p:spPr>
          <a:xfrm>
            <a:off x="301752" y="457200"/>
            <a:ext cx="8686800" cy="841248"/>
          </a:xfrm>
        </p:spPr>
        <p:txBody>
          <a:bodyPr/>
          <a:lstStyle/>
          <a:p>
            <a:r>
              <a:rPr kumimoji="0" lang="el-GR" smtClean="0"/>
              <a:t>Kλικ για επεξεργασία του τίτλου</a:t>
            </a:r>
            <a:endParaRPr kumimoji="0" lang="en-US"/>
          </a:p>
        </p:txBody>
      </p:sp>
      <p:sp>
        <p:nvSpPr>
          <p:cNvPr id="12" name="11 - Θέση ημερομηνίας"/>
          <p:cNvSpPr>
            <a:spLocks noGrp="1"/>
          </p:cNvSpPr>
          <p:nvPr>
            <p:ph type="dt" sz="half" idx="10"/>
          </p:nvPr>
        </p:nvSpPr>
        <p:spPr/>
        <p:txBody>
          <a:bodyPr/>
          <a:lstStyle/>
          <a:p>
            <a:fld id="{2F393640-9A97-456A-94F9-F08E7C3916B5}" type="datetimeFigureOut">
              <a:rPr lang="el-GR" smtClean="0"/>
              <a:pPr/>
              <a:t>11/7/2010</a:t>
            </a:fld>
            <a:endParaRPr lang="el-GR"/>
          </a:p>
        </p:txBody>
      </p:sp>
      <p:sp>
        <p:nvSpPr>
          <p:cNvPr id="21" name="20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EC781F0-A7E9-4743-AF0A-DC54C02A1B96}"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3" name="2 - Θέση ημερομηνίας"/>
          <p:cNvSpPr>
            <a:spLocks noGrp="1"/>
          </p:cNvSpPr>
          <p:nvPr>
            <p:ph type="dt" sz="half" idx="10"/>
          </p:nvPr>
        </p:nvSpPr>
        <p:spPr/>
        <p:txBody>
          <a:bodyPr/>
          <a:lstStyle/>
          <a:p>
            <a:fld id="{2F393640-9A97-456A-94F9-F08E7C3916B5}" type="datetimeFigureOut">
              <a:rPr lang="el-GR" smtClean="0"/>
              <a:pPr/>
              <a:t>11/7/2010</a:t>
            </a:fld>
            <a:endParaRPr lang="el-GR"/>
          </a:p>
        </p:txBody>
      </p:sp>
      <p:sp>
        <p:nvSpPr>
          <p:cNvPr id="24" name="23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3EC781F0-A7E9-4743-AF0A-DC54C02A1B96}"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8" name="7 - Ευθεία γραμμή σύνδεσης"/>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 Τίτλος"/>
          <p:cNvSpPr>
            <a:spLocks noGrp="1"/>
          </p:cNvSpPr>
          <p:nvPr>
            <p:ph type="title"/>
          </p:nvPr>
        </p:nvSpPr>
        <p:spPr>
          <a:xfrm>
            <a:off x="457200" y="5486400"/>
            <a:ext cx="8458200" cy="520700"/>
          </a:xfrm>
        </p:spPr>
        <p:txBody>
          <a:bodyPr anchor="ctr"/>
          <a:lstStyle>
            <a:lvl1pPr algn="l">
              <a:buNone/>
              <a:defRPr sz="2000" b="1"/>
            </a:lvl1pPr>
          </a:lstStyle>
          <a:p>
            <a:r>
              <a:rPr kumimoji="0" lang="el-GR" smtClean="0"/>
              <a:t>Kλικ για επεξεργασία του τίτλου</a:t>
            </a:r>
            <a:endParaRPr kumimoji="0" lang="en-US"/>
          </a:p>
        </p:txBody>
      </p:sp>
      <p:sp>
        <p:nvSpPr>
          <p:cNvPr id="26" name="25 - Θέση κειμένου"/>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14" name="13 - Θέση περιεχομένου"/>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5" name="24 - Θέση ημερομηνίας"/>
          <p:cNvSpPr>
            <a:spLocks noGrp="1"/>
          </p:cNvSpPr>
          <p:nvPr>
            <p:ph type="dt" sz="half" idx="10"/>
          </p:nvPr>
        </p:nvSpPr>
        <p:spPr/>
        <p:txBody>
          <a:bodyPr/>
          <a:lstStyle/>
          <a:p>
            <a:fld id="{2F393640-9A97-456A-94F9-F08E7C3916B5}" type="datetimeFigureOut">
              <a:rPr lang="el-GR" smtClean="0"/>
              <a:pPr/>
              <a:t>11/7/2010</a:t>
            </a:fld>
            <a:endParaRPr lang="el-GR"/>
          </a:p>
        </p:txBody>
      </p:sp>
      <p:sp>
        <p:nvSpPr>
          <p:cNvPr id="29" name="28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3EC781F0-A7E9-4743-AF0A-DC54C02A1B96}"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13" name="12 - Θέση εικόνας"/>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
        <p:nvSpPr>
          <p:cNvPr id="7" name="6 - Θέση ημερομηνίας"/>
          <p:cNvSpPr>
            <a:spLocks noGrp="1"/>
          </p:cNvSpPr>
          <p:nvPr>
            <p:ph type="dt" sz="half" idx="10"/>
          </p:nvPr>
        </p:nvSpPr>
        <p:spPr/>
        <p:txBody>
          <a:bodyPr/>
          <a:lstStyle/>
          <a:p>
            <a:fld id="{2F393640-9A97-456A-94F9-F08E7C3916B5}" type="datetimeFigureOut">
              <a:rPr lang="el-GR" smtClean="0"/>
              <a:pPr/>
              <a:t>11/7/2010</a:t>
            </a:fld>
            <a:endParaRPr lang="el-GR"/>
          </a:p>
        </p:txBody>
      </p:sp>
      <p:sp>
        <p:nvSpPr>
          <p:cNvPr id="5" name="4 - Θέση υποσέλιδου"/>
          <p:cNvSpPr>
            <a:spLocks noGrp="1"/>
          </p:cNvSpPr>
          <p:nvPr>
            <p:ph type="ftr" sz="quarter" idx="11"/>
          </p:nvPr>
        </p:nvSpPr>
        <p:spPr/>
        <p:txBody>
          <a:bodyPr/>
          <a:lstStyle/>
          <a:p>
            <a:endParaRPr lang="el-GR"/>
          </a:p>
        </p:txBody>
      </p:sp>
      <p:sp>
        <p:nvSpPr>
          <p:cNvPr id="31" name="30 - Θέση αριθμού διαφάνειας"/>
          <p:cNvSpPr>
            <a:spLocks noGrp="1"/>
          </p:cNvSpPr>
          <p:nvPr>
            <p:ph type="sldNum" sz="quarter" idx="12"/>
          </p:nvPr>
        </p:nvSpPr>
        <p:spPr/>
        <p:txBody>
          <a:bodyPr/>
          <a:lstStyle/>
          <a:p>
            <a:fld id="{3EC781F0-A7E9-4743-AF0A-DC54C02A1B96}" type="slidenum">
              <a:rPr lang="el-GR" smtClean="0"/>
              <a:pPr/>
              <a:t>‹#›</a:t>
            </a:fld>
            <a:endParaRPr lang="el-GR"/>
          </a:p>
        </p:txBody>
      </p:sp>
      <p:sp>
        <p:nvSpPr>
          <p:cNvPr id="17" name="16 - Τίτλος"/>
          <p:cNvSpPr>
            <a:spLocks noGrp="1"/>
          </p:cNvSpPr>
          <p:nvPr>
            <p:ph type="title"/>
          </p:nvPr>
        </p:nvSpPr>
        <p:spPr>
          <a:xfrm>
            <a:off x="381000" y="4993760"/>
            <a:ext cx="5867400" cy="522288"/>
          </a:xfrm>
        </p:spPr>
        <p:txBody>
          <a:bodyPr anchor="ctr"/>
          <a:lstStyle>
            <a:lvl1pPr algn="l">
              <a:buNone/>
              <a:defRPr sz="2000" b="1"/>
            </a:lvl1pPr>
          </a:lstStyle>
          <a:p>
            <a:r>
              <a:rPr kumimoji="0" lang="el-GR" smtClean="0"/>
              <a:t>Kλικ για επεξεργασία του τίτλου</a:t>
            </a:r>
            <a:endParaRPr kumimoji="0" lang="en-US"/>
          </a:p>
        </p:txBody>
      </p:sp>
      <p:sp>
        <p:nvSpPr>
          <p:cNvPr id="26" name="25 - Θέση κειμένου"/>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l-GR" smtClean="0"/>
              <a:t>Kλικ για επεξεργασία των στυλ του υποδείγματος</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 Ευθεία γραμμή σύνδεσης"/>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7 - Θέση κειμένου"/>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1" name="10 - Θέση ημερομηνίας"/>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2F393640-9A97-456A-94F9-F08E7C3916B5}" type="datetimeFigureOut">
              <a:rPr lang="el-GR" smtClean="0"/>
              <a:pPr/>
              <a:t>11/7/2010</a:t>
            </a:fld>
            <a:endParaRPr lang="el-GR"/>
          </a:p>
        </p:txBody>
      </p:sp>
      <p:sp>
        <p:nvSpPr>
          <p:cNvPr id="28" name="27 - Θέση υποσέλιδου"/>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l-GR"/>
          </a:p>
        </p:txBody>
      </p:sp>
      <p:sp>
        <p:nvSpPr>
          <p:cNvPr id="5" name="4 - Θέση αριθμού διαφάνειας"/>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3EC781F0-A7E9-4743-AF0A-DC54C02A1B96}" type="slidenum">
              <a:rPr lang="el-GR" smtClean="0"/>
              <a:pPr/>
              <a:t>‹#›</a:t>
            </a:fld>
            <a:endParaRPr lang="el-GR"/>
          </a:p>
        </p:txBody>
      </p:sp>
      <p:sp>
        <p:nvSpPr>
          <p:cNvPr id="10" name="9 - Θέση τίτλου"/>
          <p:cNvSpPr>
            <a:spLocks noGrp="1"/>
          </p:cNvSpPr>
          <p:nvPr>
            <p:ph type="title"/>
          </p:nvPr>
        </p:nvSpPr>
        <p:spPr>
          <a:xfrm>
            <a:off x="304800" y="457200"/>
            <a:ext cx="8686800" cy="838200"/>
          </a:xfrm>
          <a:prstGeom prst="rect">
            <a:avLst/>
          </a:prstGeom>
        </p:spPr>
        <p:txBody>
          <a:bodyPr vert="horz" anchor="ctr">
            <a:normAutofit/>
          </a:bodyPr>
          <a:lstStyle/>
          <a:p>
            <a:r>
              <a:rPr kumimoji="0" lang="el-GR" smtClean="0"/>
              <a:t>Kλικ για επεξεργασία του τίτλου</a:t>
            </a:r>
            <a:endParaRPr kumimoji="0" lang="en-US"/>
          </a:p>
        </p:txBody>
      </p:sp>
      <p:sp>
        <p:nvSpPr>
          <p:cNvPr id="9" name="8 - Ευθεία γραμμή σύνδεσης"/>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 Ευθεία γραμμή σύνδεσης"/>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1"/>
            <a:ext cx="7772400" cy="1571612"/>
          </a:xfrm>
        </p:spPr>
        <p:txBody>
          <a:bodyPr>
            <a:normAutofit fontScale="90000"/>
          </a:bodyPr>
          <a:lstStyle/>
          <a:p>
            <a:r>
              <a:rPr lang="en-US" sz="4000" b="1" u="sng" dirty="0"/>
              <a:t>ECONOMIC MODELING: </a:t>
            </a:r>
            <a:r>
              <a:rPr lang="en-US" sz="4000" b="1" u="sng" dirty="0" smtClean="0"/>
              <a:t/>
            </a:r>
            <a:br>
              <a:rPr lang="en-US" sz="4000" b="1" u="sng" dirty="0" smtClean="0"/>
            </a:br>
            <a:r>
              <a:rPr lang="en-US" sz="4000" b="1" u="sng" dirty="0" smtClean="0"/>
              <a:t>PROF</a:t>
            </a:r>
            <a:r>
              <a:rPr lang="en-US" sz="4000" b="1" u="sng" dirty="0"/>
              <a:t>. </a:t>
            </a:r>
            <a:r>
              <a:rPr lang="el-GR" sz="4000" b="1" u="sng" dirty="0" smtClean="0"/>
              <a:t> Ε. </a:t>
            </a:r>
            <a:r>
              <a:rPr lang="en-US" sz="4000" b="1" u="sng" dirty="0" smtClean="0"/>
              <a:t>THALASSINOS</a:t>
            </a:r>
            <a:r>
              <a:rPr lang="el-GR" dirty="0"/>
              <a:t/>
            </a:r>
            <a:br>
              <a:rPr lang="el-GR" dirty="0"/>
            </a:br>
            <a:endParaRPr lang="el-GR" dirty="0"/>
          </a:p>
        </p:txBody>
      </p:sp>
      <p:sp>
        <p:nvSpPr>
          <p:cNvPr id="3" name="2 - Υπότιτλος"/>
          <p:cNvSpPr>
            <a:spLocks noGrp="1"/>
          </p:cNvSpPr>
          <p:nvPr>
            <p:ph type="subTitle" idx="1"/>
          </p:nvPr>
        </p:nvSpPr>
        <p:spPr>
          <a:xfrm>
            <a:off x="0" y="1142984"/>
            <a:ext cx="9144000" cy="5715016"/>
          </a:xfrm>
        </p:spPr>
        <p:txBody>
          <a:bodyPr>
            <a:normAutofit fontScale="62500" lnSpcReduction="20000"/>
          </a:bodyPr>
          <a:lstStyle/>
          <a:p>
            <a:r>
              <a:rPr lang="en-US" b="1" i="1" u="sng" dirty="0"/>
              <a:t>Strategic Planning</a:t>
            </a:r>
            <a:r>
              <a:rPr lang="el-GR" b="1" i="1" u="sng" dirty="0"/>
              <a:t>: </a:t>
            </a:r>
            <a:r>
              <a:rPr lang="en-US" b="1" i="1" u="sng" dirty="0"/>
              <a:t>A Comprehensive Approach</a:t>
            </a:r>
            <a:endParaRPr lang="el-GR" dirty="0"/>
          </a:p>
          <a:p>
            <a:r>
              <a:rPr lang="en-US" b="1" i="1" dirty="0"/>
              <a:t>Abstract</a:t>
            </a:r>
            <a:endParaRPr lang="el-GR" dirty="0"/>
          </a:p>
          <a:p>
            <a:r>
              <a:rPr lang="en-US" b="1" i="1" dirty="0"/>
              <a:t> </a:t>
            </a:r>
            <a:endParaRPr lang="el-GR" dirty="0"/>
          </a:p>
          <a:p>
            <a:pPr algn="l">
              <a:buFont typeface="Arial" pitchFamily="34" charset="0"/>
              <a:buChar char="•"/>
            </a:pPr>
            <a:r>
              <a:rPr lang="en-US" sz="3400" i="1" dirty="0"/>
              <a:t>A company with no sense of direction and coherent strategy, starts off</a:t>
            </a:r>
            <a:r>
              <a:rPr lang="en-US" sz="3400" b="1" i="1" dirty="0"/>
              <a:t> </a:t>
            </a:r>
            <a:r>
              <a:rPr lang="en-US" sz="3400" i="1" dirty="0"/>
              <a:t>heavily handicapped</a:t>
            </a:r>
            <a:r>
              <a:rPr lang="en-US" sz="3400" b="1" i="1" dirty="0"/>
              <a:t> </a:t>
            </a:r>
            <a:r>
              <a:rPr lang="en-US" sz="3400" b="1" i="1" dirty="0" smtClean="0"/>
              <a:t>. </a:t>
            </a:r>
            <a:r>
              <a:rPr lang="en-US" sz="3400" i="1" dirty="0"/>
              <a:t>Notwithstanding the voluminous and prolific amount of strategic planning literature, there has been a paucity of research pertaining to a </a:t>
            </a:r>
            <a:r>
              <a:rPr lang="en-US" sz="3400" i="1" dirty="0" smtClean="0"/>
              <a:t> </a:t>
            </a:r>
            <a:r>
              <a:rPr lang="en-US" sz="3400" b="1" i="1" dirty="0"/>
              <a:t>comprehensive approach. </a:t>
            </a:r>
            <a:r>
              <a:rPr lang="en-US" sz="3400" i="1" dirty="0" smtClean="0"/>
              <a:t> </a:t>
            </a:r>
          </a:p>
          <a:p>
            <a:pPr algn="l">
              <a:buFont typeface="Arial" pitchFamily="34" charset="0"/>
              <a:buChar char="•"/>
            </a:pPr>
            <a:r>
              <a:rPr lang="en-US" sz="3400" b="1" i="1" dirty="0" smtClean="0"/>
              <a:t>SWOT </a:t>
            </a:r>
            <a:r>
              <a:rPr lang="en-US" sz="3400" b="1" i="1" dirty="0"/>
              <a:t>analysis</a:t>
            </a:r>
            <a:r>
              <a:rPr lang="en-US" sz="3400" i="1" dirty="0"/>
              <a:t> apparatus is overwhelmingly used, as a dominant, self-sufficient tool. To accomplish its task more thoroughly, it should be applied in conjunction with  </a:t>
            </a:r>
            <a:r>
              <a:rPr lang="en-US" sz="3400" b="1" i="1" dirty="0" smtClean="0"/>
              <a:t>business </a:t>
            </a:r>
            <a:r>
              <a:rPr lang="en-US" sz="3400" b="1" i="1" dirty="0"/>
              <a:t>portfolio matrices</a:t>
            </a:r>
            <a:r>
              <a:rPr lang="en-US" sz="3400" i="1" dirty="0"/>
              <a:t> and other related techniques.  </a:t>
            </a:r>
            <a:endParaRPr lang="en-US" sz="3400" i="1" dirty="0" smtClean="0"/>
          </a:p>
          <a:p>
            <a:pPr algn="l">
              <a:buFont typeface="Arial" pitchFamily="34" charset="0"/>
              <a:buChar char="•"/>
            </a:pPr>
            <a:r>
              <a:rPr lang="en-US" sz="3400" i="1" dirty="0" smtClean="0"/>
              <a:t>These </a:t>
            </a:r>
            <a:r>
              <a:rPr lang="en-US" sz="3400" i="1" dirty="0"/>
              <a:t>are reviewed and inextricably intertwined into a solid framework with the right perspective, which clarify and elucidate policy alternative pathways, without haphazard, nebulous and incongruous elements that debilitate the entire framework. </a:t>
            </a:r>
            <a:endParaRPr lang="en-US" sz="3400" i="1" dirty="0" smtClean="0"/>
          </a:p>
          <a:p>
            <a:pPr algn="l">
              <a:buFont typeface="Arial" pitchFamily="34" charset="0"/>
              <a:buChar char="•"/>
            </a:pPr>
            <a:r>
              <a:rPr lang="en-US" sz="3400" b="1" i="1" dirty="0" smtClean="0"/>
              <a:t>Performance</a:t>
            </a:r>
            <a:r>
              <a:rPr lang="en-US" sz="3400" i="1" dirty="0" smtClean="0"/>
              <a:t> </a:t>
            </a:r>
            <a:r>
              <a:rPr lang="en-US" sz="3400" i="1" dirty="0"/>
              <a:t>is the ultimate arbiter of strategy fitness, and </a:t>
            </a:r>
            <a:r>
              <a:rPr lang="el-GR" sz="3400" i="1" dirty="0"/>
              <a:t>α </a:t>
            </a:r>
            <a:r>
              <a:rPr lang="en-US" sz="3400" i="1" dirty="0"/>
              <a:t>sine qua non element, that permeates any comprehensive strategic planning scheme, which is sketched out scrupulously and parsimoniously as well. </a:t>
            </a:r>
            <a:endParaRPr lang="el-GR" sz="3400" dirty="0"/>
          </a:p>
          <a:p>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0"/>
            <a:ext cx="8229600" cy="1000108"/>
          </a:xfrm>
        </p:spPr>
        <p:txBody>
          <a:bodyPr>
            <a:normAutofit/>
          </a:bodyPr>
          <a:lstStyle/>
          <a:p>
            <a:r>
              <a:rPr lang="el-GR" dirty="0" smtClean="0"/>
              <a:t>ΠΕΡΙΛΗΨΗ</a:t>
            </a:r>
            <a:endParaRPr lang="el-GR" dirty="0"/>
          </a:p>
        </p:txBody>
      </p:sp>
      <p:sp>
        <p:nvSpPr>
          <p:cNvPr id="3" name="2 - Θέση περιεχομένου"/>
          <p:cNvSpPr>
            <a:spLocks noGrp="1"/>
          </p:cNvSpPr>
          <p:nvPr>
            <p:ph idx="1"/>
          </p:nvPr>
        </p:nvSpPr>
        <p:spPr>
          <a:xfrm>
            <a:off x="0" y="1142984"/>
            <a:ext cx="9144000" cy="5715016"/>
          </a:xfrm>
        </p:spPr>
        <p:txBody>
          <a:bodyPr>
            <a:noAutofit/>
          </a:bodyPr>
          <a:lstStyle/>
          <a:p>
            <a:r>
              <a:rPr lang="el-GR" sz="2400" b="1" dirty="0"/>
              <a:t>Η συνθετική και περιεκτική προσέγγιση στρατηγικού σχεδιασμού έχει αναιμική παρουσία, στην κατά τα άλλα ογκώδη σχετική βιβλιογραφία . </a:t>
            </a:r>
            <a:endParaRPr lang="en-US" sz="2400" b="1" dirty="0" smtClean="0"/>
          </a:p>
          <a:p>
            <a:r>
              <a:rPr lang="el-GR" sz="2400" b="1" dirty="0" smtClean="0"/>
              <a:t>Αποτελεί </a:t>
            </a:r>
            <a:r>
              <a:rPr lang="el-GR" sz="2400" b="1" dirty="0"/>
              <a:t>ένα δύσκολο εγχείρημα  που για να είναι γόνιμο θα πρέπει να συνδυάζει αρμονικά ένα πλήρες οπλοστάσιο συμπληρωματικών τεχνικών. Τα εργαλεία αυτά επισκοπούνται και καταβάλλεται προσπάθεια να συνδεθούν άρρηκτα σε ένα ολοκληρωμένο σύνολο, </a:t>
            </a:r>
            <a:r>
              <a:rPr lang="en-US" sz="2400" b="1" dirty="0" smtClean="0"/>
              <a:t> </a:t>
            </a:r>
            <a:r>
              <a:rPr lang="el-GR" sz="2400" b="1" dirty="0" smtClean="0"/>
              <a:t>με </a:t>
            </a:r>
            <a:r>
              <a:rPr lang="el-GR" sz="2400" b="1" dirty="0"/>
              <a:t>ανυποχώρητη εσωτερική συνέπεια και συνοχή, στην ανάλυση του ανταγωνισμού, του κλάδου, και της επιχείρησης, με τρόπο εναργή, εύληπτο και πειστικό. </a:t>
            </a:r>
            <a:endParaRPr lang="en-US" sz="2400" b="1" dirty="0" smtClean="0"/>
          </a:p>
          <a:p>
            <a:r>
              <a:rPr lang="el-GR" sz="2400" b="1" dirty="0" smtClean="0"/>
              <a:t>Περίοπτη </a:t>
            </a:r>
            <a:r>
              <a:rPr lang="el-GR" sz="2400" b="1" dirty="0"/>
              <a:t>θέση στη διαδικασία κατέχουν οι μήτρες και η </a:t>
            </a:r>
            <a:r>
              <a:rPr lang="en-US" sz="2400" b="1" dirty="0"/>
              <a:t>SWOT</a:t>
            </a:r>
            <a:r>
              <a:rPr lang="el-GR" sz="2400" b="1" dirty="0"/>
              <a:t> ανάλυση που καταυγάζουν τις συνταγές αρμονικής σύζευξης και ώσμωσης εσωτερικού και εξωτερικού περιβάλλοντος της </a:t>
            </a:r>
            <a:r>
              <a:rPr lang="el-GR" sz="2400" b="1" dirty="0" smtClean="0"/>
              <a:t>επιχείρησης</a:t>
            </a:r>
            <a:r>
              <a:rPr lang="en-US" sz="2400" b="1" dirty="0" smtClean="0"/>
              <a:t>.</a:t>
            </a:r>
            <a:endParaRPr lang="el-GR"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ΕΙΣΑΓΩΓΗ (Ι)</a:t>
            </a:r>
            <a:endParaRPr lang="el-GR" dirty="0"/>
          </a:p>
        </p:txBody>
      </p:sp>
      <p:sp>
        <p:nvSpPr>
          <p:cNvPr id="3" name="2 - Θέση περιεχομένου"/>
          <p:cNvSpPr>
            <a:spLocks noGrp="1"/>
          </p:cNvSpPr>
          <p:nvPr>
            <p:ph idx="1"/>
          </p:nvPr>
        </p:nvSpPr>
        <p:spPr/>
        <p:txBody>
          <a:bodyPr>
            <a:normAutofit fontScale="85000" lnSpcReduction="10000"/>
          </a:bodyPr>
          <a:lstStyle/>
          <a:p>
            <a:r>
              <a:rPr lang="el-GR" dirty="0"/>
              <a:t>Η στρατηγική είναι «η κατεύθυνση και το πεδίο δράσεως  (</a:t>
            </a:r>
            <a:r>
              <a:rPr lang="en-US" dirty="0"/>
              <a:t>scope</a:t>
            </a:r>
            <a:r>
              <a:rPr lang="el-GR" dirty="0"/>
              <a:t>)» μιας επιχείρησης (ή ενός οργανισμού) κατά τη μακροχρόνια περίοδο, που επιτρέπει την επίτευξη ανταγωνιστικού πλεονεκτήματος. </a:t>
            </a:r>
            <a:endParaRPr lang="en-US" dirty="0" smtClean="0"/>
          </a:p>
          <a:p>
            <a:r>
              <a:rPr lang="el-GR" dirty="0" smtClean="0"/>
              <a:t>Υλοποιείται </a:t>
            </a:r>
            <a:r>
              <a:rPr lang="el-GR" dirty="0"/>
              <a:t>με την  αξιοποίηση των πόρων και των ικανοτήτων </a:t>
            </a:r>
            <a:r>
              <a:rPr lang="el-GR" dirty="0" smtClean="0"/>
              <a:t>της </a:t>
            </a:r>
            <a:r>
              <a:rPr lang="el-GR" dirty="0"/>
              <a:t>και σκοπό την κάλυψη των αναγκών της αγοράς και την εκπλήρωση των  προσδοκιών των ενδιαφερομένων (</a:t>
            </a:r>
            <a:r>
              <a:rPr lang="en-US" dirty="0"/>
              <a:t>stakeholders</a:t>
            </a:r>
            <a:r>
              <a:rPr lang="el-GR" dirty="0"/>
              <a:t>) στα πλαίσια ενός δυναμικά μεταβαλλόμενου </a:t>
            </a:r>
            <a:r>
              <a:rPr lang="el-GR" dirty="0" smtClean="0"/>
              <a:t>περιβάλλοντος</a:t>
            </a:r>
            <a:r>
              <a:rPr lang="en-US" dirty="0" smtClean="0"/>
              <a:t> </a:t>
            </a:r>
            <a:r>
              <a:rPr lang="el-GR" dirty="0" smtClean="0"/>
              <a:t>(</a:t>
            </a:r>
            <a:r>
              <a:rPr lang="en-US" dirty="0"/>
              <a:t>Johnson and </a:t>
            </a:r>
            <a:r>
              <a:rPr lang="en-US" dirty="0" err="1"/>
              <a:t>Scholes</a:t>
            </a:r>
            <a:r>
              <a:rPr lang="el-GR" dirty="0"/>
              <a:t> </a:t>
            </a:r>
            <a:r>
              <a:rPr lang="el-GR" dirty="0" smtClean="0"/>
              <a:t>1999</a:t>
            </a:r>
            <a:r>
              <a:rPr lang="en-US" dirty="0" smtClean="0"/>
              <a:t>).</a:t>
            </a:r>
            <a:endParaRPr lang="el-GR" dirty="0"/>
          </a:p>
          <a:p>
            <a:endParaRPr lang="el-G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368280"/>
          </a:xfrm>
        </p:spPr>
        <p:txBody>
          <a:bodyPr>
            <a:normAutofit fontScale="90000"/>
          </a:bodyPr>
          <a:lstStyle/>
          <a:p>
            <a:r>
              <a:rPr lang="el-GR" dirty="0" smtClean="0"/>
              <a:t>ΕΙΣΑΓΩΓΗ (ΙΙ)</a:t>
            </a:r>
            <a:endParaRPr lang="el-GR" dirty="0"/>
          </a:p>
        </p:txBody>
      </p:sp>
      <p:sp>
        <p:nvSpPr>
          <p:cNvPr id="3" name="2 - Θέση περιεχομένου"/>
          <p:cNvSpPr>
            <a:spLocks noGrp="1"/>
          </p:cNvSpPr>
          <p:nvPr>
            <p:ph idx="1"/>
          </p:nvPr>
        </p:nvSpPr>
        <p:spPr>
          <a:xfrm>
            <a:off x="0" y="714356"/>
            <a:ext cx="9144000" cy="6143644"/>
          </a:xfrm>
        </p:spPr>
        <p:txBody>
          <a:bodyPr>
            <a:normAutofit fontScale="70000" lnSpcReduction="20000"/>
          </a:bodyPr>
          <a:lstStyle/>
          <a:p>
            <a:r>
              <a:rPr lang="el-GR" dirty="0"/>
              <a:t>Το στρατηγικό </a:t>
            </a:r>
            <a:r>
              <a:rPr lang="en-US" dirty="0"/>
              <a:t>management</a:t>
            </a:r>
            <a:r>
              <a:rPr lang="el-GR" dirty="0"/>
              <a:t> σύμφωνα με τον </a:t>
            </a:r>
            <a:r>
              <a:rPr lang="en-US" dirty="0"/>
              <a:t>M</a:t>
            </a:r>
            <a:r>
              <a:rPr lang="el-GR" dirty="0"/>
              <a:t>. </a:t>
            </a:r>
            <a:r>
              <a:rPr lang="en-US" dirty="0"/>
              <a:t>Porter</a:t>
            </a:r>
            <a:r>
              <a:rPr lang="el-GR" dirty="0"/>
              <a:t> (1991), αναφέρεται στις επιλογές των προϊόντων που θα πρέπει να παραχθούν και των υπηρεσιών που θα προσφερθούν. Η λειτουργική αποτελεσματικότητα κατά την παραγωγή τους είναι προϋπόθεση για τη δημιουργία ανταγωνιστικού πλεονεκτήματος και αξίας. </a:t>
            </a:r>
          </a:p>
          <a:p>
            <a:r>
              <a:rPr lang="en-US" dirty="0"/>
              <a:t>H</a:t>
            </a:r>
            <a:r>
              <a:rPr lang="el-GR" dirty="0"/>
              <a:t> στρατηγική, αποτελεί το μέσο προσαρμογής της επιχείρησης στο περιβάλλον τη</a:t>
            </a:r>
            <a:r>
              <a:rPr lang="en-US" dirty="0"/>
              <a:t>s</a:t>
            </a:r>
            <a:r>
              <a:rPr lang="el-GR" dirty="0"/>
              <a:t>, οι συχνές και απροσδόκητες μεταβολές του οποίου, αποτελούν πηγή κινδύνου και ευκαιρία για κέρδος. Ο καλύτερος τρόπος να προβλέψει η επιχείρηση το μέλλον είναι να «το προετοιμάσει </a:t>
            </a:r>
            <a:r>
              <a:rPr lang="el-GR" dirty="0" smtClean="0"/>
              <a:t>συστηματικά»</a:t>
            </a:r>
            <a:r>
              <a:rPr lang="en-US" dirty="0" smtClean="0"/>
              <a:t>.</a:t>
            </a:r>
            <a:r>
              <a:rPr lang="el-GR" dirty="0" smtClean="0"/>
              <a:t> </a:t>
            </a:r>
            <a:endParaRPr lang="en-US" dirty="0" smtClean="0"/>
          </a:p>
          <a:p>
            <a:r>
              <a:rPr lang="el-GR" dirty="0" smtClean="0"/>
              <a:t>Οι </a:t>
            </a:r>
            <a:r>
              <a:rPr lang="el-GR" dirty="0"/>
              <a:t>ευκαιρίες ποτέ δε χάνονται, απλά τις εκμεταλλεύονται αυτοί που προνοούν κατάλληλα</a:t>
            </a:r>
            <a:r>
              <a:rPr lang="el-GR" dirty="0" smtClean="0"/>
              <a:t>» </a:t>
            </a:r>
            <a:r>
              <a:rPr lang="el-GR" dirty="0"/>
              <a:t>με τη βοήθεια μηχανισμών ανίχνευσης, καταγραφής, ανάλυσης και δημιουργικής  ανταπόκρισης  στις σχετικές αλλαγές. Η εκάστοτε στρατηγική είναι το αποτέλεσμα των επιδράσεων του κλάδου και συγκεκριμένα των ανταγωνιστών, πελατών και προμηθευτών, αλλά και των στόχων, των πόρων, των ικανοτήτων και της οργανωτικής δομής της επιχείρησης.</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368280"/>
          </a:xfrm>
        </p:spPr>
        <p:txBody>
          <a:bodyPr>
            <a:normAutofit fontScale="90000"/>
          </a:bodyPr>
          <a:lstStyle/>
          <a:p>
            <a:r>
              <a:rPr lang="el-GR" dirty="0" smtClean="0"/>
              <a:t>ΕΙΣΑΓΩΓΗ (ΙΙΙ)</a:t>
            </a:r>
            <a:endParaRPr lang="el-GR" dirty="0"/>
          </a:p>
        </p:txBody>
      </p:sp>
      <p:sp>
        <p:nvSpPr>
          <p:cNvPr id="3" name="2 - Θέση περιεχομένου"/>
          <p:cNvSpPr>
            <a:spLocks noGrp="1"/>
          </p:cNvSpPr>
          <p:nvPr>
            <p:ph idx="1"/>
          </p:nvPr>
        </p:nvSpPr>
        <p:spPr>
          <a:xfrm>
            <a:off x="0" y="714356"/>
            <a:ext cx="9144000" cy="6143644"/>
          </a:xfrm>
        </p:spPr>
        <p:txBody>
          <a:bodyPr>
            <a:normAutofit fontScale="92500"/>
          </a:bodyPr>
          <a:lstStyle/>
          <a:p>
            <a:r>
              <a:rPr lang="el-GR" dirty="0"/>
              <a:t>Η επιτυχία (πρόοδος) προϋποθέτει επιτυχημένες στρατηγικές επιλογές που υλοποιούνται με λειτουργική αποτελεσματικότητα (</a:t>
            </a:r>
            <a:r>
              <a:rPr lang="en-US" dirty="0"/>
              <a:t>efficiency</a:t>
            </a:r>
            <a:r>
              <a:rPr lang="el-GR" dirty="0"/>
              <a:t>). </a:t>
            </a:r>
            <a:endParaRPr lang="en-US" dirty="0" smtClean="0"/>
          </a:p>
          <a:p>
            <a:r>
              <a:rPr lang="el-GR" dirty="0" smtClean="0"/>
              <a:t>Όταν </a:t>
            </a:r>
            <a:r>
              <a:rPr lang="el-GR" dirty="0"/>
              <a:t>όμως λείπει η τελευταία, έχουμε απλά επιβίωση της επιχείρησης. Στην περίπτωση που δεν  έχουμε αποτελεσματική στρατηγική (είτε κατά τη σύλληψη ή την εκτέλεση) ο θάνατος είναι το αποτέλεσμα. </a:t>
            </a:r>
            <a:endParaRPr lang="en-US" dirty="0" smtClean="0"/>
          </a:p>
          <a:p>
            <a:r>
              <a:rPr lang="el-GR" dirty="0" smtClean="0"/>
              <a:t>Η </a:t>
            </a:r>
            <a:r>
              <a:rPr lang="el-GR" dirty="0"/>
              <a:t>ύπαρξη λειτουργικής αποτελεσματικότητας ή μη, απλά καθυστερεί ή επιτείνει το θάνατο αντιστοίχως, σύμφωνα με το </a:t>
            </a:r>
            <a:r>
              <a:rPr lang="en-US" dirty="0"/>
              <a:t>M</a:t>
            </a:r>
            <a:r>
              <a:rPr lang="el-GR" dirty="0"/>
              <a:t>. </a:t>
            </a:r>
            <a:r>
              <a:rPr lang="en-US" dirty="0"/>
              <a:t>Porter</a:t>
            </a:r>
            <a:r>
              <a:rPr lang="el-GR" dirty="0"/>
              <a:t>, όπως προκύπτει από το σχεδιάγραμμα που ακολουθεί.</a:t>
            </a:r>
          </a:p>
          <a:p>
            <a:endParaRPr lang="el-G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 Πίνακας"/>
          <p:cNvGraphicFramePr>
            <a:graphicFrameLocks noGrp="1"/>
          </p:cNvGraphicFramePr>
          <p:nvPr/>
        </p:nvGraphicFramePr>
        <p:xfrm>
          <a:off x="214282" y="714355"/>
          <a:ext cx="8786874" cy="5929354"/>
        </p:xfrm>
        <a:graphic>
          <a:graphicData uri="http://schemas.openxmlformats.org/drawingml/2006/table">
            <a:tbl>
              <a:tblPr/>
              <a:tblGrid>
                <a:gridCol w="445866"/>
                <a:gridCol w="2926206"/>
                <a:gridCol w="2926206"/>
                <a:gridCol w="2488596"/>
              </a:tblGrid>
              <a:tr h="836362">
                <a:tc>
                  <a:txBody>
                    <a:bodyPr/>
                    <a:lstStyle/>
                    <a:p>
                      <a:pPr algn="just">
                        <a:lnSpc>
                          <a:spcPts val="1500"/>
                        </a:lnSpc>
                        <a:spcAft>
                          <a:spcPts val="0"/>
                        </a:spcAft>
                      </a:pPr>
                      <a:endParaRPr lang="el-GR" sz="1100" dirty="0">
                        <a:latin typeface="Times New Roman"/>
                        <a:ea typeface="Times New Roman"/>
                        <a:cs typeface="Times New Roman"/>
                      </a:endParaRPr>
                    </a:p>
                  </a:txBody>
                  <a:tcPr marL="61865" marR="61865" marT="0" marB="0">
                    <a:lnL>
                      <a:noFill/>
                    </a:lnL>
                    <a:lnR>
                      <a:noFill/>
                    </a:lnR>
                    <a:lnT>
                      <a:noFill/>
                    </a:lnT>
                    <a:lnB>
                      <a:noFill/>
                    </a:lnB>
                  </a:tcPr>
                </a:tc>
                <a:tc>
                  <a:txBody>
                    <a:bodyPr/>
                    <a:lstStyle/>
                    <a:p>
                      <a:pPr algn="just">
                        <a:lnSpc>
                          <a:spcPts val="1500"/>
                        </a:lnSpc>
                        <a:spcAft>
                          <a:spcPts val="0"/>
                        </a:spcAft>
                      </a:pPr>
                      <a:endParaRPr lang="el-GR" sz="1800">
                        <a:latin typeface="Times New Roman"/>
                        <a:ea typeface="Times New Roman"/>
                        <a:cs typeface="Times New Roman"/>
                      </a:endParaRPr>
                    </a:p>
                  </a:txBody>
                  <a:tcPr marL="61865" marR="61865" marT="0" marB="0">
                    <a:lnL>
                      <a:noFill/>
                    </a:lnL>
                    <a:lnR>
                      <a:noFill/>
                    </a:lnR>
                    <a:lnT>
                      <a:noFill/>
                    </a:lnT>
                    <a:lnB>
                      <a:noFill/>
                    </a:lnB>
                  </a:tcPr>
                </a:tc>
                <a:tc gridSpan="2">
                  <a:txBody>
                    <a:bodyPr/>
                    <a:lstStyle/>
                    <a:p>
                      <a:pPr algn="ctr">
                        <a:lnSpc>
                          <a:spcPts val="1500"/>
                        </a:lnSpc>
                        <a:spcAft>
                          <a:spcPts val="0"/>
                        </a:spcAft>
                      </a:pPr>
                      <a:r>
                        <a:rPr lang="el-GR" sz="1800" b="1" i="1" dirty="0">
                          <a:latin typeface="Times New Roman"/>
                          <a:ea typeface="Times New Roman"/>
                          <a:cs typeface="Times New Roman"/>
                        </a:rPr>
                        <a:t>Στρατηγικό </a:t>
                      </a:r>
                      <a:r>
                        <a:rPr lang="en-US" sz="1800" b="1" i="1" dirty="0">
                          <a:latin typeface="Times New Roman"/>
                          <a:ea typeface="Times New Roman"/>
                          <a:cs typeface="Times New Roman"/>
                        </a:rPr>
                        <a:t>Management</a:t>
                      </a:r>
                      <a:endParaRPr lang="el-GR" sz="1800" dirty="0">
                        <a:latin typeface="Times New Roman"/>
                        <a:ea typeface="Times New Roman"/>
                        <a:cs typeface="Times New Roman"/>
                      </a:endParaRPr>
                    </a:p>
                  </a:txBody>
                  <a:tcPr marL="61865" marR="61865" marT="0" marB="0" anchor="ctr">
                    <a:lnL>
                      <a:noFill/>
                    </a:lnL>
                    <a:lnR>
                      <a:noFill/>
                    </a:lnR>
                    <a:lnT>
                      <a:noFill/>
                    </a:lnT>
                    <a:lnB>
                      <a:noFill/>
                    </a:lnB>
                  </a:tcPr>
                </a:tc>
                <a:tc hMerge="1">
                  <a:txBody>
                    <a:bodyPr/>
                    <a:lstStyle/>
                    <a:p>
                      <a:endParaRPr lang="el-GR"/>
                    </a:p>
                  </a:txBody>
                  <a:tcPr/>
                </a:tc>
              </a:tr>
              <a:tr h="373847">
                <a:tc>
                  <a:txBody>
                    <a:bodyPr/>
                    <a:lstStyle/>
                    <a:p>
                      <a:pPr algn="just">
                        <a:lnSpc>
                          <a:spcPts val="1500"/>
                        </a:lnSpc>
                        <a:spcAft>
                          <a:spcPts val="0"/>
                        </a:spcAft>
                      </a:pPr>
                      <a:endParaRPr lang="el-GR" sz="1100">
                        <a:latin typeface="Times New Roman"/>
                        <a:ea typeface="Times New Roman"/>
                        <a:cs typeface="Times New Roman"/>
                      </a:endParaRPr>
                    </a:p>
                  </a:txBody>
                  <a:tcPr marL="61865" marR="61865" marT="0" marB="0">
                    <a:lnL>
                      <a:noFill/>
                    </a:lnL>
                    <a:lnR>
                      <a:noFill/>
                    </a:lnR>
                    <a:lnT>
                      <a:noFill/>
                    </a:lnT>
                    <a:lnB>
                      <a:noFill/>
                    </a:lnB>
                  </a:tcPr>
                </a:tc>
                <a:tc>
                  <a:txBody>
                    <a:bodyPr/>
                    <a:lstStyle/>
                    <a:p>
                      <a:pPr algn="just">
                        <a:lnSpc>
                          <a:spcPts val="1500"/>
                        </a:lnSpc>
                        <a:spcAft>
                          <a:spcPts val="0"/>
                        </a:spcAft>
                      </a:pPr>
                      <a:endParaRPr lang="el-GR" sz="1800">
                        <a:latin typeface="Times New Roman"/>
                        <a:ea typeface="Times New Roman"/>
                        <a:cs typeface="Times New Roman"/>
                      </a:endParaRPr>
                    </a:p>
                  </a:txBody>
                  <a:tcPr marL="61865" marR="61865" marT="0" marB="0">
                    <a:lnL>
                      <a:noFill/>
                    </a:lnL>
                    <a:lnR>
                      <a:noFill/>
                    </a:lnR>
                    <a:lnT>
                      <a:noFill/>
                    </a:lnT>
                    <a:lnB>
                      <a:noFill/>
                    </a:lnB>
                  </a:tcPr>
                </a:tc>
                <a:tc>
                  <a:txBody>
                    <a:bodyPr/>
                    <a:lstStyle/>
                    <a:p>
                      <a:pPr algn="ctr">
                        <a:lnSpc>
                          <a:spcPts val="1500"/>
                        </a:lnSpc>
                        <a:spcAft>
                          <a:spcPts val="0"/>
                        </a:spcAft>
                      </a:pPr>
                      <a:r>
                        <a:rPr lang="el-GR" sz="1800" b="1">
                          <a:latin typeface="Times New Roman"/>
                          <a:ea typeface="Times New Roman"/>
                          <a:cs typeface="Times New Roman"/>
                        </a:rPr>
                        <a:t>Αποτελεσματικό</a:t>
                      </a:r>
                      <a:endParaRPr lang="el-GR" sz="1800">
                        <a:latin typeface="Times New Roman"/>
                        <a:ea typeface="Times New Roman"/>
                        <a:cs typeface="Times New Roman"/>
                      </a:endParaRPr>
                    </a:p>
                  </a:txBody>
                  <a:tcPr marL="61865" marR="61865"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l-GR" sz="1800" dirty="0">
                          <a:latin typeface="Times New Roman"/>
                          <a:ea typeface="Times New Roman"/>
                          <a:cs typeface="Times New Roman"/>
                        </a:rPr>
                        <a:t>Α</a:t>
                      </a:r>
                      <a:r>
                        <a:rPr lang="el-GR" sz="1800" b="1" dirty="0">
                          <a:latin typeface="Times New Roman"/>
                          <a:ea typeface="Times New Roman"/>
                          <a:cs typeface="Times New Roman"/>
                        </a:rPr>
                        <a:t>ναποτελεσματικό</a:t>
                      </a:r>
                      <a:endParaRPr lang="el-GR" sz="1800" dirty="0">
                        <a:latin typeface="Times New Roman"/>
                        <a:ea typeface="Times New Roman"/>
                        <a:cs typeface="Times New Roman"/>
                      </a:endParaRPr>
                    </a:p>
                  </a:txBody>
                  <a:tcPr marL="61865" marR="61865" marT="0" marB="0" anchor="ctr">
                    <a:lnL>
                      <a:noFill/>
                    </a:lnL>
                    <a:lnR>
                      <a:noFill/>
                    </a:lnR>
                    <a:lnT>
                      <a:noFill/>
                    </a:lnT>
                    <a:lnB w="12700" cap="flat" cmpd="sng" algn="ctr">
                      <a:solidFill>
                        <a:srgbClr val="000000"/>
                      </a:solidFill>
                      <a:prstDash val="solid"/>
                      <a:round/>
                      <a:headEnd type="none" w="med" len="med"/>
                      <a:tailEnd type="none" w="med" len="med"/>
                    </a:lnB>
                  </a:tcPr>
                </a:tc>
              </a:tr>
              <a:tr h="2276386">
                <a:tc rowSpan="2">
                  <a:txBody>
                    <a:bodyPr/>
                    <a:lstStyle/>
                    <a:p>
                      <a:pPr marL="71755" marR="71755" algn="ctr">
                        <a:lnSpc>
                          <a:spcPts val="1500"/>
                        </a:lnSpc>
                        <a:spcAft>
                          <a:spcPts val="0"/>
                        </a:spcAft>
                      </a:pPr>
                      <a:r>
                        <a:rPr lang="el-GR" sz="1600" b="1" i="1" dirty="0">
                          <a:latin typeface="Times New Roman"/>
                          <a:ea typeface="Times New Roman"/>
                          <a:cs typeface="Times New Roman"/>
                        </a:rPr>
                        <a:t>Λειτουργικό </a:t>
                      </a:r>
                      <a:r>
                        <a:rPr lang="en-US" sz="1600" b="1" i="1" dirty="0">
                          <a:latin typeface="Times New Roman"/>
                          <a:ea typeface="Times New Roman"/>
                          <a:cs typeface="Times New Roman"/>
                        </a:rPr>
                        <a:t>Managemen</a:t>
                      </a:r>
                      <a:r>
                        <a:rPr lang="en-US" sz="1600" b="1" dirty="0">
                          <a:latin typeface="Times New Roman"/>
                          <a:ea typeface="Times New Roman"/>
                          <a:cs typeface="Times New Roman"/>
                        </a:rPr>
                        <a:t>t</a:t>
                      </a:r>
                      <a:endParaRPr lang="el-GR" sz="1600" dirty="0">
                        <a:latin typeface="Times New Roman"/>
                        <a:ea typeface="Times New Roman"/>
                        <a:cs typeface="Times New Roman"/>
                      </a:endParaRPr>
                    </a:p>
                  </a:txBody>
                  <a:tcPr marL="61865" marR="61865" marT="0" marB="0" vert="vert270" anchor="ctr">
                    <a:lnL>
                      <a:noFill/>
                    </a:lnL>
                    <a:lnR>
                      <a:noFill/>
                    </a:lnR>
                    <a:lnT>
                      <a:noFill/>
                    </a:lnT>
                    <a:lnB>
                      <a:noFill/>
                    </a:lnB>
                  </a:tcPr>
                </a:tc>
                <a:tc>
                  <a:txBody>
                    <a:bodyPr/>
                    <a:lstStyle/>
                    <a:p>
                      <a:pPr marL="71755" marR="71755" algn="ctr">
                        <a:lnSpc>
                          <a:spcPts val="1500"/>
                        </a:lnSpc>
                        <a:spcAft>
                          <a:spcPts val="0"/>
                        </a:spcAft>
                      </a:pPr>
                      <a:r>
                        <a:rPr lang="el-GR" sz="1800" b="1">
                          <a:latin typeface="Times New Roman"/>
                          <a:ea typeface="Times New Roman"/>
                          <a:cs typeface="Times New Roman"/>
                        </a:rPr>
                        <a:t>Αποτελεσματικό</a:t>
                      </a:r>
                      <a:endParaRPr lang="el-GR" sz="1800">
                        <a:latin typeface="Times New Roman"/>
                        <a:ea typeface="Times New Roman"/>
                        <a:cs typeface="Times New Roman"/>
                      </a:endParaRPr>
                    </a:p>
                  </a:txBody>
                  <a:tcPr marL="61865" marR="61865" marT="0" marB="0" vert="vert27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ctr">
                        <a:spcAft>
                          <a:spcPts val="0"/>
                        </a:spcAft>
                      </a:pPr>
                      <a:r>
                        <a:rPr lang="el-GR" sz="1800">
                          <a:latin typeface="Times New Roman"/>
                          <a:ea typeface="Times New Roman"/>
                          <a:cs typeface="Times New Roman"/>
                        </a:rPr>
                        <a:t>Πρόοδος</a:t>
                      </a:r>
                    </a:p>
                  </a:txBody>
                  <a:tcPr marL="61865" marR="61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l-GR" sz="1800" dirty="0">
                          <a:latin typeface="Times New Roman"/>
                          <a:ea typeface="Times New Roman"/>
                          <a:cs typeface="Times New Roman"/>
                        </a:rPr>
                        <a:t>Αργός θάνατος</a:t>
                      </a:r>
                    </a:p>
                  </a:txBody>
                  <a:tcPr marL="61865" marR="61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42759">
                <a:tc vMerge="1">
                  <a:txBody>
                    <a:bodyPr/>
                    <a:lstStyle/>
                    <a:p>
                      <a:endParaRPr lang="el-GR"/>
                    </a:p>
                  </a:txBody>
                  <a:tcPr/>
                </a:tc>
                <a:tc>
                  <a:txBody>
                    <a:bodyPr/>
                    <a:lstStyle/>
                    <a:p>
                      <a:pPr marL="71755" marR="71755" algn="ctr">
                        <a:lnSpc>
                          <a:spcPts val="1500"/>
                        </a:lnSpc>
                        <a:spcAft>
                          <a:spcPts val="0"/>
                        </a:spcAft>
                      </a:pPr>
                      <a:r>
                        <a:rPr lang="el-GR" sz="1800" b="1">
                          <a:latin typeface="Times New Roman"/>
                          <a:ea typeface="Times New Roman"/>
                          <a:cs typeface="Times New Roman"/>
                        </a:rPr>
                        <a:t>Αναποτελεσματικό </a:t>
                      </a:r>
                      <a:endParaRPr lang="el-GR" sz="1800">
                        <a:latin typeface="Times New Roman"/>
                        <a:ea typeface="Times New Roman"/>
                        <a:cs typeface="Times New Roman"/>
                      </a:endParaRPr>
                    </a:p>
                  </a:txBody>
                  <a:tcPr marL="61865" marR="61865" marT="0" marB="0" vert="vert27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ctr">
                        <a:lnSpc>
                          <a:spcPts val="1500"/>
                        </a:lnSpc>
                        <a:spcAft>
                          <a:spcPts val="0"/>
                        </a:spcAft>
                      </a:pPr>
                      <a:r>
                        <a:rPr lang="el-GR" sz="1800" dirty="0">
                          <a:latin typeface="Times New Roman"/>
                          <a:ea typeface="Times New Roman"/>
                          <a:cs typeface="Times New Roman"/>
                        </a:rPr>
                        <a:t>Επιβίωση</a:t>
                      </a:r>
                    </a:p>
                  </a:txBody>
                  <a:tcPr marL="61865" marR="61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l-GR" sz="1800" dirty="0">
                          <a:latin typeface="Times New Roman"/>
                          <a:ea typeface="Times New Roman"/>
                          <a:cs typeface="Times New Roman"/>
                        </a:rPr>
                        <a:t>Γρήγορος θάνατος</a:t>
                      </a:r>
                    </a:p>
                  </a:txBody>
                  <a:tcPr marL="61865" marR="61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025" name="Rectangle 1"/>
          <p:cNvSpPr>
            <a:spLocks noChangeArrowheads="1"/>
          </p:cNvSpPr>
          <p:nvPr/>
        </p:nvSpPr>
        <p:spPr bwMode="auto">
          <a:xfrm>
            <a:off x="0" y="0"/>
            <a:ext cx="6464911" cy="58477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457200" algn="l" defTabSz="914400" rtl="0" eaLnBrk="1" fontAlgn="base" latinLnBrk="0" hangingPunct="1">
              <a:lnSpc>
                <a:spcPct val="100000"/>
              </a:lnSpc>
              <a:spcBef>
                <a:spcPct val="0"/>
              </a:spcBef>
              <a:spcAft>
                <a:spcPct val="0"/>
              </a:spcAft>
              <a:buClrTx/>
              <a:buSzTx/>
              <a:buFontTx/>
              <a:buNone/>
              <a:tabLst/>
            </a:pPr>
            <a:r>
              <a:rPr kumimoji="0" lang="el-GR" altLang="zh-CN" sz="1600" b="1" i="0" u="none" strike="noStrike" cap="none" normalizeH="0" baseline="0" dirty="0" smtClean="0">
                <a:ln>
                  <a:noFill/>
                </a:ln>
                <a:solidFill>
                  <a:schemeClr val="tx1"/>
                </a:solidFill>
                <a:effectLst/>
                <a:latin typeface="Arial" pitchFamily="34" charset="0"/>
                <a:ea typeface="Times New Roman" pitchFamily="18" charset="0"/>
              </a:rPr>
              <a:t>ΠΙΝΑΚΑΣ .1  ΣΤΡΑΤΗΓΙΚΟ ΚΑΙ ΛΕΙΤΟΥΡΓΙΚΟ ΜΑΝΑΤΖΜΕΝΤ</a:t>
            </a:r>
            <a:endParaRPr kumimoji="0" lang="el-GR" altLang="zh-CN" sz="1600" b="0" i="0" u="none" strike="noStrike" cap="none" normalizeH="0" baseline="0" dirty="0" smtClean="0">
              <a:ln>
                <a:noFill/>
              </a:ln>
              <a:solidFill>
                <a:schemeClr val="tx1"/>
              </a:solidFill>
              <a:effectLst/>
              <a:latin typeface="Arial" pitchFamily="34" charset="0"/>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fr-FR" altLang="zh-CN" sz="1600" b="0" i="0" u="none" strike="noStrike" cap="none" normalizeH="0" baseline="0" dirty="0" smtClean="0">
                <a:ln>
                  <a:noFill/>
                </a:ln>
                <a:solidFill>
                  <a:schemeClr val="tx1"/>
                </a:solidFill>
                <a:effectLst/>
                <a:latin typeface="Arial" pitchFamily="34" charset="0"/>
                <a:ea typeface="Times New Roman" pitchFamily="18" charset="0"/>
              </a:rPr>
              <a:t> </a:t>
            </a:r>
            <a:r>
              <a:rPr kumimoji="0" lang="el-GR" altLang="zh-CN" sz="1600" b="0" i="0" u="none" strike="noStrike" cap="none" normalizeH="0" baseline="0" dirty="0" smtClean="0">
                <a:ln>
                  <a:noFill/>
                </a:ln>
                <a:solidFill>
                  <a:schemeClr val="tx1"/>
                </a:solidFill>
                <a:effectLst/>
                <a:latin typeface="Arial" pitchFamily="34" charset="0"/>
                <a:ea typeface="Times New Roman" pitchFamily="18" charset="0"/>
              </a:rPr>
              <a:t>Πηγή</a:t>
            </a:r>
            <a:r>
              <a:rPr kumimoji="0" lang="fr-FR" altLang="zh-CN" sz="1600" b="0" i="0" u="none" strike="noStrike" cap="none" normalizeH="0" baseline="0" dirty="0" smtClean="0">
                <a:ln>
                  <a:noFill/>
                </a:ln>
                <a:solidFill>
                  <a:schemeClr val="tx1"/>
                </a:solidFill>
                <a:effectLst/>
                <a:latin typeface="Arial" pitchFamily="34" charset="0"/>
                <a:ea typeface="Times New Roman" pitchFamily="18" charset="0"/>
              </a:rPr>
              <a:t>: </a:t>
            </a:r>
            <a:r>
              <a:rPr kumimoji="0" lang="fr-FR" altLang="zh-CN" sz="1600" b="0" i="0" u="none" strike="noStrike" cap="none" normalizeH="0" baseline="0" dirty="0" err="1" smtClean="0">
                <a:ln>
                  <a:noFill/>
                </a:ln>
                <a:solidFill>
                  <a:schemeClr val="tx1"/>
                </a:solidFill>
                <a:effectLst/>
                <a:latin typeface="Arial" pitchFamily="34" charset="0"/>
                <a:ea typeface="Times New Roman" pitchFamily="18" charset="0"/>
              </a:rPr>
              <a:t>Hooley</a:t>
            </a:r>
            <a:r>
              <a:rPr kumimoji="0" lang="fr-FR" altLang="zh-CN" sz="1600" b="0" i="0" u="none" strike="noStrike" cap="none" normalizeH="0" baseline="0" dirty="0" smtClean="0">
                <a:ln>
                  <a:noFill/>
                </a:ln>
                <a:solidFill>
                  <a:schemeClr val="tx1"/>
                </a:solidFill>
                <a:effectLst/>
                <a:latin typeface="Arial" pitchFamily="34" charset="0"/>
                <a:ea typeface="Times New Roman" pitchFamily="18" charset="0"/>
              </a:rPr>
              <a:t>  et. al (1998)</a:t>
            </a:r>
            <a:endParaRPr kumimoji="0" lang="fr-FR" altLang="zh-CN" sz="1600" b="0" i="0" u="none" strike="noStrike" cap="none" normalizeH="0" baseline="0" dirty="0" smtClean="0">
              <a:ln>
                <a:noFill/>
              </a:ln>
              <a:solidFill>
                <a:schemeClr val="tx1"/>
              </a:solidFill>
              <a:effectLst/>
              <a:latin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0"/>
            <a:ext cx="8229600" cy="500042"/>
          </a:xfrm>
        </p:spPr>
        <p:txBody>
          <a:bodyPr>
            <a:normAutofit fontScale="90000"/>
          </a:bodyPr>
          <a:lstStyle/>
          <a:p>
            <a:r>
              <a:rPr lang="el-GR" dirty="0" smtClean="0"/>
              <a:t>Η ΣΤΡΑΤΗΓΙΚΗ</a:t>
            </a:r>
            <a:endParaRPr lang="el-GR" dirty="0"/>
          </a:p>
        </p:txBody>
      </p:sp>
      <p:sp>
        <p:nvSpPr>
          <p:cNvPr id="3" name="2 - Θέση περιεχομένου"/>
          <p:cNvSpPr>
            <a:spLocks noGrp="1"/>
          </p:cNvSpPr>
          <p:nvPr>
            <p:ph idx="1"/>
          </p:nvPr>
        </p:nvSpPr>
        <p:spPr>
          <a:xfrm>
            <a:off x="0" y="571480"/>
            <a:ext cx="9144000" cy="6286520"/>
          </a:xfrm>
        </p:spPr>
        <p:txBody>
          <a:bodyPr>
            <a:normAutofit fontScale="92500" lnSpcReduction="10000"/>
          </a:bodyPr>
          <a:lstStyle/>
          <a:p>
            <a:r>
              <a:rPr lang="el-GR" dirty="0"/>
              <a:t>Η εκπόνηση της κατάλληλης στρατηγικής είναι μια σύνθετη διαδικασία η οποία έχει λάβει την πληρέστερη, μέχρι σήμερα μορφή στην εργασία  του καθηγητή </a:t>
            </a:r>
            <a:r>
              <a:rPr lang="fr-FR" dirty="0"/>
              <a:t>McDonald</a:t>
            </a:r>
            <a:r>
              <a:rPr lang="el-GR" dirty="0"/>
              <a:t> (1997). Αρκετοί όμως τη συγχέουν και την υποβιβάζουν σε απλή καταγραφή κάποιων παραγόντων του εσωτερικού και εξωτερικού περιβάλλοντος, στα πλαίσια της </a:t>
            </a:r>
            <a:r>
              <a:rPr lang="en-US" dirty="0"/>
              <a:t>SWOT</a:t>
            </a:r>
            <a:r>
              <a:rPr lang="el-GR" dirty="0"/>
              <a:t> ανάλυσης (Ο</a:t>
            </a:r>
            <a:r>
              <a:rPr lang="en-US" dirty="0"/>
              <a:t>liver</a:t>
            </a:r>
            <a:r>
              <a:rPr lang="el-GR" dirty="0"/>
              <a:t>  2000). </a:t>
            </a:r>
          </a:p>
          <a:p>
            <a:r>
              <a:rPr lang="el-GR" b="1" dirty="0"/>
              <a:t>Η δημιουργία ανταγωνιστικού  συγκριτικού πλεονεκτήματος</a:t>
            </a:r>
            <a:r>
              <a:rPr lang="el-GR" dirty="0"/>
              <a:t>, είναι μια μορφή δυναμικής ανταπόκρισης της </a:t>
            </a:r>
            <a:r>
              <a:rPr lang="el-GR" dirty="0" smtClean="0"/>
              <a:t>επιχείρησης,</a:t>
            </a:r>
            <a:r>
              <a:rPr lang="en-US" dirty="0" smtClean="0"/>
              <a:t> </a:t>
            </a:r>
            <a:r>
              <a:rPr lang="el-GR" dirty="0" smtClean="0"/>
              <a:t>με </a:t>
            </a:r>
            <a:r>
              <a:rPr lang="el-GR" dirty="0"/>
              <a:t>στόχο την κάλυψη του χάσματος των εσόδων που είναι απαραίτητα  για τη διασφάλιση και εμβάθυνση της </a:t>
            </a:r>
            <a:r>
              <a:rPr lang="el-GR" dirty="0" smtClean="0"/>
              <a:t>βιωσιμότητάς της</a:t>
            </a:r>
            <a:r>
              <a:rPr lang="el-GR" dirty="0"/>
              <a:t>.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296842"/>
          </a:xfrm>
        </p:spPr>
        <p:txBody>
          <a:bodyPr>
            <a:normAutofit fontScale="90000"/>
          </a:bodyPr>
          <a:lstStyle/>
          <a:p>
            <a:r>
              <a:rPr lang="el-GR" dirty="0" smtClean="0"/>
              <a:t>Ο </a:t>
            </a:r>
            <a:r>
              <a:rPr lang="el-GR" dirty="0" err="1" smtClean="0"/>
              <a:t>ΣΤΟχος</a:t>
            </a:r>
            <a:r>
              <a:rPr lang="el-GR" dirty="0" smtClean="0"/>
              <a:t> του </a:t>
            </a:r>
            <a:r>
              <a:rPr lang="el-GR" dirty="0" err="1" smtClean="0"/>
              <a:t>Μαθηματοσ</a:t>
            </a:r>
            <a:r>
              <a:rPr lang="el-GR" dirty="0" smtClean="0"/>
              <a:t> (ι)</a:t>
            </a:r>
            <a:endParaRPr lang="el-GR" dirty="0"/>
          </a:p>
        </p:txBody>
      </p:sp>
      <p:sp>
        <p:nvSpPr>
          <p:cNvPr id="3" name="2 - Θέση περιεχομένου"/>
          <p:cNvSpPr>
            <a:spLocks noGrp="1"/>
          </p:cNvSpPr>
          <p:nvPr>
            <p:ph idx="1"/>
          </p:nvPr>
        </p:nvSpPr>
        <p:spPr>
          <a:xfrm>
            <a:off x="457200" y="714356"/>
            <a:ext cx="8229600" cy="5411807"/>
          </a:xfrm>
        </p:spPr>
        <p:txBody>
          <a:bodyPr/>
          <a:lstStyle/>
          <a:p>
            <a:r>
              <a:rPr lang="el-GR" dirty="0"/>
              <a:t>Ο </a:t>
            </a:r>
            <a:r>
              <a:rPr lang="el-GR" i="1" dirty="0"/>
              <a:t>στόχος </a:t>
            </a:r>
            <a:r>
              <a:rPr lang="el-GR" i="1" dirty="0" smtClean="0"/>
              <a:t>του μαθήματος αυτού  </a:t>
            </a:r>
            <a:r>
              <a:rPr lang="el-GR" i="1" dirty="0"/>
              <a:t>είναι διττός. Αφενός υλοποιεί μια σύντομη επισκόπηση των σχετικών με  το στρατηγικό σχεδιασμό τεχνικών και </a:t>
            </a:r>
            <a:r>
              <a:rPr lang="el-GR" i="1" dirty="0" smtClean="0"/>
              <a:t>εργαλείων, </a:t>
            </a:r>
            <a:r>
              <a:rPr lang="el-GR" i="1" dirty="0"/>
              <a:t>αφετέρου προσπαθεί να καταλήξει σε μια συνθετική προσέγγιση σχεδιασμού ο οποίος θα τα ενοποιεί, αξιοποιώντας  τα επιμέρους </a:t>
            </a:r>
            <a:r>
              <a:rPr lang="el-GR" i="1" dirty="0" smtClean="0"/>
              <a:t>πλεονεκτήματά  </a:t>
            </a:r>
            <a:r>
              <a:rPr lang="el-GR" i="1" dirty="0"/>
              <a:t>τους με τρόπο λειτουργικό και οικονομικά αποδεκτό.</a:t>
            </a:r>
            <a:endParaRPr lang="el-GR" dirty="0"/>
          </a:p>
          <a:p>
            <a:endParaRPr lang="el-G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368280"/>
          </a:xfrm>
        </p:spPr>
        <p:txBody>
          <a:bodyPr>
            <a:normAutofit fontScale="90000"/>
          </a:bodyPr>
          <a:lstStyle/>
          <a:p>
            <a:r>
              <a:rPr lang="el-GR" dirty="0" smtClean="0"/>
              <a:t>Ο ΣΤΟΧΟΣ ΤΟΥ ΜΑΘΗΜΑΤΟΣ (ΙΙ)</a:t>
            </a:r>
            <a:endParaRPr lang="el-GR" dirty="0"/>
          </a:p>
        </p:txBody>
      </p:sp>
      <p:sp>
        <p:nvSpPr>
          <p:cNvPr id="3" name="2 - Θέση περιεχομένου"/>
          <p:cNvSpPr>
            <a:spLocks noGrp="1"/>
          </p:cNvSpPr>
          <p:nvPr>
            <p:ph idx="1"/>
          </p:nvPr>
        </p:nvSpPr>
        <p:spPr>
          <a:xfrm>
            <a:off x="457200" y="785794"/>
            <a:ext cx="8229600" cy="5340369"/>
          </a:xfrm>
        </p:spPr>
        <p:txBody>
          <a:bodyPr/>
          <a:lstStyle/>
          <a:p>
            <a:r>
              <a:rPr lang="el-GR" dirty="0" smtClean="0"/>
              <a:t>Επιπλέον χρησιμοποιεί τα πλέον πρόσφορα </a:t>
            </a:r>
            <a:r>
              <a:rPr lang="el-GR" dirty="0" err="1" smtClean="0"/>
              <a:t>χρηματ</a:t>
            </a:r>
            <a:r>
              <a:rPr lang="en-US" dirty="0" smtClean="0"/>
              <a:t>o</a:t>
            </a:r>
            <a:r>
              <a:rPr lang="el-GR" dirty="0" smtClean="0"/>
              <a:t>οικονομικά εργαλεία</a:t>
            </a:r>
            <a:r>
              <a:rPr lang="el-GR" dirty="0" smtClean="0"/>
              <a:t>, δείκτες, αναλύσεις, παράγωγα προϊόντα κ.λπ., και καταλήγει σε μια ολοκληρωμένη τεχνική «Οικονομικής και Χρηματοοικονομικής Μοντελοποίησης» με εφαρμογή στον κλάδο της ναυτιλίας.</a:t>
            </a:r>
            <a:endParaRPr lang="el-GR"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Διαστημικό">
  <a:themeElements>
    <a:clrScheme name="Διαστημικό">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Διαστημικό">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Διαστημικό">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39</TotalTime>
  <Words>665</Words>
  <Application>Microsoft Office PowerPoint</Application>
  <PresentationFormat>Προβολή στην οθόνη (4:3)</PresentationFormat>
  <Paragraphs>42</Paragraphs>
  <Slides>9</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9</vt:i4>
      </vt:variant>
    </vt:vector>
  </HeadingPairs>
  <TitlesOfParts>
    <vt:vector size="10" baseType="lpstr">
      <vt:lpstr>Διαστημικό</vt:lpstr>
      <vt:lpstr>ECONOMIC MODELING:  PROF.  Ε. THALASSINOS </vt:lpstr>
      <vt:lpstr>ΠΕΡΙΛΗΨΗ</vt:lpstr>
      <vt:lpstr>ΕΙΣΑΓΩΓΗ (Ι)</vt:lpstr>
      <vt:lpstr>ΕΙΣΑΓΩΓΗ (ΙΙ)</vt:lpstr>
      <vt:lpstr>ΕΙΣΑΓΩΓΗ (ΙΙΙ)</vt:lpstr>
      <vt:lpstr>Διαφάνεια 6</vt:lpstr>
      <vt:lpstr>Η ΣΤΡΑΤΗΓΙΚΗ</vt:lpstr>
      <vt:lpstr>Ο ΣΤΟχος του Μαθηματοσ (ι)</vt:lpstr>
      <vt:lpstr>Ο ΣΤΟΧΟΣ ΤΟΥ ΜΑΘΗΜΑΤΟΣ (ΙΙ)</vt:lpstr>
    </vt:vector>
  </TitlesOfParts>
  <Company>Piraeus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ECONOMIC MODELING:  PROF. THALASSINOS </dc:title>
  <dc:creator>Admin</dc:creator>
  <cp:lastModifiedBy>Admin</cp:lastModifiedBy>
  <cp:revision>3</cp:revision>
  <dcterms:created xsi:type="dcterms:W3CDTF">2010-07-10T16:13:48Z</dcterms:created>
  <dcterms:modified xsi:type="dcterms:W3CDTF">2010-07-11T15:40:23Z</dcterms:modified>
</cp:coreProperties>
</file>