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59" r:id="rId5"/>
    <p:sldId id="273" r:id="rId6"/>
    <p:sldId id="275" r:id="rId7"/>
    <p:sldId id="269" r:id="rId8"/>
    <p:sldId id="262" r:id="rId9"/>
    <p:sldId id="274" r:id="rId10"/>
    <p:sldId id="276" r:id="rId11"/>
    <p:sldId id="279" r:id="rId12"/>
    <p:sldId id="280" r:id="rId13"/>
    <p:sldId id="281" r:id="rId14"/>
    <p:sldId id="282" r:id="rId15"/>
    <p:sldId id="278" r:id="rId16"/>
    <p:sldId id="277" r:id="rId17"/>
    <p:sldId id="260" r:id="rId18"/>
    <p:sldId id="324" r:id="rId19"/>
    <p:sldId id="263" r:id="rId20"/>
    <p:sldId id="264" r:id="rId21"/>
    <p:sldId id="265" r:id="rId22"/>
    <p:sldId id="267"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68" r:id="rId38"/>
    <p:sldId id="327" r:id="rId39"/>
    <p:sldId id="308" r:id="rId40"/>
    <p:sldId id="297" r:id="rId41"/>
    <p:sldId id="304" r:id="rId42"/>
    <p:sldId id="299" r:id="rId43"/>
    <p:sldId id="307" r:id="rId44"/>
    <p:sldId id="300" r:id="rId45"/>
    <p:sldId id="301" r:id="rId46"/>
    <p:sldId id="302" r:id="rId47"/>
    <p:sldId id="303" r:id="rId48"/>
    <p:sldId id="309" r:id="rId49"/>
    <p:sldId id="310" r:id="rId50"/>
    <p:sldId id="311" r:id="rId51"/>
    <p:sldId id="353" r:id="rId52"/>
    <p:sldId id="354" r:id="rId53"/>
    <p:sldId id="313" r:id="rId54"/>
    <p:sldId id="312" r:id="rId55"/>
    <p:sldId id="314" r:id="rId56"/>
    <p:sldId id="315" r:id="rId57"/>
    <p:sldId id="323" r:id="rId58"/>
    <p:sldId id="317" r:id="rId59"/>
    <p:sldId id="318" r:id="rId60"/>
    <p:sldId id="319" r:id="rId61"/>
    <p:sldId id="320" r:id="rId62"/>
    <p:sldId id="321" r:id="rId63"/>
    <p:sldId id="322" r:id="rId64"/>
    <p:sldId id="257" r:id="rId65"/>
    <p:sldId id="266" r:id="rId66"/>
    <p:sldId id="326" r:id="rId67"/>
    <p:sldId id="328" r:id="rId68"/>
    <p:sldId id="329" r:id="rId69"/>
    <p:sldId id="330" r:id="rId70"/>
    <p:sldId id="331" r:id="rId71"/>
    <p:sldId id="332" r:id="rId72"/>
    <p:sldId id="335" r:id="rId73"/>
    <p:sldId id="336" r:id="rId74"/>
    <p:sldId id="337" r:id="rId75"/>
    <p:sldId id="338" r:id="rId76"/>
    <p:sldId id="339" r:id="rId77"/>
    <p:sldId id="333"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73" r:id="rId97"/>
    <p:sldId id="374" r:id="rId98"/>
    <p:sldId id="375" r:id="rId99"/>
    <p:sldId id="376" r:id="rId100"/>
    <p:sldId id="377" r:id="rId101"/>
    <p:sldId id="378" r:id="rId102"/>
    <p:sldId id="379" r:id="rId103"/>
    <p:sldId id="380" r:id="rId104"/>
    <p:sldId id="381" r:id="rId105"/>
    <p:sldId id="382" r:id="rId106"/>
    <p:sldId id="383" r:id="rId107"/>
    <p:sldId id="384" r:id="rId108"/>
    <p:sldId id="385" r:id="rId109"/>
    <p:sldId id="386" r:id="rId110"/>
    <p:sldId id="387" r:id="rId111"/>
    <p:sldId id="388" r:id="rId112"/>
    <p:sldId id="389" r:id="rId113"/>
    <p:sldId id="340" r:id="rId114"/>
    <p:sldId id="341" r:id="rId115"/>
    <p:sldId id="342" r:id="rId116"/>
    <p:sldId id="343" r:id="rId117"/>
    <p:sldId id="344" r:id="rId118"/>
    <p:sldId id="345" r:id="rId119"/>
    <p:sldId id="346" r:id="rId120"/>
    <p:sldId id="347" r:id="rId121"/>
    <p:sldId id="348" r:id="rId122"/>
    <p:sldId id="349" r:id="rId123"/>
    <p:sldId id="350" r:id="rId124"/>
    <p:sldId id="351" r:id="rId125"/>
    <p:sldId id="352" r:id="rId126"/>
    <p:sldId id="334" r:id="rId1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3" d="100"/>
          <a:sy n="73" d="100"/>
        </p:scale>
        <p:origin x="5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B4F81B86-24EF-4E16-BB96-154416E17638}" type="datetimeFigureOut">
              <a:rPr lang="el-GR" smtClean="0"/>
              <a:t>16/10/2021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2092843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4F81B86-24EF-4E16-BB96-154416E17638}" type="datetimeFigureOut">
              <a:rPr lang="el-GR" smtClean="0"/>
              <a:t>16/10/2021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286128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4F81B86-24EF-4E16-BB96-154416E17638}" type="datetimeFigureOut">
              <a:rPr lang="el-GR" smtClean="0"/>
              <a:t>16/10/2021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411537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4F81B86-24EF-4E16-BB96-154416E17638}" type="datetimeFigureOut">
              <a:rPr lang="el-GR" smtClean="0"/>
              <a:t>16/10/2021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394460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F81B86-24EF-4E16-BB96-154416E17638}" type="datetimeFigureOut">
              <a:rPr lang="el-GR" smtClean="0"/>
              <a:t>16/10/2021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183024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B4F81B86-24EF-4E16-BB96-154416E17638}" type="datetimeFigureOut">
              <a:rPr lang="el-GR" smtClean="0"/>
              <a:t>16/10/2021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95346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B4F81B86-24EF-4E16-BB96-154416E17638}" type="datetimeFigureOut">
              <a:rPr lang="el-GR" smtClean="0"/>
              <a:t>16/10/2021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2738894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B4F81B86-24EF-4E16-BB96-154416E17638}" type="datetimeFigureOut">
              <a:rPr lang="el-GR" smtClean="0"/>
              <a:t>16/10/2021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2528249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81B86-24EF-4E16-BB96-154416E17638}" type="datetimeFigureOut">
              <a:rPr lang="el-GR" smtClean="0"/>
              <a:t>16/10/2021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762261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F81B86-24EF-4E16-BB96-154416E17638}" type="datetimeFigureOut">
              <a:rPr lang="el-GR" smtClean="0"/>
              <a:t>16/10/2021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253784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F81B86-24EF-4E16-BB96-154416E17638}" type="datetimeFigureOut">
              <a:rPr lang="el-GR" smtClean="0"/>
              <a:t>16/10/2021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EC0EE6-DB13-4143-B5F2-804D609978F4}" type="slidenum">
              <a:rPr lang="el-GR" smtClean="0"/>
              <a:t>‹#›</a:t>
            </a:fld>
            <a:endParaRPr lang="el-GR"/>
          </a:p>
        </p:txBody>
      </p:sp>
    </p:spTree>
    <p:extLst>
      <p:ext uri="{BB962C8B-B14F-4D97-AF65-F5344CB8AC3E}">
        <p14:creationId xmlns:p14="http://schemas.microsoft.com/office/powerpoint/2010/main" val="181690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81B86-24EF-4E16-BB96-154416E17638}" type="datetimeFigureOut">
              <a:rPr lang="el-GR" smtClean="0"/>
              <a:t>16/10/2021</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C0EE6-DB13-4143-B5F2-804D609978F4}" type="slidenum">
              <a:rPr lang="el-GR" smtClean="0"/>
              <a:t>‹#›</a:t>
            </a:fld>
            <a:endParaRPr lang="el-GR"/>
          </a:p>
        </p:txBody>
      </p:sp>
    </p:spTree>
    <p:extLst>
      <p:ext uri="{BB962C8B-B14F-4D97-AF65-F5344CB8AC3E}">
        <p14:creationId xmlns:p14="http://schemas.microsoft.com/office/powerpoint/2010/main" val="3357776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www.unece.org/env/eia/sea_protocol.htm"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oleObject" Target="../embeddings/oleObject2.bin"/><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e6rglsLy1Ys" TargetMode="External"/><Relationship Id="rId2" Type="http://schemas.openxmlformats.org/officeDocument/2006/relationships/hyperlink" Target="https://www.youtube.com/watch?v=Tds3k97aAzo" TargetMode="External"/><Relationship Id="rId1" Type="http://schemas.openxmlformats.org/officeDocument/2006/relationships/slideLayout" Target="../slideLayouts/slideLayout2.xml"/><Relationship Id="rId4" Type="http://schemas.openxmlformats.org/officeDocument/2006/relationships/hyperlink" Target="https://www.youtube.com/watch?v=qP18jnirTY0"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1837"/>
            <a:ext cx="9144000" cy="2387600"/>
          </a:xfrm>
        </p:spPr>
        <p:txBody>
          <a:bodyPr/>
          <a:lstStyle/>
          <a:p>
            <a:r>
              <a:rPr lang="en-US" dirty="0" smtClean="0"/>
              <a:t>ENVIRONMENTAL POLLUTION</a:t>
            </a:r>
            <a:endParaRPr lang="el-GR" dirty="0"/>
          </a:p>
        </p:txBody>
      </p:sp>
      <p:sp>
        <p:nvSpPr>
          <p:cNvPr id="3" name="Subtitle 2"/>
          <p:cNvSpPr>
            <a:spLocks noGrp="1"/>
          </p:cNvSpPr>
          <p:nvPr>
            <p:ph type="subTitle" idx="1"/>
          </p:nvPr>
        </p:nvSpPr>
        <p:spPr>
          <a:xfrm>
            <a:off x="1628503" y="5052015"/>
            <a:ext cx="9144000" cy="1655762"/>
          </a:xfrm>
        </p:spPr>
        <p:txBody>
          <a:bodyPr>
            <a:normAutofit lnSpcReduction="10000"/>
          </a:bodyPr>
          <a:lstStyle/>
          <a:p>
            <a:endParaRPr lang="en-US" dirty="0" smtClean="0"/>
          </a:p>
          <a:p>
            <a:endParaRPr lang="en-US" dirty="0"/>
          </a:p>
          <a:p>
            <a:endParaRPr lang="en-US" dirty="0" smtClean="0"/>
          </a:p>
          <a:p>
            <a:r>
              <a:rPr lang="en-US" dirty="0" smtClean="0"/>
              <a:t>B.S. Tselentis</a:t>
            </a:r>
            <a:endParaRPr lang="el-GR" dirty="0"/>
          </a:p>
        </p:txBody>
      </p:sp>
      <p:pic>
        <p:nvPicPr>
          <p:cNvPr id="4" name="Picture 3"/>
          <p:cNvPicPr>
            <a:picLocks noChangeAspect="1"/>
          </p:cNvPicPr>
          <p:nvPr/>
        </p:nvPicPr>
        <p:blipFill>
          <a:blip r:embed="rId2"/>
          <a:stretch>
            <a:fillRect/>
          </a:stretch>
        </p:blipFill>
        <p:spPr>
          <a:xfrm>
            <a:off x="3062695" y="2393746"/>
            <a:ext cx="6667500" cy="3486150"/>
          </a:xfrm>
          <a:prstGeom prst="rect">
            <a:avLst/>
          </a:prstGeom>
        </p:spPr>
      </p:pic>
    </p:spTree>
    <p:extLst>
      <p:ext uri="{BB962C8B-B14F-4D97-AF65-F5344CB8AC3E}">
        <p14:creationId xmlns:p14="http://schemas.microsoft.com/office/powerpoint/2010/main" val="2681668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55812" y="473007"/>
            <a:ext cx="11430941" cy="5914730"/>
          </a:xfrm>
          <a:prstGeom prst="rect">
            <a:avLst/>
          </a:prstGeom>
        </p:spPr>
      </p:pic>
    </p:spTree>
    <p:extLst>
      <p:ext uri="{BB962C8B-B14F-4D97-AF65-F5344CB8AC3E}">
        <p14:creationId xmlns:p14="http://schemas.microsoft.com/office/powerpoint/2010/main" val="14763442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0"/>
            <a:ext cx="9036496" cy="1143000"/>
          </a:xfrm>
        </p:spPr>
        <p:txBody>
          <a:bodyPr>
            <a:noAutofit/>
          </a:bodyPr>
          <a:lstStyle/>
          <a:p>
            <a:r>
              <a:rPr lang="el-GR" sz="3500" dirty="0"/>
              <a:t>Τυπική περιβαλλοντική παρακολούθηση λιμένα </a:t>
            </a:r>
          </a:p>
        </p:txBody>
      </p:sp>
      <p:sp>
        <p:nvSpPr>
          <p:cNvPr id="3" name="Content Placeholder 2"/>
          <p:cNvSpPr>
            <a:spLocks noGrp="1"/>
          </p:cNvSpPr>
          <p:nvPr>
            <p:ph idx="1"/>
          </p:nvPr>
        </p:nvSpPr>
        <p:spPr>
          <a:xfrm>
            <a:off x="1703512" y="980728"/>
            <a:ext cx="8507288" cy="5616624"/>
          </a:xfrm>
        </p:spPr>
        <p:txBody>
          <a:bodyPr>
            <a:normAutofit fontScale="62500" lnSpcReduction="20000"/>
          </a:bodyPr>
          <a:lstStyle/>
          <a:p>
            <a:pPr marL="0" indent="0">
              <a:buNone/>
            </a:pPr>
            <a:r>
              <a:rPr lang="el-GR" dirty="0"/>
              <a:t> </a:t>
            </a:r>
          </a:p>
          <a:p>
            <a:pPr lvl="0"/>
            <a:r>
              <a:rPr lang="el-GR" dirty="0"/>
              <a:t>Μικροβιολογικό φορτίο με μετρήσεις μικροβίων ολικών κολοβακτηριδίων, E</a:t>
            </a:r>
            <a:r>
              <a:rPr lang="el-GR" i="1" dirty="0"/>
              <a:t>. coli, </a:t>
            </a:r>
            <a:r>
              <a:rPr lang="el-GR" dirty="0"/>
              <a:t>και εντερόκοκκων σε σημεία και με συχνότητα συνήθως εποχιακή ή δύο φορές το χρόνο</a:t>
            </a:r>
          </a:p>
          <a:p>
            <a:pPr lvl="0"/>
            <a:r>
              <a:rPr lang="el-GR" dirty="0"/>
              <a:t>Φυσικοχημικές παραμέτρους (θερμοκρασία, pH, αλατότητα, αγωγιμότητα, ολικά αιωρούμενα και διαλυμένα στερεά (ΤDS), διαλυμένο οξυγόνο) σε σημεία και συχνότητα συνήθως εποχιακή ή δύο φορές το χρόνο </a:t>
            </a:r>
          </a:p>
          <a:p>
            <a:pPr lvl="0"/>
            <a:r>
              <a:rPr lang="el-GR" dirty="0"/>
              <a:t>Συγκέντρωση βαρέων μετάλλων στα επιφανειακά ιζήματα, στα συγκεκριμένα σημεία, μια φορά το χρόνο  </a:t>
            </a:r>
          </a:p>
          <a:p>
            <a:pPr lvl="0"/>
            <a:r>
              <a:rPr lang="el-GR" dirty="0"/>
              <a:t>Οργανικό άνθρακα στα επιφανειακά ιζήματα, στα συγκεκριμένα σημεία, μια φορά το χρόνο  </a:t>
            </a:r>
          </a:p>
          <a:p>
            <a:pPr lvl="0"/>
            <a:r>
              <a:rPr lang="el-GR" dirty="0"/>
              <a:t>Εκτίμηση του χημικού φορτίου με τη μέτρηση του Βιοχημικώς Απαιτούμενου Οξυγόνου (Β</a:t>
            </a:r>
            <a:r>
              <a:rPr lang="en-US" dirty="0"/>
              <a:t>OD</a:t>
            </a:r>
            <a:r>
              <a:rPr lang="el-GR" dirty="0"/>
              <a:t>) και Χημικώς Απαιτούμενου Οξυγόνου (</a:t>
            </a:r>
            <a:r>
              <a:rPr lang="en-US" dirty="0"/>
              <a:t>COD</a:t>
            </a:r>
            <a:r>
              <a:rPr lang="el-GR" dirty="0"/>
              <a:t>), στα επιλεγμένα σημεία με συχνότητα συνήθως εποχιακή ή δύο φορές το χρόνο </a:t>
            </a:r>
          </a:p>
          <a:p>
            <a:pPr lvl="0"/>
            <a:r>
              <a:rPr lang="el-GR" dirty="0"/>
              <a:t>Συγκέντρωση βαρέων μετάλλων στην υδάτινη στήλη, σε τρία βάθη (επιφάνεια, 1 και 5 μέτρα), στα επιλεγμένα σημεία και με συχνότητα συνήθως εποχιακή ή δύο φορές το χρόνο </a:t>
            </a:r>
          </a:p>
          <a:p>
            <a:pPr lvl="0"/>
            <a:r>
              <a:rPr lang="el-GR" dirty="0"/>
              <a:t>Πετρελαιοειδή στα επιφανειακά νερά σε επιλεγμένα σημεία και με συχνότητα συνήθως εποχιακή ή δύο φορές το χρόνο</a:t>
            </a:r>
          </a:p>
          <a:p>
            <a:pPr lvl="0"/>
            <a:r>
              <a:rPr lang="el-GR" dirty="0" smtClean="0"/>
              <a:t>Θρεπτικά </a:t>
            </a:r>
            <a:r>
              <a:rPr lang="el-GR" dirty="0"/>
              <a:t>συστατικά (νιτρώδη, νιτρικά, αμμωνιακά και φωσφορικά άλατα), των επιφανειακών νερών σε επιλεγμένα σημεία και με συχνότητα συνήθως εποχιακή ή δύο φορές το χρόνο). </a:t>
            </a:r>
          </a:p>
        </p:txBody>
      </p:sp>
    </p:spTree>
    <p:extLst>
      <p:ext uri="{BB962C8B-B14F-4D97-AF65-F5344CB8AC3E}">
        <p14:creationId xmlns:p14="http://schemas.microsoft.com/office/powerpoint/2010/main" val="38159364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76672"/>
            <a:ext cx="8229600" cy="922114"/>
          </a:xfrm>
        </p:spPr>
        <p:txBody>
          <a:bodyPr>
            <a:normAutofit fontScale="90000"/>
          </a:bodyPr>
          <a:lstStyle/>
          <a:p>
            <a:r>
              <a:rPr lang="el-GR" b="1" dirty="0"/>
              <a:t>Διαδικασίες </a:t>
            </a:r>
            <a:r>
              <a:rPr lang="el-GR" b="1" dirty="0" smtClean="0"/>
              <a:t>ελέγχου Μελετών </a:t>
            </a:r>
            <a:r>
              <a:rPr lang="el-GR" b="1" dirty="0"/>
              <a:t>Περιβαλλοντικών Επιπτώσεων</a:t>
            </a:r>
            <a:br>
              <a:rPr lang="el-GR" b="1" dirty="0"/>
            </a:br>
            <a:endParaRPr lang="el-GR" dirty="0"/>
          </a:p>
        </p:txBody>
      </p:sp>
      <p:sp>
        <p:nvSpPr>
          <p:cNvPr id="3" name="Content Placeholder 2"/>
          <p:cNvSpPr>
            <a:spLocks noGrp="1"/>
          </p:cNvSpPr>
          <p:nvPr>
            <p:ph idx="1"/>
          </p:nvPr>
        </p:nvSpPr>
        <p:spPr>
          <a:xfrm>
            <a:off x="1631504" y="1340768"/>
            <a:ext cx="8856984" cy="5472608"/>
          </a:xfrm>
        </p:spPr>
        <p:txBody>
          <a:bodyPr>
            <a:normAutofit fontScale="85000" lnSpcReduction="20000"/>
          </a:bodyPr>
          <a:lstStyle/>
          <a:p>
            <a:pPr lvl="0">
              <a:lnSpc>
                <a:spcPct val="110000"/>
              </a:lnSpc>
            </a:pPr>
            <a:r>
              <a:rPr lang="el-GR" sz="1600" dirty="0"/>
              <a:t>Συμμόρφωση με το κείμενο νομοθετικό πλαίσιο η με πράξεις της Διοίκησης, που καθορίζουν τυχόν καθεστώς προστασίας, Με την πάροδο των ετών οι σχετικοί νόμοι έχουν εξειδικευτεί και περιέχουν πολλές πληροφορίες, όπως π.χ. συγκεκριμένες ενότητες και πεδία, τα οποία θα πρέπει να καλύψει ο φορέας που υποβάλλει την ΜΠΕ και είναι ο άμεσα ενδιαφερόμενος για το έργο (βλ. παρακάτω)</a:t>
            </a:r>
          </a:p>
          <a:p>
            <a:pPr lvl="0">
              <a:lnSpc>
                <a:spcPct val="110000"/>
              </a:lnSpc>
            </a:pPr>
            <a:r>
              <a:rPr lang="el-GR" sz="1600" dirty="0"/>
              <a:t>Τεκμηρίωση που αφορά την αναγκαιότητα, το εύρος και το βάθος της Μελέτης</a:t>
            </a:r>
          </a:p>
          <a:p>
            <a:pPr lvl="0">
              <a:lnSpc>
                <a:spcPct val="110000"/>
              </a:lnSpc>
            </a:pPr>
            <a:r>
              <a:rPr lang="el-GR" sz="1600" dirty="0"/>
              <a:t>Κριτική παρουσίαση των εναλλακτικών λύσεων, και τεκμηριωμένη επιλογής της βέλτιστης</a:t>
            </a:r>
          </a:p>
          <a:p>
            <a:pPr lvl="0">
              <a:lnSpc>
                <a:spcPct val="110000"/>
              </a:lnSpc>
            </a:pPr>
            <a:r>
              <a:rPr lang="el-GR" sz="1600" dirty="0"/>
              <a:t>Ανάλυση της περιβαλλοντικής κατάστασης της περιοχής του υπό μελέτη έργου</a:t>
            </a:r>
          </a:p>
          <a:p>
            <a:pPr lvl="0">
              <a:lnSpc>
                <a:spcPct val="110000"/>
              </a:lnSpc>
            </a:pPr>
            <a:r>
              <a:rPr lang="el-GR" sz="1600" dirty="0"/>
              <a:t>Ανάλυση των περιβαλλοντικών επιπτώσεων του έργου. Εδώ η χρήση των πλέον σύγχρονων μεθόδων πρόβλεψης και υπολογισμού των εν δυνάμει ρύπων και της διάχυσης αυτών, καθώς και εργαλείων προσομοίωσης του φυσικού περιβάλλοντος, θεωρούνται πλέον απαραίτητα για την αναλυτικότερη και λεπτομερέστερη εκτίμηση των επιπτώσεων</a:t>
            </a:r>
          </a:p>
          <a:p>
            <a:pPr lvl="0">
              <a:lnSpc>
                <a:spcPct val="110000"/>
              </a:lnSpc>
            </a:pPr>
            <a:r>
              <a:rPr lang="el-GR" sz="1600" dirty="0"/>
              <a:t>Προτεινόμενες μέθοδοι περιορισμού των αρνητικών συνεπειών τόσο κατά την κατασκευή, όσο και κατά τη φάση λειτουργίας αυτού</a:t>
            </a:r>
          </a:p>
          <a:p>
            <a:pPr lvl="0">
              <a:lnSpc>
                <a:spcPct val="110000"/>
              </a:lnSpc>
            </a:pPr>
            <a:r>
              <a:rPr lang="el-GR" sz="1600" dirty="0"/>
              <a:t> Κριτική αποτίμηση των περιβαλλοντικών επιπτώσεων σε σχέση με τ</a:t>
            </a:r>
            <a:r>
              <a:rPr lang="en-US" sz="1600" dirty="0"/>
              <a:t>o</a:t>
            </a:r>
            <a:r>
              <a:rPr lang="el-GR" sz="1600" dirty="0"/>
              <a:t> ανθρωπογενές περιβάλλον</a:t>
            </a:r>
          </a:p>
          <a:p>
            <a:pPr lvl="0">
              <a:lnSpc>
                <a:spcPct val="110000"/>
              </a:lnSpc>
            </a:pPr>
            <a:r>
              <a:rPr lang="el-GR" sz="1600" dirty="0"/>
              <a:t>Κριτική αποτίμηση των επιπτώσεων στους φυσικούς πόρους και τις υποδομές</a:t>
            </a:r>
          </a:p>
          <a:p>
            <a:pPr lvl="0">
              <a:lnSpc>
                <a:spcPct val="110000"/>
              </a:lnSpc>
            </a:pPr>
            <a:r>
              <a:rPr lang="el-GR" sz="1600" dirty="0"/>
              <a:t>Ανάλυση κόστους – οφέλους </a:t>
            </a:r>
          </a:p>
          <a:p>
            <a:pPr lvl="0">
              <a:lnSpc>
                <a:spcPct val="110000"/>
              </a:lnSpc>
            </a:pPr>
            <a:r>
              <a:rPr lang="el-GR" sz="1600" dirty="0"/>
              <a:t>Διεπιστημονική προσέγγιση </a:t>
            </a:r>
          </a:p>
          <a:p>
            <a:pPr lvl="0">
              <a:lnSpc>
                <a:spcPct val="110000"/>
              </a:lnSpc>
            </a:pPr>
            <a:r>
              <a:rPr lang="el-GR" sz="1600" dirty="0"/>
              <a:t>Σύστημα διαχρονικής περιβαλλοντικής παρακολούθησης βασισμένο σε επιστημονική τεκμηρίωση, έτσι ώστε να είναι εφικτό και εύκολο στην εφαρμογή του</a:t>
            </a:r>
          </a:p>
          <a:p>
            <a:pPr>
              <a:lnSpc>
                <a:spcPct val="110000"/>
              </a:lnSpc>
            </a:pPr>
            <a:r>
              <a:rPr lang="el-GR" sz="1600" dirty="0"/>
              <a:t>Διαδικασία που αφορά τη λήψη των απαραίτητων αποφάσεων</a:t>
            </a:r>
          </a:p>
        </p:txBody>
      </p:sp>
    </p:spTree>
    <p:extLst>
      <p:ext uri="{BB962C8B-B14F-4D97-AF65-F5344CB8AC3E}">
        <p14:creationId xmlns:p14="http://schemas.microsoft.com/office/powerpoint/2010/main" val="29876211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116632"/>
            <a:ext cx="8640960" cy="936104"/>
          </a:xfrm>
        </p:spPr>
        <p:txBody>
          <a:bodyPr>
            <a:normAutofit/>
          </a:bodyPr>
          <a:lstStyle/>
          <a:p>
            <a:pPr lvl="0" algn="r"/>
            <a:r>
              <a:rPr lang="el-GR" sz="1800" b="1" dirty="0">
                <a:latin typeface="Arial" pitchFamily="34" charset="0"/>
                <a:ea typeface="Times New Roman" pitchFamily="18" charset="0"/>
                <a:cs typeface="Arial" pitchFamily="34" charset="0"/>
              </a:rPr>
              <a:t>ΤΥΠΙΚΟ ΠΑΡΑΔΕΙΓΜΑ ΕΝΟΤΗΤΩΝ ΜΕΛΕΤΗΣ ΠΕΡΙΒΑΛΛΟΝΤΙΚΩΝ ΕΠΙΠΤΩΣΕΩΝ ΓΙΑ ΜΑΡΙΝΑ</a:t>
            </a:r>
            <a:r>
              <a:rPr lang="el-GR" sz="1800" dirty="0">
                <a:latin typeface="Arial" pitchFamily="34" charset="0"/>
              </a:rPr>
              <a:t/>
            </a:r>
            <a:br>
              <a:rPr lang="el-GR" sz="1800" dirty="0">
                <a:latin typeface="Arial" pitchFamily="34" charset="0"/>
              </a:rPr>
            </a:br>
            <a:endParaRPr lang="el-GR" sz="1800" dirty="0"/>
          </a:p>
        </p:txBody>
      </p:sp>
      <p:graphicFrame>
        <p:nvGraphicFramePr>
          <p:cNvPr id="8" name="Content Placeholder 7"/>
          <p:cNvGraphicFramePr>
            <a:graphicFrameLocks noGrp="1"/>
          </p:cNvGraphicFramePr>
          <p:nvPr>
            <p:ph idx="1"/>
            <p:extLst/>
          </p:nvPr>
        </p:nvGraphicFramePr>
        <p:xfrm>
          <a:off x="1631504" y="476673"/>
          <a:ext cx="5040560" cy="5029200"/>
        </p:xfrm>
        <a:graphic>
          <a:graphicData uri="http://schemas.openxmlformats.org/drawingml/2006/table">
            <a:tbl>
              <a:tblPr firstRow="1" firstCol="1" lastRow="1" lastCol="1" bandRow="1" bandCol="1">
                <a:tableStyleId>{5C22544A-7EE6-4342-B048-85BDC9FD1C3A}</a:tableStyleId>
              </a:tblPr>
              <a:tblGrid>
                <a:gridCol w="601532">
                  <a:extLst>
                    <a:ext uri="{9D8B030D-6E8A-4147-A177-3AD203B41FA5}">
                      <a16:colId xmlns:a16="http://schemas.microsoft.com/office/drawing/2014/main" val="20000"/>
                    </a:ext>
                  </a:extLst>
                </a:gridCol>
                <a:gridCol w="4439028">
                  <a:extLst>
                    <a:ext uri="{9D8B030D-6E8A-4147-A177-3AD203B41FA5}">
                      <a16:colId xmlns:a16="http://schemas.microsoft.com/office/drawing/2014/main" val="20001"/>
                    </a:ext>
                  </a:extLst>
                </a:gridCol>
              </a:tblGrid>
              <a:tr h="160967">
                <a:tc>
                  <a:txBody>
                    <a:bodyPr/>
                    <a:lstStyle/>
                    <a:p>
                      <a:pPr algn="just">
                        <a:lnSpc>
                          <a:spcPct val="150000"/>
                        </a:lnSpc>
                        <a:spcAft>
                          <a:spcPts val="0"/>
                        </a:spcAft>
                      </a:pPr>
                      <a:r>
                        <a:rPr lang="el-GR" sz="1000" dirty="0">
                          <a:effectLst/>
                        </a:rPr>
                        <a:t>1.</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ΕΙΣΑΓΩΓΗ</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0"/>
                  </a:ext>
                </a:extLst>
              </a:tr>
              <a:tr h="160967">
                <a:tc>
                  <a:txBody>
                    <a:bodyPr/>
                    <a:lstStyle/>
                    <a:p>
                      <a:pPr algn="just">
                        <a:lnSpc>
                          <a:spcPct val="150000"/>
                        </a:lnSpc>
                        <a:spcAft>
                          <a:spcPts val="0"/>
                        </a:spcAft>
                      </a:pPr>
                      <a:r>
                        <a:rPr lang="el-GR" sz="1000" dirty="0">
                          <a:effectLst/>
                        </a:rPr>
                        <a:t>1.1.</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Βασικά στοιχεία του έργου</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1"/>
                  </a:ext>
                </a:extLst>
              </a:tr>
              <a:tr h="160967">
                <a:tc>
                  <a:txBody>
                    <a:bodyPr/>
                    <a:lstStyle/>
                    <a:p>
                      <a:pPr algn="just">
                        <a:lnSpc>
                          <a:spcPct val="150000"/>
                        </a:lnSpc>
                        <a:spcAft>
                          <a:spcPts val="0"/>
                        </a:spcAft>
                      </a:pPr>
                      <a:r>
                        <a:rPr lang="el-GR" sz="1000" dirty="0">
                          <a:effectLst/>
                        </a:rPr>
                        <a:t>1.2.</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Αντικείμενο μελέτης – Συμβατικό πλαίσιο</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2"/>
                  </a:ext>
                </a:extLst>
              </a:tr>
              <a:tr h="160967">
                <a:tc>
                  <a:txBody>
                    <a:bodyPr/>
                    <a:lstStyle/>
                    <a:p>
                      <a:pPr algn="just">
                        <a:lnSpc>
                          <a:spcPct val="150000"/>
                        </a:lnSpc>
                        <a:spcAft>
                          <a:spcPts val="0"/>
                        </a:spcAft>
                      </a:pPr>
                      <a:r>
                        <a:rPr lang="el-GR" sz="1000" dirty="0">
                          <a:effectLst/>
                        </a:rPr>
                        <a:t>1.3.</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Σκοπιμότητα της υλοποίησης του έργου</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3"/>
                  </a:ext>
                </a:extLst>
              </a:tr>
              <a:tr h="160967">
                <a:tc>
                  <a:txBody>
                    <a:bodyPr/>
                    <a:lstStyle/>
                    <a:p>
                      <a:pPr algn="just">
                        <a:lnSpc>
                          <a:spcPct val="150000"/>
                        </a:lnSpc>
                        <a:spcAft>
                          <a:spcPts val="0"/>
                        </a:spcAft>
                      </a:pPr>
                      <a:r>
                        <a:rPr lang="el-GR" sz="1000" dirty="0">
                          <a:effectLst/>
                        </a:rPr>
                        <a:t>2.1.</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Περιγραφή του έργου</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4"/>
                  </a:ext>
                </a:extLst>
              </a:tr>
              <a:tr h="160967">
                <a:tc>
                  <a:txBody>
                    <a:bodyPr/>
                    <a:lstStyle/>
                    <a:p>
                      <a:pPr algn="just">
                        <a:lnSpc>
                          <a:spcPct val="150000"/>
                        </a:lnSpc>
                        <a:spcAft>
                          <a:spcPts val="0"/>
                        </a:spcAft>
                      </a:pPr>
                      <a:r>
                        <a:rPr lang="el-GR" sz="1000" dirty="0">
                          <a:effectLst/>
                        </a:rPr>
                        <a:t>2.2.</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Υφιστάμενη κατάσταση περιβάλλοντος</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5"/>
                  </a:ext>
                </a:extLst>
              </a:tr>
              <a:tr h="160967">
                <a:tc>
                  <a:txBody>
                    <a:bodyPr/>
                    <a:lstStyle/>
                    <a:p>
                      <a:pPr algn="just">
                        <a:lnSpc>
                          <a:spcPct val="150000"/>
                        </a:lnSpc>
                        <a:spcAft>
                          <a:spcPts val="0"/>
                        </a:spcAft>
                      </a:pPr>
                      <a:r>
                        <a:rPr lang="el-GR" sz="1000" dirty="0">
                          <a:effectLst/>
                        </a:rPr>
                        <a:t>2.3.</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Αξιολόγηση των περιβαλλοντικών επιπτώσεων</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6"/>
                  </a:ext>
                </a:extLst>
              </a:tr>
              <a:tr h="160967">
                <a:tc>
                  <a:txBody>
                    <a:bodyPr/>
                    <a:lstStyle/>
                    <a:p>
                      <a:pPr algn="just">
                        <a:lnSpc>
                          <a:spcPct val="150000"/>
                        </a:lnSpc>
                        <a:spcAft>
                          <a:spcPts val="0"/>
                        </a:spcAft>
                      </a:pPr>
                      <a:r>
                        <a:rPr lang="el-GR" sz="1000" dirty="0">
                          <a:effectLst/>
                        </a:rPr>
                        <a:t>2.4.</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Προτεινόμενα μέτρα αντιμετώπισης των περιβαλλοντικών επιπτώσεων</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7"/>
                  </a:ext>
                </a:extLst>
              </a:tr>
              <a:tr h="160967">
                <a:tc>
                  <a:txBody>
                    <a:bodyPr/>
                    <a:lstStyle/>
                    <a:p>
                      <a:pPr algn="just">
                        <a:lnSpc>
                          <a:spcPct val="150000"/>
                        </a:lnSpc>
                        <a:spcAft>
                          <a:spcPts val="0"/>
                        </a:spcAft>
                      </a:pPr>
                      <a:r>
                        <a:rPr lang="el-GR" sz="1000" dirty="0">
                          <a:effectLst/>
                        </a:rPr>
                        <a:t>3.</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a:effectLst/>
                        </a:rPr>
                        <a:t> ΓΕΩΓΡΑΦΙΚΗ ΘΕΣΗ – ΕΚΤΑΣΗ - ΔΙΟΙΚΗΤΙΚΗ ΥΠΑΓΩΓΗ</a:t>
                      </a:r>
                      <a:endParaRPr lang="el-GR" sz="1000">
                        <a:effectLst/>
                        <a:latin typeface="Times New Roman"/>
                        <a:ea typeface="Times New Roman"/>
                      </a:endParaRPr>
                    </a:p>
                  </a:txBody>
                  <a:tcPr marL="29776" marR="29776" marT="0" marB="0"/>
                </a:tc>
                <a:extLst>
                  <a:ext uri="{0D108BD9-81ED-4DB2-BD59-A6C34878D82A}">
                    <a16:rowId xmlns:a16="http://schemas.microsoft.com/office/drawing/2014/main" val="10008"/>
                  </a:ext>
                </a:extLst>
              </a:tr>
              <a:tr h="181847">
                <a:tc>
                  <a:txBody>
                    <a:bodyPr/>
                    <a:lstStyle/>
                    <a:p>
                      <a:pPr algn="just">
                        <a:lnSpc>
                          <a:spcPct val="150000"/>
                        </a:lnSpc>
                        <a:spcAft>
                          <a:spcPts val="0"/>
                        </a:spcAft>
                      </a:pPr>
                      <a:r>
                        <a:rPr lang="el-GR" sz="1000" dirty="0">
                          <a:effectLst/>
                        </a:rPr>
                        <a:t>4.</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ΠΕΡΙΓΡΑΦΗ ΚΑΙ ΚΑΤΑΓΡΑΦΗ ΤΗΣ ΥΠΑΡΧΟΥΣΑΣ ΚΑΤΑΣΤΑΣΗΣ ΠΕΡΙΒΑΛΛΟΝΤΟΣ</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09"/>
                  </a:ext>
                </a:extLst>
              </a:tr>
              <a:tr h="160967">
                <a:tc>
                  <a:txBody>
                    <a:bodyPr/>
                    <a:lstStyle/>
                    <a:p>
                      <a:pPr algn="just">
                        <a:lnSpc>
                          <a:spcPct val="150000"/>
                        </a:lnSpc>
                        <a:spcAft>
                          <a:spcPts val="0"/>
                        </a:spcAft>
                      </a:pPr>
                      <a:r>
                        <a:rPr lang="el-GR" sz="1000">
                          <a:effectLst/>
                        </a:rPr>
                        <a:t>4.1.</a:t>
                      </a:r>
                      <a:endParaRPr lang="el-GR" sz="100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Φυσικό Περιβάλλον</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10"/>
                  </a:ext>
                </a:extLst>
              </a:tr>
              <a:tr h="160967">
                <a:tc>
                  <a:txBody>
                    <a:bodyPr/>
                    <a:lstStyle/>
                    <a:p>
                      <a:pPr algn="just">
                        <a:lnSpc>
                          <a:spcPct val="150000"/>
                        </a:lnSpc>
                        <a:spcAft>
                          <a:spcPts val="0"/>
                        </a:spcAft>
                      </a:pPr>
                      <a:r>
                        <a:rPr lang="el-GR" sz="1000" dirty="0">
                          <a:effectLst/>
                        </a:rPr>
                        <a:t>4.1.2.</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Μορφολογία, γεωλογικά και εδαφολογικά στοιχεία</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11"/>
                  </a:ext>
                </a:extLst>
              </a:tr>
              <a:tr h="160967">
                <a:tc>
                  <a:txBody>
                    <a:bodyPr/>
                    <a:lstStyle/>
                    <a:p>
                      <a:pPr algn="just">
                        <a:lnSpc>
                          <a:spcPct val="150000"/>
                        </a:lnSpc>
                        <a:spcAft>
                          <a:spcPts val="0"/>
                        </a:spcAft>
                      </a:pPr>
                      <a:r>
                        <a:rPr lang="el-GR" sz="1000">
                          <a:effectLst/>
                        </a:rPr>
                        <a:t>4.1.1.</a:t>
                      </a:r>
                      <a:endParaRPr lang="el-GR" sz="100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Μετεωρολογικά και κλιματολογικά χαρακτηριστικά</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12"/>
                  </a:ext>
                </a:extLst>
              </a:tr>
              <a:tr h="160967">
                <a:tc>
                  <a:txBody>
                    <a:bodyPr/>
                    <a:lstStyle/>
                    <a:p>
                      <a:pPr algn="just">
                        <a:lnSpc>
                          <a:spcPct val="150000"/>
                        </a:lnSpc>
                        <a:spcAft>
                          <a:spcPts val="0"/>
                        </a:spcAft>
                      </a:pPr>
                      <a:r>
                        <a:rPr lang="el-GR" sz="1000" dirty="0">
                          <a:effectLst/>
                        </a:rPr>
                        <a:t>4.1.1.1.</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Θερμοκρασία</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13"/>
                  </a:ext>
                </a:extLst>
              </a:tr>
              <a:tr h="160967">
                <a:tc>
                  <a:txBody>
                    <a:bodyPr/>
                    <a:lstStyle/>
                    <a:p>
                      <a:pPr algn="just">
                        <a:lnSpc>
                          <a:spcPct val="150000"/>
                        </a:lnSpc>
                        <a:spcAft>
                          <a:spcPts val="0"/>
                        </a:spcAft>
                      </a:pPr>
                      <a:r>
                        <a:rPr lang="el-GR" sz="1000" dirty="0">
                          <a:effectLst/>
                        </a:rPr>
                        <a:t>4.1.1.2.</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a:effectLst/>
                        </a:rPr>
                        <a:t>Βροχομετρικά στοιχεία</a:t>
                      </a:r>
                      <a:endParaRPr lang="el-GR" sz="1000">
                        <a:effectLst/>
                        <a:latin typeface="Times New Roman"/>
                        <a:ea typeface="Times New Roman"/>
                      </a:endParaRPr>
                    </a:p>
                  </a:txBody>
                  <a:tcPr marL="29776" marR="29776" marT="0" marB="0"/>
                </a:tc>
                <a:extLst>
                  <a:ext uri="{0D108BD9-81ED-4DB2-BD59-A6C34878D82A}">
                    <a16:rowId xmlns:a16="http://schemas.microsoft.com/office/drawing/2014/main" val="10014"/>
                  </a:ext>
                </a:extLst>
              </a:tr>
              <a:tr h="160967">
                <a:tc>
                  <a:txBody>
                    <a:bodyPr/>
                    <a:lstStyle/>
                    <a:p>
                      <a:pPr algn="just">
                        <a:lnSpc>
                          <a:spcPct val="150000"/>
                        </a:lnSpc>
                        <a:spcAft>
                          <a:spcPts val="0"/>
                        </a:spcAft>
                      </a:pPr>
                      <a:r>
                        <a:rPr lang="el-GR" sz="1000" dirty="0">
                          <a:effectLst/>
                        </a:rPr>
                        <a:t>4.1.1.3.</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Ανεμολογικά στοιχεία</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15"/>
                  </a:ext>
                </a:extLst>
              </a:tr>
              <a:tr h="160967">
                <a:tc>
                  <a:txBody>
                    <a:bodyPr/>
                    <a:lstStyle/>
                    <a:p>
                      <a:pPr algn="just">
                        <a:lnSpc>
                          <a:spcPct val="150000"/>
                        </a:lnSpc>
                        <a:spcAft>
                          <a:spcPts val="0"/>
                        </a:spcAft>
                      </a:pPr>
                      <a:r>
                        <a:rPr lang="el-GR" sz="1000" dirty="0">
                          <a:effectLst/>
                        </a:rPr>
                        <a:t>4.1.1.4.</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Βιοκλίμα</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16"/>
                  </a:ext>
                </a:extLst>
              </a:tr>
              <a:tr h="160967">
                <a:tc>
                  <a:txBody>
                    <a:bodyPr/>
                    <a:lstStyle/>
                    <a:p>
                      <a:pPr algn="just">
                        <a:lnSpc>
                          <a:spcPct val="150000"/>
                        </a:lnSpc>
                        <a:spcAft>
                          <a:spcPts val="0"/>
                        </a:spcAft>
                      </a:pPr>
                      <a:r>
                        <a:rPr lang="el-GR" sz="1000" dirty="0">
                          <a:effectLst/>
                        </a:rPr>
                        <a:t>4.1.3.</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a:effectLst/>
                        </a:rPr>
                        <a:t>Υδρολογικά στοιχεία</a:t>
                      </a:r>
                      <a:endParaRPr lang="el-GR" sz="1000">
                        <a:effectLst/>
                        <a:latin typeface="Times New Roman"/>
                        <a:ea typeface="Times New Roman"/>
                      </a:endParaRPr>
                    </a:p>
                  </a:txBody>
                  <a:tcPr marL="29776" marR="29776" marT="0" marB="0"/>
                </a:tc>
                <a:extLst>
                  <a:ext uri="{0D108BD9-81ED-4DB2-BD59-A6C34878D82A}">
                    <a16:rowId xmlns:a16="http://schemas.microsoft.com/office/drawing/2014/main" val="10017"/>
                  </a:ext>
                </a:extLst>
              </a:tr>
              <a:tr h="160967">
                <a:tc>
                  <a:txBody>
                    <a:bodyPr/>
                    <a:lstStyle/>
                    <a:p>
                      <a:pPr algn="just">
                        <a:lnSpc>
                          <a:spcPct val="150000"/>
                        </a:lnSpc>
                        <a:spcAft>
                          <a:spcPts val="0"/>
                        </a:spcAft>
                      </a:pPr>
                      <a:r>
                        <a:rPr lang="el-GR" sz="1000" dirty="0">
                          <a:effectLst/>
                        </a:rPr>
                        <a:t>4.1.4.</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a:effectLst/>
                        </a:rPr>
                        <a:t>Οικοσυστήματα – Χλωρίδα και Πανίδα</a:t>
                      </a:r>
                      <a:endParaRPr lang="el-GR" sz="1000">
                        <a:effectLst/>
                        <a:latin typeface="Times New Roman"/>
                        <a:ea typeface="Times New Roman"/>
                      </a:endParaRPr>
                    </a:p>
                  </a:txBody>
                  <a:tcPr marL="29776" marR="29776" marT="0" marB="0"/>
                </a:tc>
                <a:extLst>
                  <a:ext uri="{0D108BD9-81ED-4DB2-BD59-A6C34878D82A}">
                    <a16:rowId xmlns:a16="http://schemas.microsoft.com/office/drawing/2014/main" val="10018"/>
                  </a:ext>
                </a:extLst>
              </a:tr>
              <a:tr h="160967">
                <a:tc>
                  <a:txBody>
                    <a:bodyPr/>
                    <a:lstStyle/>
                    <a:p>
                      <a:pPr algn="just">
                        <a:lnSpc>
                          <a:spcPct val="150000"/>
                        </a:lnSpc>
                        <a:spcAft>
                          <a:spcPts val="0"/>
                        </a:spcAft>
                      </a:pPr>
                      <a:r>
                        <a:rPr lang="el-GR" sz="1000" dirty="0">
                          <a:effectLst/>
                        </a:rPr>
                        <a:t>4.1.4.1.</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a:effectLst/>
                        </a:rPr>
                        <a:t>Γενικά</a:t>
                      </a:r>
                      <a:endParaRPr lang="el-GR" sz="1000">
                        <a:effectLst/>
                        <a:latin typeface="Times New Roman"/>
                        <a:ea typeface="Times New Roman"/>
                      </a:endParaRPr>
                    </a:p>
                  </a:txBody>
                  <a:tcPr marL="29776" marR="29776" marT="0" marB="0"/>
                </a:tc>
                <a:extLst>
                  <a:ext uri="{0D108BD9-81ED-4DB2-BD59-A6C34878D82A}">
                    <a16:rowId xmlns:a16="http://schemas.microsoft.com/office/drawing/2014/main" val="10019"/>
                  </a:ext>
                </a:extLst>
              </a:tr>
              <a:tr h="160967">
                <a:tc>
                  <a:txBody>
                    <a:bodyPr/>
                    <a:lstStyle/>
                    <a:p>
                      <a:pPr algn="just">
                        <a:lnSpc>
                          <a:spcPct val="150000"/>
                        </a:lnSpc>
                        <a:spcAft>
                          <a:spcPts val="0"/>
                        </a:spcAft>
                      </a:pPr>
                      <a:r>
                        <a:rPr lang="el-GR" sz="1000" dirty="0">
                          <a:effectLst/>
                        </a:rPr>
                        <a:t>4.1.5.</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Οικοσυστήματα – Χλωρίδα και Πανίδα</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20"/>
                  </a:ext>
                </a:extLst>
              </a:tr>
              <a:tr h="160967">
                <a:tc>
                  <a:txBody>
                    <a:bodyPr/>
                    <a:lstStyle/>
                    <a:p>
                      <a:pPr algn="just">
                        <a:lnSpc>
                          <a:spcPct val="150000"/>
                        </a:lnSpc>
                        <a:spcAft>
                          <a:spcPts val="0"/>
                        </a:spcAft>
                      </a:pPr>
                      <a:r>
                        <a:rPr lang="el-GR" sz="1000" dirty="0">
                          <a:effectLst/>
                        </a:rPr>
                        <a:t>4.1.5.1.</a:t>
                      </a:r>
                      <a:endParaRPr lang="el-GR" sz="1000" dirty="0">
                        <a:effectLst/>
                        <a:latin typeface="Times New Roman"/>
                        <a:ea typeface="Times New Roman"/>
                      </a:endParaRPr>
                    </a:p>
                  </a:txBody>
                  <a:tcPr marL="29776" marR="29776" marT="0" marB="0"/>
                </a:tc>
                <a:tc>
                  <a:txBody>
                    <a:bodyPr/>
                    <a:lstStyle/>
                    <a:p>
                      <a:pPr algn="just">
                        <a:lnSpc>
                          <a:spcPct val="150000"/>
                        </a:lnSpc>
                        <a:spcAft>
                          <a:spcPts val="0"/>
                        </a:spcAft>
                      </a:pPr>
                      <a:r>
                        <a:rPr lang="el-GR" sz="1000" dirty="0">
                          <a:effectLst/>
                        </a:rPr>
                        <a:t>Γενικά</a:t>
                      </a:r>
                      <a:endParaRPr lang="el-GR" sz="1000" dirty="0">
                        <a:effectLst/>
                        <a:latin typeface="Times New Roman"/>
                        <a:ea typeface="Times New Roman"/>
                      </a:endParaRPr>
                    </a:p>
                  </a:txBody>
                  <a:tcPr marL="29776" marR="29776" marT="0" marB="0"/>
                </a:tc>
                <a:extLst>
                  <a:ext uri="{0D108BD9-81ED-4DB2-BD59-A6C34878D82A}">
                    <a16:rowId xmlns:a16="http://schemas.microsoft.com/office/drawing/2014/main" val="10021"/>
                  </a:ext>
                </a:extLst>
              </a:tr>
            </a:tbl>
          </a:graphicData>
        </a:graphic>
      </p:graphicFrame>
      <p:graphicFrame>
        <p:nvGraphicFramePr>
          <p:cNvPr id="9" name="Table 8"/>
          <p:cNvGraphicFramePr>
            <a:graphicFrameLocks noGrp="1"/>
          </p:cNvGraphicFramePr>
          <p:nvPr>
            <p:extLst/>
          </p:nvPr>
        </p:nvGraphicFramePr>
        <p:xfrm>
          <a:off x="5519936" y="2924945"/>
          <a:ext cx="5220072" cy="3780127"/>
        </p:xfrm>
        <a:graphic>
          <a:graphicData uri="http://schemas.openxmlformats.org/drawingml/2006/table">
            <a:tbl>
              <a:tblPr firstRow="1" firstCol="1" lastRow="1" lastCol="1" bandRow="1" bandCol="1">
                <a:tableStyleId>{5C22544A-7EE6-4342-B048-85BDC9FD1C3A}</a:tableStyleId>
              </a:tblPr>
              <a:tblGrid>
                <a:gridCol w="622954">
                  <a:extLst>
                    <a:ext uri="{9D8B030D-6E8A-4147-A177-3AD203B41FA5}">
                      <a16:colId xmlns:a16="http://schemas.microsoft.com/office/drawing/2014/main" val="20000"/>
                    </a:ext>
                  </a:extLst>
                </a:gridCol>
                <a:gridCol w="4597118">
                  <a:extLst>
                    <a:ext uri="{9D8B030D-6E8A-4147-A177-3AD203B41FA5}">
                      <a16:colId xmlns:a16="http://schemas.microsoft.com/office/drawing/2014/main" val="20001"/>
                    </a:ext>
                  </a:extLst>
                </a:gridCol>
              </a:tblGrid>
              <a:tr h="251280">
                <a:tc>
                  <a:txBody>
                    <a:bodyPr/>
                    <a:lstStyle/>
                    <a:p>
                      <a:pPr algn="just">
                        <a:lnSpc>
                          <a:spcPct val="150000"/>
                        </a:lnSpc>
                        <a:spcAft>
                          <a:spcPts val="0"/>
                        </a:spcAft>
                      </a:pPr>
                      <a:r>
                        <a:rPr lang="el-GR" sz="1100" dirty="0">
                          <a:effectLst/>
                        </a:rPr>
                        <a:t>4.2.</a:t>
                      </a:r>
                      <a:endParaRPr lang="el-GR" sz="1100" dirty="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Ανθρωπογενές Περιβάλλον</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251280">
                <a:tc>
                  <a:txBody>
                    <a:bodyPr/>
                    <a:lstStyle/>
                    <a:p>
                      <a:pPr algn="just">
                        <a:lnSpc>
                          <a:spcPct val="150000"/>
                        </a:lnSpc>
                        <a:spcAft>
                          <a:spcPts val="0"/>
                        </a:spcAft>
                      </a:pPr>
                      <a:r>
                        <a:rPr lang="el-GR" sz="1100" dirty="0">
                          <a:effectLst/>
                        </a:rPr>
                        <a:t>4.2.1.</a:t>
                      </a:r>
                      <a:endParaRPr lang="el-GR" sz="1100" dirty="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Χαρακτήρας της περιοχής, κοινότητες και οικισμοί</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51280">
                <a:tc>
                  <a:txBody>
                    <a:bodyPr/>
                    <a:lstStyle/>
                    <a:p>
                      <a:pPr algn="just">
                        <a:lnSpc>
                          <a:spcPct val="150000"/>
                        </a:lnSpc>
                        <a:spcAft>
                          <a:spcPts val="0"/>
                        </a:spcAft>
                      </a:pPr>
                      <a:r>
                        <a:rPr lang="el-GR" sz="1100">
                          <a:effectLst/>
                        </a:rPr>
                        <a:t>4.2.1.2.</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Πληθυσμιακά στοιχεία</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51280">
                <a:tc>
                  <a:txBody>
                    <a:bodyPr/>
                    <a:lstStyle/>
                    <a:p>
                      <a:pPr algn="just">
                        <a:lnSpc>
                          <a:spcPct val="150000"/>
                        </a:lnSpc>
                        <a:spcAft>
                          <a:spcPts val="0"/>
                        </a:spcAft>
                      </a:pPr>
                      <a:r>
                        <a:rPr lang="el-GR" sz="1100">
                          <a:effectLst/>
                        </a:rPr>
                        <a:t>4.2.1.1.</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Παραγωγικοί τομείς – απασχόληση</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259687">
                <a:tc>
                  <a:txBody>
                    <a:bodyPr/>
                    <a:lstStyle/>
                    <a:p>
                      <a:pPr algn="just">
                        <a:lnSpc>
                          <a:spcPct val="150000"/>
                        </a:lnSpc>
                        <a:spcAft>
                          <a:spcPts val="0"/>
                        </a:spcAft>
                      </a:pPr>
                      <a:r>
                        <a:rPr lang="el-GR" sz="1100">
                          <a:effectLst/>
                        </a:rPr>
                        <a:t>4.2.2.</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Χρήσεις γης</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51280">
                <a:tc>
                  <a:txBody>
                    <a:bodyPr/>
                    <a:lstStyle/>
                    <a:p>
                      <a:pPr algn="just">
                        <a:lnSpc>
                          <a:spcPct val="150000"/>
                        </a:lnSpc>
                        <a:spcAft>
                          <a:spcPts val="0"/>
                        </a:spcAft>
                      </a:pPr>
                      <a:r>
                        <a:rPr lang="el-GR" sz="1100">
                          <a:effectLst/>
                        </a:rPr>
                        <a:t>4.2.1.2.</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Υφιστάμενη υποδομή</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251280">
                <a:tc>
                  <a:txBody>
                    <a:bodyPr/>
                    <a:lstStyle/>
                    <a:p>
                      <a:pPr algn="just">
                        <a:lnSpc>
                          <a:spcPct val="150000"/>
                        </a:lnSpc>
                        <a:spcAft>
                          <a:spcPts val="0"/>
                        </a:spcAft>
                      </a:pPr>
                      <a:r>
                        <a:rPr lang="el-GR" sz="1100">
                          <a:effectLst/>
                        </a:rPr>
                        <a:t>4.2.3.1.</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Δίκτυα Μεταφορών</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251280">
                <a:tc>
                  <a:txBody>
                    <a:bodyPr/>
                    <a:lstStyle/>
                    <a:p>
                      <a:pPr algn="just">
                        <a:lnSpc>
                          <a:spcPct val="150000"/>
                        </a:lnSpc>
                        <a:spcAft>
                          <a:spcPts val="0"/>
                        </a:spcAft>
                      </a:pPr>
                      <a:r>
                        <a:rPr lang="el-GR" sz="1100">
                          <a:effectLst/>
                        </a:rPr>
                        <a:t>4.2.4.</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Ιστορικοί και αρχαιολογικοί χώροι</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r h="251280">
                <a:tc>
                  <a:txBody>
                    <a:bodyPr/>
                    <a:lstStyle/>
                    <a:p>
                      <a:pPr algn="just">
                        <a:lnSpc>
                          <a:spcPct val="150000"/>
                        </a:lnSpc>
                        <a:spcAft>
                          <a:spcPts val="0"/>
                        </a:spcAft>
                      </a:pPr>
                      <a:r>
                        <a:rPr lang="el-GR" sz="1100">
                          <a:effectLst/>
                        </a:rPr>
                        <a:t>4.3.</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Ανθρωπογενείς πιέσεις στο φυσικό περιβάλλον</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8"/>
                  </a:ext>
                </a:extLst>
              </a:tr>
              <a:tr h="251280">
                <a:tc>
                  <a:txBody>
                    <a:bodyPr/>
                    <a:lstStyle/>
                    <a:p>
                      <a:pPr algn="just">
                        <a:lnSpc>
                          <a:spcPct val="150000"/>
                        </a:lnSpc>
                        <a:spcAft>
                          <a:spcPts val="0"/>
                        </a:spcAft>
                      </a:pPr>
                      <a:r>
                        <a:rPr lang="el-GR" sz="1100">
                          <a:effectLst/>
                        </a:rPr>
                        <a:t>4.3.1.</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Γενικά</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09"/>
                  </a:ext>
                </a:extLst>
              </a:tr>
              <a:tr h="251280">
                <a:tc>
                  <a:txBody>
                    <a:bodyPr/>
                    <a:lstStyle/>
                    <a:p>
                      <a:pPr algn="just">
                        <a:lnSpc>
                          <a:spcPct val="150000"/>
                        </a:lnSpc>
                        <a:spcAft>
                          <a:spcPts val="0"/>
                        </a:spcAft>
                      </a:pPr>
                      <a:r>
                        <a:rPr lang="el-GR" sz="1100">
                          <a:effectLst/>
                        </a:rPr>
                        <a:t>4.3.2.</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Εκμετάλλευση και επιβάρυνση εδάφους, υπεδάφους και υδάτινων πόρων</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10"/>
                  </a:ext>
                </a:extLst>
              </a:tr>
              <a:tr h="251280">
                <a:tc>
                  <a:txBody>
                    <a:bodyPr/>
                    <a:lstStyle/>
                    <a:p>
                      <a:pPr algn="just">
                        <a:lnSpc>
                          <a:spcPct val="150000"/>
                        </a:lnSpc>
                        <a:spcAft>
                          <a:spcPts val="0"/>
                        </a:spcAft>
                      </a:pPr>
                      <a:r>
                        <a:rPr lang="el-GR" sz="1100">
                          <a:effectLst/>
                        </a:rPr>
                        <a:t>4.3.3.</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Ανθρωπογενείς επιδράσεις στη χλωρίδα και πανίδα</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11"/>
                  </a:ext>
                </a:extLst>
              </a:tr>
              <a:tr h="251280">
                <a:tc>
                  <a:txBody>
                    <a:bodyPr/>
                    <a:lstStyle/>
                    <a:p>
                      <a:pPr algn="just">
                        <a:lnSpc>
                          <a:spcPct val="150000"/>
                        </a:lnSpc>
                        <a:spcAft>
                          <a:spcPts val="0"/>
                        </a:spcAft>
                      </a:pPr>
                      <a:r>
                        <a:rPr lang="el-GR" sz="1100">
                          <a:effectLst/>
                        </a:rPr>
                        <a:t>4.3.4.</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Ανθρωπογενείς επιδράσεις στην ατμόσφαιρα</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12"/>
                  </a:ext>
                </a:extLst>
              </a:tr>
              <a:tr h="251280">
                <a:tc>
                  <a:txBody>
                    <a:bodyPr/>
                    <a:lstStyle/>
                    <a:p>
                      <a:pPr algn="just">
                        <a:lnSpc>
                          <a:spcPct val="150000"/>
                        </a:lnSpc>
                        <a:spcAft>
                          <a:spcPts val="0"/>
                        </a:spcAft>
                      </a:pPr>
                      <a:r>
                        <a:rPr lang="el-GR" sz="1100">
                          <a:effectLst/>
                        </a:rPr>
                        <a:t>4.3.5.</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Υφιστάμενη κατάσταση ηχορύπανσης</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13"/>
                  </a:ext>
                </a:extLst>
              </a:tr>
              <a:tr h="251280">
                <a:tc>
                  <a:txBody>
                    <a:bodyPr/>
                    <a:lstStyle/>
                    <a:p>
                      <a:pPr algn="just">
                        <a:lnSpc>
                          <a:spcPct val="150000"/>
                        </a:lnSpc>
                        <a:spcAft>
                          <a:spcPts val="0"/>
                        </a:spcAft>
                      </a:pPr>
                      <a:r>
                        <a:rPr lang="el-GR" sz="1100">
                          <a:effectLst/>
                        </a:rPr>
                        <a:t>4.3.6.</a:t>
                      </a:r>
                      <a:endParaRPr lang="el-GR" sz="1100">
                        <a:effectLst/>
                        <a:latin typeface="Times New Roman"/>
                        <a:ea typeface="Times New Roman"/>
                      </a:endParaRPr>
                    </a:p>
                  </a:txBody>
                  <a:tcPr marL="68580" marR="68580" marT="0" marB="0"/>
                </a:tc>
                <a:tc>
                  <a:txBody>
                    <a:bodyPr/>
                    <a:lstStyle/>
                    <a:p>
                      <a:pPr algn="just">
                        <a:lnSpc>
                          <a:spcPct val="150000"/>
                        </a:lnSpc>
                        <a:spcAft>
                          <a:spcPts val="0"/>
                        </a:spcAft>
                      </a:pPr>
                      <a:r>
                        <a:rPr lang="el-GR" sz="1100" dirty="0">
                          <a:effectLst/>
                        </a:rPr>
                        <a:t>Ανθρωπογενείς επιδράσεις στο ιστορικό περιβάλλον</a:t>
                      </a:r>
                      <a:endParaRPr lang="el-GR" sz="1100" dirty="0">
                        <a:effectLst/>
                        <a:latin typeface="Times New Roman"/>
                        <a:ea typeface="Times New Roman"/>
                      </a:endParaRPr>
                    </a:p>
                  </a:txBody>
                  <a:tcPr marL="68580" marR="68580" marT="0"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9093711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16632"/>
            <a:ext cx="8784976" cy="1008112"/>
          </a:xfrm>
        </p:spPr>
        <p:txBody>
          <a:bodyPr>
            <a:normAutofit/>
          </a:bodyPr>
          <a:lstStyle/>
          <a:p>
            <a:pPr algn="r"/>
            <a:r>
              <a:rPr lang="el-GR" sz="1800" b="1" dirty="0">
                <a:latin typeface="Arial" pitchFamily="34" charset="0"/>
                <a:ea typeface="Times New Roman" pitchFamily="18" charset="0"/>
                <a:cs typeface="Arial" pitchFamily="34" charset="0"/>
              </a:rPr>
              <a:t>ΤΥΠΙΚΟ ΠΑΡΑΔΕΙΓΜΑ ΕΝΟΤΗΤΩΝ ΜΕΛΕΤΗΣ ΠΕΡΙΒΑΛΛΟΝΤΙΚΩΝ ΕΠΙΠΤΩΣΕΩΝ ΓΙΑ ΜΑΡΙΝΑ</a:t>
            </a:r>
            <a:endParaRPr lang="el-GR" sz="1800" dirty="0"/>
          </a:p>
        </p:txBody>
      </p:sp>
      <p:graphicFrame>
        <p:nvGraphicFramePr>
          <p:cNvPr id="4" name="Content Placeholder 3"/>
          <p:cNvGraphicFramePr>
            <a:graphicFrameLocks noGrp="1"/>
          </p:cNvGraphicFramePr>
          <p:nvPr>
            <p:ph idx="1"/>
            <p:extLst/>
          </p:nvPr>
        </p:nvGraphicFramePr>
        <p:xfrm>
          <a:off x="1631505" y="980731"/>
          <a:ext cx="6984775" cy="6141712"/>
        </p:xfrm>
        <a:graphic>
          <a:graphicData uri="http://schemas.openxmlformats.org/drawingml/2006/table">
            <a:tbl>
              <a:tblPr firstRow="1" firstCol="1" lastRow="1" lastCol="1" bandRow="1" bandCol="1">
                <a:tableStyleId>{5C22544A-7EE6-4342-B048-85BDC9FD1C3A}</a:tableStyleId>
              </a:tblPr>
              <a:tblGrid>
                <a:gridCol w="833551">
                  <a:extLst>
                    <a:ext uri="{9D8B030D-6E8A-4147-A177-3AD203B41FA5}">
                      <a16:colId xmlns:a16="http://schemas.microsoft.com/office/drawing/2014/main" val="20000"/>
                    </a:ext>
                  </a:extLst>
                </a:gridCol>
                <a:gridCol w="6151224">
                  <a:extLst>
                    <a:ext uri="{9D8B030D-6E8A-4147-A177-3AD203B41FA5}">
                      <a16:colId xmlns:a16="http://schemas.microsoft.com/office/drawing/2014/main" val="20001"/>
                    </a:ext>
                  </a:extLst>
                </a:gridCol>
              </a:tblGrid>
              <a:tr h="213357">
                <a:tc>
                  <a:txBody>
                    <a:bodyPr/>
                    <a:lstStyle/>
                    <a:p>
                      <a:pPr algn="just">
                        <a:lnSpc>
                          <a:spcPct val="150000"/>
                        </a:lnSpc>
                        <a:spcAft>
                          <a:spcPts val="0"/>
                        </a:spcAft>
                      </a:pPr>
                      <a:r>
                        <a:rPr lang="el-GR" sz="1000" dirty="0">
                          <a:effectLst/>
                        </a:rPr>
                        <a:t>5.</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900" dirty="0">
                          <a:effectLst/>
                        </a:rPr>
                        <a:t>ΠΕΡΙΓΡΑΦΗ ΤΟΥ ΕΡΓΟΥ</a:t>
                      </a:r>
                      <a:endParaRPr lang="el-GR" sz="900" dirty="0">
                        <a:effectLst/>
                        <a:latin typeface="Times New Roman"/>
                        <a:ea typeface="Times New Roman"/>
                      </a:endParaRPr>
                    </a:p>
                  </a:txBody>
                  <a:tcPr marL="41907" marR="41907" marT="0" marB="0"/>
                </a:tc>
                <a:extLst>
                  <a:ext uri="{0D108BD9-81ED-4DB2-BD59-A6C34878D82A}">
                    <a16:rowId xmlns:a16="http://schemas.microsoft.com/office/drawing/2014/main" val="10000"/>
                  </a:ext>
                </a:extLst>
              </a:tr>
              <a:tr h="213357">
                <a:tc>
                  <a:txBody>
                    <a:bodyPr/>
                    <a:lstStyle/>
                    <a:p>
                      <a:pPr algn="just">
                        <a:lnSpc>
                          <a:spcPct val="150000"/>
                        </a:lnSpc>
                        <a:spcAft>
                          <a:spcPts val="0"/>
                        </a:spcAft>
                      </a:pPr>
                      <a:r>
                        <a:rPr lang="el-GR" sz="1000" dirty="0">
                          <a:effectLst/>
                        </a:rPr>
                        <a:t>5.1</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Περιγραφή των οδικών έργων</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1"/>
                  </a:ext>
                </a:extLst>
              </a:tr>
              <a:tr h="213357">
                <a:tc>
                  <a:txBody>
                    <a:bodyPr/>
                    <a:lstStyle/>
                    <a:p>
                      <a:pPr algn="just">
                        <a:lnSpc>
                          <a:spcPct val="150000"/>
                        </a:lnSpc>
                        <a:spcAft>
                          <a:spcPts val="0"/>
                        </a:spcAft>
                      </a:pPr>
                      <a:r>
                        <a:rPr lang="el-GR" sz="1000" dirty="0">
                          <a:effectLst/>
                        </a:rPr>
                        <a:t>5.1.2.</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Υφιστάμενη υποδομή</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2"/>
                  </a:ext>
                </a:extLst>
              </a:tr>
              <a:tr h="426712">
                <a:tc>
                  <a:txBody>
                    <a:bodyPr/>
                    <a:lstStyle/>
                    <a:p>
                      <a:pPr algn="just">
                        <a:lnSpc>
                          <a:spcPct val="150000"/>
                        </a:lnSpc>
                        <a:spcAft>
                          <a:spcPts val="0"/>
                        </a:spcAft>
                      </a:pPr>
                      <a:r>
                        <a:rPr lang="el-GR" sz="1000" dirty="0">
                          <a:effectLst/>
                        </a:rPr>
                        <a:t>6.</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ΕΚΤΙΜΗΣΗ ΚΑΙ ΑΞΙΟΛΟΓΗΣΗ ΤΩΝ ΠΕΡΙΒΑΛΛΟΝΤΙΚΩΝ ΕΠΙΠΤΩΣΕΩΝ</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3"/>
                  </a:ext>
                </a:extLst>
              </a:tr>
              <a:tr h="213357">
                <a:tc>
                  <a:txBody>
                    <a:bodyPr/>
                    <a:lstStyle/>
                    <a:p>
                      <a:pPr algn="just">
                        <a:lnSpc>
                          <a:spcPct val="150000"/>
                        </a:lnSpc>
                        <a:spcAft>
                          <a:spcPts val="0"/>
                        </a:spcAft>
                      </a:pPr>
                      <a:r>
                        <a:rPr lang="el-GR" sz="1000" dirty="0">
                          <a:effectLst/>
                        </a:rPr>
                        <a:t>6.1.</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κατά τη φάση κατασκευής </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4"/>
                  </a:ext>
                </a:extLst>
              </a:tr>
              <a:tr h="213357">
                <a:tc>
                  <a:txBody>
                    <a:bodyPr/>
                    <a:lstStyle/>
                    <a:p>
                      <a:pPr algn="just">
                        <a:lnSpc>
                          <a:spcPct val="150000"/>
                        </a:lnSpc>
                        <a:spcAft>
                          <a:spcPts val="0"/>
                        </a:spcAft>
                      </a:pPr>
                      <a:r>
                        <a:rPr lang="el-GR" sz="1000" dirty="0">
                          <a:effectLst/>
                        </a:rPr>
                        <a:t>6.1.1.</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Οικολογικές Επισκευές</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5"/>
                  </a:ext>
                </a:extLst>
              </a:tr>
              <a:tr h="213357">
                <a:tc>
                  <a:txBody>
                    <a:bodyPr/>
                    <a:lstStyle/>
                    <a:p>
                      <a:pPr algn="just">
                        <a:lnSpc>
                          <a:spcPct val="150000"/>
                        </a:lnSpc>
                        <a:spcAft>
                          <a:spcPts val="0"/>
                        </a:spcAft>
                      </a:pPr>
                      <a:r>
                        <a:rPr lang="el-GR" sz="1000" dirty="0">
                          <a:effectLst/>
                        </a:rPr>
                        <a:t>6.1.1.2.</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στο έδαφος και το υπέδαφος</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6"/>
                  </a:ext>
                </a:extLst>
              </a:tr>
              <a:tr h="213357">
                <a:tc>
                  <a:txBody>
                    <a:bodyPr/>
                    <a:lstStyle/>
                    <a:p>
                      <a:pPr algn="just">
                        <a:lnSpc>
                          <a:spcPct val="150000"/>
                        </a:lnSpc>
                        <a:spcAft>
                          <a:spcPts val="0"/>
                        </a:spcAft>
                      </a:pPr>
                      <a:r>
                        <a:rPr lang="el-GR" sz="1000" dirty="0">
                          <a:effectLst/>
                        </a:rPr>
                        <a:t>6.1.1.1.</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στην ατμόσφαιρα</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7"/>
                  </a:ext>
                </a:extLst>
              </a:tr>
              <a:tr h="213357">
                <a:tc>
                  <a:txBody>
                    <a:bodyPr/>
                    <a:lstStyle/>
                    <a:p>
                      <a:pPr algn="just">
                        <a:lnSpc>
                          <a:spcPct val="150000"/>
                        </a:lnSpc>
                        <a:spcAft>
                          <a:spcPts val="0"/>
                        </a:spcAft>
                      </a:pPr>
                      <a:r>
                        <a:rPr lang="el-GR" sz="1000" dirty="0">
                          <a:effectLst/>
                        </a:rPr>
                        <a:t>6.1.1.3.</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στους υδάτινους πόρους</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8"/>
                  </a:ext>
                </a:extLst>
              </a:tr>
              <a:tr h="213357">
                <a:tc>
                  <a:txBody>
                    <a:bodyPr/>
                    <a:lstStyle/>
                    <a:p>
                      <a:pPr algn="just">
                        <a:lnSpc>
                          <a:spcPct val="150000"/>
                        </a:lnSpc>
                        <a:spcAft>
                          <a:spcPts val="0"/>
                        </a:spcAft>
                      </a:pPr>
                      <a:r>
                        <a:rPr lang="el-GR" sz="1000" dirty="0">
                          <a:effectLst/>
                        </a:rPr>
                        <a:t>6.1.1.4</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στην χλωρίδα και την πανίδα</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09"/>
                  </a:ext>
                </a:extLst>
              </a:tr>
              <a:tr h="213357">
                <a:tc>
                  <a:txBody>
                    <a:bodyPr/>
                    <a:lstStyle/>
                    <a:p>
                      <a:pPr algn="just">
                        <a:lnSpc>
                          <a:spcPct val="150000"/>
                        </a:lnSpc>
                        <a:spcAft>
                          <a:spcPts val="0"/>
                        </a:spcAft>
                      </a:pPr>
                      <a:r>
                        <a:rPr lang="el-GR" sz="1000" dirty="0">
                          <a:effectLst/>
                        </a:rPr>
                        <a:t>6.1.2.</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στην χλωρίδα και την πανίδα</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0"/>
                  </a:ext>
                </a:extLst>
              </a:tr>
              <a:tr h="213357">
                <a:tc>
                  <a:txBody>
                    <a:bodyPr/>
                    <a:lstStyle/>
                    <a:p>
                      <a:pPr algn="just">
                        <a:lnSpc>
                          <a:spcPct val="150000"/>
                        </a:lnSpc>
                        <a:spcAft>
                          <a:spcPts val="0"/>
                        </a:spcAft>
                      </a:pPr>
                      <a:r>
                        <a:rPr lang="el-GR" sz="1000" dirty="0">
                          <a:effectLst/>
                        </a:rPr>
                        <a:t>6.1.3.</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στο ακουστικό περιβάλλον</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1"/>
                  </a:ext>
                </a:extLst>
              </a:tr>
              <a:tr h="213357">
                <a:tc>
                  <a:txBody>
                    <a:bodyPr/>
                    <a:lstStyle/>
                    <a:p>
                      <a:pPr algn="just">
                        <a:lnSpc>
                          <a:spcPct val="150000"/>
                        </a:lnSpc>
                        <a:spcAft>
                          <a:spcPts val="0"/>
                        </a:spcAft>
                      </a:pPr>
                      <a:r>
                        <a:rPr lang="el-GR" sz="1000" dirty="0">
                          <a:effectLst/>
                        </a:rPr>
                        <a:t>6.1.4.</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στα κοινωνικοοικονομικά χαρακτηριστικά της περιοχής</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2"/>
                  </a:ext>
                </a:extLst>
              </a:tr>
              <a:tr h="213357">
                <a:tc>
                  <a:txBody>
                    <a:bodyPr/>
                    <a:lstStyle/>
                    <a:p>
                      <a:pPr algn="just">
                        <a:lnSpc>
                          <a:spcPct val="150000"/>
                        </a:lnSpc>
                        <a:spcAft>
                          <a:spcPts val="0"/>
                        </a:spcAft>
                      </a:pPr>
                      <a:r>
                        <a:rPr lang="el-GR" sz="1000" dirty="0">
                          <a:effectLst/>
                        </a:rPr>
                        <a:t>6.1.5.</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στην αισθητική του τοπίου</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3"/>
                  </a:ext>
                </a:extLst>
              </a:tr>
              <a:tr h="213357">
                <a:tc>
                  <a:txBody>
                    <a:bodyPr/>
                    <a:lstStyle/>
                    <a:p>
                      <a:pPr algn="just">
                        <a:lnSpc>
                          <a:spcPct val="150000"/>
                        </a:lnSpc>
                        <a:spcAft>
                          <a:spcPts val="0"/>
                        </a:spcAft>
                      </a:pPr>
                      <a:r>
                        <a:rPr lang="el-GR" sz="1000" dirty="0">
                          <a:effectLst/>
                        </a:rPr>
                        <a:t>6.2</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κατά τη μόνιμη λειτουργία</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4"/>
                  </a:ext>
                </a:extLst>
              </a:tr>
              <a:tr h="213357">
                <a:tc>
                  <a:txBody>
                    <a:bodyPr/>
                    <a:lstStyle/>
                    <a:p>
                      <a:pPr algn="just">
                        <a:lnSpc>
                          <a:spcPct val="150000"/>
                        </a:lnSpc>
                        <a:spcAft>
                          <a:spcPts val="0"/>
                        </a:spcAft>
                      </a:pPr>
                      <a:r>
                        <a:rPr lang="el-GR" sz="1000" dirty="0">
                          <a:effectLst/>
                        </a:rPr>
                        <a:t>6.2.1.</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Οικολογικές επιπτώσεις</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5"/>
                  </a:ext>
                </a:extLst>
              </a:tr>
              <a:tr h="213357">
                <a:tc>
                  <a:txBody>
                    <a:bodyPr/>
                    <a:lstStyle/>
                    <a:p>
                      <a:pPr algn="just">
                        <a:lnSpc>
                          <a:spcPct val="150000"/>
                        </a:lnSpc>
                        <a:spcAft>
                          <a:spcPts val="0"/>
                        </a:spcAft>
                      </a:pPr>
                      <a:r>
                        <a:rPr lang="el-GR" sz="1000" dirty="0">
                          <a:effectLst/>
                        </a:rPr>
                        <a:t>6.2.1.1.</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στην ατμόσφαιρα</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6"/>
                  </a:ext>
                </a:extLst>
              </a:tr>
              <a:tr h="213357">
                <a:tc>
                  <a:txBody>
                    <a:bodyPr/>
                    <a:lstStyle/>
                    <a:p>
                      <a:pPr algn="just">
                        <a:lnSpc>
                          <a:spcPct val="150000"/>
                        </a:lnSpc>
                        <a:spcAft>
                          <a:spcPts val="0"/>
                        </a:spcAft>
                      </a:pPr>
                      <a:r>
                        <a:rPr lang="el-GR" sz="1000" dirty="0">
                          <a:effectLst/>
                        </a:rPr>
                        <a:t>6.2.1.2.</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στο έδαφος και το υπέδαφος</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7"/>
                  </a:ext>
                </a:extLst>
              </a:tr>
              <a:tr h="213357">
                <a:tc>
                  <a:txBody>
                    <a:bodyPr/>
                    <a:lstStyle/>
                    <a:p>
                      <a:pPr algn="just">
                        <a:lnSpc>
                          <a:spcPct val="150000"/>
                        </a:lnSpc>
                        <a:spcAft>
                          <a:spcPts val="0"/>
                        </a:spcAft>
                      </a:pPr>
                      <a:r>
                        <a:rPr lang="el-GR" sz="1000">
                          <a:effectLst/>
                        </a:rPr>
                        <a:t>6.2.1.3.</a:t>
                      </a:r>
                      <a:endParaRPr lang="el-GR" sz="100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 χλωρίδα και τη πανίδα</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8"/>
                  </a:ext>
                </a:extLst>
              </a:tr>
              <a:tr h="213357">
                <a:tc>
                  <a:txBody>
                    <a:bodyPr/>
                    <a:lstStyle/>
                    <a:p>
                      <a:pPr algn="just">
                        <a:lnSpc>
                          <a:spcPct val="150000"/>
                        </a:lnSpc>
                        <a:spcAft>
                          <a:spcPts val="0"/>
                        </a:spcAft>
                      </a:pPr>
                      <a:r>
                        <a:rPr lang="el-GR" sz="1000" dirty="0">
                          <a:effectLst/>
                        </a:rPr>
                        <a:t>6.2.1.4.</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στο ακουστικό περιβάλλον</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19"/>
                  </a:ext>
                </a:extLst>
              </a:tr>
              <a:tr h="213357">
                <a:tc>
                  <a:txBody>
                    <a:bodyPr/>
                    <a:lstStyle/>
                    <a:p>
                      <a:pPr algn="just">
                        <a:lnSpc>
                          <a:spcPct val="150000"/>
                        </a:lnSpc>
                        <a:spcAft>
                          <a:spcPts val="0"/>
                        </a:spcAft>
                      </a:pPr>
                      <a:r>
                        <a:rPr lang="el-GR" sz="1000" dirty="0">
                          <a:effectLst/>
                        </a:rPr>
                        <a:t>6.2.2.</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στα κοινωνικοοικονομικά χαρακτηριστικά της περιοχής</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20"/>
                  </a:ext>
                </a:extLst>
              </a:tr>
              <a:tr h="213357">
                <a:tc>
                  <a:txBody>
                    <a:bodyPr/>
                    <a:lstStyle/>
                    <a:p>
                      <a:pPr algn="just">
                        <a:lnSpc>
                          <a:spcPct val="150000"/>
                        </a:lnSpc>
                        <a:spcAft>
                          <a:spcPts val="0"/>
                        </a:spcAft>
                      </a:pPr>
                      <a:r>
                        <a:rPr lang="el-GR" sz="1000" dirty="0">
                          <a:effectLst/>
                        </a:rPr>
                        <a:t>6.2.3.</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 χλωρίδα και τη πανίδα</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21"/>
                  </a:ext>
                </a:extLst>
              </a:tr>
              <a:tr h="213357">
                <a:tc>
                  <a:txBody>
                    <a:bodyPr/>
                    <a:lstStyle/>
                    <a:p>
                      <a:pPr algn="just">
                        <a:lnSpc>
                          <a:spcPct val="150000"/>
                        </a:lnSpc>
                        <a:spcAft>
                          <a:spcPts val="0"/>
                        </a:spcAft>
                      </a:pPr>
                      <a:r>
                        <a:rPr lang="el-GR" sz="1000" dirty="0">
                          <a:effectLst/>
                        </a:rPr>
                        <a:t>6.2.1.4.</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a:effectLst/>
                        </a:rPr>
                        <a:t>Επιπτώσεις στο ιστορικό και πολιτιστικό περιβάλλον</a:t>
                      </a:r>
                      <a:endParaRPr lang="el-GR" sz="1000">
                        <a:effectLst/>
                        <a:latin typeface="Times New Roman"/>
                        <a:ea typeface="Times New Roman"/>
                      </a:endParaRPr>
                    </a:p>
                  </a:txBody>
                  <a:tcPr marL="41907" marR="41907" marT="0" marB="0"/>
                </a:tc>
                <a:extLst>
                  <a:ext uri="{0D108BD9-81ED-4DB2-BD59-A6C34878D82A}">
                    <a16:rowId xmlns:a16="http://schemas.microsoft.com/office/drawing/2014/main" val="10022"/>
                  </a:ext>
                </a:extLst>
              </a:tr>
              <a:tr h="213357">
                <a:tc>
                  <a:txBody>
                    <a:bodyPr/>
                    <a:lstStyle/>
                    <a:p>
                      <a:pPr algn="just">
                        <a:lnSpc>
                          <a:spcPct val="150000"/>
                        </a:lnSpc>
                        <a:spcAft>
                          <a:spcPts val="0"/>
                        </a:spcAft>
                      </a:pPr>
                      <a:r>
                        <a:rPr lang="el-GR" sz="1000" dirty="0">
                          <a:effectLst/>
                        </a:rPr>
                        <a:t>6.2.4.</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Επιπτώσεις στην αισθητική του τοπίου</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23"/>
                  </a:ext>
                </a:extLst>
              </a:tr>
              <a:tr h="213357">
                <a:tc>
                  <a:txBody>
                    <a:bodyPr/>
                    <a:lstStyle/>
                    <a:p>
                      <a:pPr algn="just">
                        <a:lnSpc>
                          <a:spcPct val="150000"/>
                        </a:lnSpc>
                        <a:spcAft>
                          <a:spcPts val="0"/>
                        </a:spcAft>
                      </a:pPr>
                      <a:r>
                        <a:rPr lang="el-GR" sz="1000" dirty="0">
                          <a:effectLst/>
                        </a:rPr>
                        <a:t>6.2.5.</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Αξιολόγηση του τοπίου</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24"/>
                  </a:ext>
                </a:extLst>
              </a:tr>
              <a:tr h="213357">
                <a:tc>
                  <a:txBody>
                    <a:bodyPr/>
                    <a:lstStyle/>
                    <a:p>
                      <a:pPr algn="just">
                        <a:lnSpc>
                          <a:spcPct val="150000"/>
                        </a:lnSpc>
                        <a:spcAft>
                          <a:spcPts val="0"/>
                        </a:spcAft>
                      </a:pPr>
                      <a:r>
                        <a:rPr lang="el-GR" sz="1000" dirty="0">
                          <a:effectLst/>
                        </a:rPr>
                        <a:t>6.3.</a:t>
                      </a:r>
                      <a:endParaRPr lang="el-GR" sz="1000" dirty="0">
                        <a:effectLst/>
                        <a:latin typeface="Times New Roman"/>
                        <a:ea typeface="Times New Roman"/>
                      </a:endParaRPr>
                    </a:p>
                  </a:txBody>
                  <a:tcPr marL="41907" marR="41907" marT="0" marB="0"/>
                </a:tc>
                <a:tc>
                  <a:txBody>
                    <a:bodyPr/>
                    <a:lstStyle/>
                    <a:p>
                      <a:pPr algn="just">
                        <a:lnSpc>
                          <a:spcPct val="150000"/>
                        </a:lnSpc>
                        <a:spcAft>
                          <a:spcPts val="0"/>
                        </a:spcAft>
                      </a:pPr>
                      <a:r>
                        <a:rPr lang="el-GR" sz="1000" dirty="0">
                          <a:effectLst/>
                        </a:rPr>
                        <a:t>Αξιολόγηση των επιπτώσεων</a:t>
                      </a:r>
                      <a:endParaRPr lang="el-GR" sz="1000" dirty="0">
                        <a:effectLst/>
                        <a:latin typeface="Times New Roman"/>
                        <a:ea typeface="Times New Roman"/>
                      </a:endParaRPr>
                    </a:p>
                  </a:txBody>
                  <a:tcPr marL="41907" marR="41907" marT="0" marB="0"/>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1956324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0"/>
            <a:ext cx="8928992" cy="1143000"/>
          </a:xfrm>
        </p:spPr>
        <p:txBody>
          <a:bodyPr>
            <a:normAutofit/>
          </a:bodyPr>
          <a:lstStyle/>
          <a:p>
            <a:pPr algn="r"/>
            <a:r>
              <a:rPr lang="el-GR" sz="1800" b="1" dirty="0">
                <a:latin typeface="Arial" pitchFamily="34" charset="0"/>
                <a:ea typeface="Times New Roman" pitchFamily="18" charset="0"/>
                <a:cs typeface="Arial" pitchFamily="34" charset="0"/>
              </a:rPr>
              <a:t>ΤΥΠΙΚΟ ΠΑΡΑΔΕΙΓΜΑ ΕΝΟΤΗΤΩΝ ΜΕΛΕΤΗΣ ΠΕΡΙΒΑΛΛΟΝΤΙΚΩΝ ΕΠΙΠΤΩΣΕΩΝ ΓΙΑ ΜΑΡΙΝΑ</a:t>
            </a:r>
            <a:endParaRPr lang="el-GR" sz="1800" dirty="0"/>
          </a:p>
        </p:txBody>
      </p:sp>
      <p:graphicFrame>
        <p:nvGraphicFramePr>
          <p:cNvPr id="4" name="Content Placeholder 3"/>
          <p:cNvGraphicFramePr>
            <a:graphicFrameLocks noGrp="1"/>
          </p:cNvGraphicFramePr>
          <p:nvPr>
            <p:ph idx="1"/>
            <p:extLst/>
          </p:nvPr>
        </p:nvGraphicFramePr>
        <p:xfrm>
          <a:off x="1631504" y="764705"/>
          <a:ext cx="5976664" cy="5760623"/>
        </p:xfrm>
        <a:graphic>
          <a:graphicData uri="http://schemas.openxmlformats.org/drawingml/2006/table">
            <a:tbl>
              <a:tblPr firstRow="1" firstCol="1" lastRow="1" lastCol="1" bandRow="1" bandCol="1">
                <a:tableStyleId>{5C22544A-7EE6-4342-B048-85BDC9FD1C3A}</a:tableStyleId>
              </a:tblPr>
              <a:tblGrid>
                <a:gridCol w="713244">
                  <a:extLst>
                    <a:ext uri="{9D8B030D-6E8A-4147-A177-3AD203B41FA5}">
                      <a16:colId xmlns:a16="http://schemas.microsoft.com/office/drawing/2014/main" val="20000"/>
                    </a:ext>
                  </a:extLst>
                </a:gridCol>
                <a:gridCol w="5263420">
                  <a:extLst>
                    <a:ext uri="{9D8B030D-6E8A-4147-A177-3AD203B41FA5}">
                      <a16:colId xmlns:a16="http://schemas.microsoft.com/office/drawing/2014/main" val="20001"/>
                    </a:ext>
                  </a:extLst>
                </a:gridCol>
              </a:tblGrid>
              <a:tr h="230425">
                <a:tc>
                  <a:txBody>
                    <a:bodyPr/>
                    <a:lstStyle/>
                    <a:p>
                      <a:pPr algn="just">
                        <a:lnSpc>
                          <a:spcPct val="150000"/>
                        </a:lnSpc>
                        <a:spcAft>
                          <a:spcPts val="0"/>
                        </a:spcAft>
                      </a:pPr>
                      <a:r>
                        <a:rPr lang="el-GR" sz="1000" dirty="0">
                          <a:effectLst/>
                        </a:rPr>
                        <a:t>7.</a:t>
                      </a:r>
                      <a:endParaRPr lang="el-GR" sz="1000" dirty="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ΑΝΤΙΜΕΤΩΠΙΣΗ ΤΩΝ ΠΕΡΙΒΑΛΛΟΝΤΙΚΩΝ ΕΠΙΠΤΩΣΕΩΝ</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0"/>
                  </a:ext>
                </a:extLst>
              </a:tr>
              <a:tr h="230425">
                <a:tc>
                  <a:txBody>
                    <a:bodyPr/>
                    <a:lstStyle/>
                    <a:p>
                      <a:pPr algn="just">
                        <a:lnSpc>
                          <a:spcPct val="150000"/>
                        </a:lnSpc>
                        <a:spcAft>
                          <a:spcPts val="0"/>
                        </a:spcAft>
                      </a:pPr>
                      <a:r>
                        <a:rPr lang="el-GR" sz="1000">
                          <a:effectLst/>
                        </a:rPr>
                        <a:t>7.1.</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κατά τη φάση κατασκευής</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1"/>
                  </a:ext>
                </a:extLst>
              </a:tr>
              <a:tr h="230425">
                <a:tc>
                  <a:txBody>
                    <a:bodyPr/>
                    <a:lstStyle/>
                    <a:p>
                      <a:pPr algn="just">
                        <a:lnSpc>
                          <a:spcPct val="150000"/>
                        </a:lnSpc>
                        <a:spcAft>
                          <a:spcPts val="0"/>
                        </a:spcAft>
                      </a:pPr>
                      <a:r>
                        <a:rPr lang="el-GR" sz="1000">
                          <a:effectLst/>
                        </a:rPr>
                        <a:t>7.1.1.</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οικολογικών επιπτώσεων</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2"/>
                  </a:ext>
                </a:extLst>
              </a:tr>
              <a:tr h="230425">
                <a:tc>
                  <a:txBody>
                    <a:bodyPr/>
                    <a:lstStyle/>
                    <a:p>
                      <a:pPr algn="just">
                        <a:lnSpc>
                          <a:spcPct val="150000"/>
                        </a:lnSpc>
                        <a:spcAft>
                          <a:spcPts val="0"/>
                        </a:spcAft>
                      </a:pPr>
                      <a:r>
                        <a:rPr lang="el-GR" sz="1000">
                          <a:effectLst/>
                        </a:rPr>
                        <a:t>7.1.1.1.</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της ατμοσφαιρικής ρύπανσης</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3"/>
                  </a:ext>
                </a:extLst>
              </a:tr>
              <a:tr h="230425">
                <a:tc>
                  <a:txBody>
                    <a:bodyPr/>
                    <a:lstStyle/>
                    <a:p>
                      <a:pPr algn="just">
                        <a:lnSpc>
                          <a:spcPct val="150000"/>
                        </a:lnSpc>
                        <a:spcAft>
                          <a:spcPts val="0"/>
                        </a:spcAft>
                      </a:pPr>
                      <a:r>
                        <a:rPr lang="el-GR" sz="1000">
                          <a:effectLst/>
                        </a:rPr>
                        <a:t>7.1.1.2.</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στο έδαφος και το υπέδαφος</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4"/>
                  </a:ext>
                </a:extLst>
              </a:tr>
              <a:tr h="230425">
                <a:tc>
                  <a:txBody>
                    <a:bodyPr/>
                    <a:lstStyle/>
                    <a:p>
                      <a:pPr algn="just">
                        <a:lnSpc>
                          <a:spcPct val="150000"/>
                        </a:lnSpc>
                        <a:spcAft>
                          <a:spcPts val="0"/>
                        </a:spcAft>
                      </a:pPr>
                      <a:r>
                        <a:rPr lang="el-GR" sz="1000">
                          <a:effectLst/>
                        </a:rPr>
                        <a:t>7.1.2.</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a:effectLst/>
                        </a:rPr>
                        <a:t>Αντιμετώπιση της ηχορύπανσης</a:t>
                      </a:r>
                      <a:endParaRPr lang="el-GR" sz="1000">
                        <a:effectLst/>
                        <a:latin typeface="Times New Roman"/>
                        <a:ea typeface="Times New Roman"/>
                      </a:endParaRPr>
                    </a:p>
                  </a:txBody>
                  <a:tcPr marL="45260" marR="45260" marT="0" marB="0"/>
                </a:tc>
                <a:extLst>
                  <a:ext uri="{0D108BD9-81ED-4DB2-BD59-A6C34878D82A}">
                    <a16:rowId xmlns:a16="http://schemas.microsoft.com/office/drawing/2014/main" val="10005"/>
                  </a:ext>
                </a:extLst>
              </a:tr>
              <a:tr h="460849">
                <a:tc>
                  <a:txBody>
                    <a:bodyPr/>
                    <a:lstStyle/>
                    <a:p>
                      <a:pPr algn="just">
                        <a:lnSpc>
                          <a:spcPct val="150000"/>
                        </a:lnSpc>
                        <a:spcAft>
                          <a:spcPts val="0"/>
                        </a:spcAft>
                      </a:pPr>
                      <a:r>
                        <a:rPr lang="el-GR" sz="1000">
                          <a:effectLst/>
                        </a:rPr>
                        <a:t>7.1.3.</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στο ανθρωπογενές περιβάλλον και τις χρήστες του έργου</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6"/>
                  </a:ext>
                </a:extLst>
              </a:tr>
              <a:tr h="230425">
                <a:tc>
                  <a:txBody>
                    <a:bodyPr/>
                    <a:lstStyle/>
                    <a:p>
                      <a:pPr algn="just">
                        <a:lnSpc>
                          <a:spcPct val="150000"/>
                        </a:lnSpc>
                        <a:spcAft>
                          <a:spcPts val="0"/>
                        </a:spcAft>
                      </a:pPr>
                      <a:r>
                        <a:rPr lang="el-GR" sz="1000">
                          <a:effectLst/>
                        </a:rPr>
                        <a:t>7.1.4.</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στην αισθητική του τοπίου</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7"/>
                  </a:ext>
                </a:extLst>
              </a:tr>
              <a:tr h="230425">
                <a:tc>
                  <a:txBody>
                    <a:bodyPr/>
                    <a:lstStyle/>
                    <a:p>
                      <a:pPr algn="just">
                        <a:lnSpc>
                          <a:spcPct val="150000"/>
                        </a:lnSpc>
                        <a:spcAft>
                          <a:spcPts val="0"/>
                        </a:spcAft>
                      </a:pPr>
                      <a:r>
                        <a:rPr lang="el-GR" sz="1000">
                          <a:effectLst/>
                        </a:rPr>
                        <a:t>7.2.</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κατά τη μόνιμη λειτουργία</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08"/>
                  </a:ext>
                </a:extLst>
              </a:tr>
              <a:tr h="230425">
                <a:tc>
                  <a:txBody>
                    <a:bodyPr/>
                    <a:lstStyle/>
                    <a:p>
                      <a:pPr algn="just">
                        <a:lnSpc>
                          <a:spcPct val="150000"/>
                        </a:lnSpc>
                        <a:spcAft>
                          <a:spcPts val="0"/>
                        </a:spcAft>
                      </a:pPr>
                      <a:r>
                        <a:rPr lang="el-GR" sz="1000">
                          <a:effectLst/>
                        </a:rPr>
                        <a:t>7.2.1.3.</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a:effectLst/>
                        </a:rPr>
                        <a:t>Αντιμετώπιση των επιπτώσεων στους υδάτινους πόρους</a:t>
                      </a:r>
                      <a:endParaRPr lang="el-GR" sz="1000">
                        <a:effectLst/>
                        <a:latin typeface="Times New Roman"/>
                        <a:ea typeface="Times New Roman"/>
                      </a:endParaRPr>
                    </a:p>
                  </a:txBody>
                  <a:tcPr marL="45260" marR="45260" marT="0" marB="0"/>
                </a:tc>
                <a:extLst>
                  <a:ext uri="{0D108BD9-81ED-4DB2-BD59-A6C34878D82A}">
                    <a16:rowId xmlns:a16="http://schemas.microsoft.com/office/drawing/2014/main" val="10009"/>
                  </a:ext>
                </a:extLst>
              </a:tr>
              <a:tr h="230425">
                <a:tc>
                  <a:txBody>
                    <a:bodyPr/>
                    <a:lstStyle/>
                    <a:p>
                      <a:pPr algn="just">
                        <a:lnSpc>
                          <a:spcPct val="150000"/>
                        </a:lnSpc>
                        <a:spcAft>
                          <a:spcPts val="0"/>
                        </a:spcAft>
                      </a:pPr>
                      <a:r>
                        <a:rPr lang="el-GR" sz="1000">
                          <a:effectLst/>
                        </a:rPr>
                        <a:t>7.2.1.4.</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στη χλωρίδα και τη πανίδα</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10"/>
                  </a:ext>
                </a:extLst>
              </a:tr>
              <a:tr h="230425">
                <a:tc>
                  <a:txBody>
                    <a:bodyPr/>
                    <a:lstStyle/>
                    <a:p>
                      <a:pPr algn="just">
                        <a:lnSpc>
                          <a:spcPct val="150000"/>
                        </a:lnSpc>
                        <a:spcAft>
                          <a:spcPts val="0"/>
                        </a:spcAft>
                      </a:pPr>
                      <a:r>
                        <a:rPr lang="el-GR" sz="1000">
                          <a:effectLst/>
                        </a:rPr>
                        <a:t>7.2.2.</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a:effectLst/>
                        </a:rPr>
                        <a:t>Αντιμετώπιση της ηχορύπανσης</a:t>
                      </a:r>
                      <a:endParaRPr lang="el-GR" sz="1000">
                        <a:effectLst/>
                        <a:latin typeface="Times New Roman"/>
                        <a:ea typeface="Times New Roman"/>
                      </a:endParaRPr>
                    </a:p>
                  </a:txBody>
                  <a:tcPr marL="45260" marR="45260" marT="0" marB="0"/>
                </a:tc>
                <a:extLst>
                  <a:ext uri="{0D108BD9-81ED-4DB2-BD59-A6C34878D82A}">
                    <a16:rowId xmlns:a16="http://schemas.microsoft.com/office/drawing/2014/main" val="10011"/>
                  </a:ext>
                </a:extLst>
              </a:tr>
              <a:tr h="460849">
                <a:tc>
                  <a:txBody>
                    <a:bodyPr/>
                    <a:lstStyle/>
                    <a:p>
                      <a:pPr algn="just">
                        <a:lnSpc>
                          <a:spcPct val="150000"/>
                        </a:lnSpc>
                        <a:spcAft>
                          <a:spcPts val="0"/>
                        </a:spcAft>
                      </a:pPr>
                      <a:r>
                        <a:rPr lang="el-GR" sz="1000">
                          <a:effectLst/>
                        </a:rPr>
                        <a:t>7.2.3.</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στο ανθρωπογενές περιβάλλον και τις χρήστες του έργου</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12"/>
                  </a:ext>
                </a:extLst>
              </a:tr>
              <a:tr h="230425">
                <a:tc>
                  <a:txBody>
                    <a:bodyPr/>
                    <a:lstStyle/>
                    <a:p>
                      <a:pPr algn="just">
                        <a:lnSpc>
                          <a:spcPct val="150000"/>
                        </a:lnSpc>
                        <a:spcAft>
                          <a:spcPts val="0"/>
                        </a:spcAft>
                      </a:pPr>
                      <a:r>
                        <a:rPr lang="el-GR" sz="1000">
                          <a:effectLst/>
                        </a:rPr>
                        <a:t>7.2.4.</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Αντιμετώπιση των επιπτώσεων στη χλωρίδα και τη πανίδα</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13"/>
                  </a:ext>
                </a:extLst>
              </a:tr>
              <a:tr h="230425">
                <a:tc>
                  <a:txBody>
                    <a:bodyPr/>
                    <a:lstStyle/>
                    <a:p>
                      <a:pPr algn="just">
                        <a:lnSpc>
                          <a:spcPct val="150000"/>
                        </a:lnSpc>
                        <a:spcAft>
                          <a:spcPts val="0"/>
                        </a:spcAft>
                      </a:pPr>
                      <a:r>
                        <a:rPr lang="el-GR" sz="1000">
                          <a:effectLst/>
                        </a:rPr>
                        <a:t>7.3.</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a:effectLst/>
                        </a:rPr>
                        <a:t>Κωδικοποίηση των μέτρων αντιμετώπισης των επιπτώσεων</a:t>
                      </a:r>
                      <a:endParaRPr lang="el-GR" sz="1000">
                        <a:effectLst/>
                        <a:latin typeface="Times New Roman"/>
                        <a:ea typeface="Times New Roman"/>
                      </a:endParaRPr>
                    </a:p>
                  </a:txBody>
                  <a:tcPr marL="45260" marR="45260" marT="0" marB="0"/>
                </a:tc>
                <a:extLst>
                  <a:ext uri="{0D108BD9-81ED-4DB2-BD59-A6C34878D82A}">
                    <a16:rowId xmlns:a16="http://schemas.microsoft.com/office/drawing/2014/main" val="10014"/>
                  </a:ext>
                </a:extLst>
              </a:tr>
              <a:tr h="230425">
                <a:tc>
                  <a:txBody>
                    <a:bodyPr/>
                    <a:lstStyle/>
                    <a:p>
                      <a:pPr algn="just">
                        <a:lnSpc>
                          <a:spcPct val="150000"/>
                        </a:lnSpc>
                        <a:spcAft>
                          <a:spcPts val="0"/>
                        </a:spcAft>
                      </a:pPr>
                      <a:r>
                        <a:rPr lang="el-GR" sz="1000">
                          <a:effectLst/>
                        </a:rPr>
                        <a:t>7.4.</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Πρόγραμμα παρακολούθησης περιβαλλοντικών επιπτώσεων</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15"/>
                  </a:ext>
                </a:extLst>
              </a:tr>
              <a:tr h="230425">
                <a:tc>
                  <a:txBody>
                    <a:bodyPr/>
                    <a:lstStyle/>
                    <a:p>
                      <a:pPr algn="just">
                        <a:lnSpc>
                          <a:spcPct val="150000"/>
                        </a:lnSpc>
                        <a:spcAft>
                          <a:spcPts val="0"/>
                        </a:spcAft>
                      </a:pPr>
                      <a:r>
                        <a:rPr lang="el-GR" sz="1000">
                          <a:effectLst/>
                        </a:rPr>
                        <a:t>7.4.1.</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Θαλάσσιο περιβάλλον</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16"/>
                  </a:ext>
                </a:extLst>
              </a:tr>
              <a:tr h="230425">
                <a:tc>
                  <a:txBody>
                    <a:bodyPr/>
                    <a:lstStyle/>
                    <a:p>
                      <a:pPr algn="just">
                        <a:lnSpc>
                          <a:spcPct val="150000"/>
                        </a:lnSpc>
                        <a:spcAft>
                          <a:spcPts val="0"/>
                        </a:spcAft>
                      </a:pPr>
                      <a:r>
                        <a:rPr lang="el-GR" sz="1000">
                          <a:effectLst/>
                        </a:rPr>
                        <a:t>7.4.2.</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a:effectLst/>
                        </a:rPr>
                        <a:t>Θόρυβος</a:t>
                      </a:r>
                      <a:endParaRPr lang="el-GR" sz="1000">
                        <a:effectLst/>
                        <a:latin typeface="Times New Roman"/>
                        <a:ea typeface="Times New Roman"/>
                      </a:endParaRPr>
                    </a:p>
                  </a:txBody>
                  <a:tcPr marL="45260" marR="45260" marT="0" marB="0"/>
                </a:tc>
                <a:extLst>
                  <a:ext uri="{0D108BD9-81ED-4DB2-BD59-A6C34878D82A}">
                    <a16:rowId xmlns:a16="http://schemas.microsoft.com/office/drawing/2014/main" val="10017"/>
                  </a:ext>
                </a:extLst>
              </a:tr>
              <a:tr h="230425">
                <a:tc>
                  <a:txBody>
                    <a:bodyPr/>
                    <a:lstStyle/>
                    <a:p>
                      <a:pPr algn="just">
                        <a:lnSpc>
                          <a:spcPct val="150000"/>
                        </a:lnSpc>
                        <a:spcAft>
                          <a:spcPts val="0"/>
                        </a:spcAft>
                      </a:pPr>
                      <a:r>
                        <a:rPr lang="el-GR" sz="1000">
                          <a:effectLst/>
                        </a:rPr>
                        <a:t>7.4.3.</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Σκόνη / αιρούμενα σωματίδια</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18"/>
                  </a:ext>
                </a:extLst>
              </a:tr>
              <a:tr h="230425">
                <a:tc>
                  <a:txBody>
                    <a:bodyPr/>
                    <a:lstStyle/>
                    <a:p>
                      <a:pPr algn="just">
                        <a:lnSpc>
                          <a:spcPct val="150000"/>
                        </a:lnSpc>
                        <a:spcAft>
                          <a:spcPts val="0"/>
                        </a:spcAft>
                      </a:pPr>
                      <a:r>
                        <a:rPr lang="el-GR" sz="1000">
                          <a:effectLst/>
                        </a:rPr>
                        <a:t>7.4.4.</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Ατμοσφαιρική ρύπανση</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19"/>
                  </a:ext>
                </a:extLst>
              </a:tr>
              <a:tr h="230425">
                <a:tc>
                  <a:txBody>
                    <a:bodyPr/>
                    <a:lstStyle/>
                    <a:p>
                      <a:pPr algn="just">
                        <a:lnSpc>
                          <a:spcPct val="150000"/>
                        </a:lnSpc>
                        <a:spcAft>
                          <a:spcPts val="0"/>
                        </a:spcAft>
                      </a:pPr>
                      <a:r>
                        <a:rPr lang="el-GR" sz="1000">
                          <a:effectLst/>
                        </a:rPr>
                        <a:t>8.</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ΠΡΟΤΕΙΝΟΜΕΝΟΙ ΠΕΡΙΒΑΛΛΟΝΤΙΚΟΙ ΟΡΟΙ</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20"/>
                  </a:ext>
                </a:extLst>
              </a:tr>
              <a:tr h="230425">
                <a:tc>
                  <a:txBody>
                    <a:bodyPr/>
                    <a:lstStyle/>
                    <a:p>
                      <a:pPr algn="just">
                        <a:lnSpc>
                          <a:spcPct val="150000"/>
                        </a:lnSpc>
                        <a:spcAft>
                          <a:spcPts val="0"/>
                        </a:spcAft>
                      </a:pPr>
                      <a:r>
                        <a:rPr lang="el-GR" sz="1000">
                          <a:effectLst/>
                        </a:rPr>
                        <a:t>8.1.</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Περιβαλλοντικοί όροι κατά την κατασκευή </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21"/>
                  </a:ext>
                </a:extLst>
              </a:tr>
              <a:tr h="230425">
                <a:tc>
                  <a:txBody>
                    <a:bodyPr/>
                    <a:lstStyle/>
                    <a:p>
                      <a:pPr algn="just">
                        <a:lnSpc>
                          <a:spcPct val="150000"/>
                        </a:lnSpc>
                        <a:spcAft>
                          <a:spcPts val="0"/>
                        </a:spcAft>
                      </a:pPr>
                      <a:r>
                        <a:rPr lang="el-GR" sz="1000">
                          <a:effectLst/>
                        </a:rPr>
                        <a:t>8.2.</a:t>
                      </a:r>
                      <a:endParaRPr lang="el-GR" sz="1000">
                        <a:effectLst/>
                        <a:latin typeface="Times New Roman"/>
                        <a:ea typeface="Times New Roman"/>
                      </a:endParaRPr>
                    </a:p>
                  </a:txBody>
                  <a:tcPr marL="45260" marR="45260" marT="0" marB="0"/>
                </a:tc>
                <a:tc>
                  <a:txBody>
                    <a:bodyPr/>
                    <a:lstStyle/>
                    <a:p>
                      <a:pPr algn="just">
                        <a:lnSpc>
                          <a:spcPct val="150000"/>
                        </a:lnSpc>
                        <a:spcAft>
                          <a:spcPts val="0"/>
                        </a:spcAft>
                      </a:pPr>
                      <a:r>
                        <a:rPr lang="el-GR" sz="1000" dirty="0">
                          <a:effectLst/>
                        </a:rPr>
                        <a:t>Περιβαλλοντικοί όροι κατά την λειτουργία</a:t>
                      </a:r>
                      <a:endParaRPr lang="el-GR" sz="1000" dirty="0">
                        <a:effectLst/>
                        <a:latin typeface="Times New Roman"/>
                        <a:ea typeface="Times New Roman"/>
                      </a:endParaRPr>
                    </a:p>
                  </a:txBody>
                  <a:tcPr marL="45260" marR="45260" marT="0" marB="0"/>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38695298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3"/>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pSp>
        <p:nvGrpSpPr>
          <p:cNvPr id="3" name="Group 1"/>
          <p:cNvGrpSpPr>
            <a:grpSpLocks noChangeAspect="1"/>
          </p:cNvGrpSpPr>
          <p:nvPr/>
        </p:nvGrpSpPr>
        <p:grpSpPr bwMode="auto">
          <a:xfrm>
            <a:off x="2038360" y="92765"/>
            <a:ext cx="5641817" cy="6900210"/>
            <a:chOff x="1885" y="1987"/>
            <a:chExt cx="7983" cy="10400"/>
          </a:xfrm>
        </p:grpSpPr>
        <p:sp>
          <p:nvSpPr>
            <p:cNvPr id="4" name="AutoShape 52"/>
            <p:cNvSpPr>
              <a:spLocks noChangeAspect="1" noChangeArrowheads="1" noTextEdit="1"/>
            </p:cNvSpPr>
            <p:nvPr/>
          </p:nvSpPr>
          <p:spPr bwMode="auto">
            <a:xfrm>
              <a:off x="1885" y="1987"/>
              <a:ext cx="7983" cy="10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Text Box 51"/>
            <p:cNvSpPr txBox="1">
              <a:spLocks noChangeArrowheads="1"/>
            </p:cNvSpPr>
            <p:nvPr/>
          </p:nvSpPr>
          <p:spPr bwMode="auto">
            <a:xfrm>
              <a:off x="2511" y="3267"/>
              <a:ext cx="1097" cy="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Συναφή</a:t>
              </a:r>
              <a:endParaRPr lang="el-GR" sz="900">
                <a:latin typeface="Arial" pitchFamily="34" charset="0"/>
              </a:endParaRPr>
            </a:p>
            <a:p>
              <a:pPr algn="ctr" eaLnBrk="0" fontAlgn="base" hangingPunct="0">
                <a:spcBef>
                  <a:spcPct val="0"/>
                </a:spcBef>
                <a:spcAft>
                  <a:spcPct val="0"/>
                </a:spcAft>
              </a:pPr>
              <a:r>
                <a:rPr lang="el-GR" sz="1200">
                  <a:latin typeface="Arial" pitchFamily="34" charset="0"/>
                  <a:ea typeface="Times New Roman" pitchFamily="18" charset="0"/>
                  <a:cs typeface="Arial" pitchFamily="34" charset="0"/>
                </a:rPr>
                <a:t>πεδία</a:t>
              </a:r>
              <a:endParaRPr lang="el-GR">
                <a:latin typeface="Arial" pitchFamily="34" charset="0"/>
              </a:endParaRPr>
            </a:p>
          </p:txBody>
        </p:sp>
        <p:sp>
          <p:nvSpPr>
            <p:cNvPr id="6" name="Text Box 50"/>
            <p:cNvSpPr txBox="1">
              <a:spLocks noChangeArrowheads="1"/>
            </p:cNvSpPr>
            <p:nvPr/>
          </p:nvSpPr>
          <p:spPr bwMode="auto">
            <a:xfrm>
              <a:off x="2198" y="4387"/>
              <a:ext cx="1878" cy="14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ΔΕΔΟΜΕΝΑ:</a:t>
              </a:r>
              <a:endParaRPr lang="el-GR" sz="900">
                <a:latin typeface="Arial" pitchFamily="34" charset="0"/>
              </a:endParaRPr>
            </a:p>
            <a:p>
              <a:pPr algn="ctr" eaLnBrk="0" fontAlgn="base" hangingPunct="0">
                <a:spcBef>
                  <a:spcPct val="0"/>
                </a:spcBef>
                <a:spcAft>
                  <a:spcPct val="0"/>
                </a:spcAft>
              </a:pPr>
              <a:r>
                <a:rPr lang="el-GR" sz="1200">
                  <a:latin typeface="Arial" pitchFamily="34" charset="0"/>
                  <a:ea typeface="Times New Roman" pitchFamily="18" charset="0"/>
                  <a:cs typeface="Arial" pitchFamily="34" charset="0"/>
                </a:rPr>
                <a:t>Υπάρχουσα κατάσταση</a:t>
              </a:r>
              <a:endParaRPr lang="el-GR" sz="900">
                <a:latin typeface="Arial" pitchFamily="34" charset="0"/>
              </a:endParaRPr>
            </a:p>
            <a:p>
              <a:pPr algn="ctr" eaLnBrk="0" fontAlgn="base" hangingPunct="0">
                <a:spcBef>
                  <a:spcPct val="0"/>
                </a:spcBef>
                <a:spcAft>
                  <a:spcPct val="0"/>
                </a:spcAft>
              </a:pPr>
              <a:r>
                <a:rPr lang="el-GR" sz="1200">
                  <a:latin typeface="Arial" pitchFamily="34" charset="0"/>
                  <a:ea typeface="Times New Roman" pitchFamily="18" charset="0"/>
                  <a:cs typeface="Arial" pitchFamily="34" charset="0"/>
                </a:rPr>
                <a:t>Μοντέλα</a:t>
              </a:r>
              <a:endParaRPr lang="el-GR" sz="900">
                <a:latin typeface="Arial" pitchFamily="34" charset="0"/>
              </a:endParaRPr>
            </a:p>
            <a:p>
              <a:pPr algn="ctr" eaLnBrk="0" fontAlgn="base" hangingPunct="0">
                <a:spcBef>
                  <a:spcPct val="0"/>
                </a:spcBef>
                <a:spcAft>
                  <a:spcPct val="0"/>
                </a:spcAft>
              </a:pPr>
              <a:r>
                <a:rPr lang="el-GR" sz="1200">
                  <a:latin typeface="Arial" pitchFamily="34" charset="0"/>
                  <a:ea typeface="Times New Roman" pitchFamily="18" charset="0"/>
                  <a:cs typeface="Arial" pitchFamily="34" charset="0"/>
                </a:rPr>
                <a:t>Προσομοίωσης</a:t>
              </a:r>
              <a:endParaRPr lang="el-GR">
                <a:latin typeface="Arial" pitchFamily="34" charset="0"/>
              </a:endParaRPr>
            </a:p>
          </p:txBody>
        </p:sp>
        <p:sp>
          <p:nvSpPr>
            <p:cNvPr id="7" name="Text Box 49"/>
            <p:cNvSpPr txBox="1">
              <a:spLocks noChangeArrowheads="1"/>
            </p:cNvSpPr>
            <p:nvPr/>
          </p:nvSpPr>
          <p:spPr bwMode="auto">
            <a:xfrm>
              <a:off x="2198" y="6307"/>
              <a:ext cx="1878" cy="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Περιβαλλοντικοί περιορισμοί</a:t>
              </a:r>
              <a:endParaRPr lang="el-GR">
                <a:latin typeface="Arial" pitchFamily="34" charset="0"/>
              </a:endParaRPr>
            </a:p>
          </p:txBody>
        </p:sp>
        <p:sp>
          <p:nvSpPr>
            <p:cNvPr id="8" name="Text Box 48"/>
            <p:cNvSpPr txBox="1">
              <a:spLocks noChangeArrowheads="1"/>
            </p:cNvSpPr>
            <p:nvPr/>
          </p:nvSpPr>
          <p:spPr bwMode="auto">
            <a:xfrm>
              <a:off x="2198" y="7427"/>
              <a:ext cx="1878" cy="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Τοπικές Ιδιαιτερότητες</a:t>
              </a:r>
              <a:endParaRPr lang="el-GR">
                <a:latin typeface="Arial" pitchFamily="34" charset="0"/>
              </a:endParaRPr>
            </a:p>
          </p:txBody>
        </p:sp>
        <p:sp>
          <p:nvSpPr>
            <p:cNvPr id="9" name="Text Box 47"/>
            <p:cNvSpPr txBox="1">
              <a:spLocks noChangeArrowheads="1"/>
            </p:cNvSpPr>
            <p:nvPr/>
          </p:nvSpPr>
          <p:spPr bwMode="auto">
            <a:xfrm>
              <a:off x="2198" y="8547"/>
              <a:ext cx="1878"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Επιλογή</a:t>
              </a:r>
              <a:endParaRPr lang="el-GR" sz="900">
                <a:latin typeface="Arial" pitchFamily="34" charset="0"/>
              </a:endParaRPr>
            </a:p>
            <a:p>
              <a:pPr algn="ctr" eaLnBrk="0" fontAlgn="base" hangingPunct="0">
                <a:spcBef>
                  <a:spcPct val="0"/>
                </a:spcBef>
                <a:spcAft>
                  <a:spcPct val="0"/>
                </a:spcAft>
              </a:pPr>
              <a:r>
                <a:rPr lang="el-GR" sz="1200">
                  <a:latin typeface="Arial" pitchFamily="34" charset="0"/>
                  <a:ea typeface="Times New Roman" pitchFamily="18" charset="0"/>
                  <a:cs typeface="Arial" pitchFamily="34" charset="0"/>
                </a:rPr>
                <a:t>εναλλακτικής</a:t>
              </a:r>
              <a:endParaRPr lang="el-GR" sz="900">
                <a:latin typeface="Arial" pitchFamily="34" charset="0"/>
              </a:endParaRPr>
            </a:p>
            <a:p>
              <a:pPr algn="ctr" eaLnBrk="0" fontAlgn="base" hangingPunct="0">
                <a:spcBef>
                  <a:spcPct val="0"/>
                </a:spcBef>
                <a:spcAft>
                  <a:spcPct val="0"/>
                </a:spcAft>
              </a:pPr>
              <a:r>
                <a:rPr lang="el-GR" sz="1200">
                  <a:latin typeface="Arial" pitchFamily="34" charset="0"/>
                  <a:ea typeface="Times New Roman" pitchFamily="18" charset="0"/>
                  <a:cs typeface="Arial" pitchFamily="34" charset="0"/>
                </a:rPr>
                <a:t>λύσης</a:t>
              </a:r>
              <a:endParaRPr lang="el-GR">
                <a:latin typeface="Arial" pitchFamily="34" charset="0"/>
              </a:endParaRPr>
            </a:p>
          </p:txBody>
        </p:sp>
        <p:sp>
          <p:nvSpPr>
            <p:cNvPr id="10" name="Text Box 46"/>
            <p:cNvSpPr txBox="1">
              <a:spLocks noChangeArrowheads="1"/>
            </p:cNvSpPr>
            <p:nvPr/>
          </p:nvSpPr>
          <p:spPr bwMode="auto">
            <a:xfrm>
              <a:off x="2198" y="9987"/>
              <a:ext cx="1722"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l-GR" sz="1200">
                  <a:latin typeface="Arial" pitchFamily="34" charset="0"/>
                  <a:ea typeface="Times New Roman" pitchFamily="18" charset="0"/>
                  <a:cs typeface="Arial" pitchFamily="34" charset="0"/>
                </a:rPr>
                <a:t>Μετριασμός επιβαρυντικών παραγόντων</a:t>
              </a:r>
              <a:endParaRPr lang="el-GR">
                <a:latin typeface="Arial" pitchFamily="34" charset="0"/>
              </a:endParaRPr>
            </a:p>
          </p:txBody>
        </p:sp>
        <p:sp>
          <p:nvSpPr>
            <p:cNvPr id="11" name="Text Box 45"/>
            <p:cNvSpPr txBox="1">
              <a:spLocks noChangeArrowheads="1"/>
            </p:cNvSpPr>
            <p:nvPr/>
          </p:nvSpPr>
          <p:spPr bwMode="auto">
            <a:xfrm>
              <a:off x="5172" y="2147"/>
              <a:ext cx="1722"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Λιμενικό έργο ή εναλλακτική λύση</a:t>
              </a:r>
              <a:endParaRPr lang="el-GR">
                <a:latin typeface="Arial" pitchFamily="34" charset="0"/>
              </a:endParaRPr>
            </a:p>
          </p:txBody>
        </p:sp>
        <p:sp>
          <p:nvSpPr>
            <p:cNvPr id="12" name="Text Box 44"/>
            <p:cNvSpPr txBox="1">
              <a:spLocks noChangeArrowheads="1"/>
            </p:cNvSpPr>
            <p:nvPr/>
          </p:nvSpPr>
          <p:spPr bwMode="auto">
            <a:xfrm>
              <a:off x="5172" y="3427"/>
              <a:ext cx="1879"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Καταγραφή πιθανών επιπτώσεων</a:t>
              </a:r>
              <a:endParaRPr lang="el-GR">
                <a:latin typeface="Arial" pitchFamily="34" charset="0"/>
              </a:endParaRPr>
            </a:p>
          </p:txBody>
        </p:sp>
        <p:sp>
          <p:nvSpPr>
            <p:cNvPr id="13" name="Text Box 43"/>
            <p:cNvSpPr txBox="1">
              <a:spLocks noChangeArrowheads="1"/>
            </p:cNvSpPr>
            <p:nvPr/>
          </p:nvSpPr>
          <p:spPr bwMode="auto">
            <a:xfrm>
              <a:off x="5172" y="4867"/>
              <a:ext cx="1879"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Μετρήσεις επιπτώσεων των έργων</a:t>
              </a:r>
              <a:endParaRPr lang="el-GR">
                <a:latin typeface="Arial" pitchFamily="34" charset="0"/>
              </a:endParaRPr>
            </a:p>
          </p:txBody>
        </p:sp>
        <p:sp>
          <p:nvSpPr>
            <p:cNvPr id="14" name="Text Box 42"/>
            <p:cNvSpPr txBox="1">
              <a:spLocks noChangeArrowheads="1"/>
            </p:cNvSpPr>
            <p:nvPr/>
          </p:nvSpPr>
          <p:spPr bwMode="auto">
            <a:xfrm>
              <a:off x="5016" y="6307"/>
              <a:ext cx="2348"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ΕΚΤΙΜΗΣΗ ΠΕΡΙΒΑΛΛΟΝΤΙΚΩΝ ΕΠΙΠΤΩΣΕΩΝ</a:t>
              </a:r>
              <a:endParaRPr lang="el-GR">
                <a:latin typeface="Arial" pitchFamily="34" charset="0"/>
              </a:endParaRPr>
            </a:p>
          </p:txBody>
        </p:sp>
        <p:sp>
          <p:nvSpPr>
            <p:cNvPr id="15" name="Text Box 41"/>
            <p:cNvSpPr txBox="1">
              <a:spLocks noChangeArrowheads="1"/>
            </p:cNvSpPr>
            <p:nvPr/>
          </p:nvSpPr>
          <p:spPr bwMode="auto">
            <a:xfrm>
              <a:off x="5172" y="7587"/>
              <a:ext cx="1878" cy="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Ποσοτικοποίηση των επιπτώσεων</a:t>
              </a:r>
              <a:endParaRPr lang="el-GR">
                <a:latin typeface="Arial" pitchFamily="34" charset="0"/>
              </a:endParaRPr>
            </a:p>
          </p:txBody>
        </p:sp>
        <p:sp>
          <p:nvSpPr>
            <p:cNvPr id="16" name="Text Box 40"/>
            <p:cNvSpPr txBox="1">
              <a:spLocks noChangeArrowheads="1"/>
            </p:cNvSpPr>
            <p:nvPr/>
          </p:nvSpPr>
          <p:spPr bwMode="auto">
            <a:xfrm>
              <a:off x="5172" y="8547"/>
              <a:ext cx="1879"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Στάθμιση και μετατροπή σε αξία</a:t>
              </a:r>
              <a:endParaRPr lang="el-GR">
                <a:latin typeface="Arial" pitchFamily="34" charset="0"/>
              </a:endParaRPr>
            </a:p>
          </p:txBody>
        </p:sp>
        <p:sp>
          <p:nvSpPr>
            <p:cNvPr id="17" name="Text Box 39"/>
            <p:cNvSpPr txBox="1">
              <a:spLocks noChangeArrowheads="1"/>
            </p:cNvSpPr>
            <p:nvPr/>
          </p:nvSpPr>
          <p:spPr bwMode="auto">
            <a:xfrm>
              <a:off x="5016" y="9827"/>
              <a:ext cx="2192"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Επιπτώσεις του προτεινόμενου έργου</a:t>
              </a:r>
              <a:endParaRPr lang="el-GR">
                <a:latin typeface="Arial" pitchFamily="34" charset="0"/>
              </a:endParaRPr>
            </a:p>
          </p:txBody>
        </p:sp>
        <p:sp>
          <p:nvSpPr>
            <p:cNvPr id="18" name="Text Box 38"/>
            <p:cNvSpPr txBox="1">
              <a:spLocks noChangeArrowheads="1"/>
            </p:cNvSpPr>
            <p:nvPr/>
          </p:nvSpPr>
          <p:spPr bwMode="auto">
            <a:xfrm>
              <a:off x="5016" y="11107"/>
              <a:ext cx="2192"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Ανάλυση ευαισθησίας/</a:t>
              </a:r>
              <a:endParaRPr lang="el-GR" sz="900">
                <a:latin typeface="Arial" pitchFamily="34" charset="0"/>
              </a:endParaRPr>
            </a:p>
            <a:p>
              <a:pPr algn="ctr" eaLnBrk="0" fontAlgn="base" hangingPunct="0">
                <a:spcBef>
                  <a:spcPct val="0"/>
                </a:spcBef>
                <a:spcAft>
                  <a:spcPct val="0"/>
                </a:spcAft>
              </a:pPr>
              <a:r>
                <a:rPr lang="el-GR" sz="1200">
                  <a:latin typeface="Arial" pitchFamily="34" charset="0"/>
                  <a:ea typeface="Times New Roman" pitchFamily="18" charset="0"/>
                  <a:cs typeface="Arial" pitchFamily="34" charset="0"/>
                </a:rPr>
                <a:t>ανταποδοτικότητας</a:t>
              </a:r>
              <a:endParaRPr lang="el-GR">
                <a:latin typeface="Arial" pitchFamily="34" charset="0"/>
              </a:endParaRPr>
            </a:p>
          </p:txBody>
        </p:sp>
        <p:sp>
          <p:nvSpPr>
            <p:cNvPr id="19" name="Text Box 37"/>
            <p:cNvSpPr txBox="1">
              <a:spLocks noChangeArrowheads="1"/>
            </p:cNvSpPr>
            <p:nvPr/>
          </p:nvSpPr>
          <p:spPr bwMode="auto">
            <a:xfrm>
              <a:off x="7677" y="4707"/>
              <a:ext cx="1564" cy="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Μη ποσοτικά δεδομένα</a:t>
              </a:r>
              <a:endParaRPr lang="el-GR">
                <a:latin typeface="Arial" pitchFamily="34" charset="0"/>
              </a:endParaRPr>
            </a:p>
          </p:txBody>
        </p:sp>
        <p:sp>
          <p:nvSpPr>
            <p:cNvPr id="20" name="Text Box 36"/>
            <p:cNvSpPr txBox="1">
              <a:spLocks noChangeArrowheads="1"/>
            </p:cNvSpPr>
            <p:nvPr/>
          </p:nvSpPr>
          <p:spPr bwMode="auto">
            <a:xfrm>
              <a:off x="8146" y="5987"/>
              <a:ext cx="1721" cy="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Υποκειμενική αξιολόγηση</a:t>
              </a:r>
              <a:endParaRPr lang="el-GR">
                <a:latin typeface="Arial" pitchFamily="34" charset="0"/>
              </a:endParaRPr>
            </a:p>
          </p:txBody>
        </p:sp>
        <p:sp>
          <p:nvSpPr>
            <p:cNvPr id="21" name="Text Box 35"/>
            <p:cNvSpPr txBox="1">
              <a:spLocks noChangeArrowheads="1"/>
            </p:cNvSpPr>
            <p:nvPr/>
          </p:nvSpPr>
          <p:spPr bwMode="auto">
            <a:xfrm>
              <a:off x="7833" y="7427"/>
              <a:ext cx="1722" cy="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Υποκειμενικά πρότυπα</a:t>
              </a:r>
              <a:endParaRPr lang="el-GR">
                <a:latin typeface="Arial" pitchFamily="34" charset="0"/>
              </a:endParaRPr>
            </a:p>
          </p:txBody>
        </p:sp>
        <p:sp>
          <p:nvSpPr>
            <p:cNvPr id="22" name="Text Box 34"/>
            <p:cNvSpPr txBox="1">
              <a:spLocks noChangeArrowheads="1"/>
            </p:cNvSpPr>
            <p:nvPr/>
          </p:nvSpPr>
          <p:spPr bwMode="auto">
            <a:xfrm>
              <a:off x="7833" y="8707"/>
              <a:ext cx="1878" cy="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l-GR" sz="1200">
                  <a:latin typeface="Arial" pitchFamily="34" charset="0"/>
                  <a:ea typeface="Times New Roman" pitchFamily="18" charset="0"/>
                  <a:cs typeface="Arial" pitchFamily="34" charset="0"/>
                </a:rPr>
                <a:t>Περιορισμοί, όρια, ανάλυση κόστους/ωφέλειας</a:t>
              </a:r>
              <a:endParaRPr lang="el-GR">
                <a:latin typeface="Arial" pitchFamily="34" charset="0"/>
              </a:endParaRPr>
            </a:p>
          </p:txBody>
        </p:sp>
        <p:sp>
          <p:nvSpPr>
            <p:cNvPr id="23" name="Line 33"/>
            <p:cNvSpPr>
              <a:spLocks noChangeShapeType="1"/>
            </p:cNvSpPr>
            <p:nvPr/>
          </p:nvSpPr>
          <p:spPr bwMode="auto">
            <a:xfrm>
              <a:off x="6111" y="3107"/>
              <a:ext cx="1" cy="3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4" name="Line 32"/>
            <p:cNvSpPr>
              <a:spLocks noChangeShapeType="1"/>
            </p:cNvSpPr>
            <p:nvPr/>
          </p:nvSpPr>
          <p:spPr bwMode="auto">
            <a:xfrm>
              <a:off x="6111" y="4387"/>
              <a:ext cx="0" cy="4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5" name="Line 31"/>
            <p:cNvSpPr>
              <a:spLocks noChangeShapeType="1"/>
            </p:cNvSpPr>
            <p:nvPr/>
          </p:nvSpPr>
          <p:spPr bwMode="auto">
            <a:xfrm>
              <a:off x="6111" y="5827"/>
              <a:ext cx="0" cy="4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6" name="Line 30"/>
            <p:cNvSpPr>
              <a:spLocks noChangeShapeType="1"/>
            </p:cNvSpPr>
            <p:nvPr/>
          </p:nvSpPr>
          <p:spPr bwMode="auto">
            <a:xfrm>
              <a:off x="6111" y="7267"/>
              <a:ext cx="1" cy="3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7" name="Line 29"/>
            <p:cNvSpPr>
              <a:spLocks noChangeShapeType="1"/>
            </p:cNvSpPr>
            <p:nvPr/>
          </p:nvSpPr>
          <p:spPr bwMode="auto">
            <a:xfrm>
              <a:off x="6111" y="8227"/>
              <a:ext cx="0" cy="3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8" name="Line 28"/>
            <p:cNvSpPr>
              <a:spLocks noChangeShapeType="1"/>
            </p:cNvSpPr>
            <p:nvPr/>
          </p:nvSpPr>
          <p:spPr bwMode="auto">
            <a:xfrm>
              <a:off x="6111" y="9507"/>
              <a:ext cx="0" cy="3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9" name="Line 27"/>
            <p:cNvSpPr>
              <a:spLocks noChangeShapeType="1"/>
            </p:cNvSpPr>
            <p:nvPr/>
          </p:nvSpPr>
          <p:spPr bwMode="auto">
            <a:xfrm>
              <a:off x="6111" y="10787"/>
              <a:ext cx="0" cy="3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0" name="Line 26"/>
            <p:cNvSpPr>
              <a:spLocks noChangeShapeType="1"/>
            </p:cNvSpPr>
            <p:nvPr/>
          </p:nvSpPr>
          <p:spPr bwMode="auto">
            <a:xfrm>
              <a:off x="3607" y="3427"/>
              <a:ext cx="1565" cy="4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1" name="Line 25"/>
            <p:cNvSpPr>
              <a:spLocks noChangeShapeType="1"/>
            </p:cNvSpPr>
            <p:nvPr/>
          </p:nvSpPr>
          <p:spPr bwMode="auto">
            <a:xfrm>
              <a:off x="4076" y="5347"/>
              <a:ext cx="109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2" name="Line 24"/>
            <p:cNvSpPr>
              <a:spLocks noChangeShapeType="1"/>
            </p:cNvSpPr>
            <p:nvPr/>
          </p:nvSpPr>
          <p:spPr bwMode="auto">
            <a:xfrm>
              <a:off x="4076" y="6627"/>
              <a:ext cx="94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3" name="Line 23"/>
            <p:cNvSpPr>
              <a:spLocks noChangeShapeType="1"/>
            </p:cNvSpPr>
            <p:nvPr/>
          </p:nvSpPr>
          <p:spPr bwMode="auto">
            <a:xfrm>
              <a:off x="4076" y="7747"/>
              <a:ext cx="109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4" name="Line 22"/>
            <p:cNvSpPr>
              <a:spLocks noChangeShapeType="1"/>
            </p:cNvSpPr>
            <p:nvPr/>
          </p:nvSpPr>
          <p:spPr bwMode="auto">
            <a:xfrm flipV="1">
              <a:off x="8459" y="4067"/>
              <a:ext cx="0" cy="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5" name="Line 21"/>
            <p:cNvSpPr>
              <a:spLocks noChangeShapeType="1"/>
            </p:cNvSpPr>
            <p:nvPr/>
          </p:nvSpPr>
          <p:spPr bwMode="auto">
            <a:xfrm flipH="1">
              <a:off x="7050" y="4067"/>
              <a:ext cx="1409"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6" name="Line 20"/>
            <p:cNvSpPr>
              <a:spLocks noChangeShapeType="1"/>
            </p:cNvSpPr>
            <p:nvPr/>
          </p:nvSpPr>
          <p:spPr bwMode="auto">
            <a:xfrm>
              <a:off x="8929" y="6627"/>
              <a:ext cx="0" cy="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7" name="Line 19"/>
            <p:cNvSpPr>
              <a:spLocks noChangeShapeType="1"/>
            </p:cNvSpPr>
            <p:nvPr/>
          </p:nvSpPr>
          <p:spPr bwMode="auto">
            <a:xfrm flipV="1">
              <a:off x="7990" y="5667"/>
              <a:ext cx="0" cy="17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8" name="Line 18"/>
            <p:cNvSpPr>
              <a:spLocks noChangeShapeType="1"/>
            </p:cNvSpPr>
            <p:nvPr/>
          </p:nvSpPr>
          <p:spPr bwMode="auto">
            <a:xfrm flipH="1">
              <a:off x="7050" y="5667"/>
              <a:ext cx="9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9" name="Line 17"/>
            <p:cNvSpPr>
              <a:spLocks noChangeShapeType="1"/>
            </p:cNvSpPr>
            <p:nvPr/>
          </p:nvSpPr>
          <p:spPr bwMode="auto">
            <a:xfrm>
              <a:off x="8772" y="9667"/>
              <a:ext cx="0" cy="6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0" name="Line 16"/>
            <p:cNvSpPr>
              <a:spLocks noChangeShapeType="1"/>
            </p:cNvSpPr>
            <p:nvPr/>
          </p:nvSpPr>
          <p:spPr bwMode="auto">
            <a:xfrm>
              <a:off x="8772" y="10307"/>
              <a:ext cx="1" cy="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1" name="Line 15"/>
            <p:cNvSpPr>
              <a:spLocks noChangeShapeType="1"/>
            </p:cNvSpPr>
            <p:nvPr/>
          </p:nvSpPr>
          <p:spPr bwMode="auto">
            <a:xfrm flipH="1">
              <a:off x="6111" y="10947"/>
              <a:ext cx="266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2" name="Text Box 14"/>
            <p:cNvSpPr txBox="1">
              <a:spLocks noChangeArrowheads="1"/>
            </p:cNvSpPr>
            <p:nvPr/>
          </p:nvSpPr>
          <p:spPr bwMode="auto">
            <a:xfrm>
              <a:off x="7364" y="10627"/>
              <a:ext cx="1251"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l-GR" sz="1000">
                  <a:latin typeface="Arial" pitchFamily="34" charset="0"/>
                  <a:ea typeface="Times New Roman" pitchFamily="18" charset="0"/>
                  <a:cs typeface="Arial" pitchFamily="34" charset="0"/>
                </a:rPr>
                <a:t>παραδεκτό</a:t>
              </a:r>
              <a:endParaRPr lang="el-GR">
                <a:latin typeface="Arial" pitchFamily="34" charset="0"/>
              </a:endParaRPr>
            </a:p>
          </p:txBody>
        </p:sp>
        <p:sp>
          <p:nvSpPr>
            <p:cNvPr id="43" name="Line 13"/>
            <p:cNvSpPr>
              <a:spLocks noChangeShapeType="1"/>
            </p:cNvSpPr>
            <p:nvPr/>
          </p:nvSpPr>
          <p:spPr bwMode="auto">
            <a:xfrm flipH="1">
              <a:off x="4859" y="9987"/>
              <a:ext cx="1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4" name="Line 12"/>
            <p:cNvSpPr>
              <a:spLocks noChangeShapeType="1"/>
            </p:cNvSpPr>
            <p:nvPr/>
          </p:nvSpPr>
          <p:spPr bwMode="auto">
            <a:xfrm>
              <a:off x="4859" y="9987"/>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5" name="Line 11"/>
            <p:cNvSpPr>
              <a:spLocks noChangeShapeType="1"/>
            </p:cNvSpPr>
            <p:nvPr/>
          </p:nvSpPr>
          <p:spPr bwMode="auto">
            <a:xfrm flipH="1">
              <a:off x="3137" y="11427"/>
              <a:ext cx="17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6" name="Line 10"/>
            <p:cNvSpPr>
              <a:spLocks noChangeShapeType="1"/>
            </p:cNvSpPr>
            <p:nvPr/>
          </p:nvSpPr>
          <p:spPr bwMode="auto">
            <a:xfrm flipV="1">
              <a:off x="3137" y="10947"/>
              <a:ext cx="0" cy="4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7" name="Text Box 9"/>
            <p:cNvSpPr txBox="1">
              <a:spLocks noChangeArrowheads="1"/>
            </p:cNvSpPr>
            <p:nvPr/>
          </p:nvSpPr>
          <p:spPr bwMode="auto">
            <a:xfrm>
              <a:off x="3294" y="11107"/>
              <a:ext cx="156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l-GR" sz="1000">
                  <a:latin typeface="Arial" pitchFamily="34" charset="0"/>
                  <a:ea typeface="Times New Roman" pitchFamily="18" charset="0"/>
                  <a:cs typeface="Arial" pitchFamily="34" charset="0"/>
                </a:rPr>
                <a:t>Μη παραδεκτό</a:t>
              </a:r>
              <a:endParaRPr lang="el-GR">
                <a:latin typeface="Arial" pitchFamily="34" charset="0"/>
              </a:endParaRPr>
            </a:p>
          </p:txBody>
        </p:sp>
        <p:sp>
          <p:nvSpPr>
            <p:cNvPr id="48" name="Line 8"/>
            <p:cNvSpPr>
              <a:spLocks noChangeShapeType="1"/>
            </p:cNvSpPr>
            <p:nvPr/>
          </p:nvSpPr>
          <p:spPr bwMode="auto">
            <a:xfrm flipH="1">
              <a:off x="4703" y="4067"/>
              <a:ext cx="46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9" name="Line 7"/>
            <p:cNvSpPr>
              <a:spLocks noChangeShapeType="1"/>
            </p:cNvSpPr>
            <p:nvPr/>
          </p:nvSpPr>
          <p:spPr bwMode="auto">
            <a:xfrm>
              <a:off x="4703" y="4067"/>
              <a:ext cx="1" cy="43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0" name="Line 6"/>
            <p:cNvSpPr>
              <a:spLocks noChangeShapeType="1"/>
            </p:cNvSpPr>
            <p:nvPr/>
          </p:nvSpPr>
          <p:spPr bwMode="auto">
            <a:xfrm flipH="1">
              <a:off x="4703" y="8387"/>
              <a:ext cx="1" cy="2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1" name="Line 5"/>
            <p:cNvSpPr>
              <a:spLocks noChangeShapeType="1"/>
            </p:cNvSpPr>
            <p:nvPr/>
          </p:nvSpPr>
          <p:spPr bwMode="auto">
            <a:xfrm flipH="1">
              <a:off x="3920" y="10467"/>
              <a:ext cx="78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2" name="Text Box 4"/>
            <p:cNvSpPr txBox="1">
              <a:spLocks noChangeArrowheads="1"/>
            </p:cNvSpPr>
            <p:nvPr/>
          </p:nvSpPr>
          <p:spPr bwMode="auto">
            <a:xfrm>
              <a:off x="3763" y="10147"/>
              <a:ext cx="109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l-GR" sz="1000">
                  <a:latin typeface="Arial" pitchFamily="34" charset="0"/>
                  <a:ea typeface="Times New Roman" pitchFamily="18" charset="0"/>
                  <a:cs typeface="Arial" pitchFamily="34" charset="0"/>
                </a:rPr>
                <a:t>  Δυνατόν</a:t>
              </a:r>
              <a:endParaRPr lang="el-GR">
                <a:latin typeface="Arial" pitchFamily="34" charset="0"/>
              </a:endParaRPr>
            </a:p>
          </p:txBody>
        </p:sp>
        <p:sp>
          <p:nvSpPr>
            <p:cNvPr id="53" name="Line 3"/>
            <p:cNvSpPr>
              <a:spLocks noChangeShapeType="1"/>
            </p:cNvSpPr>
            <p:nvPr/>
          </p:nvSpPr>
          <p:spPr bwMode="auto">
            <a:xfrm flipV="1">
              <a:off x="2981" y="9507"/>
              <a:ext cx="0" cy="4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4" name="Text Box 2"/>
            <p:cNvSpPr txBox="1">
              <a:spLocks noChangeArrowheads="1"/>
            </p:cNvSpPr>
            <p:nvPr/>
          </p:nvSpPr>
          <p:spPr bwMode="auto">
            <a:xfrm>
              <a:off x="2981" y="9667"/>
              <a:ext cx="109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l-GR" sz="1000">
                  <a:latin typeface="Arial" pitchFamily="34" charset="0"/>
                  <a:ea typeface="Times New Roman" pitchFamily="18" charset="0"/>
                  <a:cs typeface="Arial" pitchFamily="34" charset="0"/>
                </a:rPr>
                <a:t>Αδύνατον</a:t>
              </a:r>
              <a:endParaRPr lang="el-GR">
                <a:latin typeface="Arial" pitchFamily="34" charset="0"/>
              </a:endParaRPr>
            </a:p>
          </p:txBody>
        </p:sp>
      </p:grpSp>
    </p:spTree>
    <p:extLst>
      <p:ext uri="{BB962C8B-B14F-4D97-AF65-F5344CB8AC3E}">
        <p14:creationId xmlns:p14="http://schemas.microsoft.com/office/powerpoint/2010/main" val="5609053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4664"/>
            <a:ext cx="8229600" cy="1012974"/>
          </a:xfrm>
        </p:spPr>
        <p:txBody>
          <a:bodyPr>
            <a:normAutofit fontScale="90000"/>
          </a:bodyPr>
          <a:lstStyle/>
          <a:p>
            <a:r>
              <a:rPr lang="el-GR" sz="3600" b="1" i="1" dirty="0">
                <a:solidFill>
                  <a:prstClr val="black"/>
                </a:solidFill>
              </a:rPr>
              <a:t>ΣΤΡΑΤΗΓΙΚΗ ΠΕΡΙΒΑΛΛΟΝΤΙΚΗ ΕΚΤΙΜΗΣΗ (</a:t>
            </a:r>
            <a:r>
              <a:rPr lang="en-GB" sz="3600" b="1" i="1" dirty="0">
                <a:solidFill>
                  <a:prstClr val="black"/>
                </a:solidFill>
              </a:rPr>
              <a:t>Strategic Environmental Assessme</a:t>
            </a:r>
            <a:r>
              <a:rPr lang="en-GB" sz="4000" b="1" i="1" dirty="0">
                <a:solidFill>
                  <a:prstClr val="black"/>
                </a:solidFill>
              </a:rPr>
              <a:t>nt</a:t>
            </a:r>
            <a:r>
              <a:rPr lang="el-GR" sz="4000" b="1" i="1" dirty="0">
                <a:solidFill>
                  <a:prstClr val="black"/>
                </a:solidFill>
              </a:rPr>
              <a:t>)</a:t>
            </a:r>
            <a:r>
              <a:rPr lang="el-GR" sz="4000" dirty="0">
                <a:solidFill>
                  <a:prstClr val="black"/>
                </a:solidFill>
              </a:rPr>
              <a:t/>
            </a:r>
            <a:br>
              <a:rPr lang="el-GR" sz="4000" dirty="0">
                <a:solidFill>
                  <a:prstClr val="black"/>
                </a:solidFill>
              </a:rPr>
            </a:br>
            <a:endParaRPr lang="el-GR" dirty="0"/>
          </a:p>
        </p:txBody>
      </p:sp>
      <p:sp>
        <p:nvSpPr>
          <p:cNvPr id="3" name="Content Placeholder 2"/>
          <p:cNvSpPr>
            <a:spLocks noGrp="1"/>
          </p:cNvSpPr>
          <p:nvPr>
            <p:ph idx="1"/>
          </p:nvPr>
        </p:nvSpPr>
        <p:spPr>
          <a:xfrm>
            <a:off x="1631504" y="1600200"/>
            <a:ext cx="8856984" cy="4925144"/>
          </a:xfrm>
        </p:spPr>
        <p:txBody>
          <a:bodyPr>
            <a:normAutofit/>
          </a:bodyPr>
          <a:lstStyle/>
          <a:p>
            <a:pPr marL="0" indent="0">
              <a:buNone/>
            </a:pPr>
            <a:r>
              <a:rPr lang="el-GR" sz="3600" dirty="0"/>
              <a:t>«Η αναλυτική, προληπτική και συμμετοχική διαδικασία που στοχεύει στην ένταξη της περιβαλλοντικής συνιστώσας σε σχέδια, προγράμματα, πολιτικές, νομοθεσίες και άλλες ενέργειες στρατηγικού χαρακτήρα, και λαμβάνει υπόψη τη διασύνδεση με οικονομικές και κοινωνικές παραμέτρους»</a:t>
            </a:r>
            <a:r>
              <a:rPr lang="el-GR" i="1" dirty="0"/>
              <a:t> </a:t>
            </a:r>
            <a:endParaRPr lang="el-GR" i="1" dirty="0" smtClean="0"/>
          </a:p>
          <a:p>
            <a:pPr marL="0" indent="0">
              <a:buNone/>
            </a:pPr>
            <a:endParaRPr lang="el-GR" sz="2400" i="1" dirty="0"/>
          </a:p>
          <a:p>
            <a:pPr marL="0" indent="0">
              <a:buNone/>
            </a:pPr>
            <a:r>
              <a:rPr lang="el-GR" sz="2400" i="1" dirty="0"/>
              <a:t>[Applying Strategic Environmental Assessment to Development Cooperation, </a:t>
            </a:r>
            <a:r>
              <a:rPr lang="el-GR" sz="2400" dirty="0"/>
              <a:t>(OECD, 2006)]. </a:t>
            </a:r>
          </a:p>
          <a:p>
            <a:pPr marL="0" indent="0">
              <a:buNone/>
            </a:pPr>
            <a:endParaRPr lang="el-GR" dirty="0"/>
          </a:p>
        </p:txBody>
      </p:sp>
    </p:spTree>
    <p:extLst>
      <p:ext uri="{BB962C8B-B14F-4D97-AF65-F5344CB8AC3E}">
        <p14:creationId xmlns:p14="http://schemas.microsoft.com/office/powerpoint/2010/main" val="29629151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52128"/>
          </a:xfrm>
        </p:spPr>
        <p:txBody>
          <a:bodyPr>
            <a:normAutofit fontScale="90000"/>
          </a:bodyPr>
          <a:lstStyle/>
          <a:p>
            <a:r>
              <a:rPr lang="el-GR" b="1" i="1" dirty="0"/>
              <a:t/>
            </a:r>
            <a:br>
              <a:rPr lang="el-GR" b="1" i="1" dirty="0"/>
            </a:br>
            <a:r>
              <a:rPr lang="el-GR" dirty="0"/>
              <a:t> </a:t>
            </a:r>
            <a:r>
              <a:rPr lang="el-GR" sz="4000" b="1" i="1" dirty="0"/>
              <a:t>ΣΤΡΑΤΗΓΙΚΗ ΠΕΡΙΒΑΛΛΟΝΤΙΚΗ ΕΚΤΙΜΗΣΗ (</a:t>
            </a:r>
            <a:r>
              <a:rPr lang="en-GB" sz="4000" b="1" i="1" dirty="0"/>
              <a:t>Strategic Environmental Assessme</a:t>
            </a:r>
            <a:r>
              <a:rPr lang="en-GB" b="1" i="1" dirty="0" smtClean="0"/>
              <a:t>nt</a:t>
            </a:r>
            <a:r>
              <a:rPr lang="el-GR" b="1" i="1" dirty="0"/>
              <a:t>)</a:t>
            </a:r>
            <a:r>
              <a:rPr lang="el-GR" dirty="0"/>
              <a:t/>
            </a:r>
            <a:br>
              <a:rPr lang="el-GR" dirty="0"/>
            </a:br>
            <a:endParaRPr lang="el-GR" dirty="0"/>
          </a:p>
        </p:txBody>
      </p:sp>
      <p:sp>
        <p:nvSpPr>
          <p:cNvPr id="3" name="Content Placeholder 2"/>
          <p:cNvSpPr>
            <a:spLocks noGrp="1"/>
          </p:cNvSpPr>
          <p:nvPr>
            <p:ph idx="1"/>
          </p:nvPr>
        </p:nvSpPr>
        <p:spPr>
          <a:xfrm>
            <a:off x="1775520" y="1600200"/>
            <a:ext cx="8435280" cy="4997152"/>
          </a:xfrm>
        </p:spPr>
        <p:txBody>
          <a:bodyPr>
            <a:normAutofit fontScale="77500" lnSpcReduction="20000"/>
          </a:bodyPr>
          <a:lstStyle/>
          <a:p>
            <a:pPr marL="0" indent="0">
              <a:buNone/>
            </a:pPr>
            <a:r>
              <a:rPr lang="el-GR" dirty="0" smtClean="0"/>
              <a:t>Η </a:t>
            </a:r>
            <a:r>
              <a:rPr lang="el-GR" dirty="0"/>
              <a:t>εμπειρία που αποκτήθηκε από την εφαρμογή της ΕΠΕ ανέδειξε ότι η ευρύτερη εφαρμογή των αρχών της εκτίμησης των περιβαλλοντικών επιπτώσεων σε σχέδια, προγράμματα, πολιτικές και νομοθεσία θα συμβάλει στην περαιτέρω ενίσχυση της συστηματικής ανάλυσης των σημαντικών περιβαλλοντικών τους επιπτώσεων και θα υποστηρίξει τις προσπάθειες για βιώσιμη ανάπτυξη με βάση τα συμπεράσματα της Διάσκεψης των Ηνωμένων Εθνών για το Περιβάλλον και την Ανάπτυξη (Ρίο ντε Τζανέιρο, Βραζιλία, 1992), καθώς και της Παγκόσμιας Συνόδου Κορυφής για την Αειφόρο Ανάπτυξη (Γιοχάνεσμπουργκ, Νότιος Αφρική, 2002). </a:t>
            </a:r>
            <a:endParaRPr lang="el-GR" dirty="0" smtClean="0"/>
          </a:p>
          <a:p>
            <a:pPr marL="0" indent="0">
              <a:buNone/>
            </a:pPr>
            <a:r>
              <a:rPr lang="el-GR" dirty="0" smtClean="0"/>
              <a:t>Στα </a:t>
            </a:r>
            <a:r>
              <a:rPr lang="el-GR" dirty="0"/>
              <a:t>πλαίσια του Οικονομικού και Κοινωνικού Συμβουλίου των Ηνωμένων Εθνών αποφασίστηκε η συμπλήρωση της Διεθνούς Σύμβασης για την Εκτίμηση των Περιβαλλοντικών Επιπτώσεων σε Διασυνοριακό Πλαίσιο, (γνωστής ως Σύμβαση E</a:t>
            </a:r>
            <a:r>
              <a:rPr lang="en-US" dirty="0"/>
              <a:t>SPOO</a:t>
            </a:r>
            <a:r>
              <a:rPr lang="el-GR" dirty="0"/>
              <a:t>) του 1991 με το Πρωτόκολλο για τη Στρατηγική Περιβαλλοντική Εκτίμηση στο Κίεβο τον Μάιο του 2003, (UNECE </a:t>
            </a:r>
            <a:r>
              <a:rPr lang="el-GR" i="1" dirty="0"/>
              <a:t>Protocol on Strategic Environmental Assessment</a:t>
            </a:r>
            <a:r>
              <a:rPr lang="el-GR" dirty="0"/>
              <a:t> (SEA) (βλ. </a:t>
            </a:r>
            <a:r>
              <a:rPr lang="en-US" u="sng" dirty="0">
                <a:hlinkClick r:id="rId2"/>
              </a:rPr>
              <a:t>http</a:t>
            </a:r>
            <a:r>
              <a:rPr lang="el-GR" u="sng" dirty="0">
                <a:hlinkClick r:id="rId2"/>
              </a:rPr>
              <a:t>://</a:t>
            </a:r>
            <a:r>
              <a:rPr lang="en-US" u="sng" dirty="0">
                <a:hlinkClick r:id="rId2"/>
              </a:rPr>
              <a:t>www</a:t>
            </a:r>
            <a:r>
              <a:rPr lang="el-GR" u="sng" dirty="0">
                <a:hlinkClick r:id="rId2"/>
              </a:rPr>
              <a:t>.</a:t>
            </a:r>
            <a:r>
              <a:rPr lang="en-US" u="sng" dirty="0" err="1">
                <a:hlinkClick r:id="rId2"/>
              </a:rPr>
              <a:t>unece</a:t>
            </a:r>
            <a:r>
              <a:rPr lang="el-GR" u="sng" dirty="0">
                <a:hlinkClick r:id="rId2"/>
              </a:rPr>
              <a:t>.</a:t>
            </a:r>
            <a:r>
              <a:rPr lang="en-US" u="sng" dirty="0">
                <a:hlinkClick r:id="rId2"/>
              </a:rPr>
              <a:t>org</a:t>
            </a:r>
            <a:r>
              <a:rPr lang="el-GR" u="sng" dirty="0">
                <a:hlinkClick r:id="rId2"/>
              </a:rPr>
              <a:t>/</a:t>
            </a:r>
            <a:r>
              <a:rPr lang="en-US" u="sng" dirty="0" err="1">
                <a:hlinkClick r:id="rId2"/>
              </a:rPr>
              <a:t>env</a:t>
            </a:r>
            <a:r>
              <a:rPr lang="el-GR" u="sng" dirty="0">
                <a:hlinkClick r:id="rId2"/>
              </a:rPr>
              <a:t>/</a:t>
            </a:r>
            <a:r>
              <a:rPr lang="en-US" u="sng" dirty="0" err="1">
                <a:hlinkClick r:id="rId2"/>
              </a:rPr>
              <a:t>eia</a:t>
            </a:r>
            <a:r>
              <a:rPr lang="el-GR" u="sng" dirty="0">
                <a:hlinkClick r:id="rId2"/>
              </a:rPr>
              <a:t>/</a:t>
            </a:r>
            <a:r>
              <a:rPr lang="en-US" u="sng" dirty="0">
                <a:hlinkClick r:id="rId2"/>
              </a:rPr>
              <a:t>sea</a:t>
            </a:r>
            <a:r>
              <a:rPr lang="el-GR" u="sng" dirty="0">
                <a:hlinkClick r:id="rId2"/>
              </a:rPr>
              <a:t>_</a:t>
            </a:r>
            <a:r>
              <a:rPr lang="en-US" u="sng" dirty="0">
                <a:hlinkClick r:id="rId2"/>
              </a:rPr>
              <a:t>protocol</a:t>
            </a:r>
            <a:r>
              <a:rPr lang="el-GR" u="sng" dirty="0">
                <a:hlinkClick r:id="rId2"/>
              </a:rPr>
              <a:t>.</a:t>
            </a:r>
            <a:r>
              <a:rPr lang="en-US" u="sng" dirty="0" err="1">
                <a:hlinkClick r:id="rId2"/>
              </a:rPr>
              <a:t>htm</a:t>
            </a:r>
            <a:r>
              <a:rPr lang="el-GR" dirty="0"/>
              <a:t>).</a:t>
            </a:r>
          </a:p>
          <a:p>
            <a:endParaRPr lang="el-GR" dirty="0"/>
          </a:p>
        </p:txBody>
      </p:sp>
    </p:spTree>
    <p:extLst>
      <p:ext uri="{BB962C8B-B14F-4D97-AF65-F5344CB8AC3E}">
        <p14:creationId xmlns:p14="http://schemas.microsoft.com/office/powerpoint/2010/main" val="42569158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r>
              <a:rPr lang="el-GR" dirty="0"/>
              <a:t>Οι στόχοι </a:t>
            </a:r>
            <a:r>
              <a:rPr lang="el-GR" dirty="0" smtClean="0"/>
              <a:t>της ΣΠΕ</a:t>
            </a:r>
            <a:endParaRPr lang="el-GR" dirty="0"/>
          </a:p>
        </p:txBody>
      </p:sp>
      <p:sp>
        <p:nvSpPr>
          <p:cNvPr id="3" name="Content Placeholder 2"/>
          <p:cNvSpPr>
            <a:spLocks noGrp="1"/>
          </p:cNvSpPr>
          <p:nvPr>
            <p:ph idx="1"/>
          </p:nvPr>
        </p:nvSpPr>
        <p:spPr>
          <a:xfrm>
            <a:off x="1847528" y="1052736"/>
            <a:ext cx="8568952" cy="5688632"/>
          </a:xfrm>
        </p:spPr>
        <p:txBody>
          <a:bodyPr>
            <a:normAutofit/>
          </a:bodyPr>
          <a:lstStyle/>
          <a:p>
            <a:pPr marL="0" indent="0">
              <a:buNone/>
            </a:pPr>
            <a:r>
              <a:rPr lang="el-GR" b="1" dirty="0">
                <a:solidFill>
                  <a:srgbClr val="FF0000"/>
                </a:solidFill>
              </a:rPr>
              <a:t>α)</a:t>
            </a:r>
            <a:r>
              <a:rPr lang="el-GR" dirty="0"/>
              <a:t> εξασφαλίζει ότι λαμβάνονται πλήρως υπόψη οι περιβαλλοντικές πτυχές, συμπεριλαμβανομένης της υγείας, στην ανάπτυξη στρατηγικών σχεδίων και προγραμμάτων</a:t>
            </a:r>
          </a:p>
          <a:p>
            <a:pPr marL="0" indent="0">
              <a:buNone/>
            </a:pPr>
            <a:r>
              <a:rPr lang="el-GR" b="1" dirty="0">
                <a:solidFill>
                  <a:srgbClr val="FF0000"/>
                </a:solidFill>
              </a:rPr>
              <a:t>β)</a:t>
            </a:r>
            <a:r>
              <a:rPr lang="el-GR" b="1" u="sng" dirty="0">
                <a:solidFill>
                  <a:srgbClr val="FF0000"/>
                </a:solidFill>
              </a:rPr>
              <a:t> </a:t>
            </a:r>
            <a:r>
              <a:rPr lang="el-GR" dirty="0"/>
              <a:t>συνυπολογίζει τις περιβαλλοντικές συνιστώσες στη θέσπιση πολιτικών και νομοθεσίας</a:t>
            </a:r>
          </a:p>
          <a:p>
            <a:pPr marL="0" indent="0">
              <a:buNone/>
            </a:pPr>
            <a:r>
              <a:rPr lang="el-GR" b="1" dirty="0">
                <a:solidFill>
                  <a:srgbClr val="FF0000"/>
                </a:solidFill>
              </a:rPr>
              <a:t>γ)</a:t>
            </a:r>
            <a:r>
              <a:rPr lang="el-GR" dirty="0"/>
              <a:t> καθιερώνει σαφείς, διάφανες και αποτελεσματικές διαδικασίες για </a:t>
            </a:r>
            <a:r>
              <a:rPr lang="el-GR" dirty="0" smtClean="0"/>
              <a:t>τη΅στρατηγική </a:t>
            </a:r>
            <a:r>
              <a:rPr lang="el-GR" dirty="0"/>
              <a:t>περιβαλλοντική εκτίμηση</a:t>
            </a:r>
          </a:p>
          <a:p>
            <a:pPr marL="0" indent="0">
              <a:buNone/>
            </a:pPr>
            <a:r>
              <a:rPr lang="el-GR" b="1" dirty="0">
                <a:solidFill>
                  <a:srgbClr val="FF0000"/>
                </a:solidFill>
              </a:rPr>
              <a:t>δ)</a:t>
            </a:r>
            <a:r>
              <a:rPr lang="el-GR" dirty="0"/>
              <a:t> εισάγει τη δημόσια διαβούλευση και συμμετοχή στις αναπτυξιακές διαδικασίες </a:t>
            </a:r>
          </a:p>
          <a:p>
            <a:pPr marL="0" indent="0">
              <a:buNone/>
            </a:pPr>
            <a:r>
              <a:rPr lang="el-GR" b="1" dirty="0">
                <a:solidFill>
                  <a:srgbClr val="FF0000"/>
                </a:solidFill>
              </a:rPr>
              <a:t>ε)</a:t>
            </a:r>
            <a:r>
              <a:rPr lang="el-GR" dirty="0"/>
              <a:t> η προστασία του περιβάλλοντος ενσωματώνεται στα μέτρα και μέσα που προορίζονται για την προαγωγή της βιώσιμης ανάπτυξης</a:t>
            </a:r>
          </a:p>
          <a:p>
            <a:endParaRPr lang="el-GR" dirty="0"/>
          </a:p>
        </p:txBody>
      </p:sp>
    </p:spTree>
    <p:extLst>
      <p:ext uri="{BB962C8B-B14F-4D97-AF65-F5344CB8AC3E}">
        <p14:creationId xmlns:p14="http://schemas.microsoft.com/office/powerpoint/2010/main" val="7529415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188640"/>
            <a:ext cx="8784976" cy="1143000"/>
          </a:xfrm>
        </p:spPr>
        <p:txBody>
          <a:bodyPr>
            <a:normAutofit fontScale="90000"/>
          </a:bodyPr>
          <a:lstStyle/>
          <a:p>
            <a:r>
              <a:rPr lang="el-GR" dirty="0"/>
              <a:t>Β</a:t>
            </a:r>
            <a:r>
              <a:rPr lang="el-GR" dirty="0" smtClean="0"/>
              <a:t>ασικά </a:t>
            </a:r>
            <a:r>
              <a:rPr lang="el-GR" dirty="0"/>
              <a:t>χαρακτηριστικά της Στρατηγικής Περιβαλλοντικής Εκτίμησης </a:t>
            </a:r>
          </a:p>
        </p:txBody>
      </p:sp>
      <p:sp>
        <p:nvSpPr>
          <p:cNvPr id="3" name="Content Placeholder 2"/>
          <p:cNvSpPr>
            <a:spLocks noGrp="1"/>
          </p:cNvSpPr>
          <p:nvPr>
            <p:ph idx="1"/>
          </p:nvPr>
        </p:nvSpPr>
        <p:spPr>
          <a:xfrm>
            <a:off x="1775520" y="1600200"/>
            <a:ext cx="8568952" cy="5257800"/>
          </a:xfrm>
        </p:spPr>
        <p:txBody>
          <a:bodyPr>
            <a:normAutofit fontScale="92500" lnSpcReduction="20000"/>
          </a:bodyPr>
          <a:lstStyle/>
          <a:p>
            <a:r>
              <a:rPr lang="el-GR" sz="3300" dirty="0"/>
              <a:t>Αναγνωρίζει την ανάγκη προστασίας και βελτίωσης της ανθρώπινης υγείας και προτείνει να ληφθεί υπόψην ως αναπόσπαστο μέρος της περιβαλλοντικής εκτίμησης</a:t>
            </a:r>
          </a:p>
          <a:p>
            <a:r>
              <a:rPr lang="el-GR" sz="3300" dirty="0"/>
              <a:t>Η Στρατηγική Περιβαλλοντική Εκτίμηση (ΣΠΕ) δεν αντικαθιστά αλλά συμπληρώνει την ΜΠΕ</a:t>
            </a:r>
          </a:p>
          <a:p>
            <a:r>
              <a:rPr lang="el-GR" sz="3300" dirty="0"/>
              <a:t>Η ΣΠΕ αναφέρεται και σε πεδία που δεν καλύπτονται από τις ΜΠΕ</a:t>
            </a:r>
          </a:p>
          <a:p>
            <a:r>
              <a:rPr lang="el-GR" sz="3300" dirty="0"/>
              <a:t>Η Στρατηγική Περιβαλλοντική Εκτίμηση (ΣΠΕ) μπορεί να χρησιμοποιηθεί για τον καθορισμό του εύρους των ΜΠΕ</a:t>
            </a:r>
          </a:p>
          <a:p>
            <a:r>
              <a:rPr lang="el-GR" sz="3300" dirty="0"/>
              <a:t>Η Στρατηγική Περιβαλλοντική Εκτίμηση εκτιμά και άλλες επιπτώσεις που δεν καλύπτονται από τις ΜΠΕ</a:t>
            </a:r>
          </a:p>
          <a:p>
            <a:pPr marL="0" indent="0">
              <a:buNone/>
            </a:pPr>
            <a:endParaRPr lang="el-GR" dirty="0"/>
          </a:p>
        </p:txBody>
      </p:sp>
    </p:spTree>
    <p:extLst>
      <p:ext uri="{BB962C8B-B14F-4D97-AF65-F5344CB8AC3E}">
        <p14:creationId xmlns:p14="http://schemas.microsoft.com/office/powerpoint/2010/main" val="2101117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Hemoglobin and O</a:t>
            </a:r>
            <a:r>
              <a:rPr lang="en-US" baseline="-25000" dirty="0" smtClean="0"/>
              <a:t>2</a:t>
            </a:r>
            <a:r>
              <a:rPr lang="en-US" dirty="0" smtClean="0"/>
              <a:t> and CO</a:t>
            </a:r>
            <a:endParaRPr lang="el-GR" dirty="0"/>
          </a:p>
        </p:txBody>
      </p:sp>
      <p:pic>
        <p:nvPicPr>
          <p:cNvPr id="4" name="Content Placeholder 3"/>
          <p:cNvPicPr>
            <a:picLocks noGrp="1" noChangeAspect="1"/>
          </p:cNvPicPr>
          <p:nvPr>
            <p:ph idx="1"/>
          </p:nvPr>
        </p:nvPicPr>
        <p:blipFill>
          <a:blip r:embed="rId2"/>
          <a:stretch>
            <a:fillRect/>
          </a:stretch>
        </p:blipFill>
        <p:spPr>
          <a:xfrm>
            <a:off x="838200" y="1892931"/>
            <a:ext cx="10515600" cy="4216725"/>
          </a:xfrm>
          <a:prstGeom prst="rect">
            <a:avLst/>
          </a:prstGeom>
        </p:spPr>
      </p:pic>
    </p:spTree>
    <p:extLst>
      <p:ext uri="{BB962C8B-B14F-4D97-AF65-F5344CB8AC3E}">
        <p14:creationId xmlns:p14="http://schemas.microsoft.com/office/powerpoint/2010/main" val="18626943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922114"/>
          </a:xfrm>
        </p:spPr>
        <p:txBody>
          <a:bodyPr>
            <a:normAutofit fontScale="90000"/>
          </a:bodyPr>
          <a:lstStyle/>
          <a:p>
            <a:r>
              <a:rPr lang="el-GR" sz="4000" dirty="0">
                <a:solidFill>
                  <a:prstClr val="black"/>
                </a:solidFill>
              </a:rPr>
              <a:t>Βασικά χαρακτηριστικά της Στρατηγικής Περιβαλλοντικής Εκτίμησης    </a:t>
            </a:r>
            <a:r>
              <a:rPr lang="el-GR" sz="2700" dirty="0">
                <a:solidFill>
                  <a:prstClr val="black"/>
                </a:solidFill>
              </a:rPr>
              <a:t>συνχ....</a:t>
            </a:r>
            <a:endParaRPr lang="el-GR" sz="2700" dirty="0"/>
          </a:p>
        </p:txBody>
      </p:sp>
      <p:sp>
        <p:nvSpPr>
          <p:cNvPr id="3" name="Content Placeholder 2"/>
          <p:cNvSpPr>
            <a:spLocks noGrp="1"/>
          </p:cNvSpPr>
          <p:nvPr>
            <p:ph idx="1"/>
          </p:nvPr>
        </p:nvSpPr>
        <p:spPr>
          <a:xfrm>
            <a:off x="1524000" y="1268760"/>
            <a:ext cx="9144000" cy="5400600"/>
          </a:xfrm>
        </p:spPr>
        <p:txBody>
          <a:bodyPr>
            <a:noAutofit/>
          </a:bodyPr>
          <a:lstStyle/>
          <a:p>
            <a:pPr lvl="0"/>
            <a:r>
              <a:rPr lang="el-GR" sz="2700" dirty="0"/>
              <a:t>Η Στρατηγική Περιβαλλοντική Εκτίμηση μπορεί να εκτιμήσει τις ευρύτερες επιπτώσεις πιο αποτελεσματικά από την ΜΠΕ, καθώς οι ευρύτερες επιπτώσεις επηρεάζονται πρωτίστως από στρατηγικές λύσεις και σε λιγότερο βαθμό εναλλακτικές λύσεις στα πλαίσια ενός έργου</a:t>
            </a:r>
          </a:p>
          <a:p>
            <a:pPr lvl="0"/>
            <a:r>
              <a:rPr lang="el-GR" sz="2700" dirty="0"/>
              <a:t>Η ΜΠΕ από μόνη της δεν είναι αρκετή για να ελέγξει τη συνοχή των τομεακών εξελίξεων με τους στόχους της περιβαλλοντικής πολιτικής. Για αυτόν τον σκοπό η ΣΠΕ είναι απαραίτητη μαζί με την ΜΠΕ, (</a:t>
            </a:r>
            <a:r>
              <a:rPr lang="el-GR" sz="2000" dirty="0"/>
              <a:t>οι αποφάσεις λαμβάνονται σε διαφορετικά επίπεδα</a:t>
            </a:r>
          </a:p>
          <a:p>
            <a:pPr lvl="0"/>
            <a:r>
              <a:rPr lang="el-GR" sz="2700" dirty="0"/>
              <a:t>Η ΣΠΕ μπορεί να είναι χρήσιμη για εκτιμήσεις σε συγκεκριμένα έργα ή δραστηριότητες, ακόμα και αν τα αποτελέσματα των εκτιμήσεων δεν είναι δεσμευτικά</a:t>
            </a:r>
          </a:p>
        </p:txBody>
      </p:sp>
    </p:spTree>
    <p:extLst>
      <p:ext uri="{BB962C8B-B14F-4D97-AF65-F5344CB8AC3E}">
        <p14:creationId xmlns:p14="http://schemas.microsoft.com/office/powerpoint/2010/main" val="23337917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1143000"/>
          </a:xfrm>
        </p:spPr>
        <p:txBody>
          <a:bodyPr>
            <a:normAutofit/>
          </a:bodyPr>
          <a:lstStyle/>
          <a:p>
            <a:r>
              <a:rPr lang="el-GR" sz="3600" dirty="0">
                <a:solidFill>
                  <a:prstClr val="black"/>
                </a:solidFill>
              </a:rPr>
              <a:t>Βασικά χαρακτηριστικά της Στρατηγικής Περιβαλλοντικής Εκτίμησης  </a:t>
            </a:r>
            <a:r>
              <a:rPr lang="el-GR" sz="2700" dirty="0">
                <a:solidFill>
                  <a:prstClr val="black"/>
                </a:solidFill>
              </a:rPr>
              <a:t>συνχ....</a:t>
            </a:r>
            <a:endParaRPr lang="el-GR" sz="2700" dirty="0"/>
          </a:p>
        </p:txBody>
      </p:sp>
      <p:sp>
        <p:nvSpPr>
          <p:cNvPr id="3" name="Content Placeholder 2"/>
          <p:cNvSpPr>
            <a:spLocks noGrp="1"/>
          </p:cNvSpPr>
          <p:nvPr>
            <p:ph idx="1"/>
          </p:nvPr>
        </p:nvSpPr>
        <p:spPr>
          <a:xfrm>
            <a:off x="1703512" y="1340768"/>
            <a:ext cx="8856984" cy="5400600"/>
          </a:xfrm>
        </p:spPr>
        <p:txBody>
          <a:bodyPr>
            <a:normAutofit fontScale="92500" lnSpcReduction="20000"/>
          </a:bodyPr>
          <a:lstStyle/>
          <a:p>
            <a:pPr lvl="0"/>
            <a:r>
              <a:rPr lang="el-GR" dirty="0"/>
              <a:t>Η Μελέτη Περιβαλλοντικών Επιπτώσεων δεν εφαρμόζεται πάντα στα κατώτερα επίπεδα λήψης αποφάσεων με αποτέλεσμα την δημιουργία «γκρίζων ζωνών» μεταξύ της εκτίμησης σε στρατηγικό επίπεδο και της εκτίμησης σε επίπεδο έργου ή δραστηριότητας</a:t>
            </a:r>
          </a:p>
          <a:p>
            <a:pPr lvl="0"/>
            <a:r>
              <a:rPr lang="el-GR" dirty="0"/>
              <a:t>Η ΣΠΕ συχνά μειώνει το χρόνο και το κόστος που απαιτούνται στο επίπεδο της εκτίμησης σε επίπεδο έργου ή δραστηριότητας. Η ΣΠΕ αυξάνει τη διαφάνεια του συνόλου των διαδικασιών που αφορούν στον χωροταξικό σχεδιασμό και την αξιολόγηση για το κοινό και τους ενδιαφερόμενους</a:t>
            </a:r>
          </a:p>
          <a:p>
            <a:pPr lvl="0"/>
            <a:r>
              <a:rPr lang="el-GR" dirty="0"/>
              <a:t>Η ίδια η φύση της ΣΠΕ δίνει την προοπτική για αποτελεσματική εφαρμογή  </a:t>
            </a:r>
          </a:p>
          <a:p>
            <a:pPr lvl="0"/>
            <a:r>
              <a:rPr lang="el-GR" dirty="0"/>
              <a:t> Χρειάζονται περαιτέρω νομοθετικές ρυθμίσεις που θα λαμβάνουν υπόψη τους τις τομεακές διαφορές και τις διαφορές στην ιεράρχηση κατά τον σχεδιασμό, ώστε να διευκολυνθεί η ΣΠΕ στο να καταστεί πιο ωφέλιμη</a:t>
            </a:r>
          </a:p>
          <a:p>
            <a:endParaRPr lang="el-GR" dirty="0"/>
          </a:p>
        </p:txBody>
      </p:sp>
    </p:spTree>
    <p:extLst>
      <p:ext uri="{BB962C8B-B14F-4D97-AF65-F5344CB8AC3E}">
        <p14:creationId xmlns:p14="http://schemas.microsoft.com/office/powerpoint/2010/main" val="36144448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4482"/>
            <a:ext cx="8229600" cy="1143000"/>
          </a:xfrm>
        </p:spPr>
        <p:txBody>
          <a:bodyPr/>
          <a:lstStyle/>
          <a:p>
            <a:r>
              <a:rPr lang="el-GR" dirty="0"/>
              <a:t>Συμπερασματικά</a:t>
            </a:r>
          </a:p>
        </p:txBody>
      </p:sp>
      <p:sp>
        <p:nvSpPr>
          <p:cNvPr id="3" name="Content Placeholder 2"/>
          <p:cNvSpPr>
            <a:spLocks noGrp="1"/>
          </p:cNvSpPr>
          <p:nvPr>
            <p:ph idx="1"/>
          </p:nvPr>
        </p:nvSpPr>
        <p:spPr>
          <a:xfrm>
            <a:off x="1775520" y="1268760"/>
            <a:ext cx="8712968" cy="5544616"/>
          </a:xfrm>
        </p:spPr>
        <p:txBody>
          <a:bodyPr>
            <a:normAutofit fontScale="92500" lnSpcReduction="10000"/>
          </a:bodyPr>
          <a:lstStyle/>
          <a:p>
            <a:pPr marL="0" indent="0">
              <a:buNone/>
            </a:pPr>
            <a:r>
              <a:rPr lang="el-GR" dirty="0" smtClean="0"/>
              <a:t>Η Στρατηγική </a:t>
            </a:r>
            <a:r>
              <a:rPr lang="el-GR" dirty="0"/>
              <a:t>περιβαλλοντική εκτίμηση αναφέρεται </a:t>
            </a:r>
            <a:r>
              <a:rPr lang="el-GR" dirty="0" smtClean="0"/>
              <a:t>:</a:t>
            </a:r>
          </a:p>
          <a:p>
            <a:pPr marL="0" indent="0">
              <a:buNone/>
            </a:pPr>
            <a:r>
              <a:rPr lang="el-GR" dirty="0" smtClean="0"/>
              <a:t> </a:t>
            </a:r>
          </a:p>
          <a:p>
            <a:r>
              <a:rPr lang="el-GR" sz="3400" dirty="0"/>
              <a:t>στην αξιολόγηση των πιθανών περιβαλλοντικών επιπτώσεων, συμπεριλαμβανομένων και των επιπτώσεων στην υγεία, </a:t>
            </a:r>
          </a:p>
          <a:p>
            <a:r>
              <a:rPr lang="el-GR" sz="3400" dirty="0"/>
              <a:t>στον καθορισμό του πεδίου μιας περιβαλλοντικής έκθεσης και την εκπόνησή της,</a:t>
            </a:r>
          </a:p>
          <a:p>
            <a:r>
              <a:rPr lang="el-GR" sz="3400" dirty="0"/>
              <a:t>στη διαδικασία συμμετοχής του κοινού και τη διενέργεια διαβουλεύσεων </a:t>
            </a:r>
          </a:p>
          <a:p>
            <a:r>
              <a:rPr lang="el-GR" sz="3400" dirty="0"/>
              <a:t>στο συνυπολογισμό των αποτελεσμάτων από την περιβαλλοντική έκθεση και τη συμμετοχής του κοινού και των διαβουλεύσεων σε σχέδιο ή πρόγραμμα..</a:t>
            </a:r>
          </a:p>
          <a:p>
            <a:endParaRPr lang="el-GR" dirty="0"/>
          </a:p>
        </p:txBody>
      </p:sp>
    </p:spTree>
    <p:extLst>
      <p:ext uri="{BB962C8B-B14F-4D97-AF65-F5344CB8AC3E}">
        <p14:creationId xmlns:p14="http://schemas.microsoft.com/office/powerpoint/2010/main" val="31116403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3467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114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4962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6375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091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5182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858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316761" y="1084216"/>
            <a:ext cx="10551536" cy="5325899"/>
          </a:xfrm>
          <a:prstGeom prst="rect">
            <a:avLst/>
          </a:prstGeom>
        </p:spPr>
      </p:pic>
    </p:spTree>
    <p:extLst>
      <p:ext uri="{BB962C8B-B14F-4D97-AF65-F5344CB8AC3E}">
        <p14:creationId xmlns:p14="http://schemas.microsoft.com/office/powerpoint/2010/main" val="2384162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090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4262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7006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3372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6460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959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124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0971" y="531972"/>
            <a:ext cx="10067005" cy="6086896"/>
          </a:xfrm>
          <a:prstGeom prst="rect">
            <a:avLst/>
          </a:prstGeom>
        </p:spPr>
      </p:pic>
    </p:spTree>
    <p:extLst>
      <p:ext uri="{BB962C8B-B14F-4D97-AF65-F5344CB8AC3E}">
        <p14:creationId xmlns:p14="http://schemas.microsoft.com/office/powerpoint/2010/main" val="507651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1234" y="195943"/>
            <a:ext cx="8691008" cy="6525067"/>
          </a:xfrm>
          <a:prstGeom prst="rect">
            <a:avLst/>
          </a:prstGeom>
        </p:spPr>
      </p:pic>
    </p:spTree>
    <p:extLst>
      <p:ext uri="{BB962C8B-B14F-4D97-AF65-F5344CB8AC3E}">
        <p14:creationId xmlns:p14="http://schemas.microsoft.com/office/powerpoint/2010/main" val="2329452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838200" y="53822"/>
            <a:ext cx="10173789" cy="6755651"/>
          </a:xfrm>
          <a:prstGeom prst="rect">
            <a:avLst/>
          </a:prstGeom>
        </p:spPr>
      </p:pic>
      <p:sp>
        <p:nvSpPr>
          <p:cNvPr id="5" name="Rectangle 4"/>
          <p:cNvSpPr/>
          <p:nvPr/>
        </p:nvSpPr>
        <p:spPr>
          <a:xfrm>
            <a:off x="4425434" y="1132409"/>
            <a:ext cx="5352812" cy="369332"/>
          </a:xfrm>
          <a:prstGeom prst="rect">
            <a:avLst/>
          </a:prstGeom>
        </p:spPr>
        <p:txBody>
          <a:bodyPr wrap="none">
            <a:spAutoFit/>
          </a:bodyPr>
          <a:lstStyle/>
          <a:p>
            <a:r>
              <a:rPr lang="en-US" dirty="0">
                <a:solidFill>
                  <a:srgbClr val="111111"/>
                </a:solidFill>
                <a:latin typeface="Roboto"/>
              </a:rPr>
              <a:t>zinc fingers play essential roles in DNA recognition</a:t>
            </a:r>
            <a:endParaRPr lang="el-GR" dirty="0"/>
          </a:p>
        </p:txBody>
      </p:sp>
    </p:spTree>
    <p:extLst>
      <p:ext uri="{BB962C8B-B14F-4D97-AF65-F5344CB8AC3E}">
        <p14:creationId xmlns:p14="http://schemas.microsoft.com/office/powerpoint/2010/main" val="3879242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838200" y="602250"/>
            <a:ext cx="9599023" cy="6179772"/>
          </a:xfrm>
          <a:prstGeom prst="rect">
            <a:avLst/>
          </a:prstGeom>
        </p:spPr>
      </p:pic>
    </p:spTree>
    <p:extLst>
      <p:ext uri="{BB962C8B-B14F-4D97-AF65-F5344CB8AC3E}">
        <p14:creationId xmlns:p14="http://schemas.microsoft.com/office/powerpoint/2010/main" val="2184178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91440" y="19300"/>
            <a:ext cx="12100560" cy="6874974"/>
          </a:xfrm>
          <a:prstGeom prst="rect">
            <a:avLst/>
          </a:prstGeom>
        </p:spPr>
      </p:pic>
      <p:sp>
        <p:nvSpPr>
          <p:cNvPr id="5" name="TextBox 4"/>
          <p:cNvSpPr txBox="1"/>
          <p:nvPr/>
        </p:nvSpPr>
        <p:spPr>
          <a:xfrm>
            <a:off x="1645920" y="6492240"/>
            <a:ext cx="7249886" cy="36576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1814305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304800" y="180374"/>
            <a:ext cx="11601450" cy="6605885"/>
          </a:xfrm>
          <a:prstGeom prst="rect">
            <a:avLst/>
          </a:prstGeom>
        </p:spPr>
      </p:pic>
    </p:spTree>
    <p:extLst>
      <p:ext uri="{BB962C8B-B14F-4D97-AF65-F5344CB8AC3E}">
        <p14:creationId xmlns:p14="http://schemas.microsoft.com/office/powerpoint/2010/main" val="2127261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891" y="238806"/>
            <a:ext cx="10515600" cy="571092"/>
          </a:xfrm>
        </p:spPr>
        <p:txBody>
          <a:bodyPr>
            <a:normAutofit fontScale="90000"/>
          </a:bodyPr>
          <a:lstStyle/>
          <a:p>
            <a:r>
              <a:rPr lang="en-US" dirty="0" smtClean="0"/>
              <a:t>Mercury poisoning (</a:t>
            </a:r>
            <a:r>
              <a:rPr lang="en-US" dirty="0" err="1" smtClean="0"/>
              <a:t>Minamata</a:t>
            </a:r>
            <a:r>
              <a:rPr lang="en-US" dirty="0" smtClean="0"/>
              <a:t> disease)</a:t>
            </a:r>
            <a:endParaRPr lang="el-GR" dirty="0"/>
          </a:p>
        </p:txBody>
      </p:sp>
      <p:sp>
        <p:nvSpPr>
          <p:cNvPr id="3" name="Content Placeholder 2"/>
          <p:cNvSpPr>
            <a:spLocks noGrp="1"/>
          </p:cNvSpPr>
          <p:nvPr>
            <p:ph idx="1"/>
          </p:nvPr>
        </p:nvSpPr>
        <p:spPr>
          <a:xfrm>
            <a:off x="720635" y="1005839"/>
            <a:ext cx="10515600" cy="5617029"/>
          </a:xfrm>
        </p:spPr>
        <p:txBody>
          <a:bodyPr>
            <a:normAutofit/>
          </a:bodyPr>
          <a:lstStyle/>
          <a:p>
            <a:r>
              <a:rPr lang="en-US" dirty="0" smtClean="0"/>
              <a:t>In </a:t>
            </a:r>
            <a:r>
              <a:rPr lang="en-US" dirty="0"/>
              <a:t>the mid-1950s, the people of </a:t>
            </a:r>
            <a:r>
              <a:rPr lang="en-US" dirty="0" err="1"/>
              <a:t>Minamata</a:t>
            </a:r>
            <a:r>
              <a:rPr lang="en-US" dirty="0"/>
              <a:t>, Japan began to notice their cats were going crazy and falling into the sea. Some people thought the cats were committing suicide.</a:t>
            </a:r>
            <a:endParaRPr lang="en-US" dirty="0" smtClean="0"/>
          </a:p>
          <a:p>
            <a:r>
              <a:rPr lang="en-US" dirty="0" err="1" smtClean="0"/>
              <a:t>Minamata</a:t>
            </a:r>
            <a:r>
              <a:rPr lang="en-US" dirty="0" smtClean="0"/>
              <a:t> </a:t>
            </a:r>
            <a:r>
              <a:rPr lang="en-US" dirty="0"/>
              <a:t>disease, sometimes referred to as </a:t>
            </a:r>
            <a:r>
              <a:rPr lang="en-US" dirty="0" err="1"/>
              <a:t>Chisso-Minamata</a:t>
            </a:r>
            <a:r>
              <a:rPr lang="en-US" dirty="0"/>
              <a:t> disease, is a neurological disease caused by severe mercury poisoning. </a:t>
            </a:r>
            <a:endParaRPr lang="en-US" dirty="0" smtClean="0"/>
          </a:p>
          <a:p>
            <a:r>
              <a:rPr lang="en-US" dirty="0" smtClean="0"/>
              <a:t>Signs </a:t>
            </a:r>
            <a:r>
              <a:rPr lang="en-US" dirty="0"/>
              <a:t>and symptoms include ataxia, numbness in the hands and feet, general muscle weakness, loss of peripheral vision, and damage to hearing and speech. </a:t>
            </a:r>
            <a:endParaRPr lang="en-US" dirty="0" smtClean="0"/>
          </a:p>
          <a:p>
            <a:r>
              <a:rPr lang="en-US" dirty="0" smtClean="0"/>
              <a:t>In </a:t>
            </a:r>
            <a:r>
              <a:rPr lang="en-US" dirty="0"/>
              <a:t>extreme cases, insanity, paralysis, coma, and death follow within weeks of the onset of symptoms. </a:t>
            </a:r>
            <a:endParaRPr lang="en-US" dirty="0" smtClean="0"/>
          </a:p>
          <a:p>
            <a:r>
              <a:rPr lang="en-US" dirty="0" smtClean="0"/>
              <a:t>A </a:t>
            </a:r>
            <a:r>
              <a:rPr lang="en-US" dirty="0"/>
              <a:t>congenital form of the disease can also affect fetuses in the womb.</a:t>
            </a:r>
            <a:endParaRPr lang="el-GR" dirty="0"/>
          </a:p>
        </p:txBody>
      </p:sp>
      <p:pic>
        <p:nvPicPr>
          <p:cNvPr id="4" name="Picture 3"/>
          <p:cNvPicPr>
            <a:picLocks noChangeAspect="1"/>
          </p:cNvPicPr>
          <p:nvPr/>
        </p:nvPicPr>
        <p:blipFill>
          <a:blip r:embed="rId2"/>
          <a:stretch>
            <a:fillRect/>
          </a:stretch>
        </p:blipFill>
        <p:spPr>
          <a:xfrm>
            <a:off x="11025052" y="5982789"/>
            <a:ext cx="1166948" cy="875211"/>
          </a:xfrm>
          <a:prstGeom prst="rect">
            <a:avLst/>
          </a:prstGeom>
        </p:spPr>
      </p:pic>
    </p:spTree>
    <p:extLst>
      <p:ext uri="{BB962C8B-B14F-4D97-AF65-F5344CB8AC3E}">
        <p14:creationId xmlns:p14="http://schemas.microsoft.com/office/powerpoint/2010/main" val="139329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the Major Environmental Problems?</a:t>
            </a:r>
            <a:br>
              <a:rPr lang="en-US" b="1" dirty="0"/>
            </a:br>
            <a:endParaRPr lang="el-GR" dirty="0"/>
          </a:p>
        </p:txBody>
      </p:sp>
      <p:sp>
        <p:nvSpPr>
          <p:cNvPr id="3" name="Content Placeholder 2"/>
          <p:cNvSpPr>
            <a:spLocks noGrp="1"/>
          </p:cNvSpPr>
          <p:nvPr>
            <p:ph idx="1"/>
          </p:nvPr>
        </p:nvSpPr>
        <p:spPr/>
        <p:txBody>
          <a:bodyPr>
            <a:normAutofit lnSpcReduction="10000"/>
          </a:bodyPr>
          <a:lstStyle/>
          <a:p>
            <a:r>
              <a:rPr lang="en-US" dirty="0"/>
              <a:t>Air pollution and changes in the atmosphere</a:t>
            </a:r>
          </a:p>
          <a:p>
            <a:r>
              <a:rPr lang="en-US" dirty="0" smtClean="0"/>
              <a:t>Depletion of Ozone layer</a:t>
            </a:r>
          </a:p>
          <a:p>
            <a:r>
              <a:rPr lang="en-US" dirty="0" smtClean="0"/>
              <a:t>Global warming</a:t>
            </a:r>
          </a:p>
          <a:p>
            <a:r>
              <a:rPr lang="en-US" dirty="0" smtClean="0"/>
              <a:t>Extinction of species and their variety</a:t>
            </a:r>
          </a:p>
          <a:p>
            <a:r>
              <a:rPr lang="en-US" dirty="0"/>
              <a:t>Overpopulation: </a:t>
            </a:r>
          </a:p>
          <a:p>
            <a:r>
              <a:rPr lang="en-US" dirty="0" smtClean="0"/>
              <a:t>Depletion </a:t>
            </a:r>
            <a:r>
              <a:rPr lang="en-US" dirty="0"/>
              <a:t>of </a:t>
            </a:r>
            <a:r>
              <a:rPr lang="en-US" dirty="0" smtClean="0"/>
              <a:t>resources</a:t>
            </a:r>
          </a:p>
          <a:p>
            <a:r>
              <a:rPr lang="en-US" dirty="0" smtClean="0"/>
              <a:t>Land pollution </a:t>
            </a:r>
          </a:p>
          <a:p>
            <a:r>
              <a:rPr lang="en-US" dirty="0" smtClean="0"/>
              <a:t>Deforestation </a:t>
            </a:r>
          </a:p>
          <a:p>
            <a:r>
              <a:rPr lang="en-US" dirty="0" smtClean="0"/>
              <a:t>Water </a:t>
            </a:r>
            <a:r>
              <a:rPr lang="en-US" dirty="0"/>
              <a:t>pollution </a:t>
            </a:r>
          </a:p>
          <a:p>
            <a:endParaRPr lang="el-GR" dirty="0"/>
          </a:p>
        </p:txBody>
      </p:sp>
      <p:pic>
        <p:nvPicPr>
          <p:cNvPr id="4" name="Picture 3"/>
          <p:cNvPicPr>
            <a:picLocks noChangeAspect="1"/>
          </p:cNvPicPr>
          <p:nvPr/>
        </p:nvPicPr>
        <p:blipFill>
          <a:blip r:embed="rId2"/>
          <a:stretch>
            <a:fillRect/>
          </a:stretch>
        </p:blipFill>
        <p:spPr>
          <a:xfrm>
            <a:off x="7988134" y="3997234"/>
            <a:ext cx="4051194" cy="2860766"/>
          </a:xfrm>
          <a:prstGeom prst="rect">
            <a:avLst/>
          </a:prstGeom>
        </p:spPr>
      </p:pic>
    </p:spTree>
    <p:extLst>
      <p:ext uri="{BB962C8B-B14F-4D97-AF65-F5344CB8AC3E}">
        <p14:creationId xmlns:p14="http://schemas.microsoft.com/office/powerpoint/2010/main" val="535548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561703"/>
          </a:xfrm>
        </p:spPr>
        <p:txBody>
          <a:bodyPr>
            <a:normAutofit fontScale="90000"/>
          </a:bodyPr>
          <a:lstStyle/>
          <a:p>
            <a:r>
              <a:rPr lang="en-US" dirty="0" smtClean="0"/>
              <a:t>Mercury poisoning (</a:t>
            </a:r>
            <a:r>
              <a:rPr lang="en-US" dirty="0" err="1" smtClean="0"/>
              <a:t>Minamata</a:t>
            </a:r>
            <a:r>
              <a:rPr lang="en-US" dirty="0" smtClean="0"/>
              <a:t> disease) </a:t>
            </a:r>
            <a:r>
              <a:rPr lang="en-US" sz="2400" dirty="0" smtClean="0"/>
              <a:t>cont’d</a:t>
            </a:r>
            <a:endParaRPr lang="el-GR" sz="2400" dirty="0"/>
          </a:p>
        </p:txBody>
      </p:sp>
      <p:sp>
        <p:nvSpPr>
          <p:cNvPr id="3" name="Content Placeholder 2"/>
          <p:cNvSpPr>
            <a:spLocks noGrp="1"/>
          </p:cNvSpPr>
          <p:nvPr>
            <p:ph idx="1"/>
          </p:nvPr>
        </p:nvSpPr>
        <p:spPr>
          <a:xfrm>
            <a:off x="838200" y="561704"/>
            <a:ext cx="10515600" cy="6296296"/>
          </a:xfrm>
        </p:spPr>
        <p:txBody>
          <a:bodyPr>
            <a:normAutofit fontScale="85000" lnSpcReduction="20000"/>
          </a:bodyPr>
          <a:lstStyle/>
          <a:p>
            <a:pPr>
              <a:lnSpc>
                <a:spcPct val="110000"/>
              </a:lnSpc>
            </a:pPr>
            <a:r>
              <a:rPr lang="en-US" dirty="0" err="1" smtClean="0"/>
              <a:t>Minamata</a:t>
            </a:r>
            <a:r>
              <a:rPr lang="en-US" dirty="0" smtClean="0"/>
              <a:t> is a small fishing town on the coast of the </a:t>
            </a:r>
            <a:r>
              <a:rPr lang="en-US" dirty="0" err="1" smtClean="0"/>
              <a:t>Shiranui</a:t>
            </a:r>
            <a:r>
              <a:rPr lang="en-US" dirty="0" smtClean="0"/>
              <a:t> Sea. Because of its location, townspeople eat a lot of fish. The fish-based diets of the people and cats of </a:t>
            </a:r>
            <a:r>
              <a:rPr lang="en-US" dirty="0" err="1" smtClean="0"/>
              <a:t>Minamata</a:t>
            </a:r>
            <a:r>
              <a:rPr lang="en-US" dirty="0" smtClean="0"/>
              <a:t> seemed to be the common thread between those showing symptoms, leading scientists to suspect the fish in </a:t>
            </a:r>
            <a:r>
              <a:rPr lang="en-US" dirty="0" err="1" smtClean="0"/>
              <a:t>Minamata</a:t>
            </a:r>
            <a:r>
              <a:rPr lang="en-US" dirty="0" smtClean="0"/>
              <a:t> Bay were being poisoned.​</a:t>
            </a:r>
          </a:p>
          <a:p>
            <a:endParaRPr lang="en-US" dirty="0" smtClean="0"/>
          </a:p>
          <a:p>
            <a:pPr>
              <a:lnSpc>
                <a:spcPct val="110000"/>
              </a:lnSpc>
            </a:pPr>
            <a:r>
              <a:rPr lang="en-US" dirty="0" smtClean="0"/>
              <a:t>A large petrochemical plant in </a:t>
            </a:r>
            <a:r>
              <a:rPr lang="en-US" dirty="0" err="1" smtClean="0"/>
              <a:t>Minamata</a:t>
            </a:r>
            <a:r>
              <a:rPr lang="en-US" dirty="0" smtClean="0"/>
              <a:t>, run by </a:t>
            </a:r>
            <a:r>
              <a:rPr lang="en-US" dirty="0" err="1" smtClean="0"/>
              <a:t>Chisso</a:t>
            </a:r>
            <a:r>
              <a:rPr lang="en-US" dirty="0" smtClean="0"/>
              <a:t> Corporation, was suspected immediately. </a:t>
            </a:r>
            <a:r>
              <a:rPr lang="en-US" dirty="0" err="1" smtClean="0"/>
              <a:t>Chisso</a:t>
            </a:r>
            <a:r>
              <a:rPr lang="en-US" dirty="0" smtClean="0"/>
              <a:t> denied the allegations and continued its manufacturing without changing its method of production. </a:t>
            </a:r>
            <a:r>
              <a:rPr lang="en-US" dirty="0" err="1" smtClean="0"/>
              <a:t>Chisso</a:t>
            </a:r>
            <a:r>
              <a:rPr lang="en-US" dirty="0" smtClean="0"/>
              <a:t> continued to deny its involvement or that its mercury waste was causing any illness. (It was later discovered that </a:t>
            </a:r>
            <a:r>
              <a:rPr lang="en-US" dirty="0" err="1" smtClean="0"/>
              <a:t>Chisso</a:t>
            </a:r>
            <a:r>
              <a:rPr lang="en-US" dirty="0" smtClean="0"/>
              <a:t> Corporation had dumped an estimated 27 tons of mercury compounds into </a:t>
            </a:r>
            <a:r>
              <a:rPr lang="en-US" dirty="0" err="1" smtClean="0"/>
              <a:t>Minamata</a:t>
            </a:r>
            <a:r>
              <a:rPr lang="en-US" dirty="0" smtClean="0"/>
              <a:t> Bay.)</a:t>
            </a:r>
          </a:p>
          <a:p>
            <a:pPr>
              <a:lnSpc>
                <a:spcPct val="110000"/>
              </a:lnSpc>
            </a:pPr>
            <a:endParaRPr lang="en-US" dirty="0" smtClean="0"/>
          </a:p>
          <a:p>
            <a:pPr>
              <a:lnSpc>
                <a:spcPct val="110000"/>
              </a:lnSpc>
            </a:pPr>
            <a:r>
              <a:rPr lang="en-US" dirty="0"/>
              <a:t>In 2010, </a:t>
            </a:r>
            <a:r>
              <a:rPr lang="en-US" dirty="0" err="1"/>
              <a:t>Chisso</a:t>
            </a:r>
            <a:r>
              <a:rPr lang="en-US" dirty="0"/>
              <a:t> was ordered to pay 2.1 million yen and monthly medical allowances to those not originally certified by the government as having the condition. More than 50,000 people applied for this compensation, showing how, over five decades later, the effects of this disaster are still felt.</a:t>
            </a:r>
            <a:endParaRPr lang="el-GR" dirty="0"/>
          </a:p>
        </p:txBody>
      </p:sp>
    </p:spTree>
    <p:extLst>
      <p:ext uri="{BB962C8B-B14F-4D97-AF65-F5344CB8AC3E}">
        <p14:creationId xmlns:p14="http://schemas.microsoft.com/office/powerpoint/2010/main" val="108554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Mercury poisoning (</a:t>
            </a:r>
            <a:r>
              <a:rPr lang="en-US" dirty="0" err="1" smtClean="0"/>
              <a:t>Minamata</a:t>
            </a:r>
            <a:r>
              <a:rPr lang="en-US" dirty="0" smtClean="0"/>
              <a:t> disease) </a:t>
            </a:r>
            <a:r>
              <a:rPr lang="en-US" sz="2400" dirty="0" smtClean="0"/>
              <a:t>cont’d</a:t>
            </a:r>
            <a:endParaRPr lang="el-GR" dirty="0"/>
          </a:p>
        </p:txBody>
      </p:sp>
      <p:sp>
        <p:nvSpPr>
          <p:cNvPr id="3" name="Content Placeholder 2"/>
          <p:cNvSpPr>
            <a:spLocks noGrp="1"/>
          </p:cNvSpPr>
          <p:nvPr>
            <p:ph idx="1"/>
          </p:nvPr>
        </p:nvSpPr>
        <p:spPr/>
        <p:txBody>
          <a:bodyPr>
            <a:normAutofit/>
          </a:bodyPr>
          <a:lstStyle/>
          <a:p>
            <a:r>
              <a:rPr lang="en-US" sz="4000" dirty="0"/>
              <a:t>It has </a:t>
            </a:r>
            <a:r>
              <a:rPr lang="en-US" sz="4000" dirty="0" smtClean="0"/>
              <a:t>been </a:t>
            </a:r>
            <a:r>
              <a:rPr lang="en-US" sz="4000" dirty="0"/>
              <a:t>suggested that some of the mercury sulfate in the wastewater was </a:t>
            </a:r>
            <a:r>
              <a:rPr lang="en-US" sz="4000" dirty="0" smtClean="0"/>
              <a:t>metabolized </a:t>
            </a:r>
            <a:r>
              <a:rPr lang="en-US" sz="4000" dirty="0"/>
              <a:t>to methylmercury </a:t>
            </a:r>
            <a:r>
              <a:rPr lang="en-US" sz="4000" dirty="0" smtClean="0"/>
              <a:t>by </a:t>
            </a:r>
            <a:r>
              <a:rPr lang="en-US" sz="4000" dirty="0"/>
              <a:t>bacteria in the sediment</a:t>
            </a:r>
            <a:r>
              <a:rPr lang="en-US" sz="4000" dirty="0" smtClean="0"/>
              <a:t>.</a:t>
            </a:r>
          </a:p>
          <a:p>
            <a:endParaRPr lang="el-GR" sz="4000" dirty="0"/>
          </a:p>
        </p:txBody>
      </p:sp>
      <p:pic>
        <p:nvPicPr>
          <p:cNvPr id="2052" name="Picture 4" descr="Methylmercury-cation-3D-vd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869" y="3537973"/>
            <a:ext cx="14287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thyl mercury.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89" y="3999165"/>
            <a:ext cx="1428750" cy="371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356" y="4925808"/>
            <a:ext cx="9141823" cy="369332"/>
          </a:xfrm>
          <a:prstGeom prst="rect">
            <a:avLst/>
          </a:prstGeom>
        </p:spPr>
        <p:txBody>
          <a:bodyPr wrap="square">
            <a:spAutoFit/>
          </a:bodyPr>
          <a:lstStyle/>
          <a:p>
            <a:r>
              <a:rPr lang="en-US" b="0" i="0" dirty="0" smtClean="0">
                <a:solidFill>
                  <a:srgbClr val="202122"/>
                </a:solidFill>
                <a:effectLst/>
                <a:latin typeface="Arial" panose="020B0604020202020204" pitchFamily="34" charset="0"/>
              </a:rPr>
              <a:t>Large quantities of mercury were detected in fish, shellfish, and </a:t>
            </a:r>
            <a:r>
              <a:rPr lang="en-US" b="0" i="0" u="none" strike="noStrike" dirty="0" smtClean="0">
                <a:solidFill>
                  <a:srgbClr val="0B0080"/>
                </a:solidFill>
                <a:effectLst/>
                <a:latin typeface="Arial" panose="020B0604020202020204" pitchFamily="34" charset="0"/>
              </a:rPr>
              <a:t>sludge</a:t>
            </a:r>
            <a:r>
              <a:rPr lang="en-US" b="0" i="0" dirty="0" smtClean="0">
                <a:solidFill>
                  <a:srgbClr val="202122"/>
                </a:solidFill>
                <a:effectLst/>
                <a:latin typeface="Arial" panose="020B0604020202020204" pitchFamily="34" charset="0"/>
              </a:rPr>
              <a:t> from the bay.</a:t>
            </a:r>
            <a:endParaRPr lang="el-GR" dirty="0"/>
          </a:p>
        </p:txBody>
      </p:sp>
      <p:pic>
        <p:nvPicPr>
          <p:cNvPr id="5" name="Picture 4"/>
          <p:cNvPicPr>
            <a:picLocks noChangeAspect="1"/>
          </p:cNvPicPr>
          <p:nvPr/>
        </p:nvPicPr>
        <p:blipFill>
          <a:blip r:embed="rId4"/>
          <a:stretch>
            <a:fillRect/>
          </a:stretch>
        </p:blipFill>
        <p:spPr>
          <a:xfrm>
            <a:off x="8995944" y="3526570"/>
            <a:ext cx="3196056" cy="3057110"/>
          </a:xfrm>
          <a:prstGeom prst="rect">
            <a:avLst/>
          </a:prstGeom>
        </p:spPr>
      </p:pic>
      <p:sp>
        <p:nvSpPr>
          <p:cNvPr id="6" name="Rectangle 5"/>
          <p:cNvSpPr/>
          <p:nvPr/>
        </p:nvSpPr>
        <p:spPr>
          <a:xfrm>
            <a:off x="430751" y="5960946"/>
            <a:ext cx="8007532" cy="646331"/>
          </a:xfrm>
          <a:prstGeom prst="rect">
            <a:avLst/>
          </a:prstGeom>
        </p:spPr>
        <p:txBody>
          <a:bodyPr wrap="square">
            <a:spAutoFit/>
          </a:bodyPr>
          <a:lstStyle/>
          <a:p>
            <a:r>
              <a:rPr lang="en-US" b="1" i="0" dirty="0" smtClean="0">
                <a:solidFill>
                  <a:srgbClr val="202122"/>
                </a:solidFill>
                <a:effectLst/>
                <a:latin typeface="Arial" panose="020B0604020202020204" pitchFamily="34" charset="0"/>
              </a:rPr>
              <a:t>Ontario </a:t>
            </a:r>
            <a:r>
              <a:rPr lang="en-US" b="1" i="0" dirty="0" err="1" smtClean="0">
                <a:solidFill>
                  <a:srgbClr val="202122"/>
                </a:solidFill>
                <a:effectLst/>
                <a:latin typeface="Arial" panose="020B0604020202020204" pitchFamily="34" charset="0"/>
              </a:rPr>
              <a:t>Minamata</a:t>
            </a:r>
            <a:r>
              <a:rPr lang="en-US" b="1" i="0" dirty="0" smtClean="0">
                <a:solidFill>
                  <a:srgbClr val="202122"/>
                </a:solidFill>
                <a:effectLst/>
                <a:latin typeface="Arial" panose="020B0604020202020204" pitchFamily="34" charset="0"/>
              </a:rPr>
              <a:t> disease</a:t>
            </a:r>
            <a:r>
              <a:rPr lang="en-US" dirty="0" smtClean="0">
                <a:solidFill>
                  <a:srgbClr val="202122"/>
                </a:solidFill>
                <a:latin typeface="Arial" panose="020B0604020202020204" pitchFamily="34" charset="0"/>
              </a:rPr>
              <a:t>. </a:t>
            </a:r>
            <a:r>
              <a:rPr lang="en-US" b="0" i="0" dirty="0" smtClean="0">
                <a:solidFill>
                  <a:srgbClr val="202122"/>
                </a:solidFill>
                <a:effectLst/>
                <a:latin typeface="Arial" panose="020B0604020202020204" pitchFamily="34" charset="0"/>
              </a:rPr>
              <a:t>It occurred in the </a:t>
            </a:r>
            <a:r>
              <a:rPr lang="en-US" b="0" i="0" u="none" strike="noStrike" dirty="0" smtClean="0">
                <a:solidFill>
                  <a:srgbClr val="0B0080"/>
                </a:solidFill>
                <a:effectLst/>
                <a:latin typeface="Arial" panose="020B0604020202020204" pitchFamily="34" charset="0"/>
              </a:rPr>
              <a:t>Canadian</a:t>
            </a:r>
            <a:r>
              <a:rPr lang="en-US" b="0" i="0" dirty="0" smtClean="0">
                <a:solidFill>
                  <a:srgbClr val="202122"/>
                </a:solidFill>
                <a:effectLst/>
                <a:latin typeface="Arial" panose="020B0604020202020204" pitchFamily="34" charset="0"/>
              </a:rPr>
              <a:t> province of </a:t>
            </a:r>
            <a:r>
              <a:rPr lang="en-US" b="0" i="0" u="none" strike="noStrike" dirty="0" smtClean="0">
                <a:solidFill>
                  <a:srgbClr val="0B0080"/>
                </a:solidFill>
                <a:effectLst/>
                <a:latin typeface="Arial" panose="020B0604020202020204" pitchFamily="34" charset="0"/>
              </a:rPr>
              <a:t>Ontario</a:t>
            </a:r>
            <a:r>
              <a:rPr lang="en-US" b="0" i="0" dirty="0" smtClean="0">
                <a:solidFill>
                  <a:srgbClr val="202122"/>
                </a:solidFill>
                <a:effectLst/>
                <a:latin typeface="Arial" panose="020B0604020202020204" pitchFamily="34" charset="0"/>
              </a:rPr>
              <a:t>, in 1970. </a:t>
            </a:r>
            <a:endParaRPr lang="el-GR" dirty="0"/>
          </a:p>
        </p:txBody>
      </p:sp>
    </p:spTree>
    <p:extLst>
      <p:ext uri="{BB962C8B-B14F-4D97-AF65-F5344CB8AC3E}">
        <p14:creationId xmlns:p14="http://schemas.microsoft.com/office/powerpoint/2010/main" val="446557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8281"/>
          </a:xfrm>
        </p:spPr>
        <p:txBody>
          <a:bodyPr>
            <a:normAutofit fontScale="90000"/>
          </a:bodyPr>
          <a:lstStyle/>
          <a:p>
            <a:r>
              <a:rPr lang="en-US" b="1" dirty="0" smtClean="0"/>
              <a:t>Industrial Environmental Pollution</a:t>
            </a:r>
            <a:br>
              <a:rPr lang="en-US" b="1" dirty="0" smtClean="0"/>
            </a:br>
            <a:endParaRPr lang="el-GR" dirty="0"/>
          </a:p>
        </p:txBody>
      </p:sp>
      <p:sp>
        <p:nvSpPr>
          <p:cNvPr id="3" name="Content Placeholder 2"/>
          <p:cNvSpPr>
            <a:spLocks noGrp="1"/>
          </p:cNvSpPr>
          <p:nvPr>
            <p:ph idx="1"/>
          </p:nvPr>
        </p:nvSpPr>
        <p:spPr>
          <a:xfrm>
            <a:off x="838200" y="718457"/>
            <a:ext cx="10983686" cy="6139543"/>
          </a:xfrm>
        </p:spPr>
        <p:txBody>
          <a:bodyPr>
            <a:normAutofit lnSpcReduction="10000"/>
          </a:bodyPr>
          <a:lstStyle/>
          <a:p>
            <a:r>
              <a:rPr lang="en-US" dirty="0" smtClean="0"/>
              <a:t>When </a:t>
            </a:r>
            <a:r>
              <a:rPr lang="en-US" dirty="0"/>
              <a:t>industrial waste, chemicals, toxins, contaminants, etc. are releasing in the environment through air, water, or land, it causes industrial pollution. The air gets polluted through industrial fumes, water gets contaminated through the disposal of contaminants in water bodies, and waste from industries gets </a:t>
            </a:r>
            <a:r>
              <a:rPr lang="en-US" dirty="0" smtClean="0"/>
              <a:t>accumulated </a:t>
            </a:r>
            <a:r>
              <a:rPr lang="en-US" dirty="0"/>
              <a:t>in a </a:t>
            </a:r>
            <a:r>
              <a:rPr lang="en-US" dirty="0" smtClean="0"/>
              <a:t>landfill. Thus the </a:t>
            </a:r>
            <a:r>
              <a:rPr lang="en-US" dirty="0"/>
              <a:t>environment </a:t>
            </a:r>
            <a:r>
              <a:rPr lang="en-US" dirty="0" smtClean="0"/>
              <a:t>can be polluted</a:t>
            </a:r>
            <a:r>
              <a:rPr lang="en-US" dirty="0"/>
              <a:t>. Industrial pollution may cause an imbalance in the ecosystem, hampers the health of plants, animals &amp; humans and disturbs the ecology of water bodies, etc.</a:t>
            </a:r>
          </a:p>
          <a:p>
            <a:r>
              <a:rPr lang="en-US" dirty="0"/>
              <a:t>Industrial pollution has become one of the major </a:t>
            </a:r>
            <a:r>
              <a:rPr lang="en-US" i="1" dirty="0"/>
              <a:t>types of environmental pollution </a:t>
            </a:r>
            <a:r>
              <a:rPr lang="en-US" dirty="0"/>
              <a:t>that is continuously increasing after the industrial revolution. </a:t>
            </a:r>
            <a:endParaRPr lang="en-US" dirty="0" smtClean="0"/>
          </a:p>
          <a:p>
            <a:r>
              <a:rPr lang="en-US" dirty="0" smtClean="0"/>
              <a:t>Toxic </a:t>
            </a:r>
            <a:r>
              <a:rPr lang="en-US" dirty="0"/>
              <a:t>metals from industries must be minimized so that </a:t>
            </a:r>
            <a:r>
              <a:rPr lang="en-US" dirty="0" smtClean="0"/>
              <a:t>they do not </a:t>
            </a:r>
            <a:r>
              <a:rPr lang="en-US" dirty="0"/>
              <a:t>accumulate in the environment. The emission of toxic gases should also be controlled. The bottom line is that if consumers can limit their requirements &amp; demand, then the supply will automatically be minimized. As a result of </a:t>
            </a:r>
            <a:r>
              <a:rPr lang="en-US" dirty="0" smtClean="0"/>
              <a:t>which </a:t>
            </a:r>
            <a:r>
              <a:rPr lang="en-US" dirty="0"/>
              <a:t>pollution from various industries can be reduced to some extent.</a:t>
            </a:r>
          </a:p>
          <a:p>
            <a:endParaRPr lang="el-GR" dirty="0"/>
          </a:p>
        </p:txBody>
      </p:sp>
    </p:spTree>
    <p:extLst>
      <p:ext uri="{BB962C8B-B14F-4D97-AF65-F5344CB8AC3E}">
        <p14:creationId xmlns:p14="http://schemas.microsoft.com/office/powerpoint/2010/main" val="1698973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08661" y="333375"/>
            <a:ext cx="7848600" cy="984250"/>
          </a:xfrm>
        </p:spPr>
        <p:txBody>
          <a:bodyPr>
            <a:normAutofit/>
          </a:bodyPr>
          <a:lstStyle/>
          <a:p>
            <a:pPr algn="ctr"/>
            <a:r>
              <a:rPr lang="en-GB" altLang="el-GR" sz="3600" dirty="0" smtClean="0"/>
              <a:t>Coastal areas host many activities</a:t>
            </a:r>
            <a:endParaRPr lang="en-GB" altLang="el-GR" sz="3600" dirty="0"/>
          </a:p>
        </p:txBody>
      </p:sp>
      <p:pic>
        <p:nvPicPr>
          <p:cNvPr id="17411" name="Picture 3" descr="plumes resulting from coastal industry"/>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71800" y="1828800"/>
            <a:ext cx="63627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9968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0" y="4648200"/>
            <a:ext cx="7913688" cy="1143000"/>
          </a:xfrm>
        </p:spPr>
        <p:txBody>
          <a:bodyPr>
            <a:normAutofit fontScale="90000"/>
          </a:bodyPr>
          <a:lstStyle/>
          <a:p>
            <a:pPr algn="ctr" eaLnBrk="1" hangingPunct="1"/>
            <a:r>
              <a:rPr lang="en-US" altLang="el-GR" sz="2800" dirty="0" smtClean="0"/>
              <a:t>Environmental impacts affect many environmental domains and involve many different bodies and organizations</a:t>
            </a:r>
            <a:r>
              <a:rPr lang="el-GR" altLang="el-GR" sz="2800" dirty="0" smtClean="0"/>
              <a:t>.</a:t>
            </a:r>
            <a:endParaRPr lang="en-GB" altLang="el-GR" sz="2800" dirty="0"/>
          </a:p>
        </p:txBody>
      </p:sp>
      <p:pic>
        <p:nvPicPr>
          <p:cNvPr id="18435" name="Picture 3" descr="shiponfire"/>
          <p:cNvPicPr>
            <a:picLocks noChangeAspect="1" noChangeArrowheads="1"/>
          </p:cNvPicPr>
          <p:nvPr/>
        </p:nvPicPr>
        <p:blipFill>
          <a:blip r:embed="rId2" cstate="print">
            <a:extLst>
              <a:ext uri="{28A0092B-C50C-407E-A947-70E740481C1C}">
                <a14:useLocalDpi xmlns:a14="http://schemas.microsoft.com/office/drawing/2010/main" val="0"/>
              </a:ext>
            </a:extLst>
          </a:blip>
          <a:srcRect l="3261" t="10457"/>
          <a:stretch>
            <a:fillRect/>
          </a:stretch>
        </p:blipFill>
        <p:spPr bwMode="auto">
          <a:xfrm>
            <a:off x="2424113" y="260351"/>
            <a:ext cx="72390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147008"/>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74825" y="188913"/>
            <a:ext cx="8713788" cy="1439862"/>
          </a:xfrm>
        </p:spPr>
        <p:txBody>
          <a:bodyPr>
            <a:normAutofit/>
          </a:bodyPr>
          <a:lstStyle/>
          <a:p>
            <a:pPr algn="ctr" eaLnBrk="1" hangingPunct="1"/>
            <a:r>
              <a:rPr lang="en-US" altLang="el-GR" sz="2800" dirty="0" smtClean="0"/>
              <a:t>No country in the world can maintain its population and industries without maritime transport</a:t>
            </a:r>
            <a:r>
              <a:rPr lang="el-GR" altLang="el-GR" sz="3600" dirty="0" smtClean="0"/>
              <a:t> </a:t>
            </a:r>
            <a:endParaRPr lang="en-GB" altLang="el-GR" sz="3600" dirty="0"/>
          </a:p>
        </p:txBody>
      </p:sp>
      <p:pic>
        <p:nvPicPr>
          <p:cNvPr id="19459" name="Picture 3" descr="british respec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640014" y="1628776"/>
            <a:ext cx="69754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243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18011" y="549275"/>
            <a:ext cx="11025051" cy="984250"/>
          </a:xfrm>
        </p:spPr>
        <p:txBody>
          <a:bodyPr>
            <a:normAutofit/>
          </a:bodyPr>
          <a:lstStyle/>
          <a:p>
            <a:pPr algn="ctr" eaLnBrk="1" hangingPunct="1"/>
            <a:r>
              <a:rPr lang="en-US" altLang="el-GR" sz="3200" dirty="0" smtClean="0"/>
              <a:t>Over 1 million tons are extracted from the sea every year. Sustainable management of fisheries is of outmost importance</a:t>
            </a:r>
            <a:endParaRPr lang="en-GB" altLang="el-GR" sz="3200" dirty="0"/>
          </a:p>
        </p:txBody>
      </p:sp>
      <p:pic>
        <p:nvPicPr>
          <p:cNvPr id="20483" name="Picture 3" descr="a fine catch"/>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73388" y="2054225"/>
            <a:ext cx="5618162" cy="4071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3252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373313" y="307975"/>
            <a:ext cx="6862762" cy="1085850"/>
          </a:xfrm>
        </p:spPr>
        <p:txBody>
          <a:bodyPr>
            <a:normAutofit/>
          </a:bodyPr>
          <a:lstStyle/>
          <a:p>
            <a:pPr algn="ctr" eaLnBrk="1" hangingPunct="1"/>
            <a:r>
              <a:rPr lang="en-US" altLang="el-GR" sz="3200" dirty="0" smtClean="0"/>
              <a:t>Coastal and open sea environments face a plethora of environmental pressures</a:t>
            </a:r>
            <a:endParaRPr lang="en-GB" altLang="el-GR" sz="3200" dirty="0"/>
          </a:p>
        </p:txBody>
      </p:sp>
      <p:pic>
        <p:nvPicPr>
          <p:cNvPr id="21507" name="Picture 3" descr="overcrowded beach"/>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0" y="1905000"/>
            <a:ext cx="618013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4877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altLang="el-GR" smtClean="0"/>
          </a:p>
        </p:txBody>
      </p:sp>
      <p:pic>
        <p:nvPicPr>
          <p:cNvPr id="22531" name="Picture 3" descr="2001_7_01_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65088"/>
            <a:ext cx="8713787" cy="5465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65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ilybi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1162051"/>
            <a:ext cx="719931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985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0515600" cy="1325563"/>
          </a:xfrm>
        </p:spPr>
        <p:txBody>
          <a:bodyPr>
            <a:normAutofit fontScale="90000"/>
          </a:bodyPr>
          <a:lstStyle/>
          <a:p>
            <a:r>
              <a:rPr lang="en-US" dirty="0" smtClean="0"/>
              <a:t>Club of Rome</a:t>
            </a:r>
            <a:br>
              <a:rPr lang="en-US" dirty="0" smtClean="0"/>
            </a:br>
            <a:r>
              <a:rPr lang="en-US" sz="3100" dirty="0" smtClean="0"/>
              <a:t>1972 </a:t>
            </a:r>
            <a:r>
              <a:rPr lang="en-US" sz="3100" dirty="0"/>
              <a:t>with the first report to the Club of Rome, </a:t>
            </a:r>
            <a:r>
              <a:rPr lang="en-US" sz="3100" i="1" dirty="0"/>
              <a:t>The Limits to Growth</a:t>
            </a:r>
            <a:r>
              <a:rPr lang="en-US" dirty="0"/>
              <a:t>. </a:t>
            </a:r>
            <a:endParaRPr lang="el-GR" dirty="0"/>
          </a:p>
        </p:txBody>
      </p:sp>
      <p:pic>
        <p:nvPicPr>
          <p:cNvPr id="1026" name="Picture 2" descr="See the source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6995" y="2140340"/>
            <a:ext cx="7382823" cy="4208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851843" y="152400"/>
            <a:ext cx="2076450" cy="3076575"/>
          </a:xfrm>
          <a:prstGeom prst="rect">
            <a:avLst/>
          </a:prstGeom>
        </p:spPr>
      </p:pic>
    </p:spTree>
    <p:extLst>
      <p:ext uri="{BB962C8B-B14F-4D97-AF65-F5344CB8AC3E}">
        <p14:creationId xmlns:p14="http://schemas.microsoft.com/office/powerpoint/2010/main" val="4040612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pPr eaLnBrk="1" hangingPunct="1"/>
            <a:endParaRPr lang="en-US" altLang="el-GR" smtClean="0"/>
          </a:p>
        </p:txBody>
      </p:sp>
      <p:sp>
        <p:nvSpPr>
          <p:cNvPr id="25603" name="Rectangle 3"/>
          <p:cNvSpPr>
            <a:spLocks noGrp="1" noChangeArrowheads="1"/>
          </p:cNvSpPr>
          <p:nvPr>
            <p:ph type="subTitle" idx="1"/>
          </p:nvPr>
        </p:nvSpPr>
        <p:spPr/>
        <p:txBody>
          <a:bodyPr/>
          <a:lstStyle/>
          <a:p>
            <a:pPr eaLnBrk="1" hangingPunct="1"/>
            <a:endParaRPr lang="en-US" altLang="el-GR" smtClean="0"/>
          </a:p>
        </p:txBody>
      </p:sp>
      <p:pic>
        <p:nvPicPr>
          <p:cNvPr id="25604" name="Picture 4" descr="amococadi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409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l-GR" smtClean="0"/>
          </a:p>
        </p:txBody>
      </p:sp>
      <p:pic>
        <p:nvPicPr>
          <p:cNvPr id="26627" name="Picture 3" descr="brae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750" y="260351"/>
            <a:ext cx="8064500" cy="5903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19250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n-US" altLang="el-GR" smtClean="0"/>
          </a:p>
        </p:txBody>
      </p:sp>
      <p:pic>
        <p:nvPicPr>
          <p:cNvPr id="27651" name="Picture 3" descr="braer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
            <a:ext cx="9144000" cy="6524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0386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altLang="el-GR" smtClean="0"/>
          </a:p>
        </p:txBody>
      </p:sp>
      <p:pic>
        <p:nvPicPr>
          <p:cNvPr id="28675" name="Picture 3" descr="A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80963"/>
            <a:ext cx="9144000" cy="6938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7895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n-US" altLang="el-GR" smtClean="0"/>
          </a:p>
        </p:txBody>
      </p:sp>
      <p:pic>
        <p:nvPicPr>
          <p:cNvPr id="29699" name="Picture 3" descr="tasmanspirit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43250" y="0"/>
            <a:ext cx="61928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649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endParaRPr lang="en-US" altLang="el-GR" smtClean="0"/>
          </a:p>
        </p:txBody>
      </p:sp>
      <p:sp>
        <p:nvSpPr>
          <p:cNvPr id="30723" name="Rectangle 3"/>
          <p:cNvSpPr>
            <a:spLocks noGrp="1" noChangeArrowheads="1"/>
          </p:cNvSpPr>
          <p:nvPr>
            <p:ph type="subTitle" idx="1"/>
          </p:nvPr>
        </p:nvSpPr>
        <p:spPr/>
        <p:txBody>
          <a:bodyPr/>
          <a:lstStyle/>
          <a:p>
            <a:pPr eaLnBrk="1" hangingPunct="1"/>
            <a:endParaRPr lang="en-US" altLang="el-GR" smtClean="0"/>
          </a:p>
        </p:txBody>
      </p:sp>
      <p:pic>
        <p:nvPicPr>
          <p:cNvPr id="30724" name="Picture 4" descr="amococadiz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524001" y="3824288"/>
            <a:ext cx="93663" cy="7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5" descr="second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476250"/>
            <a:ext cx="59055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817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l-GR" smtClean="0"/>
          </a:p>
        </p:txBody>
      </p:sp>
      <p:graphicFrame>
        <p:nvGraphicFramePr>
          <p:cNvPr id="31747" name="Object 3"/>
          <p:cNvGraphicFramePr>
            <a:graphicFrameLocks noGrp="1" noChangeAspect="1"/>
          </p:cNvGraphicFramePr>
          <p:nvPr>
            <p:ph idx="1"/>
          </p:nvPr>
        </p:nvGraphicFramePr>
        <p:xfrm>
          <a:off x="4384676" y="2719388"/>
          <a:ext cx="3421063" cy="2286000"/>
        </p:xfrm>
        <a:graphic>
          <a:graphicData uri="http://schemas.openxmlformats.org/presentationml/2006/ole">
            <mc:AlternateContent xmlns:mc="http://schemas.openxmlformats.org/markup-compatibility/2006">
              <mc:Choice xmlns:v="urn:schemas-microsoft-com:vml" Requires="v">
                <p:oleObj spid="_x0000_s1048" name="Document" r:id="rId3" imgW="6086628" imgH="4067684" progId="Word.Document.8">
                  <p:embed/>
                </p:oleObj>
              </mc:Choice>
              <mc:Fallback>
                <p:oleObj name="Document" r:id="rId3" imgW="6086628" imgH="4067684" progId="Word.Document.8">
                  <p:embed/>
                  <p:pic>
                    <p:nvPicPr>
                      <p:cNvPr id="3174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676" y="2719388"/>
                        <a:ext cx="3421063"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48" name="Rectangle 4"/>
          <p:cNvSpPr>
            <a:spLocks noChangeArrowheads="1"/>
          </p:cNvSpPr>
          <p:nvPr/>
        </p:nvSpPr>
        <p:spPr bwMode="auto">
          <a:xfrm>
            <a:off x="1524001" y="-96095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31749" name="Object 5"/>
          <p:cNvGraphicFramePr>
            <a:graphicFrameLocks noChangeAspect="1"/>
          </p:cNvGraphicFramePr>
          <p:nvPr>
            <p:extLst>
              <p:ext uri="{D42A27DB-BD31-4B8C-83A1-F6EECF244321}">
                <p14:modId xmlns:p14="http://schemas.microsoft.com/office/powerpoint/2010/main" val="2804275957"/>
              </p:ext>
            </p:extLst>
          </p:nvPr>
        </p:nvGraphicFramePr>
        <p:xfrm>
          <a:off x="248194" y="0"/>
          <a:ext cx="11743509" cy="6858000"/>
        </p:xfrm>
        <a:graphic>
          <a:graphicData uri="http://schemas.openxmlformats.org/presentationml/2006/ole">
            <mc:AlternateContent xmlns:mc="http://schemas.openxmlformats.org/markup-compatibility/2006">
              <mc:Choice xmlns:v="urn:schemas-microsoft-com:vml" Requires="v">
                <p:oleObj spid="_x0000_s1049" name="Chart" r:id="rId5" imgW="5257800" imgH="5276850" progId="Excel.Chart.8">
                  <p:embed/>
                </p:oleObj>
              </mc:Choice>
              <mc:Fallback>
                <p:oleObj name="Chart" r:id="rId5" imgW="5257800" imgH="5276850" progId="Excel.Chart.8">
                  <p:embed/>
                  <p:pic>
                    <p:nvPicPr>
                      <p:cNvPr id="3174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194" y="0"/>
                        <a:ext cx="11743509" cy="6858000"/>
                      </a:xfrm>
                      <a:prstGeom prst="rect">
                        <a:avLst/>
                      </a:prstGeom>
                      <a:noFill/>
                      <a:ln>
                        <a:noFill/>
                      </a:ln>
                    </p:spPr>
                  </p:pic>
                </p:oleObj>
              </mc:Fallback>
            </mc:AlternateContent>
          </a:graphicData>
        </a:graphic>
      </p:graphicFrame>
      <p:sp>
        <p:nvSpPr>
          <p:cNvPr id="2" name="Rectangle 1"/>
          <p:cNvSpPr/>
          <p:nvPr/>
        </p:nvSpPr>
        <p:spPr>
          <a:xfrm>
            <a:off x="1946366" y="365125"/>
            <a:ext cx="8334103" cy="653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p:cNvSpPr txBox="1"/>
          <p:nvPr/>
        </p:nvSpPr>
        <p:spPr>
          <a:xfrm>
            <a:off x="1959429" y="365125"/>
            <a:ext cx="8334102" cy="584775"/>
          </a:xfrm>
          <a:prstGeom prst="rect">
            <a:avLst/>
          </a:prstGeom>
          <a:noFill/>
        </p:spPr>
        <p:txBody>
          <a:bodyPr wrap="square" rtlCol="0">
            <a:spAutoFit/>
          </a:bodyPr>
          <a:lstStyle/>
          <a:p>
            <a:r>
              <a:rPr lang="en-US" sz="3200" dirty="0" smtClean="0"/>
              <a:t>Marine pollution produced by human activities</a:t>
            </a:r>
            <a:endParaRPr lang="el-GR" sz="3200" dirty="0"/>
          </a:p>
        </p:txBody>
      </p:sp>
      <p:sp>
        <p:nvSpPr>
          <p:cNvPr id="4" name="TextBox 3"/>
          <p:cNvSpPr txBox="1"/>
          <p:nvPr/>
        </p:nvSpPr>
        <p:spPr>
          <a:xfrm>
            <a:off x="3043646" y="4075611"/>
            <a:ext cx="6871063" cy="1619795"/>
          </a:xfrm>
          <a:prstGeom prst="rect">
            <a:avLst/>
          </a:prstGeom>
          <a:solidFill>
            <a:schemeClr val="bg2"/>
          </a:solidFill>
        </p:spPr>
        <p:txBody>
          <a:bodyPr wrap="square" rtlCol="0">
            <a:spAutoFit/>
          </a:bodyPr>
          <a:lstStyle/>
          <a:p>
            <a:endParaRPr lang="el-GR"/>
          </a:p>
        </p:txBody>
      </p:sp>
      <p:sp>
        <p:nvSpPr>
          <p:cNvPr id="6" name="TextBox 5"/>
          <p:cNvSpPr txBox="1"/>
          <p:nvPr/>
        </p:nvSpPr>
        <p:spPr>
          <a:xfrm>
            <a:off x="3222506" y="3940133"/>
            <a:ext cx="6513342" cy="461665"/>
          </a:xfrm>
          <a:prstGeom prst="rect">
            <a:avLst/>
          </a:prstGeom>
          <a:noFill/>
        </p:spPr>
        <p:txBody>
          <a:bodyPr wrap="square" rtlCol="0">
            <a:spAutoFit/>
          </a:bodyPr>
          <a:lstStyle/>
          <a:p>
            <a:r>
              <a:rPr lang="en-US" sz="2400" dirty="0" smtClean="0"/>
              <a:t>Land based sources</a:t>
            </a:r>
            <a:endParaRPr lang="el-GR" sz="2400" dirty="0"/>
          </a:p>
        </p:txBody>
      </p:sp>
      <p:sp>
        <p:nvSpPr>
          <p:cNvPr id="8" name="TextBox 7"/>
          <p:cNvSpPr txBox="1"/>
          <p:nvPr/>
        </p:nvSpPr>
        <p:spPr>
          <a:xfrm>
            <a:off x="3222506" y="4291916"/>
            <a:ext cx="6371660" cy="461665"/>
          </a:xfrm>
          <a:prstGeom prst="rect">
            <a:avLst/>
          </a:prstGeom>
          <a:noFill/>
        </p:spPr>
        <p:txBody>
          <a:bodyPr wrap="square" rtlCol="0">
            <a:spAutoFit/>
          </a:bodyPr>
          <a:lstStyle/>
          <a:p>
            <a:r>
              <a:rPr lang="en-US" sz="2400" dirty="0" smtClean="0"/>
              <a:t>Atmospheric pollution</a:t>
            </a:r>
            <a:endParaRPr lang="el-GR" sz="2400" dirty="0"/>
          </a:p>
        </p:txBody>
      </p:sp>
      <p:sp>
        <p:nvSpPr>
          <p:cNvPr id="9" name="TextBox 8"/>
          <p:cNvSpPr txBox="1"/>
          <p:nvPr/>
        </p:nvSpPr>
        <p:spPr>
          <a:xfrm>
            <a:off x="3222506" y="4642380"/>
            <a:ext cx="3909814" cy="461665"/>
          </a:xfrm>
          <a:prstGeom prst="rect">
            <a:avLst/>
          </a:prstGeom>
          <a:noFill/>
        </p:spPr>
        <p:txBody>
          <a:bodyPr wrap="square" rtlCol="0">
            <a:spAutoFit/>
          </a:bodyPr>
          <a:lstStyle/>
          <a:p>
            <a:r>
              <a:rPr lang="en-US" sz="2400" dirty="0" smtClean="0"/>
              <a:t>Maritime transport</a:t>
            </a:r>
            <a:endParaRPr lang="el-GR" sz="2400" dirty="0"/>
          </a:p>
        </p:txBody>
      </p:sp>
      <p:sp>
        <p:nvSpPr>
          <p:cNvPr id="10" name="TextBox 9"/>
          <p:cNvSpPr txBox="1"/>
          <p:nvPr/>
        </p:nvSpPr>
        <p:spPr>
          <a:xfrm>
            <a:off x="3222506" y="5005388"/>
            <a:ext cx="3185830" cy="461665"/>
          </a:xfrm>
          <a:prstGeom prst="rect">
            <a:avLst/>
          </a:prstGeom>
          <a:noFill/>
        </p:spPr>
        <p:txBody>
          <a:bodyPr wrap="square" rtlCol="0">
            <a:spAutoFit/>
          </a:bodyPr>
          <a:lstStyle/>
          <a:p>
            <a:r>
              <a:rPr lang="en-US" sz="2400" dirty="0" smtClean="0"/>
              <a:t>Solid waste</a:t>
            </a:r>
            <a:endParaRPr lang="el-GR" sz="2400" dirty="0"/>
          </a:p>
        </p:txBody>
      </p:sp>
      <p:sp>
        <p:nvSpPr>
          <p:cNvPr id="11" name="Rectangle 10"/>
          <p:cNvSpPr/>
          <p:nvPr/>
        </p:nvSpPr>
        <p:spPr>
          <a:xfrm>
            <a:off x="3043646" y="5453693"/>
            <a:ext cx="3185830" cy="28663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Off-shore exploration</a:t>
            </a:r>
            <a:endParaRPr lang="el-GR" sz="2400" dirty="0">
              <a:solidFill>
                <a:schemeClr val="tx1"/>
              </a:solidFill>
            </a:endParaRPr>
          </a:p>
        </p:txBody>
      </p:sp>
    </p:spTree>
    <p:extLst>
      <p:ext uri="{BB962C8B-B14F-4D97-AF65-F5344CB8AC3E}">
        <p14:creationId xmlns:p14="http://schemas.microsoft.com/office/powerpoint/2010/main" val="3074533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72162" y="98475"/>
            <a:ext cx="12119837" cy="6680974"/>
          </a:xfrm>
          <a:prstGeom prst="rect">
            <a:avLst/>
          </a:prstGeom>
        </p:spPr>
      </p:pic>
    </p:spTree>
    <p:extLst>
      <p:ext uri="{BB962C8B-B14F-4D97-AF65-F5344CB8AC3E}">
        <p14:creationId xmlns:p14="http://schemas.microsoft.com/office/powerpoint/2010/main" val="325461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spTree>
    <p:extLst>
      <p:ext uri="{BB962C8B-B14F-4D97-AF65-F5344CB8AC3E}">
        <p14:creationId xmlns:p14="http://schemas.microsoft.com/office/powerpoint/2010/main" val="1198822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647700" y="231775"/>
            <a:ext cx="11372850" cy="6478630"/>
          </a:xfrm>
          <a:prstGeom prst="rect">
            <a:avLst/>
          </a:prstGeom>
        </p:spPr>
      </p:pic>
    </p:spTree>
    <p:extLst>
      <p:ext uri="{BB962C8B-B14F-4D97-AF65-F5344CB8AC3E}">
        <p14:creationId xmlns:p14="http://schemas.microsoft.com/office/powerpoint/2010/main" val="344212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931"/>
            <a:ext cx="10515600" cy="1325563"/>
          </a:xfrm>
        </p:spPr>
        <p:txBody>
          <a:bodyPr/>
          <a:lstStyle/>
          <a:p>
            <a:r>
              <a:rPr lang="en-US" dirty="0" smtClean="0"/>
              <a:t>The great Smog of London </a:t>
            </a:r>
            <a:br>
              <a:rPr lang="en-US" dirty="0" smtClean="0"/>
            </a:br>
            <a:r>
              <a:rPr lang="en-US" dirty="0" smtClean="0"/>
              <a:t> 			1952</a:t>
            </a:r>
            <a:endParaRPr lang="el-GR" dirty="0"/>
          </a:p>
        </p:txBody>
      </p:sp>
      <p:pic>
        <p:nvPicPr>
          <p:cNvPr id="6" name="Content Placeholder 5"/>
          <p:cNvPicPr>
            <a:picLocks noGrp="1" noChangeAspect="1"/>
          </p:cNvPicPr>
          <p:nvPr>
            <p:ph idx="1"/>
          </p:nvPr>
        </p:nvPicPr>
        <p:blipFill>
          <a:blip r:embed="rId2"/>
          <a:stretch>
            <a:fillRect/>
          </a:stretch>
        </p:blipFill>
        <p:spPr>
          <a:xfrm>
            <a:off x="6291943" y="0"/>
            <a:ext cx="6021231" cy="6773885"/>
          </a:xfrm>
          <a:prstGeom prst="rect">
            <a:avLst/>
          </a:prstGeom>
        </p:spPr>
      </p:pic>
      <p:pic>
        <p:nvPicPr>
          <p:cNvPr id="7" name="Picture 6"/>
          <p:cNvPicPr>
            <a:picLocks noChangeAspect="1"/>
          </p:cNvPicPr>
          <p:nvPr/>
        </p:nvPicPr>
        <p:blipFill>
          <a:blip r:embed="rId3"/>
          <a:stretch>
            <a:fillRect/>
          </a:stretch>
        </p:blipFill>
        <p:spPr>
          <a:xfrm rot="16200000">
            <a:off x="-685800" y="1635625"/>
            <a:ext cx="3133725" cy="1762125"/>
          </a:xfrm>
          <a:prstGeom prst="rect">
            <a:avLst/>
          </a:prstGeom>
        </p:spPr>
      </p:pic>
      <p:pic>
        <p:nvPicPr>
          <p:cNvPr id="8" name="Picture 7"/>
          <p:cNvPicPr>
            <a:picLocks noChangeAspect="1"/>
          </p:cNvPicPr>
          <p:nvPr/>
        </p:nvPicPr>
        <p:blipFill>
          <a:blip r:embed="rId4"/>
          <a:stretch>
            <a:fillRect/>
          </a:stretch>
        </p:blipFill>
        <p:spPr>
          <a:xfrm>
            <a:off x="1705927" y="1559425"/>
            <a:ext cx="4391025" cy="5048250"/>
          </a:xfrm>
          <a:prstGeom prst="rect">
            <a:avLst/>
          </a:prstGeom>
        </p:spPr>
      </p:pic>
    </p:spTree>
    <p:extLst>
      <p:ext uri="{BB962C8B-B14F-4D97-AF65-F5344CB8AC3E}">
        <p14:creationId xmlns:p14="http://schemas.microsoft.com/office/powerpoint/2010/main" val="2518253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084148" cy="6858000"/>
          </a:xfrm>
          <a:prstGeom prst="rect">
            <a:avLst/>
          </a:prstGeom>
        </p:spPr>
      </p:pic>
    </p:spTree>
    <p:extLst>
      <p:ext uri="{BB962C8B-B14F-4D97-AF65-F5344CB8AC3E}">
        <p14:creationId xmlns:p14="http://schemas.microsoft.com/office/powerpoint/2010/main" val="3310820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474" y="10499"/>
            <a:ext cx="12093525" cy="6780671"/>
          </a:xfrm>
          <a:prstGeom prst="rect">
            <a:avLst/>
          </a:prstGeom>
        </p:spPr>
      </p:pic>
      <p:sp>
        <p:nvSpPr>
          <p:cNvPr id="3" name="TextBox 2"/>
          <p:cNvSpPr txBox="1"/>
          <p:nvPr/>
        </p:nvSpPr>
        <p:spPr>
          <a:xfrm>
            <a:off x="2968283" y="253218"/>
            <a:ext cx="4754880" cy="769441"/>
          </a:xfrm>
          <a:prstGeom prst="rect">
            <a:avLst/>
          </a:prstGeom>
          <a:noFill/>
        </p:spPr>
        <p:txBody>
          <a:bodyPr wrap="square" rtlCol="0">
            <a:spAutoFit/>
          </a:bodyPr>
          <a:lstStyle/>
          <a:p>
            <a:pPr algn="ctr"/>
            <a:r>
              <a:rPr lang="en-US" sz="4400" dirty="0" smtClean="0"/>
              <a:t>OIL POLLUTION</a:t>
            </a:r>
            <a:endParaRPr lang="el-GR" sz="4400" dirty="0"/>
          </a:p>
        </p:txBody>
      </p:sp>
    </p:spTree>
    <p:extLst>
      <p:ext uri="{BB962C8B-B14F-4D97-AF65-F5344CB8AC3E}">
        <p14:creationId xmlns:p14="http://schemas.microsoft.com/office/powerpoint/2010/main" val="394903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387"/>
            <a:ext cx="12191999" cy="6704969"/>
          </a:xfrm>
          <a:prstGeom prst="rect">
            <a:avLst/>
          </a:prstGeom>
        </p:spPr>
      </p:pic>
    </p:spTree>
    <p:extLst>
      <p:ext uri="{BB962C8B-B14F-4D97-AF65-F5344CB8AC3E}">
        <p14:creationId xmlns:p14="http://schemas.microsoft.com/office/powerpoint/2010/main" val="26898023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2576" y="445714"/>
            <a:ext cx="9507774" cy="6259885"/>
          </a:xfrm>
          <a:prstGeom prst="rect">
            <a:avLst/>
          </a:prstGeom>
        </p:spPr>
      </p:pic>
      <p:sp>
        <p:nvSpPr>
          <p:cNvPr id="4" name="TextBox 3"/>
          <p:cNvSpPr txBox="1"/>
          <p:nvPr/>
        </p:nvSpPr>
        <p:spPr>
          <a:xfrm>
            <a:off x="8858250" y="1323975"/>
            <a:ext cx="2838450" cy="584775"/>
          </a:xfrm>
          <a:prstGeom prst="rect">
            <a:avLst/>
          </a:prstGeom>
          <a:noFill/>
        </p:spPr>
        <p:txBody>
          <a:bodyPr wrap="square" rtlCol="0">
            <a:spAutoFit/>
          </a:bodyPr>
          <a:lstStyle/>
          <a:p>
            <a:r>
              <a:rPr lang="en-US" sz="1600" dirty="0" smtClean="0"/>
              <a:t>Debris collected from land and underwater cleanups</a:t>
            </a:r>
            <a:endParaRPr lang="el-GR" sz="1600" dirty="0"/>
          </a:p>
        </p:txBody>
      </p:sp>
    </p:spTree>
    <p:extLst>
      <p:ext uri="{BB962C8B-B14F-4D97-AF65-F5344CB8AC3E}">
        <p14:creationId xmlns:p14="http://schemas.microsoft.com/office/powerpoint/2010/main" val="42569073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016" y="23390"/>
            <a:ext cx="11980984" cy="6817806"/>
          </a:xfrm>
          <a:prstGeom prst="rect">
            <a:avLst/>
          </a:prstGeom>
        </p:spPr>
      </p:pic>
    </p:spTree>
    <p:extLst>
      <p:ext uri="{BB962C8B-B14F-4D97-AF65-F5344CB8AC3E}">
        <p14:creationId xmlns:p14="http://schemas.microsoft.com/office/powerpoint/2010/main" val="4137257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850" y="-4780"/>
            <a:ext cx="11334750" cy="6797767"/>
          </a:xfrm>
          <a:prstGeom prst="rect">
            <a:avLst/>
          </a:prstGeom>
        </p:spPr>
      </p:pic>
    </p:spTree>
    <p:extLst>
      <p:ext uri="{BB962C8B-B14F-4D97-AF65-F5344CB8AC3E}">
        <p14:creationId xmlns:p14="http://schemas.microsoft.com/office/powerpoint/2010/main" val="12468579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9127" y="942109"/>
            <a:ext cx="7162800" cy="369332"/>
          </a:xfrm>
          <a:prstGeom prst="rect">
            <a:avLst/>
          </a:prstGeom>
          <a:noFill/>
        </p:spPr>
        <p:txBody>
          <a:bodyPr wrap="square" rtlCol="0">
            <a:spAutoFit/>
          </a:bodyPr>
          <a:lstStyle/>
          <a:p>
            <a:r>
              <a:rPr lang="en-US" dirty="0" smtClean="0"/>
              <a:t>COASTAL ENGINEERING </a:t>
            </a:r>
            <a:endParaRPr lang="el-GR" dirty="0"/>
          </a:p>
        </p:txBody>
      </p:sp>
      <p:sp>
        <p:nvSpPr>
          <p:cNvPr id="3" name="TextBox 2"/>
          <p:cNvSpPr txBox="1"/>
          <p:nvPr/>
        </p:nvSpPr>
        <p:spPr>
          <a:xfrm>
            <a:off x="1177636" y="1981200"/>
            <a:ext cx="4918364" cy="369332"/>
          </a:xfrm>
          <a:prstGeom prst="rect">
            <a:avLst/>
          </a:prstGeom>
          <a:noFill/>
        </p:spPr>
        <p:txBody>
          <a:bodyPr wrap="square" rtlCol="0">
            <a:spAutoFit/>
          </a:bodyPr>
          <a:lstStyle/>
          <a:p>
            <a:r>
              <a:rPr lang="en-US" dirty="0" smtClean="0"/>
              <a:t>Recent example of engineering practices in Piraeus</a:t>
            </a:r>
            <a:endParaRPr lang="el-GR" dirty="0"/>
          </a:p>
        </p:txBody>
      </p:sp>
    </p:spTree>
    <p:extLst>
      <p:ext uri="{BB962C8B-B14F-4D97-AF65-F5344CB8AC3E}">
        <p14:creationId xmlns:p14="http://schemas.microsoft.com/office/powerpoint/2010/main" val="41205873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139441"/>
            <a:ext cx="11601450" cy="6657781"/>
          </a:xfrm>
          <a:prstGeom prst="rect">
            <a:avLst/>
          </a:prstGeom>
        </p:spPr>
      </p:pic>
    </p:spTree>
    <p:extLst>
      <p:ext uri="{BB962C8B-B14F-4D97-AF65-F5344CB8AC3E}">
        <p14:creationId xmlns:p14="http://schemas.microsoft.com/office/powerpoint/2010/main" val="37667839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0"/>
            <a:ext cx="11868150" cy="6832978"/>
          </a:xfrm>
          <a:prstGeom prst="rect">
            <a:avLst/>
          </a:prstGeom>
        </p:spPr>
      </p:pic>
    </p:spTree>
    <p:extLst>
      <p:ext uri="{BB962C8B-B14F-4D97-AF65-F5344CB8AC3E}">
        <p14:creationId xmlns:p14="http://schemas.microsoft.com/office/powerpoint/2010/main" val="510475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 y="82232"/>
            <a:ext cx="11696700" cy="6807956"/>
          </a:xfrm>
          <a:prstGeom prst="rect">
            <a:avLst/>
          </a:prstGeom>
        </p:spPr>
      </p:pic>
    </p:spTree>
    <p:extLst>
      <p:ext uri="{BB962C8B-B14F-4D97-AF65-F5344CB8AC3E}">
        <p14:creationId xmlns:p14="http://schemas.microsoft.com/office/powerpoint/2010/main" val="3125712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731519" y="125773"/>
            <a:ext cx="10136778" cy="6732227"/>
          </a:xfrm>
          <a:prstGeom prst="rect">
            <a:avLst/>
          </a:prstGeom>
        </p:spPr>
      </p:pic>
    </p:spTree>
    <p:extLst>
      <p:ext uri="{BB962C8B-B14F-4D97-AF65-F5344CB8AC3E}">
        <p14:creationId xmlns:p14="http://schemas.microsoft.com/office/powerpoint/2010/main" val="2164322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 y="0"/>
            <a:ext cx="11601450" cy="6890187"/>
          </a:xfrm>
          <a:prstGeom prst="rect">
            <a:avLst/>
          </a:prstGeom>
        </p:spPr>
      </p:pic>
    </p:spTree>
    <p:extLst>
      <p:ext uri="{BB962C8B-B14F-4D97-AF65-F5344CB8AC3E}">
        <p14:creationId xmlns:p14="http://schemas.microsoft.com/office/powerpoint/2010/main" val="39290836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57016" cy="7263527"/>
          </a:xfrm>
          <a:prstGeom prst="rect">
            <a:avLst/>
          </a:prstGeom>
        </p:spPr>
        <p:txBody>
          <a:bodyPr wrap="square">
            <a:spAutoFit/>
          </a:bodyPr>
          <a:lstStyle/>
          <a:p>
            <a:r>
              <a:rPr lang="en-US" sz="2800" dirty="0"/>
              <a:t>Polymetallic nodules are effectively a ‘battery in a rock’. Metals including nickel, cobalt, manganese and copper precipitate in the ocean and form the nodules over millions of years. Unlike many land ores, nodules do not contain toxic levels of heavy elements, can be processed with zero tailings and 100% of their mass can be turned into usable materials.</a:t>
            </a:r>
          </a:p>
          <a:p>
            <a:endParaRPr lang="en-US" sz="2800" dirty="0"/>
          </a:p>
          <a:p>
            <a:r>
              <a:rPr lang="en-US" sz="2800" dirty="0"/>
              <a:t>The nodules lie on the surface of the abyssal plain in the CCZ, the largest desert on the planet. </a:t>
            </a:r>
            <a:r>
              <a:rPr lang="en-US" sz="2800" dirty="0" err="1"/>
              <a:t>DeepGreen</a:t>
            </a:r>
            <a:r>
              <a:rPr lang="en-US" sz="2800" dirty="0"/>
              <a:t> has exploration rights — issued by the ISA — to two designated blocks in the CCZ, one sponsored by Nauru (NORI Area) and the other sponsored by Kiribati (</a:t>
            </a:r>
            <a:r>
              <a:rPr lang="en-US" sz="2800" dirty="0" err="1"/>
              <a:t>Marawa</a:t>
            </a:r>
            <a:r>
              <a:rPr lang="en-US" sz="2800" dirty="0"/>
              <a:t> Area). The NORI Area alone contains enough metal to potentially supply battery metals for 140 million electric vehicles. </a:t>
            </a:r>
            <a:r>
              <a:rPr lang="en-US" sz="2800" u="sng" dirty="0"/>
              <a:t>Clarion </a:t>
            </a:r>
            <a:r>
              <a:rPr lang="en-US" sz="2800" u="sng" dirty="0" err="1"/>
              <a:t>Clipperton</a:t>
            </a:r>
            <a:r>
              <a:rPr lang="en-US" sz="2800" u="sng" dirty="0"/>
              <a:t> Zone (CCZ) in the Pacific Ocean, between Hawaii and Mexico</a:t>
            </a:r>
            <a:r>
              <a:rPr lang="en-US" sz="2800" u="sng" dirty="0" smtClean="0"/>
              <a:t>.</a:t>
            </a:r>
          </a:p>
          <a:p>
            <a:r>
              <a:rPr lang="en-US" sz="2800" u="sng" dirty="0"/>
              <a:t>These are international waters and the nodules are deemed to be part of the ‘common heritage of humankind.’ The development of nodule resources is regulated by the International Seabed Authority, an international body established in 1994 pursuant to UNCLOS</a:t>
            </a:r>
            <a:r>
              <a:rPr lang="en-US" sz="2800" u="sng" dirty="0" smtClean="0"/>
              <a:t>.</a:t>
            </a:r>
            <a:r>
              <a:rPr lang="en-US" sz="2800" dirty="0"/>
              <a:t> </a:t>
            </a:r>
            <a:r>
              <a:rPr lang="en-US" dirty="0" smtClean="0"/>
              <a:t>The </a:t>
            </a:r>
            <a:r>
              <a:rPr lang="en-US" dirty="0"/>
              <a:t>United Nations Convention on the Law of the Sea</a:t>
            </a:r>
            <a:endParaRPr lang="el-GR" sz="2800" u="sng" dirty="0"/>
          </a:p>
        </p:txBody>
      </p:sp>
    </p:spTree>
    <p:extLst>
      <p:ext uri="{BB962C8B-B14F-4D97-AF65-F5344CB8AC3E}">
        <p14:creationId xmlns:p14="http://schemas.microsoft.com/office/powerpoint/2010/main" val="1222876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206" y="1639951"/>
            <a:ext cx="10685417" cy="2523768"/>
          </a:xfrm>
          <a:prstGeom prst="rect">
            <a:avLst/>
          </a:prstGeom>
        </p:spPr>
        <p:txBody>
          <a:bodyPr wrap="square">
            <a:spAutoFit/>
          </a:bodyPr>
          <a:lstStyle/>
          <a:p>
            <a:r>
              <a:rPr lang="en-US" sz="2800" dirty="0"/>
              <a:t>collect polymetallic nodules from roughly four miles deep, processing them with zero solid waste and supplying battery metals to EV manufacturers. On a global scale, using ocean nodules to supply metals for one billion electric vehicle batteries will generate at least 70% less CO2 equivalent emissions than producing these metals from land ores</a:t>
            </a:r>
            <a:r>
              <a:rPr lang="en-US" sz="2800" dirty="0" smtClean="0"/>
              <a:t>.</a:t>
            </a:r>
            <a:endParaRPr lang="en-US" dirty="0"/>
          </a:p>
          <a:p>
            <a:endParaRPr lang="en-US" dirty="0"/>
          </a:p>
        </p:txBody>
      </p:sp>
    </p:spTree>
    <p:extLst>
      <p:ext uri="{BB962C8B-B14F-4D97-AF65-F5344CB8AC3E}">
        <p14:creationId xmlns:p14="http://schemas.microsoft.com/office/powerpoint/2010/main" val="2545230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450" y="0"/>
            <a:ext cx="11557245" cy="6438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3020"/>
            <a:ext cx="4305300" cy="1794980"/>
          </a:xfrm>
          <a:prstGeom prst="rect">
            <a:avLst/>
          </a:prstGeom>
        </p:spPr>
      </p:pic>
      <p:pic>
        <p:nvPicPr>
          <p:cNvPr id="5" name="Picture 4"/>
          <p:cNvPicPr>
            <a:picLocks noChangeAspect="1"/>
          </p:cNvPicPr>
          <p:nvPr/>
        </p:nvPicPr>
        <p:blipFill>
          <a:blip r:embed="rId4"/>
          <a:stretch>
            <a:fillRect/>
          </a:stretch>
        </p:blipFill>
        <p:spPr>
          <a:xfrm>
            <a:off x="828675" y="640117"/>
            <a:ext cx="2647950" cy="1891393"/>
          </a:xfrm>
          <a:prstGeom prst="rect">
            <a:avLst/>
          </a:prstGeom>
        </p:spPr>
      </p:pic>
    </p:spTree>
    <p:extLst>
      <p:ext uri="{BB962C8B-B14F-4D97-AF65-F5344CB8AC3E}">
        <p14:creationId xmlns:p14="http://schemas.microsoft.com/office/powerpoint/2010/main" val="38360405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7650" y="67929"/>
            <a:ext cx="11677650" cy="6707839"/>
          </a:xfrm>
          <a:prstGeom prst="rect">
            <a:avLst/>
          </a:prstGeom>
        </p:spPr>
      </p:pic>
    </p:spTree>
    <p:extLst>
      <p:ext uri="{BB962C8B-B14F-4D97-AF65-F5344CB8AC3E}">
        <p14:creationId xmlns:p14="http://schemas.microsoft.com/office/powerpoint/2010/main" val="34187833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14162"/>
            <a:ext cx="11353800" cy="6690211"/>
          </a:xfrm>
          <a:prstGeom prst="rect">
            <a:avLst/>
          </a:prstGeom>
        </p:spPr>
      </p:pic>
    </p:spTree>
    <p:extLst>
      <p:ext uri="{BB962C8B-B14F-4D97-AF65-F5344CB8AC3E}">
        <p14:creationId xmlns:p14="http://schemas.microsoft.com/office/powerpoint/2010/main" val="26597838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 y="39324"/>
            <a:ext cx="11620500" cy="6722142"/>
          </a:xfrm>
          <a:prstGeom prst="rect">
            <a:avLst/>
          </a:prstGeom>
        </p:spPr>
      </p:pic>
    </p:spTree>
    <p:extLst>
      <p:ext uri="{BB962C8B-B14F-4D97-AF65-F5344CB8AC3E}">
        <p14:creationId xmlns:p14="http://schemas.microsoft.com/office/powerpoint/2010/main" val="2396784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1" y="-152399"/>
            <a:ext cx="11734800" cy="6858000"/>
          </a:xfrm>
          <a:prstGeom prst="rect">
            <a:avLst/>
          </a:prstGeom>
        </p:spPr>
      </p:pic>
    </p:spTree>
    <p:extLst>
      <p:ext uri="{BB962C8B-B14F-4D97-AF65-F5344CB8AC3E}">
        <p14:creationId xmlns:p14="http://schemas.microsoft.com/office/powerpoint/2010/main" val="2494603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4805" y="162550"/>
            <a:ext cx="9607045" cy="6409700"/>
          </a:xfrm>
          <a:prstGeom prst="rect">
            <a:avLst/>
          </a:prstGeom>
        </p:spPr>
      </p:pic>
    </p:spTree>
    <p:extLst>
      <p:ext uri="{BB962C8B-B14F-4D97-AF65-F5344CB8AC3E}">
        <p14:creationId xmlns:p14="http://schemas.microsoft.com/office/powerpoint/2010/main" val="2370869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1318" y="205239"/>
            <a:ext cx="7928032" cy="6481311"/>
          </a:xfrm>
          <a:prstGeom prst="rect">
            <a:avLst/>
          </a:prstGeom>
        </p:spPr>
      </p:pic>
    </p:spTree>
    <p:extLst>
      <p:ext uri="{BB962C8B-B14F-4D97-AF65-F5344CB8AC3E}">
        <p14:creationId xmlns:p14="http://schemas.microsoft.com/office/powerpoint/2010/main" val="720010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3304" y="95829"/>
            <a:ext cx="7106194" cy="6624754"/>
          </a:xfrm>
          <a:prstGeom prst="rect">
            <a:avLst/>
          </a:prstGeom>
        </p:spPr>
      </p:pic>
    </p:spTree>
    <p:extLst>
      <p:ext uri="{BB962C8B-B14F-4D97-AF65-F5344CB8AC3E}">
        <p14:creationId xmlns:p14="http://schemas.microsoft.com/office/powerpoint/2010/main" val="6851699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058650" cy="6858000"/>
          </a:xfrm>
          <a:prstGeom prst="rect">
            <a:avLst/>
          </a:prstGeom>
        </p:spPr>
      </p:pic>
      <p:sp>
        <p:nvSpPr>
          <p:cNvPr id="3" name="TextBox 2"/>
          <p:cNvSpPr txBox="1"/>
          <p:nvPr/>
        </p:nvSpPr>
        <p:spPr>
          <a:xfrm>
            <a:off x="4552950" y="171450"/>
            <a:ext cx="4743450" cy="1107996"/>
          </a:xfrm>
          <a:prstGeom prst="rect">
            <a:avLst/>
          </a:prstGeom>
          <a:noFill/>
        </p:spPr>
        <p:txBody>
          <a:bodyPr wrap="square" rtlCol="0">
            <a:spAutoFit/>
          </a:bodyPr>
          <a:lstStyle/>
          <a:p>
            <a:r>
              <a:rPr lang="en-US" sz="6600" dirty="0" err="1" smtClean="0"/>
              <a:t>microplastics</a:t>
            </a:r>
            <a:endParaRPr lang="el-GR" sz="6600" dirty="0"/>
          </a:p>
        </p:txBody>
      </p:sp>
    </p:spTree>
    <p:extLst>
      <p:ext uri="{BB962C8B-B14F-4D97-AF65-F5344CB8AC3E}">
        <p14:creationId xmlns:p14="http://schemas.microsoft.com/office/powerpoint/2010/main" val="2391455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65513"/>
            <a:ext cx="4895850" cy="6806425"/>
          </a:xfrm>
          <a:prstGeom prst="rect">
            <a:avLst/>
          </a:prstGeom>
        </p:spPr>
      </p:pic>
    </p:spTree>
    <p:extLst>
      <p:ext uri="{BB962C8B-B14F-4D97-AF65-F5344CB8AC3E}">
        <p14:creationId xmlns:p14="http://schemas.microsoft.com/office/powerpoint/2010/main" val="3453675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250" y="666750"/>
            <a:ext cx="11410950" cy="6191250"/>
          </a:xfrm>
          <a:prstGeom prst="rect">
            <a:avLst/>
          </a:prstGeom>
        </p:spPr>
      </p:pic>
      <p:sp>
        <p:nvSpPr>
          <p:cNvPr id="3" name="TextBox 2"/>
          <p:cNvSpPr txBox="1"/>
          <p:nvPr/>
        </p:nvSpPr>
        <p:spPr>
          <a:xfrm>
            <a:off x="3086100" y="0"/>
            <a:ext cx="5705475" cy="1107996"/>
          </a:xfrm>
          <a:prstGeom prst="rect">
            <a:avLst/>
          </a:prstGeom>
          <a:noFill/>
        </p:spPr>
        <p:txBody>
          <a:bodyPr wrap="square" rtlCol="0">
            <a:spAutoFit/>
          </a:bodyPr>
          <a:lstStyle/>
          <a:p>
            <a:r>
              <a:rPr lang="en-US" sz="6600" dirty="0" smtClean="0"/>
              <a:t>RADIOACTIVITY</a:t>
            </a:r>
            <a:endParaRPr lang="el-GR" sz="6600" dirty="0"/>
          </a:p>
        </p:txBody>
      </p:sp>
    </p:spTree>
    <p:extLst>
      <p:ext uri="{BB962C8B-B14F-4D97-AF65-F5344CB8AC3E}">
        <p14:creationId xmlns:p14="http://schemas.microsoft.com/office/powerpoint/2010/main" val="2486845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 y="628650"/>
            <a:ext cx="10191750" cy="6229350"/>
          </a:xfrm>
          <a:prstGeom prst="rect">
            <a:avLst/>
          </a:prstGeom>
        </p:spPr>
      </p:pic>
      <p:sp>
        <p:nvSpPr>
          <p:cNvPr id="3" name="TextBox 2"/>
          <p:cNvSpPr txBox="1"/>
          <p:nvPr/>
        </p:nvSpPr>
        <p:spPr>
          <a:xfrm>
            <a:off x="2381250" y="0"/>
            <a:ext cx="7467600" cy="923330"/>
          </a:xfrm>
          <a:prstGeom prst="rect">
            <a:avLst/>
          </a:prstGeom>
          <a:noFill/>
        </p:spPr>
        <p:txBody>
          <a:bodyPr wrap="square" rtlCol="0">
            <a:spAutoFit/>
          </a:bodyPr>
          <a:lstStyle/>
          <a:p>
            <a:r>
              <a:rPr lang="en-US" sz="5400" dirty="0" smtClean="0"/>
              <a:t>FUKUSHIMA ACCIDENT</a:t>
            </a:r>
            <a:endParaRPr lang="el-GR" sz="5400" dirty="0"/>
          </a:p>
        </p:txBody>
      </p:sp>
    </p:spTree>
    <p:extLst>
      <p:ext uri="{BB962C8B-B14F-4D97-AF65-F5344CB8AC3E}">
        <p14:creationId xmlns:p14="http://schemas.microsoft.com/office/powerpoint/2010/main" val="3716188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873" y="623455"/>
            <a:ext cx="9781309" cy="4185761"/>
          </a:xfrm>
          <a:prstGeom prst="rect">
            <a:avLst/>
          </a:prstGeom>
        </p:spPr>
        <p:txBody>
          <a:bodyPr wrap="square">
            <a:spAutoFit/>
          </a:bodyPr>
          <a:lstStyle/>
          <a:p>
            <a:pPr>
              <a:spcAft>
                <a:spcPts val="1200"/>
              </a:spcAft>
            </a:pPr>
            <a:r>
              <a:rPr lang="en-US" sz="3600" b="1" i="0" dirty="0" smtClean="0">
                <a:solidFill>
                  <a:srgbClr val="FF6600"/>
                </a:solidFill>
                <a:effectLst/>
                <a:latin typeface="Arial" panose="020B0604020202020204" pitchFamily="34" charset="0"/>
              </a:rPr>
              <a:t>Other causes of radioactive pollution:</a:t>
            </a:r>
            <a:endParaRPr lang="en-US" sz="3600" b="0" i="0" dirty="0" smtClean="0">
              <a:solidFill>
                <a:srgbClr val="2C2F34"/>
              </a:solidFill>
              <a:effectLst/>
              <a:latin typeface="Arial" panose="020B0604020202020204" pitchFamily="34" charset="0"/>
            </a:endParaRPr>
          </a:p>
          <a:p>
            <a:pPr>
              <a:spcAft>
                <a:spcPts val="1200"/>
              </a:spcAft>
              <a:buFont typeface="Arial" panose="020B0604020202020204" pitchFamily="34" charset="0"/>
              <a:buChar char="•"/>
            </a:pPr>
            <a:r>
              <a:rPr lang="en-US" sz="3600" b="0" i="0" dirty="0" smtClean="0">
                <a:solidFill>
                  <a:srgbClr val="2C2F34"/>
                </a:solidFill>
                <a:effectLst/>
                <a:latin typeface="Arial" panose="020B0604020202020204" pitchFamily="34" charset="0"/>
              </a:rPr>
              <a:t>Some cosmic rays not visible to human eyes.</a:t>
            </a:r>
          </a:p>
          <a:p>
            <a:pPr>
              <a:spcAft>
                <a:spcPts val="1200"/>
              </a:spcAft>
              <a:buFont typeface="Arial" panose="020B0604020202020204" pitchFamily="34" charset="0"/>
              <a:buChar char="•"/>
            </a:pPr>
            <a:r>
              <a:rPr lang="en-US" sz="3600" b="0" i="0" dirty="0" smtClean="0">
                <a:solidFill>
                  <a:srgbClr val="2C2F34"/>
                </a:solidFill>
                <a:effectLst/>
                <a:latin typeface="Arial" panose="020B0604020202020204" pitchFamily="34" charset="0"/>
              </a:rPr>
              <a:t>Nuclear tests and accidents.</a:t>
            </a:r>
          </a:p>
          <a:p>
            <a:pPr>
              <a:spcAft>
                <a:spcPts val="1200"/>
              </a:spcAft>
              <a:buFont typeface="Arial" panose="020B0604020202020204" pitchFamily="34" charset="0"/>
              <a:buChar char="•"/>
            </a:pPr>
            <a:r>
              <a:rPr lang="en-US" sz="3600" b="0" i="0" dirty="0" smtClean="0">
                <a:solidFill>
                  <a:srgbClr val="2C2F34"/>
                </a:solidFill>
                <a:effectLst/>
                <a:latin typeface="Arial" panose="020B0604020202020204" pitchFamily="34" charset="0"/>
              </a:rPr>
              <a:t>Radiation tests.</a:t>
            </a:r>
          </a:p>
          <a:p>
            <a:pPr>
              <a:spcAft>
                <a:spcPts val="1200"/>
              </a:spcAft>
              <a:buFont typeface="Arial" panose="020B0604020202020204" pitchFamily="34" charset="0"/>
              <a:buChar char="•"/>
            </a:pPr>
            <a:r>
              <a:rPr lang="en-US" sz="3600" b="0" i="0" dirty="0" smtClean="0">
                <a:solidFill>
                  <a:srgbClr val="2C2F34"/>
                </a:solidFill>
                <a:effectLst/>
                <a:latin typeface="Arial" panose="020B0604020202020204" pitchFamily="34" charset="0"/>
              </a:rPr>
              <a:t>Increases of geological processes by mining.</a:t>
            </a:r>
          </a:p>
          <a:p>
            <a:pPr>
              <a:spcAft>
                <a:spcPts val="1200"/>
              </a:spcAft>
              <a:buFont typeface="Arial" panose="020B0604020202020204" pitchFamily="34" charset="0"/>
              <a:buChar char="•"/>
            </a:pPr>
            <a:r>
              <a:rPr lang="en-US" sz="3600" b="0" i="0" dirty="0" smtClean="0">
                <a:solidFill>
                  <a:srgbClr val="2C2F34"/>
                </a:solidFill>
                <a:effectLst/>
                <a:latin typeface="Arial" panose="020B0604020202020204" pitchFamily="34" charset="0"/>
              </a:rPr>
              <a:t>Using radioactive chemicals.</a:t>
            </a:r>
            <a:endParaRPr lang="en-US" sz="3600" b="0" i="0" dirty="0">
              <a:solidFill>
                <a:srgbClr val="2C2F34"/>
              </a:solidFill>
              <a:effectLst/>
              <a:latin typeface="Arial" panose="020B0604020202020204" pitchFamily="34" charset="0"/>
            </a:endParaRPr>
          </a:p>
        </p:txBody>
      </p:sp>
    </p:spTree>
    <p:extLst>
      <p:ext uri="{BB962C8B-B14F-4D97-AF65-F5344CB8AC3E}">
        <p14:creationId xmlns:p14="http://schemas.microsoft.com/office/powerpoint/2010/main" val="969726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993"/>
            <a:ext cx="10515600" cy="1325563"/>
          </a:xfrm>
        </p:spPr>
        <p:txBody>
          <a:bodyPr/>
          <a:lstStyle/>
          <a:p>
            <a:r>
              <a:rPr lang="en-US" dirty="0" smtClean="0"/>
              <a:t>Air pollution</a:t>
            </a:r>
            <a:endParaRPr lang="el-GR" dirty="0"/>
          </a:p>
        </p:txBody>
      </p:sp>
      <p:sp>
        <p:nvSpPr>
          <p:cNvPr id="3" name="Content Placeholder 2"/>
          <p:cNvSpPr>
            <a:spLocks noGrp="1"/>
          </p:cNvSpPr>
          <p:nvPr>
            <p:ph idx="1"/>
          </p:nvPr>
        </p:nvSpPr>
        <p:spPr>
          <a:xfrm>
            <a:off x="0" y="1045028"/>
            <a:ext cx="11353800" cy="5812971"/>
          </a:xfrm>
        </p:spPr>
        <p:txBody>
          <a:bodyPr>
            <a:normAutofit fontScale="77500" lnSpcReduction="20000"/>
          </a:bodyPr>
          <a:lstStyle/>
          <a:p>
            <a:pPr>
              <a:lnSpc>
                <a:spcPct val="150000"/>
              </a:lnSpc>
            </a:pPr>
            <a:r>
              <a:rPr lang="en-US" b="0" i="0" dirty="0" smtClean="0">
                <a:solidFill>
                  <a:srgbClr val="2C2F34"/>
                </a:solidFill>
                <a:effectLst/>
                <a:latin typeface="Arial" panose="020B0604020202020204" pitchFamily="34" charset="0"/>
              </a:rPr>
              <a:t>Air pollution causes many health problems to human such as cardiovascular illness, respiratory issues hinder the oxygen supply in the body, decreases the functioning of lungs, etc. Air pollution may also cause some </a:t>
            </a:r>
            <a:r>
              <a:rPr lang="en-US" b="0" i="0" u="none" strike="noStrike" dirty="0" smtClean="0">
                <a:solidFill>
                  <a:srgbClr val="EA3225"/>
                </a:solidFill>
                <a:effectLst/>
                <a:latin typeface="Arial" panose="020B0604020202020204" pitchFamily="34" charset="0"/>
              </a:rPr>
              <a:t>severe health issues</a:t>
            </a:r>
            <a:r>
              <a:rPr lang="en-US" b="0" i="0" dirty="0" smtClean="0">
                <a:solidFill>
                  <a:srgbClr val="2C2F34"/>
                </a:solidFill>
                <a:effectLst/>
                <a:latin typeface="Arial" panose="020B0604020202020204" pitchFamily="34" charset="0"/>
              </a:rPr>
              <a:t> such as cell damage, chances of heart attack, etc.</a:t>
            </a:r>
          </a:p>
          <a:p>
            <a:r>
              <a:rPr lang="en-US" b="0" i="0" dirty="0" smtClean="0">
                <a:solidFill>
                  <a:srgbClr val="2C2F34"/>
                </a:solidFill>
                <a:effectLst/>
                <a:latin typeface="Arial" panose="020B0604020202020204" pitchFamily="34" charset="0"/>
              </a:rPr>
              <a:t>Fumes Exhausted by vehicles.</a:t>
            </a:r>
          </a:p>
          <a:p>
            <a:r>
              <a:rPr lang="en-US" b="0" i="0" dirty="0" smtClean="0">
                <a:solidFill>
                  <a:srgbClr val="2C2F34"/>
                </a:solidFill>
                <a:effectLst/>
                <a:latin typeface="Arial" panose="020B0604020202020204" pitchFamily="34" charset="0"/>
              </a:rPr>
              <a:t>Industrial Plants and Factories emit air pollutants.</a:t>
            </a:r>
          </a:p>
          <a:p>
            <a:r>
              <a:rPr lang="en-US" b="0" i="0" dirty="0" smtClean="0">
                <a:solidFill>
                  <a:srgbClr val="2C2F34"/>
                </a:solidFill>
                <a:effectLst/>
                <a:latin typeface="Arial" panose="020B0604020202020204" pitchFamily="34" charset="0"/>
              </a:rPr>
              <a:t>Power Plants using fossil fuels</a:t>
            </a:r>
          </a:p>
          <a:p>
            <a:r>
              <a:rPr lang="en-US" b="0" i="0" dirty="0" smtClean="0">
                <a:solidFill>
                  <a:srgbClr val="2C2F34"/>
                </a:solidFill>
                <a:effectLst/>
                <a:latin typeface="Arial" panose="020B0604020202020204" pitchFamily="34" charset="0"/>
              </a:rPr>
              <a:t>Natural causes like forest fires, dust storms, and Volcanoes.</a:t>
            </a:r>
          </a:p>
          <a:p>
            <a:r>
              <a:rPr lang="en-US" b="0" i="0" dirty="0" smtClean="0">
                <a:solidFill>
                  <a:srgbClr val="2C2F34"/>
                </a:solidFill>
                <a:effectLst/>
                <a:latin typeface="Arial" panose="020B0604020202020204" pitchFamily="34" charset="0"/>
              </a:rPr>
              <a:t>Heavy Construction and agricultural pollution (ammonia).</a:t>
            </a:r>
          </a:p>
          <a:p>
            <a:r>
              <a:rPr lang="en-US" b="1" i="0" dirty="0" smtClean="0">
                <a:solidFill>
                  <a:srgbClr val="FF6600"/>
                </a:solidFill>
                <a:effectLst/>
                <a:latin typeface="Arial" panose="020B0604020202020204" pitchFamily="34" charset="0"/>
              </a:rPr>
              <a:t>More effects of air pollution:</a:t>
            </a:r>
            <a:endParaRPr lang="en-US" b="0" i="0" dirty="0" smtClean="0">
              <a:solidFill>
                <a:srgbClr val="2C2F34"/>
              </a:solidFill>
              <a:effectLst/>
              <a:latin typeface="Arial" panose="020B0604020202020204" pitchFamily="34" charset="0"/>
            </a:endParaRPr>
          </a:p>
          <a:p>
            <a:r>
              <a:rPr lang="en-US" b="0" i="0" dirty="0" smtClean="0">
                <a:solidFill>
                  <a:srgbClr val="2C2F34"/>
                </a:solidFill>
                <a:effectLst/>
                <a:latin typeface="Arial" panose="020B0604020202020204" pitchFamily="34" charset="0"/>
              </a:rPr>
              <a:t>Leads to acid rain.</a:t>
            </a:r>
          </a:p>
          <a:p>
            <a:r>
              <a:rPr lang="en-US" b="0" i="0" dirty="0" smtClean="0">
                <a:solidFill>
                  <a:srgbClr val="2C2F34"/>
                </a:solidFill>
                <a:effectLst/>
                <a:latin typeface="Arial" panose="020B0604020202020204" pitchFamily="34" charset="0"/>
              </a:rPr>
              <a:t>Increases global warming.</a:t>
            </a:r>
          </a:p>
          <a:p>
            <a:r>
              <a:rPr lang="en-US" b="0" i="0" dirty="0" smtClean="0">
                <a:solidFill>
                  <a:srgbClr val="2C2F34"/>
                </a:solidFill>
                <a:effectLst/>
                <a:latin typeface="Arial" panose="020B0604020202020204" pitchFamily="34" charset="0"/>
              </a:rPr>
              <a:t>Household activities increase indoor air pollution.</a:t>
            </a:r>
          </a:p>
          <a:p>
            <a:r>
              <a:rPr lang="en-US" b="0" i="0" dirty="0" smtClean="0">
                <a:solidFill>
                  <a:srgbClr val="2C2F34"/>
                </a:solidFill>
                <a:effectLst/>
                <a:latin typeface="Arial" panose="020B0604020202020204" pitchFamily="34" charset="0"/>
              </a:rPr>
              <a:t>Airborne diseases are affecting both humans and animals.</a:t>
            </a:r>
          </a:p>
          <a:p>
            <a:pPr>
              <a:lnSpc>
                <a:spcPct val="150000"/>
              </a:lnSpc>
            </a:pPr>
            <a:endParaRPr lang="el-GR" dirty="0"/>
          </a:p>
        </p:txBody>
      </p:sp>
      <p:pic>
        <p:nvPicPr>
          <p:cNvPr id="4" name="Picture 3"/>
          <p:cNvPicPr>
            <a:picLocks noChangeAspect="1"/>
          </p:cNvPicPr>
          <p:nvPr/>
        </p:nvPicPr>
        <p:blipFill>
          <a:blip r:embed="rId2"/>
          <a:stretch>
            <a:fillRect/>
          </a:stretch>
        </p:blipFill>
        <p:spPr>
          <a:xfrm>
            <a:off x="7754983" y="4016828"/>
            <a:ext cx="4437017" cy="2841172"/>
          </a:xfrm>
          <a:prstGeom prst="rect">
            <a:avLst/>
          </a:prstGeom>
        </p:spPr>
      </p:pic>
    </p:spTree>
    <p:extLst>
      <p:ext uri="{BB962C8B-B14F-4D97-AF65-F5344CB8AC3E}">
        <p14:creationId xmlns:p14="http://schemas.microsoft.com/office/powerpoint/2010/main" val="6933498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pollution</a:t>
            </a:r>
            <a:endParaRPr lang="el-GR" dirty="0"/>
          </a:p>
        </p:txBody>
      </p:sp>
      <p:sp>
        <p:nvSpPr>
          <p:cNvPr id="3" name="Content Placeholder 2"/>
          <p:cNvSpPr>
            <a:spLocks noGrp="1"/>
          </p:cNvSpPr>
          <p:nvPr>
            <p:ph idx="1"/>
          </p:nvPr>
        </p:nvSpPr>
        <p:spPr/>
        <p:txBody>
          <a:bodyPr/>
          <a:lstStyle/>
          <a:p>
            <a:r>
              <a:rPr lang="en-US" dirty="0">
                <a:hlinkClick r:id="rId2"/>
              </a:rPr>
              <a:t>Air pollution – a major global public health issue </a:t>
            </a:r>
            <a:r>
              <a:rPr lang="en-US" dirty="0" smtClean="0">
                <a:hlinkClick r:id="rId2"/>
              </a:rPr>
              <a:t>– YouTube</a:t>
            </a:r>
            <a:endParaRPr lang="en-US" dirty="0" smtClean="0"/>
          </a:p>
          <a:p>
            <a:r>
              <a:rPr lang="en-US" dirty="0">
                <a:hlinkClick r:id="rId3"/>
              </a:rPr>
              <a:t>Air Pollution 101 | National Geographic </a:t>
            </a:r>
            <a:r>
              <a:rPr lang="en-US" dirty="0" smtClean="0">
                <a:hlinkClick r:id="rId3"/>
              </a:rPr>
              <a:t>– YouTube</a:t>
            </a:r>
            <a:endParaRPr lang="en-US" dirty="0" smtClean="0"/>
          </a:p>
          <a:p>
            <a:r>
              <a:rPr lang="en-US" dirty="0">
                <a:hlinkClick r:id="rId4"/>
              </a:rPr>
              <a:t>ESA </a:t>
            </a:r>
            <a:r>
              <a:rPr lang="en-US" dirty="0" err="1">
                <a:hlinkClick r:id="rId4"/>
              </a:rPr>
              <a:t>Euronews</a:t>
            </a:r>
            <a:r>
              <a:rPr lang="en-US" dirty="0">
                <a:hlinkClick r:id="rId4"/>
              </a:rPr>
              <a:t>: Atmospheric pollution - YouTube</a:t>
            </a:r>
            <a:endParaRPr lang="el-GR" dirty="0"/>
          </a:p>
          <a:p>
            <a:endParaRPr lang="el-GR" dirty="0"/>
          </a:p>
        </p:txBody>
      </p:sp>
    </p:spTree>
    <p:extLst>
      <p:ext uri="{BB962C8B-B14F-4D97-AF65-F5344CB8AC3E}">
        <p14:creationId xmlns:p14="http://schemas.microsoft.com/office/powerpoint/2010/main" val="1612130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0"/>
            <a:ext cx="10515600" cy="1325563"/>
          </a:xfrm>
        </p:spPr>
        <p:txBody>
          <a:bodyPr/>
          <a:lstStyle/>
          <a:p>
            <a:r>
              <a:rPr lang="en-US" dirty="0" smtClean="0"/>
              <a:t>ENVIRONMENTAL IMPACT ASSESSMENT</a:t>
            </a:r>
            <a:endParaRPr lang="el-GR" dirty="0"/>
          </a:p>
        </p:txBody>
      </p:sp>
      <p:pic>
        <p:nvPicPr>
          <p:cNvPr id="4" name="Content Placeholder 3"/>
          <p:cNvPicPr>
            <a:picLocks noGrp="1" noChangeAspect="1"/>
          </p:cNvPicPr>
          <p:nvPr>
            <p:ph idx="1"/>
          </p:nvPr>
        </p:nvPicPr>
        <p:blipFill>
          <a:blip r:embed="rId2"/>
          <a:stretch>
            <a:fillRect/>
          </a:stretch>
        </p:blipFill>
        <p:spPr>
          <a:xfrm>
            <a:off x="1397727" y="1173499"/>
            <a:ext cx="9170124" cy="5649052"/>
          </a:xfrm>
          <a:prstGeom prst="rect">
            <a:avLst/>
          </a:prstGeom>
        </p:spPr>
      </p:pic>
    </p:spTree>
    <p:extLst>
      <p:ext uri="{BB962C8B-B14F-4D97-AF65-F5344CB8AC3E}">
        <p14:creationId xmlns:p14="http://schemas.microsoft.com/office/powerpoint/2010/main" val="124844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504" y="12762"/>
            <a:ext cx="12087496" cy="6767093"/>
          </a:xfrm>
          <a:prstGeom prst="rect">
            <a:avLst/>
          </a:prstGeom>
        </p:spPr>
      </p:pic>
    </p:spTree>
    <p:extLst>
      <p:ext uri="{BB962C8B-B14F-4D97-AF65-F5344CB8AC3E}">
        <p14:creationId xmlns:p14="http://schemas.microsoft.com/office/powerpoint/2010/main" val="1927381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754" y="130629"/>
            <a:ext cx="11618331" cy="6374619"/>
          </a:xfrm>
          <a:prstGeom prst="rect">
            <a:avLst/>
          </a:prstGeom>
        </p:spPr>
      </p:pic>
    </p:spTree>
    <p:extLst>
      <p:ext uri="{BB962C8B-B14F-4D97-AF65-F5344CB8AC3E}">
        <p14:creationId xmlns:p14="http://schemas.microsoft.com/office/powerpoint/2010/main" val="324189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838200" y="591595"/>
            <a:ext cx="9977846" cy="6109998"/>
          </a:xfrm>
          <a:prstGeom prst="rect">
            <a:avLst/>
          </a:prstGeom>
        </p:spPr>
      </p:pic>
    </p:spTree>
    <p:extLst>
      <p:ext uri="{BB962C8B-B14F-4D97-AF65-F5344CB8AC3E}">
        <p14:creationId xmlns:p14="http://schemas.microsoft.com/office/powerpoint/2010/main" val="16049130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5564" y="27622"/>
            <a:ext cx="8950036" cy="6719541"/>
          </a:xfrm>
          <a:prstGeom prst="rect">
            <a:avLst/>
          </a:prstGeom>
        </p:spPr>
      </p:pic>
    </p:spTree>
    <p:extLst>
      <p:ext uri="{BB962C8B-B14F-4D97-AF65-F5344CB8AC3E}">
        <p14:creationId xmlns:p14="http://schemas.microsoft.com/office/powerpoint/2010/main" val="52196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7855" y="6819"/>
            <a:ext cx="9047018" cy="6792353"/>
          </a:xfrm>
          <a:prstGeom prst="rect">
            <a:avLst/>
          </a:prstGeom>
        </p:spPr>
      </p:pic>
    </p:spTree>
    <p:extLst>
      <p:ext uri="{BB962C8B-B14F-4D97-AF65-F5344CB8AC3E}">
        <p14:creationId xmlns:p14="http://schemas.microsoft.com/office/powerpoint/2010/main" val="4019532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0982" y="90032"/>
            <a:ext cx="8922327" cy="6698738"/>
          </a:xfrm>
          <a:prstGeom prst="rect">
            <a:avLst/>
          </a:prstGeom>
        </p:spPr>
      </p:pic>
    </p:spTree>
    <p:extLst>
      <p:ext uri="{BB962C8B-B14F-4D97-AF65-F5344CB8AC3E}">
        <p14:creationId xmlns:p14="http://schemas.microsoft.com/office/powerpoint/2010/main" val="2254276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4836" y="79630"/>
            <a:ext cx="9060873" cy="6802756"/>
          </a:xfrm>
          <a:prstGeom prst="rect">
            <a:avLst/>
          </a:prstGeom>
        </p:spPr>
      </p:pic>
    </p:spTree>
    <p:extLst>
      <p:ext uri="{BB962C8B-B14F-4D97-AF65-F5344CB8AC3E}">
        <p14:creationId xmlns:p14="http://schemas.microsoft.com/office/powerpoint/2010/main" val="1401436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8690" y="90032"/>
            <a:ext cx="9014537" cy="6767968"/>
          </a:xfrm>
          <a:prstGeom prst="rect">
            <a:avLst/>
          </a:prstGeom>
        </p:spPr>
      </p:pic>
    </p:spTree>
    <p:extLst>
      <p:ext uri="{BB962C8B-B14F-4D97-AF65-F5344CB8AC3E}">
        <p14:creationId xmlns:p14="http://schemas.microsoft.com/office/powerpoint/2010/main" val="35044762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8690" y="90032"/>
            <a:ext cx="9130145" cy="6854765"/>
          </a:xfrm>
          <a:prstGeom prst="rect">
            <a:avLst/>
          </a:prstGeom>
        </p:spPr>
      </p:pic>
    </p:spTree>
    <p:extLst>
      <p:ext uri="{BB962C8B-B14F-4D97-AF65-F5344CB8AC3E}">
        <p14:creationId xmlns:p14="http://schemas.microsoft.com/office/powerpoint/2010/main" val="2719991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3273" y="48426"/>
            <a:ext cx="9088582" cy="6823560"/>
          </a:xfrm>
          <a:prstGeom prst="rect">
            <a:avLst/>
          </a:prstGeom>
        </p:spPr>
      </p:pic>
    </p:spTree>
    <p:extLst>
      <p:ext uri="{BB962C8B-B14F-4D97-AF65-F5344CB8AC3E}">
        <p14:creationId xmlns:p14="http://schemas.microsoft.com/office/powerpoint/2010/main" val="2829571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1566"/>
            <a:ext cx="12191999" cy="6776434"/>
          </a:xfrm>
          <a:prstGeom prst="rect">
            <a:avLst/>
          </a:prstGeom>
        </p:spPr>
      </p:pic>
      <p:cxnSp>
        <p:nvCxnSpPr>
          <p:cNvPr id="5" name="Straight Arrow Connector 4"/>
          <p:cNvCxnSpPr/>
          <p:nvPr/>
        </p:nvCxnSpPr>
        <p:spPr>
          <a:xfrm>
            <a:off x="744583" y="3370217"/>
            <a:ext cx="2730137" cy="862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 y="3030583"/>
            <a:ext cx="3069770" cy="369332"/>
          </a:xfrm>
          <a:prstGeom prst="rect">
            <a:avLst/>
          </a:prstGeom>
          <a:noFill/>
        </p:spPr>
        <p:txBody>
          <a:bodyPr wrap="square" rtlCol="0">
            <a:spAutoFit/>
          </a:bodyPr>
          <a:lstStyle/>
          <a:p>
            <a:r>
              <a:rPr lang="en-US" dirty="0">
                <a:solidFill>
                  <a:schemeClr val="bg1"/>
                </a:solidFill>
              </a:rPr>
              <a:t>Impact Acceleration </a:t>
            </a:r>
            <a:r>
              <a:rPr lang="en-US" dirty="0" smtClean="0">
                <a:solidFill>
                  <a:schemeClr val="bg1"/>
                </a:solidFill>
              </a:rPr>
              <a:t>Account</a:t>
            </a:r>
            <a:endParaRPr lang="el-GR" dirty="0">
              <a:solidFill>
                <a:schemeClr val="bg1"/>
              </a:solidFill>
            </a:endParaRPr>
          </a:p>
        </p:txBody>
      </p:sp>
    </p:spTree>
    <p:extLst>
      <p:ext uri="{BB962C8B-B14F-4D97-AF65-F5344CB8AC3E}">
        <p14:creationId xmlns:p14="http://schemas.microsoft.com/office/powerpoint/2010/main" val="2138176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04664"/>
            <a:ext cx="9108504" cy="706090"/>
          </a:xfrm>
        </p:spPr>
        <p:txBody>
          <a:bodyPr>
            <a:normAutofit fontScale="90000"/>
          </a:bodyPr>
          <a:lstStyle/>
          <a:p>
            <a:r>
              <a:rPr lang="el-GR" sz="4000" b="1" dirty="0"/>
              <a:t>ΠΡΟΔΙΑΓΡΑΦΕΣ ΕΚΠΟΝΗΣΗΣ ΠΕΡΙΒΑΛΛΟΝΤΚΩΝ ΜΕΛΕΤΩΝ </a:t>
            </a:r>
            <a:r>
              <a:rPr lang="el-GR" sz="3200" dirty="0"/>
              <a:t/>
            </a:r>
            <a:br>
              <a:rPr lang="el-GR" sz="3200" dirty="0"/>
            </a:br>
            <a:endParaRPr lang="el-GR" sz="3200" dirty="0"/>
          </a:p>
        </p:txBody>
      </p:sp>
      <p:sp>
        <p:nvSpPr>
          <p:cNvPr id="3" name="Content Placeholder 2"/>
          <p:cNvSpPr>
            <a:spLocks noGrp="1"/>
          </p:cNvSpPr>
          <p:nvPr>
            <p:ph idx="1"/>
          </p:nvPr>
        </p:nvSpPr>
        <p:spPr>
          <a:xfrm>
            <a:off x="1981200" y="1340768"/>
            <a:ext cx="8229600" cy="5616624"/>
          </a:xfrm>
        </p:spPr>
        <p:txBody>
          <a:bodyPr>
            <a:normAutofit fontScale="92500" lnSpcReduction="10000"/>
          </a:bodyPr>
          <a:lstStyle/>
          <a:p>
            <a:pPr marL="0" indent="0" algn="ctr">
              <a:buNone/>
            </a:pPr>
            <a:r>
              <a:rPr lang="el-GR" b="1" dirty="0"/>
              <a:t>ΠΡΟΔΙΑΓΡΑΦΕΣ ΜΕΛΕΤΩΝ ΠΕΡΙΒΑΛΛΟΝΤΙΚΩΝ ΕΠΙΠΤΩΣΕΩΝ ΕΡΓΩΝ Α1 </a:t>
            </a:r>
            <a:endParaRPr lang="el-GR" dirty="0"/>
          </a:p>
          <a:p>
            <a:pPr marL="457200" indent="-457200">
              <a:buFont typeface="+mj-lt"/>
              <a:buAutoNum type="arabicPeriod"/>
            </a:pPr>
            <a:r>
              <a:rPr lang="el-GR" sz="2400" b="1" dirty="0"/>
              <a:t>ΟΝΟΜΑΣΙΑ ΚΑΙ ΕΙΔΟΣ ΕΡΓΟΥ 'Η ΔΡΑΣΤΗΡΙΟΤΗΤΑΣ </a:t>
            </a:r>
            <a:endParaRPr lang="en-US" sz="2400" b="1" dirty="0"/>
          </a:p>
          <a:p>
            <a:pPr marL="457200" indent="-457200">
              <a:buFont typeface="+mj-lt"/>
              <a:buAutoNum type="arabicPeriod"/>
            </a:pPr>
            <a:r>
              <a:rPr lang="el-GR" sz="2400" b="1" dirty="0"/>
              <a:t>ΠΕΡΙΛΗΨΗ </a:t>
            </a:r>
            <a:endParaRPr lang="en-US" sz="2400" b="1" dirty="0"/>
          </a:p>
          <a:p>
            <a:pPr marL="457200" indent="-457200">
              <a:buFont typeface="+mj-lt"/>
              <a:buAutoNum type="arabicPeriod"/>
            </a:pPr>
            <a:r>
              <a:rPr lang="el-GR" sz="2400" b="1" dirty="0"/>
              <a:t>ΓΕΩΓΡΑΦΙΚΗ ΘΕΣΗ - ΕΚΤΑΣΗ - ΔΙΟΙΚΗΤΙΚΗ ΥΠΑΓΩΓΗ ΕΡΓΟΥ </a:t>
            </a:r>
            <a:endParaRPr lang="en-US" sz="2400" b="1" dirty="0"/>
          </a:p>
          <a:p>
            <a:pPr marL="457200" indent="-457200">
              <a:buFont typeface="+mj-lt"/>
              <a:buAutoNum type="arabicPeriod"/>
            </a:pPr>
            <a:r>
              <a:rPr lang="el-GR" sz="2400" b="1" dirty="0"/>
              <a:t>ΥΦΙΣΤΑΜΕΝΗ ΚΑΤΑΣΤΑΣΗ ΠΕΡΙΒΑΛΛΟΝΤΟΣ </a:t>
            </a:r>
            <a:endParaRPr lang="el-GR" sz="2400" dirty="0"/>
          </a:p>
          <a:p>
            <a:pPr marL="0" indent="0">
              <a:buNone/>
            </a:pPr>
            <a:r>
              <a:rPr lang="el-GR" sz="2000" b="1" u="sng" dirty="0"/>
              <a:t>4.1. Καταγραφή περιβάλλοντος – χάρτες </a:t>
            </a:r>
            <a:endParaRPr lang="el-GR" sz="2000" u="sng" dirty="0"/>
          </a:p>
          <a:p>
            <a:pPr marL="0" indent="0">
              <a:buNone/>
            </a:pPr>
            <a:r>
              <a:rPr lang="el-GR" sz="2000" b="1" dirty="0"/>
              <a:t>4.1.1. Γενικοί χάρτες (ευρείας περιοχής)</a:t>
            </a:r>
            <a:endParaRPr lang="en-US" sz="2000" b="1" dirty="0"/>
          </a:p>
          <a:p>
            <a:pPr marL="0" indent="0">
              <a:buNone/>
            </a:pPr>
            <a:r>
              <a:rPr lang="el-GR" sz="2000" b="1" dirty="0"/>
              <a:t>4.1.2. Χάρτες της περιοχής άμεσης επιρροής </a:t>
            </a:r>
            <a:endParaRPr lang="en-US" sz="2000" b="1" dirty="0"/>
          </a:p>
          <a:p>
            <a:pPr marL="0" indent="0">
              <a:buNone/>
            </a:pPr>
            <a:r>
              <a:rPr lang="el-GR" sz="2000" b="1" u="sng" dirty="0"/>
              <a:t>4.2. Περιγραφή περιβάλλοντος - Έκθεση </a:t>
            </a:r>
            <a:endParaRPr lang="en-US" sz="2000" b="1" u="sng" dirty="0"/>
          </a:p>
          <a:p>
            <a:pPr marL="0" indent="0">
              <a:buNone/>
            </a:pPr>
            <a:r>
              <a:rPr lang="el-GR" sz="2000" b="1" dirty="0"/>
              <a:t>4.2.1. Φυσικό περιβάλλον </a:t>
            </a:r>
            <a:endParaRPr lang="en-US" sz="2000" b="1" dirty="0"/>
          </a:p>
          <a:p>
            <a:pPr marL="0" indent="0">
              <a:buNone/>
            </a:pPr>
            <a:r>
              <a:rPr lang="el-GR" sz="2000" i="1" u="sng" dirty="0"/>
              <a:t>4.2.1.1. Οικοσυστήματα </a:t>
            </a:r>
            <a:endParaRPr lang="en-US" sz="2000" i="1" u="sng" dirty="0"/>
          </a:p>
          <a:p>
            <a:pPr marL="0" indent="0">
              <a:buNone/>
            </a:pPr>
            <a:r>
              <a:rPr lang="el-GR" sz="2000" i="1" u="sng" dirty="0"/>
              <a:t>4.2.1.2. Έδαφος </a:t>
            </a:r>
            <a:endParaRPr lang="en-US" sz="2000" i="1" u="sng" dirty="0"/>
          </a:p>
          <a:p>
            <a:pPr marL="0" indent="0">
              <a:buNone/>
            </a:pPr>
            <a:r>
              <a:rPr lang="el-GR" sz="2000" i="1" u="sng" dirty="0"/>
              <a:t>4.2.1.3. Μετεωρολογικά και υδρογραφικά - υδρολογικά στοιχεία </a:t>
            </a:r>
            <a:endParaRPr lang="en-US" sz="2000" i="1" u="sng" dirty="0"/>
          </a:p>
          <a:p>
            <a:pPr marL="0" indent="0">
              <a:buNone/>
            </a:pPr>
            <a:r>
              <a:rPr lang="el-GR" sz="2000" i="1" u="sng" dirty="0"/>
              <a:t>4.2.1.4. Χλωρίδα – Πανίδα </a:t>
            </a:r>
            <a:endParaRPr lang="en-US" sz="2000" i="1" u="sng" dirty="0"/>
          </a:p>
          <a:p>
            <a:pPr marL="0" indent="0">
              <a:buNone/>
            </a:pPr>
            <a:endParaRPr lang="el-GR" sz="2000" u="sng" dirty="0"/>
          </a:p>
        </p:txBody>
      </p:sp>
    </p:spTree>
    <p:extLst>
      <p:ext uri="{BB962C8B-B14F-4D97-AF65-F5344CB8AC3E}">
        <p14:creationId xmlns:p14="http://schemas.microsoft.com/office/powerpoint/2010/main" val="28858857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b="1" dirty="0"/>
              <a:t>ΠΡΟΔΙΑΓΡΑΦΕΣ ΜΕΛΕΤΩΝ ΠΕΡΙΒΑΛΛΟΝΤΙΚΩΝ ΕΠΙΠΤΩΣΕΩΝ ΕΡΓΩΝ Α1           </a:t>
            </a:r>
            <a:r>
              <a:rPr lang="el-GR" sz="2200" b="1" dirty="0"/>
              <a:t>συνχ....</a:t>
            </a:r>
            <a:r>
              <a:rPr lang="el-GR" sz="2200" dirty="0"/>
              <a:t/>
            </a:r>
            <a:br>
              <a:rPr lang="el-GR" sz="2200" dirty="0"/>
            </a:br>
            <a:endParaRPr lang="el-GR" sz="2200" dirty="0"/>
          </a:p>
        </p:txBody>
      </p:sp>
      <p:sp>
        <p:nvSpPr>
          <p:cNvPr id="3" name="Content Placeholder 2"/>
          <p:cNvSpPr>
            <a:spLocks noGrp="1"/>
          </p:cNvSpPr>
          <p:nvPr>
            <p:ph idx="1"/>
          </p:nvPr>
        </p:nvSpPr>
        <p:spPr>
          <a:xfrm>
            <a:off x="1981200" y="1340768"/>
            <a:ext cx="8229600" cy="5328592"/>
          </a:xfrm>
        </p:spPr>
        <p:txBody>
          <a:bodyPr>
            <a:normAutofit fontScale="40000" lnSpcReduction="20000"/>
          </a:bodyPr>
          <a:lstStyle/>
          <a:p>
            <a:pPr marL="0" indent="0">
              <a:buNone/>
            </a:pPr>
            <a:r>
              <a:rPr lang="el-GR" sz="2000" b="1" dirty="0"/>
              <a:t>4.2.2. </a:t>
            </a:r>
            <a:r>
              <a:rPr lang="el-GR" sz="1900" b="1" dirty="0"/>
              <a:t>Ανθρωπογενές</a:t>
            </a:r>
            <a:r>
              <a:rPr lang="el-GR" sz="2000" b="1" dirty="0"/>
              <a:t> περιβάλλον </a:t>
            </a:r>
          </a:p>
          <a:p>
            <a:pPr marL="0" indent="0">
              <a:buNone/>
            </a:pPr>
            <a:r>
              <a:rPr lang="el-GR" sz="2000" i="1" u="sng" dirty="0"/>
              <a:t>4.2.2.1. Οικισμοί της περιοχής </a:t>
            </a:r>
            <a:endParaRPr lang="el-GR" sz="2000" dirty="0"/>
          </a:p>
          <a:p>
            <a:r>
              <a:rPr lang="el-GR" sz="2000" dirty="0"/>
              <a:t>- Πληθυσμός</a:t>
            </a:r>
          </a:p>
          <a:p>
            <a:r>
              <a:rPr lang="el-GR" sz="2000" dirty="0"/>
              <a:t>- Απασχόληση </a:t>
            </a:r>
          </a:p>
          <a:p>
            <a:r>
              <a:rPr lang="el-GR" sz="2000" dirty="0"/>
              <a:t>- Ιδιοκτησία γης </a:t>
            </a:r>
          </a:p>
          <a:p>
            <a:r>
              <a:rPr lang="el-GR" sz="2000" dirty="0"/>
              <a:t>- Θεσμικές και νομοθετικές ρυθμίσεις: χωροταξικό σχέδιο, ΓΠΣ, ΖΟΕ, κλπ.</a:t>
            </a:r>
          </a:p>
          <a:p>
            <a:r>
              <a:rPr lang="el-GR" sz="2000" dirty="0"/>
              <a:t> </a:t>
            </a:r>
          </a:p>
          <a:p>
            <a:pPr marL="0" indent="0">
              <a:buNone/>
            </a:pPr>
            <a:r>
              <a:rPr lang="el-GR" sz="2000" i="1" u="sng" dirty="0"/>
              <a:t>4.2.2.2. Παραγωγικοί τομείς - Φυσικοί πόροι – Τουρισμός </a:t>
            </a:r>
            <a:endParaRPr lang="el-GR" sz="2000" dirty="0"/>
          </a:p>
          <a:p>
            <a:r>
              <a:rPr lang="el-GR" sz="2000" dirty="0"/>
              <a:t>- Γεωργία (καλλιεργούμενες εκτάσεις, είδος καλλιέργειας, κλπ) </a:t>
            </a:r>
          </a:p>
          <a:p>
            <a:r>
              <a:rPr lang="el-GR" sz="2000" dirty="0"/>
              <a:t>- Κτηνοτροφία </a:t>
            </a:r>
          </a:p>
          <a:p>
            <a:r>
              <a:rPr lang="el-GR" sz="2000" dirty="0"/>
              <a:t>- Αλιεία </a:t>
            </a:r>
          </a:p>
          <a:p>
            <a:r>
              <a:rPr lang="el-GR" sz="2000" dirty="0"/>
              <a:t>- Ορυκτός πλούτος </a:t>
            </a:r>
          </a:p>
          <a:p>
            <a:r>
              <a:rPr lang="el-GR" sz="2000" dirty="0"/>
              <a:t>- Δασικός πλούτος </a:t>
            </a:r>
          </a:p>
          <a:p>
            <a:r>
              <a:rPr lang="el-GR" sz="2000" dirty="0"/>
              <a:t>- Βιομηχανία </a:t>
            </a:r>
          </a:p>
          <a:p>
            <a:r>
              <a:rPr lang="el-GR" sz="2000" dirty="0"/>
              <a:t>- Υδάτινοι πόροι (έκταση και όγκος λιμνών, υπόγεια νερά, κλπ) </a:t>
            </a:r>
          </a:p>
          <a:p>
            <a:r>
              <a:rPr lang="el-GR" sz="2000" dirty="0"/>
              <a:t>- Είδος τουρισμού (αριθμός ξενοδοχείων, κλπ) </a:t>
            </a:r>
          </a:p>
          <a:p>
            <a:pPr marL="0" indent="0">
              <a:buNone/>
            </a:pPr>
            <a:endParaRPr lang="el-GR" sz="2000" i="1" u="sng" dirty="0"/>
          </a:p>
          <a:p>
            <a:pPr marL="0" indent="0">
              <a:buNone/>
            </a:pPr>
            <a:r>
              <a:rPr lang="el-GR" sz="2000" i="1" u="sng" dirty="0"/>
              <a:t>4.2.2.3. Υφιστάμενη υποδομή της περιοχής </a:t>
            </a:r>
            <a:endParaRPr lang="el-GR" sz="2000" dirty="0"/>
          </a:p>
          <a:p>
            <a:r>
              <a:rPr lang="el-GR" sz="2000" dirty="0"/>
              <a:t>Θα περιγράφονται και θα εντοπίζονται στον ανάλογο με την περίπτωση χάρτη της παραγράφου 4.1. τα παρακάτω: </a:t>
            </a:r>
          </a:p>
          <a:p>
            <a:r>
              <a:rPr lang="el-GR" sz="2000" dirty="0"/>
              <a:t>- Δίκτυα μεταφορών (οδικό, σιδηροδρομικό) </a:t>
            </a:r>
          </a:p>
          <a:p>
            <a:r>
              <a:rPr lang="el-GR" sz="2000" dirty="0"/>
              <a:t>- Λιμάνια, αεροδρόμια </a:t>
            </a:r>
          </a:p>
          <a:p>
            <a:r>
              <a:rPr lang="el-GR" sz="2000" dirty="0"/>
              <a:t>- Δίκτυα ηλεκτρικής ενέργειας και τηλεπικοινωνιών </a:t>
            </a:r>
          </a:p>
          <a:p>
            <a:r>
              <a:rPr lang="el-GR" sz="2000" dirty="0"/>
              <a:t>- Δίκτυα ύδρευσης, αποχέτευσης, υπάρχουσες εγκαταστάσεις επεξεργασία υγρών αποβλήτων (πχ. βιομηχανικής περιοχής ή πόλης)</a:t>
            </a:r>
          </a:p>
        </p:txBody>
      </p:sp>
    </p:spTree>
    <p:extLst>
      <p:ext uri="{BB962C8B-B14F-4D97-AF65-F5344CB8AC3E}">
        <p14:creationId xmlns:p14="http://schemas.microsoft.com/office/powerpoint/2010/main" val="514468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Cadmium poisoning</a:t>
            </a:r>
            <a:endParaRPr lang="el-GR" dirty="0"/>
          </a:p>
        </p:txBody>
      </p:sp>
      <p:sp>
        <p:nvSpPr>
          <p:cNvPr id="3" name="Content Placeholder 2"/>
          <p:cNvSpPr>
            <a:spLocks noGrp="1"/>
          </p:cNvSpPr>
          <p:nvPr>
            <p:ph idx="1"/>
          </p:nvPr>
        </p:nvSpPr>
        <p:spPr>
          <a:xfrm>
            <a:off x="838200" y="1825625"/>
            <a:ext cx="10515600" cy="4718866"/>
          </a:xfrm>
        </p:spPr>
        <p:txBody>
          <a:bodyPr/>
          <a:lstStyle/>
          <a:p>
            <a:r>
              <a:rPr lang="en-US" b="1" dirty="0" err="1"/>
              <a:t>Itai-itai</a:t>
            </a:r>
            <a:r>
              <a:rPr lang="en-US" b="1" dirty="0"/>
              <a:t> disease</a:t>
            </a:r>
            <a:r>
              <a:rPr lang="en-US" dirty="0"/>
              <a:t> (</a:t>
            </a:r>
            <a:r>
              <a:rPr lang="ja-JP" altLang="en-US" dirty="0"/>
              <a:t>イタイイタイ病</a:t>
            </a:r>
            <a:r>
              <a:rPr lang="en-US" altLang="ja-JP" dirty="0"/>
              <a:t>, </a:t>
            </a:r>
            <a:r>
              <a:rPr lang="en-US" i="1" dirty="0" err="1"/>
              <a:t>itai-itai</a:t>
            </a:r>
            <a:r>
              <a:rPr lang="en-US" i="1" dirty="0"/>
              <a:t> </a:t>
            </a:r>
            <a:r>
              <a:rPr lang="en-US" i="1" dirty="0" err="1"/>
              <a:t>byō</a:t>
            </a:r>
            <a:r>
              <a:rPr lang="en-US" dirty="0"/>
              <a:t>, "it hurts-it hurts disease") was the name given to the mass cadmium poisoning of Toyama Prefecture, Japan, starting around 1912. </a:t>
            </a:r>
            <a:endParaRPr lang="en-US" dirty="0" smtClean="0"/>
          </a:p>
          <a:p>
            <a:r>
              <a:rPr lang="en-US" dirty="0" smtClean="0"/>
              <a:t>The </a:t>
            </a:r>
            <a:r>
              <a:rPr lang="en-US" dirty="0"/>
              <a:t>term "</a:t>
            </a:r>
            <a:r>
              <a:rPr lang="en-US" i="1" dirty="0" err="1"/>
              <a:t>itai-itai</a:t>
            </a:r>
            <a:r>
              <a:rPr lang="en-US" dirty="0"/>
              <a:t> disease" was coined by </a:t>
            </a:r>
            <a:r>
              <a:rPr lang="en-US" dirty="0" smtClean="0"/>
              <a:t>locals</a:t>
            </a:r>
            <a:r>
              <a:rPr lang="en-US" dirty="0"/>
              <a:t> for the severe pains (Japanese: </a:t>
            </a:r>
            <a:r>
              <a:rPr lang="ja-JP" altLang="en-US" dirty="0"/>
              <a:t>痛い </a:t>
            </a:r>
            <a:r>
              <a:rPr lang="en-US" i="1" dirty="0" err="1"/>
              <a:t>itai</a:t>
            </a:r>
            <a:r>
              <a:rPr lang="en-US" dirty="0"/>
              <a:t>) people with the condition felt in the spine and joints. </a:t>
            </a:r>
            <a:endParaRPr lang="en-US" dirty="0" smtClean="0"/>
          </a:p>
          <a:p>
            <a:r>
              <a:rPr lang="en-US" dirty="0" smtClean="0"/>
              <a:t>Cadmium</a:t>
            </a:r>
            <a:r>
              <a:rPr lang="en-US" dirty="0"/>
              <a:t> poisoning can also cause softening of the bones and kidney failure. The cadmium was released into rivers by mining companies in the mountains, which were successfully sued for the damage</a:t>
            </a:r>
            <a:r>
              <a:rPr lang="en-US" dirty="0" smtClean="0"/>
              <a:t>.</a:t>
            </a:r>
          </a:p>
          <a:p>
            <a:r>
              <a:rPr lang="en-US" dirty="0" smtClean="0"/>
              <a:t> </a:t>
            </a:r>
            <a:r>
              <a:rPr lang="en-US" dirty="0" err="1"/>
              <a:t>Itai-itai</a:t>
            </a:r>
            <a:r>
              <a:rPr lang="en-US" dirty="0"/>
              <a:t> disease is known as one of the Four Big Pollution Diseases of </a:t>
            </a:r>
            <a:r>
              <a:rPr lang="en-US" dirty="0" smtClean="0"/>
              <a:t>Japan.</a:t>
            </a:r>
            <a:endParaRPr lang="el-GR" dirty="0"/>
          </a:p>
        </p:txBody>
      </p:sp>
    </p:spTree>
    <p:extLst>
      <p:ext uri="{BB962C8B-B14F-4D97-AF65-F5344CB8AC3E}">
        <p14:creationId xmlns:p14="http://schemas.microsoft.com/office/powerpoint/2010/main" val="7652976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1143000"/>
          </a:xfrm>
        </p:spPr>
        <p:txBody>
          <a:bodyPr>
            <a:normAutofit/>
          </a:bodyPr>
          <a:lstStyle/>
          <a:p>
            <a:r>
              <a:rPr lang="el-GR" sz="3200" b="1" dirty="0"/>
              <a:t>ΠΡΟΔΙΑΓΡΑΦΕΣ ΜΕΛΕΤΩΝ ΠΕΡΙΒΑΛΛΟΝΤΙΚΩΝ ΕΠΙΠΤΩΣΕΩΝ ΕΡΓΩΝ Α1           συνχ....</a:t>
            </a:r>
            <a:endParaRPr lang="el-GR" sz="3200" dirty="0"/>
          </a:p>
        </p:txBody>
      </p:sp>
      <p:sp>
        <p:nvSpPr>
          <p:cNvPr id="3" name="Content Placeholder 2"/>
          <p:cNvSpPr>
            <a:spLocks noGrp="1"/>
          </p:cNvSpPr>
          <p:nvPr>
            <p:ph idx="1"/>
          </p:nvPr>
        </p:nvSpPr>
        <p:spPr>
          <a:xfrm>
            <a:off x="1981200" y="1268760"/>
            <a:ext cx="8229600" cy="5400600"/>
          </a:xfrm>
        </p:spPr>
        <p:txBody>
          <a:bodyPr>
            <a:normAutofit fontScale="55000" lnSpcReduction="20000"/>
          </a:bodyPr>
          <a:lstStyle/>
          <a:p>
            <a:pPr marL="0" indent="0">
              <a:buNone/>
            </a:pPr>
            <a:r>
              <a:rPr lang="el-GR" b="1" dirty="0"/>
              <a:t>4.2.3. Πιέσεις στο φυσικό περιβάλλον </a:t>
            </a:r>
            <a:endParaRPr lang="el-GR" b="1" dirty="0" smtClean="0"/>
          </a:p>
          <a:p>
            <a:pPr marL="0" indent="0">
              <a:buNone/>
            </a:pPr>
            <a:endParaRPr lang="el-GR" dirty="0"/>
          </a:p>
          <a:p>
            <a:pPr marL="0" indent="0">
              <a:buNone/>
            </a:pPr>
            <a:r>
              <a:rPr lang="el-GR" dirty="0"/>
              <a:t>Μέσα στα όρια της εξεταζόμενης περιοχής να δοθούν στοιχεία για: </a:t>
            </a:r>
          </a:p>
          <a:p>
            <a:r>
              <a:rPr lang="el-GR" dirty="0"/>
              <a:t>- Την εκμετάλλευση του εδάφους και υπεδάφους και επιπτώσεις στο ανάγλυφο της περιοχής. </a:t>
            </a:r>
          </a:p>
          <a:p>
            <a:r>
              <a:rPr lang="el-GR" dirty="0"/>
              <a:t>- Την εκμετάλλευση της υπόγειας υδροφορίας (γεωτρήσεις) και των πηγών, των επιφανειακών νερών (άρδευση - ύδρευση) και της επιβάρυνσης του υδάτινου δυναμικού από ανθρωπογενείς δραστηριότητες. </a:t>
            </a:r>
          </a:p>
          <a:p>
            <a:r>
              <a:rPr lang="el-GR" dirty="0"/>
              <a:t>- Τις ανθρωπογενείς επιδράσεις στην χλωρίδα της περιοχής (πχ. πυρκαγιές, εκχερσώσεις, αποστραγγίσεις). </a:t>
            </a:r>
          </a:p>
          <a:p>
            <a:r>
              <a:rPr lang="el-GR" dirty="0"/>
              <a:t>- Τις επιδράσεις στην πανίδα της περιοχής από ανθρωπογενείς δραστηριότητες. </a:t>
            </a:r>
          </a:p>
          <a:p>
            <a:r>
              <a:rPr lang="el-GR" dirty="0"/>
              <a:t>- Τις επιδράσεις στην ατμόσφαιρα και το κλίμα από ανθρωπογενείς δραστηριότητες. </a:t>
            </a:r>
            <a:endParaRPr lang="el-GR" dirty="0" smtClean="0"/>
          </a:p>
          <a:p>
            <a:endParaRPr lang="el-GR" dirty="0"/>
          </a:p>
          <a:p>
            <a:pPr marL="0" indent="0">
              <a:buNone/>
            </a:pPr>
            <a:r>
              <a:rPr lang="el-GR" b="1" dirty="0"/>
              <a:t>4.2.4. Υφιστάμενη κατάσταση ρύπανσης - Αλληλεπίδραση φυσικού και ανθρωπογενούς περιβάλλοντος </a:t>
            </a:r>
            <a:endParaRPr lang="el-GR" b="1" dirty="0" smtClean="0"/>
          </a:p>
          <a:p>
            <a:pPr marL="0" indent="0">
              <a:buNone/>
            </a:pPr>
            <a:endParaRPr lang="el-GR" dirty="0"/>
          </a:p>
          <a:p>
            <a:r>
              <a:rPr lang="el-GR" dirty="0"/>
              <a:t>- Περιγραφή των υφισταμένων πηγών ρύπανσης και εκτίμηση της κατάστασης του περιβάλλοντος. </a:t>
            </a:r>
          </a:p>
          <a:p>
            <a:r>
              <a:rPr lang="el-GR" dirty="0"/>
              <a:t>- Γενική περιγραφή των αλληλοεπιδράσεων του φυσικού και ανθρωπογενούς περιβάλλοντος και εκτίμηση της δυναμικής του συστήματος.</a:t>
            </a:r>
          </a:p>
        </p:txBody>
      </p:sp>
    </p:spTree>
    <p:extLst>
      <p:ext uri="{BB962C8B-B14F-4D97-AF65-F5344CB8AC3E}">
        <p14:creationId xmlns:p14="http://schemas.microsoft.com/office/powerpoint/2010/main" val="42330122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1143000"/>
          </a:xfrm>
        </p:spPr>
        <p:txBody>
          <a:bodyPr>
            <a:normAutofit/>
          </a:bodyPr>
          <a:lstStyle/>
          <a:p>
            <a:r>
              <a:rPr lang="el-GR" sz="3200" b="1" dirty="0"/>
              <a:t>ΠΡΟΔΙΑΓΡΑΦΕΣ ΜΕΛΕΤΩΝ ΠΕΡΙΒΑΛΛΟΝΤΙΚΩΝ ΕΠΙΠΤΩΣΕΩΝ ΕΡΓΩΝ Α1           συνχ....</a:t>
            </a:r>
            <a:endParaRPr lang="el-GR" sz="3200" dirty="0"/>
          </a:p>
        </p:txBody>
      </p:sp>
      <p:sp>
        <p:nvSpPr>
          <p:cNvPr id="3" name="Content Placeholder 2"/>
          <p:cNvSpPr>
            <a:spLocks noGrp="1"/>
          </p:cNvSpPr>
          <p:nvPr>
            <p:ph idx="1"/>
          </p:nvPr>
        </p:nvSpPr>
        <p:spPr>
          <a:xfrm>
            <a:off x="1981200" y="1268760"/>
            <a:ext cx="8229600" cy="5472608"/>
          </a:xfrm>
        </p:spPr>
        <p:txBody>
          <a:bodyPr>
            <a:normAutofit fontScale="92500" lnSpcReduction="20000"/>
          </a:bodyPr>
          <a:lstStyle/>
          <a:p>
            <a:pPr marL="0" indent="0">
              <a:buNone/>
            </a:pPr>
            <a:r>
              <a:rPr lang="el-GR" b="1" dirty="0"/>
              <a:t>5. </a:t>
            </a:r>
            <a:r>
              <a:rPr lang="el-GR" sz="2200" b="1" dirty="0"/>
              <a:t>ΠΕΡΙΓΡΑΦΗ ΠΡΟΤΕΙΝΟΜΕΝΟΥ ΕΡΓΟΥ 'Η ΔΡΑΣΤΗΡΙΟΤΗΤΑΣ </a:t>
            </a:r>
            <a:endParaRPr lang="el-GR" sz="2200" dirty="0"/>
          </a:p>
          <a:p>
            <a:pPr marL="0" indent="0">
              <a:buNone/>
            </a:pPr>
            <a:r>
              <a:rPr lang="el-GR" sz="1900" b="1" dirty="0"/>
              <a:t>5.1. Εναλλακτικές λύσεις</a:t>
            </a:r>
          </a:p>
          <a:p>
            <a:pPr marL="0" indent="0">
              <a:buNone/>
            </a:pPr>
            <a:r>
              <a:rPr lang="el-GR" sz="1900" b="1" dirty="0"/>
              <a:t>5.2. Φάση κατασκευής</a:t>
            </a:r>
          </a:p>
          <a:p>
            <a:pPr marL="0" indent="0">
              <a:buNone/>
            </a:pPr>
            <a:r>
              <a:rPr lang="el-GR" sz="1900" b="1" dirty="0"/>
              <a:t>5.3. Φάση λειτουργίας</a:t>
            </a:r>
          </a:p>
          <a:p>
            <a:pPr marL="0" indent="0">
              <a:buNone/>
            </a:pPr>
            <a:r>
              <a:rPr lang="el-GR" sz="1700" b="1" dirty="0"/>
              <a:t>5.3.2. Λειτουργία - Απασχολούμενο προσωπικό</a:t>
            </a:r>
          </a:p>
          <a:p>
            <a:pPr marL="0" indent="0">
              <a:buNone/>
            </a:pPr>
            <a:r>
              <a:rPr lang="el-GR" sz="1700" b="1" dirty="0"/>
              <a:t>5.3.3. Πρώτες ύλες – Προϊόντα</a:t>
            </a:r>
          </a:p>
          <a:p>
            <a:pPr marL="0" indent="0">
              <a:buNone/>
            </a:pPr>
            <a:r>
              <a:rPr lang="el-GR" sz="1700" b="1" dirty="0"/>
              <a:t>5.3.4. Παραγωγική διαδικασία</a:t>
            </a:r>
          </a:p>
          <a:p>
            <a:pPr marL="0" indent="0">
              <a:buNone/>
            </a:pPr>
            <a:r>
              <a:rPr lang="el-GR" sz="1700" b="1" dirty="0"/>
              <a:t>5.3.5. Χρήση νερού και ενέργειας</a:t>
            </a:r>
          </a:p>
          <a:p>
            <a:pPr marL="0" indent="0">
              <a:buNone/>
            </a:pPr>
            <a:r>
              <a:rPr lang="el-GR" sz="1700" b="1" dirty="0"/>
              <a:t>5.3.6. Αέρια απόβλητα</a:t>
            </a:r>
          </a:p>
          <a:p>
            <a:pPr marL="0" indent="0">
              <a:buNone/>
            </a:pPr>
            <a:r>
              <a:rPr lang="el-GR" sz="1600" i="1" u="sng" dirty="0"/>
              <a:t>5.3.6.1. Αέρια - Ατμοί – Αερολύματα</a:t>
            </a:r>
          </a:p>
          <a:p>
            <a:pPr marL="0" indent="0">
              <a:buNone/>
            </a:pPr>
            <a:r>
              <a:rPr lang="el-GR" sz="1600" i="1" u="sng" dirty="0"/>
              <a:t>5.3.6.2. Σωματίδια</a:t>
            </a:r>
          </a:p>
          <a:p>
            <a:pPr marL="0" indent="0">
              <a:buNone/>
            </a:pPr>
            <a:r>
              <a:rPr lang="el-GR" sz="1600" i="1" u="sng" dirty="0"/>
              <a:t>5.3.6.3. Καπνός</a:t>
            </a:r>
          </a:p>
          <a:p>
            <a:pPr marL="0" indent="0">
              <a:buNone/>
            </a:pPr>
            <a:r>
              <a:rPr lang="el-GR" sz="1600" i="1" u="sng" dirty="0"/>
              <a:t>5.3.6.4. Σκόνη</a:t>
            </a:r>
          </a:p>
          <a:p>
            <a:pPr marL="0" indent="0">
              <a:buNone/>
            </a:pPr>
            <a:endParaRPr lang="el-GR" sz="1700" b="1" dirty="0"/>
          </a:p>
          <a:p>
            <a:pPr marL="0" indent="0">
              <a:buNone/>
            </a:pPr>
            <a:r>
              <a:rPr lang="el-GR" sz="1700" b="1" dirty="0"/>
              <a:t>5.3.7. Υγρά απόβλητα</a:t>
            </a:r>
          </a:p>
          <a:p>
            <a:pPr marL="0" indent="0">
              <a:buNone/>
            </a:pPr>
            <a:r>
              <a:rPr lang="el-GR" sz="1700" b="1" dirty="0"/>
              <a:t>5.3.8. Στερεά απόβλητα - Ιλύες - Τοξικά απόβλητα – Απορρίμματα</a:t>
            </a:r>
          </a:p>
          <a:p>
            <a:pPr marL="0" indent="0">
              <a:buNone/>
            </a:pPr>
            <a:r>
              <a:rPr lang="el-GR" sz="1700" b="1" dirty="0"/>
              <a:t>5.3.9. Θόρυβος</a:t>
            </a:r>
          </a:p>
          <a:p>
            <a:pPr marL="0" indent="0">
              <a:buNone/>
            </a:pPr>
            <a:r>
              <a:rPr lang="el-GR" sz="1700" b="1" dirty="0"/>
              <a:t>5.3.10. Άλλες οχλήσεις (οσμές, δονήσεις κλπ.)</a:t>
            </a:r>
            <a:endParaRPr lang="el-GR" sz="1700" dirty="0"/>
          </a:p>
        </p:txBody>
      </p:sp>
    </p:spTree>
    <p:extLst>
      <p:ext uri="{BB962C8B-B14F-4D97-AF65-F5344CB8AC3E}">
        <p14:creationId xmlns:p14="http://schemas.microsoft.com/office/powerpoint/2010/main" val="24724895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1143000"/>
          </a:xfrm>
        </p:spPr>
        <p:txBody>
          <a:bodyPr>
            <a:normAutofit/>
          </a:bodyPr>
          <a:lstStyle/>
          <a:p>
            <a:r>
              <a:rPr lang="el-GR" sz="3200" b="1" dirty="0"/>
              <a:t>ΠΡΟΔΙΑΓΡΑΦΕΣ ΜΕΛΕΤΩΝ ΠΕΡΙΒΑΛΛΟΝΤΙΚΩΝ ΕΠΙΠΤΩΣΕΩΝ ΕΡΓΩΝ Α1           συνχ....</a:t>
            </a:r>
            <a:endParaRPr lang="el-GR" sz="3200" dirty="0"/>
          </a:p>
        </p:txBody>
      </p:sp>
      <p:sp>
        <p:nvSpPr>
          <p:cNvPr id="3" name="Content Placeholder 2"/>
          <p:cNvSpPr>
            <a:spLocks noGrp="1"/>
          </p:cNvSpPr>
          <p:nvPr>
            <p:ph idx="1"/>
          </p:nvPr>
        </p:nvSpPr>
        <p:spPr>
          <a:xfrm>
            <a:off x="1981200" y="1268760"/>
            <a:ext cx="8229600" cy="5472608"/>
          </a:xfrm>
        </p:spPr>
        <p:txBody>
          <a:bodyPr>
            <a:normAutofit lnSpcReduction="10000"/>
          </a:bodyPr>
          <a:lstStyle/>
          <a:p>
            <a:pPr marL="0" indent="0">
              <a:buNone/>
            </a:pPr>
            <a:r>
              <a:rPr lang="el-GR" sz="2200" b="1" dirty="0"/>
              <a:t>6. ΕΚΤΙΜΗΣΗ ΚΑΙ ΑΞΙΟΛΟΓΗΣΗ ΠΕΡΙΒΑΛΛΟΝΤΙΚΩΝ ΕΠΙΠΤΩΣΕΩΝ</a:t>
            </a:r>
          </a:p>
          <a:p>
            <a:pPr marL="0" indent="0">
              <a:buNone/>
            </a:pPr>
            <a:endParaRPr lang="el-GR" sz="1900" b="1" dirty="0"/>
          </a:p>
          <a:p>
            <a:pPr marL="0" indent="0">
              <a:buNone/>
            </a:pPr>
            <a:r>
              <a:rPr lang="el-GR" sz="1900" b="1" dirty="0"/>
              <a:t>6.1. Οικολογικές επιπτώσεις </a:t>
            </a:r>
            <a:endParaRPr lang="el-GR" sz="1900" dirty="0"/>
          </a:p>
          <a:p>
            <a:pPr marL="0" indent="0">
              <a:buNone/>
            </a:pPr>
            <a:r>
              <a:rPr lang="el-GR" sz="1700" b="1" dirty="0"/>
              <a:t>6.1.1. Ατμόσφαιρα</a:t>
            </a:r>
          </a:p>
          <a:p>
            <a:pPr marL="0" indent="0">
              <a:buNone/>
            </a:pPr>
            <a:r>
              <a:rPr lang="el-GR" sz="1700" b="1" dirty="0"/>
              <a:t>6.1.2. Νερά</a:t>
            </a:r>
          </a:p>
          <a:p>
            <a:pPr marL="0" indent="0">
              <a:buNone/>
            </a:pPr>
            <a:r>
              <a:rPr lang="el-GR" sz="1700" b="1" dirty="0"/>
              <a:t>6.1.3. Μορφολογία – Έδαφος</a:t>
            </a:r>
          </a:p>
          <a:p>
            <a:pPr marL="0" indent="0">
              <a:spcBef>
                <a:spcPts val="0"/>
              </a:spcBef>
              <a:buNone/>
            </a:pPr>
            <a:r>
              <a:rPr lang="el-GR" sz="1700" b="1" dirty="0"/>
              <a:t>6.1.4. Χλωρίδα – Πανίδα</a:t>
            </a:r>
            <a:r>
              <a:rPr lang="el-GR" sz="2400" b="1" dirty="0"/>
              <a:t> </a:t>
            </a:r>
            <a:r>
              <a:rPr lang="el-GR" sz="1400" dirty="0"/>
              <a:t>Επίδραση των αερίων εκπομπών, των υγρών και στερεών αποβλήτων, στη χλωρίδα και πανίδα της περιοχής (χερσαία και υδρόβια), (βραχυχρόνια &amp; μακροχρόνια). </a:t>
            </a:r>
          </a:p>
          <a:p>
            <a:pPr marL="0" indent="0">
              <a:spcBef>
                <a:spcPts val="0"/>
              </a:spcBef>
              <a:buNone/>
            </a:pPr>
            <a:endParaRPr lang="el-GR" sz="1400" dirty="0"/>
          </a:p>
          <a:p>
            <a:pPr marL="0" indent="0">
              <a:buNone/>
            </a:pPr>
            <a:r>
              <a:rPr lang="el-GR" sz="1900" b="1" dirty="0"/>
              <a:t>6.2. Επιπτώσεις από τους θορύβους </a:t>
            </a:r>
          </a:p>
          <a:p>
            <a:pPr marL="0" indent="0">
              <a:buNone/>
            </a:pPr>
            <a:endParaRPr lang="el-GR" sz="1900" dirty="0"/>
          </a:p>
          <a:p>
            <a:pPr marL="0" indent="0">
              <a:buNone/>
            </a:pPr>
            <a:r>
              <a:rPr lang="el-GR" sz="1900" b="1" dirty="0"/>
              <a:t>6.3. Επιπτώσεις σε κρατικές εξυπηρετήσεις – Δίκτυα</a:t>
            </a:r>
          </a:p>
          <a:p>
            <a:pPr marL="0" indent="0">
              <a:buNone/>
            </a:pPr>
            <a:endParaRPr lang="el-GR" sz="1900" b="1" dirty="0"/>
          </a:p>
          <a:p>
            <a:pPr marL="0" indent="0">
              <a:buNone/>
            </a:pPr>
            <a:r>
              <a:rPr lang="el-GR" sz="1900" b="1" dirty="0"/>
              <a:t>6.4. Αξιολόγηση των περιβαλλοντικών επιπτώσεων</a:t>
            </a:r>
            <a:r>
              <a:rPr lang="el-GR" sz="2000" dirty="0"/>
              <a:t> </a:t>
            </a:r>
            <a:r>
              <a:rPr lang="el-GR" sz="1400" dirty="0"/>
              <a:t>Τα συμπεράσματα από την ανάλυση και το σχολιασμό των επιπτώσεων των παραγράφων 6.1, 6.2 και 6.3 θα συγκεντρώνονται σε πίνακες ή μητρώα και θα αξιολογούνται ως προς την σημασία και το χαρακτήρα των επιπτώσεων (πχ. άμεσες-έμμεσες, θετικές-αρνητικές, βραχυχρόνιες-μακροχρόνιες, κλπ) </a:t>
            </a:r>
          </a:p>
          <a:p>
            <a:pPr marL="0" indent="0">
              <a:buNone/>
            </a:pPr>
            <a:endParaRPr lang="el-GR" sz="1400" dirty="0"/>
          </a:p>
        </p:txBody>
      </p:sp>
    </p:spTree>
    <p:extLst>
      <p:ext uri="{BB962C8B-B14F-4D97-AF65-F5344CB8AC3E}">
        <p14:creationId xmlns:p14="http://schemas.microsoft.com/office/powerpoint/2010/main" val="6371733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16632"/>
            <a:ext cx="8928992" cy="576064"/>
          </a:xfrm>
        </p:spPr>
        <p:txBody>
          <a:bodyPr>
            <a:noAutofit/>
          </a:bodyPr>
          <a:lstStyle/>
          <a:p>
            <a:r>
              <a:rPr lang="el-GR" sz="2000" b="1" dirty="0"/>
              <a:t>ΠΡΟΔΙΑΓΡΑΦΕΣ ΜΕΛΕΤΩΝ ΠΕΡΙΒΑΛΛΟΝΤΙΚΩΝ ΕΠΙΠΤΩΣΕΩΝ ΕΡΓΩΝ Α1           </a:t>
            </a:r>
            <a:r>
              <a:rPr lang="el-GR" sz="1600" b="1" dirty="0"/>
              <a:t>συνχ....</a:t>
            </a:r>
            <a:endParaRPr lang="el-GR" sz="1600" dirty="0"/>
          </a:p>
        </p:txBody>
      </p:sp>
      <p:sp>
        <p:nvSpPr>
          <p:cNvPr id="3" name="Content Placeholder 2"/>
          <p:cNvSpPr>
            <a:spLocks noGrp="1"/>
          </p:cNvSpPr>
          <p:nvPr>
            <p:ph idx="1"/>
          </p:nvPr>
        </p:nvSpPr>
        <p:spPr>
          <a:xfrm>
            <a:off x="1703512" y="620688"/>
            <a:ext cx="8856984" cy="6237312"/>
          </a:xfrm>
        </p:spPr>
        <p:txBody>
          <a:bodyPr>
            <a:normAutofit fontScale="25000" lnSpcReduction="20000"/>
          </a:bodyPr>
          <a:lstStyle/>
          <a:p>
            <a:pPr marL="0" indent="0">
              <a:buNone/>
            </a:pPr>
            <a:r>
              <a:rPr lang="el-GR" sz="3500" b="1" dirty="0"/>
              <a:t>7. ΜΕΤΡΑ ΑΝΤΙΜΕΤΩΠΙΣΗΣ ΤΩΝ ΠΕΡΙΒΑΛΛΟΝΤΙΚΩΝ ΕΠΙΠΤΩΣΕΩΝ</a:t>
            </a:r>
          </a:p>
          <a:p>
            <a:pPr marL="0" indent="0">
              <a:buNone/>
            </a:pPr>
            <a:endParaRPr lang="el-GR" sz="2200" b="1" dirty="0"/>
          </a:p>
          <a:p>
            <a:pPr marL="0" indent="0">
              <a:buNone/>
            </a:pPr>
            <a:r>
              <a:rPr lang="el-GR" sz="1900" b="1" u="sng" dirty="0"/>
              <a:t>7.1. Αέρια απόβλητα</a:t>
            </a:r>
          </a:p>
          <a:p>
            <a:pPr marL="0" indent="0">
              <a:buNone/>
            </a:pPr>
            <a:r>
              <a:rPr lang="el-GR" sz="1800" dirty="0"/>
              <a:t>- Μέτρα προστασίας. </a:t>
            </a:r>
          </a:p>
          <a:p>
            <a:pPr marL="0" indent="0">
              <a:buNone/>
            </a:pPr>
            <a:r>
              <a:rPr lang="el-GR" sz="1800" dirty="0"/>
              <a:t>- Εφικτές εναλλακτικές λύσεις ως προς τα μέτρα ελέγχου των αερίων αποβλήτων, πχ. επιλογή καυσίμων και μεθόδων που να περιορίζουν τις εκπομπές, ανακύκλωση αερίων, συστήματα επεξεργασίας αερίων εκπομπών, κλπ. </a:t>
            </a:r>
          </a:p>
          <a:p>
            <a:pPr marL="0" indent="0">
              <a:buNone/>
            </a:pPr>
            <a:r>
              <a:rPr lang="el-GR" sz="1800" dirty="0"/>
              <a:t>- Αποδόσεις των μέτρων ελέγχου και χαρακτηριστικά των αερίων εκπομπών μετά την επεξεργασία (ποιότητα και ποσότητα). </a:t>
            </a:r>
          </a:p>
          <a:p>
            <a:pPr marL="0" indent="0">
              <a:buNone/>
            </a:pPr>
            <a:r>
              <a:rPr lang="el-GR" sz="1800" dirty="0"/>
              <a:t>- Πλήρη τεχνικά χαρακτηριστικά και υπολογισμοί των συστημάτων αντιρρύπανσης</a:t>
            </a:r>
            <a:endParaRPr lang="el-GR" sz="1800" b="1" dirty="0"/>
          </a:p>
          <a:p>
            <a:pPr marL="0" indent="0">
              <a:buNone/>
            </a:pPr>
            <a:endParaRPr lang="el-GR" sz="1900" b="1" dirty="0"/>
          </a:p>
          <a:p>
            <a:pPr marL="0" indent="0">
              <a:buNone/>
            </a:pPr>
            <a:r>
              <a:rPr lang="el-GR" sz="1900" b="1" u="sng" dirty="0"/>
              <a:t>7.2. Υγρά απόβλητα</a:t>
            </a:r>
          </a:p>
          <a:p>
            <a:pPr marL="0" indent="0">
              <a:buNone/>
            </a:pPr>
            <a:r>
              <a:rPr lang="el-GR" sz="1800" dirty="0"/>
              <a:t>- Μέτρα Προστασίας. </a:t>
            </a:r>
          </a:p>
          <a:p>
            <a:pPr marL="0" indent="0">
              <a:buNone/>
            </a:pPr>
            <a:r>
              <a:rPr lang="el-GR" sz="1800" dirty="0"/>
              <a:t>- Εφικτές εναλλακτικές λύσεις ως προς τα μέτρα ελέγχου των υγρών αποβλήτων (πχ. επιλογή μεθόδων παραγωγής που να περιορίζουν την κατανάλωση ή την ρύπανση των νερών, επιλογή νερών παραγωγικής διαδικασίας, χώρων υγιεινής και βρόχινων νερών). </a:t>
            </a:r>
          </a:p>
          <a:p>
            <a:pPr marL="0" indent="0">
              <a:buNone/>
            </a:pPr>
            <a:r>
              <a:rPr lang="el-GR" sz="1800" dirty="0"/>
              <a:t>- Πρόληψη των συμπτωματικών ρυπάνσεων στο επίπεδο της παραγωγής όπως πχ. με λεκάνες κατακράτησης, αυτόματα συστήματα ελέγχου ροής υγρών, </a:t>
            </a:r>
          </a:p>
          <a:p>
            <a:pPr marL="0" indent="0">
              <a:buNone/>
            </a:pPr>
            <a:r>
              <a:rPr lang="el-GR" sz="1800" dirty="0"/>
              <a:t>- Αποδόσεις των μέτρων ελέγχου και παράμετροι ποιότητας των υγρών αποβλήτων μετά την επεξεργασία (ποιότητα και ποσότητα εκφρασμένες σε μονάδες Kg ανά παραγόμενη μονάδα, σε mg/l, g/ώρα ή Kg/ώρα). </a:t>
            </a:r>
          </a:p>
          <a:p>
            <a:pPr marL="0" indent="0">
              <a:buNone/>
            </a:pPr>
            <a:r>
              <a:rPr lang="el-GR" sz="1800" dirty="0"/>
              <a:t>- Πλήρη τεχνικά χαρακτηριστικά και υπολογισμοί των συστημάτων αντιρρύπανσης. </a:t>
            </a:r>
          </a:p>
          <a:p>
            <a:pPr marL="0" indent="0">
              <a:buNone/>
            </a:pPr>
            <a:r>
              <a:rPr lang="el-GR" sz="1800" dirty="0"/>
              <a:t>- Στοιχεία για την ανακύκλωση των υγρών αποβλήτων.</a:t>
            </a:r>
            <a:endParaRPr lang="el-GR" sz="1900" b="1" dirty="0"/>
          </a:p>
          <a:p>
            <a:pPr marL="0" indent="0">
              <a:buNone/>
            </a:pPr>
            <a:endParaRPr lang="el-GR" sz="1900" b="1" dirty="0"/>
          </a:p>
          <a:p>
            <a:pPr marL="0" indent="0">
              <a:buNone/>
            </a:pPr>
            <a:r>
              <a:rPr lang="el-GR" sz="1900" b="1" u="sng" dirty="0"/>
              <a:t>7.3. Στερεά απόβλητα - Ιλύες - Τοξικά απόβλητα – Απορρίμματα</a:t>
            </a:r>
          </a:p>
          <a:p>
            <a:pPr marL="0" indent="0">
              <a:buNone/>
            </a:pPr>
            <a:r>
              <a:rPr lang="el-GR" sz="1800" dirty="0"/>
              <a:t>- Μέτρα προστασίας. </a:t>
            </a:r>
          </a:p>
          <a:p>
            <a:pPr marL="0" indent="0">
              <a:buNone/>
            </a:pPr>
            <a:r>
              <a:rPr lang="el-GR" sz="1800" dirty="0"/>
              <a:t>- Εφικτές εναλλακτικές λύσεις διάθεσής τους (πχ. έδαφος, θάλασσα, υπογείως, ανακύκλωση, κλπ). </a:t>
            </a:r>
          </a:p>
          <a:p>
            <a:pPr marL="0" indent="0">
              <a:buNone/>
            </a:pPr>
            <a:r>
              <a:rPr lang="el-GR" sz="1800" dirty="0"/>
              <a:t>- Χαρακτηριστικά διάθεσης (τρόπος μεταφοράς, θέση διάθεσης, μέθοδος διάθεσης ή ανακύκλωσης) για κάθε λύση.Μελέτες Περιβαλλοντικών Επιπτώσεων Νίκος Δεπούντης (MSc, PhD, FGS) 28 </a:t>
            </a:r>
          </a:p>
          <a:p>
            <a:pPr marL="0" indent="0">
              <a:buNone/>
            </a:pPr>
            <a:r>
              <a:rPr lang="el-GR" sz="1800" dirty="0"/>
              <a:t>- Μέτρα περιορισμού των στερεών αποβλήτων και απορριμμάτων (πχ. επιλογή μεθόδων που να περιορίζουν την παραγωγή τους, διαχωρισμός των απορριμμάτων τα οποία μπορούν να επαναχρησιμοποιηθούν). </a:t>
            </a:r>
          </a:p>
          <a:p>
            <a:pPr marL="0" indent="0">
              <a:buNone/>
            </a:pPr>
            <a:r>
              <a:rPr lang="el-GR" sz="1800" dirty="0"/>
              <a:t>- Πλήρη τεχνικά χαρακτηριστικά και υπολογισμοί των συστημάτων αντιρρύπανσης.</a:t>
            </a:r>
            <a:endParaRPr lang="el-GR" sz="1800" b="1" dirty="0"/>
          </a:p>
          <a:p>
            <a:pPr marL="0" indent="0">
              <a:buNone/>
            </a:pPr>
            <a:endParaRPr lang="el-GR" sz="1800" b="1" dirty="0"/>
          </a:p>
          <a:p>
            <a:pPr marL="0" indent="0">
              <a:buNone/>
            </a:pPr>
            <a:r>
              <a:rPr lang="el-GR" sz="1900" b="1" u="sng" dirty="0"/>
              <a:t>7.4. Θόρυβος</a:t>
            </a:r>
            <a:r>
              <a:rPr lang="el-GR" sz="2000" u="sng" dirty="0"/>
              <a:t> </a:t>
            </a:r>
          </a:p>
          <a:p>
            <a:pPr marL="0" indent="0">
              <a:buNone/>
            </a:pPr>
            <a:r>
              <a:rPr lang="el-GR" sz="1800" dirty="0"/>
              <a:t>Μέτρα προστασίας από το θόρυβο. </a:t>
            </a:r>
          </a:p>
          <a:p>
            <a:pPr marL="0" indent="0">
              <a:buNone/>
            </a:pPr>
            <a:r>
              <a:rPr lang="el-GR" sz="1800" dirty="0"/>
              <a:t>- Προβλεπόμενα μέτρα ελέγχου του θορύβου, πχ. πρόληψη των θορύβων στην πηγή (επιλογή μηχανών), σύστημα χρησιμοποιούμενων συσκευών για την ηχητική μόνωση (επικάλυψη, αντικραδασμικά υπόβαθρα, διαγράμματα, τοίχοι). </a:t>
            </a:r>
          </a:p>
          <a:p>
            <a:pPr marL="0" indent="0">
              <a:buNone/>
            </a:pPr>
            <a:r>
              <a:rPr lang="el-GR" sz="1800" dirty="0"/>
              <a:t>- Απόδοση των μέτρων ελέγχου. </a:t>
            </a:r>
          </a:p>
          <a:p>
            <a:pPr marL="0" indent="0">
              <a:buNone/>
            </a:pPr>
            <a:r>
              <a:rPr lang="el-GR" sz="1800" dirty="0"/>
              <a:t>- Πλήρη τεχνικά χαρακτηριστικά και υπολογισμοί των συστημάτων αντιρρύπανσης </a:t>
            </a:r>
            <a:endParaRPr lang="el-GR" sz="1800" b="1" dirty="0"/>
          </a:p>
          <a:p>
            <a:pPr marL="0" indent="0">
              <a:buNone/>
            </a:pPr>
            <a:endParaRPr lang="el-GR" sz="1900" b="1" dirty="0"/>
          </a:p>
          <a:p>
            <a:pPr marL="0" indent="0">
              <a:buNone/>
            </a:pPr>
            <a:r>
              <a:rPr lang="el-GR" sz="1900" b="1" u="sng" dirty="0"/>
              <a:t>7.5. Πρόγραμμα παρακολούθησης των περιβαλλοντικών επιπτώσεων</a:t>
            </a:r>
          </a:p>
          <a:p>
            <a:pPr marL="0" indent="0">
              <a:buNone/>
            </a:pPr>
            <a:r>
              <a:rPr lang="el-GR" sz="1800" dirty="0"/>
              <a:t>Περιγράφονται τα προγράμματα που απαιτούνται για την παρακολούθηση: </a:t>
            </a:r>
          </a:p>
          <a:p>
            <a:pPr marL="0" indent="0">
              <a:buNone/>
            </a:pPr>
            <a:r>
              <a:rPr lang="el-GR" sz="1800" dirty="0"/>
              <a:t>α) Των περιβαλλοντικών επιπτώσεων στο ευρύτερο περιβάλλον (monitoring). </a:t>
            </a:r>
          </a:p>
          <a:p>
            <a:pPr marL="0" indent="0">
              <a:buNone/>
            </a:pPr>
            <a:r>
              <a:rPr lang="el-GR" sz="1800" dirty="0"/>
              <a:t>β) Της απόδοσης των μέτρων προστασίας καθώς και της ποιότητας των παραγομένων αποβλήτων κατά την λειτουργία της εγκατάστασης (monitoring).</a:t>
            </a:r>
          </a:p>
        </p:txBody>
      </p:sp>
    </p:spTree>
    <p:extLst>
      <p:ext uri="{BB962C8B-B14F-4D97-AF65-F5344CB8AC3E}">
        <p14:creationId xmlns:p14="http://schemas.microsoft.com/office/powerpoint/2010/main" val="28464437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2" y="31750"/>
            <a:ext cx="9324976" cy="679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9696" y="116632"/>
            <a:ext cx="432048" cy="369332"/>
          </a:xfrm>
          <a:prstGeom prst="rect">
            <a:avLst/>
          </a:prstGeom>
          <a:solidFill>
            <a:schemeClr val="tx2">
              <a:lumMod val="40000"/>
              <a:lumOff val="60000"/>
            </a:schemeClr>
          </a:solidFill>
        </p:spPr>
        <p:txBody>
          <a:bodyPr wrap="square" rtlCol="0">
            <a:spAutoFit/>
          </a:bodyPr>
          <a:lstStyle/>
          <a:p>
            <a:endParaRPr lang="el-GR" dirty="0"/>
          </a:p>
        </p:txBody>
      </p:sp>
    </p:spTree>
    <p:extLst>
      <p:ext uri="{BB962C8B-B14F-4D97-AF65-F5344CB8AC3E}">
        <p14:creationId xmlns:p14="http://schemas.microsoft.com/office/powerpoint/2010/main" val="32342669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223839"/>
            <a:ext cx="8648700"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902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57150"/>
            <a:ext cx="9193213"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8599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561" y="1052736"/>
            <a:ext cx="8883435" cy="464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2101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88640"/>
            <a:ext cx="9036496" cy="778098"/>
          </a:xfrm>
        </p:spPr>
        <p:txBody>
          <a:bodyPr>
            <a:normAutofit fontScale="90000"/>
          </a:bodyPr>
          <a:lstStyle/>
          <a:p>
            <a:r>
              <a:rPr lang="el-GR" sz="3200" b="1" dirty="0"/>
              <a:t>ΠΡΟΔΙΑΓΡΑΦΕΣ ΕΙΔΙΚΩΝ ΠΕΡΙΒΑΛΛΟΝΤΙΚΩΝ ΜΕΛΕΤΩΝ </a:t>
            </a:r>
            <a:r>
              <a:rPr lang="el-GR" sz="3200" dirty="0"/>
              <a:t/>
            </a:r>
            <a:br>
              <a:rPr lang="el-GR" sz="3200" dirty="0"/>
            </a:br>
            <a:endParaRPr lang="el-GR" sz="3200" dirty="0"/>
          </a:p>
        </p:txBody>
      </p:sp>
      <p:sp>
        <p:nvSpPr>
          <p:cNvPr id="3" name="Content Placeholder 2"/>
          <p:cNvSpPr>
            <a:spLocks noGrp="1"/>
          </p:cNvSpPr>
          <p:nvPr>
            <p:ph idx="1"/>
          </p:nvPr>
        </p:nvSpPr>
        <p:spPr>
          <a:xfrm>
            <a:off x="1775520" y="692696"/>
            <a:ext cx="8435280" cy="5832648"/>
          </a:xfrm>
        </p:spPr>
        <p:txBody>
          <a:bodyPr>
            <a:normAutofit fontScale="92500" lnSpcReduction="20000"/>
          </a:bodyPr>
          <a:lstStyle/>
          <a:p>
            <a:pPr marL="0" indent="0">
              <a:buNone/>
            </a:pPr>
            <a:r>
              <a:rPr lang="el-GR" sz="2000" b="1" dirty="0"/>
              <a:t>ΟΡΙΣΜΟΣ ΚΑΙ ΣΚΟΠΟΣ ΤΗΣ ΕΙΔΙΚΗΣ ΠΕΡΙΒΑΛΛΟΝΤΙΚΗΣ ΜΕΛΕΤΗΣ</a:t>
            </a:r>
          </a:p>
          <a:p>
            <a:pPr marL="0" indent="0">
              <a:buNone/>
            </a:pPr>
            <a:r>
              <a:rPr lang="el-GR" sz="2000" b="1" dirty="0"/>
              <a:t>Ειδική Περιβαλλοντική Μελέτη (Ε.Π.Μ.) </a:t>
            </a:r>
            <a:r>
              <a:rPr lang="el-GR" sz="2000" dirty="0"/>
              <a:t>καλείται κάθε επιστημονική εργασία και έρευνα της οποίας το περιεχόμενο καθορίζεται σύμφωνα με τις ισχύουσες προδιαγραφές ή κατά περίπτωση, ανάλογα με το προστατευετέο αντικείμενο, με τις προδιαγραφές που απαιτούνται για την :</a:t>
            </a:r>
          </a:p>
          <a:p>
            <a:pPr marL="0" indent="0">
              <a:buNone/>
            </a:pPr>
            <a:endParaRPr lang="el-GR" sz="2000" dirty="0"/>
          </a:p>
          <a:p>
            <a:r>
              <a:rPr lang="el-GR" sz="2000" dirty="0"/>
              <a:t>τεκμηρίωση της σημασίας του προστατευτέου αντικειμένου, της ένταξης του σε μία από τις κατηγορίες του άρθρου 18 του Ν.1650/1986 (Περιοχές απόλυτης προστασίας της φύσης, Περιοχές προστασίας της φύσης, Εθνικά Πάρκα, Προστατευόμενοι φυσικοί σχηματισμοί, τοπία και στοιχεία του τοπίου, Περιοχές οικοανάπτυξης) </a:t>
            </a:r>
          </a:p>
          <a:p>
            <a:endParaRPr lang="el-GR" sz="2000" dirty="0"/>
          </a:p>
          <a:p>
            <a:r>
              <a:rPr lang="el-GR" sz="2000" dirty="0"/>
              <a:t>στη διατύπωση προτάσεων μέτρων προστασίας ή και διαχείρισης του προστατευτέου αντικειμένου ή και της ευρύτερης περιοχής και </a:t>
            </a:r>
          </a:p>
          <a:p>
            <a:endParaRPr lang="el-GR" sz="2000" dirty="0"/>
          </a:p>
          <a:p>
            <a:r>
              <a:rPr lang="el-GR" sz="2000" dirty="0"/>
              <a:t>της σκοπιμότητας των προτεινόμενων έργων προστασίας. </a:t>
            </a:r>
          </a:p>
          <a:p>
            <a:endParaRPr lang="el-GR" sz="2000" dirty="0"/>
          </a:p>
          <a:p>
            <a:pPr marL="0" indent="0">
              <a:buNone/>
            </a:pPr>
            <a:r>
              <a:rPr lang="el-GR" sz="2000" dirty="0"/>
              <a:t>Η επιλογή των προδιαγραφών κάθε Ε.Π.Μ. πραγματοποιείται από το φορέα ανάθεσης ή και κατάρτισης της (Δημόσιο, Ν.Π.Δ.Δ., Ο.Τ.Α., Δημόσιες Επιχειρήσεις, Ν.Π.Ι.Δ., κλπ)</a:t>
            </a:r>
          </a:p>
        </p:txBody>
      </p:sp>
    </p:spTree>
    <p:extLst>
      <p:ext uri="{BB962C8B-B14F-4D97-AF65-F5344CB8AC3E}">
        <p14:creationId xmlns:p14="http://schemas.microsoft.com/office/powerpoint/2010/main" val="34936446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r>
              <a:rPr lang="el-GR" b="1" dirty="0" smtClean="0"/>
              <a:t>ΠΡΟΣΤΑΤΕΥΤΕΑ </a:t>
            </a:r>
            <a:r>
              <a:rPr lang="el-GR" b="1" dirty="0"/>
              <a:t>ΑΝΤΙΚΕΙΜΕΝΑ </a:t>
            </a:r>
            <a:r>
              <a:rPr lang="el-GR" dirty="0"/>
              <a:t/>
            </a:r>
            <a:br>
              <a:rPr lang="el-GR" dirty="0"/>
            </a:br>
            <a:endParaRPr lang="el-GR" dirty="0"/>
          </a:p>
        </p:txBody>
      </p:sp>
      <p:sp>
        <p:nvSpPr>
          <p:cNvPr id="3" name="Content Placeholder 2"/>
          <p:cNvSpPr>
            <a:spLocks noGrp="1"/>
          </p:cNvSpPr>
          <p:nvPr>
            <p:ph idx="1"/>
          </p:nvPr>
        </p:nvSpPr>
        <p:spPr>
          <a:xfrm>
            <a:off x="1981200" y="692696"/>
            <a:ext cx="8229600" cy="6165304"/>
          </a:xfrm>
        </p:spPr>
        <p:txBody>
          <a:bodyPr>
            <a:normAutofit fontScale="77500" lnSpcReduction="20000"/>
          </a:bodyPr>
          <a:lstStyle/>
          <a:p>
            <a:pPr marL="0" indent="0">
              <a:buNone/>
            </a:pPr>
            <a:endParaRPr lang="el-GR" b="1" dirty="0" smtClean="0"/>
          </a:p>
          <a:p>
            <a:pPr marL="0" indent="0">
              <a:buNone/>
            </a:pPr>
            <a:r>
              <a:rPr lang="el-GR" b="1" dirty="0" smtClean="0"/>
              <a:t>Τα </a:t>
            </a:r>
            <a:r>
              <a:rPr lang="el-GR" b="1" dirty="0"/>
              <a:t>κριτήρια χαρακτηρισμού των κατηγοριών προστατευτέων αντικειμένων είναι: </a:t>
            </a:r>
            <a:endParaRPr lang="el-GR" b="1" dirty="0" smtClean="0"/>
          </a:p>
          <a:p>
            <a:pPr marL="0" indent="0">
              <a:buNone/>
            </a:pPr>
            <a:endParaRPr lang="el-GR" dirty="0"/>
          </a:p>
          <a:p>
            <a:pPr marL="0" indent="0">
              <a:buNone/>
            </a:pPr>
            <a:r>
              <a:rPr lang="el-GR" u="sng" dirty="0"/>
              <a:t>1. Περιοχές απόλυτης προστασίας της φύσης </a:t>
            </a:r>
            <a:r>
              <a:rPr lang="el-GR" dirty="0"/>
              <a:t>χαρακτηρίζονται εκτάσεις με </a:t>
            </a:r>
            <a:r>
              <a:rPr lang="el-GR" u="sng" dirty="0">
                <a:solidFill>
                  <a:srgbClr val="FF0000"/>
                </a:solidFill>
              </a:rPr>
              <a:t>εξαιρετικά ευαίσθητα οικοσυστήματα</a:t>
            </a:r>
            <a:r>
              <a:rPr lang="el-GR" dirty="0"/>
              <a:t>, βιότοποι ή οικότοποι σπάνιων ή απειλούμενων με εξαφάνιση ειδών της άγριας πανίδας. Στις περιοχές απόλυτης προστασίας της φύσης </a:t>
            </a:r>
            <a:r>
              <a:rPr lang="el-GR" dirty="0">
                <a:solidFill>
                  <a:srgbClr val="FF0000"/>
                </a:solidFill>
              </a:rPr>
              <a:t>απαγορεύεται κάθε δραστηριότητα</a:t>
            </a:r>
            <a:r>
              <a:rPr lang="el-GR" dirty="0"/>
              <a:t>. Κατ' εξαίρεση μπορεί να επιτρέπονται σύμφωνα με τις ειδικότερες ρυθμίσεις του οικείου κανονισμού η διεξαγωγή επιστημονικών ερευνών και η εκτέλεση εργασιών που αποσκοπούν στη διατήρηση των χαρακτηριστικών τους, εφόσον εξασφαλίζεται υψηλός βαθμός προστασίας. </a:t>
            </a:r>
            <a:endParaRPr lang="el-GR" dirty="0" smtClean="0"/>
          </a:p>
          <a:p>
            <a:pPr marL="0" indent="0">
              <a:buNone/>
            </a:pPr>
            <a:endParaRPr lang="el-GR" dirty="0"/>
          </a:p>
          <a:p>
            <a:pPr marL="0" indent="0">
              <a:buNone/>
            </a:pPr>
            <a:r>
              <a:rPr lang="el-GR" u="sng" dirty="0"/>
              <a:t>2. Περιοχές προστασίας της φύσης </a:t>
            </a:r>
            <a:r>
              <a:rPr lang="el-GR" dirty="0"/>
              <a:t>χαρακτηρίζονται εκτάσεις </a:t>
            </a:r>
            <a:r>
              <a:rPr lang="el-GR" u="sng" dirty="0">
                <a:solidFill>
                  <a:srgbClr val="FF0000"/>
                </a:solidFill>
              </a:rPr>
              <a:t>μεγάλης οικολογικής ή βιολογικής αξίας.</a:t>
            </a:r>
            <a:r>
              <a:rPr lang="el-GR" dirty="0"/>
              <a:t> Στις περιοχές αυτές προστατεύεται το φυσικό περιβάλλον από κάθε δραστηριότητα ή επέμβαση που είναι δυνατό να μεταβάλλει ή να αλλοιώσει τη φυσική κατάσταση, σύνθεση ή εξέλιξή του. Κατ' εξαίρεση μπορούν να επιτρέπονται σύμφωνα με τις ειδικότερες ρυθμίσεις του οικείου κανονισμού η εκτέλεση εργασιών, ερευνών και η </a:t>
            </a:r>
            <a:r>
              <a:rPr lang="el-GR" dirty="0">
                <a:solidFill>
                  <a:srgbClr val="FF0000"/>
                </a:solidFill>
              </a:rPr>
              <a:t>άσκηση ασχολιών και δραστηριοτήτων, κυρίως παραδοσιακών,</a:t>
            </a:r>
            <a:r>
              <a:rPr lang="el-GR" dirty="0"/>
              <a:t> εφόσον δεν έρχονται σε αντίθεση με τους σκοπούς προστασίας.</a:t>
            </a:r>
          </a:p>
        </p:txBody>
      </p:sp>
    </p:spTree>
    <p:extLst>
      <p:ext uri="{BB962C8B-B14F-4D97-AF65-F5344CB8AC3E}">
        <p14:creationId xmlns:p14="http://schemas.microsoft.com/office/powerpoint/2010/main" val="2329384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470264" y="313522"/>
            <a:ext cx="10032274" cy="6048089"/>
          </a:xfrm>
          <a:prstGeom prst="rect">
            <a:avLst/>
          </a:prstGeom>
        </p:spPr>
      </p:pic>
    </p:spTree>
    <p:extLst>
      <p:ext uri="{BB962C8B-B14F-4D97-AF65-F5344CB8AC3E}">
        <p14:creationId xmlns:p14="http://schemas.microsoft.com/office/powerpoint/2010/main" val="2468848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r>
              <a:rPr lang="el-GR" b="1" dirty="0" smtClean="0"/>
              <a:t>ΠΡΟΣΤΑΤΕΥΤΕΑ </a:t>
            </a:r>
            <a:r>
              <a:rPr lang="el-GR" b="1" dirty="0"/>
              <a:t>ΑΝΤΙΚΕΙΜΕΝΑ </a:t>
            </a:r>
            <a:r>
              <a:rPr lang="el-GR" sz="2000" b="1" dirty="0"/>
              <a:t>συνχ..</a:t>
            </a:r>
            <a:r>
              <a:rPr lang="el-GR" sz="2000" dirty="0"/>
              <a:t/>
            </a:r>
            <a:br>
              <a:rPr lang="el-GR" sz="2000" dirty="0"/>
            </a:br>
            <a:endParaRPr lang="el-GR" sz="2000" dirty="0"/>
          </a:p>
        </p:txBody>
      </p:sp>
      <p:sp>
        <p:nvSpPr>
          <p:cNvPr id="3" name="Content Placeholder 2"/>
          <p:cNvSpPr>
            <a:spLocks noGrp="1"/>
          </p:cNvSpPr>
          <p:nvPr>
            <p:ph idx="1"/>
          </p:nvPr>
        </p:nvSpPr>
        <p:spPr>
          <a:xfrm>
            <a:off x="1981200" y="764704"/>
            <a:ext cx="8229600" cy="6048672"/>
          </a:xfrm>
        </p:spPr>
        <p:txBody>
          <a:bodyPr>
            <a:normAutofit fontScale="55000" lnSpcReduction="20000"/>
          </a:bodyPr>
          <a:lstStyle/>
          <a:p>
            <a:pPr marL="0" indent="0">
              <a:buNone/>
            </a:pPr>
            <a:r>
              <a:rPr lang="el-GR" u="sng" dirty="0"/>
              <a:t>3. Εθνικά πάρκα </a:t>
            </a:r>
            <a:r>
              <a:rPr lang="el-GR" dirty="0"/>
              <a:t>χαρακτηρίζονται εκτεταμένες χερσαίες, υδάτινες ή μικτού χαρακτήρα περιοχές, οι οποίες παραμένουν ανεπηρέαστες ή έχουν ελάχιστα επηρεαστεί από τις ανθρώπινες δραστηριότητες και στις οποίες διατηρείται μεγάλος αριθμός και ποικιλία αξιόλογων βιολογικών, οικολογικών, γεωμορφολογικών και αισθητικών </a:t>
            </a:r>
            <a:r>
              <a:rPr lang="el-GR" dirty="0" smtClean="0"/>
              <a:t>στοιχείων( </a:t>
            </a:r>
            <a:r>
              <a:rPr lang="el-GR" dirty="0"/>
              <a:t>θαλάσσιο πάρκο ή εθνικός </a:t>
            </a:r>
            <a:r>
              <a:rPr lang="el-GR" dirty="0" smtClean="0"/>
              <a:t>δρυμός). </a:t>
            </a:r>
          </a:p>
          <a:p>
            <a:pPr>
              <a:buFontTx/>
              <a:buChar char="-"/>
            </a:pPr>
            <a:r>
              <a:rPr lang="el-GR" dirty="0" smtClean="0"/>
              <a:t>Ο </a:t>
            </a:r>
            <a:r>
              <a:rPr lang="el-GR" dirty="0"/>
              <a:t>χαρακτηρισμός περιοχών ως εθνικών πάρκων αποσκοπεί στη </a:t>
            </a:r>
            <a:r>
              <a:rPr lang="el-GR" dirty="0" smtClean="0"/>
              <a:t>διαφύλαξη </a:t>
            </a:r>
            <a:r>
              <a:rPr lang="el-GR" dirty="0"/>
              <a:t>της </a:t>
            </a:r>
            <a:r>
              <a:rPr lang="el-GR" dirty="0">
                <a:solidFill>
                  <a:srgbClr val="FF0000"/>
                </a:solidFill>
              </a:rPr>
              <a:t>φυσικής κληρονομιάς </a:t>
            </a:r>
            <a:r>
              <a:rPr lang="el-GR" dirty="0"/>
              <a:t>και στη διατήρηση της </a:t>
            </a:r>
            <a:r>
              <a:rPr lang="el-GR" dirty="0">
                <a:solidFill>
                  <a:srgbClr val="FF0000"/>
                </a:solidFill>
              </a:rPr>
              <a:t>οικολογικής ισορροπίας </a:t>
            </a:r>
            <a:r>
              <a:rPr lang="el-GR" dirty="0"/>
              <a:t>ευρύτερων περιοχών της χώρας με παράλληλη παροχή στο κοινό </a:t>
            </a:r>
            <a:r>
              <a:rPr lang="el-GR" u="sng" dirty="0"/>
              <a:t>δυνατοτήτων περιβαλλοντικής εκπαίδευσης και φυσιολατρικών δραστηριοτήτων</a:t>
            </a:r>
            <a:r>
              <a:rPr lang="el-GR" dirty="0"/>
              <a:t>. </a:t>
            </a:r>
            <a:endParaRPr lang="el-GR" dirty="0" smtClean="0"/>
          </a:p>
          <a:p>
            <a:pPr>
              <a:buFontTx/>
              <a:buChar char="-"/>
            </a:pPr>
            <a:r>
              <a:rPr lang="el-GR" dirty="0" smtClean="0"/>
              <a:t>Για </a:t>
            </a:r>
            <a:r>
              <a:rPr lang="el-GR" dirty="0"/>
              <a:t>την εκπλήρωση των σκοπών αυτών λαμβάνονται τα κατάλληλα μέτρα, ώστε οι περιοχές αυτές να προστατεύονται επαρκώς τόσο από φυσικές </a:t>
            </a:r>
            <a:r>
              <a:rPr lang="el-GR" dirty="0" smtClean="0"/>
              <a:t>αιτίεςυποβάθμισης </a:t>
            </a:r>
            <a:r>
              <a:rPr lang="el-GR" dirty="0"/>
              <a:t>όσο και από ανθρώπινες ενέργειες, επεμβάσεις και δραστηριότητες. </a:t>
            </a:r>
            <a:endParaRPr lang="el-GR" dirty="0" smtClean="0"/>
          </a:p>
          <a:p>
            <a:pPr>
              <a:buFontTx/>
              <a:buChar char="-"/>
            </a:pPr>
            <a:r>
              <a:rPr lang="el-GR" dirty="0" smtClean="0"/>
              <a:t>Στα </a:t>
            </a:r>
            <a:r>
              <a:rPr lang="el-GR" dirty="0"/>
              <a:t>εθνικά πάρκα επιτρέπεται να εκτελούνται έργα, να γίνονται έρευνες και να ασκούνται δραστηριότητες, κυρίως παραδοσιακού χαρακτήρα, με τους όρους και περιορισμούς που καθορίζονται ειδικότερα από τον οικείο </a:t>
            </a:r>
            <a:r>
              <a:rPr lang="el-GR" u="sng" dirty="0">
                <a:solidFill>
                  <a:srgbClr val="FF0000"/>
                </a:solidFill>
              </a:rPr>
              <a:t>κανονισμό λειτουργίας και διαχείρισης</a:t>
            </a:r>
            <a:r>
              <a:rPr lang="el-GR" dirty="0"/>
              <a:t>. </a:t>
            </a:r>
            <a:endParaRPr lang="el-GR" dirty="0" smtClean="0"/>
          </a:p>
          <a:p>
            <a:pPr>
              <a:buFontTx/>
              <a:buChar char="-"/>
            </a:pPr>
            <a:endParaRPr lang="el-GR" dirty="0"/>
          </a:p>
          <a:p>
            <a:pPr marL="0" indent="0">
              <a:buNone/>
            </a:pPr>
            <a:r>
              <a:rPr lang="el-GR" u="sng" dirty="0"/>
              <a:t>4. Προστατευόμενοι φυσικοί σχηματισμοί </a:t>
            </a:r>
            <a:r>
              <a:rPr lang="el-GR" dirty="0"/>
              <a:t>χαρακτηρίζονται λειτουργικά τμήματα της φύσης ή μεμονωμένα δημιουργήματά της που έχουν ιδιαίτερη </a:t>
            </a:r>
            <a:r>
              <a:rPr lang="el-GR" u="sng" dirty="0"/>
              <a:t>επιστημονική, οικολογική ή αισθητική αξία ή συμβάλλουν στη διατήρηση των φυσικών διεργασιών και στην προστασία φυσικών πόρων</a:t>
            </a:r>
            <a:r>
              <a:rPr lang="el-GR" dirty="0"/>
              <a:t>, όπως δέντρα, συστάδες δέντρων και θάμνων προστατευτική βλάστηση, παρτέρια και παράκτια βλάστηση φυσικοί φράχτες, καταρράχτες, πηγές, φαράγγια, θίνες, ύφαλοι, σπηλιές βράχοι, απολιθωμένα δάση, δέντρα ή τμήματά τους, παλαιοντολογικά ευρήματα, παλιογενείς και γεωμορφολογικοί σχηματισμοί, προστατευόμενοι φυσικοί σχηματισμοί που έχουν μνημειακό χαρακτήρα χαρακτηρίζονται ειδικότερα ως διατηρητέα μνημεία της φύσης</a:t>
            </a:r>
            <a:r>
              <a:rPr lang="el-GR" dirty="0" smtClean="0"/>
              <a:t>.</a:t>
            </a:r>
          </a:p>
          <a:p>
            <a:pPr marL="0" indent="0">
              <a:buNone/>
            </a:pPr>
            <a:endParaRPr lang="el-GR" dirty="0"/>
          </a:p>
          <a:p>
            <a:pPr marL="0" indent="0">
              <a:buNone/>
            </a:pPr>
            <a:r>
              <a:rPr lang="el-GR" b="1" dirty="0" smtClean="0">
                <a:solidFill>
                  <a:srgbClr val="FF0000"/>
                </a:solidFill>
              </a:rPr>
              <a:t>---- </a:t>
            </a:r>
            <a:r>
              <a:rPr lang="el-GR" dirty="0" smtClean="0"/>
              <a:t> </a:t>
            </a:r>
            <a:r>
              <a:rPr lang="el-GR" u="sng" dirty="0" smtClean="0"/>
              <a:t>Προστατευόμενα </a:t>
            </a:r>
            <a:r>
              <a:rPr lang="el-GR" u="sng" dirty="0"/>
              <a:t>τοπία </a:t>
            </a:r>
            <a:r>
              <a:rPr lang="el-GR" dirty="0"/>
              <a:t>χαρακτηρίζονται περιοχές μεγάλης αισθητικής ή πολιτιστικής αξίας και εκτάσεις που είναι ιδιαίτερα πρόσφορες για </a:t>
            </a:r>
            <a:r>
              <a:rPr lang="el-GR" u="sng" dirty="0"/>
              <a:t>αναψυχή του κοινού </a:t>
            </a:r>
            <a:r>
              <a:rPr lang="el-GR" dirty="0"/>
              <a:t>ή συμβάλλουν στην προστασία ή αποδοτικότητα φυσικών πόρων λόγω των ιδιαίτερων φυσικών ή ανθρωπογενών χαρακτηριστικών τους. </a:t>
            </a:r>
            <a:endParaRPr lang="el-GR" dirty="0" smtClean="0"/>
          </a:p>
          <a:p>
            <a:pPr marL="0" indent="0">
              <a:buNone/>
            </a:pPr>
            <a:r>
              <a:rPr lang="el-GR" dirty="0" smtClean="0"/>
              <a:t>- Στα </a:t>
            </a:r>
            <a:r>
              <a:rPr lang="el-GR" dirty="0"/>
              <a:t>προστατευόμενα τοπία μπορεί να δίνονται με βάση τα κύρια χαρακτηριστικά τους, ειδικότερες ονομασίες, όπως αισθητικό δάσος, τοπίο άγριας φύσης, τοπίο αγροτικό, αστικό ή βιομηχανικό.</a:t>
            </a:r>
          </a:p>
        </p:txBody>
      </p:sp>
    </p:spTree>
    <p:extLst>
      <p:ext uri="{BB962C8B-B14F-4D97-AF65-F5344CB8AC3E}">
        <p14:creationId xmlns:p14="http://schemas.microsoft.com/office/powerpoint/2010/main" val="12684724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r>
              <a:rPr lang="el-GR" b="1" dirty="0" smtClean="0"/>
              <a:t>ΠΡΟΣΤΑΤΕΥΤΕΑ </a:t>
            </a:r>
            <a:r>
              <a:rPr lang="el-GR" b="1" dirty="0"/>
              <a:t>ΑΝΤΙΚΕΙΜΕΝΑ </a:t>
            </a:r>
            <a:r>
              <a:rPr lang="el-GR" sz="2000" b="1" dirty="0"/>
              <a:t>συνχ..</a:t>
            </a:r>
            <a:r>
              <a:rPr lang="el-GR" sz="2000" dirty="0"/>
              <a:t/>
            </a:r>
            <a:br>
              <a:rPr lang="el-GR" sz="2000" dirty="0"/>
            </a:br>
            <a:endParaRPr lang="el-GR" sz="2000" dirty="0"/>
          </a:p>
        </p:txBody>
      </p:sp>
      <p:sp>
        <p:nvSpPr>
          <p:cNvPr id="3" name="Content Placeholder 2"/>
          <p:cNvSpPr>
            <a:spLocks noGrp="1"/>
          </p:cNvSpPr>
          <p:nvPr>
            <p:ph idx="1"/>
          </p:nvPr>
        </p:nvSpPr>
        <p:spPr>
          <a:xfrm>
            <a:off x="1703512" y="908720"/>
            <a:ext cx="8712968" cy="5949280"/>
          </a:xfrm>
        </p:spPr>
        <p:txBody>
          <a:bodyPr>
            <a:normAutofit fontScale="62500" lnSpcReduction="20000"/>
          </a:bodyPr>
          <a:lstStyle/>
          <a:p>
            <a:pPr marL="0" indent="0">
              <a:buNone/>
            </a:pPr>
            <a:r>
              <a:rPr lang="el-GR" dirty="0" smtClean="0">
                <a:solidFill>
                  <a:srgbClr val="FF0000"/>
                </a:solidFill>
              </a:rPr>
              <a:t>---- </a:t>
            </a:r>
            <a:r>
              <a:rPr lang="el-GR" u="sng" dirty="0" smtClean="0"/>
              <a:t> Προστατευόμενα </a:t>
            </a:r>
            <a:r>
              <a:rPr lang="el-GR" u="sng" dirty="0"/>
              <a:t>στοιχεία του </a:t>
            </a:r>
            <a:r>
              <a:rPr lang="el-GR" u="sng" dirty="0" smtClean="0"/>
              <a:t>τοπίου </a:t>
            </a:r>
            <a:r>
              <a:rPr lang="el-GR" dirty="0" smtClean="0"/>
              <a:t>χαρακτηρίζονται </a:t>
            </a:r>
            <a:r>
              <a:rPr lang="el-GR" dirty="0"/>
              <a:t>τμήματα ή συστατικά στοιχεία του τοπίου που έχουν ιδιαίτερη αισθητική ή πολιτιστική αξία ή συμβάλλουν στην προστασία ή αποδοτικότητα φυσικών πόρων λόγω των ιδιαίτερων φυσικών ή ανθρωπογενών χαρακτηριστικών τους, όπως αλσύλλια, παραδοσιακές καλλιέργειες, αγροικίες, μονοπάτια, πέτρινοι φράχτες, αναβαθμίδες, προστατευτικές φυτείες, κρήνες. </a:t>
            </a:r>
          </a:p>
          <a:p>
            <a:pPr marL="0" indent="0">
              <a:buNone/>
            </a:pPr>
            <a:r>
              <a:rPr lang="el-GR" dirty="0"/>
              <a:t>Ενέργειες ή δραστηριότητες που μπορούν να επιφέρουν καταστροφή, φθορά ή αλλοίωση των προστατευομένων φυσικών σχηματισμών, των προστατευομένων τοπίων ή στοιχείων του τοπίου απαγορεύονται, σύμφωνα με τις ειδικότερες ρυθμίσεις των οικείων κανονισμών. </a:t>
            </a:r>
          </a:p>
          <a:p>
            <a:pPr marL="0" indent="0">
              <a:buNone/>
            </a:pPr>
            <a:endParaRPr lang="el-GR" u="sng" dirty="0" smtClean="0"/>
          </a:p>
          <a:p>
            <a:pPr marL="0" indent="0">
              <a:buNone/>
            </a:pPr>
            <a:r>
              <a:rPr lang="el-GR" u="sng" dirty="0" smtClean="0"/>
              <a:t>5. Περιοχές οικοανάπτυξης </a:t>
            </a:r>
            <a:r>
              <a:rPr lang="el-GR" dirty="0" smtClean="0"/>
              <a:t>χαρακτηρίζονται </a:t>
            </a:r>
            <a:r>
              <a:rPr lang="el-GR" dirty="0"/>
              <a:t>εκτεταμένες περιοχές που μπορούν να περιλαμβάνουν χωριά ή οικισμούς εφόσον παρουσιάζουν ιδιαίτερη αξία και ενδιαφέρον λόγω της ποιότητας των φυσικών και πολιτιστικών τους χαρακτηριστικών και παράλληλα προσφέρουν σημαντικές δυνατότητες για ανάπτυξη δραστηριοτήτων που εναρμονίζονται με την προστασία της φύσης και του τοπίου. Στις περιοχές αυτές επιδιώκεται: </a:t>
            </a:r>
          </a:p>
          <a:p>
            <a:pPr marL="0" indent="0">
              <a:buNone/>
            </a:pPr>
            <a:r>
              <a:rPr lang="el-GR" dirty="0" smtClean="0"/>
              <a:t>	α</a:t>
            </a:r>
            <a:r>
              <a:rPr lang="el-GR" dirty="0"/>
              <a:t>) Η προστασία και η βελτίωση των ιδιαίτερων φυσικών και πολιτιστικών χαρακτηριστικών τους. </a:t>
            </a:r>
          </a:p>
          <a:p>
            <a:pPr marL="0" indent="0">
              <a:buNone/>
            </a:pPr>
            <a:r>
              <a:rPr lang="el-GR" dirty="0" smtClean="0"/>
              <a:t>	β</a:t>
            </a:r>
            <a:r>
              <a:rPr lang="el-GR" dirty="0"/>
              <a:t>) Η ενίσχυση των παραδοσιακών ασχολιών και δραστηριοτήτων που μπορεί να επιτευχθεί και με την ανανέωση και τον εκσυγχρονισμό των μεθόδων και των συνθηκών της τοπικής οικονομίας. Στις περιοχές οικοανάπτυξης μπορούν να ασκούνται μικρής κλίμακας δραστηριότητες οι οποίες προσαρμόζονται στο φυσικό περιβάλλον και στην τοπική αρχιτεκτονική. </a:t>
            </a:r>
            <a:r>
              <a:rPr lang="el-GR" dirty="0" smtClean="0"/>
              <a:t>Ενθαρρύνεται </a:t>
            </a:r>
            <a:r>
              <a:rPr lang="el-GR" dirty="0"/>
              <a:t>η ανάπτυξη </a:t>
            </a:r>
            <a:r>
              <a:rPr lang="el-GR" dirty="0" smtClean="0"/>
              <a:t>του</a:t>
            </a:r>
            <a:r>
              <a:rPr lang="el-GR" dirty="0"/>
              <a:t> αγροτουρισμού </a:t>
            </a:r>
            <a:endParaRPr lang="el-GR" dirty="0" smtClean="0"/>
          </a:p>
          <a:p>
            <a:pPr marL="0" indent="0">
              <a:buNone/>
            </a:pPr>
            <a:r>
              <a:rPr lang="el-GR" dirty="0" smtClean="0"/>
              <a:t>	γ</a:t>
            </a:r>
            <a:r>
              <a:rPr lang="el-GR" dirty="0"/>
              <a:t>) Η εκπαίδευση και η </a:t>
            </a:r>
            <a:r>
              <a:rPr lang="el-GR" dirty="0" smtClean="0"/>
              <a:t>ευαισθητοποίηση του </a:t>
            </a:r>
            <a:r>
              <a:rPr lang="el-GR" dirty="0"/>
              <a:t>κοινού </a:t>
            </a:r>
            <a:endParaRPr lang="el-GR" dirty="0" smtClean="0"/>
          </a:p>
          <a:p>
            <a:pPr marL="0" indent="0">
              <a:buNone/>
            </a:pPr>
            <a:r>
              <a:rPr lang="el-GR" dirty="0" smtClean="0"/>
              <a:t>	δ</a:t>
            </a:r>
            <a:r>
              <a:rPr lang="el-GR" dirty="0"/>
              <a:t>) Η ανάπαυση και η αναψυχή του κοινού.</a:t>
            </a:r>
          </a:p>
        </p:txBody>
      </p:sp>
    </p:spTree>
    <p:extLst>
      <p:ext uri="{BB962C8B-B14F-4D97-AF65-F5344CB8AC3E}">
        <p14:creationId xmlns:p14="http://schemas.microsoft.com/office/powerpoint/2010/main" val="13537903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ΠΡΟΔΙΑΓΡΑΦΕΣ ΕΚΠΟΝΗΣΗΣ ΕΙΔΙΚΩΝ ΠΕΡΙΒΑΛΛΟΝΤΙΚΩΝ ΜΕΛΕΤΩΝ </a:t>
            </a:r>
            <a:r>
              <a:rPr lang="el-GR" dirty="0"/>
              <a:t/>
            </a:r>
            <a:br>
              <a:rPr lang="el-GR" dirty="0"/>
            </a:br>
            <a:endParaRPr lang="el-GR" dirty="0"/>
          </a:p>
        </p:txBody>
      </p:sp>
      <p:sp>
        <p:nvSpPr>
          <p:cNvPr id="3" name="Content Placeholder 2"/>
          <p:cNvSpPr>
            <a:spLocks noGrp="1"/>
          </p:cNvSpPr>
          <p:nvPr>
            <p:ph idx="1"/>
          </p:nvPr>
        </p:nvSpPr>
        <p:spPr>
          <a:xfrm>
            <a:off x="1981200" y="1484784"/>
            <a:ext cx="8229600" cy="5256584"/>
          </a:xfrm>
        </p:spPr>
        <p:txBody>
          <a:bodyPr>
            <a:normAutofit fontScale="32500" lnSpcReduction="20000"/>
          </a:bodyPr>
          <a:lstStyle/>
          <a:p>
            <a:pPr marL="0" indent="0">
              <a:buNone/>
            </a:pPr>
            <a:r>
              <a:rPr lang="el-GR" b="1" dirty="0" smtClean="0"/>
              <a:t> Α</a:t>
            </a:r>
            <a:r>
              <a:rPr lang="el-GR" b="1" dirty="0"/>
              <a:t>. Εισαγωγή </a:t>
            </a:r>
            <a:endParaRPr lang="el-GR" dirty="0"/>
          </a:p>
          <a:p>
            <a:r>
              <a:rPr lang="el-GR" dirty="0"/>
              <a:t>1. Γενικά στοιχεία </a:t>
            </a:r>
          </a:p>
          <a:p>
            <a:r>
              <a:rPr lang="el-GR" dirty="0"/>
              <a:t>2. Γεωγραφική θέση προστατευτέου αντικειμένου </a:t>
            </a:r>
          </a:p>
          <a:p>
            <a:r>
              <a:rPr lang="el-GR" dirty="0"/>
              <a:t>3. Έκταση περιοχής προστασίας </a:t>
            </a:r>
          </a:p>
          <a:p>
            <a:r>
              <a:rPr lang="el-GR" dirty="0"/>
              <a:t>4. Όρια ευρύτερης περιοχής </a:t>
            </a:r>
          </a:p>
          <a:p>
            <a:r>
              <a:rPr lang="el-GR" dirty="0"/>
              <a:t>5. Σκοποί προστασίας του αντικειμένου </a:t>
            </a:r>
          </a:p>
          <a:p>
            <a:pPr marL="0" indent="0">
              <a:buNone/>
            </a:pPr>
            <a:r>
              <a:rPr lang="el-GR" b="1" dirty="0"/>
              <a:t>Β. Περιγραφή προστατευτέου αντικειμένου </a:t>
            </a:r>
            <a:endParaRPr lang="el-GR" dirty="0"/>
          </a:p>
          <a:p>
            <a:r>
              <a:rPr lang="el-GR" dirty="0"/>
              <a:t>1. Περιγραφή των οικοσυστημάτων ή των στοιχείων από τα στοιχεία αποτελείται το προστατευτέο αντικείμενο, όπως φυσικό οικοσύστημα, ανθρωπογενές οικοσύστημα, μικτό οικοσύστημα, συστάδα χλωρίδας κλπ. </a:t>
            </a:r>
          </a:p>
          <a:p>
            <a:r>
              <a:rPr lang="el-GR" dirty="0"/>
              <a:t>2. Περιγραφή και ανάλυση της περιοχής μελέτης και της ευρύτερης ζώνης. Ειδικότερα για τα φυσικά ή ανθρωπογενή οικοσυστήματα ή στοιχεία εξετάζονται: </a:t>
            </a:r>
          </a:p>
          <a:p>
            <a:r>
              <a:rPr lang="el-GR" dirty="0"/>
              <a:t>- Τοπογραφία και έκταση. </a:t>
            </a:r>
          </a:p>
          <a:p>
            <a:r>
              <a:rPr lang="el-GR" dirty="0"/>
              <a:t>- Κλιματικές συνθήκες, μετεωρολογικά δεδομένα. </a:t>
            </a:r>
          </a:p>
          <a:p>
            <a:r>
              <a:rPr lang="el-GR" dirty="0"/>
              <a:t>- Γεωμορφολογία, γεωλογικά στοιχεία, στοιχεία εδάφους. </a:t>
            </a:r>
          </a:p>
          <a:p>
            <a:r>
              <a:rPr lang="el-GR" dirty="0"/>
              <a:t>- Υδρολογικά στοιχεία, ποιότητα νερών. </a:t>
            </a:r>
          </a:p>
          <a:p>
            <a:r>
              <a:rPr lang="el-GR" dirty="0"/>
              <a:t>- Στοιχεία ποιότητας ατμόσφαιρας. </a:t>
            </a:r>
          </a:p>
          <a:p>
            <a:r>
              <a:rPr lang="el-GR" dirty="0"/>
              <a:t>- Ποιοτικός και ποσοτικός προσδιορισμός χλωρίδας, πανίδας και φυτοκάλυψης με αναφορά στις βιοκοινωνίες, θώκους, σπάνια προστατευόμενα και εκλιπόντα είδη, τροφικές αλυσίδες, δείκτης ποικιλότητας κλπ. </a:t>
            </a:r>
          </a:p>
          <a:p>
            <a:r>
              <a:rPr lang="el-GR" dirty="0"/>
              <a:t>- Κοινωνικά, οικονομικά και πληθυσμιακά στοιχεία. </a:t>
            </a:r>
          </a:p>
          <a:p>
            <a:r>
              <a:rPr lang="el-GR" dirty="0"/>
              <a:t>- Έργα υποδομής, έκταση και ένταση δραστηριοτήτων στον πρωτογενή, δευτερογενή και τριτογενή τομέα. </a:t>
            </a:r>
          </a:p>
          <a:p>
            <a:r>
              <a:rPr lang="el-GR" dirty="0"/>
              <a:t>- Περιγραφή κατάστασης οικοσυστήματος ή στοιχείου προστασίας και ερμηνεία. </a:t>
            </a:r>
          </a:p>
          <a:p>
            <a:r>
              <a:rPr lang="el-GR" dirty="0"/>
              <a:t>3. Συνολική εκτίμηση της περιοχής ή αντικειμένου μελέτης και σύνθεση των στοιχείων. </a:t>
            </a:r>
          </a:p>
          <a:p>
            <a:r>
              <a:rPr lang="el-GR" dirty="0"/>
              <a:t>- Συμπεράσματα για την υφιστάμενη περιβαλλοντική κατάσταση. </a:t>
            </a:r>
          </a:p>
          <a:p>
            <a:r>
              <a:rPr lang="el-GR" dirty="0"/>
              <a:t>- Αλληλεπιδράσεις προστατευόμενης περιοχής ή στοιχείου με την ευρύτερη ζώνη. </a:t>
            </a:r>
          </a:p>
          <a:p>
            <a:r>
              <a:rPr lang="el-GR" dirty="0"/>
              <a:t>- Φυσικές και αναπτυξιακές δυνατότητες της περιοχής.</a:t>
            </a:r>
          </a:p>
        </p:txBody>
      </p:sp>
    </p:spTree>
    <p:extLst>
      <p:ext uri="{BB962C8B-B14F-4D97-AF65-F5344CB8AC3E}">
        <p14:creationId xmlns:p14="http://schemas.microsoft.com/office/powerpoint/2010/main" val="40982388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ΠΡΟΔΙΑΓΡΑΦΕΣ ΕΚΠΟΝΗΣΗΣ ΕΙΔΙΚΩΝ ΠΕΡΙΒΑΛΛΟΝΤΙΚΩΝ ΜΕΛΕΤΩΝ </a:t>
            </a:r>
            <a:r>
              <a:rPr lang="el-GR" dirty="0"/>
              <a:t/>
            </a:r>
            <a:br>
              <a:rPr lang="el-GR" dirty="0"/>
            </a:br>
            <a:endParaRPr lang="el-GR" dirty="0"/>
          </a:p>
        </p:txBody>
      </p:sp>
      <p:sp>
        <p:nvSpPr>
          <p:cNvPr id="3" name="Content Placeholder 2"/>
          <p:cNvSpPr>
            <a:spLocks noGrp="1"/>
          </p:cNvSpPr>
          <p:nvPr>
            <p:ph idx="1"/>
          </p:nvPr>
        </p:nvSpPr>
        <p:spPr>
          <a:xfrm>
            <a:off x="1703512" y="1268760"/>
            <a:ext cx="8784976" cy="5589240"/>
          </a:xfrm>
        </p:spPr>
        <p:txBody>
          <a:bodyPr>
            <a:normAutofit lnSpcReduction="10000"/>
          </a:bodyPr>
          <a:lstStyle/>
          <a:p>
            <a:pPr marL="0" indent="0">
              <a:buNone/>
            </a:pPr>
            <a:r>
              <a:rPr lang="el-GR" sz="1600" b="1" dirty="0"/>
              <a:t>Γ. Αξιολόγηση και οριοθέτηση του προστατευτέου αντικειμένου </a:t>
            </a:r>
            <a:endParaRPr lang="el-GR" sz="1600" dirty="0"/>
          </a:p>
          <a:p>
            <a:r>
              <a:rPr lang="el-GR" sz="1600" dirty="0"/>
              <a:t>- Αξιολόγηση και τεκμηρίωση της σημασίας του προστατευτέου αντικειμένου καθώς και της ανάγκης λήψης μέτρων προστασίας του. </a:t>
            </a:r>
          </a:p>
          <a:p>
            <a:r>
              <a:rPr lang="el-GR" sz="1600" dirty="0"/>
              <a:t>- Ένταξη του προστατευτέου αντικειμένου στις κατηγορίες του άρθρου του Ν.1650/1986 σύμφωνα με τα κριτήρια του άρθρου 19 του ίδιου νόμου.Μελέτες Περιβαλλοντικών Επιπτώσεων Νίκος Δεπούντης (Msc, PhD, FGS) 41 </a:t>
            </a:r>
          </a:p>
          <a:p>
            <a:r>
              <a:rPr lang="el-GR" sz="1600" dirty="0"/>
              <a:t>- Ακριβής καθορισμός της έκτασης και των ορίων της περιοχής προστασίας. </a:t>
            </a:r>
          </a:p>
          <a:p>
            <a:r>
              <a:rPr lang="el-GR" sz="1600" dirty="0"/>
              <a:t>- Ακριβής καθορισμός της έκτασης και των ορίων των τυχόν ζωνών της περιοχής προστασίας, και διατύπωση των όρων, περιορισμών και απαγορεύσεων που πρέπει να ισχύουν μέσα σ' αυτές. </a:t>
            </a:r>
          </a:p>
          <a:p>
            <a:r>
              <a:rPr lang="el-GR" sz="1600" dirty="0"/>
              <a:t>- Απεικόνιση των προαναφερομένων ορίων σε χάρτη ανάλογης και κατάλληλης κλίμακας. </a:t>
            </a:r>
          </a:p>
          <a:p>
            <a:endParaRPr lang="el-GR" sz="1600" dirty="0"/>
          </a:p>
          <a:p>
            <a:pPr marL="0" indent="0">
              <a:buNone/>
            </a:pPr>
            <a:r>
              <a:rPr lang="el-GR" sz="1600" b="1" dirty="0"/>
              <a:t>Δ. Προτάσεις διαχείρισης </a:t>
            </a:r>
            <a:endParaRPr lang="el-GR" sz="1600" dirty="0"/>
          </a:p>
          <a:p>
            <a:r>
              <a:rPr lang="el-GR" sz="1600" dirty="0"/>
              <a:t>1. Διατύπωση συγκεκριμένων προτάσεων διαχείρισης με στόχο την προστασία και ενδεχόμενα την αξιοποίηση του προστατευόμενου αντικειμένου και εκτίμηση του άμεσου και έμμεσου οικονομικού κόστους εφαρμογής των προτάσεων. </a:t>
            </a:r>
          </a:p>
          <a:p>
            <a:r>
              <a:rPr lang="el-GR" sz="1600" dirty="0"/>
              <a:t>2. Ενδεχόμενες εναλλακτικές προτάσεις διαχείρισης και ανάπτυξης. </a:t>
            </a:r>
          </a:p>
          <a:p>
            <a:r>
              <a:rPr lang="el-GR" sz="1600" dirty="0"/>
              <a:t>3. Διοικητικές, θεσμικές και χρηματοδοτικές δυνατότητες για την υλοποίηση των διαχειριστικών προτάσεων. </a:t>
            </a:r>
          </a:p>
          <a:p>
            <a:endParaRPr lang="el-GR" sz="1600" dirty="0"/>
          </a:p>
          <a:p>
            <a:pPr marL="0" indent="0">
              <a:buNone/>
            </a:pPr>
            <a:r>
              <a:rPr lang="el-GR" sz="1600" b="1" dirty="0"/>
              <a:t>Ε. Προετοιμασία φακέλου ανακοίνωσης και δημοσιοποίηση σχεδίου προεδρικού διατάγματος</a:t>
            </a:r>
            <a:endParaRPr lang="el-GR" sz="1600" dirty="0"/>
          </a:p>
        </p:txBody>
      </p:sp>
    </p:spTree>
    <p:extLst>
      <p:ext uri="{BB962C8B-B14F-4D97-AF65-F5344CB8AC3E}">
        <p14:creationId xmlns:p14="http://schemas.microsoft.com/office/powerpoint/2010/main" val="3663454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4"/>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523" y="0"/>
            <a:ext cx="4440955" cy="6858000"/>
          </a:xfrm>
          <a:prstGeom prst="rect">
            <a:avLst/>
          </a:prstGeom>
        </p:spPr>
      </p:pic>
    </p:spTree>
    <p:extLst>
      <p:ext uri="{BB962C8B-B14F-4D97-AF65-F5344CB8AC3E}">
        <p14:creationId xmlns:p14="http://schemas.microsoft.com/office/powerpoint/2010/main" val="36790947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2656"/>
            <a:ext cx="8229600" cy="864096"/>
          </a:xfrm>
        </p:spPr>
        <p:txBody>
          <a:bodyPr>
            <a:normAutofit fontScale="90000"/>
          </a:bodyPr>
          <a:lstStyle/>
          <a:p>
            <a:r>
              <a:rPr lang="el-GR" b="1" dirty="0"/>
              <a:t>Περιγραφή της υπάρχουσας κατάστασης περιβάλλοντος</a:t>
            </a:r>
            <a:br>
              <a:rPr lang="el-GR" b="1" dirty="0"/>
            </a:br>
            <a:endParaRPr lang="el-GR" dirty="0"/>
          </a:p>
        </p:txBody>
      </p:sp>
      <p:sp>
        <p:nvSpPr>
          <p:cNvPr id="3" name="Content Placeholder 2"/>
          <p:cNvSpPr>
            <a:spLocks noGrp="1"/>
          </p:cNvSpPr>
          <p:nvPr>
            <p:ph idx="1"/>
          </p:nvPr>
        </p:nvSpPr>
        <p:spPr>
          <a:xfrm>
            <a:off x="1847528" y="1268760"/>
            <a:ext cx="8712968" cy="5589240"/>
          </a:xfrm>
        </p:spPr>
        <p:txBody>
          <a:bodyPr>
            <a:normAutofit fontScale="77500" lnSpcReduction="20000"/>
          </a:bodyPr>
          <a:lstStyle/>
          <a:p>
            <a:pPr marL="0" indent="0">
              <a:buNone/>
            </a:pPr>
            <a:r>
              <a:rPr lang="el-GR" dirty="0"/>
              <a:t> </a:t>
            </a:r>
            <a:r>
              <a:rPr lang="el-GR" dirty="0" smtClean="0"/>
              <a:t>Ένα </a:t>
            </a:r>
            <a:r>
              <a:rPr lang="el-GR" dirty="0"/>
              <a:t>σημαντικό κεφάλαιο μιας ΜΠΕ είναι και η περιγραφή της υπάρχουσας κατάστασης περιβάλλοντος και η ποιοτική και ποσοτική εκτίμηση των ρύπων στο </a:t>
            </a:r>
            <a:r>
              <a:rPr lang="el-GR" dirty="0" smtClean="0"/>
              <a:t>υπόβαθρο</a:t>
            </a:r>
            <a:r>
              <a:rPr lang="en-US" dirty="0" smtClean="0"/>
              <a:t>.</a:t>
            </a:r>
          </a:p>
          <a:p>
            <a:pPr marL="0" indent="0">
              <a:buNone/>
            </a:pPr>
            <a:r>
              <a:rPr lang="en-US" b="1" dirty="0"/>
              <a:t>M</a:t>
            </a:r>
            <a:r>
              <a:rPr lang="el-GR" b="1" dirty="0" smtClean="0"/>
              <a:t>εθοδολογία </a:t>
            </a:r>
            <a:r>
              <a:rPr lang="el-GR" dirty="0" smtClean="0"/>
              <a:t>:</a:t>
            </a:r>
            <a:endParaRPr lang="en-US" dirty="0" smtClean="0"/>
          </a:p>
          <a:p>
            <a:pPr marL="0" indent="0">
              <a:buNone/>
            </a:pPr>
            <a:r>
              <a:rPr lang="el-GR" b="1" u="sng" dirty="0" smtClean="0"/>
              <a:t>α</a:t>
            </a:r>
            <a:r>
              <a:rPr lang="el-GR" b="1" u="sng" dirty="0"/>
              <a:t>)</a:t>
            </a:r>
            <a:r>
              <a:rPr lang="el-GR" dirty="0"/>
              <a:t> </a:t>
            </a:r>
            <a:r>
              <a:rPr lang="el-GR" dirty="0" smtClean="0"/>
              <a:t>περιγραφή </a:t>
            </a:r>
            <a:r>
              <a:rPr lang="el-GR" dirty="0"/>
              <a:t>της σημερινής κατάστασης στο σύνολο της γεωγραφικής έκτασης που ενδέχεται να επηρεαστεί από έργο ή δραστηριότητα και τη σημερινή κατάσταση της χλωρίδας, της πανίδας και των οικοσυστημάτων, </a:t>
            </a:r>
            <a:r>
              <a:rPr lang="el-GR" b="1" u="sng" dirty="0"/>
              <a:t>β) </a:t>
            </a:r>
            <a:r>
              <a:rPr lang="el-GR" dirty="0" smtClean="0"/>
              <a:t> </a:t>
            </a:r>
            <a:r>
              <a:rPr lang="el-GR" dirty="0"/>
              <a:t>περιγραφή των παραγόντων που διαμορφώνουν τη δυναμική των οικοσυστημάτων και τις τάσεις μεταβολής του περιβάλλοντος, </a:t>
            </a:r>
            <a:endParaRPr lang="en-US" dirty="0" smtClean="0"/>
          </a:p>
          <a:p>
            <a:pPr marL="0" indent="0">
              <a:buNone/>
            </a:pPr>
            <a:r>
              <a:rPr lang="el-GR" b="1" u="sng" dirty="0" smtClean="0"/>
              <a:t>γ</a:t>
            </a:r>
            <a:r>
              <a:rPr lang="el-GR" b="1" u="sng" dirty="0"/>
              <a:t>)</a:t>
            </a:r>
            <a:r>
              <a:rPr lang="el-GR" dirty="0"/>
              <a:t> </a:t>
            </a:r>
            <a:r>
              <a:rPr lang="el-GR" dirty="0" smtClean="0"/>
              <a:t>προσδιορισμό </a:t>
            </a:r>
            <a:r>
              <a:rPr lang="el-GR" dirty="0"/>
              <a:t>των υποχρεώσεων σε σχέση με την προστασία του περιβάλλοντος, με αναφορά στο νομικό και θεσμικό πλαίσιο, καθώς και τα ειδικά χαρακτηριστικά της περιοχής, </a:t>
            </a:r>
            <a:endParaRPr lang="en-US" dirty="0" smtClean="0"/>
          </a:p>
          <a:p>
            <a:pPr marL="0" indent="0">
              <a:buNone/>
            </a:pPr>
            <a:r>
              <a:rPr lang="el-GR" b="1" u="sng" dirty="0" smtClean="0"/>
              <a:t>δ</a:t>
            </a:r>
            <a:r>
              <a:rPr lang="el-GR" b="1" u="sng" dirty="0"/>
              <a:t>)</a:t>
            </a:r>
            <a:r>
              <a:rPr lang="el-GR" dirty="0"/>
              <a:t> </a:t>
            </a:r>
            <a:r>
              <a:rPr lang="el-GR" dirty="0" smtClean="0"/>
              <a:t>ανάδειξη </a:t>
            </a:r>
            <a:r>
              <a:rPr lang="el-GR" dirty="0"/>
              <a:t>νέων παραγόντων, που ενδεχομένως να δημιουργήσει το υπό εξέταση αναπτυξιακό έργο ή δραστηριότητα, οι οποίοι θα συνεισφέρουν στη μεταβολή της σημερινής κατάστασης και </a:t>
            </a:r>
            <a:endParaRPr lang="en-US" dirty="0" smtClean="0"/>
          </a:p>
          <a:p>
            <a:pPr marL="0" indent="0">
              <a:buNone/>
            </a:pPr>
            <a:r>
              <a:rPr lang="el-GR" b="1" u="sng" dirty="0" smtClean="0"/>
              <a:t>ε</a:t>
            </a:r>
            <a:r>
              <a:rPr lang="el-GR" b="1" u="sng" dirty="0"/>
              <a:t>)</a:t>
            </a:r>
            <a:r>
              <a:rPr lang="el-GR" dirty="0"/>
              <a:t> </a:t>
            </a:r>
            <a:r>
              <a:rPr lang="el-GR" dirty="0" smtClean="0"/>
              <a:t>τρόπους που </a:t>
            </a:r>
            <a:r>
              <a:rPr lang="el-GR" dirty="0"/>
              <a:t>προσφέρονται, με βάση τα ιδιαίτερα χαρακτηριστικά των οικοσυστημάτων της περιοχής και τη διεθνή εμπειρία και βιβλιογραφία, για περιορισμό των ζημιογόνων αυτών παραγόντων. </a:t>
            </a:r>
          </a:p>
          <a:p>
            <a:endParaRPr lang="el-GR" dirty="0"/>
          </a:p>
        </p:txBody>
      </p:sp>
    </p:spTree>
    <p:extLst>
      <p:ext uri="{BB962C8B-B14F-4D97-AF65-F5344CB8AC3E}">
        <p14:creationId xmlns:p14="http://schemas.microsoft.com/office/powerpoint/2010/main" val="38901110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780143"/>
            <a:ext cx="8640960" cy="60503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4907" y="72257"/>
            <a:ext cx="8280918" cy="707886"/>
          </a:xfrm>
          <a:prstGeom prst="rect">
            <a:avLst/>
          </a:prstGeom>
        </p:spPr>
        <p:txBody>
          <a:bodyPr wrap="square">
            <a:spAutoFit/>
          </a:bodyPr>
          <a:lstStyle/>
          <a:p>
            <a:r>
              <a:rPr lang="el-GR" sz="4000" dirty="0"/>
              <a:t>Μοντέλα προσομοίωσης </a:t>
            </a:r>
          </a:p>
        </p:txBody>
      </p:sp>
    </p:spTree>
    <p:extLst>
      <p:ext uri="{BB962C8B-B14F-4D97-AF65-F5344CB8AC3E}">
        <p14:creationId xmlns:p14="http://schemas.microsoft.com/office/powerpoint/2010/main" val="834826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723" y="118914"/>
            <a:ext cx="5600700" cy="39433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2" y="3030603"/>
            <a:ext cx="5216028" cy="36925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p:cNvSpPr txBox="1">
            <a:spLocks noChangeArrowheads="1"/>
          </p:cNvSpPr>
          <p:nvPr/>
        </p:nvSpPr>
        <p:spPr bwMode="auto">
          <a:xfrm>
            <a:off x="4324350" y="2286000"/>
            <a:ext cx="835546"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l-GR" sz="1000" dirty="0">
                <a:latin typeface="Calibri" pitchFamily="34" charset="0"/>
              </a:rPr>
              <a:t>διάβρωση</a:t>
            </a:r>
            <a:endParaRPr lang="el-GR" sz="1000" dirty="0">
              <a:latin typeface="Arial" pitchFamily="34" charset="0"/>
            </a:endParaRPr>
          </a:p>
        </p:txBody>
      </p:sp>
      <p:sp>
        <p:nvSpPr>
          <p:cNvPr id="3" name="Text Box 5"/>
          <p:cNvSpPr txBox="1">
            <a:spLocks noChangeArrowheads="1"/>
          </p:cNvSpPr>
          <p:nvPr/>
        </p:nvSpPr>
        <p:spPr bwMode="auto">
          <a:xfrm>
            <a:off x="2999656" y="1895179"/>
            <a:ext cx="792088" cy="1954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l-GR" sz="1000" dirty="0">
                <a:latin typeface="Calibri" pitchFamily="34" charset="0"/>
              </a:rPr>
              <a:t>πρόσχωση</a:t>
            </a:r>
            <a:endParaRPr lang="el-GR" sz="1000" dirty="0">
              <a:latin typeface="Arial" pitchFamily="34" charset="0"/>
            </a:endParaRPr>
          </a:p>
        </p:txBody>
      </p:sp>
      <p:cxnSp>
        <p:nvCxnSpPr>
          <p:cNvPr id="5" name="Straight Arrow Connector 4"/>
          <p:cNvCxnSpPr/>
          <p:nvPr/>
        </p:nvCxnSpPr>
        <p:spPr>
          <a:xfrm>
            <a:off x="3406959" y="2106356"/>
            <a:ext cx="252028" cy="424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007768" y="2400300"/>
            <a:ext cx="316582" cy="380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92144" y="1052737"/>
            <a:ext cx="3127796" cy="646331"/>
          </a:xfrm>
          <a:prstGeom prst="rect">
            <a:avLst/>
          </a:prstGeom>
          <a:noFill/>
          <a:ln>
            <a:solidFill>
              <a:schemeClr val="accent1"/>
            </a:solidFill>
          </a:ln>
        </p:spPr>
        <p:txBody>
          <a:bodyPr wrap="square" rtlCol="0">
            <a:spAutoFit/>
          </a:bodyPr>
          <a:lstStyle/>
          <a:p>
            <a:r>
              <a:rPr lang="el-GR" b="1" dirty="0"/>
              <a:t>Γ-2.</a:t>
            </a:r>
            <a:r>
              <a:rPr lang="el-GR" dirty="0"/>
              <a:t> Υπάρχουσα κατάσταση στη Ρόδα Ν. Κερκύρας</a:t>
            </a:r>
          </a:p>
        </p:txBody>
      </p:sp>
      <p:sp>
        <p:nvSpPr>
          <p:cNvPr id="9" name="TextBox 8"/>
          <p:cNvSpPr txBox="1"/>
          <p:nvPr/>
        </p:nvSpPr>
        <p:spPr>
          <a:xfrm>
            <a:off x="1919536" y="5373217"/>
            <a:ext cx="3384376" cy="646331"/>
          </a:xfrm>
          <a:prstGeom prst="rect">
            <a:avLst/>
          </a:prstGeom>
          <a:noFill/>
          <a:ln>
            <a:solidFill>
              <a:schemeClr val="accent1"/>
            </a:solidFill>
          </a:ln>
        </p:spPr>
        <p:txBody>
          <a:bodyPr wrap="square" rtlCol="0">
            <a:spAutoFit/>
          </a:bodyPr>
          <a:lstStyle/>
          <a:p>
            <a:r>
              <a:rPr lang="el-GR" b="1" dirty="0"/>
              <a:t>Γ-3.</a:t>
            </a:r>
            <a:r>
              <a:rPr lang="el-GR" dirty="0"/>
              <a:t> Προσομοίωση  της ακτής αν αφαιρεθεί ο βραχίονας του έργου</a:t>
            </a:r>
          </a:p>
        </p:txBody>
      </p:sp>
    </p:spTree>
    <p:extLst>
      <p:ext uri="{BB962C8B-B14F-4D97-AF65-F5344CB8AC3E}">
        <p14:creationId xmlns:p14="http://schemas.microsoft.com/office/powerpoint/2010/main" val="26846931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5610225" cy="39719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96" y="2965088"/>
            <a:ext cx="5508104" cy="39084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19536" y="5373217"/>
            <a:ext cx="3384376" cy="646331"/>
          </a:xfrm>
          <a:prstGeom prst="rect">
            <a:avLst/>
          </a:prstGeom>
          <a:noFill/>
          <a:ln>
            <a:solidFill>
              <a:schemeClr val="accent1"/>
            </a:solidFill>
          </a:ln>
        </p:spPr>
        <p:txBody>
          <a:bodyPr wrap="square" rtlCol="0">
            <a:spAutoFit/>
          </a:bodyPr>
          <a:lstStyle/>
          <a:p>
            <a:r>
              <a:rPr lang="el-GR" b="1" dirty="0"/>
              <a:t>Γ-5.</a:t>
            </a:r>
            <a:r>
              <a:rPr lang="el-GR" dirty="0"/>
              <a:t> Προσομοίωση  της ακτής αν απομακρυνθεί το έργο</a:t>
            </a:r>
          </a:p>
        </p:txBody>
      </p:sp>
      <p:sp>
        <p:nvSpPr>
          <p:cNvPr id="5" name="TextBox 4"/>
          <p:cNvSpPr txBox="1"/>
          <p:nvPr/>
        </p:nvSpPr>
        <p:spPr>
          <a:xfrm>
            <a:off x="7101544" y="1331551"/>
            <a:ext cx="3384376" cy="646331"/>
          </a:xfrm>
          <a:prstGeom prst="rect">
            <a:avLst/>
          </a:prstGeom>
          <a:noFill/>
          <a:ln>
            <a:solidFill>
              <a:schemeClr val="accent1"/>
            </a:solidFill>
          </a:ln>
        </p:spPr>
        <p:txBody>
          <a:bodyPr wrap="square" rtlCol="0">
            <a:spAutoFit/>
          </a:bodyPr>
          <a:lstStyle/>
          <a:p>
            <a:r>
              <a:rPr lang="el-GR" b="1" dirty="0"/>
              <a:t>Γ-4.</a:t>
            </a:r>
            <a:r>
              <a:rPr lang="el-GR" dirty="0"/>
              <a:t> Προσομοίωση  της ακτής  αν καθαιρεθεί  τελείως το έργο</a:t>
            </a:r>
          </a:p>
        </p:txBody>
      </p:sp>
    </p:spTree>
    <p:extLst>
      <p:ext uri="{BB962C8B-B14F-4D97-AF65-F5344CB8AC3E}">
        <p14:creationId xmlns:p14="http://schemas.microsoft.com/office/powerpoint/2010/main" val="35016986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basilis\Documents\1 BOOK MARCH 08\EKXYSH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878" y="548680"/>
            <a:ext cx="9020246" cy="57606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basilis\Documents\1 BOOK MARCH 08\EKXYSH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878" y="526916"/>
            <a:ext cx="8974619" cy="573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basilis\Documents\1 BOOK MARCH 08\EKXYSH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3" y="548681"/>
            <a:ext cx="8902612" cy="568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70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41716</TotalTime>
  <Words>5700</Words>
  <Application>Microsoft Office PowerPoint</Application>
  <PresentationFormat>Widescreen</PresentationFormat>
  <Paragraphs>561</Paragraphs>
  <Slides>126</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126</vt:i4>
      </vt:variant>
    </vt:vector>
  </HeadingPairs>
  <TitlesOfParts>
    <vt:vector size="135" baseType="lpstr">
      <vt:lpstr>游ゴシック</vt:lpstr>
      <vt:lpstr>Arial</vt:lpstr>
      <vt:lpstr>Calibri</vt:lpstr>
      <vt:lpstr>Calibri Light</vt:lpstr>
      <vt:lpstr>Roboto</vt:lpstr>
      <vt:lpstr>Times New Roman</vt:lpstr>
      <vt:lpstr>Office Theme</vt:lpstr>
      <vt:lpstr>Document</vt:lpstr>
      <vt:lpstr>Chart</vt:lpstr>
      <vt:lpstr>ENVIRONMENTAL POLLUTION</vt:lpstr>
      <vt:lpstr>What are the Major Environmental Problems? </vt:lpstr>
      <vt:lpstr>Club of Rome 1972 with the first report to the Club of Rome, The Limits to Growth. </vt:lpstr>
      <vt:lpstr>The great Smog of London      1952</vt:lpstr>
      <vt:lpstr>PowerPoint Presentation</vt:lpstr>
      <vt:lpstr>PowerPoint Presentation</vt:lpstr>
      <vt:lpstr>PowerPoint Presentation</vt:lpstr>
      <vt:lpstr>Cadmium poisoning</vt:lpstr>
      <vt:lpstr>PowerPoint Presentation</vt:lpstr>
      <vt:lpstr>PowerPoint Presentation</vt:lpstr>
      <vt:lpstr>Hemoglobin and O2 and 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Mercury poisoning (Minamata disease)</vt:lpstr>
      <vt:lpstr>Mercury poisoning (Minamata disease) cont’d</vt:lpstr>
      <vt:lpstr>Mercury poisoning (Minamata disease) cont’d</vt:lpstr>
      <vt:lpstr>Industrial Environmental Pollution </vt:lpstr>
      <vt:lpstr>Coastal areas host many activities</vt:lpstr>
      <vt:lpstr>Environmental impacts affect many environmental domains and involve many different bodies and organizations.</vt:lpstr>
      <vt:lpstr>No country in the world can maintain its population and industries without maritime transport </vt:lpstr>
      <vt:lpstr>Over 1 million tons are extracted from the sea every year. Sustainable management of fisheries is of outmost importance</vt:lpstr>
      <vt:lpstr>Coastal and open sea environments face a plethora of environmental pressures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pollution</vt:lpstr>
      <vt:lpstr>Atmospheric pollution</vt:lpstr>
      <vt:lpstr>ENVIRONMENTAL IMPACT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ΠΡΟΔΙΑΓΡΑΦΕΣ ΕΚΠΟΝΗΣΗΣ ΠΕΡΙΒΑΛΛΟΝΤΚΩΝ ΜΕΛΕΤΩΝ  </vt:lpstr>
      <vt:lpstr>ΠΡΟΔΙΑΓΡΑΦΕΣ ΜΕΛΕΤΩΝ ΠΕΡΙΒΑΛΛΟΝΤΙΚΩΝ ΕΠΙΠΤΩΣΕΩΝ ΕΡΓΩΝ Α1           συνχ.... </vt:lpstr>
      <vt:lpstr>ΠΡΟΔΙΑΓΡΑΦΕΣ ΜΕΛΕΤΩΝ ΠΕΡΙΒΑΛΛΟΝΤΙΚΩΝ ΕΠΙΠΤΩΣΕΩΝ ΕΡΓΩΝ Α1           συνχ....</vt:lpstr>
      <vt:lpstr>ΠΡΟΔΙΑΓΡΑΦΕΣ ΜΕΛΕΤΩΝ ΠΕΡΙΒΑΛΛΟΝΤΙΚΩΝ ΕΠΙΠΤΩΣΕΩΝ ΕΡΓΩΝ Α1           συνχ....</vt:lpstr>
      <vt:lpstr>ΠΡΟΔΙΑΓΡΑΦΕΣ ΜΕΛΕΤΩΝ ΠΕΡΙΒΑΛΛΟΝΤΙΚΩΝ ΕΠΙΠΤΩΣΕΩΝ ΕΡΓΩΝ Α1           συνχ....</vt:lpstr>
      <vt:lpstr>ΠΡΟΔΙΑΓΡΑΦΕΣ ΜΕΛΕΤΩΝ ΠΕΡΙΒΑΛΛΟΝΤΙΚΩΝ ΕΠΙΠΤΩΣΕΩΝ ΕΡΓΩΝ Α1           συνχ....</vt:lpstr>
      <vt:lpstr>PowerPoint Presentation</vt:lpstr>
      <vt:lpstr>PowerPoint Presentation</vt:lpstr>
      <vt:lpstr>PowerPoint Presentation</vt:lpstr>
      <vt:lpstr>PowerPoint Presentation</vt:lpstr>
      <vt:lpstr>ΠΡΟΔΙΑΓΡΑΦΕΣ ΕΙΔΙΚΩΝ ΠΕΡΙΒΑΛΛΟΝΤΙΚΩΝ ΜΕΛΕΤΩΝ  </vt:lpstr>
      <vt:lpstr>ΠΡΟΣΤΑΤΕΥΤΕΑ ΑΝΤΙΚΕΙΜΕΝΑ  </vt:lpstr>
      <vt:lpstr>ΠΡΟΣΤΑΤΕΥΤΕΑ ΑΝΤΙΚΕΙΜΕΝΑ συνχ.. </vt:lpstr>
      <vt:lpstr>ΠΡΟΣΤΑΤΕΥΤΕΑ ΑΝΤΙΚΕΙΜΕΝΑ συνχ.. </vt:lpstr>
      <vt:lpstr>ΠΡΟΔΙΑΓΡΑΦΕΣ ΕΚΠΟΝΗΣΗΣ ΕΙΔΙΚΩΝ ΠΕΡΙΒΑΛΛΟΝΤΙΚΩΝ ΜΕΛΕΤΩΝ  </vt:lpstr>
      <vt:lpstr>ΠΡΟΔΙΑΓΡΑΦΕΣ ΕΚΠΟΝΗΣΗΣ ΕΙΔΙΚΩΝ ΠΕΡΙΒΑΛΛΟΝΤΙΚΩΝ ΜΕΛΕΤΩΝ  </vt:lpstr>
      <vt:lpstr>PowerPoint Presentation</vt:lpstr>
      <vt:lpstr>Περιγραφή της υπάρχουσας κατάστασης περιβάλλοντος </vt:lpstr>
      <vt:lpstr>PowerPoint Presentation</vt:lpstr>
      <vt:lpstr>PowerPoint Presentation</vt:lpstr>
      <vt:lpstr>PowerPoint Presentation</vt:lpstr>
      <vt:lpstr>PowerPoint Presentation</vt:lpstr>
      <vt:lpstr>Τυπική περιβαλλοντική παρακολούθηση λιμένα </vt:lpstr>
      <vt:lpstr>Διαδικασίες ελέγχου Μελετών Περιβαλλοντικών Επιπτώσεων </vt:lpstr>
      <vt:lpstr>ΤΥΠΙΚΟ ΠΑΡΑΔΕΙΓΜΑ ΕΝΟΤΗΤΩΝ ΜΕΛΕΤΗΣ ΠΕΡΙΒΑΛΛΟΝΤΙΚΩΝ ΕΠΙΠΤΩΣΕΩΝ ΓΙΑ ΜΑΡΙΝΑ </vt:lpstr>
      <vt:lpstr>ΤΥΠΙΚΟ ΠΑΡΑΔΕΙΓΜΑ ΕΝΟΤΗΤΩΝ ΜΕΛΕΤΗΣ ΠΕΡΙΒΑΛΛΟΝΤΙΚΩΝ ΕΠΙΠΤΩΣΕΩΝ ΓΙΑ ΜΑΡΙΝΑ</vt:lpstr>
      <vt:lpstr>ΤΥΠΙΚΟ ΠΑΡΑΔΕΙΓΜΑ ΕΝΟΤΗΤΩΝ ΜΕΛΕΤΗΣ ΠΕΡΙΒΑΛΛΟΝΤΙΚΩΝ ΕΠΙΠΤΩΣΕΩΝ ΓΙΑ ΜΑΡΙΝΑ</vt:lpstr>
      <vt:lpstr>PowerPoint Presentation</vt:lpstr>
      <vt:lpstr>ΣΤΡΑΤΗΓΙΚΗ ΠΕΡΙΒΑΛΛΟΝΤΙΚΗ ΕΚΤΙΜΗΣΗ (Strategic Environmental Assessment) </vt:lpstr>
      <vt:lpstr>  ΣΤΡΑΤΗΓΙΚΗ ΠΕΡΙΒΑΛΛΟΝΤΙΚΗ ΕΚΤΙΜΗΣΗ (Strategic Environmental Assessment) </vt:lpstr>
      <vt:lpstr>Οι στόχοι της ΣΠΕ</vt:lpstr>
      <vt:lpstr>Βασικά χαρακτηριστικά της Στρατηγικής Περιβαλλοντικής Εκτίμησης </vt:lpstr>
      <vt:lpstr>Βασικά χαρακτηριστικά της Στρατηγικής Περιβαλλοντικής Εκτίμησης    συνχ....</vt:lpstr>
      <vt:lpstr>Βασικά χαρακτηριστικά της Στρατηγικής Περιβαλλοντικής Εκτίμησης  συνχ....</vt:lpstr>
      <vt:lpstr>Συμπερασματικά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vasstselenti@gmail.com</dc:creator>
  <cp:lastModifiedBy>vasstselenti@gmail.com</cp:lastModifiedBy>
  <cp:revision>39</cp:revision>
  <dcterms:created xsi:type="dcterms:W3CDTF">2020-11-02T22:06:22Z</dcterms:created>
  <dcterms:modified xsi:type="dcterms:W3CDTF">2021-10-16T04:31:26Z</dcterms:modified>
</cp:coreProperties>
</file>