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73" r:id="rId9"/>
    <p:sldId id="267" r:id="rId10"/>
    <p:sldId id="274" r:id="rId11"/>
    <p:sldId id="268" r:id="rId12"/>
    <p:sldId id="269" r:id="rId13"/>
    <p:sldId id="271" r:id="rId14"/>
  </p:sldIdLst>
  <p:sldSz cx="9144000" cy="6858000" type="screen4x3"/>
  <p:notesSz cx="7099300" cy="102346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2" y="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6B840-9C65-484C-B460-57B5B6350E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DFCE7-0D0F-43F8-B6CC-3BDE6C03A3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C8414-1BE1-4A29-AD57-8CE6CB8E26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25E66-D8BA-457D-90E9-E5806D1EE7A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2A671-1328-46EA-A2F6-6B56148CE4B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137D7-1FEE-40B6-AF9C-174EFB64C98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11899-9CE4-4D21-9A09-CE6C9400B8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4C92-8112-49A1-8833-40802D8FC0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0CF6A-A511-4A85-8E48-79B4A3DB76D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71D37-726F-44B1-AF27-FC55DF900E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99E8B-D7E5-4709-AC6E-36023AEB2B5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12B22C82-D213-4C15-AD66-B1D87853FF0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468313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92150"/>
            <a:ext cx="8659813" cy="5905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l-GR" sz="2800" b="1" u="sng" smtClean="0">
                <a:latin typeface="Times New Roman" pitchFamily="18" charset="0"/>
              </a:rPr>
              <a:t>Μέθοδος αποτίμησης</a:t>
            </a:r>
            <a:endParaRPr lang="el-GR" sz="2800" u="sng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3000" smtClean="0">
                <a:latin typeface="Times New Roman" pitchFamily="18" charset="0"/>
              </a:rPr>
              <a:t>Υπόδειγμα Προεξοφλημένων Ταμειακών Ροών (</a:t>
            </a:r>
            <a:r>
              <a:rPr lang="en-US" sz="3000" smtClean="0">
                <a:latin typeface="Times New Roman" pitchFamily="18" charset="0"/>
              </a:rPr>
              <a:t>2-Stage Growth DCF Model, TV – Gordon model)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3000" smtClean="0">
                <a:latin typeface="Times New Roman" pitchFamily="18" charset="0"/>
              </a:rPr>
              <a:t>Εφαρμογή της </a:t>
            </a:r>
            <a:r>
              <a:rPr lang="en-US" sz="3000" smtClean="0">
                <a:latin typeface="Times New Roman" pitchFamily="18" charset="0"/>
              </a:rPr>
              <a:t>FCFF formula (</a:t>
            </a:r>
            <a:r>
              <a:rPr lang="el-GR" sz="3000" smtClean="0">
                <a:latin typeface="Times New Roman" pitchFamily="18" charset="0"/>
              </a:rPr>
              <a:t>αποτίμηση του συνόλου της επιχ/σης) και μετά εύρεση της αξίας των μετοχών – </a:t>
            </a:r>
            <a:r>
              <a:rPr lang="en-US" sz="3000" smtClean="0">
                <a:latin typeface="Times New Roman" pitchFamily="18" charset="0"/>
              </a:rPr>
              <a:t>sequential method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3000" smtClean="0">
                <a:latin typeface="Times New Roman" pitchFamily="18" charset="0"/>
              </a:rPr>
              <a:t>Οι λήψεις νέων δανείων χρησιμοποιούνται για την αποπληρωμή των παλαιών (δεν αλλάζει το επίπεδο του Μακρ/θεσμου Δανεισμού)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l-GR" sz="3000" smtClean="0">
                <a:latin typeface="Times New Roman" pitchFamily="18" charset="0"/>
              </a:rPr>
              <a:t>Χρήση </a:t>
            </a:r>
            <a:r>
              <a:rPr lang="en-US" sz="3000" smtClean="0">
                <a:latin typeface="Times New Roman" pitchFamily="18" charset="0"/>
              </a:rPr>
              <a:t>3</a:t>
            </a:r>
            <a:r>
              <a:rPr lang="el-GR" sz="3000" smtClean="0">
                <a:latin typeface="Times New Roman" pitchFamily="18" charset="0"/>
              </a:rPr>
              <a:t> τουλάχιστον (όχι &gt; 5) Πολ/στών Δεικτών Συγκρισίμων Εταιριών (π.χ. </a:t>
            </a:r>
            <a:r>
              <a:rPr lang="en-US" sz="3000" smtClean="0">
                <a:latin typeface="Times New Roman" pitchFamily="18" charset="0"/>
              </a:rPr>
              <a:t>P</a:t>
            </a:r>
            <a:r>
              <a:rPr lang="el-GR" sz="3000" smtClean="0">
                <a:latin typeface="Times New Roman" pitchFamily="18" charset="0"/>
              </a:rPr>
              <a:t>/</a:t>
            </a:r>
            <a:r>
              <a:rPr lang="en-US" sz="3000" smtClean="0">
                <a:latin typeface="Times New Roman" pitchFamily="18" charset="0"/>
              </a:rPr>
              <a:t>E, EV</a:t>
            </a:r>
            <a:r>
              <a:rPr lang="el-GR" sz="3000" smtClean="0">
                <a:latin typeface="Times New Roman" pitchFamily="18" charset="0"/>
              </a:rPr>
              <a:t>/</a:t>
            </a:r>
            <a:r>
              <a:rPr lang="en-US" sz="3000" smtClean="0">
                <a:latin typeface="Times New Roman" pitchFamily="18" charset="0"/>
              </a:rPr>
              <a:t>EBITDA, M/B, MV/Sales, etc.</a:t>
            </a:r>
            <a:r>
              <a:rPr lang="el-GR" sz="3000" smtClean="0">
                <a:latin typeface="Times New Roman" pitchFamily="18" charset="0"/>
              </a:rPr>
              <a:t>)</a:t>
            </a:r>
            <a:endParaRPr lang="en-GB" sz="30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Υπολογισμός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FCFs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Sales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C0GS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Depreciation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SG&amp;A expenses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Other operating expenses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Operating Income (EBIT)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 NOPAT (=EBIT *(1-Tax Rate)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 Depreciation</a:t>
            </a: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Net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Capex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Change in NWC (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Μεταβολή στο ΚΚΚ)</a:t>
            </a:r>
          </a:p>
          <a:p>
            <a:pPr>
              <a:buNone/>
            </a:pP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FCFF (Free Cash Flows to the Firm)</a:t>
            </a:r>
            <a:endParaRPr lang="en-GB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908720"/>
            <a:ext cx="7056784" cy="5616624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77200" cy="6096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8200"/>
            <a:ext cx="8785225" cy="575915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Char char="§"/>
            </a:pPr>
            <a:r>
              <a:rPr lang="el-GR" sz="2800" b="1" u="sng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2800" b="1" u="sng" dirty="0" smtClean="0">
                <a:latin typeface="Times New Roman" pitchFamily="18" charset="0"/>
              </a:rPr>
              <a:t>Value Drivers</a:t>
            </a:r>
            <a:endParaRPr lang="el-GR" sz="2800" b="1" u="sng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 startAt="5"/>
            </a:pPr>
            <a:r>
              <a:rPr lang="el-GR" sz="2800" b="1" i="1" dirty="0" smtClean="0">
                <a:latin typeface="Times New Roman" pitchFamily="18" charset="0"/>
              </a:rPr>
              <a:t>Μέσο Σταθμικό Κόστος Κεφαλαίου (</a:t>
            </a:r>
            <a:r>
              <a:rPr lang="en-US" sz="2800" b="1" i="1" dirty="0" smtClean="0">
                <a:latin typeface="Times New Roman" pitchFamily="18" charset="0"/>
              </a:rPr>
              <a:t>WACC)</a:t>
            </a:r>
            <a:endParaRPr lang="el-GR" sz="2800" b="1" i="1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i="1" dirty="0" smtClean="0">
                <a:latin typeface="Times New Roman" pitchFamily="18" charset="0"/>
              </a:rPr>
              <a:t>Το </a:t>
            </a:r>
            <a:r>
              <a:rPr lang="en-US" sz="2800" i="1" dirty="0" smtClean="0">
                <a:latin typeface="Times New Roman" pitchFamily="18" charset="0"/>
              </a:rPr>
              <a:t>cost of equity </a:t>
            </a:r>
            <a:r>
              <a:rPr lang="el-GR" sz="2800" i="1" dirty="0" smtClean="0">
                <a:latin typeface="Times New Roman" pitchFamily="18" charset="0"/>
              </a:rPr>
              <a:t>υπολογίστε το με τη χρήση του </a:t>
            </a:r>
            <a:r>
              <a:rPr lang="en-US" sz="2800" i="1" dirty="0" smtClean="0">
                <a:latin typeface="Times New Roman" pitchFamily="18" charset="0"/>
              </a:rPr>
              <a:t>CAPM</a:t>
            </a:r>
            <a:r>
              <a:rPr lang="el-GR" sz="2800" i="1" dirty="0" smtClean="0">
                <a:latin typeface="Times New Roman" pitchFamily="18" charset="0"/>
              </a:rPr>
              <a:t> (1 έτος έτη ημερήσια δεδομένα – υπολογισμός β</a:t>
            </a:r>
            <a:r>
              <a:rPr lang="en-US" sz="2800" i="1" baseline="30000" dirty="0" smtClean="0">
                <a:latin typeface="Times New Roman" pitchFamily="18" charset="0"/>
              </a:rPr>
              <a:t>*</a:t>
            </a:r>
            <a:r>
              <a:rPr lang="el-GR" sz="2800" i="1" dirty="0" smtClean="0">
                <a:latin typeface="Times New Roman" pitchFamily="18" charset="0"/>
              </a:rPr>
              <a:t>)</a:t>
            </a:r>
            <a:r>
              <a:rPr lang="el-GR" sz="2800" dirty="0" smtClean="0">
                <a:latin typeface="Times New Roman" pitchFamily="18" charset="0"/>
              </a:rPr>
              <a:t>.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i="1" dirty="0" smtClean="0">
                <a:latin typeface="Times New Roman" pitchFamily="18" charset="0"/>
              </a:rPr>
              <a:t>Το </a:t>
            </a:r>
            <a:r>
              <a:rPr lang="en-US" sz="2800" i="1" dirty="0" smtClean="0">
                <a:latin typeface="Times New Roman" pitchFamily="18" charset="0"/>
              </a:rPr>
              <a:t>cost of debt </a:t>
            </a:r>
            <a:r>
              <a:rPr lang="el-GR" sz="2800" i="1" dirty="0" smtClean="0">
                <a:latin typeface="Times New Roman" pitchFamily="18" charset="0"/>
              </a:rPr>
              <a:t>υπολογίστε το με την μέθοδο του </a:t>
            </a:r>
            <a:r>
              <a:rPr lang="en-US" sz="2800" i="1" dirty="0" smtClean="0">
                <a:latin typeface="Times New Roman" pitchFamily="18" charset="0"/>
              </a:rPr>
              <a:t>synthetic rating </a:t>
            </a:r>
            <a:r>
              <a:rPr lang="el-GR" sz="2800" i="1" dirty="0" smtClean="0">
                <a:latin typeface="Times New Roman" pitchFamily="18" charset="0"/>
              </a:rPr>
              <a:t>με βάση τους πίνακες του </a:t>
            </a:r>
            <a:r>
              <a:rPr lang="en-US" sz="2800" i="1" dirty="0" err="1" smtClean="0">
                <a:latin typeface="Times New Roman" pitchFamily="18" charset="0"/>
              </a:rPr>
              <a:t>Damodaran</a:t>
            </a:r>
            <a:endParaRPr lang="el-GR" sz="2800" i="1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i="1" dirty="0" smtClean="0">
                <a:latin typeface="Times New Roman" pitchFamily="18" charset="0"/>
              </a:rPr>
              <a:t>Για φορολογικό συντελεστή χρησιμοποιείστε το </a:t>
            </a:r>
            <a:r>
              <a:rPr lang="en-US" sz="2800" i="1" dirty="0" smtClean="0">
                <a:latin typeface="Times New Roman" pitchFamily="18" charset="0"/>
              </a:rPr>
              <a:t>29</a:t>
            </a:r>
            <a:r>
              <a:rPr lang="el-GR" sz="2800" i="1" dirty="0" smtClean="0">
                <a:latin typeface="Times New Roman" pitchFamily="18" charset="0"/>
              </a:rPr>
              <a:t>% (</a:t>
            </a:r>
            <a:r>
              <a:rPr lang="en-US" sz="2800" i="1" dirty="0" smtClean="0">
                <a:latin typeface="Times New Roman" pitchFamily="18" charset="0"/>
              </a:rPr>
              <a:t>current </a:t>
            </a:r>
            <a:r>
              <a:rPr lang="en-GB" sz="2800" i="1" dirty="0" smtClean="0">
                <a:latin typeface="Times New Roman" pitchFamily="18" charset="0"/>
              </a:rPr>
              <a:t>marginal tax rate- </a:t>
            </a:r>
            <a:r>
              <a:rPr lang="en-GB" sz="2400" i="1" dirty="0" smtClean="0">
                <a:latin typeface="Times New Roman" pitchFamily="18" charset="0"/>
              </a:rPr>
              <a:t>countrytaxrates.xls </a:t>
            </a:r>
            <a:r>
              <a:rPr lang="en-GB" sz="2400" i="1" dirty="0" err="1" smtClean="0">
                <a:latin typeface="Times New Roman" pitchFamily="18" charset="0"/>
              </a:rPr>
              <a:t>Damodaran</a:t>
            </a:r>
            <a:r>
              <a:rPr lang="el-GR" sz="2800" i="1" dirty="0" smtClean="0">
                <a:latin typeface="Times New Roman" pitchFamily="18" charset="0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i="1" dirty="0" smtClean="0">
                <a:latin typeface="Times New Roman" pitchFamily="18" charset="0"/>
              </a:rPr>
              <a:t>Εάν προβλέπεται να αλλάξει η κεφαλαιακή διάρθρωση της εταιρίας, θα αλλάξει και το </a:t>
            </a:r>
            <a:r>
              <a:rPr lang="en-US" sz="2800" i="1" dirty="0" smtClean="0">
                <a:latin typeface="Times New Roman" pitchFamily="18" charset="0"/>
              </a:rPr>
              <a:t>WACC </a:t>
            </a:r>
            <a:r>
              <a:rPr lang="el-GR" sz="2800" i="1" dirty="0" smtClean="0">
                <a:latin typeface="Times New Roman" pitchFamily="18" charset="0"/>
              </a:rPr>
              <a:t>(</a:t>
            </a:r>
            <a:r>
              <a:rPr lang="el-GR" sz="2800" b="1" i="1" dirty="0" smtClean="0">
                <a:latin typeface="Times New Roman" pitchFamily="18" charset="0"/>
              </a:rPr>
              <a:t>διατηρείστε τη σταθερή)</a:t>
            </a:r>
            <a:endParaRPr lang="en-US" sz="2400" i="1" dirty="0" smtClean="0">
              <a:latin typeface="Times New Roman" pitchFamily="18" charset="0"/>
            </a:endParaRPr>
          </a:p>
          <a:p>
            <a:pPr marL="609600" indent="-609600" eaLnBrk="1" hangingPunct="1">
              <a:buNone/>
            </a:pPr>
            <a:r>
              <a:rPr lang="en-US" sz="2400" i="1" dirty="0" smtClean="0">
                <a:latin typeface="Times New Roman" pitchFamily="18" charset="0"/>
              </a:rPr>
              <a:t>     </a:t>
            </a:r>
            <a:r>
              <a:rPr lang="en-US" sz="2400" i="1" baseline="30000" dirty="0" smtClean="0">
                <a:latin typeface="Times New Roman" pitchFamily="18" charset="0"/>
              </a:rPr>
              <a:t>*</a:t>
            </a:r>
            <a:r>
              <a:rPr lang="el-GR" sz="2400" i="1" dirty="0" smtClean="0">
                <a:latin typeface="Times New Roman" pitchFamily="18" charset="0"/>
              </a:rPr>
              <a:t>Μπορείτε να το πάρετε και έτοιμο από </a:t>
            </a:r>
            <a:r>
              <a:rPr lang="en-US" sz="2400" i="1" dirty="0" smtClean="0">
                <a:latin typeface="Times New Roman" pitchFamily="18" charset="0"/>
              </a:rPr>
              <a:t>Bloomberg, </a:t>
            </a:r>
            <a:r>
              <a:rPr lang="en-US" sz="2400" i="1" dirty="0" err="1" smtClean="0">
                <a:latin typeface="Times New Roman" pitchFamily="18" charset="0"/>
              </a:rPr>
              <a:t>TREikon</a:t>
            </a:r>
            <a:endParaRPr lang="en-GB" sz="2400" i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77200" cy="5334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686800" cy="5715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l-GR" sz="2800" b="1" u="sng" dirty="0" smtClean="0">
                <a:latin typeface="Times New Roman" pitchFamily="18" charset="0"/>
              </a:rPr>
              <a:t>Υποθέσεις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Η μέση απόδοση (</a:t>
            </a:r>
            <a:r>
              <a:rPr lang="en-US" sz="2800" dirty="0" err="1" smtClean="0">
                <a:latin typeface="Times New Roman" pitchFamily="18" charset="0"/>
              </a:rPr>
              <a:t>R</a:t>
            </a:r>
            <a:r>
              <a:rPr lang="en-US" sz="2800" baseline="-25000" dirty="0" err="1" smtClean="0">
                <a:latin typeface="Times New Roman" pitchFamily="18" charset="0"/>
              </a:rPr>
              <a:t>f</a:t>
            </a:r>
            <a:r>
              <a:rPr lang="el-GR" sz="2800" dirty="0" smtClean="0">
                <a:latin typeface="Times New Roman" pitchFamily="18" charset="0"/>
              </a:rPr>
              <a:t> , </a:t>
            </a:r>
            <a:r>
              <a:rPr lang="en-US" sz="2800" dirty="0" smtClean="0">
                <a:latin typeface="Times New Roman" pitchFamily="18" charset="0"/>
              </a:rPr>
              <a:t>German 10yr bunds) </a:t>
            </a:r>
            <a:r>
              <a:rPr lang="el-GR" sz="2800" dirty="0" smtClean="0">
                <a:latin typeface="Times New Roman" pitchFamily="18" charset="0"/>
              </a:rPr>
              <a:t>5ετίας είναι 1,38%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Ο ρυθμός ανάπτ.(</a:t>
            </a:r>
            <a:r>
              <a:rPr lang="en-US" sz="2800" dirty="0" smtClean="0">
                <a:latin typeface="Times New Roman" pitchFamily="18" charset="0"/>
              </a:rPr>
              <a:t>g) </a:t>
            </a:r>
            <a:r>
              <a:rPr lang="el-GR" sz="2800" dirty="0" smtClean="0">
                <a:latin typeface="Times New Roman" pitchFamily="18" charset="0"/>
              </a:rPr>
              <a:t>μετά την 5ετία πρόβλεψης 1,38%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Το </a:t>
            </a:r>
            <a:r>
              <a:rPr lang="en-US" sz="2800" dirty="0" smtClean="0">
                <a:latin typeface="Times New Roman" pitchFamily="18" charset="0"/>
              </a:rPr>
              <a:t>MRP </a:t>
            </a:r>
            <a:r>
              <a:rPr lang="el-GR" sz="2800" dirty="0" smtClean="0">
                <a:latin typeface="Times New Roman" pitchFamily="18" charset="0"/>
              </a:rPr>
              <a:t>ενός ΑΑΑ</a:t>
            </a:r>
            <a:r>
              <a:rPr lang="en-US" sz="2800" dirty="0" smtClean="0">
                <a:latin typeface="Times New Roman" pitchFamily="18" charset="0"/>
              </a:rPr>
              <a:t> market </a:t>
            </a:r>
            <a:r>
              <a:rPr lang="el-GR" sz="2800" dirty="0" smtClean="0">
                <a:latin typeface="Times New Roman" pitchFamily="18" charset="0"/>
              </a:rPr>
              <a:t>είναι </a:t>
            </a:r>
            <a:r>
              <a:rPr lang="en-US" sz="2800" dirty="0" smtClean="0">
                <a:latin typeface="Times New Roman" pitchFamily="18" charset="0"/>
              </a:rPr>
              <a:t>6,25</a:t>
            </a:r>
            <a:r>
              <a:rPr lang="el-GR" sz="2800" dirty="0" smtClean="0">
                <a:latin typeface="Times New Roman" pitchFamily="18" charset="0"/>
              </a:rPr>
              <a:t>%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Η αγοραία αξία του δανεισμού είναι η λογιστική αξία</a:t>
            </a:r>
            <a:r>
              <a:rPr lang="en-US" sz="2800" dirty="0" smtClean="0">
                <a:latin typeface="Times New Roman" pitchFamily="18" charset="0"/>
              </a:rPr>
              <a:t>. </a:t>
            </a:r>
            <a:r>
              <a:rPr lang="el-GR" sz="2800" dirty="0" smtClean="0">
                <a:latin typeface="Times New Roman" pitchFamily="18" charset="0"/>
              </a:rPr>
              <a:t>Εναλλακτικά, χρησιμοποιείστε τον τύπο του </a:t>
            </a:r>
            <a:r>
              <a:rPr lang="en-US" sz="2800" dirty="0" err="1" smtClean="0">
                <a:latin typeface="Times New Roman" pitchFamily="18" charset="0"/>
              </a:rPr>
              <a:t>Damodaran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</a:rPr>
              <a:t>για το </a:t>
            </a:r>
            <a:r>
              <a:rPr lang="en-US" sz="2800" dirty="0" smtClean="0">
                <a:latin typeface="Times New Roman" pitchFamily="18" charset="0"/>
              </a:rPr>
              <a:t>MV of debt (one-coupon debt)</a:t>
            </a: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l-GR" sz="2800" b="1" u="sng" dirty="0" smtClean="0">
                <a:latin typeface="Times New Roman" pitchFamily="18" charset="0"/>
              </a:rPr>
              <a:t>Δεν είναι απαραίτητο να υπολογίσετε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Την τρέχουσα αξία του χαρτοφυλακίου συμμετοχών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</a:rPr>
              <a:t>των μη ενοπ.θυγατρικών, μετατρέψιμων ομολογιών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</a:rPr>
              <a:t>και</a:t>
            </a:r>
            <a:r>
              <a:rPr lang="en-US" sz="2800" dirty="0" smtClean="0">
                <a:latin typeface="Times New Roman" pitchFamily="18" charset="0"/>
              </a:rPr>
              <a:t> derivatives</a:t>
            </a:r>
            <a:r>
              <a:rPr lang="el-GR" sz="2800" dirty="0" smtClean="0">
                <a:latin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el-GR" sz="2800" dirty="0" smtClean="0">
                <a:latin typeface="Times New Roman" pitchFamily="18" charset="0"/>
              </a:rPr>
              <a:t>Καταστάσεις ταμειακών ροών και ισολογισμούς της εταιρίας (δεν είναι αναγκαίο να γίνει)</a:t>
            </a:r>
            <a:endParaRPr lang="en-GB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03237"/>
          </a:xfrm>
        </p:spPr>
        <p:txBody>
          <a:bodyPr/>
          <a:lstStyle/>
          <a:p>
            <a:pPr eaLnBrk="1" hangingPunct="1"/>
            <a:r>
              <a:rPr lang="el-GR" sz="3200" b="1" dirty="0" smtClean="0">
                <a:latin typeface="Times New Roman" pitchFamily="18" charset="0"/>
              </a:rPr>
              <a:t>Λοιπές οδηγίες</a:t>
            </a:r>
            <a:endParaRPr lang="en-GB" sz="3200" b="1" dirty="0" smtClean="0">
              <a:latin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569325" cy="5761037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K</a:t>
            </a:r>
            <a:r>
              <a:rPr lang="el-GR" dirty="0" smtClean="0">
                <a:latin typeface="Times New Roman" pitchFamily="18" charset="0"/>
              </a:rPr>
              <a:t>άνετε ανάλυση ευαισθησίας με δύο μεταβλητές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l-GR" dirty="0" smtClean="0">
                <a:latin typeface="Times New Roman" pitchFamily="18" charset="0"/>
              </a:rPr>
              <a:t>Παραδώστε τους υπολογισμούς στο </a:t>
            </a:r>
            <a:r>
              <a:rPr lang="en-US" dirty="0" smtClean="0">
                <a:latin typeface="Times New Roman" pitchFamily="18" charset="0"/>
              </a:rPr>
              <a:t>Excel </a:t>
            </a:r>
            <a:r>
              <a:rPr lang="el-GR" dirty="0" smtClean="0">
                <a:latin typeface="Times New Roman" pitchFamily="18" charset="0"/>
              </a:rPr>
              <a:t>σε δισκέττα.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l-GR" dirty="0" smtClean="0">
                <a:latin typeface="Times New Roman" pitchFamily="18" charset="0"/>
              </a:rPr>
              <a:t>Παραδώστε σε φυσική μορφή το κείμενο που θα περιλαμβάνει μία σύντομη περιγραφή της εταιρίας, τις υποθέσεις σας, το μοντέλλο και  πί-νακες με τα αποτ/τα και συμπεράσματα.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l-GR" b="1" u="sng" dirty="0" smtClean="0">
                <a:latin typeface="Times New Roman" pitchFamily="18" charset="0"/>
              </a:rPr>
              <a:t>Μην ξεχνάτε</a:t>
            </a:r>
            <a:r>
              <a:rPr lang="el-GR" dirty="0" smtClean="0">
                <a:latin typeface="Times New Roman" pitchFamily="18" charset="0"/>
              </a:rPr>
              <a:t> : ό,τι κάνετε εξηγείστε το </a:t>
            </a:r>
            <a:r>
              <a:rPr lang="el-GR" u="sng" dirty="0" smtClean="0">
                <a:latin typeface="Times New Roman" pitchFamily="18" charset="0"/>
              </a:rPr>
              <a:t>λόγο</a:t>
            </a:r>
            <a:r>
              <a:rPr lang="el-GR" dirty="0" smtClean="0">
                <a:latin typeface="Times New Roman" pitchFamily="18" charset="0"/>
              </a:rPr>
              <a:t> και τον </a:t>
            </a:r>
            <a:r>
              <a:rPr lang="el-GR" u="sng" dirty="0" smtClean="0">
                <a:latin typeface="Times New Roman" pitchFamily="18" charset="0"/>
              </a:rPr>
              <a:t>τρόπο</a:t>
            </a:r>
            <a:r>
              <a:rPr lang="el-GR" dirty="0" smtClean="0">
                <a:latin typeface="Times New Roman" pitchFamily="18" charset="0"/>
              </a:rPr>
              <a:t> που το κάνετε. Το ίδιο ισχύει και για επιπλέον υποθέσεις που θα κάνετε εσείς</a:t>
            </a:r>
            <a:endParaRPr lang="en-GB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77200" cy="7620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867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l-GR" sz="2800" b="1" u="sng" dirty="0" smtClean="0">
                <a:latin typeface="Times New Roman" pitchFamily="18" charset="0"/>
              </a:rPr>
              <a:t>Γενικά στοιχεία που χρειάζονται</a:t>
            </a:r>
            <a:endParaRPr lang="el-GR" sz="28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l-GR" sz="2800" dirty="0" smtClean="0">
                <a:latin typeface="Times New Roman" pitchFamily="18" charset="0"/>
              </a:rPr>
              <a:t>Οικονομικές κατ/σεις εταιρίας (Ισολογισμοί &amp; ΚΑΧ) 3-5 τελευταίων ετών </a:t>
            </a:r>
            <a:r>
              <a:rPr lang="el-GR" sz="2800" b="1" dirty="0" smtClean="0">
                <a:latin typeface="Times New Roman" pitchFamily="18" charset="0"/>
              </a:rPr>
              <a:t>σε ενοποιημένη βάση- Ομίλου)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sz="2800" dirty="0" smtClean="0">
                <a:latin typeface="Times New Roman" pitchFamily="18" charset="0"/>
              </a:rPr>
              <a:t>Προβλέψεις πωλήσεων Εταιρίας, κλάδου (ρυθμού αύξησης</a:t>
            </a:r>
            <a:r>
              <a:rPr lang="en-US" sz="2800" dirty="0" smtClean="0">
                <a:latin typeface="Times New Roman" pitchFamily="18" charset="0"/>
              </a:rPr>
              <a:t>-g)</a:t>
            </a:r>
            <a:endParaRPr lang="el-GR" sz="28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l-GR" sz="2800" dirty="0" smtClean="0">
                <a:latin typeface="Times New Roman" pitchFamily="18" charset="0"/>
              </a:rPr>
              <a:t>Χρηματιστηριακή Αξία &amp; αριθμός μετοχών Εταιρίας για τον υπολογισμό της διαφοράς της αξίας από την αποτίμηση σας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sz="2800" dirty="0" smtClean="0">
                <a:latin typeface="Times New Roman" pitchFamily="18" charset="0"/>
              </a:rPr>
              <a:t>Αποφύγετε τις εταιρίες του χρηματοπιστωτικού τομέα &amp; κλάδου συμμετοχών και αποτίμηση ζημιογόνου εταιρίας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sz="2800" dirty="0" smtClean="0">
                <a:latin typeface="Times New Roman" pitchFamily="18" charset="0"/>
              </a:rPr>
              <a:t>Λάβετε υπόψη σας ότι είναι πιο δύσκολη η συλλογή &amp; ανάλυση στοιχείων για μία μη εισηγμένη εταιρία</a:t>
            </a:r>
          </a:p>
          <a:p>
            <a:pPr eaLnBrk="1" hangingPunct="1">
              <a:buFont typeface="Wingdings" pitchFamily="2" charset="2"/>
              <a:buChar char="ü"/>
            </a:pPr>
            <a:endParaRPr lang="en-GB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5334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588375" cy="57912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l-GR" sz="2800" b="1" u="sng" smtClean="0">
                <a:latin typeface="Times New Roman" pitchFamily="18" charset="0"/>
              </a:rPr>
              <a:t>Πηγές συλλογής στοιχείων</a:t>
            </a:r>
            <a:endParaRPr lang="el-GR" sz="2800" b="1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800" smtClean="0">
                <a:latin typeface="Times New Roman" pitchFamily="18" charset="0"/>
              </a:rPr>
              <a:t>Ενημερωτικά Δελτία /Απολ/σμοί Εταιριών, Βάση δεδομένων </a:t>
            </a:r>
            <a:r>
              <a:rPr lang="en-US" sz="2800" smtClean="0">
                <a:latin typeface="Times New Roman" pitchFamily="18" charset="0"/>
              </a:rPr>
              <a:t>Thomson One Banker</a:t>
            </a:r>
            <a:r>
              <a:rPr lang="el-GR" sz="2800" smtClean="0">
                <a:latin typeface="Times New Roman" pitchFamily="18" charset="0"/>
              </a:rPr>
              <a:t>  (οικονομικά στοιχεία)</a:t>
            </a:r>
            <a:r>
              <a:rPr lang="en-US" sz="2800" smtClean="0">
                <a:latin typeface="Times New Roman" pitchFamily="18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800" smtClean="0">
                <a:latin typeface="Times New Roman" pitchFamily="18" charset="0"/>
              </a:rPr>
              <a:t>Κλαδικές μελέτες </a:t>
            </a:r>
            <a:r>
              <a:rPr lang="en-US" sz="2800" smtClean="0">
                <a:latin typeface="Times New Roman" pitchFamily="18" charset="0"/>
              </a:rPr>
              <a:t>ICAP (value drivers-</a:t>
            </a:r>
            <a:r>
              <a:rPr lang="el-GR" sz="2800" smtClean="0">
                <a:latin typeface="Times New Roman" pitchFamily="18" charset="0"/>
              </a:rPr>
              <a:t>προβλέψεις </a:t>
            </a:r>
            <a:r>
              <a:rPr lang="en-US" sz="2800" smtClean="0">
                <a:latin typeface="Times New Roman" pitchFamily="18" charset="0"/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800" smtClean="0">
                <a:latin typeface="Times New Roman" pitchFamily="18" charset="0"/>
              </a:rPr>
              <a:t>Datastream, IBES, Bloomberg, Reuters (</a:t>
            </a:r>
            <a:r>
              <a:rPr lang="el-GR" sz="2800" smtClean="0">
                <a:latin typeface="Times New Roman" pitchFamily="18" charset="0"/>
              </a:rPr>
              <a:t>στοιχεία μετοχών, </a:t>
            </a:r>
            <a:r>
              <a:rPr lang="en-US" sz="2800" smtClean="0">
                <a:latin typeface="Times New Roman" pitchFamily="18" charset="0"/>
              </a:rPr>
              <a:t>betas)</a:t>
            </a:r>
            <a:endParaRPr lang="el-GR" sz="280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800" smtClean="0">
                <a:latin typeface="Times New Roman" pitchFamily="18" charset="0"/>
              </a:rPr>
              <a:t>Μελέτες Χρηματιστηριακών Εταιριών &amp; Διεθνών Επενδυτικών Τραπεζών</a:t>
            </a:r>
            <a:r>
              <a:rPr lang="en-US" sz="2800" smtClean="0">
                <a:latin typeface="Times New Roman" pitchFamily="18" charset="0"/>
              </a:rPr>
              <a:t> (Thomson One Banker Deals)</a:t>
            </a:r>
            <a:endParaRPr lang="el-GR" sz="280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800" smtClean="0">
                <a:latin typeface="Times New Roman" pitchFamily="18" charset="0"/>
              </a:rPr>
              <a:t>Δελτία Τύπου Εταιριών, </a:t>
            </a:r>
            <a:r>
              <a:rPr lang="en-US" sz="2800" smtClean="0">
                <a:latin typeface="Times New Roman" pitchFamily="18" charset="0"/>
              </a:rPr>
              <a:t>internet sites </a:t>
            </a:r>
            <a:r>
              <a:rPr lang="el-GR" sz="2800" smtClean="0">
                <a:latin typeface="Times New Roman" pitchFamily="18" charset="0"/>
              </a:rPr>
              <a:t>εταιριών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l-GR" sz="2400" b="1" u="sng" smtClean="0">
                <a:latin typeface="Times New Roman" pitchFamily="18" charset="0"/>
              </a:rPr>
              <a:t>Βιβλιογραφικές Πηγές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400" smtClean="0">
                <a:latin typeface="Times New Roman" pitchFamily="18" charset="0"/>
              </a:rPr>
              <a:t>Σημειώσεις &amp; παραδόσεις μαθημάτων διδάσκοντος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400" smtClean="0">
                <a:latin typeface="Times New Roman" pitchFamily="18" charset="0"/>
              </a:rPr>
              <a:t>Βιβλίο </a:t>
            </a:r>
            <a:r>
              <a:rPr lang="en-US" sz="2400" smtClean="0">
                <a:latin typeface="Times New Roman" pitchFamily="18" charset="0"/>
              </a:rPr>
              <a:t>Benninga &amp; Sarig (1997)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400" smtClean="0">
                <a:latin typeface="Times New Roman" pitchFamily="18" charset="0"/>
              </a:rPr>
              <a:t>Βιβλίο </a:t>
            </a:r>
            <a:r>
              <a:rPr lang="en-US" sz="2400" smtClean="0">
                <a:latin typeface="Times New Roman" pitchFamily="18" charset="0"/>
              </a:rPr>
              <a:t>Copeland, et.al. (1996)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Times New Roman" pitchFamily="18" charset="0"/>
              </a:rPr>
              <a:t>Internet site Damodaran : http:</a:t>
            </a:r>
            <a:r>
              <a:rPr lang="en-US" sz="2400" u="sng" smtClean="0">
                <a:latin typeface="Times New Roman" pitchFamily="18" charset="0"/>
              </a:rPr>
              <a:t>pages.stern.nyu.edu./</a:t>
            </a:r>
            <a:r>
              <a:rPr lang="en-US" sz="2400" u="sng" smtClean="0">
                <a:latin typeface="Times New Roman" pitchFamily="18" charset="0"/>
                <a:cs typeface="Times New Roman" pitchFamily="18" charset="0"/>
              </a:rPr>
              <a:t>˜adamodar/New_Home_Page</a:t>
            </a:r>
            <a:endParaRPr lang="en-GB" sz="240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GB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5334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838200"/>
            <a:ext cx="8135938" cy="5638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Char char="§"/>
            </a:pPr>
            <a:r>
              <a:rPr lang="el-GR" b="1" u="sng" smtClean="0">
                <a:latin typeface="Times New Roman" pitchFamily="18" charset="0"/>
              </a:rPr>
              <a:t>Επιλογή </a:t>
            </a:r>
            <a:r>
              <a:rPr lang="en-US" b="1" u="sng" smtClean="0">
                <a:latin typeface="Times New Roman" pitchFamily="18" charset="0"/>
              </a:rPr>
              <a:t>Value Drivers</a:t>
            </a:r>
            <a:endParaRPr lang="en-US" sz="2800" u="sng" smtClean="0">
              <a:latin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AutoNum type="arabicPeriod"/>
            </a:pPr>
            <a:r>
              <a:rPr lang="el-GR" b="1" i="1" smtClean="0">
                <a:latin typeface="Times New Roman" pitchFamily="18" charset="0"/>
              </a:rPr>
              <a:t>Ο προβλεπόμενος ρυθμός ανάπτυξης </a:t>
            </a:r>
            <a:r>
              <a:rPr lang="en-US" b="1" i="1" smtClean="0">
                <a:latin typeface="Times New Roman" pitchFamily="18" charset="0"/>
              </a:rPr>
              <a:t>(g) </a:t>
            </a:r>
            <a:r>
              <a:rPr lang="el-GR" b="1" i="1" smtClean="0">
                <a:latin typeface="Times New Roman" pitchFamily="18" charset="0"/>
              </a:rPr>
              <a:t>πωλήσεων σε όρους αξίας εσόδων</a:t>
            </a:r>
            <a:endParaRPr lang="en-US" b="1" i="1" smtClean="0">
              <a:latin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AutoNum type="arabicPeriod"/>
            </a:pPr>
            <a:r>
              <a:rPr lang="en-US" b="1" i="1" smtClean="0">
                <a:latin typeface="Times New Roman" pitchFamily="18" charset="0"/>
              </a:rPr>
              <a:t>To </a:t>
            </a:r>
            <a:r>
              <a:rPr lang="el-GR" b="1" i="1" smtClean="0">
                <a:latin typeface="Times New Roman" pitchFamily="18" charset="0"/>
              </a:rPr>
              <a:t>Κόστος Πωληθέντων</a:t>
            </a:r>
            <a:endParaRPr lang="en-GB" b="1" i="1" smtClean="0">
              <a:latin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AutoNum type="arabicPeriod"/>
            </a:pPr>
            <a:r>
              <a:rPr lang="el-GR" b="1" i="1" smtClean="0">
                <a:latin typeface="Times New Roman" pitchFamily="18" charset="0"/>
              </a:rPr>
              <a:t>Το Περιθώριο λειτουργικού κέρδους (</a:t>
            </a:r>
            <a:r>
              <a:rPr lang="en-US" b="1" i="1" smtClean="0">
                <a:latin typeface="Times New Roman" pitchFamily="18" charset="0"/>
              </a:rPr>
              <a:t>operating profit margin</a:t>
            </a:r>
            <a:r>
              <a:rPr lang="el-GR" b="1" i="1" smtClean="0">
                <a:latin typeface="Times New Roman" pitchFamily="18" charset="0"/>
              </a:rPr>
              <a:t>) </a:t>
            </a:r>
            <a:endParaRPr lang="en-GB" b="1" i="1" smtClean="0">
              <a:latin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AutoNum type="arabicPeriod"/>
            </a:pPr>
            <a:r>
              <a:rPr lang="el-GR" b="1" i="1" smtClean="0">
                <a:latin typeface="Times New Roman" pitchFamily="18" charset="0"/>
              </a:rPr>
              <a:t>Οι νέες επενδύσεις σε πάγια</a:t>
            </a:r>
            <a:endParaRPr lang="en-GB" b="1" i="1" smtClean="0">
              <a:latin typeface="Times New Roman" pitchFamily="18" charset="0"/>
            </a:endParaRPr>
          </a:p>
          <a:p>
            <a:pPr marL="609600" indent="-609600" algn="just" eaLnBrk="1" hangingPunct="1">
              <a:buFont typeface="Wingdings" pitchFamily="2" charset="2"/>
              <a:buAutoNum type="arabicPeriod"/>
            </a:pPr>
            <a:r>
              <a:rPr lang="el-GR" b="1" i="1" smtClean="0">
                <a:latin typeface="Times New Roman" pitchFamily="18" charset="0"/>
              </a:rPr>
              <a:t>Οι νέες επενδύσεις σε κεφάλαιο κίνησης</a:t>
            </a:r>
            <a:endParaRPr lang="en-GB" b="1" i="1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l-GR" b="1" i="1" smtClean="0">
                <a:latin typeface="Times New Roman" pitchFamily="18" charset="0"/>
                <a:cs typeface="Times New Roman" pitchFamily="18" charset="0"/>
              </a:rPr>
              <a:t>Το μέσο σταθμικό κόστος κεφαλαίου της εταιρίας </a:t>
            </a: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6096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458200" cy="5638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l-GR" sz="2800" b="1" u="sng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2800" b="1" u="sng" dirty="0" smtClean="0">
                <a:latin typeface="Times New Roman" pitchFamily="18" charset="0"/>
              </a:rPr>
              <a:t>Value Drivers (5</a:t>
            </a:r>
            <a:r>
              <a:rPr lang="el-GR" sz="2800" b="1" u="sng" dirty="0" smtClean="0">
                <a:latin typeface="Times New Roman" pitchFamily="18" charset="0"/>
              </a:rPr>
              <a:t>ετία)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l-GR" sz="2800" b="1" i="1" dirty="0" smtClean="0">
                <a:latin typeface="Times New Roman" pitchFamily="18" charset="0"/>
              </a:rPr>
              <a:t>Ρυθμός (</a:t>
            </a:r>
            <a:r>
              <a:rPr lang="en-US" sz="2800" b="1" i="1" dirty="0" smtClean="0">
                <a:latin typeface="Times New Roman" pitchFamily="18" charset="0"/>
              </a:rPr>
              <a:t>g) </a:t>
            </a:r>
            <a:r>
              <a:rPr lang="el-GR" sz="2800" b="1" i="1" dirty="0" smtClean="0">
                <a:latin typeface="Times New Roman" pitchFamily="18" charset="0"/>
              </a:rPr>
              <a:t>ανάπτυξης πωλήσεων εταιρίας</a:t>
            </a:r>
            <a:r>
              <a:rPr lang="en-US" sz="2800" dirty="0" smtClean="0">
                <a:latin typeface="Times New Roman" pitchFamily="18" charset="0"/>
              </a:rPr>
              <a:t> </a:t>
            </a: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A</a:t>
            </a:r>
            <a:r>
              <a:rPr lang="el-GR" sz="2800" dirty="0" smtClean="0">
                <a:latin typeface="Times New Roman" pitchFamily="18" charset="0"/>
              </a:rPr>
              <a:t>ριθμητικός μέσος ρυθμός ανάπτυξης την τελευταία 5ετία 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</a:rPr>
              <a:t>IBES estimates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l-GR" sz="2800" dirty="0" smtClean="0">
                <a:latin typeface="Times New Roman" pitchFamily="18" charset="0"/>
              </a:rPr>
              <a:t>Ανάλυση παλινδρόμησης των πωλήσεων των τελευταίων 5 ετών</a:t>
            </a:r>
            <a:r>
              <a:rPr lang="en-US" sz="2800" dirty="0" smtClean="0">
                <a:latin typeface="Times New Roman" pitchFamily="18" charset="0"/>
              </a:rPr>
              <a:t> (</a:t>
            </a:r>
            <a:r>
              <a:rPr lang="el-GR" sz="2800" dirty="0" smtClean="0">
                <a:latin typeface="Times New Roman" pitchFamily="18" charset="0"/>
              </a:rPr>
              <a:t>όπως έχει αναλυθεί)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l-GR" sz="2800" dirty="0" smtClean="0">
                <a:latin typeface="Times New Roman" pitchFamily="18" charset="0"/>
              </a:rPr>
              <a:t>Είτε ο μέσος όρος του ιστορικού μέσου </a:t>
            </a:r>
            <a:r>
              <a:rPr lang="en-US" sz="2800" dirty="0" smtClean="0">
                <a:latin typeface="Times New Roman" pitchFamily="18" charset="0"/>
              </a:rPr>
              <a:t>g </a:t>
            </a:r>
            <a:r>
              <a:rPr lang="el-GR" sz="2800" dirty="0" smtClean="0">
                <a:latin typeface="Times New Roman" pitchFamily="18" charset="0"/>
              </a:rPr>
              <a:t>ως ανωτέρω</a:t>
            </a:r>
            <a:r>
              <a:rPr lang="en-US" sz="2800" dirty="0" smtClean="0">
                <a:latin typeface="Times New Roman" pitchFamily="18" charset="0"/>
              </a:rPr>
              <a:t>,</a:t>
            </a:r>
            <a:r>
              <a:rPr lang="el-GR" sz="2800" dirty="0" smtClean="0">
                <a:latin typeface="Times New Roman" pitchFamily="18" charset="0"/>
              </a:rPr>
              <a:t> με μία πρόβλεψη </a:t>
            </a:r>
            <a:r>
              <a:rPr lang="en-US" sz="2800" dirty="0" smtClean="0">
                <a:latin typeface="Times New Roman" pitchFamily="18" charset="0"/>
              </a:rPr>
              <a:t>(</a:t>
            </a:r>
            <a:r>
              <a:rPr lang="el-GR" sz="2800" dirty="0" smtClean="0">
                <a:latin typeface="Times New Roman" pitchFamily="18" charset="0"/>
              </a:rPr>
              <a:t>αν υπάρχει) των πωλήσεων της εταιρίας /ή κλάδου για το επόμενο έτος (πηγή : Χρημ/κός τύπος, Ενημ.Δελτ., Διοίκηση</a:t>
            </a:r>
            <a:r>
              <a:rPr lang="en-US" sz="2800" dirty="0" smtClean="0">
                <a:latin typeface="Times New Roman" pitchFamily="18" charset="0"/>
              </a:rPr>
              <a:t>-management guidance</a:t>
            </a:r>
            <a:r>
              <a:rPr lang="el-GR" sz="2800" dirty="0" smtClean="0">
                <a:latin typeface="Times New Roman" pitchFamily="18" charset="0"/>
              </a:rPr>
              <a:t>)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5334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305800" cy="5715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Char char="§"/>
            </a:pPr>
            <a:r>
              <a:rPr lang="el-GR" sz="2800" b="1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2800" b="1" dirty="0" smtClean="0">
                <a:latin typeface="Times New Roman" pitchFamily="18" charset="0"/>
              </a:rPr>
              <a:t>Value Drivers</a:t>
            </a:r>
            <a:endParaRPr lang="el-GR" sz="2800" b="1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2800" b="1" i="1" dirty="0" smtClean="0">
                <a:latin typeface="Times New Roman" pitchFamily="18" charset="0"/>
              </a:rPr>
              <a:t>2.   Κόστος Πωληθέντων (</a:t>
            </a:r>
            <a:r>
              <a:rPr lang="en-US" sz="2800" b="1" i="1" dirty="0" smtClean="0">
                <a:latin typeface="Times New Roman" pitchFamily="18" charset="0"/>
              </a:rPr>
              <a:t>COGS/Sales)</a:t>
            </a:r>
            <a:endParaRPr lang="el-GR" sz="2800" b="1" i="1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dirty="0" smtClean="0">
                <a:latin typeface="Times New Roman" pitchFamily="18" charset="0"/>
              </a:rPr>
              <a:t>Ως σταθερό ποσοστό επί των πωλήσεων με βάση τον μέσο όρο των 5 τελευταίων ετών. 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2800" b="1" i="1" dirty="0" smtClean="0">
                <a:latin typeface="Times New Roman" pitchFamily="18" charset="0"/>
              </a:rPr>
              <a:t>3.    Περιθώριο Λειτουργικού Κέρδους (</a:t>
            </a:r>
            <a:r>
              <a:rPr lang="en-US" sz="2800" b="1" i="1" dirty="0" smtClean="0">
                <a:latin typeface="Times New Roman" pitchFamily="18" charset="0"/>
              </a:rPr>
              <a:t>EBIT</a:t>
            </a:r>
            <a:r>
              <a:rPr lang="el-GR" sz="2800" b="1" i="1" dirty="0" smtClean="0">
                <a:latin typeface="Times New Roman" pitchFamily="18" charset="0"/>
              </a:rPr>
              <a:t>/</a:t>
            </a:r>
            <a:r>
              <a:rPr lang="en-US" sz="2800" b="1" i="1" dirty="0" smtClean="0">
                <a:latin typeface="Times New Roman" pitchFamily="18" charset="0"/>
              </a:rPr>
              <a:t>Sales)</a:t>
            </a: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l-GR" sz="2800" dirty="0" smtClean="0">
                <a:latin typeface="Times New Roman" pitchFamily="18" charset="0"/>
              </a:rPr>
              <a:t>Εύρεση του ιστορικού περιθωρίου αυτού (5 τε-λευταίων ετών)</a:t>
            </a:r>
            <a:r>
              <a:rPr lang="en-US" sz="2800" dirty="0" smtClean="0">
                <a:latin typeface="Times New Roman" pitchFamily="18" charset="0"/>
              </a:rPr>
              <a:t>. </a:t>
            </a:r>
            <a:r>
              <a:rPr lang="el-GR" sz="2800" dirty="0" smtClean="0">
                <a:latin typeface="Times New Roman" pitchFamily="18" charset="0"/>
              </a:rPr>
              <a:t>Εμπεριέχει εκτός από το </a:t>
            </a:r>
            <a:r>
              <a:rPr lang="en-US" sz="2800" dirty="0" smtClean="0">
                <a:latin typeface="Times New Roman" pitchFamily="18" charset="0"/>
              </a:rPr>
              <a:t>COGS </a:t>
            </a:r>
            <a:r>
              <a:rPr lang="el-GR" sz="2800" dirty="0" smtClean="0">
                <a:latin typeface="Times New Roman" pitchFamily="18" charset="0"/>
              </a:rPr>
              <a:t>και τα </a:t>
            </a:r>
            <a:r>
              <a:rPr lang="en-US" sz="2800" dirty="0" smtClean="0">
                <a:latin typeface="Times New Roman" pitchFamily="18" charset="0"/>
              </a:rPr>
              <a:t>SG &amp;A Expenses</a:t>
            </a:r>
            <a:r>
              <a:rPr lang="el-GR" sz="2800" dirty="0" smtClean="0">
                <a:latin typeface="Times New Roman" pitchFamily="18" charset="0"/>
              </a:rPr>
              <a:t> ως % επί των πωλήσεων. </a:t>
            </a:r>
            <a:r>
              <a:rPr lang="en-US" sz="2800" dirty="0" smtClean="0">
                <a:latin typeface="Times New Roman" pitchFamily="18" charset="0"/>
              </a:rPr>
              <a:t> </a:t>
            </a:r>
            <a:endParaRPr lang="el-GR" sz="2800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 startAt="4"/>
            </a:pPr>
            <a:endParaRPr lang="el-GR" sz="2800" b="1" dirty="0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 startAt="3"/>
            </a:pPr>
            <a:endParaRPr lang="en-GB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8077200" cy="609600"/>
          </a:xfrm>
        </p:spPr>
        <p:txBody>
          <a:bodyPr/>
          <a:lstStyle/>
          <a:p>
            <a:pPr eaLnBrk="1" hangingPunct="1"/>
            <a:r>
              <a:rPr lang="el-GR" sz="3200" b="1" dirty="0" smtClean="0">
                <a:latin typeface="Times New Roman" pitchFamily="18" charset="0"/>
              </a:rPr>
              <a:t>Οδηγίες για την εργασία</a:t>
            </a:r>
            <a:endParaRPr lang="en-GB" sz="3200" b="1" dirty="0" smtClean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712968" cy="604867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l-GR" sz="2400" b="1" u="sng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2400" b="1" u="sng" dirty="0" smtClean="0">
                <a:latin typeface="Times New Roman" pitchFamily="18" charset="0"/>
              </a:rPr>
              <a:t>Value Drivers</a:t>
            </a:r>
          </a:p>
          <a:p>
            <a:pPr marL="609600" indent="-609600" eaLnBrk="1" hangingPunct="1">
              <a:lnSpc>
                <a:spcPct val="90000"/>
              </a:lnSpc>
              <a:buAutoNum type="arabicPeriod" startAt="4"/>
            </a:pPr>
            <a:r>
              <a:rPr lang="el-GR" sz="2800" b="1" dirty="0" smtClean="0">
                <a:latin typeface="Times New Roman" pitchFamily="18" charset="0"/>
              </a:rPr>
              <a:t>Επενδύσεις σε πάγια (</a:t>
            </a:r>
            <a:r>
              <a:rPr lang="en-US" sz="2800" b="1" dirty="0" smtClean="0">
                <a:latin typeface="Times New Roman" pitchFamily="18" charset="0"/>
              </a:rPr>
              <a:t>CAPEX)</a:t>
            </a:r>
            <a:r>
              <a:rPr lang="el-GR" sz="2800" b="1" dirty="0" smtClean="0">
                <a:latin typeface="Times New Roman" pitchFamily="18" charset="0"/>
              </a:rPr>
              <a:t> &amp; Αποσβέσεις (</a:t>
            </a:r>
            <a:r>
              <a:rPr lang="en-US" sz="2800" b="1" dirty="0" smtClean="0">
                <a:latin typeface="Times New Roman" pitchFamily="18" charset="0"/>
              </a:rPr>
              <a:t>depreciation). </a:t>
            </a:r>
            <a:r>
              <a:rPr lang="el-GR" sz="2400" dirty="0" smtClean="0">
                <a:latin typeface="Times New Roman" pitchFamily="18" charset="0"/>
              </a:rPr>
              <a:t>Για να υπολογισθούν θα πρέπει πρώτα να βρεθούν </a:t>
            </a:r>
            <a:r>
              <a:rPr lang="el-GR" sz="2400" b="1" i="1" dirty="0" smtClean="0">
                <a:latin typeface="Times New Roman" pitchFamily="18" charset="0"/>
              </a:rPr>
              <a:t>ιστορικά στοιχεία (</a:t>
            </a:r>
            <a:r>
              <a:rPr lang="en-US" sz="2400" b="1" i="1" dirty="0" smtClean="0">
                <a:latin typeface="Times New Roman" pitchFamily="18" charset="0"/>
              </a:rPr>
              <a:t>5</a:t>
            </a:r>
            <a:r>
              <a:rPr lang="el-GR" sz="2400" b="1" i="1" dirty="0" smtClean="0">
                <a:latin typeface="Times New Roman" pitchFamily="18" charset="0"/>
              </a:rPr>
              <a:t>ετίας</a:t>
            </a:r>
            <a:r>
              <a:rPr lang="el-GR" sz="2400" dirty="0" smtClean="0">
                <a:latin typeface="Times New Roman" pitchFamily="18" charset="0"/>
              </a:rPr>
              <a:t>) για: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l-GR" sz="2400" b="1" dirty="0" smtClean="0">
                <a:latin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</a:rPr>
              <a:t>1. Fixed Assets (Gross) </a:t>
            </a:r>
            <a:r>
              <a:rPr lang="en-US" sz="2800" i="1" dirty="0" smtClean="0">
                <a:latin typeface="Times New Roman" pitchFamily="18" charset="0"/>
              </a:rPr>
              <a:t>from Balance Sheet before depreciation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i="1" dirty="0" smtClean="0">
                <a:latin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</a:rPr>
              <a:t>2.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l-GR" sz="2800" b="1" dirty="0" smtClean="0">
                <a:latin typeface="Times New Roman" pitchFamily="18" charset="0"/>
              </a:rPr>
              <a:t>Αποσβέσεις (</a:t>
            </a:r>
            <a:r>
              <a:rPr lang="en-US" sz="2800" b="1" dirty="0" smtClean="0">
                <a:latin typeface="Times New Roman" pitchFamily="18" charset="0"/>
              </a:rPr>
              <a:t>Depreciation</a:t>
            </a:r>
            <a:r>
              <a:rPr lang="el-GR" sz="2800" b="1" dirty="0" smtClean="0">
                <a:latin typeface="Times New Roman" pitchFamily="18" charset="0"/>
              </a:rPr>
              <a:t>)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from Income Statement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imes New Roman" pitchFamily="18" charset="0"/>
              </a:rPr>
              <a:t>  3. Net CAPEX = </a:t>
            </a:r>
            <a:r>
              <a:rPr lang="en-US" sz="2800" i="1" dirty="0" smtClean="0">
                <a:latin typeface="Times New Roman" pitchFamily="18" charset="0"/>
              </a:rPr>
              <a:t>CAPEX (gross)- Disposals of </a:t>
            </a:r>
            <a:r>
              <a:rPr lang="en-US" sz="2800" i="1" dirty="0" err="1" smtClean="0">
                <a:latin typeface="Times New Roman" pitchFamily="18" charset="0"/>
              </a:rPr>
              <a:t>FXAssets</a:t>
            </a:r>
            <a:r>
              <a:rPr lang="en-US" sz="2800" i="1" dirty="0" smtClean="0">
                <a:latin typeface="Times New Roman" pitchFamily="18" charset="0"/>
              </a:rPr>
              <a:t>  from Cash Flows (investing activities)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n-US" sz="2800" i="1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Times New Roman" pitchFamily="18" charset="0"/>
              </a:rPr>
              <a:t>      </a:t>
            </a:r>
            <a:r>
              <a:rPr lang="el-GR" sz="2800" dirty="0" smtClean="0">
                <a:latin typeface="Times New Roman" pitchFamily="18" charset="0"/>
              </a:rPr>
              <a:t>Στη συνέχεια θα πρέπει να βρεθούν :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l-GR" sz="2800" dirty="0" smtClean="0">
                <a:latin typeface="Times New Roman" pitchFamily="18" charset="0"/>
              </a:rPr>
              <a:t>  </a:t>
            </a:r>
            <a:r>
              <a:rPr lang="el-GR" sz="2800" b="1" dirty="0" smtClean="0">
                <a:latin typeface="Times New Roman" pitchFamily="18" charset="0"/>
              </a:rPr>
              <a:t>4. Το </a:t>
            </a:r>
            <a:r>
              <a:rPr lang="en-US" sz="2800" b="1" dirty="0" smtClean="0">
                <a:latin typeface="Times New Roman" pitchFamily="18" charset="0"/>
              </a:rPr>
              <a:t>historical average growth (%) </a:t>
            </a:r>
            <a:r>
              <a:rPr lang="el-GR" sz="2800" b="1" dirty="0" smtClean="0">
                <a:latin typeface="Times New Roman" pitchFamily="18" charset="0"/>
              </a:rPr>
              <a:t>στα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(1)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</a:rPr>
              <a:t>5.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To historical average ratio (%) </a:t>
            </a:r>
            <a:r>
              <a:rPr lang="el-GR" sz="2800" b="1" dirty="0" smtClean="0">
                <a:latin typeface="Times New Roman" pitchFamily="18" charset="0"/>
              </a:rPr>
              <a:t>στο </a:t>
            </a:r>
            <a:r>
              <a:rPr lang="en-US" sz="2800" b="1" dirty="0" smtClean="0">
                <a:latin typeface="Times New Roman" pitchFamily="18" charset="0"/>
              </a:rPr>
              <a:t>Depreciation /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=[(2)/(1)]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imes New Roman" pitchFamily="18" charset="0"/>
              </a:rPr>
              <a:t>  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l-GR" sz="2800" b="1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l-GR" sz="24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609600"/>
          </a:xfrm>
        </p:spPr>
        <p:txBody>
          <a:bodyPr/>
          <a:lstStyle/>
          <a:p>
            <a:pPr eaLnBrk="1" hangingPunct="1"/>
            <a:r>
              <a:rPr lang="el-GR" sz="3200" b="1" smtClean="0">
                <a:latin typeface="Times New Roman" pitchFamily="18" charset="0"/>
              </a:rPr>
              <a:t>Οδηγίες για την εργασία</a:t>
            </a:r>
            <a:endParaRPr lang="en-GB" sz="3200" b="1" smtClean="0"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8200"/>
            <a:ext cx="8496300" cy="5638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l-GR" sz="2400" b="1" u="sng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2400" b="1" u="sng" dirty="0" smtClean="0">
                <a:latin typeface="Times New Roman" pitchFamily="18" charset="0"/>
              </a:rPr>
              <a:t>Value Drivers</a:t>
            </a:r>
            <a:endParaRPr lang="el-GR" sz="2400" b="1" u="sng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l-GR" sz="2800" b="1" dirty="0" smtClean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6. To historical average ratio (%) </a:t>
            </a:r>
            <a:r>
              <a:rPr lang="el-GR" sz="2800" b="1" dirty="0" smtClean="0">
                <a:latin typeface="Times New Roman" pitchFamily="18" charset="0"/>
              </a:rPr>
              <a:t>στο</a:t>
            </a:r>
            <a:r>
              <a:rPr lang="en-US" sz="2800" b="1" dirty="0" smtClean="0">
                <a:latin typeface="Times New Roman" pitchFamily="18" charset="0"/>
              </a:rPr>
              <a:t> Net CAPEX /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= [(3)/(1)]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Times New Roman" pitchFamily="18" charset="0"/>
              </a:rPr>
              <a:t>     </a:t>
            </a:r>
            <a:r>
              <a:rPr lang="el-GR" sz="2800" dirty="0" smtClean="0">
                <a:latin typeface="Times New Roman" pitchFamily="18" charset="0"/>
              </a:rPr>
              <a:t>Στη συνέχεια θα γίνουν προβλέψεις για τα :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imes New Roman" pitchFamily="18" charset="0"/>
              </a:rPr>
              <a:t>7</a:t>
            </a:r>
            <a:r>
              <a:rPr lang="el-GR" sz="2800" b="1" dirty="0" smtClean="0">
                <a:latin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baseline="-25000" dirty="0" smtClean="0">
                <a:latin typeface="Times New Roman" pitchFamily="18" charset="0"/>
              </a:rPr>
              <a:t>t+1</a:t>
            </a:r>
            <a:r>
              <a:rPr lang="en-US" sz="2800" b="1" dirty="0" smtClean="0">
                <a:latin typeface="Times New Roman" pitchFamily="18" charset="0"/>
              </a:rPr>
              <a:t> =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baseline="-25000" dirty="0" smtClean="0">
                <a:latin typeface="Times New Roman" pitchFamily="18" charset="0"/>
              </a:rPr>
              <a:t>t</a:t>
            </a:r>
            <a:r>
              <a:rPr lang="en-US" sz="2800" b="1" dirty="0" smtClean="0">
                <a:latin typeface="Times New Roman" pitchFamily="18" charset="0"/>
              </a:rPr>
              <a:t> * g in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=((1)*(4)]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imes New Roman" pitchFamily="18" charset="0"/>
              </a:rPr>
              <a:t>8.</a:t>
            </a:r>
            <a:r>
              <a:rPr lang="en-US" sz="2800" dirty="0" smtClean="0">
                <a:latin typeface="Times New Roman" pitchFamily="18" charset="0"/>
              </a:rPr>
              <a:t> Depreciation </a:t>
            </a:r>
            <a:r>
              <a:rPr lang="en-US" sz="2800" baseline="-25000" dirty="0" smtClean="0">
                <a:latin typeface="Times New Roman" pitchFamily="18" charset="0"/>
              </a:rPr>
              <a:t>t+1</a:t>
            </a:r>
            <a:r>
              <a:rPr lang="en-US" sz="2800" dirty="0" smtClean="0">
                <a:latin typeface="Times New Roman" pitchFamily="18" charset="0"/>
              </a:rPr>
              <a:t> =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baseline="-25000" dirty="0" smtClean="0">
                <a:latin typeface="Times New Roman" pitchFamily="18" charset="0"/>
              </a:rPr>
              <a:t>t+1</a:t>
            </a:r>
            <a:r>
              <a:rPr lang="en-US" sz="2800" b="1" dirty="0" smtClean="0">
                <a:latin typeface="Times New Roman" pitchFamily="18" charset="0"/>
              </a:rPr>
              <a:t> * Historical average ratio Depreciation/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= [(7)*(5)]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2800" b="1" dirty="0" smtClean="0">
                <a:latin typeface="Times New Roman" pitchFamily="18" charset="0"/>
              </a:rPr>
              <a:t>9. Net CAPEX </a:t>
            </a:r>
            <a:r>
              <a:rPr lang="en-US" sz="2800" b="1" baseline="-25000" dirty="0" smtClean="0">
                <a:latin typeface="Times New Roman" pitchFamily="18" charset="0"/>
              </a:rPr>
              <a:t>t+1</a:t>
            </a:r>
            <a:r>
              <a:rPr lang="en-US" sz="2800" b="1" dirty="0" smtClean="0">
                <a:latin typeface="Times New Roman" pitchFamily="18" charset="0"/>
              </a:rPr>
              <a:t> =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baseline="-25000" dirty="0" smtClean="0">
                <a:latin typeface="Times New Roman" pitchFamily="18" charset="0"/>
              </a:rPr>
              <a:t>t+1</a:t>
            </a:r>
            <a:r>
              <a:rPr lang="en-US" sz="2800" b="1" dirty="0" smtClean="0">
                <a:latin typeface="Times New Roman" pitchFamily="18" charset="0"/>
              </a:rPr>
              <a:t> * average ratio Net CAPEX/ </a:t>
            </a:r>
            <a:r>
              <a:rPr lang="en-US" sz="2800" b="1" dirty="0" err="1" smtClean="0">
                <a:latin typeface="Times New Roman" pitchFamily="18" charset="0"/>
              </a:rPr>
              <a:t>FXAssets</a:t>
            </a:r>
            <a:r>
              <a:rPr lang="en-US" sz="2800" b="1" dirty="0" smtClean="0">
                <a:latin typeface="Times New Roman" pitchFamily="18" charset="0"/>
              </a:rPr>
              <a:t> =[ (7)*(6)]</a:t>
            </a:r>
            <a:endParaRPr lang="el-GR" sz="28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77200" cy="539750"/>
          </a:xfrm>
        </p:spPr>
        <p:txBody>
          <a:bodyPr/>
          <a:lstStyle/>
          <a:p>
            <a:pPr eaLnBrk="1" hangingPunct="1"/>
            <a:r>
              <a:rPr lang="el-GR" sz="3200" b="1" dirty="0" smtClean="0">
                <a:latin typeface="Times New Roman" pitchFamily="18" charset="0"/>
              </a:rPr>
              <a:t>Οδηγίες για την εργασία</a:t>
            </a:r>
            <a:endParaRPr lang="en-GB" sz="3200" b="1" dirty="0" smtClean="0"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13787" cy="59055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l-GR" sz="3000" b="1" u="sng" dirty="0" smtClean="0">
                <a:latin typeface="Times New Roman" pitchFamily="18" charset="0"/>
              </a:rPr>
              <a:t>Προβλέψεις στοιχείων για </a:t>
            </a:r>
            <a:r>
              <a:rPr lang="en-US" sz="3000" b="1" u="sng" dirty="0" smtClean="0">
                <a:latin typeface="Times New Roman" pitchFamily="18" charset="0"/>
              </a:rPr>
              <a:t>Value Drivers</a:t>
            </a:r>
            <a:endParaRPr lang="el-GR" sz="3000" b="1" u="sng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3000" dirty="0" smtClean="0">
                <a:latin typeface="Times New Roman" pitchFamily="18" charset="0"/>
              </a:rPr>
              <a:t>     </a:t>
            </a:r>
            <a:r>
              <a:rPr lang="el-GR" sz="2800" b="1" i="1" dirty="0" smtClean="0">
                <a:latin typeface="Times New Roman" pitchFamily="18" charset="0"/>
              </a:rPr>
              <a:t>5.  Νέες επενδύσεις σε κεφάλαιο κίνησης (</a:t>
            </a:r>
            <a:r>
              <a:rPr lang="en-US" sz="2800" b="1" i="1" dirty="0" smtClean="0">
                <a:latin typeface="Times New Roman" pitchFamily="18" charset="0"/>
              </a:rPr>
              <a:t>Change in Net Working Capital - NWP)</a:t>
            </a:r>
            <a:endParaRPr lang="el-GR" sz="2800" b="1" i="1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800" dirty="0" smtClean="0">
                <a:latin typeface="Times New Roman" pitchFamily="18" charset="0"/>
              </a:rPr>
              <a:t>     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</a:rPr>
              <a:t> </a:t>
            </a:r>
            <a:r>
              <a:rPr lang="el-GR" sz="2800" i="1" dirty="0" smtClean="0">
                <a:latin typeface="Times New Roman" pitchFamily="18" charset="0"/>
              </a:rPr>
              <a:t>Υπολογίστε τον </a:t>
            </a:r>
            <a:r>
              <a:rPr lang="el-GR" sz="2800" b="1" i="1" dirty="0" smtClean="0">
                <a:latin typeface="Times New Roman" pitchFamily="18" charset="0"/>
              </a:rPr>
              <a:t>ιστορικό μέσο όρο της 5ετίας </a:t>
            </a:r>
            <a:r>
              <a:rPr lang="el-GR" sz="2800" i="1" dirty="0" smtClean="0">
                <a:latin typeface="Times New Roman" pitchFamily="18" charset="0"/>
              </a:rPr>
              <a:t>των </a:t>
            </a:r>
            <a:r>
              <a:rPr lang="el-GR" sz="2800" b="1" i="1" dirty="0" smtClean="0">
                <a:latin typeface="Times New Roman" pitchFamily="18" charset="0"/>
              </a:rPr>
              <a:t>επενδύσεων σε ΚΚΚ ως </a:t>
            </a:r>
            <a:r>
              <a:rPr lang="en-US" sz="2800" b="1" i="1" dirty="0" smtClean="0">
                <a:latin typeface="Times New Roman" pitchFamily="18" charset="0"/>
              </a:rPr>
              <a:t>% </a:t>
            </a:r>
            <a:r>
              <a:rPr lang="el-GR" sz="2800" b="1" i="1" dirty="0" smtClean="0">
                <a:latin typeface="Times New Roman" pitchFamily="18" charset="0"/>
              </a:rPr>
              <a:t>επί των πωλήσεων </a:t>
            </a:r>
            <a:r>
              <a:rPr lang="el-GR" sz="2800" i="1" dirty="0" smtClean="0">
                <a:latin typeface="Times New Roman" pitchFamily="18" charset="0"/>
              </a:rPr>
              <a:t>και στη συνέχεια για την περίοδο προβλέψεων βρείτε τη μεταβολή του, είτε με τον 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800" b="1" i="1" dirty="0" smtClean="0">
                <a:latin typeface="Times New Roman" pitchFamily="18" charset="0"/>
              </a:rPr>
              <a:t>α) Υπολογισμό του ΚΚΚ </a:t>
            </a:r>
            <a:r>
              <a:rPr lang="el-GR" sz="2800" i="1" dirty="0" smtClean="0">
                <a:latin typeface="Times New Roman" pitchFamily="18" charset="0"/>
              </a:rPr>
              <a:t>με τον πολλ/σμό του μέσου όρου επί των πωλήσεων και εύρεση της μεταβολής του από έτος σε έτος ή με τη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800" b="1" i="1" dirty="0" smtClean="0">
                <a:latin typeface="Times New Roman" pitchFamily="18" charset="0"/>
              </a:rPr>
              <a:t>β) Χρήση του μέσου όρου επί των επιπρόσθετων πωλή-σεων </a:t>
            </a:r>
            <a:r>
              <a:rPr lang="el-GR" sz="2800" i="1" dirty="0" smtClean="0">
                <a:latin typeface="Times New Roman" pitchFamily="18" charset="0"/>
              </a:rPr>
              <a:t>για κάθε έτος των προβλέψεων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l-GR" sz="2800" i="1" dirty="0" smtClean="0">
                <a:latin typeface="Times New Roman" pitchFamily="18" charset="0"/>
              </a:rPr>
              <a:t>για την απ’ ευθείας εύρεση της μεταβολής του</a:t>
            </a:r>
            <a:endParaRPr lang="en-GB" sz="2800" i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1109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Default Design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Οδηγίες για την εργασία</vt:lpstr>
      <vt:lpstr>Υπολογισμός FCFs</vt:lpstr>
      <vt:lpstr>Οδηγίες για την εργασία</vt:lpstr>
      <vt:lpstr>Οδηγίες για την εργασία</vt:lpstr>
      <vt:lpstr>Λοιπές οδηγίες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Οδηγίες για εργασία με λογιστικά στοιχεία</dc:title>
  <dc:creator>me</dc:creator>
  <cp:lastModifiedBy>Manolis Tsiritakis</cp:lastModifiedBy>
  <cp:revision>29</cp:revision>
  <dcterms:created xsi:type="dcterms:W3CDTF">2004-03-05T09:42:30Z</dcterms:created>
  <dcterms:modified xsi:type="dcterms:W3CDTF">2017-10-26T05:08:27Z</dcterms:modified>
</cp:coreProperties>
</file>