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05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96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notesSlides/notesSlide57.xml" ContentType="application/vnd.openxmlformats-officedocument.presentationml.notesSlide+xml"/>
  <Override PartName="/ppt/notesSlides/notesSlide102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98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103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99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104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95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100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notesSlides/notesSlide89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101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notesSlides/notesSlide106.xml" ContentType="application/vnd.openxmlformats-officedocument.presentationml.notesSlid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notesSlides/notesSlide97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notesSlides/notesSlide8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5" r:id="rId1"/>
  </p:sldMasterIdLst>
  <p:notesMasterIdLst>
    <p:notesMasterId r:id="rId114"/>
  </p:notesMasterIdLst>
  <p:handoutMasterIdLst>
    <p:handoutMasterId r:id="rId115"/>
  </p:handoutMasterIdLst>
  <p:sldIdLst>
    <p:sldId id="790" r:id="rId2"/>
    <p:sldId id="566" r:id="rId3"/>
    <p:sldId id="567" r:id="rId4"/>
    <p:sldId id="568" r:id="rId5"/>
    <p:sldId id="569" r:id="rId6"/>
    <p:sldId id="812" r:id="rId7"/>
    <p:sldId id="791" r:id="rId8"/>
    <p:sldId id="570" r:id="rId9"/>
    <p:sldId id="571" r:id="rId10"/>
    <p:sldId id="573" r:id="rId11"/>
    <p:sldId id="575" r:id="rId12"/>
    <p:sldId id="576" r:id="rId13"/>
    <p:sldId id="577" r:id="rId14"/>
    <p:sldId id="775" r:id="rId15"/>
    <p:sldId id="580" r:id="rId16"/>
    <p:sldId id="810" r:id="rId17"/>
    <p:sldId id="581" r:id="rId18"/>
    <p:sldId id="811" r:id="rId19"/>
    <p:sldId id="796" r:id="rId20"/>
    <p:sldId id="797" r:id="rId21"/>
    <p:sldId id="798" r:id="rId22"/>
    <p:sldId id="799" r:id="rId23"/>
    <p:sldId id="800" r:id="rId24"/>
    <p:sldId id="801" r:id="rId25"/>
    <p:sldId id="781" r:id="rId26"/>
    <p:sldId id="782" r:id="rId27"/>
    <p:sldId id="795" r:id="rId28"/>
    <p:sldId id="586" r:id="rId29"/>
    <p:sldId id="587" r:id="rId30"/>
    <p:sldId id="588" r:id="rId31"/>
    <p:sldId id="589" r:id="rId32"/>
    <p:sldId id="813" r:id="rId33"/>
    <p:sldId id="590" r:id="rId34"/>
    <p:sldId id="591" r:id="rId35"/>
    <p:sldId id="592" r:id="rId36"/>
    <p:sldId id="593" r:id="rId37"/>
    <p:sldId id="594" r:id="rId38"/>
    <p:sldId id="595" r:id="rId39"/>
    <p:sldId id="596" r:id="rId40"/>
    <p:sldId id="597" r:id="rId41"/>
    <p:sldId id="598" r:id="rId42"/>
    <p:sldId id="599" r:id="rId43"/>
    <p:sldId id="600" r:id="rId44"/>
    <p:sldId id="601" r:id="rId45"/>
    <p:sldId id="602" r:id="rId46"/>
    <p:sldId id="604" r:id="rId47"/>
    <p:sldId id="605" r:id="rId48"/>
    <p:sldId id="606" r:id="rId49"/>
    <p:sldId id="802" r:id="rId50"/>
    <p:sldId id="803" r:id="rId51"/>
    <p:sldId id="608" r:id="rId52"/>
    <p:sldId id="610" r:id="rId53"/>
    <p:sldId id="611" r:id="rId54"/>
    <p:sldId id="612" r:id="rId55"/>
    <p:sldId id="614" r:id="rId56"/>
    <p:sldId id="615" r:id="rId57"/>
    <p:sldId id="616" r:id="rId58"/>
    <p:sldId id="617" r:id="rId59"/>
    <p:sldId id="619" r:id="rId60"/>
    <p:sldId id="620" r:id="rId61"/>
    <p:sldId id="621" r:id="rId62"/>
    <p:sldId id="622" r:id="rId63"/>
    <p:sldId id="623" r:id="rId64"/>
    <p:sldId id="624" r:id="rId65"/>
    <p:sldId id="625" r:id="rId66"/>
    <p:sldId id="626" r:id="rId67"/>
    <p:sldId id="814" r:id="rId68"/>
    <p:sldId id="627" r:id="rId69"/>
    <p:sldId id="628" r:id="rId70"/>
    <p:sldId id="629" r:id="rId71"/>
    <p:sldId id="808" r:id="rId72"/>
    <p:sldId id="806" r:id="rId73"/>
    <p:sldId id="807" r:id="rId74"/>
    <p:sldId id="632" r:id="rId75"/>
    <p:sldId id="633" r:id="rId76"/>
    <p:sldId id="634" r:id="rId77"/>
    <p:sldId id="784" r:id="rId78"/>
    <p:sldId id="635" r:id="rId79"/>
    <p:sldId id="636" r:id="rId80"/>
    <p:sldId id="637" r:id="rId81"/>
    <p:sldId id="638" r:id="rId82"/>
    <p:sldId id="639" r:id="rId83"/>
    <p:sldId id="640" r:id="rId84"/>
    <p:sldId id="641" r:id="rId85"/>
    <p:sldId id="642" r:id="rId86"/>
    <p:sldId id="643" r:id="rId87"/>
    <p:sldId id="644" r:id="rId88"/>
    <p:sldId id="645" r:id="rId89"/>
    <p:sldId id="646" r:id="rId90"/>
    <p:sldId id="647" r:id="rId91"/>
    <p:sldId id="648" r:id="rId92"/>
    <p:sldId id="650" r:id="rId93"/>
    <p:sldId id="651" r:id="rId94"/>
    <p:sldId id="815" r:id="rId95"/>
    <p:sldId id="785" r:id="rId96"/>
    <p:sldId id="792" r:id="rId97"/>
    <p:sldId id="652" r:id="rId98"/>
    <p:sldId id="653" r:id="rId99"/>
    <p:sldId id="654" r:id="rId100"/>
    <p:sldId id="655" r:id="rId101"/>
    <p:sldId id="793" r:id="rId102"/>
    <p:sldId id="656" r:id="rId103"/>
    <p:sldId id="657" r:id="rId104"/>
    <p:sldId id="658" r:id="rId105"/>
    <p:sldId id="659" r:id="rId106"/>
    <p:sldId id="786" r:id="rId107"/>
    <p:sldId id="660" r:id="rId108"/>
    <p:sldId id="661" r:id="rId109"/>
    <p:sldId id="794" r:id="rId110"/>
    <p:sldId id="663" r:id="rId111"/>
    <p:sldId id="664" r:id="rId112"/>
    <p:sldId id="665" r:id="rId113"/>
  </p:sldIdLst>
  <p:sldSz cx="9144000" cy="6858000" type="letter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</p:showPr>
  <p:clrMru>
    <a:srgbClr val="FFFFFF"/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889" autoAdjust="0"/>
  </p:normalViewPr>
  <p:slideViewPr>
    <p:cSldViewPr>
      <p:cViewPr>
        <p:scale>
          <a:sx n="70" d="100"/>
          <a:sy n="70" d="100"/>
        </p:scale>
        <p:origin x="-1386" y="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79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168"/>
    </p:cViewPr>
  </p:sorterViewPr>
  <p:notesViewPr>
    <p:cSldViewPr>
      <p:cViewPr>
        <p:scale>
          <a:sx n="150" d="100"/>
          <a:sy n="150" d="100"/>
        </p:scale>
        <p:origin x="-3312" y="1768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notesMaster" Target="notesMasters/notesMaster1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notes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Καθώς προσπαθούμε να εφαρμόσουμε τη θεωρία και τα υποδείγματα κινδύνου απόδοσης για να εκτιμήσουμε προεξοφλητικά επιτόκια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θα αντιμετωπίσουμε το γεγονός πως ο πραγματικός κόσμος είναι μπερδεμένος και πως οι πληροφορίες δεν είναι πάντα ξεκάθαρες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Θα πρέπει να είμαστε πραγματιστές και να κάνουμε συμβιβασμούς στην πορεία προκειμένου να εξάγουμε εφαρμόσιμα προεξοφλητικά επιτόκια.</a:t>
            </a:r>
            <a:endParaRPr lang="en-US" smtClean="0">
              <a:latin typeface="Times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Κατηγοριοποίηση των βασικών προσεγγίσεων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Δεν είναι όλες εξίσου χρήσιμες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…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Οπότε ας δούμε κάθε μία ξεχωριστά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2528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Νέο κόστος ιδίων κεφαλαίων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= 3.5%+ 0.9 (5) = 8%</a:t>
            </a: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Νέο κόστος δανειακών κεφαλαίων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= 5% (0.62) = 3.1%</a:t>
            </a: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Νέο κόστος κεφαλαίων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= 6.68%</a:t>
            </a: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Εάν προσαρμόσουμε το επιτόκιο μηδενικού κινδύνου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</a:t>
            </a: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Νέο κόστος ιδίων κεφαλαίων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= 9%</a:t>
            </a: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Νέο κόστος δανειακών κεφαλαίων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= 3.72%</a:t>
            </a: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Νέο κόστος κεφαλαίων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= 7.58%</a:t>
            </a:r>
          </a:p>
          <a:p>
            <a:endParaRPr lang="en-US" smtClean="0">
              <a:latin typeface="Times" pitchFamily="18" charset="0"/>
              <a:ea typeface="ＭＳ Ｐゴシック" pitchFamily="34" charset="-128"/>
            </a:endParaRP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Το κόστος κεφαλαίων δεν άλλαξε και πολύ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έτσι;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Μα η σύνθεση άλλαξε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Το πριμ κινδύνου είναι πλέον διαφορετικό ποσοστό του κόστους κεφαλαίων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Για τη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Disney,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χρησιμοποιήσαμε τα ειδικά τμηματικά βάρη δανειακού αριθμοδείκτη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που υπολογίσαμε νωρίτερα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(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όταν εκτιμούσαμε το μοχλευμένο βήτα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).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Υποθέσαμε βέβαια πως όλοι οι τομείς δανείζονταν με το προ φόρων κόστος δανειακών κεφαλαίων της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Disney.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Εάν τα τμήματα εξέδιδαν ανεξάρτητα δανειακά κεφάλαια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θα μελετούσαμε τη χρήση ειδικών τμηματικών κοστών δανειακών κεφαλαίων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Για την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Tata Chemicals,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χρησιμοποιήσαμε τον ίδιο αριθμοδείκτη δανειακής επιβάρυνσης και το ίδιο κόστος δανειακών κεφαλαίων και για τους δύο τομείς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  <a:p>
            <a:endParaRPr lang="en-US" smtClean="0">
              <a:latin typeface="Times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Το κόστος κεφαλαίου για την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Aracruz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θα είναι υψηλότερο σε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$R,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καθώς περιμένουμε τον πληθωρισμό να είναι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7%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σε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$R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και μόλις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2%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σε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δολάρια ΗΠΑ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Σε πραγματικούς όρους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αφαιρούμε τον πληθωρισμό εξ ολοκλήρου από τον υπολογισμό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  <a:p>
            <a:endParaRPr lang="en-US" smtClean="0">
              <a:latin typeface="Times" pitchFamily="18" charset="0"/>
              <a:ea typeface="ＭＳ Ｐゴシック" pitchFamily="34" charset="-128"/>
            </a:endParaRP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Για τις τράπεζες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ο προσδιορισμός των δανειακών κεφαλαίων είναι εφιάλτης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και το κεφάλαιο θα πρέπει να ορίζεται μόνο σε όρους ιδίων κεφαλαίων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2835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Εάν συνεχίσουμε εντός λογικών ορίων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:</a:t>
            </a:r>
          </a:p>
          <a:p>
            <a:pPr>
              <a:buFontTx/>
              <a:buAutoNum type="alphaLcPeriod"/>
            </a:pPr>
            <a:r>
              <a:rPr lang="el-GR" smtClean="0">
                <a:latin typeface="Times" pitchFamily="18" charset="0"/>
                <a:ea typeface="ＭＳ Ｐゴシック" pitchFamily="34" charset="-128"/>
              </a:rPr>
              <a:t>Οι ιδιωτικές επιχειρήσεις λειτουργούν με μειονέκτημα σε σχέση με τις εισηγμένες εταιρείες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γιατί οι ιδιοκτήτες τους δεν είναι αποτελεσματικοί φορείς κινδύνου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  <a:p>
            <a:pPr>
              <a:buFontTx/>
              <a:buAutoNum type="alphaLcPeriod"/>
            </a:pPr>
            <a:r>
              <a:rPr lang="el-GR" smtClean="0">
                <a:latin typeface="Times" pitchFamily="18" charset="0"/>
                <a:ea typeface="ＭＳ Ｐゴシック" pitchFamily="34" charset="-128"/>
              </a:rPr>
              <a:t>Οι ιδιωτικές επιχειρήσεις θα απορρίψουν επενδύσεις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που είναι ελκυστικές σε μία κατά τ’ άλλα ίδια μα εισηγμένη επιχείρηση</a:t>
            </a:r>
            <a:endParaRPr lang="en-US" smtClean="0">
              <a:latin typeface="Times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Για να πάτε από μη μοχλευμένους σε μοχλευμένους βήτα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και μετά στο κόστος κεφαλαίων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πρέπει να</a:t>
            </a:r>
            <a:endParaRPr lang="en-US" smtClean="0">
              <a:latin typeface="Times" pitchFamily="18" charset="0"/>
              <a:ea typeface="ＭＳ Ｐゴシック" pitchFamily="34" charset="-128"/>
            </a:endParaRPr>
          </a:p>
          <a:p>
            <a:pPr>
              <a:buFontTx/>
              <a:buAutoNum type="alphaLcPeriod"/>
            </a:pPr>
            <a:r>
              <a:rPr lang="el-GR" smtClean="0">
                <a:latin typeface="Times" pitchFamily="18" charset="0"/>
                <a:ea typeface="ＭＳ Ｐゴシック" pitchFamily="34" charset="-128"/>
              </a:rPr>
              <a:t>Προσδιορίσετε τα δανειακά κεφάλαια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και να υπολογίσετε την αγοραία αξία τους</a:t>
            </a:r>
            <a:endParaRPr lang="en-US" smtClean="0">
              <a:latin typeface="Times" pitchFamily="18" charset="0"/>
              <a:ea typeface="ＭＳ Ｐゴシック" pitchFamily="34" charset="-128"/>
            </a:endParaRPr>
          </a:p>
          <a:p>
            <a:pPr>
              <a:buFontTx/>
              <a:buAutoNum type="alphaLcPeriod"/>
            </a:pPr>
            <a:r>
              <a:rPr lang="el-GR" smtClean="0">
                <a:latin typeface="Times" pitchFamily="18" charset="0"/>
                <a:ea typeface="ＭＳ Ｐゴシック" pitchFamily="34" charset="-128"/>
              </a:rPr>
              <a:t>Υπολογίσετε την παρούσα αξία των λειτουργικών μισθώσεων</a:t>
            </a:r>
            <a:endParaRPr lang="en-US" smtClean="0">
              <a:latin typeface="Times" pitchFamily="18" charset="0"/>
              <a:ea typeface="ＭＳ Ｐゴシック" pitchFamily="34" charset="-128"/>
            </a:endParaRPr>
          </a:p>
          <a:p>
            <a:pPr>
              <a:buFontTx/>
              <a:buAutoNum type="alphaLcPeriod"/>
            </a:pPr>
            <a:r>
              <a:rPr lang="el-GR" smtClean="0">
                <a:latin typeface="Times" pitchFamily="18" charset="0"/>
                <a:ea typeface="ＭＳ Ｐゴシック" pitchFamily="34" charset="-128"/>
              </a:rPr>
              <a:t>Υπολογίσετε το μοχλευμένο βήτα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χρησιμοποιώντας την αγοραία αξία ιδίων κεφαλαίων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και τη συνολική αγοραία αξία δανειακών κεφαλαίων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(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περιλαμβανομένων μισθωτικών υποχρεώσεων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)</a:t>
            </a:r>
          </a:p>
          <a:p>
            <a:pPr>
              <a:buFontTx/>
              <a:buAutoNum type="alphaLcPeriod"/>
            </a:pPr>
            <a:r>
              <a:rPr lang="el-GR" smtClean="0">
                <a:latin typeface="Times" pitchFamily="18" charset="0"/>
                <a:ea typeface="ＭＳ Ｐゴシック" pitchFamily="34" charset="-128"/>
              </a:rPr>
              <a:t>Υπολογίσετε το κόστος κεφαλαίων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χρησιμοποιώντας τα σταθμικά βάρη δανειακών και ιδίων κεφαλαίων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Ενώ τα κόστη ιδίων και συνολικών κεφαλαίων μπορούν να είναι εντελώς διαφορετικοί αριθμοί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μπορούν αμφότερα να χρησιμοποιηθούν ως ενδεικτικά επιτόκια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εφόσον οι αποδόσεις και χρηματοροές προσδιορίζονται με συνέπεια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Εάν αποδόσεις και χρηματοροές βασίζονται σε ίδια κεφάλαια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(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αποδόσεις ή χρηματοροές επί ιδίων κεφαλαίων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),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το κατάλληλο ενδεικτικό επιτόκιο είναι το κόστος ιδίων κεφαλαίων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Εάν αποδόσεις και χρηματοροές βασίζονται στην επιχείρηση ή τα λειτουργικά περιουσιακά στοιχεία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(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απόδοση επί συνολικών κεφαλαίων ή χρηματοροές επιχείρησης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),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το κατάλληλο ενδεικτικό επιτόκιο είναι το κόστος συνολικών κεφαλαίων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Χρειαστήκαμε λίγο χρόνο μα αποκωδικοποιήσαμε το μηχανισμό ανάλυσης του ενδεικτικού επιτοκίου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..</a:t>
            </a:r>
          </a:p>
        </p:txBody>
      </p:sp>
      <p:sp>
        <p:nvSpPr>
          <p:cNvPr id="23142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Η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Merrill Lynch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διενεργεί δημοσκοπήσεις σε διαχειριστές χαρτοφυλακίων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(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οι οποίο υποθετικά έχουν περισσότερο πλούτο προς επένδυση και άρα σταθμίζονται σημαντικότεροι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)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ρωτώντας τους τι θεωρούν ότι θα κάνει η αγορά στον επόμενο χρόνο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Αναφέρουν το νούμερο μα δε το χρησιμοποιούν εσωτερικά ως πριμ κινδύνου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Η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Morningstar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διενεργεί δημοσκοπήσεις σε ιδιώτες επενδυτές και αναφέρει παράλογα υψηλά πριμ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Δεν είναι σαφές εάν αυτά είναι ευχές ή απαιτήσεις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  <a:p>
            <a:endParaRPr lang="en-US" smtClean="0">
              <a:latin typeface="Times" pitchFamily="18" charset="0"/>
              <a:ea typeface="ＭＳ Ｐゴシック" pitchFamily="34" charset="-128"/>
            </a:endParaRP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Οι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Campbell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και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Harvey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διενεργούν δημοσκοπήσεις σε Οικονομικούς Διευθυντές εδώ και μια δεκαετία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και ανακοινώνουν τα αποτελέσματά τους λεπτομερώς κάθε χρόνο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(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Οι πλήρεις έρευνες αξίζουν μελέτη και βρίσκονται στη σελίδα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ssrn.com)</a:t>
            </a:r>
          </a:p>
          <a:p>
            <a:endParaRPr lang="en-US" smtClean="0">
              <a:latin typeface="Times" pitchFamily="18" charset="0"/>
              <a:ea typeface="ＭＳ Ｐゴシック" pitchFamily="34" charset="-128"/>
            </a:endParaRP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Εν γένει τα πριμ των δημοσκοπήσεων δείχνουν να κοιτούν περισσότερο προς τα πίσω παρά προς τα εμπρός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Με άλλα λόγια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δείχνουν να μειώνονται μετά από καλές περιόδους και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να εκτοξεύονται μετά από κρίσεις αγορών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(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η λέξη κλειδί είναι το μετά από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…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καμιά προοπτική εδώ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)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Αυτή είναι η βασική προσέγγιση που χρησιμοποιείται από σχεδόν κάθε μεγάλη επενδυτική τράπεζα και συμβουλευτική επιχείρηση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</a:p>
          <a:p>
            <a:endParaRPr lang="en-US" smtClean="0">
              <a:latin typeface="Times" pitchFamily="18" charset="0"/>
              <a:ea typeface="ＭＳ Ｐゴシック" pitchFamily="34" charset="-128"/>
            </a:endParaRP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Οι ΗΠΑ διαθέτουν τη μεγαλύτερη και πλουσιότερη ιστορική βάση δεδομένων για μετοχές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(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φθάνοντας πίσω στα 1800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)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και πολλά ιστορικά πριμ βασίζονται σε αυτά τα δεδομένα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…</a:t>
            </a:r>
          </a:p>
          <a:p>
            <a:endParaRPr lang="en-US" smtClean="0">
              <a:latin typeface="Times" pitchFamily="18" charset="0"/>
              <a:ea typeface="ＭＳ Ｐゴシック" pitchFamily="34" charset="-128"/>
            </a:endParaRP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Εμπιστευόμαστε την επιστροφή στο μέσο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πχ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πως τα μεγέθη με το πέρασμα του χρόνου επιστρέφουν στα επίπεδα των ιστορικών μέσων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.. 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Αυτό βασίζεται σε ιστορικά στοιχεία διαθέσιμα στη σελίδα της Ομοσπονδιακής Κεντρικής Τράπεζας στο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St. Louis.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Το εκτιμηθέν πριμ μπορεί να διαφέρει για τρεις λόγους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:</a:t>
            </a:r>
          </a:p>
          <a:p>
            <a:pPr lvl="1"/>
            <a:r>
              <a:rPr lang="en-US" smtClean="0">
                <a:latin typeface="Times" pitchFamily="18" charset="0"/>
                <a:ea typeface="ＭＳ Ｐゴシック" pitchFamily="34" charset="-128"/>
              </a:rPr>
              <a:t>1.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Πόσο πίσω θα ανατρέξετε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(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Η δική μου τάση είναι να πάω όσο πιο πίσω στο παρελθόν μπορώ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Οι τιμές των μετοχών είναι τόσο ευμετάβλητες που χρειάζεστε μεγάλες χρονικές περιόδους για να έχετε μια λογική εκτίμηση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)</a:t>
            </a:r>
          </a:p>
          <a:p>
            <a:pPr lvl="1"/>
            <a:r>
              <a:rPr lang="en-US" smtClean="0">
                <a:latin typeface="Times" pitchFamily="18" charset="0"/>
                <a:ea typeface="ＭＳ Ｐゴシック" pitchFamily="34" charset="-128"/>
              </a:rPr>
              <a:t>2.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Αν θα χρησιμοποιήσετε επιτόκια εντόκων γραμματίων ή κρατικών ομολόγων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(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Θα πρέπει να είστε συνεπείς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Εφόσον θα χρησιμοποιήσω το επιτόκιο του κρατικού ομολόγου ως επιτόκιο μηδενικού κινδύνου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θα ενσωματώσω το πριμ σε αυτό το επιτόκιο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)</a:t>
            </a:r>
          </a:p>
          <a:p>
            <a:pPr lvl="1"/>
            <a:r>
              <a:rPr lang="en-US" smtClean="0">
                <a:latin typeface="Times" pitchFamily="18" charset="0"/>
                <a:ea typeface="ＭＳ Ｐゴシック" pitchFamily="34" charset="-128"/>
              </a:rPr>
              <a:t>3.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Αν θα χρησιμοποιήσετε αριθμητικούς ή γεωμετρικούς μέσους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(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Εάν οι αποδόσεις ήταν ασυσχέτιστες στο χρόνο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και έπρεπε να εκτιμήσετε το πριμ ενός έτους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θα χρησιμοποιούσατε τον αριθμητικό μέσο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Εφόσον οι αποδόσεις είναι αρνητικά συσχετισμένες μέσα στο χρόνο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και εκτιμάμε πριμ για μεγάλες χρονικές περιόδους διακράτησης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είναι λογικότερο να χρησιμοποιήσουμε το σύνθετο επιτόκιο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το οποίο μας δίνει το γεωμετρικό μέσο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)</a:t>
            </a: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Έτσι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θα έπρεπε να χρησιμοποιώ τον ενημερωμένο γεωμετρικό μέσο για μετοχές σε σχέση με ομόλογα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</a:p>
          <a:p>
            <a:endParaRPr lang="en-US" smtClean="0">
              <a:latin typeface="Times" pitchFamily="18" charset="0"/>
              <a:ea typeface="ＭＳ Ｐゴシック" pitchFamily="34" charset="-128"/>
            </a:endParaRPr>
          </a:p>
          <a:p>
            <a:r>
              <a:rPr lang="en-US" smtClean="0">
                <a:latin typeface="Times" pitchFamily="18" charset="0"/>
                <a:ea typeface="ＭＳ Ｐゴシック" pitchFamily="34" charset="-128"/>
              </a:rPr>
              <a:t>(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Η σελίδα αυτή θα ενημερώνεται κάθε χρόνο και έτσι θα περιλαμβάνει τα τρέχοντα μεγέθη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Οι αναλύσεις των εταιρειών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ωστόσο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θα κολλήσουν στο 2009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και το γεωμετρικό μέσο πριμ μεταξύ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1928-2008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ήταν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3.88%)</a:t>
            </a:r>
          </a:p>
          <a:p>
            <a:endParaRPr lang="en-US" smtClean="0">
              <a:latin typeface="Times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Αυτή η προσέγγιση είναι απλή μα υποθέτει πως τα περιθώρια χρεοκοπίας των χωρών είναι επίσης και καλά μέτρα του επιπρόσθετου μετοχικού κινδύνου για τη χώρα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Το ερώτημα είναι εάν τα ίδια κεφάλαια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(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που είναι πιο επικίνδυνα από τα ομόλογα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)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θα πρέπει να χαρακτηρίζονται από μεγαλύτερο πριμ κινδύνου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Σε αυτήν τη προσέγγιση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αναβαθμίζουμε το περιθώριο χρεοκοπίας για να εκφράσουμε τον επιπρόσθετο κίνδυνο στις μετοχές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…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Αυτό θα οδηγήσει σε υψηλότερα πριμ μετοχικού κινδύνου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Υποθέτουμε πως οι επενδυτές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όταν αποτιμούν ίδια κεφάλαια σε αναδυόμενες αγορές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εξετάζουν τι μπορούν να κάνουν με τα κυβερνητικά ομόλογα που εκδίδονται στην αγορά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και προσθέτουν τα πριμ για τον επιπρόσθετο κίνδυνο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Υπάρχει μια τρίτη παρόμοια προσέγγιση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όπου εξετάζετε την τυπική απόκλιση των ιδίων κεφαλαίων στην αναδυόμενη αγορά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παρόμοια με την τυπική απόκλιση των ιδίων κεφαλαίων της αγοράς των ΗΠΑ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και πολλαπλασιάζετε με το πριμ μετοχικού κινδύνου των ΗΠΑ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Έτσι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το πριμ μετοχιού κινδύνου για μια αναδυόμενη αγορά η οποία είναι δύο φορές πιο μεταβλητή από αυτήν των ΗΠΑ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θα πρέπει να έχει ένα πριμ μετοχικού κινδύνου ίσο με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7.76% (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δύο φορές το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3.88%).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Στην προσέγγιση αυτή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υπολογίζουμε ένα αντίστοιχο της απόδοσης στη λήξη για μετοχές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Ουσιαστικά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αντικαθιστούμε την τιμή του ομολόγου με το επίπεδο του δείκτη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τα τοκομερίδια με αναμενόμενα μερίσματα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και επαναγορές μετοχών και την πεπερασμένη ζωή με αόριστη διάρκεια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Κατόπιν λύνουμε ως προς το προεξοφλητικό επιτόκιο το οποίο θα εξισώσει την παρούσα αξία των χρηματοροών μας με το σημερινό επίπεδο του δείκτη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Η προσέγγιση αυτή απαιτεί ορισμένες υποθέσεις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: (1)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Μπορούμε να εκτιμήσουμε τις αναμενόμενες ταμειακές ροές στο μέλλον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(2)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μπορούμε να υποθέσουμε ένα διαρκή ρυθμό ανάπτυξης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=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επιτόκιο μηδενικού κινδύνου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Πως θα ερμηνεύαμε το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8.39%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;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Είναι η απόδοση που αναμένεις να βγάλεις από τις μετοχές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δεδομένου αυτού που έχεις πληρώσει τη στιγμή της ανάλυσης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Είναι τεκμαρτή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επειδή εξάγεται από το σημερινό επίπεδο του δείκτη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Παίρνουμε ένα πριμ μετοχικού κινδύνου αφαιρώντας το επιτόκιο μηδενικού κινδύνου τη στιγμή της ανάλυσης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Μόλις οι αγορές καταποντίστηκαν το 2008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το πριμ μετοχικού κινδύνου εκτοξεύθηκε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… 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Η αύξηση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από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4.37%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σε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6.43%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εντός ενός έτους είναι η μεγαλύτερη ετήσια αύξηση από το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1960.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Τα πριμ μετοχικού κινδύνου άλλαξαν μέσα σε τρεις  μήνες περισσότερο απ’ ότι είχαν αλλάξει τα 20 προηγούμενα χρόνια συνολικά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Μια αφύπνιση γι αυτούς που είναι κολλημένοι με σταθερά πριμ; Εξαρτάται από το αν υποθέτουμε πως όλο αυτό είναι μια παρέκκλιση ή ένα ξέσπασμα από το παρελθόν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Συνοψίζει τις εισροές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Παρατηρήστε πως αντικαθιστούμε τον τελευταίο συντελεστή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(E(Rm)-Rf)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μα το απαιτούμενο πριμ κινδύνου για ίδια κεφάλαια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Το ουσιαστικό μάθημα που θα κρατούσα από αυτά είναι πως τα πριμ μετοχικού κινδύνου είναι ασταθή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και η παγκοσμιοποίηση τα έκανε ακόμη πιο ευμετάβλητα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Συνεπώς, πλέον δε θα προτιμούσα να χρησιμοποιώ τα ιστορικά πριμ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Καθώς μεταβάλλεται ο δείκτης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(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με πιθανότερη τη μεταβολή της εισροής κατά μεγάλα ποσά εντός μικρών περιόδων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),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το τεκμαρτό πριμ δεν αλλάζει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Παρατηρήστε πως καθώς τα πριμ αυξάνονται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οι τιμές των μετοχών πέφτουν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Παρατηρήστε δύο ιστορικά φαινόμενα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: (1)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Τα πριμ μετοχικού κινδύνου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εκτοξεύθηκαν κατά τη δεκαετία του ‘70 καθώς ο πληθωρισμός κάλπαζε στις ΗΠΑ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(2)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Τα πριμ μετοχικού κινδύνου πάτωσαν στο 2%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στα τέλη του 1999 κατά την ακμή της άνθησης του διαδικτύου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Θα ήσασταν ικανοποιημένοι με ένα πριμ 2%;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Εάν όχι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τότε πιστεύετε πως οι μετοχές είναι υπερτιμημένες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Ένα από τα πλεονεκτήματα της προσέγγισης του τεκμαρτού πριμ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είναι πως δε χρειάζεται ιστορικά δεδομένα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και άρα μπορεί να υπολογιστεί και για αγορές με μικρό ιστορικό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Για άλλη μια φορά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 το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2008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έκανε τη διαφορά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Η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Sensex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κατά περίπου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60%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και το τεκμαρτό πριμ μετοχικού κινδύνου της Ινδίας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έφτασε περίπου το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9%.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Δεν υπάρχει σωστή απάντηση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μα θα οδηγήσει σε διαφορετικά κόστη κεφαλαίου και ιδίων κεφαλαίων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άρα και χρηματοοικονομικές αποφάσεις εν συνεχεία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.</a:t>
            </a:r>
          </a:p>
          <a:p>
            <a:endParaRPr lang="en-US" dirty="0" smtClean="0">
              <a:latin typeface="Times" pitchFamily="18" charset="0"/>
              <a:ea typeface="ＭＳ Ｐゴシック" pitchFamily="34" charset="-128"/>
            </a:endParaRPr>
          </a:p>
          <a:p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Το πρόβλημα με τη χρήση ιστορικών πριμ κινδύνου είναι πως εμπιστεύεστε την επιστροφή στο μέσο σε μια αγορά μετοχών των ΗΠΑ η οποία δε μοιάζει καθόλου με τη σημερινή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.</a:t>
            </a:r>
          </a:p>
          <a:p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Με τα τεκμαρτά πριμ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υποθέτετε πως η αγορά βρίσκεται στα σωστά της επίπεδα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.</a:t>
            </a:r>
          </a:p>
          <a:p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Μια ενδιάμεση λύση θα ήταν η χρήση ενός αριθμού ο οποίος θα εκφράζει ομαλοποιημένες αξίες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Στις αρχές του 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2009,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για παράδειγμα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αυτό θα είχε οδηγήσει στη χρήση ενός αριθμού περίπου ίσο με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 6.5%.</a:t>
            </a:r>
          </a:p>
          <a:p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Θα χρησιμοποιούσατε αυτό το πριμ για όλες τις ώριμες αγορές και προσθέτατε ένα επιπρόσθετο πριμ για τις αναπτυσσόμενες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.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Είναι μια υποκειμενική κριτική επιλογή και εξαρτάται από την οπτική σας κατά το Μάιο του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2009.</a:t>
            </a:r>
          </a:p>
          <a:p>
            <a:pPr>
              <a:buFontTx/>
              <a:buAutoNum type="alphaLcPeriod"/>
            </a:pPr>
            <a:r>
              <a:rPr lang="el-GR" smtClean="0">
                <a:latin typeface="Times" pitchFamily="18" charset="0"/>
                <a:ea typeface="ＭＳ Ｐゴシック" pitchFamily="34" charset="-128"/>
              </a:rPr>
              <a:t>Εάν θεωρούσατε την κρίση ως ένα απλό εμπόδιο στο δρόμο το οποίο οι αγορές θα ξεπερνούσαν γρήγορα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θα χρησιμοποιούσατε είτε το ιστορικό πριμ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(3.88%)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ή το μέσο τεκμαρτό πριμ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(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περίπου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4%)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ως πριμ αναπτυγμένης αγοράς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  <a:p>
            <a:pPr>
              <a:buFontTx/>
              <a:buAutoNum type="alphaLcPeriod"/>
            </a:pPr>
            <a:r>
              <a:rPr lang="el-GR" smtClean="0">
                <a:latin typeface="Times" pitchFamily="18" charset="0"/>
                <a:ea typeface="ＭＳ Ｐゴシック" pitchFamily="34" charset="-128"/>
              </a:rPr>
              <a:t>Εάν πιστεύατε πως η κρίση θα εξακολουθούσε και ενδεχομένως χειροτέρευε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θα επιμένατε στο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6.43%.</a:t>
            </a:r>
          </a:p>
          <a:p>
            <a:pPr>
              <a:buFontTx/>
              <a:buAutoNum type="alphaLcPeriod"/>
            </a:pPr>
            <a:endParaRPr lang="en-US" smtClean="0">
              <a:latin typeface="Times" pitchFamily="18" charset="0"/>
              <a:ea typeface="ＭＳ Ｐゴシック" pitchFamily="34" charset="-128"/>
            </a:endParaRP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Εκ των υστέρων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τα πριμ μετοχικού κινδύνου έπεσαν δραματικά  μέσα στο υπόλοιπο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2009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για να φθάσουν περίπου στο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4.73%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το Δεκέμβριο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Οι συντελεστές βήτα δεν εκφράζουν μόνο τη μεταβλητότητα της υποκείμενης επένδυσης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μα και την κίνησή της σε σχέση με της αγοράς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:</a:t>
            </a: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Βήτα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(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Κλίση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) =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Συσχέτιση</a:t>
            </a:r>
            <a:r>
              <a:rPr lang="en-US" baseline="-25000" smtClean="0">
                <a:latin typeface="Times" pitchFamily="18" charset="0"/>
                <a:ea typeface="ＭＳ Ｐゴシック" pitchFamily="34" charset="-128"/>
              </a:rPr>
              <a:t>jm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(</a:t>
            </a:r>
            <a:r>
              <a:rPr lang="en-US" smtClean="0">
                <a:latin typeface="Symbol" pitchFamily="18" charset="2"/>
                <a:ea typeface="ＭＳ Ｐゴシック" pitchFamily="34" charset="-128"/>
              </a:rPr>
              <a:t>s</a:t>
            </a:r>
            <a:r>
              <a:rPr lang="en-US" baseline="-25000" smtClean="0">
                <a:latin typeface="Times" pitchFamily="18" charset="0"/>
                <a:ea typeface="ＭＳ Ｐゴシック" pitchFamily="34" charset="-128"/>
              </a:rPr>
              <a:t>j / </a:t>
            </a:r>
            <a:r>
              <a:rPr lang="en-US" smtClean="0">
                <a:latin typeface="Symbol" pitchFamily="18" charset="2"/>
                <a:ea typeface="ＭＳ Ｐゴシック" pitchFamily="34" charset="-128"/>
              </a:rPr>
              <a:t>s</a:t>
            </a:r>
            <a:r>
              <a:rPr lang="en-US" baseline="-25000" smtClean="0">
                <a:latin typeface="Times" pitchFamily="18" charset="0"/>
                <a:ea typeface="ＭＳ Ｐゴシック" pitchFamily="34" charset="-128"/>
              </a:rPr>
              <a:t>m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)</a:t>
            </a: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Παρατηρήστε πως το </a:t>
            </a:r>
            <a:r>
              <a:rPr lang="en-US" smtClean="0">
                <a:latin typeface="Symbol" pitchFamily="18" charset="2"/>
                <a:ea typeface="ＭＳ Ｐゴシック" pitchFamily="34" charset="-128"/>
              </a:rPr>
              <a:t>s</a:t>
            </a:r>
            <a:r>
              <a:rPr lang="en-US" baseline="-25000" smtClean="0">
                <a:latin typeface="Times" pitchFamily="18" charset="0"/>
                <a:ea typeface="ＭＳ Ｐゴシック" pitchFamily="34" charset="-128"/>
              </a:rPr>
              <a:t>j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μπορεί να είναι υψηλό και ο βήτα χαμηλός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(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καθώς το επενδυτικό στοιχείο δεν είναι έντονα συσχετισμένο με την αγορά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)</a:t>
            </a: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Σημείο κλειδί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: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Οι συντελεστές βήτα μπορούν να υπολογιστούν μέσω παλινδρόμησης μα δε θα πρέπει ποτέ να θεωρηθούν ως αμιγώς στατιστικά μεγέθη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Αποκαλύπτουν οικονομικό βάρος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–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μετρούν τον κίνδυνο που προστίθεται από ένα επενδυτικό στοιχείο σε ένα διαφοροποιημένο χαρτοφυλάκιο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  <a:p>
            <a:endParaRPr lang="en-US" baseline="-25000" smtClean="0">
              <a:latin typeface="Times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Οικονομικό προαίσθημα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:</a:t>
            </a: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Θεωρήστε το επιτόκιο μηδενικού κινδύνου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(1-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βήτα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)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ως την απόδοση που θα έπρεπε να έχει η μετοχή σας σε μια περίοδο που η αγορά είναι μηδενική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(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η απόδοση της αγοράς είναι μηδέν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)</a:t>
            </a: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Η τομή εκφράζει το τι ακριβώς απέδωσε η μετοχή σας σε ένα μήνα που η αγορά είχε μηδενική απόδοση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Η διαφορά μετρά το πόσο η μετοχή σας πέρασε ή υπολειπόταν του μετοχικού δείκτη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Ονομάζεται άλφα του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Jensen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(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ο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Michael Jensen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χρησιμοποίησε το μέτρο το 1968 για να εκτιμήσει τις αποδόσεις αμοιβαίων κεφαλαίων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).</a:t>
            </a: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Ο άλφα του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Jensen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μπορεί επίσης να υπολογιστεί εκτιμώντας την απαιτούμενη απόδοση κατά την περίοδο της παλινδρόμησης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χρησιμοποιώντας την πραγματική απόδοση της αγοράς για την περίοδο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το επιτόκιο μηδενικού κινδύνου της περιόδου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και τον εκτιμηθέντα συντελεστή βήτα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και κατόπιν συγκρίνοντάς την με την πραγματοποιηθείσα απόδοση της περιόδου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Αλγεβρικά, θα λάβετε την ίδια απάντηση</a:t>
            </a:r>
            <a:endParaRPr lang="en-US" smtClean="0">
              <a:latin typeface="Times" pitchFamily="18" charset="0"/>
              <a:ea typeface="ＭＳ Ｐゴシック" pitchFamily="34" charset="-128"/>
            </a:endParaRP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Σε ορισμένες περιπτώσεις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η παλινδρόμηση εξάγεται με τη χρήση υπεραποδόσεων πάνω του επιτοκίου μηδενικού κινδύνου και από τις δύο πλευρές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–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υπερβάλλουσες αποδόσεις της μετοχής από τη μία πλευρά και υπερβάλλουσες αποδόσεις της αγοράς από την άλλη πλευρά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Στην περίπτωση αυτή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η τομή είναι όντως ο άλφα του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Jensen.</a:t>
            </a:r>
          </a:p>
          <a:p>
            <a:endParaRPr lang="en-US" smtClean="0">
              <a:latin typeface="Times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Αυτό συνδέεται με το δεύτερο βήμα προέλευσης του υποδείγματος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όπου διαιρέσαμε τον κίνδυνο σε διαφοροποιήσιμο και μη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Το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R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τετράγωνο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μετρά το μέρος του κινδύνου που δεν διαφοροποιείται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(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επίσης γνωστός ως συστηματικός κίνδυνος ή κίνδυνος αγοράς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). 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Παρατηρήστε πόσες υποκειμενικές κρίσεις πρέπει να κάνετε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Ο εκτιμώμενος βήτα θα επηρεαστεί από όλες αυτές τις κρίσεις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Σε κάθε μία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γίνονται επιλογές σχέσεων εξισορρόπησης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το οποίο εξηγεί γιατί διαφορετικές υπηρεσίες κάνουν διαφορετικές επιλογές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Οι προσωπικές μου προτιμήσεις είναι </a:t>
            </a:r>
            <a:endParaRPr lang="en-US" smtClean="0">
              <a:latin typeface="Times" pitchFamily="18" charset="0"/>
              <a:ea typeface="ＭＳ Ｐゴシック" pitchFamily="34" charset="-128"/>
            </a:endParaRPr>
          </a:p>
          <a:p>
            <a:pPr lvl="1"/>
            <a:r>
              <a:rPr lang="el-GR" smtClean="0">
                <a:latin typeface="Times" pitchFamily="18" charset="0"/>
                <a:ea typeface="ＭＳ Ｐゴシック" pitchFamily="34" charset="-128"/>
              </a:rPr>
              <a:t>Η χρήση περιόδου δεδομένων πέντε ετών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(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χρησιμοποιώ μηνιαία δεδομένα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)</a:t>
            </a:r>
          </a:p>
          <a:p>
            <a:pPr lvl="1"/>
            <a:r>
              <a:rPr lang="el-GR" smtClean="0">
                <a:latin typeface="Times" pitchFamily="18" charset="0"/>
                <a:ea typeface="ＭＳ Ｐゴシック" pitchFamily="34" charset="-128"/>
              </a:rPr>
              <a:t>Χρησιμοποιώ μηνιαίες αποδόσεις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(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για να αποφύγω ζητήματα μη διαπραγμάτευσης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)</a:t>
            </a:r>
          </a:p>
          <a:p>
            <a:pPr lvl="1"/>
            <a:r>
              <a:rPr lang="el-GR" smtClean="0">
                <a:latin typeface="Times" pitchFamily="18" charset="0"/>
                <a:ea typeface="ＭＳ Ｐゴシック" pitchFamily="34" charset="-128"/>
              </a:rPr>
              <a:t>Χρησιμοποιώ αποδόσεις με μερίσματα</a:t>
            </a:r>
            <a:endParaRPr lang="en-US" smtClean="0">
              <a:latin typeface="Times" pitchFamily="18" charset="0"/>
              <a:ea typeface="ＭＳ Ｐゴシック" pitchFamily="34" charset="-128"/>
            </a:endParaRPr>
          </a:p>
          <a:p>
            <a:pPr lvl="1"/>
            <a:r>
              <a:rPr lang="el-GR" smtClean="0">
                <a:latin typeface="Times" pitchFamily="18" charset="0"/>
                <a:ea typeface="ＭＳ Ｐゴシック" pitchFamily="34" charset="-128"/>
              </a:rPr>
              <a:t>Χρησιμοποιώ δείκτη ο οποίος είναι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u="sng" smtClean="0">
                <a:latin typeface="Times" pitchFamily="18" charset="0"/>
                <a:ea typeface="ＭＳ Ｐゴシック" pitchFamily="34" charset="-128"/>
              </a:rPr>
              <a:t>ευρύς, σταθμισμένος με την αγορά</a:t>
            </a:r>
            <a:r>
              <a:rPr lang="en-US" u="sng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u="sng" smtClean="0">
                <a:latin typeface="Times" pitchFamily="18" charset="0"/>
                <a:ea typeface="ＭＳ Ｐゴシック" pitchFamily="34" charset="-128"/>
              </a:rPr>
              <a:t>και με μεγάλο ιστορικό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(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χρησιμοποιώ τον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S&amp;P 500.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Η σύνθεση του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NYSE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δεν είναι σταθμισμένη ως προς την αγορά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και ο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Wilshire 5000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έχει θέματα μη διαπραγμάτευσης μα και εκτιμήσεων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τα οποία δεν έχουν αντιμετωπιστεί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.)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Θα πρέπει να πλησιάσετε όσο περισσότερο μπορείτε το θρυλικό χαρτοφυλάκιο αγοράς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…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Οι παράμετροι που χρησιμοποιούνται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Οι μηνιαίες αποδόσεις περιλαμβάνουν τα μερίσματα του μήνα, αν υπάρχουν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Για τις περισσότερες αμερικάνικες μετοχές που κόβουν μέρισμα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θα υπάρχουν τέσσερις μήνες το χρόνο με μέρισμα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και οκτώ χωρίς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. (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Οι αποδόσεις σε αυτούς τους μήνες θα είναι καλύτερες;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Όχι εάν συνυπολογίσετε το τι συμβαίνει στις τιμές των μετοχών τις ημέρες αποκοπής μερισμάτων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)</a:t>
            </a:r>
          </a:p>
        </p:txBody>
      </p:sp>
      <p:sp>
        <p:nvSpPr>
          <p:cNvPr id="14950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Τονίστε και πάλι πως απαιτείται να γνωρίζετε με σιγουριά την απαιτούμενη απόδοση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ενός στοιχείο για να είναι ακίνδυνο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  <a:p>
            <a:endParaRPr lang="en-US" smtClean="0">
              <a:latin typeface="Times" pitchFamily="18" charset="0"/>
              <a:ea typeface="ＭＳ Ｐゴシック" pitchFamily="34" charset="-128"/>
            </a:endParaRP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Καθόλου κίνδυνος χρεοκοπίας και καθόλου κίνδυνος επανεπένδυσης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Οι περισσότεροι κατανοούν το πρώτο σημείο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μα όχι το δεύτερο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Εάν χρειάζεστε μια επένδυση που να γνωρίζετε με βεβαιότητα την απαιτούμενη απόδοσή της για πενταετή ορίζοντα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ποια θα ήταν αυτή η επένδυση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?</a:t>
            </a:r>
          </a:p>
          <a:p>
            <a:pPr lvl="1"/>
            <a:r>
              <a:rPr lang="el-GR" smtClean="0">
                <a:latin typeface="Times" pitchFamily="18" charset="0"/>
                <a:ea typeface="ＭＳ Ｐゴシック" pitchFamily="34" charset="-128"/>
              </a:rPr>
              <a:t>Το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T.Bill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δε θα λειτουργούσε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-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υπάρχει κίνδυνος επανεπένδυσης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  <a:p>
            <a:pPr lvl="1"/>
            <a:r>
              <a:rPr lang="el-GR" smtClean="0">
                <a:latin typeface="Times" pitchFamily="18" charset="0"/>
                <a:ea typeface="ＭＳ Ｐゴシック" pitchFamily="34" charset="-128"/>
              </a:rPr>
              <a:t>Ακόμα και ένα πενταετές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T.Bond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δε θα λειτουργούσε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καθώς τα τοκομερίδια θα οδηγούσαν την πραγματική απόδοση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σε απόκλιση από την απαιτούμενη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  <a:p>
            <a:pPr lvl="1"/>
            <a:r>
              <a:rPr lang="el-GR" smtClean="0">
                <a:latin typeface="Times" pitchFamily="18" charset="0"/>
                <a:ea typeface="ＭＳ Ｐゴシック" pitchFamily="34" charset="-128"/>
              </a:rPr>
              <a:t>Έτσι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χρειάζεστε ένα πενταετές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T.Bond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 μηδενικών τοκομεριδίων.</a:t>
            </a:r>
            <a:endParaRPr lang="en-US" smtClean="0">
              <a:latin typeface="Times" pitchFamily="18" charset="0"/>
              <a:ea typeface="ＭＳ Ｐゴシック" pitchFamily="34" charset="-128"/>
            </a:endParaRPr>
          </a:p>
          <a:p>
            <a:endParaRPr lang="en-US" smtClean="0">
              <a:latin typeface="Times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Εδώ υπάρχουν αμφότερα διασπορά και γραμμή παλινδρόμησης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Παρατηρήστε πως υπάρχει σημαντικό σφάλμα στην παλινδρόμηση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Ένας στατιστικολόγος που θα κοιτούσε αυτή τη παλινδρόμηση θα τη θεωρούσε ως μη αποτελεσματική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Ένας χρηματοοικονομικός που θα την κοιτούσε θα έβλεπε μια απεικόνιση της πραγματικότητας πως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το μεγαλύτερο μέρος του κινδύνου μιας επένδυσης ή μετοχής είναι ειδικός κίνδυνος επιχείρησης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.</a:t>
            </a:r>
          </a:p>
          <a:p>
            <a:endParaRPr lang="en-US" dirty="0" smtClean="0"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5053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Αυτό είναι το αποτέλεσμα της παλινδρόμησης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Παρατηρήστε τα</a:t>
            </a:r>
            <a:endParaRPr lang="en-US" smtClean="0">
              <a:latin typeface="Times" pitchFamily="18" charset="0"/>
              <a:ea typeface="ＭＳ Ｐゴシック" pitchFamily="34" charset="-128"/>
            </a:endParaRPr>
          </a:p>
          <a:p>
            <a:pPr>
              <a:buFontTx/>
              <a:buChar char="-"/>
            </a:pPr>
            <a:r>
              <a:rPr lang="el-GR" smtClean="0">
                <a:latin typeface="Times" pitchFamily="18" charset="0"/>
                <a:ea typeface="ＭＳ Ｐゴシック" pitchFamily="34" charset="-128"/>
              </a:rPr>
              <a:t>Σημείο τομής στο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0.47% </a:t>
            </a:r>
          </a:p>
          <a:p>
            <a:pPr>
              <a:buFontTx/>
              <a:buChar char="-"/>
            </a:pPr>
            <a:r>
              <a:rPr lang="el-GR" smtClean="0">
                <a:latin typeface="Times" pitchFamily="18" charset="0"/>
                <a:ea typeface="ＭＳ Ｐゴシック" pitchFamily="34" charset="-128"/>
              </a:rPr>
              <a:t>Κλίση ίση με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0.95 (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Βήτα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)</a:t>
            </a:r>
          </a:p>
          <a:p>
            <a:pPr>
              <a:buFontTx/>
              <a:buChar char="-"/>
            </a:pPr>
            <a:r>
              <a:rPr lang="en-US" smtClean="0">
                <a:latin typeface="Times" pitchFamily="18" charset="0"/>
                <a:ea typeface="ＭＳ Ｐゴシック" pitchFamily="34" charset="-128"/>
              </a:rPr>
              <a:t>R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τετράγωνο της παλινδρόμησης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41%</a:t>
            </a:r>
          </a:p>
          <a:p>
            <a:pPr>
              <a:buFontTx/>
              <a:buChar char="-"/>
            </a:pPr>
            <a:r>
              <a:rPr lang="el-GR" smtClean="0">
                <a:latin typeface="Times" pitchFamily="18" charset="0"/>
                <a:ea typeface="ＭＳ Ｐゴシック" pitchFamily="34" charset="-128"/>
              </a:rPr>
              <a:t>Τυπικό Σφάλμα της εκτίμησης του Βήτα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είναι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0.16</a:t>
            </a:r>
          </a:p>
          <a:p>
            <a:pPr>
              <a:buFontTx/>
              <a:buChar char="-"/>
            </a:pPr>
            <a:endParaRPr lang="en-US" smtClean="0">
              <a:latin typeface="Times" pitchFamily="18" charset="0"/>
              <a:ea typeface="ＭＳ Ｐゴシック" pitchFamily="34" charset="-128"/>
            </a:endParaRP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Το τυπικό σφάλμα του βήτα αναφέρεται σε παρένθεση κάτω από το βήτα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228600" indent="-228600"/>
            <a:r>
              <a:rPr lang="el-GR" smtClean="0">
                <a:latin typeface="Times" pitchFamily="18" charset="0"/>
                <a:ea typeface="ＭＳ Ｐゴシック" pitchFamily="34" charset="-128"/>
              </a:rPr>
              <a:t>Η τομή μετρά το τι ακριβώς έκανε η μετοχή σας έναν μήνα που η αγορά ήταν μηδενική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(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μηδέν απόδοση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)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κατά την περίοδο της παλινδρόμησης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Το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Rf(1-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βήτα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)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μετρά το τι θα είχε κάνει μια μετοχή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(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δεδομένου του βήτα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)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την ίδια περίοδο για ένα μήνα στον οποίον η αγορά δε θα είχε κάνει τίποτα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  <a:p>
            <a:pPr marL="228600" indent="-228600"/>
            <a:r>
              <a:rPr lang="el-GR" smtClean="0">
                <a:latin typeface="Times" pitchFamily="18" charset="0"/>
                <a:ea typeface="ＭＳ Ｐゴシック" pitchFamily="34" charset="-128"/>
              </a:rPr>
              <a:t>Η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Disney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πήγε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5.62%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καλύτερα από το αναμενόμενο σε ετήσια βάση μεταξύ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2004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και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2008.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Ο άλφα του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Jensen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είναι ένα μέτρο επιδόσεων προσαρμοσμένο για κίνδυνο αλλά και για την αγορά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(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Θεωρήστε ένα απλό παράδειγμα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Υποθέστε πως η αγορά ήταν ανοδική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20%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ετησίως κατά την περίοδο της παλινδρόμησης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και πως έχετε μια μετοχή με συντελεστή βήτα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1.5.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Εάν αγνοήσετε το επιτόκιο μηδενικού κινδύνου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η μετοχή αυτή θα έπρεπε Να απέδιδε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30%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ετησίως κατά την περίοδο παλινδρόμησης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Με τον άλφα του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Jensen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να είναι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5.62%,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αποκόμισε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30% + 5.62% = 35.62%.)</a:t>
            </a:r>
          </a:p>
          <a:p>
            <a:pPr marL="228600" indent="-228600">
              <a:buFontTx/>
              <a:buAutoNum type="alphaLcPeriod"/>
            </a:pPr>
            <a:r>
              <a:rPr lang="el-GR" smtClean="0">
                <a:latin typeface="Times" pitchFamily="18" charset="0"/>
                <a:ea typeface="ＭＳ Ｐゴシック" pitchFamily="34" charset="-128"/>
              </a:rPr>
              <a:t>Εάν η παλινδρόμηση διεξάγεται με τη χρήση υπεραποδόσεων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μετοχής και αγοράς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(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πάνω από το επιτόκιο μηδενικού κινδύνου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),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το σημείο τοής είναι ο άλφα του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Jensen:</a:t>
            </a:r>
          </a:p>
          <a:p>
            <a:pPr marL="228600" indent="-228600"/>
            <a:r>
              <a:rPr lang="en-US" smtClean="0">
                <a:latin typeface="Times" pitchFamily="18" charset="0"/>
                <a:ea typeface="ＭＳ Ｐゴシック" pitchFamily="34" charset="-128"/>
              </a:rPr>
              <a:t>	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Απόδοση μετοχής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- Rf = a + b (Rm - Rf)</a:t>
            </a:r>
          </a:p>
          <a:p>
            <a:pPr marL="228600" indent="-228600"/>
            <a:r>
              <a:rPr lang="en-US" smtClean="0">
                <a:latin typeface="Times" pitchFamily="18" charset="0"/>
                <a:ea typeface="ＭＳ Ｐゴシック" pitchFamily="34" charset="-128"/>
              </a:rPr>
              <a:t>b.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Μια εναλλακτική προσέγγιση εκτίμησης του άλφα του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Jensen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είναι να χρησιμοποιήσετε τη μέση μηνιαία απόδοση της μετοχής και να αφαιρέσετε την απαιτούμενη απόδοση χρησιμοποιώντας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το επιτόκιο μηδενικού κινδύνου για την περίοδο αυτή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τον συντελεστή βήτα και τη μέση μηναία απόδοση της αγοράς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Θα πρέπει να πάρετε την ίδια απάντηση.</a:t>
            </a:r>
            <a:endParaRPr lang="en-US" smtClean="0">
              <a:latin typeface="Times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Θα ήταν μηδέν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εάν ήταν σταθμισμένος με τις αξίες της αγοράς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Η αγορά δε μπορεί να κερδίσει ή χάσει από τον εαυτό της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.</a:t>
            </a:r>
          </a:p>
          <a:p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Ποιος θα ήταν ο άλφα του 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Jensen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για ένα δείκτη κεφαλαίων;</a:t>
            </a:r>
            <a:endParaRPr lang="en-US" dirty="0" smtClean="0">
              <a:latin typeface="Times" pitchFamily="18" charset="0"/>
              <a:ea typeface="ＭＳ Ｐゴシック" pitchFamily="34" charset="-128"/>
            </a:endParaRPr>
          </a:p>
          <a:p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-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Θα ήταν μηδέν</a:t>
            </a:r>
            <a:endParaRPr lang="en-US" dirty="0" smtClean="0">
              <a:latin typeface="Times" pitchFamily="18" charset="0"/>
              <a:ea typeface="ＭＳ Ｐゴシック" pitchFamily="34" charset="-128"/>
            </a:endParaRPr>
          </a:p>
          <a:p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Εάν θεωρώ τον εαυτό μου επιτυχημένο στην επιλογή μετοχών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και διαχειρίζομαι ένα αμοιβαίο κεφάλαιο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ποιος θα ήταν ο δικός μου άλφα του 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Jensen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;</a:t>
            </a:r>
            <a:endParaRPr lang="en-US" dirty="0" smtClean="0">
              <a:latin typeface="Times" pitchFamily="18" charset="0"/>
              <a:ea typeface="ＭＳ Ｐゴシック" pitchFamily="34" charset="-128"/>
            </a:endParaRPr>
          </a:p>
          <a:p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-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Θα ήταν θετικός για όλο το χαρτοφυλάκιο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 (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παρότι ο άλφα του 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Jensen’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δε θα ήταν θετικός για όλες τις μετοχές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)</a:t>
            </a:r>
          </a:p>
          <a:p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Εάν επιλέξω εκατό μετοχές στην τύχη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ποιος θα είναι ο αντίστοιχος άλφα του 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Jensen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;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 </a:t>
            </a:r>
          </a:p>
          <a:p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-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Μηδέν</a:t>
            </a:r>
            <a:endParaRPr lang="en-US" dirty="0" smtClean="0">
              <a:latin typeface="Times" pitchFamily="18" charset="0"/>
              <a:ea typeface="ＭＳ Ｐゴシック" pitchFamily="34" charset="-128"/>
            </a:endParaRPr>
          </a:p>
          <a:p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Εάν επιβάλλω αμοιβή διαχείρισης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 και κόστη συναλλαγών 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1.5%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για την επιλογή αυτών των μετοχών;</a:t>
            </a:r>
            <a:endParaRPr lang="en-US" dirty="0" smtClean="0">
              <a:latin typeface="Times" pitchFamily="18" charset="0"/>
              <a:ea typeface="ＭＳ Ｐゴシック" pitchFamily="34" charset="-128"/>
            </a:endParaRPr>
          </a:p>
          <a:p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-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Θα είναι 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-1.5% (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περίπου όσο είναι ο άλφα του 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Jensen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 για όλα τα ενεργά διαχειριζόμενα αμοιβαία κεφάλαια 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)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Δεν είναι απαραίτητα σωστό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Στην πράξη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ίσως ολόκληρος ο κλάδος ξεπέρασε την αγορά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και οι διευθυντές απλώς μοιράστηκαν αυτήν την ευρύτερη επιτυχία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. </a:t>
            </a:r>
          </a:p>
          <a:p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Ουσιαστικά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,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ο θετικός συντελεστής άλφα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του 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Jensen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 για μια εταιρεία μπορεί να αποδοθεί εξ ολοκλήρου στη συμπεριφορά ολόκληρου του κλάδου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Αντίστοιχα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μια επιχείρηση μπορεί να έχει αρνητικό άλφα του 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Jensen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 και ταυτόχρονα αλάνθαστη διοίκηση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.</a:t>
            </a:r>
          </a:p>
          <a:p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Εν συντομία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μην απολύσετε ένα διευθυντή μετά ένα άσχημο έτος ή περίοδο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…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Πρώτα αναζητήστε τις αιτίες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..</a:t>
            </a:r>
          </a:p>
          <a:p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Στην εν λόγω περίπτωση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ο μέσος άλφα του 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Jensen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 για εταιρείες ψυχαγωγίας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για την περίοδο ήταν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 -13.62% (</a:t>
            </a:r>
            <a:r>
              <a:rPr lang="el-GR" dirty="0" err="1" smtClean="0">
                <a:latin typeface="Times" pitchFamily="18" charset="0"/>
                <a:ea typeface="ＭＳ Ｐゴシック" pitchFamily="34" charset="-128"/>
              </a:rPr>
              <a:t>ετησιοποιημένη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).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Αυτό υποδεικνύει πως η 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Disney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ακόμη καλύτερα απ’ ότι πιστεύαμε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;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Ο άλφα του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 Jensen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 είναι περίπου 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20%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από αυτόν του κλάδου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Ο </a:t>
            </a:r>
            <a:r>
              <a:rPr lang="en-US" dirty="0" err="1" smtClean="0">
                <a:latin typeface="Times" pitchFamily="18" charset="0"/>
                <a:ea typeface="ＭＳ Ｐゴシック" pitchFamily="34" charset="-128"/>
              </a:rPr>
              <a:t>Iger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αξίζει συγχαρητήρια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.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Καλύτερη εκτίμηση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: 0.95</a:t>
            </a:r>
          </a:p>
          <a:p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Εύρος με 67% σιγουριά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: 0.79-1.11</a:t>
            </a:r>
          </a:p>
          <a:p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Εύρος με 95% σιγουριά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: 0.63 – 1.27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Τα τυπικά σφάλματα των εκτιμήσεων των συντελεστών βήτα στις ΗΠΑ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τείνουν να είναι σχετικά υψηλά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 (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ο μέσος είναι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 0.20-0.25),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με πολλές εκτιμήσεις βήτα να έχουν τυπικά σφάλματα 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0.40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ή και υψηλότερα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Αυτοί οι συντελεστές βήτα εμπεριέχουν προειδοποιήσεις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.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Αυτό σημαίνει πως η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Disney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 είναι εκτεθειμένη σε μεγαλύτερο μακροοικονομικό κίνδυνο από τη μέση επιχείρηση των ΗΠΑ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Η μέση επιχείρηση έχει ένα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R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τετράγωνο μεταξύ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20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 και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25%.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Έτσι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και το δέλεαρ της διαφοροποίησης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  <a:p>
            <a:r>
              <a:rPr lang="en-US" smtClean="0">
                <a:latin typeface="Times" pitchFamily="18" charset="0"/>
                <a:ea typeface="ＭＳ Ｐゴシック" pitchFamily="34" charset="-128"/>
              </a:rPr>
              <a:t>(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Γιατί συμβαίνει αυτό;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Το μέγεθος αλλά και μίγμα διαφοροποιημένων επιχειρήσεων ίσως εξηγεί το υψηλό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R-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τετράγωνο της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Disney.)</a:t>
            </a:r>
          </a:p>
          <a:p>
            <a:endParaRPr lang="en-US" smtClean="0">
              <a:latin typeface="Times" pitchFamily="18" charset="0"/>
              <a:ea typeface="ＭＳ Ｐゴシック" pitchFamily="34" charset="-128"/>
            </a:endParaRP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Περίπου το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20%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των επιχειρήσεων έχουν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R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τετράγωνο λιγότερο από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10%…</a:t>
            </a: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Πολύ λίγες επιχειρήσεις έχουν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R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 τετράγωνο που πλησιάζει το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50%… </a:t>
            </a:r>
          </a:p>
          <a:p>
            <a:endParaRPr lang="en-US" smtClean="0">
              <a:latin typeface="Times" pitchFamily="18" charset="0"/>
              <a:ea typeface="ＭＳ Ｐゴシック" pitchFamily="34" charset="-128"/>
            </a:endParaRP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Η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GE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είχε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R-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τετράγωνο για την περίοδο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2004-2008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περίπου ίσο με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55%.</a:t>
            </a:r>
          </a:p>
          <a:p>
            <a:r>
              <a:rPr lang="en-US" smtClean="0">
                <a:latin typeface="Times" pitchFamily="18" charset="0"/>
                <a:ea typeface="ＭＳ Ｐゴシック" pitchFamily="34" charset="-128"/>
              </a:rPr>
              <a:t>Google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.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Το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R-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τετράγωνο είναι περίπου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10%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για την ίδια περίοδο</a:t>
            </a:r>
            <a:endParaRPr lang="en-US" smtClean="0">
              <a:latin typeface="Times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Εάν ήσασταν διαφοροποιημένος επενδυτής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δεν θα σας ενδιέφερε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καθώς θα διαφοροποιούσατε κάθε ειδικό κίνδυνο για όλες τις επιχειρήσεις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Αφότου έχετε διαφοροποιηθεί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αυτό που θα σας μείνει και στις δύο περιπτώσεις μετοχών θα είναι ο κίνδυνος αγοράς ο οποίος μετριέται με το συντελεστή βήτα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.</a:t>
            </a:r>
          </a:p>
          <a:p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Εάν δεν ήσασταν διαφοροποιημένος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θα προτιμούσατε τη 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Disney,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η οποία παρουσιάζει μικρότερο ειδικό κίνδυνο επιχείρησης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.</a:t>
            </a:r>
          </a:p>
          <a:p>
            <a:endParaRPr lang="en-US" dirty="0" smtClean="0">
              <a:latin typeface="Times" pitchFamily="18" charset="0"/>
              <a:ea typeface="ＭＳ Ｐゴシック" pitchFamily="34" charset="-128"/>
            </a:endParaRPr>
          </a:p>
          <a:p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Πως μπορούν δύο εταιρείες να έχουν ίδιο συντελεστή βήτα μα διαφορετικούς συντελεστές 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R</a:t>
            </a:r>
            <a:r>
              <a:rPr lang="en-US" baseline="30000" dirty="0" smtClean="0">
                <a:latin typeface="Times" pitchFamily="18" charset="0"/>
                <a:ea typeface="ＭＳ Ｐゴシック" pitchFamily="34" charset="-128"/>
              </a:rPr>
              <a:t>2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;</a:t>
            </a:r>
            <a:endParaRPr lang="en-US" dirty="0" smtClean="0">
              <a:latin typeface="Times" pitchFamily="18" charset="0"/>
              <a:ea typeface="ＭＳ Ｐゴシック" pitchFamily="34" charset="-128"/>
            </a:endParaRPr>
          </a:p>
          <a:p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Ο συντελεστής 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R</a:t>
            </a:r>
            <a:r>
              <a:rPr lang="en-US" baseline="30000" dirty="0" smtClean="0">
                <a:latin typeface="Times" pitchFamily="18" charset="0"/>
                <a:ea typeface="ＭＳ Ｐゴシック" pitchFamily="34" charset="-128"/>
              </a:rPr>
              <a:t>2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 μετρά το μερίδιο του κινδύνου μιας μετοχής που αντιστοιχεί στον ειδικό κίνδυνο επιχείρησης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..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Ο συντελεστής βήτα μετρά τις μονάδες κινδύνου αγοράς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 (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σε τυποποιημένους όρους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).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 Η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 Amgen,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στη συγκεκριμένη περίπτωση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έχει πολύ υψηλότερο συνολικό κίνδυνο από τη 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Disney (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διπλάσιο για την ακρίβεια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).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Έτσι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το 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20.5%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κινδύνου της  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Amgen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αντιστοιχεί στις ίδιες μονάδες κινδύνου αγοράς με το 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41%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κινδύνου της 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Disney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.</a:t>
            </a:r>
            <a:endParaRPr lang="en-US" dirty="0" smtClean="0">
              <a:latin typeface="Times" pitchFamily="18" charset="0"/>
              <a:ea typeface="ＭＳ Ｐゴシック" pitchFamily="34" charset="-128"/>
            </a:endParaRPr>
          </a:p>
          <a:p>
            <a:endParaRPr lang="en-US" dirty="0" smtClean="0">
              <a:latin typeface="Times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Αυτή είναι η σελίδα του συντελεστή βήτα της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Disney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 στο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Bloomberg,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για την ίδια περίοδο που χρησιμοποιήθηκε και στην προηγούμενη παλινδρόμηση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Το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Bloomberg,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ωστόσο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χρησιμοποιεί μόνο αποδόσεις τιμών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(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αγνοεί τα μερίσματα μετοχών και δείκτη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). 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Έτσι, το σημείο τομής είναι διαφορετικό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Ο προσαρμοσμένος συντελεστής βήτα είναι ο βήτα της παλινδρόμησης που κινείται προς τη μονάδα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αντικατοπτρίζοντας την εμπειρική πραγματικότητα πως για τις περισσότερες επιχειρήσεις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οι συντελεστές βήτα τείνουν προς τη μονάδα όσο οι πρώτες γίνονται μεγαλύτερες και πιο διαφοροποιημένες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Από την πλευρά της παρούσας αξίας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η χρήση διαφορετικών επιτοκίων μηδενικού κινδύνου για διαφορετικές ταμειακές ροές μπορεί να είναι υπερβολικό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εκτός από τις περιπτώσεις που τα επιτόκια αυτά αναφέρονται σε πολύ διαφορετικούς χρονικούς ορίζοντες και διαφέρουν κατά πολύ μεταξύ τους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(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μια απότομα ανοδική ή καθοδική καμπύλη αποδόσεων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)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Παρατηρήστε πως αυτή η απαιτούμενη απόδοση θα ήταν διαφορετική εάν είχαμε αποφασίσει να χρησιμοποιήσουμε διαφορετικό πριμ μετοχικού κινδύνου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Το ενδεχόμενο σφάλμα στο βήτα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θα μεταφραστεί σε σφάλμα πρόβλεψης στην απαιτούμενη απόδοση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Και τα δύο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Αν η μετοχή είναι ορθά αποτιμημένη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ο βήτα είναι υπολογισμένος σωστά και το 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CAPM 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το σωστό υπόδειγμα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τόσο θα περιμένατε να σας αποφέρει μακροπρόθεσμα η 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Disney.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Ως επενδυτής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τόσο θα απαιτούσατε προκειμένου να ανταμειφθείτε τουλάχιστον για τα λεφτά της επένδυσής σας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Δεν είστε άπληστοι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απλά συνετοί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Εξάλλου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Αν δε βγάλετε υψηλότερες αποδόσεις όταν η αγορά ανεβαίνει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θα βρεθείτε να υστερείτε όταν η αγορά θα πέφτει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.</a:t>
            </a:r>
          </a:p>
          <a:p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Αγοράστε τη μετοχή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εφόσον θεωρείτε πως θα βγάλετε περισσότερο από το ενδεικτικό επιτόκιο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.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Δοκιμάστε το για την εταιρεία σας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Υπάρχουν τρεις τρόποι για να μειώσετε το συντελεστή βήτα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:</a:t>
            </a:r>
          </a:p>
          <a:p>
            <a:pPr lvl="1"/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Αποπληρώστε δάνεια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εάν υπάρχουν</a:t>
            </a:r>
            <a:endParaRPr lang="en-US" dirty="0" smtClean="0">
              <a:latin typeface="Times" pitchFamily="18" charset="0"/>
              <a:ea typeface="ＭＳ Ｐゴシック" pitchFamily="34" charset="-128"/>
            </a:endParaRPr>
          </a:p>
          <a:p>
            <a:pPr lvl="1"/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Κινηθείτε σε πιο ασφαλείς δραστηριότητες</a:t>
            </a:r>
            <a:endParaRPr lang="en-US" dirty="0" smtClean="0">
              <a:latin typeface="Times" pitchFamily="18" charset="0"/>
              <a:ea typeface="ＭＳ Ｐゴシック" pitchFamily="34" charset="-128"/>
            </a:endParaRPr>
          </a:p>
          <a:p>
            <a:pPr lvl="1"/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Πουλήστε περιουσιακά στοιχεία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και κρατήστε ρευστά στον ισολογισμό σας</a:t>
            </a:r>
            <a:endParaRPr lang="en-US" dirty="0" smtClean="0">
              <a:latin typeface="Times" pitchFamily="18" charset="0"/>
              <a:ea typeface="ＭＳ Ｐゴシック" pitchFamily="34" charset="-128"/>
            </a:endParaRPr>
          </a:p>
          <a:p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Όχι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Αυτό που έχει σημασία είναι η διαφορά μεταξύ του τι αποδίδουν τα επενδυτικά σας σχέδια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 (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απόδοση ιδίων κεφαλαίων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)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και του κόστους ιδίων κεφαλαίων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Εάν μειώσετε το κόστος ιδίων κεφαλαίων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μα μειώσετε την απόδοση αυτών ακόμη περισσότερο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δεν εξυπηρετείτε τους μετόχους σας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.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>
              <a:latin typeface="Times" pitchFamily="18" charset="0"/>
              <a:ea typeface="ＭＳ Ｐゴシック" pitchFamily="34" charset="-128"/>
            </a:endParaRP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Οι αποδόσεις της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Disney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 βελτιώθηκαν τα τελευταία δύο χρόνια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σε σχέση με τα προηγούμενα πέντε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ενώ εκείνες οι αποδόσεις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ήταν επίσης καλύτερες σε σύγκριση με την προπερασμένη πενταετία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Η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Disney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έχει βελτιωθεί ως επένδυση στην αγορά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Κάποια από αυτήν τη βελτίωση μπορεί να αποδοθεί στο διορισμό του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Bob Iger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σε Διευθύνοντα σύμβουλο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…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ενώ κάποια οφείλεται σε τύχη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Παρατηρήστε επίσης πως έχουμε μια εβδομαδιαία παλινδρόμηση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…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οπότε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υπολογίζουμε ένα εβδομαδιαίο επιτόκιο μηδενικού κινδύνου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χρησιμοποιώντας το μέσο επιτόκιο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εντόκου γραμματίου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των τελευταίων δύο ετών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(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περίπου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2%)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Αποδομώντας τη σελίδα του συντελεστή βήτα της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Tata Chemical,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βλέπουμε πως</a:t>
            </a:r>
            <a:endParaRPr lang="en-US" smtClean="0">
              <a:latin typeface="Times" pitchFamily="18" charset="0"/>
              <a:ea typeface="ＭＳ Ｐゴシック" pitchFamily="34" charset="-128"/>
            </a:endParaRPr>
          </a:p>
          <a:p>
            <a:pPr>
              <a:buFontTx/>
              <a:buAutoNum type="alphaLcPeriod"/>
            </a:pPr>
            <a:r>
              <a:rPr lang="el-GR" smtClean="0">
                <a:latin typeface="Times" pitchFamily="18" charset="0"/>
                <a:ea typeface="ＭＳ Ｐゴシック" pitchFamily="34" charset="-128"/>
              </a:rPr>
              <a:t>Η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Tata Chemicals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πήγε χειρότερα από το αναμενόμενο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–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κατά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4.29%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ετησίως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(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Και ένας γρίφος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Η τιμή μετοχής της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Tata Chemical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ανλεβηκε αυτήν την περίοδο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Πως το εξηγείτε αυτό;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Η Ινδική αγορά ανέβηκε ακόμη περισσότερο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….)</a:t>
            </a:r>
          </a:p>
          <a:p>
            <a:pPr>
              <a:buFontTx/>
              <a:buAutoNum type="alphaLcPeriod"/>
            </a:pPr>
            <a:r>
              <a:rPr lang="el-GR" smtClean="0">
                <a:latin typeface="Times" pitchFamily="18" charset="0"/>
                <a:ea typeface="ＭＳ Ｐゴシック" pitchFamily="34" charset="-128"/>
              </a:rPr>
              <a:t>Η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Tata Chemicals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βρίσκεται ελάχιστα πάνω από το μέσο κίνδυνο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(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βήτα λιγότερο από μονάδα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μα με ένα τυπικό σφάλμα ίσο με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0.14…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Εφόσον το τυπικά σφάλμα είναι μικρότερο από αυτό του βήτα της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Disney,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αυτό σημαίνει πως η εκτίμηση αυτού του βήτα είναι καλύτερη απ’ ότι για την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Disney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;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Όχι απαραίτητα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Ο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Sensex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είναι πιο περιορισμένος δείκτης από τον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S&amp;P 500.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Παλινδρομώντας μια μετοχή σε σχέση με ένα μικρότερο δείκτη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ειδικά αν η μετοχή είναι μέρος του δείκτη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θα οδηγήσει σε υψηλότερο συντελεστή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R</a:t>
            </a:r>
            <a:r>
              <a:rPr lang="el-GR" baseline="30000" smtClean="0">
                <a:latin typeface="Times" pitchFamily="18" charset="0"/>
                <a:ea typeface="ＭＳ Ｐゴシック" pitchFamily="34" charset="-128"/>
              </a:rPr>
              <a:t>2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 και χαμηλότερο τυπικό σφάλμα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).. 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Εκ πρώτης όψεως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αυτή η παλινδρόμηση μοιάζει καλύτερη από αυτήν της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Disney.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Η διασπορά γύρω από τη γραμμή παλινδρόμησης είναι πιο περιορισμένη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ο συντελεστής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R</a:t>
            </a:r>
            <a:r>
              <a:rPr lang="el-GR" baseline="30000" smtClean="0">
                <a:latin typeface="Times" pitchFamily="18" charset="0"/>
                <a:ea typeface="ＭＳ Ｐゴシック" pitchFamily="34" charset="-128"/>
              </a:rPr>
              <a:t>2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 είναι υψηλότερος και το τυπικό σφάλμα μικρότερο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Το πρόβλημα εδώ είναι ο δείκτης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Ο 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DAX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έχει μόλις 30 εταιρείες και η 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Deutsche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ανήκει σε αυτές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. 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Ο συντελεστής 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R</a:t>
            </a:r>
            <a:r>
              <a:rPr lang="el-GR" baseline="30000" dirty="0" smtClean="0">
                <a:latin typeface="Times" pitchFamily="18" charset="0"/>
                <a:ea typeface="ＭＳ Ｐゴシック" pitchFamily="34" charset="-128"/>
              </a:rPr>
              <a:t>2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 είναι υψηλός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επειδή η 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Deutsche Bank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αποτελεί μεγάλο ποσοστό του δείκτη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Όταν διεξάγετε παλινδρομήσεις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μετοχών σε σχέση με στενούς δείκτες αγοράς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θα λάβετε φαινομενικά καλύτερες παλινδρομήσεις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μα όχι απαραίτητα καλύτερες εκτιμήσεις συντελεστών βήτα 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.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Αυτός ο βήτα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αποτελεί λογικό μέτρο κινδύνου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μόνο γι αυτούς των οποίων το χαρτοφυλάκιο αποτελείται εξ ολοκλήρου από μεγάλες Γερμανικές επιχειρήσεις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.</a:t>
            </a:r>
          </a:p>
          <a:p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Εάν ήσασταν επενδυτής κυρίως στις ΗΠΑ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θα εξετάζατε τον κίνδυνο που η 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DBK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θα προσέθετε σε ένα δείκτη των ΗΠΑ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.</a:t>
            </a:r>
          </a:p>
          <a:p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Και αν ήσασταν ένα παγκόσμιος επενδυτής;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Θα εξετάζατε το πώς κινείται η 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Deutsche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σε σχέση με ένα Παγκόσμιο Δείκτη Μετοχικών Κεφαλαίων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έστω τον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 MSCI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.</a:t>
            </a:r>
            <a:endParaRPr lang="en-US" dirty="0" smtClean="0">
              <a:latin typeface="Times" pitchFamily="18" charset="0"/>
              <a:ea typeface="ＭＳ Ｐゴシック" pitchFamily="34" charset="-128"/>
            </a:endParaRPr>
          </a:p>
          <a:p>
            <a:endParaRPr lang="en-US" dirty="0" smtClean="0">
              <a:latin typeface="Times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Δύο πολύ διαφορετικές θεωρήσεις του κινδύνου της </a:t>
            </a:r>
            <a:r>
              <a:rPr lang="en-US" dirty="0" err="1" smtClean="0">
                <a:latin typeface="Times" pitchFamily="18" charset="0"/>
                <a:ea typeface="ＭＳ Ｐゴシック" pitchFamily="34" charset="-128"/>
              </a:rPr>
              <a:t>Aracruz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Ποια είναι η σωστή;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 </a:t>
            </a:r>
          </a:p>
          <a:p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Ο </a:t>
            </a:r>
            <a:r>
              <a:rPr lang="en-US" dirty="0" err="1" smtClean="0">
                <a:latin typeface="Times" pitchFamily="18" charset="0"/>
                <a:ea typeface="ＭＳ Ｐゴシック" pitchFamily="34" charset="-128"/>
              </a:rPr>
              <a:t>Bovespa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είναι περιορισμένος δείκτης και ο βήτα της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n-US" dirty="0" err="1" smtClean="0">
                <a:latin typeface="Times" pitchFamily="18" charset="0"/>
                <a:ea typeface="ＭＳ Ｐゴシック" pitchFamily="34" charset="-128"/>
              </a:rPr>
              <a:t>Aracruz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’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εκτιμηθείς σε σχέση με το δείκτη αυτό μπορεί να μη μας πει τίποτα για το κίνδυνο της επιχείρησης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.</a:t>
            </a:r>
          </a:p>
          <a:p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Η παλινδρόμηση σε σχέση με τον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 S&amp;P 500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παρέχει περισσότερες πληροφορίες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μα το τυπικό σφάλμα είναι μεγάλο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…</a:t>
            </a:r>
          </a:p>
          <a:p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Ποιος πιστεύετε ότι είναι ο οριακός επενδυτής της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n-US" dirty="0" err="1" smtClean="0">
                <a:latin typeface="Times" pitchFamily="18" charset="0"/>
                <a:ea typeface="ＭＳ Ｐゴシック" pitchFamily="34" charset="-128"/>
              </a:rPr>
              <a:t>Aracruz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;</a:t>
            </a:r>
            <a:endParaRPr lang="en-US" dirty="0" smtClean="0">
              <a:latin typeface="Times" pitchFamily="18" charset="0"/>
              <a:ea typeface="ＭＳ Ｐゴシック" pitchFamily="34" charset="-128"/>
            </a:endParaRPr>
          </a:p>
          <a:p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Εξετάζοντας τους 15 μεγαλύτερους μετόχους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φαίνεται πως υπάρχουν αρκετοί διεθνείς θεσμικοί επενδυτές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…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ο βήτα που έχει περισσότερο νόημα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για την </a:t>
            </a:r>
            <a:r>
              <a:rPr lang="en-US" dirty="0" err="1" smtClean="0">
                <a:latin typeface="Times" pitchFamily="18" charset="0"/>
                <a:ea typeface="ＭＳ Ｐゴシック" pitchFamily="34" charset="-128"/>
              </a:rPr>
              <a:t>Aracruz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ίσως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στην πράξη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να είναι ο βήτα σε σχέση με τον Παγκόσμιο δείκτη μετοχικών κεφαλαίων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…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Ο βήτα ως προς το </a:t>
            </a:r>
            <a:r>
              <a:rPr lang="en-US" dirty="0" err="1" smtClean="0">
                <a:latin typeface="Times" pitchFamily="18" charset="0"/>
                <a:ea typeface="ＭＳ Ｐゴシック" pitchFamily="34" charset="-128"/>
              </a:rPr>
              <a:t>Bovespa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είναι ανούσιος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.</a:t>
            </a:r>
          </a:p>
          <a:p>
            <a:endParaRPr lang="en-US" dirty="0" smtClean="0">
              <a:latin typeface="Times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Μια αντιστοίχιση συντελεστών βήτα από παλινδρομήσεις εταιρειών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…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Ας δοκιμάσουμε ένα σενάριο για κάθε μία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:</a:t>
            </a:r>
          </a:p>
          <a:p>
            <a:r>
              <a:rPr lang="en-US" smtClean="0">
                <a:latin typeface="Times" pitchFamily="18" charset="0"/>
                <a:ea typeface="ＭＳ Ｐゴシック" pitchFamily="34" charset="-128"/>
              </a:rPr>
              <a:t>Real Networks: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Μικρή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υψηλού ρυθμού ανάπτυξης εταιρεία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με επικίνδυνες δραστηριότητες</a:t>
            </a:r>
            <a:endParaRPr lang="en-US" smtClean="0">
              <a:latin typeface="Times" pitchFamily="18" charset="0"/>
              <a:ea typeface="ＭＳ Ｐゴシック" pitchFamily="34" charset="-128"/>
            </a:endParaRPr>
          </a:p>
          <a:p>
            <a:r>
              <a:rPr lang="en-US" smtClean="0">
                <a:latin typeface="Times" pitchFamily="18" charset="0"/>
                <a:ea typeface="ＭＳ Ｐゴシック" pitchFamily="34" charset="-128"/>
              </a:rPr>
              <a:t>Qwest: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Ορισμένος επιχειρηματικός κίνδυνος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μα πού υψηλό επίπεδο χρηματοοικονομικού κινδύνου λόγω δανεισμού δισεκατομμυρίων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  <a:p>
            <a:r>
              <a:rPr lang="en-US" smtClean="0">
                <a:latin typeface="Times" pitchFamily="18" charset="0"/>
                <a:ea typeface="ＭＳ Ｐゴシック" pitchFamily="34" charset="-128"/>
              </a:rPr>
              <a:t>Microsoft: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Παράδειγμα του βήτα να ρέπει προς τη μονάδα καθώς οι εταιρείες μεγεθύνονται και η βάση προϊόντων τους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(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και πελατειακή βάση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)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διαφοροποιείται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Ο βήτα της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Microsoft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κατά τα τέλη της δεκαετίας του ‘80 ήταν πολύ πάνω από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2.</a:t>
            </a:r>
          </a:p>
          <a:p>
            <a:r>
              <a:rPr lang="en-US" smtClean="0">
                <a:latin typeface="Times" pitchFamily="18" charset="0"/>
                <a:ea typeface="ＭＳ Ｐゴシック" pitchFamily="34" charset="-128"/>
              </a:rPr>
              <a:t>GE: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Η πιο διαφοροποιημένη εταιρεία των ΗΠΑ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Ο βήτα θα προσεγγίζει τη μονάδα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για διαφοροποιημένες επιχειρήσεις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Το κεφαλαιακό χρέος της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GE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λειτουργεί ως έρμα για το συντελεστή βήτα</a:t>
            </a:r>
            <a:endParaRPr lang="en-US" smtClean="0">
              <a:latin typeface="Times" pitchFamily="18" charset="0"/>
              <a:ea typeface="ＭＳ Ｐゴシック" pitchFamily="34" charset="-128"/>
            </a:endParaRPr>
          </a:p>
          <a:p>
            <a:r>
              <a:rPr lang="en-US" smtClean="0">
                <a:latin typeface="Times" pitchFamily="18" charset="0"/>
                <a:ea typeface="ＭＳ Ｐゴシック" pitchFamily="34" charset="-128"/>
              </a:rPr>
              <a:t>Philip Morris: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Κύριος κίνδυνος αυτός των τιμών του πετρελαίου ο οποίος διαπερνά και την υπόλοιπη αγορά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(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οι χαμηλότερες τιμές πετρελαίου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είναι καλές για πολλές εταιρείες και την οικονομία γενικότερα μα όχι για τις πετρελαϊκές επιχειρήσεις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).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Ο δικαστικός κίνδυνος δε φαίνεται στο βήτα επειδή αφορά ειδικό κίνδυνο της επιχείρησης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(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Η αλλαγή της επωνυμίας σε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Altria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δε θα κάνει καμία διαφορά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)</a:t>
            </a:r>
          </a:p>
          <a:p>
            <a:r>
              <a:rPr lang="en-US" smtClean="0">
                <a:latin typeface="Times" pitchFamily="18" charset="0"/>
                <a:ea typeface="ＭＳ Ｐゴシック" pitchFamily="34" charset="-128"/>
              </a:rPr>
              <a:t>Harmony Gold Mining Company: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Ο αρνητικός βήτα σημαίνει πως η πρόσθεση της μετοχής σε ένα διαφοροποιημένο χαρτοφυλάκιο ουσιαστικά θα μειώσει τον κίνδυνο του τελευταίου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(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λειτουργεί ως εξασφάλιση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).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Η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Gold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ιστορικά υπήρξε μια εξασφάλιση απέναντι στον πληθωρισμό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</a:p>
          <a:p>
            <a:r>
              <a:rPr lang="en-US" smtClean="0">
                <a:latin typeface="Times" pitchFamily="18" charset="0"/>
                <a:ea typeface="ＭＳ Ｐゴシック" pitchFamily="34" charset="-128"/>
              </a:rPr>
              <a:t>(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Συνέπειες ενός αρνητικού βήτα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: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Απαιτούμενη απόδοση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&lt;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Επιτόκιο μηδενικού κινδύνου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)</a:t>
            </a:r>
          </a:p>
          <a:p>
            <a:endParaRPr lang="en-US" smtClean="0">
              <a:latin typeface="Times" pitchFamily="18" charset="0"/>
              <a:ea typeface="ＭＳ Ｐゴシック" pitchFamily="34" charset="-128"/>
            </a:endParaRPr>
          </a:p>
          <a:p>
            <a:endParaRPr lang="en-US" smtClean="0">
              <a:latin typeface="Times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Εφόσον η χρηματοοικονομική διοικητική γενικά εξετάζει μακροπρόθεσμες αποφάσεις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στο μεγαλύτερο μέρος θα χρησιμοποιήσουμε το επιτόκιο του μακροπρόθεσμου κρατικού ομολόγου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Οι συντελεστές βήτα μετρούν τον κίνδυνο σε σχέση με την αγορά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Επιχειρήσεις που είναι κυκλικές ή πωλούν πολυτελή προϊόντα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έχουν την τάση να πηγαίνουν πολύ καλύτερα όταν η οικονομία ανεβαίνει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(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και η αγορά πηγαίνει καλά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)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και πολύ χειρότερα όταν η οικονομία βυθίζεται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απ’ ότι άλλες επιχειρήσεις της αγοράς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Σε όρους βασικών οικονομικών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εταιρείες με προϊόντα/υπηρεσίες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που έχουν ελαστική ζήτηση θα πρέπει να έχουν υψηλότερους συντελεστές βήτα από επιχειρήσεις με προϊόντα/υπηρεσίες με ανελαστική ζήτηση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Επιχειρήσεις με υψηλά σταθερά κόστη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αντιμετωπίζουν πολύ μεγαλύτερες αυξομειώσεις στο λειτουργικό τους αποτέλεσμα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(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και τις τιμές των μετοχών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)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για δεδομένη μεταβολή εσόδων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σε σχέση με επιχειρήσεις που έχουν πιο μεταβλητή βάση κόστους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Θεωρήστε την περίπτωση του κλάδου αερομεταφορών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ο οποίος έχει δομή κόστους η οποία είναι σχεδόν εξ ολοκλήρου σταθερή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(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έξοδα μίσθωσης σκαφών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καύσιμα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…).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Οι εταιρείες του κάδου έχουν υψηλούς συντελεστές βήτα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Είστε καταδικασμένοι σε υψηλό συντελεστή βήτα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εφόσον έχετε επιλέξει κλάδο δραστηριότητας;</a:t>
            </a:r>
            <a:endParaRPr lang="en-US" smtClean="0">
              <a:latin typeface="Times" pitchFamily="18" charset="0"/>
              <a:ea typeface="ＭＳ Ｐゴシック" pitchFamily="34" charset="-128"/>
            </a:endParaRP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Σ’ ένα βαθμό, ναι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μα μπορείτε να λάβετε μέτρα και αποφάσεις προκειμένου να μεταβάλλετε την κατάσταση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Θεωρήστε τη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Southwest.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Χρησιμοποιώντας μόνο ένα τύπο αεροσκάφους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αντισταθμίζοντας τα κόστη καυσίμων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χρησιμοποιώντας ανώνυμα αεροδρόμια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και τηρώντας ευέλικτο εργατικό δυναμικό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η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Southwest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μπόρεσε να μειώσει τα σταθερά της κόστη ως αναλογία του συνολικού της κόστους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(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Με λιγότερη ένταση στο επιχειρηματικό ταξίδι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και τα ακριβά εισιτήρια μπόρεσε επίσης να αντιμετωπίσει το συντελεστή πολυτέλεια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). </a:t>
            </a: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Οι ακριβείς μετρήσεις σταθερών και μεταβλητών κοστών είναι δύσκολο να επιτευχθούν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Οπότε χρησιμοποιούμε το δεύτερο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Αποτελεί μια μέτρηση της λειτουργικής μόχλευσης της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Disney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ιστορικά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Χρειάζεστε πολλά έτη δεδομένων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προτού εξάγετε λογικές εκτιμήσεις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  <a:p>
            <a:endParaRPr lang="en-US" smtClean="0">
              <a:latin typeface="Times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Ο αριθμός της λειτουργικής μόχλευσης έχει νόημα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μόνο όταν συγκρίνεται με μέσους όρους κλάδων ή ιστορικούς μέσους όρους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Η σχετική λειτουργική μόχλευση είναι αυτή που επηρεάζει τους συντελεστές βήτα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Παρατηρήστε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βέβαια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πως είναι μια εκτίμηση με μεγάλο περιθώριο σφάλματος ενσωματωμένο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Μόνο εάν τα νούμερα συνοδευτούν από σχετική λογική επεξήγηση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(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βλέπε το παράδειγμα της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Southwest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νωρίτερα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)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θα προέβαινα σε ενέργειες επί της μόχλευσης προκειμένου να μεταβάλλω το συντελεστή βήτα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Ίδια λογική με τη λειτουργική μόχλευση μα το ενδιαφέρον εδώ εστιάζεται στα κέρδη επί των ιδίων κεφαλαίων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Εναλλακτικά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μια επιχείρηση με σταθερό λειτουργικό αποτέλεσμα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μπορεί να καταστήσει το καθαρό της αποτέλεσμα πιο ασταθές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δανειζόμενη μεγάλα χρηματικά ποσά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Αυτό βασίζεται σε δύο υποθέσεις</a:t>
            </a:r>
            <a:endParaRPr lang="en-US" smtClean="0">
              <a:latin typeface="Times" pitchFamily="18" charset="0"/>
              <a:ea typeface="ＭＳ Ｐゴシック" pitchFamily="34" charset="-128"/>
            </a:endParaRPr>
          </a:p>
          <a:p>
            <a:pPr lvl="1">
              <a:buFontTx/>
              <a:buChar char="•"/>
            </a:pPr>
            <a:r>
              <a:rPr lang="el-GR" smtClean="0">
                <a:latin typeface="Times" pitchFamily="18" charset="0"/>
                <a:ea typeface="ＭＳ Ｐゴシック" pitchFamily="34" charset="-128"/>
              </a:rPr>
              <a:t>Τα δανειακά κεφάλαια δε φέρουν κίνδυνο αγοράς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(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το οποίο συνάδει με μελέτες που κατέληξαν πως ο κίνδυνος χρεοκοπίας δεν είναι συστημικός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)</a:t>
            </a:r>
          </a:p>
          <a:p>
            <a:pPr lvl="1">
              <a:buFontTx/>
              <a:buChar char="•"/>
            </a:pPr>
            <a:r>
              <a:rPr lang="el-GR" smtClean="0">
                <a:latin typeface="Times" pitchFamily="18" charset="0"/>
                <a:ea typeface="ＭＳ Ｐゴシック" pitchFamily="34" charset="-128"/>
              </a:rPr>
              <a:t>Τα δανειακά κεφάλαια επιφέρουν φορολογικό όφελος</a:t>
            </a:r>
            <a:endParaRPr lang="en-US" smtClean="0">
              <a:latin typeface="Times" pitchFamily="18" charset="0"/>
              <a:ea typeface="ＭＳ Ｐゴシック" pitchFamily="34" charset="-128"/>
            </a:endParaRPr>
          </a:p>
          <a:p>
            <a:pPr lvl="1"/>
            <a:r>
              <a:rPr lang="en-US" i="1" smtClean="0">
                <a:latin typeface="Times" pitchFamily="18" charset="0"/>
                <a:ea typeface="ＭＳ Ｐゴシック" pitchFamily="34" charset="-128"/>
              </a:rPr>
              <a:t>	</a:t>
            </a:r>
            <a:r>
              <a:rPr lang="el-GR" i="1" smtClean="0">
                <a:latin typeface="Times" pitchFamily="18" charset="0"/>
                <a:ea typeface="ＭＳ Ｐゴシック" pitchFamily="34" charset="-128"/>
              </a:rPr>
              <a:t>Ενεργητικό</a:t>
            </a:r>
            <a:r>
              <a:rPr lang="en-US" i="1" smtClean="0">
                <a:latin typeface="Times" pitchFamily="18" charset="0"/>
                <a:ea typeface="ＭＳ Ｐゴシック" pitchFamily="34" charset="-128"/>
              </a:rPr>
              <a:t>		</a:t>
            </a:r>
            <a:r>
              <a:rPr lang="el-GR" i="1" smtClean="0">
                <a:latin typeface="Times" pitchFamily="18" charset="0"/>
                <a:ea typeface="ＭＳ Ｐゴシック" pitchFamily="34" charset="-128"/>
              </a:rPr>
              <a:t>Παθητικό</a:t>
            </a:r>
            <a:endParaRPr lang="en-US" i="1" smtClean="0">
              <a:latin typeface="Times" pitchFamily="18" charset="0"/>
              <a:ea typeface="ＭＳ Ｐゴシック" pitchFamily="34" charset="-128"/>
            </a:endParaRPr>
          </a:p>
          <a:p>
            <a:pPr lvl="1"/>
            <a:endParaRPr lang="en-US" smtClean="0">
              <a:latin typeface="Times" pitchFamily="18" charset="0"/>
              <a:ea typeface="ＭＳ Ｐゴシック" pitchFamily="34" charset="-128"/>
            </a:endParaRPr>
          </a:p>
          <a:p>
            <a:pPr lvl="1"/>
            <a:r>
              <a:rPr lang="en-US" smtClean="0">
                <a:latin typeface="Times" pitchFamily="18" charset="0"/>
                <a:ea typeface="ＭＳ Ｐゴシック" pitchFamily="34" charset="-128"/>
              </a:rPr>
              <a:t>	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Περιουσιακά στοιχεία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	A  (</a:t>
            </a:r>
            <a:r>
              <a:rPr lang="en-US" smtClean="0">
                <a:latin typeface="Symbol" pitchFamily="18" charset="2"/>
                <a:ea typeface="ＭＳ Ｐゴシック" pitchFamily="34" charset="-128"/>
              </a:rPr>
              <a:t>b</a:t>
            </a:r>
            <a:r>
              <a:rPr lang="en-US" baseline="-25000" smtClean="0">
                <a:latin typeface="Times" pitchFamily="18" charset="0"/>
                <a:ea typeface="ＭＳ Ｐゴシック" pitchFamily="34" charset="-128"/>
              </a:rPr>
              <a:t>u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)	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Δανειακά κεφάλαια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	D (</a:t>
            </a:r>
            <a:r>
              <a:rPr lang="en-US" smtClean="0">
                <a:latin typeface="Symbol" pitchFamily="18" charset="2"/>
                <a:ea typeface="ＭＳ Ｐゴシック" pitchFamily="34" charset="-128"/>
              </a:rPr>
              <a:t>b</a:t>
            </a:r>
            <a:r>
              <a:rPr lang="en-US" baseline="-25000" smtClean="0">
                <a:latin typeface="Times" pitchFamily="18" charset="0"/>
                <a:ea typeface="ＭＳ Ｐゴシック" pitchFamily="34" charset="-128"/>
              </a:rPr>
              <a:t>D</a:t>
            </a:r>
            <a:r>
              <a:rPr lang="en-US" smtClean="0">
                <a:latin typeface="Symbol" pitchFamily="18" charset="2"/>
                <a:ea typeface="ＭＳ Ｐゴシック" pitchFamily="34" charset="-128"/>
              </a:rPr>
              <a:t>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=0)</a:t>
            </a:r>
          </a:p>
          <a:p>
            <a:pPr lvl="1"/>
            <a:r>
              <a:rPr lang="en-US" smtClean="0">
                <a:latin typeface="Times" pitchFamily="18" charset="0"/>
                <a:ea typeface="ＭＳ Ｐゴシック" pitchFamily="34" charset="-128"/>
              </a:rPr>
              <a:t>	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Φορολογικά οφέλη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	tD (</a:t>
            </a:r>
            <a:r>
              <a:rPr lang="en-US" smtClean="0">
                <a:latin typeface="Symbol" pitchFamily="18" charset="2"/>
                <a:ea typeface="ＭＳ Ｐゴシック" pitchFamily="34" charset="-128"/>
              </a:rPr>
              <a:t>b</a:t>
            </a:r>
            <a:r>
              <a:rPr lang="en-US" baseline="-25000" smtClean="0">
                <a:latin typeface="Times" pitchFamily="18" charset="0"/>
                <a:ea typeface="ＭＳ Ｐゴシック" pitchFamily="34" charset="-128"/>
              </a:rPr>
              <a:t>D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=0)	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Ίδια κεφάλαια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	E (</a:t>
            </a:r>
            <a:r>
              <a:rPr lang="en-US" smtClean="0">
                <a:latin typeface="Symbol" pitchFamily="18" charset="2"/>
                <a:ea typeface="ＭＳ Ｐゴシック" pitchFamily="34" charset="-128"/>
              </a:rPr>
              <a:t>b</a:t>
            </a:r>
            <a:r>
              <a:rPr lang="en-US" baseline="-25000" smtClean="0">
                <a:latin typeface="Times" pitchFamily="18" charset="0"/>
                <a:ea typeface="ＭＳ Ｐゴシック" pitchFamily="34" charset="-128"/>
              </a:rPr>
              <a:t>L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)</a:t>
            </a:r>
          </a:p>
          <a:p>
            <a:pPr lvl="1"/>
            <a:endParaRPr lang="en-US" smtClean="0">
              <a:latin typeface="Times" pitchFamily="18" charset="0"/>
              <a:ea typeface="ＭＳ Ｐゴシック" pitchFamily="34" charset="-128"/>
            </a:endParaRPr>
          </a:p>
          <a:p>
            <a:pPr lvl="1"/>
            <a:endParaRPr lang="en-US" smtClean="0">
              <a:latin typeface="Times" pitchFamily="18" charset="0"/>
              <a:ea typeface="ＭＳ Ｐゴシック" pitchFamily="34" charset="-128"/>
            </a:endParaRPr>
          </a:p>
          <a:p>
            <a:pPr lvl="1"/>
            <a:r>
              <a:rPr lang="el-GR" smtClean="0">
                <a:latin typeface="Times" pitchFamily="18" charset="0"/>
                <a:ea typeface="ＭＳ Ｐゴシック" pitchFamily="34" charset="-128"/>
              </a:rPr>
              <a:t>Οι συντελεστές βήτα είναι σταθμισμένοι μέσοι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</a:t>
            </a:r>
          </a:p>
          <a:p>
            <a:pPr lvl="1"/>
            <a:r>
              <a:rPr lang="en-US" smtClean="0">
                <a:latin typeface="Symbol" pitchFamily="18" charset="2"/>
                <a:ea typeface="ＭＳ Ｐゴシック" pitchFamily="34" charset="-128"/>
              </a:rPr>
              <a:t>B</a:t>
            </a:r>
            <a:r>
              <a:rPr lang="en-US" baseline="-25000" smtClean="0">
                <a:latin typeface="Times" pitchFamily="18" charset="0"/>
                <a:ea typeface="ＭＳ Ｐゴシック" pitchFamily="34" charset="-128"/>
              </a:rPr>
              <a:t>u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(E + D - tD)/(D+E) = </a:t>
            </a:r>
            <a:r>
              <a:rPr lang="en-US" smtClean="0">
                <a:latin typeface="Symbol" pitchFamily="18" charset="2"/>
                <a:ea typeface="ＭＳ Ｐゴシック" pitchFamily="34" charset="-128"/>
              </a:rPr>
              <a:t>b</a:t>
            </a:r>
            <a:r>
              <a:rPr lang="en-US" baseline="-25000" smtClean="0">
                <a:latin typeface="Times" pitchFamily="18" charset="0"/>
                <a:ea typeface="ＭＳ Ｐゴシック" pitchFamily="34" charset="-128"/>
              </a:rPr>
              <a:t>L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(E/(D+E))</a:t>
            </a:r>
          </a:p>
          <a:p>
            <a:pPr lvl="1"/>
            <a:r>
              <a:rPr lang="el-GR" smtClean="0">
                <a:latin typeface="Times" pitchFamily="18" charset="0"/>
                <a:ea typeface="ＭＳ Ｐゴシック" pitchFamily="34" charset="-128"/>
              </a:rPr>
              <a:t>Λύνετε ως προς </a:t>
            </a:r>
            <a:r>
              <a:rPr lang="en-US" smtClean="0">
                <a:latin typeface="Symbol" pitchFamily="18" charset="2"/>
                <a:ea typeface="ＭＳ Ｐゴシック" pitchFamily="34" charset="-128"/>
              </a:rPr>
              <a:t>b</a:t>
            </a:r>
            <a:r>
              <a:rPr lang="en-US" baseline="-25000" smtClean="0">
                <a:latin typeface="Times" pitchFamily="18" charset="0"/>
                <a:ea typeface="ＭＳ Ｐゴシック" pitchFamily="34" charset="-128"/>
              </a:rPr>
              <a:t>L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</a:t>
            </a:r>
          </a:p>
          <a:p>
            <a:pPr lvl="1"/>
            <a:r>
              <a:rPr lang="en-US" smtClean="0">
                <a:latin typeface="Symbol" pitchFamily="18" charset="2"/>
                <a:ea typeface="ＭＳ Ｐゴシック" pitchFamily="34" charset="-128"/>
              </a:rPr>
              <a:t>b</a:t>
            </a:r>
            <a:r>
              <a:rPr lang="en-US" baseline="-25000" smtClean="0">
                <a:latin typeface="Times" pitchFamily="18" charset="0"/>
                <a:ea typeface="ＭＳ Ｐゴシック" pitchFamily="34" charset="-128"/>
              </a:rPr>
              <a:t>L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= </a:t>
            </a:r>
            <a:r>
              <a:rPr lang="en-US" smtClean="0">
                <a:latin typeface="Symbol" pitchFamily="18" charset="2"/>
                <a:ea typeface="ＭＳ Ｐゴシック" pitchFamily="34" charset="-128"/>
              </a:rPr>
              <a:t>B</a:t>
            </a:r>
            <a:r>
              <a:rPr lang="en-US" baseline="-25000" smtClean="0">
                <a:latin typeface="Times" pitchFamily="18" charset="0"/>
                <a:ea typeface="ＭＳ Ｐゴシック" pitchFamily="34" charset="-128"/>
              </a:rPr>
              <a:t>u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(E + D - tD)/E= </a:t>
            </a:r>
            <a:r>
              <a:rPr lang="en-US" smtClean="0">
                <a:latin typeface="Symbol" pitchFamily="18" charset="2"/>
                <a:ea typeface="ＭＳ Ｐゴシック" pitchFamily="34" charset="-128"/>
              </a:rPr>
              <a:t>B</a:t>
            </a:r>
            <a:r>
              <a:rPr lang="en-US" baseline="-25000" smtClean="0">
                <a:latin typeface="Times" pitchFamily="18" charset="0"/>
                <a:ea typeface="ＭＳ Ｐゴシック" pitchFamily="34" charset="-128"/>
              </a:rPr>
              <a:t>u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(1 + (1-t)D/E)</a:t>
            </a:r>
          </a:p>
          <a:p>
            <a:pPr lvl="1"/>
            <a:r>
              <a:rPr lang="el-GR" smtClean="0">
                <a:latin typeface="Times" pitchFamily="18" charset="0"/>
                <a:ea typeface="ＭＳ Ｐゴシック" pitchFamily="34" charset="-128"/>
              </a:rPr>
              <a:t>Εάν τα δανειακά κεφάλαια έχουν βήτα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(</a:t>
            </a:r>
            <a:r>
              <a:rPr lang="en-US" smtClean="0">
                <a:latin typeface="Symbol" pitchFamily="18" charset="2"/>
                <a:ea typeface="ＭＳ Ｐゴシック" pitchFamily="34" charset="-128"/>
              </a:rPr>
              <a:t>b</a:t>
            </a:r>
            <a:r>
              <a:rPr lang="en-US" baseline="-25000" smtClean="0">
                <a:latin typeface="Times" pitchFamily="18" charset="0"/>
                <a:ea typeface="ＭＳ Ｐゴシック" pitchFamily="34" charset="-128"/>
              </a:rPr>
              <a:t>D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)</a:t>
            </a:r>
          </a:p>
          <a:p>
            <a:pPr lvl="1"/>
            <a:r>
              <a:rPr lang="en-US" smtClean="0">
                <a:latin typeface="Symbol" pitchFamily="18" charset="2"/>
                <a:ea typeface="ＭＳ Ｐゴシック" pitchFamily="34" charset="-128"/>
              </a:rPr>
              <a:t>B</a:t>
            </a:r>
            <a:r>
              <a:rPr lang="en-US" baseline="-25000" smtClean="0">
                <a:latin typeface="Times" pitchFamily="18" charset="0"/>
                <a:ea typeface="ＭＳ Ｐゴシック" pitchFamily="34" charset="-128"/>
              </a:rPr>
              <a:t>u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(E + D - tD)/(D+E) + </a:t>
            </a:r>
            <a:r>
              <a:rPr lang="en-US" smtClean="0">
                <a:latin typeface="Symbol" pitchFamily="18" charset="2"/>
                <a:ea typeface="ＭＳ Ｐゴシック" pitchFamily="34" charset="-128"/>
              </a:rPr>
              <a:t>b</a:t>
            </a:r>
            <a:r>
              <a:rPr lang="en-US" baseline="-25000" smtClean="0">
                <a:latin typeface="Times" pitchFamily="18" charset="0"/>
                <a:ea typeface="ＭＳ Ｐゴシック" pitchFamily="34" charset="-128"/>
              </a:rPr>
              <a:t>D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tD/(D+E) = </a:t>
            </a:r>
            <a:r>
              <a:rPr lang="en-US" smtClean="0">
                <a:latin typeface="Symbol" pitchFamily="18" charset="2"/>
                <a:ea typeface="ＭＳ Ｐゴシック" pitchFamily="34" charset="-128"/>
              </a:rPr>
              <a:t>b</a:t>
            </a:r>
            <a:r>
              <a:rPr lang="en-US" baseline="-25000" smtClean="0">
                <a:latin typeface="Times" pitchFamily="18" charset="0"/>
                <a:ea typeface="ＭＳ Ｐゴシック" pitchFamily="34" charset="-128"/>
              </a:rPr>
              <a:t>L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(E/(D+E)) + </a:t>
            </a:r>
            <a:r>
              <a:rPr lang="en-US" smtClean="0">
                <a:latin typeface="Symbol" pitchFamily="18" charset="2"/>
                <a:ea typeface="ＭＳ Ｐゴシック" pitchFamily="34" charset="-128"/>
              </a:rPr>
              <a:t>b</a:t>
            </a:r>
            <a:r>
              <a:rPr lang="en-US" baseline="-25000" smtClean="0">
                <a:latin typeface="Times" pitchFamily="18" charset="0"/>
                <a:ea typeface="ＭＳ Ｐゴシック" pitchFamily="34" charset="-128"/>
              </a:rPr>
              <a:t>D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D/(D+E)</a:t>
            </a:r>
          </a:p>
          <a:p>
            <a:pPr lvl="1"/>
            <a:r>
              <a:rPr lang="en-US" smtClean="0">
                <a:latin typeface="Symbol" pitchFamily="18" charset="2"/>
                <a:ea typeface="ＭＳ Ｐゴシック" pitchFamily="34" charset="-128"/>
              </a:rPr>
              <a:t>b</a:t>
            </a:r>
            <a:r>
              <a:rPr lang="en-US" baseline="-25000" smtClean="0">
                <a:latin typeface="Times" pitchFamily="18" charset="0"/>
                <a:ea typeface="ＭＳ Ｐゴシック" pitchFamily="34" charset="-128"/>
              </a:rPr>
              <a:t>L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=  </a:t>
            </a:r>
            <a:r>
              <a:rPr lang="en-US" smtClean="0">
                <a:latin typeface="Symbol" pitchFamily="18" charset="2"/>
                <a:ea typeface="ＭＳ Ｐゴシック" pitchFamily="34" charset="-128"/>
              </a:rPr>
              <a:t>B</a:t>
            </a:r>
            <a:r>
              <a:rPr lang="en-US" baseline="-25000" smtClean="0">
                <a:latin typeface="Times" pitchFamily="18" charset="0"/>
                <a:ea typeface="ＭＳ Ｐゴシック" pitchFamily="34" charset="-128"/>
              </a:rPr>
              <a:t>u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(1 + (1-t)D/E) - </a:t>
            </a:r>
            <a:r>
              <a:rPr lang="en-US" smtClean="0">
                <a:latin typeface="Symbol" pitchFamily="18" charset="2"/>
                <a:ea typeface="ＭＳ Ｐゴシック" pitchFamily="34" charset="-128"/>
              </a:rPr>
              <a:t>b</a:t>
            </a:r>
            <a:r>
              <a:rPr lang="en-US" baseline="-25000" smtClean="0">
                <a:latin typeface="Times" pitchFamily="18" charset="0"/>
                <a:ea typeface="ＭＳ Ｐゴシック" pitchFamily="34" charset="-128"/>
              </a:rPr>
              <a:t>D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(1-t) [D/(D+E)]</a:t>
            </a:r>
          </a:p>
        </p:txBody>
      </p:sp>
      <p:sp>
        <p:nvSpPr>
          <p:cNvPr id="180228" name="Line 4"/>
          <p:cNvSpPr>
            <a:spLocks noChangeShapeType="1"/>
          </p:cNvSpPr>
          <p:nvPr/>
        </p:nvSpPr>
        <p:spPr bwMode="auto">
          <a:xfrm>
            <a:off x="3200400" y="5334000"/>
            <a:ext cx="0" cy="1066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180229" name="Line 5"/>
          <p:cNvSpPr>
            <a:spLocks noChangeShapeType="1"/>
          </p:cNvSpPr>
          <p:nvPr/>
        </p:nvSpPr>
        <p:spPr bwMode="auto">
          <a:xfrm>
            <a:off x="1752600" y="5486400"/>
            <a:ext cx="3200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Παρατηρήστε πως οι συντελεστές βήτα εκφράζουν τη μέση μόχλευση για την περίοδο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και όχι την τρέχουσα μόχλευση των εταιρειών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Επιχειρήσεις των οποίων η μόχλευση μεταβλήθηκε μέσα στην περίοδο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θα έχουν βήτα παλινδρόμησης διαφορετικούς από τους πραγματικούς συντελεστές βήτα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Εφόσον οι μετοχικοί επενδυτές φορτίζονται με το σύνολο του μη διαφοροποιήσιμου κινδύνου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ο συντελεστής βήτα ιδίων κεφαλαίων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της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Disney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θα αυξάνεται όσο αυξάνεται η μόχλευση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Οι συντελεστές βήτα είναι πάντα σταθμισμένοι μέσοι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–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όπου τα ειδικά βάρη βασίζονται σε αξίες αγοράς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Αυτό ισχύει επειδή οι συντελεστές βήτα μετρούν κίνδυνο σε σχέση με ένα δείκτη της αγοράς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Παρατηρήστε πως υπάρχει σχεδόν μια ντουζίνα από κυβερνήσεις οι οποίες εκδίδουν ομόλογα σε όρους ευρώ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…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με διαφορετικά επιτόκια η καθεμία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Εφόσον βρίσκονται όλες στο ίδιο νόμισμα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οι διαφορές θα πρέπει να αποδοθούν σε διαφορές στον κίνδυνο χρεοκοπίας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Για ένα επιτόκιο μηδενικού κινδύνου σε Ευρώ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θα επέλεγα το χαμηλότερο επιτόκιο του πίνακα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το οποίο ανήκει στο γερμανικό ευρωομόλογο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;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Το δεκαετές επιτόκιο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3.60%.</a:t>
            </a:r>
          </a:p>
          <a:p>
            <a:endParaRPr lang="en-US" smtClean="0">
              <a:latin typeface="Times" pitchFamily="18" charset="0"/>
              <a:ea typeface="ＭＳ Ｐゴシック" pitchFamily="34" charset="-128"/>
            </a:endParaRP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Ένας ακριβολόγος θα υποστήριζε πως ακόμη και το γερμανικό ευρωομόλογο έχει ενσωματωμένο κάποιο κίνδυνο χρεοκοπίας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Οπότε το επιτόκιο μηδενικού κινδύνου για Ευρώ θα έπρεπε να είναι χαμηλότερο από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3.60%.</a:t>
            </a: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Αυτοί είναι οι συντελεστές βήτα των επιχειρήσεων κατά την εξαγορά από πλευράς 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Disney.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Ο φορολογικός συντελεστής που χρησιμοποιήθηκε και για τους δύο συντελεστές βήτα είναι 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36%.</a:t>
            </a:r>
          </a:p>
          <a:p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Οι βήτα ιδίων κεφαλαίων είναι μοχλευμένοι βήτα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και θα υποθέσουμε πως η μόχλευση που περιλαμβάνουν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είναι ο τρέχον αριθμοδείκτης δανειακών προς ίδια κεφάλαια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dirty="0" smtClean="0">
                <a:latin typeface="Times" pitchFamily="18" charset="0"/>
                <a:ea typeface="ＭＳ Ｐゴシック" pitchFamily="34" charset="-128"/>
              </a:rPr>
              <a:t>των δύο επιχειρήσεων</a:t>
            </a:r>
            <a:r>
              <a:rPr lang="en-US" dirty="0" smtClean="0">
                <a:latin typeface="Times" pitchFamily="18" charset="0"/>
                <a:ea typeface="ＭＳ Ｐゴシック" pitchFamily="34" charset="-128"/>
              </a:rPr>
              <a:t>.</a:t>
            </a: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Ο μη μοχλευμένος βήτα της ενοποιημένης επιχείρησης θα είναι πάντα ο σταθμισμένος μέσος των συντελεστών βήτα των δύο επιχειρήσεων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Οι εταιρικές αξίες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(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και όχι αυτές των ιδίων κεφαλαίων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)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χρησιμοποιούνται ως σταθμικά βάρη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καθώς εξετάζουμε τους μη μοχλευμένους συντελεστές βήτα των επιχειρήσεων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.</a:t>
            </a: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Αυτό αντικατοπτρίζει τις επιπτώσεις της χρηματοδότησης της εξαγοράς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Στη δεύτερη περίπτωση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παρατηρήστε πως τα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$10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δις από τα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$18.5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δις είναι δάνειο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Τα υπόλοιπα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$8.5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δις θα πρέπει να προέλθουν από έκδοση νέων ιδίων κεφαλαίων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  <a:p>
            <a:r>
              <a:rPr lang="el-GR" b="1" smtClean="0">
                <a:latin typeface="Times" pitchFamily="18" charset="0"/>
                <a:ea typeface="ＭＳ Ｐゴシック" pitchFamily="34" charset="-128"/>
              </a:rPr>
              <a:t>Άσκηση</a:t>
            </a:r>
            <a:r>
              <a:rPr lang="en-US" b="1" smtClean="0">
                <a:latin typeface="Times" pitchFamily="18" charset="0"/>
                <a:ea typeface="ＭＳ Ｐゴシック" pitchFamily="34" charset="-128"/>
              </a:rPr>
              <a:t>:</a:t>
            </a:r>
            <a:r>
              <a:rPr lang="el-GR" b="1" smtClean="0">
                <a:latin typeface="Times" pitchFamily="18" charset="0"/>
                <a:ea typeface="ＭＳ Ｐゴシック" pitchFamily="34" charset="-128"/>
              </a:rPr>
              <a:t>Ποιος θα ήταν ο βήτα της </a:t>
            </a:r>
            <a:r>
              <a:rPr lang="en-US" b="1" smtClean="0">
                <a:latin typeface="Times" pitchFamily="18" charset="0"/>
                <a:ea typeface="ＭＳ Ｐゴシック" pitchFamily="34" charset="-128"/>
              </a:rPr>
              <a:t>Disney</a:t>
            </a:r>
            <a:r>
              <a:rPr lang="el-GR" b="1" smtClean="0">
                <a:latin typeface="Times" pitchFamily="18" charset="0"/>
                <a:ea typeface="ＭＳ Ｐゴシック" pitchFamily="34" charset="-128"/>
              </a:rPr>
              <a:t> αν είχε δανειστεί το σύνολο των </a:t>
            </a:r>
            <a:r>
              <a:rPr lang="en-US" b="1" smtClean="0">
                <a:latin typeface="Times" pitchFamily="18" charset="0"/>
                <a:ea typeface="ＭＳ Ｐゴシック" pitchFamily="34" charset="-128"/>
              </a:rPr>
              <a:t>$18.5 </a:t>
            </a:r>
            <a:r>
              <a:rPr lang="el-GR" b="1" smtClean="0">
                <a:latin typeface="Times" pitchFamily="18" charset="0"/>
                <a:ea typeface="ＭＳ Ｐゴシック" pitchFamily="34" charset="-128"/>
              </a:rPr>
              <a:t>δις;</a:t>
            </a:r>
            <a:endParaRPr lang="en-US" b="1" smtClean="0">
              <a:latin typeface="Times" pitchFamily="18" charset="0"/>
              <a:ea typeface="ＭＳ Ｐゴシック" pitchFamily="34" charset="-128"/>
            </a:endParaRPr>
          </a:p>
          <a:p>
            <a:pPr lvl="1">
              <a:buFontTx/>
              <a:buChar char="•"/>
            </a:pPr>
            <a:r>
              <a:rPr lang="el-GR" smtClean="0">
                <a:latin typeface="Times" pitchFamily="18" charset="0"/>
                <a:ea typeface="ＭＳ Ｐゴシック" pitchFamily="34" charset="-128"/>
              </a:rPr>
              <a:t>Δανειακά κεφάλαια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= $615 + $3,186 + $18,500 = $22,301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εκατομμύρια</a:t>
            </a:r>
            <a:endParaRPr lang="en-US" smtClean="0">
              <a:latin typeface="Times" pitchFamily="18" charset="0"/>
              <a:ea typeface="ＭＳ Ｐゴシック" pitchFamily="34" charset="-128"/>
            </a:endParaRPr>
          </a:p>
          <a:p>
            <a:pPr lvl="1">
              <a:buFontTx/>
              <a:buChar char="•"/>
            </a:pPr>
            <a:r>
              <a:rPr lang="el-GR" smtClean="0">
                <a:latin typeface="Times" pitchFamily="18" charset="0"/>
                <a:ea typeface="ＭＳ Ｐゴシック" pitchFamily="34" charset="-128"/>
              </a:rPr>
              <a:t>Ίδια κεφάλαια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= $31,100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εκατομμύρια</a:t>
            </a:r>
            <a:endParaRPr lang="en-US" smtClean="0">
              <a:latin typeface="Times" pitchFamily="18" charset="0"/>
              <a:ea typeface="ＭＳ Ｐゴシック" pitchFamily="34" charset="-128"/>
            </a:endParaRPr>
          </a:p>
          <a:p>
            <a:pPr lvl="1">
              <a:buFontTx/>
              <a:buChar char="•"/>
            </a:pPr>
            <a:r>
              <a:rPr lang="el-GR" smtClean="0">
                <a:latin typeface="Times" pitchFamily="18" charset="0"/>
                <a:ea typeface="ＭＳ Ｐゴシック" pitchFamily="34" charset="-128"/>
              </a:rPr>
              <a:t>ΔΚ/ΙΚ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= 71.70%</a:t>
            </a:r>
          </a:p>
          <a:p>
            <a:pPr lvl="1">
              <a:buFontTx/>
              <a:buChar char="•"/>
            </a:pPr>
            <a:r>
              <a:rPr lang="el-GR" smtClean="0">
                <a:latin typeface="Times" pitchFamily="18" charset="0"/>
                <a:ea typeface="ＭＳ Ｐゴシック" pitchFamily="34" charset="-128"/>
              </a:rPr>
              <a:t>Νέος Βήτα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= 1.026 ( 1 + 0.64 (.717)) = 1.50</a:t>
            </a:r>
          </a:p>
          <a:p>
            <a:pPr lvl="1">
              <a:buFontTx/>
              <a:buChar char="•"/>
            </a:pPr>
            <a:endParaRPr lang="en-US" smtClean="0">
              <a:latin typeface="Times" pitchFamily="18" charset="0"/>
              <a:ea typeface="ＭＳ Ｐゴシック" pitchFamily="34" charset="-128"/>
            </a:endParaRPr>
          </a:p>
          <a:p>
            <a:r>
              <a:rPr lang="el-GR" b="1" smtClean="0">
                <a:latin typeface="Times" pitchFamily="18" charset="0"/>
                <a:ea typeface="ＭＳ Ｐゴシック" pitchFamily="34" charset="-128"/>
              </a:rPr>
              <a:t>Ποια η σημασία της απορρόφησης του χρέους της</a:t>
            </a:r>
            <a:r>
              <a:rPr lang="en-US" b="1" smtClean="0">
                <a:latin typeface="Times" pitchFamily="18" charset="0"/>
                <a:ea typeface="ＭＳ Ｐゴシック" pitchFamily="34" charset="-128"/>
              </a:rPr>
              <a:t> Cap Cities</a:t>
            </a:r>
            <a:r>
              <a:rPr lang="el-GR" b="1" smtClean="0">
                <a:latin typeface="Times" pitchFamily="18" charset="0"/>
                <a:ea typeface="ＭＳ Ｐゴシック" pitchFamily="34" charset="-128"/>
              </a:rPr>
              <a:t>;</a:t>
            </a:r>
            <a:r>
              <a:rPr lang="en-US" b="1" smtClean="0">
                <a:latin typeface="Times" pitchFamily="18" charset="0"/>
                <a:ea typeface="ＭＳ Ｐゴシック" pitchFamily="34" charset="-128"/>
              </a:rPr>
              <a:t> </a:t>
            </a: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Εάν το χρέος δεν είχε απορροφηθεί και έπρεπε να μην αναγνωριστεί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 η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Disney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θα έπρεπε να είχε βρει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$19,115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εκατομμύρια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($18,500 + $615)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για να χρηματοδοτήσει την εξαγορά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Δε θα είχατε προσθέσει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$615 million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δανειακών κεφαλαίων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στην ενοποιημένη εταιρεία μετά τη συναλλαγή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Η ίδια αρχή ισχύει και σε μια επιχείρηση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Στο βαθμό που η επιχείρηση ασχολείται με πολλαπλές δραστηριότητες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ο συντελεστής βήτα αυτής εκφράζει όλες αυτές τις δραστηριότητες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Οι από κάτω προς τα πάνω συντελεστές βήτα χτίζονται από τα θεμελιώδη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παρά εμπιστεύονται την παλινδρόμηση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Το τυπικό σφάλμα του συντελεστή βήτα ενός κλάδου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είναι μικρότερος κατά ένα παράγοντα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√n,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όπου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n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 το πλήθος των εταιρειών στον κλάδο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Έτσι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εάν υπάρχουν 25 επιχειρήσεις σε έναν κλάδο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το τυπικό σφάλμα του μέσου είναι το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1/5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του μέσου τυπικού σφάλματος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228600" indent="-228600"/>
            <a:r>
              <a:rPr lang="el-GR" smtClean="0">
                <a:latin typeface="Times" pitchFamily="18" charset="0"/>
                <a:ea typeface="ＭＳ Ｐゴシック" pitchFamily="34" charset="-128"/>
              </a:rPr>
              <a:t>Η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Disney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έχει και άλλες δραστηριότητες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(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όπως γραμμές κρουαζιέρας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)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οι οποίες δεν αναλύονται ξεχωριστά επειδή είναι πολύ μικρές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…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Υπάρχει επίσης και ένα τίμημα στην ανάλυση των επιχειρήσεων σε τόσους υποτομείς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καθώς καθίσταται πάρα πολύ δύσκολο να βρεθούν συγκρίσιμες επιχειρήσεις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  <a:p>
            <a:pPr marL="228600" indent="-228600"/>
            <a:r>
              <a:rPr lang="el-GR" smtClean="0">
                <a:latin typeface="Times" pitchFamily="18" charset="0"/>
                <a:ea typeface="ＭＳ Ｐゴシック" pitchFamily="34" charset="-128"/>
              </a:rPr>
              <a:t>Λεπτομέρειες εκτίμησης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:</a:t>
            </a:r>
          </a:p>
          <a:p>
            <a:pPr marL="228600" indent="-228600">
              <a:buFontTx/>
              <a:buAutoNum type="arabicPeriod"/>
            </a:pPr>
            <a:r>
              <a:rPr lang="el-GR" smtClean="0">
                <a:latin typeface="Times" pitchFamily="18" charset="0"/>
                <a:ea typeface="ＭＳ Ｐゴシック" pitchFamily="34" charset="-128"/>
              </a:rPr>
              <a:t>Συγκρίσιμες επιχειρήσεις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: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είναι εισηγμένες επιχειρήσεις για καθένα από τους παραπάνω κλάδους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Ωστόσο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ήταν πολύ δύσκολο να βρούμε εταιρείες για παραπάνω από έναν κλάδους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:</a:t>
            </a:r>
          </a:p>
          <a:p>
            <a:pPr marL="685800" lvl="1" indent="-228600">
              <a:buFontTx/>
              <a:buAutoNum type="arabicPeriod"/>
            </a:pPr>
            <a:r>
              <a:rPr lang="el-GR" smtClean="0">
                <a:latin typeface="Times" pitchFamily="18" charset="0"/>
                <a:ea typeface="ＭＳ Ｐゴシック" pitchFamily="34" charset="-128"/>
              </a:rPr>
              <a:t>Τα Δίκτυα Μέσων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καθώς τα περισσότερα δίκτυα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(CBS, ABC, NBC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και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Fox)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όλα ανήκουν σε μεγαλύτερες επιχειρήσεις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Επεκτείναμε το δείγμα για να περιλαμβάνει επιχειρήσεις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οι οποίες ασχολούνταν με τη δραστηριότητα δικτύων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(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όπως η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Nielsen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και η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King World)</a:t>
            </a:r>
          </a:p>
          <a:p>
            <a:pPr marL="685800" lvl="1" indent="-228600">
              <a:buFontTx/>
              <a:buAutoNum type="arabicPeriod"/>
            </a:pPr>
            <a:r>
              <a:rPr lang="el-GR" smtClean="0">
                <a:latin typeface="Times" pitchFamily="18" charset="0"/>
                <a:ea typeface="ＭＳ Ｐゴシック" pitchFamily="34" charset="-128"/>
              </a:rPr>
              <a:t>Θεματικά πάρκα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: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Υπάρχουν πάρα πολύ λίγα εισηγμένα θεματικά πάρκα στις ΗΠΑ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Επεκτείναμε το δείγμα κοιτάζοντας παγκόσμια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;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Μπορέσαμε να βρούμε μερικά στην Ευρώπη</a:t>
            </a:r>
            <a:endParaRPr lang="en-US" smtClean="0">
              <a:latin typeface="Times" pitchFamily="18" charset="0"/>
              <a:ea typeface="ＭＳ Ｐゴシック" pitchFamily="34" charset="-128"/>
            </a:endParaRPr>
          </a:p>
          <a:p>
            <a:pPr marL="228600" indent="-228600">
              <a:buFontTx/>
              <a:buAutoNum type="arabicPeriod"/>
            </a:pPr>
            <a:r>
              <a:rPr lang="el-GR" smtClean="0">
                <a:latin typeface="Times" pitchFamily="18" charset="0"/>
                <a:ea typeface="ＭＳ Ｐゴシック" pitchFamily="34" charset="-128"/>
              </a:rPr>
              <a:t>Μέσος μοχλευμένος βήτα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: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Απλός μέσος για συντελεστές βήτα συγκρίσιμων επιχειρήσεων εβδομαδιαίων αποδόσεων για δύο χρόνια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  <a:p>
            <a:pPr marL="228600" indent="-228600">
              <a:buFontTx/>
              <a:buAutoNum type="arabicPeriod"/>
            </a:pPr>
            <a:r>
              <a:rPr lang="el-GR" smtClean="0">
                <a:latin typeface="Times" pitchFamily="18" charset="0"/>
                <a:ea typeface="ＭＳ Ｐゴシック" pitchFamily="34" charset="-128"/>
              </a:rPr>
              <a:t>Μετρητά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/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Αξία επιχείρησης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: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Συμμετοχές σε μετρητά σε σχέση με την εταιρική αξία για συγκρίσιμες επιχειρήσεις</a:t>
            </a:r>
            <a:endParaRPr lang="en-US" smtClean="0">
              <a:latin typeface="Times" pitchFamily="18" charset="0"/>
              <a:ea typeface="ＭＳ Ｐゴシック" pitchFamily="34" charset="-128"/>
            </a:endParaRPr>
          </a:p>
          <a:p>
            <a:pPr marL="228600" indent="-228600">
              <a:buFontTx/>
              <a:buAutoNum type="arabicPeriod"/>
            </a:pPr>
            <a:r>
              <a:rPr lang="el-GR" smtClean="0">
                <a:latin typeface="Times" pitchFamily="18" charset="0"/>
                <a:ea typeface="ＭＳ Ｐゴシック" pitchFamily="34" charset="-128"/>
              </a:rPr>
              <a:t>Διορθωμένος μη μοχλευμένος βήτα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: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Μη μοχλευμένος βήτα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/ (1 -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Μετρητά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/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Αξία επιχείρησης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).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Υποθέτουμε πως ο βήτα των μετρητών είναι μηδέν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Το κάνουμε μόνο για να εξάγουμε το συντελεστή βήτα των επιχειρηματικών δραστηριοτήτων αυτών των εταιρειών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9046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Αυτό δείχνει χονδρικά τα νούμερα πίσω από μία από τις δραστηριότητες της προηγούμενης σελίδας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–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τα στούντιο ψυχαγωγίας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Περιλαμβάνει τις εταιρείες που χρησιμοποιήθηκαν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τις αγοραίες αξίες των ιδίων κεφαλαίων τους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τη συνολική έκθεση σε χρέος και τα μετρητά τους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Έχουμε τρία συνοπτικά μεγέθη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–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το μέσο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το αθροιστικό και το διάμεσο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Ο μέσος επηρεάζεται από ακραίες τιμές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Ενώ αμφότεροι αθροιστικός και διάμεσος αποδίδουν χρήσιμα μηνύματα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επιλέξαμε το διάμεσο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Στις τρεις τελευταίες στήλες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υπολόγισα την αξία του εγχειρήματος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=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Κεφ. αγοράς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+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δανειακά κεφάλαια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–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μετρητά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έσοδα και ΙΚ/Έσοδα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Αυτά θα χρησιμοποιηθούν στην επόμενη σελίδα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ΙΚ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/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Πωλήσεις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= (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Αγοραία αξία Ιδίων Κεφαλαίων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+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Αγοραία αξία Δανειακών Κεφαλαίων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-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Μετρητά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)/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Πωλήσεις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Ο αριθμός εδώ είναι ο μέσος για τις συγκρίσιμες επιχειρήσεις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Υποθέτουμε πως θα μας δώσει μια καλή προσέγγιση για κάθε κλάδο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  <a:p>
            <a:endParaRPr lang="en-US" smtClean="0">
              <a:latin typeface="Times" pitchFamily="18" charset="0"/>
              <a:ea typeface="ＭＳ Ｐゴシック" pitchFamily="34" charset="-128"/>
            </a:endParaRP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Μπορείτε να χρησιμοποιήσετε σταθμικά βάρη εσόδων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εάν δεν έχετε την τάση να υπολογίζετε αξία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μα τότε υποθέτετε πως η αξία είναι ανάλογη των εσόδων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…</a:t>
            </a:r>
          </a:p>
          <a:p>
            <a:endParaRPr lang="en-US" smtClean="0">
              <a:latin typeface="Times" pitchFamily="18" charset="0"/>
              <a:ea typeface="ＭＳ Ｐゴシック" pitchFamily="34" charset="-128"/>
            </a:endParaRP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Παρατηρήστε πως έχουμε υπολογίσει δύο μη μοχλευμένους βήτα για τη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Disney: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έναν για μόνο τα λειτουργικά περιουσιακά της στοιχεία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και έναν για την επιχείρηση με τα ταμειακά της διαθέσιμα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Ο καθένας θα έχει τη χρησιμότητά του μετέπειτα στην ανάλυσή μας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Η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Disney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δεν αναλύει τα δανειακά της κεφάλαια ανά τομέα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Οπότε χρησιμοποιήσαμε τις πληροφορίες που είχαμε για το συνολικό χρέος της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Disney,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τις αξίες που είχαμε εκτιμήσει για κάθε δραστηριότητα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και τους μέσους δανειακούς αριθμοδείκτες άλλων εισηγμένων επιχειρήσεων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σε κάθε κλάδο για να κάνουμε την κατανομή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Βήμα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1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: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Εκτιμήσαμε τα δανειακά κεφάλαια κάθε τομέα πολλαπλασιάζοντας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την αξία ΙΚ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με το μέσο δανειακό αριθμοδείκτη του κλάδου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για να εξάγουμε τα εκτιμώμενα δανειακά κεφάλαια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(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από δεύτερη ως τελευταία στήλη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).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Χρησιμοποιήσαμε αυτό το εκτιμηθέν χρέος για να υπολογίσουμε τις αναλογίες δανειακών κεφαλαίων σε κάθε τομέα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Παράδειγμα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: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Μέσα Δικτύων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: 34,328* (.3871/1.3871) = 9,581 (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Παρατηρήστε πως το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38.71%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είναι αριθμοδείκτης ΔΚ/ΙΚ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Το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38.71/138.71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σας δίνει τον αριθμοδείκτη Δανειακών Κεφαλαίων προς Συνολικά Κεφάλαια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)</a:t>
            </a: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Βήμα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1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β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::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Εφαρμόσαμε αυτές τις αναλογίες στα πραγματικά δανειακά κεφάλαια της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Disney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για να εξάγουμε τα κατανεμημένα δανειακά κεφάλαια της τρίτης στήλης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Παράδειγμα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: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Τα συνολικά δανειακά κεφάλαια της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Disney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είναι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$16,682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εκατομμύρια</a:t>
            </a:r>
            <a:endParaRPr lang="en-US" smtClean="0">
              <a:latin typeface="Times" pitchFamily="18" charset="0"/>
              <a:ea typeface="ＭＳ Ｐゴシック" pitchFamily="34" charset="-128"/>
            </a:endParaRPr>
          </a:p>
          <a:p>
            <a:r>
              <a:rPr lang="en-US" smtClean="0">
                <a:latin typeface="Times" pitchFamily="18" charset="0"/>
                <a:ea typeface="ＭＳ Ｐゴシック" pitchFamily="34" charset="-128"/>
              </a:rPr>
              <a:t>	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Δανειακά κεφάλαια στα Μέσα Δικτύων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= 16,682*.5144 = $8582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εκατομμύρια</a:t>
            </a:r>
            <a:endParaRPr lang="en-US" smtClean="0">
              <a:latin typeface="Times" pitchFamily="18" charset="0"/>
              <a:ea typeface="ＭＳ Ｐゴシック" pitchFamily="34" charset="-128"/>
            </a:endParaRP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Βήμα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1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γ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: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Αφαιρέσαμε το κατανεμημένο κόστος από την εκτιμηθείσα αξία για να πάρουμε την αξία Ιδίων Κεφαλαίων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Παράδειγμα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: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Ίδια κεφάλαια στα Μέσα Δικτύων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: 34,328 – 8582 = 25,746</a:t>
            </a: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Βήμα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1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δ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: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Υπολογίσαμε ένα αριθμοδείκτη ΔΚ/ΙΚ βάσει των Δανειακών κεφαλαίων του βήματος 2 και των Ιδίων Κεφαλαίων του βήματος 3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Παράδειγμα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: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ΔΚ/ΙΚ σε Μέσα Δικτύων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= 8582/25,746 = 33.33%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		</a:t>
            </a:r>
            <a:endParaRPr lang="en-US" smtClean="0">
              <a:latin typeface="Times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Θα χρησιμοποιηθεί το κόστος μετοχικού κεφαλαίου του κάθε τομέα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Αλλιώς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θα γίνεται υπερεπένδυση στους πιο επικίνδυνους τομείς και υποεπένδυση στους ασφαλέστερους τομείς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Με το χρόνο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η επιχείρηση θα γίνει πιο επικίνδυνη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Θυμηθείτε την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Bankers Trust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απ’ το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1980,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όταν ήταν ακόμη μια εμπορική τράπεζα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ως το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1992,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όταν είχε πλέον γίνει κυρίως επενδυτική τράπεζα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Αυτό σημαίνει επίσης πως κάθε επιχείρηση πολλαπλών δραστηριοτήτων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θα πρέπει να θέτει διαφορετικούς κανόνες για κάθε δραστηριότητα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με υψηλές αποδόσεις για επικίνδυνες δραστηριότητες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και χαμηλότερες για ασφαλέστερες δραστηριότητες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mtClean="0">
                <a:latin typeface="Times" pitchFamily="18" charset="0"/>
                <a:ea typeface="ＭＳ Ｐゴシック" pitchFamily="34" charset="-128"/>
              </a:rPr>
              <a:t>-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Εργαστείτε με το εγχώριο νόμισμα μα δε μπορείτε να χρησιμοποιήσετε το επιτόκιο μακροπρόθεσμων κρατικών ομολόγων για επιτόκιο μηδενικού κινδύνου εάν το κράτος παρουσιάζει κίνδυνο χρεοκοπίας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Θα πρέπει να βρείτε αλλιώς το επιτόκιο.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Εάν δε μπορείτε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έχετε δύο επιλογές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:</a:t>
            </a:r>
          </a:p>
          <a:p>
            <a:pPr>
              <a:buFontTx/>
              <a:buChar char="-"/>
            </a:pPr>
            <a:r>
              <a:rPr lang="el-GR" smtClean="0">
                <a:latin typeface="Times" pitchFamily="18" charset="0"/>
                <a:ea typeface="ＭＳ Ｐゴシック" pitchFamily="34" charset="-128"/>
              </a:rPr>
              <a:t>Εργαστείτε σε νόμισμα όπου μπορείτε να βρείτε το επιτόκιο μηδενικού κινδύνου</a:t>
            </a:r>
            <a:endParaRPr lang="en-US" smtClean="0">
              <a:latin typeface="Times" pitchFamily="18" charset="0"/>
              <a:ea typeface="ＭＳ Ｐゴシック" pitchFamily="34" charset="-128"/>
            </a:endParaRPr>
          </a:p>
          <a:p>
            <a:pPr>
              <a:buFontTx/>
              <a:buChar char="-"/>
            </a:pP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Μετατρέψτε τα όλα σε πραγματικούς όρους</a:t>
            </a:r>
            <a:endParaRPr lang="en-US" smtClean="0">
              <a:latin typeface="Times" pitchFamily="18" charset="0"/>
              <a:ea typeface="ＭＳ Ｐゴシック" pitchFamily="34" charset="-128"/>
            </a:endParaRP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Για ένα πραγματικό επιτόκιο μηδενικού κινδύνου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ένας απαιτούμενος πραγματικός ρυθμός ανάπτυξης της οικονομίας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θα παρείχε μια πολύ καλή προσέγγιση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  <a:p>
            <a:pPr lvl="1"/>
            <a:r>
              <a:rPr lang="el-GR" smtClean="0">
                <a:latin typeface="Times" pitchFamily="18" charset="0"/>
                <a:ea typeface="ＭＳ Ｐゴシック" pitchFamily="34" charset="-128"/>
              </a:rPr>
              <a:t>Για να κάνετε την ανάλυσή σας σε πραγματικούς όρους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χρειάζεστε ένα πραγματικό επιτόκιο μηδενικού κινδύνου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Στις ΗΠΑ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μπορείτε να βρείτε το επιτόκιο αυτό κοιτώντας στο προσαρμοσμένο με δείκτη πληθωρισμού κρατικό επιτόκιο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Εκτός των ΗΠΑ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μπορείτε να θεωρήσετε κατά προσέγγιση πως το πραγματικό επιτόκιο μηδενικού κινδύνου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ισούται με τον πραγματικό ρυθμό ανάπτυξης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Εάν ο πραγματικός ρυθμός ανάπτυξης είναι πολύ χαμηλότερος του πραγματικού επιτοκίου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θα έχετε σημαντικά ελλείμματα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–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εμπορικά ή προϋπολογισμού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–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τα οποία εξισώνουν την κατάσταση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Εάν ο πραγματικός ρυθμός ανάπτυξης είναι πολύ υψηλότερος από το αντίστοιχο επιτόκιο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θα έχετε το ακριβώς αντίθετο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-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πλεονάσματα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Μια μακροπρόθεσμη ισορροπία επιτυγχάνεται μόνο όταν τα δύο εξισώνονται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  <a:p>
            <a:endParaRPr lang="en-US" smtClean="0">
              <a:latin typeface="Times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Οι φορολογικοί συντελεστές που χρησιμοποιήθηκαν ήταν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32%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για εταιρείες αναπτυσσόμενων αγορών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40%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για εταιρείες των ΗΠΑ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και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35%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για διεθνείς επιχειρήσεις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εξομαλύνοντας τους οριακούς φορολογικούς συντελεστές της κάθε ομάδας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</a:p>
          <a:p>
            <a:endParaRPr lang="en-US" smtClean="0">
              <a:latin typeface="Times" pitchFamily="18" charset="0"/>
              <a:ea typeface="ＭＳ Ｐゴシック" pitchFamily="34" charset="-128"/>
            </a:endParaRP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Επιλέξαμε να χρησιμοποιήσουμε το μέσο όρο της αναπτυσσόμενης αγοράς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για να εκφράσουμε την πιθανότητα πως η δραστηριότητα χάρτου και ποτού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στις αναδυόμενες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αγορές μπορεί να αντιμετωπίσει διαφορετικούς κινδύνους αγοράς σε σχέση με τις ανεπτυγμένες αγορές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Θα ήταν το ίδιο εύκολο να είχαμε χρησιμοποιήσει και τον παγκόσμιο μέσο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  <a:p>
            <a:endParaRPr lang="en-US" smtClean="0">
              <a:latin typeface="Times" pitchFamily="18" charset="0"/>
              <a:ea typeface="ＭＳ Ｐゴシック" pitchFamily="34" charset="-128"/>
            </a:endParaRP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Αυτή είναι μια λύση στα προβλήματα που σχετίζονται με την εκτίμηση συντελεστών βήτα για τις αναπτυσσόμενες αγορές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Χρησιμοποιήστε συνθετικούς βήτα από κάτω προς τα πάνω και κατόπιν ανεβείτε μοχλεύοντας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Παρατηρήστε πως</a:t>
            </a:r>
            <a:endParaRPr lang="en-US" smtClean="0">
              <a:latin typeface="Times" pitchFamily="18" charset="0"/>
              <a:ea typeface="ＭＳ Ｐゴシック" pitchFamily="34" charset="-128"/>
            </a:endParaRPr>
          </a:p>
          <a:p>
            <a:pPr lvl="1"/>
            <a:r>
              <a:rPr lang="el-GR" smtClean="0">
                <a:latin typeface="Times" pitchFamily="18" charset="0"/>
                <a:ea typeface="ＭＳ Ｐゴシック" pitchFamily="34" charset="-128"/>
              </a:rPr>
              <a:t>Επιχειρήσεις οι οποίες διατηρούν δυσανάλογα μεγάλες ποσότητες μετρητών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(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μεγαλύτερες από το συνηθισμένο για τον κλάδο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)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θα έπρεπε να έχουν χαμηλότερους βήτα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  <a:p>
            <a:pPr lvl="1"/>
            <a:r>
              <a:rPr lang="el-GR" smtClean="0">
                <a:latin typeface="Times" pitchFamily="18" charset="0"/>
                <a:ea typeface="ＭＳ Ｐゴシック" pitchFamily="34" charset="-128"/>
              </a:rPr>
              <a:t>Εάν διατηρούν διαπραγματεύσιμους τίτλους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(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ή μετοχές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)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ο βήτα των τίτλων αυτών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μπορεί να υπολογιστεί στον υπολογισμό του σταθμισμένου μέσου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  <a:p>
            <a:pPr lvl="1"/>
            <a:endParaRPr lang="en-US" smtClean="0">
              <a:latin typeface="Times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Το κόστος ΙΚ μπορεί να δηλωθεί υπό πολλά νομίσματα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Όταν υπολογίζουμε το σε όρους $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R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 κόστος ΙΚ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αναβαθμίζουμε το πριμ κινδύνου για να εκφράσουμε το γεγονός πως ο πληθωρισμός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(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και τα επιτόκια μηδενικού κινδύνου) στη Βραζιλία είναι πολύ υψηλότερα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  <a:p>
            <a:endParaRPr lang="en-US" smtClean="0">
              <a:latin typeface="Times" pitchFamily="18" charset="0"/>
              <a:ea typeface="ＭＳ Ｐゴシック" pitchFamily="34" charset="-128"/>
            </a:endParaRP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Αν αντικαταστήσουμε το επιτόκιο μηδενικού κινδύνου για το $ΗΠΑ με το ονομαστικό επιτόκιο μηδενικού κινδύνου Βραζιλιάνικου ρέαλ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(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που εκτιμήθηκε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8.5%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στην απεικόνιση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4.1):</a:t>
            </a: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Κόστος ΙΚ</a:t>
            </a:r>
            <a:r>
              <a:rPr lang="el-GR" baseline="-25000" smtClean="0">
                <a:latin typeface="Times" pitchFamily="18" charset="0"/>
                <a:ea typeface="ＭＳ Ｐゴシック" pitchFamily="34" charset="-128"/>
              </a:rPr>
              <a:t>Όροι</a:t>
            </a:r>
            <a:r>
              <a:rPr lang="en-US" baseline="-25000" smtClean="0">
                <a:latin typeface="Times" pitchFamily="18" charset="0"/>
                <a:ea typeface="ＭＳ Ｐゴシック" pitchFamily="34" charset="-128"/>
              </a:rPr>
              <a:t>$R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=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Επιτόκιο μηδενικού κινδύνου</a:t>
            </a:r>
            <a:r>
              <a:rPr lang="en-US" baseline="-25000" smtClean="0">
                <a:latin typeface="Times" pitchFamily="18" charset="0"/>
                <a:ea typeface="ＭＳ Ｐゴシック" pitchFamily="34" charset="-128"/>
              </a:rPr>
              <a:t>R$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+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Βήτα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*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Πριμ Κινδύνου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= 8.5% + 1.74 (9.95%) = 25.82% </a:t>
            </a: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Παρατηρήστε πως είναι χαμηλότερο από το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26.75%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που εκτιμήσαμε στη διαφάνεια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λόγω της υπόθεσης πως τα πριμ κινδύνου δε θα αλλάξουν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καθώς κινούμαστε σε συνάλλαγμα υψηλότερου πληθωρισμού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  <a:p>
            <a:endParaRPr lang="en-US" smtClean="0">
              <a:latin typeface="Times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Χρησιμοποιήσαμε 105 επιχειρήσεις λιπασμάτων και 31 επιχειρήσεις χημικών αναπτυσσόμενων αγορών για να εκτιμήσουμε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τον αριθμοδείκτη ΕΑ/Πωλήσεις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και τους μη μοχλευμένους βήτα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Ελλείψει πληροφοριών της διάσπασης των δανειακών κεφαλαίων ανά τομέα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υποθέσαμε πως οι τομείς θα ήταν κοντά σε όρους δανειακής ικανότητας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και χρησιμοποιήσαμε το συνολικό αριθμοδείκτη ΔΚ/ΙΚ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της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Tata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και για τους δύο τομείς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Χρησιμοποιήσαμε τον οριακό φορολογικό συντελεστή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33.99% (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περίπου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34%)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για την Ινδία ώστε να μοχλεύσουμε το βήτα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Ίδια διαδικασία και για τη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Deutsche Bank.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Η μόνο διαφορά είναι πως αγνοείται η μόχλευση επειδή είναι μια εταιρεία χρηματοοικονομικών υπηρεσιών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Υποτίθεται νοερά πως όλες οι τράπεζες έχουν παρόμοια μόχλευση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  <a:p>
            <a:endParaRPr lang="en-US" smtClean="0">
              <a:latin typeface="Times" pitchFamily="18" charset="0"/>
              <a:ea typeface="ＭＳ Ｐゴシック" pitchFamily="34" charset="-128"/>
            </a:endParaRP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Χρησιμοποιούμε το επιτόκιο του 10ετούς γερμανικού ομολόγου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όχι επειδή η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Deutsche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είναι γερμανική εταιρεία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μα επειδή το 10ετές γερμανικό ευρωομόλογο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είχε το χαμηλότερο επιτόκιο απ’ όλα τα 10ετή ευρωπαϊκά κρατικά ομόλογα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(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και άρα είναι πιο πιθανό να είναι μηδενικού κινδύνου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).</a:t>
            </a:r>
          </a:p>
          <a:p>
            <a:endParaRPr lang="en-US" smtClean="0">
              <a:latin typeface="Times" pitchFamily="18" charset="0"/>
              <a:ea typeface="ＭＳ Ｐゴシック" pitchFamily="34" charset="-128"/>
            </a:endParaRP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Χρησιμοποιήσαμε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6%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πριμ μετοχικού κινδύνου για ώριμες αγορές.</a:t>
            </a:r>
            <a:endParaRPr lang="en-US" smtClean="0">
              <a:latin typeface="Times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Οι ιδιωτικές επιχειρήσεις δεν υπόκεινται σε διαπραγμάτευση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Δεν υπάρχουν ιστορικά αρχεία τιμών από τα οποία να υπολογιστούν συντελεστές βήτα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Για να εκτιμήσουμε τον από κάτω προς τα πάνω βήτα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αρχικά κοιτάξαμε για εισηγμένες επιχειρήσεις λιανικής πώλησης βιβλίων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μα βρήκαμε μόνο τρεις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Για να εμπλουτίσουμε το δείγμα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εξετάσαμε και εκδοτικές εταιρείες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υποστηρίζοντας πως ο κίνδυνος γι αυτές είναι παρόμοιος με αυτόν εταιρειών λιανικής πώλησης βιβλίων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(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Είμαστε ανοιχτοί στην κριτική πως η λειτουργική μόχλευση μπορεί να είναι διαφορετική στους δύο κλάδους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).</a:t>
            </a: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Για να αποφύγουμε ακραίες τιμές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θα χρησιμοποιήσουμε διάμεσες αξίες για τις επιχειρήσεις του δείγματος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Αν δε μπορείτε να βρείτε ένα αριθμοδείκτη ΔΚ/ΙΚ στόχο για μια ιδιωτική επιχείρηση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χρησιμοποιείστε ένα κλαδικό μέσο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αριθμοδείκτη δανειακών προς ίδια κεφάλαια για να υπολογίσετε το μοχλευμένο βήτα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Θα σας δώσει μια πιο ουσιαστική εκτίμηση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από τους λογιστικούς αριθμοδείκτες δανειακών προς ίδια κεφάλαια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Οι λογιστικοί συντελεστές βήτα υπολογίζονται με την παλινδρόμηση μεταβολών λογιστικών κερδών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της επιχείρησης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σε σχέση με τη μεταβολή κερδών του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S&amp;P 500.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Σε αυτήν την περίπτωση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χρησιμοποιήσαμε κέρδη μετοχικού κεφαλαίου και για τα δύο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….</a:t>
            </a:r>
          </a:p>
          <a:p>
            <a:endParaRPr lang="en-US" smtClean="0">
              <a:latin typeface="Times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Τα μεγαλύτερα προβλήματα με τους λογιστικούς βήτα είναι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:</a:t>
            </a:r>
          </a:p>
          <a:p>
            <a:pPr lvl="1"/>
            <a:r>
              <a:rPr lang="el-GR" smtClean="0">
                <a:latin typeface="Times" pitchFamily="18" charset="0"/>
                <a:ea typeface="ＭＳ Ｐゴシック" pitchFamily="34" charset="-128"/>
              </a:rPr>
              <a:t>Τα κέρδη έχουν την τάση να είναι εξομαλυμένα</a:t>
            </a:r>
            <a:endParaRPr lang="en-US" smtClean="0">
              <a:latin typeface="Times" pitchFamily="18" charset="0"/>
              <a:ea typeface="ＭＳ Ｐゴシック" pitchFamily="34" charset="-128"/>
            </a:endParaRPr>
          </a:p>
          <a:p>
            <a:pPr lvl="1"/>
            <a:r>
              <a:rPr lang="el-GR" smtClean="0">
                <a:latin typeface="Times" pitchFamily="18" charset="0"/>
                <a:ea typeface="ＭＳ Ｐゴシック" pitchFamily="34" charset="-128"/>
              </a:rPr>
              <a:t>Δεν θα έχετε πολλές παρατηρήσεις στην παλινδρόμησή σας</a:t>
            </a:r>
            <a:endParaRPr lang="en-US" smtClean="0">
              <a:latin typeface="Times" pitchFamily="18" charset="0"/>
              <a:ea typeface="ＭＳ Ｐゴシック" pitchFamily="34" charset="-128"/>
            </a:endParaRPr>
          </a:p>
          <a:p>
            <a:pPr lvl="1"/>
            <a:endParaRPr lang="en-US" smtClean="0">
              <a:latin typeface="Times" pitchFamily="18" charset="0"/>
              <a:ea typeface="ＭＳ Ｐゴシック" pitchFamily="34" charset="-128"/>
            </a:endParaRP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Οι περισσότερες ιδιωτικές επιχειρήσεις εκδίδουν λογιστικές καταστάσεις μόλις μία φορά το χρόνο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Για μια επιχείρηση η οποία λειτουργεί για λίγα χρόνια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τα μέγεθος του δείγματος θα είναι εξαιρετικά μικρό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Η χρήση του βήτα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(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ο οποίος εξετάζει μόνο τον κίνδυνο αγοράς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)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θα υποεκτιμήσει το κόστος ιδίων κεφαλαίων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καθώς οι ιδιοκτήτες ιδιωτικών επιχειρήσεων αισθάνονται εκτεθειμένοι σε όλους τους κινδύνους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αν δεν είναι διαφοροποιημένοι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Δύο ερωτήματα εγείρονται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-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Το πριμ κινδύνου τίνος επενδυτή;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Ποια είναι η επένδυση μέσου κινδύνου;</a:t>
            </a:r>
            <a:endParaRPr lang="en-US" smtClean="0">
              <a:latin typeface="Times" pitchFamily="18" charset="0"/>
              <a:ea typeface="ＭＳ Ｐゴシック" pitchFamily="34" charset="-128"/>
            </a:endParaRPr>
          </a:p>
          <a:p>
            <a:endParaRPr lang="en-US" smtClean="0">
              <a:latin typeface="Times" pitchFamily="18" charset="0"/>
              <a:ea typeface="ＭＳ Ｐゴシック" pitchFamily="34" charset="-128"/>
            </a:endParaRP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Με την υπόθεση αυτή γίνεται σαφές πως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η εκτίμηση πριμ μετοχικού κινδύνου θα είναι δύσκολη καθώς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διαφορετικοί επενδυτές παρουσιάζουν διαφορετικούς βαθμούς αποστροφής κινδύνου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(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και θα απαιτούν διαφορετικά πριμ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)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και η αποστροφή κινδύνου μεταβάλλεται με το χρόνο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Αυτό υποθέτει πως</a:t>
            </a:r>
            <a:endParaRPr lang="en-US" smtClean="0">
              <a:latin typeface="Times" pitchFamily="18" charset="0"/>
              <a:ea typeface="ＭＳ Ｐゴシック" pitchFamily="34" charset="-128"/>
            </a:endParaRPr>
          </a:p>
          <a:p>
            <a:pPr lvl="1"/>
            <a:r>
              <a:rPr lang="el-GR" smtClean="0">
                <a:latin typeface="Times" pitchFamily="18" charset="0"/>
                <a:ea typeface="ＭＳ Ｐゴシック" pitchFamily="34" charset="-128"/>
              </a:rPr>
              <a:t>Ο ιδιοκτήτης της προσωπικής επιχείρησης έχει επενδύσει όλη του την περιουσία σε αυτήν</a:t>
            </a:r>
            <a:endParaRPr lang="en-US" smtClean="0">
              <a:latin typeface="Times" pitchFamily="18" charset="0"/>
              <a:ea typeface="ＭＳ Ｐゴシック" pitchFamily="34" charset="-128"/>
            </a:endParaRPr>
          </a:p>
          <a:p>
            <a:pPr lvl="1"/>
            <a:r>
              <a:rPr lang="el-GR" smtClean="0">
                <a:latin typeface="Times" pitchFamily="18" charset="0"/>
                <a:ea typeface="ＭＳ Ｐゴシック" pitchFamily="34" charset="-128"/>
              </a:rPr>
              <a:t>Η αλήθεια είναι πως οι περισσότεροι θα κινηθούν κάπου μεταξύ των δυο άκρων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Ένας επενδυτής ιδιωτικών κεφαλαίων ή καινοτομικών επιχειρηματικών κεφαλαίων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μπορεί να έχει αρκετές θέσεις μέσα στο χαρτοφυλάκιό του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ανεβάζοντας το συντελεστή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R</a:t>
            </a:r>
            <a:r>
              <a:rPr lang="el-GR" baseline="30000" smtClean="0">
                <a:latin typeface="Times" pitchFamily="18" charset="0"/>
                <a:ea typeface="ＭＳ Ｐゴシック" pitchFamily="34" charset="-128"/>
              </a:rPr>
              <a:t>2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 του χαρτοφυλακίου σε σχέση με την αγορά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και πιέζοντας το συνολικό βήτα προς τα κάτω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Εάν ήσασταν μια ιδιωτική επιχείρηση και αποβλέπατε σε πιθανούς αγοραστές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–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η μία είναι εισηγμένη επιχείρηση και ο άλλος ιδιώτης επενδυτής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Ποιος είναι πιο πιθανό να καταβάλλει την υψηλότερη τιμή και γιατί;</a:t>
            </a:r>
            <a:endParaRPr lang="en-US" smtClean="0">
              <a:latin typeface="Times" pitchFamily="18" charset="0"/>
              <a:ea typeface="ＭＳ Ｐゴシック" pitchFamily="34" charset="-128"/>
            </a:endParaRPr>
          </a:p>
          <a:p>
            <a:pPr lvl="1"/>
            <a:r>
              <a:rPr lang="el-GR" smtClean="0">
                <a:latin typeface="Times" pitchFamily="18" charset="0"/>
                <a:ea typeface="ＭＳ Ｐゴシック" pitchFamily="34" charset="-128"/>
              </a:rPr>
              <a:t>Εάν και οι δύο αγοραστές έχουν τις ίδιες απαιτήσεις όσον αφορά στις ταμειακές ροές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η εισηγμένη επιχείρηση θα κερδίσει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(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οι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Blockbuster Video, Browning-Ferris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αποτελούν καλά παραδείγματα εισηγμένων επιχειρήσεων οι οποίες αγόρασαν μικρές ιδιωτικές επιχειρήσεις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για να βελτιώσουν την εικόνα τους στην αγορά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.)</a:t>
            </a: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Αυτή η προσέγγιση μπορεί να επεκταθεί για να καλύψει επενδυτές οι οποίοι είναι μερικώς διαφοροποιημένοι όπως οι επενδυτές ιδιωτικών και καινοτομικών επιχειρηματικών κεφαλαίων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Αντί της χρήσης της συσχέτισης του κλάδου με την αγορά για τις επιχειρήσεις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θα χρησιμοποιούσαμε τη συσχέτιση του χαρτοφυλακίου του επενδυτή σε σχέση με την αγορά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Καθώς ο επενδυτής διαφοροποιείται όλο και περισσότερο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η συσχέτιση θα ανέβει και ο συνολικός βήτα θα μειωθεί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προσεγγίζοντας το βήτα της αγοράς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Η διάσπαση μιας επιχείρησης στους κλάδους δραστηριοποίησης είναι διαθέσιμη στο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10-K.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Οι μη μοχλευμένοι βήτα είναι διαθέσιμοι στην ιστοσελίδα μου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Το κεφάλαιο είναι κάτι περισσότερο από τα ίδια κεφάλαια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Περιλαμβάνει επίσης και άλλες πηγές χρηματοδότησης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και ιδιαίτερα δανεισμό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Τα δανειακά κεφάλαια δεν περιορίζονται στο κονδύλι των δανείων του ισολογισμού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Περιλαμβάνουν κάθε χρηματοδότηση με τα ακόλουθα χαρακτηριστικά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Εφαρμόζοντας αυτόν τον έλεγχο στα στοιχεία του παθητικού του ισολογισμού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θα συμπεραίναμε πως</a:t>
            </a:r>
            <a:endParaRPr lang="en-US" smtClean="0">
              <a:latin typeface="Times" pitchFamily="18" charset="0"/>
              <a:ea typeface="ＭＳ Ｐゴシック" pitchFamily="34" charset="-128"/>
            </a:endParaRPr>
          </a:p>
          <a:p>
            <a:pPr>
              <a:buFontTx/>
              <a:buChar char="-"/>
            </a:pPr>
            <a:r>
              <a:rPr lang="el-GR" smtClean="0">
                <a:latin typeface="Times" pitchFamily="18" charset="0"/>
                <a:ea typeface="ＭＳ Ｐゴシック" pitchFamily="34" charset="-128"/>
              </a:rPr>
              <a:t>Κάθε τοκοφόρα υποχρέωση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βραχυπρόθεσμη ή μακροπρόθεσμη, αποτελεί δανειακά κεφάλαια</a:t>
            </a:r>
            <a:endParaRPr lang="en-US" smtClean="0">
              <a:latin typeface="Times" pitchFamily="18" charset="0"/>
              <a:ea typeface="ＭＳ Ｐゴシック" pitchFamily="34" charset="-128"/>
            </a:endParaRPr>
          </a:p>
          <a:p>
            <a:pPr>
              <a:buFontTx/>
              <a:buChar char="-"/>
            </a:pPr>
            <a:r>
              <a:rPr lang="el-GR" smtClean="0">
                <a:latin typeface="Times" pitchFamily="18" charset="0"/>
                <a:ea typeface="ＭＳ Ｐゴシック" pitchFamily="34" charset="-128"/>
              </a:rPr>
              <a:t>Οι λογαριασμοί πληρωτέοι και οι προμηθευτές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δε πρέπει να θεωρούνται δανειακά κεφάλαια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καθώς δεν φέρουν σαφή έξοδα τόκων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;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Θα πρέπει να θεωρούνται μέρος του κεφαλαίου κίνησης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Εναλλακτικά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μπορείτε να δοκιμάσετε να μετατρέψετε τους νοερούς τόκους έξοδα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(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την έκπτωση που θα είχατε κερδίσει εάν είχατε πληρώσει νωρίτερα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)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σε πραγματικούς και να τους χειριστείτε ως δανειακά κεφάλαια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  <a:p>
            <a:pPr>
              <a:buFontTx/>
              <a:buChar char="-"/>
            </a:pPr>
            <a:r>
              <a:rPr lang="el-GR" smtClean="0">
                <a:latin typeface="Times" pitchFamily="18" charset="0"/>
                <a:ea typeface="ＭＳ Ｐゴシック" pitchFamily="34" charset="-128"/>
              </a:rPr>
              <a:t>Άλλες υποχρεώσεις όπως ημι-χρηματοδοτούμενα συνταξιοδοτικά προγράμματα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υποχρεώσεις υγειονομικής περίθαλψης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καλύτερα να μην αντιμετωπίζονται ως δανειακά κεφάλαια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(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αν και υπάρχουν εξαιρέσεις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)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καθώς οι δεσμεύσεις είναι μεταβλητές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228600" indent="-228600"/>
            <a:r>
              <a:rPr lang="el-GR" smtClean="0">
                <a:latin typeface="Times" pitchFamily="18" charset="0"/>
                <a:ea typeface="ＭＳ Ｐゴシック" pitchFamily="34" charset="-128"/>
              </a:rPr>
              <a:t>Υπάρχουν δύο ουσιώδη συστατικά στο κόστος δανειακών κεφαλαίων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:</a:t>
            </a:r>
          </a:p>
          <a:p>
            <a:pPr marL="228600" indent="-228600">
              <a:buFontTx/>
              <a:buAutoNum type="alphaLcPeriod"/>
            </a:pPr>
            <a:r>
              <a:rPr lang="el-GR" smtClean="0">
                <a:latin typeface="Times" pitchFamily="18" charset="0"/>
                <a:ea typeface="ＭＳ Ｐゴシック" pitchFamily="34" charset="-128"/>
              </a:rPr>
              <a:t>Χρειάζεστε ένα μακροπρόθεσμο κόστος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(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χρησιμοποιώ 10ετές κόστος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)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δανειακών κεφαλαίων ακόμα και αν τα κεφάλαια είναι βραχυπρόθεσμα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Δε θέλετε να ανταμείψετε εταιρείες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που παίζουν με τη χρονική δομή προσφέροντάς τους χαμηλότερο κόστος δανειακών και συνολικών κεφαλαίων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Στην ουσία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υποθέτετε πως το κυλιόμενο κόστος βραχυπρόθεσμων δανειακών κεφαλαίων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=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κόστος μακροπρόθεσμων δανειακών κεφαλαίων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  <a:p>
            <a:pPr marL="228600" indent="-228600">
              <a:buFontTx/>
              <a:buAutoNum type="alphaLcPeriod"/>
            </a:pPr>
            <a:r>
              <a:rPr lang="el-GR" smtClean="0">
                <a:latin typeface="Times" pitchFamily="18" charset="0"/>
                <a:ea typeface="ＭＳ Ｐゴシック" pitchFamily="34" charset="-128"/>
              </a:rPr>
              <a:t>Χρειάζεστε ένα τρέχον κόστος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Με άλλα λόγια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δεν ενδιαφέρεστε για τα δάνεια και τους τόκους έξοδα των λογιστικών καταστάσεων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Το λογιστικό επιτόκιο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(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τόκοι έξοδα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/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λογιστικά δανειακά κεφάλαια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)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δεν είναι καλό μέτρο κόστους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δανειακών κεφαλαίων γιατί δεν αντικατοπτρίζει το τρέχον κόστος δανεισμού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ενώ μπορεί να είναι χαμηλότερο ακόμα και από το επιτόκιο μηδενικού κινδύνου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  <a:p>
            <a:pPr marL="228600" indent="-228600"/>
            <a:r>
              <a:rPr lang="el-GR" smtClean="0">
                <a:latin typeface="Times" pitchFamily="18" charset="0"/>
                <a:ea typeface="ＭＳ Ｐゴシック" pitchFamily="34" charset="-128"/>
              </a:rPr>
              <a:t>Ενώ το κόστος δανειακών κεφαλαίων μπορεί να εκτιμηθεί εύκολα για ορισμένες επιχειρήσεις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εξετάζοντας διαπραγματευόμενα ομόλογα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μπορεί να είναι πολύ πιο δύσκολο για μη εισηγμένες επιχειρήσεις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Τα περιθώρια χρεοκοπίας μπορούν να αναζητηθούν στην τοποθεσία</a:t>
            </a:r>
            <a:endParaRPr lang="en-US" smtClean="0">
              <a:latin typeface="Times" pitchFamily="18" charset="0"/>
              <a:ea typeface="ＭＳ Ｐゴシック" pitchFamily="34" charset="-128"/>
            </a:endParaRPr>
          </a:p>
          <a:p>
            <a:pPr marL="228600" indent="-228600"/>
            <a:r>
              <a:rPr lang="en-US" smtClean="0">
                <a:latin typeface="Times" pitchFamily="18" charset="0"/>
                <a:ea typeface="ＭＳ Ｐゴシック" pitchFamily="34" charset="-128"/>
              </a:rPr>
              <a:t>http://www.bondsonline.com</a:t>
            </a: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Εάν βασίσετε την αξιολόγησή σας μόνο σε ένα δείκτη κάλυψης τόκων θα έχετε μόνο μια προσέγγιση της αξιολόγησης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Μια πιο ρεαλιστική προσέγγιση θα χρησιμοποιούσε περισσότερο από έναν απλό δείκτη κάλυψης τόκων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Ουσιαστικά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θα μπορούσαμε να δημιουργήσουμε μια επίδοση βασισμένη σε πολλαπλούς δείκτες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(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όπως μια ιεραρχία Α -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Z)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και να χρησιμοποιήσουμε αυτήν την επίδοση για να εκτιμήσουμε αξιολογήσεις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Τα λειτουργικά κέρδη που χρησιμοποιούνται για τον υπολογισμό της αξιολόγησης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δε χρειάζεται να είναι του τελευταίου έτους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Μπορούν να είναι ένας χρονικός μέσος ή μια ομαλοποιημένη αξία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Ο πίνακας δημιουργήθηκε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με τη χρήση μικρότερων μη χρηματοοικονομικών επιχειρήσεων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(&lt;$5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δις κεφ. αγοράς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)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οι οποίες αξιολογούνται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και των αριθμοδεικτών κάλυψης τόκων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Οι επιχειρήσεις ιεραρχήθηκαν με βάση τις αξιολογήσεις τους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και εκτιμήθηκε το εύρος κάλυψης τόκων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  <a:p>
            <a:endParaRPr lang="en-US" smtClean="0">
              <a:latin typeface="Times" pitchFamily="18" charset="0"/>
              <a:ea typeface="ＭＳ Ｐゴシック" pitchFamily="34" charset="-128"/>
            </a:endParaRP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Αυτό το διάστημα (εύρος) θα μεταβάλλεται με το χρόνο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ιδιαίτερα καθώς ισχυροποιείται ή αποδυναμώνεται η οικονομία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Μπορείτε να βρείτε τα ανανεωμένα διαστήματα στην ιστοσελίδα μου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Η διαδικασία συνθετικής αξιολόγησης θα αποφέρει λογικά κοντινές αξιολογήσεις για κάθε επιχείρηση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με ουσιαστικά δανειακά κεφάλαια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Θα έχει την τάση να υπερτιμά επιχειρήσεις με λίγα δανειακά κεφάλαια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(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οι τεχνολογικές επιχειρήσεις συχνά θα λαμβάνουν αξιολογήσεις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AAA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καθώς ο δείκτης κάλυψης τόκων είναι πολύ υψηλός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).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Το γεγονός πως οι αξιολογήσεις αυτές είναι υπερβολικά υψηλές δεν αποτελεί πρόβλημα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επειδή οι εταιρείες αυτές έχουν πολύ λίγο δανεισμό στα κεφάλαιά τους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–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το κόστος συνολικών κεφαλαίων είναι πολύ κοντά στο κόστος ιδίων κεφαλαίων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Μπορούμε να εμπιστευτούμε τους οίκους αξιολόγησης;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Γενικά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οι οίκοι αξιολόγησης κάνουν αξιοπρεπή δουλεία όσον αφορά στην αξιολόγηση του κινδύνου χρεοκοπίας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και μας προσφέρουν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(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τουλάχιστον στους επενδυτές) αυτές τις μετρήσεις δωρεάν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Έχουν δύο ελαττώματα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: (1)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Αργούν να προσαρμοστούν στις μεταβολές του κινδύνου χρεοκοπίας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Πολύ συχνά η υποτίμηση ακολουθεί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τις πτώσεις των τιμών των ομολόγων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και όχι το αντίθετο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(2)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Συχνά παρασέρνονται από το κλίμα των αγορών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και είτε υπερεκτιμούν είτε υποεκτιμούν τον κίνδυνο χρεοκοπίας για έναν ολόκληρο κλάδο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Είναι καλή ιδέα να εκτιμούμε συνθετικές αξιολογήσεις ακόμη και για επιχειρήσεις που έχουν πραγματικές αξιολογήσεις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Εάν υπάρχουν διαφωνίες μεταξύ διαφορετικών οίκων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ή μια επιχείρηση έχει πολλαπλές αξιολογήσεις ομολόγων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η συνθετική αξιολόγηση μπορεί να λειτουργήσει ως εξισσοροπητής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Εάν υπάρχει σημαντική διαφορά μεταξύ συνθετικών και πραγματικών αξιολογήσεων και δεν υπάρχει θεμελιώδης αιτία στην οποία να αποδοθεί η διαφορά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η συνθετική αξιολόγηση μπορεί να αποτελεί προάγγελο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ενός σφάλματος του οίκου αξιολόγησης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  <a:p>
            <a:endParaRPr lang="en-US" smtClean="0">
              <a:latin typeface="Times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Χρησιμοποιείται ο οριακός φορολογικός συντελεστής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….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Ο τόκος εξοικονομεί φόρους από το οριακό σου εισόδημα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όχι από το πρώτο ή το μέσο δολλάριο εισοδήματος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….</a:t>
            </a: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Ο οριακός φορολογικός συντελεστής προέρχεται από το φορολογικό κώδικα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και έχει λίγη σχέση με την εταιρεία σας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Για εταιρείες των ΗΠΑ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θα πρέπει να είναι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35%+.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Για εταιρείες εκτός ΗΠΑ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θα αντικατοπτρίζει τους φορολογικούς συντελεστές των αντίστοιχων χωρών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(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χαμηλοί στο ΕΒ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και τη Σιγκαπούρη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υψηλότεροι στην Ευρώπη και τη Λατινική Αμερική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…)</a:t>
            </a: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Για την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Tata Chemicals,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προσθέσαμε το περιθώριο χρεοκοπίας χώρας στο περιθώριο χρεοκοπίας της επιχείρησης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για να εκφράσουμε το γεγονός πως η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Tata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πρέπει να φέρει το βάρος του κινδύνου χώρας όταν δανείζεται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(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Παραλείψαμε αυτό το βήμα με την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Aracruz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γιατί χρησιμοποιήσαμε την πραγματική αξιολόγηση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η οποία ήδη ενσωματώνει τον κίνδυνο της Βραζιλίας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)</a:t>
            </a: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Για τις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Disney, Deutsche Bank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και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Aracruz,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επιλέξαμε να χρησιμοποιήσουμε τις πραγματικές αξιολογήσεις παρά τις συνθετικές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γιατί περιέχουν περισσότερες πληροφορίες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</a:p>
          <a:p>
            <a:endParaRPr lang="en-US" smtClean="0">
              <a:latin typeface="Times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1401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Νωρίτερα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εξετάσαμε τα πριμ μετοχικού κινδύνου και το πώς αυτά αυξήθηκαν κατά την κρίση του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2008.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Σε αυτό το γράφημα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σημειώνουμε το ίδιο φαινόμενο στα δανειακά κεφάλαια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Εάν εισάγουμε τα ανανεωμένα περιθώρια χρεοκοπίας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στον υπολογισμό του κόστους δανειακών κεφαλαίων της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Disney,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θα καταλήξουμε σε ένα προ φόρων κόστος δανειακών κεφαλαίων περίπου ίσο με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9%;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παρατηρήστε πως τα υψηλότερα πριμ μετοχικού κινδύνου θα οδηγήσουν αντίστοιχα σε υψηλότερο κόστος ιδίων κεφαλαίων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  <a:p>
            <a:endParaRPr lang="en-US" smtClean="0">
              <a:latin typeface="Times" pitchFamily="18" charset="0"/>
              <a:ea typeface="ＭＳ Ｐゴシック" pitchFamily="34" charset="-128"/>
            </a:endParaRP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Το γενικότερο μάθημα είναι πως τα περιθώρια χρεοκοπίας πρέπει να ενημερώνονται σε τακτικά διαστήματα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ώστε να έχουμε καλές εκτιμήσεις του κόστους δανειακών κεφαλαίων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  <a:p>
            <a:r>
              <a:rPr lang="en-US" smtClean="0">
                <a:latin typeface="Times" pitchFamily="18" charset="0"/>
                <a:ea typeface="ＭＳ Ｐゴシック" pitchFamily="34" charset="-128"/>
              </a:rPr>
              <a:t>(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Χρησιμοποιώ μια ιστοσελίδα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 την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bondsonline.com,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μα χρεώνει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$35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για μια απεικόνιση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Ενημερώνω περίπου δύο φορές το χρόνο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)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Όσο πιο εύποροι είστε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τόσο η εκτίμησή σας για το πριμ κινδύνου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θα ζυγίζει περισσότερο στο τελικό πριμ κινδύνου της αγοράς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1504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Ο πίνακας αυτός πρέπει να ενημερώνεται συχνά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ώστε να απεικονίζει τα τρέχοντα περιθώρια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Αυτά θα είναι τα περιθώρια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που θα χρησιμοποιήσετε για τις σημερινές συνθετικές αξιολογήσεις και όχι τα περιθώρια των αρχών του 2009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  <a:p>
            <a:endParaRPr lang="en-US" smtClean="0">
              <a:latin typeface="Times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Για να εκτιμήσετε το προ φόρων κόστος δανειακών κεφαλαίων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χρειάζεστε έναν οριακό φορολογικό συντελεστή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Εφόσον ο ομοσπονδιακός φορολογικός συντελεστής για επιχειρήσεις είναι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35%,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θα περίμενα τον οριακό φορολογικό συντελεστή να είναι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35%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ή υψηλότερος για επιχειρήσεις των ΗΠΑ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Έτσι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ακόμη και αν ο εφαρμοσμένος φορολογικός συντελεστής των λογιστικών καταστάσεων είναι χαμηλότερος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θα χρησιμοποιούσα τουλάχιστον 35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%.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Εάν ο πραγματικός είναι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35%,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θα χρησιμοποιούσα τον πραγματικό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με την υπόθεση πως ενσωματώνει και άλλους φόρους που πρέπει να πληρώσει η επιχείρηση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Ο ευκολότερος τρόπος να διασπάσετε μια μετατρέψιμη ομολογία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είναι να την αποτιμήσετε ως καθαρό ομόλογο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και να αποδώσετε την εναπομένουσα αγοραία αξία στο δικαίωμα μετατροπής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Το Μάρτιο του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2004,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 η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Disney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είχε μετατρέψιμες ομολογίες με 19 χρόνια να απομένουν ως τη λήξη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και ένα επιτόκιο τοκομεριδίου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2.125%,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οι οποίες διαπραγματεύονταν στα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$1,064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ανά ομολογία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Οι ιδιοκτήτες αυτής της ομολογίας έχουν το δικαίωμα να την μετατρέψουν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σε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33.9444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μετοχές οποτεδήποτε εντός της διάρκειας ζωής της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Για να διασπάσουμε την ομολογία στα συστατικά του καθαρού ομολόγου και του δικαιώματος μετατροπής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θα αποτιμήσουμε την ομολογία χρησιμοποιώντας το προ φόρων κόστος δανειακών κεφαλαίων της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Disney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 που είναι ίσο με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5.25%:</a:t>
            </a:r>
          </a:p>
          <a:p>
            <a:r>
              <a:rPr lang="el-GR" smtClean="0">
                <a:latin typeface="Times New Roman" pitchFamily="18" charset="0"/>
                <a:ea typeface="ＭＳ Ｐゴシック" pitchFamily="34" charset="-128"/>
              </a:rPr>
              <a:t>Με αυτό το επιτόκιο</a:t>
            </a:r>
            <a:r>
              <a:rPr lang="en-US" smtClean="0">
                <a:latin typeface="Times New Roman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 New Roman" pitchFamily="18" charset="0"/>
                <a:ea typeface="ＭＳ Ｐゴシック" pitchFamily="34" charset="-128"/>
              </a:rPr>
              <a:t>η τιμή που θα πλήρωναν οι επενδυτές για το δικαίωμα μετατροπής ανά μετοχή είναι</a:t>
            </a:r>
            <a:r>
              <a:rPr lang="en-US" smtClean="0">
                <a:latin typeface="Times New Roman" pitchFamily="18" charset="0"/>
                <a:ea typeface="ＭＳ Ｐゴシック" pitchFamily="34" charset="-128"/>
              </a:rPr>
              <a:t> $29.46, </a:t>
            </a:r>
            <a:r>
              <a:rPr lang="el-GR" smtClean="0">
                <a:latin typeface="Times New Roman" pitchFamily="18" charset="0"/>
                <a:ea typeface="ＭＳ Ｐゴシック" pitchFamily="34" charset="-128"/>
              </a:rPr>
              <a:t>πολύ υξηλότερα από την τρέχουσα τιμή της μετοχής των</a:t>
            </a:r>
            <a:r>
              <a:rPr lang="en-US" smtClean="0">
                <a:latin typeface="Times New Roman" pitchFamily="18" charset="0"/>
                <a:ea typeface="ＭＳ Ｐゴシック" pitchFamily="34" charset="-128"/>
              </a:rPr>
              <a:t> $20.46 </a:t>
            </a:r>
            <a:r>
              <a:rPr lang="el-GR" smtClean="0">
                <a:latin typeface="Times New Roman" pitchFamily="18" charset="0"/>
                <a:ea typeface="ＭＳ Ｐゴシック" pitchFamily="34" charset="-128"/>
              </a:rPr>
              <a:t>που ίσχυε κατά την ανάλυση</a:t>
            </a:r>
            <a:r>
              <a:rPr lang="en-US" smtClean="0">
                <a:latin typeface="Times New Roman" pitchFamily="18" charset="0"/>
                <a:ea typeface="ＭＳ Ｐゴシック" pitchFamily="34" charset="-128"/>
              </a:rPr>
              <a:t>.</a:t>
            </a:r>
          </a:p>
          <a:p>
            <a:r>
              <a:rPr lang="el-GR" smtClean="0">
                <a:latin typeface="Times New Roman" pitchFamily="18" charset="0"/>
                <a:ea typeface="ＭＳ Ｐゴシック" pitchFamily="34" charset="-128"/>
              </a:rPr>
              <a:t>Το επιτόκιο βασιζόταν στο επιτόκιο δεκαετούς κρατικού ομολόγου</a:t>
            </a:r>
            <a:r>
              <a:rPr lang="en-US" smtClean="0">
                <a:latin typeface="Times New Roman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 New Roman" pitchFamily="18" charset="0"/>
                <a:ea typeface="ＭＳ Ｐゴシック" pitchFamily="34" charset="-128"/>
              </a:rPr>
              <a:t>Εάν το επιτόκιο του 5ετούς ομολόγου ήταν κατά πολύ διαφορετικό</a:t>
            </a:r>
            <a:r>
              <a:rPr lang="en-US" smtClean="0">
                <a:latin typeface="Times New Roman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 New Roman" pitchFamily="18" charset="0"/>
                <a:ea typeface="ＭＳ Ｐゴシック" pitchFamily="34" charset="-128"/>
              </a:rPr>
              <a:t>θα ξαναϋπολογίζαμε το προ φόρων κόστος δανειακών κεφαλαίων</a:t>
            </a:r>
            <a:r>
              <a:rPr lang="en-US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 New Roman" pitchFamily="18" charset="0"/>
                <a:ea typeface="ＭＳ Ｐゴシック" pitchFamily="34" charset="-128"/>
              </a:rPr>
              <a:t>προσθέτοντας το περιθώριο χρεοκοπίας</a:t>
            </a:r>
            <a:r>
              <a:rPr lang="en-US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 New Roman" pitchFamily="18" charset="0"/>
                <a:ea typeface="ＭＳ Ｐゴシック" pitchFamily="34" charset="-128"/>
              </a:rPr>
              <a:t>στο πενταετές επιτόκιο</a:t>
            </a:r>
            <a:r>
              <a:rPr lang="en-US" smtClean="0">
                <a:latin typeface="Times New Roman" pitchFamily="18" charset="0"/>
                <a:ea typeface="ＭＳ Ｐゴシック" pitchFamily="34" charset="-128"/>
              </a:rPr>
              <a:t>.</a:t>
            </a:r>
          </a:p>
          <a:p>
            <a:pPr algn="just"/>
            <a:r>
              <a:rPr lang="el-GR" smtClean="0">
                <a:latin typeface="Times" pitchFamily="18" charset="0"/>
                <a:ea typeface="ＭＳ Ｐゴシック" pitchFamily="34" charset="-128"/>
              </a:rPr>
              <a:t>Συστατικό Καθαρού Ομολόγου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</a:p>
          <a:p>
            <a:pPr algn="just"/>
            <a:r>
              <a:rPr lang="en-US" smtClean="0">
                <a:latin typeface="Times" pitchFamily="18" charset="0"/>
                <a:ea typeface="ＭＳ Ｐゴシック" pitchFamily="34" charset="-128"/>
              </a:rPr>
              <a:t>=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Αξία ενός ομολόγου με τοκομερίδιο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2.125%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λήξης σε 19 χρόνια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με επιτόκιο αγοράς ίσο με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5.25%</a:t>
            </a:r>
          </a:p>
          <a:p>
            <a:pPr algn="just"/>
            <a:r>
              <a:rPr lang="en-US" smtClean="0">
                <a:latin typeface="Times" pitchFamily="18" charset="0"/>
                <a:ea typeface="ＭＳ Ｐゴシック" pitchFamily="34" charset="-128"/>
              </a:rPr>
              <a:t>=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ΠΑ των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$21.25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ετήσιων τοκομεριδίων για 19 έτη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+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ΠΑ των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$1000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στο τέλος του έτους 19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= $629.91</a:t>
            </a:r>
          </a:p>
          <a:p>
            <a:pPr algn="just"/>
            <a:r>
              <a:rPr lang="el-GR" smtClean="0">
                <a:latin typeface="Times" pitchFamily="18" charset="0"/>
                <a:ea typeface="ＭＳ Ｐゴシック" pitchFamily="34" charset="-128"/>
              </a:rPr>
              <a:t>Δικαίωμα μετατροπής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=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Αγοραία αξία μετατρέψιμης ομολογίας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–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Αξία καθαρού ομολόγου</a:t>
            </a:r>
            <a:endParaRPr lang="en-US" smtClean="0">
              <a:latin typeface="Times" pitchFamily="18" charset="0"/>
              <a:ea typeface="ＭＳ Ｐゴシック" pitchFamily="34" charset="-128"/>
            </a:endParaRPr>
          </a:p>
          <a:p>
            <a:pPr algn="just"/>
            <a:r>
              <a:rPr lang="en-US" smtClean="0">
                <a:latin typeface="Times" pitchFamily="18" charset="0"/>
                <a:ea typeface="ＭＳ Ｐゴシック" pitchFamily="34" charset="-128"/>
              </a:rPr>
              <a:t>			= 1064 - $629.91 = $434.09</a:t>
            </a:r>
          </a:p>
          <a:p>
            <a:pPr algn="just"/>
            <a:r>
              <a:rPr lang="el-GR" smtClean="0">
                <a:latin typeface="Times" pitchFamily="18" charset="0"/>
                <a:ea typeface="ＭＳ Ｐゴシック" pitchFamily="34" charset="-128"/>
              </a:rPr>
              <a:t>Το καθαρό ομόλογο των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$630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θεωρείται δανειακά κεφάλαια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ενώ το δικαίωμα μετατροπής των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$434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θεωρείται ως ίδια κεφάλαια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  <a:p>
            <a:pPr algn="just"/>
            <a:endParaRPr lang="en-US" smtClean="0">
              <a:latin typeface="Times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algn="just"/>
            <a:r>
              <a:rPr lang="el-GR" smtClean="0">
                <a:latin typeface="Times New Roman" pitchFamily="18" charset="0"/>
                <a:ea typeface="ＭＳ Ｐゴシック" pitchFamily="34" charset="-128"/>
              </a:rPr>
              <a:t>Υποθέστε πως το αγοραίο επιτόκιο δανειακών κεφαλαίων είναι</a:t>
            </a:r>
            <a:r>
              <a:rPr lang="en-US" smtClean="0">
                <a:latin typeface="Times New Roman" pitchFamily="18" charset="0"/>
                <a:ea typeface="ＭＳ Ｐゴシック" pitchFamily="34" charset="-128"/>
              </a:rPr>
              <a:t> 10%, </a:t>
            </a:r>
            <a:r>
              <a:rPr lang="el-GR" smtClean="0">
                <a:latin typeface="Times New Roman" pitchFamily="18" charset="0"/>
                <a:ea typeface="ＭＳ Ｐゴシック" pitchFamily="34" charset="-128"/>
              </a:rPr>
              <a:t>ενώ η αντίστοιχη λογιστική αξία είναι</a:t>
            </a:r>
            <a:r>
              <a:rPr lang="en-US" smtClean="0">
                <a:latin typeface="Times New Roman" pitchFamily="18" charset="0"/>
                <a:ea typeface="ＭＳ Ｐゴシック" pitchFamily="34" charset="-128"/>
              </a:rPr>
              <a:t> 30%, </a:t>
            </a:r>
            <a:r>
              <a:rPr lang="el-GR" smtClean="0">
                <a:latin typeface="Times New Roman" pitchFamily="18" charset="0"/>
                <a:ea typeface="ＭＳ Ｐゴシック" pitchFamily="34" charset="-128"/>
              </a:rPr>
              <a:t>για μια επιχείρηση με κόστος ιδίων κεφαλαίων</a:t>
            </a:r>
            <a:r>
              <a:rPr lang="en-US" smtClean="0">
                <a:latin typeface="Times New Roman" pitchFamily="18" charset="0"/>
                <a:ea typeface="ＭＳ Ｐゴシック" pitchFamily="34" charset="-128"/>
              </a:rPr>
              <a:t> 15% </a:t>
            </a:r>
            <a:r>
              <a:rPr lang="el-GR" smtClean="0">
                <a:latin typeface="Times New Roman" pitchFamily="18" charset="0"/>
                <a:ea typeface="ＭＳ Ｐゴシック" pitchFamily="34" charset="-128"/>
              </a:rPr>
              <a:t>και μετά φόρων κόστος δανειακών κεφαλαίων ίσο με</a:t>
            </a:r>
            <a:r>
              <a:rPr lang="en-US" smtClean="0">
                <a:latin typeface="Times New Roman" pitchFamily="18" charset="0"/>
                <a:ea typeface="ＭＳ Ｐゴシック" pitchFamily="34" charset="-128"/>
              </a:rPr>
              <a:t> 5%. </a:t>
            </a:r>
            <a:r>
              <a:rPr lang="el-GR" smtClean="0">
                <a:latin typeface="Times New Roman" pitchFamily="18" charset="0"/>
                <a:ea typeface="ＭＳ Ｐゴシック" pitchFamily="34" charset="-128"/>
              </a:rPr>
              <a:t>Το κόστος κεφαλαίων μπορεί να υπολογιστεί ως εξής</a:t>
            </a:r>
            <a:r>
              <a:rPr lang="en-US" smtClean="0">
                <a:latin typeface="Times New Roman" pitchFamily="18" charset="0"/>
                <a:ea typeface="ＭＳ Ｐゴシック" pitchFamily="34" charset="-128"/>
              </a:rPr>
              <a:t> –</a:t>
            </a:r>
          </a:p>
          <a:p>
            <a:pPr algn="just"/>
            <a:r>
              <a:rPr lang="el-GR" smtClean="0">
                <a:latin typeface="Times New Roman" pitchFamily="18" charset="0"/>
                <a:ea typeface="ＭＳ Ｐゴシック" pitchFamily="34" charset="-128"/>
              </a:rPr>
              <a:t>Με δανειακά επιτόκια αγοράς</a:t>
            </a:r>
            <a:r>
              <a:rPr lang="en-US" smtClean="0">
                <a:latin typeface="Times New Roman" pitchFamily="18" charset="0"/>
                <a:ea typeface="ＭＳ Ｐゴシック" pitchFamily="34" charset="-128"/>
              </a:rPr>
              <a:t>:	15% (.9) + 5% (.1) = 14%</a:t>
            </a:r>
          </a:p>
          <a:p>
            <a:pPr algn="just"/>
            <a:r>
              <a:rPr lang="el-GR" smtClean="0">
                <a:latin typeface="Times New Roman" pitchFamily="18" charset="0"/>
                <a:ea typeface="ＭＳ Ｐゴシック" pitchFamily="34" charset="-128"/>
              </a:rPr>
              <a:t>Με λογιστικά δανειακά επιτόκια</a:t>
            </a:r>
            <a:r>
              <a:rPr lang="en-US" smtClean="0">
                <a:latin typeface="Times New Roman" pitchFamily="18" charset="0"/>
                <a:ea typeface="ＭＳ Ｐゴシック" pitchFamily="34" charset="-128"/>
              </a:rPr>
              <a:t>:		15% (.7) + 5% (.3) = 12%</a:t>
            </a:r>
          </a:p>
          <a:p>
            <a:pPr algn="just"/>
            <a:r>
              <a:rPr lang="el-GR" smtClean="0">
                <a:latin typeface="Times New Roman" pitchFamily="18" charset="0"/>
                <a:ea typeface="ＭＳ Ｐゴシック" pitchFamily="34" charset="-128"/>
              </a:rPr>
              <a:t>Ποια είναι η πιο συντηρητική εκτίμηση;</a:t>
            </a:r>
            <a:endParaRPr lang="en-US" smtClean="0">
              <a:latin typeface="Times New Roman" pitchFamily="18" charset="0"/>
              <a:ea typeface="ＭＳ Ｐゴシック" pitchFamily="34" charset="-128"/>
            </a:endParaRPr>
          </a:p>
          <a:p>
            <a:endParaRPr lang="en-US" smtClean="0">
              <a:latin typeface="Times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Στην πραγματικότητα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η αγοραία αξία ιδίων κεφαλαίων πρέπει να περιλαμβάνει όλα τα δικαιώματα προαίρεσης επί μετοχικού κεφαλαίου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που εκδίδει η επιχείρηση συμπεριλαμβανομένων και των μη διαπραγματευόμενων δικαιωμάτων της διοίκησης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Στην πράξη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οι αναλυτές σχεδόν πάντα χρησιμοποιούν την κεφαλαιοποίηση αγοράς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(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που αναπαριστά την διαπραγματευόμενη αξία των κοινών μετοχών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)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ως αγοραία αξία των ιδίων κεφαλαίων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  <a:p>
            <a:endParaRPr lang="en-US" smtClean="0">
              <a:latin typeface="Times" pitchFamily="18" charset="0"/>
              <a:ea typeface="ＭＳ Ｐゴシック" pitchFamily="34" charset="-128"/>
            </a:endParaRP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Η αγοραία αξία δανειακών κεφαλαίων εκτιμάται σαν να ήταν τα κεφάλαια αυτά ένα μεγάλο ομόλογο με τοκομερίδια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  <a:p>
            <a:endParaRPr lang="en-US" smtClean="0">
              <a:latin typeface="Times" pitchFamily="18" charset="0"/>
              <a:ea typeface="ＭＳ Ｐゴシック" pitchFamily="34" charset="-128"/>
            </a:endParaRP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Η μέση λήξη δανειακών κεφαλαίων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μπορεί να αποκτηθεί από το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10-K.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Για τη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Disney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το Σεπτέμβριο του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2004,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η ονομαστικά αξία της σταθμισμένης χρονικής διάρκειας το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2004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ήταν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11.53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χρόνια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…</a:t>
            </a:r>
          </a:p>
          <a:p>
            <a:endParaRPr lang="en-US" smtClean="0">
              <a:latin typeface="Times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2016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Πρώτα συγκεντρώνουμε όλα τα δανειακά κεφάλαια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και αποκτούμε μια ονομαστική αξία της σταθμισμένης μέσης διάρκειας στη λήξη για τα κεφάλαια ίση με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5.38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έτη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Κατόπιν υπολογίζουμε την αγοραία αξία δανειακών κεφαλαίων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θέτοντας τη λογιστική αξία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=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ονομαστική αξία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τον τόκο έξοδο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=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τοκομερίδιο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τη μέση διάρκεια στη λήξη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=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διάρκεια δανειακών κεφαλαίων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και το βάσει συνθετικής αξιολόγησης προ φόρων κόστος δανειακών κεφαλαίων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ως κόστος δανειακών κεφαλαίων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Εναλλακτικά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μπορούμε να υπολογίσουμε την αγοραία αξία κάθε στοιχείου δανειακών κεφαλαίων ξεχωριστά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και να προσθέσουμε τις αξίες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Αυτό μας επιτρέπει να έχουμε μια πιο ρεαλιστική άποψη της μόχλευσης των επιχειρήσεων που χρησιμοποιούν κατά κόρον λειτουργικές μισθώσεις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Παραδείγματα είναι οι εταιρείες λιανικής όπως η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Gap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ή η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Walmart.</a:t>
            </a: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Το προ φόρων κόστος δανειακών κεφαλαίων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βασίστηκε στην τρέχουσα αξιολόγηση της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Disney.</a:t>
            </a:r>
          </a:p>
          <a:p>
            <a:endParaRPr lang="en-US" smtClean="0">
              <a:latin typeface="Times" pitchFamily="18" charset="0"/>
              <a:ea typeface="ＭＳ Ｐゴシック" pitchFamily="34" charset="-128"/>
            </a:endParaRP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Η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Disney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αναφέρει ένα μεγάλο ποσό ως ληξιπρόθεσμο χρέος μετά το έτος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6….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Το διασπάμε σε ετήσιες καταβολές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βάσει των μέσων καταβολών μισθωμάτων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των πρώτων πέντε ετών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…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Θα μπορούσατε επίσης να χρησιμοποιήσετε την πληρωμή του έτους 5 ως βάση γι αυτήν την προσαρμογή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(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Εάν τα βάλουμε όλα στο έτος 6 θα υπερτιμήσει την παρούσα αξία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).</a:t>
            </a: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Για να πάρουμε τη συνολική αγοραία αξία δανειακών κεφαλαίων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προσθέτουμε την εκτιμηθείσα αξία τοκοφόρων δανειακών κεφαλαίων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με την παρούσα αξία των λειτουργικών μισθώσεων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(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μια ήδη αξία αγοράς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καθώς χρησιμοποιήσατε το τρέχον προ φόρων κόστος δανεισμού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για να καταλήξετε στην αξία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).</a:t>
            </a: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Για τις περισσότερες επιχειρήσεις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ο λογιστικός αριθμοδείκτης δανειακής επιβάρυνσης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θα είναι πολύ υψηλότερος από τον αντίστοιχο της αγοράς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Χρησιμοποιώντας λοιπόν το λογιστικό αριθμοδείκτη δανειακής επιβάρυνσης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θα αποφέρει ένα χαμηλότερο κόστος κεφαλαίων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(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κάτι το οποίο υπονομεύει το επιχείρημα υπέρ συντηρητισμού που χρησιμοποιείται από υποστηρικτές της χρήσης λογιστικών σταθμίσεων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)</a:t>
            </a: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Αυτό αναπαράγει τον υπολογισμό του τρέχοντος κόστους κεφαλαίου της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Disney,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χρησιμοποιώντας αγοραίες αξίες στάθμισης για αμφότερα ίδια και δανειακά κεφάλαια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,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το κόστος ιδίων κεφαλαίων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(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βάσει του συνθετικού από κάτω προς τα πάνω βήτα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)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και το κόστος δανειακών κεφαλαίων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(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βάσει της αξιολόγησης ομολόγων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)</a:t>
            </a: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Η αγοραία αξία δανειακών κεφαλαίων εκτιμάται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αποτιμώντας την παρούσα αξία των συνολικών πληρωμών τόκων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και την ονομαστική αξία στο τρέχον κόστος δανειακών κεφαλαίων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.</a:t>
            </a:r>
          </a:p>
          <a:p>
            <a:r>
              <a:rPr lang="el-GR" smtClean="0">
                <a:latin typeface="Times" pitchFamily="18" charset="0"/>
                <a:ea typeface="ＭＳ Ｐゴシック" pitchFamily="34" charset="-128"/>
              </a:rPr>
              <a:t>Ένας τρόπος να θέσουμε το ερώτημα της κεφαλαιακής δομής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: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Υπάρχει ένα μίγμα ίδιων και δανειακών κεφαλαίων στο οποίο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το κόστος κεφαλαίων της 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Disney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 θα είναι χαμηλότερο από</a:t>
            </a:r>
            <a:r>
              <a:rPr lang="en-US" smtClean="0">
                <a:latin typeface="Times" pitchFamily="18" charset="0"/>
                <a:ea typeface="ＭＳ Ｐゴシック" pitchFamily="34" charset="-128"/>
              </a:rPr>
              <a:t> 7.51%</a:t>
            </a:r>
            <a:r>
              <a:rPr lang="el-GR" smtClean="0">
                <a:latin typeface="Times" pitchFamily="18" charset="0"/>
                <a:ea typeface="ＭＳ Ｐゴシック" pitchFamily="34" charset="-128"/>
              </a:rPr>
              <a:t>;</a:t>
            </a:r>
            <a:endParaRPr lang="en-US" smtClean="0">
              <a:latin typeface="Times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62763" y="228600"/>
            <a:ext cx="2033587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228600"/>
            <a:ext cx="5948363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696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143000" y="1828800"/>
            <a:ext cx="7753350" cy="41910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828800"/>
            <a:ext cx="3800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5875" y="1828800"/>
            <a:ext cx="3800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2"/>
          <p:cNvGrpSpPr>
            <a:grpSpLocks/>
          </p:cNvGrpSpPr>
          <p:nvPr/>
        </p:nvGrpSpPr>
        <p:grpSpPr bwMode="auto">
          <a:xfrm>
            <a:off x="236538" y="0"/>
            <a:ext cx="8896350" cy="6845300"/>
            <a:chOff x="149" y="0"/>
            <a:chExt cx="5604" cy="4312"/>
          </a:xfrm>
        </p:grpSpPr>
        <p:sp>
          <p:nvSpPr>
            <p:cNvPr id="1031" name="Rectangle 3"/>
            <p:cNvSpPr>
              <a:spLocks noChangeArrowheads="1"/>
            </p:cNvSpPr>
            <p:nvPr/>
          </p:nvSpPr>
          <p:spPr bwMode="auto">
            <a:xfrm>
              <a:off x="149" y="0"/>
              <a:ext cx="150" cy="4312"/>
            </a:xfrm>
            <a:prstGeom prst="rect">
              <a:avLst/>
            </a:prstGeom>
            <a:gradFill rotWithShape="0">
              <a:gsLst>
                <a:gs pos="0">
                  <a:srgbClr val="E9E9E9"/>
                </a:gs>
                <a:gs pos="100000">
                  <a:srgbClr val="919191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l-GR">
                <a:latin typeface="Times" charset="0"/>
                <a:ea typeface="ＭＳ Ｐゴシック" charset="-128"/>
              </a:endParaRPr>
            </a:p>
          </p:txBody>
        </p:sp>
        <p:sp>
          <p:nvSpPr>
            <p:cNvPr id="1032" name="Rectangle 4"/>
            <p:cNvSpPr>
              <a:spLocks noChangeArrowheads="1"/>
            </p:cNvSpPr>
            <p:nvPr/>
          </p:nvSpPr>
          <p:spPr bwMode="auto">
            <a:xfrm>
              <a:off x="277" y="0"/>
              <a:ext cx="235" cy="2940"/>
            </a:xfrm>
            <a:prstGeom prst="rect">
              <a:avLst/>
            </a:prstGeom>
            <a:gradFill rotWithShape="0">
              <a:gsLst>
                <a:gs pos="0">
                  <a:srgbClr val="E9E9E9"/>
                </a:gs>
                <a:gs pos="100000">
                  <a:srgbClr val="919191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l-GR">
                <a:latin typeface="Times" charset="0"/>
                <a:ea typeface="ＭＳ Ｐゴシック" charset="-128"/>
              </a:endParaRPr>
            </a:p>
          </p:txBody>
        </p:sp>
        <p:sp>
          <p:nvSpPr>
            <p:cNvPr id="1033" name="Rectangle 5"/>
            <p:cNvSpPr>
              <a:spLocks noChangeArrowheads="1"/>
            </p:cNvSpPr>
            <p:nvPr/>
          </p:nvSpPr>
          <p:spPr bwMode="auto">
            <a:xfrm>
              <a:off x="203" y="0"/>
              <a:ext cx="682" cy="2112"/>
            </a:xfrm>
            <a:prstGeom prst="rect">
              <a:avLst/>
            </a:prstGeom>
            <a:gradFill rotWithShape="0">
              <a:gsLst>
                <a:gs pos="0">
                  <a:srgbClr val="E9E9E9"/>
                </a:gs>
                <a:gs pos="100000">
                  <a:srgbClr val="919191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l-GR">
                <a:latin typeface="Times" charset="0"/>
                <a:ea typeface="ＭＳ Ｐゴシック" charset="-128"/>
              </a:endParaRPr>
            </a:p>
          </p:txBody>
        </p:sp>
        <p:sp>
          <p:nvSpPr>
            <p:cNvPr id="1034" name="Rectangle 6"/>
            <p:cNvSpPr>
              <a:spLocks noChangeArrowheads="1"/>
            </p:cNvSpPr>
            <p:nvPr/>
          </p:nvSpPr>
          <p:spPr bwMode="auto">
            <a:xfrm>
              <a:off x="256" y="0"/>
              <a:ext cx="192" cy="2448"/>
            </a:xfrm>
            <a:prstGeom prst="rect">
              <a:avLst/>
            </a:prstGeom>
            <a:gradFill rotWithShape="0">
              <a:gsLst>
                <a:gs pos="0">
                  <a:srgbClr val="E9E9E9"/>
                </a:gs>
                <a:gs pos="100000">
                  <a:srgbClr val="919191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l-GR">
                <a:latin typeface="Times" charset="0"/>
                <a:ea typeface="ＭＳ Ｐゴシック" charset="-128"/>
              </a:endParaRPr>
            </a:p>
          </p:txBody>
        </p:sp>
        <p:sp>
          <p:nvSpPr>
            <p:cNvPr id="1035" name="Rectangle 7"/>
            <p:cNvSpPr>
              <a:spLocks noChangeArrowheads="1"/>
            </p:cNvSpPr>
            <p:nvPr/>
          </p:nvSpPr>
          <p:spPr bwMode="auto">
            <a:xfrm>
              <a:off x="373" y="924"/>
              <a:ext cx="331" cy="768"/>
            </a:xfrm>
            <a:prstGeom prst="rect">
              <a:avLst/>
            </a:prstGeom>
            <a:gradFill rotWithShape="0">
              <a:gsLst>
                <a:gs pos="0">
                  <a:srgbClr val="E9E9E9"/>
                </a:gs>
                <a:gs pos="100000">
                  <a:srgbClr val="919191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l-GR">
                <a:latin typeface="Times" charset="0"/>
                <a:ea typeface="ＭＳ Ｐゴシック" charset="-128"/>
              </a:endParaRPr>
            </a:p>
          </p:txBody>
        </p:sp>
        <p:sp>
          <p:nvSpPr>
            <p:cNvPr id="1036" name="Rectangle 8"/>
            <p:cNvSpPr>
              <a:spLocks noChangeArrowheads="1"/>
            </p:cNvSpPr>
            <p:nvPr/>
          </p:nvSpPr>
          <p:spPr bwMode="auto">
            <a:xfrm>
              <a:off x="320" y="888"/>
              <a:ext cx="5433" cy="84"/>
            </a:xfrm>
            <a:prstGeom prst="rect">
              <a:avLst/>
            </a:prstGeom>
            <a:gradFill rotWithShape="0">
              <a:gsLst>
                <a:gs pos="0">
                  <a:srgbClr val="E9E9E9"/>
                </a:gs>
                <a:gs pos="100000">
                  <a:srgbClr val="919191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l-GR">
                <a:latin typeface="Times" charset="0"/>
                <a:ea typeface="ＭＳ Ｐゴシック" charset="-128"/>
              </a:endParaRPr>
            </a:p>
          </p:txBody>
        </p:sp>
        <p:sp>
          <p:nvSpPr>
            <p:cNvPr id="1037" name="Line 9"/>
            <p:cNvSpPr>
              <a:spLocks noChangeShapeType="1"/>
            </p:cNvSpPr>
            <p:nvPr/>
          </p:nvSpPr>
          <p:spPr bwMode="auto">
            <a:xfrm>
              <a:off x="153" y="888"/>
              <a:ext cx="559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l-GR">
                <a:latin typeface="Times" charset="0"/>
                <a:ea typeface="ＭＳ Ｐゴシック" charset="-128"/>
              </a:endParaRPr>
            </a:p>
          </p:txBody>
        </p:sp>
      </p:grpSp>
      <p:sp>
        <p:nvSpPr>
          <p:cNvPr id="23555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228600"/>
            <a:ext cx="76962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3556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1828800"/>
            <a:ext cx="7753350" cy="419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12"/>
          <p:cNvSpPr>
            <a:spLocks noChangeArrowheads="1"/>
          </p:cNvSpPr>
          <p:nvPr/>
        </p:nvSpPr>
        <p:spPr bwMode="auto">
          <a:xfrm>
            <a:off x="92075" y="6486525"/>
            <a:ext cx="1738313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>
              <a:defRPr/>
            </a:pPr>
            <a:r>
              <a:rPr lang="en-US" sz="1400" i="1">
                <a:latin typeface="Helvetica" charset="0"/>
                <a:ea typeface="ＭＳ Ｐゴシック" charset="-128"/>
              </a:rPr>
              <a:t>Aswath Damodaran</a:t>
            </a:r>
          </a:p>
        </p:txBody>
      </p:sp>
      <p:sp>
        <p:nvSpPr>
          <p:cNvPr id="1030" name="Rectangle 13"/>
          <p:cNvSpPr>
            <a:spLocks noChangeArrowheads="1"/>
          </p:cNvSpPr>
          <p:nvPr/>
        </p:nvSpPr>
        <p:spPr bwMode="auto">
          <a:xfrm>
            <a:off x="8655050" y="6486525"/>
            <a:ext cx="396875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r">
              <a:defRPr/>
            </a:pPr>
            <a:fld id="{A4B6E1B3-5EA0-4729-B726-EEA3071092AE}" type="slidenum">
              <a:rPr lang="en-US" sz="1400" i="1">
                <a:latin typeface="Helvetica" charset="0"/>
                <a:ea typeface="ＭＳ Ｐゴシック" charset="-128"/>
              </a:rPr>
              <a:pPr algn="r">
                <a:defRPr/>
              </a:pPr>
              <a:t>‹#›</a:t>
            </a:fld>
            <a:endParaRPr lang="en-US" sz="1400" i="1">
              <a:latin typeface="Helvetica" charset="0"/>
              <a:ea typeface="ＭＳ Ｐゴシック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" pitchFamily="-65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" pitchFamily="-65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" pitchFamily="-65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" pitchFamily="-65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" pitchFamily="-65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" pitchFamily="-65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Monotype Sorts" charset="2"/>
        <a:buChar char=""/>
        <a:defRPr sz="3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16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4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1400" i="1">
          <a:solidFill>
            <a:schemeClr val="tx1"/>
          </a:solidFill>
          <a:latin typeface="Helvetica" pitchFamily="-65" charset="0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200" i="1">
          <a:solidFill>
            <a:schemeClr val="tx1"/>
          </a:solidFill>
          <a:latin typeface="Helvetica" pitchFamily="-65" charset="0"/>
          <a:ea typeface="ＭＳ Ｐゴシック" pitchFamily="-65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200" i="1">
          <a:solidFill>
            <a:schemeClr val="tx1"/>
          </a:solidFill>
          <a:latin typeface="Helvetica" pitchFamily="-65" charset="0"/>
          <a:ea typeface="ＭＳ Ｐゴシック" pitchFamily="-65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200" i="1">
          <a:solidFill>
            <a:schemeClr val="tx1"/>
          </a:solidFill>
          <a:latin typeface="Helvetica" pitchFamily="-65" charset="0"/>
          <a:ea typeface="ＭＳ Ｐゴシック" pitchFamily="-65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200" i="1">
          <a:solidFill>
            <a:schemeClr val="tx1"/>
          </a:solidFill>
          <a:latin typeface="Helvetica" pitchFamily="-65" charset="0"/>
          <a:ea typeface="ＭＳ Ｐゴシック" pitchFamily="-65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200" i="1">
          <a:solidFill>
            <a:schemeClr val="tx1"/>
          </a:solidFill>
          <a:latin typeface="Helvetica" pitchFamily="-65" charset="0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oleObject" Target="../embeddings/oleObject9.bin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45.jpeg"/><Relationship Id="rId4" Type="http://schemas.openxmlformats.org/officeDocument/2006/relationships/oleObject" Target="../embeddings/oleObject10.bin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50.jpeg"/><Relationship Id="rId5" Type="http://schemas.openxmlformats.org/officeDocument/2006/relationships/oleObject" Target="../embeddings/oleObject12.bin"/><Relationship Id="rId4" Type="http://schemas.openxmlformats.org/officeDocument/2006/relationships/oleObject" Target="../embeddings/oleObject11.bin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oleObject" Target="???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oleObject" Target="???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oleObject" Target="???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4.bin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6.jpeg"/><Relationship Id="rId5" Type="http://schemas.openxmlformats.org/officeDocument/2006/relationships/oleObject" Target="../embeddings/oleObject6.bin"/><Relationship Id="rId4" Type="http://schemas.openxmlformats.org/officeDocument/2006/relationships/oleObject" Target="../embeddings/oleObject5.bin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oleObject" Target="../embeddings/oleObject7.bin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oleObject" Target="../embeddings/oleObject8.bin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oleObject" Target="???" TargetMode="Externa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noFill/>
        </p:spPr>
        <p:txBody>
          <a:bodyPr anchor="ctr"/>
          <a:lstStyle/>
          <a:p>
            <a:r>
              <a:rPr lang="en-US" sz="2800" dirty="0" smtClean="0">
                <a:ea typeface="ＭＳ Ｐゴシック" pitchFamily="34" charset="-128"/>
              </a:rPr>
              <a:t/>
            </a:r>
            <a:br>
              <a:rPr lang="en-US" sz="2800" dirty="0" smtClean="0">
                <a:ea typeface="ＭＳ Ｐゴシック" pitchFamily="34" charset="-128"/>
              </a:rPr>
            </a:br>
            <a:r>
              <a:rPr lang="el-GR" sz="2800" dirty="0" smtClean="0">
                <a:ea typeface="ＭＳ Ｐゴシック" pitchFamily="34" charset="-128"/>
              </a:rPr>
              <a:t>Από τα Υποδείγματα Κινδύνου Απόδοσης στα Ενδεικτικά Επιτόκια</a:t>
            </a:r>
            <a:r>
              <a:rPr lang="en-US" sz="2800" dirty="0" smtClean="0">
                <a:ea typeface="ＭＳ Ｐゴシック" pitchFamily="34" charset="-128"/>
              </a:rPr>
              <a:t>:</a:t>
            </a:r>
            <a:br>
              <a:rPr lang="en-US" sz="2800" dirty="0" smtClean="0">
                <a:ea typeface="ＭＳ Ｐゴシック" pitchFamily="34" charset="-128"/>
              </a:rPr>
            </a:br>
            <a:r>
              <a:rPr lang="en-US" sz="2800" dirty="0" smtClean="0">
                <a:ea typeface="ＭＳ Ｐゴシック" pitchFamily="34" charset="-128"/>
              </a:rPr>
              <a:t>(</a:t>
            </a:r>
            <a:r>
              <a:rPr lang="el-GR" sz="2800" dirty="0" smtClean="0">
                <a:ea typeface="ＭＳ Ｐゴシック" pitchFamily="34" charset="-128"/>
              </a:rPr>
              <a:t>Προβλήματα Εκτίμησης)</a:t>
            </a:r>
            <a:r>
              <a:rPr lang="en-US" sz="2800" dirty="0" smtClean="0">
                <a:ea typeface="ＭＳ Ｐゴシック" pitchFamily="34" charset="-128"/>
              </a:rPr>
              <a:t/>
            </a:r>
            <a:br>
              <a:rPr lang="en-US" sz="2800" dirty="0" smtClean="0">
                <a:ea typeface="ＭＳ Ｐゴシック" pitchFamily="34" charset="-128"/>
              </a:rPr>
            </a:br>
            <a:endParaRPr lang="en-US" sz="2800" dirty="0" smtClean="0">
              <a:ea typeface="ＭＳ Ｐゴシック" pitchFamily="34" charset="-128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495800"/>
            <a:ext cx="6324600" cy="1219200"/>
          </a:xfrm>
          <a:noFill/>
        </p:spPr>
        <p:txBody>
          <a:bodyPr/>
          <a:lstStyle/>
          <a:p>
            <a:pPr marL="342900" indent="-342900" algn="l"/>
            <a:r>
              <a:rPr lang="en-US" sz="1600" smtClean="0">
                <a:ea typeface="ＭＳ Ｐゴシック" pitchFamily="34" charset="-128"/>
              </a:rPr>
              <a:t>“</a:t>
            </a:r>
            <a:r>
              <a:rPr lang="el-GR" sz="1600" smtClean="0">
                <a:ea typeface="ＭＳ Ｐゴシック" pitchFamily="34" charset="-128"/>
              </a:rPr>
              <a:t>Το κόστος της ακρίβειας είναι οι ακριβολόγοι</a:t>
            </a:r>
            <a:r>
              <a:rPr lang="en-US" sz="1600" smtClean="0">
                <a:ea typeface="ＭＳ Ｐゴシック" pitchFamily="34" charset="-128"/>
              </a:rPr>
              <a:t>…”</a:t>
            </a:r>
          </a:p>
          <a:p>
            <a:pPr marL="342900" indent="-342900" algn="l"/>
            <a:r>
              <a:rPr lang="en-US" sz="1600" smtClean="0">
                <a:ea typeface="ＭＳ Ｐゴシック" pitchFamily="34" charset="-128"/>
              </a:rPr>
              <a:t>					</a:t>
            </a:r>
            <a:r>
              <a:rPr lang="el-GR" sz="1600" smtClean="0">
                <a:ea typeface="ＭＳ Ｐゴシック" pitchFamily="34" charset="-128"/>
              </a:rPr>
              <a:t>Ανώνυμος</a:t>
            </a:r>
            <a:endParaRPr lang="en-US" sz="1600" smtClean="0">
              <a:ea typeface="ＭＳ Ｐゴシック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="ctr"/>
          <a:lstStyle/>
          <a:p>
            <a:r>
              <a:rPr lang="el-GR" dirty="0" smtClean="0">
                <a:solidFill>
                  <a:srgbClr val="00B050"/>
                </a:solidFill>
                <a:ea typeface="ＭＳ Ｐゴシック" pitchFamily="34" charset="-128"/>
              </a:rPr>
              <a:t>Θεωρητικά : Αποστροφή Κινδύνου και Πριμ Κινδύνου</a:t>
            </a:r>
            <a:endParaRPr lang="en-US" dirty="0" smtClean="0">
              <a:solidFill>
                <a:srgbClr val="00B050"/>
              </a:solidFill>
              <a:ea typeface="ＭＳ Ｐゴシック" pitchFamily="34" charset="-128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Εάν μιλούσαμε για το σύνολο της αγοράς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,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το πριμ κινδύνου θα ήταν ένας σταθμισμένος μέσος των πριμ κινδύνου που απαιτεί ο κάθε επενδυτής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.</a:t>
            </a:r>
          </a:p>
          <a:p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Τα ειδικά βάρη θα εξαρτηθούν από τον πλούτο που αποφέρει ο κάθε επενδυτής στην αγορά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.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Έτσι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,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η αποστροφή κινδύνου του 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Warren Buffett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 ζυγίζει περισσότερο από τη δική μας όσον αφορά στον υπολογισμό του σταθμικού πριμ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.</a:t>
            </a:r>
          </a:p>
          <a:p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Όσο περισσότερο αποστρέφονται οι επενδυτές τον κίνδυνο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,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θα περιμένατε το σταθμικό πριμ να ανεβαίνει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="ctr"/>
          <a:lstStyle/>
          <a:p>
            <a:r>
              <a:rPr lang="el-GR" sz="2000" smtClean="0">
                <a:ea typeface="ＭＳ Ｐゴシック" pitchFamily="34" charset="-128"/>
              </a:rPr>
              <a:t>Εκτιμώντας Σταθμικά Βάρη Αγοράς</a:t>
            </a:r>
            <a:endParaRPr lang="en-US" sz="2000" smtClean="0">
              <a:ea typeface="ＭＳ Ｐゴシック" pitchFamily="34" charset="-128"/>
            </a:endParaRPr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 sz="1400" dirty="0" smtClean="0">
                <a:ea typeface="ＭＳ Ｐゴシック" pitchFamily="34" charset="-128"/>
              </a:rPr>
              <a:t>Η Αγοραία Αξία Ιδίων Κεφαλαίων πρέπει να περιλαμβάνει τα εξής</a:t>
            </a:r>
            <a:endParaRPr lang="en-US" sz="1400" dirty="0" smtClean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</a:pPr>
            <a:r>
              <a:rPr lang="el-GR" sz="1400" dirty="0" smtClean="0">
                <a:ea typeface="ＭＳ Ｐゴシック" pitchFamily="34" charset="-128"/>
              </a:rPr>
              <a:t>Αγοραία αξία Μετοχών σε κυκλοφορία</a:t>
            </a:r>
            <a:r>
              <a:rPr lang="en-US" sz="1400" dirty="0" smtClean="0">
                <a:ea typeface="ＭＳ Ｐゴシック" pitchFamily="34" charset="-128"/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el-GR" sz="1400" dirty="0" smtClean="0">
                <a:ea typeface="ＭＳ Ｐゴシック" pitchFamily="34" charset="-128"/>
              </a:rPr>
              <a:t>Αγοραία αξία Πιστοποιητικών Απόκτησης Μετοχών σε κυκλοφορία</a:t>
            </a:r>
            <a:endParaRPr lang="en-US" sz="1400" dirty="0" smtClean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</a:pPr>
            <a:r>
              <a:rPr lang="el-GR" sz="1400" dirty="0" smtClean="0">
                <a:ea typeface="ＭＳ Ｐゴシック" pitchFamily="34" charset="-128"/>
              </a:rPr>
              <a:t>Αγοραία αξία</a:t>
            </a:r>
            <a:r>
              <a:rPr lang="en-US" sz="1400" dirty="0" smtClean="0">
                <a:ea typeface="ＭＳ Ｐゴシック" pitchFamily="34" charset="-128"/>
              </a:rPr>
              <a:t> </a:t>
            </a:r>
            <a:r>
              <a:rPr lang="el-GR" sz="1400" dirty="0" smtClean="0">
                <a:ea typeface="ＭＳ Ｐゴシック" pitchFamily="34" charset="-128"/>
              </a:rPr>
              <a:t>Δικαιωμάτων Μετατροπής Μετατρέψιμων Ομολογιών</a:t>
            </a:r>
            <a:endParaRPr lang="en-US" sz="1400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l-GR" sz="1400" dirty="0" smtClean="0">
                <a:ea typeface="ＭＳ Ｐゴシック" pitchFamily="34" charset="-128"/>
              </a:rPr>
              <a:t>Η Αγοραία Αξία Δανειακών Κεφαλαίων</a:t>
            </a:r>
            <a:r>
              <a:rPr lang="en-US" sz="1400" dirty="0" smtClean="0">
                <a:ea typeface="ＭＳ Ｐゴシック" pitchFamily="34" charset="-128"/>
              </a:rPr>
              <a:t> </a:t>
            </a:r>
            <a:r>
              <a:rPr lang="el-GR" sz="1400" dirty="0" smtClean="0">
                <a:ea typeface="ＭＳ Ｐゴシック" pitchFamily="34" charset="-128"/>
              </a:rPr>
              <a:t>είναι δυσκολότερο να εκτιμηθεί επειδή λίγες εταιρείες έχουν διαπραγματευόμενα δανειακά κεφάλαια</a:t>
            </a:r>
            <a:r>
              <a:rPr lang="en-US" sz="1400" dirty="0" smtClean="0">
                <a:ea typeface="ＭＳ Ｐゴシック" pitchFamily="34" charset="-128"/>
              </a:rPr>
              <a:t>. </a:t>
            </a:r>
            <a:r>
              <a:rPr lang="el-GR" sz="1400" dirty="0" smtClean="0">
                <a:ea typeface="ＭＳ Ｐゴシック" pitchFamily="34" charset="-128"/>
              </a:rPr>
              <a:t>Υπάρχουν δύο λύσεις</a:t>
            </a:r>
            <a:r>
              <a:rPr lang="en-US" sz="1400" dirty="0" smtClean="0">
                <a:ea typeface="ＭＳ Ｐゴシック" pitchFamily="34" charset="-128"/>
              </a:rPr>
              <a:t>:</a:t>
            </a:r>
          </a:p>
          <a:p>
            <a:pPr lvl="1">
              <a:lnSpc>
                <a:spcPct val="90000"/>
              </a:lnSpc>
            </a:pPr>
            <a:r>
              <a:rPr lang="el-GR" sz="1400" dirty="0" smtClean="0">
                <a:ea typeface="ＭＳ Ｐゴシック" pitchFamily="34" charset="-128"/>
              </a:rPr>
              <a:t>Υποθέστε πως η λογιστική αξία δανειακών κεφαλαίων είναι ίση με την αξία αγοράς</a:t>
            </a:r>
            <a:endParaRPr lang="en-US" sz="1400" dirty="0" smtClean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</a:pPr>
            <a:r>
              <a:rPr lang="el-GR" sz="1400" dirty="0" smtClean="0">
                <a:ea typeface="ＭＳ Ｐゴシック" pitchFamily="34" charset="-128"/>
              </a:rPr>
              <a:t>Εκτιμήστε την αγοραία αξία δανειακών κεφαλαίων με βάση την αντίστοιχη λογιστική</a:t>
            </a:r>
            <a:endParaRPr lang="en-US" sz="1400" dirty="0" smtClean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</a:pPr>
            <a:r>
              <a:rPr lang="el-GR" sz="1400" dirty="0" smtClean="0">
                <a:ea typeface="ＭＳ Ｐゴシック" pitchFamily="34" charset="-128"/>
              </a:rPr>
              <a:t>Για παράδειγμα έστω μια επιχείρηση</a:t>
            </a:r>
            <a:r>
              <a:rPr lang="en-US" sz="1400" dirty="0" smtClean="0">
                <a:ea typeface="ＭＳ Ｐゴシック" pitchFamily="34" charset="-128"/>
              </a:rPr>
              <a:t>, </a:t>
            </a:r>
            <a:r>
              <a:rPr lang="el-GR" sz="1400" dirty="0" smtClean="0">
                <a:ea typeface="ＭＳ Ｐゴシック" pitchFamily="34" charset="-128"/>
              </a:rPr>
              <a:t>με λογιστικά δανειακά κεφάλαια </a:t>
            </a:r>
            <a:r>
              <a:rPr lang="en-US" sz="1400" dirty="0" smtClean="0">
                <a:ea typeface="ＭＳ Ｐゴシック" pitchFamily="34" charset="-128"/>
              </a:rPr>
              <a:t>$1 </a:t>
            </a:r>
            <a:r>
              <a:rPr lang="el-GR" sz="1400" dirty="0" smtClean="0">
                <a:ea typeface="ＭＳ Ｐゴシック" pitchFamily="34" charset="-128"/>
              </a:rPr>
              <a:t>δις</a:t>
            </a:r>
            <a:r>
              <a:rPr lang="en-US" sz="1400" dirty="0" smtClean="0">
                <a:ea typeface="ＭＳ Ｐゴシック" pitchFamily="34" charset="-128"/>
              </a:rPr>
              <a:t>, </a:t>
            </a:r>
            <a:r>
              <a:rPr lang="el-GR" sz="1400" dirty="0" smtClean="0">
                <a:ea typeface="ＭＳ Ｐゴシック" pitchFamily="34" charset="-128"/>
              </a:rPr>
              <a:t>τόκους έξοδα</a:t>
            </a:r>
            <a:r>
              <a:rPr lang="en-US" sz="1400" dirty="0" smtClean="0">
                <a:ea typeface="ＭＳ Ｐゴシック" pitchFamily="34" charset="-128"/>
              </a:rPr>
              <a:t> $60 </a:t>
            </a:r>
            <a:r>
              <a:rPr lang="el-GR" sz="1400" dirty="0" smtClean="0">
                <a:ea typeface="ＭＳ Ｐゴシック" pitchFamily="34" charset="-128"/>
              </a:rPr>
              <a:t>εκατομμύρια</a:t>
            </a:r>
            <a:r>
              <a:rPr lang="en-US" sz="1400" dirty="0" smtClean="0">
                <a:ea typeface="ＭＳ Ｐゴシック" pitchFamily="34" charset="-128"/>
              </a:rPr>
              <a:t>, </a:t>
            </a:r>
            <a:r>
              <a:rPr lang="el-GR" sz="1400" dirty="0" smtClean="0">
                <a:ea typeface="ＭＳ Ｐゴシック" pitchFamily="34" charset="-128"/>
              </a:rPr>
              <a:t>προ φόρων κόστος δανειακών κεφαλαίων</a:t>
            </a:r>
            <a:r>
              <a:rPr lang="en-US" sz="1400" dirty="0" smtClean="0">
                <a:ea typeface="ＭＳ Ｐゴシック" pitchFamily="34" charset="-128"/>
              </a:rPr>
              <a:t> 7.5% </a:t>
            </a:r>
            <a:r>
              <a:rPr lang="el-GR" sz="1400" dirty="0" smtClean="0">
                <a:ea typeface="ＭＳ Ｐゴシック" pitchFamily="34" charset="-128"/>
              </a:rPr>
              <a:t>και μια σταθμισμένη μέση λήξη</a:t>
            </a:r>
            <a:r>
              <a:rPr lang="en-US" sz="1400" dirty="0" smtClean="0">
                <a:ea typeface="ＭＳ Ｐゴシック" pitchFamily="34" charset="-128"/>
              </a:rPr>
              <a:t> </a:t>
            </a:r>
            <a:r>
              <a:rPr lang="el-GR" sz="1400" dirty="0" smtClean="0">
                <a:ea typeface="ＭＳ Ｐゴシック" pitchFamily="34" charset="-128"/>
              </a:rPr>
              <a:t>6 ετών</a:t>
            </a:r>
            <a:r>
              <a:rPr lang="en-US" sz="1400" dirty="0" smtClean="0">
                <a:ea typeface="ＭＳ Ｐゴシック" pitchFamily="34" charset="-128"/>
              </a:rPr>
              <a:t>.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1400" dirty="0" smtClean="0">
                <a:ea typeface="ＭＳ Ｐゴシック" pitchFamily="34" charset="-128"/>
              </a:rPr>
              <a:t> 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l-GR" sz="1400" dirty="0" err="1" smtClean="0">
                <a:ea typeface="ＭＳ Ｐゴシック" pitchFamily="34" charset="-128"/>
              </a:rPr>
              <a:t>Εκτιμηθείσα</a:t>
            </a:r>
            <a:r>
              <a:rPr lang="el-GR" sz="1400" dirty="0" smtClean="0">
                <a:ea typeface="ＭＳ Ｐゴシック" pitchFamily="34" charset="-128"/>
              </a:rPr>
              <a:t> ΑΑ ΔΚ</a:t>
            </a:r>
            <a:r>
              <a:rPr lang="en-US" sz="1400" dirty="0" smtClean="0">
                <a:ea typeface="ＭＳ Ｐゴシック" pitchFamily="34" charset="-128"/>
              </a:rPr>
              <a:t>=</a:t>
            </a: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3429000" y="5867400"/>
            <a:ext cx="2878138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sz="1400" dirty="0"/>
              <a:t>ΠΑ</a:t>
            </a:r>
            <a:r>
              <a:rPr lang="en-US" sz="1400" dirty="0"/>
              <a:t> of </a:t>
            </a:r>
            <a:r>
              <a:rPr lang="el-GR" sz="1400" dirty="0"/>
              <a:t>Ροών</a:t>
            </a:r>
            <a:r>
              <a:rPr lang="en-US" sz="1400" dirty="0"/>
              <a:t>, r=7.5%, n=6 </a:t>
            </a:r>
            <a:r>
              <a:rPr lang="el-GR" sz="1400" dirty="0"/>
              <a:t>έτη</a:t>
            </a:r>
            <a:endParaRPr lang="en-US" sz="1400" dirty="0"/>
          </a:p>
        </p:txBody>
      </p:sp>
      <p:sp>
        <p:nvSpPr>
          <p:cNvPr id="20486" name="Line 6"/>
          <p:cNvSpPr>
            <a:spLocks noChangeShapeType="1"/>
          </p:cNvSpPr>
          <p:nvPr/>
        </p:nvSpPr>
        <p:spPr bwMode="auto">
          <a:xfrm flipV="1">
            <a:off x="4800600" y="6096000"/>
            <a:ext cx="22860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3429000" y="4572000"/>
          <a:ext cx="5334000" cy="762000"/>
        </p:xfrm>
        <a:graphic>
          <a:graphicData uri="http://schemas.openxmlformats.org/presentationml/2006/ole">
            <p:oleObj spid="_x0000_s20482" name="Equation" r:id="rId4" imgW="2133600" imgH="825500" progId="Equation.3">
              <p:embed/>
            </p:oleObj>
          </a:graphicData>
        </a:graphic>
      </p:graphicFrame>
    </p:spTree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smtClean="0">
                <a:ea typeface="ＭＳ Ｐゴシック" pitchFamily="34" charset="-128"/>
              </a:rPr>
              <a:t>Disney: </a:t>
            </a:r>
            <a:r>
              <a:rPr lang="el-GR" sz="2000" smtClean="0">
                <a:ea typeface="ＭＳ Ｐゴシック" pitchFamily="34" charset="-128"/>
              </a:rPr>
              <a:t>Από τη λογιστική αξία στην αγοραία αξία δανειακών κεφαλαίων</a:t>
            </a:r>
            <a:r>
              <a:rPr lang="en-US" sz="2000" smtClean="0">
                <a:ea typeface="ＭＳ Ｐゴシック" pitchFamily="34" charset="-128"/>
              </a:rPr>
              <a:t>…</a:t>
            </a:r>
          </a:p>
        </p:txBody>
      </p:sp>
      <p:sp>
        <p:nvSpPr>
          <p:cNvPr id="21509" name="Content Placeholder 2"/>
          <p:cNvSpPr>
            <a:spLocks noGrp="1"/>
          </p:cNvSpPr>
          <p:nvPr>
            <p:ph idx="1"/>
          </p:nvPr>
        </p:nvSpPr>
        <p:spPr>
          <a:xfrm>
            <a:off x="1143000" y="1828800"/>
            <a:ext cx="7753350" cy="4343400"/>
          </a:xfrm>
        </p:spPr>
        <p:txBody>
          <a:bodyPr/>
          <a:lstStyle/>
          <a:p>
            <a:r>
              <a:rPr lang="el-GR" sz="1200" dirty="0" smtClean="0">
                <a:ea typeface="ＭＳ Ｐゴシック" pitchFamily="34" charset="-128"/>
              </a:rPr>
              <a:t>Στις χρηματοοικονομικές καταστάσεις του 2008 της </a:t>
            </a:r>
            <a:r>
              <a:rPr lang="en-US" sz="1200" dirty="0" smtClean="0">
                <a:ea typeface="ＭＳ Ｐゴシック" pitchFamily="34" charset="-128"/>
              </a:rPr>
              <a:t>Disney, </a:t>
            </a:r>
            <a:r>
              <a:rPr lang="el-GR" sz="1200" dirty="0" smtClean="0">
                <a:ea typeface="ＭＳ Ｐゴシック" pitchFamily="34" charset="-128"/>
              </a:rPr>
              <a:t>αναφερόντουσαν τα ληξιπρόθεσμα δανειακά κεφάλαια</a:t>
            </a:r>
            <a:r>
              <a:rPr lang="en-US" sz="1200" dirty="0" smtClean="0">
                <a:ea typeface="ＭＳ Ｐゴシック" pitchFamily="34" charset="-128"/>
              </a:rPr>
              <a:t>.</a:t>
            </a:r>
          </a:p>
          <a:p>
            <a:endParaRPr lang="en-US" sz="1200" dirty="0" smtClean="0">
              <a:ea typeface="ＭＳ Ｐゴシック" pitchFamily="34" charset="-128"/>
            </a:endParaRPr>
          </a:p>
          <a:p>
            <a:endParaRPr lang="en-US" sz="1200" dirty="0" smtClean="0">
              <a:ea typeface="ＭＳ Ｐゴシック" pitchFamily="34" charset="-128"/>
            </a:endParaRPr>
          </a:p>
          <a:p>
            <a:endParaRPr lang="en-US" sz="1200" dirty="0" smtClean="0">
              <a:ea typeface="ＭＳ Ｐゴシック" pitchFamily="34" charset="-128"/>
            </a:endParaRPr>
          </a:p>
          <a:p>
            <a:endParaRPr lang="en-US" sz="1200" dirty="0" smtClean="0">
              <a:ea typeface="ＭＳ Ｐゴシック" pitchFamily="34" charset="-128"/>
            </a:endParaRPr>
          </a:p>
          <a:p>
            <a:endParaRPr lang="en-US" sz="1200" dirty="0" smtClean="0">
              <a:ea typeface="ＭＳ Ｐゴシック" pitchFamily="34" charset="-128"/>
            </a:endParaRPr>
          </a:p>
          <a:p>
            <a:endParaRPr lang="en-US" sz="1200" dirty="0" smtClean="0">
              <a:ea typeface="ＭＳ Ｐゴシック" pitchFamily="34" charset="-128"/>
            </a:endParaRPr>
          </a:p>
          <a:p>
            <a:endParaRPr lang="en-US" sz="1200" dirty="0" smtClean="0">
              <a:ea typeface="ＭＳ Ｐゴシック" pitchFamily="34" charset="-128"/>
            </a:endParaRPr>
          </a:p>
          <a:p>
            <a:endParaRPr lang="en-US" sz="1200" dirty="0" smtClean="0">
              <a:ea typeface="ＭＳ Ｐゴシック" pitchFamily="34" charset="-128"/>
            </a:endParaRPr>
          </a:p>
          <a:p>
            <a:endParaRPr lang="en-US" sz="1200" dirty="0" smtClean="0">
              <a:ea typeface="ＭＳ Ｐゴシック" pitchFamily="34" charset="-128"/>
            </a:endParaRPr>
          </a:p>
          <a:p>
            <a:r>
              <a:rPr lang="el-GR" sz="1400" dirty="0" smtClean="0">
                <a:ea typeface="ＭＳ Ｐゴシック" pitchFamily="34" charset="-128"/>
              </a:rPr>
              <a:t>Τα συνολικά ληξιπρόθεσμα δανειακά κεφάλαια της </a:t>
            </a:r>
            <a:r>
              <a:rPr lang="en-US" sz="1400" dirty="0" smtClean="0">
                <a:ea typeface="ＭＳ Ｐゴシック" pitchFamily="34" charset="-128"/>
              </a:rPr>
              <a:t>Disney, </a:t>
            </a:r>
            <a:r>
              <a:rPr lang="el-GR" sz="1400" dirty="0" smtClean="0">
                <a:ea typeface="ＭＳ Ｐゴシック" pitchFamily="34" charset="-128"/>
              </a:rPr>
              <a:t>σε λογιστικές αξίες</a:t>
            </a:r>
            <a:r>
              <a:rPr lang="en-US" sz="1400" dirty="0" smtClean="0">
                <a:ea typeface="ＭＳ Ｐゴシック" pitchFamily="34" charset="-128"/>
              </a:rPr>
              <a:t>, </a:t>
            </a:r>
            <a:r>
              <a:rPr lang="el-GR" sz="1400" dirty="0" smtClean="0">
                <a:ea typeface="ＭＳ Ｐゴシック" pitchFamily="34" charset="-128"/>
              </a:rPr>
              <a:t>στον ισολογισμό ήταν</a:t>
            </a:r>
            <a:r>
              <a:rPr lang="en-US" sz="1400" dirty="0" smtClean="0">
                <a:ea typeface="ＭＳ Ｐゴシック" pitchFamily="34" charset="-128"/>
              </a:rPr>
              <a:t> $16,003 </a:t>
            </a:r>
            <a:r>
              <a:rPr lang="el-GR" sz="1400" dirty="0" smtClean="0">
                <a:ea typeface="ＭＳ Ｐゴシック" pitchFamily="34" charset="-128"/>
              </a:rPr>
              <a:t>εκατομμύρια</a:t>
            </a:r>
            <a:r>
              <a:rPr lang="en-US" sz="1400" dirty="0" smtClean="0">
                <a:ea typeface="ＭＳ Ｐゴシック" pitchFamily="34" charset="-128"/>
              </a:rPr>
              <a:t> </a:t>
            </a:r>
            <a:r>
              <a:rPr lang="el-GR" sz="1400" dirty="0" smtClean="0">
                <a:ea typeface="ＭＳ Ｐゴシック" pitchFamily="34" charset="-128"/>
              </a:rPr>
              <a:t>και τα συνολικά έξοδα τόκων του έτους ήταν</a:t>
            </a:r>
            <a:r>
              <a:rPr lang="en-US" sz="1400" dirty="0" smtClean="0">
                <a:ea typeface="ＭＳ Ｐゴシック" pitchFamily="34" charset="-128"/>
              </a:rPr>
              <a:t> $728 </a:t>
            </a:r>
            <a:r>
              <a:rPr lang="el-GR" sz="1400" dirty="0" smtClean="0">
                <a:ea typeface="ＭＳ Ｐゴシック" pitchFamily="34" charset="-128"/>
              </a:rPr>
              <a:t>εκατομμύρια</a:t>
            </a:r>
            <a:r>
              <a:rPr lang="en-US" sz="1400" dirty="0" smtClean="0">
                <a:ea typeface="ＭＳ Ｐゴシック" pitchFamily="34" charset="-128"/>
              </a:rPr>
              <a:t>. </a:t>
            </a:r>
            <a:r>
              <a:rPr lang="el-GR" sz="1400" dirty="0" smtClean="0">
                <a:ea typeface="ＭＳ Ｐゴシック" pitchFamily="34" charset="-128"/>
              </a:rPr>
              <a:t>Υποθέτοντας πως η διάρκεια στη λήξη που υπολογίσαμε ισχύει</a:t>
            </a:r>
            <a:r>
              <a:rPr lang="en-US" sz="1400" dirty="0" smtClean="0">
                <a:ea typeface="ＭＳ Ｐゴシック" pitchFamily="34" charset="-128"/>
              </a:rPr>
              <a:t> </a:t>
            </a:r>
            <a:r>
              <a:rPr lang="el-GR" sz="1400" dirty="0" smtClean="0">
                <a:ea typeface="ＭＳ Ｐゴシック" pitchFamily="34" charset="-128"/>
              </a:rPr>
              <a:t>και χρησιμοποιώντας </a:t>
            </a:r>
            <a:r>
              <a:rPr lang="en-US" sz="1400" dirty="0" smtClean="0">
                <a:ea typeface="ＭＳ Ｐゴシック" pitchFamily="34" charset="-128"/>
              </a:rPr>
              <a:t>6% </a:t>
            </a:r>
            <a:r>
              <a:rPr lang="el-GR" sz="1400" dirty="0" smtClean="0">
                <a:ea typeface="ＭＳ Ｐゴシック" pitchFamily="34" charset="-128"/>
              </a:rPr>
              <a:t>ως προ φόρων κόστος δανειακών κεφαλαίων</a:t>
            </a:r>
            <a:r>
              <a:rPr lang="en-US" sz="1400" dirty="0" smtClean="0">
                <a:ea typeface="ＭＳ Ｐゴシック" pitchFamily="34" charset="-128"/>
              </a:rPr>
              <a:t>:</a:t>
            </a:r>
          </a:p>
          <a:p>
            <a:pPr>
              <a:buFont typeface="Monotype Sorts" charset="2"/>
              <a:buNone/>
            </a:pPr>
            <a:endParaRPr lang="el-GR" sz="1200" dirty="0" smtClean="0">
              <a:ea typeface="ＭＳ Ｐゴシック" pitchFamily="34" charset="-128"/>
            </a:endParaRPr>
          </a:p>
          <a:p>
            <a:pPr>
              <a:buFont typeface="Monotype Sorts" charset="2"/>
              <a:buNone/>
            </a:pPr>
            <a:endParaRPr lang="en-US" sz="1200" dirty="0" smtClean="0">
              <a:ea typeface="ＭＳ Ｐゴシック" pitchFamily="34" charset="-128"/>
            </a:endParaRPr>
          </a:p>
          <a:p>
            <a:pPr>
              <a:buFont typeface="Monotype Sorts" charset="2"/>
              <a:buNone/>
            </a:pPr>
            <a:r>
              <a:rPr lang="en-US" sz="1200" dirty="0" smtClean="0">
                <a:ea typeface="ＭＳ Ｐゴシック" pitchFamily="34" charset="-128"/>
              </a:rPr>
              <a:t>Estimated MV of Disney Debt = </a:t>
            </a:r>
          </a:p>
          <a:p>
            <a:pPr>
              <a:buFont typeface="Monotype Sorts" charset="2"/>
              <a:buNone/>
            </a:pPr>
            <a:endParaRPr lang="en-US" sz="1200" dirty="0" smtClean="0">
              <a:ea typeface="ＭＳ Ｐゴシック" pitchFamily="34" charset="-128"/>
            </a:endParaRPr>
          </a:p>
        </p:txBody>
      </p:sp>
      <p:sp>
        <p:nvSpPr>
          <p:cNvPr id="21510" name="TextBox 4"/>
          <p:cNvSpPr txBox="1">
            <a:spLocks noChangeArrowheads="1"/>
          </p:cNvSpPr>
          <p:nvPr/>
        </p:nvSpPr>
        <p:spPr bwMode="auto">
          <a:xfrm>
            <a:off x="5943600" y="2514600"/>
            <a:ext cx="2971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200"/>
              <a:t>Δε δινόταν η λήξη για δανειακά κεφάλαια πέραν της πενταετίας</a:t>
            </a:r>
            <a:r>
              <a:rPr lang="en-US" sz="1200"/>
              <a:t>. </a:t>
            </a:r>
            <a:r>
              <a:rPr lang="el-GR" sz="1200"/>
              <a:t>Υπέθεσα </a:t>
            </a:r>
            <a:r>
              <a:rPr lang="en-US" sz="1200"/>
              <a:t>10 </a:t>
            </a:r>
            <a:r>
              <a:rPr lang="el-GR" sz="1200"/>
              <a:t>έτη</a:t>
            </a:r>
            <a:r>
              <a:rPr lang="en-US" sz="1200"/>
              <a:t>.</a:t>
            </a:r>
          </a:p>
        </p:txBody>
      </p:sp>
      <p:graphicFrame>
        <p:nvGraphicFramePr>
          <p:cNvPr id="21507" name="Object 3"/>
          <p:cNvGraphicFramePr>
            <a:graphicFrameLocks noChangeAspect="1"/>
          </p:cNvGraphicFramePr>
          <p:nvPr/>
        </p:nvGraphicFramePr>
        <p:xfrm>
          <a:off x="3276600" y="5105400"/>
          <a:ext cx="5105400" cy="1289050"/>
        </p:xfrm>
        <a:graphic>
          <a:graphicData uri="http://schemas.openxmlformats.org/presentationml/2006/ole">
            <p:oleObj spid="_x0000_s21507" name="Εξίσωση" r:id="rId4" imgW="3365280" imgH="838080" progId="Equation.3">
              <p:embed/>
            </p:oleObj>
          </a:graphicData>
        </a:graphic>
      </p:graphicFrame>
      <p:pic>
        <p:nvPicPr>
          <p:cNvPr id="21513" name="Picture 9" descr="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38400" y="2362200"/>
            <a:ext cx="3246438" cy="1660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="ctr"/>
          <a:lstStyle/>
          <a:p>
            <a:r>
              <a:rPr lang="el-GR" sz="2000" smtClean="0">
                <a:ea typeface="ＭＳ Ｐゴシック" pitchFamily="34" charset="-128"/>
              </a:rPr>
              <a:t>Μετατρέποντας Λειτουργικές Μισθώσεις σε Δανειακά Κεφάλαια</a:t>
            </a:r>
            <a:endParaRPr lang="en-US" sz="2000" smtClean="0">
              <a:ea typeface="ＭＳ Ｐゴシック" pitchFamily="34" charset="-128"/>
            </a:endParaRP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l-GR" sz="1600" dirty="0" smtClean="0">
                <a:ea typeface="ＭＳ Ｐゴシック" pitchFamily="34" charset="-128"/>
              </a:rPr>
              <a:t>Η </a:t>
            </a:r>
            <a:r>
              <a:rPr lang="en-US" sz="1600" dirty="0" smtClean="0">
                <a:ea typeface="ＭＳ Ｐゴシック" pitchFamily="34" charset="-128"/>
              </a:rPr>
              <a:t>“</a:t>
            </a:r>
            <a:r>
              <a:rPr lang="el-GR" sz="1600" dirty="0" smtClean="0">
                <a:ea typeface="ＭＳ Ｐゴシック" pitchFamily="34" charset="-128"/>
              </a:rPr>
              <a:t>δανειακή αξία</a:t>
            </a:r>
            <a:r>
              <a:rPr lang="en-US" sz="1600" dirty="0" smtClean="0">
                <a:ea typeface="ＭＳ Ｐゴシック" pitchFamily="34" charset="-128"/>
              </a:rPr>
              <a:t>” </a:t>
            </a:r>
            <a:r>
              <a:rPr lang="el-GR" sz="1600" dirty="0" smtClean="0">
                <a:ea typeface="ＭＳ Ｐゴシック" pitchFamily="34" charset="-128"/>
              </a:rPr>
              <a:t>των λειτουργικών μισθώσεων είναι η παρούσα αξία των μισθωμάτων</a:t>
            </a:r>
            <a:r>
              <a:rPr lang="en-US" sz="1600" dirty="0" smtClean="0">
                <a:ea typeface="ＭＳ Ｐゴシック" pitchFamily="34" charset="-128"/>
              </a:rPr>
              <a:t>, </a:t>
            </a:r>
            <a:r>
              <a:rPr lang="el-GR" sz="1600" dirty="0" smtClean="0">
                <a:ea typeface="ＭＳ Ｐゴシック" pitchFamily="34" charset="-128"/>
              </a:rPr>
              <a:t>με επιτόκιο το οποίο αντικατοπτρίζει τον κίνδυνο αυτών</a:t>
            </a:r>
            <a:r>
              <a:rPr lang="en-US" sz="1600" dirty="0" smtClean="0">
                <a:ea typeface="ＭＳ Ｐゴシック" pitchFamily="34" charset="-128"/>
              </a:rPr>
              <a:t>.</a:t>
            </a:r>
          </a:p>
          <a:p>
            <a:r>
              <a:rPr lang="el-GR" sz="1600" dirty="0" smtClean="0">
                <a:ea typeface="ＭＳ Ｐゴシック" pitchFamily="34" charset="-128"/>
              </a:rPr>
              <a:t>Σε γενικές γραμμές</a:t>
            </a:r>
            <a:r>
              <a:rPr lang="en-US" sz="1600" dirty="0" smtClean="0">
                <a:ea typeface="ＭＳ Ｐゴシック" pitchFamily="34" charset="-128"/>
              </a:rPr>
              <a:t>, </a:t>
            </a:r>
            <a:r>
              <a:rPr lang="el-GR" sz="1600" dirty="0" smtClean="0">
                <a:ea typeface="ＭＳ Ｐゴシック" pitchFamily="34" charset="-128"/>
              </a:rPr>
              <a:t>το επιτόκιο αυτό θα είναι κοντά αν όχι ίσο με αυτό στο οποίο δανείζεται η επιχείρηση</a:t>
            </a:r>
            <a:r>
              <a:rPr lang="en-US" sz="1600" dirty="0" smtClean="0">
                <a:ea typeface="ＭＳ Ｐゴシック" pitchFamily="34" charset="-128"/>
              </a:rPr>
              <a:t>.</a:t>
            </a:r>
          </a:p>
        </p:txBody>
      </p:sp>
    </p:spTree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="ctr"/>
          <a:lstStyle/>
          <a:p>
            <a:r>
              <a:rPr lang="el-GR" sz="2000" smtClean="0">
                <a:ea typeface="ＭＳ Ｐゴシック" pitchFamily="34" charset="-128"/>
              </a:rPr>
              <a:t>Λειτουργικές Μισθώσεις στη</a:t>
            </a:r>
            <a:r>
              <a:rPr lang="en-US" sz="2000" smtClean="0">
                <a:ea typeface="ＭＳ Ｐゴシック" pitchFamily="34" charset="-128"/>
              </a:rPr>
              <a:t> Disney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828800"/>
            <a:ext cx="7753350" cy="4419600"/>
          </a:xfrm>
          <a:noFill/>
        </p:spPr>
        <p:txBody>
          <a:bodyPr/>
          <a:lstStyle/>
          <a:p>
            <a:pPr>
              <a:lnSpc>
                <a:spcPct val="90000"/>
              </a:lnSpc>
              <a:tabLst>
                <a:tab pos="2344738" algn="l"/>
                <a:tab pos="4860925" algn="l"/>
              </a:tabLst>
            </a:pPr>
            <a:r>
              <a:rPr lang="el-GR" sz="1400" smtClean="0">
                <a:ea typeface="ＭＳ Ｐゴシック" pitchFamily="34" charset="-128"/>
              </a:rPr>
              <a:t>Το προ φόρων κόστος δανειακών κεφαλαίων της</a:t>
            </a:r>
            <a:r>
              <a:rPr lang="en-US" sz="1400" smtClean="0">
                <a:ea typeface="ＭＳ Ｐゴシック" pitchFamily="34" charset="-128"/>
              </a:rPr>
              <a:t> Disney </a:t>
            </a:r>
            <a:r>
              <a:rPr lang="el-GR" sz="1400" smtClean="0">
                <a:ea typeface="ＭＳ Ｐゴシック" pitchFamily="34" charset="-128"/>
              </a:rPr>
              <a:t>είναι </a:t>
            </a:r>
            <a:r>
              <a:rPr lang="en-US" sz="1400" smtClean="0">
                <a:ea typeface="ＭＳ Ｐゴシック" pitchFamily="34" charset="-128"/>
              </a:rPr>
              <a:t>6%. </a:t>
            </a:r>
          </a:p>
          <a:p>
            <a:pPr>
              <a:lnSpc>
                <a:spcPct val="90000"/>
              </a:lnSpc>
              <a:tabLst>
                <a:tab pos="2344738" algn="l"/>
                <a:tab pos="4860925" algn="l"/>
              </a:tabLst>
            </a:pPr>
            <a:endParaRPr lang="en-US" sz="140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  <a:tabLst>
                <a:tab pos="2344738" algn="l"/>
                <a:tab pos="4860925" algn="l"/>
              </a:tabLst>
            </a:pPr>
            <a:endParaRPr lang="en-US" sz="140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  <a:tabLst>
                <a:tab pos="2344738" algn="l"/>
                <a:tab pos="4860925" algn="l"/>
              </a:tabLst>
            </a:pPr>
            <a:endParaRPr lang="en-US" sz="140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  <a:tabLst>
                <a:tab pos="2344738" algn="l"/>
                <a:tab pos="4860925" algn="l"/>
              </a:tabLst>
            </a:pPr>
            <a:endParaRPr lang="en-US" sz="140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  <a:tabLst>
                <a:tab pos="2344738" algn="l"/>
                <a:tab pos="4860925" algn="l"/>
              </a:tabLst>
            </a:pPr>
            <a:endParaRPr lang="en-US" sz="140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  <a:tabLst>
                <a:tab pos="2344738" algn="l"/>
                <a:tab pos="4860925" algn="l"/>
              </a:tabLst>
            </a:pPr>
            <a:endParaRPr lang="en-US" sz="140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  <a:tabLst>
                <a:tab pos="2344738" algn="l"/>
                <a:tab pos="4860925" algn="l"/>
              </a:tabLst>
            </a:pPr>
            <a:endParaRPr lang="en-US" sz="140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  <a:tabLst>
                <a:tab pos="2344738" algn="l"/>
                <a:tab pos="4860925" algn="l"/>
              </a:tabLst>
            </a:pPr>
            <a:endParaRPr lang="en-US" sz="140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  <a:tabLst>
                <a:tab pos="2344738" algn="l"/>
                <a:tab pos="4860925" algn="l"/>
              </a:tabLst>
            </a:pPr>
            <a:endParaRPr lang="en-US" sz="140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  <a:tabLst>
                <a:tab pos="2344738" algn="l"/>
                <a:tab pos="4860925" algn="l"/>
              </a:tabLst>
            </a:pPr>
            <a:endParaRPr lang="en-US" sz="140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  <a:tabLst>
                <a:tab pos="2344738" algn="l"/>
                <a:tab pos="4860925" algn="l"/>
              </a:tabLst>
            </a:pPr>
            <a:endParaRPr lang="en-US" sz="140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  <a:tabLst>
                <a:tab pos="2344738" algn="l"/>
                <a:tab pos="4860925" algn="l"/>
              </a:tabLst>
            </a:pPr>
            <a:endParaRPr lang="en-US" sz="140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  <a:tabLst>
                <a:tab pos="2344738" algn="l"/>
                <a:tab pos="4860925" algn="l"/>
              </a:tabLst>
            </a:pPr>
            <a:r>
              <a:rPr lang="el-GR" sz="1400" smtClean="0">
                <a:ea typeface="ＭＳ Ｐゴシック" pitchFamily="34" charset="-128"/>
              </a:rPr>
              <a:t>Δανειακά Κεφάλαια σε κυκλοφορία της</a:t>
            </a:r>
            <a:r>
              <a:rPr lang="en-US" sz="1400" smtClean="0">
                <a:ea typeface="ＭＳ Ｐゴシック" pitchFamily="34" charset="-128"/>
              </a:rPr>
              <a:t> Disney </a:t>
            </a:r>
          </a:p>
          <a:p>
            <a:pPr>
              <a:lnSpc>
                <a:spcPct val="90000"/>
              </a:lnSpc>
              <a:buFont typeface="Monotype Sorts" charset="2"/>
              <a:buNone/>
              <a:tabLst>
                <a:tab pos="2344738" algn="l"/>
                <a:tab pos="4860925" algn="l"/>
              </a:tabLst>
            </a:pPr>
            <a:r>
              <a:rPr lang="en-US" sz="1400" smtClean="0">
                <a:ea typeface="ＭＳ Ｐゴシック" pitchFamily="34" charset="-128"/>
              </a:rPr>
              <a:t>= </a:t>
            </a:r>
            <a:r>
              <a:rPr lang="el-GR" sz="1400" smtClean="0">
                <a:ea typeface="ＭＳ Ｐゴシック" pitchFamily="34" charset="-128"/>
              </a:rPr>
              <a:t>Αγοραία Αξία</a:t>
            </a:r>
            <a:r>
              <a:rPr lang="en-US" sz="1400" smtClean="0">
                <a:ea typeface="ＭＳ Ｐゴシック" pitchFamily="34" charset="-128"/>
              </a:rPr>
              <a:t> </a:t>
            </a:r>
            <a:r>
              <a:rPr lang="el-GR" sz="1400" smtClean="0">
                <a:ea typeface="ＭＳ Ｐゴシック" pitchFamily="34" charset="-128"/>
              </a:rPr>
              <a:t>Τοκοφόρων Δανειακών Κεφαλαίων</a:t>
            </a:r>
            <a:r>
              <a:rPr lang="en-US" sz="1400" smtClean="0">
                <a:ea typeface="ＭＳ Ｐゴシック" pitchFamily="34" charset="-128"/>
              </a:rPr>
              <a:t> + </a:t>
            </a:r>
            <a:r>
              <a:rPr lang="el-GR" sz="1400" smtClean="0">
                <a:ea typeface="ＭＳ Ｐゴシック" pitchFamily="34" charset="-128"/>
              </a:rPr>
              <a:t>ΠΑ</a:t>
            </a:r>
            <a:r>
              <a:rPr lang="en-US" sz="1400" smtClean="0">
                <a:ea typeface="ＭＳ Ｐゴシック" pitchFamily="34" charset="-128"/>
              </a:rPr>
              <a:t> </a:t>
            </a:r>
            <a:r>
              <a:rPr lang="el-GR" sz="1400" smtClean="0">
                <a:ea typeface="ＭＳ Ｐゴシック" pitchFamily="34" charset="-128"/>
              </a:rPr>
              <a:t>Λειτουργικών Μισθώσεων</a:t>
            </a:r>
            <a:endParaRPr lang="en-US" sz="140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  <a:buFont typeface="Monotype Sorts" charset="2"/>
              <a:buNone/>
              <a:tabLst>
                <a:tab pos="2344738" algn="l"/>
                <a:tab pos="4860925" algn="l"/>
              </a:tabLst>
            </a:pPr>
            <a:r>
              <a:rPr lang="en-US" sz="1400" smtClean="0">
                <a:ea typeface="ＭＳ Ｐゴシック" pitchFamily="34" charset="-128"/>
              </a:rPr>
              <a:t>= $14,962 + $ 1,720= $16,682 </a:t>
            </a:r>
            <a:r>
              <a:rPr lang="el-GR" sz="1400" smtClean="0">
                <a:ea typeface="ＭＳ Ｐゴシック" pitchFamily="34" charset="-128"/>
              </a:rPr>
              <a:t>εκατομμύρια</a:t>
            </a:r>
            <a:endParaRPr lang="en-US" sz="1400" smtClean="0">
              <a:ea typeface="ＭＳ Ｐゴシック" pitchFamily="34" charset="-128"/>
            </a:endParaRPr>
          </a:p>
        </p:txBody>
      </p:sp>
      <p:graphicFrame>
        <p:nvGraphicFramePr>
          <p:cNvPr id="107569" name="Group 49"/>
          <p:cNvGraphicFramePr>
            <a:graphicFrameLocks noGrp="1"/>
          </p:cNvGraphicFramePr>
          <p:nvPr/>
        </p:nvGraphicFramePr>
        <p:xfrm>
          <a:off x="1420813" y="2309813"/>
          <a:ext cx="4522787" cy="2233614"/>
        </p:xfrm>
        <a:graphic>
          <a:graphicData uri="http://schemas.openxmlformats.org/drawingml/2006/table">
            <a:tbl>
              <a:tblPr/>
              <a:tblGrid>
                <a:gridCol w="1406525"/>
                <a:gridCol w="1406525"/>
                <a:gridCol w="1709737"/>
              </a:tblGrid>
              <a:tr h="369888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ea typeface="ＭＳ Ｐゴシック" pitchFamily="34" charset="-128"/>
                        </a:rPr>
                        <a:t>Έτος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ＭＳ Ｐゴシック" pitchFamily="34" charset="-128"/>
                      </a:endParaRP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ea typeface="ＭＳ Ｐゴシック" pitchFamily="34" charset="-128"/>
                        </a:rPr>
                        <a:t>Δέσμευση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ＭＳ Ｐゴシック" pitchFamily="34" charset="-128"/>
                      </a:endParaRP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ea typeface="ＭＳ Ｐゴシック" pitchFamily="34" charset="-128"/>
                        </a:rPr>
                        <a:t>Παρούσα Αξία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ＭＳ Ｐゴシック" pitchFamily="34" charset="-128"/>
                      </a:endParaRP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2725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ea typeface="ＭＳ Ｐゴシック" pitchFamily="34" charset="-128"/>
                        </a:rPr>
                        <a:t>1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ea typeface="ＭＳ Ｐゴシック" pitchFamily="34" charset="-128"/>
                        </a:rPr>
                        <a:t> $392.00 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ea typeface="ＭＳ Ｐゴシック" pitchFamily="34" charset="-128"/>
                        </a:rPr>
                        <a:t> $369.81 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12725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ea typeface="ＭＳ Ｐゴシック" pitchFamily="34" charset="-128"/>
                        </a:rPr>
                        <a:t>2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ea typeface="ＭＳ Ｐゴシック" pitchFamily="34" charset="-128"/>
                        </a:rPr>
                        <a:t> $351.00 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ea typeface="ＭＳ Ｐゴシック" pitchFamily="34" charset="-128"/>
                        </a:rPr>
                        <a:t> $312.39 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12725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ea typeface="ＭＳ Ｐゴシック" pitchFamily="34" charset="-128"/>
                        </a:rPr>
                        <a:t>3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ea typeface="ＭＳ Ｐゴシック" pitchFamily="34" charset="-128"/>
                        </a:rPr>
                        <a:t> $305.00 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ea typeface="ＭＳ Ｐゴシック" pitchFamily="34" charset="-128"/>
                        </a:rPr>
                        <a:t> $256.08 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12725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ea typeface="ＭＳ Ｐゴシック" pitchFamily="34" charset="-128"/>
                        </a:rPr>
                        <a:t>4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ea typeface="ＭＳ Ｐゴシック" pitchFamily="34" charset="-128"/>
                        </a:rPr>
                        <a:t> $265.00 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ea typeface="ＭＳ Ｐゴシック" pitchFamily="34" charset="-128"/>
                        </a:rPr>
                        <a:t> $209.90 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12725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ea typeface="ＭＳ Ｐゴシック" pitchFamily="34" charset="-128"/>
                        </a:rPr>
                        <a:t>5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ea typeface="ＭＳ Ｐゴシック" pitchFamily="34" charset="-128"/>
                        </a:rPr>
                        <a:t> $198.00 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ea typeface="ＭＳ Ｐゴシック" pitchFamily="34" charset="-128"/>
                        </a:rPr>
                        <a:t> $147.96 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ea typeface="ＭＳ Ｐゴシック" pitchFamily="34" charset="-128"/>
                        </a:rPr>
                        <a:t>6 &amp; 7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ea typeface="ＭＳ Ｐゴシック" pitchFamily="34" charset="-128"/>
                        </a:rPr>
                        <a:t> $309.50 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ea typeface="ＭＳ Ｐゴシック" pitchFamily="34" charset="-128"/>
                        </a:rPr>
                        <a:t> $424.02 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27038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ea typeface="ＭＳ Ｐゴシック" pitchFamily="34" charset="-128"/>
                        </a:rPr>
                        <a:t>Δανειακή Αξία Μισθώσεων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ea typeface="ＭＳ Ｐゴシック" pitchFamily="34" charset="-128"/>
                        </a:rPr>
                        <a:t> =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ea typeface="ＭＳ Ｐゴシック" pitchFamily="34" charset="-128"/>
                        </a:rPr>
                        <a:t> 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ea typeface="ＭＳ Ｐゴシック" pitchFamily="34" charset="-128"/>
                        </a:rPr>
                        <a:t> $1,720.17 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07566" name="TextBox 5"/>
          <p:cNvSpPr txBox="1">
            <a:spLocks noChangeArrowheads="1"/>
          </p:cNvSpPr>
          <p:nvPr/>
        </p:nvSpPr>
        <p:spPr bwMode="auto">
          <a:xfrm>
            <a:off x="6248400" y="2514600"/>
            <a:ext cx="2590800" cy="246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200"/>
              <a:t>Η </a:t>
            </a:r>
            <a:r>
              <a:rPr lang="en-US" sz="1200"/>
              <a:t>Disney </a:t>
            </a:r>
            <a:r>
              <a:rPr lang="el-GR" sz="1200"/>
              <a:t>ανέφερε</a:t>
            </a:r>
            <a:r>
              <a:rPr lang="en-US" sz="1200"/>
              <a:t> $619 </a:t>
            </a:r>
            <a:r>
              <a:rPr lang="el-GR" sz="1200"/>
              <a:t>εκατομμύρια</a:t>
            </a:r>
            <a:r>
              <a:rPr lang="en-US" sz="1200"/>
              <a:t> </a:t>
            </a:r>
            <a:r>
              <a:rPr lang="el-GR" sz="1200"/>
              <a:t>δεσμεύσεων μετά το έτος</a:t>
            </a:r>
            <a:r>
              <a:rPr lang="en-US" sz="1200"/>
              <a:t> 5. </a:t>
            </a:r>
            <a:r>
              <a:rPr lang="el-GR" sz="1200"/>
              <a:t>Δεδομένης της μέσης ετήσιας δέσμευσης των</a:t>
            </a:r>
            <a:r>
              <a:rPr lang="en-US" sz="1200"/>
              <a:t> $302 </a:t>
            </a:r>
            <a:r>
              <a:rPr lang="el-GR" sz="1200"/>
              <a:t>εκατομμυρίων για την πρώτη πενταετία</a:t>
            </a:r>
            <a:r>
              <a:rPr lang="en-US" sz="1200"/>
              <a:t>, </a:t>
            </a:r>
            <a:r>
              <a:rPr lang="el-GR" sz="1200"/>
              <a:t>υποθέσαμε δύο χρόνια με</a:t>
            </a:r>
            <a:r>
              <a:rPr lang="en-US" sz="1200"/>
              <a:t> $309.5 </a:t>
            </a:r>
            <a:r>
              <a:rPr lang="el-GR" sz="1200"/>
              <a:t>εκατομμύρια το κάθε έτος</a:t>
            </a:r>
            <a:r>
              <a:rPr lang="en-US" sz="1200"/>
              <a:t>.</a:t>
            </a:r>
          </a:p>
        </p:txBody>
      </p:sp>
    </p:spTree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smtClean="0">
                <a:latin typeface="Wingdings" pitchFamily="2" charset="2"/>
                <a:ea typeface="ＭＳ Ｐゴシック" pitchFamily="34" charset="-128"/>
              </a:rPr>
              <a:t>6 </a:t>
            </a:r>
            <a:r>
              <a:rPr lang="el-GR" sz="2000" smtClean="0">
                <a:ea typeface="ＭＳ Ｐゴシック" pitchFamily="34" charset="-128"/>
              </a:rPr>
              <a:t>Τεστ Εφαρμογής</a:t>
            </a:r>
            <a:r>
              <a:rPr lang="en-US" sz="2000" smtClean="0">
                <a:ea typeface="ＭＳ Ｐゴシック" pitchFamily="34" charset="-128"/>
              </a:rPr>
              <a:t>: </a:t>
            </a:r>
            <a:r>
              <a:rPr lang="el-GR" sz="2000" smtClean="0">
                <a:ea typeface="ＭＳ Ｐゴシック" pitchFamily="34" charset="-128"/>
              </a:rPr>
              <a:t>Εκτιμώντας την Αγοραία Αξία</a:t>
            </a:r>
            <a:endParaRPr lang="en-US" sz="2000" smtClean="0">
              <a:ea typeface="ＭＳ Ｐゴシック" pitchFamily="34" charset="-128"/>
            </a:endParaRP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1600" dirty="0" smtClean="0">
                <a:ea typeface="ＭＳ Ｐゴシック" pitchFamily="34" charset="-128"/>
              </a:rPr>
              <a:t>Εκτιμήστε την</a:t>
            </a:r>
            <a:endParaRPr lang="en-US" sz="1600" dirty="0" smtClean="0">
              <a:ea typeface="ＭＳ Ｐゴシック" pitchFamily="34" charset="-128"/>
            </a:endParaRPr>
          </a:p>
          <a:p>
            <a:pPr lvl="1"/>
            <a:r>
              <a:rPr lang="el-GR" dirty="0" smtClean="0">
                <a:ea typeface="ＭＳ Ｐゴシック" pitchFamily="34" charset="-128"/>
              </a:rPr>
              <a:t>Αγοραία αξία ιδίων κεφαλαίων της επιχείρησής σας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l-GR" dirty="0" smtClean="0">
                <a:ea typeface="ＭＳ Ｐゴシック" pitchFamily="34" charset="-128"/>
              </a:rPr>
              <a:t>και τη Λογιστική Αξία των ιδίων κεφαλαίων</a:t>
            </a:r>
            <a:endParaRPr lang="en-US" dirty="0" smtClean="0">
              <a:ea typeface="ＭＳ Ｐゴシック" pitchFamily="34" charset="-128"/>
            </a:endParaRPr>
          </a:p>
          <a:p>
            <a:pPr lvl="1"/>
            <a:r>
              <a:rPr lang="el-GR" dirty="0" smtClean="0">
                <a:ea typeface="ＭＳ Ｐゴシック" pitchFamily="34" charset="-128"/>
              </a:rPr>
              <a:t>Αγοραία αξία δανειακών κεφαλαίων της επιχείρησής σας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l-GR" dirty="0" smtClean="0">
                <a:ea typeface="ＭＳ Ｐゴシック" pitchFamily="34" charset="-128"/>
              </a:rPr>
              <a:t>και τη λογιστική αξία των δανειακών κεφαλαίων</a:t>
            </a:r>
            <a:r>
              <a:rPr lang="en-US" dirty="0" smtClean="0">
                <a:ea typeface="ＭＳ Ｐゴシック" pitchFamily="34" charset="-128"/>
              </a:rPr>
              <a:t> (</a:t>
            </a:r>
            <a:r>
              <a:rPr lang="el-GR" dirty="0" smtClean="0">
                <a:ea typeface="ＭＳ Ｐゴシック" pitchFamily="34" charset="-128"/>
              </a:rPr>
              <a:t>Εάν δε μπορείτε να βρείτε τη μέση χρονική διάρκεια των δανειακών σας κεφαλαίων</a:t>
            </a:r>
            <a:r>
              <a:rPr lang="en-US" dirty="0" smtClean="0">
                <a:ea typeface="ＭＳ Ｐゴシック" pitchFamily="34" charset="-128"/>
              </a:rPr>
              <a:t>, </a:t>
            </a:r>
            <a:r>
              <a:rPr lang="el-GR" dirty="0" smtClean="0">
                <a:ea typeface="ＭＳ Ｐゴシック" pitchFamily="34" charset="-128"/>
              </a:rPr>
              <a:t>χρησιμοποιήστε 3 έτη</a:t>
            </a:r>
            <a:r>
              <a:rPr lang="en-US" dirty="0" smtClean="0">
                <a:ea typeface="ＭＳ Ｐゴシック" pitchFamily="34" charset="-128"/>
              </a:rPr>
              <a:t>): </a:t>
            </a:r>
            <a:r>
              <a:rPr lang="el-GR" dirty="0" smtClean="0">
                <a:ea typeface="ＭＳ Ｐゴシック" pitchFamily="34" charset="-128"/>
              </a:rPr>
              <a:t>Θυμηθείτε να κεφαλαιοποιήσετε την αξία των λειτουργικών μισθώσεων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l-GR" dirty="0" smtClean="0">
                <a:ea typeface="ＭＳ Ｐゴシック" pitchFamily="34" charset="-128"/>
              </a:rPr>
              <a:t>και να την προσθέσετε και στην αγοραία και στη λογιστική αξία των δανειακών κεφαλαίων</a:t>
            </a:r>
            <a:r>
              <a:rPr lang="en-US" dirty="0" smtClean="0">
                <a:ea typeface="ＭＳ Ｐゴシック" pitchFamily="34" charset="-128"/>
              </a:rPr>
              <a:t>.</a:t>
            </a:r>
          </a:p>
          <a:p>
            <a:r>
              <a:rPr lang="el-GR" sz="1600" dirty="0" smtClean="0">
                <a:ea typeface="ＭＳ Ｐゴシック" pitchFamily="34" charset="-128"/>
              </a:rPr>
              <a:t>Εκτιμήστε την</a:t>
            </a:r>
            <a:endParaRPr lang="en-US" sz="1600" dirty="0" smtClean="0">
              <a:ea typeface="ＭＳ Ｐゴシック" pitchFamily="34" charset="-128"/>
            </a:endParaRPr>
          </a:p>
          <a:p>
            <a:pPr lvl="1"/>
            <a:r>
              <a:rPr lang="el-GR" dirty="0" smtClean="0">
                <a:ea typeface="ＭＳ Ｐゴシック" pitchFamily="34" charset="-128"/>
              </a:rPr>
              <a:t>Σταθμικά βάρη για ίδια και δανειακά κεφάλαια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l-GR" dirty="0" smtClean="0">
                <a:ea typeface="ＭＳ Ｐゴシック" pitchFamily="34" charset="-128"/>
              </a:rPr>
              <a:t>βάσει αξιών αγοράς</a:t>
            </a:r>
            <a:endParaRPr lang="en-US" dirty="0" smtClean="0">
              <a:ea typeface="ＭＳ Ｐゴシック" pitchFamily="34" charset="-128"/>
            </a:endParaRPr>
          </a:p>
          <a:p>
            <a:pPr lvl="1"/>
            <a:r>
              <a:rPr lang="el-GR" dirty="0" smtClean="0">
                <a:ea typeface="ＭＳ Ｐゴシック" pitchFamily="34" charset="-128"/>
              </a:rPr>
              <a:t>Σταθμικά βάρη για ίδια και δανειακά κεφάλαια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l-GR" dirty="0" smtClean="0">
                <a:ea typeface="ＭＳ Ｐゴシック" pitchFamily="34" charset="-128"/>
              </a:rPr>
              <a:t>βάσει λογιστικών αξιών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108548" name="Rectangle 4"/>
          <p:cNvSpPr>
            <a:spLocks noChangeArrowheads="1"/>
          </p:cNvSpPr>
          <p:nvPr/>
        </p:nvSpPr>
        <p:spPr bwMode="auto">
          <a:xfrm>
            <a:off x="9190038" y="4454525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l-GR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="ctr"/>
          <a:lstStyle/>
          <a:p>
            <a:r>
              <a:rPr lang="el-GR" sz="2000" smtClean="0">
                <a:ea typeface="ＭＳ Ｐゴシック" pitchFamily="34" charset="-128"/>
              </a:rPr>
              <a:t>Τρέχον Κόστος Κεφαλαίων</a:t>
            </a:r>
            <a:r>
              <a:rPr lang="en-US" sz="2000" smtClean="0">
                <a:ea typeface="ＭＳ Ｐゴシック" pitchFamily="34" charset="-128"/>
              </a:rPr>
              <a:t>: Disney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l-GR" sz="1600" dirty="0" smtClean="0">
                <a:ea typeface="ＭＳ Ｐゴシック" pitchFamily="34" charset="-128"/>
              </a:rPr>
              <a:t>Ίδια Κεφάλαια</a:t>
            </a:r>
            <a:endParaRPr lang="en-US" sz="1600" dirty="0" smtClean="0">
              <a:ea typeface="ＭＳ Ｐゴシック" pitchFamily="34" charset="-128"/>
            </a:endParaRPr>
          </a:p>
          <a:p>
            <a:pPr lvl="1"/>
            <a:r>
              <a:rPr lang="el-GR" dirty="0" smtClean="0">
                <a:ea typeface="ＭＳ Ｐゴシック" pitchFamily="34" charset="-128"/>
              </a:rPr>
              <a:t>Κόστος Ιδίων Κεφαλαίων</a:t>
            </a:r>
            <a:r>
              <a:rPr lang="en-US" dirty="0" smtClean="0">
                <a:ea typeface="ＭＳ Ｐゴシック" pitchFamily="34" charset="-128"/>
              </a:rPr>
              <a:t> = </a:t>
            </a:r>
            <a:r>
              <a:rPr lang="el-GR" dirty="0" smtClean="0">
                <a:ea typeface="ＭＳ Ｐゴシック" pitchFamily="34" charset="-128"/>
              </a:rPr>
              <a:t>Επιτόκιο μηδενικού κινδύνου</a:t>
            </a:r>
            <a:r>
              <a:rPr lang="en-US" dirty="0" smtClean="0">
                <a:ea typeface="ＭＳ Ｐゴシック" pitchFamily="34" charset="-128"/>
              </a:rPr>
              <a:t> + </a:t>
            </a:r>
            <a:r>
              <a:rPr lang="el-GR" dirty="0" smtClean="0">
                <a:ea typeface="ＭＳ Ｐゴシック" pitchFamily="34" charset="-128"/>
              </a:rPr>
              <a:t>Βήτα</a:t>
            </a:r>
            <a:r>
              <a:rPr lang="en-US" dirty="0" smtClean="0">
                <a:ea typeface="ＭＳ Ｐゴシック" pitchFamily="34" charset="-128"/>
              </a:rPr>
              <a:t>* </a:t>
            </a:r>
            <a:r>
              <a:rPr lang="el-GR" dirty="0" smtClean="0">
                <a:ea typeface="ＭＳ Ｐゴシック" pitchFamily="34" charset="-128"/>
              </a:rPr>
              <a:t>Πριμ Κινδύνου</a:t>
            </a:r>
            <a:r>
              <a:rPr lang="en-US" dirty="0" smtClean="0">
                <a:ea typeface="ＭＳ Ｐゴシック" pitchFamily="34" charset="-128"/>
              </a:rPr>
              <a:t>=  </a:t>
            </a:r>
            <a:r>
              <a:rPr lang="el-GR" dirty="0" smtClean="0">
                <a:ea typeface="ＭＳ Ｐゴシック" pitchFamily="34" charset="-128"/>
              </a:rPr>
              <a:t>	</a:t>
            </a:r>
            <a:r>
              <a:rPr lang="en-US" dirty="0" smtClean="0">
                <a:ea typeface="ＭＳ Ｐゴシック" pitchFamily="34" charset="-128"/>
              </a:rPr>
              <a:t>3.5% + 0.9011 (6%) =  8.91%</a:t>
            </a:r>
          </a:p>
          <a:p>
            <a:pPr lvl="1"/>
            <a:r>
              <a:rPr lang="el-GR" dirty="0" smtClean="0">
                <a:ea typeface="ＭＳ Ｐゴシック" pitchFamily="34" charset="-128"/>
              </a:rPr>
              <a:t>Αγοραία Αξία Ιδίων Κεφαλαίων</a:t>
            </a:r>
            <a:r>
              <a:rPr lang="en-US" dirty="0" smtClean="0">
                <a:ea typeface="ＭＳ Ｐゴシック" pitchFamily="34" charset="-128"/>
              </a:rPr>
              <a:t> = 	$45.193 Billion</a:t>
            </a:r>
          </a:p>
          <a:p>
            <a:pPr lvl="1"/>
            <a:r>
              <a:rPr lang="el-GR" dirty="0" smtClean="0">
                <a:ea typeface="ＭＳ Ｐゴシック" pitchFamily="34" charset="-128"/>
              </a:rPr>
              <a:t>Ίδια Κεφάλαια</a:t>
            </a:r>
            <a:r>
              <a:rPr lang="en-US" dirty="0" smtClean="0">
                <a:ea typeface="ＭＳ Ｐゴシック" pitchFamily="34" charset="-128"/>
              </a:rPr>
              <a:t>/(</a:t>
            </a:r>
            <a:r>
              <a:rPr lang="el-GR" dirty="0" smtClean="0">
                <a:ea typeface="ＭＳ Ｐゴシック" pitchFamily="34" charset="-128"/>
              </a:rPr>
              <a:t>Δανειακά και Ίδια Κεφάλαια</a:t>
            </a:r>
            <a:r>
              <a:rPr lang="en-US" dirty="0" smtClean="0">
                <a:ea typeface="ＭＳ Ｐゴシック" pitchFamily="34" charset="-128"/>
              </a:rPr>
              <a:t>) = 73.04%</a:t>
            </a:r>
          </a:p>
          <a:p>
            <a:r>
              <a:rPr lang="el-GR" sz="1600" dirty="0" smtClean="0">
                <a:ea typeface="ＭＳ Ｐゴシック" pitchFamily="34" charset="-128"/>
              </a:rPr>
              <a:t>Δανειακά Κεφάλαια</a:t>
            </a:r>
            <a:endParaRPr lang="en-US" sz="1600" dirty="0" smtClean="0">
              <a:ea typeface="ＭＳ Ｐゴシック" pitchFamily="34" charset="-128"/>
            </a:endParaRPr>
          </a:p>
          <a:p>
            <a:pPr lvl="1"/>
            <a:r>
              <a:rPr lang="el-GR" dirty="0" smtClean="0">
                <a:ea typeface="ＭＳ Ｐゴシック" pitchFamily="34" charset="-128"/>
              </a:rPr>
              <a:t>Μετά φόρων κόστος δανειακών κεφαλαίων</a:t>
            </a:r>
            <a:r>
              <a:rPr lang="en-US" dirty="0" smtClean="0">
                <a:ea typeface="ＭＳ Ｐゴシック" pitchFamily="34" charset="-128"/>
              </a:rPr>
              <a:t> =</a:t>
            </a:r>
            <a:endParaRPr lang="el-GR" dirty="0" smtClean="0">
              <a:ea typeface="ＭＳ Ｐゴシック" pitchFamily="34" charset="-128"/>
            </a:endParaRPr>
          </a:p>
          <a:p>
            <a:pPr lvl="1">
              <a:buFontTx/>
              <a:buNone/>
            </a:pPr>
            <a:r>
              <a:rPr lang="el-GR" dirty="0" smtClean="0">
                <a:ea typeface="ＭＳ Ｐゴシック" pitchFamily="34" charset="-128"/>
              </a:rPr>
              <a:t>			</a:t>
            </a:r>
            <a:r>
              <a:rPr lang="en-US" dirty="0" smtClean="0">
                <a:ea typeface="ＭＳ Ｐゴシック" pitchFamily="34" charset="-128"/>
              </a:rPr>
              <a:t>(</a:t>
            </a:r>
            <a:r>
              <a:rPr lang="el-GR" dirty="0" smtClean="0">
                <a:ea typeface="ＭＳ Ｐゴシック" pitchFamily="34" charset="-128"/>
              </a:rPr>
              <a:t>Επιτόκιο μηδενικού κινδύνου</a:t>
            </a:r>
            <a:r>
              <a:rPr lang="en-US" dirty="0" smtClean="0">
                <a:ea typeface="ＭＳ Ｐゴシック" pitchFamily="34" charset="-128"/>
              </a:rPr>
              <a:t> + </a:t>
            </a:r>
            <a:r>
              <a:rPr lang="el-GR" dirty="0" smtClean="0">
                <a:ea typeface="ＭＳ Ｐゴシック" pitchFamily="34" charset="-128"/>
              </a:rPr>
              <a:t>Περιθώριο χρεοκοπίας</a:t>
            </a:r>
            <a:r>
              <a:rPr lang="en-US" dirty="0" smtClean="0">
                <a:ea typeface="ＭＳ Ｐゴシック" pitchFamily="34" charset="-128"/>
              </a:rPr>
              <a:t>) (1-t)   =  (3.5%+2.5%) (1-.38) = 3.72%</a:t>
            </a:r>
          </a:p>
          <a:p>
            <a:pPr lvl="1"/>
            <a:r>
              <a:rPr lang="el-GR" dirty="0" smtClean="0">
                <a:ea typeface="ＭＳ Ｐゴシック" pitchFamily="34" charset="-128"/>
              </a:rPr>
              <a:t>Αγοραία Αξία Δανειακών Κεφαλαίων</a:t>
            </a:r>
            <a:r>
              <a:rPr lang="en-US" dirty="0" smtClean="0">
                <a:ea typeface="ＭＳ Ｐゴシック" pitchFamily="34" charset="-128"/>
              </a:rPr>
              <a:t> =  $ 16.682 Billion</a:t>
            </a:r>
          </a:p>
          <a:p>
            <a:pPr lvl="1"/>
            <a:r>
              <a:rPr lang="el-GR" dirty="0" smtClean="0">
                <a:ea typeface="ＭＳ Ｐゴシック" pitchFamily="34" charset="-128"/>
              </a:rPr>
              <a:t>Δανειακά Κεφάλαια</a:t>
            </a:r>
            <a:r>
              <a:rPr lang="en-US" dirty="0" smtClean="0">
                <a:ea typeface="ＭＳ Ｐゴシック" pitchFamily="34" charset="-128"/>
              </a:rPr>
              <a:t>/(</a:t>
            </a:r>
            <a:r>
              <a:rPr lang="el-GR" dirty="0" smtClean="0">
                <a:ea typeface="ＭＳ Ｐゴシック" pitchFamily="34" charset="-128"/>
              </a:rPr>
              <a:t>Δανειακά και Ίδια Κεφάλαια</a:t>
            </a:r>
            <a:r>
              <a:rPr lang="en-US" dirty="0" smtClean="0">
                <a:ea typeface="ＭＳ Ｐゴシック" pitchFamily="34" charset="-128"/>
              </a:rPr>
              <a:t>) =  26.96%</a:t>
            </a:r>
          </a:p>
          <a:p>
            <a:r>
              <a:rPr lang="el-GR" sz="1600" dirty="0" smtClean="0">
                <a:ea typeface="ＭＳ Ｐゴシック" pitchFamily="34" charset="-128"/>
              </a:rPr>
              <a:t>Κόστος Κεφαλαίων</a:t>
            </a:r>
            <a:r>
              <a:rPr lang="en-US" sz="1600" dirty="0" smtClean="0">
                <a:ea typeface="ＭＳ Ｐゴシック" pitchFamily="34" charset="-128"/>
              </a:rPr>
              <a:t>=   8.91%(.7304)+3.72%(.2696) =   7.51%</a:t>
            </a:r>
          </a:p>
        </p:txBody>
      </p:sp>
      <p:sp>
        <p:nvSpPr>
          <p:cNvPr id="109572" name="Text Box 4"/>
          <p:cNvSpPr txBox="1">
            <a:spLocks noChangeArrowheads="1"/>
          </p:cNvSpPr>
          <p:nvPr/>
        </p:nvSpPr>
        <p:spPr bwMode="auto">
          <a:xfrm>
            <a:off x="2667000" y="5477708"/>
            <a:ext cx="35814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/>
              <a:t>45.193/ (45.193+16.682)</a:t>
            </a:r>
          </a:p>
        </p:txBody>
      </p:sp>
      <p:sp>
        <p:nvSpPr>
          <p:cNvPr id="109573" name="Line 5"/>
          <p:cNvSpPr>
            <a:spLocks noChangeShapeType="1"/>
          </p:cNvSpPr>
          <p:nvPr/>
        </p:nvSpPr>
        <p:spPr bwMode="auto">
          <a:xfrm flipV="1">
            <a:off x="3962400" y="4572000"/>
            <a:ext cx="46038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</p:spTree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000" smtClean="0">
                <a:ea typeface="ＭＳ Ｐゴシック" pitchFamily="34" charset="-128"/>
              </a:rPr>
              <a:t>Εάν;</a:t>
            </a:r>
            <a:r>
              <a:rPr lang="en-US" sz="2000" smtClean="0">
                <a:ea typeface="ＭＳ Ｐゴシック" pitchFamily="34" charset="-128"/>
              </a:rPr>
              <a:t> </a:t>
            </a:r>
            <a:br>
              <a:rPr lang="en-US" sz="2000" smtClean="0">
                <a:ea typeface="ＭＳ Ｐゴシック" pitchFamily="34" charset="-128"/>
              </a:rPr>
            </a:br>
            <a:r>
              <a:rPr lang="el-GR" sz="2000" smtClean="0">
                <a:ea typeface="ＭＳ Ｐゴシック" pitchFamily="34" charset="-128"/>
              </a:rPr>
              <a:t>Ενημερώνοντας περιθώρια χρεοκοπίας και ΠΜΚ</a:t>
            </a:r>
            <a:endParaRPr lang="en-US" sz="2000" smtClean="0">
              <a:ea typeface="ＭＳ Ｐゴシック" pitchFamily="34" charset="-128"/>
            </a:endParaRPr>
          </a:p>
        </p:txBody>
      </p:sp>
      <p:sp>
        <p:nvSpPr>
          <p:cNvPr id="1105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1600" dirty="0" smtClean="0">
                <a:ea typeface="ＭＳ Ｐゴシック" pitchFamily="34" charset="-128"/>
              </a:rPr>
              <a:t>Ένας λόγος για τα υψηλά πριμ μετοχικού κινδύνου και περιθώρια χρεοκοπίας στις αρχές του 2009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l-GR" sz="1600" dirty="0" smtClean="0">
                <a:ea typeface="ＭＳ Ｐゴシック" pitchFamily="34" charset="-128"/>
              </a:rPr>
              <a:t>ήταν η τραπεζική και χρηματοοικονομική κρίση του </a:t>
            </a:r>
            <a:r>
              <a:rPr lang="en-US" sz="1600" dirty="0" smtClean="0">
                <a:ea typeface="ＭＳ Ｐゴシック" pitchFamily="34" charset="-128"/>
              </a:rPr>
              <a:t>2008 </a:t>
            </a:r>
            <a:r>
              <a:rPr lang="el-GR" sz="1600" dirty="0" smtClean="0">
                <a:ea typeface="ＭＳ Ｐゴシック" pitchFamily="34" charset="-128"/>
              </a:rPr>
              <a:t>και η αποδυνάμωση της οικονομίας</a:t>
            </a:r>
            <a:r>
              <a:rPr lang="en-US" sz="1600" dirty="0" smtClean="0">
                <a:ea typeface="ＭＳ Ｐゴシック" pitchFamily="34" charset="-128"/>
              </a:rPr>
              <a:t>.</a:t>
            </a:r>
          </a:p>
          <a:p>
            <a:r>
              <a:rPr lang="el-GR" sz="1600" dirty="0" smtClean="0">
                <a:ea typeface="ＭＳ Ｐゴシック" pitchFamily="34" charset="-128"/>
              </a:rPr>
              <a:t>Καθώς αγορές και οικονομία σταθεροποιούνται</a:t>
            </a:r>
            <a:r>
              <a:rPr lang="en-US" sz="1600" dirty="0" smtClean="0">
                <a:ea typeface="ＭＳ Ｐゴシック" pitchFamily="34" charset="-128"/>
              </a:rPr>
              <a:t>, </a:t>
            </a:r>
            <a:r>
              <a:rPr lang="el-GR" sz="1600" dirty="0" smtClean="0">
                <a:ea typeface="ＭＳ Ｐゴシック" pitchFamily="34" charset="-128"/>
              </a:rPr>
              <a:t>υποθέστε πως πριμ μετοχικού κινδύνου και περιθώρια χρεοκοπίας μειώνονται</a:t>
            </a:r>
            <a:r>
              <a:rPr lang="en-US" sz="1600" dirty="0" smtClean="0">
                <a:ea typeface="ＭＳ Ｐゴシック" pitchFamily="34" charset="-128"/>
              </a:rPr>
              <a:t>. </a:t>
            </a:r>
            <a:r>
              <a:rPr lang="el-GR" sz="1600" dirty="0" smtClean="0">
                <a:ea typeface="ＭＳ Ｐゴシック" pitchFamily="34" charset="-128"/>
              </a:rPr>
              <a:t>Διατηρώντας το επιτόκιο μηδενικού κινδύνου</a:t>
            </a:r>
            <a:r>
              <a:rPr lang="en-US" sz="1600" dirty="0" smtClean="0">
                <a:ea typeface="ＭＳ Ｐゴシック" pitchFamily="34" charset="-128"/>
              </a:rPr>
              <a:t>, </a:t>
            </a:r>
            <a:r>
              <a:rPr lang="el-GR" sz="1600" dirty="0" smtClean="0">
                <a:ea typeface="ＭＳ Ｐゴシック" pitchFamily="34" charset="-128"/>
              </a:rPr>
              <a:t>τη δανειακή επιβάρυνση</a:t>
            </a:r>
            <a:r>
              <a:rPr lang="en-US" sz="1600" dirty="0" smtClean="0">
                <a:ea typeface="ＭＳ Ｐゴシック" pitchFamily="34" charset="-128"/>
              </a:rPr>
              <a:t>, </a:t>
            </a:r>
            <a:r>
              <a:rPr lang="el-GR" sz="1600" dirty="0" smtClean="0">
                <a:ea typeface="ＭＳ Ｐゴシック" pitchFamily="34" charset="-128"/>
              </a:rPr>
              <a:t>το φορολογικό συντελεστή</a:t>
            </a:r>
            <a:r>
              <a:rPr lang="en-US" sz="1600" dirty="0" smtClean="0">
                <a:ea typeface="ＭＳ Ｐゴシック" pitchFamily="34" charset="-128"/>
              </a:rPr>
              <a:t>, </a:t>
            </a:r>
            <a:r>
              <a:rPr lang="el-GR" sz="1600" dirty="0" smtClean="0">
                <a:ea typeface="ＭＳ Ｐゴシック" pitchFamily="34" charset="-128"/>
              </a:rPr>
              <a:t>την αξιολόγηση και το βήτα σταθερά</a:t>
            </a:r>
            <a:r>
              <a:rPr lang="en-US" sz="1600" dirty="0" smtClean="0">
                <a:ea typeface="ＭＳ Ｐゴシック" pitchFamily="34" charset="-128"/>
              </a:rPr>
              <a:t>, </a:t>
            </a:r>
            <a:r>
              <a:rPr lang="el-GR" sz="1600" dirty="0" smtClean="0">
                <a:ea typeface="ＭＳ Ｐゴシック" pitchFamily="34" charset="-128"/>
              </a:rPr>
              <a:t>εκτιμήστε το κόστος κεφαλαίων για τη </a:t>
            </a:r>
            <a:r>
              <a:rPr lang="en-US" sz="1600" dirty="0" smtClean="0">
                <a:ea typeface="ＭＳ Ｐゴシック" pitchFamily="34" charset="-128"/>
              </a:rPr>
              <a:t>Disney </a:t>
            </a:r>
            <a:r>
              <a:rPr lang="el-GR" sz="1600" dirty="0" smtClean="0">
                <a:ea typeface="ＭＳ Ｐゴシック" pitchFamily="34" charset="-128"/>
              </a:rPr>
              <a:t>χρησιμοποιώντας ένα πριμ μετοχικού κινδύνου</a:t>
            </a:r>
            <a:r>
              <a:rPr lang="en-US" sz="1600" dirty="0" smtClean="0">
                <a:ea typeface="ＭＳ Ｐゴシック" pitchFamily="34" charset="-128"/>
              </a:rPr>
              <a:t> 5% </a:t>
            </a:r>
            <a:r>
              <a:rPr lang="el-GR" sz="1600" dirty="0" smtClean="0">
                <a:ea typeface="ＭＳ Ｐゴシック" pitchFamily="34" charset="-128"/>
              </a:rPr>
              <a:t>και ένα περιθώριο χρεοκοπίας</a:t>
            </a:r>
            <a:r>
              <a:rPr lang="en-US" sz="1600" dirty="0" smtClean="0">
                <a:ea typeface="ＭＳ Ｐゴシック" pitchFamily="34" charset="-128"/>
              </a:rPr>
              <a:t> 1.5% (</a:t>
            </a:r>
            <a:r>
              <a:rPr lang="el-GR" sz="1600" dirty="0" smtClean="0">
                <a:ea typeface="ＭＳ Ｐゴシック" pitchFamily="34" charset="-128"/>
              </a:rPr>
              <a:t>για ομόλογα με αξιολόγηση </a:t>
            </a:r>
            <a:r>
              <a:rPr lang="en-US" sz="1600" dirty="0" smtClean="0">
                <a:ea typeface="ＭＳ Ｐゴシック" pitchFamily="34" charset="-128"/>
              </a:rPr>
              <a:t>BBB).</a:t>
            </a:r>
          </a:p>
          <a:p>
            <a:pPr>
              <a:buFont typeface="Monotype Sorts" charset="2"/>
              <a:buNone/>
            </a:pPr>
            <a:r>
              <a:rPr lang="en-US" sz="1600" dirty="0" smtClean="0">
                <a:ea typeface="ＭＳ Ｐゴシック" pitchFamily="34" charset="-128"/>
              </a:rPr>
              <a:t>	</a:t>
            </a:r>
            <a:r>
              <a:rPr lang="el-GR" sz="1600" dirty="0" smtClean="0">
                <a:ea typeface="ＭＳ Ｐゴシック" pitchFamily="34" charset="-128"/>
              </a:rPr>
              <a:t>Νέο κόστος ιδίων κεφαλαίων</a:t>
            </a:r>
            <a:r>
              <a:rPr lang="en-US" sz="1600" dirty="0" smtClean="0">
                <a:ea typeface="ＭＳ Ｐゴシック" pitchFamily="34" charset="-128"/>
              </a:rPr>
              <a:t>= 3.5% + 0.90 (5%) =</a:t>
            </a:r>
          </a:p>
          <a:p>
            <a:pPr>
              <a:buFont typeface="Monotype Sorts" charset="2"/>
              <a:buNone/>
            </a:pPr>
            <a:r>
              <a:rPr lang="en-US" sz="1600" dirty="0" smtClean="0">
                <a:ea typeface="ＭＳ Ｐゴシック" pitchFamily="34" charset="-128"/>
              </a:rPr>
              <a:t>	</a:t>
            </a:r>
            <a:r>
              <a:rPr lang="el-GR" sz="1600" dirty="0" smtClean="0">
                <a:ea typeface="ＭＳ Ｐゴシック" pitchFamily="34" charset="-128"/>
              </a:rPr>
              <a:t>Νέο μετά φόρων κόστος δανειακών κεφαλαίων</a:t>
            </a:r>
            <a:r>
              <a:rPr lang="en-US" sz="1600" dirty="0" smtClean="0">
                <a:ea typeface="ＭＳ Ｐゴシック" pitchFamily="34" charset="-128"/>
              </a:rPr>
              <a:t>=(3.5% + 1.5%)(1-.38) =</a:t>
            </a:r>
          </a:p>
          <a:p>
            <a:pPr>
              <a:buFont typeface="Monotype Sorts" charset="2"/>
              <a:buNone/>
            </a:pPr>
            <a:r>
              <a:rPr lang="en-US" sz="1600" dirty="0" smtClean="0">
                <a:ea typeface="ＭＳ Ｐゴシック" pitchFamily="34" charset="-128"/>
              </a:rPr>
              <a:t>	</a:t>
            </a:r>
            <a:r>
              <a:rPr lang="el-GR" sz="1600" dirty="0" smtClean="0">
                <a:ea typeface="ＭＳ Ｐゴシック" pitchFamily="34" charset="-128"/>
              </a:rPr>
              <a:t>Κόστος Κεφαλαίων</a:t>
            </a:r>
            <a:r>
              <a:rPr lang="en-US" sz="1600" dirty="0" smtClean="0">
                <a:ea typeface="ＭＳ Ｐゴシック" pitchFamily="34" charset="-128"/>
              </a:rPr>
              <a:t> = (		) (.73) + (	) (.27) =</a:t>
            </a:r>
          </a:p>
          <a:p>
            <a:r>
              <a:rPr lang="el-GR" sz="1600" dirty="0" smtClean="0">
                <a:ea typeface="ＭＳ Ｐゴシック" pitchFamily="34" charset="-128"/>
              </a:rPr>
              <a:t>Καθώς η οικονομία ενισχύεται</a:t>
            </a:r>
            <a:r>
              <a:rPr lang="en-US" sz="1600" dirty="0" smtClean="0">
                <a:ea typeface="ＭＳ Ｐゴシック" pitchFamily="34" charset="-128"/>
              </a:rPr>
              <a:t>, </a:t>
            </a:r>
            <a:r>
              <a:rPr lang="el-GR" sz="1600" dirty="0" smtClean="0">
                <a:ea typeface="ＭＳ Ｐゴシック" pitchFamily="34" charset="-128"/>
              </a:rPr>
              <a:t>υποθέστε τώρα πως το επιτόκιο κρατικού ομολόγου αυξήθηκε σε</a:t>
            </a:r>
            <a:r>
              <a:rPr lang="en-US" sz="1600" dirty="0" smtClean="0">
                <a:ea typeface="ＭＳ Ｐゴシック" pitchFamily="34" charset="-128"/>
              </a:rPr>
              <a:t> 4.5%. </a:t>
            </a:r>
            <a:r>
              <a:rPr lang="el-GR" sz="1600" dirty="0" smtClean="0">
                <a:ea typeface="ＭＳ Ｐゴシック" pitchFamily="34" charset="-128"/>
              </a:rPr>
              <a:t>Πως θα επηρέαζε το κόστος των κεφαλαίων σας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l-GR" sz="1600" dirty="0" smtClean="0">
                <a:ea typeface="ＭＳ Ｐゴシック" pitchFamily="34" charset="-128"/>
              </a:rPr>
              <a:t>η χρήση αυτού του νέου επιτοκίου;</a:t>
            </a:r>
            <a:endParaRPr lang="en-US" sz="1600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="ctr"/>
          <a:lstStyle/>
          <a:p>
            <a:r>
              <a:rPr lang="el-GR" sz="2000" smtClean="0">
                <a:ea typeface="ＭＳ Ｐゴシック" pitchFamily="34" charset="-128"/>
              </a:rPr>
              <a:t>Τμηματικά Κόστη Κεφαλαίου</a:t>
            </a:r>
            <a:r>
              <a:rPr lang="en-US" sz="2000" smtClean="0">
                <a:ea typeface="ＭＳ Ｐゴシック" pitchFamily="34" charset="-128"/>
              </a:rPr>
              <a:t>: Disney </a:t>
            </a:r>
            <a:r>
              <a:rPr lang="el-GR" sz="2000" smtClean="0">
                <a:ea typeface="ＭＳ Ｐゴシック" pitchFamily="34" charset="-128"/>
              </a:rPr>
              <a:t>και </a:t>
            </a:r>
            <a:r>
              <a:rPr lang="en-US" sz="2000" smtClean="0">
                <a:ea typeface="ＭＳ Ｐゴシック" pitchFamily="34" charset="-128"/>
              </a:rPr>
              <a:t>Tata Chemicals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ctr">
              <a:buFont typeface="Monotype Sorts" charset="2"/>
              <a:buNone/>
              <a:tabLst>
                <a:tab pos="1879600" algn="l"/>
                <a:tab pos="2862263" algn="l"/>
                <a:tab pos="3894138" algn="l"/>
                <a:tab pos="4978400" algn="l"/>
                <a:tab pos="6113463" algn="l"/>
              </a:tabLst>
            </a:pPr>
            <a:r>
              <a:rPr lang="en-US" sz="1600" b="1" smtClean="0">
                <a:ea typeface="ＭＳ Ｐゴシック" pitchFamily="34" charset="-128"/>
              </a:rPr>
              <a:t>Disney</a:t>
            </a:r>
          </a:p>
          <a:p>
            <a:pPr algn="ctr">
              <a:buFont typeface="Monotype Sorts" charset="2"/>
              <a:buNone/>
              <a:tabLst>
                <a:tab pos="1879600" algn="l"/>
                <a:tab pos="2862263" algn="l"/>
                <a:tab pos="3894138" algn="l"/>
                <a:tab pos="4978400" algn="l"/>
                <a:tab pos="6113463" algn="l"/>
              </a:tabLst>
            </a:pPr>
            <a:endParaRPr lang="en-US" sz="1600" b="1" smtClean="0">
              <a:ea typeface="ＭＳ Ｐゴシック" pitchFamily="34" charset="-128"/>
            </a:endParaRPr>
          </a:p>
          <a:p>
            <a:pPr algn="ctr">
              <a:buFont typeface="Monotype Sorts" charset="2"/>
              <a:buNone/>
              <a:tabLst>
                <a:tab pos="1879600" algn="l"/>
                <a:tab pos="2862263" algn="l"/>
                <a:tab pos="3894138" algn="l"/>
                <a:tab pos="4978400" algn="l"/>
                <a:tab pos="6113463" algn="l"/>
              </a:tabLst>
            </a:pPr>
            <a:endParaRPr lang="en-US" sz="1600" b="1" smtClean="0">
              <a:ea typeface="ＭＳ Ｐゴシック" pitchFamily="34" charset="-128"/>
            </a:endParaRPr>
          </a:p>
          <a:p>
            <a:pPr algn="ctr">
              <a:buFont typeface="Monotype Sorts" charset="2"/>
              <a:buNone/>
              <a:tabLst>
                <a:tab pos="1879600" algn="l"/>
                <a:tab pos="2862263" algn="l"/>
                <a:tab pos="3894138" algn="l"/>
                <a:tab pos="4978400" algn="l"/>
                <a:tab pos="6113463" algn="l"/>
              </a:tabLst>
            </a:pPr>
            <a:endParaRPr lang="en-US" sz="1600" b="1" smtClean="0">
              <a:ea typeface="ＭＳ Ｐゴシック" pitchFamily="34" charset="-128"/>
            </a:endParaRPr>
          </a:p>
          <a:p>
            <a:pPr algn="ctr">
              <a:buFont typeface="Monotype Sorts" charset="2"/>
              <a:buNone/>
              <a:tabLst>
                <a:tab pos="1879600" algn="l"/>
                <a:tab pos="2862263" algn="l"/>
                <a:tab pos="3894138" algn="l"/>
                <a:tab pos="4978400" algn="l"/>
                <a:tab pos="6113463" algn="l"/>
              </a:tabLst>
            </a:pPr>
            <a:endParaRPr lang="en-US" sz="1600" b="1" smtClean="0">
              <a:ea typeface="ＭＳ Ｐゴシック" pitchFamily="34" charset="-128"/>
            </a:endParaRPr>
          </a:p>
          <a:p>
            <a:pPr algn="ctr">
              <a:buFont typeface="Monotype Sorts" charset="2"/>
              <a:buNone/>
              <a:tabLst>
                <a:tab pos="1879600" algn="l"/>
                <a:tab pos="2862263" algn="l"/>
                <a:tab pos="3894138" algn="l"/>
                <a:tab pos="4978400" algn="l"/>
                <a:tab pos="6113463" algn="l"/>
              </a:tabLst>
            </a:pPr>
            <a:endParaRPr lang="en-US" sz="1600" b="1" smtClean="0">
              <a:ea typeface="ＭＳ Ｐゴシック" pitchFamily="34" charset="-128"/>
            </a:endParaRPr>
          </a:p>
          <a:p>
            <a:pPr algn="ctr">
              <a:buFont typeface="Monotype Sorts" charset="2"/>
              <a:buNone/>
              <a:tabLst>
                <a:tab pos="1879600" algn="l"/>
                <a:tab pos="2862263" algn="l"/>
                <a:tab pos="3894138" algn="l"/>
                <a:tab pos="4978400" algn="l"/>
                <a:tab pos="6113463" algn="l"/>
              </a:tabLst>
            </a:pPr>
            <a:endParaRPr lang="en-US" sz="1600" b="1" smtClean="0">
              <a:ea typeface="ＭＳ Ｐゴシック" pitchFamily="34" charset="-128"/>
            </a:endParaRPr>
          </a:p>
          <a:p>
            <a:pPr algn="ctr">
              <a:buFont typeface="Monotype Sorts" charset="2"/>
              <a:buNone/>
              <a:tabLst>
                <a:tab pos="1879600" algn="l"/>
                <a:tab pos="2862263" algn="l"/>
                <a:tab pos="3894138" algn="l"/>
                <a:tab pos="4978400" algn="l"/>
                <a:tab pos="6113463" algn="l"/>
              </a:tabLst>
            </a:pPr>
            <a:endParaRPr lang="en-US" sz="1600" b="1" smtClean="0">
              <a:ea typeface="ＭＳ Ｐゴシック" pitchFamily="34" charset="-128"/>
            </a:endParaRPr>
          </a:p>
          <a:p>
            <a:pPr algn="ctr">
              <a:buFont typeface="Monotype Sorts" charset="2"/>
              <a:buNone/>
              <a:tabLst>
                <a:tab pos="1879600" algn="l"/>
                <a:tab pos="2862263" algn="l"/>
                <a:tab pos="3894138" algn="l"/>
                <a:tab pos="4978400" algn="l"/>
                <a:tab pos="6113463" algn="l"/>
              </a:tabLst>
            </a:pPr>
            <a:endParaRPr lang="en-US" sz="1600" b="1" smtClean="0">
              <a:ea typeface="ＭＳ Ｐゴシック" pitchFamily="34" charset="-128"/>
            </a:endParaRPr>
          </a:p>
          <a:p>
            <a:pPr algn="ctr">
              <a:buFont typeface="Monotype Sorts" charset="2"/>
              <a:buNone/>
              <a:tabLst>
                <a:tab pos="1879600" algn="l"/>
                <a:tab pos="2862263" algn="l"/>
                <a:tab pos="3894138" algn="l"/>
                <a:tab pos="4978400" algn="l"/>
                <a:tab pos="6113463" algn="l"/>
              </a:tabLst>
            </a:pPr>
            <a:endParaRPr lang="en-US" sz="1600" b="1" smtClean="0">
              <a:ea typeface="ＭＳ Ｐゴシック" pitchFamily="34" charset="-128"/>
            </a:endParaRPr>
          </a:p>
        </p:txBody>
      </p:sp>
      <p:sp>
        <p:nvSpPr>
          <p:cNvPr id="111622" name="TextBox 8"/>
          <p:cNvSpPr txBox="1">
            <a:spLocks noChangeArrowheads="1"/>
          </p:cNvSpPr>
          <p:nvPr/>
        </p:nvSpPr>
        <p:spPr bwMode="auto">
          <a:xfrm>
            <a:off x="3962400" y="3900488"/>
            <a:ext cx="16129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Tata Chemicals</a:t>
            </a:r>
          </a:p>
        </p:txBody>
      </p:sp>
      <p:pic>
        <p:nvPicPr>
          <p:cNvPr id="111625" name="Picture 9" descr="χχχ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39900" y="2209800"/>
            <a:ext cx="6718300" cy="1243013"/>
          </a:xfrm>
          <a:prstGeom prst="rect">
            <a:avLst/>
          </a:prstGeom>
          <a:noFill/>
        </p:spPr>
      </p:pic>
      <p:pic>
        <p:nvPicPr>
          <p:cNvPr id="111626" name="Picture 10" descr="z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81200" y="4495800"/>
            <a:ext cx="5218113" cy="1039813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smtClean="0">
                <a:ea typeface="ＭＳ Ｐゴシック" pitchFamily="34" charset="-128"/>
              </a:rPr>
              <a:t>Aracruz : </a:t>
            </a:r>
            <a:r>
              <a:rPr lang="el-GR" sz="2000" smtClean="0">
                <a:ea typeface="ＭＳ Ｐゴシック" pitchFamily="34" charset="-128"/>
              </a:rPr>
              <a:t>Συναλλαγματικές επιπτώσεις</a:t>
            </a:r>
            <a:r>
              <a:rPr lang="en-US" sz="2000" smtClean="0">
                <a:ea typeface="ＭＳ Ｐゴシック" pitchFamily="34" charset="-128"/>
              </a:rPr>
              <a:t>.. </a:t>
            </a:r>
            <a:r>
              <a:rPr lang="el-GR" sz="2000" smtClean="0">
                <a:ea typeface="ＭＳ Ｐゴシック" pitchFamily="34" charset="-128"/>
              </a:rPr>
              <a:t>Και ένας φραγμός στη </a:t>
            </a:r>
            <a:r>
              <a:rPr lang="en-US" sz="2000" smtClean="0">
                <a:ea typeface="ＭＳ Ｐゴシック" pitchFamily="34" charset="-128"/>
              </a:rPr>
              <a:t>Deutsche Bank..</a:t>
            </a:r>
          </a:p>
        </p:txBody>
      </p:sp>
      <p:sp>
        <p:nvSpPr>
          <p:cNvPr id="22533" name="Content Placeholder 3"/>
          <p:cNvSpPr>
            <a:spLocks noGrp="1"/>
          </p:cNvSpPr>
          <p:nvPr>
            <p:ph idx="1"/>
          </p:nvPr>
        </p:nvSpPr>
        <p:spPr>
          <a:xfrm>
            <a:off x="1143000" y="1828800"/>
            <a:ext cx="7753350" cy="4495800"/>
          </a:xfrm>
        </p:spPr>
        <p:txBody>
          <a:bodyPr/>
          <a:lstStyle/>
          <a:p>
            <a:pPr algn="ctr">
              <a:buFont typeface="Monotype Sorts" charset="2"/>
              <a:buNone/>
            </a:pPr>
            <a:r>
              <a:rPr lang="en-US" sz="1800" b="1" smtClean="0">
                <a:ea typeface="ＭＳ Ｐゴシック" pitchFamily="34" charset="-128"/>
              </a:rPr>
              <a:t>Aracruz Inf</a:t>
            </a:r>
          </a:p>
          <a:p>
            <a:pPr algn="ctr">
              <a:buFont typeface="Monotype Sorts" charset="2"/>
              <a:buNone/>
            </a:pPr>
            <a:endParaRPr lang="en-US" sz="1800" b="1" smtClean="0">
              <a:ea typeface="ＭＳ Ｐゴシック" pitchFamily="34" charset="-128"/>
            </a:endParaRPr>
          </a:p>
          <a:p>
            <a:pPr>
              <a:buFont typeface="Monotype Sorts" charset="2"/>
              <a:buNone/>
            </a:pPr>
            <a:endParaRPr lang="en-US" sz="1600" smtClean="0">
              <a:ea typeface="ＭＳ Ｐゴシック" pitchFamily="34" charset="-128"/>
            </a:endParaRPr>
          </a:p>
          <a:p>
            <a:pPr>
              <a:buFont typeface="Monotype Sorts" charset="2"/>
              <a:buNone/>
            </a:pPr>
            <a:endParaRPr lang="en-US" sz="1300" smtClean="0">
              <a:ea typeface="ＭＳ Ｐゴシック" pitchFamily="34" charset="-128"/>
            </a:endParaRPr>
          </a:p>
          <a:p>
            <a:pPr>
              <a:buFont typeface="Monotype Sorts" charset="2"/>
              <a:buNone/>
            </a:pPr>
            <a:endParaRPr lang="en-US" sz="1300" smtClean="0">
              <a:ea typeface="ＭＳ Ｐゴシック" pitchFamily="34" charset="-128"/>
            </a:endParaRPr>
          </a:p>
          <a:p>
            <a:pPr>
              <a:buFont typeface="Monotype Sorts" charset="2"/>
              <a:buNone/>
            </a:pPr>
            <a:endParaRPr lang="en-US" sz="1300" smtClean="0">
              <a:ea typeface="ＭＳ Ｐゴシック" pitchFamily="34" charset="-128"/>
            </a:endParaRPr>
          </a:p>
          <a:p>
            <a:pPr>
              <a:buFont typeface="Monotype Sorts" charset="2"/>
              <a:buNone/>
            </a:pPr>
            <a:endParaRPr lang="en-US" sz="1300" smtClean="0">
              <a:ea typeface="ＭＳ Ｐゴシック" pitchFamily="34" charset="-128"/>
            </a:endParaRPr>
          </a:p>
          <a:p>
            <a:pPr>
              <a:buFont typeface="Monotype Sorts" charset="2"/>
              <a:buNone/>
            </a:pPr>
            <a:r>
              <a:rPr lang="el-GR" sz="1300" smtClean="0">
                <a:ea typeface="ＭＳ Ｐゴシック" pitchFamily="34" charset="-128"/>
              </a:rPr>
              <a:t>Κόστος Κεφαλαίου σε</a:t>
            </a:r>
            <a:r>
              <a:rPr lang="en-US" sz="1300" smtClean="0">
                <a:ea typeface="ＭＳ Ｐゴシック" pitchFamily="34" charset="-128"/>
              </a:rPr>
              <a:t> $R =</a:t>
            </a:r>
          </a:p>
          <a:p>
            <a:pPr algn="ctr">
              <a:buFont typeface="Monotype Sorts" charset="2"/>
              <a:buNone/>
            </a:pPr>
            <a:endParaRPr lang="en-US" sz="1300" b="1" smtClean="0">
              <a:ea typeface="ＭＳ Ｐゴシック" pitchFamily="34" charset="-128"/>
            </a:endParaRPr>
          </a:p>
          <a:p>
            <a:pPr>
              <a:buFont typeface="Monotype Sorts" charset="2"/>
              <a:buNone/>
            </a:pPr>
            <a:r>
              <a:rPr lang="el-GR" sz="1300" smtClean="0">
                <a:ea typeface="ＭＳ Ｐゴシック" pitchFamily="34" charset="-128"/>
              </a:rPr>
              <a:t>Πραγματικό Κόστος Κεφαλαίου</a:t>
            </a:r>
            <a:r>
              <a:rPr lang="en-US" sz="1300" smtClean="0">
                <a:ea typeface="ＭＳ Ｐゴシック" pitchFamily="34" charset="-128"/>
              </a:rPr>
              <a:t> = </a:t>
            </a:r>
          </a:p>
          <a:p>
            <a:pPr algn="ctr">
              <a:buFont typeface="Monotype Sorts" charset="2"/>
              <a:buNone/>
            </a:pPr>
            <a:endParaRPr lang="en-US" sz="1300" b="1" smtClean="0">
              <a:ea typeface="ＭＳ Ｐゴシック" pitchFamily="34" charset="-128"/>
            </a:endParaRPr>
          </a:p>
          <a:p>
            <a:endParaRPr lang="en-US" sz="1300" smtClean="0">
              <a:ea typeface="ＭＳ Ｐゴシック" pitchFamily="34" charset="-128"/>
            </a:endParaRPr>
          </a:p>
          <a:p>
            <a:r>
              <a:rPr lang="el-GR" sz="1300" smtClean="0">
                <a:ea typeface="ＭＳ Ｐゴシック" pitchFamily="34" charset="-128"/>
              </a:rPr>
              <a:t>Νωρίτερα υπολογίσαμε ένα κόστος ιδίων κεφαλαίων</a:t>
            </a:r>
            <a:r>
              <a:rPr lang="en-US" sz="1300" smtClean="0">
                <a:ea typeface="ＭＳ Ｐゴシック" pitchFamily="34" charset="-128"/>
              </a:rPr>
              <a:t> 10.55% </a:t>
            </a:r>
            <a:r>
              <a:rPr lang="el-GR" sz="1300" smtClean="0">
                <a:ea typeface="ＭＳ Ｐゴシック" pitchFamily="34" charset="-128"/>
              </a:rPr>
              <a:t>για τη </a:t>
            </a:r>
            <a:r>
              <a:rPr lang="en-US" sz="1300" smtClean="0">
                <a:ea typeface="ＭＳ Ｐゴシック" pitchFamily="34" charset="-128"/>
              </a:rPr>
              <a:t>Deutsche Bank. </a:t>
            </a:r>
            <a:r>
              <a:rPr lang="el-GR" sz="1300" smtClean="0">
                <a:ea typeface="ＭＳ Ｐゴシック" pitchFamily="34" charset="-128"/>
              </a:rPr>
              <a:t>Δε θα προσπαθήσουμε καν να εκτιμήσουμε το κόστος συνολικών κεφαλαίων</a:t>
            </a:r>
            <a:r>
              <a:rPr lang="en-US" sz="1300" smtClean="0">
                <a:ea typeface="ＭＳ Ｐゴシック" pitchFamily="34" charset="-128"/>
              </a:rPr>
              <a:t>. </a:t>
            </a:r>
            <a:r>
              <a:rPr lang="el-GR" sz="1300" smtClean="0">
                <a:ea typeface="ＭＳ Ｐゴシック" pitchFamily="34" charset="-128"/>
              </a:rPr>
              <a:t>Γιατί;</a:t>
            </a:r>
            <a:r>
              <a:rPr lang="en-US" sz="1300" smtClean="0">
                <a:ea typeface="ＭＳ Ｐゴシック" pitchFamily="34" charset="-128"/>
              </a:rPr>
              <a:t> </a:t>
            </a:r>
          </a:p>
          <a:p>
            <a:pPr algn="ctr">
              <a:buFont typeface="Monotype Sorts" charset="2"/>
              <a:buNone/>
            </a:pPr>
            <a:endParaRPr lang="en-US" sz="1300" b="1" smtClean="0">
              <a:ea typeface="ＭＳ Ｐゴシック" pitchFamily="34" charset="-128"/>
            </a:endParaRPr>
          </a:p>
        </p:txBody>
      </p:sp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4419600" y="3657600"/>
          <a:ext cx="2514600" cy="457200"/>
        </p:xfrm>
        <a:graphic>
          <a:graphicData uri="http://schemas.openxmlformats.org/presentationml/2006/ole">
            <p:oleObj spid="_x0000_s22530" name="Equation" r:id="rId4" imgW="1651000" imgH="381000" progId="Equation.3">
              <p:embed/>
            </p:oleObj>
          </a:graphicData>
        </a:graphic>
      </p:graphicFrame>
      <p:sp>
        <p:nvSpPr>
          <p:cNvPr id="22535" name="TextBox 9"/>
          <p:cNvSpPr txBox="1">
            <a:spLocks noChangeArrowheads="1"/>
          </p:cNvSpPr>
          <p:nvPr/>
        </p:nvSpPr>
        <p:spPr bwMode="auto">
          <a:xfrm>
            <a:off x="6400800" y="3200400"/>
            <a:ext cx="274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200"/>
              <a:t>Πληθωρισμός</a:t>
            </a:r>
            <a:r>
              <a:rPr lang="en-US" sz="1200"/>
              <a:t> </a:t>
            </a:r>
            <a:r>
              <a:rPr lang="el-GR" sz="1200"/>
              <a:t>ΗΠ</a:t>
            </a:r>
            <a:r>
              <a:rPr lang="en-US" sz="1200"/>
              <a:t> $ = 2%</a:t>
            </a:r>
          </a:p>
          <a:p>
            <a:r>
              <a:rPr lang="el-GR" sz="1200"/>
              <a:t>Πληθωρισμός</a:t>
            </a:r>
            <a:r>
              <a:rPr lang="en-US" sz="1200"/>
              <a:t> $R = 7%</a:t>
            </a:r>
          </a:p>
        </p:txBody>
      </p:sp>
      <p:graphicFrame>
        <p:nvGraphicFramePr>
          <p:cNvPr id="22531" name="Object 3"/>
          <p:cNvGraphicFramePr>
            <a:graphicFrameLocks noChangeAspect="1"/>
          </p:cNvGraphicFramePr>
          <p:nvPr/>
        </p:nvGraphicFramePr>
        <p:xfrm>
          <a:off x="5410200" y="4191000"/>
          <a:ext cx="1981200" cy="381000"/>
        </p:xfrm>
        <a:graphic>
          <a:graphicData uri="http://schemas.openxmlformats.org/presentationml/2006/ole">
            <p:oleObj spid="_x0000_s22531" name="Equation" r:id="rId5" imgW="1651000" imgH="381000" progId="Equation.3">
              <p:embed/>
            </p:oleObj>
          </a:graphicData>
        </a:graphic>
      </p:graphicFrame>
      <p:pic>
        <p:nvPicPr>
          <p:cNvPr id="22538" name="Picture 10" descr="kl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62200" y="2286000"/>
            <a:ext cx="4435475" cy="850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000" smtClean="0">
                <a:ea typeface="ＭＳ Ｐゴシック" pitchFamily="34" charset="-128"/>
              </a:rPr>
              <a:t>Το Κόστος Κεφαλαίου της </a:t>
            </a:r>
            <a:r>
              <a:rPr lang="en-US" sz="2000" smtClean="0">
                <a:ea typeface="ＭＳ Ｐゴシック" pitchFamily="34" charset="-128"/>
              </a:rPr>
              <a:t>Bookscape</a:t>
            </a:r>
          </a:p>
        </p:txBody>
      </p:sp>
      <p:sp>
        <p:nvSpPr>
          <p:cNvPr id="1126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1600" dirty="0" smtClean="0">
                <a:ea typeface="ＭＳ Ｐゴシック" pitchFamily="34" charset="-128"/>
              </a:rPr>
              <a:t>Νωρίτερα</a:t>
            </a:r>
            <a:r>
              <a:rPr lang="en-US" sz="1600" dirty="0" smtClean="0">
                <a:ea typeface="ＭＳ Ｐゴシック" pitchFamily="34" charset="-128"/>
              </a:rPr>
              <a:t>, </a:t>
            </a:r>
            <a:r>
              <a:rPr lang="el-GR" sz="1600" dirty="0" smtClean="0">
                <a:ea typeface="ＭＳ Ｐゴシック" pitchFamily="34" charset="-128"/>
              </a:rPr>
              <a:t>παρατηρήσαμε πως το κόστος ιδίων κεφαλαίων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l-GR" sz="1600" dirty="0" smtClean="0">
                <a:ea typeface="ＭＳ Ｐゴシック" pitchFamily="34" charset="-128"/>
              </a:rPr>
              <a:t>θα ήταν πολύ υψηλότερο για ένα μη διαφοροποιημένο επενδυτή απ’ όσο για έναν διαφοροποιημένο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l-GR" sz="1600" dirty="0" smtClean="0">
                <a:ea typeface="ＭＳ Ｐゴシック" pitchFamily="34" charset="-128"/>
              </a:rPr>
              <a:t>και χρησιμοποιήσαμε μια αντίθεση μεταξύ συνολικού βήτα και βήτα αγοράς για να τονίσουμε τη θέση μας</a:t>
            </a:r>
            <a:r>
              <a:rPr lang="en-US" sz="1600" dirty="0" smtClean="0">
                <a:ea typeface="ＭＳ Ｐゴシック" pitchFamily="34" charset="-128"/>
              </a:rPr>
              <a:t>. </a:t>
            </a:r>
          </a:p>
          <a:p>
            <a:r>
              <a:rPr lang="el-GR" sz="1600" dirty="0" smtClean="0">
                <a:ea typeface="ＭＳ Ｐゴシック" pitchFamily="34" charset="-128"/>
              </a:rPr>
              <a:t>Το κόστος κεφαλαίου απεικονίζει το διαχωρισμό</a:t>
            </a:r>
            <a:r>
              <a:rPr lang="en-US" sz="1600" dirty="0" smtClean="0">
                <a:ea typeface="ＭＳ Ｐゴシック" pitchFamily="34" charset="-128"/>
              </a:rPr>
              <a:t>:</a:t>
            </a:r>
          </a:p>
          <a:p>
            <a:pPr>
              <a:buFont typeface="Monotype Sorts" charset="2"/>
              <a:buNone/>
            </a:pPr>
            <a:endParaRPr lang="en-US" sz="1600" dirty="0" smtClean="0">
              <a:ea typeface="ＭＳ Ｐゴシック" pitchFamily="34" charset="-128"/>
            </a:endParaRPr>
          </a:p>
        </p:txBody>
      </p:sp>
      <p:pic>
        <p:nvPicPr>
          <p:cNvPr id="112647" name="Picture 7" descr="k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4114800"/>
            <a:ext cx="6400800" cy="9334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="ctr"/>
          <a:lstStyle/>
          <a:p>
            <a:r>
              <a:rPr lang="el-GR" dirty="0" smtClean="0">
                <a:solidFill>
                  <a:srgbClr val="00B050"/>
                </a:solidFill>
                <a:ea typeface="ＭＳ Ｐゴシック" pitchFamily="34" charset="-128"/>
              </a:rPr>
              <a:t>Εκτίμηση του Πριμ Κινδύνου στην Πράξη</a:t>
            </a:r>
            <a:endParaRPr lang="en-US" dirty="0" smtClean="0">
              <a:solidFill>
                <a:srgbClr val="00B050"/>
              </a:solidFill>
              <a:ea typeface="ＭＳ Ｐゴシック" pitchFamily="34" charset="-128"/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l-GR" sz="2000" u="sng" dirty="0" smtClean="0">
                <a:ea typeface="ＭＳ Ｐゴシック" pitchFamily="34" charset="-128"/>
              </a:rPr>
              <a:t>1. </a:t>
            </a:r>
            <a:r>
              <a:rPr lang="el-GR" sz="2000" u="sng" dirty="0" smtClean="0">
                <a:solidFill>
                  <a:srgbClr val="0070C0"/>
                </a:solidFill>
                <a:ea typeface="ＭＳ Ｐゴシック" pitchFamily="34" charset="-128"/>
              </a:rPr>
              <a:t>Επισκόπηση (</a:t>
            </a:r>
            <a:r>
              <a:rPr lang="en-US" sz="2000" u="sng" dirty="0" smtClean="0">
                <a:solidFill>
                  <a:srgbClr val="0070C0"/>
                </a:solidFill>
                <a:ea typeface="ＭＳ Ｐゴシック" pitchFamily="34" charset="-128"/>
              </a:rPr>
              <a:t>survey) </a:t>
            </a:r>
            <a:r>
              <a:rPr lang="el-GR" sz="2000" u="sng" dirty="0" smtClean="0">
                <a:solidFill>
                  <a:srgbClr val="0070C0"/>
                </a:solidFill>
                <a:ea typeface="ＭＳ Ｐゴシック" pitchFamily="34" charset="-128"/>
              </a:rPr>
              <a:t>επενδυτών</a:t>
            </a:r>
            <a:r>
              <a:rPr lang="en-US" sz="2000" u="sng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ως προς τα επιθυμητά τους πριμ κινδύνου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και χρησιμοποιήστε το μέσο πριμ αυτών των ερευνών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.</a:t>
            </a:r>
          </a:p>
          <a:p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2. Υποθέστε πως το ιστορικό (πραγματοποιηθέν) πριμ κινδύνου που υπολογίζεται  για μακρές περιόδους ισούται με το απαιτούμενο πριμ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-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πχ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, </a:t>
            </a:r>
            <a:r>
              <a:rPr lang="el-GR" sz="2000" u="sng" dirty="0" smtClean="0">
                <a:solidFill>
                  <a:srgbClr val="0070C0"/>
                </a:solidFill>
                <a:ea typeface="ＭＳ Ｐゴシック" pitchFamily="34" charset="-128"/>
              </a:rPr>
              <a:t>χρήση ιστορικών δεδομένων</a:t>
            </a:r>
            <a:endParaRPr lang="en-US" sz="2000" dirty="0" smtClean="0">
              <a:solidFill>
                <a:srgbClr val="0070C0"/>
              </a:solidFill>
              <a:ea typeface="ＭＳ Ｐゴシック" pitchFamily="34" charset="-128"/>
            </a:endParaRPr>
          </a:p>
          <a:p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3. Εκτιμήστε το</a:t>
            </a:r>
            <a:r>
              <a:rPr lang="en-US" sz="2000" u="sng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l-GR" sz="2000" u="sng" dirty="0" smtClean="0">
                <a:solidFill>
                  <a:srgbClr val="0070C0"/>
                </a:solidFill>
                <a:ea typeface="ＭＳ Ｐゴシック" pitchFamily="34" charset="-128"/>
              </a:rPr>
              <a:t>τεκμαρτό πριμ</a:t>
            </a:r>
            <a:r>
              <a:rPr lang="en-US" sz="2000" u="sng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στις τρέχουσες τιμές επενδυτικών στοιχείων (αξιογράφων)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smtClean="0">
                <a:latin typeface="Wingdings" pitchFamily="2" charset="2"/>
                <a:ea typeface="ＭＳ Ｐゴシック" pitchFamily="34" charset="-128"/>
              </a:rPr>
              <a:t>6 </a:t>
            </a:r>
            <a:r>
              <a:rPr lang="el-GR" sz="2000" smtClean="0">
                <a:ea typeface="ＭＳ Ｐゴシック" pitchFamily="34" charset="-128"/>
              </a:rPr>
              <a:t>Τεστ Εφαρμογής</a:t>
            </a:r>
            <a:r>
              <a:rPr lang="en-US" sz="2000" smtClean="0">
                <a:ea typeface="ＭＳ Ｐゴシック" pitchFamily="34" charset="-128"/>
              </a:rPr>
              <a:t>: </a:t>
            </a:r>
            <a:r>
              <a:rPr lang="el-GR" sz="2000" smtClean="0">
                <a:ea typeface="ＭＳ Ｐゴシック" pitchFamily="34" charset="-128"/>
              </a:rPr>
              <a:t>Εκτιμώντας το Κόστος Κεφαλαίου</a:t>
            </a:r>
            <a:endParaRPr lang="en-US" sz="2000" smtClean="0">
              <a:ea typeface="ＭＳ Ｐゴシック" pitchFamily="34" charset="-128"/>
            </a:endParaRP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1600" dirty="0" smtClean="0">
                <a:ea typeface="ＭＳ Ｐゴシック" pitchFamily="34" charset="-128"/>
              </a:rPr>
              <a:t>Χρησιμοποιώντας τον συνθετικό από κάτω προς τα πάνω συντελεστή βήτα που υπολογίσατε για την επιχείρησή σας</a:t>
            </a:r>
            <a:r>
              <a:rPr lang="en-US" sz="1600" dirty="0" smtClean="0">
                <a:ea typeface="ＭＳ Ｐゴシック" pitchFamily="34" charset="-128"/>
              </a:rPr>
              <a:t>, </a:t>
            </a:r>
            <a:r>
              <a:rPr lang="el-GR" sz="1600" dirty="0" smtClean="0">
                <a:ea typeface="ＭＳ Ｐゴシック" pitchFamily="34" charset="-128"/>
              </a:rPr>
              <a:t>και τις αξίες ιδίων και δανειακών κεφαλαίων που υπολογίσατε για την επιχείρησή σας</a:t>
            </a:r>
            <a:r>
              <a:rPr lang="en-US" sz="1600" dirty="0" smtClean="0">
                <a:ea typeface="ＭＳ Ｐゴシック" pitchFamily="34" charset="-128"/>
              </a:rPr>
              <a:t>, </a:t>
            </a:r>
            <a:r>
              <a:rPr lang="el-GR" sz="1600" dirty="0" smtClean="0">
                <a:ea typeface="ＭＳ Ｐゴシック" pitchFamily="34" charset="-128"/>
              </a:rPr>
              <a:t>εκτιμήστε έναν από κάτω προς τα πάνω μοχλευμένο βήτα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l-GR" sz="1600" dirty="0" smtClean="0">
                <a:ea typeface="ＭＳ Ｐゴシック" pitchFamily="34" charset="-128"/>
              </a:rPr>
              <a:t>και το κόστος ιδίων κεφαλαίων της επιχείρησής σας</a:t>
            </a:r>
            <a:r>
              <a:rPr lang="en-US" sz="1600" dirty="0" smtClean="0">
                <a:ea typeface="ＭＳ Ｐゴシック" pitchFamily="34" charset="-128"/>
              </a:rPr>
              <a:t>.</a:t>
            </a:r>
          </a:p>
          <a:p>
            <a:endParaRPr lang="en-US" sz="1600" dirty="0" smtClean="0">
              <a:ea typeface="ＭＳ Ｐゴシック" pitchFamily="34" charset="-128"/>
            </a:endParaRPr>
          </a:p>
          <a:p>
            <a:endParaRPr lang="en-US" sz="1600" dirty="0" smtClean="0">
              <a:ea typeface="ＭＳ Ｐゴシック" pitchFamily="34" charset="-128"/>
            </a:endParaRPr>
          </a:p>
          <a:p>
            <a:r>
              <a:rPr lang="el-GR" sz="1600" dirty="0" smtClean="0">
                <a:ea typeface="ＭＳ Ｐゴシック" pitchFamily="34" charset="-128"/>
              </a:rPr>
              <a:t>Βάσει των κοστών Ιδίων και Δανειακών Κεφαλαίων που εκτιμήσατε</a:t>
            </a:r>
            <a:r>
              <a:rPr lang="en-US" sz="1600" dirty="0" smtClean="0">
                <a:ea typeface="ＭＳ Ｐゴシック" pitchFamily="34" charset="-128"/>
              </a:rPr>
              <a:t>, </a:t>
            </a:r>
            <a:r>
              <a:rPr lang="el-GR" sz="1600" dirty="0" smtClean="0">
                <a:ea typeface="ＭＳ Ｐゴシック" pitchFamily="34" charset="-128"/>
              </a:rPr>
              <a:t>και τα σταθμικά τους βάρη</a:t>
            </a:r>
            <a:r>
              <a:rPr lang="en-US" sz="1600" dirty="0" smtClean="0">
                <a:ea typeface="ＭＳ Ｐゴシック" pitchFamily="34" charset="-128"/>
              </a:rPr>
              <a:t>, </a:t>
            </a:r>
            <a:r>
              <a:rPr lang="el-GR" sz="1600" dirty="0" smtClean="0">
                <a:ea typeface="ＭＳ Ｐゴシック" pitchFamily="34" charset="-128"/>
              </a:rPr>
              <a:t>εκτιμήστε το κόστος συνολικών κεφαλαίων της επιχείρησής σας</a:t>
            </a:r>
            <a:r>
              <a:rPr lang="en-US" sz="1600" dirty="0" smtClean="0">
                <a:ea typeface="ＭＳ Ｐゴシック" pitchFamily="34" charset="-128"/>
              </a:rPr>
              <a:t>. </a:t>
            </a:r>
          </a:p>
          <a:p>
            <a:endParaRPr lang="en-US" sz="1600" dirty="0" smtClean="0">
              <a:ea typeface="ＭＳ Ｐゴシック" pitchFamily="34" charset="-128"/>
            </a:endParaRPr>
          </a:p>
          <a:p>
            <a:endParaRPr lang="en-US" sz="1600" dirty="0" smtClean="0">
              <a:ea typeface="ＭＳ Ｐゴシック" pitchFamily="34" charset="-128"/>
            </a:endParaRPr>
          </a:p>
          <a:p>
            <a:r>
              <a:rPr lang="el-GR" sz="1600" dirty="0" smtClean="0">
                <a:ea typeface="ＭＳ Ｐゴシック" pitchFamily="34" charset="-128"/>
              </a:rPr>
              <a:t>Πόσο διαφορετικό θα ήταν το κόστος κεφαλαίων σας</a:t>
            </a:r>
            <a:r>
              <a:rPr lang="en-US" sz="1600" dirty="0" smtClean="0">
                <a:ea typeface="ＭＳ Ｐゴシック" pitchFamily="34" charset="-128"/>
              </a:rPr>
              <a:t>, </a:t>
            </a:r>
            <a:r>
              <a:rPr lang="el-GR" sz="1600" dirty="0" smtClean="0">
                <a:ea typeface="ＭＳ Ｐゴシック" pitchFamily="34" charset="-128"/>
              </a:rPr>
              <a:t>εάν είχατε χρησιμοποιήσει λογιστικά σταθμικά βάρη;</a:t>
            </a:r>
            <a:endParaRPr lang="en-US" sz="1600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="ctr"/>
          <a:lstStyle/>
          <a:p>
            <a:r>
              <a:rPr lang="el-GR" sz="2000" smtClean="0">
                <a:ea typeface="ＭＳ Ｐゴシック" pitchFamily="34" charset="-128"/>
              </a:rPr>
              <a:t>Επιλέγοντας ένα Ενδεικτικό Επιτόκιο</a:t>
            </a:r>
            <a:endParaRPr lang="en-US" sz="2000" smtClean="0">
              <a:ea typeface="ＭＳ Ｐゴシック" pitchFamily="34" charset="-128"/>
            </a:endParaRP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l-GR" sz="1600" dirty="0" smtClean="0">
                <a:ea typeface="ＭＳ Ｐゴシック" pitchFamily="34" charset="-128"/>
              </a:rPr>
              <a:t>Είτε το κόστος ιδίων είτε το κόστος συνολικών κεφαλαίων μπορεί να χρησιμοποιηθεί ως ενδεικτικό επιτόκιο</a:t>
            </a:r>
            <a:r>
              <a:rPr lang="en-US" sz="1600" dirty="0" smtClean="0">
                <a:ea typeface="ＭＳ Ｐゴシック" pitchFamily="34" charset="-128"/>
              </a:rPr>
              <a:t>, </a:t>
            </a:r>
            <a:r>
              <a:rPr lang="el-GR" sz="1600" dirty="0" smtClean="0">
                <a:ea typeface="ＭＳ Ｐゴシック" pitchFamily="34" charset="-128"/>
              </a:rPr>
              <a:t>ανάλογα με το αν οι μετρούμενες αποδόσεις αφορούν επενδυτές μετοχικών κεφαλαίων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l-GR" sz="1600" dirty="0" smtClean="0">
                <a:ea typeface="ＭＳ Ｐゴシック" pitchFamily="34" charset="-128"/>
              </a:rPr>
              <a:t>ή όλους όσους έχουν απαιτήσεις από την εταιρεία</a:t>
            </a:r>
            <a:r>
              <a:rPr lang="en-US" sz="1600" dirty="0" smtClean="0">
                <a:ea typeface="ＭＳ Ｐゴシック" pitchFamily="34" charset="-128"/>
              </a:rPr>
              <a:t> (</a:t>
            </a:r>
            <a:r>
              <a:rPr lang="el-GR" sz="1600" dirty="0" smtClean="0">
                <a:ea typeface="ＭＳ Ｐゴシック" pitchFamily="34" charset="-128"/>
              </a:rPr>
              <a:t>συνολικά κεφάλαια</a:t>
            </a:r>
            <a:r>
              <a:rPr lang="en-US" sz="1600" dirty="0" smtClean="0">
                <a:ea typeface="ＭＳ Ｐゴシック" pitchFamily="34" charset="-128"/>
              </a:rPr>
              <a:t>)</a:t>
            </a:r>
          </a:p>
          <a:p>
            <a:r>
              <a:rPr lang="el-GR" sz="1600" dirty="0" smtClean="0">
                <a:ea typeface="ＭＳ Ｐゴシック" pitchFamily="34" charset="-128"/>
              </a:rPr>
              <a:t>Εάν οι μετρούμενες αποδόσεις αφορούν σε μετοχικούς επενδυτές</a:t>
            </a:r>
            <a:r>
              <a:rPr lang="en-US" sz="1600" dirty="0" smtClean="0">
                <a:ea typeface="ＭＳ Ｐゴシック" pitchFamily="34" charset="-128"/>
              </a:rPr>
              <a:t>, </a:t>
            </a:r>
            <a:r>
              <a:rPr lang="el-GR" sz="1600" dirty="0" smtClean="0">
                <a:ea typeface="ＭＳ Ｐゴシック" pitchFamily="34" charset="-128"/>
              </a:rPr>
              <a:t>το κατάλληλο ενδεικτικό επιτόκιο είναι το κόστος ιδίων κεφαλαίων</a:t>
            </a:r>
            <a:r>
              <a:rPr lang="en-US" sz="1600" dirty="0" smtClean="0">
                <a:ea typeface="ＭＳ Ｐゴシック" pitchFamily="34" charset="-128"/>
              </a:rPr>
              <a:t>.</a:t>
            </a:r>
          </a:p>
          <a:p>
            <a:r>
              <a:rPr lang="el-GR" sz="1600" dirty="0" smtClean="0">
                <a:ea typeface="ＭＳ Ｐゴシック" pitchFamily="34" charset="-128"/>
              </a:rPr>
              <a:t>Εάν οι μετρούμενες αποδόσεις αφορούν στα συνολικά κεφάλαια</a:t>
            </a:r>
            <a:r>
              <a:rPr lang="en-US" sz="1600" dirty="0" smtClean="0">
                <a:ea typeface="ＭＳ Ｐゴシック" pitchFamily="34" charset="-128"/>
              </a:rPr>
              <a:t> (</a:t>
            </a:r>
            <a:r>
              <a:rPr lang="el-GR" sz="1600" dirty="0" smtClean="0">
                <a:ea typeface="ＭＳ Ｐゴシック" pitchFamily="34" charset="-128"/>
              </a:rPr>
              <a:t>ή την επιχείρηση</a:t>
            </a:r>
            <a:r>
              <a:rPr lang="en-US" sz="1600" dirty="0" smtClean="0">
                <a:ea typeface="ＭＳ Ｐゴシック" pitchFamily="34" charset="-128"/>
              </a:rPr>
              <a:t>), </a:t>
            </a:r>
            <a:r>
              <a:rPr lang="el-GR" sz="1600" dirty="0" smtClean="0">
                <a:ea typeface="ＭＳ Ｐゴシック" pitchFamily="34" charset="-128"/>
              </a:rPr>
              <a:t>το κατάλληλο ενδεικτικό επιτόκιο είναι το κόστος συνολικών κεφαλαίων</a:t>
            </a:r>
            <a:r>
              <a:rPr lang="en-US" sz="1600" dirty="0" smtClean="0">
                <a:ea typeface="ＭＳ Ｐゴシック" pitchFamily="34" charset="-128"/>
              </a:rPr>
              <a:t>.</a:t>
            </a:r>
          </a:p>
        </p:txBody>
      </p:sp>
    </p:spTree>
  </p:cSld>
  <p:clrMapOvr>
    <a:masterClrMapping/>
  </p:clrMapOvr>
  <p:transition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="ctr"/>
          <a:lstStyle/>
          <a:p>
            <a:r>
              <a:rPr lang="el-GR" sz="2000" smtClean="0">
                <a:ea typeface="ＭＳ Ｐゴシック" pitchFamily="34" charset="-128"/>
              </a:rPr>
              <a:t>Πίσω στις Πρώτες Αρχές</a:t>
            </a:r>
            <a:endParaRPr lang="en-US" sz="2000" smtClean="0">
              <a:ea typeface="ＭＳ Ｐゴシック" pitchFamily="34" charset="-128"/>
            </a:endParaRPr>
          </a:p>
        </p:txBody>
      </p:sp>
      <p:pic>
        <p:nvPicPr>
          <p:cNvPr id="115719" name="Picture 7" descr="bz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2044700"/>
            <a:ext cx="6532563" cy="3938588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="ctr"/>
          <a:lstStyle/>
          <a:p>
            <a:r>
              <a:rPr lang="el-GR" dirty="0" smtClean="0">
                <a:solidFill>
                  <a:srgbClr val="00B050"/>
                </a:solidFill>
                <a:ea typeface="ＭＳ Ｐゴシック" pitchFamily="34" charset="-128"/>
              </a:rPr>
              <a:t>Η Προσέγγιση των Δημοσκοπήσεων</a:t>
            </a:r>
            <a:endParaRPr lang="en-US" dirty="0" smtClean="0">
              <a:solidFill>
                <a:srgbClr val="00B050"/>
              </a:solidFill>
              <a:ea typeface="ＭＳ Ｐゴシック" pitchFamily="34" charset="-128"/>
            </a:endParaRP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828800"/>
            <a:ext cx="7753350" cy="4800600"/>
          </a:xfrm>
          <a:noFill/>
        </p:spPr>
        <p:txBody>
          <a:bodyPr/>
          <a:lstStyle/>
          <a:p>
            <a:pPr eaLnBrk="1" hangingPunct="1"/>
            <a:r>
              <a:rPr lang="el-GR" sz="1600" dirty="0" smtClean="0">
                <a:solidFill>
                  <a:srgbClr val="0070C0"/>
                </a:solidFill>
                <a:ea typeface="ＭＳ Ｐゴシック" pitchFamily="34" charset="-128"/>
              </a:rPr>
              <a:t>Η δημοσκόπηση όλων των μεγάλων επενδυτών σε μια αγορά είναι αδύνατη</a:t>
            </a:r>
            <a:r>
              <a:rPr lang="en-US" sz="1600" dirty="0" smtClean="0">
                <a:solidFill>
                  <a:srgbClr val="0070C0"/>
                </a:solidFill>
                <a:ea typeface="ＭＳ Ｐゴシック" pitchFamily="34" charset="-128"/>
              </a:rPr>
              <a:t>.</a:t>
            </a:r>
          </a:p>
          <a:p>
            <a:pPr eaLnBrk="1" hangingPunct="1"/>
            <a:r>
              <a:rPr lang="el-GR" sz="1600" dirty="0" smtClean="0">
                <a:solidFill>
                  <a:srgbClr val="0070C0"/>
                </a:solidFill>
                <a:ea typeface="ＭＳ Ｐゴシック" pitchFamily="34" charset="-128"/>
              </a:rPr>
              <a:t>Ωστόσο</a:t>
            </a:r>
            <a:r>
              <a:rPr lang="en-US" sz="1600" dirty="0" smtClean="0">
                <a:solidFill>
                  <a:srgbClr val="0070C0"/>
                </a:solidFill>
                <a:ea typeface="ＭＳ Ｐゴシック" pitchFamily="34" charset="-128"/>
              </a:rPr>
              <a:t>, </a:t>
            </a:r>
            <a:r>
              <a:rPr lang="el-GR" sz="1600" dirty="0" smtClean="0">
                <a:solidFill>
                  <a:srgbClr val="0070C0"/>
                </a:solidFill>
                <a:ea typeface="ＭＳ Ｐゴシック" pitchFamily="34" charset="-128"/>
              </a:rPr>
              <a:t>μπορείτε να ρωτήσετε ορισμένα άτομα και χρησιμοποιήσετε αυτά τα αποτελέσματα</a:t>
            </a:r>
            <a:r>
              <a:rPr lang="en-US" sz="1600" dirty="0" smtClean="0">
                <a:solidFill>
                  <a:srgbClr val="0070C0"/>
                </a:solidFill>
                <a:ea typeface="ＭＳ Ｐゴシック" pitchFamily="34" charset="-128"/>
              </a:rPr>
              <a:t>. </a:t>
            </a:r>
            <a:r>
              <a:rPr lang="el-GR" sz="1600" dirty="0" smtClean="0">
                <a:solidFill>
                  <a:srgbClr val="0070C0"/>
                </a:solidFill>
                <a:ea typeface="ＭＳ Ｐゴシック" pitchFamily="34" charset="-128"/>
              </a:rPr>
              <a:t>Πρακτικά</a:t>
            </a:r>
            <a:r>
              <a:rPr lang="en-US" sz="1600" dirty="0" smtClean="0">
                <a:solidFill>
                  <a:srgbClr val="0070C0"/>
                </a:solidFill>
                <a:ea typeface="ＭＳ Ｐゴシック" pitchFamily="34" charset="-128"/>
              </a:rPr>
              <a:t>, </a:t>
            </a:r>
            <a:r>
              <a:rPr lang="el-GR" sz="1600" dirty="0" smtClean="0">
                <a:solidFill>
                  <a:srgbClr val="0070C0"/>
                </a:solidFill>
                <a:ea typeface="ＭＳ Ｐゴシック" pitchFamily="34" charset="-128"/>
              </a:rPr>
              <a:t>αυτό μεταφράζεται σε δημοσκόπηση των παρακάτω</a:t>
            </a:r>
            <a:r>
              <a:rPr lang="en-US" sz="1600" dirty="0" smtClean="0">
                <a:solidFill>
                  <a:srgbClr val="0070C0"/>
                </a:solidFill>
                <a:ea typeface="ＭＳ Ｐゴシック" pitchFamily="34" charset="-128"/>
              </a:rPr>
              <a:t>:</a:t>
            </a:r>
          </a:p>
          <a:p>
            <a:pPr eaLnBrk="1" hangingPunct="1"/>
            <a:endParaRPr lang="en-US" sz="1200" dirty="0" smtClean="0">
              <a:solidFill>
                <a:srgbClr val="0070C0"/>
              </a:solidFill>
              <a:ea typeface="ＭＳ Ｐゴシック" pitchFamily="34" charset="-128"/>
            </a:endParaRPr>
          </a:p>
          <a:p>
            <a:pPr eaLnBrk="1" hangingPunct="1"/>
            <a:endParaRPr lang="en-US" sz="1200" dirty="0" smtClean="0">
              <a:solidFill>
                <a:srgbClr val="0070C0"/>
              </a:solidFill>
              <a:ea typeface="ＭＳ Ｐゴシック" pitchFamily="34" charset="-128"/>
            </a:endParaRPr>
          </a:p>
          <a:p>
            <a:pPr eaLnBrk="1" hangingPunct="1"/>
            <a:endParaRPr lang="en-US" sz="1200" dirty="0" smtClean="0">
              <a:solidFill>
                <a:srgbClr val="0070C0"/>
              </a:solidFill>
              <a:ea typeface="ＭＳ Ｐゴシック" pitchFamily="34" charset="-128"/>
            </a:endParaRPr>
          </a:p>
          <a:p>
            <a:pPr eaLnBrk="1" hangingPunct="1"/>
            <a:endParaRPr lang="en-US" sz="1200" dirty="0" smtClean="0">
              <a:solidFill>
                <a:srgbClr val="0070C0"/>
              </a:solidFill>
              <a:ea typeface="ＭＳ Ｐゴシック" pitchFamily="34" charset="-128"/>
            </a:endParaRPr>
          </a:p>
          <a:p>
            <a:pPr eaLnBrk="1" hangingPunct="1"/>
            <a:endParaRPr lang="en-US" sz="1200" dirty="0" smtClean="0">
              <a:solidFill>
                <a:srgbClr val="0070C0"/>
              </a:solidFill>
              <a:ea typeface="ＭＳ Ｐゴシック" pitchFamily="34" charset="-128"/>
            </a:endParaRPr>
          </a:p>
          <a:p>
            <a:pPr eaLnBrk="1" hangingPunct="1"/>
            <a:endParaRPr lang="en-US" sz="1200" dirty="0" smtClean="0">
              <a:solidFill>
                <a:srgbClr val="0070C0"/>
              </a:solidFill>
              <a:ea typeface="ＭＳ Ｐゴシック" pitchFamily="34" charset="-128"/>
            </a:endParaRPr>
          </a:p>
          <a:p>
            <a:pPr eaLnBrk="1" hangingPunct="1"/>
            <a:endParaRPr lang="en-US" sz="1200" dirty="0" smtClean="0">
              <a:solidFill>
                <a:srgbClr val="0070C0"/>
              </a:solidFill>
              <a:ea typeface="ＭＳ Ｐゴシック" pitchFamily="34" charset="-128"/>
            </a:endParaRPr>
          </a:p>
          <a:p>
            <a:pPr eaLnBrk="1" hangingPunct="1"/>
            <a:endParaRPr lang="el-GR" sz="1200" dirty="0" smtClean="0">
              <a:solidFill>
                <a:srgbClr val="0070C0"/>
              </a:solidFill>
              <a:ea typeface="ＭＳ Ｐゴシック" pitchFamily="34" charset="-128"/>
            </a:endParaRPr>
          </a:p>
          <a:p>
            <a:pPr eaLnBrk="1" hangingPunct="1"/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Οι περιορισμοί αυτής της προσέγγισης είναι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:</a:t>
            </a:r>
          </a:p>
          <a:p>
            <a:pPr lvl="1" eaLnBrk="1" hangingPunct="1"/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Δεν υπάρχουν περιορισμοί ως προς τη λογική των αποτελεσμάτων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 (</a:t>
            </a:r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η έρευνα θα μπορούσε να παράγει αρνητικά πριμ κινδύνου ή και πριμ 50%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)</a:t>
            </a:r>
          </a:p>
          <a:p>
            <a:pPr lvl="1" eaLnBrk="1" hangingPunct="1"/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Τα πριμ των δημοσκοπήσεων είναι εξαιρετικά ευμετάβλητα</a:t>
            </a:r>
            <a:endParaRPr lang="en-US" sz="1800" dirty="0" smtClean="0">
              <a:solidFill>
                <a:srgbClr val="0070C0"/>
              </a:solidFill>
              <a:ea typeface="ＭＳ Ｐゴシック" pitchFamily="34" charset="-128"/>
            </a:endParaRPr>
          </a:p>
          <a:p>
            <a:pPr lvl="1" eaLnBrk="1" hangingPunct="1"/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τείνουν να είναι βραχυπρόθεσμα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; </a:t>
            </a:r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Ακόμη και οι μεγαλύτερες έρευνες δεν ξεπερνούν το χρόνο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.</a:t>
            </a:r>
          </a:p>
        </p:txBody>
      </p:sp>
      <p:pic>
        <p:nvPicPr>
          <p:cNvPr id="1030" name="Picture 6" descr="Untitled-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2976563"/>
            <a:ext cx="5151438" cy="121443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="ctr"/>
          <a:lstStyle/>
          <a:p>
            <a:r>
              <a:rPr lang="el-GR" dirty="0" smtClean="0">
                <a:solidFill>
                  <a:srgbClr val="00B050"/>
                </a:solidFill>
                <a:ea typeface="ＭＳ Ｐゴシック" pitchFamily="34" charset="-128"/>
              </a:rPr>
              <a:t>Η Προσέγγιση των Ιστορικών Πριμ</a:t>
            </a:r>
            <a:endParaRPr lang="en-US" dirty="0" smtClean="0">
              <a:solidFill>
                <a:srgbClr val="00B050"/>
              </a:solidFill>
              <a:ea typeface="ＭＳ Ｐゴシック" pitchFamily="34" charset="-128"/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Είναι η κλασσική προσέγγιση που χρησιμοποιείται από τους περισσότερους για εφαρμογή σε υποδείγματα</a:t>
            </a:r>
            <a:endParaRPr lang="en-US" sz="1800" dirty="0" smtClean="0">
              <a:solidFill>
                <a:srgbClr val="0070C0"/>
              </a:solidFill>
              <a:ea typeface="ＭＳ Ｐゴシック" pitchFamily="34" charset="-128"/>
            </a:endParaRPr>
          </a:p>
          <a:p>
            <a:pPr eaLnBrk="1" hangingPunct="1"/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Στις περισσότερες περιπτώσεις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, </a:t>
            </a:r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η προσέγγιση αυτή λειτουργεί ως εξής</a:t>
            </a:r>
            <a:endParaRPr lang="en-US" sz="1800" dirty="0" smtClean="0">
              <a:solidFill>
                <a:srgbClr val="0070C0"/>
              </a:solidFill>
              <a:ea typeface="ＭＳ Ｐゴシック" pitchFamily="34" charset="-128"/>
            </a:endParaRPr>
          </a:p>
          <a:p>
            <a:pPr lvl="1" eaLnBrk="1" hangingPunct="1"/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Ορίζει τη χρονική περίοδο προς εκτίμηση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 (1928-</a:t>
            </a:r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Παρόν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, 1962-</a:t>
            </a:r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 Παρόν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....)</a:t>
            </a:r>
          </a:p>
          <a:p>
            <a:pPr lvl="1" eaLnBrk="1" hangingPunct="1"/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Υπολογίζει μέσες αποδόσεις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μετοχικού δείκτη για την περίοδο αυτή Υπολογίζει μέσες αποδόσεις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ακίνδυνου αξιόγραφου για την περίοδο αυτή</a:t>
            </a:r>
            <a:endParaRPr lang="en-US" sz="1800" dirty="0" smtClean="0">
              <a:solidFill>
                <a:srgbClr val="0070C0"/>
              </a:solidFill>
              <a:ea typeface="ＭＳ Ｐゴシック" pitchFamily="34" charset="-128"/>
            </a:endParaRPr>
          </a:p>
          <a:p>
            <a:pPr lvl="1" eaLnBrk="1" hangingPunct="1"/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Υπολογίζει τη διαφορά των δύο μέσων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και τη χρησιμοποιεί ως μελλοντικό πριμ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.</a:t>
            </a:r>
          </a:p>
          <a:p>
            <a:pPr eaLnBrk="1" hangingPunct="1"/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Οι περιορισμοί της προσέγγισης αυτής είναι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:</a:t>
            </a:r>
          </a:p>
          <a:p>
            <a:pPr lvl="1" eaLnBrk="1" hangingPunct="1"/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Υποθέτει πως η αποστροφή κινδύνου των επενδυτών δεν έχει μεταβληθεί συστηματικά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μέσα στο χρόνο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. (</a:t>
            </a:r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Η αποστροφή κινδύνου μπορεί να μεταβάλλεται από χρόνο σε χρόνο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, </a:t>
            </a:r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μα επανέρχεται στον ιστορικό μέσο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)</a:t>
            </a:r>
          </a:p>
          <a:p>
            <a:pPr lvl="1" eaLnBrk="1" hangingPunct="1">
              <a:spcBef>
                <a:spcPct val="0"/>
              </a:spcBef>
            </a:pPr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Υποθέτει πως η επικινδυνότητα του «επικίνδυνου» χαρτοφυλακίου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 (</a:t>
            </a:r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μετοχικός δείκτης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) </a:t>
            </a:r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δε μεταβάλλεται συστηματικά μέσα στο χρόνο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696200" cy="609600"/>
          </a:xfrm>
        </p:spPr>
        <p:txBody>
          <a:bodyPr/>
          <a:lstStyle/>
          <a:p>
            <a:pPr eaLnBrk="1" hangingPunct="1"/>
            <a:r>
              <a:rPr lang="el-GR" dirty="0" smtClean="0">
                <a:solidFill>
                  <a:srgbClr val="00B050"/>
                </a:solidFill>
                <a:ea typeface="ＭＳ Ｐゴシック" pitchFamily="34" charset="-128"/>
              </a:rPr>
              <a:t>Μέσα Ιστορικά Πριμ των ΗΠΑ</a:t>
            </a:r>
            <a:endParaRPr lang="en-US" dirty="0" smtClean="0">
              <a:solidFill>
                <a:srgbClr val="00B050"/>
              </a:solidFill>
              <a:ea typeface="ＭＳ Ｐゴシック" pitchFamily="34" charset="-128"/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1524000"/>
            <a:ext cx="7753350" cy="5181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Monotype Sorts" charset="2"/>
              <a:buNone/>
              <a:tabLst>
                <a:tab pos="1887538" algn="l"/>
                <a:tab pos="2968625" algn="l"/>
                <a:tab pos="4565650" algn="l"/>
                <a:tab pos="5664200" algn="l"/>
              </a:tabLst>
            </a:pPr>
            <a:endParaRPr lang="en-US" sz="1300" i="1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buFont typeface="Monotype Sorts" charset="2"/>
              <a:buNone/>
              <a:tabLst>
                <a:tab pos="1887538" algn="l"/>
                <a:tab pos="2968625" algn="l"/>
                <a:tab pos="4565650" algn="l"/>
                <a:tab pos="5664200" algn="l"/>
              </a:tabLst>
            </a:pPr>
            <a:endParaRPr lang="en-US" sz="1300" i="1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buFont typeface="Monotype Sorts" charset="2"/>
              <a:buNone/>
              <a:tabLst>
                <a:tab pos="1887538" algn="l"/>
                <a:tab pos="2968625" algn="l"/>
                <a:tab pos="4565650" algn="l"/>
                <a:tab pos="5664200" algn="l"/>
              </a:tabLst>
            </a:pPr>
            <a:endParaRPr lang="en-US" sz="1300" i="1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buFont typeface="Monotype Sorts" charset="2"/>
              <a:buNone/>
              <a:tabLst>
                <a:tab pos="1887538" algn="l"/>
                <a:tab pos="2968625" algn="l"/>
                <a:tab pos="4565650" algn="l"/>
                <a:tab pos="5664200" algn="l"/>
              </a:tabLst>
            </a:pPr>
            <a:endParaRPr lang="en-US" sz="1300" i="1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buFont typeface="Monotype Sorts" charset="2"/>
              <a:buNone/>
              <a:tabLst>
                <a:tab pos="1887538" algn="l"/>
                <a:tab pos="2968625" algn="l"/>
                <a:tab pos="4565650" algn="l"/>
                <a:tab pos="5664200" algn="l"/>
              </a:tabLst>
            </a:pPr>
            <a:endParaRPr lang="en-US" sz="1300" i="1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buFont typeface="Monotype Sorts" charset="2"/>
              <a:buNone/>
              <a:tabLst>
                <a:tab pos="1887538" algn="l"/>
                <a:tab pos="2968625" algn="l"/>
                <a:tab pos="4565650" algn="l"/>
                <a:tab pos="5664200" algn="l"/>
              </a:tabLst>
            </a:pPr>
            <a:endParaRPr lang="en-US" sz="1300" i="1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buFont typeface="Monotype Sorts" charset="2"/>
              <a:buNone/>
              <a:tabLst>
                <a:tab pos="1887538" algn="l"/>
                <a:tab pos="2968625" algn="l"/>
                <a:tab pos="4565650" algn="l"/>
                <a:tab pos="5664200" algn="l"/>
              </a:tabLst>
            </a:pPr>
            <a:endParaRPr lang="en-US" sz="1300" i="1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buFont typeface="Monotype Sorts" charset="2"/>
              <a:buNone/>
              <a:tabLst>
                <a:tab pos="1887538" algn="l"/>
                <a:tab pos="2968625" algn="l"/>
                <a:tab pos="4565650" algn="l"/>
                <a:tab pos="5664200" algn="l"/>
              </a:tabLst>
            </a:pPr>
            <a:endParaRPr lang="en-US" sz="1300" i="1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buFont typeface="Monotype Sorts" charset="2"/>
              <a:buNone/>
              <a:tabLst>
                <a:tab pos="1887538" algn="l"/>
                <a:tab pos="2968625" algn="l"/>
                <a:tab pos="4565650" algn="l"/>
                <a:tab pos="5664200" algn="l"/>
              </a:tabLst>
            </a:pPr>
            <a:endParaRPr lang="en-US" sz="1300" i="1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buFont typeface="Monotype Sorts" charset="2"/>
              <a:buNone/>
              <a:tabLst>
                <a:tab pos="1887538" algn="l"/>
                <a:tab pos="2968625" algn="l"/>
                <a:tab pos="4565650" algn="l"/>
                <a:tab pos="5664200" algn="l"/>
              </a:tabLst>
            </a:pPr>
            <a:r>
              <a:rPr lang="el-GR" sz="1100" i="1" dirty="0" smtClean="0">
                <a:ea typeface="ＭＳ Ｐゴシック" pitchFamily="34" charset="-128"/>
              </a:rPr>
              <a:t>Ποιο είναι το σωστό πριμ;</a:t>
            </a:r>
            <a:endParaRPr lang="en-US" sz="11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tabLst>
                <a:tab pos="1887538" algn="l"/>
                <a:tab pos="2968625" algn="l"/>
                <a:tab pos="4565650" algn="l"/>
                <a:tab pos="5664200" algn="l"/>
              </a:tabLst>
            </a:pPr>
            <a:endParaRPr lang="en-US" sz="11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tabLst>
                <a:tab pos="1887538" algn="l"/>
                <a:tab pos="2968625" algn="l"/>
                <a:tab pos="4565650" algn="l"/>
                <a:tab pos="5664200" algn="l"/>
              </a:tabLst>
            </a:pPr>
            <a:r>
              <a:rPr lang="el-GR" sz="1600" dirty="0" smtClean="0">
                <a:solidFill>
                  <a:srgbClr val="002060"/>
                </a:solidFill>
                <a:ea typeface="ＭＳ Ｐゴシック" pitchFamily="34" charset="-128"/>
              </a:rPr>
              <a:t>Ανατρέξτε όσο πίσω μπορείτε</a:t>
            </a:r>
            <a:r>
              <a:rPr lang="en-US" sz="1600" dirty="0" smtClean="0">
                <a:solidFill>
                  <a:srgbClr val="002060"/>
                </a:solidFill>
                <a:ea typeface="ＭＳ Ｐゴシック" pitchFamily="34" charset="-128"/>
              </a:rPr>
              <a:t>. </a:t>
            </a:r>
            <a:r>
              <a:rPr lang="el-GR" sz="1600" dirty="0" smtClean="0">
                <a:solidFill>
                  <a:srgbClr val="002060"/>
                </a:solidFill>
                <a:ea typeface="ＭＳ Ｐゴシック" pitchFamily="34" charset="-128"/>
              </a:rPr>
              <a:t>Αλλιώς</a:t>
            </a:r>
            <a:r>
              <a:rPr lang="en-US" sz="1600" dirty="0" smtClean="0">
                <a:solidFill>
                  <a:srgbClr val="002060"/>
                </a:solidFill>
                <a:ea typeface="ＭＳ Ｐゴシック" pitchFamily="34" charset="-128"/>
              </a:rPr>
              <a:t>, </a:t>
            </a:r>
            <a:r>
              <a:rPr lang="el-GR" sz="1600" dirty="0" smtClean="0">
                <a:solidFill>
                  <a:srgbClr val="002060"/>
                </a:solidFill>
                <a:ea typeface="ＭＳ Ｐゴシック" pitchFamily="34" charset="-128"/>
              </a:rPr>
              <a:t>το τυπικό σφάλμα της εκτίμησης θα είναι μεγάλο</a:t>
            </a:r>
            <a:r>
              <a:rPr lang="en-US" sz="1600" dirty="0" smtClean="0">
                <a:solidFill>
                  <a:srgbClr val="002060"/>
                </a:solidFill>
                <a:ea typeface="ＭＳ Ｐゴシック" pitchFamily="34" charset="-128"/>
              </a:rPr>
              <a:t>. </a:t>
            </a:r>
          </a:p>
          <a:p>
            <a:pPr eaLnBrk="1" hangingPunct="1">
              <a:lnSpc>
                <a:spcPct val="90000"/>
              </a:lnSpc>
              <a:tabLst>
                <a:tab pos="1887538" algn="l"/>
                <a:tab pos="2968625" algn="l"/>
                <a:tab pos="4565650" algn="l"/>
                <a:tab pos="5664200" algn="l"/>
              </a:tabLst>
            </a:pPr>
            <a:endParaRPr lang="en-US" sz="11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tabLst>
                <a:tab pos="1887538" algn="l"/>
                <a:tab pos="2968625" algn="l"/>
                <a:tab pos="4565650" algn="l"/>
                <a:tab pos="5664200" algn="l"/>
              </a:tabLst>
            </a:pPr>
            <a:endParaRPr lang="en-US" sz="11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tabLst>
                <a:tab pos="1887538" algn="l"/>
                <a:tab pos="2968625" algn="l"/>
                <a:tab pos="4565650" algn="l"/>
                <a:tab pos="5664200" algn="l"/>
              </a:tabLst>
            </a:pPr>
            <a:endParaRPr lang="en-US" sz="11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tabLst>
                <a:tab pos="1887538" algn="l"/>
                <a:tab pos="2968625" algn="l"/>
                <a:tab pos="4565650" algn="l"/>
                <a:tab pos="5664200" algn="l"/>
              </a:tabLst>
            </a:pPr>
            <a:endParaRPr lang="en-US" sz="11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tabLst>
                <a:tab pos="1887538" algn="l"/>
                <a:tab pos="2968625" algn="l"/>
                <a:tab pos="4565650" algn="l"/>
                <a:tab pos="5664200" algn="l"/>
              </a:tabLst>
            </a:pPr>
            <a:endParaRPr lang="en-US" sz="11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tabLst>
                <a:tab pos="1887538" algn="l"/>
                <a:tab pos="2968625" algn="l"/>
                <a:tab pos="4565650" algn="l"/>
                <a:tab pos="5664200" algn="l"/>
              </a:tabLst>
            </a:pPr>
            <a:r>
              <a:rPr lang="el-GR" sz="1600" dirty="0" smtClean="0">
                <a:solidFill>
                  <a:srgbClr val="002060"/>
                </a:solidFill>
                <a:ea typeface="ＭＳ Ｐゴシック" pitchFamily="34" charset="-128"/>
              </a:rPr>
              <a:t>Να είστε συνεπής στη χρήση του επιτοκίου μηδενικού κινδύνου</a:t>
            </a:r>
            <a:r>
              <a:rPr lang="en-US" sz="1600" dirty="0" smtClean="0">
                <a:solidFill>
                  <a:srgbClr val="002060"/>
                </a:solidFill>
                <a:ea typeface="ＭＳ Ｐゴシック" pitchFamily="34" charset="-128"/>
              </a:rPr>
              <a:t>.</a:t>
            </a:r>
          </a:p>
          <a:p>
            <a:pPr eaLnBrk="1" hangingPunct="1">
              <a:lnSpc>
                <a:spcPct val="90000"/>
              </a:lnSpc>
              <a:tabLst>
                <a:tab pos="1887538" algn="l"/>
                <a:tab pos="2968625" algn="l"/>
                <a:tab pos="4565650" algn="l"/>
                <a:tab pos="5664200" algn="l"/>
              </a:tabLst>
            </a:pPr>
            <a:r>
              <a:rPr lang="el-GR" sz="1600" dirty="0" smtClean="0">
                <a:solidFill>
                  <a:srgbClr val="002060"/>
                </a:solidFill>
                <a:ea typeface="ＭＳ Ｐゴシック" pitchFamily="34" charset="-128"/>
              </a:rPr>
              <a:t>Χρησιμοποιείστε αριθμητικά πριμ για ετήσιες εκτιμήσεις κόστους ιδίων κεφαλαίων</a:t>
            </a:r>
            <a:r>
              <a:rPr lang="en-US" sz="1600" dirty="0" smtClean="0">
                <a:solidFill>
                  <a:srgbClr val="002060"/>
                </a:solidFill>
                <a:ea typeface="ＭＳ Ｐゴシック" pitchFamily="34" charset="-128"/>
              </a:rPr>
              <a:t> </a:t>
            </a:r>
            <a:r>
              <a:rPr lang="el-GR" sz="1600" dirty="0" smtClean="0">
                <a:solidFill>
                  <a:srgbClr val="002060"/>
                </a:solidFill>
                <a:ea typeface="ＭＳ Ｐゴシック" pitchFamily="34" charset="-128"/>
              </a:rPr>
              <a:t>και γεωμετρικά πριμ για μακροπρόθεσμες εκτιμήσεις κόστους ιδίων κεφαλαίων</a:t>
            </a:r>
            <a:r>
              <a:rPr lang="en-US" sz="1600" dirty="0" smtClean="0">
                <a:solidFill>
                  <a:srgbClr val="002060"/>
                </a:solidFill>
                <a:ea typeface="ＭＳ Ｐゴシック" pitchFamily="34" charset="-128"/>
              </a:rPr>
              <a:t>.</a:t>
            </a:r>
          </a:p>
          <a:p>
            <a:pPr eaLnBrk="1" hangingPunct="1">
              <a:lnSpc>
                <a:spcPct val="90000"/>
              </a:lnSpc>
              <a:buFont typeface="Monotype Sorts" charset="2"/>
              <a:buNone/>
              <a:tabLst>
                <a:tab pos="1887538" algn="l"/>
                <a:tab pos="2968625" algn="l"/>
                <a:tab pos="4565650" algn="l"/>
                <a:tab pos="5664200" algn="l"/>
              </a:tabLst>
            </a:pPr>
            <a:r>
              <a:rPr lang="el-GR" sz="1600" u="sng" dirty="0" smtClean="0">
                <a:solidFill>
                  <a:srgbClr val="002060"/>
                </a:solidFill>
                <a:ea typeface="ＭＳ Ｐゴシック" pitchFamily="34" charset="-128"/>
              </a:rPr>
              <a:t>Βάση Δεδομένων</a:t>
            </a:r>
            <a:r>
              <a:rPr lang="en-US" sz="1600" dirty="0" smtClean="0">
                <a:solidFill>
                  <a:srgbClr val="002060"/>
                </a:solidFill>
                <a:ea typeface="ＭＳ Ｐゴシック" pitchFamily="34" charset="-128"/>
              </a:rPr>
              <a:t>: </a:t>
            </a:r>
            <a:r>
              <a:rPr lang="el-GR" sz="1600" dirty="0" smtClean="0">
                <a:solidFill>
                  <a:srgbClr val="002060"/>
                </a:solidFill>
                <a:ea typeface="ＭＳ Ｐゴシック" pitchFamily="34" charset="-128"/>
              </a:rPr>
              <a:t>Ελέγξτε τις ετήσιες αποδόσεις</a:t>
            </a:r>
            <a:r>
              <a:rPr lang="en-US" sz="1600" dirty="0" smtClean="0">
                <a:solidFill>
                  <a:srgbClr val="002060"/>
                </a:solidFill>
                <a:ea typeface="ＭＳ Ｐゴシック" pitchFamily="34" charset="-128"/>
              </a:rPr>
              <a:t> </a:t>
            </a:r>
            <a:r>
              <a:rPr lang="el-GR" sz="1600" dirty="0" smtClean="0">
                <a:solidFill>
                  <a:srgbClr val="002060"/>
                </a:solidFill>
                <a:ea typeface="ＭＳ Ｐゴシック" pitchFamily="34" charset="-128"/>
              </a:rPr>
              <a:t>και εκτιμήστε τα δικά σας ιστορικά πριμ</a:t>
            </a:r>
            <a:r>
              <a:rPr lang="en-US" sz="1600" dirty="0" smtClean="0">
                <a:solidFill>
                  <a:srgbClr val="002060"/>
                </a:solidFill>
                <a:ea typeface="ＭＳ Ｐゴシック" pitchFamily="34" charset="-128"/>
              </a:rPr>
              <a:t> </a:t>
            </a:r>
            <a:r>
              <a:rPr lang="el-GR" sz="1600" dirty="0" smtClean="0">
                <a:solidFill>
                  <a:srgbClr val="002060"/>
                </a:solidFill>
                <a:ea typeface="ＭＳ Ｐゴシック" pitchFamily="34" charset="-128"/>
              </a:rPr>
              <a:t>στα</a:t>
            </a:r>
            <a:r>
              <a:rPr lang="en-US" sz="1600" dirty="0" smtClean="0">
                <a:solidFill>
                  <a:srgbClr val="002060"/>
                </a:solidFill>
                <a:ea typeface="ＭＳ Ｐゴシック" pitchFamily="34" charset="-128"/>
              </a:rPr>
              <a:t> </a:t>
            </a:r>
            <a:r>
              <a:rPr lang="el-GR" sz="1600" u="sng" dirty="0" smtClean="0">
                <a:solidFill>
                  <a:srgbClr val="002060"/>
                </a:solidFill>
                <a:ea typeface="ＭＳ Ｐゴシック" pitchFamily="34" charset="-128"/>
              </a:rPr>
              <a:t>ενημερωμένα δεδομένα στην ιστοσελίδα μου</a:t>
            </a:r>
            <a:r>
              <a:rPr lang="en-US" sz="1600" dirty="0" smtClean="0">
                <a:solidFill>
                  <a:srgbClr val="002060"/>
                </a:solidFill>
                <a:ea typeface="ＭＳ Ｐゴシック" pitchFamily="34" charset="-128"/>
              </a:rPr>
              <a:t>.</a:t>
            </a:r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1949450" y="4419600"/>
          <a:ext cx="4940300" cy="457200"/>
        </p:xfrm>
        <a:graphic>
          <a:graphicData uri="http://schemas.openxmlformats.org/presentationml/2006/ole">
            <p:oleObj spid="_x0000_s2050" name="Εξίσωση" r:id="rId4" imgW="4940280" imgH="444240" progId="Equation.3">
              <p:embed/>
            </p:oleObj>
          </a:graphicData>
        </a:graphic>
      </p:graphicFrame>
      <p:graphicFrame>
        <p:nvGraphicFramePr>
          <p:cNvPr id="2111" name="Group 63"/>
          <p:cNvGraphicFramePr>
            <a:graphicFrameLocks noGrp="1"/>
          </p:cNvGraphicFramePr>
          <p:nvPr/>
        </p:nvGraphicFramePr>
        <p:xfrm>
          <a:off x="990600" y="1447800"/>
          <a:ext cx="7315200" cy="1960563"/>
        </p:xfrm>
        <a:graphic>
          <a:graphicData uri="http://schemas.openxmlformats.org/drawingml/2006/table">
            <a:tbl>
              <a:tblPr/>
              <a:tblGrid>
                <a:gridCol w="1290638"/>
                <a:gridCol w="1411287"/>
                <a:gridCol w="1601788"/>
                <a:gridCol w="1409700"/>
                <a:gridCol w="1601787"/>
              </a:tblGrid>
              <a:tr h="219075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 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Αριθμητικός Μέσος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neva" pitchFamily="34" charset="0"/>
                        <a:ea typeface="ＭＳ Ｐゴシック" pitchFamily="34" charset="-128"/>
                      </a:endParaRP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Γεωμετρικός Μέσος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neva" pitchFamily="34" charset="0"/>
                        <a:ea typeface="ＭＳ Ｐゴシック" pitchFamily="34" charset="-128"/>
                      </a:endParaRP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</a:tr>
              <a:tr h="427038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 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Μετοχές –Έντοκα Γραμμάτια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neva" pitchFamily="34" charset="0"/>
                        <a:ea typeface="ＭＳ Ｐゴシック" pitchFamily="34" charset="-128"/>
                      </a:endParaRP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Μετοχές – Κρατικά Ομόλογα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neva" pitchFamily="34" charset="0"/>
                        <a:ea typeface="ＭＳ Ｐゴシック" pitchFamily="34" charset="-128"/>
                      </a:endParaRP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Μετοχές –Έντοκα Γραμμάτια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neva" pitchFamily="34" charset="0"/>
                        <a:ea typeface="ＭＳ Ｐゴシック" pitchFamily="34" charset="-128"/>
                      </a:endParaRP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Μετοχές – Κρατικά Ομόλογα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neva" pitchFamily="34" charset="0"/>
                        <a:ea typeface="ＭＳ Ｐゴシック" pitchFamily="34" charset="-128"/>
                      </a:endParaRP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1928-2009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7.53%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6.03%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5.56%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4.29%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 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(2.28%)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(2.40%)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 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 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1960-2009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5.48%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3.78%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4.09%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2.74%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 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(2.42%)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(2.71%)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 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 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2000-2009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-1.59%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-5.47%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-3.68%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-7.22%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 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(6.73%)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(9.22%)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 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 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0B050"/>
                </a:solidFill>
                <a:ea typeface="ＭＳ Ｐゴシック" pitchFamily="34" charset="-128"/>
              </a:rPr>
              <a:t>Μια λύση</a:t>
            </a:r>
            <a:r>
              <a:rPr lang="en-US" dirty="0" smtClean="0">
                <a:solidFill>
                  <a:srgbClr val="00B050"/>
                </a:solidFill>
                <a:ea typeface="ＭＳ Ｐゴシック" pitchFamily="34" charset="-128"/>
              </a:rPr>
              <a:t>: </a:t>
            </a:r>
            <a:r>
              <a:rPr lang="el-GR" dirty="0" smtClean="0">
                <a:solidFill>
                  <a:srgbClr val="00B050"/>
                </a:solidFill>
                <a:ea typeface="ＭＳ Ｐゴシック" pitchFamily="34" charset="-128"/>
              </a:rPr>
              <a:t>Εξετάστε την αξιολόγηση ομολόγων και τα περιθώρια χρεοκοπίας μιας χώρας για αρχή</a:t>
            </a:r>
            <a:endParaRPr lang="en-US" dirty="0" smtClean="0">
              <a:solidFill>
                <a:srgbClr val="00B050"/>
              </a:solidFill>
              <a:ea typeface="ＭＳ Ｐゴシック" pitchFamily="34" charset="-128"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828800"/>
            <a:ext cx="7753350" cy="4419600"/>
          </a:xfrm>
        </p:spPr>
        <p:txBody>
          <a:bodyPr/>
          <a:lstStyle/>
          <a:p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Οι οίκοι αξιολόγησης κατατάσσουν τις χώρες ανάλογα με την εκτίμηση που κάνουν για τον κίνδυνο χρεοκοπίας των τελευταίων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.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Οι κατατάξεις αυτές εκφράζουν την πολιτική και οικονομική σταθερότητα των χωρών και έτσι παρέχουν ένα καλό μέτρο του κινδύνου χώρας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. 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Το Μάιο του 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2009,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η κατάταξη νομίσματος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,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της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Moody’s,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για τη Βραζιλία ήταν 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Ba1.</a:t>
            </a:r>
          </a:p>
          <a:p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Εάν μια χώρα εκδίδει ομόλογα σε συνάλλαγμα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(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πχ σε δολάρια ή ευρώ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),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μπορούμε να αξιολογήσουμε το πώς θεωρεί η αγορά ομολόγων τη χώρα αυτή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.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Το Μάιο του 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2009,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η Βραζιλία είχε δεκαετή ομόλογα σε δολάρια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,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διαπραγματευόμενα με επιτόκιο 6%.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Το επιτόκιο των κρατικών ομολόγων των ΗΠΑ ήταν 3,5%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,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αποδίδοντας στη Βραζιλία ένα περιθώριο χρεοκοπίας 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2.50%. </a:t>
            </a:r>
          </a:p>
          <a:p>
            <a:endParaRPr lang="en-US" sz="1600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0B050"/>
                </a:solidFill>
                <a:ea typeface="ＭＳ Ｐゴシック" pitchFamily="34" charset="-128"/>
              </a:rPr>
              <a:t>Μια λύση</a:t>
            </a:r>
            <a:r>
              <a:rPr lang="en-US" dirty="0" smtClean="0">
                <a:solidFill>
                  <a:srgbClr val="00B050"/>
                </a:solidFill>
                <a:ea typeface="ＭＳ Ｐゴシック" pitchFamily="34" charset="-128"/>
              </a:rPr>
              <a:t>: </a:t>
            </a:r>
            <a:r>
              <a:rPr lang="el-GR" dirty="0" smtClean="0">
                <a:solidFill>
                  <a:srgbClr val="00B050"/>
                </a:solidFill>
                <a:ea typeface="ＭＳ Ｐゴシック" pitchFamily="34" charset="-128"/>
              </a:rPr>
              <a:t>Εξετάστε την αξιολόγηση ομολόγων και τα περιθώρια χρεοκοπίας μιας χώρας για αρχή</a:t>
            </a:r>
            <a:endParaRPr lang="el-GR" dirty="0">
              <a:solidFill>
                <a:srgbClr val="00B050"/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Η Ινδία αξιολογείται σε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Ba2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από τη 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Moody’s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μα δεν έχει ομόλογα σε δολάρια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.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Το κλασσικό περιθώριο χρεοκοπίας για κρατικά ομόλογα τάξης 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Ba2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είναι 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3%.</a:t>
            </a:r>
          </a:p>
          <a:p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Πολλοί αναλυτές προσθέτουν αυτό το περιθώριο χρεοκοπίας στο πριμ κινδύνου των ΗΠΑ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για να εξάγουν το πριμ κινδύνου της χώρας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.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Αυτό θα έδινε ένα πριμ κινδύνου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6.38%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για τη Βραζιλία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και 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6.88%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για την Ινδία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,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αν χρησιμοποιήσουμε 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3.88%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ως πριμ κινδύνου για τις ΗΠΑ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. (3.88%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ήταν το ιστορικό πριμ κινδύνου των ΗΠΑ για 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1928-2008)</a:t>
            </a:r>
            <a:endParaRPr lang="el-GR" sz="20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0B050"/>
                </a:solidFill>
                <a:ea typeface="ＭＳ Ｐゴシック" pitchFamily="34" charset="-128"/>
              </a:rPr>
              <a:t>Πέραν του περιθωρίου χρεοκοπίας</a:t>
            </a:r>
            <a:endParaRPr lang="en-US" dirty="0" smtClean="0">
              <a:solidFill>
                <a:srgbClr val="00B050"/>
              </a:solidFill>
              <a:ea typeface="ＭＳ Ｐゴシック" pitchFamily="34" charset="-128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Ενώ τα περιθώρια πιστωτικού κινδύνου και τα περιθώρια μετοχικού κινδύνου έχουν υψηλή συσχέτιση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,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κάποιος θα περίμενε τα περιθώρια ιδίων κεφαλαίων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να είναι υψηλότερα από τα περιθώρια δανειακών κεφαλαίων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. </a:t>
            </a:r>
          </a:p>
          <a:p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Πριμ Κινδύνου Βραζιλίας το 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2009</a:t>
            </a:r>
          </a:p>
          <a:p>
            <a:pPr lvl="1"/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Τυπική απόκλιση της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ea typeface="ＭＳ Ｐゴシック" pitchFamily="34" charset="-128"/>
              </a:rPr>
              <a:t>Bovespa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(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Ίδια κεφάλαια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) = 34%</a:t>
            </a:r>
          </a:p>
          <a:p>
            <a:pPr lvl="1"/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Τυπική απόκλιση Βραζιλιάνικου ομολόγου σε $ΗΠΑ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= 21.5%</a:t>
            </a:r>
          </a:p>
          <a:p>
            <a:pPr lvl="1"/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Περιθώριο χρεοκοπίας ομολόγου σε $ΗΠΑ 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= 2.5%</a:t>
            </a:r>
          </a:p>
          <a:p>
            <a:pPr lvl="1"/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Πριμ Κινδύνου Χώρας 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(CRP)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Βραζιλίας 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= 2.5% (34%/21.5%) =  3.95% </a:t>
            </a:r>
          </a:p>
          <a:p>
            <a:pPr lvl="1"/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Συνολικό Πριμ Κινδύνου Βραζιλίας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=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Πριμ κινδύνου ΗΠ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(‘09) + CRP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Βραζιλίας 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= 3.88% + 3.95% = 7.83%</a:t>
            </a:r>
          </a:p>
          <a:p>
            <a:pPr lvl="1">
              <a:buFontTx/>
              <a:buNone/>
            </a:pPr>
            <a:endParaRPr lang="en-US" sz="2000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0B050"/>
                </a:solidFill>
                <a:ea typeface="ＭＳ Ｐゴシック" pitchFamily="34" charset="-128"/>
              </a:rPr>
              <a:t>Πριμ Κινδύνου Ινδίας</a:t>
            </a:r>
            <a:endParaRPr lang="el-GR" dirty="0">
              <a:solidFill>
                <a:srgbClr val="00B050"/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Πριμ Κινδύνου Ινδίας το Μάιο του 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2009</a:t>
            </a:r>
          </a:p>
          <a:p>
            <a:pPr lvl="1" eaLnBrk="1" hangingPunct="1"/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Τυπική απόκλιση της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ea typeface="ＭＳ Ｐゴシック" pitchFamily="34" charset="-128"/>
              </a:rPr>
              <a:t>Sensex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(Equity) = 32%</a:t>
            </a:r>
          </a:p>
          <a:p>
            <a:pPr lvl="1" eaLnBrk="1" hangingPunct="1"/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Τυπική απόκλιση Ινδικού ομολόγου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= 21.3%</a:t>
            </a:r>
          </a:p>
          <a:p>
            <a:pPr lvl="1" eaLnBrk="1" hangingPunct="1"/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Περιθώριο χρεοκοπίας από οίκο αξιολόγησης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= 3%</a:t>
            </a:r>
          </a:p>
          <a:p>
            <a:pPr lvl="1" eaLnBrk="1" hangingPunct="1"/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Πριμ Κινδύνου Χώρας Ινδίας 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= 3% (32%/21.3%) =  4.51%  </a:t>
            </a:r>
          </a:p>
          <a:p>
            <a:pPr lvl="1"/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Συνολικό Πριμ Κινδύνου Ινδίας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=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Πριμ κινδύνου ΗΠ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(‘0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6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) + CRP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Ινδίας</a:t>
            </a:r>
            <a:endParaRPr lang="en-US" sz="2000" dirty="0" smtClean="0">
              <a:solidFill>
                <a:srgbClr val="0070C0"/>
              </a:solidFill>
              <a:ea typeface="ＭＳ Ｐゴシック" pitchFamily="34" charset="-128"/>
            </a:endParaRPr>
          </a:p>
          <a:p>
            <a:pPr lvl="1">
              <a:buFontTx/>
              <a:buNone/>
            </a:pP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						= 3.88% + 4.51%= 8.39%</a:t>
            </a:r>
          </a:p>
          <a:p>
            <a:endParaRPr lang="el-GR" sz="1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dirty="0" smtClean="0">
                <a:solidFill>
                  <a:srgbClr val="00B050"/>
                </a:solidFill>
                <a:ea typeface="ＭＳ Ｐゴシック" pitchFamily="34" charset="-128"/>
              </a:rPr>
              <a:t>Μια εναλλακτική άποψη του ΠΜΚ</a:t>
            </a:r>
            <a:r>
              <a:rPr lang="en-US" dirty="0" smtClean="0">
                <a:solidFill>
                  <a:srgbClr val="00B050"/>
                </a:solidFill>
                <a:ea typeface="ＭＳ Ｐゴシック" pitchFamily="34" charset="-128"/>
              </a:rPr>
              <a:t> </a:t>
            </a:r>
            <a:r>
              <a:rPr lang="el-GR" dirty="0" smtClean="0">
                <a:solidFill>
                  <a:srgbClr val="00B050"/>
                </a:solidFill>
                <a:ea typeface="ＭＳ Ｐゴシック" pitchFamily="34" charset="-128"/>
              </a:rPr>
              <a:t>(</a:t>
            </a:r>
            <a:r>
              <a:rPr lang="en-US" dirty="0" smtClean="0">
                <a:solidFill>
                  <a:srgbClr val="00B050"/>
                </a:solidFill>
                <a:ea typeface="ＭＳ Ｐゴシック" pitchFamily="34" charset="-128"/>
              </a:rPr>
              <a:t>ERP): </a:t>
            </a:r>
            <a:r>
              <a:rPr lang="el-GR" dirty="0" smtClean="0">
                <a:solidFill>
                  <a:srgbClr val="00B050"/>
                </a:solidFill>
                <a:ea typeface="ＭＳ Ｐゴシック" pitchFamily="34" charset="-128"/>
              </a:rPr>
              <a:t>Πρόσεχε τι πληρώνω</a:t>
            </a:r>
            <a:r>
              <a:rPr lang="en-US" dirty="0" smtClean="0">
                <a:solidFill>
                  <a:srgbClr val="00B050"/>
                </a:solidFill>
                <a:ea typeface="ＭＳ Ｐゴシック" pitchFamily="34" charset="-128"/>
              </a:rPr>
              <a:t>, </a:t>
            </a:r>
            <a:r>
              <a:rPr lang="el-GR" dirty="0" smtClean="0">
                <a:solidFill>
                  <a:srgbClr val="00B050"/>
                </a:solidFill>
                <a:ea typeface="ＭＳ Ｐゴシック" pitchFamily="34" charset="-128"/>
              </a:rPr>
              <a:t>όχι τι λέω</a:t>
            </a:r>
            <a:r>
              <a:rPr lang="en-US" dirty="0" smtClean="0">
                <a:solidFill>
                  <a:srgbClr val="00B050"/>
                </a:solidFill>
                <a:ea typeface="ＭＳ Ｐゴシック" pitchFamily="34" charset="-128"/>
              </a:rPr>
              <a:t>..</a:t>
            </a:r>
            <a:br>
              <a:rPr lang="en-US" dirty="0" smtClean="0">
                <a:solidFill>
                  <a:srgbClr val="00B050"/>
                </a:solidFill>
                <a:ea typeface="ＭＳ Ｐゴシック" pitchFamily="34" charset="-128"/>
              </a:rPr>
            </a:br>
            <a:r>
              <a:rPr lang="el-GR" dirty="0" smtClean="0">
                <a:solidFill>
                  <a:srgbClr val="00B050"/>
                </a:solidFill>
                <a:ea typeface="ＭＳ Ｐゴシック" pitchFamily="34" charset="-128"/>
              </a:rPr>
              <a:t>Ιανουάριος </a:t>
            </a:r>
            <a:r>
              <a:rPr lang="en-US" dirty="0" smtClean="0">
                <a:solidFill>
                  <a:srgbClr val="00B050"/>
                </a:solidFill>
                <a:ea typeface="ＭＳ Ｐゴシック" pitchFamily="34" charset="-128"/>
              </a:rPr>
              <a:t>2008</a:t>
            </a:r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8261350" y="5613400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l-GR"/>
          </a:p>
        </p:txBody>
      </p:sp>
      <p:pic>
        <p:nvPicPr>
          <p:cNvPr id="40969" name="Picture 9" descr="Untitled-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0800" y="1905000"/>
            <a:ext cx="3959225" cy="1809750"/>
          </a:xfrm>
          <a:prstGeom prst="rect">
            <a:avLst/>
          </a:prstGeom>
          <a:noFill/>
        </p:spPr>
      </p:pic>
      <p:pic>
        <p:nvPicPr>
          <p:cNvPr id="40970" name="Picture 10" descr="Untitled-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9200" y="4343400"/>
            <a:ext cx="7129463" cy="1682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="ctr"/>
          <a:lstStyle/>
          <a:p>
            <a:r>
              <a:rPr lang="el-GR" dirty="0" smtClean="0">
                <a:solidFill>
                  <a:srgbClr val="00B050"/>
                </a:solidFill>
                <a:ea typeface="ＭＳ Ｐゴシック" pitchFamily="34" charset="-128"/>
              </a:rPr>
              <a:t>Απαιτούμενες εισροές για τη λειτουργία του </a:t>
            </a:r>
            <a:r>
              <a:rPr lang="en-US" dirty="0" smtClean="0">
                <a:solidFill>
                  <a:srgbClr val="00B050"/>
                </a:solidFill>
                <a:ea typeface="ＭＳ Ｐゴシック" pitchFamily="34" charset="-128"/>
              </a:rPr>
              <a:t>CAPM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381000" indent="-381000">
              <a:buFont typeface="Wingdings" pitchFamily="2" charset="2"/>
              <a:buChar char="§"/>
            </a:pP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Το υπόδειγμα αποτίμησης κεφαλαιακών περιουσιακών στοιχείων αποφέρει την ακόλουθη απαιτούμενη απόδοση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:</a:t>
            </a:r>
          </a:p>
          <a:p>
            <a:pPr marL="800100" lvl="1" indent="-342900">
              <a:buFontTx/>
              <a:buNone/>
            </a:pP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Απαιτούμενη απόδοση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=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Επιτόκιο μηδενικού κινδύνου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+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Βήτα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* (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απαιτούμενη απόδοση του χαρτοφυλακίου αγοράς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–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Επιτόκιο μηδενικού κινδύνου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)</a:t>
            </a:r>
          </a:p>
          <a:p>
            <a:pPr marL="381000" indent="-381000">
              <a:buFontTx/>
              <a:buChar char="§"/>
            </a:pP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Για να χρησιμοποιήσουμε το υπόδειγμα χρειαζόμαστε τρεις εισροές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:</a:t>
            </a:r>
          </a:p>
          <a:p>
            <a:pPr marL="800100" lvl="1" indent="-342900">
              <a:buFontTx/>
              <a:buAutoNum type="alphaLcParenBoth"/>
            </a:pP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Το τρέχον επιτόκιο μηδενικού κινδύνου</a:t>
            </a:r>
            <a:endParaRPr lang="en-US" sz="2000" dirty="0" smtClean="0">
              <a:solidFill>
                <a:srgbClr val="0070C0"/>
              </a:solidFill>
              <a:ea typeface="ＭＳ Ｐゴシック" pitchFamily="34" charset="-128"/>
            </a:endParaRPr>
          </a:p>
          <a:p>
            <a:pPr marL="800100" lvl="1" indent="-342900">
              <a:buFontTx/>
              <a:buNone/>
            </a:pP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(b)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Το απαιτούμενο πριμ κινδύνου της αγοράς 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(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το απαιτούμενο πριμ για επένδυση σε επικίνδυνα επενδυτικά περιουσιακά στοιχεία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(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χαρτοφυλάκιο αγοράς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)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πάνω από το επιτόκιο μηδενικού κινδύνου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) </a:t>
            </a:r>
          </a:p>
          <a:p>
            <a:pPr marL="800100" lvl="1" indent="-342900">
              <a:buFontTx/>
              <a:buNone/>
            </a:pP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(c)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Το συντελεστή βήτα του υπό ανάλυση επενδυτικού στοιχείου ή επιχείρησης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dirty="0" smtClean="0">
                <a:solidFill>
                  <a:srgbClr val="00B050"/>
                </a:solidFill>
                <a:ea typeface="ＭＳ Ｐゴシック" pitchFamily="34" charset="-128"/>
              </a:rPr>
              <a:t>Λύοντας ως προς το τεκμαρτό πριμ</a:t>
            </a:r>
            <a:r>
              <a:rPr lang="en-US" dirty="0" smtClean="0">
                <a:solidFill>
                  <a:srgbClr val="00B050"/>
                </a:solidFill>
                <a:ea typeface="ＭＳ Ｐゴシック" pitchFamily="34" charset="-128"/>
              </a:rPr>
              <a:t>…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 sz="2000" dirty="0" smtClean="0">
                <a:solidFill>
                  <a:srgbClr val="002060"/>
                </a:solidFill>
                <a:ea typeface="ＭＳ Ｐゴシック" pitchFamily="34" charset="-128"/>
              </a:rPr>
              <a:t>Εάν γνωρίζουμε το τι πλήρωσαν οι επενδυτές για ίδια κεφάλαια στις αρχές του 2008 και μπορούμε να εκτιμήσουμε τις αναμενόμενες ταμειακές ροές των κεφαλαίων αυτών</a:t>
            </a:r>
            <a:r>
              <a:rPr lang="en-US" sz="2000" dirty="0" smtClean="0">
                <a:solidFill>
                  <a:srgbClr val="002060"/>
                </a:solidFill>
                <a:ea typeface="ＭＳ Ｐゴシック" pitchFamily="34" charset="-128"/>
              </a:rPr>
              <a:t>, </a:t>
            </a:r>
            <a:r>
              <a:rPr lang="el-GR" sz="2000" dirty="0" smtClean="0">
                <a:solidFill>
                  <a:srgbClr val="002060"/>
                </a:solidFill>
                <a:ea typeface="ＭＳ Ｐゴシック" pitchFamily="34" charset="-128"/>
              </a:rPr>
              <a:t>μπορούμε να λύσουμε ως προς την απαιτούμενη απόδοση</a:t>
            </a:r>
            <a:r>
              <a:rPr lang="en-US" sz="2000" dirty="0" smtClean="0">
                <a:solidFill>
                  <a:srgbClr val="002060"/>
                </a:solidFill>
                <a:ea typeface="ＭＳ Ｐゴシック" pitchFamily="34" charset="-128"/>
              </a:rPr>
              <a:t> (</a:t>
            </a:r>
            <a:r>
              <a:rPr lang="el-GR" sz="2000" dirty="0" smtClean="0">
                <a:solidFill>
                  <a:srgbClr val="002060"/>
                </a:solidFill>
                <a:ea typeface="ＭＳ Ｐゴシック" pitchFamily="34" charset="-128"/>
              </a:rPr>
              <a:t>ΕΒΑ</a:t>
            </a:r>
            <a:r>
              <a:rPr lang="en-US" sz="2000" dirty="0" smtClean="0">
                <a:solidFill>
                  <a:srgbClr val="002060"/>
                </a:solidFill>
                <a:ea typeface="ＭＳ Ｐゴシック" pitchFamily="34" charset="-128"/>
              </a:rPr>
              <a:t>):</a:t>
            </a:r>
          </a:p>
          <a:p>
            <a:pPr eaLnBrk="1" hangingPunct="1"/>
            <a:endParaRPr lang="en-US" sz="1400" dirty="0" smtClean="0">
              <a:ea typeface="ＭＳ Ｐゴシック" pitchFamily="34" charset="-128"/>
            </a:endParaRPr>
          </a:p>
          <a:p>
            <a:pPr eaLnBrk="1" hangingPunct="1"/>
            <a:endParaRPr lang="en-US" sz="1400" dirty="0" smtClean="0">
              <a:ea typeface="ＭＳ Ｐゴシック" pitchFamily="34" charset="-128"/>
            </a:endParaRPr>
          </a:p>
          <a:p>
            <a:pPr eaLnBrk="1" hangingPunct="1"/>
            <a:endParaRPr lang="en-US" sz="1400" dirty="0" smtClean="0">
              <a:ea typeface="ＭＳ Ｐゴシック" pitchFamily="34" charset="-128"/>
            </a:endParaRPr>
          </a:p>
          <a:p>
            <a:pPr eaLnBrk="1" hangingPunct="1"/>
            <a:endParaRPr lang="en-US" sz="1400" dirty="0" smtClean="0">
              <a:ea typeface="ＭＳ Ｐゴシック" pitchFamily="34" charset="-128"/>
            </a:endParaRPr>
          </a:p>
          <a:p>
            <a:pPr eaLnBrk="1" hangingPunct="1"/>
            <a:endParaRPr lang="en-US" sz="1400" dirty="0" smtClean="0">
              <a:ea typeface="ＭＳ Ｐゴシック" pitchFamily="34" charset="-128"/>
            </a:endParaRPr>
          </a:p>
          <a:p>
            <a:pPr eaLnBrk="1" hangingPunct="1"/>
            <a:endParaRPr lang="en-US" sz="1400" dirty="0" smtClean="0">
              <a:ea typeface="ＭＳ Ｐゴシック" pitchFamily="34" charset="-128"/>
            </a:endParaRPr>
          </a:p>
          <a:p>
            <a:pPr eaLnBrk="1" hangingPunct="1"/>
            <a:endParaRPr lang="en-US" sz="1400" dirty="0" smtClean="0">
              <a:ea typeface="ＭＳ Ｐゴシック" pitchFamily="34" charset="-128"/>
            </a:endParaRPr>
          </a:p>
          <a:p>
            <a:pPr eaLnBrk="1" hangingPunct="1"/>
            <a:r>
              <a:rPr lang="el-GR" sz="2000" dirty="0" smtClean="0">
                <a:solidFill>
                  <a:srgbClr val="002060"/>
                </a:solidFill>
                <a:ea typeface="ＭＳ Ｐゴシック" pitchFamily="34" charset="-128"/>
              </a:rPr>
              <a:t>Απαιτούμενη απόδοση μετοχών</a:t>
            </a:r>
            <a:r>
              <a:rPr lang="en-US" sz="2000" dirty="0" smtClean="0">
                <a:solidFill>
                  <a:srgbClr val="002060"/>
                </a:solidFill>
                <a:ea typeface="ＭＳ Ｐゴシック" pitchFamily="34" charset="-128"/>
              </a:rPr>
              <a:t>= 8.39%</a:t>
            </a:r>
          </a:p>
          <a:p>
            <a:pPr eaLnBrk="1" hangingPunct="1"/>
            <a:r>
              <a:rPr lang="el-GR" sz="2000" dirty="0" smtClean="0">
                <a:solidFill>
                  <a:srgbClr val="002060"/>
                </a:solidFill>
                <a:ea typeface="ＭＳ Ｐゴシック" pitchFamily="34" charset="-128"/>
              </a:rPr>
              <a:t>Τεκμαρτό πριμ μετοχικού κινδύνου </a:t>
            </a:r>
            <a:r>
              <a:rPr lang="en-US" sz="2000" dirty="0" smtClean="0">
                <a:solidFill>
                  <a:srgbClr val="002060"/>
                </a:solidFill>
                <a:ea typeface="ＭＳ Ｐゴシック" pitchFamily="34" charset="-128"/>
              </a:rPr>
              <a:t>= </a:t>
            </a:r>
            <a:r>
              <a:rPr lang="el-GR" sz="2000" dirty="0" smtClean="0">
                <a:solidFill>
                  <a:srgbClr val="002060"/>
                </a:solidFill>
                <a:ea typeface="ＭＳ Ｐゴシック" pitchFamily="34" charset="-128"/>
              </a:rPr>
              <a:t>Απαιτούμενη απόδοση μετοχών</a:t>
            </a:r>
            <a:r>
              <a:rPr lang="en-US" sz="2000" dirty="0" smtClean="0">
                <a:solidFill>
                  <a:srgbClr val="002060"/>
                </a:solidFill>
                <a:ea typeface="ＭＳ Ｐゴシック" pitchFamily="34" charset="-128"/>
              </a:rPr>
              <a:t>-</a:t>
            </a:r>
            <a:r>
              <a:rPr lang="el-GR" sz="2000" dirty="0" smtClean="0">
                <a:solidFill>
                  <a:srgbClr val="002060"/>
                </a:solidFill>
                <a:ea typeface="ＭＳ Ｐゴシック" pitchFamily="34" charset="-128"/>
              </a:rPr>
              <a:t>επιτόκιο κρατικού ομολόγου</a:t>
            </a:r>
            <a:r>
              <a:rPr lang="en-US" sz="2000" dirty="0" smtClean="0">
                <a:solidFill>
                  <a:srgbClr val="002060"/>
                </a:solidFill>
                <a:ea typeface="ＭＳ Ｐゴシック" pitchFamily="34" charset="-128"/>
              </a:rPr>
              <a:t> =8.39% - 4.02% = 4.37%</a:t>
            </a: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1314450" y="3182938"/>
          <a:ext cx="7156450" cy="568325"/>
        </p:xfrm>
        <a:graphic>
          <a:graphicData uri="http://schemas.openxmlformats.org/presentationml/2006/ole">
            <p:oleObj spid="_x0000_s3074" name="Εξίσωση" r:id="rId4" imgW="4622760" imgH="4190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dirty="0" smtClean="0">
                <a:solidFill>
                  <a:srgbClr val="00B050"/>
                </a:solidFill>
                <a:ea typeface="ＭＳ Ｐゴシック" pitchFamily="34" charset="-128"/>
              </a:rPr>
              <a:t>Ο χρόνος που έκανε τη διαφορά</a:t>
            </a:r>
            <a:r>
              <a:rPr lang="en-US" dirty="0" smtClean="0">
                <a:solidFill>
                  <a:srgbClr val="00B050"/>
                </a:solidFill>
                <a:ea typeface="ＭＳ Ｐゴシック" pitchFamily="34" charset="-128"/>
              </a:rPr>
              <a:t>.. </a:t>
            </a:r>
            <a:r>
              <a:rPr lang="el-GR" dirty="0" smtClean="0">
                <a:solidFill>
                  <a:srgbClr val="00B050"/>
                </a:solidFill>
                <a:ea typeface="ＭＳ Ｐゴシック" pitchFamily="34" charset="-128"/>
              </a:rPr>
              <a:t>Το τεκμαρτό πριμ τον Ιανουάριο του</a:t>
            </a:r>
            <a:r>
              <a:rPr lang="en-US" dirty="0" smtClean="0">
                <a:solidFill>
                  <a:srgbClr val="00B050"/>
                </a:solidFill>
                <a:ea typeface="ＭＳ Ｐゴシック" pitchFamily="34" charset="-128"/>
              </a:rPr>
              <a:t> 2009</a:t>
            </a:r>
          </a:p>
        </p:txBody>
      </p:sp>
      <p:sp>
        <p:nvSpPr>
          <p:cNvPr id="41987" name="Rectangle 4"/>
          <p:cNvSpPr>
            <a:spLocks noChangeArrowheads="1"/>
          </p:cNvSpPr>
          <p:nvPr/>
        </p:nvSpPr>
        <p:spPr bwMode="auto">
          <a:xfrm>
            <a:off x="8261350" y="5613400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l-GR"/>
          </a:p>
        </p:txBody>
      </p:sp>
      <p:graphicFrame>
        <p:nvGraphicFramePr>
          <p:cNvPr id="42110" name="Group 126"/>
          <p:cNvGraphicFramePr>
            <a:graphicFrameLocks noGrp="1"/>
          </p:cNvGraphicFramePr>
          <p:nvPr>
            <p:ph idx="1"/>
          </p:nvPr>
        </p:nvGraphicFramePr>
        <p:xfrm>
          <a:off x="609600" y="1752600"/>
          <a:ext cx="7772400" cy="2161540"/>
        </p:xfrm>
        <a:graphic>
          <a:graphicData uri="http://schemas.openxmlformats.org/drawingml/2006/table">
            <a:tbl>
              <a:tblPr/>
              <a:tblGrid>
                <a:gridCol w="915988"/>
                <a:gridCol w="1357312"/>
                <a:gridCol w="915988"/>
                <a:gridCol w="917575"/>
                <a:gridCol w="915987"/>
                <a:gridCol w="915988"/>
                <a:gridCol w="917575"/>
                <a:gridCol w="915987"/>
              </a:tblGrid>
              <a:tr h="158750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Έτος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Αξία Αγοράς του Δείκτη</a:t>
                      </a: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ea typeface="ＭＳ Ｐゴシック" pitchFamily="34" charset="-128"/>
                        </a:rPr>
                        <a:t> 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ＭＳ Ｐゴシック" pitchFamily="34" charset="-128"/>
                      </a:endParaRP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Μερίσματα</a:t>
                      </a:r>
                      <a:r>
                        <a:rPr kumimoji="0" lang="el-G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ea typeface="ＭＳ Ｐゴシック" pitchFamily="34" charset="-128"/>
                        </a:rPr>
                        <a:t> 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ＭＳ Ｐゴシック" pitchFamily="34" charset="-128"/>
                      </a:endParaRP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Επαναγορές</a:t>
                      </a:r>
                      <a:r>
                        <a:rPr kumimoji="0" lang="el-G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ea typeface="ＭＳ Ｐゴシック" pitchFamily="34" charset="-128"/>
                        </a:rPr>
                        <a:t> </a:t>
                      </a: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ＭＳ Ｐゴシック" pitchFamily="34" charset="-128"/>
                      </a:endParaRP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Μετρητά στους Μετόχους</a:t>
                      </a: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ea typeface="ＭＳ Ｐゴシック" pitchFamily="34" charset="-128"/>
                        </a:rPr>
                        <a:t> 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ＭＳ Ｐゴシック" pitchFamily="34" charset="-128"/>
                      </a:endParaRP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Μερισματική Απόδοση</a:t>
                      </a: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ea typeface="ＭＳ Ｐゴシック" pitchFamily="34" charset="-128"/>
                        </a:rPr>
                        <a:t> 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ＭＳ Ｐゴシック" pitchFamily="34" charset="-128"/>
                      </a:endParaRP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Απόδοση Επαναγοράς</a:t>
                      </a: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ea typeface="ＭＳ Ｐゴシック" pitchFamily="34" charset="-128"/>
                        </a:rPr>
                        <a:t> 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ＭＳ Ｐゴシック" pitchFamily="34" charset="-128"/>
                      </a:endParaRP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Συνολική Απόδοση</a:t>
                      </a:r>
                      <a:endParaRPr kumimoji="0" lang="en-US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563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2001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ea typeface="ＭＳ Ｐゴシック" pitchFamily="34" charset="-128"/>
                        </a:rPr>
                        <a:t>1148.09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15.74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14.34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30.08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1.37%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1.25%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2.62%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563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2002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ea typeface="ＭＳ Ｐゴシック" pitchFamily="34" charset="-128"/>
                        </a:rPr>
                        <a:t>879.82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15.96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13.87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29.83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1.81%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1.58%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3.39%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563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2003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ea typeface="ＭＳ Ｐゴシック" pitchFamily="34" charset="-128"/>
                        </a:rPr>
                        <a:t>1111.91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17.88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13.70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31.58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1.61%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1.23%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2.84%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563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2004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ea typeface="ＭＳ Ｐゴシック" pitchFamily="34" charset="-128"/>
                        </a:rPr>
                        <a:t>1211.92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19.01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21.59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40.60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1.57%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1.78%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3.35%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563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2005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ea typeface="ＭＳ Ｐゴシック" pitchFamily="34" charset="-128"/>
                        </a:rPr>
                        <a:t>1248.29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22.34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38.82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61.17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1.79%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3.11%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4.90%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563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2006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ea typeface="ＭＳ Ｐゴシック" pitchFamily="34" charset="-128"/>
                        </a:rPr>
                        <a:t>1418.30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25.04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48.12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73.16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1.77%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3.39%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5.16%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8750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2007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1468.36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28.14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67.22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95.36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1.92%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4.58%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6.49%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563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2008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ea typeface="ＭＳ Ｐゴシック" pitchFamily="34" charset="-128"/>
                        </a:rPr>
                        <a:t>903.25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28.47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40.25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68.72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3.15%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4.61%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7.77%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8750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Ομαλοποιημένη</a:t>
                      </a:r>
                      <a:r>
                        <a:rPr kumimoji="0" lang="el-G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ea typeface="ＭＳ Ｐゴシック" pitchFamily="34" charset="-128"/>
                        </a:rPr>
                        <a:t> </a:t>
                      </a: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ＭＳ Ｐゴシック" pitchFamily="34" charset="-128"/>
                      </a:endParaRP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903.25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28.47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24.11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52.584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3.15%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2.67%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pitchFamily="34" charset="0"/>
                          <a:ea typeface="ＭＳ Ｐゴシック" pitchFamily="34" charset="-128"/>
                        </a:rPr>
                        <a:t>5.82%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2111" name="Picture 127" descr="Untitled-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4191000"/>
            <a:ext cx="6934200" cy="22526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000" smtClean="0">
                <a:ea typeface="ＭＳ Ｐゴシック" pitchFamily="34" charset="-128"/>
              </a:rPr>
              <a:t>Η Ανατομία μιας Κρίσης</a:t>
            </a:r>
            <a:r>
              <a:rPr lang="en-US" sz="2000" smtClean="0">
                <a:ea typeface="ＭＳ Ｐゴシック" pitchFamily="34" charset="-128"/>
              </a:rPr>
              <a:t>: </a:t>
            </a:r>
            <a:r>
              <a:rPr lang="el-GR" sz="2000" smtClean="0">
                <a:ea typeface="ＭＳ Ｐゴシック" pitchFamily="34" charset="-128"/>
              </a:rPr>
              <a:t>Τεκμαρτό ΠΜΚ από </a:t>
            </a:r>
            <a:r>
              <a:rPr lang="en-US" sz="2000" smtClean="0">
                <a:ea typeface="ＭＳ Ｐゴシック" pitchFamily="34" charset="-128"/>
              </a:rPr>
              <a:t>12</a:t>
            </a:r>
            <a:r>
              <a:rPr lang="el-GR" sz="2000" smtClean="0">
                <a:ea typeface="ＭＳ Ｐゴシック" pitchFamily="34" charset="-128"/>
              </a:rPr>
              <a:t> Σεπτεμβρίου</a:t>
            </a:r>
            <a:r>
              <a:rPr lang="en-US" sz="2000" smtClean="0">
                <a:ea typeface="ＭＳ Ｐゴシック" pitchFamily="34" charset="-128"/>
              </a:rPr>
              <a:t>, 2008 </a:t>
            </a:r>
            <a:r>
              <a:rPr lang="el-GR" sz="2000" smtClean="0">
                <a:ea typeface="ＭＳ Ｐゴシック" pitchFamily="34" charset="-128"/>
              </a:rPr>
              <a:t>μέχρι 1 Ιανουαρίου</a:t>
            </a:r>
            <a:r>
              <a:rPr lang="en-US" sz="2000" smtClean="0">
                <a:ea typeface="ＭＳ Ｐゴシック" pitchFamily="34" charset="-128"/>
              </a:rPr>
              <a:t>, 2009</a:t>
            </a:r>
          </a:p>
        </p:txBody>
      </p:sp>
      <p:pic>
        <p:nvPicPr>
          <p:cNvPr id="43013" name="Picture 5" descr="Untitled-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1905000"/>
            <a:ext cx="6569075" cy="4419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0B050"/>
                </a:solidFill>
                <a:ea typeface="ＭＳ Ｐゴシック" pitchFamily="34" charset="-128"/>
              </a:rPr>
              <a:t>Ένα Ανανεωμένο Πριμ Μετοχικού Κινδύνου</a:t>
            </a:r>
            <a:r>
              <a:rPr lang="en-US" dirty="0" smtClean="0">
                <a:solidFill>
                  <a:srgbClr val="00B050"/>
                </a:solidFill>
                <a:ea typeface="ＭＳ Ｐゴシック" pitchFamily="34" charset="-128"/>
              </a:rPr>
              <a:t>: </a:t>
            </a:r>
            <a:r>
              <a:rPr lang="el-GR" dirty="0" smtClean="0">
                <a:solidFill>
                  <a:srgbClr val="00B050"/>
                </a:solidFill>
                <a:ea typeface="ＭＳ Ｐゴシック" pitchFamily="34" charset="-128"/>
              </a:rPr>
              <a:t>1 Δεκεμβρίου</a:t>
            </a:r>
            <a:r>
              <a:rPr lang="en-US" dirty="0" smtClean="0">
                <a:solidFill>
                  <a:srgbClr val="00B050"/>
                </a:solidFill>
                <a:ea typeface="ＭＳ Ｐゴシック" pitchFamily="34" charset="-128"/>
              </a:rPr>
              <a:t>, 2009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Μέχρι το Δεκέμβριο του 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2008, </a:t>
            </a:r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τα χειρότερα της κρίσης έδειχναν να έχουν περάσει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. </a:t>
            </a:r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Οι φόβοι για μεγάλη οικονομική ύφεση υπαναχώρησαν και οι τράπεζες έδειχναν να αγωνίζονται για επιστροφή σε μια σταθερότερη κατάσταση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. </a:t>
            </a:r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Τα περιθώρια χρεοκοπίας άρχισαν να πέφτουν και ο κίνδυνος δεν ήταν πλέον πρώτος και κεντρικός παράγοντας κατά την τιμολόγηση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.</a:t>
            </a:r>
          </a:p>
        </p:txBody>
      </p:sp>
      <p:pic>
        <p:nvPicPr>
          <p:cNvPr id="44038" name="Picture 6" descr="Untitled-2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4038600"/>
            <a:ext cx="7354888" cy="1981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000" smtClean="0">
                <a:ea typeface="ＭＳ Ｐゴシック" pitchFamily="34" charset="-128"/>
              </a:rPr>
              <a:t>Τεκμαρτά Πριμ στις ΗΠΑ</a:t>
            </a:r>
            <a:r>
              <a:rPr lang="en-US" sz="2000" smtClean="0">
                <a:ea typeface="ＭＳ Ｐゴシック" pitchFamily="34" charset="-128"/>
              </a:rPr>
              <a:t>: 1960-2009</a:t>
            </a:r>
          </a:p>
        </p:txBody>
      </p:sp>
      <p:pic>
        <p:nvPicPr>
          <p:cNvPr id="45061" name="Picture 5" descr="Untitled-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1993900"/>
            <a:ext cx="6629400" cy="42846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dirty="0" smtClean="0">
                <a:solidFill>
                  <a:srgbClr val="00B050"/>
                </a:solidFill>
                <a:ea typeface="ＭＳ Ｐゴシック" pitchFamily="34" charset="-128"/>
              </a:rPr>
              <a:t>Τεκμαρτό Πριμ της </a:t>
            </a:r>
            <a:r>
              <a:rPr lang="en-US" dirty="0" err="1" smtClean="0">
                <a:solidFill>
                  <a:srgbClr val="00B050"/>
                </a:solidFill>
                <a:ea typeface="ＭＳ Ｐゴシック" pitchFamily="34" charset="-128"/>
              </a:rPr>
              <a:t>Sensex</a:t>
            </a:r>
            <a:r>
              <a:rPr lang="en-US" dirty="0" smtClean="0">
                <a:solidFill>
                  <a:srgbClr val="00B050"/>
                </a:solidFill>
                <a:ea typeface="ＭＳ Ｐゴシック" pitchFamily="34" charset="-128"/>
              </a:rPr>
              <a:t> (</a:t>
            </a:r>
            <a:r>
              <a:rPr lang="el-GR" dirty="0" smtClean="0">
                <a:solidFill>
                  <a:srgbClr val="00B050"/>
                </a:solidFill>
                <a:ea typeface="ＭＳ Ｐゴシック" pitchFamily="34" charset="-128"/>
              </a:rPr>
              <a:t>Σεπτέμβριος </a:t>
            </a:r>
            <a:r>
              <a:rPr lang="en-US" dirty="0" smtClean="0">
                <a:solidFill>
                  <a:srgbClr val="00B050"/>
                </a:solidFill>
                <a:ea typeface="ＭＳ Ｐゴシック" pitchFamily="34" charset="-128"/>
              </a:rPr>
              <a:t>2007)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 sz="1600" dirty="0" smtClean="0">
                <a:ea typeface="ＭＳ Ｐゴシック" pitchFamily="34" charset="-128"/>
              </a:rPr>
              <a:t>Δεδομένα για υπολογισμό</a:t>
            </a:r>
            <a:endParaRPr lang="en-US" sz="1600" dirty="0" smtClean="0">
              <a:ea typeface="ＭＳ Ｐゴシック" pitchFamily="34" charset="-128"/>
            </a:endParaRPr>
          </a:p>
          <a:p>
            <a:pPr lvl="1" eaLnBrk="1" hangingPunct="1"/>
            <a:r>
              <a:rPr lang="en-US" dirty="0" err="1" smtClean="0">
                <a:ea typeface="ＭＳ Ｐゴシック" pitchFamily="34" charset="-128"/>
              </a:rPr>
              <a:t>Sensex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l-GR" dirty="0" smtClean="0">
                <a:ea typeface="ＭＳ Ｐゴシック" pitchFamily="34" charset="-128"/>
              </a:rPr>
              <a:t>στις 5</a:t>
            </a:r>
            <a:r>
              <a:rPr lang="en-US" dirty="0" smtClean="0">
                <a:ea typeface="ＭＳ Ｐゴシック" pitchFamily="34" charset="-128"/>
              </a:rPr>
              <a:t>/</a:t>
            </a:r>
            <a:r>
              <a:rPr lang="el-GR" dirty="0" smtClean="0">
                <a:ea typeface="ＭＳ Ｐゴシック" pitchFamily="34" charset="-128"/>
              </a:rPr>
              <a:t>9</a:t>
            </a:r>
            <a:r>
              <a:rPr lang="en-US" dirty="0" smtClean="0">
                <a:ea typeface="ＭＳ Ｐゴシック" pitchFamily="34" charset="-128"/>
              </a:rPr>
              <a:t>/07 = 15446</a:t>
            </a:r>
          </a:p>
          <a:p>
            <a:pPr lvl="1" eaLnBrk="1" hangingPunct="1"/>
            <a:r>
              <a:rPr lang="el-GR" dirty="0" smtClean="0">
                <a:ea typeface="ＭＳ Ｐゴシック" pitchFamily="34" charset="-128"/>
              </a:rPr>
              <a:t>Μερισματική απόδοση δείκτη</a:t>
            </a:r>
            <a:r>
              <a:rPr lang="en-US" dirty="0" smtClean="0">
                <a:ea typeface="ＭＳ Ｐゴシック" pitchFamily="34" charset="-128"/>
              </a:rPr>
              <a:t>= 3.05%</a:t>
            </a:r>
          </a:p>
          <a:p>
            <a:pPr lvl="1" eaLnBrk="1" hangingPunct="1"/>
            <a:r>
              <a:rPr lang="el-GR" dirty="0" smtClean="0">
                <a:ea typeface="ＭＳ Ｐゴシック" pitchFamily="34" charset="-128"/>
              </a:rPr>
              <a:t>Αναμενόμενος ρυθμός ανάπτυξης</a:t>
            </a:r>
            <a:r>
              <a:rPr lang="en-US" dirty="0" smtClean="0">
                <a:ea typeface="ＭＳ Ｐゴシック" pitchFamily="34" charset="-128"/>
              </a:rPr>
              <a:t>- </a:t>
            </a:r>
            <a:r>
              <a:rPr lang="el-GR" dirty="0" smtClean="0">
                <a:ea typeface="ＭＳ Ｐゴシック" pitchFamily="34" charset="-128"/>
              </a:rPr>
              <a:t>επόμενα 5 έτη </a:t>
            </a:r>
            <a:r>
              <a:rPr lang="en-US" dirty="0" smtClean="0">
                <a:ea typeface="ＭＳ Ｐゴシック" pitchFamily="34" charset="-128"/>
              </a:rPr>
              <a:t>= 14%</a:t>
            </a:r>
          </a:p>
          <a:p>
            <a:pPr lvl="1" eaLnBrk="1" hangingPunct="1"/>
            <a:r>
              <a:rPr lang="el-GR" dirty="0" smtClean="0">
                <a:ea typeface="ＭＳ Ｐゴシック" pitchFamily="34" charset="-128"/>
              </a:rPr>
              <a:t>Ρυθμός ανάπτυξης μετά το έτος 5 </a:t>
            </a:r>
            <a:r>
              <a:rPr lang="en-US" dirty="0" smtClean="0">
                <a:ea typeface="ＭＳ Ｐゴシック" pitchFamily="34" charset="-128"/>
              </a:rPr>
              <a:t>= 6.76% (</a:t>
            </a:r>
            <a:r>
              <a:rPr lang="el-GR" dirty="0" smtClean="0">
                <a:ea typeface="ＭＳ Ｐゴシック" pitchFamily="34" charset="-128"/>
              </a:rPr>
              <a:t>ίσος με επιτόκιο μηδενικού κινδύνου</a:t>
            </a:r>
            <a:r>
              <a:rPr lang="en-US" dirty="0" smtClean="0">
                <a:ea typeface="ＭＳ Ｐゴシック" pitchFamily="34" charset="-128"/>
              </a:rPr>
              <a:t>)</a:t>
            </a:r>
          </a:p>
          <a:p>
            <a:pPr eaLnBrk="1" hangingPunct="1"/>
            <a:r>
              <a:rPr lang="el-GR" sz="1600" dirty="0" smtClean="0">
                <a:ea typeface="ＭＳ Ｐゴシック" pitchFamily="34" charset="-128"/>
              </a:rPr>
              <a:t>Λύνοντας ως προς την απαιτούμενη απόδοση</a:t>
            </a:r>
            <a:r>
              <a:rPr lang="en-US" sz="1600" dirty="0" smtClean="0">
                <a:ea typeface="ＭＳ Ｐゴシック" pitchFamily="34" charset="-128"/>
              </a:rPr>
              <a:t>:</a:t>
            </a:r>
          </a:p>
          <a:p>
            <a:pPr eaLnBrk="1" hangingPunct="1"/>
            <a:endParaRPr lang="en-US" sz="1400" dirty="0" smtClean="0">
              <a:ea typeface="ＭＳ Ｐゴシック" pitchFamily="34" charset="-128"/>
            </a:endParaRPr>
          </a:p>
          <a:p>
            <a:pPr eaLnBrk="1" hangingPunct="1"/>
            <a:endParaRPr lang="en-US" sz="1400" dirty="0" smtClean="0">
              <a:ea typeface="ＭＳ Ｐゴシック" pitchFamily="34" charset="-128"/>
            </a:endParaRPr>
          </a:p>
          <a:p>
            <a:pPr eaLnBrk="1" hangingPunct="1"/>
            <a:endParaRPr lang="en-US" sz="1400" dirty="0" smtClean="0">
              <a:ea typeface="ＭＳ Ｐゴシック" pitchFamily="34" charset="-128"/>
            </a:endParaRPr>
          </a:p>
          <a:p>
            <a:pPr eaLnBrk="1" hangingPunct="1"/>
            <a:endParaRPr lang="el-GR" sz="1400" dirty="0" smtClean="0">
              <a:latin typeface="Arial" charset="0"/>
              <a:ea typeface="ＭＳ Ｐゴシック" pitchFamily="34" charset="-128"/>
            </a:endParaRPr>
          </a:p>
          <a:p>
            <a:pPr eaLnBrk="1" hangingPunct="1"/>
            <a:endParaRPr lang="el-GR" sz="1400" dirty="0" smtClean="0">
              <a:latin typeface="Arial" charset="0"/>
              <a:ea typeface="ＭＳ Ｐゴシック" pitchFamily="34" charset="-128"/>
            </a:endParaRPr>
          </a:p>
          <a:p>
            <a:pPr eaLnBrk="1" hangingPunct="1"/>
            <a:endParaRPr lang="el-GR" sz="1400" dirty="0" smtClean="0">
              <a:latin typeface="Arial" charset="0"/>
              <a:ea typeface="ＭＳ Ｐゴシック" pitchFamily="34" charset="-128"/>
            </a:endParaRPr>
          </a:p>
          <a:p>
            <a:pPr eaLnBrk="1" hangingPunct="1"/>
            <a:r>
              <a:rPr lang="el-GR" sz="1600" dirty="0" smtClean="0">
                <a:ea typeface="ＭＳ Ｐゴシック" pitchFamily="34" charset="-128"/>
              </a:rPr>
              <a:t>Απαιτούμενη απόδοση μετοχών </a:t>
            </a:r>
            <a:r>
              <a:rPr lang="en-US" sz="1600" dirty="0" smtClean="0">
                <a:ea typeface="ＭＳ Ｐゴシック" pitchFamily="34" charset="-128"/>
              </a:rPr>
              <a:t>= 11.18%</a:t>
            </a:r>
          </a:p>
          <a:p>
            <a:pPr eaLnBrk="1" hangingPunct="1"/>
            <a:r>
              <a:rPr lang="el-GR" sz="1600" dirty="0" smtClean="0">
                <a:ea typeface="ＭＳ Ｐゴシック" pitchFamily="34" charset="-128"/>
              </a:rPr>
              <a:t>Τεκμαρτό πριμ μετοχικού κινδύνου της Ινδίας </a:t>
            </a:r>
            <a:r>
              <a:rPr lang="en-US" sz="1600" dirty="0" smtClean="0">
                <a:ea typeface="ＭＳ Ｐゴシック" pitchFamily="34" charset="-128"/>
              </a:rPr>
              <a:t>= 11.18% - 6.76% = 4.42%</a:t>
            </a:r>
          </a:p>
        </p:txBody>
      </p:sp>
      <p:graphicFrame>
        <p:nvGraphicFramePr>
          <p:cNvPr id="4098" name="Object 4"/>
          <p:cNvGraphicFramePr>
            <a:graphicFrameLocks noChangeAspect="1"/>
          </p:cNvGraphicFramePr>
          <p:nvPr/>
        </p:nvGraphicFramePr>
        <p:xfrm>
          <a:off x="1389063" y="4038600"/>
          <a:ext cx="7099300" cy="609600"/>
        </p:xfrm>
        <a:graphic>
          <a:graphicData uri="http://schemas.openxmlformats.org/presentationml/2006/ole">
            <p:oleObj spid="_x0000_s4098" name="Equation" r:id="rId4" imgW="4584700" imgH="3937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000" dirty="0" smtClean="0">
                <a:latin typeface="Wingdings" pitchFamily="2" charset="2"/>
                <a:ea typeface="ＭＳ Ｐゴシック" pitchFamily="34" charset="-128"/>
              </a:rPr>
              <a:t>6 </a:t>
            </a:r>
            <a:r>
              <a:rPr lang="el-GR" dirty="0" smtClean="0">
                <a:solidFill>
                  <a:srgbClr val="C00000"/>
                </a:solidFill>
                <a:ea typeface="ＭＳ Ｐゴシック" pitchFamily="34" charset="-128"/>
              </a:rPr>
              <a:t>Τεστ εφαρμογής</a:t>
            </a:r>
            <a:r>
              <a:rPr lang="en-US" dirty="0" smtClean="0">
                <a:solidFill>
                  <a:srgbClr val="C00000"/>
                </a:solidFill>
                <a:ea typeface="ＭＳ Ｐゴシック" pitchFamily="34" charset="-128"/>
              </a:rPr>
              <a:t>: </a:t>
            </a:r>
            <a:r>
              <a:rPr lang="el-GR" dirty="0" smtClean="0">
                <a:solidFill>
                  <a:srgbClr val="C00000"/>
                </a:solidFill>
                <a:ea typeface="ＭＳ Ｐゴシック" pitchFamily="34" charset="-128"/>
              </a:rPr>
              <a:t>Εκτιμώντας ένα Πριμ Κινδύνου Αγοράς</a:t>
            </a:r>
            <a:endParaRPr lang="en-US" dirty="0" smtClean="0">
              <a:solidFill>
                <a:srgbClr val="C00000"/>
              </a:solidFill>
              <a:ea typeface="ＭＳ Ｐゴシック" pitchFamily="34" charset="-128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1143000" y="1828800"/>
            <a:ext cx="7753350" cy="4800600"/>
          </a:xfrm>
        </p:spPr>
        <p:txBody>
          <a:bodyPr/>
          <a:lstStyle/>
          <a:p>
            <a:pPr marL="381000" indent="-381000" eaLnBrk="1" hangingPunct="1"/>
            <a:r>
              <a:rPr lang="el-GR" sz="1800" dirty="0" smtClean="0">
                <a:solidFill>
                  <a:srgbClr val="FF0000"/>
                </a:solidFill>
                <a:ea typeface="ＭＳ Ｐゴシック" pitchFamily="34" charset="-128"/>
              </a:rPr>
              <a:t>Βάσει όσων είπαμε μέχρι τώρα για ιστορικά πριμ</a:t>
            </a:r>
            <a:r>
              <a:rPr lang="en-US" sz="1800" dirty="0" smtClean="0">
                <a:solidFill>
                  <a:srgbClr val="FF0000"/>
                </a:solidFill>
                <a:ea typeface="ＭＳ Ｐゴシック" pitchFamily="34" charset="-128"/>
              </a:rPr>
              <a:t>, </a:t>
            </a:r>
            <a:r>
              <a:rPr lang="el-GR" sz="1800" dirty="0" smtClean="0">
                <a:solidFill>
                  <a:srgbClr val="FF0000"/>
                </a:solidFill>
                <a:ea typeface="ＭＳ Ｐゴシック" pitchFamily="34" charset="-128"/>
              </a:rPr>
              <a:t>το μελλοντικό πριμ κινδύνου για τις ΗΠΑ θα είναι</a:t>
            </a:r>
            <a:r>
              <a:rPr lang="en-US" sz="1800" dirty="0" smtClean="0">
                <a:solidFill>
                  <a:srgbClr val="FF0000"/>
                </a:solidFill>
                <a:ea typeface="ＭＳ Ｐゴシック" pitchFamily="34" charset="-128"/>
              </a:rPr>
              <a:t>:</a:t>
            </a:r>
          </a:p>
          <a:p>
            <a:pPr marL="800100" lvl="1" indent="-342900" eaLnBrk="1" hangingPunct="1">
              <a:buFontTx/>
              <a:buAutoNum type="alphaLcParenR"/>
            </a:pPr>
            <a:r>
              <a:rPr lang="el-GR" sz="1800" dirty="0" smtClean="0">
                <a:solidFill>
                  <a:srgbClr val="FF0000"/>
                </a:solidFill>
                <a:ea typeface="ＭＳ Ｐゴシック" pitchFamily="34" charset="-128"/>
              </a:rPr>
              <a:t>Περίπου </a:t>
            </a:r>
            <a:r>
              <a:rPr lang="en-US" sz="1800" dirty="0" smtClean="0">
                <a:solidFill>
                  <a:srgbClr val="FF0000"/>
                </a:solidFill>
                <a:ea typeface="ＭＳ Ｐゴシック" pitchFamily="34" charset="-128"/>
              </a:rPr>
              <a:t>3.9%, </a:t>
            </a:r>
            <a:r>
              <a:rPr lang="el-GR" sz="1800" dirty="0" smtClean="0">
                <a:solidFill>
                  <a:srgbClr val="FF0000"/>
                </a:solidFill>
                <a:ea typeface="ＭＳ Ｐゴシック" pitchFamily="34" charset="-128"/>
              </a:rPr>
              <a:t>δηλαδή το γεωμετρικό μέσο πριμ από το </a:t>
            </a:r>
            <a:r>
              <a:rPr lang="en-US" sz="1800" dirty="0" smtClean="0">
                <a:solidFill>
                  <a:srgbClr val="FF0000"/>
                </a:solidFill>
                <a:ea typeface="ＭＳ Ｐゴシック" pitchFamily="34" charset="-128"/>
              </a:rPr>
              <a:t>1928, </a:t>
            </a:r>
            <a:r>
              <a:rPr lang="el-GR" sz="1800" dirty="0" smtClean="0">
                <a:solidFill>
                  <a:srgbClr val="FF0000"/>
                </a:solidFill>
                <a:ea typeface="ＭＳ Ｐゴシック" pitchFamily="34" charset="-128"/>
              </a:rPr>
              <a:t>για μετοχές σε σχέση με κρατικά ομόλογα</a:t>
            </a:r>
            <a:r>
              <a:rPr lang="en-US" sz="1800" dirty="0" smtClean="0">
                <a:solidFill>
                  <a:srgbClr val="FF0000"/>
                </a:solidFill>
                <a:ea typeface="ＭＳ Ｐゴシック" pitchFamily="34" charset="-128"/>
              </a:rPr>
              <a:t>.</a:t>
            </a:r>
          </a:p>
          <a:p>
            <a:pPr marL="800100" lvl="1" indent="-342900" eaLnBrk="1" hangingPunct="1">
              <a:buFontTx/>
              <a:buAutoNum type="alphaLcParenR"/>
            </a:pPr>
            <a:r>
              <a:rPr lang="el-GR" sz="1800" dirty="0" smtClean="0">
                <a:solidFill>
                  <a:srgbClr val="FF0000"/>
                </a:solidFill>
                <a:ea typeface="ＭＳ Ｐゴシック" pitchFamily="34" charset="-128"/>
              </a:rPr>
              <a:t>Περίπου</a:t>
            </a:r>
            <a:r>
              <a:rPr lang="en-US" sz="1800" dirty="0" smtClean="0">
                <a:solidFill>
                  <a:srgbClr val="FF0000"/>
                </a:solidFill>
                <a:ea typeface="ＭＳ Ｐゴシック" pitchFamily="34" charset="-128"/>
              </a:rPr>
              <a:t> 6.5%, </a:t>
            </a:r>
            <a:r>
              <a:rPr lang="el-GR" sz="1800" dirty="0" smtClean="0">
                <a:solidFill>
                  <a:srgbClr val="FF0000"/>
                </a:solidFill>
                <a:ea typeface="ＭＳ Ｐゴシック" pitchFamily="34" charset="-128"/>
              </a:rPr>
              <a:t>δηλαδή το τεκμαρτό πριμ της αγοράς των ΗΠΑ στις αρχές του έτους</a:t>
            </a:r>
            <a:r>
              <a:rPr lang="en-US" sz="1800" dirty="0" smtClean="0">
                <a:solidFill>
                  <a:srgbClr val="FF0000"/>
                </a:solidFill>
                <a:ea typeface="ＭＳ Ｐゴシック" pitchFamily="34" charset="-128"/>
              </a:rPr>
              <a:t>.</a:t>
            </a:r>
          </a:p>
          <a:p>
            <a:pPr marL="800100" lvl="1" indent="-342900" eaLnBrk="1" hangingPunct="1">
              <a:buFontTx/>
              <a:buAutoNum type="alphaLcParenR"/>
            </a:pPr>
            <a:r>
              <a:rPr lang="el-GR" sz="1800" dirty="0" smtClean="0">
                <a:solidFill>
                  <a:srgbClr val="FF0000"/>
                </a:solidFill>
                <a:ea typeface="ＭＳ Ｐゴシック" pitchFamily="34" charset="-128"/>
              </a:rPr>
              <a:t>Κάτι άλλο</a:t>
            </a:r>
            <a:r>
              <a:rPr lang="en-US" sz="1800" dirty="0" smtClean="0">
                <a:solidFill>
                  <a:srgbClr val="FF0000"/>
                </a:solidFill>
                <a:ea typeface="ＭＳ Ｐゴシック" pitchFamily="34" charset="-128"/>
              </a:rPr>
              <a:t>!</a:t>
            </a:r>
          </a:p>
          <a:p>
            <a:pPr marL="381000" indent="-381000" eaLnBrk="1" hangingPunct="1"/>
            <a:r>
              <a:rPr lang="el-GR" sz="1800" dirty="0" smtClean="0">
                <a:solidFill>
                  <a:srgbClr val="FF0000"/>
                </a:solidFill>
                <a:ea typeface="ＭＳ Ｐゴシック" pitchFamily="34" charset="-128"/>
              </a:rPr>
              <a:t>Τι θα χρησιμοποιούσατε για μια άλλη αναπτυγμένη αγορά</a:t>
            </a:r>
            <a:r>
              <a:rPr lang="en-US" sz="1800" dirty="0" smtClean="0">
                <a:solidFill>
                  <a:srgbClr val="FF0000"/>
                </a:solidFill>
                <a:ea typeface="ＭＳ Ｐゴシック" pitchFamily="34" charset="-128"/>
              </a:rPr>
              <a:t>(</a:t>
            </a:r>
            <a:r>
              <a:rPr lang="el-GR" sz="1800" dirty="0" smtClean="0">
                <a:solidFill>
                  <a:srgbClr val="FF0000"/>
                </a:solidFill>
                <a:ea typeface="ＭＳ Ｐゴシック" pitchFamily="34" charset="-128"/>
              </a:rPr>
              <a:t>πχ τη Γερμανία ή τη Γαλλία</a:t>
            </a:r>
            <a:r>
              <a:rPr lang="en-US" sz="1800" dirty="0" smtClean="0">
                <a:solidFill>
                  <a:srgbClr val="FF0000"/>
                </a:solidFill>
                <a:ea typeface="ＭＳ Ｐゴシック" pitchFamily="34" charset="-128"/>
              </a:rPr>
              <a:t>)</a:t>
            </a:r>
            <a:r>
              <a:rPr lang="el-GR" sz="1800" dirty="0" smtClean="0">
                <a:solidFill>
                  <a:srgbClr val="FF0000"/>
                </a:solidFill>
                <a:ea typeface="ＭＳ Ｐゴシック" pitchFamily="34" charset="-128"/>
              </a:rPr>
              <a:t>;</a:t>
            </a:r>
            <a:endParaRPr lang="en-US" sz="1800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marL="800100" lvl="1" indent="-342900" eaLnBrk="1" hangingPunct="1">
              <a:buFont typeface="Times" pitchFamily="18" charset="0"/>
              <a:buAutoNum type="alphaLcParenR"/>
            </a:pPr>
            <a:r>
              <a:rPr lang="el-GR" sz="1800" dirty="0" smtClean="0">
                <a:solidFill>
                  <a:srgbClr val="FF0000"/>
                </a:solidFill>
                <a:ea typeface="ＭＳ Ｐゴシック" pitchFamily="34" charset="-128"/>
              </a:rPr>
              <a:t>Το ιστορικό πριμ κινδύνου της αγοράς αυτής</a:t>
            </a:r>
            <a:endParaRPr lang="en-US" sz="1800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marL="800100" lvl="1" indent="-342900" eaLnBrk="1" hangingPunct="1">
              <a:buFont typeface="Times" pitchFamily="18" charset="0"/>
              <a:buAutoNum type="alphaLcParenR"/>
            </a:pPr>
            <a:r>
              <a:rPr lang="el-GR" sz="1800" dirty="0" smtClean="0">
                <a:solidFill>
                  <a:srgbClr val="FF0000"/>
                </a:solidFill>
                <a:ea typeface="ＭＳ Ｐゴシック" pitchFamily="34" charset="-128"/>
              </a:rPr>
              <a:t>Το πριμ κινδύνου των ΗΠΑ</a:t>
            </a:r>
            <a:endParaRPr lang="en-US" sz="1800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marL="381000" indent="-381000" eaLnBrk="1" hangingPunct="1"/>
            <a:r>
              <a:rPr lang="el-GR" sz="1800" dirty="0" smtClean="0">
                <a:solidFill>
                  <a:srgbClr val="FF0000"/>
                </a:solidFill>
                <a:ea typeface="ＭＳ Ｐゴシック" pitchFamily="34" charset="-128"/>
              </a:rPr>
              <a:t>Τι θα χρησιμοποιούσατε για μια αναδυόμενη αγορά;</a:t>
            </a:r>
            <a:endParaRPr lang="en-US" sz="1800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marL="800100" lvl="1" indent="-342900" eaLnBrk="1" hangingPunct="1">
              <a:buFont typeface="Times" pitchFamily="18" charset="0"/>
              <a:buAutoNum type="alphaLcParenR"/>
            </a:pPr>
            <a:r>
              <a:rPr lang="el-GR" sz="1800" dirty="0" smtClean="0">
                <a:solidFill>
                  <a:srgbClr val="FF0000"/>
                </a:solidFill>
                <a:ea typeface="ＭＳ Ｐゴシック" pitchFamily="34" charset="-128"/>
              </a:rPr>
              <a:t>Το ιστορικό πριμ κινδύνου της αγοράς αυτής</a:t>
            </a:r>
            <a:endParaRPr lang="en-US" sz="1800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marL="800100" lvl="1" indent="-342900" eaLnBrk="1" hangingPunct="1">
              <a:buFont typeface="Times" pitchFamily="18" charset="0"/>
              <a:buAutoNum type="alphaLcParenR"/>
            </a:pPr>
            <a:r>
              <a:rPr lang="el-GR" sz="1800" dirty="0" smtClean="0">
                <a:solidFill>
                  <a:srgbClr val="FF0000"/>
                </a:solidFill>
                <a:ea typeface="ＭＳ Ｐゴシック" pitchFamily="34" charset="-128"/>
              </a:rPr>
              <a:t>Το πριμ κινδύνου των ΗΠΑ</a:t>
            </a:r>
            <a:endParaRPr lang="en-US" sz="1800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marL="800100" lvl="1" indent="-342900" eaLnBrk="1" hangingPunct="1">
              <a:buFont typeface="Times" pitchFamily="18" charset="0"/>
              <a:buAutoNum type="alphaLcParenR"/>
            </a:pPr>
            <a:r>
              <a:rPr lang="el-GR" sz="1800" dirty="0" smtClean="0">
                <a:solidFill>
                  <a:srgbClr val="FF0000"/>
                </a:solidFill>
                <a:ea typeface="ＭＳ Ｐゴシック" pitchFamily="34" charset="-128"/>
              </a:rPr>
              <a:t>Το πριμ κινδύνου των ΗΠΑ</a:t>
            </a:r>
            <a:r>
              <a:rPr lang="en-US" sz="1800" dirty="0" smtClean="0">
                <a:solidFill>
                  <a:srgbClr val="FF0000"/>
                </a:solidFill>
                <a:ea typeface="ＭＳ Ｐゴシック" pitchFamily="34" charset="-128"/>
              </a:rPr>
              <a:t> + </a:t>
            </a:r>
            <a:r>
              <a:rPr lang="el-GR" sz="1800" dirty="0" smtClean="0">
                <a:solidFill>
                  <a:srgbClr val="FF0000"/>
                </a:solidFill>
                <a:ea typeface="ＭＳ Ｐゴシック" pitchFamily="34" charset="-128"/>
              </a:rPr>
              <a:t>Πριμ Κινδύνου Χώρας</a:t>
            </a:r>
            <a:endParaRPr lang="en-US" sz="1800" dirty="0" smtClean="0">
              <a:solidFill>
                <a:srgbClr val="FF0000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0B050"/>
                </a:solidFill>
                <a:ea typeface="ＭＳ Ｐゴシック" pitchFamily="34" charset="-128"/>
              </a:rPr>
              <a:t>Το συμπέρασμα για τα πριμ μετοχικού κινδύνου στις αρχές του 2009</a:t>
            </a:r>
            <a:endParaRPr lang="en-US" dirty="0" smtClean="0">
              <a:solidFill>
                <a:srgbClr val="00B050"/>
              </a:solidFill>
              <a:ea typeface="ＭＳ Ｐゴシック" pitchFamily="34" charset="-128"/>
            </a:endParaRP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>
          <a:xfrm>
            <a:off x="1143000" y="1828800"/>
            <a:ext cx="7753350" cy="4495800"/>
          </a:xfrm>
        </p:spPr>
        <p:txBody>
          <a:bodyPr/>
          <a:lstStyle/>
          <a:p>
            <a:r>
              <a:rPr lang="el-GR" sz="2000" u="sng" dirty="0" smtClean="0">
                <a:solidFill>
                  <a:srgbClr val="0070C0"/>
                </a:solidFill>
                <a:ea typeface="ＭＳ Ｐゴシック" pitchFamily="34" charset="-128"/>
              </a:rPr>
              <a:t>Αναπτυγμένες αγορές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: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Το Μάιο του 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2009,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ο αριθμός που επιλέξαμε ως πριμ μετοχικού κινδύνου για όλες τις αναπτυγμένες αγορές ήταν 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6%.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Αν και χαμηλότερο από το τεκμαρτό πριμ στις αρχές του έτους,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6.43%,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είναι πολύ υψηλότερο από το ιστορικό πριμ κινδύνου, 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3.88%.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Εξέφραζε τις τότε πεποιθήσεις μας πως καθώς υπαναχωρούσε η κρίση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,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θα είχε πιο μακροπρόθεσμες επιπτώσεις στα πριμ κινδύνου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. </a:t>
            </a:r>
          </a:p>
          <a:p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Για αναπτυσσόμενες αγορές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,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θα χρησιμοποιήσουμε την προσέγγιση του περιθωρίου χρεοκοπίας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(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όπου τα περιθώρια συναθροίζονται για να δώσουν τον επιπρόσθετο μετοχικό κίνδυνο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)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για να βρούμε το επιπρόσθετο πριμ κινδύνου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. </a:t>
            </a:r>
          </a:p>
          <a:p>
            <a:pPr lvl="1"/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ΠΜΚ Βραζιλίας 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=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Πριμ αναπτυγμένης αγοράς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+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ΠΚΧ Βραζιλίας 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= 6% + 3.95% = 9.95%</a:t>
            </a:r>
          </a:p>
          <a:p>
            <a:pPr lvl="1"/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ΠΜΚ Ινδίας 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=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Πριμ αναπτυγμένης αγοράς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+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ΠΚΧ Ινδίας 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= 6% + 4.51% = 10.51%</a:t>
            </a:r>
          </a:p>
          <a:p>
            <a:pPr>
              <a:buFont typeface="Monotype Sorts" charset="2"/>
              <a:buNone/>
            </a:pPr>
            <a:endParaRPr lang="en-US" sz="1400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="ctr"/>
          <a:lstStyle/>
          <a:p>
            <a:r>
              <a:rPr lang="el-GR" dirty="0" smtClean="0">
                <a:solidFill>
                  <a:srgbClr val="00B050"/>
                </a:solidFill>
                <a:ea typeface="ＭＳ Ｐゴシック" pitchFamily="34" charset="-128"/>
              </a:rPr>
              <a:t>Εκτίμηση του Συντελεστή Βήτα</a:t>
            </a:r>
            <a:endParaRPr lang="en-US" dirty="0" smtClean="0">
              <a:solidFill>
                <a:srgbClr val="00B050"/>
              </a:solidFill>
              <a:ea typeface="ＭＳ Ｐゴシック" pitchFamily="34" charset="-128"/>
            </a:endParaRP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Η τυπική διαδικασία εκτίμησης συντελεστών βήτα είναι η παλινδρόμηση μετοχικών αποδόσεων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(</a:t>
            </a:r>
            <a:r>
              <a:rPr lang="en-US" sz="2000" dirty="0" err="1" smtClean="0">
                <a:solidFill>
                  <a:srgbClr val="0070C0"/>
                </a:solidFill>
                <a:ea typeface="ＭＳ Ｐゴシック" pitchFamily="34" charset="-128"/>
              </a:rPr>
              <a:t>R</a:t>
            </a:r>
            <a:r>
              <a:rPr lang="en-US" sz="2000" baseline="-17000" dirty="0" err="1" smtClean="0">
                <a:solidFill>
                  <a:srgbClr val="0070C0"/>
                </a:solidFill>
                <a:ea typeface="ＭＳ Ｐゴシック" pitchFamily="34" charset="-128"/>
              </a:rPr>
              <a:t>j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)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σε σχέση με τις αποδόσεις της αγοράς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(</a:t>
            </a:r>
            <a:r>
              <a:rPr lang="en-US" sz="2000" dirty="0" err="1" smtClean="0">
                <a:solidFill>
                  <a:srgbClr val="0070C0"/>
                </a:solidFill>
                <a:ea typeface="ＭＳ Ｐゴシック" pitchFamily="34" charset="-128"/>
              </a:rPr>
              <a:t>R</a:t>
            </a:r>
            <a:r>
              <a:rPr lang="en-US" sz="2000" baseline="-17000" dirty="0" err="1" smtClean="0">
                <a:solidFill>
                  <a:srgbClr val="0070C0"/>
                </a:solidFill>
                <a:ea typeface="ＭＳ Ｐゴシック" pitchFamily="34" charset="-128"/>
              </a:rPr>
              <a:t>m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) -</a:t>
            </a:r>
          </a:p>
          <a:p>
            <a:pPr algn="ctr">
              <a:buFont typeface="Monotype Sorts" charset="2"/>
              <a:buNone/>
            </a:pPr>
            <a:r>
              <a:rPr lang="en-US" sz="2000" dirty="0" err="1" smtClean="0">
                <a:solidFill>
                  <a:srgbClr val="0070C0"/>
                </a:solidFill>
                <a:ea typeface="ＭＳ Ｐゴシック" pitchFamily="34" charset="-128"/>
              </a:rPr>
              <a:t>R</a:t>
            </a:r>
            <a:r>
              <a:rPr lang="en-US" sz="2000" baseline="-17000" dirty="0" err="1" smtClean="0">
                <a:solidFill>
                  <a:srgbClr val="0070C0"/>
                </a:solidFill>
                <a:ea typeface="ＭＳ Ｐゴシック" pitchFamily="34" charset="-128"/>
              </a:rPr>
              <a:t>j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= a +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β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ea typeface="ＭＳ Ｐゴシック" pitchFamily="34" charset="-128"/>
              </a:rPr>
              <a:t>R</a:t>
            </a:r>
            <a:r>
              <a:rPr lang="en-US" sz="2000" baseline="-17000" dirty="0" err="1" smtClean="0">
                <a:solidFill>
                  <a:srgbClr val="0070C0"/>
                </a:solidFill>
                <a:ea typeface="ＭＳ Ｐゴシック" pitchFamily="34" charset="-128"/>
              </a:rPr>
              <a:t>m</a:t>
            </a:r>
            <a:endParaRPr lang="en-US" sz="2000" dirty="0" smtClean="0">
              <a:solidFill>
                <a:srgbClr val="0070C0"/>
              </a:solidFill>
              <a:ea typeface="ＭＳ Ｐゴシック" pitchFamily="34" charset="-128"/>
            </a:endParaRPr>
          </a:p>
          <a:p>
            <a:pPr lvl="1"/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Όπου 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a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είναι η τομή και 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b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είναι η κλίση της παλινδρόμησης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. </a:t>
            </a:r>
          </a:p>
          <a:p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Η κλίση της παλινδρόμησης αντιστοιχεί στο συντελεστή βήτα της μετοχής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,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και μετρά την επικινδυνότητα της μετοχής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. </a:t>
            </a: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="ctr"/>
          <a:lstStyle/>
          <a:p>
            <a:r>
              <a:rPr lang="el-GR" dirty="0" smtClean="0">
                <a:solidFill>
                  <a:srgbClr val="00B050"/>
                </a:solidFill>
                <a:ea typeface="ＭＳ Ｐゴシック" pitchFamily="34" charset="-128"/>
              </a:rPr>
              <a:t>Αξιολόγηση επιδόσεων</a:t>
            </a:r>
            <a:endParaRPr lang="en-US" dirty="0" smtClean="0">
              <a:solidFill>
                <a:srgbClr val="00B050"/>
              </a:solidFill>
              <a:ea typeface="ＭＳ Ｐゴシック" pitchFamily="34" charset="-128"/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828800"/>
            <a:ext cx="7753350" cy="4572000"/>
          </a:xfrm>
          <a:noFill/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Η τομή της παλινδρόμησης παρέχει ένα μέτρο των επιδόσεων κατά τη χρονική περίοδο της παλινδρόμησης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, </a:t>
            </a:r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σχετικό με το Υπόδειγμα Αποτίμησης Κεφαλαιακών Περιουσιακών Στοιχείων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. 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1800" dirty="0" err="1" smtClean="0">
                <a:solidFill>
                  <a:srgbClr val="0070C0"/>
                </a:solidFill>
                <a:ea typeface="ＭＳ Ｐゴシック" pitchFamily="34" charset="-128"/>
              </a:rPr>
              <a:t>R</a:t>
            </a:r>
            <a:r>
              <a:rPr lang="en-US" sz="1800" baseline="-17000" dirty="0" err="1" smtClean="0">
                <a:solidFill>
                  <a:srgbClr val="0070C0"/>
                </a:solidFill>
                <a:ea typeface="ＭＳ Ｐゴシック" pitchFamily="34" charset="-128"/>
              </a:rPr>
              <a:t>j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 	= </a:t>
            </a:r>
            <a:r>
              <a:rPr lang="en-US" sz="1800" dirty="0" err="1" smtClean="0">
                <a:solidFill>
                  <a:srgbClr val="0070C0"/>
                </a:solidFill>
                <a:ea typeface="ＭＳ Ｐゴシック" pitchFamily="34" charset="-128"/>
              </a:rPr>
              <a:t>R</a:t>
            </a:r>
            <a:r>
              <a:rPr lang="en-US" sz="1800" baseline="-17000" dirty="0" err="1" smtClean="0">
                <a:solidFill>
                  <a:srgbClr val="0070C0"/>
                </a:solidFill>
                <a:ea typeface="ＭＳ Ｐゴシック" pitchFamily="34" charset="-128"/>
              </a:rPr>
              <a:t>f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 + </a:t>
            </a:r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β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(</a:t>
            </a:r>
            <a:r>
              <a:rPr lang="en-US" sz="1800" dirty="0" err="1" smtClean="0">
                <a:solidFill>
                  <a:srgbClr val="0070C0"/>
                </a:solidFill>
                <a:ea typeface="ＭＳ Ｐゴシック" pitchFamily="34" charset="-128"/>
              </a:rPr>
              <a:t>R</a:t>
            </a:r>
            <a:r>
              <a:rPr lang="en-US" sz="1800" baseline="-17000" dirty="0" err="1" smtClean="0">
                <a:solidFill>
                  <a:srgbClr val="0070C0"/>
                </a:solidFill>
                <a:ea typeface="ＭＳ Ｐゴシック" pitchFamily="34" charset="-128"/>
              </a:rPr>
              <a:t>m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 - </a:t>
            </a:r>
            <a:r>
              <a:rPr lang="en-US" sz="1800" dirty="0" err="1" smtClean="0">
                <a:solidFill>
                  <a:srgbClr val="0070C0"/>
                </a:solidFill>
                <a:ea typeface="ＭＳ Ｐゴシック" pitchFamily="34" charset="-128"/>
              </a:rPr>
              <a:t>R</a:t>
            </a:r>
            <a:r>
              <a:rPr lang="en-US" sz="1800" baseline="-17000" dirty="0" err="1" smtClean="0">
                <a:solidFill>
                  <a:srgbClr val="0070C0"/>
                </a:solidFill>
                <a:ea typeface="ＭＳ Ｐゴシック" pitchFamily="34" charset="-128"/>
              </a:rPr>
              <a:t>f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)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	= </a:t>
            </a:r>
            <a:r>
              <a:rPr lang="en-US" sz="1800" dirty="0" err="1" smtClean="0">
                <a:solidFill>
                  <a:srgbClr val="0070C0"/>
                </a:solidFill>
                <a:ea typeface="ＭＳ Ｐゴシック" pitchFamily="34" charset="-128"/>
              </a:rPr>
              <a:t>R</a:t>
            </a:r>
            <a:r>
              <a:rPr lang="en-US" sz="1800" baseline="-17000" dirty="0" err="1" smtClean="0">
                <a:solidFill>
                  <a:srgbClr val="0070C0"/>
                </a:solidFill>
                <a:ea typeface="ＭＳ Ｐゴシック" pitchFamily="34" charset="-128"/>
              </a:rPr>
              <a:t>f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 (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1-</a:t>
            </a:r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β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) </a:t>
            </a:r>
            <a:r>
              <a:rPr lang="el-GR" sz="1800" dirty="0" smtClean="0">
                <a:solidFill>
                  <a:srgbClr val="0070C0"/>
                </a:solidFill>
                <a:latin typeface="Arial" charset="0"/>
                <a:ea typeface="ＭＳ Ｐゴシック" pitchFamily="34" charset="-128"/>
              </a:rPr>
              <a:t> 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+ </a:t>
            </a:r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β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n-US" sz="1800" dirty="0" err="1" smtClean="0">
                <a:solidFill>
                  <a:srgbClr val="0070C0"/>
                </a:solidFill>
                <a:ea typeface="ＭＳ Ｐゴシック" pitchFamily="34" charset="-128"/>
              </a:rPr>
              <a:t>R</a:t>
            </a:r>
            <a:r>
              <a:rPr lang="en-US" sz="1800" baseline="-17000" dirty="0" err="1" smtClean="0">
                <a:solidFill>
                  <a:srgbClr val="0070C0"/>
                </a:solidFill>
                <a:ea typeface="ＭＳ Ｐゴシック" pitchFamily="34" charset="-128"/>
              </a:rPr>
              <a:t>m</a:t>
            </a:r>
            <a:r>
              <a:rPr lang="en-US" sz="1800" baseline="-17000" dirty="0" smtClean="0">
                <a:solidFill>
                  <a:srgbClr val="0070C0"/>
                </a:solidFill>
                <a:ea typeface="ＭＳ Ｐゴシック" pitchFamily="34" charset="-128"/>
              </a:rPr>
              <a:t>	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...........	</a:t>
            </a:r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Υπόδειγμα Αποτίμησης 					</a:t>
            </a:r>
            <a:r>
              <a:rPr lang="el-GR" sz="1800" dirty="0" smtClean="0">
                <a:solidFill>
                  <a:srgbClr val="0070C0"/>
                </a:solidFill>
                <a:latin typeface="Arial" charset="0"/>
                <a:ea typeface="ＭＳ Ｐゴシック" pitchFamily="34" charset="-128"/>
              </a:rPr>
              <a:t>	</a:t>
            </a:r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Κεφαλαιακών </a:t>
            </a:r>
            <a:r>
              <a:rPr lang="el-GR" sz="1800" dirty="0" smtClean="0">
                <a:solidFill>
                  <a:srgbClr val="0070C0"/>
                </a:solidFill>
                <a:latin typeface="Arial" charset="0"/>
                <a:ea typeface="ＭＳ Ｐゴシック" pitchFamily="34" charset="-128"/>
              </a:rPr>
              <a:t>  							</a:t>
            </a:r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Περιουσιακών </a:t>
            </a:r>
            <a:r>
              <a:rPr lang="el-GR" sz="1800" dirty="0" smtClean="0">
                <a:solidFill>
                  <a:srgbClr val="0070C0"/>
                </a:solidFill>
                <a:latin typeface="Arial" charset="0"/>
                <a:ea typeface="ＭＳ Ｐゴシック" pitchFamily="34" charset="-128"/>
              </a:rPr>
              <a:t>							</a:t>
            </a:r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Στοιχείων</a:t>
            </a:r>
            <a:endParaRPr lang="en-US" sz="1800" dirty="0" smtClean="0">
              <a:solidFill>
                <a:srgbClr val="0070C0"/>
              </a:solidFill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1800" dirty="0" err="1" smtClean="0">
                <a:solidFill>
                  <a:srgbClr val="0070C0"/>
                </a:solidFill>
                <a:ea typeface="ＭＳ Ｐゴシック" pitchFamily="34" charset="-128"/>
              </a:rPr>
              <a:t>R</a:t>
            </a:r>
            <a:r>
              <a:rPr lang="en-US" sz="1800" baseline="-17000" dirty="0" err="1" smtClean="0">
                <a:solidFill>
                  <a:srgbClr val="0070C0"/>
                </a:solidFill>
                <a:ea typeface="ＭＳ Ｐゴシック" pitchFamily="34" charset="-128"/>
              </a:rPr>
              <a:t>j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 	= a + b </a:t>
            </a:r>
            <a:r>
              <a:rPr lang="en-US" sz="1800" dirty="0" err="1" smtClean="0">
                <a:solidFill>
                  <a:srgbClr val="0070C0"/>
                </a:solidFill>
                <a:ea typeface="ＭＳ Ｐゴシック" pitchFamily="34" charset="-128"/>
              </a:rPr>
              <a:t>R</a:t>
            </a:r>
            <a:r>
              <a:rPr lang="en-US" sz="1800" baseline="-17000" dirty="0" err="1" smtClean="0">
                <a:solidFill>
                  <a:srgbClr val="0070C0"/>
                </a:solidFill>
                <a:ea typeface="ＭＳ Ｐゴシック" pitchFamily="34" charset="-128"/>
              </a:rPr>
              <a:t>m</a:t>
            </a:r>
            <a:r>
              <a:rPr lang="en-US" sz="1800" baseline="-17000" dirty="0" smtClean="0">
                <a:solidFill>
                  <a:srgbClr val="0070C0"/>
                </a:solidFill>
                <a:ea typeface="ＭＳ Ｐゴシック" pitchFamily="34" charset="-128"/>
              </a:rPr>
              <a:t>		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     ...........</a:t>
            </a:r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  </a:t>
            </a:r>
            <a:r>
              <a:rPr lang="el-GR" sz="1800" dirty="0" smtClean="0">
                <a:solidFill>
                  <a:srgbClr val="0070C0"/>
                </a:solidFill>
                <a:latin typeface="Arial" charset="0"/>
                <a:ea typeface="ＭＳ Ｐゴシック" pitchFamily="34" charset="-128"/>
              </a:rPr>
              <a:t>     </a:t>
            </a:r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Εξίσωση Παλινδρόμησης</a:t>
            </a:r>
            <a:endParaRPr lang="en-US" sz="1800" dirty="0" smtClean="0">
              <a:solidFill>
                <a:srgbClr val="0070C0"/>
              </a:solidFill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Αν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	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a &gt; </a:t>
            </a:r>
            <a:r>
              <a:rPr lang="en-US" sz="1800" dirty="0" err="1" smtClean="0">
                <a:solidFill>
                  <a:srgbClr val="0070C0"/>
                </a:solidFill>
                <a:ea typeface="ＭＳ Ｐゴシック" pitchFamily="34" charset="-128"/>
              </a:rPr>
              <a:t>R</a:t>
            </a:r>
            <a:r>
              <a:rPr lang="en-US" sz="1800" baseline="-17000" dirty="0" err="1" smtClean="0">
                <a:solidFill>
                  <a:srgbClr val="0070C0"/>
                </a:solidFill>
                <a:ea typeface="ＭＳ Ｐゴシック" pitchFamily="34" charset="-128"/>
              </a:rPr>
              <a:t>f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 (1-b) ....	</a:t>
            </a:r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Η μετοχή πήγε καλύτερα από το αναμενόμενο </a:t>
            </a:r>
            <a:endParaRPr lang="en-US" sz="1800" dirty="0" smtClean="0">
              <a:solidFill>
                <a:srgbClr val="0070C0"/>
              </a:solidFill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a = </a:t>
            </a:r>
            <a:r>
              <a:rPr lang="en-US" sz="1800" dirty="0" err="1" smtClean="0">
                <a:solidFill>
                  <a:srgbClr val="0070C0"/>
                </a:solidFill>
                <a:ea typeface="ＭＳ Ｐゴシック" pitchFamily="34" charset="-128"/>
              </a:rPr>
              <a:t>R</a:t>
            </a:r>
            <a:r>
              <a:rPr lang="en-US" sz="1800" baseline="-17000" dirty="0" err="1" smtClean="0">
                <a:solidFill>
                  <a:srgbClr val="0070C0"/>
                </a:solidFill>
                <a:ea typeface="ＭＳ Ｐゴシック" pitchFamily="34" charset="-128"/>
              </a:rPr>
              <a:t>f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 (1-b) ....	</a:t>
            </a:r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Η μετοχή κινήθηκε όπως αναμενόταν</a:t>
            </a:r>
            <a:endParaRPr lang="en-US" sz="1800" dirty="0" smtClean="0">
              <a:solidFill>
                <a:srgbClr val="0070C0"/>
              </a:solidFill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a &lt; </a:t>
            </a:r>
            <a:r>
              <a:rPr lang="en-US" sz="1800" dirty="0" err="1" smtClean="0">
                <a:solidFill>
                  <a:srgbClr val="0070C0"/>
                </a:solidFill>
                <a:ea typeface="ＭＳ Ｐゴシック" pitchFamily="34" charset="-128"/>
              </a:rPr>
              <a:t>R</a:t>
            </a:r>
            <a:r>
              <a:rPr lang="en-US" sz="1800" baseline="-17000" dirty="0" err="1" smtClean="0">
                <a:solidFill>
                  <a:srgbClr val="0070C0"/>
                </a:solidFill>
                <a:ea typeface="ＭＳ Ｐゴシック" pitchFamily="34" charset="-128"/>
              </a:rPr>
              <a:t>f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 (1-b) ....	</a:t>
            </a:r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Η μετοχή πήγε χειρότερα από το αναμενόμενο</a:t>
            </a:r>
            <a:endParaRPr lang="en-US" sz="1800" dirty="0" smtClean="0">
              <a:solidFill>
                <a:srgbClr val="0070C0"/>
              </a:solidFill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Η διαφορά μεταξύ της τομής και του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n-US" sz="1800" dirty="0" err="1" smtClean="0">
                <a:solidFill>
                  <a:srgbClr val="0070C0"/>
                </a:solidFill>
                <a:ea typeface="ＭＳ Ｐゴシック" pitchFamily="34" charset="-128"/>
              </a:rPr>
              <a:t>R</a:t>
            </a:r>
            <a:r>
              <a:rPr lang="en-US" sz="1800" baseline="-17000" dirty="0" err="1" smtClean="0">
                <a:solidFill>
                  <a:srgbClr val="0070C0"/>
                </a:solidFill>
                <a:ea typeface="ＭＳ Ｐゴシック" pitchFamily="34" charset="-128"/>
              </a:rPr>
              <a:t>f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 (1-b) </a:t>
            </a:r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είναι </a:t>
            </a:r>
            <a:r>
              <a:rPr lang="el-GR" sz="1800" u="sng" dirty="0" smtClean="0">
                <a:solidFill>
                  <a:srgbClr val="0070C0"/>
                </a:solidFill>
                <a:ea typeface="ＭＳ Ｐゴシック" pitchFamily="34" charset="-128"/>
              </a:rPr>
              <a:t>το άλφα του </a:t>
            </a:r>
            <a:r>
              <a:rPr lang="en-US" sz="1800" u="sng" dirty="0" smtClean="0">
                <a:solidFill>
                  <a:srgbClr val="0070C0"/>
                </a:solidFill>
                <a:ea typeface="ＭＳ Ｐゴシック" pitchFamily="34" charset="-128"/>
              </a:rPr>
              <a:t>Jensen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. </a:t>
            </a:r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Εάν είναι θετικό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, </a:t>
            </a:r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η μετοχή σας όντως πήγε καλύτερα από το αναμενόμενο κατά την περίοδο της παλινδρόμησης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.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="ctr"/>
          <a:lstStyle/>
          <a:p>
            <a:r>
              <a:rPr lang="el-GR" dirty="0" smtClean="0">
                <a:solidFill>
                  <a:srgbClr val="00B050"/>
                </a:solidFill>
                <a:ea typeface="ＭＳ Ｐゴシック" pitchFamily="34" charset="-128"/>
              </a:rPr>
              <a:t>Το Επιτόκιο Μηδενικού Κινδύνου και ο Χρονικός Ορίζοντας</a:t>
            </a:r>
            <a:endParaRPr lang="en-US" dirty="0" smtClean="0">
              <a:solidFill>
                <a:srgbClr val="00B050"/>
              </a:solidFill>
              <a:ea typeface="ＭＳ Ｐゴシック" pitchFamily="34" charset="-128"/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Σε μια επένδυση  μηδενικού κινδύνου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,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η πραγματοποιηθείσα απόδοση ισούται με την αναμενόμενη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.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Δηλαδή,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δεν υπάρχει διακύμανση γύρω από την τελευταία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.</a:t>
            </a:r>
          </a:p>
          <a:p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Για να συμβαίνει αυτό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,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θα πρέπει να συντρέχουν δύο συνθήκες</a:t>
            </a:r>
            <a:endParaRPr lang="en-US" sz="2000" dirty="0" smtClean="0">
              <a:solidFill>
                <a:srgbClr val="0070C0"/>
              </a:solidFill>
              <a:ea typeface="ＭＳ Ｐゴシック" pitchFamily="34" charset="-128"/>
            </a:endParaRPr>
          </a:p>
          <a:p>
            <a:pPr lvl="1"/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Θα πρέπει να μην υπάρχει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l-GR" sz="2000" u="sng" dirty="0" smtClean="0">
                <a:solidFill>
                  <a:srgbClr val="0070C0"/>
                </a:solidFill>
                <a:ea typeface="ＭＳ Ｐゴシック" pitchFamily="34" charset="-128"/>
              </a:rPr>
              <a:t>κίνδυνος χρεοκοπίας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,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κάτι που υπονοεί πως το αξιόγραφο θα πρέπει να εκδοθεί από την κυβέρνηση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.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Παρατηρήστε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,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ωστόσο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,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πως δε μπορούν να θεωρηθούν όλες οι κυβερνήσεις ακίνδυνες χρεοκοπίας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.</a:t>
            </a:r>
          </a:p>
          <a:p>
            <a:pPr lvl="1"/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Δε θα υπάρχει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l-GR" sz="2000" u="sng" dirty="0" smtClean="0">
                <a:solidFill>
                  <a:srgbClr val="0070C0"/>
                </a:solidFill>
                <a:ea typeface="ＭＳ Ｐゴシック" pitchFamily="34" charset="-128"/>
              </a:rPr>
              <a:t>αβεβαιότητα περί των επιτοκίων επανεπένδυσης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,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που σημαίνει ότι θα είναι ένα αξιόγραφο μηδενικού τοκομεριδίου με λήξη ίδια με αυτήν της χρηματοροής που αναλύουμε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="ctr"/>
          <a:lstStyle/>
          <a:p>
            <a:r>
              <a:rPr lang="el-GR" dirty="0" smtClean="0">
                <a:solidFill>
                  <a:srgbClr val="00B050"/>
                </a:solidFill>
                <a:ea typeface="ＭＳ Ｐゴシック" pitchFamily="34" charset="-128"/>
              </a:rPr>
              <a:t>Ειδικός Κίνδυνος Επιχείρησης και Κίνδυνος Αγοράς </a:t>
            </a:r>
            <a:endParaRPr lang="en-US" dirty="0" smtClean="0">
              <a:solidFill>
                <a:srgbClr val="00B050"/>
              </a:solidFill>
              <a:ea typeface="ＭＳ Ｐゴシック" pitchFamily="34" charset="-128"/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Το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(R</a:t>
            </a:r>
            <a:r>
              <a:rPr lang="en-US" sz="2000" baseline="33000" dirty="0" smtClean="0">
                <a:solidFill>
                  <a:srgbClr val="0070C0"/>
                </a:solidFill>
                <a:ea typeface="ＭＳ Ｐゴシック" pitchFamily="34" charset="-128"/>
              </a:rPr>
              <a:t>2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)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της παλινδρόμησης παρέχει μια εκτίμηση του μέρους του κινδύνου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(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διακύμανση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)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μιας επιχείρησης που μπορεί να αποδοθεί στον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l-GR" sz="2000" u="sng" dirty="0" smtClean="0">
                <a:solidFill>
                  <a:srgbClr val="0070C0"/>
                </a:solidFill>
                <a:ea typeface="ＭＳ Ｐゴシック" pitchFamily="34" charset="-128"/>
              </a:rPr>
              <a:t>κίνδυνο αγοράς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. </a:t>
            </a:r>
          </a:p>
          <a:p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Το υπόλοιπο 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(1 - R</a:t>
            </a:r>
            <a:r>
              <a:rPr lang="en-US" sz="2000" baseline="33000" dirty="0" smtClean="0">
                <a:solidFill>
                  <a:srgbClr val="0070C0"/>
                </a:solidFill>
                <a:ea typeface="ＭＳ Ｐゴシック" pitchFamily="34" charset="-128"/>
              </a:rPr>
              <a:t>2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)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μπορεί να αποδοθεί </a:t>
            </a:r>
            <a:r>
              <a:rPr lang="el-GR" sz="2000" u="sng" dirty="0" smtClean="0">
                <a:solidFill>
                  <a:srgbClr val="0070C0"/>
                </a:solidFill>
                <a:ea typeface="ＭＳ Ｐゴシック" pitchFamily="34" charset="-128"/>
              </a:rPr>
              <a:t>στον ειδικό κίνδυνο επιχείρησης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. </a:t>
            </a:r>
            <a:r>
              <a:rPr lang="en-US" sz="2000" dirty="0" smtClean="0">
                <a:solidFill>
                  <a:srgbClr val="002060"/>
                </a:solidFill>
                <a:ea typeface="ＭＳ Ｐゴシック" pitchFamily="34" charset="-128"/>
              </a:rPr>
              <a:t>	</a:t>
            </a: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="ctr"/>
          <a:lstStyle/>
          <a:p>
            <a:r>
              <a:rPr lang="el-GR" dirty="0" smtClean="0">
                <a:solidFill>
                  <a:srgbClr val="00B050"/>
                </a:solidFill>
                <a:ea typeface="ＭＳ Ｐゴシック" pitchFamily="34" charset="-128"/>
              </a:rPr>
              <a:t>Ετοιμάζοντας την Εκτίμηση</a:t>
            </a:r>
            <a:endParaRPr lang="en-US" dirty="0" smtClean="0">
              <a:solidFill>
                <a:srgbClr val="00B050"/>
              </a:solidFill>
              <a:ea typeface="ＭＳ Ｐゴシック" pitchFamily="34" charset="-128"/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676400"/>
            <a:ext cx="7753350" cy="5181600"/>
          </a:xfrm>
          <a:noFill/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Προσδιορίστε την περίοδο εκτίμησης</a:t>
            </a:r>
            <a:endParaRPr lang="en-US" sz="2000" dirty="0" smtClean="0">
              <a:solidFill>
                <a:srgbClr val="0070C0"/>
              </a:solidFill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</a:pP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Οι υπηρεσίες χρησιμοποιούν περιόδους παλινδρόμησης από 2 ως 5 χρόνια</a:t>
            </a:r>
            <a:endParaRPr lang="en-US" sz="2000" dirty="0" smtClean="0">
              <a:solidFill>
                <a:srgbClr val="0070C0"/>
              </a:solidFill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</a:pP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Η μεγαλύτερη περίοδος εκτίμησης παρέχει περισσότερα δεδομένα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,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μα οι επιχειρήσεις αλλάζουν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.</a:t>
            </a:r>
          </a:p>
          <a:p>
            <a:pPr lvl="1">
              <a:lnSpc>
                <a:spcPct val="90000"/>
              </a:lnSpc>
            </a:pP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Οι μικρότερες περίοδοι επηρεάζονται πιο εύκολα από γεγονότα ειδικού κινδύνου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που συνέβησαν στην περίοδο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Προσδιορίστε διάστημα απόδοσης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-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ημερήσιο, εβδομαδιαίο, μηνιαίο</a:t>
            </a:r>
            <a:endParaRPr lang="en-US" sz="2000" dirty="0" smtClean="0">
              <a:solidFill>
                <a:srgbClr val="0070C0"/>
              </a:solidFill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</a:pP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Τα μικρότερα διαστήματα αποφέρουν περισσότερα δεδομένα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,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μα εμπεριέχουν περισσότερο «θόρυβο»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.</a:t>
            </a:r>
          </a:p>
          <a:p>
            <a:pPr lvl="1">
              <a:lnSpc>
                <a:spcPct val="90000"/>
              </a:lnSpc>
            </a:pP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Ο θόρυβος οφείλεται σε μετοχές που δεν διαπραγματεύονται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και σε μεροληψία εκτίμησης συντελεστών βήτα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.</a:t>
            </a:r>
          </a:p>
          <a:p>
            <a:pPr>
              <a:lnSpc>
                <a:spcPct val="90000"/>
              </a:lnSpc>
            </a:pPr>
            <a:endParaRPr lang="en-US" sz="2000" dirty="0" smtClean="0">
              <a:solidFill>
                <a:srgbClr val="0070C0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0B050"/>
                </a:solidFill>
              </a:rPr>
              <a:t>Συνέχεια…</a:t>
            </a:r>
            <a:endParaRPr lang="el-GR" dirty="0">
              <a:solidFill>
                <a:srgbClr val="00B050"/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Εκτιμήστε αποδόσεις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(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συμπεριλαμβανομένων μερισμάτων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)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μετοχών</a:t>
            </a:r>
            <a:endParaRPr lang="en-US" sz="2000" dirty="0" smtClean="0">
              <a:solidFill>
                <a:srgbClr val="0070C0"/>
              </a:solidFill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</a:pP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Απόδοση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= (</a:t>
            </a:r>
            <a:r>
              <a:rPr lang="el-GR" sz="2000" dirty="0" err="1" smtClean="0">
                <a:solidFill>
                  <a:srgbClr val="0070C0"/>
                </a:solidFill>
                <a:ea typeface="ＭＳ Ｐゴシック" pitchFamily="34" charset="-128"/>
              </a:rPr>
              <a:t>Τιμή</a:t>
            </a:r>
            <a:r>
              <a:rPr lang="el-GR" sz="2000" baseline="-25000" dirty="0" err="1" smtClean="0">
                <a:solidFill>
                  <a:srgbClr val="0070C0"/>
                </a:solidFill>
                <a:ea typeface="ＭＳ Ｐゴシック" pitchFamily="34" charset="-128"/>
              </a:rPr>
              <a:t>λήξης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- </a:t>
            </a:r>
            <a:r>
              <a:rPr lang="el-GR" sz="2000" dirty="0" err="1" smtClean="0">
                <a:solidFill>
                  <a:srgbClr val="0070C0"/>
                </a:solidFill>
                <a:ea typeface="ＭＳ Ｐゴシック" pitchFamily="34" charset="-128"/>
              </a:rPr>
              <a:t>Τιμή</a:t>
            </a:r>
            <a:r>
              <a:rPr lang="el-GR" sz="2000" baseline="-25000" dirty="0" err="1" smtClean="0">
                <a:solidFill>
                  <a:srgbClr val="0070C0"/>
                </a:solidFill>
                <a:ea typeface="ＭＳ Ｐゴシック" pitchFamily="34" charset="-128"/>
              </a:rPr>
              <a:t>έναρξης</a:t>
            </a:r>
            <a:r>
              <a:rPr lang="en-US" sz="2000" baseline="-25000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+ </a:t>
            </a:r>
            <a:r>
              <a:rPr lang="el-GR" sz="2000" dirty="0" err="1" smtClean="0">
                <a:solidFill>
                  <a:srgbClr val="0070C0"/>
                </a:solidFill>
                <a:ea typeface="ＭＳ Ｐゴシック" pitchFamily="34" charset="-128"/>
              </a:rPr>
              <a:t>Μερίσματα</a:t>
            </a:r>
            <a:r>
              <a:rPr lang="el-GR" sz="2000" baseline="-25000" dirty="0" err="1" smtClean="0">
                <a:solidFill>
                  <a:srgbClr val="0070C0"/>
                </a:solidFill>
                <a:ea typeface="ＭＳ Ｐゴシック" pitchFamily="34" charset="-128"/>
              </a:rPr>
              <a:t>περιόδου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)/ </a:t>
            </a:r>
            <a:r>
              <a:rPr lang="el-GR" sz="2000" dirty="0" err="1" smtClean="0">
                <a:solidFill>
                  <a:srgbClr val="0070C0"/>
                </a:solidFill>
                <a:ea typeface="ＭＳ Ｐゴシック" pitchFamily="34" charset="-128"/>
              </a:rPr>
              <a:t>Τιμή</a:t>
            </a:r>
            <a:r>
              <a:rPr lang="el-GR" sz="2000" baseline="-25000" dirty="0" err="1" smtClean="0">
                <a:solidFill>
                  <a:srgbClr val="0070C0"/>
                </a:solidFill>
                <a:ea typeface="ＭＳ Ｐゴシック" pitchFamily="34" charset="-128"/>
              </a:rPr>
              <a:t>έναρξης</a:t>
            </a:r>
            <a:r>
              <a:rPr lang="en-US" sz="2000" baseline="-25000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Συμπερίληψη μερισμάτων μόνο για μήνα αποκοπής</a:t>
            </a:r>
            <a:endParaRPr lang="en-US" sz="2000" dirty="0" smtClean="0">
              <a:solidFill>
                <a:srgbClr val="0070C0"/>
              </a:solidFill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Επιλέξτε ένα δείκτη αγοράς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,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και εκτιμήστε τις αποδόσεις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(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συμπεριλαμβανομένων μερισμάτων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)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του δείκτη για κάθε διάστημα της περιόδου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.</a:t>
            </a:r>
            <a:endParaRPr lang="el-GR" sz="20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="ctr"/>
          <a:lstStyle/>
          <a:p>
            <a:r>
              <a:rPr lang="el-GR" dirty="0" smtClean="0">
                <a:solidFill>
                  <a:srgbClr val="00B050"/>
                </a:solidFill>
                <a:ea typeface="ＭＳ Ｐゴシック" pitchFamily="34" charset="-128"/>
              </a:rPr>
              <a:t>Επιλέγοντας τις Παραμέτρους</a:t>
            </a:r>
            <a:r>
              <a:rPr lang="en-US" dirty="0" smtClean="0">
                <a:solidFill>
                  <a:srgbClr val="00B050"/>
                </a:solidFill>
                <a:ea typeface="ＭＳ Ｐゴシック" pitchFamily="34" charset="-128"/>
              </a:rPr>
              <a:t>: Disney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828800"/>
            <a:ext cx="7753350" cy="4648200"/>
          </a:xfrm>
          <a:noFill/>
        </p:spPr>
        <p:txBody>
          <a:bodyPr/>
          <a:lstStyle/>
          <a:p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Περίοδος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: 5 years</a:t>
            </a:r>
          </a:p>
          <a:p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Διάστημα αποδόσεων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 = </a:t>
            </a:r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Μηνιαίο</a:t>
            </a:r>
            <a:endParaRPr lang="en-US" sz="1800" dirty="0" smtClean="0">
              <a:solidFill>
                <a:srgbClr val="0070C0"/>
              </a:solidFill>
              <a:ea typeface="ＭＳ Ｐゴシック" pitchFamily="34" charset="-128"/>
            </a:endParaRPr>
          </a:p>
          <a:p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Δείκτης Αγοράς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: </a:t>
            </a:r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Δείκτης 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S&amp;P 500. </a:t>
            </a:r>
          </a:p>
          <a:p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Για παράδειγμα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, </a:t>
            </a:r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για να υπολογίσουμε τις αποδόσεις της 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Disney </a:t>
            </a:r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το Δεκέμβριο του 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2004,</a:t>
            </a:r>
          </a:p>
          <a:p>
            <a:pPr lvl="1"/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Τιμή της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 Disney </a:t>
            </a:r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τέλος Νοεμβρίου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 2004 = $ 26.52</a:t>
            </a:r>
          </a:p>
          <a:p>
            <a:pPr lvl="1"/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Τιμή της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 Disney </a:t>
            </a:r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τέλος Δεκεμβρίου 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2004 = $ 27.43</a:t>
            </a:r>
          </a:p>
          <a:p>
            <a:pPr lvl="1"/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Μερίσματα μήνα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=  $0.237 (</a:t>
            </a:r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Ήταν μήνας αποκοπής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)</a:t>
            </a:r>
          </a:p>
          <a:p>
            <a:pPr lvl="1"/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Απόδοση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=($27.43 - $26.52 + $ 0.237)/$26.52= 4.33%</a:t>
            </a:r>
          </a:p>
          <a:p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Για να εκτιμήσουμε αποδόσεις του δείκτη για τον ίδιο μήνα</a:t>
            </a:r>
            <a:endParaRPr lang="en-US" sz="1800" dirty="0" smtClean="0">
              <a:solidFill>
                <a:srgbClr val="0070C0"/>
              </a:solidFill>
              <a:ea typeface="ＭＳ Ｐゴシック" pitchFamily="34" charset="-128"/>
            </a:endParaRPr>
          </a:p>
          <a:p>
            <a:pPr lvl="1"/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Επίπεδο δείκτη τέλος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Νοεμβρίου 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2004 = 1173.92</a:t>
            </a:r>
          </a:p>
          <a:p>
            <a:pPr lvl="1"/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Επίπεδο δείκτη τέλος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Δεκεμβρίου 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2004 = 1211.92</a:t>
            </a:r>
          </a:p>
          <a:p>
            <a:pPr lvl="1"/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Μερίσματα δείκτη Δεκεμβρίου 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2004 = 1.831</a:t>
            </a:r>
          </a:p>
          <a:p>
            <a:pPr lvl="1"/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Απόδοση 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=(1211.92 – 1173.92+1.831)/  1173.92=  3.25%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="ctr"/>
          <a:lstStyle/>
          <a:p>
            <a:r>
              <a:rPr lang="el-GR" sz="2000" smtClean="0">
                <a:ea typeface="ＭＳ Ｐゴシック" pitchFamily="34" charset="-128"/>
              </a:rPr>
              <a:t>Ο Ιστορικός συντελεστής Βήτα της </a:t>
            </a:r>
            <a:r>
              <a:rPr lang="en-US" sz="2000" smtClean="0">
                <a:ea typeface="ＭＳ Ｐゴシック" pitchFamily="34" charset="-128"/>
              </a:rPr>
              <a:t>Disney</a:t>
            </a:r>
          </a:p>
        </p:txBody>
      </p:sp>
      <p:pic>
        <p:nvPicPr>
          <p:cNvPr id="53253" name="Picture 5" descr="Untitled-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1676400"/>
            <a:ext cx="7026275" cy="47672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="ctr"/>
          <a:lstStyle/>
          <a:p>
            <a:r>
              <a:rPr lang="el-GR" dirty="0" smtClean="0">
                <a:solidFill>
                  <a:srgbClr val="00B050"/>
                </a:solidFill>
                <a:ea typeface="ＭＳ Ｐゴシック" pitchFamily="34" charset="-128"/>
              </a:rPr>
              <a:t>Το Αποτέλεσμα της Παλινδρόμησης</a:t>
            </a:r>
            <a:endParaRPr lang="en-US" dirty="0" smtClean="0">
              <a:solidFill>
                <a:srgbClr val="00B050"/>
              </a:solidFill>
              <a:ea typeface="ＭＳ Ｐゴシック" pitchFamily="34" charset="-128"/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lnSpc>
                <a:spcPct val="120000"/>
              </a:lnSpc>
            </a:pPr>
            <a:r>
              <a:rPr lang="el-GR" sz="2000" dirty="0" smtClean="0">
                <a:solidFill>
                  <a:srgbClr val="002060"/>
                </a:solidFill>
                <a:ea typeface="ＭＳ Ｐゴシック" pitchFamily="34" charset="-128"/>
              </a:rPr>
              <a:t>Χρησιμοποιώντας μηνιαίες αποδόσεις από το</a:t>
            </a:r>
            <a:r>
              <a:rPr lang="en-US" sz="2000" dirty="0" smtClean="0">
                <a:solidFill>
                  <a:srgbClr val="002060"/>
                </a:solidFill>
                <a:ea typeface="ＭＳ Ｐゴシック" pitchFamily="34" charset="-128"/>
              </a:rPr>
              <a:t> 2004 </a:t>
            </a:r>
            <a:r>
              <a:rPr lang="el-GR" sz="2000" dirty="0" smtClean="0">
                <a:solidFill>
                  <a:srgbClr val="002060"/>
                </a:solidFill>
                <a:ea typeface="ＭＳ Ｐゴシック" pitchFamily="34" charset="-128"/>
              </a:rPr>
              <a:t>ως το</a:t>
            </a:r>
            <a:r>
              <a:rPr lang="en-US" sz="2000" dirty="0" smtClean="0">
                <a:solidFill>
                  <a:srgbClr val="002060"/>
                </a:solidFill>
                <a:ea typeface="ＭＳ Ｐゴシック" pitchFamily="34" charset="-128"/>
              </a:rPr>
              <a:t> 2008, </a:t>
            </a:r>
            <a:r>
              <a:rPr lang="el-GR" sz="2000" dirty="0" smtClean="0">
                <a:solidFill>
                  <a:srgbClr val="002060"/>
                </a:solidFill>
                <a:ea typeface="ＭＳ Ｐゴシック" pitchFamily="34" charset="-128"/>
              </a:rPr>
              <a:t>τρέξαμε μια παλινδρόμηση αποδόσεων της μετοχής της</a:t>
            </a:r>
            <a:r>
              <a:rPr lang="en-US" sz="2000" dirty="0" smtClean="0">
                <a:solidFill>
                  <a:srgbClr val="002060"/>
                </a:solidFill>
                <a:ea typeface="ＭＳ Ｐゴシック" pitchFamily="34" charset="-128"/>
              </a:rPr>
              <a:t> Disney </a:t>
            </a:r>
            <a:r>
              <a:rPr lang="el-GR" sz="2000" dirty="0" smtClean="0">
                <a:solidFill>
                  <a:srgbClr val="002060"/>
                </a:solidFill>
                <a:ea typeface="ＭＳ Ｐゴシック" pitchFamily="34" charset="-128"/>
              </a:rPr>
              <a:t>σε σχέση με τον</a:t>
            </a:r>
            <a:r>
              <a:rPr lang="en-US" sz="2000" dirty="0" smtClean="0">
                <a:solidFill>
                  <a:srgbClr val="002060"/>
                </a:solidFill>
                <a:ea typeface="ＭＳ Ｐゴシック" pitchFamily="34" charset="-128"/>
              </a:rPr>
              <a:t> S&amp;P 500. </a:t>
            </a:r>
            <a:r>
              <a:rPr lang="el-GR" sz="2000" dirty="0" smtClean="0">
                <a:solidFill>
                  <a:srgbClr val="002060"/>
                </a:solidFill>
                <a:ea typeface="ＭＳ Ｐゴシック" pitchFamily="34" charset="-128"/>
              </a:rPr>
              <a:t>Το αποτέλεσμα είναι ως εξής</a:t>
            </a:r>
            <a:r>
              <a:rPr lang="en-US" sz="2000" dirty="0" smtClean="0">
                <a:solidFill>
                  <a:srgbClr val="002060"/>
                </a:solidFill>
                <a:ea typeface="ＭＳ Ｐゴシック" pitchFamily="34" charset="-128"/>
              </a:rPr>
              <a:t>:</a:t>
            </a:r>
            <a:endParaRPr lang="el-GR" sz="2000" dirty="0" smtClean="0">
              <a:solidFill>
                <a:srgbClr val="002060"/>
              </a:solidFill>
              <a:ea typeface="ＭＳ Ｐゴシック" pitchFamily="34" charset="-128"/>
            </a:endParaRPr>
          </a:p>
          <a:p>
            <a:pPr>
              <a:lnSpc>
                <a:spcPct val="120000"/>
              </a:lnSpc>
            </a:pPr>
            <a:endParaRPr lang="el-GR" sz="2000" dirty="0" smtClean="0">
              <a:solidFill>
                <a:srgbClr val="002060"/>
              </a:solidFill>
              <a:ea typeface="ＭＳ Ｐゴシック" pitchFamily="34" charset="-128"/>
            </a:endParaRPr>
          </a:p>
          <a:p>
            <a:pPr>
              <a:lnSpc>
                <a:spcPct val="120000"/>
              </a:lnSpc>
            </a:pPr>
            <a:endParaRPr lang="en-US" sz="2000" dirty="0" smtClean="0">
              <a:solidFill>
                <a:srgbClr val="002060"/>
              </a:solidFill>
              <a:ea typeface="ＭＳ Ｐゴシック" pitchFamily="34" charset="-128"/>
            </a:endParaRPr>
          </a:p>
          <a:p>
            <a:pPr lvl="1">
              <a:buFontTx/>
              <a:buNone/>
            </a:pPr>
            <a:r>
              <a:rPr lang="el-GR" sz="2000" dirty="0" smtClean="0">
                <a:solidFill>
                  <a:srgbClr val="002060"/>
                </a:solidFill>
                <a:ea typeface="ＭＳ Ｐゴシック" pitchFamily="34" charset="-128"/>
              </a:rPr>
              <a:t>Απόδοση</a:t>
            </a:r>
            <a:r>
              <a:rPr lang="en-US" sz="2000" baseline="-25000" dirty="0" smtClean="0">
                <a:solidFill>
                  <a:srgbClr val="002060"/>
                </a:solidFill>
                <a:ea typeface="ＭＳ Ｐゴシック" pitchFamily="34" charset="-128"/>
              </a:rPr>
              <a:t>Disney</a:t>
            </a:r>
            <a:r>
              <a:rPr lang="en-US" sz="2000" dirty="0" smtClean="0">
                <a:solidFill>
                  <a:srgbClr val="002060"/>
                </a:solidFill>
                <a:ea typeface="ＭＳ Ｐゴシック" pitchFamily="34" charset="-128"/>
              </a:rPr>
              <a:t> =  0.47% 	+ 0.95 </a:t>
            </a:r>
            <a:r>
              <a:rPr lang="el-GR" sz="2000" dirty="0" smtClean="0">
                <a:solidFill>
                  <a:srgbClr val="002060"/>
                </a:solidFill>
                <a:ea typeface="ＭＳ Ｐゴシック" pitchFamily="34" charset="-128"/>
              </a:rPr>
              <a:t>Απόδοση</a:t>
            </a:r>
            <a:r>
              <a:rPr lang="en-US" sz="2000" baseline="-25000" dirty="0" smtClean="0">
                <a:solidFill>
                  <a:srgbClr val="002060"/>
                </a:solidFill>
                <a:ea typeface="ＭＳ Ｐゴシック" pitchFamily="34" charset="-128"/>
              </a:rPr>
              <a:t>S &amp; P 500      </a:t>
            </a:r>
            <a:endParaRPr lang="el-GR" sz="2000" baseline="-25000" dirty="0" smtClean="0">
              <a:solidFill>
                <a:srgbClr val="002060"/>
              </a:solidFill>
              <a:ea typeface="ＭＳ Ｐゴシック" pitchFamily="34" charset="-128"/>
            </a:endParaRPr>
          </a:p>
          <a:p>
            <a:pPr lvl="1">
              <a:buFontTx/>
              <a:buNone/>
            </a:pPr>
            <a:endParaRPr lang="el-GR" sz="2000" baseline="-25000" dirty="0" smtClean="0">
              <a:solidFill>
                <a:srgbClr val="002060"/>
              </a:solidFill>
              <a:ea typeface="ＭＳ Ｐゴシック" pitchFamily="34" charset="-128"/>
            </a:endParaRPr>
          </a:p>
          <a:p>
            <a:pPr lvl="1">
              <a:buFontTx/>
              <a:buNone/>
            </a:pPr>
            <a:r>
              <a:rPr lang="en-US" sz="2000" baseline="-25000" dirty="0" smtClean="0">
                <a:solidFill>
                  <a:srgbClr val="002060"/>
                </a:solidFill>
                <a:ea typeface="ＭＳ Ｐゴシック" pitchFamily="34" charset="-128"/>
              </a:rPr>
              <a:t>   </a:t>
            </a:r>
            <a:r>
              <a:rPr lang="en-US" sz="2000" dirty="0" smtClean="0">
                <a:solidFill>
                  <a:srgbClr val="002060"/>
                </a:solidFill>
                <a:ea typeface="ＭＳ Ｐゴシック" pitchFamily="34" charset="-128"/>
              </a:rPr>
              <a:t>(R </a:t>
            </a:r>
            <a:r>
              <a:rPr lang="el-GR" sz="2000" dirty="0" smtClean="0">
                <a:solidFill>
                  <a:srgbClr val="002060"/>
                </a:solidFill>
                <a:ea typeface="ＭＳ Ｐゴシック" pitchFamily="34" charset="-128"/>
              </a:rPr>
              <a:t>τετράγωνο</a:t>
            </a:r>
            <a:r>
              <a:rPr lang="en-US" sz="2000" dirty="0" smtClean="0">
                <a:solidFill>
                  <a:srgbClr val="002060"/>
                </a:solidFill>
                <a:ea typeface="ＭＳ Ｐゴシック" pitchFamily="34" charset="-128"/>
              </a:rPr>
              <a:t>= 41%)</a:t>
            </a:r>
          </a:p>
          <a:p>
            <a:pPr>
              <a:buFont typeface="Monotype Sorts" charset="2"/>
              <a:buNone/>
            </a:pPr>
            <a:r>
              <a:rPr lang="en-US" sz="2000" dirty="0" smtClean="0">
                <a:solidFill>
                  <a:srgbClr val="002060"/>
                </a:solidFill>
                <a:ea typeface="ＭＳ Ｐゴシック" pitchFamily="34" charset="-128"/>
              </a:rPr>
              <a:t>					</a:t>
            </a:r>
            <a:r>
              <a:rPr lang="el-GR" sz="2000" dirty="0" smtClean="0">
                <a:solidFill>
                  <a:srgbClr val="002060"/>
                </a:solidFill>
                <a:ea typeface="ＭＳ Ｐゴシック" pitchFamily="34" charset="-128"/>
              </a:rPr>
              <a:t>τυπική απόκλιση (β)=</a:t>
            </a:r>
            <a:r>
              <a:rPr lang="en-US" sz="2000" dirty="0" smtClean="0">
                <a:solidFill>
                  <a:srgbClr val="002060"/>
                </a:solidFill>
                <a:ea typeface="ＭＳ Ｐゴシック" pitchFamily="34" charset="-128"/>
              </a:rPr>
              <a:t>(0.16)</a:t>
            </a:r>
          </a:p>
          <a:p>
            <a:pPr>
              <a:buFont typeface="Monotype Sorts" charset="2"/>
              <a:buNone/>
            </a:pPr>
            <a:endParaRPr lang="en-US" sz="2000" dirty="0" smtClean="0">
              <a:ea typeface="ＭＳ Ｐゴシック" pitchFamily="34" charset="-128"/>
            </a:endParaRPr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6232525" y="2422525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l-G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="ctr"/>
          <a:lstStyle/>
          <a:p>
            <a:r>
              <a:rPr lang="el-GR" dirty="0" smtClean="0">
                <a:solidFill>
                  <a:srgbClr val="00B050"/>
                </a:solidFill>
                <a:ea typeface="ＭＳ Ｐゴシック" pitchFamily="34" charset="-128"/>
              </a:rPr>
              <a:t>Αναλύοντας τις Επιδόσεις της </a:t>
            </a:r>
            <a:r>
              <a:rPr lang="en-US" dirty="0" smtClean="0">
                <a:solidFill>
                  <a:srgbClr val="00B050"/>
                </a:solidFill>
                <a:ea typeface="ＭＳ Ｐゴシック" pitchFamily="34" charset="-128"/>
              </a:rPr>
              <a:t>Disney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600200"/>
            <a:ext cx="7753350" cy="5257800"/>
          </a:xfrm>
          <a:noFill/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Σημείο τομής 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= 0.47%</a:t>
            </a:r>
          </a:p>
          <a:p>
            <a:pPr lvl="1">
              <a:lnSpc>
                <a:spcPct val="90000"/>
              </a:lnSpc>
            </a:pP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Είναι μια τομή που βασίζεται σε μηνιαίες αποδόσεις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.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Έτσι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,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πρέπει να συγκριθεί με μηνιαίο επιτόκιο μηδενικού κινδύνου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.</a:t>
            </a:r>
          </a:p>
          <a:p>
            <a:pPr lvl="1">
              <a:lnSpc>
                <a:spcPct val="90000"/>
              </a:lnSpc>
            </a:pP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Μεταξύ 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2004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και 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2008</a:t>
            </a:r>
          </a:p>
          <a:p>
            <a:pPr lvl="2">
              <a:lnSpc>
                <a:spcPct val="90000"/>
              </a:lnSpc>
            </a:pP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Μέσο ετησιοποιημένο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επιτόκιο εντόκου γραμματίου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= 3.27%</a:t>
            </a:r>
          </a:p>
          <a:p>
            <a:pPr lvl="2">
              <a:lnSpc>
                <a:spcPct val="90000"/>
              </a:lnSpc>
            </a:pP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Μηνιαίο επιτόκιο μηδενικού κινδύνου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= 0.272% (=3.27%/12)</a:t>
            </a:r>
          </a:p>
          <a:p>
            <a:pPr lvl="2">
              <a:lnSpc>
                <a:spcPct val="90000"/>
              </a:lnSpc>
            </a:pP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επιτόκιο μηδενικού κινδύνου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(1-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βήτα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) = 0.272% (1-0.95) =  0.01%</a:t>
            </a:r>
          </a:p>
          <a:p>
            <a:pPr>
              <a:lnSpc>
                <a:spcPct val="90000"/>
              </a:lnSpc>
            </a:pP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Οπότε η σύγκριση είναι μεταξύ</a:t>
            </a:r>
            <a:endParaRPr lang="en-US" sz="2000" dirty="0" smtClean="0">
              <a:solidFill>
                <a:srgbClr val="0070C0"/>
              </a:solidFill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  <a:buFontTx/>
              <a:buNone/>
            </a:pP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Τομή	έναντι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	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 επιτόκιο μηδενικού κινδύνου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(1-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βήτα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)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0.47%	versus	0.01%</a:t>
            </a:r>
          </a:p>
          <a:p>
            <a:pPr lvl="1">
              <a:lnSpc>
                <a:spcPct val="90000"/>
              </a:lnSpc>
            </a:pP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Ο άλφα του 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Jensen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= 0.47% -0.01% = 0.46%</a:t>
            </a:r>
          </a:p>
          <a:p>
            <a:pPr>
              <a:lnSpc>
                <a:spcPct val="90000"/>
              </a:lnSpc>
            </a:pP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Η 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Disney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πήγε 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0.46%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καλύτερα από το αναμενόμενο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,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μηνιαία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,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μεταξύ 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2004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και 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2008.</a:t>
            </a:r>
          </a:p>
          <a:p>
            <a:pPr lvl="1">
              <a:lnSpc>
                <a:spcPct val="90000"/>
              </a:lnSpc>
            </a:pPr>
            <a:r>
              <a:rPr lang="el-GR" sz="2000" dirty="0" err="1" smtClean="0">
                <a:solidFill>
                  <a:srgbClr val="0070C0"/>
                </a:solidFill>
                <a:ea typeface="ＭＳ Ｐゴシック" pitchFamily="34" charset="-128"/>
              </a:rPr>
              <a:t>Ετησιοποιημένη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,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ετήσια υπερβάλλουσα απόδοση της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Disney= (1.0046)</a:t>
            </a:r>
            <a:r>
              <a:rPr lang="en-US" sz="2000" baseline="30000" dirty="0" smtClean="0">
                <a:solidFill>
                  <a:srgbClr val="0070C0"/>
                </a:solidFill>
                <a:ea typeface="ＭＳ Ｐゴシック" pitchFamily="34" charset="-128"/>
              </a:rPr>
              <a:t>12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-1= 5.62%</a:t>
            </a: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="ctr"/>
          <a:lstStyle/>
          <a:p>
            <a:r>
              <a:rPr lang="el-GR" dirty="0" smtClean="0">
                <a:solidFill>
                  <a:srgbClr val="C00000"/>
                </a:solidFill>
                <a:ea typeface="ＭＳ Ｐゴシック" pitchFamily="34" charset="-128"/>
              </a:rPr>
              <a:t>Περισσότερα για τον άλφα του </a:t>
            </a:r>
            <a:r>
              <a:rPr lang="en-US" dirty="0" smtClean="0">
                <a:solidFill>
                  <a:srgbClr val="C00000"/>
                </a:solidFill>
                <a:ea typeface="ＭＳ Ｐゴシック" pitchFamily="34" charset="-128"/>
              </a:rPr>
              <a:t>Jensen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381000" indent="-381000">
              <a:buFont typeface="Monotype Sorts" charset="2"/>
              <a:buNone/>
            </a:pP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Εάν κάνατε αυτήν την ανάλυση για κάθε 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 </a:t>
            </a: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καταγεγραμμένη μετοχή ενός χρηματιστηρίου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, </a:t>
            </a: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ποιος θα ήταν ο μέσος άλφα του 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Jensen</a:t>
            </a: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 για όλες τις μετοχές;</a:t>
            </a:r>
            <a:endParaRPr lang="en-US" sz="2000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marL="800100" lvl="1" indent="-342900">
              <a:buFont typeface="Times" pitchFamily="18" charset="0"/>
              <a:buAutoNum type="alphaLcParenR"/>
            </a:pP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Εξαρτάται από το αν η αγορά ήταν ανοδική ή καθοδική για την περίοδο αυτή</a:t>
            </a:r>
            <a:endParaRPr lang="en-US" sz="2000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marL="800100" lvl="1" indent="-342900">
              <a:buFont typeface="Times" pitchFamily="18" charset="0"/>
              <a:buAutoNum type="alphaLcParenR"/>
            </a:pP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Θα ήταν μηδέν</a:t>
            </a:r>
            <a:endParaRPr lang="en-US" sz="2000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marL="800100" lvl="1" indent="-342900">
              <a:buFont typeface="Times" pitchFamily="18" charset="0"/>
              <a:buAutoNum type="alphaLcParenR"/>
            </a:pP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Θα ήταν μεγαλύτερος του μηδενός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, </a:t>
            </a: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επειδή οι τιμές των μετοχών είναι συχνότερα ανοδικές παρά καθοδικές</a:t>
            </a:r>
            <a:endParaRPr lang="en-US" sz="2000" dirty="0" smtClean="0">
              <a:solidFill>
                <a:srgbClr val="FF0000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C00000"/>
                </a:solidFill>
                <a:ea typeface="ＭＳ Ｐゴシック" pitchFamily="34" charset="-128"/>
              </a:rPr>
              <a:t>Ένας θετικός άλφα του </a:t>
            </a:r>
            <a:r>
              <a:rPr lang="en-US" dirty="0" smtClean="0">
                <a:solidFill>
                  <a:srgbClr val="C00000"/>
                </a:solidFill>
                <a:ea typeface="ＭＳ Ｐゴシック" pitchFamily="34" charset="-128"/>
              </a:rPr>
              <a:t>Jensen… </a:t>
            </a:r>
            <a:r>
              <a:rPr lang="el-GR" dirty="0" smtClean="0">
                <a:solidFill>
                  <a:srgbClr val="C00000"/>
                </a:solidFill>
                <a:ea typeface="ＭＳ Ｐゴシック" pitchFamily="34" charset="-128"/>
              </a:rPr>
              <a:t>Ποιος ευθύνεται;</a:t>
            </a:r>
            <a:endParaRPr lang="en-US" dirty="0" smtClean="0">
              <a:solidFill>
                <a:srgbClr val="C00000"/>
              </a:solidFill>
              <a:ea typeface="ＭＳ Ｐゴシック" pitchFamily="34" charset="-128"/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81000" indent="-381000"/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Η 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Disney </a:t>
            </a: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έχει ένα θετικό άλφα του 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Jensen</a:t>
            </a: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ίσο με 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 5.62% </a:t>
            </a: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ετησίως μεταξύ 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2004 </a:t>
            </a: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και 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2008. </a:t>
            </a: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Αυτό μπορεί να θεωρηθεί ως σημάδι πως η διοίκηση της επιχείρησης ήταν αποτελεσματική στη διαχείριση της επιχείρησης την εν λόγω περίοδο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.</a:t>
            </a:r>
          </a:p>
          <a:p>
            <a:pPr marL="800100" lvl="1" indent="-342900">
              <a:buFontTx/>
              <a:buAutoNum type="alphaLcParenR"/>
            </a:pP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Σωστό</a:t>
            </a:r>
            <a:endParaRPr lang="en-US" sz="2000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marL="800100" lvl="1" indent="-342900">
              <a:buFontTx/>
              <a:buAutoNum type="alphaLcParenR"/>
            </a:pP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Λάθος</a:t>
            </a:r>
            <a:endParaRPr lang="en-US" sz="2000" dirty="0" smtClean="0">
              <a:solidFill>
                <a:srgbClr val="FF0000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="ctr"/>
          <a:lstStyle/>
          <a:p>
            <a:r>
              <a:rPr lang="el-GR" dirty="0" smtClean="0">
                <a:solidFill>
                  <a:srgbClr val="C00000"/>
                </a:solidFill>
                <a:ea typeface="ＭＳ Ｐゴシック" pitchFamily="34" charset="-128"/>
              </a:rPr>
              <a:t>Εκτιμώντας το Συντελεστή Βήτα της </a:t>
            </a:r>
            <a:r>
              <a:rPr lang="en-US" dirty="0" smtClean="0">
                <a:solidFill>
                  <a:srgbClr val="C00000"/>
                </a:solidFill>
                <a:ea typeface="ＭＳ Ｐゴシック" pitchFamily="34" charset="-128"/>
              </a:rPr>
              <a:t>Disney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Η κλίση της παλινδρόμησης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 0.95 </a:t>
            </a: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είναι ο βήτα</a:t>
            </a:r>
            <a:endParaRPr lang="en-US" sz="2000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Οι παράμετροι παλινδρόμησης εκτιμώνται πάντα με σφάλματα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. </a:t>
            </a: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Το σφάλμα καταγράφεται στο τυπικό σφάλμα της εκτίμησης του βήτα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, </a:t>
            </a: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το οποίο στην περίπτωση της 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Disney </a:t>
            </a: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είναι 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0.16.</a:t>
            </a:r>
          </a:p>
          <a:p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Υποθέστε πως σας ρωτούσα ποιος είναι ο πραγματικός συντελεστής βήτα της 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Disney, </a:t>
            </a: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μετά από αυτήν την παλινδρόμηση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. </a:t>
            </a:r>
          </a:p>
          <a:p>
            <a:pPr lvl="1"/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Ποια είναι η καλύτερη εκτίμηση;</a:t>
            </a:r>
            <a:endParaRPr lang="en-US" sz="2000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lvl="1">
              <a:buFontTx/>
              <a:buNone/>
            </a:pPr>
            <a:endParaRPr lang="en-US" sz="2000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lvl="1"/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Τι εύρος θα μου δίνατε,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 </a:t>
            </a: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με επίπεδο σιγουριάς 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67%</a:t>
            </a: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;</a:t>
            </a:r>
            <a:endParaRPr lang="en-US" sz="2000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lvl="1">
              <a:buFontTx/>
              <a:buNone/>
            </a:pPr>
            <a:endParaRPr lang="en-US" sz="2000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lvl="1"/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Τι εύρος θα μου δίνατε,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 </a:t>
            </a: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με επίπεδο σιγουριάς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 </a:t>
            </a: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95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%</a:t>
            </a: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;</a:t>
            </a:r>
            <a:endParaRPr lang="en-US" sz="2000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endParaRPr lang="en-US" sz="1400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="ctr"/>
          <a:lstStyle/>
          <a:p>
            <a:r>
              <a:rPr lang="el-GR" dirty="0" smtClean="0">
                <a:solidFill>
                  <a:srgbClr val="00B050"/>
                </a:solidFill>
                <a:ea typeface="ＭＳ Ｐゴシック" pitchFamily="34" charset="-128"/>
              </a:rPr>
              <a:t>Επιτόκιο Μηδενικού Κινδύνου στην Πράξη</a:t>
            </a:r>
            <a:endParaRPr lang="en-US" dirty="0" smtClean="0">
              <a:solidFill>
                <a:srgbClr val="00B050"/>
              </a:solidFill>
              <a:ea typeface="ＭＳ Ｐゴシック" pitchFamily="34" charset="-128"/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Θεωρητικά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,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αυτό σημαίνει τη χρήση διαφορετικών επιτοκίων μηδενικού κινδύνου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για κάθε χρηματοροή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-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το επιτόκιο του μονοετούς ομολόγου μηδενικού τοκομεριδίου για την ταμειακή ροή του έτους 1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,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το επιτόκιο διετούς ομολόγου μηδενικού τοκομεριδίου για την ταμειακή ροή του έτους 2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…</a:t>
            </a:r>
            <a:endParaRPr lang="en-US" sz="2000" dirty="0" smtClean="0">
              <a:solidFill>
                <a:srgbClr val="0070C0"/>
              </a:solidFill>
              <a:ea typeface="ＭＳ Ｐゴシック" pitchFamily="34" charset="-128"/>
            </a:endParaRPr>
          </a:p>
          <a:p>
            <a:endParaRPr lang="en-US" sz="1800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="ctr"/>
          <a:lstStyle/>
          <a:p>
            <a:r>
              <a:rPr lang="el-GR" sz="2000" smtClean="0">
                <a:ea typeface="ＭＳ Ｐゴシック" pitchFamily="34" charset="-128"/>
              </a:rPr>
              <a:t>Το βρώμικο μυστικό του </a:t>
            </a:r>
            <a:r>
              <a:rPr lang="en-US" sz="2000" smtClean="0">
                <a:ea typeface="ＭＳ Ｐゴシック" pitchFamily="34" charset="-128"/>
              </a:rPr>
              <a:t>“</a:t>
            </a:r>
            <a:r>
              <a:rPr lang="el-GR" sz="2000" smtClean="0">
                <a:ea typeface="ＭＳ Ｐゴシック" pitchFamily="34" charset="-128"/>
              </a:rPr>
              <a:t>Τυπικού Σφάλματος</a:t>
            </a:r>
            <a:r>
              <a:rPr lang="en-US" sz="2000" smtClean="0">
                <a:ea typeface="ＭＳ Ｐゴシック" pitchFamily="34" charset="-128"/>
              </a:rPr>
              <a:t>” </a:t>
            </a:r>
          </a:p>
        </p:txBody>
      </p:sp>
      <p:sp>
        <p:nvSpPr>
          <p:cNvPr id="59396" name="Line 4"/>
          <p:cNvSpPr>
            <a:spLocks noChangeShapeType="1"/>
          </p:cNvSpPr>
          <p:nvPr/>
        </p:nvSpPr>
        <p:spPr bwMode="auto">
          <a:xfrm>
            <a:off x="1998663" y="5108575"/>
            <a:ext cx="469741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59397" name="Line 5"/>
          <p:cNvSpPr>
            <a:spLocks noChangeShapeType="1"/>
          </p:cNvSpPr>
          <p:nvPr/>
        </p:nvSpPr>
        <p:spPr bwMode="auto">
          <a:xfrm>
            <a:off x="1998663" y="4691063"/>
            <a:ext cx="469741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59398" name="Line 6"/>
          <p:cNvSpPr>
            <a:spLocks noChangeShapeType="1"/>
          </p:cNvSpPr>
          <p:nvPr/>
        </p:nvSpPr>
        <p:spPr bwMode="auto">
          <a:xfrm>
            <a:off x="1998663" y="4284663"/>
            <a:ext cx="469741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59399" name="Line 7"/>
          <p:cNvSpPr>
            <a:spLocks noChangeShapeType="1"/>
          </p:cNvSpPr>
          <p:nvPr/>
        </p:nvSpPr>
        <p:spPr bwMode="auto">
          <a:xfrm>
            <a:off x="1998663" y="3878263"/>
            <a:ext cx="469741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59400" name="Line 8"/>
          <p:cNvSpPr>
            <a:spLocks noChangeShapeType="1"/>
          </p:cNvSpPr>
          <p:nvPr/>
        </p:nvSpPr>
        <p:spPr bwMode="auto">
          <a:xfrm>
            <a:off x="1998663" y="3460750"/>
            <a:ext cx="469741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59401" name="Line 9"/>
          <p:cNvSpPr>
            <a:spLocks noChangeShapeType="1"/>
          </p:cNvSpPr>
          <p:nvPr/>
        </p:nvSpPr>
        <p:spPr bwMode="auto">
          <a:xfrm>
            <a:off x="1998663" y="3054350"/>
            <a:ext cx="469741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59402" name="Line 10"/>
          <p:cNvSpPr>
            <a:spLocks noChangeShapeType="1"/>
          </p:cNvSpPr>
          <p:nvPr/>
        </p:nvSpPr>
        <p:spPr bwMode="auto">
          <a:xfrm>
            <a:off x="1998663" y="2638425"/>
            <a:ext cx="469741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59403" name="Line 11"/>
          <p:cNvSpPr>
            <a:spLocks noChangeShapeType="1"/>
          </p:cNvSpPr>
          <p:nvPr/>
        </p:nvSpPr>
        <p:spPr bwMode="auto">
          <a:xfrm>
            <a:off x="1998663" y="2230438"/>
            <a:ext cx="469741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59404" name="Line 12"/>
          <p:cNvSpPr>
            <a:spLocks noChangeShapeType="1"/>
          </p:cNvSpPr>
          <p:nvPr/>
        </p:nvSpPr>
        <p:spPr bwMode="auto">
          <a:xfrm flipH="1">
            <a:off x="1992313" y="2230438"/>
            <a:ext cx="4710112" cy="0"/>
          </a:xfrm>
          <a:prstGeom prst="line">
            <a:avLst/>
          </a:prstGeom>
          <a:noFill/>
          <a:ln w="12700">
            <a:pattFill prst="pct50">
              <a:fgClr>
                <a:srgbClr val="FFFFFF"/>
              </a:fgClr>
              <a:bgClr>
                <a:srgbClr val="000000"/>
              </a:bgClr>
            </a:patt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59405" name="Freeform 13"/>
          <p:cNvSpPr>
            <a:spLocks/>
          </p:cNvSpPr>
          <p:nvPr/>
        </p:nvSpPr>
        <p:spPr bwMode="auto">
          <a:xfrm>
            <a:off x="1992313" y="2224088"/>
            <a:ext cx="4714875" cy="3286125"/>
          </a:xfrm>
          <a:custGeom>
            <a:avLst/>
            <a:gdLst>
              <a:gd name="T0" fmla="*/ 2147483647 w 2970"/>
              <a:gd name="T1" fmla="*/ 0 h 2070"/>
              <a:gd name="T2" fmla="*/ 2147483647 w 2970"/>
              <a:gd name="T3" fmla="*/ 2147483647 h 2070"/>
              <a:gd name="T4" fmla="*/ 0 w 2970"/>
              <a:gd name="T5" fmla="*/ 2147483647 h 2070"/>
              <a:gd name="T6" fmla="*/ 0 w 2970"/>
              <a:gd name="T7" fmla="*/ 0 h 2070"/>
              <a:gd name="T8" fmla="*/ 0 60000 65536"/>
              <a:gd name="T9" fmla="*/ 0 60000 65536"/>
              <a:gd name="T10" fmla="*/ 0 60000 65536"/>
              <a:gd name="T11" fmla="*/ 0 60000 65536"/>
              <a:gd name="T12" fmla="*/ 0 w 2970"/>
              <a:gd name="T13" fmla="*/ 0 h 2070"/>
              <a:gd name="T14" fmla="*/ 2970 w 2970"/>
              <a:gd name="T15" fmla="*/ 2070 h 207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970" h="2070">
                <a:moveTo>
                  <a:pt x="2969" y="0"/>
                </a:moveTo>
                <a:lnTo>
                  <a:pt x="2969" y="2069"/>
                </a:lnTo>
                <a:lnTo>
                  <a:pt x="0" y="2069"/>
                </a:lnTo>
                <a:lnTo>
                  <a:pt x="0" y="0"/>
                </a:lnTo>
              </a:path>
            </a:pathLst>
          </a:custGeom>
          <a:noFill/>
          <a:ln w="12700" cap="rnd">
            <a:pattFill prst="pct50">
              <a:fgClr>
                <a:srgbClr val="FFFFFF"/>
              </a:fgClr>
              <a:bgClr>
                <a:srgbClr val="000000"/>
              </a:bgClr>
            </a:patt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59406" name="Freeform 14" descr="50%"/>
          <p:cNvSpPr>
            <a:spLocks/>
          </p:cNvSpPr>
          <p:nvPr/>
        </p:nvSpPr>
        <p:spPr bwMode="auto">
          <a:xfrm>
            <a:off x="2192338" y="5045075"/>
            <a:ext cx="266700" cy="465138"/>
          </a:xfrm>
          <a:custGeom>
            <a:avLst/>
            <a:gdLst>
              <a:gd name="T0" fmla="*/ 0 w 168"/>
              <a:gd name="T1" fmla="*/ 0 h 293"/>
              <a:gd name="T2" fmla="*/ 2147483647 w 168"/>
              <a:gd name="T3" fmla="*/ 0 h 293"/>
              <a:gd name="T4" fmla="*/ 2147483647 w 168"/>
              <a:gd name="T5" fmla="*/ 2147483647 h 293"/>
              <a:gd name="T6" fmla="*/ 0 w 168"/>
              <a:gd name="T7" fmla="*/ 2147483647 h 293"/>
              <a:gd name="T8" fmla="*/ 0 w 168"/>
              <a:gd name="T9" fmla="*/ 0 h 29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8"/>
              <a:gd name="T16" fmla="*/ 0 h 293"/>
              <a:gd name="T17" fmla="*/ 168 w 168"/>
              <a:gd name="T18" fmla="*/ 293 h 29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8" h="293">
                <a:moveTo>
                  <a:pt x="0" y="0"/>
                </a:moveTo>
                <a:lnTo>
                  <a:pt x="167" y="0"/>
                </a:lnTo>
                <a:lnTo>
                  <a:pt x="167" y="292"/>
                </a:lnTo>
                <a:lnTo>
                  <a:pt x="0" y="292"/>
                </a:lnTo>
                <a:lnTo>
                  <a:pt x="0" y="0"/>
                </a:lnTo>
              </a:path>
            </a:pathLst>
          </a:custGeom>
          <a:pattFill prst="pct50">
            <a:fgClr>
              <a:srgbClr val="FFFFFF"/>
            </a:fgClr>
            <a:bgClr>
              <a:srgbClr val="0000D4"/>
            </a:bgClr>
          </a:patt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59407" name="Freeform 15" descr="50%"/>
          <p:cNvSpPr>
            <a:spLocks/>
          </p:cNvSpPr>
          <p:nvPr/>
        </p:nvSpPr>
        <p:spPr bwMode="auto">
          <a:xfrm>
            <a:off x="2863850" y="4325938"/>
            <a:ext cx="266700" cy="1184275"/>
          </a:xfrm>
          <a:custGeom>
            <a:avLst/>
            <a:gdLst>
              <a:gd name="T0" fmla="*/ 0 w 168"/>
              <a:gd name="T1" fmla="*/ 0 h 746"/>
              <a:gd name="T2" fmla="*/ 2147483647 w 168"/>
              <a:gd name="T3" fmla="*/ 0 h 746"/>
              <a:gd name="T4" fmla="*/ 2147483647 w 168"/>
              <a:gd name="T5" fmla="*/ 2147483647 h 746"/>
              <a:gd name="T6" fmla="*/ 0 w 168"/>
              <a:gd name="T7" fmla="*/ 2147483647 h 746"/>
              <a:gd name="T8" fmla="*/ 0 w 168"/>
              <a:gd name="T9" fmla="*/ 0 h 74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8"/>
              <a:gd name="T16" fmla="*/ 0 h 746"/>
              <a:gd name="T17" fmla="*/ 168 w 168"/>
              <a:gd name="T18" fmla="*/ 746 h 74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8" h="746">
                <a:moveTo>
                  <a:pt x="0" y="0"/>
                </a:moveTo>
                <a:lnTo>
                  <a:pt x="167" y="0"/>
                </a:lnTo>
                <a:lnTo>
                  <a:pt x="167" y="745"/>
                </a:lnTo>
                <a:lnTo>
                  <a:pt x="0" y="745"/>
                </a:lnTo>
                <a:lnTo>
                  <a:pt x="0" y="0"/>
                </a:lnTo>
              </a:path>
            </a:pathLst>
          </a:custGeom>
          <a:pattFill prst="pct50">
            <a:fgClr>
              <a:srgbClr val="FFFFFF"/>
            </a:fgClr>
            <a:bgClr>
              <a:srgbClr val="0000D4"/>
            </a:bgClr>
          </a:patt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59408" name="Freeform 16" descr="50%"/>
          <p:cNvSpPr>
            <a:spLocks/>
          </p:cNvSpPr>
          <p:nvPr/>
        </p:nvSpPr>
        <p:spPr bwMode="auto">
          <a:xfrm>
            <a:off x="3535363" y="2328863"/>
            <a:ext cx="266700" cy="3181350"/>
          </a:xfrm>
          <a:custGeom>
            <a:avLst/>
            <a:gdLst>
              <a:gd name="T0" fmla="*/ 0 w 168"/>
              <a:gd name="T1" fmla="*/ 0 h 2004"/>
              <a:gd name="T2" fmla="*/ 2147483647 w 168"/>
              <a:gd name="T3" fmla="*/ 0 h 2004"/>
              <a:gd name="T4" fmla="*/ 2147483647 w 168"/>
              <a:gd name="T5" fmla="*/ 2147483647 h 2004"/>
              <a:gd name="T6" fmla="*/ 0 w 168"/>
              <a:gd name="T7" fmla="*/ 2147483647 h 2004"/>
              <a:gd name="T8" fmla="*/ 0 w 168"/>
              <a:gd name="T9" fmla="*/ 0 h 20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8"/>
              <a:gd name="T16" fmla="*/ 0 h 2004"/>
              <a:gd name="T17" fmla="*/ 168 w 168"/>
              <a:gd name="T18" fmla="*/ 2004 h 20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8" h="2004">
                <a:moveTo>
                  <a:pt x="0" y="0"/>
                </a:moveTo>
                <a:lnTo>
                  <a:pt x="167" y="0"/>
                </a:lnTo>
                <a:lnTo>
                  <a:pt x="167" y="2003"/>
                </a:lnTo>
                <a:lnTo>
                  <a:pt x="0" y="2003"/>
                </a:lnTo>
                <a:lnTo>
                  <a:pt x="0" y="0"/>
                </a:lnTo>
              </a:path>
            </a:pathLst>
          </a:custGeom>
          <a:pattFill prst="pct50">
            <a:fgClr>
              <a:srgbClr val="FFFFFF"/>
            </a:fgClr>
            <a:bgClr>
              <a:srgbClr val="0000D4"/>
            </a:bgClr>
          </a:patt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59409" name="Freeform 17" descr="50%"/>
          <p:cNvSpPr>
            <a:spLocks/>
          </p:cNvSpPr>
          <p:nvPr/>
        </p:nvSpPr>
        <p:spPr bwMode="auto">
          <a:xfrm>
            <a:off x="4206875" y="2555875"/>
            <a:ext cx="276225" cy="2954338"/>
          </a:xfrm>
          <a:custGeom>
            <a:avLst/>
            <a:gdLst>
              <a:gd name="T0" fmla="*/ 0 w 174"/>
              <a:gd name="T1" fmla="*/ 0 h 1861"/>
              <a:gd name="T2" fmla="*/ 2147483647 w 174"/>
              <a:gd name="T3" fmla="*/ 0 h 1861"/>
              <a:gd name="T4" fmla="*/ 2147483647 w 174"/>
              <a:gd name="T5" fmla="*/ 2147483647 h 1861"/>
              <a:gd name="T6" fmla="*/ 0 w 174"/>
              <a:gd name="T7" fmla="*/ 2147483647 h 1861"/>
              <a:gd name="T8" fmla="*/ 0 w 174"/>
              <a:gd name="T9" fmla="*/ 0 h 18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4"/>
              <a:gd name="T16" fmla="*/ 0 h 1861"/>
              <a:gd name="T17" fmla="*/ 174 w 174"/>
              <a:gd name="T18" fmla="*/ 1861 h 18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4" h="1861">
                <a:moveTo>
                  <a:pt x="0" y="0"/>
                </a:moveTo>
                <a:lnTo>
                  <a:pt x="173" y="0"/>
                </a:lnTo>
                <a:lnTo>
                  <a:pt x="173" y="1860"/>
                </a:lnTo>
                <a:lnTo>
                  <a:pt x="0" y="1860"/>
                </a:lnTo>
                <a:lnTo>
                  <a:pt x="0" y="0"/>
                </a:lnTo>
              </a:path>
            </a:pathLst>
          </a:custGeom>
          <a:pattFill prst="pct50">
            <a:fgClr>
              <a:srgbClr val="FFFFFF"/>
            </a:fgClr>
            <a:bgClr>
              <a:srgbClr val="0000D4"/>
            </a:bgClr>
          </a:patt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59410" name="Freeform 18" descr="50%"/>
          <p:cNvSpPr>
            <a:spLocks/>
          </p:cNvSpPr>
          <p:nvPr/>
        </p:nvSpPr>
        <p:spPr bwMode="auto">
          <a:xfrm>
            <a:off x="4889500" y="3965575"/>
            <a:ext cx="266700" cy="1544638"/>
          </a:xfrm>
          <a:custGeom>
            <a:avLst/>
            <a:gdLst>
              <a:gd name="T0" fmla="*/ 0 w 168"/>
              <a:gd name="T1" fmla="*/ 0 h 973"/>
              <a:gd name="T2" fmla="*/ 2147483647 w 168"/>
              <a:gd name="T3" fmla="*/ 0 h 973"/>
              <a:gd name="T4" fmla="*/ 2147483647 w 168"/>
              <a:gd name="T5" fmla="*/ 2147483647 h 973"/>
              <a:gd name="T6" fmla="*/ 0 w 168"/>
              <a:gd name="T7" fmla="*/ 2147483647 h 973"/>
              <a:gd name="T8" fmla="*/ 0 w 168"/>
              <a:gd name="T9" fmla="*/ 0 h 97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8"/>
              <a:gd name="T16" fmla="*/ 0 h 973"/>
              <a:gd name="T17" fmla="*/ 168 w 168"/>
              <a:gd name="T18" fmla="*/ 973 h 97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8" h="973">
                <a:moveTo>
                  <a:pt x="0" y="0"/>
                </a:moveTo>
                <a:lnTo>
                  <a:pt x="167" y="0"/>
                </a:lnTo>
                <a:lnTo>
                  <a:pt x="167" y="972"/>
                </a:lnTo>
                <a:lnTo>
                  <a:pt x="0" y="972"/>
                </a:lnTo>
                <a:lnTo>
                  <a:pt x="0" y="0"/>
                </a:lnTo>
              </a:path>
            </a:pathLst>
          </a:custGeom>
          <a:pattFill prst="pct50">
            <a:fgClr>
              <a:srgbClr val="FFFFFF"/>
            </a:fgClr>
            <a:bgClr>
              <a:srgbClr val="0000D4"/>
            </a:bgClr>
          </a:patt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59411" name="Freeform 19" descr="50%"/>
          <p:cNvSpPr>
            <a:spLocks/>
          </p:cNvSpPr>
          <p:nvPr/>
        </p:nvSpPr>
        <p:spPr bwMode="auto">
          <a:xfrm>
            <a:off x="5561013" y="4278313"/>
            <a:ext cx="266700" cy="1231900"/>
          </a:xfrm>
          <a:custGeom>
            <a:avLst/>
            <a:gdLst>
              <a:gd name="T0" fmla="*/ 0 w 168"/>
              <a:gd name="T1" fmla="*/ 0 h 776"/>
              <a:gd name="T2" fmla="*/ 2147483647 w 168"/>
              <a:gd name="T3" fmla="*/ 0 h 776"/>
              <a:gd name="T4" fmla="*/ 2147483647 w 168"/>
              <a:gd name="T5" fmla="*/ 2147483647 h 776"/>
              <a:gd name="T6" fmla="*/ 0 w 168"/>
              <a:gd name="T7" fmla="*/ 2147483647 h 776"/>
              <a:gd name="T8" fmla="*/ 0 w 168"/>
              <a:gd name="T9" fmla="*/ 0 h 77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8"/>
              <a:gd name="T16" fmla="*/ 0 h 776"/>
              <a:gd name="T17" fmla="*/ 168 w 168"/>
              <a:gd name="T18" fmla="*/ 776 h 77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8" h="776">
                <a:moveTo>
                  <a:pt x="0" y="0"/>
                </a:moveTo>
                <a:lnTo>
                  <a:pt x="167" y="0"/>
                </a:lnTo>
                <a:lnTo>
                  <a:pt x="167" y="775"/>
                </a:lnTo>
                <a:lnTo>
                  <a:pt x="0" y="775"/>
                </a:lnTo>
                <a:lnTo>
                  <a:pt x="0" y="0"/>
                </a:lnTo>
              </a:path>
            </a:pathLst>
          </a:custGeom>
          <a:pattFill prst="pct50">
            <a:fgClr>
              <a:srgbClr val="FFFFFF"/>
            </a:fgClr>
            <a:bgClr>
              <a:srgbClr val="0000D4"/>
            </a:bgClr>
          </a:patt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59412" name="Freeform 20" descr="50%"/>
          <p:cNvSpPr>
            <a:spLocks/>
          </p:cNvSpPr>
          <p:nvPr/>
        </p:nvSpPr>
        <p:spPr bwMode="auto">
          <a:xfrm>
            <a:off x="6232525" y="4486275"/>
            <a:ext cx="266700" cy="1023938"/>
          </a:xfrm>
          <a:custGeom>
            <a:avLst/>
            <a:gdLst>
              <a:gd name="T0" fmla="*/ 0 w 168"/>
              <a:gd name="T1" fmla="*/ 0 h 645"/>
              <a:gd name="T2" fmla="*/ 2147483647 w 168"/>
              <a:gd name="T3" fmla="*/ 0 h 645"/>
              <a:gd name="T4" fmla="*/ 2147483647 w 168"/>
              <a:gd name="T5" fmla="*/ 2147483647 h 645"/>
              <a:gd name="T6" fmla="*/ 0 w 168"/>
              <a:gd name="T7" fmla="*/ 2147483647 h 645"/>
              <a:gd name="T8" fmla="*/ 0 w 168"/>
              <a:gd name="T9" fmla="*/ 0 h 64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8"/>
              <a:gd name="T16" fmla="*/ 0 h 645"/>
              <a:gd name="T17" fmla="*/ 168 w 168"/>
              <a:gd name="T18" fmla="*/ 645 h 64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8" h="645">
                <a:moveTo>
                  <a:pt x="0" y="0"/>
                </a:moveTo>
                <a:lnTo>
                  <a:pt x="167" y="0"/>
                </a:lnTo>
                <a:lnTo>
                  <a:pt x="167" y="644"/>
                </a:lnTo>
                <a:lnTo>
                  <a:pt x="0" y="644"/>
                </a:lnTo>
                <a:lnTo>
                  <a:pt x="0" y="0"/>
                </a:lnTo>
              </a:path>
            </a:pathLst>
          </a:custGeom>
          <a:pattFill prst="pct50">
            <a:fgClr>
              <a:srgbClr val="FFFFFF"/>
            </a:fgClr>
            <a:bgClr>
              <a:srgbClr val="0000D4"/>
            </a:bgClr>
          </a:patt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59413" name="Freeform 21"/>
          <p:cNvSpPr>
            <a:spLocks/>
          </p:cNvSpPr>
          <p:nvPr/>
        </p:nvSpPr>
        <p:spPr bwMode="auto">
          <a:xfrm>
            <a:off x="1963738" y="2224088"/>
            <a:ext cx="30162" cy="3286125"/>
          </a:xfrm>
          <a:custGeom>
            <a:avLst/>
            <a:gdLst>
              <a:gd name="T0" fmla="*/ 2147483647 w 19"/>
              <a:gd name="T1" fmla="*/ 0 h 2070"/>
              <a:gd name="T2" fmla="*/ 2147483647 w 19"/>
              <a:gd name="T3" fmla="*/ 2147483647 h 2070"/>
              <a:gd name="T4" fmla="*/ 0 w 19"/>
              <a:gd name="T5" fmla="*/ 2147483647 h 2070"/>
              <a:gd name="T6" fmla="*/ 0 60000 65536"/>
              <a:gd name="T7" fmla="*/ 0 60000 65536"/>
              <a:gd name="T8" fmla="*/ 0 60000 65536"/>
              <a:gd name="T9" fmla="*/ 0 w 19"/>
              <a:gd name="T10" fmla="*/ 0 h 2070"/>
              <a:gd name="T11" fmla="*/ 19 w 19"/>
              <a:gd name="T12" fmla="*/ 2070 h 20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" h="2070">
                <a:moveTo>
                  <a:pt x="18" y="0"/>
                </a:moveTo>
                <a:lnTo>
                  <a:pt x="18" y="2069"/>
                </a:lnTo>
                <a:lnTo>
                  <a:pt x="0" y="2069"/>
                </a:lnTo>
              </a:path>
            </a:pathLst>
          </a:cu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59414" name="Line 22"/>
          <p:cNvSpPr>
            <a:spLocks noChangeShapeType="1"/>
          </p:cNvSpPr>
          <p:nvPr/>
        </p:nvSpPr>
        <p:spPr bwMode="auto">
          <a:xfrm>
            <a:off x="1970088" y="5108575"/>
            <a:ext cx="127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59415" name="Line 23"/>
          <p:cNvSpPr>
            <a:spLocks noChangeShapeType="1"/>
          </p:cNvSpPr>
          <p:nvPr/>
        </p:nvSpPr>
        <p:spPr bwMode="auto">
          <a:xfrm>
            <a:off x="1970088" y="4691063"/>
            <a:ext cx="127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59416" name="Line 24"/>
          <p:cNvSpPr>
            <a:spLocks noChangeShapeType="1"/>
          </p:cNvSpPr>
          <p:nvPr/>
        </p:nvSpPr>
        <p:spPr bwMode="auto">
          <a:xfrm>
            <a:off x="1970088" y="4284663"/>
            <a:ext cx="127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59417" name="Line 25"/>
          <p:cNvSpPr>
            <a:spLocks noChangeShapeType="1"/>
          </p:cNvSpPr>
          <p:nvPr/>
        </p:nvSpPr>
        <p:spPr bwMode="auto">
          <a:xfrm>
            <a:off x="1970088" y="3878263"/>
            <a:ext cx="127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59418" name="Line 26"/>
          <p:cNvSpPr>
            <a:spLocks noChangeShapeType="1"/>
          </p:cNvSpPr>
          <p:nvPr/>
        </p:nvSpPr>
        <p:spPr bwMode="auto">
          <a:xfrm>
            <a:off x="1970088" y="3460750"/>
            <a:ext cx="127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59419" name="Line 27"/>
          <p:cNvSpPr>
            <a:spLocks noChangeShapeType="1"/>
          </p:cNvSpPr>
          <p:nvPr/>
        </p:nvSpPr>
        <p:spPr bwMode="auto">
          <a:xfrm>
            <a:off x="1970088" y="3054350"/>
            <a:ext cx="127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59420" name="Line 28"/>
          <p:cNvSpPr>
            <a:spLocks noChangeShapeType="1"/>
          </p:cNvSpPr>
          <p:nvPr/>
        </p:nvSpPr>
        <p:spPr bwMode="auto">
          <a:xfrm>
            <a:off x="1970088" y="2638425"/>
            <a:ext cx="127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59421" name="Line 29"/>
          <p:cNvSpPr>
            <a:spLocks noChangeShapeType="1"/>
          </p:cNvSpPr>
          <p:nvPr/>
        </p:nvSpPr>
        <p:spPr bwMode="auto">
          <a:xfrm>
            <a:off x="1970088" y="2230438"/>
            <a:ext cx="127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59422" name="Line 30"/>
          <p:cNvSpPr>
            <a:spLocks noChangeShapeType="1"/>
          </p:cNvSpPr>
          <p:nvPr/>
        </p:nvSpPr>
        <p:spPr bwMode="auto">
          <a:xfrm>
            <a:off x="1998663" y="5514975"/>
            <a:ext cx="469741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59423" name="Line 31"/>
          <p:cNvSpPr>
            <a:spLocks noChangeShapeType="1"/>
          </p:cNvSpPr>
          <p:nvPr/>
        </p:nvSpPr>
        <p:spPr bwMode="auto">
          <a:xfrm flipV="1">
            <a:off x="1992313" y="5486400"/>
            <a:ext cx="0" cy="571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59424" name="Line 32"/>
          <p:cNvSpPr>
            <a:spLocks noChangeShapeType="1"/>
          </p:cNvSpPr>
          <p:nvPr/>
        </p:nvSpPr>
        <p:spPr bwMode="auto">
          <a:xfrm flipV="1">
            <a:off x="2665413" y="5486400"/>
            <a:ext cx="0" cy="571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59425" name="Line 33"/>
          <p:cNvSpPr>
            <a:spLocks noChangeShapeType="1"/>
          </p:cNvSpPr>
          <p:nvPr/>
        </p:nvSpPr>
        <p:spPr bwMode="auto">
          <a:xfrm flipV="1">
            <a:off x="3336925" y="5486400"/>
            <a:ext cx="0" cy="571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59426" name="Line 34"/>
          <p:cNvSpPr>
            <a:spLocks noChangeShapeType="1"/>
          </p:cNvSpPr>
          <p:nvPr/>
        </p:nvSpPr>
        <p:spPr bwMode="auto">
          <a:xfrm flipV="1">
            <a:off x="4008438" y="5486400"/>
            <a:ext cx="0" cy="571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59427" name="Line 35"/>
          <p:cNvSpPr>
            <a:spLocks noChangeShapeType="1"/>
          </p:cNvSpPr>
          <p:nvPr/>
        </p:nvSpPr>
        <p:spPr bwMode="auto">
          <a:xfrm flipV="1">
            <a:off x="4691063" y="5486400"/>
            <a:ext cx="0" cy="571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59428" name="Line 36"/>
          <p:cNvSpPr>
            <a:spLocks noChangeShapeType="1"/>
          </p:cNvSpPr>
          <p:nvPr/>
        </p:nvSpPr>
        <p:spPr bwMode="auto">
          <a:xfrm flipV="1">
            <a:off x="5362575" y="5486400"/>
            <a:ext cx="0" cy="571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59429" name="Line 37"/>
          <p:cNvSpPr>
            <a:spLocks noChangeShapeType="1"/>
          </p:cNvSpPr>
          <p:nvPr/>
        </p:nvSpPr>
        <p:spPr bwMode="auto">
          <a:xfrm flipV="1">
            <a:off x="6034088" y="5486400"/>
            <a:ext cx="0" cy="571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59430" name="Line 38"/>
          <p:cNvSpPr>
            <a:spLocks noChangeShapeType="1"/>
          </p:cNvSpPr>
          <p:nvPr/>
        </p:nvSpPr>
        <p:spPr bwMode="auto">
          <a:xfrm flipV="1">
            <a:off x="6705600" y="5486400"/>
            <a:ext cx="0" cy="571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59431" name="Rectangle 39"/>
          <p:cNvSpPr>
            <a:spLocks noChangeArrowheads="1"/>
          </p:cNvSpPr>
          <p:nvPr/>
        </p:nvSpPr>
        <p:spPr bwMode="auto">
          <a:xfrm>
            <a:off x="2054225" y="1735138"/>
            <a:ext cx="5872163" cy="225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r>
              <a:rPr lang="el-GR" sz="900" b="1">
                <a:latin typeface="Geneva" pitchFamily="34" charset="0"/>
              </a:rPr>
              <a:t>Κατανομή τυπικών σφαλμάτων</a:t>
            </a:r>
            <a:r>
              <a:rPr lang="en-US" sz="900" b="1">
                <a:latin typeface="Geneva" pitchFamily="34" charset="0"/>
              </a:rPr>
              <a:t>: </a:t>
            </a:r>
            <a:r>
              <a:rPr lang="el-GR" sz="900" b="1">
                <a:latin typeface="Geneva" pitchFamily="34" charset="0"/>
              </a:rPr>
              <a:t>Εκτιμήσεις Βήτα</a:t>
            </a:r>
            <a:r>
              <a:rPr lang="en-US" sz="900" b="1">
                <a:latin typeface="Geneva" pitchFamily="34" charset="0"/>
              </a:rPr>
              <a:t> </a:t>
            </a:r>
            <a:r>
              <a:rPr lang="el-GR" sz="900" b="1">
                <a:latin typeface="Geneva" pitchFamily="34" charset="0"/>
              </a:rPr>
              <a:t>μετοχές των ΗΠΑ</a:t>
            </a:r>
            <a:endParaRPr lang="en-US" sz="900" b="1">
              <a:latin typeface="Geneva" pitchFamily="34" charset="0"/>
            </a:endParaRPr>
          </a:p>
        </p:txBody>
      </p:sp>
      <p:sp>
        <p:nvSpPr>
          <p:cNvPr id="59432" name="Rectangle 40"/>
          <p:cNvSpPr>
            <a:spLocks noChangeArrowheads="1"/>
          </p:cNvSpPr>
          <p:nvPr/>
        </p:nvSpPr>
        <p:spPr bwMode="auto">
          <a:xfrm>
            <a:off x="1760538" y="5387975"/>
            <a:ext cx="265112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latin typeface="Geneva" pitchFamily="34" charset="0"/>
              </a:rPr>
              <a:t>0</a:t>
            </a:r>
          </a:p>
        </p:txBody>
      </p:sp>
      <p:sp>
        <p:nvSpPr>
          <p:cNvPr id="59433" name="Rectangle 41"/>
          <p:cNvSpPr>
            <a:spLocks noChangeArrowheads="1"/>
          </p:cNvSpPr>
          <p:nvPr/>
        </p:nvSpPr>
        <p:spPr bwMode="auto">
          <a:xfrm>
            <a:off x="1627188" y="4981575"/>
            <a:ext cx="4349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latin typeface="Geneva" pitchFamily="34" charset="0"/>
              </a:rPr>
              <a:t>200</a:t>
            </a:r>
          </a:p>
        </p:txBody>
      </p:sp>
      <p:sp>
        <p:nvSpPr>
          <p:cNvPr id="59434" name="Rectangle 42"/>
          <p:cNvSpPr>
            <a:spLocks noChangeArrowheads="1"/>
          </p:cNvSpPr>
          <p:nvPr/>
        </p:nvSpPr>
        <p:spPr bwMode="auto">
          <a:xfrm>
            <a:off x="1627188" y="4564063"/>
            <a:ext cx="4349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latin typeface="Geneva" pitchFamily="34" charset="0"/>
              </a:rPr>
              <a:t>400</a:t>
            </a:r>
          </a:p>
        </p:txBody>
      </p:sp>
      <p:sp>
        <p:nvSpPr>
          <p:cNvPr id="59435" name="Rectangle 43"/>
          <p:cNvSpPr>
            <a:spLocks noChangeArrowheads="1"/>
          </p:cNvSpPr>
          <p:nvPr/>
        </p:nvSpPr>
        <p:spPr bwMode="auto">
          <a:xfrm>
            <a:off x="1627188" y="4157663"/>
            <a:ext cx="4349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latin typeface="Geneva" pitchFamily="34" charset="0"/>
              </a:rPr>
              <a:t>600</a:t>
            </a:r>
          </a:p>
        </p:txBody>
      </p:sp>
      <p:sp>
        <p:nvSpPr>
          <p:cNvPr id="59436" name="Rectangle 44"/>
          <p:cNvSpPr>
            <a:spLocks noChangeArrowheads="1"/>
          </p:cNvSpPr>
          <p:nvPr/>
        </p:nvSpPr>
        <p:spPr bwMode="auto">
          <a:xfrm>
            <a:off x="1627188" y="3751263"/>
            <a:ext cx="4349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latin typeface="Geneva" pitchFamily="34" charset="0"/>
              </a:rPr>
              <a:t>800</a:t>
            </a:r>
          </a:p>
        </p:txBody>
      </p:sp>
      <p:sp>
        <p:nvSpPr>
          <p:cNvPr id="59437" name="Rectangle 45"/>
          <p:cNvSpPr>
            <a:spLocks noChangeArrowheads="1"/>
          </p:cNvSpPr>
          <p:nvPr/>
        </p:nvSpPr>
        <p:spPr bwMode="auto">
          <a:xfrm>
            <a:off x="1562100" y="3333750"/>
            <a:ext cx="519113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latin typeface="Geneva" pitchFamily="34" charset="0"/>
              </a:rPr>
              <a:t>1000</a:t>
            </a:r>
          </a:p>
        </p:txBody>
      </p:sp>
      <p:sp>
        <p:nvSpPr>
          <p:cNvPr id="59438" name="Rectangle 46"/>
          <p:cNvSpPr>
            <a:spLocks noChangeArrowheads="1"/>
          </p:cNvSpPr>
          <p:nvPr/>
        </p:nvSpPr>
        <p:spPr bwMode="auto">
          <a:xfrm>
            <a:off x="1562100" y="2927350"/>
            <a:ext cx="519113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latin typeface="Geneva" pitchFamily="34" charset="0"/>
              </a:rPr>
              <a:t>1200</a:t>
            </a:r>
          </a:p>
        </p:txBody>
      </p:sp>
      <p:sp>
        <p:nvSpPr>
          <p:cNvPr id="59439" name="Rectangle 47"/>
          <p:cNvSpPr>
            <a:spLocks noChangeArrowheads="1"/>
          </p:cNvSpPr>
          <p:nvPr/>
        </p:nvSpPr>
        <p:spPr bwMode="auto">
          <a:xfrm>
            <a:off x="1562100" y="2511425"/>
            <a:ext cx="519113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latin typeface="Geneva" pitchFamily="34" charset="0"/>
              </a:rPr>
              <a:t>1400</a:t>
            </a:r>
          </a:p>
        </p:txBody>
      </p:sp>
      <p:sp>
        <p:nvSpPr>
          <p:cNvPr id="59440" name="Rectangle 48"/>
          <p:cNvSpPr>
            <a:spLocks noChangeArrowheads="1"/>
          </p:cNvSpPr>
          <p:nvPr/>
        </p:nvSpPr>
        <p:spPr bwMode="auto">
          <a:xfrm>
            <a:off x="1562100" y="2103438"/>
            <a:ext cx="519113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latin typeface="Geneva" pitchFamily="34" charset="0"/>
              </a:rPr>
              <a:t>1600</a:t>
            </a:r>
          </a:p>
        </p:txBody>
      </p:sp>
      <p:sp>
        <p:nvSpPr>
          <p:cNvPr id="59441" name="Rectangle 49"/>
          <p:cNvSpPr>
            <a:spLocks noChangeArrowheads="1"/>
          </p:cNvSpPr>
          <p:nvPr/>
        </p:nvSpPr>
        <p:spPr bwMode="auto">
          <a:xfrm>
            <a:off x="2138363" y="5519738"/>
            <a:ext cx="4730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latin typeface="Geneva" pitchFamily="34" charset="0"/>
              </a:rPr>
              <a:t>&lt;.10</a:t>
            </a:r>
          </a:p>
        </p:txBody>
      </p:sp>
      <p:sp>
        <p:nvSpPr>
          <p:cNvPr id="59442" name="Rectangle 50"/>
          <p:cNvSpPr>
            <a:spLocks noChangeArrowheads="1"/>
          </p:cNvSpPr>
          <p:nvPr/>
        </p:nvSpPr>
        <p:spPr bwMode="auto">
          <a:xfrm>
            <a:off x="2697163" y="5519738"/>
            <a:ext cx="728662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latin typeface="Geneva" pitchFamily="34" charset="0"/>
              </a:rPr>
              <a:t>.10 - .20</a:t>
            </a:r>
          </a:p>
        </p:txBody>
      </p:sp>
      <p:sp>
        <p:nvSpPr>
          <p:cNvPr id="59443" name="Rectangle 51"/>
          <p:cNvSpPr>
            <a:spLocks noChangeArrowheads="1"/>
          </p:cNvSpPr>
          <p:nvPr/>
        </p:nvSpPr>
        <p:spPr bwMode="auto">
          <a:xfrm>
            <a:off x="3368675" y="5519738"/>
            <a:ext cx="728663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latin typeface="Geneva" pitchFamily="34" charset="0"/>
              </a:rPr>
              <a:t>.20 - .30</a:t>
            </a:r>
          </a:p>
        </p:txBody>
      </p:sp>
      <p:sp>
        <p:nvSpPr>
          <p:cNvPr id="59444" name="Rectangle 52"/>
          <p:cNvSpPr>
            <a:spLocks noChangeArrowheads="1"/>
          </p:cNvSpPr>
          <p:nvPr/>
        </p:nvSpPr>
        <p:spPr bwMode="auto">
          <a:xfrm>
            <a:off x="4041775" y="5519738"/>
            <a:ext cx="728663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latin typeface="Geneva" pitchFamily="34" charset="0"/>
              </a:rPr>
              <a:t>.30 - .40</a:t>
            </a:r>
          </a:p>
        </p:txBody>
      </p:sp>
      <p:sp>
        <p:nvSpPr>
          <p:cNvPr id="59445" name="Rectangle 53"/>
          <p:cNvSpPr>
            <a:spLocks noChangeArrowheads="1"/>
          </p:cNvSpPr>
          <p:nvPr/>
        </p:nvSpPr>
        <p:spPr bwMode="auto">
          <a:xfrm>
            <a:off x="4722813" y="5519738"/>
            <a:ext cx="687387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latin typeface="Geneva" pitchFamily="34" charset="0"/>
              </a:rPr>
              <a:t>.40 -.50</a:t>
            </a:r>
          </a:p>
        </p:txBody>
      </p:sp>
      <p:sp>
        <p:nvSpPr>
          <p:cNvPr id="59446" name="Rectangle 54"/>
          <p:cNvSpPr>
            <a:spLocks noChangeArrowheads="1"/>
          </p:cNvSpPr>
          <p:nvPr/>
        </p:nvSpPr>
        <p:spPr bwMode="auto">
          <a:xfrm>
            <a:off x="5384800" y="5519738"/>
            <a:ext cx="728663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latin typeface="Geneva" pitchFamily="34" charset="0"/>
              </a:rPr>
              <a:t>.50 - .75</a:t>
            </a:r>
          </a:p>
        </p:txBody>
      </p:sp>
      <p:sp>
        <p:nvSpPr>
          <p:cNvPr id="59447" name="Rectangle 55"/>
          <p:cNvSpPr>
            <a:spLocks noChangeArrowheads="1"/>
          </p:cNvSpPr>
          <p:nvPr/>
        </p:nvSpPr>
        <p:spPr bwMode="auto">
          <a:xfrm>
            <a:off x="6161088" y="5519738"/>
            <a:ext cx="515937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latin typeface="Geneva" pitchFamily="34" charset="0"/>
              </a:rPr>
              <a:t>&gt; .75</a:t>
            </a:r>
          </a:p>
        </p:txBody>
      </p:sp>
      <p:sp>
        <p:nvSpPr>
          <p:cNvPr id="59448" name="Rectangle 56"/>
          <p:cNvSpPr>
            <a:spLocks noChangeArrowheads="1"/>
          </p:cNvSpPr>
          <p:nvPr/>
        </p:nvSpPr>
        <p:spPr bwMode="auto">
          <a:xfrm>
            <a:off x="2590800" y="5834063"/>
            <a:ext cx="4179888" cy="242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r>
              <a:rPr lang="el-GR" sz="1000" b="1">
                <a:latin typeface="Geneva" pitchFamily="34" charset="0"/>
              </a:rPr>
              <a:t>Τυπικό Σφάλμα στην Εκτίμηση του Συντελεστή Βήτα</a:t>
            </a:r>
            <a:endParaRPr lang="en-US" sz="1000" b="1">
              <a:latin typeface="Geneva" pitchFamily="34" charset="0"/>
            </a:endParaRPr>
          </a:p>
        </p:txBody>
      </p:sp>
      <p:sp>
        <p:nvSpPr>
          <p:cNvPr id="59449" name="Rectangle 57"/>
          <p:cNvSpPr>
            <a:spLocks noChangeArrowheads="1"/>
          </p:cNvSpPr>
          <p:nvPr/>
        </p:nvSpPr>
        <p:spPr bwMode="auto">
          <a:xfrm rot="-5400000">
            <a:off x="330200" y="3670300"/>
            <a:ext cx="2324100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r>
              <a:rPr lang="el-GR" sz="1000" b="1">
                <a:latin typeface="Geneva" pitchFamily="34" charset="0"/>
              </a:rPr>
              <a:t>Πλήθος Επιχειρήσεων</a:t>
            </a:r>
            <a:endParaRPr lang="en-US" sz="1000" b="1">
              <a:latin typeface="Geneva" pitchFamily="34" charset="0"/>
            </a:endParaRPr>
          </a:p>
        </p:txBody>
      </p:sp>
      <p:sp>
        <p:nvSpPr>
          <p:cNvPr id="59450" name="Rectangle 58" descr="50%"/>
          <p:cNvSpPr>
            <a:spLocks noChangeArrowheads="1"/>
          </p:cNvSpPr>
          <p:nvPr/>
        </p:nvSpPr>
        <p:spPr bwMode="auto">
          <a:xfrm>
            <a:off x="6826250" y="3840163"/>
            <a:ext cx="31750" cy="31750"/>
          </a:xfrm>
          <a:prstGeom prst="rect">
            <a:avLst/>
          </a:prstGeom>
          <a:pattFill prst="pct50">
            <a:fgClr>
              <a:srgbClr val="FFFFFF"/>
            </a:fgClr>
            <a:bgClr>
              <a:srgbClr val="0000D4"/>
            </a:bgClr>
          </a:patt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="ctr"/>
          <a:lstStyle/>
          <a:p>
            <a:r>
              <a:rPr lang="el-GR" dirty="0" smtClean="0">
                <a:solidFill>
                  <a:srgbClr val="00B050"/>
                </a:solidFill>
                <a:ea typeface="ＭＳ Ｐゴシック" pitchFamily="34" charset="-128"/>
              </a:rPr>
              <a:t>Αναλύοντας τον Κίνδυνο της</a:t>
            </a:r>
            <a:r>
              <a:rPr lang="en-US" dirty="0" smtClean="0">
                <a:solidFill>
                  <a:srgbClr val="00B050"/>
                </a:solidFill>
                <a:ea typeface="ＭＳ Ｐゴシック" pitchFamily="34" charset="-128"/>
              </a:rPr>
              <a:t> Disney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R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Τετράγωνο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= 41%</a:t>
            </a:r>
          </a:p>
          <a:p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Αυτό σημαίνει πως</a:t>
            </a:r>
            <a:endParaRPr lang="en-US" sz="2000" dirty="0" smtClean="0">
              <a:solidFill>
                <a:srgbClr val="0070C0"/>
              </a:solidFill>
              <a:ea typeface="ＭＳ Ｐゴシック" pitchFamily="34" charset="-128"/>
            </a:endParaRPr>
          </a:p>
          <a:p>
            <a:pPr lvl="1"/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41%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του κινδύνου της 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Disney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προέρχεται από παράγοντες της αγοράς</a:t>
            </a:r>
            <a:endParaRPr lang="en-US" sz="2000" dirty="0" smtClean="0">
              <a:solidFill>
                <a:srgbClr val="0070C0"/>
              </a:solidFill>
              <a:ea typeface="ＭＳ Ｐゴシック" pitchFamily="34" charset="-128"/>
            </a:endParaRPr>
          </a:p>
          <a:p>
            <a:pPr lvl="1"/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59%,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προέρχεται από πηγές ειδικού κινδύνου της επιχείρησης</a:t>
            </a:r>
            <a:endParaRPr lang="en-US" sz="2000" dirty="0" smtClean="0">
              <a:solidFill>
                <a:srgbClr val="0070C0"/>
              </a:solidFill>
              <a:ea typeface="ＭＳ Ｐゴシック" pitchFamily="34" charset="-128"/>
            </a:endParaRPr>
          </a:p>
          <a:p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Ο ειδικός κίνδυνος της επιχείρησης είναι </a:t>
            </a:r>
            <a:r>
              <a:rPr lang="el-GR" sz="2000" dirty="0" err="1" smtClean="0">
                <a:solidFill>
                  <a:srgbClr val="0070C0"/>
                </a:solidFill>
                <a:ea typeface="ＭＳ Ｐゴシック" pitchFamily="34" charset="-128"/>
              </a:rPr>
              <a:t>διαφοροποιήσιμος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 και δεν αμείβεται </a:t>
            </a:r>
            <a:endParaRPr lang="en-US" sz="2000" dirty="0" smtClean="0">
              <a:solidFill>
                <a:srgbClr val="0070C0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="ctr"/>
          <a:lstStyle/>
          <a:p>
            <a:r>
              <a:rPr lang="en-US" dirty="0" smtClean="0">
                <a:solidFill>
                  <a:srgbClr val="C00000"/>
                </a:solidFill>
                <a:ea typeface="ＭＳ Ｐゴシック" pitchFamily="34" charset="-128"/>
              </a:rPr>
              <a:t>H </a:t>
            </a:r>
            <a:r>
              <a:rPr lang="el-GR" dirty="0" smtClean="0">
                <a:solidFill>
                  <a:srgbClr val="C00000"/>
                </a:solidFill>
                <a:ea typeface="ＭＳ Ｐゴシック" pitchFamily="34" charset="-128"/>
              </a:rPr>
              <a:t>Συνάφεια του συντελεστή </a:t>
            </a:r>
            <a:r>
              <a:rPr lang="en-US" dirty="0" smtClean="0">
                <a:solidFill>
                  <a:srgbClr val="C00000"/>
                </a:solidFill>
                <a:ea typeface="ＭＳ Ｐゴシック" pitchFamily="34" charset="-128"/>
              </a:rPr>
              <a:t>R</a:t>
            </a:r>
            <a:r>
              <a:rPr lang="el-GR" baseline="30000" dirty="0" smtClean="0">
                <a:solidFill>
                  <a:srgbClr val="C00000"/>
                </a:solidFill>
                <a:ea typeface="ＭＳ Ｐゴシック" pitchFamily="34" charset="-128"/>
              </a:rPr>
              <a:t>2</a:t>
            </a:r>
            <a:endParaRPr lang="en-US" dirty="0" smtClean="0">
              <a:solidFill>
                <a:srgbClr val="C00000"/>
              </a:solidFill>
              <a:ea typeface="ＭＳ Ｐゴシック" pitchFamily="34" charset="-128"/>
            </a:endParaRP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381000" indent="-381000">
              <a:buFont typeface="Monotype Sorts" charset="2"/>
              <a:buNone/>
            </a:pP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Είστε ένας διαφοροποιημένος επενδυτής και προσπαθείτε να αποφασίσετε αν θα επενδύσετε στη 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Disney </a:t>
            </a: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ή την 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Amgen. </a:t>
            </a: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Και οι δύο έχουν συντελεστή βήτα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 0.95, </a:t>
            </a: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μα η 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Disney </a:t>
            </a: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έχει συντελεστή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 R</a:t>
            </a:r>
            <a:r>
              <a:rPr lang="el-GR" sz="2000" baseline="30000" dirty="0" smtClean="0">
                <a:solidFill>
                  <a:srgbClr val="FF0000"/>
                </a:solidFill>
                <a:ea typeface="ＭＳ Ｐゴシック" pitchFamily="34" charset="-128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 </a:t>
            </a: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ίσο με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 41% </a:t>
            </a: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ενώ ο αντίστοιχος της 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Amgen</a:t>
            </a: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είναι μόλις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 20.5%. </a:t>
            </a: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Σε ποια θα επενδύατε</a:t>
            </a:r>
            <a:endParaRPr lang="en-US" sz="2000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marL="800100" lvl="1" indent="-342900">
              <a:buFont typeface="Times" pitchFamily="18" charset="0"/>
              <a:buAutoNum type="alphaLcParenR"/>
            </a:pP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Στην 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Amgen, </a:t>
            </a: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επειδή έχει το χαμηλότερο συντελεστή 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R</a:t>
            </a:r>
            <a:r>
              <a:rPr lang="en-US" sz="2000" baseline="30000" dirty="0" smtClean="0">
                <a:solidFill>
                  <a:srgbClr val="FF0000"/>
                </a:solidFill>
                <a:ea typeface="ＭＳ Ｐゴシック" pitchFamily="34" charset="-128"/>
              </a:rPr>
              <a:t>2</a:t>
            </a: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 </a:t>
            </a:r>
            <a:endParaRPr lang="en-US" sz="2000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marL="800100" lvl="1" indent="-342900">
              <a:buFont typeface="Times" pitchFamily="18" charset="0"/>
              <a:buAutoNum type="alphaLcParenR"/>
            </a:pP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Στη 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Disney, </a:t>
            </a: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επειδή έχει τον υψηλότερο συντελεστή 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R</a:t>
            </a:r>
            <a:r>
              <a:rPr lang="en-US" sz="2000" baseline="30000" dirty="0" smtClean="0">
                <a:solidFill>
                  <a:srgbClr val="FF0000"/>
                </a:solidFill>
                <a:ea typeface="ＭＳ Ｐゴシック" pitchFamily="34" charset="-128"/>
              </a:rPr>
              <a:t>2</a:t>
            </a:r>
            <a:endParaRPr lang="en-US" sz="2000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marL="800100" lvl="1" indent="-342900">
              <a:buFont typeface="Times" pitchFamily="18" charset="0"/>
              <a:buAutoNum type="alphaLcParenR"/>
            </a:pP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Είστε αδιάφορος</a:t>
            </a:r>
            <a:endParaRPr lang="en-US" sz="2000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marL="381000" indent="-381000">
              <a:buFont typeface="Monotype Sorts" charset="2"/>
              <a:buNone/>
            </a:pP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Η απάντησή σας θα ήταν διαφορετική αν ήσασταν μη διαφοροποιημένος επενδυτής;</a:t>
            </a:r>
            <a:endParaRPr lang="en-US" sz="2000" dirty="0" smtClean="0">
              <a:solidFill>
                <a:srgbClr val="FF0000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000" smtClean="0">
                <a:ea typeface="ＭＳ Ｐゴシック" pitchFamily="34" charset="-128"/>
              </a:rPr>
              <a:t>Εκτίμηση συντελεστή Βήτα</a:t>
            </a:r>
            <a:r>
              <a:rPr lang="en-US" sz="2000" smtClean="0">
                <a:ea typeface="ＭＳ Ｐゴシック" pitchFamily="34" charset="-128"/>
              </a:rPr>
              <a:t>: </a:t>
            </a:r>
            <a:r>
              <a:rPr lang="el-GR" sz="2000" smtClean="0">
                <a:ea typeface="ＭＳ Ｐゴシック" pitchFamily="34" charset="-128"/>
              </a:rPr>
              <a:t>Μέσω υπηρεσίας</a:t>
            </a:r>
            <a:r>
              <a:rPr lang="en-US" sz="2000" smtClean="0">
                <a:ea typeface="ＭＳ Ｐゴシック" pitchFamily="34" charset="-128"/>
              </a:rPr>
              <a:t>(Bloomberg)</a:t>
            </a:r>
          </a:p>
        </p:txBody>
      </p:sp>
      <p:sp>
        <p:nvSpPr>
          <p:cNvPr id="512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smtClean="0">
              <a:ea typeface="ＭＳ Ｐゴシック" pitchFamily="34" charset="-128"/>
            </a:endParaRPr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2133600" y="1905000"/>
          <a:ext cx="5486400" cy="3924300"/>
        </p:xfrm>
        <a:graphic>
          <a:graphicData uri="http://schemas.openxmlformats.org/presentationml/2006/ole">
            <p:oleObj spid="_x0000_s5122" name="Document" r:id="rId4" imgW="5486198" imgH="3924156" progId="Word.Document.12">
              <p:link updateAutomatic="1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="ctr"/>
          <a:lstStyle/>
          <a:p>
            <a:r>
              <a:rPr lang="el-GR" dirty="0" smtClean="0">
                <a:ea typeface="ＭＳ Ｐゴシック" pitchFamily="34" charset="-128"/>
              </a:rPr>
              <a:t>Εκτιμώντας Απαιτούμενες Αποδόσεις για τη</a:t>
            </a:r>
            <a:r>
              <a:rPr lang="en-US" dirty="0" smtClean="0">
                <a:ea typeface="ＭＳ Ｐゴシック" pitchFamily="34" charset="-128"/>
              </a:rPr>
              <a:t> Disney </a:t>
            </a:r>
            <a:r>
              <a:rPr lang="el-GR" dirty="0" smtClean="0">
                <a:ea typeface="ＭＳ Ｐゴシック" pitchFamily="34" charset="-128"/>
              </a:rPr>
              <a:t>το Μάιο του </a:t>
            </a:r>
            <a:r>
              <a:rPr lang="en-US" dirty="0" smtClean="0">
                <a:ea typeface="ＭＳ Ｐゴシック" pitchFamily="34" charset="-128"/>
              </a:rPr>
              <a:t>2009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l-GR" sz="2000" dirty="0" smtClean="0">
                <a:solidFill>
                  <a:srgbClr val="002060"/>
                </a:solidFill>
                <a:ea typeface="ＭＳ Ｐゴシック" pitchFamily="34" charset="-128"/>
              </a:rPr>
              <a:t>Εισροές για τον υπολογισμό της απαιτούμενης απόδοσης</a:t>
            </a:r>
            <a:endParaRPr lang="en-US" sz="2000" dirty="0" smtClean="0">
              <a:solidFill>
                <a:srgbClr val="002060"/>
              </a:solidFill>
              <a:ea typeface="ＭＳ Ｐゴシック" pitchFamily="34" charset="-128"/>
            </a:endParaRPr>
          </a:p>
          <a:p>
            <a:pPr lvl="1"/>
            <a:r>
              <a:rPr lang="el-GR" sz="2000" dirty="0" smtClean="0">
                <a:solidFill>
                  <a:srgbClr val="002060"/>
                </a:solidFill>
                <a:ea typeface="ＭＳ Ｐゴシック" pitchFamily="34" charset="-128"/>
              </a:rPr>
              <a:t>Συντελεστής βήτα της </a:t>
            </a:r>
            <a:r>
              <a:rPr lang="en-US" sz="2000" dirty="0" smtClean="0">
                <a:solidFill>
                  <a:srgbClr val="002060"/>
                </a:solidFill>
                <a:ea typeface="ＭＳ Ｐゴシック" pitchFamily="34" charset="-128"/>
              </a:rPr>
              <a:t>Disney</a:t>
            </a:r>
            <a:r>
              <a:rPr lang="el-GR" sz="2000" dirty="0" smtClean="0">
                <a:solidFill>
                  <a:srgbClr val="002060"/>
                </a:solidFill>
                <a:ea typeface="ＭＳ Ｐゴシック" pitchFamily="34" charset="-128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ea typeface="ＭＳ Ｐゴシック" pitchFamily="34" charset="-128"/>
              </a:rPr>
              <a:t>= 0.95</a:t>
            </a:r>
          </a:p>
          <a:p>
            <a:pPr lvl="1"/>
            <a:r>
              <a:rPr lang="el-GR" sz="2000" dirty="0" smtClean="0">
                <a:solidFill>
                  <a:srgbClr val="002060"/>
                </a:solidFill>
                <a:ea typeface="ＭＳ Ｐゴシック" pitchFamily="34" charset="-128"/>
              </a:rPr>
              <a:t>Επιτόκιο μηδενικού κινδύνου </a:t>
            </a:r>
            <a:r>
              <a:rPr lang="en-US" sz="2000" dirty="0" smtClean="0">
                <a:solidFill>
                  <a:srgbClr val="002060"/>
                </a:solidFill>
                <a:ea typeface="ＭＳ Ｐゴシック" pitchFamily="34" charset="-128"/>
              </a:rPr>
              <a:t>= 3.50% (</a:t>
            </a:r>
            <a:r>
              <a:rPr lang="el-GR" sz="2000" dirty="0" smtClean="0">
                <a:solidFill>
                  <a:srgbClr val="002060"/>
                </a:solidFill>
                <a:ea typeface="ＭＳ Ｐゴシック" pitchFamily="34" charset="-128"/>
              </a:rPr>
              <a:t>Επιτόκιο δεκαετούς κρατικού ομολόγου των ΗΠΑ το Μάιο του </a:t>
            </a:r>
            <a:r>
              <a:rPr lang="en-US" sz="2000" dirty="0" smtClean="0">
                <a:solidFill>
                  <a:srgbClr val="002060"/>
                </a:solidFill>
                <a:ea typeface="ＭＳ Ｐゴシック" pitchFamily="34" charset="-128"/>
              </a:rPr>
              <a:t>2009)</a:t>
            </a:r>
          </a:p>
          <a:p>
            <a:pPr lvl="1"/>
            <a:r>
              <a:rPr lang="el-GR" sz="2000" dirty="0" smtClean="0">
                <a:solidFill>
                  <a:srgbClr val="002060"/>
                </a:solidFill>
                <a:ea typeface="ＭＳ Ｐゴシック" pitchFamily="34" charset="-128"/>
              </a:rPr>
              <a:t>Πριμ Κινδύνου </a:t>
            </a:r>
            <a:r>
              <a:rPr lang="en-US" sz="2000" dirty="0" smtClean="0">
                <a:solidFill>
                  <a:srgbClr val="002060"/>
                </a:solidFill>
                <a:ea typeface="ＭＳ Ｐゴシック" pitchFamily="34" charset="-128"/>
              </a:rPr>
              <a:t>= 6% (</a:t>
            </a:r>
            <a:r>
              <a:rPr lang="el-GR" sz="2000" dirty="0" smtClean="0">
                <a:solidFill>
                  <a:srgbClr val="002060"/>
                </a:solidFill>
                <a:ea typeface="ＭＳ Ｐゴシック" pitchFamily="34" charset="-128"/>
              </a:rPr>
              <a:t>Βάσει ενημερωμένου τεκμαρτού πριμ</a:t>
            </a:r>
            <a:r>
              <a:rPr lang="en-US" sz="2000" dirty="0" smtClean="0">
                <a:solidFill>
                  <a:srgbClr val="002060"/>
                </a:solidFill>
                <a:ea typeface="ＭＳ Ｐゴシック" pitchFamily="34" charset="-128"/>
              </a:rPr>
              <a:t> </a:t>
            </a:r>
            <a:r>
              <a:rPr lang="el-GR" sz="2000" dirty="0" smtClean="0">
                <a:solidFill>
                  <a:srgbClr val="002060"/>
                </a:solidFill>
                <a:ea typeface="ＭＳ Ｐゴシック" pitchFamily="34" charset="-128"/>
              </a:rPr>
              <a:t>στις αρχές του </a:t>
            </a:r>
            <a:r>
              <a:rPr lang="en-US" sz="2000" dirty="0" smtClean="0">
                <a:solidFill>
                  <a:srgbClr val="002060"/>
                </a:solidFill>
                <a:ea typeface="ＭＳ Ｐゴシック" pitchFamily="34" charset="-128"/>
              </a:rPr>
              <a:t>2009)</a:t>
            </a:r>
          </a:p>
          <a:p>
            <a:r>
              <a:rPr lang="el-GR" sz="2000" dirty="0" smtClean="0">
                <a:solidFill>
                  <a:srgbClr val="002060"/>
                </a:solidFill>
                <a:ea typeface="ＭＳ Ｐゴシック" pitchFamily="34" charset="-128"/>
              </a:rPr>
              <a:t>Απαιτούμενη απόδοση</a:t>
            </a:r>
            <a:r>
              <a:rPr lang="en-US" sz="2000" dirty="0" smtClean="0">
                <a:solidFill>
                  <a:srgbClr val="002060"/>
                </a:solidFill>
                <a:ea typeface="ＭＳ Ｐゴシック" pitchFamily="34" charset="-128"/>
              </a:rPr>
              <a:t>	</a:t>
            </a:r>
            <a:endParaRPr lang="el-GR" sz="2000" dirty="0" smtClean="0">
              <a:solidFill>
                <a:srgbClr val="002060"/>
              </a:solidFill>
              <a:ea typeface="ＭＳ Ｐゴシック" pitchFamily="34" charset="-128"/>
            </a:endParaRPr>
          </a:p>
          <a:p>
            <a:pPr>
              <a:buFont typeface="Monotype Sorts" charset="2"/>
              <a:buNone/>
            </a:pPr>
            <a:r>
              <a:rPr lang="el-GR" sz="2000" dirty="0" smtClean="0">
                <a:solidFill>
                  <a:srgbClr val="002060"/>
                </a:solidFill>
                <a:ea typeface="ＭＳ Ｐゴシック" pitchFamily="34" charset="-128"/>
              </a:rPr>
              <a:t>               </a:t>
            </a:r>
            <a:r>
              <a:rPr lang="en-US" sz="2000" dirty="0" smtClean="0">
                <a:solidFill>
                  <a:srgbClr val="002060"/>
                </a:solidFill>
                <a:ea typeface="ＭＳ Ｐゴシック" pitchFamily="34" charset="-128"/>
              </a:rPr>
              <a:t>=  </a:t>
            </a:r>
            <a:r>
              <a:rPr lang="el-GR" sz="2000" dirty="0" smtClean="0">
                <a:solidFill>
                  <a:srgbClr val="002060"/>
                </a:solidFill>
                <a:ea typeface="ＭＳ Ｐゴシック" pitchFamily="34" charset="-128"/>
              </a:rPr>
              <a:t>Επιτόκιο μηδενικού κινδύνου</a:t>
            </a:r>
            <a:r>
              <a:rPr lang="en-US" sz="2000" dirty="0" smtClean="0">
                <a:solidFill>
                  <a:srgbClr val="002060"/>
                </a:solidFill>
                <a:ea typeface="ＭＳ Ｐゴシック" pitchFamily="34" charset="-128"/>
              </a:rPr>
              <a:t> + </a:t>
            </a:r>
            <a:r>
              <a:rPr lang="el-GR" sz="2000" dirty="0" smtClean="0">
                <a:solidFill>
                  <a:srgbClr val="002060"/>
                </a:solidFill>
                <a:ea typeface="ＭＳ Ｐゴシック" pitchFamily="34" charset="-128"/>
              </a:rPr>
              <a:t>Βήτα</a:t>
            </a:r>
            <a:r>
              <a:rPr lang="en-US" sz="2000" dirty="0" smtClean="0">
                <a:solidFill>
                  <a:srgbClr val="002060"/>
                </a:solidFill>
                <a:ea typeface="ＭＳ Ｐゴシック" pitchFamily="34" charset="-128"/>
              </a:rPr>
              <a:t>(</a:t>
            </a:r>
            <a:r>
              <a:rPr lang="el-GR" sz="2000" dirty="0" smtClean="0">
                <a:solidFill>
                  <a:srgbClr val="002060"/>
                </a:solidFill>
                <a:ea typeface="ＭＳ Ｐゴシック" pitchFamily="34" charset="-128"/>
              </a:rPr>
              <a:t>Πριμ Κινδύνου</a:t>
            </a:r>
            <a:r>
              <a:rPr lang="en-US" sz="2000" dirty="0" smtClean="0">
                <a:solidFill>
                  <a:srgbClr val="002060"/>
                </a:solidFill>
                <a:ea typeface="ＭＳ Ｐゴシック" pitchFamily="34" charset="-128"/>
              </a:rPr>
              <a:t>)</a:t>
            </a:r>
          </a:p>
          <a:p>
            <a:pPr>
              <a:buFont typeface="Monotype Sorts" charset="2"/>
              <a:buNone/>
            </a:pPr>
            <a:r>
              <a:rPr lang="en-US" sz="2000" dirty="0" smtClean="0">
                <a:solidFill>
                  <a:srgbClr val="002060"/>
                </a:solidFill>
                <a:ea typeface="ＭＳ Ｐゴシック" pitchFamily="34" charset="-128"/>
              </a:rPr>
              <a:t>		</a:t>
            </a:r>
            <a:r>
              <a:rPr lang="el-GR" sz="2000" dirty="0" smtClean="0">
                <a:solidFill>
                  <a:srgbClr val="002060"/>
                </a:solidFill>
                <a:ea typeface="ＭＳ Ｐゴシック" pitchFamily="34" charset="-128"/>
              </a:rPr>
              <a:t>	</a:t>
            </a:r>
            <a:r>
              <a:rPr lang="en-US" sz="2000" dirty="0" smtClean="0">
                <a:solidFill>
                  <a:srgbClr val="002060"/>
                </a:solidFill>
                <a:ea typeface="ＭＳ Ｐゴシック" pitchFamily="34" charset="-128"/>
              </a:rPr>
              <a:t>=   </a:t>
            </a:r>
            <a:r>
              <a:rPr lang="el-GR" sz="2000" dirty="0" smtClean="0">
                <a:solidFill>
                  <a:srgbClr val="002060"/>
                </a:solidFill>
                <a:ea typeface="ＭＳ Ｐゴシック" pitchFamily="34" charset="-128"/>
              </a:rPr>
              <a:t> 	</a:t>
            </a:r>
            <a:r>
              <a:rPr lang="en-US" sz="2000" dirty="0" smtClean="0">
                <a:solidFill>
                  <a:srgbClr val="002060"/>
                </a:solidFill>
                <a:ea typeface="ＭＳ Ｐゴシック" pitchFamily="34" charset="-128"/>
              </a:rPr>
              <a:t>3.50%            </a:t>
            </a:r>
            <a:r>
              <a:rPr lang="el-GR" sz="2000" dirty="0" smtClean="0">
                <a:solidFill>
                  <a:srgbClr val="002060"/>
                </a:solidFill>
                <a:ea typeface="ＭＳ Ｐゴシック" pitchFamily="34" charset="-128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ea typeface="ＭＳ Ｐゴシック" pitchFamily="34" charset="-128"/>
              </a:rPr>
              <a:t>+ </a:t>
            </a:r>
            <a:r>
              <a:rPr lang="el-GR" sz="2000" dirty="0" smtClean="0">
                <a:solidFill>
                  <a:srgbClr val="002060"/>
                </a:solidFill>
                <a:ea typeface="ＭＳ Ｐゴシック" pitchFamily="34" charset="-128"/>
              </a:rPr>
              <a:t> 	 </a:t>
            </a:r>
            <a:r>
              <a:rPr lang="en-US" sz="2000" dirty="0" smtClean="0">
                <a:solidFill>
                  <a:srgbClr val="002060"/>
                </a:solidFill>
                <a:ea typeface="ＭＳ Ｐゴシック" pitchFamily="34" charset="-128"/>
              </a:rPr>
              <a:t>0.95 (6.00%) </a:t>
            </a:r>
            <a:endParaRPr lang="el-GR" sz="2000" dirty="0" smtClean="0">
              <a:solidFill>
                <a:srgbClr val="002060"/>
              </a:solidFill>
              <a:ea typeface="ＭＳ Ｐゴシック" pitchFamily="34" charset="-128"/>
            </a:endParaRPr>
          </a:p>
          <a:p>
            <a:pPr>
              <a:buFont typeface="Monotype Sorts" charset="2"/>
              <a:buNone/>
            </a:pPr>
            <a:r>
              <a:rPr lang="el-GR" sz="2000" dirty="0" smtClean="0">
                <a:solidFill>
                  <a:srgbClr val="002060"/>
                </a:solidFill>
                <a:ea typeface="ＭＳ Ｐゴシック" pitchFamily="34" charset="-128"/>
              </a:rPr>
              <a:t>			</a:t>
            </a:r>
            <a:r>
              <a:rPr lang="en-US" sz="2000" dirty="0" smtClean="0">
                <a:solidFill>
                  <a:srgbClr val="002060"/>
                </a:solidFill>
                <a:ea typeface="ＭＳ Ｐゴシック" pitchFamily="34" charset="-128"/>
              </a:rPr>
              <a:t>=</a:t>
            </a:r>
            <a:r>
              <a:rPr lang="el-GR" sz="2000" dirty="0" smtClean="0">
                <a:solidFill>
                  <a:srgbClr val="002060"/>
                </a:solidFill>
                <a:ea typeface="ＭＳ Ｐゴシック" pitchFamily="34" charset="-128"/>
              </a:rPr>
              <a:t>	</a:t>
            </a:r>
            <a:r>
              <a:rPr lang="en-US" sz="2000" dirty="0" smtClean="0">
                <a:solidFill>
                  <a:srgbClr val="002060"/>
                </a:solidFill>
                <a:ea typeface="ＭＳ Ｐゴシック" pitchFamily="34" charset="-128"/>
              </a:rPr>
              <a:t> 9.2%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="ctr"/>
          <a:lstStyle/>
          <a:p>
            <a:r>
              <a:rPr lang="el-GR" dirty="0" smtClean="0">
                <a:solidFill>
                  <a:srgbClr val="C00000"/>
                </a:solidFill>
                <a:ea typeface="ＭＳ Ｐゴシック" pitchFamily="34" charset="-128"/>
              </a:rPr>
              <a:t>Χρήση για ένα Πιθανό Επενδυτή της</a:t>
            </a:r>
            <a:r>
              <a:rPr lang="en-US" dirty="0" smtClean="0">
                <a:solidFill>
                  <a:srgbClr val="C00000"/>
                </a:solidFill>
                <a:ea typeface="ＭＳ Ｐゴシック" pitchFamily="34" charset="-128"/>
              </a:rPr>
              <a:t> Disney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381000" indent="-381000">
              <a:buFont typeface="Monotype Sorts" charset="2"/>
              <a:buNone/>
            </a:pP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Ως πιθανός επενδυτής της 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Disney, </a:t>
            </a: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τι σας λέει αυτή η απαιτούμενη απόδοση του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 9.2%</a:t>
            </a: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;</a:t>
            </a:r>
            <a:endParaRPr lang="en-US" sz="2000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marL="800100" lvl="1" indent="-342900">
              <a:buFont typeface="Times" pitchFamily="18" charset="0"/>
              <a:buAutoNum type="alphaLcParenR"/>
            </a:pP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Είναι η απόδοση που μπορώ να περιμένω μακροπρόθεσμα από τη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 Disney, </a:t>
            </a: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εάν η μετοχή είναι ορθά αποτιμημένη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 </a:t>
            </a: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και το 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CAPM </a:t>
            </a: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είναι το σωστό υπόδειγμα κινδύνου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,</a:t>
            </a:r>
          </a:p>
          <a:p>
            <a:pPr marL="800100" lvl="1" indent="-342900">
              <a:buFont typeface="Times" pitchFamily="18" charset="0"/>
              <a:buAutoNum type="alphaLcParenR"/>
            </a:pP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Είναι η μακροπρόθεσμη απόδοση που απαιτώ από τη 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Disney </a:t>
            </a: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για να αντισταθμίσω οικονομικά την επένδυσή μου στη μετοχή</a:t>
            </a:r>
            <a:endParaRPr lang="en-US" sz="2000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marL="800100" lvl="1" indent="-342900">
              <a:buFont typeface="Times" pitchFamily="18" charset="0"/>
              <a:buAutoNum type="alphaLcParenR"/>
            </a:pP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Και τα δύο</a:t>
            </a:r>
            <a:endParaRPr lang="en-US" sz="2000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marL="381000" indent="-381000">
              <a:buFont typeface="Monotype Sorts" charset="2"/>
              <a:buNone/>
            </a:pP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Υποθέστε πως είστε ενεργός επενδυτής και η έρευνά σας υποδεικνύει πως μια επένδυση στη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 Disney </a:t>
            </a: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θα αποδώσει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 12.5% </a:t>
            </a: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ετησίως για τα επόμενα 5 χρόνια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. </a:t>
            </a: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Βασιζόμενοι στην απαιτούμενη απόδοση του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 9.2%, </a:t>
            </a: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θα</a:t>
            </a:r>
            <a:endParaRPr lang="en-US" sz="2000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marL="800100" lvl="1" indent="-342900">
              <a:buFont typeface="Times" pitchFamily="18" charset="0"/>
              <a:buAutoNum type="alphaLcParenR"/>
            </a:pP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Αγοράζατε τη μετοχή</a:t>
            </a:r>
            <a:endParaRPr lang="en-US" sz="2000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marL="800100" lvl="1" indent="-342900">
              <a:buFont typeface="Times" pitchFamily="18" charset="0"/>
              <a:buAutoNum type="alphaLcParenR"/>
            </a:pP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Πουλούσατε τη μετοχή</a:t>
            </a:r>
            <a:endParaRPr lang="en-US" sz="2000" dirty="0" smtClean="0">
              <a:solidFill>
                <a:srgbClr val="FF0000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>
                <a:latin typeface="Wingdings" pitchFamily="2" charset="2"/>
                <a:ea typeface="ＭＳ Ｐゴシック" pitchFamily="34" charset="-128"/>
              </a:rPr>
              <a:t>6 </a:t>
            </a:r>
            <a:r>
              <a:rPr lang="el-GR" dirty="0" smtClean="0">
                <a:solidFill>
                  <a:srgbClr val="C00000"/>
                </a:solidFill>
                <a:ea typeface="ＭＳ Ｐゴシック" pitchFamily="34" charset="-128"/>
              </a:rPr>
              <a:t>Τεστ Εφαρμογής</a:t>
            </a:r>
            <a:r>
              <a:rPr lang="en-US" dirty="0" smtClean="0">
                <a:solidFill>
                  <a:srgbClr val="C00000"/>
                </a:solidFill>
                <a:ea typeface="ＭＳ Ｐゴシック" pitchFamily="34" charset="-128"/>
              </a:rPr>
              <a:t>: </a:t>
            </a:r>
            <a:r>
              <a:rPr lang="el-GR" dirty="0" smtClean="0">
                <a:solidFill>
                  <a:srgbClr val="C00000"/>
                </a:solidFill>
                <a:ea typeface="ＭＳ Ｐゴシック" pitchFamily="34" charset="-128"/>
              </a:rPr>
              <a:t>Αναλύοντας την Παλινδρόμηση Κινδύνου</a:t>
            </a:r>
            <a:endParaRPr lang="en-US" dirty="0" smtClean="0">
              <a:solidFill>
                <a:srgbClr val="C00000"/>
              </a:solidFill>
              <a:ea typeface="ＭＳ Ｐゴシック" pitchFamily="34" charset="-128"/>
            </a:endParaRP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600200"/>
            <a:ext cx="7753350" cy="5257800"/>
          </a:xfrm>
        </p:spPr>
        <p:txBody>
          <a:bodyPr/>
          <a:lstStyle/>
          <a:p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Χρησιμοποιώντας τα δεδομένα απόδοσης 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- </a:t>
            </a: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κινδύνου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 </a:t>
            </a: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του 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Bloomberg, </a:t>
            </a: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απαντήστε στις παρακάτω ερωτήσεις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:</a:t>
            </a:r>
          </a:p>
          <a:p>
            <a:pPr lvl="1"/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Πόσο καλά ή άσχημα πήγε η μετοχή σας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, </a:t>
            </a: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σε σχέση με την αγορά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, </a:t>
            </a: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κατά την περίοδο της παλινδρόμησης;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 </a:t>
            </a:r>
          </a:p>
          <a:p>
            <a:pPr lvl="1" algn="ctr">
              <a:buFontTx/>
              <a:buNone/>
            </a:pP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Σημείο τομής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 - (</a:t>
            </a: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Επιτόκιο μηδενικού κινδύνου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/n) (1- </a:t>
            </a: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Βήτα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) = </a:t>
            </a: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Άλφα του 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Jensen</a:t>
            </a:r>
          </a:p>
          <a:p>
            <a:pPr lvl="2" algn="just">
              <a:buFontTx/>
              <a:buNone/>
            </a:pP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Όπου 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n </a:t>
            </a: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το πλήθος περιόδων απόδοσης στο χρόνο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(12 </a:t>
            </a: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εάν μηνιαίες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; 52 </a:t>
            </a: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αν εβδομαδιαίες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)</a:t>
            </a:r>
          </a:p>
          <a:p>
            <a:pPr lvl="1"/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Ποιο μέρος του κινδύνου της μετοχής αποδίδεται στην αγορά;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 </a:t>
            </a: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Ποιο είναι ειδικός κίνδυνος επιχείρησης;</a:t>
            </a:r>
            <a:endParaRPr lang="en-US" sz="2000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lvl="1"/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Ποια είναι η ιστορική εκτίμηση του βήτα της μετοχής σας;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 </a:t>
            </a: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Ποιο είναι το εύρος της εκτίμησης με 67% πιθανότητα;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 </a:t>
            </a: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Ποιο με 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95%</a:t>
            </a: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;</a:t>
            </a:r>
            <a:endParaRPr lang="en-US" sz="2000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lvl="1"/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Βάσει αυτού του βήτα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, </a:t>
            </a: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ποια είναι η εκτίμηση της απαιτούμενης απόδοσης γι αυτήν τη μετοχή;</a:t>
            </a:r>
            <a:endParaRPr lang="en-US" sz="2000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lvl="1" algn="ctr">
              <a:buFontTx/>
              <a:buNone/>
            </a:pP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Επιτόκιο μηδενικού κινδύνου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 + </a:t>
            </a: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Βήτα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 * </a:t>
            </a: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Πριμ Κινδύνου</a:t>
            </a:r>
            <a:endParaRPr lang="en-US" sz="2000" dirty="0" smtClean="0">
              <a:solidFill>
                <a:srgbClr val="FF0000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="ctr"/>
          <a:lstStyle/>
          <a:p>
            <a:r>
              <a:rPr lang="el-GR" dirty="0" smtClean="0">
                <a:solidFill>
                  <a:srgbClr val="C00000"/>
                </a:solidFill>
                <a:ea typeface="ＭＳ Ｐゴシック" pitchFamily="34" charset="-128"/>
              </a:rPr>
              <a:t>Ένα Σύντομο Τεστ</a:t>
            </a:r>
            <a:endParaRPr lang="en-US" dirty="0" smtClean="0">
              <a:solidFill>
                <a:srgbClr val="C00000"/>
              </a:solidFill>
              <a:ea typeface="ＭＳ Ｐゴシック" pitchFamily="34" charset="-128"/>
            </a:endParaRP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381000" indent="-381000">
              <a:buFont typeface="Monotype Sorts" charset="2"/>
              <a:buNone/>
            </a:pP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Συμβουλεύετε μια πολύ επικίνδυνη εταιρεία λογισμικού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 </a:t>
            </a: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για το σωστό κόστος μετοχικού κεφαλαίου στην ανάλυση επενδυτικών σχεδίων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. </a:t>
            </a: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Εκτιμάτε ένα συντελεστή βήτα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 3.0 </a:t>
            </a: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για την επιχείρηση και φθάνετε σε ένα κόστος μετοχικού κεφαλαίου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 21.5%. </a:t>
            </a: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Ο οικονομικός διευθυντής της εταιρείας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 </a:t>
            </a: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ανησυχεί για το υψηλό κόστος ιδίων κεφαλαίων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 </a:t>
            </a: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και αναρωτιέται αν μπορεί να κάνει κάτι για να μειώσει το Βήτα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.</a:t>
            </a:r>
          </a:p>
          <a:p>
            <a:pPr marL="381000" indent="-381000">
              <a:buFont typeface="Monotype Sorts" charset="2"/>
              <a:buNone/>
            </a:pP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Πως μειώνετε το συντελεστή βήτα;</a:t>
            </a:r>
            <a:endParaRPr lang="en-US" sz="2000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marL="381000" indent="-381000">
              <a:buFont typeface="Monotype Sorts" charset="2"/>
              <a:buNone/>
            </a:pPr>
            <a:endParaRPr lang="en-US" sz="2000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marL="381000" indent="-381000">
              <a:buFont typeface="Monotype Sorts" charset="2"/>
              <a:buNone/>
            </a:pPr>
            <a:endParaRPr lang="en-US" sz="2000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marL="381000" indent="-381000">
              <a:buFont typeface="Monotype Sorts" charset="2"/>
              <a:buNone/>
            </a:pP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Θα πρέπει να εστιάσετε το ενδιαφέρον σας στη μείωση του βήτα;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 </a:t>
            </a:r>
          </a:p>
          <a:p>
            <a:pPr marL="800100" lvl="1" indent="-342900">
              <a:buFont typeface="Times" pitchFamily="18" charset="0"/>
              <a:buAutoNum type="alphaLcParenR"/>
            </a:pP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Ναι</a:t>
            </a:r>
            <a:endParaRPr lang="en-US" sz="2000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marL="800100" lvl="1" indent="-342900">
              <a:buFont typeface="Times" pitchFamily="18" charset="0"/>
              <a:buAutoNum type="alphaLcParenR"/>
            </a:pP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Όχι</a:t>
            </a:r>
            <a:endParaRPr lang="en-US" sz="2000" dirty="0" smtClean="0">
              <a:solidFill>
                <a:srgbClr val="FF0000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1200" smtClean="0">
                <a:ea typeface="ＭＳ Ｐゴシック" pitchFamily="34" charset="-128"/>
              </a:rPr>
              <a:t>Υπολογισμός του Βήτα της </a:t>
            </a:r>
            <a:r>
              <a:rPr lang="en-US" sz="1200" smtClean="0">
                <a:ea typeface="ＭＳ Ｐゴシック" pitchFamily="34" charset="-128"/>
              </a:rPr>
              <a:t>Disney: </a:t>
            </a:r>
            <a:r>
              <a:rPr lang="el-GR" sz="1200" smtClean="0">
                <a:ea typeface="ＭＳ Ｐゴシック" pitchFamily="34" charset="-128"/>
              </a:rPr>
              <a:t>Ένα ενημερωμένο μέγεθος</a:t>
            </a:r>
            <a:r>
              <a:rPr lang="en-US" sz="1200" smtClean="0">
                <a:ea typeface="ＭＳ Ｐゴシック" pitchFamily="34" charset="-128"/>
              </a:rPr>
              <a:t>!!</a:t>
            </a:r>
          </a:p>
        </p:txBody>
      </p:sp>
      <p:sp>
        <p:nvSpPr>
          <p:cNvPr id="67587" name="Rectangle 4"/>
          <p:cNvSpPr>
            <a:spLocks noChangeArrowheads="1"/>
          </p:cNvSpPr>
          <p:nvPr/>
        </p:nvSpPr>
        <p:spPr bwMode="auto">
          <a:xfrm>
            <a:off x="6781800" y="2286000"/>
            <a:ext cx="2362200" cy="13700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200" dirty="0"/>
              <a:t>Άλφα του </a:t>
            </a:r>
            <a:r>
              <a:rPr lang="en-US" sz="1200" dirty="0"/>
              <a:t>Jensen</a:t>
            </a:r>
            <a:r>
              <a:rPr lang="el-GR" sz="1200" dirty="0"/>
              <a:t> </a:t>
            </a:r>
            <a:r>
              <a:rPr lang="en-US" sz="1200" dirty="0"/>
              <a:t>= 0.33% - (2%/52) (1 – 1.08) = 0.34%</a:t>
            </a:r>
          </a:p>
          <a:p>
            <a:r>
              <a:rPr lang="el-GR" sz="1200" dirty="0"/>
              <a:t>Ετησιοποιημένο </a:t>
            </a:r>
            <a:r>
              <a:rPr lang="en-US" sz="1200" dirty="0"/>
              <a:t>= (1+.0034)^52-1 = 19.30%</a:t>
            </a:r>
          </a:p>
          <a:p>
            <a:endParaRPr lang="en-US" sz="1200" dirty="0"/>
          </a:p>
          <a:p>
            <a:r>
              <a:rPr lang="el-GR" sz="1200" dirty="0"/>
              <a:t>Εβδομαδιαία παλινδρόμηση</a:t>
            </a:r>
            <a:endParaRPr lang="en-US" sz="1200" dirty="0"/>
          </a:p>
        </p:txBody>
      </p:sp>
      <p:pic>
        <p:nvPicPr>
          <p:cNvPr id="67588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rcRect l="-16232" r="-16232"/>
          <a:stretch>
            <a:fillRect/>
          </a:stretch>
        </p:blipFill>
        <p:spPr>
          <a:xfrm>
            <a:off x="0" y="1905000"/>
            <a:ext cx="7753350" cy="4191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000" smtClean="0">
                <a:ea typeface="ＭＳ Ｐゴシック" pitchFamily="34" charset="-128"/>
              </a:rPr>
              <a:t>Διάγνωση Παλινδρόμησης για την </a:t>
            </a:r>
            <a:r>
              <a:rPr lang="en-US" sz="2000" smtClean="0">
                <a:ea typeface="ＭＳ Ｐゴシック" pitchFamily="34" charset="-128"/>
              </a:rPr>
              <a:t>Tata Chemicals</a:t>
            </a:r>
          </a:p>
        </p:txBody>
      </p:sp>
      <p:sp>
        <p:nvSpPr>
          <p:cNvPr id="6148" name="Text Box 5"/>
          <p:cNvSpPr txBox="1">
            <a:spLocks noChangeArrowheads="1"/>
          </p:cNvSpPr>
          <p:nvPr/>
        </p:nvSpPr>
        <p:spPr bwMode="auto">
          <a:xfrm>
            <a:off x="7543800" y="2667000"/>
            <a:ext cx="1065213" cy="596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1100"/>
              <a:t>Βήτα </a:t>
            </a:r>
            <a:r>
              <a:rPr lang="en-US" sz="1100"/>
              <a:t>= 1.18</a:t>
            </a:r>
          </a:p>
          <a:p>
            <a:r>
              <a:rPr lang="en-US" sz="1100"/>
              <a:t>67% </a:t>
            </a:r>
            <a:r>
              <a:rPr lang="el-GR" sz="1100"/>
              <a:t>εύρος</a:t>
            </a:r>
            <a:endParaRPr lang="en-US" sz="1100"/>
          </a:p>
          <a:p>
            <a:r>
              <a:rPr lang="en-US" sz="1100"/>
              <a:t>1.04-1.32</a:t>
            </a:r>
          </a:p>
        </p:txBody>
      </p:sp>
      <p:sp>
        <p:nvSpPr>
          <p:cNvPr id="6149" name="Text Box 6"/>
          <p:cNvSpPr txBox="1">
            <a:spLocks noChangeArrowheads="1"/>
          </p:cNvSpPr>
          <p:nvPr/>
        </p:nvSpPr>
        <p:spPr bwMode="auto">
          <a:xfrm>
            <a:off x="228600" y="152400"/>
            <a:ext cx="3270250" cy="549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1000"/>
              <a:t>Ο </a:t>
            </a:r>
            <a:r>
              <a:rPr lang="el-GR" sz="1000" i="1"/>
              <a:t>α</a:t>
            </a:r>
            <a:r>
              <a:rPr lang="el-GR" sz="1000"/>
              <a:t> του </a:t>
            </a:r>
            <a:r>
              <a:rPr lang="en-US" sz="1000"/>
              <a:t>Jensen</a:t>
            </a:r>
            <a:endParaRPr lang="en-US" sz="1000">
              <a:latin typeface="Symbol" pitchFamily="18" charset="2"/>
              <a:sym typeface="Symbol" pitchFamily="18" charset="2"/>
            </a:endParaRPr>
          </a:p>
          <a:p>
            <a:r>
              <a:rPr lang="en-US" sz="1000"/>
              <a:t>= -0.44% - 5%/12 (1-1.18) = -0.37%</a:t>
            </a:r>
          </a:p>
          <a:p>
            <a:r>
              <a:rPr lang="en-US" sz="1000"/>
              <a:t> </a:t>
            </a:r>
            <a:r>
              <a:rPr lang="el-GR" sz="1000"/>
              <a:t>Ετησιοποιημένος </a:t>
            </a:r>
            <a:r>
              <a:rPr lang="en-US" sz="1000"/>
              <a:t>= (1-.0037)</a:t>
            </a:r>
            <a:r>
              <a:rPr lang="en-US" sz="1000" baseline="30000"/>
              <a:t>12</a:t>
            </a:r>
            <a:r>
              <a:rPr lang="en-US" sz="1000"/>
              <a:t>-1= -4.29%</a:t>
            </a:r>
          </a:p>
        </p:txBody>
      </p:sp>
      <p:sp>
        <p:nvSpPr>
          <p:cNvPr id="6150" name="Text Box 7"/>
          <p:cNvSpPr txBox="1">
            <a:spLocks noChangeArrowheads="1"/>
          </p:cNvSpPr>
          <p:nvPr/>
        </p:nvSpPr>
        <p:spPr bwMode="auto">
          <a:xfrm>
            <a:off x="7512050" y="3581400"/>
            <a:ext cx="1565275" cy="1101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/>
              <a:t>56% </a:t>
            </a:r>
            <a:r>
              <a:rPr lang="el-GR" sz="1100"/>
              <a:t>κίνδυνος</a:t>
            </a:r>
            <a:endParaRPr lang="el-GR" sz="1100">
              <a:latin typeface="Arial" charset="0"/>
            </a:endParaRPr>
          </a:p>
          <a:p>
            <a:r>
              <a:rPr lang="el-GR" sz="1100"/>
              <a:t>αγοράς</a:t>
            </a:r>
            <a:endParaRPr lang="en-US" sz="1100"/>
          </a:p>
          <a:p>
            <a:endParaRPr lang="el-GR" sz="1100">
              <a:latin typeface="Arial" charset="0"/>
            </a:endParaRPr>
          </a:p>
          <a:p>
            <a:r>
              <a:rPr lang="en-US" sz="1100"/>
              <a:t>44% </a:t>
            </a:r>
            <a:r>
              <a:rPr lang="el-GR" sz="1100"/>
              <a:t>ειδικός</a:t>
            </a:r>
            <a:endParaRPr lang="el-GR" sz="1100">
              <a:latin typeface="Arial" charset="0"/>
            </a:endParaRPr>
          </a:p>
          <a:p>
            <a:r>
              <a:rPr lang="el-GR" sz="1100"/>
              <a:t>Κίνδυνος</a:t>
            </a:r>
            <a:endParaRPr lang="el-GR" sz="1100">
              <a:latin typeface="Arial" charset="0"/>
            </a:endParaRPr>
          </a:p>
          <a:p>
            <a:r>
              <a:rPr lang="el-GR" sz="1100"/>
              <a:t>επιχείρησης</a:t>
            </a:r>
            <a:endParaRPr lang="en-US" sz="1100"/>
          </a:p>
        </p:txBody>
      </p:sp>
      <p:sp>
        <p:nvSpPr>
          <p:cNvPr id="6151" name="Text Box 12"/>
          <p:cNvSpPr txBox="1">
            <a:spLocks noChangeArrowheads="1"/>
          </p:cNvSpPr>
          <p:nvPr/>
        </p:nvSpPr>
        <p:spPr bwMode="auto">
          <a:xfrm>
            <a:off x="3706813" y="152400"/>
            <a:ext cx="5437187" cy="549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1000"/>
              <a:t>Απαιτούμενη απόδοση</a:t>
            </a:r>
            <a:endParaRPr lang="en-US" sz="1000"/>
          </a:p>
          <a:p>
            <a:r>
              <a:rPr lang="en-US" sz="1000"/>
              <a:t>= </a:t>
            </a:r>
            <a:r>
              <a:rPr lang="el-GR" sz="1000"/>
              <a:t>Επιτόκιο μηδενικού κινδύνου</a:t>
            </a:r>
            <a:r>
              <a:rPr lang="en-US" sz="1000"/>
              <a:t>+ </a:t>
            </a:r>
            <a:r>
              <a:rPr lang="el-GR" sz="1000"/>
              <a:t>Βήτα</a:t>
            </a:r>
            <a:r>
              <a:rPr lang="en-US" sz="1000"/>
              <a:t>*</a:t>
            </a:r>
            <a:r>
              <a:rPr lang="el-GR" sz="1000"/>
              <a:t>Πριμ κινδύνου</a:t>
            </a:r>
            <a:endParaRPr lang="en-US" sz="1000"/>
          </a:p>
          <a:p>
            <a:r>
              <a:rPr lang="en-US" sz="1000"/>
              <a:t>= 4%+ 1.18 (6%+4.51%) = 19.40%</a:t>
            </a:r>
          </a:p>
        </p:txBody>
      </p:sp>
      <p:sp>
        <p:nvSpPr>
          <p:cNvPr id="6152" name="Content Placeholder 10"/>
          <p:cNvSpPr>
            <a:spLocks noGrp="1"/>
          </p:cNvSpPr>
          <p:nvPr>
            <p:ph idx="1"/>
          </p:nvPr>
        </p:nvSpPr>
        <p:spPr>
          <a:xfrm>
            <a:off x="0" y="1828800"/>
            <a:ext cx="7753350" cy="4191000"/>
          </a:xfrm>
        </p:spPr>
        <p:txBody>
          <a:bodyPr/>
          <a:lstStyle/>
          <a:p>
            <a:pPr>
              <a:buFont typeface="Monotype Sorts" charset="2"/>
              <a:buNone/>
            </a:pPr>
            <a:r>
              <a:rPr lang="en-US" smtClean="0">
                <a:ea typeface="ＭＳ Ｐゴシック" pitchFamily="34" charset="-128"/>
              </a:rPr>
              <a:t>0</a:t>
            </a:r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1981200" y="2057400"/>
          <a:ext cx="5486400" cy="3924300"/>
        </p:xfrm>
        <a:graphic>
          <a:graphicData uri="http://schemas.openxmlformats.org/presentationml/2006/ole">
            <p:oleObj spid="_x0000_s6146" name="Document" r:id="rId4" imgW="5486198" imgH="3924156" progId="Word.Document.12">
              <p:link updateAutomatic="1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="ctr"/>
          <a:lstStyle/>
          <a:p>
            <a:r>
              <a:rPr lang="el-GR" dirty="0" smtClean="0">
                <a:solidFill>
                  <a:srgbClr val="00B050"/>
                </a:solidFill>
                <a:ea typeface="ＭＳ Ｐゴシック" pitchFamily="34" charset="-128"/>
              </a:rPr>
              <a:t>Η Κατακλείδα στα Επιτόκια Μηδενικού Κινδύνου</a:t>
            </a:r>
            <a:endParaRPr lang="en-US" dirty="0" smtClean="0">
              <a:solidFill>
                <a:srgbClr val="00B050"/>
              </a:solidFill>
              <a:ea typeface="ＭＳ Ｐゴシック" pitchFamily="34" charset="-128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Η χρήση ενός</a:t>
            </a:r>
            <a:r>
              <a:rPr lang="en-US" sz="2000" u="sng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l-GR" sz="2000" u="sng" dirty="0" smtClean="0">
                <a:solidFill>
                  <a:srgbClr val="0070C0"/>
                </a:solidFill>
                <a:ea typeface="ＭＳ Ｐゴシック" pitchFamily="34" charset="-128"/>
              </a:rPr>
              <a:t>επιτοκίου μακροπρόθεσμου κρατικού ομολόγου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 σε όλες τις ταμειακές ροές μιας μακροπρόθεσμης επένδυσης δίνει μια  αξιόπιστη προσέγγιση της πραγματικής αξίας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.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Για βραχυπρόθεσμες αναλύσεις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,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είναι σωστότερη η  χρήση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l-GR" sz="2000" u="sng" dirty="0" smtClean="0">
                <a:solidFill>
                  <a:srgbClr val="0070C0"/>
                </a:solidFill>
                <a:ea typeface="ＭＳ Ｐゴシック" pitchFamily="34" charset="-128"/>
              </a:rPr>
              <a:t>επιτοκίου βραχυπρόθεσμου κρατικού ομολόγου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ως επιτόκιο μηδενικού κινδύνου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.</a:t>
            </a:r>
          </a:p>
          <a:p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Το επιτόκιο μηδενικού κινδύνου που θα χρησιμοποιήσετε σε μια ανάλυση θα πρέπει να αφορά </a:t>
            </a:r>
            <a:r>
              <a:rPr lang="el-GR" sz="2000" u="sng" dirty="0" smtClean="0">
                <a:solidFill>
                  <a:srgbClr val="0070C0"/>
                </a:solidFill>
                <a:ea typeface="ＭＳ Ｐゴシック" pitchFamily="34" charset="-128"/>
              </a:rPr>
              <a:t>το ίδιο νόμισμα με αυτό στο οποίο εκτιμώνται</a:t>
            </a:r>
            <a:r>
              <a:rPr lang="en-US" sz="2000" u="sng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l-GR" sz="2000" u="sng" dirty="0" smtClean="0">
                <a:solidFill>
                  <a:srgbClr val="0070C0"/>
                </a:solidFill>
                <a:ea typeface="ＭＳ Ｐゴシック" pitchFamily="34" charset="-128"/>
              </a:rPr>
              <a:t>οι χρηματορροές σας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. </a:t>
            </a:r>
          </a:p>
          <a:p>
            <a:pPr lvl="1"/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Με άλλα λόγια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,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αν οι χρηματορροές σας είναι σε δολάρια ΗΠΑ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,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το επιτόκιο μηδενικού κινδύνου θα πρέπει να είναι επίσης σε δολάρια ΗΠΑ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.</a:t>
            </a:r>
          </a:p>
          <a:p>
            <a:pPr lvl="1"/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Αν οι χρηματορροές σας είναι σε Ευρώ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,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το επιτόκιο μηδενικού κινδύνου θα πρέπει να αναφέρεται σε Ευρώ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="ctr"/>
          <a:lstStyle/>
          <a:p>
            <a:r>
              <a:rPr lang="el-GR" sz="2000" smtClean="0">
                <a:ea typeface="ＭＳ Ｐゴシック" pitchFamily="34" charset="-128"/>
              </a:rPr>
              <a:t>Εκτίμηση Βήτα και Επιλογή Δείκτη</a:t>
            </a:r>
            <a:r>
              <a:rPr lang="en-US" sz="2000" smtClean="0">
                <a:ea typeface="ＭＳ Ｐゴシック" pitchFamily="34" charset="-128"/>
              </a:rPr>
              <a:t>: Deutsche Bank</a:t>
            </a:r>
          </a:p>
        </p:txBody>
      </p:sp>
      <p:pic>
        <p:nvPicPr>
          <p:cNvPr id="68611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1600200"/>
            <a:ext cx="6808788" cy="487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="ctr"/>
          <a:lstStyle/>
          <a:p>
            <a:r>
              <a:rPr lang="el-GR" dirty="0" smtClean="0">
                <a:solidFill>
                  <a:srgbClr val="C00000"/>
                </a:solidFill>
                <a:ea typeface="ＭＳ Ｐゴシック" pitchFamily="34" charset="-128"/>
              </a:rPr>
              <a:t>Ορισμένα Ερωτήματα</a:t>
            </a:r>
            <a:endParaRPr lang="en-US" dirty="0" smtClean="0">
              <a:solidFill>
                <a:srgbClr val="C00000"/>
              </a:solidFill>
              <a:ea typeface="ＭＳ Ｐゴシック" pitchFamily="34" charset="-128"/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Ο συντελεστής 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R</a:t>
            </a:r>
            <a:r>
              <a:rPr lang="el-GR" sz="2000" baseline="30000" dirty="0" smtClean="0">
                <a:solidFill>
                  <a:srgbClr val="FF0000"/>
                </a:solidFill>
                <a:ea typeface="ＭＳ Ｐゴシック" pitchFamily="34" charset="-128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 </a:t>
            </a: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της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 Deutsche Bank </a:t>
            </a: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είναι πολύ υψηλός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 (67%). </a:t>
            </a: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Γιατί;</a:t>
            </a:r>
            <a:endParaRPr lang="en-US" sz="2000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Ο συντελεστή βήτα της 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Deutsche Bank </a:t>
            </a: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είναι 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1.69. </a:t>
            </a:r>
          </a:p>
          <a:p>
            <a:pPr lvl="1"/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Είναι αυτό ένα κατάλληλο μέτρο κινδύνου;</a:t>
            </a:r>
            <a:endParaRPr lang="en-US" sz="2000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lvl="1"/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Εάν όχι, γιατί;</a:t>
            </a:r>
            <a:endParaRPr lang="en-US" sz="2000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Εάν ήσασταν επενδυτής κυρίως σε μετοχές των ΗΠΑ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, </a:t>
            </a: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θα το θεωρούσατε ως κατάλληλο μέτρο κινδύνου;</a:t>
            </a:r>
            <a:endParaRPr lang="en-US" sz="2000" dirty="0" smtClean="0">
              <a:solidFill>
                <a:srgbClr val="FF0000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000" smtClean="0">
                <a:ea typeface="ＭＳ Ｐゴシック" pitchFamily="34" charset="-128"/>
              </a:rPr>
              <a:t>Ο Βήτα της </a:t>
            </a:r>
            <a:r>
              <a:rPr lang="en-US" sz="2000" smtClean="0">
                <a:ea typeface="ＭＳ Ｐゴシック" pitchFamily="34" charset="-128"/>
              </a:rPr>
              <a:t>Aracruz</a:t>
            </a:r>
            <a:r>
              <a:rPr lang="el-GR" sz="2000" smtClean="0">
                <a:ea typeface="ＭＳ Ｐゴシック" pitchFamily="34" charset="-128"/>
              </a:rPr>
              <a:t>;</a:t>
            </a:r>
            <a:endParaRPr lang="en-US" sz="2000" smtClean="0">
              <a:ea typeface="ＭＳ Ｐゴシック" pitchFamily="34" charset="-128"/>
            </a:endParaRPr>
          </a:p>
        </p:txBody>
      </p:sp>
      <p:sp>
        <p:nvSpPr>
          <p:cNvPr id="7172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smtClean="0">
              <a:ea typeface="ＭＳ Ｐゴシック" pitchFamily="34" charset="-128"/>
            </a:endParaRPr>
          </a:p>
        </p:txBody>
      </p:sp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914400" y="2133600"/>
          <a:ext cx="7551738" cy="3111500"/>
        </p:xfrm>
        <a:graphic>
          <a:graphicData uri="http://schemas.openxmlformats.org/presentationml/2006/ole">
            <p:oleObj spid="_x0000_s7170" name="Document" r:id="rId4" imgW="5486198" imgH="2260517" progId="Word.Document.12">
              <p:link updateAutomatic="1"/>
            </p:oleObj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0B050"/>
                </a:solidFill>
                <a:ea typeface="ＭＳ Ｐゴシック" pitchFamily="34" charset="-128"/>
              </a:rPr>
              <a:t>Βήτα</a:t>
            </a:r>
            <a:r>
              <a:rPr lang="en-US" dirty="0" smtClean="0">
                <a:solidFill>
                  <a:srgbClr val="00B050"/>
                </a:solidFill>
                <a:ea typeface="ＭＳ Ｐゴシック" pitchFamily="34" charset="-128"/>
              </a:rPr>
              <a:t>: </a:t>
            </a:r>
            <a:r>
              <a:rPr lang="el-GR" dirty="0" smtClean="0">
                <a:solidFill>
                  <a:srgbClr val="00B050"/>
                </a:solidFill>
                <a:ea typeface="ＭＳ Ｐゴシック" pitchFamily="34" charset="-128"/>
              </a:rPr>
              <a:t>Μελετώντας τα Θεμελιώδη</a:t>
            </a:r>
            <a:endParaRPr lang="en-US" dirty="0" smtClean="0">
              <a:solidFill>
                <a:srgbClr val="00B050"/>
              </a:solidFill>
              <a:ea typeface="ＭＳ Ｐゴシック" pitchFamily="34" charset="-128"/>
            </a:endParaRPr>
          </a:p>
        </p:txBody>
      </p:sp>
      <p:pic>
        <p:nvPicPr>
          <p:cNvPr id="7168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706813" y="1828800"/>
            <a:ext cx="2624137" cy="4191000"/>
          </a:xfrm>
          <a:solidFill>
            <a:schemeClr val="accent1"/>
          </a:solidFill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="ctr"/>
          <a:lstStyle/>
          <a:p>
            <a:r>
              <a:rPr lang="el-GR" dirty="0" smtClean="0">
                <a:solidFill>
                  <a:srgbClr val="00B050"/>
                </a:solidFill>
                <a:ea typeface="ＭＳ Ｐゴシック" pitchFamily="34" charset="-128"/>
              </a:rPr>
              <a:t>Παράγοντας </a:t>
            </a:r>
            <a:r>
              <a:rPr lang="en-US" dirty="0" smtClean="0">
                <a:solidFill>
                  <a:srgbClr val="00B050"/>
                </a:solidFill>
                <a:ea typeface="ＭＳ Ｐゴシック" pitchFamily="34" charset="-128"/>
              </a:rPr>
              <a:t>1: </a:t>
            </a:r>
            <a:r>
              <a:rPr lang="el-GR" dirty="0" smtClean="0">
                <a:solidFill>
                  <a:srgbClr val="00B050"/>
                </a:solidFill>
                <a:ea typeface="ＭＳ Ｐゴシック" pitchFamily="34" charset="-128"/>
              </a:rPr>
              <a:t>Τύπος Προϊόντος</a:t>
            </a:r>
            <a:endParaRPr lang="en-US" dirty="0" smtClean="0">
              <a:solidFill>
                <a:srgbClr val="00B050"/>
              </a:solidFill>
              <a:ea typeface="ＭＳ Ｐゴシック" pitchFamily="34" charset="-128"/>
            </a:endParaRP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l-GR" sz="2000" b="1" dirty="0" smtClean="0">
                <a:solidFill>
                  <a:srgbClr val="0070C0"/>
                </a:solidFill>
                <a:ea typeface="ＭＳ Ｐゴシック" pitchFamily="34" charset="-128"/>
              </a:rPr>
              <a:t>Επιπτώσεις κλάδου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: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Ο συντελεστής βήτα μιας επιχείρησης εξαρτάται από την ευαισθησία της ζήτησης για τα προϊόντα  τις υπηρεσίες της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και του κόστους παραγωγής τους σε μακροοικονομικούς παράγοντες που επηρεάζουν όλη την αγορά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. </a:t>
            </a:r>
          </a:p>
          <a:p>
            <a:pPr lvl="1"/>
            <a:r>
              <a:rPr lang="el-GR" sz="2000" u="sng" dirty="0" smtClean="0">
                <a:solidFill>
                  <a:srgbClr val="0070C0"/>
                </a:solidFill>
                <a:ea typeface="ＭＳ Ｐゴシック" pitchFamily="34" charset="-128"/>
              </a:rPr>
              <a:t>Οι κυκλικές επιχειρήσεις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έχουν υψηλότερο βήτα από τις μη κυκλικές</a:t>
            </a:r>
            <a:endParaRPr lang="en-US" sz="2000" dirty="0" smtClean="0">
              <a:solidFill>
                <a:srgbClr val="0070C0"/>
              </a:solidFill>
              <a:ea typeface="ＭＳ Ｐゴシック" pitchFamily="34" charset="-128"/>
            </a:endParaRPr>
          </a:p>
          <a:p>
            <a:pPr lvl="1"/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Επιχειρήσεις που πωλούν </a:t>
            </a:r>
            <a:r>
              <a:rPr lang="el-GR" sz="2000" u="sng" dirty="0" smtClean="0">
                <a:solidFill>
                  <a:srgbClr val="0070C0"/>
                </a:solidFill>
                <a:ea typeface="ＭＳ Ｐゴシック" pitchFamily="34" charset="-128"/>
              </a:rPr>
              <a:t>περισσότερο πολυτελή προϊόντα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θα έχουν υψηλότερο βήτα από επιχειρήσεις λιγότερο πολυτελών προϊόντων</a:t>
            </a:r>
            <a:endParaRPr lang="en-US" sz="2000" dirty="0" smtClean="0">
              <a:solidFill>
                <a:srgbClr val="0070C0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="ctr"/>
          <a:lstStyle/>
          <a:p>
            <a:r>
              <a:rPr lang="el-GR" dirty="0" smtClean="0">
                <a:solidFill>
                  <a:srgbClr val="00B050"/>
                </a:solidFill>
                <a:ea typeface="ＭＳ Ｐゴシック" pitchFamily="34" charset="-128"/>
              </a:rPr>
              <a:t>Παράγοντας </a:t>
            </a:r>
            <a:r>
              <a:rPr lang="en-US" dirty="0" smtClean="0">
                <a:solidFill>
                  <a:srgbClr val="00B050"/>
                </a:solidFill>
                <a:ea typeface="ＭＳ Ｐゴシック" pitchFamily="34" charset="-128"/>
              </a:rPr>
              <a:t>2: </a:t>
            </a:r>
            <a:r>
              <a:rPr lang="el-GR" dirty="0" smtClean="0">
                <a:solidFill>
                  <a:srgbClr val="00B050"/>
                </a:solidFill>
                <a:ea typeface="ＭＳ Ｐゴシック" pitchFamily="34" charset="-128"/>
              </a:rPr>
              <a:t>Επιπτώσεις Λειτουργικής Μόχλευσης</a:t>
            </a:r>
            <a:endParaRPr lang="en-US" dirty="0" smtClean="0">
              <a:solidFill>
                <a:srgbClr val="00B050"/>
              </a:solidFill>
              <a:ea typeface="ＭＳ Ｐゴシック" pitchFamily="34" charset="-128"/>
            </a:endParaRP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Η λειτουργική μόχλευση αναφέρεται στην αναλογία του συνολικού κόστους της επιχείρησης το οποίο είναι σταθερό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. </a:t>
            </a:r>
          </a:p>
          <a:p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Δεδομένων των υπολοίπων παραγόντων σταθερών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,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η υψηλότερη λειτουργική μόχλευση οδηγεί σε υψηλότερη μεταβλητότητα κερδών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η οποία με τη σειρά της οδηγεί σε υψηλότερους συντελεστές βήτα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.</a:t>
            </a:r>
          </a:p>
        </p:txBody>
      </p:sp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="ctr"/>
          <a:lstStyle/>
          <a:p>
            <a:r>
              <a:rPr lang="el-GR" dirty="0" smtClean="0">
                <a:solidFill>
                  <a:srgbClr val="00B050"/>
                </a:solidFill>
                <a:ea typeface="ＭＳ Ｐゴシック" pitchFamily="34" charset="-128"/>
              </a:rPr>
              <a:t>Μέτρα Λειτουργικής Μόχλευσης</a:t>
            </a:r>
            <a:endParaRPr lang="en-US" dirty="0" smtClean="0">
              <a:solidFill>
                <a:srgbClr val="00B050"/>
              </a:solidFill>
              <a:ea typeface="ＭＳ Ｐゴシック" pitchFamily="34" charset="-128"/>
            </a:endParaRP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buFont typeface="Monotype Sorts" charset="2"/>
              <a:buNone/>
            </a:pP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Μέτρο Σταθερού Κόστους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=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Σταθερά Κόστη 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/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Μεταβλητά Κόστη</a:t>
            </a:r>
            <a:endParaRPr lang="en-US" sz="2000" dirty="0" smtClean="0">
              <a:solidFill>
                <a:srgbClr val="0070C0"/>
              </a:solidFill>
              <a:ea typeface="ＭＳ Ｐゴシック" pitchFamily="34" charset="-128"/>
            </a:endParaRPr>
          </a:p>
          <a:p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Αυτό μετρά τη σχέση μεταξύ σταθερών και μεταβλητών κοστών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.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Όσο υψηλότερη η αναλογία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,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τόσο υψηλότερη η λειτουργική μόχλευση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.</a:t>
            </a:r>
          </a:p>
          <a:p>
            <a:pPr>
              <a:buFont typeface="Monotype Sorts" charset="2"/>
              <a:buNone/>
            </a:pP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Μέτρο μεταβλητότητας 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EBIT = %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Μεταβολή στα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EBIT / %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Μεταβολή Εσόδων</a:t>
            </a:r>
            <a:endParaRPr lang="en-US" sz="2000" dirty="0" smtClean="0">
              <a:solidFill>
                <a:srgbClr val="0070C0"/>
              </a:solidFill>
              <a:ea typeface="ＭＳ Ｐゴシック" pitchFamily="34" charset="-128"/>
            </a:endParaRPr>
          </a:p>
          <a:p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Αυτό μετρά το πόσο γρήγορα μεταβάλλονται τα κέρδη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προ τόκων και φόρων καθώς μεταβάλλονται τα έσοδα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.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Όσο υψηλότερος ο αριθμός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,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τόσο υψηλότερη η λειτουργική μόχλευση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.</a:t>
            </a:r>
          </a:p>
        </p:txBody>
      </p:sp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000" smtClean="0">
                <a:ea typeface="ＭＳ Ｐゴシック" pitchFamily="34" charset="-128"/>
              </a:rPr>
              <a:t>Η Λειτουργική Μόχλευση της </a:t>
            </a:r>
            <a:r>
              <a:rPr lang="en-US" sz="2000" smtClean="0">
                <a:ea typeface="ＭＳ Ｐゴシック" pitchFamily="34" charset="-128"/>
              </a:rPr>
              <a:t>Disney: 1987- 2008</a:t>
            </a:r>
            <a:br>
              <a:rPr lang="en-US" sz="2000" smtClean="0">
                <a:ea typeface="ＭＳ Ｐゴシック" pitchFamily="34" charset="-128"/>
              </a:rPr>
            </a:br>
            <a:endParaRPr lang="en-US" sz="2000" smtClean="0">
              <a:ea typeface="ＭＳ Ｐゴシック" pitchFamily="34" charset="-128"/>
            </a:endParaRPr>
          </a:p>
        </p:txBody>
      </p:sp>
      <p:pic>
        <p:nvPicPr>
          <p:cNvPr id="76805" name="Picture 5" descr="Untitled-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4600" y="1785938"/>
            <a:ext cx="5181600" cy="4679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="ctr"/>
          <a:lstStyle/>
          <a:p>
            <a:r>
              <a:rPr lang="el-GR" dirty="0" smtClean="0">
                <a:solidFill>
                  <a:srgbClr val="00B050"/>
                </a:solidFill>
                <a:ea typeface="ＭＳ Ｐゴシック" pitchFamily="34" charset="-128"/>
              </a:rPr>
              <a:t>Διαβάζοντας τη Λειτουργική Μόχλευση της </a:t>
            </a:r>
            <a:r>
              <a:rPr lang="en-US" dirty="0" smtClean="0">
                <a:solidFill>
                  <a:srgbClr val="00B050"/>
                </a:solidFill>
                <a:ea typeface="ＭＳ Ｐゴシック" pitchFamily="34" charset="-128"/>
              </a:rPr>
              <a:t>Disney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828800"/>
            <a:ext cx="7753350" cy="4572000"/>
          </a:xfrm>
          <a:noFill/>
        </p:spPr>
        <p:txBody>
          <a:bodyPr/>
          <a:lstStyle/>
          <a:p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Λειτουργική Μόχλευση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= %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Μεταβολή στα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EBIT/ %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Μεταβολή 							Πωλήσεων</a:t>
            </a:r>
            <a:endParaRPr lang="en-US" sz="2000" dirty="0" smtClean="0">
              <a:solidFill>
                <a:srgbClr val="0070C0"/>
              </a:solidFill>
              <a:ea typeface="ＭＳ Ｐゴシック" pitchFamily="34" charset="-128"/>
            </a:endParaRPr>
          </a:p>
          <a:p>
            <a:pPr>
              <a:buFont typeface="Monotype Sorts" charset="2"/>
              <a:buNone/>
            </a:pP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				= 13.26% / 13.73% = 0.97</a:t>
            </a:r>
          </a:p>
          <a:p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Είναι χαμηλότερη από τη λειτουργική μόχλευση που παρουσιάζουν άλλες εταιρείες ψυχαγωγίας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,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την οποία υπολογίσαμε στο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1.15.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Αυτό σημαίνει πως η 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Disney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έχει χαμηλότερα σταθερά κόστη από τους ανταγωνιστές της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. </a:t>
            </a:r>
          </a:p>
          <a:p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Η απόκτηση της 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Capital Cities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από τη 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Disney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το 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1996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ίσως επιδρά στη λειτουργική μόχλευση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.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Εξετάζοντας τις μεταβολές έκτοτε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:</a:t>
            </a:r>
          </a:p>
          <a:p>
            <a:pPr lvl="1">
              <a:buFontTx/>
              <a:buNone/>
            </a:pP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Λειτουργική Μόχλευση</a:t>
            </a:r>
            <a:r>
              <a:rPr lang="en-US" sz="2000" baseline="-25000" dirty="0" smtClean="0">
                <a:solidFill>
                  <a:srgbClr val="0070C0"/>
                </a:solidFill>
                <a:ea typeface="ＭＳ Ｐゴシック" pitchFamily="34" charset="-128"/>
              </a:rPr>
              <a:t>1996-08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= 11.72%/9.91% = 1.18</a:t>
            </a:r>
          </a:p>
          <a:p>
            <a:pPr lvl="1">
              <a:buFontTx/>
              <a:buNone/>
            </a:pP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Φαίνεται πως η λειτουργική μόχλευση της 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Disney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αυξήθηκε από το 1996 και μετά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.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Ουσιαστικά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,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είναι υψηλότερη και από το μέσο όρο του κλάδου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.</a:t>
            </a:r>
          </a:p>
        </p:txBody>
      </p:sp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="ctr"/>
          <a:lstStyle/>
          <a:p>
            <a:r>
              <a:rPr lang="el-GR" dirty="0" smtClean="0">
                <a:solidFill>
                  <a:srgbClr val="00B050"/>
                </a:solidFill>
                <a:ea typeface="ＭＳ Ｐゴシック" pitchFamily="34" charset="-128"/>
              </a:rPr>
              <a:t>Παράγοντας </a:t>
            </a:r>
            <a:r>
              <a:rPr lang="en-US" dirty="0" smtClean="0">
                <a:solidFill>
                  <a:srgbClr val="00B050"/>
                </a:solidFill>
                <a:ea typeface="ＭＳ Ｐゴシック" pitchFamily="34" charset="-128"/>
              </a:rPr>
              <a:t>3: </a:t>
            </a:r>
            <a:r>
              <a:rPr lang="el-GR" dirty="0" smtClean="0">
                <a:solidFill>
                  <a:srgbClr val="00B050"/>
                </a:solidFill>
                <a:ea typeface="ＭＳ Ｐゴシック" pitchFamily="34" charset="-128"/>
              </a:rPr>
              <a:t>Χρηματοοικονομική Μόχλευση</a:t>
            </a:r>
            <a:endParaRPr lang="en-US" dirty="0" smtClean="0">
              <a:solidFill>
                <a:srgbClr val="00B050"/>
              </a:solidFill>
              <a:ea typeface="ＭＳ Ｐゴシック" pitchFamily="34" charset="-128"/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Καθώς δανείζονται οι επιχειρήσεις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,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δημιουργούν σταθερά κόστη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(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πληρωμές τόκων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)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το οποίο καθιστά τα κέρδη τους πιο ασταθή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για τους μετοχικούς επενδυτές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.</a:t>
            </a:r>
          </a:p>
          <a:p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Αυτή η αυξημένη μεταβλητότητα κερδών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αυξάνει το συντελεστή βήτα των μετοχικών κεφαλαίων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.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0B050"/>
                </a:solidFill>
                <a:ea typeface="ＭＳ Ｐゴシック" pitchFamily="34" charset="-128"/>
              </a:rPr>
              <a:t>Η Κατακλείδα στα Επιτόκια Μηδενικού Κινδύνου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Η συμβατική πρακτική εκτίμησης επιτοκίων μηδενικού κινδύνου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είναι να χρησιμοποιήσουμε το επιτόκιο κρατικών ομολόγων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,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με το κράτος να έχει την ευθύνη έκδοσής του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.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Σε δολάρια ΗΠΑ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,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αυτό σημαίνει τη χρήση του κρατικού ομολογιακού επιτοκίου των ΗΠΑ ως επιτόκιο μηδενικού κινδύνου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.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Το Μάιο του 2009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,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για παράδειγμα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,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το επιτόκιο του δεκαετούς κρατικού ομολόγου ήταν 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3.5%.</a:t>
            </a:r>
          </a:p>
          <a:p>
            <a:endParaRPr lang="el-G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="ctr"/>
          <a:lstStyle/>
          <a:p>
            <a:r>
              <a:rPr lang="el-GR" dirty="0" smtClean="0">
                <a:solidFill>
                  <a:srgbClr val="00B050"/>
                </a:solidFill>
                <a:ea typeface="ＭＳ Ｐゴシック" pitchFamily="34" charset="-128"/>
              </a:rPr>
              <a:t>Συντελεστές Βήτα Ιδίων Κεφαλαίων και Μόχλευση</a:t>
            </a:r>
            <a:endParaRPr lang="en-US" dirty="0" smtClean="0">
              <a:solidFill>
                <a:srgbClr val="00B050"/>
              </a:solidFill>
              <a:ea typeface="ＭＳ Ｐゴシック" pitchFamily="34" charset="-128"/>
            </a:endParaRP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Ο βήτα ιδίων κεφαλαίων ξεχωριστά μπορεί να γραφεί ως 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συνάρτηση του μη μοχλευμένου βήτα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και του αριθμοδείκτη δανειακών/ίδια κεφάλαια</a:t>
            </a:r>
            <a:endParaRPr lang="en-US" sz="2000" dirty="0" smtClean="0">
              <a:solidFill>
                <a:srgbClr val="0070C0"/>
              </a:solidFill>
              <a:ea typeface="ＭＳ Ｐゴシック" pitchFamily="34" charset="-128"/>
            </a:endParaRPr>
          </a:p>
          <a:p>
            <a:pPr algn="ctr">
              <a:buFont typeface="Monotype Sorts" charset="2"/>
              <a:buNone/>
            </a:pPr>
            <a:r>
              <a:rPr lang="en-US" sz="2000" dirty="0" smtClean="0">
                <a:solidFill>
                  <a:srgbClr val="0070C0"/>
                </a:solidFill>
                <a:latin typeface="Symbol" pitchFamily="18" charset="2"/>
                <a:ea typeface="ＭＳ Ｐゴシック" pitchFamily="34" charset="-128"/>
              </a:rPr>
              <a:t></a:t>
            </a:r>
            <a:r>
              <a:rPr lang="en-US" sz="2000" baseline="-33000" dirty="0" smtClean="0">
                <a:solidFill>
                  <a:srgbClr val="0070C0"/>
                </a:solidFill>
                <a:ea typeface="ＭＳ Ｐゴシック" pitchFamily="34" charset="-128"/>
              </a:rPr>
              <a:t>L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= </a:t>
            </a:r>
            <a:r>
              <a:rPr lang="en-US" sz="2000" dirty="0" smtClean="0">
                <a:solidFill>
                  <a:srgbClr val="0070C0"/>
                </a:solidFill>
                <a:latin typeface="Symbol" pitchFamily="18" charset="2"/>
                <a:ea typeface="ＭＳ Ｐゴシック" pitchFamily="34" charset="-128"/>
              </a:rPr>
              <a:t></a:t>
            </a:r>
            <a:r>
              <a:rPr lang="en-US" sz="2000" baseline="-33000" dirty="0" smtClean="0">
                <a:solidFill>
                  <a:srgbClr val="0070C0"/>
                </a:solidFill>
                <a:ea typeface="ＭＳ Ｐゴシック" pitchFamily="34" charset="-128"/>
              </a:rPr>
              <a:t>u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(1+ ((1-t)D/E))</a:t>
            </a:r>
          </a:p>
          <a:p>
            <a:pPr>
              <a:buFont typeface="Monotype Sorts" charset="2"/>
              <a:buNone/>
            </a:pP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όπου</a:t>
            </a:r>
            <a:endParaRPr lang="en-US" sz="2000" dirty="0" smtClean="0">
              <a:solidFill>
                <a:srgbClr val="0070C0"/>
              </a:solidFill>
              <a:ea typeface="ＭＳ Ｐゴシック" pitchFamily="34" charset="-128"/>
            </a:endParaRPr>
          </a:p>
          <a:p>
            <a:pPr lvl="1">
              <a:buFontTx/>
              <a:buNone/>
            </a:pPr>
            <a:r>
              <a:rPr lang="en-US" sz="2000" dirty="0" smtClean="0">
                <a:solidFill>
                  <a:srgbClr val="0070C0"/>
                </a:solidFill>
                <a:latin typeface="Symbol" pitchFamily="18" charset="2"/>
                <a:ea typeface="ＭＳ Ｐゴシック" pitchFamily="34" charset="-128"/>
              </a:rPr>
              <a:t></a:t>
            </a:r>
            <a:r>
              <a:rPr lang="en-US" sz="2000" baseline="-33000" dirty="0" smtClean="0">
                <a:solidFill>
                  <a:srgbClr val="0070C0"/>
                </a:solidFill>
                <a:ea typeface="ＭＳ Ｐゴシック" pitchFamily="34" charset="-128"/>
              </a:rPr>
              <a:t>L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=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Μοχλευμένος βήτα ή Βήτα Ιδίων Κεφαλαίων</a:t>
            </a:r>
            <a:endParaRPr lang="en-US" sz="2000" dirty="0" smtClean="0">
              <a:solidFill>
                <a:srgbClr val="0070C0"/>
              </a:solidFill>
              <a:ea typeface="ＭＳ Ｐゴシック" pitchFamily="34" charset="-128"/>
            </a:endParaRPr>
          </a:p>
          <a:p>
            <a:pPr lvl="1">
              <a:buFontTx/>
              <a:buNone/>
            </a:pPr>
            <a:r>
              <a:rPr lang="en-US" sz="2000" dirty="0" smtClean="0">
                <a:solidFill>
                  <a:srgbClr val="0070C0"/>
                </a:solidFill>
                <a:latin typeface="Symbol" pitchFamily="18" charset="2"/>
                <a:ea typeface="ＭＳ Ｐゴシック" pitchFamily="34" charset="-128"/>
              </a:rPr>
              <a:t></a:t>
            </a:r>
            <a:r>
              <a:rPr lang="en-US" sz="2000" baseline="-33000" dirty="0" smtClean="0">
                <a:solidFill>
                  <a:srgbClr val="0070C0"/>
                </a:solidFill>
                <a:ea typeface="ＭＳ Ｐゴシック" pitchFamily="34" charset="-128"/>
              </a:rPr>
              <a:t>u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=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Μη μοχλευμένος βήτα ή Βήτα Περιουσιακών Στοιχείων</a:t>
            </a:r>
            <a:endParaRPr lang="en-US" sz="2000" dirty="0" smtClean="0">
              <a:solidFill>
                <a:srgbClr val="0070C0"/>
              </a:solidFill>
              <a:ea typeface="ＭＳ Ｐゴシック" pitchFamily="34" charset="-128"/>
            </a:endParaRPr>
          </a:p>
          <a:p>
            <a:pPr lvl="1">
              <a:buFontTx/>
              <a:buNone/>
            </a:pP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t =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Οριακός φορολογικός συντελεστής</a:t>
            </a:r>
            <a:endParaRPr lang="en-US" sz="2000" dirty="0" smtClean="0">
              <a:solidFill>
                <a:srgbClr val="0070C0"/>
              </a:solidFill>
              <a:ea typeface="ＭＳ Ｐゴシック" pitchFamily="34" charset="-128"/>
            </a:endParaRPr>
          </a:p>
          <a:p>
            <a:pPr lvl="1">
              <a:buFontTx/>
              <a:buNone/>
            </a:pP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D =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Αξία Αγοράς Δανειακών Κεφαλαίων</a:t>
            </a:r>
            <a:endParaRPr lang="en-US" sz="2000" dirty="0" smtClean="0">
              <a:solidFill>
                <a:srgbClr val="0070C0"/>
              </a:solidFill>
              <a:ea typeface="ＭＳ Ｐゴシック" pitchFamily="34" charset="-128"/>
            </a:endParaRPr>
          </a:p>
          <a:p>
            <a:pPr lvl="1">
              <a:buFontTx/>
              <a:buNone/>
            </a:pP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E =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Αξία Αγοράς Ιδίων Κεφαλαίων</a:t>
            </a:r>
            <a:endParaRPr lang="en-US" sz="2000" dirty="0" smtClean="0">
              <a:solidFill>
                <a:srgbClr val="0070C0"/>
              </a:solidFill>
              <a:ea typeface="ＭＳ Ｐゴシック" pitchFamily="34" charset="-128"/>
            </a:endParaRPr>
          </a:p>
          <a:p>
            <a:pPr lvl="1">
              <a:buFontTx/>
              <a:buNone/>
            </a:pPr>
            <a:endParaRPr lang="en-US" sz="1300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="ctr"/>
          <a:lstStyle/>
          <a:p>
            <a:r>
              <a:rPr lang="el-GR" dirty="0" smtClean="0">
                <a:solidFill>
                  <a:srgbClr val="00B050"/>
                </a:solidFill>
                <a:ea typeface="ＭＳ Ｐゴシック" pitchFamily="34" charset="-128"/>
              </a:rPr>
              <a:t>Επιπτώσεις της μόχλευσης στους συντελεστές βήτα</a:t>
            </a:r>
            <a:r>
              <a:rPr lang="en-US" dirty="0" smtClean="0">
                <a:solidFill>
                  <a:srgbClr val="00B050"/>
                </a:solidFill>
                <a:ea typeface="ＭＳ Ｐゴシック" pitchFamily="34" charset="-128"/>
              </a:rPr>
              <a:t>: Disney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Ο βήτα παλινδρόμησης για τη 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Disney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είναι 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0.95.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Αυτός ο βήτα είναι μοχλευμένος 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(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επειδή βασίζεται σε τιμές μετοχών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,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οι οποίες εκφράζουν μόχλευση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)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και το στοιχείο μόχλευσης στην εκτίμηση του βήτα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είναι ο μέσος αριθμοδείκτης δανειακών ιδίων κεφαλαίων σε όρους αγοράς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κατά την περίοδο της παλινδρόμησης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(2004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με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2008)</a:t>
            </a:r>
          </a:p>
          <a:p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Ο μέσος αριθμοδείκτης δανειακών ιδίων κεφαλαίων για εκείνη την περίοδο ήταν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24.64%.</a:t>
            </a:r>
          </a:p>
          <a:p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Ο μη μοχλευμένος βήτα για τη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Disney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μπορεί πλέον να εκτιμηθεί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(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χρησιμοποιώντας έναν οριακό φορολογικό συντελεστή 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38%)	</a:t>
            </a:r>
          </a:p>
          <a:p>
            <a:pPr lvl="1">
              <a:buFontTx/>
              <a:buNone/>
            </a:pP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=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Τρέχων συντελεστής βήτα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/ (1 + (1 –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φορολογικός συντελεστής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) (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Μέσα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Δανειακά κεφάλαια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/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Ίδια κεφάλαια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))</a:t>
            </a:r>
          </a:p>
          <a:p>
            <a:pPr lvl="1">
              <a:buFontTx/>
              <a:buNone/>
            </a:pP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= 0.95 / (1 + (1 - 0.38)(0.2464))= 0.8241</a:t>
            </a:r>
          </a:p>
        </p:txBody>
      </p:sp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="ctr"/>
          <a:lstStyle/>
          <a:p>
            <a:r>
              <a:rPr lang="en-US" sz="2000" smtClean="0">
                <a:ea typeface="ＭＳ Ｐゴシック" pitchFamily="34" charset="-128"/>
              </a:rPr>
              <a:t>Disney : </a:t>
            </a:r>
            <a:r>
              <a:rPr lang="el-GR" sz="2000" smtClean="0">
                <a:ea typeface="ＭＳ Ｐゴシック" pitchFamily="34" charset="-128"/>
              </a:rPr>
              <a:t>Βήτα και Χρηματοοικονομική Μόχλευση</a:t>
            </a:r>
            <a:endParaRPr lang="en-US" sz="2000" smtClean="0">
              <a:ea typeface="ＭＳ Ｐゴシック" pitchFamily="34" charset="-128"/>
            </a:endParaRPr>
          </a:p>
        </p:txBody>
      </p:sp>
      <p:pic>
        <p:nvPicPr>
          <p:cNvPr id="8198" name="Picture 6" descr="Untitled-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0" y="2438400"/>
            <a:ext cx="6172200" cy="32004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="ctr"/>
          <a:lstStyle/>
          <a:p>
            <a:r>
              <a:rPr lang="el-GR" dirty="0" smtClean="0">
                <a:solidFill>
                  <a:srgbClr val="00B050"/>
                </a:solidFill>
                <a:ea typeface="ＭＳ Ｐゴシック" pitchFamily="34" charset="-128"/>
              </a:rPr>
              <a:t>Οι συντελεστές Βήτα είναι Σταθμισμένοι Μέσοι</a:t>
            </a:r>
            <a:endParaRPr lang="en-US" dirty="0" smtClean="0">
              <a:solidFill>
                <a:srgbClr val="00B050"/>
              </a:solidFill>
              <a:ea typeface="ＭＳ Ｐゴシック" pitchFamily="34" charset="-128"/>
            </a:endParaRP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Ο συντελεστής βήτα ενός χαρτοφυλακίου είναι πάντα ο σταθμισμένος μέσος των (σε αξίες αγοράς) συντελεστών βήτα των μεμονωμένων επενδύσεων του χαρτοφυλακίου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.</a:t>
            </a:r>
          </a:p>
          <a:p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Οπότε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,</a:t>
            </a:r>
          </a:p>
          <a:p>
            <a:pPr lvl="1"/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Ο συντελεστής βήτα ενός αμοιβαίου κεφαλαίου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είναι ο σταθμισμένος μέσος των συντελεστών βήτα των μετοχών και λοιπών επενδυτικών στοιχείων του χαρτοφυλακίου</a:t>
            </a:r>
            <a:endParaRPr lang="en-US" sz="2000" dirty="0" smtClean="0">
              <a:solidFill>
                <a:srgbClr val="0070C0"/>
              </a:solidFill>
              <a:ea typeface="ＭＳ Ｐゴシック" pitchFamily="34" charset="-128"/>
            </a:endParaRPr>
          </a:p>
          <a:p>
            <a:pPr lvl="1"/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Ο συντελεστής βήτα μιας επιχείρησης μετά από συγχώνευση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είναι ο σε αξίες αγοράς σταθμισμένος μέσος των συντελεστών βήτα των εταιρειών που έλαβαν μέρος στη συγχώνευση</a:t>
            </a:r>
            <a:r>
              <a:rPr lang="en-US" sz="1400" dirty="0" smtClean="0">
                <a:solidFill>
                  <a:srgbClr val="0070C0"/>
                </a:solidFill>
                <a:ea typeface="ＭＳ Ｐゴシック" pitchFamily="34" charset="-128"/>
              </a:rPr>
              <a:t>.</a:t>
            </a:r>
          </a:p>
        </p:txBody>
      </p:sp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="ctr"/>
          <a:lstStyle/>
          <a:p>
            <a:r>
              <a:rPr lang="el-GR" sz="2000" smtClean="0">
                <a:ea typeface="ＭＳ Ｐゴシック" pitchFamily="34" charset="-128"/>
              </a:rPr>
              <a:t>Η Συγχώνευση </a:t>
            </a:r>
            <a:r>
              <a:rPr lang="en-US" sz="2000" smtClean="0">
                <a:ea typeface="ＭＳ Ｐゴシック" pitchFamily="34" charset="-128"/>
              </a:rPr>
              <a:t>Disney/Cap Cities : </a:t>
            </a:r>
            <a:r>
              <a:rPr lang="el-GR" sz="2000" smtClean="0">
                <a:ea typeface="ＭＳ Ｐゴシック" pitchFamily="34" charset="-128"/>
              </a:rPr>
              <a:t>Προ Συγχώνευσης</a:t>
            </a:r>
            <a:endParaRPr lang="en-US" sz="2000" smtClean="0">
              <a:ea typeface="ＭＳ Ｐゴシック" pitchFamily="34" charset="-128"/>
            </a:endParaRPr>
          </a:p>
        </p:txBody>
      </p:sp>
      <p:pic>
        <p:nvPicPr>
          <p:cNvPr id="82950" name="Picture 6" descr="Untitled-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2057400"/>
            <a:ext cx="5032375" cy="3749675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="ctr"/>
          <a:lstStyle/>
          <a:p>
            <a:r>
              <a:rPr lang="el-GR" dirty="0" smtClean="0">
                <a:solidFill>
                  <a:srgbClr val="00B050"/>
                </a:solidFill>
                <a:ea typeface="ＭＳ Ｐゴシック" pitchFamily="34" charset="-128"/>
              </a:rPr>
              <a:t>Εκτίμηση του Βήτα της </a:t>
            </a:r>
            <a:r>
              <a:rPr lang="en-US" dirty="0" smtClean="0">
                <a:solidFill>
                  <a:srgbClr val="00B050"/>
                </a:solidFill>
                <a:ea typeface="ＭＳ Ｐゴシック" pitchFamily="34" charset="-128"/>
              </a:rPr>
              <a:t>Disney Cap Cities: </a:t>
            </a:r>
            <a:r>
              <a:rPr lang="el-GR" dirty="0" smtClean="0">
                <a:solidFill>
                  <a:srgbClr val="00B050"/>
                </a:solidFill>
                <a:ea typeface="ＭＳ Ｐゴシック" pitchFamily="34" charset="-128"/>
              </a:rPr>
              <a:t>Βήμα </a:t>
            </a:r>
            <a:r>
              <a:rPr lang="en-US" dirty="0" smtClean="0">
                <a:solidFill>
                  <a:srgbClr val="00B050"/>
                </a:solidFill>
                <a:ea typeface="ＭＳ Ｐゴシック" pitchFamily="34" charset="-128"/>
              </a:rPr>
              <a:t>1 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Υπολογίστε το μη μοχλευμένο βήτα και για τις δύο επιχειρήσεις</a:t>
            </a:r>
            <a:endParaRPr lang="en-US" sz="2000" dirty="0" smtClean="0">
              <a:solidFill>
                <a:srgbClr val="0070C0"/>
              </a:solidFill>
              <a:ea typeface="ＭＳ Ｐゴシック" pitchFamily="34" charset="-128"/>
            </a:endParaRPr>
          </a:p>
          <a:p>
            <a:pPr lvl="1"/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Μη μοχλευμένος βήτα της 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Disney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= 1.15/(1+0.64*0.10) = 1.08</a:t>
            </a:r>
          </a:p>
          <a:p>
            <a:pPr lvl="1"/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Μη μοχλευμένος βήτα της 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Cap Cities = 0.95/(1+0.64*0.03) = 0.93</a:t>
            </a:r>
          </a:p>
          <a:p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Υπολογίστε το μη μοχλευμένο βήτα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για την ενοποιημένη επιχείρηση</a:t>
            </a:r>
            <a:endParaRPr lang="en-US" sz="2000" dirty="0" smtClean="0">
              <a:solidFill>
                <a:srgbClr val="0070C0"/>
              </a:solidFill>
              <a:ea typeface="ＭＳ Ｐゴシック" pitchFamily="34" charset="-128"/>
            </a:endParaRPr>
          </a:p>
          <a:p>
            <a:pPr lvl="1"/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Μη μοχλευμένος βήτα της ενοποιημένης επιχείρησης</a:t>
            </a:r>
            <a:endParaRPr lang="en-US" sz="2000" dirty="0" smtClean="0">
              <a:solidFill>
                <a:srgbClr val="0070C0"/>
              </a:solidFill>
              <a:ea typeface="ＭＳ Ｐゴシック" pitchFamily="34" charset="-128"/>
            </a:endParaRPr>
          </a:p>
          <a:p>
            <a:pPr lvl="1">
              <a:buFontTx/>
              <a:buNone/>
            </a:pP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= 1.08 (34286/53401) + 0.93 (19115/53401)</a:t>
            </a:r>
          </a:p>
          <a:p>
            <a:pPr lvl="1">
              <a:buFontTx/>
              <a:buNone/>
            </a:pP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= 1.026</a:t>
            </a:r>
          </a:p>
          <a:p>
            <a:pPr lvl="1">
              <a:buFontTx/>
              <a:buNone/>
            </a:pP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Τα σταθμικά βάρη που χρησιμοποιούνται είναι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l-GR" sz="2000" u="sng" dirty="0" smtClean="0">
                <a:solidFill>
                  <a:srgbClr val="0070C0"/>
                </a:solidFill>
                <a:ea typeface="ＭＳ Ｐゴシック" pitchFamily="34" charset="-128"/>
              </a:rPr>
              <a:t>αξίες των επιχειρήσεων</a:t>
            </a:r>
            <a:r>
              <a:rPr lang="en-US" sz="2000" u="sng" dirty="0" smtClean="0">
                <a:solidFill>
                  <a:srgbClr val="0070C0"/>
                </a:solidFill>
                <a:ea typeface="ＭＳ Ｐゴシック" pitchFamily="34" charset="-128"/>
              </a:rPr>
              <a:t> (</a:t>
            </a:r>
            <a:r>
              <a:rPr lang="el-GR" sz="2000" u="sng" dirty="0" smtClean="0">
                <a:solidFill>
                  <a:srgbClr val="0070C0"/>
                </a:solidFill>
                <a:ea typeface="ＭＳ Ｐゴシック" pitchFamily="34" charset="-128"/>
              </a:rPr>
              <a:t>και όχι απλά αξίες των ιδίων κεφαλαίων αυτών</a:t>
            </a:r>
            <a:r>
              <a:rPr lang="en-US" sz="2000" u="sng" dirty="0" smtClean="0">
                <a:solidFill>
                  <a:srgbClr val="0070C0"/>
                </a:solidFill>
                <a:ea typeface="ＭＳ Ｐゴシック" pitchFamily="34" charset="-128"/>
              </a:rPr>
              <a:t>)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,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εφόσον αυτοί είναι μη μοχλευμένοι βήτα και έτσι εκφράζουν τον κίνδυνο του συνόλου των επιχειρήσεων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[και όχι μόνο των ιδίων κεφαλαίων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]</a:t>
            </a:r>
          </a:p>
        </p:txBody>
      </p:sp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="ctr"/>
          <a:lstStyle/>
          <a:p>
            <a:r>
              <a:rPr lang="el-GR" dirty="0" smtClean="0">
                <a:solidFill>
                  <a:srgbClr val="00B050"/>
                </a:solidFill>
                <a:ea typeface="ＭＳ Ｐゴシック" pitchFamily="34" charset="-128"/>
              </a:rPr>
              <a:t>Εκτίμηση του Βήτα της </a:t>
            </a:r>
            <a:r>
              <a:rPr lang="en-US" dirty="0" smtClean="0">
                <a:solidFill>
                  <a:srgbClr val="00B050"/>
                </a:solidFill>
                <a:ea typeface="ＭＳ Ｐゴシック" pitchFamily="34" charset="-128"/>
              </a:rPr>
              <a:t>Disney Cap Cities: </a:t>
            </a:r>
            <a:r>
              <a:rPr lang="el-GR" dirty="0" smtClean="0">
                <a:solidFill>
                  <a:srgbClr val="00B050"/>
                </a:solidFill>
                <a:ea typeface="ＭＳ Ｐゴシック" pitchFamily="34" charset="-128"/>
              </a:rPr>
              <a:t>Βήμα 2</a:t>
            </a:r>
            <a:r>
              <a:rPr lang="en-US" dirty="0" smtClean="0">
                <a:solidFill>
                  <a:srgbClr val="00B050"/>
                </a:solidFill>
                <a:ea typeface="ＭＳ Ｐゴシック" pitchFamily="34" charset="-128"/>
              </a:rPr>
              <a:t> 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828800"/>
            <a:ext cx="7753350" cy="4724400"/>
          </a:xfrm>
          <a:noFill/>
        </p:spPr>
        <p:txBody>
          <a:bodyPr/>
          <a:lstStyle/>
          <a:p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Αν η 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Disney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είχε χρησιμοποιήσει όλα τα ίδια κεφάλαιά της για να αγοράσει τα αντίστοιχα της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Cap Cities,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αφομοιώνοντας παράλληλα τα δανειακά κεφάλαια της δεύτερης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,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τα ενοποιημένα μεγέθη θα είχαν ως εξής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:</a:t>
            </a:r>
          </a:p>
          <a:p>
            <a:pPr lvl="1"/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Δανειακά κεφάλαια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= $ 3,186+ $615  = $ 3,801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εκατομμύρια</a:t>
            </a:r>
            <a:endParaRPr lang="en-US" sz="2000" dirty="0" smtClean="0">
              <a:solidFill>
                <a:srgbClr val="0070C0"/>
              </a:solidFill>
              <a:ea typeface="ＭＳ Ｐゴシック" pitchFamily="34" charset="-128"/>
            </a:endParaRPr>
          </a:p>
          <a:p>
            <a:pPr lvl="1"/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Ίδια κεφάλαια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= $ 31,100 + $18,500 = $ 49,600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εκατομμύρια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(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Η 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Disney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εκδίδει ίδια κεφάλαια 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$18.5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δις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)</a:t>
            </a:r>
          </a:p>
          <a:p>
            <a:pPr lvl="1"/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Αριθμοδείκτης ΔΚ/ΙΚ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= 3,801/49600 = 7.66%</a:t>
            </a:r>
          </a:p>
          <a:p>
            <a:pPr lvl="1"/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Νέος Βήτα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= 1.026 (1 + 0.64 (.0766)) = 1.08</a:t>
            </a:r>
          </a:p>
        </p:txBody>
      </p:sp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0B050"/>
                </a:solidFill>
                <a:ea typeface="ＭＳ Ｐゴシック" pitchFamily="34" charset="-128"/>
              </a:rPr>
              <a:t>Εκτίμηση του Βήτα της </a:t>
            </a:r>
            <a:r>
              <a:rPr lang="en-US" dirty="0" smtClean="0">
                <a:solidFill>
                  <a:srgbClr val="00B050"/>
                </a:solidFill>
                <a:ea typeface="ＭＳ Ｐゴシック" pitchFamily="34" charset="-128"/>
              </a:rPr>
              <a:t>Disney Cap Cities: </a:t>
            </a:r>
            <a:r>
              <a:rPr lang="el-GR" dirty="0" smtClean="0">
                <a:solidFill>
                  <a:srgbClr val="00B050"/>
                </a:solidFill>
                <a:ea typeface="ＭＳ Ｐゴシック" pitchFamily="34" charset="-128"/>
              </a:rPr>
              <a:t>Βήμα 2</a:t>
            </a:r>
            <a:r>
              <a:rPr lang="en-US" dirty="0" smtClean="0">
                <a:solidFill>
                  <a:srgbClr val="00B050"/>
                </a:solidFill>
                <a:ea typeface="ＭＳ Ｐゴシック" pitchFamily="34" charset="-128"/>
              </a:rPr>
              <a:t> 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Εφόσον η 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Disney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 δανείστηκε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$10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δις για να αγοράσει την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Cap Cities/ABC,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χρηματοδότησε το υπόλοιπο με νέα έκδοση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και αφομοίωσε το χρέος της 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Cap Cities:</a:t>
            </a:r>
          </a:p>
          <a:p>
            <a:pPr lvl="1"/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Η αξία αγοράς των ιδίων κεφαλαίων της 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Cap Cities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 είναι 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$18.5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δις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.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Αν 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$10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δις προέρχονται από δανεισμό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,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το υπόλοιπο 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($8.5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δις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)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θα πρέπει να έρθει από νέα ίδια κεφάλαια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.</a:t>
            </a:r>
          </a:p>
          <a:p>
            <a:pPr lvl="1"/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Δανειακά κεφάλαια 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= $ 3,186 + $615 million + $ 10,000 = $ 13,801 million</a:t>
            </a:r>
          </a:p>
          <a:p>
            <a:pPr lvl="1"/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Ίδια κεφάλαια 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= $ 31,100 + $8,500 = $39,600 million</a:t>
            </a:r>
          </a:p>
          <a:p>
            <a:pPr lvl="1"/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Αριθμοδείκτης ΔΚ/ΙΚ 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= 13,801/39600 = 34.82%</a:t>
            </a:r>
          </a:p>
          <a:p>
            <a:pPr lvl="1"/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Νέος Βήτα 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= 1.026 (1 + 0.64 (.3482)) = 1.25</a:t>
            </a:r>
          </a:p>
          <a:p>
            <a:endParaRPr lang="el-GR" sz="2000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="ctr"/>
          <a:lstStyle/>
          <a:p>
            <a:r>
              <a:rPr lang="el-GR" dirty="0" smtClean="0">
                <a:solidFill>
                  <a:srgbClr val="00B050"/>
                </a:solidFill>
                <a:ea typeface="ＭＳ Ｐゴシック" pitchFamily="34" charset="-128"/>
              </a:rPr>
              <a:t>Βήτα Επιχειρήσεων έναντι Βήτα Τμημάτων</a:t>
            </a:r>
            <a:endParaRPr lang="en-US" dirty="0" smtClean="0">
              <a:solidFill>
                <a:srgbClr val="00B050"/>
              </a:solidFill>
              <a:ea typeface="ＭＳ Ｐゴシック" pitchFamily="34" charset="-128"/>
            </a:endParaRP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Οι συντελεστές βήτα των επιχειρήσεων ως σταθμισμένοι μέσοι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: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Ο συντελεστής βήτα μιας επιχείρησης είναι ο σταθμισμένος μέσος των συντελεστών βήτα των μεμονωμένων επενδυτικών της σχεδίων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. </a:t>
            </a:r>
          </a:p>
          <a:p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Σε ένα ευρύτερο πλαίσιο θεώρησης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,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ο συντελεστής βήτα μας επιχείρησης είναι ο σταθμισμένος μέσος των συντελεστών βήτα των επιμέρους τμημάτων της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.</a:t>
            </a:r>
          </a:p>
        </p:txBody>
      </p:sp>
    </p:spTree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="ctr"/>
          <a:lstStyle/>
          <a:p>
            <a:r>
              <a:rPr lang="el-GR" dirty="0" smtClean="0">
                <a:solidFill>
                  <a:srgbClr val="00B050"/>
                </a:solidFill>
                <a:ea typeface="ＭＳ Ｐゴシック" pitchFamily="34" charset="-128"/>
              </a:rPr>
              <a:t>Συνθετικοί Συντελεστές Βήτα (</a:t>
            </a:r>
            <a:r>
              <a:rPr lang="en-US" dirty="0" smtClean="0">
                <a:solidFill>
                  <a:srgbClr val="00B050"/>
                </a:solidFill>
                <a:ea typeface="ＭＳ Ｐゴシック" pitchFamily="34" charset="-128"/>
              </a:rPr>
              <a:t>Bottom –Up Betas)</a:t>
            </a:r>
            <a:endParaRPr lang="en-US" dirty="0" smtClean="0">
              <a:solidFill>
                <a:srgbClr val="00B050"/>
              </a:solidFill>
              <a:ea typeface="ＭＳ Ｐゴシック" pitchFamily="34" charset="-128"/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828800"/>
            <a:ext cx="7753350" cy="4724400"/>
          </a:xfrm>
          <a:noFill/>
        </p:spPr>
        <p:txBody>
          <a:bodyPr/>
          <a:lstStyle/>
          <a:p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Ο από πάνω προς τα κάτω βήτα μιας επιχείρησης προέρχεται από παλινδρόμηση</a:t>
            </a:r>
            <a:endParaRPr lang="en-US" sz="1800" dirty="0" smtClean="0">
              <a:solidFill>
                <a:srgbClr val="0070C0"/>
              </a:solidFill>
              <a:ea typeface="ＭＳ Ｐゴシック" pitchFamily="34" charset="-128"/>
            </a:endParaRPr>
          </a:p>
          <a:p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Ο από κάτω προς τα πάνω βήτα μπορεί να εκτιμηθεί ως εξής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:</a:t>
            </a:r>
          </a:p>
          <a:p>
            <a:pPr lvl="1"/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Προσδιορίστε τους κλάδους που δραστηριοποιείται η </a:t>
            </a:r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επιχείρηση</a:t>
            </a:r>
            <a:endParaRPr lang="en-US" sz="1800" dirty="0" smtClean="0">
              <a:solidFill>
                <a:srgbClr val="0070C0"/>
              </a:solidFill>
              <a:ea typeface="ＭＳ Ｐゴシック" pitchFamily="34" charset="-128"/>
            </a:endParaRPr>
          </a:p>
          <a:p>
            <a:pPr lvl="1"/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Υπολογίστε τα β των εταιρειών και </a:t>
            </a:r>
            <a:r>
              <a:rPr lang="el-GR" sz="1800" smtClean="0">
                <a:solidFill>
                  <a:srgbClr val="0070C0"/>
                </a:solidFill>
                <a:ea typeface="ＭＳ Ｐゴシック" pitchFamily="34" charset="-128"/>
              </a:rPr>
              <a:t>των κλάδων </a:t>
            </a:r>
            <a:endParaRPr lang="en-US" sz="1800" dirty="0" smtClean="0">
              <a:solidFill>
                <a:srgbClr val="0070C0"/>
              </a:solidFill>
              <a:ea typeface="ＭＳ Ｐゴシック" pitchFamily="34" charset="-128"/>
            </a:endParaRPr>
          </a:p>
          <a:p>
            <a:pPr lvl="1"/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Βρείτε τους μη μοχλευμένους βήτα άλλων εταιρειών αυτών των κλάδων</a:t>
            </a:r>
            <a:endParaRPr lang="en-US" sz="1800" dirty="0" smtClean="0">
              <a:solidFill>
                <a:srgbClr val="0070C0"/>
              </a:solidFill>
              <a:ea typeface="ＭＳ Ｐゴシック" pitchFamily="34" charset="-128"/>
            </a:endParaRPr>
          </a:p>
          <a:p>
            <a:pPr lvl="1"/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Πάρτε το σταθμισμένο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 (</a:t>
            </a:r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με πωλήσεις ή λειτουργικό αποτέλεσμα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) </a:t>
            </a:r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μέσο αυτών των μη μοχλευμένων συντελεστών βήτα </a:t>
            </a:r>
            <a:endParaRPr lang="en-US" sz="1800" dirty="0" smtClean="0">
              <a:solidFill>
                <a:srgbClr val="0070C0"/>
              </a:solidFill>
              <a:ea typeface="ＭＳ Ｐゴシック" pitchFamily="34" charset="-128"/>
            </a:endParaRPr>
          </a:p>
          <a:p>
            <a:pPr lvl="1"/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Μοχλεύστε χρησιμοποιώντας τον αριθμοδείκτη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ΔΚ/ΙΚ της εταιρείας</a:t>
            </a:r>
            <a:endParaRPr lang="en-US" sz="1800" dirty="0" smtClean="0">
              <a:solidFill>
                <a:srgbClr val="0070C0"/>
              </a:solidFill>
              <a:ea typeface="ＭＳ Ｐゴシック" pitchFamily="34" charset="-128"/>
            </a:endParaRPr>
          </a:p>
          <a:p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Ο από κάτω προς τα πάνω βήτα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αποτελεί καλύτερη εκτίμηση από τον πάνω προς τα κάτω βήτα για τους εξής λόγους:</a:t>
            </a:r>
            <a:endParaRPr lang="en-US" sz="1800" dirty="0" smtClean="0">
              <a:solidFill>
                <a:srgbClr val="0070C0"/>
              </a:solidFill>
              <a:ea typeface="ＭＳ Ｐゴシック" pitchFamily="34" charset="-128"/>
            </a:endParaRPr>
          </a:p>
          <a:p>
            <a:pPr lvl="1"/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Το τυπικό σφάλμα εκτίμησης του βήτα θα είναι πολύ μικρότερο</a:t>
            </a:r>
            <a:endParaRPr lang="en-US" sz="1800" dirty="0" smtClean="0">
              <a:solidFill>
                <a:srgbClr val="0070C0"/>
              </a:solidFill>
              <a:ea typeface="ＭＳ Ｐゴシック" pitchFamily="34" charset="-128"/>
            </a:endParaRPr>
          </a:p>
          <a:p>
            <a:pPr lvl="1"/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Οι συντελεστές βήτα μπορούν να εκφράσουν το τρέχον μίγμα δραστηριοτήτων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 (</a:t>
            </a:r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και ίσως και το αναμενόμενο μελλοντικό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) </a:t>
            </a:r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της επιχείρησης παρά το ιστορικό</a:t>
            </a:r>
            <a:endParaRPr lang="en-US" sz="1800" dirty="0" smtClean="0">
              <a:solidFill>
                <a:srgbClr val="0070C0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000" smtClean="0">
                <a:ea typeface="ＭＳ Ｐゴシック" pitchFamily="34" charset="-128"/>
              </a:rPr>
              <a:t>Τι είναι το Ευρωπαϊκό Επιτόκιο μηδενικού κινδύνου;</a:t>
            </a:r>
            <a:endParaRPr lang="en-US" sz="2000" smtClean="0">
              <a:ea typeface="ＭＳ Ｐゴシック" pitchFamily="34" charset="-128"/>
            </a:endParaRPr>
          </a:p>
        </p:txBody>
      </p:sp>
      <p:pic>
        <p:nvPicPr>
          <p:cNvPr id="29701" name="Picture 5" descr="Untitled-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1828800"/>
            <a:ext cx="6784975" cy="44719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6248400" cy="762000"/>
          </a:xfrm>
        </p:spPr>
        <p:txBody>
          <a:bodyPr/>
          <a:lstStyle/>
          <a:p>
            <a:r>
              <a:rPr lang="el-GR" sz="2000" smtClean="0">
                <a:ea typeface="ＭＳ Ｐゴシック" pitchFamily="34" charset="-128"/>
              </a:rPr>
              <a:t>Ανάλυση των δραστηριοτήτων</a:t>
            </a:r>
            <a:br>
              <a:rPr lang="el-GR" sz="2000" smtClean="0">
                <a:ea typeface="ＭＳ Ｐゴシック" pitchFamily="34" charset="-128"/>
              </a:rPr>
            </a:br>
            <a:r>
              <a:rPr lang="el-GR" sz="2000" smtClean="0">
                <a:ea typeface="ＭＳ Ｐゴシック" pitchFamily="34" charset="-128"/>
              </a:rPr>
              <a:t> της </a:t>
            </a:r>
            <a:r>
              <a:rPr lang="en-US" sz="2000" smtClean="0">
                <a:ea typeface="ＭＳ Ｐゴシック" pitchFamily="34" charset="-128"/>
              </a:rPr>
              <a:t>Disney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7299325" y="441325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l-GR"/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7908925" y="1127125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l-GR"/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7223125" y="136525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l-GR"/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7299325" y="-320675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l-GR"/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7527925" y="-625475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l-GR"/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7375525" y="6003925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l-GR"/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5775325" y="5622925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l-GR"/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3641725" y="5699125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l-GR"/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6080125" y="6308725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l-GR"/>
          </a:p>
        </p:txBody>
      </p:sp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3946525" y="5622925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l-GR"/>
          </a:p>
        </p:txBody>
      </p:sp>
      <p:sp>
        <p:nvSpPr>
          <p:cNvPr id="9230" name="Text Box 14"/>
          <p:cNvSpPr txBox="1">
            <a:spLocks noChangeArrowheads="1"/>
          </p:cNvSpPr>
          <p:nvPr/>
        </p:nvSpPr>
        <p:spPr bwMode="auto">
          <a:xfrm>
            <a:off x="6994525" y="365125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l-GR"/>
          </a:p>
        </p:txBody>
      </p:sp>
      <p:sp>
        <p:nvSpPr>
          <p:cNvPr id="9231" name="Text Box 15"/>
          <p:cNvSpPr txBox="1">
            <a:spLocks noChangeArrowheads="1"/>
          </p:cNvSpPr>
          <p:nvPr/>
        </p:nvSpPr>
        <p:spPr bwMode="auto">
          <a:xfrm>
            <a:off x="6003925" y="-625475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l-GR"/>
          </a:p>
        </p:txBody>
      </p:sp>
      <p:sp>
        <p:nvSpPr>
          <p:cNvPr id="9232" name="Text Box 16"/>
          <p:cNvSpPr txBox="1">
            <a:spLocks noChangeArrowheads="1"/>
          </p:cNvSpPr>
          <p:nvPr/>
        </p:nvSpPr>
        <p:spPr bwMode="auto">
          <a:xfrm>
            <a:off x="6994525" y="6308725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l-GR"/>
          </a:p>
        </p:txBody>
      </p:sp>
      <p:sp>
        <p:nvSpPr>
          <p:cNvPr id="9233" name="Rectangle 17"/>
          <p:cNvSpPr>
            <a:spLocks noChangeArrowheads="1"/>
          </p:cNvSpPr>
          <p:nvPr/>
        </p:nvSpPr>
        <p:spPr bwMode="auto">
          <a:xfrm>
            <a:off x="6905625" y="6200775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l-GR"/>
          </a:p>
        </p:txBody>
      </p:sp>
      <p:sp>
        <p:nvSpPr>
          <p:cNvPr id="9234" name="Text Box 18"/>
          <p:cNvSpPr txBox="1">
            <a:spLocks noChangeArrowheads="1"/>
          </p:cNvSpPr>
          <p:nvPr/>
        </p:nvSpPr>
        <p:spPr bwMode="auto">
          <a:xfrm>
            <a:off x="7010400" y="5867400"/>
            <a:ext cx="8382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l-GR"/>
          </a:p>
        </p:txBody>
      </p:sp>
      <p:sp>
        <p:nvSpPr>
          <p:cNvPr id="9235" name="Text Box 19"/>
          <p:cNvSpPr txBox="1">
            <a:spLocks noChangeArrowheads="1"/>
          </p:cNvSpPr>
          <p:nvPr/>
        </p:nvSpPr>
        <p:spPr bwMode="auto">
          <a:xfrm>
            <a:off x="6232525" y="5927725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l-GR"/>
          </a:p>
        </p:txBody>
      </p:sp>
      <p:sp>
        <p:nvSpPr>
          <p:cNvPr id="9236" name="Text Box 20"/>
          <p:cNvSpPr txBox="1">
            <a:spLocks noChangeArrowheads="1"/>
          </p:cNvSpPr>
          <p:nvPr/>
        </p:nvSpPr>
        <p:spPr bwMode="auto">
          <a:xfrm>
            <a:off x="4556125" y="6003925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l-GR"/>
          </a:p>
        </p:txBody>
      </p:sp>
      <p:sp>
        <p:nvSpPr>
          <p:cNvPr id="9237" name="Text Box 21"/>
          <p:cNvSpPr txBox="1">
            <a:spLocks noChangeArrowheads="1"/>
          </p:cNvSpPr>
          <p:nvPr/>
        </p:nvSpPr>
        <p:spPr bwMode="auto">
          <a:xfrm>
            <a:off x="3962400" y="5867400"/>
            <a:ext cx="42672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l-GR"/>
          </a:p>
        </p:txBody>
      </p:sp>
      <p:sp>
        <p:nvSpPr>
          <p:cNvPr id="9238" name="Text Box 22"/>
          <p:cNvSpPr txBox="1">
            <a:spLocks noChangeArrowheads="1"/>
          </p:cNvSpPr>
          <p:nvPr/>
        </p:nvSpPr>
        <p:spPr bwMode="auto">
          <a:xfrm>
            <a:off x="4327525" y="-15875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l-GR"/>
          </a:p>
        </p:txBody>
      </p:sp>
      <p:sp>
        <p:nvSpPr>
          <p:cNvPr id="9239" name="Text Box 23"/>
          <p:cNvSpPr txBox="1">
            <a:spLocks noChangeArrowheads="1"/>
          </p:cNvSpPr>
          <p:nvPr/>
        </p:nvSpPr>
        <p:spPr bwMode="auto">
          <a:xfrm>
            <a:off x="8001000" y="6164263"/>
            <a:ext cx="228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l-GR"/>
          </a:p>
        </p:txBody>
      </p:sp>
      <p:sp>
        <p:nvSpPr>
          <p:cNvPr id="9240" name="Text Box 24"/>
          <p:cNvSpPr txBox="1">
            <a:spLocks noChangeArrowheads="1"/>
          </p:cNvSpPr>
          <p:nvPr/>
        </p:nvSpPr>
        <p:spPr bwMode="auto">
          <a:xfrm>
            <a:off x="8137525" y="5851525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l-GR"/>
          </a:p>
        </p:txBody>
      </p:sp>
      <p:sp>
        <p:nvSpPr>
          <p:cNvPr id="9241" name="Text Box 25"/>
          <p:cNvSpPr txBox="1">
            <a:spLocks noChangeArrowheads="1"/>
          </p:cNvSpPr>
          <p:nvPr/>
        </p:nvSpPr>
        <p:spPr bwMode="auto">
          <a:xfrm>
            <a:off x="8747125" y="5165725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l-GR"/>
          </a:p>
        </p:txBody>
      </p:sp>
      <p:sp>
        <p:nvSpPr>
          <p:cNvPr id="9242" name="Text Box 26"/>
          <p:cNvSpPr txBox="1">
            <a:spLocks noChangeArrowheads="1"/>
          </p:cNvSpPr>
          <p:nvPr/>
        </p:nvSpPr>
        <p:spPr bwMode="auto">
          <a:xfrm>
            <a:off x="8594725" y="4403725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l-GR"/>
          </a:p>
        </p:txBody>
      </p:sp>
      <p:sp>
        <p:nvSpPr>
          <p:cNvPr id="9243" name="Text Box 27"/>
          <p:cNvSpPr txBox="1">
            <a:spLocks noChangeArrowheads="1"/>
          </p:cNvSpPr>
          <p:nvPr/>
        </p:nvSpPr>
        <p:spPr bwMode="auto">
          <a:xfrm>
            <a:off x="7223125" y="1050925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l-GR"/>
          </a:p>
        </p:txBody>
      </p:sp>
      <p:sp>
        <p:nvSpPr>
          <p:cNvPr id="9244" name="Text Box 28"/>
          <p:cNvSpPr txBox="1">
            <a:spLocks noChangeArrowheads="1"/>
          </p:cNvSpPr>
          <p:nvPr/>
        </p:nvSpPr>
        <p:spPr bwMode="auto">
          <a:xfrm>
            <a:off x="4022725" y="6003925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l-GR"/>
          </a:p>
        </p:txBody>
      </p:sp>
      <p:sp>
        <p:nvSpPr>
          <p:cNvPr id="9245" name="Text Box 29"/>
          <p:cNvSpPr txBox="1">
            <a:spLocks noChangeArrowheads="1"/>
          </p:cNvSpPr>
          <p:nvPr/>
        </p:nvSpPr>
        <p:spPr bwMode="auto">
          <a:xfrm>
            <a:off x="4708525" y="5775325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l-GR"/>
          </a:p>
        </p:txBody>
      </p:sp>
      <p:sp>
        <p:nvSpPr>
          <p:cNvPr id="9246" name="Rectangle 30"/>
          <p:cNvSpPr>
            <a:spLocks noChangeArrowheads="1"/>
          </p:cNvSpPr>
          <p:nvPr/>
        </p:nvSpPr>
        <p:spPr bwMode="auto">
          <a:xfrm>
            <a:off x="4743450" y="5919788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l-GR"/>
          </a:p>
        </p:txBody>
      </p:sp>
      <p:sp>
        <p:nvSpPr>
          <p:cNvPr id="9247" name="Text Box 31"/>
          <p:cNvSpPr txBox="1">
            <a:spLocks noChangeArrowheads="1"/>
          </p:cNvSpPr>
          <p:nvPr/>
        </p:nvSpPr>
        <p:spPr bwMode="auto">
          <a:xfrm>
            <a:off x="4800600" y="6164263"/>
            <a:ext cx="990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l-GR"/>
          </a:p>
        </p:txBody>
      </p:sp>
      <p:sp>
        <p:nvSpPr>
          <p:cNvPr id="9248" name="Text Box 32"/>
          <p:cNvSpPr txBox="1">
            <a:spLocks noChangeArrowheads="1"/>
          </p:cNvSpPr>
          <p:nvPr/>
        </p:nvSpPr>
        <p:spPr bwMode="auto">
          <a:xfrm>
            <a:off x="5927725" y="5851525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l-GR"/>
          </a:p>
        </p:txBody>
      </p:sp>
      <p:sp>
        <p:nvSpPr>
          <p:cNvPr id="9249" name="Line 34"/>
          <p:cNvSpPr>
            <a:spLocks noChangeShapeType="1"/>
          </p:cNvSpPr>
          <p:nvPr/>
        </p:nvSpPr>
        <p:spPr bwMode="auto">
          <a:xfrm flipH="1">
            <a:off x="8839200" y="1447800"/>
            <a:ext cx="1524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graphicFrame>
        <p:nvGraphicFramePr>
          <p:cNvPr id="9344" name="Group 128"/>
          <p:cNvGraphicFramePr>
            <a:graphicFrameLocks noGrp="1"/>
          </p:cNvGraphicFramePr>
          <p:nvPr>
            <p:ph idx="1"/>
          </p:nvPr>
        </p:nvGraphicFramePr>
        <p:xfrm>
          <a:off x="533400" y="1981200"/>
          <a:ext cx="8382000" cy="3846513"/>
        </p:xfrm>
        <a:graphic>
          <a:graphicData uri="http://schemas.openxmlformats.org/drawingml/2006/table">
            <a:tbl>
              <a:tblPr/>
              <a:tblGrid>
                <a:gridCol w="1063625"/>
                <a:gridCol w="1603375"/>
                <a:gridCol w="914400"/>
                <a:gridCol w="990600"/>
                <a:gridCol w="838200"/>
                <a:gridCol w="914400"/>
                <a:gridCol w="1066800"/>
                <a:gridCol w="990600"/>
              </a:tblGrid>
              <a:tr h="1325563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9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Δραστηριότητα</a:t>
                      </a:r>
                      <a:r>
                        <a:rPr kumimoji="0" lang="el-G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ea typeface="ＭＳ Ｐゴシック" pitchFamily="34" charset="-128"/>
                        </a:rPr>
                        <a:t> </a:t>
                      </a: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ＭＳ Ｐゴシック" pitchFamily="34" charset="-128"/>
                      </a:endParaRPr>
                    </a:p>
                  </a:txBody>
                  <a:tcPr marL="7936" marR="7936" marT="793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9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Συγκρίσιμες Επιχειρήσεις</a:t>
                      </a:r>
                      <a:r>
                        <a:rPr kumimoji="0" lang="el-G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ea typeface="ＭＳ Ｐゴシック" pitchFamily="34" charset="-128"/>
                        </a:rPr>
                        <a:t> </a:t>
                      </a: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ＭＳ Ｐゴシック" pitchFamily="34" charset="-128"/>
                      </a:endParaRPr>
                    </a:p>
                  </a:txBody>
                  <a:tcPr marL="7936" marR="7936" marT="793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9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Αριθμός Επιχειρήσεων</a:t>
                      </a:r>
                      <a:r>
                        <a:rPr kumimoji="0" lang="el-G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ea typeface="ＭＳ Ｐゴシック" pitchFamily="34" charset="-128"/>
                        </a:rPr>
                        <a:t> </a:t>
                      </a: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ＭＳ Ｐゴシック" pitchFamily="34" charset="-128"/>
                      </a:endParaRPr>
                    </a:p>
                  </a:txBody>
                  <a:tcPr marL="7936" marR="7936" marT="793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9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Διάμεσος Μοχλευμένος Συντελεστής Βήτα</a:t>
                      </a:r>
                      <a:r>
                        <a:rPr kumimoji="0" lang="el-G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ea typeface="ＭＳ Ｐゴシック" pitchFamily="34" charset="-128"/>
                        </a:rPr>
                        <a:t> </a:t>
                      </a: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ＭＳ Ｐゴシック" pitchFamily="34" charset="-128"/>
                      </a:endParaRPr>
                    </a:p>
                  </a:txBody>
                  <a:tcPr marL="7936" marR="7936" marT="793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9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Διάμεσος δείκτης Δανειακών προς Ίδια Κεφάλαια (</a:t>
                      </a:r>
                      <a:r>
                        <a:rPr kumimoji="0" lang="en-US" sz="9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D</a:t>
                      </a:r>
                      <a:r>
                        <a:rPr kumimoji="0" lang="el-GR" sz="9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/</a:t>
                      </a:r>
                      <a:r>
                        <a:rPr kumimoji="0" lang="en-US" sz="9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E</a:t>
                      </a:r>
                      <a:r>
                        <a:rPr kumimoji="0" lang="el-GR" sz="9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)</a:t>
                      </a:r>
                      <a:r>
                        <a:rPr kumimoji="0" lang="el-G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ea typeface="ＭＳ Ｐゴシック" pitchFamily="34" charset="-128"/>
                        </a:rPr>
                        <a:t> </a:t>
                      </a: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ＭＳ Ｐゴシック" pitchFamily="34" charset="-128"/>
                      </a:endParaRPr>
                    </a:p>
                  </a:txBody>
                  <a:tcPr marL="7936" marR="7936" marT="793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9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Μη μοχλευμένος Συντελεστής Βήτα</a:t>
                      </a:r>
                      <a:r>
                        <a:rPr kumimoji="0" lang="el-G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ea typeface="ＭＳ Ｐゴシック" pitchFamily="34" charset="-128"/>
                        </a:rPr>
                        <a:t> </a:t>
                      </a: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ＭＳ Ｐゴシック" pitchFamily="34" charset="-128"/>
                      </a:endParaRPr>
                    </a:p>
                  </a:txBody>
                  <a:tcPr marL="7936" marR="7936" marT="793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9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Μετρητά/ Επιχείρηση</a:t>
                      </a:r>
                      <a:r>
                        <a:rPr kumimoji="0" lang="el-G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ea typeface="ＭＳ Ｐゴシック" pitchFamily="34" charset="-128"/>
                        </a:rPr>
                        <a:t> </a:t>
                      </a: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ＭＳ Ｐゴシック" pitchFamily="34" charset="-128"/>
                      </a:endParaRPr>
                    </a:p>
                  </a:txBody>
                  <a:tcPr marL="7936" marR="7936" marT="793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9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Διορθωμένος Συντελεστής Βήτα</a:t>
                      </a:r>
                      <a:r>
                        <a:rPr kumimoji="0" lang="el-G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ea typeface="ＭＳ Ｐゴシック" pitchFamily="34" charset="-128"/>
                        </a:rPr>
                        <a:t> </a:t>
                      </a: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ＭＳ Ｐゴシック" pitchFamily="34" charset="-128"/>
                      </a:endParaRPr>
                    </a:p>
                  </a:txBody>
                  <a:tcPr marL="7936" marR="7936" marT="793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Δίκτυα Μέσων</a:t>
                      </a:r>
                      <a:r>
                        <a:rPr kumimoji="0" lang="el-G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ea typeface="ＭＳ Ｐゴシック" pitchFamily="34" charset="-128"/>
                        </a:rPr>
                        <a:t> </a:t>
                      </a: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ＭＳ Ｐゴシック" pitchFamily="34" charset="-128"/>
                      </a:endParaRPr>
                    </a:p>
                  </a:txBody>
                  <a:tcPr marL="7936" marR="7936" marT="793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Επιχειρήσεις ραδιοτηλεοπτικών μεταδόσεων – Η.Π.Α</a:t>
                      </a:r>
                      <a:r>
                        <a:rPr kumimoji="0" lang="el-G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ea typeface="ＭＳ Ｐゴシック" pitchFamily="34" charset="-128"/>
                        </a:rPr>
                        <a:t> </a:t>
                      </a: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ＭＳ Ｐゴシック" pitchFamily="34" charset="-128"/>
                      </a:endParaRPr>
                    </a:p>
                  </a:txBody>
                  <a:tcPr marL="7936" marR="7936" marT="793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ea typeface="ＭＳ Ｐゴシック" pitchFamily="34" charset="-128"/>
                        </a:rPr>
                        <a:t>19</a:t>
                      </a:r>
                    </a:p>
                  </a:txBody>
                  <a:tcPr marL="7936" marR="7936" marT="793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ea typeface="ＭＳ Ｐゴシック" pitchFamily="34" charset="-128"/>
                        </a:rPr>
                        <a:t>0.83</a:t>
                      </a:r>
                    </a:p>
                  </a:txBody>
                  <a:tcPr marL="7936" marR="7936" marT="793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ea typeface="ＭＳ Ｐゴシック" pitchFamily="34" charset="-128"/>
                        </a:rPr>
                        <a:t>38.71%</a:t>
                      </a:r>
                    </a:p>
                  </a:txBody>
                  <a:tcPr marL="7936" marR="7936" marT="793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ea typeface="ＭＳ Ｐゴシック" pitchFamily="34" charset="-128"/>
                        </a:rPr>
                        <a:t>0.6735</a:t>
                      </a:r>
                    </a:p>
                  </a:txBody>
                  <a:tcPr marL="7936" marR="7936" marT="793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ea typeface="ＭＳ Ｐゴシック" pitchFamily="34" charset="-128"/>
                        </a:rPr>
                        <a:t>4.54%</a:t>
                      </a:r>
                    </a:p>
                  </a:txBody>
                  <a:tcPr marL="7936" marR="7936" marT="793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ea typeface="ＭＳ Ｐゴシック" pitchFamily="34" charset="-128"/>
                        </a:rPr>
                        <a:t>0.7056</a:t>
                      </a:r>
                    </a:p>
                  </a:txBody>
                  <a:tcPr marL="7936" marR="7936" marT="793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6575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Πάρκα και Χώροι αναψυχής</a:t>
                      </a:r>
                      <a:r>
                        <a:rPr kumimoji="0" lang="el-G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ea typeface="ＭＳ Ｐゴシック" pitchFamily="34" charset="-128"/>
                        </a:rPr>
                        <a:t> </a:t>
                      </a: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ＭＳ Ｐゴシック" pitchFamily="34" charset="-128"/>
                      </a:endParaRPr>
                    </a:p>
                  </a:txBody>
                  <a:tcPr marL="7936" marR="7936" marT="793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Επιχειρήσεις θεματικών πάρκων και αναψυχής – Παγκοσμίως</a:t>
                      </a:r>
                      <a:r>
                        <a:rPr kumimoji="0" lang="el-G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ea typeface="ＭＳ Ｐゴシック" pitchFamily="34" charset="-128"/>
                        </a:rPr>
                        <a:t> </a:t>
                      </a: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ＭＳ Ｐゴシック" pitchFamily="34" charset="-128"/>
                      </a:endParaRPr>
                    </a:p>
                  </a:txBody>
                  <a:tcPr marL="7936" marR="7936" marT="793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ea typeface="ＭＳ Ｐゴシック" pitchFamily="34" charset="-128"/>
                        </a:rPr>
                        <a:t>26</a:t>
                      </a:r>
                    </a:p>
                  </a:txBody>
                  <a:tcPr marL="7936" marR="7936" marT="793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ea typeface="ＭＳ Ｐゴシック" pitchFamily="34" charset="-128"/>
                        </a:rPr>
                        <a:t>0.80</a:t>
                      </a:r>
                    </a:p>
                  </a:txBody>
                  <a:tcPr marL="7936" marR="7936" marT="793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ea typeface="ＭＳ Ｐゴシック" pitchFamily="34" charset="-128"/>
                        </a:rPr>
                        <a:t>65.10%</a:t>
                      </a:r>
                    </a:p>
                  </a:txBody>
                  <a:tcPr marL="7936" marR="7936" marT="793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ea typeface="ＭＳ Ｐゴシック" pitchFamily="34" charset="-128"/>
                        </a:rPr>
                        <a:t>0.5753</a:t>
                      </a:r>
                    </a:p>
                  </a:txBody>
                  <a:tcPr marL="7936" marR="7936" marT="793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ea typeface="ＭＳ Ｐゴシック" pitchFamily="34" charset="-128"/>
                        </a:rPr>
                        <a:t>1.64%</a:t>
                      </a:r>
                    </a:p>
                  </a:txBody>
                  <a:tcPr marL="7936" marR="7936" marT="793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ea typeface="ＭＳ Ｐゴシック" pitchFamily="34" charset="-128"/>
                        </a:rPr>
                        <a:t>0.5849</a:t>
                      </a:r>
                    </a:p>
                  </a:txBody>
                  <a:tcPr marL="7936" marR="7936" marT="793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001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Στούντιο Ψυχαγωγίας</a:t>
                      </a:r>
                      <a:r>
                        <a:rPr kumimoji="0" lang="el-G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ea typeface="ＭＳ Ｐゴシック" pitchFamily="34" charset="-128"/>
                        </a:rPr>
                        <a:t> </a:t>
                      </a: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ＭＳ Ｐゴシック" pitchFamily="34" charset="-128"/>
                      </a:endParaRPr>
                    </a:p>
                  </a:txBody>
                  <a:tcPr marL="7936" marR="7936" marT="793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Επιχειρήσεις κινηματογραφικών ταινιών – Η.Π.Α</a:t>
                      </a:r>
                      <a:r>
                        <a:rPr kumimoji="0" lang="el-G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ea typeface="ＭＳ Ｐゴシック" pitchFamily="34" charset="-128"/>
                        </a:rPr>
                        <a:t> </a:t>
                      </a: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ＭＳ Ｐゴシック" pitchFamily="34" charset="-128"/>
                      </a:endParaRPr>
                    </a:p>
                  </a:txBody>
                  <a:tcPr marL="7936" marR="7936" marT="793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ea typeface="ＭＳ Ｐゴシック" pitchFamily="34" charset="-128"/>
                        </a:rPr>
                        <a:t>19</a:t>
                      </a:r>
                    </a:p>
                  </a:txBody>
                  <a:tcPr marL="7936" marR="7936" marT="793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ea typeface="ＭＳ Ｐゴシック" pitchFamily="34" charset="-128"/>
                        </a:rPr>
                        <a:t>1.57</a:t>
                      </a:r>
                    </a:p>
                  </a:txBody>
                  <a:tcPr marL="7936" marR="7936" marT="793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ea typeface="ＭＳ Ｐゴシック" pitchFamily="34" charset="-128"/>
                        </a:rPr>
                        <a:t>53.89%</a:t>
                      </a:r>
                    </a:p>
                  </a:txBody>
                  <a:tcPr marL="7936" marR="7936" marT="793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ea typeface="ＭＳ Ｐゴシック" pitchFamily="34" charset="-128"/>
                        </a:rPr>
                        <a:t>1.1864</a:t>
                      </a:r>
                    </a:p>
                  </a:txBody>
                  <a:tcPr marL="7936" marR="7936" marT="793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ea typeface="ＭＳ Ｐゴシック" pitchFamily="34" charset="-128"/>
                        </a:rPr>
                        <a:t>8.93%</a:t>
                      </a:r>
                    </a:p>
                  </a:txBody>
                  <a:tcPr marL="7936" marR="7936" marT="793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ea typeface="ＭＳ Ｐゴシック" pitchFamily="34" charset="-128"/>
                        </a:rPr>
                        <a:t>1.3027</a:t>
                      </a:r>
                    </a:p>
                  </a:txBody>
                  <a:tcPr marL="7936" marR="7936" marT="793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6575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Καταναλωτικά Προϊόντα</a:t>
                      </a:r>
                      <a:r>
                        <a:rPr kumimoji="0" lang="el-G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ea typeface="ＭＳ Ｐゴシック" pitchFamily="34" charset="-128"/>
                        </a:rPr>
                        <a:t> </a:t>
                      </a: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ＭＳ Ｐゴシック" pitchFamily="34" charset="-128"/>
                      </a:endParaRPr>
                    </a:p>
                  </a:txBody>
                  <a:tcPr marL="7936" marR="7936" marT="793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Επιχειρήσεις παιχνιδιών – Η.Π.Α</a:t>
                      </a:r>
                      <a:r>
                        <a:rPr kumimoji="0" lang="el-G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ea typeface="ＭＳ Ｐゴシック" pitchFamily="34" charset="-128"/>
                        </a:rPr>
                        <a:t> </a:t>
                      </a: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ＭＳ Ｐゴシック" pitchFamily="34" charset="-128"/>
                      </a:endParaRPr>
                    </a:p>
                  </a:txBody>
                  <a:tcPr marL="7936" marR="7936" marT="793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ea typeface="ＭＳ Ｐゴシック" pitchFamily="34" charset="-128"/>
                        </a:rPr>
                        <a:t>12</a:t>
                      </a:r>
                    </a:p>
                  </a:txBody>
                  <a:tcPr marL="7936" marR="7936" marT="793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ea typeface="ＭＳ Ｐゴシック" pitchFamily="34" charset="-128"/>
                        </a:rPr>
                        <a:t>0.83</a:t>
                      </a:r>
                    </a:p>
                  </a:txBody>
                  <a:tcPr marL="7936" marR="7936" marT="793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ea typeface="ＭＳ Ｐゴシック" pitchFamily="34" charset="-128"/>
                        </a:rPr>
                        <a:t>27.21%</a:t>
                      </a:r>
                    </a:p>
                  </a:txBody>
                  <a:tcPr marL="7936" marR="7936" marT="793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ea typeface="ＭＳ Ｐゴシック" pitchFamily="34" charset="-128"/>
                        </a:rPr>
                        <a:t>0.7092</a:t>
                      </a:r>
                    </a:p>
                  </a:txBody>
                  <a:tcPr marL="7936" marR="7936" marT="793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ea typeface="ＭＳ Ｐゴシック" pitchFamily="34" charset="-128"/>
                        </a:rPr>
                        <a:t>33.66%</a:t>
                      </a:r>
                    </a:p>
                  </a:txBody>
                  <a:tcPr marL="7936" marR="7936" marT="793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ea typeface="ＭＳ Ｐゴシック" pitchFamily="34" charset="-128"/>
                        </a:rPr>
                        <a:t>1.0690</a:t>
                      </a:r>
                    </a:p>
                  </a:txBody>
                  <a:tcPr marL="7936" marR="7936" marT="793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9307" name="Object 2"/>
          <p:cNvGraphicFramePr>
            <a:graphicFrameLocks noChangeAspect="1"/>
          </p:cNvGraphicFramePr>
          <p:nvPr/>
        </p:nvGraphicFramePr>
        <p:xfrm>
          <a:off x="6629400" y="1414463"/>
          <a:ext cx="2659063" cy="566737"/>
        </p:xfrm>
        <a:graphic>
          <a:graphicData uri="http://schemas.openxmlformats.org/presentationml/2006/ole">
            <p:oleObj spid="_x0000_s9307" name="Equation" r:id="rId4" imgW="114120" imgH="215640" progId="Equation.3">
              <p:embed/>
            </p:oleObj>
          </a:graphicData>
        </a:graphic>
      </p:graphicFrame>
      <p:sp>
        <p:nvSpPr>
          <p:cNvPr id="9308" name="Rectangle 2"/>
          <p:cNvSpPr>
            <a:spLocks noChangeArrowheads="1"/>
          </p:cNvSpPr>
          <p:nvPr/>
        </p:nvSpPr>
        <p:spPr bwMode="auto">
          <a:xfrm>
            <a:off x="6705600" y="1447800"/>
            <a:ext cx="2590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 anchor="b"/>
          <a:lstStyle/>
          <a:p>
            <a:pPr algn="ctr"/>
            <a:r>
              <a:rPr lang="el-GR" sz="1000">
                <a:solidFill>
                  <a:schemeClr val="tx2"/>
                </a:solidFill>
                <a:latin typeface="Arial" charset="0"/>
              </a:rPr>
              <a:t>Μη μοχλευμένο βήτα</a:t>
            </a:r>
            <a:br>
              <a:rPr lang="el-GR" sz="1000">
                <a:solidFill>
                  <a:schemeClr val="tx2"/>
                </a:solidFill>
                <a:latin typeface="Arial" charset="0"/>
              </a:rPr>
            </a:br>
            <a:r>
              <a:rPr lang="el-GR" sz="1000">
                <a:solidFill>
                  <a:schemeClr val="tx2"/>
                </a:solidFill>
                <a:latin typeface="Arial" charset="0"/>
              </a:rPr>
              <a:t>(1-μετρητά/Αξία επιχείρησης)</a:t>
            </a:r>
            <a:endParaRPr lang="en-US" sz="1000">
              <a:solidFill>
                <a:schemeClr val="tx2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000" smtClean="0">
                <a:ea typeface="ＭＳ Ｐゴシック" pitchFamily="34" charset="-128"/>
              </a:rPr>
              <a:t>Μια πιο προσεκτική ματιά</a:t>
            </a:r>
            <a:r>
              <a:rPr lang="en-US" sz="2000" smtClean="0">
                <a:ea typeface="ＭＳ Ｐゴシック" pitchFamily="34" charset="-128"/>
              </a:rPr>
              <a:t>…</a:t>
            </a:r>
            <a:br>
              <a:rPr lang="en-US" sz="2000" smtClean="0">
                <a:ea typeface="ＭＳ Ｐゴシック" pitchFamily="34" charset="-128"/>
              </a:rPr>
            </a:br>
            <a:r>
              <a:rPr lang="el-GR" sz="2000" smtClean="0">
                <a:ea typeface="ＭＳ Ｐゴシック" pitchFamily="34" charset="-128"/>
              </a:rPr>
              <a:t>Συντελεστές Βήτα για το Στούντιο Ψυχαγωγίας</a:t>
            </a:r>
            <a:endParaRPr lang="en-US" sz="2000" smtClean="0">
              <a:ea typeface="ＭＳ Ｐゴシック" pitchFamily="34" charset="-128"/>
            </a:endParaRPr>
          </a:p>
        </p:txBody>
      </p:sp>
      <p:sp>
        <p:nvSpPr>
          <p:cNvPr id="880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smtClean="0">
              <a:ea typeface="ＭＳ Ｐゴシック" pitchFamily="34" charset="-128"/>
            </a:endParaRPr>
          </a:p>
        </p:txBody>
      </p:sp>
      <p:pic>
        <p:nvPicPr>
          <p:cNvPr id="88071" name="Picture 7" descr="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1981200"/>
            <a:ext cx="7302500" cy="37274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000" smtClean="0">
                <a:ea typeface="ＭＳ Ｐゴシック" pitchFamily="34" charset="-128"/>
              </a:rPr>
              <a:t>Ο από κάτω προς τα πάνω βήτα της </a:t>
            </a:r>
            <a:r>
              <a:rPr lang="en-US" sz="2000" smtClean="0">
                <a:ea typeface="ＭＳ Ｐゴシック" pitchFamily="34" charset="-128"/>
              </a:rPr>
              <a:t>Disney</a:t>
            </a:r>
          </a:p>
        </p:txBody>
      </p:sp>
      <p:sp>
        <p:nvSpPr>
          <p:cNvPr id="10245" name="Content Placeholder 5"/>
          <p:cNvSpPr>
            <a:spLocks noGrp="1"/>
          </p:cNvSpPr>
          <p:nvPr>
            <p:ph idx="1"/>
          </p:nvPr>
        </p:nvSpPr>
        <p:spPr>
          <a:xfrm>
            <a:off x="914400" y="1752600"/>
            <a:ext cx="7772400" cy="4419600"/>
          </a:xfrm>
        </p:spPr>
        <p:txBody>
          <a:bodyPr/>
          <a:lstStyle/>
          <a:p>
            <a:r>
              <a:rPr lang="el-GR" sz="1200" dirty="0" smtClean="0">
                <a:ea typeface="ＭＳ Ｐゴシック" pitchFamily="34" charset="-128"/>
              </a:rPr>
              <a:t>Εκτιμήστε τον από κάτω προς τα πάνω μη μοχλευμένο βήτα των λειτουργικών περιουσιακών στοιχείων της </a:t>
            </a:r>
            <a:r>
              <a:rPr lang="en-US" sz="1200" dirty="0" smtClean="0">
                <a:ea typeface="ＭＳ Ｐゴシック" pitchFamily="34" charset="-128"/>
              </a:rPr>
              <a:t>Disney</a:t>
            </a:r>
          </a:p>
          <a:p>
            <a:pPr>
              <a:buFont typeface="Monotype Sorts" charset="2"/>
              <a:buNone/>
            </a:pPr>
            <a:endParaRPr lang="el-GR" sz="1200" dirty="0" smtClean="0">
              <a:ea typeface="ＭＳ Ｐゴシック" pitchFamily="34" charset="-128"/>
            </a:endParaRPr>
          </a:p>
          <a:p>
            <a:pPr>
              <a:buFont typeface="Monotype Sorts" charset="2"/>
              <a:buNone/>
            </a:pPr>
            <a:endParaRPr lang="el-GR" sz="1200" dirty="0" smtClean="0">
              <a:ea typeface="ＭＳ Ｐゴシック" pitchFamily="34" charset="-128"/>
            </a:endParaRPr>
          </a:p>
          <a:p>
            <a:pPr>
              <a:buFont typeface="Monotype Sorts" charset="2"/>
              <a:buNone/>
            </a:pPr>
            <a:endParaRPr lang="el-GR" sz="1200" dirty="0" smtClean="0">
              <a:ea typeface="ＭＳ Ｐゴシック" pitchFamily="34" charset="-128"/>
            </a:endParaRPr>
          </a:p>
          <a:p>
            <a:pPr>
              <a:buFont typeface="Monotype Sorts" charset="2"/>
              <a:buNone/>
            </a:pPr>
            <a:endParaRPr lang="el-GR" sz="1200" dirty="0" smtClean="0">
              <a:ea typeface="ＭＳ Ｐゴシック" pitchFamily="34" charset="-128"/>
            </a:endParaRPr>
          </a:p>
          <a:p>
            <a:pPr>
              <a:buFont typeface="Monotype Sorts" charset="2"/>
              <a:buNone/>
            </a:pPr>
            <a:endParaRPr lang="en-US" sz="1200" dirty="0" smtClean="0">
              <a:ea typeface="ＭＳ Ｐゴシック" pitchFamily="34" charset="-128"/>
            </a:endParaRPr>
          </a:p>
          <a:p>
            <a:pPr>
              <a:buFont typeface="Monotype Sorts" charset="2"/>
              <a:buNone/>
            </a:pPr>
            <a:endParaRPr lang="en-US" sz="1200" dirty="0" smtClean="0">
              <a:ea typeface="ＭＳ Ｐゴシック" pitchFamily="34" charset="-128"/>
            </a:endParaRPr>
          </a:p>
          <a:p>
            <a:pPr>
              <a:buFont typeface="Monotype Sorts" charset="2"/>
              <a:buNone/>
            </a:pPr>
            <a:endParaRPr lang="en-US" sz="1200" dirty="0" smtClean="0">
              <a:ea typeface="ＭＳ Ｐゴシック" pitchFamily="34" charset="-128"/>
            </a:endParaRPr>
          </a:p>
          <a:p>
            <a:pPr>
              <a:buFont typeface="Monotype Sorts" charset="2"/>
              <a:buNone/>
            </a:pPr>
            <a:endParaRPr lang="en-US" sz="1200" dirty="0" smtClean="0">
              <a:ea typeface="ＭＳ Ｐゴシック" pitchFamily="34" charset="-128"/>
            </a:endParaRPr>
          </a:p>
          <a:p>
            <a:pPr>
              <a:buFont typeface="Monotype Sorts" charset="2"/>
              <a:buNone/>
            </a:pPr>
            <a:r>
              <a:rPr lang="el-GR" sz="1400" dirty="0" smtClean="0">
                <a:ea typeface="ＭＳ Ｐゴシック" pitchFamily="34" charset="-128"/>
              </a:rPr>
              <a:t>Βήμα</a:t>
            </a:r>
            <a:r>
              <a:rPr lang="en-US" sz="1400" dirty="0" smtClean="0">
                <a:ea typeface="ＭＳ Ｐゴシック" pitchFamily="34" charset="-128"/>
              </a:rPr>
              <a:t> 1: </a:t>
            </a:r>
            <a:r>
              <a:rPr lang="el-GR" sz="1400" dirty="0" smtClean="0">
                <a:ea typeface="ＭＳ Ｐゴシック" pitchFamily="34" charset="-128"/>
              </a:rPr>
              <a:t>Ξεκινήστε με τα έσοδα από κάθε δραστηριότητα της</a:t>
            </a:r>
            <a:r>
              <a:rPr lang="en-US" sz="1400" dirty="0" smtClean="0">
                <a:ea typeface="ＭＳ Ｐゴシック" pitchFamily="34" charset="-128"/>
              </a:rPr>
              <a:t> Disney.</a:t>
            </a:r>
          </a:p>
          <a:p>
            <a:pPr>
              <a:buFont typeface="Monotype Sorts" charset="2"/>
              <a:buNone/>
            </a:pPr>
            <a:r>
              <a:rPr lang="el-GR" sz="1400" dirty="0" smtClean="0">
                <a:ea typeface="ＭＳ Ｐゴシック" pitchFamily="34" charset="-128"/>
              </a:rPr>
              <a:t>Βήμα </a:t>
            </a:r>
            <a:r>
              <a:rPr lang="en-US" sz="1400" dirty="0" smtClean="0">
                <a:ea typeface="ＭＳ Ｐゴシック" pitchFamily="34" charset="-128"/>
              </a:rPr>
              <a:t>2: </a:t>
            </a:r>
            <a:r>
              <a:rPr lang="el-GR" sz="1400" dirty="0" smtClean="0">
                <a:ea typeface="ＭＳ Ｐゴシック" pitchFamily="34" charset="-128"/>
              </a:rPr>
              <a:t>Εκτιμήστε την αξία ως πολλαπλασιαστή των εσόδων</a:t>
            </a:r>
            <a:r>
              <a:rPr lang="en-US" sz="1400" dirty="0" smtClean="0">
                <a:ea typeface="ＭＳ Ｐゴシック" pitchFamily="34" charset="-128"/>
              </a:rPr>
              <a:t> </a:t>
            </a:r>
            <a:r>
              <a:rPr lang="el-GR" sz="1400" dirty="0" smtClean="0">
                <a:ea typeface="ＭＳ Ｐゴシック" pitchFamily="34" charset="-128"/>
              </a:rPr>
              <a:t>εξετάζοντας την αγοραία αξία εισηγμένων επιχειρήσεων σε κάθε κλάδο</a:t>
            </a:r>
            <a:r>
              <a:rPr lang="en-US" sz="1400" dirty="0" smtClean="0">
                <a:ea typeface="ＭＳ Ｐゴシック" pitchFamily="34" charset="-128"/>
              </a:rPr>
              <a:t>, </a:t>
            </a:r>
            <a:r>
              <a:rPr lang="el-GR" sz="1400" dirty="0" smtClean="0">
                <a:ea typeface="ＭＳ Ｐゴシック" pitchFamily="34" charset="-128"/>
              </a:rPr>
              <a:t>σε σχέση με τα έσοδα</a:t>
            </a:r>
            <a:r>
              <a:rPr lang="en-US" sz="1400" dirty="0" smtClean="0">
                <a:ea typeface="ＭＳ Ｐゴシック" pitchFamily="34" charset="-128"/>
              </a:rPr>
              <a:t>.</a:t>
            </a:r>
          </a:p>
          <a:p>
            <a:pPr>
              <a:buFont typeface="Monotype Sorts" charset="2"/>
              <a:buNone/>
            </a:pPr>
            <a:r>
              <a:rPr lang="en-US" sz="1400" dirty="0" smtClean="0">
                <a:ea typeface="ＭＳ Ｐゴシック" pitchFamily="34" charset="-128"/>
              </a:rPr>
              <a:t>		 </a:t>
            </a:r>
            <a:r>
              <a:rPr lang="el-GR" sz="1400" dirty="0" smtClean="0">
                <a:ea typeface="ＭＳ Ｐゴシック" pitchFamily="34" charset="-128"/>
              </a:rPr>
              <a:t>ΙΚ</a:t>
            </a:r>
            <a:r>
              <a:rPr lang="en-US" sz="1400" dirty="0" smtClean="0">
                <a:ea typeface="ＭＳ Ｐゴシック" pitchFamily="34" charset="-128"/>
              </a:rPr>
              <a:t>/</a:t>
            </a:r>
            <a:r>
              <a:rPr lang="el-GR" sz="1400" dirty="0" smtClean="0">
                <a:ea typeface="ＭＳ Ｐゴシック" pitchFamily="34" charset="-128"/>
              </a:rPr>
              <a:t>Πωλήσεις</a:t>
            </a:r>
            <a:r>
              <a:rPr lang="en-US" sz="1400" dirty="0" smtClean="0">
                <a:ea typeface="ＭＳ Ｐゴシック" pitchFamily="34" charset="-128"/>
              </a:rPr>
              <a:t> = </a:t>
            </a:r>
          </a:p>
          <a:p>
            <a:pPr>
              <a:buFont typeface="Monotype Sorts" charset="2"/>
              <a:buNone/>
            </a:pPr>
            <a:r>
              <a:rPr lang="el-GR" sz="1400" dirty="0" smtClean="0">
                <a:ea typeface="ＭＳ Ｐゴシック" pitchFamily="34" charset="-128"/>
              </a:rPr>
              <a:t>Βήμα </a:t>
            </a:r>
            <a:r>
              <a:rPr lang="en-US" sz="1400" dirty="0" smtClean="0">
                <a:ea typeface="ＭＳ Ｐゴシック" pitchFamily="34" charset="-128"/>
              </a:rPr>
              <a:t>3: </a:t>
            </a:r>
            <a:r>
              <a:rPr lang="el-GR" sz="1400" dirty="0" smtClean="0">
                <a:ea typeface="ＭＳ Ｐゴシック" pitchFamily="34" charset="-128"/>
              </a:rPr>
              <a:t>Πολλαπλασιάστε τα έσοδα του βήματος </a:t>
            </a:r>
            <a:r>
              <a:rPr lang="en-US" sz="1400" dirty="0" smtClean="0">
                <a:ea typeface="ＭＳ Ｐゴシック" pitchFamily="34" charset="-128"/>
              </a:rPr>
              <a:t>1 </a:t>
            </a:r>
            <a:r>
              <a:rPr lang="el-GR" sz="1400" dirty="0" smtClean="0">
                <a:ea typeface="ＭＳ Ｐゴシック" pitchFamily="34" charset="-128"/>
              </a:rPr>
              <a:t>με το μέσο πολλαπλασιαστή κλάδου</a:t>
            </a:r>
            <a:r>
              <a:rPr lang="en-US" sz="1400" dirty="0" smtClean="0">
                <a:ea typeface="ＭＳ Ｐゴシック" pitchFamily="34" charset="-128"/>
              </a:rPr>
              <a:t> </a:t>
            </a:r>
            <a:r>
              <a:rPr lang="el-GR" sz="1400" dirty="0" smtClean="0">
                <a:ea typeface="ＭＳ Ｐゴシック" pitchFamily="34" charset="-128"/>
              </a:rPr>
              <a:t>του βήματος </a:t>
            </a:r>
            <a:r>
              <a:rPr lang="en-US" sz="1400" dirty="0" smtClean="0">
                <a:ea typeface="ＭＳ Ｐゴシック" pitchFamily="34" charset="-128"/>
              </a:rPr>
              <a:t>2.</a:t>
            </a:r>
          </a:p>
          <a:p>
            <a:r>
              <a:rPr lang="el-GR" sz="1400" dirty="0" smtClean="0">
                <a:ea typeface="ＭＳ Ｐゴシック" pitchFamily="34" charset="-128"/>
              </a:rPr>
              <a:t>Η </a:t>
            </a:r>
            <a:r>
              <a:rPr lang="en-US" sz="1400" dirty="0" smtClean="0">
                <a:ea typeface="ＭＳ Ｐゴシック" pitchFamily="34" charset="-128"/>
              </a:rPr>
              <a:t>Disney </a:t>
            </a:r>
            <a:r>
              <a:rPr lang="el-GR" sz="1400" dirty="0" smtClean="0">
                <a:ea typeface="ＭＳ Ｐゴシック" pitchFamily="34" charset="-128"/>
              </a:rPr>
              <a:t>έχει ένα υπόλοιπο ρευστών ίσο με </a:t>
            </a:r>
            <a:r>
              <a:rPr lang="en-US" sz="1400" dirty="0" smtClean="0">
                <a:ea typeface="ＭＳ Ｐゴシック" pitchFamily="34" charset="-128"/>
              </a:rPr>
              <a:t>$3,795 </a:t>
            </a:r>
            <a:r>
              <a:rPr lang="el-GR" sz="1400" dirty="0" smtClean="0">
                <a:ea typeface="ＭＳ Ｐゴシック" pitchFamily="34" charset="-128"/>
              </a:rPr>
              <a:t>εκατομμύρια</a:t>
            </a:r>
            <a:r>
              <a:rPr lang="en-US" sz="1400" dirty="0" smtClean="0">
                <a:ea typeface="ＭＳ Ｐゴシック" pitchFamily="34" charset="-128"/>
              </a:rPr>
              <a:t>. </a:t>
            </a:r>
            <a:r>
              <a:rPr lang="el-GR" sz="1400" dirty="0" smtClean="0">
                <a:ea typeface="ＭＳ Ｐゴシック" pitchFamily="34" charset="-128"/>
              </a:rPr>
              <a:t>Εάν θέλαμε ένα βήτα για όλα τα στοιχεία της</a:t>
            </a:r>
            <a:r>
              <a:rPr lang="en-US" sz="1400" dirty="0" smtClean="0">
                <a:ea typeface="ＭＳ Ｐゴシック" pitchFamily="34" charset="-128"/>
              </a:rPr>
              <a:t> Disney (</a:t>
            </a:r>
            <a:r>
              <a:rPr lang="el-GR" sz="1400" dirty="0" smtClean="0">
                <a:ea typeface="ＭＳ Ｐゴシック" pitchFamily="34" charset="-128"/>
              </a:rPr>
              <a:t>και όχι μόνο για τα λειτουργικά</a:t>
            </a:r>
            <a:r>
              <a:rPr lang="en-US" sz="1400" dirty="0" smtClean="0">
                <a:ea typeface="ＭＳ Ｐゴシック" pitchFamily="34" charset="-128"/>
              </a:rPr>
              <a:t>), </a:t>
            </a:r>
            <a:r>
              <a:rPr lang="el-GR" sz="1400" dirty="0" smtClean="0">
                <a:ea typeface="ＭＳ Ｐゴシック" pitchFamily="34" charset="-128"/>
              </a:rPr>
              <a:t>θα υπολογίζαμε ένα σταθμισμένο μέσο</a:t>
            </a:r>
            <a:r>
              <a:rPr lang="en-US" sz="1400" dirty="0" smtClean="0">
                <a:ea typeface="ＭＳ Ｐゴシック" pitchFamily="34" charset="-128"/>
              </a:rPr>
              <a:t>:</a:t>
            </a:r>
          </a:p>
          <a:p>
            <a:endParaRPr lang="en-US" sz="1200" dirty="0" smtClean="0">
              <a:ea typeface="ＭＳ Ｐゴシック" pitchFamily="34" charset="-128"/>
            </a:endParaRPr>
          </a:p>
        </p:txBody>
      </p:sp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1952625" y="6324600"/>
          <a:ext cx="5011738" cy="304800"/>
        </p:xfrm>
        <a:graphic>
          <a:graphicData uri="http://schemas.openxmlformats.org/presentationml/2006/ole">
            <p:oleObj spid="_x0000_s10242" name="Εξίσωση" r:id="rId4" imgW="6642000" imgH="457200" progId="Equation.3">
              <p:embed/>
            </p:oleObj>
          </a:graphicData>
        </a:graphic>
      </p:graphicFrame>
      <p:graphicFrame>
        <p:nvGraphicFramePr>
          <p:cNvPr id="10243" name="Object 3"/>
          <p:cNvGraphicFramePr>
            <a:graphicFrameLocks noChangeAspect="1"/>
          </p:cNvGraphicFramePr>
          <p:nvPr/>
        </p:nvGraphicFramePr>
        <p:xfrm>
          <a:off x="3505200" y="4419600"/>
          <a:ext cx="1752600" cy="325438"/>
        </p:xfrm>
        <a:graphic>
          <a:graphicData uri="http://schemas.openxmlformats.org/presentationml/2006/ole">
            <p:oleObj spid="_x0000_s10243" name="Εξίσωση" r:id="rId5" imgW="2095200" imgH="393480" progId="Equation.3">
              <p:embed/>
            </p:oleObj>
          </a:graphicData>
        </a:graphic>
      </p:graphicFrame>
      <p:pic>
        <p:nvPicPr>
          <p:cNvPr id="10249" name="Picture 9" descr="b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0" y="2416175"/>
            <a:ext cx="6894513" cy="12176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5832475" algn="l"/>
              </a:tabLst>
            </a:pPr>
            <a:r>
              <a:rPr lang="el-GR" sz="2000" smtClean="0">
                <a:ea typeface="ＭＳ Ｐゴシック" pitchFamily="34" charset="-128"/>
              </a:rPr>
              <a:t>Κόστος Ιδίων Κεφαλαίων της </a:t>
            </a:r>
            <a:r>
              <a:rPr lang="en-US" sz="2000" smtClean="0">
                <a:ea typeface="ＭＳ Ｐゴシック" pitchFamily="34" charset="-128"/>
              </a:rPr>
              <a:t>Disney</a:t>
            </a:r>
          </a:p>
        </p:txBody>
      </p:sp>
      <p:sp>
        <p:nvSpPr>
          <p:cNvPr id="89091" name="Text Box 4"/>
          <p:cNvSpPr txBox="1">
            <a:spLocks noChangeArrowheads="1"/>
          </p:cNvSpPr>
          <p:nvPr/>
        </p:nvSpPr>
        <p:spPr bwMode="auto">
          <a:xfrm>
            <a:off x="5791200" y="5975350"/>
            <a:ext cx="3886200" cy="730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400"/>
              <a:t>Επιτόκιο μηδενικού κινδύνου</a:t>
            </a:r>
            <a:r>
              <a:rPr lang="en-US" sz="1400"/>
              <a:t>= 3.5%</a:t>
            </a:r>
          </a:p>
          <a:p>
            <a:r>
              <a:rPr lang="el-GR" sz="1400"/>
              <a:t>Πριμ κινδύνου </a:t>
            </a:r>
            <a:r>
              <a:rPr lang="en-US" sz="1400"/>
              <a:t>= 6%</a:t>
            </a:r>
          </a:p>
        </p:txBody>
      </p:sp>
      <p:sp>
        <p:nvSpPr>
          <p:cNvPr id="89092" name="Content Placeholder 5"/>
          <p:cNvSpPr>
            <a:spLocks noGrp="1"/>
          </p:cNvSpPr>
          <p:nvPr>
            <p:ph idx="1"/>
          </p:nvPr>
        </p:nvSpPr>
        <p:spPr>
          <a:xfrm>
            <a:off x="1143000" y="1676400"/>
            <a:ext cx="7753350" cy="4343400"/>
          </a:xfrm>
        </p:spPr>
        <p:txBody>
          <a:bodyPr/>
          <a:lstStyle/>
          <a:p>
            <a:r>
              <a:rPr lang="el-GR" sz="1400" dirty="0" smtClean="0">
                <a:ea typeface="ＭＳ Ｐゴシック" pitchFamily="34" charset="-128"/>
              </a:rPr>
              <a:t>Βήμα </a:t>
            </a:r>
            <a:r>
              <a:rPr lang="en-US" sz="1400" dirty="0" smtClean="0">
                <a:ea typeface="ＭＳ Ｐゴシック" pitchFamily="34" charset="-128"/>
              </a:rPr>
              <a:t>1: </a:t>
            </a:r>
            <a:r>
              <a:rPr lang="el-GR" sz="1400" dirty="0" smtClean="0">
                <a:ea typeface="ＭＳ Ｐゴシック" pitchFamily="34" charset="-128"/>
              </a:rPr>
              <a:t>Κατανείμετε δανειακά κεφάλαια στις δραστηριότητες</a:t>
            </a:r>
            <a:endParaRPr lang="en-US" sz="1400" dirty="0" smtClean="0">
              <a:ea typeface="ＭＳ Ｐゴシック" pitchFamily="34" charset="-128"/>
            </a:endParaRPr>
          </a:p>
          <a:p>
            <a:endParaRPr lang="en-US" sz="1200" dirty="0" smtClean="0">
              <a:ea typeface="ＭＳ Ｐゴシック" pitchFamily="34" charset="-128"/>
            </a:endParaRPr>
          </a:p>
          <a:p>
            <a:endParaRPr lang="en-US" sz="1200" dirty="0" smtClean="0">
              <a:ea typeface="ＭＳ Ｐゴシック" pitchFamily="34" charset="-128"/>
            </a:endParaRPr>
          </a:p>
          <a:p>
            <a:pPr>
              <a:buFont typeface="Monotype Sorts" charset="2"/>
              <a:buNone/>
            </a:pPr>
            <a:endParaRPr lang="en-US" sz="1200" dirty="0" smtClean="0">
              <a:ea typeface="ＭＳ Ｐゴシック" pitchFamily="34" charset="-128"/>
            </a:endParaRPr>
          </a:p>
          <a:p>
            <a:endParaRPr lang="en-US" sz="1200" dirty="0" smtClean="0">
              <a:ea typeface="ＭＳ Ｐゴシック" pitchFamily="34" charset="-128"/>
            </a:endParaRPr>
          </a:p>
          <a:p>
            <a:endParaRPr lang="en-US" sz="1200" dirty="0" smtClean="0">
              <a:ea typeface="ＭＳ Ｐゴシック" pitchFamily="34" charset="-128"/>
            </a:endParaRPr>
          </a:p>
          <a:p>
            <a:endParaRPr lang="en-US" sz="1200" dirty="0" smtClean="0">
              <a:ea typeface="ＭＳ Ｐゴシック" pitchFamily="34" charset="-128"/>
            </a:endParaRPr>
          </a:p>
          <a:p>
            <a:r>
              <a:rPr lang="el-GR" sz="1400" dirty="0" smtClean="0">
                <a:ea typeface="ＭＳ Ｐゴシック" pitchFamily="34" charset="-128"/>
              </a:rPr>
              <a:t>Βήμα </a:t>
            </a:r>
            <a:r>
              <a:rPr lang="en-US" sz="1400" dirty="0" smtClean="0">
                <a:ea typeface="ＭＳ Ｐゴシック" pitchFamily="34" charset="-128"/>
              </a:rPr>
              <a:t>2: </a:t>
            </a:r>
            <a:r>
              <a:rPr lang="el-GR" sz="1400" dirty="0" smtClean="0">
                <a:ea typeface="ＭＳ Ｐゴシック" pitchFamily="34" charset="-128"/>
              </a:rPr>
              <a:t>Υπολογίστε μοχλευμένους βήτα και κόστη ιδίων κεφαλαίων για τις λειτουργικές δραστηριότητες της </a:t>
            </a:r>
            <a:r>
              <a:rPr lang="en-US" sz="1400" dirty="0" smtClean="0">
                <a:ea typeface="ＭＳ Ｐゴシック" pitchFamily="34" charset="-128"/>
              </a:rPr>
              <a:t>Disney</a:t>
            </a:r>
          </a:p>
          <a:p>
            <a:endParaRPr lang="en-US" sz="1400" dirty="0" smtClean="0">
              <a:ea typeface="ＭＳ Ｐゴシック" pitchFamily="34" charset="-128"/>
            </a:endParaRPr>
          </a:p>
          <a:p>
            <a:endParaRPr lang="en-US" sz="1200" dirty="0" smtClean="0">
              <a:ea typeface="ＭＳ Ｐゴシック" pitchFamily="34" charset="-128"/>
            </a:endParaRPr>
          </a:p>
          <a:p>
            <a:endParaRPr lang="el-GR" sz="1200" dirty="0" smtClean="0">
              <a:ea typeface="ＭＳ Ｐゴシック" pitchFamily="34" charset="-128"/>
            </a:endParaRPr>
          </a:p>
          <a:p>
            <a:endParaRPr lang="en-US" sz="1200" dirty="0" smtClean="0">
              <a:ea typeface="ＭＳ Ｐゴシック" pitchFamily="34" charset="-128"/>
            </a:endParaRPr>
          </a:p>
          <a:p>
            <a:endParaRPr lang="en-US" sz="1200" dirty="0" smtClean="0">
              <a:ea typeface="ＭＳ Ｐゴシック" pitchFamily="34" charset="-128"/>
            </a:endParaRPr>
          </a:p>
          <a:p>
            <a:endParaRPr lang="en-US" sz="1200" dirty="0" smtClean="0">
              <a:ea typeface="ＭＳ Ｐゴシック" pitchFamily="34" charset="-128"/>
            </a:endParaRPr>
          </a:p>
          <a:p>
            <a:r>
              <a:rPr lang="el-GR" sz="1400" dirty="0" smtClean="0">
                <a:ea typeface="ＭＳ Ｐゴシック" pitchFamily="34" charset="-128"/>
              </a:rPr>
              <a:t>Βήμα</a:t>
            </a:r>
            <a:r>
              <a:rPr lang="en-US" sz="1400" dirty="0" smtClean="0">
                <a:ea typeface="ＭＳ Ｐゴシック" pitchFamily="34" charset="-128"/>
              </a:rPr>
              <a:t> 2</a:t>
            </a:r>
            <a:r>
              <a:rPr lang="el-GR" sz="1400" dirty="0" smtClean="0">
                <a:ea typeface="ＭＳ Ｐゴシック" pitchFamily="34" charset="-128"/>
              </a:rPr>
              <a:t>α</a:t>
            </a:r>
            <a:r>
              <a:rPr lang="en-US" sz="1400" dirty="0" smtClean="0">
                <a:ea typeface="ＭＳ Ｐゴシック" pitchFamily="34" charset="-128"/>
              </a:rPr>
              <a:t>: </a:t>
            </a:r>
            <a:r>
              <a:rPr lang="el-GR" sz="1400" dirty="0" smtClean="0">
                <a:ea typeface="ＭＳ Ｐゴシック" pitchFamily="34" charset="-128"/>
              </a:rPr>
              <a:t>Υπολογίστε το κόστος ιδίων κεφαλαίων για όλα τα περιουσιακά στοιχεία της </a:t>
            </a:r>
            <a:r>
              <a:rPr lang="en-US" sz="1400" dirty="0" smtClean="0">
                <a:ea typeface="ＭＳ Ｐゴシック" pitchFamily="34" charset="-128"/>
              </a:rPr>
              <a:t>Disney:</a:t>
            </a:r>
          </a:p>
          <a:p>
            <a:pPr lvl="1">
              <a:buFontTx/>
              <a:buNone/>
            </a:pPr>
            <a:r>
              <a:rPr lang="el-GR" sz="1400" dirty="0" smtClean="0">
                <a:ea typeface="ＭＳ Ｐゴシック" pitchFamily="34" charset="-128"/>
              </a:rPr>
              <a:t>Βήτα ιδίων κεφαλαίων</a:t>
            </a:r>
            <a:r>
              <a:rPr lang="en-US" sz="1400" baseline="-25000" dirty="0" smtClean="0">
                <a:ea typeface="ＭＳ Ｐゴシック" pitchFamily="34" charset="-128"/>
              </a:rPr>
              <a:t>Disney </a:t>
            </a:r>
            <a:r>
              <a:rPr lang="el-GR" sz="1400" baseline="-25000" dirty="0" smtClean="0">
                <a:ea typeface="ＭＳ Ｐゴシック" pitchFamily="34" charset="-128"/>
              </a:rPr>
              <a:t>ως εταιρεία</a:t>
            </a:r>
            <a:r>
              <a:rPr lang="en-US" sz="1400" dirty="0" smtClean="0">
                <a:ea typeface="ＭＳ Ｐゴシック" pitchFamily="34" charset="-128"/>
              </a:rPr>
              <a:t> = 0.6885  (1 + (1 – 0.38)(0.3691)) = 0.8460</a:t>
            </a:r>
          </a:p>
          <a:p>
            <a:pPr>
              <a:buFont typeface="Monotype Sorts" charset="2"/>
              <a:buNone/>
            </a:pPr>
            <a:endParaRPr lang="en-US" sz="1200" dirty="0" smtClean="0">
              <a:ea typeface="ＭＳ Ｐゴシック" pitchFamily="34" charset="-128"/>
            </a:endParaRPr>
          </a:p>
        </p:txBody>
      </p:sp>
      <p:cxnSp>
        <p:nvCxnSpPr>
          <p:cNvPr id="89094" name="Straight Arrow Connector 8"/>
          <p:cNvCxnSpPr>
            <a:cxnSpLocks noChangeShapeType="1"/>
          </p:cNvCxnSpPr>
          <p:nvPr/>
        </p:nvCxnSpPr>
        <p:spPr bwMode="auto">
          <a:xfrm rot="16200000" flipV="1">
            <a:off x="7848600" y="5105400"/>
            <a:ext cx="838200" cy="5334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89098" name="Picture 10" descr="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2203450"/>
            <a:ext cx="6400800" cy="1054100"/>
          </a:xfrm>
          <a:prstGeom prst="rect">
            <a:avLst/>
          </a:prstGeom>
          <a:noFill/>
        </p:spPr>
      </p:pic>
      <p:pic>
        <p:nvPicPr>
          <p:cNvPr id="89099" name="Picture 11" descr="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5000" y="3733800"/>
            <a:ext cx="5507037" cy="91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="ctr"/>
          <a:lstStyle/>
          <a:p>
            <a:r>
              <a:rPr lang="en-US" sz="2000" dirty="0" smtClean="0">
                <a:ea typeface="ＭＳ Ｐゴシック" pitchFamily="34" charset="-128"/>
              </a:rPr>
              <a:t> </a:t>
            </a:r>
            <a:r>
              <a:rPr lang="el-GR" sz="2000" dirty="0" smtClean="0">
                <a:solidFill>
                  <a:srgbClr val="C00000"/>
                </a:solidFill>
                <a:ea typeface="ＭＳ Ｐゴシック" pitchFamily="34" charset="-128"/>
              </a:rPr>
              <a:t>Θέμα Συζήτησης</a:t>
            </a:r>
            <a:endParaRPr lang="en-US" sz="2000" dirty="0" smtClean="0">
              <a:solidFill>
                <a:srgbClr val="C00000"/>
              </a:solidFill>
              <a:ea typeface="ＭＳ Ｐゴシック" pitchFamily="34" charset="-128"/>
            </a:endParaRP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381000" indent="-381000"/>
            <a:r>
              <a:rPr lang="el-GR" sz="1600" dirty="0" smtClean="0">
                <a:solidFill>
                  <a:srgbClr val="FF0000"/>
                </a:solidFill>
                <a:ea typeface="ＭＳ Ｐゴシック" pitchFamily="34" charset="-128"/>
              </a:rPr>
              <a:t>Υποθέστε τώρα πως είστε ο οικονομικός διευθυντής της </a:t>
            </a:r>
            <a:r>
              <a:rPr lang="en-US" sz="1600" dirty="0" smtClean="0">
                <a:solidFill>
                  <a:srgbClr val="FF0000"/>
                </a:solidFill>
                <a:ea typeface="ＭＳ Ｐゴシック" pitchFamily="34" charset="-128"/>
              </a:rPr>
              <a:t>Disney. </a:t>
            </a:r>
            <a:r>
              <a:rPr lang="el-GR" sz="1600" dirty="0" smtClean="0">
                <a:solidFill>
                  <a:srgbClr val="FF0000"/>
                </a:solidFill>
                <a:ea typeface="ＭＳ Ｐゴシック" pitchFamily="34" charset="-128"/>
              </a:rPr>
              <a:t>Ο διευθυντής της κινηματογραφικής δραστηριότητας</a:t>
            </a:r>
            <a:r>
              <a:rPr lang="en-US" sz="1600" dirty="0" smtClean="0">
                <a:solidFill>
                  <a:srgbClr val="FF0000"/>
                </a:solidFill>
                <a:ea typeface="ＭＳ Ｐゴシック" pitchFamily="34" charset="-128"/>
              </a:rPr>
              <a:t> </a:t>
            </a:r>
            <a:r>
              <a:rPr lang="el-GR" sz="1600" dirty="0" smtClean="0">
                <a:solidFill>
                  <a:srgbClr val="FF0000"/>
                </a:solidFill>
                <a:ea typeface="ＭＳ Ｐゴシック" pitchFamily="34" charset="-128"/>
              </a:rPr>
              <a:t>σας προσεγγίζει με μια ταινία υψηλού προϋπολογισμού</a:t>
            </a:r>
            <a:r>
              <a:rPr lang="en-US" sz="1600" dirty="0" smtClean="0">
                <a:solidFill>
                  <a:srgbClr val="FF0000"/>
                </a:solidFill>
                <a:ea typeface="ＭＳ Ｐゴシック" pitchFamily="34" charset="-128"/>
              </a:rPr>
              <a:t> </a:t>
            </a:r>
            <a:r>
              <a:rPr lang="el-GR" sz="1600" dirty="0" smtClean="0">
                <a:solidFill>
                  <a:srgbClr val="FF0000"/>
                </a:solidFill>
                <a:ea typeface="ＭＳ Ｐゴシック" pitchFamily="34" charset="-128"/>
              </a:rPr>
              <a:t>που θα ήθελε να χρηματοδοτήσετε</a:t>
            </a:r>
            <a:r>
              <a:rPr lang="en-US" sz="1600" dirty="0" smtClean="0">
                <a:solidFill>
                  <a:srgbClr val="FF0000"/>
                </a:solidFill>
                <a:ea typeface="ＭＳ Ｐゴシック" pitchFamily="34" charset="-128"/>
              </a:rPr>
              <a:t>. </a:t>
            </a:r>
            <a:r>
              <a:rPr lang="el-GR" sz="1600" dirty="0" smtClean="0">
                <a:solidFill>
                  <a:srgbClr val="FF0000"/>
                </a:solidFill>
                <a:ea typeface="ＭＳ Ｐゴシック" pitchFamily="34" charset="-128"/>
              </a:rPr>
              <a:t>Υποστηρίζει πως η ανάλυσή του για την ταινία έδειξε πως θα παράγει μια απόδοση επί του μετοχικού κεφαλαίου ίση με </a:t>
            </a:r>
            <a:r>
              <a:rPr lang="en-US" sz="1600" dirty="0" smtClean="0">
                <a:solidFill>
                  <a:srgbClr val="FF0000"/>
                </a:solidFill>
                <a:ea typeface="ＭＳ Ｐゴシック" pitchFamily="34" charset="-128"/>
              </a:rPr>
              <a:t>12%. </a:t>
            </a:r>
            <a:r>
              <a:rPr lang="el-GR" sz="1600" dirty="0" smtClean="0">
                <a:solidFill>
                  <a:srgbClr val="FF0000"/>
                </a:solidFill>
                <a:ea typeface="ＭＳ Ｐゴシック" pitchFamily="34" charset="-128"/>
              </a:rPr>
              <a:t>Θα τη χρηματοδοτούσατε</a:t>
            </a:r>
            <a:r>
              <a:rPr lang="en-US" sz="1600" dirty="0" smtClean="0">
                <a:solidFill>
                  <a:srgbClr val="FF0000"/>
                </a:solidFill>
                <a:ea typeface="ＭＳ Ｐゴシック" pitchFamily="34" charset="-128"/>
              </a:rPr>
              <a:t>?</a:t>
            </a:r>
          </a:p>
          <a:p>
            <a:pPr marL="800100" lvl="1" indent="-342900">
              <a:buFont typeface="Times" pitchFamily="18" charset="0"/>
              <a:buAutoNum type="alphaLcParenR"/>
            </a:pPr>
            <a:r>
              <a:rPr lang="el-GR" dirty="0" smtClean="0">
                <a:solidFill>
                  <a:srgbClr val="FF0000"/>
                </a:solidFill>
                <a:ea typeface="ＭＳ Ｐゴシック" pitchFamily="34" charset="-128"/>
              </a:rPr>
              <a:t>Ναι</a:t>
            </a:r>
            <a:r>
              <a:rPr lang="en-US" dirty="0" smtClean="0">
                <a:solidFill>
                  <a:srgbClr val="FF0000"/>
                </a:solidFill>
                <a:ea typeface="ＭＳ Ｐゴシック" pitchFamily="34" charset="-128"/>
              </a:rPr>
              <a:t>. </a:t>
            </a:r>
            <a:r>
              <a:rPr lang="el-GR" dirty="0" smtClean="0">
                <a:solidFill>
                  <a:srgbClr val="FF0000"/>
                </a:solidFill>
                <a:ea typeface="ＭＳ Ｐゴシック" pitchFamily="34" charset="-128"/>
              </a:rPr>
              <a:t>Είναι υψηλότερη από το κόστος μετοχικού κεφαλαίου της</a:t>
            </a:r>
            <a:r>
              <a:rPr lang="en-US" dirty="0" smtClean="0">
                <a:solidFill>
                  <a:srgbClr val="FF0000"/>
                </a:solidFill>
                <a:ea typeface="ＭＳ Ｐゴシック" pitchFamily="34" charset="-128"/>
              </a:rPr>
              <a:t> Disney </a:t>
            </a:r>
            <a:r>
              <a:rPr lang="el-GR" dirty="0" smtClean="0">
                <a:solidFill>
                  <a:srgbClr val="FF0000"/>
                </a:solidFill>
                <a:ea typeface="ＭＳ Ｐゴシック" pitchFamily="34" charset="-128"/>
              </a:rPr>
              <a:t>ως εταιρεία</a:t>
            </a:r>
            <a:endParaRPr lang="en-US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marL="800100" lvl="1" indent="-342900">
              <a:buFont typeface="Times" pitchFamily="18" charset="0"/>
              <a:buAutoNum type="alphaLcParenR"/>
            </a:pPr>
            <a:r>
              <a:rPr lang="el-GR" dirty="0" smtClean="0">
                <a:solidFill>
                  <a:srgbClr val="FF0000"/>
                </a:solidFill>
                <a:ea typeface="ＭＳ Ｐゴシック" pitchFamily="34" charset="-128"/>
              </a:rPr>
              <a:t>Όχι</a:t>
            </a:r>
            <a:r>
              <a:rPr lang="en-US" dirty="0" smtClean="0">
                <a:solidFill>
                  <a:srgbClr val="FF0000"/>
                </a:solidFill>
                <a:ea typeface="ＭＳ Ｐゴシック" pitchFamily="34" charset="-128"/>
              </a:rPr>
              <a:t>. </a:t>
            </a:r>
            <a:r>
              <a:rPr lang="el-GR" dirty="0" smtClean="0">
                <a:solidFill>
                  <a:srgbClr val="FF0000"/>
                </a:solidFill>
                <a:ea typeface="ＭＳ Ｐゴシック" pitchFamily="34" charset="-128"/>
              </a:rPr>
              <a:t>Είναι χαμηλότερη από το κόστος μετοχικού κεφαλαίου της κινηματογραφικής δραστηριότητας</a:t>
            </a:r>
            <a:r>
              <a:rPr lang="en-US" dirty="0" smtClean="0">
                <a:solidFill>
                  <a:srgbClr val="FF0000"/>
                </a:solidFill>
                <a:ea typeface="ＭＳ Ｐゴシック" pitchFamily="34" charset="-128"/>
              </a:rPr>
              <a:t>.</a:t>
            </a:r>
          </a:p>
          <a:p>
            <a:pPr marL="800100" lvl="1" indent="-342900">
              <a:buFontTx/>
              <a:buNone/>
            </a:pPr>
            <a:r>
              <a:rPr lang="el-GR" dirty="0" smtClean="0">
                <a:solidFill>
                  <a:srgbClr val="FF0000"/>
                </a:solidFill>
                <a:ea typeface="ＭＳ Ｐゴシック" pitchFamily="34" charset="-128"/>
              </a:rPr>
              <a:t>Ποιες είναι οι ευρύτερες επιπτώσεις της επιλογής σας;</a:t>
            </a:r>
            <a:endParaRPr lang="en-US" dirty="0" smtClean="0">
              <a:solidFill>
                <a:srgbClr val="FF0000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="ctr"/>
          <a:lstStyle/>
          <a:p>
            <a:r>
              <a:rPr lang="el-GR" sz="2000" smtClean="0">
                <a:ea typeface="ＭＳ Ｐゴシック" pitchFamily="34" charset="-128"/>
              </a:rPr>
              <a:t>Εκτιμώντας τον από κάτω προς τα πάνω Βήτα της</a:t>
            </a:r>
            <a:r>
              <a:rPr lang="en-US" sz="2000" smtClean="0">
                <a:ea typeface="ＭＳ Ｐゴシック" pitchFamily="34" charset="-128"/>
              </a:rPr>
              <a:t> Aracruz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828800"/>
            <a:ext cx="7753350" cy="4648200"/>
          </a:xfrm>
          <a:noFill/>
        </p:spPr>
        <p:txBody>
          <a:bodyPr/>
          <a:lstStyle/>
          <a:p>
            <a:pPr>
              <a:buFont typeface="Monotype Sorts" charset="2"/>
              <a:buNone/>
              <a:tabLst>
                <a:tab pos="1941513" algn="l"/>
                <a:tab pos="2516188" algn="l"/>
                <a:tab pos="3541713" algn="l"/>
                <a:tab pos="4457700" algn="l"/>
                <a:tab pos="4738688" algn="l"/>
                <a:tab pos="5373688" algn="l"/>
                <a:tab pos="6569075" algn="l"/>
                <a:tab pos="6862763" algn="l"/>
              </a:tabLst>
            </a:pPr>
            <a:endParaRPr lang="en-US" sz="1200" dirty="0" smtClean="0">
              <a:ea typeface="ＭＳ Ｐゴシック" pitchFamily="34" charset="-128"/>
            </a:endParaRPr>
          </a:p>
          <a:p>
            <a:pPr>
              <a:buFont typeface="Monotype Sorts" charset="2"/>
              <a:buNone/>
              <a:tabLst>
                <a:tab pos="1941513" algn="l"/>
                <a:tab pos="2516188" algn="l"/>
                <a:tab pos="3541713" algn="l"/>
                <a:tab pos="4457700" algn="l"/>
                <a:tab pos="4738688" algn="l"/>
                <a:tab pos="5373688" algn="l"/>
                <a:tab pos="6569075" algn="l"/>
                <a:tab pos="6862763" algn="l"/>
              </a:tabLst>
            </a:pPr>
            <a:endParaRPr lang="en-US" sz="1200" dirty="0" smtClean="0">
              <a:ea typeface="ＭＳ Ｐゴシック" pitchFamily="34" charset="-128"/>
            </a:endParaRPr>
          </a:p>
          <a:p>
            <a:pPr>
              <a:buFont typeface="Monotype Sorts" charset="2"/>
              <a:buNone/>
              <a:tabLst>
                <a:tab pos="1941513" algn="l"/>
                <a:tab pos="2516188" algn="l"/>
                <a:tab pos="3541713" algn="l"/>
                <a:tab pos="4457700" algn="l"/>
                <a:tab pos="4738688" algn="l"/>
                <a:tab pos="5373688" algn="l"/>
                <a:tab pos="6569075" algn="l"/>
                <a:tab pos="6862763" algn="l"/>
              </a:tabLst>
            </a:pPr>
            <a:endParaRPr lang="en-US" sz="1200" dirty="0" smtClean="0">
              <a:ea typeface="ＭＳ Ｐゴシック" pitchFamily="34" charset="-128"/>
            </a:endParaRPr>
          </a:p>
          <a:p>
            <a:pPr>
              <a:tabLst>
                <a:tab pos="1941513" algn="l"/>
                <a:tab pos="2516188" algn="l"/>
                <a:tab pos="3541713" algn="l"/>
                <a:tab pos="4457700" algn="l"/>
                <a:tab pos="4738688" algn="l"/>
                <a:tab pos="5373688" algn="l"/>
                <a:tab pos="6569075" algn="l"/>
                <a:tab pos="6862763" algn="l"/>
              </a:tabLst>
            </a:pPr>
            <a:endParaRPr lang="en-US" sz="1200" dirty="0" smtClean="0">
              <a:ea typeface="ＭＳ Ｐゴシック" pitchFamily="34" charset="-128"/>
            </a:endParaRPr>
          </a:p>
          <a:p>
            <a:pPr>
              <a:tabLst>
                <a:tab pos="1941513" algn="l"/>
                <a:tab pos="2516188" algn="l"/>
                <a:tab pos="3541713" algn="l"/>
                <a:tab pos="4457700" algn="l"/>
                <a:tab pos="4738688" algn="l"/>
                <a:tab pos="5373688" algn="l"/>
                <a:tab pos="6569075" algn="l"/>
                <a:tab pos="6862763" algn="l"/>
              </a:tabLst>
            </a:pPr>
            <a:endParaRPr lang="en-US" sz="1200" dirty="0" smtClean="0">
              <a:ea typeface="ＭＳ Ｐゴシック" pitchFamily="34" charset="-128"/>
            </a:endParaRPr>
          </a:p>
          <a:p>
            <a:pPr>
              <a:tabLst>
                <a:tab pos="1941513" algn="l"/>
                <a:tab pos="2516188" algn="l"/>
                <a:tab pos="3541713" algn="l"/>
                <a:tab pos="4457700" algn="l"/>
                <a:tab pos="4738688" algn="l"/>
                <a:tab pos="5373688" algn="l"/>
                <a:tab pos="6569075" algn="l"/>
                <a:tab pos="6862763" algn="l"/>
              </a:tabLst>
            </a:pPr>
            <a:endParaRPr lang="en-US" sz="1200" dirty="0" smtClean="0">
              <a:ea typeface="ＭＳ Ｐゴシック" pitchFamily="34" charset="-128"/>
            </a:endParaRPr>
          </a:p>
          <a:p>
            <a:pPr>
              <a:tabLst>
                <a:tab pos="1941513" algn="l"/>
                <a:tab pos="2516188" algn="l"/>
                <a:tab pos="3541713" algn="l"/>
                <a:tab pos="4457700" algn="l"/>
                <a:tab pos="4738688" algn="l"/>
                <a:tab pos="5373688" algn="l"/>
                <a:tab pos="6569075" algn="l"/>
                <a:tab pos="6862763" algn="l"/>
              </a:tabLst>
            </a:pPr>
            <a:endParaRPr lang="en-US" sz="1200" dirty="0" smtClean="0">
              <a:ea typeface="ＭＳ Ｐゴシック" pitchFamily="34" charset="-128"/>
            </a:endParaRPr>
          </a:p>
          <a:p>
            <a:pPr>
              <a:tabLst>
                <a:tab pos="1941513" algn="l"/>
                <a:tab pos="2516188" algn="l"/>
                <a:tab pos="3541713" algn="l"/>
                <a:tab pos="4457700" algn="l"/>
                <a:tab pos="4738688" algn="l"/>
                <a:tab pos="5373688" algn="l"/>
                <a:tab pos="6569075" algn="l"/>
                <a:tab pos="6862763" algn="l"/>
              </a:tabLst>
            </a:pPr>
            <a:r>
              <a:rPr lang="el-GR" sz="1600" dirty="0" smtClean="0">
                <a:ea typeface="ＭＳ Ｐゴシック" pitchFamily="34" charset="-128"/>
              </a:rPr>
              <a:t>Ο βήτα για εταιρείες χαρτιού και πολτού σε αναπτυσσόμενες αγορές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l-GR" sz="1600" dirty="0" smtClean="0">
                <a:ea typeface="ＭＳ Ｐゴシック" pitchFamily="34" charset="-128"/>
              </a:rPr>
              <a:t>ίσος με </a:t>
            </a:r>
            <a:r>
              <a:rPr lang="en-US" sz="1600" dirty="0" smtClean="0">
                <a:ea typeface="ＭＳ Ｐゴシック" pitchFamily="34" charset="-128"/>
              </a:rPr>
              <a:t>1.01 </a:t>
            </a:r>
            <a:r>
              <a:rPr lang="el-GR" sz="1600" dirty="0" smtClean="0">
                <a:ea typeface="ＭＳ Ｐゴシック" pitchFamily="34" charset="-128"/>
              </a:rPr>
              <a:t>χρησιμοποιήθηκε ως μη μοχλευμένος βήτα για την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n-US" sz="1600" dirty="0" err="1" smtClean="0">
                <a:ea typeface="ＭＳ Ｐゴシック" pitchFamily="34" charset="-128"/>
              </a:rPr>
              <a:t>Aracruz</a:t>
            </a:r>
            <a:r>
              <a:rPr lang="en-US" sz="1600" dirty="0" smtClean="0">
                <a:ea typeface="ＭＳ Ｐゴシック" pitchFamily="34" charset="-128"/>
              </a:rPr>
              <a:t>.</a:t>
            </a:r>
          </a:p>
          <a:p>
            <a:pPr>
              <a:tabLst>
                <a:tab pos="1941513" algn="l"/>
                <a:tab pos="2516188" algn="l"/>
                <a:tab pos="3541713" algn="l"/>
                <a:tab pos="4457700" algn="l"/>
                <a:tab pos="4738688" algn="l"/>
                <a:tab pos="5373688" algn="l"/>
                <a:tab pos="6569075" algn="l"/>
                <a:tab pos="6862763" algn="l"/>
              </a:tabLst>
            </a:pPr>
            <a:r>
              <a:rPr lang="el-GR" sz="1600" dirty="0" smtClean="0">
                <a:ea typeface="ＭＳ Ｐゴシック" pitchFamily="34" charset="-128"/>
              </a:rPr>
              <a:t>Όταν υπολογίζαμε το μοχλευμένο βήτα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l-GR" sz="1600" dirty="0" smtClean="0">
                <a:ea typeface="ＭＳ Ｐゴシック" pitchFamily="34" charset="-128"/>
              </a:rPr>
              <a:t>για τη δραστηριότητα χάρτου και πολτού της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n-US" sz="1600" dirty="0" err="1" smtClean="0">
                <a:ea typeface="ＭＳ Ｐゴシック" pitchFamily="34" charset="-128"/>
              </a:rPr>
              <a:t>Aracruz</a:t>
            </a:r>
            <a:r>
              <a:rPr lang="en-US" sz="1600" dirty="0" smtClean="0">
                <a:ea typeface="ＭＳ Ｐゴシック" pitchFamily="34" charset="-128"/>
              </a:rPr>
              <a:t>, </a:t>
            </a:r>
            <a:r>
              <a:rPr lang="el-GR" sz="1600" dirty="0" smtClean="0">
                <a:ea typeface="ＭＳ Ｐゴシック" pitchFamily="34" charset="-128"/>
              </a:rPr>
              <a:t>χρησιμοποιήσαμε τη συνολική έκθεση χρέους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l-GR" sz="1600" dirty="0" smtClean="0">
                <a:ea typeface="ＭＳ Ｐゴシック" pitchFamily="34" charset="-128"/>
              </a:rPr>
              <a:t>των </a:t>
            </a:r>
            <a:r>
              <a:rPr lang="en-US" sz="1600" dirty="0" smtClean="0">
                <a:ea typeface="ＭＳ Ｐゴシック" pitchFamily="34" charset="-128"/>
              </a:rPr>
              <a:t>9,805 </a:t>
            </a:r>
            <a:r>
              <a:rPr lang="el-GR" sz="1600" dirty="0" smtClean="0">
                <a:ea typeface="ＭＳ Ｐゴシック" pitchFamily="34" charset="-128"/>
              </a:rPr>
              <a:t>εκατομμυρίων Βραζιλιάνικων </a:t>
            </a:r>
            <a:r>
              <a:rPr lang="el-GR" sz="1600" dirty="0" err="1" smtClean="0">
                <a:ea typeface="ＭＳ Ｐゴシック" pitchFamily="34" charset="-128"/>
              </a:rPr>
              <a:t>ρεάλ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l-GR" sz="1600" dirty="0" smtClean="0">
                <a:ea typeface="ＭＳ Ｐゴシック" pitchFamily="34" charset="-128"/>
              </a:rPr>
              <a:t>και την αγοραία αξία ιδίων κεφαλαίων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l-GR" sz="1600" dirty="0" smtClean="0">
                <a:ea typeface="ＭＳ Ｐゴシック" pitchFamily="34" charset="-128"/>
              </a:rPr>
              <a:t>των</a:t>
            </a:r>
            <a:r>
              <a:rPr lang="en-US" sz="1600" dirty="0" smtClean="0">
                <a:ea typeface="ＭＳ Ｐゴシック" pitchFamily="34" charset="-128"/>
              </a:rPr>
              <a:t> 8907 </a:t>
            </a:r>
            <a:r>
              <a:rPr lang="el-GR" sz="1600" dirty="0" smtClean="0">
                <a:ea typeface="ＭＳ Ｐゴシック" pitchFamily="34" charset="-128"/>
              </a:rPr>
              <a:t>εκατομμυρίων </a:t>
            </a:r>
            <a:r>
              <a:rPr lang="el-GR" sz="1600" dirty="0" err="1" smtClean="0">
                <a:ea typeface="ＭＳ Ｐゴシック" pitchFamily="34" charset="-128"/>
              </a:rPr>
              <a:t>ρεάλ</a:t>
            </a:r>
            <a:r>
              <a:rPr lang="en-US" sz="1600" dirty="0" smtClean="0">
                <a:ea typeface="ＭＳ Ｐゴシック" pitchFamily="34" charset="-128"/>
              </a:rPr>
              <a:t>, </a:t>
            </a:r>
            <a:r>
              <a:rPr lang="el-GR" sz="1600" dirty="0" smtClean="0">
                <a:ea typeface="ＭＳ Ｐゴシック" pitchFamily="34" charset="-128"/>
              </a:rPr>
              <a:t>σε συνδυασμό με τον οριακό φορολογικό συντελεστή του</a:t>
            </a:r>
            <a:r>
              <a:rPr lang="en-US" sz="1600" dirty="0" smtClean="0">
                <a:ea typeface="ＭＳ Ｐゴシック" pitchFamily="34" charset="-128"/>
              </a:rPr>
              <a:t> 34% </a:t>
            </a:r>
            <a:r>
              <a:rPr lang="el-GR" sz="1600" dirty="0" smtClean="0">
                <a:ea typeface="ＭＳ Ｐゴシック" pitchFamily="34" charset="-128"/>
              </a:rPr>
              <a:t>για τη Βραζιλία</a:t>
            </a:r>
            <a:r>
              <a:rPr lang="en-US" sz="1600" dirty="0" smtClean="0">
                <a:ea typeface="ＭＳ Ｐゴシック" pitchFamily="34" charset="-128"/>
              </a:rPr>
              <a:t>:</a:t>
            </a:r>
          </a:p>
          <a:p>
            <a:pPr lvl="1">
              <a:tabLst>
                <a:tab pos="1941513" algn="l"/>
                <a:tab pos="2516188" algn="l"/>
                <a:tab pos="3541713" algn="l"/>
                <a:tab pos="4457700" algn="l"/>
                <a:tab pos="4738688" algn="l"/>
                <a:tab pos="5373688" algn="l"/>
                <a:tab pos="6569075" algn="l"/>
                <a:tab pos="6862763" algn="l"/>
              </a:tabLst>
            </a:pPr>
            <a:r>
              <a:rPr lang="el-GR" dirty="0" smtClean="0">
                <a:ea typeface="ＭＳ Ｐゴシック" pitchFamily="34" charset="-128"/>
              </a:rPr>
              <a:t>Αριθμοδείκτης Ακαθάριστων ΔΚ/ΙΚ</a:t>
            </a:r>
            <a:r>
              <a:rPr lang="en-US" dirty="0" smtClean="0">
                <a:ea typeface="ＭＳ Ｐゴシック" pitchFamily="34" charset="-128"/>
              </a:rPr>
              <a:t> = </a:t>
            </a:r>
            <a:r>
              <a:rPr lang="el-GR" dirty="0" smtClean="0">
                <a:ea typeface="ＭＳ Ｐゴシック" pitchFamily="34" charset="-128"/>
              </a:rPr>
              <a:t>ΔΚ/ΙΚ</a:t>
            </a:r>
            <a:r>
              <a:rPr lang="en-US" dirty="0" smtClean="0">
                <a:ea typeface="ＭＳ Ｐゴシック" pitchFamily="34" charset="-128"/>
              </a:rPr>
              <a:t>= 9805/8907 = 110.08%</a:t>
            </a:r>
          </a:p>
          <a:p>
            <a:pPr lvl="1">
              <a:tabLst>
                <a:tab pos="1941513" algn="l"/>
                <a:tab pos="2516188" algn="l"/>
                <a:tab pos="3541713" algn="l"/>
                <a:tab pos="4457700" algn="l"/>
                <a:tab pos="4738688" algn="l"/>
                <a:tab pos="5373688" algn="l"/>
                <a:tab pos="6569075" algn="l"/>
                <a:tab pos="6862763" algn="l"/>
              </a:tabLst>
            </a:pPr>
            <a:r>
              <a:rPr lang="el-GR" dirty="0" smtClean="0">
                <a:ea typeface="ＭＳ Ｐゴシック" pitchFamily="34" charset="-128"/>
              </a:rPr>
              <a:t>Μοχλευμένος βήτα για δραστηριότητα χάρτου της </a:t>
            </a:r>
            <a:r>
              <a:rPr lang="en-US" dirty="0" err="1" smtClean="0">
                <a:ea typeface="ＭＳ Ｐゴシック" pitchFamily="34" charset="-128"/>
              </a:rPr>
              <a:t>Aracruz</a:t>
            </a:r>
            <a:r>
              <a:rPr lang="en-US" dirty="0" smtClean="0">
                <a:ea typeface="ＭＳ Ｐゴシック" pitchFamily="34" charset="-128"/>
              </a:rPr>
              <a:t> = 1.01 (1+(1-.34)(1.1008)) = 1.74</a:t>
            </a:r>
          </a:p>
          <a:p>
            <a:pPr lvl="1" algn="just">
              <a:buFontTx/>
              <a:buNone/>
              <a:tabLst>
                <a:tab pos="1941513" algn="l"/>
                <a:tab pos="2516188" algn="l"/>
                <a:tab pos="3541713" algn="l"/>
                <a:tab pos="4457700" algn="l"/>
                <a:tab pos="4738688" algn="l"/>
                <a:tab pos="5373688" algn="l"/>
                <a:tab pos="6569075" algn="l"/>
                <a:tab pos="6862763" algn="l"/>
              </a:tabLst>
            </a:pPr>
            <a:endParaRPr lang="en-US" sz="1200" dirty="0" smtClean="0">
              <a:ea typeface="ＭＳ Ｐゴシック" pitchFamily="34" charset="-128"/>
            </a:endParaRPr>
          </a:p>
        </p:txBody>
      </p:sp>
      <p:sp>
        <p:nvSpPr>
          <p:cNvPr id="11269" name="TextBox 5"/>
          <p:cNvSpPr txBox="1">
            <a:spLocks noChangeArrowheads="1"/>
          </p:cNvSpPr>
          <p:nvPr/>
        </p:nvSpPr>
        <p:spPr bwMode="auto">
          <a:xfrm>
            <a:off x="2971800" y="1644650"/>
            <a:ext cx="29892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Bottom up Betas for Paper &amp; Pulp</a:t>
            </a:r>
          </a:p>
        </p:txBody>
      </p:sp>
      <p:pic>
        <p:nvPicPr>
          <p:cNvPr id="11273" name="Picture 9" descr="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2300288"/>
            <a:ext cx="6096000" cy="976312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smtClean="0">
                <a:ea typeface="ＭＳ Ｐゴシック" pitchFamily="34" charset="-128"/>
              </a:rPr>
              <a:t>Aracruz: </a:t>
            </a:r>
            <a:r>
              <a:rPr lang="el-GR" sz="2000" smtClean="0">
                <a:ea typeface="ＭＳ Ｐゴシック" pitchFamily="34" charset="-128"/>
              </a:rPr>
              <a:t>Υπολογισμός Κόστους Ιδίων Κεφαλαίων</a:t>
            </a:r>
            <a:endParaRPr lang="en-US" sz="2000" smtClean="0">
              <a:ea typeface="ＭＳ Ｐゴシック" pitchFamily="34" charset="-128"/>
            </a:endParaRP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828800"/>
            <a:ext cx="7753350" cy="4648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 sz="1600" dirty="0" smtClean="0">
                <a:ea typeface="ＭＳ Ｐゴシック" pitchFamily="34" charset="-128"/>
              </a:rPr>
              <a:t>Θα χρησιμοποιήσουμε ένα πριμ κινδύνου</a:t>
            </a:r>
            <a:r>
              <a:rPr lang="en-US" sz="1600" dirty="0" smtClean="0">
                <a:ea typeface="ＭＳ Ｐゴシック" pitchFamily="34" charset="-128"/>
              </a:rPr>
              <a:t> 9.95% </a:t>
            </a:r>
            <a:r>
              <a:rPr lang="el-GR" sz="1600" dirty="0" smtClean="0">
                <a:ea typeface="ＭＳ Ｐゴシック" pitchFamily="34" charset="-128"/>
              </a:rPr>
              <a:t>για τον υπολογισμό του κόστους μετοχικού κεφαλαίου</a:t>
            </a:r>
            <a:r>
              <a:rPr lang="en-US" sz="1600" dirty="0" smtClean="0">
                <a:ea typeface="ＭＳ Ｐゴシック" pitchFamily="34" charset="-128"/>
              </a:rPr>
              <a:t>, </a:t>
            </a:r>
            <a:r>
              <a:rPr lang="el-GR" sz="1600" dirty="0" smtClean="0">
                <a:ea typeface="ＭＳ Ｐゴシック" pitchFamily="34" charset="-128"/>
              </a:rPr>
              <a:t>αποτελούμενο από το πριμ μετοχικού κινδύνου ώριμων αγορών</a:t>
            </a:r>
            <a:r>
              <a:rPr lang="en-US" sz="1600" dirty="0" smtClean="0">
                <a:ea typeface="ＭＳ Ｐゴシック" pitchFamily="34" charset="-128"/>
              </a:rPr>
              <a:t> (6%) </a:t>
            </a:r>
            <a:r>
              <a:rPr lang="el-GR" sz="1600" dirty="0" smtClean="0">
                <a:ea typeface="ＭＳ Ｐゴシック" pitchFamily="34" charset="-128"/>
              </a:rPr>
              <a:t>και το πριμ κινδύνου χώρας για τη Βραζιλία</a:t>
            </a:r>
            <a:r>
              <a:rPr lang="en-US" sz="1600" dirty="0" smtClean="0">
                <a:ea typeface="ＭＳ Ｐゴシック" pitchFamily="34" charset="-128"/>
              </a:rPr>
              <a:t> 3.95% (</a:t>
            </a:r>
            <a:r>
              <a:rPr lang="el-GR" sz="1600" dirty="0" smtClean="0">
                <a:ea typeface="ＭＳ Ｐゴシック" pitchFamily="34" charset="-128"/>
              </a:rPr>
              <a:t>που εκτιμήσαμε νωρίτερα</a:t>
            </a:r>
            <a:r>
              <a:rPr lang="en-US" sz="1600" dirty="0" smtClean="0">
                <a:ea typeface="ＭＳ Ｐゴシック" pitchFamily="34" charset="-128"/>
              </a:rPr>
              <a:t>).</a:t>
            </a:r>
          </a:p>
          <a:p>
            <a:pPr>
              <a:lnSpc>
                <a:spcPct val="90000"/>
              </a:lnSpc>
            </a:pPr>
            <a:r>
              <a:rPr lang="el-GR" sz="1600" dirty="0" smtClean="0">
                <a:ea typeface="ＭＳ Ｐゴシック" pitchFamily="34" charset="-128"/>
              </a:rPr>
              <a:t>Κόστος Μετοχικού κεφαλαίου σε $ΗΠΑ</a:t>
            </a:r>
            <a:endParaRPr lang="en-US" sz="1600" dirty="0" smtClean="0">
              <a:ea typeface="ＭＳ Ｐゴシック" pitchFamily="34" charset="-128"/>
            </a:endParaRPr>
          </a:p>
          <a:p>
            <a:pPr lvl="1" algn="ctr">
              <a:lnSpc>
                <a:spcPct val="90000"/>
              </a:lnSpc>
              <a:buFontTx/>
              <a:buNone/>
            </a:pPr>
            <a:r>
              <a:rPr lang="el-GR" dirty="0" smtClean="0">
                <a:ea typeface="ＭＳ Ｐゴシック" pitchFamily="34" charset="-128"/>
              </a:rPr>
              <a:t>Κόστος μετοχικού κεφαλαίου </a:t>
            </a:r>
            <a:r>
              <a:rPr lang="en-US" dirty="0" smtClean="0">
                <a:ea typeface="ＭＳ Ｐゴシック" pitchFamily="34" charset="-128"/>
              </a:rPr>
              <a:t>= </a:t>
            </a:r>
            <a:r>
              <a:rPr lang="el-GR" dirty="0" smtClean="0">
                <a:ea typeface="ＭＳ Ｐゴシック" pitchFamily="34" charset="-128"/>
              </a:rPr>
              <a:t>Επιτόκιο 10ετούς κρατικού ομολόγου</a:t>
            </a:r>
            <a:r>
              <a:rPr lang="en-US" dirty="0" smtClean="0">
                <a:ea typeface="ＭＳ Ｐゴシック" pitchFamily="34" charset="-128"/>
              </a:rPr>
              <a:t> +</a:t>
            </a:r>
            <a:r>
              <a:rPr lang="el-GR" dirty="0" smtClean="0">
                <a:ea typeface="ＭＳ Ｐゴシック" pitchFamily="34" charset="-128"/>
              </a:rPr>
              <a:t> Βήτα</a:t>
            </a:r>
            <a:r>
              <a:rPr lang="en-US" dirty="0" smtClean="0">
                <a:ea typeface="ＭＳ Ｐゴシック" pitchFamily="34" charset="-128"/>
              </a:rPr>
              <a:t>* </a:t>
            </a:r>
            <a:r>
              <a:rPr lang="el-GR" dirty="0" smtClean="0">
                <a:ea typeface="ＭＳ Ｐゴシック" pitchFamily="34" charset="-128"/>
              </a:rPr>
              <a:t>Πριμ Κινδύνου</a:t>
            </a:r>
            <a:r>
              <a:rPr lang="en-US" dirty="0" smtClean="0">
                <a:ea typeface="ＭＳ Ｐゴシック" pitchFamily="34" charset="-128"/>
              </a:rPr>
              <a:t>		</a:t>
            </a:r>
          </a:p>
          <a:p>
            <a:pPr lvl="1" algn="ctr">
              <a:lnSpc>
                <a:spcPct val="90000"/>
              </a:lnSpc>
              <a:buFontTx/>
              <a:buNone/>
            </a:pPr>
            <a:r>
              <a:rPr lang="en-US" dirty="0" smtClean="0">
                <a:ea typeface="ＭＳ Ｐゴシック" pitchFamily="34" charset="-128"/>
              </a:rPr>
              <a:t>= 3.5% + 1.74 (9.95%) = 20.82%</a:t>
            </a:r>
          </a:p>
          <a:p>
            <a:pPr>
              <a:lnSpc>
                <a:spcPct val="90000"/>
              </a:lnSpc>
            </a:pPr>
            <a:r>
              <a:rPr lang="el-GR" sz="1600" dirty="0" smtClean="0">
                <a:ea typeface="ＭＳ Ｐゴシック" pitchFamily="34" charset="-128"/>
              </a:rPr>
              <a:t>Για να μετατρέψουμε σε κόστος μετοχικού κεφαλαίου σε Βραζιλιάνικο νόμισμα</a:t>
            </a:r>
            <a:endParaRPr lang="en-US" sz="1600" dirty="0" smtClean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  <a:buFontTx/>
              <a:buNone/>
            </a:pPr>
            <a:r>
              <a:rPr lang="el-GR" dirty="0" smtClean="0">
                <a:ea typeface="ＭＳ Ｐゴシック" pitchFamily="34" charset="-128"/>
              </a:rPr>
              <a:t>Κόστος μετοχικού κεφαλαίου </a:t>
            </a:r>
            <a:r>
              <a:rPr lang="en-US" dirty="0" smtClean="0">
                <a:ea typeface="ＭＳ Ｐゴシック" pitchFamily="34" charset="-128"/>
              </a:rPr>
              <a:t>=</a:t>
            </a:r>
          </a:p>
          <a:p>
            <a:pPr lvl="1">
              <a:lnSpc>
                <a:spcPct val="90000"/>
              </a:lnSpc>
              <a:buFontTx/>
              <a:buNone/>
            </a:pPr>
            <a:endParaRPr lang="en-US" sz="1200" dirty="0" smtClean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1200" dirty="0" smtClean="0">
                <a:ea typeface="ＭＳ Ｐゴシック" pitchFamily="34" charset="-128"/>
              </a:rPr>
              <a:t>			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1200" dirty="0" smtClean="0">
                <a:ea typeface="ＭＳ Ｐゴシック" pitchFamily="34" charset="-128"/>
              </a:rPr>
              <a:t>				</a:t>
            </a:r>
          </a:p>
          <a:p>
            <a:pPr lvl="1">
              <a:lnSpc>
                <a:spcPct val="90000"/>
              </a:lnSpc>
              <a:buFontTx/>
              <a:buNone/>
            </a:pPr>
            <a:endParaRPr lang="en-US" sz="1200" dirty="0" smtClean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1200" dirty="0" smtClean="0">
                <a:ea typeface="ＭＳ Ｐゴシック" pitchFamily="34" charset="-128"/>
              </a:rPr>
              <a:t>				</a:t>
            </a:r>
            <a:r>
              <a:rPr lang="en-US" dirty="0" smtClean="0">
                <a:ea typeface="ＭＳ Ｐゴシック" pitchFamily="34" charset="-128"/>
              </a:rPr>
              <a:t>     = 1.2082 (1.07/1.02) -1 = .2675 or 26.75%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dirty="0" smtClean="0">
                <a:ea typeface="ＭＳ Ｐゴシック" pitchFamily="34" charset="-128"/>
              </a:rPr>
              <a:t>(</a:t>
            </a:r>
            <a:r>
              <a:rPr lang="el-GR" dirty="0" smtClean="0">
                <a:ea typeface="ＭＳ Ｐゴシック" pitchFamily="34" charset="-128"/>
              </a:rPr>
              <a:t>Εναλλακτικά</a:t>
            </a:r>
            <a:r>
              <a:rPr lang="en-US" dirty="0" smtClean="0">
                <a:ea typeface="ＭＳ Ｐゴシック" pitchFamily="34" charset="-128"/>
              </a:rPr>
              <a:t>, </a:t>
            </a:r>
            <a:r>
              <a:rPr lang="el-GR" dirty="0" smtClean="0">
                <a:ea typeface="ＭＳ Ｐゴシック" pitchFamily="34" charset="-128"/>
              </a:rPr>
              <a:t>θα μπορούσατε απλά να αντικαταστήσετε το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l-GR" dirty="0" smtClean="0">
                <a:ea typeface="ＭＳ Ｐゴシック" pitchFamily="34" charset="-128"/>
              </a:rPr>
              <a:t>επιτόκιο μηδενικού κινδύνου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l-GR" dirty="0" smtClean="0">
                <a:ea typeface="ＭＳ Ｐゴシック" pitchFamily="34" charset="-128"/>
              </a:rPr>
              <a:t>με επιτόκιο μηδενικού κινδύνου σε όρους $</a:t>
            </a:r>
            <a:r>
              <a:rPr lang="en-US" dirty="0" smtClean="0">
                <a:ea typeface="ＭＳ Ｐゴシック" pitchFamily="34" charset="-128"/>
              </a:rPr>
              <a:t>R, </a:t>
            </a:r>
            <a:r>
              <a:rPr lang="el-GR" dirty="0" smtClean="0">
                <a:ea typeface="ＭＳ Ｐゴシック" pitchFamily="34" charset="-128"/>
              </a:rPr>
              <a:t>μα τότε θα κρατούσατε πριμ κινδύνου τα οποία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l-GR" dirty="0" smtClean="0">
                <a:ea typeface="ＭＳ Ｐゴシック" pitchFamily="34" charset="-128"/>
              </a:rPr>
              <a:t>είχαν υπολογιστεί σε όρους $ΗΠΑ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l-GR" dirty="0" smtClean="0">
                <a:ea typeface="ＭＳ Ｐゴシック" pitchFamily="34" charset="-128"/>
              </a:rPr>
              <a:t>σταθερά ενώ θα μετακινούσασταν σε χώρα υψηλότερου πληθωρισμού</a:t>
            </a:r>
            <a:r>
              <a:rPr lang="en-US" dirty="0" smtClean="0">
                <a:ea typeface="ＭＳ Ｐゴシック" pitchFamily="34" charset="-128"/>
              </a:rPr>
              <a:t>)</a:t>
            </a:r>
          </a:p>
        </p:txBody>
      </p:sp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2895600" y="4191000"/>
          <a:ext cx="3581400" cy="384175"/>
        </p:xfrm>
        <a:graphic>
          <a:graphicData uri="http://schemas.openxmlformats.org/presentationml/2006/ole">
            <p:oleObj spid="_x0000_s12290" name="Εξίσωση" r:id="rId4" imgW="4038480" imgH="431640" progId="Equation.3">
              <p:embed/>
            </p:oleObj>
          </a:graphicData>
        </a:graphic>
      </p:graphicFrame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000" smtClean="0">
                <a:ea typeface="ＭＳ Ｐゴシック" pitchFamily="34" charset="-128"/>
              </a:rPr>
              <a:t>Ο από κάτω προς τα πάνω βήτα της </a:t>
            </a:r>
            <a:r>
              <a:rPr lang="en-US" sz="2000" smtClean="0">
                <a:ea typeface="ＭＳ Ｐゴシック" pitchFamily="34" charset="-128"/>
              </a:rPr>
              <a:t>Tata Chemicals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609600" indent="-609600" algn="ctr" eaLnBrk="1" hangingPunct="1">
              <a:buFont typeface="Monotype Sorts" charset="2"/>
              <a:buNone/>
              <a:tabLst>
                <a:tab pos="1435100" algn="l"/>
                <a:tab pos="2578100" algn="l"/>
                <a:tab pos="3606800" algn="l"/>
                <a:tab pos="4978400" algn="l"/>
                <a:tab pos="5943600" algn="l"/>
              </a:tabLst>
            </a:pPr>
            <a:r>
              <a:rPr lang="el-GR" sz="1400" i="1" smtClean="0">
                <a:ea typeface="ＭＳ Ｐゴシック" pitchFamily="34" charset="-128"/>
              </a:rPr>
              <a:t>Μη μοχλευμένοι βήτα των δραστηριοτήτων της </a:t>
            </a:r>
            <a:r>
              <a:rPr lang="en-US" sz="1400" i="1" smtClean="0">
                <a:ea typeface="ＭＳ Ｐゴシック" pitchFamily="34" charset="-128"/>
              </a:rPr>
              <a:t>Tata Chemical</a:t>
            </a:r>
          </a:p>
          <a:p>
            <a:pPr marL="609600" indent="-609600" algn="ctr" eaLnBrk="1" hangingPunct="1">
              <a:buFont typeface="Monotype Sorts" charset="2"/>
              <a:buNone/>
              <a:tabLst>
                <a:tab pos="1435100" algn="l"/>
                <a:tab pos="2578100" algn="l"/>
                <a:tab pos="3606800" algn="l"/>
                <a:tab pos="4978400" algn="l"/>
                <a:tab pos="5943600" algn="l"/>
              </a:tabLst>
            </a:pPr>
            <a:r>
              <a:rPr lang="en-US" sz="1400" i="1" smtClean="0">
                <a:ea typeface="ＭＳ Ｐゴシック" pitchFamily="34" charset="-128"/>
              </a:rPr>
              <a:t>Emerging Market companies</a:t>
            </a:r>
          </a:p>
          <a:p>
            <a:pPr marL="609600" indent="-609600" algn="ctr" eaLnBrk="1" hangingPunct="1">
              <a:buFont typeface="Monotype Sorts" charset="2"/>
              <a:buNone/>
              <a:tabLst>
                <a:tab pos="1435100" algn="l"/>
                <a:tab pos="2578100" algn="l"/>
                <a:tab pos="3606800" algn="l"/>
                <a:tab pos="4978400" algn="l"/>
                <a:tab pos="5943600" algn="l"/>
              </a:tabLst>
            </a:pPr>
            <a:endParaRPr lang="en-US" sz="1400" i="1" smtClean="0">
              <a:ea typeface="ＭＳ Ｐゴシック" pitchFamily="34" charset="-128"/>
            </a:endParaRPr>
          </a:p>
          <a:p>
            <a:pPr marL="609600" indent="-609600" algn="ctr" eaLnBrk="1" hangingPunct="1">
              <a:buFont typeface="Monotype Sorts" charset="2"/>
              <a:buNone/>
              <a:tabLst>
                <a:tab pos="1435100" algn="l"/>
                <a:tab pos="2578100" algn="l"/>
                <a:tab pos="3606800" algn="l"/>
                <a:tab pos="4978400" algn="l"/>
                <a:tab pos="5943600" algn="l"/>
              </a:tabLst>
            </a:pPr>
            <a:endParaRPr lang="en-US" sz="1400" i="1" smtClean="0">
              <a:ea typeface="ＭＳ Ｐゴシック" pitchFamily="34" charset="-128"/>
            </a:endParaRPr>
          </a:p>
          <a:p>
            <a:pPr marL="609600" indent="-609600" algn="ctr" eaLnBrk="1" hangingPunct="1">
              <a:buFont typeface="Monotype Sorts" charset="2"/>
              <a:buNone/>
              <a:tabLst>
                <a:tab pos="1435100" algn="l"/>
                <a:tab pos="2578100" algn="l"/>
                <a:tab pos="3606800" algn="l"/>
                <a:tab pos="4978400" algn="l"/>
                <a:tab pos="5943600" algn="l"/>
              </a:tabLst>
            </a:pPr>
            <a:endParaRPr lang="en-US" sz="1400" i="1" smtClean="0">
              <a:ea typeface="ＭＳ Ｐゴシック" pitchFamily="34" charset="-128"/>
            </a:endParaRPr>
          </a:p>
          <a:p>
            <a:pPr marL="609600" indent="-609600" algn="ctr" eaLnBrk="1" hangingPunct="1">
              <a:buFont typeface="Monotype Sorts" charset="2"/>
              <a:buNone/>
              <a:tabLst>
                <a:tab pos="1435100" algn="l"/>
                <a:tab pos="2578100" algn="l"/>
                <a:tab pos="3606800" algn="l"/>
                <a:tab pos="4978400" algn="l"/>
                <a:tab pos="5943600" algn="l"/>
              </a:tabLst>
            </a:pPr>
            <a:endParaRPr lang="en-US" sz="1400" i="1" smtClean="0">
              <a:ea typeface="ＭＳ Ｐゴシック" pitchFamily="34" charset="-128"/>
            </a:endParaRPr>
          </a:p>
          <a:p>
            <a:pPr marL="609600" indent="-609600" algn="ctr" eaLnBrk="1" hangingPunct="1">
              <a:buFont typeface="Monotype Sorts" charset="2"/>
              <a:buNone/>
              <a:tabLst>
                <a:tab pos="1435100" algn="l"/>
                <a:tab pos="2578100" algn="l"/>
                <a:tab pos="3606800" algn="l"/>
                <a:tab pos="4978400" algn="l"/>
                <a:tab pos="5943600" algn="l"/>
              </a:tabLst>
            </a:pPr>
            <a:endParaRPr lang="en-US" sz="1400" i="1" smtClean="0">
              <a:ea typeface="ＭＳ Ｐゴシック" pitchFamily="34" charset="-128"/>
            </a:endParaRPr>
          </a:p>
          <a:p>
            <a:pPr marL="609600" indent="-609600" algn="ctr" eaLnBrk="1" hangingPunct="1">
              <a:buFont typeface="Monotype Sorts" charset="2"/>
              <a:buNone/>
              <a:tabLst>
                <a:tab pos="1435100" algn="l"/>
                <a:tab pos="2578100" algn="l"/>
                <a:tab pos="3606800" algn="l"/>
                <a:tab pos="4978400" algn="l"/>
                <a:tab pos="5943600" algn="l"/>
              </a:tabLst>
            </a:pPr>
            <a:endParaRPr lang="en-US" sz="1400" i="1" smtClean="0">
              <a:ea typeface="ＭＳ Ｐゴシック" pitchFamily="34" charset="-128"/>
            </a:endParaRPr>
          </a:p>
          <a:p>
            <a:pPr marL="609600" indent="-609600" algn="ctr" eaLnBrk="1" hangingPunct="1">
              <a:buFont typeface="Monotype Sorts" charset="2"/>
              <a:buNone/>
              <a:tabLst>
                <a:tab pos="1435100" algn="l"/>
                <a:tab pos="2578100" algn="l"/>
                <a:tab pos="3606800" algn="l"/>
                <a:tab pos="4978400" algn="l"/>
                <a:tab pos="5943600" algn="l"/>
              </a:tabLst>
            </a:pPr>
            <a:r>
              <a:rPr lang="el-GR" sz="1400" i="1" smtClean="0">
                <a:ea typeface="ＭＳ Ｐゴシック" pitchFamily="34" charset="-128"/>
              </a:rPr>
              <a:t>Κόστος Ιδίων Κεφαλαίων</a:t>
            </a:r>
            <a:endParaRPr lang="en-US" sz="1400" i="1" smtClean="0">
              <a:ea typeface="ＭＳ Ｐゴシック" pitchFamily="34" charset="-128"/>
            </a:endParaRPr>
          </a:p>
          <a:p>
            <a:pPr marL="609600" indent="-609600" algn="ctr" eaLnBrk="1" hangingPunct="1">
              <a:buFont typeface="Monotype Sorts" charset="2"/>
              <a:buNone/>
              <a:tabLst>
                <a:tab pos="1435100" algn="l"/>
                <a:tab pos="2578100" algn="l"/>
                <a:tab pos="3606800" algn="l"/>
                <a:tab pos="4978400" algn="l"/>
                <a:tab pos="5943600" algn="l"/>
              </a:tabLst>
            </a:pPr>
            <a:r>
              <a:rPr lang="el-GR" sz="1400" i="1" smtClean="0">
                <a:ea typeface="ＭＳ Ｐゴシック" pitchFamily="34" charset="-128"/>
              </a:rPr>
              <a:t>Επιτόκιο μηδενικού κινδύνου ρουπίας</a:t>
            </a:r>
            <a:r>
              <a:rPr lang="en-US" sz="1400" i="1" smtClean="0">
                <a:ea typeface="ＭＳ Ｐゴシック" pitchFamily="34" charset="-128"/>
              </a:rPr>
              <a:t> =4%; </a:t>
            </a:r>
            <a:r>
              <a:rPr lang="el-GR" sz="1400" i="1" smtClean="0">
                <a:ea typeface="ＭＳ Ｐゴシック" pitchFamily="34" charset="-128"/>
              </a:rPr>
              <a:t>Ινδικό ΕΠΚ</a:t>
            </a:r>
            <a:r>
              <a:rPr lang="en-US" sz="1400" i="1" smtClean="0">
                <a:ea typeface="ＭＳ Ｐゴシック" pitchFamily="34" charset="-128"/>
              </a:rPr>
              <a:t> = 6% + 4.51%</a:t>
            </a:r>
          </a:p>
          <a:p>
            <a:pPr marL="609600" indent="-609600" algn="ctr" eaLnBrk="1" hangingPunct="1">
              <a:buFont typeface="Monotype Sorts" charset="2"/>
              <a:buNone/>
              <a:tabLst>
                <a:tab pos="1435100" algn="l"/>
                <a:tab pos="2578100" algn="l"/>
                <a:tab pos="3606800" algn="l"/>
                <a:tab pos="4978400" algn="l"/>
                <a:tab pos="5943600" algn="l"/>
              </a:tabLst>
            </a:pPr>
            <a:endParaRPr lang="en-US" sz="1400" i="1" smtClean="0">
              <a:ea typeface="ＭＳ Ｐゴシック" pitchFamily="34" charset="-128"/>
            </a:endParaRPr>
          </a:p>
        </p:txBody>
      </p:sp>
      <p:pic>
        <p:nvPicPr>
          <p:cNvPr id="91144" name="Picture 8" descr="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2667000"/>
            <a:ext cx="6629400" cy="790575"/>
          </a:xfrm>
          <a:prstGeom prst="rect">
            <a:avLst/>
          </a:prstGeom>
          <a:noFill/>
        </p:spPr>
      </p:pic>
      <p:pic>
        <p:nvPicPr>
          <p:cNvPr id="91145" name="Picture 9" descr="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0" y="5029200"/>
            <a:ext cx="5145088" cy="9382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="ctr"/>
          <a:lstStyle/>
          <a:p>
            <a:r>
              <a:rPr lang="el-GR" sz="2000" smtClean="0">
                <a:ea typeface="ＭＳ Ｐゴシック" pitchFamily="34" charset="-128"/>
              </a:rPr>
              <a:t>Εκτιμώντας τον από κάτω προς τα πάνω Βήτα </a:t>
            </a:r>
            <a:r>
              <a:rPr lang="en-US" sz="2000" smtClean="0">
                <a:ea typeface="ＭＳ Ｐゴシック" pitchFamily="34" charset="-128"/>
              </a:rPr>
              <a:t>: Deutsche Bank</a:t>
            </a:r>
          </a:p>
        </p:txBody>
      </p:sp>
      <p:sp>
        <p:nvSpPr>
          <p:cNvPr id="133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828800"/>
            <a:ext cx="7753350" cy="4648200"/>
          </a:xfrm>
          <a:noFill/>
        </p:spPr>
        <p:txBody>
          <a:bodyPr/>
          <a:lstStyle/>
          <a:p>
            <a:pPr>
              <a:lnSpc>
                <a:spcPct val="90000"/>
              </a:lnSpc>
              <a:tabLst>
                <a:tab pos="2344738" algn="l"/>
                <a:tab pos="4165600" algn="l"/>
                <a:tab pos="5943600" algn="l"/>
              </a:tabLst>
            </a:pPr>
            <a:r>
              <a:rPr lang="el-GR" sz="1600" dirty="0" smtClean="0">
                <a:ea typeface="ＭＳ Ｐゴシック" pitchFamily="34" charset="-128"/>
              </a:rPr>
              <a:t>Η </a:t>
            </a:r>
            <a:r>
              <a:rPr lang="en-US" sz="1600" dirty="0" smtClean="0">
                <a:ea typeface="ＭＳ Ｐゴシック" pitchFamily="34" charset="-128"/>
              </a:rPr>
              <a:t>Deutsche Bank </a:t>
            </a:r>
            <a:r>
              <a:rPr lang="el-GR" sz="1600" dirty="0" smtClean="0">
                <a:ea typeface="ＭＳ Ｐゴシック" pitchFamily="34" charset="-128"/>
              </a:rPr>
              <a:t>ασχολείται με δύο διαφορετικές δραστηριότητες</a:t>
            </a:r>
            <a:r>
              <a:rPr lang="en-US" sz="1600" dirty="0" smtClean="0">
                <a:ea typeface="ＭＳ Ｐゴシック" pitchFamily="34" charset="-128"/>
              </a:rPr>
              <a:t>- </a:t>
            </a:r>
            <a:r>
              <a:rPr lang="el-GR" sz="1600" dirty="0" smtClean="0">
                <a:ea typeface="ＭＳ Ｐゴシック" pitchFamily="34" charset="-128"/>
              </a:rPr>
              <a:t>εμπορική τραπεζική και επενδυτική τραπεζική</a:t>
            </a:r>
            <a:r>
              <a:rPr lang="en-US" sz="1600" dirty="0" smtClean="0">
                <a:ea typeface="ＭＳ Ｐゴシック" pitchFamily="34" charset="-128"/>
              </a:rPr>
              <a:t>.</a:t>
            </a:r>
          </a:p>
          <a:p>
            <a:pPr lvl="1">
              <a:lnSpc>
                <a:spcPct val="90000"/>
              </a:lnSpc>
              <a:tabLst>
                <a:tab pos="2344738" algn="l"/>
                <a:tab pos="4165600" algn="l"/>
                <a:tab pos="5943600" algn="l"/>
              </a:tabLst>
            </a:pPr>
            <a:r>
              <a:rPr lang="el-GR" dirty="0" smtClean="0">
                <a:ea typeface="ＭＳ Ｐゴシック" pitchFamily="34" charset="-128"/>
              </a:rPr>
              <a:t>Για να εκτιμήσουμε τον βήτα της εμπορικής τραπεζικής</a:t>
            </a:r>
            <a:r>
              <a:rPr lang="en-US" dirty="0" smtClean="0">
                <a:ea typeface="ＭＳ Ｐゴシック" pitchFamily="34" charset="-128"/>
              </a:rPr>
              <a:t>, </a:t>
            </a:r>
            <a:r>
              <a:rPr lang="el-GR" dirty="0" smtClean="0">
                <a:ea typeface="ＭＳ Ｐゴシック" pitchFamily="34" charset="-128"/>
              </a:rPr>
              <a:t>θα χρησιμοποιήσουμε τον μέσο βήτα των Ευρωπαϊκών εμπορικών τραπεζών</a:t>
            </a:r>
            <a:r>
              <a:rPr lang="en-US" dirty="0" smtClean="0">
                <a:ea typeface="ＭＳ Ｐゴシック" pitchFamily="34" charset="-128"/>
              </a:rPr>
              <a:t>.</a:t>
            </a:r>
          </a:p>
          <a:p>
            <a:pPr lvl="1">
              <a:lnSpc>
                <a:spcPct val="90000"/>
              </a:lnSpc>
              <a:tabLst>
                <a:tab pos="2344738" algn="l"/>
                <a:tab pos="4165600" algn="l"/>
                <a:tab pos="5943600" algn="l"/>
              </a:tabLst>
            </a:pPr>
            <a:r>
              <a:rPr lang="el-GR" dirty="0" smtClean="0">
                <a:ea typeface="ＭＳ Ｐゴシック" pitchFamily="34" charset="-128"/>
              </a:rPr>
              <a:t>Για να εκτιμήσουμε τον βήτα της επενδυτικής τραπεζικής</a:t>
            </a:r>
            <a:r>
              <a:rPr lang="en-US" dirty="0" smtClean="0">
                <a:ea typeface="ＭＳ Ｐゴシック" pitchFamily="34" charset="-128"/>
              </a:rPr>
              <a:t>, </a:t>
            </a:r>
            <a:r>
              <a:rPr lang="el-GR" dirty="0" smtClean="0">
                <a:ea typeface="ＭＳ Ｐゴシック" pitchFamily="34" charset="-128"/>
              </a:rPr>
              <a:t>θα χρησιμοποιήσουμε τον μέσο βήτα επενδυτικών τραπεζών (κυρίως από ΗΠΑ και ΗΒ)</a:t>
            </a:r>
            <a:endParaRPr lang="en-US" dirty="0" smtClean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  <a:tabLst>
                <a:tab pos="2344738" algn="l"/>
                <a:tab pos="4165600" algn="l"/>
                <a:tab pos="5943600" algn="l"/>
              </a:tabLst>
            </a:pPr>
            <a:r>
              <a:rPr lang="el-GR" dirty="0" smtClean="0">
                <a:ea typeface="ＭＳ Ｐゴシック" pitchFamily="34" charset="-128"/>
              </a:rPr>
              <a:t>Τα βάρη βασίζονται στα έσοδα του κάθε τομέα</a:t>
            </a:r>
            <a:r>
              <a:rPr lang="en-US" dirty="0" smtClean="0">
                <a:ea typeface="ＭＳ Ｐゴシック" pitchFamily="34" charset="-128"/>
              </a:rPr>
              <a:t>.</a:t>
            </a:r>
          </a:p>
          <a:p>
            <a:pPr lvl="1">
              <a:lnSpc>
                <a:spcPct val="90000"/>
              </a:lnSpc>
              <a:tabLst>
                <a:tab pos="2344738" algn="l"/>
                <a:tab pos="4165600" algn="l"/>
                <a:tab pos="5943600" algn="l"/>
              </a:tabLst>
            </a:pPr>
            <a:endParaRPr lang="en-US" sz="1200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  <a:tabLst>
                <a:tab pos="2344738" algn="l"/>
                <a:tab pos="4165600" algn="l"/>
                <a:tab pos="5943600" algn="l"/>
              </a:tabLst>
            </a:pPr>
            <a:endParaRPr lang="en-US" sz="1200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  <a:tabLst>
                <a:tab pos="2344738" algn="l"/>
                <a:tab pos="4165600" algn="l"/>
                <a:tab pos="5943600" algn="l"/>
              </a:tabLst>
            </a:pPr>
            <a:endParaRPr lang="en-US" sz="1200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  <a:tabLst>
                <a:tab pos="2344738" algn="l"/>
                <a:tab pos="4165600" algn="l"/>
                <a:tab pos="5943600" algn="l"/>
              </a:tabLst>
            </a:pPr>
            <a:endParaRPr lang="en-US" sz="1200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  <a:tabLst>
                <a:tab pos="2344738" algn="l"/>
                <a:tab pos="4165600" algn="l"/>
                <a:tab pos="5943600" algn="l"/>
              </a:tabLst>
            </a:pPr>
            <a:endParaRPr lang="en-US" sz="1200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  <a:tabLst>
                <a:tab pos="2344738" algn="l"/>
                <a:tab pos="4165600" algn="l"/>
                <a:tab pos="5943600" algn="l"/>
              </a:tabLst>
            </a:pPr>
            <a:endParaRPr lang="en-US" sz="1200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  <a:tabLst>
                <a:tab pos="2344738" algn="l"/>
                <a:tab pos="4165600" algn="l"/>
                <a:tab pos="5943600" algn="l"/>
              </a:tabLst>
            </a:pPr>
            <a:r>
              <a:rPr lang="el-GR" sz="1600" dirty="0" smtClean="0">
                <a:ea typeface="ＭＳ Ｐゴシック" pitchFamily="34" charset="-128"/>
              </a:rPr>
              <a:t>Για να εκτιμήσουμε το κόστος Ιδίων Κεφαλαίων σε Ευρώ</a:t>
            </a:r>
            <a:r>
              <a:rPr lang="en-US" sz="1600" dirty="0" smtClean="0">
                <a:ea typeface="ＭＳ Ｐゴシック" pitchFamily="34" charset="-128"/>
              </a:rPr>
              <a:t>, </a:t>
            </a:r>
            <a:r>
              <a:rPr lang="el-GR" sz="1600" dirty="0" smtClean="0">
                <a:ea typeface="ＭＳ Ｐゴシック" pitchFamily="34" charset="-128"/>
              </a:rPr>
              <a:t>θα χρησιμοποιήσουμε το επιτόκιο του 10ετούς Γερμανικού ομολόγου</a:t>
            </a:r>
            <a:r>
              <a:rPr lang="en-US" sz="1600" dirty="0" smtClean="0">
                <a:ea typeface="ＭＳ Ｐゴシック" pitchFamily="34" charset="-128"/>
              </a:rPr>
              <a:t> 3.6% </a:t>
            </a:r>
            <a:r>
              <a:rPr lang="el-GR" sz="1600" dirty="0" smtClean="0">
                <a:ea typeface="ＭＳ Ｐゴシック" pitchFamily="34" charset="-128"/>
              </a:rPr>
              <a:t>ως επιτόκιο μηδενικού κινδύνου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l-GR" sz="1600" dirty="0" smtClean="0">
                <a:ea typeface="ＭＳ Ｐゴシック" pitchFamily="34" charset="-128"/>
              </a:rPr>
              <a:t>και το </a:t>
            </a:r>
            <a:r>
              <a:rPr lang="en-US" sz="1600" dirty="0" smtClean="0">
                <a:ea typeface="ＭＳ Ｐゴシック" pitchFamily="34" charset="-128"/>
              </a:rPr>
              <a:t>6% </a:t>
            </a:r>
            <a:r>
              <a:rPr lang="el-GR" sz="1600" dirty="0" smtClean="0">
                <a:ea typeface="ＭＳ Ｐゴシック" pitchFamily="34" charset="-128"/>
              </a:rPr>
              <a:t>ως πριμ αναπτυγμένης αγοράς</a:t>
            </a:r>
            <a:r>
              <a:rPr lang="en-US" sz="1600" dirty="0" smtClean="0">
                <a:ea typeface="ＭＳ Ｐゴシック" pitchFamily="34" charset="-128"/>
              </a:rPr>
              <a:t>.</a:t>
            </a:r>
          </a:p>
        </p:txBody>
      </p:sp>
      <p:pic>
        <p:nvPicPr>
          <p:cNvPr id="13320" name="Picture 8" descr="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8400" y="3657600"/>
            <a:ext cx="5029200" cy="723900"/>
          </a:xfrm>
          <a:prstGeom prst="rect">
            <a:avLst/>
          </a:prstGeom>
          <a:noFill/>
        </p:spPr>
      </p:pic>
      <p:pic>
        <p:nvPicPr>
          <p:cNvPr id="13321" name="Picture 9" descr="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0" y="5486400"/>
            <a:ext cx="3429000" cy="8763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="ctr"/>
          <a:lstStyle/>
          <a:p>
            <a:r>
              <a:rPr lang="el-GR" dirty="0" smtClean="0">
                <a:solidFill>
                  <a:srgbClr val="00B050"/>
                </a:solidFill>
                <a:ea typeface="ＭＳ Ｐゴシック" pitchFamily="34" charset="-128"/>
              </a:rPr>
              <a:t>Εκτιμώντας συντελεστές Βήτα για μη διαπραγματευόμενα περιουσιακά στοιχεία</a:t>
            </a:r>
            <a:endParaRPr lang="en-US" dirty="0" smtClean="0">
              <a:solidFill>
                <a:srgbClr val="00B050"/>
              </a:solidFill>
              <a:ea typeface="ＭＳ Ｐゴシック" pitchFamily="34" charset="-128"/>
            </a:endParaRP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Οι συμβατικές προσεγγίσεις εκτίμησης βήτα μέσω παλινδρόμησης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δεν ισχύουν για περιουσιακά στοιχεία τα οποία δεν υπόκεινται σε διαπραγμάτευση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.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Δεν υπάρχουν τιμές μετοχών ή ιστορικές αποδόσεις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οι οποίες να χρησιμοποιηθούν για να εξάγουν βήτα παλινδρόμησης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.</a:t>
            </a:r>
          </a:p>
          <a:p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Υπάρχουν δύο τρόποι για την εκτίμηση βήτα μη διαπραγματευόμενων περιουσιακών στοιχείων</a:t>
            </a:r>
            <a:endParaRPr lang="en-US" sz="2000" dirty="0" smtClean="0">
              <a:solidFill>
                <a:srgbClr val="0070C0"/>
              </a:solidFill>
              <a:ea typeface="ＭＳ Ｐゴシック" pitchFamily="34" charset="-128"/>
            </a:endParaRPr>
          </a:p>
          <a:p>
            <a:pPr lvl="1"/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Χρήση συγκρίσιμων επιχειρήσεων</a:t>
            </a:r>
            <a:endParaRPr lang="en-US" sz="2000" dirty="0" smtClean="0">
              <a:solidFill>
                <a:srgbClr val="0070C0"/>
              </a:solidFill>
              <a:ea typeface="ＭＳ Ｐゴシック" pitchFamily="34" charset="-128"/>
            </a:endParaRPr>
          </a:p>
          <a:p>
            <a:pPr lvl="1"/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Χρήση λογιστικών κερδών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0B050"/>
                </a:solidFill>
                <a:ea typeface="ＭＳ Ｐゴシック" pitchFamily="34" charset="-128"/>
              </a:rPr>
              <a:t>Και αν η χώρα στην οποία γίνεται η επένδυση δεν έχει μηδενικό κίνδυνο χρεοκοπίας;</a:t>
            </a:r>
            <a:endParaRPr lang="en-US" dirty="0" smtClean="0">
              <a:solidFill>
                <a:srgbClr val="00B050"/>
              </a:solidFill>
              <a:ea typeface="ＭＳ Ｐゴシック" pitchFamily="34" charset="-128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828800"/>
            <a:ext cx="7753350" cy="4876800"/>
          </a:xfrm>
        </p:spPr>
        <p:txBody>
          <a:bodyPr/>
          <a:lstStyle/>
          <a:p>
            <a:pPr lvl="1" algn="just"/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Προσαρμόζουμε το επιτόκιο κρατικών ομολόγων με την πιστωτική αξιολόγηση για να πάρουμε το επιτόκιο μηδενικού κινδύνου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. </a:t>
            </a:r>
          </a:p>
          <a:p>
            <a:pPr lvl="2" algn="just"/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Το Μάιο του 2009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,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το επιτόκιο των ινδικών ομολόγων σε ρουπίες ήταν 7%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.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Η αξιολόγηση του νομίσματος από τη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Moody’s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ήταν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Ba2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και το περιθώριο χρεοκοπίας (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spread)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για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κρατικά ομόλογα κατηγορίας 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Ba2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ήταν 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3%.</a:t>
            </a:r>
          </a:p>
          <a:p>
            <a:pPr lvl="2" algn="just">
              <a:buFontTx/>
              <a:buNone/>
            </a:pP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	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Επιτόκιο μηδενικού κινδύνου σε ρουπίες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= 7% - 3% = 4%</a:t>
            </a:r>
          </a:p>
          <a:p>
            <a:pPr lvl="2" algn="just"/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Το Μάιο του 2009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,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το επιτόκιο των βραζιλιάνικων ομολόγων σε βραζιλιάνικο δολάριο 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(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Ρέαλ) ήταν 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11%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και αξιολόγηση του νομίσματος ήταν 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Ba1,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με περιθώριο χρεοκοπίας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2.5%.</a:t>
            </a:r>
          </a:p>
          <a:p>
            <a:pPr lvl="2" algn="just">
              <a:buFontTx/>
              <a:buNone/>
            </a:pP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	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 Επιτόκιο μηδενικού κινδύνου σε 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$R = 11% - 2.5% = 8.5%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="ctr"/>
          <a:lstStyle/>
          <a:p>
            <a:pPr>
              <a:spcBef>
                <a:spcPct val="96000"/>
              </a:spcBef>
            </a:pPr>
            <a:r>
              <a:rPr lang="el-GR" sz="2000" smtClean="0">
                <a:ea typeface="ＭＳ Ｐゴシック" pitchFamily="34" charset="-128"/>
              </a:rPr>
              <a:t>Χρήση συγκρίσιμων επιχειρήσεων για τον υπολογισμό του Βήτα της</a:t>
            </a:r>
            <a:r>
              <a:rPr lang="en-US" sz="2000" smtClean="0">
                <a:ea typeface="ＭＳ Ｐゴシック" pitchFamily="34" charset="-128"/>
              </a:rPr>
              <a:t> Bookscape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lnSpc>
                <a:spcPct val="90000"/>
              </a:lnSpc>
              <a:buFont typeface="Monotype Sorts" charset="2"/>
              <a:buNone/>
              <a:tabLst>
                <a:tab pos="1879600" algn="l"/>
                <a:tab pos="2913063" algn="l"/>
                <a:tab pos="4233863" algn="l"/>
              </a:tabLst>
            </a:pPr>
            <a:endParaRPr lang="el-GR" sz="1600" smtClean="0">
              <a:ea typeface="ＭＳ Ｐゴシック" pitchFamily="34" charset="-128"/>
            </a:endParaRPr>
          </a:p>
        </p:txBody>
      </p:sp>
      <p:pic>
        <p:nvPicPr>
          <p:cNvPr id="14344" name="Picture 8" descr="aa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2895600"/>
            <a:ext cx="7302500" cy="2332038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0B050"/>
                </a:solidFill>
                <a:ea typeface="ＭＳ Ｐゴシック" pitchFamily="34" charset="-128"/>
              </a:rPr>
              <a:t>Εκτιμώντας το Μοχλευμένο Βήτα και το Κόστος Ιδίων Κεφαλαίων της</a:t>
            </a:r>
            <a:r>
              <a:rPr lang="en-US" dirty="0" smtClean="0">
                <a:solidFill>
                  <a:srgbClr val="00B050"/>
                </a:solidFill>
                <a:ea typeface="ＭＳ Ｐゴシック" pitchFamily="34" charset="-128"/>
              </a:rPr>
              <a:t> </a:t>
            </a:r>
            <a:r>
              <a:rPr lang="en-US" dirty="0" err="1" smtClean="0">
                <a:solidFill>
                  <a:srgbClr val="00B050"/>
                </a:solidFill>
                <a:ea typeface="ＭＳ Ｐゴシック" pitchFamily="34" charset="-128"/>
              </a:rPr>
              <a:t>Bookscape</a:t>
            </a:r>
            <a:endParaRPr lang="en-US" dirty="0" smtClean="0">
              <a:solidFill>
                <a:srgbClr val="00B050"/>
              </a:solidFill>
              <a:ea typeface="ＭＳ Ｐゴシック" pitchFamily="34" charset="-128"/>
            </a:endParaRP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Καθώς οι αριθμοδείκτες ΔΚ/ΙΚ που χρησιμοποιήσαμε στον υπολογισμό μοχλευμένων βήτα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είναι αγοραίες αξίες 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και ο μόνος αριθμοδείκτης ΔΚ/ΙΚ που μπορούμε να υπολογίσουμε για τη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ea typeface="ＭＳ Ｐゴシック" pitchFamily="34" charset="-128"/>
              </a:rPr>
              <a:t>Bookscape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είναι λογιστική αξία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,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υποθέσαμε πως η </a:t>
            </a:r>
            <a:r>
              <a:rPr lang="en-US" sz="2000" dirty="0" err="1" smtClean="0">
                <a:solidFill>
                  <a:srgbClr val="0070C0"/>
                </a:solidFill>
                <a:ea typeface="ＭＳ Ｐゴシック" pitchFamily="34" charset="-128"/>
              </a:rPr>
              <a:t>Bookscape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είναι </a:t>
            </a:r>
            <a:r>
              <a:rPr lang="el-GR" sz="2000" i="1" dirty="0" smtClean="0">
                <a:solidFill>
                  <a:srgbClr val="0070C0"/>
                </a:solidFill>
                <a:ea typeface="ＭＳ Ｐゴシック" pitchFamily="34" charset="-128"/>
              </a:rPr>
              <a:t>κοντά στο διάμεσο λογιστικού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αριθμοδείκτη δανειακών προς ιδίων κεφαλαίων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του κλάδου του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53.47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τοις εκατό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. </a:t>
            </a:r>
          </a:p>
          <a:p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Χρησιμοποιώντας έναν οριακό φορολογικό συντελεστή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40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τοις εκατό για τη </a:t>
            </a:r>
            <a:r>
              <a:rPr lang="en-US" sz="2000" dirty="0" err="1" smtClean="0">
                <a:solidFill>
                  <a:srgbClr val="0070C0"/>
                </a:solidFill>
                <a:ea typeface="ＭＳ Ｐゴシック" pitchFamily="34" charset="-128"/>
              </a:rPr>
              <a:t>Bookscape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,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παίρνουμε ένα μοχλευμένο βήτα ίσο με 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1.35.</a:t>
            </a:r>
          </a:p>
          <a:p>
            <a:pPr lvl="1">
              <a:buFontTx/>
              <a:buNone/>
            </a:pP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Μοχλευμένος βήτα της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ea typeface="ＭＳ Ｐゴシック" pitchFamily="34" charset="-128"/>
              </a:rPr>
              <a:t>Bookscape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= 1.02 [1 + (1 – 0.40) (0.5347)] = 1.35 </a:t>
            </a:r>
          </a:p>
          <a:p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Χρησιμοποιώντας ένα επιτόκιο μηδενικού κινδύνου ίσο με 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3.5% (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επιτόκιο κρατικού ομολόγου των ΗΠΑ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)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και ένα πριμ μετοχικού κινδύνου 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6%:</a:t>
            </a:r>
          </a:p>
          <a:p>
            <a:pPr lvl="1">
              <a:buFontTx/>
              <a:buNone/>
            </a:pP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Κόστος Ιδίων Κεφαλαίων 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= 3.5% + 1.35 (6%) = 11.60%</a:t>
            </a:r>
          </a:p>
          <a:p>
            <a:pPr>
              <a:buFont typeface="Monotype Sorts" charset="2"/>
              <a:buNone/>
            </a:pPr>
            <a:endParaRPr lang="en-US" sz="1300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="ctr"/>
          <a:lstStyle/>
          <a:p>
            <a:r>
              <a:rPr lang="el-GR" sz="2000" smtClean="0">
                <a:ea typeface="ＭＳ Ｐゴシック" pitchFamily="34" charset="-128"/>
              </a:rPr>
              <a:t>Χρησιμοποιώντας Λογιστικά Κέρδη για την Εκτίμηση Βήτα</a:t>
            </a:r>
            <a:endParaRPr lang="en-US" sz="2000" smtClean="0">
              <a:ea typeface="ＭＳ Ｐゴシック" pitchFamily="34" charset="-128"/>
            </a:endParaRPr>
          </a:p>
        </p:txBody>
      </p:sp>
      <p:sp>
        <p:nvSpPr>
          <p:cNvPr id="1536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smtClean="0">
              <a:ea typeface="ＭＳ Ｐゴシック" pitchFamily="34" charset="-128"/>
            </a:endParaRPr>
          </a:p>
        </p:txBody>
      </p:sp>
      <p:pic>
        <p:nvPicPr>
          <p:cNvPr id="15367" name="Picture 7" descr="b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000" y="2057400"/>
            <a:ext cx="4495800" cy="386715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="ctr"/>
          <a:lstStyle/>
          <a:p>
            <a:r>
              <a:rPr lang="el-GR" dirty="0" smtClean="0">
                <a:solidFill>
                  <a:srgbClr val="00B050"/>
                </a:solidFill>
                <a:ea typeface="ＭＳ Ｐゴシック" pitchFamily="34" charset="-128"/>
              </a:rPr>
              <a:t>Ο Λογιστικός Βήτα της </a:t>
            </a:r>
            <a:r>
              <a:rPr lang="en-US" dirty="0" err="1" smtClean="0">
                <a:solidFill>
                  <a:srgbClr val="00B050"/>
                </a:solidFill>
                <a:ea typeface="ＭＳ Ｐゴシック" pitchFamily="34" charset="-128"/>
              </a:rPr>
              <a:t>Bookscape</a:t>
            </a:r>
            <a:endParaRPr lang="en-US" dirty="0" smtClean="0">
              <a:solidFill>
                <a:srgbClr val="00B050"/>
              </a:solidFill>
              <a:ea typeface="ＭＳ Ｐゴシック" pitchFamily="34" charset="-128"/>
            </a:endParaRP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Η παλινδρόμηση των μεταβολών των μετοχικών κερδών της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ea typeface="ＭＳ Ｐゴシック" pitchFamily="34" charset="-128"/>
              </a:rPr>
              <a:t>Bookscape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σε σχέση με τις μεταβολές των μετοχικών κερδών του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S&amp;P 500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αποδίδει τα παρακάτω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:</a:t>
            </a:r>
          </a:p>
          <a:p>
            <a:pPr lvl="1">
              <a:buFontTx/>
              <a:buNone/>
            </a:pP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Μεταβολή Κερδών της </a:t>
            </a:r>
            <a:r>
              <a:rPr lang="en-US" sz="2000" dirty="0" err="1" smtClean="0">
                <a:solidFill>
                  <a:srgbClr val="0070C0"/>
                </a:solidFill>
                <a:ea typeface="ＭＳ Ｐゴシック" pitchFamily="34" charset="-128"/>
              </a:rPr>
              <a:t>Bookscape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= 0.08 + 0.8211 (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Μεταβολή Κερδών του 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S&amp;P 500)</a:t>
            </a:r>
          </a:p>
          <a:p>
            <a:pPr lvl="1">
              <a:buFontTx/>
              <a:buNone/>
            </a:pP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Βάσει αυτής της παλινδρόμησης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,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ο βήτα των ιδίων κεφαλαίων της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ea typeface="ＭＳ Ｐゴシック" pitchFamily="34" charset="-128"/>
              </a:rPr>
              <a:t>Bookscape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 είναι 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0.82. </a:t>
            </a:r>
          </a:p>
          <a:p>
            <a:pPr lvl="1"/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Η χρήση μεταβολών στα λειτουργικά αποτελέσματα για αμφότερα επιχείρηση και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S&amp;P 500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θα αποφέρει τον αντίστοιχο μη μοχλευμένο βήτα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.</a:t>
            </a:r>
          </a:p>
          <a:p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Το κόστος ιδίων κεφαλαίων με βάση το λογιστικό βήτα είναι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:</a:t>
            </a:r>
          </a:p>
          <a:p>
            <a:pPr lvl="1">
              <a:buFontTx/>
              <a:buNone/>
            </a:pP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Κόστος ιδίων κεφαλαίων 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= 3.5% + 0.82 (6%) = 8.42%</a:t>
            </a:r>
          </a:p>
        </p:txBody>
      </p:sp>
    </p:spTree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="ctr"/>
          <a:lstStyle/>
          <a:p>
            <a:r>
              <a:rPr lang="el-GR" dirty="0" smtClean="0">
                <a:solidFill>
                  <a:srgbClr val="C00000"/>
                </a:solidFill>
                <a:ea typeface="ＭＳ Ｐゴシック" pitchFamily="34" charset="-128"/>
              </a:rPr>
              <a:t>Ο Βήτα είναι Επαρκές Μέτρο Κινδύνου για μια Ιδιωτική Επιχείρηση;</a:t>
            </a:r>
            <a:endParaRPr lang="en-US" dirty="0" smtClean="0">
              <a:solidFill>
                <a:srgbClr val="C00000"/>
              </a:solidFill>
              <a:ea typeface="ＭＳ Ｐゴシック" pitchFamily="34" charset="-128"/>
            </a:endParaRP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381000" indent="-381000"/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Ο βήτα μετρά τον κίνδυνο που προστίθεται σε ένα διαφοροποιημένο χαρτοφυλάκιο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. </a:t>
            </a: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Οι ιδιοκτήτες των περισσότερων ιδιωτικών επιχειρήσεων δεν είναι διαφοροποιημένοι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. </a:t>
            </a: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Οπότε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, </a:t>
            </a: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η χρήση του συντελεστή βήτα για την εκτίμηση του κόστους ιδίων κεφαλαίων για μια ιδιωτική επιχείρηση θα</a:t>
            </a:r>
            <a:endParaRPr lang="en-US" sz="2000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marL="800100" lvl="1" indent="-342900">
              <a:buFont typeface="Times" pitchFamily="18" charset="0"/>
              <a:buAutoNum type="alphaLcParenR"/>
            </a:pP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Υποεκτιμήσει το κόστος ιδίων κεφαλαίων της επιχείρησης</a:t>
            </a:r>
            <a:endParaRPr lang="en-US" sz="2000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marL="800100" lvl="1" indent="-342900">
              <a:buFont typeface="Times" pitchFamily="18" charset="0"/>
              <a:buAutoNum type="alphaLcParenR"/>
            </a:pP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Υπερεκτιμήσει το κόστος ιδίων κεφαλαίων της επιχείρησης</a:t>
            </a:r>
            <a:endParaRPr lang="en-US" sz="2000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marL="800100" lvl="1" indent="-342900">
              <a:buFont typeface="Times" pitchFamily="18" charset="0"/>
              <a:buAutoNum type="alphaLcParenR"/>
            </a:pPr>
            <a:r>
              <a:rPr lang="el-GR" sz="2000" dirty="0" smtClean="0">
                <a:solidFill>
                  <a:srgbClr val="FF0000"/>
                </a:solidFill>
                <a:ea typeface="ＭＳ Ｐゴシック" pitchFamily="34" charset="-128"/>
              </a:rPr>
              <a:t>Μπορούσε είτε να υποεκτιμήσει είτε να υπερεκτιμήσει το κόστος ιδίων κεφαλαίων της επιχείρησης</a:t>
            </a:r>
            <a:endParaRPr lang="en-US" sz="2000" dirty="0" smtClean="0">
              <a:solidFill>
                <a:srgbClr val="FF0000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="ctr"/>
          <a:lstStyle/>
          <a:p>
            <a:r>
              <a:rPr lang="el-GR" sz="2000" smtClean="0">
                <a:ea typeface="ＭＳ Ｐゴシック" pitchFamily="34" charset="-128"/>
              </a:rPr>
              <a:t>Συνολικός Κίνδυνος έναντι Κινδύνου Αγοράς</a:t>
            </a:r>
            <a:endParaRPr lang="en-US" sz="2000" smtClean="0">
              <a:ea typeface="ＭＳ Ｐゴシック" pitchFamily="34" charset="-128"/>
            </a:endParaRP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l-GR" sz="1800" dirty="0" smtClean="0">
                <a:ea typeface="ＭＳ Ｐゴシック" pitchFamily="34" charset="-128"/>
              </a:rPr>
              <a:t>Προσαρμόστε το συντελεστή βήτα ώστε να εκφράζει το συνολικό κίνδυνο παρά τον κίνδυνο αγοράς</a:t>
            </a:r>
            <a:r>
              <a:rPr lang="en-US" sz="1800" dirty="0" smtClean="0">
                <a:ea typeface="ＭＳ Ｐゴシック" pitchFamily="34" charset="-128"/>
              </a:rPr>
              <a:t>. </a:t>
            </a:r>
            <a:r>
              <a:rPr lang="el-GR" sz="1800" dirty="0" smtClean="0">
                <a:ea typeface="ＭＳ Ｐゴシック" pitchFamily="34" charset="-128"/>
              </a:rPr>
              <a:t>Η προσαρμογή αυτή είναι σχετικά απλή</a:t>
            </a:r>
            <a:r>
              <a:rPr lang="en-US" sz="1800" dirty="0" smtClean="0">
                <a:ea typeface="ＭＳ Ｐゴシック" pitchFamily="34" charset="-128"/>
              </a:rPr>
              <a:t>, </a:t>
            </a:r>
            <a:r>
              <a:rPr lang="el-GR" sz="1800" dirty="0" smtClean="0">
                <a:ea typeface="ＭＳ Ｐゴシック" pitchFamily="34" charset="-128"/>
              </a:rPr>
              <a:t>εφόσον ο συντελεστής </a:t>
            </a:r>
            <a:r>
              <a:rPr lang="en-US" sz="1800" dirty="0" smtClean="0">
                <a:ea typeface="ＭＳ Ｐゴシック" pitchFamily="34" charset="-128"/>
              </a:rPr>
              <a:t>R</a:t>
            </a:r>
            <a:r>
              <a:rPr lang="el-GR" sz="1800" baseline="30000" dirty="0" smtClean="0">
                <a:ea typeface="ＭＳ Ｐゴシック" pitchFamily="34" charset="-128"/>
              </a:rPr>
              <a:t>2</a:t>
            </a:r>
            <a:r>
              <a:rPr lang="en-US" sz="1800" dirty="0" smtClean="0">
                <a:ea typeface="ＭＳ Ｐゴシック" pitchFamily="34" charset="-128"/>
              </a:rPr>
              <a:t> </a:t>
            </a:r>
            <a:r>
              <a:rPr lang="el-GR" sz="1800" dirty="0" smtClean="0">
                <a:ea typeface="ＭＳ Ｐゴシック" pitchFamily="34" charset="-128"/>
              </a:rPr>
              <a:t>της παλινδρόμησης μετρά την αναλογία του κινδύνου που αφορά σε κίνδυνο αγοράς</a:t>
            </a:r>
            <a:r>
              <a:rPr lang="en-US" sz="1800" dirty="0" smtClean="0">
                <a:ea typeface="ＭＳ Ｐゴシック" pitchFamily="34" charset="-128"/>
              </a:rPr>
              <a:t>. </a:t>
            </a:r>
          </a:p>
          <a:p>
            <a:pPr lvl="1">
              <a:buFontTx/>
              <a:buNone/>
            </a:pPr>
            <a:r>
              <a:rPr lang="en-US" sz="1800" dirty="0" smtClean="0">
                <a:ea typeface="ＭＳ Ｐゴシック" pitchFamily="34" charset="-128"/>
              </a:rPr>
              <a:t> </a:t>
            </a:r>
            <a:r>
              <a:rPr lang="el-GR" sz="1800" dirty="0" smtClean="0">
                <a:ea typeface="ＭＳ Ｐゴシック" pitchFamily="34" charset="-128"/>
              </a:rPr>
              <a:t>Συνολικός Βήτα </a:t>
            </a:r>
            <a:r>
              <a:rPr lang="en-US" sz="1800" dirty="0" smtClean="0">
                <a:ea typeface="ＭＳ Ｐゴシック" pitchFamily="34" charset="-128"/>
              </a:rPr>
              <a:t>= </a:t>
            </a:r>
            <a:r>
              <a:rPr lang="el-GR" sz="1800" dirty="0" smtClean="0">
                <a:ea typeface="ＭＳ Ｐゴシック" pitchFamily="34" charset="-128"/>
              </a:rPr>
              <a:t>Βήτα Αγοράς</a:t>
            </a:r>
            <a:r>
              <a:rPr lang="en-US" sz="1800" dirty="0" smtClean="0">
                <a:ea typeface="ＭＳ Ｐゴシック" pitchFamily="34" charset="-128"/>
              </a:rPr>
              <a:t> / </a:t>
            </a:r>
            <a:r>
              <a:rPr lang="el-GR" sz="1800" dirty="0" smtClean="0">
                <a:ea typeface="ＭＳ Ｐゴシック" pitchFamily="34" charset="-128"/>
              </a:rPr>
              <a:t>Συσχέτιση τομέα με την αγορά</a:t>
            </a:r>
            <a:endParaRPr lang="en-US" sz="1800" dirty="0" smtClean="0">
              <a:ea typeface="ＭＳ Ｐゴシック" pitchFamily="34" charset="-128"/>
            </a:endParaRPr>
          </a:p>
          <a:p>
            <a:r>
              <a:rPr lang="en-US" sz="1800" dirty="0" smtClean="0">
                <a:ea typeface="ＭＳ Ｐゴシック" pitchFamily="34" charset="-128"/>
              </a:rPr>
              <a:t> </a:t>
            </a:r>
            <a:r>
              <a:rPr lang="el-GR" sz="1800" dirty="0" smtClean="0">
                <a:ea typeface="ＭＳ Ｐゴシック" pitchFamily="34" charset="-128"/>
              </a:rPr>
              <a:t>Στο παράδειγμα της </a:t>
            </a:r>
            <a:r>
              <a:rPr lang="en-US" sz="1800" dirty="0" err="1" smtClean="0">
                <a:ea typeface="ＭＳ Ｐゴシック" pitchFamily="34" charset="-128"/>
              </a:rPr>
              <a:t>Bookscape</a:t>
            </a:r>
            <a:r>
              <a:rPr lang="en-US" sz="1800" dirty="0" smtClean="0">
                <a:ea typeface="ＭＳ Ｐゴシック" pitchFamily="34" charset="-128"/>
              </a:rPr>
              <a:t>, </a:t>
            </a:r>
            <a:r>
              <a:rPr lang="el-GR" sz="1800" dirty="0" smtClean="0">
                <a:ea typeface="ＭＳ Ｐゴシック" pitchFamily="34" charset="-128"/>
              </a:rPr>
              <a:t>όπου ο βήτα αγοράς είναι</a:t>
            </a:r>
            <a:r>
              <a:rPr lang="en-US" sz="1800" dirty="0" smtClean="0">
                <a:ea typeface="ＭＳ Ｐゴシック" pitchFamily="34" charset="-128"/>
              </a:rPr>
              <a:t> 1.35 </a:t>
            </a:r>
            <a:r>
              <a:rPr lang="el-GR" sz="1800" dirty="0" smtClean="0">
                <a:ea typeface="ＭＳ Ｐゴシック" pitchFamily="34" charset="-128"/>
              </a:rPr>
              <a:t>και ο μέσος συντελεστής </a:t>
            </a:r>
            <a:r>
              <a:rPr lang="en-US" sz="1800" dirty="0" smtClean="0">
                <a:ea typeface="ＭＳ Ｐゴシック" pitchFamily="34" charset="-128"/>
              </a:rPr>
              <a:t>R</a:t>
            </a:r>
            <a:r>
              <a:rPr lang="el-GR" sz="1800" baseline="30000" dirty="0" smtClean="0">
                <a:ea typeface="ＭＳ Ｐゴシック" pitchFamily="34" charset="-128"/>
              </a:rPr>
              <a:t>2</a:t>
            </a:r>
            <a:r>
              <a:rPr lang="el-GR" sz="1800" dirty="0" smtClean="0">
                <a:ea typeface="ＭＳ Ｐゴシック" pitchFamily="34" charset="-128"/>
              </a:rPr>
              <a:t> των συγκρίσιμων</a:t>
            </a:r>
            <a:r>
              <a:rPr lang="en-US" sz="1800" dirty="0" smtClean="0">
                <a:ea typeface="ＭＳ Ｐゴシック" pitchFamily="34" charset="-128"/>
              </a:rPr>
              <a:t> </a:t>
            </a:r>
            <a:r>
              <a:rPr lang="el-GR" sz="1800" dirty="0" smtClean="0">
                <a:ea typeface="ＭＳ Ｐゴシック" pitchFamily="34" charset="-128"/>
              </a:rPr>
              <a:t>είναι</a:t>
            </a:r>
            <a:r>
              <a:rPr lang="en-US" sz="1800" dirty="0" smtClean="0">
                <a:ea typeface="ＭＳ Ｐゴシック" pitchFamily="34" charset="-128"/>
              </a:rPr>
              <a:t> 21.58%; </a:t>
            </a:r>
            <a:r>
              <a:rPr lang="el-GR" sz="1800" dirty="0" smtClean="0">
                <a:ea typeface="ＭＳ Ｐゴシック" pitchFamily="34" charset="-128"/>
              </a:rPr>
              <a:t>Η συσχέτιση με την αγορά είναι</a:t>
            </a:r>
            <a:r>
              <a:rPr lang="en-US" sz="1800" dirty="0" smtClean="0">
                <a:ea typeface="ＭＳ Ｐゴシック" pitchFamily="34" charset="-128"/>
              </a:rPr>
              <a:t> 46.45%.</a:t>
            </a:r>
          </a:p>
          <a:p>
            <a:pPr lvl="1"/>
            <a:endParaRPr lang="en-US" sz="1300" dirty="0" smtClean="0">
              <a:ea typeface="ＭＳ Ｐゴシック" pitchFamily="34" charset="-128"/>
            </a:endParaRPr>
          </a:p>
          <a:p>
            <a:pPr lvl="1"/>
            <a:endParaRPr lang="en-US" sz="1300" dirty="0" smtClean="0">
              <a:ea typeface="ＭＳ Ｐゴシック" pitchFamily="34" charset="-128"/>
            </a:endParaRPr>
          </a:p>
          <a:p>
            <a:pPr lvl="1"/>
            <a:endParaRPr lang="en-US" sz="1300" dirty="0" smtClean="0">
              <a:ea typeface="ＭＳ Ｐゴシック" pitchFamily="34" charset="-128"/>
            </a:endParaRPr>
          </a:p>
          <a:p>
            <a:pPr lvl="1"/>
            <a:endParaRPr lang="en-US" sz="1300" dirty="0" smtClean="0">
              <a:ea typeface="ＭＳ Ｐゴシック" pitchFamily="34" charset="-128"/>
            </a:endParaRPr>
          </a:p>
          <a:p>
            <a:pPr lvl="1"/>
            <a:endParaRPr lang="en-US" sz="1300" dirty="0" smtClean="0">
              <a:ea typeface="ＭＳ Ｐゴシック" pitchFamily="34" charset="-128"/>
            </a:endParaRPr>
          </a:p>
          <a:p>
            <a:pPr lvl="1"/>
            <a:endParaRPr lang="en-US" sz="1300" dirty="0" smtClean="0">
              <a:ea typeface="ＭＳ Ｐゴシック" pitchFamily="34" charset="-128"/>
            </a:endParaRPr>
          </a:p>
          <a:p>
            <a:pPr lvl="1"/>
            <a:r>
              <a:rPr lang="el-GR" sz="1800" dirty="0" smtClean="0">
                <a:ea typeface="ＭＳ Ｐゴシック" pitchFamily="34" charset="-128"/>
              </a:rPr>
              <a:t>Συνολικό Κόστος Ιδίων Κεφαλαίων</a:t>
            </a:r>
            <a:r>
              <a:rPr lang="en-US" sz="1800" dirty="0" smtClean="0">
                <a:ea typeface="ＭＳ Ｐゴシック" pitchFamily="34" charset="-128"/>
              </a:rPr>
              <a:t> = 3.5% + 2.91 (6%) = 20.94%</a:t>
            </a:r>
          </a:p>
        </p:txBody>
      </p:sp>
      <p:graphicFrame>
        <p:nvGraphicFramePr>
          <p:cNvPr id="16386" name="Object 2"/>
          <p:cNvGraphicFramePr>
            <a:graphicFrameLocks noChangeAspect="1"/>
          </p:cNvGraphicFramePr>
          <p:nvPr/>
        </p:nvGraphicFramePr>
        <p:xfrm>
          <a:off x="3581400" y="4572000"/>
          <a:ext cx="3217863" cy="685800"/>
        </p:xfrm>
        <a:graphic>
          <a:graphicData uri="http://schemas.openxmlformats.org/presentationml/2006/ole">
            <p:oleObj spid="_x0000_s16386" name="Εξίσωση" r:id="rId4" imgW="1815840" imgH="431640" progId="Equation.3">
              <p:embed/>
            </p:oleObj>
          </a:graphicData>
        </a:graphic>
      </p:graphicFrame>
    </p:spTree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smtClean="0">
                <a:latin typeface="Wingdings" pitchFamily="2" charset="2"/>
                <a:ea typeface="ＭＳ Ｐゴシック" pitchFamily="34" charset="-128"/>
              </a:rPr>
              <a:t>6 </a:t>
            </a:r>
            <a:r>
              <a:rPr lang="el-GR" sz="2000" smtClean="0">
                <a:ea typeface="ＭＳ Ｐゴシック" pitchFamily="34" charset="-128"/>
              </a:rPr>
              <a:t>Τεστ Εφαρμογής</a:t>
            </a:r>
            <a:r>
              <a:rPr lang="en-US" sz="2000" smtClean="0">
                <a:ea typeface="ＭＳ Ｐゴシック" pitchFamily="34" charset="-128"/>
              </a:rPr>
              <a:t>: </a:t>
            </a:r>
            <a:r>
              <a:rPr lang="el-GR" sz="2000" smtClean="0">
                <a:ea typeface="ＭＳ Ｐゴシック" pitchFamily="34" charset="-128"/>
              </a:rPr>
              <a:t>Εκτιμώντας έναν από κάτω προς τα πάνω βήτα</a:t>
            </a:r>
            <a:endParaRPr lang="en-US" sz="2000" smtClean="0">
              <a:ea typeface="ＭＳ Ｐゴシック" pitchFamily="34" charset="-128"/>
            </a:endParaRP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2000" dirty="0" smtClean="0">
                <a:ea typeface="ＭＳ Ｐゴシック" pitchFamily="34" charset="-128"/>
              </a:rPr>
              <a:t>Με βάση τον επιχειρηματικό κλάδο/ους που δραστηριοποιείται η επιχείρησή σας</a:t>
            </a:r>
            <a:r>
              <a:rPr lang="en-US" sz="2000" dirty="0" smtClean="0">
                <a:ea typeface="ＭＳ Ｐゴシック" pitchFamily="34" charset="-128"/>
              </a:rPr>
              <a:t>, </a:t>
            </a:r>
            <a:r>
              <a:rPr lang="el-GR" sz="2000" dirty="0" smtClean="0">
                <a:ea typeface="ＭＳ Ｐゴシック" pitchFamily="34" charset="-128"/>
              </a:rPr>
              <a:t>και το τρέχον επίπεδο χρηματοοικονομικής μόχλευσης</a:t>
            </a:r>
            <a:r>
              <a:rPr lang="en-US" sz="2000" dirty="0" smtClean="0">
                <a:ea typeface="ＭＳ Ｐゴシック" pitchFamily="34" charset="-128"/>
              </a:rPr>
              <a:t>, </a:t>
            </a:r>
            <a:r>
              <a:rPr lang="el-GR" sz="2000" dirty="0" smtClean="0">
                <a:ea typeface="ＭＳ Ｐゴシック" pitchFamily="34" charset="-128"/>
              </a:rPr>
              <a:t>εκτιμήστε τον από κάτω προς τα πάνω μη μοχλευμένο βήτα της επιχείρησης</a:t>
            </a:r>
            <a:r>
              <a:rPr lang="en-US" sz="2000" dirty="0" smtClean="0">
                <a:ea typeface="ＭＳ Ｐゴシック" pitchFamily="34" charset="-128"/>
              </a:rPr>
              <a:t>.</a:t>
            </a:r>
          </a:p>
          <a:p>
            <a:endParaRPr lang="en-US" sz="2000" dirty="0" smtClean="0">
              <a:ea typeface="ＭＳ Ｐゴシック" pitchFamily="34" charset="-128"/>
            </a:endParaRPr>
          </a:p>
          <a:p>
            <a:endParaRPr lang="en-US" sz="2000" dirty="0" smtClean="0">
              <a:ea typeface="ＭＳ Ｐゴシック" pitchFamily="34" charset="-128"/>
            </a:endParaRPr>
          </a:p>
          <a:p>
            <a:r>
              <a:rPr lang="el-GR" sz="2000" i="1" dirty="0" smtClean="0">
                <a:ea typeface="ＭＳ Ｐゴシック" pitchFamily="34" charset="-128"/>
              </a:rPr>
              <a:t>Βάση Δεδομένων</a:t>
            </a:r>
            <a:r>
              <a:rPr lang="en-US" sz="2000" dirty="0" smtClean="0">
                <a:ea typeface="ＭＳ Ｐゴシック" pitchFamily="34" charset="-128"/>
              </a:rPr>
              <a:t>: </a:t>
            </a:r>
            <a:r>
              <a:rPr lang="el-GR" sz="2000" dirty="0" smtClean="0">
                <a:ea typeface="ＭＳ Ｐゴシック" pitchFamily="34" charset="-128"/>
              </a:rPr>
              <a:t>Μπορείτε να βρείτε μια κατάταξη με μη μοχλευμένους συντελεστές βήτα ανά κλάδο</a:t>
            </a:r>
            <a:r>
              <a:rPr lang="en-US" sz="2000" dirty="0" smtClean="0">
                <a:ea typeface="ＭＳ Ｐゴシック" pitchFamily="34" charset="-128"/>
              </a:rPr>
              <a:t> </a:t>
            </a:r>
            <a:r>
              <a:rPr lang="el-GR" sz="2000" dirty="0" smtClean="0">
                <a:ea typeface="ＭＳ Ｐゴシック" pitchFamily="34" charset="-128"/>
              </a:rPr>
              <a:t>στην ιστοσελίδα μου στα ανανεωμένα δεδομένα</a:t>
            </a:r>
            <a:r>
              <a:rPr lang="en-US" sz="2000" dirty="0" smtClean="0">
                <a:ea typeface="ＭＳ Ｐゴシック" pitchFamily="34" charset="-128"/>
              </a:rPr>
              <a:t>.</a:t>
            </a:r>
          </a:p>
          <a:p>
            <a:endParaRPr lang="en-US" sz="1300" dirty="0" smtClean="0">
              <a:ea typeface="ＭＳ Ｐゴシック" pitchFamily="34" charset="-128"/>
            </a:endParaRPr>
          </a:p>
          <a:p>
            <a:endParaRPr lang="en-US" sz="1300" dirty="0" smtClean="0">
              <a:ea typeface="ＭＳ Ｐゴシック" pitchFamily="34" charset="-128"/>
            </a:endParaRPr>
          </a:p>
          <a:p>
            <a:endParaRPr lang="en-US" sz="1300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="ctr"/>
          <a:lstStyle/>
          <a:p>
            <a:r>
              <a:rPr lang="el-GR" sz="2000" smtClean="0">
                <a:ea typeface="ＭＳ Ｐゴシック" pitchFamily="34" charset="-128"/>
              </a:rPr>
              <a:t>Από το Κόστος Μετοχικών Κεφαλαίων στο Κόστος Συνολικών Κεφαλαίων</a:t>
            </a:r>
            <a:endParaRPr lang="en-US" sz="2000" smtClean="0">
              <a:ea typeface="ＭＳ Ｐゴシック" pitchFamily="34" charset="-128"/>
            </a:endParaRP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l-GR" sz="2000" dirty="0" smtClean="0">
                <a:ea typeface="ＭＳ Ｐゴシック" pitchFamily="34" charset="-128"/>
              </a:rPr>
              <a:t>Το κόστος κεφαλαίου για την επιχείρηση είναι ένα σύνθετο κόστος άντλησης κεφαλαίων για τη χρηματοδότηση των επενδυτικών της σχεδίων</a:t>
            </a:r>
            <a:r>
              <a:rPr lang="en-US" sz="2000" dirty="0" smtClean="0">
                <a:ea typeface="ＭＳ Ｐゴシック" pitchFamily="34" charset="-128"/>
              </a:rPr>
              <a:t>. </a:t>
            </a:r>
          </a:p>
          <a:p>
            <a:r>
              <a:rPr lang="el-GR" sz="2000" dirty="0" smtClean="0">
                <a:ea typeface="ＭＳ Ｐゴシック" pitchFamily="34" charset="-128"/>
              </a:rPr>
              <a:t>Επιπρόσθετα με τα ίδια κεφάλαια</a:t>
            </a:r>
            <a:r>
              <a:rPr lang="en-US" sz="2000" dirty="0" smtClean="0">
                <a:ea typeface="ＭＳ Ｐゴシック" pitchFamily="34" charset="-128"/>
              </a:rPr>
              <a:t>, </a:t>
            </a:r>
            <a:r>
              <a:rPr lang="el-GR" sz="2000" dirty="0" smtClean="0">
                <a:ea typeface="ＭＳ Ｐゴシック" pitchFamily="34" charset="-128"/>
              </a:rPr>
              <a:t>οι επιχειρήσεις μπορούν να αντλήσουν κεφάλαια μέσω δανεισμού</a:t>
            </a:r>
            <a:endParaRPr lang="en-US" sz="2000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="ctr"/>
          <a:lstStyle/>
          <a:p>
            <a:r>
              <a:rPr lang="el-GR" dirty="0" smtClean="0">
                <a:solidFill>
                  <a:srgbClr val="00B050"/>
                </a:solidFill>
                <a:ea typeface="ＭＳ Ｐゴシック" pitchFamily="34" charset="-128"/>
              </a:rPr>
              <a:t>Τι είναι τα Δανειακά Κεφάλαια</a:t>
            </a:r>
            <a:endParaRPr lang="en-US" dirty="0" smtClean="0">
              <a:solidFill>
                <a:srgbClr val="00B050"/>
              </a:solidFill>
              <a:ea typeface="ＭＳ Ｐゴシック" pitchFamily="34" charset="-128"/>
            </a:endParaRP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Γενικός Κανόνας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: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Τα δανειακά κεφάλαια έχουν γενικά τα ακόλουθα χαρακτηριστικά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:</a:t>
            </a:r>
          </a:p>
          <a:p>
            <a:pPr lvl="1"/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Δέσμευση καταβολή σταθερών πληρωμών στο μέλλον</a:t>
            </a:r>
            <a:endParaRPr lang="en-US" sz="2000" dirty="0" smtClean="0">
              <a:solidFill>
                <a:srgbClr val="0070C0"/>
              </a:solidFill>
              <a:ea typeface="ＭＳ Ｐゴシック" pitchFamily="34" charset="-128"/>
            </a:endParaRPr>
          </a:p>
          <a:p>
            <a:pPr lvl="1"/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Οι σταθερές πληρωμές εκπίπτουν φορολογικά</a:t>
            </a:r>
            <a:endParaRPr lang="en-US" sz="2000" dirty="0" smtClean="0">
              <a:solidFill>
                <a:srgbClr val="0070C0"/>
              </a:solidFill>
              <a:ea typeface="ＭＳ Ｐゴシック" pitchFamily="34" charset="-128"/>
            </a:endParaRPr>
          </a:p>
          <a:p>
            <a:pPr lvl="1"/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Η αδυναμία καταβολής των πληρωμών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μπορεί να οδηγήσει είτε σε χρεοκοπία είτε απώλεια ελέγχου της επιχείρησης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προς την πλευρά που οφείλονται οι πληρωμές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.</a:t>
            </a:r>
          </a:p>
          <a:p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Ως συνέπεια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,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τα δανειακά κεφάλαια θα πρέπει να περιλαμβάνουν</a:t>
            </a:r>
            <a:endParaRPr lang="en-US" sz="2000" dirty="0" smtClean="0">
              <a:solidFill>
                <a:srgbClr val="0070C0"/>
              </a:solidFill>
              <a:ea typeface="ＭＳ Ｐゴシック" pitchFamily="34" charset="-128"/>
            </a:endParaRPr>
          </a:p>
          <a:p>
            <a:pPr lvl="1"/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Κάθε τοκοφόρα υποχρέωση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,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βραχυπρόθεσμη ή μακροπρόθεσμη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.</a:t>
            </a:r>
          </a:p>
          <a:p>
            <a:pPr lvl="1"/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Κάθε υποχρέωση μίσθωσης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,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λειτουργικής ή χρηματοδοτικής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.</a:t>
            </a:r>
          </a:p>
          <a:p>
            <a:pPr lvl="1"/>
            <a:endParaRPr lang="en-US" sz="1300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="ctr"/>
          <a:lstStyle/>
          <a:p>
            <a:r>
              <a:rPr lang="el-GR" dirty="0" smtClean="0">
                <a:solidFill>
                  <a:srgbClr val="00B050"/>
                </a:solidFill>
                <a:ea typeface="ＭＳ Ｐゴシック" pitchFamily="34" charset="-128"/>
              </a:rPr>
              <a:t>Εκτιμώντας το Κόστος Δανειακών Κεφαλαίων</a:t>
            </a:r>
            <a:endParaRPr lang="en-US" dirty="0" smtClean="0">
              <a:solidFill>
                <a:srgbClr val="00B050"/>
              </a:solidFill>
              <a:ea typeface="ＭＳ Ｐゴシック" pitchFamily="34" charset="-128"/>
            </a:endParaRP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828800"/>
            <a:ext cx="7753350" cy="4724400"/>
          </a:xfrm>
          <a:noFill/>
        </p:spPr>
        <p:txBody>
          <a:bodyPr/>
          <a:lstStyle/>
          <a:p>
            <a:r>
              <a:rPr lang="el-GR" sz="1800" dirty="0" smtClean="0">
                <a:ea typeface="ＭＳ Ｐゴシック" pitchFamily="34" charset="-128"/>
              </a:rPr>
              <a:t>Εάν η επιχείρηση έχει εκδώσει ομολογίες</a:t>
            </a:r>
            <a:r>
              <a:rPr lang="en-US" sz="1800" dirty="0" smtClean="0">
                <a:ea typeface="ＭＳ Ｐゴシック" pitchFamily="34" charset="-128"/>
              </a:rPr>
              <a:t>, </a:t>
            </a:r>
            <a:r>
              <a:rPr lang="el-GR" sz="1800" dirty="0" smtClean="0">
                <a:ea typeface="ＭＳ Ｐゴシック" pitchFamily="34" charset="-128"/>
              </a:rPr>
              <a:t>και αυτές υπόκεινται σε </a:t>
            </a:r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διαπραγμάτευση (σε αγορά ομολόγων)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, </a:t>
            </a:r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η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l-GR" sz="1800" u="sng" dirty="0" smtClean="0">
                <a:solidFill>
                  <a:srgbClr val="0070C0"/>
                </a:solidFill>
                <a:ea typeface="ＭＳ Ｐゴシック" pitchFamily="34" charset="-128"/>
              </a:rPr>
              <a:t>απόδοση στη λήξη </a:t>
            </a:r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ενός μακροπρόθεσμου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, </a:t>
            </a:r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καθαρού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 (</a:t>
            </a:r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χωρίς ιδιαίτερα χαρακτηριστικά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) </a:t>
            </a:r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ομολόγου μπορεί να χρησιμοποιηθεί ως επιτόκιο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.</a:t>
            </a:r>
          </a:p>
          <a:p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Εάν η επιχείρηση αξιολογείται από οίκους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, </a:t>
            </a:r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χρησιμοποιείστε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l-GR" sz="1800" u="sng" dirty="0" smtClean="0">
                <a:solidFill>
                  <a:srgbClr val="0070C0"/>
                </a:solidFill>
                <a:ea typeface="ＭＳ Ｐゴシック" pitchFamily="34" charset="-128"/>
              </a:rPr>
              <a:t>την αξιολόγηση και ένα τυπικό περιθώριο χρεοκοπίας</a:t>
            </a:r>
            <a:r>
              <a:rPr lang="en-US" sz="1800" u="sng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για τα ομόλογα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με την αξιολόγηση αυτή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για να εκτιμήσετε το κόστος δανειακών κεφαλαίων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.</a:t>
            </a:r>
          </a:p>
          <a:p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Εάν η επιχείρηση δεν αξιολογείται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, </a:t>
            </a:r>
          </a:p>
          <a:p>
            <a:pPr lvl="1"/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Και έχει πρόσφατα δανειστεί μακροπρόθεσμα από τράπεζα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, </a:t>
            </a:r>
            <a:r>
              <a:rPr lang="el-GR" sz="1800" u="sng" dirty="0" smtClean="0">
                <a:solidFill>
                  <a:srgbClr val="0070C0"/>
                </a:solidFill>
                <a:ea typeface="ＭＳ Ｐゴシック" pitchFamily="34" charset="-128"/>
              </a:rPr>
              <a:t>χρησιμοποιείστε το επιτόκιο δανεισμού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ή</a:t>
            </a:r>
            <a:endParaRPr lang="en-US" sz="1800" dirty="0" smtClean="0">
              <a:solidFill>
                <a:srgbClr val="0070C0"/>
              </a:solidFill>
              <a:ea typeface="ＭＳ Ｐゴシック" pitchFamily="34" charset="-128"/>
            </a:endParaRPr>
          </a:p>
          <a:p>
            <a:pPr lvl="1"/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Εκτιμήστε μια συνθετική αξιολόγηση για την εταιρεία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, </a:t>
            </a:r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και χρησιμοποιείστε </a:t>
            </a:r>
            <a:r>
              <a:rPr lang="el-GR" sz="1800" u="sng" dirty="0" smtClean="0">
                <a:solidFill>
                  <a:srgbClr val="0070C0"/>
                </a:solidFill>
                <a:ea typeface="ＭＳ Ｐゴシック" pitchFamily="34" charset="-128"/>
              </a:rPr>
              <a:t>τη συνθετική αξιολόγηση</a:t>
            </a:r>
            <a:r>
              <a:rPr lang="en-US" sz="1800" u="sng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για να καταλήξετε σε ένα περιθώριο χρεοκοπίας και ένα κόστος δανειακών κεφαλαίων</a:t>
            </a:r>
            <a:endParaRPr lang="en-US" sz="1800" dirty="0" smtClean="0">
              <a:solidFill>
                <a:srgbClr val="0070C0"/>
              </a:solidFill>
              <a:ea typeface="ＭＳ Ｐゴシック" pitchFamily="34" charset="-128"/>
            </a:endParaRPr>
          </a:p>
          <a:p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Το κόστος δανειακών κεφαλαίων πρέπει να εκτιμηθεί στο ίδιο νόμισμα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l-GR" sz="1800" dirty="0" smtClean="0">
                <a:solidFill>
                  <a:srgbClr val="0070C0"/>
                </a:solidFill>
                <a:ea typeface="ＭＳ Ｐゴシック" pitchFamily="34" charset="-128"/>
              </a:rPr>
              <a:t>με το κόστος ιδίων κεφαλαίων και των ταμειακών ροών της αξιολόγησης</a:t>
            </a:r>
            <a:r>
              <a:rPr lang="en-US" sz="1800" dirty="0" smtClean="0">
                <a:solidFill>
                  <a:srgbClr val="0070C0"/>
                </a:solidFill>
                <a:ea typeface="ＭＳ Ｐゴシック" pitchFamily="34" charset="-128"/>
              </a:rPr>
              <a:t>.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="ctr"/>
          <a:lstStyle/>
          <a:p>
            <a:r>
              <a:rPr lang="el-GR" dirty="0" smtClean="0">
                <a:solidFill>
                  <a:srgbClr val="00B050"/>
                </a:solidFill>
                <a:ea typeface="ＭＳ Ｐゴシック" pitchFamily="34" charset="-128"/>
              </a:rPr>
              <a:t>Μέτρηση του πριμ κινδύνου</a:t>
            </a:r>
            <a:endParaRPr lang="en-US" dirty="0" smtClean="0">
              <a:solidFill>
                <a:srgbClr val="00B050"/>
              </a:solidFill>
              <a:ea typeface="ＭＳ Ｐゴシック" pitchFamily="34" charset="-128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Το πριμ κινδύνου είναι το πριμ που απαιτούν οι επενδυτές για να επενδύσουν σε μια </a:t>
            </a:r>
            <a:r>
              <a:rPr lang="el-GR" sz="2000" u="sng" dirty="0" smtClean="0">
                <a:solidFill>
                  <a:srgbClr val="0070C0"/>
                </a:solidFill>
                <a:ea typeface="ＭＳ Ｐゴシック" pitchFamily="34" charset="-128"/>
              </a:rPr>
              <a:t>επένδυση μέσου κινδύνου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,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σε σχέση με το επιτόκιο μηδενικού κινδύνου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.</a:t>
            </a:r>
          </a:p>
          <a:p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Εν γένει</a:t>
            </a:r>
            <a:r>
              <a:rPr 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, </a:t>
            </a:r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το πριμ αυτό θα πρέπει να</a:t>
            </a:r>
            <a:endParaRPr lang="en-US" sz="2000" dirty="0" smtClean="0">
              <a:solidFill>
                <a:srgbClr val="0070C0"/>
              </a:solidFill>
              <a:ea typeface="ＭＳ Ｐゴシック" pitchFamily="34" charset="-128"/>
            </a:endParaRPr>
          </a:p>
          <a:p>
            <a:pPr lvl="1"/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είναι μεγαλύτερο του μηδενός</a:t>
            </a:r>
            <a:endParaRPr lang="en-US" sz="2000" dirty="0" smtClean="0">
              <a:solidFill>
                <a:srgbClr val="0070C0"/>
              </a:solidFill>
              <a:ea typeface="ＭＳ Ｐゴシック" pitchFamily="34" charset="-128"/>
            </a:endParaRPr>
          </a:p>
          <a:p>
            <a:pPr lvl="1"/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αυξάνεται μαζί με την αποστροφή κινδύνου των επενδυτών της αγοράς</a:t>
            </a:r>
            <a:endParaRPr lang="en-US" sz="2000" dirty="0" smtClean="0">
              <a:solidFill>
                <a:srgbClr val="0070C0"/>
              </a:solidFill>
              <a:ea typeface="ＭＳ Ｐゴシック" pitchFamily="34" charset="-128"/>
            </a:endParaRPr>
          </a:p>
          <a:p>
            <a:pPr lvl="1"/>
            <a:r>
              <a:rPr lang="el-GR" sz="2000" dirty="0" smtClean="0">
                <a:solidFill>
                  <a:srgbClr val="0070C0"/>
                </a:solidFill>
                <a:ea typeface="ＭＳ Ｐゴシック" pitchFamily="34" charset="-128"/>
              </a:rPr>
              <a:t>αυξάνεται μαζί με την επικινδυνότητα της επένδυσης «μέσου» κινδύνου</a:t>
            </a:r>
            <a:endParaRPr lang="en-US" sz="2000" dirty="0" smtClean="0">
              <a:solidFill>
                <a:srgbClr val="0070C0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="ctr"/>
          <a:lstStyle/>
          <a:p>
            <a:r>
              <a:rPr lang="el-GR" sz="2000" smtClean="0">
                <a:ea typeface="ＭＳ Ｐゴシック" pitchFamily="34" charset="-128"/>
              </a:rPr>
              <a:t>Εκτιμώντας Συνθετικές Αξιολογήσεις</a:t>
            </a:r>
            <a:endParaRPr lang="en-US" sz="2000" smtClean="0">
              <a:ea typeface="ＭＳ Ｐゴシック" pitchFamily="34" charset="-128"/>
            </a:endParaRP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 sz="1800" dirty="0" smtClean="0">
                <a:ea typeface="ＭＳ Ｐゴシック" pitchFamily="34" charset="-128"/>
              </a:rPr>
              <a:t>Η αξιολόγηση μιας επιχείρησης μπορεί να εκτιμηθεί με τη χρήση των χρηματοοικονομικών χαρακτηριστικών της τελευταίας</a:t>
            </a:r>
            <a:r>
              <a:rPr lang="en-US" sz="1800" dirty="0" smtClean="0">
                <a:ea typeface="ＭＳ Ｐゴシック" pitchFamily="34" charset="-128"/>
              </a:rPr>
              <a:t>. </a:t>
            </a:r>
            <a:r>
              <a:rPr lang="el-GR" sz="1800" dirty="0" smtClean="0">
                <a:ea typeface="ＭＳ Ｐゴシック" pitchFamily="34" charset="-128"/>
              </a:rPr>
              <a:t>Στην απλούστερη μορφή της</a:t>
            </a:r>
            <a:r>
              <a:rPr lang="en-US" sz="1800" dirty="0" smtClean="0">
                <a:ea typeface="ＭＳ Ｐゴシック" pitchFamily="34" charset="-128"/>
              </a:rPr>
              <a:t>, </a:t>
            </a:r>
            <a:r>
              <a:rPr lang="el-GR" sz="1800" dirty="0" smtClean="0">
                <a:ea typeface="ＭＳ Ｐゴシック" pitchFamily="34" charset="-128"/>
              </a:rPr>
              <a:t>μπορούμε να χρησιμοποιήσουμε μόνο τον δείκτη κάλυψης τόκων</a:t>
            </a:r>
            <a:r>
              <a:rPr lang="en-US" sz="1800" dirty="0" smtClean="0">
                <a:ea typeface="ＭＳ Ｐゴシック" pitchFamily="34" charset="-128"/>
              </a:rPr>
              <a:t>:</a:t>
            </a:r>
          </a:p>
          <a:p>
            <a:pPr algn="ctr">
              <a:lnSpc>
                <a:spcPct val="90000"/>
              </a:lnSpc>
              <a:buFont typeface="Monotype Sorts" charset="2"/>
              <a:buNone/>
            </a:pPr>
            <a:r>
              <a:rPr lang="el-GR" sz="1800" dirty="0" smtClean="0">
                <a:ea typeface="ＭＳ Ｐゴシック" pitchFamily="34" charset="-128"/>
              </a:rPr>
              <a:t>Αριθμοδείκτης Κάλυψης Τόκων</a:t>
            </a:r>
            <a:r>
              <a:rPr lang="en-US" sz="1800" dirty="0" smtClean="0">
                <a:ea typeface="ＭＳ Ｐゴシック" pitchFamily="34" charset="-128"/>
              </a:rPr>
              <a:t> = </a:t>
            </a:r>
            <a:r>
              <a:rPr lang="el-GR" sz="1800" dirty="0" smtClean="0">
                <a:ea typeface="ＭＳ Ｐゴシック" pitchFamily="34" charset="-128"/>
              </a:rPr>
              <a:t>ΚΠΤΦ</a:t>
            </a:r>
            <a:r>
              <a:rPr lang="en-US" sz="1800" dirty="0" smtClean="0">
                <a:ea typeface="ＭＳ Ｐゴシック" pitchFamily="34" charset="-128"/>
              </a:rPr>
              <a:t> / </a:t>
            </a:r>
            <a:r>
              <a:rPr lang="el-GR" sz="1800" dirty="0" smtClean="0">
                <a:ea typeface="ＭＳ Ｐゴシック" pitchFamily="34" charset="-128"/>
              </a:rPr>
              <a:t>Τόκοι Έξοδα</a:t>
            </a:r>
            <a:endParaRPr lang="en-US" sz="1800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l-GR" sz="1800" dirty="0" smtClean="0">
                <a:ea typeface="ＭＳ Ｐゴシック" pitchFamily="34" charset="-128"/>
              </a:rPr>
              <a:t>Για τις τέσσερις επιχειρήσεις μη χρηματοοικονομικών υπηρεσιών</a:t>
            </a:r>
            <a:r>
              <a:rPr lang="en-US" sz="1800" dirty="0" smtClean="0">
                <a:ea typeface="ＭＳ Ｐゴシック" pitchFamily="34" charset="-128"/>
              </a:rPr>
              <a:t>, </a:t>
            </a:r>
            <a:r>
              <a:rPr lang="el-GR" sz="1800" dirty="0" smtClean="0">
                <a:ea typeface="ＭＳ Ｐゴシック" pitchFamily="34" charset="-128"/>
              </a:rPr>
              <a:t>καταλήγουμε στα ακόλουθα</a:t>
            </a:r>
            <a:r>
              <a:rPr lang="en-US" sz="1800" dirty="0" smtClean="0">
                <a:ea typeface="ＭＳ Ｐゴシック" pitchFamily="34" charset="-128"/>
              </a:rPr>
              <a:t>:</a:t>
            </a:r>
          </a:p>
          <a:p>
            <a:pPr>
              <a:lnSpc>
                <a:spcPct val="90000"/>
              </a:lnSpc>
              <a:buFont typeface="Monotype Sorts" charset="2"/>
              <a:buNone/>
            </a:pPr>
            <a:endParaRPr lang="en-US" sz="1800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  <a:buFont typeface="Monotype Sorts" charset="2"/>
              <a:buNone/>
            </a:pPr>
            <a:endParaRPr lang="en-US" sz="1300" dirty="0" smtClean="0">
              <a:ea typeface="ＭＳ Ｐゴシック" pitchFamily="34" charset="-128"/>
            </a:endParaRPr>
          </a:p>
          <a:p>
            <a:pPr lvl="1" algn="just">
              <a:lnSpc>
                <a:spcPct val="90000"/>
              </a:lnSpc>
            </a:pPr>
            <a:endParaRPr lang="en-US" sz="1300" dirty="0" smtClean="0">
              <a:ea typeface="ＭＳ Ｐゴシック" pitchFamily="34" charset="-128"/>
            </a:endParaRPr>
          </a:p>
        </p:txBody>
      </p:sp>
      <p:pic>
        <p:nvPicPr>
          <p:cNvPr id="17416" name="Picture 8" descr="c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3962400"/>
            <a:ext cx="5257800" cy="1535113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="ctr"/>
          <a:lstStyle/>
          <a:p>
            <a:r>
              <a:rPr lang="el-GR" sz="2000" smtClean="0">
                <a:ea typeface="ＭＳ Ｐゴシック" pitchFamily="34" charset="-128"/>
              </a:rPr>
              <a:t>Αριθμοδείκτες Κάλυψης Τόκων</a:t>
            </a:r>
            <a:r>
              <a:rPr lang="en-US" sz="2000" smtClean="0">
                <a:ea typeface="ＭＳ Ｐゴシック" pitchFamily="34" charset="-128"/>
              </a:rPr>
              <a:t>, </a:t>
            </a:r>
            <a:r>
              <a:rPr lang="el-GR" sz="2000" smtClean="0">
                <a:ea typeface="ＭＳ Ｐゴシック" pitchFamily="34" charset="-128"/>
              </a:rPr>
              <a:t>Αξιολογήσεις και Περιθώρια Χρεοκοπίας</a:t>
            </a:r>
            <a:r>
              <a:rPr lang="en-US" sz="2000" smtClean="0">
                <a:ea typeface="ＭＳ Ｐゴシック" pitchFamily="34" charset="-128"/>
              </a:rPr>
              <a:t>- </a:t>
            </a:r>
            <a:r>
              <a:rPr lang="el-GR" sz="2000" smtClean="0">
                <a:ea typeface="ＭＳ Ｐゴシック" pitchFamily="34" charset="-128"/>
              </a:rPr>
              <a:t>Αρχές</a:t>
            </a:r>
            <a:r>
              <a:rPr lang="en-US" sz="2000" smtClean="0">
                <a:ea typeface="ＭＳ Ｐゴシック" pitchFamily="34" charset="-128"/>
              </a:rPr>
              <a:t> 2009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indent="0">
              <a:lnSpc>
                <a:spcPct val="90000"/>
              </a:lnSpc>
              <a:buFont typeface="Monotype Sorts" charset="2"/>
              <a:buNone/>
              <a:tabLst>
                <a:tab pos="3030538" algn="l"/>
                <a:tab pos="5656263" algn="l"/>
              </a:tabLst>
            </a:pPr>
            <a:endParaRPr lang="el-GR" sz="1200" smtClean="0">
              <a:ea typeface="ＭＳ Ｐゴシック" pitchFamily="34" charset="-128"/>
            </a:endParaRPr>
          </a:p>
        </p:txBody>
      </p:sp>
      <p:sp>
        <p:nvSpPr>
          <p:cNvPr id="18437" name="TextBox 8"/>
          <p:cNvSpPr txBox="1">
            <a:spLocks noChangeArrowheads="1"/>
          </p:cNvSpPr>
          <p:nvPr/>
        </p:nvSpPr>
        <p:spPr bwMode="auto">
          <a:xfrm>
            <a:off x="1524000" y="5257800"/>
            <a:ext cx="63246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300"/>
              <a:t>Disney, </a:t>
            </a:r>
            <a:r>
              <a:rPr lang="el-GR" sz="1300"/>
              <a:t>Κεφ. Αγοράς</a:t>
            </a:r>
            <a:r>
              <a:rPr lang="en-US" sz="1300"/>
              <a:t> &gt; $ 5 billion: 	8.31  	</a:t>
            </a:r>
            <a:r>
              <a:rPr lang="en-US" sz="1300">
                <a:sym typeface="Wingdings" pitchFamily="2" charset="2"/>
              </a:rPr>
              <a:t></a:t>
            </a:r>
            <a:r>
              <a:rPr lang="en-US" sz="1300"/>
              <a:t> 	AA</a:t>
            </a:r>
          </a:p>
          <a:p>
            <a:r>
              <a:rPr lang="en-US" sz="1300"/>
              <a:t>Aracruz: </a:t>
            </a:r>
            <a:r>
              <a:rPr lang="el-GR" sz="1300"/>
              <a:t>Κεφ. Αγοράς </a:t>
            </a:r>
            <a:r>
              <a:rPr lang="en-US" sz="1300"/>
              <a:t>&lt; $5 billion: 	3.70 	</a:t>
            </a:r>
            <a:r>
              <a:rPr lang="en-US" sz="1300">
                <a:sym typeface="Wingdings" pitchFamily="2" charset="2"/>
              </a:rPr>
              <a:t>	BB+</a:t>
            </a:r>
          </a:p>
          <a:p>
            <a:r>
              <a:rPr lang="en-US" sz="1300">
                <a:sym typeface="Wingdings" pitchFamily="2" charset="2"/>
              </a:rPr>
              <a:t>Tata: </a:t>
            </a:r>
            <a:r>
              <a:rPr lang="el-GR" sz="1300"/>
              <a:t>Κεφ. Αγοράς </a:t>
            </a:r>
            <a:r>
              <a:rPr lang="en-US" sz="1300">
                <a:sym typeface="Wingdings" pitchFamily="2" charset="2"/>
              </a:rPr>
              <a:t>&lt; $ 5 billion: 	5.15		A-</a:t>
            </a:r>
          </a:p>
          <a:p>
            <a:r>
              <a:rPr lang="en-US" sz="1300">
                <a:sym typeface="Wingdings" pitchFamily="2" charset="2"/>
              </a:rPr>
              <a:t>Bookscape:</a:t>
            </a:r>
            <a:r>
              <a:rPr lang="el-GR" sz="1300"/>
              <a:t>Κεφ. Αγοράς </a:t>
            </a:r>
            <a:r>
              <a:rPr lang="en-US" sz="1300">
                <a:sym typeface="Wingdings" pitchFamily="2" charset="2"/>
              </a:rPr>
              <a:t>&lt;$5 billion:	6.22		A</a:t>
            </a:r>
            <a:endParaRPr lang="en-US" sz="1300"/>
          </a:p>
        </p:txBody>
      </p:sp>
      <p:pic>
        <p:nvPicPr>
          <p:cNvPr id="18440" name="Picture 8" descr="d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9400" y="2286000"/>
            <a:ext cx="3962400" cy="274955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000" smtClean="0">
                <a:ea typeface="ＭＳ Ｐゴシック" pitchFamily="34" charset="-128"/>
              </a:rPr>
              <a:t>Συνθετικές και Πραγματικές Αξιολογήσεις</a:t>
            </a:r>
            <a:r>
              <a:rPr lang="en-US" sz="2000" smtClean="0">
                <a:ea typeface="ＭＳ Ｐゴシック" pitchFamily="34" charset="-128"/>
              </a:rPr>
              <a:t>: Disney and Aracruz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828800"/>
            <a:ext cx="7753350" cy="4724400"/>
          </a:xfrm>
        </p:spPr>
        <p:txBody>
          <a:bodyPr/>
          <a:lstStyle/>
          <a:p>
            <a:r>
              <a:rPr lang="el-GR" sz="1800" dirty="0" smtClean="0">
                <a:ea typeface="ＭＳ Ｐゴシック" pitchFamily="34" charset="-128"/>
              </a:rPr>
              <a:t>Οι </a:t>
            </a:r>
            <a:r>
              <a:rPr lang="en-US" sz="1800" dirty="0" smtClean="0">
                <a:ea typeface="ＭＳ Ｐゴシック" pitchFamily="34" charset="-128"/>
              </a:rPr>
              <a:t>Disney </a:t>
            </a:r>
            <a:r>
              <a:rPr lang="el-GR" sz="1800" dirty="0" smtClean="0">
                <a:ea typeface="ＭＳ Ｐゴシック" pitchFamily="34" charset="-128"/>
              </a:rPr>
              <a:t>και </a:t>
            </a:r>
            <a:r>
              <a:rPr lang="en-US" sz="1800" dirty="0" err="1" smtClean="0">
                <a:ea typeface="ＭＳ Ｐゴシック" pitchFamily="34" charset="-128"/>
              </a:rPr>
              <a:t>Aracruz</a:t>
            </a:r>
            <a:r>
              <a:rPr lang="en-US" sz="1800" dirty="0" smtClean="0">
                <a:ea typeface="ＭＳ Ｐゴシック" pitchFamily="34" charset="-128"/>
              </a:rPr>
              <a:t> </a:t>
            </a:r>
            <a:r>
              <a:rPr lang="el-GR" sz="1800" dirty="0" smtClean="0">
                <a:ea typeface="ＭＳ Ｐゴシック" pitchFamily="34" charset="-128"/>
              </a:rPr>
              <a:t>είναι υπό αξιολόγηση επιχειρήσεις</a:t>
            </a:r>
            <a:r>
              <a:rPr lang="en-US" sz="1800" dirty="0" smtClean="0">
                <a:ea typeface="ＭＳ Ｐゴシック" pitchFamily="34" charset="-128"/>
              </a:rPr>
              <a:t> </a:t>
            </a:r>
            <a:r>
              <a:rPr lang="el-GR" sz="1800" dirty="0" smtClean="0">
                <a:ea typeface="ＭＳ Ｐゴシック" pitchFamily="34" charset="-128"/>
              </a:rPr>
              <a:t>και οι πραγματικές αξιολογήσεις τους είναι διαφορετικές από τις συνθετικές</a:t>
            </a:r>
            <a:r>
              <a:rPr lang="en-US" sz="1800" dirty="0" smtClean="0">
                <a:ea typeface="ＭＳ Ｐゴシック" pitchFamily="34" charset="-128"/>
              </a:rPr>
              <a:t>.</a:t>
            </a:r>
          </a:p>
          <a:p>
            <a:r>
              <a:rPr lang="el-GR" sz="1800" dirty="0" smtClean="0">
                <a:ea typeface="ＭＳ Ｐゴシック" pitchFamily="34" charset="-128"/>
              </a:rPr>
              <a:t>Η συνθετική αξιολόγηση της </a:t>
            </a:r>
            <a:r>
              <a:rPr lang="en-US" sz="1800" dirty="0" smtClean="0">
                <a:ea typeface="ＭＳ Ｐゴシック" pitchFamily="34" charset="-128"/>
              </a:rPr>
              <a:t>Disney</a:t>
            </a:r>
            <a:r>
              <a:rPr lang="el-GR" sz="1800" dirty="0" smtClean="0">
                <a:ea typeface="ＭＳ Ｐゴシック" pitchFamily="34" charset="-128"/>
              </a:rPr>
              <a:t> είναι </a:t>
            </a:r>
            <a:r>
              <a:rPr lang="en-US" sz="1800" dirty="0" smtClean="0">
                <a:ea typeface="ＭＳ Ｐゴシック" pitchFamily="34" charset="-128"/>
              </a:rPr>
              <a:t>AA, </a:t>
            </a:r>
            <a:r>
              <a:rPr lang="el-GR" sz="1800" dirty="0" smtClean="0">
                <a:ea typeface="ＭＳ Ｐゴシック" pitchFamily="34" charset="-128"/>
              </a:rPr>
              <a:t>ενώ η πραγματική είναι </a:t>
            </a:r>
            <a:r>
              <a:rPr lang="en-US" sz="1800" dirty="0" smtClean="0">
                <a:ea typeface="ＭＳ Ｐゴシック" pitchFamily="34" charset="-128"/>
              </a:rPr>
              <a:t>A. </a:t>
            </a:r>
            <a:r>
              <a:rPr lang="el-GR" sz="1800" dirty="0" smtClean="0">
                <a:ea typeface="ＭＳ Ｐゴシック" pitchFamily="34" charset="-128"/>
              </a:rPr>
              <a:t>Η διαφορά μπορεί να οφείλεται σε οποιοδήποτε από τα κάτωθι</a:t>
            </a:r>
            <a:r>
              <a:rPr lang="en-US" sz="1800" dirty="0" smtClean="0">
                <a:ea typeface="ＭＳ Ｐゴシック" pitchFamily="34" charset="-128"/>
              </a:rPr>
              <a:t>:</a:t>
            </a:r>
          </a:p>
          <a:p>
            <a:pPr lvl="1"/>
            <a:r>
              <a:rPr lang="el-GR" sz="1800" dirty="0" smtClean="0">
                <a:ea typeface="ＭＳ Ｐゴシック" pitchFamily="34" charset="-128"/>
              </a:rPr>
              <a:t>Οι συνθετικές αξιολογήσεις εκφράζουν μόνο τον αριθμοδείκτη κάλυψης τόκων</a:t>
            </a:r>
            <a:r>
              <a:rPr lang="en-US" sz="1800" dirty="0" smtClean="0">
                <a:ea typeface="ＭＳ Ｐゴシック" pitchFamily="34" charset="-128"/>
              </a:rPr>
              <a:t> </a:t>
            </a:r>
            <a:r>
              <a:rPr lang="el-GR" sz="1800" dirty="0" smtClean="0">
                <a:ea typeface="ＭＳ Ｐゴシック" pitchFamily="34" charset="-128"/>
              </a:rPr>
              <a:t>ενώ οι πραγματικές ενσωματώνουν όλους τους αριθμοδείκτες και ποιοτικούς παράγοντες</a:t>
            </a:r>
            <a:endParaRPr lang="en-US" sz="1800" dirty="0" smtClean="0">
              <a:ea typeface="ＭＳ Ｐゴシック" pitchFamily="34" charset="-128"/>
            </a:endParaRPr>
          </a:p>
          <a:p>
            <a:pPr lvl="1"/>
            <a:r>
              <a:rPr lang="el-GR" sz="1800" dirty="0" smtClean="0">
                <a:ea typeface="ＭＳ Ｐゴシック" pitchFamily="34" charset="-128"/>
              </a:rPr>
              <a:t>Οι συνθετικές αξιολογήσεις</a:t>
            </a:r>
            <a:r>
              <a:rPr lang="en-US" sz="1800" dirty="0" smtClean="0">
                <a:ea typeface="ＭＳ Ｐゴシック" pitchFamily="34" charset="-128"/>
              </a:rPr>
              <a:t> </a:t>
            </a:r>
            <a:r>
              <a:rPr lang="el-GR" sz="1800" dirty="0" smtClean="0">
                <a:ea typeface="ＭＳ Ｐゴシック" pitchFamily="34" charset="-128"/>
              </a:rPr>
              <a:t>δεν εμπεριέχουν κλαδικές μεροληψίες</a:t>
            </a:r>
            <a:endParaRPr lang="en-US" sz="1800" dirty="0" smtClean="0">
              <a:ea typeface="ＭＳ Ｐゴシック" pitchFamily="34" charset="-128"/>
            </a:endParaRPr>
          </a:p>
          <a:p>
            <a:pPr lvl="1"/>
            <a:r>
              <a:rPr lang="el-GR" sz="1800" dirty="0" smtClean="0">
                <a:ea typeface="ＭＳ Ｐゴシック" pitchFamily="34" charset="-128"/>
              </a:rPr>
              <a:t>Η συνθετική αξιολόγηση βασίστηκε σε λειτουργικά κέρδη του</a:t>
            </a:r>
            <a:r>
              <a:rPr lang="en-US" sz="1800" dirty="0" smtClean="0">
                <a:ea typeface="ＭＳ Ｐゴシック" pitchFamily="34" charset="-128"/>
              </a:rPr>
              <a:t> 2008 </a:t>
            </a:r>
            <a:r>
              <a:rPr lang="el-GR" sz="1800" dirty="0" smtClean="0">
                <a:ea typeface="ＭＳ Ｐゴシック" pitchFamily="34" charset="-128"/>
              </a:rPr>
              <a:t>ενώ η πραγματική αξιολόγηση αντικατοπτρίζει ομαλοποιημένα αποτελέσματα</a:t>
            </a:r>
            <a:endParaRPr lang="en-US" sz="1800" dirty="0" smtClean="0">
              <a:ea typeface="ＭＳ Ｐゴシック" pitchFamily="34" charset="-128"/>
            </a:endParaRPr>
          </a:p>
          <a:p>
            <a:r>
              <a:rPr lang="el-GR" sz="1800" dirty="0" smtClean="0">
                <a:ea typeface="ＭＳ Ｐゴシック" pitchFamily="34" charset="-128"/>
              </a:rPr>
              <a:t>Η συνθετική αξιολόγηση της </a:t>
            </a:r>
            <a:r>
              <a:rPr lang="en-US" sz="1800" dirty="0" err="1" smtClean="0">
                <a:ea typeface="ＭＳ Ｐゴシック" pitchFamily="34" charset="-128"/>
              </a:rPr>
              <a:t>Aracruz</a:t>
            </a:r>
            <a:r>
              <a:rPr lang="el-GR" sz="1800" dirty="0" smtClean="0">
                <a:ea typeface="ＭＳ Ｐゴシック" pitchFamily="34" charset="-128"/>
              </a:rPr>
              <a:t> είναι </a:t>
            </a:r>
            <a:r>
              <a:rPr lang="en-US" sz="1800" dirty="0" smtClean="0">
                <a:ea typeface="ＭＳ Ｐゴシック" pitchFamily="34" charset="-128"/>
              </a:rPr>
              <a:t>BB+, </a:t>
            </a:r>
            <a:r>
              <a:rPr lang="el-GR" sz="1800" dirty="0" smtClean="0">
                <a:ea typeface="ＭＳ Ｐゴシック" pitchFamily="34" charset="-128"/>
              </a:rPr>
              <a:t>μα η πραγματική </a:t>
            </a:r>
            <a:r>
              <a:rPr lang="en-US" sz="1800" dirty="0" smtClean="0">
                <a:ea typeface="ＭＳ Ｐゴシック" pitchFamily="34" charset="-128"/>
              </a:rPr>
              <a:t>BB. </a:t>
            </a:r>
            <a:r>
              <a:rPr lang="el-GR" sz="1800" dirty="0" smtClean="0">
                <a:ea typeface="ＭＳ Ｐゴシック" pitchFamily="34" charset="-128"/>
              </a:rPr>
              <a:t>Ο μεγαλύτερος παράγοντας πίσω από τη διαφορά είναι η ύπαρξη κινδύνου χώρας</a:t>
            </a:r>
            <a:r>
              <a:rPr lang="en-US" sz="1800" dirty="0" smtClean="0">
                <a:ea typeface="ＭＳ Ｐゴシック" pitchFamily="34" charset="-128"/>
              </a:rPr>
              <a:t> </a:t>
            </a:r>
            <a:r>
              <a:rPr lang="el-GR" sz="1800" dirty="0" smtClean="0">
                <a:ea typeface="ＭＳ Ｐゴシック" pitchFamily="34" charset="-128"/>
              </a:rPr>
              <a:t>μα οι ζημίες επί παραγώγων του</a:t>
            </a:r>
            <a:r>
              <a:rPr lang="en-US" sz="1800" dirty="0" smtClean="0">
                <a:ea typeface="ＭＳ Ｐゴシック" pitchFamily="34" charset="-128"/>
              </a:rPr>
              <a:t> 2008 </a:t>
            </a:r>
            <a:r>
              <a:rPr lang="el-GR" sz="1800" dirty="0" smtClean="0">
                <a:ea typeface="ＭＳ Ｐゴシック" pitchFamily="34" charset="-128"/>
              </a:rPr>
              <a:t>μπορεί να παίζουν επίσης ρόλο</a:t>
            </a:r>
            <a:r>
              <a:rPr lang="en-US" sz="1800" dirty="0" smtClean="0">
                <a:ea typeface="ＭＳ Ｐゴシック" pitchFamily="34" charset="-128"/>
              </a:rPr>
              <a:t>.</a:t>
            </a:r>
          </a:p>
          <a:p>
            <a:r>
              <a:rPr lang="el-GR" sz="1800" dirty="0" smtClean="0">
                <a:ea typeface="ＭＳ Ｐゴシック" pitchFamily="34" charset="-128"/>
              </a:rPr>
              <a:t>Η </a:t>
            </a:r>
            <a:r>
              <a:rPr lang="en-US" sz="1800" dirty="0" smtClean="0">
                <a:ea typeface="ＭＳ Ｐゴシック" pitchFamily="34" charset="-128"/>
              </a:rPr>
              <a:t>Deutsche Bank </a:t>
            </a:r>
            <a:r>
              <a:rPr lang="el-GR" sz="1800" dirty="0" smtClean="0">
                <a:ea typeface="ＭＳ Ｐゴシック" pitchFamily="34" charset="-128"/>
              </a:rPr>
              <a:t>είχε μια αξιολόγηση</a:t>
            </a:r>
            <a:r>
              <a:rPr lang="en-US" sz="1800" dirty="0" smtClean="0">
                <a:ea typeface="ＭＳ Ｐゴシック" pitchFamily="34" charset="-128"/>
              </a:rPr>
              <a:t> A+. </a:t>
            </a:r>
            <a:r>
              <a:rPr lang="el-GR" sz="1800" dirty="0" smtClean="0">
                <a:ea typeface="ＭＳ Ｐゴシック" pitchFamily="34" charset="-128"/>
              </a:rPr>
              <a:t>Δε θα προσπαθήσουμε να εκτιμήσουμε μια συνθετική αξιολόγηση για την τράπεζα</a:t>
            </a:r>
            <a:r>
              <a:rPr lang="en-US" sz="1800" dirty="0" smtClean="0">
                <a:ea typeface="ＭＳ Ｐゴシック" pitchFamily="34" charset="-128"/>
              </a:rPr>
              <a:t>. </a:t>
            </a:r>
            <a:r>
              <a:rPr lang="el-GR" sz="1800" dirty="0" smtClean="0">
                <a:ea typeface="ＭＳ Ｐゴシック" pitchFamily="34" charset="-128"/>
              </a:rPr>
              <a:t>Ο προσδιορισμός των τόκων εξόδων</a:t>
            </a:r>
            <a:r>
              <a:rPr lang="en-US" sz="1800" dirty="0" smtClean="0">
                <a:ea typeface="ＭＳ Ｐゴシック" pitchFamily="34" charset="-128"/>
              </a:rPr>
              <a:t> </a:t>
            </a:r>
            <a:r>
              <a:rPr lang="el-GR" sz="1800" dirty="0" smtClean="0">
                <a:ea typeface="ＭＳ Ｐゴシック" pitchFamily="34" charset="-128"/>
              </a:rPr>
              <a:t>δανειακών κεφαλαίων μιας τράπεζας είναι δύσκολος</a:t>
            </a:r>
            <a:r>
              <a:rPr lang="en-US" sz="1800" dirty="0" smtClean="0">
                <a:ea typeface="ＭＳ Ｐゴシック" pitchFamily="34" charset="-128"/>
              </a:rPr>
              <a:t>…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000" smtClean="0">
                <a:ea typeface="ＭＳ Ｐゴシック" pitchFamily="34" charset="-128"/>
              </a:rPr>
              <a:t>Εκτιμώντας το Κόστος Δανειακών Κεφαλαίων</a:t>
            </a:r>
            <a:endParaRPr lang="en-US" sz="2000" smtClean="0">
              <a:ea typeface="ＭＳ Ｐゴシック" pitchFamily="34" charset="-128"/>
            </a:endParaRP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828800"/>
            <a:ext cx="7753350" cy="5410200"/>
          </a:xfrm>
        </p:spPr>
        <p:txBody>
          <a:bodyPr/>
          <a:lstStyle/>
          <a:p>
            <a:pPr>
              <a:lnSpc>
                <a:spcPct val="90000"/>
              </a:lnSpc>
              <a:tabLst>
                <a:tab pos="1319213" algn="l"/>
                <a:tab pos="2516188" algn="l"/>
                <a:tab pos="3883025" algn="l"/>
                <a:tab pos="4970463" algn="l"/>
                <a:tab pos="5824538" algn="l"/>
              </a:tabLst>
            </a:pPr>
            <a:r>
              <a:rPr lang="el-GR" sz="1600" dirty="0" smtClean="0">
                <a:ea typeface="ＭＳ Ｐゴシック" pitchFamily="34" charset="-128"/>
              </a:rPr>
              <a:t>Για τη </a:t>
            </a:r>
            <a:r>
              <a:rPr lang="en-US" sz="1600" dirty="0" err="1" smtClean="0">
                <a:ea typeface="ＭＳ Ｐゴシック" pitchFamily="34" charset="-128"/>
              </a:rPr>
              <a:t>Bookscape</a:t>
            </a:r>
            <a:r>
              <a:rPr lang="en-US" sz="1600" dirty="0" smtClean="0">
                <a:ea typeface="ＭＳ Ｐゴシック" pitchFamily="34" charset="-128"/>
              </a:rPr>
              <a:t>, </a:t>
            </a:r>
            <a:r>
              <a:rPr lang="el-GR" sz="1600" dirty="0" smtClean="0">
                <a:ea typeface="ＭＳ Ｐゴシック" pitchFamily="34" charset="-128"/>
              </a:rPr>
              <a:t>θα χρησιμοποιήσουμε τη συνθετική αξιολόγηση</a:t>
            </a:r>
            <a:r>
              <a:rPr lang="en-US" sz="1600" dirty="0" smtClean="0">
                <a:ea typeface="ＭＳ Ｐゴシック" pitchFamily="34" charset="-128"/>
              </a:rPr>
              <a:t> (A) </a:t>
            </a:r>
            <a:r>
              <a:rPr lang="el-GR" sz="1600" dirty="0" smtClean="0">
                <a:ea typeface="ＭＳ Ｐゴシック" pitchFamily="34" charset="-128"/>
              </a:rPr>
              <a:t>για να εκτιμήσουμε το κόστος δανειακών κεφαλαίων</a:t>
            </a:r>
            <a:r>
              <a:rPr lang="en-US" sz="1600" dirty="0" smtClean="0">
                <a:ea typeface="ＭＳ Ｐゴシック" pitchFamily="34" charset="-128"/>
              </a:rPr>
              <a:t>:</a:t>
            </a:r>
          </a:p>
          <a:p>
            <a:pPr lvl="1">
              <a:lnSpc>
                <a:spcPct val="90000"/>
              </a:lnSpc>
              <a:tabLst>
                <a:tab pos="1319213" algn="l"/>
                <a:tab pos="2516188" algn="l"/>
                <a:tab pos="3883025" algn="l"/>
                <a:tab pos="4970463" algn="l"/>
                <a:tab pos="5824538" algn="l"/>
              </a:tabLst>
            </a:pPr>
            <a:r>
              <a:rPr lang="el-GR" dirty="0" smtClean="0">
                <a:ea typeface="ＭＳ Ｐゴシック" pitchFamily="34" charset="-128"/>
              </a:rPr>
              <a:t>Περιθώριο χρεοκοπίας βάσει αξιολόγησης</a:t>
            </a:r>
            <a:r>
              <a:rPr lang="en-US" dirty="0" smtClean="0">
                <a:ea typeface="ＭＳ Ｐゴシック" pitchFamily="34" charset="-128"/>
              </a:rPr>
              <a:t> A = 2.50%</a:t>
            </a:r>
          </a:p>
          <a:p>
            <a:pPr lvl="1">
              <a:lnSpc>
                <a:spcPct val="90000"/>
              </a:lnSpc>
              <a:tabLst>
                <a:tab pos="1319213" algn="l"/>
                <a:tab pos="2516188" algn="l"/>
                <a:tab pos="3883025" algn="l"/>
                <a:tab pos="4970463" algn="l"/>
                <a:tab pos="5824538" algn="l"/>
              </a:tabLst>
            </a:pPr>
            <a:r>
              <a:rPr lang="el-GR" dirty="0" smtClean="0">
                <a:ea typeface="ＭＳ Ｐゴシック" pitchFamily="34" charset="-128"/>
              </a:rPr>
              <a:t>Κόστος δανειακών κεφαλαίων προ φόρων</a:t>
            </a:r>
            <a:r>
              <a:rPr lang="en-US" dirty="0" smtClean="0">
                <a:ea typeface="ＭＳ Ｐゴシック" pitchFamily="34" charset="-128"/>
              </a:rPr>
              <a:t> = </a:t>
            </a:r>
            <a:r>
              <a:rPr lang="el-GR" dirty="0" smtClean="0">
                <a:ea typeface="ＭＳ Ｐゴシック" pitchFamily="34" charset="-128"/>
              </a:rPr>
              <a:t>Επιτόκιο μηδενικού κινδύνου</a:t>
            </a:r>
            <a:r>
              <a:rPr lang="en-US" dirty="0" smtClean="0">
                <a:ea typeface="ＭＳ Ｐゴシック" pitchFamily="34" charset="-128"/>
              </a:rPr>
              <a:t> + </a:t>
            </a:r>
            <a:r>
              <a:rPr lang="el-GR" dirty="0" smtClean="0">
                <a:ea typeface="ＭＳ Ｐゴシック" pitchFamily="34" charset="-128"/>
              </a:rPr>
              <a:t>Περιθώριο χρεοκοπίας</a:t>
            </a:r>
            <a:r>
              <a:rPr lang="en-US" dirty="0" smtClean="0">
                <a:ea typeface="ＭＳ Ｐゴシック" pitchFamily="34" charset="-128"/>
              </a:rPr>
              <a:t> = 3.5% + 2.50% = 6.00%</a:t>
            </a:r>
          </a:p>
          <a:p>
            <a:pPr lvl="1">
              <a:lnSpc>
                <a:spcPct val="90000"/>
              </a:lnSpc>
              <a:tabLst>
                <a:tab pos="1319213" algn="l"/>
                <a:tab pos="2516188" algn="l"/>
                <a:tab pos="3883025" algn="l"/>
                <a:tab pos="4970463" algn="l"/>
                <a:tab pos="5824538" algn="l"/>
              </a:tabLst>
            </a:pPr>
            <a:r>
              <a:rPr lang="el-GR" dirty="0" smtClean="0">
                <a:ea typeface="ＭＳ Ｐゴシック" pitchFamily="34" charset="-128"/>
              </a:rPr>
              <a:t>Κόστος δανειακών κεφαλαίων μετά φόρων</a:t>
            </a:r>
            <a:r>
              <a:rPr lang="en-US" dirty="0" smtClean="0">
                <a:ea typeface="ＭＳ Ｐゴシック" pitchFamily="34" charset="-128"/>
              </a:rPr>
              <a:t> = </a:t>
            </a:r>
            <a:r>
              <a:rPr lang="el-GR" dirty="0" smtClean="0">
                <a:ea typeface="ＭＳ Ｐゴシック" pitchFamily="34" charset="-128"/>
              </a:rPr>
              <a:t>Κόστος δανειακών κεφαλαίων προ φόρων</a:t>
            </a:r>
            <a:r>
              <a:rPr lang="en-US" dirty="0" smtClean="0">
                <a:ea typeface="ＭＳ Ｐゴシック" pitchFamily="34" charset="-128"/>
              </a:rPr>
              <a:t> (1- </a:t>
            </a:r>
            <a:r>
              <a:rPr lang="el-GR" dirty="0" smtClean="0">
                <a:ea typeface="ＭＳ Ｐゴシック" pitchFamily="34" charset="-128"/>
              </a:rPr>
              <a:t>φορολογικός συντελεστής</a:t>
            </a:r>
            <a:r>
              <a:rPr lang="en-US" dirty="0" smtClean="0">
                <a:ea typeface="ＭＳ Ｐゴシック" pitchFamily="34" charset="-128"/>
              </a:rPr>
              <a:t>) = 6.00% (1-.40) = 3.60%</a:t>
            </a:r>
          </a:p>
          <a:p>
            <a:pPr>
              <a:lnSpc>
                <a:spcPct val="90000"/>
              </a:lnSpc>
              <a:tabLst>
                <a:tab pos="1319213" algn="l"/>
                <a:tab pos="2516188" algn="l"/>
                <a:tab pos="3883025" algn="l"/>
                <a:tab pos="4970463" algn="l"/>
                <a:tab pos="5824538" algn="l"/>
              </a:tabLst>
            </a:pPr>
            <a:r>
              <a:rPr lang="el-GR" sz="1600" dirty="0" smtClean="0">
                <a:ea typeface="ＭＳ Ｐゴシック" pitchFamily="34" charset="-128"/>
              </a:rPr>
              <a:t>Για τις τρεις εισηγμένες επιχειρήσεις του δείγματός μας</a:t>
            </a:r>
            <a:r>
              <a:rPr lang="en-US" sz="1600" dirty="0" smtClean="0">
                <a:ea typeface="ＭＳ Ｐゴシック" pitchFamily="34" charset="-128"/>
              </a:rPr>
              <a:t>, </a:t>
            </a:r>
            <a:r>
              <a:rPr lang="el-GR" sz="1600" dirty="0" smtClean="0">
                <a:ea typeface="ＭＳ Ｐゴシック" pitchFamily="34" charset="-128"/>
              </a:rPr>
              <a:t>θα χρησιμοποιήσουμε τις πραγματικές αξιολογήσεις ομολόγων για να εκτιμήσουμε το κόστος δανειακών κεφαλαίων</a:t>
            </a:r>
            <a:r>
              <a:rPr lang="en-US" sz="1600" dirty="0" smtClean="0">
                <a:ea typeface="ＭＳ Ｐゴシック" pitchFamily="34" charset="-128"/>
              </a:rPr>
              <a:t>:</a:t>
            </a:r>
          </a:p>
          <a:p>
            <a:pPr>
              <a:lnSpc>
                <a:spcPct val="90000"/>
              </a:lnSpc>
              <a:buFont typeface="Monotype Sorts" charset="2"/>
              <a:buNone/>
              <a:tabLst>
                <a:tab pos="1319213" algn="l"/>
                <a:tab pos="2516188" algn="l"/>
                <a:tab pos="3883025" algn="l"/>
                <a:tab pos="4970463" algn="l"/>
                <a:tab pos="5824538" algn="l"/>
              </a:tabLst>
            </a:pPr>
            <a:r>
              <a:rPr lang="en-US" sz="1100" i="1" dirty="0" smtClean="0">
                <a:ea typeface="ＭＳ Ｐゴシック" pitchFamily="34" charset="-128"/>
              </a:rPr>
              <a:t>	</a:t>
            </a:r>
          </a:p>
          <a:p>
            <a:pPr>
              <a:lnSpc>
                <a:spcPct val="90000"/>
              </a:lnSpc>
              <a:buFont typeface="Monotype Sorts" charset="2"/>
              <a:buNone/>
              <a:tabLst>
                <a:tab pos="1319213" algn="l"/>
                <a:tab pos="2516188" algn="l"/>
                <a:tab pos="3883025" algn="l"/>
                <a:tab pos="4970463" algn="l"/>
                <a:tab pos="5824538" algn="l"/>
              </a:tabLst>
            </a:pPr>
            <a:endParaRPr lang="en-US" sz="1100" i="1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  <a:buFont typeface="Monotype Sorts" charset="2"/>
              <a:buNone/>
              <a:tabLst>
                <a:tab pos="1319213" algn="l"/>
                <a:tab pos="2516188" algn="l"/>
                <a:tab pos="3883025" algn="l"/>
                <a:tab pos="4970463" algn="l"/>
                <a:tab pos="5824538" algn="l"/>
              </a:tabLst>
            </a:pPr>
            <a:endParaRPr lang="en-US" sz="1100" i="1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  <a:buFont typeface="Monotype Sorts" charset="2"/>
              <a:buNone/>
              <a:tabLst>
                <a:tab pos="1319213" algn="l"/>
                <a:tab pos="2516188" algn="l"/>
                <a:tab pos="3883025" algn="l"/>
                <a:tab pos="4970463" algn="l"/>
                <a:tab pos="5824538" algn="l"/>
              </a:tabLst>
            </a:pPr>
            <a:endParaRPr lang="en-US" sz="1100" i="1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  <a:buFont typeface="Monotype Sorts" charset="2"/>
              <a:buNone/>
              <a:tabLst>
                <a:tab pos="1319213" algn="l"/>
                <a:tab pos="2516188" algn="l"/>
                <a:tab pos="3883025" algn="l"/>
                <a:tab pos="4970463" algn="l"/>
                <a:tab pos="5824538" algn="l"/>
              </a:tabLst>
            </a:pPr>
            <a:endParaRPr lang="en-US" sz="1100" i="1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buFont typeface="Monotype Sorts" charset="2"/>
              <a:buNone/>
              <a:tabLst>
                <a:tab pos="1319213" algn="l"/>
                <a:tab pos="2516188" algn="l"/>
                <a:tab pos="3883025" algn="l"/>
                <a:tab pos="4970463" algn="l"/>
                <a:tab pos="5824538" algn="l"/>
              </a:tabLst>
            </a:pPr>
            <a:endParaRPr lang="en-US" sz="11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tabLst>
                <a:tab pos="1319213" algn="l"/>
                <a:tab pos="2516188" algn="l"/>
                <a:tab pos="3883025" algn="l"/>
                <a:tab pos="4970463" algn="l"/>
                <a:tab pos="5824538" algn="l"/>
              </a:tabLst>
            </a:pPr>
            <a:endParaRPr lang="en-US" sz="14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tabLst>
                <a:tab pos="1319213" algn="l"/>
                <a:tab pos="2516188" algn="l"/>
                <a:tab pos="3883025" algn="l"/>
                <a:tab pos="4970463" algn="l"/>
                <a:tab pos="5824538" algn="l"/>
              </a:tabLst>
            </a:pPr>
            <a:endParaRPr lang="en-US" sz="1400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  <a:buFont typeface="Monotype Sorts" charset="2"/>
              <a:buNone/>
              <a:tabLst>
                <a:tab pos="1319213" algn="l"/>
                <a:tab pos="2516188" algn="l"/>
                <a:tab pos="3883025" algn="l"/>
                <a:tab pos="4970463" algn="l"/>
                <a:tab pos="5824538" algn="l"/>
              </a:tabLst>
            </a:pPr>
            <a:endParaRPr lang="en-US" sz="1100" i="1" dirty="0" smtClean="0">
              <a:ea typeface="ＭＳ Ｐゴシック" pitchFamily="34" charset="-128"/>
            </a:endParaRPr>
          </a:p>
        </p:txBody>
      </p:sp>
      <p:graphicFrame>
        <p:nvGraphicFramePr>
          <p:cNvPr id="19458" name="Object 2"/>
          <p:cNvGraphicFramePr>
            <a:graphicFrameLocks noChangeAspect="1"/>
          </p:cNvGraphicFramePr>
          <p:nvPr/>
        </p:nvGraphicFramePr>
        <p:xfrm>
          <a:off x="1828800" y="4572000"/>
          <a:ext cx="5638800" cy="1295400"/>
        </p:xfrm>
        <a:graphic>
          <a:graphicData uri="http://schemas.openxmlformats.org/presentationml/2006/ole">
            <p:oleObj spid="_x0000_s19458" name="Document" r:id="rId4" imgW="5625893" imgH="1473146" progId="Word.Document.8">
              <p:link updateAutomatic="1"/>
            </p:oleObj>
          </a:graphicData>
        </a:graphic>
      </p:graphicFrame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tabLst>
                <a:tab pos="1319213" algn="l"/>
                <a:tab pos="2516188" algn="l"/>
                <a:tab pos="3883025" algn="l"/>
                <a:tab pos="4970463" algn="l"/>
                <a:tab pos="5824538" algn="l"/>
              </a:tabLst>
            </a:pPr>
            <a:r>
              <a:rPr lang="el-GR" sz="2000" dirty="0" smtClean="0">
                <a:ea typeface="ＭＳ Ｐゴシック" pitchFamily="34" charset="-128"/>
              </a:rPr>
              <a:t>Για την </a:t>
            </a:r>
            <a:r>
              <a:rPr lang="en-US" sz="2000" dirty="0" smtClean="0">
                <a:ea typeface="ＭＳ Ｐゴシック" pitchFamily="34" charset="-128"/>
              </a:rPr>
              <a:t>Tata Chemicals, </a:t>
            </a:r>
            <a:r>
              <a:rPr lang="el-GR" sz="2000" dirty="0" smtClean="0">
                <a:ea typeface="ＭＳ Ｐゴシック" pitchFamily="34" charset="-128"/>
              </a:rPr>
              <a:t>θα χρησιμοποιήσουμε τη συνθετική αξιολόγηση</a:t>
            </a:r>
            <a:r>
              <a:rPr lang="en-US" sz="2000" dirty="0" smtClean="0">
                <a:ea typeface="ＭＳ Ｐゴシック" pitchFamily="34" charset="-128"/>
              </a:rPr>
              <a:t> A-, </a:t>
            </a:r>
            <a:r>
              <a:rPr lang="el-GR" sz="2000" dirty="0" smtClean="0">
                <a:ea typeface="ＭＳ Ｐゴシック" pitchFamily="34" charset="-128"/>
              </a:rPr>
              <a:t>μα θα λάβουμε υπόψη το γεγονός πως η Ινδία </a:t>
            </a:r>
            <a:r>
              <a:rPr lang="en-US" sz="2000" dirty="0" smtClean="0">
                <a:ea typeface="ＭＳ Ｐゴシック" pitchFamily="34" charset="-128"/>
              </a:rPr>
              <a:t> </a:t>
            </a:r>
            <a:r>
              <a:rPr lang="el-GR" sz="2000" dirty="0" smtClean="0">
                <a:ea typeface="ＭＳ Ｐゴシック" pitchFamily="34" charset="-128"/>
              </a:rPr>
              <a:t>αντιμετωπίζει κίνδυνο χρεοκοπίας </a:t>
            </a:r>
            <a:r>
              <a:rPr lang="en-US" sz="2000" dirty="0" smtClean="0">
                <a:ea typeface="ＭＳ Ｐゴシック" pitchFamily="34" charset="-128"/>
              </a:rPr>
              <a:t>(</a:t>
            </a:r>
            <a:r>
              <a:rPr lang="el-GR" sz="2000" dirty="0" smtClean="0">
                <a:ea typeface="ＭＳ Ｐゴシック" pitchFamily="34" charset="-128"/>
              </a:rPr>
              <a:t>και ένα περιθώριο</a:t>
            </a:r>
            <a:r>
              <a:rPr lang="en-US" sz="2000" dirty="0" smtClean="0">
                <a:ea typeface="ＭＳ Ｐゴシック" pitchFamily="34" charset="-128"/>
              </a:rPr>
              <a:t> 3%).</a:t>
            </a:r>
          </a:p>
          <a:p>
            <a:pPr lvl="1" eaLnBrk="1" hangingPunct="1">
              <a:lnSpc>
                <a:spcPct val="90000"/>
              </a:lnSpc>
              <a:tabLst>
                <a:tab pos="1319213" algn="l"/>
                <a:tab pos="2516188" algn="l"/>
                <a:tab pos="3883025" algn="l"/>
                <a:tab pos="4970463" algn="l"/>
                <a:tab pos="5824538" algn="l"/>
              </a:tabLst>
            </a:pPr>
            <a:r>
              <a:rPr lang="el-GR" sz="2000" dirty="0" smtClean="0">
                <a:ea typeface="ＭＳ Ｐゴシック" pitchFamily="34" charset="-128"/>
              </a:rPr>
              <a:t>Κόστος δανειακών κεφαλαίων προ φόρων</a:t>
            </a:r>
            <a:r>
              <a:rPr lang="en-US" sz="2000" dirty="0" smtClean="0">
                <a:ea typeface="ＭＳ Ｐゴシック" pitchFamily="34" charset="-128"/>
              </a:rPr>
              <a:t> = </a:t>
            </a:r>
            <a:r>
              <a:rPr lang="el-GR" sz="2000" dirty="0" smtClean="0">
                <a:ea typeface="ＭＳ Ｐゴシック" pitchFamily="34" charset="-128"/>
              </a:rPr>
              <a:t>Επιτόκιο μηδενικού κινδύνου</a:t>
            </a:r>
            <a:r>
              <a:rPr lang="en-US" sz="2000" dirty="0" smtClean="0">
                <a:ea typeface="ＭＳ Ｐゴシック" pitchFamily="34" charset="-128"/>
              </a:rPr>
              <a:t>(Rs) + </a:t>
            </a:r>
            <a:r>
              <a:rPr lang="el-GR" sz="2000" dirty="0" smtClean="0">
                <a:ea typeface="ＭＳ Ｐゴシック" pitchFamily="34" charset="-128"/>
              </a:rPr>
              <a:t>Περιθώριο Χώρας</a:t>
            </a:r>
            <a:r>
              <a:rPr lang="en-US" sz="2000" dirty="0" smtClean="0">
                <a:ea typeface="ＭＳ Ｐゴシック" pitchFamily="34" charset="-128"/>
              </a:rPr>
              <a:t> + </a:t>
            </a:r>
            <a:r>
              <a:rPr lang="el-GR" sz="2000" dirty="0" smtClean="0">
                <a:ea typeface="ＭＳ Ｐゴシック" pitchFamily="34" charset="-128"/>
              </a:rPr>
              <a:t>Περιθώριο εταιρείας</a:t>
            </a:r>
            <a:endParaRPr lang="en-US" sz="2000" dirty="0" smtClean="0">
              <a:ea typeface="ＭＳ Ｐゴシック" pitchFamily="34" charset="-128"/>
            </a:endParaRPr>
          </a:p>
          <a:p>
            <a:pPr lvl="1" eaLnBrk="1" hangingPunct="1">
              <a:lnSpc>
                <a:spcPct val="90000"/>
              </a:lnSpc>
              <a:buFontTx/>
              <a:buNone/>
              <a:tabLst>
                <a:tab pos="1319213" algn="l"/>
                <a:tab pos="2516188" algn="l"/>
                <a:tab pos="3883025" algn="l"/>
                <a:tab pos="4970463" algn="l"/>
                <a:tab pos="5824538" algn="l"/>
              </a:tabLst>
            </a:pPr>
            <a:r>
              <a:rPr lang="en-US" sz="2000" dirty="0" smtClean="0">
                <a:ea typeface="ＭＳ Ｐゴシック" pitchFamily="34" charset="-128"/>
              </a:rPr>
              <a:t>			=  4% + 3% + 3% = 10%</a:t>
            </a:r>
          </a:p>
          <a:p>
            <a:pPr lvl="1" eaLnBrk="1" hangingPunct="1">
              <a:lnSpc>
                <a:spcPct val="90000"/>
              </a:lnSpc>
              <a:tabLst>
                <a:tab pos="1319213" algn="l"/>
                <a:tab pos="2516188" algn="l"/>
                <a:tab pos="3883025" algn="l"/>
                <a:tab pos="4970463" algn="l"/>
                <a:tab pos="5824538" algn="l"/>
              </a:tabLst>
            </a:pPr>
            <a:r>
              <a:rPr lang="el-GR" sz="2000" dirty="0" smtClean="0">
                <a:ea typeface="ＭＳ Ｐゴシック" pitchFamily="34" charset="-128"/>
              </a:rPr>
              <a:t>Κόστος δανειακών κεφαλαίων μετά φόρων</a:t>
            </a:r>
            <a:r>
              <a:rPr lang="en-US" sz="2000" dirty="0" smtClean="0">
                <a:ea typeface="ＭＳ Ｐゴシック" pitchFamily="34" charset="-128"/>
              </a:rPr>
              <a:t> = </a:t>
            </a:r>
            <a:r>
              <a:rPr lang="el-GR" sz="2000" dirty="0" smtClean="0">
                <a:ea typeface="ＭＳ Ｐゴシック" pitchFamily="34" charset="-128"/>
              </a:rPr>
              <a:t>Κόστος δανειακών κεφαλαίων προ φόρων</a:t>
            </a:r>
            <a:r>
              <a:rPr lang="en-US" sz="2000" dirty="0" smtClean="0">
                <a:ea typeface="ＭＳ Ｐゴシック" pitchFamily="34" charset="-128"/>
              </a:rPr>
              <a:t> (1- </a:t>
            </a:r>
            <a:r>
              <a:rPr lang="el-GR" sz="2000" dirty="0" smtClean="0">
                <a:ea typeface="ＭＳ Ｐゴシック" pitchFamily="34" charset="-128"/>
              </a:rPr>
              <a:t>φορολογικός συντελεστής</a:t>
            </a:r>
            <a:r>
              <a:rPr lang="en-US" sz="2000" dirty="0" smtClean="0">
                <a:ea typeface="ＭＳ Ｐゴシック" pitchFamily="34" charset="-128"/>
              </a:rPr>
              <a:t>) = 10% (1-.34) = 6.6%</a:t>
            </a:r>
            <a:endParaRPr lang="el-GR" sz="2000" dirty="0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000" smtClean="0">
                <a:ea typeface="ＭＳ Ｐゴシック" pitchFamily="34" charset="-128"/>
              </a:rPr>
              <a:t>Ο κίνδυνος χρεοκοπίας επεκτείνεται</a:t>
            </a:r>
            <a:r>
              <a:rPr lang="en-US" sz="2000" smtClean="0">
                <a:ea typeface="ＭＳ Ｐゴシック" pitchFamily="34" charset="-128"/>
              </a:rPr>
              <a:t>.. </a:t>
            </a:r>
            <a:r>
              <a:rPr lang="el-GR" sz="2000" smtClean="0">
                <a:ea typeface="ＭＳ Ｐゴシック" pitchFamily="34" charset="-128"/>
              </a:rPr>
              <a:t>Και τα περιθώρια ανοίγουν</a:t>
            </a:r>
            <a:r>
              <a:rPr lang="en-US" sz="2000" smtClean="0">
                <a:ea typeface="ＭＳ Ｐゴシック" pitchFamily="34" charset="-128"/>
              </a:rPr>
              <a:t>.. </a:t>
            </a:r>
            <a:r>
              <a:rPr lang="el-GR" sz="2000" smtClean="0">
                <a:ea typeface="ＭＳ Ｐゴシック" pitchFamily="34" charset="-128"/>
              </a:rPr>
              <a:t>Το αποτέλεσμα της κρίσης των αγορών</a:t>
            </a:r>
            <a:r>
              <a:rPr lang="en-US" sz="2000" smtClean="0">
                <a:ea typeface="ＭＳ Ｐゴシック" pitchFamily="34" charset="-128"/>
              </a:rPr>
              <a:t> – </a:t>
            </a:r>
            <a:r>
              <a:rPr lang="el-GR" sz="2000" smtClean="0">
                <a:ea typeface="ＭＳ Ｐゴシック" pitchFamily="34" charset="-128"/>
              </a:rPr>
              <a:t>Ιανουάριος</a:t>
            </a:r>
            <a:r>
              <a:rPr lang="en-US" sz="2000" smtClean="0">
                <a:ea typeface="ＭＳ Ｐゴシック" pitchFamily="34" charset="-128"/>
              </a:rPr>
              <a:t> 2008 </a:t>
            </a:r>
            <a:r>
              <a:rPr lang="el-GR" sz="2000" smtClean="0">
                <a:ea typeface="ＭＳ Ｐゴシック" pitchFamily="34" charset="-128"/>
              </a:rPr>
              <a:t>με Ιανουάριο</a:t>
            </a:r>
            <a:r>
              <a:rPr lang="en-US" sz="2000" smtClean="0">
                <a:ea typeface="ＭＳ Ｐゴシック" pitchFamily="34" charset="-128"/>
              </a:rPr>
              <a:t> 2009</a:t>
            </a:r>
          </a:p>
        </p:txBody>
      </p:sp>
      <p:pic>
        <p:nvPicPr>
          <p:cNvPr id="101382" name="Picture 6" descr="9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1828800"/>
            <a:ext cx="6376988" cy="4592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000" smtClean="0">
                <a:ea typeface="ＭＳ Ｐゴシック" pitchFamily="34" charset="-128"/>
              </a:rPr>
              <a:t>Ενημερωμένα Περιθώρια Χρεοκοπίας</a:t>
            </a:r>
            <a:endParaRPr lang="en-US" sz="2000" smtClean="0">
              <a:ea typeface="ＭＳ Ｐゴシック" pitchFamily="34" charset="-128"/>
            </a:endParaRPr>
          </a:p>
        </p:txBody>
      </p:sp>
      <p:pic>
        <p:nvPicPr>
          <p:cNvPr id="102406" name="Picture 6" descr="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9400" y="1676400"/>
            <a:ext cx="3422650" cy="45688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smtClean="0">
                <a:latin typeface="Wingdings" pitchFamily="2" charset="2"/>
                <a:ea typeface="ＭＳ Ｐゴシック" pitchFamily="34" charset="-128"/>
              </a:rPr>
              <a:t>6 </a:t>
            </a:r>
            <a:r>
              <a:rPr lang="el-GR" sz="2000" smtClean="0">
                <a:ea typeface="ＭＳ Ｐゴシック" pitchFamily="34" charset="-128"/>
              </a:rPr>
              <a:t>Τεστ Εφαρμογής</a:t>
            </a:r>
            <a:r>
              <a:rPr lang="en-US" sz="2000" smtClean="0">
                <a:ea typeface="ＭＳ Ｐゴシック" pitchFamily="34" charset="-128"/>
              </a:rPr>
              <a:t>: </a:t>
            </a:r>
            <a:r>
              <a:rPr lang="el-GR" sz="2000" smtClean="0">
                <a:ea typeface="ＭＳ Ｐゴシック" pitchFamily="34" charset="-128"/>
              </a:rPr>
              <a:t>Εκτιμώντας ένα Κόστος Δανειακών Κεφαλαίων</a:t>
            </a:r>
            <a:endParaRPr lang="en-US" sz="2000" smtClean="0">
              <a:ea typeface="ＭＳ Ｐゴシック" pitchFamily="34" charset="-128"/>
            </a:endParaRP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1800" dirty="0" smtClean="0">
                <a:ea typeface="ＭＳ Ｐゴシック" pitchFamily="34" charset="-128"/>
              </a:rPr>
              <a:t>Βάσει των τρεχόντων κερδών προ φόρων και τόκων της επιχείρησής σας και των τόκων εξόδων της</a:t>
            </a:r>
            <a:r>
              <a:rPr lang="en-US" sz="1800" dirty="0" smtClean="0">
                <a:ea typeface="ＭＳ Ｐゴシック" pitchFamily="34" charset="-128"/>
              </a:rPr>
              <a:t>, </a:t>
            </a:r>
            <a:r>
              <a:rPr lang="el-GR" sz="1800" dirty="0" smtClean="0">
                <a:ea typeface="ＭＳ Ｐゴシック" pitchFamily="34" charset="-128"/>
              </a:rPr>
              <a:t>εκτιμήστε</a:t>
            </a:r>
            <a:endParaRPr lang="en-US" sz="1800" dirty="0" smtClean="0">
              <a:ea typeface="ＭＳ Ｐゴシック" pitchFamily="34" charset="-128"/>
            </a:endParaRPr>
          </a:p>
          <a:p>
            <a:pPr lvl="1"/>
            <a:r>
              <a:rPr lang="el-GR" sz="1800" dirty="0" smtClean="0">
                <a:ea typeface="ＭＳ Ｐゴシック" pitchFamily="34" charset="-128"/>
              </a:rPr>
              <a:t>Έναν αριθμοδείκτη κάλυψης τόκων για την επιχείρησή σας</a:t>
            </a:r>
            <a:endParaRPr lang="en-US" sz="1800" dirty="0" smtClean="0">
              <a:ea typeface="ＭＳ Ｐゴシック" pitchFamily="34" charset="-128"/>
            </a:endParaRPr>
          </a:p>
          <a:p>
            <a:pPr lvl="1"/>
            <a:r>
              <a:rPr lang="el-GR" sz="1800" dirty="0" smtClean="0">
                <a:ea typeface="ＭＳ Ｐゴシック" pitchFamily="34" charset="-128"/>
              </a:rPr>
              <a:t>Μια συνθετική αξιολόγηση για την επιχείρησή σας</a:t>
            </a:r>
            <a:r>
              <a:rPr lang="en-US" sz="1800" dirty="0" smtClean="0">
                <a:ea typeface="ＭＳ Ｐゴシック" pitchFamily="34" charset="-128"/>
              </a:rPr>
              <a:t> (</a:t>
            </a:r>
            <a:r>
              <a:rPr lang="el-GR" sz="1800" dirty="0" smtClean="0">
                <a:ea typeface="ＭＳ Ｐゴシック" pitchFamily="34" charset="-128"/>
              </a:rPr>
              <a:t>χρησιμοποιήστε τους πίνακες προηγουμένων σελίδων</a:t>
            </a:r>
            <a:r>
              <a:rPr lang="en-US" sz="1800" dirty="0" smtClean="0">
                <a:ea typeface="ＭＳ Ｐゴシック" pitchFamily="34" charset="-128"/>
              </a:rPr>
              <a:t>)</a:t>
            </a:r>
          </a:p>
          <a:p>
            <a:pPr lvl="1"/>
            <a:r>
              <a:rPr lang="el-GR" sz="1800" dirty="0" smtClean="0">
                <a:ea typeface="ＭＳ Ｐゴシック" pitchFamily="34" charset="-128"/>
              </a:rPr>
              <a:t>Ένα προ φόρων κόστος δανειακών κεφαλαίων για την επιχείρησή σας</a:t>
            </a:r>
            <a:endParaRPr lang="en-US" sz="1800" dirty="0" smtClean="0">
              <a:ea typeface="ＭＳ Ｐゴシック" pitchFamily="34" charset="-128"/>
            </a:endParaRPr>
          </a:p>
          <a:p>
            <a:pPr lvl="1"/>
            <a:r>
              <a:rPr lang="el-GR" sz="1800" dirty="0" smtClean="0">
                <a:ea typeface="ＭＳ Ｐゴシック" pitchFamily="34" charset="-128"/>
              </a:rPr>
              <a:t>Ένα μετά φόρων κόστος δανειακών κεφαλαίων για την επιχείρησή σας</a:t>
            </a:r>
            <a:endParaRPr lang="en-US" sz="1800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000" smtClean="0">
                <a:ea typeface="ＭＳ Ｐゴシック" pitchFamily="34" charset="-128"/>
              </a:rPr>
              <a:t>Κόστος Υβριδικών</a:t>
            </a:r>
            <a:endParaRPr lang="en-US" sz="2000" smtClean="0">
              <a:ea typeface="ＭＳ Ｐゴシック" pitchFamily="34" charset="-128"/>
            </a:endParaRP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l-GR" sz="1600" u="sng" dirty="0" smtClean="0">
                <a:ea typeface="ＭＳ Ｐゴシック" pitchFamily="34" charset="-128"/>
              </a:rPr>
              <a:t>Οι προνομιούχες μετοχές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l-GR" sz="1600" dirty="0" smtClean="0">
                <a:ea typeface="ＭＳ Ｐゴシック" pitchFamily="34" charset="-128"/>
              </a:rPr>
              <a:t>έχουν κάποια κοινά χαρακτηριστικά με τα δανειακά κεφάλαια</a:t>
            </a:r>
            <a:r>
              <a:rPr lang="en-US" sz="1600" dirty="0" smtClean="0">
                <a:ea typeface="ＭＳ Ｐゴシック" pitchFamily="34" charset="-128"/>
              </a:rPr>
              <a:t> – </a:t>
            </a:r>
            <a:r>
              <a:rPr lang="el-GR" sz="1600" dirty="0" smtClean="0">
                <a:ea typeface="ＭＳ Ｐゴシック" pitchFamily="34" charset="-128"/>
              </a:rPr>
              <a:t>το προνομιούχο μέρισμα είναι προκαθορισμένο από τη στιγμή της έκδοσης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l-GR" sz="1600" dirty="0" smtClean="0">
                <a:ea typeface="ＭＳ Ｐゴシック" pitchFamily="34" charset="-128"/>
              </a:rPr>
              <a:t>και καταβάλλεται προ του κοινού μερίσματος</a:t>
            </a:r>
            <a:r>
              <a:rPr lang="en-US" sz="1600" dirty="0" smtClean="0">
                <a:ea typeface="ＭＳ Ｐゴシック" pitchFamily="34" charset="-128"/>
              </a:rPr>
              <a:t> – </a:t>
            </a:r>
            <a:r>
              <a:rPr lang="el-GR" sz="1600" dirty="0" smtClean="0">
                <a:ea typeface="ＭＳ Ｐゴシック" pitchFamily="34" charset="-128"/>
              </a:rPr>
              <a:t>και κάποια με τα ίδια κεφάλαια</a:t>
            </a:r>
            <a:r>
              <a:rPr lang="en-US" sz="1600" dirty="0" smtClean="0">
                <a:ea typeface="ＭＳ Ｐゴシック" pitchFamily="34" charset="-128"/>
              </a:rPr>
              <a:t> – </a:t>
            </a:r>
            <a:r>
              <a:rPr lang="el-GR" sz="1600" dirty="0" smtClean="0">
                <a:ea typeface="ＭＳ Ｐゴシック" pitchFamily="34" charset="-128"/>
              </a:rPr>
              <a:t>οι πληρωμές των προνομιούχων μερισμάτων δεν εκπίπτουν φορολογικά</a:t>
            </a:r>
            <a:r>
              <a:rPr lang="en-US" sz="1600" dirty="0" smtClean="0">
                <a:ea typeface="ＭＳ Ｐゴシック" pitchFamily="34" charset="-128"/>
              </a:rPr>
              <a:t>. </a:t>
            </a:r>
            <a:r>
              <a:rPr lang="el-GR" sz="1600" dirty="0" smtClean="0">
                <a:ea typeface="ＭＳ Ｐゴシック" pitchFamily="34" charset="-128"/>
              </a:rPr>
              <a:t>Εάν η προνομιούχος μετοχή θεωρηθεί στο διηνεκές</a:t>
            </a:r>
            <a:r>
              <a:rPr lang="en-US" sz="1600" dirty="0" smtClean="0">
                <a:ea typeface="ＭＳ Ｐゴシック" pitchFamily="34" charset="-128"/>
              </a:rPr>
              <a:t>, </a:t>
            </a:r>
            <a:r>
              <a:rPr lang="el-GR" sz="1600" dirty="0" smtClean="0">
                <a:ea typeface="ＭＳ Ｐゴシック" pitchFamily="34" charset="-128"/>
              </a:rPr>
              <a:t>το κόστος της μπορεί να γραφεί ως εξής </a:t>
            </a:r>
            <a:r>
              <a:rPr lang="en-US" sz="1600" dirty="0" smtClean="0">
                <a:ea typeface="ＭＳ Ｐゴシック" pitchFamily="34" charset="-128"/>
              </a:rPr>
              <a:t>:</a:t>
            </a:r>
          </a:p>
          <a:p>
            <a:pPr lvl="1" algn="just"/>
            <a:r>
              <a:rPr lang="en-US" dirty="0" smtClean="0">
                <a:ea typeface="ＭＳ Ｐゴシック" pitchFamily="34" charset="-128"/>
              </a:rPr>
              <a:t>	</a:t>
            </a:r>
            <a:r>
              <a:rPr lang="en-US" dirty="0" err="1" smtClean="0">
                <a:ea typeface="ＭＳ Ｐゴシック" pitchFamily="34" charset="-128"/>
              </a:rPr>
              <a:t>k</a:t>
            </a:r>
            <a:r>
              <a:rPr lang="en-US" baseline="-25000" dirty="0" err="1" smtClean="0">
                <a:ea typeface="ＭＳ Ｐゴシック" pitchFamily="34" charset="-128"/>
              </a:rPr>
              <a:t>ps</a:t>
            </a:r>
            <a:r>
              <a:rPr lang="en-US" dirty="0" smtClean="0">
                <a:ea typeface="ＭＳ Ｐゴシック" pitchFamily="34" charset="-128"/>
              </a:rPr>
              <a:t> = </a:t>
            </a:r>
            <a:r>
              <a:rPr lang="el-GR" dirty="0" smtClean="0">
                <a:ea typeface="ＭＳ Ｐゴシック" pitchFamily="34" charset="-128"/>
              </a:rPr>
              <a:t>Προνομιούχο μέρισμα ανά μετοχή</a:t>
            </a:r>
            <a:r>
              <a:rPr lang="en-US" dirty="0" smtClean="0">
                <a:ea typeface="ＭＳ Ｐゴシック" pitchFamily="34" charset="-128"/>
              </a:rPr>
              <a:t>/ </a:t>
            </a:r>
            <a:r>
              <a:rPr lang="el-GR" dirty="0" smtClean="0">
                <a:ea typeface="ＭＳ Ｐゴシック" pitchFamily="34" charset="-128"/>
              </a:rPr>
              <a:t>Αγοραία τιμή ανά προνομιούχο μετοχή</a:t>
            </a:r>
            <a:endParaRPr lang="en-US" dirty="0" smtClean="0">
              <a:ea typeface="ＭＳ Ｐゴシック" pitchFamily="34" charset="-128"/>
            </a:endParaRPr>
          </a:p>
          <a:p>
            <a:pPr algn="just"/>
            <a:r>
              <a:rPr lang="el-GR" sz="1600" u="sng" dirty="0" smtClean="0">
                <a:ea typeface="ＭＳ Ｐゴシック" pitchFamily="34" charset="-128"/>
              </a:rPr>
              <a:t>Τα μετατρέψιμα δανειακά κεφάλαια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l-GR" sz="1600" dirty="0" smtClean="0">
                <a:ea typeface="ＭＳ Ｐゴシック" pitchFamily="34" charset="-128"/>
              </a:rPr>
              <a:t>είναι εν μέρει δανειακά</a:t>
            </a:r>
            <a:r>
              <a:rPr lang="en-US" sz="1600" dirty="0" smtClean="0">
                <a:ea typeface="ＭＳ Ｐゴシック" pitchFamily="34" charset="-128"/>
              </a:rPr>
              <a:t> (</a:t>
            </a:r>
            <a:r>
              <a:rPr lang="el-GR" sz="1600" dirty="0" smtClean="0">
                <a:ea typeface="ＭＳ Ｐゴシック" pitchFamily="34" charset="-128"/>
              </a:rPr>
              <a:t>το μέρος του ομολόγου</a:t>
            </a:r>
            <a:r>
              <a:rPr lang="en-US" sz="1600" dirty="0" smtClean="0">
                <a:ea typeface="ＭＳ Ｐゴシック" pitchFamily="34" charset="-128"/>
              </a:rPr>
              <a:t>) </a:t>
            </a:r>
            <a:r>
              <a:rPr lang="el-GR" sz="1600" dirty="0" smtClean="0">
                <a:ea typeface="ＭＳ Ｐゴシック" pitchFamily="34" charset="-128"/>
              </a:rPr>
              <a:t>και εν μέρει ίδια</a:t>
            </a:r>
            <a:r>
              <a:rPr lang="en-US" sz="1600" dirty="0" smtClean="0">
                <a:ea typeface="ＭＳ Ｐゴシック" pitchFamily="34" charset="-128"/>
              </a:rPr>
              <a:t> (</a:t>
            </a:r>
            <a:r>
              <a:rPr lang="el-GR" sz="1600" dirty="0" smtClean="0">
                <a:ea typeface="ＭＳ Ｐゴシック" pitchFamily="34" charset="-128"/>
              </a:rPr>
              <a:t>το δικαίωμα μετατροπής</a:t>
            </a:r>
            <a:r>
              <a:rPr lang="en-US" sz="1600" dirty="0" smtClean="0">
                <a:ea typeface="ＭＳ Ｐゴシック" pitchFamily="34" charset="-128"/>
              </a:rPr>
              <a:t>). </a:t>
            </a:r>
            <a:r>
              <a:rPr lang="el-GR" sz="1600" dirty="0" smtClean="0">
                <a:ea typeface="ＭＳ Ｐゴシック" pitchFamily="34" charset="-128"/>
              </a:rPr>
              <a:t>Είναι καλύτερο να τα διασπάτε στα συστατικά τους στοιχεία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l-GR" sz="1600" dirty="0" smtClean="0">
                <a:ea typeface="ＭＳ Ｐゴシック" pitchFamily="34" charset="-128"/>
              </a:rPr>
              <a:t>και να μην τα αντιμετωπίζετε ως μίγμα</a:t>
            </a:r>
            <a:r>
              <a:rPr lang="en-US" sz="1600" dirty="0" smtClean="0">
                <a:ea typeface="ＭＳ Ｐゴシック" pitchFamily="34" charset="-128"/>
              </a:rPr>
              <a:t>.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000" smtClean="0">
                <a:ea typeface="ＭＳ Ｐゴシック" pitchFamily="34" charset="-128"/>
              </a:rPr>
              <a:t>Σταθμικά βάρη υπολογισμού Κόστους Κεφαλαίων</a:t>
            </a:r>
            <a:endParaRPr lang="en-US" sz="2000" smtClean="0">
              <a:ea typeface="ＭＳ Ｐゴシック" pitchFamily="34" charset="-128"/>
            </a:endParaRP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828800"/>
            <a:ext cx="7753350" cy="4495800"/>
          </a:xfrm>
        </p:spPr>
        <p:txBody>
          <a:bodyPr/>
          <a:lstStyle/>
          <a:p>
            <a:r>
              <a:rPr lang="el-GR" sz="1800" dirty="0" smtClean="0">
                <a:ea typeface="ＭＳ Ｐゴシック" pitchFamily="34" charset="-128"/>
              </a:rPr>
              <a:t>Τα σταθμικά βάρη που χρησιμοποιούνται στον υπολογισμό του κόστους κεφαλαίων πρέπει να είναι οι αξίες της αγοράς</a:t>
            </a:r>
            <a:r>
              <a:rPr lang="en-US" sz="1800" dirty="0" smtClean="0">
                <a:ea typeface="ＭＳ Ｐゴシック" pitchFamily="34" charset="-128"/>
              </a:rPr>
              <a:t>. </a:t>
            </a:r>
          </a:p>
          <a:p>
            <a:r>
              <a:rPr lang="el-GR" sz="1800" dirty="0" smtClean="0">
                <a:ea typeface="ＭＳ Ｐゴシック" pitchFamily="34" charset="-128"/>
              </a:rPr>
              <a:t>Υπάρχουν τρία ευλογοφανή επιχειρήματα κατά της χρήσης αξιών της αγοράς</a:t>
            </a:r>
            <a:endParaRPr lang="en-US" sz="1800" dirty="0" smtClean="0">
              <a:ea typeface="ＭＳ Ｐゴシック" pitchFamily="34" charset="-128"/>
            </a:endParaRPr>
          </a:p>
          <a:p>
            <a:pPr lvl="1" algn="just"/>
            <a:r>
              <a:rPr lang="el-GR" sz="1800" i="1" dirty="0" smtClean="0">
                <a:ea typeface="ＭＳ Ｐゴシック" pitchFamily="34" charset="-128"/>
              </a:rPr>
              <a:t>Η λογιστική αξία είναι πιο αξιόπιστη από αυτήν της αγοράς ως λιγότερο ευμετάβλητη</a:t>
            </a:r>
            <a:r>
              <a:rPr lang="en-US" sz="1800" dirty="0" smtClean="0">
                <a:ea typeface="ＭＳ Ｐゴシック" pitchFamily="34" charset="-128"/>
              </a:rPr>
              <a:t>: </a:t>
            </a:r>
            <a:r>
              <a:rPr lang="el-GR" sz="1800" dirty="0" smtClean="0">
                <a:ea typeface="ＭＳ Ｐゴシック" pitchFamily="34" charset="-128"/>
              </a:rPr>
              <a:t>Ενώ είναι αλήθεια πως η λογιστική αξία δε μεταβάλλεται τόσο συχνά όσο αυτή της αγοράς</a:t>
            </a:r>
            <a:r>
              <a:rPr lang="en-US" sz="1800" dirty="0" smtClean="0">
                <a:ea typeface="ＭＳ Ｐゴシック" pitchFamily="34" charset="-128"/>
              </a:rPr>
              <a:t>, </a:t>
            </a:r>
            <a:r>
              <a:rPr lang="el-GR" sz="1800" dirty="0" smtClean="0">
                <a:ea typeface="ＭＳ Ｐゴシック" pitchFamily="34" charset="-128"/>
              </a:rPr>
              <a:t>αυτό αντικατοπτρίζει μάλλον αδυναμία παρά πλεονέκτημα</a:t>
            </a:r>
            <a:endParaRPr lang="en-US" sz="1800" dirty="0" smtClean="0">
              <a:latin typeface="Symbol" pitchFamily="18" charset="2"/>
              <a:ea typeface="ヒラギノ角ゴ Pro W3" charset="-128"/>
              <a:sym typeface="Symbol" pitchFamily="18" charset="2"/>
            </a:endParaRPr>
          </a:p>
          <a:p>
            <a:pPr lvl="1" algn="just"/>
            <a:r>
              <a:rPr lang="el-GR" sz="1800" i="1" dirty="0" smtClean="0">
                <a:ea typeface="ＭＳ Ｐゴシック" pitchFamily="34" charset="-128"/>
              </a:rPr>
              <a:t>Η χρήση λογιστικής αξίας αντί αξίας αγοράς είναι μια πιο συντηρητική προσέγγιση για τον υπολογισμό αριθμοδεικτών</a:t>
            </a:r>
            <a:r>
              <a:rPr lang="en-US" sz="1800" i="1" dirty="0" smtClean="0">
                <a:ea typeface="ＭＳ Ｐゴシック" pitchFamily="34" charset="-128"/>
              </a:rPr>
              <a:t>: </a:t>
            </a:r>
            <a:r>
              <a:rPr lang="el-GR" sz="1800" dirty="0" smtClean="0">
                <a:ea typeface="ＭＳ Ｐゴシック" pitchFamily="34" charset="-128"/>
              </a:rPr>
              <a:t>Για τις περισσότερες εταιρείες</a:t>
            </a:r>
            <a:r>
              <a:rPr lang="en-US" sz="1800" dirty="0" smtClean="0">
                <a:ea typeface="ＭＳ Ｐゴシック" pitchFamily="34" charset="-128"/>
              </a:rPr>
              <a:t>, </a:t>
            </a:r>
            <a:r>
              <a:rPr lang="el-GR" sz="1800" dirty="0" smtClean="0">
                <a:ea typeface="ＭＳ Ｐゴシック" pitchFamily="34" charset="-128"/>
              </a:rPr>
              <a:t>η χρήση λογιστικών αξιών θα αποφέρει χαμηλότερο κόστος κεφαλαίου</a:t>
            </a:r>
            <a:r>
              <a:rPr lang="en-US" sz="1800" dirty="0" smtClean="0">
                <a:ea typeface="ＭＳ Ｐゴシック" pitchFamily="34" charset="-128"/>
              </a:rPr>
              <a:t> </a:t>
            </a:r>
            <a:r>
              <a:rPr lang="el-GR" sz="1800" dirty="0" smtClean="0">
                <a:ea typeface="ＭＳ Ｐゴシック" pitchFamily="34" charset="-128"/>
              </a:rPr>
              <a:t>σε σχέση με τη χρήση αγοραίων σταθμικών βαρών</a:t>
            </a:r>
            <a:r>
              <a:rPr lang="en-US" sz="1800" dirty="0" smtClean="0">
                <a:ea typeface="ＭＳ Ｐゴシック" pitchFamily="34" charset="-128"/>
              </a:rPr>
              <a:t>.</a:t>
            </a:r>
            <a:endParaRPr lang="en-US" sz="1800" dirty="0" smtClean="0">
              <a:latin typeface="Symbol" pitchFamily="18" charset="2"/>
              <a:ea typeface="ヒラギノ角ゴ Pro W3" charset="-128"/>
              <a:sym typeface="Symbol" pitchFamily="18" charset="2"/>
            </a:endParaRPr>
          </a:p>
          <a:p>
            <a:pPr lvl="1" algn="just"/>
            <a:r>
              <a:rPr lang="el-GR" sz="1800" i="1" dirty="0" smtClean="0">
                <a:ea typeface="ＭＳ Ｐゴシック" pitchFamily="34" charset="-128"/>
              </a:rPr>
              <a:t>Καθώς οι λογιστικές αποδόσεις υπολογίζονται βάσει λογιστικών αξιών</a:t>
            </a:r>
            <a:r>
              <a:rPr lang="en-US" sz="1800" i="1" dirty="0" smtClean="0">
                <a:ea typeface="ＭＳ Ｐゴシック" pitchFamily="34" charset="-128"/>
              </a:rPr>
              <a:t>, </a:t>
            </a:r>
            <a:r>
              <a:rPr lang="el-GR" sz="1800" i="1" dirty="0" smtClean="0">
                <a:ea typeface="ＭＳ Ｐゴシック" pitchFamily="34" charset="-128"/>
              </a:rPr>
              <a:t>η συνέπεια απαιτεί την χρήση λογιστικών αξιών και για την εκτίμηση του κόστους κεφαλαίου</a:t>
            </a:r>
            <a:r>
              <a:rPr lang="en-US" sz="1800" i="1" dirty="0" smtClean="0">
                <a:ea typeface="ＭＳ Ｐゴシック" pitchFamily="34" charset="-128"/>
              </a:rPr>
              <a:t>: </a:t>
            </a:r>
            <a:r>
              <a:rPr lang="el-GR" sz="1800" dirty="0" smtClean="0">
                <a:ea typeface="ＭＳ Ｐゴシック" pitchFamily="34" charset="-128"/>
              </a:rPr>
              <a:t>Ενώ η χρήση λογιστικών αξιών για τον υπολογισμό λογιστικών αποδόσεων και κόστους κεφαλαίου</a:t>
            </a:r>
            <a:r>
              <a:rPr lang="en-US" sz="1800" dirty="0" smtClean="0">
                <a:ea typeface="ＭＳ Ｐゴシック" pitchFamily="34" charset="-128"/>
              </a:rPr>
              <a:t> </a:t>
            </a:r>
            <a:r>
              <a:rPr lang="el-GR" sz="1800" dirty="0" smtClean="0">
                <a:ea typeface="ＭＳ Ｐゴシック" pitchFamily="34" charset="-128"/>
              </a:rPr>
              <a:t>μοιάζει συνεπής</a:t>
            </a:r>
            <a:r>
              <a:rPr lang="en-US" sz="1800" dirty="0" smtClean="0">
                <a:ea typeface="ＭＳ Ｐゴシック" pitchFamily="34" charset="-128"/>
              </a:rPr>
              <a:t>, </a:t>
            </a:r>
            <a:r>
              <a:rPr lang="el-GR" sz="1800" dirty="0" smtClean="0">
                <a:ea typeface="ＭＳ Ｐゴシック" pitchFamily="34" charset="-128"/>
              </a:rPr>
              <a:t>δεν έχει νόημα από οικονομικής άποψης</a:t>
            </a:r>
            <a:r>
              <a:rPr lang="en-US" sz="1800" dirty="0" smtClean="0">
                <a:ea typeface="ＭＳ Ｐゴシック" pitchFamily="34" charset="-128"/>
              </a:rPr>
              <a:t>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AdvValn">
  <a:themeElements>
    <a:clrScheme name="">
      <a:dk1>
        <a:srgbClr val="000000"/>
      </a:dk1>
      <a:lt1>
        <a:srgbClr val="FFFFFF"/>
      </a:lt1>
      <a:dk2>
        <a:srgbClr val="000000"/>
      </a:dk2>
      <a:lt2>
        <a:srgbClr val="DADADA"/>
      </a:lt2>
      <a:accent1>
        <a:srgbClr val="919191"/>
      </a:accent1>
      <a:accent2>
        <a:srgbClr val="676767"/>
      </a:accent2>
      <a:accent3>
        <a:srgbClr val="FFFFFF"/>
      </a:accent3>
      <a:accent4>
        <a:srgbClr val="000000"/>
      </a:accent4>
      <a:accent5>
        <a:srgbClr val="C7C7C7"/>
      </a:accent5>
      <a:accent6>
        <a:srgbClr val="5D5D5D"/>
      </a:accent6>
      <a:hlink>
        <a:srgbClr val="474747"/>
      </a:hlink>
      <a:folHlink>
        <a:srgbClr val="CECECE"/>
      </a:folHlink>
    </a:clrScheme>
    <a:fontScheme name="AdvVal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lnDef>
  </a:objectDefaults>
  <a:extraClrSchemeLst>
    <a:extraClrScheme>
      <a:clrScheme name="AdvVal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dvVal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dvVal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dvVal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dvVal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dvVal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dvVal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School HD:All My Stuff:TEACHING:Comprehensive Valuation:AdvValn.ppt</Template>
  <TotalTime>7852</TotalTime>
  <Words>17310</Words>
  <Application>Microsoft Office PowerPoint</Application>
  <PresentationFormat>Letter (8,5x11 ίντσες)</PresentationFormat>
  <Paragraphs>1291</Paragraphs>
  <Slides>112</Slides>
  <Notes>106</Notes>
  <HiddenSlides>0</HiddenSlides>
  <MMClips>0</MMClips>
  <ScaleCrop>false</ScaleCrop>
  <HeadingPairs>
    <vt:vector size="8" baseType="variant">
      <vt:variant>
        <vt:lpstr>Θέμα</vt:lpstr>
      </vt:variant>
      <vt:variant>
        <vt:i4>1</vt:i4>
      </vt:variant>
      <vt:variant>
        <vt:lpstr>Συνδέσεις</vt:lpstr>
      </vt:variant>
      <vt:variant>
        <vt:i4>4</vt:i4>
      </vt:variant>
      <vt:variant>
        <vt:lpstr>Ενσωματωμένοι διακομιστές OLE</vt:lpstr>
      </vt:variant>
      <vt:variant>
        <vt:i4>2</vt:i4>
      </vt:variant>
      <vt:variant>
        <vt:lpstr>Τίτλοι διαφανειών</vt:lpstr>
      </vt:variant>
      <vt:variant>
        <vt:i4>112</vt:i4>
      </vt:variant>
    </vt:vector>
  </HeadingPairs>
  <TitlesOfParts>
    <vt:vector size="119" baseType="lpstr">
      <vt:lpstr>AdvValn</vt:lpstr>
      <vt:lpstr>???</vt:lpstr>
      <vt:lpstr>???</vt:lpstr>
      <vt:lpstr>???</vt:lpstr>
      <vt:lpstr>???</vt:lpstr>
      <vt:lpstr>Εξίσωση</vt:lpstr>
      <vt:lpstr>Equation</vt:lpstr>
      <vt:lpstr> Από τα Υποδείγματα Κινδύνου Απόδοσης στα Ενδεικτικά Επιτόκια: (Προβλήματα Εκτίμησης) </vt:lpstr>
      <vt:lpstr>Απαιτούμενες εισροές για τη λειτουργία του CAPM</vt:lpstr>
      <vt:lpstr>Το Επιτόκιο Μηδενικού Κινδύνου και ο Χρονικός Ορίζοντας</vt:lpstr>
      <vt:lpstr>Επιτόκιο Μηδενικού Κινδύνου στην Πράξη</vt:lpstr>
      <vt:lpstr>Η Κατακλείδα στα Επιτόκια Μηδενικού Κινδύνου</vt:lpstr>
      <vt:lpstr>Η Κατακλείδα στα Επιτόκια Μηδενικού Κινδύνου</vt:lpstr>
      <vt:lpstr>Τι είναι το Ευρωπαϊκό Επιτόκιο μηδενικού κινδύνου;</vt:lpstr>
      <vt:lpstr>Και αν η χώρα στην οποία γίνεται η επένδυση δεν έχει μηδενικό κίνδυνο χρεοκοπίας;</vt:lpstr>
      <vt:lpstr>Μέτρηση του πριμ κινδύνου</vt:lpstr>
      <vt:lpstr>Θεωρητικά : Αποστροφή Κινδύνου και Πριμ Κινδύνου</vt:lpstr>
      <vt:lpstr>Εκτίμηση του Πριμ Κινδύνου στην Πράξη</vt:lpstr>
      <vt:lpstr>Η Προσέγγιση των Δημοσκοπήσεων</vt:lpstr>
      <vt:lpstr>Η Προσέγγιση των Ιστορικών Πριμ</vt:lpstr>
      <vt:lpstr>Μέσα Ιστορικά Πριμ των ΗΠΑ</vt:lpstr>
      <vt:lpstr>Μια λύση: Εξετάστε την αξιολόγηση ομολόγων και τα περιθώρια χρεοκοπίας μιας χώρας για αρχή</vt:lpstr>
      <vt:lpstr>Μια λύση: Εξετάστε την αξιολόγηση ομολόγων και τα περιθώρια χρεοκοπίας μιας χώρας για αρχή</vt:lpstr>
      <vt:lpstr>Πέραν του περιθωρίου χρεοκοπίας</vt:lpstr>
      <vt:lpstr>Πριμ Κινδύνου Ινδίας</vt:lpstr>
      <vt:lpstr>Μια εναλλακτική άποψη του ΠΜΚ (ERP): Πρόσεχε τι πληρώνω, όχι τι λέω.. Ιανουάριος 2008</vt:lpstr>
      <vt:lpstr>Λύοντας ως προς το τεκμαρτό πριμ…</vt:lpstr>
      <vt:lpstr>Ο χρόνος που έκανε τη διαφορά.. Το τεκμαρτό πριμ τον Ιανουάριο του 2009</vt:lpstr>
      <vt:lpstr>Η Ανατομία μιας Κρίσης: Τεκμαρτό ΠΜΚ από 12 Σεπτεμβρίου, 2008 μέχρι 1 Ιανουαρίου, 2009</vt:lpstr>
      <vt:lpstr>Ένα Ανανεωμένο Πριμ Μετοχικού Κινδύνου: 1 Δεκεμβρίου, 2009</vt:lpstr>
      <vt:lpstr>Τεκμαρτά Πριμ στις ΗΠΑ: 1960-2009</vt:lpstr>
      <vt:lpstr>Τεκμαρτό Πριμ της Sensex (Σεπτέμβριος 2007)</vt:lpstr>
      <vt:lpstr>6 Τεστ εφαρμογής: Εκτιμώντας ένα Πριμ Κινδύνου Αγοράς</vt:lpstr>
      <vt:lpstr>Το συμπέρασμα για τα πριμ μετοχικού κινδύνου στις αρχές του 2009</vt:lpstr>
      <vt:lpstr>Εκτίμηση του Συντελεστή Βήτα</vt:lpstr>
      <vt:lpstr>Αξιολόγηση επιδόσεων</vt:lpstr>
      <vt:lpstr>Ειδικός Κίνδυνος Επιχείρησης και Κίνδυνος Αγοράς </vt:lpstr>
      <vt:lpstr>Ετοιμάζοντας την Εκτίμηση</vt:lpstr>
      <vt:lpstr>Συνέχεια…</vt:lpstr>
      <vt:lpstr>Επιλέγοντας τις Παραμέτρους: Disney</vt:lpstr>
      <vt:lpstr>Ο Ιστορικός συντελεστής Βήτα της Disney</vt:lpstr>
      <vt:lpstr>Το Αποτέλεσμα της Παλινδρόμησης</vt:lpstr>
      <vt:lpstr>Αναλύοντας τις Επιδόσεις της Disney</vt:lpstr>
      <vt:lpstr>Περισσότερα για τον άλφα του Jensen</vt:lpstr>
      <vt:lpstr>Ένας θετικός άλφα του Jensen… Ποιος ευθύνεται;</vt:lpstr>
      <vt:lpstr>Εκτιμώντας το Συντελεστή Βήτα της Disney</vt:lpstr>
      <vt:lpstr>Το βρώμικο μυστικό του “Τυπικού Σφάλματος” </vt:lpstr>
      <vt:lpstr>Αναλύοντας τον Κίνδυνο της Disney</vt:lpstr>
      <vt:lpstr>H Συνάφεια του συντελεστή R2</vt:lpstr>
      <vt:lpstr>Εκτίμηση συντελεστή Βήτα: Μέσω υπηρεσίας(Bloomberg)</vt:lpstr>
      <vt:lpstr>Εκτιμώντας Απαιτούμενες Αποδόσεις για τη Disney το Μάιο του 2009</vt:lpstr>
      <vt:lpstr>Χρήση για ένα Πιθανό Επενδυτή της Disney</vt:lpstr>
      <vt:lpstr>6 Τεστ Εφαρμογής: Αναλύοντας την Παλινδρόμηση Κινδύνου</vt:lpstr>
      <vt:lpstr>Ένα Σύντομο Τεστ</vt:lpstr>
      <vt:lpstr>Υπολογισμός του Βήτα της Disney: Ένα ενημερωμένο μέγεθος!!</vt:lpstr>
      <vt:lpstr>Διάγνωση Παλινδρόμησης για την Tata Chemicals</vt:lpstr>
      <vt:lpstr>Εκτίμηση Βήτα και Επιλογή Δείκτη: Deutsche Bank</vt:lpstr>
      <vt:lpstr>Ορισμένα Ερωτήματα</vt:lpstr>
      <vt:lpstr>Ο Βήτα της Aracruz;</vt:lpstr>
      <vt:lpstr>Βήτα: Μελετώντας τα Θεμελιώδη</vt:lpstr>
      <vt:lpstr>Παράγοντας 1: Τύπος Προϊόντος</vt:lpstr>
      <vt:lpstr>Παράγοντας 2: Επιπτώσεις Λειτουργικής Μόχλευσης</vt:lpstr>
      <vt:lpstr>Μέτρα Λειτουργικής Μόχλευσης</vt:lpstr>
      <vt:lpstr>Η Λειτουργική Μόχλευση της Disney: 1987- 2008 </vt:lpstr>
      <vt:lpstr>Διαβάζοντας τη Λειτουργική Μόχλευση της Disney</vt:lpstr>
      <vt:lpstr>Παράγοντας 3: Χρηματοοικονομική Μόχλευση</vt:lpstr>
      <vt:lpstr>Συντελεστές Βήτα Ιδίων Κεφαλαίων και Μόχλευση</vt:lpstr>
      <vt:lpstr>Επιπτώσεις της μόχλευσης στους συντελεστές βήτα: Disney</vt:lpstr>
      <vt:lpstr>Disney : Βήτα και Χρηματοοικονομική Μόχλευση</vt:lpstr>
      <vt:lpstr>Οι συντελεστές Βήτα είναι Σταθμισμένοι Μέσοι</vt:lpstr>
      <vt:lpstr>Η Συγχώνευση Disney/Cap Cities : Προ Συγχώνευσης</vt:lpstr>
      <vt:lpstr>Εκτίμηση του Βήτα της Disney Cap Cities: Βήμα 1 </vt:lpstr>
      <vt:lpstr>Εκτίμηση του Βήτα της Disney Cap Cities: Βήμα 2 </vt:lpstr>
      <vt:lpstr>Εκτίμηση του Βήτα της Disney Cap Cities: Βήμα 2 </vt:lpstr>
      <vt:lpstr>Βήτα Επιχειρήσεων έναντι Βήτα Τμημάτων</vt:lpstr>
      <vt:lpstr>Συνθετικοί Συντελεστές Βήτα (Bottom –Up Betas)</vt:lpstr>
      <vt:lpstr>Ανάλυση των δραστηριοτήτων  της Disney</vt:lpstr>
      <vt:lpstr>Μια πιο προσεκτική ματιά… Συντελεστές Βήτα για το Στούντιο Ψυχαγωγίας</vt:lpstr>
      <vt:lpstr>Ο από κάτω προς τα πάνω βήτα της Disney</vt:lpstr>
      <vt:lpstr>Κόστος Ιδίων Κεφαλαίων της Disney</vt:lpstr>
      <vt:lpstr> Θέμα Συζήτησης</vt:lpstr>
      <vt:lpstr>Εκτιμώντας τον από κάτω προς τα πάνω Βήτα της Aracruz</vt:lpstr>
      <vt:lpstr>Aracruz: Υπολογισμός Κόστους Ιδίων Κεφαλαίων</vt:lpstr>
      <vt:lpstr>Ο από κάτω προς τα πάνω βήτα της Tata Chemicals</vt:lpstr>
      <vt:lpstr>Εκτιμώντας τον από κάτω προς τα πάνω Βήτα : Deutsche Bank</vt:lpstr>
      <vt:lpstr>Εκτιμώντας συντελεστές Βήτα για μη διαπραγματευόμενα περιουσιακά στοιχεία</vt:lpstr>
      <vt:lpstr>Χρήση συγκρίσιμων επιχειρήσεων για τον υπολογισμό του Βήτα της Bookscape</vt:lpstr>
      <vt:lpstr>Εκτιμώντας το Μοχλευμένο Βήτα και το Κόστος Ιδίων Κεφαλαίων της Bookscape</vt:lpstr>
      <vt:lpstr>Χρησιμοποιώντας Λογιστικά Κέρδη για την Εκτίμηση Βήτα</vt:lpstr>
      <vt:lpstr>Ο Λογιστικός Βήτα της Bookscape</vt:lpstr>
      <vt:lpstr>Ο Βήτα είναι Επαρκές Μέτρο Κινδύνου για μια Ιδιωτική Επιχείρηση;</vt:lpstr>
      <vt:lpstr>Συνολικός Κίνδυνος έναντι Κινδύνου Αγοράς</vt:lpstr>
      <vt:lpstr>6 Τεστ Εφαρμογής: Εκτιμώντας έναν από κάτω προς τα πάνω βήτα</vt:lpstr>
      <vt:lpstr>Από το Κόστος Μετοχικών Κεφαλαίων στο Κόστος Συνολικών Κεφαλαίων</vt:lpstr>
      <vt:lpstr>Τι είναι τα Δανειακά Κεφάλαια</vt:lpstr>
      <vt:lpstr>Εκτιμώντας το Κόστος Δανειακών Κεφαλαίων</vt:lpstr>
      <vt:lpstr>Εκτιμώντας Συνθετικές Αξιολογήσεις</vt:lpstr>
      <vt:lpstr>Αριθμοδείκτες Κάλυψης Τόκων, Αξιολογήσεις και Περιθώρια Χρεοκοπίας- Αρχές 2009</vt:lpstr>
      <vt:lpstr>Συνθετικές και Πραγματικές Αξιολογήσεις: Disney and Aracruz</vt:lpstr>
      <vt:lpstr>Εκτιμώντας το Κόστος Δανειακών Κεφαλαίων</vt:lpstr>
      <vt:lpstr>Διαφάνεια 94</vt:lpstr>
      <vt:lpstr>Ο κίνδυνος χρεοκοπίας επεκτείνεται.. Και τα περιθώρια ανοίγουν.. Το αποτέλεσμα της κρίσης των αγορών – Ιανουάριος 2008 με Ιανουάριο 2009</vt:lpstr>
      <vt:lpstr>Ενημερωμένα Περιθώρια Χρεοκοπίας</vt:lpstr>
      <vt:lpstr>6 Τεστ Εφαρμογής: Εκτιμώντας ένα Κόστος Δανειακών Κεφαλαίων</vt:lpstr>
      <vt:lpstr>Κόστος Υβριδικών</vt:lpstr>
      <vt:lpstr>Σταθμικά βάρη υπολογισμού Κόστους Κεφαλαίων</vt:lpstr>
      <vt:lpstr>Εκτιμώντας Σταθμικά Βάρη Αγοράς</vt:lpstr>
      <vt:lpstr>Disney: Από τη λογιστική αξία στην αγοραία αξία δανειακών κεφαλαίων…</vt:lpstr>
      <vt:lpstr>Μετατρέποντας Λειτουργικές Μισθώσεις σε Δανειακά Κεφάλαια</vt:lpstr>
      <vt:lpstr>Λειτουργικές Μισθώσεις στη Disney</vt:lpstr>
      <vt:lpstr>6 Τεστ Εφαρμογής: Εκτιμώντας την Αγοραία Αξία</vt:lpstr>
      <vt:lpstr>Τρέχον Κόστος Κεφαλαίων: Disney</vt:lpstr>
      <vt:lpstr>Εάν;  Ενημερώνοντας περιθώρια χρεοκοπίας και ΠΜΚ</vt:lpstr>
      <vt:lpstr>Τμηματικά Κόστη Κεφαλαίου: Disney και Tata Chemicals</vt:lpstr>
      <vt:lpstr>Aracruz : Συναλλαγματικές επιπτώσεις.. Και ένας φραγμός στη Deutsche Bank..</vt:lpstr>
      <vt:lpstr>Το Κόστος Κεφαλαίου της Bookscape</vt:lpstr>
      <vt:lpstr>6 Τεστ Εφαρμογής: Εκτιμώντας το Κόστος Κεφαλαίου</vt:lpstr>
      <vt:lpstr>Επιλέγοντας ένα Ενδεικτικό Επιτόκιο</vt:lpstr>
      <vt:lpstr>Πίσω στις Πρώτες Αρχές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Packet 1: Corporate Finance B40.2302 - Fall 2006 Aswath Damodaran</dc:title>
  <dc:creator>DIM</dc:creator>
  <cp:lastModifiedBy>ET</cp:lastModifiedBy>
  <cp:revision>484</cp:revision>
  <cp:lastPrinted>2010-01-14T01:05:30Z</cp:lastPrinted>
  <dcterms:created xsi:type="dcterms:W3CDTF">2010-01-13T23:21:03Z</dcterms:created>
  <dcterms:modified xsi:type="dcterms:W3CDTF">2014-03-18T14:10:16Z</dcterms:modified>
</cp:coreProperties>
</file>