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2ba52eeb7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2ba52eeb7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2ba52eeb7d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2ba52eeb7d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2ba52eeb7d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2ba52eeb7d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2ba52eeb7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2ba52eeb7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2ba52eeb7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2ba52eeb7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ba52eeb7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2ba52eeb7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2ba52eeb7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2ba52eeb7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2ba52eeb7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2ba52eeb7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2ba52eeb7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2ba52eeb7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2ba52eeb7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2ba52eeb7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2ba52eeb7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2ba52eeb7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2ba52eeb7d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2ba52eeb7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ba52eeb7d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2ba52eeb7d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2ba52eeb7d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2ba52eeb7d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2ba52eeb7d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2ba52eeb7d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2ba52eeb7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2ba52eeb7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2ba52eeb7d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2ba52eeb7d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2ba52eeb7d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2ba52eeb7d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2ba52eeb7d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2ba52eeb7d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2ba52eeb7d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2ba52eeb7d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2ba52eeb7d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2ba52eeb7d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2ba52eeb7d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2ba52eeb7d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2ba52eeb7d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2ba52eeb7d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2ba52eeb7d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2ba52eeb7d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2ba52eeb7d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2ba52eeb7d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2ba52eeb7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2ba52eeb7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2ba52eeb7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2ba52eeb7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2ba52eeb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2ba52eeb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2ba52eeb7d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2ba52eeb7d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2ba52eeb7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2ba52eeb7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orchyd.eu/project/"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mailto:va.papakostas@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armines.net/fr/europe/introduction" TargetMode="External"/><Relationship Id="rId4" Type="http://schemas.openxmlformats.org/officeDocument/2006/relationships/hyperlink" Target="http://www.mines-paristech.eu/" TargetMode="External"/><Relationship Id="rId10" Type="http://schemas.openxmlformats.org/officeDocument/2006/relationships/image" Target="../media/image2.png"/><Relationship Id="rId9" Type="http://schemas.openxmlformats.org/officeDocument/2006/relationships/hyperlink" Target="http://english.upc.edu.cn/" TargetMode="External"/><Relationship Id="rId5" Type="http://schemas.openxmlformats.org/officeDocument/2006/relationships/hyperlink" Target="https://www.imperial.ac.uk/earth-science/" TargetMode="External"/><Relationship Id="rId6" Type="http://schemas.openxmlformats.org/officeDocument/2006/relationships/hyperlink" Target="https://www.sintef.no/en/" TargetMode="External"/><Relationship Id="rId7" Type="http://schemas.openxmlformats.org/officeDocument/2006/relationships/hyperlink" Target="https://www.drillstar-industries.com/" TargetMode="External"/><Relationship Id="rId8" Type="http://schemas.openxmlformats.org/officeDocument/2006/relationships/hyperlink" Target="https://www.unipi.gr/unipi/e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312700"/>
            <a:ext cx="8520600" cy="20265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SzPts val="990"/>
              <a:buNone/>
            </a:pPr>
            <a:r>
              <a:rPr lang="en" sz="3540"/>
              <a:t>Life Cycle Analysis &amp; </a:t>
            </a:r>
            <a:r>
              <a:rPr lang="en" sz="3540"/>
              <a:t>Ecological</a:t>
            </a:r>
            <a:r>
              <a:rPr lang="en" sz="3540"/>
              <a:t> Footprint Assessment for ORCHYD Project</a:t>
            </a:r>
            <a:endParaRPr sz="3540"/>
          </a:p>
        </p:txBody>
      </p:sp>
      <p:sp>
        <p:nvSpPr>
          <p:cNvPr id="55" name="Google Shape;55;p13"/>
          <p:cNvSpPr txBox="1"/>
          <p:nvPr>
            <p:ph idx="1" type="subTitle"/>
          </p:nvPr>
        </p:nvSpPr>
        <p:spPr>
          <a:xfrm>
            <a:off x="273425" y="3216800"/>
            <a:ext cx="8520600" cy="5463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SzPts val="605"/>
              <a:buNone/>
            </a:pPr>
            <a:r>
              <a:rPr b="1" lang="en" sz="2440"/>
              <a:t>Vasileios Papakostas, PhD Candidate</a:t>
            </a:r>
            <a:endParaRPr b="1" sz="2440"/>
          </a:p>
          <a:p>
            <a:pPr indent="0" lvl="0" marL="0" rtl="0" algn="ctr">
              <a:lnSpc>
                <a:spcPct val="150000"/>
              </a:lnSpc>
              <a:spcBef>
                <a:spcPts val="0"/>
              </a:spcBef>
              <a:spcAft>
                <a:spcPts val="0"/>
              </a:spcAft>
              <a:buSzPts val="605"/>
              <a:buNone/>
            </a:pPr>
            <a:r>
              <a:t/>
            </a:r>
            <a:endParaRPr b="1" sz="2440"/>
          </a:p>
        </p:txBody>
      </p:sp>
      <p:pic>
        <p:nvPicPr>
          <p:cNvPr id="56" name="Google Shape;56;p13"/>
          <p:cNvPicPr preferRelativeResize="0"/>
          <p:nvPr/>
        </p:nvPicPr>
        <p:blipFill>
          <a:blip r:embed="rId3">
            <a:alphaModFix/>
          </a:blip>
          <a:stretch>
            <a:fillRect/>
          </a:stretch>
        </p:blipFill>
        <p:spPr>
          <a:xfrm>
            <a:off x="228600" y="228600"/>
            <a:ext cx="5868924" cy="1008800"/>
          </a:xfrm>
          <a:prstGeom prst="rect">
            <a:avLst/>
          </a:prstGeom>
          <a:noFill/>
          <a:ln>
            <a:noFill/>
          </a:ln>
        </p:spPr>
      </p:pic>
      <p:sp>
        <p:nvSpPr>
          <p:cNvPr id="57" name="Google Shape;57;p13"/>
          <p:cNvSpPr txBox="1"/>
          <p:nvPr/>
        </p:nvSpPr>
        <p:spPr>
          <a:xfrm>
            <a:off x="2367600" y="3931625"/>
            <a:ext cx="4408800" cy="5448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Clr>
                <a:schemeClr val="dk1"/>
              </a:buClr>
              <a:buSzPts val="605"/>
              <a:buFont typeface="Arial"/>
              <a:buNone/>
            </a:pPr>
            <a:r>
              <a:rPr lang="en" sz="2340">
                <a:solidFill>
                  <a:schemeClr val="dk2"/>
                </a:solidFill>
              </a:rPr>
              <a:t>March, 2023</a:t>
            </a:r>
            <a:endParaRPr sz="13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2" name="Google Shape;122;p22"/>
          <p:cNvPicPr preferRelativeResize="0"/>
          <p:nvPr/>
        </p:nvPicPr>
        <p:blipFill>
          <a:blip r:embed="rId3">
            <a:alphaModFix/>
          </a:blip>
          <a:stretch>
            <a:fillRect/>
          </a:stretch>
        </p:blipFill>
        <p:spPr>
          <a:xfrm>
            <a:off x="281450" y="303400"/>
            <a:ext cx="4020700" cy="2151675"/>
          </a:xfrm>
          <a:prstGeom prst="rect">
            <a:avLst/>
          </a:prstGeom>
          <a:noFill/>
          <a:ln>
            <a:noFill/>
          </a:ln>
        </p:spPr>
      </p:pic>
      <p:pic>
        <p:nvPicPr>
          <p:cNvPr id="123" name="Google Shape;123;p22"/>
          <p:cNvPicPr preferRelativeResize="0"/>
          <p:nvPr/>
        </p:nvPicPr>
        <p:blipFill>
          <a:blip r:embed="rId4">
            <a:alphaModFix/>
          </a:blip>
          <a:stretch>
            <a:fillRect/>
          </a:stretch>
        </p:blipFill>
        <p:spPr>
          <a:xfrm>
            <a:off x="4839900" y="315650"/>
            <a:ext cx="3846000" cy="2101500"/>
          </a:xfrm>
          <a:prstGeom prst="rect">
            <a:avLst/>
          </a:prstGeom>
          <a:noFill/>
          <a:ln>
            <a:noFill/>
          </a:ln>
        </p:spPr>
      </p:pic>
      <p:pic>
        <p:nvPicPr>
          <p:cNvPr id="124" name="Google Shape;124;p22"/>
          <p:cNvPicPr preferRelativeResize="0"/>
          <p:nvPr/>
        </p:nvPicPr>
        <p:blipFill>
          <a:blip r:embed="rId5">
            <a:alphaModFix/>
          </a:blip>
          <a:stretch>
            <a:fillRect/>
          </a:stretch>
        </p:blipFill>
        <p:spPr>
          <a:xfrm>
            <a:off x="317725" y="2736700"/>
            <a:ext cx="3984425" cy="2341175"/>
          </a:xfrm>
          <a:prstGeom prst="rect">
            <a:avLst/>
          </a:prstGeom>
          <a:noFill/>
          <a:ln>
            <a:noFill/>
          </a:ln>
        </p:spPr>
      </p:pic>
      <p:pic>
        <p:nvPicPr>
          <p:cNvPr id="125" name="Google Shape;125;p22"/>
          <p:cNvPicPr preferRelativeResize="0"/>
          <p:nvPr/>
        </p:nvPicPr>
        <p:blipFill>
          <a:blip r:embed="rId6">
            <a:alphaModFix/>
          </a:blip>
          <a:stretch>
            <a:fillRect/>
          </a:stretch>
        </p:blipFill>
        <p:spPr>
          <a:xfrm>
            <a:off x="4839900" y="2736700"/>
            <a:ext cx="3827550" cy="2341175"/>
          </a:xfrm>
          <a:prstGeom prst="rect">
            <a:avLst/>
          </a:prstGeom>
          <a:noFill/>
          <a:ln>
            <a:noFill/>
          </a:ln>
        </p:spPr>
      </p:pic>
      <p:sp>
        <p:nvSpPr>
          <p:cNvPr id="126" name="Google Shape;126;p22"/>
          <p:cNvSpPr txBox="1"/>
          <p:nvPr/>
        </p:nvSpPr>
        <p:spPr>
          <a:xfrm>
            <a:off x="89125" y="5775"/>
            <a:ext cx="4408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rPr>
              <a:t>ROP effect on ozone depletion emissions</a:t>
            </a:r>
            <a:endParaRPr sz="1500"/>
          </a:p>
        </p:txBody>
      </p:sp>
      <p:sp>
        <p:nvSpPr>
          <p:cNvPr id="127" name="Google Shape;127;p22"/>
          <p:cNvSpPr txBox="1"/>
          <p:nvPr/>
        </p:nvSpPr>
        <p:spPr>
          <a:xfrm>
            <a:off x="4763700" y="5775"/>
            <a:ext cx="40770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rPr>
              <a:t>ROP effect on carbon footprint emissions</a:t>
            </a:r>
            <a:endParaRPr sz="1500"/>
          </a:p>
        </p:txBody>
      </p:sp>
      <p:sp>
        <p:nvSpPr>
          <p:cNvPr id="128" name="Google Shape;128;p22"/>
          <p:cNvSpPr txBox="1"/>
          <p:nvPr/>
        </p:nvSpPr>
        <p:spPr>
          <a:xfrm>
            <a:off x="0" y="2417150"/>
            <a:ext cx="44088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500"/>
              </a:spcBef>
              <a:spcAft>
                <a:spcPts val="500"/>
              </a:spcAft>
              <a:buNone/>
            </a:pPr>
            <a:r>
              <a:rPr lang="en" sz="1500">
                <a:solidFill>
                  <a:schemeClr val="dk1"/>
                </a:solidFill>
              </a:rPr>
              <a:t>ROP effect on smog related emissions</a:t>
            </a:r>
            <a:endParaRPr sz="1500"/>
          </a:p>
        </p:txBody>
      </p:sp>
      <p:sp>
        <p:nvSpPr>
          <p:cNvPr id="129" name="Google Shape;129;p22"/>
          <p:cNvSpPr txBox="1"/>
          <p:nvPr/>
        </p:nvSpPr>
        <p:spPr>
          <a:xfrm>
            <a:off x="4734100" y="2417150"/>
            <a:ext cx="41154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rPr>
              <a:t>ROP effect on acidification potential</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5" name="Google Shape;135;p23"/>
          <p:cNvPicPr preferRelativeResize="0"/>
          <p:nvPr/>
        </p:nvPicPr>
        <p:blipFill>
          <a:blip r:embed="rId3">
            <a:alphaModFix/>
          </a:blip>
          <a:stretch>
            <a:fillRect/>
          </a:stretch>
        </p:blipFill>
        <p:spPr>
          <a:xfrm>
            <a:off x="142100" y="1421825"/>
            <a:ext cx="4429901" cy="2569850"/>
          </a:xfrm>
          <a:prstGeom prst="rect">
            <a:avLst/>
          </a:prstGeom>
          <a:noFill/>
          <a:ln>
            <a:noFill/>
          </a:ln>
        </p:spPr>
      </p:pic>
      <p:pic>
        <p:nvPicPr>
          <p:cNvPr id="136" name="Google Shape;136;p23"/>
          <p:cNvPicPr preferRelativeResize="0"/>
          <p:nvPr/>
        </p:nvPicPr>
        <p:blipFill>
          <a:blip r:embed="rId4">
            <a:alphaModFix/>
          </a:blip>
          <a:stretch>
            <a:fillRect/>
          </a:stretch>
        </p:blipFill>
        <p:spPr>
          <a:xfrm>
            <a:off x="4725075" y="1434050"/>
            <a:ext cx="4192476" cy="2557625"/>
          </a:xfrm>
          <a:prstGeom prst="rect">
            <a:avLst/>
          </a:prstGeom>
          <a:noFill/>
          <a:ln>
            <a:noFill/>
          </a:ln>
        </p:spPr>
      </p:pic>
      <p:sp>
        <p:nvSpPr>
          <p:cNvPr id="137" name="Google Shape;137;p23"/>
          <p:cNvSpPr txBox="1"/>
          <p:nvPr/>
        </p:nvSpPr>
        <p:spPr>
          <a:xfrm>
            <a:off x="152650" y="1018550"/>
            <a:ext cx="4408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rPr>
              <a:t>ROP effect on eutrophication potential</a:t>
            </a:r>
            <a:endParaRPr sz="1500"/>
          </a:p>
        </p:txBody>
      </p:sp>
      <p:sp>
        <p:nvSpPr>
          <p:cNvPr id="138" name="Google Shape;138;p23"/>
          <p:cNvSpPr txBox="1"/>
          <p:nvPr/>
        </p:nvSpPr>
        <p:spPr>
          <a:xfrm>
            <a:off x="4487750" y="1018550"/>
            <a:ext cx="4429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rPr>
              <a:t>Energy consumption vs ROP in crystalline zone</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281075" y="1924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Life cycle stages comparison, Scenario 1</a:t>
            </a:r>
            <a:endParaRPr sz="2500"/>
          </a:p>
        </p:txBody>
      </p:sp>
      <p:pic>
        <p:nvPicPr>
          <p:cNvPr id="144" name="Google Shape;144;p24"/>
          <p:cNvPicPr preferRelativeResize="0"/>
          <p:nvPr/>
        </p:nvPicPr>
        <p:blipFill>
          <a:blip r:embed="rId3">
            <a:alphaModFix/>
          </a:blip>
          <a:stretch>
            <a:fillRect/>
          </a:stretch>
        </p:blipFill>
        <p:spPr>
          <a:xfrm>
            <a:off x="653225" y="811375"/>
            <a:ext cx="7776300" cy="4110824"/>
          </a:xfrm>
          <a:prstGeom prst="rect">
            <a:avLst/>
          </a:prstGeom>
          <a:noFill/>
          <a:ln>
            <a:noFill/>
          </a:ln>
        </p:spPr>
      </p:pic>
      <p:sp>
        <p:nvSpPr>
          <p:cNvPr id="145" name="Google Shape;14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281075" y="1924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Life cycle stages comparison, Scenario 2</a:t>
            </a:r>
            <a:endParaRPr sz="2500"/>
          </a:p>
        </p:txBody>
      </p:sp>
      <p:pic>
        <p:nvPicPr>
          <p:cNvPr id="151" name="Google Shape;151;p25"/>
          <p:cNvPicPr preferRelativeResize="0"/>
          <p:nvPr/>
        </p:nvPicPr>
        <p:blipFill>
          <a:blip r:embed="rId3">
            <a:alphaModFix/>
          </a:blip>
          <a:stretch>
            <a:fillRect/>
          </a:stretch>
        </p:blipFill>
        <p:spPr>
          <a:xfrm>
            <a:off x="695028" y="799750"/>
            <a:ext cx="7692684" cy="3803700"/>
          </a:xfrm>
          <a:prstGeom prst="rect">
            <a:avLst/>
          </a:prstGeom>
          <a:noFill/>
          <a:ln>
            <a:noFill/>
          </a:ln>
        </p:spPr>
      </p:pic>
      <p:sp>
        <p:nvSpPr>
          <p:cNvPr id="152" name="Google Shape;152;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281075" y="1924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Life cycle stages comparison, Scenario 8</a:t>
            </a:r>
            <a:endParaRPr sz="2500"/>
          </a:p>
        </p:txBody>
      </p:sp>
      <p:pic>
        <p:nvPicPr>
          <p:cNvPr id="158" name="Google Shape;158;p26"/>
          <p:cNvPicPr preferRelativeResize="0"/>
          <p:nvPr/>
        </p:nvPicPr>
        <p:blipFill>
          <a:blip r:embed="rId3">
            <a:alphaModFix/>
          </a:blip>
          <a:stretch>
            <a:fillRect/>
          </a:stretch>
        </p:blipFill>
        <p:spPr>
          <a:xfrm>
            <a:off x="683838" y="719200"/>
            <a:ext cx="7715074" cy="3976500"/>
          </a:xfrm>
          <a:prstGeom prst="rect">
            <a:avLst/>
          </a:prstGeom>
          <a:noFill/>
          <a:ln>
            <a:noFill/>
          </a:ln>
        </p:spPr>
      </p:pic>
      <p:sp>
        <p:nvSpPr>
          <p:cNvPr id="159" name="Google Shape;15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281075" y="1924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500"/>
              </a:spcBef>
              <a:spcAft>
                <a:spcPts val="0"/>
              </a:spcAft>
              <a:buClr>
                <a:schemeClr val="dk1"/>
              </a:buClr>
              <a:buSzPts val="1100"/>
              <a:buFont typeface="Arial"/>
              <a:buNone/>
            </a:pPr>
            <a:r>
              <a:rPr lang="en" sz="2500"/>
              <a:t>Material use impacts, Scenario 1</a:t>
            </a:r>
            <a:endParaRPr sz="2500"/>
          </a:p>
          <a:p>
            <a:pPr indent="0" lvl="0" marL="0" rtl="0" algn="l">
              <a:spcBef>
                <a:spcPts val="500"/>
              </a:spcBef>
              <a:spcAft>
                <a:spcPts val="0"/>
              </a:spcAft>
              <a:buNone/>
            </a:pPr>
            <a:r>
              <a:t/>
            </a:r>
            <a:endParaRPr sz="2500"/>
          </a:p>
        </p:txBody>
      </p:sp>
      <p:pic>
        <p:nvPicPr>
          <p:cNvPr id="165" name="Google Shape;165;p27"/>
          <p:cNvPicPr preferRelativeResize="0"/>
          <p:nvPr/>
        </p:nvPicPr>
        <p:blipFill>
          <a:blip r:embed="rId3">
            <a:alphaModFix/>
          </a:blip>
          <a:stretch>
            <a:fillRect/>
          </a:stretch>
        </p:blipFill>
        <p:spPr>
          <a:xfrm>
            <a:off x="1583101" y="765125"/>
            <a:ext cx="5977800" cy="4326024"/>
          </a:xfrm>
          <a:prstGeom prst="rect">
            <a:avLst/>
          </a:prstGeom>
          <a:noFill/>
          <a:ln>
            <a:noFill/>
          </a:ln>
        </p:spPr>
      </p:pic>
      <p:sp>
        <p:nvSpPr>
          <p:cNvPr id="166" name="Google Shape;16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281075" y="1924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500"/>
              </a:spcBef>
              <a:spcAft>
                <a:spcPts val="0"/>
              </a:spcAft>
              <a:buNone/>
            </a:pPr>
            <a:r>
              <a:rPr lang="en" sz="2500"/>
              <a:t>Material use impacts, Scenario 2</a:t>
            </a:r>
            <a:endParaRPr sz="2500"/>
          </a:p>
          <a:p>
            <a:pPr indent="0" lvl="0" marL="0" rtl="0" algn="l">
              <a:spcBef>
                <a:spcPts val="500"/>
              </a:spcBef>
              <a:spcAft>
                <a:spcPts val="0"/>
              </a:spcAft>
              <a:buNone/>
            </a:pPr>
            <a:r>
              <a:t/>
            </a:r>
            <a:endParaRPr sz="2500"/>
          </a:p>
        </p:txBody>
      </p:sp>
      <p:pic>
        <p:nvPicPr>
          <p:cNvPr id="172" name="Google Shape;172;p28"/>
          <p:cNvPicPr preferRelativeResize="0"/>
          <p:nvPr/>
        </p:nvPicPr>
        <p:blipFill>
          <a:blip r:embed="rId3">
            <a:alphaModFix/>
          </a:blip>
          <a:stretch>
            <a:fillRect/>
          </a:stretch>
        </p:blipFill>
        <p:spPr>
          <a:xfrm>
            <a:off x="827713" y="710875"/>
            <a:ext cx="7427322" cy="4073575"/>
          </a:xfrm>
          <a:prstGeom prst="rect">
            <a:avLst/>
          </a:prstGeom>
          <a:noFill/>
          <a:ln>
            <a:noFill/>
          </a:ln>
        </p:spPr>
      </p:pic>
      <p:sp>
        <p:nvSpPr>
          <p:cNvPr id="173" name="Google Shape;17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281075" y="1924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Material use impacts, Scenario 8</a:t>
            </a:r>
            <a:endParaRPr sz="2500"/>
          </a:p>
        </p:txBody>
      </p:sp>
      <p:pic>
        <p:nvPicPr>
          <p:cNvPr id="179" name="Google Shape;179;p29"/>
          <p:cNvPicPr preferRelativeResize="0"/>
          <p:nvPr/>
        </p:nvPicPr>
        <p:blipFill>
          <a:blip r:embed="rId3">
            <a:alphaModFix/>
          </a:blip>
          <a:stretch>
            <a:fillRect/>
          </a:stretch>
        </p:blipFill>
        <p:spPr>
          <a:xfrm>
            <a:off x="539263" y="765125"/>
            <a:ext cx="8004217" cy="4073575"/>
          </a:xfrm>
          <a:prstGeom prst="rect">
            <a:avLst/>
          </a:prstGeom>
          <a:noFill/>
          <a:ln>
            <a:noFill/>
          </a:ln>
        </p:spPr>
      </p:pic>
      <p:sp>
        <p:nvSpPr>
          <p:cNvPr id="180" name="Google Shape;180;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281075" y="192425"/>
            <a:ext cx="85206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t>Distance impact on LCA</a:t>
            </a:r>
            <a:endParaRPr sz="2500"/>
          </a:p>
        </p:txBody>
      </p:sp>
      <p:pic>
        <p:nvPicPr>
          <p:cNvPr id="186" name="Google Shape;186;p30"/>
          <p:cNvPicPr preferRelativeResize="0"/>
          <p:nvPr/>
        </p:nvPicPr>
        <p:blipFill>
          <a:blip r:embed="rId3">
            <a:alphaModFix/>
          </a:blip>
          <a:stretch>
            <a:fillRect/>
          </a:stretch>
        </p:blipFill>
        <p:spPr>
          <a:xfrm>
            <a:off x="803842" y="802150"/>
            <a:ext cx="7536308" cy="3891700"/>
          </a:xfrm>
          <a:prstGeom prst="rect">
            <a:avLst/>
          </a:prstGeom>
          <a:noFill/>
          <a:ln>
            <a:noFill/>
          </a:ln>
        </p:spPr>
      </p:pic>
      <p:sp>
        <p:nvSpPr>
          <p:cNvPr id="187" name="Google Shape;187;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281075" y="192425"/>
            <a:ext cx="8520600" cy="89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Life cycle emission equivalent and energy surplus vs rotary and percussive/HPWJ of drill bit usage</a:t>
            </a:r>
            <a:endParaRPr sz="2500"/>
          </a:p>
        </p:txBody>
      </p:sp>
      <p:pic>
        <p:nvPicPr>
          <p:cNvPr id="193" name="Google Shape;193;p31"/>
          <p:cNvPicPr preferRelativeResize="0"/>
          <p:nvPr/>
        </p:nvPicPr>
        <p:blipFill>
          <a:blip r:embed="rId3">
            <a:alphaModFix/>
          </a:blip>
          <a:stretch>
            <a:fillRect/>
          </a:stretch>
        </p:blipFill>
        <p:spPr>
          <a:xfrm>
            <a:off x="626950" y="1169425"/>
            <a:ext cx="7601583" cy="4073576"/>
          </a:xfrm>
          <a:prstGeom prst="rect">
            <a:avLst/>
          </a:prstGeom>
          <a:noFill/>
          <a:ln>
            <a:noFill/>
          </a:ln>
        </p:spPr>
      </p:pic>
      <p:sp>
        <p:nvSpPr>
          <p:cNvPr id="194" name="Google Shape;194;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30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Presentation Outline</a:t>
            </a:r>
            <a:endParaRPr/>
          </a:p>
        </p:txBody>
      </p:sp>
      <p:sp>
        <p:nvSpPr>
          <p:cNvPr id="63" name="Google Shape;63;p14"/>
          <p:cNvSpPr txBox="1"/>
          <p:nvPr>
            <p:ph idx="1" type="body"/>
          </p:nvPr>
        </p:nvSpPr>
        <p:spPr>
          <a:xfrm>
            <a:off x="311700" y="877650"/>
            <a:ext cx="8520600" cy="36912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0"/>
              </a:spcBef>
              <a:spcAft>
                <a:spcPts val="0"/>
              </a:spcAft>
              <a:buClr>
                <a:schemeClr val="dk1"/>
              </a:buClr>
              <a:buSzPts val="2000"/>
              <a:buChar char="●"/>
            </a:pPr>
            <a:r>
              <a:rPr lang="en" sz="2000">
                <a:solidFill>
                  <a:schemeClr val="dk1"/>
                </a:solidFill>
              </a:rPr>
              <a:t>ORCHYD Project</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 sz="2000">
                <a:solidFill>
                  <a:schemeClr val="dk1"/>
                </a:solidFill>
              </a:rPr>
              <a:t>Life Cycle Assessment (LCA)</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 sz="2000">
                <a:solidFill>
                  <a:schemeClr val="dk1"/>
                </a:solidFill>
              </a:rPr>
              <a:t>Setup of the LCA</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 sz="2000">
                <a:solidFill>
                  <a:schemeClr val="dk1"/>
                </a:solidFill>
              </a:rPr>
              <a:t>Analysis of scenarios</a:t>
            </a:r>
            <a:endParaRPr sz="2000">
              <a:solidFill>
                <a:schemeClr val="dk1"/>
              </a:solidFill>
            </a:endParaRPr>
          </a:p>
          <a:p>
            <a:pPr indent="-355600" lvl="1" marL="914400" rtl="0" algn="l">
              <a:lnSpc>
                <a:spcPct val="150000"/>
              </a:lnSpc>
              <a:spcBef>
                <a:spcPts val="0"/>
              </a:spcBef>
              <a:spcAft>
                <a:spcPts val="0"/>
              </a:spcAft>
              <a:buClr>
                <a:schemeClr val="dk1"/>
              </a:buClr>
              <a:buSzPts val="2000"/>
              <a:buChar char="○"/>
            </a:pPr>
            <a:r>
              <a:rPr lang="en" sz="2000">
                <a:solidFill>
                  <a:schemeClr val="dk1"/>
                </a:solidFill>
              </a:rPr>
              <a:t>Simplified LCA</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n" sz="2000">
                <a:solidFill>
                  <a:schemeClr val="dk1"/>
                </a:solidFill>
              </a:rPr>
              <a:t>Ecological Footprint Assessment (EFA)</a:t>
            </a:r>
            <a:endParaRPr sz="2000">
              <a:solidFill>
                <a:schemeClr val="dk1"/>
              </a:solidFill>
            </a:endParaRPr>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281075" y="192425"/>
            <a:ext cx="8520600" cy="89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Life cycle emission equivalent and energy surplus vs rotary and percussive/HPWJ of drill bit replacement</a:t>
            </a:r>
            <a:endParaRPr sz="2500"/>
          </a:p>
        </p:txBody>
      </p:sp>
      <p:pic>
        <p:nvPicPr>
          <p:cNvPr id="200" name="Google Shape;200;p32"/>
          <p:cNvPicPr preferRelativeResize="0"/>
          <p:nvPr/>
        </p:nvPicPr>
        <p:blipFill>
          <a:blip r:embed="rId3">
            <a:alphaModFix/>
          </a:blip>
          <a:stretch>
            <a:fillRect/>
          </a:stretch>
        </p:blipFill>
        <p:spPr>
          <a:xfrm>
            <a:off x="1053075" y="1193150"/>
            <a:ext cx="6976600" cy="3863675"/>
          </a:xfrm>
          <a:prstGeom prst="rect">
            <a:avLst/>
          </a:prstGeom>
          <a:noFill/>
          <a:ln>
            <a:noFill/>
          </a:ln>
        </p:spPr>
      </p:pic>
      <p:sp>
        <p:nvSpPr>
          <p:cNvPr id="201" name="Google Shape;201;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311700" y="192425"/>
            <a:ext cx="8520600" cy="572700"/>
          </a:xfrm>
          <a:prstGeom prst="rect">
            <a:avLst/>
          </a:prstGeom>
        </p:spPr>
        <p:txBody>
          <a:bodyPr anchorCtr="0" anchor="t" bIns="91425" lIns="91425" spcFirstLastPara="1" rIns="91425" wrap="square" tIns="91425">
            <a:normAutofit/>
          </a:bodyPr>
          <a:lstStyle/>
          <a:p>
            <a:pPr indent="0" lvl="0" marL="0" rtl="0" algn="just">
              <a:lnSpc>
                <a:spcPct val="115000"/>
              </a:lnSpc>
              <a:spcBef>
                <a:spcPts val="1000"/>
              </a:spcBef>
              <a:spcAft>
                <a:spcPts val="400"/>
              </a:spcAft>
              <a:buNone/>
            </a:pPr>
            <a:r>
              <a:rPr lang="en" sz="2500"/>
              <a:t>Simplified LCA for ORCHYD</a:t>
            </a:r>
            <a:endParaRPr sz="2500"/>
          </a:p>
        </p:txBody>
      </p:sp>
      <p:sp>
        <p:nvSpPr>
          <p:cNvPr id="207" name="Google Shape;207;p33"/>
          <p:cNvSpPr txBox="1"/>
          <p:nvPr>
            <p:ph idx="1" type="body"/>
          </p:nvPr>
        </p:nvSpPr>
        <p:spPr>
          <a:xfrm>
            <a:off x="311700" y="765125"/>
            <a:ext cx="8520600" cy="3803700"/>
          </a:xfrm>
          <a:prstGeom prst="rect">
            <a:avLst/>
          </a:prstGeom>
        </p:spPr>
        <p:txBody>
          <a:bodyPr anchorCtr="0" anchor="t" bIns="91425" lIns="91425" spcFirstLastPara="1" rIns="91425" wrap="square" tIns="91425">
            <a:normAutofit/>
          </a:bodyPr>
          <a:lstStyle/>
          <a:p>
            <a:pPr indent="0" lvl="0" marL="0" rtl="0" algn="just">
              <a:spcBef>
                <a:spcPts val="500"/>
              </a:spcBef>
              <a:spcAft>
                <a:spcPts val="0"/>
              </a:spcAft>
              <a:buNone/>
            </a:pPr>
            <a:r>
              <a:t/>
            </a:r>
            <a:endParaRPr sz="2400">
              <a:solidFill>
                <a:schemeClr val="dk1"/>
              </a:solidFill>
              <a:latin typeface="Calibri"/>
              <a:ea typeface="Calibri"/>
              <a:cs typeface="Calibri"/>
              <a:sym typeface="Calibri"/>
            </a:endParaRPr>
          </a:p>
          <a:p>
            <a:pPr indent="0" lvl="0" marL="0" rtl="0" algn="l">
              <a:spcBef>
                <a:spcPts val="600"/>
              </a:spcBef>
              <a:spcAft>
                <a:spcPts val="600"/>
              </a:spcAft>
              <a:buNone/>
            </a:pPr>
            <a:r>
              <a:t/>
            </a:r>
            <a:endParaRPr sz="2400">
              <a:solidFill>
                <a:schemeClr val="dk1"/>
              </a:solidFill>
              <a:latin typeface="Calibri"/>
              <a:ea typeface="Calibri"/>
              <a:cs typeface="Calibri"/>
              <a:sym typeface="Calibri"/>
            </a:endParaRPr>
          </a:p>
        </p:txBody>
      </p:sp>
      <p:pic>
        <p:nvPicPr>
          <p:cNvPr id="208" name="Google Shape;208;p33"/>
          <p:cNvPicPr preferRelativeResize="0"/>
          <p:nvPr/>
        </p:nvPicPr>
        <p:blipFill>
          <a:blip r:embed="rId3">
            <a:alphaModFix/>
          </a:blip>
          <a:stretch>
            <a:fillRect/>
          </a:stretch>
        </p:blipFill>
        <p:spPr>
          <a:xfrm>
            <a:off x="155625" y="2114313"/>
            <a:ext cx="8520601" cy="1105330"/>
          </a:xfrm>
          <a:prstGeom prst="rect">
            <a:avLst/>
          </a:prstGeom>
          <a:noFill/>
          <a:ln>
            <a:noFill/>
          </a:ln>
        </p:spPr>
      </p:pic>
      <p:sp>
        <p:nvSpPr>
          <p:cNvPr id="209" name="Google Shape;209;p33"/>
          <p:cNvSpPr txBox="1"/>
          <p:nvPr/>
        </p:nvSpPr>
        <p:spPr>
          <a:xfrm>
            <a:off x="695900" y="1153200"/>
            <a:ext cx="76005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t>The reference model provided the estimation of GHG emissions for EGS plants with the following equation:</a:t>
            </a:r>
            <a:endParaRPr sz="2000"/>
          </a:p>
        </p:txBody>
      </p:sp>
      <p:sp>
        <p:nvSpPr>
          <p:cNvPr id="210" name="Google Shape;210;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type="title"/>
          </p:nvPr>
        </p:nvSpPr>
        <p:spPr>
          <a:xfrm>
            <a:off x="311700" y="192425"/>
            <a:ext cx="8520600" cy="914700"/>
          </a:xfrm>
          <a:prstGeom prst="rect">
            <a:avLst/>
          </a:prstGeom>
        </p:spPr>
        <p:txBody>
          <a:bodyPr anchorCtr="0" anchor="t" bIns="91425" lIns="91425" spcFirstLastPara="1" rIns="91425" wrap="square" tIns="91425">
            <a:noAutofit/>
          </a:bodyPr>
          <a:lstStyle/>
          <a:p>
            <a:pPr indent="0" lvl="0" marL="0" rtl="0" algn="ctr">
              <a:lnSpc>
                <a:spcPct val="115000"/>
              </a:lnSpc>
              <a:spcBef>
                <a:spcPts val="500"/>
              </a:spcBef>
              <a:spcAft>
                <a:spcPts val="0"/>
              </a:spcAft>
              <a:buNone/>
            </a:pPr>
            <a:r>
              <a:rPr lang="en" sz="2500"/>
              <a:t>Simplified LCA of the whole life cycle of a geothermal plant, for the different scenarios developed within section 4.5.1.</a:t>
            </a:r>
            <a:endParaRPr sz="2500"/>
          </a:p>
          <a:p>
            <a:pPr indent="0" lvl="0" marL="0" rtl="0" algn="just">
              <a:lnSpc>
                <a:spcPct val="115000"/>
              </a:lnSpc>
              <a:spcBef>
                <a:spcPts val="1000"/>
              </a:spcBef>
              <a:spcAft>
                <a:spcPts val="400"/>
              </a:spcAft>
              <a:buNone/>
            </a:pPr>
            <a:r>
              <a:t/>
            </a:r>
            <a:endParaRPr b="1" sz="2500">
              <a:solidFill>
                <a:srgbClr val="1F497D"/>
              </a:solidFill>
            </a:endParaRPr>
          </a:p>
        </p:txBody>
      </p:sp>
      <p:pic>
        <p:nvPicPr>
          <p:cNvPr id="216" name="Google Shape;216;p34"/>
          <p:cNvPicPr preferRelativeResize="0"/>
          <p:nvPr/>
        </p:nvPicPr>
        <p:blipFill>
          <a:blip r:embed="rId3">
            <a:alphaModFix/>
          </a:blip>
          <a:stretch>
            <a:fillRect/>
          </a:stretch>
        </p:blipFill>
        <p:spPr>
          <a:xfrm>
            <a:off x="1094563" y="1216475"/>
            <a:ext cx="6954874" cy="3759875"/>
          </a:xfrm>
          <a:prstGeom prst="rect">
            <a:avLst/>
          </a:prstGeom>
          <a:noFill/>
          <a:ln>
            <a:noFill/>
          </a:ln>
        </p:spPr>
      </p:pic>
      <p:sp>
        <p:nvSpPr>
          <p:cNvPr id="217" name="Google Shape;217;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11700" y="192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LCA Results</a:t>
            </a:r>
            <a:endParaRPr/>
          </a:p>
        </p:txBody>
      </p:sp>
      <p:sp>
        <p:nvSpPr>
          <p:cNvPr id="223" name="Google Shape;223;p35"/>
          <p:cNvSpPr txBox="1"/>
          <p:nvPr>
            <p:ph idx="1" type="body"/>
          </p:nvPr>
        </p:nvSpPr>
        <p:spPr>
          <a:xfrm>
            <a:off x="311700" y="765125"/>
            <a:ext cx="8520600" cy="42456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
                <a:solidFill>
                  <a:schemeClr val="dk1"/>
                </a:solidFill>
              </a:rPr>
              <a:t>Eight drilling scenarios were examined. </a:t>
            </a:r>
            <a:endParaRPr>
              <a:solidFill>
                <a:schemeClr val="dk1"/>
              </a:solidFill>
            </a:endParaRPr>
          </a:p>
          <a:p>
            <a:pPr indent="0" lvl="0" marL="0" rtl="0" algn="l">
              <a:lnSpc>
                <a:spcPct val="100000"/>
              </a:lnSpc>
              <a:spcBef>
                <a:spcPts val="600"/>
              </a:spcBef>
              <a:spcAft>
                <a:spcPts val="0"/>
              </a:spcAft>
              <a:buNone/>
            </a:pPr>
            <a:r>
              <a:rPr lang="en">
                <a:solidFill>
                  <a:schemeClr val="dk1"/>
                </a:solidFill>
              </a:rPr>
              <a:t>The baseline scenario considered an average ROP of 3.4 m/h, which progressively led to an average ROP of 9.2 m/h in scenario 8. </a:t>
            </a:r>
            <a:endParaRPr>
              <a:solidFill>
                <a:schemeClr val="dk1"/>
              </a:solidFill>
            </a:endParaRPr>
          </a:p>
          <a:p>
            <a:pPr indent="0" lvl="0" marL="0" rtl="0" algn="l">
              <a:lnSpc>
                <a:spcPct val="100000"/>
              </a:lnSpc>
              <a:spcBef>
                <a:spcPts val="600"/>
              </a:spcBef>
              <a:spcAft>
                <a:spcPts val="0"/>
              </a:spcAft>
              <a:buNone/>
            </a:pPr>
            <a:r>
              <a:rPr lang="en">
                <a:solidFill>
                  <a:schemeClr val="dk1"/>
                </a:solidFill>
              </a:rPr>
              <a:t>Compared to an ROP of 2 m/h in hard rock formations, scenarios with ROP rates between 4-10 m/h can lead to reductions of: </a:t>
            </a:r>
            <a:endParaRPr>
              <a:solidFill>
                <a:schemeClr val="dk1"/>
              </a:solidFill>
            </a:endParaRPr>
          </a:p>
          <a:p>
            <a:pPr indent="-342900" lvl="0" marL="457200" rtl="0" algn="l">
              <a:lnSpc>
                <a:spcPct val="100000"/>
              </a:lnSpc>
              <a:spcBef>
                <a:spcPts val="600"/>
              </a:spcBef>
              <a:spcAft>
                <a:spcPts val="0"/>
              </a:spcAft>
              <a:buClr>
                <a:schemeClr val="dk1"/>
              </a:buClr>
              <a:buSzPts val="1800"/>
              <a:buChar char="●"/>
            </a:pPr>
            <a:r>
              <a:rPr lang="en">
                <a:solidFill>
                  <a:schemeClr val="dk1"/>
                </a:solidFill>
              </a:rPr>
              <a:t>Carbon dioxide equivalent by 65.2%</a:t>
            </a:r>
            <a:endParaRPr>
              <a:solidFill>
                <a:schemeClr val="dk1"/>
              </a:solidFill>
            </a:endParaRPr>
          </a:p>
          <a:p>
            <a:pPr indent="-342900" lvl="0" marL="457200" rtl="0" algn="l">
              <a:lnSpc>
                <a:spcPct val="100000"/>
              </a:lnSpc>
              <a:spcBef>
                <a:spcPts val="600"/>
              </a:spcBef>
              <a:spcAft>
                <a:spcPts val="0"/>
              </a:spcAft>
              <a:buClr>
                <a:schemeClr val="dk1"/>
              </a:buClr>
              <a:buSzPts val="1800"/>
              <a:buChar char="●"/>
            </a:pPr>
            <a:r>
              <a:rPr lang="en">
                <a:solidFill>
                  <a:schemeClr val="dk1"/>
                </a:solidFill>
              </a:rPr>
              <a:t>Energy consumption (as MJ surplus) by 68.9%</a:t>
            </a:r>
            <a:endParaRPr>
              <a:solidFill>
                <a:schemeClr val="dk1"/>
              </a:solidFill>
            </a:endParaRPr>
          </a:p>
          <a:p>
            <a:pPr indent="-342900" lvl="0" marL="457200" rtl="0" algn="l">
              <a:lnSpc>
                <a:spcPct val="100000"/>
              </a:lnSpc>
              <a:spcBef>
                <a:spcPts val="600"/>
              </a:spcBef>
              <a:spcAft>
                <a:spcPts val="0"/>
              </a:spcAft>
              <a:buClr>
                <a:schemeClr val="dk1"/>
              </a:buClr>
              <a:buSzPts val="1800"/>
              <a:buChar char="●"/>
            </a:pPr>
            <a:r>
              <a:rPr lang="en">
                <a:solidFill>
                  <a:schemeClr val="dk1"/>
                </a:solidFill>
              </a:rPr>
              <a:t>CFC equivalent by 3.8%</a:t>
            </a:r>
            <a:endParaRPr>
              <a:solidFill>
                <a:schemeClr val="dk1"/>
              </a:solidFill>
            </a:endParaRPr>
          </a:p>
          <a:p>
            <a:pPr indent="-342900" lvl="0" marL="457200" rtl="0" algn="l">
              <a:lnSpc>
                <a:spcPct val="100000"/>
              </a:lnSpc>
              <a:spcBef>
                <a:spcPts val="600"/>
              </a:spcBef>
              <a:spcAft>
                <a:spcPts val="0"/>
              </a:spcAft>
              <a:buClr>
                <a:schemeClr val="dk1"/>
              </a:buClr>
              <a:buSzPts val="1800"/>
              <a:buChar char="●"/>
            </a:pPr>
            <a:r>
              <a:rPr lang="en">
                <a:solidFill>
                  <a:schemeClr val="dk1"/>
                </a:solidFill>
              </a:rPr>
              <a:t>Ozone equivalent by 66.2%</a:t>
            </a:r>
            <a:endParaRPr>
              <a:solidFill>
                <a:schemeClr val="dk1"/>
              </a:solidFill>
            </a:endParaRPr>
          </a:p>
          <a:p>
            <a:pPr indent="-342900" lvl="0" marL="457200" rtl="0" algn="l">
              <a:lnSpc>
                <a:spcPct val="100000"/>
              </a:lnSpc>
              <a:spcBef>
                <a:spcPts val="600"/>
              </a:spcBef>
              <a:spcAft>
                <a:spcPts val="0"/>
              </a:spcAft>
              <a:buClr>
                <a:schemeClr val="dk1"/>
              </a:buClr>
              <a:buSzPts val="1800"/>
              <a:buChar char="●"/>
            </a:pPr>
            <a:r>
              <a:rPr lang="en">
                <a:solidFill>
                  <a:schemeClr val="dk1"/>
                </a:solidFill>
              </a:rPr>
              <a:t>Sulfur dioxide equivalent by 66.7%</a:t>
            </a:r>
            <a:endParaRPr>
              <a:solidFill>
                <a:schemeClr val="dk1"/>
              </a:solidFill>
            </a:endParaRPr>
          </a:p>
          <a:p>
            <a:pPr indent="-342900" lvl="0" marL="457200" rtl="0" algn="l">
              <a:lnSpc>
                <a:spcPct val="100000"/>
              </a:lnSpc>
              <a:spcBef>
                <a:spcPts val="600"/>
              </a:spcBef>
              <a:spcAft>
                <a:spcPts val="0"/>
              </a:spcAft>
              <a:buClr>
                <a:schemeClr val="dk1"/>
              </a:buClr>
              <a:buSzPts val="1800"/>
              <a:buChar char="●"/>
            </a:pPr>
            <a:r>
              <a:rPr lang="en">
                <a:solidFill>
                  <a:schemeClr val="dk1"/>
                </a:solidFill>
              </a:rPr>
              <a:t>Nitrogen equivalent by 67.1%. </a:t>
            </a:r>
            <a:endParaRPr>
              <a:solidFill>
                <a:schemeClr val="dk1"/>
              </a:solidFill>
            </a:endParaRPr>
          </a:p>
          <a:p>
            <a:pPr indent="0" lvl="0" marL="0" rtl="0" algn="l">
              <a:lnSpc>
                <a:spcPct val="100000"/>
              </a:lnSpc>
              <a:spcBef>
                <a:spcPts val="600"/>
              </a:spcBef>
              <a:spcAft>
                <a:spcPts val="600"/>
              </a:spcAft>
              <a:buNone/>
            </a:pPr>
            <a:r>
              <a:rPr lang="en">
                <a:solidFill>
                  <a:schemeClr val="dk1"/>
                </a:solidFill>
              </a:rPr>
              <a:t>Drill bit usage and drill bit replacement times were also significantly reduced.</a:t>
            </a:r>
            <a:endParaRPr/>
          </a:p>
        </p:txBody>
      </p:sp>
      <p:sp>
        <p:nvSpPr>
          <p:cNvPr id="224" name="Google Shape;224;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6"/>
          <p:cNvPicPr preferRelativeResize="0"/>
          <p:nvPr/>
        </p:nvPicPr>
        <p:blipFill>
          <a:blip r:embed="rId3">
            <a:alphaModFix/>
          </a:blip>
          <a:stretch>
            <a:fillRect/>
          </a:stretch>
        </p:blipFill>
        <p:spPr>
          <a:xfrm>
            <a:off x="930000" y="762449"/>
            <a:ext cx="7283999" cy="4143775"/>
          </a:xfrm>
          <a:prstGeom prst="rect">
            <a:avLst/>
          </a:prstGeom>
          <a:noFill/>
          <a:ln>
            <a:noFill/>
          </a:ln>
        </p:spPr>
      </p:pic>
      <p:sp>
        <p:nvSpPr>
          <p:cNvPr id="230" name="Google Shape;230;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1" name="Google Shape;231;p36"/>
          <p:cNvSpPr txBox="1"/>
          <p:nvPr/>
        </p:nvSpPr>
        <p:spPr>
          <a:xfrm>
            <a:off x="706725" y="181150"/>
            <a:ext cx="8075100" cy="5388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500"/>
              </a:spcBef>
              <a:spcAft>
                <a:spcPts val="500"/>
              </a:spcAft>
              <a:buNone/>
            </a:pPr>
            <a:r>
              <a:rPr lang="en" sz="2300">
                <a:solidFill>
                  <a:schemeClr val="dk1"/>
                </a:solidFill>
              </a:rPr>
              <a:t>Total impacts of all scenarios for the six examined categories</a:t>
            </a:r>
            <a:endParaRPr sz="23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7"/>
          <p:cNvSpPr txBox="1"/>
          <p:nvPr>
            <p:ph type="title"/>
          </p:nvPr>
        </p:nvSpPr>
        <p:spPr>
          <a:xfrm>
            <a:off x="311700" y="154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Ecological Footprint Assessment (EFA)</a:t>
            </a:r>
            <a:endParaRPr/>
          </a:p>
        </p:txBody>
      </p:sp>
      <p:sp>
        <p:nvSpPr>
          <p:cNvPr id="237" name="Google Shape;237;p37"/>
          <p:cNvSpPr txBox="1"/>
          <p:nvPr>
            <p:ph idx="1" type="body"/>
          </p:nvPr>
        </p:nvSpPr>
        <p:spPr>
          <a:xfrm>
            <a:off x="311700" y="726875"/>
            <a:ext cx="8520600" cy="4329900"/>
          </a:xfrm>
          <a:prstGeom prst="rect">
            <a:avLst/>
          </a:prstGeom>
        </p:spPr>
        <p:txBody>
          <a:bodyPr anchorCtr="0" anchor="t" bIns="91425" lIns="91425" spcFirstLastPara="1" rIns="91425" wrap="square" tIns="91425">
            <a:normAutofit fontScale="77500" lnSpcReduction="20000"/>
          </a:bodyPr>
          <a:lstStyle/>
          <a:p>
            <a:pPr indent="-322103" lvl="0" marL="457200" marR="0" rtl="0" algn="l">
              <a:lnSpc>
                <a:spcPct val="115000"/>
              </a:lnSpc>
              <a:spcBef>
                <a:spcPts val="600"/>
              </a:spcBef>
              <a:spcAft>
                <a:spcPts val="0"/>
              </a:spcAft>
              <a:buClr>
                <a:schemeClr val="dk1"/>
              </a:buClr>
              <a:buSzPct val="74509"/>
              <a:buChar char="●"/>
            </a:pPr>
            <a:r>
              <a:rPr lang="en" sz="2550">
                <a:solidFill>
                  <a:schemeClr val="dk1"/>
                </a:solidFill>
              </a:rPr>
              <a:t>Is a scalable accounting system with a wide range of applications regarding resource consumption. </a:t>
            </a:r>
            <a:endParaRPr sz="2550">
              <a:solidFill>
                <a:schemeClr val="dk1"/>
              </a:solidFill>
            </a:endParaRPr>
          </a:p>
          <a:p>
            <a:pPr indent="-322103" lvl="0" marL="457200" marR="0" rtl="0" algn="l">
              <a:lnSpc>
                <a:spcPct val="115000"/>
              </a:lnSpc>
              <a:spcBef>
                <a:spcPts val="0"/>
              </a:spcBef>
              <a:spcAft>
                <a:spcPts val="0"/>
              </a:spcAft>
              <a:buClr>
                <a:schemeClr val="dk1"/>
              </a:buClr>
              <a:buSzPct val="74509"/>
              <a:buChar char="●"/>
            </a:pPr>
            <a:r>
              <a:rPr lang="en" sz="2550">
                <a:solidFill>
                  <a:schemeClr val="dk1"/>
                </a:solidFill>
              </a:rPr>
              <a:t>It can be applied to individuals, cities, regions, countries or the global population. </a:t>
            </a:r>
            <a:endParaRPr sz="2550">
              <a:solidFill>
                <a:schemeClr val="dk1"/>
              </a:solidFill>
            </a:endParaRPr>
          </a:p>
          <a:p>
            <a:pPr indent="-322103" lvl="0" marL="457200" marR="0" rtl="0" algn="l">
              <a:lnSpc>
                <a:spcPct val="115000"/>
              </a:lnSpc>
              <a:spcBef>
                <a:spcPts val="0"/>
              </a:spcBef>
              <a:spcAft>
                <a:spcPts val="0"/>
              </a:spcAft>
              <a:buClr>
                <a:schemeClr val="dk1"/>
              </a:buClr>
              <a:buSzPct val="74509"/>
              <a:buChar char="●"/>
            </a:pPr>
            <a:r>
              <a:rPr lang="en" sz="2550">
                <a:solidFill>
                  <a:schemeClr val="dk1"/>
                </a:solidFill>
              </a:rPr>
              <a:t>Complements the LCA study from a biocapacity perspective expressed in global hectares.</a:t>
            </a:r>
            <a:endParaRPr sz="2550">
              <a:solidFill>
                <a:schemeClr val="dk1"/>
              </a:solidFill>
            </a:endParaRPr>
          </a:p>
          <a:p>
            <a:pPr indent="-322103" lvl="0" marL="457200" marR="0" rtl="0" algn="l">
              <a:lnSpc>
                <a:spcPct val="115000"/>
              </a:lnSpc>
              <a:spcBef>
                <a:spcPts val="0"/>
              </a:spcBef>
              <a:spcAft>
                <a:spcPts val="0"/>
              </a:spcAft>
              <a:buClr>
                <a:schemeClr val="dk1"/>
              </a:buClr>
              <a:buSzPct val="74509"/>
              <a:buChar char="●"/>
            </a:pPr>
            <a:r>
              <a:rPr lang="en" sz="2550">
                <a:solidFill>
                  <a:schemeClr val="dk1"/>
                </a:solidFill>
              </a:rPr>
              <a:t>It is a tool that aims to quantify in ecological terms the human activity in the biosphere. </a:t>
            </a:r>
            <a:endParaRPr sz="2550">
              <a:solidFill>
                <a:schemeClr val="dk1"/>
              </a:solidFill>
            </a:endParaRPr>
          </a:p>
          <a:p>
            <a:pPr indent="-322103" lvl="0" marL="457200" marR="0" rtl="0" algn="l">
              <a:lnSpc>
                <a:spcPct val="115000"/>
              </a:lnSpc>
              <a:spcBef>
                <a:spcPts val="0"/>
              </a:spcBef>
              <a:spcAft>
                <a:spcPts val="0"/>
              </a:spcAft>
              <a:buClr>
                <a:schemeClr val="dk1"/>
              </a:buClr>
              <a:buSzPct val="74509"/>
              <a:buChar char="●"/>
            </a:pPr>
            <a:r>
              <a:rPr lang="en" sz="2550">
                <a:solidFill>
                  <a:schemeClr val="dk1"/>
                </a:solidFill>
              </a:rPr>
              <a:t>It determines the extent of land required for the production of all raw materials that are needed for human activities, including waste production and treatment. </a:t>
            </a:r>
            <a:endParaRPr sz="2550">
              <a:solidFill>
                <a:schemeClr val="dk1"/>
              </a:solidFill>
            </a:endParaRPr>
          </a:p>
          <a:p>
            <a:pPr indent="0" lvl="0" marL="0" marR="0" rtl="0" algn="l">
              <a:lnSpc>
                <a:spcPct val="115000"/>
              </a:lnSpc>
              <a:spcBef>
                <a:spcPts val="600"/>
              </a:spcBef>
              <a:spcAft>
                <a:spcPts val="600"/>
              </a:spcAft>
              <a:buNone/>
            </a:pPr>
            <a:r>
              <a:rPr lang="en" sz="2550">
                <a:solidFill>
                  <a:schemeClr val="dk1"/>
                </a:solidFill>
              </a:rPr>
              <a:t>The metric unit used for calculations is the global hectare (gha) which equals to a hectare of land with the average biocapacity factor.</a:t>
            </a:r>
            <a:endParaRPr/>
          </a:p>
        </p:txBody>
      </p:sp>
      <p:sp>
        <p:nvSpPr>
          <p:cNvPr id="238" name="Google Shape;238;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8"/>
          <p:cNvSpPr txBox="1"/>
          <p:nvPr>
            <p:ph type="title"/>
          </p:nvPr>
        </p:nvSpPr>
        <p:spPr>
          <a:xfrm>
            <a:off x="311700" y="154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Six assumptions of </a:t>
            </a:r>
            <a:r>
              <a:rPr lang="en"/>
              <a:t>EFA</a:t>
            </a:r>
            <a:endParaRPr/>
          </a:p>
        </p:txBody>
      </p:sp>
      <p:sp>
        <p:nvSpPr>
          <p:cNvPr id="244" name="Google Shape;244;p38"/>
          <p:cNvSpPr txBox="1"/>
          <p:nvPr>
            <p:ph idx="1" type="body"/>
          </p:nvPr>
        </p:nvSpPr>
        <p:spPr>
          <a:xfrm>
            <a:off x="311700" y="726875"/>
            <a:ext cx="8520600" cy="4329900"/>
          </a:xfrm>
          <a:prstGeom prst="rect">
            <a:avLst/>
          </a:prstGeom>
        </p:spPr>
        <p:txBody>
          <a:bodyPr anchorCtr="0" anchor="t" bIns="91425" lIns="91425" spcFirstLastPara="1" rIns="91425" wrap="square" tIns="91425">
            <a:noAutofit/>
          </a:bodyPr>
          <a:lstStyle/>
          <a:p>
            <a:pPr indent="-355600" lvl="0" marL="457200" marR="0" rtl="0" algn="l">
              <a:lnSpc>
                <a:spcPct val="115000"/>
              </a:lnSpc>
              <a:spcBef>
                <a:spcPts val="600"/>
              </a:spcBef>
              <a:spcAft>
                <a:spcPts val="0"/>
              </a:spcAft>
              <a:buClr>
                <a:schemeClr val="dk1"/>
              </a:buClr>
              <a:buSzPts val="2000"/>
              <a:buChar char="●"/>
            </a:pPr>
            <a:r>
              <a:rPr lang="en" sz="2000">
                <a:solidFill>
                  <a:schemeClr val="dk1"/>
                </a:solidFill>
              </a:rPr>
              <a:t>It is possible to keep track of most of the resources humanity consumes and the wastes humanity generates.</a:t>
            </a:r>
            <a:endParaRPr sz="2000">
              <a:solidFill>
                <a:schemeClr val="dk1"/>
              </a:solidFill>
            </a:endParaRPr>
          </a:p>
          <a:p>
            <a:pPr indent="-355600" lvl="0" marL="457200" marR="0" rtl="0" algn="l">
              <a:lnSpc>
                <a:spcPct val="115000"/>
              </a:lnSpc>
              <a:spcBef>
                <a:spcPts val="0"/>
              </a:spcBef>
              <a:spcAft>
                <a:spcPts val="0"/>
              </a:spcAft>
              <a:buClr>
                <a:schemeClr val="dk1"/>
              </a:buClr>
              <a:buSzPts val="2000"/>
              <a:buChar char="●"/>
            </a:pPr>
            <a:r>
              <a:rPr lang="en" sz="2000">
                <a:solidFill>
                  <a:schemeClr val="dk1"/>
                </a:solidFill>
              </a:rPr>
              <a:t>Most of these resource and waste flows can be measured in terms of the biologically productive area necessary to maintain these flows (those resource and waste flows that cannot are excluded from the assessment).</a:t>
            </a:r>
            <a:endParaRPr sz="2000">
              <a:solidFill>
                <a:schemeClr val="dk1"/>
              </a:solidFill>
            </a:endParaRPr>
          </a:p>
          <a:p>
            <a:pPr indent="-355600" lvl="0" marL="457200" marR="0" rtl="0" algn="l">
              <a:lnSpc>
                <a:spcPct val="115000"/>
              </a:lnSpc>
              <a:spcBef>
                <a:spcPts val="0"/>
              </a:spcBef>
              <a:spcAft>
                <a:spcPts val="0"/>
              </a:spcAft>
              <a:buClr>
                <a:schemeClr val="dk1"/>
              </a:buClr>
              <a:buSzPts val="2000"/>
              <a:buChar char="●"/>
            </a:pPr>
            <a:r>
              <a:rPr lang="en" sz="2000">
                <a:solidFill>
                  <a:schemeClr val="dk1"/>
                </a:solidFill>
              </a:rPr>
              <a:t>By weighting each area in proportion to its usable biomass productivity (that is, its potential production of biomass that is of economic interest to people), the different areas can be expressed in standardized hectares. These standardized hectares, which we call ‘‘global hectares,’’ represent hectares with biomass productivity equal to the world average productivity that year.</a:t>
            </a:r>
            <a:endParaRPr sz="2000">
              <a:solidFill>
                <a:schemeClr val="dk1"/>
              </a:solidFill>
            </a:endParaRPr>
          </a:p>
        </p:txBody>
      </p:sp>
      <p:sp>
        <p:nvSpPr>
          <p:cNvPr id="245" name="Google Shape;24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311700" y="154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Six assumptions of EFA</a:t>
            </a:r>
            <a:endParaRPr/>
          </a:p>
        </p:txBody>
      </p:sp>
      <p:sp>
        <p:nvSpPr>
          <p:cNvPr id="251" name="Google Shape;251;p39"/>
          <p:cNvSpPr txBox="1"/>
          <p:nvPr>
            <p:ph idx="1" type="body"/>
          </p:nvPr>
        </p:nvSpPr>
        <p:spPr>
          <a:xfrm>
            <a:off x="311700" y="726875"/>
            <a:ext cx="8520600" cy="4329900"/>
          </a:xfrm>
          <a:prstGeom prst="rect">
            <a:avLst/>
          </a:prstGeom>
        </p:spPr>
        <p:txBody>
          <a:bodyPr anchorCtr="0" anchor="t" bIns="91425" lIns="91425" spcFirstLastPara="1" rIns="91425" wrap="square" tIns="91425">
            <a:normAutofit/>
          </a:bodyPr>
          <a:lstStyle/>
          <a:p>
            <a:pPr indent="-355600" lvl="0" marL="457200" rtl="0" algn="l">
              <a:spcBef>
                <a:spcPts val="600"/>
              </a:spcBef>
              <a:spcAft>
                <a:spcPts val="0"/>
              </a:spcAft>
              <a:buClr>
                <a:schemeClr val="dk1"/>
              </a:buClr>
              <a:buSzPts val="2000"/>
              <a:buChar char="●"/>
            </a:pPr>
            <a:r>
              <a:rPr lang="en" sz="2000">
                <a:solidFill>
                  <a:schemeClr val="dk1"/>
                </a:solidFill>
              </a:rPr>
              <a:t>Because these areas stand for mutually exclusive uses, and each global hectare represents the same amount of usable biomass production for a given year, they can be added up to a total representing the aggregate human demand.</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Nature’s supply of ecological services can also be expressed in global hectares of biologically productive space.</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Area demand can exceed area supply </a:t>
            </a:r>
            <a:endParaRPr sz="2000">
              <a:solidFill>
                <a:schemeClr val="dk1"/>
              </a:solidFill>
            </a:endParaRPr>
          </a:p>
          <a:p>
            <a:pPr indent="0" lvl="0" marL="0" rtl="0" algn="l">
              <a:spcBef>
                <a:spcPts val="600"/>
              </a:spcBef>
              <a:spcAft>
                <a:spcPts val="600"/>
              </a:spcAft>
              <a:buNone/>
            </a:pPr>
            <a:r>
              <a:rPr lang="en" sz="2000">
                <a:solidFill>
                  <a:schemeClr val="dk1"/>
                </a:solidFill>
              </a:rPr>
              <a:t>(e.g., a forest harvested at twice its regeneration rate appears in our accounts at twice its area). This phenomenon is called ‘‘ecological overshoot’’.</a:t>
            </a:r>
            <a:endParaRPr sz="2000">
              <a:solidFill>
                <a:schemeClr val="dk1"/>
              </a:solidFill>
            </a:endParaRPr>
          </a:p>
        </p:txBody>
      </p:sp>
      <p:sp>
        <p:nvSpPr>
          <p:cNvPr id="252" name="Google Shape;252;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0"/>
          <p:cNvSpPr txBox="1"/>
          <p:nvPr>
            <p:ph type="title"/>
          </p:nvPr>
        </p:nvSpPr>
        <p:spPr>
          <a:xfrm>
            <a:off x="311700" y="154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Implementation of EFA</a:t>
            </a:r>
            <a:endParaRPr/>
          </a:p>
        </p:txBody>
      </p:sp>
      <p:sp>
        <p:nvSpPr>
          <p:cNvPr id="258" name="Google Shape;258;p40"/>
          <p:cNvSpPr txBox="1"/>
          <p:nvPr>
            <p:ph idx="1" type="body"/>
          </p:nvPr>
        </p:nvSpPr>
        <p:spPr>
          <a:xfrm>
            <a:off x="311700" y="726875"/>
            <a:ext cx="8520600" cy="42381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600"/>
              </a:spcBef>
              <a:spcAft>
                <a:spcPts val="0"/>
              </a:spcAft>
              <a:buNone/>
            </a:pPr>
            <a:r>
              <a:rPr lang="en" sz="2008">
                <a:solidFill>
                  <a:schemeClr val="dk1"/>
                </a:solidFill>
              </a:rPr>
              <a:t>For the implementation of EFA in a geothermal drilling operation, metrics and methodology of quantification are required. </a:t>
            </a:r>
            <a:endParaRPr sz="2008">
              <a:solidFill>
                <a:schemeClr val="dk1"/>
              </a:solidFill>
            </a:endParaRPr>
          </a:p>
          <a:p>
            <a:pPr indent="0" lvl="0" marL="0" marR="0" rtl="0" algn="l">
              <a:lnSpc>
                <a:spcPct val="115000"/>
              </a:lnSpc>
              <a:spcBef>
                <a:spcPts val="600"/>
              </a:spcBef>
              <a:spcAft>
                <a:spcPts val="0"/>
              </a:spcAft>
              <a:buNone/>
            </a:pPr>
            <a:r>
              <a:rPr lang="en" sz="2008">
                <a:solidFill>
                  <a:schemeClr val="dk1"/>
                </a:solidFill>
              </a:rPr>
              <a:t>The carbon footprint results of the LCA were used for the determination of the ecological footprint of drilling operations using the proposed technique by ORCHYD. </a:t>
            </a:r>
            <a:endParaRPr sz="2008">
              <a:solidFill>
                <a:schemeClr val="dk1"/>
              </a:solidFill>
            </a:endParaRPr>
          </a:p>
          <a:p>
            <a:pPr indent="0" lvl="0" marL="0" marR="0" rtl="0" algn="l">
              <a:lnSpc>
                <a:spcPct val="115000"/>
              </a:lnSpc>
              <a:spcBef>
                <a:spcPts val="600"/>
              </a:spcBef>
              <a:spcAft>
                <a:spcPts val="0"/>
              </a:spcAft>
              <a:buNone/>
            </a:pPr>
            <a:r>
              <a:rPr lang="en" sz="2008">
                <a:solidFill>
                  <a:schemeClr val="dk1"/>
                </a:solidFill>
              </a:rPr>
              <a:t>All calculations were based on carbon sequestration of forest areas. Different forest areas present different carbon absorption values.</a:t>
            </a:r>
            <a:endParaRPr sz="2008">
              <a:solidFill>
                <a:schemeClr val="dk1"/>
              </a:solidFill>
            </a:endParaRPr>
          </a:p>
          <a:p>
            <a:pPr indent="-349765" lvl="0" marL="457200" marR="0" rtl="0" algn="l">
              <a:lnSpc>
                <a:spcPct val="115000"/>
              </a:lnSpc>
              <a:spcBef>
                <a:spcPts val="600"/>
              </a:spcBef>
              <a:spcAft>
                <a:spcPts val="0"/>
              </a:spcAft>
              <a:buClr>
                <a:schemeClr val="dk1"/>
              </a:buClr>
              <a:buSzPts val="1908"/>
              <a:buChar char="➔"/>
            </a:pPr>
            <a:r>
              <a:rPr lang="en" sz="1908">
                <a:solidFill>
                  <a:schemeClr val="dk1"/>
                </a:solidFill>
              </a:rPr>
              <a:t>A weighted average world carbon absorption value has been calculated to be 1.3 tons of carbon per hectare. </a:t>
            </a:r>
            <a:endParaRPr sz="1908">
              <a:solidFill>
                <a:schemeClr val="dk1"/>
              </a:solidFill>
            </a:endParaRPr>
          </a:p>
          <a:p>
            <a:pPr indent="-349765" lvl="0" marL="457200" marR="0" rtl="0" algn="l">
              <a:lnSpc>
                <a:spcPct val="115000"/>
              </a:lnSpc>
              <a:spcBef>
                <a:spcPts val="0"/>
              </a:spcBef>
              <a:spcAft>
                <a:spcPts val="0"/>
              </a:spcAft>
              <a:buClr>
                <a:schemeClr val="dk1"/>
              </a:buClr>
              <a:buSzPts val="1908"/>
              <a:buChar char="➔"/>
            </a:pPr>
            <a:r>
              <a:rPr lang="en" sz="1908">
                <a:solidFill>
                  <a:schemeClr val="dk1"/>
                </a:solidFill>
              </a:rPr>
              <a:t>The percentage of carbon absorbed by the oceans is considered 30.8%. The footprint of 1 ton of CO2 in global hectares is 3.737929 tCO2/gha/yr.</a:t>
            </a:r>
            <a:endParaRPr sz="2050">
              <a:solidFill>
                <a:schemeClr val="dk1"/>
              </a:solidFill>
            </a:endParaRPr>
          </a:p>
        </p:txBody>
      </p:sp>
      <p:sp>
        <p:nvSpPr>
          <p:cNvPr id="259" name="Google Shape;259;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1"/>
          <p:cNvSpPr txBox="1"/>
          <p:nvPr>
            <p:ph type="title"/>
          </p:nvPr>
        </p:nvSpPr>
        <p:spPr>
          <a:xfrm>
            <a:off x="311700" y="27665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Total ecological footprint of the examined LCA scenarios</a:t>
            </a:r>
            <a:endParaRPr sz="2500"/>
          </a:p>
        </p:txBody>
      </p:sp>
      <p:sp>
        <p:nvSpPr>
          <p:cNvPr id="265" name="Google Shape;265;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66" name="Google Shape;266;p41"/>
          <p:cNvPicPr preferRelativeResize="0"/>
          <p:nvPr/>
        </p:nvPicPr>
        <p:blipFill>
          <a:blip r:embed="rId3">
            <a:alphaModFix/>
          </a:blip>
          <a:stretch>
            <a:fillRect/>
          </a:stretch>
        </p:blipFill>
        <p:spPr>
          <a:xfrm>
            <a:off x="681638" y="849350"/>
            <a:ext cx="7780727" cy="3581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 type="body"/>
          </p:nvPr>
        </p:nvSpPr>
        <p:spPr>
          <a:xfrm>
            <a:off x="311700" y="877650"/>
            <a:ext cx="8520600" cy="4125600"/>
          </a:xfrm>
          <a:prstGeom prst="rect">
            <a:avLst/>
          </a:prstGeom>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b="1" lang="en" sz="2000">
                <a:solidFill>
                  <a:schemeClr val="dk1"/>
                </a:solidFill>
              </a:rPr>
              <a:t>Target</a:t>
            </a:r>
            <a:r>
              <a:rPr lang="en" sz="2000">
                <a:solidFill>
                  <a:schemeClr val="dk1"/>
                </a:solidFill>
              </a:rPr>
              <a:t>: Increase hard rock drilling rates from the current range of 1-2m/h to up 4-10m/h.</a:t>
            </a:r>
            <a:endParaRPr sz="2000">
              <a:solidFill>
                <a:schemeClr val="dk1"/>
              </a:solidFill>
            </a:endParaRPr>
          </a:p>
          <a:p>
            <a:pPr indent="0" lvl="0" marL="0" rtl="0" algn="l">
              <a:lnSpc>
                <a:spcPct val="115000"/>
              </a:lnSpc>
              <a:spcBef>
                <a:spcPts val="1000"/>
              </a:spcBef>
              <a:spcAft>
                <a:spcPts val="0"/>
              </a:spcAft>
              <a:buNone/>
            </a:pPr>
            <a:r>
              <a:rPr b="1" lang="en" sz="2000">
                <a:solidFill>
                  <a:schemeClr val="dk1"/>
                </a:solidFill>
              </a:rPr>
              <a:t>Novelty</a:t>
            </a:r>
            <a:r>
              <a:rPr lang="en" sz="2000">
                <a:solidFill>
                  <a:schemeClr val="dk1"/>
                </a:solidFill>
              </a:rPr>
              <a:t>: Combine 2 (previously separate) mature technologies High Pressure Water Jetting (HPWJ) and and Percussive Drilling in a system customised for hard rock geothermal reservoirs to depths of 6 km.</a:t>
            </a:r>
            <a:endParaRPr sz="2000">
              <a:solidFill>
                <a:schemeClr val="dk1"/>
              </a:solidFill>
            </a:endParaRPr>
          </a:p>
          <a:p>
            <a:pPr indent="0" lvl="0" marL="0" rtl="0" algn="l">
              <a:lnSpc>
                <a:spcPct val="115000"/>
              </a:lnSpc>
              <a:spcBef>
                <a:spcPts val="1000"/>
              </a:spcBef>
              <a:spcAft>
                <a:spcPts val="0"/>
              </a:spcAft>
              <a:buNone/>
            </a:pPr>
            <a:r>
              <a:rPr b="1" lang="en" sz="2000">
                <a:solidFill>
                  <a:schemeClr val="dk1"/>
                </a:solidFill>
              </a:rPr>
              <a:t>Ambition</a:t>
            </a:r>
            <a:r>
              <a:rPr lang="en" sz="2000">
                <a:solidFill>
                  <a:schemeClr val="dk1"/>
                </a:solidFill>
              </a:rPr>
              <a:t>: Cut by 65% the drilling cost in hard rock sections.</a:t>
            </a:r>
            <a:endParaRPr sz="2000">
              <a:solidFill>
                <a:schemeClr val="dk1"/>
              </a:solidFill>
            </a:endParaRPr>
          </a:p>
          <a:p>
            <a:pPr indent="0" lvl="0" marL="457200" rtl="0" algn="l">
              <a:lnSpc>
                <a:spcPct val="115000"/>
              </a:lnSpc>
              <a:spcBef>
                <a:spcPts val="1000"/>
              </a:spcBef>
              <a:spcAft>
                <a:spcPts val="0"/>
              </a:spcAft>
              <a:buNone/>
            </a:pPr>
            <a:r>
              <a:rPr lang="en" sz="2000">
                <a:solidFill>
                  <a:schemeClr val="dk1"/>
                </a:solidFill>
              </a:rPr>
              <a:t>This will result in 30% reduction of the total cost of deep geothermal well construction.</a:t>
            </a:r>
            <a:endParaRPr sz="2000">
              <a:solidFill>
                <a:schemeClr val="dk1"/>
              </a:solidFill>
              <a:highlight>
                <a:srgbClr val="FFFFFF"/>
              </a:highlight>
            </a:endParaRPr>
          </a:p>
          <a:p>
            <a:pPr indent="0" lvl="0" marL="0" rtl="0" algn="l">
              <a:lnSpc>
                <a:spcPct val="115000"/>
              </a:lnSpc>
              <a:spcBef>
                <a:spcPts val="0"/>
              </a:spcBef>
              <a:spcAft>
                <a:spcPts val="0"/>
              </a:spcAft>
              <a:buNone/>
            </a:pPr>
            <a:r>
              <a:t/>
            </a:r>
            <a:endParaRPr sz="1050">
              <a:solidFill>
                <a:schemeClr val="dk1"/>
              </a:solidFill>
              <a:highlight>
                <a:srgbClr val="FFFFFF"/>
              </a:highlight>
            </a:endParaRPr>
          </a:p>
          <a:p>
            <a:pPr indent="0" lvl="0" marL="0" rtl="0" algn="r">
              <a:lnSpc>
                <a:spcPct val="115000"/>
              </a:lnSpc>
              <a:spcBef>
                <a:spcPts val="0"/>
              </a:spcBef>
              <a:spcAft>
                <a:spcPts val="0"/>
              </a:spcAft>
              <a:buNone/>
            </a:pPr>
            <a:r>
              <a:rPr lang="en" sz="1543">
                <a:solidFill>
                  <a:schemeClr val="dk1"/>
                </a:solidFill>
              </a:rPr>
              <a:t> </a:t>
            </a:r>
            <a:r>
              <a:rPr lang="en" sz="1543" u="sng">
                <a:solidFill>
                  <a:schemeClr val="hlink"/>
                </a:solidFill>
                <a:hlinkClick r:id="rId3"/>
              </a:rPr>
              <a:t>https://www.orchyd.eu/project/</a:t>
            </a:r>
            <a:r>
              <a:rPr lang="en" sz="1543">
                <a:solidFill>
                  <a:schemeClr val="dk1"/>
                </a:solidFill>
              </a:rPr>
              <a:t> </a:t>
            </a:r>
            <a:endParaRPr sz="743">
              <a:solidFill>
                <a:schemeClr val="dk1"/>
              </a:solidFill>
            </a:endParaRPr>
          </a:p>
        </p:txBody>
      </p:sp>
      <p:pic>
        <p:nvPicPr>
          <p:cNvPr id="70" name="Google Shape;70;p15"/>
          <p:cNvPicPr preferRelativeResize="0"/>
          <p:nvPr/>
        </p:nvPicPr>
        <p:blipFill>
          <a:blip r:embed="rId4">
            <a:alphaModFix/>
          </a:blip>
          <a:stretch>
            <a:fillRect/>
          </a:stretch>
        </p:blipFill>
        <p:spPr>
          <a:xfrm>
            <a:off x="433750" y="143550"/>
            <a:ext cx="2117600" cy="734100"/>
          </a:xfrm>
          <a:prstGeom prst="rect">
            <a:avLst/>
          </a:prstGeom>
          <a:noFill/>
          <a:ln>
            <a:noFill/>
          </a:ln>
        </p:spPr>
      </p:pic>
      <p:sp>
        <p:nvSpPr>
          <p:cNvPr id="71" name="Google Shape;71;p15"/>
          <p:cNvSpPr txBox="1"/>
          <p:nvPr/>
        </p:nvSpPr>
        <p:spPr>
          <a:xfrm>
            <a:off x="2398950" y="202800"/>
            <a:ext cx="170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t>Project</a:t>
            </a:r>
            <a:endParaRPr b="1" sz="2800"/>
          </a:p>
        </p:txBody>
      </p:sp>
      <p:sp>
        <p:nvSpPr>
          <p:cNvPr id="72" name="Google Shape;7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2"/>
          <p:cNvSpPr txBox="1"/>
          <p:nvPr>
            <p:ph type="title"/>
          </p:nvPr>
        </p:nvSpPr>
        <p:spPr>
          <a:xfrm>
            <a:off x="311700" y="230725"/>
            <a:ext cx="8520600" cy="90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Footprint of total CO2 eq emission in global hectares for all 8 scenarios examined in LCA</a:t>
            </a:r>
            <a:endParaRPr sz="2500"/>
          </a:p>
        </p:txBody>
      </p:sp>
      <p:sp>
        <p:nvSpPr>
          <p:cNvPr id="272" name="Google Shape;272;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73" name="Google Shape;273;p42"/>
          <p:cNvPicPr preferRelativeResize="0"/>
          <p:nvPr/>
        </p:nvPicPr>
        <p:blipFill>
          <a:blip r:embed="rId3">
            <a:alphaModFix/>
          </a:blip>
          <a:stretch>
            <a:fillRect/>
          </a:stretch>
        </p:blipFill>
        <p:spPr>
          <a:xfrm>
            <a:off x="1106800" y="1083650"/>
            <a:ext cx="6930413" cy="3858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3"/>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900"/>
              <a:t>Thank you for your attention</a:t>
            </a:r>
            <a:endParaRPr sz="2900"/>
          </a:p>
          <a:p>
            <a:pPr indent="0" lvl="0" marL="0" rtl="0" algn="ctr">
              <a:spcBef>
                <a:spcPts val="1200"/>
              </a:spcBef>
              <a:spcAft>
                <a:spcPts val="1200"/>
              </a:spcAft>
              <a:buNone/>
            </a:pPr>
            <a:r>
              <a:rPr lang="en" sz="2000" u="sng">
                <a:solidFill>
                  <a:schemeClr val="hlink"/>
                </a:solidFill>
                <a:hlinkClick r:id="rId3"/>
              </a:rPr>
              <a:t>va.papakostas@gmail.com</a:t>
            </a:r>
            <a:r>
              <a:rPr lang="en" sz="2000"/>
              <a:t>  </a:t>
            </a:r>
            <a:endParaRPr sz="2000"/>
          </a:p>
        </p:txBody>
      </p:sp>
      <p:sp>
        <p:nvSpPr>
          <p:cNvPr id="279" name="Google Shape;279;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idx="1" type="body"/>
          </p:nvPr>
        </p:nvSpPr>
        <p:spPr>
          <a:xfrm>
            <a:off x="311700" y="877650"/>
            <a:ext cx="8520600" cy="41103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1000"/>
              </a:spcBef>
              <a:spcAft>
                <a:spcPts val="0"/>
              </a:spcAft>
              <a:buNone/>
            </a:pPr>
            <a:r>
              <a:rPr lang="en" sz="2083">
                <a:solidFill>
                  <a:schemeClr val="dk1"/>
                </a:solidFill>
              </a:rPr>
              <a:t>C</a:t>
            </a:r>
            <a:r>
              <a:rPr lang="en" sz="2083">
                <a:solidFill>
                  <a:schemeClr val="dk1"/>
                </a:solidFill>
              </a:rPr>
              <a:t>onsortium: 7 organizations from 5 different countries</a:t>
            </a:r>
            <a:endParaRPr sz="2083">
              <a:solidFill>
                <a:schemeClr val="dk1"/>
              </a:solidFill>
            </a:endParaRPr>
          </a:p>
          <a:p>
            <a:pPr indent="-323850" lvl="0" marL="457200" marR="0" rtl="0" algn="l">
              <a:lnSpc>
                <a:spcPct val="115000"/>
              </a:lnSpc>
              <a:spcBef>
                <a:spcPts val="0"/>
              </a:spcBef>
              <a:spcAft>
                <a:spcPts val="0"/>
              </a:spcAft>
              <a:buClr>
                <a:schemeClr val="dk1"/>
              </a:buClr>
              <a:buSzPts val="1500"/>
              <a:buChar char="●"/>
            </a:pPr>
            <a:r>
              <a:rPr b="1" lang="en" sz="2083">
                <a:solidFill>
                  <a:schemeClr val="dk1"/>
                </a:solidFill>
              </a:rPr>
              <a:t>France</a:t>
            </a:r>
            <a:r>
              <a:rPr lang="en" sz="2083">
                <a:solidFill>
                  <a:schemeClr val="dk1"/>
                </a:solidFill>
              </a:rPr>
              <a:t>: Association pour la Recherche et le Développement des Méthodes et Processus Industriels (</a:t>
            </a:r>
            <a:r>
              <a:rPr lang="en" sz="2083">
                <a:solidFill>
                  <a:schemeClr val="dk1"/>
                </a:solidFill>
                <a:uFill>
                  <a:noFill/>
                </a:uFill>
                <a:hlinkClick r:id="rId3">
                  <a:extLst>
                    <a:ext uri="{A12FA001-AC4F-418D-AE19-62706E023703}">
                      <ahyp:hlinkClr val="tx"/>
                    </a:ext>
                  </a:extLst>
                </a:hlinkClick>
              </a:rPr>
              <a:t>ARMINES</a:t>
            </a:r>
            <a:r>
              <a:rPr lang="en" sz="2083">
                <a:solidFill>
                  <a:schemeClr val="dk1"/>
                </a:solidFill>
              </a:rPr>
              <a:t>)</a:t>
            </a:r>
            <a:endParaRPr sz="2083">
              <a:solidFill>
                <a:schemeClr val="dk1"/>
              </a:solidFill>
            </a:endParaRPr>
          </a:p>
          <a:p>
            <a:pPr indent="-323850" lvl="0" marL="457200" marR="0" rtl="0" algn="l">
              <a:lnSpc>
                <a:spcPct val="115000"/>
              </a:lnSpc>
              <a:spcBef>
                <a:spcPts val="0"/>
              </a:spcBef>
              <a:spcAft>
                <a:spcPts val="0"/>
              </a:spcAft>
              <a:buClr>
                <a:schemeClr val="dk1"/>
              </a:buClr>
              <a:buSzPts val="1500"/>
              <a:buChar char="●"/>
            </a:pPr>
            <a:r>
              <a:rPr b="1" lang="en" sz="2083">
                <a:solidFill>
                  <a:schemeClr val="dk1"/>
                </a:solidFill>
              </a:rPr>
              <a:t>France</a:t>
            </a:r>
            <a:r>
              <a:rPr lang="en" sz="2083">
                <a:solidFill>
                  <a:schemeClr val="dk1"/>
                </a:solidFill>
              </a:rPr>
              <a:t>: MINES ParisTech (</a:t>
            </a:r>
            <a:r>
              <a:rPr lang="en" sz="2083">
                <a:solidFill>
                  <a:schemeClr val="dk1"/>
                </a:solidFill>
                <a:uFill>
                  <a:noFill/>
                </a:uFill>
                <a:hlinkClick r:id="rId4">
                  <a:extLst>
                    <a:ext uri="{A12FA001-AC4F-418D-AE19-62706E023703}">
                      <ahyp:hlinkClr val="tx"/>
                    </a:ext>
                  </a:extLst>
                </a:hlinkClick>
              </a:rPr>
              <a:t>MINES PARISTECH</a:t>
            </a:r>
            <a:r>
              <a:rPr lang="en" sz="2083">
                <a:solidFill>
                  <a:schemeClr val="dk1"/>
                </a:solidFill>
              </a:rPr>
              <a:t>)</a:t>
            </a:r>
            <a:endParaRPr sz="2083">
              <a:solidFill>
                <a:schemeClr val="dk1"/>
              </a:solidFill>
            </a:endParaRPr>
          </a:p>
          <a:p>
            <a:pPr indent="-323850" lvl="0" marL="457200" marR="0" rtl="0" algn="l">
              <a:lnSpc>
                <a:spcPct val="115000"/>
              </a:lnSpc>
              <a:spcBef>
                <a:spcPts val="0"/>
              </a:spcBef>
              <a:spcAft>
                <a:spcPts val="0"/>
              </a:spcAft>
              <a:buClr>
                <a:schemeClr val="dk1"/>
              </a:buClr>
              <a:buSzPts val="1500"/>
              <a:buChar char="●"/>
            </a:pPr>
            <a:r>
              <a:rPr b="1" lang="en" sz="2083">
                <a:solidFill>
                  <a:schemeClr val="dk1"/>
                </a:solidFill>
              </a:rPr>
              <a:t>United Kingdom</a:t>
            </a:r>
            <a:r>
              <a:rPr lang="en" sz="2083">
                <a:solidFill>
                  <a:schemeClr val="dk1"/>
                </a:solidFill>
              </a:rPr>
              <a:t>: Imperial College of Science Technology and Medicine (</a:t>
            </a:r>
            <a:r>
              <a:rPr lang="en" sz="2083">
                <a:solidFill>
                  <a:schemeClr val="dk1"/>
                </a:solidFill>
                <a:uFill>
                  <a:noFill/>
                </a:uFill>
                <a:hlinkClick r:id="rId5">
                  <a:extLst>
                    <a:ext uri="{A12FA001-AC4F-418D-AE19-62706E023703}">
                      <ahyp:hlinkClr val="tx"/>
                    </a:ext>
                  </a:extLst>
                </a:hlinkClick>
              </a:rPr>
              <a:t>ICL</a:t>
            </a:r>
            <a:r>
              <a:rPr lang="en" sz="2083">
                <a:solidFill>
                  <a:schemeClr val="dk1"/>
                </a:solidFill>
              </a:rPr>
              <a:t>)</a:t>
            </a:r>
            <a:endParaRPr sz="2083">
              <a:solidFill>
                <a:schemeClr val="dk1"/>
              </a:solidFill>
            </a:endParaRPr>
          </a:p>
          <a:p>
            <a:pPr indent="-323850" lvl="0" marL="457200" marR="0" rtl="0" algn="l">
              <a:lnSpc>
                <a:spcPct val="115000"/>
              </a:lnSpc>
              <a:spcBef>
                <a:spcPts val="0"/>
              </a:spcBef>
              <a:spcAft>
                <a:spcPts val="0"/>
              </a:spcAft>
              <a:buClr>
                <a:schemeClr val="dk1"/>
              </a:buClr>
              <a:buSzPts val="1500"/>
              <a:buChar char="●"/>
            </a:pPr>
            <a:r>
              <a:rPr b="1" lang="en" sz="2083">
                <a:solidFill>
                  <a:schemeClr val="dk1"/>
                </a:solidFill>
              </a:rPr>
              <a:t>Norway</a:t>
            </a:r>
            <a:r>
              <a:rPr lang="en" sz="2083">
                <a:solidFill>
                  <a:schemeClr val="dk1"/>
                </a:solidFill>
              </a:rPr>
              <a:t>: SINTEF AS (</a:t>
            </a:r>
            <a:r>
              <a:rPr lang="en" sz="2083">
                <a:solidFill>
                  <a:schemeClr val="dk1"/>
                </a:solidFill>
                <a:uFill>
                  <a:noFill/>
                </a:uFill>
                <a:hlinkClick r:id="rId6">
                  <a:extLst>
                    <a:ext uri="{A12FA001-AC4F-418D-AE19-62706E023703}">
                      <ahyp:hlinkClr val="tx"/>
                    </a:ext>
                  </a:extLst>
                </a:hlinkClick>
              </a:rPr>
              <a:t>SINTEF</a:t>
            </a:r>
            <a:r>
              <a:rPr lang="en" sz="2083">
                <a:solidFill>
                  <a:schemeClr val="dk1"/>
                </a:solidFill>
              </a:rPr>
              <a:t>)</a:t>
            </a:r>
            <a:endParaRPr sz="2083">
              <a:solidFill>
                <a:schemeClr val="dk1"/>
              </a:solidFill>
            </a:endParaRPr>
          </a:p>
          <a:p>
            <a:pPr indent="-323850" lvl="0" marL="457200" marR="0" rtl="0" algn="l">
              <a:lnSpc>
                <a:spcPct val="115000"/>
              </a:lnSpc>
              <a:spcBef>
                <a:spcPts val="0"/>
              </a:spcBef>
              <a:spcAft>
                <a:spcPts val="0"/>
              </a:spcAft>
              <a:buClr>
                <a:schemeClr val="dk1"/>
              </a:buClr>
              <a:buSzPts val="1500"/>
              <a:buChar char="●"/>
            </a:pPr>
            <a:r>
              <a:rPr b="1" lang="en" sz="2083">
                <a:solidFill>
                  <a:schemeClr val="dk1"/>
                </a:solidFill>
              </a:rPr>
              <a:t>France</a:t>
            </a:r>
            <a:r>
              <a:rPr lang="en" sz="2083">
                <a:solidFill>
                  <a:schemeClr val="dk1"/>
                </a:solidFill>
              </a:rPr>
              <a:t>: Drillstar Industries (</a:t>
            </a:r>
            <a:r>
              <a:rPr lang="en" sz="2083">
                <a:solidFill>
                  <a:schemeClr val="dk1"/>
                </a:solidFill>
                <a:uFill>
                  <a:noFill/>
                </a:uFill>
                <a:hlinkClick r:id="rId7">
                  <a:extLst>
                    <a:ext uri="{A12FA001-AC4F-418D-AE19-62706E023703}">
                      <ahyp:hlinkClr val="tx"/>
                    </a:ext>
                  </a:extLst>
                </a:hlinkClick>
              </a:rPr>
              <a:t>DRILLSTAR</a:t>
            </a:r>
            <a:r>
              <a:rPr lang="en" sz="2083">
                <a:solidFill>
                  <a:schemeClr val="dk1"/>
                </a:solidFill>
              </a:rPr>
              <a:t>)</a:t>
            </a:r>
            <a:endParaRPr sz="2083">
              <a:solidFill>
                <a:schemeClr val="dk1"/>
              </a:solidFill>
            </a:endParaRPr>
          </a:p>
          <a:p>
            <a:pPr indent="-323850" lvl="0" marL="457200" marR="0" rtl="0" algn="l">
              <a:lnSpc>
                <a:spcPct val="115000"/>
              </a:lnSpc>
              <a:spcBef>
                <a:spcPts val="0"/>
              </a:spcBef>
              <a:spcAft>
                <a:spcPts val="0"/>
              </a:spcAft>
              <a:buClr>
                <a:schemeClr val="dk1"/>
              </a:buClr>
              <a:buSzPts val="1500"/>
              <a:buChar char="●"/>
            </a:pPr>
            <a:r>
              <a:rPr b="1" lang="en" sz="2083">
                <a:solidFill>
                  <a:schemeClr val="dk1"/>
                </a:solidFill>
              </a:rPr>
              <a:t>Greece</a:t>
            </a:r>
            <a:r>
              <a:rPr lang="en" sz="2083">
                <a:solidFill>
                  <a:schemeClr val="dk1"/>
                </a:solidFill>
              </a:rPr>
              <a:t>: University of Piraeus Research Center (</a:t>
            </a:r>
            <a:r>
              <a:rPr lang="en" sz="2083">
                <a:solidFill>
                  <a:schemeClr val="dk1"/>
                </a:solidFill>
                <a:uFill>
                  <a:noFill/>
                </a:uFill>
                <a:hlinkClick r:id="rId8">
                  <a:extLst>
                    <a:ext uri="{A12FA001-AC4F-418D-AE19-62706E023703}">
                      <ahyp:hlinkClr val="tx"/>
                    </a:ext>
                  </a:extLst>
                </a:hlinkClick>
              </a:rPr>
              <a:t>UPRC</a:t>
            </a:r>
            <a:r>
              <a:rPr lang="en" sz="2083">
                <a:solidFill>
                  <a:schemeClr val="dk1"/>
                </a:solidFill>
              </a:rPr>
              <a:t>)</a:t>
            </a:r>
            <a:endParaRPr sz="2083">
              <a:solidFill>
                <a:schemeClr val="dk1"/>
              </a:solidFill>
            </a:endParaRPr>
          </a:p>
          <a:p>
            <a:pPr indent="-323850" lvl="0" marL="457200" marR="0" rtl="0" algn="l">
              <a:lnSpc>
                <a:spcPct val="115000"/>
              </a:lnSpc>
              <a:spcBef>
                <a:spcPts val="0"/>
              </a:spcBef>
              <a:spcAft>
                <a:spcPts val="0"/>
              </a:spcAft>
              <a:buClr>
                <a:schemeClr val="dk1"/>
              </a:buClr>
              <a:buSzPts val="1500"/>
              <a:buChar char="●"/>
            </a:pPr>
            <a:r>
              <a:rPr b="1" lang="en" sz="2083">
                <a:solidFill>
                  <a:schemeClr val="dk1"/>
                </a:solidFill>
              </a:rPr>
              <a:t>China</a:t>
            </a:r>
            <a:r>
              <a:rPr lang="en" sz="2083">
                <a:solidFill>
                  <a:schemeClr val="dk1"/>
                </a:solidFill>
              </a:rPr>
              <a:t>: University of Petroleum – East China (</a:t>
            </a:r>
            <a:r>
              <a:rPr lang="en" sz="2083">
                <a:solidFill>
                  <a:schemeClr val="dk1"/>
                </a:solidFill>
                <a:uFill>
                  <a:noFill/>
                </a:uFill>
                <a:hlinkClick r:id="rId9">
                  <a:extLst>
                    <a:ext uri="{A12FA001-AC4F-418D-AE19-62706E023703}">
                      <ahyp:hlinkClr val="tx"/>
                    </a:ext>
                  </a:extLst>
                </a:hlinkClick>
              </a:rPr>
              <a:t>UPC</a:t>
            </a:r>
            <a:r>
              <a:rPr lang="en" sz="2083">
                <a:solidFill>
                  <a:schemeClr val="dk1"/>
                </a:solidFill>
              </a:rPr>
              <a:t>)</a:t>
            </a:r>
            <a:endParaRPr b="1" sz="2083">
              <a:solidFill>
                <a:schemeClr val="dk1"/>
              </a:solidFill>
            </a:endParaRPr>
          </a:p>
        </p:txBody>
      </p:sp>
      <p:pic>
        <p:nvPicPr>
          <p:cNvPr id="78" name="Google Shape;78;p16"/>
          <p:cNvPicPr preferRelativeResize="0"/>
          <p:nvPr/>
        </p:nvPicPr>
        <p:blipFill>
          <a:blip r:embed="rId10">
            <a:alphaModFix/>
          </a:blip>
          <a:stretch>
            <a:fillRect/>
          </a:stretch>
        </p:blipFill>
        <p:spPr>
          <a:xfrm>
            <a:off x="433750" y="143550"/>
            <a:ext cx="2117600" cy="734100"/>
          </a:xfrm>
          <a:prstGeom prst="rect">
            <a:avLst/>
          </a:prstGeom>
          <a:noFill/>
          <a:ln>
            <a:noFill/>
          </a:ln>
        </p:spPr>
      </p:pic>
      <p:sp>
        <p:nvSpPr>
          <p:cNvPr id="79" name="Google Shape;79;p16"/>
          <p:cNvSpPr txBox="1"/>
          <p:nvPr/>
        </p:nvSpPr>
        <p:spPr>
          <a:xfrm>
            <a:off x="2428875" y="225900"/>
            <a:ext cx="1377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t>Project</a:t>
            </a:r>
            <a:endParaRPr b="1" sz="2500"/>
          </a:p>
        </p:txBody>
      </p:sp>
      <p:sp>
        <p:nvSpPr>
          <p:cNvPr id="80" name="Google Shape;8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Life Cycle Assessment (LCA)? </a:t>
            </a:r>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2000"/>
              <a:t>A life cycle assessment (LCA) is a methodology used to evaluate the environmental impacts of a product, process, or activity over its entire life cycle, from the extraction of raw materials to its disposal. It is a comprehensive approach that takes into account all stages of a product's life cycle, including material production, manufacturing, distribution, use, and disposal.</a:t>
            </a:r>
            <a:endParaRPr sz="2000"/>
          </a:p>
          <a:p>
            <a:pPr indent="0" lvl="0" marL="0" rtl="0" algn="l">
              <a:lnSpc>
                <a:spcPct val="105000"/>
              </a:lnSpc>
              <a:spcBef>
                <a:spcPts val="1200"/>
              </a:spcBef>
              <a:spcAft>
                <a:spcPts val="1200"/>
              </a:spcAft>
              <a:buNone/>
            </a:pPr>
            <a:r>
              <a:rPr lang="en" sz="2000"/>
              <a:t>F</a:t>
            </a:r>
            <a:r>
              <a:rPr lang="en" sz="2000"/>
              <a:t>actors such as resource depletion, energy consumption, greenhouse gas emissions, water and air pollution, and waste generation are considered. The results of an LCA can be used to identify areas for improvement, reduce environmental impacts, and inform product design and development.</a:t>
            </a:r>
            <a:endParaRPr sz="2000"/>
          </a:p>
        </p:txBody>
      </p:sp>
      <p:sp>
        <p:nvSpPr>
          <p:cNvPr id="87" name="Google Shape;87;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Life Cycle Inventory (LCI)? </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1200"/>
              </a:spcAft>
              <a:buNone/>
            </a:pPr>
            <a:r>
              <a:rPr lang="en" sz="2000"/>
              <a:t>LCI stands for Life Cycle Inventory, which is a database of all the inputs and outputs associated with a product or process over its entire life cycle. It provides the data used to quantify environmental impacts in a life cycle assessment (LCA). The LCI data is usually collected from manufacturers, suppliers, and other sources, and organized into different stages of the product life cycle. LCI databases are constantly evolving and are a valuable resource for understanding the environmental impacts of different products and processes.</a:t>
            </a:r>
            <a:endParaRPr sz="2000"/>
          </a:p>
        </p:txBody>
      </p:sp>
      <p:sp>
        <p:nvSpPr>
          <p:cNvPr id="94" name="Google Shape;9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192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Setup of the LCA</a:t>
            </a:r>
            <a:endParaRPr/>
          </a:p>
        </p:txBody>
      </p:sp>
      <p:sp>
        <p:nvSpPr>
          <p:cNvPr id="100" name="Google Shape;100;p19"/>
          <p:cNvSpPr txBox="1"/>
          <p:nvPr>
            <p:ph idx="1" type="body"/>
          </p:nvPr>
        </p:nvSpPr>
        <p:spPr>
          <a:xfrm>
            <a:off x="311700" y="765125"/>
            <a:ext cx="8520600" cy="380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solidFill>
                  <a:schemeClr val="dk1"/>
                </a:solidFill>
              </a:rPr>
              <a:t>Comparison between conventional techniques and the novel drilling technique ORCHYD develops.</a:t>
            </a:r>
            <a:endParaRPr sz="2000">
              <a:solidFill>
                <a:schemeClr val="dk1"/>
              </a:solidFill>
            </a:endParaRPr>
          </a:p>
          <a:p>
            <a:pPr indent="0" lvl="0" marL="0" rtl="0" algn="l">
              <a:spcBef>
                <a:spcPts val="600"/>
              </a:spcBef>
              <a:spcAft>
                <a:spcPts val="0"/>
              </a:spcAft>
              <a:buNone/>
            </a:pPr>
            <a:r>
              <a:rPr lang="en" sz="2000">
                <a:solidFill>
                  <a:schemeClr val="dk1"/>
                </a:solidFill>
              </a:rPr>
              <a:t>Apart from carbon emissions, the LCA will also covered additionally categories such as: </a:t>
            </a:r>
            <a:endParaRPr sz="2000">
              <a:solidFill>
                <a:schemeClr val="dk1"/>
              </a:solidFill>
            </a:endParaRPr>
          </a:p>
          <a:p>
            <a:pPr indent="-323850" lvl="0" marL="457200" rtl="0" algn="l">
              <a:spcBef>
                <a:spcPts val="500"/>
              </a:spcBef>
              <a:spcAft>
                <a:spcPts val="0"/>
              </a:spcAft>
              <a:buClr>
                <a:schemeClr val="dk1"/>
              </a:buClr>
              <a:buSzPts val="1500"/>
              <a:buChar char="●"/>
            </a:pPr>
            <a:r>
              <a:rPr lang="en" sz="2000">
                <a:solidFill>
                  <a:schemeClr val="dk1"/>
                </a:solidFill>
              </a:rPr>
              <a:t>Ozone depletion</a:t>
            </a:r>
            <a:endParaRPr sz="2000">
              <a:solidFill>
                <a:schemeClr val="dk1"/>
              </a:solidFill>
            </a:endParaRPr>
          </a:p>
          <a:p>
            <a:pPr indent="-323850" lvl="0" marL="457200" rtl="0" algn="l">
              <a:spcBef>
                <a:spcPts val="0"/>
              </a:spcBef>
              <a:spcAft>
                <a:spcPts val="0"/>
              </a:spcAft>
              <a:buClr>
                <a:schemeClr val="dk1"/>
              </a:buClr>
              <a:buSzPts val="1500"/>
              <a:buChar char="●"/>
            </a:pPr>
            <a:r>
              <a:rPr lang="en" sz="2000">
                <a:solidFill>
                  <a:schemeClr val="dk1"/>
                </a:solidFill>
              </a:rPr>
              <a:t>Smog</a:t>
            </a:r>
            <a:endParaRPr sz="2000">
              <a:solidFill>
                <a:schemeClr val="dk1"/>
              </a:solidFill>
            </a:endParaRPr>
          </a:p>
          <a:p>
            <a:pPr indent="-323850" lvl="0" marL="457200" rtl="0" algn="l">
              <a:spcBef>
                <a:spcPts val="0"/>
              </a:spcBef>
              <a:spcAft>
                <a:spcPts val="0"/>
              </a:spcAft>
              <a:buClr>
                <a:schemeClr val="dk1"/>
              </a:buClr>
              <a:buSzPts val="1500"/>
              <a:buChar char="●"/>
            </a:pPr>
            <a:r>
              <a:rPr lang="en" sz="2000">
                <a:solidFill>
                  <a:schemeClr val="dk1"/>
                </a:solidFill>
              </a:rPr>
              <a:t>Acidification</a:t>
            </a:r>
            <a:endParaRPr sz="2000">
              <a:solidFill>
                <a:schemeClr val="dk1"/>
              </a:solidFill>
            </a:endParaRPr>
          </a:p>
          <a:p>
            <a:pPr indent="-323850" lvl="0" marL="457200" rtl="0" algn="l">
              <a:spcBef>
                <a:spcPts val="0"/>
              </a:spcBef>
              <a:spcAft>
                <a:spcPts val="0"/>
              </a:spcAft>
              <a:buClr>
                <a:schemeClr val="dk1"/>
              </a:buClr>
              <a:buSzPts val="1500"/>
              <a:buChar char="●"/>
            </a:pPr>
            <a:r>
              <a:rPr lang="en" sz="2000">
                <a:solidFill>
                  <a:schemeClr val="dk1"/>
                </a:solidFill>
              </a:rPr>
              <a:t>Eutrophication</a:t>
            </a:r>
            <a:endParaRPr sz="2000">
              <a:solidFill>
                <a:schemeClr val="dk1"/>
              </a:solidFill>
            </a:endParaRPr>
          </a:p>
          <a:p>
            <a:pPr indent="-323850" lvl="0" marL="457200" rtl="0" algn="l">
              <a:spcBef>
                <a:spcPts val="0"/>
              </a:spcBef>
              <a:spcAft>
                <a:spcPts val="0"/>
              </a:spcAft>
              <a:buClr>
                <a:schemeClr val="dk1"/>
              </a:buClr>
              <a:buSzPts val="1500"/>
              <a:buChar char="●"/>
            </a:pPr>
            <a:r>
              <a:rPr lang="en" sz="2000">
                <a:solidFill>
                  <a:schemeClr val="dk1"/>
                </a:solidFill>
              </a:rPr>
              <a:t>Fossil fuel depletion </a:t>
            </a:r>
            <a:endParaRPr sz="2000">
              <a:solidFill>
                <a:schemeClr val="dk1"/>
              </a:solidFill>
            </a:endParaRPr>
          </a:p>
        </p:txBody>
      </p:sp>
      <p:sp>
        <p:nvSpPr>
          <p:cNvPr id="101" name="Google Shape;101;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192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Setup of the LCA</a:t>
            </a:r>
            <a:endParaRPr/>
          </a:p>
        </p:txBody>
      </p:sp>
      <p:sp>
        <p:nvSpPr>
          <p:cNvPr id="107" name="Google Shape;107;p20"/>
          <p:cNvSpPr txBox="1"/>
          <p:nvPr>
            <p:ph idx="1" type="body"/>
          </p:nvPr>
        </p:nvSpPr>
        <p:spPr>
          <a:xfrm>
            <a:off x="311700" y="765125"/>
            <a:ext cx="8520600" cy="4069800"/>
          </a:xfrm>
          <a:prstGeom prst="rect">
            <a:avLst/>
          </a:prstGeom>
        </p:spPr>
        <p:txBody>
          <a:bodyPr anchorCtr="0" anchor="t" bIns="91425" lIns="91425" spcFirstLastPara="1" rIns="91425" wrap="square" tIns="91425">
            <a:normAutofit lnSpcReduction="10000"/>
          </a:bodyPr>
          <a:lstStyle/>
          <a:p>
            <a:pPr indent="0" lvl="0" marL="0" rtl="0" algn="l">
              <a:lnSpc>
                <a:spcPct val="115000"/>
              </a:lnSpc>
              <a:spcBef>
                <a:spcPts val="500"/>
              </a:spcBef>
              <a:spcAft>
                <a:spcPts val="0"/>
              </a:spcAft>
              <a:buNone/>
            </a:pPr>
            <a:r>
              <a:rPr lang="en" sz="2000">
                <a:solidFill>
                  <a:schemeClr val="dk1"/>
                </a:solidFill>
              </a:rPr>
              <a:t>The developed scenarios examined the drilling of a single geothermal well. </a:t>
            </a:r>
            <a:endParaRPr sz="2000">
              <a:solidFill>
                <a:schemeClr val="dk1"/>
              </a:solidFill>
            </a:endParaRPr>
          </a:p>
          <a:p>
            <a:pPr indent="0" lvl="0" marL="457200" rtl="0" algn="l">
              <a:lnSpc>
                <a:spcPct val="115000"/>
              </a:lnSpc>
              <a:spcBef>
                <a:spcPts val="500"/>
              </a:spcBef>
              <a:spcAft>
                <a:spcPts val="0"/>
              </a:spcAft>
              <a:buNone/>
            </a:pPr>
            <a:r>
              <a:rPr lang="en" sz="2000">
                <a:solidFill>
                  <a:schemeClr val="dk1"/>
                </a:solidFill>
              </a:rPr>
              <a:t>In the case of doublet or triplet configurations, the results may be doubled or tripled accordingly.</a:t>
            </a:r>
            <a:endParaRPr sz="2000">
              <a:solidFill>
                <a:schemeClr val="dk1"/>
              </a:solidFill>
            </a:endParaRPr>
          </a:p>
          <a:p>
            <a:pPr indent="0" lvl="0" marL="0" rtl="0" algn="l">
              <a:lnSpc>
                <a:spcPct val="115000"/>
              </a:lnSpc>
              <a:spcBef>
                <a:spcPts val="500"/>
              </a:spcBef>
              <a:spcAft>
                <a:spcPts val="0"/>
              </a:spcAft>
              <a:buNone/>
            </a:pPr>
            <a:r>
              <a:rPr lang="en" sz="2000">
                <a:solidFill>
                  <a:schemeClr val="dk1"/>
                </a:solidFill>
              </a:rPr>
              <a:t>A target depth is 5100m and full casing throughout the length of the well was assumed. </a:t>
            </a:r>
            <a:endParaRPr sz="2000">
              <a:solidFill>
                <a:schemeClr val="dk1"/>
              </a:solidFill>
            </a:endParaRPr>
          </a:p>
          <a:p>
            <a:pPr indent="0" lvl="0" marL="457200" rtl="0" algn="l">
              <a:lnSpc>
                <a:spcPct val="115000"/>
              </a:lnSpc>
              <a:spcBef>
                <a:spcPts val="500"/>
              </a:spcBef>
              <a:spcAft>
                <a:spcPts val="0"/>
              </a:spcAft>
              <a:buNone/>
            </a:pPr>
            <a:r>
              <a:rPr lang="en" sz="2000">
                <a:solidFill>
                  <a:schemeClr val="dk1"/>
                </a:solidFill>
              </a:rPr>
              <a:t>It is based on the well documented GPK-3 geothermal well at Soultz-sous-Forêts, France.</a:t>
            </a:r>
            <a:endParaRPr sz="2000">
              <a:solidFill>
                <a:schemeClr val="dk1"/>
              </a:solidFill>
            </a:endParaRPr>
          </a:p>
          <a:p>
            <a:pPr indent="0" lvl="0" marL="0" rtl="0" algn="l">
              <a:lnSpc>
                <a:spcPct val="115000"/>
              </a:lnSpc>
              <a:spcBef>
                <a:spcPts val="600"/>
              </a:spcBef>
              <a:spcAft>
                <a:spcPts val="600"/>
              </a:spcAft>
              <a:buNone/>
            </a:pPr>
            <a:r>
              <a:rPr lang="en" sz="2000">
                <a:solidFill>
                  <a:schemeClr val="dk1"/>
                </a:solidFill>
              </a:rPr>
              <a:t>Given that ORCHYD aims to increase ROP in hard rock formations, the developed scenarios accounted for alterations of ROP for the deeper part of the well, which ranges from 1420 to 5100 m.</a:t>
            </a:r>
            <a:endParaRPr sz="2000">
              <a:solidFill>
                <a:schemeClr val="dk1"/>
              </a:solidFill>
            </a:endParaRPr>
          </a:p>
        </p:txBody>
      </p:sp>
      <p:sp>
        <p:nvSpPr>
          <p:cNvPr id="108" name="Google Shape;10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192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Setup of the LCA</a:t>
            </a:r>
            <a:endParaRPr/>
          </a:p>
        </p:txBody>
      </p:sp>
      <p:sp>
        <p:nvSpPr>
          <p:cNvPr id="114" name="Google Shape;114;p21"/>
          <p:cNvSpPr txBox="1"/>
          <p:nvPr>
            <p:ph idx="1" type="body"/>
          </p:nvPr>
        </p:nvSpPr>
        <p:spPr>
          <a:xfrm>
            <a:off x="311700" y="765125"/>
            <a:ext cx="8520600" cy="3803700"/>
          </a:xfrm>
          <a:prstGeom prst="rect">
            <a:avLst/>
          </a:prstGeom>
        </p:spPr>
        <p:txBody>
          <a:bodyPr anchorCtr="0" anchor="t" bIns="91425" lIns="91425" spcFirstLastPara="1" rIns="91425" wrap="square" tIns="91425">
            <a:normAutofit/>
          </a:bodyPr>
          <a:lstStyle/>
          <a:p>
            <a:pPr indent="0" lvl="0" marL="0" rtl="0" algn="ctr">
              <a:spcBef>
                <a:spcPts val="600"/>
              </a:spcBef>
              <a:spcAft>
                <a:spcPts val="0"/>
              </a:spcAft>
              <a:buNone/>
            </a:pPr>
            <a:r>
              <a:t/>
            </a:r>
            <a:endParaRPr sz="2000">
              <a:solidFill>
                <a:schemeClr val="dk1"/>
              </a:solidFill>
            </a:endParaRPr>
          </a:p>
          <a:p>
            <a:pPr indent="0" lvl="0" marL="0" rtl="0" algn="ctr">
              <a:spcBef>
                <a:spcPts val="600"/>
              </a:spcBef>
              <a:spcAft>
                <a:spcPts val="0"/>
              </a:spcAft>
              <a:buNone/>
            </a:pPr>
            <a:r>
              <a:rPr lang="en" sz="2000">
                <a:solidFill>
                  <a:schemeClr val="dk1"/>
                </a:solidFill>
              </a:rPr>
              <a:t>Values of LCA characteristics for different scenarios (h: hours, d: days)</a:t>
            </a:r>
            <a:endParaRPr sz="2000">
              <a:solidFill>
                <a:schemeClr val="dk1"/>
              </a:solidFill>
            </a:endParaRPr>
          </a:p>
          <a:p>
            <a:pPr indent="0" lvl="0" marL="0" rtl="0" algn="l">
              <a:spcBef>
                <a:spcPts val="600"/>
              </a:spcBef>
              <a:spcAft>
                <a:spcPts val="600"/>
              </a:spcAft>
              <a:buNone/>
            </a:pPr>
            <a:r>
              <a:t/>
            </a:r>
            <a:endParaRPr sz="1100" u="sng">
              <a:solidFill>
                <a:schemeClr val="dk1"/>
              </a:solidFill>
            </a:endParaRPr>
          </a:p>
        </p:txBody>
      </p:sp>
      <p:pic>
        <p:nvPicPr>
          <p:cNvPr id="115" name="Google Shape;115;p21"/>
          <p:cNvPicPr preferRelativeResize="0"/>
          <p:nvPr/>
        </p:nvPicPr>
        <p:blipFill>
          <a:blip r:embed="rId3">
            <a:alphaModFix/>
          </a:blip>
          <a:stretch>
            <a:fillRect/>
          </a:stretch>
        </p:blipFill>
        <p:spPr>
          <a:xfrm>
            <a:off x="435862" y="1689850"/>
            <a:ext cx="8195723" cy="1527260"/>
          </a:xfrm>
          <a:prstGeom prst="rect">
            <a:avLst/>
          </a:prstGeom>
          <a:noFill/>
          <a:ln>
            <a:noFill/>
          </a:ln>
        </p:spPr>
      </p:pic>
      <p:sp>
        <p:nvSpPr>
          <p:cNvPr id="116" name="Google Shape;11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