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Lst>
  <p:sldSz cy="6858000" cx="12192000"/>
  <p:notesSz cx="6858000" cy="9144000"/>
  <p:embeddedFontLst>
    <p:embeddedFont>
      <p:font typeface="Roboto"/>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5377036-0E74-493E-9818-AC7344BFF84F}">
  <a:tblStyle styleId="{55377036-0E74-493E-9818-AC7344BFF84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Roboto-bold.fntdata"/><Relationship Id="rId52" Type="http://schemas.openxmlformats.org/officeDocument/2006/relationships/font" Target="fonts/Roboto-regular.fntdata"/><Relationship Id="rId11" Type="http://schemas.openxmlformats.org/officeDocument/2006/relationships/slide" Target="slides/slide5.xml"/><Relationship Id="rId55" Type="http://schemas.openxmlformats.org/officeDocument/2006/relationships/font" Target="fonts/Roboto-boldItalic.fntdata"/><Relationship Id="rId10" Type="http://schemas.openxmlformats.org/officeDocument/2006/relationships/slide" Target="slides/slide4.xml"/><Relationship Id="rId54" Type="http://schemas.openxmlformats.org/officeDocument/2006/relationships/font" Target="fonts/Roboto-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b605bdd987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g1b605bdd987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b605bdd98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g1b605bdd98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b610dc68a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g1b610dc68a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b610dc68af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g1b610dc68af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b610dc68af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1b610dc68af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b610dc68af_0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g1b610dc68af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b610dc68af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g1b610dc68af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b610dc68af_0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g1b610dc68af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b610dc68af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g1b610dc68af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b610dc68af_0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g1b610dc68af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37c656eb2b_0_6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g137c656eb2b_0_6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a4463259f3_0_2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g1a4463259f3_0_2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ba09704f2d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g1ba09704f2d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ba09704f2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g1ba09704f2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ba09704f2d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g1ba09704f2d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a4463259f3_0_3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g1a4463259f3_0_3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a4463259f3_0_2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g1a4463259f3_0_2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ba0970509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g1ba0970509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ba09705096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g1ba09705096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ba167d4b5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g1ba167d4b5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a4463259f3_0_2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g1a4463259f3_0_2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26586bd9b8_0_1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g126586bd9b8_0_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a4463259f3_0_3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g1a4463259f3_0_3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a4463259f3_0_3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g1a4463259f3_0_3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a4463259f3_0_3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g1a4463259f3_0_3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a4463259f3_0_3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g1a4463259f3_0_3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a4463259f3_0_3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g1a4463259f3_0_3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a4463259f3_0_3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g1a4463259f3_0_3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b610dc68af_0_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g1b610dc68af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b610dc68af_0_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g1b610dc68af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b610dc68af_0_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g1b610dc68af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ba167d4b55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g1ba167d4b55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37c656eb2b_0_7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g137c656eb2b_0_7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b610dc68af_0_1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g1b610dc68af_0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a4463259f3_0_3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g1a4463259f3_0_3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137c656eb2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g137c656eb2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26586bd9b8_0_1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g126586bd9b8_0_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1a4463259f3_0_4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1a4463259f3_0_4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g1a4463259f3_0_4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26586bd9b8_2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g126586bd9b8_2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37c656eb2b_0_3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g137c656eb2b_0_3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37c656eb2b_0_2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137c656eb2b_0_2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26586bd9b8_0_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126586bd9b8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a4463259f3_0_2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g1a4463259f3_0_2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2"/>
          <p:cNvSpPr/>
          <p:nvPr/>
        </p:nvSpPr>
        <p:spPr>
          <a:xfrm>
            <a:off x="337820" y="73588"/>
            <a:ext cx="11562080" cy="6065520"/>
          </a:xfrm>
          <a:prstGeom prst="rect">
            <a:avLst/>
          </a:prstGeom>
          <a:solidFill>
            <a:srgbClr val="EA530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2"/>
          <p:cNvSpPr/>
          <p:nvPr/>
        </p:nvSpPr>
        <p:spPr>
          <a:xfrm>
            <a:off x="213360" y="213360"/>
            <a:ext cx="11562080" cy="6065520"/>
          </a:xfrm>
          <a:prstGeom prst="rect">
            <a:avLst/>
          </a:prstGeom>
          <a:solidFill>
            <a:srgbClr val="3062A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2"/>
          <p:cNvSpPr/>
          <p:nvPr/>
        </p:nvSpPr>
        <p:spPr>
          <a:xfrm>
            <a:off x="337820" y="213360"/>
            <a:ext cx="11437620" cy="5925748"/>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 name="Google Shape;24;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6" name="Google Shape;26;p2"/>
          <p:cNvSpPr txBox="1"/>
          <p:nvPr>
            <p:ph idx="10" type="dt"/>
          </p:nvPr>
        </p:nvSpPr>
        <p:spPr>
          <a:xfrm>
            <a:off x="1122680" y="6356350"/>
            <a:ext cx="96012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
          <p:cNvSpPr txBox="1"/>
          <p:nvPr>
            <p:ph idx="11" type="ftr"/>
          </p:nvPr>
        </p:nvSpPr>
        <p:spPr>
          <a:xfrm>
            <a:off x="2636520" y="6356350"/>
            <a:ext cx="3378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
          <p:cNvSpPr txBox="1"/>
          <p:nvPr>
            <p:ph idx="12" type="sldNum"/>
          </p:nvPr>
        </p:nvSpPr>
        <p:spPr>
          <a:xfrm>
            <a:off x="9103360" y="6356350"/>
            <a:ext cx="96012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Icon&#10;&#10;Description automatically generated" id="29" name="Google Shape;29;p2"/>
          <p:cNvPicPr preferRelativeResize="0"/>
          <p:nvPr/>
        </p:nvPicPr>
        <p:blipFill rotWithShape="1">
          <a:blip r:embed="rId2">
            <a:alphaModFix/>
          </a:blip>
          <a:srcRect b="0" l="0" r="0" t="0"/>
          <a:stretch/>
        </p:blipFill>
        <p:spPr>
          <a:xfrm>
            <a:off x="10114280" y="5999336"/>
            <a:ext cx="1910080" cy="708967"/>
          </a:xfrm>
          <a:prstGeom prst="rect">
            <a:avLst/>
          </a:prstGeom>
          <a:noFill/>
          <a:ln>
            <a:noFill/>
          </a:ln>
        </p:spPr>
      </p:pic>
      <p:pic>
        <p:nvPicPr>
          <p:cNvPr id="30" name="Google Shape;30;p2"/>
          <p:cNvPicPr preferRelativeResize="0"/>
          <p:nvPr/>
        </p:nvPicPr>
        <p:blipFill rotWithShape="1">
          <a:blip r:embed="rId3">
            <a:alphaModFix/>
          </a:blip>
          <a:srcRect b="0" l="0" r="0" t="0"/>
          <a:stretch/>
        </p:blipFill>
        <p:spPr>
          <a:xfrm>
            <a:off x="337820" y="6353819"/>
            <a:ext cx="557530" cy="37101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 name="Shape 82"/>
        <p:cNvGrpSpPr/>
        <p:nvPr/>
      </p:nvGrpSpPr>
      <p:grpSpPr>
        <a:xfrm>
          <a:off x="0" y="0"/>
          <a:ext cx="0" cy="0"/>
          <a:chOff x="0" y="0"/>
          <a:chExt cx="0" cy="0"/>
        </a:xfrm>
      </p:grpSpPr>
      <p:sp>
        <p:nvSpPr>
          <p:cNvPr id="83" name="Google Shape;8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1"/>
          <p:cNvSpPr txBox="1"/>
          <p:nvPr>
            <p:ph idx="10" type="dt"/>
          </p:nvPr>
        </p:nvSpPr>
        <p:spPr>
          <a:xfrm>
            <a:off x="1308222" y="6356350"/>
            <a:ext cx="10908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1" type="ftr"/>
          </p:nvPr>
        </p:nvSpPr>
        <p:spPr>
          <a:xfrm>
            <a:off x="2811902" y="6356350"/>
            <a:ext cx="390144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
          <p:cNvSpPr txBox="1"/>
          <p:nvPr>
            <p:ph idx="12" type="sldNum"/>
          </p:nvPr>
        </p:nvSpPr>
        <p:spPr>
          <a:xfrm>
            <a:off x="8154442" y="6356350"/>
            <a:ext cx="157097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8" name="Shape 88"/>
        <p:cNvGrpSpPr/>
        <p:nvPr/>
      </p:nvGrpSpPr>
      <p:grpSpPr>
        <a:xfrm>
          <a:off x="0" y="0"/>
          <a:ext cx="0" cy="0"/>
          <a:chOff x="0" y="0"/>
          <a:chExt cx="0" cy="0"/>
        </a:xfrm>
      </p:grpSpPr>
      <p:sp>
        <p:nvSpPr>
          <p:cNvPr id="89" name="Google Shape;8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12"/>
          <p:cNvSpPr txBox="1"/>
          <p:nvPr>
            <p:ph idx="10" type="dt"/>
          </p:nvPr>
        </p:nvSpPr>
        <p:spPr>
          <a:xfrm>
            <a:off x="1308222" y="6356350"/>
            <a:ext cx="10908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1" type="ftr"/>
          </p:nvPr>
        </p:nvSpPr>
        <p:spPr>
          <a:xfrm>
            <a:off x="2811902" y="6356350"/>
            <a:ext cx="390144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2"/>
          <p:cNvSpPr txBox="1"/>
          <p:nvPr>
            <p:ph idx="12" type="sldNum"/>
          </p:nvPr>
        </p:nvSpPr>
        <p:spPr>
          <a:xfrm>
            <a:off x="8154442" y="6356350"/>
            <a:ext cx="157097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 name="Shape 31"/>
        <p:cNvGrpSpPr/>
        <p:nvPr/>
      </p:nvGrpSpPr>
      <p:grpSpPr>
        <a:xfrm>
          <a:off x="0" y="0"/>
          <a:ext cx="0" cy="0"/>
          <a:chOff x="0" y="0"/>
          <a:chExt cx="0" cy="0"/>
        </a:xfrm>
      </p:grpSpPr>
      <p:sp>
        <p:nvSpPr>
          <p:cNvPr id="32" name="Google Shape;3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3"/>
          <p:cNvSpPr txBox="1"/>
          <p:nvPr>
            <p:ph idx="10" type="dt"/>
          </p:nvPr>
        </p:nvSpPr>
        <p:spPr>
          <a:xfrm>
            <a:off x="1308222" y="6356350"/>
            <a:ext cx="10908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
          <p:cNvSpPr txBox="1"/>
          <p:nvPr>
            <p:ph idx="11" type="ftr"/>
          </p:nvPr>
        </p:nvSpPr>
        <p:spPr>
          <a:xfrm>
            <a:off x="2811902" y="6356350"/>
            <a:ext cx="390144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
          <p:cNvSpPr txBox="1"/>
          <p:nvPr>
            <p:ph idx="12" type="sldNum"/>
          </p:nvPr>
        </p:nvSpPr>
        <p:spPr>
          <a:xfrm>
            <a:off x="8154442" y="6356350"/>
            <a:ext cx="157097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0" name="Google Shape;40;p4"/>
          <p:cNvSpPr txBox="1"/>
          <p:nvPr>
            <p:ph idx="10" type="dt"/>
          </p:nvPr>
        </p:nvSpPr>
        <p:spPr>
          <a:xfrm>
            <a:off x="1308222" y="6356350"/>
            <a:ext cx="10908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
          <p:cNvSpPr txBox="1"/>
          <p:nvPr>
            <p:ph idx="11" type="ftr"/>
          </p:nvPr>
        </p:nvSpPr>
        <p:spPr>
          <a:xfrm>
            <a:off x="2811902" y="6356350"/>
            <a:ext cx="390144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
          <p:cNvSpPr txBox="1"/>
          <p:nvPr>
            <p:ph idx="12" type="sldNum"/>
          </p:nvPr>
        </p:nvSpPr>
        <p:spPr>
          <a:xfrm>
            <a:off x="8154442" y="6356350"/>
            <a:ext cx="157097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5"/>
          <p:cNvSpPr txBox="1"/>
          <p:nvPr>
            <p:ph idx="10" type="dt"/>
          </p:nvPr>
        </p:nvSpPr>
        <p:spPr>
          <a:xfrm>
            <a:off x="1308222" y="6356350"/>
            <a:ext cx="10908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
          <p:cNvSpPr txBox="1"/>
          <p:nvPr>
            <p:ph idx="11" type="ftr"/>
          </p:nvPr>
        </p:nvSpPr>
        <p:spPr>
          <a:xfrm>
            <a:off x="2811902" y="6356350"/>
            <a:ext cx="390144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5"/>
          <p:cNvSpPr txBox="1"/>
          <p:nvPr>
            <p:ph idx="12" type="sldNum"/>
          </p:nvPr>
        </p:nvSpPr>
        <p:spPr>
          <a:xfrm>
            <a:off x="8154442" y="6356350"/>
            <a:ext cx="157097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6"/>
          <p:cNvSpPr txBox="1"/>
          <p:nvPr>
            <p:ph idx="10" type="dt"/>
          </p:nvPr>
        </p:nvSpPr>
        <p:spPr>
          <a:xfrm>
            <a:off x="1308222" y="6356350"/>
            <a:ext cx="10908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
          <p:cNvSpPr txBox="1"/>
          <p:nvPr>
            <p:ph idx="11" type="ftr"/>
          </p:nvPr>
        </p:nvSpPr>
        <p:spPr>
          <a:xfrm>
            <a:off x="2811902" y="6356350"/>
            <a:ext cx="390144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6"/>
          <p:cNvSpPr txBox="1"/>
          <p:nvPr>
            <p:ph idx="12" type="sldNum"/>
          </p:nvPr>
        </p:nvSpPr>
        <p:spPr>
          <a:xfrm>
            <a:off x="8154442" y="6356350"/>
            <a:ext cx="157097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7"/>
          <p:cNvSpPr txBox="1"/>
          <p:nvPr>
            <p:ph idx="10" type="dt"/>
          </p:nvPr>
        </p:nvSpPr>
        <p:spPr>
          <a:xfrm>
            <a:off x="1308222" y="6356350"/>
            <a:ext cx="10908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7"/>
          <p:cNvSpPr txBox="1"/>
          <p:nvPr>
            <p:ph idx="11" type="ftr"/>
          </p:nvPr>
        </p:nvSpPr>
        <p:spPr>
          <a:xfrm>
            <a:off x="2811902" y="6356350"/>
            <a:ext cx="390144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7"/>
          <p:cNvSpPr txBox="1"/>
          <p:nvPr>
            <p:ph idx="12" type="sldNum"/>
          </p:nvPr>
        </p:nvSpPr>
        <p:spPr>
          <a:xfrm>
            <a:off x="8154442" y="6356350"/>
            <a:ext cx="157097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8"/>
          <p:cNvSpPr txBox="1"/>
          <p:nvPr>
            <p:ph idx="10" type="dt"/>
          </p:nvPr>
        </p:nvSpPr>
        <p:spPr>
          <a:xfrm>
            <a:off x="1308222" y="6356350"/>
            <a:ext cx="10908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1" type="ftr"/>
          </p:nvPr>
        </p:nvSpPr>
        <p:spPr>
          <a:xfrm>
            <a:off x="2811902" y="6356350"/>
            <a:ext cx="390144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2" type="sldNum"/>
          </p:nvPr>
        </p:nvSpPr>
        <p:spPr>
          <a:xfrm>
            <a:off x="8154442" y="6356350"/>
            <a:ext cx="157097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1" name="Google Shape;7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9"/>
          <p:cNvSpPr txBox="1"/>
          <p:nvPr>
            <p:ph idx="10" type="dt"/>
          </p:nvPr>
        </p:nvSpPr>
        <p:spPr>
          <a:xfrm>
            <a:off x="1308222" y="6356350"/>
            <a:ext cx="10908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
          <p:cNvSpPr txBox="1"/>
          <p:nvPr>
            <p:ph idx="11" type="ftr"/>
          </p:nvPr>
        </p:nvSpPr>
        <p:spPr>
          <a:xfrm>
            <a:off x="2811902" y="6356350"/>
            <a:ext cx="390144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2" type="sldNum"/>
          </p:nvPr>
        </p:nvSpPr>
        <p:spPr>
          <a:xfrm>
            <a:off x="8154442" y="6356350"/>
            <a:ext cx="157097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sp>
        <p:nvSpPr>
          <p:cNvPr id="76" name="Google Shape;7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0"/>
          <p:cNvSpPr/>
          <p:nvPr>
            <p:ph idx="2" type="pic"/>
          </p:nvPr>
        </p:nvSpPr>
        <p:spPr>
          <a:xfrm>
            <a:off x="5183188" y="987425"/>
            <a:ext cx="6172200" cy="4873625"/>
          </a:xfrm>
          <a:prstGeom prst="rect">
            <a:avLst/>
          </a:prstGeom>
          <a:noFill/>
          <a:ln>
            <a:noFill/>
          </a:ln>
        </p:spPr>
      </p:sp>
      <p:sp>
        <p:nvSpPr>
          <p:cNvPr id="78" name="Google Shape;7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10"/>
          <p:cNvSpPr txBox="1"/>
          <p:nvPr>
            <p:ph idx="10" type="dt"/>
          </p:nvPr>
        </p:nvSpPr>
        <p:spPr>
          <a:xfrm>
            <a:off x="1308222" y="6356350"/>
            <a:ext cx="10908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0"/>
          <p:cNvSpPr txBox="1"/>
          <p:nvPr>
            <p:ph idx="11" type="ftr"/>
          </p:nvPr>
        </p:nvSpPr>
        <p:spPr>
          <a:xfrm>
            <a:off x="2811902" y="6356350"/>
            <a:ext cx="390144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0"/>
          <p:cNvSpPr txBox="1"/>
          <p:nvPr>
            <p:ph idx="12" type="sldNum"/>
          </p:nvPr>
        </p:nvSpPr>
        <p:spPr>
          <a:xfrm>
            <a:off x="8154442" y="6356350"/>
            <a:ext cx="157097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4.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337820" y="73588"/>
            <a:ext cx="11562080" cy="6065520"/>
          </a:xfrm>
          <a:prstGeom prst="rect">
            <a:avLst/>
          </a:prstGeom>
          <a:solidFill>
            <a:srgbClr val="EA530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 name="Google Shape;11;p1"/>
          <p:cNvSpPr/>
          <p:nvPr/>
        </p:nvSpPr>
        <p:spPr>
          <a:xfrm>
            <a:off x="213360" y="213360"/>
            <a:ext cx="11562080" cy="6065520"/>
          </a:xfrm>
          <a:prstGeom prst="rect">
            <a:avLst/>
          </a:prstGeom>
          <a:solidFill>
            <a:srgbClr val="3062A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 name="Google Shape;12;p1"/>
          <p:cNvSpPr/>
          <p:nvPr/>
        </p:nvSpPr>
        <p:spPr>
          <a:xfrm>
            <a:off x="337820" y="213360"/>
            <a:ext cx="11437620" cy="5925748"/>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Icon&#10;&#10;Description automatically generated" id="13" name="Google Shape;13;p1"/>
          <p:cNvPicPr preferRelativeResize="0"/>
          <p:nvPr/>
        </p:nvPicPr>
        <p:blipFill rotWithShape="1">
          <a:blip r:embed="rId1">
            <a:alphaModFix/>
          </a:blip>
          <a:srcRect b="0" l="0" r="0" t="0"/>
          <a:stretch/>
        </p:blipFill>
        <p:spPr>
          <a:xfrm>
            <a:off x="10114280" y="5999336"/>
            <a:ext cx="1910080" cy="708967"/>
          </a:xfrm>
          <a:prstGeom prst="rect">
            <a:avLst/>
          </a:prstGeom>
          <a:noFill/>
          <a:ln>
            <a:noFill/>
          </a:ln>
        </p:spPr>
      </p:pic>
      <p:pic>
        <p:nvPicPr>
          <p:cNvPr id="14" name="Google Shape;14;p1"/>
          <p:cNvPicPr preferRelativeResize="0"/>
          <p:nvPr/>
        </p:nvPicPr>
        <p:blipFill rotWithShape="1">
          <a:blip r:embed="rId2">
            <a:alphaModFix/>
          </a:blip>
          <a:srcRect b="0" l="0" r="0" t="0"/>
          <a:stretch/>
        </p:blipFill>
        <p:spPr>
          <a:xfrm>
            <a:off x="337820" y="6353819"/>
            <a:ext cx="557530" cy="371011"/>
          </a:xfrm>
          <a:prstGeom prst="rect">
            <a:avLst/>
          </a:prstGeom>
          <a:noFill/>
          <a:ln>
            <a:noFill/>
          </a:ln>
        </p:spPr>
      </p:pic>
      <p:sp>
        <p:nvSpPr>
          <p:cNvPr id="15" name="Google Shape;15;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Google Shape;16;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 name="Google Shape;17;p1"/>
          <p:cNvSpPr txBox="1"/>
          <p:nvPr>
            <p:ph idx="10" type="dt"/>
          </p:nvPr>
        </p:nvSpPr>
        <p:spPr>
          <a:xfrm>
            <a:off x="1308222" y="6356350"/>
            <a:ext cx="109080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Google Shape;18;p1"/>
          <p:cNvSpPr txBox="1"/>
          <p:nvPr>
            <p:ph idx="11" type="ftr"/>
          </p:nvPr>
        </p:nvSpPr>
        <p:spPr>
          <a:xfrm>
            <a:off x="2811902" y="6356350"/>
            <a:ext cx="390144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1"/>
          <p:cNvSpPr txBox="1"/>
          <p:nvPr>
            <p:ph idx="12" type="sldNum"/>
          </p:nvPr>
        </p:nvSpPr>
        <p:spPr>
          <a:xfrm>
            <a:off x="8154442" y="6356350"/>
            <a:ext cx="1570973"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3"/>
          <p:cNvSpPr txBox="1"/>
          <p:nvPr>
            <p:ph type="ctrTitle"/>
          </p:nvPr>
        </p:nvSpPr>
        <p:spPr>
          <a:xfrm>
            <a:off x="2693550" y="521225"/>
            <a:ext cx="6804900" cy="669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002060"/>
              </a:buClr>
              <a:buSzPct val="100000"/>
              <a:buFont typeface="Calibri"/>
              <a:buNone/>
            </a:pPr>
            <a:r>
              <a:rPr b="1" lang="en-US" sz="3200">
                <a:solidFill>
                  <a:srgbClr val="002060"/>
                </a:solidFill>
              </a:rPr>
              <a:t>ORCHYD General Assembly December 2022</a:t>
            </a:r>
            <a:endParaRPr b="1" sz="3200">
              <a:solidFill>
                <a:srgbClr val="002060"/>
              </a:solidFill>
            </a:endParaRPr>
          </a:p>
        </p:txBody>
      </p:sp>
      <p:sp>
        <p:nvSpPr>
          <p:cNvPr id="99" name="Google Shape;99;p13"/>
          <p:cNvSpPr txBox="1"/>
          <p:nvPr>
            <p:ph idx="1" type="subTitle"/>
          </p:nvPr>
        </p:nvSpPr>
        <p:spPr>
          <a:xfrm>
            <a:off x="1827000" y="1425750"/>
            <a:ext cx="8538000" cy="127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None/>
            </a:pPr>
            <a:r>
              <a:rPr b="1" lang="en-US" sz="3600"/>
              <a:t>WP3, Task 3.2 (Social Impact Assessment) D3.2 (Report on Social Impacts)</a:t>
            </a:r>
            <a:endParaRPr sz="3600"/>
          </a:p>
        </p:txBody>
      </p:sp>
      <p:sp>
        <p:nvSpPr>
          <p:cNvPr id="100" name="Google Shape;100;p13"/>
          <p:cNvSpPr/>
          <p:nvPr/>
        </p:nvSpPr>
        <p:spPr>
          <a:xfrm>
            <a:off x="875353" y="6342324"/>
            <a:ext cx="5137519" cy="36933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US" sz="900" u="none" cap="none" strike="noStrike">
                <a:solidFill>
                  <a:srgbClr val="002060"/>
                </a:solidFill>
                <a:latin typeface="Calibri"/>
                <a:ea typeface="Calibri"/>
                <a:cs typeface="Calibri"/>
                <a:sym typeface="Calibri"/>
              </a:rPr>
              <a:t>This project has received funding from the European Union’s Horizon 2020 research and innovation programme under grant agreement No 101006752</a:t>
            </a:r>
            <a:endParaRPr/>
          </a:p>
        </p:txBody>
      </p:sp>
      <p:sp>
        <p:nvSpPr>
          <p:cNvPr id="101" name="Google Shape;101;p13"/>
          <p:cNvSpPr txBox="1"/>
          <p:nvPr/>
        </p:nvSpPr>
        <p:spPr>
          <a:xfrm>
            <a:off x="1523997" y="2827321"/>
            <a:ext cx="9144000" cy="34966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t/>
            </a:r>
            <a:endParaRPr b="0" i="0" sz="2400" u="none" cap="none" strike="noStrike">
              <a:solidFill>
                <a:srgbClr val="7F7F7F"/>
              </a:solidFill>
              <a:latin typeface="Calibri"/>
              <a:ea typeface="Calibri"/>
              <a:cs typeface="Calibri"/>
              <a:sym typeface="Calibri"/>
            </a:endParaRPr>
          </a:p>
        </p:txBody>
      </p:sp>
      <p:sp>
        <p:nvSpPr>
          <p:cNvPr id="102" name="Google Shape;102;p13"/>
          <p:cNvSpPr txBox="1"/>
          <p:nvPr/>
        </p:nvSpPr>
        <p:spPr>
          <a:xfrm>
            <a:off x="1754250" y="2697450"/>
            <a:ext cx="86835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dk1"/>
              </a:buClr>
              <a:buSzPts val="2800"/>
              <a:buFont typeface="Arial"/>
              <a:buNone/>
            </a:pPr>
            <a:r>
              <a:rPr b="1" lang="en-US" sz="3200">
                <a:solidFill>
                  <a:schemeClr val="dk1"/>
                </a:solidFill>
                <a:latin typeface="Calibri"/>
                <a:ea typeface="Calibri"/>
                <a:cs typeface="Calibri"/>
                <a:sym typeface="Calibri"/>
              </a:rPr>
              <a:t>J. A. Paravantis, N. Kontoulis &amp; V. Papakostas</a:t>
            </a:r>
            <a:endParaRPr b="1" sz="3200">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University of Piraeus</a:t>
            </a:r>
            <a:endParaRPr b="0" i="0" sz="2800" u="none" cap="none" strike="noStrike">
              <a:solidFill>
                <a:schemeClr val="dk1"/>
              </a:solidFill>
              <a:latin typeface="Calibri"/>
              <a:ea typeface="Calibri"/>
              <a:cs typeface="Calibri"/>
              <a:sym typeface="Calibri"/>
            </a:endParaRPr>
          </a:p>
        </p:txBody>
      </p:sp>
      <p:pic>
        <p:nvPicPr>
          <p:cNvPr id="103" name="Google Shape;103;p13"/>
          <p:cNvPicPr preferRelativeResize="0"/>
          <p:nvPr/>
        </p:nvPicPr>
        <p:blipFill rotWithShape="1">
          <a:blip r:embed="rId3">
            <a:alphaModFix/>
          </a:blip>
          <a:srcRect b="0" l="0" r="0" t="0"/>
          <a:stretch/>
        </p:blipFill>
        <p:spPr>
          <a:xfrm>
            <a:off x="1786244" y="3775030"/>
            <a:ext cx="9001125" cy="2162175"/>
          </a:xfrm>
          <a:prstGeom prst="rect">
            <a:avLst/>
          </a:prstGeom>
          <a:noFill/>
          <a:ln>
            <a:noFill/>
          </a:ln>
        </p:spPr>
      </p:pic>
      <p:pic>
        <p:nvPicPr>
          <p:cNvPr id="104" name="Google Shape;104;p13"/>
          <p:cNvPicPr preferRelativeResize="0"/>
          <p:nvPr/>
        </p:nvPicPr>
        <p:blipFill rotWithShape="1">
          <a:blip r:embed="rId4">
            <a:alphaModFix/>
          </a:blip>
          <a:srcRect b="0" l="0" r="0" t="0"/>
          <a:stretch/>
        </p:blipFill>
        <p:spPr>
          <a:xfrm>
            <a:off x="9198680" y="4896387"/>
            <a:ext cx="1040818" cy="10408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2"/>
          <p:cNvSpPr txBox="1"/>
          <p:nvPr>
            <p:ph idx="1" type="body"/>
          </p:nvPr>
        </p:nvSpPr>
        <p:spPr>
          <a:xfrm>
            <a:off x="579125" y="1148100"/>
            <a:ext cx="11003400" cy="48222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None/>
            </a:pPr>
            <a:r>
              <a:rPr lang="en-US"/>
              <a:t>Graphic and descriptive analysis (Appendices A &amp; B)</a:t>
            </a:r>
            <a:endParaRPr/>
          </a:p>
          <a:p>
            <a:pPr indent="0" lvl="0" marL="0" rtl="0" algn="l">
              <a:spcBef>
                <a:spcPts val="1000"/>
              </a:spcBef>
              <a:spcAft>
                <a:spcPts val="0"/>
              </a:spcAft>
              <a:buClr>
                <a:schemeClr val="dk1"/>
              </a:buClr>
              <a:buSzPts val="1100"/>
              <a:buNone/>
            </a:pPr>
            <a:r>
              <a:rPr lang="en-US"/>
              <a:t>Highest and lowest ranking items</a:t>
            </a:r>
            <a:endParaRPr/>
          </a:p>
          <a:p>
            <a:pPr indent="0" lvl="0" marL="0" rtl="0" algn="l">
              <a:spcBef>
                <a:spcPts val="1000"/>
              </a:spcBef>
              <a:spcAft>
                <a:spcPts val="0"/>
              </a:spcAft>
              <a:buClr>
                <a:schemeClr val="dk1"/>
              </a:buClr>
              <a:buSzPts val="1100"/>
              <a:buNone/>
            </a:pPr>
            <a:r>
              <a:rPr lang="en-US"/>
              <a:t>Seismicity risk</a:t>
            </a:r>
            <a:endParaRPr/>
          </a:p>
          <a:p>
            <a:pPr indent="0" lvl="0" marL="0" rtl="0" algn="l">
              <a:spcBef>
                <a:spcPts val="1000"/>
              </a:spcBef>
              <a:spcAft>
                <a:spcPts val="0"/>
              </a:spcAft>
              <a:buClr>
                <a:schemeClr val="dk1"/>
              </a:buClr>
              <a:buSzPts val="1100"/>
              <a:buNone/>
            </a:pPr>
            <a:r>
              <a:rPr lang="en-US"/>
              <a:t>Internal consistency of questionnaire</a:t>
            </a:r>
            <a:endParaRPr/>
          </a:p>
          <a:p>
            <a:pPr indent="0" lvl="0" marL="0" rtl="0" algn="l">
              <a:spcBef>
                <a:spcPts val="1000"/>
              </a:spcBef>
              <a:spcAft>
                <a:spcPts val="0"/>
              </a:spcAft>
              <a:buClr>
                <a:schemeClr val="dk1"/>
              </a:buClr>
              <a:buSzPts val="1100"/>
              <a:buNone/>
            </a:pPr>
            <a:r>
              <a:rPr lang="en-US"/>
              <a:t>Too many variables</a:t>
            </a:r>
            <a:endParaRPr/>
          </a:p>
          <a:p>
            <a:pPr indent="0" lvl="0" marL="457200" rtl="0" algn="l">
              <a:spcBef>
                <a:spcPts val="1000"/>
              </a:spcBef>
              <a:spcAft>
                <a:spcPts val="0"/>
              </a:spcAft>
              <a:buClr>
                <a:schemeClr val="dk1"/>
              </a:buClr>
              <a:buSzPts val="1100"/>
              <a:buNone/>
            </a:pPr>
            <a:r>
              <a:rPr lang="en-US"/>
              <a:t>Principal Component Analysis</a:t>
            </a:r>
            <a:endParaRPr/>
          </a:p>
          <a:p>
            <a:pPr indent="0" lvl="0" marL="914400" rtl="0" algn="l">
              <a:spcBef>
                <a:spcPts val="1000"/>
              </a:spcBef>
              <a:spcAft>
                <a:spcPts val="0"/>
              </a:spcAft>
              <a:buClr>
                <a:schemeClr val="dk1"/>
              </a:buClr>
              <a:buSzPts val="1100"/>
              <a:buNone/>
            </a:pPr>
            <a:r>
              <a:rPr lang="en-US"/>
              <a:t>Conceptually related ranking variable groups</a:t>
            </a:r>
            <a:br>
              <a:rPr lang="en-US"/>
            </a:br>
            <a:r>
              <a:rPr lang="en-US"/>
              <a:t>(subjective, Appendix C)</a:t>
            </a:r>
            <a:endParaRPr/>
          </a:p>
          <a:p>
            <a:pPr indent="0" lvl="0" marL="914400" rtl="0" algn="l">
              <a:spcBef>
                <a:spcPts val="1000"/>
              </a:spcBef>
              <a:spcAft>
                <a:spcPts val="0"/>
              </a:spcAft>
              <a:buClr>
                <a:schemeClr val="dk1"/>
              </a:buClr>
              <a:buSzPts val="1100"/>
              <a:buNone/>
            </a:pPr>
            <a:r>
              <a:rPr lang="en-US"/>
              <a:t>Multimodal ranking variables (best)</a:t>
            </a:r>
            <a:endParaRPr/>
          </a:p>
        </p:txBody>
      </p:sp>
      <p:sp>
        <p:nvSpPr>
          <p:cNvPr id="194" name="Google Shape;194;p22"/>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5" name="Google Shape;195;p22"/>
          <p:cNvSpPr txBox="1"/>
          <p:nvPr>
            <p:ph type="title"/>
          </p:nvPr>
        </p:nvSpPr>
        <p:spPr>
          <a:xfrm>
            <a:off x="838200" y="270500"/>
            <a:ext cx="10515600" cy="893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sz="4000"/>
              <a:t>Methodology</a:t>
            </a:r>
            <a:r>
              <a:rPr lang="en-US" sz="4000"/>
              <a:t> </a:t>
            </a:r>
            <a:r>
              <a:rPr lang="en-US" sz="4000">
                <a:solidFill>
                  <a:srgbClr val="FF0000"/>
                </a:solidFill>
              </a:rPr>
              <a:t>(1/2)</a:t>
            </a:r>
            <a:r>
              <a:rPr lang="en-US" sz="4000"/>
              <a:t> </a:t>
            </a:r>
            <a:endParaRPr sz="3750"/>
          </a:p>
        </p:txBody>
      </p:sp>
      <p:sp>
        <p:nvSpPr>
          <p:cNvPr id="196" name="Google Shape;196;p22"/>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3"/>
          <p:cNvSpPr txBox="1"/>
          <p:nvPr>
            <p:ph idx="1" type="body"/>
          </p:nvPr>
        </p:nvSpPr>
        <p:spPr>
          <a:xfrm>
            <a:off x="579125" y="1148100"/>
            <a:ext cx="11003400" cy="48222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None/>
            </a:pPr>
            <a:r>
              <a:rPr lang="en-US"/>
              <a:t>Identify geothermal energy “tribes”</a:t>
            </a:r>
            <a:endParaRPr/>
          </a:p>
          <a:p>
            <a:pPr indent="0" lvl="0" marL="457200" rtl="0" algn="l">
              <a:spcBef>
                <a:spcPts val="1000"/>
              </a:spcBef>
              <a:spcAft>
                <a:spcPts val="0"/>
              </a:spcAft>
              <a:buClr>
                <a:schemeClr val="dk1"/>
              </a:buClr>
              <a:buSzPts val="1100"/>
              <a:buNone/>
            </a:pPr>
            <a:r>
              <a:rPr lang="en-US"/>
              <a:t>Cluster Analysis</a:t>
            </a:r>
            <a:endParaRPr/>
          </a:p>
          <a:p>
            <a:pPr indent="0" lvl="0" marL="914400" rtl="0" algn="l">
              <a:spcBef>
                <a:spcPts val="1000"/>
              </a:spcBef>
              <a:spcAft>
                <a:spcPts val="0"/>
              </a:spcAft>
              <a:buClr>
                <a:schemeClr val="dk1"/>
              </a:buClr>
              <a:buSzPts val="1100"/>
              <a:buNone/>
            </a:pPr>
            <a:r>
              <a:rPr lang="en-US"/>
              <a:t>2 cluster solution (Appendix D)</a:t>
            </a:r>
            <a:endParaRPr/>
          </a:p>
          <a:p>
            <a:pPr indent="0" lvl="0" marL="914400" rtl="0" algn="l">
              <a:spcBef>
                <a:spcPts val="1000"/>
              </a:spcBef>
              <a:spcAft>
                <a:spcPts val="0"/>
              </a:spcAft>
              <a:buClr>
                <a:schemeClr val="dk1"/>
              </a:buClr>
              <a:buSzPts val="1100"/>
              <a:buNone/>
            </a:pPr>
            <a:r>
              <a:rPr lang="en-US"/>
              <a:t>3 cluster solution (best)</a:t>
            </a:r>
            <a:endParaRPr/>
          </a:p>
          <a:p>
            <a:pPr indent="0" lvl="0" marL="0" rtl="0" algn="l">
              <a:spcBef>
                <a:spcPts val="1000"/>
              </a:spcBef>
              <a:spcAft>
                <a:spcPts val="0"/>
              </a:spcAft>
              <a:buClr>
                <a:schemeClr val="dk1"/>
              </a:buClr>
              <a:buSzPts val="1100"/>
              <a:buNone/>
            </a:pPr>
            <a:r>
              <a:rPr lang="en-US"/>
              <a:t>Focus on NIMBY attitudes</a:t>
            </a:r>
            <a:endParaRPr/>
          </a:p>
          <a:p>
            <a:pPr indent="0" lvl="0" marL="0" rtl="0" algn="l">
              <a:spcBef>
                <a:spcPts val="1000"/>
              </a:spcBef>
              <a:spcAft>
                <a:spcPts val="0"/>
              </a:spcAft>
              <a:buClr>
                <a:schemeClr val="dk1"/>
              </a:buClr>
              <a:buSzPts val="1100"/>
              <a:buNone/>
            </a:pPr>
            <a:r>
              <a:rPr lang="en-US"/>
              <a:t>Focus on skeptical attitudes</a:t>
            </a:r>
            <a:endParaRPr/>
          </a:p>
          <a:p>
            <a:pPr indent="0" lvl="0" marL="0" rtl="0" algn="l">
              <a:spcBef>
                <a:spcPts val="1000"/>
              </a:spcBef>
              <a:spcAft>
                <a:spcPts val="0"/>
              </a:spcAft>
              <a:buClr>
                <a:schemeClr val="dk1"/>
              </a:buClr>
              <a:buSzPts val="1100"/>
              <a:buNone/>
            </a:pPr>
            <a:r>
              <a:rPr lang="en-US"/>
              <a:t>Relate to energy tribes</a:t>
            </a:r>
            <a:endParaRPr/>
          </a:p>
          <a:p>
            <a:pPr indent="0" lvl="0" marL="457200" rtl="0" algn="l">
              <a:lnSpc>
                <a:spcPct val="115000"/>
              </a:lnSpc>
              <a:spcBef>
                <a:spcPts val="600"/>
              </a:spcBef>
              <a:spcAft>
                <a:spcPts val="600"/>
              </a:spcAft>
              <a:buClr>
                <a:schemeClr val="dk1"/>
              </a:buClr>
              <a:buSzPts val="1100"/>
              <a:buNone/>
            </a:pPr>
            <a:r>
              <a:t/>
            </a:r>
            <a:endParaRPr/>
          </a:p>
        </p:txBody>
      </p:sp>
      <p:sp>
        <p:nvSpPr>
          <p:cNvPr id="202" name="Google Shape;202;p23"/>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3" name="Google Shape;203;p23"/>
          <p:cNvSpPr txBox="1"/>
          <p:nvPr>
            <p:ph type="title"/>
          </p:nvPr>
        </p:nvSpPr>
        <p:spPr>
          <a:xfrm>
            <a:off x="838200" y="270500"/>
            <a:ext cx="10515600" cy="893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sz="4000"/>
              <a:t>Methodology </a:t>
            </a:r>
            <a:r>
              <a:rPr lang="en-US" sz="4000">
                <a:solidFill>
                  <a:srgbClr val="FF0000"/>
                </a:solidFill>
              </a:rPr>
              <a:t>(2/2)</a:t>
            </a:r>
            <a:r>
              <a:rPr lang="en-US" sz="4000"/>
              <a:t> </a:t>
            </a:r>
            <a:endParaRPr sz="3750"/>
          </a:p>
        </p:txBody>
      </p:sp>
      <p:sp>
        <p:nvSpPr>
          <p:cNvPr id="204" name="Google Shape;204;p23"/>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4"/>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0" name="Google Shape;210;p24"/>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pic>
        <p:nvPicPr>
          <p:cNvPr id="211" name="Google Shape;211;p24"/>
          <p:cNvPicPr preferRelativeResize="0"/>
          <p:nvPr/>
        </p:nvPicPr>
        <p:blipFill>
          <a:blip r:embed="rId3">
            <a:alphaModFix/>
          </a:blip>
          <a:stretch>
            <a:fillRect/>
          </a:stretch>
        </p:blipFill>
        <p:spPr>
          <a:xfrm>
            <a:off x="1863600" y="279480"/>
            <a:ext cx="8720401" cy="58064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5"/>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7" name="Google Shape;217;p25"/>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pic>
        <p:nvPicPr>
          <p:cNvPr id="218" name="Google Shape;218;p25"/>
          <p:cNvPicPr preferRelativeResize="0"/>
          <p:nvPr/>
        </p:nvPicPr>
        <p:blipFill>
          <a:blip r:embed="rId3">
            <a:alphaModFix/>
          </a:blip>
          <a:stretch>
            <a:fillRect/>
          </a:stretch>
        </p:blipFill>
        <p:spPr>
          <a:xfrm>
            <a:off x="1731900" y="281680"/>
            <a:ext cx="8717099" cy="58064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6"/>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4" name="Google Shape;224;p26"/>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pic>
        <p:nvPicPr>
          <p:cNvPr id="225" name="Google Shape;225;p26"/>
          <p:cNvPicPr preferRelativeResize="0"/>
          <p:nvPr/>
        </p:nvPicPr>
        <p:blipFill>
          <a:blip r:embed="rId3">
            <a:alphaModFix/>
          </a:blip>
          <a:stretch>
            <a:fillRect/>
          </a:stretch>
        </p:blipFill>
        <p:spPr>
          <a:xfrm>
            <a:off x="1534679" y="268238"/>
            <a:ext cx="9010650" cy="58064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7"/>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1" name="Google Shape;231;p27"/>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pic>
        <p:nvPicPr>
          <p:cNvPr id="232" name="Google Shape;232;p27"/>
          <p:cNvPicPr preferRelativeResize="0"/>
          <p:nvPr/>
        </p:nvPicPr>
        <p:blipFill>
          <a:blip r:embed="rId3">
            <a:alphaModFix/>
          </a:blip>
          <a:stretch>
            <a:fillRect/>
          </a:stretch>
        </p:blipFill>
        <p:spPr>
          <a:xfrm>
            <a:off x="1825723" y="270980"/>
            <a:ext cx="8753376" cy="58064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8"/>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8" name="Google Shape;238;p28"/>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pic>
        <p:nvPicPr>
          <p:cNvPr id="239" name="Google Shape;239;p28"/>
          <p:cNvPicPr preferRelativeResize="0"/>
          <p:nvPr/>
        </p:nvPicPr>
        <p:blipFill>
          <a:blip r:embed="rId3">
            <a:alphaModFix/>
          </a:blip>
          <a:stretch>
            <a:fillRect/>
          </a:stretch>
        </p:blipFill>
        <p:spPr>
          <a:xfrm>
            <a:off x="1552960" y="268238"/>
            <a:ext cx="9010650" cy="58064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9"/>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5" name="Google Shape;245;p29"/>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pic>
        <p:nvPicPr>
          <p:cNvPr id="246" name="Google Shape;246;p29"/>
          <p:cNvPicPr preferRelativeResize="0"/>
          <p:nvPr/>
        </p:nvPicPr>
        <p:blipFill>
          <a:blip r:embed="rId3">
            <a:alphaModFix/>
          </a:blip>
          <a:stretch>
            <a:fillRect/>
          </a:stretch>
        </p:blipFill>
        <p:spPr>
          <a:xfrm>
            <a:off x="1493592" y="268238"/>
            <a:ext cx="9010650" cy="58064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0"/>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2" name="Google Shape;252;p30"/>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pic>
        <p:nvPicPr>
          <p:cNvPr id="253" name="Google Shape;253;p30"/>
          <p:cNvPicPr preferRelativeResize="0"/>
          <p:nvPr/>
        </p:nvPicPr>
        <p:blipFill>
          <a:blip r:embed="rId3">
            <a:alphaModFix/>
          </a:blip>
          <a:stretch>
            <a:fillRect/>
          </a:stretch>
        </p:blipFill>
        <p:spPr>
          <a:xfrm>
            <a:off x="1524000" y="282718"/>
            <a:ext cx="9010650" cy="58064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1"/>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9" name="Google Shape;259;p31"/>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pic>
        <p:nvPicPr>
          <p:cNvPr id="260" name="Google Shape;260;p31"/>
          <p:cNvPicPr preferRelativeResize="0"/>
          <p:nvPr/>
        </p:nvPicPr>
        <p:blipFill>
          <a:blip r:embed="rId3">
            <a:alphaModFix/>
          </a:blip>
          <a:stretch>
            <a:fillRect/>
          </a:stretch>
        </p:blipFill>
        <p:spPr>
          <a:xfrm>
            <a:off x="1491239" y="268238"/>
            <a:ext cx="9010650" cy="58064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4"/>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0" name="Google Shape;110;p14"/>
          <p:cNvSpPr txBox="1"/>
          <p:nvPr>
            <p:ph type="title"/>
          </p:nvPr>
        </p:nvSpPr>
        <p:spPr>
          <a:xfrm>
            <a:off x="838200" y="288925"/>
            <a:ext cx="10515600" cy="8307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Calibri"/>
              <a:buNone/>
            </a:pPr>
            <a:r>
              <a:rPr lang="en-US" sz="4000"/>
              <a:t>Zooming on Task 3.2, WP3</a:t>
            </a:r>
            <a:endParaRPr sz="4333"/>
          </a:p>
        </p:txBody>
      </p:sp>
      <p:sp>
        <p:nvSpPr>
          <p:cNvPr id="111" name="Google Shape;111;p14"/>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grpSp>
        <p:nvGrpSpPr>
          <p:cNvPr id="112" name="Google Shape;112;p14"/>
          <p:cNvGrpSpPr/>
          <p:nvPr/>
        </p:nvGrpSpPr>
        <p:grpSpPr>
          <a:xfrm>
            <a:off x="7513075" y="1641147"/>
            <a:ext cx="4069647" cy="4267015"/>
            <a:chOff x="5632321" y="1189770"/>
            <a:chExt cx="3305700" cy="3482994"/>
          </a:xfrm>
        </p:grpSpPr>
        <p:sp>
          <p:nvSpPr>
            <p:cNvPr id="113" name="Google Shape;113;p14"/>
            <p:cNvSpPr/>
            <p:nvPr/>
          </p:nvSpPr>
          <p:spPr>
            <a:xfrm>
              <a:off x="5632321" y="1189770"/>
              <a:ext cx="3305700" cy="1005600"/>
            </a:xfrm>
            <a:prstGeom prst="chevron">
              <a:avLst>
                <a:gd fmla="val 50000" name="adj"/>
              </a:avLst>
            </a:prstGeom>
            <a:solidFill>
              <a:srgbClr val="A61C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2800">
                  <a:solidFill>
                    <a:srgbClr val="FFFFFF"/>
                  </a:solidFill>
                  <a:latin typeface="Calibri"/>
                  <a:ea typeface="Calibri"/>
                  <a:cs typeface="Calibri"/>
                  <a:sym typeface="Calibri"/>
                </a:rPr>
                <a:t>Energy security implications</a:t>
              </a:r>
              <a:endParaRPr sz="2800">
                <a:solidFill>
                  <a:srgbClr val="FFFFFF"/>
                </a:solidFill>
                <a:latin typeface="Calibri"/>
                <a:ea typeface="Calibri"/>
                <a:cs typeface="Calibri"/>
                <a:sym typeface="Calibri"/>
              </a:endParaRPr>
            </a:p>
          </p:txBody>
        </p:sp>
        <p:sp>
          <p:nvSpPr>
            <p:cNvPr id="114" name="Google Shape;114;p14"/>
            <p:cNvSpPr txBox="1"/>
            <p:nvPr/>
          </p:nvSpPr>
          <p:spPr>
            <a:xfrm>
              <a:off x="5632321" y="2195364"/>
              <a:ext cx="3305700" cy="2477400"/>
            </a:xfrm>
            <a:prstGeom prst="rect">
              <a:avLst/>
            </a:prstGeom>
            <a:noFill/>
            <a:ln>
              <a:noFill/>
            </a:ln>
          </p:spPr>
          <p:txBody>
            <a:bodyPr anchorCtr="0" anchor="t" bIns="121900" lIns="121900" spcFirstLastPara="1" rIns="121900" wrap="square" tIns="121900">
              <a:noAutofit/>
            </a:bodyPr>
            <a:lstStyle/>
            <a:p>
              <a:pPr indent="0" lvl="0" marL="457200" rtl="0" algn="l">
                <a:lnSpc>
                  <a:spcPct val="115000"/>
                </a:lnSpc>
                <a:spcBef>
                  <a:spcPts val="1000"/>
                </a:spcBef>
                <a:spcAft>
                  <a:spcPts val="0"/>
                </a:spcAft>
                <a:buClr>
                  <a:schemeClr val="dk1"/>
                </a:buClr>
                <a:buSzPts val="1100"/>
                <a:buFont typeface="Arial"/>
                <a:buNone/>
              </a:pPr>
              <a:r>
                <a:rPr lang="en-US" sz="2600">
                  <a:solidFill>
                    <a:srgbClr val="7F7F7F"/>
                  </a:solidFill>
                  <a:latin typeface="Calibri"/>
                  <a:ea typeface="Calibri"/>
                  <a:cs typeface="Calibri"/>
                  <a:sym typeface="Calibri"/>
                </a:rPr>
                <a:t>M3.4 - Complete geothermal energy security index (M26)</a:t>
              </a:r>
              <a:endParaRPr sz="2600">
                <a:solidFill>
                  <a:srgbClr val="7F7F7F"/>
                </a:solidFill>
                <a:latin typeface="Calibri"/>
                <a:ea typeface="Calibri"/>
                <a:cs typeface="Calibri"/>
                <a:sym typeface="Calibri"/>
              </a:endParaRPr>
            </a:p>
            <a:p>
              <a:pPr indent="0" lvl="0" marL="457200" rtl="0" algn="l">
                <a:lnSpc>
                  <a:spcPct val="115000"/>
                </a:lnSpc>
                <a:spcBef>
                  <a:spcPts val="1000"/>
                </a:spcBef>
                <a:spcAft>
                  <a:spcPts val="0"/>
                </a:spcAft>
                <a:buClr>
                  <a:schemeClr val="dk1"/>
                </a:buClr>
                <a:buSzPts val="1100"/>
                <a:buFont typeface="Arial"/>
                <a:buNone/>
              </a:pPr>
              <a:r>
                <a:rPr lang="en-US" sz="2600">
                  <a:solidFill>
                    <a:srgbClr val="7F7F7F"/>
                  </a:solidFill>
                  <a:latin typeface="Calibri"/>
                  <a:ea typeface="Calibri"/>
                  <a:cs typeface="Calibri"/>
                  <a:sym typeface="Calibri"/>
                </a:rPr>
                <a:t>D3.3 - Report on energy security (M28)</a:t>
              </a:r>
              <a:br>
                <a:rPr lang="en-US" sz="1600">
                  <a:latin typeface="Roboto"/>
                  <a:ea typeface="Roboto"/>
                  <a:cs typeface="Roboto"/>
                  <a:sym typeface="Roboto"/>
                </a:rPr>
              </a:br>
              <a:r>
                <a:rPr lang="en-US" sz="1600">
                  <a:latin typeface="Roboto"/>
                  <a:ea typeface="Roboto"/>
                  <a:cs typeface="Roboto"/>
                  <a:sym typeface="Roboto"/>
                </a:rPr>
                <a:t> 							</a:t>
              </a:r>
              <a:endParaRPr sz="1600">
                <a:latin typeface="Roboto"/>
                <a:ea typeface="Roboto"/>
                <a:cs typeface="Roboto"/>
                <a:sym typeface="Roboto"/>
              </a:endParaRPr>
            </a:p>
            <a:p>
              <a:pPr indent="0" lvl="0" marL="0" rtl="0" algn="l">
                <a:lnSpc>
                  <a:spcPct val="115000"/>
                </a:lnSpc>
                <a:spcBef>
                  <a:spcPts val="1000"/>
                </a:spcBef>
                <a:spcAft>
                  <a:spcPts val="0"/>
                </a:spcAft>
                <a:buClr>
                  <a:schemeClr val="dk1"/>
                </a:buClr>
                <a:buSzPts val="1100"/>
                <a:buFont typeface="Arial"/>
                <a:buNone/>
              </a:pPr>
              <a:r>
                <a:rPr lang="en-US" sz="1600">
                  <a:latin typeface="Roboto"/>
                  <a:ea typeface="Roboto"/>
                  <a:cs typeface="Roboto"/>
                  <a:sym typeface="Roboto"/>
                </a:rPr>
                <a:t>						 					</a:t>
              </a:r>
              <a:endParaRPr sz="1600">
                <a:latin typeface="Roboto"/>
                <a:ea typeface="Roboto"/>
                <a:cs typeface="Roboto"/>
                <a:sym typeface="Roboto"/>
              </a:endParaRPr>
            </a:p>
            <a:p>
              <a:pPr indent="0" lvl="0" marL="457200" rtl="0" algn="l">
                <a:lnSpc>
                  <a:spcPct val="115000"/>
                </a:lnSpc>
                <a:spcBef>
                  <a:spcPts val="1000"/>
                </a:spcBef>
                <a:spcAft>
                  <a:spcPts val="0"/>
                </a:spcAft>
                <a:buClr>
                  <a:schemeClr val="dk1"/>
                </a:buClr>
                <a:buSzPts val="1100"/>
                <a:buFont typeface="Arial"/>
                <a:buNone/>
              </a:pPr>
              <a:r>
                <a:rPr lang="en-US" sz="1600">
                  <a:latin typeface="Roboto"/>
                  <a:ea typeface="Roboto"/>
                  <a:cs typeface="Roboto"/>
                  <a:sym typeface="Roboto"/>
                </a:rPr>
                <a:t>				</a:t>
              </a:r>
              <a:endParaRPr sz="1600">
                <a:latin typeface="Roboto"/>
                <a:ea typeface="Roboto"/>
                <a:cs typeface="Roboto"/>
                <a:sym typeface="Roboto"/>
              </a:endParaRPr>
            </a:p>
            <a:p>
              <a:pPr indent="0" lvl="0" marL="457200" rtl="0" algn="l">
                <a:lnSpc>
                  <a:spcPct val="115000"/>
                </a:lnSpc>
                <a:spcBef>
                  <a:spcPts val="1000"/>
                </a:spcBef>
                <a:spcAft>
                  <a:spcPts val="0"/>
                </a:spcAft>
                <a:buClr>
                  <a:schemeClr val="dk1"/>
                </a:buClr>
                <a:buSzPts val="1100"/>
                <a:buFont typeface="Arial"/>
                <a:buNone/>
              </a:pPr>
              <a:r>
                <a:rPr lang="en-US" sz="1600">
                  <a:latin typeface="Roboto"/>
                  <a:ea typeface="Roboto"/>
                  <a:cs typeface="Roboto"/>
                  <a:sym typeface="Roboto"/>
                </a:rPr>
                <a:t>			</a:t>
              </a:r>
              <a:endParaRPr sz="1600">
                <a:latin typeface="Roboto"/>
                <a:ea typeface="Roboto"/>
                <a:cs typeface="Roboto"/>
                <a:sym typeface="Roboto"/>
              </a:endParaRPr>
            </a:p>
            <a:p>
              <a:pPr indent="0" lvl="0" marL="457200" rtl="0" algn="l">
                <a:lnSpc>
                  <a:spcPct val="115000"/>
                </a:lnSpc>
                <a:spcBef>
                  <a:spcPts val="1000"/>
                </a:spcBef>
                <a:spcAft>
                  <a:spcPts val="0"/>
                </a:spcAft>
                <a:buClr>
                  <a:schemeClr val="dk1"/>
                </a:buClr>
                <a:buSzPts val="1100"/>
                <a:buFont typeface="Arial"/>
                <a:buNone/>
              </a:pPr>
              <a:r>
                <a:rPr lang="en-US" sz="1600">
                  <a:latin typeface="Roboto"/>
                  <a:ea typeface="Roboto"/>
                  <a:cs typeface="Roboto"/>
                  <a:sym typeface="Roboto"/>
                </a:rPr>
                <a:t>		</a:t>
              </a:r>
              <a:endParaRPr sz="1600">
                <a:latin typeface="Roboto"/>
                <a:ea typeface="Roboto"/>
                <a:cs typeface="Roboto"/>
                <a:sym typeface="Roboto"/>
              </a:endParaRPr>
            </a:p>
            <a:p>
              <a:pPr indent="0" lvl="0" marL="457200" rtl="0" algn="l">
                <a:lnSpc>
                  <a:spcPct val="115000"/>
                </a:lnSpc>
                <a:spcBef>
                  <a:spcPts val="1000"/>
                </a:spcBef>
                <a:spcAft>
                  <a:spcPts val="0"/>
                </a:spcAft>
                <a:buClr>
                  <a:schemeClr val="dk1"/>
                </a:buClr>
                <a:buSzPts val="1100"/>
                <a:buFont typeface="Arial"/>
                <a:buNone/>
              </a:pPr>
              <a:r>
                <a:rPr lang="en-US" sz="1600">
                  <a:latin typeface="Roboto"/>
                  <a:ea typeface="Roboto"/>
                  <a:cs typeface="Roboto"/>
                  <a:sym typeface="Roboto"/>
                </a:rPr>
                <a:t> </a:t>
              </a:r>
              <a:br>
                <a:rPr lang="en-US" sz="1600">
                  <a:latin typeface="Roboto"/>
                  <a:ea typeface="Roboto"/>
                  <a:cs typeface="Roboto"/>
                  <a:sym typeface="Roboto"/>
                </a:rPr>
              </a:br>
              <a:endParaRPr sz="1600">
                <a:latin typeface="Roboto"/>
                <a:ea typeface="Roboto"/>
                <a:cs typeface="Roboto"/>
                <a:sym typeface="Roboto"/>
              </a:endParaRPr>
            </a:p>
          </p:txBody>
        </p:sp>
      </p:grpSp>
      <p:grpSp>
        <p:nvGrpSpPr>
          <p:cNvPr id="115" name="Google Shape;115;p14"/>
          <p:cNvGrpSpPr/>
          <p:nvPr/>
        </p:nvGrpSpPr>
        <p:grpSpPr>
          <a:xfrm>
            <a:off x="579125" y="1641421"/>
            <a:ext cx="4366589" cy="4266669"/>
            <a:chOff x="0" y="1189994"/>
            <a:chExt cx="3546900" cy="3482710"/>
          </a:xfrm>
        </p:grpSpPr>
        <p:sp>
          <p:nvSpPr>
            <p:cNvPr id="116" name="Google Shape;116;p14"/>
            <p:cNvSpPr/>
            <p:nvPr/>
          </p:nvSpPr>
          <p:spPr>
            <a:xfrm>
              <a:off x="0" y="1189994"/>
              <a:ext cx="3546900" cy="1039500"/>
            </a:xfrm>
            <a:prstGeom prst="homePlate">
              <a:avLst>
                <a:gd fmla="val 50000" name="adj"/>
              </a:avLst>
            </a:prstGeom>
            <a:solidFill>
              <a:schemeClr val="lt2"/>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lang="en-US" sz="2800">
                  <a:solidFill>
                    <a:schemeClr val="dk1"/>
                  </a:solidFill>
                  <a:latin typeface="Calibri"/>
                  <a:ea typeface="Calibri"/>
                  <a:cs typeface="Calibri"/>
                  <a:sym typeface="Calibri"/>
                </a:rPr>
                <a:t>Milestone 3.3</a:t>
              </a:r>
              <a:endParaRPr sz="2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lang="en-US" sz="2800">
                  <a:solidFill>
                    <a:schemeClr val="dk1"/>
                  </a:solidFill>
                  <a:latin typeface="Calibri"/>
                  <a:ea typeface="Calibri"/>
                  <a:cs typeface="Calibri"/>
                  <a:sym typeface="Calibri"/>
                </a:rPr>
                <a:t>Complete online social survey (M19)</a:t>
              </a:r>
              <a:endParaRPr sz="2800">
                <a:solidFill>
                  <a:schemeClr val="dk1"/>
                </a:solidFill>
                <a:latin typeface="Calibri"/>
                <a:ea typeface="Calibri"/>
                <a:cs typeface="Calibri"/>
                <a:sym typeface="Calibri"/>
              </a:endParaRPr>
            </a:p>
          </p:txBody>
        </p:sp>
        <p:sp>
          <p:nvSpPr>
            <p:cNvPr id="117" name="Google Shape;117;p14"/>
            <p:cNvSpPr txBox="1"/>
            <p:nvPr/>
          </p:nvSpPr>
          <p:spPr>
            <a:xfrm>
              <a:off x="0" y="2229504"/>
              <a:ext cx="2944200" cy="2443200"/>
            </a:xfrm>
            <a:prstGeom prst="rect">
              <a:avLst/>
            </a:prstGeom>
            <a:noFill/>
            <a:ln>
              <a:noFill/>
            </a:ln>
          </p:spPr>
          <p:txBody>
            <a:bodyPr anchorCtr="0" anchor="t" bIns="121900" lIns="121900" spcFirstLastPara="1" rIns="121900" wrap="square" tIns="121900">
              <a:noAutofit/>
            </a:bodyPr>
            <a:lstStyle/>
            <a:p>
              <a:pPr indent="457200" lvl="0" marL="0" rtl="0" algn="l">
                <a:lnSpc>
                  <a:spcPct val="115000"/>
                </a:lnSpc>
                <a:spcBef>
                  <a:spcPts val="1000"/>
                </a:spcBef>
                <a:spcAft>
                  <a:spcPts val="0"/>
                </a:spcAft>
                <a:buClr>
                  <a:schemeClr val="dk1"/>
                </a:buClr>
                <a:buSzPts val="1100"/>
                <a:buFont typeface="Arial"/>
                <a:buNone/>
              </a:pPr>
              <a:r>
                <a:rPr lang="en-US" sz="2600">
                  <a:solidFill>
                    <a:schemeClr val="dk1"/>
                  </a:solidFill>
                  <a:latin typeface="Calibri"/>
                  <a:ea typeface="Calibri"/>
                  <a:cs typeface="Calibri"/>
                  <a:sym typeface="Calibri"/>
                </a:rPr>
                <a:t>Literature review</a:t>
              </a:r>
              <a:endParaRPr sz="2600">
                <a:solidFill>
                  <a:schemeClr val="dk1"/>
                </a:solidFill>
                <a:latin typeface="Calibri"/>
                <a:ea typeface="Calibri"/>
                <a:cs typeface="Calibri"/>
                <a:sym typeface="Calibri"/>
              </a:endParaRPr>
            </a:p>
            <a:p>
              <a:pPr indent="0" lvl="0" marL="457200" rtl="0" algn="l">
                <a:lnSpc>
                  <a:spcPct val="115000"/>
                </a:lnSpc>
                <a:spcBef>
                  <a:spcPts val="1000"/>
                </a:spcBef>
                <a:spcAft>
                  <a:spcPts val="0"/>
                </a:spcAft>
                <a:buClr>
                  <a:schemeClr val="dk1"/>
                </a:buClr>
                <a:buSzPts val="1100"/>
                <a:buFont typeface="Arial"/>
                <a:buNone/>
              </a:pPr>
              <a:r>
                <a:rPr lang="en-US" sz="2600">
                  <a:solidFill>
                    <a:schemeClr val="dk1"/>
                  </a:solidFill>
                  <a:latin typeface="Calibri"/>
                  <a:ea typeface="Calibri"/>
                  <a:cs typeface="Calibri"/>
                  <a:sym typeface="Calibri"/>
                </a:rPr>
                <a:t>Structure of questionnaire</a:t>
              </a:r>
              <a:endParaRPr sz="2600">
                <a:solidFill>
                  <a:schemeClr val="dk1"/>
                </a:solidFill>
                <a:latin typeface="Calibri"/>
                <a:ea typeface="Calibri"/>
                <a:cs typeface="Calibri"/>
                <a:sym typeface="Calibri"/>
              </a:endParaRPr>
            </a:p>
            <a:p>
              <a:pPr indent="0" lvl="0" marL="457200" rtl="0" algn="l">
                <a:lnSpc>
                  <a:spcPct val="115000"/>
                </a:lnSpc>
                <a:spcBef>
                  <a:spcPts val="1000"/>
                </a:spcBef>
                <a:spcAft>
                  <a:spcPts val="0"/>
                </a:spcAft>
                <a:buClr>
                  <a:schemeClr val="dk1"/>
                </a:buClr>
                <a:buSzPts val="1100"/>
                <a:buFont typeface="Arial"/>
                <a:buNone/>
              </a:pPr>
              <a:r>
                <a:rPr lang="en-US" sz="2600">
                  <a:solidFill>
                    <a:schemeClr val="dk1"/>
                  </a:solidFill>
                  <a:latin typeface="Calibri"/>
                  <a:ea typeface="Calibri"/>
                  <a:cs typeface="Calibri"/>
                  <a:sym typeface="Calibri"/>
                </a:rPr>
                <a:t>Survey distribution</a:t>
              </a:r>
              <a:endParaRPr sz="2600">
                <a:solidFill>
                  <a:schemeClr val="dk1"/>
                </a:solidFill>
                <a:latin typeface="Calibri"/>
                <a:ea typeface="Calibri"/>
                <a:cs typeface="Calibri"/>
                <a:sym typeface="Calibri"/>
              </a:endParaRPr>
            </a:p>
            <a:p>
              <a:pPr indent="0" lvl="0" marL="457200" rtl="0" algn="l">
                <a:lnSpc>
                  <a:spcPct val="115000"/>
                </a:lnSpc>
                <a:spcBef>
                  <a:spcPts val="1000"/>
                </a:spcBef>
                <a:spcAft>
                  <a:spcPts val="0"/>
                </a:spcAft>
                <a:buClr>
                  <a:schemeClr val="dk1"/>
                </a:buClr>
                <a:buSzPts val="1100"/>
                <a:buFont typeface="Arial"/>
                <a:buNone/>
              </a:pPr>
              <a:r>
                <a:t/>
              </a:r>
              <a:endParaRPr sz="1600">
                <a:solidFill>
                  <a:schemeClr val="dk1"/>
                </a:solidFill>
                <a:latin typeface="Roboto"/>
                <a:ea typeface="Roboto"/>
                <a:cs typeface="Roboto"/>
                <a:sym typeface="Roboto"/>
              </a:endParaRPr>
            </a:p>
          </p:txBody>
        </p:sp>
      </p:grpSp>
      <p:grpSp>
        <p:nvGrpSpPr>
          <p:cNvPr id="118" name="Google Shape;118;p14"/>
          <p:cNvGrpSpPr/>
          <p:nvPr/>
        </p:nvGrpSpPr>
        <p:grpSpPr>
          <a:xfrm>
            <a:off x="4203725" y="1641144"/>
            <a:ext cx="4069648" cy="4267036"/>
            <a:chOff x="2944196" y="1189768"/>
            <a:chExt cx="3305700" cy="3483011"/>
          </a:xfrm>
        </p:grpSpPr>
        <p:sp>
          <p:nvSpPr>
            <p:cNvPr id="119" name="Google Shape;119;p14"/>
            <p:cNvSpPr/>
            <p:nvPr/>
          </p:nvSpPr>
          <p:spPr>
            <a:xfrm>
              <a:off x="2944196" y="1189768"/>
              <a:ext cx="3305700" cy="1028400"/>
            </a:xfrm>
            <a:prstGeom prst="chevron">
              <a:avLst>
                <a:gd fmla="val 50000" name="adj"/>
              </a:avLst>
            </a:prstGeom>
            <a:solidFill>
              <a:srgbClr val="CCCCC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Deliverable 3.2</a:t>
              </a:r>
              <a:endParaRPr sz="2800">
                <a:solidFill>
                  <a:schemeClr val="dk1"/>
                </a:solidFill>
                <a:latin typeface="Calibri"/>
                <a:ea typeface="Calibri"/>
                <a:cs typeface="Calibri"/>
                <a:sym typeface="Calibri"/>
              </a:endParaRPr>
            </a:p>
            <a:p>
              <a:pPr indent="0" lvl="0" marL="0" rtl="0" algn="ctr">
                <a:spcBef>
                  <a:spcPts val="0"/>
                </a:spcBef>
                <a:spcAft>
                  <a:spcPts val="0"/>
                </a:spcAft>
                <a:buNone/>
              </a:pPr>
              <a:r>
                <a:rPr lang="en-US" sz="2800">
                  <a:solidFill>
                    <a:schemeClr val="dk1"/>
                  </a:solidFill>
                  <a:latin typeface="Calibri"/>
                  <a:ea typeface="Calibri"/>
                  <a:cs typeface="Calibri"/>
                  <a:sym typeface="Calibri"/>
                </a:rPr>
                <a:t>Report on social impacts (M22)</a:t>
              </a:r>
              <a:endParaRPr sz="2800">
                <a:solidFill>
                  <a:schemeClr val="dk1"/>
                </a:solidFill>
                <a:latin typeface="Calibri"/>
                <a:ea typeface="Calibri"/>
                <a:cs typeface="Calibri"/>
                <a:sym typeface="Calibri"/>
              </a:endParaRPr>
            </a:p>
          </p:txBody>
        </p:sp>
        <p:sp>
          <p:nvSpPr>
            <p:cNvPr id="120" name="Google Shape;120;p14"/>
            <p:cNvSpPr txBox="1"/>
            <p:nvPr/>
          </p:nvSpPr>
          <p:spPr>
            <a:xfrm>
              <a:off x="2944197" y="2218178"/>
              <a:ext cx="3305700" cy="2454600"/>
            </a:xfrm>
            <a:prstGeom prst="rect">
              <a:avLst/>
            </a:prstGeom>
            <a:noFill/>
            <a:ln>
              <a:noFill/>
            </a:ln>
          </p:spPr>
          <p:txBody>
            <a:bodyPr anchorCtr="0" anchor="t" bIns="121900" lIns="121900" spcFirstLastPara="1" rIns="121900" wrap="square" tIns="121900">
              <a:noAutofit/>
            </a:bodyPr>
            <a:lstStyle/>
            <a:p>
              <a:pPr indent="457200" lvl="0" marL="0" rtl="0" algn="l">
                <a:lnSpc>
                  <a:spcPct val="115000"/>
                </a:lnSpc>
                <a:spcBef>
                  <a:spcPts val="1000"/>
                </a:spcBef>
                <a:spcAft>
                  <a:spcPts val="0"/>
                </a:spcAft>
                <a:buClr>
                  <a:schemeClr val="dk1"/>
                </a:buClr>
                <a:buSzPts val="1100"/>
                <a:buFont typeface="Arial"/>
                <a:buNone/>
              </a:pPr>
              <a:r>
                <a:rPr lang="en-US" sz="2600">
                  <a:solidFill>
                    <a:schemeClr val="dk1"/>
                  </a:solidFill>
                  <a:latin typeface="Calibri"/>
                  <a:ea typeface="Calibri"/>
                  <a:cs typeface="Calibri"/>
                  <a:sym typeface="Calibri"/>
                </a:rPr>
                <a:t>Analysis of survey</a:t>
              </a:r>
              <a:endParaRPr sz="2600">
                <a:solidFill>
                  <a:schemeClr val="dk1"/>
                </a:solidFill>
                <a:latin typeface="Calibri"/>
                <a:ea typeface="Calibri"/>
                <a:cs typeface="Calibri"/>
                <a:sym typeface="Calibri"/>
              </a:endParaRPr>
            </a:p>
            <a:p>
              <a:pPr indent="0" lvl="0" marL="457200" rtl="0" algn="l">
                <a:lnSpc>
                  <a:spcPct val="115000"/>
                </a:lnSpc>
                <a:spcBef>
                  <a:spcPts val="1000"/>
                </a:spcBef>
                <a:spcAft>
                  <a:spcPts val="0"/>
                </a:spcAft>
                <a:buClr>
                  <a:schemeClr val="dk1"/>
                </a:buClr>
                <a:buSzPts val="1100"/>
                <a:buFont typeface="Arial"/>
                <a:buNone/>
              </a:pPr>
              <a:r>
                <a:rPr lang="en-US" sz="2600">
                  <a:solidFill>
                    <a:schemeClr val="dk1"/>
                  </a:solidFill>
                  <a:latin typeface="Calibri"/>
                  <a:ea typeface="Calibri"/>
                  <a:cs typeface="Calibri"/>
                  <a:sym typeface="Calibri"/>
                </a:rPr>
                <a:t>Principal C</a:t>
              </a:r>
              <a:r>
                <a:rPr lang="en-US" sz="2600">
                  <a:solidFill>
                    <a:schemeClr val="dk1"/>
                  </a:solidFill>
                  <a:latin typeface="Calibri"/>
                  <a:ea typeface="Calibri"/>
                  <a:cs typeface="Calibri"/>
                  <a:sym typeface="Calibri"/>
                </a:rPr>
                <a:t>omponent</a:t>
              </a:r>
              <a:r>
                <a:rPr lang="en-US" sz="2600">
                  <a:solidFill>
                    <a:schemeClr val="dk1"/>
                  </a:solidFill>
                  <a:latin typeface="Calibri"/>
                  <a:ea typeface="Calibri"/>
                  <a:cs typeface="Calibri"/>
                  <a:sym typeface="Calibri"/>
                </a:rPr>
                <a:t> </a:t>
              </a:r>
              <a:endParaRPr sz="2600">
                <a:solidFill>
                  <a:schemeClr val="dk1"/>
                </a:solidFill>
                <a:latin typeface="Calibri"/>
                <a:ea typeface="Calibri"/>
                <a:cs typeface="Calibri"/>
                <a:sym typeface="Calibri"/>
              </a:endParaRPr>
            </a:p>
            <a:p>
              <a:pPr indent="0" lvl="0" marL="457200" rtl="0" algn="l">
                <a:lnSpc>
                  <a:spcPct val="115000"/>
                </a:lnSpc>
                <a:spcBef>
                  <a:spcPts val="1000"/>
                </a:spcBef>
                <a:spcAft>
                  <a:spcPts val="0"/>
                </a:spcAft>
                <a:buClr>
                  <a:schemeClr val="dk1"/>
                </a:buClr>
                <a:buSzPts val="1100"/>
                <a:buFont typeface="Arial"/>
                <a:buNone/>
              </a:pPr>
              <a:r>
                <a:rPr lang="en-US" sz="2600">
                  <a:solidFill>
                    <a:schemeClr val="dk1"/>
                  </a:solidFill>
                  <a:latin typeface="Calibri"/>
                  <a:ea typeface="Calibri"/>
                  <a:cs typeface="Calibri"/>
                  <a:sym typeface="Calibri"/>
                </a:rPr>
                <a:t>Analysis (PCA)</a:t>
              </a:r>
              <a:endParaRPr sz="2600">
                <a:solidFill>
                  <a:schemeClr val="dk1"/>
                </a:solidFill>
                <a:latin typeface="Calibri"/>
                <a:ea typeface="Calibri"/>
                <a:cs typeface="Calibri"/>
                <a:sym typeface="Calibri"/>
              </a:endParaRPr>
            </a:p>
            <a:p>
              <a:pPr indent="0" lvl="0" marL="457200" rtl="0" algn="l">
                <a:lnSpc>
                  <a:spcPct val="115000"/>
                </a:lnSpc>
                <a:spcBef>
                  <a:spcPts val="1000"/>
                </a:spcBef>
                <a:spcAft>
                  <a:spcPts val="0"/>
                </a:spcAft>
                <a:buClr>
                  <a:schemeClr val="dk1"/>
                </a:buClr>
                <a:buSzPts val="1100"/>
                <a:buFont typeface="Arial"/>
                <a:buNone/>
              </a:pPr>
              <a:r>
                <a:rPr lang="en-US" sz="2600">
                  <a:solidFill>
                    <a:schemeClr val="dk1"/>
                  </a:solidFill>
                  <a:latin typeface="Calibri"/>
                  <a:ea typeface="Calibri"/>
                  <a:cs typeface="Calibri"/>
                  <a:sym typeface="Calibri"/>
                </a:rPr>
                <a:t>Cluster Analysis</a:t>
              </a:r>
              <a:endParaRPr sz="2600">
                <a:solidFill>
                  <a:schemeClr val="dk1"/>
                </a:solidFill>
                <a:latin typeface="Calibri"/>
                <a:ea typeface="Calibri"/>
                <a:cs typeface="Calibri"/>
                <a:sym typeface="Calibri"/>
              </a:endParaRPr>
            </a:p>
            <a:p>
              <a:pPr indent="0" lvl="0" marL="457200" rtl="0" algn="l">
                <a:lnSpc>
                  <a:spcPct val="115000"/>
                </a:lnSpc>
                <a:spcBef>
                  <a:spcPts val="1000"/>
                </a:spcBef>
                <a:spcAft>
                  <a:spcPts val="0"/>
                </a:spcAft>
                <a:buClr>
                  <a:schemeClr val="dk1"/>
                </a:buClr>
                <a:buSzPts val="1100"/>
                <a:buFont typeface="Arial"/>
                <a:buNone/>
              </a:pPr>
              <a:r>
                <a:rPr lang="en-US" sz="2600">
                  <a:solidFill>
                    <a:schemeClr val="dk1"/>
                  </a:solidFill>
                  <a:latin typeface="Calibri"/>
                  <a:ea typeface="Calibri"/>
                  <a:cs typeface="Calibri"/>
                  <a:sym typeface="Calibri"/>
                </a:rPr>
                <a:t>Results (CA)</a:t>
              </a:r>
              <a:endParaRPr sz="2600">
                <a:solidFill>
                  <a:schemeClr val="dk1"/>
                </a:solidFill>
                <a:latin typeface="Calibri"/>
                <a:ea typeface="Calibri"/>
                <a:cs typeface="Calibri"/>
                <a:sym typeface="Calibri"/>
              </a:endParaRPr>
            </a:p>
          </p:txBody>
        </p:sp>
      </p:grpSp>
      <p:sp>
        <p:nvSpPr>
          <p:cNvPr id="121" name="Google Shape;121;p14"/>
          <p:cNvSpPr txBox="1"/>
          <p:nvPr/>
        </p:nvSpPr>
        <p:spPr>
          <a:xfrm>
            <a:off x="579125" y="1057950"/>
            <a:ext cx="70902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lang="en-US" sz="2700">
                <a:solidFill>
                  <a:schemeClr val="dk1"/>
                </a:solidFill>
                <a:latin typeface="Calibri"/>
                <a:ea typeface="Calibri"/>
                <a:cs typeface="Calibri"/>
                <a:sym typeface="Calibri"/>
              </a:rPr>
              <a:t>Task 3.2: Social impact assessment (M13 - M22)</a:t>
            </a:r>
            <a:endParaRPr b="1" sz="1300">
              <a:solidFill>
                <a:schemeClr val="dk1"/>
              </a:solidFill>
              <a:latin typeface="Calibri"/>
              <a:ea typeface="Calibri"/>
              <a:cs typeface="Calibri"/>
              <a:sym typeface="Calibri"/>
            </a:endParaRPr>
          </a:p>
        </p:txBody>
      </p:sp>
      <p:sp>
        <p:nvSpPr>
          <p:cNvPr id="122" name="Google Shape;122;p14"/>
          <p:cNvSpPr txBox="1"/>
          <p:nvPr/>
        </p:nvSpPr>
        <p:spPr>
          <a:xfrm>
            <a:off x="7669325" y="1057625"/>
            <a:ext cx="32760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lang="en-US" sz="2700">
                <a:solidFill>
                  <a:srgbClr val="7F7F7F"/>
                </a:solidFill>
                <a:latin typeface="Calibri"/>
                <a:ea typeface="Calibri"/>
                <a:cs typeface="Calibri"/>
                <a:sym typeface="Calibri"/>
              </a:rPr>
              <a:t>Task 3.3 (M23 - M28</a:t>
            </a:r>
            <a:r>
              <a:rPr lang="en-US" sz="2800">
                <a:solidFill>
                  <a:srgbClr val="7F7F7F"/>
                </a:solidFill>
                <a:latin typeface="Calibri"/>
                <a:ea typeface="Calibri"/>
                <a:cs typeface="Calibri"/>
                <a:sym typeface="Calibri"/>
              </a:rPr>
              <a:t>)</a:t>
            </a:r>
            <a:endParaRPr sz="2800">
              <a:solidFill>
                <a:srgbClr val="7F7F7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2"/>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6" name="Google Shape;266;p32"/>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grpSp>
        <p:nvGrpSpPr>
          <p:cNvPr id="267" name="Google Shape;267;p32"/>
          <p:cNvGrpSpPr/>
          <p:nvPr/>
        </p:nvGrpSpPr>
        <p:grpSpPr>
          <a:xfrm>
            <a:off x="1143002" y="277234"/>
            <a:ext cx="10232942" cy="5780711"/>
            <a:chOff x="1143000" y="782900"/>
            <a:chExt cx="9772650" cy="5258538"/>
          </a:xfrm>
        </p:grpSpPr>
        <p:pic>
          <p:nvPicPr>
            <p:cNvPr id="268" name="Google Shape;268;p32"/>
            <p:cNvPicPr preferRelativeResize="0"/>
            <p:nvPr/>
          </p:nvPicPr>
          <p:blipFill>
            <a:blip r:embed="rId3">
              <a:alphaModFix/>
            </a:blip>
            <a:stretch>
              <a:fillRect/>
            </a:stretch>
          </p:blipFill>
          <p:spPr>
            <a:xfrm>
              <a:off x="1143000" y="782900"/>
              <a:ext cx="9772650" cy="4667250"/>
            </a:xfrm>
            <a:prstGeom prst="rect">
              <a:avLst/>
            </a:prstGeom>
            <a:noFill/>
            <a:ln>
              <a:noFill/>
            </a:ln>
          </p:spPr>
        </p:pic>
        <p:pic>
          <p:nvPicPr>
            <p:cNvPr id="269" name="Google Shape;269;p32"/>
            <p:cNvPicPr preferRelativeResize="0"/>
            <p:nvPr/>
          </p:nvPicPr>
          <p:blipFill>
            <a:blip r:embed="rId4">
              <a:alphaModFix/>
            </a:blip>
            <a:stretch>
              <a:fillRect/>
            </a:stretch>
          </p:blipFill>
          <p:spPr>
            <a:xfrm>
              <a:off x="1235451" y="5440038"/>
              <a:ext cx="9622405" cy="601400"/>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3"/>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5" name="Google Shape;275;p33"/>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pic>
        <p:nvPicPr>
          <p:cNvPr id="276" name="Google Shape;276;p33"/>
          <p:cNvPicPr preferRelativeResize="0"/>
          <p:nvPr/>
        </p:nvPicPr>
        <p:blipFill>
          <a:blip r:embed="rId3">
            <a:alphaModFix/>
          </a:blip>
          <a:stretch>
            <a:fillRect/>
          </a:stretch>
        </p:blipFill>
        <p:spPr>
          <a:xfrm>
            <a:off x="1703846" y="309700"/>
            <a:ext cx="9098649" cy="5736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4"/>
          <p:cNvSpPr txBox="1"/>
          <p:nvPr>
            <p:ph idx="1" type="body"/>
          </p:nvPr>
        </p:nvSpPr>
        <p:spPr>
          <a:xfrm>
            <a:off x="579125" y="1148100"/>
            <a:ext cx="11003400" cy="48222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None/>
            </a:pPr>
            <a:r>
              <a:rPr lang="en-US"/>
              <a:t>PCA was performed to extract a small number of Principal Components (PCs), which would subsequently be used for Cluster Analysis.</a:t>
            </a:r>
            <a:endParaRPr/>
          </a:p>
          <a:p>
            <a:pPr indent="0" lvl="0" marL="0" rtl="0" algn="l">
              <a:spcBef>
                <a:spcPts val="1000"/>
              </a:spcBef>
              <a:spcAft>
                <a:spcPts val="0"/>
              </a:spcAft>
              <a:buClr>
                <a:schemeClr val="dk1"/>
              </a:buClr>
              <a:buSzPts val="1100"/>
              <a:buNone/>
            </a:pPr>
            <a:r>
              <a:rPr lang="en-US"/>
              <a:t>The purpose of PCA was to obtain a few linear combinations of the ranking variables, which account for most of the variability in the data. </a:t>
            </a:r>
            <a:endParaRPr/>
          </a:p>
          <a:p>
            <a:pPr indent="0" lvl="0" marL="0" rtl="0" algn="l">
              <a:spcBef>
                <a:spcPts val="1000"/>
              </a:spcBef>
              <a:spcAft>
                <a:spcPts val="0"/>
              </a:spcAft>
              <a:buClr>
                <a:schemeClr val="dk1"/>
              </a:buClr>
              <a:buSzPts val="1100"/>
              <a:buNone/>
            </a:pPr>
            <a:r>
              <a:rPr lang="en-US"/>
              <a:t>Two PCAs were run on: </a:t>
            </a:r>
            <a:endParaRPr/>
          </a:p>
          <a:p>
            <a:pPr indent="0" lvl="0" marL="457200" rtl="0" algn="l">
              <a:spcBef>
                <a:spcPts val="1000"/>
              </a:spcBef>
              <a:spcAft>
                <a:spcPts val="0"/>
              </a:spcAft>
              <a:buClr>
                <a:schemeClr val="dk1"/>
              </a:buClr>
              <a:buSzPts val="1100"/>
              <a:buNone/>
            </a:pPr>
            <a:r>
              <a:rPr lang="en-US"/>
              <a:t>(1) Selected variables that exhibited multimodality in their distribution.</a:t>
            </a:r>
            <a:endParaRPr/>
          </a:p>
          <a:p>
            <a:pPr indent="0" lvl="0" marL="457200" rtl="0" algn="l">
              <a:spcBef>
                <a:spcPts val="1000"/>
              </a:spcBef>
              <a:spcAft>
                <a:spcPts val="0"/>
              </a:spcAft>
              <a:buClr>
                <a:schemeClr val="dk1"/>
              </a:buClr>
              <a:buSzPts val="1100"/>
              <a:buNone/>
            </a:pPr>
            <a:r>
              <a:rPr lang="en-US"/>
              <a:t>(2) Subjectively selected groups of conceptually related ranking variables.</a:t>
            </a:r>
            <a:endParaRPr/>
          </a:p>
          <a:p>
            <a:pPr indent="0" lvl="0" marL="0" rtl="0" algn="l">
              <a:spcBef>
                <a:spcPts val="1000"/>
              </a:spcBef>
              <a:spcAft>
                <a:spcPts val="0"/>
              </a:spcAft>
              <a:buClr>
                <a:schemeClr val="dk1"/>
              </a:buClr>
              <a:buSzPts val="1100"/>
              <a:buNone/>
            </a:pPr>
            <a:r>
              <a:rPr lang="en-US"/>
              <a:t>Missing cases were excluded listwise in both cases.</a:t>
            </a:r>
            <a:endParaRPr/>
          </a:p>
        </p:txBody>
      </p:sp>
      <p:sp>
        <p:nvSpPr>
          <p:cNvPr id="282" name="Google Shape;282;p34"/>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3" name="Google Shape;283;p34"/>
          <p:cNvSpPr txBox="1"/>
          <p:nvPr>
            <p:ph type="title"/>
          </p:nvPr>
        </p:nvSpPr>
        <p:spPr>
          <a:xfrm>
            <a:off x="838200" y="270500"/>
            <a:ext cx="10515600" cy="893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sz="4000"/>
              <a:t>Principal Component Analysis (PCA) </a:t>
            </a:r>
            <a:endParaRPr sz="3750"/>
          </a:p>
        </p:txBody>
      </p:sp>
      <p:sp>
        <p:nvSpPr>
          <p:cNvPr id="284" name="Google Shape;284;p34"/>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5"/>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90" name="Google Shape;290;p35"/>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pic>
        <p:nvPicPr>
          <p:cNvPr id="291" name="Google Shape;291;p35"/>
          <p:cNvPicPr preferRelativeResize="0"/>
          <p:nvPr/>
        </p:nvPicPr>
        <p:blipFill>
          <a:blip r:embed="rId3">
            <a:alphaModFix/>
          </a:blip>
          <a:stretch>
            <a:fillRect/>
          </a:stretch>
        </p:blipFill>
        <p:spPr>
          <a:xfrm>
            <a:off x="1285751" y="309700"/>
            <a:ext cx="9489575" cy="5765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6"/>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97" name="Google Shape;297;p36"/>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pic>
        <p:nvPicPr>
          <p:cNvPr id="298" name="Google Shape;298;p36"/>
          <p:cNvPicPr preferRelativeResize="0"/>
          <p:nvPr/>
        </p:nvPicPr>
        <p:blipFill>
          <a:blip r:embed="rId3">
            <a:alphaModFix/>
          </a:blip>
          <a:stretch>
            <a:fillRect/>
          </a:stretch>
        </p:blipFill>
        <p:spPr>
          <a:xfrm>
            <a:off x="1569900" y="256500"/>
            <a:ext cx="8743400" cy="5832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7"/>
          <p:cNvSpPr txBox="1"/>
          <p:nvPr>
            <p:ph idx="1" type="body"/>
          </p:nvPr>
        </p:nvSpPr>
        <p:spPr>
          <a:xfrm>
            <a:off x="594300" y="1225400"/>
            <a:ext cx="11003400" cy="2288400"/>
          </a:xfrm>
          <a:prstGeom prst="rect">
            <a:avLst/>
          </a:prstGeom>
          <a:noFill/>
          <a:ln>
            <a:noFill/>
          </a:ln>
        </p:spPr>
        <p:txBody>
          <a:bodyPr anchorCtr="0" anchor="t" bIns="45700" lIns="91425" spcFirstLastPara="1" rIns="91425" wrap="square" tIns="45700">
            <a:spAutoFit/>
          </a:bodyPr>
          <a:lstStyle/>
          <a:p>
            <a:pPr indent="0" lvl="0" marL="0" rtl="0" algn="l">
              <a:spcBef>
                <a:spcPts val="1000"/>
              </a:spcBef>
              <a:spcAft>
                <a:spcPts val="0"/>
              </a:spcAft>
              <a:buClr>
                <a:schemeClr val="dk1"/>
              </a:buClr>
              <a:buSzPts val="1100"/>
              <a:buNone/>
            </a:pPr>
            <a:r>
              <a:rPr lang="en-US"/>
              <a:t>Cluster analysis was run on the 10 PCs extracted from the variables (with multimodal histograms) that did not have any missing data. </a:t>
            </a:r>
            <a:endParaRPr/>
          </a:p>
          <a:p>
            <a:pPr indent="0" lvl="0" marL="0" rtl="0" algn="l">
              <a:spcBef>
                <a:spcPts val="1000"/>
              </a:spcBef>
              <a:spcAft>
                <a:spcPts val="0"/>
              </a:spcAft>
              <a:buClr>
                <a:schemeClr val="dk1"/>
              </a:buClr>
              <a:buSzPts val="1100"/>
              <a:buNone/>
            </a:pPr>
            <a:r>
              <a:rPr lang="en-US"/>
              <a:t>Three cluster solution on PCs on selected variables.</a:t>
            </a:r>
            <a:endParaRPr/>
          </a:p>
          <a:p>
            <a:pPr indent="0" lvl="0" marL="457200" rtl="0" algn="l">
              <a:spcBef>
                <a:spcPts val="1000"/>
              </a:spcBef>
              <a:spcAft>
                <a:spcPts val="0"/>
              </a:spcAft>
              <a:buClr>
                <a:schemeClr val="dk1"/>
              </a:buClr>
              <a:buSzPts val="1100"/>
              <a:buNone/>
            </a:pPr>
            <a:r>
              <a:rPr lang="en-US"/>
              <a:t>88 out of 146 variables (60.3%) had a significant ANOVA F-test, supporting the presence of three clusters in the sample of responses. </a:t>
            </a:r>
            <a:endParaRPr/>
          </a:p>
        </p:txBody>
      </p:sp>
      <p:sp>
        <p:nvSpPr>
          <p:cNvPr id="304" name="Google Shape;304;p37"/>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5" name="Google Shape;305;p37"/>
          <p:cNvSpPr txBox="1"/>
          <p:nvPr>
            <p:ph type="title"/>
          </p:nvPr>
        </p:nvSpPr>
        <p:spPr>
          <a:xfrm>
            <a:off x="838200" y="270500"/>
            <a:ext cx="10515600" cy="954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sz="4000"/>
              <a:t>Cluster Analysis (CA)</a:t>
            </a:r>
            <a:endParaRPr sz="3750"/>
          </a:p>
        </p:txBody>
      </p:sp>
      <p:sp>
        <p:nvSpPr>
          <p:cNvPr id="306" name="Google Shape;306;p37"/>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8"/>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12" name="Google Shape;312;p38"/>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pic>
        <p:nvPicPr>
          <p:cNvPr id="313" name="Google Shape;313;p38"/>
          <p:cNvPicPr preferRelativeResize="0"/>
          <p:nvPr/>
        </p:nvPicPr>
        <p:blipFill>
          <a:blip r:embed="rId3">
            <a:alphaModFix/>
          </a:blip>
          <a:stretch>
            <a:fillRect/>
          </a:stretch>
        </p:blipFill>
        <p:spPr>
          <a:xfrm>
            <a:off x="1248527" y="309684"/>
            <a:ext cx="9538776" cy="5780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9"/>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19" name="Google Shape;319;p39"/>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pic>
        <p:nvPicPr>
          <p:cNvPr id="320" name="Google Shape;320;p39"/>
          <p:cNvPicPr preferRelativeResize="0"/>
          <p:nvPr/>
        </p:nvPicPr>
        <p:blipFill>
          <a:blip r:embed="rId3">
            <a:alphaModFix/>
          </a:blip>
          <a:stretch>
            <a:fillRect/>
          </a:stretch>
        </p:blipFill>
        <p:spPr>
          <a:xfrm>
            <a:off x="2362200" y="244685"/>
            <a:ext cx="7671076" cy="58556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0"/>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6" name="Google Shape;326;p40"/>
          <p:cNvSpPr txBox="1"/>
          <p:nvPr>
            <p:ph type="title"/>
          </p:nvPr>
        </p:nvSpPr>
        <p:spPr>
          <a:xfrm>
            <a:off x="838200" y="270500"/>
            <a:ext cx="10515600" cy="954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sz="4000"/>
              <a:t>Skeptical attitudes</a:t>
            </a:r>
            <a:endParaRPr sz="3750"/>
          </a:p>
        </p:txBody>
      </p:sp>
      <p:sp>
        <p:nvSpPr>
          <p:cNvPr id="327" name="Google Shape;327;p40"/>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sp>
        <p:nvSpPr>
          <p:cNvPr id="328" name="Google Shape;328;p40"/>
          <p:cNvSpPr txBox="1"/>
          <p:nvPr>
            <p:ph idx="1" type="body"/>
          </p:nvPr>
        </p:nvSpPr>
        <p:spPr>
          <a:xfrm>
            <a:off x="579125" y="1530800"/>
            <a:ext cx="11003400" cy="44853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None/>
            </a:pPr>
            <a:r>
              <a:rPr lang="en-US"/>
              <a:t>Respondents with the lowest rankings in almost all categories were in Cluster 1, which may be considered to contain most skeptical respondents.</a:t>
            </a:r>
            <a:endParaRPr/>
          </a:p>
          <a:p>
            <a:pPr indent="0" lvl="0" marL="0" rtl="0" algn="l">
              <a:spcBef>
                <a:spcPts val="1000"/>
              </a:spcBef>
              <a:spcAft>
                <a:spcPts val="0"/>
              </a:spcAft>
              <a:buClr>
                <a:schemeClr val="dk1"/>
              </a:buClr>
              <a:buSzPts val="1100"/>
              <a:buNone/>
            </a:pPr>
            <a:r>
              <a:rPr lang="en-US"/>
              <a:t>A skeptical attitude is perhaps flagged by a negative impression of the </a:t>
            </a:r>
            <a:r>
              <a:rPr lang="en-US" u="sng"/>
              <a:t>media</a:t>
            </a:r>
            <a:r>
              <a:rPr lang="en-US"/>
              <a:t>, followed by a reduced trust in various energy </a:t>
            </a:r>
            <a:r>
              <a:rPr lang="en-US" u="sng"/>
              <a:t>authorities</a:t>
            </a:r>
            <a:r>
              <a:rPr lang="en-US"/>
              <a:t> and </a:t>
            </a:r>
            <a:r>
              <a:rPr lang="en-US" u="sng"/>
              <a:t>actors</a:t>
            </a:r>
            <a:r>
              <a:rPr lang="en-US"/>
              <a:t> (e.g. energy companies, the EU, national governments, and regional authorities).</a:t>
            </a:r>
            <a:endParaRPr/>
          </a:p>
          <a:p>
            <a:pPr indent="0" lvl="0" marL="0" rtl="0" algn="l">
              <a:spcBef>
                <a:spcPts val="1000"/>
              </a:spcBef>
              <a:spcAft>
                <a:spcPts val="0"/>
              </a:spcAft>
              <a:buClr>
                <a:schemeClr val="dk1"/>
              </a:buClr>
              <a:buSzPts val="1100"/>
              <a:buNone/>
            </a:pPr>
            <a:r>
              <a:rPr lang="en-US"/>
              <a:t>Interestingly, these skeptical respondents still had a relatively high impression of </a:t>
            </a:r>
            <a:r>
              <a:rPr lang="en-US" u="sng"/>
              <a:t>academic researchers</a:t>
            </a:r>
            <a:r>
              <a:rPr lang="en-US"/>
              <a:t> and </a:t>
            </a:r>
            <a:r>
              <a:rPr lang="en-US" u="sng"/>
              <a:t>experts</a:t>
            </a:r>
            <a:r>
              <a:rPr lang="en-US"/>
              <a: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1"/>
          <p:cNvSpPr txBox="1"/>
          <p:nvPr>
            <p:ph idx="1" type="body"/>
          </p:nvPr>
        </p:nvSpPr>
        <p:spPr>
          <a:xfrm>
            <a:off x="579125" y="1530800"/>
            <a:ext cx="11003400" cy="4224600"/>
          </a:xfrm>
          <a:prstGeom prst="rect">
            <a:avLst/>
          </a:prstGeom>
          <a:noFill/>
          <a:ln>
            <a:noFill/>
          </a:ln>
        </p:spPr>
        <p:txBody>
          <a:bodyPr anchorCtr="0" anchor="t" bIns="45700" lIns="91425" spcFirstLastPara="1" rIns="91425" wrap="square" tIns="45700">
            <a:spAutoFit/>
          </a:bodyPr>
          <a:lstStyle/>
          <a:p>
            <a:pPr indent="-342900" lvl="0" marL="457200" rtl="0" algn="l">
              <a:spcBef>
                <a:spcPts val="1000"/>
              </a:spcBef>
              <a:spcAft>
                <a:spcPts val="0"/>
              </a:spcAft>
              <a:buSzPts val="1800"/>
              <a:buChar char="●"/>
            </a:pPr>
            <a:r>
              <a:rPr lang="en-US"/>
              <a:t>Intermediate size (22 respondents)</a:t>
            </a:r>
            <a:endParaRPr/>
          </a:p>
          <a:p>
            <a:pPr indent="-342900" lvl="0" marL="457200" rtl="0" algn="l">
              <a:spcBef>
                <a:spcPts val="1000"/>
              </a:spcBef>
              <a:spcAft>
                <a:spcPts val="0"/>
              </a:spcAft>
              <a:buSzPts val="1800"/>
              <a:buChar char="●"/>
            </a:pPr>
            <a:r>
              <a:rPr lang="en-US"/>
              <a:t>Lowest average income </a:t>
            </a:r>
            <a:endParaRPr/>
          </a:p>
          <a:p>
            <a:pPr indent="-342900" lvl="0" marL="457200" rtl="0" algn="l">
              <a:spcBef>
                <a:spcPts val="1000"/>
              </a:spcBef>
              <a:spcAft>
                <a:spcPts val="0"/>
              </a:spcAft>
              <a:buSzPts val="1800"/>
              <a:buChar char="●"/>
            </a:pPr>
            <a:r>
              <a:rPr lang="en-US"/>
              <a:t>Respondents mostly from other urban and suburban areas </a:t>
            </a:r>
            <a:endParaRPr/>
          </a:p>
          <a:p>
            <a:pPr indent="-342900" lvl="0" marL="457200" rtl="0" algn="l">
              <a:spcBef>
                <a:spcPts val="1000"/>
              </a:spcBef>
              <a:spcAft>
                <a:spcPts val="0"/>
              </a:spcAft>
              <a:buSzPts val="1800"/>
              <a:buChar char="●"/>
            </a:pPr>
            <a:r>
              <a:rPr lang="en-US"/>
              <a:t>Most familiar with geothermal; best understanding of geothermal and how it works </a:t>
            </a:r>
            <a:endParaRPr/>
          </a:p>
          <a:p>
            <a:pPr indent="-342900" lvl="0" marL="457200" rtl="0" algn="l">
              <a:spcBef>
                <a:spcPts val="1000"/>
              </a:spcBef>
              <a:spcAft>
                <a:spcPts val="0"/>
              </a:spcAft>
              <a:buSzPts val="1800"/>
              <a:buChar char="●"/>
            </a:pPr>
            <a:r>
              <a:rPr lang="en-US"/>
              <a:t>Least concerned about urgency of GHG emissions, environmental issues, environmental impacts of geothermal, and environmental regulations </a:t>
            </a:r>
            <a:endParaRPr/>
          </a:p>
          <a:p>
            <a:pPr indent="-342900" lvl="0" marL="457200" rtl="0" algn="l">
              <a:spcBef>
                <a:spcPts val="1000"/>
              </a:spcBef>
              <a:spcAft>
                <a:spcPts val="0"/>
              </a:spcAft>
              <a:buSzPts val="1800"/>
              <a:buChar char="●"/>
            </a:pPr>
            <a:r>
              <a:rPr lang="en-US"/>
              <a:t>Preferring national and  regional authorities to the EU</a:t>
            </a:r>
            <a:endParaRPr/>
          </a:p>
        </p:txBody>
      </p:sp>
      <p:sp>
        <p:nvSpPr>
          <p:cNvPr id="334" name="Google Shape;334;p41"/>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5" name="Google Shape;335;p41"/>
          <p:cNvSpPr txBox="1"/>
          <p:nvPr>
            <p:ph type="title"/>
          </p:nvPr>
        </p:nvSpPr>
        <p:spPr>
          <a:xfrm>
            <a:off x="838200" y="270500"/>
            <a:ext cx="10515600" cy="12603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b="1" lang="en-US" sz="4000"/>
              <a:t>Cluster 1</a:t>
            </a:r>
            <a:r>
              <a:rPr lang="en-US" sz="4000"/>
              <a:t> </a:t>
            </a:r>
            <a:r>
              <a:rPr lang="en-US" sz="4000">
                <a:solidFill>
                  <a:srgbClr val="FF0000"/>
                </a:solidFill>
              </a:rPr>
              <a:t>(</a:t>
            </a:r>
            <a:r>
              <a:rPr lang="en-US" sz="4000">
                <a:solidFill>
                  <a:srgbClr val="FF0000"/>
                </a:solidFill>
              </a:rPr>
              <a:t>1/2</a:t>
            </a:r>
            <a:r>
              <a:rPr lang="en-US" sz="4000">
                <a:solidFill>
                  <a:srgbClr val="FF0000"/>
                </a:solidFill>
              </a:rPr>
              <a:t>)</a:t>
            </a:r>
            <a:endParaRPr sz="4000">
              <a:solidFill>
                <a:srgbClr val="FF0000"/>
              </a:solidFill>
            </a:endParaRPr>
          </a:p>
          <a:p>
            <a:pPr indent="0" lvl="0" marL="0" rtl="0" algn="ctr">
              <a:lnSpc>
                <a:spcPct val="100000"/>
              </a:lnSpc>
              <a:spcBef>
                <a:spcPts val="0"/>
              </a:spcBef>
              <a:spcAft>
                <a:spcPts val="0"/>
              </a:spcAft>
              <a:buClr>
                <a:schemeClr val="dk1"/>
              </a:buClr>
              <a:buSzPct val="33904"/>
              <a:buFont typeface="Arial"/>
              <a:buNone/>
            </a:pPr>
            <a:r>
              <a:rPr i="1" lang="en-US" sz="3244"/>
              <a:t>“lower income, most familiar with geothermal, skeptical, distrustful”</a:t>
            </a:r>
            <a:endParaRPr sz="4194"/>
          </a:p>
        </p:txBody>
      </p:sp>
      <p:sp>
        <p:nvSpPr>
          <p:cNvPr id="336" name="Google Shape;336;p41"/>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5"/>
          <p:cNvSpPr txBox="1"/>
          <p:nvPr>
            <p:ph idx="1" type="body"/>
          </p:nvPr>
        </p:nvSpPr>
        <p:spPr>
          <a:xfrm>
            <a:off x="579120" y="1198881"/>
            <a:ext cx="11003400" cy="4714200"/>
          </a:xfrm>
          <a:prstGeom prst="rect">
            <a:avLst/>
          </a:prstGeom>
          <a:noFill/>
          <a:ln>
            <a:noFill/>
          </a:ln>
        </p:spPr>
        <p:txBody>
          <a:bodyPr anchorCtr="0" anchor="t" bIns="45700" lIns="91425" spcFirstLastPara="1" rIns="91425" wrap="square" tIns="45700">
            <a:noAutofit/>
          </a:bodyPr>
          <a:lstStyle/>
          <a:p>
            <a:pPr indent="0" lvl="3" marL="0" rtl="0" algn="l">
              <a:lnSpc>
                <a:spcPct val="115000"/>
              </a:lnSpc>
              <a:spcBef>
                <a:spcPts val="500"/>
              </a:spcBef>
              <a:spcAft>
                <a:spcPts val="0"/>
              </a:spcAft>
              <a:buClr>
                <a:schemeClr val="dk1"/>
              </a:buClr>
              <a:buSzPts val="2400"/>
              <a:buNone/>
            </a:pPr>
            <a:r>
              <a:rPr lang="en-US" sz="2800"/>
              <a:t>Task 3.2 considered the social impacts identified in Task 3.1 and related them to sociocultural issues and project acceptance.</a:t>
            </a:r>
            <a:endParaRPr sz="2800"/>
          </a:p>
          <a:p>
            <a:pPr indent="-342900" lvl="0" marL="457200" marR="0" rtl="0" algn="l">
              <a:lnSpc>
                <a:spcPct val="115000"/>
              </a:lnSpc>
              <a:spcBef>
                <a:spcPts val="0"/>
              </a:spcBef>
              <a:spcAft>
                <a:spcPts val="0"/>
              </a:spcAft>
              <a:buSzPts val="1800"/>
              <a:buChar char="●"/>
            </a:pPr>
            <a:r>
              <a:rPr lang="en-US"/>
              <a:t>Literature review (D3.2)</a:t>
            </a:r>
            <a:endParaRPr/>
          </a:p>
          <a:p>
            <a:pPr indent="-342900" lvl="0" marL="457200" marR="0" rtl="0" algn="l">
              <a:lnSpc>
                <a:spcPct val="115000"/>
              </a:lnSpc>
              <a:spcBef>
                <a:spcPts val="0"/>
              </a:spcBef>
              <a:spcAft>
                <a:spcPts val="0"/>
              </a:spcAft>
              <a:buSzPts val="1800"/>
              <a:buChar char="●"/>
            </a:pPr>
            <a:r>
              <a:rPr lang="en-US"/>
              <a:t>Construction of questionnaire in three stages (M3.3)</a:t>
            </a:r>
            <a:endParaRPr/>
          </a:p>
          <a:p>
            <a:pPr indent="-342900" lvl="0" marL="457200" marR="0" rtl="0" algn="l">
              <a:lnSpc>
                <a:spcPct val="115000"/>
              </a:lnSpc>
              <a:spcBef>
                <a:spcPts val="0"/>
              </a:spcBef>
              <a:spcAft>
                <a:spcPts val="0"/>
              </a:spcAft>
              <a:buSzPts val="1800"/>
              <a:buChar char="●"/>
            </a:pPr>
            <a:r>
              <a:rPr lang="en-US"/>
              <a:t>Analysis of survey data with multivariate statistical techniques</a:t>
            </a:r>
            <a:endParaRPr/>
          </a:p>
          <a:p>
            <a:pPr indent="0" lvl="0" marL="914400" marR="0" rtl="0" algn="l">
              <a:lnSpc>
                <a:spcPct val="115000"/>
              </a:lnSpc>
              <a:spcBef>
                <a:spcPts val="0"/>
              </a:spcBef>
              <a:spcAft>
                <a:spcPts val="0"/>
              </a:spcAft>
              <a:buNone/>
            </a:pPr>
            <a:r>
              <a:rPr lang="en-US"/>
              <a:t>Principal Component Analysis (PCA) and Cluster Analysis (CA)</a:t>
            </a:r>
            <a:endParaRPr/>
          </a:p>
          <a:p>
            <a:pPr indent="-342900" lvl="0" marL="457200" marR="0" rtl="0" algn="l">
              <a:lnSpc>
                <a:spcPct val="115000"/>
              </a:lnSpc>
              <a:spcBef>
                <a:spcPts val="0"/>
              </a:spcBef>
              <a:spcAft>
                <a:spcPts val="0"/>
              </a:spcAft>
              <a:buSzPts val="1800"/>
              <a:buChar char="●"/>
            </a:pPr>
            <a:r>
              <a:rPr lang="en-US"/>
              <a:t>Results</a:t>
            </a:r>
            <a:endParaRPr/>
          </a:p>
          <a:p>
            <a:pPr indent="-342900" lvl="0" marL="457200" marR="0" rtl="0" algn="l">
              <a:lnSpc>
                <a:spcPct val="115000"/>
              </a:lnSpc>
              <a:spcBef>
                <a:spcPts val="0"/>
              </a:spcBef>
              <a:spcAft>
                <a:spcPts val="0"/>
              </a:spcAft>
              <a:buSzPts val="1800"/>
              <a:buChar char="●"/>
            </a:pPr>
            <a:r>
              <a:rPr lang="en-US"/>
              <a:t>Recommendations</a:t>
            </a:r>
            <a:endParaRPr sz="2800"/>
          </a:p>
        </p:txBody>
      </p:sp>
      <p:sp>
        <p:nvSpPr>
          <p:cNvPr id="128" name="Google Shape;128;p15"/>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9" name="Google Shape;129;p15"/>
          <p:cNvSpPr txBox="1"/>
          <p:nvPr>
            <p:ph type="title"/>
          </p:nvPr>
        </p:nvSpPr>
        <p:spPr>
          <a:xfrm>
            <a:off x="579125" y="288925"/>
            <a:ext cx="10860600" cy="833700"/>
          </a:xfrm>
          <a:prstGeom prst="rect">
            <a:avLst/>
          </a:prstGeom>
          <a:noFill/>
          <a:ln>
            <a:noFill/>
          </a:ln>
        </p:spPr>
        <p:txBody>
          <a:bodyPr anchorCtr="0" anchor="ctr" bIns="45700" lIns="91425" spcFirstLastPara="1" rIns="91425" wrap="square" tIns="45700">
            <a:normAutofit/>
          </a:bodyPr>
          <a:lstStyle/>
          <a:p>
            <a:pPr indent="0" lvl="3" marL="0" rtl="0" algn="ctr">
              <a:lnSpc>
                <a:spcPct val="115000"/>
              </a:lnSpc>
              <a:spcBef>
                <a:spcPts val="500"/>
              </a:spcBef>
              <a:spcAft>
                <a:spcPts val="0"/>
              </a:spcAft>
              <a:buClr>
                <a:schemeClr val="dk1"/>
              </a:buClr>
              <a:buSzPts val="2400"/>
              <a:buFont typeface="Arial"/>
              <a:buNone/>
            </a:pPr>
            <a:r>
              <a:rPr lang="en-US" sz="4000">
                <a:solidFill>
                  <a:schemeClr val="dk1"/>
                </a:solidFill>
                <a:latin typeface="Calibri"/>
                <a:ea typeface="Calibri"/>
                <a:cs typeface="Calibri"/>
                <a:sym typeface="Calibri"/>
              </a:rPr>
              <a:t>Report of Social Impact Assessment (Task 3.2)	</a:t>
            </a:r>
            <a:endParaRPr sz="4000">
              <a:latin typeface="Calibri"/>
              <a:ea typeface="Calibri"/>
              <a:cs typeface="Calibri"/>
              <a:sym typeface="Calibri"/>
            </a:endParaRPr>
          </a:p>
        </p:txBody>
      </p:sp>
      <p:sp>
        <p:nvSpPr>
          <p:cNvPr id="130" name="Google Shape;130;p15"/>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2"/>
          <p:cNvSpPr txBox="1"/>
          <p:nvPr>
            <p:ph idx="1" type="body"/>
          </p:nvPr>
        </p:nvSpPr>
        <p:spPr>
          <a:xfrm>
            <a:off x="579125" y="1530800"/>
            <a:ext cx="11003400" cy="4485300"/>
          </a:xfrm>
          <a:prstGeom prst="rect">
            <a:avLst/>
          </a:prstGeom>
          <a:noFill/>
          <a:ln>
            <a:noFill/>
          </a:ln>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Consistent (via 2 questions) lowest rating of the necessity to produce renewable energy </a:t>
            </a:r>
            <a:endParaRPr/>
          </a:p>
          <a:p>
            <a:pPr indent="-342900" lvl="0" marL="457200" rtl="0" algn="l">
              <a:spcBef>
                <a:spcPts val="1000"/>
              </a:spcBef>
              <a:spcAft>
                <a:spcPts val="0"/>
              </a:spcAft>
              <a:buSzPts val="1800"/>
              <a:buChar char="●"/>
            </a:pPr>
            <a:r>
              <a:rPr lang="en-US"/>
              <a:t>Considering solar, wind and geothermal to be the least impactful on the way of life </a:t>
            </a:r>
            <a:endParaRPr/>
          </a:p>
          <a:p>
            <a:pPr indent="-342900" lvl="0" marL="457200" rtl="0" algn="l">
              <a:spcBef>
                <a:spcPts val="1000"/>
              </a:spcBef>
              <a:spcAft>
                <a:spcPts val="0"/>
              </a:spcAft>
              <a:buSzPts val="1800"/>
              <a:buChar char="●"/>
            </a:pPr>
            <a:r>
              <a:rPr lang="en-US"/>
              <a:t>Least concerned about economic and community issues </a:t>
            </a:r>
            <a:endParaRPr/>
          </a:p>
          <a:p>
            <a:pPr indent="-342900" lvl="0" marL="457200" rtl="0" algn="l">
              <a:spcBef>
                <a:spcPts val="1000"/>
              </a:spcBef>
              <a:spcAft>
                <a:spcPts val="0"/>
              </a:spcAft>
              <a:buSzPts val="1800"/>
              <a:buChar char="●"/>
            </a:pPr>
            <a:r>
              <a:rPr lang="en-US"/>
              <a:t>Least exposed to geothermal in the news</a:t>
            </a:r>
            <a:endParaRPr/>
          </a:p>
          <a:p>
            <a:pPr indent="-342900" lvl="0" marL="457200" rtl="0" algn="l">
              <a:spcBef>
                <a:spcPts val="1000"/>
              </a:spcBef>
              <a:spcAft>
                <a:spcPts val="0"/>
              </a:spcAft>
              <a:buSzPts val="1800"/>
              <a:buChar char="●"/>
            </a:pPr>
            <a:r>
              <a:rPr lang="en-US"/>
              <a:t>Least trustful of various authorities (media etc.), with research journals and expert publications being relative more trusted</a:t>
            </a:r>
            <a:endParaRPr/>
          </a:p>
          <a:p>
            <a:pPr indent="-342900" lvl="0" marL="457200" rtl="0" algn="l">
              <a:spcBef>
                <a:spcPts val="1000"/>
              </a:spcBef>
              <a:spcAft>
                <a:spcPts val="0"/>
              </a:spcAft>
              <a:buSzPts val="1800"/>
              <a:buChar char="●"/>
            </a:pPr>
            <a:r>
              <a:rPr lang="en-US"/>
              <a:t>No active opposition to geothermal drilling</a:t>
            </a:r>
            <a:endParaRPr/>
          </a:p>
        </p:txBody>
      </p:sp>
      <p:sp>
        <p:nvSpPr>
          <p:cNvPr id="342" name="Google Shape;342;p42"/>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43" name="Google Shape;343;p42"/>
          <p:cNvSpPr txBox="1"/>
          <p:nvPr>
            <p:ph type="title"/>
          </p:nvPr>
        </p:nvSpPr>
        <p:spPr>
          <a:xfrm>
            <a:off x="838200" y="270500"/>
            <a:ext cx="10515600" cy="12603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b="1" lang="en-US" sz="4000"/>
              <a:t>Cluster 1</a:t>
            </a:r>
            <a:r>
              <a:rPr lang="en-US" sz="4000"/>
              <a:t> </a:t>
            </a:r>
            <a:r>
              <a:rPr lang="en-US" sz="4000">
                <a:solidFill>
                  <a:srgbClr val="FF0000"/>
                </a:solidFill>
              </a:rPr>
              <a:t>(2/2)</a:t>
            </a:r>
            <a:endParaRPr sz="4000">
              <a:solidFill>
                <a:srgbClr val="FF0000"/>
              </a:solidFill>
            </a:endParaRPr>
          </a:p>
          <a:p>
            <a:pPr indent="0" lvl="0" marL="0" rtl="0" algn="ctr">
              <a:lnSpc>
                <a:spcPct val="100000"/>
              </a:lnSpc>
              <a:spcBef>
                <a:spcPts val="0"/>
              </a:spcBef>
              <a:spcAft>
                <a:spcPts val="0"/>
              </a:spcAft>
              <a:buClr>
                <a:schemeClr val="dk1"/>
              </a:buClr>
              <a:buSzPct val="33904"/>
              <a:buFont typeface="Arial"/>
              <a:buNone/>
            </a:pPr>
            <a:r>
              <a:rPr i="1" lang="en-US" sz="3244"/>
              <a:t>“lower income, most familiar with geothermal, skeptical, distrustful”</a:t>
            </a:r>
            <a:endParaRPr sz="4194"/>
          </a:p>
        </p:txBody>
      </p:sp>
      <p:sp>
        <p:nvSpPr>
          <p:cNvPr id="344" name="Google Shape;344;p42"/>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3"/>
          <p:cNvSpPr txBox="1"/>
          <p:nvPr>
            <p:ph idx="1" type="body"/>
          </p:nvPr>
        </p:nvSpPr>
        <p:spPr>
          <a:xfrm>
            <a:off x="579125" y="1530800"/>
            <a:ext cx="11003400" cy="4224600"/>
          </a:xfrm>
          <a:prstGeom prst="rect">
            <a:avLst/>
          </a:prstGeom>
          <a:noFill/>
          <a:ln>
            <a:noFill/>
          </a:ln>
        </p:spPr>
        <p:txBody>
          <a:bodyPr anchorCtr="0" anchor="t" bIns="45700" lIns="91425" spcFirstLastPara="1" rIns="91425" wrap="square" tIns="45700">
            <a:spAutoFit/>
          </a:bodyPr>
          <a:lstStyle/>
          <a:p>
            <a:pPr indent="-342900" lvl="0" marL="457200" rtl="0" algn="l">
              <a:spcBef>
                <a:spcPts val="1000"/>
              </a:spcBef>
              <a:spcAft>
                <a:spcPts val="0"/>
              </a:spcAft>
              <a:buSzPts val="1800"/>
              <a:buChar char="●"/>
            </a:pPr>
            <a:r>
              <a:rPr lang="en-US"/>
              <a:t>Largest (59 respondents)</a:t>
            </a:r>
            <a:endParaRPr/>
          </a:p>
          <a:p>
            <a:pPr indent="-342900" lvl="0" marL="457200" rtl="0" algn="l">
              <a:spcBef>
                <a:spcPts val="1000"/>
              </a:spcBef>
              <a:spcAft>
                <a:spcPts val="0"/>
              </a:spcAft>
              <a:buSzPts val="1800"/>
              <a:buChar char="●"/>
            </a:pPr>
            <a:r>
              <a:rPr lang="en-US"/>
              <a:t>Most male respondents </a:t>
            </a:r>
            <a:endParaRPr/>
          </a:p>
          <a:p>
            <a:pPr indent="-342900" lvl="0" marL="457200" rtl="0" algn="l">
              <a:spcBef>
                <a:spcPts val="1000"/>
              </a:spcBef>
              <a:spcAft>
                <a:spcPts val="0"/>
              </a:spcAft>
              <a:buSzPts val="1800"/>
              <a:buChar char="●"/>
            </a:pPr>
            <a:r>
              <a:rPr lang="en-US"/>
              <a:t>Most concerned about environmental issues and aesthetics, socioeconomic, institutional, and community issues </a:t>
            </a:r>
            <a:endParaRPr/>
          </a:p>
          <a:p>
            <a:pPr indent="-342900" lvl="0" marL="457200" rtl="0" algn="l">
              <a:spcBef>
                <a:spcPts val="1000"/>
              </a:spcBef>
              <a:spcAft>
                <a:spcPts val="0"/>
              </a:spcAft>
              <a:buSzPts val="1800"/>
              <a:buChar char="●"/>
            </a:pPr>
            <a:r>
              <a:rPr lang="en-US"/>
              <a:t>Preferring national, EU and local authorities to producers and suppliers</a:t>
            </a:r>
            <a:endParaRPr/>
          </a:p>
          <a:p>
            <a:pPr indent="-342900" lvl="0" marL="457200" rtl="0" algn="l">
              <a:spcBef>
                <a:spcPts val="1000"/>
              </a:spcBef>
              <a:spcAft>
                <a:spcPts val="0"/>
              </a:spcAft>
              <a:buSzPts val="1800"/>
              <a:buChar char="●"/>
            </a:pPr>
            <a:r>
              <a:rPr lang="en-US"/>
              <a:t>Consistent (via 2 questions) intermediate rating regarding the necessity of producing renewable energy</a:t>
            </a:r>
            <a:endParaRPr/>
          </a:p>
          <a:p>
            <a:pPr indent="-342900" lvl="0" marL="457200" rtl="0" algn="l">
              <a:spcBef>
                <a:spcPts val="1000"/>
              </a:spcBef>
              <a:spcAft>
                <a:spcPts val="0"/>
              </a:spcAft>
              <a:buSzPts val="1800"/>
              <a:buChar char="●"/>
            </a:pPr>
            <a:r>
              <a:rPr lang="en-US"/>
              <a:t>Considering solar, wind geothermal and biomass to be the most impactful on the way of life</a:t>
            </a:r>
            <a:endParaRPr/>
          </a:p>
        </p:txBody>
      </p:sp>
      <p:sp>
        <p:nvSpPr>
          <p:cNvPr id="350" name="Google Shape;350;p43"/>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1" name="Google Shape;351;p43"/>
          <p:cNvSpPr txBox="1"/>
          <p:nvPr>
            <p:ph type="title"/>
          </p:nvPr>
        </p:nvSpPr>
        <p:spPr>
          <a:xfrm>
            <a:off x="838200" y="270500"/>
            <a:ext cx="10515600" cy="12603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b="1" lang="en-US" sz="4000"/>
              <a:t>Cluster 2</a:t>
            </a:r>
            <a:r>
              <a:rPr lang="en-US" sz="4000"/>
              <a:t> </a:t>
            </a:r>
            <a:r>
              <a:rPr lang="en-US" sz="4000">
                <a:solidFill>
                  <a:srgbClr val="FF0000"/>
                </a:solidFill>
              </a:rPr>
              <a:t>(</a:t>
            </a:r>
            <a:r>
              <a:rPr lang="en-US" sz="4000">
                <a:solidFill>
                  <a:srgbClr val="FF0000"/>
                </a:solidFill>
              </a:rPr>
              <a:t>1/2</a:t>
            </a:r>
            <a:r>
              <a:rPr lang="en-US" sz="4000">
                <a:solidFill>
                  <a:srgbClr val="FF0000"/>
                </a:solidFill>
              </a:rPr>
              <a:t>)</a:t>
            </a:r>
            <a:r>
              <a:rPr lang="en-US" sz="4000"/>
              <a:t> </a:t>
            </a:r>
            <a:endParaRPr sz="4000"/>
          </a:p>
          <a:p>
            <a:pPr indent="0" lvl="0" marL="0" rtl="0" algn="ctr">
              <a:lnSpc>
                <a:spcPct val="100000"/>
              </a:lnSpc>
              <a:spcBef>
                <a:spcPts val="0"/>
              </a:spcBef>
              <a:spcAft>
                <a:spcPts val="0"/>
              </a:spcAft>
              <a:buClr>
                <a:schemeClr val="dk1"/>
              </a:buClr>
              <a:buSzPct val="34375"/>
              <a:buFont typeface="Arial"/>
              <a:buNone/>
            </a:pPr>
            <a:r>
              <a:rPr i="1" lang="en-US" sz="3200">
                <a:latin typeface="Arial"/>
                <a:ea typeface="Arial"/>
                <a:cs typeface="Arial"/>
                <a:sym typeface="Arial"/>
              </a:rPr>
              <a:t>“concerned, trustful, community oriented”</a:t>
            </a:r>
            <a:endParaRPr sz="3200"/>
          </a:p>
        </p:txBody>
      </p:sp>
      <p:sp>
        <p:nvSpPr>
          <p:cNvPr id="352" name="Google Shape;352;p43"/>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4"/>
          <p:cNvSpPr txBox="1"/>
          <p:nvPr>
            <p:ph idx="1" type="body"/>
          </p:nvPr>
        </p:nvSpPr>
        <p:spPr>
          <a:xfrm>
            <a:off x="579125" y="1530800"/>
            <a:ext cx="11003400" cy="3708600"/>
          </a:xfrm>
          <a:prstGeom prst="rect">
            <a:avLst/>
          </a:prstGeom>
          <a:noFill/>
          <a:ln>
            <a:noFill/>
          </a:ln>
        </p:spPr>
        <p:txBody>
          <a:bodyPr anchorCtr="0" anchor="t" bIns="45700" lIns="91425" spcFirstLastPara="1" rIns="91425" wrap="square" tIns="45700">
            <a:spAutoFit/>
          </a:bodyPr>
          <a:lstStyle/>
          <a:p>
            <a:pPr indent="-342900" lvl="0" marL="457200" rtl="0" algn="l">
              <a:spcBef>
                <a:spcPts val="1000"/>
              </a:spcBef>
              <a:spcAft>
                <a:spcPts val="0"/>
              </a:spcAft>
              <a:buSzPts val="1800"/>
              <a:buChar char="●"/>
            </a:pPr>
            <a:r>
              <a:rPr lang="en-US"/>
              <a:t>Considering the role of scientists and researchers in energy selection less important </a:t>
            </a:r>
            <a:endParaRPr/>
          </a:p>
          <a:p>
            <a:pPr indent="-342900" lvl="0" marL="457200" rtl="0" algn="l">
              <a:spcBef>
                <a:spcPts val="1000"/>
              </a:spcBef>
              <a:spcAft>
                <a:spcPts val="0"/>
              </a:spcAft>
              <a:buSzPts val="1800"/>
              <a:buChar char="●"/>
            </a:pPr>
            <a:r>
              <a:rPr lang="en-US"/>
              <a:t>Underestimating the importance of energy independence </a:t>
            </a:r>
            <a:endParaRPr/>
          </a:p>
          <a:p>
            <a:pPr indent="-342900" lvl="0" marL="457200" rtl="0" algn="l">
              <a:spcBef>
                <a:spcPts val="1000"/>
              </a:spcBef>
              <a:spcAft>
                <a:spcPts val="0"/>
              </a:spcAft>
              <a:buSzPts val="1800"/>
              <a:buChar char="●"/>
            </a:pPr>
            <a:r>
              <a:rPr lang="en-US"/>
              <a:t>Most concerned about nearby nuclear energy installations</a:t>
            </a:r>
            <a:endParaRPr/>
          </a:p>
          <a:p>
            <a:pPr indent="-342900" lvl="0" marL="457200" rtl="0" algn="l">
              <a:spcBef>
                <a:spcPts val="1000"/>
              </a:spcBef>
              <a:spcAft>
                <a:spcPts val="0"/>
              </a:spcAft>
              <a:buSzPts val="1800"/>
              <a:buChar char="●"/>
            </a:pPr>
            <a:r>
              <a:rPr lang="en-US"/>
              <a:t>Least concerned about induced seismicity changing people’s perspective about geothermal energy </a:t>
            </a:r>
            <a:endParaRPr/>
          </a:p>
          <a:p>
            <a:pPr indent="-342900" lvl="0" marL="457200" rtl="0" algn="l">
              <a:spcBef>
                <a:spcPts val="1000"/>
              </a:spcBef>
              <a:spcAft>
                <a:spcPts val="0"/>
              </a:spcAft>
              <a:buSzPts val="1800"/>
              <a:buChar char="●"/>
            </a:pPr>
            <a:r>
              <a:rPr lang="en-US"/>
              <a:t>Most trustful of the media, NGOs, environmental associations, colleagues, and friends </a:t>
            </a:r>
            <a:endParaRPr/>
          </a:p>
        </p:txBody>
      </p:sp>
      <p:sp>
        <p:nvSpPr>
          <p:cNvPr id="358" name="Google Shape;358;p44"/>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9" name="Google Shape;359;p44"/>
          <p:cNvSpPr txBox="1"/>
          <p:nvPr>
            <p:ph type="title"/>
          </p:nvPr>
        </p:nvSpPr>
        <p:spPr>
          <a:xfrm>
            <a:off x="838200" y="270500"/>
            <a:ext cx="10515600" cy="1260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b="1" lang="en-US" sz="3600"/>
              <a:t>Cluster 2</a:t>
            </a:r>
            <a:r>
              <a:rPr lang="en-US" sz="3600"/>
              <a:t> </a:t>
            </a:r>
            <a:r>
              <a:rPr lang="en-US" sz="3600">
                <a:solidFill>
                  <a:srgbClr val="FF0000"/>
                </a:solidFill>
              </a:rPr>
              <a:t>(2</a:t>
            </a:r>
            <a:r>
              <a:rPr lang="en-US" sz="3600">
                <a:solidFill>
                  <a:srgbClr val="FF0000"/>
                </a:solidFill>
              </a:rPr>
              <a:t>/2</a:t>
            </a:r>
            <a:r>
              <a:rPr lang="en-US" sz="3600">
                <a:solidFill>
                  <a:srgbClr val="FF0000"/>
                </a:solidFill>
              </a:rPr>
              <a:t>)</a:t>
            </a:r>
            <a:r>
              <a:rPr lang="en-US" sz="3600"/>
              <a:t> </a:t>
            </a:r>
            <a:endParaRPr sz="3600"/>
          </a:p>
          <a:p>
            <a:pPr indent="0" lvl="0" marL="0" rtl="0" algn="ctr">
              <a:lnSpc>
                <a:spcPct val="100000"/>
              </a:lnSpc>
              <a:spcBef>
                <a:spcPts val="0"/>
              </a:spcBef>
              <a:spcAft>
                <a:spcPts val="0"/>
              </a:spcAft>
              <a:buClr>
                <a:schemeClr val="dk1"/>
              </a:buClr>
              <a:buSzPts val="1100"/>
              <a:buFont typeface="Arial"/>
              <a:buNone/>
            </a:pPr>
            <a:r>
              <a:rPr i="1" lang="en-US" sz="2900">
                <a:latin typeface="Arial"/>
                <a:ea typeface="Arial"/>
                <a:cs typeface="Arial"/>
                <a:sym typeface="Arial"/>
              </a:rPr>
              <a:t>“concerned, trustful, community oriented”</a:t>
            </a:r>
            <a:endParaRPr sz="2900"/>
          </a:p>
        </p:txBody>
      </p:sp>
      <p:sp>
        <p:nvSpPr>
          <p:cNvPr id="360" name="Google Shape;360;p44"/>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5"/>
          <p:cNvSpPr txBox="1"/>
          <p:nvPr>
            <p:ph idx="1" type="body"/>
          </p:nvPr>
        </p:nvSpPr>
        <p:spPr>
          <a:xfrm>
            <a:off x="579125" y="1821800"/>
            <a:ext cx="11003400" cy="3836700"/>
          </a:xfrm>
          <a:prstGeom prst="rect">
            <a:avLst/>
          </a:prstGeom>
          <a:noFill/>
          <a:ln>
            <a:noFill/>
          </a:ln>
        </p:spPr>
        <p:txBody>
          <a:bodyPr anchorCtr="0" anchor="t" bIns="45700" lIns="91425" spcFirstLastPara="1" rIns="91425" wrap="square" tIns="45700">
            <a:spAutoFit/>
          </a:bodyPr>
          <a:lstStyle/>
          <a:p>
            <a:pPr indent="-342900" lvl="0" marL="457200" rtl="0" algn="l">
              <a:spcBef>
                <a:spcPts val="1000"/>
              </a:spcBef>
              <a:spcAft>
                <a:spcPts val="0"/>
              </a:spcAft>
              <a:buSzPts val="1800"/>
              <a:buChar char="●"/>
            </a:pPr>
            <a:r>
              <a:rPr lang="en-US"/>
              <a:t>Smallest (22 respondents)</a:t>
            </a:r>
            <a:endParaRPr/>
          </a:p>
          <a:p>
            <a:pPr indent="-342900" lvl="0" marL="457200" rtl="0" algn="l">
              <a:spcBef>
                <a:spcPts val="1000"/>
              </a:spcBef>
              <a:spcAft>
                <a:spcPts val="0"/>
              </a:spcAft>
              <a:buSzPts val="1800"/>
              <a:buChar char="●"/>
            </a:pPr>
            <a:r>
              <a:rPr lang="en-US"/>
              <a:t>Most female respondents </a:t>
            </a:r>
            <a:endParaRPr/>
          </a:p>
          <a:p>
            <a:pPr indent="-342900" lvl="0" marL="457200" rtl="0" algn="l">
              <a:spcBef>
                <a:spcPts val="1000"/>
              </a:spcBef>
              <a:spcAft>
                <a:spcPts val="0"/>
              </a:spcAft>
              <a:buSzPts val="1800"/>
              <a:buChar char="●"/>
            </a:pPr>
            <a:r>
              <a:rPr lang="en-US"/>
              <a:t>Highest average income </a:t>
            </a:r>
            <a:endParaRPr/>
          </a:p>
          <a:p>
            <a:pPr indent="-342900" lvl="0" marL="457200" rtl="0" algn="l">
              <a:spcBef>
                <a:spcPts val="1000"/>
              </a:spcBef>
              <a:spcAft>
                <a:spcPts val="0"/>
              </a:spcAft>
              <a:buSzPts val="1800"/>
              <a:buChar char="●"/>
            </a:pPr>
            <a:r>
              <a:rPr lang="en-US"/>
              <a:t>Least familiar with geothermal </a:t>
            </a:r>
            <a:endParaRPr/>
          </a:p>
          <a:p>
            <a:pPr indent="-342900" lvl="0" marL="457200" rtl="0" algn="l">
              <a:spcBef>
                <a:spcPts val="1000"/>
              </a:spcBef>
              <a:spcAft>
                <a:spcPts val="0"/>
              </a:spcAft>
              <a:buSzPts val="1800"/>
              <a:buChar char="●"/>
            </a:pPr>
            <a:r>
              <a:rPr lang="en-US"/>
              <a:t>Highest concern for climate change effects and biodiversity, moderate concern about other environmental issues</a:t>
            </a:r>
            <a:endParaRPr/>
          </a:p>
          <a:p>
            <a:pPr indent="-342900" lvl="0" marL="457200" rtl="0" algn="l">
              <a:spcBef>
                <a:spcPts val="1000"/>
              </a:spcBef>
              <a:spcAft>
                <a:spcPts val="0"/>
              </a:spcAft>
              <a:buSzPts val="1800"/>
              <a:buChar char="●"/>
            </a:pPr>
            <a:r>
              <a:rPr lang="en-US"/>
              <a:t>Preferring national, EU and regional authorities to producers and suppliers</a:t>
            </a:r>
            <a:endParaRPr/>
          </a:p>
        </p:txBody>
      </p:sp>
      <p:sp>
        <p:nvSpPr>
          <p:cNvPr id="366" name="Google Shape;366;p45"/>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67" name="Google Shape;367;p45"/>
          <p:cNvSpPr txBox="1"/>
          <p:nvPr>
            <p:ph type="title"/>
          </p:nvPr>
        </p:nvSpPr>
        <p:spPr>
          <a:xfrm>
            <a:off x="838200" y="270500"/>
            <a:ext cx="10515600" cy="1551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Calibri"/>
              <a:buNone/>
            </a:pPr>
            <a:r>
              <a:rPr b="1" lang="en-US" sz="3600"/>
              <a:t>Cluster 3</a:t>
            </a:r>
            <a:r>
              <a:rPr lang="en-US" sz="3600"/>
              <a:t> </a:t>
            </a:r>
            <a:r>
              <a:rPr lang="en-US" sz="3600">
                <a:solidFill>
                  <a:srgbClr val="FF0000"/>
                </a:solidFill>
              </a:rPr>
              <a:t>(</a:t>
            </a:r>
            <a:r>
              <a:rPr lang="en-US" sz="3600">
                <a:solidFill>
                  <a:srgbClr val="FF0000"/>
                </a:solidFill>
              </a:rPr>
              <a:t>1/3</a:t>
            </a:r>
            <a:r>
              <a:rPr lang="en-US" sz="3600">
                <a:solidFill>
                  <a:srgbClr val="FF0000"/>
                </a:solidFill>
              </a:rPr>
              <a:t>)</a:t>
            </a:r>
            <a:r>
              <a:rPr lang="en-US" sz="3600"/>
              <a:t> </a:t>
            </a:r>
            <a:endParaRPr sz="3600"/>
          </a:p>
          <a:p>
            <a:pPr indent="0" lvl="0" marL="0" rtl="0" algn="ctr">
              <a:lnSpc>
                <a:spcPct val="100000"/>
              </a:lnSpc>
              <a:spcBef>
                <a:spcPts val="0"/>
              </a:spcBef>
              <a:spcAft>
                <a:spcPts val="0"/>
              </a:spcAft>
              <a:buClr>
                <a:schemeClr val="dk1"/>
              </a:buClr>
              <a:buSzPts val="1100"/>
              <a:buFont typeface="Arial"/>
              <a:buNone/>
            </a:pPr>
            <a:r>
              <a:rPr i="1" lang="en-US" sz="2900"/>
              <a:t>“upper income, least familiar with geothermal, focused concern, science-minded”</a:t>
            </a:r>
            <a:endParaRPr sz="2900"/>
          </a:p>
        </p:txBody>
      </p:sp>
      <p:sp>
        <p:nvSpPr>
          <p:cNvPr id="368" name="Google Shape;368;p45"/>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6"/>
          <p:cNvSpPr txBox="1"/>
          <p:nvPr>
            <p:ph idx="1" type="body"/>
          </p:nvPr>
        </p:nvSpPr>
        <p:spPr>
          <a:xfrm>
            <a:off x="579125" y="1821800"/>
            <a:ext cx="11003400" cy="3192300"/>
          </a:xfrm>
          <a:prstGeom prst="rect">
            <a:avLst/>
          </a:prstGeom>
          <a:noFill/>
          <a:ln>
            <a:noFill/>
          </a:ln>
        </p:spPr>
        <p:txBody>
          <a:bodyPr anchorCtr="0" anchor="t" bIns="45700" lIns="91425" spcFirstLastPara="1" rIns="91425" wrap="square" tIns="45700">
            <a:spAutoFit/>
          </a:bodyPr>
          <a:lstStyle/>
          <a:p>
            <a:pPr indent="-342900" lvl="0" marL="457200" rtl="0" algn="l">
              <a:spcBef>
                <a:spcPts val="1000"/>
              </a:spcBef>
              <a:spcAft>
                <a:spcPts val="0"/>
              </a:spcAft>
              <a:buSzPts val="1800"/>
              <a:buChar char="●"/>
            </a:pPr>
            <a:r>
              <a:rPr lang="en-US"/>
              <a:t>Consistent (via 2 questions) highest rating regarding the necessity of producing renewable energy, and considering oil most impactful of the way of life</a:t>
            </a:r>
            <a:endParaRPr/>
          </a:p>
          <a:p>
            <a:pPr indent="-342900" lvl="0" marL="457200" rtl="0" algn="l">
              <a:spcBef>
                <a:spcPts val="1000"/>
              </a:spcBef>
              <a:spcAft>
                <a:spcPts val="0"/>
              </a:spcAft>
              <a:buSzPts val="1800"/>
              <a:buChar char="●"/>
            </a:pPr>
            <a:r>
              <a:rPr lang="en-US"/>
              <a:t>Considering scientists and researchers in energy selection very important </a:t>
            </a:r>
            <a:endParaRPr/>
          </a:p>
          <a:p>
            <a:pPr indent="-342900" lvl="0" marL="457200" rtl="0" algn="l">
              <a:spcBef>
                <a:spcPts val="1000"/>
              </a:spcBef>
              <a:spcAft>
                <a:spcPts val="0"/>
              </a:spcAft>
              <a:buSzPts val="1800"/>
              <a:buChar char="●"/>
            </a:pPr>
            <a:r>
              <a:rPr lang="en-US"/>
              <a:t>Trusting the EU and national governments, but not the media </a:t>
            </a:r>
            <a:endParaRPr/>
          </a:p>
          <a:p>
            <a:pPr indent="-342900" lvl="0" marL="457200" rtl="0" algn="l">
              <a:spcBef>
                <a:spcPts val="1000"/>
              </a:spcBef>
              <a:spcAft>
                <a:spcPts val="0"/>
              </a:spcAft>
              <a:buSzPts val="1800"/>
              <a:buChar char="●"/>
            </a:pPr>
            <a:r>
              <a:rPr lang="en-US"/>
              <a:t>Most concerned about nearby geothermal installations</a:t>
            </a:r>
            <a:endParaRPr/>
          </a:p>
        </p:txBody>
      </p:sp>
      <p:sp>
        <p:nvSpPr>
          <p:cNvPr id="374" name="Google Shape;374;p46"/>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75" name="Google Shape;375;p46"/>
          <p:cNvSpPr txBox="1"/>
          <p:nvPr>
            <p:ph type="title"/>
          </p:nvPr>
        </p:nvSpPr>
        <p:spPr>
          <a:xfrm>
            <a:off x="838200" y="270500"/>
            <a:ext cx="10515600" cy="1551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Calibri"/>
              <a:buNone/>
            </a:pPr>
            <a:r>
              <a:rPr b="1" lang="en-US" sz="3600"/>
              <a:t>Cluster 3</a:t>
            </a:r>
            <a:r>
              <a:rPr lang="en-US" sz="3600"/>
              <a:t> </a:t>
            </a:r>
            <a:r>
              <a:rPr lang="en-US" sz="3600">
                <a:solidFill>
                  <a:srgbClr val="FF0000"/>
                </a:solidFill>
              </a:rPr>
              <a:t>(</a:t>
            </a:r>
            <a:r>
              <a:rPr lang="en-US" sz="3600">
                <a:solidFill>
                  <a:srgbClr val="FF0000"/>
                </a:solidFill>
              </a:rPr>
              <a:t>2/3</a:t>
            </a:r>
            <a:r>
              <a:rPr lang="en-US" sz="3600">
                <a:solidFill>
                  <a:srgbClr val="FF0000"/>
                </a:solidFill>
              </a:rPr>
              <a:t>)</a:t>
            </a:r>
            <a:r>
              <a:rPr lang="en-US" sz="3600"/>
              <a:t> </a:t>
            </a:r>
            <a:endParaRPr sz="3600"/>
          </a:p>
          <a:p>
            <a:pPr indent="0" lvl="0" marL="0" rtl="0" algn="ctr">
              <a:lnSpc>
                <a:spcPct val="100000"/>
              </a:lnSpc>
              <a:spcBef>
                <a:spcPts val="0"/>
              </a:spcBef>
              <a:spcAft>
                <a:spcPts val="0"/>
              </a:spcAft>
              <a:buClr>
                <a:schemeClr val="dk1"/>
              </a:buClr>
              <a:buSzPts val="1100"/>
              <a:buFont typeface="Arial"/>
              <a:buNone/>
            </a:pPr>
            <a:r>
              <a:rPr i="1" lang="en-US" sz="2900"/>
              <a:t>“upper income, least familiar with geothermal, focused concern, science-minded”</a:t>
            </a:r>
            <a:endParaRPr sz="2900"/>
          </a:p>
        </p:txBody>
      </p:sp>
      <p:sp>
        <p:nvSpPr>
          <p:cNvPr id="376" name="Google Shape;376;p46"/>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7"/>
          <p:cNvSpPr txBox="1"/>
          <p:nvPr>
            <p:ph idx="1" type="body"/>
          </p:nvPr>
        </p:nvSpPr>
        <p:spPr>
          <a:xfrm>
            <a:off x="579125" y="1821800"/>
            <a:ext cx="11003400" cy="1900500"/>
          </a:xfrm>
          <a:prstGeom prst="rect">
            <a:avLst/>
          </a:prstGeom>
          <a:noFill/>
          <a:ln>
            <a:noFill/>
          </a:ln>
        </p:spPr>
        <p:txBody>
          <a:bodyPr anchorCtr="0" anchor="t" bIns="45700" lIns="91425" spcFirstLastPara="1" rIns="91425" wrap="square" tIns="45700">
            <a:spAutoFit/>
          </a:bodyPr>
          <a:lstStyle/>
          <a:p>
            <a:pPr indent="-342900" lvl="0" marL="457200" rtl="0" algn="l">
              <a:spcBef>
                <a:spcPts val="1000"/>
              </a:spcBef>
              <a:spcAft>
                <a:spcPts val="0"/>
              </a:spcAft>
              <a:buSzPts val="1800"/>
              <a:buChar char="●"/>
            </a:pPr>
            <a:r>
              <a:rPr lang="en-US"/>
              <a:t>Most concerned about groundwater/soil contamination, water use, air pollution, noise, and geothermal induced seismicity </a:t>
            </a:r>
            <a:endParaRPr/>
          </a:p>
          <a:p>
            <a:pPr indent="-342900" lvl="0" marL="457200" rtl="0" algn="l">
              <a:spcBef>
                <a:spcPts val="1000"/>
              </a:spcBef>
              <a:spcAft>
                <a:spcPts val="0"/>
              </a:spcAft>
              <a:buSzPts val="1800"/>
              <a:buChar char="●"/>
            </a:pPr>
            <a:r>
              <a:rPr lang="en-US"/>
              <a:t>Prioritize academic/research/expert publications </a:t>
            </a:r>
            <a:endParaRPr/>
          </a:p>
          <a:p>
            <a:pPr indent="-342900" lvl="0" marL="457200" rtl="0" algn="l">
              <a:spcBef>
                <a:spcPts val="1000"/>
              </a:spcBef>
              <a:spcAft>
                <a:spcPts val="0"/>
              </a:spcAft>
              <a:buSzPts val="1800"/>
              <a:buChar char="●"/>
            </a:pPr>
            <a:r>
              <a:rPr lang="en-US"/>
              <a:t>Highest active opposition to geothermal drilling</a:t>
            </a:r>
            <a:endParaRPr/>
          </a:p>
        </p:txBody>
      </p:sp>
      <p:sp>
        <p:nvSpPr>
          <p:cNvPr id="382" name="Google Shape;382;p47"/>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3" name="Google Shape;383;p47"/>
          <p:cNvSpPr txBox="1"/>
          <p:nvPr>
            <p:ph type="title"/>
          </p:nvPr>
        </p:nvSpPr>
        <p:spPr>
          <a:xfrm>
            <a:off x="838200" y="270500"/>
            <a:ext cx="10515600" cy="1551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Calibri"/>
              <a:buNone/>
            </a:pPr>
            <a:r>
              <a:rPr b="1" lang="en-US" sz="3600"/>
              <a:t>Cluster 3</a:t>
            </a:r>
            <a:r>
              <a:rPr lang="en-US" sz="3600"/>
              <a:t> </a:t>
            </a:r>
            <a:r>
              <a:rPr lang="en-US" sz="3600">
                <a:solidFill>
                  <a:srgbClr val="FF0000"/>
                </a:solidFill>
              </a:rPr>
              <a:t>(3/3)</a:t>
            </a:r>
            <a:r>
              <a:rPr lang="en-US" sz="3600"/>
              <a:t> </a:t>
            </a:r>
            <a:endParaRPr sz="3600"/>
          </a:p>
          <a:p>
            <a:pPr indent="0" lvl="0" marL="0" rtl="0" algn="ctr">
              <a:lnSpc>
                <a:spcPct val="100000"/>
              </a:lnSpc>
              <a:spcBef>
                <a:spcPts val="0"/>
              </a:spcBef>
              <a:spcAft>
                <a:spcPts val="0"/>
              </a:spcAft>
              <a:buClr>
                <a:schemeClr val="dk1"/>
              </a:buClr>
              <a:buSzPts val="1100"/>
              <a:buFont typeface="Arial"/>
              <a:buNone/>
            </a:pPr>
            <a:r>
              <a:rPr i="1" lang="en-US" sz="2900"/>
              <a:t>“upper income, least familiar with geothermal, focused concern, science-minded”</a:t>
            </a:r>
            <a:endParaRPr sz="2900"/>
          </a:p>
        </p:txBody>
      </p:sp>
      <p:sp>
        <p:nvSpPr>
          <p:cNvPr id="384" name="Google Shape;384;p47"/>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8"/>
          <p:cNvSpPr txBox="1"/>
          <p:nvPr>
            <p:ph idx="1" type="body"/>
          </p:nvPr>
        </p:nvSpPr>
        <p:spPr>
          <a:xfrm>
            <a:off x="594300" y="1546100"/>
            <a:ext cx="11003400" cy="45618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None/>
            </a:pPr>
            <a:r>
              <a:rPr lang="en-US"/>
              <a:t>Grouped recommendations </a:t>
            </a:r>
            <a:endParaRPr/>
          </a:p>
          <a:p>
            <a:pPr indent="0" lvl="0" marL="457200" rtl="0" algn="l">
              <a:spcBef>
                <a:spcPts val="1000"/>
              </a:spcBef>
              <a:spcAft>
                <a:spcPts val="0"/>
              </a:spcAft>
              <a:buNone/>
            </a:pPr>
            <a:r>
              <a:rPr lang="en-US"/>
              <a:t>(a)	Research literature</a:t>
            </a:r>
            <a:endParaRPr/>
          </a:p>
          <a:p>
            <a:pPr indent="0" lvl="0" marL="457200" rtl="0" algn="l">
              <a:spcBef>
                <a:spcPts val="1000"/>
              </a:spcBef>
              <a:spcAft>
                <a:spcPts val="0"/>
              </a:spcAft>
              <a:buNone/>
            </a:pPr>
            <a:r>
              <a:rPr lang="en-US"/>
              <a:t>(b) Empirical findings (our survey)</a:t>
            </a:r>
            <a:endParaRPr/>
          </a:p>
        </p:txBody>
      </p:sp>
      <p:sp>
        <p:nvSpPr>
          <p:cNvPr id="390" name="Google Shape;390;p48"/>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91" name="Google Shape;391;p48"/>
          <p:cNvSpPr txBox="1"/>
          <p:nvPr>
            <p:ph type="title"/>
          </p:nvPr>
        </p:nvSpPr>
        <p:spPr>
          <a:xfrm>
            <a:off x="838200" y="499098"/>
            <a:ext cx="10515600" cy="1047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sz="4000"/>
              <a:t>Tabulated r</a:t>
            </a:r>
            <a:r>
              <a:rPr lang="en-US" sz="4000"/>
              <a:t>ecommendations</a:t>
            </a:r>
            <a:endParaRPr sz="3750"/>
          </a:p>
        </p:txBody>
      </p:sp>
      <p:sp>
        <p:nvSpPr>
          <p:cNvPr id="392" name="Google Shape;392;p48"/>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15.12.22</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9"/>
          <p:cNvSpPr txBox="1"/>
          <p:nvPr>
            <p:ph idx="1" type="body"/>
          </p:nvPr>
        </p:nvSpPr>
        <p:spPr>
          <a:xfrm>
            <a:off x="480542" y="1254427"/>
            <a:ext cx="11187900" cy="4615500"/>
          </a:xfrm>
          <a:prstGeom prst="rect">
            <a:avLst/>
          </a:prstGeom>
          <a:noFill/>
          <a:ln>
            <a:noFill/>
          </a:ln>
        </p:spPr>
        <p:txBody>
          <a:bodyPr anchorCtr="0" anchor="t" bIns="45700" lIns="91425" spcFirstLastPara="1" rIns="91425" wrap="square" tIns="45700">
            <a:spAutoFit/>
          </a:bodyPr>
          <a:lstStyle/>
          <a:p>
            <a:pPr indent="0" lvl="0" marL="0" rtl="0" algn="l">
              <a:spcBef>
                <a:spcPts val="1000"/>
              </a:spcBef>
              <a:spcAft>
                <a:spcPts val="0"/>
              </a:spcAft>
              <a:buNone/>
            </a:pPr>
            <a:r>
              <a:rPr lang="en-US"/>
              <a:t>1.	Some people will be more receptive to geothermal energy, even with hydraulic stimulation. Seek them out and help them take on the role of geothermal energy champion.</a:t>
            </a:r>
            <a:endParaRPr/>
          </a:p>
          <a:p>
            <a:pPr indent="0" lvl="0" marL="0" rtl="0" algn="l">
              <a:spcBef>
                <a:spcPts val="1000"/>
              </a:spcBef>
              <a:spcAft>
                <a:spcPts val="0"/>
              </a:spcAft>
              <a:buNone/>
            </a:pPr>
            <a:r>
              <a:rPr lang="en-US"/>
              <a:t>2.	Some people are more familiar with geothermal energy and worry less about geothermal activities in their region. Seek them and recruit them as NIMBY warriors.</a:t>
            </a:r>
            <a:endParaRPr/>
          </a:p>
          <a:p>
            <a:pPr indent="0" lvl="0" marL="0" rtl="0" algn="l">
              <a:spcBef>
                <a:spcPts val="1000"/>
              </a:spcBef>
              <a:spcAft>
                <a:spcPts val="0"/>
              </a:spcAft>
              <a:buNone/>
            </a:pPr>
            <a:r>
              <a:rPr lang="en-US"/>
              <a:t>3.	Some people know little of geothermal energy and worry the most about geothermal activities in their region. Nonetheless, these people agree on the need to develop renewable energy, and consider the role of scientists and researchers very important. Therefore, scientists, researchers and experts should be involved in approaching them.</a:t>
            </a:r>
            <a:endParaRPr/>
          </a:p>
        </p:txBody>
      </p:sp>
      <p:sp>
        <p:nvSpPr>
          <p:cNvPr id="398" name="Google Shape;398;p49"/>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99" name="Google Shape;399;p49"/>
          <p:cNvSpPr txBox="1"/>
          <p:nvPr>
            <p:ph type="title"/>
          </p:nvPr>
        </p:nvSpPr>
        <p:spPr>
          <a:xfrm>
            <a:off x="838200" y="237352"/>
            <a:ext cx="10515600" cy="1047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sz="4000"/>
              <a:t>Recommendations from empirical findings </a:t>
            </a:r>
            <a:r>
              <a:rPr lang="en-US" sz="4000">
                <a:solidFill>
                  <a:srgbClr val="FF0000"/>
                </a:solidFill>
              </a:rPr>
              <a:t>(1/4)</a:t>
            </a:r>
            <a:endParaRPr sz="3750">
              <a:solidFill>
                <a:srgbClr val="FF0000"/>
              </a:solidFill>
            </a:endParaRPr>
          </a:p>
        </p:txBody>
      </p:sp>
      <p:sp>
        <p:nvSpPr>
          <p:cNvPr id="400" name="Google Shape;400;p49"/>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15.12.22</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0"/>
          <p:cNvSpPr txBox="1"/>
          <p:nvPr>
            <p:ph idx="1" type="body"/>
          </p:nvPr>
        </p:nvSpPr>
        <p:spPr>
          <a:xfrm>
            <a:off x="594300" y="948266"/>
            <a:ext cx="11003400" cy="5173200"/>
          </a:xfrm>
          <a:prstGeom prst="rect">
            <a:avLst/>
          </a:prstGeom>
          <a:noFill/>
          <a:ln>
            <a:noFill/>
          </a:ln>
        </p:spPr>
        <p:txBody>
          <a:bodyPr anchorCtr="0" anchor="t" bIns="45700" lIns="91425" spcFirstLastPara="1" rIns="91425" wrap="square" tIns="45700">
            <a:spAutoFit/>
          </a:bodyPr>
          <a:lstStyle/>
          <a:p>
            <a:pPr indent="0" lvl="0" marL="0" rtl="0" algn="l">
              <a:spcBef>
                <a:spcPts val="1000"/>
              </a:spcBef>
              <a:spcAft>
                <a:spcPts val="0"/>
              </a:spcAft>
              <a:buNone/>
            </a:pPr>
            <a:r>
              <a:rPr lang="en-US" sz="2750"/>
              <a:t>4.	On geothermal issues, almost everyone trusts their national governments more than any other institution or organization. Also, national government policies and communication campaigns are most likely to influence public understanding of geothermal energy. Therefore, prioritize the role of the national government in fostering geothermal exploration.</a:t>
            </a:r>
            <a:endParaRPr sz="2750"/>
          </a:p>
          <a:p>
            <a:pPr indent="0" lvl="0" marL="0" rtl="0" algn="l">
              <a:spcBef>
                <a:spcPts val="1000"/>
              </a:spcBef>
              <a:spcAft>
                <a:spcPts val="0"/>
              </a:spcAft>
              <a:buNone/>
            </a:pPr>
            <a:r>
              <a:rPr lang="en-US" sz="2750"/>
              <a:t>5.	Nearly everyone trusts scientists and researchers, but distrusts NGOs, environmental groups, and grassroots movements. In particular, dissemination activities involving academics and scientists are likely to have a more significant influence on public perceptions than activism and other types of communication used by NGOs, environmental groups, and grassroots movements. Therefore, involve scientists, researchers and experts, and avoid involving parties perceived negatively in promoting geothermal energy.</a:t>
            </a:r>
            <a:endParaRPr sz="2750"/>
          </a:p>
        </p:txBody>
      </p:sp>
      <p:sp>
        <p:nvSpPr>
          <p:cNvPr id="406" name="Google Shape;406;p50"/>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07" name="Google Shape;407;p50"/>
          <p:cNvSpPr txBox="1"/>
          <p:nvPr>
            <p:ph type="title"/>
          </p:nvPr>
        </p:nvSpPr>
        <p:spPr>
          <a:xfrm>
            <a:off x="838200" y="74840"/>
            <a:ext cx="10515600" cy="1047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sz="4000"/>
              <a:t>Recommendations from empirical findings </a:t>
            </a:r>
            <a:r>
              <a:rPr lang="en-US" sz="4000">
                <a:solidFill>
                  <a:srgbClr val="FF0000"/>
                </a:solidFill>
              </a:rPr>
              <a:t>(2/4)</a:t>
            </a:r>
            <a:endParaRPr sz="3750">
              <a:solidFill>
                <a:srgbClr val="FF0000"/>
              </a:solidFill>
            </a:endParaRPr>
          </a:p>
        </p:txBody>
      </p:sp>
      <p:sp>
        <p:nvSpPr>
          <p:cNvPr id="408" name="Google Shape;408;p50"/>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15.12.22</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1"/>
          <p:cNvSpPr txBox="1"/>
          <p:nvPr>
            <p:ph idx="1" type="body"/>
          </p:nvPr>
        </p:nvSpPr>
        <p:spPr>
          <a:xfrm>
            <a:off x="594300" y="1177949"/>
            <a:ext cx="11003400" cy="4615500"/>
          </a:xfrm>
          <a:prstGeom prst="rect">
            <a:avLst/>
          </a:prstGeom>
          <a:noFill/>
          <a:ln>
            <a:noFill/>
          </a:ln>
        </p:spPr>
        <p:txBody>
          <a:bodyPr anchorCtr="0" anchor="t" bIns="45700" lIns="91425" spcFirstLastPara="1" rIns="91425" wrap="square" tIns="45700">
            <a:spAutoFit/>
          </a:bodyPr>
          <a:lstStyle/>
          <a:p>
            <a:pPr indent="0" lvl="0" marL="0" rtl="0" algn="l">
              <a:spcBef>
                <a:spcPts val="1000"/>
              </a:spcBef>
              <a:spcAft>
                <a:spcPts val="0"/>
              </a:spcAft>
              <a:buNone/>
            </a:pPr>
            <a:r>
              <a:rPr lang="en-US"/>
              <a:t>6.	Nearly everyone values energy independence, efficiency, affordability, availability, and source diversification. It is recommended that these ideas be used to drive the promotion of the (general) concept of geothermal energy.</a:t>
            </a:r>
            <a:endParaRPr/>
          </a:p>
          <a:p>
            <a:pPr indent="0" lvl="0" marL="0" rtl="0" algn="l">
              <a:spcBef>
                <a:spcPts val="1000"/>
              </a:spcBef>
              <a:spcAft>
                <a:spcPts val="0"/>
              </a:spcAft>
              <a:buNone/>
            </a:pPr>
            <a:r>
              <a:rPr lang="en-US"/>
              <a:t>7.	Nearly everyone values environmental protection, community awareness and consultation, public health, and economic gains. It is recommended that these concepts be used to spearhead the (specific) concept of geothermal exploration.</a:t>
            </a:r>
            <a:endParaRPr/>
          </a:p>
          <a:p>
            <a:pPr indent="0" lvl="0" marL="0" rtl="0" algn="l">
              <a:spcBef>
                <a:spcPts val="1000"/>
              </a:spcBef>
              <a:spcAft>
                <a:spcPts val="0"/>
              </a:spcAft>
              <a:buNone/>
            </a:pPr>
            <a:r>
              <a:rPr lang="en-US"/>
              <a:t>8.	In communities with established weak knowledge of geothermal energy and comprehension of how it works, dissemination activities should draw on their faith in the European Union and scientists and researchers.</a:t>
            </a:r>
            <a:endParaRPr/>
          </a:p>
        </p:txBody>
      </p:sp>
      <p:sp>
        <p:nvSpPr>
          <p:cNvPr id="414" name="Google Shape;414;p51"/>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15" name="Google Shape;415;p51"/>
          <p:cNvSpPr txBox="1"/>
          <p:nvPr>
            <p:ph type="title"/>
          </p:nvPr>
        </p:nvSpPr>
        <p:spPr>
          <a:xfrm>
            <a:off x="838200" y="200877"/>
            <a:ext cx="10515600" cy="1047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sz="4000"/>
              <a:t>Recommendations from empirical findings </a:t>
            </a:r>
            <a:r>
              <a:rPr lang="en-US" sz="4000">
                <a:solidFill>
                  <a:srgbClr val="FF0000"/>
                </a:solidFill>
              </a:rPr>
              <a:t>(3/4)</a:t>
            </a:r>
            <a:endParaRPr sz="3750">
              <a:solidFill>
                <a:srgbClr val="FF0000"/>
              </a:solidFill>
            </a:endParaRPr>
          </a:p>
        </p:txBody>
      </p:sp>
      <p:sp>
        <p:nvSpPr>
          <p:cNvPr id="416" name="Google Shape;416;p51"/>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15.12.22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6"/>
          <p:cNvSpPr txBox="1"/>
          <p:nvPr>
            <p:ph idx="1" type="body"/>
          </p:nvPr>
        </p:nvSpPr>
        <p:spPr>
          <a:xfrm>
            <a:off x="579125" y="1076873"/>
            <a:ext cx="11003400" cy="4956000"/>
          </a:xfrm>
          <a:prstGeom prst="rect">
            <a:avLst/>
          </a:prstGeom>
          <a:noFill/>
          <a:ln>
            <a:noFill/>
          </a:ln>
        </p:spPr>
        <p:txBody>
          <a:bodyPr anchorCtr="0" anchor="t" bIns="45700" lIns="91425" spcFirstLastPara="1" rIns="91425" wrap="square" tIns="45700">
            <a:noAutofit/>
          </a:bodyPr>
          <a:lstStyle/>
          <a:p>
            <a:pPr indent="0" lvl="0" marL="111125" rtl="0" algn="l">
              <a:lnSpc>
                <a:spcPct val="115000"/>
              </a:lnSpc>
              <a:spcBef>
                <a:spcPts val="500"/>
              </a:spcBef>
              <a:spcAft>
                <a:spcPts val="0"/>
              </a:spcAft>
              <a:buClr>
                <a:schemeClr val="dk1"/>
              </a:buClr>
              <a:buSzPts val="1100"/>
              <a:buNone/>
            </a:pPr>
            <a:r>
              <a:rPr lang="en-US"/>
              <a:t>Review of 82 journal publications and conference proceedings </a:t>
            </a:r>
            <a:endParaRPr/>
          </a:p>
          <a:p>
            <a:pPr indent="0" lvl="0" marL="568325" rtl="0" algn="l">
              <a:lnSpc>
                <a:spcPct val="115000"/>
              </a:lnSpc>
              <a:spcBef>
                <a:spcPts val="500"/>
              </a:spcBef>
              <a:spcAft>
                <a:spcPts val="0"/>
              </a:spcAft>
              <a:buClr>
                <a:schemeClr val="dk1"/>
              </a:buClr>
              <a:buSzPts val="1100"/>
              <a:buNone/>
            </a:pPr>
            <a:r>
              <a:rPr lang="en-US"/>
              <a:t>S</a:t>
            </a:r>
            <a:r>
              <a:rPr i="1" lang="en-US"/>
              <a:t>tudies of social acceptance of renewable and geothermal energy</a:t>
            </a:r>
            <a:endParaRPr i="1"/>
          </a:p>
          <a:p>
            <a:pPr indent="0" lvl="0" marL="568325" rtl="0" algn="l">
              <a:lnSpc>
                <a:spcPct val="115000"/>
              </a:lnSpc>
              <a:spcBef>
                <a:spcPts val="500"/>
              </a:spcBef>
              <a:spcAft>
                <a:spcPts val="0"/>
              </a:spcAft>
              <a:buClr>
                <a:schemeClr val="dk1"/>
              </a:buClr>
              <a:buSzPts val="1100"/>
              <a:buNone/>
            </a:pPr>
            <a:r>
              <a:rPr i="1" lang="en-US"/>
              <a:t>Online surveys on social acceptance</a:t>
            </a:r>
            <a:endParaRPr i="1"/>
          </a:p>
          <a:p>
            <a:pPr indent="0" lvl="0" marL="1025525" rtl="0" algn="l">
              <a:lnSpc>
                <a:spcPct val="115000"/>
              </a:lnSpc>
              <a:spcBef>
                <a:spcPts val="500"/>
              </a:spcBef>
              <a:spcAft>
                <a:spcPts val="0"/>
              </a:spcAft>
              <a:buClr>
                <a:schemeClr val="dk1"/>
              </a:buClr>
              <a:buSzPts val="1100"/>
              <a:buNone/>
            </a:pPr>
            <a:r>
              <a:t/>
            </a:r>
            <a:endParaRPr/>
          </a:p>
        </p:txBody>
      </p:sp>
      <p:sp>
        <p:nvSpPr>
          <p:cNvPr id="136" name="Google Shape;136;p16"/>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7" name="Google Shape;137;p16"/>
          <p:cNvSpPr txBox="1"/>
          <p:nvPr>
            <p:ph type="title"/>
          </p:nvPr>
        </p:nvSpPr>
        <p:spPr>
          <a:xfrm>
            <a:off x="907675" y="256423"/>
            <a:ext cx="10517400" cy="833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None/>
            </a:pPr>
            <a:r>
              <a:rPr lang="en-US" sz="4000"/>
              <a:t>Literature review on social acceptance </a:t>
            </a:r>
            <a:r>
              <a:rPr lang="en-US" sz="4000">
                <a:solidFill>
                  <a:srgbClr val="FF0000"/>
                </a:solidFill>
              </a:rPr>
              <a:t>(1/4)</a:t>
            </a:r>
            <a:endParaRPr sz="4000">
              <a:solidFill>
                <a:srgbClr val="FF0000"/>
              </a:solidFill>
            </a:endParaRPr>
          </a:p>
        </p:txBody>
      </p:sp>
      <p:sp>
        <p:nvSpPr>
          <p:cNvPr id="138" name="Google Shape;138;p16"/>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graphicFrame>
        <p:nvGraphicFramePr>
          <p:cNvPr id="139" name="Google Shape;139;p16"/>
          <p:cNvGraphicFramePr/>
          <p:nvPr/>
        </p:nvGraphicFramePr>
        <p:xfrm>
          <a:off x="2671025" y="2897425"/>
          <a:ext cx="3000000" cy="3000000"/>
        </p:xfrm>
        <a:graphic>
          <a:graphicData uri="http://schemas.openxmlformats.org/drawingml/2006/table">
            <a:tbl>
              <a:tblPr>
                <a:noFill/>
                <a:tableStyleId>{55377036-0E74-493E-9818-AC7344BFF84F}</a:tableStyleId>
              </a:tblPr>
              <a:tblGrid>
                <a:gridCol w="4689950"/>
                <a:gridCol w="2160000"/>
              </a:tblGrid>
              <a:tr h="609575">
                <a:tc>
                  <a:txBody>
                    <a:bodyPr/>
                    <a:lstStyle/>
                    <a:p>
                      <a:pPr indent="0" lvl="0" marL="0" rtl="0" algn="l">
                        <a:lnSpc>
                          <a:spcPct val="115000"/>
                        </a:lnSpc>
                        <a:spcBef>
                          <a:spcPts val="500"/>
                        </a:spcBef>
                        <a:spcAft>
                          <a:spcPts val="0"/>
                        </a:spcAft>
                        <a:buClr>
                          <a:schemeClr val="dk1"/>
                        </a:buClr>
                        <a:buSzPts val="1100"/>
                        <a:buFont typeface="Arial"/>
                        <a:buNone/>
                      </a:pPr>
                      <a:r>
                        <a:rPr lang="en-US" sz="2800">
                          <a:solidFill>
                            <a:schemeClr val="dk1"/>
                          </a:solidFill>
                          <a:latin typeface="Calibri"/>
                          <a:ea typeface="Calibri"/>
                          <a:cs typeface="Calibri"/>
                          <a:sym typeface="Calibri"/>
                        </a:rPr>
                        <a:t>Geothermal energy</a:t>
                      </a:r>
                      <a:endParaRPr sz="28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US" sz="2800">
                          <a:latin typeface="Calibri"/>
                          <a:ea typeface="Calibri"/>
                          <a:cs typeface="Calibri"/>
                          <a:sym typeface="Calibri"/>
                        </a:rPr>
                        <a:t>54</a:t>
                      </a:r>
                      <a:endParaRPr sz="2800">
                        <a:latin typeface="Calibri"/>
                        <a:ea typeface="Calibri"/>
                        <a:cs typeface="Calibri"/>
                        <a:sym typeface="Calibri"/>
                      </a:endParaRPr>
                    </a:p>
                  </a:txBody>
                  <a:tcPr marT="91425" marB="91425" marR="91425" marL="91425" anchor="ctr"/>
                </a:tc>
              </a:tr>
              <a:tr h="609575">
                <a:tc>
                  <a:txBody>
                    <a:bodyPr/>
                    <a:lstStyle/>
                    <a:p>
                      <a:pPr indent="0" lvl="0" marL="0" rtl="0" algn="l">
                        <a:lnSpc>
                          <a:spcPct val="115000"/>
                        </a:lnSpc>
                        <a:spcBef>
                          <a:spcPts val="500"/>
                        </a:spcBef>
                        <a:spcAft>
                          <a:spcPts val="0"/>
                        </a:spcAft>
                        <a:buClr>
                          <a:schemeClr val="dk1"/>
                        </a:buClr>
                        <a:buSzPts val="1100"/>
                        <a:buFont typeface="Arial"/>
                        <a:buNone/>
                      </a:pPr>
                      <a:r>
                        <a:rPr lang="en-US" sz="2800">
                          <a:solidFill>
                            <a:schemeClr val="dk1"/>
                          </a:solidFill>
                          <a:latin typeface="Calibri"/>
                          <a:ea typeface="Calibri"/>
                          <a:cs typeface="Calibri"/>
                          <a:sym typeface="Calibri"/>
                        </a:rPr>
                        <a:t>Public acceptance</a:t>
                      </a:r>
                      <a:endParaRPr sz="28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US" sz="2800">
                          <a:latin typeface="Calibri"/>
                          <a:ea typeface="Calibri"/>
                          <a:cs typeface="Calibri"/>
                          <a:sym typeface="Calibri"/>
                        </a:rPr>
                        <a:t>27</a:t>
                      </a:r>
                      <a:endParaRPr sz="2800">
                        <a:latin typeface="Calibri"/>
                        <a:ea typeface="Calibri"/>
                        <a:cs typeface="Calibri"/>
                        <a:sym typeface="Calibri"/>
                      </a:endParaRPr>
                    </a:p>
                  </a:txBody>
                  <a:tcPr marT="91425" marB="91425" marR="91425" marL="91425" anchor="ctr"/>
                </a:tc>
              </a:tr>
              <a:tr h="609575">
                <a:tc>
                  <a:txBody>
                    <a:bodyPr/>
                    <a:lstStyle/>
                    <a:p>
                      <a:pPr indent="0" lvl="0" marL="0" rtl="0" algn="l">
                        <a:spcBef>
                          <a:spcPts val="0"/>
                        </a:spcBef>
                        <a:spcAft>
                          <a:spcPts val="0"/>
                        </a:spcAft>
                        <a:buNone/>
                      </a:pPr>
                      <a:r>
                        <a:rPr lang="en-US" sz="2800">
                          <a:latin typeface="Calibri"/>
                          <a:ea typeface="Calibri"/>
                          <a:cs typeface="Calibri"/>
                          <a:sym typeface="Calibri"/>
                        </a:rPr>
                        <a:t>Induced seismicity </a:t>
                      </a:r>
                      <a:endParaRPr sz="28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US" sz="2800">
                          <a:latin typeface="Calibri"/>
                          <a:ea typeface="Calibri"/>
                          <a:cs typeface="Calibri"/>
                          <a:sym typeface="Calibri"/>
                        </a:rPr>
                        <a:t>13</a:t>
                      </a:r>
                      <a:endParaRPr sz="2800">
                        <a:latin typeface="Calibri"/>
                        <a:ea typeface="Calibri"/>
                        <a:cs typeface="Calibri"/>
                        <a:sym typeface="Calibri"/>
                      </a:endParaRPr>
                    </a:p>
                  </a:txBody>
                  <a:tcPr marT="91425" marB="91425" marR="91425" marL="91425" anchor="ctr"/>
                </a:tc>
              </a:tr>
              <a:tr h="609575">
                <a:tc>
                  <a:txBody>
                    <a:bodyPr/>
                    <a:lstStyle/>
                    <a:p>
                      <a:pPr indent="0" lvl="0" marL="0" rtl="0" algn="l">
                        <a:spcBef>
                          <a:spcPts val="0"/>
                        </a:spcBef>
                        <a:spcAft>
                          <a:spcPts val="0"/>
                        </a:spcAft>
                        <a:buNone/>
                      </a:pPr>
                      <a:r>
                        <a:rPr lang="en-US" sz="2800">
                          <a:latin typeface="Calibri"/>
                          <a:ea typeface="Calibri"/>
                          <a:cs typeface="Calibri"/>
                          <a:sym typeface="Calibri"/>
                        </a:rPr>
                        <a:t>Case  studies </a:t>
                      </a:r>
                      <a:endParaRPr sz="28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US" sz="2800">
                          <a:latin typeface="Calibri"/>
                          <a:ea typeface="Calibri"/>
                          <a:cs typeface="Calibri"/>
                          <a:sym typeface="Calibri"/>
                        </a:rPr>
                        <a:t>31</a:t>
                      </a:r>
                      <a:endParaRPr sz="2800">
                        <a:latin typeface="Calibri"/>
                        <a:ea typeface="Calibri"/>
                        <a:cs typeface="Calibri"/>
                        <a:sym typeface="Calibri"/>
                      </a:endParaRPr>
                    </a:p>
                  </a:txBody>
                  <a:tcPr marT="91425" marB="91425" marR="91425" marL="91425" anchor="ctr"/>
                </a:tc>
              </a:tr>
              <a:tr h="609575">
                <a:tc>
                  <a:txBody>
                    <a:bodyPr/>
                    <a:lstStyle/>
                    <a:p>
                      <a:pPr indent="0" lvl="0" marL="0" rtl="0" algn="l">
                        <a:spcBef>
                          <a:spcPts val="0"/>
                        </a:spcBef>
                        <a:spcAft>
                          <a:spcPts val="0"/>
                        </a:spcAft>
                        <a:buNone/>
                      </a:pPr>
                      <a:r>
                        <a:rPr lang="en-US" sz="2800">
                          <a:latin typeface="Calibri"/>
                          <a:ea typeface="Calibri"/>
                          <a:cs typeface="Calibri"/>
                          <a:sym typeface="Calibri"/>
                        </a:rPr>
                        <a:t>Questionnaire-based surveys</a:t>
                      </a:r>
                      <a:endParaRPr sz="28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US" sz="2800">
                          <a:latin typeface="Calibri"/>
                          <a:ea typeface="Calibri"/>
                          <a:cs typeface="Calibri"/>
                          <a:sym typeface="Calibri"/>
                        </a:rPr>
                        <a:t>11</a:t>
                      </a:r>
                      <a:endParaRPr sz="2800">
                        <a:latin typeface="Calibri"/>
                        <a:ea typeface="Calibri"/>
                        <a:cs typeface="Calibri"/>
                        <a:sym typeface="Calibri"/>
                      </a:endParaRPr>
                    </a:p>
                  </a:txBody>
                  <a:tcPr marT="91425" marB="91425" marR="91425" marL="91425" anchor="ct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2"/>
          <p:cNvSpPr txBox="1"/>
          <p:nvPr>
            <p:ph idx="1" type="body"/>
          </p:nvPr>
        </p:nvSpPr>
        <p:spPr>
          <a:xfrm>
            <a:off x="594300" y="1046600"/>
            <a:ext cx="11003400" cy="5519700"/>
          </a:xfrm>
          <a:prstGeom prst="rect">
            <a:avLst/>
          </a:prstGeom>
          <a:noFill/>
          <a:ln>
            <a:noFill/>
          </a:ln>
        </p:spPr>
        <p:txBody>
          <a:bodyPr anchorCtr="0" anchor="t" bIns="45700" lIns="91425" spcFirstLastPara="1" rIns="91425" wrap="square" tIns="45700">
            <a:spAutoFit/>
          </a:bodyPr>
          <a:lstStyle/>
          <a:p>
            <a:pPr indent="0" lvl="0" marL="0" rtl="0" algn="l">
              <a:spcBef>
                <a:spcPts val="1000"/>
              </a:spcBef>
              <a:spcAft>
                <a:spcPts val="0"/>
              </a:spcAft>
              <a:buNone/>
            </a:pPr>
            <a:r>
              <a:rPr lang="en-US"/>
              <a:t>9.	Dissemination activities among reactionary communities should draw dispassionately on scientific and research sources papers. Therefore, utilize news developments, polls, and surveys to identify such populations, and adopt such sources to calm their anxieties and persuade them of the merits of geothermal energy and the importance of geothermal exploration.</a:t>
            </a:r>
            <a:endParaRPr/>
          </a:p>
          <a:p>
            <a:pPr indent="0" lvl="0" marL="0" rtl="0" algn="l">
              <a:spcBef>
                <a:spcPts val="1000"/>
              </a:spcBef>
              <a:spcAft>
                <a:spcPts val="0"/>
              </a:spcAft>
              <a:buNone/>
            </a:pPr>
            <a:r>
              <a:rPr lang="en-US"/>
              <a:t>10.	Although there are better ways to promote geothermal energy, help increase its presence in the media in order to communicate novel drilling technologies to the public – more knowledge is likely to lead to more acceptance.</a:t>
            </a:r>
            <a:endParaRPr/>
          </a:p>
          <a:p>
            <a:pPr indent="0" lvl="0" marL="0" rtl="0" algn="l">
              <a:spcBef>
                <a:spcPts val="1000"/>
              </a:spcBef>
              <a:spcAft>
                <a:spcPts val="0"/>
              </a:spcAft>
              <a:buNone/>
            </a:pPr>
            <a:r>
              <a:rPr lang="en-US"/>
              <a:t>11.	Leverage economic incentives as a major component of public acceptance, particularly after the conflict in Ukraine (2022).</a:t>
            </a:r>
            <a:endParaRPr/>
          </a:p>
          <a:p>
            <a:pPr indent="0" lvl="0" marL="0" rtl="0" algn="l">
              <a:spcBef>
                <a:spcPts val="1000"/>
              </a:spcBef>
              <a:spcAft>
                <a:spcPts val="0"/>
              </a:spcAft>
              <a:buNone/>
            </a:pPr>
            <a:r>
              <a:t/>
            </a:r>
            <a:endParaRPr/>
          </a:p>
        </p:txBody>
      </p:sp>
      <p:sp>
        <p:nvSpPr>
          <p:cNvPr id="422" name="Google Shape;422;p52"/>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23" name="Google Shape;423;p52"/>
          <p:cNvSpPr txBox="1"/>
          <p:nvPr>
            <p:ph type="title"/>
          </p:nvPr>
        </p:nvSpPr>
        <p:spPr>
          <a:xfrm>
            <a:off x="838200" y="139845"/>
            <a:ext cx="10515600" cy="1047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sz="4000"/>
              <a:t>Recommendations from empirical findings </a:t>
            </a:r>
            <a:r>
              <a:rPr lang="en-US" sz="4000">
                <a:solidFill>
                  <a:srgbClr val="FF0000"/>
                </a:solidFill>
              </a:rPr>
              <a:t>(4/4)</a:t>
            </a:r>
            <a:endParaRPr sz="3750">
              <a:solidFill>
                <a:srgbClr val="FF0000"/>
              </a:solidFill>
            </a:endParaRPr>
          </a:p>
        </p:txBody>
      </p:sp>
      <p:sp>
        <p:nvSpPr>
          <p:cNvPr id="424" name="Google Shape;424;p52"/>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15.12.22</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3"/>
          <p:cNvSpPr txBox="1"/>
          <p:nvPr>
            <p:ph idx="1" type="body"/>
          </p:nvPr>
        </p:nvSpPr>
        <p:spPr>
          <a:xfrm>
            <a:off x="546623" y="1440875"/>
            <a:ext cx="11003400" cy="3514500"/>
          </a:xfrm>
          <a:prstGeom prst="rect">
            <a:avLst/>
          </a:prstGeom>
          <a:noFill/>
          <a:ln>
            <a:noFill/>
          </a:ln>
        </p:spPr>
        <p:txBody>
          <a:bodyPr anchorCtr="0" anchor="t" bIns="45700" lIns="91425" spcFirstLastPara="1" rIns="91425" wrap="square" tIns="45700">
            <a:spAutoFit/>
          </a:bodyPr>
          <a:lstStyle/>
          <a:p>
            <a:pPr indent="0" lvl="2" marL="111125" rtl="0" algn="l">
              <a:lnSpc>
                <a:spcPct val="115000"/>
              </a:lnSpc>
              <a:spcBef>
                <a:spcPts val="1000"/>
              </a:spcBef>
              <a:spcAft>
                <a:spcPts val="0"/>
              </a:spcAft>
              <a:buClr>
                <a:schemeClr val="dk1"/>
              </a:buClr>
              <a:buSzPts val="2400"/>
              <a:buNone/>
            </a:pPr>
            <a:r>
              <a:rPr lang="en-US" sz="2800"/>
              <a:t>Task 3.3: Energy security implications [UPRC, ARMINES, ICL, SINTEF, DLS]</a:t>
            </a:r>
            <a:r>
              <a:rPr lang="en-US">
                <a:latin typeface="Arial"/>
                <a:ea typeface="Arial"/>
                <a:cs typeface="Arial"/>
                <a:sym typeface="Arial"/>
              </a:rPr>
              <a:t>	</a:t>
            </a:r>
            <a:endParaRPr/>
          </a:p>
          <a:p>
            <a:pPr indent="0" lvl="2" marL="111125" rtl="0" algn="l">
              <a:lnSpc>
                <a:spcPct val="115000"/>
              </a:lnSpc>
              <a:spcBef>
                <a:spcPts val="1000"/>
              </a:spcBef>
              <a:spcAft>
                <a:spcPts val="0"/>
              </a:spcAft>
              <a:buClr>
                <a:schemeClr val="dk1"/>
              </a:buClr>
              <a:buSzPts val="2400"/>
              <a:buNone/>
            </a:pPr>
            <a:r>
              <a:rPr lang="en-US" sz="2800"/>
              <a:t>M25 (</a:t>
            </a:r>
            <a:r>
              <a:rPr lang="en-US" sz="2800">
                <a:solidFill>
                  <a:srgbClr val="0000FF"/>
                </a:solidFill>
              </a:rPr>
              <a:t>January 2023</a:t>
            </a:r>
            <a:r>
              <a:rPr lang="en-US" sz="2800"/>
              <a:t>) to M28 (</a:t>
            </a:r>
            <a:r>
              <a:rPr lang="en-US" sz="2800">
                <a:solidFill>
                  <a:srgbClr val="0000FF"/>
                </a:solidFill>
              </a:rPr>
              <a:t>April 2023</a:t>
            </a:r>
            <a:r>
              <a:rPr lang="en-US" sz="2800"/>
              <a:t>)</a:t>
            </a:r>
            <a:endParaRPr sz="2800"/>
          </a:p>
          <a:p>
            <a:pPr indent="0" lvl="2" marL="568325" rtl="0" algn="l">
              <a:lnSpc>
                <a:spcPct val="115000"/>
              </a:lnSpc>
              <a:spcBef>
                <a:spcPts val="1000"/>
              </a:spcBef>
              <a:spcAft>
                <a:spcPts val="0"/>
              </a:spcAft>
              <a:buClr>
                <a:schemeClr val="dk1"/>
              </a:buClr>
              <a:buSzPts val="2400"/>
              <a:buNone/>
            </a:pPr>
            <a:r>
              <a:rPr lang="en-US" sz="2800">
                <a:solidFill>
                  <a:srgbClr val="31A200"/>
                </a:solidFill>
              </a:rPr>
              <a:t>M3.4</a:t>
            </a:r>
            <a:r>
              <a:rPr lang="en-US" sz="2800"/>
              <a:t>: Complete geothermal energy security index, due by end of M26 (</a:t>
            </a:r>
            <a:r>
              <a:rPr lang="en-US" sz="2800">
                <a:solidFill>
                  <a:srgbClr val="0000FF"/>
                </a:solidFill>
              </a:rPr>
              <a:t>February 2023</a:t>
            </a:r>
            <a:r>
              <a:rPr lang="en-US" sz="2800"/>
              <a:t>)</a:t>
            </a:r>
            <a:endParaRPr sz="2800"/>
          </a:p>
          <a:p>
            <a:pPr indent="0" lvl="2" marL="568325" rtl="0" algn="l">
              <a:lnSpc>
                <a:spcPct val="115000"/>
              </a:lnSpc>
              <a:spcBef>
                <a:spcPts val="1000"/>
              </a:spcBef>
              <a:spcAft>
                <a:spcPts val="0"/>
              </a:spcAft>
              <a:buClr>
                <a:schemeClr val="dk1"/>
              </a:buClr>
              <a:buSzPts val="2400"/>
              <a:buNone/>
            </a:pPr>
            <a:r>
              <a:rPr lang="en-US" sz="2800">
                <a:solidFill>
                  <a:srgbClr val="FF0000"/>
                </a:solidFill>
              </a:rPr>
              <a:t>D3.3</a:t>
            </a:r>
            <a:r>
              <a:rPr lang="en-US" sz="2800"/>
              <a:t>: Report on energy security, due by end of M28 (</a:t>
            </a:r>
            <a:r>
              <a:rPr lang="en-US" sz="2800">
                <a:solidFill>
                  <a:srgbClr val="0000FF"/>
                </a:solidFill>
              </a:rPr>
              <a:t>April 2023</a:t>
            </a:r>
            <a:r>
              <a:rPr lang="en-US" sz="2800"/>
              <a:t>)</a:t>
            </a:r>
            <a:endParaRPr sz="2800"/>
          </a:p>
          <a:p>
            <a:pPr indent="0" lvl="3" marL="914400" rtl="0" algn="l">
              <a:lnSpc>
                <a:spcPct val="115000"/>
              </a:lnSpc>
              <a:spcBef>
                <a:spcPts val="1000"/>
              </a:spcBef>
              <a:spcAft>
                <a:spcPts val="0"/>
              </a:spcAft>
              <a:buClr>
                <a:schemeClr val="dk1"/>
              </a:buClr>
              <a:buSzPts val="2200"/>
              <a:buFont typeface="Arial"/>
              <a:buNone/>
            </a:pPr>
            <a:r>
              <a:rPr lang="en-US" sz="2800"/>
              <a:t>Draft of D3.2 ready for review by end of M27 (</a:t>
            </a:r>
            <a:r>
              <a:rPr lang="en-US" sz="2800">
                <a:solidFill>
                  <a:srgbClr val="0000FF"/>
                </a:solidFill>
              </a:rPr>
              <a:t>March 2023</a:t>
            </a:r>
            <a:r>
              <a:rPr lang="en-US" sz="2800"/>
              <a:t>) </a:t>
            </a:r>
            <a:endParaRPr sz="2800"/>
          </a:p>
        </p:txBody>
      </p:sp>
      <p:sp>
        <p:nvSpPr>
          <p:cNvPr id="430" name="Google Shape;430;p53"/>
          <p:cNvSpPr txBox="1"/>
          <p:nvPr>
            <p:ph idx="12" type="sldNum"/>
          </p:nvPr>
        </p:nvSpPr>
        <p:spPr>
          <a:xfrm>
            <a:off x="8154442" y="6356350"/>
            <a:ext cx="1570973"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31" name="Google Shape;431;p53"/>
          <p:cNvSpPr txBox="1"/>
          <p:nvPr>
            <p:ph type="title"/>
          </p:nvPr>
        </p:nvSpPr>
        <p:spPr>
          <a:xfrm>
            <a:off x="838200" y="365125"/>
            <a:ext cx="10515600" cy="1075748"/>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sz="4000"/>
              <a:t>Update on the p</a:t>
            </a:r>
            <a:r>
              <a:rPr lang="en-US" sz="4000"/>
              <a:t>lan for the next 4 months</a:t>
            </a:r>
            <a:endParaRPr sz="4000"/>
          </a:p>
        </p:txBody>
      </p:sp>
      <p:sp>
        <p:nvSpPr>
          <p:cNvPr id="432" name="Google Shape;432;p53"/>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54"/>
          <p:cNvSpPr txBox="1"/>
          <p:nvPr>
            <p:ph idx="1" type="body"/>
          </p:nvPr>
        </p:nvSpPr>
        <p:spPr>
          <a:xfrm>
            <a:off x="579125" y="1593275"/>
            <a:ext cx="11003400" cy="3192300"/>
          </a:xfrm>
          <a:prstGeom prst="rect">
            <a:avLst/>
          </a:prstGeom>
          <a:noFill/>
          <a:ln>
            <a:noFill/>
          </a:ln>
        </p:spPr>
        <p:txBody>
          <a:bodyPr anchorCtr="0" anchor="t" bIns="45700" lIns="91425" spcFirstLastPara="1" rIns="91425" wrap="square" tIns="45700">
            <a:spAutoFit/>
          </a:bodyPr>
          <a:lstStyle/>
          <a:p>
            <a:pPr indent="0" lvl="0" marL="0" rtl="0" algn="l">
              <a:spcBef>
                <a:spcPts val="1000"/>
              </a:spcBef>
              <a:spcAft>
                <a:spcPts val="0"/>
              </a:spcAft>
              <a:buClr>
                <a:schemeClr val="dk1"/>
              </a:buClr>
              <a:buSzPts val="1100"/>
              <a:buFont typeface="Arial"/>
              <a:buNone/>
            </a:pPr>
            <a:r>
              <a:rPr lang="en-US"/>
              <a:t>Task 3.3 target: The </a:t>
            </a:r>
            <a:r>
              <a:rPr lang="en-US"/>
              <a:t>impact of ORCHYD technology on energy security. </a:t>
            </a:r>
            <a:endParaRPr/>
          </a:p>
          <a:p>
            <a:pPr indent="0" lvl="0" marL="0" rtl="0" algn="l">
              <a:spcBef>
                <a:spcPts val="1000"/>
              </a:spcBef>
              <a:spcAft>
                <a:spcPts val="0"/>
              </a:spcAft>
              <a:buClr>
                <a:schemeClr val="dk1"/>
              </a:buClr>
              <a:buSzPts val="1100"/>
              <a:buFont typeface="Arial"/>
              <a:buNone/>
            </a:pPr>
            <a:r>
              <a:rPr lang="en-US"/>
              <a:t>Extensive literature review ⇒ custom-made quantitative index</a:t>
            </a:r>
            <a:endParaRPr/>
          </a:p>
          <a:p>
            <a:pPr indent="0" lvl="0" marL="0" rtl="0" algn="l">
              <a:spcBef>
                <a:spcPts val="1000"/>
              </a:spcBef>
              <a:spcAft>
                <a:spcPts val="0"/>
              </a:spcAft>
              <a:buClr>
                <a:schemeClr val="dk1"/>
              </a:buClr>
              <a:buSzPts val="1100"/>
              <a:buFont typeface="Arial"/>
              <a:buNone/>
            </a:pPr>
            <a:r>
              <a:rPr lang="en-US"/>
              <a:t>Selection of appropriate dimensions, components, and metrics that accurately reflect the role of geothermal energy and deep geothermal drilling.  </a:t>
            </a:r>
            <a:endParaRPr/>
          </a:p>
          <a:p>
            <a:pPr indent="0" lvl="0" marL="0" rtl="0" algn="l">
              <a:spcBef>
                <a:spcPts val="1000"/>
              </a:spcBef>
              <a:spcAft>
                <a:spcPts val="0"/>
              </a:spcAft>
              <a:buClr>
                <a:schemeClr val="dk1"/>
              </a:buClr>
              <a:buSzPts val="1100"/>
              <a:buFont typeface="Arial"/>
              <a:buNone/>
            </a:pPr>
            <a:r>
              <a:rPr lang="en-US"/>
              <a:t>The index will be formulated to incorporate the effect of the salient characteristics of the deep drilling technologies developed in ORCHYD. </a:t>
            </a:r>
            <a:endParaRPr/>
          </a:p>
        </p:txBody>
      </p:sp>
      <p:sp>
        <p:nvSpPr>
          <p:cNvPr id="438" name="Google Shape;438;p54"/>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39" name="Google Shape;439;p54"/>
          <p:cNvSpPr txBox="1"/>
          <p:nvPr>
            <p:ph type="title"/>
          </p:nvPr>
        </p:nvSpPr>
        <p:spPr>
          <a:xfrm>
            <a:off x="838200" y="365125"/>
            <a:ext cx="10515600" cy="1075800"/>
          </a:xfrm>
          <a:prstGeom prst="rect">
            <a:avLst/>
          </a:prstGeom>
          <a:noFill/>
          <a:ln>
            <a:noFill/>
          </a:ln>
        </p:spPr>
        <p:txBody>
          <a:bodyPr anchorCtr="0" anchor="ctr" bIns="45700" lIns="91425" spcFirstLastPara="1" rIns="91425" wrap="square" tIns="45700">
            <a:normAutofit/>
          </a:bodyPr>
          <a:lstStyle/>
          <a:p>
            <a:pPr indent="0" lvl="2" marL="111125" rtl="0" algn="ctr">
              <a:lnSpc>
                <a:spcPct val="115000"/>
              </a:lnSpc>
              <a:spcBef>
                <a:spcPts val="1000"/>
              </a:spcBef>
              <a:spcAft>
                <a:spcPts val="0"/>
              </a:spcAft>
              <a:buClr>
                <a:schemeClr val="dk1"/>
              </a:buClr>
              <a:buSzPts val="2400"/>
              <a:buFont typeface="Arial"/>
              <a:buNone/>
            </a:pPr>
            <a:r>
              <a:rPr lang="en-US" sz="4000">
                <a:solidFill>
                  <a:schemeClr val="dk1"/>
                </a:solidFill>
                <a:latin typeface="Calibri"/>
                <a:ea typeface="Calibri"/>
                <a:cs typeface="Calibri"/>
                <a:sym typeface="Calibri"/>
              </a:rPr>
              <a:t>Task 3.3: Energy security implications </a:t>
            </a:r>
            <a:endParaRPr sz="4000">
              <a:latin typeface="Calibri"/>
              <a:ea typeface="Calibri"/>
              <a:cs typeface="Calibri"/>
              <a:sym typeface="Calibri"/>
            </a:endParaRPr>
          </a:p>
        </p:txBody>
      </p:sp>
      <p:sp>
        <p:nvSpPr>
          <p:cNvPr id="440" name="Google Shape;440;p54"/>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55"/>
          <p:cNvSpPr txBox="1"/>
          <p:nvPr>
            <p:ph idx="1" type="body"/>
          </p:nvPr>
        </p:nvSpPr>
        <p:spPr>
          <a:xfrm>
            <a:off x="5506475" y="2362825"/>
            <a:ext cx="6104700" cy="3377100"/>
          </a:xfrm>
          <a:prstGeom prst="rect">
            <a:avLst/>
          </a:prstGeom>
          <a:noFill/>
          <a:ln>
            <a:noFill/>
          </a:ln>
        </p:spPr>
        <p:txBody>
          <a:bodyPr anchorCtr="0" anchor="t" bIns="45700" lIns="91425" spcFirstLastPara="1" rIns="91425" wrap="square" tIns="45700">
            <a:noAutofit/>
          </a:bodyPr>
          <a:lstStyle/>
          <a:p>
            <a:pPr indent="0" lvl="3" marL="0" rtl="0" algn="l">
              <a:lnSpc>
                <a:spcPct val="100000"/>
              </a:lnSpc>
              <a:spcBef>
                <a:spcPts val="500"/>
              </a:spcBef>
              <a:spcAft>
                <a:spcPts val="0"/>
              </a:spcAft>
              <a:buClr>
                <a:schemeClr val="dk1"/>
              </a:buClr>
              <a:buSzPts val="2400"/>
              <a:buNone/>
            </a:pPr>
            <a:r>
              <a:rPr lang="en-US" sz="2800"/>
              <a:t>Papakostas, V., Paravantis, J. A., Kontoulis, N., Cazenave, F., Gerbaud, L., and Velmurugan, N. (2022). </a:t>
            </a:r>
            <a:r>
              <a:rPr i="1" lang="en-US" sz="2800"/>
              <a:t>Environmental Impacts of Water-Based Fluids in Geothermal Drilling</a:t>
            </a:r>
            <a:r>
              <a:rPr lang="en-US" sz="2800"/>
              <a:t>. European Geothermal Congress 2022, 17-21 October 2022, Berlin, Germany.</a:t>
            </a:r>
            <a:endParaRPr sz="2800"/>
          </a:p>
        </p:txBody>
      </p:sp>
      <p:sp>
        <p:nvSpPr>
          <p:cNvPr id="446" name="Google Shape;446;p55"/>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47" name="Google Shape;447;p55"/>
          <p:cNvSpPr txBox="1"/>
          <p:nvPr>
            <p:ph type="title"/>
          </p:nvPr>
        </p:nvSpPr>
        <p:spPr>
          <a:xfrm>
            <a:off x="838200" y="365125"/>
            <a:ext cx="10515600" cy="833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sz="4000"/>
              <a:t>Publications</a:t>
            </a:r>
            <a:endParaRPr sz="4000"/>
          </a:p>
        </p:txBody>
      </p:sp>
      <p:sp>
        <p:nvSpPr>
          <p:cNvPr id="448" name="Google Shape;448;p55"/>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pic>
        <p:nvPicPr>
          <p:cNvPr id="449" name="Google Shape;449;p55"/>
          <p:cNvPicPr preferRelativeResize="0"/>
          <p:nvPr/>
        </p:nvPicPr>
        <p:blipFill>
          <a:blip r:embed="rId3">
            <a:alphaModFix/>
          </a:blip>
          <a:stretch>
            <a:fillRect/>
          </a:stretch>
        </p:blipFill>
        <p:spPr>
          <a:xfrm>
            <a:off x="838200" y="2620812"/>
            <a:ext cx="4482673" cy="2313551"/>
          </a:xfrm>
          <a:prstGeom prst="rect">
            <a:avLst/>
          </a:prstGeom>
          <a:noFill/>
          <a:ln>
            <a:noFill/>
          </a:ln>
        </p:spPr>
      </p:pic>
      <p:sp>
        <p:nvSpPr>
          <p:cNvPr id="450" name="Google Shape;450;p55"/>
          <p:cNvSpPr txBox="1"/>
          <p:nvPr/>
        </p:nvSpPr>
        <p:spPr>
          <a:xfrm>
            <a:off x="909600" y="1198825"/>
            <a:ext cx="10515600" cy="1046700"/>
          </a:xfrm>
          <a:prstGeom prst="rect">
            <a:avLst/>
          </a:prstGeom>
          <a:noFill/>
          <a:ln>
            <a:noFill/>
          </a:ln>
        </p:spPr>
        <p:txBody>
          <a:bodyPr anchorCtr="0" anchor="t" bIns="91425" lIns="91425" spcFirstLastPara="1" rIns="91425" wrap="square" tIns="91425">
            <a:spAutoFit/>
          </a:bodyPr>
          <a:lstStyle/>
          <a:p>
            <a:pPr indent="0" lvl="3" marL="0" rtl="0" algn="l">
              <a:spcBef>
                <a:spcPts val="500"/>
              </a:spcBef>
              <a:spcAft>
                <a:spcPts val="0"/>
              </a:spcAft>
              <a:buClr>
                <a:schemeClr val="dk1"/>
              </a:buClr>
              <a:buSzPts val="2400"/>
              <a:buFont typeface="Arial"/>
              <a:buNone/>
            </a:pPr>
            <a:r>
              <a:rPr lang="en-US" sz="2800">
                <a:solidFill>
                  <a:schemeClr val="dk1"/>
                </a:solidFill>
                <a:latin typeface="Calibri"/>
                <a:ea typeface="Calibri"/>
                <a:cs typeface="Calibri"/>
                <a:sym typeface="Calibri"/>
              </a:rPr>
              <a:t>Oral Presentation in </a:t>
            </a:r>
            <a:r>
              <a:rPr lang="en-US" sz="2800">
                <a:solidFill>
                  <a:srgbClr val="222222"/>
                </a:solidFill>
                <a:highlight>
                  <a:schemeClr val="lt1"/>
                </a:highlight>
                <a:latin typeface="Calibri"/>
                <a:ea typeface="Calibri"/>
                <a:cs typeface="Calibri"/>
                <a:sym typeface="Calibri"/>
              </a:rPr>
              <a:t>“S5-1 LECTURE &amp; POSTER Speech: Drilling” of European Geothermal Congress 2022</a:t>
            </a:r>
            <a:endParaRPr>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6"/>
          <p:cNvSpPr txBox="1"/>
          <p:nvPr>
            <p:ph idx="1" type="body"/>
          </p:nvPr>
        </p:nvSpPr>
        <p:spPr>
          <a:xfrm>
            <a:off x="610250" y="1327150"/>
            <a:ext cx="10815000" cy="4585800"/>
          </a:xfrm>
          <a:prstGeom prst="rect">
            <a:avLst/>
          </a:prstGeom>
          <a:noFill/>
          <a:ln>
            <a:noFill/>
          </a:ln>
        </p:spPr>
        <p:txBody>
          <a:bodyPr anchorCtr="0" anchor="t" bIns="45700" lIns="91425" spcFirstLastPara="1" rIns="91425" wrap="square" tIns="45700">
            <a:noAutofit/>
          </a:bodyPr>
          <a:lstStyle/>
          <a:p>
            <a:pPr indent="0" lvl="2" marL="111125" rtl="0" algn="l">
              <a:lnSpc>
                <a:spcPct val="100000"/>
              </a:lnSpc>
              <a:spcBef>
                <a:spcPts val="0"/>
              </a:spcBef>
              <a:spcAft>
                <a:spcPts val="0"/>
              </a:spcAft>
              <a:buClr>
                <a:schemeClr val="dk1"/>
              </a:buClr>
              <a:buSzPts val="2600"/>
              <a:buNone/>
            </a:pPr>
            <a:r>
              <a:rPr lang="en-US" sz="2800"/>
              <a:t>Full papers to be submitted </a:t>
            </a:r>
            <a:r>
              <a:rPr lang="en-US" sz="2800">
                <a:solidFill>
                  <a:srgbClr val="222222"/>
                </a:solidFill>
              </a:rPr>
              <a:t>by </a:t>
            </a:r>
            <a:r>
              <a:rPr b="1" i="1" lang="en-US" sz="2800">
                <a:solidFill>
                  <a:srgbClr val="222222"/>
                </a:solidFill>
              </a:rPr>
              <a:t>31 December 2022</a:t>
            </a:r>
            <a:endParaRPr i="1" sz="2800"/>
          </a:p>
          <a:p>
            <a:pPr indent="-406400" lvl="0" marL="457200" rtl="0" algn="l">
              <a:lnSpc>
                <a:spcPct val="100000"/>
              </a:lnSpc>
              <a:spcBef>
                <a:spcPts val="500"/>
              </a:spcBef>
              <a:spcAft>
                <a:spcPts val="0"/>
              </a:spcAft>
              <a:buSzPts val="2800"/>
              <a:buChar char="•"/>
            </a:pPr>
            <a:r>
              <a:rPr lang="en-US" sz="2800"/>
              <a:t>Paravantis, J. A.,  Kontoulis, N., Papakostas, V., Velmurugan, N., and  Cazenave, F. (2023). </a:t>
            </a:r>
            <a:r>
              <a:rPr i="1" lang="en-US" sz="2800"/>
              <a:t>Social Aspects of Deep Geothermal Drilling in the ORCHYD Project</a:t>
            </a:r>
            <a:r>
              <a:rPr lang="en-US" sz="2800"/>
              <a:t>. World Geothermal Congress 2023, </a:t>
            </a:r>
            <a:r>
              <a:rPr lang="en-US"/>
              <a:t>7-11 October</a:t>
            </a:r>
            <a:r>
              <a:rPr lang="en-US" sz="2800"/>
              <a:t> 2023, Beijing, China. </a:t>
            </a:r>
            <a:endParaRPr sz="2800"/>
          </a:p>
          <a:p>
            <a:pPr indent="-406400" lvl="0" marL="457200" rtl="0" algn="l">
              <a:lnSpc>
                <a:spcPct val="100000"/>
              </a:lnSpc>
              <a:spcBef>
                <a:spcPts val="0"/>
              </a:spcBef>
              <a:spcAft>
                <a:spcPts val="0"/>
              </a:spcAft>
              <a:buSzPts val="2800"/>
              <a:buChar char="•"/>
            </a:pPr>
            <a:r>
              <a:rPr lang="en-US" sz="2800"/>
              <a:t>Paravantis, J. A., Papakostas, V., Kontoulis, N., Velmurugan, N., and  Cazenave, F. (2023). </a:t>
            </a:r>
            <a:r>
              <a:rPr i="1" lang="en-US" sz="2800"/>
              <a:t>Assessing the Environmental Impacts of Deep Geothermal Drilling in the ORCHYD Project</a:t>
            </a:r>
            <a:r>
              <a:rPr lang="en-US" sz="2800"/>
              <a:t>. World Geothermal Congress 2023, </a:t>
            </a:r>
            <a:r>
              <a:rPr lang="en-US"/>
              <a:t>7-11 October</a:t>
            </a:r>
            <a:r>
              <a:rPr lang="en-US" sz="2800"/>
              <a:t> 2023, Beijing, China.</a:t>
            </a:r>
            <a:endParaRPr sz="2800"/>
          </a:p>
        </p:txBody>
      </p:sp>
      <p:sp>
        <p:nvSpPr>
          <p:cNvPr id="456" name="Google Shape;456;p56"/>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57" name="Google Shape;457;p56"/>
          <p:cNvSpPr txBox="1"/>
          <p:nvPr>
            <p:ph type="title"/>
          </p:nvPr>
        </p:nvSpPr>
        <p:spPr>
          <a:xfrm>
            <a:off x="838200" y="365125"/>
            <a:ext cx="10515600" cy="833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sz="4000"/>
              <a:t>Expected </a:t>
            </a:r>
            <a:r>
              <a:rPr lang="en-US" sz="4000"/>
              <a:t>Publications</a:t>
            </a:r>
            <a:endParaRPr sz="4000"/>
          </a:p>
        </p:txBody>
      </p:sp>
      <p:sp>
        <p:nvSpPr>
          <p:cNvPr id="458" name="Google Shape;458;p56"/>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15.12.22</a:t>
            </a:r>
            <a:endParaRPr/>
          </a:p>
        </p:txBody>
      </p:sp>
      <p:pic>
        <p:nvPicPr>
          <p:cNvPr id="459" name="Google Shape;459;p56"/>
          <p:cNvPicPr preferRelativeResize="0"/>
          <p:nvPr/>
        </p:nvPicPr>
        <p:blipFill>
          <a:blip r:embed="rId3">
            <a:alphaModFix/>
          </a:blip>
          <a:stretch>
            <a:fillRect/>
          </a:stretch>
        </p:blipFill>
        <p:spPr>
          <a:xfrm>
            <a:off x="8477250" y="365113"/>
            <a:ext cx="2876550" cy="9620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57"/>
          <p:cNvSpPr txBox="1"/>
          <p:nvPr>
            <p:ph idx="1" type="body"/>
          </p:nvPr>
        </p:nvSpPr>
        <p:spPr>
          <a:xfrm>
            <a:off x="4084050" y="2673725"/>
            <a:ext cx="4023900" cy="618600"/>
          </a:xfrm>
          <a:prstGeom prst="rect">
            <a:avLst/>
          </a:prstGeom>
        </p:spPr>
        <p:txBody>
          <a:bodyPr anchorCtr="0" anchor="ctr" bIns="45700" lIns="91425" spcFirstLastPara="1" rIns="91425" wrap="square" tIns="45700">
            <a:spAutoFit/>
          </a:bodyPr>
          <a:lstStyle/>
          <a:p>
            <a:pPr indent="0" lvl="0" marL="0" rtl="0" algn="ctr">
              <a:spcBef>
                <a:spcPts val="1000"/>
              </a:spcBef>
              <a:spcAft>
                <a:spcPts val="0"/>
              </a:spcAft>
              <a:buNone/>
            </a:pPr>
            <a:r>
              <a:rPr lang="en-US" sz="3800"/>
              <a:t>All done, thank you</a:t>
            </a:r>
            <a:endParaRPr sz="3800"/>
          </a:p>
        </p:txBody>
      </p:sp>
      <p:sp>
        <p:nvSpPr>
          <p:cNvPr id="466" name="Google Shape;466;p57"/>
          <p:cNvSpPr txBox="1"/>
          <p:nvPr>
            <p:ph idx="12" type="sldNum"/>
          </p:nvPr>
        </p:nvSpPr>
        <p:spPr>
          <a:xfrm>
            <a:off x="8154442" y="6356350"/>
            <a:ext cx="1571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7"/>
          <p:cNvSpPr txBox="1"/>
          <p:nvPr>
            <p:ph idx="1" type="body"/>
          </p:nvPr>
        </p:nvSpPr>
        <p:spPr>
          <a:xfrm>
            <a:off x="579125" y="1198875"/>
            <a:ext cx="11003400" cy="4727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Clr>
                <a:schemeClr val="dk1"/>
              </a:buClr>
              <a:buSzPts val="1100"/>
              <a:buNone/>
            </a:pPr>
            <a:r>
              <a:rPr lang="en-US"/>
              <a:t>The concept of social acceptance is central to the literature, but there is no agreement on how acceptance should be defined.</a:t>
            </a:r>
            <a:endParaRPr/>
          </a:p>
          <a:p>
            <a:pPr indent="0" lvl="0" marL="457200" rtl="0" algn="l">
              <a:lnSpc>
                <a:spcPct val="115000"/>
              </a:lnSpc>
              <a:spcBef>
                <a:spcPts val="1000"/>
              </a:spcBef>
              <a:spcAft>
                <a:spcPts val="0"/>
              </a:spcAft>
              <a:buClr>
                <a:schemeClr val="dk1"/>
              </a:buClr>
              <a:buSzPts val="1100"/>
              <a:buNone/>
            </a:pPr>
            <a:r>
              <a:rPr lang="en-US"/>
              <a:t>Because it is a process, it is both complex and dynamic.</a:t>
            </a:r>
            <a:endParaRPr/>
          </a:p>
          <a:p>
            <a:pPr indent="0" lvl="0" marL="0" rtl="0" algn="l">
              <a:lnSpc>
                <a:spcPct val="115000"/>
              </a:lnSpc>
              <a:spcBef>
                <a:spcPts val="1000"/>
              </a:spcBef>
              <a:spcAft>
                <a:spcPts val="0"/>
              </a:spcAft>
              <a:buClr>
                <a:schemeClr val="dk1"/>
              </a:buClr>
              <a:buSzPts val="1100"/>
              <a:buNone/>
            </a:pPr>
            <a:r>
              <a:rPr lang="en-US"/>
              <a:t>Its</a:t>
            </a:r>
            <a:r>
              <a:rPr lang="en-US"/>
              <a:t> importance is often underestimated in discussions about technology transfer and the adoption of renewable energy.</a:t>
            </a:r>
            <a:endParaRPr/>
          </a:p>
          <a:p>
            <a:pPr indent="0" lvl="0" marL="0" rtl="0" algn="l">
              <a:lnSpc>
                <a:spcPct val="115000"/>
              </a:lnSpc>
              <a:spcBef>
                <a:spcPts val="1000"/>
              </a:spcBef>
              <a:spcAft>
                <a:spcPts val="0"/>
              </a:spcAft>
              <a:buClr>
                <a:schemeClr val="dk1"/>
              </a:buClr>
              <a:buSzPts val="1100"/>
              <a:buNone/>
            </a:pPr>
            <a:r>
              <a:rPr lang="en-US"/>
              <a:t>Building trust with local communities is becoming an unavoidable objective for renewable energy transitions.</a:t>
            </a:r>
            <a:endParaRPr/>
          </a:p>
        </p:txBody>
      </p:sp>
      <p:sp>
        <p:nvSpPr>
          <p:cNvPr id="145" name="Google Shape;145;p17"/>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6" name="Google Shape;146;p17"/>
          <p:cNvSpPr txBox="1"/>
          <p:nvPr>
            <p:ph type="title"/>
          </p:nvPr>
        </p:nvSpPr>
        <p:spPr>
          <a:xfrm>
            <a:off x="838200" y="288975"/>
            <a:ext cx="10515600" cy="833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sz="4000"/>
              <a:t>Literature review of social acceptance</a:t>
            </a:r>
            <a:r>
              <a:rPr lang="en-US" sz="4000"/>
              <a:t> </a:t>
            </a:r>
            <a:r>
              <a:rPr lang="en-US" sz="4000">
                <a:solidFill>
                  <a:srgbClr val="FF0000"/>
                </a:solidFill>
              </a:rPr>
              <a:t>(2/4)</a:t>
            </a:r>
            <a:endParaRPr sz="4000">
              <a:solidFill>
                <a:srgbClr val="FF0000"/>
              </a:solidFill>
            </a:endParaRPr>
          </a:p>
        </p:txBody>
      </p:sp>
      <p:sp>
        <p:nvSpPr>
          <p:cNvPr id="147" name="Google Shape;147;p17"/>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8"/>
          <p:cNvSpPr txBox="1"/>
          <p:nvPr>
            <p:ph idx="1" type="body"/>
          </p:nvPr>
        </p:nvSpPr>
        <p:spPr>
          <a:xfrm>
            <a:off x="579125" y="1150121"/>
            <a:ext cx="11003400" cy="4895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Clr>
                <a:schemeClr val="dk1"/>
              </a:buClr>
              <a:buSzPts val="1100"/>
              <a:buNone/>
            </a:pPr>
            <a:r>
              <a:rPr lang="en-US"/>
              <a:t>T</a:t>
            </a:r>
            <a:r>
              <a:rPr lang="en-US"/>
              <a:t>he definition of social acceptance has shifted from a market-oriented to a socio-political perspective.</a:t>
            </a:r>
            <a:endParaRPr/>
          </a:p>
          <a:p>
            <a:pPr indent="0" lvl="0" marL="0" rtl="0" algn="l">
              <a:lnSpc>
                <a:spcPct val="115000"/>
              </a:lnSpc>
              <a:spcBef>
                <a:spcPts val="1000"/>
              </a:spcBef>
              <a:spcAft>
                <a:spcPts val="0"/>
              </a:spcAft>
              <a:buClr>
                <a:schemeClr val="dk1"/>
              </a:buClr>
              <a:buSzPts val="1100"/>
              <a:buNone/>
            </a:pPr>
            <a:r>
              <a:rPr lang="en-US"/>
              <a:t>Social acceptance</a:t>
            </a:r>
            <a:endParaRPr/>
          </a:p>
          <a:p>
            <a:pPr indent="0" lvl="0" marL="457200" rtl="0" algn="l">
              <a:lnSpc>
                <a:spcPct val="115000"/>
              </a:lnSpc>
              <a:spcBef>
                <a:spcPts val="1000"/>
              </a:spcBef>
              <a:spcAft>
                <a:spcPts val="0"/>
              </a:spcAft>
              <a:buNone/>
            </a:pPr>
            <a:r>
              <a:rPr lang="en-US"/>
              <a:t>Has been identified as one of the most powerful barriers to new technology implementation in the global renewable energy sector.</a:t>
            </a:r>
            <a:endParaRPr/>
          </a:p>
          <a:p>
            <a:pPr indent="0" lvl="0" marL="457200" rtl="0" algn="l">
              <a:lnSpc>
                <a:spcPct val="115000"/>
              </a:lnSpc>
              <a:spcBef>
                <a:spcPts val="1000"/>
              </a:spcBef>
              <a:spcAft>
                <a:spcPts val="0"/>
              </a:spcAft>
              <a:buNone/>
            </a:pPr>
            <a:r>
              <a:rPr lang="en-US"/>
              <a:t>Is an important consideration in the development of any energy project. </a:t>
            </a:r>
            <a:endParaRPr/>
          </a:p>
          <a:p>
            <a:pPr indent="0" lvl="0" marL="0" rtl="0" algn="l">
              <a:lnSpc>
                <a:spcPct val="115000"/>
              </a:lnSpc>
              <a:spcBef>
                <a:spcPts val="1000"/>
              </a:spcBef>
              <a:spcAft>
                <a:spcPts val="0"/>
              </a:spcAft>
              <a:buClr>
                <a:schemeClr val="dk1"/>
              </a:buClr>
              <a:buSzPts val="1100"/>
              <a:buNone/>
            </a:pPr>
            <a:r>
              <a:rPr lang="en-US"/>
              <a:t>The evolution of energy policy and the operation of the energy market will be influenced by public acceptance.</a:t>
            </a:r>
            <a:endParaRPr/>
          </a:p>
        </p:txBody>
      </p:sp>
      <p:sp>
        <p:nvSpPr>
          <p:cNvPr id="153" name="Google Shape;153;p18"/>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4" name="Google Shape;154;p18"/>
          <p:cNvSpPr txBox="1"/>
          <p:nvPr>
            <p:ph type="title"/>
          </p:nvPr>
        </p:nvSpPr>
        <p:spPr>
          <a:xfrm>
            <a:off x="838200" y="240171"/>
            <a:ext cx="10515600" cy="833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sz="4000"/>
              <a:t>L</a:t>
            </a:r>
            <a:r>
              <a:rPr lang="en-US" sz="4000"/>
              <a:t>iterature review of social acceptance </a:t>
            </a:r>
            <a:r>
              <a:rPr lang="en-US" sz="4000">
                <a:solidFill>
                  <a:srgbClr val="FF0000"/>
                </a:solidFill>
              </a:rPr>
              <a:t>(3/4)</a:t>
            </a:r>
            <a:endParaRPr sz="4000"/>
          </a:p>
        </p:txBody>
      </p:sp>
      <p:sp>
        <p:nvSpPr>
          <p:cNvPr id="155" name="Google Shape;155;p18"/>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9"/>
          <p:cNvSpPr txBox="1"/>
          <p:nvPr>
            <p:ph idx="1" type="body"/>
          </p:nvPr>
        </p:nvSpPr>
        <p:spPr>
          <a:xfrm>
            <a:off x="579125" y="1198875"/>
            <a:ext cx="11003400" cy="4727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Clr>
                <a:schemeClr val="dk1"/>
              </a:buClr>
              <a:buSzPts val="1100"/>
              <a:buNone/>
            </a:pPr>
            <a:r>
              <a:rPr lang="en-US"/>
              <a:t>There are three major dimensions of social acceptance: sociopolitical, community, and market (</a:t>
            </a:r>
            <a:r>
              <a:rPr i="1" lang="en-US"/>
              <a:t>“triangle of social acceptance”</a:t>
            </a:r>
            <a:r>
              <a:rPr lang="en-US"/>
              <a:t>).</a:t>
            </a:r>
            <a:endParaRPr/>
          </a:p>
          <a:p>
            <a:pPr indent="0" lvl="0" marL="457200" rtl="0" algn="l">
              <a:lnSpc>
                <a:spcPct val="115000"/>
              </a:lnSpc>
              <a:spcBef>
                <a:spcPts val="1000"/>
              </a:spcBef>
              <a:spcAft>
                <a:spcPts val="0"/>
              </a:spcAft>
              <a:buClr>
                <a:schemeClr val="dk1"/>
              </a:buClr>
              <a:buSzPts val="1100"/>
              <a:buNone/>
            </a:pPr>
            <a:r>
              <a:rPr lang="en-US"/>
              <a:t>These dimensions form the base for the questionnaire design.</a:t>
            </a:r>
            <a:endParaRPr sz="4500"/>
          </a:p>
          <a:p>
            <a:pPr indent="0" lvl="0" marL="0" rtl="0" algn="l">
              <a:lnSpc>
                <a:spcPct val="115000"/>
              </a:lnSpc>
              <a:spcBef>
                <a:spcPts val="1000"/>
              </a:spcBef>
              <a:spcAft>
                <a:spcPts val="0"/>
              </a:spcAft>
              <a:buClr>
                <a:schemeClr val="dk1"/>
              </a:buClr>
              <a:buSzPts val="1100"/>
              <a:buNone/>
            </a:pPr>
            <a:r>
              <a:rPr lang="en-US"/>
              <a:t>The intent of this definition was conceptual distinction rather than factual separation. </a:t>
            </a:r>
            <a:endParaRPr/>
          </a:p>
          <a:p>
            <a:pPr indent="0" lvl="0" marL="0" rtl="0" algn="l">
              <a:lnSpc>
                <a:spcPct val="115000"/>
              </a:lnSpc>
              <a:spcBef>
                <a:spcPts val="1000"/>
              </a:spcBef>
              <a:spcAft>
                <a:spcPts val="0"/>
              </a:spcAft>
              <a:buClr>
                <a:schemeClr val="dk1"/>
              </a:buClr>
              <a:buSzPts val="1100"/>
              <a:buNone/>
            </a:pPr>
            <a:r>
              <a:rPr lang="en-US"/>
              <a:t>It was created to aid empirical research by understanding and framing research questions about the nature and meaning of various paths in overlapping sectors of society where acceptance processes occur.</a:t>
            </a:r>
            <a:endParaRPr/>
          </a:p>
        </p:txBody>
      </p:sp>
      <p:sp>
        <p:nvSpPr>
          <p:cNvPr id="161" name="Google Shape;161;p19"/>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2" name="Google Shape;162;p19"/>
          <p:cNvSpPr txBox="1"/>
          <p:nvPr>
            <p:ph type="title"/>
          </p:nvPr>
        </p:nvSpPr>
        <p:spPr>
          <a:xfrm>
            <a:off x="838200" y="288925"/>
            <a:ext cx="10515600" cy="833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sz="4000"/>
              <a:t>L</a:t>
            </a:r>
            <a:r>
              <a:rPr lang="en-US" sz="4000"/>
              <a:t>iterature review of social acceptance </a:t>
            </a:r>
            <a:r>
              <a:rPr lang="en-US" sz="4000">
                <a:solidFill>
                  <a:srgbClr val="FF0000"/>
                </a:solidFill>
              </a:rPr>
              <a:t>(4/4)</a:t>
            </a:r>
            <a:endParaRPr sz="4000"/>
          </a:p>
        </p:txBody>
      </p:sp>
      <p:sp>
        <p:nvSpPr>
          <p:cNvPr id="163" name="Google Shape;163;p19"/>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0"/>
          <p:cNvSpPr txBox="1"/>
          <p:nvPr>
            <p:ph idx="1" type="body"/>
          </p:nvPr>
        </p:nvSpPr>
        <p:spPr>
          <a:xfrm>
            <a:off x="579125" y="1745125"/>
            <a:ext cx="11003400" cy="3261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500"/>
              </a:spcBef>
              <a:spcAft>
                <a:spcPts val="0"/>
              </a:spcAft>
              <a:buNone/>
            </a:pPr>
            <a:r>
              <a:rPr b="1" lang="en-US"/>
              <a:t>Section 1:</a:t>
            </a:r>
            <a:r>
              <a:rPr lang="en-US"/>
              <a:t> Background information (20 questions)</a:t>
            </a:r>
            <a:endParaRPr/>
          </a:p>
          <a:p>
            <a:pPr indent="0" lvl="0" marL="0" rtl="0" algn="l">
              <a:lnSpc>
                <a:spcPct val="115000"/>
              </a:lnSpc>
              <a:spcBef>
                <a:spcPts val="1000"/>
              </a:spcBef>
              <a:spcAft>
                <a:spcPts val="0"/>
              </a:spcAft>
              <a:buNone/>
            </a:pPr>
            <a:r>
              <a:rPr b="1" lang="en-US"/>
              <a:t>Section 2: </a:t>
            </a:r>
            <a:r>
              <a:rPr lang="en-US"/>
              <a:t>Environmental concerns (6 questions)</a:t>
            </a:r>
            <a:endParaRPr/>
          </a:p>
          <a:p>
            <a:pPr indent="0" lvl="0" marL="0" rtl="0" algn="l">
              <a:lnSpc>
                <a:spcPct val="115000"/>
              </a:lnSpc>
              <a:spcBef>
                <a:spcPts val="1000"/>
              </a:spcBef>
              <a:spcAft>
                <a:spcPts val="0"/>
              </a:spcAft>
              <a:buNone/>
            </a:pPr>
            <a:r>
              <a:rPr b="1" lang="en-US"/>
              <a:t>Section 3: </a:t>
            </a:r>
            <a:r>
              <a:rPr lang="en-US"/>
              <a:t>Socio-political issues (15 questions)</a:t>
            </a:r>
            <a:endParaRPr/>
          </a:p>
          <a:p>
            <a:pPr indent="0" lvl="0" marL="0" rtl="0" algn="l">
              <a:lnSpc>
                <a:spcPct val="115000"/>
              </a:lnSpc>
              <a:spcBef>
                <a:spcPts val="1000"/>
              </a:spcBef>
              <a:spcAft>
                <a:spcPts val="0"/>
              </a:spcAft>
              <a:buNone/>
            </a:pPr>
            <a:r>
              <a:rPr b="1" lang="en-US"/>
              <a:t>Section 4: </a:t>
            </a:r>
            <a:r>
              <a:rPr lang="en-US"/>
              <a:t>Community acceptance (15 questions)</a:t>
            </a:r>
            <a:endParaRPr/>
          </a:p>
          <a:p>
            <a:pPr indent="0" lvl="0" marL="0" rtl="0" algn="l">
              <a:lnSpc>
                <a:spcPct val="115000"/>
              </a:lnSpc>
              <a:spcBef>
                <a:spcPts val="1000"/>
              </a:spcBef>
              <a:spcAft>
                <a:spcPts val="1000"/>
              </a:spcAft>
              <a:buNone/>
            </a:pPr>
            <a:r>
              <a:rPr b="1" lang="en-US"/>
              <a:t>Section 5: </a:t>
            </a:r>
            <a:r>
              <a:rPr lang="en-US"/>
              <a:t>Market acceptance (4 questions)</a:t>
            </a:r>
            <a:endParaRPr/>
          </a:p>
        </p:txBody>
      </p:sp>
      <p:sp>
        <p:nvSpPr>
          <p:cNvPr id="169" name="Google Shape;169;p20"/>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0" name="Google Shape;170;p20"/>
          <p:cNvSpPr txBox="1"/>
          <p:nvPr>
            <p:ph type="title"/>
          </p:nvPr>
        </p:nvSpPr>
        <p:spPr>
          <a:xfrm>
            <a:off x="838200" y="270500"/>
            <a:ext cx="10515600" cy="14745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sz="4000"/>
              <a:t>Online survey and data collection</a:t>
            </a:r>
            <a:endParaRPr sz="4000"/>
          </a:p>
          <a:p>
            <a:pPr indent="0" lvl="0" marL="0" rtl="0" algn="ctr">
              <a:lnSpc>
                <a:spcPct val="100000"/>
              </a:lnSpc>
              <a:spcBef>
                <a:spcPts val="0"/>
              </a:spcBef>
              <a:spcAft>
                <a:spcPts val="0"/>
              </a:spcAft>
              <a:buClr>
                <a:schemeClr val="dk1"/>
              </a:buClr>
              <a:buSzPts val="4000"/>
              <a:buFont typeface="Calibri"/>
              <a:buNone/>
            </a:pPr>
            <a:r>
              <a:rPr lang="en-US" sz="3800"/>
              <a:t>Structure of questionnaire</a:t>
            </a:r>
            <a:endParaRPr sz="3800"/>
          </a:p>
        </p:txBody>
      </p:sp>
      <p:sp>
        <p:nvSpPr>
          <p:cNvPr id="171" name="Google Shape;171;p20"/>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1"/>
          <p:cNvSpPr txBox="1"/>
          <p:nvPr>
            <p:ph idx="1" type="body"/>
          </p:nvPr>
        </p:nvSpPr>
        <p:spPr>
          <a:xfrm>
            <a:off x="579125" y="1195825"/>
            <a:ext cx="11003400" cy="48408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1000"/>
              </a:spcBef>
              <a:spcAft>
                <a:spcPts val="0"/>
              </a:spcAft>
              <a:buNone/>
            </a:pPr>
            <a:r>
              <a:t/>
            </a:r>
            <a:endParaRPr/>
          </a:p>
        </p:txBody>
      </p:sp>
      <p:sp>
        <p:nvSpPr>
          <p:cNvPr id="177" name="Google Shape;177;p21"/>
          <p:cNvSpPr txBox="1"/>
          <p:nvPr>
            <p:ph idx="12" type="sldNum"/>
          </p:nvPr>
        </p:nvSpPr>
        <p:spPr>
          <a:xfrm>
            <a:off x="8154442" y="6356350"/>
            <a:ext cx="157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8" name="Google Shape;178;p21"/>
          <p:cNvSpPr txBox="1"/>
          <p:nvPr>
            <p:ph type="title"/>
          </p:nvPr>
        </p:nvSpPr>
        <p:spPr>
          <a:xfrm>
            <a:off x="838200" y="212725"/>
            <a:ext cx="10515600" cy="830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sz="4000"/>
              <a:t>Data collection</a:t>
            </a:r>
            <a:endParaRPr sz="4333"/>
          </a:p>
        </p:txBody>
      </p:sp>
      <p:sp>
        <p:nvSpPr>
          <p:cNvPr id="179" name="Google Shape;179;p21"/>
          <p:cNvSpPr txBox="1"/>
          <p:nvPr>
            <p:ph idx="10" type="dt"/>
          </p:nvPr>
        </p:nvSpPr>
        <p:spPr>
          <a:xfrm>
            <a:off x="1308222" y="6356350"/>
            <a:ext cx="1090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15.12.22</a:t>
            </a:r>
            <a:endParaRPr/>
          </a:p>
        </p:txBody>
      </p:sp>
      <p:grpSp>
        <p:nvGrpSpPr>
          <p:cNvPr id="180" name="Google Shape;180;p21"/>
          <p:cNvGrpSpPr/>
          <p:nvPr/>
        </p:nvGrpSpPr>
        <p:grpSpPr>
          <a:xfrm>
            <a:off x="5465115" y="1043458"/>
            <a:ext cx="6117805" cy="4993235"/>
            <a:chOff x="5249432" y="1189770"/>
            <a:chExt cx="3688536" cy="3746987"/>
          </a:xfrm>
        </p:grpSpPr>
        <p:sp>
          <p:nvSpPr>
            <p:cNvPr id="181" name="Google Shape;181;p21"/>
            <p:cNvSpPr/>
            <p:nvPr/>
          </p:nvSpPr>
          <p:spPr>
            <a:xfrm>
              <a:off x="5249432" y="1189770"/>
              <a:ext cx="3688500" cy="669000"/>
            </a:xfrm>
            <a:prstGeom prst="chevron">
              <a:avLst>
                <a:gd fmla="val 50000" name="adj"/>
              </a:avLst>
            </a:prstGeom>
            <a:solidFill>
              <a:srgbClr val="1155C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2800">
                  <a:solidFill>
                    <a:srgbClr val="FFFFFF"/>
                  </a:solidFill>
                  <a:latin typeface="Calibri"/>
                  <a:ea typeface="Calibri"/>
                  <a:cs typeface="Calibri"/>
                  <a:sym typeface="Calibri"/>
                </a:rPr>
                <a:t>Full-scale data collection</a:t>
              </a:r>
              <a:endParaRPr b="1" sz="2800">
                <a:solidFill>
                  <a:srgbClr val="FFFFFF"/>
                </a:solidFill>
                <a:latin typeface="Calibri"/>
                <a:ea typeface="Calibri"/>
                <a:cs typeface="Calibri"/>
                <a:sym typeface="Calibri"/>
              </a:endParaRPr>
            </a:p>
          </p:txBody>
        </p:sp>
        <p:sp>
          <p:nvSpPr>
            <p:cNvPr id="182" name="Google Shape;182;p21"/>
            <p:cNvSpPr txBox="1"/>
            <p:nvPr/>
          </p:nvSpPr>
          <p:spPr>
            <a:xfrm>
              <a:off x="5249468" y="1888157"/>
              <a:ext cx="3688500" cy="3048600"/>
            </a:xfrm>
            <a:prstGeom prst="rect">
              <a:avLst/>
            </a:prstGeom>
            <a:noFill/>
            <a:ln>
              <a:noFill/>
            </a:ln>
          </p:spPr>
          <p:txBody>
            <a:bodyPr anchorCtr="0" anchor="t" bIns="121900" lIns="121900" spcFirstLastPara="1" rIns="121900" wrap="square" tIns="121900">
              <a:noAutofit/>
            </a:bodyPr>
            <a:lstStyle/>
            <a:p>
              <a:pPr indent="0" lvl="0" marL="457200" rtl="0" algn="l">
                <a:lnSpc>
                  <a:spcPct val="115000"/>
                </a:lnSpc>
                <a:spcBef>
                  <a:spcPts val="1000"/>
                </a:spcBef>
                <a:spcAft>
                  <a:spcPts val="0"/>
                </a:spcAft>
                <a:buClr>
                  <a:schemeClr val="dk1"/>
                </a:buClr>
                <a:buSzPts val="1100"/>
                <a:buFont typeface="Arial"/>
                <a:buNone/>
              </a:pPr>
              <a:r>
                <a:rPr b="1" lang="en-US" sz="2600">
                  <a:solidFill>
                    <a:schemeClr val="dk1"/>
                  </a:solidFill>
                  <a:latin typeface="Calibri"/>
                  <a:ea typeface="Calibri"/>
                  <a:cs typeface="Calibri"/>
                  <a:sym typeface="Calibri"/>
                </a:rPr>
                <a:t>Society at large (cross-national sample)</a:t>
              </a:r>
              <a:endParaRPr b="1" sz="2600">
                <a:solidFill>
                  <a:schemeClr val="dk1"/>
                </a:solidFill>
                <a:latin typeface="Calibri"/>
                <a:ea typeface="Calibri"/>
                <a:cs typeface="Calibri"/>
                <a:sym typeface="Calibri"/>
              </a:endParaRPr>
            </a:p>
            <a:p>
              <a:pPr indent="0" lvl="0" marL="457200" rtl="0" algn="l">
                <a:lnSpc>
                  <a:spcPct val="115000"/>
                </a:lnSpc>
                <a:spcBef>
                  <a:spcPts val="1000"/>
                </a:spcBef>
                <a:spcAft>
                  <a:spcPts val="0"/>
                </a:spcAft>
                <a:buClr>
                  <a:schemeClr val="dk1"/>
                </a:buClr>
                <a:buSzPts val="1100"/>
                <a:buFont typeface="Arial"/>
                <a:buNone/>
              </a:pPr>
              <a:r>
                <a:rPr lang="en-US" sz="2600">
                  <a:solidFill>
                    <a:schemeClr val="dk1"/>
                  </a:solidFill>
                  <a:latin typeface="Calibri"/>
                  <a:ea typeface="Calibri"/>
                  <a:cs typeface="Calibri"/>
                  <a:sym typeface="Calibri"/>
                </a:rPr>
                <a:t>100 responses from 14 countries</a:t>
              </a:r>
              <a:endParaRPr sz="26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2600">
                  <a:solidFill>
                    <a:schemeClr val="dk1"/>
                  </a:solidFill>
                  <a:latin typeface="Calibri"/>
                  <a:ea typeface="Calibri"/>
                  <a:cs typeface="Calibri"/>
                  <a:sym typeface="Calibri"/>
                </a:rPr>
                <a:t>Albania, Australia, China, Finland, France, Greece, India, Lithuania, Montenegro, Norway, Poland, UK, Ukraine, USA</a:t>
              </a:r>
              <a:endParaRPr sz="2600">
                <a:solidFill>
                  <a:schemeClr val="dk1"/>
                </a:solidFill>
                <a:latin typeface="Calibri"/>
                <a:ea typeface="Calibri"/>
                <a:cs typeface="Calibri"/>
                <a:sym typeface="Calibri"/>
              </a:endParaRPr>
            </a:p>
            <a:p>
              <a:pPr indent="0" lvl="0" marL="457200" rtl="0" algn="l">
                <a:lnSpc>
                  <a:spcPct val="115000"/>
                </a:lnSpc>
                <a:spcBef>
                  <a:spcPts val="1000"/>
                </a:spcBef>
                <a:spcAft>
                  <a:spcPts val="0"/>
                </a:spcAft>
                <a:buClr>
                  <a:schemeClr val="dk1"/>
                </a:buClr>
                <a:buSzPts val="1100"/>
                <a:buFont typeface="Arial"/>
                <a:buNone/>
              </a:pPr>
              <a:r>
                <a:rPr lang="en-US" sz="2800">
                  <a:solidFill>
                    <a:schemeClr val="dk1"/>
                  </a:solidFill>
                  <a:latin typeface="Calibri"/>
                  <a:ea typeface="Calibri"/>
                  <a:cs typeface="Calibri"/>
                  <a:sym typeface="Calibri"/>
                </a:rPr>
                <a:t> </a:t>
              </a:r>
              <a:endParaRPr sz="1600">
                <a:latin typeface="Roboto"/>
                <a:ea typeface="Roboto"/>
                <a:cs typeface="Roboto"/>
                <a:sym typeface="Roboto"/>
              </a:endParaRPr>
            </a:p>
          </p:txBody>
        </p:sp>
      </p:grpSp>
      <p:grpSp>
        <p:nvGrpSpPr>
          <p:cNvPr id="183" name="Google Shape;183;p21"/>
          <p:cNvGrpSpPr/>
          <p:nvPr/>
        </p:nvGrpSpPr>
        <p:grpSpPr>
          <a:xfrm>
            <a:off x="352075" y="1043752"/>
            <a:ext cx="2755328" cy="4992941"/>
            <a:chOff x="-318533" y="1189989"/>
            <a:chExt cx="3865500" cy="3746766"/>
          </a:xfrm>
        </p:grpSpPr>
        <p:sp>
          <p:nvSpPr>
            <p:cNvPr id="184" name="Google Shape;184;p21"/>
            <p:cNvSpPr/>
            <p:nvPr/>
          </p:nvSpPr>
          <p:spPr>
            <a:xfrm>
              <a:off x="0" y="1189989"/>
              <a:ext cx="3546900" cy="669000"/>
            </a:xfrm>
            <a:prstGeom prst="homePlate">
              <a:avLst>
                <a:gd fmla="val 50000" name="adj"/>
              </a:avLst>
            </a:prstGeom>
            <a:solidFill>
              <a:srgbClr val="EFEFEF"/>
            </a:solidFill>
            <a:ln>
              <a:noFill/>
            </a:ln>
          </p:spPr>
          <p:txBody>
            <a:bodyPr anchorCtr="0" anchor="ctr" bIns="121900" lIns="121900" spcFirstLastPara="1" rIns="121900" wrap="square" tIns="121900">
              <a:noAutofit/>
            </a:bodyPr>
            <a:lstStyle/>
            <a:p>
              <a:pPr indent="0" lvl="0" marL="0" rtl="0" algn="ctr">
                <a:lnSpc>
                  <a:spcPct val="115000"/>
                </a:lnSpc>
                <a:spcBef>
                  <a:spcPts val="1000"/>
                </a:spcBef>
                <a:spcAft>
                  <a:spcPts val="600"/>
                </a:spcAft>
                <a:buClr>
                  <a:schemeClr val="dk1"/>
                </a:buClr>
                <a:buSzPts val="1100"/>
                <a:buFont typeface="Arial"/>
                <a:buNone/>
              </a:pPr>
              <a:r>
                <a:rPr b="1" lang="en-US" sz="2800">
                  <a:solidFill>
                    <a:schemeClr val="dk1"/>
                  </a:solidFill>
                  <a:latin typeface="Calibri"/>
                  <a:ea typeface="Calibri"/>
                  <a:cs typeface="Calibri"/>
                  <a:sym typeface="Calibri"/>
                </a:rPr>
                <a:t>Focus group</a:t>
              </a:r>
              <a:endParaRPr b="1" sz="1900">
                <a:solidFill>
                  <a:schemeClr val="dk1"/>
                </a:solidFill>
                <a:latin typeface="Roboto"/>
                <a:ea typeface="Roboto"/>
                <a:cs typeface="Roboto"/>
                <a:sym typeface="Roboto"/>
              </a:endParaRPr>
            </a:p>
          </p:txBody>
        </p:sp>
        <p:sp>
          <p:nvSpPr>
            <p:cNvPr id="185" name="Google Shape;185;p21"/>
            <p:cNvSpPr txBox="1"/>
            <p:nvPr/>
          </p:nvSpPr>
          <p:spPr>
            <a:xfrm>
              <a:off x="-318533" y="1888156"/>
              <a:ext cx="3865500" cy="3048600"/>
            </a:xfrm>
            <a:prstGeom prst="rect">
              <a:avLst/>
            </a:prstGeom>
            <a:noFill/>
            <a:ln>
              <a:noFill/>
            </a:ln>
          </p:spPr>
          <p:txBody>
            <a:bodyPr anchorCtr="0" anchor="t" bIns="121900" lIns="121900" spcFirstLastPara="1" rIns="121900" wrap="square" tIns="121900">
              <a:noAutofit/>
            </a:bodyPr>
            <a:lstStyle/>
            <a:p>
              <a:pPr indent="0" lvl="0" marL="457200" rtl="0" algn="l">
                <a:lnSpc>
                  <a:spcPct val="115000"/>
                </a:lnSpc>
                <a:spcBef>
                  <a:spcPts val="1000"/>
                </a:spcBef>
                <a:spcAft>
                  <a:spcPts val="0"/>
                </a:spcAft>
                <a:buClr>
                  <a:schemeClr val="dk1"/>
                </a:buClr>
                <a:buSzPts val="1100"/>
                <a:buFont typeface="Arial"/>
                <a:buNone/>
              </a:pPr>
              <a:r>
                <a:rPr b="1" lang="en-US" sz="2600">
                  <a:solidFill>
                    <a:schemeClr val="dk1"/>
                  </a:solidFill>
                  <a:latin typeface="Calibri"/>
                  <a:ea typeface="Calibri"/>
                  <a:cs typeface="Calibri"/>
                  <a:sym typeface="Calibri"/>
                </a:rPr>
                <a:t>Colleagues and acquaintances </a:t>
              </a:r>
              <a:endParaRPr sz="2600">
                <a:latin typeface="Calibri"/>
                <a:ea typeface="Calibri"/>
                <a:cs typeface="Calibri"/>
                <a:sym typeface="Calibri"/>
              </a:endParaRPr>
            </a:p>
          </p:txBody>
        </p:sp>
      </p:grpSp>
      <p:grpSp>
        <p:nvGrpSpPr>
          <p:cNvPr id="186" name="Google Shape;186;p21"/>
          <p:cNvGrpSpPr/>
          <p:nvPr/>
        </p:nvGrpSpPr>
        <p:grpSpPr>
          <a:xfrm>
            <a:off x="2648375" y="1043453"/>
            <a:ext cx="3291486" cy="4993215"/>
            <a:chOff x="2944203" y="1189775"/>
            <a:chExt cx="3305701" cy="3746972"/>
          </a:xfrm>
        </p:grpSpPr>
        <p:sp>
          <p:nvSpPr>
            <p:cNvPr id="187" name="Google Shape;187;p21"/>
            <p:cNvSpPr/>
            <p:nvPr/>
          </p:nvSpPr>
          <p:spPr>
            <a:xfrm>
              <a:off x="2944204" y="1189775"/>
              <a:ext cx="3305700" cy="669000"/>
            </a:xfrm>
            <a:prstGeom prst="chevron">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2800">
                  <a:solidFill>
                    <a:schemeClr val="dk1"/>
                  </a:solidFill>
                  <a:latin typeface="Calibri"/>
                  <a:ea typeface="Calibri"/>
                  <a:cs typeface="Calibri"/>
                  <a:sym typeface="Calibri"/>
                </a:rPr>
                <a:t>Pilot phase</a:t>
              </a:r>
              <a:endParaRPr b="1" sz="2800">
                <a:solidFill>
                  <a:schemeClr val="dk1"/>
                </a:solidFill>
                <a:latin typeface="Calibri"/>
                <a:ea typeface="Calibri"/>
                <a:cs typeface="Calibri"/>
                <a:sym typeface="Calibri"/>
              </a:endParaRPr>
            </a:p>
          </p:txBody>
        </p:sp>
        <p:sp>
          <p:nvSpPr>
            <p:cNvPr id="188" name="Google Shape;188;p21"/>
            <p:cNvSpPr txBox="1"/>
            <p:nvPr/>
          </p:nvSpPr>
          <p:spPr>
            <a:xfrm>
              <a:off x="2944203" y="1888147"/>
              <a:ext cx="2829000" cy="3048600"/>
            </a:xfrm>
            <a:prstGeom prst="rect">
              <a:avLst/>
            </a:prstGeom>
            <a:noFill/>
            <a:ln>
              <a:noFill/>
            </a:ln>
          </p:spPr>
          <p:txBody>
            <a:bodyPr anchorCtr="0" anchor="t" bIns="121900" lIns="121900" spcFirstLastPara="1" rIns="121900" wrap="square" tIns="121900">
              <a:noAutofit/>
            </a:bodyPr>
            <a:lstStyle/>
            <a:p>
              <a:pPr indent="0" lvl="0" marL="457200" rtl="0" algn="l">
                <a:lnSpc>
                  <a:spcPct val="115000"/>
                </a:lnSpc>
                <a:spcBef>
                  <a:spcPts val="1000"/>
                </a:spcBef>
                <a:spcAft>
                  <a:spcPts val="0"/>
                </a:spcAft>
                <a:buClr>
                  <a:schemeClr val="dk1"/>
                </a:buClr>
                <a:buSzPts val="1100"/>
                <a:buFont typeface="Arial"/>
                <a:buNone/>
              </a:pPr>
              <a:r>
                <a:rPr b="1" lang="en-US" sz="2600">
                  <a:solidFill>
                    <a:schemeClr val="dk1"/>
                  </a:solidFill>
                  <a:latin typeface="Calibri"/>
                  <a:ea typeface="Calibri"/>
                  <a:cs typeface="Calibri"/>
                  <a:sym typeface="Calibri"/>
                </a:rPr>
                <a:t>Partners</a:t>
              </a:r>
              <a:r>
                <a:rPr lang="en-US" sz="2600">
                  <a:solidFill>
                    <a:schemeClr val="dk1"/>
                  </a:solidFill>
                  <a:latin typeface="Calibri"/>
                  <a:ea typeface="Calibri"/>
                  <a:cs typeface="Calibri"/>
                  <a:sym typeface="Calibri"/>
                </a:rPr>
                <a:t> </a:t>
              </a:r>
              <a:endParaRPr sz="2600">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rPr i="1" lang="en-US" sz="2600">
                  <a:solidFill>
                    <a:schemeClr val="dk1"/>
                  </a:solidFill>
                  <a:latin typeface="Calibri"/>
                  <a:ea typeface="Calibri"/>
                  <a:cs typeface="Calibri"/>
                  <a:sym typeface="Calibri"/>
                </a:rPr>
                <a:t>Translation</a:t>
              </a:r>
              <a:r>
                <a:rPr i="1" lang="en-US" sz="2600">
                  <a:solidFill>
                    <a:schemeClr val="dk1"/>
                  </a:solidFill>
                  <a:latin typeface="Calibri"/>
                  <a:ea typeface="Calibri"/>
                  <a:cs typeface="Calibri"/>
                  <a:sym typeface="Calibri"/>
                </a:rPr>
                <a:t> into French</a:t>
              </a:r>
              <a:endParaRPr i="1" sz="2600">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rPr i="1" lang="en-US" sz="2600">
                  <a:solidFill>
                    <a:schemeClr val="dk1"/>
                  </a:solidFill>
                  <a:latin typeface="Calibri"/>
                  <a:ea typeface="Calibri"/>
                  <a:cs typeface="Calibri"/>
                  <a:sym typeface="Calibri"/>
                </a:rPr>
                <a:t>Creation in </a:t>
              </a:r>
              <a:r>
                <a:rPr i="1" lang="en-US" sz="2600">
                  <a:solidFill>
                    <a:schemeClr val="dk1"/>
                  </a:solidFill>
                  <a:latin typeface="Calibri"/>
                  <a:ea typeface="Calibri"/>
                  <a:cs typeface="Calibri"/>
                  <a:sym typeface="Calibri"/>
                </a:rPr>
                <a:t>Microsoft</a:t>
              </a:r>
              <a:r>
                <a:rPr i="1" lang="en-US" sz="2600">
                  <a:solidFill>
                    <a:schemeClr val="dk1"/>
                  </a:solidFill>
                  <a:latin typeface="Calibri"/>
                  <a:ea typeface="Calibri"/>
                  <a:cs typeface="Calibri"/>
                  <a:sym typeface="Calibri"/>
                </a:rPr>
                <a:t> Forms</a:t>
              </a:r>
              <a:endParaRPr i="1" sz="2600">
                <a:solidFill>
                  <a:schemeClr val="dk1"/>
                </a:solidFill>
                <a:latin typeface="Calibri"/>
                <a:ea typeface="Calibri"/>
                <a:cs typeface="Calibri"/>
                <a:sym typeface="Calibri"/>
              </a:endParaRPr>
            </a:p>
            <a:p>
              <a:pPr indent="0" lvl="0" marL="457200" rtl="0" algn="l">
                <a:lnSpc>
                  <a:spcPct val="115000"/>
                </a:lnSpc>
                <a:spcBef>
                  <a:spcPts val="1000"/>
                </a:spcBef>
                <a:spcAft>
                  <a:spcPts val="0"/>
                </a:spcAft>
                <a:buClr>
                  <a:schemeClr val="dk1"/>
                </a:buClr>
                <a:buSzPts val="1100"/>
                <a:buFont typeface="Arial"/>
                <a:buNone/>
              </a:pPr>
              <a:r>
                <a:t/>
              </a:r>
              <a:endParaRPr sz="2600">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