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97" r:id="rId3"/>
    <p:sldId id="298" r:id="rId4"/>
    <p:sldId id="299" r:id="rId5"/>
    <p:sldId id="327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29" r:id="rId18"/>
    <p:sldId id="311" r:id="rId19"/>
    <p:sldId id="312" r:id="rId20"/>
    <p:sldId id="313" r:id="rId21"/>
    <p:sldId id="330" r:id="rId22"/>
    <p:sldId id="314" r:id="rId23"/>
    <p:sldId id="315" r:id="rId24"/>
    <p:sldId id="316" r:id="rId25"/>
    <p:sldId id="289" r:id="rId26"/>
    <p:sldId id="318" r:id="rId27"/>
    <p:sldId id="319" r:id="rId28"/>
    <p:sldId id="320" r:id="rId29"/>
    <p:sldId id="321" r:id="rId30"/>
    <p:sldId id="322" r:id="rId31"/>
    <p:sldId id="323" r:id="rId32"/>
    <p:sldId id="324" r:id="rId33"/>
    <p:sldId id="328" r:id="rId34"/>
    <p:sldId id="326" r:id="rId35"/>
    <p:sldId id="285" r:id="rId36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KOLETA KONTOULI" initials="NK" lastIdx="12" clrIdx="0">
    <p:extLst>
      <p:ext uri="{19B8F6BF-5375-455C-9EA6-DF929625EA0E}">
        <p15:presenceInfo xmlns:p15="http://schemas.microsoft.com/office/powerpoint/2012/main" userId="NIKOLETA KONTOUL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A530E"/>
    <a:srgbClr val="3062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96"/>
    <p:restoredTop sz="96327"/>
  </p:normalViewPr>
  <p:slideViewPr>
    <p:cSldViewPr snapToGrid="0" snapToObjects="1" showGuides="1">
      <p:cViewPr varScale="1">
        <p:scale>
          <a:sx n="60" d="100"/>
          <a:sy n="60" d="100"/>
        </p:scale>
        <p:origin x="796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koletta\Downloads\&#914;&#953;&#946;&#955;&#943;&#959;%20(5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Summary!$D$1</c:f>
              <c:strCache>
                <c:ptCount val="1"/>
                <c:pt idx="0">
                  <c:v>Total kg CO2 eq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Summary!$B$2:$B$9</c:f>
              <c:numCache>
                <c:formatCode>General</c:formatCode>
                <c:ptCount val="8"/>
                <c:pt idx="0">
                  <c:v>2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</c:numCache>
            </c:numRef>
          </c:xVal>
          <c:yVal>
            <c:numRef>
              <c:f>Summary!$D$2:$D$9</c:f>
              <c:numCache>
                <c:formatCode>0.00E+00</c:formatCode>
                <c:ptCount val="8"/>
                <c:pt idx="0">
                  <c:v>9078519.4709879756</c:v>
                </c:pt>
                <c:pt idx="1">
                  <c:v>5380467.8933879668</c:v>
                </c:pt>
                <c:pt idx="2">
                  <c:v>4640857.5778679699</c:v>
                </c:pt>
                <c:pt idx="3">
                  <c:v>4147784.0341879693</c:v>
                </c:pt>
                <c:pt idx="4">
                  <c:v>3795588.6458451096</c:v>
                </c:pt>
                <c:pt idx="5">
                  <c:v>3531442.1045879698</c:v>
                </c:pt>
                <c:pt idx="6">
                  <c:v>3325994.7947213021</c:v>
                </c:pt>
                <c:pt idx="7">
                  <c:v>3161636.946827969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88B-4C76-8C8A-339F33176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124672"/>
        <c:axId val="50153344"/>
      </c:scatterChart>
      <c:valAx>
        <c:axId val="501246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en-US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Average ROP in Crystaline Zone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153344"/>
        <c:crosses val="autoZero"/>
        <c:crossBetween val="midCat"/>
      </c:valAx>
      <c:valAx>
        <c:axId val="50153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Total kg CO2 eq</a:t>
                </a:r>
              </a:p>
            </c:rich>
          </c:tx>
          <c:layout>
            <c:manualLayout>
              <c:xMode val="edge"/>
              <c:yMode val="edge"/>
              <c:x val="1.6528925619834725E-2"/>
              <c:y val="0.252946539577289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1246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AFEE7-5835-BE4D-8CA2-07420F5EF0A0}" type="datetimeFigureOut">
              <a:rPr lang="x-none" smtClean="0"/>
              <a:pPr/>
              <a:t>1/23/2022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9733FC-71C0-B542-A895-1B96B7AA1E5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22212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16C5253-9D1D-4A48-A2C0-19F567D94C2B}"/>
              </a:ext>
            </a:extLst>
          </p:cNvPr>
          <p:cNvSpPr/>
          <p:nvPr userDrawn="1"/>
        </p:nvSpPr>
        <p:spPr>
          <a:xfrm>
            <a:off x="337820" y="73588"/>
            <a:ext cx="11562080" cy="6065520"/>
          </a:xfrm>
          <a:prstGeom prst="rect">
            <a:avLst/>
          </a:prstGeom>
          <a:solidFill>
            <a:srgbClr val="EA53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D98FE8-3031-1246-B296-FDEF8F63225D}"/>
              </a:ext>
            </a:extLst>
          </p:cNvPr>
          <p:cNvSpPr/>
          <p:nvPr userDrawn="1"/>
        </p:nvSpPr>
        <p:spPr>
          <a:xfrm>
            <a:off x="213360" y="213360"/>
            <a:ext cx="11562080" cy="6065520"/>
          </a:xfrm>
          <a:prstGeom prst="rect">
            <a:avLst/>
          </a:prstGeom>
          <a:solidFill>
            <a:srgbClr val="3062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51BD0D-F408-8947-9B69-43FF50B9C1C8}"/>
              </a:ext>
            </a:extLst>
          </p:cNvPr>
          <p:cNvSpPr/>
          <p:nvPr userDrawn="1"/>
        </p:nvSpPr>
        <p:spPr>
          <a:xfrm>
            <a:off x="337820" y="213360"/>
            <a:ext cx="11437620" cy="59257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8EB779-6D4D-7346-A73D-9C64E9B449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385CEA-E963-8343-B13F-80B6EBA52D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DC85C-6652-7D4B-BC96-3202049057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2680" y="6356350"/>
            <a:ext cx="960120" cy="365125"/>
          </a:xfrm>
        </p:spPr>
        <p:txBody>
          <a:bodyPr/>
          <a:lstStyle/>
          <a:p>
            <a:fld id="{EF70FCD7-4948-BB42-97C9-6121BEF29B8A}" type="datetime3">
              <a:rPr lang="fr-FR" smtClean="0"/>
              <a:pPr/>
              <a:t>23.01.22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F3840-A327-B04F-ABAA-1A91F2B62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36520" y="6356350"/>
            <a:ext cx="33782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General Assembly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874E54-9A7E-2B42-A7E9-87EBF1A89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3360" y="6356350"/>
            <a:ext cx="960120" cy="365125"/>
          </a:xfrm>
        </p:spPr>
        <p:txBody>
          <a:bodyPr/>
          <a:lstStyle/>
          <a:p>
            <a:fld id="{143C83A8-F068-9642-A91D-B1AE8FAF7C8C}" type="slidenum">
              <a:rPr lang="x-none" smtClean="0"/>
              <a:pPr/>
              <a:t>‹#›</a:t>
            </a:fld>
            <a:endParaRPr lang="x-none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7AA6964E-ADFD-B545-AC8F-DB28A81611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14280" y="5999336"/>
            <a:ext cx="1910080" cy="7089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723499-F850-E64E-A288-6E263DAC9F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7820" y="6353819"/>
            <a:ext cx="557530" cy="37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414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5F2DF-B825-5B4D-A5D3-C91A8E6FF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D60C89-FEEC-5342-9FD1-708A6BC47B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B409E-4508-4746-B02B-F906C3C49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8D3D4-2528-494C-AE2B-CF24A02A4FDC}" type="datetime3">
              <a:rPr lang="fr-FR" smtClean="0"/>
              <a:pPr/>
              <a:t>23.01.22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6F04A3-5484-3747-B8BA-32E394BC2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General Assembly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1439A6-9A78-E449-8519-136ADE8B8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83A8-F068-9642-A91D-B1AE8FAF7C8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63439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3E70EE-E158-7544-B340-A48DDF58CC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0C5D38-E633-E848-857C-243D4BE823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E7438-6BB5-3C44-8383-2894A7E65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A532E-75C9-AD40-96D0-40C364DC2C74}" type="datetime3">
              <a:rPr lang="fr-FR" smtClean="0"/>
              <a:pPr/>
              <a:t>23.01.22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8F7A07-1794-1D45-8FF1-5148DD8E9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General Assembly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67ED0-AA4F-5349-AE5B-F071D29A6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83A8-F068-9642-A91D-B1AE8FAF7C8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84253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8A00C-9AB3-8E48-A680-E000FD433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CE81D-E43C-E747-8076-97FC5F6E4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73649E-A04D-BB42-BA96-2493707FF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674E-45C3-9A43-95C2-12C2867CE3F2}" type="datetime3">
              <a:rPr lang="fr-FR" smtClean="0"/>
              <a:pPr/>
              <a:t>23.01.22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5A4F84-603C-1F47-9637-4739E6190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General Assembly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1ECD85-52FD-FF4B-A326-6D776445E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83A8-F068-9642-A91D-B1AE8FAF7C8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15228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7016C-3D70-FA4F-9215-2EFD9C57C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02F467-ABD8-EE43-85B5-8330C0114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B8494B-E799-524C-848D-2C9F9F761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231D7-291B-F640-9EAE-F43ED731845A}" type="datetime3">
              <a:rPr lang="fr-FR" smtClean="0"/>
              <a:pPr/>
              <a:t>23.01.22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D9487-34E1-D64E-A7D1-0CE4EF323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General Assembly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8A6E3-80C2-7148-B513-22000F7D3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83A8-F068-9642-A91D-B1AE8FAF7C8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55467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5D0F3-DA20-D246-A223-9289062CE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C7289-5ACC-A245-B065-C2B6E267E4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EFB30B-74B2-124B-802E-680D894F5C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C6E290-2B9E-BD40-8527-5EDC702A4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8E419-AA11-EF42-ACDD-A0D1999569E2}" type="datetime3">
              <a:rPr lang="fr-FR" smtClean="0"/>
              <a:pPr/>
              <a:t>23.01.22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DE1AAF-9575-A34E-B1AA-0630A39AC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General Assembly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A6CAD1-E9B1-E241-84D0-1E671A32D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83A8-F068-9642-A91D-B1AE8FAF7C8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307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C27CE-ED9C-F142-8836-0599DE727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2B6B19-0510-C24B-AE63-E85366E5E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A6AF2B-64CF-B24F-8C18-683BC4FD9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95426F-6099-A04F-9C18-B39419EE62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5EF8EA-B723-4B45-B7C2-2C2E701936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D50C40-C3BE-864D-8DD1-BC1016ACD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3ABC4-8B7F-E04D-8F00-6D2CEFE1F62B}" type="datetime3">
              <a:rPr lang="fr-FR" smtClean="0"/>
              <a:pPr/>
              <a:t>23.01.22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E01042-2662-C140-92C0-6D357D88F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General Assembly</a:t>
            </a:r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02A6B2-F28E-C54E-A4BD-06F9C78AA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83A8-F068-9642-A91D-B1AE8FAF7C8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44983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C6093-74E5-A845-96CD-D9D8B25DC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7B8856-0BBE-E04F-AC11-1D8151998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F408-EF4C-A34A-AF08-940E823F00BE}" type="datetime3">
              <a:rPr lang="fr-FR" smtClean="0"/>
              <a:pPr/>
              <a:t>23.01.22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7A517-02C4-DC4A-AEFF-3AEC38BDA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General Assembly</a:t>
            </a:r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EF2D32-7313-964B-AB4E-9941836EB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83A8-F068-9642-A91D-B1AE8FAF7C8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03761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41EC94-C11E-464D-B765-11F380992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16F9-D277-0F48-A533-3625B9CEB59D}" type="datetime3">
              <a:rPr lang="fr-FR" smtClean="0"/>
              <a:pPr/>
              <a:t>23.01.22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87C03A-8466-9A4A-BCC5-297BE5E93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General Assembly</a:t>
            </a:r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F00E0A-8712-8647-93E6-832BD333B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83A8-F068-9642-A91D-B1AE8FAF7C8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3850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26800-90DC-3D4A-AAFE-CF692EEDE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33FB5-32D4-A449-AAE8-C97DCB8EE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430677-899D-2242-AE7E-19D05B3CF8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1A8683-89DD-764E-A65B-121C76C39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B59EE-6968-2D47-AE6E-9FB26BE83F9C}" type="datetime3">
              <a:rPr lang="fr-FR" smtClean="0"/>
              <a:pPr/>
              <a:t>23.01.22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C4D00F-E3C8-654D-B53E-A074192DB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General Assembly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8175A9-68AA-9243-BD04-51076869A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83A8-F068-9642-A91D-B1AE8FAF7C8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84849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AD0BB-85A5-D948-A539-1EA06F633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5939ED-805A-4145-A809-BD08030905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6A2415-7F11-5844-BAA1-4DF4CA5CEB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4C5416-A512-B24F-9E1E-F44FA2A23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01CF-87DE-EA48-8C0E-4B235A1B0E6B}" type="datetime3">
              <a:rPr lang="fr-FR" smtClean="0"/>
              <a:pPr/>
              <a:t>23.01.22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593E9A-51F4-0343-B29D-EA204E649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General Assembly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62B282-5AF2-6842-BFA4-561746CA5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83A8-F068-9642-A91D-B1AE8FAF7C8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48915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4091CF2-343C-4B48-B38C-98A8EFA86333}"/>
              </a:ext>
            </a:extLst>
          </p:cNvPr>
          <p:cNvSpPr/>
          <p:nvPr userDrawn="1"/>
        </p:nvSpPr>
        <p:spPr>
          <a:xfrm>
            <a:off x="337820" y="73588"/>
            <a:ext cx="11562080" cy="6065520"/>
          </a:xfrm>
          <a:prstGeom prst="rect">
            <a:avLst/>
          </a:prstGeom>
          <a:solidFill>
            <a:srgbClr val="EA53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64B21F-4D53-8D48-A6CE-A8C0976A8E52}"/>
              </a:ext>
            </a:extLst>
          </p:cNvPr>
          <p:cNvSpPr/>
          <p:nvPr userDrawn="1"/>
        </p:nvSpPr>
        <p:spPr>
          <a:xfrm>
            <a:off x="213360" y="213360"/>
            <a:ext cx="11562080" cy="6065520"/>
          </a:xfrm>
          <a:prstGeom prst="rect">
            <a:avLst/>
          </a:prstGeom>
          <a:solidFill>
            <a:srgbClr val="3062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C6F80A-46C1-9B44-AC4E-01566FA6032B}"/>
              </a:ext>
            </a:extLst>
          </p:cNvPr>
          <p:cNvSpPr/>
          <p:nvPr userDrawn="1"/>
        </p:nvSpPr>
        <p:spPr>
          <a:xfrm>
            <a:off x="337820" y="213360"/>
            <a:ext cx="11437620" cy="59257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1F7831E3-2AEE-804A-8B3E-065B3BE1412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114280" y="5999336"/>
            <a:ext cx="1910080" cy="7089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1CA18F-4D81-004E-AFAE-963D25A2D539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37820" y="6353819"/>
            <a:ext cx="557530" cy="37101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203898-4E01-2A4C-9C01-531AD3DC9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42F521-D4AB-3042-9810-8C9F86294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83096C-9CAB-1A47-9982-3374F9D837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8222" y="6356350"/>
            <a:ext cx="1090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42BB2-4ACF-364A-BB74-7E5C46AD7BED}" type="datetime3">
              <a:rPr lang="fr-FR" smtClean="0"/>
              <a:pPr/>
              <a:t>23.01.22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E3D88E-37F2-5441-AC75-2E6E80652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11902" y="6356350"/>
            <a:ext cx="3901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General Assembly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BB5B7-904C-BC4F-ADF1-82AD48773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54442" y="6356350"/>
            <a:ext cx="1570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C83A8-F068-9642-A91D-B1AE8FAF7C8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9151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sevier.com/events/conferences/international-conference-on-energy-research-and-social-science/submit-abstract" TargetMode="External"/><Relationship Id="rId2" Type="http://schemas.openxmlformats.org/officeDocument/2006/relationships/hyperlink" Target="https://europeangeothermalcongress.e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A68C2-4340-3844-97E0-832CCA6CE2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0872" y="368823"/>
            <a:ext cx="9144000" cy="669041"/>
          </a:xfrm>
        </p:spPr>
        <p:txBody>
          <a:bodyPr>
            <a:normAutofit/>
          </a:bodyPr>
          <a:lstStyle/>
          <a:p>
            <a:r>
              <a:rPr lang="x-none" sz="3200" b="1" dirty="0">
                <a:solidFill>
                  <a:srgbClr val="002060"/>
                </a:solidFill>
              </a:rPr>
              <a:t>ORCHYD </a:t>
            </a:r>
            <a:r>
              <a:rPr lang="en-GB" sz="3200" b="1" dirty="0">
                <a:solidFill>
                  <a:srgbClr val="002060"/>
                </a:solidFill>
              </a:rPr>
              <a:t>WP3 Discussions</a:t>
            </a:r>
            <a:endParaRPr lang="x-none" sz="3200" b="1" dirty="0">
              <a:solidFill>
                <a:srgbClr val="00206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10B62B-F4A5-F943-BB34-BF02C8D351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1554" y="1478496"/>
            <a:ext cx="8788893" cy="1271597"/>
          </a:xfrm>
        </p:spPr>
        <p:txBody>
          <a:bodyPr anchor="t">
            <a:noAutofit/>
          </a:bodyPr>
          <a:lstStyle/>
          <a:p>
            <a:r>
              <a:rPr lang="x-none" sz="3600" b="1" dirty="0"/>
              <a:t>WP</a:t>
            </a:r>
            <a:r>
              <a:rPr lang="en-GB" sz="3600" b="1" dirty="0"/>
              <a:t>3</a:t>
            </a:r>
            <a:r>
              <a:rPr lang="x-none" sz="3600" b="1" dirty="0"/>
              <a:t> –</a:t>
            </a:r>
            <a:r>
              <a:rPr lang="en-US" sz="3600" b="1" dirty="0"/>
              <a:t> Deliverable 3.1</a:t>
            </a:r>
            <a:r>
              <a:rPr lang="x-none" sz="3600" b="1" dirty="0"/>
              <a:t> </a:t>
            </a:r>
            <a:endParaRPr lang="en-US" sz="3600" b="1" dirty="0"/>
          </a:p>
          <a:p>
            <a:r>
              <a:rPr lang="en-US" sz="3600" b="1" dirty="0"/>
              <a:t>Quantification of Environmental Impacts</a:t>
            </a:r>
            <a:endParaRPr lang="en-GB" sz="3600" dirty="0"/>
          </a:p>
          <a:p>
            <a:endParaRPr lang="x-none" sz="3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01FA1F-5CCF-F54A-9AB7-9746936AE39D}"/>
              </a:ext>
            </a:extLst>
          </p:cNvPr>
          <p:cNvSpPr/>
          <p:nvPr/>
        </p:nvSpPr>
        <p:spPr>
          <a:xfrm>
            <a:off x="875353" y="6342324"/>
            <a:ext cx="51375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900" dirty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This project has received funding from the European Union’s Horizon 2020 research and innovation programme under grant agreement No 101006752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6B2D8E84-8620-FA4C-B54D-CC3947C0E500}"/>
              </a:ext>
            </a:extLst>
          </p:cNvPr>
          <p:cNvSpPr txBox="1">
            <a:spLocks/>
          </p:cNvSpPr>
          <p:nvPr/>
        </p:nvSpPr>
        <p:spPr>
          <a:xfrm>
            <a:off x="1523997" y="2827321"/>
            <a:ext cx="9144000" cy="3496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x-non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193B61D1-E765-A44E-8DF5-6206366E7CED}"/>
              </a:ext>
            </a:extLst>
          </p:cNvPr>
          <p:cNvSpPr txBox="1">
            <a:spLocks/>
          </p:cNvSpPr>
          <p:nvPr/>
        </p:nvSpPr>
        <p:spPr>
          <a:xfrm>
            <a:off x="4624837" y="3218981"/>
            <a:ext cx="2942326" cy="35348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University of Piraeus</a:t>
            </a:r>
            <a:endParaRPr lang="x-none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244" y="3775030"/>
            <a:ext cx="9001125" cy="216217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8680" y="4896387"/>
            <a:ext cx="1040818" cy="104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211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674E-45C3-9A43-95C2-12C2867CE3F2}" type="datetime3">
              <a:rPr lang="fr-FR" smtClean="0"/>
              <a:pPr/>
              <a:t>23.01.22</a:t>
            </a:fld>
            <a:endParaRPr lang="x-none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83A8-F068-9642-A91D-B1AE8FAF7C8C}" type="slidenum">
              <a:rPr lang="x-none" smtClean="0"/>
              <a:pPr/>
              <a:t>10</a:t>
            </a:fld>
            <a:endParaRPr lang="x-none"/>
          </a:p>
        </p:txBody>
      </p:sp>
      <p:sp>
        <p:nvSpPr>
          <p:cNvPr id="11" name="1 - Τίτλος">
            <a:extLst>
              <a:ext uri="{FF2B5EF4-FFF2-40B4-BE49-F238E27FC236}">
                <a16:creationId xmlns:a16="http://schemas.microsoft.com/office/drawing/2014/main" id="{64C30FC8-7150-4AB0-B8D2-5D86F6DEF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998" y="365125"/>
            <a:ext cx="10142968" cy="83375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000" dirty="0"/>
              <a:t>ROP effect on smog related emissions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B556DE-37AC-43E8-BE92-6AA5BC8E1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876" y="1135128"/>
            <a:ext cx="8242506" cy="45358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61635E-305B-4DD0-B5BE-FD6F6B3C96ED}"/>
              </a:ext>
            </a:extLst>
          </p:cNvPr>
          <p:cNvSpPr txBox="1"/>
          <p:nvPr/>
        </p:nvSpPr>
        <p:spPr>
          <a:xfrm>
            <a:off x="6554147" y="5666478"/>
            <a:ext cx="2018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Figure 4.14. of D3.1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0A3988-2E2D-4280-963D-93E8C81F996D}"/>
              </a:ext>
            </a:extLst>
          </p:cNvPr>
          <p:cNvSpPr txBox="1"/>
          <p:nvPr/>
        </p:nvSpPr>
        <p:spPr>
          <a:xfrm>
            <a:off x="519604" y="2433540"/>
            <a:ext cx="266804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Smog is reduced in a range between 41.23% (Scenario 2) and 66.17% (Scenario 8) in comparison to baseline scenario (Scenario 1)</a:t>
            </a:r>
            <a:endParaRPr lang="el-GR" sz="2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5F555F-CD14-4D86-9F53-2F0F43B16758}"/>
              </a:ext>
            </a:extLst>
          </p:cNvPr>
          <p:cNvSpPr/>
          <p:nvPr/>
        </p:nvSpPr>
        <p:spPr>
          <a:xfrm>
            <a:off x="478465" y="2433540"/>
            <a:ext cx="2668772" cy="193899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049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674E-45C3-9A43-95C2-12C2867CE3F2}" type="datetime3">
              <a:rPr lang="fr-FR" smtClean="0"/>
              <a:pPr/>
              <a:t>23.01.22</a:t>
            </a:fld>
            <a:endParaRPr lang="x-none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83A8-F068-9642-A91D-B1AE8FAF7C8C}" type="slidenum">
              <a:rPr lang="x-none" smtClean="0"/>
              <a:pPr/>
              <a:t>11</a:t>
            </a:fld>
            <a:endParaRPr lang="x-none"/>
          </a:p>
        </p:txBody>
      </p:sp>
      <p:sp>
        <p:nvSpPr>
          <p:cNvPr id="11" name="1 - Τίτλος">
            <a:extLst>
              <a:ext uri="{FF2B5EF4-FFF2-40B4-BE49-F238E27FC236}">
                <a16:creationId xmlns:a16="http://schemas.microsoft.com/office/drawing/2014/main" id="{64C30FC8-7150-4AB0-B8D2-5D86F6DEF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998" y="365125"/>
            <a:ext cx="10142968" cy="83375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000" dirty="0"/>
              <a:t>ROP effect on acidification potential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0A5712-BFE2-4319-B673-180702307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031" y="1161091"/>
            <a:ext cx="8242506" cy="45358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8F8CAC-F8F8-4393-BF1B-52F842BA171F}"/>
              </a:ext>
            </a:extLst>
          </p:cNvPr>
          <p:cNvSpPr txBox="1"/>
          <p:nvPr/>
        </p:nvSpPr>
        <p:spPr>
          <a:xfrm>
            <a:off x="6554147" y="5659342"/>
            <a:ext cx="2018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Figure 4.15. of D3.1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4308D9-B149-4941-91BC-A228F40495B5}"/>
              </a:ext>
            </a:extLst>
          </p:cNvPr>
          <p:cNvSpPr txBox="1"/>
          <p:nvPr/>
        </p:nvSpPr>
        <p:spPr>
          <a:xfrm>
            <a:off x="524253" y="2301593"/>
            <a:ext cx="265874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Acidification potential is reduced in a range between 41.74% (Scenario 2) and 66.74% (Scenario 8) in comparison to baseline scenario (Scenario 1)</a:t>
            </a:r>
            <a:endParaRPr lang="el-GR" sz="2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593141E-280F-4867-B96F-ADE3BF64F38F}"/>
              </a:ext>
            </a:extLst>
          </p:cNvPr>
          <p:cNvSpPr/>
          <p:nvPr/>
        </p:nvSpPr>
        <p:spPr>
          <a:xfrm>
            <a:off x="446567" y="2305614"/>
            <a:ext cx="2782846" cy="224676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717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674E-45C3-9A43-95C2-12C2867CE3F2}" type="datetime3">
              <a:rPr lang="fr-FR" smtClean="0"/>
              <a:pPr/>
              <a:t>23.01.22</a:t>
            </a:fld>
            <a:endParaRPr lang="x-none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83A8-F068-9642-A91D-B1AE8FAF7C8C}" type="slidenum">
              <a:rPr lang="x-none" smtClean="0"/>
              <a:pPr/>
              <a:t>12</a:t>
            </a:fld>
            <a:endParaRPr lang="x-none"/>
          </a:p>
        </p:txBody>
      </p:sp>
      <p:sp>
        <p:nvSpPr>
          <p:cNvPr id="11" name="1 - Τίτλος">
            <a:extLst>
              <a:ext uri="{FF2B5EF4-FFF2-40B4-BE49-F238E27FC236}">
                <a16:creationId xmlns:a16="http://schemas.microsoft.com/office/drawing/2014/main" id="{64C30FC8-7150-4AB0-B8D2-5D86F6DEF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998" y="365125"/>
            <a:ext cx="10142968" cy="83375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000" dirty="0"/>
              <a:t>ROP effect on eutrophication potential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BA3030-815C-49A9-BDA7-0F069B12C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7558" y="1161091"/>
            <a:ext cx="8242506" cy="45358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A44A87-FEBB-4275-9E17-5295026DC7D5}"/>
              </a:ext>
            </a:extLst>
          </p:cNvPr>
          <p:cNvSpPr txBox="1"/>
          <p:nvPr/>
        </p:nvSpPr>
        <p:spPr>
          <a:xfrm>
            <a:off x="6554147" y="5696908"/>
            <a:ext cx="2018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Figure 4.16. of D3.1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7B531D-F67D-49C9-B72D-3F6062A668E4}"/>
              </a:ext>
            </a:extLst>
          </p:cNvPr>
          <p:cNvSpPr txBox="1"/>
          <p:nvPr/>
        </p:nvSpPr>
        <p:spPr>
          <a:xfrm>
            <a:off x="589962" y="2164332"/>
            <a:ext cx="250957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Eutrophication potential is reduced in a range between 41.98% (Scenario 2) and 67.11% (Scenario 8) in comparison to baseline scenario (Scenario 1)</a:t>
            </a:r>
            <a:endParaRPr lang="el-GR" sz="2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7BCA12-2F0B-4B5B-BA1B-F8A833734AF3}"/>
              </a:ext>
            </a:extLst>
          </p:cNvPr>
          <p:cNvSpPr/>
          <p:nvPr/>
        </p:nvSpPr>
        <p:spPr>
          <a:xfrm>
            <a:off x="467832" y="2098561"/>
            <a:ext cx="2753832" cy="268608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695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674E-45C3-9A43-95C2-12C2867CE3F2}" type="datetime3">
              <a:rPr lang="fr-FR" smtClean="0"/>
              <a:pPr/>
              <a:t>23.01.22</a:t>
            </a:fld>
            <a:endParaRPr lang="x-none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83A8-F068-9642-A91D-B1AE8FAF7C8C}" type="slidenum">
              <a:rPr lang="x-none" smtClean="0"/>
              <a:pPr/>
              <a:t>13</a:t>
            </a:fld>
            <a:endParaRPr lang="x-none"/>
          </a:p>
        </p:txBody>
      </p:sp>
      <p:sp>
        <p:nvSpPr>
          <p:cNvPr id="11" name="1 - Τίτλος">
            <a:extLst>
              <a:ext uri="{FF2B5EF4-FFF2-40B4-BE49-F238E27FC236}">
                <a16:creationId xmlns:a16="http://schemas.microsoft.com/office/drawing/2014/main" id="{64C30FC8-7150-4AB0-B8D2-5D86F6DEF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998" y="365125"/>
            <a:ext cx="10142968" cy="83375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000" dirty="0"/>
              <a:t>Fossil fuel depletion vs ROP in crystalline zone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BBE54F-C600-4D71-94B1-CCE34F8A1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7454" y="1161091"/>
            <a:ext cx="8242506" cy="45358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BBF04B-E041-4B82-90E9-AB66F4ECA5C7}"/>
              </a:ext>
            </a:extLst>
          </p:cNvPr>
          <p:cNvSpPr txBox="1"/>
          <p:nvPr/>
        </p:nvSpPr>
        <p:spPr>
          <a:xfrm flipH="1">
            <a:off x="6503783" y="5696908"/>
            <a:ext cx="3769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Figure 4.17. of D3.1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FFBE53-5EFB-4BE2-AA5D-EA843FAFDB67}"/>
              </a:ext>
            </a:extLst>
          </p:cNvPr>
          <p:cNvSpPr txBox="1"/>
          <p:nvPr/>
        </p:nvSpPr>
        <p:spPr>
          <a:xfrm>
            <a:off x="503083" y="2305614"/>
            <a:ext cx="260890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Fossil fuel depletion is reduced in a range between 43.11% (Scenario 2) and 68.9% (Scenario 8) in comparison to baseline scenario (Scenario 1)</a:t>
            </a:r>
            <a:endParaRPr lang="el-GR" sz="2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47783BF-453E-44E8-9D4A-B6CB28B44802}"/>
              </a:ext>
            </a:extLst>
          </p:cNvPr>
          <p:cNvSpPr/>
          <p:nvPr/>
        </p:nvSpPr>
        <p:spPr>
          <a:xfrm>
            <a:off x="404036" y="2283438"/>
            <a:ext cx="2806997" cy="230982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096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674E-45C3-9A43-95C2-12C2867CE3F2}" type="datetime3">
              <a:rPr lang="fr-FR" smtClean="0"/>
              <a:pPr/>
              <a:t>23.01.22</a:t>
            </a:fld>
            <a:endParaRPr lang="x-none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83A8-F068-9642-A91D-B1AE8FAF7C8C}" type="slidenum">
              <a:rPr lang="x-none" smtClean="0"/>
              <a:pPr/>
              <a:t>14</a:t>
            </a:fld>
            <a:endParaRPr lang="x-none"/>
          </a:p>
        </p:txBody>
      </p:sp>
      <p:sp>
        <p:nvSpPr>
          <p:cNvPr id="11" name="1 - Τίτλος">
            <a:extLst>
              <a:ext uri="{FF2B5EF4-FFF2-40B4-BE49-F238E27FC236}">
                <a16:creationId xmlns:a16="http://schemas.microsoft.com/office/drawing/2014/main" id="{64C30FC8-7150-4AB0-B8D2-5D86F6DEF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998" y="365125"/>
            <a:ext cx="10142968" cy="83375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000" dirty="0"/>
              <a:t>Life cycle stages comparison, Scenario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3F369F-6984-406E-8276-7112FF1F1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681" y="1094271"/>
            <a:ext cx="8833602" cy="46694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54D80F-D445-420A-95B7-EEE042BDEF34}"/>
              </a:ext>
            </a:extLst>
          </p:cNvPr>
          <p:cNvSpPr txBox="1"/>
          <p:nvPr/>
        </p:nvSpPr>
        <p:spPr>
          <a:xfrm>
            <a:off x="4903109" y="5754804"/>
            <a:ext cx="2018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Figure 4.18. of D3.1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5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674E-45C3-9A43-95C2-12C2867CE3F2}" type="datetime3">
              <a:rPr lang="fr-FR" smtClean="0"/>
              <a:pPr/>
              <a:t>23.01.22</a:t>
            </a:fld>
            <a:endParaRPr lang="x-none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83A8-F068-9642-A91D-B1AE8FAF7C8C}" type="slidenum">
              <a:rPr lang="x-none" smtClean="0"/>
              <a:pPr/>
              <a:t>15</a:t>
            </a:fld>
            <a:endParaRPr lang="x-none"/>
          </a:p>
        </p:txBody>
      </p:sp>
      <p:sp>
        <p:nvSpPr>
          <p:cNvPr id="11" name="1 - Τίτλος">
            <a:extLst>
              <a:ext uri="{FF2B5EF4-FFF2-40B4-BE49-F238E27FC236}">
                <a16:creationId xmlns:a16="http://schemas.microsoft.com/office/drawing/2014/main" id="{64C30FC8-7150-4AB0-B8D2-5D86F6DEF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998" y="365125"/>
            <a:ext cx="10142968" cy="83375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000" dirty="0"/>
              <a:t>Life cycle stages comparison, Scenario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028312-1D81-4B5D-AF9B-38304D5D9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229" y="1161091"/>
            <a:ext cx="8242506" cy="45358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FB4AA8-69F0-47EC-8D75-767D18108DEC}"/>
              </a:ext>
            </a:extLst>
          </p:cNvPr>
          <p:cNvSpPr txBox="1"/>
          <p:nvPr/>
        </p:nvSpPr>
        <p:spPr>
          <a:xfrm>
            <a:off x="5059429" y="5715419"/>
            <a:ext cx="2071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Figure 4.19. of D3.1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465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674E-45C3-9A43-95C2-12C2867CE3F2}" type="datetime3">
              <a:rPr lang="fr-FR" smtClean="0"/>
              <a:pPr/>
              <a:t>23.01.22</a:t>
            </a:fld>
            <a:endParaRPr lang="x-none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83A8-F068-9642-A91D-B1AE8FAF7C8C}" type="slidenum">
              <a:rPr lang="x-none" smtClean="0"/>
              <a:pPr/>
              <a:t>16</a:t>
            </a:fld>
            <a:endParaRPr lang="x-none"/>
          </a:p>
        </p:txBody>
      </p:sp>
      <p:sp>
        <p:nvSpPr>
          <p:cNvPr id="11" name="1 - Τίτλος">
            <a:extLst>
              <a:ext uri="{FF2B5EF4-FFF2-40B4-BE49-F238E27FC236}">
                <a16:creationId xmlns:a16="http://schemas.microsoft.com/office/drawing/2014/main" id="{64C30FC8-7150-4AB0-B8D2-5D86F6DEF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998" y="365125"/>
            <a:ext cx="10142968" cy="83375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000" dirty="0"/>
              <a:t>Life cycle stages comparison, Scenario 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17F31A-6C11-4385-8679-8CD04E832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747" y="1161091"/>
            <a:ext cx="8242506" cy="45358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F2959F-078E-42B7-A0A2-2ED3D4D14393}"/>
              </a:ext>
            </a:extLst>
          </p:cNvPr>
          <p:cNvSpPr txBox="1"/>
          <p:nvPr/>
        </p:nvSpPr>
        <p:spPr>
          <a:xfrm>
            <a:off x="5086653" y="5696908"/>
            <a:ext cx="2018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Figure 4.20. of D3.1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303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3F1AF-A505-4E14-97DE-0ED036C37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423" y="365125"/>
            <a:ext cx="11004698" cy="1325563"/>
          </a:xfrm>
        </p:spPr>
        <p:txBody>
          <a:bodyPr/>
          <a:lstStyle/>
          <a:p>
            <a:r>
              <a:rPr lang="en-US" dirty="0"/>
              <a:t>Life Cycle Stages Comparison (scenarios 1,2 &amp; 8)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9445A-4824-4C52-AC95-C6525A237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674E-45C3-9A43-95C2-12C2867CE3F2}" type="datetime3">
              <a:rPr lang="fr-FR" smtClean="0"/>
              <a:pPr/>
              <a:t>23.01.22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5A6FF-4713-4704-B10F-9E0BA6BB7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General Assembly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B4F0-44C2-4FD1-B2D1-B5E7E3348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83A8-F068-9642-A91D-B1AE8FAF7C8C}" type="slidenum">
              <a:rPr lang="x-none" smtClean="0"/>
              <a:pPr/>
              <a:t>17</a:t>
            </a:fld>
            <a:endParaRPr lang="x-none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FE635EA1-1C05-49FF-A227-70080C04D2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3043863"/>
              </p:ext>
            </p:extLst>
          </p:nvPr>
        </p:nvGraphicFramePr>
        <p:xfrm>
          <a:off x="838204" y="2148840"/>
          <a:ext cx="10515596" cy="2560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3102">
                  <a:extLst>
                    <a:ext uri="{9D8B030D-6E8A-4147-A177-3AD203B41FA5}">
                      <a16:colId xmlns:a16="http://schemas.microsoft.com/office/drawing/2014/main" val="2521816589"/>
                    </a:ext>
                  </a:extLst>
                </a:gridCol>
                <a:gridCol w="1286540">
                  <a:extLst>
                    <a:ext uri="{9D8B030D-6E8A-4147-A177-3AD203B41FA5}">
                      <a16:colId xmlns:a16="http://schemas.microsoft.com/office/drawing/2014/main" val="2210117898"/>
                    </a:ext>
                  </a:extLst>
                </a:gridCol>
                <a:gridCol w="1347042">
                  <a:extLst>
                    <a:ext uri="{9D8B030D-6E8A-4147-A177-3AD203B41FA5}">
                      <a16:colId xmlns:a16="http://schemas.microsoft.com/office/drawing/2014/main" val="3257355973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3253309906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3493707621"/>
                    </a:ext>
                  </a:extLst>
                </a:gridCol>
                <a:gridCol w="1464507">
                  <a:extLst>
                    <a:ext uri="{9D8B030D-6E8A-4147-A177-3AD203B41FA5}">
                      <a16:colId xmlns:a16="http://schemas.microsoft.com/office/drawing/2014/main" val="2284900675"/>
                    </a:ext>
                  </a:extLst>
                </a:gridCol>
                <a:gridCol w="1539949">
                  <a:extLst>
                    <a:ext uri="{9D8B030D-6E8A-4147-A177-3AD203B41FA5}">
                      <a16:colId xmlns:a16="http://schemas.microsoft.com/office/drawing/2014/main" val="5028920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Construction of wells stage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Total kg CFC eq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Total kg CO</a:t>
                      </a:r>
                      <a:r>
                        <a:rPr lang="en-US" sz="1800" b="1" dirty="0"/>
                        <a:t>2</a:t>
                      </a:r>
                      <a:r>
                        <a:rPr lang="en-US" sz="2400" b="1" dirty="0"/>
                        <a:t> eq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Total kg O</a:t>
                      </a:r>
                      <a:r>
                        <a:rPr lang="en-US" sz="1800" b="1" dirty="0"/>
                        <a:t>3</a:t>
                      </a:r>
                      <a:r>
                        <a:rPr lang="en-US" sz="2400" b="1" dirty="0"/>
                        <a:t> eq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Total kg SO</a:t>
                      </a:r>
                      <a:r>
                        <a:rPr lang="en-US" sz="1800" b="1" dirty="0"/>
                        <a:t>2</a:t>
                      </a:r>
                      <a:r>
                        <a:rPr lang="en-US" sz="2400" b="1" dirty="0"/>
                        <a:t> eq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Total kg N eq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Total MJ surplus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1821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Scenario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3.91%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88.67%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88.90%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88.99%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88.90%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64.89%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477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Scenario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2.21%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82.43%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83.49%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88.90%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86.87%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62.82%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050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Scenario 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1.15%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71.69%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73.91%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75.66%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78.18%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58.80%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493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6888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674E-45C3-9A43-95C2-12C2867CE3F2}" type="datetime3">
              <a:rPr lang="fr-FR" smtClean="0"/>
              <a:pPr/>
              <a:t>23.01.22</a:t>
            </a:fld>
            <a:endParaRPr lang="x-none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83A8-F068-9642-A91D-B1AE8FAF7C8C}" type="slidenum">
              <a:rPr lang="x-none" smtClean="0"/>
              <a:pPr/>
              <a:t>18</a:t>
            </a:fld>
            <a:endParaRPr lang="x-none"/>
          </a:p>
        </p:txBody>
      </p:sp>
      <p:sp>
        <p:nvSpPr>
          <p:cNvPr id="11" name="1 - Τίτλος">
            <a:extLst>
              <a:ext uri="{FF2B5EF4-FFF2-40B4-BE49-F238E27FC236}">
                <a16:creationId xmlns:a16="http://schemas.microsoft.com/office/drawing/2014/main" id="{64C30FC8-7150-4AB0-B8D2-5D86F6DEF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998" y="365125"/>
            <a:ext cx="10142968" cy="83375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000" dirty="0"/>
              <a:t>Material use impacts, Scenario 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946701-9546-4D9C-9FE1-B661ACA30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747" y="1161091"/>
            <a:ext cx="8242506" cy="45358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F421C4-D18F-424C-BEA9-EFF77432B482}"/>
              </a:ext>
            </a:extLst>
          </p:cNvPr>
          <p:cNvSpPr txBox="1"/>
          <p:nvPr/>
        </p:nvSpPr>
        <p:spPr>
          <a:xfrm>
            <a:off x="5086653" y="5708640"/>
            <a:ext cx="2018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Figure 4.21. of D3.1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678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674E-45C3-9A43-95C2-12C2867CE3F2}" type="datetime3">
              <a:rPr lang="fr-FR" smtClean="0"/>
              <a:pPr/>
              <a:t>23.01.22</a:t>
            </a:fld>
            <a:endParaRPr lang="x-none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83A8-F068-9642-A91D-B1AE8FAF7C8C}" type="slidenum">
              <a:rPr lang="x-none" smtClean="0"/>
              <a:pPr/>
              <a:t>19</a:t>
            </a:fld>
            <a:endParaRPr lang="x-none"/>
          </a:p>
        </p:txBody>
      </p:sp>
      <p:sp>
        <p:nvSpPr>
          <p:cNvPr id="11" name="1 - Τίτλος">
            <a:extLst>
              <a:ext uri="{FF2B5EF4-FFF2-40B4-BE49-F238E27FC236}">
                <a16:creationId xmlns:a16="http://schemas.microsoft.com/office/drawing/2014/main" id="{64C30FC8-7150-4AB0-B8D2-5D86F6DEF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998" y="365125"/>
            <a:ext cx="10142968" cy="83375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000" dirty="0"/>
              <a:t>Material use impacts, Scenario 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1E0321-937B-465D-BEAB-A2FBAE61B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747" y="1161091"/>
            <a:ext cx="8242506" cy="45358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38B80D-2E49-4EE9-8F4E-468F413445C5}"/>
              </a:ext>
            </a:extLst>
          </p:cNvPr>
          <p:cNvSpPr txBox="1"/>
          <p:nvPr/>
        </p:nvSpPr>
        <p:spPr>
          <a:xfrm>
            <a:off x="5086653" y="5753679"/>
            <a:ext cx="2018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Figure 4.22. of D3.1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946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79120" y="1198881"/>
            <a:ext cx="11003280" cy="4714240"/>
          </a:xfrm>
        </p:spPr>
        <p:txBody>
          <a:bodyPr numCol="1">
            <a:normAutofit/>
          </a:bodyPr>
          <a:lstStyle/>
          <a:p>
            <a:pPr marL="568325" lvl="2" indent="-457200">
              <a:lnSpc>
                <a:spcPct val="100000"/>
              </a:lnSpc>
            </a:pPr>
            <a:r>
              <a:rPr lang="en-US" sz="2600" dirty="0"/>
              <a:t>Carbon footprint is expressed in terms of CO</a:t>
            </a:r>
            <a:r>
              <a:rPr lang="en-US" dirty="0"/>
              <a:t>2</a:t>
            </a:r>
            <a:r>
              <a:rPr lang="en-US" sz="2600" dirty="0"/>
              <a:t> equivalent.</a:t>
            </a:r>
          </a:p>
          <a:p>
            <a:pPr marL="568325" lvl="2" indent="-457200">
              <a:lnSpc>
                <a:spcPct val="100000"/>
              </a:lnSpc>
            </a:pPr>
            <a:r>
              <a:rPr lang="en-US" sz="2600" dirty="0"/>
              <a:t>The ozone depletion potential is calculated in terms of chlorofluorocarbons (CFCs).</a:t>
            </a:r>
          </a:p>
          <a:p>
            <a:pPr marL="568325" lvl="2" indent="-457200">
              <a:lnSpc>
                <a:spcPct val="100000"/>
              </a:lnSpc>
            </a:pPr>
            <a:r>
              <a:rPr lang="en-US" sz="2600" dirty="0"/>
              <a:t>Smog, which is a reaction of nitrogen oxides (NOx), and volatile organic compounds (VOCs) is expressed in ozone (O</a:t>
            </a:r>
            <a:r>
              <a:rPr lang="en-US" dirty="0"/>
              <a:t>3</a:t>
            </a:r>
            <a:r>
              <a:rPr lang="en-US" sz="2600" dirty="0"/>
              <a:t>) equivalent.</a:t>
            </a:r>
          </a:p>
          <a:p>
            <a:pPr marL="568325" lvl="2" indent="-457200">
              <a:lnSpc>
                <a:spcPct val="100000"/>
              </a:lnSpc>
            </a:pPr>
            <a:r>
              <a:rPr lang="en-US" sz="2600" dirty="0"/>
              <a:t>The acidification potential is expressed in terms of sulfur dioxide (SO</a:t>
            </a:r>
            <a:r>
              <a:rPr lang="en-US" dirty="0"/>
              <a:t>2</a:t>
            </a:r>
            <a:r>
              <a:rPr lang="en-US" sz="2600" dirty="0"/>
              <a:t>).</a:t>
            </a:r>
          </a:p>
          <a:p>
            <a:pPr marL="568325" lvl="2" indent="-457200">
              <a:lnSpc>
                <a:spcPct val="100000"/>
              </a:lnSpc>
            </a:pPr>
            <a:r>
              <a:rPr lang="en-US" sz="2600" dirty="0"/>
              <a:t>Eutrophication potential is expressed in terms of nitrogen (N).</a:t>
            </a:r>
          </a:p>
          <a:p>
            <a:pPr marL="568325" lvl="2" indent="-457200">
              <a:lnSpc>
                <a:spcPct val="100000"/>
              </a:lnSpc>
            </a:pPr>
            <a:r>
              <a:rPr lang="en-US" sz="2600" dirty="0"/>
              <a:t>Fossil fuel depletion is measured in terms of energy (MJ) surplus.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674E-45C3-9A43-95C2-12C2867CE3F2}" type="datetime3">
              <a:rPr lang="fr-FR" smtClean="0"/>
              <a:pPr/>
              <a:t>23.01.22</a:t>
            </a:fld>
            <a:endParaRPr lang="x-none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83A8-F068-9642-A91D-B1AE8FAF7C8C}" type="slidenum">
              <a:rPr lang="x-none" smtClean="0"/>
              <a:pPr/>
              <a:t>2</a:t>
            </a:fld>
            <a:endParaRPr lang="x-none"/>
          </a:p>
        </p:txBody>
      </p:sp>
      <p:sp>
        <p:nvSpPr>
          <p:cNvPr id="11" name="1 - Τίτλος">
            <a:extLst>
              <a:ext uri="{FF2B5EF4-FFF2-40B4-BE49-F238E27FC236}">
                <a16:creationId xmlns:a16="http://schemas.microsoft.com/office/drawing/2014/main" id="{64C30FC8-7150-4AB0-B8D2-5D86F6DEF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998" y="365125"/>
            <a:ext cx="10142968" cy="83375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000" dirty="0"/>
              <a:t> Life Cycle Analysis (LCA)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3676259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674E-45C3-9A43-95C2-12C2867CE3F2}" type="datetime3">
              <a:rPr lang="fr-FR" smtClean="0"/>
              <a:pPr/>
              <a:t>23.01.22</a:t>
            </a:fld>
            <a:endParaRPr lang="x-none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83A8-F068-9642-A91D-B1AE8FAF7C8C}" type="slidenum">
              <a:rPr lang="x-none" smtClean="0"/>
              <a:pPr/>
              <a:t>20</a:t>
            </a:fld>
            <a:endParaRPr lang="x-none"/>
          </a:p>
        </p:txBody>
      </p:sp>
      <p:sp>
        <p:nvSpPr>
          <p:cNvPr id="11" name="1 - Τίτλος">
            <a:extLst>
              <a:ext uri="{FF2B5EF4-FFF2-40B4-BE49-F238E27FC236}">
                <a16:creationId xmlns:a16="http://schemas.microsoft.com/office/drawing/2014/main" id="{64C30FC8-7150-4AB0-B8D2-5D86F6DEF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998" y="365125"/>
            <a:ext cx="10142968" cy="83375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000" dirty="0"/>
              <a:t>Material use impacts, Scenario 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E5DE2F-E146-46E8-B201-84DDDE861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747" y="1161091"/>
            <a:ext cx="8242506" cy="45358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0B299B-2F99-49E4-9CE2-CF3A27E4CC4C}"/>
              </a:ext>
            </a:extLst>
          </p:cNvPr>
          <p:cNvSpPr txBox="1"/>
          <p:nvPr/>
        </p:nvSpPr>
        <p:spPr>
          <a:xfrm>
            <a:off x="5182765" y="5696908"/>
            <a:ext cx="1773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Figure 4.23. D3.1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9145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3F1AF-A505-4E14-97DE-0ED036C37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 use (scenarios 1,2 &amp; 8)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9445A-4824-4C52-AC95-C6525A237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674E-45C3-9A43-95C2-12C2867CE3F2}" type="datetime3">
              <a:rPr lang="fr-FR" smtClean="0"/>
              <a:pPr/>
              <a:t>23.01.22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5A6FF-4713-4704-B10F-9E0BA6BB7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General Assembly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B4F0-44C2-4FD1-B2D1-B5E7E3348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83A8-F068-9642-A91D-B1AE8FAF7C8C}" type="slidenum">
              <a:rPr lang="x-none" smtClean="0"/>
              <a:pPr/>
              <a:t>21</a:t>
            </a:fld>
            <a:endParaRPr lang="x-none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FE635EA1-1C05-49FF-A227-70080C04D2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9184316"/>
              </p:ext>
            </p:extLst>
          </p:nvPr>
        </p:nvGraphicFramePr>
        <p:xfrm>
          <a:off x="838200" y="2331720"/>
          <a:ext cx="10515596" cy="2194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3102">
                  <a:extLst>
                    <a:ext uri="{9D8B030D-6E8A-4147-A177-3AD203B41FA5}">
                      <a16:colId xmlns:a16="http://schemas.microsoft.com/office/drawing/2014/main" val="2521816589"/>
                    </a:ext>
                  </a:extLst>
                </a:gridCol>
                <a:gridCol w="1286540">
                  <a:extLst>
                    <a:ext uri="{9D8B030D-6E8A-4147-A177-3AD203B41FA5}">
                      <a16:colId xmlns:a16="http://schemas.microsoft.com/office/drawing/2014/main" val="2210117898"/>
                    </a:ext>
                  </a:extLst>
                </a:gridCol>
                <a:gridCol w="1347042">
                  <a:extLst>
                    <a:ext uri="{9D8B030D-6E8A-4147-A177-3AD203B41FA5}">
                      <a16:colId xmlns:a16="http://schemas.microsoft.com/office/drawing/2014/main" val="3257355973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3253309906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3493707621"/>
                    </a:ext>
                  </a:extLst>
                </a:gridCol>
                <a:gridCol w="1464507">
                  <a:extLst>
                    <a:ext uri="{9D8B030D-6E8A-4147-A177-3AD203B41FA5}">
                      <a16:colId xmlns:a16="http://schemas.microsoft.com/office/drawing/2014/main" val="2284900675"/>
                    </a:ext>
                  </a:extLst>
                </a:gridCol>
                <a:gridCol w="1539949">
                  <a:extLst>
                    <a:ext uri="{9D8B030D-6E8A-4147-A177-3AD203B41FA5}">
                      <a16:colId xmlns:a16="http://schemas.microsoft.com/office/drawing/2014/main" val="5028920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Diesel consumption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Total kg CFC eq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Total kg CO</a:t>
                      </a:r>
                      <a:r>
                        <a:rPr lang="en-US" sz="1800" b="1" dirty="0"/>
                        <a:t>2</a:t>
                      </a:r>
                      <a:r>
                        <a:rPr lang="en-US" sz="2400" b="1" dirty="0"/>
                        <a:t> eq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Total kg O</a:t>
                      </a:r>
                      <a:r>
                        <a:rPr lang="en-US" sz="1800" b="1" dirty="0"/>
                        <a:t>3</a:t>
                      </a:r>
                      <a:r>
                        <a:rPr lang="en-US" sz="2400" b="1" dirty="0"/>
                        <a:t> eq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Total kg SO</a:t>
                      </a:r>
                      <a:r>
                        <a:rPr lang="en-US" sz="1800" b="1" dirty="0"/>
                        <a:t>2</a:t>
                      </a:r>
                      <a:r>
                        <a:rPr lang="en-US" sz="2400" b="1" dirty="0"/>
                        <a:t> eq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Total kg N eq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Total MJ surplus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1821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Scenario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92%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92%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94%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93%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96%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477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Scenario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92%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87%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87%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89%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89%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94%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050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Scenario 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77%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78%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88%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493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43428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674E-45C3-9A43-95C2-12C2867CE3F2}" type="datetime3">
              <a:rPr lang="fr-FR" smtClean="0"/>
              <a:pPr/>
              <a:t>23.01.22</a:t>
            </a:fld>
            <a:endParaRPr lang="x-none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83A8-F068-9642-A91D-B1AE8FAF7C8C}" type="slidenum">
              <a:rPr lang="x-none" smtClean="0"/>
              <a:pPr/>
              <a:t>22</a:t>
            </a:fld>
            <a:endParaRPr lang="x-none"/>
          </a:p>
        </p:txBody>
      </p:sp>
      <p:sp>
        <p:nvSpPr>
          <p:cNvPr id="11" name="1 - Τίτλος">
            <a:extLst>
              <a:ext uri="{FF2B5EF4-FFF2-40B4-BE49-F238E27FC236}">
                <a16:creationId xmlns:a16="http://schemas.microsoft.com/office/drawing/2014/main" id="{64C30FC8-7150-4AB0-B8D2-5D86F6DEF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998" y="365125"/>
            <a:ext cx="10142968" cy="83375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000" dirty="0"/>
              <a:t>Distance impact on LCA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5F98BA-7C21-4991-985A-4D4CA8F43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268" y="1161091"/>
            <a:ext cx="8242506" cy="45358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CDE968-C2EA-4ECD-85AE-B66CB7E2AEB0}"/>
              </a:ext>
            </a:extLst>
          </p:cNvPr>
          <p:cNvSpPr txBox="1"/>
          <p:nvPr/>
        </p:nvSpPr>
        <p:spPr>
          <a:xfrm>
            <a:off x="6171174" y="5696908"/>
            <a:ext cx="2018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Figure 4.24. of D3.1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90B03A-9310-405B-AFB4-96DE02400CBD}"/>
              </a:ext>
            </a:extLst>
          </p:cNvPr>
          <p:cNvSpPr txBox="1"/>
          <p:nvPr/>
        </p:nvSpPr>
        <p:spPr>
          <a:xfrm>
            <a:off x="592515" y="2430726"/>
            <a:ext cx="21796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Emissions and MJ surplus are increased proportionally by 210 %</a:t>
            </a:r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9BBA63-ED65-4763-A6DB-20DBC19DDD0C}"/>
              </a:ext>
            </a:extLst>
          </p:cNvPr>
          <p:cNvSpPr/>
          <p:nvPr/>
        </p:nvSpPr>
        <p:spPr>
          <a:xfrm>
            <a:off x="401130" y="2317899"/>
            <a:ext cx="2562446" cy="207334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3817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674E-45C3-9A43-95C2-12C2867CE3F2}" type="datetime3">
              <a:rPr lang="fr-FR" smtClean="0"/>
              <a:pPr/>
              <a:t>23.01.22</a:t>
            </a:fld>
            <a:endParaRPr lang="x-none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83A8-F068-9642-A91D-B1AE8FAF7C8C}" type="slidenum">
              <a:rPr lang="x-none" smtClean="0"/>
              <a:pPr/>
              <a:t>23</a:t>
            </a:fld>
            <a:endParaRPr lang="x-none"/>
          </a:p>
        </p:txBody>
      </p:sp>
      <p:sp>
        <p:nvSpPr>
          <p:cNvPr id="11" name="1 - Τίτλος">
            <a:extLst>
              <a:ext uri="{FF2B5EF4-FFF2-40B4-BE49-F238E27FC236}">
                <a16:creationId xmlns:a16="http://schemas.microsoft.com/office/drawing/2014/main" id="{64C30FC8-7150-4AB0-B8D2-5D86F6DEF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516" y="351878"/>
            <a:ext cx="10142968" cy="1032751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4000" dirty="0"/>
              <a:t>Life cycle emission equivalent and energy surplus vs rotary and percussive/HPWJ of drill bit usage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42D9C2-E09A-4D8F-A0B5-0A4412043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093" y="1384629"/>
            <a:ext cx="8031101" cy="44194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50548A-1A40-48DC-907B-649EF4911BA1}"/>
              </a:ext>
            </a:extLst>
          </p:cNvPr>
          <p:cNvSpPr txBox="1"/>
          <p:nvPr/>
        </p:nvSpPr>
        <p:spPr>
          <a:xfrm>
            <a:off x="6096000" y="5770948"/>
            <a:ext cx="2018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Figure 4.25. of D3.1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6B371C-6250-4ACC-8230-8C068DFA93EF}"/>
              </a:ext>
            </a:extLst>
          </p:cNvPr>
          <p:cNvSpPr txBox="1"/>
          <p:nvPr/>
        </p:nvSpPr>
        <p:spPr>
          <a:xfrm>
            <a:off x="695461" y="2536448"/>
            <a:ext cx="189259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Emissions and MJ surplus are reduced proportionally by 48.74 %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5E8A96-01AA-4E8B-BF4E-ADF627E3FC98}"/>
              </a:ext>
            </a:extLst>
          </p:cNvPr>
          <p:cNvSpPr/>
          <p:nvPr/>
        </p:nvSpPr>
        <p:spPr>
          <a:xfrm>
            <a:off x="499730" y="2381693"/>
            <a:ext cx="2254103" cy="210524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8371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674E-45C3-9A43-95C2-12C2867CE3F2}" type="datetime3">
              <a:rPr lang="fr-FR" smtClean="0"/>
              <a:pPr/>
              <a:t>23.01.22</a:t>
            </a:fld>
            <a:endParaRPr lang="x-none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83A8-F068-9642-A91D-B1AE8FAF7C8C}" type="slidenum">
              <a:rPr lang="x-none" smtClean="0"/>
              <a:pPr/>
              <a:t>24</a:t>
            </a:fld>
            <a:endParaRPr lang="x-none"/>
          </a:p>
        </p:txBody>
      </p:sp>
      <p:sp>
        <p:nvSpPr>
          <p:cNvPr id="11" name="1 - Τίτλος">
            <a:extLst>
              <a:ext uri="{FF2B5EF4-FFF2-40B4-BE49-F238E27FC236}">
                <a16:creationId xmlns:a16="http://schemas.microsoft.com/office/drawing/2014/main" id="{64C30FC8-7150-4AB0-B8D2-5D86F6DEF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998" y="258800"/>
            <a:ext cx="10142968" cy="101173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4000" dirty="0"/>
              <a:t>Life cycle emission equivalent and energy surplus vs rotary and percussive/HPWJ of drill bit replacement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4AA6000-4D1B-404A-B1D8-CCCA5AADF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1496" y="1270530"/>
            <a:ext cx="8242506" cy="45358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E1293F-70FE-44B2-AC26-8C99EFEFE970}"/>
              </a:ext>
            </a:extLst>
          </p:cNvPr>
          <p:cNvSpPr txBox="1"/>
          <p:nvPr/>
        </p:nvSpPr>
        <p:spPr>
          <a:xfrm>
            <a:off x="6063402" y="5788622"/>
            <a:ext cx="2018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Figure 4.26. of D3.1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16C084-0333-4E2C-A33C-57384ED2E5CD}"/>
              </a:ext>
            </a:extLst>
          </p:cNvPr>
          <p:cNvSpPr txBox="1"/>
          <p:nvPr/>
        </p:nvSpPr>
        <p:spPr>
          <a:xfrm>
            <a:off x="723015" y="2615609"/>
            <a:ext cx="19776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Emissions and MJ surplus are reduced proportionally by 50.1 %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2E1F5E-F1F7-423F-9B8F-BC88D425204B}"/>
              </a:ext>
            </a:extLst>
          </p:cNvPr>
          <p:cNvSpPr/>
          <p:nvPr/>
        </p:nvSpPr>
        <p:spPr>
          <a:xfrm>
            <a:off x="574158" y="2477384"/>
            <a:ext cx="2264735" cy="225410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193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375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000" dirty="0"/>
              <a:t>Summary of LCA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79120" y="1198881"/>
            <a:ext cx="11003280" cy="4714240"/>
          </a:xfrm>
        </p:spPr>
        <p:txBody>
          <a:bodyPr numCol="1"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The conducted LCA on the different scenarios gave important results concerning the impact of ROP on the emissions and energy consumption of drilling operations. </a:t>
            </a:r>
          </a:p>
          <a:p>
            <a:pPr marL="0" indent="0">
              <a:buNone/>
            </a:pPr>
            <a:r>
              <a:rPr lang="en-US" dirty="0"/>
              <a:t>There was an inversely proportional relation between ROP and the categories examined. ROP rates over the 3.5 m/h value of ROP (which was considered in Scenario1), yielded significantly lower carbon footprint and energy consumption during drilling operations (Scenarios 2 to 8). </a:t>
            </a:r>
          </a:p>
          <a:p>
            <a:pPr marL="0" indent="0">
              <a:buNone/>
            </a:pPr>
            <a:r>
              <a:rPr lang="en-US" dirty="0"/>
              <a:t>Smog was reduced significantly, while minor reductions occurred in the rest of the examined categories, as well.</a:t>
            </a:r>
          </a:p>
          <a:p>
            <a:pPr marL="0" indent="0">
              <a:buNone/>
            </a:pPr>
            <a:r>
              <a:rPr lang="en-US" dirty="0"/>
              <a:t>It may be concluded that the techniques developed by ORCHYD will lower emissions, reduce energy consumption, and make geothermal drilling operations more sustainable.</a:t>
            </a:r>
          </a:p>
          <a:p>
            <a:pPr marL="568325" lvl="3" indent="0">
              <a:buNone/>
            </a:pPr>
            <a:endParaRPr lang="en-US" sz="2600" dirty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674E-45C3-9A43-95C2-12C2867CE3F2}" type="datetime3">
              <a:rPr lang="fr-FR" smtClean="0"/>
              <a:pPr/>
              <a:t>23.01.22</a:t>
            </a:fld>
            <a:endParaRPr lang="x-none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83A8-F068-9642-A91D-B1AE8FAF7C8C}" type="slidenum">
              <a:rPr lang="x-none" smtClean="0"/>
              <a:pPr/>
              <a:t>25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797279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674E-45C3-9A43-95C2-12C2867CE3F2}" type="datetime3">
              <a:rPr lang="fr-FR" smtClean="0"/>
              <a:pPr/>
              <a:t>23.01.22</a:t>
            </a:fld>
            <a:endParaRPr lang="x-none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83A8-F068-9642-A91D-B1AE8FAF7C8C}" type="slidenum">
              <a:rPr lang="x-none" smtClean="0"/>
              <a:pPr/>
              <a:t>26</a:t>
            </a:fld>
            <a:endParaRPr lang="x-none"/>
          </a:p>
        </p:txBody>
      </p:sp>
      <p:sp>
        <p:nvSpPr>
          <p:cNvPr id="11" name="1 - Τίτλος">
            <a:extLst>
              <a:ext uri="{FF2B5EF4-FFF2-40B4-BE49-F238E27FC236}">
                <a16:creationId xmlns:a16="http://schemas.microsoft.com/office/drawing/2014/main" id="{64C30FC8-7150-4AB0-B8D2-5D86F6DEF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998" y="365125"/>
            <a:ext cx="10142968" cy="110632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200" dirty="0"/>
              <a:t>Simplified LCA of the whole life cycle of a geothermal plant, for the different scenarios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E8C91A7A-F6A3-4213-A089-3C679C15F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18865" y="1473338"/>
            <a:ext cx="7209270" cy="6553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A1E32B-CA52-433B-A8C5-6B604EEBE4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305" y="2202473"/>
            <a:ext cx="7209270" cy="34754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40C7D02-3F74-40A4-BE31-DA700830B7CA}"/>
              </a:ext>
            </a:extLst>
          </p:cNvPr>
          <p:cNvSpPr txBox="1"/>
          <p:nvPr/>
        </p:nvSpPr>
        <p:spPr>
          <a:xfrm>
            <a:off x="6190593" y="5751656"/>
            <a:ext cx="2018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Figure 4.27. of D3.1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1ECC8C-D663-4049-B4D6-BBFB2208C916}"/>
              </a:ext>
            </a:extLst>
          </p:cNvPr>
          <p:cNvSpPr txBox="1"/>
          <p:nvPr/>
        </p:nvSpPr>
        <p:spPr>
          <a:xfrm>
            <a:off x="905316" y="2498127"/>
            <a:ext cx="241354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Carbon footprint is reduced in a range between 35.17 % (Scenario 2) and 56.66 % (Scenario 8) in comparison to baseline scenario (Scenario 1)</a:t>
            </a:r>
            <a:endParaRPr lang="el-GR" sz="2000" dirty="0"/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8E7C6E-82CB-4919-8F1F-89185D5BDA8C}"/>
              </a:ext>
            </a:extLst>
          </p:cNvPr>
          <p:cNvSpPr/>
          <p:nvPr/>
        </p:nvSpPr>
        <p:spPr>
          <a:xfrm>
            <a:off x="776177" y="2413591"/>
            <a:ext cx="2647507" cy="272193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9296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674E-45C3-9A43-95C2-12C2867CE3F2}" type="datetime3">
              <a:rPr lang="fr-FR" smtClean="0"/>
              <a:pPr/>
              <a:t>23.01.22</a:t>
            </a:fld>
            <a:endParaRPr lang="x-none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83A8-F068-9642-A91D-B1AE8FAF7C8C}" type="slidenum">
              <a:rPr lang="x-none" smtClean="0"/>
              <a:pPr/>
              <a:t>27</a:t>
            </a:fld>
            <a:endParaRPr lang="x-none"/>
          </a:p>
        </p:txBody>
      </p:sp>
      <p:sp>
        <p:nvSpPr>
          <p:cNvPr id="11" name="1 - Τίτλος">
            <a:extLst>
              <a:ext uri="{FF2B5EF4-FFF2-40B4-BE49-F238E27FC236}">
                <a16:creationId xmlns:a16="http://schemas.microsoft.com/office/drawing/2014/main" id="{64C30FC8-7150-4AB0-B8D2-5D86F6DEF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998" y="365125"/>
            <a:ext cx="10142968" cy="83375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000" dirty="0"/>
              <a:t>Induced seismicity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D7C39D-49EA-4CDA-8846-4629F7B96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233" y="1167188"/>
            <a:ext cx="6791533" cy="45236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774FB6-A802-46AE-9777-E743F3C09799}"/>
              </a:ext>
            </a:extLst>
          </p:cNvPr>
          <p:cNvSpPr txBox="1"/>
          <p:nvPr/>
        </p:nvSpPr>
        <p:spPr>
          <a:xfrm>
            <a:off x="3026979" y="5506146"/>
            <a:ext cx="6369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4.30. Number of induced earthquakes and their magnitude </a:t>
            </a:r>
          </a:p>
        </p:txBody>
      </p:sp>
    </p:spTree>
    <p:extLst>
      <p:ext uri="{BB962C8B-B14F-4D97-AF65-F5344CB8AC3E}">
        <p14:creationId xmlns:p14="http://schemas.microsoft.com/office/powerpoint/2010/main" val="13983128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375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000" dirty="0"/>
              <a:t>Characterization of risk of induced seismicity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79120" y="1198881"/>
            <a:ext cx="11003280" cy="4714240"/>
          </a:xfrm>
        </p:spPr>
        <p:txBody>
          <a:bodyPr numCol="1"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The ground motion of any target location needs to be characterized.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Adversely impacted categories need to be identified. This includes physical damage to residential housing, facilities of any kind, human activity interference, and socioeconomic impact.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damage potential on any of these categories needs to be characterized to assess their vulnerability.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Risk estimation and its public presentation should take place.</a:t>
            </a:r>
          </a:p>
          <a:p>
            <a:pPr marL="568325" lvl="3" indent="0">
              <a:buNone/>
            </a:pPr>
            <a:endParaRPr lang="en-US" sz="2600" dirty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674E-45C3-9A43-95C2-12C2867CE3F2}" type="datetime3">
              <a:rPr lang="fr-FR" smtClean="0"/>
              <a:pPr/>
              <a:t>23.01.22</a:t>
            </a:fld>
            <a:endParaRPr lang="x-none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83A8-F068-9642-A91D-B1AE8FAF7C8C}" type="slidenum">
              <a:rPr lang="x-none" smtClean="0"/>
              <a:pPr/>
              <a:t>28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959152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674E-45C3-9A43-95C2-12C2867CE3F2}" type="datetime3">
              <a:rPr lang="fr-FR" smtClean="0"/>
              <a:pPr/>
              <a:t>23.01.22</a:t>
            </a:fld>
            <a:endParaRPr lang="x-none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83A8-F068-9642-A91D-B1AE8FAF7C8C}" type="slidenum">
              <a:rPr lang="x-none" smtClean="0"/>
              <a:pPr/>
              <a:t>29</a:t>
            </a:fld>
            <a:endParaRPr lang="x-none"/>
          </a:p>
        </p:txBody>
      </p:sp>
      <p:sp>
        <p:nvSpPr>
          <p:cNvPr id="11" name="1 - Τίτλος">
            <a:extLst>
              <a:ext uri="{FF2B5EF4-FFF2-40B4-BE49-F238E27FC236}">
                <a16:creationId xmlns:a16="http://schemas.microsoft.com/office/drawing/2014/main" id="{64C30FC8-7150-4AB0-B8D2-5D86F6DEF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998" y="365126"/>
            <a:ext cx="10142968" cy="528254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4000" dirty="0"/>
              <a:t>Risk calculation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ECB11E-BF25-4E25-9309-14EFEBA8D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7903" y="1025532"/>
            <a:ext cx="6446187" cy="4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460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6D2870B-1AAE-4A41-8A74-B03FF28E82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3304" y="1760990"/>
            <a:ext cx="7481722" cy="1907690"/>
          </a:xfrm>
        </p:spPr>
      </p:pic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674E-45C3-9A43-95C2-12C2867CE3F2}" type="datetime3">
              <a:rPr lang="fr-FR" smtClean="0"/>
              <a:pPr/>
              <a:t>23.01.22</a:t>
            </a:fld>
            <a:endParaRPr lang="x-none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83A8-F068-9642-A91D-B1AE8FAF7C8C}" type="slidenum">
              <a:rPr lang="x-none" smtClean="0"/>
              <a:pPr/>
              <a:t>3</a:t>
            </a:fld>
            <a:endParaRPr lang="x-none"/>
          </a:p>
        </p:txBody>
      </p:sp>
      <p:sp>
        <p:nvSpPr>
          <p:cNvPr id="11" name="1 - Τίτλος">
            <a:extLst>
              <a:ext uri="{FF2B5EF4-FFF2-40B4-BE49-F238E27FC236}">
                <a16:creationId xmlns:a16="http://schemas.microsoft.com/office/drawing/2014/main" id="{64C30FC8-7150-4AB0-B8D2-5D86F6DEF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998" y="365125"/>
            <a:ext cx="10142968" cy="83375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000"/>
              <a:t> Baseline Scenario for LCA</a:t>
            </a:r>
            <a:endParaRPr lang="el-GR" sz="4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745B85-4E67-4793-A7E5-17F50A642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14" y="4389120"/>
            <a:ext cx="11056936" cy="127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CB22ACB-526D-42DF-8A61-CD494C701BC7}"/>
              </a:ext>
            </a:extLst>
          </p:cNvPr>
          <p:cNvSpPr txBox="1"/>
          <p:nvPr/>
        </p:nvSpPr>
        <p:spPr>
          <a:xfrm>
            <a:off x="997998" y="1198880"/>
            <a:ext cx="935519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Values of LCA characteristics common among scenarios (h: hours, d: days)</a:t>
            </a: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F15D24-B407-4AF7-8A7F-D56932616680}"/>
              </a:ext>
            </a:extLst>
          </p:cNvPr>
          <p:cNvSpPr txBox="1"/>
          <p:nvPr/>
        </p:nvSpPr>
        <p:spPr>
          <a:xfrm>
            <a:off x="1630973" y="3861458"/>
            <a:ext cx="883190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Values of LCA characteristics for different scenarios (h: hours, d: days)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8794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375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000" dirty="0"/>
              <a:t>Induced seismicity risk calculation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79121" y="1198881"/>
            <a:ext cx="5516879" cy="4714240"/>
          </a:xfrm>
        </p:spPr>
        <p:txBody>
          <a:bodyPr numCol="1"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The risk of induced seismicity has been calculated R = 0.04. This is a low-risk value. Examining qualitatively the recorded events, insight on induced seismicity in certain lithologies and depths was acquired.</a:t>
            </a:r>
            <a:r>
              <a:rPr lang="el-GR" dirty="0"/>
              <a:t> </a:t>
            </a:r>
          </a:p>
          <a:p>
            <a:pPr marL="0" indent="0">
              <a:buNone/>
            </a:pPr>
            <a:r>
              <a:rPr lang="en-US" dirty="0"/>
              <a:t>Out of 49 recorded induced seismicity events, there is only 1 case in Iceland (</a:t>
            </a:r>
            <a:r>
              <a:rPr lang="en-US" dirty="0" err="1"/>
              <a:t>Hellisheiði</a:t>
            </a:r>
            <a:r>
              <a:rPr lang="en-US" dirty="0"/>
              <a:t>, Well HE-8) where a seismic event of 2.4 ML was recorded. Implementing the given equation, the risk of induced seismicity during drilling operations is calculated as</a:t>
            </a:r>
            <a:r>
              <a:rPr lang="el-GR" dirty="0"/>
              <a:t> </a:t>
            </a:r>
            <a:r>
              <a:rPr lang="en-US" dirty="0"/>
              <a:t>R = 0</a:t>
            </a:r>
            <a:r>
              <a:rPr lang="el-GR" dirty="0"/>
              <a:t>.</a:t>
            </a:r>
            <a:r>
              <a:rPr lang="en-US" dirty="0"/>
              <a:t>00075</a:t>
            </a:r>
          </a:p>
          <a:p>
            <a:pPr marL="568325" lvl="3" indent="0">
              <a:buNone/>
            </a:pPr>
            <a:endParaRPr lang="en-US" sz="2600" dirty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674E-45C3-9A43-95C2-12C2867CE3F2}" type="datetime3">
              <a:rPr lang="fr-FR" smtClean="0"/>
              <a:pPr/>
              <a:t>23.01.22</a:t>
            </a:fld>
            <a:endParaRPr lang="x-none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83A8-F068-9642-A91D-B1AE8FAF7C8C}" type="slidenum">
              <a:rPr lang="x-none" smtClean="0"/>
              <a:pPr/>
              <a:t>30</a:t>
            </a:fld>
            <a:endParaRPr lang="x-non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4CE33A-B356-482E-BD8D-A9BE5BE6E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1779247"/>
            <a:ext cx="5516880" cy="309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4926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674E-45C3-9A43-95C2-12C2867CE3F2}" type="datetime3">
              <a:rPr lang="fr-FR" smtClean="0"/>
              <a:pPr/>
              <a:t>23.01.22</a:t>
            </a:fld>
            <a:endParaRPr lang="x-none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83A8-F068-9642-A91D-B1AE8FAF7C8C}" type="slidenum">
              <a:rPr lang="x-none" smtClean="0"/>
              <a:pPr/>
              <a:t>31</a:t>
            </a:fld>
            <a:endParaRPr lang="x-none"/>
          </a:p>
        </p:txBody>
      </p:sp>
      <p:sp>
        <p:nvSpPr>
          <p:cNvPr id="11" name="1 - Τίτλος">
            <a:extLst>
              <a:ext uri="{FF2B5EF4-FFF2-40B4-BE49-F238E27FC236}">
                <a16:creationId xmlns:a16="http://schemas.microsoft.com/office/drawing/2014/main" id="{64C30FC8-7150-4AB0-B8D2-5D86F6DEF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621" y="365125"/>
            <a:ext cx="10983310" cy="1233149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4000" dirty="0"/>
              <a:t>Log magnitude of an event of induced seismicity against depth of geothermal well with labels indicating lithology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F4D4FF-C9B2-4430-B98C-57B809BDC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6509" y="1598274"/>
            <a:ext cx="6791533" cy="45236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B52790-FACA-4DCD-92EC-5F271CA68F2F}"/>
              </a:ext>
            </a:extLst>
          </p:cNvPr>
          <p:cNvSpPr txBox="1"/>
          <p:nvPr/>
        </p:nvSpPr>
        <p:spPr>
          <a:xfrm>
            <a:off x="815425" y="5557389"/>
            <a:ext cx="2076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Figure 4.35. of D3.1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8097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674E-45C3-9A43-95C2-12C2867CE3F2}" type="datetime3">
              <a:rPr lang="fr-FR" smtClean="0"/>
              <a:pPr/>
              <a:t>23.01.22</a:t>
            </a:fld>
            <a:endParaRPr lang="x-none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83A8-F068-9642-A91D-B1AE8FAF7C8C}" type="slidenum">
              <a:rPr lang="x-none" smtClean="0"/>
              <a:pPr/>
              <a:t>32</a:t>
            </a:fld>
            <a:endParaRPr lang="x-none"/>
          </a:p>
        </p:txBody>
      </p:sp>
      <p:sp>
        <p:nvSpPr>
          <p:cNvPr id="11" name="1 - Τίτλος">
            <a:extLst>
              <a:ext uri="{FF2B5EF4-FFF2-40B4-BE49-F238E27FC236}">
                <a16:creationId xmlns:a16="http://schemas.microsoft.com/office/drawing/2014/main" id="{64C30FC8-7150-4AB0-B8D2-5D86F6DEF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31" y="365125"/>
            <a:ext cx="10951779" cy="833755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200" dirty="0"/>
              <a:t>Log magnitude of an event of induced seismicity against depth of geothermal well with labels indicating process stage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C6E544-117D-480D-B5C3-BC565E855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8017" y="1293313"/>
            <a:ext cx="7239881" cy="48222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F62703-0623-4AB4-8A02-EF5ACE629F10}"/>
              </a:ext>
            </a:extLst>
          </p:cNvPr>
          <p:cNvSpPr txBox="1"/>
          <p:nvPr/>
        </p:nvSpPr>
        <p:spPr>
          <a:xfrm>
            <a:off x="929323" y="5632271"/>
            <a:ext cx="2018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Figure 4.36. of D3.1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2308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375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000" dirty="0"/>
              <a:t>Ecological Footprint Assessment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79120" y="1198881"/>
            <a:ext cx="10971749" cy="4714240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dirty="0"/>
              <a:t>For this assessment, values proposed by EPA Victoria (2005) are used. In the developed scenario, a similar to GPK-3 well examined in LCA is developed in Australia. A weighted average world carbon absorption value has been calculated to be 1.3 tons of carbon per hectare. The footprint of 1 ton of CO</a:t>
            </a:r>
            <a:r>
              <a:rPr lang="en-US" sz="2000" dirty="0"/>
              <a:t>2</a:t>
            </a:r>
            <a:r>
              <a:rPr lang="en-US" dirty="0"/>
              <a:t> in global hectares is 3.737929 tCO2/</a:t>
            </a:r>
            <a:r>
              <a:rPr lang="en-US" dirty="0" err="1"/>
              <a:t>gha</a:t>
            </a:r>
            <a:r>
              <a:rPr lang="en-US" dirty="0"/>
              <a:t>/yr.</a:t>
            </a:r>
          </a:p>
          <a:p>
            <a:pPr marL="568325" lvl="3" indent="0">
              <a:buNone/>
            </a:pPr>
            <a:endParaRPr lang="en-US" sz="2600" dirty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674E-45C3-9A43-95C2-12C2867CE3F2}" type="datetime3">
              <a:rPr lang="fr-FR" smtClean="0"/>
              <a:pPr/>
              <a:t>23.01.22</a:t>
            </a:fld>
            <a:endParaRPr lang="x-none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83A8-F068-9642-A91D-B1AE8FAF7C8C}" type="slidenum">
              <a:rPr lang="x-none" smtClean="0"/>
              <a:pPr/>
              <a:t>33</a:t>
            </a:fld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531553-B3C1-46A1-A4B2-897541111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334" y="3226944"/>
            <a:ext cx="6019331" cy="268617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700443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674E-45C3-9A43-95C2-12C2867CE3F2}" type="datetime3">
              <a:rPr lang="fr-FR" smtClean="0"/>
              <a:pPr/>
              <a:t>23.01.22</a:t>
            </a:fld>
            <a:endParaRPr lang="x-none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83A8-F068-9642-A91D-B1AE8FAF7C8C}" type="slidenum">
              <a:rPr lang="x-none" smtClean="0"/>
              <a:pPr/>
              <a:t>34</a:t>
            </a:fld>
            <a:endParaRPr lang="x-none"/>
          </a:p>
        </p:txBody>
      </p:sp>
      <p:sp>
        <p:nvSpPr>
          <p:cNvPr id="11" name="1 - Τίτλος">
            <a:extLst>
              <a:ext uri="{FF2B5EF4-FFF2-40B4-BE49-F238E27FC236}">
                <a16:creationId xmlns:a16="http://schemas.microsoft.com/office/drawing/2014/main" id="{64C30FC8-7150-4AB0-B8D2-5D86F6DEF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998" y="365125"/>
            <a:ext cx="10142968" cy="1279197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4000" dirty="0"/>
              <a:t>Footprint of total CO</a:t>
            </a:r>
            <a:r>
              <a:rPr lang="en-US" sz="3100" dirty="0"/>
              <a:t>2</a:t>
            </a:r>
            <a:r>
              <a:rPr lang="en-US" sz="4000" dirty="0"/>
              <a:t> eq emission in global hectares for all 8 scenarios examined in LCA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6C3A1A-C2CC-4E63-90C7-29DAC25CE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302" y="1644322"/>
            <a:ext cx="8219088" cy="41165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C2869B-5E6C-4627-A2BA-4B3C9B17194A}"/>
              </a:ext>
            </a:extLst>
          </p:cNvPr>
          <p:cNvSpPr txBox="1"/>
          <p:nvPr/>
        </p:nvSpPr>
        <p:spPr>
          <a:xfrm>
            <a:off x="6762119" y="5760828"/>
            <a:ext cx="2018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Figure 4.41. of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D3.1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3E06E7-58F9-4930-8E2E-812D5D8B3E39}"/>
              </a:ext>
            </a:extLst>
          </p:cNvPr>
          <p:cNvSpPr txBox="1"/>
          <p:nvPr/>
        </p:nvSpPr>
        <p:spPr>
          <a:xfrm>
            <a:off x="595423" y="2050725"/>
            <a:ext cx="219030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Carbon footprint in global hectares is reduced in a range between 40.73 % (Scenario 2) and 65.17 % (Scenario 8) in comparison to baseline scenario (Scenario 1)</a:t>
            </a:r>
            <a:endParaRPr lang="el-GR" sz="2000" dirty="0"/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3FBC49-6166-4082-B70E-C6D423A3EEC3}"/>
              </a:ext>
            </a:extLst>
          </p:cNvPr>
          <p:cNvSpPr/>
          <p:nvPr/>
        </p:nvSpPr>
        <p:spPr>
          <a:xfrm>
            <a:off x="489097" y="2008200"/>
            <a:ext cx="2573079" cy="289341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8573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375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000" dirty="0"/>
              <a:t>Publication efforts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79120" y="1127857"/>
            <a:ext cx="11003280" cy="4714240"/>
          </a:xfrm>
        </p:spPr>
        <p:txBody>
          <a:bodyPr numCol="1">
            <a:normAutofit/>
          </a:bodyPr>
          <a:lstStyle/>
          <a:p>
            <a:pPr marL="111125" lvl="2" indent="0">
              <a:lnSpc>
                <a:spcPct val="100000"/>
              </a:lnSpc>
              <a:buNone/>
            </a:pPr>
            <a:r>
              <a:rPr lang="en-US" sz="2800" b="1" dirty="0"/>
              <a:t>European Geothermal Congress 2022</a:t>
            </a:r>
          </a:p>
          <a:p>
            <a:pPr marL="568325" lvl="3" indent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https://europeangeothermalcongress.eu</a:t>
            </a:r>
            <a:r>
              <a:rPr lang="en-US" sz="2600" dirty="0">
                <a:solidFill>
                  <a:srgbClr val="0000FF"/>
                </a:solidFill>
              </a:rPr>
              <a:t>  </a:t>
            </a:r>
          </a:p>
          <a:p>
            <a:pPr marL="568325" lvl="3" indent="0">
              <a:lnSpc>
                <a:spcPct val="100000"/>
              </a:lnSpc>
              <a:buNone/>
            </a:pPr>
            <a:r>
              <a:rPr lang="en-US" sz="2600" dirty="0"/>
              <a:t>Abstract</a:t>
            </a:r>
            <a:r>
              <a:rPr lang="el-GR" sz="2600" dirty="0"/>
              <a:t> </a:t>
            </a:r>
            <a:r>
              <a:rPr lang="en-US" sz="2600" dirty="0"/>
              <a:t>has been accepted (January 19, 2022)</a:t>
            </a:r>
          </a:p>
          <a:p>
            <a:pPr marL="1025525" lvl="4" indent="0">
              <a:lnSpc>
                <a:spcPct val="100000"/>
              </a:lnSpc>
              <a:buNone/>
            </a:pPr>
            <a:r>
              <a:rPr lang="en-US" sz="2600" i="1" dirty="0"/>
              <a:t>“Environmental Impacts of Water-Based Fluids in Geothermal Drilling”</a:t>
            </a:r>
          </a:p>
          <a:p>
            <a:pPr marL="568325" lvl="3" indent="0">
              <a:lnSpc>
                <a:spcPct val="100000"/>
              </a:lnSpc>
              <a:buNone/>
            </a:pPr>
            <a:r>
              <a:rPr lang="en-US" sz="2600" dirty="0"/>
              <a:t>Final paper to be submitted by </a:t>
            </a:r>
            <a:r>
              <a:rPr lang="en-US" sz="2600" dirty="0">
                <a:highlight>
                  <a:srgbClr val="FFFF00"/>
                </a:highlight>
              </a:rPr>
              <a:t>April 26, 2022</a:t>
            </a:r>
          </a:p>
          <a:p>
            <a:pPr marL="115888" lvl="3" indent="0">
              <a:lnSpc>
                <a:spcPct val="100000"/>
              </a:lnSpc>
              <a:buNone/>
            </a:pPr>
            <a:r>
              <a:rPr lang="en-US" sz="2800" b="1" dirty="0"/>
              <a:t>Energy and Climate Transformations - 3rd International Conference on</a:t>
            </a:r>
          </a:p>
          <a:p>
            <a:pPr marL="115888" lvl="3" indent="0">
              <a:lnSpc>
                <a:spcPct val="100000"/>
              </a:lnSpc>
              <a:buNone/>
            </a:pPr>
            <a:r>
              <a:rPr lang="en-US" sz="2800" b="1" dirty="0"/>
              <a:t>Energy Research &amp; Social Science</a:t>
            </a:r>
          </a:p>
          <a:p>
            <a:pPr marL="568325" lvl="3" indent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https://www.elsevier.com/events/conferences/international-conference-on-energy-research-and-social-science/submit-abstract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</a:p>
          <a:p>
            <a:pPr marL="568325" lvl="3" indent="0">
              <a:lnSpc>
                <a:spcPct val="100000"/>
              </a:lnSpc>
              <a:buNone/>
            </a:pPr>
            <a:r>
              <a:rPr lang="en-US" sz="2600" dirty="0"/>
              <a:t>Abstract to be submitted by </a:t>
            </a:r>
            <a:r>
              <a:rPr lang="en-US" sz="2600" dirty="0">
                <a:highlight>
                  <a:srgbClr val="FFFF00"/>
                </a:highlight>
              </a:rPr>
              <a:t>February 4, 2022</a:t>
            </a:r>
            <a:r>
              <a:rPr lang="en-US" sz="2600" dirty="0"/>
              <a:t> </a:t>
            </a:r>
            <a:endParaRPr lang="en-US" sz="2600" b="1" dirty="0"/>
          </a:p>
          <a:p>
            <a:pPr marL="1025525" lvl="4" indent="0">
              <a:buNone/>
            </a:pPr>
            <a:endParaRPr lang="en-US" sz="2600" dirty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674E-45C3-9A43-95C2-12C2867CE3F2}" type="datetime3">
              <a:rPr lang="fr-FR" smtClean="0"/>
              <a:pPr/>
              <a:t>23.01.22</a:t>
            </a:fld>
            <a:endParaRPr lang="x-none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83A8-F068-9642-A91D-B1AE8FAF7C8C}" type="slidenum">
              <a:rPr lang="x-none" smtClean="0"/>
              <a:pPr/>
              <a:t>35</a:t>
            </a:fld>
            <a:endParaRPr lang="x-none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41DFA347-8B5F-4ACA-82E2-E455BA914A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43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79120" y="1198881"/>
            <a:ext cx="11003280" cy="4714240"/>
          </a:xfrm>
        </p:spPr>
        <p:txBody>
          <a:bodyPr numCol="1">
            <a:normAutofit/>
          </a:bodyPr>
          <a:lstStyle/>
          <a:p>
            <a:pPr marL="111125" lvl="2" indent="0">
              <a:lnSpc>
                <a:spcPct val="100000"/>
              </a:lnSpc>
              <a:buNone/>
            </a:pPr>
            <a:r>
              <a:rPr lang="en-US" sz="2600" dirty="0"/>
              <a:t>The following were considered:</a:t>
            </a:r>
          </a:p>
          <a:p>
            <a:pPr marL="630238" lvl="2" indent="-457200">
              <a:lnSpc>
                <a:spcPct val="100000"/>
              </a:lnSpc>
            </a:pPr>
            <a:r>
              <a:rPr lang="en-US" sz="2600" dirty="0"/>
              <a:t>The usage of diesel for the production of materials; transport of materials and equipment; and usage of equipment during the various construction phases of the well</a:t>
            </a:r>
          </a:p>
          <a:p>
            <a:pPr marL="630238" lvl="2" indent="-457200">
              <a:lnSpc>
                <a:spcPct val="100000"/>
              </a:lnSpc>
            </a:pPr>
            <a:r>
              <a:rPr lang="en-US" sz="2600" dirty="0"/>
              <a:t>Materials use for the submersible pump, chiller, and surface components</a:t>
            </a:r>
          </a:p>
          <a:p>
            <a:pPr marL="630238" lvl="2" indent="-457200">
              <a:lnSpc>
                <a:spcPct val="100000"/>
              </a:lnSpc>
            </a:pPr>
            <a:r>
              <a:rPr lang="en-US" sz="2600" dirty="0"/>
              <a:t>Trenching</a:t>
            </a:r>
          </a:p>
          <a:p>
            <a:pPr marL="630238" lvl="2" indent="-457200">
              <a:lnSpc>
                <a:spcPct val="100000"/>
              </a:lnSpc>
            </a:pPr>
            <a:r>
              <a:rPr lang="en-US" sz="2600" dirty="0"/>
              <a:t>Other material categories </a:t>
            </a:r>
          </a:p>
          <a:p>
            <a:pPr marL="173038" lvl="2" indent="0">
              <a:lnSpc>
                <a:spcPct val="100000"/>
              </a:lnSpc>
              <a:buNone/>
            </a:pPr>
            <a:r>
              <a:rPr lang="en-US" sz="2600" dirty="0"/>
              <a:t>It was assumed that operations run on a 24/7 basis and no accidents were encountered.</a:t>
            </a:r>
          </a:p>
          <a:p>
            <a:pPr marL="111125" lvl="2" indent="0">
              <a:lnSpc>
                <a:spcPct val="100000"/>
              </a:lnSpc>
              <a:buNone/>
            </a:pPr>
            <a:endParaRPr lang="en-US" sz="2600" dirty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674E-45C3-9A43-95C2-12C2867CE3F2}" type="datetime3">
              <a:rPr lang="fr-FR" smtClean="0"/>
              <a:pPr/>
              <a:t>23.01.22</a:t>
            </a:fld>
            <a:endParaRPr lang="x-none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83A8-F068-9642-A91D-B1AE8FAF7C8C}" type="slidenum">
              <a:rPr lang="x-none" smtClean="0"/>
              <a:pPr/>
              <a:t>4</a:t>
            </a:fld>
            <a:endParaRPr lang="x-none"/>
          </a:p>
        </p:txBody>
      </p:sp>
      <p:sp>
        <p:nvSpPr>
          <p:cNvPr id="11" name="1 - Τίτλος">
            <a:extLst>
              <a:ext uri="{FF2B5EF4-FFF2-40B4-BE49-F238E27FC236}">
                <a16:creationId xmlns:a16="http://schemas.microsoft.com/office/drawing/2014/main" id="{64C30FC8-7150-4AB0-B8D2-5D86F6DEF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998" y="365125"/>
            <a:ext cx="10142968" cy="83375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000" dirty="0"/>
              <a:t>LCA assumptions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615603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79120" y="1084520"/>
            <a:ext cx="11003280" cy="4880345"/>
          </a:xfrm>
        </p:spPr>
        <p:txBody>
          <a:bodyPr numCol="1">
            <a:normAutofit fontScale="92500"/>
          </a:bodyPr>
          <a:lstStyle/>
          <a:p>
            <a:pPr marL="111125" lvl="2" indent="0">
              <a:lnSpc>
                <a:spcPct val="100000"/>
              </a:lnSpc>
              <a:buNone/>
            </a:pPr>
            <a:r>
              <a:rPr lang="en-US" sz="2600" dirty="0"/>
              <a:t>Calculations on the size and diameter of the wellbore for concrete and steel used as well as water and diesel consumption yielded typical values for these materials in all scenarios. </a:t>
            </a:r>
          </a:p>
          <a:p>
            <a:pPr marL="111125" lvl="2" indent="0">
              <a:lnSpc>
                <a:spcPct val="100000"/>
              </a:lnSpc>
              <a:buNone/>
            </a:pPr>
            <a:r>
              <a:rPr lang="en-US" sz="2600" dirty="0"/>
              <a:t>It was estimated that a total of:</a:t>
            </a:r>
          </a:p>
          <a:p>
            <a:pPr marL="744538" lvl="2" indent="-457200">
              <a:lnSpc>
                <a:spcPct val="100000"/>
              </a:lnSpc>
            </a:pPr>
            <a:r>
              <a:rPr lang="en-US" sz="2600" dirty="0"/>
              <a:t>357,550.13 kg of steel</a:t>
            </a:r>
          </a:p>
          <a:p>
            <a:pPr marL="744538" lvl="2" indent="-457200">
              <a:lnSpc>
                <a:spcPct val="100000"/>
              </a:lnSpc>
            </a:pPr>
            <a:r>
              <a:rPr lang="en-US" sz="2600" dirty="0"/>
              <a:t>226.29 m³ of concrete (approximately equal to 543 tons, but intentionally computed as volume)</a:t>
            </a:r>
          </a:p>
          <a:p>
            <a:pPr marL="744538" lvl="2" indent="-457200">
              <a:lnSpc>
                <a:spcPct val="100000"/>
              </a:lnSpc>
            </a:pPr>
            <a:r>
              <a:rPr lang="en-US" sz="2600" dirty="0"/>
              <a:t>29,030.78 kg of water were used </a:t>
            </a:r>
          </a:p>
          <a:p>
            <a:pPr marL="0" lvl="2" indent="0">
              <a:lnSpc>
                <a:spcPct val="100000"/>
              </a:lnSpc>
              <a:buNone/>
            </a:pPr>
            <a:r>
              <a:rPr lang="en-US" sz="2600" dirty="0"/>
              <a:t>Extra analysis was conducted concerning the usage of drilling bits made of steel, which slightly alters the steel consumption between scenario 1 and the rest of the scenarios. </a:t>
            </a:r>
          </a:p>
          <a:p>
            <a:pPr marL="0" lvl="2" indent="0">
              <a:lnSpc>
                <a:spcPct val="100000"/>
              </a:lnSpc>
              <a:buNone/>
            </a:pPr>
            <a:r>
              <a:rPr lang="en-US" sz="2600" dirty="0"/>
              <a:t>The reference value for diesel consumption was 157.7 L/h (or 49 gallons per hour</a:t>
            </a:r>
            <a:r>
              <a:rPr lang="el-GR" sz="2600" dirty="0"/>
              <a:t>)</a:t>
            </a:r>
            <a:r>
              <a:rPr lang="en-US" sz="2600" dirty="0"/>
              <a:t>.</a:t>
            </a:r>
          </a:p>
          <a:p>
            <a:pPr marL="111125" lvl="2" indent="0">
              <a:lnSpc>
                <a:spcPct val="100000"/>
              </a:lnSpc>
              <a:buNone/>
            </a:pPr>
            <a:endParaRPr lang="en-US" sz="2600" dirty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674E-45C3-9A43-95C2-12C2867CE3F2}" type="datetime3">
              <a:rPr lang="fr-FR" smtClean="0"/>
              <a:pPr/>
              <a:t>23.01.22</a:t>
            </a:fld>
            <a:endParaRPr lang="x-none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83A8-F068-9642-A91D-B1AE8FAF7C8C}" type="slidenum">
              <a:rPr lang="x-none" smtClean="0"/>
              <a:pPr/>
              <a:t>5</a:t>
            </a:fld>
            <a:endParaRPr lang="x-none"/>
          </a:p>
        </p:txBody>
      </p:sp>
      <p:sp>
        <p:nvSpPr>
          <p:cNvPr id="11" name="1 - Τίτλος">
            <a:extLst>
              <a:ext uri="{FF2B5EF4-FFF2-40B4-BE49-F238E27FC236}">
                <a16:creationId xmlns:a16="http://schemas.microsoft.com/office/drawing/2014/main" id="{64C30FC8-7150-4AB0-B8D2-5D86F6DEF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998" y="365125"/>
            <a:ext cx="10142968" cy="71939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000" dirty="0"/>
              <a:t>LCA assumptions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4278941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79120" y="1198881"/>
            <a:ext cx="11003280" cy="4714240"/>
          </a:xfrm>
        </p:spPr>
        <p:txBody>
          <a:bodyPr numCol="1">
            <a:normAutofit/>
          </a:bodyPr>
          <a:lstStyle/>
          <a:p>
            <a:pPr marL="111125" lvl="2" indent="0">
              <a:lnSpc>
                <a:spcPct val="100000"/>
              </a:lnSpc>
              <a:buNone/>
            </a:pPr>
            <a:r>
              <a:rPr lang="en-US" sz="2600" dirty="0"/>
              <a:t>The drilling depth is 5100 m, and it is divided into four sections, two in sedimentary rock and two in fractured granite formation.</a:t>
            </a:r>
          </a:p>
          <a:p>
            <a:pPr marL="574675" lvl="2" indent="-457200">
              <a:lnSpc>
                <a:spcPct val="100000"/>
              </a:lnSpc>
            </a:pPr>
            <a:r>
              <a:rPr lang="en-US" sz="2600" dirty="0"/>
              <a:t>The 1st section from the surface to 574 m was drilled at a 24-inch diameter.</a:t>
            </a:r>
          </a:p>
          <a:p>
            <a:pPr marL="574675" lvl="2" indent="-457200">
              <a:lnSpc>
                <a:spcPct val="100000"/>
              </a:lnSpc>
            </a:pPr>
            <a:r>
              <a:rPr lang="en-US" sz="2600" dirty="0"/>
              <a:t>The 2nd section between 574 m and 1447 m was drilled at a 17½ inch diameter.</a:t>
            </a:r>
          </a:p>
          <a:p>
            <a:pPr marL="574675" lvl="2" indent="-457200">
              <a:lnSpc>
                <a:spcPct val="100000"/>
              </a:lnSpc>
            </a:pPr>
            <a:r>
              <a:rPr lang="en-US" sz="2600" dirty="0"/>
              <a:t>The 3rd section between 1447 m and 4580 m was reopened (initially drilled in an 8½ inch diameter) at a 12¼ inch diameter.</a:t>
            </a:r>
          </a:p>
          <a:p>
            <a:pPr marL="574675" lvl="2" indent="-457200">
              <a:lnSpc>
                <a:spcPct val="100000"/>
              </a:lnSpc>
            </a:pPr>
            <a:r>
              <a:rPr lang="en-US" sz="2600" dirty="0"/>
              <a:t>The 4th section was drilled at an 8½ inch diameter down to 5100 m.</a:t>
            </a:r>
          </a:p>
          <a:p>
            <a:pPr marL="111125" lvl="2" indent="0">
              <a:lnSpc>
                <a:spcPct val="100000"/>
              </a:lnSpc>
              <a:buNone/>
            </a:pPr>
            <a:endParaRPr lang="en-US" sz="2600" dirty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674E-45C3-9A43-95C2-12C2867CE3F2}" type="datetime3">
              <a:rPr lang="fr-FR" smtClean="0"/>
              <a:pPr/>
              <a:t>23.01.22</a:t>
            </a:fld>
            <a:endParaRPr lang="x-none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83A8-F068-9642-A91D-B1AE8FAF7C8C}" type="slidenum">
              <a:rPr lang="x-none" smtClean="0"/>
              <a:pPr/>
              <a:t>6</a:t>
            </a:fld>
            <a:endParaRPr lang="x-none"/>
          </a:p>
        </p:txBody>
      </p:sp>
      <p:sp>
        <p:nvSpPr>
          <p:cNvPr id="11" name="1 - Τίτλος">
            <a:extLst>
              <a:ext uri="{FF2B5EF4-FFF2-40B4-BE49-F238E27FC236}">
                <a16:creationId xmlns:a16="http://schemas.microsoft.com/office/drawing/2014/main" id="{64C30FC8-7150-4AB0-B8D2-5D86F6DEF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998" y="365125"/>
            <a:ext cx="10142968" cy="83375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000" dirty="0"/>
              <a:t>LCA assumptions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813621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5FDD30BC-7215-4757-8A0D-D4BF922EC1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6978" y="1071562"/>
            <a:ext cx="8018044" cy="4714875"/>
          </a:xfrm>
          <a:prstGeom prst="rect">
            <a:avLst/>
          </a:prstGeom>
        </p:spPr>
      </p:pic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674E-45C3-9A43-95C2-12C2867CE3F2}" type="datetime3">
              <a:rPr lang="fr-FR" smtClean="0"/>
              <a:pPr/>
              <a:t>23.01.22</a:t>
            </a:fld>
            <a:endParaRPr lang="x-none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83A8-F068-9642-A91D-B1AE8FAF7C8C}" type="slidenum">
              <a:rPr lang="x-none" smtClean="0"/>
              <a:pPr/>
              <a:t>7</a:t>
            </a:fld>
            <a:endParaRPr lang="x-none"/>
          </a:p>
        </p:txBody>
      </p:sp>
      <p:sp>
        <p:nvSpPr>
          <p:cNvPr id="11" name="1 - Τίτλος">
            <a:extLst>
              <a:ext uri="{FF2B5EF4-FFF2-40B4-BE49-F238E27FC236}">
                <a16:creationId xmlns:a16="http://schemas.microsoft.com/office/drawing/2014/main" id="{64C30FC8-7150-4AB0-B8D2-5D86F6DEF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435" y="260021"/>
            <a:ext cx="10142968" cy="833755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200" dirty="0"/>
              <a:t>Total impacts of all scenarios for the six examined categories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70155C-3510-44DA-9936-332F7CE486A1}"/>
              </a:ext>
            </a:extLst>
          </p:cNvPr>
          <p:cNvSpPr txBox="1"/>
          <p:nvPr/>
        </p:nvSpPr>
        <p:spPr>
          <a:xfrm>
            <a:off x="4602033" y="5765417"/>
            <a:ext cx="2018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Figure 4.11. of D3.1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108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674E-45C3-9A43-95C2-12C2867CE3F2}" type="datetime3">
              <a:rPr lang="fr-FR" smtClean="0"/>
              <a:pPr/>
              <a:t>23.01.22</a:t>
            </a:fld>
            <a:endParaRPr lang="x-none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83A8-F068-9642-A91D-B1AE8FAF7C8C}" type="slidenum">
              <a:rPr lang="x-none" smtClean="0"/>
              <a:pPr/>
              <a:t>8</a:t>
            </a:fld>
            <a:endParaRPr lang="x-none"/>
          </a:p>
        </p:txBody>
      </p:sp>
      <p:sp>
        <p:nvSpPr>
          <p:cNvPr id="11" name="1 - Τίτλος">
            <a:extLst>
              <a:ext uri="{FF2B5EF4-FFF2-40B4-BE49-F238E27FC236}">
                <a16:creationId xmlns:a16="http://schemas.microsoft.com/office/drawing/2014/main" id="{64C30FC8-7150-4AB0-B8D2-5D86F6DEF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998" y="365125"/>
            <a:ext cx="10142968" cy="83375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000" dirty="0"/>
              <a:t>ROP effect on ozone depletion emissions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2B6C790-3AA5-4D38-9E34-0892C506D5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8896" y="1253330"/>
            <a:ext cx="7907269" cy="43513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2B147A-2724-44C3-9827-84CD9038D43E}"/>
              </a:ext>
            </a:extLst>
          </p:cNvPr>
          <p:cNvSpPr txBox="1"/>
          <p:nvPr/>
        </p:nvSpPr>
        <p:spPr>
          <a:xfrm>
            <a:off x="6300677" y="5659120"/>
            <a:ext cx="2018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Figure 4.12. of D3.1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2C7334-563E-4D32-82C9-8B4254413BA4}"/>
              </a:ext>
            </a:extLst>
          </p:cNvPr>
          <p:cNvSpPr txBox="1"/>
          <p:nvPr/>
        </p:nvSpPr>
        <p:spPr>
          <a:xfrm>
            <a:off x="477971" y="2305615"/>
            <a:ext cx="27557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Ozone depletion is reduced in a range between 2.27% (Scenario 2) and 3.79% (Scenario 8) in comparison to baseline scenario (Scenario 1)</a:t>
            </a:r>
            <a:endParaRPr lang="el-GR" sz="2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DDE57A-385B-4473-A880-AB16ADD461DB}"/>
              </a:ext>
            </a:extLst>
          </p:cNvPr>
          <p:cNvSpPr/>
          <p:nvPr/>
        </p:nvSpPr>
        <p:spPr>
          <a:xfrm>
            <a:off x="382772" y="2137144"/>
            <a:ext cx="2764465" cy="250928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099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674E-45C3-9A43-95C2-12C2867CE3F2}" type="datetime3">
              <a:rPr lang="fr-FR" smtClean="0"/>
              <a:pPr/>
              <a:t>23.01.22</a:t>
            </a:fld>
            <a:endParaRPr lang="x-none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83A8-F068-9642-A91D-B1AE8FAF7C8C}" type="slidenum">
              <a:rPr lang="x-none" smtClean="0"/>
              <a:pPr/>
              <a:t>9</a:t>
            </a:fld>
            <a:endParaRPr lang="x-none"/>
          </a:p>
        </p:txBody>
      </p:sp>
      <p:sp>
        <p:nvSpPr>
          <p:cNvPr id="11" name="1 - Τίτλος">
            <a:extLst>
              <a:ext uri="{FF2B5EF4-FFF2-40B4-BE49-F238E27FC236}">
                <a16:creationId xmlns:a16="http://schemas.microsoft.com/office/drawing/2014/main" id="{64C30FC8-7150-4AB0-B8D2-5D86F6DEF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998" y="365125"/>
            <a:ext cx="10142968" cy="83375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000" dirty="0"/>
              <a:t>ROP effect on carbon footprint emissions</a:t>
            </a:r>
          </a:p>
        </p:txBody>
      </p:sp>
      <p:graphicFrame>
        <p:nvGraphicFramePr>
          <p:cNvPr id="8" name="Chart 28">
            <a:extLst>
              <a:ext uri="{FF2B5EF4-FFF2-40B4-BE49-F238E27FC236}">
                <a16:creationId xmlns:a16="http://schemas.microsoft.com/office/drawing/2014/main" id="{155D9C3D-2C27-46D9-856D-82A05D044902}"/>
              </a:ext>
              <a:ext uri="{147F2762-F138-4A5C-976F-8EAC2B608ADB}">
                <a16:predDERef xmlns:a16="http://schemas.microsoft.com/office/drawing/2014/main" pred="{BE82525A-331D-4839-9D37-2A88505C4F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8952729"/>
              </p:ext>
            </p:extLst>
          </p:nvPr>
        </p:nvGraphicFramePr>
        <p:xfrm>
          <a:off x="3194759" y="116601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81C1149-BEA8-4A8E-9C10-206EF29CB339}"/>
              </a:ext>
            </a:extLst>
          </p:cNvPr>
          <p:cNvSpPr txBox="1"/>
          <p:nvPr/>
        </p:nvSpPr>
        <p:spPr>
          <a:xfrm>
            <a:off x="6554147" y="5738542"/>
            <a:ext cx="2018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Figure 4.13. of D3.1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E93075-9EA9-4845-9AF0-6855075E9A99}"/>
              </a:ext>
            </a:extLst>
          </p:cNvPr>
          <p:cNvSpPr txBox="1"/>
          <p:nvPr/>
        </p:nvSpPr>
        <p:spPr>
          <a:xfrm>
            <a:off x="462926" y="2305614"/>
            <a:ext cx="278139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Carbon Footprint is reduced in a range between 40.75% (Scenario 2) and 65.2% (Scenario 8) in comparison to baseline scenario (Scenario 1)</a:t>
            </a:r>
            <a:endParaRPr lang="el-GR" sz="2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9F39EC5-89B5-4314-B8A5-E84492A6EC03}"/>
              </a:ext>
            </a:extLst>
          </p:cNvPr>
          <p:cNvSpPr/>
          <p:nvPr/>
        </p:nvSpPr>
        <p:spPr>
          <a:xfrm>
            <a:off x="382774" y="2200940"/>
            <a:ext cx="2753832" cy="24561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295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7878</TotalTime>
  <Words>1709</Words>
  <Application>Microsoft Office PowerPoint</Application>
  <PresentationFormat>Widescreen</PresentationFormat>
  <Paragraphs>245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 Theme</vt:lpstr>
      <vt:lpstr>ORCHYD WP3 Discussions</vt:lpstr>
      <vt:lpstr> Life Cycle Analysis (LCA)</vt:lpstr>
      <vt:lpstr> Baseline Scenario for LCA</vt:lpstr>
      <vt:lpstr>LCA assumptions</vt:lpstr>
      <vt:lpstr>LCA assumptions</vt:lpstr>
      <vt:lpstr>LCA assumptions</vt:lpstr>
      <vt:lpstr>Total impacts of all scenarios for the six examined categories</vt:lpstr>
      <vt:lpstr>ROP effect on ozone depletion emissions</vt:lpstr>
      <vt:lpstr>ROP effect on carbon footprint emissions</vt:lpstr>
      <vt:lpstr>ROP effect on smog related emissions</vt:lpstr>
      <vt:lpstr>ROP effect on acidification potential</vt:lpstr>
      <vt:lpstr>ROP effect on eutrophication potential</vt:lpstr>
      <vt:lpstr>Fossil fuel depletion vs ROP in crystalline zone</vt:lpstr>
      <vt:lpstr>Life cycle stages comparison, Scenario 1</vt:lpstr>
      <vt:lpstr>Life cycle stages comparison, Scenario 2</vt:lpstr>
      <vt:lpstr>Life cycle stages comparison, Scenario 8</vt:lpstr>
      <vt:lpstr>Life Cycle Stages Comparison (scenarios 1,2 &amp; 8)</vt:lpstr>
      <vt:lpstr>Material use impacts, Scenario 1</vt:lpstr>
      <vt:lpstr>Material use impacts, Scenario 2</vt:lpstr>
      <vt:lpstr>Material use impacts, Scenario 8</vt:lpstr>
      <vt:lpstr>Material use (scenarios 1,2 &amp; 8)</vt:lpstr>
      <vt:lpstr>Distance impact on LCA</vt:lpstr>
      <vt:lpstr>Life cycle emission equivalent and energy surplus vs rotary and percussive/HPWJ of drill bit usage</vt:lpstr>
      <vt:lpstr>Life cycle emission equivalent and energy surplus vs rotary and percussive/HPWJ of drill bit replacement</vt:lpstr>
      <vt:lpstr>Summary of LCA</vt:lpstr>
      <vt:lpstr>Simplified LCA of the whole life cycle of a geothermal plant, for the different scenarios</vt:lpstr>
      <vt:lpstr>Induced seismicity</vt:lpstr>
      <vt:lpstr>Characterization of risk of induced seismicity</vt:lpstr>
      <vt:lpstr>Risk calculation</vt:lpstr>
      <vt:lpstr>Induced seismicity risk calculation</vt:lpstr>
      <vt:lpstr>Log magnitude of an event of induced seismicity against depth of geothermal well with labels indicating lithology</vt:lpstr>
      <vt:lpstr>Log magnitude of an event of induced seismicity against depth of geothermal well with labels indicating process stage </vt:lpstr>
      <vt:lpstr>Ecological Footprint Assessment</vt:lpstr>
      <vt:lpstr>Footprint of total CO2 eq emission in global hectares for all 8 scenarios examined in LCA</vt:lpstr>
      <vt:lpstr>Publication efforts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Naveen Velmurugan</dc:creator>
  <cp:lastModifiedBy>NIKOLETA KONTOULI</cp:lastModifiedBy>
  <cp:revision>171</cp:revision>
  <dcterms:created xsi:type="dcterms:W3CDTF">2021-04-08T07:57:50Z</dcterms:created>
  <dcterms:modified xsi:type="dcterms:W3CDTF">2022-01-23T18:17:11Z</dcterms:modified>
</cp:coreProperties>
</file>