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71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4" r:id="rId16"/>
    <p:sldId id="305" r:id="rId17"/>
    <p:sldId id="302" r:id="rId18"/>
    <p:sldId id="303" r:id="rId19"/>
    <p:sldId id="306" r:id="rId20"/>
    <p:sldId id="307" r:id="rId21"/>
    <p:sldId id="308" r:id="rId22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KOLETA KONTOULI" initials="NK" lastIdx="12" clrIdx="0">
    <p:extLst>
      <p:ext uri="{19B8F6BF-5375-455C-9EA6-DF929625EA0E}">
        <p15:presenceInfo xmlns:p15="http://schemas.microsoft.com/office/powerpoint/2012/main" userId="NIKOLETA KONTOUL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530E"/>
    <a:srgbClr val="0000FF"/>
    <a:srgbClr val="3062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96"/>
    <p:restoredTop sz="96327"/>
  </p:normalViewPr>
  <p:slideViewPr>
    <p:cSldViewPr snapToGrid="0" snapToObjects="1" showGuides="1">
      <p:cViewPr varScale="1">
        <p:scale>
          <a:sx n="83" d="100"/>
          <a:sy n="83" d="100"/>
        </p:scale>
        <p:origin x="638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6AFEE7-5835-BE4D-8CA2-07420F5EF0A0}" type="datetimeFigureOut">
              <a:rPr lang="x-none" smtClean="0"/>
              <a:pPr/>
              <a:t>2022-01-24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9733FC-71C0-B542-A895-1B96B7AA1E56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22212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16C5253-9D1D-4A48-A2C0-19F567D94C2B}"/>
              </a:ext>
            </a:extLst>
          </p:cNvPr>
          <p:cNvSpPr/>
          <p:nvPr userDrawn="1"/>
        </p:nvSpPr>
        <p:spPr>
          <a:xfrm>
            <a:off x="337820" y="73588"/>
            <a:ext cx="11562080" cy="6065520"/>
          </a:xfrm>
          <a:prstGeom prst="rect">
            <a:avLst/>
          </a:prstGeom>
          <a:solidFill>
            <a:srgbClr val="EA530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9D98FE8-3031-1246-B296-FDEF8F63225D}"/>
              </a:ext>
            </a:extLst>
          </p:cNvPr>
          <p:cNvSpPr/>
          <p:nvPr userDrawn="1"/>
        </p:nvSpPr>
        <p:spPr>
          <a:xfrm>
            <a:off x="213360" y="213360"/>
            <a:ext cx="11562080" cy="6065520"/>
          </a:xfrm>
          <a:prstGeom prst="rect">
            <a:avLst/>
          </a:prstGeom>
          <a:solidFill>
            <a:srgbClr val="306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51BD0D-F408-8947-9B69-43FF50B9C1C8}"/>
              </a:ext>
            </a:extLst>
          </p:cNvPr>
          <p:cNvSpPr/>
          <p:nvPr userDrawn="1"/>
        </p:nvSpPr>
        <p:spPr>
          <a:xfrm>
            <a:off x="337820" y="213360"/>
            <a:ext cx="11437620" cy="59257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8EB779-6D4D-7346-A73D-9C64E9B449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385CEA-E963-8343-B13F-80B6EBA52D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6DC85C-6652-7D4B-BC96-3202049057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22680" y="6356350"/>
            <a:ext cx="960120" cy="365125"/>
          </a:xfrm>
        </p:spPr>
        <p:txBody>
          <a:bodyPr/>
          <a:lstStyle/>
          <a:p>
            <a:fld id="{EF70FCD7-4948-BB42-97C9-6121BEF29B8A}" type="datetime3">
              <a:rPr lang="fr-FR" smtClean="0"/>
              <a:pPr/>
              <a:t>24.01.22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BF3840-A327-B04F-ABAA-1A91F2B62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36520" y="6356350"/>
            <a:ext cx="33782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/>
              <a:t>General Assembly</a:t>
            </a:r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874E54-9A7E-2B42-A7E9-87EBF1A89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03360" y="6356350"/>
            <a:ext cx="960120" cy="365125"/>
          </a:xfrm>
        </p:spPr>
        <p:txBody>
          <a:bodyPr/>
          <a:lstStyle/>
          <a:p>
            <a:fld id="{143C83A8-F068-9642-A91D-B1AE8FAF7C8C}" type="slidenum">
              <a:rPr lang="x-none" smtClean="0"/>
              <a:pPr/>
              <a:t>‹#›</a:t>
            </a:fld>
            <a:endParaRPr lang="x-none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7AA6964E-ADFD-B545-AC8F-DB28A81611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114280" y="5999336"/>
            <a:ext cx="1910080" cy="70896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E723499-F850-E64E-A288-6E263DAC9F0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37820" y="6353819"/>
            <a:ext cx="557530" cy="371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414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5F2DF-B825-5B4D-A5D3-C91A8E6FF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D60C89-FEEC-5342-9FD1-708A6BC47B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B409E-4508-4746-B02B-F906C3C49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8D3D4-2528-494C-AE2B-CF24A02A4FDC}" type="datetime3">
              <a:rPr lang="fr-FR" smtClean="0"/>
              <a:pPr/>
              <a:t>24.01.22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6F04A3-5484-3747-B8BA-32E394BC2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General Assembly</a:t>
            </a:r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1439A6-9A78-E449-8519-136ADE8B8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83A8-F068-9642-A91D-B1AE8FAF7C8C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63439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3E70EE-E158-7544-B340-A48DDF58CC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0C5D38-E633-E848-857C-243D4BE823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4E7438-6BB5-3C44-8383-2894A7E65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A532E-75C9-AD40-96D0-40C364DC2C74}" type="datetime3">
              <a:rPr lang="fr-FR" smtClean="0"/>
              <a:pPr/>
              <a:t>24.01.22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8F7A07-1794-1D45-8FF1-5148DD8E9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General Assembly</a:t>
            </a:r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E67ED0-AA4F-5349-AE5B-F071D29A6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83A8-F068-9642-A91D-B1AE8FAF7C8C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84253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8A00C-9AB3-8E48-A680-E000FD433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5CE81D-E43C-E747-8076-97FC5F6E4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73649E-A04D-BB42-BA96-2493707FF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674E-45C3-9A43-95C2-12C2867CE3F2}" type="datetime3">
              <a:rPr lang="fr-FR" smtClean="0"/>
              <a:pPr/>
              <a:t>24.01.22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5A4F84-603C-1F47-9637-4739E6190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General Assembly</a:t>
            </a:r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1ECD85-52FD-FF4B-A326-6D776445E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83A8-F068-9642-A91D-B1AE8FAF7C8C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15228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7016C-3D70-FA4F-9215-2EFD9C57C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02F467-ABD8-EE43-85B5-8330C01141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B8494B-E799-524C-848D-2C9F9F761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231D7-291B-F640-9EAE-F43ED731845A}" type="datetime3">
              <a:rPr lang="fr-FR" smtClean="0"/>
              <a:pPr/>
              <a:t>24.01.22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D9487-34E1-D64E-A7D1-0CE4EF323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General Assembly</a:t>
            </a:r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38A6E3-80C2-7148-B513-22000F7D3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83A8-F068-9642-A91D-B1AE8FAF7C8C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55467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5D0F3-DA20-D246-A223-9289062CE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C7289-5ACC-A245-B065-C2B6E267E4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EFB30B-74B2-124B-802E-680D894F5C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C6E290-2B9E-BD40-8527-5EDC702A4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8E419-AA11-EF42-ACDD-A0D1999569E2}" type="datetime3">
              <a:rPr lang="fr-FR" smtClean="0"/>
              <a:pPr/>
              <a:t>24.01.22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DE1AAF-9575-A34E-B1AA-0630A39AC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General Assembly</a:t>
            </a:r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A6CAD1-E9B1-E241-84D0-1E671A32D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83A8-F068-9642-A91D-B1AE8FAF7C8C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3075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C27CE-ED9C-F142-8836-0599DE727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2B6B19-0510-C24B-AE63-E85366E5E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A6AF2B-64CF-B24F-8C18-683BC4FD90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95426F-6099-A04F-9C18-B39419EE6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5EF8EA-B723-4B45-B7C2-2C2E701936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D50C40-C3BE-864D-8DD1-BC1016ACD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3ABC4-8B7F-E04D-8F00-6D2CEFE1F62B}" type="datetime3">
              <a:rPr lang="fr-FR" smtClean="0"/>
              <a:pPr/>
              <a:t>24.01.22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E01042-2662-C140-92C0-6D357D88F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General Assembly</a:t>
            </a:r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02A6B2-F28E-C54E-A4BD-06F9C78AA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83A8-F068-9642-A91D-B1AE8FAF7C8C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944983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C6093-74E5-A845-96CD-D9D8B25DC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7B8856-0BBE-E04F-AC11-1D8151998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5F408-EF4C-A34A-AF08-940E823F00BE}" type="datetime3">
              <a:rPr lang="fr-FR" smtClean="0"/>
              <a:pPr/>
              <a:t>24.01.22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7A517-02C4-DC4A-AEFF-3AEC38BDA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General Assembly</a:t>
            </a:r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EF2D32-7313-964B-AB4E-9941836EB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83A8-F068-9642-A91D-B1AE8FAF7C8C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03761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41EC94-C11E-464D-B765-11F380992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416F9-D277-0F48-A533-3625B9CEB59D}" type="datetime3">
              <a:rPr lang="fr-FR" smtClean="0"/>
              <a:pPr/>
              <a:t>24.01.22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87C03A-8466-9A4A-BCC5-297BE5E93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General Assembly</a:t>
            </a:r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F00E0A-8712-8647-93E6-832BD333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83A8-F068-9642-A91D-B1AE8FAF7C8C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3850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26800-90DC-3D4A-AAFE-CF692EEDE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33FB5-32D4-A449-AAE8-C97DCB8EE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430677-899D-2242-AE7E-19D05B3CF8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1A8683-89DD-764E-A65B-121C76C39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B59EE-6968-2D47-AE6E-9FB26BE83F9C}" type="datetime3">
              <a:rPr lang="fr-FR" smtClean="0"/>
              <a:pPr/>
              <a:t>24.01.22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C4D00F-E3C8-654D-B53E-A074192DB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General Assembly</a:t>
            </a:r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8175A9-68AA-9243-BD04-51076869A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83A8-F068-9642-A91D-B1AE8FAF7C8C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84849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AD0BB-85A5-D948-A539-1EA06F633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5939ED-805A-4145-A809-BD08030905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6A2415-7F11-5844-BAA1-4DF4CA5CEB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4C5416-A512-B24F-9E1E-F44FA2A23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B01CF-87DE-EA48-8C0E-4B235A1B0E6B}" type="datetime3">
              <a:rPr lang="fr-FR" smtClean="0"/>
              <a:pPr/>
              <a:t>24.01.22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593E9A-51F4-0343-B29D-EA204E649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General Assembly</a:t>
            </a:r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62B282-5AF2-6842-BFA4-561746CA5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83A8-F068-9642-A91D-B1AE8FAF7C8C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48915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4091CF2-343C-4B48-B38C-98A8EFA86333}"/>
              </a:ext>
            </a:extLst>
          </p:cNvPr>
          <p:cNvSpPr/>
          <p:nvPr userDrawn="1"/>
        </p:nvSpPr>
        <p:spPr>
          <a:xfrm>
            <a:off x="337820" y="73588"/>
            <a:ext cx="11562080" cy="6065520"/>
          </a:xfrm>
          <a:prstGeom prst="rect">
            <a:avLst/>
          </a:prstGeom>
          <a:solidFill>
            <a:srgbClr val="EA530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B64B21F-4D53-8D48-A6CE-A8C0976A8E52}"/>
              </a:ext>
            </a:extLst>
          </p:cNvPr>
          <p:cNvSpPr/>
          <p:nvPr userDrawn="1"/>
        </p:nvSpPr>
        <p:spPr>
          <a:xfrm>
            <a:off x="213360" y="213360"/>
            <a:ext cx="11562080" cy="6065520"/>
          </a:xfrm>
          <a:prstGeom prst="rect">
            <a:avLst/>
          </a:prstGeom>
          <a:solidFill>
            <a:srgbClr val="306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4C6F80A-46C1-9B44-AC4E-01566FA6032B}"/>
              </a:ext>
            </a:extLst>
          </p:cNvPr>
          <p:cNvSpPr/>
          <p:nvPr userDrawn="1"/>
        </p:nvSpPr>
        <p:spPr>
          <a:xfrm>
            <a:off x="337820" y="213360"/>
            <a:ext cx="11437620" cy="59257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10" name="Picture 9" descr="Icon&#10;&#10;Description automatically generated">
            <a:extLst>
              <a:ext uri="{FF2B5EF4-FFF2-40B4-BE49-F238E27FC236}">
                <a16:creationId xmlns:a16="http://schemas.microsoft.com/office/drawing/2014/main" id="{1F7831E3-2AEE-804A-8B3E-065B3BE1412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114280" y="5999336"/>
            <a:ext cx="1910080" cy="70896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01CA18F-4D81-004E-AFAE-963D25A2D539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337820" y="6353819"/>
            <a:ext cx="557530" cy="371011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203898-4E01-2A4C-9C01-531AD3DC9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42F521-D4AB-3042-9810-8C9F862949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83096C-9CAB-1A47-9982-3374F9D837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08222" y="6356350"/>
            <a:ext cx="10908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42BB2-4ACF-364A-BB74-7E5C46AD7BED}" type="datetime3">
              <a:rPr lang="fr-FR" smtClean="0"/>
              <a:pPr/>
              <a:t>24.01.22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E3D88E-37F2-5441-AC75-2E6E80652E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11902" y="6356350"/>
            <a:ext cx="3901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General Assembly</a:t>
            </a:r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BB5B7-904C-BC4F-ADF1-82AD48773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54442" y="6356350"/>
            <a:ext cx="1570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C83A8-F068-9642-A91D-B1AE8FAF7C8C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9151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A68C2-4340-3844-97E0-832CCA6CE2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0872" y="368823"/>
            <a:ext cx="9144000" cy="669041"/>
          </a:xfrm>
        </p:spPr>
        <p:txBody>
          <a:bodyPr>
            <a:normAutofit/>
          </a:bodyPr>
          <a:lstStyle/>
          <a:p>
            <a:r>
              <a:rPr lang="x-none" sz="3200" b="1" dirty="0">
                <a:solidFill>
                  <a:srgbClr val="002060"/>
                </a:solidFill>
              </a:rPr>
              <a:t>ORCHYD </a:t>
            </a:r>
            <a:r>
              <a:rPr lang="en-GB" sz="3200" b="1" dirty="0">
                <a:solidFill>
                  <a:srgbClr val="002060"/>
                </a:solidFill>
              </a:rPr>
              <a:t>WP3 Discussions</a:t>
            </a:r>
            <a:endParaRPr lang="x-none" sz="3200" b="1" dirty="0">
              <a:solidFill>
                <a:srgbClr val="00206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10B62B-F4A5-F943-BB34-BF02C8D351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1554" y="1730554"/>
            <a:ext cx="8788893" cy="1271597"/>
          </a:xfrm>
        </p:spPr>
        <p:txBody>
          <a:bodyPr anchor="t">
            <a:noAutofit/>
          </a:bodyPr>
          <a:lstStyle/>
          <a:p>
            <a:r>
              <a:rPr lang="x-none" sz="3600" b="1" dirty="0"/>
              <a:t>WP</a:t>
            </a:r>
            <a:r>
              <a:rPr lang="en-GB" sz="3600" b="1" dirty="0"/>
              <a:t>3</a:t>
            </a:r>
            <a:r>
              <a:rPr lang="x-none" sz="3600" b="1" dirty="0"/>
              <a:t> –</a:t>
            </a:r>
            <a:r>
              <a:rPr lang="en-US" sz="3600" b="1" dirty="0"/>
              <a:t> Deliverable 3.1</a:t>
            </a:r>
            <a:r>
              <a:rPr lang="x-none" sz="3600" b="1" dirty="0"/>
              <a:t> </a:t>
            </a:r>
            <a:endParaRPr lang="en-GB" sz="3600" dirty="0"/>
          </a:p>
          <a:p>
            <a:r>
              <a:rPr lang="en-US" sz="3600" dirty="0"/>
              <a:t>Progress</a:t>
            </a:r>
            <a:endParaRPr lang="x-none" sz="36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301FA1F-5CCF-F54A-9AB7-9746936AE39D}"/>
              </a:ext>
            </a:extLst>
          </p:cNvPr>
          <p:cNvSpPr/>
          <p:nvPr/>
        </p:nvSpPr>
        <p:spPr>
          <a:xfrm>
            <a:off x="875353" y="6342324"/>
            <a:ext cx="51375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900" dirty="0">
                <a:solidFill>
                  <a:srgbClr val="002060"/>
                </a:solidFill>
                <a:ea typeface="Calibri"/>
                <a:cs typeface="Calibri"/>
                <a:sym typeface="Calibri"/>
              </a:rPr>
              <a:t>This project has received funding from the European Union’s Horizon 2020 research and innovation programme under grant agreement No 101006752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6B2D8E84-8620-FA4C-B54D-CC3947C0E500}"/>
              </a:ext>
            </a:extLst>
          </p:cNvPr>
          <p:cNvSpPr txBox="1">
            <a:spLocks/>
          </p:cNvSpPr>
          <p:nvPr/>
        </p:nvSpPr>
        <p:spPr>
          <a:xfrm>
            <a:off x="1523997" y="2827321"/>
            <a:ext cx="9144000" cy="3496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x-none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193B61D1-E765-A44E-8DF5-6206366E7CED}"/>
              </a:ext>
            </a:extLst>
          </p:cNvPr>
          <p:cNvSpPr txBox="1">
            <a:spLocks/>
          </p:cNvSpPr>
          <p:nvPr/>
        </p:nvSpPr>
        <p:spPr>
          <a:xfrm>
            <a:off x="4624837" y="3039757"/>
            <a:ext cx="2942326" cy="54259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/>
              <a:t>University of Piraeus</a:t>
            </a:r>
            <a:endParaRPr lang="x-none" sz="2800" dirty="0"/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6244" y="3775030"/>
            <a:ext cx="9001125" cy="2162175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98680" y="4896387"/>
            <a:ext cx="1040818" cy="1040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2115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79120" y="1198881"/>
            <a:ext cx="11003280" cy="4714240"/>
          </a:xfrm>
        </p:spPr>
        <p:txBody>
          <a:bodyPr numCol="1">
            <a:normAutofit/>
          </a:bodyPr>
          <a:lstStyle/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Has been presented and discussed in previous meetings.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674E-45C3-9A43-95C2-12C2867CE3F2}" type="datetime3">
              <a:rPr lang="fr-FR" smtClean="0"/>
              <a:pPr/>
              <a:t>24.01.22</a:t>
            </a:fld>
            <a:endParaRPr lang="x-none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83A8-F068-9642-A91D-B1AE8FAF7C8C}" type="slidenum">
              <a:rPr lang="x-none" smtClean="0"/>
              <a:pPr/>
              <a:t>10</a:t>
            </a:fld>
            <a:endParaRPr lang="x-none"/>
          </a:p>
        </p:txBody>
      </p:sp>
      <p:sp>
        <p:nvSpPr>
          <p:cNvPr id="8" name="1 - Τίτλος">
            <a:extLst>
              <a:ext uri="{FF2B5EF4-FFF2-40B4-BE49-F238E27FC236}">
                <a16:creationId xmlns:a16="http://schemas.microsoft.com/office/drawing/2014/main" id="{EAB73569-41CE-40B3-B1A8-E94C6DC2E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3755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4000" dirty="0"/>
              <a:t>Geothermal drilling fluids</a:t>
            </a:r>
            <a:endParaRPr lang="el-GR" sz="4000" dirty="0"/>
          </a:p>
        </p:txBody>
      </p:sp>
    </p:spTree>
    <p:extLst>
      <p:ext uri="{BB962C8B-B14F-4D97-AF65-F5344CB8AC3E}">
        <p14:creationId xmlns:p14="http://schemas.microsoft.com/office/powerpoint/2010/main" val="2424235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79120" y="1374365"/>
            <a:ext cx="11003280" cy="4714240"/>
          </a:xfrm>
        </p:spPr>
        <p:txBody>
          <a:bodyPr numCol="1">
            <a:normAutofit/>
          </a:bodyPr>
          <a:lstStyle/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Categories covered by the LCA: (1) </a:t>
            </a:r>
            <a:r>
              <a:rPr lang="en-US" sz="2400" u="sng" dirty="0"/>
              <a:t>carbon</a:t>
            </a:r>
            <a:r>
              <a:rPr lang="en-US" sz="2400" dirty="0"/>
              <a:t> emissions; (2) </a:t>
            </a:r>
            <a:r>
              <a:rPr lang="en-US" sz="2400" u="sng" dirty="0"/>
              <a:t>ozone</a:t>
            </a:r>
            <a:r>
              <a:rPr lang="en-US" sz="2400" dirty="0"/>
              <a:t> depletion by CFCs; (3) </a:t>
            </a:r>
            <a:r>
              <a:rPr lang="en-US" sz="2400" u="sng" dirty="0"/>
              <a:t>smog</a:t>
            </a:r>
            <a:r>
              <a:rPr lang="en-US" sz="2400" dirty="0"/>
              <a:t> caused by NO</a:t>
            </a:r>
            <a:r>
              <a:rPr lang="en-US" sz="2400" baseline="-25000" dirty="0"/>
              <a:t>x</a:t>
            </a:r>
            <a:r>
              <a:rPr lang="en-US" sz="2400" dirty="0"/>
              <a:t>, VOCs and expressed as O</a:t>
            </a:r>
            <a:r>
              <a:rPr lang="en-US" sz="2400" baseline="-25000" dirty="0"/>
              <a:t>3</a:t>
            </a:r>
            <a:r>
              <a:rPr lang="en-US" sz="2400" dirty="0"/>
              <a:t> equivalent; (4) </a:t>
            </a:r>
            <a:r>
              <a:rPr lang="en-US" sz="2400" u="sng" dirty="0"/>
              <a:t>acidification</a:t>
            </a:r>
            <a:r>
              <a:rPr lang="en-US" sz="2400" dirty="0"/>
              <a:t> expressed as SO</a:t>
            </a:r>
            <a:r>
              <a:rPr lang="en-US" sz="2400" baseline="-25000" dirty="0"/>
              <a:t>2</a:t>
            </a:r>
            <a:r>
              <a:rPr lang="en-US" sz="2400" dirty="0"/>
              <a:t> equivalent; (5) </a:t>
            </a:r>
            <a:r>
              <a:rPr lang="en-US" sz="2400" u="sng" dirty="0"/>
              <a:t>eutrophication</a:t>
            </a:r>
            <a:r>
              <a:rPr lang="en-US" sz="2400" dirty="0"/>
              <a:t> expressed as nitrogen equivalent; and (6) </a:t>
            </a:r>
            <a:r>
              <a:rPr lang="en-US" sz="2400" u="sng" dirty="0"/>
              <a:t>fossil fuel</a:t>
            </a:r>
            <a:r>
              <a:rPr lang="en-US" sz="2400" dirty="0"/>
              <a:t> depletion expressed as future energy surplus.</a:t>
            </a:r>
          </a:p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A drilling well of 5100 m (</a:t>
            </a:r>
            <a:r>
              <a:rPr lang="en-US" sz="2400" dirty="0" err="1"/>
              <a:t>Soultz</a:t>
            </a:r>
            <a:r>
              <a:rPr lang="en-US" sz="2400" dirty="0"/>
              <a:t>-sous-</a:t>
            </a:r>
            <a:r>
              <a:rPr lang="en-US" sz="2400" dirty="0" err="1"/>
              <a:t>Forêts</a:t>
            </a:r>
            <a:r>
              <a:rPr lang="en-US" sz="2400" dirty="0"/>
              <a:t>) was assumed.</a:t>
            </a:r>
          </a:p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Average ROPs of 3.4 m/h (Scenario 1) to 9.2 m/h (Scenario 8) were considered.</a:t>
            </a:r>
          </a:p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Diesel consumption, and material and equipment transport were considered. Steel, concrete, and water use was calculated.</a:t>
            </a:r>
          </a:p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Life Cycle Inventory (LCI) to be discussed in another presentation.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674E-45C3-9A43-95C2-12C2867CE3F2}" type="datetime3">
              <a:rPr lang="fr-FR" smtClean="0"/>
              <a:pPr/>
              <a:t>24.01.22</a:t>
            </a:fld>
            <a:endParaRPr lang="x-none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83A8-F068-9642-A91D-B1AE8FAF7C8C}" type="slidenum">
              <a:rPr lang="x-none" smtClean="0"/>
              <a:pPr/>
              <a:t>11</a:t>
            </a:fld>
            <a:endParaRPr lang="x-none"/>
          </a:p>
        </p:txBody>
      </p:sp>
      <p:sp>
        <p:nvSpPr>
          <p:cNvPr id="8" name="1 - Τίτλος">
            <a:extLst>
              <a:ext uri="{FF2B5EF4-FFF2-40B4-BE49-F238E27FC236}">
                <a16:creationId xmlns:a16="http://schemas.microsoft.com/office/drawing/2014/main" id="{EAB73569-41CE-40B3-B1A8-E94C6DC2E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3755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en-US" sz="4000" dirty="0"/>
              <a:t>Life Cycle Assessment (LCA) and</a:t>
            </a:r>
            <a:br>
              <a:rPr lang="en-US" sz="4000" dirty="0"/>
            </a:br>
            <a:r>
              <a:rPr lang="en-US" sz="4000" dirty="0"/>
              <a:t>Ecological Footprint Analysis (EFA) 1/2</a:t>
            </a:r>
            <a:endParaRPr lang="el-GR" sz="4000" dirty="0"/>
          </a:p>
        </p:txBody>
      </p:sp>
    </p:spTree>
    <p:extLst>
      <p:ext uri="{BB962C8B-B14F-4D97-AF65-F5344CB8AC3E}">
        <p14:creationId xmlns:p14="http://schemas.microsoft.com/office/powerpoint/2010/main" val="18601243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79120" y="1337421"/>
            <a:ext cx="11003280" cy="4714240"/>
          </a:xfrm>
        </p:spPr>
        <p:txBody>
          <a:bodyPr numCol="1">
            <a:normAutofit lnSpcReduction="10000"/>
          </a:bodyPr>
          <a:lstStyle/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From Scenario 1 to Scenario 8: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200" dirty="0"/>
              <a:t>CO</a:t>
            </a:r>
            <a:r>
              <a:rPr lang="en-US" sz="2200" baseline="-25000" dirty="0"/>
              <a:t>2</a:t>
            </a:r>
            <a:r>
              <a:rPr lang="en-US" sz="2200" dirty="0"/>
              <a:t> equiv. −65.2%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200" dirty="0"/>
              <a:t>MJ surplus −68.9%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200" dirty="0"/>
              <a:t>CFC equiv. −3.8%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200" dirty="0"/>
              <a:t>O</a:t>
            </a:r>
            <a:r>
              <a:rPr lang="en-US" sz="2200" baseline="-25000" dirty="0"/>
              <a:t>3</a:t>
            </a:r>
            <a:r>
              <a:rPr lang="en-US" sz="2200" dirty="0"/>
              <a:t> equiv. −66.2%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200" dirty="0"/>
              <a:t>SO</a:t>
            </a:r>
            <a:r>
              <a:rPr lang="en-US" sz="2200" baseline="-25000" dirty="0"/>
              <a:t>2</a:t>
            </a:r>
            <a:r>
              <a:rPr lang="en-US" sz="2200" dirty="0"/>
              <a:t> equiv. −66.7%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200" dirty="0"/>
              <a:t>N equiv. −67.1%</a:t>
            </a:r>
          </a:p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Ecological Footprint (in gha) −65.2%</a:t>
            </a:r>
          </a:p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Effect of ROP on each impact category discussed in another presentation.</a:t>
            </a:r>
          </a:p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Life Cycle stages (production of materials, transportation of materials, construction of well, and trenching) and material impact per scenario compared in another presentation.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674E-45C3-9A43-95C2-12C2867CE3F2}" type="datetime3">
              <a:rPr lang="fr-FR" smtClean="0"/>
              <a:pPr/>
              <a:t>24.01.22</a:t>
            </a:fld>
            <a:endParaRPr lang="x-none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83A8-F068-9642-A91D-B1AE8FAF7C8C}" type="slidenum">
              <a:rPr lang="x-none" smtClean="0"/>
              <a:pPr/>
              <a:t>12</a:t>
            </a:fld>
            <a:endParaRPr lang="x-none"/>
          </a:p>
        </p:txBody>
      </p:sp>
      <p:sp>
        <p:nvSpPr>
          <p:cNvPr id="8" name="1 - Τίτλος">
            <a:extLst>
              <a:ext uri="{FF2B5EF4-FFF2-40B4-BE49-F238E27FC236}">
                <a16:creationId xmlns:a16="http://schemas.microsoft.com/office/drawing/2014/main" id="{EAB73569-41CE-40B3-B1A8-E94C6DC2E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3755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en-US" sz="4000" dirty="0"/>
              <a:t>Life Cycle Assessment (LCA) and</a:t>
            </a:r>
            <a:br>
              <a:rPr lang="en-US" sz="4000" dirty="0"/>
            </a:br>
            <a:r>
              <a:rPr lang="en-US" sz="4000" dirty="0"/>
              <a:t>Ecological Footprint Analysis (EFA) 2/2</a:t>
            </a:r>
            <a:endParaRPr lang="el-GR" sz="4000" dirty="0"/>
          </a:p>
        </p:txBody>
      </p:sp>
    </p:spTree>
    <p:extLst>
      <p:ext uri="{BB962C8B-B14F-4D97-AF65-F5344CB8AC3E}">
        <p14:creationId xmlns:p14="http://schemas.microsoft.com/office/powerpoint/2010/main" val="29931388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79120" y="1198881"/>
            <a:ext cx="11003280" cy="4714240"/>
          </a:xfrm>
        </p:spPr>
        <p:txBody>
          <a:bodyPr numCol="1">
            <a:normAutofit/>
          </a:bodyPr>
          <a:lstStyle/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Deep geothermal drilling is different from fracking.</a:t>
            </a:r>
          </a:p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Induced seismicity in geothermal fields: maximum local magnitude (ML) ranges from 2 to 5.5.</a:t>
            </a:r>
          </a:p>
          <a:p>
            <a:pPr marL="111125" lvl="2" indent="0">
              <a:lnSpc>
                <a:spcPct val="100000"/>
              </a:lnSpc>
              <a:buNone/>
            </a:pPr>
            <a:r>
              <a:rPr lang="en-US" sz="2400" u="sng" dirty="0"/>
              <a:t>Public perceptions</a:t>
            </a:r>
            <a:r>
              <a:rPr lang="en-US" sz="2400" dirty="0"/>
              <a:t> differ from country to country.</a:t>
            </a:r>
          </a:p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Granites appear to give seismic events with magnitudes less than 3.5.</a:t>
            </a:r>
          </a:p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Induced seismicity linked to reinjection flow rate: 35 to 40 l/s = low risk of seismicity; 70 l/s = high risk of seismicity; 140 l/s = extreme case, significantly increased risk of seismicity.</a:t>
            </a:r>
          </a:p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Risk of seismicity (during the drilling phase) appears to be (very) low, as discussed in another presentation.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674E-45C3-9A43-95C2-12C2867CE3F2}" type="datetime3">
              <a:rPr lang="fr-FR" smtClean="0"/>
              <a:pPr/>
              <a:t>24.01.22</a:t>
            </a:fld>
            <a:endParaRPr lang="x-none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83A8-F068-9642-A91D-B1AE8FAF7C8C}" type="slidenum">
              <a:rPr lang="x-none" smtClean="0"/>
              <a:pPr/>
              <a:t>13</a:t>
            </a:fld>
            <a:endParaRPr lang="x-none"/>
          </a:p>
        </p:txBody>
      </p:sp>
      <p:sp>
        <p:nvSpPr>
          <p:cNvPr id="8" name="1 - Τίτλος">
            <a:extLst>
              <a:ext uri="{FF2B5EF4-FFF2-40B4-BE49-F238E27FC236}">
                <a16:creationId xmlns:a16="http://schemas.microsoft.com/office/drawing/2014/main" id="{EAB73569-41CE-40B3-B1A8-E94C6DC2E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3755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4000" dirty="0"/>
              <a:t>Seismicity</a:t>
            </a:r>
            <a:endParaRPr lang="el-GR" sz="4000" dirty="0"/>
          </a:p>
        </p:txBody>
      </p:sp>
    </p:spTree>
    <p:extLst>
      <p:ext uri="{BB962C8B-B14F-4D97-AF65-F5344CB8AC3E}">
        <p14:creationId xmlns:p14="http://schemas.microsoft.com/office/powerpoint/2010/main" val="3526194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79120" y="1198881"/>
            <a:ext cx="11003280" cy="4714240"/>
          </a:xfrm>
        </p:spPr>
        <p:txBody>
          <a:bodyPr numCol="1">
            <a:normAutofit/>
          </a:bodyPr>
          <a:lstStyle/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Expected traffic volumes too low for estimation of noise levels.</a:t>
            </a:r>
          </a:p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Basic noise level at 10 meters away from the road was predicted to be equal to 65 dBA (UK Department of Transportation's methodology).</a:t>
            </a:r>
          </a:p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A legally loaded truck was assumed to emit a sound pressure level of 95 </a:t>
            </a:r>
            <a:r>
              <a:rPr lang="en-US" sz="2400" dirty="0" err="1"/>
              <a:t>dB.</a:t>
            </a:r>
            <a:endParaRPr lang="en-US" sz="2400" dirty="0"/>
          </a:p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Without buildings or noise barriers, a noise level of about 60 dBA was estimated at a distance of about 1 km from a typical drilling well (~ normal daytime noise levels).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200" dirty="0"/>
              <a:t>A typical </a:t>
            </a:r>
            <a:r>
              <a:rPr lang="en-US" sz="2200" u="sng" dirty="0"/>
              <a:t>building</a:t>
            </a:r>
            <a:r>
              <a:rPr lang="en-US" sz="2200" dirty="0"/>
              <a:t> would dampen noise levels behind it to around 60 dBA at approximately 300 m. A level comparable to the noise expected at night (below 50 dBA) would be observed at a distance of more than 2 km from the geothermal well.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200" dirty="0"/>
              <a:t>Adding a typical </a:t>
            </a:r>
            <a:r>
              <a:rPr lang="en-US" sz="2200" u="sng" dirty="0"/>
              <a:t>noise barrier</a:t>
            </a:r>
            <a:r>
              <a:rPr lang="en-US" sz="2200" dirty="0"/>
              <a:t> behind a typical building would reduce noise levels significantly, reaching levels below 55 dBA at a distance beyond 500 m.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674E-45C3-9A43-95C2-12C2867CE3F2}" type="datetime3">
              <a:rPr lang="fr-FR" smtClean="0"/>
              <a:pPr/>
              <a:t>24.01.22</a:t>
            </a:fld>
            <a:endParaRPr lang="x-none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83A8-F068-9642-A91D-B1AE8FAF7C8C}" type="slidenum">
              <a:rPr lang="x-none" smtClean="0"/>
              <a:pPr/>
              <a:t>14</a:t>
            </a:fld>
            <a:endParaRPr lang="x-none"/>
          </a:p>
        </p:txBody>
      </p:sp>
      <p:sp>
        <p:nvSpPr>
          <p:cNvPr id="8" name="1 - Τίτλος">
            <a:extLst>
              <a:ext uri="{FF2B5EF4-FFF2-40B4-BE49-F238E27FC236}">
                <a16:creationId xmlns:a16="http://schemas.microsoft.com/office/drawing/2014/main" id="{EAB73569-41CE-40B3-B1A8-E94C6DC2E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3755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4000" dirty="0"/>
              <a:t>Noise modeling 1/3</a:t>
            </a:r>
            <a:endParaRPr lang="el-GR" sz="4000" dirty="0"/>
          </a:p>
        </p:txBody>
      </p:sp>
    </p:spTree>
    <p:extLst>
      <p:ext uri="{BB962C8B-B14F-4D97-AF65-F5344CB8AC3E}">
        <p14:creationId xmlns:p14="http://schemas.microsoft.com/office/powerpoint/2010/main" val="34623546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674E-45C3-9A43-95C2-12C2867CE3F2}" type="datetime3">
              <a:rPr lang="fr-FR" smtClean="0"/>
              <a:pPr/>
              <a:t>24.01.22</a:t>
            </a:fld>
            <a:endParaRPr lang="x-none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83A8-F068-9642-A91D-B1AE8FAF7C8C}" type="slidenum">
              <a:rPr lang="x-none" smtClean="0"/>
              <a:pPr/>
              <a:t>15</a:t>
            </a:fld>
            <a:endParaRPr lang="x-none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5C0FCB5-4350-40CC-84A2-857B494BDD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272" y="269103"/>
            <a:ext cx="8915589" cy="5836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2491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674E-45C3-9A43-95C2-12C2867CE3F2}" type="datetime3">
              <a:rPr lang="fr-FR" smtClean="0"/>
              <a:pPr/>
              <a:t>24.01.22</a:t>
            </a:fld>
            <a:endParaRPr lang="x-none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83A8-F068-9642-A91D-B1AE8FAF7C8C}" type="slidenum">
              <a:rPr lang="x-none" smtClean="0"/>
              <a:pPr/>
              <a:t>16</a:t>
            </a:fld>
            <a:endParaRPr lang="x-none"/>
          </a:p>
        </p:txBody>
      </p:sp>
      <p:pic>
        <p:nvPicPr>
          <p:cNvPr id="5" name="image2.png" descr="Chart, surface chart&#10;&#10;Description automatically generated">
            <a:extLst>
              <a:ext uri="{FF2B5EF4-FFF2-40B4-BE49-F238E27FC236}">
                <a16:creationId xmlns:a16="http://schemas.microsoft.com/office/drawing/2014/main" id="{701E0AD0-3695-4C51-8A59-10050D825E80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27345" y="535712"/>
            <a:ext cx="11081895" cy="5209309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0412943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674E-45C3-9A43-95C2-12C2867CE3F2}" type="datetime3">
              <a:rPr lang="fr-FR" smtClean="0"/>
              <a:pPr/>
              <a:t>24.01.22</a:t>
            </a:fld>
            <a:endParaRPr lang="x-none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83A8-F068-9642-A91D-B1AE8FAF7C8C}" type="slidenum">
              <a:rPr lang="x-none" smtClean="0"/>
              <a:pPr/>
              <a:t>17</a:t>
            </a:fld>
            <a:endParaRPr lang="x-none"/>
          </a:p>
        </p:txBody>
      </p:sp>
      <p:sp>
        <p:nvSpPr>
          <p:cNvPr id="8" name="1 - Τίτλος">
            <a:extLst>
              <a:ext uri="{FF2B5EF4-FFF2-40B4-BE49-F238E27FC236}">
                <a16:creationId xmlns:a16="http://schemas.microsoft.com/office/drawing/2014/main" id="{EAB73569-41CE-40B3-B1A8-E94C6DC2E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3755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4000" dirty="0"/>
              <a:t>Noise modeling 2/3</a:t>
            </a:r>
            <a:endParaRPr lang="el-GR" sz="40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8599356-A3E3-452C-ACE6-EB476DD2A3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440" y="1095755"/>
            <a:ext cx="10355120" cy="4925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886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79120" y="1198881"/>
            <a:ext cx="11003280" cy="4714240"/>
          </a:xfrm>
        </p:spPr>
        <p:txBody>
          <a:bodyPr numCol="1">
            <a:normAutofit/>
          </a:bodyPr>
          <a:lstStyle/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The presence of buildings and sound barriers is likely to reduce noise levels by more than 20 dBA at a distance of 100 m (bringing them closer to those experienced during a busy day in a city center).</a:t>
            </a:r>
          </a:p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At a distance of 1 km, noise barriers are unlikely to contribute significantly to noise reduction as long as buildings are located near the well.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674E-45C3-9A43-95C2-12C2867CE3F2}" type="datetime3">
              <a:rPr lang="fr-FR" smtClean="0"/>
              <a:pPr/>
              <a:t>24.01.22</a:t>
            </a:fld>
            <a:endParaRPr lang="x-none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83A8-F068-9642-A91D-B1AE8FAF7C8C}" type="slidenum">
              <a:rPr lang="x-none" smtClean="0"/>
              <a:pPr/>
              <a:t>18</a:t>
            </a:fld>
            <a:endParaRPr lang="x-none"/>
          </a:p>
        </p:txBody>
      </p:sp>
      <p:sp>
        <p:nvSpPr>
          <p:cNvPr id="8" name="1 - Τίτλος">
            <a:extLst>
              <a:ext uri="{FF2B5EF4-FFF2-40B4-BE49-F238E27FC236}">
                <a16:creationId xmlns:a16="http://schemas.microsoft.com/office/drawing/2014/main" id="{EAB73569-41CE-40B3-B1A8-E94C6DC2E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3755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4000" dirty="0"/>
              <a:t>Noise modeling 3/3</a:t>
            </a:r>
            <a:endParaRPr lang="el-GR" sz="4000" dirty="0"/>
          </a:p>
        </p:txBody>
      </p:sp>
    </p:spTree>
    <p:extLst>
      <p:ext uri="{BB962C8B-B14F-4D97-AF65-F5344CB8AC3E}">
        <p14:creationId xmlns:p14="http://schemas.microsoft.com/office/powerpoint/2010/main" val="12310101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79120" y="1198881"/>
            <a:ext cx="5313680" cy="4714240"/>
          </a:xfrm>
        </p:spPr>
        <p:txBody>
          <a:bodyPr numCol="1">
            <a:normAutofit lnSpcReduction="10000"/>
          </a:bodyPr>
          <a:lstStyle/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Mitigation measures proposed for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400" dirty="0"/>
              <a:t>Soil subsistence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400" dirty="0"/>
              <a:t>Induced seismicity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400" dirty="0"/>
              <a:t>Groundwater contamination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400" dirty="0"/>
              <a:t>Generation and management of liquid and solid wastes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400" dirty="0"/>
              <a:t>Land use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400" dirty="0"/>
              <a:t>Visual intrusion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400" dirty="0"/>
              <a:t>Water consumption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400" dirty="0"/>
              <a:t>Water pollution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400" dirty="0"/>
              <a:t>Greenhouse gas emissions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400" dirty="0"/>
              <a:t>Local air pollution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674E-45C3-9A43-95C2-12C2867CE3F2}" type="datetime3">
              <a:rPr lang="fr-FR" smtClean="0"/>
              <a:pPr/>
              <a:t>24.01.22</a:t>
            </a:fld>
            <a:endParaRPr lang="x-none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83A8-F068-9642-A91D-B1AE8FAF7C8C}" type="slidenum">
              <a:rPr lang="x-none" smtClean="0"/>
              <a:pPr/>
              <a:t>19</a:t>
            </a:fld>
            <a:endParaRPr lang="x-none"/>
          </a:p>
        </p:txBody>
      </p:sp>
      <p:sp>
        <p:nvSpPr>
          <p:cNvPr id="8" name="1 - Τίτλος">
            <a:extLst>
              <a:ext uri="{FF2B5EF4-FFF2-40B4-BE49-F238E27FC236}">
                <a16:creationId xmlns:a16="http://schemas.microsoft.com/office/drawing/2014/main" id="{EAB73569-41CE-40B3-B1A8-E94C6DC2E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3755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4000" dirty="0"/>
              <a:t>Mitigation measures</a:t>
            </a:r>
            <a:endParaRPr lang="el-GR" sz="4000" dirty="0"/>
          </a:p>
        </p:txBody>
      </p:sp>
      <p:sp>
        <p:nvSpPr>
          <p:cNvPr id="7" name="2 - Θέση περιεχομένου">
            <a:extLst>
              <a:ext uri="{FF2B5EF4-FFF2-40B4-BE49-F238E27FC236}">
                <a16:creationId xmlns:a16="http://schemas.microsoft.com/office/drawing/2014/main" id="{C849A462-0592-482E-A489-87F681CF33F6}"/>
              </a:ext>
            </a:extLst>
          </p:cNvPr>
          <p:cNvSpPr txBox="1">
            <a:spLocks/>
          </p:cNvSpPr>
          <p:nvPr/>
        </p:nvSpPr>
        <p:spPr>
          <a:xfrm>
            <a:off x="6282577" y="1166555"/>
            <a:ext cx="5313680" cy="4714240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1125" lvl="2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400" i="1" dirty="0"/>
              <a:t>(continued)</a:t>
            </a:r>
          </a:p>
          <a:p>
            <a:pPr marL="568325" lvl="3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400" dirty="0"/>
              <a:t>Odors and degassing</a:t>
            </a:r>
          </a:p>
          <a:p>
            <a:pPr marL="568325" lvl="3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400" dirty="0"/>
              <a:t>Noise</a:t>
            </a:r>
          </a:p>
          <a:p>
            <a:pPr marL="568325" lvl="3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400" dirty="0"/>
              <a:t>Ecosystem disturbances</a:t>
            </a:r>
          </a:p>
          <a:p>
            <a:pPr marL="568325" lvl="3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400" dirty="0"/>
              <a:t>Biodiversity</a:t>
            </a:r>
          </a:p>
          <a:p>
            <a:pPr marL="568325" lvl="3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400" dirty="0"/>
              <a:t>Effects on wildlife</a:t>
            </a:r>
          </a:p>
          <a:p>
            <a:pPr marL="568325" lvl="3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400" dirty="0"/>
              <a:t>Health impacts</a:t>
            </a:r>
          </a:p>
          <a:p>
            <a:pPr marL="568325" lvl="3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400" dirty="0"/>
              <a:t>Risk from radioactive deposits</a:t>
            </a:r>
          </a:p>
          <a:p>
            <a:pPr marL="568325" lvl="3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400" dirty="0"/>
              <a:t>Energy consumption</a:t>
            </a:r>
          </a:p>
          <a:p>
            <a:pPr marL="568325" lvl="3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400" dirty="0"/>
              <a:t>Use of materials</a:t>
            </a:r>
          </a:p>
        </p:txBody>
      </p:sp>
    </p:spTree>
    <p:extLst>
      <p:ext uri="{BB962C8B-B14F-4D97-AF65-F5344CB8AC3E}">
        <p14:creationId xmlns:p14="http://schemas.microsoft.com/office/powerpoint/2010/main" val="1938189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674E-45C3-9A43-95C2-12C2867CE3F2}" type="datetime3">
              <a:rPr lang="fr-FR" smtClean="0"/>
              <a:pPr/>
              <a:t>24.01.22</a:t>
            </a:fld>
            <a:endParaRPr lang="x-none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83A8-F068-9642-A91D-B1AE8FAF7C8C}" type="slidenum">
              <a:rPr lang="x-none" smtClean="0"/>
              <a:pPr/>
              <a:t>2</a:t>
            </a:fld>
            <a:endParaRPr lang="x-none"/>
          </a:p>
        </p:txBody>
      </p:sp>
      <p:sp>
        <p:nvSpPr>
          <p:cNvPr id="8" name="1 - Τίτλος">
            <a:extLst>
              <a:ext uri="{FF2B5EF4-FFF2-40B4-BE49-F238E27FC236}">
                <a16:creationId xmlns:a16="http://schemas.microsoft.com/office/drawing/2014/main" id="{EAB73569-41CE-40B3-B1A8-E94C6DC2E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3755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Overview of WP3</a:t>
            </a:r>
            <a:endParaRPr lang="el-GR" sz="4000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F2CE25D-FD86-4CBF-B646-ADEAE990B46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3796"/>
          <a:stretch/>
        </p:blipFill>
        <p:spPr>
          <a:xfrm>
            <a:off x="414885" y="1089891"/>
            <a:ext cx="11309668" cy="4784436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79120" y="1549860"/>
            <a:ext cx="11003280" cy="4379885"/>
          </a:xfrm>
        </p:spPr>
        <p:txBody>
          <a:bodyPr numCol="1">
            <a:normAutofit/>
          </a:bodyPr>
          <a:lstStyle/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Task 3.2: Social impact assessment, M13 (January 2022) to M22 (October 2022)</a:t>
            </a:r>
          </a:p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M3.3: Complete online social survey, due by end of M19 (July 2022)</a:t>
            </a:r>
          </a:p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D3.2: Report on social impacts, due by end of M22 (October 2022)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200" dirty="0"/>
              <a:t>Complete literature review (on social impacts and public acceptance), by end of </a:t>
            </a:r>
            <a:r>
              <a:rPr lang="en-US" sz="2200" u="sng" dirty="0"/>
              <a:t>February 2022</a:t>
            </a:r>
            <a:r>
              <a:rPr lang="en-US" sz="2200" dirty="0"/>
              <a:t> 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200" dirty="0"/>
              <a:t>Complete pilot social survey (to be completed by partners, advisory board, and focus group), by end of </a:t>
            </a:r>
            <a:r>
              <a:rPr lang="en-US" sz="2200" u="sng" dirty="0"/>
              <a:t>March 2022</a:t>
            </a:r>
            <a:r>
              <a:rPr lang="en-US" sz="2200" dirty="0"/>
              <a:t> 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200" dirty="0"/>
              <a:t>Complete full-scale social survey (with the aid of partners), by end of </a:t>
            </a:r>
            <a:r>
              <a:rPr lang="en-US" sz="2200" u="sng" dirty="0"/>
              <a:t>May 2022</a:t>
            </a:r>
            <a:r>
              <a:rPr lang="en-US" sz="2200" dirty="0"/>
              <a:t> 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200" dirty="0"/>
              <a:t>Complete statistical analysis of data (M3.3), by end of </a:t>
            </a:r>
            <a:r>
              <a:rPr lang="en-US" sz="2200" u="sng" dirty="0"/>
              <a:t>July 2022</a:t>
            </a:r>
            <a:r>
              <a:rPr lang="en-US" sz="2200" dirty="0"/>
              <a:t> 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200" dirty="0"/>
              <a:t>Have draft of D3.2 ready for review, by end of </a:t>
            </a:r>
            <a:r>
              <a:rPr lang="en-US" sz="2200" u="sng" dirty="0"/>
              <a:t>September 2022</a:t>
            </a:r>
            <a:r>
              <a:rPr lang="en-US" sz="2200" dirty="0"/>
              <a:t> 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200" dirty="0"/>
              <a:t>Have final version of D3.2 ready for upload, by end of </a:t>
            </a:r>
            <a:r>
              <a:rPr lang="en-US" sz="2200" u="sng" dirty="0"/>
              <a:t>October 2022</a:t>
            </a:r>
            <a:r>
              <a:rPr lang="en-US" sz="2200" dirty="0"/>
              <a:t> 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674E-45C3-9A43-95C2-12C2867CE3F2}" type="datetime3">
              <a:rPr lang="fr-FR" smtClean="0"/>
              <a:pPr/>
              <a:t>24.01.22</a:t>
            </a:fld>
            <a:endParaRPr lang="x-none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83A8-F068-9642-A91D-B1AE8FAF7C8C}" type="slidenum">
              <a:rPr lang="x-none" smtClean="0"/>
              <a:pPr/>
              <a:t>20</a:t>
            </a:fld>
            <a:endParaRPr lang="x-none"/>
          </a:p>
        </p:txBody>
      </p:sp>
      <p:sp>
        <p:nvSpPr>
          <p:cNvPr id="8" name="1 - Τίτλος">
            <a:extLst>
              <a:ext uri="{FF2B5EF4-FFF2-40B4-BE49-F238E27FC236}">
                <a16:creationId xmlns:a16="http://schemas.microsoft.com/office/drawing/2014/main" id="{EAB73569-41CE-40B3-B1A8-E94C6DC2E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5748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en-US" sz="4000" dirty="0"/>
              <a:t>Plan for the next 3 to 6 months and</a:t>
            </a:r>
            <a:br>
              <a:rPr lang="en-US" sz="4000" dirty="0"/>
            </a:br>
            <a:r>
              <a:rPr lang="en-US" sz="4000" dirty="0"/>
              <a:t>input required from partners</a:t>
            </a:r>
            <a:endParaRPr lang="el-GR" sz="4000" dirty="0"/>
          </a:p>
        </p:txBody>
      </p:sp>
    </p:spTree>
    <p:extLst>
      <p:ext uri="{BB962C8B-B14F-4D97-AF65-F5344CB8AC3E}">
        <p14:creationId xmlns:p14="http://schemas.microsoft.com/office/powerpoint/2010/main" val="32838795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674E-45C3-9A43-95C2-12C2867CE3F2}" type="datetime3">
              <a:rPr lang="fr-FR" smtClean="0"/>
              <a:pPr/>
              <a:t>24.01.22</a:t>
            </a:fld>
            <a:endParaRPr lang="x-none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83A8-F068-9642-A91D-B1AE8FAF7C8C}" type="slidenum">
              <a:rPr lang="x-none" smtClean="0"/>
              <a:pPr/>
              <a:t>21</a:t>
            </a:fld>
            <a:endParaRPr lang="x-none"/>
          </a:p>
        </p:txBody>
      </p:sp>
      <p:sp>
        <p:nvSpPr>
          <p:cNvPr id="8" name="1 - Τίτλος">
            <a:extLst>
              <a:ext uri="{FF2B5EF4-FFF2-40B4-BE49-F238E27FC236}">
                <a16:creationId xmlns:a16="http://schemas.microsoft.com/office/drawing/2014/main" id="{EAB73569-41CE-40B3-B1A8-E94C6DC2E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3755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Another overview of WP3</a:t>
            </a:r>
            <a:endParaRPr lang="el-GR" sz="4000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F2CE25D-FD86-4CBF-B646-ADEAE990B46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6536"/>
          <a:stretch/>
        </p:blipFill>
        <p:spPr>
          <a:xfrm>
            <a:off x="488772" y="1775949"/>
            <a:ext cx="11150531" cy="3608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941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79120" y="1198881"/>
            <a:ext cx="11003280" cy="4714240"/>
          </a:xfrm>
        </p:spPr>
        <p:txBody>
          <a:bodyPr numCol="1">
            <a:normAutofit/>
          </a:bodyPr>
          <a:lstStyle/>
          <a:p>
            <a:pPr marL="111125" lvl="2" indent="0">
              <a:lnSpc>
                <a:spcPct val="100000"/>
              </a:lnSpc>
              <a:buNone/>
            </a:pPr>
            <a:r>
              <a:rPr lang="en-US" sz="2600" dirty="0"/>
              <a:t>Scope of presentation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400" dirty="0"/>
              <a:t>Overview of work towards D3.1</a:t>
            </a:r>
          </a:p>
          <a:p>
            <a:pPr marL="1025525" lvl="4" indent="0">
              <a:lnSpc>
                <a:spcPct val="100000"/>
              </a:lnSpc>
              <a:buNone/>
            </a:pPr>
            <a:r>
              <a:rPr lang="en-US" sz="2400" dirty="0"/>
              <a:t>Compared scenarios:</a:t>
            </a:r>
          </a:p>
          <a:p>
            <a:pPr marL="1482725" lvl="5" indent="0">
              <a:lnSpc>
                <a:spcPct val="100000"/>
              </a:lnSpc>
              <a:buNone/>
            </a:pPr>
            <a:r>
              <a:rPr lang="en-US" sz="2400" dirty="0"/>
              <a:t>(0) Baseline (ROP = 1~4)</a:t>
            </a:r>
          </a:p>
          <a:p>
            <a:pPr marL="1482725" lvl="5" indent="0">
              <a:lnSpc>
                <a:spcPct val="100000"/>
              </a:lnSpc>
              <a:buNone/>
            </a:pPr>
            <a:r>
              <a:rPr lang="en-US" sz="2400" dirty="0"/>
              <a:t>(1) Improved geothermal drilling (ROP = 4~10)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400" dirty="0"/>
              <a:t>Draft D3.1 at M7 to final D3.1 at M12: guided by scoping survey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400" dirty="0"/>
              <a:t>Next 3 to 6 months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400" dirty="0"/>
              <a:t>Input required of partners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674E-45C3-9A43-95C2-12C2867CE3F2}" type="datetime3">
              <a:rPr lang="fr-FR" smtClean="0"/>
              <a:pPr/>
              <a:t>24.01.22</a:t>
            </a:fld>
            <a:endParaRPr lang="x-none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83A8-F068-9642-A91D-B1AE8FAF7C8C}" type="slidenum">
              <a:rPr lang="x-none" smtClean="0"/>
              <a:pPr/>
              <a:t>3</a:t>
            </a:fld>
            <a:endParaRPr lang="x-none"/>
          </a:p>
        </p:txBody>
      </p:sp>
      <p:sp>
        <p:nvSpPr>
          <p:cNvPr id="8" name="1 - Τίτλος">
            <a:extLst>
              <a:ext uri="{FF2B5EF4-FFF2-40B4-BE49-F238E27FC236}">
                <a16:creationId xmlns:a16="http://schemas.microsoft.com/office/drawing/2014/main" id="{EAB73569-41CE-40B3-B1A8-E94C6DC2E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3755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4000" dirty="0"/>
              <a:t> Overview of work towards D3.1</a:t>
            </a:r>
            <a:endParaRPr lang="el-GR" sz="4000" dirty="0"/>
          </a:p>
        </p:txBody>
      </p:sp>
    </p:spTree>
    <p:extLst>
      <p:ext uri="{BB962C8B-B14F-4D97-AF65-F5344CB8AC3E}">
        <p14:creationId xmlns:p14="http://schemas.microsoft.com/office/powerpoint/2010/main" val="3419796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674E-45C3-9A43-95C2-12C2867CE3F2}" type="datetime3">
              <a:rPr lang="fr-FR" smtClean="0"/>
              <a:pPr/>
              <a:t>24.01.22</a:t>
            </a:fld>
            <a:endParaRPr lang="x-none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83A8-F068-9642-A91D-B1AE8FAF7C8C}" type="slidenum">
              <a:rPr lang="x-none" smtClean="0"/>
              <a:pPr/>
              <a:t>4</a:t>
            </a:fld>
            <a:endParaRPr lang="x-none"/>
          </a:p>
        </p:txBody>
      </p:sp>
      <p:pic>
        <p:nvPicPr>
          <p:cNvPr id="9" name="Picture 8" descr="A picture containing chart&#10;&#10;Description automatically generated">
            <a:extLst>
              <a:ext uri="{FF2B5EF4-FFF2-40B4-BE49-F238E27FC236}">
                <a16:creationId xmlns:a16="http://schemas.microsoft.com/office/drawing/2014/main" id="{0781D103-727B-4971-B627-CAAE018247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8509" y="254512"/>
            <a:ext cx="8774982" cy="585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687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79120" y="1198881"/>
            <a:ext cx="11003280" cy="4714240"/>
          </a:xfrm>
        </p:spPr>
        <p:txBody>
          <a:bodyPr numCol="1">
            <a:normAutofit lnSpcReduction="10000"/>
          </a:bodyPr>
          <a:lstStyle/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Affected geothermal </a:t>
            </a:r>
            <a:r>
              <a:rPr lang="en-US" sz="2400" u="sng" dirty="0"/>
              <a:t>drilling area</a:t>
            </a:r>
            <a:r>
              <a:rPr lang="en-US" sz="2400" dirty="0"/>
              <a:t> is between 200 and 2500 m².</a:t>
            </a:r>
          </a:p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Drilling, reinjection, and induced seismicity have all been linked to </a:t>
            </a:r>
            <a:r>
              <a:rPr lang="en-US" sz="2400" u="sng" dirty="0"/>
              <a:t>subsidence</a:t>
            </a:r>
            <a:r>
              <a:rPr lang="en-US" sz="2400" dirty="0"/>
              <a:t>.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200" dirty="0"/>
              <a:t>Subsidence may be facilitated by the pressure drop caused by fluid withdrawal and the permeability of the formation.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200" dirty="0"/>
              <a:t>Annual subsidence rates of up to 40 cm have been reported.</a:t>
            </a:r>
          </a:p>
          <a:p>
            <a:pPr marL="111125" lvl="2" indent="0">
              <a:lnSpc>
                <a:spcPct val="100000"/>
              </a:lnSpc>
              <a:buNone/>
            </a:pPr>
            <a:r>
              <a:rPr lang="en-US" sz="2400" u="sng" dirty="0"/>
              <a:t>Groundwater pollution</a:t>
            </a:r>
            <a:r>
              <a:rPr lang="en-US" sz="2400" dirty="0"/>
              <a:t> potentially related to geothermal drilling: ions (chloride, sodium, lithium, chromium, boron), heavy metals, etc.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200" dirty="0"/>
              <a:t>Crops and animal products near drilling sites may be affected (by groundwater pollution).</a:t>
            </a:r>
          </a:p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In terms of (liquid and solid) waste, ORCHYD technologies are estimated to require 63% less drilling and tripping time, but 50% more drill bits.</a:t>
            </a:r>
          </a:p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Drilling sites disrupt the landscape and produce </a:t>
            </a:r>
            <a:r>
              <a:rPr lang="en-US" sz="2400" u="sng" dirty="0"/>
              <a:t>aesthetic</a:t>
            </a:r>
            <a:r>
              <a:rPr lang="en-US" sz="2400" dirty="0"/>
              <a:t> impacts and </a:t>
            </a:r>
            <a:r>
              <a:rPr lang="en-US" sz="2400" u="sng" dirty="0"/>
              <a:t>visual</a:t>
            </a:r>
            <a:r>
              <a:rPr lang="en-US" sz="2400" dirty="0"/>
              <a:t> disturbances (drill towers, other infrastructure, roads, etc.).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674E-45C3-9A43-95C2-12C2867CE3F2}" type="datetime3">
              <a:rPr lang="fr-FR" smtClean="0"/>
              <a:pPr/>
              <a:t>24.01.22</a:t>
            </a:fld>
            <a:endParaRPr lang="x-none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83A8-F068-9642-A91D-B1AE8FAF7C8C}" type="slidenum">
              <a:rPr lang="x-none" smtClean="0"/>
              <a:pPr/>
              <a:t>5</a:t>
            </a:fld>
            <a:endParaRPr lang="x-none"/>
          </a:p>
        </p:txBody>
      </p:sp>
      <p:sp>
        <p:nvSpPr>
          <p:cNvPr id="8" name="1 - Τίτλος">
            <a:extLst>
              <a:ext uri="{FF2B5EF4-FFF2-40B4-BE49-F238E27FC236}">
                <a16:creationId xmlns:a16="http://schemas.microsoft.com/office/drawing/2014/main" id="{EAB73569-41CE-40B3-B1A8-E94C6DC2E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3755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4000" dirty="0"/>
              <a:t>Lithosphere</a:t>
            </a:r>
            <a:endParaRPr lang="el-GR" sz="4000" dirty="0"/>
          </a:p>
        </p:txBody>
      </p:sp>
    </p:spTree>
    <p:extLst>
      <p:ext uri="{BB962C8B-B14F-4D97-AF65-F5344CB8AC3E}">
        <p14:creationId xmlns:p14="http://schemas.microsoft.com/office/powerpoint/2010/main" val="460680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79120" y="1198881"/>
            <a:ext cx="11003280" cy="4714240"/>
          </a:xfrm>
        </p:spPr>
        <p:txBody>
          <a:bodyPr numCol="1">
            <a:normAutofit/>
          </a:bodyPr>
          <a:lstStyle/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The problem is preserving the quality of potable water in shallow </a:t>
            </a:r>
            <a:r>
              <a:rPr lang="en-US" sz="2400" u="sng" dirty="0"/>
              <a:t>groundwater aquifers</a:t>
            </a:r>
            <a:r>
              <a:rPr lang="en-US" sz="2400" dirty="0"/>
              <a:t> (with casings, liners, etc.).</a:t>
            </a:r>
          </a:p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Water generated during testing and drilling should be contained, treated, and disposed of in a manner that is environmentally acceptable.</a:t>
            </a:r>
          </a:p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Wastewater typically discharged from geothermal drilling operations may contain salts, carbonates, sulfates, and (heavy) metals (such as arsenic and boron).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674E-45C3-9A43-95C2-12C2867CE3F2}" type="datetime3">
              <a:rPr lang="fr-FR" smtClean="0"/>
              <a:pPr/>
              <a:t>24.01.22</a:t>
            </a:fld>
            <a:endParaRPr lang="x-none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83A8-F068-9642-A91D-B1AE8FAF7C8C}" type="slidenum">
              <a:rPr lang="x-none" smtClean="0"/>
              <a:pPr/>
              <a:t>6</a:t>
            </a:fld>
            <a:endParaRPr lang="x-none"/>
          </a:p>
        </p:txBody>
      </p:sp>
      <p:sp>
        <p:nvSpPr>
          <p:cNvPr id="8" name="1 - Τίτλος">
            <a:extLst>
              <a:ext uri="{FF2B5EF4-FFF2-40B4-BE49-F238E27FC236}">
                <a16:creationId xmlns:a16="http://schemas.microsoft.com/office/drawing/2014/main" id="{EAB73569-41CE-40B3-B1A8-E94C6DC2E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3755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4000" dirty="0"/>
              <a:t>Hydrosphere</a:t>
            </a:r>
            <a:endParaRPr lang="el-GR" sz="4000" dirty="0"/>
          </a:p>
        </p:txBody>
      </p:sp>
    </p:spTree>
    <p:extLst>
      <p:ext uri="{BB962C8B-B14F-4D97-AF65-F5344CB8AC3E}">
        <p14:creationId xmlns:p14="http://schemas.microsoft.com/office/powerpoint/2010/main" val="1711566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79120" y="1198881"/>
            <a:ext cx="11003280" cy="4714240"/>
          </a:xfrm>
        </p:spPr>
        <p:txBody>
          <a:bodyPr numCol="1">
            <a:normAutofit/>
          </a:bodyPr>
          <a:lstStyle/>
          <a:p>
            <a:pPr marL="111125" lvl="2" indent="0">
              <a:lnSpc>
                <a:spcPct val="100000"/>
              </a:lnSpc>
              <a:buNone/>
            </a:pPr>
            <a:r>
              <a:rPr lang="en-US" sz="2400" u="sng" dirty="0"/>
              <a:t>Greenhouse gas emissions</a:t>
            </a:r>
            <a:r>
              <a:rPr lang="en-US" sz="2400" dirty="0"/>
              <a:t> were assessed with (simplified and full) Life Cycle Assessment focusing on carbon footprint.</a:t>
            </a:r>
          </a:p>
          <a:p>
            <a:pPr marL="111125" lvl="2" indent="0">
              <a:lnSpc>
                <a:spcPct val="100000"/>
              </a:lnSpc>
              <a:buNone/>
            </a:pPr>
            <a:r>
              <a:rPr lang="en-US" sz="2400" u="sng" dirty="0"/>
              <a:t>Local air pollution</a:t>
            </a:r>
            <a:r>
              <a:rPr lang="en-US" sz="2400" dirty="0"/>
              <a:t> includes carbon dioxide, hydrogen sulfide, ammonia, carbonates, sulfides/sulfates.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200" dirty="0"/>
              <a:t>Local air pollution is also generated by road traffic.</a:t>
            </a:r>
          </a:p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Odors may be due to hydrogen sulfide.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674E-45C3-9A43-95C2-12C2867CE3F2}" type="datetime3">
              <a:rPr lang="fr-FR" smtClean="0"/>
              <a:pPr/>
              <a:t>24.01.22</a:t>
            </a:fld>
            <a:endParaRPr lang="x-none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83A8-F068-9642-A91D-B1AE8FAF7C8C}" type="slidenum">
              <a:rPr lang="x-none" smtClean="0"/>
              <a:pPr/>
              <a:t>7</a:t>
            </a:fld>
            <a:endParaRPr lang="x-none"/>
          </a:p>
        </p:txBody>
      </p:sp>
      <p:sp>
        <p:nvSpPr>
          <p:cNvPr id="8" name="1 - Τίτλος">
            <a:extLst>
              <a:ext uri="{FF2B5EF4-FFF2-40B4-BE49-F238E27FC236}">
                <a16:creationId xmlns:a16="http://schemas.microsoft.com/office/drawing/2014/main" id="{EAB73569-41CE-40B3-B1A8-E94C6DC2E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3755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4000" dirty="0"/>
              <a:t>Atmosphere</a:t>
            </a:r>
            <a:endParaRPr lang="el-GR" sz="4000" dirty="0"/>
          </a:p>
        </p:txBody>
      </p:sp>
    </p:spTree>
    <p:extLst>
      <p:ext uri="{BB962C8B-B14F-4D97-AF65-F5344CB8AC3E}">
        <p14:creationId xmlns:p14="http://schemas.microsoft.com/office/powerpoint/2010/main" val="3662501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79120" y="1198881"/>
            <a:ext cx="11003280" cy="4714240"/>
          </a:xfrm>
        </p:spPr>
        <p:txBody>
          <a:bodyPr numCol="1">
            <a:normAutofit/>
          </a:bodyPr>
          <a:lstStyle/>
          <a:p>
            <a:pPr marL="111125" lvl="2" indent="0">
              <a:lnSpc>
                <a:spcPct val="100000"/>
              </a:lnSpc>
              <a:buNone/>
            </a:pPr>
            <a:r>
              <a:rPr lang="en-US" sz="2400" u="sng" dirty="0"/>
              <a:t>Vegetation</a:t>
            </a:r>
            <a:r>
              <a:rPr lang="en-US" sz="2400" dirty="0"/>
              <a:t> and topsoil clearance will have an adverse effect on ecosystem services and wildlife.</a:t>
            </a:r>
          </a:p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Compared to fossil fuel plants, geothermal exploitation is characterized by few </a:t>
            </a:r>
            <a:r>
              <a:rPr lang="en-US" sz="2400" u="sng" dirty="0"/>
              <a:t>health</a:t>
            </a:r>
            <a:r>
              <a:rPr lang="en-US" sz="2400" dirty="0"/>
              <a:t> impacts.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200" dirty="0"/>
              <a:t>Such health impacts are related to noise; seismicity; emission of particulates and (toxic) gasses (sulfur dioxide, hydrogen sulfide); pollution with heavy metals; and use of hazardous chemicals (e.g. caustic soda).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200" dirty="0"/>
              <a:t>Respiratory and cardiovascular diseases have been reported near geothermal plants.</a:t>
            </a:r>
          </a:p>
          <a:p>
            <a:pPr marL="568325" lvl="3" indent="0">
              <a:lnSpc>
                <a:spcPct val="100000"/>
              </a:lnSpc>
              <a:buNone/>
            </a:pPr>
            <a:r>
              <a:rPr lang="en-US" sz="2200" dirty="0"/>
              <a:t>The (potential) natural radioactivity of rocks (thus filter residues) is also a concern.</a:t>
            </a:r>
          </a:p>
          <a:p>
            <a:pPr marL="111125" lvl="2" indent="0">
              <a:lnSpc>
                <a:spcPct val="100000"/>
              </a:lnSpc>
              <a:buNone/>
            </a:pPr>
            <a:r>
              <a:rPr lang="en-US" sz="2400" u="sng" dirty="0"/>
              <a:t>Economic benefits</a:t>
            </a:r>
            <a:r>
              <a:rPr lang="en-US" sz="2400" dirty="0"/>
              <a:t> include decreasing the (total) cost of drilling in hard rock (by two thirds); saving water, muds, and materials; opening new jobs and decreasing unemployment.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674E-45C3-9A43-95C2-12C2867CE3F2}" type="datetime3">
              <a:rPr lang="fr-FR" smtClean="0"/>
              <a:pPr/>
              <a:t>24.01.22</a:t>
            </a:fld>
            <a:endParaRPr lang="x-none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83A8-F068-9642-A91D-B1AE8FAF7C8C}" type="slidenum">
              <a:rPr lang="x-none" smtClean="0"/>
              <a:pPr/>
              <a:t>8</a:t>
            </a:fld>
            <a:endParaRPr lang="x-none"/>
          </a:p>
        </p:txBody>
      </p:sp>
      <p:sp>
        <p:nvSpPr>
          <p:cNvPr id="8" name="1 - Τίτλος">
            <a:extLst>
              <a:ext uri="{FF2B5EF4-FFF2-40B4-BE49-F238E27FC236}">
                <a16:creationId xmlns:a16="http://schemas.microsoft.com/office/drawing/2014/main" id="{EAB73569-41CE-40B3-B1A8-E94C6DC2E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3755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4000" dirty="0"/>
              <a:t>Biosphere 1/2</a:t>
            </a:r>
            <a:endParaRPr lang="el-GR" sz="4000" dirty="0"/>
          </a:p>
        </p:txBody>
      </p:sp>
    </p:spTree>
    <p:extLst>
      <p:ext uri="{BB962C8B-B14F-4D97-AF65-F5344CB8AC3E}">
        <p14:creationId xmlns:p14="http://schemas.microsoft.com/office/powerpoint/2010/main" val="192045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79120" y="1198881"/>
            <a:ext cx="11003280" cy="4714240"/>
          </a:xfrm>
        </p:spPr>
        <p:txBody>
          <a:bodyPr numCol="1">
            <a:normAutofit/>
          </a:bodyPr>
          <a:lstStyle/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Other </a:t>
            </a:r>
            <a:r>
              <a:rPr lang="en-US" sz="2400" u="sng" dirty="0"/>
              <a:t>socioeconomic impacts</a:t>
            </a:r>
            <a:r>
              <a:rPr lang="en-US" sz="2400" dirty="0"/>
              <a:t> relate to incidents and accidents (e.g. blowout); and tourism.</a:t>
            </a:r>
          </a:p>
          <a:p>
            <a:pPr marL="111125" lvl="2" indent="0">
              <a:lnSpc>
                <a:spcPct val="100000"/>
              </a:lnSpc>
              <a:buNone/>
            </a:pPr>
            <a:r>
              <a:rPr lang="en-US" sz="2400" u="sng" dirty="0"/>
              <a:t>Public acceptance</a:t>
            </a:r>
            <a:r>
              <a:rPr lang="en-US" sz="2400" dirty="0"/>
              <a:t> (especially for local communities) is an important issue that is being investigated in the context of Task 3.2 (Social impact assessment).</a:t>
            </a:r>
          </a:p>
          <a:p>
            <a:pPr marL="111125" lvl="2" indent="0">
              <a:lnSpc>
                <a:spcPct val="100000"/>
              </a:lnSpc>
              <a:buNone/>
            </a:pPr>
            <a:r>
              <a:rPr lang="en-US" sz="2400" u="sng" dirty="0"/>
              <a:t>Energy security</a:t>
            </a:r>
            <a:r>
              <a:rPr lang="en-US" sz="2400" dirty="0"/>
              <a:t> and ORCHYD will be investigated in the context of Tasks 3.3 (Energy security implications) and 3.4 (Expert interviews and geopolitical perspective).</a:t>
            </a:r>
          </a:p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Energy and material consumption, as well as their relationship to the rate of penetration (ROP), are discussed in the context of LCA.</a:t>
            </a:r>
          </a:p>
          <a:p>
            <a:pPr marL="111125" lvl="2" indent="0">
              <a:lnSpc>
                <a:spcPct val="100000"/>
              </a:lnSpc>
              <a:buNone/>
            </a:pPr>
            <a:r>
              <a:rPr lang="en-US" sz="2400" dirty="0"/>
              <a:t>Most diesel consumption throughout the lifecycle of a geothermal project occurs during drilling.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674E-45C3-9A43-95C2-12C2867CE3F2}" type="datetime3">
              <a:rPr lang="fr-FR" smtClean="0"/>
              <a:pPr/>
              <a:t>24.01.22</a:t>
            </a:fld>
            <a:endParaRPr lang="x-none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C83A8-F068-9642-A91D-B1AE8FAF7C8C}" type="slidenum">
              <a:rPr lang="x-none" smtClean="0"/>
              <a:pPr/>
              <a:t>9</a:t>
            </a:fld>
            <a:endParaRPr lang="x-none"/>
          </a:p>
        </p:txBody>
      </p:sp>
      <p:sp>
        <p:nvSpPr>
          <p:cNvPr id="8" name="1 - Τίτλος">
            <a:extLst>
              <a:ext uri="{FF2B5EF4-FFF2-40B4-BE49-F238E27FC236}">
                <a16:creationId xmlns:a16="http://schemas.microsoft.com/office/drawing/2014/main" id="{EAB73569-41CE-40B3-B1A8-E94C6DC2E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3755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4000" dirty="0"/>
              <a:t>Biosphere 2/2</a:t>
            </a:r>
            <a:endParaRPr lang="el-GR" sz="4000" dirty="0"/>
          </a:p>
        </p:txBody>
      </p:sp>
    </p:spTree>
    <p:extLst>
      <p:ext uri="{BB962C8B-B14F-4D97-AF65-F5344CB8AC3E}">
        <p14:creationId xmlns:p14="http://schemas.microsoft.com/office/powerpoint/2010/main" val="1332183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8043</TotalTime>
  <Words>1506</Words>
  <Application>Microsoft Office PowerPoint</Application>
  <PresentationFormat>Widescreen</PresentationFormat>
  <Paragraphs>156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Theme</vt:lpstr>
      <vt:lpstr>ORCHYD WP3 Discussions</vt:lpstr>
      <vt:lpstr>Overview of WP3</vt:lpstr>
      <vt:lpstr> Overview of work towards D3.1</vt:lpstr>
      <vt:lpstr>PowerPoint Presentation</vt:lpstr>
      <vt:lpstr>Lithosphere</vt:lpstr>
      <vt:lpstr>Hydrosphere</vt:lpstr>
      <vt:lpstr>Atmosphere</vt:lpstr>
      <vt:lpstr>Biosphere 1/2</vt:lpstr>
      <vt:lpstr>Biosphere 2/2</vt:lpstr>
      <vt:lpstr>Geothermal drilling fluids</vt:lpstr>
      <vt:lpstr>Life Cycle Assessment (LCA) and Ecological Footprint Analysis (EFA) 1/2</vt:lpstr>
      <vt:lpstr>Life Cycle Assessment (LCA) and Ecological Footprint Analysis (EFA) 2/2</vt:lpstr>
      <vt:lpstr>Seismicity</vt:lpstr>
      <vt:lpstr>Noise modeling 1/3</vt:lpstr>
      <vt:lpstr>PowerPoint Presentation</vt:lpstr>
      <vt:lpstr>PowerPoint Presentation</vt:lpstr>
      <vt:lpstr>Noise modeling 2/3</vt:lpstr>
      <vt:lpstr>Noise modeling 3/3</vt:lpstr>
      <vt:lpstr>Mitigation measures</vt:lpstr>
      <vt:lpstr>Plan for the next 3 to 6 months and input required from partners</vt:lpstr>
      <vt:lpstr>Another overview of WP3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Naveen Velmurugan</dc:creator>
  <cp:lastModifiedBy>John</cp:lastModifiedBy>
  <cp:revision>173</cp:revision>
  <dcterms:created xsi:type="dcterms:W3CDTF">2021-04-08T07:57:50Z</dcterms:created>
  <dcterms:modified xsi:type="dcterms:W3CDTF">2022-01-24T12:44:59Z</dcterms:modified>
</cp:coreProperties>
</file>