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46" r:id="rId3"/>
    <p:sldId id="347" r:id="rId4"/>
    <p:sldId id="349" r:id="rId5"/>
    <p:sldId id="270" r:id="rId6"/>
    <p:sldId id="269" r:id="rId7"/>
    <p:sldId id="257" r:id="rId8"/>
    <p:sldId id="348" r:id="rId9"/>
    <p:sldId id="266" r:id="rId10"/>
    <p:sldId id="341" r:id="rId11"/>
    <p:sldId id="264" r:id="rId12"/>
    <p:sldId id="272" r:id="rId13"/>
    <p:sldId id="271" r:id="rId14"/>
    <p:sldId id="350" r:id="rId15"/>
    <p:sldId id="345" r:id="rId16"/>
    <p:sldId id="258" r:id="rId17"/>
    <p:sldId id="259" r:id="rId18"/>
    <p:sldId id="342" r:id="rId19"/>
    <p:sldId id="343" r:id="rId20"/>
    <p:sldId id="352" r:id="rId21"/>
    <p:sldId id="354" r:id="rId22"/>
    <p:sldId id="344" r:id="rId23"/>
    <p:sldId id="353" r:id="rId24"/>
    <p:sldId id="356" r:id="rId25"/>
    <p:sldId id="35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/>
    <p:restoredTop sz="94552"/>
  </p:normalViewPr>
  <p:slideViewPr>
    <p:cSldViewPr snapToGrid="0" snapToObjects="1">
      <p:cViewPr varScale="1">
        <p:scale>
          <a:sx n="68" d="100"/>
          <a:sy n="68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C9CB6-BE8B-5F42-87BE-AB21745FBD7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8C881-3F48-4E45-8CD9-AD1429F74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8C881-3F48-4E45-8CD9-AD1429F742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4E39A-B705-C14C-B783-68F4AD1A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AB8E1-DDE1-F341-ABD1-C50737117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E0A51-21AC-1241-8628-F04298D3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03F2E-822B-1B46-A41C-9EBDD011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85AC5-F6A7-4B42-90D9-56A2A867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7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0AB1-7E3F-294A-AB7E-2E09C1F3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A0CB1-4714-B343-9669-3A1C4969C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0266-8EC1-7F40-85DF-217C0532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DA57E-94B7-2C42-A17B-3847BA84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58B08-DF8E-E141-B944-57C99BA0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AD9F0-AA71-504E-B3AB-E40A676E1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A3294-3AE4-E441-9C05-D165B31CE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CF442-CDC3-E04F-8AC3-514F63E7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67102-ED27-F644-85A4-C880CDFB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B09EF-0E1D-A54F-B23A-2F998C6D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2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DF26-2B26-CE48-99EB-CC99B294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F58CE-9282-E943-9528-336658842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6E0B3-0B43-6441-A923-66B94BCF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9334F-ABAC-B649-9DF2-0AE26E1A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410EA-4C35-B842-9D13-0D9C9078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0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3D1B9-26E4-864B-A227-996EDD02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6AA38-6018-BE4A-BD97-28A8F994E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FCA3A-DA2C-B34C-BDD4-6BCF0AD7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64DD-5ECD-0F45-B20F-16C3AA4A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3D892-E5F2-F34A-8604-71B38C51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2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CD594-CE86-0443-AA86-6708F64E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D74B-242C-A54C-ABA7-5F0346FE8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D3013-FDD1-AB4E-9109-3A095D060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981AC-542D-2547-8754-62BE917E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ECAE9-AD7C-DF47-81D8-20AC48E4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9F01B-1A38-0443-99F4-8F035AA1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4BD5-0A5B-0F4B-A660-14A572A9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75887-1FB5-FA40-BD8A-746F2D1C6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09D0-420D-3647-A7BA-415AA59FE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1586F4-8682-9240-9A5F-5A098F3E4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0AB96-D2F0-1A4B-A0D8-0792B454F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99A54D-35B2-8743-8D44-AF97EFB6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EB355-05DA-2148-872D-9ABB1D23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A5B3A9-912B-2244-BFEF-FF90BBCB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1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EC98-960C-1C4B-8A5F-666A4D7D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F73B8-E891-C440-A018-FDAAF67CF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0D6A-DF18-4243-8468-EDA3491B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06C1C-A914-CE45-8EA4-BA63E63F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3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C1D17-4CBA-A140-B7D2-B7866BFD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0DA86-5AF9-7B43-9CEC-2FAAD6BF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05FE5-DA1C-254A-8C18-565E45E0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3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19E9-9664-7140-A5DA-732097B4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59CE8-A1D7-5040-A988-D0DFA49EA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DF883-B11E-0D4D-BD3B-7811E2593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42766-9187-1E47-8631-C4AE35ADE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DDAAC-A55D-3C44-A223-992F6E37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FF8E6-A29A-BA41-A580-0738DEA6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0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3709-817E-864A-B05C-706A0391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187236-E782-6E47-9F6F-ABAD92C4A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90836-88F9-264F-9E92-DCC22F96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7BDB3-7154-BD41-B1B1-DC6EDBC0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C8475-E12F-1340-AA3D-DB29F4CD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066A2-CFC3-9A4D-AA1F-75FF2948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0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363B2E-95CE-3D4C-BD5E-EB3FF473B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9646A-08BA-334A-B423-D24FA18C3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37EA-D92E-4144-B0E9-0FD39011A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0227B-612B-0642-9181-4AD2133082F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FC2E2-7477-9D4E-96F3-520D0246A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ED329-380C-A449-A283-324E5514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065E1-71D5-CF48-B37A-12327744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5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library/visualizations/2021/demo/poverty_measure-how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0CC3-204B-7341-85E6-9009F5FE977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5432" y="4154154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We the People: Between Ideas/</a:t>
            </a:r>
            <a:r>
              <a:rPr lang="en-US" sz="4800" b="1" dirty="0" err="1">
                <a:solidFill>
                  <a:schemeClr val="bg1"/>
                </a:solidFill>
                <a:latin typeface="Copperplate Gothic Bold" panose="020E0705020206020404" pitchFamily="34" charset="77"/>
              </a:rPr>
              <a:t>IDeals</a:t>
            </a:r>
            <a:r>
              <a:rPr lang="en-US" sz="48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 and Reality</a:t>
            </a:r>
          </a:p>
        </p:txBody>
      </p:sp>
    </p:spTree>
    <p:extLst>
      <p:ext uri="{BB962C8B-B14F-4D97-AF65-F5344CB8AC3E}">
        <p14:creationId xmlns:p14="http://schemas.microsoft.com/office/powerpoint/2010/main" val="2484802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03C42-F8C3-B24E-B81D-A95927EFE293}"/>
              </a:ext>
            </a:extLst>
          </p:cNvPr>
          <p:cNvSpPr/>
          <p:nvPr/>
        </p:nvSpPr>
        <p:spPr>
          <a:xfrm>
            <a:off x="-968405" y="1253660"/>
            <a:ext cx="14328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Founders: Idealistic Heroes or Racist Villains?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AEE3B2-FB0B-B248-BCE1-68C05D9B8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73" y="1715325"/>
            <a:ext cx="6868977" cy="45295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882390-1DBB-D14E-A70D-3475574832D2}"/>
              </a:ext>
            </a:extLst>
          </p:cNvPr>
          <p:cNvSpPr txBox="1"/>
          <p:nvPr/>
        </p:nvSpPr>
        <p:spPr>
          <a:xfrm>
            <a:off x="1365325" y="6369467"/>
            <a:ext cx="1011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George Washington, Thomas Jefferson, James Madison, and Benjamin Franklin owned enslaved people.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A1297-B77D-8348-B1C9-5AC27E7AA8A1}"/>
              </a:ext>
            </a:extLst>
          </p:cNvPr>
          <p:cNvSpPr txBox="1"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6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9814-2FCE-B346-AC7A-B5C1F436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83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And what about the Founding Mothers?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E1AA51E-6F2C-0948-94D6-BF143BBC4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642" y="1690688"/>
            <a:ext cx="7779281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83D945-87B2-2848-8CF3-930A2F4337BA}"/>
              </a:ext>
            </a:extLst>
          </p:cNvPr>
          <p:cNvSpPr txBox="1"/>
          <p:nvPr/>
        </p:nvSpPr>
        <p:spPr>
          <a:xfrm>
            <a:off x="247973" y="6462793"/>
            <a:ext cx="1028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Check out these short videos on these amazing women: https://</a:t>
            </a:r>
            <a:r>
              <a:rPr lang="en-US" dirty="0" err="1">
                <a:solidFill>
                  <a:srgbClr val="002060"/>
                </a:solidFill>
              </a:rPr>
              <a:t>www.youtube.com</a:t>
            </a:r>
            <a:r>
              <a:rPr lang="en-US" dirty="0">
                <a:solidFill>
                  <a:srgbClr val="002060"/>
                </a:solidFill>
              </a:rPr>
              <a:t>/</a:t>
            </a:r>
            <a:r>
              <a:rPr lang="en-US" dirty="0" err="1">
                <a:solidFill>
                  <a:srgbClr val="002060"/>
                </a:solidFill>
              </a:rPr>
              <a:t>watch?v</a:t>
            </a:r>
            <a:r>
              <a:rPr lang="en-US" dirty="0">
                <a:solidFill>
                  <a:srgbClr val="002060"/>
                </a:solidFill>
              </a:rPr>
              <a:t>=N7kqNR2l704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DCD29-6FEA-FE49-BD8C-E571060D4847}"/>
              </a:ext>
            </a:extLst>
          </p:cNvPr>
          <p:cNvSpPr txBox="1"/>
          <p:nvPr/>
        </p:nvSpPr>
        <p:spPr>
          <a:xfrm>
            <a:off x="0" y="0"/>
            <a:ext cx="12192000" cy="6248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70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A5053-212E-984B-AB68-5622F055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11" y="0"/>
            <a:ext cx="43072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C6824-AD9F-1E43-B8B7-5D5FECBB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42" y="0"/>
            <a:ext cx="38001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C0CF8-4727-1244-AE0D-28D2179837BF}"/>
              </a:ext>
            </a:extLst>
          </p:cNvPr>
          <p:cNvSpPr txBox="1"/>
          <p:nvPr/>
        </p:nvSpPr>
        <p:spPr>
          <a:xfrm>
            <a:off x="10259909" y="5479701"/>
            <a:ext cx="1758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www.pewresearch.org</a:t>
            </a:r>
            <a:r>
              <a:rPr lang="en-US" sz="1200" dirty="0">
                <a:solidFill>
                  <a:schemeClr val="bg1"/>
                </a:solidFill>
              </a:rPr>
              <a:t>/social-trends/2020/01/09/trends-in-income-and-wealth-inequality/</a:t>
            </a:r>
          </a:p>
        </p:txBody>
      </p:sp>
    </p:spTree>
    <p:extLst>
      <p:ext uri="{BB962C8B-B14F-4D97-AF65-F5344CB8AC3E}">
        <p14:creationId xmlns:p14="http://schemas.microsoft.com/office/powerpoint/2010/main" val="1473614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02B63-51AD-3C43-9EB7-5D9F62B4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44" y="54824"/>
            <a:ext cx="4833117" cy="6803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FAD2E-B416-E04B-9134-C58B79637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889" y="0"/>
            <a:ext cx="46427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55062-32C4-7C43-88D1-F9589B8CB0EF}"/>
              </a:ext>
            </a:extLst>
          </p:cNvPr>
          <p:cNvSpPr txBox="1"/>
          <p:nvPr/>
        </p:nvSpPr>
        <p:spPr>
          <a:xfrm>
            <a:off x="5623561" y="5242173"/>
            <a:ext cx="88392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</a:t>
            </a:r>
            <a:r>
              <a:rPr lang="en-US" sz="900" dirty="0" err="1">
                <a:solidFill>
                  <a:schemeClr val="bg1"/>
                </a:solidFill>
              </a:rPr>
              <a:t>www.pewresearch.org</a:t>
            </a:r>
            <a:r>
              <a:rPr lang="en-US" sz="900" dirty="0">
                <a:solidFill>
                  <a:schemeClr val="bg1"/>
                </a:solidFill>
              </a:rPr>
              <a:t>/politics/2021/08/12/deep-divisions-in-americans-views-of-nations-racial-history-and-how-to-address-it/</a:t>
            </a:r>
          </a:p>
        </p:txBody>
      </p:sp>
    </p:spTree>
    <p:extLst>
      <p:ext uri="{BB962C8B-B14F-4D97-AF65-F5344CB8AC3E}">
        <p14:creationId xmlns:p14="http://schemas.microsoft.com/office/powerpoint/2010/main" val="579144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0054B-7176-002C-4312-8C1A272B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236" y="0"/>
            <a:ext cx="51895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E1343-0A86-1D03-8701-09B2DF2CB500}"/>
              </a:ext>
            </a:extLst>
          </p:cNvPr>
          <p:cNvSpPr txBox="1"/>
          <p:nvPr/>
        </p:nvSpPr>
        <p:spPr>
          <a:xfrm>
            <a:off x="133004" y="6273225"/>
            <a:ext cx="2094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www.pewresearch.org</a:t>
            </a:r>
            <a:r>
              <a:rPr lang="en-US" sz="800" dirty="0">
                <a:solidFill>
                  <a:schemeClr val="bg1"/>
                </a:solidFill>
              </a:rPr>
              <a:t>/fact-tank/2022/12/08/in-2022-midterms-nearly-all-senate-election-results-again-matched-states-presidential-votes/</a:t>
            </a:r>
          </a:p>
        </p:txBody>
      </p:sp>
    </p:spTree>
    <p:extLst>
      <p:ext uri="{BB962C8B-B14F-4D97-AF65-F5344CB8AC3E}">
        <p14:creationId xmlns:p14="http://schemas.microsoft.com/office/powerpoint/2010/main" val="127325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0E67B2-815F-E749-B230-1922A055FC06}"/>
              </a:ext>
            </a:extLst>
          </p:cNvPr>
          <p:cNvSpPr txBox="1"/>
          <p:nvPr/>
        </p:nvSpPr>
        <p:spPr>
          <a:xfrm>
            <a:off x="5873857" y="5816130"/>
            <a:ext cx="3679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file:///Users/</a:t>
            </a:r>
            <a:r>
              <a:rPr lang="en-US" sz="1100" dirty="0" err="1"/>
              <a:t>silviamaier</a:t>
            </a:r>
            <a:r>
              <a:rPr lang="en-US" sz="1100" dirty="0"/>
              <a:t>/Desktop/WMR-2022-EN-CH-2_1.pdf</a:t>
            </a:r>
          </a:p>
          <a:p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28402-E181-C342-B8D1-3C57A582952F}"/>
              </a:ext>
            </a:extLst>
          </p:cNvPr>
          <p:cNvSpPr txBox="1"/>
          <p:nvPr/>
        </p:nvSpPr>
        <p:spPr>
          <a:xfrm>
            <a:off x="185979" y="4659828"/>
            <a:ext cx="4940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www.gallup.com</a:t>
            </a:r>
            <a:r>
              <a:rPr lang="en-US" sz="1100" dirty="0"/>
              <a:t>/analytics/355787/</a:t>
            </a:r>
            <a:r>
              <a:rPr lang="en-US" sz="1100" dirty="0" err="1"/>
              <a:t>gallup</a:t>
            </a:r>
            <a:r>
              <a:rPr lang="en-US" sz="1100" dirty="0"/>
              <a:t>-rating-world-leaders-</a:t>
            </a:r>
            <a:r>
              <a:rPr lang="en-US" sz="1100"/>
              <a:t>report.aspx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F8D10-5FF2-BD49-B621-CF011704215F}"/>
              </a:ext>
            </a:extLst>
          </p:cNvPr>
          <p:cNvSpPr txBox="1"/>
          <p:nvPr/>
        </p:nvSpPr>
        <p:spPr>
          <a:xfrm>
            <a:off x="0" y="0"/>
            <a:ext cx="12192000" cy="79041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FB79A-60CD-C3D5-506A-3006F2046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57" y="973358"/>
            <a:ext cx="5580288" cy="4659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39A49-26DE-5272-0E5D-5A380A8D3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55" y="921654"/>
            <a:ext cx="3893341" cy="36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3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FB1B5-4593-B342-915E-4C009F8E0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755" y="0"/>
            <a:ext cx="57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3FBFF-3E0A-D64A-B159-AD95A89CD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7" y="0"/>
            <a:ext cx="5521778" cy="6678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956F4-E6BA-074E-8824-2FBB0964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23" y="-1"/>
            <a:ext cx="5654040" cy="66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90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4C8A6-287C-704F-ABE9-1E21CF490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09" y="0"/>
            <a:ext cx="88091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700A2-539B-E74A-909B-8308B14985AA}"/>
              </a:ext>
            </a:extLst>
          </p:cNvPr>
          <p:cNvSpPr txBox="1"/>
          <p:nvPr/>
        </p:nvSpPr>
        <p:spPr>
          <a:xfrm>
            <a:off x="10647336" y="5734372"/>
            <a:ext cx="13328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www.loc.gov</a:t>
            </a:r>
            <a:r>
              <a:rPr lang="en-US" sz="1100" dirty="0"/>
              <a:t>/resource/g3861e.cw0013200/?r=-0.452,-0.007,1.949,0.798,0</a:t>
            </a:r>
          </a:p>
        </p:txBody>
      </p:sp>
    </p:spTree>
    <p:extLst>
      <p:ext uri="{BB962C8B-B14F-4D97-AF65-F5344CB8AC3E}">
        <p14:creationId xmlns:p14="http://schemas.microsoft.com/office/powerpoint/2010/main" val="220386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7424FA-4DEE-1FCB-F549-76AA9886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67" y="1105413"/>
            <a:ext cx="7747865" cy="4675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7ABD0-B2A4-86D3-C7D2-8E98208796ED}"/>
              </a:ext>
            </a:extLst>
          </p:cNvPr>
          <p:cNvSpPr txBox="1"/>
          <p:nvPr/>
        </p:nvSpPr>
        <p:spPr>
          <a:xfrm>
            <a:off x="2079039" y="5866291"/>
            <a:ext cx="5359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www.census.gov</a:t>
            </a:r>
            <a:r>
              <a:rPr lang="en-US" sz="1000" dirty="0">
                <a:solidFill>
                  <a:schemeClr val="bg1"/>
                </a:solidFill>
              </a:rPr>
              <a:t>/library/visualizations/interactive/acs-percentage-poverty-2015-2019.html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48FFF-598A-8842-EF2E-A6AF60BF0EC3}"/>
              </a:ext>
            </a:extLst>
          </p:cNvPr>
          <p:cNvSpPr txBox="1"/>
          <p:nvPr/>
        </p:nvSpPr>
        <p:spPr>
          <a:xfrm>
            <a:off x="930279" y="466331"/>
            <a:ext cx="9847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Poverty in the United States: 11.6%  (Native Americans: 27%)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9555E-76D4-3F68-B8DD-3E8E80757181}"/>
              </a:ext>
            </a:extLst>
          </p:cNvPr>
          <p:cNvSpPr txBox="1"/>
          <p:nvPr/>
        </p:nvSpPr>
        <p:spPr>
          <a:xfrm>
            <a:off x="288175" y="6197596"/>
            <a:ext cx="11903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poverty is officially measured: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https://www.census.gov/library/visualizations/2021/demo/poverty_measure-how.html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www.npr.org</a:t>
            </a:r>
            <a:r>
              <a:rPr lang="en-US" dirty="0">
                <a:solidFill>
                  <a:schemeClr val="bg1"/>
                </a:solidFill>
              </a:rPr>
              <a:t>/2022/08/20/1117689118/poll-69-of-native-americans-say-inflation-is-severely-affecting-their-lives</a:t>
            </a:r>
          </a:p>
        </p:txBody>
      </p:sp>
    </p:spTree>
    <p:extLst>
      <p:ext uri="{BB962C8B-B14F-4D97-AF65-F5344CB8AC3E}">
        <p14:creationId xmlns:p14="http://schemas.microsoft.com/office/powerpoint/2010/main" val="113626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DAF7D5-9694-E540-B41B-DB6DDC6458EF}"/>
              </a:ext>
            </a:extLst>
          </p:cNvPr>
          <p:cNvSpPr txBox="1"/>
          <p:nvPr/>
        </p:nvSpPr>
        <p:spPr>
          <a:xfrm>
            <a:off x="957638" y="2498124"/>
            <a:ext cx="102767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“American democracy has never shed an undemocratic assumption </a:t>
            </a:r>
          </a:p>
          <a:p>
            <a:pPr algn="ctr"/>
            <a:r>
              <a:rPr lang="en-US" sz="2800" b="1" dirty="0"/>
              <a:t>present at its founding: </a:t>
            </a:r>
          </a:p>
          <a:p>
            <a:pPr algn="ctr"/>
            <a:r>
              <a:rPr lang="en-US" sz="2800" b="1" dirty="0"/>
              <a:t>that some people are inherently entitled </a:t>
            </a:r>
          </a:p>
          <a:p>
            <a:pPr algn="ctr"/>
            <a:r>
              <a:rPr lang="en-US" sz="2800" b="1" dirty="0"/>
              <a:t>to more power than others.”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							</a:t>
            </a:r>
            <a:r>
              <a:rPr lang="en-US" sz="2800" b="1" dirty="0" err="1"/>
              <a:t>Jamelle</a:t>
            </a:r>
            <a:r>
              <a:rPr lang="en-US" sz="2800" b="1" dirty="0"/>
              <a:t> Bouie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0CEBC-B23A-AE46-BBD6-A555349BDEEE}"/>
              </a:ext>
            </a:extLst>
          </p:cNvPr>
          <p:cNvSpPr txBox="1"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10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5DE0CE-CBB2-D500-59AB-735597EB1650}"/>
              </a:ext>
            </a:extLst>
          </p:cNvPr>
          <p:cNvSpPr txBox="1"/>
          <p:nvPr/>
        </p:nvSpPr>
        <p:spPr>
          <a:xfrm>
            <a:off x="1577258" y="6475350"/>
            <a:ext cx="9037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www.vera.org</a:t>
            </a:r>
            <a:r>
              <a:rPr lang="en-US" dirty="0"/>
              <a:t>/ending-mass-incarceration/criminalization-racial-disparities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03C06-89F2-8424-B4B2-75E43AEE7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9" y="1992429"/>
            <a:ext cx="6032851" cy="2036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D0162-3B12-59EA-E4FE-E24EF84F5300}"/>
              </a:ext>
            </a:extLst>
          </p:cNvPr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27F49-297F-9899-7A26-A506C7DD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74" y="4591922"/>
            <a:ext cx="5532228" cy="1325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608FC-EFD8-16DB-CEF3-DF6046E96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279" y="2356740"/>
            <a:ext cx="5139211" cy="13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75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917CF-4535-B017-4EAF-55F0312D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04" y="1283130"/>
            <a:ext cx="7772400" cy="4009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993DB-8501-A893-9669-50CF2710D3E9}"/>
              </a:ext>
            </a:extLst>
          </p:cNvPr>
          <p:cNvSpPr txBox="1"/>
          <p:nvPr/>
        </p:nvSpPr>
        <p:spPr>
          <a:xfrm>
            <a:off x="263471" y="6369803"/>
            <a:ext cx="684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www.prisonpolicy.org</a:t>
            </a:r>
            <a:r>
              <a:rPr lang="en-US" dirty="0"/>
              <a:t>/graphs/prison_rates_by_race_2019.html</a:t>
            </a:r>
          </a:p>
        </p:txBody>
      </p:sp>
    </p:spTree>
    <p:extLst>
      <p:ext uri="{BB962C8B-B14F-4D97-AF65-F5344CB8AC3E}">
        <p14:creationId xmlns:p14="http://schemas.microsoft.com/office/powerpoint/2010/main" val="2129250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F7EE9-F821-004A-AC29-2C73C5C3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60" y="125229"/>
            <a:ext cx="9450382" cy="6431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60E71-10F8-8540-B479-196DCA749B92}"/>
              </a:ext>
            </a:extLst>
          </p:cNvPr>
          <p:cNvSpPr txBox="1"/>
          <p:nvPr/>
        </p:nvSpPr>
        <p:spPr>
          <a:xfrm>
            <a:off x="1134960" y="6492440"/>
            <a:ext cx="8613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</a:t>
            </a:r>
            <a:r>
              <a:rPr lang="en-US" sz="1100" dirty="0" err="1">
                <a:solidFill>
                  <a:schemeClr val="bg1"/>
                </a:solidFill>
              </a:rPr>
              <a:t>www.bia.gov</a:t>
            </a:r>
            <a:r>
              <a:rPr lang="en-US" sz="1100" dirty="0">
                <a:solidFill>
                  <a:schemeClr val="bg1"/>
                </a:solidFill>
              </a:rPr>
              <a:t>/sites/</a:t>
            </a:r>
            <a:r>
              <a:rPr lang="en-US" sz="1100" dirty="0" err="1">
                <a:solidFill>
                  <a:schemeClr val="bg1"/>
                </a:solidFill>
              </a:rPr>
              <a:t>bia.gov</a:t>
            </a:r>
            <a:r>
              <a:rPr lang="en-US" sz="1100" dirty="0">
                <a:solidFill>
                  <a:schemeClr val="bg1"/>
                </a:solidFill>
              </a:rPr>
              <a:t>/files/assets/</a:t>
            </a:r>
            <a:r>
              <a:rPr lang="en-US" sz="1100" dirty="0" err="1">
                <a:solidFill>
                  <a:schemeClr val="bg1"/>
                </a:solidFill>
              </a:rPr>
              <a:t>bia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ots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webteam</a:t>
            </a:r>
            <a:r>
              <a:rPr lang="en-US" sz="1100" dirty="0">
                <a:solidFill>
                  <a:schemeClr val="bg1"/>
                </a:solidFill>
              </a:rPr>
              <a:t>/pdf/idc1-028635.pdf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B2318-D84F-2446-AF7D-9AAD44AEE7EE}"/>
              </a:ext>
            </a:extLst>
          </p:cNvPr>
          <p:cNvSpPr txBox="1"/>
          <p:nvPr/>
        </p:nvSpPr>
        <p:spPr>
          <a:xfrm>
            <a:off x="10756771" y="5515249"/>
            <a:ext cx="1250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</a:t>
            </a:r>
            <a:r>
              <a:rPr lang="en-US" sz="1100" dirty="0" err="1">
                <a:solidFill>
                  <a:schemeClr val="bg1"/>
                </a:solidFill>
              </a:rPr>
              <a:t>www.slate.com</a:t>
            </a:r>
            <a:r>
              <a:rPr lang="en-US" sz="1100" dirty="0">
                <a:solidFill>
                  <a:schemeClr val="bg1"/>
                </a:solidFill>
              </a:rPr>
              <a:t>/blogs/</a:t>
            </a:r>
            <a:r>
              <a:rPr lang="en-US" sz="1100" dirty="0" err="1">
                <a:solidFill>
                  <a:schemeClr val="bg1"/>
                </a:solidFill>
              </a:rPr>
              <a:t>the_vault</a:t>
            </a:r>
            <a:r>
              <a:rPr lang="en-US" sz="1100" dirty="0">
                <a:solidFill>
                  <a:schemeClr val="bg1"/>
                </a:solidFill>
              </a:rPr>
              <a:t>/2014/06/17/</a:t>
            </a:r>
            <a:r>
              <a:rPr lang="en-US" sz="1100" dirty="0" err="1">
                <a:solidFill>
                  <a:schemeClr val="bg1"/>
                </a:solidFill>
              </a:rPr>
              <a:t>interactive_map_loss_of_indian_land.html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ED49A-6359-0842-8F27-F224603F52C1}"/>
              </a:ext>
            </a:extLst>
          </p:cNvPr>
          <p:cNvSpPr txBox="1"/>
          <p:nvPr/>
        </p:nvSpPr>
        <p:spPr>
          <a:xfrm>
            <a:off x="10476770" y="5145917"/>
            <a:ext cx="166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Interactive Map</a:t>
            </a:r>
          </a:p>
        </p:txBody>
      </p:sp>
    </p:spTree>
    <p:extLst>
      <p:ext uri="{BB962C8B-B14F-4D97-AF65-F5344CB8AC3E}">
        <p14:creationId xmlns:p14="http://schemas.microsoft.com/office/powerpoint/2010/main" val="325590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844B27-69A5-B289-19DB-6B71C8380D8D}"/>
              </a:ext>
            </a:extLst>
          </p:cNvPr>
          <p:cNvSpPr txBox="1"/>
          <p:nvPr/>
        </p:nvSpPr>
        <p:spPr>
          <a:xfrm>
            <a:off x="0" y="6497629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www.splcenter.org</a:t>
            </a:r>
            <a:r>
              <a:rPr lang="en-US" dirty="0"/>
              <a:t>/hate-map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587997-E865-BD74-149A-C8D12994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1" y="420157"/>
            <a:ext cx="11605846" cy="57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56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0B5AE6-D6A5-940F-A420-CF194C43B005}"/>
              </a:ext>
            </a:extLst>
          </p:cNvPr>
          <p:cNvSpPr txBox="1"/>
          <p:nvPr/>
        </p:nvSpPr>
        <p:spPr>
          <a:xfrm>
            <a:off x="137786" y="1002082"/>
            <a:ext cx="116993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Concluding Thoughts and Observations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What surprised you the most?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What was the most interesting thing you learned and what shifted your position on a particular topic?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What questions, if any, are emerging for you?</a:t>
            </a:r>
          </a:p>
        </p:txBody>
      </p:sp>
    </p:spTree>
    <p:extLst>
      <p:ext uri="{BB962C8B-B14F-4D97-AF65-F5344CB8AC3E}">
        <p14:creationId xmlns:p14="http://schemas.microsoft.com/office/powerpoint/2010/main" val="3079320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31175B-DE18-1E65-8F3A-B342C7E1A986}"/>
              </a:ext>
            </a:extLst>
          </p:cNvPr>
          <p:cNvSpPr txBox="1"/>
          <p:nvPr/>
        </p:nvSpPr>
        <p:spPr>
          <a:xfrm>
            <a:off x="1793763" y="1993690"/>
            <a:ext cx="81614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</a:t>
            </a:r>
          </a:p>
          <a:p>
            <a:pPr algn="ctr"/>
            <a:r>
              <a:rPr lang="en-US" sz="4000" b="1" dirty="0"/>
              <a:t>Quiz: </a:t>
            </a:r>
          </a:p>
          <a:p>
            <a:pPr algn="ctr"/>
            <a:r>
              <a:rPr lang="en-US" sz="4000" b="1" dirty="0"/>
              <a:t>Where do you fit into the US political typology?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DC647-50A3-47DA-0CCD-3965CB66F30B}"/>
              </a:ext>
            </a:extLst>
          </p:cNvPr>
          <p:cNvSpPr txBox="1"/>
          <p:nvPr/>
        </p:nvSpPr>
        <p:spPr>
          <a:xfrm>
            <a:off x="3064497" y="5108754"/>
            <a:ext cx="606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/politics/quiz/political-typology/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53B8-74E9-E9D5-3CE2-CB2394C4200E}"/>
              </a:ext>
            </a:extLst>
          </p:cNvPr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5A84D8-024F-DE4E-A5BC-6A5773BD63BF}"/>
              </a:ext>
            </a:extLst>
          </p:cNvPr>
          <p:cNvSpPr txBox="1"/>
          <p:nvPr/>
        </p:nvSpPr>
        <p:spPr>
          <a:xfrm>
            <a:off x="2026920" y="3063240"/>
            <a:ext cx="8054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 is democracy …. and what is it not?</a:t>
            </a:r>
          </a:p>
          <a:p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9B0F8-7C93-4E49-A84D-51C46094D6FE}"/>
              </a:ext>
            </a:extLst>
          </p:cNvPr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79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D605BD-2933-DFED-6B48-79930156CC5F}"/>
              </a:ext>
            </a:extLst>
          </p:cNvPr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249FA-C3C6-0D1A-E2D1-3DCD8554B8CF}"/>
              </a:ext>
            </a:extLst>
          </p:cNvPr>
          <p:cNvSpPr txBox="1"/>
          <p:nvPr/>
        </p:nvSpPr>
        <p:spPr>
          <a:xfrm>
            <a:off x="2129425" y="463463"/>
            <a:ext cx="76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Buzz Session: America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6507EB-35B8-4D87-342C-B9942C943326}"/>
              </a:ext>
            </a:extLst>
          </p:cNvPr>
          <p:cNvSpPr/>
          <p:nvPr/>
        </p:nvSpPr>
        <p:spPr>
          <a:xfrm>
            <a:off x="916488" y="2580362"/>
            <a:ext cx="4319392" cy="25427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America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E0A254-27D0-CA4F-3E3B-6330E8BAC5E7}"/>
              </a:ext>
            </a:extLst>
          </p:cNvPr>
          <p:cNvSpPr/>
          <p:nvPr/>
        </p:nvSpPr>
        <p:spPr>
          <a:xfrm>
            <a:off x="6542762" y="2580362"/>
            <a:ext cx="4319392" cy="25427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Democracy</a:t>
            </a:r>
          </a:p>
        </p:txBody>
      </p:sp>
    </p:spTree>
    <p:extLst>
      <p:ext uri="{BB962C8B-B14F-4D97-AF65-F5344CB8AC3E}">
        <p14:creationId xmlns:p14="http://schemas.microsoft.com/office/powerpoint/2010/main" val="111651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2E82-8DE4-1747-9EDF-8697042C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57200"/>
            <a:ext cx="4617720" cy="16002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Recap: Snapshot of the United States of America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7CD93EC-3D63-364C-A4E8-5CBE151BBD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365" r="9365"/>
          <a:stretch>
            <a:fillRect/>
          </a:stretch>
        </p:blipFill>
        <p:spPr>
          <a:xfrm>
            <a:off x="5183188" y="987425"/>
            <a:ext cx="7008812" cy="553422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A07FC-DF02-644A-B06E-246E06932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221" y="2270760"/>
            <a:ext cx="4153059" cy="3811588"/>
          </a:xfrm>
        </p:spPr>
        <p:txBody>
          <a:bodyPr/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329.5 mill (EU: 447 mill; China: 1,4 bill)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Foreign born: 47 mill (14.4%)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Capital: Washington, DC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Presidential democracy with a bicameral legislature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Federal system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7AA72-AF78-8D47-96A0-18E6EFDF48D9}"/>
              </a:ext>
            </a:extLst>
          </p:cNvPr>
          <p:cNvSpPr txBox="1"/>
          <p:nvPr/>
        </p:nvSpPr>
        <p:spPr>
          <a:xfrm>
            <a:off x="0" y="0"/>
            <a:ext cx="12192000" cy="8229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6CA56-CEF2-7445-AA1A-A9FA36EF0CE8}"/>
              </a:ext>
            </a:extLst>
          </p:cNvPr>
          <p:cNvSpPr txBox="1"/>
          <p:nvPr/>
        </p:nvSpPr>
        <p:spPr>
          <a:xfrm>
            <a:off x="5212080" y="6598920"/>
            <a:ext cx="41665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www.worldmapsonline.com</a:t>
            </a:r>
            <a:r>
              <a:rPr lang="en-US" sz="1100" dirty="0"/>
              <a:t>/united-states-political-wall-map/</a:t>
            </a:r>
          </a:p>
        </p:txBody>
      </p:sp>
    </p:spTree>
    <p:extLst>
      <p:ext uri="{BB962C8B-B14F-4D97-AF65-F5344CB8AC3E}">
        <p14:creationId xmlns:p14="http://schemas.microsoft.com/office/powerpoint/2010/main" val="106957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D51B-2B1A-8045-B0F8-87975C62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Key Points and Some Takeaways from Today’s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54C3C-EE70-EF4E-9F70-3A0A63863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19" y="1899018"/>
            <a:ext cx="10977562" cy="4775444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More holistic understanding of American history, politics and culture</a:t>
            </a:r>
          </a:p>
          <a:p>
            <a:r>
              <a:rPr lang="en-US" dirty="0">
                <a:solidFill>
                  <a:schemeClr val="bg1"/>
                </a:solidFill>
              </a:rPr>
              <a:t>America as the “biggest experiment in human liberty”</a:t>
            </a:r>
          </a:p>
          <a:p>
            <a:r>
              <a:rPr lang="en-US" dirty="0">
                <a:solidFill>
                  <a:schemeClr val="bg1"/>
                </a:solidFill>
              </a:rPr>
              <a:t>American exceptionalism  </a:t>
            </a:r>
          </a:p>
          <a:p>
            <a:r>
              <a:rPr lang="en-US" dirty="0">
                <a:solidFill>
                  <a:schemeClr val="bg1"/>
                </a:solidFill>
              </a:rPr>
              <a:t>A history of contradictions – between ideas/ideals and reality</a:t>
            </a:r>
          </a:p>
          <a:p>
            <a:r>
              <a:rPr lang="en-US" dirty="0">
                <a:solidFill>
                  <a:schemeClr val="bg1"/>
                </a:solidFill>
              </a:rPr>
              <a:t>The history of American democracy is the struggle of the dis-empowered to be treated as  “citizens,” entitled to and enjoying all rights and protections, and to access power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27.4% women, 23% people of color</a:t>
            </a:r>
          </a:p>
          <a:p>
            <a:r>
              <a:rPr lang="en-US" dirty="0">
                <a:solidFill>
                  <a:schemeClr val="bg1"/>
                </a:solidFill>
              </a:rPr>
              <a:t> “A Nation by Design” (</a:t>
            </a:r>
            <a:r>
              <a:rPr lang="en-US" dirty="0" err="1">
                <a:solidFill>
                  <a:schemeClr val="bg1"/>
                </a:solidFill>
              </a:rPr>
              <a:t>Zolberg</a:t>
            </a:r>
            <a:r>
              <a:rPr lang="en-US" dirty="0">
                <a:solidFill>
                  <a:schemeClr val="bg1"/>
                </a:solidFill>
              </a:rPr>
              <a:t> 2008)</a:t>
            </a:r>
          </a:p>
          <a:p>
            <a:r>
              <a:rPr lang="en-US" dirty="0">
                <a:solidFill>
                  <a:schemeClr val="bg1"/>
                </a:solidFill>
              </a:rPr>
              <a:t>Stolen lives, stolen land, stolen labor &amp; the centrality of slavery to American history and economics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to reckon with this history? -&gt; BLM, CRT removing statues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Whose history, whose truth? </a:t>
            </a:r>
          </a:p>
          <a:p>
            <a:r>
              <a:rPr lang="en-US" dirty="0">
                <a:solidFill>
                  <a:schemeClr val="bg1"/>
                </a:solidFill>
              </a:rPr>
              <a:t>What is the proper role of government (in American society and the economy?)</a:t>
            </a:r>
          </a:p>
          <a:p>
            <a:r>
              <a:rPr lang="en-US" dirty="0">
                <a:solidFill>
                  <a:schemeClr val="bg1"/>
                </a:solidFill>
              </a:rPr>
              <a:t>Balancing liberty – equality – order</a:t>
            </a:r>
          </a:p>
          <a:p>
            <a:r>
              <a:rPr lang="en-US" dirty="0">
                <a:solidFill>
                  <a:schemeClr val="bg1"/>
                </a:solidFill>
              </a:rPr>
              <a:t>Balancing federal versus states’ rights</a:t>
            </a:r>
          </a:p>
          <a:p>
            <a:r>
              <a:rPr lang="en-US" dirty="0">
                <a:solidFill>
                  <a:schemeClr val="bg1"/>
                </a:solidFill>
              </a:rPr>
              <a:t>Individual rights and individualism versus societal needs and group rights</a:t>
            </a:r>
          </a:p>
          <a:p>
            <a:r>
              <a:rPr lang="en-US" dirty="0">
                <a:solidFill>
                  <a:schemeClr val="bg1"/>
                </a:solidFill>
              </a:rPr>
              <a:t>Role of religion in public life</a:t>
            </a:r>
          </a:p>
          <a:p>
            <a:r>
              <a:rPr lang="en-US" dirty="0">
                <a:solidFill>
                  <a:schemeClr val="bg1"/>
                </a:solidFill>
              </a:rPr>
              <a:t>Increasing polarization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5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B819-84AB-E546-A265-8760DDE7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 Dates, Terms and Ideas in American Democracy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F2B08-C3F8-4749-BE09-52209C2E1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12192000" cy="5227319"/>
          </a:xfrm>
          <a:solidFill>
            <a:srgbClr val="002060"/>
          </a:solidFill>
        </p:spPr>
        <p:txBody>
          <a:bodyPr>
            <a:normAutofit fontScale="70000" lnSpcReduction="20000"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1607 Jamestown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1619 enslaved Africans brought to Continental America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John Locke, Jean Jacques Rousseau, JJ de Montesquieu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natural law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social contract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Declaration of Independence 1776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Constitution 1789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Bill of Rights and Amendments to the Constitution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republic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popular sovereignty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limited government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federalism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separation of powers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checks and balances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representative democracy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1863/1865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1868 14</a:t>
            </a:r>
            <a:r>
              <a:rPr lang="en-US" sz="2000" b="1" baseline="30000" dirty="0">
                <a:solidFill>
                  <a:schemeClr val="bg1"/>
                </a:solidFill>
              </a:rPr>
              <a:t>th</a:t>
            </a:r>
            <a:r>
              <a:rPr lang="en-US" sz="2000" b="1" dirty="0">
                <a:solidFill>
                  <a:schemeClr val="bg1"/>
                </a:solidFill>
              </a:rPr>
              <a:t> Amendment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1919 19</a:t>
            </a:r>
            <a:r>
              <a:rPr lang="en-US" sz="2000" b="1" baseline="30000" dirty="0">
                <a:solidFill>
                  <a:schemeClr val="bg1"/>
                </a:solidFill>
              </a:rPr>
              <a:t>th</a:t>
            </a:r>
            <a:r>
              <a:rPr lang="en-US" sz="2000" b="1" dirty="0">
                <a:solidFill>
                  <a:schemeClr val="bg1"/>
                </a:solidFill>
              </a:rPr>
              <a:t> Amendment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1964 Civil Rights Act, 1965 Voting Rights Act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F8592-C601-F64B-9ECF-AA94FDCC1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17" y="2511483"/>
            <a:ext cx="6459955" cy="37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68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86259-7096-C845-A5CD-7BF170F9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10" y="528320"/>
            <a:ext cx="4813300" cy="591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63B4A-D36A-BA40-B05A-86929A2F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909320"/>
            <a:ext cx="4991100" cy="515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D0AD8-64E5-4543-8396-080C4A2C7F68}"/>
              </a:ext>
            </a:extLst>
          </p:cNvPr>
          <p:cNvSpPr txBox="1"/>
          <p:nvPr/>
        </p:nvSpPr>
        <p:spPr>
          <a:xfrm>
            <a:off x="797441" y="6477000"/>
            <a:ext cx="50802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</a:t>
            </a:r>
            <a:r>
              <a:rPr lang="en-US" sz="1100" dirty="0" err="1">
                <a:solidFill>
                  <a:schemeClr val="bg1"/>
                </a:solidFill>
              </a:rPr>
              <a:t>www.pewresearch.org</a:t>
            </a:r>
            <a:r>
              <a:rPr lang="en-US" sz="1100" dirty="0">
                <a:solidFill>
                  <a:schemeClr val="bg1"/>
                </a:solidFill>
              </a:rPr>
              <a:t>/fact-tank/2021/03/10/the-changing-face-of-congress/</a:t>
            </a:r>
          </a:p>
        </p:txBody>
      </p:sp>
    </p:spTree>
    <p:extLst>
      <p:ext uri="{BB962C8B-B14F-4D97-AF65-F5344CB8AC3E}">
        <p14:creationId xmlns:p14="http://schemas.microsoft.com/office/powerpoint/2010/main" val="29015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6EEA4-4541-E54F-8898-9BB0922D5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461" y="752412"/>
            <a:ext cx="3117524" cy="5030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D14ED-1FFC-C342-85D7-BBCBE880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86" y="2174823"/>
            <a:ext cx="4452275" cy="29083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6FA85A-F5F5-284C-AF06-6ACC49243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" y="1824904"/>
            <a:ext cx="4321387" cy="36081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0921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759</Words>
  <Application>Microsoft Office PowerPoint</Application>
  <PresentationFormat>Ευρεία οθόνη</PresentationFormat>
  <Paragraphs>93</Paragraphs>
  <Slides>25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Copperplate Gothic Bold</vt:lpstr>
      <vt:lpstr>Office Theme</vt:lpstr>
      <vt:lpstr>We the People: Between Ideas/IDeals and Reality</vt:lpstr>
      <vt:lpstr>Παρουσίαση του PowerPoint</vt:lpstr>
      <vt:lpstr>Παρουσίαση του PowerPoint</vt:lpstr>
      <vt:lpstr>Παρουσίαση του PowerPoint</vt:lpstr>
      <vt:lpstr>Recap: Snapshot of the United States of America</vt:lpstr>
      <vt:lpstr>Key Points and Some Takeaways from Today’s Conversation</vt:lpstr>
      <vt:lpstr>Key Dates, Terms and Ideas in American Democracy</vt:lpstr>
      <vt:lpstr>Παρουσίαση του PowerPoint</vt:lpstr>
      <vt:lpstr>Παρουσίαση του PowerPoint</vt:lpstr>
      <vt:lpstr>Παρουσίαση του PowerPoint</vt:lpstr>
      <vt:lpstr>And what about the Founding Mothers?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Marilena</cp:lastModifiedBy>
  <cp:revision>140</cp:revision>
  <cp:lastPrinted>2021-10-20T22:09:22Z</cp:lastPrinted>
  <dcterms:created xsi:type="dcterms:W3CDTF">2021-10-18T14:01:27Z</dcterms:created>
  <dcterms:modified xsi:type="dcterms:W3CDTF">2023-10-27T13:28:45Z</dcterms:modified>
</cp:coreProperties>
</file>