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0" r:id="rId3"/>
    <p:sldId id="278" r:id="rId4"/>
    <p:sldId id="279" r:id="rId5"/>
    <p:sldId id="281" r:id="rId6"/>
    <p:sldId id="287" r:id="rId7"/>
    <p:sldId id="286" r:id="rId8"/>
    <p:sldId id="291" r:id="rId9"/>
    <p:sldId id="293" r:id="rId10"/>
    <p:sldId id="275" r:id="rId11"/>
    <p:sldId id="277" r:id="rId12"/>
    <p:sldId id="257" r:id="rId13"/>
    <p:sldId id="268" r:id="rId14"/>
    <p:sldId id="294" r:id="rId15"/>
    <p:sldId id="269" r:id="rId16"/>
    <p:sldId id="276" r:id="rId17"/>
    <p:sldId id="258" r:id="rId18"/>
    <p:sldId id="272" r:id="rId19"/>
    <p:sldId id="282" r:id="rId20"/>
    <p:sldId id="284" r:id="rId21"/>
    <p:sldId id="259" r:id="rId22"/>
    <p:sldId id="283" r:id="rId23"/>
    <p:sldId id="285" r:id="rId24"/>
    <p:sldId id="260" r:id="rId25"/>
    <p:sldId id="261" r:id="rId26"/>
    <p:sldId id="266" r:id="rId27"/>
    <p:sldId id="267" r:id="rId28"/>
    <p:sldId id="262" r:id="rId29"/>
    <p:sldId id="263"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86" d="100"/>
          <a:sy n="86" d="100"/>
        </p:scale>
        <p:origin x="198" y="-5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Στυλ κύριου τίτλου</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pPr/>
              <a:t>4/16/2021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pPr/>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1160EA64-D806-43AC-9DF2-F8C432F32B4C}" type="datetimeFigureOut">
              <a:rPr lang="en-US" dirty="0"/>
              <a:pPr/>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pPr/>
              <a:t>4/16/2021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583436" y="3143250"/>
            <a:ext cx="4270248"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4F7D4976-E339-4826-83B7-FBD03F55ECF8}" type="datetimeFigureOut">
              <a:rPr lang="en-US" dirty="0"/>
              <a:pPr/>
              <a:t>4/16/2021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el-GR"/>
              <a:t>Στυλ κύριου τίτλου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pPr/>
              <a:t>4/16/2021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pPr/>
              <a:t>4/16/2021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Στυλ κύριου τίτλου</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9" name="Date Placeholder 8"/>
          <p:cNvSpPr>
            <a:spLocks noGrp="1"/>
          </p:cNvSpPr>
          <p:nvPr>
            <p:ph type="dt" sz="half" idx="10"/>
          </p:nvPr>
        </p:nvSpPr>
        <p:spPr/>
        <p:txBody>
          <a:bodyPr/>
          <a:lstStyle/>
          <a:p>
            <a:fld id="{D1BE4249-C0D0-4B06-8692-E8BB871AF643}" type="datetimeFigureOut">
              <a:rPr lang="en-US" dirty="0"/>
              <a:pPr/>
              <a:t>4/16/2021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4/16/2021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pPr/>
              <a:t>4/16/2021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AU" dirty="0" smtClean="0"/>
              <a:t>nuclear </a:t>
            </a:r>
            <a:r>
              <a:rPr lang="en-AU"/>
              <a:t>energy </a:t>
            </a:r>
            <a:r>
              <a:rPr lang="en-AU" smtClean="0"/>
              <a:t>&amp; diplomacy</a:t>
            </a:r>
            <a:r>
              <a:rPr lang="en-AU" dirty="0" smtClean="0"/>
              <a:t/>
            </a:r>
            <a:br>
              <a:rPr lang="en-AU" dirty="0" smtClean="0"/>
            </a:br>
            <a:r>
              <a:rPr lang="en-AU" dirty="0" smtClean="0"/>
              <a:t> </a:t>
            </a:r>
            <a:r>
              <a:rPr lang="en-AU" sz="2800" dirty="0" smtClean="0"/>
              <a:t>THE CASE OF Russia</a:t>
            </a:r>
            <a:endParaRPr lang="en-AU" sz="2800" dirty="0"/>
          </a:p>
        </p:txBody>
      </p:sp>
      <p:sp>
        <p:nvSpPr>
          <p:cNvPr id="3" name="Υπότιτλος 2"/>
          <p:cNvSpPr>
            <a:spLocks noGrp="1"/>
          </p:cNvSpPr>
          <p:nvPr>
            <p:ph type="subTitle" idx="1"/>
          </p:nvPr>
        </p:nvSpPr>
        <p:spPr>
          <a:xfrm>
            <a:off x="2695194" y="4352544"/>
            <a:ext cx="6801612" cy="1705356"/>
          </a:xfrm>
        </p:spPr>
        <p:txBody>
          <a:bodyPr>
            <a:normAutofit/>
          </a:bodyPr>
          <a:lstStyle/>
          <a:p>
            <a:r>
              <a:rPr lang="en-US" b="1" dirty="0" smtClean="0"/>
              <a:t>Dr  </a:t>
            </a:r>
            <a:r>
              <a:rPr lang="en-US" b="1" dirty="0" err="1" smtClean="0"/>
              <a:t>Vassilios</a:t>
            </a:r>
            <a:r>
              <a:rPr lang="en-US" b="1" dirty="0" smtClean="0"/>
              <a:t> </a:t>
            </a:r>
            <a:r>
              <a:rPr lang="en-US" b="1" dirty="0" err="1" smtClean="0"/>
              <a:t>Sitaras</a:t>
            </a:r>
            <a:endParaRPr lang="en-US" b="1" dirty="0" smtClean="0"/>
          </a:p>
          <a:p>
            <a:r>
              <a:rPr lang="en-US" dirty="0" smtClean="0"/>
              <a:t>International Security Analyst</a:t>
            </a:r>
            <a:endParaRPr lang="el-GR" dirty="0"/>
          </a:p>
          <a:p>
            <a:r>
              <a:rPr lang="en-US" dirty="0" smtClean="0"/>
              <a:t>Unipi</a:t>
            </a:r>
            <a:r>
              <a:rPr lang="el-GR" dirty="0" smtClean="0"/>
              <a:t>, </a:t>
            </a:r>
            <a:r>
              <a:rPr lang="en-US" dirty="0" smtClean="0"/>
              <a:t>17</a:t>
            </a:r>
            <a:r>
              <a:rPr lang="el-GR" dirty="0" smtClean="0"/>
              <a:t>-</a:t>
            </a:r>
            <a:r>
              <a:rPr lang="en-US" dirty="0" smtClean="0"/>
              <a:t>4</a:t>
            </a:r>
            <a:r>
              <a:rPr lang="el-GR" dirty="0" smtClean="0"/>
              <a:t>-</a:t>
            </a:r>
            <a:r>
              <a:rPr lang="en-US" dirty="0" smtClean="0"/>
              <a:t>2021</a:t>
            </a:r>
            <a:endParaRPr lang="en-AU" dirty="0"/>
          </a:p>
        </p:txBody>
      </p:sp>
    </p:spTree>
    <p:extLst>
      <p:ext uri="{BB962C8B-B14F-4D97-AF65-F5344CB8AC3E}">
        <p14:creationId xmlns="" xmlns:p14="http://schemas.microsoft.com/office/powerpoint/2010/main" val="399802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95556" y="649705"/>
            <a:ext cx="7729728" cy="1755607"/>
          </a:xfrm>
        </p:spPr>
        <p:txBody>
          <a:bodyPr>
            <a:normAutofit fontScale="90000"/>
          </a:bodyPr>
          <a:lstStyle/>
          <a:p>
            <a:r>
              <a:rPr lang="en-US" sz="2000" dirty="0" smtClean="0"/>
              <a:t>Today</a:t>
            </a:r>
            <a:r>
              <a:rPr lang="el-GR" sz="2000" dirty="0" smtClean="0"/>
              <a:t>: </a:t>
            </a:r>
            <a:r>
              <a:rPr lang="en-US" sz="2000" dirty="0" smtClean="0"/>
              <a:t>only </a:t>
            </a:r>
            <a:r>
              <a:rPr lang="en-US" sz="2000" b="1" dirty="0" smtClean="0"/>
              <a:t>10.5%</a:t>
            </a:r>
            <a:r>
              <a:rPr lang="en-US" sz="2000" dirty="0" smtClean="0"/>
              <a:t> of global electricity / 18% in the 37 oecd countries / 20% in the us</a:t>
            </a:r>
            <a:r>
              <a:rPr lang="en-US" dirty="0" smtClean="0"/>
              <a:t/>
            </a:r>
            <a:br>
              <a:rPr lang="en-US" dirty="0" smtClean="0"/>
            </a:br>
            <a:r>
              <a:rPr lang="en-US" dirty="0" smtClean="0"/>
              <a:t/>
            </a:r>
            <a:br>
              <a:rPr lang="en-US" dirty="0" smtClean="0"/>
            </a:br>
            <a:r>
              <a:rPr lang="en-US" dirty="0" smtClean="0"/>
              <a:t>Still, there is huge potential…</a:t>
            </a:r>
            <a:br>
              <a:rPr lang="en-US" dirty="0" smtClean="0"/>
            </a:br>
            <a:r>
              <a:rPr lang="en-US" sz="1800" dirty="0" smtClean="0"/>
              <a:t>443 operational / 54 being built / 100 planned</a:t>
            </a:r>
            <a:endParaRPr lang="en-AU" sz="1800" dirty="0"/>
          </a:p>
        </p:txBody>
      </p:sp>
      <p:pic>
        <p:nvPicPr>
          <p:cNvPr id="5" name="Θέση περιεχομένου 4"/>
          <p:cNvPicPr>
            <a:picLocks noGrp="1" noChangeAspect="1"/>
          </p:cNvPicPr>
          <p:nvPr>
            <p:ph idx="1"/>
          </p:nvPr>
        </p:nvPicPr>
        <p:blipFill>
          <a:blip r:embed="rId2"/>
          <a:stretch>
            <a:fillRect/>
          </a:stretch>
        </p:blipFill>
        <p:spPr>
          <a:xfrm>
            <a:off x="2771776" y="2946400"/>
            <a:ext cx="6753224" cy="3244850"/>
          </a:xfrm>
        </p:spPr>
      </p:pic>
    </p:spTree>
    <p:extLst>
      <p:ext uri="{BB962C8B-B14F-4D97-AF65-F5344CB8AC3E}">
        <p14:creationId xmlns="" xmlns:p14="http://schemas.microsoft.com/office/powerpoint/2010/main" val="311583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a:bodyPr>
          <a:lstStyle/>
          <a:p>
            <a:r>
              <a:rPr lang="en-US" sz="2000" b="1" dirty="0" smtClean="0"/>
              <a:t>challenges</a:t>
            </a:r>
            <a:endParaRPr lang="en-US" sz="2000" b="1" dirty="0"/>
          </a:p>
        </p:txBody>
      </p:sp>
      <p:sp>
        <p:nvSpPr>
          <p:cNvPr id="3" name="2 - Θέση περιεχομένου"/>
          <p:cNvSpPr>
            <a:spLocks noGrp="1"/>
          </p:cNvSpPr>
          <p:nvPr>
            <p:ph sz="half" idx="2"/>
          </p:nvPr>
        </p:nvSpPr>
        <p:spPr>
          <a:xfrm>
            <a:off x="902369" y="3143249"/>
            <a:ext cx="5462336" cy="3137235"/>
          </a:xfrm>
        </p:spPr>
        <p:txBody>
          <a:bodyPr>
            <a:normAutofit fontScale="92500" lnSpcReduction="10000"/>
          </a:bodyPr>
          <a:lstStyle/>
          <a:p>
            <a:r>
              <a:rPr lang="en-US" sz="2000" b="1" dirty="0" smtClean="0"/>
              <a:t>Financial </a:t>
            </a:r>
            <a:r>
              <a:rPr lang="en-US" sz="2000" dirty="0" smtClean="0"/>
              <a:t>(capital-intensive) 70% of the cost of a kWh in 60 years is accounted for by the early/fixed cost from the construction phase…</a:t>
            </a:r>
          </a:p>
          <a:p>
            <a:r>
              <a:rPr lang="en-US" sz="2000" b="1" dirty="0" smtClean="0"/>
              <a:t>Geopolitical</a:t>
            </a:r>
            <a:r>
              <a:rPr lang="el-GR" sz="2000" dirty="0" smtClean="0"/>
              <a:t>:</a:t>
            </a:r>
            <a:r>
              <a:rPr lang="en-US" sz="2000" dirty="0" smtClean="0"/>
              <a:t> NPT “Trojan Horses”,  e.g. export limitations for US companies,  as Section 123 of the Atomic Energy Act generally requires the conclusion of a nuclear cooperation agreement </a:t>
            </a:r>
          </a:p>
          <a:p>
            <a:r>
              <a:rPr lang="en-US" sz="2000" b="1" dirty="0" smtClean="0"/>
              <a:t>Regulatory</a:t>
            </a:r>
            <a:r>
              <a:rPr lang="en-US" sz="2000" dirty="0" smtClean="0"/>
              <a:t>, for obvious safety reasons/see EURATOM</a:t>
            </a:r>
          </a:p>
          <a:p>
            <a:r>
              <a:rPr lang="en-US" sz="2000" b="1" dirty="0" smtClean="0"/>
              <a:t>RAW</a:t>
            </a:r>
            <a:r>
              <a:rPr lang="en-US" sz="2000" dirty="0" smtClean="0"/>
              <a:t> Management (e.g. Yuka mountain)</a:t>
            </a:r>
          </a:p>
          <a:p>
            <a:endParaRPr lang="en-US" dirty="0"/>
          </a:p>
        </p:txBody>
      </p:sp>
      <p:sp>
        <p:nvSpPr>
          <p:cNvPr id="4" name="3 - Θέση περιεχομένου"/>
          <p:cNvSpPr>
            <a:spLocks noGrp="1"/>
          </p:cNvSpPr>
          <p:nvPr>
            <p:ph sz="quarter" idx="4"/>
          </p:nvPr>
        </p:nvSpPr>
        <p:spPr>
          <a:xfrm>
            <a:off x="6639106" y="3107153"/>
            <a:ext cx="4802926" cy="3161299"/>
          </a:xfrm>
        </p:spPr>
        <p:txBody>
          <a:bodyPr>
            <a:noAutofit/>
          </a:bodyPr>
          <a:lstStyle/>
          <a:p>
            <a:r>
              <a:rPr lang="en-US" sz="2000" dirty="0" smtClean="0"/>
              <a:t>Alternative source of electricity</a:t>
            </a:r>
          </a:p>
          <a:p>
            <a:r>
              <a:rPr lang="en-US" sz="2000" dirty="0" smtClean="0"/>
              <a:t>“</a:t>
            </a:r>
            <a:r>
              <a:rPr lang="en-US" sz="2000" i="1" dirty="0" smtClean="0"/>
              <a:t>Too cheap to meter</a:t>
            </a:r>
            <a:r>
              <a:rPr lang="en-US" sz="2000" dirty="0" smtClean="0"/>
              <a:t>”, once operational</a:t>
            </a:r>
          </a:p>
          <a:p>
            <a:r>
              <a:rPr lang="en-US" sz="2000" dirty="0" smtClean="0"/>
              <a:t>More than 94% installed capacity factor </a:t>
            </a:r>
            <a:r>
              <a:rPr lang="en-US" sz="2000" dirty="0" err="1" smtClean="0"/>
              <a:t>vs</a:t>
            </a:r>
            <a:r>
              <a:rPr lang="en-US" sz="2000" dirty="0" smtClean="0"/>
              <a:t> just 35% for wind and 25% for solar</a:t>
            </a:r>
          </a:p>
          <a:p>
            <a:r>
              <a:rPr lang="en-US" sz="2000" dirty="0" smtClean="0"/>
              <a:t>600 million tons of oil equivalent annually</a:t>
            </a:r>
          </a:p>
          <a:p>
            <a:r>
              <a:rPr lang="en-US" sz="2000" dirty="0" smtClean="0"/>
              <a:t>2015 Paris Agreement is good news </a:t>
            </a:r>
          </a:p>
          <a:p>
            <a:r>
              <a:rPr lang="en-US" sz="2000" dirty="0" smtClean="0"/>
              <a:t>Promising technological breakthroughs, like fusion and thorium </a:t>
            </a:r>
            <a:endParaRPr lang="en-US" sz="2000" dirty="0"/>
          </a:p>
        </p:txBody>
      </p:sp>
      <p:sp>
        <p:nvSpPr>
          <p:cNvPr id="5" name="4 - Θέση κειμένου"/>
          <p:cNvSpPr>
            <a:spLocks noGrp="1"/>
          </p:cNvSpPr>
          <p:nvPr>
            <p:ph type="body" sz="quarter" idx="13"/>
          </p:nvPr>
        </p:nvSpPr>
        <p:spPr/>
        <p:txBody>
          <a:bodyPr>
            <a:normAutofit/>
          </a:bodyPr>
          <a:lstStyle/>
          <a:p>
            <a:r>
              <a:rPr lang="en-US" sz="2000" b="1" dirty="0" smtClean="0"/>
              <a:t>opportunities</a:t>
            </a:r>
            <a:endParaRPr lang="en-US" sz="2000" b="1" dirty="0"/>
          </a:p>
        </p:txBody>
      </p:sp>
      <p:sp>
        <p:nvSpPr>
          <p:cNvPr id="6" name="5 - Τίτλος"/>
          <p:cNvSpPr>
            <a:spLocks noGrp="1"/>
          </p:cNvSpPr>
          <p:nvPr>
            <p:ph type="title"/>
          </p:nvPr>
        </p:nvSpPr>
        <p:spPr/>
        <p:txBody>
          <a:bodyPr/>
          <a:lstStyle/>
          <a:p>
            <a:r>
              <a:rPr lang="en-US" dirty="0" smtClean="0"/>
              <a:t>Challenges and opportunities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err="1" smtClean="0"/>
              <a:t>Rosatom</a:t>
            </a:r>
            <a:r>
              <a:rPr lang="en-US" b="1" dirty="0" smtClean="0"/>
              <a:t> State Corporation  </a:t>
            </a:r>
            <a:r>
              <a:rPr lang="en-US" sz="2000" b="1" dirty="0" smtClean="0"/>
              <a:t>established</a:t>
            </a:r>
            <a:r>
              <a:rPr lang="en-US" b="1" dirty="0" smtClean="0"/>
              <a:t> </a:t>
            </a:r>
            <a:r>
              <a:rPr lang="en-US" sz="2000" b="1" dirty="0" smtClean="0"/>
              <a:t>December 2007</a:t>
            </a:r>
            <a:endParaRPr lang="en-AU" sz="2000" dirty="0"/>
          </a:p>
        </p:txBody>
      </p:sp>
      <p:pic>
        <p:nvPicPr>
          <p:cNvPr id="5" name="Θέση περιεχομένου 4"/>
          <p:cNvPicPr>
            <a:picLocks noGrp="1" noChangeAspect="1"/>
          </p:cNvPicPr>
          <p:nvPr>
            <p:ph idx="1"/>
          </p:nvPr>
        </p:nvPicPr>
        <p:blipFill>
          <a:blip r:embed="rId2"/>
          <a:stretch>
            <a:fillRect/>
          </a:stretch>
        </p:blipFill>
        <p:spPr>
          <a:xfrm>
            <a:off x="2219105" y="2406316"/>
            <a:ext cx="7836788" cy="3801978"/>
          </a:xfrm>
        </p:spPr>
      </p:pic>
    </p:spTree>
    <p:extLst>
      <p:ext uri="{BB962C8B-B14F-4D97-AF65-F5344CB8AC3E}">
        <p14:creationId xmlns="" xmlns:p14="http://schemas.microsoft.com/office/powerpoint/2010/main" val="33567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3025" y="257176"/>
            <a:ext cx="9439275" cy="514349"/>
          </a:xfrm>
        </p:spPr>
        <p:txBody>
          <a:bodyPr>
            <a:normAutofit fontScale="90000"/>
          </a:bodyPr>
          <a:lstStyle/>
          <a:p>
            <a:r>
              <a:rPr lang="en-US" dirty="0" smtClean="0"/>
              <a:t>Undisputed World leader in nuclear activities</a:t>
            </a:r>
            <a:endParaRPr lang="en-AU" dirty="0"/>
          </a:p>
        </p:txBody>
      </p:sp>
      <p:pic>
        <p:nvPicPr>
          <p:cNvPr id="5" name="Θέση περιεχομένου 4"/>
          <p:cNvPicPr>
            <a:picLocks noGrp="1" noChangeAspect="1"/>
          </p:cNvPicPr>
          <p:nvPr>
            <p:ph idx="1"/>
          </p:nvPr>
        </p:nvPicPr>
        <p:blipFill>
          <a:blip r:embed="rId2"/>
          <a:stretch>
            <a:fillRect/>
          </a:stretch>
        </p:blipFill>
        <p:spPr>
          <a:xfrm>
            <a:off x="2731168" y="1047751"/>
            <a:ext cx="6112043" cy="5810249"/>
          </a:xfrm>
        </p:spPr>
      </p:pic>
    </p:spTree>
    <p:extLst>
      <p:ext uri="{BB962C8B-B14F-4D97-AF65-F5344CB8AC3E}">
        <p14:creationId xmlns="" xmlns:p14="http://schemas.microsoft.com/office/powerpoint/2010/main" val="402496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08441" y="1896701"/>
          <a:ext cx="10762790" cy="3868455"/>
        </p:xfrm>
        <a:graphic>
          <a:graphicData uri="http://schemas.openxmlformats.org/drawingml/2006/table">
            <a:tbl>
              <a:tblPr/>
              <a:tblGrid>
                <a:gridCol w="1076279"/>
                <a:gridCol w="1076279"/>
                <a:gridCol w="1076279"/>
                <a:gridCol w="1076279"/>
                <a:gridCol w="1076279"/>
                <a:gridCol w="1076279"/>
                <a:gridCol w="1076279"/>
                <a:gridCol w="1076279"/>
                <a:gridCol w="1076279"/>
                <a:gridCol w="1076279"/>
              </a:tblGrid>
              <a:tr h="327691">
                <a:tc>
                  <a:txBody>
                    <a:bodyPr/>
                    <a:lstStyle/>
                    <a:p>
                      <a:pPr algn="ctr"/>
                      <a:endParaRPr lang="en-US" dirty="0"/>
                    </a:p>
                  </a:txBody>
                  <a:tcPr marL="9525" marR="9525" marT="9525" marB="9525" anchor="ctr">
                    <a:lnL>
                      <a:noFill/>
                    </a:lnL>
                    <a:lnR>
                      <a:noFill/>
                    </a:lnR>
                    <a:lnT>
                      <a:noFill/>
                    </a:lnT>
                    <a:lnB>
                      <a:noFill/>
                    </a:lnB>
                  </a:tcPr>
                </a:tc>
                <a:tc>
                  <a:txBody>
                    <a:bodyPr/>
                    <a:lstStyle/>
                    <a:p>
                      <a:pPr algn="ctr"/>
                      <a:r>
                        <a:rPr lang="en-US" b="1" dirty="0"/>
                        <a:t>2011</a:t>
                      </a:r>
                    </a:p>
                  </a:txBody>
                  <a:tcPr marL="9525" marR="9525" marT="9525" marB="9525" anchor="ctr">
                    <a:lnL>
                      <a:noFill/>
                    </a:lnL>
                    <a:lnR>
                      <a:noFill/>
                    </a:lnR>
                    <a:lnT>
                      <a:noFill/>
                    </a:lnT>
                    <a:lnB>
                      <a:noFill/>
                    </a:lnB>
                  </a:tcPr>
                </a:tc>
                <a:tc>
                  <a:txBody>
                    <a:bodyPr/>
                    <a:lstStyle/>
                    <a:p>
                      <a:pPr algn="ctr"/>
                      <a:r>
                        <a:rPr lang="en-US" b="1" dirty="0"/>
                        <a:t>2012</a:t>
                      </a:r>
                    </a:p>
                  </a:txBody>
                  <a:tcPr marL="9525" marR="9525" marT="9525" marB="9525" anchor="ctr">
                    <a:lnL>
                      <a:noFill/>
                    </a:lnL>
                    <a:lnR>
                      <a:noFill/>
                    </a:lnR>
                    <a:lnT>
                      <a:noFill/>
                    </a:lnT>
                    <a:lnB>
                      <a:noFill/>
                    </a:lnB>
                  </a:tcPr>
                </a:tc>
                <a:tc>
                  <a:txBody>
                    <a:bodyPr/>
                    <a:lstStyle/>
                    <a:p>
                      <a:pPr algn="ctr"/>
                      <a:r>
                        <a:rPr lang="en-US" b="1" dirty="0"/>
                        <a:t>2013</a:t>
                      </a:r>
                    </a:p>
                  </a:txBody>
                  <a:tcPr marL="9525" marR="9525" marT="9525" marB="9525" anchor="ctr">
                    <a:lnL>
                      <a:noFill/>
                    </a:lnL>
                    <a:lnR>
                      <a:noFill/>
                    </a:lnR>
                    <a:lnT>
                      <a:noFill/>
                    </a:lnT>
                    <a:lnB>
                      <a:noFill/>
                    </a:lnB>
                  </a:tcPr>
                </a:tc>
                <a:tc>
                  <a:txBody>
                    <a:bodyPr/>
                    <a:lstStyle/>
                    <a:p>
                      <a:pPr algn="ctr"/>
                      <a:r>
                        <a:rPr lang="en-US" b="1" dirty="0"/>
                        <a:t>2014</a:t>
                      </a:r>
                    </a:p>
                  </a:txBody>
                  <a:tcPr marL="9525" marR="9525" marT="9525" marB="9525" anchor="ctr">
                    <a:lnL>
                      <a:noFill/>
                    </a:lnL>
                    <a:lnR>
                      <a:noFill/>
                    </a:lnR>
                    <a:lnT>
                      <a:noFill/>
                    </a:lnT>
                    <a:lnB>
                      <a:noFill/>
                    </a:lnB>
                  </a:tcPr>
                </a:tc>
                <a:tc>
                  <a:txBody>
                    <a:bodyPr/>
                    <a:lstStyle/>
                    <a:p>
                      <a:pPr algn="ctr"/>
                      <a:r>
                        <a:rPr lang="en-US" b="1" dirty="0"/>
                        <a:t>2015</a:t>
                      </a:r>
                    </a:p>
                  </a:txBody>
                  <a:tcPr marL="9525" marR="9525" marT="9525" marB="9525" anchor="ctr">
                    <a:lnL>
                      <a:noFill/>
                    </a:lnL>
                    <a:lnR>
                      <a:noFill/>
                    </a:lnR>
                    <a:lnT>
                      <a:noFill/>
                    </a:lnT>
                    <a:lnB>
                      <a:noFill/>
                    </a:lnB>
                  </a:tcPr>
                </a:tc>
                <a:tc>
                  <a:txBody>
                    <a:bodyPr/>
                    <a:lstStyle/>
                    <a:p>
                      <a:pPr algn="ctr"/>
                      <a:r>
                        <a:rPr lang="en-US" b="1" dirty="0"/>
                        <a:t>2016</a:t>
                      </a:r>
                    </a:p>
                  </a:txBody>
                  <a:tcPr marL="9525" marR="9525" marT="9525" marB="9525" anchor="ctr">
                    <a:lnL>
                      <a:noFill/>
                    </a:lnL>
                    <a:lnR>
                      <a:noFill/>
                    </a:lnR>
                    <a:lnT>
                      <a:noFill/>
                    </a:lnT>
                    <a:lnB>
                      <a:noFill/>
                    </a:lnB>
                  </a:tcPr>
                </a:tc>
                <a:tc>
                  <a:txBody>
                    <a:bodyPr/>
                    <a:lstStyle/>
                    <a:p>
                      <a:pPr algn="ctr"/>
                      <a:r>
                        <a:rPr lang="en-US" b="1" dirty="0"/>
                        <a:t>2017</a:t>
                      </a:r>
                    </a:p>
                  </a:txBody>
                  <a:tcPr marL="9525" marR="9525" marT="9525" marB="9525" anchor="ctr">
                    <a:lnL>
                      <a:noFill/>
                    </a:lnL>
                    <a:lnR>
                      <a:noFill/>
                    </a:lnR>
                    <a:lnT>
                      <a:noFill/>
                    </a:lnT>
                    <a:lnB>
                      <a:noFill/>
                    </a:lnB>
                  </a:tcPr>
                </a:tc>
                <a:tc>
                  <a:txBody>
                    <a:bodyPr/>
                    <a:lstStyle/>
                    <a:p>
                      <a:pPr algn="ctr"/>
                      <a:r>
                        <a:rPr lang="en-US" b="1" dirty="0"/>
                        <a:t>2018</a:t>
                      </a:r>
                    </a:p>
                  </a:txBody>
                  <a:tcPr marL="9525" marR="9525" marT="9525" marB="9525" anchor="ctr">
                    <a:lnL>
                      <a:noFill/>
                    </a:lnL>
                    <a:lnR>
                      <a:noFill/>
                    </a:lnR>
                    <a:lnT>
                      <a:noFill/>
                    </a:lnT>
                    <a:lnB>
                      <a:noFill/>
                    </a:lnB>
                  </a:tcPr>
                </a:tc>
                <a:tc>
                  <a:txBody>
                    <a:bodyPr/>
                    <a:lstStyle/>
                    <a:p>
                      <a:pPr algn="ctr"/>
                      <a:r>
                        <a:rPr lang="en-US" b="1" dirty="0"/>
                        <a:t>2019</a:t>
                      </a:r>
                    </a:p>
                  </a:txBody>
                  <a:tcPr marL="9525" marR="9525" marT="9525" marB="9525" anchor="ctr">
                    <a:lnL>
                      <a:noFill/>
                    </a:lnL>
                    <a:lnR>
                      <a:noFill/>
                    </a:lnR>
                    <a:lnT>
                      <a:noFill/>
                    </a:lnT>
                    <a:lnB>
                      <a:noFill/>
                    </a:lnB>
                  </a:tcPr>
                </a:tc>
              </a:tr>
              <a:tr h="634103">
                <a:tc>
                  <a:txBody>
                    <a:bodyPr/>
                    <a:lstStyle/>
                    <a:p>
                      <a:pPr algn="ctr"/>
                      <a:r>
                        <a:rPr lang="en-US"/>
                        <a:t>Kazakhstan</a:t>
                      </a:r>
                    </a:p>
                  </a:txBody>
                  <a:tcPr marL="9525" marR="9525" marT="9525" marB="9525" anchor="ctr">
                    <a:lnL>
                      <a:noFill/>
                    </a:lnL>
                    <a:lnR>
                      <a:noFill/>
                    </a:lnR>
                    <a:lnT>
                      <a:noFill/>
                    </a:lnT>
                    <a:lnB>
                      <a:noFill/>
                    </a:lnB>
                  </a:tcPr>
                </a:tc>
                <a:tc>
                  <a:txBody>
                    <a:bodyPr/>
                    <a:lstStyle/>
                    <a:p>
                      <a:pPr algn="ctr"/>
                      <a:r>
                        <a:rPr lang="en-US"/>
                        <a:t>19,451</a:t>
                      </a:r>
                    </a:p>
                  </a:txBody>
                  <a:tcPr marL="9525" marR="9525" marT="9525" marB="9525" anchor="ctr">
                    <a:lnL>
                      <a:noFill/>
                    </a:lnL>
                    <a:lnR>
                      <a:noFill/>
                    </a:lnR>
                    <a:lnT>
                      <a:noFill/>
                    </a:lnT>
                    <a:lnB>
                      <a:noFill/>
                    </a:lnB>
                  </a:tcPr>
                </a:tc>
                <a:tc>
                  <a:txBody>
                    <a:bodyPr/>
                    <a:lstStyle/>
                    <a:p>
                      <a:pPr algn="ctr"/>
                      <a:r>
                        <a:rPr lang="en-US"/>
                        <a:t>21,317</a:t>
                      </a:r>
                    </a:p>
                  </a:txBody>
                  <a:tcPr marL="9525" marR="9525" marT="9525" marB="9525" anchor="ctr">
                    <a:lnL>
                      <a:noFill/>
                    </a:lnL>
                    <a:lnR>
                      <a:noFill/>
                    </a:lnR>
                    <a:lnT>
                      <a:noFill/>
                    </a:lnT>
                    <a:lnB>
                      <a:noFill/>
                    </a:lnB>
                  </a:tcPr>
                </a:tc>
                <a:tc>
                  <a:txBody>
                    <a:bodyPr/>
                    <a:lstStyle/>
                    <a:p>
                      <a:pPr algn="ctr"/>
                      <a:r>
                        <a:rPr lang="en-US"/>
                        <a:t>22,451</a:t>
                      </a:r>
                    </a:p>
                  </a:txBody>
                  <a:tcPr marL="9525" marR="9525" marT="9525" marB="9525" anchor="ctr">
                    <a:lnL>
                      <a:noFill/>
                    </a:lnL>
                    <a:lnR>
                      <a:noFill/>
                    </a:lnR>
                    <a:lnT>
                      <a:noFill/>
                    </a:lnT>
                    <a:lnB>
                      <a:noFill/>
                    </a:lnB>
                  </a:tcPr>
                </a:tc>
                <a:tc>
                  <a:txBody>
                    <a:bodyPr/>
                    <a:lstStyle/>
                    <a:p>
                      <a:pPr algn="ctr"/>
                      <a:r>
                        <a:rPr lang="en-US"/>
                        <a:t>23,127</a:t>
                      </a:r>
                    </a:p>
                  </a:txBody>
                  <a:tcPr marL="9525" marR="9525" marT="9525" marB="9525" anchor="ctr">
                    <a:lnL>
                      <a:noFill/>
                    </a:lnL>
                    <a:lnR>
                      <a:noFill/>
                    </a:lnR>
                    <a:lnT>
                      <a:noFill/>
                    </a:lnT>
                    <a:lnB>
                      <a:noFill/>
                    </a:lnB>
                  </a:tcPr>
                </a:tc>
                <a:tc>
                  <a:txBody>
                    <a:bodyPr/>
                    <a:lstStyle/>
                    <a:p>
                      <a:pPr algn="ctr"/>
                      <a:r>
                        <a:rPr lang="en-US"/>
                        <a:t>23,607</a:t>
                      </a:r>
                    </a:p>
                  </a:txBody>
                  <a:tcPr marL="9525" marR="9525" marT="9525" marB="9525" anchor="ctr">
                    <a:lnL>
                      <a:noFill/>
                    </a:lnL>
                    <a:lnR>
                      <a:noFill/>
                    </a:lnR>
                    <a:lnT>
                      <a:noFill/>
                    </a:lnT>
                    <a:lnB>
                      <a:noFill/>
                    </a:lnB>
                  </a:tcPr>
                </a:tc>
                <a:tc>
                  <a:txBody>
                    <a:bodyPr/>
                    <a:lstStyle/>
                    <a:p>
                      <a:pPr algn="ctr"/>
                      <a:r>
                        <a:rPr lang="en-US"/>
                        <a:t>24,586</a:t>
                      </a:r>
                    </a:p>
                  </a:txBody>
                  <a:tcPr marL="9525" marR="9525" marT="9525" marB="9525" anchor="ctr">
                    <a:lnL>
                      <a:noFill/>
                    </a:lnL>
                    <a:lnR>
                      <a:noFill/>
                    </a:lnR>
                    <a:lnT>
                      <a:noFill/>
                    </a:lnT>
                    <a:lnB>
                      <a:noFill/>
                    </a:lnB>
                  </a:tcPr>
                </a:tc>
                <a:tc>
                  <a:txBody>
                    <a:bodyPr/>
                    <a:lstStyle/>
                    <a:p>
                      <a:pPr algn="ctr"/>
                      <a:r>
                        <a:rPr lang="en-US"/>
                        <a:t>23,321</a:t>
                      </a:r>
                    </a:p>
                  </a:txBody>
                  <a:tcPr marL="9525" marR="9525" marT="9525" marB="9525" anchor="ctr">
                    <a:lnL>
                      <a:noFill/>
                    </a:lnL>
                    <a:lnR>
                      <a:noFill/>
                    </a:lnR>
                    <a:lnT>
                      <a:noFill/>
                    </a:lnT>
                    <a:lnB>
                      <a:noFill/>
                    </a:lnB>
                  </a:tcPr>
                </a:tc>
                <a:tc>
                  <a:txBody>
                    <a:bodyPr/>
                    <a:lstStyle/>
                    <a:p>
                      <a:pPr algn="ctr"/>
                      <a:r>
                        <a:rPr lang="en-US"/>
                        <a:t>21,705</a:t>
                      </a:r>
                    </a:p>
                  </a:txBody>
                  <a:tcPr marL="9525" marR="9525" marT="9525" marB="9525" anchor="ctr">
                    <a:lnL>
                      <a:noFill/>
                    </a:lnL>
                    <a:lnR>
                      <a:noFill/>
                    </a:lnR>
                    <a:lnT>
                      <a:noFill/>
                    </a:lnT>
                    <a:lnB>
                      <a:noFill/>
                    </a:lnB>
                  </a:tcPr>
                </a:tc>
                <a:tc>
                  <a:txBody>
                    <a:bodyPr/>
                    <a:lstStyle/>
                    <a:p>
                      <a:pPr algn="ctr"/>
                      <a:r>
                        <a:rPr lang="en-US"/>
                        <a:t>22,808</a:t>
                      </a:r>
                    </a:p>
                  </a:txBody>
                  <a:tcPr marL="9525" marR="9525" marT="9525" marB="9525" anchor="ctr">
                    <a:lnL>
                      <a:noFill/>
                    </a:lnL>
                    <a:lnR>
                      <a:noFill/>
                    </a:lnR>
                    <a:lnT>
                      <a:noFill/>
                    </a:lnT>
                    <a:lnB>
                      <a:noFill/>
                    </a:lnB>
                  </a:tcPr>
                </a:tc>
              </a:tr>
              <a:tr h="327691">
                <a:tc>
                  <a:txBody>
                    <a:bodyPr/>
                    <a:lstStyle/>
                    <a:p>
                      <a:pPr algn="ctr"/>
                      <a:r>
                        <a:rPr lang="en-US"/>
                        <a:t>Canada</a:t>
                      </a:r>
                    </a:p>
                  </a:txBody>
                  <a:tcPr marL="9525" marR="9525" marT="9525" marB="9525" anchor="ctr">
                    <a:lnL>
                      <a:noFill/>
                    </a:lnL>
                    <a:lnR>
                      <a:noFill/>
                    </a:lnR>
                    <a:lnT>
                      <a:noFill/>
                    </a:lnT>
                    <a:lnB>
                      <a:noFill/>
                    </a:lnB>
                  </a:tcPr>
                </a:tc>
                <a:tc>
                  <a:txBody>
                    <a:bodyPr/>
                    <a:lstStyle/>
                    <a:p>
                      <a:pPr algn="ctr"/>
                      <a:r>
                        <a:rPr lang="en-US"/>
                        <a:t>9145</a:t>
                      </a:r>
                    </a:p>
                  </a:txBody>
                  <a:tcPr marL="9525" marR="9525" marT="9525" marB="9525" anchor="ctr">
                    <a:lnL>
                      <a:noFill/>
                    </a:lnL>
                    <a:lnR>
                      <a:noFill/>
                    </a:lnR>
                    <a:lnT>
                      <a:noFill/>
                    </a:lnT>
                    <a:lnB>
                      <a:noFill/>
                    </a:lnB>
                  </a:tcPr>
                </a:tc>
                <a:tc>
                  <a:txBody>
                    <a:bodyPr/>
                    <a:lstStyle/>
                    <a:p>
                      <a:pPr algn="ctr"/>
                      <a:r>
                        <a:rPr lang="en-US"/>
                        <a:t>8999</a:t>
                      </a:r>
                    </a:p>
                  </a:txBody>
                  <a:tcPr marL="9525" marR="9525" marT="9525" marB="9525" anchor="ctr">
                    <a:lnL>
                      <a:noFill/>
                    </a:lnL>
                    <a:lnR>
                      <a:noFill/>
                    </a:lnR>
                    <a:lnT>
                      <a:noFill/>
                    </a:lnT>
                    <a:lnB>
                      <a:noFill/>
                    </a:lnB>
                  </a:tcPr>
                </a:tc>
                <a:tc>
                  <a:txBody>
                    <a:bodyPr/>
                    <a:lstStyle/>
                    <a:p>
                      <a:pPr algn="ctr"/>
                      <a:r>
                        <a:rPr lang="en-US"/>
                        <a:t>9331</a:t>
                      </a:r>
                    </a:p>
                  </a:txBody>
                  <a:tcPr marL="9525" marR="9525" marT="9525" marB="9525" anchor="ctr">
                    <a:lnL>
                      <a:noFill/>
                    </a:lnL>
                    <a:lnR>
                      <a:noFill/>
                    </a:lnR>
                    <a:lnT>
                      <a:noFill/>
                    </a:lnT>
                    <a:lnB>
                      <a:noFill/>
                    </a:lnB>
                  </a:tcPr>
                </a:tc>
                <a:tc>
                  <a:txBody>
                    <a:bodyPr/>
                    <a:lstStyle/>
                    <a:p>
                      <a:pPr algn="ctr"/>
                      <a:r>
                        <a:rPr lang="en-US"/>
                        <a:t>9134</a:t>
                      </a:r>
                    </a:p>
                  </a:txBody>
                  <a:tcPr marL="9525" marR="9525" marT="9525" marB="9525" anchor="ctr">
                    <a:lnL>
                      <a:noFill/>
                    </a:lnL>
                    <a:lnR>
                      <a:noFill/>
                    </a:lnR>
                    <a:lnT>
                      <a:noFill/>
                    </a:lnT>
                    <a:lnB>
                      <a:noFill/>
                    </a:lnB>
                  </a:tcPr>
                </a:tc>
                <a:tc>
                  <a:txBody>
                    <a:bodyPr/>
                    <a:lstStyle/>
                    <a:p>
                      <a:pPr algn="ctr"/>
                      <a:r>
                        <a:rPr lang="en-US"/>
                        <a:t>13,325</a:t>
                      </a:r>
                    </a:p>
                  </a:txBody>
                  <a:tcPr marL="9525" marR="9525" marT="9525" marB="9525" anchor="ctr">
                    <a:lnL>
                      <a:noFill/>
                    </a:lnL>
                    <a:lnR>
                      <a:noFill/>
                    </a:lnR>
                    <a:lnT>
                      <a:noFill/>
                    </a:lnT>
                    <a:lnB>
                      <a:noFill/>
                    </a:lnB>
                  </a:tcPr>
                </a:tc>
                <a:tc>
                  <a:txBody>
                    <a:bodyPr/>
                    <a:lstStyle/>
                    <a:p>
                      <a:pPr algn="ctr"/>
                      <a:r>
                        <a:rPr lang="en-US"/>
                        <a:t>14,039</a:t>
                      </a:r>
                    </a:p>
                  </a:txBody>
                  <a:tcPr marL="9525" marR="9525" marT="9525" marB="9525" anchor="ctr">
                    <a:lnL>
                      <a:noFill/>
                    </a:lnL>
                    <a:lnR>
                      <a:noFill/>
                    </a:lnR>
                    <a:lnT>
                      <a:noFill/>
                    </a:lnT>
                    <a:lnB>
                      <a:noFill/>
                    </a:lnB>
                  </a:tcPr>
                </a:tc>
                <a:tc>
                  <a:txBody>
                    <a:bodyPr/>
                    <a:lstStyle/>
                    <a:p>
                      <a:pPr algn="ctr"/>
                      <a:r>
                        <a:rPr lang="en-US"/>
                        <a:t>13,116</a:t>
                      </a:r>
                    </a:p>
                  </a:txBody>
                  <a:tcPr marL="9525" marR="9525" marT="9525" marB="9525" anchor="ctr">
                    <a:lnL>
                      <a:noFill/>
                    </a:lnL>
                    <a:lnR>
                      <a:noFill/>
                    </a:lnR>
                    <a:lnT>
                      <a:noFill/>
                    </a:lnT>
                    <a:lnB>
                      <a:noFill/>
                    </a:lnB>
                  </a:tcPr>
                </a:tc>
                <a:tc>
                  <a:txBody>
                    <a:bodyPr/>
                    <a:lstStyle/>
                    <a:p>
                      <a:pPr algn="ctr"/>
                      <a:r>
                        <a:rPr lang="en-US"/>
                        <a:t>7001</a:t>
                      </a:r>
                    </a:p>
                  </a:txBody>
                  <a:tcPr marL="9525" marR="9525" marT="9525" marB="9525" anchor="ctr">
                    <a:lnL>
                      <a:noFill/>
                    </a:lnL>
                    <a:lnR>
                      <a:noFill/>
                    </a:lnR>
                    <a:lnT>
                      <a:noFill/>
                    </a:lnT>
                    <a:lnB>
                      <a:noFill/>
                    </a:lnB>
                  </a:tcPr>
                </a:tc>
                <a:tc>
                  <a:txBody>
                    <a:bodyPr/>
                    <a:lstStyle/>
                    <a:p>
                      <a:pPr algn="ctr"/>
                      <a:r>
                        <a:rPr lang="en-US" dirty="0" smtClean="0"/>
                        <a:t>6,938</a:t>
                      </a:r>
                      <a:endParaRPr lang="en-US" dirty="0"/>
                    </a:p>
                  </a:txBody>
                  <a:tcPr marL="9525" marR="9525" marT="9525" marB="9525" anchor="ctr">
                    <a:lnL>
                      <a:noFill/>
                    </a:lnL>
                    <a:lnR>
                      <a:noFill/>
                    </a:lnR>
                    <a:lnT>
                      <a:noFill/>
                    </a:lnT>
                    <a:lnB>
                      <a:noFill/>
                    </a:lnB>
                  </a:tcPr>
                </a:tc>
              </a:tr>
              <a:tr h="327691">
                <a:tc>
                  <a:txBody>
                    <a:bodyPr/>
                    <a:lstStyle/>
                    <a:p>
                      <a:pPr algn="ctr"/>
                      <a:r>
                        <a:rPr lang="en-US"/>
                        <a:t>Australia</a:t>
                      </a:r>
                    </a:p>
                  </a:txBody>
                  <a:tcPr marL="9525" marR="9525" marT="9525" marB="9525" anchor="ctr">
                    <a:lnL>
                      <a:noFill/>
                    </a:lnL>
                    <a:lnR>
                      <a:noFill/>
                    </a:lnR>
                    <a:lnT>
                      <a:noFill/>
                    </a:lnT>
                    <a:lnB>
                      <a:noFill/>
                    </a:lnB>
                  </a:tcPr>
                </a:tc>
                <a:tc>
                  <a:txBody>
                    <a:bodyPr/>
                    <a:lstStyle/>
                    <a:p>
                      <a:pPr algn="ctr"/>
                      <a:r>
                        <a:rPr lang="en-US"/>
                        <a:t>5983</a:t>
                      </a:r>
                    </a:p>
                  </a:txBody>
                  <a:tcPr marL="9525" marR="9525" marT="9525" marB="9525" anchor="ctr">
                    <a:lnL>
                      <a:noFill/>
                    </a:lnL>
                    <a:lnR>
                      <a:noFill/>
                    </a:lnR>
                    <a:lnT>
                      <a:noFill/>
                    </a:lnT>
                    <a:lnB>
                      <a:noFill/>
                    </a:lnB>
                  </a:tcPr>
                </a:tc>
                <a:tc>
                  <a:txBody>
                    <a:bodyPr/>
                    <a:lstStyle/>
                    <a:p>
                      <a:pPr algn="ctr"/>
                      <a:r>
                        <a:rPr lang="en-US"/>
                        <a:t>6991</a:t>
                      </a:r>
                    </a:p>
                  </a:txBody>
                  <a:tcPr marL="9525" marR="9525" marT="9525" marB="9525" anchor="ctr">
                    <a:lnL>
                      <a:noFill/>
                    </a:lnL>
                    <a:lnR>
                      <a:noFill/>
                    </a:lnR>
                    <a:lnT>
                      <a:noFill/>
                    </a:lnT>
                    <a:lnB>
                      <a:noFill/>
                    </a:lnB>
                  </a:tcPr>
                </a:tc>
                <a:tc>
                  <a:txBody>
                    <a:bodyPr/>
                    <a:lstStyle/>
                    <a:p>
                      <a:pPr algn="ctr"/>
                      <a:r>
                        <a:rPr lang="en-US"/>
                        <a:t>6350</a:t>
                      </a:r>
                    </a:p>
                  </a:txBody>
                  <a:tcPr marL="9525" marR="9525" marT="9525" marB="9525" anchor="ctr">
                    <a:lnL>
                      <a:noFill/>
                    </a:lnL>
                    <a:lnR>
                      <a:noFill/>
                    </a:lnR>
                    <a:lnT>
                      <a:noFill/>
                    </a:lnT>
                    <a:lnB>
                      <a:noFill/>
                    </a:lnB>
                  </a:tcPr>
                </a:tc>
                <a:tc>
                  <a:txBody>
                    <a:bodyPr/>
                    <a:lstStyle/>
                    <a:p>
                      <a:pPr algn="ctr"/>
                      <a:r>
                        <a:rPr lang="en-US"/>
                        <a:t>5001</a:t>
                      </a:r>
                    </a:p>
                  </a:txBody>
                  <a:tcPr marL="9525" marR="9525" marT="9525" marB="9525" anchor="ctr">
                    <a:lnL>
                      <a:noFill/>
                    </a:lnL>
                    <a:lnR>
                      <a:noFill/>
                    </a:lnR>
                    <a:lnT>
                      <a:noFill/>
                    </a:lnT>
                    <a:lnB>
                      <a:noFill/>
                    </a:lnB>
                  </a:tcPr>
                </a:tc>
                <a:tc>
                  <a:txBody>
                    <a:bodyPr/>
                    <a:lstStyle/>
                    <a:p>
                      <a:pPr algn="ctr"/>
                      <a:r>
                        <a:rPr lang="en-US"/>
                        <a:t>5654</a:t>
                      </a:r>
                    </a:p>
                  </a:txBody>
                  <a:tcPr marL="9525" marR="9525" marT="9525" marB="9525" anchor="ctr">
                    <a:lnL>
                      <a:noFill/>
                    </a:lnL>
                    <a:lnR>
                      <a:noFill/>
                    </a:lnR>
                    <a:lnT>
                      <a:noFill/>
                    </a:lnT>
                    <a:lnB>
                      <a:noFill/>
                    </a:lnB>
                  </a:tcPr>
                </a:tc>
                <a:tc>
                  <a:txBody>
                    <a:bodyPr/>
                    <a:lstStyle/>
                    <a:p>
                      <a:pPr algn="ctr"/>
                      <a:r>
                        <a:rPr lang="en-US"/>
                        <a:t>6315</a:t>
                      </a:r>
                    </a:p>
                  </a:txBody>
                  <a:tcPr marL="9525" marR="9525" marT="9525" marB="9525" anchor="ctr">
                    <a:lnL>
                      <a:noFill/>
                    </a:lnL>
                    <a:lnR>
                      <a:noFill/>
                    </a:lnR>
                    <a:lnT>
                      <a:noFill/>
                    </a:lnT>
                    <a:lnB>
                      <a:noFill/>
                    </a:lnB>
                  </a:tcPr>
                </a:tc>
                <a:tc>
                  <a:txBody>
                    <a:bodyPr/>
                    <a:lstStyle/>
                    <a:p>
                      <a:pPr algn="ctr"/>
                      <a:r>
                        <a:rPr lang="en-US"/>
                        <a:t>5882</a:t>
                      </a:r>
                    </a:p>
                  </a:txBody>
                  <a:tcPr marL="9525" marR="9525" marT="9525" marB="9525" anchor="ctr">
                    <a:lnL>
                      <a:noFill/>
                    </a:lnL>
                    <a:lnR>
                      <a:noFill/>
                    </a:lnR>
                    <a:lnT>
                      <a:noFill/>
                    </a:lnT>
                    <a:lnB>
                      <a:noFill/>
                    </a:lnB>
                  </a:tcPr>
                </a:tc>
                <a:tc>
                  <a:txBody>
                    <a:bodyPr/>
                    <a:lstStyle/>
                    <a:p>
                      <a:pPr algn="ctr"/>
                      <a:r>
                        <a:rPr lang="en-US"/>
                        <a:t>6517</a:t>
                      </a:r>
                    </a:p>
                  </a:txBody>
                  <a:tcPr marL="9525" marR="9525" marT="9525" marB="9525" anchor="ctr">
                    <a:lnL>
                      <a:noFill/>
                    </a:lnL>
                    <a:lnR>
                      <a:noFill/>
                    </a:lnR>
                    <a:lnT>
                      <a:noFill/>
                    </a:lnT>
                    <a:lnB>
                      <a:noFill/>
                    </a:lnB>
                  </a:tcPr>
                </a:tc>
                <a:tc>
                  <a:txBody>
                    <a:bodyPr/>
                    <a:lstStyle/>
                    <a:p>
                      <a:pPr algn="ctr"/>
                      <a:r>
                        <a:rPr lang="en-US" dirty="0" smtClean="0"/>
                        <a:t>6,613</a:t>
                      </a:r>
                      <a:endParaRPr lang="en-US" dirty="0"/>
                    </a:p>
                  </a:txBody>
                  <a:tcPr marL="9525" marR="9525" marT="9525" marB="9525" anchor="ctr">
                    <a:lnL>
                      <a:noFill/>
                    </a:lnL>
                    <a:lnR>
                      <a:noFill/>
                    </a:lnR>
                    <a:lnT>
                      <a:noFill/>
                    </a:lnT>
                    <a:lnB>
                      <a:noFill/>
                    </a:lnB>
                  </a:tcPr>
                </a:tc>
              </a:tr>
              <a:tr h="327691">
                <a:tc>
                  <a:txBody>
                    <a:bodyPr/>
                    <a:lstStyle/>
                    <a:p>
                      <a:r>
                        <a:rPr lang="en-US"/>
                        <a:t>Namibia</a:t>
                      </a:r>
                    </a:p>
                  </a:txBody>
                  <a:tcPr marL="9525" marR="9525" marT="9525" marB="9525" anchor="ctr">
                    <a:lnL>
                      <a:noFill/>
                    </a:lnL>
                    <a:lnR>
                      <a:noFill/>
                    </a:lnR>
                    <a:lnT>
                      <a:noFill/>
                    </a:lnT>
                    <a:lnB>
                      <a:noFill/>
                    </a:lnB>
                  </a:tcPr>
                </a:tc>
                <a:tc>
                  <a:txBody>
                    <a:bodyPr/>
                    <a:lstStyle/>
                    <a:p>
                      <a:pPr algn="ctr"/>
                      <a:r>
                        <a:rPr lang="en-US"/>
                        <a:t>3258</a:t>
                      </a:r>
                    </a:p>
                  </a:txBody>
                  <a:tcPr marL="9525" marR="9525" marT="9525" marB="9525" anchor="ctr">
                    <a:lnL>
                      <a:noFill/>
                    </a:lnL>
                    <a:lnR>
                      <a:noFill/>
                    </a:lnR>
                    <a:lnT>
                      <a:noFill/>
                    </a:lnT>
                    <a:lnB>
                      <a:noFill/>
                    </a:lnB>
                  </a:tcPr>
                </a:tc>
                <a:tc>
                  <a:txBody>
                    <a:bodyPr/>
                    <a:lstStyle/>
                    <a:p>
                      <a:pPr algn="ctr"/>
                      <a:r>
                        <a:rPr lang="en-US"/>
                        <a:t>4495</a:t>
                      </a:r>
                    </a:p>
                  </a:txBody>
                  <a:tcPr marL="9525" marR="9525" marT="9525" marB="9525" anchor="ctr">
                    <a:lnL>
                      <a:noFill/>
                    </a:lnL>
                    <a:lnR>
                      <a:noFill/>
                    </a:lnR>
                    <a:lnT>
                      <a:noFill/>
                    </a:lnT>
                    <a:lnB>
                      <a:noFill/>
                    </a:lnB>
                  </a:tcPr>
                </a:tc>
                <a:tc>
                  <a:txBody>
                    <a:bodyPr/>
                    <a:lstStyle/>
                    <a:p>
                      <a:pPr algn="ctr"/>
                      <a:r>
                        <a:rPr lang="en-US"/>
                        <a:t>4323</a:t>
                      </a:r>
                    </a:p>
                  </a:txBody>
                  <a:tcPr marL="9525" marR="9525" marT="9525" marB="9525" anchor="ctr">
                    <a:lnL>
                      <a:noFill/>
                    </a:lnL>
                    <a:lnR>
                      <a:noFill/>
                    </a:lnR>
                    <a:lnT>
                      <a:noFill/>
                    </a:lnT>
                    <a:lnB>
                      <a:noFill/>
                    </a:lnB>
                  </a:tcPr>
                </a:tc>
                <a:tc>
                  <a:txBody>
                    <a:bodyPr/>
                    <a:lstStyle/>
                    <a:p>
                      <a:pPr algn="ctr"/>
                      <a:r>
                        <a:rPr lang="en-US"/>
                        <a:t>3255</a:t>
                      </a:r>
                    </a:p>
                  </a:txBody>
                  <a:tcPr marL="9525" marR="9525" marT="9525" marB="9525" anchor="ctr">
                    <a:lnL>
                      <a:noFill/>
                    </a:lnL>
                    <a:lnR>
                      <a:noFill/>
                    </a:lnR>
                    <a:lnT>
                      <a:noFill/>
                    </a:lnT>
                    <a:lnB>
                      <a:noFill/>
                    </a:lnB>
                  </a:tcPr>
                </a:tc>
                <a:tc>
                  <a:txBody>
                    <a:bodyPr/>
                    <a:lstStyle/>
                    <a:p>
                      <a:pPr algn="ctr"/>
                      <a:r>
                        <a:rPr lang="en-US"/>
                        <a:t>2993</a:t>
                      </a:r>
                    </a:p>
                  </a:txBody>
                  <a:tcPr marL="9525" marR="9525" marT="9525" marB="9525" anchor="ctr">
                    <a:lnL>
                      <a:noFill/>
                    </a:lnL>
                    <a:lnR>
                      <a:noFill/>
                    </a:lnR>
                    <a:lnT>
                      <a:noFill/>
                    </a:lnT>
                    <a:lnB>
                      <a:noFill/>
                    </a:lnB>
                  </a:tcPr>
                </a:tc>
                <a:tc>
                  <a:txBody>
                    <a:bodyPr/>
                    <a:lstStyle/>
                    <a:p>
                      <a:pPr algn="ctr"/>
                      <a:r>
                        <a:rPr lang="en-US"/>
                        <a:t>3654</a:t>
                      </a:r>
                    </a:p>
                  </a:txBody>
                  <a:tcPr marL="9525" marR="9525" marT="9525" marB="9525" anchor="ctr">
                    <a:lnL>
                      <a:noFill/>
                    </a:lnL>
                    <a:lnR>
                      <a:noFill/>
                    </a:lnR>
                    <a:lnT>
                      <a:noFill/>
                    </a:lnT>
                    <a:lnB>
                      <a:noFill/>
                    </a:lnB>
                  </a:tcPr>
                </a:tc>
                <a:tc>
                  <a:txBody>
                    <a:bodyPr/>
                    <a:lstStyle/>
                    <a:p>
                      <a:pPr algn="ctr"/>
                      <a:r>
                        <a:rPr lang="en-US"/>
                        <a:t>4224</a:t>
                      </a:r>
                    </a:p>
                  </a:txBody>
                  <a:tcPr marL="9525" marR="9525" marT="9525" marB="9525" anchor="ctr">
                    <a:lnL>
                      <a:noFill/>
                    </a:lnL>
                    <a:lnR>
                      <a:noFill/>
                    </a:lnR>
                    <a:lnT>
                      <a:noFill/>
                    </a:lnT>
                    <a:lnB>
                      <a:noFill/>
                    </a:lnB>
                  </a:tcPr>
                </a:tc>
                <a:tc>
                  <a:txBody>
                    <a:bodyPr/>
                    <a:lstStyle/>
                    <a:p>
                      <a:pPr algn="ctr"/>
                      <a:r>
                        <a:rPr lang="en-US"/>
                        <a:t>5525</a:t>
                      </a:r>
                    </a:p>
                  </a:txBody>
                  <a:tcPr marL="9525" marR="9525" marT="9525" marB="9525" anchor="ctr">
                    <a:lnL>
                      <a:noFill/>
                    </a:lnL>
                    <a:lnR>
                      <a:noFill/>
                    </a:lnR>
                    <a:lnT>
                      <a:noFill/>
                    </a:lnT>
                    <a:lnB>
                      <a:noFill/>
                    </a:lnB>
                  </a:tcPr>
                </a:tc>
                <a:tc>
                  <a:txBody>
                    <a:bodyPr/>
                    <a:lstStyle/>
                    <a:p>
                      <a:pPr algn="ctr"/>
                      <a:r>
                        <a:rPr lang="en-US" dirty="0" smtClean="0"/>
                        <a:t>5,476</a:t>
                      </a:r>
                      <a:endParaRPr lang="en-US" dirty="0"/>
                    </a:p>
                  </a:txBody>
                  <a:tcPr marL="9525" marR="9525" marT="9525" marB="9525" anchor="ctr">
                    <a:lnL>
                      <a:noFill/>
                    </a:lnL>
                    <a:lnR>
                      <a:noFill/>
                    </a:lnR>
                    <a:lnT>
                      <a:noFill/>
                    </a:lnT>
                    <a:lnB>
                      <a:noFill/>
                    </a:lnB>
                  </a:tcPr>
                </a:tc>
              </a:tr>
              <a:tr h="634103">
                <a:tc>
                  <a:txBody>
                    <a:bodyPr/>
                    <a:lstStyle/>
                    <a:p>
                      <a:r>
                        <a:rPr lang="en-US" dirty="0"/>
                        <a:t>Uzbekistan </a:t>
                      </a:r>
                    </a:p>
                  </a:txBody>
                  <a:tcPr marL="9525" marR="9525" marT="9525" marB="9525" anchor="ctr">
                    <a:lnL>
                      <a:noFill/>
                    </a:lnL>
                    <a:lnR>
                      <a:noFill/>
                    </a:lnR>
                    <a:lnT>
                      <a:noFill/>
                    </a:lnT>
                    <a:lnB>
                      <a:noFill/>
                    </a:lnB>
                  </a:tcPr>
                </a:tc>
                <a:tc>
                  <a:txBody>
                    <a:bodyPr/>
                    <a:lstStyle/>
                    <a:p>
                      <a:pPr algn="ctr"/>
                      <a:r>
                        <a:rPr lang="en-US"/>
                        <a:t>2500</a:t>
                      </a:r>
                    </a:p>
                  </a:txBody>
                  <a:tcPr marL="9525" marR="9525" marT="9525" marB="9525" anchor="ctr">
                    <a:lnL>
                      <a:noFill/>
                    </a:lnL>
                    <a:lnR>
                      <a:noFill/>
                    </a:lnR>
                    <a:lnT>
                      <a:noFill/>
                    </a:lnT>
                    <a:lnB>
                      <a:noFill/>
                    </a:lnB>
                  </a:tcPr>
                </a:tc>
                <a:tc>
                  <a:txBody>
                    <a:bodyPr/>
                    <a:lstStyle/>
                    <a:p>
                      <a:pPr algn="ctr"/>
                      <a:r>
                        <a:rPr lang="en-US"/>
                        <a:t>2400</a:t>
                      </a:r>
                    </a:p>
                  </a:txBody>
                  <a:tcPr marL="9525" marR="9525" marT="9525" marB="9525" anchor="ctr">
                    <a:lnL>
                      <a:noFill/>
                    </a:lnL>
                    <a:lnR>
                      <a:noFill/>
                    </a:lnR>
                    <a:lnT>
                      <a:noFill/>
                    </a:lnT>
                    <a:lnB>
                      <a:noFill/>
                    </a:lnB>
                  </a:tcPr>
                </a:tc>
                <a:tc>
                  <a:txBody>
                    <a:bodyPr/>
                    <a:lstStyle/>
                    <a:p>
                      <a:pPr algn="ctr"/>
                      <a:r>
                        <a:rPr lang="en-US"/>
                        <a:t>2400</a:t>
                      </a:r>
                    </a:p>
                  </a:txBody>
                  <a:tcPr marL="9525" marR="9525" marT="9525" marB="9525" anchor="ctr">
                    <a:lnL>
                      <a:noFill/>
                    </a:lnL>
                    <a:lnR>
                      <a:noFill/>
                    </a:lnR>
                    <a:lnT>
                      <a:noFill/>
                    </a:lnT>
                    <a:lnB>
                      <a:noFill/>
                    </a:lnB>
                  </a:tcPr>
                </a:tc>
                <a:tc>
                  <a:txBody>
                    <a:bodyPr/>
                    <a:lstStyle/>
                    <a:p>
                      <a:pPr algn="ctr"/>
                      <a:r>
                        <a:rPr lang="en-US"/>
                        <a:t>2400</a:t>
                      </a:r>
                    </a:p>
                  </a:txBody>
                  <a:tcPr marL="9525" marR="9525" marT="9525" marB="9525" anchor="ctr">
                    <a:lnL>
                      <a:noFill/>
                    </a:lnL>
                    <a:lnR>
                      <a:noFill/>
                    </a:lnR>
                    <a:lnT>
                      <a:noFill/>
                    </a:lnT>
                    <a:lnB>
                      <a:noFill/>
                    </a:lnB>
                  </a:tcPr>
                </a:tc>
                <a:tc>
                  <a:txBody>
                    <a:bodyPr/>
                    <a:lstStyle/>
                    <a:p>
                      <a:pPr algn="ctr"/>
                      <a:r>
                        <a:rPr lang="en-US"/>
                        <a:t>2385</a:t>
                      </a:r>
                    </a:p>
                  </a:txBody>
                  <a:tcPr marL="9525" marR="9525" marT="9525" marB="9525" anchor="ctr">
                    <a:lnL>
                      <a:noFill/>
                    </a:lnL>
                    <a:lnR>
                      <a:noFill/>
                    </a:lnR>
                    <a:lnT>
                      <a:noFill/>
                    </a:lnT>
                    <a:lnB>
                      <a:noFill/>
                    </a:lnB>
                  </a:tcPr>
                </a:tc>
                <a:tc>
                  <a:txBody>
                    <a:bodyPr/>
                    <a:lstStyle/>
                    <a:p>
                      <a:pPr algn="ctr"/>
                      <a:r>
                        <a:rPr lang="en-US"/>
                        <a:t>2404</a:t>
                      </a:r>
                    </a:p>
                  </a:txBody>
                  <a:tcPr marL="9525" marR="9525" marT="9525" marB="9525" anchor="ctr">
                    <a:lnL>
                      <a:noFill/>
                    </a:lnL>
                    <a:lnR>
                      <a:noFill/>
                    </a:lnR>
                    <a:lnT>
                      <a:noFill/>
                    </a:lnT>
                    <a:lnB>
                      <a:noFill/>
                    </a:lnB>
                  </a:tcPr>
                </a:tc>
                <a:tc>
                  <a:txBody>
                    <a:bodyPr/>
                    <a:lstStyle/>
                    <a:p>
                      <a:pPr algn="ctr"/>
                      <a:r>
                        <a:rPr lang="en-US"/>
                        <a:t>2404</a:t>
                      </a:r>
                    </a:p>
                  </a:txBody>
                  <a:tcPr marL="9525" marR="9525" marT="9525" marB="9525" anchor="ctr">
                    <a:lnL>
                      <a:noFill/>
                    </a:lnL>
                    <a:lnR>
                      <a:noFill/>
                    </a:lnR>
                    <a:lnT>
                      <a:noFill/>
                    </a:lnT>
                    <a:lnB>
                      <a:noFill/>
                    </a:lnB>
                  </a:tcPr>
                </a:tc>
                <a:tc>
                  <a:txBody>
                    <a:bodyPr/>
                    <a:lstStyle/>
                    <a:p>
                      <a:pPr algn="ctr"/>
                      <a:r>
                        <a:rPr lang="en-US"/>
                        <a:t>2404</a:t>
                      </a:r>
                    </a:p>
                  </a:txBody>
                  <a:tcPr marL="9525" marR="9525" marT="9525" marB="9525" anchor="ctr">
                    <a:lnL>
                      <a:noFill/>
                    </a:lnL>
                    <a:lnR>
                      <a:noFill/>
                    </a:lnR>
                    <a:lnT>
                      <a:noFill/>
                    </a:lnT>
                    <a:lnB>
                      <a:noFill/>
                    </a:lnB>
                  </a:tcPr>
                </a:tc>
                <a:tc>
                  <a:txBody>
                    <a:bodyPr/>
                    <a:lstStyle/>
                    <a:p>
                      <a:pPr algn="ctr"/>
                      <a:r>
                        <a:rPr lang="en-US" dirty="0" smtClean="0"/>
                        <a:t>3,500</a:t>
                      </a:r>
                      <a:endParaRPr lang="en-US" dirty="0"/>
                    </a:p>
                  </a:txBody>
                  <a:tcPr marL="9525" marR="9525" marT="9525" marB="9525" anchor="ctr">
                    <a:lnL>
                      <a:noFill/>
                    </a:lnL>
                    <a:lnR>
                      <a:noFill/>
                    </a:lnR>
                    <a:lnT>
                      <a:noFill/>
                    </a:lnT>
                    <a:lnB>
                      <a:noFill/>
                    </a:lnB>
                  </a:tcPr>
                </a:tc>
              </a:tr>
              <a:tr h="327691">
                <a:tc>
                  <a:txBody>
                    <a:bodyPr/>
                    <a:lstStyle/>
                    <a:p>
                      <a:pPr algn="ctr"/>
                      <a:r>
                        <a:rPr lang="en-US" dirty="0"/>
                        <a:t>Niger</a:t>
                      </a:r>
                    </a:p>
                  </a:txBody>
                  <a:tcPr marL="9525" marR="9525" marT="9525" marB="9525" anchor="ctr">
                    <a:lnL>
                      <a:noFill/>
                    </a:lnL>
                    <a:lnR>
                      <a:noFill/>
                    </a:lnR>
                    <a:lnT>
                      <a:noFill/>
                    </a:lnT>
                    <a:lnB>
                      <a:noFill/>
                    </a:lnB>
                  </a:tcPr>
                </a:tc>
                <a:tc>
                  <a:txBody>
                    <a:bodyPr/>
                    <a:lstStyle/>
                    <a:p>
                      <a:pPr algn="ctr"/>
                      <a:r>
                        <a:rPr lang="en-US"/>
                        <a:t>4351</a:t>
                      </a:r>
                    </a:p>
                  </a:txBody>
                  <a:tcPr marL="9525" marR="9525" marT="9525" marB="9525" anchor="ctr">
                    <a:lnL>
                      <a:noFill/>
                    </a:lnL>
                    <a:lnR>
                      <a:noFill/>
                    </a:lnR>
                    <a:lnT>
                      <a:noFill/>
                    </a:lnT>
                    <a:lnB>
                      <a:noFill/>
                    </a:lnB>
                  </a:tcPr>
                </a:tc>
                <a:tc>
                  <a:txBody>
                    <a:bodyPr/>
                    <a:lstStyle/>
                    <a:p>
                      <a:pPr algn="ctr"/>
                      <a:r>
                        <a:rPr lang="en-US"/>
                        <a:t>4667</a:t>
                      </a:r>
                    </a:p>
                  </a:txBody>
                  <a:tcPr marL="9525" marR="9525" marT="9525" marB="9525" anchor="ctr">
                    <a:lnL>
                      <a:noFill/>
                    </a:lnL>
                    <a:lnR>
                      <a:noFill/>
                    </a:lnR>
                    <a:lnT>
                      <a:noFill/>
                    </a:lnT>
                    <a:lnB>
                      <a:noFill/>
                    </a:lnB>
                  </a:tcPr>
                </a:tc>
                <a:tc>
                  <a:txBody>
                    <a:bodyPr/>
                    <a:lstStyle/>
                    <a:p>
                      <a:pPr algn="ctr"/>
                      <a:r>
                        <a:rPr lang="en-US"/>
                        <a:t>4518</a:t>
                      </a:r>
                    </a:p>
                  </a:txBody>
                  <a:tcPr marL="9525" marR="9525" marT="9525" marB="9525" anchor="ctr">
                    <a:lnL>
                      <a:noFill/>
                    </a:lnL>
                    <a:lnR>
                      <a:noFill/>
                    </a:lnR>
                    <a:lnT>
                      <a:noFill/>
                    </a:lnT>
                    <a:lnB>
                      <a:noFill/>
                    </a:lnB>
                  </a:tcPr>
                </a:tc>
                <a:tc>
                  <a:txBody>
                    <a:bodyPr/>
                    <a:lstStyle/>
                    <a:p>
                      <a:pPr algn="ctr"/>
                      <a:r>
                        <a:rPr lang="en-US"/>
                        <a:t>4057</a:t>
                      </a:r>
                    </a:p>
                  </a:txBody>
                  <a:tcPr marL="9525" marR="9525" marT="9525" marB="9525" anchor="ctr">
                    <a:lnL>
                      <a:noFill/>
                    </a:lnL>
                    <a:lnR>
                      <a:noFill/>
                    </a:lnR>
                    <a:lnT>
                      <a:noFill/>
                    </a:lnT>
                    <a:lnB>
                      <a:noFill/>
                    </a:lnB>
                  </a:tcPr>
                </a:tc>
                <a:tc>
                  <a:txBody>
                    <a:bodyPr/>
                    <a:lstStyle/>
                    <a:p>
                      <a:pPr algn="ctr"/>
                      <a:r>
                        <a:rPr lang="en-US"/>
                        <a:t>4116</a:t>
                      </a:r>
                    </a:p>
                  </a:txBody>
                  <a:tcPr marL="9525" marR="9525" marT="9525" marB="9525" anchor="ctr">
                    <a:lnL>
                      <a:noFill/>
                    </a:lnL>
                    <a:lnR>
                      <a:noFill/>
                    </a:lnR>
                    <a:lnT>
                      <a:noFill/>
                    </a:lnT>
                    <a:lnB>
                      <a:noFill/>
                    </a:lnB>
                  </a:tcPr>
                </a:tc>
                <a:tc>
                  <a:txBody>
                    <a:bodyPr/>
                    <a:lstStyle/>
                    <a:p>
                      <a:pPr algn="ctr"/>
                      <a:r>
                        <a:rPr lang="en-US"/>
                        <a:t>3479</a:t>
                      </a:r>
                    </a:p>
                  </a:txBody>
                  <a:tcPr marL="9525" marR="9525" marT="9525" marB="9525" anchor="ctr">
                    <a:lnL>
                      <a:noFill/>
                    </a:lnL>
                    <a:lnR>
                      <a:noFill/>
                    </a:lnR>
                    <a:lnT>
                      <a:noFill/>
                    </a:lnT>
                    <a:lnB>
                      <a:noFill/>
                    </a:lnB>
                  </a:tcPr>
                </a:tc>
                <a:tc>
                  <a:txBody>
                    <a:bodyPr/>
                    <a:lstStyle/>
                    <a:p>
                      <a:pPr algn="ctr"/>
                      <a:r>
                        <a:rPr lang="en-US"/>
                        <a:t>3449</a:t>
                      </a:r>
                    </a:p>
                  </a:txBody>
                  <a:tcPr marL="9525" marR="9525" marT="9525" marB="9525" anchor="ctr">
                    <a:lnL>
                      <a:noFill/>
                    </a:lnL>
                    <a:lnR>
                      <a:noFill/>
                    </a:lnR>
                    <a:lnT>
                      <a:noFill/>
                    </a:lnT>
                    <a:lnB>
                      <a:noFill/>
                    </a:lnB>
                  </a:tcPr>
                </a:tc>
                <a:tc>
                  <a:txBody>
                    <a:bodyPr/>
                    <a:lstStyle/>
                    <a:p>
                      <a:pPr algn="ctr"/>
                      <a:r>
                        <a:rPr lang="en-US"/>
                        <a:t>2911</a:t>
                      </a:r>
                    </a:p>
                  </a:txBody>
                  <a:tcPr marL="9525" marR="9525" marT="9525" marB="9525" anchor="ctr">
                    <a:lnL>
                      <a:noFill/>
                    </a:lnL>
                    <a:lnR>
                      <a:noFill/>
                    </a:lnR>
                    <a:lnT>
                      <a:noFill/>
                    </a:lnT>
                    <a:lnB>
                      <a:noFill/>
                    </a:lnB>
                  </a:tcPr>
                </a:tc>
                <a:tc>
                  <a:txBody>
                    <a:bodyPr/>
                    <a:lstStyle/>
                    <a:p>
                      <a:pPr algn="ctr"/>
                      <a:r>
                        <a:rPr lang="en-US" dirty="0" smtClean="0"/>
                        <a:t>2,983</a:t>
                      </a:r>
                      <a:endParaRPr lang="en-US" dirty="0"/>
                    </a:p>
                  </a:txBody>
                  <a:tcPr marL="9525" marR="9525" marT="9525" marB="9525" anchor="ctr">
                    <a:lnL>
                      <a:noFill/>
                    </a:lnL>
                    <a:lnR>
                      <a:noFill/>
                    </a:lnR>
                    <a:lnT>
                      <a:noFill/>
                    </a:lnT>
                    <a:lnB>
                      <a:noFill/>
                    </a:lnB>
                  </a:tcPr>
                </a:tc>
              </a:tr>
              <a:tr h="327691">
                <a:tc>
                  <a:txBody>
                    <a:bodyPr/>
                    <a:lstStyle/>
                    <a:p>
                      <a:pPr algn="ctr"/>
                      <a:r>
                        <a:rPr lang="en-US" dirty="0"/>
                        <a:t>Russia</a:t>
                      </a:r>
                    </a:p>
                  </a:txBody>
                  <a:tcPr marL="9525" marR="9525" marT="9525" marB="9525" anchor="ctr">
                    <a:lnL>
                      <a:noFill/>
                    </a:lnL>
                    <a:lnR>
                      <a:noFill/>
                    </a:lnR>
                    <a:lnT>
                      <a:noFill/>
                    </a:lnT>
                    <a:lnB>
                      <a:noFill/>
                    </a:lnB>
                  </a:tcPr>
                </a:tc>
                <a:tc>
                  <a:txBody>
                    <a:bodyPr/>
                    <a:lstStyle/>
                    <a:p>
                      <a:pPr algn="ctr"/>
                      <a:r>
                        <a:rPr lang="en-US"/>
                        <a:t>2993</a:t>
                      </a:r>
                    </a:p>
                  </a:txBody>
                  <a:tcPr marL="9525" marR="9525" marT="9525" marB="9525" anchor="ctr">
                    <a:lnL>
                      <a:noFill/>
                    </a:lnL>
                    <a:lnR>
                      <a:noFill/>
                    </a:lnR>
                    <a:lnT>
                      <a:noFill/>
                    </a:lnT>
                    <a:lnB>
                      <a:noFill/>
                    </a:lnB>
                  </a:tcPr>
                </a:tc>
                <a:tc>
                  <a:txBody>
                    <a:bodyPr/>
                    <a:lstStyle/>
                    <a:p>
                      <a:pPr algn="ctr"/>
                      <a:r>
                        <a:rPr lang="en-US"/>
                        <a:t>2872</a:t>
                      </a:r>
                    </a:p>
                  </a:txBody>
                  <a:tcPr marL="9525" marR="9525" marT="9525" marB="9525" anchor="ctr">
                    <a:lnL>
                      <a:noFill/>
                    </a:lnL>
                    <a:lnR>
                      <a:noFill/>
                    </a:lnR>
                    <a:lnT>
                      <a:noFill/>
                    </a:lnT>
                    <a:lnB>
                      <a:noFill/>
                    </a:lnB>
                  </a:tcPr>
                </a:tc>
                <a:tc>
                  <a:txBody>
                    <a:bodyPr/>
                    <a:lstStyle/>
                    <a:p>
                      <a:pPr algn="ctr"/>
                      <a:r>
                        <a:rPr lang="en-US"/>
                        <a:t>3135</a:t>
                      </a:r>
                    </a:p>
                  </a:txBody>
                  <a:tcPr marL="9525" marR="9525" marT="9525" marB="9525" anchor="ctr">
                    <a:lnL>
                      <a:noFill/>
                    </a:lnL>
                    <a:lnR>
                      <a:noFill/>
                    </a:lnR>
                    <a:lnT>
                      <a:noFill/>
                    </a:lnT>
                    <a:lnB>
                      <a:noFill/>
                    </a:lnB>
                  </a:tcPr>
                </a:tc>
                <a:tc>
                  <a:txBody>
                    <a:bodyPr/>
                    <a:lstStyle/>
                    <a:p>
                      <a:pPr algn="ctr"/>
                      <a:r>
                        <a:rPr lang="en-US"/>
                        <a:t>2990</a:t>
                      </a:r>
                    </a:p>
                  </a:txBody>
                  <a:tcPr marL="9525" marR="9525" marT="9525" marB="9525" anchor="ctr">
                    <a:lnL>
                      <a:noFill/>
                    </a:lnL>
                    <a:lnR>
                      <a:noFill/>
                    </a:lnR>
                    <a:lnT>
                      <a:noFill/>
                    </a:lnT>
                    <a:lnB>
                      <a:noFill/>
                    </a:lnB>
                  </a:tcPr>
                </a:tc>
                <a:tc>
                  <a:txBody>
                    <a:bodyPr/>
                    <a:lstStyle/>
                    <a:p>
                      <a:pPr algn="ctr"/>
                      <a:r>
                        <a:rPr lang="en-US"/>
                        <a:t>3055</a:t>
                      </a:r>
                    </a:p>
                  </a:txBody>
                  <a:tcPr marL="9525" marR="9525" marT="9525" marB="9525" anchor="ctr">
                    <a:lnL>
                      <a:noFill/>
                    </a:lnL>
                    <a:lnR>
                      <a:noFill/>
                    </a:lnR>
                    <a:lnT>
                      <a:noFill/>
                    </a:lnT>
                    <a:lnB>
                      <a:noFill/>
                    </a:lnB>
                  </a:tcPr>
                </a:tc>
                <a:tc>
                  <a:txBody>
                    <a:bodyPr/>
                    <a:lstStyle/>
                    <a:p>
                      <a:pPr algn="ctr"/>
                      <a:r>
                        <a:rPr lang="en-US"/>
                        <a:t>3004</a:t>
                      </a:r>
                    </a:p>
                  </a:txBody>
                  <a:tcPr marL="9525" marR="9525" marT="9525" marB="9525" anchor="ctr">
                    <a:lnL>
                      <a:noFill/>
                    </a:lnL>
                    <a:lnR>
                      <a:noFill/>
                    </a:lnR>
                    <a:lnT>
                      <a:noFill/>
                    </a:lnT>
                    <a:lnB>
                      <a:noFill/>
                    </a:lnB>
                  </a:tcPr>
                </a:tc>
                <a:tc>
                  <a:txBody>
                    <a:bodyPr/>
                    <a:lstStyle/>
                    <a:p>
                      <a:pPr algn="ctr"/>
                      <a:r>
                        <a:rPr lang="en-US"/>
                        <a:t>2917</a:t>
                      </a:r>
                    </a:p>
                  </a:txBody>
                  <a:tcPr marL="9525" marR="9525" marT="9525" marB="9525" anchor="ctr">
                    <a:lnL>
                      <a:noFill/>
                    </a:lnL>
                    <a:lnR>
                      <a:noFill/>
                    </a:lnR>
                    <a:lnT>
                      <a:noFill/>
                    </a:lnT>
                    <a:lnB>
                      <a:noFill/>
                    </a:lnB>
                  </a:tcPr>
                </a:tc>
                <a:tc>
                  <a:txBody>
                    <a:bodyPr/>
                    <a:lstStyle/>
                    <a:p>
                      <a:pPr algn="ctr"/>
                      <a:r>
                        <a:rPr lang="en-US"/>
                        <a:t>2904</a:t>
                      </a:r>
                    </a:p>
                  </a:txBody>
                  <a:tcPr marL="9525" marR="9525" marT="9525" marB="9525" anchor="ctr">
                    <a:lnL>
                      <a:noFill/>
                    </a:lnL>
                    <a:lnR>
                      <a:noFill/>
                    </a:lnR>
                    <a:lnT>
                      <a:noFill/>
                    </a:lnT>
                    <a:lnB>
                      <a:noFill/>
                    </a:lnB>
                  </a:tcPr>
                </a:tc>
                <a:tc>
                  <a:txBody>
                    <a:bodyPr/>
                    <a:lstStyle/>
                    <a:p>
                      <a:pPr algn="ctr"/>
                      <a:r>
                        <a:rPr lang="en-US" dirty="0" smtClean="0"/>
                        <a:t>2,911</a:t>
                      </a:r>
                      <a:endParaRPr lang="en-US" dirty="0"/>
                    </a:p>
                  </a:txBody>
                  <a:tcPr marL="9525" marR="9525" marT="9525" marB="9525" anchor="ctr">
                    <a:lnL>
                      <a:noFill/>
                    </a:lnL>
                    <a:lnR>
                      <a:noFill/>
                    </a:lnR>
                    <a:lnT>
                      <a:noFill/>
                    </a:lnT>
                    <a:lnB>
                      <a:noFill/>
                    </a:lnB>
                  </a:tcPr>
                </a:tc>
              </a:tr>
              <a:tr h="634103">
                <a:tc>
                  <a:txBody>
                    <a:bodyPr/>
                    <a:lstStyle/>
                    <a:p>
                      <a:pPr algn="ctr"/>
                      <a:r>
                        <a:rPr lang="en-US" dirty="0"/>
                        <a:t>China </a:t>
                      </a:r>
                    </a:p>
                  </a:txBody>
                  <a:tcPr marL="9525" marR="9525" marT="9525" marB="9525" anchor="ctr">
                    <a:lnL>
                      <a:noFill/>
                    </a:lnL>
                    <a:lnR>
                      <a:noFill/>
                    </a:lnR>
                    <a:lnT>
                      <a:noFill/>
                    </a:lnT>
                    <a:lnB>
                      <a:noFill/>
                    </a:lnB>
                  </a:tcPr>
                </a:tc>
                <a:tc>
                  <a:txBody>
                    <a:bodyPr/>
                    <a:lstStyle/>
                    <a:p>
                      <a:pPr algn="ctr"/>
                      <a:r>
                        <a:rPr lang="en-US" dirty="0"/>
                        <a:t>885</a:t>
                      </a:r>
                    </a:p>
                  </a:txBody>
                  <a:tcPr marL="9525" marR="9525" marT="9525" marB="9525" anchor="ctr">
                    <a:lnL>
                      <a:noFill/>
                    </a:lnL>
                    <a:lnR>
                      <a:noFill/>
                    </a:lnR>
                    <a:lnT>
                      <a:noFill/>
                    </a:lnT>
                    <a:lnB>
                      <a:noFill/>
                    </a:lnB>
                  </a:tcPr>
                </a:tc>
                <a:tc>
                  <a:txBody>
                    <a:bodyPr/>
                    <a:lstStyle/>
                    <a:p>
                      <a:pPr algn="ctr"/>
                      <a:r>
                        <a:rPr lang="en-US"/>
                        <a:t>1500</a:t>
                      </a:r>
                    </a:p>
                  </a:txBody>
                  <a:tcPr marL="9525" marR="9525" marT="9525" marB="9525" anchor="ctr">
                    <a:lnL>
                      <a:noFill/>
                    </a:lnL>
                    <a:lnR>
                      <a:noFill/>
                    </a:lnR>
                    <a:lnT>
                      <a:noFill/>
                    </a:lnT>
                    <a:lnB>
                      <a:noFill/>
                    </a:lnB>
                  </a:tcPr>
                </a:tc>
                <a:tc>
                  <a:txBody>
                    <a:bodyPr/>
                    <a:lstStyle/>
                    <a:p>
                      <a:pPr algn="ctr"/>
                      <a:r>
                        <a:rPr lang="en-US"/>
                        <a:t>1500</a:t>
                      </a:r>
                    </a:p>
                  </a:txBody>
                  <a:tcPr marL="9525" marR="9525" marT="9525" marB="9525" anchor="ctr">
                    <a:lnL>
                      <a:noFill/>
                    </a:lnL>
                    <a:lnR>
                      <a:noFill/>
                    </a:lnR>
                    <a:lnT>
                      <a:noFill/>
                    </a:lnT>
                    <a:lnB>
                      <a:noFill/>
                    </a:lnB>
                  </a:tcPr>
                </a:tc>
                <a:tc>
                  <a:txBody>
                    <a:bodyPr/>
                    <a:lstStyle/>
                    <a:p>
                      <a:pPr algn="ctr"/>
                      <a:r>
                        <a:rPr lang="en-US"/>
                        <a:t>1500</a:t>
                      </a:r>
                    </a:p>
                  </a:txBody>
                  <a:tcPr marL="9525" marR="9525" marT="9525" marB="9525" anchor="ctr">
                    <a:lnL>
                      <a:noFill/>
                    </a:lnL>
                    <a:lnR>
                      <a:noFill/>
                    </a:lnR>
                    <a:lnT>
                      <a:noFill/>
                    </a:lnT>
                    <a:lnB>
                      <a:noFill/>
                    </a:lnB>
                  </a:tcPr>
                </a:tc>
                <a:tc>
                  <a:txBody>
                    <a:bodyPr/>
                    <a:lstStyle/>
                    <a:p>
                      <a:pPr algn="ctr"/>
                      <a:r>
                        <a:rPr lang="en-US"/>
                        <a:t>1616</a:t>
                      </a:r>
                    </a:p>
                  </a:txBody>
                  <a:tcPr marL="9525" marR="9525" marT="9525" marB="9525" anchor="ctr">
                    <a:lnL>
                      <a:noFill/>
                    </a:lnL>
                    <a:lnR>
                      <a:noFill/>
                    </a:lnR>
                    <a:lnT>
                      <a:noFill/>
                    </a:lnT>
                    <a:lnB>
                      <a:noFill/>
                    </a:lnB>
                  </a:tcPr>
                </a:tc>
                <a:tc>
                  <a:txBody>
                    <a:bodyPr/>
                    <a:lstStyle/>
                    <a:p>
                      <a:pPr algn="ctr"/>
                      <a:r>
                        <a:rPr lang="en-US"/>
                        <a:t>1616</a:t>
                      </a:r>
                    </a:p>
                  </a:txBody>
                  <a:tcPr marL="9525" marR="9525" marT="9525" marB="9525" anchor="ctr">
                    <a:lnL>
                      <a:noFill/>
                    </a:lnL>
                    <a:lnR>
                      <a:noFill/>
                    </a:lnR>
                    <a:lnT>
                      <a:noFill/>
                    </a:lnT>
                    <a:lnB>
                      <a:noFill/>
                    </a:lnB>
                  </a:tcPr>
                </a:tc>
                <a:tc>
                  <a:txBody>
                    <a:bodyPr/>
                    <a:lstStyle/>
                    <a:p>
                      <a:pPr algn="ctr"/>
                      <a:r>
                        <a:rPr lang="en-US"/>
                        <a:t>1885</a:t>
                      </a:r>
                    </a:p>
                  </a:txBody>
                  <a:tcPr marL="9525" marR="9525" marT="9525" marB="9525" anchor="ctr">
                    <a:lnL>
                      <a:noFill/>
                    </a:lnL>
                    <a:lnR>
                      <a:noFill/>
                    </a:lnR>
                    <a:lnT>
                      <a:noFill/>
                    </a:lnT>
                    <a:lnB>
                      <a:noFill/>
                    </a:lnB>
                  </a:tcPr>
                </a:tc>
                <a:tc>
                  <a:txBody>
                    <a:bodyPr/>
                    <a:lstStyle/>
                    <a:p>
                      <a:pPr algn="ctr"/>
                      <a:r>
                        <a:rPr lang="en-US"/>
                        <a:t>1885</a:t>
                      </a:r>
                    </a:p>
                  </a:txBody>
                  <a:tcPr marL="9525" marR="9525" marT="9525" marB="9525" anchor="ctr">
                    <a:lnL>
                      <a:noFill/>
                    </a:lnL>
                    <a:lnR>
                      <a:noFill/>
                    </a:lnR>
                    <a:lnT>
                      <a:noFill/>
                    </a:lnT>
                    <a:lnB>
                      <a:noFill/>
                    </a:lnB>
                  </a:tcPr>
                </a:tc>
                <a:tc>
                  <a:txBody>
                    <a:bodyPr/>
                    <a:lstStyle/>
                    <a:p>
                      <a:pPr algn="ctr"/>
                      <a:r>
                        <a:rPr lang="en-US" dirty="0" smtClean="0"/>
                        <a:t>1,885</a:t>
                      </a:r>
                      <a:endParaRPr lang="en-US" dirty="0"/>
                    </a:p>
                  </a:txBody>
                  <a:tcPr marL="9525" marR="9525" marT="9525" marB="9525" anchor="ctr">
                    <a:lnL>
                      <a:noFill/>
                    </a:lnL>
                    <a:lnR>
                      <a:noFill/>
                    </a:lnR>
                    <a:lnT>
                      <a:noFill/>
                    </a:lnT>
                    <a:lnB>
                      <a:noFill/>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AL</a:t>
            </a:r>
            <a:r>
              <a:rPr lang="en-US" dirty="0" smtClean="0"/>
              <a:t>. </a:t>
            </a:r>
            <a:r>
              <a:rPr lang="en-US" dirty="0" err="1" smtClean="0"/>
              <a:t>LIKHACHoV</a:t>
            </a:r>
            <a:r>
              <a:rPr lang="en-US" dirty="0" smtClean="0"/>
              <a:t> </a:t>
            </a:r>
            <a:r>
              <a:rPr lang="en-US" dirty="0"/>
              <a:t>&amp; NIK</a:t>
            </a:r>
            <a:r>
              <a:rPr lang="en-US" dirty="0" smtClean="0"/>
              <a:t>. SPASSKIY</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2683140" y="2638425"/>
            <a:ext cx="2067983" cy="3101975"/>
          </a:xfrm>
        </p:spPr>
      </p:pic>
      <p:pic>
        <p:nvPicPr>
          <p:cNvPr id="8" name="Θέση περιεχομένου 7"/>
          <p:cNvPicPr>
            <a:picLocks noGrp="1" noChangeAspect="1"/>
          </p:cNvPicPr>
          <p:nvPr>
            <p:ph sz="half" idx="2"/>
          </p:nvPr>
        </p:nvPicPr>
        <p:blipFill>
          <a:blip r:embed="rId3"/>
          <a:stretch>
            <a:fillRect/>
          </a:stretch>
        </p:blipFill>
        <p:spPr>
          <a:xfrm>
            <a:off x="7635834" y="2638425"/>
            <a:ext cx="2325029" cy="3101975"/>
          </a:xfrm>
        </p:spPr>
      </p:pic>
    </p:spTree>
    <p:extLst>
      <p:ext uri="{BB962C8B-B14F-4D97-AF65-F5344CB8AC3E}">
        <p14:creationId xmlns="" xmlns:p14="http://schemas.microsoft.com/office/powerpoint/2010/main" val="190507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04950" y="964692"/>
            <a:ext cx="8943975" cy="1188720"/>
          </a:xfrm>
        </p:spPr>
        <p:txBody>
          <a:bodyPr/>
          <a:lstStyle/>
          <a:p>
            <a:r>
              <a:rPr lang="en-US" dirty="0" smtClean="0"/>
              <a:t>rosatom’S international branch and its main SHAREHOLDER </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1581150" y="2927745"/>
            <a:ext cx="4271963" cy="2523335"/>
          </a:xfrm>
        </p:spPr>
      </p:pic>
      <p:pic>
        <p:nvPicPr>
          <p:cNvPr id="8" name="Θέση περιεχομένου 7"/>
          <p:cNvPicPr>
            <a:picLocks noGrp="1" noChangeAspect="1"/>
          </p:cNvPicPr>
          <p:nvPr>
            <p:ph sz="half" idx="2"/>
          </p:nvPr>
        </p:nvPicPr>
        <p:blipFill>
          <a:blip r:embed="rId3"/>
          <a:stretch>
            <a:fillRect/>
          </a:stretch>
        </p:blipFill>
        <p:spPr>
          <a:xfrm>
            <a:off x="6997700" y="3541712"/>
            <a:ext cx="2952750" cy="1295400"/>
          </a:xfrm>
        </p:spPr>
      </p:pic>
    </p:spTree>
    <p:extLst>
      <p:ext uri="{BB962C8B-B14F-4D97-AF65-F5344CB8AC3E}">
        <p14:creationId xmlns="" xmlns:p14="http://schemas.microsoft.com/office/powerpoint/2010/main" val="162667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June 1954</a:t>
            </a:r>
            <a:r>
              <a:rPr lang="el-GR" dirty="0" smtClean="0"/>
              <a:t>:</a:t>
            </a:r>
            <a:r>
              <a:rPr lang="en-US" dirty="0" smtClean="0"/>
              <a:t> OBNINSK NPP CONNECTED TO THE GRID IN KALUGA</a:t>
            </a:r>
            <a:r>
              <a:rPr lang="el-GR" dirty="0" smtClean="0"/>
              <a:t> </a:t>
            </a:r>
            <a:r>
              <a:rPr lang="en-US" dirty="0" smtClean="0"/>
              <a:t>- 6 mw</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2054431" y="2945081"/>
            <a:ext cx="3610099" cy="2861953"/>
          </a:xfrm>
        </p:spPr>
      </p:pic>
      <p:pic>
        <p:nvPicPr>
          <p:cNvPr id="8" name="Θέση περιεχομένου 7"/>
          <p:cNvPicPr>
            <a:picLocks noGrp="1" noChangeAspect="1"/>
          </p:cNvPicPr>
          <p:nvPr>
            <p:ph sz="half" idx="2"/>
          </p:nvPr>
        </p:nvPicPr>
        <p:blipFill>
          <a:blip r:embed="rId3"/>
          <a:stretch>
            <a:fillRect/>
          </a:stretch>
        </p:blipFill>
        <p:spPr>
          <a:xfrm>
            <a:off x="6913499" y="2766951"/>
            <a:ext cx="4213680" cy="3135085"/>
          </a:xfrm>
        </p:spPr>
      </p:pic>
    </p:spTree>
    <p:extLst>
      <p:ext uri="{BB962C8B-B14F-4D97-AF65-F5344CB8AC3E}">
        <p14:creationId xmlns="" xmlns:p14="http://schemas.microsoft.com/office/powerpoint/2010/main" val="349707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They even tested a reactor inside a modified </a:t>
            </a:r>
            <a:r>
              <a:rPr lang="en-US" dirty="0" err="1" smtClean="0"/>
              <a:t>tupolev</a:t>
            </a:r>
            <a:r>
              <a:rPr lang="en-US" dirty="0" smtClean="0"/>
              <a:t> bomber in 1961</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0" y="2943226"/>
            <a:ext cx="5853113" cy="2600324"/>
          </a:xfrm>
        </p:spPr>
      </p:pic>
      <p:pic>
        <p:nvPicPr>
          <p:cNvPr id="8" name="Θέση περιεχομένου 7"/>
          <p:cNvPicPr>
            <a:picLocks noGrp="1" noChangeAspect="1"/>
          </p:cNvPicPr>
          <p:nvPr>
            <p:ph sz="half" idx="2"/>
          </p:nvPr>
        </p:nvPicPr>
        <p:blipFill>
          <a:blip r:embed="rId3"/>
          <a:stretch>
            <a:fillRect/>
          </a:stretch>
        </p:blipFill>
        <p:spPr>
          <a:xfrm>
            <a:off x="6819899" y="2638425"/>
            <a:ext cx="4276726" cy="3101975"/>
          </a:xfrm>
        </p:spPr>
      </p:pic>
    </p:spTree>
    <p:extLst>
      <p:ext uri="{BB962C8B-B14F-4D97-AF65-F5344CB8AC3E}">
        <p14:creationId xmlns="" xmlns:p14="http://schemas.microsoft.com/office/powerpoint/2010/main" val="124040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136" y="457200"/>
            <a:ext cx="7729728" cy="878305"/>
          </a:xfrm>
        </p:spPr>
        <p:txBody>
          <a:bodyPr/>
          <a:lstStyle/>
          <a:p>
            <a:r>
              <a:rPr lang="en-US" dirty="0" smtClean="0"/>
              <a:t>MAJOR SOVIET MILESTONES</a:t>
            </a:r>
            <a:endParaRPr lang="en-US" dirty="0"/>
          </a:p>
        </p:txBody>
      </p:sp>
      <p:sp>
        <p:nvSpPr>
          <p:cNvPr id="3" name="2 - Θέση περιεχομένου"/>
          <p:cNvSpPr>
            <a:spLocks noGrp="1"/>
          </p:cNvSpPr>
          <p:nvPr>
            <p:ph idx="1"/>
          </p:nvPr>
        </p:nvSpPr>
        <p:spPr>
          <a:xfrm>
            <a:off x="601580" y="1840832"/>
            <a:ext cx="10828420" cy="4584031"/>
          </a:xfrm>
        </p:spPr>
        <p:txBody>
          <a:bodyPr>
            <a:normAutofit/>
          </a:bodyPr>
          <a:lstStyle/>
          <a:p>
            <a:r>
              <a:rPr lang="en-US" sz="2000" b="1" dirty="0" smtClean="0"/>
              <a:t>1953 </a:t>
            </a:r>
            <a:r>
              <a:rPr lang="en-US" sz="2000" dirty="0" smtClean="0"/>
              <a:t>“Ministry of Medium Machine Building” established, the forerunner of ROSATOM</a:t>
            </a:r>
          </a:p>
          <a:p>
            <a:r>
              <a:rPr lang="en-US" sz="2000" b="1" dirty="0" smtClean="0"/>
              <a:t>1964</a:t>
            </a:r>
            <a:r>
              <a:rPr lang="en-US" sz="2000" dirty="0" smtClean="0"/>
              <a:t> Beloyarsk 1 commissioned at 110 MW.  Dominant concept was the minimalist RBMK by OKB </a:t>
            </a:r>
            <a:r>
              <a:rPr lang="en-US" sz="2000" dirty="0" err="1" smtClean="0"/>
              <a:t>Gidropress</a:t>
            </a:r>
            <a:r>
              <a:rPr lang="en-US" sz="2000" dirty="0" smtClean="0"/>
              <a:t> using </a:t>
            </a:r>
            <a:r>
              <a:rPr lang="en-US" sz="2000" i="1" dirty="0" smtClean="0"/>
              <a:t>natural</a:t>
            </a:r>
            <a:r>
              <a:rPr lang="en-US" sz="2000" dirty="0" smtClean="0"/>
              <a:t> uranium as fuel, </a:t>
            </a:r>
            <a:r>
              <a:rPr lang="en-US" sz="2000" i="1" dirty="0" smtClean="0"/>
              <a:t>regular</a:t>
            </a:r>
            <a:r>
              <a:rPr lang="en-US" sz="2000" dirty="0" smtClean="0"/>
              <a:t> water for cooling and </a:t>
            </a:r>
            <a:r>
              <a:rPr lang="en-US" sz="2000" i="1" dirty="0" smtClean="0"/>
              <a:t>solid graphite </a:t>
            </a:r>
            <a:r>
              <a:rPr lang="en-US" sz="2000" dirty="0" smtClean="0"/>
              <a:t>for neutron moderator</a:t>
            </a:r>
          </a:p>
          <a:p>
            <a:r>
              <a:rPr lang="en-US" sz="2000" b="1" dirty="0" smtClean="0"/>
              <a:t>1966 </a:t>
            </a:r>
            <a:r>
              <a:rPr lang="en-US" sz="2000" dirty="0" err="1" smtClean="0"/>
              <a:t>Rheinsberg</a:t>
            </a:r>
            <a:r>
              <a:rPr lang="en-US" sz="2000" dirty="0" smtClean="0"/>
              <a:t>,  the first NPP abroad (D.D.R.) used</a:t>
            </a:r>
            <a:r>
              <a:rPr lang="en-US" sz="2000" b="1" dirty="0" smtClean="0"/>
              <a:t> </a:t>
            </a:r>
            <a:r>
              <a:rPr lang="en-US" sz="2000" dirty="0" smtClean="0"/>
              <a:t>the</a:t>
            </a:r>
            <a:r>
              <a:rPr lang="en-US" sz="2000" b="1" dirty="0" smtClean="0"/>
              <a:t> </a:t>
            </a:r>
            <a:r>
              <a:rPr lang="en-US" sz="2000" dirty="0" smtClean="0"/>
              <a:t>WWER (water cooled, water moderated energetic reactor) concept, also by OKB </a:t>
            </a:r>
            <a:r>
              <a:rPr lang="en-US" sz="2000" dirty="0" err="1" smtClean="0"/>
              <a:t>Gidropress</a:t>
            </a:r>
            <a:r>
              <a:rPr lang="en-US" sz="2000" dirty="0" smtClean="0"/>
              <a:t>. instead of the RBMK. Output 70 MW </a:t>
            </a:r>
          </a:p>
          <a:p>
            <a:r>
              <a:rPr lang="en-US" sz="2000" b="1" dirty="0" smtClean="0"/>
              <a:t>1973</a:t>
            </a:r>
            <a:r>
              <a:rPr lang="en-US" sz="2000" dirty="0" smtClean="0"/>
              <a:t> BN-350,  the world's first “breeder” or “fast neutron” reactor commissioned in </a:t>
            </a:r>
            <a:r>
              <a:rPr lang="en-US" sz="2000" dirty="0" err="1" smtClean="0"/>
              <a:t>Aktau</a:t>
            </a:r>
            <a:r>
              <a:rPr lang="en-US" sz="2000" dirty="0" smtClean="0"/>
              <a:t>, SSR Kazakhstan, but remained “limited edition”.  Designed by OKB </a:t>
            </a:r>
            <a:r>
              <a:rPr lang="en-US" sz="2000" dirty="0" err="1" smtClean="0"/>
              <a:t>Afrikantov</a:t>
            </a:r>
            <a:r>
              <a:rPr lang="en-US" sz="2000" dirty="0" smtClean="0"/>
              <a:t>.  No neutron moderator needed, in contrast with classic thermal reactors plus they use almost all of their waste as fuel.  In the meanwhile, in April 1977 Jimmy Carter in the US decided to halt the construction of “breeders” due to proliferation concerns…</a:t>
            </a:r>
          </a:p>
          <a:p>
            <a:r>
              <a:rPr lang="en-US" sz="2000" dirty="0" smtClean="0"/>
              <a:t>By the mid-1980s, the total capacity of Soviet nuclear power plants reached a record of 37 GW</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37083" y="964692"/>
            <a:ext cx="8506327" cy="1188720"/>
          </a:xfrm>
        </p:spPr>
        <p:txBody>
          <a:bodyPr>
            <a:normAutofit fontScale="90000"/>
          </a:bodyPr>
          <a:lstStyle/>
          <a:p>
            <a:r>
              <a:rPr lang="en-US" sz="2400" dirty="0" smtClean="0"/>
              <a:t>Demonized like no other energy source, nuclear is probably our only hope, together with res, to fight climate change…</a:t>
            </a:r>
            <a:endParaRPr lang="en-US" sz="2400" dirty="0"/>
          </a:p>
        </p:txBody>
      </p:sp>
      <p:pic>
        <p:nvPicPr>
          <p:cNvPr id="4" name="Θέση περιεχομένου 4"/>
          <p:cNvPicPr>
            <a:picLocks noGrp="1" noChangeAspect="1"/>
          </p:cNvPicPr>
          <p:nvPr>
            <p:ph idx="1"/>
          </p:nvPr>
        </p:nvPicPr>
        <p:blipFill>
          <a:blip r:embed="rId2"/>
          <a:stretch>
            <a:fillRect/>
          </a:stretch>
        </p:blipFill>
        <p:spPr>
          <a:xfrm>
            <a:off x="3338473" y="2638425"/>
            <a:ext cx="5515055" cy="31019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BN-350 AKTAU PLANT OF 135 mw</a:t>
            </a:r>
            <a:endParaRPr lang="en-US" dirty="0"/>
          </a:p>
        </p:txBody>
      </p:sp>
      <p:pic>
        <p:nvPicPr>
          <p:cNvPr id="6" name="5 - Θέση περιεχομένου" descr="Shevchenko_BN350.gif"/>
          <p:cNvPicPr>
            <a:picLocks noGrp="1" noChangeAspect="1"/>
          </p:cNvPicPr>
          <p:nvPr>
            <p:ph sz="half" idx="1"/>
          </p:nvPr>
        </p:nvPicPr>
        <p:blipFill>
          <a:blip r:embed="rId2"/>
          <a:stretch>
            <a:fillRect/>
          </a:stretch>
        </p:blipFill>
        <p:spPr>
          <a:xfrm>
            <a:off x="1677018" y="2638425"/>
            <a:ext cx="4080226" cy="3101975"/>
          </a:xfrm>
        </p:spPr>
      </p:pic>
      <p:pic>
        <p:nvPicPr>
          <p:cNvPr id="5" name="4 - Θέση περιεχομένου" descr="1280px-Shevchenko_BN350_desalinati.jpg"/>
          <p:cNvPicPr>
            <a:picLocks noGrp="1" noChangeAspect="1"/>
          </p:cNvPicPr>
          <p:nvPr>
            <p:ph sz="half" idx="2"/>
          </p:nvPr>
        </p:nvPicPr>
        <p:blipFill>
          <a:blip r:embed="rId3"/>
          <a:stretch>
            <a:fillRect/>
          </a:stretch>
        </p:blipFill>
        <p:spPr>
          <a:xfrm>
            <a:off x="6338888" y="2824894"/>
            <a:ext cx="4270375" cy="27290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APRIL 1986</a:t>
            </a:r>
            <a:r>
              <a:rPr lang="el-GR" dirty="0" smtClean="0"/>
              <a:t>:</a:t>
            </a:r>
            <a:r>
              <a:rPr lang="en-US" dirty="0" smtClean="0"/>
              <a:t> chernobyl 4 tragedy RBMK concept is abandoned </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1581150" y="2741784"/>
            <a:ext cx="4271963" cy="3338382"/>
          </a:xfrm>
        </p:spPr>
      </p:pic>
      <p:pic>
        <p:nvPicPr>
          <p:cNvPr id="8" name="Θέση περιεχομένου 7"/>
          <p:cNvPicPr>
            <a:picLocks noGrp="1" noChangeAspect="1"/>
          </p:cNvPicPr>
          <p:nvPr>
            <p:ph sz="half" idx="2"/>
          </p:nvPr>
        </p:nvPicPr>
        <p:blipFill>
          <a:blip r:embed="rId3"/>
          <a:stretch>
            <a:fillRect/>
          </a:stretch>
        </p:blipFill>
        <p:spPr>
          <a:xfrm>
            <a:off x="6338888" y="2765242"/>
            <a:ext cx="4812042" cy="3314924"/>
          </a:xfrm>
        </p:spPr>
      </p:pic>
    </p:spTree>
    <p:extLst>
      <p:ext uri="{BB962C8B-B14F-4D97-AF65-F5344CB8AC3E}">
        <p14:creationId xmlns="" xmlns:p14="http://schemas.microsoft.com/office/powerpoint/2010/main" val="103643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RECENT ACHIEVEMENTS</a:t>
            </a:r>
            <a:endParaRPr lang="en-US" dirty="0"/>
          </a:p>
        </p:txBody>
      </p:sp>
      <p:sp>
        <p:nvSpPr>
          <p:cNvPr id="3" name="2 - Θέση περιεχομένου"/>
          <p:cNvSpPr>
            <a:spLocks noGrp="1"/>
          </p:cNvSpPr>
          <p:nvPr>
            <p:ph idx="1"/>
          </p:nvPr>
        </p:nvSpPr>
        <p:spPr>
          <a:xfrm>
            <a:off x="1756611" y="2638043"/>
            <a:ext cx="9312442" cy="3666503"/>
          </a:xfrm>
        </p:spPr>
        <p:txBody>
          <a:bodyPr>
            <a:normAutofit/>
          </a:bodyPr>
          <a:lstStyle/>
          <a:p>
            <a:r>
              <a:rPr lang="en-US" sz="2400" dirty="0" smtClean="0"/>
              <a:t>Since 2007, </a:t>
            </a:r>
            <a:r>
              <a:rPr lang="en-US" sz="2400" dirty="0" err="1" smtClean="0"/>
              <a:t>Rosatom</a:t>
            </a:r>
            <a:r>
              <a:rPr lang="en-US" sz="2400" dirty="0" smtClean="0"/>
              <a:t> has completed </a:t>
            </a:r>
            <a:r>
              <a:rPr lang="en-US" sz="2400" dirty="0" smtClean="0"/>
              <a:t>18 </a:t>
            </a:r>
            <a:r>
              <a:rPr lang="en-US" sz="2400" dirty="0" smtClean="0"/>
              <a:t>new NPP in Russia and abroad,  the </a:t>
            </a:r>
            <a:r>
              <a:rPr lang="en-US" sz="2400" i="1" dirty="0" err="1" smtClean="0"/>
              <a:t>Akademik</a:t>
            </a:r>
            <a:r>
              <a:rPr lang="en-US" sz="2400" i="1" dirty="0" smtClean="0"/>
              <a:t> </a:t>
            </a:r>
            <a:r>
              <a:rPr lang="en-US" sz="2400" i="1" dirty="0" err="1" smtClean="0"/>
              <a:t>Lomonosov</a:t>
            </a:r>
            <a:r>
              <a:rPr lang="en-US" sz="2400" dirty="0" smtClean="0"/>
              <a:t> floating nuclear power plant in December 2019 and a modern icebreaker,  </a:t>
            </a:r>
            <a:r>
              <a:rPr lang="en-US" sz="2400" i="1" dirty="0" err="1" smtClean="0"/>
              <a:t>Arktika</a:t>
            </a:r>
            <a:endParaRPr lang="en-US" sz="2400" i="1" dirty="0" smtClean="0"/>
          </a:p>
          <a:p>
            <a:r>
              <a:rPr lang="en-US" sz="2400" b="1" dirty="0" smtClean="0"/>
              <a:t>2016</a:t>
            </a:r>
            <a:r>
              <a:rPr lang="en-US" sz="2400" dirty="0" smtClean="0"/>
              <a:t> Commissioning of the </a:t>
            </a:r>
            <a:r>
              <a:rPr lang="en-US" sz="2400" b="1" dirty="0" smtClean="0"/>
              <a:t>first 3+ generation </a:t>
            </a:r>
            <a:r>
              <a:rPr lang="en-US" sz="2400" dirty="0" smtClean="0"/>
              <a:t>reactor, WWER-1200 </a:t>
            </a:r>
            <a:r>
              <a:rPr lang="en-US" sz="2400" dirty="0" err="1" smtClean="0"/>
              <a:t>Novovoronezh</a:t>
            </a:r>
            <a:r>
              <a:rPr lang="en-US" sz="2400" dirty="0" smtClean="0"/>
              <a:t> 6, with a useful life of 60 years at 90% capacity factor. “</a:t>
            </a:r>
            <a:r>
              <a:rPr lang="en-US" sz="2400" i="1" dirty="0" smtClean="0"/>
              <a:t>Technical and economic indicators that ensure absolute safety during operation and fully comply with IAEA's post-Fukushima requirements</a:t>
            </a:r>
            <a:r>
              <a:rPr lang="en-US" sz="2400" dirty="0" smtClean="0"/>
              <a:t>"</a:t>
            </a:r>
          </a:p>
          <a:p>
            <a:r>
              <a:rPr lang="en-US" sz="2400" b="1" dirty="0" smtClean="0"/>
              <a:t>2026 </a:t>
            </a:r>
            <a:r>
              <a:rPr lang="en-US" sz="2400" dirty="0" smtClean="0"/>
              <a:t>Target for commissioning the </a:t>
            </a:r>
            <a:r>
              <a:rPr lang="en-US" sz="2400" b="1" dirty="0" smtClean="0"/>
              <a:t>first 4</a:t>
            </a:r>
            <a:r>
              <a:rPr lang="en-US" sz="2400" b="1" baseline="30000" dirty="0" smtClean="0"/>
              <a:t>th</a:t>
            </a:r>
            <a:r>
              <a:rPr lang="en-US" sz="2400" b="1" dirty="0" smtClean="0"/>
              <a:t> generation </a:t>
            </a:r>
            <a:r>
              <a:rPr lang="en-US" sz="2400" dirty="0" smtClean="0"/>
              <a:t>or sodium-cooled fast neutron (breeder) reactor, Brest-300 at </a:t>
            </a:r>
            <a:r>
              <a:rPr lang="en-US" sz="2400" dirty="0" err="1" smtClean="0"/>
              <a:t>Seversk</a:t>
            </a:r>
            <a:endParaRPr lang="en-US" sz="24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smtClean="0"/>
              <a:t>Akademik</a:t>
            </a:r>
            <a:r>
              <a:rPr lang="en-US" i="1" dirty="0" smtClean="0"/>
              <a:t> </a:t>
            </a:r>
            <a:r>
              <a:rPr lang="en-US" i="1" dirty="0" err="1" smtClean="0"/>
              <a:t>Lomonosov</a:t>
            </a:r>
            <a:r>
              <a:rPr lang="en-US" i="1" dirty="0" smtClean="0"/>
              <a:t> </a:t>
            </a:r>
            <a:endParaRPr lang="en-US" dirty="0"/>
          </a:p>
        </p:txBody>
      </p:sp>
      <p:pic>
        <p:nvPicPr>
          <p:cNvPr id="5" name="4 - Θέση περιεχομένου" descr="akademik-lomonosov.jpg"/>
          <p:cNvPicPr>
            <a:picLocks noGrp="1" noChangeAspect="1"/>
          </p:cNvPicPr>
          <p:nvPr>
            <p:ph sz="half" idx="1"/>
          </p:nvPr>
        </p:nvPicPr>
        <p:blipFill>
          <a:blip r:embed="rId2"/>
          <a:stretch>
            <a:fillRect/>
          </a:stretch>
        </p:blipFill>
        <p:spPr>
          <a:xfrm>
            <a:off x="1167063" y="2695074"/>
            <a:ext cx="4584032" cy="2935703"/>
          </a:xfrm>
        </p:spPr>
      </p:pic>
      <p:pic>
        <p:nvPicPr>
          <p:cNvPr id="6" name="5 - Θέση περιεχομένου" descr="lom 2.png"/>
          <p:cNvPicPr>
            <a:picLocks noGrp="1" noChangeAspect="1"/>
          </p:cNvPicPr>
          <p:nvPr>
            <p:ph sz="half" idx="2"/>
          </p:nvPr>
        </p:nvPicPr>
        <p:blipFill>
          <a:blip r:embed="rId3"/>
          <a:stretch>
            <a:fillRect/>
          </a:stretch>
        </p:blipFill>
        <p:spPr>
          <a:xfrm>
            <a:off x="6567488" y="2741891"/>
            <a:ext cx="4270375" cy="284691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964691"/>
            <a:ext cx="7729728" cy="1622097"/>
          </a:xfrm>
        </p:spPr>
        <p:txBody>
          <a:bodyPr>
            <a:normAutofit fontScale="90000"/>
          </a:bodyPr>
          <a:lstStyle/>
          <a:p>
            <a:r>
              <a:rPr lang="en-US" dirty="0" smtClean="0"/>
              <a:t>25 units under construction in late 2019, export revenues $ 7.3 </a:t>
            </a:r>
            <a:r>
              <a:rPr lang="en-US" dirty="0" err="1" smtClean="0"/>
              <a:t>bn</a:t>
            </a:r>
            <a:r>
              <a:rPr lang="en-US" dirty="0" smtClean="0"/>
              <a:t/>
            </a:r>
            <a:br>
              <a:rPr lang="en-US" dirty="0" smtClean="0"/>
            </a:br>
            <a:r>
              <a:rPr lang="en-US" dirty="0" smtClean="0"/>
              <a:t>fuel supply for 75 </a:t>
            </a:r>
            <a:r>
              <a:rPr lang="en-US" dirty="0" err="1" smtClean="0"/>
              <a:t>npp</a:t>
            </a:r>
            <a:r>
              <a:rPr lang="en-US" dirty="0" smtClean="0"/>
              <a:t> globally</a:t>
            </a:r>
            <a:br>
              <a:rPr lang="en-US" dirty="0" smtClean="0"/>
            </a:br>
            <a:r>
              <a:rPr lang="en-US" dirty="0" smtClean="0"/>
              <a:t>market share target </a:t>
            </a:r>
            <a:r>
              <a:rPr lang="en-US" b="1" dirty="0" smtClean="0"/>
              <a:t>30%</a:t>
            </a:r>
            <a:r>
              <a:rPr lang="en-US" dirty="0" smtClean="0"/>
              <a:t> 5/16 annually </a:t>
            </a:r>
            <a:endParaRPr lang="en-AU" dirty="0"/>
          </a:p>
        </p:txBody>
      </p:sp>
      <p:pic>
        <p:nvPicPr>
          <p:cNvPr id="5" name="Θέση περιεχομένου 4"/>
          <p:cNvPicPr>
            <a:picLocks noGrp="1" noChangeAspect="1"/>
          </p:cNvPicPr>
          <p:nvPr>
            <p:ph idx="1"/>
          </p:nvPr>
        </p:nvPicPr>
        <p:blipFill>
          <a:blip r:embed="rId2"/>
          <a:stretch>
            <a:fillRect/>
          </a:stretch>
        </p:blipFill>
        <p:spPr>
          <a:xfrm>
            <a:off x="3111024" y="3048124"/>
            <a:ext cx="6056414" cy="2895476"/>
          </a:xfrm>
        </p:spPr>
      </p:pic>
    </p:spTree>
    <p:extLst>
      <p:ext uri="{BB962C8B-B14F-4D97-AF65-F5344CB8AC3E}">
        <p14:creationId xmlns="" xmlns:p14="http://schemas.microsoft.com/office/powerpoint/2010/main" val="379795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Total orders exceed $ 130 </a:t>
            </a:r>
            <a:r>
              <a:rPr lang="en-US" dirty="0" err="1" smtClean="0"/>
              <a:t>bn</a:t>
            </a:r>
            <a:endParaRPr lang="en-AU" dirty="0"/>
          </a:p>
        </p:txBody>
      </p:sp>
      <p:pic>
        <p:nvPicPr>
          <p:cNvPr id="5" name="Θέση περιεχομένου 4"/>
          <p:cNvPicPr>
            <a:picLocks noGrp="1" noChangeAspect="1"/>
          </p:cNvPicPr>
          <p:nvPr>
            <p:ph idx="1"/>
          </p:nvPr>
        </p:nvPicPr>
        <p:blipFill>
          <a:blip r:embed="rId2"/>
          <a:stretch>
            <a:fillRect/>
          </a:stretch>
        </p:blipFill>
        <p:spPr>
          <a:xfrm>
            <a:off x="2541320" y="2458193"/>
            <a:ext cx="6958940" cy="3990734"/>
          </a:xfrm>
        </p:spPr>
      </p:pic>
    </p:spTree>
    <p:extLst>
      <p:ext uri="{BB962C8B-B14F-4D97-AF65-F5344CB8AC3E}">
        <p14:creationId xmlns="" xmlns:p14="http://schemas.microsoft.com/office/powerpoint/2010/main" val="260580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40042" y="2478505"/>
            <a:ext cx="9384631" cy="3826042"/>
          </a:xfrm>
        </p:spPr>
        <p:txBody>
          <a:bodyPr>
            <a:normAutofit fontScale="92500" lnSpcReduction="10000"/>
          </a:bodyPr>
          <a:lstStyle/>
          <a:p>
            <a:r>
              <a:rPr lang="en-US" sz="2800" dirty="0" smtClean="0"/>
              <a:t>Full vertical integration and “full package”, including return of RAW</a:t>
            </a:r>
          </a:p>
          <a:p>
            <a:r>
              <a:rPr lang="en-US" sz="2800" dirty="0" smtClean="0"/>
              <a:t>Enormous political and diplomatic support</a:t>
            </a:r>
            <a:r>
              <a:rPr lang="el-GR" sz="2800" dirty="0" smtClean="0"/>
              <a:t> (</a:t>
            </a:r>
            <a:r>
              <a:rPr lang="en-US" sz="2800" dirty="0" smtClean="0"/>
              <a:t>diplomatic attaches in</a:t>
            </a:r>
            <a:r>
              <a:rPr lang="el-GR" sz="2800" dirty="0" smtClean="0"/>
              <a:t> </a:t>
            </a:r>
            <a:r>
              <a:rPr lang="en-US" sz="2800" dirty="0" smtClean="0"/>
              <a:t>at least </a:t>
            </a:r>
            <a:r>
              <a:rPr lang="el-GR" sz="2800" dirty="0" smtClean="0"/>
              <a:t>15 </a:t>
            </a:r>
            <a:r>
              <a:rPr lang="en-US" sz="2800" dirty="0" smtClean="0"/>
              <a:t>Russian embassies</a:t>
            </a:r>
            <a:r>
              <a:rPr lang="el-GR" sz="2800" dirty="0" smtClean="0"/>
              <a:t>)</a:t>
            </a:r>
            <a:endParaRPr lang="el-GR" sz="2800" dirty="0"/>
          </a:p>
          <a:p>
            <a:r>
              <a:rPr lang="en-US" sz="2800" dirty="0" smtClean="0"/>
              <a:t>Projects financed up to</a:t>
            </a:r>
            <a:r>
              <a:rPr lang="el-GR" sz="2800" dirty="0" smtClean="0"/>
              <a:t> </a:t>
            </a:r>
            <a:r>
              <a:rPr lang="el-GR" sz="2800" dirty="0"/>
              <a:t>90% </a:t>
            </a:r>
            <a:r>
              <a:rPr lang="en-US" sz="2800" dirty="0" smtClean="0"/>
              <a:t>by export credits. Hungary $ 11 </a:t>
            </a:r>
            <a:r>
              <a:rPr lang="en-US" sz="2800" dirty="0" err="1" smtClean="0"/>
              <a:t>Bn</a:t>
            </a:r>
            <a:endParaRPr lang="el-GR" sz="2800" dirty="0"/>
          </a:p>
          <a:p>
            <a:r>
              <a:rPr lang="en-US" sz="2800" dirty="0" smtClean="0"/>
              <a:t>BOO </a:t>
            </a:r>
            <a:r>
              <a:rPr lang="en-US" sz="2800" dirty="0"/>
              <a:t>(Build-Own-Operate</a:t>
            </a:r>
            <a:r>
              <a:rPr lang="en-US" sz="2800" dirty="0" smtClean="0"/>
              <a:t>) model for the first time in Turkey, following the 2010 IGA. A kind of “Bastion” in a NATO country!</a:t>
            </a:r>
            <a:endParaRPr lang="el-GR" sz="2800" dirty="0"/>
          </a:p>
          <a:p>
            <a:r>
              <a:rPr lang="en-US" sz="2800" dirty="0" smtClean="0"/>
              <a:t>Global reach, in contrast with the pipeline gas of OAO</a:t>
            </a:r>
            <a:r>
              <a:rPr lang="el-GR" sz="2800" dirty="0" smtClean="0"/>
              <a:t> </a:t>
            </a:r>
            <a:r>
              <a:rPr lang="en-AU" sz="2800" dirty="0" err="1" smtClean="0"/>
              <a:t>Gazprom</a:t>
            </a:r>
            <a:endParaRPr lang="en-AU" sz="2800" dirty="0" smtClean="0"/>
          </a:p>
          <a:p>
            <a:r>
              <a:rPr lang="en-AU" sz="2800" dirty="0" smtClean="0"/>
              <a:t>Each deal forges a “strategic” cooperation of long-term nature</a:t>
            </a:r>
            <a:endParaRPr lang="el-GR" sz="2800" dirty="0"/>
          </a:p>
          <a:p>
            <a:pPr>
              <a:buNone/>
            </a:pPr>
            <a:endParaRPr lang="en-US" sz="2000" dirty="0"/>
          </a:p>
        </p:txBody>
      </p:sp>
      <p:sp>
        <p:nvSpPr>
          <p:cNvPr id="4" name="3 - Τίτλος"/>
          <p:cNvSpPr>
            <a:spLocks noGrp="1"/>
          </p:cNvSpPr>
          <p:nvPr>
            <p:ph type="title"/>
          </p:nvPr>
        </p:nvSpPr>
        <p:spPr/>
        <p:txBody>
          <a:bodyPr/>
          <a:lstStyle/>
          <a:p>
            <a:r>
              <a:rPr lang="en-US" dirty="0" smtClean="0"/>
              <a:t>ROSATOM Comparative advantages</a:t>
            </a:r>
            <a:endParaRPr lang="en-US" dirty="0"/>
          </a:p>
        </p:txBody>
      </p:sp>
    </p:spTree>
    <p:extLst>
      <p:ext uri="{BB962C8B-B14F-4D97-AF65-F5344CB8AC3E}">
        <p14:creationId xmlns="" xmlns:p14="http://schemas.microsoft.com/office/powerpoint/2010/main" val="228139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September 2011</a:t>
            </a:r>
            <a:r>
              <a:rPr lang="el-GR" dirty="0" smtClean="0"/>
              <a:t>:</a:t>
            </a:r>
            <a:r>
              <a:rPr lang="en-US" dirty="0" smtClean="0"/>
              <a:t> </a:t>
            </a:r>
            <a:r>
              <a:rPr lang="el-GR" dirty="0"/>
              <a:t>«</a:t>
            </a:r>
            <a:r>
              <a:rPr lang="en-US" dirty="0"/>
              <a:t>BUSHEHR </a:t>
            </a:r>
            <a:r>
              <a:rPr lang="el-GR" dirty="0"/>
              <a:t>1</a:t>
            </a:r>
            <a:r>
              <a:rPr lang="el-GR" dirty="0" smtClean="0"/>
              <a:t>»</a:t>
            </a:r>
            <a:r>
              <a:rPr lang="en-US" dirty="0" smtClean="0"/>
              <a:t>, </a:t>
            </a:r>
            <a:r>
              <a:rPr lang="en-US" dirty="0" smtClean="0"/>
              <a:t>IRAN</a:t>
            </a:r>
            <a:br>
              <a:rPr lang="en-US" dirty="0" smtClean="0"/>
            </a:br>
            <a:r>
              <a:rPr lang="el-GR" dirty="0" smtClean="0"/>
              <a:t> «</a:t>
            </a:r>
            <a:r>
              <a:rPr lang="en-US" dirty="0" smtClean="0"/>
              <a:t>BUSHEHR </a:t>
            </a:r>
            <a:r>
              <a:rPr lang="en-US" dirty="0" smtClean="0"/>
              <a:t>2</a:t>
            </a:r>
            <a:r>
              <a:rPr lang="el-GR" dirty="0" smtClean="0"/>
              <a:t>»</a:t>
            </a:r>
            <a:r>
              <a:rPr lang="en-US" dirty="0" smtClean="0"/>
              <a:t> operational in 2024</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476250" y="2790826"/>
            <a:ext cx="5543550" cy="3343274"/>
          </a:xfrm>
        </p:spPr>
      </p:pic>
      <p:pic>
        <p:nvPicPr>
          <p:cNvPr id="8" name="Θέση περιεχομένου 7"/>
          <p:cNvPicPr>
            <a:picLocks noGrp="1" noChangeAspect="1"/>
          </p:cNvPicPr>
          <p:nvPr>
            <p:ph sz="half" idx="2"/>
          </p:nvPr>
        </p:nvPicPr>
        <p:blipFill>
          <a:blip r:embed="rId3"/>
          <a:stretch>
            <a:fillRect/>
          </a:stretch>
        </p:blipFill>
        <p:spPr>
          <a:xfrm>
            <a:off x="6360109" y="2638425"/>
            <a:ext cx="4227932" cy="3101975"/>
          </a:xfrm>
        </p:spPr>
      </p:pic>
    </p:spTree>
    <p:extLst>
      <p:ext uri="{BB962C8B-B14F-4D97-AF65-F5344CB8AC3E}">
        <p14:creationId xmlns="" xmlns:p14="http://schemas.microsoft.com/office/powerpoint/2010/main" val="46838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964692"/>
            <a:ext cx="8055864" cy="1188720"/>
          </a:xfrm>
        </p:spPr>
        <p:txBody>
          <a:bodyPr/>
          <a:lstStyle/>
          <a:p>
            <a:r>
              <a:rPr lang="en-US" dirty="0" smtClean="0"/>
              <a:t>INDIA AND CHINA also BUY RUSSIAN…</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1581150" y="2772545"/>
            <a:ext cx="4271963" cy="2833735"/>
          </a:xfrm>
        </p:spPr>
      </p:pic>
      <p:pic>
        <p:nvPicPr>
          <p:cNvPr id="8" name="Θέση περιεχομένου 7"/>
          <p:cNvPicPr>
            <a:picLocks noGrp="1" noChangeAspect="1"/>
          </p:cNvPicPr>
          <p:nvPr>
            <p:ph sz="half" idx="2"/>
          </p:nvPr>
        </p:nvPicPr>
        <p:blipFill>
          <a:blip r:embed="rId3"/>
          <a:stretch>
            <a:fillRect/>
          </a:stretch>
        </p:blipFill>
        <p:spPr>
          <a:xfrm>
            <a:off x="6401748" y="2638425"/>
            <a:ext cx="4144655" cy="3101975"/>
          </a:xfrm>
        </p:spPr>
      </p:pic>
    </p:spTree>
    <p:extLst>
      <p:ext uri="{BB962C8B-B14F-4D97-AF65-F5344CB8AC3E}">
        <p14:creationId xmlns="" xmlns:p14="http://schemas.microsoft.com/office/powerpoint/2010/main" val="119656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794083"/>
            <a:ext cx="7729728" cy="1756611"/>
          </a:xfrm>
        </p:spPr>
        <p:txBody>
          <a:bodyPr/>
          <a:lstStyle/>
          <a:p>
            <a:r>
              <a:rPr lang="en-US" dirty="0" smtClean="0"/>
              <a:t>EASTERN MEDITERRANEAN</a:t>
            </a:r>
            <a:r>
              <a:rPr lang="el-GR" dirty="0" smtClean="0"/>
              <a:t>:</a:t>
            </a:r>
            <a:r>
              <a:rPr lang="en-US" dirty="0" smtClean="0"/>
              <a:t> STRONG PRESENCE</a:t>
            </a:r>
            <a:r>
              <a:rPr lang="el-GR" dirty="0" smtClean="0"/>
              <a:t>, </a:t>
            </a:r>
            <a:r>
              <a:rPr lang="en-US" dirty="0" smtClean="0"/>
              <a:t>“AKKUYU 1” READY 10/2023</a:t>
            </a:r>
            <a:br>
              <a:rPr lang="en-US" dirty="0" smtClean="0"/>
            </a:br>
            <a:r>
              <a:rPr lang="en-US" dirty="0" smtClean="0"/>
              <a:t>at 22 </a:t>
            </a:r>
            <a:r>
              <a:rPr lang="en-US" dirty="0" err="1" smtClean="0"/>
              <a:t>bN</a:t>
            </a:r>
            <a:r>
              <a:rPr lang="en-US" dirty="0" smtClean="0"/>
              <a:t>, the top </a:t>
            </a:r>
            <a:r>
              <a:rPr lang="en-US" dirty="0" err="1" smtClean="0"/>
              <a:t>russian</a:t>
            </a:r>
            <a:r>
              <a:rPr lang="en-US" dirty="0" smtClean="0"/>
              <a:t> </a:t>
            </a:r>
            <a:r>
              <a:rPr lang="en-US" dirty="0" err="1" smtClean="0"/>
              <a:t>fdi</a:t>
            </a:r>
            <a:r>
              <a:rPr lang="en-US" dirty="0" smtClean="0"/>
              <a:t> ever</a:t>
            </a:r>
            <a:endParaRPr lang="en-AU" dirty="0"/>
          </a:p>
        </p:txBody>
      </p:sp>
      <p:pic>
        <p:nvPicPr>
          <p:cNvPr id="6" name="Θέση περιεχομένου 5"/>
          <p:cNvPicPr>
            <a:picLocks noGrp="1" noChangeAspect="1"/>
          </p:cNvPicPr>
          <p:nvPr>
            <p:ph sz="half" idx="1"/>
          </p:nvPr>
        </p:nvPicPr>
        <p:blipFill>
          <a:blip r:embed="rId2"/>
          <a:stretch>
            <a:fillRect/>
          </a:stretch>
        </p:blipFill>
        <p:spPr>
          <a:xfrm>
            <a:off x="1389414" y="2638044"/>
            <a:ext cx="4463700" cy="3101982"/>
          </a:xfrm>
        </p:spPr>
      </p:pic>
      <p:pic>
        <p:nvPicPr>
          <p:cNvPr id="8" name="Θέση περιεχομένου 7"/>
          <p:cNvPicPr>
            <a:picLocks noGrp="1" noChangeAspect="1"/>
          </p:cNvPicPr>
          <p:nvPr>
            <p:ph sz="half" idx="2"/>
          </p:nvPr>
        </p:nvPicPr>
        <p:blipFill>
          <a:blip r:embed="rId3"/>
          <a:stretch>
            <a:fillRect/>
          </a:stretch>
        </p:blipFill>
        <p:spPr>
          <a:xfrm>
            <a:off x="6338888" y="2638044"/>
            <a:ext cx="5382057" cy="3101982"/>
          </a:xfrm>
        </p:spPr>
      </p:pic>
    </p:spTree>
    <p:extLst>
      <p:ext uri="{BB962C8B-B14F-4D97-AF65-F5344CB8AC3E}">
        <p14:creationId xmlns="" xmlns:p14="http://schemas.microsoft.com/office/powerpoint/2010/main" val="403063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normAutofit fontScale="92500" lnSpcReduction="20000"/>
          </a:bodyPr>
          <a:lstStyle/>
          <a:p>
            <a:r>
              <a:rPr lang="en-US" b="1" dirty="0" smtClean="0"/>
              <a:t>Calder </a:t>
            </a:r>
            <a:r>
              <a:rPr lang="en-US" b="1" dirty="0" err="1" smtClean="0"/>
              <a:t>hAll</a:t>
            </a:r>
            <a:r>
              <a:rPr lang="en-US" b="1" dirty="0" smtClean="0"/>
              <a:t> </a:t>
            </a:r>
            <a:r>
              <a:rPr lang="en-US" b="1" dirty="0" err="1" smtClean="0"/>
              <a:t>npp</a:t>
            </a:r>
            <a:r>
              <a:rPr lang="en-US" b="1" dirty="0" smtClean="0"/>
              <a:t>, </a:t>
            </a:r>
          </a:p>
          <a:p>
            <a:r>
              <a:rPr lang="en-US" b="1" dirty="0" err="1" smtClean="0"/>
              <a:t>uk</a:t>
            </a:r>
            <a:r>
              <a:rPr lang="en-US" b="1" dirty="0" smtClean="0"/>
              <a:t>, 8/1956, 60 MW</a:t>
            </a:r>
            <a:endParaRPr lang="en-US" b="1" dirty="0"/>
          </a:p>
        </p:txBody>
      </p:sp>
      <p:pic>
        <p:nvPicPr>
          <p:cNvPr id="7" name="6 - Θέση περιεχομένου" descr="nuclear-power-station-Calder-Hall-Cumbria-England-1956.jpg"/>
          <p:cNvPicPr>
            <a:picLocks noGrp="1" noChangeAspect="1"/>
          </p:cNvPicPr>
          <p:nvPr>
            <p:ph sz="half" idx="2"/>
          </p:nvPr>
        </p:nvPicPr>
        <p:blipFill>
          <a:blip r:embed="rId2"/>
          <a:stretch>
            <a:fillRect/>
          </a:stretch>
        </p:blipFill>
        <p:spPr>
          <a:xfrm>
            <a:off x="2006459" y="3143250"/>
            <a:ext cx="3422932" cy="2597150"/>
          </a:xfrm>
        </p:spPr>
      </p:pic>
      <p:pic>
        <p:nvPicPr>
          <p:cNvPr id="8" name="7 - Θέση περιεχομένου" descr="Shippingport_Reactor.jpg"/>
          <p:cNvPicPr>
            <a:picLocks noGrp="1" noChangeAspect="1"/>
          </p:cNvPicPr>
          <p:nvPr>
            <p:ph sz="quarter" idx="4"/>
          </p:nvPr>
        </p:nvPicPr>
        <p:blipFill>
          <a:blip r:embed="rId3"/>
          <a:stretch>
            <a:fillRect/>
          </a:stretch>
        </p:blipFill>
        <p:spPr>
          <a:xfrm>
            <a:off x="6799342" y="3143250"/>
            <a:ext cx="3332003" cy="2597150"/>
          </a:xfrm>
        </p:spPr>
      </p:pic>
      <p:sp>
        <p:nvSpPr>
          <p:cNvPr id="5" name="4 - Θέση κειμένου"/>
          <p:cNvSpPr>
            <a:spLocks noGrp="1"/>
          </p:cNvSpPr>
          <p:nvPr>
            <p:ph type="body" sz="quarter" idx="13"/>
          </p:nvPr>
        </p:nvSpPr>
        <p:spPr>
          <a:xfrm>
            <a:off x="6338315" y="2313433"/>
            <a:ext cx="4935273" cy="704087"/>
          </a:xfrm>
        </p:spPr>
        <p:txBody>
          <a:bodyPr>
            <a:normAutofit fontScale="92500" lnSpcReduction="20000"/>
          </a:bodyPr>
          <a:lstStyle/>
          <a:p>
            <a:r>
              <a:rPr lang="en-US" b="1" dirty="0" err="1" smtClean="0"/>
              <a:t>Shippingport</a:t>
            </a:r>
            <a:r>
              <a:rPr lang="en-US" b="1" dirty="0" smtClean="0"/>
              <a:t> </a:t>
            </a:r>
            <a:r>
              <a:rPr lang="en-US" b="1" dirty="0" err="1" smtClean="0"/>
              <a:t>npp</a:t>
            </a:r>
            <a:r>
              <a:rPr lang="en-US" b="1" dirty="0" smtClean="0"/>
              <a:t>, </a:t>
            </a:r>
          </a:p>
          <a:p>
            <a:r>
              <a:rPr lang="en-US" b="1" dirty="0" smtClean="0"/>
              <a:t>USA, 12/1957, 68 mw</a:t>
            </a:r>
            <a:endParaRPr lang="en-US" b="1" dirty="0"/>
          </a:p>
        </p:txBody>
      </p:sp>
      <p:sp>
        <p:nvSpPr>
          <p:cNvPr id="6" name="5 - Τίτλος"/>
          <p:cNvSpPr>
            <a:spLocks noGrp="1"/>
          </p:cNvSpPr>
          <p:nvPr>
            <p:ph type="title"/>
          </p:nvPr>
        </p:nvSpPr>
        <p:spPr/>
        <p:txBody>
          <a:bodyPr/>
          <a:lstStyle/>
          <a:p>
            <a:r>
              <a:rPr lang="en-US" dirty="0" smtClean="0"/>
              <a:t>1953 – “</a:t>
            </a:r>
            <a:r>
              <a:rPr lang="en-US" i="1" dirty="0" smtClean="0"/>
              <a:t>ATOMS FOR PEACE</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BRICS</a:t>
            </a:r>
            <a:r>
              <a:rPr lang="el-GR" dirty="0" smtClean="0"/>
              <a:t>:</a:t>
            </a:r>
            <a:r>
              <a:rPr lang="en-US" dirty="0" smtClean="0"/>
              <a:t> UNITED BY NUCLEAR COOPERATION</a:t>
            </a:r>
            <a:endParaRPr lang="en-AU" dirty="0"/>
          </a:p>
        </p:txBody>
      </p:sp>
      <p:pic>
        <p:nvPicPr>
          <p:cNvPr id="5" name="Θέση περιεχομένου 4"/>
          <p:cNvPicPr>
            <a:picLocks noGrp="1" noChangeAspect="1"/>
          </p:cNvPicPr>
          <p:nvPr>
            <p:ph idx="1"/>
          </p:nvPr>
        </p:nvPicPr>
        <p:blipFill>
          <a:blip r:embed="rId2"/>
          <a:stretch>
            <a:fillRect/>
          </a:stretch>
        </p:blipFill>
        <p:spPr>
          <a:xfrm>
            <a:off x="2733675" y="2543175"/>
            <a:ext cx="6553200" cy="3648075"/>
          </a:xfrm>
        </p:spPr>
      </p:pic>
    </p:spTree>
    <p:extLst>
      <p:ext uri="{BB962C8B-B14F-4D97-AF65-F5344CB8AC3E}">
        <p14:creationId xmlns="" xmlns:p14="http://schemas.microsoft.com/office/powerpoint/2010/main" val="205200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17/1/1955</a:t>
            </a:r>
            <a:r>
              <a:rPr lang="el-GR" smtClean="0"/>
              <a:t>:</a:t>
            </a:r>
            <a:r>
              <a:rPr lang="en-US" smtClean="0"/>
              <a:t> </a:t>
            </a:r>
            <a:r>
              <a:rPr lang="en-US" dirty="0" smtClean="0"/>
              <a:t>“</a:t>
            </a:r>
            <a:r>
              <a:rPr lang="en-US" i="1" dirty="0" smtClean="0"/>
              <a:t>UNDERWAY ON NUCLEAR POWER</a:t>
            </a:r>
            <a:r>
              <a:rPr lang="en-US" dirty="0" smtClean="0"/>
              <a:t>” (ssn-571, nautilus)</a:t>
            </a:r>
            <a:endParaRPr lang="en-US" dirty="0"/>
          </a:p>
        </p:txBody>
      </p:sp>
      <p:pic>
        <p:nvPicPr>
          <p:cNvPr id="4" name="3 - Θέση περιεχομένου" descr="uss_nautilus.jpg"/>
          <p:cNvPicPr>
            <a:picLocks noGrp="1" noChangeAspect="1"/>
          </p:cNvPicPr>
          <p:nvPr>
            <p:ph idx="1"/>
          </p:nvPr>
        </p:nvPicPr>
        <p:blipFill>
          <a:blip r:embed="rId2"/>
          <a:stretch>
            <a:fillRect/>
          </a:stretch>
        </p:blipFill>
        <p:spPr>
          <a:xfrm>
            <a:off x="1515979" y="2791326"/>
            <a:ext cx="9601199" cy="310414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n-US" b="1" dirty="0" smtClean="0"/>
              <a:t>“LENIN” ICEBREAKER 1959</a:t>
            </a:r>
            <a:endParaRPr lang="en-US" b="1" dirty="0"/>
          </a:p>
        </p:txBody>
      </p:sp>
      <p:pic>
        <p:nvPicPr>
          <p:cNvPr id="8" name="7 - Θέση περιεχομένου" descr="LENIN.jpg"/>
          <p:cNvPicPr>
            <a:picLocks noGrp="1" noChangeAspect="1"/>
          </p:cNvPicPr>
          <p:nvPr>
            <p:ph sz="half" idx="2"/>
          </p:nvPr>
        </p:nvPicPr>
        <p:blipFill>
          <a:blip r:embed="rId2"/>
          <a:stretch>
            <a:fillRect/>
          </a:stretch>
        </p:blipFill>
        <p:spPr>
          <a:xfrm>
            <a:off x="1765181" y="3143250"/>
            <a:ext cx="3905489" cy="2597150"/>
          </a:xfrm>
        </p:spPr>
      </p:pic>
      <p:pic>
        <p:nvPicPr>
          <p:cNvPr id="7" name="6 - Θέση περιεχομένου" descr="NSsavannah-1962.jpg"/>
          <p:cNvPicPr>
            <a:picLocks noGrp="1" noChangeAspect="1"/>
          </p:cNvPicPr>
          <p:nvPr>
            <p:ph sz="quarter" idx="4"/>
          </p:nvPr>
        </p:nvPicPr>
        <p:blipFill>
          <a:blip r:embed="rId3"/>
          <a:stretch>
            <a:fillRect/>
          </a:stretch>
        </p:blipFill>
        <p:spPr>
          <a:xfrm>
            <a:off x="6887109" y="3143250"/>
            <a:ext cx="3156469" cy="2597150"/>
          </a:xfrm>
        </p:spPr>
      </p:pic>
      <p:sp>
        <p:nvSpPr>
          <p:cNvPr id="5" name="4 - Θέση κειμένου"/>
          <p:cNvSpPr>
            <a:spLocks noGrp="1"/>
          </p:cNvSpPr>
          <p:nvPr>
            <p:ph type="body" sz="quarter" idx="13"/>
          </p:nvPr>
        </p:nvSpPr>
        <p:spPr>
          <a:xfrm>
            <a:off x="6148137" y="2313433"/>
            <a:ext cx="5005137" cy="704087"/>
          </a:xfrm>
        </p:spPr>
        <p:txBody>
          <a:bodyPr/>
          <a:lstStyle/>
          <a:p>
            <a:r>
              <a:rPr lang="en-US" b="1" dirty="0" smtClean="0"/>
              <a:t>MERCHANT SHIP SAVANNAH 1962</a:t>
            </a:r>
            <a:endParaRPr lang="en-US" b="1" dirty="0"/>
          </a:p>
        </p:txBody>
      </p:sp>
      <p:sp>
        <p:nvSpPr>
          <p:cNvPr id="6" name="5 - Τίτλος"/>
          <p:cNvSpPr>
            <a:spLocks noGrp="1"/>
          </p:cNvSpPr>
          <p:nvPr>
            <p:ph type="title"/>
          </p:nvPr>
        </p:nvSpPr>
        <p:spPr/>
        <p:txBody>
          <a:bodyPr/>
          <a:lstStyle/>
          <a:p>
            <a:r>
              <a:rPr lang="en-US" dirty="0" smtClean="0"/>
              <a:t>Only submarines and carriers? No!</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31136" y="964692"/>
            <a:ext cx="7729728" cy="815982"/>
          </a:xfrm>
        </p:spPr>
        <p:txBody>
          <a:bodyPr/>
          <a:lstStyle/>
          <a:p>
            <a:r>
              <a:rPr lang="en-US" dirty="0" smtClean="0"/>
              <a:t>AND MORE…. (weapon system 125)</a:t>
            </a:r>
            <a:endParaRPr lang="en-US" dirty="0"/>
          </a:p>
        </p:txBody>
      </p:sp>
      <p:pic>
        <p:nvPicPr>
          <p:cNvPr id="5" name="4 - Θέση περιεχομένου" descr="convair.jpg"/>
          <p:cNvPicPr>
            <a:picLocks noGrp="1" noChangeAspect="1"/>
          </p:cNvPicPr>
          <p:nvPr>
            <p:ph sz="half" idx="1"/>
          </p:nvPr>
        </p:nvPicPr>
        <p:blipFill>
          <a:blip r:embed="rId2"/>
          <a:stretch>
            <a:fillRect/>
          </a:stretch>
        </p:blipFill>
        <p:spPr>
          <a:xfrm>
            <a:off x="1082842" y="2418348"/>
            <a:ext cx="5281863" cy="3753852"/>
          </a:xfrm>
        </p:spPr>
      </p:pic>
      <p:pic>
        <p:nvPicPr>
          <p:cNvPr id="6" name="5 - Θέση περιεχομένου" descr="X211.png"/>
          <p:cNvPicPr>
            <a:picLocks noGrp="1" noChangeAspect="1"/>
          </p:cNvPicPr>
          <p:nvPr>
            <p:ph sz="half" idx="2"/>
          </p:nvPr>
        </p:nvPicPr>
        <p:blipFill>
          <a:blip r:embed="rId3"/>
          <a:stretch>
            <a:fillRect/>
          </a:stretch>
        </p:blipFill>
        <p:spPr>
          <a:xfrm>
            <a:off x="7375359" y="2466474"/>
            <a:ext cx="3112086" cy="362150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AND MUCH MORE!!!</a:t>
            </a:r>
            <a:endParaRPr lang="en-US" dirty="0"/>
          </a:p>
        </p:txBody>
      </p:sp>
      <p:pic>
        <p:nvPicPr>
          <p:cNvPr id="5" name="4 - Θέση περιεχομένου" descr="dapra.jpg"/>
          <p:cNvPicPr>
            <a:picLocks noGrp="1" noChangeAspect="1"/>
          </p:cNvPicPr>
          <p:nvPr>
            <p:ph sz="half" idx="1"/>
          </p:nvPr>
        </p:nvPicPr>
        <p:blipFill>
          <a:blip r:embed="rId2"/>
          <a:stretch>
            <a:fillRect/>
          </a:stretch>
        </p:blipFill>
        <p:spPr>
          <a:xfrm>
            <a:off x="890336" y="2562726"/>
            <a:ext cx="4872789" cy="3368842"/>
          </a:xfrm>
        </p:spPr>
      </p:pic>
      <p:sp>
        <p:nvSpPr>
          <p:cNvPr id="4" name="3 - Θέση περιεχομένου"/>
          <p:cNvSpPr>
            <a:spLocks noGrp="1"/>
          </p:cNvSpPr>
          <p:nvPr>
            <p:ph sz="half" idx="2"/>
          </p:nvPr>
        </p:nvSpPr>
        <p:spPr>
          <a:xfrm>
            <a:off x="6338315" y="2638043"/>
            <a:ext cx="5031527" cy="3221335"/>
          </a:xfrm>
        </p:spPr>
        <p:txBody>
          <a:bodyPr>
            <a:normAutofit/>
          </a:bodyPr>
          <a:lstStyle/>
          <a:p>
            <a:r>
              <a:rPr lang="en-US" sz="2000" dirty="0" smtClean="0"/>
              <a:t>April 2021 DARPA awards contracts to Lockheed Martin, </a:t>
            </a:r>
            <a:r>
              <a:rPr lang="en-US" sz="2000" dirty="0" err="1" smtClean="0"/>
              <a:t>Bezos</a:t>
            </a:r>
            <a:r>
              <a:rPr lang="en-US" sz="2000" dirty="0" smtClean="0"/>
              <a:t>’ Blue Origin and General Atomics for a nuclear-powered </a:t>
            </a:r>
            <a:r>
              <a:rPr lang="en-US" sz="2000" b="1" dirty="0" smtClean="0"/>
              <a:t>spacecraft</a:t>
            </a:r>
            <a:r>
              <a:rPr lang="en-US" sz="2000" dirty="0" smtClean="0"/>
              <a:t> to orbit Earth by </a:t>
            </a:r>
            <a:r>
              <a:rPr lang="en-US" sz="2000" b="1" dirty="0" smtClean="0"/>
              <a:t>2025</a:t>
            </a:r>
          </a:p>
          <a:p>
            <a:r>
              <a:rPr lang="en-US" sz="2000" dirty="0" err="1" smtClean="0"/>
              <a:t>Mr</a:t>
            </a:r>
            <a:r>
              <a:rPr lang="en-US" sz="2000" dirty="0" smtClean="0"/>
              <a:t> Putin’s “</a:t>
            </a:r>
            <a:r>
              <a:rPr lang="en-US" sz="2000" dirty="0" err="1" smtClean="0"/>
              <a:t>Kanyon</a:t>
            </a:r>
            <a:r>
              <a:rPr lang="en-US" sz="2000" dirty="0" smtClean="0"/>
              <a:t>”</a:t>
            </a:r>
            <a:r>
              <a:rPr lang="en-US" sz="2000" b="1" dirty="0" smtClean="0"/>
              <a:t> </a:t>
            </a:r>
            <a:r>
              <a:rPr lang="en-US" sz="2000" dirty="0" smtClean="0"/>
              <a:t>or “Poseidon” Unmanned Underwater Vehicle (UUV), basically a giant torpedo with nuclear propulsion and practically unlimited range. will be deployed aboard submarines by </a:t>
            </a:r>
            <a:r>
              <a:rPr lang="en-US" sz="2000" b="1" dirty="0" smtClean="0"/>
              <a:t>2027</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0989" y="324853"/>
            <a:ext cx="8542421" cy="1227221"/>
          </a:xfrm>
        </p:spPr>
        <p:txBody>
          <a:bodyPr>
            <a:normAutofit fontScale="90000"/>
          </a:bodyPr>
          <a:lstStyle/>
          <a:p>
            <a:r>
              <a:rPr lang="en-US" dirty="0" smtClean="0"/>
              <a:t>NUCLEAR ENERGY - </a:t>
            </a:r>
            <a:r>
              <a:rPr lang="en-US" b="1" dirty="0" smtClean="0"/>
              <a:t>A Dream too much? </a:t>
            </a:r>
            <a:r>
              <a:rPr lang="en-US" dirty="0" smtClean="0"/>
              <a:t/>
            </a:r>
            <a:br>
              <a:rPr lang="en-US" dirty="0" smtClean="0"/>
            </a:br>
            <a:r>
              <a:rPr lang="en-US" dirty="0" smtClean="0"/>
              <a:t/>
            </a:r>
            <a:br>
              <a:rPr lang="en-US" dirty="0" smtClean="0"/>
            </a:br>
            <a:r>
              <a:rPr lang="en-US" sz="2200" dirty="0" smtClean="0"/>
              <a:t>98 LEFT IN THE US OUT OF 133,  PLUS121 CANCELLED… </a:t>
            </a:r>
            <a:endParaRPr lang="en-AU" sz="2200" dirty="0"/>
          </a:p>
        </p:txBody>
      </p:sp>
      <p:pic>
        <p:nvPicPr>
          <p:cNvPr id="5" name="Θέση περιεχομένου 4"/>
          <p:cNvPicPr>
            <a:picLocks noGrp="1" noChangeAspect="1"/>
          </p:cNvPicPr>
          <p:nvPr>
            <p:ph idx="1"/>
          </p:nvPr>
        </p:nvPicPr>
        <p:blipFill>
          <a:blip r:embed="rId2"/>
          <a:stretch>
            <a:fillRect/>
          </a:stretch>
        </p:blipFill>
        <p:spPr>
          <a:xfrm>
            <a:off x="2390776" y="1771649"/>
            <a:ext cx="7439024" cy="4962526"/>
          </a:xfrm>
        </p:spPr>
      </p:pic>
    </p:spTree>
    <p:extLst>
      <p:ext uri="{BB962C8B-B14F-4D97-AF65-F5344CB8AC3E}">
        <p14:creationId xmlns="" xmlns:p14="http://schemas.microsoft.com/office/powerpoint/2010/main" val="181729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1136" y="590550"/>
            <a:ext cx="7729728" cy="600075"/>
          </a:xfrm>
        </p:spPr>
        <p:txBody>
          <a:bodyPr>
            <a:noAutofit/>
          </a:bodyPr>
          <a:lstStyle/>
          <a:p>
            <a:r>
              <a:rPr lang="en-US" sz="2000" dirty="0" smtClean="0"/>
              <a:t>The situation at the fukushima incident </a:t>
            </a:r>
            <a:endParaRPr lang="en-AU" sz="2000" dirty="0"/>
          </a:p>
        </p:txBody>
      </p:sp>
      <p:pic>
        <p:nvPicPr>
          <p:cNvPr id="5" name="Θέση περιεχομένου 4"/>
          <p:cNvPicPr>
            <a:picLocks noGrp="1" noChangeAspect="1"/>
          </p:cNvPicPr>
          <p:nvPr>
            <p:ph idx="1"/>
          </p:nvPr>
        </p:nvPicPr>
        <p:blipFill>
          <a:blip r:embed="rId2"/>
          <a:stretch>
            <a:fillRect/>
          </a:stretch>
        </p:blipFill>
        <p:spPr>
          <a:xfrm>
            <a:off x="2207073" y="1346535"/>
            <a:ext cx="7729728" cy="4837698"/>
          </a:xfrm>
        </p:spPr>
      </p:pic>
    </p:spTree>
    <p:extLst>
      <p:ext uri="{BB962C8B-B14F-4D97-AF65-F5344CB8AC3E}">
        <p14:creationId xmlns="" xmlns:p14="http://schemas.microsoft.com/office/powerpoint/2010/main" val="595920306"/>
      </p:ext>
    </p:extLst>
  </p:cSld>
  <p:clrMapOvr>
    <a:masterClrMapping/>
  </p:clrMapOvr>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TM10001115[[fn=Δέμα]]</Template>
  <TotalTime>283</TotalTime>
  <Words>924</Words>
  <Application>Microsoft Office PowerPoint</Application>
  <PresentationFormat>Προσαρμογή</PresentationFormat>
  <Paragraphs>155</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Δέμα</vt:lpstr>
      <vt:lpstr>nuclear energy &amp; diplomacy  THE CASE OF Russia</vt:lpstr>
      <vt:lpstr>Demonized like no other energy source, nuclear is probably our only hope, together with res, to fight climate change…</vt:lpstr>
      <vt:lpstr>1953 – “ATOMS FOR PEACE”</vt:lpstr>
      <vt:lpstr>17/1/1955: “UNDERWAY ON NUCLEAR POWER” (ssn-571, nautilus)</vt:lpstr>
      <vt:lpstr>Only submarines and carriers? No!</vt:lpstr>
      <vt:lpstr>AND MORE…. (weapon system 125)</vt:lpstr>
      <vt:lpstr>AND MUCH MORE!!!</vt:lpstr>
      <vt:lpstr>NUCLEAR ENERGY - A Dream too much?   98 LEFT IN THE US OUT OF 133,  PLUS121 CANCELLED… </vt:lpstr>
      <vt:lpstr>The situation at the fukushima incident </vt:lpstr>
      <vt:lpstr>Today: only 10.5% of global electricity / 18% in the 37 oecd countries / 20% in the us  Still, there is huge potential… 443 operational / 54 being built / 100 planned</vt:lpstr>
      <vt:lpstr>Challenges and opportunities</vt:lpstr>
      <vt:lpstr>Rosatom State Corporation  established December 2007</vt:lpstr>
      <vt:lpstr>Undisputed World leader in nuclear activities</vt:lpstr>
      <vt:lpstr>Διαφάνεια 14</vt:lpstr>
      <vt:lpstr>AL. LIKHACHoV &amp; NIK. SPASSKIY</vt:lpstr>
      <vt:lpstr>rosatom’S international branch and its main SHAREHOLDER </vt:lpstr>
      <vt:lpstr>June 1954: OBNINSK NPP CONNECTED TO THE GRID IN KALUGA - 6 mw</vt:lpstr>
      <vt:lpstr>They even tested a reactor inside a modified tupolev bomber in 1961</vt:lpstr>
      <vt:lpstr>MAJOR SOVIET MILESTONES</vt:lpstr>
      <vt:lpstr>THE BN-350 AKTAU PLANT OF 135 mw</vt:lpstr>
      <vt:lpstr>APRIL 1986: chernobyl 4 tragedy RBMK concept is abandoned </vt:lpstr>
      <vt:lpstr>RECENT ACHIEVEMENTS</vt:lpstr>
      <vt:lpstr>Akademik Lomonosov </vt:lpstr>
      <vt:lpstr>25 units under construction in late 2019, export revenues $ 7.3 bn fuel supply for 75 npp globally market share target 30% 5/16 annually </vt:lpstr>
      <vt:lpstr>Total orders exceed $ 130 bn</vt:lpstr>
      <vt:lpstr>ROSATOM Comparative advantages</vt:lpstr>
      <vt:lpstr>September 2011: «BUSHEHR 1», IRAN  «BUSHEHR 2» operational in 2024</vt:lpstr>
      <vt:lpstr>INDIA AND CHINA also BUY RUSSIAN…</vt:lpstr>
      <vt:lpstr>EASTERN MEDITERRANEAN: STRONG PRESENCE, “AKKUYU 1” READY 10/2023 at 22 bN, the top russian fdi ever</vt:lpstr>
      <vt:lpstr>BRICS: UNITED BY NUCLEAR COOPERATION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nuclear energy diplomacy</dc:title>
  <dc:creator>B Sit</dc:creator>
  <cp:lastModifiedBy>sec48</cp:lastModifiedBy>
  <cp:revision>68</cp:revision>
  <dcterms:created xsi:type="dcterms:W3CDTF">2017-05-12T20:54:59Z</dcterms:created>
  <dcterms:modified xsi:type="dcterms:W3CDTF">2021-04-16T10:29:55Z</dcterms:modified>
</cp:coreProperties>
</file>