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44D82E-7744-4B33-BC33-DA6B698B81A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65F958-981F-4B18-8EF5-92C8A9BF0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293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Vassilios</a:t>
            </a:r>
            <a:r>
              <a:rPr lang="en-US" dirty="0" smtClean="0"/>
              <a:t> </a:t>
            </a:r>
            <a:r>
              <a:rPr lang="en-US" dirty="0" err="1" smtClean="0"/>
              <a:t>Sitaras</a:t>
            </a:r>
            <a:endParaRPr lang="en-US" dirty="0" smtClean="0"/>
          </a:p>
          <a:p>
            <a:r>
              <a:rPr lang="en-US" dirty="0" err="1" smtClean="0"/>
              <a:t>Unipi</a:t>
            </a:r>
            <a:r>
              <a:rPr lang="el-GR" dirty="0" smtClean="0"/>
              <a:t>, </a:t>
            </a:r>
            <a:r>
              <a:rPr lang="en-US" dirty="0" smtClean="0"/>
              <a:t>17</a:t>
            </a:r>
            <a:r>
              <a:rPr lang="el-GR" dirty="0" smtClean="0"/>
              <a:t>-</a:t>
            </a:r>
            <a:r>
              <a:rPr lang="en-US" dirty="0" smtClean="0"/>
              <a:t>4</a:t>
            </a:r>
            <a:r>
              <a:rPr lang="el-GR" dirty="0" smtClean="0"/>
              <a:t>-</a:t>
            </a:r>
            <a:r>
              <a:rPr lang="en-US" dirty="0" smtClean="0"/>
              <a:t>2021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CASPIAN RESOURCES AND EUROPEAN EN. SECURITY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An iconic pipeline and its extension </a:t>
            </a:r>
            <a:r>
              <a:rPr lang="en-US" sz="2700" b="1" dirty="0" smtClean="0"/>
              <a:t>No</a:t>
            </a:r>
            <a:r>
              <a:rPr lang="en-US" sz="2700" dirty="0" smtClean="0"/>
              <a:t>, it will not be the BAP or any other “bypass “pipeline…</a:t>
            </a:r>
            <a:endParaRPr lang="en-US" sz="2700" dirty="0"/>
          </a:p>
        </p:txBody>
      </p:sp>
      <p:pic>
        <p:nvPicPr>
          <p:cNvPr id="5" name="4 - Θέση περιεχομένου" descr="CP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3870"/>
            <a:ext cx="4059238" cy="3492259"/>
          </a:xfrm>
        </p:spPr>
      </p:pic>
      <p:pic>
        <p:nvPicPr>
          <p:cNvPr id="6" name="5 - Θέση περιεχομένου" descr="kanal-istanbu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6804"/>
            <a:ext cx="4059238" cy="29463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LIY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6061" y="2133600"/>
            <a:ext cx="5691878" cy="39624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AZERBAIJAN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00" b="1" dirty="0" smtClean="0"/>
              <a:t>20.9.1994 </a:t>
            </a:r>
            <a:r>
              <a:rPr lang="en-US" sz="2200" dirty="0" smtClean="0"/>
              <a:t>The day the country entered the world map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OFFSHORE FIELDS AND A GIANT TERMINAL</a:t>
            </a:r>
            <a:endParaRPr lang="en-US" sz="3200" dirty="0"/>
          </a:p>
        </p:txBody>
      </p:sp>
      <p:pic>
        <p:nvPicPr>
          <p:cNvPr id="5" name="4 - Θέση περιεχομένου" descr="a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5289"/>
            <a:ext cx="4059238" cy="2652511"/>
          </a:xfrm>
        </p:spPr>
      </p:pic>
      <p:pic>
        <p:nvPicPr>
          <p:cNvPr id="6" name="5 - Θέση περιεχομένου" descr="shangach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667000"/>
            <a:ext cx="3810000" cy="22840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well_architecture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1776" y="1752600"/>
            <a:ext cx="2060448" cy="48006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Absheron</a:t>
            </a:r>
            <a:r>
              <a:rPr lang="en-US" dirty="0" smtClean="0"/>
              <a:t> will probably make it in 2021, but challenges are big due to the depth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outhern_Gas_Corrid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7239000" cy="25908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SOUTHERN GAS CORRIDOR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$ 45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rather expensive project to deliver just 16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bcm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anually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EU and 6 Turkey. Big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phase 2 on Azeri gas only…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BP after making huge money on oil was probably persuaded by the host government to invest on a gas mega-project of perhaps marginable profitability.  Total sold 10% in TPAO for 1.5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Statoil 15.5% to PETRONAS for 2.2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 This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BP with 4NOC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Lukoil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aspian_Sea_from_orb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5857" y="1524000"/>
            <a:ext cx="3592286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CASPIAN SEA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RENTIER-STATES WITH POST-SOVIET LEADERSHIP AND NOC/PSA</a:t>
            </a:r>
            <a:br>
              <a:rPr lang="en-US" sz="3600" dirty="0" smtClean="0"/>
            </a:br>
            <a:r>
              <a:rPr lang="en-US" sz="2400" b="1" dirty="0" smtClean="0"/>
              <a:t>Alternative source to Russian Oil and Gas </a:t>
            </a:r>
            <a:endParaRPr lang="en-US" sz="2400" b="1" dirty="0"/>
          </a:p>
        </p:txBody>
      </p:sp>
      <p:pic>
        <p:nvPicPr>
          <p:cNvPr id="5" name="4 - Θέση περιεχομένου" descr="DELIMITA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124200" cy="4153374"/>
          </a:xfrm>
        </p:spPr>
      </p:pic>
      <p:pic>
        <p:nvPicPr>
          <p:cNvPr id="6" name="5 - Θέση περιεχομένου" descr="Participants-of-the-Fifth-Caspian-Summit-warsaw-institute-special-repo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4592638" cy="31904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F</a:t>
            </a:r>
            <a:r>
              <a:rPr lang="en-US" dirty="0" smtClean="0"/>
              <a:t>IELDS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38600" cy="3219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ACG</a:t>
            </a:r>
          </a:p>
          <a:p>
            <a:r>
              <a:rPr lang="en-US" dirty="0" smtClean="0"/>
              <a:t>Shah </a:t>
            </a:r>
            <a:r>
              <a:rPr lang="en-US" dirty="0" err="1" smtClean="0"/>
              <a:t>Deniz</a:t>
            </a:r>
            <a:endParaRPr lang="en-US" dirty="0" smtClean="0"/>
          </a:p>
          <a:p>
            <a:r>
              <a:rPr lang="en-US" dirty="0" err="1" smtClean="0"/>
              <a:t>Absheron</a:t>
            </a:r>
            <a:r>
              <a:rPr lang="en-US" dirty="0" smtClean="0"/>
              <a:t> (2021)</a:t>
            </a:r>
            <a:endParaRPr lang="en-US" dirty="0" smtClean="0"/>
          </a:p>
          <a:p>
            <a:r>
              <a:rPr lang="en-US" dirty="0" err="1" smtClean="0"/>
              <a:t>Tengiz</a:t>
            </a:r>
            <a:endParaRPr lang="en-US" dirty="0" smtClean="0"/>
          </a:p>
          <a:p>
            <a:r>
              <a:rPr lang="en-US" dirty="0" err="1" smtClean="0"/>
              <a:t>Karashaganak</a:t>
            </a:r>
            <a:endParaRPr lang="en-US" dirty="0" smtClean="0"/>
          </a:p>
          <a:p>
            <a:r>
              <a:rPr lang="en-US" dirty="0" err="1" smtClean="0"/>
              <a:t>Kashagan</a:t>
            </a:r>
            <a:endParaRPr lang="en-US" dirty="0" smtClean="0"/>
          </a:p>
          <a:p>
            <a:r>
              <a:rPr lang="en-US" dirty="0" err="1" smtClean="0"/>
              <a:t>Galkunys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895600"/>
            <a:ext cx="4038600" cy="3219928"/>
          </a:xfrm>
        </p:spPr>
        <p:txBody>
          <a:bodyPr>
            <a:normAutofit/>
          </a:bodyPr>
          <a:lstStyle/>
          <a:p>
            <a:r>
              <a:rPr lang="en-US" dirty="0" smtClean="0"/>
              <a:t>CPC or </a:t>
            </a:r>
            <a:r>
              <a:rPr lang="en-US" dirty="0" err="1" smtClean="0"/>
              <a:t>Tengiz-Novorosirk</a:t>
            </a:r>
            <a:r>
              <a:rPr lang="en-US" dirty="0" smtClean="0"/>
              <a:t> oil</a:t>
            </a:r>
            <a:endParaRPr lang="en-US" dirty="0" smtClean="0"/>
          </a:p>
          <a:p>
            <a:r>
              <a:rPr lang="en-US" dirty="0" smtClean="0"/>
              <a:t>BTC oil</a:t>
            </a:r>
            <a:endParaRPr lang="en-US" dirty="0" smtClean="0"/>
          </a:p>
          <a:p>
            <a:r>
              <a:rPr lang="en-US" dirty="0" smtClean="0"/>
              <a:t>Southern Gas Corridor combo SC/TANAP/TAP</a:t>
            </a:r>
          </a:p>
          <a:p>
            <a:r>
              <a:rPr lang="en-US" dirty="0" smtClean="0"/>
              <a:t>Trans </a:t>
            </a:r>
            <a:r>
              <a:rPr lang="en-US" dirty="0" smtClean="0"/>
              <a:t>Caspian (proposed</a:t>
            </a:r>
            <a:r>
              <a:rPr lang="en-US" dirty="0" smtClean="0"/>
              <a:t>) gas</a:t>
            </a:r>
            <a:endParaRPr lang="en-US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FIELDS AND PIPELINES</a:t>
            </a:r>
            <a:endParaRPr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PIPELINES TO EUROPE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aspiansea-3-crop-c0-5__0-5-1340x828-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435" y="1524000"/>
            <a:ext cx="7399130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RESOURCES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urkmenista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653" y="1524000"/>
            <a:ext cx="6098693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TURKMENISTAN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urkmenista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435" y="1524000"/>
            <a:ext cx="7399130" cy="4572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EXPORT STRATEGY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IL-AND-GASFIELDS-IN-THE-CASPIAN-REGION__42335.151626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19600" cy="51816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KAZAKHSTAN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HOLY GRAILS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err="1" smtClean="0"/>
              <a:t>Tengiz</a:t>
            </a:r>
            <a:r>
              <a:rPr lang="en-US" sz="2700" dirty="0" smtClean="0"/>
              <a:t> 1979, Terrific accident 1985, </a:t>
            </a:r>
            <a:r>
              <a:rPr lang="en-US" sz="2700" dirty="0" err="1" smtClean="0"/>
              <a:t>Tengizchevroil</a:t>
            </a:r>
            <a:r>
              <a:rPr lang="en-US" sz="2700" dirty="0" smtClean="0"/>
              <a:t> 1993, </a:t>
            </a:r>
            <a:br>
              <a:rPr lang="en-US" sz="2700" dirty="0" smtClean="0"/>
            </a:br>
            <a:r>
              <a:rPr lang="en-US" sz="2700" dirty="0" smtClean="0"/>
              <a:t>50% Chevron, 25% Exxon Mobil, 5% </a:t>
            </a:r>
            <a:r>
              <a:rPr lang="en-US" sz="2700" dirty="0" err="1" smtClean="0"/>
              <a:t>Lukoil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err="1" smtClean="0"/>
              <a:t>Kashagan</a:t>
            </a:r>
            <a:r>
              <a:rPr lang="en-US" sz="2700" b="1" dirty="0" smtClean="0"/>
              <a:t> </a:t>
            </a:r>
            <a:r>
              <a:rPr lang="en-US" sz="2700" dirty="0" smtClean="0"/>
              <a:t>2000 Biggest  since 1968 and biggest outside Middle East 16,8% each Total, ENI, Shell, Exxon Mobil, around 8% CNPC, </a:t>
            </a:r>
            <a:r>
              <a:rPr lang="en-US" sz="2700" dirty="0" err="1" smtClean="0"/>
              <a:t>Ipex</a:t>
            </a:r>
            <a:endParaRPr lang="en-US" sz="2700" dirty="0"/>
          </a:p>
        </p:txBody>
      </p:sp>
      <p:pic>
        <p:nvPicPr>
          <p:cNvPr id="5" name="4 - Θέση περιεχομένου" descr="TENGI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657600"/>
            <a:ext cx="4059238" cy="2767410"/>
          </a:xfrm>
        </p:spPr>
      </p:pic>
      <p:pic>
        <p:nvPicPr>
          <p:cNvPr id="6" name="5 - Θέση περιεχομένου" descr="kashagan_oil_021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642981"/>
            <a:ext cx="4059238" cy="268161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120</Words>
  <Application>Microsoft Office PowerPoint</Application>
  <PresentationFormat>Προβολή στην οθόνη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Χαρτί</vt:lpstr>
      <vt:lpstr>CASPIAN RESOURCES AND EUROPEAN EN. SECURITY</vt:lpstr>
      <vt:lpstr>THE CASPIAN SEA</vt:lpstr>
      <vt:lpstr>RENTIER-STATES WITH POST-SOVIET LEADERSHIP AND NOC/PSA Alternative source to Russian Oil and Gas </vt:lpstr>
      <vt:lpstr>FIELDS AND PIPELINES</vt:lpstr>
      <vt:lpstr>THE RESOURCES</vt:lpstr>
      <vt:lpstr>TURKMENISTAN</vt:lpstr>
      <vt:lpstr>EXPORT STRATEGY</vt:lpstr>
      <vt:lpstr>KAZAKHSTAN</vt:lpstr>
      <vt:lpstr>TWO HOLY GRAILS  Tengiz 1979, Terrific accident 1985, Tengizchevroil 1993,  50% Chevron, 25% Exxon Mobil, 5% Lukoil Kashagan 2000 Biggest  since 1968 and biggest outside Middle East 16,8% each Total, ENI, Shell, Exxon Mobil, around 8% CNPC, Ipex</vt:lpstr>
      <vt:lpstr>An iconic pipeline and its extension No, it will not be the BAP or any other “bypass “pipeline…</vt:lpstr>
      <vt:lpstr>AZERBAIJAN  20.9.1994 The day the country entered the world map</vt:lpstr>
      <vt:lpstr>OFFSHORE FIELDS AND A GIANT TERMINAL</vt:lpstr>
      <vt:lpstr>Absheron will probably make it in 2021, but challenges are big due to the depth</vt:lpstr>
      <vt:lpstr>THE SOUTHERN GAS CORRIDOR At $ 45 bn a rather expensive project to deliver just 16 bcm of gas anually, 10 EU and 6 Turkey. Big questions on phase 2 on Azeri gas only… BP after making huge money on oil was probably persuaded by the host government to invest on a gas mega-project of perhaps marginable profitability.  Total sold 10% in TPAO for 1.5 bn and Statoil 15.5% to PETRONAS for 2.2 bn . This leaves BP with 4NOC and Lukoil…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CASPIAN ENERGY AND EUROPE</dc:title>
  <dc:creator>sec48</dc:creator>
  <cp:lastModifiedBy>sec48</cp:lastModifiedBy>
  <cp:revision>23</cp:revision>
  <dcterms:created xsi:type="dcterms:W3CDTF">2021-04-16T11:05:50Z</dcterms:created>
  <dcterms:modified xsi:type="dcterms:W3CDTF">2021-04-16T14:15:04Z</dcterms:modified>
</cp:coreProperties>
</file>