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80" r:id="rId3"/>
    <p:sldId id="278" r:id="rId4"/>
    <p:sldId id="279" r:id="rId5"/>
    <p:sldId id="281" r:id="rId6"/>
    <p:sldId id="287" r:id="rId7"/>
    <p:sldId id="286" r:id="rId8"/>
    <p:sldId id="291" r:id="rId9"/>
    <p:sldId id="293" r:id="rId10"/>
    <p:sldId id="275" r:id="rId11"/>
    <p:sldId id="277" r:id="rId12"/>
    <p:sldId id="297" r:id="rId13"/>
    <p:sldId id="257" r:id="rId14"/>
    <p:sldId id="268" r:id="rId15"/>
    <p:sldId id="294" r:id="rId16"/>
    <p:sldId id="296" r:id="rId17"/>
    <p:sldId id="269" r:id="rId18"/>
    <p:sldId id="276" r:id="rId19"/>
    <p:sldId id="258" r:id="rId20"/>
    <p:sldId id="272" r:id="rId21"/>
    <p:sldId id="282" r:id="rId22"/>
    <p:sldId id="284" r:id="rId23"/>
    <p:sldId id="259" r:id="rId24"/>
    <p:sldId id="283" r:id="rId25"/>
    <p:sldId id="285" r:id="rId26"/>
    <p:sldId id="260" r:id="rId27"/>
    <p:sldId id="295" r:id="rId28"/>
    <p:sldId id="261" r:id="rId29"/>
    <p:sldId id="266" r:id="rId30"/>
    <p:sldId id="267" r:id="rId31"/>
    <p:sldId id="262" r:id="rId32"/>
    <p:sldId id="263" r:id="rId33"/>
    <p:sldId id="289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7001" autoAdjust="0"/>
    <p:restoredTop sz="94660"/>
  </p:normalViewPr>
  <p:slideViewPr>
    <p:cSldViewPr snapToGrid="0">
      <p:cViewPr>
        <p:scale>
          <a:sx n="86" d="100"/>
          <a:sy n="86" d="100"/>
        </p:scale>
        <p:origin x="-472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pPr/>
              <a:t>5/26/2023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pPr/>
              <a:t>5/26/2023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pPr/>
              <a:t>5/26/2023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pPr/>
              <a:t>5/26/2023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pPr/>
              <a:t>5/26/2023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pPr/>
              <a:t>5/26/2023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pPr/>
              <a:t>5/26/2023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pPr/>
              <a:t>5/26/2023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pPr/>
              <a:t>5/26/2023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pPr/>
              <a:t>5/26/2023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pPr/>
              <a:t>5/26/2023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pPr/>
              <a:t>5/26/2023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nuclear </a:t>
            </a:r>
            <a:r>
              <a:rPr lang="en-AU" dirty="0"/>
              <a:t>energy </a:t>
            </a:r>
            <a:r>
              <a:rPr lang="en-AU" dirty="0" smtClean="0"/>
              <a:t>&amp; diplomacy</a:t>
            </a:r>
            <a:br>
              <a:rPr lang="en-AU" dirty="0" smtClean="0"/>
            </a:br>
            <a:r>
              <a:rPr lang="en-AU" dirty="0" smtClean="0"/>
              <a:t> </a:t>
            </a:r>
            <a:r>
              <a:rPr lang="en-AU" sz="2800" dirty="0" smtClean="0"/>
              <a:t>THE CASE OF Russia, especially since 2007</a:t>
            </a:r>
            <a:endParaRPr lang="en-AU" sz="28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705356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r>
              <a:rPr lang="en-US" b="1" dirty="0" smtClean="0"/>
              <a:t>Dr  </a:t>
            </a:r>
            <a:r>
              <a:rPr lang="en-US" b="1" dirty="0" err="1" smtClean="0"/>
              <a:t>Vassilios</a:t>
            </a:r>
            <a:r>
              <a:rPr lang="en-US" b="1" dirty="0" smtClean="0"/>
              <a:t> </a:t>
            </a:r>
            <a:r>
              <a:rPr lang="en-US" b="1" dirty="0" err="1" smtClean="0"/>
              <a:t>Sitaras</a:t>
            </a:r>
            <a:endParaRPr lang="en-US" b="1" dirty="0" smtClean="0"/>
          </a:p>
          <a:p>
            <a:r>
              <a:rPr lang="en-US" dirty="0" err="1" smtClean="0"/>
              <a:t>Unipi</a:t>
            </a:r>
            <a:r>
              <a:rPr lang="el-GR" dirty="0" smtClean="0"/>
              <a:t>, </a:t>
            </a:r>
            <a:r>
              <a:rPr lang="en-US" dirty="0" smtClean="0"/>
              <a:t>27</a:t>
            </a:r>
            <a:r>
              <a:rPr lang="el-GR" dirty="0" smtClean="0"/>
              <a:t>-</a:t>
            </a:r>
            <a:r>
              <a:rPr lang="en-US" dirty="0" smtClean="0"/>
              <a:t>5</a:t>
            </a:r>
            <a:r>
              <a:rPr lang="el-GR" smtClean="0"/>
              <a:t>-</a:t>
            </a:r>
            <a:r>
              <a:rPr lang="en-US" dirty="0" smtClean="0"/>
              <a:t>2023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3998023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295556" y="649705"/>
            <a:ext cx="7729728" cy="1755607"/>
          </a:xfrm>
        </p:spPr>
        <p:txBody>
          <a:bodyPr>
            <a:normAutofit fontScale="90000"/>
          </a:bodyPr>
          <a:lstStyle/>
          <a:p>
            <a:r>
              <a:rPr lang="en-US" sz="2000" dirty="0" smtClean="0"/>
              <a:t>Today</a:t>
            </a:r>
            <a:r>
              <a:rPr lang="el-GR" sz="2000" dirty="0" smtClean="0"/>
              <a:t>: </a:t>
            </a:r>
            <a:r>
              <a:rPr lang="en-US" sz="2000" dirty="0" smtClean="0"/>
              <a:t>only </a:t>
            </a:r>
            <a:r>
              <a:rPr lang="en-US" sz="2000" b="1" dirty="0" smtClean="0"/>
              <a:t>10.5%</a:t>
            </a:r>
            <a:r>
              <a:rPr lang="en-US" sz="2000" dirty="0" smtClean="0"/>
              <a:t> of global electricity / 18% in the 37 oecd countries / 20% in the us (93)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Still, there is huge potential…</a:t>
            </a:r>
            <a:br>
              <a:rPr lang="en-US" dirty="0" smtClean="0"/>
            </a:br>
            <a:r>
              <a:rPr lang="en-US" sz="1800" dirty="0" smtClean="0"/>
              <a:t>443 operational / 54 being built / 100 planned</a:t>
            </a:r>
            <a:endParaRPr lang="en-AU" sz="1800" dirty="0"/>
          </a:p>
        </p:txBody>
      </p:sp>
      <p:pic>
        <p:nvPicPr>
          <p:cNvPr id="7" name="Content Placeholder 6" descr="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8823" y="2938508"/>
            <a:ext cx="5504156" cy="3355759"/>
          </a:xfrm>
        </p:spPr>
      </p:pic>
    </p:spTree>
    <p:extLst>
      <p:ext uri="{BB962C8B-B14F-4D97-AF65-F5344CB8AC3E}">
        <p14:creationId xmlns:p14="http://schemas.microsoft.com/office/powerpoint/2010/main" xmlns="" val="3115835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>
          <a:xfrm>
            <a:off x="1583436" y="1979721"/>
            <a:ext cx="4270248" cy="559293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challenges</a:t>
            </a:r>
            <a:endParaRPr lang="en-US" sz="20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2"/>
          </p:nvPr>
        </p:nvSpPr>
        <p:spPr>
          <a:xfrm>
            <a:off x="902369" y="2805344"/>
            <a:ext cx="5462336" cy="3648721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Financial </a:t>
            </a:r>
            <a:r>
              <a:rPr lang="en-US" sz="2000" dirty="0" smtClean="0"/>
              <a:t>(capital-intensive) 70% of the cost of a kWh in 60 years life span is accounted for by the early/fixed cost during the construction phase…</a:t>
            </a:r>
          </a:p>
          <a:p>
            <a:r>
              <a:rPr lang="en-US" sz="2000" b="1" dirty="0" smtClean="0"/>
              <a:t>Inherent </a:t>
            </a:r>
            <a:r>
              <a:rPr lang="en-US" sz="2000" dirty="0" smtClean="0"/>
              <a:t>Each NPP is unique </a:t>
            </a:r>
          </a:p>
          <a:p>
            <a:r>
              <a:rPr lang="en-US" sz="2000" b="1" dirty="0" smtClean="0"/>
              <a:t>Geopolitical</a:t>
            </a:r>
            <a:r>
              <a:rPr lang="el-GR" sz="2000" dirty="0" smtClean="0"/>
              <a:t>:</a:t>
            </a:r>
            <a:r>
              <a:rPr lang="en-US" sz="2000" dirty="0" smtClean="0"/>
              <a:t> NPT “Trojan Horses”,  e.g. export limitations for US companies,  as Section 123 of the Atomic Energy Act generally requires the conclusion of a </a:t>
            </a:r>
            <a:r>
              <a:rPr lang="en-US" sz="2000" u="sng" dirty="0" smtClean="0"/>
              <a:t>nuclear cooperation agreement</a:t>
            </a:r>
            <a:r>
              <a:rPr lang="en-US" sz="2000" dirty="0" smtClean="0"/>
              <a:t> </a:t>
            </a:r>
          </a:p>
          <a:p>
            <a:r>
              <a:rPr lang="en-US" sz="2000" b="1" dirty="0" smtClean="0"/>
              <a:t>Regulatory</a:t>
            </a:r>
            <a:r>
              <a:rPr lang="en-US" sz="2000" dirty="0" smtClean="0"/>
              <a:t>, for  safety reasons/see EURATOM</a:t>
            </a:r>
          </a:p>
          <a:p>
            <a:r>
              <a:rPr lang="en-US" sz="2000" b="1" dirty="0" smtClean="0"/>
              <a:t>RAW</a:t>
            </a:r>
            <a:r>
              <a:rPr lang="en-US" sz="2000" dirty="0" smtClean="0"/>
              <a:t> Management (e.g. Yuka mountain)</a:t>
            </a:r>
          </a:p>
          <a:p>
            <a:endParaRPr lang="en-US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4"/>
          </p:nvPr>
        </p:nvSpPr>
        <p:spPr>
          <a:xfrm>
            <a:off x="6639106" y="3107153"/>
            <a:ext cx="4802926" cy="3161299"/>
          </a:xfrm>
        </p:spPr>
        <p:txBody>
          <a:bodyPr>
            <a:noAutofit/>
          </a:bodyPr>
          <a:lstStyle/>
          <a:p>
            <a:r>
              <a:rPr lang="en-US" sz="2000" dirty="0" smtClean="0"/>
              <a:t>Alternative source of electricity</a:t>
            </a:r>
          </a:p>
          <a:p>
            <a:r>
              <a:rPr lang="en-US" sz="2000" dirty="0" smtClean="0"/>
              <a:t>“</a:t>
            </a:r>
            <a:r>
              <a:rPr lang="en-US" sz="2000" i="1" dirty="0" smtClean="0"/>
              <a:t>Too cheap to meter</a:t>
            </a:r>
            <a:r>
              <a:rPr lang="en-US" sz="2000" dirty="0" smtClean="0"/>
              <a:t>”, once operational</a:t>
            </a:r>
          </a:p>
          <a:p>
            <a:r>
              <a:rPr lang="en-US" sz="2000" dirty="0" smtClean="0"/>
              <a:t>More than 94% installed capacity factor </a:t>
            </a:r>
            <a:r>
              <a:rPr lang="en-US" sz="2000" dirty="0" err="1" smtClean="0"/>
              <a:t>vs</a:t>
            </a:r>
            <a:r>
              <a:rPr lang="en-US" sz="2000" dirty="0" smtClean="0"/>
              <a:t> just 35% for wind and 25% for solar</a:t>
            </a:r>
          </a:p>
          <a:p>
            <a:r>
              <a:rPr lang="en-US" sz="2000" dirty="0" smtClean="0"/>
              <a:t>600 million tons of oil equivalent annually</a:t>
            </a:r>
          </a:p>
          <a:p>
            <a:r>
              <a:rPr lang="en-US" sz="2000" dirty="0" smtClean="0"/>
              <a:t>2015 Paris Agreement is good news </a:t>
            </a:r>
          </a:p>
          <a:p>
            <a:r>
              <a:rPr lang="en-US" sz="2000" dirty="0" smtClean="0"/>
              <a:t>Promising technological breakthroughs, like fusion and thorium </a:t>
            </a:r>
            <a:endParaRPr lang="en-US" sz="2000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opportunities</a:t>
            </a:r>
            <a:endParaRPr lang="en-US" sz="2000" b="1" dirty="0"/>
          </a:p>
        </p:txBody>
      </p:sp>
      <p:sp>
        <p:nvSpPr>
          <p:cNvPr id="6" name="5 - Τίτλος"/>
          <p:cNvSpPr>
            <a:spLocks noGrp="1"/>
          </p:cNvSpPr>
          <p:nvPr>
            <p:ph type="title"/>
          </p:nvPr>
        </p:nvSpPr>
        <p:spPr>
          <a:xfrm>
            <a:off x="2222258" y="390619"/>
            <a:ext cx="7729728" cy="1233996"/>
          </a:xfrm>
        </p:spPr>
        <p:txBody>
          <a:bodyPr/>
          <a:lstStyle/>
          <a:p>
            <a:r>
              <a:rPr lang="en-US" dirty="0" smtClean="0"/>
              <a:t>Challenges and opportunities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NOBODY CAN DOUBT THAT</a:t>
            </a:r>
            <a:r>
              <a:rPr lang="el-GR" dirty="0" smtClean="0"/>
              <a:t>: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Unlike RES, which offer an intermittent energy supply, nuclear energy has already demonstrated that it can provide reliable and flexible power </a:t>
            </a:r>
            <a:r>
              <a:rPr lang="en-US" sz="2000" b="1" dirty="0" smtClean="0"/>
              <a:t>24/7</a:t>
            </a:r>
            <a:r>
              <a:rPr lang="en-US" sz="2000" dirty="0" smtClean="0"/>
              <a:t>, while using </a:t>
            </a:r>
            <a:r>
              <a:rPr lang="en-US" sz="2000" b="1" dirty="0" smtClean="0"/>
              <a:t>far less land </a:t>
            </a:r>
            <a:r>
              <a:rPr lang="en-US" sz="2000" dirty="0" smtClean="0"/>
              <a:t>than most RES </a:t>
            </a:r>
          </a:p>
          <a:p>
            <a:r>
              <a:rPr lang="en-US" sz="2000" dirty="0" smtClean="0"/>
              <a:t>A proven and safe technology, </a:t>
            </a:r>
            <a:r>
              <a:rPr lang="el-GR" sz="2000" dirty="0" smtClean="0"/>
              <a:t> </a:t>
            </a:r>
            <a:r>
              <a:rPr lang="en-US" sz="2000" dirty="0" smtClean="0"/>
              <a:t>it has evolved dramatically since the first reactors of the 1950s. </a:t>
            </a:r>
          </a:p>
          <a:p>
            <a:r>
              <a:rPr lang="en-US" sz="2000" dirty="0" smtClean="0"/>
              <a:t>It is the only zero-carbon option that works for </a:t>
            </a:r>
            <a:r>
              <a:rPr lang="en-US" sz="2000" b="1" dirty="0" smtClean="0"/>
              <a:t>high-temperature industrial processes</a:t>
            </a:r>
            <a:r>
              <a:rPr lang="en-US" sz="2000" dirty="0" smtClean="0"/>
              <a:t>, such as steel or cement production.</a:t>
            </a:r>
            <a:endParaRPr lang="el-GR" sz="2000" dirty="0" smtClean="0"/>
          </a:p>
          <a:p>
            <a:r>
              <a:rPr lang="en-US" sz="2000" dirty="0" smtClean="0"/>
              <a:t>Jobs in the industry (130,000 Direct and 470,000 Indirect in NA alone) are very well paid…</a:t>
            </a:r>
            <a:endParaRPr lang="el-GR" sz="2000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Rosatom</a:t>
            </a:r>
            <a:r>
              <a:rPr lang="en-US" b="1" dirty="0" smtClean="0"/>
              <a:t> State Corporation  </a:t>
            </a:r>
            <a:r>
              <a:rPr lang="en-US" sz="2000" b="1" dirty="0" smtClean="0"/>
              <a:t>established</a:t>
            </a:r>
            <a:r>
              <a:rPr lang="en-US" b="1" dirty="0" smtClean="0"/>
              <a:t> </a:t>
            </a:r>
            <a:r>
              <a:rPr lang="en-US" sz="2000" b="1" dirty="0" smtClean="0"/>
              <a:t>December 2007</a:t>
            </a:r>
            <a:endParaRPr lang="en-AU" sz="2000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9105" y="2406316"/>
            <a:ext cx="7836788" cy="3801978"/>
          </a:xfrm>
        </p:spPr>
      </p:pic>
    </p:spTree>
    <p:extLst>
      <p:ext uri="{BB962C8B-B14F-4D97-AF65-F5344CB8AC3E}">
        <p14:creationId xmlns:p14="http://schemas.microsoft.com/office/powerpoint/2010/main" xmlns="" val="335678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43025" y="257176"/>
            <a:ext cx="9439275" cy="51434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Undisputed World leader in nuclear activities</a:t>
            </a:r>
            <a:endParaRPr lang="en-AU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1168" y="1047751"/>
            <a:ext cx="6112043" cy="5810249"/>
          </a:xfrm>
        </p:spPr>
      </p:pic>
    </p:spTree>
    <p:extLst>
      <p:ext uri="{BB962C8B-B14F-4D97-AF65-F5344CB8AC3E}">
        <p14:creationId xmlns:p14="http://schemas.microsoft.com/office/powerpoint/2010/main" xmlns="" val="4024968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808441" y="1896701"/>
          <a:ext cx="10762790" cy="3868455"/>
        </p:xfrm>
        <a:graphic>
          <a:graphicData uri="http://schemas.openxmlformats.org/drawingml/2006/table">
            <a:tbl>
              <a:tblPr/>
              <a:tblGrid>
                <a:gridCol w="1076279"/>
                <a:gridCol w="1076279"/>
                <a:gridCol w="1076279"/>
                <a:gridCol w="1076279"/>
                <a:gridCol w="1076279"/>
                <a:gridCol w="1076279"/>
                <a:gridCol w="1076279"/>
                <a:gridCol w="1076279"/>
                <a:gridCol w="1076279"/>
                <a:gridCol w="1076279"/>
              </a:tblGrid>
              <a:tr h="32769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2011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2012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2013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2014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2015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2016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2017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2018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2019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410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Kazakhstan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19,451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21,317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22,451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23,127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23,607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24,586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23,321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21,705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22,808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7691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Canada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9145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8999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9331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9134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13,325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14,039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13,116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7001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6,938</a:t>
                      </a:r>
                      <a:endParaRPr lang="en-US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7691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Australia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5983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6991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6350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5001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5654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6315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5882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6517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6,613</a:t>
                      </a:r>
                      <a:endParaRPr lang="en-US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7691">
                <a:tc>
                  <a:txBody>
                    <a:bodyPr/>
                    <a:lstStyle/>
                    <a:p>
                      <a:r>
                        <a:rPr lang="en-US"/>
                        <a:t>Namibia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3258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4495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4323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3255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2993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3654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4224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5525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5,476</a:t>
                      </a:r>
                      <a:endParaRPr lang="en-US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4103">
                <a:tc>
                  <a:txBody>
                    <a:bodyPr/>
                    <a:lstStyle/>
                    <a:p>
                      <a:r>
                        <a:rPr lang="en-US" dirty="0"/>
                        <a:t>Uzbekistan 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2500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2400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2400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2400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2385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2404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2404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2404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3,500</a:t>
                      </a:r>
                      <a:endParaRPr lang="en-US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769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Niger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4351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4667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4518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4057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4116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3479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3449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2911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2,983</a:t>
                      </a:r>
                      <a:endParaRPr lang="en-US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769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Russia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2993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2872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3135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2990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3055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3004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2917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2904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2,911</a:t>
                      </a:r>
                      <a:endParaRPr lang="en-US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410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China 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885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1500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1500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1500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1616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1616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1885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1885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1,885</a:t>
                      </a:r>
                      <a:endParaRPr lang="en-US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LEADER IN ENRICHMENT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5735" y="2638044"/>
            <a:ext cx="9068587" cy="310198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Uranium found in nature consists largely of two isotopes, </a:t>
            </a:r>
            <a:r>
              <a:rPr lang="en-US" sz="2000" b="1" dirty="0" smtClean="0"/>
              <a:t>U-235</a:t>
            </a:r>
            <a:r>
              <a:rPr lang="en-US" sz="2000" dirty="0" smtClean="0"/>
              <a:t> and </a:t>
            </a:r>
            <a:r>
              <a:rPr lang="en-US" sz="2000" b="1" dirty="0" smtClean="0"/>
              <a:t>U-238</a:t>
            </a:r>
            <a:r>
              <a:rPr lang="en-US" sz="2000" dirty="0" smtClean="0"/>
              <a:t>. The production of energy in nuclear reactors comes from the 'fission' / splitting of the U-235 atoms</a:t>
            </a:r>
          </a:p>
          <a:p>
            <a:r>
              <a:rPr lang="en-US" sz="2000" dirty="0" smtClean="0"/>
              <a:t>Natural uranium in nature contains just 0.7% of the U-235 isotope. Isotope separation is a physical process to concentrate or </a:t>
            </a:r>
            <a:r>
              <a:rPr lang="en-US" sz="2000" b="1" dirty="0" smtClean="0"/>
              <a:t>‘enrich’ </a:t>
            </a:r>
            <a:r>
              <a:rPr lang="en-US" sz="2000" dirty="0" smtClean="0"/>
              <a:t>one isotope relative to others. Most reactors today are light water reactors and require uranium to be enriched from 0.7% to around 3 - 5% U-235 in their fuel. This is called low-enriched uranium (LEU).  Nuclear weapons need much higher degree of enrichment.</a:t>
            </a:r>
          </a:p>
          <a:p>
            <a:r>
              <a:rPr lang="en-GB" sz="2000" dirty="0" smtClean="0"/>
              <a:t>ROSATOM has the largest, by far, </a:t>
            </a:r>
            <a:r>
              <a:rPr lang="en-US" sz="2000" dirty="0" smtClean="0"/>
              <a:t>enrichment capacity </a:t>
            </a:r>
            <a:r>
              <a:rPr lang="en-GB" sz="2000" dirty="0" smtClean="0"/>
              <a:t>in the World</a:t>
            </a:r>
            <a:endParaRPr lang="en-US" sz="20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</a:t>
            </a:r>
            <a:r>
              <a:rPr lang="en-US" dirty="0" smtClean="0"/>
              <a:t>. </a:t>
            </a:r>
            <a:r>
              <a:rPr lang="en-US" dirty="0" err="1" smtClean="0"/>
              <a:t>LIKHACHoV</a:t>
            </a:r>
            <a:r>
              <a:rPr lang="en-US" dirty="0" smtClean="0"/>
              <a:t> </a:t>
            </a:r>
            <a:r>
              <a:rPr lang="en-US" dirty="0"/>
              <a:t>&amp; NIK</a:t>
            </a:r>
            <a:r>
              <a:rPr lang="en-US" dirty="0" smtClean="0"/>
              <a:t>. SPASSKIY</a:t>
            </a:r>
            <a:endParaRPr lang="en-AU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83140" y="2638425"/>
            <a:ext cx="2067983" cy="3101975"/>
          </a:xfrm>
        </p:spPr>
      </p:pic>
      <p:pic>
        <p:nvPicPr>
          <p:cNvPr id="8" name="Θέση περιεχομένου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635834" y="2638425"/>
            <a:ext cx="2325029" cy="3101975"/>
          </a:xfrm>
        </p:spPr>
      </p:pic>
    </p:spTree>
    <p:extLst>
      <p:ext uri="{BB962C8B-B14F-4D97-AF65-F5344CB8AC3E}">
        <p14:creationId xmlns:p14="http://schemas.microsoft.com/office/powerpoint/2010/main" xmlns="" val="1905075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04950" y="964692"/>
            <a:ext cx="8943975" cy="1188720"/>
          </a:xfrm>
        </p:spPr>
        <p:txBody>
          <a:bodyPr/>
          <a:lstStyle/>
          <a:p>
            <a:r>
              <a:rPr lang="en-US" dirty="0" smtClean="0"/>
              <a:t>rosatom’S international branch and its main SHAREHOLDER </a:t>
            </a:r>
            <a:endParaRPr lang="en-AU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81150" y="2927745"/>
            <a:ext cx="4271963" cy="2523335"/>
          </a:xfrm>
        </p:spPr>
      </p:pic>
      <p:pic>
        <p:nvPicPr>
          <p:cNvPr id="8" name="Θέση περιεχομένου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97700" y="3541712"/>
            <a:ext cx="2952750" cy="1295400"/>
          </a:xfrm>
        </p:spPr>
      </p:pic>
    </p:spTree>
    <p:extLst>
      <p:ext uri="{BB962C8B-B14F-4D97-AF65-F5344CB8AC3E}">
        <p14:creationId xmlns:p14="http://schemas.microsoft.com/office/powerpoint/2010/main" xmlns="" val="1626677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June 1954</a:t>
            </a:r>
            <a:r>
              <a:rPr lang="el-GR" dirty="0" smtClean="0"/>
              <a:t>:</a:t>
            </a:r>
            <a:r>
              <a:rPr lang="en-US" dirty="0" smtClean="0"/>
              <a:t> OBNINSK NPP CONNECTED TO THE GRID IN KALUGA</a:t>
            </a:r>
            <a:r>
              <a:rPr lang="el-GR" dirty="0" smtClean="0"/>
              <a:t> </a:t>
            </a:r>
            <a:r>
              <a:rPr lang="en-US" dirty="0" smtClean="0"/>
              <a:t>- 6 mw</a:t>
            </a:r>
            <a:endParaRPr lang="en-AU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54431" y="2945081"/>
            <a:ext cx="3610099" cy="2861953"/>
          </a:xfrm>
        </p:spPr>
      </p:pic>
      <p:pic>
        <p:nvPicPr>
          <p:cNvPr id="8" name="Θέση περιεχομένου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13499" y="2766951"/>
            <a:ext cx="4213680" cy="3135085"/>
          </a:xfrm>
        </p:spPr>
      </p:pic>
    </p:spTree>
    <p:extLst>
      <p:ext uri="{BB962C8B-B14F-4D97-AF65-F5344CB8AC3E}">
        <p14:creationId xmlns:p14="http://schemas.microsoft.com/office/powerpoint/2010/main" xmlns="" val="3497076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37083" y="964692"/>
            <a:ext cx="8506327" cy="118872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Demonized like no other energy source, nuclear is probably our only hope, together with res, to fight climate change…</a:t>
            </a:r>
            <a:endParaRPr lang="en-US" sz="2400" dirty="0"/>
          </a:p>
        </p:txBody>
      </p:sp>
      <p:pic>
        <p:nvPicPr>
          <p:cNvPr id="4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8473" y="2638425"/>
            <a:ext cx="5515055" cy="3101975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They even tested a reactor inside a modified </a:t>
            </a:r>
            <a:r>
              <a:rPr lang="en-US" dirty="0" err="1" smtClean="0"/>
              <a:t>tupolev</a:t>
            </a:r>
            <a:r>
              <a:rPr lang="en-US" dirty="0" smtClean="0"/>
              <a:t> bomber in 1961</a:t>
            </a:r>
            <a:endParaRPr lang="en-AU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2943226"/>
            <a:ext cx="5853113" cy="2600324"/>
          </a:xfrm>
        </p:spPr>
      </p:pic>
      <p:pic>
        <p:nvPicPr>
          <p:cNvPr id="8" name="Θέση περιεχομένου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19899" y="2638425"/>
            <a:ext cx="4276726" cy="3101975"/>
          </a:xfrm>
        </p:spPr>
      </p:pic>
    </p:spTree>
    <p:extLst>
      <p:ext uri="{BB962C8B-B14F-4D97-AF65-F5344CB8AC3E}">
        <p14:creationId xmlns:p14="http://schemas.microsoft.com/office/powerpoint/2010/main" xmlns="" val="1240401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31136" y="457200"/>
            <a:ext cx="7729728" cy="878305"/>
          </a:xfrm>
        </p:spPr>
        <p:txBody>
          <a:bodyPr/>
          <a:lstStyle/>
          <a:p>
            <a:r>
              <a:rPr lang="en-US" dirty="0" smtClean="0"/>
              <a:t>MAJOR SOVIET MILESTONES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01580" y="1840832"/>
            <a:ext cx="10828420" cy="4584031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1953 </a:t>
            </a:r>
            <a:r>
              <a:rPr lang="en-US" sz="2000" dirty="0" smtClean="0"/>
              <a:t>“Ministry of Medium Machine Building” established, the forerunner of ROSATOM</a:t>
            </a:r>
          </a:p>
          <a:p>
            <a:r>
              <a:rPr lang="en-US" sz="2000" b="1" dirty="0" smtClean="0"/>
              <a:t>1964</a:t>
            </a:r>
            <a:r>
              <a:rPr lang="en-US" sz="2000" dirty="0" smtClean="0"/>
              <a:t> Beloyarsk 1 commissioned at 110 MW.  Dominant concept was the minimalist RBMK by OKB </a:t>
            </a:r>
            <a:r>
              <a:rPr lang="en-US" sz="2000" dirty="0" err="1" smtClean="0"/>
              <a:t>Gidropress</a:t>
            </a:r>
            <a:r>
              <a:rPr lang="en-US" sz="2000" dirty="0" smtClean="0"/>
              <a:t> using </a:t>
            </a:r>
            <a:r>
              <a:rPr lang="en-US" sz="2000" i="1" dirty="0" smtClean="0"/>
              <a:t>natural</a:t>
            </a:r>
            <a:r>
              <a:rPr lang="en-US" sz="2000" dirty="0" smtClean="0"/>
              <a:t> uranium as fuel, </a:t>
            </a:r>
            <a:r>
              <a:rPr lang="en-US" sz="2000" i="1" dirty="0" smtClean="0"/>
              <a:t>regular</a:t>
            </a:r>
            <a:r>
              <a:rPr lang="en-US" sz="2000" dirty="0" smtClean="0"/>
              <a:t> water for cooling and </a:t>
            </a:r>
            <a:r>
              <a:rPr lang="en-US" sz="2000" i="1" dirty="0" smtClean="0"/>
              <a:t>solid graphite </a:t>
            </a:r>
            <a:r>
              <a:rPr lang="en-US" sz="2000" dirty="0" smtClean="0"/>
              <a:t>for neutron moderator</a:t>
            </a:r>
          </a:p>
          <a:p>
            <a:r>
              <a:rPr lang="en-US" sz="2000" b="1" dirty="0" smtClean="0"/>
              <a:t>1966 </a:t>
            </a:r>
            <a:r>
              <a:rPr lang="en-US" sz="2000" dirty="0" err="1" smtClean="0"/>
              <a:t>Rheinsberg</a:t>
            </a:r>
            <a:r>
              <a:rPr lang="en-US" sz="2000" dirty="0" smtClean="0"/>
              <a:t>,  the first NPP abroad (D.D.R.) used</a:t>
            </a:r>
            <a:r>
              <a:rPr lang="en-US" sz="2000" b="1" dirty="0" smtClean="0"/>
              <a:t> </a:t>
            </a:r>
            <a:r>
              <a:rPr lang="en-US" sz="2000" dirty="0" smtClean="0"/>
              <a:t>the</a:t>
            </a:r>
            <a:r>
              <a:rPr lang="en-US" sz="2000" b="1" dirty="0" smtClean="0"/>
              <a:t> </a:t>
            </a:r>
            <a:r>
              <a:rPr lang="en-US" sz="2000" dirty="0" smtClean="0"/>
              <a:t>WWER (water cooled, water moderated energetic reactor) concept, also by OKB </a:t>
            </a:r>
            <a:r>
              <a:rPr lang="en-US" sz="2000" dirty="0" err="1" smtClean="0"/>
              <a:t>Gidropress</a:t>
            </a:r>
            <a:r>
              <a:rPr lang="en-US" sz="2000" dirty="0" smtClean="0"/>
              <a:t>. instead of the RBMK. Output 70 MW </a:t>
            </a:r>
          </a:p>
          <a:p>
            <a:r>
              <a:rPr lang="en-US" sz="2000" b="1" dirty="0" smtClean="0"/>
              <a:t>1973</a:t>
            </a:r>
            <a:r>
              <a:rPr lang="en-US" sz="2000" dirty="0" smtClean="0"/>
              <a:t> BN-350,  the world's first “breeder” or “fast neutron” reactor commissioned in </a:t>
            </a:r>
            <a:r>
              <a:rPr lang="en-US" sz="2000" dirty="0" err="1" smtClean="0"/>
              <a:t>Aktau</a:t>
            </a:r>
            <a:r>
              <a:rPr lang="en-US" sz="2000" dirty="0" smtClean="0"/>
              <a:t>, SSR Kazakhstan,  albeit limited edition.  OKB Afrikantov.  No neutron moderator needed like classic thermal reactors plus </a:t>
            </a:r>
            <a:r>
              <a:rPr lang="en-US" sz="2000" u="sng" dirty="0" smtClean="0"/>
              <a:t>they use almost all of their waste as fuel</a:t>
            </a:r>
            <a:r>
              <a:rPr lang="en-US" sz="2000" dirty="0" smtClean="0"/>
              <a:t>.  In the meanwhile, in April 1977 Jimmy Carter decided to halt the construction of “breeders” due to proliferation concerns…</a:t>
            </a:r>
          </a:p>
          <a:p>
            <a:r>
              <a:rPr lang="en-US" sz="2000" dirty="0" smtClean="0"/>
              <a:t>By the mid-1980s, the total capacity of Soviet nuclear power plants reached a record of 37 GW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BN-350 AKTAU PLANT OF 135 mw</a:t>
            </a:r>
            <a:endParaRPr lang="en-US" dirty="0"/>
          </a:p>
        </p:txBody>
      </p:sp>
      <p:pic>
        <p:nvPicPr>
          <p:cNvPr id="6" name="5 - Θέση περιεχομένου" descr="Shevchenko_BN350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77018" y="2638425"/>
            <a:ext cx="4080226" cy="3101975"/>
          </a:xfrm>
        </p:spPr>
      </p:pic>
      <p:pic>
        <p:nvPicPr>
          <p:cNvPr id="5" name="4 - Θέση περιεχομένου" descr="1280px-Shevchenko_BN350_desalinati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38888" y="2824894"/>
            <a:ext cx="4270375" cy="2729037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APRIL 1986</a:t>
            </a:r>
            <a:r>
              <a:rPr lang="el-GR" dirty="0" smtClean="0"/>
              <a:t>:</a:t>
            </a:r>
            <a:r>
              <a:rPr lang="en-US" dirty="0" smtClean="0"/>
              <a:t> chernobyl 4 tragedy RBMK concept is abandoned </a:t>
            </a:r>
            <a:endParaRPr lang="en-AU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81150" y="2741784"/>
            <a:ext cx="4271963" cy="3338382"/>
          </a:xfrm>
        </p:spPr>
      </p:pic>
      <p:pic>
        <p:nvPicPr>
          <p:cNvPr id="8" name="Θέση περιεχομένου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38888" y="2765242"/>
            <a:ext cx="4812042" cy="3314924"/>
          </a:xfrm>
        </p:spPr>
      </p:pic>
    </p:spTree>
    <p:extLst>
      <p:ext uri="{BB962C8B-B14F-4D97-AF65-F5344CB8AC3E}">
        <p14:creationId xmlns:p14="http://schemas.microsoft.com/office/powerpoint/2010/main" xmlns="" val="10364324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ACHIEVEMENTS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56611" y="2440859"/>
            <a:ext cx="9312442" cy="3863688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Since its establishment in 2007, </a:t>
            </a:r>
            <a:r>
              <a:rPr lang="en-US" sz="2400" dirty="0" err="1" smtClean="0"/>
              <a:t>Rosatom</a:t>
            </a:r>
            <a:r>
              <a:rPr lang="en-US" sz="2400" dirty="0" smtClean="0"/>
              <a:t> has completed 20 new NPP in Russia and abroad,  the </a:t>
            </a:r>
            <a:r>
              <a:rPr lang="en-US" sz="2400" i="1" dirty="0" err="1" smtClean="0"/>
              <a:t>Akademik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Lomonosov</a:t>
            </a:r>
            <a:r>
              <a:rPr lang="en-US" sz="2400" dirty="0" smtClean="0"/>
              <a:t> floating nuclear power plant in December 2019 and the most modern icebreaker,  </a:t>
            </a:r>
            <a:r>
              <a:rPr lang="en-US" sz="2400" i="1" dirty="0" err="1" smtClean="0"/>
              <a:t>Arktika</a:t>
            </a:r>
            <a:endParaRPr lang="en-US" sz="2400" i="1" dirty="0" smtClean="0"/>
          </a:p>
          <a:p>
            <a:r>
              <a:rPr lang="en-US" sz="2400" b="1" dirty="0" smtClean="0"/>
              <a:t>2016</a:t>
            </a:r>
            <a:r>
              <a:rPr lang="en-US" sz="2400" dirty="0" smtClean="0"/>
              <a:t> Commissioning of the </a:t>
            </a:r>
            <a:r>
              <a:rPr lang="en-US" sz="2400" b="1" dirty="0" smtClean="0"/>
              <a:t>first 3+ generation </a:t>
            </a:r>
            <a:r>
              <a:rPr lang="en-US" sz="2400" dirty="0" smtClean="0"/>
              <a:t>reactor, WWER-1200 </a:t>
            </a:r>
            <a:r>
              <a:rPr lang="en-US" sz="2400" dirty="0" err="1" smtClean="0"/>
              <a:t>Novovoronezh</a:t>
            </a:r>
            <a:r>
              <a:rPr lang="en-US" sz="2400" dirty="0" smtClean="0"/>
              <a:t> 6, with a useful life of 60 years at 90% capacity factor. “</a:t>
            </a:r>
            <a:r>
              <a:rPr lang="en-US" sz="2400" i="1" dirty="0" smtClean="0"/>
              <a:t>absolute safety and compliance with post-Fukushima requirements</a:t>
            </a:r>
            <a:r>
              <a:rPr lang="en-US" sz="2400" dirty="0" smtClean="0"/>
              <a:t>"</a:t>
            </a:r>
          </a:p>
          <a:p>
            <a:r>
              <a:rPr lang="en-US" sz="2400" b="1" dirty="0" smtClean="0"/>
              <a:t>2026 </a:t>
            </a:r>
            <a:r>
              <a:rPr lang="en-US" sz="2400" dirty="0" smtClean="0"/>
              <a:t>Target for commissioning the </a:t>
            </a:r>
            <a:r>
              <a:rPr lang="en-US" sz="2400" b="1" dirty="0" smtClean="0"/>
              <a:t>first 4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generation </a:t>
            </a:r>
            <a:r>
              <a:rPr lang="en-US" sz="2400" dirty="0" smtClean="0"/>
              <a:t>or sodium-cooled fast neutron (i.e. breeder) reactor, BREST-300 at </a:t>
            </a:r>
            <a:r>
              <a:rPr lang="en-US" sz="2400" dirty="0" err="1" smtClean="0"/>
              <a:t>Seversk</a:t>
            </a:r>
            <a:r>
              <a:rPr lang="en-US" sz="2400" dirty="0" smtClean="0"/>
              <a:t>/Tomsk. </a:t>
            </a:r>
            <a:r>
              <a:rPr lang="en-US" sz="2400" i="1" dirty="0" smtClean="0"/>
              <a:t>The industry’s resource base will practically become inexhaustible, thanks to the infinite reprocessing of nuclear fuel,</a:t>
            </a:r>
            <a:r>
              <a:rPr lang="en-US" sz="2400" dirty="0" smtClean="0"/>
              <a:t> Likhachev said in 2021.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Akademik</a:t>
            </a:r>
            <a:r>
              <a:rPr lang="en-US" i="1" dirty="0" smtClean="0"/>
              <a:t> </a:t>
            </a:r>
            <a:r>
              <a:rPr lang="en-US" i="1" dirty="0" err="1" smtClean="0"/>
              <a:t>Lomonosov</a:t>
            </a:r>
            <a:r>
              <a:rPr lang="en-US" i="1" dirty="0" smtClean="0"/>
              <a:t> </a:t>
            </a:r>
            <a:endParaRPr lang="en-US" dirty="0"/>
          </a:p>
        </p:txBody>
      </p:sp>
      <p:pic>
        <p:nvPicPr>
          <p:cNvPr id="5" name="4 - Θέση περιεχομένου" descr="akademik-lomonosov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67063" y="2695074"/>
            <a:ext cx="4584032" cy="2935703"/>
          </a:xfrm>
        </p:spPr>
      </p:pic>
      <p:pic>
        <p:nvPicPr>
          <p:cNvPr id="6" name="5 - Θέση περιεχομένου" descr="lom 2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67488" y="2741891"/>
            <a:ext cx="4270375" cy="2846916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231136" y="964691"/>
            <a:ext cx="7729728" cy="16220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25 units under construction in 2020, export revenues $ 7.3 </a:t>
            </a:r>
            <a:r>
              <a:rPr lang="en-US" dirty="0" err="1" smtClean="0"/>
              <a:t>bn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fuel supply for 75 </a:t>
            </a:r>
            <a:r>
              <a:rPr lang="en-US" dirty="0" err="1" smtClean="0"/>
              <a:t>npp</a:t>
            </a:r>
            <a:r>
              <a:rPr lang="en-US" dirty="0" smtClean="0"/>
              <a:t> globally</a:t>
            </a:r>
            <a:br>
              <a:rPr lang="en-US" dirty="0" smtClean="0"/>
            </a:br>
            <a:r>
              <a:rPr lang="en-US" dirty="0" smtClean="0"/>
              <a:t>market share target </a:t>
            </a:r>
            <a:r>
              <a:rPr lang="en-US" b="1" dirty="0" smtClean="0"/>
              <a:t>30%</a:t>
            </a:r>
            <a:r>
              <a:rPr lang="en-US" dirty="0" smtClean="0"/>
              <a:t> 5/16 annually </a:t>
            </a:r>
            <a:endParaRPr lang="en-AU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1024" y="3048124"/>
            <a:ext cx="6056414" cy="2895476"/>
          </a:xfrm>
        </p:spPr>
      </p:pic>
    </p:spTree>
    <p:extLst>
      <p:ext uri="{BB962C8B-B14F-4D97-AF65-F5344CB8AC3E}">
        <p14:creationId xmlns:p14="http://schemas.microsoft.com/office/powerpoint/2010/main" xmlns="" val="37979567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EU is also dependent…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20%</a:t>
            </a:r>
            <a:r>
              <a:rPr lang="en-US" sz="2400" dirty="0" smtClean="0"/>
              <a:t> of EU natural uranium imports come from Russia at a worth of €200 million/year (third place after Niger and Kazakhstan, where ROSATOM presence is also strong)</a:t>
            </a:r>
          </a:p>
          <a:p>
            <a:r>
              <a:rPr lang="en-US" sz="2400" dirty="0" smtClean="0"/>
              <a:t>Namely, this uranium, processed as nuclear fuel, powers all 6 Czech reactors, 4 Slovak, 4 Hungarian, 2 Bulgarian and 2 Finnish (total 18)</a:t>
            </a:r>
          </a:p>
          <a:p>
            <a:r>
              <a:rPr lang="en-US" sz="2400" dirty="0" smtClean="0"/>
              <a:t>ROSATOM is exempt from any kind of sanctions, but….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Total orders exceed $ 130 </a:t>
            </a:r>
            <a:r>
              <a:rPr lang="en-US" dirty="0" err="1" smtClean="0"/>
              <a:t>bn</a:t>
            </a:r>
            <a:endParaRPr lang="en-AU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1320" y="2458193"/>
            <a:ext cx="6958940" cy="3990734"/>
          </a:xfrm>
        </p:spPr>
      </p:pic>
    </p:spTree>
    <p:extLst>
      <p:ext uri="{BB962C8B-B14F-4D97-AF65-F5344CB8AC3E}">
        <p14:creationId xmlns:p14="http://schemas.microsoft.com/office/powerpoint/2010/main" xmlns="" val="26058052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540042" y="2478505"/>
            <a:ext cx="9384631" cy="3826042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Full vertical integration and “full package”, including return of RAW</a:t>
            </a:r>
          </a:p>
          <a:p>
            <a:r>
              <a:rPr lang="en-US" sz="2800" dirty="0" smtClean="0"/>
              <a:t>Enormous political and diplomatic support</a:t>
            </a:r>
            <a:r>
              <a:rPr lang="el-GR" sz="2800" dirty="0" smtClean="0"/>
              <a:t> (</a:t>
            </a:r>
            <a:r>
              <a:rPr lang="en-US" sz="2800" dirty="0" smtClean="0"/>
              <a:t>diplomatic attaches in</a:t>
            </a:r>
            <a:r>
              <a:rPr lang="el-GR" sz="2800" dirty="0" smtClean="0"/>
              <a:t> </a:t>
            </a:r>
            <a:r>
              <a:rPr lang="en-US" sz="2800" dirty="0" smtClean="0"/>
              <a:t>at least </a:t>
            </a:r>
            <a:r>
              <a:rPr lang="el-GR" sz="2800" dirty="0" smtClean="0"/>
              <a:t>15 </a:t>
            </a:r>
            <a:r>
              <a:rPr lang="en-US" sz="2800" dirty="0" smtClean="0"/>
              <a:t>Russian embassies</a:t>
            </a:r>
            <a:r>
              <a:rPr lang="el-GR" sz="2800" dirty="0" smtClean="0"/>
              <a:t>)</a:t>
            </a:r>
            <a:endParaRPr lang="el-GR" sz="2800" dirty="0"/>
          </a:p>
          <a:p>
            <a:r>
              <a:rPr lang="en-US" sz="2800" dirty="0" smtClean="0"/>
              <a:t>Projects financed up to</a:t>
            </a:r>
            <a:r>
              <a:rPr lang="el-GR" sz="2800" dirty="0" smtClean="0"/>
              <a:t> </a:t>
            </a:r>
            <a:r>
              <a:rPr lang="el-GR" sz="2800" dirty="0"/>
              <a:t>90% </a:t>
            </a:r>
            <a:r>
              <a:rPr lang="en-US" sz="2800" dirty="0" smtClean="0"/>
              <a:t>by export credits. Hungary $ 11 </a:t>
            </a:r>
            <a:r>
              <a:rPr lang="en-US" sz="2800" dirty="0" err="1" smtClean="0"/>
              <a:t>Bn</a:t>
            </a:r>
            <a:endParaRPr lang="el-GR" sz="2800" dirty="0"/>
          </a:p>
          <a:p>
            <a:r>
              <a:rPr lang="en-US" sz="2800" dirty="0" smtClean="0"/>
              <a:t>BOO </a:t>
            </a:r>
            <a:r>
              <a:rPr lang="en-US" sz="2800" dirty="0"/>
              <a:t>(Build-Own-Operate</a:t>
            </a:r>
            <a:r>
              <a:rPr lang="en-US" sz="2800" dirty="0" smtClean="0"/>
              <a:t>) model for the first time in Turkey, following the 2010 IGA. A kind of “Bastion” in a NATO country!</a:t>
            </a:r>
            <a:endParaRPr lang="el-GR" sz="2800" dirty="0"/>
          </a:p>
          <a:p>
            <a:r>
              <a:rPr lang="en-US" sz="2800" dirty="0" smtClean="0"/>
              <a:t>Global reach, in contrast with the pipeline gas of OAO</a:t>
            </a:r>
            <a:r>
              <a:rPr lang="el-GR" sz="2800" dirty="0" smtClean="0"/>
              <a:t> </a:t>
            </a:r>
            <a:r>
              <a:rPr lang="en-AU" sz="2800" dirty="0" err="1" smtClean="0"/>
              <a:t>Gazprom</a:t>
            </a:r>
            <a:endParaRPr lang="en-AU" sz="2800" dirty="0" smtClean="0"/>
          </a:p>
          <a:p>
            <a:r>
              <a:rPr lang="en-AU" sz="2800" dirty="0" smtClean="0"/>
              <a:t>Each deal forges a “strategic” cooperation of long-term nature</a:t>
            </a:r>
            <a:endParaRPr lang="el-GR" sz="2800" dirty="0"/>
          </a:p>
          <a:p>
            <a:pPr>
              <a:buNone/>
            </a:pPr>
            <a:endParaRPr lang="en-US" sz="2000" dirty="0"/>
          </a:p>
        </p:txBody>
      </p:sp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ROSATOM Comparative advantages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81395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Calder </a:t>
            </a:r>
            <a:r>
              <a:rPr lang="en-US" b="1" dirty="0" err="1" smtClean="0"/>
              <a:t>hAll</a:t>
            </a:r>
            <a:r>
              <a:rPr lang="en-US" b="1" dirty="0" smtClean="0"/>
              <a:t> </a:t>
            </a:r>
            <a:r>
              <a:rPr lang="en-US" b="1" dirty="0" err="1" smtClean="0"/>
              <a:t>npp</a:t>
            </a:r>
            <a:r>
              <a:rPr lang="en-US" b="1" dirty="0" smtClean="0"/>
              <a:t>, </a:t>
            </a:r>
          </a:p>
          <a:p>
            <a:r>
              <a:rPr lang="en-US" b="1" dirty="0" err="1" smtClean="0"/>
              <a:t>uk</a:t>
            </a:r>
            <a:r>
              <a:rPr lang="en-US" b="1" dirty="0" smtClean="0"/>
              <a:t>, 8/1956, 60 MW</a:t>
            </a:r>
            <a:endParaRPr lang="en-US" b="1" dirty="0"/>
          </a:p>
        </p:txBody>
      </p:sp>
      <p:pic>
        <p:nvPicPr>
          <p:cNvPr id="7" name="6 - Θέση περιεχομένου" descr="nuclear-power-station-Calder-Hall-Cumbria-England-1956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006459" y="3143250"/>
            <a:ext cx="3422932" cy="2597150"/>
          </a:xfrm>
        </p:spPr>
      </p:pic>
      <p:pic>
        <p:nvPicPr>
          <p:cNvPr id="8" name="7 - Θέση περιεχομένου" descr="Shippingport_Reactor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799342" y="3143250"/>
            <a:ext cx="3332003" cy="2597150"/>
          </a:xfrm>
        </p:spPr>
      </p:pic>
      <p:sp>
        <p:nvSpPr>
          <p:cNvPr id="5" name="4 - Θέση κειμένου"/>
          <p:cNvSpPr>
            <a:spLocks noGrp="1"/>
          </p:cNvSpPr>
          <p:nvPr>
            <p:ph type="body" sz="quarter" idx="13"/>
          </p:nvPr>
        </p:nvSpPr>
        <p:spPr>
          <a:xfrm>
            <a:off x="6338315" y="2313433"/>
            <a:ext cx="4935273" cy="704087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err="1" smtClean="0"/>
              <a:t>Shippingport</a:t>
            </a:r>
            <a:r>
              <a:rPr lang="en-US" b="1" dirty="0" smtClean="0"/>
              <a:t> </a:t>
            </a:r>
            <a:r>
              <a:rPr lang="en-US" b="1" dirty="0" err="1" smtClean="0"/>
              <a:t>npp</a:t>
            </a:r>
            <a:r>
              <a:rPr lang="en-US" b="1" dirty="0" smtClean="0"/>
              <a:t>, </a:t>
            </a:r>
          </a:p>
          <a:p>
            <a:r>
              <a:rPr lang="en-US" b="1" dirty="0" smtClean="0"/>
              <a:t>USA, 12/1957, 68 mw</a:t>
            </a:r>
            <a:endParaRPr lang="en-US" b="1" dirty="0"/>
          </a:p>
        </p:txBody>
      </p:sp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1953 – “</a:t>
            </a:r>
            <a:r>
              <a:rPr lang="en-US" i="1" dirty="0" smtClean="0"/>
              <a:t>ATOMS FOR PEACE</a:t>
            </a:r>
            <a:r>
              <a:rPr lang="en-US" dirty="0" smtClean="0"/>
              <a:t>”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September 2011</a:t>
            </a:r>
            <a:r>
              <a:rPr lang="el-GR" dirty="0" smtClean="0"/>
              <a:t>:</a:t>
            </a:r>
            <a:r>
              <a:rPr lang="en-US" dirty="0" smtClean="0"/>
              <a:t> </a:t>
            </a:r>
            <a:r>
              <a:rPr lang="el-GR" dirty="0"/>
              <a:t>«</a:t>
            </a:r>
            <a:r>
              <a:rPr lang="en-US" dirty="0"/>
              <a:t>BUSHEHR </a:t>
            </a:r>
            <a:r>
              <a:rPr lang="el-GR" dirty="0"/>
              <a:t>1</a:t>
            </a:r>
            <a:r>
              <a:rPr lang="el-GR" dirty="0" smtClean="0"/>
              <a:t>»</a:t>
            </a:r>
            <a:r>
              <a:rPr lang="en-US" dirty="0" smtClean="0"/>
              <a:t>, IRAN</a:t>
            </a:r>
            <a:br>
              <a:rPr lang="en-US" dirty="0" smtClean="0"/>
            </a:br>
            <a:r>
              <a:rPr lang="el-GR" dirty="0" smtClean="0"/>
              <a:t> «</a:t>
            </a:r>
            <a:r>
              <a:rPr lang="en-US" dirty="0" smtClean="0"/>
              <a:t>BUSHEHR 2</a:t>
            </a:r>
            <a:r>
              <a:rPr lang="el-GR" dirty="0" smtClean="0"/>
              <a:t>»</a:t>
            </a:r>
            <a:r>
              <a:rPr lang="en-US" smtClean="0"/>
              <a:t> operational LATE </a:t>
            </a:r>
            <a:r>
              <a:rPr lang="en-US" dirty="0" smtClean="0"/>
              <a:t>2024</a:t>
            </a:r>
            <a:endParaRPr lang="en-AU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76250" y="2790826"/>
            <a:ext cx="5543550" cy="3343274"/>
          </a:xfrm>
        </p:spPr>
      </p:pic>
      <p:pic>
        <p:nvPicPr>
          <p:cNvPr id="8" name="Θέση περιεχομένου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60109" y="2638425"/>
            <a:ext cx="4227932" cy="3101975"/>
          </a:xfrm>
        </p:spPr>
      </p:pic>
    </p:spTree>
    <p:extLst>
      <p:ext uri="{BB962C8B-B14F-4D97-AF65-F5344CB8AC3E}">
        <p14:creationId xmlns:p14="http://schemas.microsoft.com/office/powerpoint/2010/main" xmlns="" val="4683891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8055864" cy="1188720"/>
          </a:xfrm>
        </p:spPr>
        <p:txBody>
          <a:bodyPr/>
          <a:lstStyle/>
          <a:p>
            <a:r>
              <a:rPr lang="en-US" dirty="0" smtClean="0"/>
              <a:t>INDIA AND CHINA also BUY RUSSIAN…</a:t>
            </a:r>
            <a:endParaRPr lang="en-AU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81150" y="2772545"/>
            <a:ext cx="4271963" cy="2833735"/>
          </a:xfrm>
        </p:spPr>
      </p:pic>
      <p:pic>
        <p:nvPicPr>
          <p:cNvPr id="8" name="Θέση περιεχομένου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01748" y="2638425"/>
            <a:ext cx="4144655" cy="3101975"/>
          </a:xfrm>
        </p:spPr>
      </p:pic>
    </p:spTree>
    <p:extLst>
      <p:ext uri="{BB962C8B-B14F-4D97-AF65-F5344CB8AC3E}">
        <p14:creationId xmlns:p14="http://schemas.microsoft.com/office/powerpoint/2010/main" xmlns="" val="11965652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231136" y="794083"/>
            <a:ext cx="7729728" cy="1756611"/>
          </a:xfrm>
        </p:spPr>
        <p:txBody>
          <a:bodyPr/>
          <a:lstStyle/>
          <a:p>
            <a:r>
              <a:rPr lang="en-US" dirty="0" smtClean="0"/>
              <a:t>EASTERN MEDITERRANEAN</a:t>
            </a:r>
            <a:r>
              <a:rPr lang="el-GR" dirty="0" smtClean="0"/>
              <a:t>:</a:t>
            </a:r>
            <a:r>
              <a:rPr lang="en-US" dirty="0" smtClean="0"/>
              <a:t> STRONG PRESENCE</a:t>
            </a:r>
            <a:r>
              <a:rPr lang="el-GR" dirty="0" smtClean="0"/>
              <a:t>, </a:t>
            </a:r>
            <a:r>
              <a:rPr lang="en-US" dirty="0" smtClean="0"/>
              <a:t>“AKKUYU 1” READY BY </a:t>
            </a:r>
            <a:r>
              <a:rPr lang="en-US" b="1" dirty="0" smtClean="0"/>
              <a:t>2023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at 22 </a:t>
            </a:r>
            <a:r>
              <a:rPr lang="en-US" dirty="0" err="1" smtClean="0"/>
              <a:t>bN</a:t>
            </a:r>
            <a:r>
              <a:rPr lang="en-US" dirty="0" smtClean="0"/>
              <a:t>, the top </a:t>
            </a:r>
            <a:r>
              <a:rPr lang="en-US" dirty="0" err="1" smtClean="0"/>
              <a:t>russian</a:t>
            </a:r>
            <a:r>
              <a:rPr lang="en-US" dirty="0" smtClean="0"/>
              <a:t> </a:t>
            </a:r>
            <a:r>
              <a:rPr lang="en-US" dirty="0" err="1" smtClean="0"/>
              <a:t>fdi</a:t>
            </a:r>
            <a:r>
              <a:rPr lang="en-US" dirty="0" smtClean="0"/>
              <a:t> ever</a:t>
            </a:r>
            <a:endParaRPr lang="en-AU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89414" y="2638044"/>
            <a:ext cx="4463700" cy="3101982"/>
          </a:xfrm>
        </p:spPr>
      </p:pic>
      <p:pic>
        <p:nvPicPr>
          <p:cNvPr id="8" name="Θέση περιεχομένου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38888" y="2638044"/>
            <a:ext cx="5382057" cy="3101982"/>
          </a:xfrm>
        </p:spPr>
      </p:pic>
    </p:spTree>
    <p:extLst>
      <p:ext uri="{BB962C8B-B14F-4D97-AF65-F5344CB8AC3E}">
        <p14:creationId xmlns:p14="http://schemas.microsoft.com/office/powerpoint/2010/main" xmlns="" val="40306316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BRICS</a:t>
            </a:r>
            <a:r>
              <a:rPr lang="el-GR" dirty="0" smtClean="0"/>
              <a:t>:</a:t>
            </a:r>
            <a:r>
              <a:rPr lang="en-US" dirty="0" smtClean="0"/>
              <a:t> UNITED BY NUCLEAR COOPERATION</a:t>
            </a:r>
            <a:endParaRPr lang="en-AU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3675" y="2543175"/>
            <a:ext cx="6553200" cy="3648075"/>
          </a:xfrm>
        </p:spPr>
      </p:pic>
    </p:spTree>
    <p:extLst>
      <p:ext uri="{BB962C8B-B14F-4D97-AF65-F5344CB8AC3E}">
        <p14:creationId xmlns:p14="http://schemas.microsoft.com/office/powerpoint/2010/main" xmlns="" val="2052000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17/1/1955</a:t>
            </a:r>
            <a:r>
              <a:rPr lang="el-GR" smtClean="0"/>
              <a:t>:</a:t>
            </a:r>
            <a:r>
              <a:rPr lang="en-US" smtClean="0"/>
              <a:t> </a:t>
            </a:r>
            <a:r>
              <a:rPr lang="en-US" dirty="0" smtClean="0"/>
              <a:t>“</a:t>
            </a:r>
            <a:r>
              <a:rPr lang="en-US" i="1" dirty="0" smtClean="0"/>
              <a:t>UNDERWAY ON NUCLEAR POWER</a:t>
            </a:r>
            <a:r>
              <a:rPr lang="en-US" dirty="0" smtClean="0"/>
              <a:t>” (ssn-571, nautilus)</a:t>
            </a:r>
            <a:endParaRPr lang="en-US" dirty="0"/>
          </a:p>
        </p:txBody>
      </p:sp>
      <p:pic>
        <p:nvPicPr>
          <p:cNvPr id="4" name="3 - Θέση περιεχομένου" descr="uss_nautilu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5979" y="2791326"/>
            <a:ext cx="9601199" cy="310414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“LENIN” ICEBREAKER 1959</a:t>
            </a:r>
            <a:endParaRPr lang="en-US" b="1" dirty="0"/>
          </a:p>
        </p:txBody>
      </p:sp>
      <p:pic>
        <p:nvPicPr>
          <p:cNvPr id="8" name="7 - Θέση περιεχομένου" descr="LENI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765181" y="3143250"/>
            <a:ext cx="3905489" cy="2597150"/>
          </a:xfrm>
        </p:spPr>
      </p:pic>
      <p:pic>
        <p:nvPicPr>
          <p:cNvPr id="7" name="6 - Θέση περιεχομένου" descr="NSsavannah-1962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887109" y="3143250"/>
            <a:ext cx="3156469" cy="2597150"/>
          </a:xfrm>
        </p:spPr>
      </p:pic>
      <p:sp>
        <p:nvSpPr>
          <p:cNvPr id="5" name="4 - Θέση κειμένου"/>
          <p:cNvSpPr>
            <a:spLocks noGrp="1"/>
          </p:cNvSpPr>
          <p:nvPr>
            <p:ph type="body" sz="quarter" idx="13"/>
          </p:nvPr>
        </p:nvSpPr>
        <p:spPr>
          <a:xfrm>
            <a:off x="6148137" y="2313433"/>
            <a:ext cx="5005137" cy="704087"/>
          </a:xfrm>
        </p:spPr>
        <p:txBody>
          <a:bodyPr/>
          <a:lstStyle/>
          <a:p>
            <a:r>
              <a:rPr lang="en-US" b="1" dirty="0" smtClean="0"/>
              <a:t>MERCHANT SHIP SAVANNAH 1962</a:t>
            </a:r>
            <a:endParaRPr lang="en-US" b="1" dirty="0"/>
          </a:p>
        </p:txBody>
      </p:sp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Only submarines and carriers? No!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815982"/>
          </a:xfrm>
        </p:spPr>
        <p:txBody>
          <a:bodyPr/>
          <a:lstStyle/>
          <a:p>
            <a:r>
              <a:rPr lang="en-US" dirty="0" smtClean="0"/>
              <a:t>AND MORE…. (weapon system 125)</a:t>
            </a:r>
            <a:endParaRPr lang="en-US" dirty="0"/>
          </a:p>
        </p:txBody>
      </p:sp>
      <p:pic>
        <p:nvPicPr>
          <p:cNvPr id="5" name="4 - Θέση περιεχομένου" descr="convair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82842" y="2418348"/>
            <a:ext cx="5281863" cy="3753852"/>
          </a:xfrm>
        </p:spPr>
      </p:pic>
      <p:pic>
        <p:nvPicPr>
          <p:cNvPr id="6" name="5 - Θέση περιεχομένου" descr="X211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375359" y="2466474"/>
            <a:ext cx="3112086" cy="362150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AND MUCH MORE!!!</a:t>
            </a:r>
            <a:endParaRPr lang="en-US" dirty="0"/>
          </a:p>
        </p:txBody>
      </p:sp>
      <p:pic>
        <p:nvPicPr>
          <p:cNvPr id="5" name="4 - Θέση περιεχομένου" descr="dapr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90336" y="2562726"/>
            <a:ext cx="4872789" cy="3368842"/>
          </a:xfrm>
        </p:spPr>
      </p:pic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338315" y="2638043"/>
            <a:ext cx="5031527" cy="322133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April 2021 DARPA awards contracts to Lockheed Martin, </a:t>
            </a:r>
            <a:r>
              <a:rPr lang="en-US" sz="2000" dirty="0" err="1" smtClean="0"/>
              <a:t>Bezos</a:t>
            </a:r>
            <a:r>
              <a:rPr lang="en-US" sz="2000" dirty="0" smtClean="0"/>
              <a:t>’ Blue Origin and General Atomics for a nuclear-powered </a:t>
            </a:r>
            <a:r>
              <a:rPr lang="en-US" sz="2000" b="1" dirty="0" smtClean="0"/>
              <a:t>spacecraft</a:t>
            </a:r>
            <a:r>
              <a:rPr lang="en-US" sz="2000" dirty="0" smtClean="0"/>
              <a:t> to orbit Earth by </a:t>
            </a:r>
            <a:r>
              <a:rPr lang="en-US" sz="2000" b="1" dirty="0" smtClean="0"/>
              <a:t>2025</a:t>
            </a:r>
          </a:p>
          <a:p>
            <a:r>
              <a:rPr lang="en-US" sz="2000" dirty="0" smtClean="0"/>
              <a:t>“</a:t>
            </a:r>
            <a:r>
              <a:rPr lang="en-US" sz="2000" dirty="0" err="1" smtClean="0"/>
              <a:t>Kanyon</a:t>
            </a:r>
            <a:r>
              <a:rPr lang="en-US" sz="2000" dirty="0" smtClean="0"/>
              <a:t>”</a:t>
            </a:r>
            <a:r>
              <a:rPr lang="en-US" sz="2000" b="1" dirty="0" smtClean="0"/>
              <a:t> </a:t>
            </a:r>
            <a:r>
              <a:rPr lang="en-US" sz="2000" dirty="0" smtClean="0"/>
              <a:t>or “Poseidon” Unmanned Underwater Vehicle (UUV), basically a giant torpedo with nuclear propulsion and practically unlimited range. Said to be deployed on Russian submarines by </a:t>
            </a:r>
            <a:r>
              <a:rPr lang="en-US" sz="2000" b="1" dirty="0" smtClean="0"/>
              <a:t>2027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900989" y="324853"/>
            <a:ext cx="8542421" cy="122722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NUCLEAR ENERGY - </a:t>
            </a:r>
            <a:r>
              <a:rPr lang="en-US" b="1" dirty="0" smtClean="0"/>
              <a:t>A Dream too much?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93 LEFT IN THE US OUT OF 133,  PLUS121 CANCELLED… </a:t>
            </a:r>
            <a:endParaRPr lang="en-AU" sz="2200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0776" y="1771649"/>
            <a:ext cx="7439024" cy="4962526"/>
          </a:xfrm>
        </p:spPr>
      </p:pic>
    </p:spTree>
    <p:extLst>
      <p:ext uri="{BB962C8B-B14F-4D97-AF65-F5344CB8AC3E}">
        <p14:creationId xmlns:p14="http://schemas.microsoft.com/office/powerpoint/2010/main" xmlns="" val="1817290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231136" y="590550"/>
            <a:ext cx="7729728" cy="600075"/>
          </a:xfrm>
        </p:spPr>
        <p:txBody>
          <a:bodyPr>
            <a:noAutofit/>
          </a:bodyPr>
          <a:lstStyle/>
          <a:p>
            <a:r>
              <a:rPr lang="en-US" sz="2000" dirty="0" smtClean="0"/>
              <a:t>The situation at the fukushima incident </a:t>
            </a:r>
            <a:endParaRPr lang="en-AU" sz="2000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7073" y="1346535"/>
            <a:ext cx="7729728" cy="4837698"/>
          </a:xfrm>
        </p:spPr>
      </p:pic>
    </p:spTree>
    <p:extLst>
      <p:ext uri="{BB962C8B-B14F-4D97-AF65-F5344CB8AC3E}">
        <p14:creationId xmlns:p14="http://schemas.microsoft.com/office/powerpoint/2010/main" xmlns="" val="595920306"/>
      </p:ext>
    </p:extLst>
  </p:cSld>
  <p:clrMapOvr>
    <a:masterClrMapping/>
  </p:clrMapOvr>
</p:sld>
</file>

<file path=ppt/theme/theme1.xml><?xml version="1.0" encoding="utf-8"?>
<a:theme xmlns:a="http://schemas.openxmlformats.org/drawingml/2006/main" name="Δέμα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TM10001115[[fn=Δέμα]]</Template>
  <TotalTime>349</TotalTime>
  <Words>1209</Words>
  <Application>Microsoft Office PowerPoint</Application>
  <PresentationFormat>Custom</PresentationFormat>
  <Paragraphs>169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Δέμα</vt:lpstr>
      <vt:lpstr>nuclear energy &amp; diplomacy  THE CASE OF Russia, especially since 2007</vt:lpstr>
      <vt:lpstr>Demonized like no other energy source, nuclear is probably our only hope, together with res, to fight climate change…</vt:lpstr>
      <vt:lpstr>1953 – “ATOMS FOR PEACE”</vt:lpstr>
      <vt:lpstr>17/1/1955: “UNDERWAY ON NUCLEAR POWER” (ssn-571, nautilus)</vt:lpstr>
      <vt:lpstr>Only submarines and carriers? No!</vt:lpstr>
      <vt:lpstr>AND MORE…. (weapon system 125)</vt:lpstr>
      <vt:lpstr>AND MUCH MORE!!!</vt:lpstr>
      <vt:lpstr>NUCLEAR ENERGY - A Dream too much?   93 LEFT IN THE US OUT OF 133,  PLUS121 CANCELLED… </vt:lpstr>
      <vt:lpstr>The situation at the fukushima incident </vt:lpstr>
      <vt:lpstr>Today: only 10.5% of global electricity / 18% in the 37 oecd countries / 20% in the us (93)  Still, there is huge potential… 443 operational / 54 being built / 100 planned</vt:lpstr>
      <vt:lpstr>Challenges and opportunities</vt:lpstr>
      <vt:lpstr>NOBODY CAN DOUBT THAT:</vt:lpstr>
      <vt:lpstr>Rosatom State Corporation  established December 2007</vt:lpstr>
      <vt:lpstr>Undisputed World leader in nuclear activities</vt:lpstr>
      <vt:lpstr>Slide 15</vt:lpstr>
      <vt:lpstr>THE LEADER IN ENRICHMENT</vt:lpstr>
      <vt:lpstr>AL. LIKHACHoV &amp; NIK. SPASSKIY</vt:lpstr>
      <vt:lpstr>rosatom’S international branch and its main SHAREHOLDER </vt:lpstr>
      <vt:lpstr>June 1954: OBNINSK NPP CONNECTED TO THE GRID IN KALUGA - 6 mw</vt:lpstr>
      <vt:lpstr>They even tested a reactor inside a modified tupolev bomber in 1961</vt:lpstr>
      <vt:lpstr>MAJOR SOVIET MILESTONES</vt:lpstr>
      <vt:lpstr>THE BN-350 AKTAU PLANT OF 135 mw</vt:lpstr>
      <vt:lpstr>APRIL 1986: chernobyl 4 tragedy RBMK concept is abandoned </vt:lpstr>
      <vt:lpstr>RECENT ACHIEVEMENTS</vt:lpstr>
      <vt:lpstr>Akademik Lomonosov </vt:lpstr>
      <vt:lpstr>25 units under construction in 2020, export revenues $ 7.3 bn fuel supply for 75 npp globally market share target 30% 5/16 annually </vt:lpstr>
      <vt:lpstr>The EU is also dependent…</vt:lpstr>
      <vt:lpstr>Total orders exceed $ 130 bn</vt:lpstr>
      <vt:lpstr>ROSATOM Comparative advantages</vt:lpstr>
      <vt:lpstr>September 2011: «BUSHEHR 1», IRAN  «BUSHEHR 2» operational LATE 2024</vt:lpstr>
      <vt:lpstr>INDIA AND CHINA also BUY RUSSIAN…</vt:lpstr>
      <vt:lpstr>EASTERN MEDITERRANEAN: STRONG PRESENCE, “AKKUYU 1” READY BY 2023 at 22 bN, the top russian fdi ever</vt:lpstr>
      <vt:lpstr>BRICS: UNITED BY NUCLEAR COOPERATION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Russian nuclear energy diplomacy</dc:title>
  <dc:creator>B Sit</dc:creator>
  <cp:lastModifiedBy>Vassilios</cp:lastModifiedBy>
  <cp:revision>95</cp:revision>
  <dcterms:created xsi:type="dcterms:W3CDTF">2017-05-12T20:54:59Z</dcterms:created>
  <dcterms:modified xsi:type="dcterms:W3CDTF">2023-05-26T13:38:37Z</dcterms:modified>
</cp:coreProperties>
</file>