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63" r:id="rId1"/>
  </p:sldMasterIdLst>
  <p:notesMasterIdLst>
    <p:notesMasterId r:id="rId68"/>
  </p:notesMasterIdLst>
  <p:handoutMasterIdLst>
    <p:handoutMasterId r:id="rId69"/>
  </p:handoutMasterIdLst>
  <p:sldIdLst>
    <p:sldId id="256" r:id="rId2"/>
    <p:sldId id="336" r:id="rId3"/>
    <p:sldId id="342" r:id="rId4"/>
    <p:sldId id="297" r:id="rId5"/>
    <p:sldId id="298" r:id="rId6"/>
    <p:sldId id="299" r:id="rId7"/>
    <p:sldId id="312" r:id="rId8"/>
    <p:sldId id="340" r:id="rId9"/>
    <p:sldId id="341" r:id="rId10"/>
    <p:sldId id="300" r:id="rId11"/>
    <p:sldId id="301" r:id="rId12"/>
    <p:sldId id="335" r:id="rId13"/>
    <p:sldId id="337" r:id="rId14"/>
    <p:sldId id="338" r:id="rId15"/>
    <p:sldId id="302" r:id="rId16"/>
    <p:sldId id="303" r:id="rId17"/>
    <p:sldId id="304" r:id="rId18"/>
    <p:sldId id="313" r:id="rId19"/>
    <p:sldId id="305" r:id="rId20"/>
    <p:sldId id="333" r:id="rId21"/>
    <p:sldId id="314" r:id="rId22"/>
    <p:sldId id="334" r:id="rId23"/>
    <p:sldId id="315" r:id="rId24"/>
    <p:sldId id="316" r:id="rId25"/>
    <p:sldId id="329" r:id="rId26"/>
    <p:sldId id="317" r:id="rId27"/>
    <p:sldId id="360" r:id="rId28"/>
    <p:sldId id="343" r:id="rId29"/>
    <p:sldId id="350" r:id="rId30"/>
    <p:sldId id="331" r:id="rId31"/>
    <p:sldId id="292" r:id="rId32"/>
    <p:sldId id="328" r:id="rId33"/>
    <p:sldId id="332" r:id="rId34"/>
    <p:sldId id="363" r:id="rId35"/>
    <p:sldId id="325" r:id="rId36"/>
    <p:sldId id="361" r:id="rId37"/>
    <p:sldId id="362" r:id="rId38"/>
    <p:sldId id="310" r:id="rId39"/>
    <p:sldId id="364" r:id="rId40"/>
    <p:sldId id="339" r:id="rId41"/>
    <p:sldId id="275" r:id="rId42"/>
    <p:sldId id="295" r:id="rId43"/>
    <p:sldId id="311" r:id="rId44"/>
    <p:sldId id="351" r:id="rId45"/>
    <p:sldId id="286" r:id="rId46"/>
    <p:sldId id="345" r:id="rId47"/>
    <p:sldId id="287" r:id="rId48"/>
    <p:sldId id="346" r:id="rId49"/>
    <p:sldId id="288" r:id="rId50"/>
    <p:sldId id="347" r:id="rId51"/>
    <p:sldId id="289" r:id="rId52"/>
    <p:sldId id="352" r:id="rId53"/>
    <p:sldId id="348" r:id="rId54"/>
    <p:sldId id="290" r:id="rId55"/>
    <p:sldId id="349" r:id="rId56"/>
    <p:sldId id="291" r:id="rId57"/>
    <p:sldId id="353" r:id="rId58"/>
    <p:sldId id="354" r:id="rId59"/>
    <p:sldId id="277" r:id="rId60"/>
    <p:sldId id="327" r:id="rId61"/>
    <p:sldId id="273" r:id="rId62"/>
    <p:sldId id="355" r:id="rId63"/>
    <p:sldId id="356" r:id="rId64"/>
    <p:sldId id="357" r:id="rId65"/>
    <p:sldId id="358" r:id="rId66"/>
    <p:sldId id="35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3EC"/>
    <a:srgbClr val="DAF3C9"/>
    <a:srgbClr val="E9DF4E"/>
    <a:srgbClr val="90EA93"/>
    <a:srgbClr val="F3CFCA"/>
    <a:srgbClr val="56D0E9"/>
    <a:srgbClr val="EB9A9F"/>
    <a:srgbClr val="AFB7EE"/>
    <a:srgbClr val="E8E775"/>
    <a:srgbClr val="F0E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8"/>
    <p:restoredTop sz="94614"/>
  </p:normalViewPr>
  <p:slideViewPr>
    <p:cSldViewPr snapToGrid="0" snapToObjects="1">
      <p:cViewPr varScale="1">
        <p:scale>
          <a:sx n="135" d="100"/>
          <a:sy n="135"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sz="2000" b="1" dirty="0">
                <a:latin typeface="Calibri" charset="0"/>
                <a:ea typeface="Calibri" charset="0"/>
                <a:cs typeface="Calibri" charset="0"/>
              </a:rPr>
              <a:t>Παραγωγή ηλεκτρικής</a:t>
            </a:r>
            <a:r>
              <a:rPr lang="el-GR" sz="2000" b="1" baseline="0" dirty="0">
                <a:latin typeface="Calibri" charset="0"/>
                <a:ea typeface="Calibri" charset="0"/>
                <a:cs typeface="Calibri" charset="0"/>
              </a:rPr>
              <a:t> ενέργειας</a:t>
            </a:r>
            <a:r>
              <a:rPr lang="en-US" sz="2000" b="1" dirty="0">
                <a:latin typeface="Calibri" charset="0"/>
                <a:ea typeface="Calibri" charset="0"/>
                <a:cs typeface="Calibri" charset="0"/>
              </a:rPr>
              <a:t>, IEA 2017</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Electricity production by source, IEA 2017</c:v>
                </c:pt>
              </c:strCache>
            </c:strRef>
          </c:tx>
          <c:spPr>
            <a:ln>
              <a:solidFill>
                <a:schemeClr val="tx2">
                  <a:lumMod val="50000"/>
                  <a:lumOff val="50000"/>
                </a:schemeClr>
              </a:solidFill>
            </a:ln>
          </c:spPr>
          <c:dPt>
            <c:idx val="0"/>
            <c:bubble3D val="0"/>
            <c:spPr>
              <a:solidFill>
                <a:schemeClr val="accent2"/>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1-D365-4D2E-95D2-416EC792C94E}"/>
              </c:ext>
            </c:extLst>
          </c:dPt>
          <c:dPt>
            <c:idx val="1"/>
            <c:bubble3D val="0"/>
            <c:spPr>
              <a:solidFill>
                <a:srgbClr val="EB9A9F"/>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3-D365-4D2E-95D2-416EC792C94E}"/>
              </c:ext>
            </c:extLst>
          </c:dPt>
          <c:dPt>
            <c:idx val="2"/>
            <c:bubble3D val="0"/>
            <c:spPr>
              <a:solidFill>
                <a:srgbClr val="A1C3EC"/>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5-D365-4D2E-95D2-416EC792C94E}"/>
              </c:ext>
            </c:extLst>
          </c:dPt>
          <c:dPt>
            <c:idx val="3"/>
            <c:bubble3D val="0"/>
            <c:spPr>
              <a:solidFill>
                <a:srgbClr val="F3CFCA"/>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7-D365-4D2E-95D2-416EC792C94E}"/>
              </c:ext>
            </c:extLst>
          </c:dPt>
          <c:dPt>
            <c:idx val="4"/>
            <c:bubble3D val="0"/>
            <c:spPr>
              <a:solidFill>
                <a:srgbClr val="56D0E9"/>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9-D365-4D2E-95D2-416EC792C94E}"/>
              </c:ext>
            </c:extLst>
          </c:dPt>
          <c:dPt>
            <c:idx val="5"/>
            <c:bubble3D val="0"/>
            <c:spPr>
              <a:solidFill>
                <a:srgbClr val="DAF3C9"/>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B-D365-4D2E-95D2-416EC792C94E}"/>
              </c:ext>
            </c:extLst>
          </c:dPt>
          <c:dPt>
            <c:idx val="6"/>
            <c:bubble3D val="0"/>
            <c:spPr>
              <a:solidFill>
                <a:srgbClr val="E9DF4E"/>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D-D365-4D2E-95D2-416EC792C94E}"/>
              </c:ext>
            </c:extLst>
          </c:dPt>
          <c:dPt>
            <c:idx val="7"/>
            <c:bubble3D val="0"/>
            <c:spPr>
              <a:solidFill>
                <a:srgbClr val="7030A0"/>
              </a:solidFill>
              <a:ln>
                <a:solidFill>
                  <a:schemeClr val="tx2">
                    <a:lumMod val="50000"/>
                    <a:lumOff val="50000"/>
                  </a:schemeClr>
                </a:solidFill>
              </a:ln>
              <a:effectLst>
                <a:outerShdw blurRad="57150" dist="19050" dir="5400000" algn="ctr" rotWithShape="0">
                  <a:srgbClr val="000000">
                    <a:alpha val="35000"/>
                  </a:srgbClr>
                </a:outerShdw>
              </a:effectLst>
            </c:spPr>
            <c:extLst xmlns:c16r2="http://schemas.microsoft.com/office/drawing/2015/06/chart">
              <c:ext xmlns:c16="http://schemas.microsoft.com/office/drawing/2014/chart" uri="{C3380CC4-5D6E-409C-BE32-E72D297353CC}">
                <c16:uniqueId val="{0000000F-D365-4D2E-95D2-416EC792C94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Sheet1!$A$2:$A$9</c:f>
              <c:strCache>
                <c:ptCount val="8"/>
                <c:pt idx="0">
                  <c:v>coal</c:v>
                </c:pt>
                <c:pt idx="1">
                  <c:v>oil</c:v>
                </c:pt>
                <c:pt idx="2">
                  <c:v>natural gas</c:v>
                </c:pt>
                <c:pt idx="3">
                  <c:v>nuclear</c:v>
                </c:pt>
                <c:pt idx="4">
                  <c:v>hydro</c:v>
                </c:pt>
                <c:pt idx="5">
                  <c:v>wind</c:v>
                </c:pt>
                <c:pt idx="6">
                  <c:v>solar</c:v>
                </c:pt>
                <c:pt idx="7">
                  <c:v>other</c:v>
                </c:pt>
              </c:strCache>
            </c:strRef>
          </c:cat>
          <c:val>
            <c:numRef>
              <c:f>Sheet1!$B$2:$B$9</c:f>
              <c:numCache>
                <c:formatCode>0.00%</c:formatCode>
                <c:ptCount val="8"/>
                <c:pt idx="0">
                  <c:v>0.383</c:v>
                </c:pt>
                <c:pt idx="1">
                  <c:v>0.033</c:v>
                </c:pt>
                <c:pt idx="2">
                  <c:v>0.229</c:v>
                </c:pt>
                <c:pt idx="3">
                  <c:v>0.102</c:v>
                </c:pt>
                <c:pt idx="4">
                  <c:v>0.163</c:v>
                </c:pt>
                <c:pt idx="5">
                  <c:v>0.044</c:v>
                </c:pt>
                <c:pt idx="6">
                  <c:v>0.018</c:v>
                </c:pt>
                <c:pt idx="7">
                  <c:v>0.023</c:v>
                </c:pt>
              </c:numCache>
            </c:numRef>
          </c:val>
          <c:extLst xmlns:c16r2="http://schemas.microsoft.com/office/drawing/2015/06/chart">
            <c:ext xmlns:c16="http://schemas.microsoft.com/office/drawing/2014/chart" uri="{C3380CC4-5D6E-409C-BE32-E72D297353CC}">
              <c16:uniqueId val="{00000010-D365-4D2E-95D2-416EC792C94E}"/>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Sheet1!$B$2:$B$8</c:f>
              <c:numCache>
                <c:formatCode>General</c:formatCode>
                <c:ptCount val="7"/>
                <c:pt idx="0">
                  <c:v>80.0</c:v>
                </c:pt>
                <c:pt idx="1">
                  <c:v>80.0</c:v>
                </c:pt>
                <c:pt idx="2">
                  <c:v>82.0</c:v>
                </c:pt>
                <c:pt idx="3">
                  <c:v>82.0</c:v>
                </c:pt>
                <c:pt idx="4">
                  <c:v>79.0</c:v>
                </c:pt>
                <c:pt idx="5">
                  <c:v>73.0</c:v>
                </c:pt>
                <c:pt idx="6">
                  <c:v>71.0</c:v>
                </c:pt>
              </c:numCache>
            </c:numRef>
          </c:val>
          <c:extLst xmlns:c16r2="http://schemas.microsoft.com/office/drawing/2015/06/chart">
            <c:ext xmlns:c16="http://schemas.microsoft.com/office/drawing/2014/chart" uri="{C3380CC4-5D6E-409C-BE32-E72D297353CC}">
              <c16:uniqueId val="{00000000-82DF-4628-855A-A8996DBAC453}"/>
            </c:ext>
          </c:extLst>
        </c:ser>
        <c:ser>
          <c:idx val="1"/>
          <c:order val="1"/>
          <c:tx>
            <c:strRef>
              <c:f>Sheet1!$C$1</c:f>
              <c:strCache>
                <c:ptCount val="1"/>
                <c:pt idx="0">
                  <c:v>Share of renewables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Sheet1!$C$2:$C$8</c:f>
              <c:numCache>
                <c:formatCode>General</c:formatCode>
                <c:ptCount val="7"/>
                <c:pt idx="0">
                  <c:v>20.0</c:v>
                </c:pt>
                <c:pt idx="1">
                  <c:v>19.0</c:v>
                </c:pt>
                <c:pt idx="2">
                  <c:v>17.0</c:v>
                </c:pt>
                <c:pt idx="3">
                  <c:v>16.0</c:v>
                </c:pt>
                <c:pt idx="4">
                  <c:v>19.0</c:v>
                </c:pt>
                <c:pt idx="5">
                  <c:v>24.0</c:v>
                </c:pt>
                <c:pt idx="6">
                  <c:v>25.0</c:v>
                </c:pt>
              </c:numCache>
            </c:numRef>
          </c:val>
          <c:extLst xmlns:c16r2="http://schemas.microsoft.com/office/drawing/2015/06/chart">
            <c:ext xmlns:c16="http://schemas.microsoft.com/office/drawing/2014/chart" uri="{C3380CC4-5D6E-409C-BE32-E72D297353CC}">
              <c16:uniqueId val="{00000001-82DF-4628-855A-A8996DBAC453}"/>
            </c:ext>
          </c:extLst>
        </c:ser>
        <c:ser>
          <c:idx val="2"/>
          <c:order val="2"/>
          <c:tx>
            <c:strRef>
              <c:f>Sheet1!$D$1</c:f>
              <c:strCache>
                <c:ptCount val="1"/>
                <c:pt idx="0">
                  <c:v>Share of nuclear energy</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Sheet1!$D$2:$D$8</c:f>
              <c:numCache>
                <c:formatCode>General</c:formatCode>
                <c:ptCount val="7"/>
                <c:pt idx="0">
                  <c:v>0.0</c:v>
                </c:pt>
                <c:pt idx="1">
                  <c:v>1.0</c:v>
                </c:pt>
                <c:pt idx="2">
                  <c:v>1.0</c:v>
                </c:pt>
                <c:pt idx="3">
                  <c:v>2.0</c:v>
                </c:pt>
                <c:pt idx="4">
                  <c:v>2.0</c:v>
                </c:pt>
                <c:pt idx="5">
                  <c:v>3.0</c:v>
                </c:pt>
                <c:pt idx="6">
                  <c:v>4.0</c:v>
                </c:pt>
              </c:numCache>
            </c:numRef>
          </c:val>
          <c:extLst xmlns:c16r2="http://schemas.microsoft.com/office/drawing/2015/06/chart">
            <c:ext xmlns:c16="http://schemas.microsoft.com/office/drawing/2014/chart" uri="{C3380CC4-5D6E-409C-BE32-E72D297353CC}">
              <c16:uniqueId val="{00000002-82DF-4628-855A-A8996DBAC453}"/>
            </c:ext>
          </c:extLst>
        </c:ser>
        <c:dLbls>
          <c:dLblPos val="inEnd"/>
          <c:showLegendKey val="0"/>
          <c:showVal val="1"/>
          <c:showCatName val="0"/>
          <c:showSerName val="0"/>
          <c:showPercent val="0"/>
          <c:showBubbleSize val="0"/>
        </c:dLbls>
        <c:gapWidth val="65"/>
        <c:axId val="-603565936"/>
        <c:axId val="-603563216"/>
      </c:barChart>
      <c:catAx>
        <c:axId val="-603565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03563216"/>
        <c:crosses val="autoZero"/>
        <c:auto val="1"/>
        <c:lblAlgn val="ctr"/>
        <c:lblOffset val="100"/>
        <c:noMultiLvlLbl val="0"/>
      </c:catAx>
      <c:valAx>
        <c:axId val="-603563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565936"/>
        <c:crosses val="autoZero"/>
        <c:crossBetween val="between"/>
      </c:valAx>
      <c:spPr>
        <a:solidFill>
          <a:srgbClr val="A1C3EC"/>
        </a:solid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Sheet1!$B$2:$B$8</c:f>
              <c:numCache>
                <c:formatCode>General</c:formatCode>
                <c:ptCount val="7"/>
                <c:pt idx="0">
                  <c:v>74.0</c:v>
                </c:pt>
                <c:pt idx="1">
                  <c:v>68.0</c:v>
                </c:pt>
                <c:pt idx="2">
                  <c:v>66.0</c:v>
                </c:pt>
                <c:pt idx="3">
                  <c:v>66.0</c:v>
                </c:pt>
                <c:pt idx="4">
                  <c:v>67.0</c:v>
                </c:pt>
                <c:pt idx="5">
                  <c:v>66.0</c:v>
                </c:pt>
                <c:pt idx="6">
                  <c:v>64.0</c:v>
                </c:pt>
              </c:numCache>
            </c:numRef>
          </c:val>
          <c:extLst xmlns:c16r2="http://schemas.microsoft.com/office/drawing/2015/06/chart">
            <c:ext xmlns:c16="http://schemas.microsoft.com/office/drawing/2014/chart" uri="{C3380CC4-5D6E-409C-BE32-E72D297353CC}">
              <c16:uniqueId val="{00000000-C7B9-44A4-B0A4-EB5581566BF4}"/>
            </c:ext>
          </c:extLst>
        </c:ser>
        <c:ser>
          <c:idx val="1"/>
          <c:order val="1"/>
          <c:tx>
            <c:strRef>
              <c:f>Sheet1!$C$1</c:f>
              <c:strCache>
                <c:ptCount val="1"/>
                <c:pt idx="0">
                  <c:v>Share of renewables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Sheet1!$C$2:$C$8</c:f>
              <c:numCache>
                <c:formatCode>General</c:formatCode>
                <c:ptCount val="7"/>
                <c:pt idx="0">
                  <c:v>15.0</c:v>
                </c:pt>
                <c:pt idx="1">
                  <c:v>20.0</c:v>
                </c:pt>
                <c:pt idx="2">
                  <c:v>19.0</c:v>
                </c:pt>
                <c:pt idx="3">
                  <c:v>18.0</c:v>
                </c:pt>
                <c:pt idx="4">
                  <c:v>16.0</c:v>
                </c:pt>
                <c:pt idx="5">
                  <c:v>16.0</c:v>
                </c:pt>
                <c:pt idx="6">
                  <c:v>17.0</c:v>
                </c:pt>
              </c:numCache>
            </c:numRef>
          </c:val>
          <c:extLst xmlns:c16r2="http://schemas.microsoft.com/office/drawing/2015/06/chart">
            <c:ext xmlns:c16="http://schemas.microsoft.com/office/drawing/2014/chart" uri="{C3380CC4-5D6E-409C-BE32-E72D297353CC}">
              <c16:uniqueId val="{00000001-C7B9-44A4-B0A4-EB5581566BF4}"/>
            </c:ext>
          </c:extLst>
        </c:ser>
        <c:ser>
          <c:idx val="2"/>
          <c:order val="2"/>
          <c:tx>
            <c:strRef>
              <c:f>Sheet1!$D$1</c:f>
              <c:strCache>
                <c:ptCount val="1"/>
                <c:pt idx="0">
                  <c:v>Share of nuclear energy</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Sheet1!$D$2:$D$8</c:f>
              <c:numCache>
                <c:formatCode>General</c:formatCode>
                <c:ptCount val="7"/>
                <c:pt idx="0">
                  <c:v>11.0</c:v>
                </c:pt>
                <c:pt idx="1">
                  <c:v>12.0</c:v>
                </c:pt>
                <c:pt idx="2">
                  <c:v>15.0</c:v>
                </c:pt>
                <c:pt idx="3">
                  <c:v>16.0</c:v>
                </c:pt>
                <c:pt idx="4">
                  <c:v>16.0</c:v>
                </c:pt>
                <c:pt idx="5">
                  <c:v>18.0</c:v>
                </c:pt>
                <c:pt idx="6">
                  <c:v>19.0</c:v>
                </c:pt>
              </c:numCache>
            </c:numRef>
          </c:val>
          <c:extLst xmlns:c16r2="http://schemas.microsoft.com/office/drawing/2015/06/chart">
            <c:ext xmlns:c16="http://schemas.microsoft.com/office/drawing/2014/chart" uri="{C3380CC4-5D6E-409C-BE32-E72D297353CC}">
              <c16:uniqueId val="{00000002-C7B9-44A4-B0A4-EB5581566BF4}"/>
            </c:ext>
          </c:extLst>
        </c:ser>
        <c:dLbls>
          <c:dLblPos val="inEnd"/>
          <c:showLegendKey val="0"/>
          <c:showVal val="1"/>
          <c:showCatName val="0"/>
          <c:showSerName val="0"/>
          <c:showPercent val="0"/>
          <c:showBubbleSize val="0"/>
        </c:dLbls>
        <c:gapWidth val="65"/>
        <c:axId val="-746728704"/>
        <c:axId val="-746725440"/>
      </c:barChart>
      <c:catAx>
        <c:axId val="-746728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46725440"/>
        <c:crosses val="autoZero"/>
        <c:auto val="1"/>
        <c:lblAlgn val="ctr"/>
        <c:lblOffset val="100"/>
        <c:noMultiLvlLbl val="0"/>
      </c:catAx>
      <c:valAx>
        <c:axId val="-7467254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746728704"/>
        <c:crosses val="autoZero"/>
        <c:crossBetween val="between"/>
      </c:valAx>
      <c:spPr>
        <a:solidFill>
          <a:srgbClr val="A1C3EC"/>
        </a:solid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Sheet1!$B$2:$B$8</c:f>
              <c:numCache>
                <c:formatCode>General</c:formatCode>
                <c:ptCount val="7"/>
                <c:pt idx="0">
                  <c:v>69.0</c:v>
                </c:pt>
                <c:pt idx="1">
                  <c:v>69.0</c:v>
                </c:pt>
                <c:pt idx="2">
                  <c:v>72.0</c:v>
                </c:pt>
                <c:pt idx="3">
                  <c:v>72.0</c:v>
                </c:pt>
                <c:pt idx="4">
                  <c:v>70.0</c:v>
                </c:pt>
                <c:pt idx="5">
                  <c:v>67.0</c:v>
                </c:pt>
                <c:pt idx="6">
                  <c:v>63.0</c:v>
                </c:pt>
              </c:numCache>
            </c:numRef>
          </c:val>
          <c:extLst xmlns:c16r2="http://schemas.microsoft.com/office/drawing/2015/06/chart">
            <c:ext xmlns:c16="http://schemas.microsoft.com/office/drawing/2014/chart" uri="{C3380CC4-5D6E-409C-BE32-E72D297353CC}">
              <c16:uniqueId val="{00000000-7C2A-44D9-AC5E-239E172296A9}"/>
            </c:ext>
          </c:extLst>
        </c:ser>
        <c:ser>
          <c:idx val="1"/>
          <c:order val="1"/>
          <c:tx>
            <c:strRef>
              <c:f>Sheet1!$C$1</c:f>
              <c:strCache>
                <c:ptCount val="1"/>
                <c:pt idx="0">
                  <c:v>Share of renewables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Sheet1!$C$2:$C$8</c:f>
              <c:numCache>
                <c:formatCode>General</c:formatCode>
                <c:ptCount val="7"/>
                <c:pt idx="0">
                  <c:v>12.0</c:v>
                </c:pt>
                <c:pt idx="1">
                  <c:v>11.0</c:v>
                </c:pt>
                <c:pt idx="2">
                  <c:v>8.0</c:v>
                </c:pt>
                <c:pt idx="3">
                  <c:v>9.0</c:v>
                </c:pt>
                <c:pt idx="4">
                  <c:v>10.0</c:v>
                </c:pt>
                <c:pt idx="5">
                  <c:v>13.0</c:v>
                </c:pt>
                <c:pt idx="6">
                  <c:v>17.0</c:v>
                </c:pt>
              </c:numCache>
            </c:numRef>
          </c:val>
          <c:extLst xmlns:c16r2="http://schemas.microsoft.com/office/drawing/2015/06/chart">
            <c:ext xmlns:c16="http://schemas.microsoft.com/office/drawing/2014/chart" uri="{C3380CC4-5D6E-409C-BE32-E72D297353CC}">
              <c16:uniqueId val="{00000001-7C2A-44D9-AC5E-239E172296A9}"/>
            </c:ext>
          </c:extLst>
        </c:ser>
        <c:ser>
          <c:idx val="2"/>
          <c:order val="2"/>
          <c:tx>
            <c:strRef>
              <c:f>Sheet1!$D$1</c:f>
              <c:strCache>
                <c:ptCount val="1"/>
                <c:pt idx="0">
                  <c:v>Share of nuclear energy</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Sheet1!$D$2:$D$8</c:f>
              <c:numCache>
                <c:formatCode>General</c:formatCode>
                <c:ptCount val="7"/>
                <c:pt idx="0">
                  <c:v>19.0</c:v>
                </c:pt>
                <c:pt idx="1">
                  <c:v>20.0</c:v>
                </c:pt>
                <c:pt idx="2">
                  <c:v>20.0</c:v>
                </c:pt>
                <c:pt idx="3">
                  <c:v>19.0</c:v>
                </c:pt>
                <c:pt idx="4">
                  <c:v>19.0</c:v>
                </c:pt>
                <c:pt idx="5">
                  <c:v>19.0</c:v>
                </c:pt>
                <c:pt idx="6">
                  <c:v>20.0</c:v>
                </c:pt>
              </c:numCache>
            </c:numRef>
          </c:val>
          <c:extLst xmlns:c16r2="http://schemas.microsoft.com/office/drawing/2015/06/chart">
            <c:ext xmlns:c16="http://schemas.microsoft.com/office/drawing/2014/chart" uri="{C3380CC4-5D6E-409C-BE32-E72D297353CC}">
              <c16:uniqueId val="{00000002-7C2A-44D9-AC5E-239E172296A9}"/>
            </c:ext>
          </c:extLst>
        </c:ser>
        <c:dLbls>
          <c:dLblPos val="inEnd"/>
          <c:showLegendKey val="0"/>
          <c:showVal val="1"/>
          <c:showCatName val="0"/>
          <c:showSerName val="0"/>
          <c:showPercent val="0"/>
          <c:showBubbleSize val="0"/>
        </c:dLbls>
        <c:gapWidth val="65"/>
        <c:axId val="-603480880"/>
        <c:axId val="-603477616"/>
      </c:barChart>
      <c:catAx>
        <c:axId val="-603480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03477616"/>
        <c:crosses val="autoZero"/>
        <c:auto val="1"/>
        <c:lblAlgn val="ctr"/>
        <c:lblOffset val="100"/>
        <c:noMultiLvlLbl val="0"/>
      </c:catAx>
      <c:valAx>
        <c:axId val="-603477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480880"/>
        <c:crosses val="autoZero"/>
        <c:crossBetween val="between"/>
      </c:valAx>
      <c:spPr>
        <a:solidFill>
          <a:srgbClr val="A1C3EC"/>
        </a:solid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Sheet1!$B$2:$B$8</c:f>
              <c:numCache>
                <c:formatCode>General</c:formatCode>
                <c:ptCount val="7"/>
                <c:pt idx="0">
                  <c:v>68.0</c:v>
                </c:pt>
                <c:pt idx="1">
                  <c:v>65.0</c:v>
                </c:pt>
                <c:pt idx="2">
                  <c:v>63.0</c:v>
                </c:pt>
                <c:pt idx="3">
                  <c:v>62.0</c:v>
                </c:pt>
                <c:pt idx="4">
                  <c:v>59.0</c:v>
                </c:pt>
                <c:pt idx="5">
                  <c:v>55.0</c:v>
                </c:pt>
                <c:pt idx="6">
                  <c:v>53.0</c:v>
                </c:pt>
              </c:numCache>
            </c:numRef>
          </c:val>
          <c:extLst xmlns:c16r2="http://schemas.microsoft.com/office/drawing/2015/06/chart">
            <c:ext xmlns:c16="http://schemas.microsoft.com/office/drawing/2014/chart" uri="{C3380CC4-5D6E-409C-BE32-E72D297353CC}">
              <c16:uniqueId val="{00000000-D626-42EE-ADFC-5DD2E66FC767}"/>
            </c:ext>
          </c:extLst>
        </c:ser>
        <c:ser>
          <c:idx val="1"/>
          <c:order val="1"/>
          <c:tx>
            <c:strRef>
              <c:f>Sheet1!$C$1</c:f>
              <c:strCache>
                <c:ptCount val="1"/>
                <c:pt idx="0">
                  <c:v>Share of renewables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Sheet1!$C$2:$C$8</c:f>
              <c:numCache>
                <c:formatCode>General</c:formatCode>
                <c:ptCount val="7"/>
                <c:pt idx="0">
                  <c:v>3.0</c:v>
                </c:pt>
                <c:pt idx="1">
                  <c:v>5.0</c:v>
                </c:pt>
                <c:pt idx="2">
                  <c:v>6.0</c:v>
                </c:pt>
                <c:pt idx="3">
                  <c:v>10.0</c:v>
                </c:pt>
                <c:pt idx="4">
                  <c:v>17.0</c:v>
                </c:pt>
                <c:pt idx="5">
                  <c:v>29.0</c:v>
                </c:pt>
                <c:pt idx="6">
                  <c:v>33.0</c:v>
                </c:pt>
              </c:numCache>
            </c:numRef>
          </c:val>
          <c:extLst xmlns:c16r2="http://schemas.microsoft.com/office/drawing/2015/06/chart">
            <c:ext xmlns:c16="http://schemas.microsoft.com/office/drawing/2014/chart" uri="{C3380CC4-5D6E-409C-BE32-E72D297353CC}">
              <c16:uniqueId val="{00000001-D626-42EE-ADFC-5DD2E66FC767}"/>
            </c:ext>
          </c:extLst>
        </c:ser>
        <c:ser>
          <c:idx val="2"/>
          <c:order val="2"/>
          <c:tx>
            <c:strRef>
              <c:f>Sheet1!$D$1</c:f>
              <c:strCache>
                <c:ptCount val="1"/>
                <c:pt idx="0">
                  <c:v>Share of nuclear energy</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Sheet1!$D$2:$D$8</c:f>
              <c:numCache>
                <c:formatCode>General</c:formatCode>
                <c:ptCount val="7"/>
                <c:pt idx="0">
                  <c:v>28.0</c:v>
                </c:pt>
                <c:pt idx="1">
                  <c:v>29.0</c:v>
                </c:pt>
                <c:pt idx="2">
                  <c:v>30.0</c:v>
                </c:pt>
                <c:pt idx="3">
                  <c:v>26.0</c:v>
                </c:pt>
                <c:pt idx="4">
                  <c:v>22.0</c:v>
                </c:pt>
                <c:pt idx="5">
                  <c:v>14.0</c:v>
                </c:pt>
                <c:pt idx="6">
                  <c:v>12.0</c:v>
                </c:pt>
              </c:numCache>
            </c:numRef>
          </c:val>
          <c:extLst xmlns:c16r2="http://schemas.microsoft.com/office/drawing/2015/06/chart">
            <c:ext xmlns:c16="http://schemas.microsoft.com/office/drawing/2014/chart" uri="{C3380CC4-5D6E-409C-BE32-E72D297353CC}">
              <c16:uniqueId val="{00000002-D626-42EE-ADFC-5DD2E66FC767}"/>
            </c:ext>
          </c:extLst>
        </c:ser>
        <c:dLbls>
          <c:dLblPos val="inEnd"/>
          <c:showLegendKey val="0"/>
          <c:showVal val="1"/>
          <c:showCatName val="0"/>
          <c:showSerName val="0"/>
          <c:showPercent val="0"/>
          <c:showBubbleSize val="0"/>
        </c:dLbls>
        <c:gapWidth val="65"/>
        <c:axId val="-603653904"/>
        <c:axId val="-603465168"/>
      </c:barChart>
      <c:catAx>
        <c:axId val="-603653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03465168"/>
        <c:crosses val="autoZero"/>
        <c:auto val="1"/>
        <c:lblAlgn val="ctr"/>
        <c:lblOffset val="100"/>
        <c:noMultiLvlLbl val="0"/>
      </c:catAx>
      <c:valAx>
        <c:axId val="-6034651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653904"/>
        <c:crosses val="autoZero"/>
        <c:crossBetween val="between"/>
      </c:valAx>
      <c:spPr>
        <a:solidFill>
          <a:srgbClr val="A1C3EC"/>
        </a:solid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Share in electricity production (%)</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Sheet1!$B$2:$B$8</c:f>
              <c:numCache>
                <c:formatCode>General</c:formatCode>
                <c:ptCount val="7"/>
                <c:pt idx="0">
                  <c:v>97.0</c:v>
                </c:pt>
                <c:pt idx="1">
                  <c:v>94.0</c:v>
                </c:pt>
                <c:pt idx="2">
                  <c:v>83.0</c:v>
                </c:pt>
                <c:pt idx="3">
                  <c:v>71.0</c:v>
                </c:pt>
                <c:pt idx="4">
                  <c:v>66.0</c:v>
                </c:pt>
                <c:pt idx="5">
                  <c:v>32.0</c:v>
                </c:pt>
                <c:pt idx="6">
                  <c:v>27.0</c:v>
                </c:pt>
              </c:numCache>
            </c:numRef>
          </c:val>
          <c:extLst xmlns:c16r2="http://schemas.microsoft.com/office/drawing/2015/06/chart">
            <c:ext xmlns:c16="http://schemas.microsoft.com/office/drawing/2014/chart" uri="{C3380CC4-5D6E-409C-BE32-E72D297353CC}">
              <c16:uniqueId val="{00000000-7CAD-42D8-8FB3-A03A845378B9}"/>
            </c:ext>
          </c:extLst>
        </c:ser>
        <c:ser>
          <c:idx val="1"/>
          <c:order val="1"/>
          <c:tx>
            <c:strRef>
              <c:f>Sheet1!$C$1</c:f>
              <c:strCache>
                <c:ptCount val="1"/>
                <c:pt idx="0">
                  <c:v>Share of renewables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Sheet1!$C$2:$C$8</c:f>
              <c:numCache>
                <c:formatCode>General</c:formatCode>
                <c:ptCount val="7"/>
                <c:pt idx="0">
                  <c:v>3.0</c:v>
                </c:pt>
                <c:pt idx="1">
                  <c:v>5.0</c:v>
                </c:pt>
                <c:pt idx="2">
                  <c:v>15.0</c:v>
                </c:pt>
                <c:pt idx="3">
                  <c:v>27.0</c:v>
                </c:pt>
                <c:pt idx="4">
                  <c:v>32.0</c:v>
                </c:pt>
                <c:pt idx="5">
                  <c:v>65.0</c:v>
                </c:pt>
                <c:pt idx="6">
                  <c:v>71.0</c:v>
                </c:pt>
              </c:numCache>
            </c:numRef>
          </c:val>
          <c:extLst xmlns:c16r2="http://schemas.microsoft.com/office/drawing/2015/06/chart">
            <c:ext xmlns:c16="http://schemas.microsoft.com/office/drawing/2014/chart" uri="{C3380CC4-5D6E-409C-BE32-E72D297353CC}">
              <c16:uniqueId val="{00000001-7CAD-42D8-8FB3-A03A845378B9}"/>
            </c:ext>
          </c:extLst>
        </c:ser>
        <c:ser>
          <c:idx val="2"/>
          <c:order val="2"/>
          <c:tx>
            <c:strRef>
              <c:f>Sheet1!$D$1</c:f>
              <c:strCache>
                <c:ptCount val="1"/>
                <c:pt idx="0">
                  <c:v>Share of nuclear energy</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1990.0</c:v>
                </c:pt>
                <c:pt idx="1">
                  <c:v>1995.0</c:v>
                </c:pt>
                <c:pt idx="2">
                  <c:v>2000.0</c:v>
                </c:pt>
                <c:pt idx="3">
                  <c:v>2005.0</c:v>
                </c:pt>
                <c:pt idx="4">
                  <c:v>2010.0</c:v>
                </c:pt>
                <c:pt idx="5">
                  <c:v>2015.0</c:v>
                </c:pt>
                <c:pt idx="6">
                  <c:v>2017.0</c:v>
                </c:pt>
              </c:numCache>
            </c:numRef>
          </c:cat>
          <c:val>
            <c:numRef>
              <c:f>Sheet1!$D$2:$D$8</c:f>
              <c:numCache>
                <c:formatCode>General</c:formatCode>
                <c:ptCount val="7"/>
                <c:pt idx="0">
                  <c:v>0.0</c:v>
                </c:pt>
                <c:pt idx="1">
                  <c:v>0.0</c:v>
                </c:pt>
                <c:pt idx="2">
                  <c:v>0.0</c:v>
                </c:pt>
                <c:pt idx="3">
                  <c:v>0.0</c:v>
                </c:pt>
                <c:pt idx="4">
                  <c:v>0.0</c:v>
                </c:pt>
                <c:pt idx="5">
                  <c:v>0.0</c:v>
                </c:pt>
                <c:pt idx="6">
                  <c:v>0.0</c:v>
                </c:pt>
              </c:numCache>
            </c:numRef>
          </c:val>
          <c:extLst xmlns:c16r2="http://schemas.microsoft.com/office/drawing/2015/06/chart">
            <c:ext xmlns:c16="http://schemas.microsoft.com/office/drawing/2014/chart" uri="{C3380CC4-5D6E-409C-BE32-E72D297353CC}">
              <c16:uniqueId val="{00000002-7CAD-42D8-8FB3-A03A845378B9}"/>
            </c:ext>
          </c:extLst>
        </c:ser>
        <c:dLbls>
          <c:dLblPos val="inEnd"/>
          <c:showLegendKey val="0"/>
          <c:showVal val="1"/>
          <c:showCatName val="0"/>
          <c:showSerName val="0"/>
          <c:showPercent val="0"/>
          <c:showBubbleSize val="0"/>
        </c:dLbls>
        <c:gapWidth val="65"/>
        <c:axId val="-603405024"/>
        <c:axId val="-603401760"/>
      </c:barChart>
      <c:catAx>
        <c:axId val="-603405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03401760"/>
        <c:crosses val="autoZero"/>
        <c:auto val="1"/>
        <c:lblAlgn val="ctr"/>
        <c:lblOffset val="100"/>
        <c:noMultiLvlLbl val="0"/>
      </c:catAx>
      <c:valAx>
        <c:axId val="-603401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405024"/>
        <c:crosses val="autoZero"/>
        <c:crossBetween val="between"/>
      </c:valAx>
      <c:spPr>
        <a:solidFill>
          <a:srgbClr val="A1C3EC"/>
        </a:solidFill>
        <a:ln>
          <a:solidFill>
            <a:srgbClr val="E9DF4E"/>
          </a:solid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36009-61B4-884C-92BA-01729B00512D}" type="doc">
      <dgm:prSet loTypeId="urn:microsoft.com/office/officeart/2005/8/layout/matrix2" loCatId="" qsTypeId="urn:microsoft.com/office/officeart/2005/8/quickstyle/simple4" qsCatId="simple" csTypeId="urn:microsoft.com/office/officeart/2005/8/colors/accent3_5" csCatId="accent3" phldr="1"/>
      <dgm:spPr/>
      <dgm:t>
        <a:bodyPr/>
        <a:lstStyle/>
        <a:p>
          <a:endParaRPr lang="en-US"/>
        </a:p>
      </dgm:t>
    </dgm:pt>
    <dgm:pt modelId="{9B94C448-6EEF-6D43-9433-687B47436C0A}">
      <dgm:prSet phldrT="[Text]"/>
      <dgm:spPr>
        <a:solidFill>
          <a:schemeClr val="accent2">
            <a:lumMod val="40000"/>
            <a:lumOff val="60000"/>
          </a:schemeClr>
        </a:solidFill>
      </dgm:spPr>
      <dgm:t>
        <a:bodyPr/>
        <a:lstStyle/>
        <a:p>
          <a:r>
            <a:rPr lang="en-US" b="1" dirty="0">
              <a:solidFill>
                <a:schemeClr val="tx1"/>
              </a:solidFill>
            </a:rPr>
            <a:t>Availability</a:t>
          </a:r>
        </a:p>
      </dgm:t>
    </dgm:pt>
    <dgm:pt modelId="{748B6771-DE7C-1546-8E4C-455A1798AC59}" type="parTrans" cxnId="{2A1DFF7D-EB8F-1A40-B607-9967CF75CD54}">
      <dgm:prSet/>
      <dgm:spPr/>
      <dgm:t>
        <a:bodyPr/>
        <a:lstStyle/>
        <a:p>
          <a:endParaRPr lang="en-US"/>
        </a:p>
      </dgm:t>
    </dgm:pt>
    <dgm:pt modelId="{D39A7C5D-6CD2-0B4A-BEE6-E7FA835DAECE}" type="sibTrans" cxnId="{2A1DFF7D-EB8F-1A40-B607-9967CF75CD54}">
      <dgm:prSet/>
      <dgm:spPr/>
      <dgm:t>
        <a:bodyPr/>
        <a:lstStyle/>
        <a:p>
          <a:endParaRPr lang="en-US"/>
        </a:p>
      </dgm:t>
    </dgm:pt>
    <dgm:pt modelId="{6CE26A9B-F251-D74E-B445-1948B04AB993}">
      <dgm:prSet phldrT="[Text]"/>
      <dgm:spPr>
        <a:solidFill>
          <a:schemeClr val="accent4">
            <a:lumMod val="40000"/>
            <a:lumOff val="60000"/>
          </a:schemeClr>
        </a:solidFill>
      </dgm:spPr>
      <dgm:t>
        <a:bodyPr/>
        <a:lstStyle/>
        <a:p>
          <a:r>
            <a:rPr lang="en-US" b="1" dirty="0">
              <a:solidFill>
                <a:schemeClr val="tx1"/>
              </a:solidFill>
            </a:rPr>
            <a:t>Accessibility</a:t>
          </a:r>
        </a:p>
      </dgm:t>
    </dgm:pt>
    <dgm:pt modelId="{31392AFA-62FB-8B44-976A-698F233A6B32}" type="parTrans" cxnId="{317FC0DA-1EA4-4746-897B-8B4C3177D83F}">
      <dgm:prSet/>
      <dgm:spPr/>
      <dgm:t>
        <a:bodyPr/>
        <a:lstStyle/>
        <a:p>
          <a:endParaRPr lang="en-US"/>
        </a:p>
      </dgm:t>
    </dgm:pt>
    <dgm:pt modelId="{82933237-7813-C446-8CCE-8CE06BD28775}" type="sibTrans" cxnId="{317FC0DA-1EA4-4746-897B-8B4C3177D83F}">
      <dgm:prSet/>
      <dgm:spPr/>
      <dgm:t>
        <a:bodyPr/>
        <a:lstStyle/>
        <a:p>
          <a:endParaRPr lang="en-US"/>
        </a:p>
      </dgm:t>
    </dgm:pt>
    <dgm:pt modelId="{7602434D-9254-4841-8581-00BEECCD6EE4}">
      <dgm:prSet phldrT="[Text]"/>
      <dgm:spPr>
        <a:solidFill>
          <a:schemeClr val="accent5">
            <a:lumMod val="40000"/>
            <a:lumOff val="60000"/>
          </a:schemeClr>
        </a:solidFill>
      </dgm:spPr>
      <dgm:t>
        <a:bodyPr/>
        <a:lstStyle/>
        <a:p>
          <a:r>
            <a:rPr lang="en-US" b="1" dirty="0">
              <a:solidFill>
                <a:schemeClr val="tx1"/>
              </a:solidFill>
            </a:rPr>
            <a:t>Affordability</a:t>
          </a:r>
        </a:p>
      </dgm:t>
    </dgm:pt>
    <dgm:pt modelId="{8B2AFA82-091F-994C-92F2-1EA16906939A}" type="parTrans" cxnId="{20ABD19C-C4E7-7A42-8877-58A7193C5EBA}">
      <dgm:prSet/>
      <dgm:spPr/>
      <dgm:t>
        <a:bodyPr/>
        <a:lstStyle/>
        <a:p>
          <a:endParaRPr lang="en-US"/>
        </a:p>
      </dgm:t>
    </dgm:pt>
    <dgm:pt modelId="{793F626E-A0D4-9145-869D-48B1B4C9CED5}" type="sibTrans" cxnId="{20ABD19C-C4E7-7A42-8877-58A7193C5EBA}">
      <dgm:prSet/>
      <dgm:spPr/>
      <dgm:t>
        <a:bodyPr/>
        <a:lstStyle/>
        <a:p>
          <a:endParaRPr lang="en-US"/>
        </a:p>
      </dgm:t>
    </dgm:pt>
    <dgm:pt modelId="{6FAB7BAB-DE1F-0546-9196-880B8F6F5593}">
      <dgm:prSet phldrT="[Text]"/>
      <dgm:spPr>
        <a:solidFill>
          <a:schemeClr val="accent6">
            <a:lumMod val="40000"/>
            <a:lumOff val="60000"/>
          </a:schemeClr>
        </a:solidFill>
      </dgm:spPr>
      <dgm:t>
        <a:bodyPr/>
        <a:lstStyle/>
        <a:p>
          <a:r>
            <a:rPr lang="en-US" b="1" dirty="0">
              <a:solidFill>
                <a:schemeClr val="tx1"/>
              </a:solidFill>
            </a:rPr>
            <a:t>Acceptability</a:t>
          </a:r>
        </a:p>
      </dgm:t>
    </dgm:pt>
    <dgm:pt modelId="{DC5A778A-3ECB-0D49-8747-CE032765847E}" type="parTrans" cxnId="{EE9FC707-6665-D745-8FE0-EDF10E9D8809}">
      <dgm:prSet/>
      <dgm:spPr/>
      <dgm:t>
        <a:bodyPr/>
        <a:lstStyle/>
        <a:p>
          <a:endParaRPr lang="en-US"/>
        </a:p>
      </dgm:t>
    </dgm:pt>
    <dgm:pt modelId="{FBD6777F-6A80-654C-9548-F07CEEC26764}" type="sibTrans" cxnId="{EE9FC707-6665-D745-8FE0-EDF10E9D8809}">
      <dgm:prSet/>
      <dgm:spPr/>
      <dgm:t>
        <a:bodyPr/>
        <a:lstStyle/>
        <a:p>
          <a:endParaRPr lang="en-US"/>
        </a:p>
      </dgm:t>
    </dgm:pt>
    <dgm:pt modelId="{F54985B7-AD79-C544-874E-AC82409BCBE0}" type="pres">
      <dgm:prSet presAssocID="{AB636009-61B4-884C-92BA-01729B00512D}" presName="matrix" presStyleCnt="0">
        <dgm:presLayoutVars>
          <dgm:chMax val="1"/>
          <dgm:dir/>
          <dgm:resizeHandles val="exact"/>
        </dgm:presLayoutVars>
      </dgm:prSet>
      <dgm:spPr/>
      <dgm:t>
        <a:bodyPr/>
        <a:lstStyle/>
        <a:p>
          <a:endParaRPr lang="en-US"/>
        </a:p>
      </dgm:t>
    </dgm:pt>
    <dgm:pt modelId="{8D86E7D7-FFBB-D346-9A9B-6E567D91BAB4}" type="pres">
      <dgm:prSet presAssocID="{AB636009-61B4-884C-92BA-01729B00512D}" presName="axisShape" presStyleLbl="bgShp" presStyleIdx="0" presStyleCnt="1"/>
      <dgm:spPr/>
    </dgm:pt>
    <dgm:pt modelId="{7ADFA84F-F16F-E144-B316-EB16C94737BF}" type="pres">
      <dgm:prSet presAssocID="{AB636009-61B4-884C-92BA-01729B00512D}" presName="rect1" presStyleLbl="node1" presStyleIdx="0" presStyleCnt="4">
        <dgm:presLayoutVars>
          <dgm:chMax val="0"/>
          <dgm:chPref val="0"/>
          <dgm:bulletEnabled val="1"/>
        </dgm:presLayoutVars>
      </dgm:prSet>
      <dgm:spPr/>
      <dgm:t>
        <a:bodyPr/>
        <a:lstStyle/>
        <a:p>
          <a:endParaRPr lang="en-US"/>
        </a:p>
      </dgm:t>
    </dgm:pt>
    <dgm:pt modelId="{93BEE777-BFE7-7C43-96A4-094D3CE735BC}" type="pres">
      <dgm:prSet presAssocID="{AB636009-61B4-884C-92BA-01729B00512D}" presName="rect2" presStyleLbl="node1" presStyleIdx="1" presStyleCnt="4">
        <dgm:presLayoutVars>
          <dgm:chMax val="0"/>
          <dgm:chPref val="0"/>
          <dgm:bulletEnabled val="1"/>
        </dgm:presLayoutVars>
      </dgm:prSet>
      <dgm:spPr/>
      <dgm:t>
        <a:bodyPr/>
        <a:lstStyle/>
        <a:p>
          <a:endParaRPr lang="en-US"/>
        </a:p>
      </dgm:t>
    </dgm:pt>
    <dgm:pt modelId="{9E13A02B-4DF6-3C41-AA28-E7C310FEA280}" type="pres">
      <dgm:prSet presAssocID="{AB636009-61B4-884C-92BA-01729B00512D}" presName="rect3" presStyleLbl="node1" presStyleIdx="2" presStyleCnt="4">
        <dgm:presLayoutVars>
          <dgm:chMax val="0"/>
          <dgm:chPref val="0"/>
          <dgm:bulletEnabled val="1"/>
        </dgm:presLayoutVars>
      </dgm:prSet>
      <dgm:spPr/>
      <dgm:t>
        <a:bodyPr/>
        <a:lstStyle/>
        <a:p>
          <a:endParaRPr lang="en-US"/>
        </a:p>
      </dgm:t>
    </dgm:pt>
    <dgm:pt modelId="{D9E04655-7E41-6642-8E0A-0CEB3D256248}" type="pres">
      <dgm:prSet presAssocID="{AB636009-61B4-884C-92BA-01729B00512D}" presName="rect4" presStyleLbl="node1" presStyleIdx="3" presStyleCnt="4">
        <dgm:presLayoutVars>
          <dgm:chMax val="0"/>
          <dgm:chPref val="0"/>
          <dgm:bulletEnabled val="1"/>
        </dgm:presLayoutVars>
      </dgm:prSet>
      <dgm:spPr/>
      <dgm:t>
        <a:bodyPr/>
        <a:lstStyle/>
        <a:p>
          <a:endParaRPr lang="en-US"/>
        </a:p>
      </dgm:t>
    </dgm:pt>
  </dgm:ptLst>
  <dgm:cxnLst>
    <dgm:cxn modelId="{B62828E1-AD96-9E41-8B48-69EAD67440E3}" type="presOf" srcId="{9B94C448-6EEF-6D43-9433-687B47436C0A}" destId="{7ADFA84F-F16F-E144-B316-EB16C94737BF}" srcOrd="0" destOrd="0" presId="urn:microsoft.com/office/officeart/2005/8/layout/matrix2"/>
    <dgm:cxn modelId="{40492406-98AB-1A43-B299-10E058036307}" type="presOf" srcId="{AB636009-61B4-884C-92BA-01729B00512D}" destId="{F54985B7-AD79-C544-874E-AC82409BCBE0}" srcOrd="0" destOrd="0" presId="urn:microsoft.com/office/officeart/2005/8/layout/matrix2"/>
    <dgm:cxn modelId="{A81E885E-27A6-8345-827D-AFD52310B387}" type="presOf" srcId="{6FAB7BAB-DE1F-0546-9196-880B8F6F5593}" destId="{D9E04655-7E41-6642-8E0A-0CEB3D256248}" srcOrd="0" destOrd="0" presId="urn:microsoft.com/office/officeart/2005/8/layout/matrix2"/>
    <dgm:cxn modelId="{EE9FC707-6665-D745-8FE0-EDF10E9D8809}" srcId="{AB636009-61B4-884C-92BA-01729B00512D}" destId="{6FAB7BAB-DE1F-0546-9196-880B8F6F5593}" srcOrd="3" destOrd="0" parTransId="{DC5A778A-3ECB-0D49-8747-CE032765847E}" sibTransId="{FBD6777F-6A80-654C-9548-F07CEEC26764}"/>
    <dgm:cxn modelId="{1FE30767-940C-B04A-BDB6-21918174DBE7}" type="presOf" srcId="{7602434D-9254-4841-8581-00BEECCD6EE4}" destId="{9E13A02B-4DF6-3C41-AA28-E7C310FEA280}" srcOrd="0" destOrd="0" presId="urn:microsoft.com/office/officeart/2005/8/layout/matrix2"/>
    <dgm:cxn modelId="{15CFDA44-2470-6047-AF9B-E0889617A245}" type="presOf" srcId="{6CE26A9B-F251-D74E-B445-1948B04AB993}" destId="{93BEE777-BFE7-7C43-96A4-094D3CE735BC}" srcOrd="0" destOrd="0" presId="urn:microsoft.com/office/officeart/2005/8/layout/matrix2"/>
    <dgm:cxn modelId="{317FC0DA-1EA4-4746-897B-8B4C3177D83F}" srcId="{AB636009-61B4-884C-92BA-01729B00512D}" destId="{6CE26A9B-F251-D74E-B445-1948B04AB993}" srcOrd="1" destOrd="0" parTransId="{31392AFA-62FB-8B44-976A-698F233A6B32}" sibTransId="{82933237-7813-C446-8CCE-8CE06BD28775}"/>
    <dgm:cxn modelId="{20ABD19C-C4E7-7A42-8877-58A7193C5EBA}" srcId="{AB636009-61B4-884C-92BA-01729B00512D}" destId="{7602434D-9254-4841-8581-00BEECCD6EE4}" srcOrd="2" destOrd="0" parTransId="{8B2AFA82-091F-994C-92F2-1EA16906939A}" sibTransId="{793F626E-A0D4-9145-869D-48B1B4C9CED5}"/>
    <dgm:cxn modelId="{2A1DFF7D-EB8F-1A40-B607-9967CF75CD54}" srcId="{AB636009-61B4-884C-92BA-01729B00512D}" destId="{9B94C448-6EEF-6D43-9433-687B47436C0A}" srcOrd="0" destOrd="0" parTransId="{748B6771-DE7C-1546-8E4C-455A1798AC59}" sibTransId="{D39A7C5D-6CD2-0B4A-BEE6-E7FA835DAECE}"/>
    <dgm:cxn modelId="{46FC3C47-D585-8446-96DF-776530E62895}" type="presParOf" srcId="{F54985B7-AD79-C544-874E-AC82409BCBE0}" destId="{8D86E7D7-FFBB-D346-9A9B-6E567D91BAB4}" srcOrd="0" destOrd="0" presId="urn:microsoft.com/office/officeart/2005/8/layout/matrix2"/>
    <dgm:cxn modelId="{DDD102C7-9EEF-6B4E-BE14-4131821796F1}" type="presParOf" srcId="{F54985B7-AD79-C544-874E-AC82409BCBE0}" destId="{7ADFA84F-F16F-E144-B316-EB16C94737BF}" srcOrd="1" destOrd="0" presId="urn:microsoft.com/office/officeart/2005/8/layout/matrix2"/>
    <dgm:cxn modelId="{C58E34A7-4264-8842-B6DB-F684B6862209}" type="presParOf" srcId="{F54985B7-AD79-C544-874E-AC82409BCBE0}" destId="{93BEE777-BFE7-7C43-96A4-094D3CE735BC}" srcOrd="2" destOrd="0" presId="urn:microsoft.com/office/officeart/2005/8/layout/matrix2"/>
    <dgm:cxn modelId="{19BFC182-EDCA-8A44-B5FF-E841FF7ABED5}" type="presParOf" srcId="{F54985B7-AD79-C544-874E-AC82409BCBE0}" destId="{9E13A02B-4DF6-3C41-AA28-E7C310FEA280}" srcOrd="3" destOrd="0" presId="urn:microsoft.com/office/officeart/2005/8/layout/matrix2"/>
    <dgm:cxn modelId="{A7EA10D9-F654-5942-A5C1-CC2DB5FDFC86}" type="presParOf" srcId="{F54985B7-AD79-C544-874E-AC82409BCBE0}" destId="{D9E04655-7E41-6642-8E0A-0CEB3D25624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AFD33-A2A0-4C4B-B54E-E5FFA9C2403E}" type="doc">
      <dgm:prSet loTypeId="urn:microsoft.com/office/officeart/2005/8/layout/pyramid2" loCatId="" qsTypeId="urn:microsoft.com/office/officeart/2005/8/quickstyle/3D1" qsCatId="3D" csTypeId="urn:microsoft.com/office/officeart/2005/8/colors/accent1_2" csCatId="accent1" phldr="1"/>
      <dgm:spPr/>
    </dgm:pt>
    <dgm:pt modelId="{756B3EEC-D2E8-6E43-BAEC-7C1F8DC6DD99}">
      <dgm:prSet phldrT="[Text]" custT="1"/>
      <dgm:spPr/>
      <dgm:t>
        <a:bodyPr/>
        <a:lstStyle/>
        <a:p>
          <a:pPr algn="ctr"/>
          <a:r>
            <a:rPr lang="el-GR" sz="2200" dirty="0">
              <a:solidFill>
                <a:srgbClr val="C00000"/>
              </a:solidFill>
              <a:latin typeface="Calibri" charset="0"/>
              <a:ea typeface="Calibri" charset="0"/>
              <a:cs typeface="Calibri" charset="0"/>
            </a:rPr>
            <a:t>Καταναλωτές</a:t>
          </a:r>
          <a:r>
            <a:rPr lang="el-GR" sz="2200" dirty="0">
              <a:latin typeface="Calibri" charset="0"/>
              <a:ea typeface="Calibri" charset="0"/>
              <a:cs typeface="Calibri" charset="0"/>
            </a:rPr>
            <a:t> </a:t>
          </a:r>
          <a:r>
            <a:rPr lang="en-US" sz="2200" dirty="0" smtClean="0">
              <a:latin typeface="Calibri" charset="0"/>
              <a:ea typeface="Calibri" charset="0"/>
              <a:cs typeface="Calibri" charset="0"/>
            </a:rPr>
            <a:t>- </a:t>
          </a:r>
          <a:r>
            <a:rPr lang="el-GR" sz="2200" dirty="0" smtClean="0">
              <a:latin typeface="Calibri" charset="0"/>
              <a:ea typeface="Calibri" charset="0"/>
              <a:cs typeface="Calibri" charset="0"/>
              <a:sym typeface="Wingdings" panose="05000000000000000000" pitchFamily="2" charset="2"/>
            </a:rPr>
            <a:t>Ασφάλεια </a:t>
          </a:r>
          <a:r>
            <a:rPr lang="el-GR" sz="2200" dirty="0">
              <a:latin typeface="Calibri" charset="0"/>
              <a:ea typeface="Calibri" charset="0"/>
              <a:cs typeface="Calibri" charset="0"/>
              <a:sym typeface="Wingdings" panose="05000000000000000000" pitchFamily="2" charset="2"/>
            </a:rPr>
            <a:t>εφοδιασμού</a:t>
          </a:r>
          <a:r>
            <a:rPr lang="en-GB" sz="2200" dirty="0">
              <a:latin typeface="Calibri" charset="0"/>
              <a:ea typeface="Calibri" charset="0"/>
              <a:cs typeface="Calibri" charset="0"/>
              <a:sym typeface="Wingdings" panose="05000000000000000000" pitchFamily="2" charset="2"/>
            </a:rPr>
            <a:t> </a:t>
          </a:r>
        </a:p>
        <a:p>
          <a:pPr algn="ctr"/>
          <a:r>
            <a:rPr lang="en-GB" sz="2200" dirty="0">
              <a:latin typeface="Calibri" charset="0"/>
              <a:ea typeface="Calibri" charset="0"/>
              <a:cs typeface="Calibri" charset="0"/>
              <a:sym typeface="Wingdings" panose="05000000000000000000" pitchFamily="2" charset="2"/>
            </a:rPr>
            <a:t>(Security of supply)</a:t>
          </a:r>
          <a:endParaRPr lang="en-US" sz="2200" dirty="0"/>
        </a:p>
      </dgm:t>
    </dgm:pt>
    <dgm:pt modelId="{9F5AF96B-91A1-104C-A2EE-DF86AF1AFEC1}" type="parTrans" cxnId="{CA37B7AA-15CB-234B-A3B9-B5ADDA992C43}">
      <dgm:prSet/>
      <dgm:spPr/>
      <dgm:t>
        <a:bodyPr/>
        <a:lstStyle/>
        <a:p>
          <a:endParaRPr lang="en-US"/>
        </a:p>
      </dgm:t>
    </dgm:pt>
    <dgm:pt modelId="{1559707E-989F-404D-A030-FA176471F401}" type="sibTrans" cxnId="{CA37B7AA-15CB-234B-A3B9-B5ADDA992C43}">
      <dgm:prSet/>
      <dgm:spPr/>
      <dgm:t>
        <a:bodyPr/>
        <a:lstStyle/>
        <a:p>
          <a:endParaRPr lang="en-US"/>
        </a:p>
      </dgm:t>
    </dgm:pt>
    <dgm:pt modelId="{C67506C3-0022-2A41-AB4A-DE7445C138D3}">
      <dgm:prSet phldrT="[Text]" custT="1"/>
      <dgm:spPr/>
      <dgm:t>
        <a:bodyPr/>
        <a:lstStyle/>
        <a:p>
          <a:r>
            <a:rPr lang="el-GR" sz="2200" dirty="0">
              <a:solidFill>
                <a:srgbClr val="C00000"/>
              </a:solidFill>
              <a:latin typeface="Calibri" charset="0"/>
              <a:ea typeface="Calibri" charset="0"/>
              <a:cs typeface="Calibri" charset="0"/>
              <a:sym typeface="Wingdings" panose="05000000000000000000" pitchFamily="2" charset="2"/>
            </a:rPr>
            <a:t>Παραγωγοί</a:t>
          </a:r>
          <a:r>
            <a:rPr lang="en-GB" sz="2200" dirty="0">
              <a:solidFill>
                <a:srgbClr val="C00000"/>
              </a:solidFill>
              <a:latin typeface="Calibri" charset="0"/>
              <a:ea typeface="Calibri" charset="0"/>
              <a:cs typeface="Calibri" charset="0"/>
              <a:sym typeface="Wingdings" panose="05000000000000000000" pitchFamily="2" charset="2"/>
            </a:rPr>
            <a:t> </a:t>
          </a:r>
          <a:r>
            <a:rPr lang="en-GB" sz="2200" dirty="0" smtClean="0">
              <a:solidFill>
                <a:schemeClr val="tx2"/>
              </a:solidFill>
              <a:latin typeface="Calibri" charset="0"/>
              <a:ea typeface="Calibri" charset="0"/>
              <a:cs typeface="Calibri" charset="0"/>
              <a:sym typeface="Wingdings" panose="05000000000000000000" pitchFamily="2" charset="2"/>
            </a:rPr>
            <a:t>- </a:t>
          </a:r>
          <a:r>
            <a:rPr lang="el-GR" sz="2200" dirty="0" smtClean="0">
              <a:latin typeface="Calibri" charset="0"/>
              <a:ea typeface="Calibri" charset="0"/>
              <a:cs typeface="Calibri" charset="0"/>
              <a:sym typeface="Wingdings" panose="05000000000000000000" pitchFamily="2" charset="2"/>
            </a:rPr>
            <a:t>Ασφάλεια </a:t>
          </a:r>
          <a:r>
            <a:rPr lang="el-GR" sz="2200" dirty="0">
              <a:latin typeface="Calibri" charset="0"/>
              <a:ea typeface="Calibri" charset="0"/>
              <a:cs typeface="Calibri" charset="0"/>
              <a:sym typeface="Wingdings" panose="05000000000000000000" pitchFamily="2" charset="2"/>
            </a:rPr>
            <a:t>ζήτησης</a:t>
          </a:r>
          <a:r>
            <a:rPr lang="en-GB" sz="2200" dirty="0">
              <a:latin typeface="Calibri" charset="0"/>
              <a:ea typeface="Calibri" charset="0"/>
              <a:cs typeface="Calibri" charset="0"/>
              <a:sym typeface="Wingdings" panose="05000000000000000000" pitchFamily="2" charset="2"/>
            </a:rPr>
            <a:t> </a:t>
          </a:r>
        </a:p>
        <a:p>
          <a:r>
            <a:rPr lang="en-GB" sz="2200" dirty="0">
              <a:latin typeface="Calibri" charset="0"/>
              <a:ea typeface="Calibri" charset="0"/>
              <a:cs typeface="Calibri" charset="0"/>
              <a:sym typeface="Wingdings" panose="05000000000000000000" pitchFamily="2" charset="2"/>
            </a:rPr>
            <a:t>(Security of demand)</a:t>
          </a:r>
          <a:endParaRPr lang="en-US" sz="2200" dirty="0"/>
        </a:p>
      </dgm:t>
    </dgm:pt>
    <dgm:pt modelId="{C195FF1C-365C-8947-A104-F5EB51B20702}" type="parTrans" cxnId="{3DC504FA-52C5-8040-8DC6-1CF1B3F2832B}">
      <dgm:prSet/>
      <dgm:spPr/>
      <dgm:t>
        <a:bodyPr/>
        <a:lstStyle/>
        <a:p>
          <a:endParaRPr lang="en-US"/>
        </a:p>
      </dgm:t>
    </dgm:pt>
    <dgm:pt modelId="{843578DF-61F2-7047-9B3B-838A06C04A0C}" type="sibTrans" cxnId="{3DC504FA-52C5-8040-8DC6-1CF1B3F2832B}">
      <dgm:prSet/>
      <dgm:spPr/>
      <dgm:t>
        <a:bodyPr/>
        <a:lstStyle/>
        <a:p>
          <a:endParaRPr lang="en-US"/>
        </a:p>
      </dgm:t>
    </dgm:pt>
    <dgm:pt modelId="{C7CBD74B-231B-2148-852E-B91AE565A393}">
      <dgm:prSet phldrT="[Text]" custT="1"/>
      <dgm:spPr/>
      <dgm:t>
        <a:bodyPr/>
        <a:lstStyle/>
        <a:p>
          <a:r>
            <a:rPr lang="el-GR" sz="2200" dirty="0" smtClean="0">
              <a:solidFill>
                <a:srgbClr val="C00000"/>
              </a:solidFill>
              <a:latin typeface="Calibri" charset="0"/>
              <a:ea typeface="Calibri" charset="0"/>
              <a:cs typeface="Calibri" charset="0"/>
              <a:sym typeface="Wingdings" panose="05000000000000000000" pitchFamily="2" charset="2"/>
            </a:rPr>
            <a:t>Διαμετακομιστές</a:t>
          </a:r>
          <a:r>
            <a:rPr lang="en-US" sz="2200" dirty="0" smtClean="0">
              <a:solidFill>
                <a:srgbClr val="C00000"/>
              </a:solidFill>
              <a:latin typeface="Calibri" charset="0"/>
              <a:ea typeface="Calibri" charset="0"/>
              <a:cs typeface="Calibri" charset="0"/>
              <a:sym typeface="Wingdings" panose="05000000000000000000" pitchFamily="2" charset="2"/>
            </a:rPr>
            <a:t> - </a:t>
          </a:r>
          <a:r>
            <a:rPr lang="el-GR" sz="2200" dirty="0" smtClean="0">
              <a:latin typeface="Calibri" charset="0"/>
              <a:ea typeface="Calibri" charset="0"/>
              <a:cs typeface="Calibri" charset="0"/>
              <a:sym typeface="Wingdings" panose="05000000000000000000" pitchFamily="2" charset="2"/>
            </a:rPr>
            <a:t>Ασφάλεια </a:t>
          </a:r>
          <a:r>
            <a:rPr lang="el-GR" sz="2200" dirty="0">
              <a:latin typeface="Calibri" charset="0"/>
              <a:ea typeface="Calibri" charset="0"/>
              <a:cs typeface="Calibri" charset="0"/>
              <a:sym typeface="Wingdings" panose="05000000000000000000" pitchFamily="2" charset="2"/>
            </a:rPr>
            <a:t>εφοδιασμού &amp; ζήτησης</a:t>
          </a:r>
          <a:r>
            <a:rPr lang="en-GB" sz="2200" dirty="0">
              <a:latin typeface="Calibri" charset="0"/>
              <a:ea typeface="Calibri" charset="0"/>
              <a:cs typeface="Calibri" charset="0"/>
              <a:sym typeface="Wingdings" panose="05000000000000000000" pitchFamily="2" charset="2"/>
            </a:rPr>
            <a:t> </a:t>
          </a:r>
        </a:p>
        <a:p>
          <a:r>
            <a:rPr lang="en-GB" sz="2200" dirty="0">
              <a:latin typeface="Calibri" charset="0"/>
              <a:ea typeface="Calibri" charset="0"/>
              <a:cs typeface="Calibri" charset="0"/>
              <a:sym typeface="Wingdings" panose="05000000000000000000" pitchFamily="2" charset="2"/>
            </a:rPr>
            <a:t>(Security of supply &amp; demand)</a:t>
          </a:r>
          <a:endParaRPr lang="en-US" sz="2200" dirty="0"/>
        </a:p>
      </dgm:t>
    </dgm:pt>
    <dgm:pt modelId="{9DDED708-C4DC-D14F-B2A6-83F3321DD739}" type="parTrans" cxnId="{77788C84-6B1B-8445-B321-53C224E26837}">
      <dgm:prSet/>
      <dgm:spPr/>
      <dgm:t>
        <a:bodyPr/>
        <a:lstStyle/>
        <a:p>
          <a:endParaRPr lang="en-US"/>
        </a:p>
      </dgm:t>
    </dgm:pt>
    <dgm:pt modelId="{F0B456BC-7BC6-534B-84C8-E9843D5461D4}" type="sibTrans" cxnId="{77788C84-6B1B-8445-B321-53C224E26837}">
      <dgm:prSet/>
      <dgm:spPr/>
      <dgm:t>
        <a:bodyPr/>
        <a:lstStyle/>
        <a:p>
          <a:endParaRPr lang="en-US"/>
        </a:p>
      </dgm:t>
    </dgm:pt>
    <dgm:pt modelId="{C7A3692E-954D-1043-A9F5-A428B598BFDC}" type="pres">
      <dgm:prSet presAssocID="{614AFD33-A2A0-4C4B-B54E-E5FFA9C2403E}" presName="compositeShape" presStyleCnt="0">
        <dgm:presLayoutVars>
          <dgm:dir/>
          <dgm:resizeHandles/>
        </dgm:presLayoutVars>
      </dgm:prSet>
      <dgm:spPr/>
    </dgm:pt>
    <dgm:pt modelId="{6765F82A-4758-2E4B-8937-4E2365121271}" type="pres">
      <dgm:prSet presAssocID="{614AFD33-A2A0-4C4B-B54E-E5FFA9C2403E}" presName="pyramid" presStyleLbl="node1" presStyleIdx="0" presStyleCnt="1"/>
      <dgm:spPr/>
    </dgm:pt>
    <dgm:pt modelId="{9F9EE58B-EA65-994B-BA03-8B803EDC595D}" type="pres">
      <dgm:prSet presAssocID="{614AFD33-A2A0-4C4B-B54E-E5FFA9C2403E}" presName="theList" presStyleCnt="0"/>
      <dgm:spPr/>
    </dgm:pt>
    <dgm:pt modelId="{9F7EA2D3-B646-2B45-81D7-CBFACFF9D36F}" type="pres">
      <dgm:prSet presAssocID="{756B3EEC-D2E8-6E43-BAEC-7C1F8DC6DD99}" presName="aNode" presStyleLbl="fgAcc1" presStyleIdx="0" presStyleCnt="3" custScaleX="166287">
        <dgm:presLayoutVars>
          <dgm:bulletEnabled val="1"/>
        </dgm:presLayoutVars>
      </dgm:prSet>
      <dgm:spPr/>
      <dgm:t>
        <a:bodyPr/>
        <a:lstStyle/>
        <a:p>
          <a:endParaRPr lang="en-US"/>
        </a:p>
      </dgm:t>
    </dgm:pt>
    <dgm:pt modelId="{F1DDA012-7BF0-C543-A212-23F4D91B7885}" type="pres">
      <dgm:prSet presAssocID="{756B3EEC-D2E8-6E43-BAEC-7C1F8DC6DD99}" presName="aSpace" presStyleCnt="0"/>
      <dgm:spPr/>
    </dgm:pt>
    <dgm:pt modelId="{711ECFEF-EEDA-064A-8D9E-85155E808D1D}" type="pres">
      <dgm:prSet presAssocID="{C67506C3-0022-2A41-AB4A-DE7445C138D3}" presName="aNode" presStyleLbl="fgAcc1" presStyleIdx="1" presStyleCnt="3" custScaleX="189457">
        <dgm:presLayoutVars>
          <dgm:bulletEnabled val="1"/>
        </dgm:presLayoutVars>
      </dgm:prSet>
      <dgm:spPr/>
      <dgm:t>
        <a:bodyPr/>
        <a:lstStyle/>
        <a:p>
          <a:endParaRPr lang="en-US"/>
        </a:p>
      </dgm:t>
    </dgm:pt>
    <dgm:pt modelId="{5659A14C-BC22-A842-884A-CA3FF584ECA5}" type="pres">
      <dgm:prSet presAssocID="{C67506C3-0022-2A41-AB4A-DE7445C138D3}" presName="aSpace" presStyleCnt="0"/>
      <dgm:spPr/>
    </dgm:pt>
    <dgm:pt modelId="{4B4165AA-154B-0C40-AEC7-B5DA2AFBAF2F}" type="pres">
      <dgm:prSet presAssocID="{C7CBD74B-231B-2148-852E-B91AE565A393}" presName="aNode" presStyleLbl="fgAcc1" presStyleIdx="2" presStyleCnt="3" custScaleX="225100">
        <dgm:presLayoutVars>
          <dgm:bulletEnabled val="1"/>
        </dgm:presLayoutVars>
      </dgm:prSet>
      <dgm:spPr/>
      <dgm:t>
        <a:bodyPr/>
        <a:lstStyle/>
        <a:p>
          <a:endParaRPr lang="en-US"/>
        </a:p>
      </dgm:t>
    </dgm:pt>
    <dgm:pt modelId="{E2D0BE19-B570-4C4D-8BB8-B5C8929A0DAF}" type="pres">
      <dgm:prSet presAssocID="{C7CBD74B-231B-2148-852E-B91AE565A393}" presName="aSpace" presStyleCnt="0"/>
      <dgm:spPr/>
    </dgm:pt>
  </dgm:ptLst>
  <dgm:cxnLst>
    <dgm:cxn modelId="{CA37B7AA-15CB-234B-A3B9-B5ADDA992C43}" srcId="{614AFD33-A2A0-4C4B-B54E-E5FFA9C2403E}" destId="{756B3EEC-D2E8-6E43-BAEC-7C1F8DC6DD99}" srcOrd="0" destOrd="0" parTransId="{9F5AF96B-91A1-104C-A2EE-DF86AF1AFEC1}" sibTransId="{1559707E-989F-404D-A030-FA176471F401}"/>
    <dgm:cxn modelId="{33ED5C4A-D9E0-2E4D-9DC2-5644CBFDE124}" type="presOf" srcId="{C67506C3-0022-2A41-AB4A-DE7445C138D3}" destId="{711ECFEF-EEDA-064A-8D9E-85155E808D1D}" srcOrd="0" destOrd="0" presId="urn:microsoft.com/office/officeart/2005/8/layout/pyramid2"/>
    <dgm:cxn modelId="{C027957D-A250-E248-9DA0-7B3F475DA3EF}" type="presOf" srcId="{C7CBD74B-231B-2148-852E-B91AE565A393}" destId="{4B4165AA-154B-0C40-AEC7-B5DA2AFBAF2F}" srcOrd="0" destOrd="0" presId="urn:microsoft.com/office/officeart/2005/8/layout/pyramid2"/>
    <dgm:cxn modelId="{B393E5CD-9785-9E41-AC57-9F84480C66F5}" type="presOf" srcId="{756B3EEC-D2E8-6E43-BAEC-7C1F8DC6DD99}" destId="{9F7EA2D3-B646-2B45-81D7-CBFACFF9D36F}" srcOrd="0" destOrd="0" presId="urn:microsoft.com/office/officeart/2005/8/layout/pyramid2"/>
    <dgm:cxn modelId="{79772CD4-DEF3-EE4F-BDF0-C898044A3B7E}" type="presOf" srcId="{614AFD33-A2A0-4C4B-B54E-E5FFA9C2403E}" destId="{C7A3692E-954D-1043-A9F5-A428B598BFDC}" srcOrd="0" destOrd="0" presId="urn:microsoft.com/office/officeart/2005/8/layout/pyramid2"/>
    <dgm:cxn modelId="{3DC504FA-52C5-8040-8DC6-1CF1B3F2832B}" srcId="{614AFD33-A2A0-4C4B-B54E-E5FFA9C2403E}" destId="{C67506C3-0022-2A41-AB4A-DE7445C138D3}" srcOrd="1" destOrd="0" parTransId="{C195FF1C-365C-8947-A104-F5EB51B20702}" sibTransId="{843578DF-61F2-7047-9B3B-838A06C04A0C}"/>
    <dgm:cxn modelId="{77788C84-6B1B-8445-B321-53C224E26837}" srcId="{614AFD33-A2A0-4C4B-B54E-E5FFA9C2403E}" destId="{C7CBD74B-231B-2148-852E-B91AE565A393}" srcOrd="2" destOrd="0" parTransId="{9DDED708-C4DC-D14F-B2A6-83F3321DD739}" sibTransId="{F0B456BC-7BC6-534B-84C8-E9843D5461D4}"/>
    <dgm:cxn modelId="{1329891B-C235-C045-850D-94DAB80B43BD}" type="presParOf" srcId="{C7A3692E-954D-1043-A9F5-A428B598BFDC}" destId="{6765F82A-4758-2E4B-8937-4E2365121271}" srcOrd="0" destOrd="0" presId="urn:microsoft.com/office/officeart/2005/8/layout/pyramid2"/>
    <dgm:cxn modelId="{2ABE18C0-3205-F04A-9DCC-2A2D2A015FF3}" type="presParOf" srcId="{C7A3692E-954D-1043-A9F5-A428B598BFDC}" destId="{9F9EE58B-EA65-994B-BA03-8B803EDC595D}" srcOrd="1" destOrd="0" presId="urn:microsoft.com/office/officeart/2005/8/layout/pyramid2"/>
    <dgm:cxn modelId="{600B8180-6C13-0149-88A3-7360390182A3}" type="presParOf" srcId="{9F9EE58B-EA65-994B-BA03-8B803EDC595D}" destId="{9F7EA2D3-B646-2B45-81D7-CBFACFF9D36F}" srcOrd="0" destOrd="0" presId="urn:microsoft.com/office/officeart/2005/8/layout/pyramid2"/>
    <dgm:cxn modelId="{810F16E7-9A12-2044-BFC3-8A289E728457}" type="presParOf" srcId="{9F9EE58B-EA65-994B-BA03-8B803EDC595D}" destId="{F1DDA012-7BF0-C543-A212-23F4D91B7885}" srcOrd="1" destOrd="0" presId="urn:microsoft.com/office/officeart/2005/8/layout/pyramid2"/>
    <dgm:cxn modelId="{26EF27AE-77F0-BD4F-83F6-5A89EF698FE2}" type="presParOf" srcId="{9F9EE58B-EA65-994B-BA03-8B803EDC595D}" destId="{711ECFEF-EEDA-064A-8D9E-85155E808D1D}" srcOrd="2" destOrd="0" presId="urn:microsoft.com/office/officeart/2005/8/layout/pyramid2"/>
    <dgm:cxn modelId="{F56DDB5E-6B5D-B245-B2D6-B1EEF4D11290}" type="presParOf" srcId="{9F9EE58B-EA65-994B-BA03-8B803EDC595D}" destId="{5659A14C-BC22-A842-884A-CA3FF584ECA5}" srcOrd="3" destOrd="0" presId="urn:microsoft.com/office/officeart/2005/8/layout/pyramid2"/>
    <dgm:cxn modelId="{5D0CA9FA-1611-A347-A171-C2E023E61F9F}" type="presParOf" srcId="{9F9EE58B-EA65-994B-BA03-8B803EDC595D}" destId="{4B4165AA-154B-0C40-AEC7-B5DA2AFBAF2F}" srcOrd="4" destOrd="0" presId="urn:microsoft.com/office/officeart/2005/8/layout/pyramid2"/>
    <dgm:cxn modelId="{49527E34-9D1B-0343-B529-26263588EA20}" type="presParOf" srcId="{9F9EE58B-EA65-994B-BA03-8B803EDC595D}" destId="{E2D0BE19-B570-4C4D-8BB8-B5C8929A0DA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6E7D7-FFBB-D346-9A9B-6E567D91BAB4}">
      <dsp:nvSpPr>
        <dsp:cNvPr id="0" name=""/>
        <dsp:cNvSpPr/>
      </dsp:nvSpPr>
      <dsp:spPr>
        <a:xfrm>
          <a:off x="3024981" y="0"/>
          <a:ext cx="4008437" cy="4008437"/>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DFA84F-F16F-E144-B316-EB16C94737BF}">
      <dsp:nvSpPr>
        <dsp:cNvPr id="0" name=""/>
        <dsp:cNvSpPr/>
      </dsp:nvSpPr>
      <dsp:spPr>
        <a:xfrm>
          <a:off x="3285529" y="260548"/>
          <a:ext cx="1603374" cy="1603374"/>
        </a:xfrm>
        <a:prstGeom prst="round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Availability</a:t>
          </a:r>
        </a:p>
      </dsp:txBody>
      <dsp:txXfrm>
        <a:off x="3363799" y="338818"/>
        <a:ext cx="1446834" cy="1446834"/>
      </dsp:txXfrm>
    </dsp:sp>
    <dsp:sp modelId="{93BEE777-BFE7-7C43-96A4-094D3CE735BC}">
      <dsp:nvSpPr>
        <dsp:cNvPr id="0" name=""/>
        <dsp:cNvSpPr/>
      </dsp:nvSpPr>
      <dsp:spPr>
        <a:xfrm>
          <a:off x="5169495" y="260548"/>
          <a:ext cx="1603374" cy="1603374"/>
        </a:xfrm>
        <a:prstGeom prst="roundRect">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Accessibility</a:t>
          </a:r>
        </a:p>
      </dsp:txBody>
      <dsp:txXfrm>
        <a:off x="5247765" y="338818"/>
        <a:ext cx="1446834" cy="1446834"/>
      </dsp:txXfrm>
    </dsp:sp>
    <dsp:sp modelId="{9E13A02B-4DF6-3C41-AA28-E7C310FEA280}">
      <dsp:nvSpPr>
        <dsp:cNvPr id="0" name=""/>
        <dsp:cNvSpPr/>
      </dsp:nvSpPr>
      <dsp:spPr>
        <a:xfrm>
          <a:off x="3285529" y="2144513"/>
          <a:ext cx="1603374" cy="1603374"/>
        </a:xfrm>
        <a:prstGeom prst="roundRect">
          <a:avLst/>
        </a:prstGeom>
        <a:solidFill>
          <a:schemeClr val="accent5">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Affordability</a:t>
          </a:r>
        </a:p>
      </dsp:txBody>
      <dsp:txXfrm>
        <a:off x="3363799" y="2222783"/>
        <a:ext cx="1446834" cy="1446834"/>
      </dsp:txXfrm>
    </dsp:sp>
    <dsp:sp modelId="{D9E04655-7E41-6642-8E0A-0CEB3D256248}">
      <dsp:nvSpPr>
        <dsp:cNvPr id="0" name=""/>
        <dsp:cNvSpPr/>
      </dsp:nvSpPr>
      <dsp:spPr>
        <a:xfrm>
          <a:off x="5169495" y="2144513"/>
          <a:ext cx="1603374" cy="1603374"/>
        </a:xfrm>
        <a:prstGeom prst="round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Acceptability</a:t>
          </a:r>
        </a:p>
      </dsp:txBody>
      <dsp:txXfrm>
        <a:off x="5247765" y="2222783"/>
        <a:ext cx="1446834" cy="1446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5F82A-4758-2E4B-8937-4E2365121271}">
      <dsp:nvSpPr>
        <dsp:cNvPr id="0" name=""/>
        <dsp:cNvSpPr/>
      </dsp:nvSpPr>
      <dsp:spPr>
        <a:xfrm>
          <a:off x="1077198" y="0"/>
          <a:ext cx="4784095" cy="4784095"/>
        </a:xfrm>
        <a:prstGeom prst="triangl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7EA2D3-B646-2B45-81D7-CBFACFF9D36F}">
      <dsp:nvSpPr>
        <dsp:cNvPr id="0" name=""/>
        <dsp:cNvSpPr/>
      </dsp:nvSpPr>
      <dsp:spPr>
        <a:xfrm>
          <a:off x="2438595" y="480979"/>
          <a:ext cx="5170963" cy="1132484"/>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solidFill>
                <a:srgbClr val="C00000"/>
              </a:solidFill>
              <a:latin typeface="Calibri" charset="0"/>
              <a:ea typeface="Calibri" charset="0"/>
              <a:cs typeface="Calibri" charset="0"/>
            </a:rPr>
            <a:t>Καταναλωτές</a:t>
          </a:r>
          <a:r>
            <a:rPr lang="el-GR" sz="2200" kern="1200" dirty="0">
              <a:latin typeface="Calibri" charset="0"/>
              <a:ea typeface="Calibri" charset="0"/>
              <a:cs typeface="Calibri" charset="0"/>
            </a:rPr>
            <a:t> </a:t>
          </a:r>
          <a:r>
            <a:rPr lang="en-US" sz="2200" kern="1200" dirty="0" smtClean="0">
              <a:latin typeface="Calibri" charset="0"/>
              <a:ea typeface="Calibri" charset="0"/>
              <a:cs typeface="Calibri" charset="0"/>
            </a:rPr>
            <a:t>- </a:t>
          </a:r>
          <a:r>
            <a:rPr lang="el-GR" sz="2200" kern="1200" dirty="0" smtClean="0">
              <a:latin typeface="Calibri" charset="0"/>
              <a:ea typeface="Calibri" charset="0"/>
              <a:cs typeface="Calibri" charset="0"/>
              <a:sym typeface="Wingdings" panose="05000000000000000000" pitchFamily="2" charset="2"/>
            </a:rPr>
            <a:t>Ασφάλεια </a:t>
          </a:r>
          <a:r>
            <a:rPr lang="el-GR" sz="2200" kern="1200" dirty="0">
              <a:latin typeface="Calibri" charset="0"/>
              <a:ea typeface="Calibri" charset="0"/>
              <a:cs typeface="Calibri" charset="0"/>
              <a:sym typeface="Wingdings" panose="05000000000000000000" pitchFamily="2" charset="2"/>
            </a:rPr>
            <a:t>εφοδιασμού</a:t>
          </a:r>
          <a:r>
            <a:rPr lang="en-GB" sz="2200" kern="1200" dirty="0">
              <a:latin typeface="Calibri" charset="0"/>
              <a:ea typeface="Calibri" charset="0"/>
              <a:cs typeface="Calibri" charset="0"/>
              <a:sym typeface="Wingdings" panose="05000000000000000000" pitchFamily="2" charset="2"/>
            </a:rPr>
            <a:t> </a:t>
          </a:r>
        </a:p>
        <a:p>
          <a:pPr lvl="0" algn="ctr" defTabSz="977900">
            <a:lnSpc>
              <a:spcPct val="90000"/>
            </a:lnSpc>
            <a:spcBef>
              <a:spcPct val="0"/>
            </a:spcBef>
            <a:spcAft>
              <a:spcPct val="35000"/>
            </a:spcAft>
          </a:pPr>
          <a:r>
            <a:rPr lang="en-GB" sz="2200" kern="1200" dirty="0">
              <a:latin typeface="Calibri" charset="0"/>
              <a:ea typeface="Calibri" charset="0"/>
              <a:cs typeface="Calibri" charset="0"/>
              <a:sym typeface="Wingdings" panose="05000000000000000000" pitchFamily="2" charset="2"/>
            </a:rPr>
            <a:t>(Security of supply)</a:t>
          </a:r>
          <a:endParaRPr lang="en-US" sz="2200" kern="1200" dirty="0"/>
        </a:p>
      </dsp:txBody>
      <dsp:txXfrm>
        <a:off x="2493878" y="536262"/>
        <a:ext cx="5060397" cy="1021918"/>
      </dsp:txXfrm>
    </dsp:sp>
    <dsp:sp modelId="{711ECFEF-EEDA-064A-8D9E-85155E808D1D}">
      <dsp:nvSpPr>
        <dsp:cNvPr id="0" name=""/>
        <dsp:cNvSpPr/>
      </dsp:nvSpPr>
      <dsp:spPr>
        <a:xfrm>
          <a:off x="2078341" y="1755024"/>
          <a:ext cx="5891471" cy="1132484"/>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solidFill>
                <a:srgbClr val="C00000"/>
              </a:solidFill>
              <a:latin typeface="Calibri" charset="0"/>
              <a:ea typeface="Calibri" charset="0"/>
              <a:cs typeface="Calibri" charset="0"/>
              <a:sym typeface="Wingdings" panose="05000000000000000000" pitchFamily="2" charset="2"/>
            </a:rPr>
            <a:t>Παραγωγοί</a:t>
          </a:r>
          <a:r>
            <a:rPr lang="en-GB" sz="2200" kern="1200" dirty="0">
              <a:solidFill>
                <a:srgbClr val="C00000"/>
              </a:solidFill>
              <a:latin typeface="Calibri" charset="0"/>
              <a:ea typeface="Calibri" charset="0"/>
              <a:cs typeface="Calibri" charset="0"/>
              <a:sym typeface="Wingdings" panose="05000000000000000000" pitchFamily="2" charset="2"/>
            </a:rPr>
            <a:t> </a:t>
          </a:r>
          <a:r>
            <a:rPr lang="en-GB" sz="2200" kern="1200" dirty="0" smtClean="0">
              <a:solidFill>
                <a:schemeClr val="tx2"/>
              </a:solidFill>
              <a:latin typeface="Calibri" charset="0"/>
              <a:ea typeface="Calibri" charset="0"/>
              <a:cs typeface="Calibri" charset="0"/>
              <a:sym typeface="Wingdings" panose="05000000000000000000" pitchFamily="2" charset="2"/>
            </a:rPr>
            <a:t>- </a:t>
          </a:r>
          <a:r>
            <a:rPr lang="el-GR" sz="2200" kern="1200" dirty="0" smtClean="0">
              <a:latin typeface="Calibri" charset="0"/>
              <a:ea typeface="Calibri" charset="0"/>
              <a:cs typeface="Calibri" charset="0"/>
              <a:sym typeface="Wingdings" panose="05000000000000000000" pitchFamily="2" charset="2"/>
            </a:rPr>
            <a:t>Ασφάλεια </a:t>
          </a:r>
          <a:r>
            <a:rPr lang="el-GR" sz="2200" kern="1200" dirty="0">
              <a:latin typeface="Calibri" charset="0"/>
              <a:ea typeface="Calibri" charset="0"/>
              <a:cs typeface="Calibri" charset="0"/>
              <a:sym typeface="Wingdings" panose="05000000000000000000" pitchFamily="2" charset="2"/>
            </a:rPr>
            <a:t>ζήτησης</a:t>
          </a:r>
          <a:r>
            <a:rPr lang="en-GB" sz="2200" kern="1200" dirty="0">
              <a:latin typeface="Calibri" charset="0"/>
              <a:ea typeface="Calibri" charset="0"/>
              <a:cs typeface="Calibri" charset="0"/>
              <a:sym typeface="Wingdings" panose="05000000000000000000" pitchFamily="2" charset="2"/>
            </a:rPr>
            <a:t> </a:t>
          </a:r>
        </a:p>
        <a:p>
          <a:pPr lvl="0" algn="ctr" defTabSz="977900">
            <a:lnSpc>
              <a:spcPct val="90000"/>
            </a:lnSpc>
            <a:spcBef>
              <a:spcPct val="0"/>
            </a:spcBef>
            <a:spcAft>
              <a:spcPct val="35000"/>
            </a:spcAft>
          </a:pPr>
          <a:r>
            <a:rPr lang="en-GB" sz="2200" kern="1200" dirty="0">
              <a:latin typeface="Calibri" charset="0"/>
              <a:ea typeface="Calibri" charset="0"/>
              <a:cs typeface="Calibri" charset="0"/>
              <a:sym typeface="Wingdings" panose="05000000000000000000" pitchFamily="2" charset="2"/>
            </a:rPr>
            <a:t>(Security of demand)</a:t>
          </a:r>
          <a:endParaRPr lang="en-US" sz="2200" kern="1200" dirty="0"/>
        </a:p>
      </dsp:txBody>
      <dsp:txXfrm>
        <a:off x="2133624" y="1810307"/>
        <a:ext cx="5780905" cy="1021918"/>
      </dsp:txXfrm>
    </dsp:sp>
    <dsp:sp modelId="{4B4165AA-154B-0C40-AEC7-B5DA2AFBAF2F}">
      <dsp:nvSpPr>
        <dsp:cNvPr id="0" name=""/>
        <dsp:cNvSpPr/>
      </dsp:nvSpPr>
      <dsp:spPr>
        <a:xfrm>
          <a:off x="1524152" y="3029070"/>
          <a:ext cx="6999848" cy="1132484"/>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solidFill>
                <a:srgbClr val="C00000"/>
              </a:solidFill>
              <a:latin typeface="Calibri" charset="0"/>
              <a:ea typeface="Calibri" charset="0"/>
              <a:cs typeface="Calibri" charset="0"/>
              <a:sym typeface="Wingdings" panose="05000000000000000000" pitchFamily="2" charset="2"/>
            </a:rPr>
            <a:t>Διαμετακομιστές</a:t>
          </a:r>
          <a:r>
            <a:rPr lang="en-US" sz="2200" kern="1200" dirty="0" smtClean="0">
              <a:solidFill>
                <a:srgbClr val="C00000"/>
              </a:solidFill>
              <a:latin typeface="Calibri" charset="0"/>
              <a:ea typeface="Calibri" charset="0"/>
              <a:cs typeface="Calibri" charset="0"/>
              <a:sym typeface="Wingdings" panose="05000000000000000000" pitchFamily="2" charset="2"/>
            </a:rPr>
            <a:t> - </a:t>
          </a:r>
          <a:r>
            <a:rPr lang="el-GR" sz="2200" kern="1200" dirty="0" smtClean="0">
              <a:latin typeface="Calibri" charset="0"/>
              <a:ea typeface="Calibri" charset="0"/>
              <a:cs typeface="Calibri" charset="0"/>
              <a:sym typeface="Wingdings" panose="05000000000000000000" pitchFamily="2" charset="2"/>
            </a:rPr>
            <a:t>Ασφάλεια </a:t>
          </a:r>
          <a:r>
            <a:rPr lang="el-GR" sz="2200" kern="1200" dirty="0">
              <a:latin typeface="Calibri" charset="0"/>
              <a:ea typeface="Calibri" charset="0"/>
              <a:cs typeface="Calibri" charset="0"/>
              <a:sym typeface="Wingdings" panose="05000000000000000000" pitchFamily="2" charset="2"/>
            </a:rPr>
            <a:t>εφοδιασμού &amp; ζήτησης</a:t>
          </a:r>
          <a:r>
            <a:rPr lang="en-GB" sz="2200" kern="1200" dirty="0">
              <a:latin typeface="Calibri" charset="0"/>
              <a:ea typeface="Calibri" charset="0"/>
              <a:cs typeface="Calibri" charset="0"/>
              <a:sym typeface="Wingdings" panose="05000000000000000000" pitchFamily="2" charset="2"/>
            </a:rPr>
            <a:t> </a:t>
          </a:r>
        </a:p>
        <a:p>
          <a:pPr lvl="0" algn="ctr" defTabSz="977900">
            <a:lnSpc>
              <a:spcPct val="90000"/>
            </a:lnSpc>
            <a:spcBef>
              <a:spcPct val="0"/>
            </a:spcBef>
            <a:spcAft>
              <a:spcPct val="35000"/>
            </a:spcAft>
          </a:pPr>
          <a:r>
            <a:rPr lang="en-GB" sz="2200" kern="1200" dirty="0">
              <a:latin typeface="Calibri" charset="0"/>
              <a:ea typeface="Calibri" charset="0"/>
              <a:cs typeface="Calibri" charset="0"/>
              <a:sym typeface="Wingdings" panose="05000000000000000000" pitchFamily="2" charset="2"/>
            </a:rPr>
            <a:t>(Security of supply &amp; demand)</a:t>
          </a:r>
          <a:endParaRPr lang="en-US" sz="2200" kern="1200" dirty="0"/>
        </a:p>
      </dsp:txBody>
      <dsp:txXfrm>
        <a:off x="1579435" y="3084353"/>
        <a:ext cx="6889282" cy="102191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F465FC-369C-6549-910F-99A36A851AB5}" type="datetimeFigureOut">
              <a:rPr lang="en-US" smtClean="0"/>
              <a:t>11/22/19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08E89-BD4A-D548-8C84-5067DFBB1C5E}" type="slidenum">
              <a:rPr lang="en-US" smtClean="0"/>
              <a:t>‹#›</a:t>
            </a:fld>
            <a:endParaRPr lang="en-US"/>
          </a:p>
        </p:txBody>
      </p:sp>
    </p:spTree>
    <p:extLst>
      <p:ext uri="{BB962C8B-B14F-4D97-AF65-F5344CB8AC3E}">
        <p14:creationId xmlns:p14="http://schemas.microsoft.com/office/powerpoint/2010/main" val="66371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ED85F-17F2-9442-AF56-55B4995CE625}" type="datetimeFigureOut">
              <a:rPr lang="en-US" smtClean="0"/>
              <a:t>11/22/19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78C27-343F-E241-97E8-7728B7D0977F}" type="slidenum">
              <a:rPr lang="en-US" smtClean="0"/>
              <a:t>‹#›</a:t>
            </a:fld>
            <a:endParaRPr lang="en-US"/>
          </a:p>
        </p:txBody>
      </p:sp>
    </p:spTree>
    <p:extLst>
      <p:ext uri="{BB962C8B-B14F-4D97-AF65-F5344CB8AC3E}">
        <p14:creationId xmlns:p14="http://schemas.microsoft.com/office/powerpoint/2010/main" val="82389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F78C27-343F-E241-97E8-7728B7D0977F}" type="slidenum">
              <a:rPr lang="en-US" smtClean="0"/>
              <a:t>1</a:t>
            </a:fld>
            <a:endParaRPr lang="en-US"/>
          </a:p>
        </p:txBody>
      </p:sp>
    </p:spTree>
    <p:extLst>
      <p:ext uri="{BB962C8B-B14F-4D97-AF65-F5344CB8AC3E}">
        <p14:creationId xmlns:p14="http://schemas.microsoft.com/office/powerpoint/2010/main" val="333976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F78C27-343F-E241-97E8-7728B7D0977F}" type="slidenum">
              <a:rPr lang="en-US" smtClean="0"/>
              <a:t>59</a:t>
            </a:fld>
            <a:endParaRPr lang="en-US"/>
          </a:p>
        </p:txBody>
      </p:sp>
    </p:spTree>
    <p:extLst>
      <p:ext uri="{BB962C8B-B14F-4D97-AF65-F5344CB8AC3E}">
        <p14:creationId xmlns:p14="http://schemas.microsoft.com/office/powerpoint/2010/main" val="206433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BBCFDF3-2A5B-8A4A-B5BE-3001B2DCFED3}" type="datetime1">
              <a:rPr lang="en-US" smtClean="0"/>
              <a:t>11/22/19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The renewable energy dimension of energy security</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B23F5B8-67C3-D243-B203-F43BA1900E41}"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495EA-DF3B-3F47-B64E-C4DB0A258BC8}" type="datetime1">
              <a:rPr lang="en-US" smtClean="0"/>
              <a:t>11/22/19</a:t>
            </a:fld>
            <a:endParaRPr lang="en-US"/>
          </a:p>
        </p:txBody>
      </p:sp>
      <p:sp>
        <p:nvSpPr>
          <p:cNvPr id="5" name="Footer Placeholder 4"/>
          <p:cNvSpPr>
            <a:spLocks noGrp="1"/>
          </p:cNvSpPr>
          <p:nvPr>
            <p:ph type="ftr" sz="quarter" idx="11"/>
          </p:nvPr>
        </p:nvSpPr>
        <p:spPr/>
        <p:txBody>
          <a:bodyPr/>
          <a:lstStyle/>
          <a:p>
            <a:r>
              <a:rPr lang="en-US"/>
              <a:t>The renewable energy dimension of energy security</a:t>
            </a:r>
          </a:p>
        </p:txBody>
      </p:sp>
      <p:sp>
        <p:nvSpPr>
          <p:cNvPr id="6" name="Slide Number Placeholder 5"/>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C4BA9-8EE2-3442-862E-AFFF5B36153E}" type="datetime1">
              <a:rPr lang="en-US" smtClean="0"/>
              <a:t>11/22/19</a:t>
            </a:fld>
            <a:endParaRPr lang="en-US"/>
          </a:p>
        </p:txBody>
      </p:sp>
      <p:sp>
        <p:nvSpPr>
          <p:cNvPr id="5" name="Footer Placeholder 4"/>
          <p:cNvSpPr>
            <a:spLocks noGrp="1"/>
          </p:cNvSpPr>
          <p:nvPr>
            <p:ph type="ftr" sz="quarter" idx="11"/>
          </p:nvPr>
        </p:nvSpPr>
        <p:spPr/>
        <p:txBody>
          <a:bodyPr/>
          <a:lstStyle/>
          <a:p>
            <a:r>
              <a:rPr lang="en-US"/>
              <a:t>The renewable energy dimension of energy security</a:t>
            </a:r>
          </a:p>
        </p:txBody>
      </p:sp>
      <p:sp>
        <p:nvSpPr>
          <p:cNvPr id="6" name="Slide Number Placeholder 5"/>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145B6-9B4D-4348-91F6-B100296F1864}" type="datetime1">
              <a:rPr lang="en-US" smtClean="0"/>
              <a:t>11/22/19</a:t>
            </a:fld>
            <a:endParaRPr lang="en-US"/>
          </a:p>
        </p:txBody>
      </p:sp>
      <p:sp>
        <p:nvSpPr>
          <p:cNvPr id="5" name="Footer Placeholder 4"/>
          <p:cNvSpPr>
            <a:spLocks noGrp="1"/>
          </p:cNvSpPr>
          <p:nvPr>
            <p:ph type="ftr" sz="quarter" idx="11"/>
          </p:nvPr>
        </p:nvSpPr>
        <p:spPr/>
        <p:txBody>
          <a:bodyPr/>
          <a:lstStyle/>
          <a:p>
            <a:r>
              <a:rPr lang="en-US"/>
              <a:t>The renewable energy dimension of energy security</a:t>
            </a:r>
          </a:p>
        </p:txBody>
      </p:sp>
      <p:sp>
        <p:nvSpPr>
          <p:cNvPr id="6" name="Slide Number Placeholder 5"/>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0A34542-D3D2-1047-A6F0-F0A67AAC211A}" type="datetime1">
              <a:rPr lang="en-US" smtClean="0"/>
              <a:t>11/22/19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The renewable energy dimension of energy security</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B23F5B8-67C3-D243-B203-F43BA1900E41}"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805A9-557F-614A-B502-2AAD5F15C03E}" type="datetime1">
              <a:rPr lang="en-US" smtClean="0"/>
              <a:t>11/22/19</a:t>
            </a:fld>
            <a:endParaRPr lang="en-US"/>
          </a:p>
        </p:txBody>
      </p:sp>
      <p:sp>
        <p:nvSpPr>
          <p:cNvPr id="6" name="Footer Placeholder 5"/>
          <p:cNvSpPr>
            <a:spLocks noGrp="1"/>
          </p:cNvSpPr>
          <p:nvPr>
            <p:ph type="ftr" sz="quarter" idx="11"/>
          </p:nvPr>
        </p:nvSpPr>
        <p:spPr/>
        <p:txBody>
          <a:bodyPr/>
          <a:lstStyle/>
          <a:p>
            <a:r>
              <a:rPr lang="en-US"/>
              <a:t>The renewable energy dimension of energy security</a:t>
            </a:r>
          </a:p>
        </p:txBody>
      </p:sp>
      <p:sp>
        <p:nvSpPr>
          <p:cNvPr id="7" name="Slide Number Placeholder 6"/>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2BC55-BA89-4D44-B7DC-39FA6706CB2A}" type="datetime1">
              <a:rPr lang="en-US" smtClean="0"/>
              <a:t>11/22/19</a:t>
            </a:fld>
            <a:endParaRPr lang="en-US"/>
          </a:p>
        </p:txBody>
      </p:sp>
      <p:sp>
        <p:nvSpPr>
          <p:cNvPr id="8" name="Footer Placeholder 7"/>
          <p:cNvSpPr>
            <a:spLocks noGrp="1"/>
          </p:cNvSpPr>
          <p:nvPr>
            <p:ph type="ftr" sz="quarter" idx="11"/>
          </p:nvPr>
        </p:nvSpPr>
        <p:spPr/>
        <p:txBody>
          <a:bodyPr/>
          <a:lstStyle/>
          <a:p>
            <a:r>
              <a:rPr lang="en-US"/>
              <a:t>The renewable energy dimension of energy security</a:t>
            </a:r>
          </a:p>
        </p:txBody>
      </p:sp>
      <p:sp>
        <p:nvSpPr>
          <p:cNvPr id="9" name="Slide Number Placeholder 8"/>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A3D2A-6524-144C-AD49-647F7641ED25}" type="datetime1">
              <a:rPr lang="en-US" smtClean="0"/>
              <a:t>11/22/19</a:t>
            </a:fld>
            <a:endParaRPr lang="en-US"/>
          </a:p>
        </p:txBody>
      </p:sp>
      <p:sp>
        <p:nvSpPr>
          <p:cNvPr id="4" name="Footer Placeholder 3"/>
          <p:cNvSpPr>
            <a:spLocks noGrp="1"/>
          </p:cNvSpPr>
          <p:nvPr>
            <p:ph type="ftr" sz="quarter" idx="11"/>
          </p:nvPr>
        </p:nvSpPr>
        <p:spPr/>
        <p:txBody>
          <a:bodyPr/>
          <a:lstStyle/>
          <a:p>
            <a:r>
              <a:rPr lang="en-US"/>
              <a:t>The renewable energy dimension of energy security</a:t>
            </a:r>
          </a:p>
        </p:txBody>
      </p:sp>
      <p:sp>
        <p:nvSpPr>
          <p:cNvPr id="5" name="Slide Number Placeholder 4"/>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CFCBC-AAE6-0848-839C-4BCC971F1C3F}" type="datetime1">
              <a:rPr lang="en-US" smtClean="0"/>
              <a:t>11/22/19</a:t>
            </a:fld>
            <a:endParaRPr lang="en-US"/>
          </a:p>
        </p:txBody>
      </p:sp>
      <p:sp>
        <p:nvSpPr>
          <p:cNvPr id="3" name="Footer Placeholder 2"/>
          <p:cNvSpPr>
            <a:spLocks noGrp="1"/>
          </p:cNvSpPr>
          <p:nvPr>
            <p:ph type="ftr" sz="quarter" idx="11"/>
          </p:nvPr>
        </p:nvSpPr>
        <p:spPr/>
        <p:txBody>
          <a:bodyPr/>
          <a:lstStyle/>
          <a:p>
            <a:r>
              <a:rPr lang="en-US"/>
              <a:t>The renewable energy dimension of energy security</a:t>
            </a:r>
          </a:p>
        </p:txBody>
      </p:sp>
      <p:sp>
        <p:nvSpPr>
          <p:cNvPr id="4" name="Slide Number Placeholder 3"/>
          <p:cNvSpPr>
            <a:spLocks noGrp="1"/>
          </p:cNvSpPr>
          <p:nvPr>
            <p:ph type="sldNum" sz="quarter" idx="12"/>
          </p:nvPr>
        </p:nvSpPr>
        <p:spPr/>
        <p:txBody>
          <a:bodyPr/>
          <a:lstStyle/>
          <a:p>
            <a:fld id="{CB23F5B8-67C3-D243-B203-F43BA1900E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EFAB9C-2FE6-5142-87F0-022AAD96D912}" type="datetime1">
              <a:rPr lang="en-US" smtClean="0"/>
              <a:t>11/22/19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The renewable energy dimension of energy security</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B23F5B8-67C3-D243-B203-F43BA1900E4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D8974BD-992B-4E41-970B-CBF05F402EB8}" type="datetime1">
              <a:rPr lang="en-US" smtClean="0"/>
              <a:t>11/22/19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B23F5B8-67C3-D243-B203-F43BA1900E4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4D5FE9A-12C2-5C4C-9720-E9B5AD9EBC7B}" type="datetime1">
              <a:rPr lang="en-US" smtClean="0"/>
              <a:t>11/22/19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The renewable energy dimension of energy security</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B23F5B8-67C3-D243-B203-F43BA1900E4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642978"/>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aperc.ieej.or.jp/file/2010/9/26/APERC_2007_A_Quest_for_Energy_Security.pdf" TargetMode="External"/><Relationship Id="rId4" Type="http://schemas.openxmlformats.org/officeDocument/2006/relationships/hyperlink" Target="https://www.bp.com/content/dam/bp/business-sites/en/global/corporate/pdfs/energy-economics/statistical-review/bp-stats-review-2019-full-report.pdf" TargetMode="External"/><Relationship Id="rId5" Type="http://schemas.openxmlformats.org/officeDocument/2006/relationships/hyperlink" Target="NULL" TargetMode="External"/><Relationship Id="rId6" Type="http://schemas.openxmlformats.org/officeDocument/2006/relationships/hyperlink" Target="http://aei.pitt.edu/1184/1/enegy_supply_security_gp_COM_2000_769.pdf" TargetMode="External"/><Relationship Id="rId1" Type="http://schemas.openxmlformats.org/officeDocument/2006/relationships/slideLayout" Target="../slideLayouts/slideLayout2.xml"/><Relationship Id="rId2" Type="http://schemas.openxmlformats.org/officeDocument/2006/relationships/hyperlink" Target="https://www.agora-energiewende.de/fileadmin2/Projekte/2019/EU_Big_Picture/153_EU-Big-Pic_WEB.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sciencedirect.com/science/journal/22146296" TargetMode="External"/><Relationship Id="rId4" Type="http://schemas.openxmlformats.org/officeDocument/2006/relationships/hyperlink" Target="https://www.iea.org/publications/freepublications/publication/RenewRus_2003.pdf" TargetMode="External"/><Relationship Id="rId5" Type="http://schemas.openxmlformats.org/officeDocument/2006/relationships/hyperlink" Target="https://www.iea.org/publications/freepublications/publication/energy_security_climate_policy.pdf" TargetMode="External"/><Relationship Id="rId6" Type="http://schemas.openxmlformats.org/officeDocument/2006/relationships/hyperlink" Target="https://www.iea.org/publications/freepublications/publication/Moses.pdf" TargetMode="External"/><Relationship Id="rId7" Type="http://schemas.openxmlformats.org/officeDocument/2006/relationships/hyperlink" Target="https://www.irena.org/-/media/Files/IRENA/Agency/Publication/2018/Jul/IRENA_Renewable_Energy_Statistics_2018.pdf" TargetMode="External"/><Relationship Id="rId1" Type="http://schemas.openxmlformats.org/officeDocument/2006/relationships/slideLayout" Target="../slideLayouts/slideLayout2.xml"/><Relationship Id="rId2" Type="http://schemas.openxmlformats.org/officeDocument/2006/relationships/hyperlink" Target="https://ec.europa.eu/eurostat/web/products-press-releases/-/8-13022013-BP"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oecd-ilibrary.org/energy/the-iea-model-of-short-term-energy-security-moses_5k9h0wd2ghlv-en" TargetMode="External"/><Relationship Id="rId4" Type="http://schemas.openxmlformats.org/officeDocument/2006/relationships/hyperlink" Target="https://doi.org/10.1016/j.energy.2013.03.012" TargetMode="External"/><Relationship Id="rId1" Type="http://schemas.openxmlformats.org/officeDocument/2006/relationships/slideLayout" Target="../slideLayouts/slideLayout2.xml"/><Relationship Id="rId2" Type="http://schemas.openxmlformats.org/officeDocument/2006/relationships/hyperlink" Target="https://geopoliticsofrenewables.org/assets/geopolitics/Reports/wp-content/uploads/2019/01/Global_commission_renewable_energy_2019.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ople.iac.gatech.edu/files/publication/394_wp45.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8005" y="1272619"/>
            <a:ext cx="8424221" cy="1423448"/>
          </a:xfrm>
        </p:spPr>
        <p:txBody>
          <a:bodyPr>
            <a:normAutofit/>
          </a:bodyPr>
          <a:lstStyle/>
          <a:p>
            <a:r>
              <a:rPr lang="el-GR" sz="3800" b="1" dirty="0" err="1">
                <a:latin typeface="Calibri" charset="0"/>
                <a:ea typeface="Calibri" charset="0"/>
                <a:cs typeface="Calibri" charset="0"/>
              </a:rPr>
              <a:t>Ενεργε</a:t>
            </a:r>
            <a:r>
              <a:rPr lang="en-US" sz="3800" b="1" dirty="0" err="1">
                <a:latin typeface="Calibri" charset="0"/>
                <a:ea typeface="Calibri" charset="0"/>
                <a:cs typeface="Calibri" charset="0"/>
              </a:rPr>
              <a:t>i</a:t>
            </a:r>
            <a:r>
              <a:rPr lang="el-GR" sz="3800" b="1" dirty="0" err="1">
                <a:latin typeface="Calibri" charset="0"/>
                <a:ea typeface="Calibri" charset="0"/>
                <a:cs typeface="Calibri" charset="0"/>
              </a:rPr>
              <a:t>ακη</a:t>
            </a:r>
            <a:r>
              <a:rPr lang="el-GR" sz="3800" b="1" dirty="0">
                <a:latin typeface="Calibri" charset="0"/>
                <a:ea typeface="Calibri" charset="0"/>
                <a:cs typeface="Calibri" charset="0"/>
              </a:rPr>
              <a:t> </a:t>
            </a:r>
            <a:r>
              <a:rPr lang="el-GR" sz="3800" b="1" dirty="0" err="1">
                <a:latin typeface="Calibri" charset="0"/>
                <a:ea typeface="Calibri" charset="0"/>
                <a:cs typeface="Calibri" charset="0"/>
              </a:rPr>
              <a:t>ασφαλεια</a:t>
            </a:r>
            <a:r>
              <a:rPr lang="el-GR" sz="3800" b="1" dirty="0">
                <a:latin typeface="Calibri" charset="0"/>
                <a:ea typeface="Calibri" charset="0"/>
                <a:cs typeface="Calibri" charset="0"/>
              </a:rPr>
              <a:t> &amp;</a:t>
            </a:r>
            <a:br>
              <a:rPr lang="el-GR" sz="3800" b="1" dirty="0">
                <a:latin typeface="Calibri" charset="0"/>
                <a:ea typeface="Calibri" charset="0"/>
                <a:cs typeface="Calibri" charset="0"/>
              </a:rPr>
            </a:br>
            <a:r>
              <a:rPr lang="el-GR" sz="3800" b="1" dirty="0" err="1">
                <a:latin typeface="Calibri" charset="0"/>
                <a:ea typeface="Calibri" charset="0"/>
                <a:cs typeface="Calibri" charset="0"/>
              </a:rPr>
              <a:t>ανανεωσιμεσ</a:t>
            </a:r>
            <a:r>
              <a:rPr lang="el-GR" sz="3800" b="1" dirty="0">
                <a:latin typeface="Calibri" charset="0"/>
                <a:ea typeface="Calibri" charset="0"/>
                <a:cs typeface="Calibri" charset="0"/>
              </a:rPr>
              <a:t> </a:t>
            </a:r>
            <a:r>
              <a:rPr lang="el-GR" sz="3800" b="1" dirty="0" err="1">
                <a:latin typeface="Calibri" charset="0"/>
                <a:ea typeface="Calibri" charset="0"/>
                <a:cs typeface="Calibri" charset="0"/>
              </a:rPr>
              <a:t>πηγεσ</a:t>
            </a:r>
            <a:r>
              <a:rPr lang="el-GR" sz="3800" b="1" dirty="0">
                <a:latin typeface="Calibri" charset="0"/>
                <a:ea typeface="Calibri" charset="0"/>
                <a:cs typeface="Calibri" charset="0"/>
              </a:rPr>
              <a:t> </a:t>
            </a:r>
            <a:r>
              <a:rPr lang="el-GR" sz="3800" b="1" dirty="0" err="1">
                <a:latin typeface="Calibri" charset="0"/>
                <a:ea typeface="Calibri" charset="0"/>
                <a:cs typeface="Calibri" charset="0"/>
              </a:rPr>
              <a:t>ενεργειασ</a:t>
            </a:r>
            <a:endParaRPr lang="en-US" sz="3800" b="1" dirty="0">
              <a:latin typeface="Calibri" charset="0"/>
              <a:ea typeface="Calibri" charset="0"/>
              <a:cs typeface="Calibri" charset="0"/>
            </a:endParaRPr>
          </a:p>
        </p:txBody>
      </p:sp>
      <p:sp>
        <p:nvSpPr>
          <p:cNvPr id="3" name="Subtitle 2"/>
          <p:cNvSpPr>
            <a:spLocks noGrp="1"/>
          </p:cNvSpPr>
          <p:nvPr>
            <p:ph type="subTitle" idx="1"/>
          </p:nvPr>
        </p:nvSpPr>
        <p:spPr>
          <a:xfrm>
            <a:off x="1197204" y="2894029"/>
            <a:ext cx="9785022" cy="2743199"/>
          </a:xfrm>
        </p:spPr>
        <p:txBody>
          <a:bodyPr>
            <a:normAutofit lnSpcReduction="10000"/>
          </a:bodyPr>
          <a:lstStyle/>
          <a:p>
            <a:pPr algn="l">
              <a:spcAft>
                <a:spcPts val="600"/>
              </a:spcAft>
            </a:pPr>
            <a:r>
              <a:rPr lang="el-GR" sz="2400" dirty="0">
                <a:latin typeface="Calibri" charset="0"/>
                <a:ea typeface="Calibri" charset="0"/>
                <a:cs typeface="Calibri" charset="0"/>
              </a:rPr>
              <a:t>Μάθημα Επιλογής: </a:t>
            </a:r>
            <a:r>
              <a:rPr lang="el-GR" sz="2400" b="1" dirty="0">
                <a:latin typeface="Calibri" charset="0"/>
                <a:ea typeface="Calibri" charset="0"/>
                <a:cs typeface="Calibri" charset="0"/>
              </a:rPr>
              <a:t>Ανανεώσιμες Πηγές Ενέργειας στη Διεθνή Πολιτική</a:t>
            </a:r>
          </a:p>
          <a:p>
            <a:pPr algn="l">
              <a:spcAft>
                <a:spcPts val="600"/>
              </a:spcAft>
            </a:pPr>
            <a:r>
              <a:rPr lang="el-GR" sz="2400" dirty="0">
                <a:latin typeface="Calibri" charset="0"/>
                <a:ea typeface="Calibri" charset="0"/>
                <a:cs typeface="Calibri" charset="0"/>
              </a:rPr>
              <a:t>Τμήμα Διεθνών και Ευρωπαϊκών Σπουδών</a:t>
            </a:r>
          </a:p>
          <a:p>
            <a:pPr>
              <a:spcAft>
                <a:spcPts val="600"/>
              </a:spcAft>
            </a:pPr>
            <a:endParaRPr lang="el-GR" dirty="0">
              <a:latin typeface="Calibri" charset="0"/>
              <a:ea typeface="Calibri" charset="0"/>
              <a:cs typeface="Calibri" charset="0"/>
            </a:endParaRPr>
          </a:p>
          <a:p>
            <a:pPr>
              <a:spcAft>
                <a:spcPts val="600"/>
              </a:spcAft>
            </a:pPr>
            <a:r>
              <a:rPr lang="el-GR" b="1" dirty="0" smtClean="0">
                <a:latin typeface="Calibri" charset="0"/>
                <a:ea typeface="Calibri" charset="0"/>
                <a:cs typeface="Calibri" charset="0"/>
              </a:rPr>
              <a:t>Κοντούλη</a:t>
            </a:r>
            <a:r>
              <a:rPr lang="en-US" b="1" dirty="0" smtClean="0">
                <a:latin typeface="Calibri" charset="0"/>
                <a:ea typeface="Calibri" charset="0"/>
                <a:cs typeface="Calibri" charset="0"/>
              </a:rPr>
              <a:t> </a:t>
            </a:r>
            <a:r>
              <a:rPr lang="el-GR" b="1" dirty="0">
                <a:latin typeface="Calibri" charset="0"/>
                <a:ea typeface="Calibri" charset="0"/>
                <a:cs typeface="Calibri" charset="0"/>
              </a:rPr>
              <a:t>Νικολέττα </a:t>
            </a:r>
            <a:endParaRPr lang="en-US" b="1" dirty="0" smtClean="0">
              <a:latin typeface="Calibri" charset="0"/>
              <a:ea typeface="Calibri" charset="0"/>
              <a:cs typeface="Calibri" charset="0"/>
            </a:endParaRPr>
          </a:p>
          <a:p>
            <a:pPr>
              <a:spcAft>
                <a:spcPts val="600"/>
              </a:spcAft>
            </a:pPr>
            <a:r>
              <a:rPr lang="el-GR" dirty="0" smtClean="0">
                <a:latin typeface="Calibri" charset="0"/>
                <a:ea typeface="Calibri" charset="0"/>
                <a:cs typeface="Calibri" charset="0"/>
              </a:rPr>
              <a:t>Υπ. Διδάκτωρ</a:t>
            </a:r>
            <a:endParaRPr lang="el-GR" dirty="0">
              <a:latin typeface="Calibri" charset="0"/>
              <a:ea typeface="Calibri" charset="0"/>
              <a:cs typeface="Calibri" charset="0"/>
            </a:endParaRPr>
          </a:p>
          <a:p>
            <a:pPr>
              <a:spcAft>
                <a:spcPts val="600"/>
              </a:spcAft>
            </a:pPr>
            <a:r>
              <a:rPr lang="el-GR" sz="2000" dirty="0">
                <a:solidFill>
                  <a:schemeClr val="accent1"/>
                </a:solidFill>
                <a:latin typeface="Calibri" charset="0"/>
                <a:ea typeface="Calibri" charset="0"/>
                <a:cs typeface="Calibri" charset="0"/>
              </a:rPr>
              <a:t>Νοέμβριος 2019</a:t>
            </a:r>
          </a:p>
        </p:txBody>
      </p:sp>
      <p:pic>
        <p:nvPicPr>
          <p:cNvPr id="5" name="Picture 4"/>
          <p:cNvPicPr>
            <a:picLocks noChangeAspect="1"/>
          </p:cNvPicPr>
          <p:nvPr/>
        </p:nvPicPr>
        <p:blipFill>
          <a:blip r:embed="rId3"/>
          <a:stretch>
            <a:fillRect/>
          </a:stretch>
        </p:blipFill>
        <p:spPr>
          <a:xfrm>
            <a:off x="1271864" y="1272619"/>
            <a:ext cx="1098420" cy="1706251"/>
          </a:xfrm>
          <a:prstGeom prst="rect">
            <a:avLst/>
          </a:prstGeom>
        </p:spPr>
      </p:pic>
    </p:spTree>
    <p:extLst>
      <p:ext uri="{BB962C8B-B14F-4D97-AF65-F5344CB8AC3E}">
        <p14:creationId xmlns:p14="http://schemas.microsoft.com/office/powerpoint/2010/main" val="381604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15829"/>
          </a:xfrm>
        </p:spPr>
        <p:txBody>
          <a:bodyPr>
            <a:normAutofit/>
          </a:bodyPr>
          <a:lstStyle/>
          <a:p>
            <a:pPr algn="ctr"/>
            <a:r>
              <a:rPr lang="el-GR" sz="3600" dirty="0" smtClean="0">
                <a:latin typeface="Calibri" charset="0"/>
                <a:ea typeface="Calibri" charset="0"/>
                <a:cs typeface="Calibri" charset="0"/>
              </a:rPr>
              <a:t>Το χρονικό της </a:t>
            </a:r>
            <a:r>
              <a:rPr lang="el-GR" sz="3600" dirty="0">
                <a:latin typeface="Calibri" charset="0"/>
                <a:ea typeface="Calibri" charset="0"/>
                <a:cs typeface="Calibri" charset="0"/>
              </a:rPr>
              <a:t>ενεργειακής ασφάλειας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95167"/>
            <a:ext cx="9601200" cy="4472233"/>
          </a:xfrm>
        </p:spPr>
        <p:txBody>
          <a:bodyPr anchor="ctr">
            <a:normAutofit/>
          </a:bodyPr>
          <a:lstStyle/>
          <a:p>
            <a:pPr marL="0" indent="0" algn="ctr">
              <a:lnSpc>
                <a:spcPct val="150000"/>
              </a:lnSpc>
              <a:buNone/>
            </a:pPr>
            <a:r>
              <a:rPr lang="en-US" sz="2200" b="1" i="1" dirty="0">
                <a:latin typeface="Times New Roman" charset="0"/>
                <a:ea typeface="Times New Roman" charset="0"/>
                <a:cs typeface="Times New Roman" charset="0"/>
              </a:rPr>
              <a:t>“Safety and certainty in oil, lie in variety and variety alone”</a:t>
            </a:r>
            <a:endParaRPr lang="en-GB" sz="2200" b="1" i="1" dirty="0">
              <a:latin typeface="Times New Roman" charset="0"/>
              <a:ea typeface="Times New Roman" charset="0"/>
              <a:cs typeface="Times New Roman" charset="0"/>
            </a:endParaRPr>
          </a:p>
          <a:p>
            <a:pPr marL="0" indent="0" algn="ctr">
              <a:lnSpc>
                <a:spcPct val="150000"/>
              </a:lnSpc>
              <a:buNone/>
            </a:pPr>
            <a:r>
              <a:rPr lang="el-GR" sz="2200" dirty="0">
                <a:latin typeface="Calibri" charset="0"/>
                <a:ea typeface="Calibri" charset="0"/>
                <a:cs typeface="Calibri" charset="0"/>
              </a:rPr>
              <a:t>«Η ασφάλεια και η βεβαιότητα στο θέμα του πετρελαίου έγκειται στη διαφορετικότητα των πηγών και μόνο σε αυτήν»</a:t>
            </a:r>
            <a:endParaRPr lang="en-GB" sz="2200" dirty="0">
              <a:latin typeface="Calibri" charset="0"/>
              <a:ea typeface="Calibri" charset="0"/>
              <a:cs typeface="Calibri" charset="0"/>
            </a:endParaRPr>
          </a:p>
          <a:p>
            <a:pPr marL="0" indent="0" algn="r">
              <a:lnSpc>
                <a:spcPct val="100000"/>
              </a:lnSpc>
              <a:buNone/>
            </a:pPr>
            <a:r>
              <a:rPr lang="en-US" sz="1600" b="1" dirty="0">
                <a:solidFill>
                  <a:schemeClr val="accent1"/>
                </a:solidFill>
              </a:rPr>
              <a:t>Sir Winston Churchill</a:t>
            </a:r>
            <a:endParaRPr lang="en-GB" sz="1600" dirty="0">
              <a:solidFill>
                <a:schemeClr val="accent1"/>
              </a:solidFill>
            </a:endParaRPr>
          </a:p>
          <a:p>
            <a:pPr>
              <a:lnSpc>
                <a:spcPct val="100000"/>
              </a:lnSpc>
            </a:pPr>
            <a:endParaRPr lang="en-US" sz="1600" dirty="0">
              <a:solidFill>
                <a:schemeClr val="accent1"/>
              </a:solidFill>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10</a:t>
            </a:fld>
            <a:endParaRPr lang="en-US"/>
          </a:p>
        </p:txBody>
      </p:sp>
    </p:spTree>
    <p:extLst>
      <p:ext uri="{BB962C8B-B14F-4D97-AF65-F5344CB8AC3E}">
        <p14:creationId xmlns:p14="http://schemas.microsoft.com/office/powerpoint/2010/main" val="654459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719060"/>
          </a:xfrm>
        </p:spPr>
        <p:txBody>
          <a:bodyPr>
            <a:normAutofit fontScale="90000"/>
          </a:bodyPr>
          <a:lstStyle/>
          <a:p>
            <a:pPr algn="ctr"/>
            <a:r>
              <a:rPr lang="el-GR" sz="3400" dirty="0">
                <a:latin typeface="Calibri" charset="0"/>
                <a:ea typeface="Calibri" charset="0"/>
                <a:cs typeface="Calibri" charset="0"/>
              </a:rPr>
              <a:t>1973 Α’ Πετρελαϊκή κρίση - 1979 Β’ Πετρελαϊκή κρίση</a:t>
            </a:r>
            <a:r>
              <a:rPr lang="en-GB" sz="3400" dirty="0"/>
              <a:t/>
            </a:r>
            <a:br>
              <a:rPr lang="en-GB" sz="3400" dirty="0"/>
            </a:br>
            <a:endParaRPr lang="en-US" sz="3400" dirty="0"/>
          </a:p>
        </p:txBody>
      </p:sp>
      <p:sp>
        <p:nvSpPr>
          <p:cNvPr id="3" name="Content Placeholder 2"/>
          <p:cNvSpPr>
            <a:spLocks noGrp="1"/>
          </p:cNvSpPr>
          <p:nvPr>
            <p:ph idx="1"/>
          </p:nvPr>
        </p:nvSpPr>
        <p:spPr>
          <a:xfrm>
            <a:off x="1371600" y="1404861"/>
            <a:ext cx="9601200" cy="4462539"/>
          </a:xfrm>
        </p:spPr>
        <p:txBody>
          <a:bodyPr anchor="ctr">
            <a:normAutofit/>
          </a:bodyPr>
          <a:lstStyle/>
          <a:p>
            <a:pPr lvl="0">
              <a:lnSpc>
                <a:spcPct val="100000"/>
              </a:lnSpc>
            </a:pPr>
            <a:r>
              <a:rPr lang="el-GR" sz="2200" dirty="0">
                <a:latin typeface="Calibri" charset="0"/>
                <a:ea typeface="Calibri" charset="0"/>
                <a:cs typeface="Calibri" charset="0"/>
              </a:rPr>
              <a:t>Η αστάθεια στην περιοχή της Μέσης Ανατολής οδήγησε στην αύξηση των τιμών του πετρελαίου για περισσότερο από μία δεκαετία.</a:t>
            </a:r>
            <a:endParaRPr lang="en-GB" sz="2200" dirty="0">
              <a:latin typeface="Calibri" charset="0"/>
              <a:ea typeface="Calibri" charset="0"/>
              <a:cs typeface="Calibri" charset="0"/>
            </a:endParaRPr>
          </a:p>
          <a:p>
            <a:pPr lvl="0">
              <a:lnSpc>
                <a:spcPct val="100000"/>
              </a:lnSpc>
            </a:pPr>
            <a:r>
              <a:rPr lang="el-GR" sz="2200" dirty="0">
                <a:latin typeface="Calibri" charset="0"/>
                <a:ea typeface="Calibri" charset="0"/>
                <a:cs typeface="Calibri" charset="0"/>
              </a:rPr>
              <a:t>Οι ανησυχίες για την ενεργειακή ασφάλεια προέκυψαν για πρώτη φορά στις αρχές της δεκαετίας του 1970 στην Ευρώπη, την Ιαπωνία και τις ΗΠΑ, καθώς οι πρώτες πετρελαϊκές κρίσεις αποκάλυψαν την ευπάθεια των ανεπτυγμένων οικονομιών στις διαταραχές των τιμών του πετρελαίου.</a:t>
            </a:r>
          </a:p>
          <a:p>
            <a:pPr lvl="0">
              <a:lnSpc>
                <a:spcPct val="100000"/>
              </a:lnSpc>
            </a:pPr>
            <a:r>
              <a:rPr lang="el-GR" sz="2200" dirty="0">
                <a:latin typeface="Calibri" charset="0"/>
                <a:ea typeface="Calibri" charset="0"/>
                <a:cs typeface="Calibri" charset="0"/>
              </a:rPr>
              <a:t>Το πρόβλημα του ενεργειακού ανεφοδιασμού αποκαλύφθηκε πως ήταν διαρθρωτικό και όχι συγκυριακό.</a:t>
            </a:r>
            <a:endParaRPr lang="en-GB" sz="2200" dirty="0">
              <a:latin typeface="Calibri" charset="0"/>
              <a:ea typeface="Calibri" charset="0"/>
              <a:cs typeface="Calibri" charset="0"/>
            </a:endParaRPr>
          </a:p>
          <a:p>
            <a:pPr lvl="0">
              <a:lnSpc>
                <a:spcPct val="100000"/>
              </a:lnSpc>
            </a:pPr>
            <a:r>
              <a:rPr lang="el-GR" sz="2200" dirty="0">
                <a:latin typeface="Calibri" charset="0"/>
                <a:ea typeface="Calibri" charset="0"/>
                <a:cs typeface="Calibri" charset="0"/>
              </a:rPr>
              <a:t>Ο Διεθνής Οργανισμός Ενέργειας (ΔΟΕ) ιδρύθηκε το 1974 από τις χώρες του Οργανισμού Οικονομικής Συνεργασίας και Ανάπτυξης (ΟΟΣΑ), προκειμένου να προωθηθεί η ενεργειακή ασφάλεια μεταξύ των μελών του.</a:t>
            </a: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11</a:t>
            </a:fld>
            <a:endParaRPr lang="en-US"/>
          </a:p>
        </p:txBody>
      </p:sp>
    </p:spTree>
    <p:extLst>
      <p:ext uri="{BB962C8B-B14F-4D97-AF65-F5344CB8AC3E}">
        <p14:creationId xmlns:p14="http://schemas.microsoft.com/office/powerpoint/2010/main" val="1186629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1131423"/>
          </a:xfrm>
        </p:spPr>
        <p:txBody>
          <a:bodyPr>
            <a:normAutofit/>
          </a:bodyPr>
          <a:lstStyle/>
          <a:p>
            <a:pPr algn="ctr"/>
            <a:r>
              <a:rPr lang="el-GR" sz="3600" dirty="0">
                <a:latin typeface="Calibri" charset="0"/>
                <a:ea typeface="Calibri" charset="0"/>
                <a:cs typeface="Calibri" charset="0"/>
              </a:rPr>
              <a:t>Ίδρυση Διεθνούς Οργανισμού Ενέργειας</a:t>
            </a:r>
            <a:r>
              <a:rPr lang="en-US" sz="3600" dirty="0">
                <a:latin typeface="Calibri" charset="0"/>
                <a:ea typeface="Calibri" charset="0"/>
                <a:cs typeface="Calibri" charset="0"/>
              </a:rPr>
              <a:t> (</a:t>
            </a:r>
            <a:r>
              <a:rPr lang="el-GR" sz="3600" dirty="0">
                <a:latin typeface="Calibri" charset="0"/>
                <a:ea typeface="Calibri" charset="0"/>
                <a:cs typeface="Calibri" charset="0"/>
              </a:rPr>
              <a:t>ΔΟΕ)</a:t>
            </a:r>
            <a:r>
              <a:rPr lang="en-US" sz="3600" dirty="0">
                <a:latin typeface="Calibri" charset="0"/>
                <a:ea typeface="Calibri" charset="0"/>
                <a:cs typeface="Calibri" charset="0"/>
              </a:rPr>
              <a:t/>
            </a:r>
            <a:br>
              <a:rPr lang="en-US" sz="3600" dirty="0">
                <a:latin typeface="Calibri" charset="0"/>
                <a:ea typeface="Calibri" charset="0"/>
                <a:cs typeface="Calibri" charset="0"/>
              </a:rPr>
            </a:br>
            <a:r>
              <a:rPr lang="en-US" sz="3000" dirty="0">
                <a:solidFill>
                  <a:schemeClr val="accent1"/>
                </a:solidFill>
                <a:latin typeface="Calibri" charset="0"/>
                <a:ea typeface="Calibri" charset="0"/>
                <a:cs typeface="Calibri" charset="0"/>
              </a:rPr>
              <a:t>International Energy Agency (IEA)</a:t>
            </a:r>
            <a:endParaRPr lang="en-US" sz="3000" dirty="0"/>
          </a:p>
        </p:txBody>
      </p:sp>
      <p:sp>
        <p:nvSpPr>
          <p:cNvPr id="3" name="Content Placeholder 2"/>
          <p:cNvSpPr>
            <a:spLocks noGrp="1"/>
          </p:cNvSpPr>
          <p:nvPr>
            <p:ph idx="1"/>
          </p:nvPr>
        </p:nvSpPr>
        <p:spPr>
          <a:xfrm>
            <a:off x="1371600" y="1668545"/>
            <a:ext cx="9601200" cy="4639658"/>
          </a:xfrm>
        </p:spPr>
        <p:txBody>
          <a:bodyPr anchor="t">
            <a:normAutofit lnSpcReduction="10000"/>
          </a:bodyPr>
          <a:lstStyle/>
          <a:p>
            <a:pPr>
              <a:lnSpc>
                <a:spcPct val="100000"/>
              </a:lnSpc>
            </a:pPr>
            <a:r>
              <a:rPr lang="el-GR" sz="2400" dirty="0">
                <a:latin typeface="Calibri" charset="0"/>
                <a:ea typeface="Calibri" charset="0"/>
                <a:cs typeface="Calibri" charset="0"/>
              </a:rPr>
              <a:t>Εξετάζει </a:t>
            </a:r>
            <a:r>
              <a:rPr lang="el-GR" sz="2400" dirty="0" smtClean="0">
                <a:latin typeface="Calibri" charset="0"/>
                <a:ea typeface="Calibri" charset="0"/>
                <a:cs typeface="Calibri" charset="0"/>
              </a:rPr>
              <a:t>όλο το </a:t>
            </a:r>
            <a:r>
              <a:rPr lang="el-GR" sz="2400" dirty="0">
                <a:latin typeface="Calibri" charset="0"/>
                <a:ea typeface="Calibri" charset="0"/>
                <a:cs typeface="Calibri" charset="0"/>
              </a:rPr>
              <a:t>φάσμα των ενεργειακών θεμάτων.</a:t>
            </a:r>
          </a:p>
          <a:p>
            <a:pPr>
              <a:lnSpc>
                <a:spcPct val="100000"/>
              </a:lnSpc>
            </a:pPr>
            <a:r>
              <a:rPr lang="el-GR" sz="2400" dirty="0">
                <a:latin typeface="Calibri" charset="0"/>
                <a:ea typeface="Calibri" charset="0"/>
                <a:cs typeface="Calibri" charset="0"/>
              </a:rPr>
              <a:t>Υποστηρίζει πολιτικές που ενισχύουν την </a:t>
            </a:r>
            <a:r>
              <a:rPr lang="el-GR" sz="2400" b="1" dirty="0">
                <a:latin typeface="Calibri" charset="0"/>
                <a:ea typeface="Calibri" charset="0"/>
                <a:cs typeface="Calibri" charset="0"/>
              </a:rPr>
              <a:t>αξιοπιστία</a:t>
            </a:r>
            <a:r>
              <a:rPr lang="el-GR" sz="2400" dirty="0">
                <a:latin typeface="Calibri" charset="0"/>
                <a:ea typeface="Calibri" charset="0"/>
                <a:cs typeface="Calibri" charset="0"/>
              </a:rPr>
              <a:t> (</a:t>
            </a:r>
            <a:r>
              <a:rPr lang="en-US" sz="2400" dirty="0">
                <a:latin typeface="Calibri" charset="0"/>
                <a:ea typeface="Calibri" charset="0"/>
                <a:cs typeface="Calibri" charset="0"/>
              </a:rPr>
              <a:t>reliability)</a:t>
            </a:r>
            <a:r>
              <a:rPr lang="el-GR" sz="2400" dirty="0">
                <a:latin typeface="Calibri" charset="0"/>
                <a:ea typeface="Calibri" charset="0"/>
                <a:cs typeface="Calibri" charset="0"/>
              </a:rPr>
              <a:t>, την </a:t>
            </a:r>
            <a:r>
              <a:rPr lang="el-GR" sz="2400" b="1" dirty="0">
                <a:latin typeface="Calibri" charset="0"/>
                <a:ea typeface="Calibri" charset="0"/>
                <a:cs typeface="Calibri" charset="0"/>
              </a:rPr>
              <a:t>οικονομική προσιτότητα</a:t>
            </a:r>
            <a:r>
              <a:rPr lang="en-US" sz="2400" dirty="0">
                <a:latin typeface="Calibri" charset="0"/>
                <a:ea typeface="Calibri" charset="0"/>
                <a:cs typeface="Calibri" charset="0"/>
              </a:rPr>
              <a:t> (affordability)</a:t>
            </a:r>
            <a:r>
              <a:rPr lang="el-GR" sz="2400" dirty="0">
                <a:latin typeface="Calibri" charset="0"/>
                <a:ea typeface="Calibri" charset="0"/>
                <a:cs typeface="Calibri" charset="0"/>
              </a:rPr>
              <a:t> και τη </a:t>
            </a:r>
            <a:r>
              <a:rPr lang="el-GR" sz="2400" b="1" dirty="0">
                <a:latin typeface="Calibri" charset="0"/>
                <a:ea typeface="Calibri" charset="0"/>
                <a:cs typeface="Calibri" charset="0"/>
              </a:rPr>
              <a:t>βιωσιμότητα</a:t>
            </a:r>
            <a:r>
              <a:rPr lang="en-US" sz="2400" dirty="0">
                <a:latin typeface="Calibri" charset="0"/>
                <a:ea typeface="Calibri" charset="0"/>
                <a:cs typeface="Calibri" charset="0"/>
              </a:rPr>
              <a:t> (sustainability)</a:t>
            </a:r>
            <a:r>
              <a:rPr lang="el-GR" sz="2400" dirty="0">
                <a:latin typeface="Calibri" charset="0"/>
                <a:ea typeface="Calibri" charset="0"/>
                <a:cs typeface="Calibri" charset="0"/>
              </a:rPr>
              <a:t> της ενέργειας</a:t>
            </a:r>
            <a:r>
              <a:rPr lang="en-US" sz="2400" dirty="0">
                <a:latin typeface="Calibri" charset="0"/>
                <a:ea typeface="Calibri" charset="0"/>
                <a:cs typeface="Calibri" charset="0"/>
              </a:rPr>
              <a:t>.</a:t>
            </a:r>
            <a:endParaRPr lang="el-GR" sz="2400" dirty="0">
              <a:latin typeface="Calibri" charset="0"/>
              <a:ea typeface="Calibri" charset="0"/>
              <a:cs typeface="Calibri" charset="0"/>
            </a:endParaRPr>
          </a:p>
          <a:p>
            <a:pPr>
              <a:lnSpc>
                <a:spcPct val="100000"/>
              </a:lnSpc>
            </a:pPr>
            <a:r>
              <a:rPr lang="el-GR" sz="2400" dirty="0">
                <a:latin typeface="Calibri" charset="0"/>
                <a:ea typeface="Calibri" charset="0"/>
                <a:cs typeface="Calibri" charset="0"/>
              </a:rPr>
              <a:t>Εστιάζει στη διασφάλιση της ενεργειακή </a:t>
            </a:r>
            <a:r>
              <a:rPr lang="el-GR" sz="2400" dirty="0" smtClean="0">
                <a:latin typeface="Calibri" charset="0"/>
                <a:ea typeface="Calibri" charset="0"/>
                <a:cs typeface="Calibri" charset="0"/>
              </a:rPr>
              <a:t>ασφάλειας, </a:t>
            </a:r>
            <a:r>
              <a:rPr lang="el-GR" sz="2400" dirty="0">
                <a:latin typeface="Calibri" charset="0"/>
                <a:ea typeface="Calibri" charset="0"/>
                <a:cs typeface="Calibri" charset="0"/>
              </a:rPr>
              <a:t>προωθώντας την ποικιλομορφία, την αποδοτικότητα, την ευελιξία και την αξιοπιστία για όλα τα καύσιμα και τις πηγές ενέργειας.</a:t>
            </a:r>
          </a:p>
          <a:p>
            <a:pPr>
              <a:lnSpc>
                <a:spcPct val="100000"/>
              </a:lnSpc>
            </a:pPr>
            <a:r>
              <a:rPr lang="el-GR" sz="2400" dirty="0">
                <a:latin typeface="Calibri" charset="0"/>
                <a:ea typeface="Calibri" charset="0"/>
                <a:cs typeface="Calibri" charset="0"/>
              </a:rPr>
              <a:t>Αποτελεί βασική πηγή δευτερογενών δεδομένων (</a:t>
            </a:r>
            <a:r>
              <a:rPr lang="en-US" sz="2400" dirty="0">
                <a:latin typeface="Calibri" charset="0"/>
                <a:ea typeface="Calibri" charset="0"/>
                <a:cs typeface="Calibri" charset="0"/>
              </a:rPr>
              <a:t>World Energy Outlook </a:t>
            </a:r>
            <a:r>
              <a:rPr lang="mr-IN" sz="2400" dirty="0">
                <a:latin typeface="Calibri" charset="0"/>
                <a:ea typeface="Calibri" charset="0"/>
                <a:cs typeface="Calibri" charset="0"/>
              </a:rPr>
              <a:t>–</a:t>
            </a:r>
            <a:r>
              <a:rPr lang="en-US" sz="2400" dirty="0">
                <a:latin typeface="Calibri" charset="0"/>
                <a:ea typeface="Calibri" charset="0"/>
                <a:cs typeface="Calibri" charset="0"/>
              </a:rPr>
              <a:t> IEA Atlas of Energy)</a:t>
            </a:r>
            <a:r>
              <a:rPr lang="el-GR" sz="2400" dirty="0">
                <a:latin typeface="Calibri" charset="0"/>
                <a:ea typeface="Calibri" charset="0"/>
                <a:cs typeface="Calibri" charset="0"/>
              </a:rPr>
              <a:t>.</a:t>
            </a:r>
            <a:endParaRPr lang="en-US" sz="2400" dirty="0">
              <a:latin typeface="Calibri" charset="0"/>
              <a:ea typeface="Calibri" charset="0"/>
              <a:cs typeface="Calibri" charset="0"/>
            </a:endParaRPr>
          </a:p>
          <a:p>
            <a:pPr lvl="0">
              <a:lnSpc>
                <a:spcPct val="100000"/>
              </a:lnSpc>
              <a:buFont typeface="Wingdings" charset="2"/>
              <a:buChar char="ü"/>
            </a:pPr>
            <a:r>
              <a:rPr lang="el-GR" sz="2400" b="1" dirty="0">
                <a:latin typeface="Calibri" charset="0"/>
                <a:ea typeface="Calibri" charset="0"/>
                <a:cs typeface="Calibri" charset="0"/>
              </a:rPr>
              <a:t>Ακρογωνιαίος λίθος ΔΟΕ</a:t>
            </a:r>
            <a:r>
              <a:rPr lang="el-GR" sz="2400" dirty="0">
                <a:latin typeface="Calibri" charset="0"/>
                <a:ea typeface="Calibri" charset="0"/>
                <a:cs typeface="Calibri" charset="0"/>
              </a:rPr>
              <a:t>: αποθέματα που αντιστοιχούν σε τουλάχιστον 90 ημέρες καθαρών εισαγωγών πετρελαίου.</a:t>
            </a:r>
            <a:endParaRPr lang="en-GB" sz="2400" dirty="0">
              <a:latin typeface="Calibri" charset="0"/>
              <a:ea typeface="Calibri" charset="0"/>
              <a:cs typeface="Calibri" charset="0"/>
            </a:endParaRPr>
          </a:p>
          <a:p>
            <a:pPr>
              <a:lnSpc>
                <a:spcPct val="100000"/>
              </a:lnSpc>
            </a:pPr>
            <a:endParaRPr lang="en-US" sz="22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12</a:t>
            </a:fld>
            <a:endParaRPr lang="en-US"/>
          </a:p>
        </p:txBody>
      </p:sp>
    </p:spTree>
    <p:extLst>
      <p:ext uri="{BB962C8B-B14F-4D97-AF65-F5344CB8AC3E}">
        <p14:creationId xmlns:p14="http://schemas.microsoft.com/office/powerpoint/2010/main" val="399910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750009"/>
          </a:xfrm>
        </p:spPr>
        <p:txBody>
          <a:bodyPr>
            <a:normAutofit fontScale="90000"/>
          </a:bodyPr>
          <a:lstStyle/>
          <a:p>
            <a:pPr algn="ctr"/>
            <a:r>
              <a:rPr lang="el-GR" sz="3900" dirty="0">
                <a:latin typeface="Calibri" charset="0"/>
                <a:ea typeface="Calibri" charset="0"/>
                <a:cs typeface="Calibri" charset="0"/>
              </a:rPr>
              <a:t>Παγκόσμια Κατανομή πετρελαϊκών αποθεμάτων </a:t>
            </a:r>
            <a:r>
              <a:rPr lang="el-GR" dirty="0"/>
              <a:t/>
            </a:r>
            <a:br>
              <a:rPr lang="el-GR" dirty="0"/>
            </a:br>
            <a:endParaRPr lang="en-US" dirty="0"/>
          </a:p>
        </p:txBody>
      </p:sp>
      <p:pic>
        <p:nvPicPr>
          <p:cNvPr id="5" name="Content Placeholder 4"/>
          <p:cNvPicPr>
            <a:picLocks noGrp="1" noChangeAspect="1"/>
          </p:cNvPicPr>
          <p:nvPr>
            <p:ph idx="1"/>
          </p:nvPr>
        </p:nvPicPr>
        <p:blipFill>
          <a:blip r:embed="rId2"/>
          <a:stretch>
            <a:fillRect/>
          </a:stretch>
        </p:blipFill>
        <p:spPr>
          <a:xfrm>
            <a:off x="1371600" y="1469985"/>
            <a:ext cx="9601200" cy="4328931"/>
          </a:xfrm>
          <a:prstGeom prst="rect">
            <a:avLst/>
          </a:prstGeom>
        </p:spPr>
      </p:pic>
      <p:sp>
        <p:nvSpPr>
          <p:cNvPr id="4" name="Slide Number Placeholder 3"/>
          <p:cNvSpPr>
            <a:spLocks noGrp="1"/>
          </p:cNvSpPr>
          <p:nvPr>
            <p:ph type="sldNum" sz="quarter" idx="12"/>
          </p:nvPr>
        </p:nvSpPr>
        <p:spPr/>
        <p:txBody>
          <a:bodyPr/>
          <a:lstStyle/>
          <a:p>
            <a:fld id="{CB23F5B8-67C3-D243-B203-F43BA1900E41}" type="slidenum">
              <a:rPr lang="en-US" smtClean="0"/>
              <a:t>13</a:t>
            </a:fld>
            <a:endParaRPr lang="en-US"/>
          </a:p>
        </p:txBody>
      </p:sp>
      <p:sp>
        <p:nvSpPr>
          <p:cNvPr id="7" name="TextBox 6"/>
          <p:cNvSpPr txBox="1"/>
          <p:nvPr/>
        </p:nvSpPr>
        <p:spPr>
          <a:xfrm>
            <a:off x="7680960" y="6111433"/>
            <a:ext cx="3291840" cy="307777"/>
          </a:xfrm>
          <a:prstGeom prst="rect">
            <a:avLst/>
          </a:prstGeom>
          <a:noFill/>
        </p:spPr>
        <p:txBody>
          <a:bodyPr wrap="square" rtlCol="0">
            <a:spAutoFit/>
          </a:bodyPr>
          <a:lstStyle/>
          <a:p>
            <a:pPr algn="r"/>
            <a:r>
              <a:rPr lang="el-GR" sz="1400" b="1" dirty="0">
                <a:solidFill>
                  <a:schemeClr val="accent1"/>
                </a:solidFill>
              </a:rPr>
              <a:t>Πηγή</a:t>
            </a:r>
            <a:r>
              <a:rPr lang="en-GB" sz="1400" b="1" dirty="0">
                <a:solidFill>
                  <a:schemeClr val="accent1"/>
                </a:solidFill>
              </a:rPr>
              <a:t>: BP Statistical Review  201</a:t>
            </a:r>
            <a:r>
              <a:rPr lang="el-GR" sz="1400" b="1" dirty="0">
                <a:solidFill>
                  <a:schemeClr val="accent1"/>
                </a:solidFill>
              </a:rPr>
              <a:t>8</a:t>
            </a:r>
            <a:endParaRPr lang="en-US" sz="1400" dirty="0"/>
          </a:p>
        </p:txBody>
      </p:sp>
    </p:spTree>
    <p:extLst>
      <p:ext uri="{BB962C8B-B14F-4D97-AF65-F5344CB8AC3E}">
        <p14:creationId xmlns:p14="http://schemas.microsoft.com/office/powerpoint/2010/main" val="160708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10565"/>
          </a:xfrm>
        </p:spPr>
        <p:txBody>
          <a:bodyPr>
            <a:normAutofit fontScale="90000"/>
          </a:bodyPr>
          <a:lstStyle/>
          <a:p>
            <a:pPr algn="ctr"/>
            <a:r>
              <a:rPr lang="el-GR" sz="3900" dirty="0">
                <a:latin typeface="Calibri" charset="0"/>
                <a:ea typeface="Calibri" charset="0"/>
                <a:cs typeface="Calibri" charset="0"/>
              </a:rPr>
              <a:t>Παγκόσμια κατανομή αποθεμάτων Φυσικού Αερίου</a:t>
            </a:r>
            <a:r>
              <a:rPr lang="el-GR" dirty="0"/>
              <a:t/>
            </a:r>
            <a:br>
              <a:rPr lang="el-GR" dirty="0"/>
            </a:br>
            <a:endParaRPr lang="en-US" dirty="0"/>
          </a:p>
        </p:txBody>
      </p:sp>
      <p:pic>
        <p:nvPicPr>
          <p:cNvPr id="5" name="Content Placeholder 4"/>
          <p:cNvPicPr>
            <a:picLocks noGrp="1" noChangeAspect="1"/>
          </p:cNvPicPr>
          <p:nvPr>
            <p:ph idx="1"/>
          </p:nvPr>
        </p:nvPicPr>
        <p:blipFill>
          <a:blip r:embed="rId2"/>
          <a:stretch>
            <a:fillRect/>
          </a:stretch>
        </p:blipFill>
        <p:spPr>
          <a:xfrm>
            <a:off x="1371600" y="1296365"/>
            <a:ext cx="9601200" cy="4487683"/>
          </a:xfrm>
          <a:prstGeom prst="rect">
            <a:avLst/>
          </a:prstGeom>
        </p:spPr>
      </p:pic>
      <p:sp>
        <p:nvSpPr>
          <p:cNvPr id="4" name="Slide Number Placeholder 3"/>
          <p:cNvSpPr>
            <a:spLocks noGrp="1"/>
          </p:cNvSpPr>
          <p:nvPr>
            <p:ph type="sldNum" sz="quarter" idx="12"/>
          </p:nvPr>
        </p:nvSpPr>
        <p:spPr/>
        <p:txBody>
          <a:bodyPr/>
          <a:lstStyle/>
          <a:p>
            <a:fld id="{CB23F5B8-67C3-D243-B203-F43BA1900E41}" type="slidenum">
              <a:rPr lang="en-US" smtClean="0"/>
              <a:t>14</a:t>
            </a:fld>
            <a:endParaRPr lang="en-US"/>
          </a:p>
        </p:txBody>
      </p:sp>
      <p:sp>
        <p:nvSpPr>
          <p:cNvPr id="7" name="TextBox 6"/>
          <p:cNvSpPr txBox="1"/>
          <p:nvPr/>
        </p:nvSpPr>
        <p:spPr>
          <a:xfrm>
            <a:off x="7726680" y="6111433"/>
            <a:ext cx="3246120" cy="307777"/>
          </a:xfrm>
          <a:prstGeom prst="rect">
            <a:avLst/>
          </a:prstGeom>
          <a:noFill/>
        </p:spPr>
        <p:txBody>
          <a:bodyPr wrap="square" rtlCol="0">
            <a:spAutoFit/>
          </a:bodyPr>
          <a:lstStyle/>
          <a:p>
            <a:pPr algn="r"/>
            <a:r>
              <a:rPr lang="el-GR" sz="1400" b="1" dirty="0">
                <a:solidFill>
                  <a:schemeClr val="accent1"/>
                </a:solidFill>
              </a:rPr>
              <a:t>Πηγή</a:t>
            </a:r>
            <a:r>
              <a:rPr lang="en-GB" sz="1400" b="1" dirty="0">
                <a:solidFill>
                  <a:schemeClr val="accent1"/>
                </a:solidFill>
              </a:rPr>
              <a:t>: BP Statistical Review 201</a:t>
            </a:r>
            <a:r>
              <a:rPr lang="el-GR" sz="1400" b="1" dirty="0">
                <a:solidFill>
                  <a:schemeClr val="accent1"/>
                </a:solidFill>
              </a:rPr>
              <a:t>8</a:t>
            </a:r>
            <a:endParaRPr lang="en-US" sz="1400" dirty="0"/>
          </a:p>
        </p:txBody>
      </p:sp>
    </p:spTree>
    <p:extLst>
      <p:ext uri="{BB962C8B-B14F-4D97-AF65-F5344CB8AC3E}">
        <p14:creationId xmlns:p14="http://schemas.microsoft.com/office/powerpoint/2010/main" val="684343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506392"/>
          </a:xfrm>
        </p:spPr>
        <p:txBody>
          <a:bodyPr>
            <a:normAutofit fontScale="90000"/>
          </a:bodyPr>
          <a:lstStyle/>
          <a:p>
            <a:pPr algn="ctr"/>
            <a:r>
              <a:rPr lang="el-GR" sz="3600" dirty="0">
                <a:latin typeface="Calibri" charset="0"/>
                <a:ea typeface="Calibri" charset="0"/>
                <a:cs typeface="Calibri" charset="0"/>
              </a:rPr>
              <a:t>1980 Πόλεμος Ιράν – Ιράκ</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273215"/>
            <a:ext cx="9601200" cy="5180171"/>
          </a:xfrm>
        </p:spPr>
        <p:txBody>
          <a:bodyPr anchor="t">
            <a:normAutofit fontScale="55000" lnSpcReduction="20000"/>
          </a:bodyPr>
          <a:lstStyle/>
          <a:p>
            <a:pPr>
              <a:lnSpc>
                <a:spcPct val="120000"/>
              </a:lnSpc>
            </a:pPr>
            <a:r>
              <a:rPr lang="el-GR" sz="3600" dirty="0">
                <a:latin typeface="Calibri" charset="0"/>
                <a:ea typeface="Calibri" charset="0"/>
                <a:cs typeface="Calibri" charset="0"/>
              </a:rPr>
              <a:t>Μείωση ανησυχίας, ως αποτέλεσμα της διευρυμένης προσφοράς και της μειωμένης ζήτησης ενέργειας. Οι παγκόσμιες εισαγωγές πετρελαίου μειώθηκαν κατά 25% κατά το πρώτο εξάμηνο της δεκαετίας.</a:t>
            </a:r>
            <a:endParaRPr lang="en-GB" sz="3600" dirty="0">
              <a:latin typeface="Calibri" charset="0"/>
              <a:ea typeface="Calibri" charset="0"/>
              <a:cs typeface="Calibri" charset="0"/>
            </a:endParaRPr>
          </a:p>
          <a:p>
            <a:pPr>
              <a:lnSpc>
                <a:spcPct val="120000"/>
              </a:lnSpc>
            </a:pPr>
            <a:r>
              <a:rPr lang="el-GR" sz="3600" dirty="0" smtClean="0">
                <a:latin typeface="Calibri" charset="0"/>
                <a:ea typeface="Calibri" charset="0"/>
                <a:cs typeface="Calibri" charset="0"/>
              </a:rPr>
              <a:t>Το </a:t>
            </a:r>
            <a:r>
              <a:rPr lang="el-GR" sz="3600" dirty="0">
                <a:latin typeface="Calibri" charset="0"/>
                <a:ea typeface="Calibri" charset="0"/>
                <a:cs typeface="Calibri" charset="0"/>
              </a:rPr>
              <a:t>πετρέλαιο αντικαταστάθηκε εν μέρει από το φυσικό αέριο και την πυρηνική ενέργεια, ειδικά για την παραγωγή ηλεκτρικής ενέργειας.</a:t>
            </a:r>
            <a:endParaRPr lang="en-GB" sz="3600" dirty="0">
              <a:latin typeface="Calibri" charset="0"/>
              <a:ea typeface="Calibri" charset="0"/>
              <a:cs typeface="Calibri" charset="0"/>
            </a:endParaRPr>
          </a:p>
          <a:p>
            <a:pPr>
              <a:lnSpc>
                <a:spcPct val="120000"/>
              </a:lnSpc>
              <a:buFont typeface="Arial" charset="0"/>
              <a:buChar char="•"/>
            </a:pPr>
            <a:r>
              <a:rPr lang="el-GR" sz="3300" dirty="0">
                <a:latin typeface="Calibri" charset="0"/>
                <a:ea typeface="Calibri" charset="0"/>
                <a:cs typeface="Calibri" charset="0"/>
              </a:rPr>
              <a:t>Σήμερα λειτουργούν 442 πυρηνικοί αντιδραστήρες σε 32 χώρες.</a:t>
            </a:r>
            <a:endParaRPr lang="en-GB" sz="3300" dirty="0">
              <a:latin typeface="Calibri" charset="0"/>
              <a:ea typeface="Calibri" charset="0"/>
              <a:cs typeface="Calibri" charset="0"/>
            </a:endParaRPr>
          </a:p>
          <a:p>
            <a:pPr>
              <a:lnSpc>
                <a:spcPct val="120000"/>
              </a:lnSpc>
              <a:buFont typeface="Arial" charset="0"/>
              <a:buChar char="•"/>
            </a:pPr>
            <a:r>
              <a:rPr lang="el-GR" sz="3300" dirty="0">
                <a:latin typeface="Calibri" charset="0"/>
                <a:ea typeface="Calibri" charset="0"/>
                <a:cs typeface="Calibri" charset="0"/>
              </a:rPr>
              <a:t>Γαλλία: 58 αντιδραστήρες που καλύπτουν το 75% της ενέργειας.</a:t>
            </a:r>
            <a:endParaRPr lang="en-GB" sz="3300" dirty="0">
              <a:latin typeface="Calibri" charset="0"/>
              <a:ea typeface="Calibri" charset="0"/>
              <a:cs typeface="Calibri" charset="0"/>
            </a:endParaRPr>
          </a:p>
          <a:p>
            <a:pPr>
              <a:lnSpc>
                <a:spcPct val="120000"/>
              </a:lnSpc>
            </a:pPr>
            <a:r>
              <a:rPr lang="el-GR" sz="3600" dirty="0">
                <a:latin typeface="Calibri" charset="0"/>
                <a:ea typeface="Calibri" charset="0"/>
                <a:cs typeface="Calibri" charset="0"/>
              </a:rPr>
              <a:t>Σύμφωνα με τον ΔΟΕ, ενώ η παγκόσμια ζήτηση ενέργειας αυξήθηκε κατά 20% ετησίως κατά τη δεκαετία του 1980, το μερίδιο του πετρελαίου:</a:t>
            </a:r>
            <a:endParaRPr lang="en-GB" sz="3600" dirty="0">
              <a:latin typeface="Calibri" charset="0"/>
              <a:ea typeface="Calibri" charset="0"/>
              <a:cs typeface="Calibri" charset="0"/>
            </a:endParaRPr>
          </a:p>
          <a:p>
            <a:pPr>
              <a:lnSpc>
                <a:spcPct val="120000"/>
              </a:lnSpc>
              <a:buFont typeface="Arial" charset="0"/>
              <a:buChar char="•"/>
            </a:pPr>
            <a:r>
              <a:rPr lang="el-GR" sz="3300" dirty="0">
                <a:latin typeface="Calibri" charset="0"/>
                <a:ea typeface="Calibri" charset="0"/>
                <a:cs typeface="Calibri" charset="0"/>
              </a:rPr>
              <a:t>μειώθηκε από 42% το 1980 σε 37% το 1989 για πρωτογενή ενεργειακή προμήθεια</a:t>
            </a:r>
            <a:endParaRPr lang="en-GB" sz="3300" dirty="0">
              <a:latin typeface="Calibri" charset="0"/>
              <a:ea typeface="Calibri" charset="0"/>
              <a:cs typeface="Calibri" charset="0"/>
            </a:endParaRPr>
          </a:p>
          <a:p>
            <a:pPr>
              <a:lnSpc>
                <a:spcPct val="120000"/>
              </a:lnSpc>
              <a:buFont typeface="Arial" charset="0"/>
              <a:buChar char="•"/>
            </a:pPr>
            <a:r>
              <a:rPr lang="el-GR" sz="3300" dirty="0">
                <a:latin typeface="Calibri" charset="0"/>
                <a:ea typeface="Calibri" charset="0"/>
                <a:cs typeface="Calibri" charset="0"/>
              </a:rPr>
              <a:t>μειώθηκε από 20% το 1980 σε 12% 1989 για την παραγωγή ηλεκτρικής ενέργειας</a:t>
            </a:r>
            <a:endParaRPr lang="en-GB" sz="3300" dirty="0">
              <a:latin typeface="Calibri" charset="0"/>
              <a:ea typeface="Calibri" charset="0"/>
              <a:cs typeface="Calibri" charset="0"/>
            </a:endParaRPr>
          </a:p>
          <a:p>
            <a:pPr marL="0" indent="0" algn="r">
              <a:lnSpc>
                <a:spcPct val="120000"/>
              </a:lnSpc>
              <a:buNone/>
            </a:pPr>
            <a:r>
              <a:rPr lang="el-GR" sz="2900" b="1" dirty="0">
                <a:solidFill>
                  <a:schemeClr val="accent1"/>
                </a:solidFill>
                <a:latin typeface="Calibri" charset="0"/>
                <a:ea typeface="Calibri" charset="0"/>
                <a:cs typeface="Calibri" charset="0"/>
              </a:rPr>
              <a:t>EIA, </a:t>
            </a:r>
            <a:r>
              <a:rPr lang="el-GR" sz="2900" b="1" dirty="0" smtClean="0">
                <a:solidFill>
                  <a:schemeClr val="accent1"/>
                </a:solidFill>
                <a:latin typeface="Calibri" charset="0"/>
                <a:ea typeface="Calibri" charset="0"/>
                <a:cs typeface="Calibri" charset="0"/>
              </a:rPr>
              <a:t>2012; 2013</a:t>
            </a:r>
            <a:endParaRPr lang="en-GB" sz="2900" b="1" dirty="0">
              <a:solidFill>
                <a:schemeClr val="accent1"/>
              </a:solidFill>
              <a:latin typeface="Calibri" charset="0"/>
              <a:ea typeface="Calibri" charset="0"/>
              <a:cs typeface="Calibri" charset="0"/>
            </a:endParaRPr>
          </a:p>
          <a:p>
            <a:pPr>
              <a:lnSpc>
                <a:spcPct val="120000"/>
              </a:lnSpc>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15</a:t>
            </a:fld>
            <a:endParaRPr lang="en-US"/>
          </a:p>
        </p:txBody>
      </p:sp>
    </p:spTree>
    <p:extLst>
      <p:ext uri="{BB962C8B-B14F-4D97-AF65-F5344CB8AC3E}">
        <p14:creationId xmlns:p14="http://schemas.microsoft.com/office/powerpoint/2010/main" val="214314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52691"/>
          </a:xfrm>
        </p:spPr>
        <p:txBody>
          <a:bodyPr>
            <a:normAutofit fontScale="90000"/>
          </a:bodyPr>
          <a:lstStyle/>
          <a:p>
            <a:pPr algn="ctr"/>
            <a:r>
              <a:rPr lang="en-US" sz="3600" dirty="0">
                <a:latin typeface="Calibri" charset="0"/>
                <a:ea typeface="Calibri" charset="0"/>
                <a:cs typeface="Calibri" charset="0"/>
              </a:rPr>
              <a:t>1991 Πόλεμος του </a:t>
            </a:r>
            <a:r>
              <a:rPr lang="el-GR" sz="3600" dirty="0">
                <a:latin typeface="Calibri" charset="0"/>
                <a:ea typeface="Calibri" charset="0"/>
                <a:cs typeface="Calibri" charset="0"/>
              </a:rPr>
              <a:t>Κόλπου</a:t>
            </a:r>
            <a:endParaRPr lang="en-GB" sz="3600" dirty="0">
              <a:latin typeface="Calibri" charset="0"/>
              <a:ea typeface="Calibri" charset="0"/>
              <a:cs typeface="Calibri" charset="0"/>
            </a:endParaRPr>
          </a:p>
        </p:txBody>
      </p:sp>
      <p:sp>
        <p:nvSpPr>
          <p:cNvPr id="3" name="Content Placeholder 2"/>
          <p:cNvSpPr>
            <a:spLocks noGrp="1"/>
          </p:cNvSpPr>
          <p:nvPr>
            <p:ph idx="1"/>
          </p:nvPr>
        </p:nvSpPr>
        <p:spPr>
          <a:xfrm>
            <a:off x="1371600" y="1342663"/>
            <a:ext cx="9601200" cy="4524737"/>
          </a:xfrm>
        </p:spPr>
        <p:txBody>
          <a:bodyPr anchor="t">
            <a:normAutofit lnSpcReduction="10000"/>
          </a:bodyPr>
          <a:lstStyle/>
          <a:p>
            <a:pPr>
              <a:lnSpc>
                <a:spcPct val="110000"/>
              </a:lnSpc>
            </a:pPr>
            <a:r>
              <a:rPr lang="el-GR" dirty="0">
                <a:latin typeface="Calibri" charset="0"/>
                <a:ea typeface="Calibri" charset="0"/>
                <a:cs typeface="Calibri" charset="0"/>
              </a:rPr>
              <a:t>Οι αρχές της δεκαετίας του 1990 σημαδεύτηκαν από τον </a:t>
            </a:r>
            <a:r>
              <a:rPr lang="en-US" dirty="0">
                <a:latin typeface="Calibri" charset="0"/>
                <a:ea typeface="Calibri" charset="0"/>
                <a:cs typeface="Calibri" charset="0"/>
              </a:rPr>
              <a:t>1</a:t>
            </a:r>
            <a:r>
              <a:rPr lang="en-US" sz="1800" baseline="30000" dirty="0">
                <a:latin typeface="Calibri" charset="0"/>
                <a:ea typeface="Calibri" charset="0"/>
                <a:cs typeface="Calibri" charset="0"/>
              </a:rPr>
              <a:t>o</a:t>
            </a:r>
            <a:r>
              <a:rPr lang="el-GR" dirty="0">
                <a:latin typeface="Calibri" charset="0"/>
                <a:ea typeface="Calibri" charset="0"/>
                <a:cs typeface="Calibri" charset="0"/>
              </a:rPr>
              <a:t> πόλεμο του Κόλπου και την κατάρρευση της Σοβιετικής Ένωσης.</a:t>
            </a:r>
            <a:endParaRPr lang="en-GB" dirty="0">
              <a:latin typeface="Calibri" charset="0"/>
              <a:ea typeface="Calibri" charset="0"/>
              <a:cs typeface="Calibri" charset="0"/>
            </a:endParaRPr>
          </a:p>
          <a:p>
            <a:pPr>
              <a:lnSpc>
                <a:spcPct val="110000"/>
              </a:lnSpc>
            </a:pPr>
            <a:r>
              <a:rPr lang="el-GR" dirty="0">
                <a:latin typeface="Calibri" charset="0"/>
                <a:ea typeface="Calibri" charset="0"/>
                <a:cs typeface="Calibri" charset="0"/>
              </a:rPr>
              <a:t>Η ενεργειακή ασφάλεια απέκτησε δυναμική όταν οι παγκόσμιοι πόροι έγιναν σπάνιοι, ενόψει της αυξανόμενης παγκόσμιας ζήτησης ενέργειας. Την εποχή του πρώτου πολέμου του Κόλπου (1990-1991) και της διάλυσης της Σοβιετικής Ένωσης (1991), προέκυψαν νέες έννοιες και η ανησυχία για την ενεργειακή ασφάλεια επέστρεψε.</a:t>
            </a:r>
            <a:endParaRPr lang="en-GB" dirty="0">
              <a:latin typeface="Calibri" charset="0"/>
              <a:ea typeface="Calibri" charset="0"/>
              <a:cs typeface="Calibri" charset="0"/>
            </a:endParaRPr>
          </a:p>
          <a:p>
            <a:pPr marL="0" indent="0" algn="r">
              <a:lnSpc>
                <a:spcPct val="110000"/>
              </a:lnSpc>
              <a:buNone/>
            </a:pPr>
            <a:r>
              <a:rPr lang="en-US" sz="1700" b="1" dirty="0" err="1">
                <a:solidFill>
                  <a:schemeClr val="accent1"/>
                </a:solidFill>
                <a:latin typeface="Calibri" charset="0"/>
                <a:ea typeface="Calibri" charset="0"/>
                <a:cs typeface="Calibri" charset="0"/>
              </a:rPr>
              <a:t>Yergin</a:t>
            </a:r>
            <a:r>
              <a:rPr lang="el-GR" sz="1700" b="1" dirty="0">
                <a:solidFill>
                  <a:schemeClr val="accent1"/>
                </a:solidFill>
                <a:latin typeface="Calibri" charset="0"/>
                <a:ea typeface="Calibri" charset="0"/>
                <a:cs typeface="Calibri" charset="0"/>
              </a:rPr>
              <a:t>, 1991</a:t>
            </a:r>
            <a:endParaRPr lang="en-GB" sz="1700" b="1" dirty="0">
              <a:solidFill>
                <a:schemeClr val="accent1"/>
              </a:solidFill>
              <a:latin typeface="Calibri" charset="0"/>
              <a:ea typeface="Calibri" charset="0"/>
              <a:cs typeface="Calibri" charset="0"/>
            </a:endParaRPr>
          </a:p>
          <a:p>
            <a:pPr>
              <a:lnSpc>
                <a:spcPct val="110000"/>
              </a:lnSpc>
            </a:pPr>
            <a:r>
              <a:rPr lang="el-GR" dirty="0">
                <a:latin typeface="Calibri" charset="0"/>
                <a:ea typeface="Calibri" charset="0"/>
                <a:cs typeface="Calibri" charset="0"/>
              </a:rPr>
              <a:t>Σύμφωνα με τις ενεργειακές στατιστικές του ΟΗΕ (2013), η ζήτηση ενέργειας σε χώρες που δεν ανήκουν στον Οργανισμού Οικονομικής Συνεργασίας και Ανάπτυξης (ΟΟΣΑ) αυξήθηκε πολύ ταχύτερα από εκείνη των χωρών του ΟΟΣΑ, αν και το 63% εξακολουθούσε να καταναλώνεται στο πλαίσιο του ΟΟΣΑ.</a:t>
            </a:r>
            <a:endParaRPr lang="en-GB" dirty="0">
              <a:latin typeface="Calibri" charset="0"/>
              <a:ea typeface="Calibri" charset="0"/>
              <a:cs typeface="Calibri" charset="0"/>
            </a:endParaRPr>
          </a:p>
          <a:p>
            <a:pPr marL="0" indent="0" algn="r">
              <a:lnSpc>
                <a:spcPct val="110000"/>
              </a:lnSpc>
              <a:buNone/>
            </a:pPr>
            <a:r>
              <a:rPr lang="en-US" sz="1500" dirty="0">
                <a:solidFill>
                  <a:srgbClr val="0070C0"/>
                </a:solidFill>
                <a:latin typeface="Calibri" charset="0"/>
                <a:ea typeface="Calibri" charset="0"/>
                <a:cs typeface="Calibri" charset="0"/>
              </a:rPr>
              <a:t>https://</a:t>
            </a:r>
            <a:r>
              <a:rPr lang="en-US" sz="1500" dirty="0" err="1">
                <a:solidFill>
                  <a:srgbClr val="0070C0"/>
                </a:solidFill>
                <a:latin typeface="Calibri" charset="0"/>
                <a:ea typeface="Calibri" charset="0"/>
                <a:cs typeface="Calibri" charset="0"/>
              </a:rPr>
              <a:t>unstats.un.org</a:t>
            </a:r>
            <a:r>
              <a:rPr lang="en-US" sz="1500" dirty="0">
                <a:solidFill>
                  <a:srgbClr val="0070C0"/>
                </a:solidFill>
                <a:latin typeface="Calibri" charset="0"/>
                <a:ea typeface="Calibri" charset="0"/>
                <a:cs typeface="Calibri" charset="0"/>
              </a:rPr>
              <a:t>/</a:t>
            </a:r>
            <a:r>
              <a:rPr lang="en-US" sz="1500" dirty="0" err="1">
                <a:solidFill>
                  <a:srgbClr val="0070C0"/>
                </a:solidFill>
                <a:latin typeface="Calibri" charset="0"/>
                <a:ea typeface="Calibri" charset="0"/>
                <a:cs typeface="Calibri" charset="0"/>
              </a:rPr>
              <a:t>unsd</a:t>
            </a:r>
            <a:r>
              <a:rPr lang="en-US" sz="1500" dirty="0">
                <a:solidFill>
                  <a:srgbClr val="0070C0"/>
                </a:solidFill>
                <a:latin typeface="Calibri" charset="0"/>
                <a:ea typeface="Calibri" charset="0"/>
                <a:cs typeface="Calibri" charset="0"/>
              </a:rPr>
              <a:t>/energy/yearbook/2013.htm</a:t>
            </a:r>
            <a:endParaRPr lang="en-GB" sz="1500" dirty="0">
              <a:latin typeface="Calibri" charset="0"/>
              <a:ea typeface="Calibri" charset="0"/>
              <a:cs typeface="Calibri" charset="0"/>
            </a:endParaRPr>
          </a:p>
          <a:p>
            <a:pPr>
              <a:lnSpc>
                <a:spcPct val="110000"/>
              </a:lnSpc>
            </a:pPr>
            <a:endParaRPr lang="en-US" sz="1700" dirty="0"/>
          </a:p>
        </p:txBody>
      </p:sp>
      <p:sp>
        <p:nvSpPr>
          <p:cNvPr id="4" name="Slide Number Placeholder 3"/>
          <p:cNvSpPr>
            <a:spLocks noGrp="1"/>
          </p:cNvSpPr>
          <p:nvPr>
            <p:ph type="sldNum" sz="quarter" idx="12"/>
          </p:nvPr>
        </p:nvSpPr>
        <p:spPr/>
        <p:txBody>
          <a:bodyPr/>
          <a:lstStyle/>
          <a:p>
            <a:fld id="{CB23F5B8-67C3-D243-B203-F43BA1900E41}" type="slidenum">
              <a:rPr lang="en-US" smtClean="0"/>
              <a:t>16</a:t>
            </a:fld>
            <a:endParaRPr lang="en-US"/>
          </a:p>
        </p:txBody>
      </p:sp>
    </p:spTree>
    <p:extLst>
      <p:ext uri="{BB962C8B-B14F-4D97-AF65-F5344CB8AC3E}">
        <p14:creationId xmlns:p14="http://schemas.microsoft.com/office/powerpoint/2010/main" val="1671197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64266"/>
          </a:xfrm>
        </p:spPr>
        <p:txBody>
          <a:bodyPr>
            <a:normAutofit fontScale="90000"/>
          </a:bodyPr>
          <a:lstStyle/>
          <a:p>
            <a:pPr algn="ctr"/>
            <a:r>
              <a:rPr lang="en-US" sz="3600" dirty="0">
                <a:latin typeface="Calibri" charset="0"/>
                <a:ea typeface="Calibri" charset="0"/>
                <a:cs typeface="Calibri" charset="0"/>
              </a:rPr>
              <a:t>2006</a:t>
            </a:r>
            <a:r>
              <a:rPr lang="el-GR" sz="3600" dirty="0">
                <a:latin typeface="Calibri" charset="0"/>
                <a:ea typeface="Calibri" charset="0"/>
                <a:cs typeface="Calibri" charset="0"/>
              </a:rPr>
              <a:t> -</a:t>
            </a:r>
            <a:r>
              <a:rPr lang="en-US" sz="3600" dirty="0">
                <a:latin typeface="Calibri" charset="0"/>
                <a:ea typeface="Calibri" charset="0"/>
                <a:cs typeface="Calibri" charset="0"/>
              </a:rPr>
              <a:t> 2009</a:t>
            </a:r>
            <a:r>
              <a:rPr lang="el-GR" sz="3600" dirty="0">
                <a:latin typeface="Calibri" charset="0"/>
                <a:ea typeface="Calibri" charset="0"/>
                <a:cs typeface="Calibri" charset="0"/>
              </a:rPr>
              <a:t> </a:t>
            </a:r>
            <a:r>
              <a:rPr lang="en-US" sz="3600" dirty="0" err="1">
                <a:latin typeface="Calibri" charset="0"/>
                <a:ea typeface="Calibri" charset="0"/>
                <a:cs typeface="Calibri" charset="0"/>
              </a:rPr>
              <a:t>Ρωσο</a:t>
            </a:r>
            <a:r>
              <a:rPr lang="en-US" sz="3600" dirty="0">
                <a:latin typeface="Calibri" charset="0"/>
                <a:ea typeface="Calibri" charset="0"/>
                <a:cs typeface="Calibri" charset="0"/>
              </a:rPr>
              <a:t>-</a:t>
            </a:r>
            <a:r>
              <a:rPr lang="el-GR" sz="3600" dirty="0">
                <a:latin typeface="Calibri" charset="0"/>
                <a:ea typeface="Calibri" charset="0"/>
                <a:cs typeface="Calibri" charset="0"/>
              </a:rPr>
              <a:t>Ο</a:t>
            </a:r>
            <a:r>
              <a:rPr lang="en-US" sz="3600" dirty="0" err="1">
                <a:latin typeface="Calibri" charset="0"/>
                <a:ea typeface="Calibri" charset="0"/>
                <a:cs typeface="Calibri" charset="0"/>
              </a:rPr>
              <a:t>υκρ</a:t>
            </a:r>
            <a:r>
              <a:rPr lang="en-US" sz="3600" dirty="0">
                <a:latin typeface="Calibri" charset="0"/>
                <a:ea typeface="Calibri" charset="0"/>
                <a:cs typeface="Calibri" charset="0"/>
              </a:rPr>
              <a:t>α</a:t>
            </a:r>
            <a:r>
              <a:rPr lang="en-US" sz="3600" dirty="0" err="1">
                <a:latin typeface="Calibri" charset="0"/>
                <a:ea typeface="Calibri" charset="0"/>
                <a:cs typeface="Calibri" charset="0"/>
              </a:rPr>
              <a:t>νικές</a:t>
            </a:r>
            <a:r>
              <a:rPr lang="en-US" sz="3600" dirty="0">
                <a:latin typeface="Calibri" charset="0"/>
                <a:ea typeface="Calibri" charset="0"/>
                <a:cs typeface="Calibri" charset="0"/>
              </a:rPr>
              <a:t> κρίσεις </a:t>
            </a:r>
            <a:r>
              <a:rPr lang="en-GB" dirty="0"/>
              <a:t/>
            </a:r>
            <a:br>
              <a:rPr lang="en-GB" dirty="0"/>
            </a:br>
            <a:endParaRPr lang="en-US" dirty="0"/>
          </a:p>
        </p:txBody>
      </p:sp>
      <p:sp>
        <p:nvSpPr>
          <p:cNvPr id="3" name="Content Placeholder 2"/>
          <p:cNvSpPr>
            <a:spLocks noGrp="1"/>
          </p:cNvSpPr>
          <p:nvPr>
            <p:ph idx="1"/>
          </p:nvPr>
        </p:nvSpPr>
        <p:spPr>
          <a:xfrm>
            <a:off x="1371600" y="1331089"/>
            <a:ext cx="9601200" cy="4536311"/>
          </a:xfrm>
        </p:spPr>
        <p:txBody>
          <a:bodyPr anchor="t">
            <a:normAutofit lnSpcReduction="10000"/>
          </a:bodyPr>
          <a:lstStyle/>
          <a:p>
            <a:pPr>
              <a:lnSpc>
                <a:spcPct val="100000"/>
              </a:lnSpc>
            </a:pPr>
            <a:r>
              <a:rPr lang="el-GR" dirty="0">
                <a:latin typeface="Calibri" charset="0"/>
                <a:ea typeface="Calibri" charset="0"/>
                <a:cs typeface="Calibri" charset="0"/>
              </a:rPr>
              <a:t>Το ζήτημα της ενεργειακής ασφάλειας επανεμφανίστηκε στη δεκαετία του 2000 εξαιτίας:</a:t>
            </a:r>
            <a:endParaRPr lang="en-GB" dirty="0">
              <a:latin typeface="Calibri" charset="0"/>
              <a:ea typeface="Calibri" charset="0"/>
              <a:cs typeface="Calibri" charset="0"/>
            </a:endParaRPr>
          </a:p>
          <a:p>
            <a:pPr lvl="0">
              <a:lnSpc>
                <a:spcPct val="100000"/>
              </a:lnSpc>
              <a:buFont typeface="Arial" charset="0"/>
              <a:buChar char="•"/>
            </a:pPr>
            <a:r>
              <a:rPr lang="el-GR" dirty="0">
                <a:latin typeface="Calibri" charset="0"/>
                <a:ea typeface="Calibri" charset="0"/>
                <a:cs typeface="Calibri" charset="0"/>
              </a:rPr>
              <a:t>της αυξανόμενης ζήτησης ενέργειας στην </a:t>
            </a:r>
            <a:r>
              <a:rPr lang="el-GR" dirty="0" smtClean="0">
                <a:latin typeface="Calibri" charset="0"/>
                <a:ea typeface="Calibri" charset="0"/>
                <a:cs typeface="Calibri" charset="0"/>
              </a:rPr>
              <a:t>Ασία (Κίνα </a:t>
            </a:r>
            <a:r>
              <a:rPr lang="mr-IN" dirty="0" smtClean="0">
                <a:latin typeface="Calibri" charset="0"/>
                <a:ea typeface="Calibri" charset="0"/>
                <a:cs typeface="Calibri" charset="0"/>
              </a:rPr>
              <a:t>–</a:t>
            </a:r>
            <a:r>
              <a:rPr lang="el-GR" dirty="0" smtClean="0">
                <a:latin typeface="Calibri" charset="0"/>
                <a:ea typeface="Calibri" charset="0"/>
                <a:cs typeface="Calibri" charset="0"/>
              </a:rPr>
              <a:t> Ινδία)</a:t>
            </a:r>
            <a:endParaRPr lang="en-GB" dirty="0">
              <a:latin typeface="Calibri" charset="0"/>
              <a:ea typeface="Calibri" charset="0"/>
              <a:cs typeface="Calibri" charset="0"/>
            </a:endParaRPr>
          </a:p>
          <a:p>
            <a:pPr lvl="0">
              <a:lnSpc>
                <a:spcPct val="100000"/>
              </a:lnSpc>
              <a:buFont typeface="Arial" charset="0"/>
              <a:buChar char="•"/>
            </a:pPr>
            <a:r>
              <a:rPr lang="el-GR" dirty="0">
                <a:latin typeface="Calibri" charset="0"/>
                <a:ea typeface="Calibri" charset="0"/>
                <a:cs typeface="Calibri" charset="0"/>
              </a:rPr>
              <a:t>των διακοπών του εφοδιασμού με φυσικό αέριο στην </a:t>
            </a:r>
            <a:r>
              <a:rPr lang="el-GR" dirty="0" smtClean="0">
                <a:latin typeface="Calibri" charset="0"/>
                <a:ea typeface="Calibri" charset="0"/>
                <a:cs typeface="Calibri" charset="0"/>
              </a:rPr>
              <a:t>Ευρώπη (Ρωσία </a:t>
            </a:r>
            <a:r>
              <a:rPr lang="mr-IN" dirty="0" smtClean="0">
                <a:latin typeface="Calibri" charset="0"/>
                <a:ea typeface="Calibri" charset="0"/>
                <a:cs typeface="Calibri" charset="0"/>
              </a:rPr>
              <a:t>–</a:t>
            </a:r>
            <a:r>
              <a:rPr lang="el-GR" dirty="0" smtClean="0">
                <a:latin typeface="Calibri" charset="0"/>
                <a:ea typeface="Calibri" charset="0"/>
                <a:cs typeface="Calibri" charset="0"/>
              </a:rPr>
              <a:t> Ουκρανία)</a:t>
            </a:r>
            <a:endParaRPr lang="en-GB" dirty="0">
              <a:latin typeface="Calibri" charset="0"/>
              <a:ea typeface="Calibri" charset="0"/>
              <a:cs typeface="Calibri" charset="0"/>
            </a:endParaRPr>
          </a:p>
          <a:p>
            <a:pPr marL="0" indent="0" algn="r">
              <a:lnSpc>
                <a:spcPct val="100000"/>
              </a:lnSpc>
              <a:buNone/>
            </a:pPr>
            <a:r>
              <a:rPr lang="en-US" sz="1600" b="1" dirty="0" err="1">
                <a:solidFill>
                  <a:schemeClr val="accent1"/>
                </a:solidFill>
                <a:latin typeface="Calibri" charset="0"/>
                <a:ea typeface="Calibri" charset="0"/>
                <a:cs typeface="Calibri" charset="0"/>
              </a:rPr>
              <a:t>Yergin</a:t>
            </a:r>
            <a:r>
              <a:rPr lang="el-GR" sz="1600" b="1" dirty="0">
                <a:solidFill>
                  <a:schemeClr val="accent1"/>
                </a:solidFill>
                <a:latin typeface="Calibri" charset="0"/>
                <a:ea typeface="Calibri" charset="0"/>
                <a:cs typeface="Calibri" charset="0"/>
              </a:rPr>
              <a:t>, 2006; </a:t>
            </a:r>
            <a:r>
              <a:rPr lang="en-US" sz="1600" b="1" dirty="0">
                <a:solidFill>
                  <a:schemeClr val="accent1"/>
                </a:solidFill>
                <a:latin typeface="Calibri" charset="0"/>
                <a:ea typeface="Calibri" charset="0"/>
                <a:cs typeface="Calibri" charset="0"/>
              </a:rPr>
              <a:t>Hancock</a:t>
            </a:r>
            <a:r>
              <a:rPr lang="el-GR" sz="1600" b="1" dirty="0">
                <a:solidFill>
                  <a:schemeClr val="accent1"/>
                </a:solidFill>
                <a:latin typeface="Calibri" charset="0"/>
                <a:ea typeface="Calibri" charset="0"/>
                <a:cs typeface="Calibri" charset="0"/>
              </a:rPr>
              <a:t> &amp; </a:t>
            </a:r>
            <a:r>
              <a:rPr lang="en-US" sz="1600" b="1" dirty="0" err="1">
                <a:solidFill>
                  <a:schemeClr val="accent1"/>
                </a:solidFill>
                <a:latin typeface="Calibri" charset="0"/>
                <a:ea typeface="Calibri" charset="0"/>
                <a:cs typeface="Calibri" charset="0"/>
              </a:rPr>
              <a:t>Vivoda</a:t>
            </a:r>
            <a:r>
              <a:rPr lang="el-GR" sz="1600" b="1" dirty="0">
                <a:solidFill>
                  <a:schemeClr val="accent1"/>
                </a:solidFill>
                <a:latin typeface="Calibri" charset="0"/>
                <a:ea typeface="Calibri" charset="0"/>
                <a:cs typeface="Calibri" charset="0"/>
              </a:rPr>
              <a:t>, 2014</a:t>
            </a:r>
            <a:endParaRPr lang="en-GB" sz="1600" b="1" dirty="0">
              <a:solidFill>
                <a:schemeClr val="accent1"/>
              </a:solidFill>
              <a:latin typeface="Calibri" charset="0"/>
              <a:ea typeface="Calibri" charset="0"/>
              <a:cs typeface="Calibri" charset="0"/>
            </a:endParaRPr>
          </a:p>
          <a:p>
            <a:pPr>
              <a:lnSpc>
                <a:spcPct val="100000"/>
              </a:lnSpc>
            </a:pPr>
            <a:r>
              <a:rPr lang="el-GR" dirty="0">
                <a:latin typeface="Calibri" charset="0"/>
                <a:ea typeface="Calibri" charset="0"/>
                <a:cs typeface="Calibri" charset="0"/>
              </a:rPr>
              <a:t>Οι κρίσεις Ρωσίας-Ουκρανίας το 2006 και το 2009 ανέδειξαν τη χρήση της ενέργειας ως γεωπολιτικό όπλο.</a:t>
            </a:r>
            <a:endParaRPr lang="en-GB" dirty="0">
              <a:latin typeface="Calibri" charset="0"/>
              <a:ea typeface="Calibri" charset="0"/>
              <a:cs typeface="Calibri" charset="0"/>
            </a:endParaRPr>
          </a:p>
          <a:p>
            <a:pPr>
              <a:lnSpc>
                <a:spcPct val="100000"/>
              </a:lnSpc>
            </a:pPr>
            <a:r>
              <a:rPr lang="el-GR" dirty="0">
                <a:latin typeface="Calibri" charset="0"/>
                <a:ea typeface="Calibri" charset="0"/>
                <a:cs typeface="Calibri" charset="0"/>
              </a:rPr>
              <a:t>Μετά την εισβολή της Ρωσίας στην Ουκρανία, η ΕΕ φοβήθηκε για εκ νέου διακοπές στην ροή του φυσικού αερίου και </a:t>
            </a:r>
            <a:r>
              <a:rPr lang="el-GR" dirty="0" err="1">
                <a:latin typeface="Calibri" charset="0"/>
                <a:ea typeface="Calibri" charset="0"/>
                <a:cs typeface="Calibri" charset="0"/>
              </a:rPr>
              <a:t>εφήρμοσε</a:t>
            </a:r>
            <a:r>
              <a:rPr lang="el-GR" dirty="0">
                <a:latin typeface="Calibri" charset="0"/>
                <a:ea typeface="Calibri" charset="0"/>
                <a:cs typeface="Calibri" charset="0"/>
              </a:rPr>
              <a:t> τα λεγόμενα “</a:t>
            </a:r>
            <a:r>
              <a:rPr lang="en-US" dirty="0">
                <a:latin typeface="Calibri" charset="0"/>
                <a:ea typeface="Calibri" charset="0"/>
                <a:cs typeface="Calibri" charset="0"/>
              </a:rPr>
              <a:t>stress tests</a:t>
            </a:r>
            <a:r>
              <a:rPr lang="el-GR" dirty="0">
                <a:latin typeface="Calibri" charset="0"/>
                <a:ea typeface="Calibri" charset="0"/>
                <a:cs typeface="Calibri" charset="0"/>
              </a:rPr>
              <a:t>”</a:t>
            </a:r>
            <a:r>
              <a:rPr lang="en-US" dirty="0">
                <a:latin typeface="Calibri" charset="0"/>
                <a:ea typeface="Calibri" charset="0"/>
                <a:cs typeface="Calibri" charset="0"/>
              </a:rPr>
              <a:t>,</a:t>
            </a:r>
            <a:r>
              <a:rPr lang="el-GR" dirty="0">
                <a:latin typeface="Calibri" charset="0"/>
                <a:ea typeface="Calibri" charset="0"/>
                <a:cs typeface="Calibri" charset="0"/>
              </a:rPr>
              <a:t> προκειμένου να αξιολογήσει την ικανότητα του ευρωπαϊκού δικτύου να επιβιώσει για ένα διάστημα δίχως τροφοδότηση με φυσικό αέριο.</a:t>
            </a:r>
            <a:endParaRPr lang="en-GB" dirty="0">
              <a:latin typeface="Calibri" charset="0"/>
              <a:ea typeface="Calibri" charset="0"/>
              <a:cs typeface="Calibri" charset="0"/>
            </a:endParaRPr>
          </a:p>
          <a:p>
            <a:pPr marL="0" indent="0" algn="r">
              <a:lnSpc>
                <a:spcPct val="100000"/>
              </a:lnSpc>
              <a:buNone/>
            </a:pPr>
            <a:r>
              <a:rPr lang="en-US" sz="1600" b="1" dirty="0">
                <a:solidFill>
                  <a:schemeClr val="accent1"/>
                </a:solidFill>
                <a:latin typeface="Calibri" charset="0"/>
                <a:ea typeface="Calibri" charset="0"/>
                <a:cs typeface="Calibri" charset="0"/>
              </a:rPr>
              <a:t>IEA</a:t>
            </a:r>
            <a:r>
              <a:rPr lang="el-GR" sz="1600" b="1" dirty="0">
                <a:solidFill>
                  <a:schemeClr val="accent1"/>
                </a:solidFill>
                <a:latin typeface="Calibri" charset="0"/>
                <a:ea typeface="Calibri" charset="0"/>
                <a:cs typeface="Calibri" charset="0"/>
              </a:rPr>
              <a:t>, 2007</a:t>
            </a:r>
            <a:endParaRPr lang="en-GB" sz="1600" b="1" dirty="0">
              <a:solidFill>
                <a:schemeClr val="accent1"/>
              </a:solidFill>
              <a:latin typeface="Calibri" charset="0"/>
              <a:ea typeface="Calibri" charset="0"/>
              <a:cs typeface="Calibri" charset="0"/>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17</a:t>
            </a:fld>
            <a:endParaRPr lang="en-US"/>
          </a:p>
        </p:txBody>
      </p:sp>
    </p:spTree>
    <p:extLst>
      <p:ext uri="{BB962C8B-B14F-4D97-AF65-F5344CB8AC3E}">
        <p14:creationId xmlns:p14="http://schemas.microsoft.com/office/powerpoint/2010/main" val="871712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04104"/>
          </a:xfrm>
        </p:spPr>
        <p:txBody>
          <a:bodyPr>
            <a:normAutofit fontScale="90000"/>
          </a:bodyPr>
          <a:lstStyle/>
          <a:p>
            <a:pPr algn="ctr"/>
            <a:r>
              <a:rPr lang="el-GR" sz="3100" dirty="0">
                <a:latin typeface="Calibri" charset="0"/>
                <a:ea typeface="Calibri" charset="0"/>
                <a:cs typeface="Calibri" charset="0"/>
              </a:rPr>
              <a:t>Ίδρυση Διεθνούς Οργανισμού Ανανεώσιμων Πηγών Ενέργειας</a:t>
            </a:r>
            <a:r>
              <a:rPr lang="en-US" sz="2800" dirty="0">
                <a:latin typeface="Calibri" charset="0"/>
                <a:ea typeface="Calibri" charset="0"/>
                <a:cs typeface="Calibri" charset="0"/>
              </a:rPr>
              <a:t/>
            </a:r>
            <a:br>
              <a:rPr lang="en-US" sz="2800" dirty="0">
                <a:latin typeface="Calibri" charset="0"/>
                <a:ea typeface="Calibri" charset="0"/>
                <a:cs typeface="Calibri" charset="0"/>
              </a:rPr>
            </a:br>
            <a:r>
              <a:rPr lang="en-US" sz="3100" dirty="0">
                <a:solidFill>
                  <a:schemeClr val="accent1"/>
                </a:solidFill>
                <a:latin typeface="Calibri" charset="0"/>
                <a:ea typeface="Calibri" charset="0"/>
                <a:cs typeface="Calibri" charset="0"/>
              </a:rPr>
              <a:t>International Renewable Energy Agency (IRENA)</a:t>
            </a:r>
          </a:p>
        </p:txBody>
      </p:sp>
      <p:sp>
        <p:nvSpPr>
          <p:cNvPr id="3" name="Content Placeholder 2"/>
          <p:cNvSpPr>
            <a:spLocks noGrp="1"/>
          </p:cNvSpPr>
          <p:nvPr>
            <p:ph idx="1"/>
          </p:nvPr>
        </p:nvSpPr>
        <p:spPr>
          <a:xfrm>
            <a:off x="1371600" y="1689904"/>
            <a:ext cx="9601200" cy="4177496"/>
          </a:xfrm>
        </p:spPr>
        <p:txBody>
          <a:bodyPr anchor="ctr">
            <a:normAutofit/>
          </a:bodyPr>
          <a:lstStyle/>
          <a:p>
            <a:pPr marL="0" indent="0">
              <a:lnSpc>
                <a:spcPct val="100000"/>
              </a:lnSpc>
              <a:buNone/>
            </a:pPr>
            <a:r>
              <a:rPr lang="en-US" b="1" dirty="0">
                <a:latin typeface="Calibri" charset="0"/>
                <a:ea typeface="Calibri" charset="0"/>
                <a:cs typeface="Calibri" charset="0"/>
              </a:rPr>
              <a:t>IRENA</a:t>
            </a:r>
            <a:r>
              <a:rPr lang="el-GR" dirty="0">
                <a:latin typeface="Calibri" charset="0"/>
                <a:ea typeface="Calibri" charset="0"/>
                <a:cs typeface="Calibri" charset="0"/>
              </a:rPr>
              <a:t>: </a:t>
            </a:r>
            <a:r>
              <a:rPr lang="el-GR" dirty="0" smtClean="0">
                <a:latin typeface="Calibri" charset="0"/>
                <a:ea typeface="Calibri" charset="0"/>
                <a:cs typeface="Calibri" charset="0"/>
              </a:rPr>
              <a:t>Διακυβερνητικός </a:t>
            </a:r>
            <a:r>
              <a:rPr lang="el-GR" dirty="0">
                <a:latin typeface="Calibri" charset="0"/>
                <a:ea typeface="Calibri" charset="0"/>
                <a:cs typeface="Calibri" charset="0"/>
              </a:rPr>
              <a:t>οργανισμός που υποστηρίζει τις χώρες στη μετάβασή τους σε ένα βιώσιμο ενεργειακό </a:t>
            </a:r>
            <a:r>
              <a:rPr lang="el-GR" dirty="0" smtClean="0">
                <a:latin typeface="Calibri" charset="0"/>
                <a:ea typeface="Calibri" charset="0"/>
                <a:cs typeface="Calibri" charset="0"/>
              </a:rPr>
              <a:t>μέλλον.</a:t>
            </a:r>
          </a:p>
          <a:p>
            <a:pPr>
              <a:lnSpc>
                <a:spcPct val="100000"/>
              </a:lnSpc>
              <a:buFont typeface="Wingdings" charset="2"/>
              <a:buChar char="Ø"/>
            </a:pPr>
            <a:r>
              <a:rPr lang="el-GR" dirty="0" smtClean="0">
                <a:latin typeface="Calibri" charset="0"/>
                <a:ea typeface="Calibri" charset="0"/>
                <a:cs typeface="Calibri" charset="0"/>
              </a:rPr>
              <a:t>Αποτελεί </a:t>
            </a:r>
            <a:r>
              <a:rPr lang="el-GR" dirty="0">
                <a:latin typeface="Calibri" charset="0"/>
                <a:ea typeface="Calibri" charset="0"/>
                <a:cs typeface="Calibri" charset="0"/>
              </a:rPr>
              <a:t>επίσημο παρατηρητή των Ηνωμένων Εθνών.</a:t>
            </a:r>
          </a:p>
          <a:p>
            <a:pPr>
              <a:lnSpc>
                <a:spcPct val="100000"/>
              </a:lnSpc>
              <a:buFont typeface="Wingdings" charset="2"/>
              <a:buChar char="Ø"/>
            </a:pPr>
            <a:r>
              <a:rPr lang="el-GR" dirty="0">
                <a:latin typeface="Calibri" charset="0"/>
                <a:ea typeface="Calibri" charset="0"/>
                <a:cs typeface="Calibri" charset="0"/>
              </a:rPr>
              <a:t>Χρησιμεύει ως πλατφόρμα διεθνούς συνεργασίας για τις τεχνολογίες, τις πολιτικές και την οικονομική τεχνογνωσία των ΑΠΕ.</a:t>
            </a:r>
          </a:p>
          <a:p>
            <a:pPr>
              <a:lnSpc>
                <a:spcPct val="100000"/>
              </a:lnSpc>
              <a:buFont typeface="Wingdings" charset="2"/>
              <a:buChar char="Ø"/>
            </a:pPr>
            <a:r>
              <a:rPr lang="el-GR" dirty="0">
                <a:latin typeface="Calibri" charset="0"/>
                <a:ea typeface="Calibri" charset="0"/>
                <a:cs typeface="Calibri" charset="0"/>
              </a:rPr>
              <a:t>Ενθαρρύνει τις κυβερνήσεις να υιοθετήσουν πολιτικές για τις επενδύσεις σε ΑΠΕ.</a:t>
            </a:r>
          </a:p>
          <a:p>
            <a:pPr>
              <a:lnSpc>
                <a:spcPct val="100000"/>
              </a:lnSpc>
              <a:buFont typeface="Wingdings" charset="2"/>
              <a:buChar char="Ø"/>
            </a:pPr>
            <a:r>
              <a:rPr lang="el-GR" dirty="0">
                <a:latin typeface="Calibri" charset="0"/>
                <a:ea typeface="Calibri" charset="0"/>
                <a:cs typeface="Calibri" charset="0"/>
              </a:rPr>
              <a:t>Παρέχει πρακτικά εργαλεία για την επιτάχυνση της ανάπτυξης των ΑΠΕ.</a:t>
            </a:r>
          </a:p>
          <a:p>
            <a:pPr>
              <a:lnSpc>
                <a:spcPct val="100000"/>
              </a:lnSpc>
              <a:buFont typeface="Wingdings" charset="2"/>
              <a:buChar char="Ø"/>
            </a:pPr>
            <a:r>
              <a:rPr lang="el-GR" dirty="0">
                <a:latin typeface="Calibri" charset="0"/>
                <a:ea typeface="Calibri" charset="0"/>
                <a:cs typeface="Calibri" charset="0"/>
              </a:rPr>
              <a:t>Διευκολύνει την ανταλλαγή γνώσεων και τη μεταφορά τεχνολογίας.</a:t>
            </a:r>
          </a:p>
        </p:txBody>
      </p:sp>
      <p:sp>
        <p:nvSpPr>
          <p:cNvPr id="4" name="Slide Number Placeholder 3"/>
          <p:cNvSpPr>
            <a:spLocks noGrp="1"/>
          </p:cNvSpPr>
          <p:nvPr>
            <p:ph type="sldNum" sz="quarter" idx="12"/>
          </p:nvPr>
        </p:nvSpPr>
        <p:spPr/>
        <p:txBody>
          <a:bodyPr/>
          <a:lstStyle/>
          <a:p>
            <a:fld id="{CB23F5B8-67C3-D243-B203-F43BA1900E41}" type="slidenum">
              <a:rPr lang="en-US" smtClean="0"/>
              <a:t>18</a:t>
            </a:fld>
            <a:endParaRPr lang="en-US"/>
          </a:p>
        </p:txBody>
      </p:sp>
    </p:spTree>
    <p:extLst>
      <p:ext uri="{BB962C8B-B14F-4D97-AF65-F5344CB8AC3E}">
        <p14:creationId xmlns:p14="http://schemas.microsoft.com/office/powerpoint/2010/main" val="2075048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2139"/>
          </a:xfrm>
        </p:spPr>
        <p:txBody>
          <a:bodyPr>
            <a:normAutofit/>
          </a:bodyPr>
          <a:lstStyle/>
          <a:p>
            <a:pPr algn="ctr"/>
            <a:r>
              <a:rPr lang="el-GR" sz="3600" dirty="0">
                <a:latin typeface="Calibri" charset="0"/>
                <a:ea typeface="Calibri" charset="0"/>
                <a:cs typeface="Calibri" charset="0"/>
              </a:rPr>
              <a:t>Ορίζοντας την Ενεργειακή Ασφάλεια</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400537"/>
            <a:ext cx="9601200" cy="4466863"/>
          </a:xfrm>
        </p:spPr>
        <p:txBody>
          <a:bodyPr anchor="ctr"/>
          <a:lstStyle/>
          <a:p>
            <a:pPr>
              <a:lnSpc>
                <a:spcPct val="100000"/>
              </a:lnSpc>
            </a:pPr>
            <a:r>
              <a:rPr lang="el-GR" sz="2200" dirty="0">
                <a:latin typeface="Calibri" charset="0"/>
                <a:ea typeface="Calibri" charset="0"/>
                <a:cs typeface="Calibri" charset="0"/>
              </a:rPr>
              <a:t>Σχετίζεται με τη συνεχή διασφάλιση της ενεργειακής προμήθειας και διαθεσιμότητας, με οικονομικά αποδεκτούς όρους.</a:t>
            </a:r>
            <a:endParaRPr lang="en-GB" sz="2200" dirty="0">
              <a:latin typeface="Calibri" charset="0"/>
              <a:ea typeface="Calibri" charset="0"/>
              <a:cs typeface="Calibri" charset="0"/>
            </a:endParaRPr>
          </a:p>
          <a:p>
            <a:pPr>
              <a:lnSpc>
                <a:spcPct val="100000"/>
              </a:lnSpc>
            </a:pPr>
            <a:r>
              <a:rPr lang="el-GR" sz="2200" dirty="0">
                <a:latin typeface="Calibri" charset="0"/>
                <a:ea typeface="Calibri" charset="0"/>
                <a:cs typeface="Calibri" charset="0"/>
              </a:rPr>
              <a:t>Αποτελεί προτεραιότητα για τα κράτη</a:t>
            </a:r>
            <a:r>
              <a:rPr lang="en-US" sz="2200" dirty="0">
                <a:latin typeface="Calibri" charset="0"/>
                <a:ea typeface="Calibri" charset="0"/>
                <a:cs typeface="Calibri" charset="0"/>
              </a:rPr>
              <a:t>, </a:t>
            </a:r>
            <a:r>
              <a:rPr lang="el-GR" sz="2200" dirty="0">
                <a:latin typeface="Calibri" charset="0"/>
                <a:ea typeface="Calibri" charset="0"/>
                <a:cs typeface="Calibri" charset="0"/>
              </a:rPr>
              <a:t>καθώς αφορά την ευημερία και την ασφάλεια των πολιτών και συσχετίζεται με πολλές πτυχές και βασικές λειτουργίες ενός οργανωμένου κράτους.</a:t>
            </a:r>
            <a:endParaRPr lang="en-GB" sz="2200" dirty="0">
              <a:latin typeface="Calibri" charset="0"/>
              <a:ea typeface="Calibri" charset="0"/>
              <a:cs typeface="Calibri" charset="0"/>
            </a:endParaRPr>
          </a:p>
          <a:p>
            <a:pPr>
              <a:lnSpc>
                <a:spcPct val="100000"/>
              </a:lnSpc>
            </a:pPr>
            <a:r>
              <a:rPr lang="el-GR" sz="2200" dirty="0">
                <a:latin typeface="Calibri" charset="0"/>
                <a:ea typeface="Calibri" charset="0"/>
                <a:cs typeface="Calibri" charset="0"/>
              </a:rPr>
              <a:t>Συνδυάζει τις έννοιες της </a:t>
            </a:r>
            <a:r>
              <a:rPr lang="el-GR" sz="2200" b="1" dirty="0">
                <a:latin typeface="Calibri" charset="0"/>
                <a:ea typeface="Calibri" charset="0"/>
                <a:cs typeface="Calibri" charset="0"/>
              </a:rPr>
              <a:t>οικονομικής</a:t>
            </a:r>
            <a:r>
              <a:rPr lang="el-GR" sz="2200" dirty="0">
                <a:latin typeface="Calibri" charset="0"/>
                <a:ea typeface="Calibri" charset="0"/>
                <a:cs typeface="Calibri" charset="0"/>
              </a:rPr>
              <a:t>, </a:t>
            </a:r>
            <a:r>
              <a:rPr lang="el-GR" sz="2200" b="1" dirty="0">
                <a:latin typeface="Calibri" charset="0"/>
                <a:ea typeface="Calibri" charset="0"/>
                <a:cs typeface="Calibri" charset="0"/>
              </a:rPr>
              <a:t>εθνικής</a:t>
            </a:r>
            <a:r>
              <a:rPr lang="el-GR" sz="2200" dirty="0">
                <a:latin typeface="Calibri" charset="0"/>
                <a:ea typeface="Calibri" charset="0"/>
                <a:cs typeface="Calibri" charset="0"/>
              </a:rPr>
              <a:t> και </a:t>
            </a:r>
            <a:r>
              <a:rPr lang="el-GR" sz="2200" b="1" dirty="0">
                <a:latin typeface="Calibri" charset="0"/>
                <a:ea typeface="Calibri" charset="0"/>
                <a:cs typeface="Calibri" charset="0"/>
              </a:rPr>
              <a:t>περιβαλλοντικής</a:t>
            </a:r>
            <a:r>
              <a:rPr lang="el-GR" sz="2200" dirty="0">
                <a:latin typeface="Calibri" charset="0"/>
                <a:ea typeface="Calibri" charset="0"/>
                <a:cs typeface="Calibri" charset="0"/>
              </a:rPr>
              <a:t> ασφάλειας.</a:t>
            </a:r>
            <a:endParaRPr lang="en-GB" sz="2200" dirty="0">
              <a:latin typeface="Calibri" charset="0"/>
              <a:ea typeface="Calibri" charset="0"/>
              <a:cs typeface="Calibri" charset="0"/>
            </a:endParaRP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19</a:t>
            </a:fld>
            <a:endParaRPr lang="en-US"/>
          </a:p>
        </p:txBody>
      </p:sp>
    </p:spTree>
    <p:extLst>
      <p:ext uri="{BB962C8B-B14F-4D97-AF65-F5344CB8AC3E}">
        <p14:creationId xmlns:p14="http://schemas.microsoft.com/office/powerpoint/2010/main" val="74471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75841"/>
          </a:xfrm>
        </p:spPr>
        <p:txBody>
          <a:bodyPr>
            <a:normAutofit fontScale="90000"/>
          </a:bodyPr>
          <a:lstStyle/>
          <a:p>
            <a:pPr algn="ctr"/>
            <a:r>
              <a:rPr lang="el-GR" sz="3600" dirty="0">
                <a:latin typeface="Calibri" charset="0"/>
                <a:ea typeface="Calibri" charset="0"/>
                <a:cs typeface="Calibri" charset="0"/>
              </a:rPr>
              <a:t>Στόχος διάλεξης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88962"/>
            <a:ext cx="9601200" cy="4478438"/>
          </a:xfrm>
        </p:spPr>
        <p:txBody>
          <a:bodyPr anchor="ctr">
            <a:normAutofit fontScale="85000" lnSpcReduction="20000"/>
          </a:bodyPr>
          <a:lstStyle/>
          <a:p>
            <a:pPr>
              <a:lnSpc>
                <a:spcPct val="100000"/>
              </a:lnSpc>
            </a:pPr>
            <a:endParaRPr lang="el-GR" b="1" dirty="0">
              <a:latin typeface="Calibri" charset="0"/>
              <a:ea typeface="Calibri" charset="0"/>
              <a:cs typeface="Calibri" charset="0"/>
            </a:endParaRPr>
          </a:p>
          <a:p>
            <a:pPr>
              <a:lnSpc>
                <a:spcPct val="120000"/>
              </a:lnSpc>
            </a:pPr>
            <a:r>
              <a:rPr lang="el-GR" sz="2400" b="1" dirty="0">
                <a:latin typeface="Calibri" charset="0"/>
                <a:ea typeface="Calibri" charset="0"/>
                <a:cs typeface="Calibri" charset="0"/>
              </a:rPr>
              <a:t>Να</a:t>
            </a:r>
            <a:r>
              <a:rPr lang="el-GR" sz="2400" dirty="0">
                <a:latin typeface="Calibri" charset="0"/>
                <a:ea typeface="Calibri" charset="0"/>
                <a:cs typeface="Calibri" charset="0"/>
              </a:rPr>
              <a:t> </a:t>
            </a:r>
            <a:r>
              <a:rPr lang="el-GR" sz="2400" b="1" dirty="0">
                <a:latin typeface="Calibri" charset="0"/>
                <a:ea typeface="Calibri" charset="0"/>
                <a:cs typeface="Calibri" charset="0"/>
              </a:rPr>
              <a:t>καταδείξει</a:t>
            </a:r>
            <a:r>
              <a:rPr lang="el-GR" sz="2400" dirty="0">
                <a:latin typeface="Calibri" charset="0"/>
                <a:ea typeface="Calibri" charset="0"/>
                <a:cs typeface="Calibri" charset="0"/>
              </a:rPr>
              <a:t> τη σπουδαιότητα του ρόλου της ενεργειακής ασφάλειας</a:t>
            </a:r>
          </a:p>
          <a:p>
            <a:pPr>
              <a:lnSpc>
                <a:spcPct val="120000"/>
              </a:lnSpc>
            </a:pPr>
            <a:r>
              <a:rPr lang="el-GR" sz="2400" b="1" dirty="0">
                <a:latin typeface="Calibri" charset="0"/>
                <a:ea typeface="Calibri" charset="0"/>
                <a:cs typeface="Calibri" charset="0"/>
              </a:rPr>
              <a:t>Να</a:t>
            </a:r>
            <a:r>
              <a:rPr lang="el-GR" sz="2400" dirty="0">
                <a:latin typeface="Calibri" charset="0"/>
                <a:ea typeface="Calibri" charset="0"/>
                <a:cs typeface="Calibri" charset="0"/>
              </a:rPr>
              <a:t>  </a:t>
            </a:r>
            <a:r>
              <a:rPr lang="el-GR" sz="2400" b="1" dirty="0">
                <a:latin typeface="Calibri" charset="0"/>
                <a:ea typeface="Calibri" charset="0"/>
                <a:cs typeface="Calibri" charset="0"/>
              </a:rPr>
              <a:t>τονίσει</a:t>
            </a:r>
            <a:r>
              <a:rPr lang="el-GR" sz="2400" dirty="0">
                <a:latin typeface="Calibri" charset="0"/>
                <a:ea typeface="Calibri" charset="0"/>
                <a:cs typeface="Calibri" charset="0"/>
              </a:rPr>
              <a:t> τη διαχρονική</a:t>
            </a:r>
            <a:r>
              <a:rPr lang="en-US" sz="2400" dirty="0">
                <a:latin typeface="Calibri" charset="0"/>
                <a:ea typeface="Calibri" charset="0"/>
                <a:cs typeface="Calibri" charset="0"/>
              </a:rPr>
              <a:t> </a:t>
            </a:r>
            <a:r>
              <a:rPr lang="el-GR" sz="2400" dirty="0">
                <a:latin typeface="Calibri" charset="0"/>
                <a:ea typeface="Calibri" charset="0"/>
                <a:cs typeface="Calibri" charset="0"/>
              </a:rPr>
              <a:t>της αξία</a:t>
            </a:r>
          </a:p>
          <a:p>
            <a:pPr>
              <a:lnSpc>
                <a:spcPct val="120000"/>
              </a:lnSpc>
            </a:pPr>
            <a:r>
              <a:rPr lang="el-GR" sz="2400" b="1" dirty="0">
                <a:latin typeface="Calibri" charset="0"/>
                <a:ea typeface="Calibri" charset="0"/>
                <a:cs typeface="Calibri" charset="0"/>
              </a:rPr>
              <a:t>Να</a:t>
            </a:r>
            <a:r>
              <a:rPr lang="el-GR" sz="2400" dirty="0">
                <a:latin typeface="Calibri" charset="0"/>
                <a:ea typeface="Calibri" charset="0"/>
                <a:cs typeface="Calibri" charset="0"/>
              </a:rPr>
              <a:t> </a:t>
            </a:r>
            <a:r>
              <a:rPr lang="el-GR" sz="2400" b="1" dirty="0">
                <a:latin typeface="Calibri" charset="0"/>
                <a:ea typeface="Calibri" charset="0"/>
                <a:cs typeface="Calibri" charset="0"/>
              </a:rPr>
              <a:t>προβάλει</a:t>
            </a:r>
            <a:r>
              <a:rPr lang="el-GR" sz="2400" dirty="0">
                <a:latin typeface="Calibri" charset="0"/>
                <a:ea typeface="Calibri" charset="0"/>
                <a:cs typeface="Calibri" charset="0"/>
              </a:rPr>
              <a:t> τη συμβολή της στη λειτουργία του κράτους, της κοινωνίας και στην καθημερινότητα των πολιτών</a:t>
            </a:r>
          </a:p>
          <a:p>
            <a:pPr>
              <a:lnSpc>
                <a:spcPct val="120000"/>
              </a:lnSpc>
            </a:pPr>
            <a:r>
              <a:rPr lang="el-GR" sz="2400" b="1" dirty="0">
                <a:latin typeface="Calibri" charset="0"/>
                <a:ea typeface="Calibri" charset="0"/>
                <a:cs typeface="Calibri" charset="0"/>
              </a:rPr>
              <a:t>Να</a:t>
            </a:r>
            <a:r>
              <a:rPr lang="el-GR" sz="2400" dirty="0">
                <a:latin typeface="Calibri" charset="0"/>
                <a:ea typeface="Calibri" charset="0"/>
                <a:cs typeface="Calibri" charset="0"/>
              </a:rPr>
              <a:t> </a:t>
            </a:r>
            <a:r>
              <a:rPr lang="el-GR" sz="2400" b="1" dirty="0">
                <a:latin typeface="Calibri" charset="0"/>
                <a:ea typeface="Calibri" charset="0"/>
                <a:cs typeface="Calibri" charset="0"/>
              </a:rPr>
              <a:t>αναδείξει</a:t>
            </a:r>
            <a:r>
              <a:rPr lang="el-GR" sz="2400" dirty="0">
                <a:latin typeface="Calibri" charset="0"/>
                <a:ea typeface="Calibri" charset="0"/>
                <a:cs typeface="Calibri" charset="0"/>
              </a:rPr>
              <a:t> την πολυδιάστατη και περίπλοκη φύση της</a:t>
            </a:r>
          </a:p>
          <a:p>
            <a:pPr>
              <a:lnSpc>
                <a:spcPct val="120000"/>
              </a:lnSpc>
            </a:pPr>
            <a:r>
              <a:rPr lang="el-GR" sz="2400" b="1" dirty="0">
                <a:latin typeface="Calibri" charset="0"/>
                <a:ea typeface="Calibri" charset="0"/>
                <a:cs typeface="Calibri" charset="0"/>
              </a:rPr>
              <a:t>Να</a:t>
            </a:r>
            <a:r>
              <a:rPr lang="el-GR" sz="2400" dirty="0">
                <a:latin typeface="Calibri" charset="0"/>
                <a:ea typeface="Calibri" charset="0"/>
                <a:cs typeface="Calibri" charset="0"/>
              </a:rPr>
              <a:t> </a:t>
            </a:r>
            <a:r>
              <a:rPr lang="el-GR" sz="2400" b="1" dirty="0">
                <a:latin typeface="Calibri" charset="0"/>
                <a:ea typeface="Calibri" charset="0"/>
                <a:cs typeface="Calibri" charset="0"/>
              </a:rPr>
              <a:t>παρουσιάσει </a:t>
            </a:r>
            <a:r>
              <a:rPr lang="el-GR" sz="2400" dirty="0">
                <a:latin typeface="Calibri" charset="0"/>
                <a:ea typeface="Calibri" charset="0"/>
                <a:cs typeface="Calibri" charset="0"/>
              </a:rPr>
              <a:t>τους παράγοντες που την επηρεάζουν</a:t>
            </a:r>
          </a:p>
          <a:p>
            <a:pPr>
              <a:lnSpc>
                <a:spcPct val="120000"/>
              </a:lnSpc>
            </a:pPr>
            <a:r>
              <a:rPr lang="el-GR" sz="2400" b="1" dirty="0">
                <a:latin typeface="Calibri" charset="0"/>
                <a:ea typeface="Calibri" charset="0"/>
                <a:cs typeface="Calibri" charset="0"/>
              </a:rPr>
              <a:t>Να συνδέσει</a:t>
            </a:r>
            <a:r>
              <a:rPr lang="el-GR" sz="2400" dirty="0">
                <a:latin typeface="Calibri" charset="0"/>
                <a:ea typeface="Calibri" charset="0"/>
                <a:cs typeface="Calibri" charset="0"/>
              </a:rPr>
              <a:t> την ενεργειακή ασφάλεια με τη μετάβαση στις ΑΠΕ</a:t>
            </a:r>
            <a:r>
              <a:rPr lang="el-GR" dirty="0">
                <a:latin typeface="Calibri" charset="0"/>
                <a:ea typeface="Calibri" charset="0"/>
                <a:cs typeface="Calibri" charset="0"/>
              </a:rPr>
              <a:t/>
            </a:r>
            <a:br>
              <a:rPr lang="el-GR" dirty="0">
                <a:latin typeface="Calibri" charset="0"/>
                <a:ea typeface="Calibri" charset="0"/>
                <a:cs typeface="Calibri" charset="0"/>
              </a:rPr>
            </a:br>
            <a:endParaRPr lang="el-GR" dirty="0">
              <a:latin typeface="Calibri" charset="0"/>
              <a:ea typeface="Calibri" charset="0"/>
              <a:cs typeface="Calibri" charset="0"/>
            </a:endParaRPr>
          </a:p>
          <a:p>
            <a:pPr marL="0" indent="0">
              <a:lnSpc>
                <a:spcPct val="100000"/>
              </a:lnSpc>
              <a:buNone/>
            </a:pPr>
            <a:endParaRPr lang="el-GR" b="1" dirty="0">
              <a:latin typeface="Calibri" charset="0"/>
              <a:ea typeface="Calibri" charset="0"/>
              <a:cs typeface="Calibri" charset="0"/>
            </a:endParaRPr>
          </a:p>
          <a:p>
            <a:pPr marL="0" indent="0">
              <a:lnSpc>
                <a:spcPct val="100000"/>
              </a:lnSpc>
              <a:buNone/>
            </a:pPr>
            <a:r>
              <a:rPr lang="el-GR" sz="1700" b="1" dirty="0">
                <a:latin typeface="Calibri" charset="0"/>
                <a:ea typeface="Calibri" charset="0"/>
                <a:cs typeface="Calibri" charset="0"/>
              </a:rPr>
              <a:t>🔑Λέξεις κλειδιά:</a:t>
            </a:r>
            <a:r>
              <a:rPr lang="el-GR" sz="1700" dirty="0">
                <a:latin typeface="Calibri" charset="0"/>
                <a:ea typeface="Calibri" charset="0"/>
                <a:cs typeface="Calibri" charset="0"/>
              </a:rPr>
              <a:t> </a:t>
            </a:r>
            <a:r>
              <a:rPr lang="el-GR" sz="1700" dirty="0">
                <a:solidFill>
                  <a:schemeClr val="accent1"/>
                </a:solidFill>
                <a:latin typeface="Calibri" charset="0"/>
                <a:ea typeface="Calibri" charset="0"/>
                <a:cs typeface="Calibri" charset="0"/>
              </a:rPr>
              <a:t>ενεργειακή ασφάλεια, ανανεώσιμες πηγές ενέργειας, ασφάλεια ανεφοδιασμού, ενεργειακή εξάρτηση</a:t>
            </a:r>
          </a:p>
          <a:p>
            <a:pPr>
              <a:lnSpc>
                <a:spcPct val="100000"/>
              </a:lnSpc>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2</a:t>
            </a:fld>
            <a:endParaRPr lang="en-US"/>
          </a:p>
        </p:txBody>
      </p:sp>
    </p:spTree>
    <p:extLst>
      <p:ext uri="{BB962C8B-B14F-4D97-AF65-F5344CB8AC3E}">
        <p14:creationId xmlns:p14="http://schemas.microsoft.com/office/powerpoint/2010/main" val="125916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A6EC888-B85F-410F-B430-06583E94BE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 xmlns:a16="http://schemas.microsoft.com/office/drawing/2014/main" id="{9485DA84-CB73-4E5E-9864-2460CE2805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D49185E-361A-421B-8F2D-11C7FFC686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4B85BAA-C37F-44B4-B427-B4F10EBB41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EDC4EE06-D7B4-4FAC-A561-38A1C38023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9018D83B-903C-4782-B1BB-A45164A71F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785589A-A5AC-409A-B2A2-24D871B4C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67798" y="480515"/>
            <a:ext cx="7856402" cy="5889600"/>
          </a:xfrm>
          <a:prstGeom prst="rect">
            <a:avLst/>
          </a:prstGeom>
        </p:spPr>
      </p:pic>
      <p:sp>
        <p:nvSpPr>
          <p:cNvPr id="4" name="Slide Number Placeholder 3"/>
          <p:cNvSpPr>
            <a:spLocks noGrp="1"/>
          </p:cNvSpPr>
          <p:nvPr>
            <p:ph type="sldNum" sz="quarter" idx="12"/>
          </p:nvPr>
        </p:nvSpPr>
        <p:spPr>
          <a:xfrm>
            <a:off x="9472736" y="6330118"/>
            <a:ext cx="1596292" cy="404614"/>
          </a:xfrm>
        </p:spPr>
        <p:txBody>
          <a:bodyPr vert="horz" lIns="91440" tIns="45720" rIns="91440" bIns="45720" rtlCol="0" anchor="ctr">
            <a:normAutofit/>
          </a:bodyPr>
          <a:lstStyle/>
          <a:p>
            <a:pPr defTabSz="457200">
              <a:spcAft>
                <a:spcPts val="600"/>
              </a:spcAft>
            </a:pPr>
            <a:fld id="{CB23F5B8-67C3-D243-B203-F43BA1900E41}" type="slidenum">
              <a:rPr lang="en-US">
                <a:solidFill>
                  <a:srgbClr val="000000"/>
                </a:solidFill>
              </a:rPr>
              <a:pPr defTabSz="457200">
                <a:spcAft>
                  <a:spcPts val="600"/>
                </a:spcAft>
              </a:pPr>
              <a:t>20</a:t>
            </a:fld>
            <a:endParaRPr lang="en-US">
              <a:solidFill>
                <a:srgbClr val="000000"/>
              </a:solidFill>
            </a:endParaRPr>
          </a:p>
        </p:txBody>
      </p:sp>
    </p:spTree>
    <p:extLst>
      <p:ext uri="{BB962C8B-B14F-4D97-AF65-F5344CB8AC3E}">
        <p14:creationId xmlns:p14="http://schemas.microsoft.com/office/powerpoint/2010/main" val="150483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0013"/>
          </a:xfrm>
        </p:spPr>
        <p:txBody>
          <a:bodyPr>
            <a:normAutofit/>
          </a:bodyPr>
          <a:lstStyle/>
          <a:p>
            <a:pPr algn="ctr"/>
            <a:r>
              <a:rPr lang="el-GR" sz="3600" dirty="0">
                <a:latin typeface="Calibri" charset="0"/>
                <a:ea typeface="Calibri" charset="0"/>
                <a:cs typeface="Calibri" charset="0"/>
              </a:rPr>
              <a:t>Ορίζοντας την Ενεργειακή </a:t>
            </a:r>
            <a:r>
              <a:rPr lang="el-GR" sz="3600" dirty="0" smtClean="0">
                <a:latin typeface="Calibri" charset="0"/>
                <a:ea typeface="Calibri" charset="0"/>
                <a:cs typeface="Calibri" charset="0"/>
              </a:rPr>
              <a:t>Ασφάλεια (συν</a:t>
            </a:r>
            <a:r>
              <a:rPr lang="en-US" sz="3600" dirty="0" smtClean="0">
                <a:latin typeface="Calibri" charset="0"/>
                <a:ea typeface="Calibri" charset="0"/>
                <a:cs typeface="Calibri" charset="0"/>
              </a:rPr>
              <a:t>.)</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65813"/>
            <a:ext cx="9601200" cy="4501587"/>
          </a:xfrm>
        </p:spPr>
        <p:txBody>
          <a:bodyPr anchor="ctr"/>
          <a:lstStyle/>
          <a:p>
            <a:pPr>
              <a:lnSpc>
                <a:spcPct val="100000"/>
              </a:lnSpc>
            </a:pPr>
            <a:r>
              <a:rPr lang="el-GR" sz="2200" dirty="0">
                <a:latin typeface="Calibri" charset="0"/>
                <a:ea typeface="Calibri" charset="0"/>
                <a:cs typeface="Calibri" charset="0"/>
              </a:rPr>
              <a:t>Δεν υπάρχει καθολικός ορισμός της ενεργειακής ασφάλειας.</a:t>
            </a:r>
          </a:p>
          <a:p>
            <a:pPr marL="0" indent="0" algn="r">
              <a:lnSpc>
                <a:spcPct val="100000"/>
              </a:lnSpc>
              <a:buNone/>
            </a:pPr>
            <a:r>
              <a:rPr lang="el-GR" sz="1600" b="1" dirty="0" err="1">
                <a:solidFill>
                  <a:schemeClr val="accent1"/>
                </a:solidFill>
                <a:latin typeface="Calibri" charset="0"/>
                <a:ea typeface="Calibri" charset="0"/>
                <a:cs typeface="Calibri" charset="0"/>
              </a:rPr>
              <a:t>Kruyt</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et</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al</a:t>
            </a:r>
            <a:r>
              <a:rPr lang="el-GR" sz="1600" b="1" dirty="0">
                <a:solidFill>
                  <a:schemeClr val="accent1"/>
                </a:solidFill>
                <a:latin typeface="Calibri" charset="0"/>
                <a:ea typeface="Calibri" charset="0"/>
                <a:cs typeface="Calibri" charset="0"/>
              </a:rPr>
              <a:t>., 2009, APERC, 2007</a:t>
            </a:r>
          </a:p>
          <a:p>
            <a:pPr>
              <a:lnSpc>
                <a:spcPct val="100000"/>
              </a:lnSpc>
            </a:pPr>
            <a:r>
              <a:rPr lang="el-GR" sz="2200" dirty="0">
                <a:latin typeface="Calibri" charset="0"/>
                <a:ea typeface="Calibri" charset="0"/>
                <a:cs typeface="Calibri" charset="0"/>
              </a:rPr>
              <a:t>Η ενεργειακή ασφάλεια έχει καταστεί ομπρέλα για διαφορετικούς στόχους πολιτικής.</a:t>
            </a:r>
          </a:p>
          <a:p>
            <a:pPr marL="0" indent="0" algn="r">
              <a:lnSpc>
                <a:spcPct val="100000"/>
              </a:lnSpc>
              <a:buNone/>
            </a:pPr>
            <a:r>
              <a:rPr lang="el-GR" sz="1600" b="1" dirty="0" err="1">
                <a:solidFill>
                  <a:schemeClr val="accent1"/>
                </a:solidFill>
                <a:latin typeface="Calibri" charset="0"/>
                <a:ea typeface="Calibri" charset="0"/>
                <a:cs typeface="Calibri" charset="0"/>
              </a:rPr>
              <a:t>Winzer</a:t>
            </a:r>
            <a:r>
              <a:rPr lang="el-GR" sz="1600" b="1" dirty="0">
                <a:solidFill>
                  <a:schemeClr val="accent1"/>
                </a:solidFill>
                <a:latin typeface="Calibri" charset="0"/>
                <a:ea typeface="Calibri" charset="0"/>
                <a:cs typeface="Calibri" charset="0"/>
              </a:rPr>
              <a:t>, 2012 </a:t>
            </a:r>
          </a:p>
          <a:p>
            <a:pPr>
              <a:lnSpc>
                <a:spcPct val="100000"/>
              </a:lnSpc>
            </a:pPr>
            <a:r>
              <a:rPr lang="el-GR" sz="2200" dirty="0">
                <a:latin typeface="Calibri" charset="0"/>
                <a:ea typeface="Calibri" charset="0"/>
                <a:cs typeface="Calibri" charset="0"/>
              </a:rPr>
              <a:t>Η ασάφεια επιβεβαιώνεται από τους πολλούς υφιστάμενους ορισμούς της ενεργειακής ασφάλειας. Ενδεικτικά στη βιβλιογραφία εντοπίζονται:</a:t>
            </a:r>
          </a:p>
          <a:p>
            <a:pPr>
              <a:lnSpc>
                <a:spcPct val="100000"/>
              </a:lnSpc>
              <a:buFont typeface="Arial" panose="020B0604020202020204" pitchFamily="34" charset="0"/>
              <a:buChar char="•"/>
            </a:pPr>
            <a:r>
              <a:rPr lang="el-GR" dirty="0">
                <a:latin typeface="Calibri" charset="0"/>
                <a:ea typeface="Calibri" charset="0"/>
                <a:cs typeface="Calibri" charset="0"/>
              </a:rPr>
              <a:t>45 στην εργασία του </a:t>
            </a:r>
            <a:r>
              <a:rPr lang="en-US" dirty="0" err="1">
                <a:solidFill>
                  <a:schemeClr val="tx1"/>
                </a:solidFill>
                <a:latin typeface="Calibri" charset="0"/>
                <a:ea typeface="Calibri" charset="0"/>
                <a:cs typeface="Calibri" charset="0"/>
              </a:rPr>
              <a:t>Sovacool</a:t>
            </a:r>
            <a:r>
              <a:rPr lang="en-US" dirty="0">
                <a:solidFill>
                  <a:schemeClr val="tx1"/>
                </a:solidFill>
                <a:latin typeface="Calibri" charset="0"/>
                <a:ea typeface="Calibri" charset="0"/>
                <a:cs typeface="Calibri" charset="0"/>
              </a:rPr>
              <a:t> (2011)</a:t>
            </a:r>
            <a:endParaRPr lang="el-GR" dirty="0">
              <a:solidFill>
                <a:schemeClr val="tx1"/>
              </a:solidFill>
              <a:latin typeface="Calibri" charset="0"/>
              <a:ea typeface="Calibri" charset="0"/>
              <a:cs typeface="Calibri" charset="0"/>
            </a:endParaRPr>
          </a:p>
          <a:p>
            <a:pPr>
              <a:lnSpc>
                <a:spcPct val="100000"/>
              </a:lnSpc>
              <a:buFont typeface="Arial" panose="020B0604020202020204" pitchFamily="34" charset="0"/>
              <a:buChar char="•"/>
            </a:pPr>
            <a:r>
              <a:rPr lang="el-GR" dirty="0">
                <a:latin typeface="Calibri" charset="0"/>
                <a:ea typeface="Calibri" charset="0"/>
                <a:cs typeface="Calibri" charset="0"/>
              </a:rPr>
              <a:t>83 στην εργασία των </a:t>
            </a:r>
            <a:r>
              <a:rPr lang="el-GR" dirty="0" err="1">
                <a:latin typeface="Calibri" charset="0"/>
                <a:ea typeface="Calibri" charset="0"/>
                <a:cs typeface="Calibri" charset="0"/>
              </a:rPr>
              <a:t>Ang</a:t>
            </a:r>
            <a:r>
              <a:rPr lang="el-GR" dirty="0">
                <a:latin typeface="Calibri" charset="0"/>
                <a:ea typeface="Calibri" charset="0"/>
                <a:cs typeface="Calibri" charset="0"/>
              </a:rPr>
              <a:t>, </a:t>
            </a:r>
            <a:r>
              <a:rPr lang="el-GR" dirty="0" err="1">
                <a:latin typeface="Calibri" charset="0"/>
                <a:ea typeface="Calibri" charset="0"/>
                <a:cs typeface="Calibri" charset="0"/>
              </a:rPr>
              <a:t>Choong</a:t>
            </a:r>
            <a:r>
              <a:rPr lang="el-GR" dirty="0">
                <a:latin typeface="Calibri" charset="0"/>
                <a:ea typeface="Calibri" charset="0"/>
                <a:cs typeface="Calibri" charset="0"/>
              </a:rPr>
              <a:t> &amp; </a:t>
            </a:r>
            <a:r>
              <a:rPr lang="el-GR" dirty="0" err="1">
                <a:latin typeface="Calibri" charset="0"/>
                <a:ea typeface="Calibri" charset="0"/>
                <a:cs typeface="Calibri" charset="0"/>
              </a:rPr>
              <a:t>Ng</a:t>
            </a:r>
            <a:r>
              <a:rPr lang="el-GR" dirty="0">
                <a:latin typeface="Calibri" charset="0"/>
                <a:ea typeface="Calibri" charset="0"/>
                <a:cs typeface="Calibri" charset="0"/>
              </a:rPr>
              <a:t> (2015)</a:t>
            </a:r>
            <a:endParaRPr lang="en-US"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21</a:t>
            </a:fld>
            <a:endParaRPr lang="en-US"/>
          </a:p>
        </p:txBody>
      </p:sp>
    </p:spTree>
    <p:extLst>
      <p:ext uri="{BB962C8B-B14F-4D97-AF65-F5344CB8AC3E}">
        <p14:creationId xmlns:p14="http://schemas.microsoft.com/office/powerpoint/2010/main" val="187753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AA6EC888-B85F-410F-B430-06583E94BE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9485DA84-CB73-4E5E-9864-2460CE2805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7D49185E-361A-421B-8F2D-11C7FFC686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4B85BAA-C37F-44B4-B427-B4F10EBB41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EDC4EE06-D7B4-4FAC-A561-38A1C38023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9018D83B-903C-4782-B1BB-A45164A71F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8785589A-A5AC-409A-B2A2-24D871B4C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4"/>
          <p:cNvPicPr>
            <a:picLocks noGrp="1" noChangeAspect="1"/>
          </p:cNvPicPr>
          <p:nvPr>
            <p:ph idx="1"/>
          </p:nvPr>
        </p:nvPicPr>
        <p:blipFill>
          <a:blip r:embed="rId2"/>
          <a:stretch>
            <a:fillRect/>
          </a:stretch>
        </p:blipFill>
        <p:spPr>
          <a:xfrm>
            <a:off x="482600" y="598846"/>
            <a:ext cx="11226799" cy="5655639"/>
          </a:xfrm>
          <a:prstGeom prst="rect">
            <a:avLst/>
          </a:prstGeom>
        </p:spPr>
      </p:pic>
      <p:sp>
        <p:nvSpPr>
          <p:cNvPr id="4" name="Slide Number Placeholder 3"/>
          <p:cNvSpPr>
            <a:spLocks noGrp="1"/>
          </p:cNvSpPr>
          <p:nvPr>
            <p:ph type="sldNum" sz="quarter" idx="12"/>
          </p:nvPr>
        </p:nvSpPr>
        <p:spPr>
          <a:xfrm>
            <a:off x="9472736" y="6330118"/>
            <a:ext cx="1596292" cy="404614"/>
          </a:xfrm>
        </p:spPr>
        <p:txBody>
          <a:bodyPr vert="horz" lIns="91440" tIns="45720" rIns="91440" bIns="45720" rtlCol="0" anchor="ctr">
            <a:normAutofit/>
          </a:bodyPr>
          <a:lstStyle/>
          <a:p>
            <a:pPr defTabSz="457200">
              <a:spcAft>
                <a:spcPts val="600"/>
              </a:spcAft>
            </a:pPr>
            <a:fld id="{CB23F5B8-67C3-D243-B203-F43BA1900E41}" type="slidenum">
              <a:rPr lang="en-US">
                <a:solidFill>
                  <a:srgbClr val="000000"/>
                </a:solidFill>
              </a:rPr>
              <a:pPr defTabSz="457200">
                <a:spcAft>
                  <a:spcPts val="600"/>
                </a:spcAft>
              </a:pPr>
              <a:t>22</a:t>
            </a:fld>
            <a:endParaRPr lang="en-US">
              <a:solidFill>
                <a:srgbClr val="000000"/>
              </a:solidFill>
            </a:endParaRPr>
          </a:p>
        </p:txBody>
      </p:sp>
    </p:spTree>
    <p:extLst>
      <p:ext uri="{BB962C8B-B14F-4D97-AF65-F5344CB8AC3E}">
        <p14:creationId xmlns:p14="http://schemas.microsoft.com/office/powerpoint/2010/main" val="101195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957805"/>
          </a:xfrm>
        </p:spPr>
        <p:txBody>
          <a:bodyPr>
            <a:normAutofit fontScale="90000"/>
          </a:bodyPr>
          <a:lstStyle/>
          <a:p>
            <a:pPr algn="ctr"/>
            <a:r>
              <a:rPr lang="el-GR" sz="3600" dirty="0">
                <a:latin typeface="Calibri" charset="0"/>
                <a:ea typeface="Calibri" charset="0"/>
                <a:cs typeface="Calibri" charset="0"/>
              </a:rPr>
              <a:t>Ορίζοντας την Ενεργειακή </a:t>
            </a:r>
            <a:r>
              <a:rPr lang="el-GR" sz="3600" dirty="0" smtClean="0">
                <a:latin typeface="Calibri" charset="0"/>
                <a:ea typeface="Calibri" charset="0"/>
                <a:cs typeface="Calibri" charset="0"/>
              </a:rPr>
              <a:t>Ασφάλεια</a:t>
            </a:r>
            <a:r>
              <a:rPr lang="en-US" sz="3600" dirty="0" smtClean="0">
                <a:latin typeface="Calibri" charset="0"/>
                <a:ea typeface="Calibri" charset="0"/>
                <a:cs typeface="Calibri" charset="0"/>
              </a:rPr>
              <a:t> (</a:t>
            </a:r>
            <a:r>
              <a:rPr lang="el-GR" sz="3600" dirty="0" smtClean="0">
                <a:latin typeface="Calibri" charset="0"/>
                <a:ea typeface="Calibri" charset="0"/>
                <a:cs typeface="Calibri" charset="0"/>
              </a:rPr>
              <a:t>συν</a:t>
            </a:r>
            <a:r>
              <a:rPr lang="en-US" sz="3600" dirty="0" smtClean="0">
                <a:latin typeface="Calibri" charset="0"/>
                <a:ea typeface="Calibri" charset="0"/>
                <a:cs typeface="Calibri" charset="0"/>
              </a:rPr>
              <a:t>.)</a:t>
            </a:r>
            <a:r>
              <a:rPr lang="el-GR" sz="3600" dirty="0">
                <a:latin typeface="Calibri" charset="0"/>
                <a:ea typeface="Calibri" charset="0"/>
                <a:cs typeface="Calibri" charset="0"/>
              </a:rPr>
              <a:t/>
            </a:r>
            <a:br>
              <a:rPr lang="el-GR" sz="3600" dirty="0">
                <a:latin typeface="Calibri" charset="0"/>
                <a:ea typeface="Calibri" charset="0"/>
                <a:cs typeface="Calibri" charset="0"/>
              </a:rPr>
            </a:br>
            <a:r>
              <a:rPr lang="el-GR" sz="3600" dirty="0">
                <a:solidFill>
                  <a:schemeClr val="accent1"/>
                </a:solidFill>
                <a:latin typeface="Calibri" charset="0"/>
                <a:ea typeface="Calibri" charset="0"/>
                <a:cs typeface="Calibri" charset="0"/>
              </a:rPr>
              <a:t>Γεωπολιτική συνιστώσα</a:t>
            </a:r>
            <a:r>
              <a:rPr lang="el-GR" sz="3600" dirty="0">
                <a:latin typeface="Calibri" charset="0"/>
                <a:ea typeface="Calibri" charset="0"/>
                <a:cs typeface="Calibri" charset="0"/>
              </a:rPr>
              <a:t/>
            </a:r>
            <a:br>
              <a:rPr lang="el-GR" sz="3600" dirty="0">
                <a:latin typeface="Calibri" charset="0"/>
                <a:ea typeface="Calibri" charset="0"/>
                <a:cs typeface="Calibri" charset="0"/>
              </a:rPr>
            </a:b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643604"/>
            <a:ext cx="9601200" cy="4223796"/>
          </a:xfrm>
        </p:spPr>
        <p:txBody>
          <a:bodyPr anchor="ctr">
            <a:normAutofit/>
          </a:bodyPr>
          <a:lstStyle/>
          <a:p>
            <a:pPr marL="0" indent="0">
              <a:lnSpc>
                <a:spcPct val="100000"/>
              </a:lnSpc>
              <a:buNone/>
            </a:pPr>
            <a:r>
              <a:rPr lang="el-GR" sz="2200" dirty="0">
                <a:latin typeface="Calibri" charset="0"/>
                <a:ea typeface="Calibri" charset="0"/>
                <a:cs typeface="Calibri" charset="0"/>
              </a:rPr>
              <a:t>Η ενεργειακή ασφάλεια ορίζεται ως:</a:t>
            </a:r>
          </a:p>
          <a:p>
            <a:pPr marL="0" indent="0" algn="ctr">
              <a:lnSpc>
                <a:spcPct val="100000"/>
              </a:lnSpc>
              <a:buNone/>
            </a:pPr>
            <a:r>
              <a:rPr lang="el-GR" sz="2400" b="1" i="1" dirty="0">
                <a:latin typeface="Calibri" charset="0"/>
                <a:ea typeface="Calibri" charset="0"/>
                <a:cs typeface="Calibri" charset="0"/>
              </a:rPr>
              <a:t>«Η διασφάλιση της επαρκούς και αξιόπιστης προμήθειας ενέργειας σε λογικές τιμές με τρόπους που δε θέτουν σε κίνδυνο τις εθνικές αξίες ή στόχους»</a:t>
            </a:r>
          </a:p>
          <a:p>
            <a:pPr marL="0" indent="0" algn="r">
              <a:lnSpc>
                <a:spcPct val="100000"/>
              </a:lnSpc>
              <a:buNone/>
            </a:pPr>
            <a:r>
              <a:rPr lang="el-GR" sz="1600" b="1" dirty="0">
                <a:solidFill>
                  <a:schemeClr val="accent1"/>
                </a:solidFill>
                <a:latin typeface="Calibri" charset="0"/>
                <a:ea typeface="Calibri" charset="0"/>
                <a:cs typeface="Calibri" charset="0"/>
              </a:rPr>
              <a:t> </a:t>
            </a:r>
            <a:r>
              <a:rPr lang="en-US" sz="1600" b="1" dirty="0" err="1">
                <a:solidFill>
                  <a:schemeClr val="accent1"/>
                </a:solidFill>
                <a:latin typeface="Calibri" charset="0"/>
                <a:ea typeface="Calibri" charset="0"/>
                <a:cs typeface="Calibri" charset="0"/>
              </a:rPr>
              <a:t>Yergin</a:t>
            </a:r>
            <a:r>
              <a:rPr lang="el-GR" sz="1600" b="1" dirty="0">
                <a:solidFill>
                  <a:schemeClr val="accent1"/>
                </a:solidFill>
                <a:latin typeface="Calibri" charset="0"/>
                <a:ea typeface="Calibri" charset="0"/>
                <a:cs typeface="Calibri" charset="0"/>
              </a:rPr>
              <a:t>,</a:t>
            </a:r>
            <a:r>
              <a:rPr lang="en-US" sz="1600" b="1" dirty="0">
                <a:solidFill>
                  <a:schemeClr val="accent1"/>
                </a:solidFill>
                <a:latin typeface="Calibri" charset="0"/>
                <a:ea typeface="Calibri" charset="0"/>
                <a:cs typeface="Calibri" charset="0"/>
              </a:rPr>
              <a:t> 1988</a:t>
            </a:r>
          </a:p>
        </p:txBody>
      </p:sp>
      <p:sp>
        <p:nvSpPr>
          <p:cNvPr id="4" name="Slide Number Placeholder 3"/>
          <p:cNvSpPr>
            <a:spLocks noGrp="1"/>
          </p:cNvSpPr>
          <p:nvPr>
            <p:ph type="sldNum" sz="quarter" idx="12"/>
          </p:nvPr>
        </p:nvSpPr>
        <p:spPr/>
        <p:txBody>
          <a:bodyPr/>
          <a:lstStyle/>
          <a:p>
            <a:fld id="{CB23F5B8-67C3-D243-B203-F43BA1900E41}" type="slidenum">
              <a:rPr lang="en-US" smtClean="0"/>
              <a:t>23</a:t>
            </a:fld>
            <a:endParaRPr lang="en-US"/>
          </a:p>
        </p:txBody>
      </p:sp>
    </p:spTree>
    <p:extLst>
      <p:ext uri="{BB962C8B-B14F-4D97-AF65-F5344CB8AC3E}">
        <p14:creationId xmlns:p14="http://schemas.microsoft.com/office/powerpoint/2010/main" val="579850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5289"/>
          </a:xfrm>
        </p:spPr>
        <p:txBody>
          <a:bodyPr>
            <a:normAutofit/>
          </a:bodyPr>
          <a:lstStyle/>
          <a:p>
            <a:pPr algn="ctr"/>
            <a:r>
              <a:rPr lang="el-GR" sz="3600" dirty="0">
                <a:latin typeface="Calibri" charset="0"/>
                <a:ea typeface="Calibri" charset="0"/>
                <a:cs typeface="Calibri" charset="0"/>
              </a:rPr>
              <a:t>Ορίζοντας την Ενεργειακή </a:t>
            </a:r>
            <a:r>
              <a:rPr lang="el-GR" sz="3600" dirty="0" smtClean="0">
                <a:latin typeface="Calibri" charset="0"/>
                <a:ea typeface="Calibri" charset="0"/>
                <a:cs typeface="Calibri" charset="0"/>
              </a:rPr>
              <a:t>Ασφάλεια</a:t>
            </a:r>
            <a:r>
              <a:rPr lang="en-US" sz="3600" dirty="0" smtClean="0">
                <a:latin typeface="Calibri" charset="0"/>
                <a:ea typeface="Calibri" charset="0"/>
                <a:cs typeface="Calibri" charset="0"/>
              </a:rPr>
              <a:t> (</a:t>
            </a:r>
            <a:r>
              <a:rPr lang="el-GR" sz="3600" dirty="0" smtClean="0">
                <a:latin typeface="Calibri" charset="0"/>
                <a:ea typeface="Calibri" charset="0"/>
                <a:cs typeface="Calibri" charset="0"/>
              </a:rPr>
              <a:t>συν</a:t>
            </a:r>
            <a:r>
              <a:rPr lang="en-US" sz="3600" dirty="0" smtClean="0">
                <a:latin typeface="Calibri" charset="0"/>
                <a:ea typeface="Calibri" charset="0"/>
                <a:cs typeface="Calibri" charset="0"/>
              </a:rPr>
              <a:t>.)</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31089"/>
            <a:ext cx="9601200" cy="4536311"/>
          </a:xfrm>
        </p:spPr>
        <p:txBody>
          <a:bodyPr numCol="1" anchor="t">
            <a:normAutofit fontScale="85000" lnSpcReduction="10000"/>
          </a:bodyPr>
          <a:lstStyle/>
          <a:p>
            <a:pPr>
              <a:lnSpc>
                <a:spcPct val="120000"/>
              </a:lnSpc>
            </a:pPr>
            <a:r>
              <a:rPr lang="el-GR" sz="2400" dirty="0">
                <a:latin typeface="Calibri" charset="0"/>
                <a:ea typeface="Calibri" charset="0"/>
                <a:cs typeface="Calibri" charset="0"/>
              </a:rPr>
              <a:t>Ο ΔΟΕ ορίζει την ενεργειακή ασφάλεια ως την </a:t>
            </a:r>
            <a:r>
              <a:rPr lang="en-US" sz="2400" b="1" i="1" dirty="0">
                <a:latin typeface="Calibri" charset="0"/>
                <a:ea typeface="Calibri" charset="0"/>
                <a:cs typeface="Calibri" charset="0"/>
              </a:rPr>
              <a:t>“</a:t>
            </a:r>
            <a:r>
              <a:rPr lang="el-GR" sz="2400" b="1" i="1" dirty="0">
                <a:latin typeface="Calibri" charset="0"/>
                <a:ea typeface="Calibri" charset="0"/>
                <a:cs typeface="Calibri" charset="0"/>
              </a:rPr>
              <a:t>αδιάλειπτη διαθεσιμότητα ενεργειακών πηγών σε προσιτή τιμή</a:t>
            </a:r>
            <a:r>
              <a:rPr lang="en-US" sz="2400" b="1" i="1" dirty="0">
                <a:latin typeface="Calibri" charset="0"/>
                <a:ea typeface="Calibri" charset="0"/>
                <a:cs typeface="Calibri" charset="0"/>
              </a:rPr>
              <a:t>”</a:t>
            </a:r>
            <a:r>
              <a:rPr lang="el-GR" sz="2400" b="1" dirty="0">
                <a:latin typeface="Calibri" charset="0"/>
                <a:ea typeface="Calibri" charset="0"/>
                <a:cs typeface="Calibri" charset="0"/>
              </a:rPr>
              <a:t> </a:t>
            </a:r>
            <a:r>
              <a:rPr lang="el-GR" sz="2400" dirty="0">
                <a:latin typeface="Calibri" charset="0"/>
                <a:ea typeface="Calibri" charset="0"/>
                <a:cs typeface="Calibri" charset="0"/>
              </a:rPr>
              <a:t>και θέτει δύο επίπεδα:</a:t>
            </a:r>
          </a:p>
          <a:p>
            <a:pPr marL="0" indent="0" algn="r">
              <a:lnSpc>
                <a:spcPct val="120000"/>
              </a:lnSpc>
              <a:buNone/>
            </a:pPr>
            <a:r>
              <a:rPr lang="el-GR" sz="1700" b="1" dirty="0">
                <a:solidFill>
                  <a:schemeClr val="accent1"/>
                </a:solidFill>
                <a:latin typeface="Calibri" charset="0"/>
                <a:ea typeface="Calibri" charset="0"/>
                <a:cs typeface="Calibri" charset="0"/>
              </a:rPr>
              <a:t>IEA, 2011</a:t>
            </a:r>
          </a:p>
          <a:p>
            <a:pPr>
              <a:lnSpc>
                <a:spcPct val="120000"/>
              </a:lnSpc>
              <a:buFont typeface="Wingdings" charset="2"/>
              <a:buChar char="Ø"/>
            </a:pPr>
            <a:r>
              <a:rPr lang="el-GR" sz="2400" b="1" dirty="0">
                <a:latin typeface="Calibri" charset="0"/>
                <a:ea typeface="Calibri" charset="0"/>
                <a:cs typeface="Calibri" charset="0"/>
              </a:rPr>
              <a:t>Βραχυπρόθεσμο επίπεδο:</a:t>
            </a:r>
            <a:endParaRPr lang="en-GB" sz="2400" dirty="0">
              <a:latin typeface="Calibri" charset="0"/>
              <a:ea typeface="Calibri" charset="0"/>
              <a:cs typeface="Calibri" charset="0"/>
            </a:endParaRPr>
          </a:p>
          <a:p>
            <a:pPr marL="0" indent="0">
              <a:lnSpc>
                <a:spcPct val="120000"/>
              </a:lnSpc>
              <a:buNone/>
            </a:pPr>
            <a:r>
              <a:rPr lang="el-GR" sz="2400" dirty="0">
                <a:latin typeface="Calibri" charset="0"/>
                <a:ea typeface="Calibri" charset="0"/>
                <a:cs typeface="Calibri" charset="0"/>
              </a:rPr>
              <a:t>Καλύπτει την επάρκεια εφοδιασμού και την ικανότητα να αποφευχθούν απρόβλεπτες</a:t>
            </a:r>
            <a:r>
              <a:rPr lang="en-GB" sz="2400" dirty="0">
                <a:latin typeface="Calibri" charset="0"/>
                <a:ea typeface="Calibri" charset="0"/>
                <a:cs typeface="Calibri" charset="0"/>
              </a:rPr>
              <a:t> </a:t>
            </a:r>
            <a:r>
              <a:rPr lang="el-GR" sz="2400" dirty="0">
                <a:latin typeface="Calibri" charset="0"/>
                <a:ea typeface="Calibri" charset="0"/>
                <a:cs typeface="Calibri" charset="0"/>
              </a:rPr>
              <a:t>διακοπές υπό σπάνια και ακραία καιρικά φαινόμενα.</a:t>
            </a:r>
            <a:endParaRPr lang="en-GB" sz="2400" dirty="0">
              <a:latin typeface="Calibri" charset="0"/>
              <a:ea typeface="Calibri" charset="0"/>
              <a:cs typeface="Calibri" charset="0"/>
            </a:endParaRPr>
          </a:p>
          <a:p>
            <a:pPr>
              <a:lnSpc>
                <a:spcPct val="120000"/>
              </a:lnSpc>
              <a:buFont typeface="Wingdings" charset="2"/>
              <a:buChar char="Ø"/>
            </a:pPr>
            <a:r>
              <a:rPr lang="el-GR" sz="2400" b="1" dirty="0">
                <a:latin typeface="Calibri" charset="0"/>
                <a:ea typeface="Calibri" charset="0"/>
                <a:cs typeface="Calibri" charset="0"/>
              </a:rPr>
              <a:t>Μακροπρόθεσμο επίπεδο:</a:t>
            </a:r>
            <a:endParaRPr lang="en-GB" sz="2400" dirty="0">
              <a:latin typeface="Calibri" charset="0"/>
              <a:ea typeface="Calibri" charset="0"/>
              <a:cs typeface="Calibri" charset="0"/>
            </a:endParaRPr>
          </a:p>
          <a:p>
            <a:pPr marL="0" indent="0">
              <a:lnSpc>
                <a:spcPct val="120000"/>
              </a:lnSpc>
              <a:buNone/>
            </a:pPr>
            <a:r>
              <a:rPr lang="el-GR" sz="2400" dirty="0">
                <a:latin typeface="Calibri" charset="0"/>
                <a:ea typeface="Calibri" charset="0"/>
                <a:cs typeface="Calibri" charset="0"/>
              </a:rPr>
              <a:t>Περιλαμβάνει τη δυνατότητα να κινητοποιηθούν επενδύσεις για την ανάπτυξη της προσφοράς και των υποδομών, καθώς και να εξασφαλισθεί ένας αξιόπιστος εφοδιασμός.</a:t>
            </a:r>
          </a:p>
          <a:p>
            <a:pPr marL="0" indent="0" algn="r">
              <a:lnSpc>
                <a:spcPct val="120000"/>
              </a:lnSpc>
              <a:buNone/>
            </a:pPr>
            <a:r>
              <a:rPr lang="el-GR" sz="1700" b="1" dirty="0" err="1">
                <a:solidFill>
                  <a:schemeClr val="accent1"/>
                </a:solidFill>
                <a:latin typeface="Calibri" charset="0"/>
                <a:ea typeface="Calibri" charset="0"/>
                <a:cs typeface="Calibri" charset="0"/>
              </a:rPr>
              <a:t>Jewell</a:t>
            </a:r>
            <a:r>
              <a:rPr lang="el-GR" sz="1700" b="1" dirty="0">
                <a:solidFill>
                  <a:schemeClr val="accent1"/>
                </a:solidFill>
                <a:latin typeface="Calibri" charset="0"/>
                <a:ea typeface="Calibri" charset="0"/>
                <a:cs typeface="Calibri" charset="0"/>
              </a:rPr>
              <a:t>, 2011, </a:t>
            </a:r>
            <a:r>
              <a:rPr lang="el-GR" sz="1700" b="1" dirty="0" err="1">
                <a:solidFill>
                  <a:schemeClr val="accent1"/>
                </a:solidFill>
                <a:latin typeface="Calibri" charset="0"/>
                <a:ea typeface="Calibri" charset="0"/>
                <a:cs typeface="Calibri" charset="0"/>
              </a:rPr>
              <a:t>Kisel</a:t>
            </a:r>
            <a:r>
              <a:rPr lang="el-GR" sz="1700" b="1" dirty="0">
                <a:solidFill>
                  <a:schemeClr val="accent1"/>
                </a:solidFill>
                <a:latin typeface="Calibri" charset="0"/>
                <a:ea typeface="Calibri" charset="0"/>
                <a:cs typeface="Calibri" charset="0"/>
              </a:rPr>
              <a:t> </a:t>
            </a:r>
            <a:r>
              <a:rPr lang="el-GR" sz="1700" b="1" dirty="0" err="1">
                <a:solidFill>
                  <a:schemeClr val="accent1"/>
                </a:solidFill>
                <a:latin typeface="Calibri" charset="0"/>
                <a:ea typeface="Calibri" charset="0"/>
                <a:cs typeface="Calibri" charset="0"/>
              </a:rPr>
              <a:t>et</a:t>
            </a:r>
            <a:r>
              <a:rPr lang="el-GR" sz="1700" b="1" dirty="0">
                <a:solidFill>
                  <a:schemeClr val="accent1"/>
                </a:solidFill>
                <a:latin typeface="Calibri" charset="0"/>
                <a:ea typeface="Calibri" charset="0"/>
                <a:cs typeface="Calibri" charset="0"/>
              </a:rPr>
              <a:t> </a:t>
            </a:r>
            <a:r>
              <a:rPr lang="el-GR" sz="1700" b="1" dirty="0" err="1">
                <a:solidFill>
                  <a:schemeClr val="accent1"/>
                </a:solidFill>
                <a:latin typeface="Calibri" charset="0"/>
                <a:ea typeface="Calibri" charset="0"/>
                <a:cs typeface="Calibri" charset="0"/>
              </a:rPr>
              <a:t>al</a:t>
            </a:r>
            <a:r>
              <a:rPr lang="el-GR" sz="1700" b="1" dirty="0">
                <a:solidFill>
                  <a:schemeClr val="accent1"/>
                </a:solidFill>
                <a:latin typeface="Calibri" charset="0"/>
                <a:ea typeface="Calibri" charset="0"/>
                <a:cs typeface="Calibri" charset="0"/>
              </a:rPr>
              <a:t>., 2016, </a:t>
            </a:r>
            <a:r>
              <a:rPr lang="el-GR" sz="1700" b="1" dirty="0" err="1">
                <a:solidFill>
                  <a:schemeClr val="accent1"/>
                </a:solidFill>
                <a:latin typeface="Calibri" charset="0"/>
                <a:ea typeface="Calibri" charset="0"/>
                <a:cs typeface="Calibri" charset="0"/>
              </a:rPr>
              <a:t>Hache</a:t>
            </a:r>
            <a:r>
              <a:rPr lang="el-GR" sz="1700" b="1" dirty="0">
                <a:solidFill>
                  <a:schemeClr val="accent1"/>
                </a:solidFill>
                <a:latin typeface="Calibri" charset="0"/>
                <a:ea typeface="Calibri" charset="0"/>
                <a:cs typeface="Calibri" charset="0"/>
              </a:rPr>
              <a:t>, 2018</a:t>
            </a:r>
          </a:p>
          <a:p>
            <a:pPr marL="0" indent="0">
              <a:lnSpc>
                <a:spcPct val="120000"/>
              </a:lnSpc>
              <a:buNone/>
            </a:pPr>
            <a:endParaRPr lang="en-GB" sz="1700" dirty="0">
              <a:solidFill>
                <a:schemeClr val="accent1"/>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24</a:t>
            </a:fld>
            <a:endParaRPr lang="en-US"/>
          </a:p>
        </p:txBody>
      </p:sp>
    </p:spTree>
    <p:extLst>
      <p:ext uri="{BB962C8B-B14F-4D97-AF65-F5344CB8AC3E}">
        <p14:creationId xmlns:p14="http://schemas.microsoft.com/office/powerpoint/2010/main" val="269521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14214"/>
          </a:xfrm>
        </p:spPr>
        <p:txBody>
          <a:bodyPr>
            <a:normAutofit fontScale="90000"/>
          </a:bodyPr>
          <a:lstStyle/>
          <a:p>
            <a:pPr algn="ctr"/>
            <a:r>
              <a:rPr lang="el-GR" sz="3600" dirty="0">
                <a:latin typeface="Calibri" charset="0"/>
                <a:ea typeface="Calibri" charset="0"/>
                <a:cs typeface="Calibri" charset="0"/>
              </a:rPr>
              <a:t>Διαστάσεις (</a:t>
            </a:r>
            <a:r>
              <a:rPr lang="en-US" sz="3600" dirty="0">
                <a:latin typeface="Calibri" charset="0"/>
                <a:ea typeface="Calibri" charset="0"/>
                <a:cs typeface="Calibri" charset="0"/>
              </a:rPr>
              <a:t>dimensions)</a:t>
            </a:r>
            <a:r>
              <a:rPr lang="el-GR" sz="3600" dirty="0">
                <a:latin typeface="Calibri" charset="0"/>
                <a:ea typeface="Calibri" charset="0"/>
                <a:cs typeface="Calibri" charset="0"/>
              </a:rPr>
              <a:t> &amp; Συνιστώσες</a:t>
            </a:r>
            <a:r>
              <a:rPr lang="en-US" sz="3600" dirty="0">
                <a:latin typeface="Calibri" charset="0"/>
                <a:ea typeface="Calibri" charset="0"/>
                <a:cs typeface="Calibri" charset="0"/>
              </a:rPr>
              <a:t> (components)</a:t>
            </a:r>
            <a:r>
              <a:rPr lang="el-GR" sz="3600" dirty="0">
                <a:latin typeface="Calibri" charset="0"/>
                <a:ea typeface="Calibri" charset="0"/>
                <a:cs typeface="Calibri" charset="0"/>
              </a:rPr>
              <a:t> </a:t>
            </a:r>
            <a:r>
              <a:rPr lang="el-GR" sz="3600" dirty="0" smtClean="0">
                <a:latin typeface="Calibri" charset="0"/>
                <a:ea typeface="Calibri" charset="0"/>
                <a:cs typeface="Calibri" charset="0"/>
              </a:rPr>
              <a:t>Ενεργειακής </a:t>
            </a:r>
            <a:r>
              <a:rPr lang="el-GR" sz="3600" dirty="0">
                <a:latin typeface="Calibri" charset="0"/>
                <a:ea typeface="Calibri" charset="0"/>
                <a:cs typeface="Calibri" charset="0"/>
              </a:rPr>
              <a:t>Ασφάλειας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794076"/>
            <a:ext cx="9601200" cy="4073324"/>
          </a:xfrm>
        </p:spPr>
        <p:txBody>
          <a:bodyPr anchor="ctr">
            <a:normAutofit/>
          </a:bodyPr>
          <a:lstStyle/>
          <a:p>
            <a:pPr>
              <a:lnSpc>
                <a:spcPct val="100000"/>
              </a:lnSpc>
            </a:pPr>
            <a:r>
              <a:rPr lang="el-GR" sz="2200" dirty="0">
                <a:latin typeface="Calibri" charset="0"/>
                <a:ea typeface="Calibri" charset="0"/>
                <a:cs typeface="Calibri" charset="0"/>
              </a:rPr>
              <a:t>Η ενεργειακή ασφάλεια αποτελείται από έναν αριθμό διαστάσεων (τεχνικές, κοινωνικές, περιβαλλοντικές, πολιτικές, γεωλογικές και οικονομικές).</a:t>
            </a:r>
          </a:p>
          <a:p>
            <a:pPr>
              <a:lnSpc>
                <a:spcPct val="100000"/>
              </a:lnSpc>
            </a:pPr>
            <a:r>
              <a:rPr lang="el-GR" sz="2200" dirty="0">
                <a:latin typeface="Calibri" charset="0"/>
                <a:ea typeface="Calibri" charset="0"/>
                <a:cs typeface="Calibri" charset="0"/>
              </a:rPr>
              <a:t>Κάθε διάσταση περιέχει συνιστώσες και κάθε συνιστώσα μπορεί να μετρηθεί με ποσοτικούς ή ποιοτικούς δείκτες. </a:t>
            </a:r>
          </a:p>
          <a:p>
            <a:pPr marL="0" indent="0" algn="ctr">
              <a:lnSpc>
                <a:spcPct val="100000"/>
              </a:lnSpc>
              <a:buNone/>
            </a:pPr>
            <a:r>
              <a:rPr lang="el-GR" sz="2200" dirty="0" smtClean="0">
                <a:solidFill>
                  <a:srgbClr val="C00000"/>
                </a:solidFill>
                <a:latin typeface="Calibri" charset="0"/>
                <a:ea typeface="Calibri" charset="0"/>
                <a:cs typeface="Calibri" charset="0"/>
              </a:rPr>
              <a:t>Ο </a:t>
            </a:r>
            <a:r>
              <a:rPr lang="el-GR" sz="2200" dirty="0">
                <a:solidFill>
                  <a:srgbClr val="C00000"/>
                </a:solidFill>
                <a:latin typeface="Calibri" charset="0"/>
                <a:ea typeface="Calibri" charset="0"/>
                <a:cs typeface="Calibri" charset="0"/>
              </a:rPr>
              <a:t>συνδυασμός των παραπάνω βοηθά στον υπολογισμό της ενεργειακής </a:t>
            </a:r>
            <a:r>
              <a:rPr lang="el-GR" sz="2200" dirty="0" smtClean="0">
                <a:solidFill>
                  <a:srgbClr val="C00000"/>
                </a:solidFill>
                <a:latin typeface="Calibri" charset="0"/>
                <a:ea typeface="Calibri" charset="0"/>
                <a:cs typeface="Calibri" charset="0"/>
              </a:rPr>
              <a:t>ασφάλειας</a:t>
            </a:r>
            <a:endParaRPr lang="en-US" sz="2200" dirty="0">
              <a:solidFill>
                <a:srgbClr val="C00000"/>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25</a:t>
            </a:fld>
            <a:endParaRPr lang="en-US"/>
          </a:p>
        </p:txBody>
      </p:sp>
    </p:spTree>
    <p:extLst>
      <p:ext uri="{BB962C8B-B14F-4D97-AF65-F5344CB8AC3E}">
        <p14:creationId xmlns:p14="http://schemas.microsoft.com/office/powerpoint/2010/main" val="1374355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14214"/>
          </a:xfrm>
        </p:spPr>
        <p:txBody>
          <a:bodyPr>
            <a:normAutofit/>
          </a:bodyPr>
          <a:lstStyle/>
          <a:p>
            <a:pPr algn="ctr"/>
            <a:r>
              <a:rPr lang="el-GR" sz="3200" dirty="0">
                <a:latin typeface="Calibri" charset="0"/>
                <a:ea typeface="Calibri" charset="0"/>
                <a:cs typeface="Calibri" charset="0"/>
              </a:rPr>
              <a:t>Διαστάσεις &amp; Συνιστώσες της Ενεργειακής Ασφάλειας</a:t>
            </a:r>
            <a:br>
              <a:rPr lang="el-GR" sz="3200" dirty="0">
                <a:latin typeface="Calibri" charset="0"/>
                <a:ea typeface="Calibri" charset="0"/>
                <a:cs typeface="Calibri" charset="0"/>
              </a:rPr>
            </a:br>
            <a:r>
              <a:rPr lang="el-GR" sz="3600" dirty="0">
                <a:latin typeface="Calibri" charset="0"/>
                <a:ea typeface="Calibri" charset="0"/>
                <a:cs typeface="Calibri" charset="0"/>
              </a:rPr>
              <a:t>Τα </a:t>
            </a:r>
            <a:r>
              <a:rPr lang="el-GR" sz="3600" dirty="0">
                <a:solidFill>
                  <a:srgbClr val="C00000"/>
                </a:solidFill>
                <a:latin typeface="Calibri" charset="0"/>
                <a:ea typeface="Calibri" charset="0"/>
                <a:cs typeface="Calibri" charset="0"/>
              </a:rPr>
              <a:t>4</a:t>
            </a:r>
            <a:r>
              <a:rPr lang="en-US" sz="3600" dirty="0">
                <a:solidFill>
                  <a:srgbClr val="C00000"/>
                </a:solidFill>
                <a:latin typeface="Calibri" charset="0"/>
                <a:ea typeface="Calibri" charset="0"/>
                <a:cs typeface="Calibri" charset="0"/>
              </a:rPr>
              <a:t>As</a:t>
            </a:r>
            <a:r>
              <a:rPr lang="en-US" sz="3600" dirty="0">
                <a:latin typeface="Calibri" charset="0"/>
                <a:ea typeface="Calibri" charset="0"/>
                <a:cs typeface="Calibri" charset="0"/>
              </a:rPr>
              <a:t> </a:t>
            </a:r>
            <a:r>
              <a:rPr lang="el-GR" sz="3600" dirty="0">
                <a:latin typeface="Calibri" charset="0"/>
                <a:ea typeface="Calibri" charset="0"/>
                <a:cs typeface="Calibri" charset="0"/>
              </a:rPr>
              <a:t>της ενεργειακής ασφάλειας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782501"/>
            <a:ext cx="9601200" cy="4084899"/>
          </a:xfrm>
        </p:spPr>
        <p:txBody>
          <a:bodyPr anchor="ctr">
            <a:normAutofit/>
          </a:bodyPr>
          <a:lstStyle/>
          <a:p>
            <a:pPr marL="457200" indent="-457200">
              <a:lnSpc>
                <a:spcPct val="100000"/>
              </a:lnSpc>
              <a:buFont typeface="+mj-lt"/>
              <a:buAutoNum type="arabicPeriod"/>
            </a:pPr>
            <a:r>
              <a:rPr lang="en-US" sz="2200" dirty="0">
                <a:solidFill>
                  <a:srgbClr val="C00000"/>
                </a:solidFill>
                <a:latin typeface="Calibri" charset="0"/>
                <a:ea typeface="Calibri" charset="0"/>
                <a:cs typeface="Calibri" charset="0"/>
              </a:rPr>
              <a:t>A</a:t>
            </a:r>
            <a:r>
              <a:rPr lang="en-US" sz="2200" dirty="0">
                <a:latin typeface="Calibri" charset="0"/>
                <a:ea typeface="Calibri" charset="0"/>
                <a:cs typeface="Calibri" charset="0"/>
              </a:rPr>
              <a:t>vailability</a:t>
            </a:r>
            <a:r>
              <a:rPr lang="el-GR" sz="2200" dirty="0">
                <a:latin typeface="Calibri" charset="0"/>
                <a:ea typeface="Calibri" charset="0"/>
                <a:cs typeface="Calibri" charset="0"/>
              </a:rPr>
              <a:t>:</a:t>
            </a:r>
            <a:r>
              <a:rPr lang="en-US" sz="2200" dirty="0">
                <a:latin typeface="Calibri" charset="0"/>
                <a:ea typeface="Calibri" charset="0"/>
                <a:cs typeface="Calibri" charset="0"/>
              </a:rPr>
              <a:t> </a:t>
            </a:r>
            <a:r>
              <a:rPr lang="el-GR" sz="2200" dirty="0" smtClean="0">
                <a:latin typeface="Calibri" charset="0"/>
                <a:ea typeface="Calibri" charset="0"/>
                <a:cs typeface="Calibri" charset="0"/>
              </a:rPr>
              <a:t>	</a:t>
            </a:r>
            <a:r>
              <a:rPr lang="el-GR" sz="2200" dirty="0" smtClean="0">
                <a:solidFill>
                  <a:srgbClr val="C00000"/>
                </a:solidFill>
                <a:latin typeface="Calibri" charset="0"/>
                <a:ea typeface="Calibri" charset="0"/>
                <a:cs typeface="Calibri" charset="0"/>
              </a:rPr>
              <a:t>Διαθεσιμότητα</a:t>
            </a:r>
            <a:r>
              <a:rPr lang="el-GR" sz="2200" dirty="0" smtClean="0">
                <a:latin typeface="Calibri" charset="0"/>
                <a:ea typeface="Calibri" charset="0"/>
                <a:cs typeface="Calibri" charset="0"/>
              </a:rPr>
              <a:t> </a:t>
            </a:r>
            <a:r>
              <a:rPr lang="el-GR" sz="2200" dirty="0">
                <a:latin typeface="Calibri" charset="0"/>
                <a:ea typeface="Calibri" charset="0"/>
                <a:cs typeface="Calibri" charset="0"/>
              </a:rPr>
              <a:t>της προσφοράς ενεργειακών πόρων</a:t>
            </a:r>
            <a:endParaRPr lang="en-US" sz="2200" dirty="0">
              <a:latin typeface="Calibri" charset="0"/>
              <a:ea typeface="Calibri" charset="0"/>
              <a:cs typeface="Calibri" charset="0"/>
            </a:endParaRPr>
          </a:p>
          <a:p>
            <a:pPr marL="457200" indent="-457200">
              <a:lnSpc>
                <a:spcPct val="100000"/>
              </a:lnSpc>
              <a:buFont typeface="+mj-lt"/>
              <a:buAutoNum type="arabicPeriod"/>
            </a:pPr>
            <a:r>
              <a:rPr lang="en-US" sz="2200" dirty="0">
                <a:solidFill>
                  <a:srgbClr val="C00000"/>
                </a:solidFill>
                <a:latin typeface="Calibri" charset="0"/>
                <a:ea typeface="Calibri" charset="0"/>
                <a:cs typeface="Calibri" charset="0"/>
              </a:rPr>
              <a:t>A</a:t>
            </a:r>
            <a:r>
              <a:rPr lang="en-US" sz="2200" dirty="0">
                <a:latin typeface="Calibri" charset="0"/>
                <a:ea typeface="Calibri" charset="0"/>
                <a:cs typeface="Calibri" charset="0"/>
              </a:rPr>
              <a:t>ffordability</a:t>
            </a:r>
            <a:r>
              <a:rPr lang="el-GR" sz="2200" dirty="0">
                <a:latin typeface="Calibri" charset="0"/>
                <a:ea typeface="Calibri" charset="0"/>
                <a:cs typeface="Calibri" charset="0"/>
              </a:rPr>
              <a:t>:</a:t>
            </a:r>
            <a:r>
              <a:rPr lang="en-US" sz="2200" dirty="0">
                <a:latin typeface="Calibri" charset="0"/>
                <a:ea typeface="Calibri" charset="0"/>
                <a:cs typeface="Calibri" charset="0"/>
              </a:rPr>
              <a:t> </a:t>
            </a:r>
            <a:r>
              <a:rPr lang="el-GR" sz="2200" dirty="0" smtClean="0">
                <a:solidFill>
                  <a:srgbClr val="C00000"/>
                </a:solidFill>
                <a:latin typeface="Calibri" charset="0"/>
                <a:ea typeface="Calibri" charset="0"/>
                <a:cs typeface="Calibri" charset="0"/>
              </a:rPr>
              <a:t>Οικονομική </a:t>
            </a:r>
            <a:r>
              <a:rPr lang="el-GR" sz="2200" dirty="0" err="1">
                <a:solidFill>
                  <a:srgbClr val="C00000"/>
                </a:solidFill>
                <a:latin typeface="Calibri" charset="0"/>
                <a:ea typeface="Calibri" charset="0"/>
                <a:cs typeface="Calibri" charset="0"/>
              </a:rPr>
              <a:t>προσιτότητα</a:t>
            </a:r>
            <a:r>
              <a:rPr lang="el-GR" sz="2200" dirty="0">
                <a:latin typeface="Calibri" charset="0"/>
                <a:ea typeface="Calibri" charset="0"/>
                <a:cs typeface="Calibri" charset="0"/>
              </a:rPr>
              <a:t> της τιμής των ενεργειακών πόρων, ώστε να μην επηρεάζεται δυσμενώς η οικονομική απόδοση </a:t>
            </a:r>
            <a:endParaRPr lang="en-US" sz="2200" dirty="0">
              <a:latin typeface="Calibri" charset="0"/>
              <a:ea typeface="Calibri" charset="0"/>
              <a:cs typeface="Calibri" charset="0"/>
            </a:endParaRPr>
          </a:p>
          <a:p>
            <a:pPr marL="457200" indent="-457200">
              <a:lnSpc>
                <a:spcPct val="100000"/>
              </a:lnSpc>
              <a:buFont typeface="+mj-lt"/>
              <a:buAutoNum type="arabicPeriod"/>
            </a:pPr>
            <a:r>
              <a:rPr lang="en-US" sz="2200" dirty="0">
                <a:solidFill>
                  <a:srgbClr val="C00000"/>
                </a:solidFill>
                <a:latin typeface="Calibri" charset="0"/>
                <a:ea typeface="Calibri" charset="0"/>
                <a:cs typeface="Calibri" charset="0"/>
              </a:rPr>
              <a:t>A</a:t>
            </a:r>
            <a:r>
              <a:rPr lang="en-US" sz="2200" dirty="0">
                <a:latin typeface="Calibri" charset="0"/>
                <a:ea typeface="Calibri" charset="0"/>
                <a:cs typeface="Calibri" charset="0"/>
              </a:rPr>
              <a:t>ccessibility</a:t>
            </a:r>
            <a:r>
              <a:rPr lang="el-GR" sz="2200" dirty="0">
                <a:latin typeface="Calibri" charset="0"/>
                <a:ea typeface="Calibri" charset="0"/>
                <a:cs typeface="Calibri" charset="0"/>
              </a:rPr>
              <a:t>:</a:t>
            </a:r>
            <a:r>
              <a:rPr lang="en-US" sz="2200" dirty="0">
                <a:latin typeface="Calibri" charset="0"/>
                <a:ea typeface="Calibri" charset="0"/>
                <a:cs typeface="Calibri" charset="0"/>
              </a:rPr>
              <a:t> </a:t>
            </a:r>
            <a:r>
              <a:rPr lang="el-GR" sz="2200" dirty="0">
                <a:solidFill>
                  <a:srgbClr val="C00000"/>
                </a:solidFill>
                <a:latin typeface="Calibri" charset="0"/>
                <a:ea typeface="Calibri" charset="0"/>
                <a:cs typeface="Calibri" charset="0"/>
              </a:rPr>
              <a:t>Προσβασιμότητα</a:t>
            </a:r>
            <a:r>
              <a:rPr lang="el-GR" sz="2200" dirty="0">
                <a:latin typeface="Calibri" charset="0"/>
                <a:ea typeface="Calibri" charset="0"/>
                <a:cs typeface="Calibri" charset="0"/>
              </a:rPr>
              <a:t> σε όλους τους κοινωνικούς δρώντες</a:t>
            </a:r>
            <a:endParaRPr lang="en-US" sz="2200" dirty="0">
              <a:latin typeface="Calibri" charset="0"/>
              <a:ea typeface="Calibri" charset="0"/>
              <a:cs typeface="Calibri" charset="0"/>
            </a:endParaRPr>
          </a:p>
          <a:p>
            <a:pPr marL="457200" indent="-457200">
              <a:lnSpc>
                <a:spcPct val="100000"/>
              </a:lnSpc>
              <a:buFont typeface="+mj-lt"/>
              <a:buAutoNum type="arabicPeriod"/>
            </a:pPr>
            <a:r>
              <a:rPr lang="en-US" sz="2200" dirty="0">
                <a:solidFill>
                  <a:srgbClr val="C00000"/>
                </a:solidFill>
                <a:latin typeface="Calibri" charset="0"/>
                <a:ea typeface="Calibri" charset="0"/>
                <a:cs typeface="Calibri" charset="0"/>
              </a:rPr>
              <a:t>A</a:t>
            </a:r>
            <a:r>
              <a:rPr lang="en-US" sz="2200" dirty="0">
                <a:latin typeface="Calibri" charset="0"/>
                <a:ea typeface="Calibri" charset="0"/>
                <a:cs typeface="Calibri" charset="0"/>
              </a:rPr>
              <a:t>cceptability</a:t>
            </a:r>
            <a:r>
              <a:rPr lang="el-GR" sz="2200" dirty="0">
                <a:latin typeface="Calibri" charset="0"/>
                <a:ea typeface="Calibri" charset="0"/>
                <a:cs typeface="Calibri" charset="0"/>
              </a:rPr>
              <a:t>:</a:t>
            </a:r>
            <a:r>
              <a:rPr lang="en-US" sz="2200" dirty="0">
                <a:latin typeface="Calibri" charset="0"/>
                <a:ea typeface="Calibri" charset="0"/>
                <a:cs typeface="Calibri" charset="0"/>
              </a:rPr>
              <a:t> </a:t>
            </a:r>
            <a:r>
              <a:rPr lang="el-GR" sz="2200" dirty="0">
                <a:solidFill>
                  <a:srgbClr val="C00000"/>
                </a:solidFill>
                <a:latin typeface="Calibri" charset="0"/>
                <a:ea typeface="Calibri" charset="0"/>
                <a:cs typeface="Calibri" charset="0"/>
              </a:rPr>
              <a:t>Αποδοχή</a:t>
            </a:r>
            <a:r>
              <a:rPr lang="el-GR" sz="2200" dirty="0">
                <a:latin typeface="Calibri" charset="0"/>
                <a:ea typeface="Calibri" charset="0"/>
                <a:cs typeface="Calibri" charset="0"/>
              </a:rPr>
              <a:t> από άποψη βιωσιμότητας</a:t>
            </a:r>
          </a:p>
        </p:txBody>
      </p:sp>
      <p:sp>
        <p:nvSpPr>
          <p:cNvPr id="4" name="Slide Number Placeholder 3"/>
          <p:cNvSpPr>
            <a:spLocks noGrp="1"/>
          </p:cNvSpPr>
          <p:nvPr>
            <p:ph type="sldNum" sz="quarter" idx="12"/>
          </p:nvPr>
        </p:nvSpPr>
        <p:spPr/>
        <p:txBody>
          <a:bodyPr/>
          <a:lstStyle/>
          <a:p>
            <a:fld id="{CB23F5B8-67C3-D243-B203-F43BA1900E41}" type="slidenum">
              <a:rPr lang="en-US" smtClean="0"/>
              <a:t>26</a:t>
            </a:fld>
            <a:endParaRPr lang="en-US"/>
          </a:p>
        </p:txBody>
      </p:sp>
    </p:spTree>
    <p:extLst>
      <p:ext uri="{BB962C8B-B14F-4D97-AF65-F5344CB8AC3E}">
        <p14:creationId xmlns:p14="http://schemas.microsoft.com/office/powerpoint/2010/main" val="1640889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14214"/>
          </a:xfrm>
        </p:spPr>
        <p:txBody>
          <a:bodyPr>
            <a:normAutofit/>
          </a:bodyPr>
          <a:lstStyle/>
          <a:p>
            <a:pPr algn="ctr"/>
            <a:r>
              <a:rPr lang="el-GR" sz="3200" dirty="0">
                <a:latin typeface="Calibri" charset="0"/>
                <a:ea typeface="Calibri" charset="0"/>
                <a:cs typeface="Calibri" charset="0"/>
              </a:rPr>
              <a:t>Διαστάσεις &amp; Συνιστώσες της Ενεργειακής Ασφάλειας</a:t>
            </a:r>
            <a:br>
              <a:rPr lang="el-GR" sz="3200" dirty="0">
                <a:latin typeface="Calibri" charset="0"/>
                <a:ea typeface="Calibri" charset="0"/>
                <a:cs typeface="Calibri" charset="0"/>
              </a:rPr>
            </a:br>
            <a:r>
              <a:rPr lang="el-GR" sz="3600" dirty="0">
                <a:latin typeface="Calibri" charset="0"/>
                <a:ea typeface="Calibri" charset="0"/>
                <a:cs typeface="Calibri" charset="0"/>
              </a:rPr>
              <a:t>Τα </a:t>
            </a:r>
            <a:r>
              <a:rPr lang="el-GR" sz="3600" dirty="0">
                <a:solidFill>
                  <a:srgbClr val="C00000"/>
                </a:solidFill>
                <a:latin typeface="Calibri" charset="0"/>
                <a:ea typeface="Calibri" charset="0"/>
                <a:cs typeface="Calibri" charset="0"/>
              </a:rPr>
              <a:t>4</a:t>
            </a:r>
            <a:r>
              <a:rPr lang="en-US" sz="3600" dirty="0">
                <a:solidFill>
                  <a:srgbClr val="C00000"/>
                </a:solidFill>
                <a:latin typeface="Calibri" charset="0"/>
                <a:ea typeface="Calibri" charset="0"/>
                <a:cs typeface="Calibri" charset="0"/>
              </a:rPr>
              <a:t>As</a:t>
            </a:r>
            <a:r>
              <a:rPr lang="en-US" sz="3600" dirty="0">
                <a:latin typeface="Calibri" charset="0"/>
                <a:ea typeface="Calibri" charset="0"/>
                <a:cs typeface="Calibri" charset="0"/>
              </a:rPr>
              <a:t> </a:t>
            </a:r>
            <a:r>
              <a:rPr lang="el-GR" sz="3600" dirty="0">
                <a:latin typeface="Calibri" charset="0"/>
                <a:ea typeface="Calibri" charset="0"/>
                <a:cs typeface="Calibri" charset="0"/>
              </a:rPr>
              <a:t>της ενεργειακής ασφάλειας</a:t>
            </a:r>
            <a:endParaRPr lang="en-US" sz="3600" dirty="0">
              <a:latin typeface="Calibri" charset="0"/>
              <a:ea typeface="Calibri" charset="0"/>
              <a:cs typeface="Calibri"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5884128"/>
              </p:ext>
            </p:extLst>
          </p:nvPr>
        </p:nvGraphicFramePr>
        <p:xfrm>
          <a:off x="1166648" y="1782763"/>
          <a:ext cx="10058400" cy="400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B23F5B8-67C3-D243-B203-F43BA1900E41}" type="slidenum">
              <a:rPr lang="en-US" smtClean="0"/>
              <a:t>27</a:t>
            </a:fld>
            <a:endParaRPr lang="en-US"/>
          </a:p>
        </p:txBody>
      </p:sp>
      <p:sp>
        <p:nvSpPr>
          <p:cNvPr id="6" name="TextBox 5"/>
          <p:cNvSpPr txBox="1"/>
          <p:nvPr/>
        </p:nvSpPr>
        <p:spPr>
          <a:xfrm>
            <a:off x="1030014" y="2409561"/>
            <a:ext cx="3095296" cy="2031325"/>
          </a:xfrm>
          <a:prstGeom prst="rect">
            <a:avLst/>
          </a:prstGeom>
          <a:noFill/>
        </p:spPr>
        <p:txBody>
          <a:bodyPr wrap="square" rtlCol="0">
            <a:spAutoFit/>
          </a:bodyPr>
          <a:lstStyle/>
          <a:p>
            <a:pPr algn="ctr"/>
            <a:r>
              <a:rPr lang="en-US" sz="2400" b="1" dirty="0">
                <a:latin typeface="Calibri" charset="0"/>
                <a:ea typeface="Calibri" charset="0"/>
                <a:cs typeface="Calibri" charset="0"/>
              </a:rPr>
              <a:t>K</a:t>
            </a:r>
            <a:r>
              <a:rPr lang="el-GR" sz="2400" b="1" dirty="0">
                <a:latin typeface="Calibri" charset="0"/>
                <a:ea typeface="Calibri" charset="0"/>
                <a:cs typeface="Calibri" charset="0"/>
              </a:rPr>
              <a:t>λασική προσέγγιση</a:t>
            </a:r>
            <a:endParaRPr lang="en-US" sz="2400" b="1" dirty="0">
              <a:latin typeface="Calibri" charset="0"/>
              <a:ea typeface="Calibri" charset="0"/>
              <a:cs typeface="Calibri" charset="0"/>
            </a:endParaRPr>
          </a:p>
          <a:p>
            <a:pPr algn="ctr"/>
            <a:r>
              <a:rPr lang="el-GR" sz="2400" dirty="0">
                <a:latin typeface="Calibri" charset="0"/>
                <a:ea typeface="Calibri" charset="0"/>
                <a:cs typeface="Calibri" charset="0"/>
              </a:rPr>
              <a:t>(20</a:t>
            </a:r>
            <a:r>
              <a:rPr lang="el-GR" sz="2400" baseline="30000" dirty="0">
                <a:latin typeface="Calibri" charset="0"/>
                <a:ea typeface="Calibri" charset="0"/>
                <a:cs typeface="Calibri" charset="0"/>
              </a:rPr>
              <a:t>ος</a:t>
            </a:r>
            <a:r>
              <a:rPr lang="el-GR" sz="2400" dirty="0">
                <a:latin typeface="Calibri" charset="0"/>
                <a:ea typeface="Calibri" charset="0"/>
                <a:cs typeface="Calibri" charset="0"/>
              </a:rPr>
              <a:t>  αιώνας)</a:t>
            </a:r>
          </a:p>
          <a:p>
            <a:pPr algn="ctr"/>
            <a:r>
              <a:rPr lang="el-GR" sz="2000" dirty="0">
                <a:latin typeface="Calibri" charset="0"/>
                <a:ea typeface="Calibri" charset="0"/>
                <a:cs typeface="Calibri" charset="0"/>
              </a:rPr>
              <a:t>Αναφέρονται στους περισσότερους ορισμούς της ενεργειακής ασφάλειας</a:t>
            </a:r>
            <a:endParaRPr lang="en-US" sz="2000" dirty="0">
              <a:latin typeface="Calibri" charset="0"/>
              <a:ea typeface="Calibri" charset="0"/>
              <a:cs typeface="Calibri" charset="0"/>
            </a:endParaRPr>
          </a:p>
          <a:p>
            <a:endParaRPr lang="en-US" dirty="0"/>
          </a:p>
        </p:txBody>
      </p:sp>
      <p:sp>
        <p:nvSpPr>
          <p:cNvPr id="7" name="TextBox 6"/>
          <p:cNvSpPr txBox="1"/>
          <p:nvPr/>
        </p:nvSpPr>
        <p:spPr>
          <a:xfrm>
            <a:off x="8131388" y="2263487"/>
            <a:ext cx="3182998" cy="3046988"/>
          </a:xfrm>
          <a:prstGeom prst="rect">
            <a:avLst/>
          </a:prstGeom>
          <a:noFill/>
        </p:spPr>
        <p:txBody>
          <a:bodyPr wrap="square" rtlCol="0">
            <a:spAutoFit/>
          </a:bodyPr>
          <a:lstStyle/>
          <a:p>
            <a:pPr algn="ctr"/>
            <a:r>
              <a:rPr lang="el-GR" sz="2400" b="1" dirty="0">
                <a:latin typeface="Calibri" charset="0"/>
                <a:ea typeface="Calibri" charset="0"/>
                <a:cs typeface="Calibri" charset="0"/>
              </a:rPr>
              <a:t>Σύγχρονη προσέγγιση </a:t>
            </a:r>
          </a:p>
          <a:p>
            <a:pPr algn="ctr"/>
            <a:r>
              <a:rPr lang="el-GR" sz="2400" dirty="0">
                <a:latin typeface="Calibri" charset="0"/>
                <a:ea typeface="Calibri" charset="0"/>
                <a:cs typeface="Calibri" charset="0"/>
              </a:rPr>
              <a:t>(21</a:t>
            </a:r>
            <a:r>
              <a:rPr lang="el-GR" sz="2400" baseline="30000" dirty="0">
                <a:latin typeface="Calibri" charset="0"/>
                <a:ea typeface="Calibri" charset="0"/>
                <a:cs typeface="Calibri" charset="0"/>
              </a:rPr>
              <a:t>ος</a:t>
            </a:r>
            <a:r>
              <a:rPr lang="el-GR" sz="2400" dirty="0">
                <a:latin typeface="Calibri" charset="0"/>
                <a:ea typeface="Calibri" charset="0"/>
                <a:cs typeface="Calibri" charset="0"/>
              </a:rPr>
              <a:t> αιώνας)</a:t>
            </a:r>
          </a:p>
          <a:p>
            <a:pPr algn="ctr"/>
            <a:r>
              <a:rPr lang="el-GR" sz="2000" dirty="0">
                <a:latin typeface="Calibri" charset="0"/>
                <a:ea typeface="Calibri" charset="0"/>
                <a:cs typeface="Calibri" charset="0"/>
              </a:rPr>
              <a:t>Αναφέρθηκαν στο Παγκόσμιο Συμβούλιο Ενέργειας (World Energy Council) στη Διακήρυξη της Χιλιετίας </a:t>
            </a:r>
          </a:p>
          <a:p>
            <a:pPr algn="ctr"/>
            <a:r>
              <a:rPr lang="el-GR" sz="2000" dirty="0">
                <a:latin typeface="Calibri" charset="0"/>
                <a:ea typeface="Calibri" charset="0"/>
                <a:cs typeface="Calibri" charset="0"/>
              </a:rPr>
              <a:t>(Millennium Declaration) </a:t>
            </a:r>
          </a:p>
          <a:p>
            <a:pPr algn="ctr"/>
            <a:endParaRPr lang="en-US" sz="2400" dirty="0"/>
          </a:p>
        </p:txBody>
      </p:sp>
    </p:spTree>
    <p:extLst>
      <p:ext uri="{BB962C8B-B14F-4D97-AF65-F5344CB8AC3E}">
        <p14:creationId xmlns:p14="http://schemas.microsoft.com/office/powerpoint/2010/main" val="1847460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4656"/>
          </a:xfrm>
        </p:spPr>
        <p:txBody>
          <a:bodyPr>
            <a:normAutofit fontScale="90000"/>
          </a:bodyPr>
          <a:lstStyle/>
          <a:p>
            <a:pPr algn="ctr"/>
            <a:r>
              <a:rPr lang="el-GR" sz="3200" dirty="0">
                <a:latin typeface="Calibri" charset="0"/>
                <a:ea typeface="Calibri" charset="0"/>
                <a:cs typeface="Calibri" charset="0"/>
              </a:rPr>
              <a:t>Διαστάσεις &amp; Συνιστώσες της Ενεργειακής Ασφάλειας</a:t>
            </a:r>
            <a:br>
              <a:rPr lang="el-GR" sz="3200" dirty="0">
                <a:latin typeface="Calibri" charset="0"/>
                <a:ea typeface="Calibri" charset="0"/>
                <a:cs typeface="Calibri" charset="0"/>
              </a:rPr>
            </a:br>
            <a:r>
              <a:rPr lang="el-GR" sz="3200" dirty="0">
                <a:solidFill>
                  <a:schemeClr val="accent1"/>
                </a:solidFill>
                <a:latin typeface="Calibri" charset="0"/>
                <a:ea typeface="Calibri" charset="0"/>
                <a:cs typeface="Calibri" charset="0"/>
              </a:rPr>
              <a:t>Διαθεσιμότητα</a:t>
            </a:r>
            <a:endParaRPr lang="en-US" sz="3200" dirty="0">
              <a:solidFill>
                <a:schemeClr val="accent1"/>
              </a:solidFill>
              <a:latin typeface="Calibri" charset="0"/>
              <a:ea typeface="Calibri" charset="0"/>
              <a:cs typeface="Calibri" charset="0"/>
            </a:endParaRPr>
          </a:p>
        </p:txBody>
      </p:sp>
      <p:sp>
        <p:nvSpPr>
          <p:cNvPr id="3" name="Content Placeholder 2"/>
          <p:cNvSpPr>
            <a:spLocks noGrp="1"/>
          </p:cNvSpPr>
          <p:nvPr>
            <p:ph idx="1"/>
          </p:nvPr>
        </p:nvSpPr>
        <p:spPr>
          <a:xfrm>
            <a:off x="1371600" y="1620457"/>
            <a:ext cx="9601200" cy="4246944"/>
          </a:xfrm>
        </p:spPr>
        <p:txBody>
          <a:bodyPr anchor="t"/>
          <a:lstStyle/>
          <a:p>
            <a:pPr>
              <a:lnSpc>
                <a:spcPct val="100000"/>
              </a:lnSpc>
            </a:pPr>
            <a:r>
              <a:rPr lang="el-GR" dirty="0">
                <a:latin typeface="Calibri" charset="0"/>
                <a:ea typeface="Calibri" charset="0"/>
                <a:cs typeface="Calibri" charset="0"/>
              </a:rPr>
              <a:t>Η διαθεσιμότητα (availability) σχετίζεται:</a:t>
            </a:r>
          </a:p>
          <a:p>
            <a:pPr marL="457200" indent="-457200">
              <a:lnSpc>
                <a:spcPct val="100000"/>
              </a:lnSpc>
              <a:buFont typeface="+mj-lt"/>
              <a:buAutoNum type="arabicPeriod"/>
            </a:pPr>
            <a:r>
              <a:rPr lang="el-GR" dirty="0">
                <a:latin typeface="Calibri" charset="0"/>
                <a:ea typeface="Calibri" charset="0"/>
                <a:cs typeface="Calibri" charset="0"/>
              </a:rPr>
              <a:t>Με τη φυσική́ και γεωλογική́ ύπαρξη ενεργειακών πόρων. </a:t>
            </a:r>
          </a:p>
          <a:p>
            <a:pPr marL="457200" indent="-457200">
              <a:lnSpc>
                <a:spcPct val="100000"/>
              </a:lnSpc>
              <a:buFont typeface="+mj-lt"/>
              <a:buAutoNum type="arabicPeriod"/>
            </a:pPr>
            <a:r>
              <a:rPr lang="el-GR" dirty="0">
                <a:latin typeface="Calibri" charset="0"/>
                <a:ea typeface="Calibri" charset="0"/>
                <a:cs typeface="Calibri" charset="0"/>
              </a:rPr>
              <a:t>Τη δυνατότητα μιας περιοχής, χώρας ή περιφέρειας να τους εξασφαλίσουν. </a:t>
            </a:r>
          </a:p>
          <a:p>
            <a:pPr marL="0" indent="0">
              <a:lnSpc>
                <a:spcPct val="100000"/>
              </a:lnSpc>
              <a:buNone/>
            </a:pPr>
            <a:endParaRPr lang="el-GR" dirty="0">
              <a:latin typeface="Calibri" charset="0"/>
              <a:ea typeface="Calibri" charset="0"/>
              <a:cs typeface="Calibri" charset="0"/>
            </a:endParaRPr>
          </a:p>
          <a:p>
            <a:pPr marL="0" indent="0">
              <a:lnSpc>
                <a:spcPct val="100000"/>
              </a:lnSpc>
              <a:buNone/>
            </a:pPr>
            <a:endParaRPr lang="en-US"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54186004"/>
              </p:ext>
            </p:extLst>
          </p:nvPr>
        </p:nvGraphicFramePr>
        <p:xfrm>
          <a:off x="1371600" y="2939844"/>
          <a:ext cx="9630697" cy="3513542"/>
        </p:xfrm>
        <a:graphic>
          <a:graphicData uri="http://schemas.openxmlformats.org/drawingml/2006/table">
            <a:tbl>
              <a:tblPr firstRow="1" bandRow="1">
                <a:tableStyleId>{5C22544A-7EE6-4342-B048-85BDC9FD1C3A}</a:tableStyleId>
              </a:tblPr>
              <a:tblGrid>
                <a:gridCol w="4370439">
                  <a:extLst>
                    <a:ext uri="{9D8B030D-6E8A-4147-A177-3AD203B41FA5}">
                      <a16:colId xmlns="" xmlns:a16="http://schemas.microsoft.com/office/drawing/2014/main" val="20000"/>
                    </a:ext>
                  </a:extLst>
                </a:gridCol>
                <a:gridCol w="5260258">
                  <a:extLst>
                    <a:ext uri="{9D8B030D-6E8A-4147-A177-3AD203B41FA5}">
                      <a16:colId xmlns="" xmlns:a16="http://schemas.microsoft.com/office/drawing/2014/main" val="20001"/>
                    </a:ext>
                  </a:extLst>
                </a:gridCol>
              </a:tblGrid>
              <a:tr h="571776">
                <a:tc>
                  <a:txBody>
                    <a:bodyPr/>
                    <a:lstStyle/>
                    <a:p>
                      <a:pPr algn="l"/>
                      <a:r>
                        <a:rPr lang="el-GR" b="1" dirty="0">
                          <a:solidFill>
                            <a:schemeClr val="tx1"/>
                          </a:solidFill>
                          <a:latin typeface="Calibri" charset="0"/>
                          <a:ea typeface="Calibri" charset="0"/>
                          <a:cs typeface="Calibri" charset="0"/>
                        </a:rPr>
                        <a:t>Ασφάλεια εφοδιασμού (</a:t>
                      </a:r>
                      <a:r>
                        <a:rPr lang="en-US" b="1" dirty="0">
                          <a:solidFill>
                            <a:schemeClr val="tx1"/>
                          </a:solidFill>
                          <a:latin typeface="Calibri" charset="0"/>
                          <a:ea typeface="Calibri" charset="0"/>
                          <a:cs typeface="Calibri" charset="0"/>
                        </a:rPr>
                        <a:t>security</a:t>
                      </a:r>
                      <a:r>
                        <a:rPr lang="en-US" b="1" baseline="0" dirty="0">
                          <a:solidFill>
                            <a:schemeClr val="tx1"/>
                          </a:solidFill>
                          <a:latin typeface="Calibri" charset="0"/>
                          <a:ea typeface="Calibri" charset="0"/>
                          <a:cs typeface="Calibri" charset="0"/>
                        </a:rPr>
                        <a:t> of supply)</a:t>
                      </a:r>
                      <a:endParaRPr lang="en-US" b="1" dirty="0">
                        <a:solidFill>
                          <a:schemeClr val="tx1"/>
                        </a:solidFill>
                        <a:latin typeface="Calibri" charset="0"/>
                        <a:ea typeface="Calibri" charset="0"/>
                        <a:cs typeface="Calibri" charset="0"/>
                      </a:endParaRPr>
                    </a:p>
                  </a:txBody>
                  <a:tcPr anchor="c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0" kern="1200" dirty="0">
                          <a:solidFill>
                            <a:schemeClr val="tx1"/>
                          </a:solidFill>
                          <a:effectLst/>
                          <a:latin typeface="Calibri" charset="0"/>
                          <a:ea typeface="Calibri" charset="0"/>
                          <a:cs typeface="Calibri" charset="0"/>
                        </a:rPr>
                        <a:t>Αφορά την επάρκεια της προμήθειας ενέργειας</a:t>
                      </a:r>
                      <a:endParaRPr lang="el-GR" b="0" dirty="0">
                        <a:solidFill>
                          <a:schemeClr val="tx1"/>
                        </a:solidFill>
                        <a:effectLst/>
                        <a:latin typeface="Calibri" charset="0"/>
                        <a:ea typeface="Calibri" charset="0"/>
                        <a:cs typeface="Calibri" charset="0"/>
                      </a:endParaRPr>
                    </a:p>
                  </a:txBody>
                  <a:tcPr anchor="ctr">
                    <a:noFill/>
                  </a:tcPr>
                </a:tc>
                <a:extLst>
                  <a:ext uri="{0D108BD9-81ED-4DB2-BD59-A6C34878D82A}">
                    <a16:rowId xmlns="" xmlns:a16="http://schemas.microsoft.com/office/drawing/2014/main" val="10000"/>
                  </a:ext>
                </a:extLst>
              </a:tr>
              <a:tr h="948956">
                <a:tc>
                  <a:txBody>
                    <a:bodyPr/>
                    <a:lstStyle/>
                    <a:p>
                      <a:pPr algn="l"/>
                      <a:r>
                        <a:rPr lang="el-GR" b="1" dirty="0">
                          <a:latin typeface="Calibri" charset="0"/>
                          <a:ea typeface="Calibri" charset="0"/>
                          <a:cs typeface="Calibri" charset="0"/>
                        </a:rPr>
                        <a:t>Αυτάρκεια (</a:t>
                      </a:r>
                      <a:r>
                        <a:rPr lang="en-US" b="1" dirty="0">
                          <a:latin typeface="Calibri" charset="0"/>
                          <a:ea typeface="Calibri" charset="0"/>
                          <a:cs typeface="Calibri" charset="0"/>
                        </a:rPr>
                        <a:t>self-sufficiency)</a:t>
                      </a:r>
                    </a:p>
                  </a:txBody>
                  <a:tcPr anchor="c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effectLst/>
                          <a:latin typeface="Calibri" charset="0"/>
                          <a:ea typeface="Calibri" charset="0"/>
                          <a:cs typeface="Calibri" charset="0"/>
                        </a:rPr>
                        <a:t>Αντικατοπτρίζει το μέτρο της </a:t>
                      </a:r>
                      <a:r>
                        <a:rPr lang="el-GR" sz="1800" b="1" kern="1200" dirty="0">
                          <a:solidFill>
                            <a:schemeClr val="dk1"/>
                          </a:solidFill>
                          <a:effectLst/>
                          <a:latin typeface="Calibri" charset="0"/>
                          <a:ea typeface="Calibri" charset="0"/>
                          <a:cs typeface="Calibri" charset="0"/>
                        </a:rPr>
                        <a:t>εξάρτησης</a:t>
                      </a:r>
                      <a:r>
                        <a:rPr lang="el-GR" sz="1800" kern="1200" dirty="0">
                          <a:solidFill>
                            <a:schemeClr val="dk1"/>
                          </a:solidFill>
                          <a:effectLst/>
                          <a:latin typeface="Calibri" charset="0"/>
                          <a:ea typeface="Calibri" charset="0"/>
                          <a:cs typeface="Calibri" charset="0"/>
                        </a:rPr>
                        <a:t> από́ την εισαγόμενη ενέργεια και την </a:t>
                      </a:r>
                      <a:r>
                        <a:rPr lang="el-GR" sz="1800" b="1" kern="1200" dirty="0">
                          <a:solidFill>
                            <a:schemeClr val="dk1"/>
                          </a:solidFill>
                          <a:effectLst/>
                          <a:latin typeface="Calibri" charset="0"/>
                          <a:ea typeface="Calibri" charset="0"/>
                          <a:cs typeface="Calibri" charset="0"/>
                        </a:rPr>
                        <a:t>ανθεκτικότητα</a:t>
                      </a:r>
                      <a:r>
                        <a:rPr lang="el-GR" sz="1800" kern="1200" dirty="0">
                          <a:solidFill>
                            <a:schemeClr val="dk1"/>
                          </a:solidFill>
                          <a:effectLst/>
                          <a:latin typeface="Calibri" charset="0"/>
                          <a:ea typeface="Calibri" charset="0"/>
                          <a:cs typeface="Calibri" charset="0"/>
                        </a:rPr>
                        <a:t> σε περίπτωση που αυτή́ μειωθεί ή διακοπεί </a:t>
                      </a:r>
                      <a:endParaRPr lang="el-GR" dirty="0">
                        <a:effectLst/>
                        <a:latin typeface="Calibri" charset="0"/>
                        <a:ea typeface="Calibri" charset="0"/>
                        <a:cs typeface="Calibri" charset="0"/>
                      </a:endParaRPr>
                    </a:p>
                  </a:txBody>
                  <a:tcPr anchor="ctr">
                    <a:noFill/>
                  </a:tcPr>
                </a:tc>
                <a:extLst>
                  <a:ext uri="{0D108BD9-81ED-4DB2-BD59-A6C34878D82A}">
                    <a16:rowId xmlns="" xmlns:a16="http://schemas.microsoft.com/office/drawing/2014/main" val="10001"/>
                  </a:ext>
                </a:extLst>
              </a:tr>
              <a:tr h="664270">
                <a:tc>
                  <a:txBody>
                    <a:bodyPr/>
                    <a:lstStyle/>
                    <a:p>
                      <a:pPr algn="l"/>
                      <a:r>
                        <a:rPr lang="el-GR" b="1" dirty="0">
                          <a:latin typeface="Calibri" charset="0"/>
                          <a:ea typeface="Calibri" charset="0"/>
                          <a:cs typeface="Calibri" charset="0"/>
                        </a:rPr>
                        <a:t>Διαφοροποίηση (</a:t>
                      </a:r>
                      <a:r>
                        <a:rPr lang="en-US" b="1" dirty="0">
                          <a:latin typeface="Calibri" charset="0"/>
                          <a:ea typeface="Calibri" charset="0"/>
                          <a:cs typeface="Calibri" charset="0"/>
                        </a:rPr>
                        <a:t>diversification)</a:t>
                      </a:r>
                    </a:p>
                  </a:txBody>
                  <a:tcPr anchor="ctr">
                    <a:noFill/>
                  </a:tcPr>
                </a:tc>
                <a:tc>
                  <a:txBody>
                    <a:bodyPr/>
                    <a:lstStyle/>
                    <a:p>
                      <a:pPr algn="just"/>
                      <a:r>
                        <a:rPr lang="el-GR" dirty="0">
                          <a:solidFill>
                            <a:schemeClr val="tx1"/>
                          </a:solidFill>
                          <a:latin typeface="Calibri" charset="0"/>
                          <a:ea typeface="Calibri" charset="0"/>
                          <a:cs typeface="Calibri" charset="0"/>
                        </a:rPr>
                        <a:t>Αφορά τη διαφοροποίηση του ενεργειακού μείγματος</a:t>
                      </a:r>
                      <a:endParaRPr lang="en-US" dirty="0">
                        <a:solidFill>
                          <a:schemeClr val="tx1"/>
                        </a:solidFill>
                        <a:latin typeface="Calibri" charset="0"/>
                        <a:ea typeface="Calibri" charset="0"/>
                        <a:cs typeface="Calibri" charset="0"/>
                      </a:endParaRPr>
                    </a:p>
                  </a:txBody>
                  <a:tcPr anchor="ctr">
                    <a:noFill/>
                  </a:tcPr>
                </a:tc>
                <a:extLst>
                  <a:ext uri="{0D108BD9-81ED-4DB2-BD59-A6C34878D82A}">
                    <a16:rowId xmlns="" xmlns:a16="http://schemas.microsoft.com/office/drawing/2014/main" val="10002"/>
                  </a:ext>
                </a:extLst>
              </a:tr>
              <a:tr h="664270">
                <a:tc>
                  <a:txBody>
                    <a:bodyPr/>
                    <a:lstStyle/>
                    <a:p>
                      <a:pPr algn="l"/>
                      <a:r>
                        <a:rPr lang="el-GR" b="1" dirty="0">
                          <a:latin typeface="Calibri" charset="0"/>
                          <a:ea typeface="Calibri" charset="0"/>
                          <a:cs typeface="Calibri" charset="0"/>
                        </a:rPr>
                        <a:t>ΑΠΕ</a:t>
                      </a:r>
                      <a:endParaRPr lang="en-US" b="1" dirty="0">
                        <a:latin typeface="Calibri" charset="0"/>
                        <a:ea typeface="Calibri" charset="0"/>
                        <a:cs typeface="Calibri" charset="0"/>
                      </a:endParaRPr>
                    </a:p>
                  </a:txBody>
                  <a:tcPr anchor="ctr">
                    <a:noFill/>
                  </a:tcPr>
                </a:tc>
                <a:tc>
                  <a:txBody>
                    <a:bodyPr/>
                    <a:lstStyle/>
                    <a:p>
                      <a:pPr algn="just"/>
                      <a:r>
                        <a:rPr lang="el-GR" dirty="0">
                          <a:solidFill>
                            <a:schemeClr val="tx1"/>
                          </a:solidFill>
                          <a:latin typeface="Calibri" charset="0"/>
                          <a:ea typeface="Calibri" charset="0"/>
                          <a:cs typeface="Calibri" charset="0"/>
                        </a:rPr>
                        <a:t>Σχετίζονται</a:t>
                      </a:r>
                      <a:r>
                        <a:rPr lang="el-GR" baseline="0" dirty="0">
                          <a:solidFill>
                            <a:schemeClr val="tx1"/>
                          </a:solidFill>
                          <a:latin typeface="Calibri" charset="0"/>
                          <a:ea typeface="Calibri" charset="0"/>
                          <a:cs typeface="Calibri" charset="0"/>
                        </a:rPr>
                        <a:t> με το ποσοστό της παραγόμενης ενέργειας από ΑΠΕ για το ενεργειακό μείγμα</a:t>
                      </a:r>
                      <a:endParaRPr lang="en-US" dirty="0">
                        <a:solidFill>
                          <a:schemeClr val="tx1"/>
                        </a:solidFill>
                        <a:latin typeface="Calibri" charset="0"/>
                        <a:ea typeface="Calibri" charset="0"/>
                        <a:cs typeface="Calibri" charset="0"/>
                      </a:endParaRPr>
                    </a:p>
                  </a:txBody>
                  <a:tcPr anchor="ctr">
                    <a:noFill/>
                  </a:tcPr>
                </a:tc>
                <a:extLst>
                  <a:ext uri="{0D108BD9-81ED-4DB2-BD59-A6C34878D82A}">
                    <a16:rowId xmlns="" xmlns:a16="http://schemas.microsoft.com/office/drawing/2014/main" val="10003"/>
                  </a:ext>
                </a:extLst>
              </a:tr>
              <a:tr h="664270">
                <a:tc>
                  <a:txBody>
                    <a:bodyPr/>
                    <a:lstStyle/>
                    <a:p>
                      <a:pPr algn="l"/>
                      <a:r>
                        <a:rPr lang="el-GR" b="1" dirty="0">
                          <a:latin typeface="Calibri" charset="0"/>
                          <a:ea typeface="Calibri" charset="0"/>
                          <a:cs typeface="Calibri" charset="0"/>
                        </a:rPr>
                        <a:t>Τεχνολογική ανάπτυξη</a:t>
                      </a:r>
                      <a:endParaRPr lang="en-US" b="1" dirty="0">
                        <a:latin typeface="Calibri" charset="0"/>
                        <a:ea typeface="Calibri" charset="0"/>
                        <a:cs typeface="Calibri" charset="0"/>
                      </a:endParaRPr>
                    </a:p>
                  </a:txBody>
                  <a:tcPr anchor="ctr">
                    <a:noFill/>
                  </a:tcPr>
                </a:tc>
                <a:tc>
                  <a:txBody>
                    <a:bodyPr/>
                    <a:lstStyle/>
                    <a:p>
                      <a:pPr algn="just"/>
                      <a:r>
                        <a:rPr lang="el-GR" dirty="0">
                          <a:solidFill>
                            <a:schemeClr val="tx1"/>
                          </a:solidFill>
                          <a:latin typeface="Calibri" charset="0"/>
                          <a:ea typeface="Calibri" charset="0"/>
                          <a:cs typeface="Calibri" charset="0"/>
                        </a:rPr>
                        <a:t>Συνδέεται</a:t>
                      </a:r>
                      <a:r>
                        <a:rPr lang="el-GR" baseline="0" dirty="0">
                          <a:solidFill>
                            <a:schemeClr val="tx1"/>
                          </a:solidFill>
                          <a:latin typeface="Calibri" charset="0"/>
                          <a:ea typeface="Calibri" charset="0"/>
                          <a:cs typeface="Calibri" charset="0"/>
                        </a:rPr>
                        <a:t> με την </a:t>
                      </a:r>
                      <a:r>
                        <a:rPr lang="el-GR" b="1" baseline="0" dirty="0">
                          <a:solidFill>
                            <a:schemeClr val="tx1"/>
                          </a:solidFill>
                          <a:latin typeface="Calibri" charset="0"/>
                          <a:ea typeface="Calibri" charset="0"/>
                          <a:cs typeface="Calibri" charset="0"/>
                        </a:rPr>
                        <a:t>αξιοπιστία </a:t>
                      </a:r>
                      <a:r>
                        <a:rPr lang="el-GR" b="0" baseline="0" dirty="0">
                          <a:solidFill>
                            <a:schemeClr val="tx1"/>
                          </a:solidFill>
                          <a:latin typeface="Calibri" charset="0"/>
                          <a:ea typeface="Calibri" charset="0"/>
                          <a:cs typeface="Calibri" charset="0"/>
                        </a:rPr>
                        <a:t>και τη δυνατότητα δημιουργίας υποδομών</a:t>
                      </a:r>
                      <a:endParaRPr lang="en-US" b="0" dirty="0">
                        <a:solidFill>
                          <a:schemeClr val="tx1"/>
                        </a:solidFill>
                        <a:latin typeface="Calibri" charset="0"/>
                        <a:ea typeface="Calibri" charset="0"/>
                        <a:cs typeface="Calibri" charset="0"/>
                      </a:endParaRPr>
                    </a:p>
                  </a:txBody>
                  <a:tcPr anchor="c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10224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4656"/>
          </a:xfrm>
        </p:spPr>
        <p:txBody>
          <a:bodyPr>
            <a:normAutofit fontScale="90000"/>
          </a:bodyPr>
          <a:lstStyle/>
          <a:p>
            <a:pPr algn="ctr"/>
            <a:r>
              <a:rPr lang="el-GR" sz="3200" dirty="0">
                <a:latin typeface="Calibri" charset="0"/>
                <a:ea typeface="Calibri" charset="0"/>
                <a:cs typeface="Calibri" charset="0"/>
              </a:rPr>
              <a:t>Διαστάσεις &amp; Συνιστώσες της Ενεργειακής Ασφάλειας</a:t>
            </a:r>
            <a:br>
              <a:rPr lang="el-GR" sz="3200" dirty="0">
                <a:latin typeface="Calibri" charset="0"/>
                <a:ea typeface="Calibri" charset="0"/>
                <a:cs typeface="Calibri" charset="0"/>
              </a:rPr>
            </a:br>
            <a:r>
              <a:rPr lang="el-GR" sz="3200" dirty="0">
                <a:solidFill>
                  <a:schemeClr val="accent1"/>
                </a:solidFill>
                <a:latin typeface="Calibri" charset="0"/>
                <a:ea typeface="Calibri" charset="0"/>
                <a:cs typeface="Calibri" charset="0"/>
              </a:rPr>
              <a:t>Οικονομική </a:t>
            </a:r>
            <a:r>
              <a:rPr lang="el-GR" sz="3200" dirty="0" err="1">
                <a:solidFill>
                  <a:schemeClr val="accent1"/>
                </a:solidFill>
                <a:latin typeface="Calibri" charset="0"/>
                <a:ea typeface="Calibri" charset="0"/>
                <a:cs typeface="Calibri" charset="0"/>
              </a:rPr>
              <a:t>προσιτότητα</a:t>
            </a:r>
            <a:endParaRPr lang="en-US" sz="3200" dirty="0">
              <a:solidFill>
                <a:schemeClr val="accent1"/>
              </a:solidFill>
              <a:latin typeface="Calibri" charset="0"/>
              <a:ea typeface="Calibri" charset="0"/>
              <a:cs typeface="Calibri" charset="0"/>
            </a:endParaRPr>
          </a:p>
        </p:txBody>
      </p:sp>
      <p:sp>
        <p:nvSpPr>
          <p:cNvPr id="3" name="Content Placeholder 2"/>
          <p:cNvSpPr>
            <a:spLocks noGrp="1"/>
          </p:cNvSpPr>
          <p:nvPr>
            <p:ph idx="1"/>
          </p:nvPr>
        </p:nvSpPr>
        <p:spPr>
          <a:xfrm>
            <a:off x="1371600" y="1782501"/>
            <a:ext cx="9601200" cy="4084899"/>
          </a:xfrm>
        </p:spPr>
        <p:txBody>
          <a:bodyPr anchor="t"/>
          <a:lstStyle/>
          <a:p>
            <a:pPr>
              <a:lnSpc>
                <a:spcPct val="100000"/>
              </a:lnSpc>
            </a:pPr>
            <a:r>
              <a:rPr lang="el-GR" dirty="0">
                <a:latin typeface="Calibri" charset="0"/>
                <a:ea typeface="Calibri" charset="0"/>
                <a:cs typeface="Calibri" charset="0"/>
              </a:rPr>
              <a:t>Η οικονομική </a:t>
            </a:r>
            <a:r>
              <a:rPr lang="el-GR" dirty="0" err="1">
                <a:latin typeface="Calibri" charset="0"/>
                <a:ea typeface="Calibri" charset="0"/>
                <a:cs typeface="Calibri" charset="0"/>
              </a:rPr>
              <a:t>προσιτότητα</a:t>
            </a:r>
            <a:r>
              <a:rPr lang="el-GR" dirty="0">
                <a:latin typeface="Calibri" charset="0"/>
                <a:ea typeface="Calibri" charset="0"/>
                <a:cs typeface="Calibri" charset="0"/>
              </a:rPr>
              <a:t> (</a:t>
            </a:r>
            <a:r>
              <a:rPr lang="en-US" dirty="0">
                <a:latin typeface="Calibri" charset="0"/>
                <a:ea typeface="Calibri" charset="0"/>
                <a:cs typeface="Calibri" charset="0"/>
              </a:rPr>
              <a:t>affordability</a:t>
            </a:r>
            <a:r>
              <a:rPr lang="el-GR" dirty="0">
                <a:latin typeface="Calibri" charset="0"/>
                <a:ea typeface="Calibri" charset="0"/>
                <a:cs typeface="Calibri" charset="0"/>
              </a:rPr>
              <a:t>) περιλαμβάνει την οικονομική διάσταση της ενεργειακής ασφάλειας και συνδέεται με τις εξής διαστάσεις:</a:t>
            </a:r>
          </a:p>
          <a:p>
            <a:pPr marL="0" indent="0">
              <a:lnSpc>
                <a:spcPct val="100000"/>
              </a:lnSpc>
              <a:buNone/>
            </a:pPr>
            <a:endParaRPr lang="en-US"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42838680"/>
              </p:ext>
            </p:extLst>
          </p:nvPr>
        </p:nvGraphicFramePr>
        <p:xfrm>
          <a:off x="1371600" y="2595715"/>
          <a:ext cx="9601200" cy="3614348"/>
        </p:xfrm>
        <a:graphic>
          <a:graphicData uri="http://schemas.openxmlformats.org/drawingml/2006/table">
            <a:tbl>
              <a:tblPr firstRow="1" bandRow="1">
                <a:tableStyleId>{5C22544A-7EE6-4342-B048-85BDC9FD1C3A}</a:tableStyleId>
              </a:tblPr>
              <a:tblGrid>
                <a:gridCol w="3023419">
                  <a:extLst>
                    <a:ext uri="{9D8B030D-6E8A-4147-A177-3AD203B41FA5}">
                      <a16:colId xmlns="" xmlns:a16="http://schemas.microsoft.com/office/drawing/2014/main" val="20000"/>
                    </a:ext>
                  </a:extLst>
                </a:gridCol>
                <a:gridCol w="6577781">
                  <a:extLst>
                    <a:ext uri="{9D8B030D-6E8A-4147-A177-3AD203B41FA5}">
                      <a16:colId xmlns="" xmlns:a16="http://schemas.microsoft.com/office/drawing/2014/main" val="20001"/>
                    </a:ext>
                  </a:extLst>
                </a:gridCol>
              </a:tblGrid>
              <a:tr h="623129">
                <a:tc>
                  <a:txBody>
                    <a:bodyPr/>
                    <a:lstStyle/>
                    <a:p>
                      <a:pPr algn="l"/>
                      <a:r>
                        <a:rPr lang="el-GR" b="1" dirty="0">
                          <a:solidFill>
                            <a:schemeClr val="tx1"/>
                          </a:solidFill>
                          <a:latin typeface="Calibri" charset="0"/>
                          <a:ea typeface="Calibri" charset="0"/>
                          <a:cs typeface="Calibri" charset="0"/>
                        </a:rPr>
                        <a:t>Σταθερότητα των τιμών</a:t>
                      </a:r>
                      <a:endParaRPr lang="en-US" b="1" dirty="0">
                        <a:solidFill>
                          <a:schemeClr val="tx1"/>
                        </a:solidFill>
                        <a:latin typeface="Calibri" charset="0"/>
                        <a:ea typeface="Calibri" charset="0"/>
                        <a:cs typeface="Calibri" charset="0"/>
                      </a:endParaRPr>
                    </a:p>
                  </a:txBody>
                  <a:tcPr anchor="c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0" kern="1200" dirty="0">
                          <a:solidFill>
                            <a:schemeClr val="tx1"/>
                          </a:solidFill>
                          <a:effectLst/>
                          <a:latin typeface="Calibri" charset="0"/>
                          <a:ea typeface="Calibri" charset="0"/>
                          <a:cs typeface="Calibri" charset="0"/>
                        </a:rPr>
                        <a:t>Αφορά τη σταθερότητα και την ανθεκτικότητα της αγοράς</a:t>
                      </a:r>
                      <a:endParaRPr lang="el-GR" b="0" dirty="0">
                        <a:solidFill>
                          <a:schemeClr val="tx1"/>
                        </a:solidFill>
                        <a:effectLst/>
                        <a:latin typeface="Calibri" charset="0"/>
                        <a:ea typeface="Calibri" charset="0"/>
                        <a:cs typeface="Calibri" charset="0"/>
                      </a:endParaRPr>
                    </a:p>
                  </a:txBody>
                  <a:tcPr anchor="ctr">
                    <a:noFill/>
                  </a:tcPr>
                </a:tc>
                <a:extLst>
                  <a:ext uri="{0D108BD9-81ED-4DB2-BD59-A6C34878D82A}">
                    <a16:rowId xmlns="" xmlns:a16="http://schemas.microsoft.com/office/drawing/2014/main" val="10000"/>
                  </a:ext>
                </a:extLst>
              </a:tr>
              <a:tr h="678645">
                <a:tc>
                  <a:txBody>
                    <a:bodyPr/>
                    <a:lstStyle/>
                    <a:p>
                      <a:pPr algn="l"/>
                      <a:r>
                        <a:rPr lang="el-GR" b="1" dirty="0">
                          <a:latin typeface="Calibri" charset="0"/>
                          <a:ea typeface="Calibri" charset="0"/>
                          <a:cs typeface="Calibri" charset="0"/>
                        </a:rPr>
                        <a:t>Εξάρτηση (</a:t>
                      </a:r>
                      <a:r>
                        <a:rPr lang="en-US" b="1" dirty="0">
                          <a:latin typeface="Calibri" charset="0"/>
                          <a:ea typeface="Calibri" charset="0"/>
                          <a:cs typeface="Calibri" charset="0"/>
                        </a:rPr>
                        <a:t>dependency)</a:t>
                      </a:r>
                    </a:p>
                  </a:txBody>
                  <a:tcPr anchor="c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effectLst/>
                          <a:latin typeface="Calibri" charset="0"/>
                          <a:ea typeface="Calibri" charset="0"/>
                          <a:cs typeface="Calibri" charset="0"/>
                        </a:rPr>
                        <a:t>Αξιολογεί την εισαγόμενη κατά κεφαλήν ενέργεια</a:t>
                      </a:r>
                      <a:endParaRPr lang="el-GR" dirty="0">
                        <a:effectLst/>
                        <a:latin typeface="Calibri" charset="0"/>
                        <a:ea typeface="Calibri" charset="0"/>
                        <a:cs typeface="Calibri" charset="0"/>
                      </a:endParaRPr>
                    </a:p>
                  </a:txBody>
                  <a:tcPr anchor="ctr">
                    <a:noFill/>
                  </a:tcPr>
                </a:tc>
                <a:extLst>
                  <a:ext uri="{0D108BD9-81ED-4DB2-BD59-A6C34878D82A}">
                    <a16:rowId xmlns="" xmlns:a16="http://schemas.microsoft.com/office/drawing/2014/main" val="10001"/>
                  </a:ext>
                </a:extLst>
              </a:tr>
              <a:tr h="890184">
                <a:tc>
                  <a:txBody>
                    <a:bodyPr/>
                    <a:lstStyle/>
                    <a:p>
                      <a:pPr algn="l"/>
                      <a:r>
                        <a:rPr lang="el-GR" b="1" dirty="0">
                          <a:latin typeface="Calibri" charset="0"/>
                          <a:ea typeface="Calibri" charset="0"/>
                          <a:cs typeface="Calibri" charset="0"/>
                        </a:rPr>
                        <a:t>Ρευστότητα της αγοράς</a:t>
                      </a:r>
                      <a:endParaRPr lang="en-US" b="1" dirty="0">
                        <a:latin typeface="Calibri" charset="0"/>
                        <a:ea typeface="Calibri" charset="0"/>
                        <a:cs typeface="Calibri" charset="0"/>
                      </a:endParaRPr>
                    </a:p>
                  </a:txBody>
                  <a:tcPr anchor="ctr">
                    <a:noFill/>
                  </a:tcPr>
                </a:tc>
                <a:tc>
                  <a:txBody>
                    <a:bodyPr/>
                    <a:lstStyle/>
                    <a:p>
                      <a:pPr algn="just"/>
                      <a:r>
                        <a:rPr lang="el-GR" dirty="0">
                          <a:solidFill>
                            <a:schemeClr val="tx1"/>
                          </a:solidFill>
                          <a:latin typeface="Calibri" charset="0"/>
                          <a:ea typeface="Calibri" charset="0"/>
                          <a:cs typeface="Calibri" charset="0"/>
                        </a:rPr>
                        <a:t>Αναφέρεται στη δυνατότητα πώλησης ενεργειακών πηγών και πόρων χωρίς να προκληθούν μεταβολές στις τιμές</a:t>
                      </a:r>
                      <a:endParaRPr lang="en-US" dirty="0">
                        <a:solidFill>
                          <a:schemeClr val="tx1"/>
                        </a:solidFill>
                        <a:latin typeface="Calibri" charset="0"/>
                        <a:ea typeface="Calibri" charset="0"/>
                        <a:cs typeface="Calibri" charset="0"/>
                      </a:endParaRPr>
                    </a:p>
                  </a:txBody>
                  <a:tcPr anchor="ctr">
                    <a:noFill/>
                  </a:tcPr>
                </a:tc>
                <a:extLst>
                  <a:ext uri="{0D108BD9-81ED-4DB2-BD59-A6C34878D82A}">
                    <a16:rowId xmlns="" xmlns:a16="http://schemas.microsoft.com/office/drawing/2014/main" val="10002"/>
                  </a:ext>
                </a:extLst>
              </a:tr>
              <a:tr h="711195">
                <a:tc>
                  <a:txBody>
                    <a:bodyPr/>
                    <a:lstStyle/>
                    <a:p>
                      <a:pPr algn="l"/>
                      <a:r>
                        <a:rPr lang="el-GR" b="1" dirty="0">
                          <a:latin typeface="Calibri" charset="0"/>
                          <a:ea typeface="Calibri" charset="0"/>
                          <a:cs typeface="Calibri" charset="0"/>
                        </a:rPr>
                        <a:t>Αποκέντρωση</a:t>
                      </a:r>
                      <a:endParaRPr lang="en-US" b="1" dirty="0">
                        <a:latin typeface="Calibri" charset="0"/>
                        <a:ea typeface="Calibri" charset="0"/>
                        <a:cs typeface="Calibri" charset="0"/>
                      </a:endParaRPr>
                    </a:p>
                  </a:txBody>
                  <a:tcPr anchor="ctr">
                    <a:noFill/>
                  </a:tcPr>
                </a:tc>
                <a:tc>
                  <a:txBody>
                    <a:bodyPr/>
                    <a:lstStyle/>
                    <a:p>
                      <a:pPr algn="just"/>
                      <a:r>
                        <a:rPr lang="el-GR" dirty="0">
                          <a:solidFill>
                            <a:schemeClr val="tx1"/>
                          </a:solidFill>
                          <a:latin typeface="Calibri" charset="0"/>
                          <a:ea typeface="Calibri" charset="0"/>
                          <a:cs typeface="Calibri" charset="0"/>
                        </a:rPr>
                        <a:t>Αντανακλά το βαθμό που</a:t>
                      </a:r>
                      <a:r>
                        <a:rPr lang="el-GR" baseline="0" dirty="0">
                          <a:solidFill>
                            <a:schemeClr val="tx1"/>
                          </a:solidFill>
                          <a:latin typeface="Calibri" charset="0"/>
                          <a:ea typeface="Calibri" charset="0"/>
                          <a:cs typeface="Calibri" charset="0"/>
                        </a:rPr>
                        <a:t> είναι γεωγραφικά κατανεμημένες οι εγκαταστάσεις</a:t>
                      </a:r>
                      <a:endParaRPr lang="en-US" dirty="0">
                        <a:solidFill>
                          <a:schemeClr val="tx1"/>
                        </a:solidFill>
                        <a:latin typeface="Calibri" charset="0"/>
                        <a:ea typeface="Calibri" charset="0"/>
                        <a:cs typeface="Calibri" charset="0"/>
                      </a:endParaRPr>
                    </a:p>
                  </a:txBody>
                  <a:tcPr anchor="ctr">
                    <a:noFill/>
                  </a:tcPr>
                </a:tc>
                <a:extLst>
                  <a:ext uri="{0D108BD9-81ED-4DB2-BD59-A6C34878D82A}">
                    <a16:rowId xmlns="" xmlns:a16="http://schemas.microsoft.com/office/drawing/2014/main" val="10003"/>
                  </a:ext>
                </a:extLst>
              </a:tr>
              <a:tr h="711195">
                <a:tc>
                  <a:txBody>
                    <a:bodyPr/>
                    <a:lstStyle/>
                    <a:p>
                      <a:pPr algn="l"/>
                      <a:r>
                        <a:rPr lang="el-GR" b="1" dirty="0">
                          <a:latin typeface="Calibri" charset="0"/>
                          <a:ea typeface="Calibri" charset="0"/>
                          <a:cs typeface="Calibri" charset="0"/>
                        </a:rPr>
                        <a:t>Ηλεκτρισμός</a:t>
                      </a:r>
                      <a:endParaRPr lang="en-US" b="1" dirty="0">
                        <a:latin typeface="Calibri" charset="0"/>
                        <a:ea typeface="Calibri" charset="0"/>
                        <a:cs typeface="Calibri" charset="0"/>
                      </a:endParaRPr>
                    </a:p>
                  </a:txBody>
                  <a:tcPr anchor="ctr">
                    <a:noFill/>
                  </a:tcPr>
                </a:tc>
                <a:tc>
                  <a:txBody>
                    <a:bodyPr/>
                    <a:lstStyle/>
                    <a:p>
                      <a:pPr algn="just"/>
                      <a:r>
                        <a:rPr lang="el-GR" b="0" dirty="0">
                          <a:solidFill>
                            <a:schemeClr val="tx1"/>
                          </a:solidFill>
                          <a:latin typeface="Calibri" charset="0"/>
                          <a:ea typeface="Calibri" charset="0"/>
                          <a:cs typeface="Calibri" charset="0"/>
                        </a:rPr>
                        <a:t>Ποσοστό του πληθυσμού που έχει πρόσβαση σε ηλεκτρικό δίκτυο</a:t>
                      </a:r>
                      <a:endParaRPr lang="en-US" b="0" dirty="0">
                        <a:solidFill>
                          <a:schemeClr val="tx1"/>
                        </a:solidFill>
                        <a:latin typeface="Calibri" charset="0"/>
                        <a:ea typeface="Calibri" charset="0"/>
                        <a:cs typeface="Calibri" charset="0"/>
                      </a:endParaRPr>
                    </a:p>
                  </a:txBody>
                  <a:tcPr anchor="c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3557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75841"/>
          </a:xfrm>
        </p:spPr>
        <p:txBody>
          <a:bodyPr>
            <a:normAutofit fontScale="90000"/>
          </a:bodyPr>
          <a:lstStyle/>
          <a:p>
            <a:pPr algn="ctr"/>
            <a:r>
              <a:rPr lang="el-GR" sz="3600" dirty="0">
                <a:latin typeface="Calibri" charset="0"/>
                <a:ea typeface="Calibri" charset="0"/>
                <a:cs typeface="Calibri" charset="0"/>
              </a:rPr>
              <a:t>Στόχος διάλεξης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261641"/>
            <a:ext cx="9601200" cy="4605759"/>
          </a:xfrm>
        </p:spPr>
        <p:txBody>
          <a:bodyPr anchor="ctr">
            <a:normAutofit fontScale="77500" lnSpcReduction="20000"/>
          </a:bodyPr>
          <a:lstStyle/>
          <a:p>
            <a:pPr>
              <a:lnSpc>
                <a:spcPct val="100000"/>
              </a:lnSpc>
            </a:pPr>
            <a:endParaRPr lang="el-GR" b="1" dirty="0">
              <a:latin typeface="Calibri" charset="0"/>
              <a:ea typeface="Calibri" charset="0"/>
              <a:cs typeface="Calibri" charset="0"/>
            </a:endParaRPr>
          </a:p>
          <a:p>
            <a:pPr>
              <a:lnSpc>
                <a:spcPct val="100000"/>
              </a:lnSpc>
            </a:pPr>
            <a:r>
              <a:rPr lang="el-GR" sz="2600" b="1" dirty="0">
                <a:latin typeface="Calibri" charset="0"/>
                <a:ea typeface="Calibri" charset="0"/>
                <a:cs typeface="Calibri" charset="0"/>
              </a:rPr>
              <a:t>Να αναλύσει </a:t>
            </a:r>
            <a:r>
              <a:rPr lang="el-GR" sz="2600" dirty="0">
                <a:latin typeface="Calibri" charset="0"/>
                <a:ea typeface="Calibri" charset="0"/>
                <a:cs typeface="Calibri" charset="0"/>
              </a:rPr>
              <a:t>το ρόλο και τον αντίκτυπο των ΑΠΕ στην ενεργειακή ασφάλεια εξετάζοντας: </a:t>
            </a:r>
          </a:p>
          <a:p>
            <a:pPr>
              <a:lnSpc>
                <a:spcPct val="100000"/>
              </a:lnSpc>
              <a:buFont typeface="Courier New" panose="02070309020205020404" pitchFamily="49" charset="0"/>
              <a:buChar char="o"/>
            </a:pPr>
            <a:r>
              <a:rPr lang="el-GR" sz="2600" dirty="0">
                <a:latin typeface="Calibri" charset="0"/>
                <a:ea typeface="Calibri" charset="0"/>
                <a:cs typeface="Calibri" charset="0"/>
              </a:rPr>
              <a:t>Τον τρόπο με τον οποίο εισέρχονται οι ΑΠΕ στις διαστάσεις, τις συνιστώσες και τις μετρήσεις που χρησιμοποιούνται για τον υπολογισμό της ενεργειακής ασφάλειας </a:t>
            </a:r>
          </a:p>
          <a:p>
            <a:pPr>
              <a:lnSpc>
                <a:spcPct val="100000"/>
              </a:lnSpc>
              <a:buFont typeface="Courier New" panose="02070309020205020404" pitchFamily="49" charset="0"/>
              <a:buChar char="o"/>
            </a:pPr>
            <a:r>
              <a:rPr lang="el-GR" sz="2600" dirty="0">
                <a:latin typeface="Calibri" charset="0"/>
                <a:ea typeface="Calibri" charset="0"/>
                <a:cs typeface="Calibri" charset="0"/>
              </a:rPr>
              <a:t>Περιπτωσιολογικές μελέτες τριών τύπων χωρών (</a:t>
            </a:r>
            <a:r>
              <a:rPr lang="el-GR" sz="2600" b="1" dirty="0">
                <a:latin typeface="Calibri" charset="0"/>
                <a:ea typeface="Calibri" charset="0"/>
                <a:cs typeface="Calibri" charset="0"/>
              </a:rPr>
              <a:t>παραγωγοί</a:t>
            </a:r>
            <a:r>
              <a:rPr lang="el-GR" sz="2600" dirty="0">
                <a:latin typeface="Calibri" charset="0"/>
                <a:ea typeface="Calibri" charset="0"/>
                <a:cs typeface="Calibri" charset="0"/>
              </a:rPr>
              <a:t>, </a:t>
            </a:r>
            <a:r>
              <a:rPr lang="el-GR" sz="2600" b="1" dirty="0">
                <a:latin typeface="Calibri" charset="0"/>
                <a:ea typeface="Calibri" charset="0"/>
                <a:cs typeface="Calibri" charset="0"/>
              </a:rPr>
              <a:t>καταναλωτές</a:t>
            </a:r>
            <a:r>
              <a:rPr lang="el-GR" sz="2600" dirty="0">
                <a:latin typeface="Calibri" charset="0"/>
                <a:ea typeface="Calibri" charset="0"/>
                <a:cs typeface="Calibri" charset="0"/>
              </a:rPr>
              <a:t>,</a:t>
            </a:r>
            <a:r>
              <a:rPr lang="el-GR" sz="2600" b="1" dirty="0">
                <a:latin typeface="Calibri" charset="0"/>
                <a:ea typeface="Calibri" charset="0"/>
                <a:cs typeface="Calibri" charset="0"/>
              </a:rPr>
              <a:t> χώρες διέλευσης</a:t>
            </a:r>
            <a:r>
              <a:rPr lang="el-GR" sz="2600" dirty="0">
                <a:latin typeface="Calibri" charset="0"/>
                <a:ea typeface="Calibri" charset="0"/>
                <a:cs typeface="Calibri" charset="0"/>
              </a:rPr>
              <a:t>)</a:t>
            </a:r>
            <a:endParaRPr lang="el-GR" sz="2600" b="1" dirty="0">
              <a:latin typeface="Calibri" charset="0"/>
              <a:ea typeface="Calibri" charset="0"/>
              <a:cs typeface="Calibri" charset="0"/>
            </a:endParaRPr>
          </a:p>
          <a:p>
            <a:pPr>
              <a:lnSpc>
                <a:spcPct val="100000"/>
              </a:lnSpc>
            </a:pPr>
            <a:r>
              <a:rPr lang="el-GR" sz="2600" dirty="0">
                <a:latin typeface="Calibri" charset="0"/>
                <a:ea typeface="Calibri" charset="0"/>
                <a:cs typeface="Calibri" charset="0"/>
              </a:rPr>
              <a:t>Να απαντήσει στο ερώτημα:</a:t>
            </a:r>
          </a:p>
          <a:p>
            <a:pPr marL="0" indent="0">
              <a:lnSpc>
                <a:spcPct val="100000"/>
              </a:lnSpc>
              <a:buNone/>
            </a:pPr>
            <a:r>
              <a:rPr lang="el-GR" sz="2600" b="1" dirty="0">
                <a:solidFill>
                  <a:schemeClr val="tx1"/>
                </a:solidFill>
                <a:latin typeface="Calibri" charset="0"/>
                <a:ea typeface="Calibri" charset="0"/>
                <a:cs typeface="Calibri" charset="0"/>
              </a:rPr>
              <a:t>Η ενεργειακή ασφάλεια, στις τρεις αυτές ομάδες χωρών, θα αλλάξει στο μέλλον με τη χρήση των ΑΠΕ στο ενεργειακό τους μείγμα;</a:t>
            </a:r>
            <a:r>
              <a:rPr lang="el-GR" dirty="0">
                <a:latin typeface="Calibri" charset="0"/>
                <a:ea typeface="Calibri" charset="0"/>
                <a:cs typeface="Calibri" charset="0"/>
              </a:rPr>
              <a:t/>
            </a:r>
            <a:br>
              <a:rPr lang="el-GR" dirty="0">
                <a:latin typeface="Calibri" charset="0"/>
                <a:ea typeface="Calibri" charset="0"/>
                <a:cs typeface="Calibri" charset="0"/>
              </a:rPr>
            </a:br>
            <a:endParaRPr lang="el-GR" dirty="0">
              <a:latin typeface="Calibri" charset="0"/>
              <a:ea typeface="Calibri" charset="0"/>
              <a:cs typeface="Calibri" charset="0"/>
            </a:endParaRPr>
          </a:p>
          <a:p>
            <a:pPr marL="0" indent="0">
              <a:lnSpc>
                <a:spcPct val="100000"/>
              </a:lnSpc>
              <a:buNone/>
            </a:pPr>
            <a:endParaRPr lang="el-GR" b="1" dirty="0">
              <a:latin typeface="Calibri" charset="0"/>
              <a:ea typeface="Calibri" charset="0"/>
              <a:cs typeface="Calibri" charset="0"/>
            </a:endParaRPr>
          </a:p>
          <a:p>
            <a:pPr marL="0" indent="0">
              <a:lnSpc>
                <a:spcPct val="100000"/>
              </a:lnSpc>
              <a:buNone/>
            </a:pPr>
            <a:r>
              <a:rPr lang="el-GR" sz="1500" b="1" dirty="0">
                <a:latin typeface="Calibri" charset="0"/>
                <a:ea typeface="Calibri" charset="0"/>
                <a:cs typeface="Calibri" charset="0"/>
              </a:rPr>
              <a:t>🔑Λέξεις κλειδιά:</a:t>
            </a:r>
            <a:r>
              <a:rPr lang="el-GR" sz="1500" dirty="0">
                <a:latin typeface="Calibri" charset="0"/>
                <a:ea typeface="Calibri" charset="0"/>
                <a:cs typeface="Calibri" charset="0"/>
              </a:rPr>
              <a:t> </a:t>
            </a:r>
            <a:r>
              <a:rPr lang="el-GR" sz="1500" dirty="0">
                <a:solidFill>
                  <a:schemeClr val="accent1"/>
                </a:solidFill>
                <a:latin typeface="Calibri" charset="0"/>
                <a:ea typeface="Calibri" charset="0"/>
                <a:cs typeface="Calibri" charset="0"/>
              </a:rPr>
              <a:t>ενεργειακή ασφάλεια, ανανεώσιμες πηγές ενέργειας, ασφάλεια ανεφοδιασμού, ενεργειακή εξάρτηση</a:t>
            </a:r>
          </a:p>
          <a:p>
            <a:pPr>
              <a:lnSpc>
                <a:spcPct val="100000"/>
              </a:lnSpc>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3</a:t>
            </a:fld>
            <a:endParaRPr lang="en-US"/>
          </a:p>
        </p:txBody>
      </p:sp>
    </p:spTree>
    <p:extLst>
      <p:ext uri="{BB962C8B-B14F-4D97-AF65-F5344CB8AC3E}">
        <p14:creationId xmlns:p14="http://schemas.microsoft.com/office/powerpoint/2010/main" val="848329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2139"/>
          </a:xfrm>
        </p:spPr>
        <p:txBody>
          <a:bodyPr>
            <a:normAutofit fontScale="90000"/>
          </a:bodyPr>
          <a:lstStyle/>
          <a:p>
            <a:r>
              <a:rPr lang="el-GR" sz="3600" dirty="0">
                <a:latin typeface="Calibri" charset="0"/>
                <a:ea typeface="Calibri" charset="0"/>
                <a:cs typeface="Calibri" charset="0"/>
              </a:rPr>
              <a:t>Διαστάσεις &amp; Συνιστώσες της Ενεργειακής Ασφάλειας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85732"/>
            <a:ext cx="9601200" cy="4281668"/>
          </a:xfrm>
        </p:spPr>
        <p:txBody>
          <a:bodyPr anchor="ctr">
            <a:normAutofit/>
          </a:bodyPr>
          <a:lstStyle/>
          <a:p>
            <a:pPr marL="0" indent="0">
              <a:lnSpc>
                <a:spcPct val="100000"/>
              </a:lnSpc>
              <a:buNone/>
            </a:pPr>
            <a:r>
              <a:rPr lang="el-GR" sz="2200" dirty="0">
                <a:latin typeface="Calibri" charset="0"/>
                <a:ea typeface="Calibri" charset="0"/>
                <a:cs typeface="Calibri" charset="0"/>
              </a:rPr>
              <a:t>Σημαντικό́ ρόλο διαδραματίζουν και τα κάτωθι κριτήρια: </a:t>
            </a:r>
          </a:p>
          <a:p>
            <a:pPr>
              <a:lnSpc>
                <a:spcPct val="100000"/>
              </a:lnSpc>
            </a:pPr>
            <a:r>
              <a:rPr lang="el-GR" sz="2200" dirty="0">
                <a:solidFill>
                  <a:srgbClr val="C00000"/>
                </a:solidFill>
                <a:latin typeface="Calibri" charset="0"/>
                <a:ea typeface="Calibri" charset="0"/>
                <a:cs typeface="Calibri" charset="0"/>
              </a:rPr>
              <a:t>Διαφοροποίηση</a:t>
            </a:r>
            <a:r>
              <a:rPr lang="el-GR" sz="2200" dirty="0">
                <a:latin typeface="Calibri" charset="0"/>
                <a:ea typeface="Calibri" charset="0"/>
                <a:cs typeface="Calibri" charset="0"/>
              </a:rPr>
              <a:t> </a:t>
            </a:r>
            <a:r>
              <a:rPr lang="en-US" sz="2200" dirty="0">
                <a:latin typeface="Calibri" charset="0"/>
                <a:ea typeface="Calibri" charset="0"/>
                <a:cs typeface="Calibri" charset="0"/>
              </a:rPr>
              <a:t>(diversification </a:t>
            </a:r>
            <a:r>
              <a:rPr lang="en-US" sz="2200" dirty="0" smtClean="0">
                <a:latin typeface="Calibri" charset="0"/>
                <a:ea typeface="Calibri" charset="0"/>
                <a:cs typeface="Calibri" charset="0"/>
              </a:rPr>
              <a:t>)</a:t>
            </a:r>
            <a:r>
              <a:rPr lang="el-GR" sz="2200" dirty="0" smtClean="0">
                <a:latin typeface="Calibri" charset="0"/>
                <a:ea typeface="Calibri" charset="0"/>
                <a:cs typeface="Calibri" charset="0"/>
              </a:rPr>
              <a:t>του </a:t>
            </a:r>
            <a:r>
              <a:rPr lang="el-GR" sz="2200" dirty="0">
                <a:latin typeface="Calibri" charset="0"/>
                <a:ea typeface="Calibri" charset="0"/>
                <a:cs typeface="Calibri" charset="0"/>
              </a:rPr>
              <a:t>ενεργειακού́ μείγματος (</a:t>
            </a:r>
            <a:r>
              <a:rPr lang="en-US" sz="2200" dirty="0">
                <a:latin typeface="Calibri" charset="0"/>
                <a:ea typeface="Calibri" charset="0"/>
                <a:cs typeface="Calibri" charset="0"/>
              </a:rPr>
              <a:t>energy </a:t>
            </a:r>
            <a:r>
              <a:rPr lang="en-US" sz="2200" dirty="0" smtClean="0">
                <a:latin typeface="Calibri" charset="0"/>
                <a:ea typeface="Calibri" charset="0"/>
                <a:cs typeface="Calibri" charset="0"/>
              </a:rPr>
              <a:t>mix)</a:t>
            </a:r>
            <a:r>
              <a:rPr lang="el-GR" sz="2200" dirty="0">
                <a:latin typeface="Calibri" charset="0"/>
                <a:ea typeface="Calibri" charset="0"/>
                <a:cs typeface="Calibri" charset="0"/>
              </a:rPr>
              <a:t> </a:t>
            </a:r>
            <a:r>
              <a:rPr lang="el-GR" sz="2200" dirty="0" smtClean="0">
                <a:latin typeface="Calibri" charset="0"/>
                <a:ea typeface="Calibri" charset="0"/>
                <a:cs typeface="Calibri" charset="0"/>
              </a:rPr>
              <a:t>και της </a:t>
            </a:r>
            <a:r>
              <a:rPr lang="el-GR" sz="2200" dirty="0" err="1" smtClean="0">
                <a:latin typeface="Calibri" charset="0"/>
                <a:ea typeface="Calibri" charset="0"/>
                <a:cs typeface="Calibri" charset="0"/>
              </a:rPr>
              <a:t>εφοδιαστική́ς</a:t>
            </a:r>
            <a:r>
              <a:rPr lang="el-GR" sz="2200" dirty="0" smtClean="0">
                <a:latin typeface="Calibri" charset="0"/>
                <a:ea typeface="Calibri" charset="0"/>
                <a:cs typeface="Calibri" charset="0"/>
              </a:rPr>
              <a:t> αλυσίδας.</a:t>
            </a:r>
            <a:endParaRPr lang="el-GR" sz="2200" dirty="0">
              <a:latin typeface="Calibri" charset="0"/>
              <a:ea typeface="Calibri" charset="0"/>
              <a:cs typeface="Calibri" charset="0"/>
            </a:endParaRPr>
          </a:p>
          <a:p>
            <a:pPr>
              <a:lnSpc>
                <a:spcPct val="100000"/>
              </a:lnSpc>
            </a:pPr>
            <a:r>
              <a:rPr lang="el-GR" sz="2200" dirty="0">
                <a:solidFill>
                  <a:srgbClr val="C00000"/>
                </a:solidFill>
                <a:latin typeface="Calibri" charset="0"/>
                <a:ea typeface="Calibri" charset="0"/>
                <a:cs typeface="Calibri" charset="0"/>
              </a:rPr>
              <a:t>Ανθεκτικότητα</a:t>
            </a:r>
            <a:r>
              <a:rPr lang="en-US" sz="2200" dirty="0">
                <a:solidFill>
                  <a:srgbClr val="C00000"/>
                </a:solidFill>
                <a:latin typeface="Calibri" charset="0"/>
                <a:ea typeface="Calibri" charset="0"/>
                <a:cs typeface="Calibri" charset="0"/>
              </a:rPr>
              <a:t> </a:t>
            </a:r>
            <a:r>
              <a:rPr lang="en-US" sz="2200" dirty="0">
                <a:latin typeface="Calibri" charset="0"/>
                <a:ea typeface="Calibri" charset="0"/>
                <a:cs typeface="Calibri" charset="0"/>
              </a:rPr>
              <a:t>(resilience) </a:t>
            </a:r>
            <a:r>
              <a:rPr lang="el-GR" sz="2200" dirty="0">
                <a:latin typeface="Calibri" charset="0"/>
                <a:ea typeface="Calibri" charset="0"/>
                <a:cs typeface="Calibri" charset="0"/>
              </a:rPr>
              <a:t>&amp;</a:t>
            </a:r>
            <a:r>
              <a:rPr lang="en-US" sz="2200" dirty="0">
                <a:latin typeface="Calibri" charset="0"/>
                <a:ea typeface="Calibri" charset="0"/>
                <a:cs typeface="Calibri" charset="0"/>
              </a:rPr>
              <a:t> </a:t>
            </a:r>
            <a:r>
              <a:rPr lang="en-US" sz="2200" dirty="0">
                <a:solidFill>
                  <a:srgbClr val="C00000"/>
                </a:solidFill>
                <a:latin typeface="Calibri" charset="0"/>
                <a:ea typeface="Calibri" charset="0"/>
                <a:cs typeface="Calibri" charset="0"/>
              </a:rPr>
              <a:t>A</a:t>
            </a:r>
            <a:r>
              <a:rPr lang="el-GR" sz="2200" dirty="0" err="1">
                <a:solidFill>
                  <a:srgbClr val="C00000"/>
                </a:solidFill>
                <a:latin typeface="Calibri" charset="0"/>
                <a:ea typeface="Calibri" charset="0"/>
                <a:cs typeface="Calibri" charset="0"/>
              </a:rPr>
              <a:t>ξιοπιστία</a:t>
            </a:r>
            <a:r>
              <a:rPr lang="el-GR" sz="2200" dirty="0">
                <a:solidFill>
                  <a:srgbClr val="C00000"/>
                </a:solidFill>
                <a:latin typeface="Calibri" charset="0"/>
                <a:ea typeface="Calibri" charset="0"/>
                <a:cs typeface="Calibri" charset="0"/>
              </a:rPr>
              <a:t> </a:t>
            </a:r>
            <a:r>
              <a:rPr lang="el-GR" sz="2200" dirty="0">
                <a:latin typeface="Calibri" charset="0"/>
                <a:ea typeface="Calibri" charset="0"/>
                <a:cs typeface="Calibri" charset="0"/>
              </a:rPr>
              <a:t>(</a:t>
            </a:r>
            <a:r>
              <a:rPr lang="en-US" sz="2200" dirty="0">
                <a:latin typeface="Calibri" charset="0"/>
                <a:ea typeface="Calibri" charset="0"/>
                <a:cs typeface="Calibri" charset="0"/>
              </a:rPr>
              <a:t>reliability) </a:t>
            </a:r>
            <a:r>
              <a:rPr lang="el-GR" sz="2200" dirty="0">
                <a:latin typeface="Calibri" charset="0"/>
                <a:ea typeface="Calibri" charset="0"/>
                <a:cs typeface="Calibri" charset="0"/>
              </a:rPr>
              <a:t>των</a:t>
            </a:r>
            <a:r>
              <a:rPr lang="en-US" sz="2200" dirty="0">
                <a:latin typeface="Calibri" charset="0"/>
                <a:ea typeface="Calibri" charset="0"/>
                <a:cs typeface="Calibri" charset="0"/>
              </a:rPr>
              <a:t> </a:t>
            </a:r>
            <a:r>
              <a:rPr lang="el-GR" sz="2200" dirty="0">
                <a:latin typeface="Calibri" charset="0"/>
                <a:ea typeface="Calibri" charset="0"/>
                <a:cs typeface="Calibri" charset="0"/>
              </a:rPr>
              <a:t>Υποδομών Ζωτικής Σημασίας. </a:t>
            </a:r>
            <a:endParaRPr lang="en-US" sz="2200" dirty="0" smtClean="0">
              <a:latin typeface="Calibri" charset="0"/>
              <a:ea typeface="Calibri" charset="0"/>
              <a:cs typeface="Calibri" charset="0"/>
            </a:endParaRPr>
          </a:p>
          <a:p>
            <a:pPr>
              <a:lnSpc>
                <a:spcPct val="100000"/>
              </a:lnSpc>
            </a:pPr>
            <a:r>
              <a:rPr lang="el-GR" sz="2200" dirty="0" smtClean="0">
                <a:latin typeface="Calibri" charset="0"/>
                <a:ea typeface="Calibri" charset="0"/>
                <a:cs typeface="Calibri" charset="0"/>
              </a:rPr>
              <a:t>Μείωση</a:t>
            </a:r>
            <a:r>
              <a:rPr lang="en-US" sz="2200" dirty="0" smtClean="0">
                <a:latin typeface="Calibri" charset="0"/>
                <a:ea typeface="Calibri" charset="0"/>
                <a:cs typeface="Calibri" charset="0"/>
              </a:rPr>
              <a:t> - </a:t>
            </a:r>
            <a:r>
              <a:rPr lang="el-GR" sz="2200" dirty="0" smtClean="0">
                <a:latin typeface="Calibri" charset="0"/>
                <a:ea typeface="Calibri" charset="0"/>
                <a:cs typeface="Calibri" charset="0"/>
              </a:rPr>
              <a:t>Αύξηση της </a:t>
            </a:r>
            <a:r>
              <a:rPr lang="el-GR" sz="2200" dirty="0">
                <a:latin typeface="Calibri" charset="0"/>
                <a:ea typeface="Calibri" charset="0"/>
                <a:cs typeface="Calibri" charset="0"/>
              </a:rPr>
              <a:t>ενεργειακής ζήτησης. </a:t>
            </a:r>
          </a:p>
          <a:p>
            <a:pPr>
              <a:lnSpc>
                <a:spcPct val="100000"/>
              </a:lnSpc>
            </a:pPr>
            <a:r>
              <a:rPr lang="el-GR" sz="2200" dirty="0">
                <a:latin typeface="Calibri" charset="0"/>
                <a:ea typeface="Calibri" charset="0"/>
                <a:cs typeface="Calibri" charset="0"/>
              </a:rPr>
              <a:t>Σωστή́ και εύρυθμη λειτουργία των αγορών. </a:t>
            </a:r>
          </a:p>
        </p:txBody>
      </p:sp>
      <p:sp>
        <p:nvSpPr>
          <p:cNvPr id="4" name="Slide Number Placeholder 3"/>
          <p:cNvSpPr>
            <a:spLocks noGrp="1"/>
          </p:cNvSpPr>
          <p:nvPr>
            <p:ph type="sldNum" sz="quarter" idx="12"/>
          </p:nvPr>
        </p:nvSpPr>
        <p:spPr/>
        <p:txBody>
          <a:bodyPr/>
          <a:lstStyle/>
          <a:p>
            <a:fld id="{CB23F5B8-67C3-D243-B203-F43BA1900E41}" type="slidenum">
              <a:rPr lang="en-US" smtClean="0"/>
              <a:t>30</a:t>
            </a:fld>
            <a:endParaRPr lang="en-US"/>
          </a:p>
        </p:txBody>
      </p:sp>
    </p:spTree>
    <p:extLst>
      <p:ext uri="{BB962C8B-B14F-4D97-AF65-F5344CB8AC3E}">
        <p14:creationId xmlns:p14="http://schemas.microsoft.com/office/powerpoint/2010/main" val="3904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2437"/>
          </a:xfrm>
        </p:spPr>
        <p:txBody>
          <a:bodyPr>
            <a:normAutofit/>
          </a:bodyPr>
          <a:lstStyle/>
          <a:p>
            <a:pPr algn="ctr"/>
            <a:r>
              <a:rPr lang="el-GR" sz="3600" dirty="0">
                <a:latin typeface="Calibri" charset="0"/>
                <a:ea typeface="Calibri" charset="0"/>
                <a:cs typeface="Calibri" charset="0"/>
              </a:rPr>
              <a:t>Σύνθεση δείκτη ενεργειακής ασφάλειας</a:t>
            </a:r>
            <a:r>
              <a:rPr lang="el-GR" sz="4800" dirty="0">
                <a:latin typeface="Calibri" charset="0"/>
                <a:ea typeface="Calibri" charset="0"/>
                <a:cs typeface="Calibri" charset="0"/>
              </a:rPr>
              <a:t/>
            </a:r>
            <a:br>
              <a:rPr lang="el-GR" sz="4800" dirty="0">
                <a:latin typeface="Calibri" charset="0"/>
                <a:ea typeface="Calibri" charset="0"/>
                <a:cs typeface="Calibri" charset="0"/>
              </a:rPr>
            </a:br>
            <a:r>
              <a:rPr lang="en-US" sz="3600" b="1" i="1" dirty="0">
                <a:solidFill>
                  <a:schemeClr val="accent1"/>
                </a:solidFill>
              </a:rPr>
              <a:t>Novel Geopolitical Energy Security Index (NGESI) </a:t>
            </a:r>
            <a:endParaRPr lang="en-US" sz="36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6833875"/>
              </p:ext>
            </p:extLst>
          </p:nvPr>
        </p:nvGraphicFramePr>
        <p:xfrm>
          <a:off x="1097280" y="1519042"/>
          <a:ext cx="10256520" cy="5134549"/>
        </p:xfrm>
        <a:graphic>
          <a:graphicData uri="http://schemas.openxmlformats.org/drawingml/2006/table">
            <a:tbl>
              <a:tblPr firstRow="1">
                <a:tableStyleId>{1FECB4D8-DB02-4DC6-A0A2-4F2EBAE1DC90}</a:tableStyleId>
              </a:tblPr>
              <a:tblGrid>
                <a:gridCol w="3694639">
                  <a:extLst>
                    <a:ext uri="{9D8B030D-6E8A-4147-A177-3AD203B41FA5}">
                      <a16:colId xmlns="" xmlns:a16="http://schemas.microsoft.com/office/drawing/2014/main" val="20000"/>
                    </a:ext>
                  </a:extLst>
                </a:gridCol>
                <a:gridCol w="6561881">
                  <a:extLst>
                    <a:ext uri="{9D8B030D-6E8A-4147-A177-3AD203B41FA5}">
                      <a16:colId xmlns="" xmlns:a16="http://schemas.microsoft.com/office/drawing/2014/main" val="20001"/>
                    </a:ext>
                  </a:extLst>
                </a:gridCol>
              </a:tblGrid>
              <a:tr h="572786">
                <a:tc>
                  <a:txBody>
                    <a:bodyPr/>
                    <a:lstStyle/>
                    <a:p>
                      <a:pPr algn="ctr"/>
                      <a:r>
                        <a:rPr lang="el-GR" sz="2200" u="none" dirty="0">
                          <a:solidFill>
                            <a:schemeClr val="tx1"/>
                          </a:solidFill>
                          <a:latin typeface="Calibri" charset="0"/>
                          <a:ea typeface="Calibri" charset="0"/>
                          <a:cs typeface="Calibri" charset="0"/>
                        </a:rPr>
                        <a:t>Διαστάσεις</a:t>
                      </a:r>
                      <a:endParaRPr lang="en-US" sz="2200" u="none" dirty="0">
                        <a:solidFill>
                          <a:schemeClr val="tx1"/>
                        </a:solidFill>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2200" u="none" dirty="0">
                          <a:solidFill>
                            <a:schemeClr val="tx1"/>
                          </a:solidFill>
                          <a:latin typeface="Calibri" charset="0"/>
                          <a:ea typeface="Calibri" charset="0"/>
                          <a:cs typeface="Calibri" charset="0"/>
                        </a:rPr>
                        <a:t>Συνιστώσες</a:t>
                      </a:r>
                      <a:endParaRPr lang="en-US" sz="2200" u="none" dirty="0">
                        <a:solidFill>
                          <a:schemeClr val="tx1"/>
                        </a:solidFill>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72786">
                <a:tc>
                  <a:txBody>
                    <a:bodyPr/>
                    <a:lstStyle/>
                    <a:p>
                      <a:pPr algn="l"/>
                      <a:r>
                        <a:rPr lang="el-GR" sz="2000" b="1" dirty="0">
                          <a:latin typeface="Calibri" charset="0"/>
                          <a:ea typeface="Calibri" charset="0"/>
                          <a:cs typeface="Calibri" charset="0"/>
                        </a:rPr>
                        <a:t>Φυσική διαθεσιμότητα</a:t>
                      </a:r>
                      <a:endParaRPr lang="en-US" sz="2000" b="1"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ασφάλεια εφοδιασμού</a:t>
                      </a:r>
                      <a:r>
                        <a:rPr lang="el-GR" sz="2000" baseline="0" dirty="0">
                          <a:latin typeface="Calibri" charset="0"/>
                          <a:ea typeface="Calibri" charset="0"/>
                          <a:cs typeface="Calibri" charset="0"/>
                        </a:rPr>
                        <a:t>, αυτάρκεια,</a:t>
                      </a:r>
                      <a:r>
                        <a:rPr lang="en-US" sz="2000" baseline="0" dirty="0">
                          <a:latin typeface="Calibri" charset="0"/>
                          <a:ea typeface="Calibri" charset="0"/>
                          <a:cs typeface="Calibri" charset="0"/>
                        </a:rPr>
                        <a:t> </a:t>
                      </a:r>
                      <a:r>
                        <a:rPr lang="el-GR" sz="2000" baseline="0" dirty="0">
                          <a:latin typeface="Calibri" charset="0"/>
                          <a:ea typeface="Calibri" charset="0"/>
                          <a:cs typeface="Calibri" charset="0"/>
                        </a:rPr>
                        <a:t>ενεργειακή διαφοροποίηση</a:t>
                      </a:r>
                      <a:endParaRPr lang="en-US" sz="2000"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40285">
                <a:tc>
                  <a:txBody>
                    <a:bodyPr/>
                    <a:lstStyle/>
                    <a:p>
                      <a:pPr algn="l"/>
                      <a:r>
                        <a:rPr lang="el-GR" sz="2000" b="1" dirty="0">
                          <a:latin typeface="Calibri" charset="0"/>
                          <a:ea typeface="Calibri" charset="0"/>
                          <a:cs typeface="Calibri" charset="0"/>
                        </a:rPr>
                        <a:t>Τεχνολογική ανάπτυξη</a:t>
                      </a:r>
                      <a:endParaRPr lang="en-US" sz="2000" b="1"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υποδομές,</a:t>
                      </a:r>
                      <a:r>
                        <a:rPr lang="el-GR" sz="2000" baseline="0" dirty="0">
                          <a:latin typeface="Calibri" charset="0"/>
                          <a:ea typeface="Calibri" charset="0"/>
                          <a:cs typeface="Calibri" charset="0"/>
                        </a:rPr>
                        <a:t> ενεργειακή απόδοση, ενεργειακή ανάπτυξη και καινοτομία</a:t>
                      </a:r>
                      <a:endParaRPr lang="en-US" sz="2000"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72786">
                <a:tc>
                  <a:txBody>
                    <a:bodyPr/>
                    <a:lstStyle/>
                    <a:p>
                      <a:pPr algn="l"/>
                      <a:r>
                        <a:rPr lang="el-GR" sz="2000" b="1" dirty="0">
                          <a:latin typeface="Calibri" charset="0"/>
                          <a:ea typeface="Calibri" charset="0"/>
                          <a:cs typeface="Calibri" charset="0"/>
                        </a:rPr>
                        <a:t>Οικονομική προσιτότητα</a:t>
                      </a:r>
                      <a:endParaRPr lang="en-US" sz="2000" b="1"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σταθερότητα και</a:t>
                      </a:r>
                      <a:r>
                        <a:rPr lang="el-GR" sz="2000" baseline="0" dirty="0">
                          <a:latin typeface="Calibri" charset="0"/>
                          <a:ea typeface="Calibri" charset="0"/>
                          <a:cs typeface="Calibri" charset="0"/>
                        </a:rPr>
                        <a:t> προβλεψιμότητα των τιμών ενέργειας, ενεργειακή ένταση, κερδοφορία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72786">
                <a:tc>
                  <a:txBody>
                    <a:bodyPr/>
                    <a:lstStyle/>
                    <a:p>
                      <a:pPr algn="l"/>
                      <a:r>
                        <a:rPr lang="el-GR" sz="2000" b="1" dirty="0">
                          <a:latin typeface="Calibri" charset="0"/>
                          <a:ea typeface="Calibri" charset="0"/>
                          <a:cs typeface="Calibri" charset="0"/>
                        </a:rPr>
                        <a:t>Κοινωνική προσβασιμότητα</a:t>
                      </a:r>
                      <a:endParaRPr lang="en-US" sz="2000" b="1"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κοινωνική ισότητα, ενεργειακή πενία, εξηλεκτρισμός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72786">
                <a:tc>
                  <a:txBody>
                    <a:bodyPr/>
                    <a:lstStyle/>
                    <a:p>
                      <a:pPr algn="l"/>
                      <a:r>
                        <a:rPr lang="el-GR" sz="2000" b="1" dirty="0">
                          <a:latin typeface="Calibri" charset="0"/>
                          <a:ea typeface="Calibri" charset="0"/>
                          <a:cs typeface="Calibri" charset="0"/>
                        </a:rPr>
                        <a:t>Διακυβέρνηση</a:t>
                      </a:r>
                      <a:endParaRPr lang="en-US" sz="2000" b="1"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πολιτική σταθερότητα, μορφή πολιτεύματος, ρυθμιστικές πολιτικές</a:t>
                      </a:r>
                      <a:endParaRPr lang="en-US" sz="2000"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72786">
                <a:tc>
                  <a:txBody>
                    <a:bodyPr/>
                    <a:lstStyle/>
                    <a:p>
                      <a:pPr algn="l"/>
                      <a:r>
                        <a:rPr lang="el-GR" sz="2000" b="1" dirty="0">
                          <a:latin typeface="Calibri" charset="0"/>
                          <a:ea typeface="Calibri" charset="0"/>
                          <a:cs typeface="Calibri" charset="0"/>
                        </a:rPr>
                        <a:t>Μη συμβατικές απειλές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επαναστάσεις, ασφάλεια υποδομών ζωτικής σημασίας</a:t>
                      </a:r>
                      <a:endParaRPr lang="en-US" sz="2000"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72786">
                <a:tc>
                  <a:txBody>
                    <a:bodyPr/>
                    <a:lstStyle/>
                    <a:p>
                      <a:pPr algn="l"/>
                      <a:r>
                        <a:rPr lang="el-GR" sz="2000" b="1" dirty="0">
                          <a:latin typeface="Calibri" charset="0"/>
                          <a:ea typeface="Calibri" charset="0"/>
                          <a:cs typeface="Calibri" charset="0"/>
                        </a:rPr>
                        <a:t>Φυσικό περιβάλλον</a:t>
                      </a:r>
                      <a:endParaRPr lang="en-US" sz="2000" b="1"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l-GR" sz="2000" dirty="0">
                          <a:latin typeface="Calibri" charset="0"/>
                          <a:ea typeface="Calibri" charset="0"/>
                          <a:cs typeface="Calibri" charset="0"/>
                        </a:rPr>
                        <a:t>μείωση της</a:t>
                      </a:r>
                      <a:r>
                        <a:rPr lang="el-GR" sz="2000" baseline="0" dirty="0">
                          <a:latin typeface="Calibri" charset="0"/>
                          <a:ea typeface="Calibri" charset="0"/>
                          <a:cs typeface="Calibri" charset="0"/>
                        </a:rPr>
                        <a:t> κλιματικής αλλαγής, φυσικές καταστροφές</a:t>
                      </a:r>
                      <a:endParaRPr lang="en-US" sz="2000" dirty="0">
                        <a:latin typeface="Calibri"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18" name="Slide Number Placeholder 17"/>
          <p:cNvSpPr>
            <a:spLocks noGrp="1"/>
          </p:cNvSpPr>
          <p:nvPr>
            <p:ph type="sldNum" sz="quarter" idx="12"/>
          </p:nvPr>
        </p:nvSpPr>
        <p:spPr/>
        <p:txBody>
          <a:bodyPr>
            <a:normAutofit/>
          </a:bodyPr>
          <a:lstStyle/>
          <a:p>
            <a:fld id="{CB23F5B8-67C3-D243-B203-F43BA1900E41}" type="slidenum">
              <a:rPr lang="en-US" smtClean="0"/>
              <a:t>31</a:t>
            </a:fld>
            <a:endParaRPr lang="en-US"/>
          </a:p>
        </p:txBody>
      </p:sp>
      <p:sp>
        <p:nvSpPr>
          <p:cNvPr id="9" name="Right Arrow 8"/>
          <p:cNvSpPr/>
          <p:nvPr/>
        </p:nvSpPr>
        <p:spPr>
          <a:xfrm>
            <a:off x="4230560" y="2288686"/>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ight Arrow 10"/>
          <p:cNvSpPr/>
          <p:nvPr/>
        </p:nvSpPr>
        <p:spPr>
          <a:xfrm>
            <a:off x="4230560" y="2971140"/>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ight Arrow 11"/>
          <p:cNvSpPr/>
          <p:nvPr/>
        </p:nvSpPr>
        <p:spPr>
          <a:xfrm>
            <a:off x="4230560" y="3659341"/>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ight Arrow 12"/>
          <p:cNvSpPr/>
          <p:nvPr/>
        </p:nvSpPr>
        <p:spPr>
          <a:xfrm>
            <a:off x="4230560" y="4343003"/>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Right Arrow 13"/>
          <p:cNvSpPr/>
          <p:nvPr/>
        </p:nvSpPr>
        <p:spPr>
          <a:xfrm>
            <a:off x="4219173" y="4937395"/>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Right Arrow 14"/>
          <p:cNvSpPr/>
          <p:nvPr/>
        </p:nvSpPr>
        <p:spPr>
          <a:xfrm>
            <a:off x="4230560" y="5531787"/>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6" name="Right Arrow 15"/>
          <p:cNvSpPr/>
          <p:nvPr/>
        </p:nvSpPr>
        <p:spPr>
          <a:xfrm>
            <a:off x="4230560" y="6092689"/>
            <a:ext cx="430305" cy="3496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6048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6311"/>
          </a:xfrm>
        </p:spPr>
        <p:txBody>
          <a:bodyPr>
            <a:normAutofit/>
          </a:bodyPr>
          <a:lstStyle/>
          <a:p>
            <a:pPr algn="ctr"/>
            <a:r>
              <a:rPr lang="el-GR" sz="3600" dirty="0">
                <a:latin typeface="Calibri" charset="0"/>
                <a:ea typeface="Calibri" charset="0"/>
                <a:cs typeface="Calibri" charset="0"/>
              </a:rPr>
              <a:t>Ενεργειακή Εξάρτηση (</a:t>
            </a:r>
            <a:r>
              <a:rPr lang="en-US" sz="3600" dirty="0">
                <a:latin typeface="Calibri" charset="0"/>
                <a:ea typeface="Calibri" charset="0"/>
                <a:cs typeface="Calibri" charset="0"/>
              </a:rPr>
              <a:t>energy </a:t>
            </a:r>
            <a:r>
              <a:rPr lang="en-US" sz="3600" dirty="0" smtClean="0">
                <a:latin typeface="Calibri" charset="0"/>
                <a:ea typeface="Calibri" charset="0"/>
                <a:cs typeface="Calibri" charset="0"/>
              </a:rPr>
              <a:t>dependency)</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747777"/>
            <a:ext cx="9601200" cy="4119623"/>
          </a:xfrm>
        </p:spPr>
        <p:txBody>
          <a:bodyPr anchor="ctr">
            <a:normAutofit/>
          </a:bodyPr>
          <a:lstStyle/>
          <a:p>
            <a:pPr marL="0" indent="0">
              <a:lnSpc>
                <a:spcPct val="100000"/>
              </a:lnSpc>
              <a:buNone/>
            </a:pPr>
            <a:r>
              <a:rPr lang="el-GR" sz="2200" dirty="0">
                <a:latin typeface="Calibri" charset="0"/>
                <a:ea typeface="Calibri" charset="0"/>
                <a:cs typeface="Calibri" charset="0"/>
              </a:rPr>
              <a:t>Ο δείκτης της ενεργειακής </a:t>
            </a:r>
            <a:r>
              <a:rPr lang="el-GR" sz="2200" dirty="0" smtClean="0">
                <a:latin typeface="Calibri" charset="0"/>
                <a:ea typeface="Calibri" charset="0"/>
                <a:cs typeface="Calibri" charset="0"/>
              </a:rPr>
              <a:t>εξάρτησης: </a:t>
            </a:r>
            <a:endParaRPr lang="el-GR" sz="2200" dirty="0">
              <a:latin typeface="Calibri" charset="0"/>
              <a:ea typeface="Calibri" charset="0"/>
              <a:cs typeface="Calibri" charset="0"/>
            </a:endParaRPr>
          </a:p>
          <a:p>
            <a:pPr>
              <a:lnSpc>
                <a:spcPct val="100000"/>
              </a:lnSpc>
            </a:pPr>
            <a:r>
              <a:rPr lang="el-GR" sz="2200" dirty="0">
                <a:latin typeface="Calibri" charset="0"/>
                <a:ea typeface="Calibri" charset="0"/>
                <a:cs typeface="Calibri" charset="0"/>
              </a:rPr>
              <a:t>Αντικατοπτρίζει τον βαθμό εξάρτησης της οικονομίας μίας χώρας από τις εισαγωγές ενέργειας, για να καλυφθούν οι ενεργειακές της ανάγκες.</a:t>
            </a:r>
          </a:p>
          <a:p>
            <a:pPr>
              <a:lnSpc>
                <a:spcPct val="100000"/>
              </a:lnSpc>
            </a:pPr>
            <a:r>
              <a:rPr lang="el-GR" sz="2200" dirty="0">
                <a:latin typeface="Calibri" charset="0"/>
                <a:ea typeface="Calibri" charset="0"/>
                <a:cs typeface="Calibri" charset="0"/>
              </a:rPr>
              <a:t>Υπολογίζει το ποσοστό́ των εισαγωγών ενέργειας στη συνολική́ ακαθάριστη εγχώρια τελική́ κατανάλωση. </a:t>
            </a:r>
          </a:p>
          <a:p>
            <a:pPr marL="0" indent="0">
              <a:lnSpc>
                <a:spcPct val="100000"/>
              </a:lnSpc>
              <a:buNone/>
            </a:pPr>
            <a:endParaRPr lang="el-GR" dirty="0">
              <a:latin typeface="Calibri" charset="0"/>
              <a:ea typeface="Calibri" charset="0"/>
              <a:cs typeface="Calibri" charset="0"/>
            </a:endParaRPr>
          </a:p>
          <a:p>
            <a:pPr marL="0" indent="0" algn="ctr">
              <a:lnSpc>
                <a:spcPct val="100000"/>
              </a:lnSpc>
              <a:buNone/>
            </a:pPr>
            <a:r>
              <a:rPr lang="el-GR" b="1" dirty="0">
                <a:latin typeface="Calibri" charset="0"/>
                <a:ea typeface="Calibri" charset="0"/>
                <a:cs typeface="Calibri" charset="0"/>
              </a:rPr>
              <a:t>Ενεργειακή εξάρτηση = Καθαρές εισαγωγές / Ακαθάριστη διαθέσιμη ενέργεια</a:t>
            </a:r>
          </a:p>
          <a:p>
            <a:pPr>
              <a:lnSpc>
                <a:spcPct val="100000"/>
              </a:lnSpc>
            </a:pPr>
            <a:endParaRPr lang="el-GR" dirty="0"/>
          </a:p>
        </p:txBody>
      </p:sp>
      <p:sp>
        <p:nvSpPr>
          <p:cNvPr id="4" name="Slide Number Placeholder 3"/>
          <p:cNvSpPr>
            <a:spLocks noGrp="1"/>
          </p:cNvSpPr>
          <p:nvPr>
            <p:ph type="sldNum" sz="quarter" idx="12"/>
          </p:nvPr>
        </p:nvSpPr>
        <p:spPr/>
        <p:txBody>
          <a:bodyPr/>
          <a:lstStyle/>
          <a:p>
            <a:fld id="{CB23F5B8-67C3-D243-B203-F43BA1900E41}" type="slidenum">
              <a:rPr lang="en-US" smtClean="0"/>
              <a:t>32</a:t>
            </a:fld>
            <a:endParaRPr lang="en-US"/>
          </a:p>
        </p:txBody>
      </p:sp>
      <p:sp>
        <p:nvSpPr>
          <p:cNvPr id="5" name="Rectangle 4"/>
          <p:cNvSpPr/>
          <p:nvPr/>
        </p:nvSpPr>
        <p:spPr>
          <a:xfrm>
            <a:off x="1930078" y="4606102"/>
            <a:ext cx="8484243" cy="509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732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3282950" cy="1267691"/>
          </a:xfrm>
        </p:spPr>
        <p:txBody>
          <a:bodyPr>
            <a:noAutofit/>
          </a:bodyPr>
          <a:lstStyle/>
          <a:p>
            <a:pPr algn="ctr"/>
            <a:r>
              <a:rPr lang="el-GR" sz="2600" dirty="0" smtClean="0">
                <a:latin typeface="Calibri" charset="0"/>
                <a:ea typeface="Calibri" charset="0"/>
                <a:cs typeface="Calibri" charset="0"/>
              </a:rPr>
              <a:t>Ενεργειακή Εξάρτηση </a:t>
            </a:r>
            <a:r>
              <a:rPr lang="el-GR" sz="2600" dirty="0">
                <a:latin typeface="Calibri" charset="0"/>
                <a:ea typeface="Calibri" charset="0"/>
                <a:cs typeface="Calibri" charset="0"/>
              </a:rPr>
              <a:t>των </a:t>
            </a:r>
            <a:r>
              <a:rPr lang="el-GR" sz="2600" dirty="0" smtClean="0">
                <a:latin typeface="Calibri" charset="0"/>
                <a:ea typeface="Calibri" charset="0"/>
                <a:cs typeface="Calibri" charset="0"/>
              </a:rPr>
              <a:t>χωρών της Ευρώπης</a:t>
            </a:r>
            <a:endParaRPr lang="en-US" sz="2600" dirty="0">
              <a:latin typeface="Calibri" charset="0"/>
              <a:ea typeface="Calibri" charset="0"/>
              <a:cs typeface="Calibri"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098962"/>
            <a:ext cx="3282950" cy="3768437"/>
          </a:xfrm>
        </p:spPr>
      </p:pic>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231" y="556181"/>
            <a:ext cx="6684301" cy="5311219"/>
          </a:xfrm>
          <a:prstGeom prst="rect">
            <a:avLst/>
          </a:prstGeom>
          <a:ln w="19050">
            <a:solidFill>
              <a:schemeClr val="accent1"/>
            </a:solidFill>
          </a:ln>
        </p:spPr>
      </p:pic>
      <p:sp>
        <p:nvSpPr>
          <p:cNvPr id="4" name="Slide Number Placeholder 3"/>
          <p:cNvSpPr>
            <a:spLocks noGrp="1"/>
          </p:cNvSpPr>
          <p:nvPr>
            <p:ph type="sldNum" sz="quarter" idx="12"/>
          </p:nvPr>
        </p:nvSpPr>
        <p:spPr>
          <a:xfrm>
            <a:off x="9472736" y="6453386"/>
            <a:ext cx="1596292" cy="404614"/>
          </a:xfrm>
        </p:spPr>
        <p:txBody>
          <a:bodyPr>
            <a:normAutofit/>
          </a:bodyPr>
          <a:lstStyle/>
          <a:p>
            <a:pPr>
              <a:spcAft>
                <a:spcPts val="600"/>
              </a:spcAft>
            </a:pPr>
            <a:fld id="{CB23F5B8-67C3-D243-B203-F43BA1900E41}" type="slidenum">
              <a:rPr lang="en-US" smtClean="0"/>
              <a:pPr>
                <a:spcAft>
                  <a:spcPts val="600"/>
                </a:spcAft>
              </a:pPr>
              <a:t>33</a:t>
            </a:fld>
            <a:endParaRPr lang="en-US" dirty="0"/>
          </a:p>
        </p:txBody>
      </p:sp>
      <p:sp>
        <p:nvSpPr>
          <p:cNvPr id="6" name="TextBox 5"/>
          <p:cNvSpPr txBox="1"/>
          <p:nvPr/>
        </p:nvSpPr>
        <p:spPr>
          <a:xfrm>
            <a:off x="9942653" y="6041985"/>
            <a:ext cx="1605880" cy="338554"/>
          </a:xfrm>
          <a:prstGeom prst="rect">
            <a:avLst/>
          </a:prstGeom>
          <a:noFill/>
        </p:spPr>
        <p:txBody>
          <a:bodyPr wrap="square" rtlCol="0">
            <a:spAutoFit/>
          </a:bodyPr>
          <a:lstStyle/>
          <a:p>
            <a:pPr algn="r"/>
            <a:r>
              <a:rPr lang="el-GR" sz="1600" b="1" dirty="0">
                <a:solidFill>
                  <a:schemeClr val="accent1"/>
                </a:solidFill>
                <a:latin typeface="Calibri" charset="0"/>
                <a:ea typeface="Calibri" charset="0"/>
                <a:cs typeface="Calibri" charset="0"/>
              </a:rPr>
              <a:t>πηγή: </a:t>
            </a:r>
            <a:r>
              <a:rPr lang="en-US" sz="1600" b="1" dirty="0">
                <a:solidFill>
                  <a:schemeClr val="accent1"/>
                </a:solidFill>
                <a:latin typeface="Calibri" charset="0"/>
                <a:ea typeface="Calibri" charset="0"/>
                <a:cs typeface="Calibri" charset="0"/>
              </a:rPr>
              <a:t>Eurostat</a:t>
            </a:r>
          </a:p>
        </p:txBody>
      </p:sp>
    </p:spTree>
    <p:extLst>
      <p:ext uri="{BB962C8B-B14F-4D97-AF65-F5344CB8AC3E}">
        <p14:creationId xmlns:p14="http://schemas.microsoft.com/office/powerpoint/2010/main" val="3656752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95866"/>
          </a:xfrm>
        </p:spPr>
        <p:txBody>
          <a:bodyPr>
            <a:noAutofit/>
          </a:bodyPr>
          <a:lstStyle/>
          <a:p>
            <a:pPr algn="ctr"/>
            <a:r>
              <a:rPr lang="el-GR" altLang="x-none" sz="3600" dirty="0">
                <a:latin typeface="Calibri" charset="0"/>
                <a:ea typeface="Calibri" charset="0"/>
                <a:cs typeface="Calibri" charset="0"/>
              </a:rPr>
              <a:t>Δείκτης </a:t>
            </a:r>
            <a:r>
              <a:rPr lang="en-US" altLang="x-none" sz="3600" dirty="0">
                <a:latin typeface="Calibri" charset="0"/>
                <a:ea typeface="Calibri" charset="0"/>
                <a:cs typeface="Calibri" charset="0"/>
              </a:rPr>
              <a:t>MOSES</a:t>
            </a:r>
            <a:r>
              <a:rPr lang="el-GR" altLang="x-none" sz="3600" dirty="0">
                <a:latin typeface="Calibri" charset="0"/>
                <a:ea typeface="Calibri" charset="0"/>
                <a:cs typeface="Calibri" charset="0"/>
              </a:rPr>
              <a:t> </a:t>
            </a:r>
            <a:r>
              <a:rPr lang="el-GR" altLang="x-none" sz="3600" dirty="0" smtClean="0">
                <a:latin typeface="Calibri" charset="0"/>
                <a:ea typeface="Calibri" charset="0"/>
                <a:cs typeface="Calibri" charset="0"/>
              </a:rPr>
              <a:t/>
            </a:r>
            <a:br>
              <a:rPr lang="el-GR" altLang="x-none" sz="3600" dirty="0" smtClean="0">
                <a:latin typeface="Calibri" charset="0"/>
                <a:ea typeface="Calibri" charset="0"/>
                <a:cs typeface="Calibri" charset="0"/>
              </a:rPr>
            </a:br>
            <a:r>
              <a:rPr lang="en-US" altLang="x-none" sz="3600" dirty="0" smtClean="0">
                <a:solidFill>
                  <a:schemeClr val="accent1"/>
                </a:solidFill>
                <a:latin typeface="Calibri" charset="0"/>
                <a:ea typeface="Calibri" charset="0"/>
                <a:cs typeface="Calibri" charset="0"/>
              </a:rPr>
              <a:t>Model </a:t>
            </a:r>
            <a:r>
              <a:rPr lang="en-US" altLang="x-none" sz="3600" dirty="0">
                <a:solidFill>
                  <a:schemeClr val="accent1"/>
                </a:solidFill>
                <a:latin typeface="Calibri" charset="0"/>
                <a:ea typeface="Calibri" charset="0"/>
                <a:cs typeface="Calibri" charset="0"/>
              </a:rPr>
              <a:t>of Short-term Energy </a:t>
            </a:r>
            <a:r>
              <a:rPr lang="en-US" altLang="x-none" sz="3600" dirty="0" smtClean="0">
                <a:solidFill>
                  <a:schemeClr val="accent1"/>
                </a:solidFill>
                <a:latin typeface="Calibri" charset="0"/>
                <a:ea typeface="Calibri" charset="0"/>
                <a:cs typeface="Calibri" charset="0"/>
              </a:rPr>
              <a:t>Security</a:t>
            </a:r>
            <a:r>
              <a:rPr lang="en-US" altLang="x-none" sz="3600" b="1" dirty="0">
                <a:latin typeface="Calibri" charset="0"/>
                <a:ea typeface="Calibri" charset="0"/>
                <a:cs typeface="Calibri" charset="0"/>
              </a:rPr>
              <a:t/>
            </a:r>
            <a:br>
              <a:rPr lang="en-US" altLang="x-none" sz="3600" b="1" dirty="0">
                <a:latin typeface="Calibri" charset="0"/>
                <a:ea typeface="Calibri" charset="0"/>
                <a:cs typeface="Calibri" charset="0"/>
              </a:rPr>
            </a:br>
            <a:endParaRPr lang="en-US" sz="3600" dirty="0"/>
          </a:p>
        </p:txBody>
      </p:sp>
      <p:sp>
        <p:nvSpPr>
          <p:cNvPr id="3" name="Content Placeholder 2"/>
          <p:cNvSpPr>
            <a:spLocks noGrp="1"/>
          </p:cNvSpPr>
          <p:nvPr>
            <p:ph idx="1"/>
          </p:nvPr>
        </p:nvSpPr>
        <p:spPr>
          <a:xfrm>
            <a:off x="1371600" y="1781666"/>
            <a:ext cx="9601200" cy="4085734"/>
          </a:xfrm>
        </p:spPr>
        <p:txBody>
          <a:bodyPr anchor="ctr"/>
          <a:lstStyle/>
          <a:p>
            <a:pPr algn="just">
              <a:lnSpc>
                <a:spcPct val="150000"/>
              </a:lnSpc>
              <a:spcBef>
                <a:spcPts val="0"/>
              </a:spcBef>
              <a:spcAft>
                <a:spcPts val="0"/>
              </a:spcAft>
              <a:defRPr/>
            </a:pPr>
            <a:r>
              <a:rPr lang="el-GR" altLang="x-none" sz="2200" dirty="0" smtClean="0">
                <a:latin typeface="Calibri" charset="0"/>
                <a:ea typeface="Calibri" charset="0"/>
                <a:cs typeface="Calibri" charset="0"/>
              </a:rPr>
              <a:t>Εργαλείο </a:t>
            </a:r>
            <a:r>
              <a:rPr lang="el-GR" altLang="x-none" sz="2200" dirty="0">
                <a:latin typeface="Calibri" charset="0"/>
                <a:ea typeface="Calibri" charset="0"/>
                <a:cs typeface="Calibri" charset="0"/>
              </a:rPr>
              <a:t>αξιολόγησης της βραχυπρόθεσμης ενεργειακής ασφάλειας</a:t>
            </a:r>
          </a:p>
          <a:p>
            <a:pPr algn="just">
              <a:lnSpc>
                <a:spcPct val="150000"/>
              </a:lnSpc>
              <a:spcBef>
                <a:spcPts val="0"/>
              </a:spcBef>
              <a:spcAft>
                <a:spcPts val="0"/>
              </a:spcAft>
              <a:defRPr/>
            </a:pPr>
            <a:r>
              <a:rPr lang="el-GR" altLang="x-none" sz="2200" dirty="0">
                <a:latin typeface="Calibri" charset="0"/>
                <a:ea typeface="Calibri" charset="0"/>
                <a:cs typeface="Calibri" charset="0"/>
              </a:rPr>
              <a:t>Βασίζεται σε ποσοτικούς δείκτες (35) που εξετάζουν:</a:t>
            </a:r>
          </a:p>
          <a:p>
            <a:pPr marL="457200" indent="-457200" algn="just">
              <a:lnSpc>
                <a:spcPct val="150000"/>
              </a:lnSpc>
              <a:spcBef>
                <a:spcPts val="0"/>
              </a:spcBef>
              <a:spcAft>
                <a:spcPts val="0"/>
              </a:spcAft>
              <a:buFont typeface="+mj-lt"/>
              <a:buAutoNum type="arabicPeriod"/>
              <a:defRPr/>
            </a:pPr>
            <a:r>
              <a:rPr lang="el-GR" altLang="x-none" sz="2200" dirty="0">
                <a:latin typeface="Calibri" charset="0"/>
                <a:ea typeface="Calibri" charset="0"/>
                <a:cs typeface="Calibri" charset="0"/>
              </a:rPr>
              <a:t>Τους κινδύνους διακοπής παροχής ενέργειας</a:t>
            </a:r>
          </a:p>
          <a:p>
            <a:pPr marL="457200" indent="-457200" algn="just">
              <a:lnSpc>
                <a:spcPct val="150000"/>
              </a:lnSpc>
              <a:spcBef>
                <a:spcPts val="0"/>
              </a:spcBef>
              <a:spcAft>
                <a:spcPts val="0"/>
              </a:spcAft>
              <a:buFont typeface="+mj-lt"/>
              <a:buAutoNum type="arabicPeriod"/>
              <a:defRPr/>
            </a:pPr>
            <a:r>
              <a:rPr lang="el-GR" altLang="x-none" sz="2200" dirty="0">
                <a:latin typeface="Calibri" charset="0"/>
                <a:ea typeface="Calibri" charset="0"/>
                <a:cs typeface="Calibri" charset="0"/>
              </a:rPr>
              <a:t>Την ανθεκτικότητα ενός ενεργειακού συστήματος</a:t>
            </a:r>
          </a:p>
          <a:p>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34</a:t>
            </a:fld>
            <a:endParaRPr lang="en-US"/>
          </a:p>
        </p:txBody>
      </p:sp>
    </p:spTree>
    <p:extLst>
      <p:ext uri="{BB962C8B-B14F-4D97-AF65-F5344CB8AC3E}">
        <p14:creationId xmlns:p14="http://schemas.microsoft.com/office/powerpoint/2010/main" val="557320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2139"/>
          </a:xfrm>
        </p:spPr>
        <p:txBody>
          <a:bodyPr>
            <a:normAutofit/>
          </a:bodyPr>
          <a:lstStyle/>
          <a:p>
            <a:pPr algn="ctr"/>
            <a:r>
              <a:rPr lang="el-GR" sz="3600" dirty="0">
                <a:latin typeface="Calibri" charset="0"/>
                <a:ea typeface="Calibri" charset="0"/>
                <a:cs typeface="Calibri" charset="0"/>
              </a:rPr>
              <a:t>Ορίζοντας τις Ανανεώσιμες Πηγές Ενέργειας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39433"/>
            <a:ext cx="9601200" cy="4327967"/>
          </a:xfrm>
        </p:spPr>
        <p:txBody>
          <a:bodyPr anchor="ctr">
            <a:normAutofit/>
          </a:bodyPr>
          <a:lstStyle/>
          <a:p>
            <a:pPr>
              <a:lnSpc>
                <a:spcPct val="100000"/>
              </a:lnSpc>
            </a:pPr>
            <a:r>
              <a:rPr lang="el-GR" sz="2200" dirty="0">
                <a:latin typeface="Calibri" charset="0"/>
                <a:ea typeface="Calibri" charset="0"/>
                <a:cs typeface="Calibri" charset="0"/>
              </a:rPr>
              <a:t>Ο ΔΟΕ ορίζει την ενέργεια προκύπτουσα από ανανεώσιμες πηγές ως</a:t>
            </a:r>
            <a:r>
              <a:rPr lang="en-US" sz="2200" dirty="0">
                <a:latin typeface="Calibri" charset="0"/>
                <a:ea typeface="Calibri" charset="0"/>
                <a:cs typeface="Calibri" charset="0"/>
              </a:rPr>
              <a:t>:</a:t>
            </a:r>
          </a:p>
          <a:p>
            <a:pPr marL="0" indent="0" algn="ctr">
              <a:lnSpc>
                <a:spcPct val="100000"/>
              </a:lnSpc>
              <a:buNone/>
            </a:pPr>
            <a:r>
              <a:rPr lang="el-GR" sz="2200" b="1" dirty="0">
                <a:latin typeface="Calibri" charset="0"/>
                <a:ea typeface="Calibri" charset="0"/>
                <a:cs typeface="Calibri" charset="0"/>
              </a:rPr>
              <a:t>«την ενέργεια που προέρχεται από φυσικές διεργασίες που αναπληρώνονται με ταχύτερο ρυθμό από ότι καταναλώνονται</a:t>
            </a:r>
            <a:r>
              <a:rPr lang="el-GR" sz="2200" b="1" dirty="0" smtClean="0">
                <a:latin typeface="Calibri" charset="0"/>
                <a:ea typeface="Calibri" charset="0"/>
                <a:cs typeface="Calibri" charset="0"/>
              </a:rPr>
              <a:t>»</a:t>
            </a:r>
          </a:p>
          <a:p>
            <a:pPr>
              <a:lnSpc>
                <a:spcPct val="100000"/>
              </a:lnSpc>
            </a:pPr>
            <a:r>
              <a:rPr lang="el-GR" sz="2200" dirty="0" smtClean="0">
                <a:latin typeface="Calibri" charset="0"/>
                <a:ea typeface="Calibri" charset="0"/>
                <a:cs typeface="Calibri" charset="0"/>
              </a:rPr>
              <a:t>Συχνά αναφέρονται ως «ήπιες μορφές ενέργειας» γιατί:</a:t>
            </a:r>
          </a:p>
          <a:p>
            <a:pPr marL="457200" indent="-457200">
              <a:lnSpc>
                <a:spcPct val="100000"/>
              </a:lnSpc>
              <a:buFont typeface="+mj-lt"/>
              <a:buAutoNum type="arabicPeriod"/>
            </a:pPr>
            <a:r>
              <a:rPr lang="el-GR" sz="2200" dirty="0" smtClean="0">
                <a:latin typeface="Calibri" charset="0"/>
                <a:ea typeface="Calibri" charset="0"/>
                <a:cs typeface="Calibri" charset="0"/>
              </a:rPr>
              <a:t>Η εκμετάλλευσή </a:t>
            </a:r>
            <a:r>
              <a:rPr lang="el-GR" sz="2200" dirty="0">
                <a:latin typeface="Calibri" charset="0"/>
                <a:ea typeface="Calibri" charset="0"/>
                <a:cs typeface="Calibri" charset="0"/>
              </a:rPr>
              <a:t>τους δεν απαιτείται κάποια ενεργητική </a:t>
            </a:r>
            <a:r>
              <a:rPr lang="el-GR" sz="2200" dirty="0" smtClean="0">
                <a:latin typeface="Calibri" charset="0"/>
                <a:ea typeface="Calibri" charset="0"/>
                <a:cs typeface="Calibri" charset="0"/>
              </a:rPr>
              <a:t>παρέμβαση</a:t>
            </a:r>
            <a:r>
              <a:rPr lang="en-US" sz="2200" dirty="0" smtClean="0">
                <a:latin typeface="Calibri" charset="0"/>
                <a:ea typeface="Calibri" charset="0"/>
                <a:cs typeface="Calibri" charset="0"/>
              </a:rPr>
              <a:t> (</a:t>
            </a:r>
            <a:r>
              <a:rPr lang="el-GR" sz="2200" dirty="0" smtClean="0">
                <a:latin typeface="Calibri" charset="0"/>
                <a:ea typeface="Calibri" charset="0"/>
                <a:cs typeface="Calibri" charset="0"/>
              </a:rPr>
              <a:t>εξόρυξη, άντληση ή καύση</a:t>
            </a:r>
            <a:r>
              <a:rPr lang="en-US" sz="2200" dirty="0" smtClean="0">
                <a:latin typeface="Calibri" charset="0"/>
                <a:ea typeface="Calibri" charset="0"/>
                <a:cs typeface="Calibri" charset="0"/>
              </a:rPr>
              <a:t>).</a:t>
            </a:r>
            <a:endParaRPr lang="el-GR" sz="2200" dirty="0" smtClean="0">
              <a:latin typeface="Calibri" charset="0"/>
              <a:ea typeface="Calibri" charset="0"/>
              <a:cs typeface="Calibri" charset="0"/>
            </a:endParaRPr>
          </a:p>
          <a:p>
            <a:pPr marL="457200" indent="-457200">
              <a:lnSpc>
                <a:spcPct val="100000"/>
              </a:lnSpc>
              <a:buFont typeface="+mj-lt"/>
              <a:buAutoNum type="arabicPeriod"/>
            </a:pPr>
            <a:r>
              <a:rPr lang="el-GR" sz="2200" dirty="0" smtClean="0">
                <a:latin typeface="Calibri" charset="0"/>
                <a:ea typeface="Calibri" charset="0"/>
                <a:cs typeface="Calibri" charset="0"/>
              </a:rPr>
              <a:t>Είναι «καθαρές</a:t>
            </a:r>
            <a:r>
              <a:rPr lang="el-GR" sz="2200" dirty="0">
                <a:latin typeface="Calibri" charset="0"/>
                <a:ea typeface="Calibri" charset="0"/>
                <a:cs typeface="Calibri" charset="0"/>
              </a:rPr>
              <a:t>» μορφές ενέργειας, </a:t>
            </a:r>
            <a:r>
              <a:rPr lang="el-GR" sz="2200" dirty="0" smtClean="0">
                <a:latin typeface="Calibri" charset="0"/>
                <a:ea typeface="Calibri" charset="0"/>
                <a:cs typeface="Calibri" charset="0"/>
              </a:rPr>
              <a:t>«</a:t>
            </a:r>
            <a:r>
              <a:rPr lang="el-GR" sz="2200" dirty="0">
                <a:latin typeface="Calibri" charset="0"/>
                <a:ea typeface="Calibri" charset="0"/>
                <a:cs typeface="Calibri" charset="0"/>
              </a:rPr>
              <a:t>φιλικές» στο </a:t>
            </a:r>
            <a:r>
              <a:rPr lang="el-GR" sz="2200" dirty="0" smtClean="0">
                <a:latin typeface="Calibri" charset="0"/>
                <a:ea typeface="Calibri" charset="0"/>
                <a:cs typeface="Calibri" charset="0"/>
              </a:rPr>
              <a:t>περιβάλλον.</a:t>
            </a:r>
            <a:endParaRPr lang="en-US" sz="2200" b="1" dirty="0" smtClean="0">
              <a:latin typeface="Calibri" charset="0"/>
              <a:ea typeface="Calibri" charset="0"/>
              <a:cs typeface="Calibri" charset="0"/>
            </a:endParaRPr>
          </a:p>
          <a:p>
            <a:pPr marL="0" indent="0">
              <a:lnSpc>
                <a:spcPct val="100000"/>
              </a:lnSpc>
              <a:buNone/>
            </a:pPr>
            <a:endParaRPr lang="en-US" sz="2200" b="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35</a:t>
            </a:fld>
            <a:endParaRPr lang="en-US"/>
          </a:p>
        </p:txBody>
      </p:sp>
    </p:spTree>
    <p:extLst>
      <p:ext uri="{BB962C8B-B14F-4D97-AF65-F5344CB8AC3E}">
        <p14:creationId xmlns:p14="http://schemas.microsoft.com/office/powerpoint/2010/main" val="158993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2139"/>
          </a:xfrm>
        </p:spPr>
        <p:txBody>
          <a:bodyPr>
            <a:normAutofit/>
          </a:bodyPr>
          <a:lstStyle/>
          <a:p>
            <a:pPr algn="ctr"/>
            <a:r>
              <a:rPr lang="el-GR" sz="3600" dirty="0" smtClean="0">
                <a:latin typeface="Calibri" charset="0"/>
                <a:ea typeface="Calibri" charset="0"/>
                <a:cs typeface="Calibri" charset="0"/>
              </a:rPr>
              <a:t>Είδη Ανανεώσιμων Πηγών Ενέργειας </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95167"/>
            <a:ext cx="9601200" cy="4472233"/>
          </a:xfrm>
        </p:spPr>
        <p:txBody>
          <a:bodyPr anchor="ctr">
            <a:normAutofit/>
          </a:bodyPr>
          <a:lstStyle/>
          <a:p>
            <a:pPr>
              <a:lnSpc>
                <a:spcPct val="100000"/>
              </a:lnSpc>
            </a:pPr>
            <a:r>
              <a:rPr lang="el-GR" sz="2200" b="1" dirty="0" smtClean="0">
                <a:latin typeface="Calibri" charset="0"/>
                <a:ea typeface="Calibri" charset="0"/>
                <a:cs typeface="Calibri" charset="0"/>
              </a:rPr>
              <a:t>Αιολική ενέργεια</a:t>
            </a:r>
            <a:r>
              <a:rPr lang="el-GR" sz="2200" dirty="0" smtClean="0">
                <a:latin typeface="Calibri" charset="0"/>
                <a:ea typeface="Calibri" charset="0"/>
                <a:cs typeface="Calibri" charset="0"/>
              </a:rPr>
              <a:t>: Χρησιμοποιείται </a:t>
            </a:r>
            <a:r>
              <a:rPr lang="el-GR" sz="2200" dirty="0">
                <a:latin typeface="Calibri" charset="0"/>
                <a:ea typeface="Calibri" charset="0"/>
                <a:cs typeface="Calibri" charset="0"/>
              </a:rPr>
              <a:t>ευρέως για ηλεκτροπαραγωγή.</a:t>
            </a:r>
          </a:p>
          <a:p>
            <a:pPr>
              <a:lnSpc>
                <a:spcPct val="100000"/>
              </a:lnSpc>
            </a:pPr>
            <a:r>
              <a:rPr lang="el-GR" sz="2200" b="1" dirty="0" smtClean="0">
                <a:latin typeface="Calibri" charset="0"/>
                <a:ea typeface="Calibri" charset="0"/>
                <a:cs typeface="Calibri" charset="0"/>
              </a:rPr>
              <a:t>Ηλιακή ενέργεια</a:t>
            </a:r>
            <a:r>
              <a:rPr lang="el-GR" sz="2200" dirty="0" smtClean="0">
                <a:latin typeface="Calibri" charset="0"/>
                <a:ea typeface="Calibri" charset="0"/>
                <a:cs typeface="Calibri" charset="0"/>
              </a:rPr>
              <a:t>: </a:t>
            </a:r>
            <a:r>
              <a:rPr lang="el-GR" sz="2200" dirty="0">
                <a:latin typeface="Calibri" charset="0"/>
                <a:ea typeface="Calibri" charset="0"/>
                <a:cs typeface="Calibri" charset="0"/>
              </a:rPr>
              <a:t>Χρησιμοποιείται περισσότερο για θερμικές </a:t>
            </a:r>
            <a:r>
              <a:rPr lang="el-GR" sz="2200" dirty="0" smtClean="0">
                <a:latin typeface="Calibri" charset="0"/>
                <a:ea typeface="Calibri" charset="0"/>
                <a:cs typeface="Calibri" charset="0"/>
              </a:rPr>
              <a:t>εφαρμογές και για </a:t>
            </a:r>
            <a:r>
              <a:rPr lang="el-GR" sz="2200" dirty="0">
                <a:latin typeface="Calibri" charset="0"/>
                <a:ea typeface="Calibri" charset="0"/>
                <a:cs typeface="Calibri" charset="0"/>
              </a:rPr>
              <a:t>την παραγωγή </a:t>
            </a:r>
            <a:r>
              <a:rPr lang="el-GR" sz="2200" dirty="0" smtClean="0">
                <a:latin typeface="Calibri" charset="0"/>
                <a:ea typeface="Calibri" charset="0"/>
                <a:cs typeface="Calibri" charset="0"/>
              </a:rPr>
              <a:t>ηλεκτρισμού.</a:t>
            </a:r>
          </a:p>
          <a:p>
            <a:pPr>
              <a:lnSpc>
                <a:spcPct val="100000"/>
              </a:lnSpc>
            </a:pPr>
            <a:r>
              <a:rPr lang="el-GR" sz="2200" b="1" dirty="0" smtClean="0">
                <a:latin typeface="Calibri" charset="0"/>
                <a:ea typeface="Calibri" charset="0"/>
                <a:cs typeface="Calibri" charset="0"/>
              </a:rPr>
              <a:t>Υδραυλική (υδροηλεκτρική) ενέργεια</a:t>
            </a:r>
            <a:r>
              <a:rPr lang="el-GR" sz="2200" dirty="0" smtClean="0">
                <a:latin typeface="Calibri" charset="0"/>
                <a:ea typeface="Calibri" charset="0"/>
                <a:cs typeface="Calibri" charset="0"/>
              </a:rPr>
              <a:t>: Χρησιμοποιείται για ηλεκτροπαραγωγή και αποτελεί την πιο </a:t>
            </a:r>
            <a:r>
              <a:rPr lang="el-GR" sz="2200" dirty="0">
                <a:latin typeface="Calibri" charset="0"/>
                <a:ea typeface="Calibri" charset="0"/>
                <a:cs typeface="Calibri" charset="0"/>
              </a:rPr>
              <a:t>διαδεδομένη μορφή ανανεώσιμης ενέργειας</a:t>
            </a:r>
            <a:r>
              <a:rPr lang="el-GR" sz="2200" dirty="0" smtClean="0">
                <a:latin typeface="Calibri" charset="0"/>
                <a:ea typeface="Calibri" charset="0"/>
                <a:cs typeface="Calibri" charset="0"/>
              </a:rPr>
              <a:t>.</a:t>
            </a:r>
          </a:p>
          <a:p>
            <a:pPr>
              <a:lnSpc>
                <a:spcPct val="100000"/>
              </a:lnSpc>
            </a:pPr>
            <a:r>
              <a:rPr lang="el-GR" sz="2200" b="1" dirty="0" smtClean="0">
                <a:latin typeface="Calibri" charset="0"/>
                <a:ea typeface="Calibri" charset="0"/>
                <a:cs typeface="Calibri" charset="0"/>
              </a:rPr>
              <a:t>Βιομάζα</a:t>
            </a:r>
            <a:r>
              <a:rPr lang="el-GR" sz="2200" dirty="0" smtClean="0">
                <a:latin typeface="Calibri" charset="0"/>
                <a:ea typeface="Calibri" charset="0"/>
                <a:cs typeface="Calibri" charset="0"/>
              </a:rPr>
              <a:t>: </a:t>
            </a:r>
            <a:r>
              <a:rPr lang="el-GR" sz="2200" dirty="0">
                <a:latin typeface="Calibri" charset="0"/>
                <a:ea typeface="Calibri" charset="0"/>
                <a:cs typeface="Calibri" charset="0"/>
              </a:rPr>
              <a:t>Χρησιμοποιεί τους υδατάνθρακες των φυτών (κυρίως αποβλήτων της βιομηχανίας ξύλου, τροφίμων και ζωοτροφών και της βιομηχανίας ζάχαρης) με σκοπό την αποδέσμευση της ενέργειας που δεσμεύτηκε από το φυτό με τη φωτοσύνθεση. </a:t>
            </a:r>
          </a:p>
          <a:p>
            <a:pPr marL="0" indent="0">
              <a:lnSpc>
                <a:spcPct val="100000"/>
              </a:lnSpc>
              <a:buNone/>
            </a:pPr>
            <a:endParaRPr lang="en-US" sz="2200" b="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36</a:t>
            </a:fld>
            <a:endParaRPr lang="en-US"/>
          </a:p>
        </p:txBody>
      </p:sp>
    </p:spTree>
    <p:extLst>
      <p:ext uri="{BB962C8B-B14F-4D97-AF65-F5344CB8AC3E}">
        <p14:creationId xmlns:p14="http://schemas.microsoft.com/office/powerpoint/2010/main" val="779914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05672"/>
          </a:xfrm>
        </p:spPr>
        <p:txBody>
          <a:bodyPr>
            <a:normAutofit/>
          </a:bodyPr>
          <a:lstStyle/>
          <a:p>
            <a:pPr algn="ctr"/>
            <a:r>
              <a:rPr lang="el-GR" sz="3600" dirty="0">
                <a:latin typeface="Calibri" charset="0"/>
                <a:ea typeface="Calibri" charset="0"/>
                <a:cs typeface="Calibri" charset="0"/>
              </a:rPr>
              <a:t>Είδη Ανανεώσιμων Πηγών Ενέργειας </a:t>
            </a:r>
            <a:r>
              <a:rPr lang="el-GR" sz="3600" dirty="0" smtClean="0">
                <a:latin typeface="Calibri" charset="0"/>
                <a:ea typeface="Calibri" charset="0"/>
                <a:cs typeface="Calibri" charset="0"/>
              </a:rPr>
              <a:t>(συν.)</a:t>
            </a:r>
            <a:endParaRPr lang="en-US" sz="3600" dirty="0"/>
          </a:p>
        </p:txBody>
      </p:sp>
      <p:sp>
        <p:nvSpPr>
          <p:cNvPr id="3" name="Content Placeholder 2"/>
          <p:cNvSpPr>
            <a:spLocks noGrp="1"/>
          </p:cNvSpPr>
          <p:nvPr>
            <p:ph idx="1"/>
          </p:nvPr>
        </p:nvSpPr>
        <p:spPr>
          <a:xfrm>
            <a:off x="1371600" y="1291473"/>
            <a:ext cx="9601200" cy="4575928"/>
          </a:xfrm>
        </p:spPr>
        <p:txBody>
          <a:bodyPr anchor="t">
            <a:normAutofit/>
          </a:bodyPr>
          <a:lstStyle/>
          <a:p>
            <a:pPr>
              <a:lnSpc>
                <a:spcPct val="110000"/>
              </a:lnSpc>
            </a:pPr>
            <a:r>
              <a:rPr lang="el-GR" b="1" dirty="0" smtClean="0">
                <a:latin typeface="Calibri" charset="0"/>
                <a:ea typeface="Calibri" charset="0"/>
                <a:cs typeface="Calibri" charset="0"/>
              </a:rPr>
              <a:t>Γεωθερμική ενέργεια</a:t>
            </a:r>
            <a:r>
              <a:rPr lang="el-GR" dirty="0" smtClean="0">
                <a:latin typeface="Calibri" charset="0"/>
                <a:ea typeface="Calibri" charset="0"/>
                <a:cs typeface="Calibri" charset="0"/>
              </a:rPr>
              <a:t>: </a:t>
            </a:r>
            <a:r>
              <a:rPr lang="el-GR" dirty="0">
                <a:latin typeface="Calibri" charset="0"/>
                <a:ea typeface="Calibri" charset="0"/>
                <a:cs typeface="Calibri" charset="0"/>
              </a:rPr>
              <a:t>Προέρχεται από τη θερμότητα που παράγεται από τη ραδιενεργό αποσύνθεση των πετρωμάτων της </a:t>
            </a:r>
            <a:r>
              <a:rPr lang="el-GR" dirty="0" smtClean="0">
                <a:latin typeface="Calibri" charset="0"/>
                <a:ea typeface="Calibri" charset="0"/>
                <a:cs typeface="Calibri" charset="0"/>
              </a:rPr>
              <a:t>γης. Χρησιμοποιείται </a:t>
            </a:r>
            <a:r>
              <a:rPr lang="el-GR" dirty="0">
                <a:latin typeface="Calibri" charset="0"/>
                <a:ea typeface="Calibri" charset="0"/>
                <a:cs typeface="Calibri" charset="0"/>
              </a:rPr>
              <a:t>είτε απευθείας για θερμικές εφαρμογές, είτε για την παραγωγή ηλεκτρισμού. </a:t>
            </a:r>
            <a:endParaRPr lang="el-GR" dirty="0" smtClean="0">
              <a:latin typeface="Calibri" charset="0"/>
              <a:ea typeface="Calibri" charset="0"/>
              <a:cs typeface="Calibri" charset="0"/>
            </a:endParaRPr>
          </a:p>
          <a:p>
            <a:pPr>
              <a:lnSpc>
                <a:spcPct val="110000"/>
              </a:lnSpc>
            </a:pPr>
            <a:r>
              <a:rPr lang="el-GR" b="1" dirty="0" smtClean="0">
                <a:latin typeface="Calibri" charset="0"/>
                <a:ea typeface="Calibri" charset="0"/>
                <a:cs typeface="Calibri" charset="0"/>
              </a:rPr>
              <a:t>Ενέργεια προερχόμενη από τη θάλασσα</a:t>
            </a:r>
            <a:r>
              <a:rPr lang="el-GR" dirty="0" smtClean="0">
                <a:latin typeface="Calibri" charset="0"/>
                <a:ea typeface="Calibri" charset="0"/>
                <a:cs typeface="Calibri" charset="0"/>
              </a:rPr>
              <a:t>:</a:t>
            </a:r>
            <a:endParaRPr lang="el-GR" dirty="0">
              <a:latin typeface="Calibri" charset="0"/>
              <a:ea typeface="Calibri" charset="0"/>
              <a:cs typeface="Calibri" charset="0"/>
            </a:endParaRPr>
          </a:p>
          <a:p>
            <a:pPr lvl="1">
              <a:lnSpc>
                <a:spcPct val="110000"/>
              </a:lnSpc>
              <a:buFont typeface="Arial" charset="0"/>
              <a:buChar char="•"/>
            </a:pPr>
            <a:r>
              <a:rPr lang="el-GR" i="0" dirty="0" smtClean="0">
                <a:latin typeface="Calibri" charset="0"/>
                <a:ea typeface="Calibri" charset="0"/>
                <a:cs typeface="Calibri" charset="0"/>
              </a:rPr>
              <a:t>Ενέργεια από παλίρροιες</a:t>
            </a:r>
          </a:p>
          <a:p>
            <a:pPr lvl="1">
              <a:lnSpc>
                <a:spcPct val="110000"/>
              </a:lnSpc>
              <a:buFont typeface="Arial" charset="0"/>
              <a:buChar char="•"/>
            </a:pPr>
            <a:r>
              <a:rPr lang="el-GR" i="0" dirty="0" smtClean="0">
                <a:latin typeface="Calibri" charset="0"/>
                <a:ea typeface="Calibri" charset="0"/>
                <a:cs typeface="Calibri" charset="0"/>
              </a:rPr>
              <a:t>Ενέργεια από κύματα </a:t>
            </a:r>
          </a:p>
          <a:p>
            <a:pPr lvl="1">
              <a:lnSpc>
                <a:spcPct val="110000"/>
              </a:lnSpc>
              <a:buFont typeface="Arial" charset="0"/>
              <a:buChar char="•"/>
            </a:pPr>
            <a:r>
              <a:rPr lang="el-GR" i="0" dirty="0" smtClean="0">
                <a:latin typeface="Calibri" charset="0"/>
                <a:ea typeface="Calibri" charset="0"/>
                <a:cs typeface="Calibri" charset="0"/>
              </a:rPr>
              <a:t>Ενέργεια από τους Ωκεανούς</a:t>
            </a:r>
            <a:endParaRPr lang="el-GR" i="0" dirty="0">
              <a:latin typeface="Calibri" charset="0"/>
              <a:ea typeface="Calibri" charset="0"/>
              <a:cs typeface="Calibri" charset="0"/>
            </a:endParaRPr>
          </a:p>
          <a:p>
            <a:pPr>
              <a:lnSpc>
                <a:spcPct val="110000"/>
              </a:lnSpc>
            </a:pPr>
            <a:r>
              <a:rPr lang="el-GR" b="1" dirty="0" smtClean="0">
                <a:latin typeface="Calibri" charset="0"/>
                <a:ea typeface="Calibri" charset="0"/>
                <a:cs typeface="Calibri" charset="0"/>
              </a:rPr>
              <a:t>Ωσμωτική (γαλάζια) ενέργεια</a:t>
            </a:r>
            <a:r>
              <a:rPr lang="el-GR" dirty="0" smtClean="0">
                <a:latin typeface="Calibri" charset="0"/>
                <a:ea typeface="Calibri" charset="0"/>
                <a:cs typeface="Calibri" charset="0"/>
              </a:rPr>
              <a:t>: Κατά την ανάμειξη </a:t>
            </a:r>
            <a:r>
              <a:rPr lang="el-GR" dirty="0">
                <a:latin typeface="Calibri" charset="0"/>
                <a:ea typeface="Calibri" charset="0"/>
                <a:cs typeface="Calibri" charset="0"/>
              </a:rPr>
              <a:t>γλυκού </a:t>
            </a:r>
            <a:r>
              <a:rPr lang="el-GR" dirty="0" smtClean="0">
                <a:latin typeface="Calibri" charset="0"/>
                <a:ea typeface="Calibri" charset="0"/>
                <a:cs typeface="Calibri" charset="0"/>
              </a:rPr>
              <a:t>με θαλασσινό νερό απελευθερώνεται ενέργεια η οποία </a:t>
            </a:r>
            <a:r>
              <a:rPr lang="el-GR" dirty="0">
                <a:latin typeface="Calibri" charset="0"/>
                <a:ea typeface="Calibri" charset="0"/>
                <a:cs typeface="Calibri" charset="0"/>
              </a:rPr>
              <a:t>ανακτάται όταν το νερό του ποταμού και το θαλασσινό νερό είναι διαχωρισμένα από μια </a:t>
            </a:r>
            <a:r>
              <a:rPr lang="el-GR" dirty="0" err="1">
                <a:latin typeface="Calibri" charset="0"/>
                <a:ea typeface="Calibri" charset="0"/>
                <a:cs typeface="Calibri" charset="0"/>
              </a:rPr>
              <a:t>ημι</a:t>
            </a:r>
            <a:r>
              <a:rPr lang="el-GR" dirty="0">
                <a:latin typeface="Calibri" charset="0"/>
                <a:ea typeface="Calibri" charset="0"/>
                <a:cs typeface="Calibri" charset="0"/>
              </a:rPr>
              <a:t>-διαπερατή μεμβράνη και το γλυκό νερό περνάει μέσω αυτής.</a:t>
            </a:r>
          </a:p>
          <a:p>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37</a:t>
            </a:fld>
            <a:endParaRPr lang="en-US"/>
          </a:p>
        </p:txBody>
      </p:sp>
    </p:spTree>
    <p:extLst>
      <p:ext uri="{BB962C8B-B14F-4D97-AF65-F5344CB8AC3E}">
        <p14:creationId xmlns:p14="http://schemas.microsoft.com/office/powerpoint/2010/main" val="265007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98990"/>
          </a:xfrm>
        </p:spPr>
        <p:txBody>
          <a:bodyPr>
            <a:normAutofit/>
          </a:bodyPr>
          <a:lstStyle/>
          <a:p>
            <a:pPr algn="ctr"/>
            <a:r>
              <a:rPr lang="el-GR" sz="3600" dirty="0">
                <a:latin typeface="Calibri" charset="0"/>
                <a:ea typeface="Calibri" charset="0"/>
                <a:cs typeface="Calibri" charset="0"/>
              </a:rPr>
              <a:t>Ενεργειακή Μετάβαση (</a:t>
            </a:r>
            <a:r>
              <a:rPr lang="en-US" sz="3600" dirty="0">
                <a:latin typeface="Calibri" charset="0"/>
                <a:ea typeface="Calibri" charset="0"/>
                <a:cs typeface="Calibri" charset="0"/>
              </a:rPr>
              <a:t>energy transition)</a:t>
            </a:r>
          </a:p>
        </p:txBody>
      </p:sp>
      <p:sp>
        <p:nvSpPr>
          <p:cNvPr id="3" name="Content Placeholder 2"/>
          <p:cNvSpPr>
            <a:spLocks noGrp="1"/>
          </p:cNvSpPr>
          <p:nvPr>
            <p:ph idx="1"/>
          </p:nvPr>
        </p:nvSpPr>
        <p:spPr>
          <a:xfrm>
            <a:off x="1371600" y="1388962"/>
            <a:ext cx="9601200" cy="4478438"/>
          </a:xfrm>
        </p:spPr>
        <p:txBody>
          <a:bodyPr anchor="ctr">
            <a:normAutofit lnSpcReduction="10000"/>
          </a:bodyPr>
          <a:lstStyle/>
          <a:p>
            <a:pPr>
              <a:lnSpc>
                <a:spcPct val="110000"/>
              </a:lnSpc>
            </a:pPr>
            <a:r>
              <a:rPr lang="el-GR" sz="2200" dirty="0">
                <a:latin typeface="Calibri" charset="0"/>
                <a:ea typeface="Calibri" charset="0"/>
                <a:cs typeface="Calibri" charset="0"/>
              </a:rPr>
              <a:t>Η ανθρωπότητα έχει γνωρίσει πολυάριθμες και μακροχρόνιες μεταβάσεις μετασχηματίζοντας προοδευτικά το παγκόσμιο οικονομικό και ενεργειακό περιβάλλον.</a:t>
            </a:r>
            <a:r>
              <a:rPr lang="el-GR" dirty="0">
                <a:latin typeface="Calibri" charset="0"/>
                <a:ea typeface="Calibri" charset="0"/>
                <a:cs typeface="Calibri" charset="0"/>
              </a:rPr>
              <a:t> </a:t>
            </a:r>
          </a:p>
          <a:p>
            <a:pPr marL="0" indent="0" algn="r">
              <a:lnSpc>
                <a:spcPct val="110000"/>
              </a:lnSpc>
              <a:buNone/>
            </a:pPr>
            <a:r>
              <a:rPr lang="el-GR" sz="1600" b="1" dirty="0" err="1">
                <a:solidFill>
                  <a:schemeClr val="accent1"/>
                </a:solidFill>
                <a:latin typeface="Calibri" charset="0"/>
                <a:ea typeface="Calibri" charset="0"/>
                <a:cs typeface="Calibri" charset="0"/>
              </a:rPr>
              <a:t>Hache</a:t>
            </a:r>
            <a:r>
              <a:rPr lang="el-GR" sz="1600" b="1" dirty="0">
                <a:solidFill>
                  <a:schemeClr val="accent1"/>
                </a:solidFill>
                <a:latin typeface="Calibri" charset="0"/>
                <a:ea typeface="Calibri" charset="0"/>
                <a:cs typeface="Calibri" charset="0"/>
              </a:rPr>
              <a:t>, 2018</a:t>
            </a:r>
            <a:endParaRPr lang="el-GR" sz="1600" b="1" dirty="0">
              <a:latin typeface="Calibri" charset="0"/>
              <a:ea typeface="Calibri" charset="0"/>
              <a:cs typeface="Calibri" charset="0"/>
            </a:endParaRPr>
          </a:p>
          <a:p>
            <a:pPr>
              <a:lnSpc>
                <a:spcPct val="100000"/>
              </a:lnSpc>
            </a:pPr>
            <a:r>
              <a:rPr lang="el-GR" sz="2200" dirty="0">
                <a:latin typeface="Calibri" charset="0"/>
                <a:ea typeface="Calibri" charset="0"/>
                <a:cs typeface="Calibri" charset="0"/>
              </a:rPr>
              <a:t>Οι ΑΠΕ αποτελούν την εναλλακτική «καθαρή» παραγωγής ενέργειας και το φυσικό αέριο αποτελεί ενεργειακή γέφυρα στη μετάβαση.</a:t>
            </a:r>
          </a:p>
          <a:p>
            <a:pPr marL="0" indent="0" algn="r">
              <a:lnSpc>
                <a:spcPct val="100000"/>
              </a:lnSpc>
              <a:buNone/>
            </a:pPr>
            <a:r>
              <a:rPr lang="el-GR" sz="1600" b="1" dirty="0">
                <a:solidFill>
                  <a:schemeClr val="accent1"/>
                </a:solidFill>
                <a:latin typeface="Calibri" charset="0"/>
                <a:ea typeface="Calibri" charset="0"/>
                <a:cs typeface="Calibri" charset="0"/>
              </a:rPr>
              <a:t>Harjanne &amp; </a:t>
            </a:r>
            <a:r>
              <a:rPr lang="el-GR" sz="1600" b="1" dirty="0" err="1">
                <a:solidFill>
                  <a:schemeClr val="accent1"/>
                </a:solidFill>
                <a:latin typeface="Calibri" charset="0"/>
                <a:ea typeface="Calibri" charset="0"/>
                <a:cs typeface="Calibri" charset="0"/>
              </a:rPr>
              <a:t>Korhonen</a:t>
            </a:r>
            <a:r>
              <a:rPr lang="el-GR" sz="1600" b="1" dirty="0">
                <a:solidFill>
                  <a:schemeClr val="accent1"/>
                </a:solidFill>
                <a:latin typeface="Calibri" charset="0"/>
                <a:ea typeface="Calibri" charset="0"/>
                <a:cs typeface="Calibri" charset="0"/>
              </a:rPr>
              <a:t>, 2019</a:t>
            </a:r>
          </a:p>
          <a:p>
            <a:pPr>
              <a:lnSpc>
                <a:spcPct val="100000"/>
              </a:lnSpc>
            </a:pPr>
            <a:r>
              <a:rPr lang="el-GR" sz="2200" dirty="0">
                <a:latin typeface="Calibri" charset="0"/>
                <a:ea typeface="Calibri" charset="0"/>
                <a:cs typeface="Calibri" charset="0"/>
              </a:rPr>
              <a:t>Η είσοδος των ΑΠΕ στο ενεργειακό μείγμα αναμένεται να αλλάξει αλλάζει τη δυναμική μεταξύ παραγωγών και καταναλωτών και αποκαλύπτει νέα ενεργειακά πρότυπα για τις χώρες εξαγωγής. Ταυτόχρονα, οι χώρες διέλευσης αναμένεται να προσθέσουν ένα νέο γεωπολιτικό επίπεδο.</a:t>
            </a:r>
          </a:p>
          <a:p>
            <a:pPr marL="0" indent="0" algn="r">
              <a:lnSpc>
                <a:spcPct val="100000"/>
              </a:lnSpc>
              <a:buNone/>
            </a:pPr>
            <a:r>
              <a:rPr lang="el-GR" sz="1600" b="1" dirty="0">
                <a:solidFill>
                  <a:schemeClr val="accent1"/>
                </a:solidFill>
                <a:latin typeface="Calibri" charset="0"/>
                <a:ea typeface="Calibri" charset="0"/>
                <a:cs typeface="Calibri" charset="0"/>
              </a:rPr>
              <a:t>IRENA, 2019; </a:t>
            </a:r>
            <a:r>
              <a:rPr lang="el-GR" sz="1600" b="1" dirty="0" err="1">
                <a:solidFill>
                  <a:schemeClr val="accent1"/>
                </a:solidFill>
                <a:latin typeface="Calibri" charset="0"/>
                <a:ea typeface="Calibri" charset="0"/>
                <a:cs typeface="Calibri" charset="0"/>
              </a:rPr>
              <a:t>Overland</a:t>
            </a:r>
            <a:r>
              <a:rPr lang="el-GR" sz="1600" b="1" dirty="0">
                <a:solidFill>
                  <a:schemeClr val="accent1"/>
                </a:solidFill>
                <a:latin typeface="Calibri" charset="0"/>
                <a:ea typeface="Calibri" charset="0"/>
                <a:cs typeface="Calibri" charset="0"/>
              </a:rPr>
              <a:t>, 2019</a:t>
            </a:r>
            <a:endParaRPr lang="en-US" sz="1600" b="1" dirty="0">
              <a:solidFill>
                <a:schemeClr val="accent1"/>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38</a:t>
            </a:fld>
            <a:endParaRPr lang="en-US"/>
          </a:p>
        </p:txBody>
      </p:sp>
    </p:spTree>
    <p:extLst>
      <p:ext uri="{BB962C8B-B14F-4D97-AF65-F5344CB8AC3E}">
        <p14:creationId xmlns:p14="http://schemas.microsoft.com/office/powerpoint/2010/main" val="1693395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95866"/>
          </a:xfrm>
        </p:spPr>
        <p:txBody>
          <a:bodyPr>
            <a:noAutofit/>
          </a:bodyPr>
          <a:lstStyle/>
          <a:p>
            <a:pPr algn="ctr"/>
            <a:r>
              <a:rPr lang="el-GR" altLang="x-none" sz="3600" dirty="0">
                <a:latin typeface="Calibri" charset="0"/>
                <a:ea typeface="Calibri" charset="0"/>
                <a:cs typeface="Calibri" charset="0"/>
              </a:rPr>
              <a:t>Δείκτης </a:t>
            </a:r>
            <a:r>
              <a:rPr lang="en-US" altLang="x-none" sz="3600" dirty="0" smtClean="0">
                <a:latin typeface="Calibri" charset="0"/>
                <a:ea typeface="Calibri" charset="0"/>
                <a:cs typeface="Calibri" charset="0"/>
              </a:rPr>
              <a:t>RESI</a:t>
            </a:r>
            <a:r>
              <a:rPr lang="el-GR" altLang="x-none" sz="3600" dirty="0" smtClean="0">
                <a:latin typeface="Calibri" charset="0"/>
                <a:ea typeface="Calibri" charset="0"/>
                <a:cs typeface="Calibri" charset="0"/>
              </a:rPr>
              <a:t/>
            </a:r>
            <a:br>
              <a:rPr lang="el-GR" altLang="x-none" sz="3600" dirty="0" smtClean="0">
                <a:latin typeface="Calibri" charset="0"/>
                <a:ea typeface="Calibri" charset="0"/>
                <a:cs typeface="Calibri" charset="0"/>
              </a:rPr>
            </a:br>
            <a:r>
              <a:rPr lang="en-US" altLang="x-none" sz="3600" dirty="0" smtClean="0">
                <a:solidFill>
                  <a:schemeClr val="accent1"/>
                </a:solidFill>
                <a:latin typeface="Calibri" charset="0"/>
                <a:ea typeface="Calibri" charset="0"/>
                <a:cs typeface="Calibri" charset="0"/>
              </a:rPr>
              <a:t>Renewable Energy Security Index</a:t>
            </a:r>
            <a:endParaRPr lang="en-US" sz="3600" dirty="0"/>
          </a:p>
        </p:txBody>
      </p:sp>
      <p:sp>
        <p:nvSpPr>
          <p:cNvPr id="3" name="Content Placeholder 2"/>
          <p:cNvSpPr>
            <a:spLocks noGrp="1"/>
          </p:cNvSpPr>
          <p:nvPr>
            <p:ph idx="1"/>
          </p:nvPr>
        </p:nvSpPr>
        <p:spPr>
          <a:xfrm>
            <a:off x="1371600" y="1781666"/>
            <a:ext cx="9601200" cy="4085734"/>
          </a:xfrm>
        </p:spPr>
        <p:txBody>
          <a:bodyPr anchor="ctr">
            <a:normAutofit lnSpcReduction="10000"/>
          </a:bodyPr>
          <a:lstStyle/>
          <a:p>
            <a:pPr algn="just">
              <a:lnSpc>
                <a:spcPct val="120000"/>
              </a:lnSpc>
              <a:spcBef>
                <a:spcPts val="0"/>
              </a:spcBef>
              <a:spcAft>
                <a:spcPts val="0"/>
              </a:spcAft>
              <a:defRPr/>
            </a:pPr>
            <a:r>
              <a:rPr lang="el-GR" altLang="x-none" sz="2400" dirty="0" smtClean="0">
                <a:latin typeface="Calibri" charset="0"/>
                <a:ea typeface="Calibri" charset="0"/>
                <a:cs typeface="Calibri" charset="0"/>
              </a:rPr>
              <a:t>Δείκτης </a:t>
            </a:r>
            <a:r>
              <a:rPr lang="el-GR" altLang="x-none" sz="2400" dirty="0">
                <a:latin typeface="Calibri" charset="0"/>
                <a:ea typeface="Calibri" charset="0"/>
                <a:cs typeface="Calibri" charset="0"/>
              </a:rPr>
              <a:t>που δείχνει την ισχύ των τεχνολογιών ανανεώσιμης ενέργειας για την παραγωγή ηλεκτρικής ενέργειας στην ενεργειακή ασφάλεια μιας χώρας. </a:t>
            </a:r>
          </a:p>
          <a:p>
            <a:pPr algn="just">
              <a:lnSpc>
                <a:spcPct val="120000"/>
              </a:lnSpc>
              <a:spcBef>
                <a:spcPts val="0"/>
              </a:spcBef>
              <a:spcAft>
                <a:spcPts val="0"/>
              </a:spcAft>
              <a:defRPr/>
            </a:pPr>
            <a:r>
              <a:rPr lang="el-GR" altLang="x-none" sz="2400" dirty="0" smtClean="0">
                <a:latin typeface="Calibri" charset="0"/>
                <a:ea typeface="Calibri" charset="0"/>
                <a:cs typeface="Calibri" charset="0"/>
              </a:rPr>
              <a:t>Λαμβάνει </a:t>
            </a:r>
            <a:r>
              <a:rPr lang="el-GR" altLang="x-none" sz="2400" dirty="0">
                <a:latin typeface="Calibri" charset="0"/>
                <a:ea typeface="Calibri" charset="0"/>
                <a:cs typeface="Calibri" charset="0"/>
              </a:rPr>
              <a:t>υπόψη διάφορους παράγοντες που βασίζονται στο μερίδιο των ανανεώσιμων τεχνολογιών στο εθνικό μείγμα παραγωγής ηλεκτρικής ενέργειας. </a:t>
            </a:r>
            <a:endParaRPr lang="el-GR" altLang="x-none" sz="2400" dirty="0" smtClean="0">
              <a:latin typeface="Calibri" charset="0"/>
              <a:ea typeface="Calibri" charset="0"/>
              <a:cs typeface="Calibri" charset="0"/>
            </a:endParaRPr>
          </a:p>
          <a:p>
            <a:pPr algn="just">
              <a:lnSpc>
                <a:spcPct val="120000"/>
              </a:lnSpc>
              <a:spcBef>
                <a:spcPts val="0"/>
              </a:spcBef>
              <a:spcAft>
                <a:spcPts val="0"/>
              </a:spcAft>
              <a:defRPr/>
            </a:pPr>
            <a:r>
              <a:rPr lang="el-GR" altLang="x-none" sz="2400" dirty="0">
                <a:latin typeface="Calibri" charset="0"/>
                <a:ea typeface="Calibri" charset="0"/>
                <a:cs typeface="Calibri" charset="0"/>
              </a:rPr>
              <a:t>Π</a:t>
            </a:r>
            <a:r>
              <a:rPr lang="el-GR" altLang="x-none" sz="2400" dirty="0" smtClean="0">
                <a:latin typeface="Calibri" charset="0"/>
                <a:ea typeface="Calibri" charset="0"/>
                <a:cs typeface="Calibri" charset="0"/>
              </a:rPr>
              <a:t>ροωθεί </a:t>
            </a:r>
            <a:r>
              <a:rPr lang="el-GR" altLang="x-none" sz="2400" dirty="0">
                <a:latin typeface="Calibri" charset="0"/>
                <a:ea typeface="Calibri" charset="0"/>
                <a:cs typeface="Calibri" charset="0"/>
              </a:rPr>
              <a:t>ένα βιώσιμο μοντέλο παροχής ηλεκτρικής ενέργειας χρησιμοποιώντας εγχώριους πόρους, οι οποίοι είναι διαθέσιμοι και οικονομικοί</a:t>
            </a:r>
            <a:r>
              <a:rPr lang="el-GR" altLang="x-none" sz="2400" dirty="0" smtClean="0">
                <a:latin typeface="Calibri" charset="0"/>
                <a:ea typeface="Calibri" charset="0"/>
                <a:cs typeface="Calibri" charset="0"/>
              </a:rPr>
              <a:t>.</a:t>
            </a:r>
            <a:endParaRPr lang="en-US" altLang="x-none" sz="2400" dirty="0" smtClean="0">
              <a:latin typeface="Calibri" charset="0"/>
              <a:ea typeface="Calibri" charset="0"/>
              <a:cs typeface="Calibri" charset="0"/>
            </a:endParaRPr>
          </a:p>
          <a:p>
            <a:pPr marL="0" indent="0" algn="r">
              <a:lnSpc>
                <a:spcPct val="150000"/>
              </a:lnSpc>
              <a:spcBef>
                <a:spcPts val="0"/>
              </a:spcBef>
              <a:spcAft>
                <a:spcPts val="0"/>
              </a:spcAft>
              <a:buNone/>
              <a:defRPr/>
            </a:pPr>
            <a:r>
              <a:rPr lang="el-GR" altLang="x-none" sz="1700" dirty="0" err="1">
                <a:solidFill>
                  <a:schemeClr val="accent1"/>
                </a:solidFill>
                <a:latin typeface="Calibri" charset="0"/>
                <a:ea typeface="Calibri" charset="0"/>
                <a:cs typeface="Calibri" charset="0"/>
              </a:rPr>
              <a:t>García-Gusano</a:t>
            </a:r>
            <a:r>
              <a:rPr lang="el-GR" altLang="x-none" sz="1700" dirty="0">
                <a:solidFill>
                  <a:schemeClr val="accent1"/>
                </a:solidFill>
                <a:latin typeface="Calibri" charset="0"/>
                <a:ea typeface="Calibri" charset="0"/>
                <a:cs typeface="Calibri" charset="0"/>
              </a:rPr>
              <a:t> </a:t>
            </a:r>
            <a:r>
              <a:rPr lang="el-GR" altLang="x-none" sz="1700" dirty="0" err="1">
                <a:solidFill>
                  <a:schemeClr val="accent1"/>
                </a:solidFill>
                <a:latin typeface="Calibri" charset="0"/>
                <a:ea typeface="Calibri" charset="0"/>
                <a:cs typeface="Calibri" charset="0"/>
              </a:rPr>
              <a:t>et</a:t>
            </a:r>
            <a:r>
              <a:rPr lang="el-GR" altLang="x-none" sz="1700" dirty="0">
                <a:solidFill>
                  <a:schemeClr val="accent1"/>
                </a:solidFill>
                <a:latin typeface="Calibri" charset="0"/>
                <a:ea typeface="Calibri" charset="0"/>
                <a:cs typeface="Calibri" charset="0"/>
              </a:rPr>
              <a:t> </a:t>
            </a:r>
            <a:r>
              <a:rPr lang="el-GR" altLang="x-none" sz="1700" dirty="0" err="1">
                <a:solidFill>
                  <a:schemeClr val="accent1"/>
                </a:solidFill>
                <a:latin typeface="Calibri" charset="0"/>
                <a:ea typeface="Calibri" charset="0"/>
                <a:cs typeface="Calibri" charset="0"/>
              </a:rPr>
              <a:t>al</a:t>
            </a:r>
            <a:r>
              <a:rPr lang="el-GR" altLang="x-none" sz="1700" dirty="0" smtClean="0">
                <a:solidFill>
                  <a:schemeClr val="accent1"/>
                </a:solidFill>
                <a:latin typeface="Calibri" charset="0"/>
                <a:ea typeface="Calibri" charset="0"/>
                <a:cs typeface="Calibri" charset="0"/>
              </a:rPr>
              <a:t>.</a:t>
            </a:r>
            <a:r>
              <a:rPr lang="en-US" altLang="x-none" sz="1700" dirty="0" smtClean="0">
                <a:solidFill>
                  <a:schemeClr val="accent1"/>
                </a:solidFill>
                <a:latin typeface="Calibri" charset="0"/>
                <a:ea typeface="Calibri" charset="0"/>
                <a:cs typeface="Calibri" charset="0"/>
              </a:rPr>
              <a:t>,</a:t>
            </a:r>
            <a:r>
              <a:rPr lang="el-GR" altLang="x-none" sz="1700" dirty="0" smtClean="0">
                <a:solidFill>
                  <a:schemeClr val="accent1"/>
                </a:solidFill>
                <a:latin typeface="Calibri" charset="0"/>
                <a:ea typeface="Calibri" charset="0"/>
                <a:cs typeface="Calibri" charset="0"/>
              </a:rPr>
              <a:t> 2017</a:t>
            </a:r>
            <a:endParaRPr lang="en-US" sz="1700" dirty="0">
              <a:solidFill>
                <a:schemeClr val="accent1"/>
              </a:solidFill>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39</a:t>
            </a:fld>
            <a:endParaRPr lang="en-US"/>
          </a:p>
        </p:txBody>
      </p:sp>
    </p:spTree>
    <p:extLst>
      <p:ext uri="{BB962C8B-B14F-4D97-AF65-F5344CB8AC3E}">
        <p14:creationId xmlns:p14="http://schemas.microsoft.com/office/powerpoint/2010/main" val="150587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633714"/>
          </a:xfrm>
        </p:spPr>
        <p:txBody>
          <a:bodyPr>
            <a:normAutofit/>
          </a:bodyPr>
          <a:lstStyle/>
          <a:p>
            <a:pPr algn="ctr"/>
            <a:r>
              <a:rPr lang="el-GR" sz="3600" dirty="0">
                <a:latin typeface="Calibri" charset="0"/>
                <a:ea typeface="Calibri" charset="0"/>
                <a:cs typeface="Calibri" charset="0"/>
              </a:rPr>
              <a:t>Η έννοια της Ενέργειας (</a:t>
            </a:r>
            <a:r>
              <a:rPr lang="en-GB" sz="3600" dirty="0">
                <a:latin typeface="Calibri" charset="0"/>
                <a:ea typeface="Calibri" charset="0"/>
                <a:cs typeface="Calibri" charset="0"/>
              </a:rPr>
              <a:t>E</a:t>
            </a:r>
            <a:r>
              <a:rPr lang="en-US" sz="3600" dirty="0" err="1">
                <a:latin typeface="Calibri" charset="0"/>
                <a:ea typeface="Calibri" charset="0"/>
                <a:cs typeface="Calibri" charset="0"/>
              </a:rPr>
              <a:t>nergy</a:t>
            </a:r>
            <a:r>
              <a:rPr lang="en-US" sz="3600" dirty="0">
                <a:latin typeface="Calibri" charset="0"/>
                <a:ea typeface="Calibri" charset="0"/>
                <a:cs typeface="Calibri" charset="0"/>
              </a:rPr>
              <a:t>)</a:t>
            </a:r>
          </a:p>
        </p:txBody>
      </p:sp>
      <p:sp>
        <p:nvSpPr>
          <p:cNvPr id="3" name="Content Placeholder 2"/>
          <p:cNvSpPr>
            <a:spLocks noGrp="1"/>
          </p:cNvSpPr>
          <p:nvPr>
            <p:ph idx="1"/>
          </p:nvPr>
        </p:nvSpPr>
        <p:spPr>
          <a:xfrm>
            <a:off x="1371600" y="1319515"/>
            <a:ext cx="9601200" cy="5133871"/>
          </a:xfrm>
        </p:spPr>
        <p:txBody>
          <a:bodyPr anchor="ctr">
            <a:normAutofit/>
          </a:bodyPr>
          <a:lstStyle/>
          <a:p>
            <a:pPr marL="0" indent="0" algn="ctr">
              <a:lnSpc>
                <a:spcPct val="150000"/>
              </a:lnSpc>
              <a:buNone/>
            </a:pPr>
            <a:r>
              <a:rPr lang="en-US" b="1" i="1" dirty="0">
                <a:latin typeface="Calibri" charset="0"/>
                <a:ea typeface="Calibri" charset="0"/>
                <a:cs typeface="Calibri" charset="0"/>
              </a:rPr>
              <a:t>Energy has been crucial for economic growth throughout human history, the precondition of all commodities, a basic factor equal with air, water, and earth” </a:t>
            </a:r>
            <a:endParaRPr lang="el-GR" b="1" i="1" dirty="0">
              <a:latin typeface="Calibri" charset="0"/>
              <a:ea typeface="Calibri" charset="0"/>
              <a:cs typeface="Calibri" charset="0"/>
            </a:endParaRPr>
          </a:p>
          <a:p>
            <a:pPr marL="0" indent="0" algn="r">
              <a:lnSpc>
                <a:spcPct val="150000"/>
              </a:lnSpc>
              <a:buNone/>
            </a:pPr>
            <a:r>
              <a:rPr lang="en-US" sz="1600" b="1" dirty="0">
                <a:solidFill>
                  <a:schemeClr val="accent1"/>
                </a:solidFill>
                <a:latin typeface="Calibri" charset="0"/>
                <a:ea typeface="Calibri" charset="0"/>
                <a:cs typeface="Calibri" charset="0"/>
              </a:rPr>
              <a:t>E. F. Schumacher, Nobel laureate economist, 1977</a:t>
            </a:r>
            <a:endParaRPr lang="en-GB" sz="1600" b="1" dirty="0">
              <a:solidFill>
                <a:schemeClr val="accent1"/>
              </a:solidFill>
              <a:latin typeface="Calibri" charset="0"/>
              <a:ea typeface="Calibri" charset="0"/>
              <a:cs typeface="Calibri" charset="0"/>
            </a:endParaRPr>
          </a:p>
          <a:p>
            <a:pPr>
              <a:lnSpc>
                <a:spcPct val="100000"/>
              </a:lnSpc>
            </a:pPr>
            <a:r>
              <a:rPr lang="el-GR" dirty="0">
                <a:latin typeface="Calibri" charset="0"/>
                <a:ea typeface="Calibri" charset="0"/>
                <a:cs typeface="Calibri" charset="0"/>
              </a:rPr>
              <a:t>Η ενέργεια αποτελεί βασικό δομικό συστατικό για την ευημερία και την ανάπτυξη των ατόμων και των κρατών. Μαζί με την εθνική ασφάλεια, τη δημόσια ασφάλεια, την τροφή, την ύδρευση και τη στέγαση αποτελεί βασική ανάγκη που πρέπει να παρέχεται από ένα κράτος στους πολίτες. </a:t>
            </a:r>
            <a:endParaRPr lang="en-GB" dirty="0">
              <a:latin typeface="Calibri" charset="0"/>
              <a:ea typeface="Calibri" charset="0"/>
              <a:cs typeface="Calibri" charset="0"/>
            </a:endParaRPr>
          </a:p>
          <a:p>
            <a:pPr>
              <a:lnSpc>
                <a:spcPct val="100000"/>
              </a:lnSpc>
            </a:pPr>
            <a:r>
              <a:rPr lang="el-GR" dirty="0">
                <a:latin typeface="Calibri" charset="0"/>
                <a:ea typeface="Calibri" charset="0"/>
                <a:cs typeface="Calibri" charset="0"/>
              </a:rPr>
              <a:t>Σύμφωνα με τον </a:t>
            </a:r>
            <a:r>
              <a:rPr lang="el-GR" i="1" dirty="0">
                <a:latin typeface="Calibri" charset="0"/>
                <a:ea typeface="Calibri" charset="0"/>
                <a:cs typeface="Calibri" charset="0"/>
              </a:rPr>
              <a:t>νεοκλασικό ρεαλισμό</a:t>
            </a:r>
            <a:r>
              <a:rPr lang="el-GR" dirty="0">
                <a:latin typeface="Calibri" charset="0"/>
                <a:ea typeface="Calibri" charset="0"/>
                <a:cs typeface="Calibri" charset="0"/>
              </a:rPr>
              <a:t>, η ενέργεια </a:t>
            </a:r>
            <a:r>
              <a:rPr lang="el-GR" dirty="0" smtClean="0">
                <a:latin typeface="Calibri" charset="0"/>
                <a:ea typeface="Calibri" charset="0"/>
                <a:cs typeface="Calibri" charset="0"/>
              </a:rPr>
              <a:t>νοείται ως </a:t>
            </a:r>
            <a:r>
              <a:rPr lang="el-GR" dirty="0">
                <a:latin typeface="Calibri" charset="0"/>
                <a:ea typeface="Calibri" charset="0"/>
                <a:cs typeface="Calibri" charset="0"/>
              </a:rPr>
              <a:t>γεωπολιτικό εργαλείο για την επίτευξη κρατικών στόχων. </a:t>
            </a:r>
            <a:endParaRPr lang="en-GB" dirty="0">
              <a:latin typeface="Calibri" charset="0"/>
              <a:ea typeface="Calibri" charset="0"/>
              <a:cs typeface="Calibri" charset="0"/>
            </a:endParaRPr>
          </a:p>
          <a:p>
            <a:pPr marL="0" indent="0" algn="r">
              <a:lnSpc>
                <a:spcPct val="150000"/>
              </a:lnSpc>
              <a:buNone/>
            </a:pPr>
            <a:r>
              <a:rPr lang="el-GR" sz="1600" b="1" dirty="0">
                <a:solidFill>
                  <a:schemeClr val="accent1"/>
                </a:solidFill>
                <a:latin typeface="Calibri" charset="0"/>
                <a:ea typeface="Calibri" charset="0"/>
                <a:cs typeface="Calibri" charset="0"/>
              </a:rPr>
              <a:t>Morgenthau,1985; </a:t>
            </a:r>
            <a:r>
              <a:rPr lang="el-GR" sz="1600" b="1" dirty="0" err="1">
                <a:solidFill>
                  <a:schemeClr val="accent1"/>
                </a:solidFill>
                <a:latin typeface="Calibri" charset="0"/>
                <a:ea typeface="Calibri" charset="0"/>
                <a:cs typeface="Calibri" charset="0"/>
              </a:rPr>
              <a:t>Klare</a:t>
            </a:r>
            <a:r>
              <a:rPr lang="el-GR" sz="1600" b="1" dirty="0">
                <a:solidFill>
                  <a:schemeClr val="accent1"/>
                </a:solidFill>
                <a:latin typeface="Calibri" charset="0"/>
                <a:ea typeface="Calibri" charset="0"/>
                <a:cs typeface="Calibri" charset="0"/>
              </a:rPr>
              <a:t>, 2008</a:t>
            </a:r>
            <a:endParaRPr lang="en-GB" sz="1600" dirty="0">
              <a:solidFill>
                <a:schemeClr val="accent1"/>
              </a:solidFill>
              <a:latin typeface="Calibri" charset="0"/>
              <a:ea typeface="Calibri" charset="0"/>
              <a:cs typeface="Calibri" charset="0"/>
            </a:endParaRPr>
          </a:p>
          <a:p>
            <a:pPr marL="0" indent="0">
              <a:lnSpc>
                <a:spcPct val="150000"/>
              </a:lnSpc>
              <a:buNone/>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4</a:t>
            </a:fld>
            <a:endParaRPr lang="en-US"/>
          </a:p>
        </p:txBody>
      </p:sp>
    </p:spTree>
    <p:extLst>
      <p:ext uri="{BB962C8B-B14F-4D97-AF65-F5344CB8AC3E}">
        <p14:creationId xmlns:p14="http://schemas.microsoft.com/office/powerpoint/2010/main" val="211489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54464"/>
          </a:xfrm>
        </p:spPr>
        <p:txBody>
          <a:bodyPr>
            <a:normAutofit fontScale="90000"/>
          </a:bodyPr>
          <a:lstStyle/>
          <a:p>
            <a:pPr algn="ctr"/>
            <a:r>
              <a:rPr lang="el-GR" sz="4000" dirty="0">
                <a:latin typeface="Calibri" charset="0"/>
                <a:ea typeface="Calibri" charset="0"/>
                <a:cs typeface="Calibri" charset="0"/>
              </a:rPr>
              <a:t>Συμμετοχή των καυσίμων στην παγκόσμια κατανάλωση</a:t>
            </a:r>
            <a:r>
              <a:rPr lang="el-GR" dirty="0"/>
              <a:t/>
            </a:r>
            <a:br>
              <a:rPr lang="el-GR" dirty="0"/>
            </a:br>
            <a:endParaRPr lang="en-US" dirty="0"/>
          </a:p>
        </p:txBody>
      </p:sp>
      <p:pic>
        <p:nvPicPr>
          <p:cNvPr id="5" name="Content Placeholder 4"/>
          <p:cNvPicPr>
            <a:picLocks noGrp="1" noChangeAspect="1"/>
          </p:cNvPicPr>
          <p:nvPr>
            <p:ph idx="1"/>
          </p:nvPr>
        </p:nvPicPr>
        <p:blipFill>
          <a:blip r:embed="rId2"/>
          <a:stretch>
            <a:fillRect/>
          </a:stretch>
        </p:blipFill>
        <p:spPr>
          <a:xfrm>
            <a:off x="1371600" y="1782501"/>
            <a:ext cx="9601200" cy="4051140"/>
          </a:xfrm>
          <a:prstGeom prst="rect">
            <a:avLst/>
          </a:prstGeom>
        </p:spPr>
      </p:pic>
      <p:sp>
        <p:nvSpPr>
          <p:cNvPr id="4" name="Slide Number Placeholder 3"/>
          <p:cNvSpPr>
            <a:spLocks noGrp="1"/>
          </p:cNvSpPr>
          <p:nvPr>
            <p:ph type="sldNum" sz="quarter" idx="12"/>
          </p:nvPr>
        </p:nvSpPr>
        <p:spPr/>
        <p:txBody>
          <a:bodyPr/>
          <a:lstStyle/>
          <a:p>
            <a:fld id="{CB23F5B8-67C3-D243-B203-F43BA1900E41}" type="slidenum">
              <a:rPr lang="en-US" smtClean="0"/>
              <a:t>40</a:t>
            </a:fld>
            <a:endParaRPr lang="en-US"/>
          </a:p>
        </p:txBody>
      </p:sp>
      <p:sp>
        <p:nvSpPr>
          <p:cNvPr id="6" name="TextBox 5"/>
          <p:cNvSpPr txBox="1"/>
          <p:nvPr/>
        </p:nvSpPr>
        <p:spPr>
          <a:xfrm>
            <a:off x="8160152" y="6111433"/>
            <a:ext cx="2812648" cy="307777"/>
          </a:xfrm>
          <a:prstGeom prst="rect">
            <a:avLst/>
          </a:prstGeom>
          <a:noFill/>
        </p:spPr>
        <p:txBody>
          <a:bodyPr wrap="square" rtlCol="0">
            <a:spAutoFit/>
          </a:bodyPr>
          <a:lstStyle/>
          <a:p>
            <a:pPr algn="r"/>
            <a:r>
              <a:rPr lang="el-GR" sz="1400" b="1" dirty="0">
                <a:solidFill>
                  <a:schemeClr val="accent1"/>
                </a:solidFill>
              </a:rPr>
              <a:t>Πηγή</a:t>
            </a:r>
            <a:r>
              <a:rPr lang="en-GB" sz="1400" b="1" dirty="0">
                <a:solidFill>
                  <a:schemeClr val="accent1"/>
                </a:solidFill>
              </a:rPr>
              <a:t>: BP Statistical Review 201</a:t>
            </a:r>
            <a:r>
              <a:rPr lang="el-GR" sz="1400" b="1" dirty="0">
                <a:solidFill>
                  <a:schemeClr val="accent1"/>
                </a:solidFill>
              </a:rPr>
              <a:t>8</a:t>
            </a:r>
            <a:endParaRPr lang="en-US" sz="1400" dirty="0"/>
          </a:p>
        </p:txBody>
      </p:sp>
    </p:spTree>
    <p:extLst>
      <p:ext uri="{BB962C8B-B14F-4D97-AF65-F5344CB8AC3E}">
        <p14:creationId xmlns:p14="http://schemas.microsoft.com/office/powerpoint/2010/main" val="30674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04387" y="442452"/>
            <a:ext cx="3564641" cy="1015958"/>
          </a:xfrm>
        </p:spPr>
        <p:txBody>
          <a:bodyPr anchor="ctr">
            <a:normAutofit/>
          </a:bodyPr>
          <a:lstStyle/>
          <a:p>
            <a:pPr algn="ctr"/>
            <a:r>
              <a:rPr lang="el-GR" sz="3200" b="1" dirty="0">
                <a:latin typeface="Calibri" charset="0"/>
                <a:ea typeface="Calibri" charset="0"/>
                <a:cs typeface="Calibri" charset="0"/>
              </a:rPr>
              <a:t>Ενεργειακό Μείγμα </a:t>
            </a:r>
            <a:br>
              <a:rPr lang="el-GR" sz="3200" b="1" dirty="0">
                <a:latin typeface="Calibri" charset="0"/>
                <a:ea typeface="Calibri" charset="0"/>
                <a:cs typeface="Calibri" charset="0"/>
              </a:rPr>
            </a:br>
            <a:r>
              <a:rPr lang="en-US" sz="3200" b="1" dirty="0">
                <a:latin typeface="Calibri" charset="0"/>
                <a:ea typeface="Calibri" charset="0"/>
                <a:cs typeface="Calibri" charset="0"/>
              </a:rPr>
              <a:t>energy mix</a:t>
            </a:r>
            <a:r>
              <a:rPr lang="el-GR" sz="3200" b="1" dirty="0">
                <a:latin typeface="Calibri" charset="0"/>
                <a:ea typeface="Calibri" charset="0"/>
                <a:cs typeface="Calibri" charset="0"/>
              </a:rPr>
              <a:t> </a:t>
            </a:r>
            <a:endParaRPr lang="en-US" sz="3200" b="1" dirty="0">
              <a:latin typeface="Calibri" charset="0"/>
              <a:ea typeface="Calibri" charset="0"/>
              <a:cs typeface="Calibri" charset="0"/>
            </a:endParaRPr>
          </a:p>
        </p:txBody>
      </p:sp>
      <p:sp>
        <p:nvSpPr>
          <p:cNvPr id="3" name="Content Placeholder 2"/>
          <p:cNvSpPr>
            <a:spLocks noGrp="1"/>
          </p:cNvSpPr>
          <p:nvPr>
            <p:ph idx="1"/>
          </p:nvPr>
        </p:nvSpPr>
        <p:spPr>
          <a:xfrm>
            <a:off x="6400800" y="1458409"/>
            <a:ext cx="5416951" cy="4679923"/>
          </a:xfrm>
        </p:spPr>
        <p:txBody>
          <a:bodyPr anchor="b">
            <a:normAutofit/>
          </a:bodyPr>
          <a:lstStyle/>
          <a:p>
            <a:pPr marL="0" indent="0">
              <a:lnSpc>
                <a:spcPct val="100000"/>
              </a:lnSpc>
              <a:buNone/>
            </a:pPr>
            <a:r>
              <a:rPr lang="el-GR" dirty="0">
                <a:latin typeface="Calibri" charset="0"/>
                <a:ea typeface="Calibri" charset="0"/>
                <a:cs typeface="Calibri" charset="0"/>
              </a:rPr>
              <a:t>Η σύνθεση του ενεργειακού μείγματος κάθε χώρας / περιοχής, εξαρτάται από</a:t>
            </a:r>
            <a:r>
              <a:rPr lang="en-US" dirty="0">
                <a:latin typeface="Calibri" charset="0"/>
                <a:ea typeface="Calibri" charset="0"/>
                <a:cs typeface="Calibri" charset="0"/>
              </a:rPr>
              <a:t>:</a:t>
            </a:r>
          </a:p>
          <a:p>
            <a:pPr marL="514350" indent="-514350">
              <a:lnSpc>
                <a:spcPct val="100000"/>
              </a:lnSpc>
              <a:buFont typeface="+mj-lt"/>
              <a:buAutoNum type="arabicPeriod"/>
            </a:pPr>
            <a:r>
              <a:rPr lang="el-GR" dirty="0">
                <a:latin typeface="Calibri" charset="0"/>
                <a:ea typeface="Calibri" charset="0"/>
                <a:cs typeface="Calibri" charset="0"/>
              </a:rPr>
              <a:t>Τη διαθεσιμότητα χρησιμοποιήσιμων πόρων εγχώρια ή τη δυνατότητα εισαγωγής τους.</a:t>
            </a:r>
            <a:endParaRPr lang="en-US" dirty="0">
              <a:latin typeface="Calibri" charset="0"/>
              <a:ea typeface="Calibri" charset="0"/>
              <a:cs typeface="Calibri" charset="0"/>
            </a:endParaRPr>
          </a:p>
          <a:p>
            <a:pPr marL="514350" indent="-514350">
              <a:lnSpc>
                <a:spcPct val="100000"/>
              </a:lnSpc>
              <a:buFont typeface="+mj-lt"/>
              <a:buAutoNum type="arabicPeriod"/>
            </a:pPr>
            <a:r>
              <a:rPr lang="el-GR" dirty="0">
                <a:latin typeface="Calibri" charset="0"/>
                <a:ea typeface="Calibri" charset="0"/>
                <a:cs typeface="Calibri" charset="0"/>
              </a:rPr>
              <a:t>Το μέγεθος και το είδος των ενεργειακών αναγκών που πρέπει να ικανοποιηθούν.</a:t>
            </a:r>
            <a:endParaRPr lang="en-US" dirty="0">
              <a:latin typeface="Calibri" charset="0"/>
              <a:ea typeface="Calibri" charset="0"/>
              <a:cs typeface="Calibri" charset="0"/>
            </a:endParaRPr>
          </a:p>
          <a:p>
            <a:pPr marL="514350" indent="-514350">
              <a:lnSpc>
                <a:spcPct val="100000"/>
              </a:lnSpc>
              <a:buFont typeface="+mj-lt"/>
              <a:buAutoNum type="arabicPeriod"/>
            </a:pPr>
            <a:r>
              <a:rPr lang="el-GR" dirty="0">
                <a:latin typeface="Calibri" charset="0"/>
                <a:ea typeface="Calibri" charset="0"/>
                <a:cs typeface="Calibri" charset="0"/>
              </a:rPr>
              <a:t>Πολιτικές επιλογές που καθορίζονται από ιστορικούς, οικονομικούς, κοινωνικούς, δημογραφικούς, περιβαλλοντικούς και γεωπολιτικούς παράγοντες. </a:t>
            </a:r>
            <a:r>
              <a:rPr lang="en-US" dirty="0">
                <a:latin typeface="Calibri" charset="0"/>
                <a:ea typeface="Calibri" charset="0"/>
                <a:cs typeface="Calibri" charset="0"/>
              </a:rPr>
              <a:t> </a:t>
            </a:r>
          </a:p>
          <a:p>
            <a:pPr marL="0" indent="0">
              <a:buNone/>
            </a:pPr>
            <a:endParaRPr lang="en-US" sz="1700" dirty="0"/>
          </a:p>
          <a:p>
            <a:endParaRPr lang="en-US" sz="1700" dirty="0"/>
          </a:p>
        </p:txBody>
      </p:sp>
      <p:sp>
        <p:nvSpPr>
          <p:cNvPr id="7" name="Slide Number Placeholder 6"/>
          <p:cNvSpPr>
            <a:spLocks noGrp="1"/>
          </p:cNvSpPr>
          <p:nvPr>
            <p:ph type="sldNum" sz="quarter" idx="12"/>
          </p:nvPr>
        </p:nvSpPr>
        <p:spPr/>
        <p:txBody>
          <a:bodyPr>
            <a:normAutofit/>
          </a:bodyPr>
          <a:lstStyle/>
          <a:p>
            <a:pPr>
              <a:spcAft>
                <a:spcPts val="600"/>
              </a:spcAft>
            </a:pPr>
            <a:fld id="{CB23F5B8-67C3-D243-B203-F43BA1900E41}" type="slidenum">
              <a:rPr lang="en-US"/>
              <a:pPr>
                <a:spcAft>
                  <a:spcPts val="600"/>
                </a:spcAft>
              </a:pPr>
              <a:t>41</a:t>
            </a:fld>
            <a:endParaRPr lang="en-US"/>
          </a:p>
        </p:txBody>
      </p:sp>
      <p:graphicFrame>
        <p:nvGraphicFramePr>
          <p:cNvPr id="4" name="Chart 3"/>
          <p:cNvGraphicFramePr/>
          <p:nvPr>
            <p:extLst>
              <p:ext uri="{D42A27DB-BD31-4B8C-83A1-F6EECF244321}">
                <p14:modId xmlns:p14="http://schemas.microsoft.com/office/powerpoint/2010/main" val="100385757"/>
              </p:ext>
            </p:extLst>
          </p:nvPr>
        </p:nvGraphicFramePr>
        <p:xfrm>
          <a:off x="914401" y="719666"/>
          <a:ext cx="5938683"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2540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33714"/>
          </a:xfrm>
        </p:spPr>
        <p:txBody>
          <a:bodyPr>
            <a:normAutofit/>
          </a:bodyPr>
          <a:lstStyle/>
          <a:p>
            <a:pPr algn="ctr"/>
            <a:r>
              <a:rPr lang="el-GR" sz="3600" dirty="0">
                <a:latin typeface="Calibri" charset="0"/>
                <a:ea typeface="Calibri" charset="0"/>
                <a:cs typeface="Calibri" charset="0"/>
              </a:rPr>
              <a:t>Γεωγραφικά &amp; Τεχνικά Χαρακτηριστικά των ΑΠΕ</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19514"/>
            <a:ext cx="9601200" cy="4547886"/>
          </a:xfrm>
        </p:spPr>
        <p:txBody>
          <a:bodyPr anchor="ctr">
            <a:normAutofit lnSpcReduction="10000"/>
          </a:bodyPr>
          <a:lstStyle/>
          <a:p>
            <a:pPr marL="457200" indent="-457200">
              <a:lnSpc>
                <a:spcPct val="100000"/>
              </a:lnSpc>
              <a:buFont typeface="+mj-lt"/>
              <a:buAutoNum type="arabicPeriod"/>
            </a:pPr>
            <a:r>
              <a:rPr lang="el-GR" sz="2400" dirty="0">
                <a:latin typeface="Calibri" charset="0"/>
                <a:ea typeface="Calibri" charset="0"/>
                <a:cs typeface="Calibri" charset="0"/>
              </a:rPr>
              <a:t>Η διαθεσιμότητα των ΑΠΕ, ιδίως της αιολικής και της ηλιακής, υπερβαίνει κατά πολύ τα ορυκτά καύσιμα και το ουράνιο.</a:t>
            </a:r>
          </a:p>
          <a:p>
            <a:pPr marL="457200" indent="-457200">
              <a:lnSpc>
                <a:spcPct val="100000"/>
              </a:lnSpc>
              <a:buFont typeface="+mj-lt"/>
              <a:buAutoNum type="arabicPeriod"/>
            </a:pPr>
            <a:r>
              <a:rPr lang="el-GR" sz="2400" dirty="0">
                <a:latin typeface="Calibri" charset="0"/>
                <a:ea typeface="Calibri" charset="0"/>
                <a:cs typeface="Calibri" charset="0"/>
              </a:rPr>
              <a:t>Κάθε χώρα έχει πρόσβαση σε τουλάχιστον κάποια μορφή και ποσότητα ανανεώσιμης ενέργειας </a:t>
            </a:r>
            <a:r>
              <a:rPr lang="el-GR" sz="2400" b="1" dirty="0">
                <a:latin typeface="Calibri" charset="0"/>
                <a:ea typeface="Calibri" charset="0"/>
                <a:cs typeface="Calibri" charset="0"/>
                <a:sym typeface="Wingdings" panose="05000000000000000000" pitchFamily="2" charset="2"/>
              </a:rPr>
              <a:t>⇢</a:t>
            </a:r>
            <a:r>
              <a:rPr lang="el-GR" sz="2400" dirty="0">
                <a:latin typeface="Calibri" charset="0"/>
                <a:ea typeface="Calibri" charset="0"/>
                <a:cs typeface="Calibri" charset="0"/>
                <a:sym typeface="Wingdings" panose="05000000000000000000" pitchFamily="2" charset="2"/>
              </a:rPr>
              <a:t> Όλες </a:t>
            </a:r>
            <a:r>
              <a:rPr lang="el-GR" sz="2400" dirty="0">
                <a:latin typeface="Calibri" charset="0"/>
                <a:ea typeface="Calibri" charset="0"/>
                <a:cs typeface="Calibri" charset="0"/>
              </a:rPr>
              <a:t>οι χώρες θα μπορούσαν να γίνουν παραγωγοί ενέργειας.</a:t>
            </a:r>
          </a:p>
          <a:p>
            <a:pPr marL="457200" indent="-457200">
              <a:lnSpc>
                <a:spcPct val="100000"/>
              </a:lnSpc>
              <a:buFont typeface="+mj-lt"/>
              <a:buAutoNum type="arabicPeriod"/>
            </a:pPr>
            <a:r>
              <a:rPr lang="el-GR" sz="2400" dirty="0">
                <a:latin typeface="Calibri" charset="0"/>
                <a:ea typeface="Calibri" charset="0"/>
                <a:cs typeface="Calibri" charset="0"/>
              </a:rPr>
              <a:t>Η ανανεώσιμη ενέργεια μπορεί να συλλεχθεί αποτελεσματικότερα σε ορισμένες τοποθεσίες από άλλες </a:t>
            </a:r>
            <a:r>
              <a:rPr lang="el-GR" sz="2400" b="1" dirty="0">
                <a:latin typeface="Calibri" charset="0"/>
                <a:ea typeface="Calibri" charset="0"/>
                <a:cs typeface="Calibri" charset="0"/>
                <a:sym typeface="Wingdings" panose="05000000000000000000" pitchFamily="2" charset="2"/>
              </a:rPr>
              <a:t>⇢</a:t>
            </a:r>
            <a:r>
              <a:rPr lang="el-GR" sz="2400" dirty="0">
                <a:latin typeface="Calibri" charset="0"/>
                <a:ea typeface="Calibri" charset="0"/>
                <a:cs typeface="Calibri" charset="0"/>
                <a:sym typeface="Wingdings" panose="05000000000000000000" pitchFamily="2" charset="2"/>
              </a:rPr>
              <a:t> Ο</a:t>
            </a:r>
            <a:r>
              <a:rPr lang="el-GR" sz="2400" dirty="0">
                <a:latin typeface="Calibri" charset="0"/>
                <a:ea typeface="Calibri" charset="0"/>
                <a:cs typeface="Calibri" charset="0"/>
              </a:rPr>
              <a:t>ρισμένες χώρες μπορούν να παράγουν ενέργεια φθηνότερη από άλλες.</a:t>
            </a:r>
          </a:p>
          <a:p>
            <a:pPr marL="457200" indent="-457200">
              <a:lnSpc>
                <a:spcPct val="100000"/>
              </a:lnSpc>
              <a:buFont typeface="+mj-lt"/>
              <a:buAutoNum type="arabicPeriod"/>
            </a:pPr>
            <a:r>
              <a:rPr lang="el-GR" sz="2400" dirty="0">
                <a:latin typeface="Calibri" charset="0"/>
                <a:ea typeface="Calibri" charset="0"/>
                <a:cs typeface="Calibri" charset="0"/>
              </a:rPr>
              <a:t>Η ηλεκτρική ενέργεια είναι ο φορέας ενέργειας για τις περισσότερες ανανεώσιμες πηγές ενέργειας και ειδικά για εκείνες με τις περισσότερες δυνατότητες (ηλιακή και αιολική).</a:t>
            </a:r>
            <a:endParaRPr lang="en-US" sz="24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normAutofit/>
          </a:bodyPr>
          <a:lstStyle/>
          <a:p>
            <a:fld id="{CB23F5B8-67C3-D243-B203-F43BA1900E41}" type="slidenum">
              <a:rPr lang="en-US" smtClean="0"/>
              <a:t>42</a:t>
            </a:fld>
            <a:endParaRPr lang="en-US"/>
          </a:p>
        </p:txBody>
      </p:sp>
    </p:spTree>
    <p:extLst>
      <p:ext uri="{BB962C8B-B14F-4D97-AF65-F5344CB8AC3E}">
        <p14:creationId xmlns:p14="http://schemas.microsoft.com/office/powerpoint/2010/main" val="138961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8438"/>
          </a:xfrm>
        </p:spPr>
        <p:txBody>
          <a:bodyPr>
            <a:normAutofit/>
          </a:bodyPr>
          <a:lstStyle/>
          <a:p>
            <a:pPr algn="ctr"/>
            <a:r>
              <a:rPr lang="el-GR" sz="3600" dirty="0">
                <a:latin typeface="Calibri" charset="0"/>
                <a:ea typeface="Calibri" charset="0"/>
                <a:cs typeface="Calibri" charset="0"/>
              </a:rPr>
              <a:t>Διαφορετικές οπτικές της ενεργειακής ασφάλειας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4238"/>
            <a:ext cx="9601200" cy="4513162"/>
          </a:xfrm>
        </p:spPr>
        <p:txBody>
          <a:bodyPr anchor="ctr">
            <a:normAutofit/>
          </a:bodyPr>
          <a:lstStyle/>
          <a:p>
            <a:pPr marL="0" indent="0">
              <a:lnSpc>
                <a:spcPct val="100000"/>
              </a:lnSpc>
              <a:buNone/>
            </a:pPr>
            <a:r>
              <a:rPr lang="el-GR" sz="2200" dirty="0">
                <a:latin typeface="Calibri" charset="0"/>
                <a:ea typeface="Calibri" charset="0"/>
                <a:cs typeface="Calibri" charset="0"/>
              </a:rPr>
              <a:t>Οι χώρες έχουν διαφορετικούς στόχους ενεργειακής ασφάλειας ανάλογα με το ρόλο τους στην αγορά ενέργειας: </a:t>
            </a:r>
          </a:p>
          <a:p>
            <a:pPr>
              <a:lnSpc>
                <a:spcPct val="100000"/>
              </a:lnSpc>
            </a:pPr>
            <a:r>
              <a:rPr lang="el-GR" sz="2200" dirty="0">
                <a:latin typeface="Calibri" charset="0"/>
                <a:ea typeface="Calibri" charset="0"/>
                <a:cs typeface="Calibri" charset="0"/>
              </a:rPr>
              <a:t>Οι </a:t>
            </a:r>
            <a:r>
              <a:rPr lang="el-GR" sz="2200" dirty="0">
                <a:solidFill>
                  <a:srgbClr val="C00000"/>
                </a:solidFill>
                <a:latin typeface="Calibri" charset="0"/>
                <a:ea typeface="Calibri" charset="0"/>
                <a:cs typeface="Calibri" charset="0"/>
              </a:rPr>
              <a:t>παραγωγοί</a:t>
            </a:r>
            <a:r>
              <a:rPr lang="el-GR" sz="2200" dirty="0">
                <a:latin typeface="Calibri" charset="0"/>
                <a:ea typeface="Calibri" charset="0"/>
                <a:cs typeface="Calibri" charset="0"/>
              </a:rPr>
              <a:t> (</a:t>
            </a:r>
            <a:r>
              <a:rPr lang="en-GB" sz="2200" dirty="0">
                <a:latin typeface="Calibri" charset="0"/>
                <a:ea typeface="Calibri" charset="0"/>
                <a:cs typeface="Calibri" charset="0"/>
              </a:rPr>
              <a:t>producers)</a:t>
            </a:r>
            <a:r>
              <a:rPr lang="el-GR" sz="2200" dirty="0">
                <a:latin typeface="Calibri" charset="0"/>
                <a:ea typeface="Calibri" charset="0"/>
                <a:cs typeface="Calibri" charset="0"/>
              </a:rPr>
              <a:t> στοχεύουν στην εξασφάλιση αξιόπιστης ζήτησης για τα εμπορεύματά τους. </a:t>
            </a:r>
          </a:p>
          <a:p>
            <a:pPr>
              <a:lnSpc>
                <a:spcPct val="100000"/>
              </a:lnSpc>
            </a:pPr>
            <a:r>
              <a:rPr lang="el-GR" sz="2200" dirty="0">
                <a:latin typeface="Calibri" charset="0"/>
                <a:ea typeface="Calibri" charset="0"/>
                <a:cs typeface="Calibri" charset="0"/>
              </a:rPr>
              <a:t>Οι </a:t>
            </a:r>
            <a:r>
              <a:rPr lang="el-GR" sz="2200" dirty="0">
                <a:solidFill>
                  <a:srgbClr val="C00000"/>
                </a:solidFill>
                <a:latin typeface="Calibri" charset="0"/>
                <a:ea typeface="Calibri" charset="0"/>
                <a:cs typeface="Calibri" charset="0"/>
              </a:rPr>
              <a:t>καταναλωτές</a:t>
            </a:r>
            <a:r>
              <a:rPr lang="en-GB" sz="2200" dirty="0">
                <a:solidFill>
                  <a:srgbClr val="C00000"/>
                </a:solidFill>
                <a:latin typeface="Calibri" charset="0"/>
                <a:ea typeface="Calibri" charset="0"/>
                <a:cs typeface="Calibri" charset="0"/>
              </a:rPr>
              <a:t> </a:t>
            </a:r>
            <a:r>
              <a:rPr lang="en-GB" sz="2200" dirty="0">
                <a:latin typeface="Calibri" charset="0"/>
                <a:ea typeface="Calibri" charset="0"/>
                <a:cs typeface="Calibri" charset="0"/>
              </a:rPr>
              <a:t>(consumers)</a:t>
            </a:r>
            <a:r>
              <a:rPr lang="el-GR" sz="2200" dirty="0">
                <a:latin typeface="Calibri" charset="0"/>
                <a:ea typeface="Calibri" charset="0"/>
                <a:cs typeface="Calibri" charset="0"/>
              </a:rPr>
              <a:t>, στοχεύουν στην ποικιλομορφία του ενεργειακού τους εφοδιασμού, ώστε να ελαχιστοποιηθεί η εξάρτησή τους και να μεγιστοποιηθεί η ασφάλεια τους.</a:t>
            </a:r>
          </a:p>
          <a:p>
            <a:pPr>
              <a:lnSpc>
                <a:spcPct val="100000"/>
              </a:lnSpc>
            </a:pPr>
            <a:r>
              <a:rPr lang="el-GR" sz="2200" dirty="0">
                <a:latin typeface="Calibri" charset="0"/>
                <a:ea typeface="Calibri" charset="0"/>
                <a:cs typeface="Calibri" charset="0"/>
              </a:rPr>
              <a:t>Οι </a:t>
            </a:r>
            <a:r>
              <a:rPr lang="el-GR" sz="2200" dirty="0" err="1">
                <a:solidFill>
                  <a:srgbClr val="C00000"/>
                </a:solidFill>
                <a:latin typeface="Calibri" charset="0"/>
                <a:ea typeface="Calibri" charset="0"/>
                <a:cs typeface="Calibri" charset="0"/>
              </a:rPr>
              <a:t>διαμετακομιστές</a:t>
            </a:r>
            <a:r>
              <a:rPr lang="en-GB" sz="2200" dirty="0">
                <a:solidFill>
                  <a:srgbClr val="C00000"/>
                </a:solidFill>
                <a:latin typeface="Calibri" charset="0"/>
                <a:ea typeface="Calibri" charset="0"/>
                <a:cs typeface="Calibri" charset="0"/>
              </a:rPr>
              <a:t> </a:t>
            </a:r>
            <a:r>
              <a:rPr lang="en-GB" sz="2200" dirty="0">
                <a:latin typeface="Calibri" charset="0"/>
                <a:ea typeface="Calibri" charset="0"/>
                <a:cs typeface="Calibri" charset="0"/>
              </a:rPr>
              <a:t>(transit countries)</a:t>
            </a:r>
            <a:r>
              <a:rPr lang="el-GR" sz="2200" dirty="0">
                <a:latin typeface="Calibri" charset="0"/>
                <a:ea typeface="Calibri" charset="0"/>
                <a:cs typeface="Calibri" charset="0"/>
              </a:rPr>
              <a:t>, στοχεύουν στην αξιοποίηση του ρόλου τους ως γέφυρες που συνδέουν τους παραγωγούς / </a:t>
            </a:r>
            <a:r>
              <a:rPr lang="el-GR" sz="2200" dirty="0" err="1">
                <a:latin typeface="Calibri" charset="0"/>
                <a:ea typeface="Calibri" charset="0"/>
                <a:cs typeface="Calibri" charset="0"/>
              </a:rPr>
              <a:t>εξαγωγείς</a:t>
            </a:r>
            <a:r>
              <a:rPr lang="el-GR" sz="2200" dirty="0">
                <a:latin typeface="Calibri" charset="0"/>
                <a:ea typeface="Calibri" charset="0"/>
                <a:cs typeface="Calibri" charset="0"/>
              </a:rPr>
              <a:t> με τις αγορές τους. </a:t>
            </a:r>
          </a:p>
          <a:p>
            <a:pPr marL="0" indent="0" algn="r">
              <a:lnSpc>
                <a:spcPct val="100000"/>
              </a:lnSpc>
              <a:buNone/>
            </a:pPr>
            <a:r>
              <a:rPr lang="el-GR" sz="1600" b="1" dirty="0" err="1">
                <a:solidFill>
                  <a:schemeClr val="accent1"/>
                </a:solidFill>
                <a:latin typeface="Calibri" charset="0"/>
                <a:ea typeface="Calibri" charset="0"/>
                <a:cs typeface="Calibri" charset="0"/>
              </a:rPr>
              <a:t>Luft</a:t>
            </a:r>
            <a:r>
              <a:rPr lang="el-GR" sz="1600" b="1" dirty="0">
                <a:solidFill>
                  <a:schemeClr val="accent1"/>
                </a:solidFill>
                <a:latin typeface="Calibri" charset="0"/>
                <a:ea typeface="Calibri" charset="0"/>
                <a:cs typeface="Calibri" charset="0"/>
              </a:rPr>
              <a:t> &amp; </a:t>
            </a:r>
            <a:r>
              <a:rPr lang="el-GR" sz="1600" b="1" dirty="0" err="1">
                <a:solidFill>
                  <a:schemeClr val="accent1"/>
                </a:solidFill>
                <a:latin typeface="Calibri" charset="0"/>
                <a:ea typeface="Calibri" charset="0"/>
                <a:cs typeface="Calibri" charset="0"/>
              </a:rPr>
              <a:t>Korin</a:t>
            </a:r>
            <a:r>
              <a:rPr lang="el-GR" sz="1600" b="1" dirty="0">
                <a:solidFill>
                  <a:schemeClr val="accent1"/>
                </a:solidFill>
                <a:latin typeface="Calibri" charset="0"/>
                <a:ea typeface="Calibri" charset="0"/>
                <a:cs typeface="Calibri" charset="0"/>
              </a:rPr>
              <a:t>, 2009 </a:t>
            </a:r>
          </a:p>
        </p:txBody>
      </p:sp>
      <p:sp>
        <p:nvSpPr>
          <p:cNvPr id="4" name="Slide Number Placeholder 3"/>
          <p:cNvSpPr>
            <a:spLocks noGrp="1"/>
          </p:cNvSpPr>
          <p:nvPr>
            <p:ph type="sldNum" sz="quarter" idx="12"/>
          </p:nvPr>
        </p:nvSpPr>
        <p:spPr/>
        <p:txBody>
          <a:bodyPr/>
          <a:lstStyle/>
          <a:p>
            <a:fld id="{CB23F5B8-67C3-D243-B203-F43BA1900E41}" type="slidenum">
              <a:rPr lang="en-US" smtClean="0"/>
              <a:t>43</a:t>
            </a:fld>
            <a:endParaRPr lang="en-US"/>
          </a:p>
        </p:txBody>
      </p:sp>
    </p:spTree>
    <p:extLst>
      <p:ext uri="{BB962C8B-B14F-4D97-AF65-F5344CB8AC3E}">
        <p14:creationId xmlns:p14="http://schemas.microsoft.com/office/powerpoint/2010/main" val="157046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8438"/>
          </a:xfrm>
        </p:spPr>
        <p:txBody>
          <a:bodyPr>
            <a:normAutofit/>
          </a:bodyPr>
          <a:lstStyle/>
          <a:p>
            <a:r>
              <a:rPr lang="el-GR" sz="3600" dirty="0">
                <a:latin typeface="Calibri" charset="0"/>
                <a:ea typeface="Calibri" charset="0"/>
                <a:cs typeface="Calibri" charset="0"/>
              </a:rPr>
              <a:t>Διαφορετικές οπτικές της ενεργειακής ασφάλειας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4238"/>
            <a:ext cx="9601200" cy="4513162"/>
          </a:xfrm>
        </p:spPr>
        <p:txBody>
          <a:bodyPr numCol="3" anchor="ctr">
            <a:normAutofit/>
          </a:bodyPr>
          <a:lstStyle/>
          <a:p>
            <a:pPr marL="0" indent="0" algn="r">
              <a:lnSpc>
                <a:spcPct val="100000"/>
              </a:lnSpc>
              <a:buNone/>
            </a:pPr>
            <a:endParaRPr lang="en-US" sz="1600" dirty="0">
              <a:solidFill>
                <a:schemeClr val="accent1"/>
              </a:solidFill>
              <a:latin typeface="Calibri" charset="0"/>
              <a:ea typeface="Calibri" charset="0"/>
              <a:cs typeface="Calibri" charset="0"/>
            </a:endParaRPr>
          </a:p>
          <a:p>
            <a:pPr marL="0" indent="0" algn="r">
              <a:lnSpc>
                <a:spcPct val="100000"/>
              </a:lnSpc>
              <a:buNone/>
            </a:pPr>
            <a:endParaRPr lang="en-US" sz="1600" dirty="0">
              <a:solidFill>
                <a:schemeClr val="accent1"/>
              </a:solidFill>
              <a:latin typeface="Calibri" charset="0"/>
              <a:ea typeface="Calibri" charset="0"/>
              <a:cs typeface="Calibri" charset="0"/>
            </a:endParaRPr>
          </a:p>
          <a:p>
            <a:pPr marL="0" indent="0" algn="r">
              <a:lnSpc>
                <a:spcPct val="100000"/>
              </a:lnSpc>
              <a:buNone/>
            </a:pPr>
            <a:endParaRPr lang="en-US" sz="1600" dirty="0">
              <a:solidFill>
                <a:schemeClr val="accent1"/>
              </a:solidFill>
              <a:latin typeface="Calibri" charset="0"/>
              <a:ea typeface="Calibri" charset="0"/>
              <a:cs typeface="Calibri" charset="0"/>
            </a:endParaRPr>
          </a:p>
          <a:p>
            <a:pPr marL="0" indent="0" algn="r">
              <a:lnSpc>
                <a:spcPct val="100000"/>
              </a:lnSpc>
              <a:buNone/>
            </a:pPr>
            <a:endParaRPr lang="en-US" sz="1600" dirty="0">
              <a:solidFill>
                <a:schemeClr val="accent1"/>
              </a:solidFill>
              <a:latin typeface="Calibri" charset="0"/>
              <a:ea typeface="Calibri" charset="0"/>
              <a:cs typeface="Calibri" charset="0"/>
            </a:endParaRPr>
          </a:p>
          <a:p>
            <a:pPr marL="0" indent="0" algn="r">
              <a:lnSpc>
                <a:spcPct val="100000"/>
              </a:lnSpc>
              <a:buNone/>
            </a:pPr>
            <a:endParaRPr lang="en-US" sz="1600" dirty="0">
              <a:solidFill>
                <a:schemeClr val="accent1"/>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44</a:t>
            </a:fld>
            <a:endParaRPr lang="en-US"/>
          </a:p>
        </p:txBody>
      </p:sp>
      <p:graphicFrame>
        <p:nvGraphicFramePr>
          <p:cNvPr id="5" name="Diagram 4"/>
          <p:cNvGraphicFramePr/>
          <p:nvPr>
            <p:extLst>
              <p:ext uri="{D42A27DB-BD31-4B8C-83A1-F6EECF244321}">
                <p14:modId xmlns:p14="http://schemas.microsoft.com/office/powerpoint/2010/main" val="836822615"/>
              </p:ext>
            </p:extLst>
          </p:nvPr>
        </p:nvGraphicFramePr>
        <p:xfrm>
          <a:off x="1371600" y="1354238"/>
          <a:ext cx="9601200" cy="4784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906024" y="5951063"/>
            <a:ext cx="2066776" cy="584775"/>
          </a:xfrm>
          <a:prstGeom prst="rect">
            <a:avLst/>
          </a:prstGeom>
          <a:noFill/>
        </p:spPr>
        <p:txBody>
          <a:bodyPr wrap="square" rtlCol="0">
            <a:spAutoFit/>
          </a:bodyPr>
          <a:lstStyle/>
          <a:p>
            <a:pPr algn="r"/>
            <a:r>
              <a:rPr lang="el-GR" sz="1600" b="1" dirty="0">
                <a:solidFill>
                  <a:schemeClr val="accent1"/>
                </a:solidFill>
                <a:latin typeface="Calibri" charset="0"/>
                <a:ea typeface="Calibri" charset="0"/>
                <a:cs typeface="Calibri" charset="0"/>
              </a:rPr>
              <a:t>Johansson, 2013</a:t>
            </a:r>
          </a:p>
          <a:p>
            <a:pPr algn="r"/>
            <a:endParaRPr lang="en-US" sz="1600" dirty="0"/>
          </a:p>
        </p:txBody>
      </p:sp>
    </p:spTree>
    <p:extLst>
      <p:ext uri="{BB962C8B-B14F-4D97-AF65-F5344CB8AC3E}">
        <p14:creationId xmlns:p14="http://schemas.microsoft.com/office/powerpoint/2010/main" val="148124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812"/>
            <a:ext cx="10515600" cy="981636"/>
          </a:xfrm>
        </p:spPr>
        <p:txBody>
          <a:bodyPr anchor="ctr">
            <a:noAutofit/>
          </a:bodyPr>
          <a:lstStyle/>
          <a:p>
            <a:pPr algn="ctr"/>
            <a:r>
              <a:rPr lang="el-GR" sz="3400" b="1" dirty="0">
                <a:latin typeface="Calibri" charset="0"/>
                <a:ea typeface="Calibri" charset="0"/>
                <a:cs typeface="Calibri" charset="0"/>
              </a:rPr>
              <a:t>Το ενεργειακό μείγμα των εξεταζόμενων χωρών  </a:t>
            </a:r>
            <a:r>
              <a:rPr lang="en-US" sz="3600" b="1" dirty="0">
                <a:latin typeface="Calibri" charset="0"/>
                <a:ea typeface="Calibri" charset="0"/>
                <a:cs typeface="Calibri" charset="0"/>
              </a:rPr>
              <a:t/>
            </a:r>
            <a:br>
              <a:rPr lang="en-US" sz="3600" b="1" dirty="0">
                <a:latin typeface="Calibri" charset="0"/>
                <a:ea typeface="Calibri" charset="0"/>
                <a:cs typeface="Calibri" charset="0"/>
              </a:rPr>
            </a:br>
            <a:r>
              <a:rPr lang="el-GR" sz="3000" b="1" dirty="0">
                <a:solidFill>
                  <a:schemeClr val="accent1"/>
                </a:solidFill>
                <a:latin typeface="Calibri" charset="0"/>
                <a:ea typeface="Calibri" charset="0"/>
                <a:cs typeface="Calibri" charset="0"/>
              </a:rPr>
              <a:t>Παραγωγή ηλεκτρικής ενέργειας</a:t>
            </a:r>
            <a:endParaRPr lang="en-US" sz="3000" b="1" dirty="0">
              <a:solidFill>
                <a:schemeClr val="accent1"/>
              </a:solidFill>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3634551"/>
              </p:ext>
            </p:extLst>
          </p:nvPr>
        </p:nvGraphicFramePr>
        <p:xfrm>
          <a:off x="838200" y="1264024"/>
          <a:ext cx="10515601" cy="4549434"/>
        </p:xfrm>
        <a:graphic>
          <a:graphicData uri="http://schemas.openxmlformats.org/drawingml/2006/table">
            <a:tbl>
              <a:tblPr firstRow="1" firstCol="1" bandRow="1">
                <a:tableStyleId>{91EBBBCC-DAD2-459C-BE2E-F6DE35CF9A28}</a:tableStyleId>
              </a:tblPr>
              <a:tblGrid>
                <a:gridCol w="1574750">
                  <a:extLst>
                    <a:ext uri="{9D8B030D-6E8A-4147-A177-3AD203B41FA5}">
                      <a16:colId xmlns="" xmlns:a16="http://schemas.microsoft.com/office/drawing/2014/main" val="20000"/>
                    </a:ext>
                  </a:extLst>
                </a:gridCol>
                <a:gridCol w="1007241">
                  <a:extLst>
                    <a:ext uri="{9D8B030D-6E8A-4147-A177-3AD203B41FA5}">
                      <a16:colId xmlns="" xmlns:a16="http://schemas.microsoft.com/office/drawing/2014/main" val="20001"/>
                    </a:ext>
                  </a:extLst>
                </a:gridCol>
                <a:gridCol w="1077460">
                  <a:extLst>
                    <a:ext uri="{9D8B030D-6E8A-4147-A177-3AD203B41FA5}">
                      <a16:colId xmlns="" xmlns:a16="http://schemas.microsoft.com/office/drawing/2014/main" val="20002"/>
                    </a:ext>
                  </a:extLst>
                </a:gridCol>
                <a:gridCol w="1160342">
                  <a:extLst>
                    <a:ext uri="{9D8B030D-6E8A-4147-A177-3AD203B41FA5}">
                      <a16:colId xmlns="" xmlns:a16="http://schemas.microsoft.com/office/drawing/2014/main" val="20003"/>
                    </a:ext>
                  </a:extLst>
                </a:gridCol>
                <a:gridCol w="1498776">
                  <a:extLst>
                    <a:ext uri="{9D8B030D-6E8A-4147-A177-3AD203B41FA5}">
                      <a16:colId xmlns="" xmlns:a16="http://schemas.microsoft.com/office/drawing/2014/main" val="20004"/>
                    </a:ext>
                  </a:extLst>
                </a:gridCol>
                <a:gridCol w="1367546">
                  <a:extLst>
                    <a:ext uri="{9D8B030D-6E8A-4147-A177-3AD203B41FA5}">
                      <a16:colId xmlns="" xmlns:a16="http://schemas.microsoft.com/office/drawing/2014/main" val="20005"/>
                    </a:ext>
                  </a:extLst>
                </a:gridCol>
                <a:gridCol w="1810733">
                  <a:extLst>
                    <a:ext uri="{9D8B030D-6E8A-4147-A177-3AD203B41FA5}">
                      <a16:colId xmlns="" xmlns:a16="http://schemas.microsoft.com/office/drawing/2014/main" val="20006"/>
                    </a:ext>
                  </a:extLst>
                </a:gridCol>
                <a:gridCol w="1018753">
                  <a:extLst>
                    <a:ext uri="{9D8B030D-6E8A-4147-A177-3AD203B41FA5}">
                      <a16:colId xmlns="" xmlns:a16="http://schemas.microsoft.com/office/drawing/2014/main" val="20007"/>
                    </a:ext>
                  </a:extLst>
                </a:gridCol>
              </a:tblGrid>
              <a:tr h="758239">
                <a:tc>
                  <a:txBody>
                    <a:bodyPr/>
                    <a:lstStyle/>
                    <a:p>
                      <a:pPr algn="ctr">
                        <a:spcAft>
                          <a:spcPts val="0"/>
                        </a:spcAft>
                      </a:pPr>
                      <a:r>
                        <a:rPr lang="en-GB" sz="2000" dirty="0">
                          <a:effectLst/>
                        </a:rPr>
                        <a:t>COUNTRIES</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OIL</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 GAS</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COAL</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NUCLEAR</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a:effectLst/>
                        </a:rPr>
                        <a:t>HYDRO </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RENEWABLES</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TOTAL </a:t>
                      </a:r>
                      <a:endParaRPr lang="en-GB" sz="2000" b="1"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extLst>
                  <a:ext uri="{0D108BD9-81ED-4DB2-BD59-A6C34878D82A}">
                    <a16:rowId xmlns="" xmlns:a16="http://schemas.microsoft.com/office/drawing/2014/main" val="10000"/>
                  </a:ext>
                </a:extLst>
              </a:tr>
              <a:tr h="758239">
                <a:tc>
                  <a:txBody>
                    <a:bodyPr/>
                    <a:lstStyle/>
                    <a:p>
                      <a:pPr>
                        <a:spcAft>
                          <a:spcPts val="0"/>
                        </a:spcAft>
                      </a:pPr>
                      <a:r>
                        <a:rPr lang="en-GB" sz="2000" dirty="0">
                          <a:effectLst/>
                        </a:rPr>
                        <a:t>US</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23,0</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1394,0</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CA"/>
                    </a:solidFill>
                  </a:tcPr>
                </a:tc>
                <a:tc>
                  <a:txBody>
                    <a:bodyPr/>
                    <a:lstStyle/>
                    <a:p>
                      <a:pPr algn="ctr">
                        <a:spcAft>
                          <a:spcPts val="0"/>
                        </a:spcAft>
                      </a:pPr>
                      <a:r>
                        <a:rPr lang="en-GB" sz="2000" dirty="0">
                          <a:effectLst/>
                        </a:rPr>
                        <a:t>1310,0</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CA"/>
                    </a:solidFill>
                  </a:tcPr>
                </a:tc>
                <a:tc>
                  <a:txBody>
                    <a:bodyPr/>
                    <a:lstStyle/>
                    <a:p>
                      <a:pPr algn="ctr">
                        <a:spcAft>
                          <a:spcPts val="0"/>
                        </a:spcAft>
                      </a:pPr>
                      <a:r>
                        <a:rPr lang="en-GB" sz="2000" dirty="0">
                          <a:effectLst/>
                        </a:rPr>
                        <a:t>847,3</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296,8</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417,8</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4288,9</a:t>
                      </a:r>
                      <a:endParaRPr lang="en-GB" sz="2000" b="1"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758239">
                <a:tc>
                  <a:txBody>
                    <a:bodyPr/>
                    <a:lstStyle/>
                    <a:p>
                      <a:pPr>
                        <a:spcAft>
                          <a:spcPts val="0"/>
                        </a:spcAft>
                      </a:pPr>
                      <a:r>
                        <a:rPr lang="en-GB" sz="2000" dirty="0">
                          <a:effectLst/>
                        </a:rPr>
                        <a:t>Denmark</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0,3</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1,9</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6,2</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0</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21,9</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EA93"/>
                    </a:solidFill>
                  </a:tcPr>
                </a:tc>
                <a:tc>
                  <a:txBody>
                    <a:bodyPr/>
                    <a:lstStyle/>
                    <a:p>
                      <a:pPr algn="ctr">
                        <a:spcAft>
                          <a:spcPts val="0"/>
                        </a:spcAft>
                      </a:pPr>
                      <a:r>
                        <a:rPr lang="en-GB" sz="2000" dirty="0">
                          <a:effectLst/>
                        </a:rPr>
                        <a:t>30,3</a:t>
                      </a:r>
                      <a:endParaRPr lang="en-GB" sz="2000" b="1"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58239">
                <a:tc>
                  <a:txBody>
                    <a:bodyPr/>
                    <a:lstStyle/>
                    <a:p>
                      <a:pPr>
                        <a:spcAft>
                          <a:spcPts val="0"/>
                        </a:spcAft>
                      </a:pPr>
                      <a:r>
                        <a:rPr lang="en-GB" sz="2000" dirty="0">
                          <a:effectLst/>
                        </a:rPr>
                        <a:t>Germany</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5,6</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86,7</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241,9</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F4E"/>
                    </a:solidFill>
                  </a:tcPr>
                </a:tc>
                <a:tc>
                  <a:txBody>
                    <a:bodyPr/>
                    <a:lstStyle/>
                    <a:p>
                      <a:pPr algn="ctr">
                        <a:spcAft>
                          <a:spcPts val="0"/>
                        </a:spcAft>
                      </a:pPr>
                      <a:r>
                        <a:rPr lang="en-GB" sz="2000" dirty="0">
                          <a:effectLst/>
                        </a:rPr>
                        <a:t>76,3</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20,2</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196,2</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F4E"/>
                    </a:solidFill>
                  </a:tcPr>
                </a:tc>
                <a:tc>
                  <a:txBody>
                    <a:bodyPr/>
                    <a:lstStyle/>
                    <a:p>
                      <a:pPr algn="ctr">
                        <a:spcAft>
                          <a:spcPts val="0"/>
                        </a:spcAft>
                      </a:pPr>
                      <a:r>
                        <a:rPr lang="en-GB" sz="2000" dirty="0">
                          <a:effectLst/>
                        </a:rPr>
                        <a:t>626,9</a:t>
                      </a:r>
                      <a:endParaRPr lang="en-GB" sz="2000" b="1"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58239">
                <a:tc>
                  <a:txBody>
                    <a:bodyPr/>
                    <a:lstStyle/>
                    <a:p>
                      <a:pPr>
                        <a:spcAft>
                          <a:spcPts val="0"/>
                        </a:spcAft>
                      </a:pPr>
                      <a:r>
                        <a:rPr lang="en-GB" sz="2000" dirty="0">
                          <a:effectLst/>
                        </a:rPr>
                        <a:t>Russia</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10,7</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515,9</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F3C9"/>
                    </a:solidFill>
                  </a:tcPr>
                </a:tc>
                <a:tc>
                  <a:txBody>
                    <a:bodyPr/>
                    <a:lstStyle/>
                    <a:p>
                      <a:pPr algn="ctr">
                        <a:spcAft>
                          <a:spcPts val="0"/>
                        </a:spcAft>
                      </a:pPr>
                      <a:r>
                        <a:rPr lang="en-GB" sz="2000" dirty="0">
                          <a:effectLst/>
                        </a:rPr>
                        <a:t>168,9</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203,1</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185,3</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1,1</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1085,1</a:t>
                      </a:r>
                      <a:endParaRPr lang="en-GB" sz="2000" b="1"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58239">
                <a:tc>
                  <a:txBody>
                    <a:bodyPr/>
                    <a:lstStyle/>
                    <a:p>
                      <a:pPr>
                        <a:spcAft>
                          <a:spcPts val="0"/>
                        </a:spcAft>
                      </a:pPr>
                      <a:r>
                        <a:rPr lang="en-GB" sz="2000" dirty="0">
                          <a:effectLst/>
                        </a:rPr>
                        <a:t>China</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10,7</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a:effectLst/>
                        </a:rPr>
                        <a:t>202,8</a:t>
                      </a:r>
                      <a:endParaRPr lang="en-GB" sz="200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4445,5</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248,1</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1165,1</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000" dirty="0">
                          <a:effectLst/>
                        </a:rPr>
                        <a:t>492,4</a:t>
                      </a:r>
                      <a:endParaRPr lang="en-GB" sz="20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3EC"/>
                    </a:solidFill>
                  </a:tcPr>
                </a:tc>
                <a:tc>
                  <a:txBody>
                    <a:bodyPr/>
                    <a:lstStyle/>
                    <a:p>
                      <a:pPr algn="ctr">
                        <a:spcAft>
                          <a:spcPts val="0"/>
                        </a:spcAft>
                      </a:pPr>
                      <a:r>
                        <a:rPr lang="en-GB" sz="2000" dirty="0">
                          <a:effectLst/>
                        </a:rPr>
                        <a:t>6564,6</a:t>
                      </a:r>
                      <a:endParaRPr lang="en-GB" sz="2000" b="1"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Slide Number Placeholder 7"/>
          <p:cNvSpPr>
            <a:spLocks noGrp="1"/>
          </p:cNvSpPr>
          <p:nvPr>
            <p:ph type="sldNum" sz="quarter" idx="12"/>
          </p:nvPr>
        </p:nvSpPr>
        <p:spPr/>
        <p:txBody>
          <a:bodyPr>
            <a:normAutofit/>
          </a:bodyPr>
          <a:lstStyle/>
          <a:p>
            <a:fld id="{CB23F5B8-67C3-D243-B203-F43BA1900E41}" type="slidenum">
              <a:rPr lang="en-US" smtClean="0"/>
              <a:t>45</a:t>
            </a:fld>
            <a:endParaRPr lang="en-US"/>
          </a:p>
        </p:txBody>
      </p:sp>
      <p:sp>
        <p:nvSpPr>
          <p:cNvPr id="5" name="TextBox 4"/>
          <p:cNvSpPr txBox="1"/>
          <p:nvPr/>
        </p:nvSpPr>
        <p:spPr>
          <a:xfrm>
            <a:off x="5319132" y="5875010"/>
            <a:ext cx="6034668" cy="523220"/>
          </a:xfrm>
          <a:prstGeom prst="rect">
            <a:avLst/>
          </a:prstGeom>
          <a:noFill/>
        </p:spPr>
        <p:txBody>
          <a:bodyPr wrap="square" rtlCol="0">
            <a:spAutoFit/>
          </a:bodyPr>
          <a:lstStyle/>
          <a:p>
            <a:pPr algn="r"/>
            <a:r>
              <a:rPr lang="el-GR" sz="1400" b="1" dirty="0">
                <a:solidFill>
                  <a:schemeClr val="accent1"/>
                </a:solidFill>
              </a:rPr>
              <a:t>πηγές</a:t>
            </a:r>
            <a:r>
              <a:rPr lang="en-GB" sz="1400" b="1" dirty="0">
                <a:solidFill>
                  <a:schemeClr val="accent1"/>
                </a:solidFill>
              </a:rPr>
              <a:t>: BP Statistical Review 2019 &amp; Danish Energy Agency 2017. Unit: </a:t>
            </a:r>
            <a:r>
              <a:rPr lang="en-GB" sz="1400" b="1" dirty="0" err="1">
                <a:solidFill>
                  <a:schemeClr val="accent1"/>
                </a:solidFill>
              </a:rPr>
              <a:t>TWh</a:t>
            </a:r>
            <a:endParaRPr lang="en-GB" sz="1400" b="1" dirty="0">
              <a:solidFill>
                <a:schemeClr val="accent1"/>
              </a:solidFill>
            </a:endParaRPr>
          </a:p>
          <a:p>
            <a:pPr algn="r"/>
            <a:r>
              <a:rPr lang="en-GB" sz="1400" b="1" dirty="0">
                <a:solidFill>
                  <a:schemeClr val="accent1"/>
                </a:solidFill>
              </a:rPr>
              <a:t>^ less than 0,05</a:t>
            </a:r>
            <a:endParaRPr lang="en-US" sz="1400" b="1" dirty="0">
              <a:solidFill>
                <a:schemeClr val="accent1"/>
              </a:solidFill>
            </a:endParaRPr>
          </a:p>
        </p:txBody>
      </p:sp>
    </p:spTree>
    <p:extLst>
      <p:ext uri="{BB962C8B-B14F-4D97-AF65-F5344CB8AC3E}">
        <p14:creationId xmlns:p14="http://schemas.microsoft.com/office/powerpoint/2010/main" val="58058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12058"/>
          </a:xfrm>
        </p:spPr>
        <p:txBody>
          <a:bodyPr>
            <a:normAutofit/>
          </a:bodyPr>
          <a:lstStyle/>
          <a:p>
            <a:pPr algn="ctr"/>
            <a:r>
              <a:rPr lang="el-GR" sz="3600" dirty="0">
                <a:latin typeface="Calibri" charset="0"/>
                <a:ea typeface="Calibri" charset="0"/>
                <a:cs typeface="Calibri" charset="0"/>
              </a:rPr>
              <a:t>Περιπτωσιολογική μελέτη Κίνας</a:t>
            </a:r>
          </a:p>
        </p:txBody>
      </p:sp>
      <p:sp>
        <p:nvSpPr>
          <p:cNvPr id="3" name="Content Placeholder 2"/>
          <p:cNvSpPr>
            <a:spLocks noGrp="1"/>
          </p:cNvSpPr>
          <p:nvPr>
            <p:ph idx="1"/>
          </p:nvPr>
        </p:nvSpPr>
        <p:spPr>
          <a:xfrm>
            <a:off x="1371600" y="1297858"/>
            <a:ext cx="9601200" cy="4569542"/>
          </a:xfrm>
        </p:spPr>
        <p:txBody>
          <a:bodyPr anchor="ctr">
            <a:normAutofit lnSpcReduction="10000"/>
          </a:bodyPr>
          <a:lstStyle/>
          <a:p>
            <a:pPr marL="0" indent="0">
              <a:lnSpc>
                <a:spcPct val="110000"/>
              </a:lnSpc>
              <a:buNone/>
            </a:pPr>
            <a:r>
              <a:rPr lang="el-GR" sz="2200" dirty="0">
                <a:latin typeface="Calibri" charset="0"/>
                <a:ea typeface="Calibri" charset="0"/>
                <a:cs typeface="Calibri" charset="0"/>
              </a:rPr>
              <a:t>Η Κίνα είναι: </a:t>
            </a:r>
          </a:p>
          <a:p>
            <a:pPr marL="457200" indent="-457200">
              <a:lnSpc>
                <a:spcPct val="110000"/>
              </a:lnSpc>
              <a:buFont typeface="+mj-lt"/>
              <a:buAutoNum type="arabicPeriod"/>
            </a:pPr>
            <a:r>
              <a:rPr lang="el-GR" sz="2200" dirty="0">
                <a:latin typeface="Calibri" charset="0"/>
                <a:ea typeface="Calibri" charset="0"/>
                <a:cs typeface="Calibri" charset="0"/>
              </a:rPr>
              <a:t>Ο μεγαλύτερος καταναλωτής ενέργειας </a:t>
            </a:r>
            <a:r>
              <a:rPr lang="el-GR" sz="2200" dirty="0" smtClean="0">
                <a:latin typeface="Calibri" charset="0"/>
                <a:ea typeface="Calibri" charset="0"/>
                <a:cs typeface="Calibri" charset="0"/>
              </a:rPr>
              <a:t>παγκοσμίως</a:t>
            </a:r>
            <a:r>
              <a:rPr lang="el-GR" dirty="0" smtClean="0">
                <a:latin typeface="Calibri" charset="0"/>
                <a:ea typeface="Calibri" charset="0"/>
                <a:cs typeface="Calibri" charset="0"/>
              </a:rPr>
              <a:t> </a:t>
            </a:r>
            <a:r>
              <a:rPr lang="el-GR" dirty="0">
                <a:solidFill>
                  <a:schemeClr val="accent1"/>
                </a:solidFill>
                <a:latin typeface="Calibri" charset="0"/>
                <a:ea typeface="Calibri" charset="0"/>
                <a:cs typeface="Calibri" charset="0"/>
              </a:rPr>
              <a:t>(BP </a:t>
            </a:r>
            <a:r>
              <a:rPr lang="el-GR" dirty="0" err="1">
                <a:solidFill>
                  <a:schemeClr val="accent1"/>
                </a:solidFill>
                <a:latin typeface="Calibri" charset="0"/>
                <a:ea typeface="Calibri" charset="0"/>
                <a:cs typeface="Calibri" charset="0"/>
              </a:rPr>
              <a:t>Statistical</a:t>
            </a:r>
            <a:r>
              <a:rPr lang="el-GR" dirty="0">
                <a:solidFill>
                  <a:schemeClr val="accent1"/>
                </a:solidFill>
                <a:latin typeface="Calibri" charset="0"/>
                <a:ea typeface="Calibri" charset="0"/>
                <a:cs typeface="Calibri" charset="0"/>
              </a:rPr>
              <a:t> Review, 2019)</a:t>
            </a:r>
            <a:endParaRPr lang="el-GR" dirty="0">
              <a:latin typeface="Calibri" charset="0"/>
              <a:ea typeface="Calibri" charset="0"/>
              <a:cs typeface="Calibri" charset="0"/>
            </a:endParaRPr>
          </a:p>
          <a:p>
            <a:pPr marL="457200" indent="-457200">
              <a:lnSpc>
                <a:spcPct val="110000"/>
              </a:lnSpc>
              <a:buFont typeface="+mj-lt"/>
              <a:buAutoNum type="arabicPeriod"/>
            </a:pPr>
            <a:r>
              <a:rPr lang="el-GR" sz="2200" dirty="0">
                <a:latin typeface="Calibri" charset="0"/>
                <a:ea typeface="Calibri" charset="0"/>
                <a:cs typeface="Calibri" charset="0"/>
              </a:rPr>
              <a:t>Ο μεγαλύτερος </a:t>
            </a:r>
            <a:r>
              <a:rPr lang="el-GR" sz="2200" dirty="0" smtClean="0">
                <a:latin typeface="Calibri" charset="0"/>
                <a:ea typeface="Calibri" charset="0"/>
                <a:cs typeface="Calibri" charset="0"/>
              </a:rPr>
              <a:t>παραγωγός αερίων </a:t>
            </a:r>
            <a:r>
              <a:rPr lang="el-GR" sz="2200" dirty="0">
                <a:latin typeface="Calibri" charset="0"/>
                <a:ea typeface="Calibri" charset="0"/>
                <a:cs typeface="Calibri" charset="0"/>
              </a:rPr>
              <a:t>του </a:t>
            </a:r>
            <a:r>
              <a:rPr lang="el-GR" sz="2200" dirty="0" smtClean="0">
                <a:latin typeface="Calibri" charset="0"/>
                <a:ea typeface="Calibri" charset="0"/>
                <a:cs typeface="Calibri" charset="0"/>
              </a:rPr>
              <a:t>θερμοκηπίου</a:t>
            </a:r>
            <a:r>
              <a:rPr lang="el-GR" dirty="0" smtClean="0">
                <a:latin typeface="Calibri" charset="0"/>
                <a:ea typeface="Calibri" charset="0"/>
                <a:cs typeface="Calibri" charset="0"/>
              </a:rPr>
              <a:t> </a:t>
            </a:r>
            <a:r>
              <a:rPr lang="el-GR" dirty="0">
                <a:solidFill>
                  <a:schemeClr val="accent1"/>
                </a:solidFill>
                <a:latin typeface="Calibri" charset="0"/>
                <a:ea typeface="Calibri" charset="0"/>
                <a:cs typeface="Calibri" charset="0"/>
              </a:rPr>
              <a:t>(</a:t>
            </a:r>
            <a:r>
              <a:rPr lang="el-GR" dirty="0" err="1">
                <a:solidFill>
                  <a:schemeClr val="accent1"/>
                </a:solidFill>
                <a:latin typeface="Calibri" charset="0"/>
                <a:ea typeface="Calibri" charset="0"/>
                <a:cs typeface="Calibri" charset="0"/>
              </a:rPr>
              <a:t>Yang</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et</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al</a:t>
            </a:r>
            <a:r>
              <a:rPr lang="el-GR" dirty="0">
                <a:solidFill>
                  <a:schemeClr val="accent1"/>
                </a:solidFill>
                <a:latin typeface="Calibri" charset="0"/>
                <a:ea typeface="Calibri" charset="0"/>
                <a:cs typeface="Calibri" charset="0"/>
              </a:rPr>
              <a:t>., 2016)</a:t>
            </a:r>
            <a:endParaRPr lang="el-GR" dirty="0">
              <a:latin typeface="Calibri" charset="0"/>
              <a:ea typeface="Calibri" charset="0"/>
              <a:cs typeface="Calibri" charset="0"/>
            </a:endParaRPr>
          </a:p>
          <a:p>
            <a:pPr marL="457200" indent="-457200">
              <a:lnSpc>
                <a:spcPct val="110000"/>
              </a:lnSpc>
              <a:buFont typeface="+mj-lt"/>
              <a:buAutoNum type="arabicPeriod"/>
            </a:pPr>
            <a:r>
              <a:rPr lang="el-GR" sz="2200" dirty="0">
                <a:latin typeface="Calibri" charset="0"/>
                <a:ea typeface="Calibri" charset="0"/>
                <a:cs typeface="Calibri" charset="0"/>
              </a:rPr>
              <a:t>Ο μεγαλύτερος παραγωγός </a:t>
            </a:r>
            <a:r>
              <a:rPr lang="el-GR" sz="2200" dirty="0" smtClean="0">
                <a:latin typeface="Calibri" charset="0"/>
                <a:ea typeface="Calibri" charset="0"/>
                <a:cs typeface="Calibri" charset="0"/>
              </a:rPr>
              <a:t>άνθρακα</a:t>
            </a:r>
            <a:r>
              <a:rPr lang="el-GR" dirty="0" smtClean="0">
                <a:latin typeface="Calibri" charset="0"/>
                <a:ea typeface="Calibri" charset="0"/>
                <a:cs typeface="Calibri" charset="0"/>
              </a:rPr>
              <a:t> </a:t>
            </a:r>
            <a:r>
              <a:rPr lang="el-GR" dirty="0">
                <a:solidFill>
                  <a:schemeClr val="accent1"/>
                </a:solidFill>
                <a:latin typeface="Calibri" charset="0"/>
                <a:ea typeface="Calibri" charset="0"/>
                <a:cs typeface="Calibri" charset="0"/>
              </a:rPr>
              <a:t>(</a:t>
            </a:r>
            <a:r>
              <a:rPr lang="el-GR" dirty="0" err="1">
                <a:solidFill>
                  <a:schemeClr val="accent1"/>
                </a:solidFill>
                <a:latin typeface="Calibri" charset="0"/>
                <a:ea typeface="Calibri" charset="0"/>
                <a:cs typeface="Calibri" charset="0"/>
              </a:rPr>
              <a:t>Zhang</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et</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al</a:t>
            </a:r>
            <a:r>
              <a:rPr lang="el-GR" dirty="0">
                <a:solidFill>
                  <a:schemeClr val="accent1"/>
                </a:solidFill>
                <a:latin typeface="Calibri" charset="0"/>
                <a:ea typeface="Calibri" charset="0"/>
                <a:cs typeface="Calibri" charset="0"/>
              </a:rPr>
              <a:t>., 2017; </a:t>
            </a:r>
            <a:r>
              <a:rPr lang="el-GR" dirty="0" err="1">
                <a:solidFill>
                  <a:schemeClr val="accent1"/>
                </a:solidFill>
                <a:latin typeface="Calibri" charset="0"/>
                <a:ea typeface="Calibri" charset="0"/>
                <a:cs typeface="Calibri" charset="0"/>
              </a:rPr>
              <a:t>Wang</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et</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al</a:t>
            </a:r>
            <a:r>
              <a:rPr lang="el-GR" dirty="0">
                <a:solidFill>
                  <a:schemeClr val="accent1"/>
                </a:solidFill>
                <a:latin typeface="Calibri" charset="0"/>
                <a:ea typeface="Calibri" charset="0"/>
                <a:cs typeface="Calibri" charset="0"/>
              </a:rPr>
              <a:t>., 2018)</a:t>
            </a:r>
            <a:endParaRPr lang="el-GR" dirty="0">
              <a:latin typeface="Calibri" charset="0"/>
              <a:ea typeface="Calibri" charset="0"/>
              <a:cs typeface="Calibri" charset="0"/>
            </a:endParaRPr>
          </a:p>
          <a:p>
            <a:pPr>
              <a:lnSpc>
                <a:spcPct val="110000"/>
              </a:lnSpc>
            </a:pPr>
            <a:r>
              <a:rPr lang="el-GR" sz="2200" dirty="0">
                <a:latin typeface="Calibri" charset="0"/>
                <a:ea typeface="Calibri" charset="0"/>
                <a:cs typeface="Calibri" charset="0"/>
              </a:rPr>
              <a:t>Η κατανάλωση φυσικού αερίου στην Κίνα το 2018 </a:t>
            </a:r>
            <a:r>
              <a:rPr lang="el-GR" sz="2200" dirty="0" smtClean="0">
                <a:latin typeface="Calibri" charset="0"/>
                <a:ea typeface="Calibri" charset="0"/>
                <a:cs typeface="Calibri" charset="0"/>
              </a:rPr>
              <a:t>αυξήθηκε, </a:t>
            </a:r>
            <a:r>
              <a:rPr lang="el-GR" sz="2200" dirty="0">
                <a:latin typeface="Calibri" charset="0"/>
                <a:ea typeface="Calibri" charset="0"/>
                <a:cs typeface="Calibri" charset="0"/>
              </a:rPr>
              <a:t>σε σχέση με το </a:t>
            </a:r>
            <a:r>
              <a:rPr lang="el-GR" sz="2200" dirty="0" smtClean="0">
                <a:latin typeface="Calibri" charset="0"/>
                <a:ea typeface="Calibri" charset="0"/>
                <a:cs typeface="Calibri" charset="0"/>
              </a:rPr>
              <a:t>2017, </a:t>
            </a:r>
            <a:r>
              <a:rPr lang="el-GR" sz="2200" dirty="0">
                <a:latin typeface="Calibri" charset="0"/>
                <a:ea typeface="Calibri" charset="0"/>
                <a:cs typeface="Calibri" charset="0"/>
              </a:rPr>
              <a:t>κατά 18%, εξαιτίας των κινεζικών περιβαλλοντικών πολιτικών που ενθαρρύνουν τη μετάβαση από τον άνθρακα στο φυσικό αέριο στη βιομηχανία και </a:t>
            </a:r>
            <a:r>
              <a:rPr lang="el-GR" sz="2200" dirty="0" smtClean="0">
                <a:latin typeface="Calibri" charset="0"/>
                <a:ea typeface="Calibri" charset="0"/>
                <a:cs typeface="Calibri" charset="0"/>
              </a:rPr>
              <a:t>στα </a:t>
            </a:r>
            <a:r>
              <a:rPr lang="el-GR" sz="2200" dirty="0">
                <a:latin typeface="Calibri" charset="0"/>
                <a:ea typeface="Calibri" charset="0"/>
                <a:cs typeface="Calibri" charset="0"/>
              </a:rPr>
              <a:t>κτίρια για τη βελτίωση της </a:t>
            </a:r>
            <a:r>
              <a:rPr lang="el-GR" sz="2200" dirty="0" smtClean="0">
                <a:latin typeface="Calibri" charset="0"/>
                <a:ea typeface="Calibri" charset="0"/>
                <a:cs typeface="Calibri" charset="0"/>
              </a:rPr>
              <a:t>ποιότητας </a:t>
            </a:r>
            <a:r>
              <a:rPr lang="el-GR" sz="2200" dirty="0">
                <a:latin typeface="Calibri" charset="0"/>
                <a:ea typeface="Calibri" charset="0"/>
                <a:cs typeface="Calibri" charset="0"/>
              </a:rPr>
              <a:t>του </a:t>
            </a:r>
            <a:r>
              <a:rPr lang="el-GR" sz="2200" dirty="0" smtClean="0">
                <a:latin typeface="Calibri" charset="0"/>
                <a:ea typeface="Calibri" charset="0"/>
                <a:cs typeface="Calibri" charset="0"/>
              </a:rPr>
              <a:t>αέρα </a:t>
            </a:r>
            <a:r>
              <a:rPr lang="el-GR" dirty="0">
                <a:solidFill>
                  <a:schemeClr val="accent1"/>
                </a:solidFill>
                <a:latin typeface="Calibri" charset="0"/>
                <a:ea typeface="Calibri" charset="0"/>
                <a:cs typeface="Calibri" charset="0"/>
              </a:rPr>
              <a:t>(BP, 2019)</a:t>
            </a:r>
            <a:r>
              <a:rPr lang="el-GR" dirty="0">
                <a:latin typeface="Calibri" charset="0"/>
                <a:ea typeface="Calibri" charset="0"/>
                <a:cs typeface="Calibri" charset="0"/>
              </a:rPr>
              <a:t> </a:t>
            </a:r>
          </a:p>
          <a:p>
            <a:pPr>
              <a:lnSpc>
                <a:spcPct val="110000"/>
              </a:lnSpc>
            </a:pPr>
            <a:r>
              <a:rPr lang="el-GR" sz="2200" dirty="0">
                <a:latin typeface="Calibri" charset="0"/>
                <a:ea typeface="Calibri" charset="0"/>
                <a:cs typeface="Calibri" charset="0"/>
              </a:rPr>
              <a:t>Η Κίνα είναι μια πλούσια σε ενέργεια χώρα με το μεγαλύτερο δυναμικό υδροηλεκτρικής ενέργειας στον πλανήτη, με συνολικό θεωρητικό υδροηλεκτρικό δυναμικό 694 </a:t>
            </a:r>
            <a:r>
              <a:rPr lang="el-GR" sz="2200" dirty="0" smtClean="0">
                <a:latin typeface="Calibri" charset="0"/>
                <a:ea typeface="Calibri" charset="0"/>
                <a:cs typeface="Calibri" charset="0"/>
              </a:rPr>
              <a:t>GW </a:t>
            </a:r>
            <a:r>
              <a:rPr lang="el-GR" dirty="0">
                <a:solidFill>
                  <a:schemeClr val="accent1"/>
                </a:solidFill>
                <a:latin typeface="Calibri" charset="0"/>
                <a:ea typeface="Calibri" charset="0"/>
                <a:cs typeface="Calibri" charset="0"/>
              </a:rPr>
              <a:t>(</a:t>
            </a:r>
            <a:r>
              <a:rPr lang="el-GR" dirty="0" err="1">
                <a:solidFill>
                  <a:schemeClr val="accent1"/>
                </a:solidFill>
                <a:latin typeface="Calibri" charset="0"/>
                <a:ea typeface="Calibri" charset="0"/>
                <a:cs typeface="Calibri" charset="0"/>
              </a:rPr>
              <a:t>Zhang</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et</a:t>
            </a:r>
            <a:r>
              <a:rPr lang="el-GR" dirty="0">
                <a:solidFill>
                  <a:schemeClr val="accent1"/>
                </a:solidFill>
                <a:latin typeface="Calibri" charset="0"/>
                <a:ea typeface="Calibri" charset="0"/>
                <a:cs typeface="Calibri" charset="0"/>
              </a:rPr>
              <a:t> </a:t>
            </a:r>
            <a:r>
              <a:rPr lang="el-GR" dirty="0" err="1">
                <a:solidFill>
                  <a:schemeClr val="accent1"/>
                </a:solidFill>
                <a:latin typeface="Calibri" charset="0"/>
                <a:ea typeface="Calibri" charset="0"/>
                <a:cs typeface="Calibri" charset="0"/>
              </a:rPr>
              <a:t>al</a:t>
            </a:r>
            <a:r>
              <a:rPr lang="el-GR" dirty="0">
                <a:solidFill>
                  <a:schemeClr val="accent1"/>
                </a:solidFill>
                <a:latin typeface="Calibri" charset="0"/>
                <a:ea typeface="Calibri" charset="0"/>
                <a:cs typeface="Calibri" charset="0"/>
              </a:rPr>
              <a:t>., 2017)</a:t>
            </a:r>
          </a:p>
        </p:txBody>
      </p:sp>
      <p:sp>
        <p:nvSpPr>
          <p:cNvPr id="4" name="Slide Number Placeholder 3"/>
          <p:cNvSpPr>
            <a:spLocks noGrp="1"/>
          </p:cNvSpPr>
          <p:nvPr>
            <p:ph type="sldNum" sz="quarter" idx="12"/>
          </p:nvPr>
        </p:nvSpPr>
        <p:spPr/>
        <p:txBody>
          <a:bodyPr/>
          <a:lstStyle/>
          <a:p>
            <a:fld id="{CB23F5B8-67C3-D243-B203-F43BA1900E41}" type="slidenum">
              <a:rPr lang="en-US" smtClean="0"/>
              <a:t>46</a:t>
            </a:fld>
            <a:endParaRPr lang="en-US"/>
          </a:p>
        </p:txBody>
      </p:sp>
    </p:spTree>
    <p:extLst>
      <p:ext uri="{BB962C8B-B14F-4D97-AF65-F5344CB8AC3E}">
        <p14:creationId xmlns:p14="http://schemas.microsoft.com/office/powerpoint/2010/main" val="2097073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9941"/>
          </a:xfrm>
        </p:spPr>
        <p:txBody>
          <a:bodyPr anchor="ctr">
            <a:noAutofit/>
          </a:bodyPr>
          <a:lstStyle/>
          <a:p>
            <a:r>
              <a:rPr lang="en-US" sz="3200" b="1" dirty="0"/>
              <a:t/>
            </a:r>
            <a:br>
              <a:rPr lang="en-US" sz="3200" b="1" dirty="0"/>
            </a:br>
            <a:r>
              <a:rPr lang="en-US" sz="3200" b="1" dirty="0"/>
              <a:t/>
            </a:r>
            <a:br>
              <a:rPr lang="en-US" sz="3200" b="1" dirty="0"/>
            </a:br>
            <a:r>
              <a:rPr lang="el-GR" sz="3600" dirty="0">
                <a:latin typeface="Calibri" charset="0"/>
                <a:ea typeface="Calibri" charset="0"/>
                <a:cs typeface="Calibri" charset="0"/>
              </a:rPr>
              <a:t>Κίνα</a:t>
            </a:r>
            <a:r>
              <a:rPr lang="en-US" sz="3200" dirty="0"/>
              <a:t/>
            </a:r>
            <a:br>
              <a:rPr lang="en-US" sz="32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975537"/>
              </p:ext>
            </p:extLst>
          </p:nvPr>
        </p:nvGraphicFramePr>
        <p:xfrm>
          <a:off x="838200" y="1093509"/>
          <a:ext cx="10515600" cy="4967926"/>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normAutofit/>
          </a:bodyPr>
          <a:lstStyle/>
          <a:p>
            <a:fld id="{CB23F5B8-67C3-D243-B203-F43BA1900E41}" type="slidenum">
              <a:rPr lang="en-US" smtClean="0"/>
              <a:t>47</a:t>
            </a:fld>
            <a:endParaRPr lang="en-US"/>
          </a:p>
        </p:txBody>
      </p:sp>
      <p:sp>
        <p:nvSpPr>
          <p:cNvPr id="5" name="TextBox 4"/>
          <p:cNvSpPr txBox="1"/>
          <p:nvPr/>
        </p:nvSpPr>
        <p:spPr>
          <a:xfrm>
            <a:off x="9251814" y="6208694"/>
            <a:ext cx="2101986" cy="338554"/>
          </a:xfrm>
          <a:prstGeom prst="rect">
            <a:avLst/>
          </a:prstGeom>
          <a:noFill/>
        </p:spPr>
        <p:txBody>
          <a:bodyPr wrap="none" rtlCol="0">
            <a:spAutoFit/>
          </a:bodyPr>
          <a:lstStyle/>
          <a:p>
            <a:r>
              <a:rPr lang="el-GR" sz="1600" dirty="0" smtClean="0">
                <a:solidFill>
                  <a:schemeClr val="accent1"/>
                </a:solidFill>
              </a:rPr>
              <a:t>Πηγή: </a:t>
            </a:r>
            <a:r>
              <a:rPr lang="en-US" sz="1600" dirty="0" smtClean="0">
                <a:solidFill>
                  <a:schemeClr val="accent1"/>
                </a:solidFill>
              </a:rPr>
              <a:t>IEA Energy Atlas</a:t>
            </a:r>
            <a:endParaRPr lang="en-US" sz="1600" dirty="0">
              <a:solidFill>
                <a:schemeClr val="accent1"/>
              </a:solidFill>
            </a:endParaRPr>
          </a:p>
        </p:txBody>
      </p:sp>
    </p:spTree>
    <p:extLst>
      <p:ext uri="{BB962C8B-B14F-4D97-AF65-F5344CB8AC3E}">
        <p14:creationId xmlns:p14="http://schemas.microsoft.com/office/powerpoint/2010/main" val="169933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1890"/>
          </a:xfrm>
        </p:spPr>
        <p:txBody>
          <a:bodyPr>
            <a:normAutofit/>
          </a:bodyPr>
          <a:lstStyle/>
          <a:p>
            <a:pPr algn="ctr"/>
            <a:r>
              <a:rPr lang="el-GR" sz="3600" dirty="0">
                <a:latin typeface="Calibri" charset="0"/>
                <a:ea typeface="Calibri" charset="0"/>
                <a:cs typeface="Calibri" charset="0"/>
              </a:rPr>
              <a:t>Περιπτωσιολογική μελέτη Ρωσίας</a:t>
            </a:r>
          </a:p>
        </p:txBody>
      </p:sp>
      <p:sp>
        <p:nvSpPr>
          <p:cNvPr id="3" name="Content Placeholder 2"/>
          <p:cNvSpPr>
            <a:spLocks noGrp="1"/>
          </p:cNvSpPr>
          <p:nvPr>
            <p:ph idx="1"/>
          </p:nvPr>
        </p:nvSpPr>
        <p:spPr>
          <a:xfrm>
            <a:off x="1371600" y="1307690"/>
            <a:ext cx="9601200" cy="4559710"/>
          </a:xfrm>
        </p:spPr>
        <p:txBody>
          <a:bodyPr anchor="t">
            <a:noAutofit/>
          </a:bodyPr>
          <a:lstStyle/>
          <a:p>
            <a:pPr marL="0" indent="0">
              <a:lnSpc>
                <a:spcPct val="100000"/>
              </a:lnSpc>
              <a:buNone/>
            </a:pPr>
            <a:r>
              <a:rPr lang="el-GR" sz="2200" b="1" dirty="0">
                <a:latin typeface="Calibri" charset="0"/>
                <a:ea typeface="Calibri" charset="0"/>
                <a:cs typeface="Calibri" charset="0"/>
              </a:rPr>
              <a:t>Η Ρωσία</a:t>
            </a:r>
          </a:p>
          <a:p>
            <a:pPr marL="457200" indent="-457200">
              <a:lnSpc>
                <a:spcPct val="100000"/>
              </a:lnSpc>
              <a:buFont typeface="+mj-lt"/>
              <a:buAutoNum type="arabicPeriod"/>
            </a:pPr>
            <a:r>
              <a:rPr lang="el-GR" sz="2200" dirty="0">
                <a:latin typeface="Calibri" charset="0"/>
                <a:ea typeface="Calibri" charset="0"/>
                <a:cs typeface="Calibri" charset="0"/>
              </a:rPr>
              <a:t>Κατέχει </a:t>
            </a:r>
            <a:r>
              <a:rPr lang="el-GR" sz="2200" dirty="0" smtClean="0">
                <a:latin typeface="Calibri" charset="0"/>
                <a:ea typeface="Calibri" charset="0"/>
                <a:cs typeface="Calibri" charset="0"/>
              </a:rPr>
              <a:t>ένα </a:t>
            </a:r>
            <a:r>
              <a:rPr lang="el-GR" sz="2200" dirty="0">
                <a:latin typeface="Calibri" charset="0"/>
                <a:ea typeface="Calibri" charset="0"/>
                <a:cs typeface="Calibri" charset="0"/>
              </a:rPr>
              <a:t>από τα μεγαλύτερα κοιτάσματα φυσικού </a:t>
            </a:r>
            <a:r>
              <a:rPr lang="el-GR" sz="2200" dirty="0" smtClean="0">
                <a:latin typeface="Calibri" charset="0"/>
                <a:ea typeface="Calibri" charset="0"/>
                <a:cs typeface="Calibri" charset="0"/>
              </a:rPr>
              <a:t>αερίου. Το </a:t>
            </a:r>
            <a:r>
              <a:rPr lang="el-GR" sz="2200" dirty="0">
                <a:latin typeface="Calibri" charset="0"/>
                <a:ea typeface="Calibri" charset="0"/>
                <a:cs typeface="Calibri" charset="0"/>
              </a:rPr>
              <a:t>2018 ήταν παγκοσμίως ο δεύτερος παραγωγός φυσικού αερίου (34 </a:t>
            </a:r>
            <a:r>
              <a:rPr lang="en-US" sz="2200" dirty="0" err="1">
                <a:latin typeface="Calibri" charset="0"/>
                <a:ea typeface="Calibri" charset="0"/>
                <a:cs typeface="Calibri" charset="0"/>
              </a:rPr>
              <a:t>bcm</a:t>
            </a:r>
            <a:r>
              <a:rPr lang="en-US" sz="2200" dirty="0">
                <a:latin typeface="Calibri" charset="0"/>
                <a:ea typeface="Calibri" charset="0"/>
                <a:cs typeface="Calibri" charset="0"/>
              </a:rPr>
              <a:t>).</a:t>
            </a:r>
            <a:endParaRPr lang="el-GR" sz="2200" dirty="0">
              <a:latin typeface="Calibri" charset="0"/>
              <a:ea typeface="Calibri" charset="0"/>
              <a:cs typeface="Calibri" charset="0"/>
            </a:endParaRPr>
          </a:p>
          <a:p>
            <a:pPr marL="457200" indent="-457200">
              <a:lnSpc>
                <a:spcPct val="100000"/>
              </a:lnSpc>
              <a:buFont typeface="+mj-lt"/>
              <a:buAutoNum type="arabicPeriod"/>
            </a:pPr>
            <a:r>
              <a:rPr lang="el-GR" sz="2200" dirty="0">
                <a:latin typeface="Calibri" charset="0"/>
                <a:ea typeface="Calibri" charset="0"/>
                <a:cs typeface="Calibri" charset="0"/>
              </a:rPr>
              <a:t>Είναι ο τέταρτος μεγαλύτερος </a:t>
            </a:r>
            <a:r>
              <a:rPr lang="el-GR" sz="2200" dirty="0" smtClean="0">
                <a:latin typeface="Calibri" charset="0"/>
                <a:ea typeface="Calibri" charset="0"/>
                <a:cs typeface="Calibri" charset="0"/>
              </a:rPr>
              <a:t>παραγωγός αεριών </a:t>
            </a:r>
            <a:r>
              <a:rPr lang="el-GR" sz="2200" dirty="0">
                <a:latin typeface="Calibri" charset="0"/>
                <a:ea typeface="Calibri" charset="0"/>
                <a:cs typeface="Calibri" charset="0"/>
              </a:rPr>
              <a:t>στον κόσμο. </a:t>
            </a:r>
          </a:p>
          <a:p>
            <a:pPr marL="457200" indent="-457200">
              <a:lnSpc>
                <a:spcPct val="100000"/>
              </a:lnSpc>
              <a:buFont typeface="+mj-lt"/>
              <a:buAutoNum type="arabicPeriod"/>
            </a:pPr>
            <a:r>
              <a:rPr lang="el-GR" sz="2200" dirty="0">
                <a:latin typeface="Calibri" charset="0"/>
                <a:ea typeface="Calibri" charset="0"/>
                <a:cs typeface="Calibri" charset="0"/>
              </a:rPr>
              <a:t>Έχει το πλεονέκτημα του μεγάλου γεωγραφικού μεγέθους και της ποικιλίας του κλίματος και του εδάφους </a:t>
            </a:r>
            <a:r>
              <a:rPr lang="el-GR" b="1" dirty="0">
                <a:latin typeface="Calibri" charset="0"/>
                <a:ea typeface="Calibri" charset="0"/>
                <a:cs typeface="Calibri" charset="0"/>
                <a:sym typeface="Wingdings" panose="05000000000000000000" pitchFamily="2" charset="2"/>
              </a:rPr>
              <a:t>⇢</a:t>
            </a:r>
            <a:r>
              <a:rPr lang="el-GR" sz="2200" dirty="0">
                <a:latin typeface="Calibri" charset="0"/>
                <a:ea typeface="Calibri" charset="0"/>
                <a:cs typeface="Calibri" charset="0"/>
                <a:sym typeface="Wingdings"/>
              </a:rPr>
              <a:t> </a:t>
            </a:r>
            <a:r>
              <a:rPr lang="el-GR" sz="2200" dirty="0">
                <a:latin typeface="Calibri" charset="0"/>
                <a:ea typeface="Calibri" charset="0"/>
                <a:cs typeface="Calibri" charset="0"/>
              </a:rPr>
              <a:t> Έχει τη δυνατότητα να αναπτύξει ουσιαστικά κάθε είδους ανανεώσιμη ενέργεια. </a:t>
            </a:r>
          </a:p>
          <a:p>
            <a:pPr marL="457200" indent="-457200">
              <a:lnSpc>
                <a:spcPct val="100000"/>
              </a:lnSpc>
              <a:buFont typeface="+mj-lt"/>
              <a:buAutoNum type="arabicPeriod"/>
            </a:pPr>
            <a:r>
              <a:rPr lang="el-GR" sz="2200" dirty="0">
                <a:latin typeface="Calibri" charset="0"/>
                <a:ea typeface="Calibri" charset="0"/>
                <a:cs typeface="Calibri" charset="0"/>
              </a:rPr>
              <a:t>Στοχεύει στη συνολική παραγωγή ενέργειας από ΑΠΕ σε ποσοστό 4,5% μέχρι το 2020.</a:t>
            </a:r>
          </a:p>
          <a:p>
            <a:pPr marL="0" indent="0" algn="r">
              <a:lnSpc>
                <a:spcPct val="100000"/>
              </a:lnSpc>
              <a:buNone/>
            </a:pPr>
            <a:r>
              <a:rPr lang="el-GR" sz="1600" b="1" dirty="0">
                <a:solidFill>
                  <a:schemeClr val="accent1"/>
                </a:solidFill>
                <a:latin typeface="Calibri" charset="0"/>
                <a:ea typeface="Calibri" charset="0"/>
                <a:cs typeface="Calibri" charset="0"/>
              </a:rPr>
              <a:t>BP, 2019; ΙΕΑ, 2003; </a:t>
            </a:r>
            <a:r>
              <a:rPr lang="en-US" sz="1600" b="1" dirty="0">
                <a:solidFill>
                  <a:schemeClr val="accent1"/>
                </a:solidFill>
                <a:latin typeface="Calibri" charset="0"/>
                <a:ea typeface="Calibri" charset="0"/>
                <a:cs typeface="Calibri" charset="0"/>
              </a:rPr>
              <a:t>Russian Government, 2009</a:t>
            </a:r>
            <a:endParaRPr lang="en-US" sz="1600" b="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48</a:t>
            </a:fld>
            <a:endParaRPr lang="en-US"/>
          </a:p>
        </p:txBody>
      </p:sp>
    </p:spTree>
    <p:extLst>
      <p:ext uri="{BB962C8B-B14F-4D97-AF65-F5344CB8AC3E}">
        <p14:creationId xmlns:p14="http://schemas.microsoft.com/office/powerpoint/2010/main" val="1675876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981"/>
            <a:ext cx="10515600" cy="854535"/>
          </a:xfrm>
        </p:spPr>
        <p:txBody>
          <a:bodyPr anchor="ctr">
            <a:normAutofit/>
          </a:bodyPr>
          <a:lstStyle/>
          <a:p>
            <a:r>
              <a:rPr lang="el-GR" sz="3600" dirty="0">
                <a:latin typeface="Calibri" charset="0"/>
                <a:ea typeface="Calibri" charset="0"/>
                <a:cs typeface="Calibri" charset="0"/>
              </a:rPr>
              <a:t>Ρωσία</a:t>
            </a:r>
            <a:endParaRPr lang="en-US" sz="3600"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165433"/>
              </p:ext>
            </p:extLst>
          </p:nvPr>
        </p:nvGraphicFramePr>
        <p:xfrm>
          <a:off x="838200" y="1031516"/>
          <a:ext cx="10515600" cy="5001639"/>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normAutofit/>
          </a:bodyPr>
          <a:lstStyle/>
          <a:p>
            <a:fld id="{CB23F5B8-67C3-D243-B203-F43BA1900E41}" type="slidenum">
              <a:rPr lang="en-US" smtClean="0"/>
              <a:t>49</a:t>
            </a:fld>
            <a:endParaRPr lang="en-US"/>
          </a:p>
        </p:txBody>
      </p:sp>
      <p:sp>
        <p:nvSpPr>
          <p:cNvPr id="3" name="TextBox 2"/>
          <p:cNvSpPr txBox="1"/>
          <p:nvPr/>
        </p:nvSpPr>
        <p:spPr>
          <a:xfrm>
            <a:off x="9219889" y="6114832"/>
            <a:ext cx="2101986" cy="338554"/>
          </a:xfrm>
          <a:prstGeom prst="rect">
            <a:avLst/>
          </a:prstGeom>
          <a:noFill/>
        </p:spPr>
        <p:txBody>
          <a:bodyPr wrap="none" rtlCol="0">
            <a:spAutoFit/>
          </a:bodyPr>
          <a:lstStyle/>
          <a:p>
            <a:r>
              <a:rPr lang="el-GR" sz="1600" dirty="0">
                <a:solidFill>
                  <a:schemeClr val="accent1"/>
                </a:solidFill>
              </a:rPr>
              <a:t>Πηγή: </a:t>
            </a:r>
            <a:r>
              <a:rPr lang="en-US" sz="1600" dirty="0">
                <a:solidFill>
                  <a:schemeClr val="accent1"/>
                </a:solidFill>
              </a:rPr>
              <a:t>IEA Energy Atlas</a:t>
            </a:r>
            <a:endParaRPr lang="en-US" sz="1600" dirty="0"/>
          </a:p>
        </p:txBody>
      </p:sp>
    </p:spTree>
    <p:extLst>
      <p:ext uri="{BB962C8B-B14F-4D97-AF65-F5344CB8AC3E}">
        <p14:creationId xmlns:p14="http://schemas.microsoft.com/office/powerpoint/2010/main" val="4973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4737"/>
          </a:xfrm>
        </p:spPr>
        <p:txBody>
          <a:bodyPr>
            <a:normAutofit/>
          </a:bodyPr>
          <a:lstStyle/>
          <a:p>
            <a:pPr algn="ctr"/>
            <a:r>
              <a:rPr lang="el-GR" sz="3600" dirty="0">
                <a:latin typeface="Calibri" charset="0"/>
                <a:ea typeface="Calibri" charset="0"/>
                <a:cs typeface="Calibri" charset="0"/>
              </a:rPr>
              <a:t>Η έννοια της </a:t>
            </a:r>
            <a:r>
              <a:rPr lang="en-US" sz="3600" dirty="0">
                <a:latin typeface="Calibri" charset="0"/>
                <a:ea typeface="Calibri" charset="0"/>
                <a:cs typeface="Calibri" charset="0"/>
              </a:rPr>
              <a:t>A</a:t>
            </a:r>
            <a:r>
              <a:rPr lang="el-GR" sz="3600" dirty="0" err="1">
                <a:latin typeface="Calibri" charset="0"/>
                <a:ea typeface="Calibri" charset="0"/>
                <a:cs typeface="Calibri" charset="0"/>
              </a:rPr>
              <a:t>σφάλειας</a:t>
            </a:r>
            <a:r>
              <a:rPr lang="en-US" sz="3600" dirty="0">
                <a:latin typeface="Calibri" charset="0"/>
                <a:ea typeface="Calibri" charset="0"/>
                <a:cs typeface="Calibri" charset="0"/>
              </a:rPr>
              <a:t> (Security)</a:t>
            </a:r>
          </a:p>
        </p:txBody>
      </p:sp>
      <p:sp>
        <p:nvSpPr>
          <p:cNvPr id="3" name="Content Placeholder 2"/>
          <p:cNvSpPr>
            <a:spLocks noGrp="1"/>
          </p:cNvSpPr>
          <p:nvPr>
            <p:ph idx="1"/>
          </p:nvPr>
        </p:nvSpPr>
        <p:spPr>
          <a:xfrm>
            <a:off x="1371600" y="1562582"/>
            <a:ext cx="9601200" cy="4304818"/>
          </a:xfrm>
        </p:spPr>
        <p:txBody>
          <a:bodyPr anchor="ctr">
            <a:normAutofit/>
          </a:bodyPr>
          <a:lstStyle/>
          <a:p>
            <a:pPr>
              <a:lnSpc>
                <a:spcPct val="150000"/>
              </a:lnSpc>
            </a:pPr>
            <a:endParaRPr lang="el-GR" dirty="0">
              <a:latin typeface="Calibri" charset="0"/>
              <a:ea typeface="Calibri" charset="0"/>
              <a:cs typeface="Calibri" charset="0"/>
            </a:endParaRPr>
          </a:p>
          <a:p>
            <a:pPr>
              <a:lnSpc>
                <a:spcPct val="100000"/>
              </a:lnSpc>
            </a:pPr>
            <a:r>
              <a:rPr lang="el-GR" sz="2200" dirty="0">
                <a:latin typeface="Calibri" charset="0"/>
                <a:ea typeface="Calibri" charset="0"/>
                <a:cs typeface="Calibri" charset="0"/>
              </a:rPr>
              <a:t>Το ζήτημα της ασφάλειας πηγάζει από την άναρχη δομή της κοινωνίας. </a:t>
            </a:r>
            <a:endParaRPr lang="en-GB" sz="2200" dirty="0">
              <a:latin typeface="Calibri" charset="0"/>
              <a:ea typeface="Calibri" charset="0"/>
              <a:cs typeface="Calibri" charset="0"/>
            </a:endParaRPr>
          </a:p>
          <a:p>
            <a:pPr marL="0" indent="0" algn="r">
              <a:lnSpc>
                <a:spcPct val="150000"/>
              </a:lnSpc>
              <a:buNone/>
            </a:pPr>
            <a:r>
              <a:rPr lang="el-GR" sz="1600" b="1" dirty="0" err="1">
                <a:solidFill>
                  <a:schemeClr val="accent1"/>
                </a:solidFill>
                <a:latin typeface="Calibri" charset="0"/>
                <a:ea typeface="Calibri" charset="0"/>
                <a:cs typeface="Calibri" charset="0"/>
              </a:rPr>
              <a:t>Waltz</a:t>
            </a:r>
            <a:r>
              <a:rPr lang="el-GR" sz="1600" b="1" dirty="0">
                <a:solidFill>
                  <a:schemeClr val="accent1"/>
                </a:solidFill>
                <a:latin typeface="Calibri" charset="0"/>
                <a:ea typeface="Calibri" charset="0"/>
                <a:cs typeface="Calibri" charset="0"/>
              </a:rPr>
              <a:t>, 1979</a:t>
            </a:r>
            <a:endParaRPr lang="en-GB" sz="1600" dirty="0">
              <a:solidFill>
                <a:schemeClr val="accent1"/>
              </a:solidFill>
              <a:latin typeface="Calibri" charset="0"/>
              <a:ea typeface="Calibri" charset="0"/>
              <a:cs typeface="Calibri" charset="0"/>
            </a:endParaRPr>
          </a:p>
          <a:p>
            <a:pPr>
              <a:lnSpc>
                <a:spcPct val="120000"/>
              </a:lnSpc>
            </a:pPr>
            <a:r>
              <a:rPr lang="el-GR" sz="2200" dirty="0">
                <a:latin typeface="Calibri" charset="0"/>
                <a:ea typeface="Calibri" charset="0"/>
                <a:cs typeface="Calibri" charset="0"/>
              </a:rPr>
              <a:t>Γενικά, η ασφάλεια αφορά την ελευθερία από απειλές και την ικανότητα ενός κράτους να αξιοποιεί τις εθνικές και διεθνείς συνθήκες για την προστασία των συμφερόντων </a:t>
            </a:r>
            <a:r>
              <a:rPr lang="el-GR" sz="2200" dirty="0" smtClean="0">
                <a:latin typeface="Calibri" charset="0"/>
                <a:ea typeface="Calibri" charset="0"/>
                <a:cs typeface="Calibri" charset="0"/>
              </a:rPr>
              <a:t>του και </a:t>
            </a:r>
            <a:r>
              <a:rPr lang="el-GR" sz="2200" dirty="0">
                <a:latin typeface="Calibri" charset="0"/>
                <a:ea typeface="Calibri" charset="0"/>
                <a:cs typeface="Calibri" charset="0"/>
              </a:rPr>
              <a:t>συνδέεται άρρηκτα με την κινητοποίηση των πλουτοπαραγωγικών πηγών.</a:t>
            </a:r>
            <a:endParaRPr lang="en-GB" sz="2200" dirty="0">
              <a:latin typeface="Calibri" charset="0"/>
              <a:ea typeface="Calibri" charset="0"/>
              <a:cs typeface="Calibri" charset="0"/>
            </a:endParaRPr>
          </a:p>
          <a:p>
            <a:pPr marL="0" indent="0" algn="r">
              <a:lnSpc>
                <a:spcPct val="150000"/>
              </a:lnSpc>
              <a:buNone/>
            </a:pPr>
            <a:r>
              <a:rPr lang="el-GR" sz="1600" b="1" dirty="0" err="1">
                <a:solidFill>
                  <a:schemeClr val="accent1"/>
                </a:solidFill>
                <a:latin typeface="Calibri" charset="0"/>
                <a:ea typeface="Calibri" charset="0"/>
                <a:cs typeface="Calibri" charset="0"/>
              </a:rPr>
              <a:t>Barnett</a:t>
            </a:r>
            <a:r>
              <a:rPr lang="el-GR" sz="1600" b="1" dirty="0">
                <a:solidFill>
                  <a:schemeClr val="accent1"/>
                </a:solidFill>
                <a:latin typeface="Calibri" charset="0"/>
                <a:ea typeface="Calibri" charset="0"/>
                <a:cs typeface="Calibri" charset="0"/>
              </a:rPr>
              <a:t>, 1992</a:t>
            </a:r>
            <a:endParaRPr lang="en-GB" sz="1600" dirty="0">
              <a:solidFill>
                <a:schemeClr val="accent1"/>
              </a:solidFill>
              <a:latin typeface="Calibri" charset="0"/>
              <a:ea typeface="Calibri" charset="0"/>
              <a:cs typeface="Calibri" charset="0"/>
            </a:endParaRPr>
          </a:p>
          <a:p>
            <a:pPr>
              <a:lnSpc>
                <a:spcPct val="150000"/>
              </a:lnSpc>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5</a:t>
            </a:fld>
            <a:endParaRPr lang="en-US"/>
          </a:p>
        </p:txBody>
      </p:sp>
    </p:spTree>
    <p:extLst>
      <p:ext uri="{BB962C8B-B14F-4D97-AF65-F5344CB8AC3E}">
        <p14:creationId xmlns:p14="http://schemas.microsoft.com/office/powerpoint/2010/main" val="1350482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1555"/>
          </a:xfrm>
        </p:spPr>
        <p:txBody>
          <a:bodyPr>
            <a:normAutofit/>
          </a:bodyPr>
          <a:lstStyle/>
          <a:p>
            <a:pPr algn="ctr"/>
            <a:r>
              <a:rPr lang="el-GR" sz="3600" dirty="0">
                <a:latin typeface="Calibri" charset="0"/>
                <a:ea typeface="Calibri" charset="0"/>
                <a:cs typeface="Calibri" charset="0"/>
              </a:rPr>
              <a:t>Περιπτωσιολογική μελέτη ΗΠΑ</a:t>
            </a:r>
          </a:p>
        </p:txBody>
      </p:sp>
      <p:sp>
        <p:nvSpPr>
          <p:cNvPr id="3" name="Content Placeholder 2"/>
          <p:cNvSpPr>
            <a:spLocks noGrp="1"/>
          </p:cNvSpPr>
          <p:nvPr>
            <p:ph idx="1"/>
          </p:nvPr>
        </p:nvSpPr>
        <p:spPr>
          <a:xfrm>
            <a:off x="1371600" y="1327355"/>
            <a:ext cx="9601200" cy="4540045"/>
          </a:xfrm>
        </p:spPr>
        <p:txBody>
          <a:bodyPr anchor="ctr">
            <a:normAutofit/>
          </a:bodyPr>
          <a:lstStyle/>
          <a:p>
            <a:pPr>
              <a:lnSpc>
                <a:spcPct val="110000"/>
              </a:lnSpc>
            </a:pPr>
            <a:r>
              <a:rPr lang="el-GR" sz="2200" dirty="0">
                <a:latin typeface="Calibri" charset="0"/>
                <a:ea typeface="Calibri" charset="0"/>
                <a:cs typeface="Calibri" charset="0"/>
              </a:rPr>
              <a:t>Σχεδόν το </a:t>
            </a:r>
            <a:r>
              <a:rPr lang="el-GR" sz="2200" dirty="0" smtClean="0">
                <a:latin typeface="Calibri" charset="0"/>
                <a:ea typeface="Calibri" charset="0"/>
                <a:cs typeface="Calibri" charset="0"/>
              </a:rPr>
              <a:t>1/2 </a:t>
            </a:r>
            <a:r>
              <a:rPr lang="el-GR" sz="2200" dirty="0">
                <a:latin typeface="Calibri" charset="0"/>
                <a:ea typeface="Calibri" charset="0"/>
                <a:cs typeface="Calibri" charset="0"/>
              </a:rPr>
              <a:t>της παγκόσμιας αύξησης παραγωγής του φυσικού αερίου (5,2%), το 2018, </a:t>
            </a:r>
            <a:r>
              <a:rPr lang="el-GR" sz="2200" dirty="0" smtClean="0">
                <a:latin typeface="Calibri" charset="0"/>
                <a:ea typeface="Calibri" charset="0"/>
                <a:cs typeface="Calibri" charset="0"/>
              </a:rPr>
              <a:t>προήλθε από </a:t>
            </a:r>
            <a:r>
              <a:rPr lang="el-GR" sz="2200" dirty="0">
                <a:latin typeface="Calibri" charset="0"/>
                <a:ea typeface="Calibri" charset="0"/>
                <a:cs typeface="Calibri" charset="0"/>
              </a:rPr>
              <a:t>τις ΗΠΑ (86 </a:t>
            </a:r>
            <a:r>
              <a:rPr lang="en-US" sz="2200" dirty="0" err="1">
                <a:latin typeface="Calibri" charset="0"/>
                <a:ea typeface="Calibri" charset="0"/>
                <a:cs typeface="Calibri" charset="0"/>
              </a:rPr>
              <a:t>bcm</a:t>
            </a:r>
            <a:r>
              <a:rPr lang="el-GR" sz="2200" dirty="0" smtClean="0">
                <a:latin typeface="Calibri" charset="0"/>
                <a:ea typeface="Calibri" charset="0"/>
                <a:cs typeface="Calibri" charset="0"/>
              </a:rPr>
              <a:t>). </a:t>
            </a:r>
            <a:endParaRPr lang="el-GR" sz="2200" dirty="0">
              <a:latin typeface="Calibri" charset="0"/>
              <a:ea typeface="Calibri" charset="0"/>
              <a:cs typeface="Calibri" charset="0"/>
            </a:endParaRPr>
          </a:p>
          <a:p>
            <a:pPr>
              <a:lnSpc>
                <a:spcPct val="110000"/>
              </a:lnSpc>
            </a:pPr>
            <a:r>
              <a:rPr lang="el-GR" sz="2200" dirty="0">
                <a:latin typeface="Calibri" charset="0"/>
                <a:ea typeface="Calibri" charset="0"/>
                <a:cs typeface="Calibri" charset="0"/>
              </a:rPr>
              <a:t>Οι ΗΠΑ το 2018 κατέγραψαν τις μεγαλύτερες ετήσιες αυξήσεις από οποιαδήποτε χώρα τόσο στην παραγωγή πετρελαίου όσο και φυσικού αερίου. </a:t>
            </a:r>
            <a:endParaRPr lang="en-US" sz="2200" dirty="0">
              <a:latin typeface="Calibri" charset="0"/>
              <a:ea typeface="Calibri" charset="0"/>
              <a:cs typeface="Calibri" charset="0"/>
            </a:endParaRPr>
          </a:p>
          <a:p>
            <a:pPr marL="0" indent="0" algn="r">
              <a:lnSpc>
                <a:spcPct val="110000"/>
              </a:lnSpc>
              <a:buNone/>
            </a:pPr>
            <a:r>
              <a:rPr lang="el-GR" sz="1600" b="1" dirty="0">
                <a:solidFill>
                  <a:schemeClr val="accent1"/>
                </a:solidFill>
                <a:latin typeface="Calibri" charset="0"/>
                <a:ea typeface="Calibri" charset="0"/>
                <a:cs typeface="Calibri" charset="0"/>
              </a:rPr>
              <a:t>ΒΡ, 2019 </a:t>
            </a:r>
            <a:endParaRPr lang="en-US" sz="1600" b="1" dirty="0">
              <a:solidFill>
                <a:schemeClr val="accent1"/>
              </a:solidFill>
              <a:latin typeface="Calibri" charset="0"/>
              <a:ea typeface="Calibri" charset="0"/>
              <a:cs typeface="Calibri" charset="0"/>
            </a:endParaRPr>
          </a:p>
          <a:p>
            <a:pPr>
              <a:lnSpc>
                <a:spcPct val="110000"/>
              </a:lnSpc>
            </a:pPr>
            <a:r>
              <a:rPr lang="el-GR" sz="2200" dirty="0">
                <a:latin typeface="Calibri" charset="0"/>
                <a:ea typeface="Calibri" charset="0"/>
                <a:cs typeface="Calibri" charset="0"/>
              </a:rPr>
              <a:t>Το χρονοδιάγραμμα των ΗΠΑ για την επίτευξη 80% ανανεώσιμης ηλεκτρικής ενέργειας προγραμματίζεται μέχρι το 2050 και η προσπάθεια εντοπίζεται μεμονωμένα σε κάθε πολιτεία.</a:t>
            </a:r>
          </a:p>
          <a:p>
            <a:pPr marL="0" indent="0" algn="r">
              <a:lnSpc>
                <a:spcPct val="110000"/>
              </a:lnSpc>
              <a:buNone/>
            </a:pPr>
            <a:r>
              <a:rPr lang="el-GR" sz="1600" b="1" dirty="0" err="1">
                <a:solidFill>
                  <a:schemeClr val="accent1"/>
                </a:solidFill>
                <a:latin typeface="Calibri" charset="0"/>
                <a:ea typeface="Calibri" charset="0"/>
                <a:cs typeface="Calibri" charset="0"/>
              </a:rPr>
              <a:t>Yang</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et</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al</a:t>
            </a:r>
            <a:r>
              <a:rPr lang="el-GR" sz="1600" b="1" dirty="0">
                <a:solidFill>
                  <a:schemeClr val="accent1"/>
                </a:solidFill>
                <a:latin typeface="Calibri" charset="0"/>
                <a:ea typeface="Calibri" charset="0"/>
                <a:cs typeface="Calibri" charset="0"/>
              </a:rPr>
              <a:t>., 2016; </a:t>
            </a:r>
            <a:r>
              <a:rPr lang="el-GR" sz="1600" b="1" dirty="0" err="1">
                <a:solidFill>
                  <a:schemeClr val="accent1"/>
                </a:solidFill>
                <a:latin typeface="Calibri" charset="0"/>
                <a:ea typeface="Calibri" charset="0"/>
                <a:cs typeface="Calibri" charset="0"/>
              </a:rPr>
              <a:t>Hazboun</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et</a:t>
            </a:r>
            <a:r>
              <a:rPr lang="en-US" sz="1600" b="1" dirty="0">
                <a:solidFill>
                  <a:schemeClr val="accent1"/>
                </a:solidFill>
                <a:latin typeface="Calibri" charset="0"/>
                <a:ea typeface="Calibri" charset="0"/>
                <a:cs typeface="Calibri" charset="0"/>
              </a:rPr>
              <a:t>.</a:t>
            </a:r>
            <a:r>
              <a:rPr lang="el-GR" sz="1600" b="1" dirty="0">
                <a:solidFill>
                  <a:schemeClr val="accent1"/>
                </a:solidFill>
                <a:latin typeface="Calibri" charset="0"/>
                <a:ea typeface="Calibri" charset="0"/>
                <a:cs typeface="Calibri" charset="0"/>
              </a:rPr>
              <a:t> </a:t>
            </a:r>
            <a:r>
              <a:rPr lang="en-US" sz="1600" b="1" dirty="0">
                <a:solidFill>
                  <a:schemeClr val="accent1"/>
                </a:solidFill>
                <a:latin typeface="Calibri" charset="0"/>
                <a:ea typeface="Calibri" charset="0"/>
                <a:cs typeface="Calibri" charset="0"/>
              </a:rPr>
              <a:t>al</a:t>
            </a:r>
            <a:r>
              <a:rPr lang="el-GR" sz="1600" b="1" dirty="0">
                <a:solidFill>
                  <a:schemeClr val="accent1"/>
                </a:solidFill>
                <a:latin typeface="Calibri" charset="0"/>
                <a:ea typeface="Calibri" charset="0"/>
                <a:cs typeface="Calibri" charset="0"/>
              </a:rPr>
              <a:t>.</a:t>
            </a:r>
            <a:r>
              <a:rPr lang="en-US" sz="1600" b="1" dirty="0">
                <a:solidFill>
                  <a:schemeClr val="accent1"/>
                </a:solidFill>
                <a:latin typeface="Calibri" charset="0"/>
                <a:ea typeface="Calibri" charset="0"/>
                <a:cs typeface="Calibri" charset="0"/>
              </a:rPr>
              <a:t>,</a:t>
            </a:r>
            <a:r>
              <a:rPr lang="el-GR" sz="1600" b="1" dirty="0">
                <a:solidFill>
                  <a:schemeClr val="accent1"/>
                </a:solidFill>
                <a:latin typeface="Calibri" charset="0"/>
                <a:ea typeface="Calibri" charset="0"/>
                <a:cs typeface="Calibri" charset="0"/>
              </a:rPr>
              <a:t>2019 </a:t>
            </a:r>
          </a:p>
        </p:txBody>
      </p:sp>
      <p:sp>
        <p:nvSpPr>
          <p:cNvPr id="4" name="Slide Number Placeholder 3"/>
          <p:cNvSpPr>
            <a:spLocks noGrp="1"/>
          </p:cNvSpPr>
          <p:nvPr>
            <p:ph type="sldNum" sz="quarter" idx="12"/>
          </p:nvPr>
        </p:nvSpPr>
        <p:spPr/>
        <p:txBody>
          <a:bodyPr/>
          <a:lstStyle/>
          <a:p>
            <a:fld id="{CB23F5B8-67C3-D243-B203-F43BA1900E41}" type="slidenum">
              <a:rPr lang="en-US" smtClean="0"/>
              <a:t>50</a:t>
            </a:fld>
            <a:endParaRPr lang="en-US"/>
          </a:p>
        </p:txBody>
      </p:sp>
    </p:spTree>
    <p:extLst>
      <p:ext uri="{BB962C8B-B14F-4D97-AF65-F5344CB8AC3E}">
        <p14:creationId xmlns:p14="http://schemas.microsoft.com/office/powerpoint/2010/main" val="3391425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84"/>
            <a:ext cx="10515600" cy="860881"/>
          </a:xfrm>
        </p:spPr>
        <p:txBody>
          <a:bodyPr anchor="ctr">
            <a:normAutofit/>
          </a:bodyPr>
          <a:lstStyle/>
          <a:p>
            <a:r>
              <a:rPr lang="el-GR" sz="3600" dirty="0">
                <a:latin typeface="Calibri" charset="0"/>
                <a:ea typeface="Calibri" charset="0"/>
                <a:cs typeface="Calibri" charset="0"/>
              </a:rPr>
              <a:t>Ηνωμένες Πολιτείες Αμερικής</a:t>
            </a:r>
            <a:endParaRPr lang="en-US" sz="3600"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31142"/>
              </p:ext>
            </p:extLst>
          </p:nvPr>
        </p:nvGraphicFramePr>
        <p:xfrm>
          <a:off x="838200" y="1093509"/>
          <a:ext cx="10515600" cy="500563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CB23F5B8-67C3-D243-B203-F43BA1900E41}" type="slidenum">
              <a:rPr lang="en-US" smtClean="0"/>
              <a:t>51</a:t>
            </a:fld>
            <a:endParaRPr lang="en-US"/>
          </a:p>
        </p:txBody>
      </p:sp>
      <p:sp>
        <p:nvSpPr>
          <p:cNvPr id="3" name="TextBox 2"/>
          <p:cNvSpPr txBox="1"/>
          <p:nvPr/>
        </p:nvSpPr>
        <p:spPr>
          <a:xfrm>
            <a:off x="9251814" y="6184286"/>
            <a:ext cx="2101986" cy="338554"/>
          </a:xfrm>
          <a:prstGeom prst="rect">
            <a:avLst/>
          </a:prstGeom>
          <a:noFill/>
        </p:spPr>
        <p:txBody>
          <a:bodyPr wrap="none" rtlCol="0">
            <a:spAutoFit/>
          </a:bodyPr>
          <a:lstStyle/>
          <a:p>
            <a:r>
              <a:rPr lang="el-GR" sz="1600" dirty="0">
                <a:solidFill>
                  <a:schemeClr val="accent1"/>
                </a:solidFill>
              </a:rPr>
              <a:t>Πηγή: </a:t>
            </a:r>
            <a:r>
              <a:rPr lang="en-US" sz="1600" dirty="0">
                <a:solidFill>
                  <a:schemeClr val="accent1"/>
                </a:solidFill>
              </a:rPr>
              <a:t>IEA Energy Atlas</a:t>
            </a:r>
            <a:endParaRPr lang="en-US" sz="1600" dirty="0"/>
          </a:p>
        </p:txBody>
      </p:sp>
    </p:spTree>
    <p:extLst>
      <p:ext uri="{BB962C8B-B14F-4D97-AF65-F5344CB8AC3E}">
        <p14:creationId xmlns:p14="http://schemas.microsoft.com/office/powerpoint/2010/main" val="577141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21890"/>
          </a:xfrm>
        </p:spPr>
        <p:txBody>
          <a:bodyPr>
            <a:normAutofit/>
          </a:bodyPr>
          <a:lstStyle/>
          <a:p>
            <a:pPr algn="ctr"/>
            <a:r>
              <a:rPr lang="el-GR" sz="3600" dirty="0">
                <a:latin typeface="Calibri" charset="0"/>
                <a:ea typeface="Calibri" charset="0"/>
                <a:cs typeface="Calibri" charset="0"/>
              </a:rPr>
              <a:t>Χώρες διαμετακόμισης </a:t>
            </a:r>
            <a:r>
              <a:rPr lang="mr-IN" sz="3600" dirty="0">
                <a:latin typeface="Calibri" charset="0"/>
                <a:ea typeface="Calibri" charset="0"/>
                <a:cs typeface="Calibri" charset="0"/>
              </a:rPr>
              <a:t>–</a:t>
            </a:r>
            <a:r>
              <a:rPr lang="el-GR" sz="3600" dirty="0">
                <a:latin typeface="Calibri" charset="0"/>
                <a:ea typeface="Calibri" charset="0"/>
                <a:cs typeface="Calibri" charset="0"/>
              </a:rPr>
              <a:t> Ευρωπαϊκές χώρες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07690"/>
            <a:ext cx="9601200" cy="4559710"/>
          </a:xfrm>
        </p:spPr>
        <p:txBody>
          <a:bodyPr anchor="ctr">
            <a:normAutofit/>
          </a:bodyPr>
          <a:lstStyle/>
          <a:p>
            <a:pPr>
              <a:lnSpc>
                <a:spcPct val="100000"/>
              </a:lnSpc>
            </a:pPr>
            <a:r>
              <a:rPr lang="el-GR" sz="2200" dirty="0">
                <a:latin typeface="Calibri" charset="0"/>
                <a:ea typeface="Calibri" charset="0"/>
                <a:cs typeface="Calibri" charset="0"/>
              </a:rPr>
              <a:t>Οι δύο </a:t>
            </a:r>
            <a:r>
              <a:rPr lang="el-GR" sz="2200" dirty="0" err="1">
                <a:latin typeface="Calibri" charset="0"/>
                <a:ea typeface="Calibri" charset="0"/>
                <a:cs typeface="Calibri" charset="0"/>
              </a:rPr>
              <a:t>Ρωσο</a:t>
            </a:r>
            <a:r>
              <a:rPr lang="el-GR" sz="2200" dirty="0">
                <a:latin typeface="Calibri" charset="0"/>
                <a:ea typeface="Calibri" charset="0"/>
                <a:cs typeface="Calibri" charset="0"/>
              </a:rPr>
              <a:t>-ουκρανικές κρίσεις (2006 και 2009) κατέδειξαν ότι το σύστημα ανεφοδιασμού της Ευρώπης ήταν αναποτελεσματικό και ασταθές. </a:t>
            </a:r>
          </a:p>
          <a:p>
            <a:pPr>
              <a:lnSpc>
                <a:spcPct val="100000"/>
              </a:lnSpc>
            </a:pPr>
            <a:r>
              <a:rPr lang="el-GR" sz="2200" dirty="0">
                <a:latin typeface="Calibri" charset="0"/>
                <a:ea typeface="Calibri" charset="0"/>
                <a:cs typeface="Calibri" charset="0"/>
              </a:rPr>
              <a:t>Η Οδηγία 2009/28/ΕΚ του Ευρωπαϊκού Κοινοβουλίου και του Συμβουλίου έθεσαν ως στόχο την επίτευξη μεριδίου της ενέργειας από ΑΠΕ σε ακαθάριστη τελική κατανάλωση έως το 2020 για κάθε κράτος μέλος της ΕΕ.</a:t>
            </a:r>
          </a:p>
          <a:p>
            <a:pPr marL="0" indent="0" algn="r">
              <a:lnSpc>
                <a:spcPct val="100000"/>
              </a:lnSpc>
              <a:buNone/>
            </a:pPr>
            <a:r>
              <a:rPr lang="el-GR" sz="1600" b="1" dirty="0" err="1">
                <a:solidFill>
                  <a:schemeClr val="accent1"/>
                </a:solidFill>
                <a:latin typeface="Calibri" charset="0"/>
                <a:ea typeface="Calibri" charset="0"/>
                <a:cs typeface="Calibri" charset="0"/>
              </a:rPr>
              <a:t>Augutis</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et</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al</a:t>
            </a:r>
            <a:r>
              <a:rPr lang="el-GR" sz="1600" b="1" dirty="0">
                <a:solidFill>
                  <a:schemeClr val="accent1"/>
                </a:solidFill>
                <a:latin typeface="Calibri" charset="0"/>
                <a:ea typeface="Calibri" charset="0"/>
                <a:cs typeface="Calibri" charset="0"/>
              </a:rPr>
              <a:t>., 2014</a:t>
            </a:r>
          </a:p>
          <a:p>
            <a:pPr>
              <a:lnSpc>
                <a:spcPct val="100000"/>
              </a:lnSpc>
            </a:pPr>
            <a:r>
              <a:rPr lang="el-GR" sz="2200" dirty="0">
                <a:latin typeface="Calibri" charset="0"/>
                <a:ea typeface="Calibri" charset="0"/>
                <a:cs typeface="Calibri" charset="0"/>
              </a:rPr>
              <a:t>Το 2014, η Ευρωπαϊκή Επιτροπή δημοσίευσε τη στρατηγική της για την ενεργειακή ασφάλεια με στόχο την εξασφάλιση σταθερής και άφθονης προσφοράς ενέργειας στους ευρωπαίους πολίτες και την οικονομία.</a:t>
            </a:r>
          </a:p>
          <a:p>
            <a:pPr marL="0" indent="0" algn="r">
              <a:lnSpc>
                <a:spcPct val="100000"/>
              </a:lnSpc>
              <a:buNone/>
            </a:pPr>
            <a:r>
              <a:rPr lang="el-GR" sz="1600" b="1" dirty="0">
                <a:solidFill>
                  <a:schemeClr val="accent1"/>
                </a:solidFill>
                <a:latin typeface="Calibri" charset="0"/>
                <a:ea typeface="Calibri" charset="0"/>
                <a:cs typeface="Calibri" charset="0"/>
              </a:rPr>
              <a:t> ΕΕ, 2014</a:t>
            </a:r>
            <a:endParaRPr lang="en-US" sz="1600" b="1" dirty="0">
              <a:solidFill>
                <a:schemeClr val="accent1"/>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52</a:t>
            </a:fld>
            <a:endParaRPr lang="en-US"/>
          </a:p>
        </p:txBody>
      </p:sp>
    </p:spTree>
    <p:extLst>
      <p:ext uri="{BB962C8B-B14F-4D97-AF65-F5344CB8AC3E}">
        <p14:creationId xmlns:p14="http://schemas.microsoft.com/office/powerpoint/2010/main" val="2073029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82561"/>
          </a:xfrm>
        </p:spPr>
        <p:txBody>
          <a:bodyPr>
            <a:normAutofit/>
          </a:bodyPr>
          <a:lstStyle/>
          <a:p>
            <a:pPr algn="ctr"/>
            <a:r>
              <a:rPr lang="el-GR" sz="3600" dirty="0">
                <a:latin typeface="Calibri" charset="0"/>
                <a:ea typeface="Calibri" charset="0"/>
                <a:cs typeface="Calibri" charset="0"/>
              </a:rPr>
              <a:t>Περιπτωσιολογική μελέτη Γερμανίας</a:t>
            </a:r>
          </a:p>
        </p:txBody>
      </p:sp>
      <p:sp>
        <p:nvSpPr>
          <p:cNvPr id="3" name="Content Placeholder 2"/>
          <p:cNvSpPr>
            <a:spLocks noGrp="1"/>
          </p:cNvSpPr>
          <p:nvPr>
            <p:ph idx="1"/>
          </p:nvPr>
        </p:nvSpPr>
        <p:spPr>
          <a:xfrm>
            <a:off x="1371600" y="1268361"/>
            <a:ext cx="9601200" cy="4599039"/>
          </a:xfrm>
        </p:spPr>
        <p:txBody>
          <a:bodyPr anchor="ctr">
            <a:noAutofit/>
          </a:bodyPr>
          <a:lstStyle/>
          <a:p>
            <a:pPr>
              <a:lnSpc>
                <a:spcPct val="100000"/>
              </a:lnSpc>
            </a:pPr>
            <a:r>
              <a:rPr lang="el-GR" sz="2200" dirty="0">
                <a:latin typeface="Calibri" charset="0"/>
                <a:ea typeface="Calibri" charset="0"/>
                <a:cs typeface="Calibri" charset="0"/>
              </a:rPr>
              <a:t>Η Γερμανία θεωρείται ως η πιο επιτυχημένη χώρα στην προώθηση των ΑΠΕ στην Ευρώπη.</a:t>
            </a:r>
          </a:p>
          <a:p>
            <a:pPr marL="0" indent="0" algn="r">
              <a:lnSpc>
                <a:spcPct val="100000"/>
              </a:lnSpc>
              <a:buNone/>
            </a:pPr>
            <a:r>
              <a:rPr lang="el-GR" sz="1600" b="1" dirty="0" err="1">
                <a:solidFill>
                  <a:schemeClr val="accent1"/>
                </a:solidFill>
                <a:latin typeface="Calibri" charset="0"/>
                <a:ea typeface="Calibri" charset="0"/>
                <a:cs typeface="Calibri" charset="0"/>
              </a:rPr>
              <a:t>Liu</a:t>
            </a:r>
            <a:r>
              <a:rPr lang="el-GR" sz="1600" b="1" dirty="0">
                <a:solidFill>
                  <a:schemeClr val="accent1"/>
                </a:solidFill>
                <a:latin typeface="Calibri" charset="0"/>
                <a:ea typeface="Calibri" charset="0"/>
                <a:cs typeface="Calibri" charset="0"/>
              </a:rPr>
              <a:t>, 2019</a:t>
            </a:r>
          </a:p>
          <a:p>
            <a:pPr>
              <a:lnSpc>
                <a:spcPct val="100000"/>
              </a:lnSpc>
            </a:pPr>
            <a:r>
              <a:rPr lang="el-GR" sz="2200" dirty="0">
                <a:latin typeface="Calibri" charset="0"/>
                <a:ea typeface="Calibri" charset="0"/>
                <a:cs typeface="Calibri" charset="0"/>
              </a:rPr>
              <a:t> Βρίσκεται στη μέση μιας πολύ φιλόδοξης ενεργειακής μετάβασης (</a:t>
            </a:r>
            <a:r>
              <a:rPr lang="el-GR" sz="2200" i="1" dirty="0" err="1">
                <a:latin typeface="Calibri" charset="0"/>
                <a:ea typeface="Calibri" charset="0"/>
                <a:cs typeface="Calibri" charset="0"/>
              </a:rPr>
              <a:t>Energiewende</a:t>
            </a:r>
            <a:r>
              <a:rPr lang="el-GR" sz="2200" dirty="0">
                <a:latin typeface="Calibri" charset="0"/>
                <a:ea typeface="Calibri" charset="0"/>
                <a:cs typeface="Calibri" charset="0"/>
              </a:rPr>
              <a:t>) βασιζόμενη στις ΑΠΕ. </a:t>
            </a:r>
          </a:p>
          <a:p>
            <a:pPr marL="0" indent="0" algn="r">
              <a:lnSpc>
                <a:spcPct val="100000"/>
              </a:lnSpc>
              <a:buNone/>
            </a:pPr>
            <a:r>
              <a:rPr lang="el-GR" sz="1600" b="1" dirty="0" err="1">
                <a:solidFill>
                  <a:schemeClr val="accent1"/>
                </a:solidFill>
                <a:latin typeface="Calibri" charset="0"/>
                <a:ea typeface="Calibri" charset="0"/>
                <a:cs typeface="Calibri" charset="0"/>
              </a:rPr>
              <a:t>Proskuryakova</a:t>
            </a:r>
            <a:r>
              <a:rPr lang="el-GR" sz="1600" b="1" dirty="0">
                <a:solidFill>
                  <a:schemeClr val="accent1"/>
                </a:solidFill>
                <a:latin typeface="Calibri" charset="0"/>
                <a:ea typeface="Calibri" charset="0"/>
                <a:cs typeface="Calibri" charset="0"/>
              </a:rPr>
              <a:t>, 2018; Harjanne &amp; </a:t>
            </a:r>
            <a:r>
              <a:rPr lang="el-GR" sz="1600" b="1" dirty="0" err="1">
                <a:solidFill>
                  <a:schemeClr val="accent1"/>
                </a:solidFill>
                <a:latin typeface="Calibri" charset="0"/>
                <a:ea typeface="Calibri" charset="0"/>
                <a:cs typeface="Calibri" charset="0"/>
              </a:rPr>
              <a:t>Korhonen</a:t>
            </a:r>
            <a:r>
              <a:rPr lang="el-GR" sz="1600" b="1" dirty="0">
                <a:solidFill>
                  <a:schemeClr val="accent1"/>
                </a:solidFill>
                <a:latin typeface="Calibri" charset="0"/>
                <a:ea typeface="Calibri" charset="0"/>
                <a:cs typeface="Calibri" charset="0"/>
              </a:rPr>
              <a:t>, 2019</a:t>
            </a:r>
          </a:p>
          <a:p>
            <a:pPr>
              <a:lnSpc>
                <a:spcPct val="100000"/>
              </a:lnSpc>
            </a:pPr>
            <a:r>
              <a:rPr lang="el-GR" sz="2200" dirty="0">
                <a:latin typeface="Calibri" charset="0"/>
                <a:ea typeface="Calibri" charset="0"/>
                <a:cs typeface="Calibri" charset="0"/>
              </a:rPr>
              <a:t>Η </a:t>
            </a:r>
            <a:r>
              <a:rPr lang="el-GR" sz="2200" i="1" dirty="0" err="1">
                <a:latin typeface="Calibri" charset="0"/>
                <a:ea typeface="Calibri" charset="0"/>
                <a:cs typeface="Calibri" charset="0"/>
              </a:rPr>
              <a:t>Energiewende</a:t>
            </a:r>
            <a:r>
              <a:rPr lang="el-GR" sz="2200" dirty="0">
                <a:latin typeface="Calibri" charset="0"/>
                <a:ea typeface="Calibri" charset="0"/>
                <a:cs typeface="Calibri" charset="0"/>
              </a:rPr>
              <a:t> στοχεύει στη μείωση των εκπομπών του θερμοκηπίου κατά 20% το 2050 (σε σχέση με το 1990) και στην απόλυτη πυρηνική απόσυρση μέχρι το 2022 </a:t>
            </a:r>
          </a:p>
          <a:p>
            <a:pPr marL="0" indent="0" algn="r">
              <a:lnSpc>
                <a:spcPct val="100000"/>
              </a:lnSpc>
              <a:buNone/>
            </a:pPr>
            <a:r>
              <a:rPr lang="el-GR" sz="1600" b="1" dirty="0" err="1">
                <a:solidFill>
                  <a:schemeClr val="accent1"/>
                </a:solidFill>
                <a:latin typeface="Calibri" charset="0"/>
                <a:ea typeface="Calibri" charset="0"/>
                <a:cs typeface="Calibri" charset="0"/>
              </a:rPr>
              <a:t>Agora</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Energiewende</a:t>
            </a:r>
            <a:r>
              <a:rPr lang="el-GR" sz="1600" b="1" dirty="0">
                <a:solidFill>
                  <a:schemeClr val="accent1"/>
                </a:solidFill>
                <a:latin typeface="Calibri" charset="0"/>
                <a:ea typeface="Calibri" charset="0"/>
                <a:cs typeface="Calibri" charset="0"/>
              </a:rPr>
              <a:t>, 2019</a:t>
            </a:r>
          </a:p>
        </p:txBody>
      </p:sp>
      <p:sp>
        <p:nvSpPr>
          <p:cNvPr id="4" name="Slide Number Placeholder 3"/>
          <p:cNvSpPr>
            <a:spLocks noGrp="1"/>
          </p:cNvSpPr>
          <p:nvPr>
            <p:ph type="sldNum" sz="quarter" idx="12"/>
          </p:nvPr>
        </p:nvSpPr>
        <p:spPr/>
        <p:txBody>
          <a:bodyPr/>
          <a:lstStyle/>
          <a:p>
            <a:fld id="{CB23F5B8-67C3-D243-B203-F43BA1900E41}" type="slidenum">
              <a:rPr lang="en-US" smtClean="0"/>
              <a:t>53</a:t>
            </a:fld>
            <a:endParaRPr lang="en-US"/>
          </a:p>
        </p:txBody>
      </p:sp>
    </p:spTree>
    <p:extLst>
      <p:ext uri="{BB962C8B-B14F-4D97-AF65-F5344CB8AC3E}">
        <p14:creationId xmlns:p14="http://schemas.microsoft.com/office/powerpoint/2010/main" val="32080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653"/>
            <a:ext cx="10515600" cy="928588"/>
          </a:xfrm>
        </p:spPr>
        <p:txBody>
          <a:bodyPr anchor="ctr">
            <a:normAutofit/>
          </a:bodyPr>
          <a:lstStyle/>
          <a:p>
            <a:r>
              <a:rPr lang="el-GR" sz="3600" dirty="0">
                <a:latin typeface="Calibri" charset="0"/>
                <a:ea typeface="Calibri" charset="0"/>
                <a:cs typeface="Calibri" charset="0"/>
              </a:rPr>
              <a:t>Γερμανία</a:t>
            </a:r>
            <a:endParaRPr lang="en-US" sz="3600"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553387"/>
              </p:ext>
            </p:extLst>
          </p:nvPr>
        </p:nvGraphicFramePr>
        <p:xfrm>
          <a:off x="838200" y="1066241"/>
          <a:ext cx="10515600" cy="5004621"/>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CB23F5B8-67C3-D243-B203-F43BA1900E41}" type="slidenum">
              <a:rPr lang="en-US" smtClean="0"/>
              <a:t>54</a:t>
            </a:fld>
            <a:endParaRPr lang="en-US"/>
          </a:p>
        </p:txBody>
      </p:sp>
      <p:sp>
        <p:nvSpPr>
          <p:cNvPr id="3" name="TextBox 2"/>
          <p:cNvSpPr txBox="1"/>
          <p:nvPr/>
        </p:nvSpPr>
        <p:spPr>
          <a:xfrm>
            <a:off x="9491880" y="6212264"/>
            <a:ext cx="1861920" cy="307777"/>
          </a:xfrm>
          <a:prstGeom prst="rect">
            <a:avLst/>
          </a:prstGeom>
          <a:noFill/>
        </p:spPr>
        <p:txBody>
          <a:bodyPr wrap="none" rtlCol="0">
            <a:spAutoFit/>
          </a:bodyPr>
          <a:lstStyle/>
          <a:p>
            <a:r>
              <a:rPr lang="el-GR" sz="1400" dirty="0">
                <a:solidFill>
                  <a:schemeClr val="accent1"/>
                </a:solidFill>
              </a:rPr>
              <a:t>Πηγή: </a:t>
            </a:r>
            <a:r>
              <a:rPr lang="en-US" sz="1400" dirty="0">
                <a:solidFill>
                  <a:schemeClr val="accent1"/>
                </a:solidFill>
              </a:rPr>
              <a:t>IEA Energy Atlas</a:t>
            </a:r>
            <a:endParaRPr lang="en-US" sz="1400" dirty="0"/>
          </a:p>
        </p:txBody>
      </p:sp>
    </p:spTree>
    <p:extLst>
      <p:ext uri="{BB962C8B-B14F-4D97-AF65-F5344CB8AC3E}">
        <p14:creationId xmlns:p14="http://schemas.microsoft.com/office/powerpoint/2010/main" val="1983242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6611"/>
          </a:xfrm>
        </p:spPr>
        <p:txBody>
          <a:bodyPr>
            <a:normAutofit/>
          </a:bodyPr>
          <a:lstStyle/>
          <a:p>
            <a:pPr algn="ctr"/>
            <a:r>
              <a:rPr lang="el-GR" sz="3600" dirty="0">
                <a:latin typeface="Calibri" charset="0"/>
                <a:ea typeface="Calibri" charset="0"/>
                <a:cs typeface="Calibri" charset="0"/>
              </a:rPr>
              <a:t>Περιπτωσιολογική μελέτη Δανίας</a:t>
            </a:r>
          </a:p>
        </p:txBody>
      </p:sp>
      <p:sp>
        <p:nvSpPr>
          <p:cNvPr id="3" name="Content Placeholder 2"/>
          <p:cNvSpPr>
            <a:spLocks noGrp="1"/>
          </p:cNvSpPr>
          <p:nvPr>
            <p:ph idx="1"/>
          </p:nvPr>
        </p:nvSpPr>
        <p:spPr>
          <a:xfrm>
            <a:off x="1371600" y="1423851"/>
            <a:ext cx="9601200" cy="4443549"/>
          </a:xfrm>
        </p:spPr>
        <p:txBody>
          <a:bodyPr>
            <a:normAutofit lnSpcReduction="10000"/>
          </a:bodyPr>
          <a:lstStyle/>
          <a:p>
            <a:pPr>
              <a:lnSpc>
                <a:spcPct val="110000"/>
              </a:lnSpc>
            </a:pPr>
            <a:r>
              <a:rPr lang="en-US" sz="2200" dirty="0">
                <a:latin typeface="Calibri" charset="0"/>
                <a:ea typeface="Calibri" charset="0"/>
                <a:cs typeface="Calibri" charset="0"/>
              </a:rPr>
              <a:t>H </a:t>
            </a:r>
            <a:r>
              <a:rPr lang="el-GR" sz="2200" dirty="0">
                <a:latin typeface="Calibri" charset="0"/>
                <a:ea typeface="Calibri" charset="0"/>
                <a:cs typeface="Calibri" charset="0"/>
              </a:rPr>
              <a:t>Δανία θεωρείται ως μία από τις πλέον ενεργειακά ασφαλείς και βιώσιμες χώρες μεταξύ του Οργανισμού Οικονομικής Συνεργασίας και Ανάπτυξης (ΟΟΣΑ) και των χωρών της ΕΕ</a:t>
            </a:r>
            <a:r>
              <a:rPr lang="en-US" sz="2200" dirty="0">
                <a:latin typeface="Calibri" charset="0"/>
                <a:ea typeface="Calibri" charset="0"/>
                <a:cs typeface="Calibri" charset="0"/>
              </a:rPr>
              <a:t>.</a:t>
            </a:r>
          </a:p>
          <a:p>
            <a:pPr marL="0" indent="0" algn="r">
              <a:lnSpc>
                <a:spcPct val="110000"/>
              </a:lnSpc>
              <a:buNone/>
            </a:pPr>
            <a:r>
              <a:rPr lang="el-GR" sz="1600" b="1" dirty="0" err="1">
                <a:solidFill>
                  <a:schemeClr val="accent1"/>
                </a:solidFill>
                <a:latin typeface="Calibri" charset="0"/>
                <a:ea typeface="Calibri" charset="0"/>
                <a:cs typeface="Calibri" charset="0"/>
              </a:rPr>
              <a:t>Sovacool</a:t>
            </a:r>
            <a:r>
              <a:rPr lang="el-GR" sz="1600" b="1" dirty="0">
                <a:solidFill>
                  <a:schemeClr val="accent1"/>
                </a:solidFill>
                <a:latin typeface="Calibri" charset="0"/>
                <a:ea typeface="Calibri" charset="0"/>
                <a:cs typeface="Calibri" charset="0"/>
              </a:rPr>
              <a:t> &amp; Brown, 2009</a:t>
            </a:r>
            <a:r>
              <a:rPr lang="en-US" sz="1600" b="1" dirty="0">
                <a:solidFill>
                  <a:schemeClr val="accent1"/>
                </a:solidFill>
                <a:latin typeface="Calibri" charset="0"/>
                <a:ea typeface="Calibri" charset="0"/>
                <a:cs typeface="Calibri" charset="0"/>
              </a:rPr>
              <a:t>;</a:t>
            </a:r>
            <a:r>
              <a:rPr lang="el-GR" sz="1600" b="1" dirty="0">
                <a:solidFill>
                  <a:schemeClr val="accent1"/>
                </a:solidFill>
                <a:latin typeface="Calibri" charset="0"/>
                <a:ea typeface="Calibri" charset="0"/>
                <a:cs typeface="Calibri" charset="0"/>
              </a:rPr>
              <a:t> </a:t>
            </a:r>
            <a:r>
              <a:rPr lang="el-GR" sz="1600" b="1" dirty="0" err="1">
                <a:solidFill>
                  <a:schemeClr val="accent1"/>
                </a:solidFill>
                <a:latin typeface="Calibri" charset="0"/>
                <a:ea typeface="Calibri" charset="0"/>
                <a:cs typeface="Calibri" charset="0"/>
              </a:rPr>
              <a:t>Eurostat</a:t>
            </a:r>
            <a:r>
              <a:rPr lang="el-GR" sz="1600" b="1" dirty="0">
                <a:solidFill>
                  <a:schemeClr val="accent1"/>
                </a:solidFill>
                <a:latin typeface="Calibri" charset="0"/>
                <a:ea typeface="Calibri" charset="0"/>
                <a:cs typeface="Calibri" charset="0"/>
              </a:rPr>
              <a:t>, 2013</a:t>
            </a:r>
            <a:r>
              <a:rPr lang="el-GR" sz="1600" dirty="0">
                <a:solidFill>
                  <a:schemeClr val="accent1"/>
                </a:solidFill>
                <a:latin typeface="Calibri" charset="0"/>
                <a:ea typeface="Calibri" charset="0"/>
                <a:cs typeface="Calibri" charset="0"/>
              </a:rPr>
              <a:t> </a:t>
            </a:r>
            <a:endParaRPr lang="en-US" sz="1600" dirty="0">
              <a:solidFill>
                <a:schemeClr val="accent1"/>
              </a:solidFill>
              <a:latin typeface="Calibri" charset="0"/>
              <a:ea typeface="Calibri" charset="0"/>
              <a:cs typeface="Calibri" charset="0"/>
            </a:endParaRPr>
          </a:p>
          <a:p>
            <a:pPr>
              <a:lnSpc>
                <a:spcPct val="110000"/>
              </a:lnSpc>
            </a:pPr>
            <a:r>
              <a:rPr lang="el-GR" sz="2200" dirty="0">
                <a:latin typeface="Calibri" charset="0"/>
                <a:ea typeface="Calibri" charset="0"/>
                <a:cs typeface="Calibri" charset="0"/>
              </a:rPr>
              <a:t>Τα τελευταία 40 χρόνια πέτυχε την απεξάρτησή της από από ενεργειακές εισαγωγές. Παράγει περισσότερο από το ήμισυ της ηλεκτρικής ενέργειας από ΑΠΕ.</a:t>
            </a:r>
          </a:p>
          <a:p>
            <a:pPr marL="0" indent="0" algn="r">
              <a:lnSpc>
                <a:spcPct val="110000"/>
              </a:lnSpc>
              <a:buNone/>
            </a:pPr>
            <a:r>
              <a:rPr lang="en-US" sz="1600" b="1" dirty="0" err="1">
                <a:solidFill>
                  <a:schemeClr val="accent1"/>
                </a:solidFill>
                <a:latin typeface="Calibri" charset="0"/>
                <a:ea typeface="Calibri" charset="0"/>
                <a:cs typeface="Calibri" charset="0"/>
              </a:rPr>
              <a:t>Sovacool</a:t>
            </a:r>
            <a:r>
              <a:rPr lang="en-US" sz="1600" b="1" dirty="0">
                <a:solidFill>
                  <a:schemeClr val="accent1"/>
                </a:solidFill>
                <a:latin typeface="Calibri" charset="0"/>
                <a:ea typeface="Calibri" charset="0"/>
                <a:cs typeface="Calibri" charset="0"/>
              </a:rPr>
              <a:t> &amp; Tambo, 2016</a:t>
            </a:r>
            <a:r>
              <a:rPr lang="el-GR" sz="1600" b="1" dirty="0">
                <a:solidFill>
                  <a:schemeClr val="accent1"/>
                </a:solidFill>
                <a:latin typeface="Calibri" charset="0"/>
                <a:ea typeface="Calibri" charset="0"/>
                <a:cs typeface="Calibri" charset="0"/>
              </a:rPr>
              <a:t>; IRENA, 2018</a:t>
            </a:r>
            <a:r>
              <a:rPr lang="el-GR" dirty="0">
                <a:latin typeface="Calibri" charset="0"/>
                <a:ea typeface="Calibri" charset="0"/>
                <a:cs typeface="Calibri" charset="0"/>
              </a:rPr>
              <a:t> </a:t>
            </a:r>
          </a:p>
          <a:p>
            <a:pPr>
              <a:lnSpc>
                <a:spcPct val="110000"/>
              </a:lnSpc>
            </a:pPr>
            <a:r>
              <a:rPr lang="el-GR" sz="2200" dirty="0">
                <a:latin typeface="Calibri" charset="0"/>
                <a:ea typeface="Calibri" charset="0"/>
                <a:cs typeface="Calibri" charset="0"/>
              </a:rPr>
              <a:t>Στόχος της Δανίας είναι ο πλήρης ενεργειακός της εφοδιασμός από ΑΠΕ έως το 2050.</a:t>
            </a:r>
          </a:p>
          <a:p>
            <a:pPr marL="0" indent="0" algn="r">
              <a:lnSpc>
                <a:spcPct val="110000"/>
              </a:lnSpc>
              <a:buNone/>
            </a:pPr>
            <a:r>
              <a:rPr lang="en-US" sz="1600" b="1" dirty="0">
                <a:solidFill>
                  <a:schemeClr val="accent1"/>
                </a:solidFill>
                <a:latin typeface="Calibri" charset="0"/>
                <a:ea typeface="Calibri" charset="0"/>
                <a:cs typeface="Calibri" charset="0"/>
              </a:rPr>
              <a:t>Danish Government, 2011; </a:t>
            </a:r>
            <a:r>
              <a:rPr lang="en-US" sz="1600" b="1" dirty="0" err="1">
                <a:solidFill>
                  <a:schemeClr val="accent1"/>
                </a:solidFill>
                <a:latin typeface="Calibri" charset="0"/>
                <a:ea typeface="Calibri" charset="0"/>
                <a:cs typeface="Calibri" charset="0"/>
              </a:rPr>
              <a:t>Sovacool</a:t>
            </a:r>
            <a:r>
              <a:rPr lang="en-US" sz="1600" b="1" dirty="0">
                <a:solidFill>
                  <a:schemeClr val="accent1"/>
                </a:solidFill>
                <a:latin typeface="Calibri" charset="0"/>
                <a:ea typeface="Calibri" charset="0"/>
                <a:cs typeface="Calibri" charset="0"/>
              </a:rPr>
              <a:t>, 2013</a:t>
            </a:r>
            <a:endParaRPr lang="el-GR" sz="1600" b="1" dirty="0">
              <a:solidFill>
                <a:schemeClr val="accent1"/>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55</a:t>
            </a:fld>
            <a:endParaRPr lang="en-US"/>
          </a:p>
        </p:txBody>
      </p:sp>
    </p:spTree>
    <p:extLst>
      <p:ext uri="{BB962C8B-B14F-4D97-AF65-F5344CB8AC3E}">
        <p14:creationId xmlns:p14="http://schemas.microsoft.com/office/powerpoint/2010/main" val="398740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55"/>
            <a:ext cx="10515600" cy="680294"/>
          </a:xfrm>
        </p:spPr>
        <p:txBody>
          <a:bodyPr anchor="ctr">
            <a:noAutofit/>
          </a:bodyPr>
          <a:lstStyle/>
          <a:p>
            <a:r>
              <a:rPr lang="el-GR" sz="3600" dirty="0">
                <a:latin typeface="Calibri" charset="0"/>
                <a:ea typeface="Calibri" charset="0"/>
                <a:cs typeface="Calibri" charset="0"/>
              </a:rPr>
              <a:t>Δανία</a:t>
            </a:r>
            <a:endParaRPr lang="en-US" sz="3600"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0709505"/>
              </p:ext>
            </p:extLst>
          </p:nvPr>
        </p:nvGraphicFramePr>
        <p:xfrm>
          <a:off x="838200" y="788449"/>
          <a:ext cx="10515600" cy="531069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CB23F5B8-67C3-D243-B203-F43BA1900E41}" type="slidenum">
              <a:rPr lang="en-US" smtClean="0"/>
              <a:t>56</a:t>
            </a:fld>
            <a:endParaRPr lang="en-US"/>
          </a:p>
        </p:txBody>
      </p:sp>
      <p:sp>
        <p:nvSpPr>
          <p:cNvPr id="3" name="TextBox 2"/>
          <p:cNvSpPr txBox="1"/>
          <p:nvPr/>
        </p:nvSpPr>
        <p:spPr>
          <a:xfrm>
            <a:off x="9341963" y="6183983"/>
            <a:ext cx="2101986" cy="338554"/>
          </a:xfrm>
          <a:prstGeom prst="rect">
            <a:avLst/>
          </a:prstGeom>
          <a:noFill/>
        </p:spPr>
        <p:txBody>
          <a:bodyPr wrap="none" rtlCol="0">
            <a:spAutoFit/>
          </a:bodyPr>
          <a:lstStyle/>
          <a:p>
            <a:r>
              <a:rPr lang="el-GR" sz="1600" dirty="0">
                <a:solidFill>
                  <a:schemeClr val="accent1"/>
                </a:solidFill>
              </a:rPr>
              <a:t>Πηγή: </a:t>
            </a:r>
            <a:r>
              <a:rPr lang="en-US" sz="1600" dirty="0">
                <a:solidFill>
                  <a:schemeClr val="accent1"/>
                </a:solidFill>
              </a:rPr>
              <a:t>IEA Energy Atlas</a:t>
            </a:r>
            <a:endParaRPr lang="en-US" sz="1600" dirty="0"/>
          </a:p>
        </p:txBody>
      </p:sp>
    </p:spTree>
    <p:extLst>
      <p:ext uri="{BB962C8B-B14F-4D97-AF65-F5344CB8AC3E}">
        <p14:creationId xmlns:p14="http://schemas.microsoft.com/office/powerpoint/2010/main" val="1260743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6523"/>
          </a:xfrm>
        </p:spPr>
        <p:txBody>
          <a:bodyPr>
            <a:normAutofit fontScale="90000"/>
          </a:bodyPr>
          <a:lstStyle/>
          <a:p>
            <a:pPr algn="ctr"/>
            <a:r>
              <a:rPr lang="el-GR" sz="3600" dirty="0">
                <a:latin typeface="Calibri" charset="0"/>
                <a:ea typeface="Calibri" charset="0"/>
                <a:cs typeface="Calibri" charset="0"/>
              </a:rPr>
              <a:t>Η οπτική των καταναλωτών και των </a:t>
            </a:r>
            <a:r>
              <a:rPr lang="el-GR" sz="3600" dirty="0" err="1">
                <a:latin typeface="Calibri" charset="0"/>
                <a:ea typeface="Calibri" charset="0"/>
                <a:cs typeface="Calibri" charset="0"/>
              </a:rPr>
              <a:t>διαμετακομιστών</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24000"/>
            <a:ext cx="9601200" cy="4343400"/>
          </a:xfrm>
        </p:spPr>
        <p:txBody>
          <a:bodyPr anchor="ctr">
            <a:normAutofit/>
          </a:bodyPr>
          <a:lstStyle/>
          <a:p>
            <a:pPr marL="0" indent="0">
              <a:buNone/>
            </a:pPr>
            <a:r>
              <a:rPr lang="el-GR" sz="2200" b="1" dirty="0">
                <a:latin typeface="Calibri" charset="0"/>
                <a:ea typeface="Calibri" charset="0"/>
                <a:cs typeface="Calibri" charset="0"/>
              </a:rPr>
              <a:t>Γιατί είναι ζωτικής σημασίας η χρήση των ΑΠΕ;</a:t>
            </a:r>
          </a:p>
          <a:p>
            <a:pPr marL="457200" indent="-457200">
              <a:buFont typeface="+mj-lt"/>
              <a:buAutoNum type="arabicPeriod"/>
            </a:pPr>
            <a:r>
              <a:rPr lang="el-GR" sz="2200" dirty="0">
                <a:latin typeface="Calibri" charset="0"/>
                <a:ea typeface="Calibri" charset="0"/>
                <a:cs typeface="Calibri" charset="0"/>
              </a:rPr>
              <a:t>Οι ΑΠΕ μειώνουν τις ανάγκες εισαγωγής ενέργειας.</a:t>
            </a:r>
          </a:p>
          <a:p>
            <a:pPr marL="457200" indent="-457200">
              <a:buFont typeface="+mj-lt"/>
              <a:buAutoNum type="arabicPeriod"/>
            </a:pPr>
            <a:r>
              <a:rPr lang="el-GR" sz="2200" dirty="0">
                <a:latin typeface="Calibri" charset="0"/>
                <a:ea typeface="Calibri" charset="0"/>
                <a:cs typeface="Calibri" charset="0"/>
              </a:rPr>
              <a:t>Οι ΑΠΕ παράγονται από τοπικούς φυσικούς πόρους.</a:t>
            </a:r>
          </a:p>
          <a:p>
            <a:pPr marL="457200" indent="-457200">
              <a:buFont typeface="+mj-lt"/>
              <a:buAutoNum type="arabicPeriod"/>
            </a:pPr>
            <a:r>
              <a:rPr lang="el-GR" sz="2200" dirty="0">
                <a:latin typeface="Calibri" charset="0"/>
                <a:ea typeface="Calibri" charset="0"/>
                <a:cs typeface="Calibri" charset="0"/>
              </a:rPr>
              <a:t>Η χρήση των ΑΠΕ είναι φιλική προς το περιβάλλον.</a:t>
            </a:r>
          </a:p>
          <a:p>
            <a:pPr marL="457200" indent="-457200">
              <a:buFont typeface="+mj-lt"/>
              <a:buAutoNum type="arabicPeriod"/>
            </a:pPr>
            <a:r>
              <a:rPr lang="el-GR" sz="2200" dirty="0">
                <a:latin typeface="Calibri" charset="0"/>
                <a:ea typeface="Calibri" charset="0"/>
                <a:cs typeface="Calibri" charset="0"/>
              </a:rPr>
              <a:t>Η χρήση των ΑΠΕ μετριάζει τον κίνδυνο της αξιοπιστίας των αγορών ενέργειας.</a:t>
            </a:r>
          </a:p>
          <a:p>
            <a:pPr marL="457200" indent="-457200">
              <a:buFont typeface="+mj-lt"/>
              <a:buAutoNum type="arabicPeriod"/>
            </a:pPr>
            <a:r>
              <a:rPr lang="el-GR" sz="2200" dirty="0">
                <a:latin typeface="Calibri" charset="0"/>
                <a:ea typeface="Calibri" charset="0"/>
                <a:cs typeface="Calibri" charset="0"/>
              </a:rPr>
              <a:t>Η έρευνα και η τεχνολογική ανάπτυξη μειώνουν το κόστος.</a:t>
            </a:r>
            <a:endParaRPr lang="en-US" sz="22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57</a:t>
            </a:fld>
            <a:endParaRPr lang="en-US"/>
          </a:p>
        </p:txBody>
      </p:sp>
    </p:spTree>
    <p:extLst>
      <p:ext uri="{BB962C8B-B14F-4D97-AF65-F5344CB8AC3E}">
        <p14:creationId xmlns:p14="http://schemas.microsoft.com/office/powerpoint/2010/main" val="355468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6523"/>
          </a:xfrm>
        </p:spPr>
        <p:txBody>
          <a:bodyPr>
            <a:normAutofit/>
          </a:bodyPr>
          <a:lstStyle/>
          <a:p>
            <a:pPr algn="ctr"/>
            <a:r>
              <a:rPr lang="el-GR" sz="3600" dirty="0">
                <a:latin typeface="Calibri" charset="0"/>
                <a:ea typeface="Calibri" charset="0"/>
                <a:cs typeface="Calibri" charset="0"/>
              </a:rPr>
              <a:t>Η οπτική των παραγωγών</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24000"/>
            <a:ext cx="9601200" cy="4343400"/>
          </a:xfrm>
        </p:spPr>
        <p:txBody>
          <a:bodyPr anchor="ctr">
            <a:normAutofit/>
          </a:bodyPr>
          <a:lstStyle/>
          <a:p>
            <a:pPr marL="0" indent="0">
              <a:buNone/>
            </a:pPr>
            <a:r>
              <a:rPr lang="el-GR" sz="2200" b="1" dirty="0">
                <a:latin typeface="Calibri" charset="0"/>
                <a:ea typeface="Calibri" charset="0"/>
                <a:cs typeface="Calibri" charset="0"/>
              </a:rPr>
              <a:t>Γιατί είναι ζωτικής σημασίας η χρήση των ΑΠΕ;</a:t>
            </a:r>
          </a:p>
          <a:p>
            <a:pPr marL="457200" indent="-457200">
              <a:buFont typeface="+mj-lt"/>
              <a:buAutoNum type="arabicPeriod"/>
            </a:pPr>
            <a:r>
              <a:rPr lang="el-GR" sz="2200" dirty="0">
                <a:latin typeface="Calibri" charset="0"/>
                <a:ea typeface="Calibri" charset="0"/>
                <a:cs typeface="Calibri" charset="0"/>
              </a:rPr>
              <a:t>Οι παραγωγοί μπορούν να ωφεληθούν οικονομικά από το να δώσουν μεγαλύτερη προτεραιότητα στις ΑΠΕ. Αυτό θα βελτιώσει τις δυνατότητές τους για εξαγωγές ενέργειας μειώνοντας την οικιακή χρήση ορυκτών καυσίμων.</a:t>
            </a:r>
          </a:p>
          <a:p>
            <a:pPr marL="457200" indent="-457200">
              <a:buFont typeface="+mj-lt"/>
              <a:buAutoNum type="arabicPeriod"/>
            </a:pPr>
            <a:r>
              <a:rPr lang="el-GR" sz="2200" dirty="0">
                <a:latin typeface="Calibri" charset="0"/>
                <a:ea typeface="Calibri" charset="0"/>
                <a:cs typeface="Calibri" charset="0"/>
              </a:rPr>
              <a:t>Με την ενεργό συμμετοχή τους στην ανάπτυξη των ΑΠΕ, αναμφίβολα θα έχουν ένα πλεονέκτημα στο μέλλον μεταξύ άλλων παραγωγών.</a:t>
            </a:r>
          </a:p>
          <a:p>
            <a:pPr marL="457200" indent="-457200">
              <a:buFont typeface="+mj-lt"/>
              <a:buAutoNum type="arabicPeriod"/>
            </a:pPr>
            <a:r>
              <a:rPr lang="el-GR" sz="2200" dirty="0">
                <a:latin typeface="Calibri" charset="0"/>
                <a:ea typeface="Calibri" charset="0"/>
                <a:cs typeface="Calibri" charset="0"/>
              </a:rPr>
              <a:t>Προβλέπεται ότι οι παραδοσιακές πηγές και οι ΑΠΕ θα είναι δύο αλληλένδετες πηγές ενέργειας.</a:t>
            </a:r>
            <a:endParaRPr lang="en-US" sz="22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58</a:t>
            </a:fld>
            <a:endParaRPr lang="en-US"/>
          </a:p>
        </p:txBody>
      </p:sp>
    </p:spTree>
    <p:extLst>
      <p:ext uri="{BB962C8B-B14F-4D97-AF65-F5344CB8AC3E}">
        <p14:creationId xmlns:p14="http://schemas.microsoft.com/office/powerpoint/2010/main" val="850478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92394"/>
          </a:xfrm>
        </p:spPr>
        <p:txBody>
          <a:bodyPr anchor="b">
            <a:normAutofit/>
          </a:bodyPr>
          <a:lstStyle/>
          <a:p>
            <a:pPr algn="ctr"/>
            <a:r>
              <a:rPr lang="el-GR" sz="3600" dirty="0">
                <a:latin typeface="Calibri" charset="0"/>
                <a:ea typeface="Calibri" charset="0"/>
                <a:cs typeface="Calibri" charset="0"/>
              </a:rPr>
              <a:t>Συμπεράσματα</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66684"/>
            <a:ext cx="9601200" cy="4500716"/>
          </a:xfrm>
        </p:spPr>
        <p:txBody>
          <a:bodyPr anchor="ctr">
            <a:noAutofit/>
          </a:bodyPr>
          <a:lstStyle/>
          <a:p>
            <a:pPr>
              <a:lnSpc>
                <a:spcPct val="100000"/>
              </a:lnSpc>
            </a:pPr>
            <a:r>
              <a:rPr lang="el-GR" sz="2200" dirty="0">
                <a:latin typeface="Calibri" charset="0"/>
                <a:ea typeface="Calibri" charset="0"/>
                <a:cs typeface="Calibri" charset="0"/>
              </a:rPr>
              <a:t>Οι ανανεώσιμοι ενεργειακοί πόροι είναι κρίσιμοι για τη μείωση των εκπομπών διοξειδίου του άνθρακα και την εξασφάλιση ασφαλούς ενεργειακού μέλλοντος.</a:t>
            </a:r>
          </a:p>
          <a:p>
            <a:pPr>
              <a:lnSpc>
                <a:spcPct val="100000"/>
              </a:lnSpc>
            </a:pPr>
            <a:r>
              <a:rPr lang="el-GR" sz="2200" dirty="0">
                <a:latin typeface="Calibri" charset="0"/>
                <a:ea typeface="Calibri" charset="0"/>
                <a:cs typeface="Calibri" charset="0"/>
              </a:rPr>
              <a:t>Η αυξανόμενη ζήτηση για ανανεώσιμες πηγές ενέργειας, σε συνδυασμό με την αύξηση της απόδοσης καυσίμων και τη μετάβαση στην ηλεκτροκίνηση, θα πλήξουν τον πετρελαϊκό τομέα.</a:t>
            </a:r>
          </a:p>
          <a:p>
            <a:pPr>
              <a:lnSpc>
                <a:spcPct val="100000"/>
              </a:lnSpc>
            </a:pPr>
            <a:r>
              <a:rPr lang="el-GR" sz="2200" dirty="0">
                <a:latin typeface="Calibri" charset="0"/>
                <a:ea typeface="Calibri" charset="0"/>
                <a:cs typeface="Calibri" charset="0"/>
              </a:rPr>
              <a:t>Η Κίνα και η Ρωσία δεν αναμένεται να χρησιμοποιήσουν ένα διαφοροποιημένο ενεργειακό μείγμα, σε αντίθεση με τις ΗΠΑ και την ΕΕ, οι οποίες αναμένεται να χρησιμοποιήσουν ένα διαφοροποιημένο ενεργειακό μείγμα χρησιμοποιώντας τη επιστήμη και την τεχνολογία.</a:t>
            </a:r>
          </a:p>
          <a:p>
            <a:pPr>
              <a:lnSpc>
                <a:spcPct val="100000"/>
              </a:lnSpc>
            </a:pPr>
            <a:r>
              <a:rPr lang="el-GR" sz="2200" dirty="0">
                <a:latin typeface="Calibri" charset="0"/>
                <a:ea typeface="Calibri" charset="0"/>
                <a:cs typeface="Calibri" charset="0"/>
              </a:rPr>
              <a:t>Ειδικά η ΕΕ αναμένεται να συνεχίσει να βελτιώνει τις ΑΠΕ λόγω της μεγάλης εξάρτησης των χωρών της ΕΕ από τις εισαγωγές ορυκτών καυσίμων.</a:t>
            </a:r>
          </a:p>
        </p:txBody>
      </p:sp>
      <p:sp>
        <p:nvSpPr>
          <p:cNvPr id="7" name="Slide Number Placeholder 6"/>
          <p:cNvSpPr>
            <a:spLocks noGrp="1"/>
          </p:cNvSpPr>
          <p:nvPr>
            <p:ph type="sldNum" sz="quarter" idx="12"/>
          </p:nvPr>
        </p:nvSpPr>
        <p:spPr/>
        <p:txBody>
          <a:bodyPr/>
          <a:lstStyle/>
          <a:p>
            <a:fld id="{CB23F5B8-67C3-D243-B203-F43BA1900E41}" type="slidenum">
              <a:rPr lang="en-US" smtClean="0"/>
              <a:t>59</a:t>
            </a:fld>
            <a:endParaRPr lang="en-US"/>
          </a:p>
        </p:txBody>
      </p:sp>
    </p:spTree>
    <p:extLst>
      <p:ext uri="{BB962C8B-B14F-4D97-AF65-F5344CB8AC3E}">
        <p14:creationId xmlns:p14="http://schemas.microsoft.com/office/powerpoint/2010/main" val="21576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529542"/>
          </a:xfrm>
        </p:spPr>
        <p:txBody>
          <a:bodyPr>
            <a:normAutofit fontScale="90000"/>
          </a:bodyPr>
          <a:lstStyle/>
          <a:p>
            <a:pPr algn="ctr"/>
            <a:r>
              <a:rPr lang="el-GR" sz="3600" dirty="0">
                <a:latin typeface="Calibri" charset="0"/>
                <a:ea typeface="Calibri" charset="0"/>
                <a:cs typeface="Calibri" charset="0"/>
              </a:rPr>
              <a:t>Ενεργειακή Ασφάλεια</a:t>
            </a:r>
            <a:r>
              <a:rPr lang="en-US" sz="3600" dirty="0">
                <a:latin typeface="Calibri" charset="0"/>
                <a:ea typeface="Calibri" charset="0"/>
                <a:cs typeface="Calibri" charset="0"/>
              </a:rPr>
              <a:t> (Energy Security)</a:t>
            </a:r>
            <a:endParaRPr lang="en-US" sz="2200" dirty="0">
              <a:latin typeface="Calibri" charset="0"/>
              <a:ea typeface="Calibri" charset="0"/>
              <a:cs typeface="Calibri" charset="0"/>
            </a:endParaRPr>
          </a:p>
        </p:txBody>
      </p:sp>
      <p:sp>
        <p:nvSpPr>
          <p:cNvPr id="3" name="Content Placeholder 2"/>
          <p:cNvSpPr>
            <a:spLocks noGrp="1"/>
          </p:cNvSpPr>
          <p:nvPr>
            <p:ph idx="1"/>
          </p:nvPr>
        </p:nvSpPr>
        <p:spPr>
          <a:xfrm>
            <a:off x="1371600" y="1377387"/>
            <a:ext cx="9601200" cy="4676172"/>
          </a:xfrm>
        </p:spPr>
        <p:txBody>
          <a:bodyPr numCol="2" anchor="ctr">
            <a:normAutofit fontScale="92500" lnSpcReduction="20000"/>
          </a:bodyPr>
          <a:lstStyle/>
          <a:p>
            <a:pPr>
              <a:lnSpc>
                <a:spcPct val="120000"/>
              </a:lnSpc>
            </a:pPr>
            <a:r>
              <a:rPr lang="el-GR" sz="2400" dirty="0">
                <a:latin typeface="Calibri" charset="0"/>
                <a:ea typeface="Calibri" charset="0"/>
                <a:cs typeface="Calibri" charset="0"/>
              </a:rPr>
              <a:t>Πολιτικό ζήτημα που συνδυάζει τις έννοιες της </a:t>
            </a:r>
            <a:r>
              <a:rPr lang="el-GR" sz="2400" b="1" dirty="0">
                <a:latin typeface="Calibri" charset="0"/>
                <a:ea typeface="Calibri" charset="0"/>
                <a:cs typeface="Calibri" charset="0"/>
              </a:rPr>
              <a:t>υψηλής</a:t>
            </a:r>
            <a:r>
              <a:rPr lang="el-GR" sz="2400" dirty="0">
                <a:latin typeface="Calibri" charset="0"/>
                <a:ea typeface="Calibri" charset="0"/>
                <a:cs typeface="Calibri" charset="0"/>
              </a:rPr>
              <a:t> (</a:t>
            </a:r>
            <a:r>
              <a:rPr lang="en-US" sz="2400" dirty="0">
                <a:latin typeface="Calibri" charset="0"/>
                <a:ea typeface="Calibri" charset="0"/>
                <a:cs typeface="Calibri" charset="0"/>
              </a:rPr>
              <a:t>high</a:t>
            </a:r>
            <a:r>
              <a:rPr lang="el-GR" sz="2400" dirty="0">
                <a:latin typeface="Calibri" charset="0"/>
                <a:ea typeface="Calibri" charset="0"/>
                <a:cs typeface="Calibri" charset="0"/>
              </a:rPr>
              <a:t>) και </a:t>
            </a:r>
            <a:r>
              <a:rPr lang="el-GR" sz="2400" b="1" dirty="0">
                <a:latin typeface="Calibri" charset="0"/>
                <a:ea typeface="Calibri" charset="0"/>
                <a:cs typeface="Calibri" charset="0"/>
              </a:rPr>
              <a:t>χαμηλής</a:t>
            </a:r>
            <a:r>
              <a:rPr lang="el-GR" sz="2400" dirty="0">
                <a:latin typeface="Calibri" charset="0"/>
                <a:ea typeface="Calibri" charset="0"/>
                <a:cs typeface="Calibri" charset="0"/>
              </a:rPr>
              <a:t> (</a:t>
            </a:r>
            <a:r>
              <a:rPr lang="en-US" sz="2400" dirty="0">
                <a:latin typeface="Calibri" charset="0"/>
                <a:ea typeface="Calibri" charset="0"/>
                <a:cs typeface="Calibri" charset="0"/>
              </a:rPr>
              <a:t>low</a:t>
            </a:r>
            <a:r>
              <a:rPr lang="el-GR" sz="2400" dirty="0">
                <a:latin typeface="Calibri" charset="0"/>
                <a:ea typeface="Calibri" charset="0"/>
                <a:cs typeface="Calibri" charset="0"/>
              </a:rPr>
              <a:t>) πολιτικής</a:t>
            </a:r>
            <a:endParaRPr lang="en-GB" sz="2400" dirty="0">
              <a:latin typeface="Calibri" charset="0"/>
              <a:ea typeface="Calibri" charset="0"/>
              <a:cs typeface="Calibri" charset="0"/>
            </a:endParaRPr>
          </a:p>
          <a:p>
            <a:pPr>
              <a:lnSpc>
                <a:spcPct val="120000"/>
              </a:lnSpc>
            </a:pPr>
            <a:r>
              <a:rPr lang="el-GR" sz="2400" dirty="0">
                <a:latin typeface="Calibri" charset="0"/>
                <a:ea typeface="Calibri" charset="0"/>
                <a:cs typeface="Calibri" charset="0"/>
              </a:rPr>
              <a:t>Η ενεργειακή ασφάλεια είναι ένα πεδίο που κυριαρχείται από την παραδοσιακή προσέγγιση της ασφάλειας και διαφοροποιείται σε κάθε χώρα </a:t>
            </a:r>
          </a:p>
          <a:p>
            <a:pPr>
              <a:lnSpc>
                <a:spcPct val="120000"/>
              </a:lnSpc>
            </a:pPr>
            <a:endParaRPr lang="el-GR" sz="2400" dirty="0">
              <a:latin typeface="Calibri" charset="0"/>
              <a:ea typeface="Calibri" charset="0"/>
              <a:cs typeface="Calibri" charset="0"/>
            </a:endParaRPr>
          </a:p>
          <a:p>
            <a:pPr marL="0" indent="0">
              <a:lnSpc>
                <a:spcPct val="120000"/>
              </a:lnSpc>
              <a:buNone/>
            </a:pPr>
            <a:endParaRPr lang="el-GR" sz="2400" dirty="0">
              <a:latin typeface="Calibri" charset="0"/>
              <a:ea typeface="Calibri" charset="0"/>
              <a:cs typeface="Calibri" charset="0"/>
            </a:endParaRPr>
          </a:p>
          <a:p>
            <a:pPr marL="0" indent="0">
              <a:lnSpc>
                <a:spcPct val="120000"/>
              </a:lnSpc>
              <a:buNone/>
            </a:pPr>
            <a:endParaRPr lang="el-GR" sz="2400" dirty="0">
              <a:latin typeface="Calibri" charset="0"/>
              <a:ea typeface="Calibri" charset="0"/>
              <a:cs typeface="Calibri" charset="0"/>
            </a:endParaRPr>
          </a:p>
          <a:p>
            <a:pPr marL="0" indent="0">
              <a:lnSpc>
                <a:spcPct val="120000"/>
              </a:lnSpc>
              <a:buNone/>
            </a:pPr>
            <a:r>
              <a:rPr lang="el-GR" sz="2400" b="1" u="sng" dirty="0">
                <a:latin typeface="Calibri" charset="0"/>
                <a:ea typeface="Calibri" charset="0"/>
                <a:cs typeface="Calibri" charset="0"/>
              </a:rPr>
              <a:t>Η διαφοροποίηση βασίζεται:</a:t>
            </a:r>
            <a:endParaRPr lang="en-GB" sz="2400" b="1" u="sng" dirty="0">
              <a:latin typeface="Calibri" charset="0"/>
              <a:ea typeface="Calibri" charset="0"/>
              <a:cs typeface="Calibri" charset="0"/>
            </a:endParaRPr>
          </a:p>
          <a:p>
            <a:pPr>
              <a:lnSpc>
                <a:spcPct val="120000"/>
              </a:lnSpc>
              <a:buFont typeface="Wingdings" charset="2"/>
              <a:buChar char="Ø"/>
            </a:pPr>
            <a:r>
              <a:rPr lang="el-GR" sz="2400" dirty="0">
                <a:latin typeface="Calibri" charset="0"/>
                <a:ea typeface="Calibri" charset="0"/>
                <a:cs typeface="Calibri" charset="0"/>
              </a:rPr>
              <a:t>στη γεωγραφική θέση</a:t>
            </a:r>
            <a:endParaRPr lang="en-GB" sz="2400" dirty="0">
              <a:latin typeface="Calibri" charset="0"/>
              <a:ea typeface="Calibri" charset="0"/>
              <a:cs typeface="Calibri" charset="0"/>
            </a:endParaRPr>
          </a:p>
          <a:p>
            <a:pPr>
              <a:lnSpc>
                <a:spcPct val="120000"/>
              </a:lnSpc>
              <a:buFont typeface="Wingdings" charset="2"/>
              <a:buChar char="Ø"/>
            </a:pPr>
            <a:r>
              <a:rPr lang="el-GR" sz="2400" dirty="0">
                <a:latin typeface="Calibri" charset="0"/>
                <a:ea typeface="Calibri" charset="0"/>
                <a:cs typeface="Calibri" charset="0"/>
              </a:rPr>
              <a:t>στους φυσικούς πόρους</a:t>
            </a:r>
            <a:endParaRPr lang="en-GB" sz="2400" dirty="0">
              <a:latin typeface="Calibri" charset="0"/>
              <a:ea typeface="Calibri" charset="0"/>
              <a:cs typeface="Calibri" charset="0"/>
            </a:endParaRPr>
          </a:p>
          <a:p>
            <a:pPr>
              <a:lnSpc>
                <a:spcPct val="120000"/>
              </a:lnSpc>
              <a:buFont typeface="Wingdings" charset="2"/>
              <a:buChar char="Ø"/>
            </a:pPr>
            <a:r>
              <a:rPr lang="el-GR" sz="2400" dirty="0">
                <a:latin typeface="Calibri" charset="0"/>
                <a:ea typeface="Calibri" charset="0"/>
                <a:cs typeface="Calibri" charset="0"/>
              </a:rPr>
              <a:t>στο καθεστώς των διεθνών σχέσεων</a:t>
            </a:r>
            <a:endParaRPr lang="en-GB" sz="2400" dirty="0">
              <a:latin typeface="Calibri" charset="0"/>
              <a:ea typeface="Calibri" charset="0"/>
              <a:cs typeface="Calibri" charset="0"/>
            </a:endParaRPr>
          </a:p>
          <a:p>
            <a:pPr>
              <a:lnSpc>
                <a:spcPct val="120000"/>
              </a:lnSpc>
              <a:buFont typeface="Wingdings" charset="2"/>
              <a:buChar char="Ø"/>
            </a:pPr>
            <a:r>
              <a:rPr lang="el-GR" sz="2400" dirty="0">
                <a:latin typeface="Calibri" charset="0"/>
                <a:ea typeface="Calibri" charset="0"/>
                <a:cs typeface="Calibri" charset="0"/>
              </a:rPr>
              <a:t>στο πολιτικό σύστημα</a:t>
            </a:r>
            <a:endParaRPr lang="en-GB" sz="2400" dirty="0">
              <a:latin typeface="Calibri" charset="0"/>
              <a:ea typeface="Calibri" charset="0"/>
              <a:cs typeface="Calibri" charset="0"/>
            </a:endParaRPr>
          </a:p>
          <a:p>
            <a:pPr>
              <a:lnSpc>
                <a:spcPct val="120000"/>
              </a:lnSpc>
              <a:buFont typeface="Wingdings" charset="2"/>
              <a:buChar char="Ø"/>
            </a:pPr>
            <a:r>
              <a:rPr lang="el-GR" sz="2400" dirty="0">
                <a:latin typeface="Calibri" charset="0"/>
                <a:ea typeface="Calibri" charset="0"/>
                <a:cs typeface="Calibri" charset="0"/>
              </a:rPr>
              <a:t>στην οικονομική κατάσταση</a:t>
            </a:r>
            <a:endParaRPr lang="en-GB" sz="2400" dirty="0">
              <a:latin typeface="Calibri" charset="0"/>
              <a:ea typeface="Calibri" charset="0"/>
              <a:cs typeface="Calibri" charset="0"/>
            </a:endParaRPr>
          </a:p>
          <a:p>
            <a:pPr>
              <a:lnSpc>
                <a:spcPct val="120000"/>
              </a:lnSpc>
              <a:buFont typeface="Wingdings" charset="2"/>
              <a:buChar char="Ø"/>
            </a:pPr>
            <a:r>
              <a:rPr lang="en-US" sz="2400" dirty="0">
                <a:latin typeface="Calibri" charset="0"/>
                <a:ea typeface="Calibri" charset="0"/>
                <a:cs typeface="Calibri" charset="0"/>
              </a:rPr>
              <a:t>στις ιδεολογικές </a:t>
            </a:r>
            <a:r>
              <a:rPr lang="el-GR" sz="2400" dirty="0">
                <a:latin typeface="Calibri" charset="0"/>
                <a:ea typeface="Calibri" charset="0"/>
                <a:cs typeface="Calibri" charset="0"/>
              </a:rPr>
              <a:t>απόψεις &amp; αντιλήψεις</a:t>
            </a:r>
            <a:endParaRPr lang="en-GB" sz="2400" dirty="0">
              <a:latin typeface="Calibri" charset="0"/>
              <a:ea typeface="Calibri" charset="0"/>
              <a:cs typeface="Calibri" charset="0"/>
            </a:endParaRPr>
          </a:p>
          <a:p>
            <a:pPr marL="0" indent="0" algn="r">
              <a:lnSpc>
                <a:spcPct val="120000"/>
              </a:lnSpc>
              <a:buNone/>
            </a:pPr>
            <a:r>
              <a:rPr lang="en-US" sz="1700" b="1" dirty="0" err="1">
                <a:solidFill>
                  <a:schemeClr val="accent1"/>
                </a:solidFill>
                <a:latin typeface="Calibri" charset="0"/>
                <a:ea typeface="Calibri" charset="0"/>
                <a:cs typeface="Calibri" charset="0"/>
              </a:rPr>
              <a:t>Luft</a:t>
            </a:r>
            <a:r>
              <a:rPr lang="en-US" sz="1700" b="1" dirty="0">
                <a:solidFill>
                  <a:schemeClr val="accent1"/>
                </a:solidFill>
                <a:latin typeface="Calibri" charset="0"/>
                <a:ea typeface="Calibri" charset="0"/>
                <a:cs typeface="Calibri" charset="0"/>
              </a:rPr>
              <a:t> &amp; </a:t>
            </a:r>
            <a:r>
              <a:rPr lang="en-US" sz="1700" b="1" dirty="0" err="1">
                <a:solidFill>
                  <a:schemeClr val="accent1"/>
                </a:solidFill>
                <a:latin typeface="Calibri" charset="0"/>
                <a:ea typeface="Calibri" charset="0"/>
                <a:cs typeface="Calibri" charset="0"/>
              </a:rPr>
              <a:t>Korin</a:t>
            </a:r>
            <a:r>
              <a:rPr lang="en-US" sz="1700" b="1" dirty="0">
                <a:solidFill>
                  <a:schemeClr val="accent1"/>
                </a:solidFill>
                <a:latin typeface="Calibri" charset="0"/>
                <a:ea typeface="Calibri" charset="0"/>
                <a:cs typeface="Calibri" charset="0"/>
              </a:rPr>
              <a:t>, 2009; </a:t>
            </a:r>
            <a:r>
              <a:rPr lang="en-US" sz="1700" b="1" dirty="0" err="1">
                <a:solidFill>
                  <a:schemeClr val="accent1"/>
                </a:solidFill>
                <a:latin typeface="Calibri" charset="0"/>
                <a:ea typeface="Calibri" charset="0"/>
                <a:cs typeface="Calibri" charset="0"/>
              </a:rPr>
              <a:t>Marquina</a:t>
            </a:r>
            <a:r>
              <a:rPr lang="en-US" sz="1700" b="1" dirty="0">
                <a:solidFill>
                  <a:schemeClr val="accent1"/>
                </a:solidFill>
                <a:latin typeface="Calibri" charset="0"/>
                <a:ea typeface="Calibri" charset="0"/>
                <a:cs typeface="Calibri" charset="0"/>
              </a:rPr>
              <a:t>, 2008</a:t>
            </a:r>
            <a:endParaRPr lang="en-GB" sz="1700" dirty="0">
              <a:solidFill>
                <a:schemeClr val="accent1"/>
              </a:solidFill>
              <a:latin typeface="Calibri" charset="0"/>
              <a:ea typeface="Calibri" charset="0"/>
              <a:cs typeface="Calibri" charset="0"/>
            </a:endParaRPr>
          </a:p>
          <a:p>
            <a:pPr marL="0" indent="0">
              <a:lnSpc>
                <a:spcPct val="120000"/>
              </a:lnSpc>
              <a:buNone/>
            </a:pPr>
            <a:endParaRPr lang="en-US"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6</a:t>
            </a:fld>
            <a:endParaRPr lang="en-US"/>
          </a:p>
        </p:txBody>
      </p:sp>
    </p:spTree>
    <p:extLst>
      <p:ext uri="{BB962C8B-B14F-4D97-AF65-F5344CB8AC3E}">
        <p14:creationId xmlns:p14="http://schemas.microsoft.com/office/powerpoint/2010/main" val="1739035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61035"/>
          </a:xfrm>
        </p:spPr>
        <p:txBody>
          <a:bodyPr>
            <a:normAutofit/>
          </a:bodyPr>
          <a:lstStyle/>
          <a:p>
            <a:pPr algn="ctr"/>
            <a:r>
              <a:rPr lang="el-GR" sz="3600" dirty="0">
                <a:latin typeface="Calibri" charset="0"/>
                <a:ea typeface="Calibri" charset="0"/>
                <a:cs typeface="Calibri" charset="0"/>
              </a:rPr>
              <a:t>Σύνοψη διάλεξης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446835"/>
            <a:ext cx="9601200" cy="4420565"/>
          </a:xfrm>
        </p:spPr>
        <p:txBody>
          <a:bodyPr anchor="ctr"/>
          <a:lstStyle/>
          <a:p>
            <a:pPr>
              <a:lnSpc>
                <a:spcPct val="150000"/>
              </a:lnSpc>
            </a:pPr>
            <a:r>
              <a:rPr lang="el-GR" sz="2200" dirty="0">
                <a:latin typeface="Calibri" charset="0"/>
                <a:ea typeface="Calibri" charset="0"/>
                <a:cs typeface="Calibri" charset="0"/>
              </a:rPr>
              <a:t>Η ενεργειακή ασφάλεια αποτελεί μια από τις σημαντικότερες σύγχρονες παραμέτρους χάραξης ενεργειακής στρατηγικής σε τοπικό, περιφερειακό και παγκόσμιο επίπεδο.</a:t>
            </a:r>
          </a:p>
          <a:p>
            <a:pPr>
              <a:lnSpc>
                <a:spcPct val="150000"/>
              </a:lnSpc>
            </a:pPr>
            <a:r>
              <a:rPr lang="el-GR" sz="2200" dirty="0">
                <a:latin typeface="Calibri" charset="0"/>
                <a:ea typeface="Calibri" charset="0"/>
                <a:cs typeface="Calibri" charset="0"/>
              </a:rPr>
              <a:t>Η αδιάλειπτη εξασφάλιση ενέργειας αποτελεί διαχρονική και  βασική́ προϋπόθεση για την απρόσκοπτη λειτουργία των διάφορων ενεργειακών συστημάτων στα οποία βασίζεται η τεχνολογικά προσανατολισμένη κοινωνία και οικονομία των σύγχρονων χωρών.</a:t>
            </a:r>
          </a:p>
          <a:p>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60</a:t>
            </a:fld>
            <a:endParaRPr lang="en-US"/>
          </a:p>
        </p:txBody>
      </p:sp>
    </p:spTree>
    <p:extLst>
      <p:ext uri="{BB962C8B-B14F-4D97-AF65-F5344CB8AC3E}">
        <p14:creationId xmlns:p14="http://schemas.microsoft.com/office/powerpoint/2010/main" val="25183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3458"/>
            <a:ext cx="10515600" cy="5793505"/>
          </a:xfrm>
        </p:spPr>
        <p:txBody>
          <a:bodyPr anchor="ctr">
            <a:normAutofit/>
          </a:bodyPr>
          <a:lstStyle/>
          <a:p>
            <a:pPr marL="0" indent="0" algn="ctr">
              <a:lnSpc>
                <a:spcPct val="100000"/>
              </a:lnSpc>
              <a:spcBef>
                <a:spcPts val="0"/>
              </a:spcBef>
              <a:spcAft>
                <a:spcPts val="0"/>
              </a:spcAft>
              <a:buClrTx/>
              <a:buSzTx/>
              <a:buNone/>
              <a:defRPr/>
            </a:pPr>
            <a:r>
              <a:rPr lang="el-GR" sz="4000" b="1" dirty="0"/>
              <a:t>Ευχαριστώ για την προσοχή σας</a:t>
            </a:r>
            <a:endParaRPr lang="en-US" sz="4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3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3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indent="0">
              <a:buNone/>
            </a:pPr>
            <a:endParaRPr lang="en-GB" dirty="0"/>
          </a:p>
          <a:p>
            <a:pPr marL="0" indent="0" algn="ctr">
              <a:buNone/>
            </a:pPr>
            <a:r>
              <a:rPr lang="en-GB" dirty="0">
                <a:solidFill>
                  <a:schemeClr val="accent1"/>
                </a:solidFill>
                <a:latin typeface="Calibri" charset="0"/>
                <a:ea typeface="Calibri" charset="0"/>
                <a:cs typeface="Calibri" charset="0"/>
              </a:rPr>
              <a:t>e-mail: </a:t>
            </a:r>
            <a:r>
              <a:rPr lang="en-GB" dirty="0" err="1">
                <a:solidFill>
                  <a:schemeClr val="accent1"/>
                </a:solidFill>
                <a:latin typeface="Calibri" charset="0"/>
                <a:ea typeface="Calibri" charset="0"/>
                <a:cs typeface="Calibri" charset="0"/>
              </a:rPr>
              <a:t>nicole.kontoulis@gmail.com</a:t>
            </a:r>
            <a:endParaRPr lang="en-GB" dirty="0">
              <a:solidFill>
                <a:schemeClr val="accent1"/>
              </a:solidFill>
              <a:latin typeface="Calibri" charset="0"/>
              <a:ea typeface="Calibri" charset="0"/>
              <a:cs typeface="Calibri" charset="0"/>
            </a:endParaRPr>
          </a:p>
        </p:txBody>
      </p:sp>
      <p:sp>
        <p:nvSpPr>
          <p:cNvPr id="6" name="Slide Number Placeholder 5"/>
          <p:cNvSpPr>
            <a:spLocks noGrp="1"/>
          </p:cNvSpPr>
          <p:nvPr>
            <p:ph type="sldNum" sz="quarter" idx="12"/>
          </p:nvPr>
        </p:nvSpPr>
        <p:spPr/>
        <p:txBody>
          <a:bodyPr/>
          <a:lstStyle/>
          <a:p>
            <a:fld id="{CB23F5B8-67C3-D243-B203-F43BA1900E41}" type="slidenum">
              <a:rPr lang="en-US" smtClean="0"/>
              <a:t>61</a:t>
            </a:fld>
            <a:endParaRPr lang="en-US"/>
          </a:p>
        </p:txBody>
      </p:sp>
    </p:spTree>
    <p:extLst>
      <p:ext uri="{BB962C8B-B14F-4D97-AF65-F5344CB8AC3E}">
        <p14:creationId xmlns:p14="http://schemas.microsoft.com/office/powerpoint/2010/main" val="1787265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58538"/>
          </a:xfrm>
        </p:spPr>
        <p:txBody>
          <a:bodyPr>
            <a:normAutofit fontScale="90000"/>
          </a:bodyPr>
          <a:lstStyle/>
          <a:p>
            <a:pPr algn="ctr"/>
            <a:r>
              <a:rPr lang="el-GR" sz="3600" dirty="0">
                <a:latin typeface="Calibri" charset="0"/>
                <a:ea typeface="Calibri" charset="0"/>
                <a:cs typeface="Calibri" charset="0"/>
              </a:rPr>
              <a:t>Βιβλιογραφικές αναφορές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7460"/>
            <a:ext cx="9601200" cy="4509940"/>
          </a:xfrm>
        </p:spPr>
        <p:txBody>
          <a:bodyPr/>
          <a:lstStyle/>
          <a:p>
            <a:pPr lvl="0">
              <a:buFont typeface="Arial" charset="0"/>
              <a:buChar char="•"/>
            </a:pPr>
            <a:r>
              <a:rPr lang="en-GB" sz="1400" i="1" dirty="0">
                <a:latin typeface="Calibri" charset="0"/>
                <a:ea typeface="Calibri" charset="0"/>
                <a:cs typeface="Calibri" charset="0"/>
              </a:rPr>
              <a:t>Agora </a:t>
            </a:r>
            <a:r>
              <a:rPr lang="en-GB" sz="1400" i="1" dirty="0" err="1">
                <a:latin typeface="Calibri" charset="0"/>
                <a:ea typeface="Calibri" charset="0"/>
                <a:cs typeface="Calibri" charset="0"/>
              </a:rPr>
              <a:t>Energiewende</a:t>
            </a:r>
            <a:r>
              <a:rPr lang="en-GB" sz="1400" i="1" dirty="0">
                <a:latin typeface="Calibri" charset="0"/>
                <a:ea typeface="Calibri" charset="0"/>
                <a:cs typeface="Calibri" charset="0"/>
              </a:rPr>
              <a:t>, 2019. European Energy Transition 2030: The Big Picture. Ten Priorities for the next European Commission to meet the EU’s 2030 targets and accelerate towards 2050</a:t>
            </a:r>
            <a:r>
              <a:rPr lang="en-GB" sz="1400" dirty="0">
                <a:latin typeface="Calibri" charset="0"/>
                <a:ea typeface="Calibri" charset="0"/>
                <a:cs typeface="Calibri" charset="0"/>
              </a:rPr>
              <a:t>, available at: </a:t>
            </a:r>
            <a:r>
              <a:rPr lang="en-GB" sz="1400" u="sng" dirty="0">
                <a:latin typeface="Calibri" charset="0"/>
                <a:ea typeface="Calibri" charset="0"/>
                <a:cs typeface="Calibri" charset="0"/>
                <a:hlinkClick r:id="rId2"/>
              </a:rPr>
              <a:t>https://www.agora-energiewende.de/fileadmin2/Projekte/2019/EU_Big_Picture/153_EU-Big-Pic_WEB.pdf</a:t>
            </a:r>
            <a:r>
              <a:rPr lang="en-GB" sz="1400" dirty="0">
                <a:latin typeface="Calibri" charset="0"/>
                <a:ea typeface="Calibri" charset="0"/>
                <a:cs typeface="Calibri" charset="0"/>
              </a:rPr>
              <a:t> </a:t>
            </a:r>
          </a:p>
          <a:p>
            <a:pPr lvl="0">
              <a:buFont typeface="Arial" charset="0"/>
              <a:buChar char="•"/>
            </a:pPr>
            <a:r>
              <a:rPr lang="en-US" sz="1400" i="1" dirty="0">
                <a:latin typeface="Calibri" charset="0"/>
                <a:ea typeface="Calibri" charset="0"/>
                <a:cs typeface="Calibri" charset="0"/>
              </a:rPr>
              <a:t>Asia Pacific Energy Research Center (APERC), 2019. A Quest for Energy Security in the 21st Century: Resources and Constraints</a:t>
            </a:r>
            <a:r>
              <a:rPr lang="en-US" sz="1400" dirty="0">
                <a:latin typeface="Calibri" charset="0"/>
                <a:ea typeface="Calibri" charset="0"/>
                <a:cs typeface="Calibri" charset="0"/>
              </a:rPr>
              <a:t>. Asia Pacific Energy Research Center, Japan, available at: </a:t>
            </a:r>
            <a:r>
              <a:rPr lang="en-GB" sz="1400" u="sng" dirty="0">
                <a:latin typeface="Calibri" charset="0"/>
                <a:ea typeface="Calibri" charset="0"/>
                <a:cs typeface="Calibri" charset="0"/>
                <a:hlinkClick r:id="rId3"/>
              </a:rPr>
              <a:t>http://aperc.ieej.or.jp/file/2010/9/26/APERC_2007_A_Quest_for_Energy_Security.pdf</a:t>
            </a:r>
            <a:r>
              <a:rPr lang="en-GB" sz="1400" dirty="0">
                <a:latin typeface="Calibri" charset="0"/>
                <a:ea typeface="Calibri" charset="0"/>
                <a:cs typeface="Calibri" charset="0"/>
              </a:rPr>
              <a:t> </a:t>
            </a:r>
          </a:p>
          <a:p>
            <a:pPr lvl="0">
              <a:buFont typeface="Arial" charset="0"/>
              <a:buChar char="•"/>
            </a:pPr>
            <a:r>
              <a:rPr lang="en-US" sz="1400" i="1" dirty="0" err="1">
                <a:latin typeface="Calibri" charset="0"/>
                <a:ea typeface="Calibri" charset="0"/>
                <a:cs typeface="Calibri" charset="0"/>
              </a:rPr>
              <a:t>Augutis</a:t>
            </a:r>
            <a:r>
              <a:rPr lang="en-US" sz="1400" i="1" dirty="0">
                <a:latin typeface="Calibri" charset="0"/>
                <a:ea typeface="Calibri" charset="0"/>
                <a:cs typeface="Calibri" charset="0"/>
              </a:rPr>
              <a:t> J., </a:t>
            </a:r>
            <a:r>
              <a:rPr lang="en-GB" sz="1400" i="1" dirty="0" err="1">
                <a:latin typeface="Calibri" charset="0"/>
                <a:ea typeface="Calibri" charset="0"/>
                <a:cs typeface="Calibri" charset="0"/>
              </a:rPr>
              <a:t>Martišauskas</a:t>
            </a:r>
            <a:r>
              <a:rPr lang="en-GB" sz="1400" i="1" dirty="0">
                <a:latin typeface="Calibri" charset="0"/>
                <a:ea typeface="Calibri" charset="0"/>
                <a:cs typeface="Calibri" charset="0"/>
              </a:rPr>
              <a:t> L., </a:t>
            </a:r>
            <a:r>
              <a:rPr lang="en-GB" sz="1400" i="1" dirty="0" err="1">
                <a:latin typeface="Calibri" charset="0"/>
                <a:ea typeface="Calibri" charset="0"/>
                <a:cs typeface="Calibri" charset="0"/>
              </a:rPr>
              <a:t>Krikštolaitis</a:t>
            </a:r>
            <a:r>
              <a:rPr lang="en-GB" sz="1400" i="1" dirty="0">
                <a:latin typeface="Calibri" charset="0"/>
                <a:ea typeface="Calibri" charset="0"/>
                <a:cs typeface="Calibri" charset="0"/>
              </a:rPr>
              <a:t> R., </a:t>
            </a:r>
            <a:r>
              <a:rPr lang="en-GB" sz="1400" i="1" dirty="0" err="1">
                <a:latin typeface="Calibri" charset="0"/>
                <a:ea typeface="Calibri" charset="0"/>
                <a:cs typeface="Calibri" charset="0"/>
              </a:rPr>
              <a:t>Augutiene</a:t>
            </a:r>
            <a:r>
              <a:rPr lang="en-GB" sz="1400" i="1" dirty="0">
                <a:latin typeface="Calibri" charset="0"/>
                <a:ea typeface="Calibri" charset="0"/>
                <a:cs typeface="Calibri" charset="0"/>
              </a:rPr>
              <a:t> E., 2014. “Impact of the Renewable Energy Sources on the Energy Security”</a:t>
            </a:r>
            <a:r>
              <a:rPr lang="en-GB" sz="1400" dirty="0">
                <a:latin typeface="Calibri" charset="0"/>
                <a:ea typeface="Calibri" charset="0"/>
                <a:cs typeface="Calibri" charset="0"/>
              </a:rPr>
              <a:t>. Energy Procedia. Volume 61. pp. 945-948. DOI: 10.1016/j.egypro.2014.11.1001</a:t>
            </a:r>
            <a:endParaRPr lang="el-GR" sz="1400" dirty="0">
              <a:latin typeface="Calibri" charset="0"/>
              <a:ea typeface="Calibri" charset="0"/>
              <a:cs typeface="Calibri" charset="0"/>
            </a:endParaRPr>
          </a:p>
          <a:p>
            <a:pPr>
              <a:buFont typeface="Arial" charset="0"/>
              <a:buChar char="•"/>
            </a:pPr>
            <a:r>
              <a:rPr lang="en-US" sz="1400" i="1" dirty="0">
                <a:latin typeface="Calibri" charset="0"/>
                <a:ea typeface="Calibri" charset="0"/>
                <a:cs typeface="Calibri" charset="0"/>
              </a:rPr>
              <a:t>British Petroleum, 2019.</a:t>
            </a:r>
            <a:r>
              <a:rPr lang="en-GB" sz="1400" i="1" dirty="0">
                <a:latin typeface="Calibri" charset="0"/>
                <a:ea typeface="Calibri" charset="0"/>
                <a:cs typeface="Calibri" charset="0"/>
              </a:rPr>
              <a:t> BP Statistical Review of World Energy. 68th ed</a:t>
            </a:r>
            <a:r>
              <a:rPr lang="en-GB" sz="1400" dirty="0">
                <a:latin typeface="Calibri" charset="0"/>
                <a:ea typeface="Calibri" charset="0"/>
                <a:cs typeface="Calibri" charset="0"/>
              </a:rPr>
              <a:t>.; June 2019, available </a:t>
            </a:r>
            <a:r>
              <a:rPr lang="en-US" sz="1400" dirty="0">
                <a:latin typeface="Calibri" charset="0"/>
                <a:ea typeface="Calibri" charset="0"/>
                <a:cs typeface="Calibri" charset="0"/>
              </a:rPr>
              <a:t>at</a:t>
            </a:r>
            <a:r>
              <a:rPr lang="en-GB" sz="1400" dirty="0">
                <a:latin typeface="Calibri" charset="0"/>
                <a:ea typeface="Calibri" charset="0"/>
                <a:cs typeface="Calibri" charset="0"/>
              </a:rPr>
              <a:t>: </a:t>
            </a:r>
            <a:r>
              <a:rPr lang="en-GB" sz="1400" u="sng" dirty="0">
                <a:latin typeface="Calibri" charset="0"/>
                <a:ea typeface="Calibri" charset="0"/>
                <a:cs typeface="Calibri" charset="0"/>
                <a:hlinkClick r:id="rId4"/>
              </a:rPr>
              <a:t>https://www.bp.com/content/dam/bp/business-sites/en/global/corporate/pdfs/energy-economics/statistical-review/bp-stats-review-2019-full-report.pdf</a:t>
            </a:r>
            <a:r>
              <a:rPr lang="en-GB" sz="1400" dirty="0">
                <a:latin typeface="Calibri" charset="0"/>
                <a:ea typeface="Calibri" charset="0"/>
                <a:cs typeface="Calibri" charset="0"/>
              </a:rPr>
              <a:t> </a:t>
            </a:r>
          </a:p>
          <a:p>
            <a:pPr>
              <a:buFont typeface="Arial" charset="0"/>
              <a:buChar char="•"/>
            </a:pPr>
            <a:r>
              <a:rPr lang="en-US" sz="1400" i="1" dirty="0">
                <a:latin typeface="Calibri" charset="0"/>
                <a:ea typeface="Calibri" charset="0"/>
                <a:cs typeface="Calibri" charset="0"/>
              </a:rPr>
              <a:t>Danish Government, 2011. “Energy Strategy 2011–From Coal, Oil and Gas to Green Energy”</a:t>
            </a:r>
            <a:r>
              <a:rPr lang="en-US" sz="1400" dirty="0">
                <a:latin typeface="Calibri" charset="0"/>
                <a:ea typeface="Calibri" charset="0"/>
                <a:cs typeface="Calibri" charset="0"/>
              </a:rPr>
              <a:t>. </a:t>
            </a:r>
            <a:r>
              <a:rPr lang="en-US" sz="1400" dirty="0" err="1">
                <a:latin typeface="Calibri" charset="0"/>
                <a:ea typeface="Calibri" charset="0"/>
                <a:cs typeface="Calibri" charset="0"/>
              </a:rPr>
              <a:t>Ministery</a:t>
            </a:r>
            <a:r>
              <a:rPr lang="en-US" sz="1400" dirty="0">
                <a:latin typeface="Calibri" charset="0"/>
                <a:ea typeface="Calibri" charset="0"/>
                <a:cs typeface="Calibri" charset="0"/>
              </a:rPr>
              <a:t> of Climate and Energy, Copenhagen, available at: </a:t>
            </a:r>
            <a:r>
              <a:rPr lang="en-US" sz="1400" u="sng" dirty="0">
                <a:latin typeface="Calibri" charset="0"/>
                <a:ea typeface="Calibri" charset="0"/>
                <a:cs typeface="Calibri" charset="0"/>
                <a:hlinkClick r:id="rId5" invalidUrl="http://www.danishwaterforum.dk/activities/Climate change/Dansk_Energistrategi_2050_febr.2011.pdf"/>
              </a:rPr>
              <a:t>http://www.danishwaterforum.dk/activities/Climate%20change/Dansk_Energistrategi_2050_febr.2011.pdf</a:t>
            </a:r>
            <a:r>
              <a:rPr lang="en-US" sz="1400" dirty="0">
                <a:latin typeface="Calibri" charset="0"/>
                <a:ea typeface="Calibri" charset="0"/>
                <a:cs typeface="Calibri" charset="0"/>
              </a:rPr>
              <a:t> </a:t>
            </a:r>
            <a:endParaRPr lang="en-GB" sz="1400" dirty="0">
              <a:latin typeface="Calibri" charset="0"/>
              <a:ea typeface="Calibri" charset="0"/>
              <a:cs typeface="Calibri" charset="0"/>
            </a:endParaRPr>
          </a:p>
          <a:p>
            <a:pPr>
              <a:buFont typeface="Arial" charset="0"/>
              <a:buChar char="•"/>
            </a:pPr>
            <a:r>
              <a:rPr lang="en-US" sz="1400" i="1" u="sng" dirty="0">
                <a:latin typeface="Calibri" charset="0"/>
                <a:ea typeface="Calibri" charset="0"/>
                <a:cs typeface="Calibri" charset="0"/>
              </a:rPr>
              <a:t>European Commission (EC), 2000</a:t>
            </a:r>
            <a:r>
              <a:rPr lang="en-US" sz="1400" i="1" dirty="0">
                <a:latin typeface="Calibri" charset="0"/>
                <a:ea typeface="Calibri" charset="0"/>
                <a:cs typeface="Calibri" charset="0"/>
              </a:rPr>
              <a:t>. “Towards a European Strategy for the Security of Energy Supply”</a:t>
            </a:r>
            <a:r>
              <a:rPr lang="en-US" sz="1400" dirty="0">
                <a:latin typeface="Calibri" charset="0"/>
                <a:ea typeface="Calibri" charset="0"/>
                <a:cs typeface="Calibri" charset="0"/>
              </a:rPr>
              <a:t>. Green Paper, Luxembourg: Office for Official Publications of the European Communities, available at: </a:t>
            </a:r>
            <a:r>
              <a:rPr lang="en-GB" sz="1400" u="sng" dirty="0">
                <a:latin typeface="Calibri" charset="0"/>
                <a:ea typeface="Calibri" charset="0"/>
                <a:cs typeface="Calibri" charset="0"/>
                <a:hlinkClick r:id="rId6"/>
              </a:rPr>
              <a:t>http://aei.pitt.edu/1184/1/enegy_supply_security_gp_COM_2000_769.pdf</a:t>
            </a:r>
            <a:r>
              <a:rPr lang="en-GB" sz="1400" dirty="0">
                <a:latin typeface="Calibri" charset="0"/>
                <a:ea typeface="Calibri" charset="0"/>
                <a:cs typeface="Calibri" charset="0"/>
              </a:rPr>
              <a:t> </a:t>
            </a:r>
          </a:p>
          <a:p>
            <a:pPr marL="0" lvl="0" indent="0">
              <a:buNone/>
            </a:pPr>
            <a:endParaRPr lang="en-GB" sz="1400" dirty="0">
              <a:latin typeface="Calibri" charset="0"/>
              <a:ea typeface="Calibri" charset="0"/>
              <a:cs typeface="Calibri" charset="0"/>
            </a:endParaRP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62</a:t>
            </a:fld>
            <a:endParaRPr lang="en-US"/>
          </a:p>
        </p:txBody>
      </p:sp>
    </p:spTree>
    <p:extLst>
      <p:ext uri="{BB962C8B-B14F-4D97-AF65-F5344CB8AC3E}">
        <p14:creationId xmlns:p14="http://schemas.microsoft.com/office/powerpoint/2010/main" val="733570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11404"/>
          </a:xfrm>
        </p:spPr>
        <p:txBody>
          <a:bodyPr>
            <a:normAutofit fontScale="90000"/>
          </a:bodyPr>
          <a:lstStyle/>
          <a:p>
            <a:pPr algn="ctr"/>
            <a:r>
              <a:rPr lang="el-GR" sz="3600" dirty="0">
                <a:latin typeface="Calibri" charset="0"/>
                <a:ea typeface="Calibri" charset="0"/>
                <a:cs typeface="Calibri" charset="0"/>
              </a:rPr>
              <a:t>Βιβλιογραφικές αναφορές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7460"/>
            <a:ext cx="9601200" cy="4509940"/>
          </a:xfrm>
        </p:spPr>
        <p:txBody>
          <a:bodyPr>
            <a:normAutofit lnSpcReduction="10000"/>
          </a:bodyPr>
          <a:lstStyle/>
          <a:p>
            <a:pPr lvl="0">
              <a:buFont typeface="Arial" charset="0"/>
              <a:buChar char="•"/>
            </a:pPr>
            <a:r>
              <a:rPr lang="en-US" sz="1400" i="1" dirty="0"/>
              <a:t>Eurostat, 2013. “EU27 Energy Dependence Rate at 54% in 2011”</a:t>
            </a:r>
            <a:r>
              <a:rPr lang="en-US" sz="1400" dirty="0"/>
              <a:t>. February 2013, available at: </a:t>
            </a:r>
            <a:r>
              <a:rPr lang="en-GB" sz="1400" u="sng" dirty="0">
                <a:hlinkClick r:id="rId2"/>
              </a:rPr>
              <a:t>https://ec.europa.eu/eurostat/web/products-press-releases/-/8-13022013-BP</a:t>
            </a:r>
            <a:r>
              <a:rPr lang="en-GB" sz="1400" dirty="0"/>
              <a:t> </a:t>
            </a:r>
          </a:p>
          <a:p>
            <a:pPr>
              <a:buFont typeface="Arial" charset="0"/>
              <a:buChar char="•"/>
            </a:pPr>
            <a:r>
              <a:rPr lang="en-US" sz="1400" i="1" dirty="0" err="1"/>
              <a:t>Hache</a:t>
            </a:r>
            <a:r>
              <a:rPr lang="en-US" sz="1400" i="1" dirty="0"/>
              <a:t> E., 2018. “Do renewable energies improve energy security in the long run”? </a:t>
            </a:r>
            <a:r>
              <a:rPr lang="en-US" sz="1400" dirty="0"/>
              <a:t>International Economics. Volume 156. pp. 127-135. </a:t>
            </a:r>
            <a:r>
              <a:rPr lang="en-GB" sz="1400" dirty="0"/>
              <a:t>DOI: </a:t>
            </a:r>
            <a:endParaRPr lang="el-GR" sz="1400" dirty="0"/>
          </a:p>
          <a:p>
            <a:pPr lvl="0">
              <a:buFont typeface="Arial" charset="0"/>
              <a:buChar char="•"/>
            </a:pPr>
            <a:r>
              <a:rPr lang="en-US" sz="1400" i="1" dirty="0" err="1"/>
              <a:t>Harjanne</a:t>
            </a:r>
            <a:r>
              <a:rPr lang="en-US" sz="1400" i="1" dirty="0"/>
              <a:t> A., </a:t>
            </a:r>
            <a:r>
              <a:rPr lang="en-US" sz="1400" i="1" dirty="0" err="1"/>
              <a:t>Korhonen</a:t>
            </a:r>
            <a:r>
              <a:rPr lang="en-US" sz="1400" i="1" dirty="0"/>
              <a:t> J.M., 2019. “</a:t>
            </a:r>
            <a:r>
              <a:rPr lang="en-GB" sz="1400" i="1" dirty="0"/>
              <a:t>Abandoning the concept of renewable energy”</a:t>
            </a:r>
            <a:r>
              <a:rPr lang="en-GB" sz="1400" dirty="0"/>
              <a:t>. Energy Policy. Volume 127. pp. 330-340. DOI: 10.1016/j.enpol.2018.12.029</a:t>
            </a:r>
          </a:p>
          <a:p>
            <a:pPr lvl="0">
              <a:buFont typeface="Arial" charset="0"/>
              <a:buChar char="•"/>
            </a:pPr>
            <a:r>
              <a:rPr lang="en-GB" sz="1400" i="1" dirty="0" err="1"/>
              <a:t>Hazboun</a:t>
            </a:r>
            <a:r>
              <a:rPr lang="en-GB" sz="1400" i="1" dirty="0"/>
              <a:t> S.O., Briscoe M., Givens J., </a:t>
            </a:r>
            <a:r>
              <a:rPr lang="en-GB" sz="1400" i="1" dirty="0" err="1"/>
              <a:t>Krannich</a:t>
            </a:r>
            <a:r>
              <a:rPr lang="en-GB" sz="1400" i="1" dirty="0"/>
              <a:t> R., 2019. “Keep quiet on climate: Assessing public response to seven renewable energy frames in the Western United States”</a:t>
            </a:r>
            <a:r>
              <a:rPr lang="en-GB" sz="1400" dirty="0"/>
              <a:t>. </a:t>
            </a:r>
            <a:r>
              <a:rPr lang="en-GB" sz="1400" u="sng" dirty="0">
                <a:hlinkClick r:id="rId3" tooltip="Go to Energy Research &amp; Social Science on ScienceDirect"/>
              </a:rPr>
              <a:t>Energy Research &amp; Social Science</a:t>
            </a:r>
            <a:r>
              <a:rPr lang="en-GB" sz="1400" dirty="0"/>
              <a:t>. Volume 57. pp.101243. DOI: 10.1016/j.erss.2019.101243</a:t>
            </a:r>
          </a:p>
          <a:p>
            <a:pPr lvl="0">
              <a:buFont typeface="Arial" charset="0"/>
              <a:buChar char="•"/>
            </a:pPr>
            <a:r>
              <a:rPr lang="en-US" sz="1400" i="1" dirty="0"/>
              <a:t>International Energy Agency (IEA), 2003. “</a:t>
            </a:r>
            <a:r>
              <a:rPr lang="en-GB" sz="1400" i="1" dirty="0"/>
              <a:t>Renewables in Russia: From Opportunity to Reality”</a:t>
            </a:r>
            <a:r>
              <a:rPr lang="en-GB" sz="1400" dirty="0"/>
              <a:t>.</a:t>
            </a:r>
            <a:r>
              <a:rPr lang="en-US" sz="1400" dirty="0"/>
              <a:t> Paris: IEA/OECD, available at: </a:t>
            </a:r>
            <a:r>
              <a:rPr lang="en-GB" sz="1400" u="sng" dirty="0">
                <a:hlinkClick r:id="rId4"/>
              </a:rPr>
              <a:t>https://www.iea.org/publications/freepublications/publication/RenewRus_2003.pdf</a:t>
            </a:r>
            <a:r>
              <a:rPr lang="en-GB" sz="1400" dirty="0"/>
              <a:t> </a:t>
            </a:r>
          </a:p>
          <a:p>
            <a:pPr lvl="0">
              <a:buFont typeface="Arial" charset="0"/>
              <a:buChar char="•"/>
            </a:pPr>
            <a:r>
              <a:rPr lang="en-US" sz="1400" i="1" u="sng" dirty="0"/>
              <a:t>International Energy Agency (IEA), 2007</a:t>
            </a:r>
            <a:r>
              <a:rPr lang="en-US" sz="1400" i="1" dirty="0"/>
              <a:t>. “Energy Security and Climate Policy: Assessing Interactions”.</a:t>
            </a:r>
            <a:r>
              <a:rPr lang="en-US" sz="1400" dirty="0"/>
              <a:t> Paris: IEA/OECD, available at: </a:t>
            </a:r>
            <a:r>
              <a:rPr lang="en-GB" sz="1400" u="sng" dirty="0">
                <a:hlinkClick r:id="rId5"/>
              </a:rPr>
              <a:t>https://www.iea.org/publications/freepublications/publication/energy_security_climate_policy.pdf</a:t>
            </a:r>
            <a:r>
              <a:rPr lang="en-GB" sz="1400" dirty="0"/>
              <a:t> </a:t>
            </a:r>
          </a:p>
          <a:p>
            <a:pPr lvl="0">
              <a:buFont typeface="Arial" charset="0"/>
              <a:buChar char="•"/>
            </a:pPr>
            <a:r>
              <a:rPr lang="en-US" sz="1400" i="1" dirty="0"/>
              <a:t>International Energy Agency (IEA), 2011. “Measuring short-term energy security”</a:t>
            </a:r>
            <a:r>
              <a:rPr lang="en-US" sz="1400" dirty="0"/>
              <a:t>. Paris: OECD/IEA, available at: </a:t>
            </a:r>
            <a:r>
              <a:rPr lang="en-GB" sz="1400" u="sng" dirty="0">
                <a:hlinkClick r:id="rId6"/>
              </a:rPr>
              <a:t>https://www.iea.org/publications/freepublications/publication/Moses.pdf</a:t>
            </a:r>
            <a:r>
              <a:rPr lang="en-GB" sz="1400" dirty="0"/>
              <a:t> </a:t>
            </a:r>
          </a:p>
          <a:p>
            <a:pPr lvl="0">
              <a:buFont typeface="Arial" charset="0"/>
              <a:buChar char="•"/>
            </a:pPr>
            <a:r>
              <a:rPr lang="en-GB" sz="1400" dirty="0"/>
              <a:t>I</a:t>
            </a:r>
            <a:r>
              <a:rPr lang="en-GB" sz="1400" i="1" dirty="0"/>
              <a:t>nternational Renewable Energy Agency (IRENA), 2019. “Renewable Energy Statistics 2018”</a:t>
            </a:r>
            <a:r>
              <a:rPr lang="en-GB" sz="1400" dirty="0"/>
              <a:t>, available at: </a:t>
            </a:r>
            <a:r>
              <a:rPr lang="en-GB" sz="1400" u="sng" dirty="0">
                <a:hlinkClick r:id="rId7"/>
              </a:rPr>
              <a:t>https://www.irena.org/-/media/Files/IRENA/Agency/Publication/2018/Jul/IRENA_Renewable_Energy_Statistics_2018.pdf</a:t>
            </a:r>
            <a:r>
              <a:rPr lang="en-GB" sz="1400" dirty="0"/>
              <a:t> </a:t>
            </a:r>
          </a:p>
          <a:p>
            <a:pPr>
              <a:buFont typeface="Arial" charset="0"/>
              <a:buChar char="•"/>
            </a:pPr>
            <a:endParaRPr lang="en-GB" sz="1400" dirty="0">
              <a:latin typeface="Calibri" charset="0"/>
              <a:ea typeface="Calibri" charset="0"/>
              <a:cs typeface="Calibri" charset="0"/>
            </a:endParaRP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63</a:t>
            </a:fld>
            <a:endParaRPr lang="en-US"/>
          </a:p>
        </p:txBody>
      </p:sp>
    </p:spTree>
    <p:extLst>
      <p:ext uri="{BB962C8B-B14F-4D97-AF65-F5344CB8AC3E}">
        <p14:creationId xmlns:p14="http://schemas.microsoft.com/office/powerpoint/2010/main" val="316037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20831"/>
          </a:xfrm>
        </p:spPr>
        <p:txBody>
          <a:bodyPr>
            <a:normAutofit fontScale="90000"/>
          </a:bodyPr>
          <a:lstStyle/>
          <a:p>
            <a:pPr algn="ctr"/>
            <a:r>
              <a:rPr lang="el-GR" sz="3600" dirty="0">
                <a:latin typeface="Calibri" charset="0"/>
                <a:ea typeface="Calibri" charset="0"/>
                <a:cs typeface="Calibri" charset="0"/>
              </a:rPr>
              <a:t>Βιβλιογραφικές αναφορές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7460"/>
            <a:ext cx="9601200" cy="4509940"/>
          </a:xfrm>
        </p:spPr>
        <p:txBody>
          <a:bodyPr>
            <a:normAutofit/>
          </a:bodyPr>
          <a:lstStyle/>
          <a:p>
            <a:pPr lvl="0">
              <a:buFont typeface="Arial" charset="0"/>
              <a:buChar char="•"/>
            </a:pPr>
            <a:r>
              <a:rPr lang="en-GB" sz="1400" i="1" dirty="0"/>
              <a:t>International Renewable Energy Agency (IRENA), 2019. “A New World. The Geopolitics of the Energy Transformation. Global Commission on the Geopolitics of Energy Transformation”,</a:t>
            </a:r>
            <a:r>
              <a:rPr lang="en-GB" sz="1400" dirty="0"/>
              <a:t> available at: </a:t>
            </a:r>
            <a:r>
              <a:rPr lang="en-GB" sz="1400" u="sng" dirty="0">
                <a:hlinkClick r:id="rId2"/>
              </a:rPr>
              <a:t>https://geopoliticsofrenewables.org/assets/geopolitics/Reports/wp-content/uploads/2019/01/Global_commission_renewable_energy_2019.pdf</a:t>
            </a:r>
            <a:r>
              <a:rPr lang="en-GB" sz="1400" dirty="0"/>
              <a:t> </a:t>
            </a:r>
          </a:p>
          <a:p>
            <a:pPr lvl="0">
              <a:buFont typeface="Arial" charset="0"/>
              <a:buChar char="•"/>
            </a:pPr>
            <a:r>
              <a:rPr lang="en-GB" sz="1400" i="1" dirty="0"/>
              <a:t>Jewell J., 2011. “The IEA model of short-term energy security (MOSES): Primary energy sources and secondary fuels”</a:t>
            </a:r>
            <a:r>
              <a:rPr lang="en-GB" sz="1400" dirty="0"/>
              <a:t>. Working Paper, Paris, France: OECD/IEA, available at: </a:t>
            </a:r>
            <a:r>
              <a:rPr lang="en-GB" sz="1400" u="sng" dirty="0">
                <a:hlinkClick r:id="rId3"/>
              </a:rPr>
              <a:t>https://www.oecd-ilibrary.org/energy/the-iea-model-of-short-term-energy-security-moses_5k9h0wd2ghlv-en</a:t>
            </a:r>
            <a:r>
              <a:rPr lang="en-GB" sz="1400" dirty="0"/>
              <a:t> </a:t>
            </a:r>
          </a:p>
          <a:p>
            <a:pPr lvl="0">
              <a:buFont typeface="Arial" charset="0"/>
              <a:buChar char="•"/>
            </a:pPr>
            <a:r>
              <a:rPr lang="en-US" sz="1400" i="1" u="sng" dirty="0"/>
              <a:t>Johansson B., 2013</a:t>
            </a:r>
            <a:r>
              <a:rPr lang="en-US" sz="1400" i="1" dirty="0"/>
              <a:t>. “A Broadened Typology on Energy and Security”</a:t>
            </a:r>
            <a:r>
              <a:rPr lang="en-US" sz="1400" dirty="0"/>
              <a:t>. Energy. Volume 53. pp.199-205. </a:t>
            </a:r>
            <a:r>
              <a:rPr lang="en-GB" sz="1400" dirty="0"/>
              <a:t>DOI: </a:t>
            </a:r>
            <a:r>
              <a:rPr lang="en-GB" sz="1400" u="sng" dirty="0">
                <a:hlinkClick r:id="rId4" tooltip="Persistent link using digital object identifier"/>
              </a:rPr>
              <a:t>10.1016/j.energy.2013.03.012</a:t>
            </a:r>
            <a:r>
              <a:rPr lang="en-GB" sz="1400" dirty="0"/>
              <a:t> </a:t>
            </a:r>
          </a:p>
          <a:p>
            <a:pPr lvl="0">
              <a:buFont typeface="Arial" charset="0"/>
              <a:buChar char="•"/>
            </a:pPr>
            <a:r>
              <a:rPr lang="en-US" sz="1400" i="1" dirty="0" err="1"/>
              <a:t>Kruyt</a:t>
            </a:r>
            <a:r>
              <a:rPr lang="en-US" sz="1400" i="1" dirty="0"/>
              <a:t> B., Van </a:t>
            </a:r>
            <a:r>
              <a:rPr lang="en-US" sz="1400" i="1" dirty="0" err="1"/>
              <a:t>Vuuren</a:t>
            </a:r>
            <a:r>
              <a:rPr lang="en-US" sz="1400" i="1" dirty="0"/>
              <a:t> D.P., De </a:t>
            </a:r>
            <a:r>
              <a:rPr lang="en-US" sz="1400" i="1" dirty="0" err="1"/>
              <a:t>Vries</a:t>
            </a:r>
            <a:r>
              <a:rPr lang="en-US" sz="1400" i="1" dirty="0"/>
              <a:t> H.J.M., </a:t>
            </a:r>
            <a:r>
              <a:rPr lang="en-US" sz="1400" i="1" dirty="0" err="1"/>
              <a:t>Groenenberg</a:t>
            </a:r>
            <a:r>
              <a:rPr lang="en-US" sz="1400" i="1" dirty="0"/>
              <a:t> H., 2009. “Indicators for Energy Security”</a:t>
            </a:r>
            <a:r>
              <a:rPr lang="en-US" sz="1400" dirty="0"/>
              <a:t>. Energy Policy. Volume 37. pp. 2166-2181. </a:t>
            </a:r>
            <a:r>
              <a:rPr lang="en-GB" sz="1400" dirty="0"/>
              <a:t>DOI: 10.1016/j.enpol.2009.02.006</a:t>
            </a:r>
          </a:p>
          <a:p>
            <a:pPr lvl="0">
              <a:buFont typeface="Arial" charset="0"/>
              <a:buChar char="•"/>
            </a:pPr>
            <a:r>
              <a:rPr lang="en-US" sz="1400" i="1" dirty="0" err="1"/>
              <a:t>Kisel</a:t>
            </a:r>
            <a:r>
              <a:rPr lang="en-US" sz="1400" i="1" dirty="0"/>
              <a:t> E., Hamburg A., Harm M., </a:t>
            </a:r>
            <a:r>
              <a:rPr lang="en-US" sz="1400" i="1" dirty="0" err="1"/>
              <a:t>Leppiman</a:t>
            </a:r>
            <a:r>
              <a:rPr lang="en-US" sz="1400" i="1" dirty="0"/>
              <a:t> A., </a:t>
            </a:r>
            <a:r>
              <a:rPr lang="en-US" sz="1400" i="1" dirty="0" err="1"/>
              <a:t>Ots</a:t>
            </a:r>
            <a:r>
              <a:rPr lang="en-US" sz="1400" i="1" dirty="0"/>
              <a:t> M., 2016. “Concept for energy security matrix”</a:t>
            </a:r>
            <a:r>
              <a:rPr lang="en-US" sz="1400" dirty="0"/>
              <a:t>. Energy Policy. Volume 95. pp. 1-9. </a:t>
            </a:r>
            <a:r>
              <a:rPr lang="en-GB" sz="1400" dirty="0"/>
              <a:t>DOI: 10.1016/j.enpol.2016.04.034</a:t>
            </a:r>
          </a:p>
          <a:p>
            <a:pPr lvl="0">
              <a:buFont typeface="Arial" charset="0"/>
              <a:buChar char="•"/>
            </a:pPr>
            <a:r>
              <a:rPr lang="en-US" sz="1400" i="1" dirty="0" err="1"/>
              <a:t>Luft</a:t>
            </a:r>
            <a:r>
              <a:rPr lang="en-US" sz="1400" i="1" dirty="0"/>
              <a:t> G., </a:t>
            </a:r>
            <a:r>
              <a:rPr lang="en-US" sz="1400" i="1" dirty="0" err="1"/>
              <a:t>Korin</a:t>
            </a:r>
            <a:r>
              <a:rPr lang="en-US" sz="1400" i="1" dirty="0"/>
              <a:t> A., 2009. “Energy Security: In the Eyes of the Beholder</a:t>
            </a:r>
            <a:r>
              <a:rPr lang="en-US" sz="1400" dirty="0"/>
              <a:t>”. In Energy Security Challenges for the 21st Century: A Reference Handbook, </a:t>
            </a:r>
            <a:r>
              <a:rPr lang="en-US" sz="1400" dirty="0" err="1"/>
              <a:t>Luft</a:t>
            </a:r>
            <a:r>
              <a:rPr lang="en-US" sz="1400" dirty="0"/>
              <a:t> G., and </a:t>
            </a:r>
            <a:r>
              <a:rPr lang="en-US" sz="1400" dirty="0" err="1"/>
              <a:t>Korin</a:t>
            </a:r>
            <a:r>
              <a:rPr lang="en-US" sz="1400" dirty="0"/>
              <a:t> A. (</a:t>
            </a:r>
            <a:r>
              <a:rPr lang="en-US" sz="1400" dirty="0" err="1"/>
              <a:t>eds</a:t>
            </a:r>
            <a:r>
              <a:rPr lang="en-US" sz="1400" dirty="0"/>
              <a:t>). </a:t>
            </a:r>
            <a:r>
              <a:rPr lang="en-US" sz="1400" dirty="0" err="1"/>
              <a:t>Praeger</a:t>
            </a:r>
            <a:r>
              <a:rPr lang="en-US" sz="1400" dirty="0"/>
              <a:t> Security International, Santa Barbara, California, USA. </a:t>
            </a:r>
            <a:r>
              <a:rPr lang="en-GB" sz="1400" dirty="0"/>
              <a:t>ISBN 978-0-275-99998-8</a:t>
            </a:r>
          </a:p>
          <a:p>
            <a:pPr marL="0" indent="0">
              <a:buNone/>
            </a:pPr>
            <a:endParaRPr lang="en-GB" sz="1400" dirty="0">
              <a:latin typeface="Calibri" charset="0"/>
              <a:ea typeface="Calibri" charset="0"/>
              <a:cs typeface="Calibri" charset="0"/>
            </a:endParaRP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64</a:t>
            </a:fld>
            <a:endParaRPr lang="en-US"/>
          </a:p>
        </p:txBody>
      </p:sp>
    </p:spTree>
    <p:extLst>
      <p:ext uri="{BB962C8B-B14F-4D97-AF65-F5344CB8AC3E}">
        <p14:creationId xmlns:p14="http://schemas.microsoft.com/office/powerpoint/2010/main" val="265077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39685"/>
          </a:xfrm>
        </p:spPr>
        <p:txBody>
          <a:bodyPr>
            <a:normAutofit fontScale="90000"/>
          </a:bodyPr>
          <a:lstStyle/>
          <a:p>
            <a:pPr algn="ctr"/>
            <a:r>
              <a:rPr lang="el-GR" sz="3600" dirty="0">
                <a:latin typeface="Calibri" charset="0"/>
                <a:ea typeface="Calibri" charset="0"/>
                <a:cs typeface="Calibri" charset="0"/>
              </a:rPr>
              <a:t>Βιβλιογραφικές αναφορές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7460"/>
            <a:ext cx="9601200" cy="4509940"/>
          </a:xfrm>
        </p:spPr>
        <p:txBody>
          <a:bodyPr>
            <a:normAutofit/>
          </a:bodyPr>
          <a:lstStyle/>
          <a:p>
            <a:pPr lvl="0">
              <a:buFont typeface="Arial" charset="0"/>
              <a:buChar char="•"/>
            </a:pPr>
            <a:r>
              <a:rPr lang="en-US" sz="1400" i="1" dirty="0"/>
              <a:t>Liu J., 2019. “China's renewable energy law and policy: A critical review”</a:t>
            </a:r>
            <a:r>
              <a:rPr lang="en-US" sz="1400" dirty="0"/>
              <a:t>. Renewable and Sustainable Energy Reviews. Volume 99. pp. 212-219. </a:t>
            </a:r>
            <a:r>
              <a:rPr lang="en-GB" sz="1400" dirty="0"/>
              <a:t>DOI: 10.1016/j.rser.2018.10.007</a:t>
            </a:r>
          </a:p>
          <a:p>
            <a:pPr lvl="0">
              <a:buFont typeface="Arial" charset="0"/>
              <a:buChar char="•"/>
            </a:pPr>
            <a:r>
              <a:rPr lang="en-US" sz="1400" i="1" dirty="0" err="1"/>
              <a:t>Marquina</a:t>
            </a:r>
            <a:r>
              <a:rPr lang="en-US" sz="1400" i="1" dirty="0"/>
              <a:t> A., 2008. “The Southeast–Southwest European Energy Corridor”.</a:t>
            </a:r>
            <a:r>
              <a:rPr lang="en-US" sz="1400" dirty="0"/>
              <a:t> In Energy Security: Visions from Asia and Europe, </a:t>
            </a:r>
            <a:r>
              <a:rPr lang="en-US" sz="1400" dirty="0" err="1"/>
              <a:t>Marguina</a:t>
            </a:r>
            <a:r>
              <a:rPr lang="en-US" sz="1400" dirty="0"/>
              <a:t> A. (ed.). Palgrave Macmillan, UK. </a:t>
            </a:r>
            <a:r>
              <a:rPr lang="en-GB" sz="1400" dirty="0"/>
              <a:t>ISBN: 978-0230595002</a:t>
            </a:r>
          </a:p>
          <a:p>
            <a:pPr lvl="0">
              <a:buFont typeface="Arial" charset="0"/>
              <a:buChar char="•"/>
            </a:pPr>
            <a:r>
              <a:rPr lang="en-US" sz="1400" i="1" dirty="0"/>
              <a:t>Overland I., 2019. “</a:t>
            </a:r>
            <a:r>
              <a:rPr lang="en-GB" sz="1400" i="1" dirty="0"/>
              <a:t>The geopolitics of renewable energy: Debunking four emerging myths”</a:t>
            </a:r>
            <a:r>
              <a:rPr lang="en-GB" sz="1400" dirty="0"/>
              <a:t>. Energy Research and Social Science. Volume 49. pp. 36-40. DOI: 10.1016/j.erss.2018.10.018</a:t>
            </a:r>
          </a:p>
          <a:p>
            <a:pPr lvl="0">
              <a:buFont typeface="Arial" charset="0"/>
              <a:buChar char="•"/>
            </a:pPr>
            <a:r>
              <a:rPr lang="en-GB" sz="1400" i="1" dirty="0" err="1"/>
              <a:t>Proskuryakova</a:t>
            </a:r>
            <a:r>
              <a:rPr lang="en-GB" sz="1400" i="1" dirty="0"/>
              <a:t> L., 2018. “Updating energy security and environmental policy: Energy security theories revisited”</a:t>
            </a:r>
            <a:r>
              <a:rPr lang="en-GB" sz="1400" dirty="0"/>
              <a:t>. Journal of Environmental Management. Volume 223. pp. 203-214. DOI: 10.1016/j.jenvman.2018.06.016</a:t>
            </a:r>
          </a:p>
          <a:p>
            <a:pPr lvl="0">
              <a:buFont typeface="Arial" charset="0"/>
              <a:buChar char="•"/>
            </a:pPr>
            <a:r>
              <a:rPr lang="en-US" sz="1400" i="1" dirty="0" err="1"/>
              <a:t>Sovacool</a:t>
            </a:r>
            <a:r>
              <a:rPr lang="en-US" sz="1400" i="1" dirty="0"/>
              <a:t> B.K., 2013. “An International Assessment of Energy Security Performance”</a:t>
            </a:r>
            <a:r>
              <a:rPr lang="en-US" sz="1400" dirty="0"/>
              <a:t>. Ecological Economics. Volume 88. pp. 148-158. </a:t>
            </a:r>
            <a:r>
              <a:rPr lang="en-GB" sz="1400" dirty="0"/>
              <a:t>DOI: 10.1016/j.ecolecon.2013.01.019</a:t>
            </a:r>
          </a:p>
          <a:p>
            <a:pPr lvl="0">
              <a:buFont typeface="Arial" charset="0"/>
              <a:buChar char="•"/>
            </a:pPr>
            <a:r>
              <a:rPr lang="en-US" sz="1400" i="1" dirty="0" err="1"/>
              <a:t>Sovacool</a:t>
            </a:r>
            <a:r>
              <a:rPr lang="en-US" sz="1400" i="1" dirty="0"/>
              <a:t> B.K., Tambo T., 2016. “Comparing Consumer Perceptions of Energy Security, Policy, and Low-Carbon Technology: Insights from Denmark”</a:t>
            </a:r>
            <a:r>
              <a:rPr lang="en-US" sz="1400" dirty="0"/>
              <a:t>. Energy Research and Social Science. Volume 11. pp. 79-91. </a:t>
            </a:r>
            <a:r>
              <a:rPr lang="en-GB" sz="1400" dirty="0"/>
              <a:t>DOI: 10.1016/j.erss.2015.08.010</a:t>
            </a:r>
          </a:p>
          <a:p>
            <a:pPr lvl="0">
              <a:buFont typeface="Arial" charset="0"/>
              <a:buChar char="•"/>
            </a:pPr>
            <a:r>
              <a:rPr lang="en-US" sz="1400" i="1" u="sng" dirty="0" err="1"/>
              <a:t>Sovacool</a:t>
            </a:r>
            <a:r>
              <a:rPr lang="en-US" sz="1400" i="1" u="sng" dirty="0"/>
              <a:t> B.K., Brown M.A., 2009</a:t>
            </a:r>
            <a:r>
              <a:rPr lang="en-US" sz="1400" i="1" dirty="0"/>
              <a:t>. “Competing Dimensions of energy Security: An International Perspective”.</a:t>
            </a:r>
            <a:r>
              <a:rPr lang="en-US" sz="1400" dirty="0"/>
              <a:t> Working Paper #45, Working Paper Series, Ivan Allen College, School of Public Policy, Georgia Tech, Atlanta: GA, available at: </a:t>
            </a:r>
            <a:r>
              <a:rPr lang="en-US" sz="1400" u="sng" dirty="0">
                <a:hlinkClick r:id="rId2"/>
              </a:rPr>
              <a:t>https://people.iac.gatech.edu/files/publication/394_wp45.pdf</a:t>
            </a:r>
            <a:r>
              <a:rPr lang="en-US" sz="1400" dirty="0"/>
              <a:t> </a:t>
            </a:r>
            <a:endParaRPr lang="en-GB" sz="1400" dirty="0"/>
          </a:p>
          <a:p>
            <a:pPr marL="0" indent="0">
              <a:buNone/>
            </a:pPr>
            <a:endParaRPr lang="en-GB" sz="1400" dirty="0">
              <a:latin typeface="Calibri" charset="0"/>
              <a:ea typeface="Calibri" charset="0"/>
              <a:cs typeface="Calibri" charset="0"/>
            </a:endParaRP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65</a:t>
            </a:fld>
            <a:endParaRPr lang="en-US"/>
          </a:p>
        </p:txBody>
      </p:sp>
    </p:spTree>
    <p:extLst>
      <p:ext uri="{BB962C8B-B14F-4D97-AF65-F5344CB8AC3E}">
        <p14:creationId xmlns:p14="http://schemas.microsoft.com/office/powerpoint/2010/main" val="1269298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11404"/>
          </a:xfrm>
        </p:spPr>
        <p:txBody>
          <a:bodyPr>
            <a:normAutofit fontScale="90000"/>
          </a:bodyPr>
          <a:lstStyle/>
          <a:p>
            <a:pPr algn="ctr"/>
            <a:r>
              <a:rPr lang="el-GR" sz="3600" dirty="0">
                <a:latin typeface="Calibri" charset="0"/>
                <a:ea typeface="Calibri" charset="0"/>
                <a:cs typeface="Calibri" charset="0"/>
              </a:rPr>
              <a:t>Βιβλιογραφικές αναφορές</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357460"/>
            <a:ext cx="9601200" cy="4509940"/>
          </a:xfrm>
        </p:spPr>
        <p:txBody>
          <a:bodyPr>
            <a:normAutofit/>
          </a:bodyPr>
          <a:lstStyle/>
          <a:p>
            <a:pPr lvl="0">
              <a:buFont typeface="Arial" charset="0"/>
              <a:buChar char="•"/>
            </a:pPr>
            <a:r>
              <a:rPr lang="en-US" sz="1400" i="1" dirty="0"/>
              <a:t>Wang B., Wang Q., Wei Y-M., Li, Z-P., 2018. “Role of renewable energy in China’s energy security and climate change mitigation: An index decomposition analysis”</a:t>
            </a:r>
            <a:r>
              <a:rPr lang="en-US" sz="1400" dirty="0"/>
              <a:t>. Renewable and Sustainable Energy Reviews. Volume 90. pp. 187-194. </a:t>
            </a:r>
            <a:r>
              <a:rPr lang="en-GB" sz="1400" dirty="0"/>
              <a:t>DOI: 10.1016/j.rser.2018.03.012</a:t>
            </a:r>
          </a:p>
          <a:p>
            <a:pPr lvl="0">
              <a:buFont typeface="Arial" charset="0"/>
              <a:buChar char="•"/>
            </a:pPr>
            <a:r>
              <a:rPr lang="en-US" sz="1400" i="1" dirty="0"/>
              <a:t>Yang X.J., Hu H., Tan T., Li J., 2016. “China’s renewable energy goals by 2050”</a:t>
            </a:r>
            <a:r>
              <a:rPr lang="en-US" sz="1400" dirty="0"/>
              <a:t>. Environmental Development. Volume 20. pp. 83-90. DOI: 10.1016/j.envdev.2016.10.001</a:t>
            </a:r>
            <a:endParaRPr lang="en-GB" sz="1400" dirty="0"/>
          </a:p>
          <a:p>
            <a:pPr lvl="0">
              <a:buFont typeface="Arial" charset="0"/>
              <a:buChar char="•"/>
            </a:pPr>
            <a:r>
              <a:rPr lang="en-US" sz="1400" i="1" dirty="0" err="1"/>
              <a:t>Yergin</a:t>
            </a:r>
            <a:r>
              <a:rPr lang="en-US" sz="1400" i="1" dirty="0"/>
              <a:t> D., 1988. “Energy Security in the 1990s”</a:t>
            </a:r>
            <a:r>
              <a:rPr lang="en-US" sz="1400" dirty="0"/>
              <a:t>. Foreign Affairs. Volume 67. No 1, pp. 110-132. </a:t>
            </a:r>
            <a:r>
              <a:rPr lang="en-GB" sz="1400" dirty="0"/>
              <a:t>DOI: 10.2307/20031912</a:t>
            </a:r>
          </a:p>
          <a:p>
            <a:pPr lvl="0">
              <a:buFont typeface="Arial" charset="0"/>
              <a:buChar char="•"/>
            </a:pPr>
            <a:r>
              <a:rPr lang="en-US" sz="1400" i="1" dirty="0" err="1"/>
              <a:t>Yergin</a:t>
            </a:r>
            <a:r>
              <a:rPr lang="en-US" sz="1400" i="1" dirty="0"/>
              <a:t> D., 2006. “Ensuring Energy Security”. </a:t>
            </a:r>
            <a:r>
              <a:rPr lang="en-US" sz="1400" dirty="0"/>
              <a:t>Foreign Affairs. Volume 85. No 2, pp. 69-82. DOI: 10.2307/20043677</a:t>
            </a:r>
            <a:endParaRPr lang="en-GB" sz="1400" dirty="0"/>
          </a:p>
          <a:p>
            <a:pPr lvl="0">
              <a:buFont typeface="Arial" charset="0"/>
              <a:buChar char="•"/>
            </a:pPr>
            <a:r>
              <a:rPr lang="en-US" sz="1400" i="1" dirty="0"/>
              <a:t>Zhang L., </a:t>
            </a:r>
            <a:r>
              <a:rPr lang="en-US" sz="1400" i="1" dirty="0" err="1"/>
              <a:t>Sovacool</a:t>
            </a:r>
            <a:r>
              <a:rPr lang="en-US" sz="1400" i="1" dirty="0"/>
              <a:t> B.K., Ren J., &amp; Ely A., 2017. “The Dragon awakens: Innovation, competition, and transition in the energy strategy of the People’s Republic of China, 1949–2017”</a:t>
            </a:r>
            <a:r>
              <a:rPr lang="en-US" sz="1400" dirty="0"/>
              <a:t>. Energy Policy. Volume 108. pp. 634-644. </a:t>
            </a:r>
            <a:r>
              <a:rPr lang="en-GB" sz="1400" dirty="0"/>
              <a:t>DOI: 10.1016/j.enpol.2017.06.027</a:t>
            </a:r>
            <a:endParaRPr lang="el-GR" sz="1400" dirty="0">
              <a:latin typeface="Calibri" charset="0"/>
              <a:ea typeface="Calibri" charset="0"/>
              <a:cs typeface="Calibri" charset="0"/>
            </a:endParaRPr>
          </a:p>
          <a:p>
            <a:pPr marL="0" lvl="0" indent="0">
              <a:buNone/>
            </a:pPr>
            <a:endParaRPr lang="en-GB" sz="1400" dirty="0"/>
          </a:p>
        </p:txBody>
      </p:sp>
      <p:sp>
        <p:nvSpPr>
          <p:cNvPr id="4" name="Slide Number Placeholder 3"/>
          <p:cNvSpPr>
            <a:spLocks noGrp="1"/>
          </p:cNvSpPr>
          <p:nvPr>
            <p:ph type="sldNum" sz="quarter" idx="12"/>
          </p:nvPr>
        </p:nvSpPr>
        <p:spPr/>
        <p:txBody>
          <a:bodyPr/>
          <a:lstStyle/>
          <a:p>
            <a:fld id="{CB23F5B8-67C3-D243-B203-F43BA1900E41}" type="slidenum">
              <a:rPr lang="en-US" smtClean="0"/>
              <a:t>66</a:t>
            </a:fld>
            <a:endParaRPr lang="en-US"/>
          </a:p>
        </p:txBody>
      </p:sp>
    </p:spTree>
    <p:extLst>
      <p:ext uri="{BB962C8B-B14F-4D97-AF65-F5344CB8AC3E}">
        <p14:creationId xmlns:p14="http://schemas.microsoft.com/office/powerpoint/2010/main" val="169499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610564"/>
          </a:xfrm>
        </p:spPr>
        <p:txBody>
          <a:bodyPr>
            <a:normAutofit/>
          </a:bodyPr>
          <a:lstStyle/>
          <a:p>
            <a:pPr algn="ctr"/>
            <a:r>
              <a:rPr lang="el-GR" sz="3600" dirty="0">
                <a:latin typeface="Calibri" charset="0"/>
                <a:ea typeface="Calibri" charset="0"/>
                <a:cs typeface="Calibri" charset="0"/>
              </a:rPr>
              <a:t>Ενεργειακή Ασφάλεια (</a:t>
            </a:r>
            <a:r>
              <a:rPr lang="en-US" sz="3600" dirty="0">
                <a:latin typeface="Calibri" charset="0"/>
                <a:ea typeface="Calibri" charset="0"/>
                <a:cs typeface="Calibri" charset="0"/>
              </a:rPr>
              <a:t>Energy Security</a:t>
            </a:r>
            <a:r>
              <a:rPr lang="en-US" sz="3600" dirty="0" smtClean="0">
                <a:latin typeface="Calibri" charset="0"/>
                <a:ea typeface="Calibri" charset="0"/>
                <a:cs typeface="Calibri" charset="0"/>
              </a:rPr>
              <a:t>)</a:t>
            </a:r>
            <a:r>
              <a:rPr lang="el-GR" sz="3600" dirty="0" smtClean="0">
                <a:latin typeface="Calibri" charset="0"/>
                <a:ea typeface="Calibri" charset="0"/>
                <a:cs typeface="Calibri" charset="0"/>
              </a:rPr>
              <a:t> (συν</a:t>
            </a:r>
            <a:r>
              <a:rPr lang="en-US" sz="3600" dirty="0" smtClean="0">
                <a:latin typeface="Calibri" charset="0"/>
                <a:ea typeface="Calibri" charset="0"/>
                <a:cs typeface="Calibri" charset="0"/>
              </a:rPr>
              <a:t>.)</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85732"/>
            <a:ext cx="9601200" cy="4281668"/>
          </a:xfrm>
        </p:spPr>
        <p:txBody>
          <a:bodyPr anchor="ctr">
            <a:normAutofit/>
          </a:bodyPr>
          <a:lstStyle/>
          <a:p>
            <a:pPr marL="0" indent="0">
              <a:lnSpc>
                <a:spcPct val="100000"/>
              </a:lnSpc>
              <a:buNone/>
            </a:pPr>
            <a:r>
              <a:rPr lang="el-GR" sz="2200" dirty="0">
                <a:latin typeface="Calibri" charset="0"/>
                <a:ea typeface="Calibri" charset="0"/>
                <a:cs typeface="Calibri" charset="0"/>
              </a:rPr>
              <a:t>Η ενεργειακή ασφάλεια μπορεί να διερευνηθεί σε τέσσερα επίπεδα:</a:t>
            </a:r>
            <a:endParaRPr lang="en-GB" sz="2200" dirty="0">
              <a:latin typeface="Calibri" charset="0"/>
              <a:ea typeface="Calibri" charset="0"/>
              <a:cs typeface="Calibri" charset="0"/>
            </a:endParaRPr>
          </a:p>
          <a:p>
            <a:pPr marL="457200" indent="-457200">
              <a:lnSpc>
                <a:spcPct val="100000"/>
              </a:lnSpc>
              <a:buFont typeface="+mj-lt"/>
              <a:buAutoNum type="arabicPeriod"/>
            </a:pPr>
            <a:r>
              <a:rPr lang="el-GR" sz="2200" b="1" dirty="0">
                <a:latin typeface="Calibri" charset="0"/>
                <a:ea typeface="Calibri" charset="0"/>
                <a:cs typeface="Calibri" charset="0"/>
              </a:rPr>
              <a:t>Παγκόσμιο επίπεδο</a:t>
            </a:r>
            <a:r>
              <a:rPr lang="el-GR" sz="2200" dirty="0">
                <a:latin typeface="Calibri" charset="0"/>
                <a:ea typeface="Calibri" charset="0"/>
                <a:cs typeface="Calibri" charset="0"/>
              </a:rPr>
              <a:t>, για να εξασφαλιστεί η επάρκεια των πόρων.</a:t>
            </a:r>
            <a:endParaRPr lang="en-GB" sz="2200" dirty="0">
              <a:latin typeface="Calibri" charset="0"/>
              <a:ea typeface="Calibri" charset="0"/>
              <a:cs typeface="Calibri" charset="0"/>
            </a:endParaRPr>
          </a:p>
          <a:p>
            <a:pPr marL="457200" indent="-457200">
              <a:lnSpc>
                <a:spcPct val="100000"/>
              </a:lnSpc>
              <a:buFont typeface="+mj-lt"/>
              <a:buAutoNum type="arabicPeriod"/>
            </a:pPr>
            <a:r>
              <a:rPr lang="el-GR" sz="2200" b="1" dirty="0">
                <a:latin typeface="Calibri" charset="0"/>
                <a:ea typeface="Calibri" charset="0"/>
                <a:cs typeface="Calibri" charset="0"/>
              </a:rPr>
              <a:t>Περιφερειακό επίπεδο</a:t>
            </a:r>
            <a:r>
              <a:rPr lang="el-GR" sz="2200" dirty="0">
                <a:latin typeface="Calibri" charset="0"/>
                <a:ea typeface="Calibri" charset="0"/>
                <a:cs typeface="Calibri" charset="0"/>
              </a:rPr>
              <a:t>, προκειμένου να διασφαλιστεί ότι η δικτύωση και το εμπόριο μπορούν να πραγματοποιηθούν.</a:t>
            </a:r>
            <a:endParaRPr lang="en-GB" sz="2200" dirty="0">
              <a:latin typeface="Calibri" charset="0"/>
              <a:ea typeface="Calibri" charset="0"/>
              <a:cs typeface="Calibri" charset="0"/>
            </a:endParaRPr>
          </a:p>
          <a:p>
            <a:pPr marL="457200" indent="-457200">
              <a:lnSpc>
                <a:spcPct val="100000"/>
              </a:lnSpc>
              <a:buFont typeface="+mj-lt"/>
              <a:buAutoNum type="arabicPeriod"/>
            </a:pPr>
            <a:r>
              <a:rPr lang="el-GR" sz="2200" b="1" dirty="0">
                <a:latin typeface="Calibri" charset="0"/>
                <a:ea typeface="Calibri" charset="0"/>
                <a:cs typeface="Calibri" charset="0"/>
              </a:rPr>
              <a:t>Σε επίπεδο χώρας</a:t>
            </a:r>
            <a:r>
              <a:rPr lang="el-GR" sz="2200" dirty="0">
                <a:latin typeface="Calibri" charset="0"/>
                <a:ea typeface="Calibri" charset="0"/>
                <a:cs typeface="Calibri" charset="0"/>
              </a:rPr>
              <a:t>, για να εξασφαλιστεί η εθνική ασφάλεια του εφοδιασμού.</a:t>
            </a:r>
            <a:endParaRPr lang="en-GB" sz="2200" dirty="0">
              <a:latin typeface="Calibri" charset="0"/>
              <a:ea typeface="Calibri" charset="0"/>
              <a:cs typeface="Calibri" charset="0"/>
            </a:endParaRPr>
          </a:p>
          <a:p>
            <a:pPr marL="457200" indent="-457200">
              <a:lnSpc>
                <a:spcPct val="100000"/>
              </a:lnSpc>
              <a:buFont typeface="+mj-lt"/>
              <a:buAutoNum type="arabicPeriod"/>
            </a:pPr>
            <a:r>
              <a:rPr lang="el-GR" sz="2200" b="1" dirty="0">
                <a:latin typeface="Calibri" charset="0"/>
                <a:ea typeface="Calibri" charset="0"/>
                <a:cs typeface="Calibri" charset="0"/>
              </a:rPr>
              <a:t>Σε καταναλωτικό επίπεδο</a:t>
            </a:r>
            <a:r>
              <a:rPr lang="el-GR" sz="2200" dirty="0">
                <a:latin typeface="Calibri" charset="0"/>
                <a:ea typeface="Calibri" charset="0"/>
                <a:cs typeface="Calibri" charset="0"/>
              </a:rPr>
              <a:t>, προκειμένου να διασφαλιστεί ότι ικανοποιείται η ζήτηση των καταναλωτών.</a:t>
            </a:r>
            <a:endParaRPr lang="en-GB" sz="2200" dirty="0">
              <a:latin typeface="Calibri" charset="0"/>
              <a:ea typeface="Calibri" charset="0"/>
              <a:cs typeface="Calibri" charset="0"/>
            </a:endParaRP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CB23F5B8-67C3-D243-B203-F43BA1900E41}" type="slidenum">
              <a:rPr lang="en-US" smtClean="0"/>
              <a:t>7</a:t>
            </a:fld>
            <a:endParaRPr lang="en-US"/>
          </a:p>
        </p:txBody>
      </p:sp>
    </p:spTree>
    <p:extLst>
      <p:ext uri="{BB962C8B-B14F-4D97-AF65-F5344CB8AC3E}">
        <p14:creationId xmlns:p14="http://schemas.microsoft.com/office/powerpoint/2010/main" val="478143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610564"/>
          </a:xfrm>
        </p:spPr>
        <p:txBody>
          <a:bodyPr>
            <a:normAutofit/>
          </a:bodyPr>
          <a:lstStyle/>
          <a:p>
            <a:pPr algn="ctr"/>
            <a:r>
              <a:rPr lang="el-GR" sz="3600" dirty="0">
                <a:latin typeface="Calibri" charset="0"/>
                <a:ea typeface="Calibri" charset="0"/>
                <a:cs typeface="Calibri" charset="0"/>
              </a:rPr>
              <a:t>Ενεργειακή Ασφάλεια (</a:t>
            </a:r>
            <a:r>
              <a:rPr lang="en-US" sz="3600" dirty="0">
                <a:latin typeface="Calibri" charset="0"/>
                <a:ea typeface="Calibri" charset="0"/>
                <a:cs typeface="Calibri" charset="0"/>
              </a:rPr>
              <a:t>Energy Security</a:t>
            </a:r>
            <a:r>
              <a:rPr lang="en-US" sz="3600" dirty="0" smtClean="0">
                <a:latin typeface="Calibri" charset="0"/>
                <a:ea typeface="Calibri" charset="0"/>
                <a:cs typeface="Calibri" charset="0"/>
              </a:rPr>
              <a:t>) </a:t>
            </a:r>
            <a:r>
              <a:rPr lang="el-GR" sz="3600" dirty="0" smtClean="0">
                <a:latin typeface="Calibri" charset="0"/>
                <a:ea typeface="Calibri" charset="0"/>
                <a:cs typeface="Calibri" charset="0"/>
              </a:rPr>
              <a:t>(συν</a:t>
            </a:r>
            <a:r>
              <a:rPr lang="en-US" sz="3600" dirty="0" smtClean="0">
                <a:latin typeface="Calibri" charset="0"/>
                <a:ea typeface="Calibri" charset="0"/>
                <a:cs typeface="Calibri" charset="0"/>
              </a:rPr>
              <a:t>.)</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85732"/>
            <a:ext cx="9601200" cy="4281668"/>
          </a:xfrm>
        </p:spPr>
        <p:txBody>
          <a:bodyPr anchor="t">
            <a:normAutofit/>
          </a:bodyPr>
          <a:lstStyle/>
          <a:p>
            <a:pPr marL="0" indent="0">
              <a:lnSpc>
                <a:spcPct val="100000"/>
              </a:lnSpc>
              <a:buNone/>
            </a:pPr>
            <a:r>
              <a:rPr lang="el-GR" sz="2200" b="1" dirty="0">
                <a:latin typeface="Calibri" charset="0"/>
                <a:ea typeface="Calibri" charset="0"/>
                <a:cs typeface="Calibri" charset="0"/>
              </a:rPr>
              <a:t>Σύντομος ορισμός:</a:t>
            </a:r>
          </a:p>
          <a:p>
            <a:pPr marL="0" indent="0" algn="ctr">
              <a:lnSpc>
                <a:spcPct val="100000"/>
              </a:lnSpc>
              <a:buNone/>
            </a:pPr>
            <a:r>
              <a:rPr lang="el-GR" sz="2200" i="1" dirty="0">
                <a:latin typeface="Calibri" charset="0"/>
                <a:ea typeface="Calibri" charset="0"/>
                <a:cs typeface="Calibri" charset="0"/>
              </a:rPr>
              <a:t>«Η ικανότητα μιας χώρας να έχει πρόσβαση στους ενεργειακούς πόρους που απαιτούνται για τη διατήρηση του επιπέδου της εθνικής της δύναμης, χωρίς να διακυβεύεται η εξωτερική της πολιτική, καθώς και οι οικονομικοί, κοινωνικοί και περιβαλλοντικοί της στόχοι»</a:t>
            </a:r>
            <a:endParaRPr lang="en-US" sz="2200" i="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8</a:t>
            </a:fld>
            <a:endParaRPr lang="en-US"/>
          </a:p>
        </p:txBody>
      </p:sp>
    </p:spTree>
    <p:extLst>
      <p:ext uri="{BB962C8B-B14F-4D97-AF65-F5344CB8AC3E}">
        <p14:creationId xmlns:p14="http://schemas.microsoft.com/office/powerpoint/2010/main" val="1025559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610564"/>
          </a:xfrm>
        </p:spPr>
        <p:txBody>
          <a:bodyPr>
            <a:normAutofit/>
          </a:bodyPr>
          <a:lstStyle/>
          <a:p>
            <a:pPr algn="ctr"/>
            <a:r>
              <a:rPr lang="el-GR" sz="3600" dirty="0">
                <a:latin typeface="Calibri" charset="0"/>
                <a:ea typeface="Calibri" charset="0"/>
                <a:cs typeface="Calibri" charset="0"/>
              </a:rPr>
              <a:t>Ο ρόλος των ΑΠΕ στην ενεργειακή ασφάλεια</a:t>
            </a:r>
            <a:endParaRPr lang="en-US" sz="3600" dirty="0">
              <a:latin typeface="Calibri" charset="0"/>
              <a:ea typeface="Calibri" charset="0"/>
              <a:cs typeface="Calibri" charset="0"/>
            </a:endParaRPr>
          </a:p>
        </p:txBody>
      </p:sp>
      <p:sp>
        <p:nvSpPr>
          <p:cNvPr id="3" name="Content Placeholder 2"/>
          <p:cNvSpPr>
            <a:spLocks noGrp="1"/>
          </p:cNvSpPr>
          <p:nvPr>
            <p:ph idx="1"/>
          </p:nvPr>
        </p:nvSpPr>
        <p:spPr>
          <a:xfrm>
            <a:off x="1371600" y="1585732"/>
            <a:ext cx="9601200" cy="4281668"/>
          </a:xfrm>
        </p:spPr>
        <p:txBody>
          <a:bodyPr anchor="ctr">
            <a:normAutofit/>
          </a:bodyPr>
          <a:lstStyle/>
          <a:p>
            <a:pPr marL="0" indent="0">
              <a:lnSpc>
                <a:spcPct val="100000"/>
              </a:lnSpc>
              <a:buNone/>
            </a:pPr>
            <a:r>
              <a:rPr lang="el-GR" sz="2200" b="1" dirty="0">
                <a:latin typeface="Calibri" charset="0"/>
                <a:ea typeface="Calibri" charset="0"/>
                <a:cs typeface="Calibri" charset="0"/>
              </a:rPr>
              <a:t>Γιατί εξετάζουμε τον ρόλο των ΑΠΕ:</a:t>
            </a:r>
          </a:p>
          <a:p>
            <a:pPr>
              <a:lnSpc>
                <a:spcPct val="100000"/>
              </a:lnSpc>
              <a:buFont typeface="Arial" charset="0"/>
              <a:buChar char="•"/>
            </a:pPr>
            <a:r>
              <a:rPr lang="el-GR" sz="2200" b="1" dirty="0">
                <a:latin typeface="Calibri" charset="0"/>
                <a:ea typeface="Calibri" charset="0"/>
                <a:cs typeface="Calibri" charset="0"/>
              </a:rPr>
              <a:t>Γιατί</a:t>
            </a:r>
            <a:r>
              <a:rPr lang="el-GR" sz="2200" dirty="0">
                <a:latin typeface="Calibri" charset="0"/>
                <a:ea typeface="Calibri" charset="0"/>
                <a:cs typeface="Calibri" charset="0"/>
              </a:rPr>
              <a:t> το παγκόσμιο ενεργειακό τοπίο βρίσκεται στη μέση μιας ενεργειακής μετάβασης</a:t>
            </a:r>
            <a:r>
              <a:rPr lang="en-US" sz="2200" dirty="0">
                <a:latin typeface="Calibri" charset="0"/>
                <a:ea typeface="Calibri" charset="0"/>
                <a:cs typeface="Calibri" charset="0"/>
              </a:rPr>
              <a:t> (energy transition).</a:t>
            </a:r>
            <a:endParaRPr lang="el-GR" sz="2200" dirty="0">
              <a:latin typeface="Calibri" charset="0"/>
              <a:ea typeface="Calibri" charset="0"/>
              <a:cs typeface="Calibri" charset="0"/>
            </a:endParaRPr>
          </a:p>
          <a:p>
            <a:pPr>
              <a:lnSpc>
                <a:spcPct val="100000"/>
              </a:lnSpc>
              <a:buFont typeface="Arial" charset="0"/>
              <a:buChar char="•"/>
            </a:pPr>
            <a:r>
              <a:rPr lang="el-GR" sz="2200" b="1" dirty="0">
                <a:latin typeface="Calibri" charset="0"/>
                <a:ea typeface="Calibri" charset="0"/>
                <a:cs typeface="Calibri" charset="0"/>
              </a:rPr>
              <a:t>Γιατί</a:t>
            </a:r>
            <a:r>
              <a:rPr lang="el-GR" sz="2200" dirty="0">
                <a:latin typeface="Calibri" charset="0"/>
                <a:ea typeface="Calibri" charset="0"/>
                <a:cs typeface="Calibri" charset="0"/>
              </a:rPr>
              <a:t> η ιδιότητα των χωρών αναμένεται να αλλάξει (</a:t>
            </a:r>
            <a:r>
              <a:rPr lang="en-US" sz="2200" dirty="0">
                <a:latin typeface="Calibri" charset="0"/>
                <a:ea typeface="Calibri" charset="0"/>
                <a:cs typeface="Calibri" charset="0"/>
              </a:rPr>
              <a:t>producers </a:t>
            </a:r>
            <a:r>
              <a:rPr lang="mr-IN" sz="2200" dirty="0">
                <a:latin typeface="Calibri" charset="0"/>
                <a:ea typeface="Calibri" charset="0"/>
                <a:cs typeface="Calibri" charset="0"/>
              </a:rPr>
              <a:t>–</a:t>
            </a:r>
            <a:r>
              <a:rPr lang="en-US" sz="2200" dirty="0">
                <a:latin typeface="Calibri" charset="0"/>
                <a:ea typeface="Calibri" charset="0"/>
                <a:cs typeface="Calibri" charset="0"/>
              </a:rPr>
              <a:t> consumers </a:t>
            </a:r>
            <a:r>
              <a:rPr lang="mr-IN" sz="2200" dirty="0">
                <a:latin typeface="Calibri" charset="0"/>
                <a:ea typeface="Calibri" charset="0"/>
                <a:cs typeface="Calibri" charset="0"/>
              </a:rPr>
              <a:t>–</a:t>
            </a:r>
            <a:r>
              <a:rPr lang="en-US" sz="2200" dirty="0">
                <a:latin typeface="Calibri" charset="0"/>
                <a:ea typeface="Calibri" charset="0"/>
                <a:cs typeface="Calibri" charset="0"/>
              </a:rPr>
              <a:t> transit countries).</a:t>
            </a:r>
            <a:endParaRPr lang="el-GR" sz="2200" dirty="0">
              <a:latin typeface="Calibri" charset="0"/>
              <a:ea typeface="Calibri" charset="0"/>
              <a:cs typeface="Calibri" charset="0"/>
            </a:endParaRPr>
          </a:p>
          <a:p>
            <a:pPr>
              <a:lnSpc>
                <a:spcPct val="100000"/>
              </a:lnSpc>
              <a:buFont typeface="Arial" charset="0"/>
              <a:buChar char="•"/>
            </a:pPr>
            <a:r>
              <a:rPr lang="el-GR" sz="2200" b="1" dirty="0">
                <a:latin typeface="Calibri" charset="0"/>
                <a:ea typeface="Calibri" charset="0"/>
                <a:cs typeface="Calibri" charset="0"/>
              </a:rPr>
              <a:t>Γιατί</a:t>
            </a:r>
            <a:r>
              <a:rPr lang="el-GR" sz="2200" dirty="0">
                <a:latin typeface="Calibri" charset="0"/>
                <a:ea typeface="Calibri" charset="0"/>
                <a:cs typeface="Calibri" charset="0"/>
              </a:rPr>
              <a:t> παγκοσμίως χαράσσονται πολιτικές για την καταπολέμηση της κλιματικής αλλαγής.</a:t>
            </a:r>
          </a:p>
          <a:p>
            <a:pPr>
              <a:lnSpc>
                <a:spcPct val="100000"/>
              </a:lnSpc>
              <a:buFont typeface="Arial" charset="0"/>
              <a:buChar char="•"/>
            </a:pPr>
            <a:r>
              <a:rPr lang="el-GR" sz="2200" b="1" dirty="0">
                <a:latin typeface="Calibri" charset="0"/>
                <a:ea typeface="Calibri" charset="0"/>
                <a:cs typeface="Calibri" charset="0"/>
              </a:rPr>
              <a:t>Γιατί</a:t>
            </a:r>
            <a:r>
              <a:rPr lang="el-GR" sz="2200" dirty="0">
                <a:latin typeface="Calibri" charset="0"/>
                <a:ea typeface="Calibri" charset="0"/>
                <a:cs typeface="Calibri" charset="0"/>
              </a:rPr>
              <a:t> εσωτερικεύοντας την ενεργειακή́ τους προμήθεια, τα κράτη μπορούν να πετύχουν: </a:t>
            </a:r>
            <a:r>
              <a:rPr lang="el-GR" sz="2200" dirty="0">
                <a:solidFill>
                  <a:srgbClr val="C00000"/>
                </a:solidFill>
                <a:latin typeface="Calibri" charset="0"/>
                <a:ea typeface="Calibri" charset="0"/>
                <a:cs typeface="Calibri" charset="0"/>
              </a:rPr>
              <a:t>Ενεργειακή Ασφάλεια</a:t>
            </a:r>
          </a:p>
          <a:p>
            <a:pPr marL="0" indent="0">
              <a:lnSpc>
                <a:spcPct val="100000"/>
              </a:lnSpc>
              <a:buNone/>
            </a:pPr>
            <a:endParaRPr lang="el-GR" sz="22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CB23F5B8-67C3-D243-B203-F43BA1900E41}" type="slidenum">
              <a:rPr lang="en-US" smtClean="0"/>
              <a:t>9</a:t>
            </a:fld>
            <a:endParaRPr lang="en-US"/>
          </a:p>
        </p:txBody>
      </p:sp>
    </p:spTree>
    <p:extLst>
      <p:ext uri="{BB962C8B-B14F-4D97-AF65-F5344CB8AC3E}">
        <p14:creationId xmlns:p14="http://schemas.microsoft.com/office/powerpoint/2010/main" val="919112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2528</TotalTime>
  <Words>5008</Words>
  <Application>Microsoft Macintosh PowerPoint</Application>
  <PresentationFormat>Widescreen</PresentationFormat>
  <Paragraphs>521</Paragraphs>
  <Slides>66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Calibri</vt:lpstr>
      <vt:lpstr>Courier New</vt:lpstr>
      <vt:lpstr>Franklin Gothic Book</vt:lpstr>
      <vt:lpstr>Times New Roman</vt:lpstr>
      <vt:lpstr>Wingdings</vt:lpstr>
      <vt:lpstr>Arial</vt:lpstr>
      <vt:lpstr>Crop</vt:lpstr>
      <vt:lpstr>Ενεργεiακη ασφαλεια &amp; ανανεωσιμεσ πηγεσ ενεργειασ</vt:lpstr>
      <vt:lpstr>Στόχος διάλεξης</vt:lpstr>
      <vt:lpstr>Στόχος διάλεξης</vt:lpstr>
      <vt:lpstr>Η έννοια της Ενέργειας (Energy)</vt:lpstr>
      <vt:lpstr>Η έννοια της Aσφάλειας (Security)</vt:lpstr>
      <vt:lpstr>Ενεργειακή Ασφάλεια (Energy Security)</vt:lpstr>
      <vt:lpstr>Ενεργειακή Ασφάλεια (Energy Security) (συν.)</vt:lpstr>
      <vt:lpstr>Ενεργειακή Ασφάλεια (Energy Security) (συν.)</vt:lpstr>
      <vt:lpstr>Ο ρόλος των ΑΠΕ στην ενεργειακή ασφάλεια</vt:lpstr>
      <vt:lpstr>Το χρονικό της ενεργειακής ασφάλειας</vt:lpstr>
      <vt:lpstr>1973 Α’ Πετρελαϊκή κρίση - 1979 Β’ Πετρελαϊκή κρίση </vt:lpstr>
      <vt:lpstr>Ίδρυση Διεθνούς Οργανισμού Ενέργειας (ΔΟΕ) International Energy Agency (IEA)</vt:lpstr>
      <vt:lpstr>Παγκόσμια Κατανομή πετρελαϊκών αποθεμάτων  </vt:lpstr>
      <vt:lpstr>Παγκόσμια κατανομή αποθεμάτων Φυσικού Αερίου </vt:lpstr>
      <vt:lpstr>1980 Πόλεμος Ιράν – Ιράκ</vt:lpstr>
      <vt:lpstr>1991 Πόλεμος του Κόλπου</vt:lpstr>
      <vt:lpstr>2006 - 2009 Ρωσο-Ουκρανικές κρίσεις  </vt:lpstr>
      <vt:lpstr>Ίδρυση Διεθνούς Οργανισμού Ανανεώσιμων Πηγών Ενέργειας International Renewable Energy Agency (IRENA)</vt:lpstr>
      <vt:lpstr>Ορίζοντας την Ενεργειακή Ασφάλεια</vt:lpstr>
      <vt:lpstr>PowerPoint Presentation</vt:lpstr>
      <vt:lpstr>Ορίζοντας την Ενεργειακή Ασφάλεια (συν.)</vt:lpstr>
      <vt:lpstr>PowerPoint Presentation</vt:lpstr>
      <vt:lpstr>Ορίζοντας την Ενεργειακή Ασφάλεια (συν.) Γεωπολιτική συνιστώσα </vt:lpstr>
      <vt:lpstr>Ορίζοντας την Ενεργειακή Ασφάλεια (συν.)</vt:lpstr>
      <vt:lpstr>Διαστάσεις (dimensions) &amp; Συνιστώσες (components) Ενεργειακής Ασφάλειας</vt:lpstr>
      <vt:lpstr>Διαστάσεις &amp; Συνιστώσες της Ενεργειακής Ασφάλειας Τα 4As της ενεργειακής ασφάλειας</vt:lpstr>
      <vt:lpstr>Διαστάσεις &amp; Συνιστώσες της Ενεργειακής Ασφάλειας Τα 4As της ενεργειακής ασφάλειας</vt:lpstr>
      <vt:lpstr>Διαστάσεις &amp; Συνιστώσες της Ενεργειακής Ασφάλειας Διαθεσιμότητα</vt:lpstr>
      <vt:lpstr>Διαστάσεις &amp; Συνιστώσες της Ενεργειακής Ασφάλειας Οικονομική προσιτότητα</vt:lpstr>
      <vt:lpstr>Διαστάσεις &amp; Συνιστώσες της Ενεργειακής Ασφάλειας</vt:lpstr>
      <vt:lpstr>Σύνθεση δείκτη ενεργειακής ασφάλειας Novel Geopolitical Energy Security Index (NGESI) </vt:lpstr>
      <vt:lpstr>Ενεργειακή Εξάρτηση (energy dependency)</vt:lpstr>
      <vt:lpstr>Ενεργειακή Εξάρτηση των χωρών της Ευρώπης</vt:lpstr>
      <vt:lpstr>Δείκτης MOSES  Model of Short-term Energy Security </vt:lpstr>
      <vt:lpstr>Ορίζοντας τις Ανανεώσιμες Πηγές Ενέργειας</vt:lpstr>
      <vt:lpstr>Είδη Ανανεώσιμων Πηγών Ενέργειας </vt:lpstr>
      <vt:lpstr>Είδη Ανανεώσιμων Πηγών Ενέργειας (συν.)</vt:lpstr>
      <vt:lpstr>Ενεργειακή Μετάβαση (energy transition)</vt:lpstr>
      <vt:lpstr>Δείκτης RESI Renewable Energy Security Index</vt:lpstr>
      <vt:lpstr>Συμμετοχή των καυσίμων στην παγκόσμια κατανάλωση </vt:lpstr>
      <vt:lpstr>Ενεργειακό Μείγμα  energy mix </vt:lpstr>
      <vt:lpstr>Γεωγραφικά &amp; Τεχνικά Χαρακτηριστικά των ΑΠΕ</vt:lpstr>
      <vt:lpstr>Διαφορετικές οπτικές της ενεργειακής ασφάλειας</vt:lpstr>
      <vt:lpstr>Διαφορετικές οπτικές της ενεργειακής ασφάλειας</vt:lpstr>
      <vt:lpstr>Το ενεργειακό μείγμα των εξεταζόμενων χωρών   Παραγωγή ηλεκτρικής ενέργειας</vt:lpstr>
      <vt:lpstr>Περιπτωσιολογική μελέτη Κίνας</vt:lpstr>
      <vt:lpstr>  Κίνα </vt:lpstr>
      <vt:lpstr>Περιπτωσιολογική μελέτη Ρωσίας</vt:lpstr>
      <vt:lpstr>Ρωσία</vt:lpstr>
      <vt:lpstr>Περιπτωσιολογική μελέτη ΗΠΑ</vt:lpstr>
      <vt:lpstr>Ηνωμένες Πολιτείες Αμερικής</vt:lpstr>
      <vt:lpstr>Χώρες διαμετακόμισης – Ευρωπαϊκές χώρες</vt:lpstr>
      <vt:lpstr>Περιπτωσιολογική μελέτη Γερμανίας</vt:lpstr>
      <vt:lpstr>Γερμανία</vt:lpstr>
      <vt:lpstr>Περιπτωσιολογική μελέτη Δανίας</vt:lpstr>
      <vt:lpstr>Δανία</vt:lpstr>
      <vt:lpstr>Η οπτική των καταναλωτών και των διαμετακομιστών</vt:lpstr>
      <vt:lpstr>Η οπτική των παραγωγών</vt:lpstr>
      <vt:lpstr>Συμπεράσματα</vt:lpstr>
      <vt:lpstr>Σύνοψη διάλεξης</vt:lpstr>
      <vt:lpstr>PowerPoint Presentation</vt:lpstr>
      <vt:lpstr>Βιβλιογραφικές αναφορές</vt:lpstr>
      <vt:lpstr>Βιβλιογραφικές αναφορές</vt:lpstr>
      <vt:lpstr>Βιβλιογραφικές αναφορές</vt:lpstr>
      <vt:lpstr>Βιβλιογραφικές αναφορές</vt:lpstr>
      <vt:lpstr>Βιβλιογραφικές αναφορές</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Renewable Energy Dimension of Energy Security </dc:title>
  <dc:creator>ΙΩΑΝΝΗΣ ΚΟΝΤΟΥΛΗΣ</dc:creator>
  <cp:lastModifiedBy>ΙΩΑΝΝΗΣ ΚΟΝΤΟΥΛΗΣ</cp:lastModifiedBy>
  <cp:revision>359</cp:revision>
  <dcterms:created xsi:type="dcterms:W3CDTF">2019-10-07T13:32:09Z</dcterms:created>
  <dcterms:modified xsi:type="dcterms:W3CDTF">2019-11-22T07:24:04Z</dcterms:modified>
</cp:coreProperties>
</file>