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8" r:id="rId1"/>
  </p:sldMasterIdLst>
  <p:notesMasterIdLst>
    <p:notesMasterId r:id="rId37"/>
  </p:notesMasterIdLst>
  <p:sldIdLst>
    <p:sldId id="256" r:id="rId2"/>
    <p:sldId id="257" r:id="rId3"/>
    <p:sldId id="272" r:id="rId4"/>
    <p:sldId id="287" r:id="rId5"/>
    <p:sldId id="258" r:id="rId6"/>
    <p:sldId id="275" r:id="rId7"/>
    <p:sldId id="276" r:id="rId8"/>
    <p:sldId id="273" r:id="rId9"/>
    <p:sldId id="279" r:id="rId10"/>
    <p:sldId id="280" r:id="rId11"/>
    <p:sldId id="281" r:id="rId12"/>
    <p:sldId id="266" r:id="rId13"/>
    <p:sldId id="296" r:id="rId14"/>
    <p:sldId id="259" r:id="rId15"/>
    <p:sldId id="260" r:id="rId16"/>
    <p:sldId id="293" r:id="rId17"/>
    <p:sldId id="294" r:id="rId18"/>
    <p:sldId id="283" r:id="rId19"/>
    <p:sldId id="284" r:id="rId20"/>
    <p:sldId id="262" r:id="rId21"/>
    <p:sldId id="290" r:id="rId22"/>
    <p:sldId id="289" r:id="rId23"/>
    <p:sldId id="263" r:id="rId24"/>
    <p:sldId id="264" r:id="rId25"/>
    <p:sldId id="285" r:id="rId26"/>
    <p:sldId id="282" r:id="rId27"/>
    <p:sldId id="291" r:id="rId28"/>
    <p:sldId id="267" r:id="rId29"/>
    <p:sldId id="268" r:id="rId30"/>
    <p:sldId id="269" r:id="rId31"/>
    <p:sldId id="292" r:id="rId32"/>
    <p:sldId id="288" r:id="rId33"/>
    <p:sldId id="270" r:id="rId34"/>
    <p:sldId id="297" r:id="rId35"/>
    <p:sldId id="298" r:id="rId36"/>
  </p:sldIdLst>
  <p:sldSz cx="12192000" cy="6858000"/>
  <p:notesSz cx="6858000" cy="9144000"/>
  <p:defaultText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8C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16"/>
    <p:restoredTop sz="96327"/>
  </p:normalViewPr>
  <p:slideViewPr>
    <p:cSldViewPr snapToGrid="0" snapToObjects="1">
      <p:cViewPr varScale="1">
        <p:scale>
          <a:sx n="124" d="100"/>
          <a:sy n="124" d="100"/>
        </p:scale>
        <p:origin x="448" y="16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dLblPos val="outEnd"/>
          <c:showLegendKey val="0"/>
          <c:showVal val="0"/>
          <c:showCatName val="0"/>
          <c:showSerName val="0"/>
          <c:showPercent val="1"/>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GR"/>
        </a:p>
      </c:txPr>
    </c:legend>
    <c:plotVisOnly val="1"/>
    <c:dispBlanksAs val="gap"/>
    <c:showDLblsOverMax val="0"/>
  </c:chart>
  <c:spPr>
    <a:noFill/>
    <a:ln>
      <a:noFill/>
    </a:ln>
    <a:effectLst/>
  </c:spPr>
  <c:txPr>
    <a:bodyPr/>
    <a:lstStyle/>
    <a:p>
      <a:pPr>
        <a:defRPr/>
      </a:pPr>
      <a:endParaRPr lang="en-GR"/>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22.png"/></Relationships>
</file>

<file path=ppt/drawings/drawing1.xml><?xml version="1.0" encoding="utf-8"?>
<c:userShapes xmlns:c="http://schemas.openxmlformats.org/drawingml/2006/chart">
  <cdr:relSizeAnchor xmlns:cdr="http://schemas.openxmlformats.org/drawingml/2006/chartDrawing">
    <cdr:from>
      <cdr:x>0</cdr:x>
      <cdr:y>0.10764</cdr:y>
    </cdr:from>
    <cdr:to>
      <cdr:x>1</cdr:x>
      <cdr:y>0.89236</cdr:y>
    </cdr:to>
    <cdr:pic>
      <cdr:nvPicPr>
        <cdr:cNvPr id="4" name="Picture 3" descr="Chart&#10;&#10;Description automatically generated">
          <a:extLst xmlns:a="http://schemas.openxmlformats.org/drawingml/2006/main">
            <a:ext uri="{FF2B5EF4-FFF2-40B4-BE49-F238E27FC236}">
              <a16:creationId xmlns:a16="http://schemas.microsoft.com/office/drawing/2014/main" id="{EB825B59-5A1A-3C40-BEAD-ED19C3340C32}"/>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643007"/>
          <a:ext cx="6777318" cy="4687730"/>
        </a:xfrm>
        <a:prstGeom xmlns:a="http://schemas.openxmlformats.org/drawingml/2006/main" prst="rect">
          <a:avLst/>
        </a:prstGeom>
      </cdr:spPr>
    </cdr:pic>
  </cdr:relSizeAnchor>
  <cdr:relSizeAnchor xmlns:cdr="http://schemas.openxmlformats.org/drawingml/2006/chartDrawing">
    <cdr:from>
      <cdr:x>0.05906</cdr:x>
      <cdr:y>0.05147</cdr:y>
    </cdr:from>
    <cdr:to>
      <cdr:x>0.20906</cdr:x>
      <cdr:y>0.21814</cdr:y>
    </cdr:to>
    <cdr:sp macro="" textlink="">
      <cdr:nvSpPr>
        <cdr:cNvPr id="5" name="TextBox 4">
          <a:extLst xmlns:a="http://schemas.openxmlformats.org/drawingml/2006/main">
            <a:ext uri="{FF2B5EF4-FFF2-40B4-BE49-F238E27FC236}">
              <a16:creationId xmlns:a16="http://schemas.microsoft.com/office/drawing/2014/main" id="{E3790806-3C7F-1A41-BA74-D281C841EF83}"/>
            </a:ext>
          </a:extLst>
        </cdr:cNvPr>
        <cdr:cNvSpPr txBox="1"/>
      </cdr:nvSpPr>
      <cdr:spPr>
        <a:xfrm xmlns:a="http://schemas.openxmlformats.org/drawingml/2006/main">
          <a:off x="360003" y="28238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GR" sz="1100" dirty="0"/>
        </a:p>
      </cdr:txBody>
    </cdr:sp>
  </cdr:relSizeAnchor>
  <cdr:relSizeAnchor xmlns:cdr="http://schemas.openxmlformats.org/drawingml/2006/chartDrawing">
    <cdr:from>
      <cdr:x>0.11553</cdr:x>
      <cdr:y>0.01129</cdr:y>
    </cdr:from>
    <cdr:to>
      <cdr:x>0.26553</cdr:x>
      <cdr:y>0.17795</cdr:y>
    </cdr:to>
    <cdr:sp macro="" textlink="">
      <cdr:nvSpPr>
        <cdr:cNvPr id="6" name="TextBox 5">
          <a:extLst xmlns:a="http://schemas.openxmlformats.org/drawingml/2006/main">
            <a:ext uri="{FF2B5EF4-FFF2-40B4-BE49-F238E27FC236}">
              <a16:creationId xmlns:a16="http://schemas.microsoft.com/office/drawing/2014/main" id="{65A6F91A-9968-6543-900D-CFC63A7E7F0E}"/>
            </a:ext>
          </a:extLst>
        </cdr:cNvPr>
        <cdr:cNvSpPr txBox="1"/>
      </cdr:nvSpPr>
      <cdr:spPr>
        <a:xfrm xmlns:a="http://schemas.openxmlformats.org/drawingml/2006/main">
          <a:off x="704247" y="61931"/>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GR" sz="1100" dirty="0"/>
        </a:p>
      </cdr:txBody>
    </cdr:sp>
  </cdr:relSizeAnchor>
  <cdr:relSizeAnchor xmlns:cdr="http://schemas.openxmlformats.org/drawingml/2006/chartDrawing">
    <cdr:from>
      <cdr:x>0.70635</cdr:x>
      <cdr:y>0.84693</cdr:y>
    </cdr:from>
    <cdr:to>
      <cdr:x>0.84127</cdr:x>
      <cdr:y>1</cdr:y>
    </cdr:to>
    <cdr:sp macro="" textlink="">
      <cdr:nvSpPr>
        <cdr:cNvPr id="7" name="TextBox 6">
          <a:extLst xmlns:a="http://schemas.openxmlformats.org/drawingml/2006/main">
            <a:ext uri="{FF2B5EF4-FFF2-40B4-BE49-F238E27FC236}">
              <a16:creationId xmlns:a16="http://schemas.microsoft.com/office/drawing/2014/main" id="{75E57691-B331-8F4C-ADE8-D310AF5B2365}"/>
            </a:ext>
          </a:extLst>
        </cdr:cNvPr>
        <cdr:cNvSpPr txBox="1"/>
      </cdr:nvSpPr>
      <cdr:spPr>
        <a:xfrm xmlns:a="http://schemas.openxmlformats.org/drawingml/2006/main">
          <a:off x="4787153" y="550791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GR" sz="1100" dirty="0"/>
        </a:p>
      </cdr:txBody>
    </cdr:sp>
  </cdr:relSizeAnchor>
  <cdr:relSizeAnchor xmlns:cdr="http://schemas.openxmlformats.org/drawingml/2006/chartDrawing">
    <cdr:from>
      <cdr:x>0.74921</cdr:x>
      <cdr:y>0.84693</cdr:y>
    </cdr:from>
    <cdr:to>
      <cdr:x>0.88413</cdr:x>
      <cdr:y>1</cdr:y>
    </cdr:to>
    <cdr:sp macro="" textlink="">
      <cdr:nvSpPr>
        <cdr:cNvPr id="8" name="TextBox 7">
          <a:extLst xmlns:a="http://schemas.openxmlformats.org/drawingml/2006/main">
            <a:ext uri="{FF2B5EF4-FFF2-40B4-BE49-F238E27FC236}">
              <a16:creationId xmlns:a16="http://schemas.microsoft.com/office/drawing/2014/main" id="{41B4E76A-EEF3-CD43-9030-E24619BEE3D3}"/>
            </a:ext>
          </a:extLst>
        </cdr:cNvPr>
        <cdr:cNvSpPr txBox="1"/>
      </cdr:nvSpPr>
      <cdr:spPr>
        <a:xfrm xmlns:a="http://schemas.openxmlformats.org/drawingml/2006/main">
          <a:off x="5077610" y="554018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GR"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B2E905-5351-EC46-833D-E2EB2FC1AF49}" type="datetimeFigureOut">
              <a:rPr lang="en-GR" smtClean="0"/>
              <a:t>27/11/20</a:t>
            </a:fld>
            <a:endParaRPr lang="en-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6BEBE7-4E68-E049-BEFF-D9933ED07529}" type="slidenum">
              <a:rPr lang="en-GR" smtClean="0"/>
              <a:t>‹#›</a:t>
            </a:fld>
            <a:endParaRPr lang="en-GR"/>
          </a:p>
        </p:txBody>
      </p:sp>
    </p:spTree>
    <p:extLst>
      <p:ext uri="{BB962C8B-B14F-4D97-AF65-F5344CB8AC3E}">
        <p14:creationId xmlns:p14="http://schemas.microsoft.com/office/powerpoint/2010/main" val="3049552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57C3F-0FB2-4B2E-BA6A-FEEEFF1AF7E3}"/>
              </a:ext>
            </a:extLst>
          </p:cNvPr>
          <p:cNvSpPr>
            <a:spLocks noGrp="1"/>
          </p:cNvSpPr>
          <p:nvPr>
            <p:ph type="ctrTitle"/>
          </p:nvPr>
        </p:nvSpPr>
        <p:spPr>
          <a:xfrm>
            <a:off x="2057400" y="685801"/>
            <a:ext cx="8115300" cy="3046228"/>
          </a:xfrm>
        </p:spPr>
        <p:txBody>
          <a:bodyPr anchor="b">
            <a:normAutofit/>
          </a:bodyPr>
          <a:lstStyle>
            <a:lvl1pPr algn="ctr">
              <a:defRPr sz="3600" cap="all" spc="3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08583AE9-1CC1-4572-A6E5-E97F80E47661}"/>
              </a:ext>
            </a:extLst>
          </p:cNvPr>
          <p:cNvSpPr>
            <a:spLocks noGrp="1"/>
          </p:cNvSpPr>
          <p:nvPr>
            <p:ph type="subTitle" idx="1"/>
          </p:nvPr>
        </p:nvSpPr>
        <p:spPr>
          <a:xfrm>
            <a:off x="2057400" y="4114800"/>
            <a:ext cx="8115300" cy="2057400"/>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C04DE7C-68AB-403D-B9D8-7398C292C6DA}"/>
              </a:ext>
            </a:extLst>
          </p:cNvPr>
          <p:cNvSpPr>
            <a:spLocks noGrp="1"/>
          </p:cNvSpPr>
          <p:nvPr>
            <p:ph type="dt" sz="half" idx="10"/>
          </p:nvPr>
        </p:nvSpPr>
        <p:spPr/>
        <p:txBody>
          <a:bodyPr/>
          <a:lstStyle/>
          <a:p>
            <a:r>
              <a:rPr lang="en-US" dirty="0"/>
              <a:t>11/27/20</a:t>
            </a:r>
          </a:p>
        </p:txBody>
      </p:sp>
      <p:sp>
        <p:nvSpPr>
          <p:cNvPr id="5" name="Footer Placeholder 4">
            <a:extLst>
              <a:ext uri="{FF2B5EF4-FFF2-40B4-BE49-F238E27FC236}">
                <a16:creationId xmlns:a16="http://schemas.microsoft.com/office/drawing/2014/main" id="{51003E50-6613-4D86-AA22-43B14E7279E9}"/>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03069AB5-A56D-471F-9236-EFA981E2EA03}"/>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1272841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2744C-12E6-455B-B646-2EA92DE0E9A2}"/>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7D71C4D-C062-4EEE-9A9A-31ADCC5C87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944DC97-C26E-407A-9E29-68C52D547BDA}"/>
              </a:ext>
            </a:extLst>
          </p:cNvPr>
          <p:cNvSpPr>
            <a:spLocks noGrp="1"/>
          </p:cNvSpPr>
          <p:nvPr>
            <p:ph type="dt" sz="half" idx="10"/>
          </p:nvPr>
        </p:nvSpPr>
        <p:spPr/>
        <p:txBody>
          <a:bodyPr/>
          <a:lstStyle/>
          <a:p>
            <a:r>
              <a:rPr lang="en-US" dirty="0"/>
              <a:t>11/27/20</a:t>
            </a:r>
          </a:p>
        </p:txBody>
      </p:sp>
      <p:sp>
        <p:nvSpPr>
          <p:cNvPr id="5" name="Footer Placeholder 4">
            <a:extLst>
              <a:ext uri="{FF2B5EF4-FFF2-40B4-BE49-F238E27FC236}">
                <a16:creationId xmlns:a16="http://schemas.microsoft.com/office/drawing/2014/main" id="{E72E9353-B771-47FF-975E-72337414E0ED}"/>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1EA5A858-B8B2-4364-A7D0-B2E8FAE0ADD4}"/>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2536608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A6BABE-D80C-4F54-A03C-E1F9EBCA83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285191-EF5B-48BE-AB5D-B7BA4C3D09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FA387A-1231-4FE3-8574-D4331A3432D2}"/>
              </a:ext>
            </a:extLst>
          </p:cNvPr>
          <p:cNvSpPr>
            <a:spLocks noGrp="1"/>
          </p:cNvSpPr>
          <p:nvPr>
            <p:ph type="dt" sz="half" idx="10"/>
          </p:nvPr>
        </p:nvSpPr>
        <p:spPr/>
        <p:txBody>
          <a:bodyPr/>
          <a:lstStyle/>
          <a:p>
            <a:r>
              <a:rPr lang="en-US" dirty="0"/>
              <a:t>11/27/20</a:t>
            </a:r>
          </a:p>
        </p:txBody>
      </p:sp>
      <p:sp>
        <p:nvSpPr>
          <p:cNvPr id="5" name="Footer Placeholder 4">
            <a:extLst>
              <a:ext uri="{FF2B5EF4-FFF2-40B4-BE49-F238E27FC236}">
                <a16:creationId xmlns:a16="http://schemas.microsoft.com/office/drawing/2014/main" id="{02F21559-4901-4AD3-ABE7-DF0235457312}"/>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D8F6C18E-B751-4E7B-9CD8-1BF44DAB80F4}"/>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935471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9B412-EBAB-4569-B3D9-6B346BF837B2}"/>
              </a:ext>
            </a:extLst>
          </p:cNvPr>
          <p:cNvSpPr>
            <a:spLocks noGrp="1"/>
          </p:cNvSpPr>
          <p:nvPr>
            <p:ph type="title"/>
          </p:nvPr>
        </p:nvSpPr>
        <p:spPr>
          <a:xfrm>
            <a:off x="1371600" y="685800"/>
            <a:ext cx="9486900" cy="1371600"/>
          </a:xfrm>
        </p:spPr>
        <p:txBody>
          <a:bodyPr>
            <a:normAutofit/>
          </a:bodyPr>
          <a:lstStyle>
            <a:lvl1pPr algn="l">
              <a:defRPr sz="3200"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5E7C8AE-B0F4-404F-BCAD-A14C18E50D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8AA9CAD-DAFB-4DE3-9C41-7FD03EA8D8DD}"/>
              </a:ext>
            </a:extLst>
          </p:cNvPr>
          <p:cNvSpPr>
            <a:spLocks noGrp="1"/>
          </p:cNvSpPr>
          <p:nvPr>
            <p:ph type="dt" sz="half" idx="10"/>
          </p:nvPr>
        </p:nvSpPr>
        <p:spPr/>
        <p:txBody>
          <a:bodyPr/>
          <a:lstStyle/>
          <a:p>
            <a:r>
              <a:rPr lang="en-US" dirty="0"/>
              <a:t>11/27/20</a:t>
            </a:r>
          </a:p>
        </p:txBody>
      </p:sp>
      <p:sp>
        <p:nvSpPr>
          <p:cNvPr id="5" name="Footer Placeholder 4">
            <a:extLst>
              <a:ext uri="{FF2B5EF4-FFF2-40B4-BE49-F238E27FC236}">
                <a16:creationId xmlns:a16="http://schemas.microsoft.com/office/drawing/2014/main" id="{8FCE3137-8136-46C5-AC2F-49E5F55E4C73}"/>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AF1AB6EF-A0B1-4706-AE44-253A6B182D48}"/>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1257304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02F68-BF19-468D-B422-54B6D189FA58}"/>
              </a:ext>
            </a:extLst>
          </p:cNvPr>
          <p:cNvSpPr>
            <a:spLocks noGrp="1"/>
          </p:cNvSpPr>
          <p:nvPr>
            <p:ph type="title"/>
          </p:nvPr>
        </p:nvSpPr>
        <p:spPr>
          <a:xfrm>
            <a:off x="831850" y="1709738"/>
            <a:ext cx="10515600" cy="2774071"/>
          </a:xfrm>
        </p:spPr>
        <p:txBody>
          <a:bodyPr anchor="b">
            <a:normAutofit/>
          </a:bodyPr>
          <a:lstStyle>
            <a:lvl1pPr algn="ct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CBF7D7-84D4-4A39-B44E-9B029EEB1FE8}"/>
              </a:ext>
            </a:extLst>
          </p:cNvPr>
          <p:cNvSpPr>
            <a:spLocks noGrp="1"/>
          </p:cNvSpPr>
          <p:nvPr>
            <p:ph type="body" idx="1"/>
          </p:nvPr>
        </p:nvSpPr>
        <p:spPr>
          <a:xfrm>
            <a:off x="831850" y="4641624"/>
            <a:ext cx="10515600" cy="1448026"/>
          </a:xfrm>
        </p:spPr>
        <p:txBody>
          <a:bodyPr/>
          <a:lstStyle>
            <a:lvl1pPr marL="0" indent="0" algn="ctr">
              <a:buNone/>
              <a:defRPr sz="2400" i="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E29709-D243-41E8-89FA-62FA7AEB52E1}"/>
              </a:ext>
            </a:extLst>
          </p:cNvPr>
          <p:cNvSpPr>
            <a:spLocks noGrp="1"/>
          </p:cNvSpPr>
          <p:nvPr>
            <p:ph type="dt" sz="half" idx="10"/>
          </p:nvPr>
        </p:nvSpPr>
        <p:spPr/>
        <p:txBody>
          <a:bodyPr/>
          <a:lstStyle/>
          <a:p>
            <a:r>
              <a:rPr lang="en-US" dirty="0"/>
              <a:t>11/27/20</a:t>
            </a:r>
          </a:p>
        </p:txBody>
      </p:sp>
      <p:sp>
        <p:nvSpPr>
          <p:cNvPr id="5" name="Footer Placeholder 4">
            <a:extLst>
              <a:ext uri="{FF2B5EF4-FFF2-40B4-BE49-F238E27FC236}">
                <a16:creationId xmlns:a16="http://schemas.microsoft.com/office/drawing/2014/main" id="{5AAB99C0-DC2A-4133-A10D-D43A1E05BB1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98122EFD-A17E-47F5-8AC9-EFD6D813DBE7}"/>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3535726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C668D-BFBE-4765-A294-8303931B57C9}"/>
              </a:ext>
            </a:extLst>
          </p:cNvPr>
          <p:cNvSpPr>
            <a:spLocks noGrp="1"/>
          </p:cNvSpPr>
          <p:nvPr>
            <p:ph type="title"/>
          </p:nvPr>
        </p:nvSpPr>
        <p:spPr>
          <a:xfrm>
            <a:off x="1346071" y="566278"/>
            <a:ext cx="9512429" cy="965458"/>
          </a:xfrm>
        </p:spPr>
        <p:txBody>
          <a:bodyPr/>
          <a:lstStyle>
            <a:lvl1pPr algn="ctr">
              <a:defRPr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B3C212-F55F-4D0D-BFA7-F00A33CAA196}"/>
              </a:ext>
            </a:extLst>
          </p:cNvPr>
          <p:cNvSpPr>
            <a:spLocks noGrp="1"/>
          </p:cNvSpPr>
          <p:nvPr>
            <p:ph sz="half" idx="1"/>
          </p:nvPr>
        </p:nvSpPr>
        <p:spPr>
          <a:xfrm>
            <a:off x="909758" y="2057400"/>
            <a:ext cx="5031521"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154BDD7-2575-4E82-887D-DCAF9EB15924}"/>
              </a:ext>
            </a:extLst>
          </p:cNvPr>
          <p:cNvSpPr>
            <a:spLocks noGrp="1"/>
          </p:cNvSpPr>
          <p:nvPr>
            <p:ph sz="half" idx="2"/>
          </p:nvPr>
        </p:nvSpPr>
        <p:spPr>
          <a:xfrm>
            <a:off x="6265408" y="2057401"/>
            <a:ext cx="5016834" cy="4119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CAECC8-3C3A-4A5D-AB7A-1F99E5023D3F}"/>
              </a:ext>
            </a:extLst>
          </p:cNvPr>
          <p:cNvSpPr>
            <a:spLocks noGrp="1"/>
          </p:cNvSpPr>
          <p:nvPr>
            <p:ph type="dt" sz="half" idx="10"/>
          </p:nvPr>
        </p:nvSpPr>
        <p:spPr/>
        <p:txBody>
          <a:bodyPr/>
          <a:lstStyle/>
          <a:p>
            <a:r>
              <a:rPr lang="en-US" dirty="0"/>
              <a:t>11/27/20</a:t>
            </a:r>
          </a:p>
        </p:txBody>
      </p:sp>
      <p:sp>
        <p:nvSpPr>
          <p:cNvPr id="6" name="Footer Placeholder 5">
            <a:extLst>
              <a:ext uri="{FF2B5EF4-FFF2-40B4-BE49-F238E27FC236}">
                <a16:creationId xmlns:a16="http://schemas.microsoft.com/office/drawing/2014/main" id="{4447609B-ACA4-4323-9340-C7DB166D7A50}"/>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77409EA3-C5C7-4AC6-956A-DB9A3B4F3142}"/>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4259066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0CDE0-7431-4F05-AA47-F10EB46C9608}"/>
              </a:ext>
            </a:extLst>
          </p:cNvPr>
          <p:cNvSpPr>
            <a:spLocks noGrp="1"/>
          </p:cNvSpPr>
          <p:nvPr>
            <p:ph type="title"/>
          </p:nvPr>
        </p:nvSpPr>
        <p:spPr>
          <a:xfrm>
            <a:off x="839788" y="365126"/>
            <a:ext cx="10276552" cy="1149350"/>
          </a:xfrm>
        </p:spPr>
        <p:txBody>
          <a:bodyPr>
            <a:normAutofit/>
          </a:bodyPr>
          <a:lstStyle>
            <a:lvl1pPr algn="ctr">
              <a:defRPr sz="3200" cap="all" spc="3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D9FFA7-D3EA-4CB8-A471-94235AD62592}"/>
              </a:ext>
            </a:extLst>
          </p:cNvPr>
          <p:cNvSpPr>
            <a:spLocks noGrp="1"/>
          </p:cNvSpPr>
          <p:nvPr>
            <p:ph type="body" idx="1"/>
          </p:nvPr>
        </p:nvSpPr>
        <p:spPr>
          <a:xfrm>
            <a:off x="839788" y="1681163"/>
            <a:ext cx="5157787" cy="823912"/>
          </a:xfrm>
        </p:spPr>
        <p:txBody>
          <a:bodyPr anchor="b"/>
          <a:lstStyle>
            <a:lvl1pPr marL="0" indent="0">
              <a:buNone/>
              <a:defRPr sz="2400" b="1"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5360D2-88E8-43C8-92D1-67AB23BBE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C768F6-20A1-47A1-90FE-903135EEFD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555EC1-268F-4324-A003-3608AA0D84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55C8E4-FCB8-4E06-9C43-0ACD949A73D4}"/>
              </a:ext>
            </a:extLst>
          </p:cNvPr>
          <p:cNvSpPr>
            <a:spLocks noGrp="1"/>
          </p:cNvSpPr>
          <p:nvPr>
            <p:ph type="dt" sz="half" idx="10"/>
          </p:nvPr>
        </p:nvSpPr>
        <p:spPr/>
        <p:txBody>
          <a:bodyPr/>
          <a:lstStyle/>
          <a:p>
            <a:r>
              <a:rPr lang="en-US" dirty="0"/>
              <a:t>11/27/20</a:t>
            </a:r>
          </a:p>
        </p:txBody>
      </p:sp>
      <p:sp>
        <p:nvSpPr>
          <p:cNvPr id="8" name="Footer Placeholder 7">
            <a:extLst>
              <a:ext uri="{FF2B5EF4-FFF2-40B4-BE49-F238E27FC236}">
                <a16:creationId xmlns:a16="http://schemas.microsoft.com/office/drawing/2014/main" id="{8B01C005-C973-4D82-942A-334F1D431A04}"/>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AAFB6186-6570-4DE8-8603-70B0A51DFE9C}"/>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2726083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5ADD3-88C8-4B01-8CC6-808C0E416054}"/>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2634E6A-1390-4101-B78E-7592313407D7}"/>
              </a:ext>
            </a:extLst>
          </p:cNvPr>
          <p:cNvSpPr>
            <a:spLocks noGrp="1"/>
          </p:cNvSpPr>
          <p:nvPr>
            <p:ph type="dt" sz="half" idx="10"/>
          </p:nvPr>
        </p:nvSpPr>
        <p:spPr/>
        <p:txBody>
          <a:bodyPr/>
          <a:lstStyle/>
          <a:p>
            <a:r>
              <a:rPr lang="en-US" dirty="0"/>
              <a:t>11/27/20</a:t>
            </a:r>
          </a:p>
        </p:txBody>
      </p:sp>
      <p:sp>
        <p:nvSpPr>
          <p:cNvPr id="4" name="Footer Placeholder 3">
            <a:extLst>
              <a:ext uri="{FF2B5EF4-FFF2-40B4-BE49-F238E27FC236}">
                <a16:creationId xmlns:a16="http://schemas.microsoft.com/office/drawing/2014/main" id="{88BC7B90-4C99-4653-872A-3572A02DAE99}"/>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13B03516-4D31-49D2-9488-33C734A7A4F6}"/>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3297857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0D8488-CF25-431B-A87A-AAF141BD0BBB}"/>
              </a:ext>
            </a:extLst>
          </p:cNvPr>
          <p:cNvSpPr>
            <a:spLocks noGrp="1"/>
          </p:cNvSpPr>
          <p:nvPr>
            <p:ph type="dt" sz="half" idx="10"/>
          </p:nvPr>
        </p:nvSpPr>
        <p:spPr/>
        <p:txBody>
          <a:bodyPr/>
          <a:lstStyle/>
          <a:p>
            <a:r>
              <a:rPr lang="en-US" dirty="0"/>
              <a:t>11/27/20</a:t>
            </a:r>
          </a:p>
        </p:txBody>
      </p:sp>
      <p:sp>
        <p:nvSpPr>
          <p:cNvPr id="3" name="Footer Placeholder 2">
            <a:extLst>
              <a:ext uri="{FF2B5EF4-FFF2-40B4-BE49-F238E27FC236}">
                <a16:creationId xmlns:a16="http://schemas.microsoft.com/office/drawing/2014/main" id="{8A2F58E5-C92D-4C64-B867-0576B1EADD06}"/>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89216797-ABEC-4FE0-AFDE-36107B96710D}"/>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3144212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8F2B0-990D-418E-9D10-2464E98669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881131-AFFD-4339-9F30-D408B5105C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7C47F4-7968-4698-8BD3-A583099FAA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12BC6F-3996-4B2B-B8F2-DD3A82CCF76B}"/>
              </a:ext>
            </a:extLst>
          </p:cNvPr>
          <p:cNvSpPr>
            <a:spLocks noGrp="1"/>
          </p:cNvSpPr>
          <p:nvPr>
            <p:ph type="dt" sz="half" idx="10"/>
          </p:nvPr>
        </p:nvSpPr>
        <p:spPr/>
        <p:txBody>
          <a:bodyPr/>
          <a:lstStyle/>
          <a:p>
            <a:r>
              <a:rPr lang="en-US" dirty="0"/>
              <a:t>11/27/20</a:t>
            </a:r>
          </a:p>
        </p:txBody>
      </p:sp>
      <p:sp>
        <p:nvSpPr>
          <p:cNvPr id="6" name="Footer Placeholder 5">
            <a:extLst>
              <a:ext uri="{FF2B5EF4-FFF2-40B4-BE49-F238E27FC236}">
                <a16:creationId xmlns:a16="http://schemas.microsoft.com/office/drawing/2014/main" id="{EA832E66-581A-4CF2-A40A-4E24FAAC4AE4}"/>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E83B1C89-C625-4618-81A2-FB34E4DA0712}"/>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1104951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1486F-443A-4F2D-AB1F-8B1F4C4DE7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A21213-E7FB-406A-B8CD-735AAC7AD0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F4F41A03-500E-49F7-8D99-A1EAFE4D34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91523D-69E9-4EAE-A610-B3A237B75842}"/>
              </a:ext>
            </a:extLst>
          </p:cNvPr>
          <p:cNvSpPr>
            <a:spLocks noGrp="1"/>
          </p:cNvSpPr>
          <p:nvPr>
            <p:ph type="dt" sz="half" idx="10"/>
          </p:nvPr>
        </p:nvSpPr>
        <p:spPr/>
        <p:txBody>
          <a:bodyPr/>
          <a:lstStyle/>
          <a:p>
            <a:r>
              <a:rPr lang="en-US" dirty="0"/>
              <a:t>11/27/20</a:t>
            </a:r>
          </a:p>
        </p:txBody>
      </p:sp>
      <p:sp>
        <p:nvSpPr>
          <p:cNvPr id="6" name="Footer Placeholder 5">
            <a:extLst>
              <a:ext uri="{FF2B5EF4-FFF2-40B4-BE49-F238E27FC236}">
                <a16:creationId xmlns:a16="http://schemas.microsoft.com/office/drawing/2014/main" id="{4EDB852F-4134-4AB5-BA87-483B1E1ADD21}"/>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5E34C5CB-918E-4A09-8222-D36E37B63C02}"/>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3147518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AA0686-7BAC-45C0-BA30-0D0CBCE5CE63}"/>
              </a:ext>
            </a:extLst>
          </p:cNvPr>
          <p:cNvSpPr>
            <a:spLocks noGrp="1"/>
          </p:cNvSpPr>
          <p:nvPr>
            <p:ph type="title"/>
          </p:nvPr>
        </p:nvSpPr>
        <p:spPr>
          <a:xfrm>
            <a:off x="1371600" y="685800"/>
            <a:ext cx="94869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34202DE-82CD-407D-8C68-174B0CBB57F7}"/>
              </a:ext>
            </a:extLst>
          </p:cNvPr>
          <p:cNvSpPr>
            <a:spLocks noGrp="1"/>
          </p:cNvSpPr>
          <p:nvPr>
            <p:ph type="body" idx="1"/>
          </p:nvPr>
        </p:nvSpPr>
        <p:spPr>
          <a:xfrm>
            <a:off x="1371599" y="2254103"/>
            <a:ext cx="9486901" cy="39180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554AC9D-6E1B-46D3-959F-A068A1EDBDBA}"/>
              </a:ext>
            </a:extLst>
          </p:cNvPr>
          <p:cNvSpPr>
            <a:spLocks noGrp="1"/>
          </p:cNvSpPr>
          <p:nvPr>
            <p:ph type="dt" sz="half" idx="2"/>
          </p:nvPr>
        </p:nvSpPr>
        <p:spPr>
          <a:xfrm rot="5400000">
            <a:off x="9800022" y="3223751"/>
            <a:ext cx="4114801"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r>
              <a:rPr lang="en-US" dirty="0"/>
              <a:t>11/27/20</a:t>
            </a:r>
          </a:p>
        </p:txBody>
      </p:sp>
      <p:sp>
        <p:nvSpPr>
          <p:cNvPr id="5" name="Footer Placeholder 4">
            <a:extLst>
              <a:ext uri="{FF2B5EF4-FFF2-40B4-BE49-F238E27FC236}">
                <a16:creationId xmlns:a16="http://schemas.microsoft.com/office/drawing/2014/main" id="{A5FC0015-9EFB-40F8-BC00-AC2483D60905}"/>
              </a:ext>
            </a:extLst>
          </p:cNvPr>
          <p:cNvSpPr>
            <a:spLocks noGrp="1"/>
          </p:cNvSpPr>
          <p:nvPr>
            <p:ph type="ftr" sz="quarter" idx="3"/>
          </p:nvPr>
        </p:nvSpPr>
        <p:spPr>
          <a:xfrm rot="5400000">
            <a:off x="-1708136" y="3223750"/>
            <a:ext cx="4114800"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r>
              <a:rPr lang="en-US" dirty="0"/>
              <a:t>Sample Footer Text</a:t>
            </a:r>
          </a:p>
        </p:txBody>
      </p:sp>
      <p:sp>
        <p:nvSpPr>
          <p:cNvPr id="6" name="Slide Number Placeholder 5">
            <a:extLst>
              <a:ext uri="{FF2B5EF4-FFF2-40B4-BE49-F238E27FC236}">
                <a16:creationId xmlns:a16="http://schemas.microsoft.com/office/drawing/2014/main" id="{E572C732-0E3E-49E0-A72E-D4C08CB4455A}"/>
              </a:ext>
            </a:extLst>
          </p:cNvPr>
          <p:cNvSpPr>
            <a:spLocks noGrp="1"/>
          </p:cNvSpPr>
          <p:nvPr>
            <p:ph type="sldNum" sz="quarter" idx="4"/>
          </p:nvPr>
        </p:nvSpPr>
        <p:spPr>
          <a:xfrm>
            <a:off x="11116340" y="6356350"/>
            <a:ext cx="871868" cy="365125"/>
          </a:xfrm>
          <a:prstGeom prst="rect">
            <a:avLst/>
          </a:prstGeom>
        </p:spPr>
        <p:txBody>
          <a:bodyPr vert="horz" lIns="91440" tIns="45720" rIns="91440" bIns="45720" rtlCol="0" anchor="ctr"/>
          <a:lstStyle>
            <a:lvl1pPr algn="r">
              <a:defRPr sz="900" spc="300">
                <a:solidFill>
                  <a:schemeClr val="tx2">
                    <a:lumMod val="75000"/>
                    <a:lumOff val="25000"/>
                  </a:schemeClr>
                </a:solidFill>
                <a:latin typeface="+mn-lt"/>
              </a:defRPr>
            </a:lvl1pPr>
          </a:lstStyle>
          <a:p>
            <a:fld id="{F8E28480-1C08-4458-AD97-0283E6FFD09D}" type="slidenum">
              <a:rPr lang="en-US" smtClean="0"/>
              <a:pPr/>
              <a:t>‹#›</a:t>
            </a:fld>
            <a:endParaRPr lang="en-US" dirty="0"/>
          </a:p>
        </p:txBody>
      </p:sp>
    </p:spTree>
    <p:extLst>
      <p:ext uri="{BB962C8B-B14F-4D97-AF65-F5344CB8AC3E}">
        <p14:creationId xmlns:p14="http://schemas.microsoft.com/office/powerpoint/2010/main" val="2518763250"/>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7" r:id="rId6"/>
    <p:sldLayoutId id="2147483732" r:id="rId7"/>
    <p:sldLayoutId id="2147483733" r:id="rId8"/>
    <p:sldLayoutId id="2147483734" r:id="rId9"/>
    <p:sldLayoutId id="2147483736" r:id="rId10"/>
    <p:sldLayoutId id="2147483735" r:id="rId11"/>
  </p:sldLayoutIdLst>
  <p:hf hdr="0" ft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irena.org/" TargetMode="Externa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irena.org/energytransition"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ren21.net/wp-content/uploads/2019/05/gsr_2019_full_report_en.pdf" TargetMode="Externa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hyperlink" Target="https://www.bp.com/en/global/corporate/energy-economics/statistical-review-of-world-energy.html"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bp.com/content/dam/bp/business-sites/en/global/corporate/pdfs/energy-economics/statistical-review/bp-stats-review-2019-full-report.pdf" TargetMode="External"/><Relationship Id="rId2" Type="http://schemas.openxmlformats.org/officeDocument/2006/relationships/hyperlink" Target="http://aperc.ieej.or.jp/file/2010/9/26/APERC_2007_A_Quest_for_Energy_Security.pdf"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geopoliticsofrenewables.org/assets/geopolitics/Reports/wp-content/uploads/2019/01/Global_commission_renewable_energy_2019.pdf" TargetMode="External"/><Relationship Id="rId2" Type="http://schemas.openxmlformats.org/officeDocument/2006/relationships/hyperlink" Target="https://www.irena.org/-/media/Files/IRENA/Agency/Publication/2018/Jul/IRENA_Renewable_Energy_Statistics_2018.pdf" TargetMode="External"/><Relationship Id="rId1" Type="http://schemas.openxmlformats.org/officeDocument/2006/relationships/slideLayout" Target="../slideLayouts/slideLayout2.xml"/><Relationship Id="rId5" Type="http://schemas.openxmlformats.org/officeDocument/2006/relationships/hyperlink" Target="https://www.ren21.net/wp-content/uploads/2019/05/gsr_2019_full_report_en.pdf" TargetMode="External"/><Relationship Id="rId4" Type="http://schemas.openxmlformats.org/officeDocument/2006/relationships/hyperlink" Target="https://www.iea.org/publications/freepublications/publication/so_contribution.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1FB7DE9-F562-4290-99B7-8C2189D61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337CC61-9E93-4D80-9F1C-12CE9A0C07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5" name="Rectangle 14">
            <a:extLst>
              <a:ext uri="{FF2B5EF4-FFF2-40B4-BE49-F238E27FC236}">
                <a16:creationId xmlns:a16="http://schemas.microsoft.com/office/drawing/2014/main" id="{B354F8A8-7D5A-4944-8B6C-36BBF5C0F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3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14E4A2-D9AE-C148-9892-670B3D913FAC}"/>
              </a:ext>
            </a:extLst>
          </p:cNvPr>
          <p:cNvSpPr>
            <a:spLocks noGrp="1"/>
          </p:cNvSpPr>
          <p:nvPr>
            <p:ph type="ctrTitle"/>
          </p:nvPr>
        </p:nvSpPr>
        <p:spPr>
          <a:xfrm>
            <a:off x="2593428" y="2307803"/>
            <a:ext cx="8115299" cy="1265404"/>
          </a:xfrm>
        </p:spPr>
        <p:txBody>
          <a:bodyPr anchor="ctr">
            <a:normAutofit/>
          </a:bodyPr>
          <a:lstStyle/>
          <a:p>
            <a:r>
              <a:rPr lang="en-GB" sz="2800" b="1" dirty="0">
                <a:latin typeface="Arial" panose="020B0604020202020204" pitchFamily="34" charset="0"/>
                <a:cs typeface="Arial" panose="020B0604020202020204" pitchFamily="34" charset="0"/>
              </a:rPr>
              <a:t>The Renewable Energy Dimension</a:t>
            </a:r>
            <a:br>
              <a:rPr lang="en-GB" sz="2800" b="1" dirty="0">
                <a:latin typeface="Arial" panose="020B0604020202020204" pitchFamily="34" charset="0"/>
                <a:cs typeface="Arial" panose="020B0604020202020204" pitchFamily="34" charset="0"/>
              </a:rPr>
            </a:br>
            <a:r>
              <a:rPr lang="en-GB" sz="2800" b="1" dirty="0">
                <a:latin typeface="Arial" panose="020B0604020202020204" pitchFamily="34" charset="0"/>
                <a:cs typeface="Arial" panose="020B0604020202020204" pitchFamily="34" charset="0"/>
              </a:rPr>
              <a:t>of Energy Security</a:t>
            </a:r>
            <a:endParaRPr lang="en-GR" sz="280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947C7E5A-D21C-B349-8A08-422897A3C76F}"/>
              </a:ext>
            </a:extLst>
          </p:cNvPr>
          <p:cNvSpPr>
            <a:spLocks noGrp="1"/>
          </p:cNvSpPr>
          <p:nvPr>
            <p:ph type="subTitle" idx="1"/>
          </p:nvPr>
        </p:nvSpPr>
        <p:spPr>
          <a:xfrm>
            <a:off x="1483273" y="3400887"/>
            <a:ext cx="9225454" cy="2348404"/>
          </a:xfrm>
        </p:spPr>
        <p:txBody>
          <a:bodyPr>
            <a:normAutofit fontScale="25000" lnSpcReduction="20000"/>
          </a:bodyPr>
          <a:lstStyle/>
          <a:p>
            <a:pPr>
              <a:lnSpc>
                <a:spcPct val="120000"/>
              </a:lnSpc>
            </a:pPr>
            <a:r>
              <a:rPr lang="en-GR" sz="9600" b="1" i="0" dirty="0">
                <a:solidFill>
                  <a:schemeClr val="accent1"/>
                </a:solidFill>
                <a:latin typeface="Arial" panose="020B0604020202020204" pitchFamily="34" charset="0"/>
                <a:cs typeface="Arial" panose="020B0604020202020204" pitchFamily="34" charset="0"/>
              </a:rPr>
              <a:t>Renewable Energy Sources in Global</a:t>
            </a:r>
            <a:endParaRPr lang="en-GR" sz="9600" dirty="0">
              <a:latin typeface="Arial" panose="020B0604020202020204" pitchFamily="34" charset="0"/>
              <a:cs typeface="Arial" panose="020B0604020202020204" pitchFamily="34" charset="0"/>
            </a:endParaRPr>
          </a:p>
          <a:p>
            <a:pPr>
              <a:lnSpc>
                <a:spcPct val="120000"/>
              </a:lnSpc>
            </a:pPr>
            <a:r>
              <a:rPr lang="en-GR" sz="6200" i="0" dirty="0">
                <a:latin typeface="Arial" panose="020B0604020202020204" pitchFamily="34" charset="0"/>
                <a:cs typeface="Arial" panose="020B0604020202020204" pitchFamily="34" charset="0"/>
              </a:rPr>
              <a:t>Nikoletta Kontoulis</a:t>
            </a:r>
          </a:p>
          <a:p>
            <a:pPr>
              <a:lnSpc>
                <a:spcPct val="120000"/>
              </a:lnSpc>
            </a:pPr>
            <a:r>
              <a:rPr lang="en-GB" sz="6600" i="0" dirty="0" err="1">
                <a:solidFill>
                  <a:schemeClr val="accent2"/>
                </a:solidFill>
                <a:latin typeface="Arial" panose="020B0604020202020204" pitchFamily="34" charset="0"/>
                <a:cs typeface="Arial" panose="020B0604020202020204" pitchFamily="34" charset="0"/>
              </a:rPr>
              <a:t>nicole.kontoulis@gmail.com</a:t>
            </a:r>
            <a:endParaRPr lang="en-GR" sz="6200" i="0" dirty="0">
              <a:solidFill>
                <a:schemeClr val="accent2"/>
              </a:solidFill>
              <a:latin typeface="Arial" panose="020B0604020202020204" pitchFamily="34" charset="0"/>
              <a:cs typeface="Arial" panose="020B0604020202020204" pitchFamily="34" charset="0"/>
            </a:endParaRPr>
          </a:p>
          <a:p>
            <a:pPr>
              <a:lnSpc>
                <a:spcPct val="120000"/>
              </a:lnSpc>
            </a:pPr>
            <a:r>
              <a:rPr lang="en-GR" sz="6200" i="0" dirty="0">
                <a:solidFill>
                  <a:schemeClr val="tx1">
                    <a:lumMod val="50000"/>
                    <a:lumOff val="50000"/>
                  </a:schemeClr>
                </a:solidFill>
                <a:latin typeface="Arial" panose="020B0604020202020204" pitchFamily="34" charset="0"/>
                <a:cs typeface="Arial" panose="020B0604020202020204" pitchFamily="34" charset="0"/>
              </a:rPr>
              <a:t>PhD Candidate</a:t>
            </a:r>
          </a:p>
          <a:p>
            <a:pPr>
              <a:lnSpc>
                <a:spcPct val="120000"/>
              </a:lnSpc>
            </a:pPr>
            <a:endParaRPr lang="en-GR" sz="600" dirty="0">
              <a:solidFill>
                <a:schemeClr val="tx1">
                  <a:lumMod val="50000"/>
                  <a:lumOff val="50000"/>
                </a:schemeClr>
              </a:solidFill>
              <a:latin typeface="Arial" panose="020B0604020202020204" pitchFamily="34" charset="0"/>
              <a:cs typeface="Arial" panose="020B0604020202020204" pitchFamily="34" charset="0"/>
            </a:endParaRPr>
          </a:p>
          <a:p>
            <a:pPr>
              <a:lnSpc>
                <a:spcPct val="120000"/>
              </a:lnSpc>
            </a:pPr>
            <a:r>
              <a:rPr lang="en-GR" sz="6400" b="1" i="0" dirty="0">
                <a:solidFill>
                  <a:schemeClr val="tx1">
                    <a:lumMod val="50000"/>
                    <a:lumOff val="50000"/>
                  </a:schemeClr>
                </a:solidFill>
                <a:latin typeface="Arial" panose="020B0604020202020204" pitchFamily="34" charset="0"/>
                <a:cs typeface="Arial" panose="020B0604020202020204" pitchFamily="34" charset="0"/>
              </a:rPr>
              <a:t>November 2020</a:t>
            </a:r>
          </a:p>
        </p:txBody>
      </p:sp>
      <p:pic>
        <p:nvPicPr>
          <p:cNvPr id="8" name="Graphic 7">
            <a:extLst>
              <a:ext uri="{FF2B5EF4-FFF2-40B4-BE49-F238E27FC236}">
                <a16:creationId xmlns:a16="http://schemas.microsoft.com/office/drawing/2014/main" id="{10060531-49A7-3B40-93E0-FAFD937A0D9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67849" y="1108709"/>
            <a:ext cx="4900140" cy="958723"/>
          </a:xfrm>
          <a:prstGeom prst="rect">
            <a:avLst/>
          </a:prstGeom>
        </p:spPr>
      </p:pic>
      <p:pic>
        <p:nvPicPr>
          <p:cNvPr id="1026" name="Picture 2" descr="Renewable energy - Wikipedia">
            <a:extLst>
              <a:ext uri="{FF2B5EF4-FFF2-40B4-BE49-F238E27FC236}">
                <a16:creationId xmlns:a16="http://schemas.microsoft.com/office/drawing/2014/main" id="{E2159921-476A-E24A-9344-F39D89E0DF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3716" y="845817"/>
            <a:ext cx="1869269" cy="1869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783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2">
            <a:extLst>
              <a:ext uri="{FF2B5EF4-FFF2-40B4-BE49-F238E27FC236}">
                <a16:creationId xmlns:a16="http://schemas.microsoft.com/office/drawing/2014/main" id="{DD540DA7-5D11-4EDC-B80E-683311B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4">
            <a:extLst>
              <a:ext uri="{FF2B5EF4-FFF2-40B4-BE49-F238E27FC236}">
                <a16:creationId xmlns:a16="http://schemas.microsoft.com/office/drawing/2014/main" id="{C2794E3E-966D-43D0-B426-D33988B92C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8529" y="685800"/>
            <a:ext cx="8407958"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EA92D2-A750-4948-B286-256D2DD8EFA8}"/>
              </a:ext>
            </a:extLst>
          </p:cNvPr>
          <p:cNvSpPr>
            <a:spLocks noGrp="1"/>
          </p:cNvSpPr>
          <p:nvPr>
            <p:ph type="title"/>
          </p:nvPr>
        </p:nvSpPr>
        <p:spPr>
          <a:xfrm>
            <a:off x="1479520" y="685799"/>
            <a:ext cx="7307188" cy="507689"/>
          </a:xfrm>
        </p:spPr>
        <p:txBody>
          <a:bodyPr>
            <a:normAutofit fontScale="90000"/>
          </a:bodyPr>
          <a:lstStyle/>
          <a:p>
            <a:pPr algn="ctr"/>
            <a:r>
              <a:rPr lang="en-GR" dirty="0">
                <a:solidFill>
                  <a:schemeClr val="bg2">
                    <a:lumMod val="50000"/>
                  </a:schemeClr>
                </a:solidFill>
                <a:latin typeface="Arial" panose="020B0604020202020204" pitchFamily="34" charset="0"/>
                <a:cs typeface="Arial" panose="020B0604020202020204" pitchFamily="34" charset="0"/>
              </a:rPr>
              <a:t>Renewables</a:t>
            </a:r>
          </a:p>
        </p:txBody>
      </p:sp>
      <p:sp>
        <p:nvSpPr>
          <p:cNvPr id="3" name="Content Placeholder 2">
            <a:extLst>
              <a:ext uri="{FF2B5EF4-FFF2-40B4-BE49-F238E27FC236}">
                <a16:creationId xmlns:a16="http://schemas.microsoft.com/office/drawing/2014/main" id="{E3A154AC-5E76-574C-BF06-F538D3DD778B}"/>
              </a:ext>
            </a:extLst>
          </p:cNvPr>
          <p:cNvSpPr>
            <a:spLocks noGrp="1"/>
          </p:cNvSpPr>
          <p:nvPr>
            <p:ph idx="1"/>
          </p:nvPr>
        </p:nvSpPr>
        <p:spPr>
          <a:xfrm>
            <a:off x="612468" y="1115785"/>
            <a:ext cx="8407958" cy="4626429"/>
          </a:xfrm>
        </p:spPr>
        <p:txBody>
          <a:bodyPr>
            <a:noAutofit/>
          </a:bodyPr>
          <a:lstStyle/>
          <a:p>
            <a:pPr marL="0" indent="0">
              <a:lnSpc>
                <a:spcPct val="150000"/>
              </a:lnSpc>
              <a:buNone/>
            </a:pPr>
            <a:r>
              <a:rPr lang="en-GB" sz="1900" b="1" dirty="0">
                <a:latin typeface="Arial" panose="020B0604020202020204" pitchFamily="34" charset="0"/>
                <a:cs typeface="Arial" panose="020B0604020202020204" pitchFamily="34" charset="0"/>
              </a:rPr>
              <a:t>Hydropower (hydroelectricity)</a:t>
            </a:r>
          </a:p>
          <a:p>
            <a:pPr>
              <a:lnSpc>
                <a:spcPct val="150000"/>
              </a:lnSpc>
              <a:buFont typeface="Wingdings" pitchFamily="2" charset="2"/>
              <a:buChar char="ü"/>
            </a:pPr>
            <a:r>
              <a:rPr lang="en-GB" sz="1900" dirty="0">
                <a:latin typeface="Arial" panose="020B0604020202020204" pitchFamily="34" charset="0"/>
                <a:cs typeface="Arial" panose="020B0604020202020204" pitchFamily="34" charset="0"/>
              </a:rPr>
              <a:t>Is a form of energy that harnesses the power of water in motion - such as water flowing over a waterfall - to generate electricity</a:t>
            </a:r>
          </a:p>
          <a:p>
            <a:pPr>
              <a:lnSpc>
                <a:spcPct val="150000"/>
              </a:lnSpc>
              <a:buFont typeface="Wingdings" pitchFamily="2" charset="2"/>
              <a:buChar char="ü"/>
            </a:pPr>
            <a:r>
              <a:rPr lang="en-GB" sz="1900" dirty="0">
                <a:latin typeface="Arial" panose="020B0604020202020204" pitchFamily="34" charset="0"/>
                <a:cs typeface="Arial" panose="020B0604020202020204" pitchFamily="34" charset="0"/>
              </a:rPr>
              <a:t>Over two thousand years ago, people in Greece used flowing water to turn the wheel of their mill to ground wheat into flour</a:t>
            </a:r>
          </a:p>
          <a:p>
            <a:pPr marL="0" indent="0">
              <a:lnSpc>
                <a:spcPct val="150000"/>
              </a:lnSpc>
              <a:buNone/>
            </a:pPr>
            <a:r>
              <a:rPr lang="en-GB" sz="1900" b="1" dirty="0">
                <a:latin typeface="Arial" panose="020B0604020202020204" pitchFamily="34" charset="0"/>
                <a:cs typeface="Arial" panose="020B0604020202020204" pitchFamily="34" charset="0"/>
              </a:rPr>
              <a:t>Biomass</a:t>
            </a:r>
          </a:p>
          <a:p>
            <a:pPr>
              <a:lnSpc>
                <a:spcPct val="150000"/>
              </a:lnSpc>
              <a:buFont typeface="Wingdings" pitchFamily="2" charset="2"/>
              <a:buChar char="ü"/>
            </a:pPr>
            <a:r>
              <a:rPr lang="en-GB" sz="1900" dirty="0">
                <a:latin typeface="Arial" panose="020B0604020202020204" pitchFamily="34" charset="0"/>
                <a:cs typeface="Arial" panose="020B0604020202020204" pitchFamily="34" charset="0"/>
              </a:rPr>
              <a:t>Is renewable organic material that comes from plants and animals</a:t>
            </a:r>
          </a:p>
          <a:p>
            <a:pPr>
              <a:lnSpc>
                <a:spcPct val="150000"/>
              </a:lnSpc>
              <a:buFont typeface="Wingdings" pitchFamily="2" charset="2"/>
              <a:buChar char="ü"/>
            </a:pPr>
            <a:r>
              <a:rPr lang="en-GB" sz="1900" dirty="0">
                <a:latin typeface="Arial" panose="020B0604020202020204" pitchFamily="34" charset="0"/>
                <a:cs typeface="Arial" panose="020B0604020202020204" pitchFamily="34" charset="0"/>
              </a:rPr>
              <a:t>The use of biomass fuels for transportation and for electricity generation is increasing in many developed countries as a means of avoiding carbon dioxide emissions from fossil fuel use</a:t>
            </a:r>
            <a:endParaRPr lang="en-GR" sz="1900" dirty="0">
              <a:latin typeface="Arial" panose="020B0604020202020204" pitchFamily="34" charset="0"/>
              <a:cs typeface="Arial" panose="020B0604020202020204" pitchFamily="34" charset="0"/>
            </a:endParaRPr>
          </a:p>
        </p:txBody>
      </p:sp>
      <p:pic>
        <p:nvPicPr>
          <p:cNvPr id="8" name="Picture 7" descr="A picture containing text, clipart&#10;&#10;Description automatically generated">
            <a:extLst>
              <a:ext uri="{FF2B5EF4-FFF2-40B4-BE49-F238E27FC236}">
                <a16:creationId xmlns:a16="http://schemas.microsoft.com/office/drawing/2014/main" id="{ACEA6565-6025-654D-A245-7E78EEEF2B04}"/>
              </a:ext>
            </a:extLst>
          </p:cNvPr>
          <p:cNvPicPr>
            <a:picLocks noChangeAspect="1"/>
          </p:cNvPicPr>
          <p:nvPr/>
        </p:nvPicPr>
        <p:blipFill>
          <a:blip r:embed="rId2"/>
          <a:stretch>
            <a:fillRect/>
          </a:stretch>
        </p:blipFill>
        <p:spPr>
          <a:xfrm>
            <a:off x="9805016" y="3587131"/>
            <a:ext cx="1859846" cy="2585069"/>
          </a:xfrm>
          <a:prstGeom prst="rect">
            <a:avLst/>
          </a:prstGeom>
        </p:spPr>
      </p:pic>
      <p:pic>
        <p:nvPicPr>
          <p:cNvPr id="6" name="Picture 5" descr="Icon&#10;&#10;Description automatically generated">
            <a:extLst>
              <a:ext uri="{FF2B5EF4-FFF2-40B4-BE49-F238E27FC236}">
                <a16:creationId xmlns:a16="http://schemas.microsoft.com/office/drawing/2014/main" id="{341BF57D-37D4-EF4B-AB95-54835425A4B2}"/>
              </a:ext>
            </a:extLst>
          </p:cNvPr>
          <p:cNvPicPr>
            <a:picLocks noChangeAspect="1"/>
          </p:cNvPicPr>
          <p:nvPr/>
        </p:nvPicPr>
        <p:blipFill>
          <a:blip r:embed="rId3"/>
          <a:stretch>
            <a:fillRect/>
          </a:stretch>
        </p:blipFill>
        <p:spPr>
          <a:xfrm>
            <a:off x="9806762" y="685800"/>
            <a:ext cx="1888634" cy="2585069"/>
          </a:xfrm>
          <a:prstGeom prst="rect">
            <a:avLst/>
          </a:prstGeom>
        </p:spPr>
      </p:pic>
      <p:sp>
        <p:nvSpPr>
          <p:cNvPr id="4" name="Slide Number Placeholder 3">
            <a:extLst>
              <a:ext uri="{FF2B5EF4-FFF2-40B4-BE49-F238E27FC236}">
                <a16:creationId xmlns:a16="http://schemas.microsoft.com/office/drawing/2014/main" id="{50E79BF9-4441-F24E-9B58-9526053C6DE0}"/>
              </a:ext>
            </a:extLst>
          </p:cNvPr>
          <p:cNvSpPr>
            <a:spLocks noGrp="1"/>
          </p:cNvSpPr>
          <p:nvPr>
            <p:ph type="sldNum" sz="quarter" idx="12"/>
          </p:nvPr>
        </p:nvSpPr>
        <p:spPr>
          <a:xfrm>
            <a:off x="11116340" y="6356350"/>
            <a:ext cx="871868" cy="365125"/>
          </a:xfrm>
        </p:spPr>
        <p:txBody>
          <a:bodyPr>
            <a:normAutofit/>
          </a:bodyPr>
          <a:lstStyle/>
          <a:p>
            <a:pPr>
              <a:spcAft>
                <a:spcPts val="600"/>
              </a:spcAft>
            </a:pPr>
            <a:fld id="{F8E28480-1C08-4458-AD97-0283E6FFD09D}" type="slidenum">
              <a:rPr lang="en-US" smtClean="0"/>
              <a:pPr>
                <a:spcAft>
                  <a:spcPts val="600"/>
                </a:spcAft>
              </a:pPr>
              <a:t>10</a:t>
            </a:fld>
            <a:endParaRPr lang="en-US"/>
          </a:p>
        </p:txBody>
      </p:sp>
    </p:spTree>
    <p:extLst>
      <p:ext uri="{BB962C8B-B14F-4D97-AF65-F5344CB8AC3E}">
        <p14:creationId xmlns:p14="http://schemas.microsoft.com/office/powerpoint/2010/main" val="70518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D540DA7-5D11-4EDC-B80E-683311B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2794E3E-966D-43D0-B426-D33988B92C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8529" y="685800"/>
            <a:ext cx="8407958"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EA92D2-A750-4948-B286-256D2DD8EFA8}"/>
              </a:ext>
            </a:extLst>
          </p:cNvPr>
          <p:cNvSpPr>
            <a:spLocks noGrp="1"/>
          </p:cNvSpPr>
          <p:nvPr>
            <p:ph type="title"/>
          </p:nvPr>
        </p:nvSpPr>
        <p:spPr>
          <a:xfrm>
            <a:off x="1349132" y="716954"/>
            <a:ext cx="7307188" cy="507689"/>
          </a:xfrm>
        </p:spPr>
        <p:txBody>
          <a:bodyPr>
            <a:normAutofit fontScale="90000"/>
          </a:bodyPr>
          <a:lstStyle/>
          <a:p>
            <a:pPr algn="ctr"/>
            <a:r>
              <a:rPr lang="en-GR" dirty="0">
                <a:solidFill>
                  <a:schemeClr val="bg2">
                    <a:lumMod val="50000"/>
                  </a:schemeClr>
                </a:solidFill>
                <a:latin typeface="Arial" panose="020B0604020202020204" pitchFamily="34" charset="0"/>
                <a:cs typeface="Arial" panose="020B0604020202020204" pitchFamily="34" charset="0"/>
              </a:rPr>
              <a:t>Renewables</a:t>
            </a:r>
          </a:p>
        </p:txBody>
      </p:sp>
      <p:sp>
        <p:nvSpPr>
          <p:cNvPr id="3" name="Content Placeholder 2">
            <a:extLst>
              <a:ext uri="{FF2B5EF4-FFF2-40B4-BE49-F238E27FC236}">
                <a16:creationId xmlns:a16="http://schemas.microsoft.com/office/drawing/2014/main" id="{E3A154AC-5E76-574C-BF06-F538D3DD778B}"/>
              </a:ext>
            </a:extLst>
          </p:cNvPr>
          <p:cNvSpPr>
            <a:spLocks noGrp="1"/>
          </p:cNvSpPr>
          <p:nvPr>
            <p:ph idx="1"/>
          </p:nvPr>
        </p:nvSpPr>
        <p:spPr>
          <a:xfrm>
            <a:off x="729533" y="1260839"/>
            <a:ext cx="8376953" cy="4651588"/>
          </a:xfrm>
        </p:spPr>
        <p:txBody>
          <a:bodyPr>
            <a:normAutofit fontScale="85000" lnSpcReduction="10000"/>
          </a:bodyPr>
          <a:lstStyle/>
          <a:p>
            <a:pPr marL="0" indent="0">
              <a:lnSpc>
                <a:spcPct val="150000"/>
              </a:lnSpc>
              <a:buNone/>
            </a:pPr>
            <a:r>
              <a:rPr lang="en-GR" sz="2000" b="1" dirty="0">
                <a:latin typeface="Arial" panose="020B0604020202020204" pitchFamily="34" charset="0"/>
                <a:cs typeface="Arial" panose="020B0604020202020204" pitchFamily="34" charset="0"/>
              </a:rPr>
              <a:t>Geothermal energy</a:t>
            </a:r>
          </a:p>
          <a:p>
            <a:pPr>
              <a:lnSpc>
                <a:spcPct val="150000"/>
              </a:lnSpc>
              <a:buFont typeface="Wingdings" pitchFamily="2" charset="2"/>
              <a:buChar char="ü"/>
            </a:pPr>
            <a:r>
              <a:rPr lang="en-GB" sz="2000" dirty="0">
                <a:latin typeface="Arial" panose="020B0604020202020204" pitchFamily="34" charset="0"/>
                <a:cs typeface="Arial" panose="020B0604020202020204" pitchFamily="34" charset="0"/>
              </a:rPr>
              <a:t>Is heat derived within the sub-surface of the earth. Water and/or steam carry the geothermal energy to the Earth’s surface</a:t>
            </a:r>
          </a:p>
          <a:p>
            <a:pPr>
              <a:lnSpc>
                <a:spcPct val="150000"/>
              </a:lnSpc>
              <a:buFont typeface="Wingdings" pitchFamily="2" charset="2"/>
              <a:buChar char="ü"/>
            </a:pPr>
            <a:r>
              <a:rPr lang="en-GB" sz="2000" dirty="0">
                <a:latin typeface="Arial" panose="020B0604020202020204" pitchFamily="34" charset="0"/>
                <a:cs typeface="Arial" panose="020B0604020202020204" pitchFamily="34" charset="0"/>
              </a:rPr>
              <a:t>Geothermal can provide renewable base load and flexible electricity. As the resource is not dependent on climate conditions, geothermal power plants usually operate more than 70% of the time (up to 95% for newer plants)</a:t>
            </a:r>
          </a:p>
          <a:p>
            <a:pPr marL="0" indent="0">
              <a:lnSpc>
                <a:spcPct val="150000"/>
              </a:lnSpc>
              <a:buNone/>
            </a:pPr>
            <a:r>
              <a:rPr lang="en-GB" sz="2000" b="1" dirty="0">
                <a:latin typeface="Arial" panose="020B0604020202020204" pitchFamily="34" charset="0"/>
                <a:cs typeface="Arial" panose="020B0604020202020204" pitchFamily="34" charset="0"/>
              </a:rPr>
              <a:t>Ocean energy</a:t>
            </a:r>
          </a:p>
          <a:p>
            <a:pPr>
              <a:lnSpc>
                <a:spcPct val="150000"/>
              </a:lnSpc>
              <a:buFont typeface="Wingdings" pitchFamily="2" charset="2"/>
              <a:buChar char="ü"/>
            </a:pPr>
            <a:r>
              <a:rPr lang="en-GB" sz="2000" dirty="0">
                <a:latin typeface="Arial" panose="020B0604020202020204" pitchFamily="34" charset="0"/>
                <a:cs typeface="Arial" panose="020B0604020202020204" pitchFamily="34" charset="0"/>
              </a:rPr>
              <a:t>Ocean energy refers to all forms of renewable energy derived from the sea. There are three main types of ocean technology: wave, tidal and ocean thermal</a:t>
            </a:r>
            <a:endParaRPr lang="en-GR" sz="2000" dirty="0">
              <a:latin typeface="Arial" panose="020B0604020202020204" pitchFamily="34" charset="0"/>
              <a:cs typeface="Arial" panose="020B0604020202020204" pitchFamily="34" charset="0"/>
            </a:endParaRPr>
          </a:p>
        </p:txBody>
      </p:sp>
      <p:pic>
        <p:nvPicPr>
          <p:cNvPr id="6" name="Picture 5" descr="Icon&#10;&#10;Description automatically generated">
            <a:extLst>
              <a:ext uri="{FF2B5EF4-FFF2-40B4-BE49-F238E27FC236}">
                <a16:creationId xmlns:a16="http://schemas.microsoft.com/office/drawing/2014/main" id="{A885660F-4818-444B-B0E0-CD9AAECC0E40}"/>
              </a:ext>
            </a:extLst>
          </p:cNvPr>
          <p:cNvPicPr>
            <a:picLocks noChangeAspect="1"/>
          </p:cNvPicPr>
          <p:nvPr/>
        </p:nvPicPr>
        <p:blipFill>
          <a:blip r:embed="rId2"/>
          <a:stretch>
            <a:fillRect/>
          </a:stretch>
        </p:blipFill>
        <p:spPr>
          <a:xfrm>
            <a:off x="9562589" y="685800"/>
            <a:ext cx="1911748" cy="2585069"/>
          </a:xfrm>
          <a:prstGeom prst="rect">
            <a:avLst/>
          </a:prstGeom>
        </p:spPr>
      </p:pic>
      <p:pic>
        <p:nvPicPr>
          <p:cNvPr id="8" name="Picture 7">
            <a:extLst>
              <a:ext uri="{FF2B5EF4-FFF2-40B4-BE49-F238E27FC236}">
                <a16:creationId xmlns:a16="http://schemas.microsoft.com/office/drawing/2014/main" id="{C6E71711-3499-7B44-A703-084A680DC728}"/>
              </a:ext>
            </a:extLst>
          </p:cNvPr>
          <p:cNvPicPr>
            <a:picLocks noChangeAspect="1"/>
          </p:cNvPicPr>
          <p:nvPr/>
        </p:nvPicPr>
        <p:blipFill>
          <a:blip r:embed="rId3"/>
          <a:stretch>
            <a:fillRect/>
          </a:stretch>
        </p:blipFill>
        <p:spPr>
          <a:xfrm>
            <a:off x="9547166" y="3587131"/>
            <a:ext cx="1915301" cy="2585069"/>
          </a:xfrm>
          <a:prstGeom prst="rect">
            <a:avLst/>
          </a:prstGeom>
        </p:spPr>
      </p:pic>
      <p:sp>
        <p:nvSpPr>
          <p:cNvPr id="4" name="Slide Number Placeholder 3">
            <a:extLst>
              <a:ext uri="{FF2B5EF4-FFF2-40B4-BE49-F238E27FC236}">
                <a16:creationId xmlns:a16="http://schemas.microsoft.com/office/drawing/2014/main" id="{50E79BF9-4441-F24E-9B58-9526053C6DE0}"/>
              </a:ext>
            </a:extLst>
          </p:cNvPr>
          <p:cNvSpPr>
            <a:spLocks noGrp="1"/>
          </p:cNvSpPr>
          <p:nvPr>
            <p:ph type="sldNum" sz="quarter" idx="12"/>
          </p:nvPr>
        </p:nvSpPr>
        <p:spPr>
          <a:xfrm>
            <a:off x="11116340" y="6356350"/>
            <a:ext cx="871868" cy="365125"/>
          </a:xfrm>
        </p:spPr>
        <p:txBody>
          <a:bodyPr>
            <a:normAutofit/>
          </a:bodyPr>
          <a:lstStyle/>
          <a:p>
            <a:pPr>
              <a:spcAft>
                <a:spcPts val="600"/>
              </a:spcAft>
            </a:pPr>
            <a:fld id="{F8E28480-1C08-4458-AD97-0283E6FFD09D}" type="slidenum">
              <a:rPr lang="en-US" smtClean="0"/>
              <a:pPr>
                <a:spcAft>
                  <a:spcPts val="600"/>
                </a:spcAft>
              </a:pPr>
              <a:t>11</a:t>
            </a:fld>
            <a:endParaRPr lang="en-US"/>
          </a:p>
        </p:txBody>
      </p:sp>
    </p:spTree>
    <p:extLst>
      <p:ext uri="{BB962C8B-B14F-4D97-AF65-F5344CB8AC3E}">
        <p14:creationId xmlns:p14="http://schemas.microsoft.com/office/powerpoint/2010/main" val="2601865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A93D9-3D9E-A04A-BD25-6B15E441DCAF}"/>
              </a:ext>
            </a:extLst>
          </p:cNvPr>
          <p:cNvSpPr>
            <a:spLocks noGrp="1"/>
          </p:cNvSpPr>
          <p:nvPr>
            <p:ph type="title"/>
          </p:nvPr>
        </p:nvSpPr>
        <p:spPr>
          <a:xfrm>
            <a:off x="896815" y="685800"/>
            <a:ext cx="9961685" cy="952081"/>
          </a:xfrm>
        </p:spPr>
        <p:txBody>
          <a:bodyPr>
            <a:normAutofit fontScale="90000"/>
          </a:bodyPr>
          <a:lstStyle/>
          <a:p>
            <a:r>
              <a:rPr lang="en-US" dirty="0">
                <a:solidFill>
                  <a:schemeClr val="bg2">
                    <a:lumMod val="50000"/>
                  </a:schemeClr>
                </a:solidFill>
                <a:latin typeface="Arial" panose="020B0604020202020204" pitchFamily="34" charset="0"/>
                <a:cs typeface="Arial" panose="020B0604020202020204" pitchFamily="34" charset="0"/>
              </a:rPr>
              <a:t>Geographical &amp; Technical</a:t>
            </a:r>
            <a:r>
              <a:rPr lang="el-GR" dirty="0">
                <a:solidFill>
                  <a:schemeClr val="bg2">
                    <a:lumMod val="50000"/>
                  </a:schemeClr>
                </a:solidFill>
                <a:latin typeface="Arial" panose="020B0604020202020204" pitchFamily="34" charset="0"/>
                <a:cs typeface="Arial" panose="020B0604020202020204" pitchFamily="34" charset="0"/>
              </a:rPr>
              <a:t> </a:t>
            </a:r>
            <a:r>
              <a:rPr lang="en-US" dirty="0">
                <a:solidFill>
                  <a:schemeClr val="bg2">
                    <a:lumMod val="50000"/>
                  </a:schemeClr>
                </a:solidFill>
                <a:latin typeface="Arial" panose="020B0604020202020204" pitchFamily="34" charset="0"/>
                <a:cs typeface="Arial" panose="020B0604020202020204" pitchFamily="34" charset="0"/>
              </a:rPr>
              <a:t>Characteristics of Renewable Energy</a:t>
            </a:r>
            <a:endParaRPr lang="en-GR" dirty="0">
              <a:solidFill>
                <a:schemeClr val="bg2">
                  <a:lumMod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C9CD690-6C73-F047-BB5C-8F2D119FB7EA}"/>
              </a:ext>
            </a:extLst>
          </p:cNvPr>
          <p:cNvSpPr>
            <a:spLocks noGrp="1"/>
          </p:cNvSpPr>
          <p:nvPr>
            <p:ph idx="1"/>
          </p:nvPr>
        </p:nvSpPr>
        <p:spPr>
          <a:xfrm>
            <a:off x="896815" y="1758461"/>
            <a:ext cx="9803423" cy="4413739"/>
          </a:xfrm>
        </p:spPr>
        <p:txBody>
          <a:bodyPr>
            <a:normAutofit fontScale="92500"/>
          </a:bodyPr>
          <a:lstStyle/>
          <a:p>
            <a:pPr>
              <a:lnSpc>
                <a:spcPct val="160000"/>
              </a:lnSpc>
            </a:pPr>
            <a:r>
              <a:rPr lang="en-US" sz="2200" dirty="0">
                <a:latin typeface="Arial" panose="020B0604020202020204" pitchFamily="34" charset="0"/>
                <a:cs typeface="Arial" panose="020B0604020202020204" pitchFamily="34" charset="0"/>
              </a:rPr>
              <a:t>The environmental sustainability is the primary driver behind the deployment of renewable energy sources</a:t>
            </a:r>
          </a:p>
          <a:p>
            <a:pPr>
              <a:lnSpc>
                <a:spcPct val="160000"/>
              </a:lnSpc>
            </a:pPr>
            <a:r>
              <a:rPr lang="en-US" sz="2200" dirty="0">
                <a:latin typeface="Arial" panose="020B0604020202020204" pitchFamily="34" charset="0"/>
                <a:cs typeface="Arial" panose="020B0604020202020204" pitchFamily="34" charset="0"/>
              </a:rPr>
              <a:t>Every country has access to at least some form and amount of renewable energy. Thereby all countries have the potential to become energy producers</a:t>
            </a:r>
            <a:r>
              <a:rPr lang="el-GR" sz="2200" dirty="0">
                <a:latin typeface="Arial" panose="020B0604020202020204" pitchFamily="34" charset="0"/>
                <a:cs typeface="Arial" panose="020B0604020202020204" pitchFamily="34" charset="0"/>
              </a:rPr>
              <a:t> !</a:t>
            </a:r>
            <a:endParaRPr lang="en-US" sz="2200" dirty="0">
              <a:latin typeface="Arial" panose="020B0604020202020204" pitchFamily="34" charset="0"/>
              <a:cs typeface="Arial" panose="020B0604020202020204" pitchFamily="34" charset="0"/>
            </a:endParaRPr>
          </a:p>
          <a:p>
            <a:pPr>
              <a:lnSpc>
                <a:spcPct val="160000"/>
              </a:lnSpc>
            </a:pPr>
            <a:r>
              <a:rPr lang="en-US" sz="2200" dirty="0">
                <a:latin typeface="Arial" panose="020B0604020202020204" pitchFamily="34" charset="0"/>
                <a:cs typeface="Arial" panose="020B0604020202020204" pitchFamily="34" charset="0"/>
              </a:rPr>
              <a:t>Renewable energy can be more efficiently harvested at certain locations than others, some countries can generate energy cheaper than others</a:t>
            </a:r>
          </a:p>
          <a:p>
            <a:pPr>
              <a:lnSpc>
                <a:spcPct val="160000"/>
              </a:lnSpc>
            </a:pPr>
            <a:r>
              <a:rPr lang="en-US" sz="2200" dirty="0">
                <a:latin typeface="Arial" panose="020B0604020202020204" pitchFamily="34" charset="0"/>
                <a:cs typeface="Arial" panose="020B0604020202020204" pitchFamily="34" charset="0"/>
              </a:rPr>
              <a:t>Electricity is the energy carrier for most renewables and especially those with the most potential (solar and wind)</a:t>
            </a:r>
          </a:p>
          <a:p>
            <a:pPr marL="0" indent="0">
              <a:lnSpc>
                <a:spcPct val="160000"/>
              </a:lnSpc>
              <a:buNone/>
            </a:pPr>
            <a:endParaRPr lang="en-US" dirty="0">
              <a:latin typeface="Arial" panose="020B0604020202020204" pitchFamily="34" charset="0"/>
              <a:cs typeface="Arial" panose="020B0604020202020204" pitchFamily="34" charset="0"/>
            </a:endParaRPr>
          </a:p>
          <a:p>
            <a:endParaRPr lang="en-GR" dirty="0"/>
          </a:p>
        </p:txBody>
      </p:sp>
      <p:sp>
        <p:nvSpPr>
          <p:cNvPr id="8" name="Slide Number Placeholder 7">
            <a:extLst>
              <a:ext uri="{FF2B5EF4-FFF2-40B4-BE49-F238E27FC236}">
                <a16:creationId xmlns:a16="http://schemas.microsoft.com/office/drawing/2014/main" id="{6E5C275F-BD67-464D-A2A5-3765A4ADCD7E}"/>
              </a:ext>
            </a:extLst>
          </p:cNvPr>
          <p:cNvSpPr>
            <a:spLocks noGrp="1"/>
          </p:cNvSpPr>
          <p:nvPr>
            <p:ph type="sldNum" sz="quarter" idx="12"/>
          </p:nvPr>
        </p:nvSpPr>
        <p:spPr/>
        <p:txBody>
          <a:bodyPr/>
          <a:lstStyle/>
          <a:p>
            <a:fld id="{F8E28480-1C08-4458-AD97-0283E6FFD09D}" type="slidenum">
              <a:rPr lang="en-US" smtClean="0"/>
              <a:t>12</a:t>
            </a:fld>
            <a:endParaRPr lang="en-US"/>
          </a:p>
        </p:txBody>
      </p:sp>
    </p:spTree>
    <p:extLst>
      <p:ext uri="{BB962C8B-B14F-4D97-AF65-F5344CB8AC3E}">
        <p14:creationId xmlns:p14="http://schemas.microsoft.com/office/powerpoint/2010/main" val="2538704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8EBD63AD-33A9-4D22-9A5B-438B663EC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BAD9CC4-644A-42E5-A6A6-082517FA6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8" y="0"/>
            <a:ext cx="6096001" cy="6857999"/>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C3C33D-ADAF-5C40-864A-92AAE9C3168F}"/>
              </a:ext>
            </a:extLst>
          </p:cNvPr>
          <p:cNvSpPr>
            <a:spLocks noGrp="1"/>
          </p:cNvSpPr>
          <p:nvPr>
            <p:ph type="title"/>
          </p:nvPr>
        </p:nvSpPr>
        <p:spPr>
          <a:xfrm>
            <a:off x="6781800" y="510494"/>
            <a:ext cx="4741045" cy="1022884"/>
          </a:xfrm>
        </p:spPr>
        <p:txBody>
          <a:bodyPr>
            <a:normAutofit/>
          </a:bodyPr>
          <a:lstStyle/>
          <a:p>
            <a:pPr algn="ctr"/>
            <a:r>
              <a:rPr lang="en-GB" sz="2800" dirty="0">
                <a:solidFill>
                  <a:schemeClr val="bg2">
                    <a:lumMod val="50000"/>
                  </a:schemeClr>
                </a:solidFill>
                <a:latin typeface="Arial" panose="020B0604020202020204" pitchFamily="34" charset="0"/>
                <a:cs typeface="Arial" panose="020B0604020202020204" pitchFamily="34" charset="0"/>
              </a:rPr>
              <a:t>E</a:t>
            </a:r>
            <a:r>
              <a:rPr lang="en-GR" sz="2800" dirty="0">
                <a:solidFill>
                  <a:schemeClr val="bg2">
                    <a:lumMod val="50000"/>
                  </a:schemeClr>
                </a:solidFill>
                <a:latin typeface="Arial" panose="020B0604020202020204" pitchFamily="34" charset="0"/>
                <a:cs typeface="Arial" panose="020B0604020202020204" pitchFamily="34" charset="0"/>
              </a:rPr>
              <a:t>nergy security: an umbrella term</a:t>
            </a:r>
          </a:p>
        </p:txBody>
      </p:sp>
      <p:pic>
        <p:nvPicPr>
          <p:cNvPr id="6" name="Content Placeholder 5" descr="Diagram, text&#10;&#10;Description automatically generated">
            <a:extLst>
              <a:ext uri="{FF2B5EF4-FFF2-40B4-BE49-F238E27FC236}">
                <a16:creationId xmlns:a16="http://schemas.microsoft.com/office/drawing/2014/main" id="{F4AC0BB8-729A-8845-B5A9-010BCCA07587}"/>
              </a:ext>
            </a:extLst>
          </p:cNvPr>
          <p:cNvPicPr>
            <a:picLocks noChangeAspect="1"/>
          </p:cNvPicPr>
          <p:nvPr/>
        </p:nvPicPr>
        <p:blipFill rotWithShape="1">
          <a:blip r:embed="rId2"/>
          <a:srcRect r="11226"/>
          <a:stretch/>
        </p:blipFill>
        <p:spPr>
          <a:xfrm>
            <a:off x="359542" y="486695"/>
            <a:ext cx="5067301" cy="5884608"/>
          </a:xfrm>
          <a:prstGeom prst="rect">
            <a:avLst/>
          </a:prstGeom>
        </p:spPr>
      </p:pic>
      <p:sp>
        <p:nvSpPr>
          <p:cNvPr id="10" name="Content Placeholder 9">
            <a:extLst>
              <a:ext uri="{FF2B5EF4-FFF2-40B4-BE49-F238E27FC236}">
                <a16:creationId xmlns:a16="http://schemas.microsoft.com/office/drawing/2014/main" id="{6C1808BB-D2A1-49EC-9A61-026CC5D1AFD8}"/>
              </a:ext>
            </a:extLst>
          </p:cNvPr>
          <p:cNvSpPr>
            <a:spLocks noGrp="1"/>
          </p:cNvSpPr>
          <p:nvPr>
            <p:ph idx="1"/>
          </p:nvPr>
        </p:nvSpPr>
        <p:spPr>
          <a:xfrm>
            <a:off x="6095997" y="1451610"/>
            <a:ext cx="6096001" cy="4895896"/>
          </a:xfrm>
        </p:spPr>
        <p:txBody>
          <a:bodyPr>
            <a:normAutofit fontScale="85000" lnSpcReduction="10000"/>
          </a:bodyPr>
          <a:lstStyle/>
          <a:p>
            <a:pPr marL="0" indent="0" fontAlgn="base">
              <a:lnSpc>
                <a:spcPct val="150000"/>
              </a:lnSpc>
              <a:buNone/>
            </a:pPr>
            <a:r>
              <a:rPr lang="en-GB" b="1" dirty="0">
                <a:latin typeface="Arial" panose="020B0604020202020204" pitchFamily="34" charset="0"/>
                <a:cs typeface="Arial" panose="020B0604020202020204" pitchFamily="34" charset="0"/>
              </a:rPr>
              <a:t>Energy security is the </a:t>
            </a:r>
            <a:r>
              <a:rPr lang="en-GB" b="1" i="1" dirty="0">
                <a:latin typeface="Arial" panose="020B0604020202020204" pitchFamily="34" charset="0"/>
                <a:cs typeface="Arial" panose="020B0604020202020204" pitchFamily="34" charset="0"/>
              </a:rPr>
              <a:t>“reliable and affordable access to all fuels and energy sources”</a:t>
            </a:r>
          </a:p>
          <a:p>
            <a:pPr marL="0" indent="0">
              <a:lnSpc>
                <a:spcPct val="150000"/>
              </a:lnSpc>
              <a:buNone/>
            </a:pPr>
            <a:r>
              <a:rPr lang="en-GB" dirty="0">
                <a:latin typeface="Arial" panose="020B0604020202020204" pitchFamily="34" charset="0"/>
                <a:cs typeface="Arial" panose="020B0604020202020204" pitchFamily="34" charset="0"/>
              </a:rPr>
              <a:t>Energy security has many aspects: </a:t>
            </a:r>
          </a:p>
          <a:p>
            <a:pPr>
              <a:lnSpc>
                <a:spcPct val="150000"/>
              </a:lnSpc>
              <a:buFont typeface="Wingdings" pitchFamily="2" charset="2"/>
              <a:buChar char="ü"/>
            </a:pPr>
            <a:r>
              <a:rPr lang="en-GB" dirty="0">
                <a:latin typeface="Arial" panose="020B0604020202020204" pitchFamily="34" charset="0"/>
                <a:cs typeface="Arial" panose="020B0604020202020204" pitchFamily="34" charset="0"/>
              </a:rPr>
              <a:t> long-term energy security mainly deals with timely investments to supply energy in line with economic developments and environmental needs</a:t>
            </a:r>
          </a:p>
          <a:p>
            <a:pPr>
              <a:lnSpc>
                <a:spcPct val="150000"/>
              </a:lnSpc>
              <a:buFont typeface="Wingdings" pitchFamily="2" charset="2"/>
              <a:buChar char="ü"/>
            </a:pPr>
            <a:r>
              <a:rPr lang="en-GB" dirty="0">
                <a:latin typeface="Arial" panose="020B0604020202020204" pitchFamily="34" charset="0"/>
                <a:cs typeface="Arial" panose="020B0604020202020204" pitchFamily="34" charset="0"/>
              </a:rPr>
              <a:t> short-term energy security focuses on the ability of the energy system to react promptly to sudden changes in the supply-demand balance</a:t>
            </a:r>
          </a:p>
          <a:p>
            <a:endParaRPr lang="en-US" dirty="0"/>
          </a:p>
        </p:txBody>
      </p:sp>
      <p:sp>
        <p:nvSpPr>
          <p:cNvPr id="4" name="Slide Number Placeholder 3">
            <a:extLst>
              <a:ext uri="{FF2B5EF4-FFF2-40B4-BE49-F238E27FC236}">
                <a16:creationId xmlns:a16="http://schemas.microsoft.com/office/drawing/2014/main" id="{FD054A55-C401-5248-BD65-77DC3721FA70}"/>
              </a:ext>
            </a:extLst>
          </p:cNvPr>
          <p:cNvSpPr>
            <a:spLocks noGrp="1"/>
          </p:cNvSpPr>
          <p:nvPr>
            <p:ph type="sldNum" sz="quarter" idx="12"/>
          </p:nvPr>
        </p:nvSpPr>
        <p:spPr>
          <a:xfrm>
            <a:off x="11116340" y="6356350"/>
            <a:ext cx="871868" cy="365125"/>
          </a:xfrm>
        </p:spPr>
        <p:txBody>
          <a:bodyPr>
            <a:normAutofit/>
          </a:bodyPr>
          <a:lstStyle/>
          <a:p>
            <a:pPr>
              <a:spcAft>
                <a:spcPts val="600"/>
              </a:spcAft>
            </a:pPr>
            <a:fld id="{F8E28480-1C08-4458-AD97-0283E6FFD09D}" type="slidenum">
              <a:rPr lang="en-US" smtClean="0"/>
              <a:pPr>
                <a:spcAft>
                  <a:spcPts val="600"/>
                </a:spcAft>
              </a:pPr>
              <a:t>13</a:t>
            </a:fld>
            <a:endParaRPr lang="en-US"/>
          </a:p>
        </p:txBody>
      </p:sp>
    </p:spTree>
    <p:extLst>
      <p:ext uri="{BB962C8B-B14F-4D97-AF65-F5344CB8AC3E}">
        <p14:creationId xmlns:p14="http://schemas.microsoft.com/office/powerpoint/2010/main" val="3134413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1CA7196-CAF1-4234-8849-E335F0BCA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B5855F-BED2-E74D-AEA3-450F9735ED27}"/>
              </a:ext>
            </a:extLst>
          </p:cNvPr>
          <p:cNvSpPr>
            <a:spLocks noGrp="1"/>
          </p:cNvSpPr>
          <p:nvPr>
            <p:ph type="title"/>
          </p:nvPr>
        </p:nvSpPr>
        <p:spPr>
          <a:xfrm>
            <a:off x="7638686" y="136524"/>
            <a:ext cx="4349522" cy="823595"/>
          </a:xfrm>
        </p:spPr>
        <p:txBody>
          <a:bodyPr>
            <a:normAutofit/>
          </a:bodyPr>
          <a:lstStyle/>
          <a:p>
            <a:pPr algn="ctr"/>
            <a:r>
              <a:rPr lang="en-GR" sz="2200" dirty="0">
                <a:solidFill>
                  <a:schemeClr val="bg2">
                    <a:lumMod val="50000"/>
                  </a:schemeClr>
                </a:solidFill>
                <a:latin typeface="Arial" panose="020B0604020202020204" pitchFamily="34" charset="0"/>
                <a:cs typeface="Arial" panose="020B0604020202020204" pitchFamily="34" charset="0"/>
              </a:rPr>
              <a:t>Energy security &amp; Renewable energy</a:t>
            </a:r>
          </a:p>
        </p:txBody>
      </p:sp>
      <p:pic>
        <p:nvPicPr>
          <p:cNvPr id="10" name="Picture 9" descr="Diagram&#10;&#10;Description automatically generated">
            <a:extLst>
              <a:ext uri="{FF2B5EF4-FFF2-40B4-BE49-F238E27FC236}">
                <a16:creationId xmlns:a16="http://schemas.microsoft.com/office/drawing/2014/main" id="{CB81250F-D10B-064A-83BB-CC78E8D04DDF}"/>
              </a:ext>
            </a:extLst>
          </p:cNvPr>
          <p:cNvPicPr>
            <a:picLocks noChangeAspect="1"/>
          </p:cNvPicPr>
          <p:nvPr/>
        </p:nvPicPr>
        <p:blipFill>
          <a:blip r:embed="rId2"/>
          <a:stretch>
            <a:fillRect/>
          </a:stretch>
        </p:blipFill>
        <p:spPr>
          <a:xfrm>
            <a:off x="374878" y="960120"/>
            <a:ext cx="6718479" cy="4770119"/>
          </a:xfrm>
          <a:prstGeom prst="rect">
            <a:avLst/>
          </a:prstGeom>
        </p:spPr>
      </p:pic>
      <p:sp>
        <p:nvSpPr>
          <p:cNvPr id="3" name="Content Placeholder 2">
            <a:extLst>
              <a:ext uri="{FF2B5EF4-FFF2-40B4-BE49-F238E27FC236}">
                <a16:creationId xmlns:a16="http://schemas.microsoft.com/office/drawing/2014/main" id="{C59AF31F-A378-CF49-9454-38F604DF5C5C}"/>
              </a:ext>
            </a:extLst>
          </p:cNvPr>
          <p:cNvSpPr>
            <a:spLocks noGrp="1"/>
          </p:cNvSpPr>
          <p:nvPr>
            <p:ph idx="1"/>
          </p:nvPr>
        </p:nvSpPr>
        <p:spPr>
          <a:xfrm>
            <a:off x="7783830" y="960120"/>
            <a:ext cx="4204378" cy="5658889"/>
          </a:xfrm>
        </p:spPr>
        <p:txBody>
          <a:bodyPr numCol="1">
            <a:normAutofit fontScale="92500" lnSpcReduction="10000"/>
          </a:bodyPr>
          <a:lstStyle/>
          <a:p>
            <a:pPr marL="0" indent="0">
              <a:lnSpc>
                <a:spcPct val="150000"/>
              </a:lnSpc>
              <a:buNone/>
            </a:pPr>
            <a:r>
              <a:rPr lang="en-US" sz="2100" dirty="0">
                <a:latin typeface="Arial" panose="020B0604020202020204" pitchFamily="34" charset="0"/>
                <a:cs typeface="Arial" panose="020B0604020202020204" pitchFamily="34" charset="0"/>
              </a:rPr>
              <a:t>The integration of renewable energy in the energy mix:</a:t>
            </a:r>
          </a:p>
          <a:p>
            <a:pPr marL="0" indent="0">
              <a:lnSpc>
                <a:spcPct val="150000"/>
              </a:lnSpc>
              <a:buNone/>
            </a:pPr>
            <a:r>
              <a:rPr lang="en-US" sz="2100" b="1" dirty="0">
                <a:latin typeface="Arial" panose="020B0604020202020204" pitchFamily="34" charset="0"/>
                <a:cs typeface="Arial" panose="020B0604020202020204" pitchFamily="34" charset="0"/>
              </a:rPr>
              <a:t>Can enhance energy security in</a:t>
            </a:r>
          </a:p>
          <a:p>
            <a:pPr>
              <a:lnSpc>
                <a:spcPct val="150000"/>
              </a:lnSpc>
            </a:pPr>
            <a:r>
              <a:rPr lang="en-US" sz="2100" dirty="0">
                <a:latin typeface="Arial" panose="020B0604020202020204" pitchFamily="34" charset="0"/>
                <a:cs typeface="Arial" panose="020B0604020202020204" pitchFamily="34" charset="0"/>
              </a:rPr>
              <a:t>Electricity generation</a:t>
            </a:r>
          </a:p>
          <a:p>
            <a:pPr>
              <a:lnSpc>
                <a:spcPct val="150000"/>
              </a:lnSpc>
            </a:pPr>
            <a:r>
              <a:rPr lang="en-US" sz="2100" dirty="0">
                <a:latin typeface="Arial" panose="020B0604020202020204" pitchFamily="34" charset="0"/>
                <a:cs typeface="Arial" panose="020B0604020202020204" pitchFamily="34" charset="0"/>
              </a:rPr>
              <a:t>Water heating/cooling</a:t>
            </a:r>
            <a:endParaRPr lang="en-GR" sz="2100" dirty="0">
              <a:latin typeface="Arial" panose="020B0604020202020204" pitchFamily="34" charset="0"/>
              <a:cs typeface="Arial" panose="020B0604020202020204" pitchFamily="34" charset="0"/>
            </a:endParaRPr>
          </a:p>
          <a:p>
            <a:pPr>
              <a:lnSpc>
                <a:spcPct val="150000"/>
              </a:lnSpc>
            </a:pPr>
            <a:r>
              <a:rPr lang="en-US" sz="2100" dirty="0">
                <a:latin typeface="Arial" panose="020B0604020202020204" pitchFamily="34" charset="0"/>
                <a:cs typeface="Arial" panose="020B0604020202020204" pitchFamily="34" charset="0"/>
              </a:rPr>
              <a:t>Transportation</a:t>
            </a:r>
            <a:endParaRPr lang="el-GR" sz="2100" b="1" u="sng" dirty="0">
              <a:latin typeface="Arial" panose="020B0604020202020204" pitchFamily="34" charset="0"/>
              <a:cs typeface="Arial" panose="020B0604020202020204" pitchFamily="34" charset="0"/>
            </a:endParaRPr>
          </a:p>
          <a:p>
            <a:pPr marL="0" indent="0" fontAlgn="ctr">
              <a:lnSpc>
                <a:spcPct val="150000"/>
              </a:lnSpc>
              <a:buNone/>
            </a:pPr>
            <a:r>
              <a:rPr lang="en-US" sz="2100" b="1" dirty="0">
                <a:latin typeface="Arial" panose="020B0604020202020204" pitchFamily="34" charset="0"/>
                <a:cs typeface="Arial" panose="020B0604020202020204" pitchFamily="34" charset="0"/>
              </a:rPr>
              <a:t>Can help us meet three goals</a:t>
            </a:r>
            <a:endParaRPr lang="en-GR" sz="2100" dirty="0">
              <a:latin typeface="Arial" panose="020B0604020202020204" pitchFamily="34" charset="0"/>
              <a:cs typeface="Arial" panose="020B0604020202020204" pitchFamily="34" charset="0"/>
            </a:endParaRPr>
          </a:p>
          <a:p>
            <a:pPr marL="0" indent="0" fontAlgn="ctr">
              <a:lnSpc>
                <a:spcPct val="150000"/>
              </a:lnSpc>
              <a:buNone/>
            </a:pPr>
            <a:r>
              <a:rPr lang="en-US" sz="2100" dirty="0">
                <a:latin typeface="Arial" panose="020B0604020202020204" pitchFamily="34" charset="0"/>
                <a:cs typeface="Arial" panose="020B0604020202020204" pitchFamily="34" charset="0"/>
              </a:rPr>
              <a:t>1. Reduce greenhouse emissions</a:t>
            </a:r>
            <a:endParaRPr lang="en-GR" sz="2100" dirty="0">
              <a:latin typeface="Arial" panose="020B0604020202020204" pitchFamily="34" charset="0"/>
              <a:cs typeface="Arial" panose="020B0604020202020204" pitchFamily="34" charset="0"/>
            </a:endParaRPr>
          </a:p>
          <a:p>
            <a:pPr marL="0" indent="0">
              <a:lnSpc>
                <a:spcPct val="150000"/>
              </a:lnSpc>
              <a:buNone/>
            </a:pPr>
            <a:r>
              <a:rPr lang="en-US" sz="2100" dirty="0">
                <a:latin typeface="Arial" panose="020B0604020202020204" pitchFamily="34" charset="0"/>
                <a:cs typeface="Arial" panose="020B0604020202020204" pitchFamily="34" charset="0"/>
              </a:rPr>
              <a:t>2. Ensure reliability</a:t>
            </a:r>
            <a:endParaRPr lang="en-GR" sz="2100" dirty="0">
              <a:latin typeface="Arial" panose="020B0604020202020204" pitchFamily="34" charset="0"/>
              <a:cs typeface="Arial" panose="020B0604020202020204" pitchFamily="34" charset="0"/>
            </a:endParaRPr>
          </a:p>
          <a:p>
            <a:pPr marL="0" indent="0" fontAlgn="ctr">
              <a:lnSpc>
                <a:spcPct val="150000"/>
              </a:lnSpc>
              <a:buNone/>
            </a:pPr>
            <a:r>
              <a:rPr lang="en-US" sz="2100" dirty="0">
                <a:latin typeface="Arial" panose="020B0604020202020204" pitchFamily="34" charset="0"/>
                <a:cs typeface="Arial" panose="020B0604020202020204" pitchFamily="34" charset="0"/>
              </a:rPr>
              <a:t>3. Ensure cost-efficient delivery of energy</a:t>
            </a:r>
            <a:endParaRPr lang="en-GR" sz="2100" dirty="0">
              <a:latin typeface="Arial" panose="020B0604020202020204" pitchFamily="34" charset="0"/>
              <a:cs typeface="Arial" panose="020B0604020202020204" pitchFamily="34" charset="0"/>
            </a:endParaRPr>
          </a:p>
        </p:txBody>
      </p:sp>
      <p:sp>
        <p:nvSpPr>
          <p:cNvPr id="8" name="Slide Number Placeholder 7">
            <a:extLst>
              <a:ext uri="{FF2B5EF4-FFF2-40B4-BE49-F238E27FC236}">
                <a16:creationId xmlns:a16="http://schemas.microsoft.com/office/drawing/2014/main" id="{33CCBB77-A3AF-0647-ADE5-BBE96E3E329F}"/>
              </a:ext>
            </a:extLst>
          </p:cNvPr>
          <p:cNvSpPr>
            <a:spLocks noGrp="1"/>
          </p:cNvSpPr>
          <p:nvPr>
            <p:ph type="sldNum" sz="quarter" idx="12"/>
          </p:nvPr>
        </p:nvSpPr>
        <p:spPr>
          <a:xfrm>
            <a:off x="11116340" y="6356350"/>
            <a:ext cx="871868" cy="365125"/>
          </a:xfrm>
        </p:spPr>
        <p:txBody>
          <a:bodyPr>
            <a:normAutofit/>
          </a:bodyPr>
          <a:lstStyle/>
          <a:p>
            <a:pPr>
              <a:spcAft>
                <a:spcPts val="600"/>
              </a:spcAft>
            </a:pPr>
            <a:fld id="{F8E28480-1C08-4458-AD97-0283E6FFD09D}" type="slidenum">
              <a:rPr lang="en-US" smtClean="0"/>
              <a:pPr>
                <a:spcAft>
                  <a:spcPts val="600"/>
                </a:spcAft>
              </a:pPr>
              <a:t>14</a:t>
            </a:fld>
            <a:endParaRPr lang="en-US"/>
          </a:p>
        </p:txBody>
      </p:sp>
    </p:spTree>
    <p:extLst>
      <p:ext uri="{BB962C8B-B14F-4D97-AF65-F5344CB8AC3E}">
        <p14:creationId xmlns:p14="http://schemas.microsoft.com/office/powerpoint/2010/main" val="367379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FD654-C241-F149-9036-50243D501505}"/>
              </a:ext>
            </a:extLst>
          </p:cNvPr>
          <p:cNvSpPr>
            <a:spLocks noGrp="1"/>
          </p:cNvSpPr>
          <p:nvPr>
            <p:ph type="title"/>
          </p:nvPr>
        </p:nvSpPr>
        <p:spPr>
          <a:xfrm>
            <a:off x="832207" y="452014"/>
            <a:ext cx="11156002" cy="705338"/>
          </a:xfrm>
        </p:spPr>
        <p:txBody>
          <a:bodyPr anchor="ctr">
            <a:normAutofit fontScale="90000"/>
          </a:bodyPr>
          <a:lstStyle/>
          <a:p>
            <a:br>
              <a:rPr lang="en-US" dirty="0">
                <a:solidFill>
                  <a:schemeClr val="bg2">
                    <a:lumMod val="50000"/>
                  </a:schemeClr>
                </a:solidFill>
              </a:rPr>
            </a:br>
            <a:r>
              <a:rPr lang="en-US" sz="3300" dirty="0">
                <a:solidFill>
                  <a:schemeClr val="bg2">
                    <a:lumMod val="50000"/>
                  </a:schemeClr>
                </a:solidFill>
                <a:latin typeface="Arial" panose="020B0604020202020204" pitchFamily="34" charset="0"/>
                <a:cs typeface="Arial" panose="020B0604020202020204" pitchFamily="34" charset="0"/>
              </a:rPr>
              <a:t>Energy Security </a:t>
            </a:r>
            <a:r>
              <a:rPr lang="en-US" sz="3100" dirty="0">
                <a:solidFill>
                  <a:schemeClr val="bg2">
                    <a:lumMod val="50000"/>
                  </a:schemeClr>
                </a:solidFill>
                <a:latin typeface="Arial" panose="020B0604020202020204" pitchFamily="34" charset="0"/>
                <a:cs typeface="Arial" panose="020B0604020202020204" pitchFamily="34" charset="0"/>
              </a:rPr>
              <a:t>Dimensions &amp; Components</a:t>
            </a:r>
            <a:br>
              <a:rPr lang="en-US" dirty="0">
                <a:solidFill>
                  <a:schemeClr val="bg2">
                    <a:lumMod val="50000"/>
                  </a:schemeClr>
                </a:solidFill>
                <a:latin typeface="Arial" panose="020B0604020202020204" pitchFamily="34" charset="0"/>
                <a:cs typeface="Arial" panose="020B0604020202020204" pitchFamily="34" charset="0"/>
              </a:rPr>
            </a:br>
            <a:r>
              <a:rPr lang="en-US" dirty="0">
                <a:solidFill>
                  <a:schemeClr val="bg2">
                    <a:lumMod val="50000"/>
                  </a:schemeClr>
                </a:solidFill>
                <a:latin typeface="Arial" panose="020B0604020202020204" pitchFamily="34" charset="0"/>
                <a:cs typeface="Arial" panose="020B0604020202020204" pitchFamily="34" charset="0"/>
              </a:rPr>
              <a:t> </a:t>
            </a:r>
            <a:endParaRPr lang="en-GR" dirty="0">
              <a:solidFill>
                <a:schemeClr val="bg2">
                  <a:lumMod val="50000"/>
                </a:schemeClr>
              </a:solidFill>
              <a:latin typeface="Arial" panose="020B0604020202020204" pitchFamily="34" charset="0"/>
              <a:cs typeface="Arial" panose="020B0604020202020204" pitchFamily="34" charset="0"/>
            </a:endParaRPr>
          </a:p>
        </p:txBody>
      </p:sp>
      <p:sp>
        <p:nvSpPr>
          <p:cNvPr id="8" name="Slide Number Placeholder 7">
            <a:extLst>
              <a:ext uri="{FF2B5EF4-FFF2-40B4-BE49-F238E27FC236}">
                <a16:creationId xmlns:a16="http://schemas.microsoft.com/office/drawing/2014/main" id="{979E4778-94E9-C043-84D5-48CD505BE944}"/>
              </a:ext>
            </a:extLst>
          </p:cNvPr>
          <p:cNvSpPr>
            <a:spLocks noGrp="1"/>
          </p:cNvSpPr>
          <p:nvPr>
            <p:ph type="sldNum" sz="quarter" idx="12"/>
          </p:nvPr>
        </p:nvSpPr>
        <p:spPr/>
        <p:txBody>
          <a:bodyPr/>
          <a:lstStyle/>
          <a:p>
            <a:fld id="{F8E28480-1C08-4458-AD97-0283E6FFD09D}" type="slidenum">
              <a:rPr lang="en-US" smtClean="0"/>
              <a:t>15</a:t>
            </a:fld>
            <a:endParaRPr lang="en-US" dirty="0"/>
          </a:p>
        </p:txBody>
      </p:sp>
      <p:grpSp>
        <p:nvGrpSpPr>
          <p:cNvPr id="3" name="Group 2">
            <a:extLst>
              <a:ext uri="{FF2B5EF4-FFF2-40B4-BE49-F238E27FC236}">
                <a16:creationId xmlns:a16="http://schemas.microsoft.com/office/drawing/2014/main" id="{5901F0AE-F671-429B-B379-45699E237713}"/>
              </a:ext>
            </a:extLst>
          </p:cNvPr>
          <p:cNvGrpSpPr/>
          <p:nvPr/>
        </p:nvGrpSpPr>
        <p:grpSpPr>
          <a:xfrm>
            <a:off x="1374378" y="2162828"/>
            <a:ext cx="4630423" cy="1322977"/>
            <a:chOff x="1374378" y="2162828"/>
            <a:chExt cx="4630423" cy="1322977"/>
          </a:xfrm>
        </p:grpSpPr>
        <p:sp>
          <p:nvSpPr>
            <p:cNvPr id="18" name="Freeform 17">
              <a:extLst>
                <a:ext uri="{FF2B5EF4-FFF2-40B4-BE49-F238E27FC236}">
                  <a16:creationId xmlns:a16="http://schemas.microsoft.com/office/drawing/2014/main" id="{20ED664C-D8B1-F34C-95AD-CF9D0D32811A}"/>
                </a:ext>
              </a:extLst>
            </p:cNvPr>
            <p:cNvSpPr/>
            <p:nvPr/>
          </p:nvSpPr>
          <p:spPr>
            <a:xfrm>
              <a:off x="1374378" y="2162828"/>
              <a:ext cx="2204963" cy="1322977"/>
            </a:xfrm>
            <a:custGeom>
              <a:avLst/>
              <a:gdLst>
                <a:gd name="connsiteX0" fmla="*/ 0 w 2204963"/>
                <a:gd name="connsiteY0" fmla="*/ 0 h 1322977"/>
                <a:gd name="connsiteX1" fmla="*/ 2204963 w 2204963"/>
                <a:gd name="connsiteY1" fmla="*/ 0 h 1322977"/>
                <a:gd name="connsiteX2" fmla="*/ 2204963 w 2204963"/>
                <a:gd name="connsiteY2" fmla="*/ 1322977 h 1322977"/>
                <a:gd name="connsiteX3" fmla="*/ 0 w 2204963"/>
                <a:gd name="connsiteY3" fmla="*/ 1322977 h 1322977"/>
                <a:gd name="connsiteX4" fmla="*/ 0 w 2204963"/>
                <a:gd name="connsiteY4" fmla="*/ 0 h 1322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963" h="1322977">
                  <a:moveTo>
                    <a:pt x="0" y="0"/>
                  </a:moveTo>
                  <a:lnTo>
                    <a:pt x="2204963" y="0"/>
                  </a:lnTo>
                  <a:lnTo>
                    <a:pt x="2204963" y="1322977"/>
                  </a:lnTo>
                  <a:lnTo>
                    <a:pt x="0" y="1322977"/>
                  </a:lnTo>
                  <a:lnTo>
                    <a:pt x="0" y="0"/>
                  </a:lnTo>
                  <a:close/>
                </a:path>
              </a:pathLst>
            </a:custGeom>
            <a:solidFill>
              <a:schemeClr val="tx2">
                <a:lumMod val="25000"/>
                <a:lumOff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FF0000"/>
                  </a:solidFill>
                  <a:latin typeface="Arial" panose="020B0604020202020204" pitchFamily="34" charset="0"/>
                  <a:cs typeface="Arial" panose="020B0604020202020204" pitchFamily="34" charset="0"/>
                </a:rPr>
                <a:t>A</a:t>
              </a:r>
              <a:r>
                <a:rPr lang="en-US" sz="1800" kern="1200" dirty="0">
                  <a:solidFill>
                    <a:schemeClr val="tx2"/>
                  </a:solidFill>
                  <a:latin typeface="Arial" panose="020B0604020202020204" pitchFamily="34" charset="0"/>
                  <a:cs typeface="Arial" panose="020B0604020202020204" pitchFamily="34" charset="0"/>
                </a:rPr>
                <a:t>vailability</a:t>
              </a:r>
            </a:p>
          </p:txBody>
        </p:sp>
        <p:sp>
          <p:nvSpPr>
            <p:cNvPr id="19" name="Freeform 18">
              <a:extLst>
                <a:ext uri="{FF2B5EF4-FFF2-40B4-BE49-F238E27FC236}">
                  <a16:creationId xmlns:a16="http://schemas.microsoft.com/office/drawing/2014/main" id="{217917EC-0099-894D-BED3-4FD585299DD8}"/>
                </a:ext>
              </a:extLst>
            </p:cNvPr>
            <p:cNvSpPr/>
            <p:nvPr/>
          </p:nvSpPr>
          <p:spPr>
            <a:xfrm>
              <a:off x="3799838" y="2162828"/>
              <a:ext cx="2204963" cy="1322977"/>
            </a:xfrm>
            <a:custGeom>
              <a:avLst/>
              <a:gdLst>
                <a:gd name="connsiteX0" fmla="*/ 0 w 2204963"/>
                <a:gd name="connsiteY0" fmla="*/ 0 h 1322977"/>
                <a:gd name="connsiteX1" fmla="*/ 2204963 w 2204963"/>
                <a:gd name="connsiteY1" fmla="*/ 0 h 1322977"/>
                <a:gd name="connsiteX2" fmla="*/ 2204963 w 2204963"/>
                <a:gd name="connsiteY2" fmla="*/ 1322977 h 1322977"/>
                <a:gd name="connsiteX3" fmla="*/ 0 w 2204963"/>
                <a:gd name="connsiteY3" fmla="*/ 1322977 h 1322977"/>
                <a:gd name="connsiteX4" fmla="*/ 0 w 2204963"/>
                <a:gd name="connsiteY4" fmla="*/ 0 h 1322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963" h="1322977">
                  <a:moveTo>
                    <a:pt x="0" y="0"/>
                  </a:moveTo>
                  <a:lnTo>
                    <a:pt x="2204963" y="0"/>
                  </a:lnTo>
                  <a:lnTo>
                    <a:pt x="2204963" y="1322977"/>
                  </a:lnTo>
                  <a:lnTo>
                    <a:pt x="0" y="1322977"/>
                  </a:lnTo>
                  <a:lnTo>
                    <a:pt x="0" y="0"/>
                  </a:lnTo>
                  <a:close/>
                </a:path>
              </a:pathLst>
            </a:custGeom>
            <a:solidFill>
              <a:schemeClr val="tx2">
                <a:lumMod val="25000"/>
                <a:lumOff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2"/>
                  </a:solidFill>
                  <a:latin typeface="Arial" panose="020B0604020202020204" pitchFamily="34" charset="0"/>
                  <a:cs typeface="Arial" panose="020B0604020202020204" pitchFamily="34" charset="0"/>
                </a:rPr>
                <a:t>the physical existence of energy (energy supply and reserves)</a:t>
              </a:r>
            </a:p>
          </p:txBody>
        </p:sp>
        <p:sp>
          <p:nvSpPr>
            <p:cNvPr id="9" name="Right Arrow 8">
              <a:extLst>
                <a:ext uri="{FF2B5EF4-FFF2-40B4-BE49-F238E27FC236}">
                  <a16:creationId xmlns:a16="http://schemas.microsoft.com/office/drawing/2014/main" id="{B8AADB51-ABDE-1848-B9B6-E9AD3E0F7E10}"/>
                </a:ext>
              </a:extLst>
            </p:cNvPr>
            <p:cNvSpPr/>
            <p:nvPr/>
          </p:nvSpPr>
          <p:spPr>
            <a:xfrm>
              <a:off x="3308074" y="2686130"/>
              <a:ext cx="495300" cy="260858"/>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grpSp>
      <p:grpSp>
        <p:nvGrpSpPr>
          <p:cNvPr id="5" name="Group 4">
            <a:extLst>
              <a:ext uri="{FF2B5EF4-FFF2-40B4-BE49-F238E27FC236}">
                <a16:creationId xmlns:a16="http://schemas.microsoft.com/office/drawing/2014/main" id="{DC4C8153-296A-4224-BE85-516936ED557A}"/>
              </a:ext>
            </a:extLst>
          </p:cNvPr>
          <p:cNvGrpSpPr/>
          <p:nvPr/>
        </p:nvGrpSpPr>
        <p:grpSpPr>
          <a:xfrm>
            <a:off x="1374378" y="3706302"/>
            <a:ext cx="4630423" cy="1322977"/>
            <a:chOff x="1374378" y="3706302"/>
            <a:chExt cx="4630423" cy="1322977"/>
          </a:xfrm>
        </p:grpSpPr>
        <p:sp>
          <p:nvSpPr>
            <p:cNvPr id="22" name="Freeform 21">
              <a:extLst>
                <a:ext uri="{FF2B5EF4-FFF2-40B4-BE49-F238E27FC236}">
                  <a16:creationId xmlns:a16="http://schemas.microsoft.com/office/drawing/2014/main" id="{46E5878C-4275-E34B-B661-1A87678B9BE4}"/>
                </a:ext>
              </a:extLst>
            </p:cNvPr>
            <p:cNvSpPr/>
            <p:nvPr/>
          </p:nvSpPr>
          <p:spPr>
            <a:xfrm>
              <a:off x="1374378" y="3706302"/>
              <a:ext cx="2204963" cy="1322977"/>
            </a:xfrm>
            <a:custGeom>
              <a:avLst/>
              <a:gdLst>
                <a:gd name="connsiteX0" fmla="*/ 0 w 2204963"/>
                <a:gd name="connsiteY0" fmla="*/ 0 h 1322977"/>
                <a:gd name="connsiteX1" fmla="*/ 2204963 w 2204963"/>
                <a:gd name="connsiteY1" fmla="*/ 0 h 1322977"/>
                <a:gd name="connsiteX2" fmla="*/ 2204963 w 2204963"/>
                <a:gd name="connsiteY2" fmla="*/ 1322977 h 1322977"/>
                <a:gd name="connsiteX3" fmla="*/ 0 w 2204963"/>
                <a:gd name="connsiteY3" fmla="*/ 1322977 h 1322977"/>
                <a:gd name="connsiteX4" fmla="*/ 0 w 2204963"/>
                <a:gd name="connsiteY4" fmla="*/ 0 h 1322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963" h="1322977">
                  <a:moveTo>
                    <a:pt x="0" y="0"/>
                  </a:moveTo>
                  <a:lnTo>
                    <a:pt x="2204963" y="0"/>
                  </a:lnTo>
                  <a:lnTo>
                    <a:pt x="2204963" y="1322977"/>
                  </a:lnTo>
                  <a:lnTo>
                    <a:pt x="0" y="1322977"/>
                  </a:lnTo>
                  <a:lnTo>
                    <a:pt x="0" y="0"/>
                  </a:lnTo>
                  <a:close/>
                </a:path>
              </a:pathLst>
            </a:custGeom>
            <a:solidFill>
              <a:schemeClr val="tx2">
                <a:lumMod val="25000"/>
                <a:lumOff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u="none" kern="1200" dirty="0">
                  <a:solidFill>
                    <a:srgbClr val="FF0000"/>
                  </a:solidFill>
                  <a:latin typeface="Arial" panose="020B0604020202020204" pitchFamily="34" charset="0"/>
                  <a:cs typeface="Arial" panose="020B0604020202020204" pitchFamily="34" charset="0"/>
                </a:rPr>
                <a:t>A</a:t>
              </a:r>
              <a:r>
                <a:rPr lang="en-US" sz="1800" u="none" kern="1200" dirty="0">
                  <a:solidFill>
                    <a:schemeClr val="tx2"/>
                  </a:solidFill>
                  <a:latin typeface="Arial" panose="020B0604020202020204" pitchFamily="34" charset="0"/>
                  <a:cs typeface="Arial" panose="020B0604020202020204" pitchFamily="34" charset="0"/>
                </a:rPr>
                <a:t>cceptability</a:t>
              </a:r>
            </a:p>
          </p:txBody>
        </p:sp>
        <p:sp>
          <p:nvSpPr>
            <p:cNvPr id="23" name="Freeform 22">
              <a:extLst>
                <a:ext uri="{FF2B5EF4-FFF2-40B4-BE49-F238E27FC236}">
                  <a16:creationId xmlns:a16="http://schemas.microsoft.com/office/drawing/2014/main" id="{2F938D31-F9C5-3F47-918B-321AC3AD6C94}"/>
                </a:ext>
              </a:extLst>
            </p:cNvPr>
            <p:cNvSpPr/>
            <p:nvPr/>
          </p:nvSpPr>
          <p:spPr>
            <a:xfrm>
              <a:off x="3799838" y="3706302"/>
              <a:ext cx="2204963" cy="1322977"/>
            </a:xfrm>
            <a:custGeom>
              <a:avLst/>
              <a:gdLst>
                <a:gd name="connsiteX0" fmla="*/ 0 w 2204963"/>
                <a:gd name="connsiteY0" fmla="*/ 0 h 1322977"/>
                <a:gd name="connsiteX1" fmla="*/ 2204963 w 2204963"/>
                <a:gd name="connsiteY1" fmla="*/ 0 h 1322977"/>
                <a:gd name="connsiteX2" fmla="*/ 2204963 w 2204963"/>
                <a:gd name="connsiteY2" fmla="*/ 1322977 h 1322977"/>
                <a:gd name="connsiteX3" fmla="*/ 0 w 2204963"/>
                <a:gd name="connsiteY3" fmla="*/ 1322977 h 1322977"/>
                <a:gd name="connsiteX4" fmla="*/ 0 w 2204963"/>
                <a:gd name="connsiteY4" fmla="*/ 0 h 1322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963" h="1322977">
                  <a:moveTo>
                    <a:pt x="0" y="0"/>
                  </a:moveTo>
                  <a:lnTo>
                    <a:pt x="2204963" y="0"/>
                  </a:lnTo>
                  <a:lnTo>
                    <a:pt x="2204963" y="1322977"/>
                  </a:lnTo>
                  <a:lnTo>
                    <a:pt x="0" y="1322977"/>
                  </a:lnTo>
                  <a:lnTo>
                    <a:pt x="0" y="0"/>
                  </a:lnTo>
                  <a:close/>
                </a:path>
              </a:pathLst>
            </a:custGeom>
            <a:solidFill>
              <a:schemeClr val="tx2">
                <a:lumMod val="25000"/>
                <a:lumOff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2"/>
                  </a:solidFill>
                  <a:latin typeface="Arial" panose="020B0604020202020204" pitchFamily="34" charset="0"/>
                  <a:cs typeface="Arial" panose="020B0604020202020204" pitchFamily="34" charset="0"/>
                </a:rPr>
                <a:t>associated with environmental concerns (CO</a:t>
              </a:r>
              <a:r>
                <a:rPr lang="en-US" sz="1800" kern="1200" baseline="-25000" dirty="0">
                  <a:solidFill>
                    <a:schemeClr val="tx2"/>
                  </a:solidFill>
                  <a:latin typeface="Arial" panose="020B0604020202020204" pitchFamily="34" charset="0"/>
                  <a:cs typeface="Arial" panose="020B0604020202020204" pitchFamily="34" charset="0"/>
                </a:rPr>
                <a:t>2</a:t>
              </a:r>
              <a:r>
                <a:rPr lang="en-US" sz="1800" kern="1200" dirty="0">
                  <a:solidFill>
                    <a:schemeClr val="tx2"/>
                  </a:solidFill>
                  <a:latin typeface="Arial" panose="020B0604020202020204" pitchFamily="34" charset="0"/>
                  <a:cs typeface="Arial" panose="020B0604020202020204" pitchFamily="34" charset="0"/>
                </a:rPr>
                <a:t> emissions)</a:t>
              </a:r>
            </a:p>
          </p:txBody>
        </p:sp>
        <p:sp>
          <p:nvSpPr>
            <p:cNvPr id="11" name="Right Arrow 10">
              <a:extLst>
                <a:ext uri="{FF2B5EF4-FFF2-40B4-BE49-F238E27FC236}">
                  <a16:creationId xmlns:a16="http://schemas.microsoft.com/office/drawing/2014/main" id="{306C9E28-D4CB-F44B-B401-DED715CD3099}"/>
                </a:ext>
              </a:extLst>
            </p:cNvPr>
            <p:cNvSpPr/>
            <p:nvPr/>
          </p:nvSpPr>
          <p:spPr>
            <a:xfrm>
              <a:off x="3308074" y="4271010"/>
              <a:ext cx="495300" cy="260858"/>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grpSp>
      <p:grpSp>
        <p:nvGrpSpPr>
          <p:cNvPr id="4" name="Group 3">
            <a:extLst>
              <a:ext uri="{FF2B5EF4-FFF2-40B4-BE49-F238E27FC236}">
                <a16:creationId xmlns:a16="http://schemas.microsoft.com/office/drawing/2014/main" id="{44378EA9-0AD7-4EA0-A7B0-56F677656CC3}"/>
              </a:ext>
            </a:extLst>
          </p:cNvPr>
          <p:cNvGrpSpPr/>
          <p:nvPr/>
        </p:nvGrpSpPr>
        <p:grpSpPr>
          <a:xfrm>
            <a:off x="6225297" y="2162828"/>
            <a:ext cx="4630423" cy="1322977"/>
            <a:chOff x="6225297" y="2162828"/>
            <a:chExt cx="4630423" cy="1322977"/>
          </a:xfrm>
        </p:grpSpPr>
        <p:sp>
          <p:nvSpPr>
            <p:cNvPr id="20" name="Freeform 19">
              <a:extLst>
                <a:ext uri="{FF2B5EF4-FFF2-40B4-BE49-F238E27FC236}">
                  <a16:creationId xmlns:a16="http://schemas.microsoft.com/office/drawing/2014/main" id="{56FF55B0-E443-724E-BDB0-CFA1457D9820}"/>
                </a:ext>
              </a:extLst>
            </p:cNvPr>
            <p:cNvSpPr/>
            <p:nvPr/>
          </p:nvSpPr>
          <p:spPr>
            <a:xfrm>
              <a:off x="6225297" y="2162828"/>
              <a:ext cx="2204963" cy="1322977"/>
            </a:xfrm>
            <a:custGeom>
              <a:avLst/>
              <a:gdLst>
                <a:gd name="connsiteX0" fmla="*/ 0 w 2204963"/>
                <a:gd name="connsiteY0" fmla="*/ 0 h 1322977"/>
                <a:gd name="connsiteX1" fmla="*/ 2204963 w 2204963"/>
                <a:gd name="connsiteY1" fmla="*/ 0 h 1322977"/>
                <a:gd name="connsiteX2" fmla="*/ 2204963 w 2204963"/>
                <a:gd name="connsiteY2" fmla="*/ 1322977 h 1322977"/>
                <a:gd name="connsiteX3" fmla="*/ 0 w 2204963"/>
                <a:gd name="connsiteY3" fmla="*/ 1322977 h 1322977"/>
                <a:gd name="connsiteX4" fmla="*/ 0 w 2204963"/>
                <a:gd name="connsiteY4" fmla="*/ 0 h 1322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963" h="1322977">
                  <a:moveTo>
                    <a:pt x="0" y="0"/>
                  </a:moveTo>
                  <a:lnTo>
                    <a:pt x="2204963" y="0"/>
                  </a:lnTo>
                  <a:lnTo>
                    <a:pt x="2204963" y="1322977"/>
                  </a:lnTo>
                  <a:lnTo>
                    <a:pt x="0" y="1322977"/>
                  </a:lnTo>
                  <a:lnTo>
                    <a:pt x="0" y="0"/>
                  </a:lnTo>
                  <a:close/>
                </a:path>
              </a:pathLst>
            </a:custGeom>
            <a:solidFill>
              <a:schemeClr val="tx2">
                <a:lumMod val="25000"/>
                <a:lumOff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u="none" kern="1200" dirty="0">
                  <a:solidFill>
                    <a:srgbClr val="FF0000"/>
                  </a:solidFill>
                  <a:latin typeface="Arial" panose="020B0604020202020204" pitchFamily="34" charset="0"/>
                  <a:cs typeface="Arial" panose="020B0604020202020204" pitchFamily="34" charset="0"/>
                </a:rPr>
                <a:t>A</a:t>
              </a:r>
              <a:r>
                <a:rPr lang="en-US" sz="1800" u="none" kern="1200" dirty="0">
                  <a:solidFill>
                    <a:schemeClr val="tx2"/>
                  </a:solidFill>
                  <a:latin typeface="Arial" panose="020B0604020202020204" pitchFamily="34" charset="0"/>
                  <a:cs typeface="Arial" panose="020B0604020202020204" pitchFamily="34" charset="0"/>
                </a:rPr>
                <a:t>ffordability</a:t>
              </a:r>
            </a:p>
          </p:txBody>
        </p:sp>
        <p:sp>
          <p:nvSpPr>
            <p:cNvPr id="21" name="Freeform 20">
              <a:extLst>
                <a:ext uri="{FF2B5EF4-FFF2-40B4-BE49-F238E27FC236}">
                  <a16:creationId xmlns:a16="http://schemas.microsoft.com/office/drawing/2014/main" id="{443BBAC0-54E8-7948-ABA2-7173AA875A2E}"/>
                </a:ext>
              </a:extLst>
            </p:cNvPr>
            <p:cNvSpPr/>
            <p:nvPr/>
          </p:nvSpPr>
          <p:spPr>
            <a:xfrm>
              <a:off x="8650757" y="2162828"/>
              <a:ext cx="2204963" cy="1322977"/>
            </a:xfrm>
            <a:custGeom>
              <a:avLst/>
              <a:gdLst>
                <a:gd name="connsiteX0" fmla="*/ 0 w 2204963"/>
                <a:gd name="connsiteY0" fmla="*/ 0 h 1322977"/>
                <a:gd name="connsiteX1" fmla="*/ 2204963 w 2204963"/>
                <a:gd name="connsiteY1" fmla="*/ 0 h 1322977"/>
                <a:gd name="connsiteX2" fmla="*/ 2204963 w 2204963"/>
                <a:gd name="connsiteY2" fmla="*/ 1322977 h 1322977"/>
                <a:gd name="connsiteX3" fmla="*/ 0 w 2204963"/>
                <a:gd name="connsiteY3" fmla="*/ 1322977 h 1322977"/>
                <a:gd name="connsiteX4" fmla="*/ 0 w 2204963"/>
                <a:gd name="connsiteY4" fmla="*/ 0 h 1322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963" h="1322977">
                  <a:moveTo>
                    <a:pt x="0" y="0"/>
                  </a:moveTo>
                  <a:lnTo>
                    <a:pt x="2204963" y="0"/>
                  </a:lnTo>
                  <a:lnTo>
                    <a:pt x="2204963" y="1322977"/>
                  </a:lnTo>
                  <a:lnTo>
                    <a:pt x="0" y="1322977"/>
                  </a:lnTo>
                  <a:lnTo>
                    <a:pt x="0" y="0"/>
                  </a:lnTo>
                  <a:close/>
                </a:path>
              </a:pathLst>
            </a:custGeom>
            <a:solidFill>
              <a:schemeClr val="tx2">
                <a:lumMod val="25000"/>
                <a:lumOff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2"/>
                  </a:solidFill>
                  <a:latin typeface="Arial" panose="020B0604020202020204" pitchFamily="34" charset="0"/>
                  <a:cs typeface="Arial" panose="020B0604020202020204" pitchFamily="34" charset="0"/>
                </a:rPr>
                <a:t>refers to the costs</a:t>
              </a:r>
            </a:p>
          </p:txBody>
        </p:sp>
        <p:sp>
          <p:nvSpPr>
            <p:cNvPr id="12" name="Right Arrow 11">
              <a:extLst>
                <a:ext uri="{FF2B5EF4-FFF2-40B4-BE49-F238E27FC236}">
                  <a16:creationId xmlns:a16="http://schemas.microsoft.com/office/drawing/2014/main" id="{51CB0F0D-A505-9540-9714-79CCCC76EF9A}"/>
                </a:ext>
              </a:extLst>
            </p:cNvPr>
            <p:cNvSpPr/>
            <p:nvPr/>
          </p:nvSpPr>
          <p:spPr>
            <a:xfrm>
              <a:off x="8152990" y="2686748"/>
              <a:ext cx="495300" cy="260858"/>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grpSp>
      <p:grpSp>
        <p:nvGrpSpPr>
          <p:cNvPr id="6" name="Group 5">
            <a:extLst>
              <a:ext uri="{FF2B5EF4-FFF2-40B4-BE49-F238E27FC236}">
                <a16:creationId xmlns:a16="http://schemas.microsoft.com/office/drawing/2014/main" id="{8B86041A-F677-4782-B9C0-C7AA80D5C131}"/>
              </a:ext>
            </a:extLst>
          </p:cNvPr>
          <p:cNvGrpSpPr/>
          <p:nvPr/>
        </p:nvGrpSpPr>
        <p:grpSpPr>
          <a:xfrm>
            <a:off x="6225297" y="3706302"/>
            <a:ext cx="4630423" cy="1322977"/>
            <a:chOff x="6225297" y="3706302"/>
            <a:chExt cx="4630423" cy="1322977"/>
          </a:xfrm>
        </p:grpSpPr>
        <p:sp>
          <p:nvSpPr>
            <p:cNvPr id="24" name="Freeform 23">
              <a:extLst>
                <a:ext uri="{FF2B5EF4-FFF2-40B4-BE49-F238E27FC236}">
                  <a16:creationId xmlns:a16="http://schemas.microsoft.com/office/drawing/2014/main" id="{50E886BD-AFBF-2C4B-BFCC-92D8554D8A1B}"/>
                </a:ext>
              </a:extLst>
            </p:cNvPr>
            <p:cNvSpPr/>
            <p:nvPr/>
          </p:nvSpPr>
          <p:spPr>
            <a:xfrm>
              <a:off x="6225297" y="3706302"/>
              <a:ext cx="2204963" cy="1322977"/>
            </a:xfrm>
            <a:custGeom>
              <a:avLst/>
              <a:gdLst>
                <a:gd name="connsiteX0" fmla="*/ 0 w 2204963"/>
                <a:gd name="connsiteY0" fmla="*/ 0 h 1322977"/>
                <a:gd name="connsiteX1" fmla="*/ 2204963 w 2204963"/>
                <a:gd name="connsiteY1" fmla="*/ 0 h 1322977"/>
                <a:gd name="connsiteX2" fmla="*/ 2204963 w 2204963"/>
                <a:gd name="connsiteY2" fmla="*/ 1322977 h 1322977"/>
                <a:gd name="connsiteX3" fmla="*/ 0 w 2204963"/>
                <a:gd name="connsiteY3" fmla="*/ 1322977 h 1322977"/>
                <a:gd name="connsiteX4" fmla="*/ 0 w 2204963"/>
                <a:gd name="connsiteY4" fmla="*/ 0 h 1322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963" h="1322977">
                  <a:moveTo>
                    <a:pt x="0" y="0"/>
                  </a:moveTo>
                  <a:lnTo>
                    <a:pt x="2204963" y="0"/>
                  </a:lnTo>
                  <a:lnTo>
                    <a:pt x="2204963" y="1322977"/>
                  </a:lnTo>
                  <a:lnTo>
                    <a:pt x="0" y="1322977"/>
                  </a:lnTo>
                  <a:lnTo>
                    <a:pt x="0" y="0"/>
                  </a:lnTo>
                  <a:close/>
                </a:path>
              </a:pathLst>
            </a:custGeom>
            <a:solidFill>
              <a:schemeClr val="tx2">
                <a:lumMod val="25000"/>
                <a:lumOff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u="none" kern="1200" dirty="0">
                  <a:solidFill>
                    <a:srgbClr val="FF0000"/>
                  </a:solidFill>
                  <a:latin typeface="Arial" panose="020B0604020202020204" pitchFamily="34" charset="0"/>
                  <a:cs typeface="Arial" panose="020B0604020202020204" pitchFamily="34" charset="0"/>
                </a:rPr>
                <a:t>A</a:t>
              </a:r>
              <a:r>
                <a:rPr lang="en-US" sz="1800" u="none" kern="1200" dirty="0">
                  <a:solidFill>
                    <a:schemeClr val="tx2"/>
                  </a:solidFill>
                  <a:latin typeface="Arial" panose="020B0604020202020204" pitchFamily="34" charset="0"/>
                  <a:cs typeface="Arial" panose="020B0604020202020204" pitchFamily="34" charset="0"/>
                </a:rPr>
                <a:t>ccessibility</a:t>
              </a:r>
            </a:p>
          </p:txBody>
        </p:sp>
        <p:sp>
          <p:nvSpPr>
            <p:cNvPr id="25" name="Freeform 24">
              <a:extLst>
                <a:ext uri="{FF2B5EF4-FFF2-40B4-BE49-F238E27FC236}">
                  <a16:creationId xmlns:a16="http://schemas.microsoft.com/office/drawing/2014/main" id="{4B8F7A3F-0741-7542-857B-164B557F803C}"/>
                </a:ext>
              </a:extLst>
            </p:cNvPr>
            <p:cNvSpPr/>
            <p:nvPr/>
          </p:nvSpPr>
          <p:spPr>
            <a:xfrm>
              <a:off x="8650757" y="3706302"/>
              <a:ext cx="2204963" cy="1322977"/>
            </a:xfrm>
            <a:custGeom>
              <a:avLst/>
              <a:gdLst>
                <a:gd name="connsiteX0" fmla="*/ 0 w 2204963"/>
                <a:gd name="connsiteY0" fmla="*/ 0 h 1322977"/>
                <a:gd name="connsiteX1" fmla="*/ 2204963 w 2204963"/>
                <a:gd name="connsiteY1" fmla="*/ 0 h 1322977"/>
                <a:gd name="connsiteX2" fmla="*/ 2204963 w 2204963"/>
                <a:gd name="connsiteY2" fmla="*/ 1322977 h 1322977"/>
                <a:gd name="connsiteX3" fmla="*/ 0 w 2204963"/>
                <a:gd name="connsiteY3" fmla="*/ 1322977 h 1322977"/>
                <a:gd name="connsiteX4" fmla="*/ 0 w 2204963"/>
                <a:gd name="connsiteY4" fmla="*/ 0 h 1322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963" h="1322977">
                  <a:moveTo>
                    <a:pt x="0" y="0"/>
                  </a:moveTo>
                  <a:lnTo>
                    <a:pt x="2204963" y="0"/>
                  </a:lnTo>
                  <a:lnTo>
                    <a:pt x="2204963" y="1322977"/>
                  </a:lnTo>
                  <a:lnTo>
                    <a:pt x="0" y="1322977"/>
                  </a:lnTo>
                  <a:lnTo>
                    <a:pt x="0" y="0"/>
                  </a:lnTo>
                  <a:close/>
                </a:path>
              </a:pathLst>
            </a:custGeom>
            <a:solidFill>
              <a:schemeClr val="tx2">
                <a:lumMod val="25000"/>
                <a:lumOff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2"/>
                  </a:solidFill>
                  <a:latin typeface="Arial" panose="020B0604020202020204" pitchFamily="34" charset="0"/>
                  <a:cs typeface="Arial" panose="020B0604020202020204" pitchFamily="34" charset="0"/>
                </a:rPr>
                <a:t>the ability to access the energy resources (geopolitical factors)</a:t>
              </a:r>
            </a:p>
          </p:txBody>
        </p:sp>
        <p:sp>
          <p:nvSpPr>
            <p:cNvPr id="13" name="Right Arrow 12">
              <a:extLst>
                <a:ext uri="{FF2B5EF4-FFF2-40B4-BE49-F238E27FC236}">
                  <a16:creationId xmlns:a16="http://schemas.microsoft.com/office/drawing/2014/main" id="{03D908E9-E196-7B48-9AA2-069236E1E843}"/>
                </a:ext>
              </a:extLst>
            </p:cNvPr>
            <p:cNvSpPr/>
            <p:nvPr/>
          </p:nvSpPr>
          <p:spPr>
            <a:xfrm>
              <a:off x="8151026" y="4271010"/>
              <a:ext cx="495300" cy="260858"/>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grpSp>
      <p:sp>
        <p:nvSpPr>
          <p:cNvPr id="14" name="TextBox 13">
            <a:extLst>
              <a:ext uri="{FF2B5EF4-FFF2-40B4-BE49-F238E27FC236}">
                <a16:creationId xmlns:a16="http://schemas.microsoft.com/office/drawing/2014/main" id="{B605A95E-2247-1A41-88A6-48D023A7F880}"/>
              </a:ext>
            </a:extLst>
          </p:cNvPr>
          <p:cNvSpPr txBox="1"/>
          <p:nvPr/>
        </p:nvSpPr>
        <p:spPr>
          <a:xfrm>
            <a:off x="1371599" y="1377848"/>
            <a:ext cx="9448801"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The 4A’s of energy security </a:t>
            </a:r>
            <a:endParaRPr lang="en-GR" dirty="0"/>
          </a:p>
        </p:txBody>
      </p:sp>
      <p:sp>
        <p:nvSpPr>
          <p:cNvPr id="15" name="TextBox 14">
            <a:extLst>
              <a:ext uri="{FF2B5EF4-FFF2-40B4-BE49-F238E27FC236}">
                <a16:creationId xmlns:a16="http://schemas.microsoft.com/office/drawing/2014/main" id="{55CBD87E-740F-6449-9462-17848C2D2668}"/>
              </a:ext>
            </a:extLst>
          </p:cNvPr>
          <p:cNvSpPr txBox="1"/>
          <p:nvPr/>
        </p:nvSpPr>
        <p:spPr>
          <a:xfrm>
            <a:off x="9556541" y="5970952"/>
            <a:ext cx="1301959" cy="307777"/>
          </a:xfrm>
          <a:prstGeom prst="rect">
            <a:avLst/>
          </a:prstGeom>
          <a:noFill/>
        </p:spPr>
        <p:txBody>
          <a:bodyPr wrap="none" rtlCol="0">
            <a:spAutoFit/>
          </a:bodyPr>
          <a:lstStyle/>
          <a:p>
            <a:r>
              <a:rPr lang="en-US" sz="1400" dirty="0">
                <a:solidFill>
                  <a:schemeClr val="bg2">
                    <a:lumMod val="50000"/>
                  </a:schemeClr>
                </a:solidFill>
                <a:latin typeface="Arial" panose="020B0604020202020204" pitchFamily="34" charset="0"/>
                <a:cs typeface="Arial" panose="020B0604020202020204" pitchFamily="34" charset="0"/>
              </a:rPr>
              <a:t>APERC, 2007</a:t>
            </a:r>
            <a:endParaRPr lang="en-GR" sz="1400" dirty="0"/>
          </a:p>
        </p:txBody>
      </p:sp>
      <p:sp>
        <p:nvSpPr>
          <p:cNvPr id="16" name="TextBox 15">
            <a:extLst>
              <a:ext uri="{FF2B5EF4-FFF2-40B4-BE49-F238E27FC236}">
                <a16:creationId xmlns:a16="http://schemas.microsoft.com/office/drawing/2014/main" id="{FCA339EE-108A-2541-A530-B6F7313313C0}"/>
              </a:ext>
            </a:extLst>
          </p:cNvPr>
          <p:cNvSpPr txBox="1"/>
          <p:nvPr/>
        </p:nvSpPr>
        <p:spPr>
          <a:xfrm>
            <a:off x="1333499" y="5263066"/>
            <a:ext cx="9486899" cy="707886"/>
          </a:xfrm>
          <a:prstGeom prst="rect">
            <a:avLst/>
          </a:prstGeom>
          <a:noFill/>
        </p:spPr>
        <p:txBody>
          <a:bodyPr wrap="square" rtlCol="0">
            <a:spAutoFit/>
          </a:bodyPr>
          <a:lstStyle/>
          <a:p>
            <a:r>
              <a:rPr lang="en-GR" sz="2000" dirty="0">
                <a:latin typeface="Arial" panose="020B0604020202020204" pitchFamily="34" charset="0"/>
                <a:cs typeface="Arial" panose="020B0604020202020204" pitchFamily="34" charset="0"/>
              </a:rPr>
              <a:t>In the long term, these dimensions need to be persistent for energy to contribute to the sustainable economic development</a:t>
            </a:r>
          </a:p>
        </p:txBody>
      </p:sp>
    </p:spTree>
    <p:extLst>
      <p:ext uri="{BB962C8B-B14F-4D97-AF65-F5344CB8AC3E}">
        <p14:creationId xmlns:p14="http://schemas.microsoft.com/office/powerpoint/2010/main" val="128797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71AE8-3AFA-5849-BFA0-667ADE5E9A95}"/>
              </a:ext>
            </a:extLst>
          </p:cNvPr>
          <p:cNvSpPr>
            <a:spLocks noGrp="1"/>
          </p:cNvSpPr>
          <p:nvPr>
            <p:ph type="title"/>
          </p:nvPr>
        </p:nvSpPr>
        <p:spPr>
          <a:xfrm>
            <a:off x="993913" y="685800"/>
            <a:ext cx="9864587" cy="952081"/>
          </a:xfrm>
        </p:spPr>
        <p:txBody>
          <a:bodyPr>
            <a:normAutofit fontScale="90000"/>
          </a:bodyPr>
          <a:lstStyle/>
          <a:p>
            <a:r>
              <a:rPr lang="en-US" sz="3600" dirty="0">
                <a:solidFill>
                  <a:schemeClr val="bg2">
                    <a:lumMod val="50000"/>
                  </a:schemeClr>
                </a:solidFill>
                <a:latin typeface="Arial" panose="020B0604020202020204" pitchFamily="34" charset="0"/>
                <a:cs typeface="Arial" panose="020B0604020202020204" pitchFamily="34" charset="0"/>
              </a:rPr>
              <a:t>Energy Security </a:t>
            </a:r>
            <a:br>
              <a:rPr lang="en-US" sz="3600" dirty="0">
                <a:solidFill>
                  <a:schemeClr val="bg2">
                    <a:lumMod val="50000"/>
                  </a:schemeClr>
                </a:solidFill>
                <a:latin typeface="Arial" panose="020B0604020202020204" pitchFamily="34" charset="0"/>
                <a:cs typeface="Arial" panose="020B0604020202020204" pitchFamily="34" charset="0"/>
              </a:rPr>
            </a:br>
            <a:r>
              <a:rPr lang="en-US" dirty="0">
                <a:solidFill>
                  <a:schemeClr val="bg2">
                    <a:lumMod val="50000"/>
                  </a:schemeClr>
                </a:solidFill>
                <a:latin typeface="Arial" panose="020B0604020202020204" pitchFamily="34" charset="0"/>
                <a:cs typeface="Arial" panose="020B0604020202020204" pitchFamily="34" charset="0"/>
              </a:rPr>
              <a:t>Dimensions &amp; Components</a:t>
            </a:r>
            <a:endParaRPr lang="en-GR" dirty="0">
              <a:solidFill>
                <a:schemeClr val="bg2">
                  <a:lumMod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967C2D7-880F-EB42-90E0-2AC072B76470}"/>
              </a:ext>
            </a:extLst>
          </p:cNvPr>
          <p:cNvSpPr>
            <a:spLocks noGrp="1"/>
          </p:cNvSpPr>
          <p:nvPr>
            <p:ph idx="1"/>
          </p:nvPr>
        </p:nvSpPr>
        <p:spPr>
          <a:xfrm>
            <a:off x="993913" y="1637881"/>
            <a:ext cx="9864587" cy="4534320"/>
          </a:xfrm>
        </p:spPr>
        <p:txBody>
          <a:bodyPr numCol="1">
            <a:normAutofit fontScale="85000" lnSpcReduction="20000"/>
          </a:bodyPr>
          <a:lstStyle/>
          <a:p>
            <a:pPr>
              <a:lnSpc>
                <a:spcPct val="160000"/>
              </a:lnSpc>
              <a:buFont typeface="Wingdings" pitchFamily="2" charset="2"/>
              <a:buChar char="§"/>
            </a:pPr>
            <a:r>
              <a:rPr lang="en-GR" sz="2200" dirty="0">
                <a:latin typeface="Arial" panose="020B0604020202020204" pitchFamily="34" charset="0"/>
                <a:cs typeface="Arial" panose="020B0604020202020204" pitchFamily="34" charset="0"/>
              </a:rPr>
              <a:t>The geographical discrepancy between the major energy production and cosnumption centers results in an intensified vulnerability of both exporting and importing countries to the risks in the reliability of energy markets.</a:t>
            </a:r>
          </a:p>
          <a:p>
            <a:pPr>
              <a:lnSpc>
                <a:spcPct val="160000"/>
              </a:lnSpc>
              <a:buFont typeface="Wingdings" pitchFamily="2" charset="2"/>
              <a:buChar char="§"/>
            </a:pPr>
            <a:r>
              <a:rPr lang="en-GR" sz="2200" dirty="0">
                <a:latin typeface="Arial" panose="020B0604020202020204" pitchFamily="34" charset="0"/>
                <a:cs typeface="Arial" panose="020B0604020202020204" pitchFamily="34" charset="0"/>
              </a:rPr>
              <a:t>The energy markets are increasingly prone to the threat of major supply disturbances through:</a:t>
            </a:r>
          </a:p>
          <a:p>
            <a:pPr marL="808038" indent="-234950">
              <a:lnSpc>
                <a:spcPct val="120000"/>
              </a:lnSpc>
              <a:buFont typeface="Wingdings" pitchFamily="2" charset="2"/>
              <a:buChar char="v"/>
            </a:pPr>
            <a:r>
              <a:rPr lang="en-GR" sz="2200" dirty="0">
                <a:latin typeface="Arial" panose="020B0604020202020204" pitchFamily="34" charset="0"/>
                <a:cs typeface="Arial" panose="020B0604020202020204" pitchFamily="34" charset="0"/>
              </a:rPr>
              <a:t>war or political tension</a:t>
            </a:r>
          </a:p>
          <a:p>
            <a:pPr marL="808038" indent="-234950">
              <a:lnSpc>
                <a:spcPct val="120000"/>
              </a:lnSpc>
              <a:buFont typeface="Wingdings" pitchFamily="2" charset="2"/>
              <a:buChar char="v"/>
            </a:pPr>
            <a:r>
              <a:rPr lang="en-GR" sz="2200" dirty="0">
                <a:latin typeface="Arial" panose="020B0604020202020204" pitchFamily="34" charset="0"/>
                <a:cs typeface="Arial" panose="020B0604020202020204" pitchFamily="34" charset="0"/>
              </a:rPr>
              <a:t>extreme weather conditions</a:t>
            </a:r>
          </a:p>
          <a:p>
            <a:pPr marL="808038" indent="-234950">
              <a:lnSpc>
                <a:spcPct val="120000"/>
              </a:lnSpc>
              <a:buFont typeface="Wingdings" pitchFamily="2" charset="2"/>
              <a:buChar char="v"/>
            </a:pPr>
            <a:r>
              <a:rPr lang="en-GR" sz="2200" dirty="0">
                <a:latin typeface="Arial" panose="020B0604020202020204" pitchFamily="34" charset="0"/>
                <a:cs typeface="Arial" panose="020B0604020202020204" pitchFamily="34" charset="0"/>
              </a:rPr>
              <a:t>accidents or technical faults</a:t>
            </a:r>
          </a:p>
          <a:p>
            <a:pPr marL="808038" indent="-234950">
              <a:lnSpc>
                <a:spcPct val="120000"/>
              </a:lnSpc>
              <a:buFont typeface="Wingdings" pitchFamily="2" charset="2"/>
              <a:buChar char="v"/>
            </a:pPr>
            <a:r>
              <a:rPr lang="en-GR" sz="2200" dirty="0">
                <a:latin typeface="Arial" panose="020B0604020202020204" pitchFamily="34" charset="0"/>
                <a:cs typeface="Arial" panose="020B0604020202020204" pitchFamily="34" charset="0"/>
              </a:rPr>
              <a:t>sabotage</a:t>
            </a:r>
          </a:p>
          <a:p>
            <a:pPr marL="808038" indent="-234950">
              <a:lnSpc>
                <a:spcPct val="120000"/>
              </a:lnSpc>
              <a:buFont typeface="Wingdings" pitchFamily="2" charset="2"/>
              <a:buChar char="v"/>
            </a:pPr>
            <a:r>
              <a:rPr lang="en-GR" sz="2200" dirty="0">
                <a:latin typeface="Arial" panose="020B0604020202020204" pitchFamily="34" charset="0"/>
                <a:cs typeface="Arial" panose="020B0604020202020204" pitchFamily="34" charset="0"/>
              </a:rPr>
              <a:t>financial crises</a:t>
            </a:r>
          </a:p>
          <a:p>
            <a:pPr marL="0" indent="0">
              <a:buNone/>
            </a:pPr>
            <a:endParaRPr lang="en-GR"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AA7E2843-B310-B349-B6DF-E801668039B3}"/>
              </a:ext>
            </a:extLst>
          </p:cNvPr>
          <p:cNvSpPr>
            <a:spLocks noGrp="1"/>
          </p:cNvSpPr>
          <p:nvPr>
            <p:ph type="sldNum" sz="quarter" idx="12"/>
          </p:nvPr>
        </p:nvSpPr>
        <p:spPr/>
        <p:txBody>
          <a:bodyPr/>
          <a:lstStyle/>
          <a:p>
            <a:fld id="{F8E28480-1C08-4458-AD97-0283E6FFD09D}" type="slidenum">
              <a:rPr lang="en-US" smtClean="0"/>
              <a:t>16</a:t>
            </a:fld>
            <a:endParaRPr lang="en-US" dirty="0"/>
          </a:p>
        </p:txBody>
      </p:sp>
    </p:spTree>
    <p:extLst>
      <p:ext uri="{BB962C8B-B14F-4D97-AF65-F5344CB8AC3E}">
        <p14:creationId xmlns:p14="http://schemas.microsoft.com/office/powerpoint/2010/main" val="2723821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71AE8-3AFA-5849-BFA0-667ADE5E9A95}"/>
              </a:ext>
            </a:extLst>
          </p:cNvPr>
          <p:cNvSpPr>
            <a:spLocks noGrp="1"/>
          </p:cNvSpPr>
          <p:nvPr>
            <p:ph type="title"/>
          </p:nvPr>
        </p:nvSpPr>
        <p:spPr>
          <a:xfrm>
            <a:off x="1122217" y="685800"/>
            <a:ext cx="9736283" cy="952081"/>
          </a:xfrm>
        </p:spPr>
        <p:txBody>
          <a:bodyPr>
            <a:normAutofit fontScale="90000"/>
          </a:bodyPr>
          <a:lstStyle/>
          <a:p>
            <a:r>
              <a:rPr lang="en-US" sz="3600" dirty="0">
                <a:solidFill>
                  <a:schemeClr val="bg2">
                    <a:lumMod val="50000"/>
                  </a:schemeClr>
                </a:solidFill>
                <a:latin typeface="Arial" panose="020B0604020202020204" pitchFamily="34" charset="0"/>
                <a:cs typeface="Arial" panose="020B0604020202020204" pitchFamily="34" charset="0"/>
              </a:rPr>
              <a:t>Energy Security </a:t>
            </a:r>
            <a:br>
              <a:rPr lang="en-US" sz="3600" dirty="0">
                <a:solidFill>
                  <a:schemeClr val="bg2">
                    <a:lumMod val="50000"/>
                  </a:schemeClr>
                </a:solidFill>
                <a:latin typeface="Arial" panose="020B0604020202020204" pitchFamily="34" charset="0"/>
                <a:cs typeface="Arial" panose="020B0604020202020204" pitchFamily="34" charset="0"/>
              </a:rPr>
            </a:br>
            <a:r>
              <a:rPr lang="en-US" dirty="0">
                <a:solidFill>
                  <a:schemeClr val="bg2">
                    <a:lumMod val="50000"/>
                  </a:schemeClr>
                </a:solidFill>
                <a:latin typeface="Arial" panose="020B0604020202020204" pitchFamily="34" charset="0"/>
                <a:cs typeface="Arial" panose="020B0604020202020204" pitchFamily="34" charset="0"/>
              </a:rPr>
              <a:t>Dimensions &amp; Components</a:t>
            </a:r>
            <a:endParaRPr lang="en-GR" dirty="0">
              <a:solidFill>
                <a:schemeClr val="bg2">
                  <a:lumMod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967C2D7-880F-EB42-90E0-2AC072B76470}"/>
              </a:ext>
            </a:extLst>
          </p:cNvPr>
          <p:cNvSpPr>
            <a:spLocks noGrp="1"/>
          </p:cNvSpPr>
          <p:nvPr>
            <p:ph idx="1"/>
          </p:nvPr>
        </p:nvSpPr>
        <p:spPr>
          <a:xfrm>
            <a:off x="1122218" y="1567544"/>
            <a:ext cx="9736283" cy="4903594"/>
          </a:xfrm>
        </p:spPr>
        <p:txBody>
          <a:bodyPr numCol="1">
            <a:normAutofit fontScale="85000" lnSpcReduction="20000"/>
          </a:bodyPr>
          <a:lstStyle/>
          <a:p>
            <a:pPr marL="0" indent="0">
              <a:lnSpc>
                <a:spcPct val="160000"/>
              </a:lnSpc>
              <a:buNone/>
            </a:pPr>
            <a:r>
              <a:rPr lang="en-GR" dirty="0">
                <a:latin typeface="Arial" panose="020B0604020202020204" pitchFamily="34" charset="0"/>
                <a:cs typeface="Arial" panose="020B0604020202020204" pitchFamily="34" charset="0"/>
              </a:rPr>
              <a:t>Renewable energy:</a:t>
            </a:r>
          </a:p>
          <a:p>
            <a:pPr>
              <a:lnSpc>
                <a:spcPct val="160000"/>
              </a:lnSpc>
            </a:pPr>
            <a:r>
              <a:rPr lang="en-GR" dirty="0">
                <a:latin typeface="Arial" panose="020B0604020202020204" pitchFamily="34" charset="0"/>
                <a:cs typeface="Arial" panose="020B0604020202020204" pitchFamily="34" charset="0"/>
              </a:rPr>
              <a:t>lies at the heart of energy security policies</a:t>
            </a:r>
          </a:p>
          <a:p>
            <a:pPr>
              <a:lnSpc>
                <a:spcPct val="160000"/>
              </a:lnSpc>
            </a:pPr>
            <a:r>
              <a:rPr lang="en-GR" dirty="0">
                <a:latin typeface="Arial" panose="020B0604020202020204" pitchFamily="34" charset="0"/>
                <a:cs typeface="Arial" panose="020B0604020202020204" pitchFamily="34" charset="0"/>
              </a:rPr>
              <a:t>reduces the need of the countries for energy imports</a:t>
            </a:r>
          </a:p>
          <a:p>
            <a:pPr>
              <a:lnSpc>
                <a:spcPct val="160000"/>
              </a:lnSpc>
            </a:pPr>
            <a:r>
              <a:rPr lang="en-GB" dirty="0">
                <a:latin typeface="Arial" panose="020B0604020202020204" pitchFamily="34" charset="0"/>
                <a:cs typeface="Arial" panose="020B0604020202020204" pitchFamily="34" charset="0"/>
              </a:rPr>
              <a:t>r</a:t>
            </a:r>
            <a:r>
              <a:rPr lang="en-GR" dirty="0">
                <a:latin typeface="Arial" panose="020B0604020202020204" pitchFamily="34" charset="0"/>
                <a:cs typeface="Arial" panose="020B0604020202020204" pitchFamily="34" charset="0"/>
              </a:rPr>
              <a:t>educes the dependency to exporter countries</a:t>
            </a:r>
          </a:p>
          <a:p>
            <a:pPr>
              <a:lnSpc>
                <a:spcPct val="160000"/>
              </a:lnSpc>
            </a:pPr>
            <a:r>
              <a:rPr lang="en-GB" dirty="0">
                <a:latin typeface="Arial" panose="020B0604020202020204" pitchFamily="34" charset="0"/>
                <a:cs typeface="Arial" panose="020B0604020202020204" pitchFamily="34" charset="0"/>
              </a:rPr>
              <a:t>is environmental friendly</a:t>
            </a:r>
          </a:p>
          <a:p>
            <a:pPr marL="0" indent="0">
              <a:lnSpc>
                <a:spcPct val="160000"/>
              </a:lnSpc>
              <a:buNone/>
            </a:pPr>
            <a:r>
              <a:rPr lang="en-GR" dirty="0">
                <a:latin typeface="Arial" panose="020B0604020202020204" pitchFamily="34" charset="0"/>
                <a:cs typeface="Arial" panose="020B0604020202020204" pitchFamily="34" charset="0"/>
              </a:rPr>
              <a:t>         This makes renewable energy </a:t>
            </a:r>
            <a:r>
              <a:rPr lang="en-GR" b="1" dirty="0">
                <a:latin typeface="Arial" panose="020B0604020202020204" pitchFamily="34" charset="0"/>
                <a:cs typeface="Arial" panose="020B0604020202020204" pitchFamily="34" charset="0"/>
              </a:rPr>
              <a:t>available</a:t>
            </a:r>
            <a:r>
              <a:rPr lang="en-GR" dirty="0">
                <a:latin typeface="Arial" panose="020B0604020202020204" pitchFamily="34" charset="0"/>
                <a:cs typeface="Arial" panose="020B0604020202020204" pitchFamily="34" charset="0"/>
              </a:rPr>
              <a:t>, </a:t>
            </a:r>
            <a:r>
              <a:rPr lang="en-GR" b="1" dirty="0">
                <a:latin typeface="Arial" panose="020B0604020202020204" pitchFamily="34" charset="0"/>
                <a:cs typeface="Arial" panose="020B0604020202020204" pitchFamily="34" charset="0"/>
              </a:rPr>
              <a:t>accessible</a:t>
            </a:r>
            <a:r>
              <a:rPr lang="en-GR" dirty="0">
                <a:latin typeface="Arial" panose="020B0604020202020204" pitchFamily="34" charset="0"/>
                <a:cs typeface="Arial" panose="020B0604020202020204" pitchFamily="34" charset="0"/>
              </a:rPr>
              <a:t>, and </a:t>
            </a:r>
            <a:r>
              <a:rPr lang="en-GR" b="1" dirty="0">
                <a:latin typeface="Arial" panose="020B0604020202020204" pitchFamily="34" charset="0"/>
                <a:cs typeface="Arial" panose="020B0604020202020204" pitchFamily="34" charset="0"/>
              </a:rPr>
              <a:t>acceptable</a:t>
            </a:r>
            <a:r>
              <a:rPr lang="en-GR" dirty="0">
                <a:latin typeface="Arial" panose="020B0604020202020204" pitchFamily="34" charset="0"/>
                <a:cs typeface="Arial" panose="020B0604020202020204" pitchFamily="34" charset="0"/>
              </a:rPr>
              <a:t> worldwide</a:t>
            </a:r>
          </a:p>
          <a:p>
            <a:pPr marL="0" indent="0">
              <a:lnSpc>
                <a:spcPct val="160000"/>
              </a:lnSpc>
              <a:buNone/>
            </a:pPr>
            <a:r>
              <a:rPr lang="en-GR" dirty="0">
                <a:latin typeface="Arial" panose="020B0604020202020204" pitchFamily="34" charset="0"/>
                <a:cs typeface="Arial" panose="020B0604020202020204" pitchFamily="34" charset="0"/>
              </a:rPr>
              <a:t>         The global research and development budgets continuously push down the cost of production making renewable energy </a:t>
            </a:r>
            <a:r>
              <a:rPr lang="en-GR" b="1" dirty="0">
                <a:latin typeface="Arial" panose="020B0604020202020204" pitchFamily="34" charset="0"/>
                <a:cs typeface="Arial" panose="020B0604020202020204" pitchFamily="34" charset="0"/>
              </a:rPr>
              <a:t>affordable</a:t>
            </a:r>
          </a:p>
        </p:txBody>
      </p:sp>
      <p:sp>
        <p:nvSpPr>
          <p:cNvPr id="4" name="Slide Number Placeholder 3">
            <a:extLst>
              <a:ext uri="{FF2B5EF4-FFF2-40B4-BE49-F238E27FC236}">
                <a16:creationId xmlns:a16="http://schemas.microsoft.com/office/drawing/2014/main" id="{AA7E2843-B310-B349-B6DF-E801668039B3}"/>
              </a:ext>
            </a:extLst>
          </p:cNvPr>
          <p:cNvSpPr>
            <a:spLocks noGrp="1"/>
          </p:cNvSpPr>
          <p:nvPr>
            <p:ph type="sldNum" sz="quarter" idx="12"/>
          </p:nvPr>
        </p:nvSpPr>
        <p:spPr/>
        <p:txBody>
          <a:bodyPr/>
          <a:lstStyle/>
          <a:p>
            <a:fld id="{F8E28480-1C08-4458-AD97-0283E6FFD09D}" type="slidenum">
              <a:rPr lang="en-US" smtClean="0"/>
              <a:t>17</a:t>
            </a:fld>
            <a:endParaRPr lang="en-US" dirty="0"/>
          </a:p>
        </p:txBody>
      </p:sp>
      <p:sp>
        <p:nvSpPr>
          <p:cNvPr id="5" name="Right Arrow 4">
            <a:extLst>
              <a:ext uri="{FF2B5EF4-FFF2-40B4-BE49-F238E27FC236}">
                <a16:creationId xmlns:a16="http://schemas.microsoft.com/office/drawing/2014/main" id="{729E224E-433F-5540-BBFB-1939CF6D1EAD}"/>
              </a:ext>
            </a:extLst>
          </p:cNvPr>
          <p:cNvSpPr/>
          <p:nvPr/>
        </p:nvSpPr>
        <p:spPr>
          <a:xfrm>
            <a:off x="1502506" y="4484633"/>
            <a:ext cx="261257" cy="291402"/>
          </a:xfrm>
          <a:prstGeom prst="rightArrow">
            <a:avLst/>
          </a:prstGeom>
          <a:solidFill>
            <a:srgbClr val="3B8C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dirty="0"/>
          </a:p>
        </p:txBody>
      </p:sp>
      <p:sp>
        <p:nvSpPr>
          <p:cNvPr id="7" name="Right Arrow 6">
            <a:extLst>
              <a:ext uri="{FF2B5EF4-FFF2-40B4-BE49-F238E27FC236}">
                <a16:creationId xmlns:a16="http://schemas.microsoft.com/office/drawing/2014/main" id="{908C6F26-79F2-C449-95FB-CCC7A730077D}"/>
              </a:ext>
            </a:extLst>
          </p:cNvPr>
          <p:cNvSpPr/>
          <p:nvPr/>
        </p:nvSpPr>
        <p:spPr>
          <a:xfrm>
            <a:off x="1502506" y="5453038"/>
            <a:ext cx="261257" cy="291402"/>
          </a:xfrm>
          <a:prstGeom prst="rightArrow">
            <a:avLst/>
          </a:prstGeom>
          <a:solidFill>
            <a:srgbClr val="3B8C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dirty="0"/>
          </a:p>
        </p:txBody>
      </p:sp>
    </p:spTree>
    <p:extLst>
      <p:ext uri="{BB962C8B-B14F-4D97-AF65-F5344CB8AC3E}">
        <p14:creationId xmlns:p14="http://schemas.microsoft.com/office/powerpoint/2010/main" val="269819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E38FE-8512-0143-8DF5-5F88E894A709}"/>
              </a:ext>
            </a:extLst>
          </p:cNvPr>
          <p:cNvSpPr>
            <a:spLocks noGrp="1"/>
          </p:cNvSpPr>
          <p:nvPr>
            <p:ph type="title"/>
          </p:nvPr>
        </p:nvSpPr>
        <p:spPr>
          <a:xfrm>
            <a:off x="1288473" y="351692"/>
            <a:ext cx="9570027" cy="1123817"/>
          </a:xfrm>
        </p:spPr>
        <p:txBody>
          <a:bodyPr>
            <a:normAutofit/>
          </a:bodyPr>
          <a:lstStyle/>
          <a:p>
            <a:r>
              <a:rPr lang="en-GB" sz="3000" dirty="0">
                <a:solidFill>
                  <a:schemeClr val="bg2">
                    <a:lumMod val="50000"/>
                  </a:schemeClr>
                </a:solidFill>
                <a:latin typeface="Arial" panose="020B0604020202020204" pitchFamily="34" charset="0"/>
                <a:cs typeface="Arial" panose="020B0604020202020204" pitchFamily="34" charset="0"/>
              </a:rPr>
              <a:t>I</a:t>
            </a:r>
            <a:r>
              <a:rPr lang="en-GR" sz="3000" dirty="0">
                <a:solidFill>
                  <a:schemeClr val="bg2">
                    <a:lumMod val="50000"/>
                  </a:schemeClr>
                </a:solidFill>
                <a:latin typeface="Arial" panose="020B0604020202020204" pitchFamily="34" charset="0"/>
                <a:cs typeface="Arial" panose="020B0604020202020204" pitchFamily="34" charset="0"/>
              </a:rPr>
              <a:t>rena - international renewable energy agency</a:t>
            </a:r>
          </a:p>
        </p:txBody>
      </p:sp>
      <p:sp>
        <p:nvSpPr>
          <p:cNvPr id="3" name="Content Placeholder 2">
            <a:extLst>
              <a:ext uri="{FF2B5EF4-FFF2-40B4-BE49-F238E27FC236}">
                <a16:creationId xmlns:a16="http://schemas.microsoft.com/office/drawing/2014/main" id="{FE618FC6-955F-1F49-9555-AF94859D8330}"/>
              </a:ext>
            </a:extLst>
          </p:cNvPr>
          <p:cNvSpPr>
            <a:spLocks noGrp="1"/>
          </p:cNvSpPr>
          <p:nvPr>
            <p:ph idx="1"/>
          </p:nvPr>
        </p:nvSpPr>
        <p:spPr>
          <a:xfrm>
            <a:off x="1059873" y="1618398"/>
            <a:ext cx="9798627" cy="4737951"/>
          </a:xfrm>
        </p:spPr>
        <p:txBody>
          <a:bodyPr>
            <a:normAutofit fontScale="85000" lnSpcReduction="10000"/>
          </a:bodyPr>
          <a:lstStyle/>
          <a:p>
            <a:pPr>
              <a:lnSpc>
                <a:spcPct val="170000"/>
              </a:lnSpc>
              <a:buFont typeface="Wingdings" pitchFamily="2" charset="2"/>
              <a:buChar char="§"/>
            </a:pPr>
            <a:r>
              <a:rPr lang="en-GB" dirty="0">
                <a:latin typeface="Arial" panose="020B0604020202020204" pitchFamily="34" charset="0"/>
                <a:cs typeface="Arial" panose="020B0604020202020204" pitchFamily="34" charset="0"/>
              </a:rPr>
              <a:t>IRENA is an intergovernmental organisation that supports countries in their transition to a sustainable energy future</a:t>
            </a:r>
          </a:p>
          <a:p>
            <a:pPr>
              <a:lnSpc>
                <a:spcPct val="170000"/>
              </a:lnSpc>
              <a:buFont typeface="Wingdings" pitchFamily="2" charset="2"/>
              <a:buChar char="§"/>
            </a:pPr>
            <a:r>
              <a:rPr lang="en-GB" dirty="0">
                <a:latin typeface="Arial" panose="020B0604020202020204" pitchFamily="34" charset="0"/>
                <a:cs typeface="Arial" panose="020B0604020202020204" pitchFamily="34" charset="0"/>
              </a:rPr>
              <a:t>IRENA promotes the widespread adoption and sustainable use of all forms of renewable energy in the pursuit of sustainable development, energy access, energy security and low-carbon economic growth and prosperity</a:t>
            </a:r>
          </a:p>
          <a:p>
            <a:pPr>
              <a:lnSpc>
                <a:spcPct val="170000"/>
              </a:lnSpc>
              <a:buFont typeface="Wingdings" pitchFamily="2" charset="2"/>
              <a:buChar char="§"/>
            </a:pPr>
            <a:r>
              <a:rPr lang="en-GB" dirty="0">
                <a:latin typeface="Arial" panose="020B0604020202020204" pitchFamily="34" charset="0"/>
                <a:cs typeface="Arial" panose="020B0604020202020204" pitchFamily="34" charset="0"/>
              </a:rPr>
              <a:t>With more than 180 countries actively engaged, IRENA promotes renewable resources and technologies as the key to a sustainable future and helps countries achieve their renewable energy potential</a:t>
            </a:r>
          </a:p>
          <a:p>
            <a:pPr marL="0" indent="0" algn="r">
              <a:lnSpc>
                <a:spcPct val="150000"/>
              </a:lnSpc>
              <a:buNone/>
            </a:pPr>
            <a:r>
              <a:rPr lang="en-US" sz="1700" u="sng" dirty="0">
                <a:latin typeface="Arial" panose="020B0604020202020204" pitchFamily="34" charset="0"/>
                <a:cs typeface="Arial" panose="020B0604020202020204" pitchFamily="34" charset="0"/>
                <a:hlinkClick r:id="rId2"/>
              </a:rPr>
              <a:t>https://www.irena.org</a:t>
            </a:r>
            <a:r>
              <a:rPr lang="en-US" sz="1700" u="sng" dirty="0">
                <a:latin typeface="Arial" panose="020B0604020202020204" pitchFamily="34" charset="0"/>
                <a:cs typeface="Arial" panose="020B0604020202020204" pitchFamily="34" charset="0"/>
              </a:rPr>
              <a:t> </a:t>
            </a:r>
          </a:p>
          <a:p>
            <a:pPr marL="0" indent="0">
              <a:buNone/>
            </a:pPr>
            <a:endParaRPr lang="en-GR" dirty="0"/>
          </a:p>
        </p:txBody>
      </p:sp>
      <p:sp>
        <p:nvSpPr>
          <p:cNvPr id="4" name="Slide Number Placeholder 3">
            <a:extLst>
              <a:ext uri="{FF2B5EF4-FFF2-40B4-BE49-F238E27FC236}">
                <a16:creationId xmlns:a16="http://schemas.microsoft.com/office/drawing/2014/main" id="{7DAAE10E-9BFE-B743-BDC4-3EB926D3E448}"/>
              </a:ext>
            </a:extLst>
          </p:cNvPr>
          <p:cNvSpPr>
            <a:spLocks noGrp="1"/>
          </p:cNvSpPr>
          <p:nvPr>
            <p:ph type="sldNum" sz="quarter" idx="12"/>
          </p:nvPr>
        </p:nvSpPr>
        <p:spPr/>
        <p:txBody>
          <a:bodyPr/>
          <a:lstStyle/>
          <a:p>
            <a:fld id="{F8E28480-1C08-4458-AD97-0283E6FFD09D}" type="slidenum">
              <a:rPr lang="en-US" smtClean="0"/>
              <a:t>18</a:t>
            </a:fld>
            <a:endParaRPr lang="en-US" dirty="0"/>
          </a:p>
        </p:txBody>
      </p:sp>
      <p:pic>
        <p:nvPicPr>
          <p:cNvPr id="6" name="Graphic 5">
            <a:extLst>
              <a:ext uri="{FF2B5EF4-FFF2-40B4-BE49-F238E27FC236}">
                <a16:creationId xmlns:a16="http://schemas.microsoft.com/office/drawing/2014/main" id="{808FAEE1-3420-8647-93F2-7B0D28BB50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47767" y="999198"/>
            <a:ext cx="1453243" cy="775063"/>
          </a:xfrm>
          <a:prstGeom prst="rect">
            <a:avLst/>
          </a:prstGeom>
        </p:spPr>
      </p:pic>
    </p:spTree>
    <p:extLst>
      <p:ext uri="{BB962C8B-B14F-4D97-AF65-F5344CB8AC3E}">
        <p14:creationId xmlns:p14="http://schemas.microsoft.com/office/powerpoint/2010/main" val="37633499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E71538A-B633-B348-B039-163A7F6649FD}"/>
              </a:ext>
            </a:extLst>
          </p:cNvPr>
          <p:cNvSpPr>
            <a:spLocks noGrp="1"/>
          </p:cNvSpPr>
          <p:nvPr>
            <p:ph type="sldNum" sz="quarter" idx="12"/>
          </p:nvPr>
        </p:nvSpPr>
        <p:spPr/>
        <p:txBody>
          <a:bodyPr/>
          <a:lstStyle/>
          <a:p>
            <a:fld id="{F8E28480-1C08-4458-AD97-0283E6FFD09D}" type="slidenum">
              <a:rPr lang="en-US" smtClean="0"/>
              <a:t>19</a:t>
            </a:fld>
            <a:endParaRPr lang="en-US" dirty="0"/>
          </a:p>
        </p:txBody>
      </p:sp>
      <p:pic>
        <p:nvPicPr>
          <p:cNvPr id="6" name="Picture 5" descr="Chart, pie chart&#10;&#10;Description automatically generated">
            <a:extLst>
              <a:ext uri="{FF2B5EF4-FFF2-40B4-BE49-F238E27FC236}">
                <a16:creationId xmlns:a16="http://schemas.microsoft.com/office/drawing/2014/main" id="{5D44DCDC-27A6-A442-945C-8BC15B00383C}"/>
              </a:ext>
            </a:extLst>
          </p:cNvPr>
          <p:cNvPicPr>
            <a:picLocks noChangeAspect="1"/>
          </p:cNvPicPr>
          <p:nvPr/>
        </p:nvPicPr>
        <p:blipFill>
          <a:blip r:embed="rId2"/>
          <a:stretch>
            <a:fillRect/>
          </a:stretch>
        </p:blipFill>
        <p:spPr>
          <a:xfrm>
            <a:off x="273157" y="0"/>
            <a:ext cx="5371696" cy="6858000"/>
          </a:xfrm>
          <a:prstGeom prst="rect">
            <a:avLst/>
          </a:prstGeom>
        </p:spPr>
      </p:pic>
      <p:pic>
        <p:nvPicPr>
          <p:cNvPr id="8" name="Picture 7" descr="Graphical user interface, chart&#10;&#10;Description automatically generated">
            <a:extLst>
              <a:ext uri="{FF2B5EF4-FFF2-40B4-BE49-F238E27FC236}">
                <a16:creationId xmlns:a16="http://schemas.microsoft.com/office/drawing/2014/main" id="{B3C85FAB-5132-5E4A-BB5A-74E69CF426CB}"/>
              </a:ext>
            </a:extLst>
          </p:cNvPr>
          <p:cNvPicPr>
            <a:picLocks noChangeAspect="1"/>
          </p:cNvPicPr>
          <p:nvPr/>
        </p:nvPicPr>
        <p:blipFill>
          <a:blip r:embed="rId3"/>
          <a:stretch>
            <a:fillRect/>
          </a:stretch>
        </p:blipFill>
        <p:spPr>
          <a:xfrm>
            <a:off x="6096000" y="0"/>
            <a:ext cx="5644852" cy="6858000"/>
          </a:xfrm>
          <a:prstGeom prst="rect">
            <a:avLst/>
          </a:prstGeom>
        </p:spPr>
      </p:pic>
    </p:spTree>
    <p:extLst>
      <p:ext uri="{BB962C8B-B14F-4D97-AF65-F5344CB8AC3E}">
        <p14:creationId xmlns:p14="http://schemas.microsoft.com/office/powerpoint/2010/main" val="680952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9CD6474-47AA-4D47-AF35-32FA3089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CC9A23-B1B6-9745-B3B6-B28AD4B1E2D7}"/>
              </a:ext>
            </a:extLst>
          </p:cNvPr>
          <p:cNvSpPr>
            <a:spLocks noGrp="1"/>
          </p:cNvSpPr>
          <p:nvPr>
            <p:ph type="title"/>
          </p:nvPr>
        </p:nvSpPr>
        <p:spPr>
          <a:xfrm>
            <a:off x="1371600" y="1020728"/>
            <a:ext cx="9486900" cy="612129"/>
          </a:xfrm>
        </p:spPr>
        <p:txBody>
          <a:bodyPr anchor="b">
            <a:normAutofit/>
          </a:bodyPr>
          <a:lstStyle/>
          <a:p>
            <a:r>
              <a:rPr lang="en-GR" sz="3000" dirty="0">
                <a:solidFill>
                  <a:schemeClr val="bg2">
                    <a:lumMod val="50000"/>
                  </a:schemeClr>
                </a:solidFill>
                <a:latin typeface="Arial" panose="020B0604020202020204" pitchFamily="34" charset="0"/>
                <a:cs typeface="Arial" panose="020B0604020202020204" pitchFamily="34" charset="0"/>
              </a:rPr>
              <a:t>Scope of the lecture</a:t>
            </a:r>
          </a:p>
        </p:txBody>
      </p:sp>
      <p:sp>
        <p:nvSpPr>
          <p:cNvPr id="3" name="Content Placeholder 2">
            <a:extLst>
              <a:ext uri="{FF2B5EF4-FFF2-40B4-BE49-F238E27FC236}">
                <a16:creationId xmlns:a16="http://schemas.microsoft.com/office/drawing/2014/main" id="{9A02C66C-309E-CA46-9EF6-47944BD8B7EA}"/>
              </a:ext>
            </a:extLst>
          </p:cNvPr>
          <p:cNvSpPr>
            <a:spLocks noGrp="1"/>
          </p:cNvSpPr>
          <p:nvPr>
            <p:ph idx="1"/>
          </p:nvPr>
        </p:nvSpPr>
        <p:spPr>
          <a:xfrm>
            <a:off x="1371600" y="1632857"/>
            <a:ext cx="9486901" cy="4145937"/>
          </a:xfrm>
        </p:spPr>
        <p:txBody>
          <a:bodyPr anchor="ctr">
            <a:normAutofit lnSpcReduction="10000"/>
          </a:bodyPr>
          <a:lstStyle/>
          <a:p>
            <a:pPr lvl="0">
              <a:lnSpc>
                <a:spcPct val="160000"/>
              </a:lnSpc>
              <a:spcBef>
                <a:spcPts val="0"/>
              </a:spcBef>
              <a:spcAft>
                <a:spcPts val="600"/>
              </a:spcAft>
              <a:buSzTx/>
              <a:buFont typeface="Wingdings" pitchFamily="2" charset="2"/>
              <a:buChar char="§"/>
              <a:defRPr/>
            </a:pPr>
            <a:r>
              <a:rPr lang="en-GB" sz="2000" dirty="0">
                <a:latin typeface="Arial" panose="020B0604020202020204" pitchFamily="34" charset="0"/>
                <a:cs typeface="Arial" panose="020B0604020202020204" pitchFamily="34" charset="0"/>
              </a:rPr>
              <a:t>Demonstrate the importance role of energy security </a:t>
            </a:r>
            <a:endParaRPr lang="el-GR" sz="2000" dirty="0">
              <a:latin typeface="Arial" panose="020B0604020202020204" pitchFamily="34" charset="0"/>
              <a:cs typeface="Arial" panose="020B0604020202020204" pitchFamily="34" charset="0"/>
            </a:endParaRPr>
          </a:p>
          <a:p>
            <a:pPr lvl="0">
              <a:lnSpc>
                <a:spcPct val="160000"/>
              </a:lnSpc>
              <a:spcBef>
                <a:spcPts val="0"/>
              </a:spcBef>
              <a:spcAft>
                <a:spcPts val="600"/>
              </a:spcAft>
              <a:buSzTx/>
              <a:buFont typeface="Wingdings" pitchFamily="2" charset="2"/>
              <a:buChar char="§"/>
              <a:defRPr/>
            </a:pPr>
            <a:r>
              <a:rPr lang="en-GB" sz="2000" dirty="0">
                <a:latin typeface="Arial" panose="020B0604020202020204" pitchFamily="34" charset="0"/>
                <a:cs typeface="Arial" panose="020B0604020202020204" pitchFamily="34" charset="0"/>
              </a:rPr>
              <a:t>Emphasize its timeless value </a:t>
            </a:r>
          </a:p>
          <a:p>
            <a:pPr lvl="0">
              <a:lnSpc>
                <a:spcPct val="160000"/>
              </a:lnSpc>
              <a:spcBef>
                <a:spcPts val="0"/>
              </a:spcBef>
              <a:spcAft>
                <a:spcPts val="600"/>
              </a:spcAft>
              <a:buSzTx/>
              <a:buFont typeface="Wingdings" pitchFamily="2" charset="2"/>
              <a:buChar char="§"/>
              <a:defRPr/>
            </a:pPr>
            <a:r>
              <a:rPr lang="en-GB" sz="2000" dirty="0">
                <a:latin typeface="Arial" panose="020B0604020202020204" pitchFamily="34" charset="0"/>
                <a:cs typeface="Arial" panose="020B0604020202020204" pitchFamily="34" charset="0"/>
              </a:rPr>
              <a:t>Highlight its multidimensional and complex nature </a:t>
            </a:r>
          </a:p>
          <a:p>
            <a:pPr lvl="0">
              <a:lnSpc>
                <a:spcPct val="160000"/>
              </a:lnSpc>
              <a:spcBef>
                <a:spcPts val="0"/>
              </a:spcBef>
              <a:spcAft>
                <a:spcPts val="600"/>
              </a:spcAft>
              <a:buSzTx/>
              <a:buFont typeface="Wingdings" pitchFamily="2" charset="2"/>
              <a:buChar char="§"/>
              <a:defRPr/>
            </a:pPr>
            <a:r>
              <a:rPr lang="en-GB" sz="2000" dirty="0">
                <a:latin typeface="Arial" panose="020B0604020202020204" pitchFamily="34" charset="0"/>
                <a:cs typeface="Arial" panose="020B0604020202020204" pitchFamily="34" charset="0"/>
              </a:rPr>
              <a:t>Connect energy security with the transition to Renewable Energy Sources (RES)</a:t>
            </a:r>
            <a:endParaRPr lang="el-GR" sz="2000" dirty="0">
              <a:latin typeface="Arial" panose="020B0604020202020204" pitchFamily="34" charset="0"/>
              <a:cs typeface="Arial" panose="020B0604020202020204" pitchFamily="34" charset="0"/>
            </a:endParaRPr>
          </a:p>
          <a:p>
            <a:pPr marL="0" lvl="0" indent="0">
              <a:lnSpc>
                <a:spcPct val="150000"/>
              </a:lnSpc>
              <a:spcBef>
                <a:spcPts val="0"/>
              </a:spcBef>
              <a:spcAft>
                <a:spcPts val="600"/>
              </a:spcAft>
              <a:buSzTx/>
              <a:buNone/>
              <a:defRPr/>
            </a:pPr>
            <a:endParaRPr lang="en-GB" sz="2000" dirty="0">
              <a:latin typeface="Arial" panose="020B0604020202020204" pitchFamily="34" charset="0"/>
              <a:cs typeface="Arial" panose="020B0604020202020204" pitchFamily="34" charset="0"/>
            </a:endParaRPr>
          </a:p>
          <a:p>
            <a:pPr marL="0" lvl="0" indent="0">
              <a:lnSpc>
                <a:spcPct val="150000"/>
              </a:lnSpc>
              <a:spcBef>
                <a:spcPts val="0"/>
              </a:spcBef>
              <a:spcAft>
                <a:spcPts val="600"/>
              </a:spcAft>
              <a:buSzTx/>
              <a:buNone/>
              <a:defRPr/>
            </a:pPr>
            <a:endParaRPr lang="en-GB" sz="2000" dirty="0">
              <a:latin typeface="Arial" panose="020B0604020202020204" pitchFamily="34" charset="0"/>
              <a:cs typeface="Arial" panose="020B0604020202020204" pitchFamily="34" charset="0"/>
            </a:endParaRPr>
          </a:p>
          <a:p>
            <a:pPr marL="0" lvl="0" indent="0">
              <a:lnSpc>
                <a:spcPct val="150000"/>
              </a:lnSpc>
              <a:spcBef>
                <a:spcPts val="0"/>
              </a:spcBef>
              <a:spcAft>
                <a:spcPts val="600"/>
              </a:spcAft>
              <a:buSzTx/>
              <a:buNone/>
              <a:defRPr/>
            </a:pPr>
            <a:endParaRPr lang="en-GB" sz="2000" dirty="0">
              <a:latin typeface="Arial" panose="020B0604020202020204" pitchFamily="34" charset="0"/>
              <a:cs typeface="Arial" panose="020B0604020202020204" pitchFamily="34" charset="0"/>
            </a:endParaRPr>
          </a:p>
          <a:p>
            <a:pPr marL="0" indent="0">
              <a:lnSpc>
                <a:spcPct val="150000"/>
              </a:lnSpc>
              <a:spcBef>
                <a:spcPts val="0"/>
              </a:spcBef>
              <a:spcAft>
                <a:spcPts val="600"/>
              </a:spcAft>
              <a:buSzTx/>
              <a:buNone/>
              <a:defRPr/>
            </a:pPr>
            <a:r>
              <a:rPr lang="el-GR" sz="1700" b="1" dirty="0">
                <a:latin typeface="Arial" panose="020B0604020202020204" pitchFamily="34" charset="0"/>
                <a:ea typeface="Calibri" charset="0"/>
                <a:cs typeface="Arial" panose="020B0604020202020204" pitchFamily="34" charset="0"/>
              </a:rPr>
              <a:t>🔑</a:t>
            </a:r>
            <a:r>
              <a:rPr lang="en-GB" sz="1700" b="1" dirty="0">
                <a:latin typeface="Arial" panose="020B0604020202020204" pitchFamily="34" charset="0"/>
                <a:ea typeface="Calibri" charset="0"/>
                <a:cs typeface="Arial" panose="020B0604020202020204" pitchFamily="34" charset="0"/>
              </a:rPr>
              <a:t>Keywords</a:t>
            </a:r>
            <a:r>
              <a:rPr lang="el-GR" sz="1700" b="1" dirty="0">
                <a:latin typeface="Arial" panose="020B0604020202020204" pitchFamily="34" charset="0"/>
                <a:ea typeface="Calibri" charset="0"/>
                <a:cs typeface="Arial" panose="020B0604020202020204" pitchFamily="34" charset="0"/>
              </a:rPr>
              <a:t>:</a:t>
            </a:r>
            <a:r>
              <a:rPr lang="el-GR" sz="1700" dirty="0">
                <a:latin typeface="Arial" panose="020B0604020202020204" pitchFamily="34" charset="0"/>
                <a:ea typeface="Calibri" charset="0"/>
                <a:cs typeface="Arial" panose="020B0604020202020204" pitchFamily="34" charset="0"/>
              </a:rPr>
              <a:t> </a:t>
            </a:r>
            <a:r>
              <a:rPr lang="en-GB" sz="1700" dirty="0">
                <a:latin typeface="Arial" panose="020B0604020202020204" pitchFamily="34" charset="0"/>
                <a:ea typeface="Calibri" charset="0"/>
                <a:cs typeface="Arial" panose="020B0604020202020204" pitchFamily="34" charset="0"/>
              </a:rPr>
              <a:t>energy</a:t>
            </a:r>
            <a:r>
              <a:rPr lang="el-GR" sz="1700" dirty="0">
                <a:latin typeface="Arial" panose="020B0604020202020204" pitchFamily="34" charset="0"/>
                <a:ea typeface="Calibri" charset="0"/>
                <a:cs typeface="Arial" panose="020B0604020202020204" pitchFamily="34" charset="0"/>
              </a:rPr>
              <a:t> </a:t>
            </a:r>
            <a:r>
              <a:rPr lang="en-GB" sz="1700" dirty="0">
                <a:latin typeface="Arial" panose="020B0604020202020204" pitchFamily="34" charset="0"/>
                <a:ea typeface="Calibri" charset="0"/>
                <a:cs typeface="Arial" panose="020B0604020202020204" pitchFamily="34" charset="0"/>
              </a:rPr>
              <a:t>security</a:t>
            </a:r>
            <a:r>
              <a:rPr lang="el-GR" sz="1700" dirty="0">
                <a:latin typeface="Arial" panose="020B0604020202020204" pitchFamily="34" charset="0"/>
                <a:ea typeface="Calibri" charset="0"/>
                <a:cs typeface="Arial" panose="020B0604020202020204" pitchFamily="34" charset="0"/>
              </a:rPr>
              <a:t>, </a:t>
            </a:r>
            <a:r>
              <a:rPr lang="en-GB" sz="1700" dirty="0">
                <a:latin typeface="Arial" panose="020B0604020202020204" pitchFamily="34" charset="0"/>
                <a:ea typeface="Calibri" charset="0"/>
                <a:cs typeface="Arial" panose="020B0604020202020204" pitchFamily="34" charset="0"/>
              </a:rPr>
              <a:t>renewable energy sources</a:t>
            </a:r>
            <a:r>
              <a:rPr lang="el-GR" sz="1700" dirty="0">
                <a:latin typeface="Arial" panose="020B0604020202020204" pitchFamily="34" charset="0"/>
                <a:ea typeface="Calibri" charset="0"/>
                <a:cs typeface="Arial" panose="020B0604020202020204" pitchFamily="34" charset="0"/>
              </a:rPr>
              <a:t>, </a:t>
            </a:r>
            <a:r>
              <a:rPr lang="en-GB" sz="1700" dirty="0">
                <a:latin typeface="Arial" panose="020B0604020202020204" pitchFamily="34" charset="0"/>
                <a:ea typeface="Calibri" charset="0"/>
                <a:cs typeface="Arial" panose="020B0604020202020204" pitchFamily="34" charset="0"/>
              </a:rPr>
              <a:t>energy mix, energy transition</a:t>
            </a:r>
            <a:endParaRPr lang="el-GR" sz="1700" dirty="0">
              <a:latin typeface="Arial" panose="020B0604020202020204" pitchFamily="34" charset="0"/>
              <a:ea typeface="Calibri" charset="0"/>
              <a:cs typeface="Arial" panose="020B0604020202020204" pitchFamily="34" charset="0"/>
            </a:endParaRPr>
          </a:p>
        </p:txBody>
      </p:sp>
      <p:sp>
        <p:nvSpPr>
          <p:cNvPr id="8" name="Slide Number Placeholder 7">
            <a:extLst>
              <a:ext uri="{FF2B5EF4-FFF2-40B4-BE49-F238E27FC236}">
                <a16:creationId xmlns:a16="http://schemas.microsoft.com/office/drawing/2014/main" id="{82611D13-BD54-3347-9985-FF8F5A7A70E6}"/>
              </a:ext>
            </a:extLst>
          </p:cNvPr>
          <p:cNvSpPr>
            <a:spLocks noGrp="1"/>
          </p:cNvSpPr>
          <p:nvPr>
            <p:ph type="sldNum" sz="quarter" idx="12"/>
          </p:nvPr>
        </p:nvSpPr>
        <p:spPr>
          <a:xfrm>
            <a:off x="11116340" y="6356350"/>
            <a:ext cx="871868" cy="365125"/>
          </a:xfrm>
        </p:spPr>
        <p:txBody>
          <a:bodyPr>
            <a:normAutofit/>
          </a:bodyPr>
          <a:lstStyle/>
          <a:p>
            <a:pPr>
              <a:spcAft>
                <a:spcPts val="600"/>
              </a:spcAft>
            </a:pPr>
            <a:fld id="{F8E28480-1C08-4458-AD97-0283E6FFD09D}" type="slidenum">
              <a:rPr lang="en-US" smtClean="0"/>
              <a:pPr>
                <a:spcAft>
                  <a:spcPts val="600"/>
                </a:spcAft>
              </a:pPr>
              <a:t>2</a:t>
            </a:fld>
            <a:endParaRPr lang="en-US"/>
          </a:p>
        </p:txBody>
      </p:sp>
    </p:spTree>
    <p:extLst>
      <p:ext uri="{BB962C8B-B14F-4D97-AF65-F5344CB8AC3E}">
        <p14:creationId xmlns:p14="http://schemas.microsoft.com/office/powerpoint/2010/main" val="4070958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D8EAF-3C35-4A43-B61B-6A4A67E237BF}"/>
              </a:ext>
            </a:extLst>
          </p:cNvPr>
          <p:cNvSpPr>
            <a:spLocks noGrp="1"/>
          </p:cNvSpPr>
          <p:nvPr>
            <p:ph type="title"/>
          </p:nvPr>
        </p:nvSpPr>
        <p:spPr>
          <a:xfrm>
            <a:off x="1184564" y="685800"/>
            <a:ext cx="9673936" cy="603504"/>
          </a:xfrm>
        </p:spPr>
        <p:txBody>
          <a:bodyPr>
            <a:normAutofit/>
          </a:bodyPr>
          <a:lstStyle/>
          <a:p>
            <a:r>
              <a:rPr lang="en-US" sz="3000" dirty="0">
                <a:solidFill>
                  <a:schemeClr val="bg2">
                    <a:lumMod val="50000"/>
                  </a:schemeClr>
                </a:solidFill>
                <a:latin typeface="Arial" panose="020B0604020202020204" pitchFamily="34" charset="0"/>
                <a:cs typeface="Arial" panose="020B0604020202020204" pitchFamily="34" charset="0"/>
              </a:rPr>
              <a:t>energy transition</a:t>
            </a:r>
            <a:endParaRPr lang="en-GR" sz="3000" dirty="0">
              <a:solidFill>
                <a:schemeClr val="bg2">
                  <a:lumMod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A5FA5CC-88D3-C14D-A480-C88222D6F106}"/>
              </a:ext>
            </a:extLst>
          </p:cNvPr>
          <p:cNvSpPr>
            <a:spLocks noGrp="1"/>
          </p:cNvSpPr>
          <p:nvPr>
            <p:ph idx="1"/>
          </p:nvPr>
        </p:nvSpPr>
        <p:spPr>
          <a:xfrm>
            <a:off x="945573" y="1475509"/>
            <a:ext cx="9912927" cy="4696692"/>
          </a:xfrm>
        </p:spPr>
        <p:txBody>
          <a:bodyPr>
            <a:normAutofit/>
          </a:bodyPr>
          <a:lstStyle/>
          <a:p>
            <a:pPr algn="just">
              <a:lnSpc>
                <a:spcPct val="150000"/>
              </a:lnSpc>
            </a:pPr>
            <a:r>
              <a:rPr lang="en-GB" sz="2200" dirty="0">
                <a:latin typeface="Arial" panose="020B0604020202020204" pitchFamily="34" charset="0"/>
                <a:cs typeface="Arial" panose="020B0604020202020204" pitchFamily="34" charset="0"/>
              </a:rPr>
              <a:t>Energy transition is a radical shift in the energy system from an existing model to a new paradigm</a:t>
            </a:r>
          </a:p>
          <a:p>
            <a:pPr algn="just">
              <a:lnSpc>
                <a:spcPct val="150000"/>
              </a:lnSpc>
            </a:pPr>
            <a:r>
              <a:rPr lang="en-GB" sz="2200" dirty="0">
                <a:latin typeface="Arial" panose="020B0604020202020204" pitchFamily="34" charset="0"/>
                <a:cs typeface="Arial" panose="020B0604020202020204" pitchFamily="34" charset="0"/>
              </a:rPr>
              <a:t>Humanity has known numerous energy transitions, including the use of fire, the manufacturing of tools and handles, wind and water domestication, and eventually the discovery of fossil fuels </a:t>
            </a:r>
          </a:p>
          <a:p>
            <a:pPr algn="just">
              <a:lnSpc>
                <a:spcPct val="150000"/>
              </a:lnSpc>
            </a:pPr>
            <a:r>
              <a:rPr lang="en-GB" sz="2200" dirty="0">
                <a:latin typeface="Arial" panose="020B0604020202020204" pitchFamily="34" charset="0"/>
                <a:cs typeface="Arial" panose="020B0604020202020204" pitchFamily="34" charset="0"/>
              </a:rPr>
              <a:t>Each of these transitions has progressively transformed the global economic, geopolitical and energy environment</a:t>
            </a:r>
          </a:p>
        </p:txBody>
      </p:sp>
      <p:sp>
        <p:nvSpPr>
          <p:cNvPr id="8" name="Slide Number Placeholder 7">
            <a:extLst>
              <a:ext uri="{FF2B5EF4-FFF2-40B4-BE49-F238E27FC236}">
                <a16:creationId xmlns:a16="http://schemas.microsoft.com/office/drawing/2014/main" id="{036D916D-5F98-BE4D-948B-64C52E8C1366}"/>
              </a:ext>
            </a:extLst>
          </p:cNvPr>
          <p:cNvSpPr>
            <a:spLocks noGrp="1"/>
          </p:cNvSpPr>
          <p:nvPr>
            <p:ph type="sldNum" sz="quarter" idx="12"/>
          </p:nvPr>
        </p:nvSpPr>
        <p:spPr/>
        <p:txBody>
          <a:bodyPr/>
          <a:lstStyle/>
          <a:p>
            <a:fld id="{F8E28480-1C08-4458-AD97-0283E6FFD09D}" type="slidenum">
              <a:rPr lang="en-US" smtClean="0"/>
              <a:t>20</a:t>
            </a:fld>
            <a:endParaRPr lang="en-US" dirty="0"/>
          </a:p>
        </p:txBody>
      </p:sp>
    </p:spTree>
    <p:extLst>
      <p:ext uri="{BB962C8B-B14F-4D97-AF65-F5344CB8AC3E}">
        <p14:creationId xmlns:p14="http://schemas.microsoft.com/office/powerpoint/2010/main" val="19881901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D8EAF-3C35-4A43-B61B-6A4A67E237BF}"/>
              </a:ext>
            </a:extLst>
          </p:cNvPr>
          <p:cNvSpPr>
            <a:spLocks noGrp="1"/>
          </p:cNvSpPr>
          <p:nvPr>
            <p:ph type="title"/>
          </p:nvPr>
        </p:nvSpPr>
        <p:spPr>
          <a:xfrm>
            <a:off x="1018309" y="685800"/>
            <a:ext cx="9840191" cy="603504"/>
          </a:xfrm>
        </p:spPr>
        <p:txBody>
          <a:bodyPr/>
          <a:lstStyle/>
          <a:p>
            <a:r>
              <a:rPr lang="en-US" dirty="0">
                <a:solidFill>
                  <a:schemeClr val="bg2">
                    <a:lumMod val="50000"/>
                  </a:schemeClr>
                </a:solidFill>
                <a:latin typeface="Arial" panose="020B0604020202020204" pitchFamily="34" charset="0"/>
                <a:cs typeface="Arial" panose="020B0604020202020204" pitchFamily="34" charset="0"/>
              </a:rPr>
              <a:t>energy transition</a:t>
            </a:r>
            <a:endParaRPr lang="en-GR" dirty="0">
              <a:solidFill>
                <a:schemeClr val="bg2">
                  <a:lumMod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A5FA5CC-88D3-C14D-A480-C88222D6F106}"/>
              </a:ext>
            </a:extLst>
          </p:cNvPr>
          <p:cNvSpPr>
            <a:spLocks noGrp="1"/>
          </p:cNvSpPr>
          <p:nvPr>
            <p:ph idx="1"/>
          </p:nvPr>
        </p:nvSpPr>
        <p:spPr>
          <a:xfrm>
            <a:off x="1018309" y="1289304"/>
            <a:ext cx="10098031" cy="4882897"/>
          </a:xfrm>
        </p:spPr>
        <p:txBody>
          <a:bodyPr>
            <a:normAutofit fontScale="92500" lnSpcReduction="20000"/>
          </a:bodyPr>
          <a:lstStyle/>
          <a:p>
            <a:pPr marL="0" indent="0" algn="just">
              <a:lnSpc>
                <a:spcPct val="150000"/>
              </a:lnSpc>
              <a:buNone/>
            </a:pPr>
            <a:r>
              <a:rPr lang="en-GB" dirty="0">
                <a:latin typeface="Arial" panose="020B0604020202020204" pitchFamily="34" charset="0"/>
                <a:cs typeface="Arial" panose="020B0604020202020204" pitchFamily="34" charset="0"/>
              </a:rPr>
              <a:t>According to </a:t>
            </a:r>
            <a:r>
              <a:rPr lang="en-GB" dirty="0" err="1">
                <a:latin typeface="Arial" panose="020B0604020202020204" pitchFamily="34" charset="0"/>
                <a:cs typeface="Arial" panose="020B0604020202020204" pitchFamily="34" charset="0"/>
              </a:rPr>
              <a:t>Sovacool</a:t>
            </a:r>
            <a:r>
              <a:rPr lang="en-GB" dirty="0">
                <a:latin typeface="Arial" panose="020B0604020202020204" pitchFamily="34" charset="0"/>
                <a:cs typeface="Arial" panose="020B0604020202020204" pitchFamily="34" charset="0"/>
              </a:rPr>
              <a:t> and Geels (2016), energy transition involves changes in three interrelated dimensions:</a:t>
            </a:r>
          </a:p>
          <a:p>
            <a:pPr marL="457200" indent="-457200" algn="just">
              <a:lnSpc>
                <a:spcPct val="150000"/>
              </a:lnSpc>
              <a:buFont typeface="+mj-lt"/>
              <a:buAutoNum type="arabicPeriod"/>
            </a:pPr>
            <a:r>
              <a:rPr lang="en-GB" b="1" dirty="0">
                <a:latin typeface="Arial" panose="020B0604020202020204" pitchFamily="34" charset="0"/>
                <a:cs typeface="Arial" panose="020B0604020202020204" pitchFamily="34" charset="0"/>
              </a:rPr>
              <a:t>the tangible elements of the energy system</a:t>
            </a:r>
            <a:r>
              <a:rPr lang="en-GB" dirty="0">
                <a:latin typeface="Arial" panose="020B0604020202020204" pitchFamily="34" charset="0"/>
                <a:cs typeface="Arial" panose="020B0604020202020204" pitchFamily="34" charset="0"/>
              </a:rPr>
              <a:t>, which include technology, infrastructure, market, production equipment, consumption patterns and distribution chains</a:t>
            </a:r>
          </a:p>
          <a:p>
            <a:pPr marL="457200" indent="-457200" algn="just">
              <a:lnSpc>
                <a:spcPct val="150000"/>
              </a:lnSpc>
              <a:buFont typeface="+mj-lt"/>
              <a:buAutoNum type="arabicPeriod"/>
            </a:pPr>
            <a:r>
              <a:rPr lang="en-GB" b="1" dirty="0">
                <a:latin typeface="Arial" panose="020B0604020202020204" pitchFamily="34" charset="0"/>
                <a:cs typeface="Arial" panose="020B0604020202020204" pitchFamily="34" charset="0"/>
              </a:rPr>
              <a:t>actors and their conduct</a:t>
            </a:r>
            <a:r>
              <a:rPr lang="en-GB" dirty="0">
                <a:latin typeface="Arial" panose="020B0604020202020204" pitchFamily="34" charset="0"/>
                <a:cs typeface="Arial" panose="020B0604020202020204" pitchFamily="34" charset="0"/>
              </a:rPr>
              <a:t>, which comprise new strategies and investment patterns, as well as changing coalitions and capabilities of actors</a:t>
            </a:r>
          </a:p>
          <a:p>
            <a:pPr marL="457200" indent="-457200" algn="just">
              <a:lnSpc>
                <a:spcPct val="150000"/>
              </a:lnSpc>
              <a:buFont typeface="+mj-lt"/>
              <a:buAutoNum type="arabicPeriod"/>
            </a:pPr>
            <a:r>
              <a:rPr lang="en-GB" b="1" dirty="0">
                <a:latin typeface="Arial" panose="020B0604020202020204" pitchFamily="34" charset="0"/>
                <a:cs typeface="Arial" panose="020B0604020202020204" pitchFamily="34" charset="0"/>
              </a:rPr>
              <a:t>socio-technical regimes</a:t>
            </a:r>
            <a:r>
              <a:rPr lang="en-GB" dirty="0">
                <a:latin typeface="Arial" panose="020B0604020202020204" pitchFamily="34" charset="0"/>
                <a:cs typeface="Arial" panose="020B0604020202020204" pitchFamily="34" charset="0"/>
              </a:rPr>
              <a:t> that contain formal regulations and policies, institutions as well as mindset and belief systems, discourse and views about normality and social practices</a:t>
            </a:r>
          </a:p>
        </p:txBody>
      </p:sp>
      <p:sp>
        <p:nvSpPr>
          <p:cNvPr id="8" name="Slide Number Placeholder 7">
            <a:extLst>
              <a:ext uri="{FF2B5EF4-FFF2-40B4-BE49-F238E27FC236}">
                <a16:creationId xmlns:a16="http://schemas.microsoft.com/office/drawing/2014/main" id="{036D916D-5F98-BE4D-948B-64C52E8C1366}"/>
              </a:ext>
            </a:extLst>
          </p:cNvPr>
          <p:cNvSpPr>
            <a:spLocks noGrp="1"/>
          </p:cNvSpPr>
          <p:nvPr>
            <p:ph type="sldNum" sz="quarter" idx="12"/>
          </p:nvPr>
        </p:nvSpPr>
        <p:spPr/>
        <p:txBody>
          <a:bodyPr/>
          <a:lstStyle/>
          <a:p>
            <a:fld id="{F8E28480-1C08-4458-AD97-0283E6FFD09D}" type="slidenum">
              <a:rPr lang="en-US" smtClean="0"/>
              <a:t>21</a:t>
            </a:fld>
            <a:endParaRPr lang="en-US" dirty="0"/>
          </a:p>
        </p:txBody>
      </p:sp>
    </p:spTree>
    <p:extLst>
      <p:ext uri="{BB962C8B-B14F-4D97-AF65-F5344CB8AC3E}">
        <p14:creationId xmlns:p14="http://schemas.microsoft.com/office/powerpoint/2010/main" val="26404692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D8EAF-3C35-4A43-B61B-6A4A67E237BF}"/>
              </a:ext>
            </a:extLst>
          </p:cNvPr>
          <p:cNvSpPr>
            <a:spLocks noGrp="1"/>
          </p:cNvSpPr>
          <p:nvPr>
            <p:ph type="title"/>
          </p:nvPr>
        </p:nvSpPr>
        <p:spPr>
          <a:xfrm>
            <a:off x="1028700" y="685800"/>
            <a:ext cx="9829800" cy="603504"/>
          </a:xfrm>
        </p:spPr>
        <p:txBody>
          <a:bodyPr>
            <a:normAutofit/>
          </a:bodyPr>
          <a:lstStyle/>
          <a:p>
            <a:r>
              <a:rPr lang="en-US" sz="3000" dirty="0">
                <a:solidFill>
                  <a:schemeClr val="bg2">
                    <a:lumMod val="50000"/>
                  </a:schemeClr>
                </a:solidFill>
                <a:latin typeface="Arial" panose="020B0604020202020204" pitchFamily="34" charset="0"/>
                <a:cs typeface="Arial" panose="020B0604020202020204" pitchFamily="34" charset="0"/>
              </a:rPr>
              <a:t>A new energy transition</a:t>
            </a:r>
            <a:endParaRPr lang="en-GR" sz="3000" dirty="0">
              <a:solidFill>
                <a:schemeClr val="bg2">
                  <a:lumMod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A5FA5CC-88D3-C14D-A480-C88222D6F106}"/>
              </a:ext>
            </a:extLst>
          </p:cNvPr>
          <p:cNvSpPr>
            <a:spLocks noGrp="1"/>
          </p:cNvSpPr>
          <p:nvPr>
            <p:ph idx="1"/>
          </p:nvPr>
        </p:nvSpPr>
        <p:spPr>
          <a:xfrm>
            <a:off x="1028700" y="1215736"/>
            <a:ext cx="10087639" cy="5278582"/>
          </a:xfrm>
        </p:spPr>
        <p:txBody>
          <a:bodyPr>
            <a:noAutofit/>
          </a:bodyPr>
          <a:lstStyle/>
          <a:p>
            <a:pPr marL="0" indent="0" algn="just">
              <a:lnSpc>
                <a:spcPct val="170000"/>
              </a:lnSpc>
              <a:buNone/>
            </a:pPr>
            <a:r>
              <a:rPr lang="en-US" sz="2000" dirty="0">
                <a:latin typeface="Arial" panose="020B0604020202020204" pitchFamily="34" charset="0"/>
                <a:cs typeface="Arial" panose="020B0604020202020204" pitchFamily="34" charset="0"/>
              </a:rPr>
              <a:t>IRENA defines the energy transition as </a:t>
            </a:r>
            <a:r>
              <a:rPr lang="en-US" sz="2000" i="1" dirty="0">
                <a:latin typeface="Arial" panose="020B0604020202020204" pitchFamily="34" charset="0"/>
                <a:cs typeface="Arial" panose="020B0604020202020204" pitchFamily="34" charset="0"/>
              </a:rPr>
              <a:t>“a pathway toward transformation of the global energy sector from fossil-based to zero-carbon by the second half of this century”</a:t>
            </a:r>
          </a:p>
          <a:p>
            <a:pPr marL="0" indent="0" algn="just">
              <a:lnSpc>
                <a:spcPct val="170000"/>
              </a:lnSpc>
              <a:buNone/>
            </a:pPr>
            <a:r>
              <a:rPr lang="en-GB" sz="2000" dirty="0">
                <a:latin typeface="Arial" panose="020B0604020202020204" pitchFamily="34" charset="0"/>
                <a:cs typeface="Arial" panose="020B0604020202020204" pitchFamily="34" charset="0"/>
              </a:rPr>
              <a:t>IRENA’s energy transition work is built around three pillars:</a:t>
            </a:r>
          </a:p>
          <a:p>
            <a:pPr marL="457200" indent="-457200" algn="just">
              <a:buFont typeface="+mj-lt"/>
              <a:buAutoNum type="arabicPeriod"/>
            </a:pPr>
            <a:r>
              <a:rPr lang="en-GB" sz="2000" dirty="0">
                <a:latin typeface="Arial" panose="020B0604020202020204" pitchFamily="34" charset="0"/>
                <a:cs typeface="Arial" panose="020B0604020202020204" pitchFamily="34" charset="0"/>
              </a:rPr>
              <a:t>Power sector transformation knowledge: products &amp; methodologies</a:t>
            </a:r>
          </a:p>
          <a:p>
            <a:pPr marL="457200" indent="-457200" algn="just">
              <a:buFont typeface="+mj-lt"/>
              <a:buAutoNum type="arabicPeriod"/>
            </a:pPr>
            <a:r>
              <a:rPr lang="en-GB" sz="2000" dirty="0">
                <a:latin typeface="Arial" panose="020B0604020202020204" pitchFamily="34" charset="0"/>
                <a:cs typeface="Arial" panose="020B0604020202020204" pitchFamily="34" charset="0"/>
              </a:rPr>
              <a:t>Energy system models &amp; data: techno-economic &amp; electrical models with associated data</a:t>
            </a:r>
          </a:p>
          <a:p>
            <a:pPr marL="457200" indent="-457200" algn="just">
              <a:buFont typeface="+mj-lt"/>
              <a:buAutoNum type="arabicPeriod"/>
            </a:pPr>
            <a:r>
              <a:rPr lang="en-GB" sz="2000" dirty="0">
                <a:latin typeface="Arial" panose="020B0604020202020204" pitchFamily="34" charset="0"/>
                <a:cs typeface="Arial" panose="020B0604020202020204" pitchFamily="34" charset="0"/>
              </a:rPr>
              <a:t>Energy planning support: application of knowledge &amp; modelling tools to support member countries</a:t>
            </a:r>
          </a:p>
          <a:p>
            <a:pPr algn="just">
              <a:lnSpc>
                <a:spcPct val="170000"/>
              </a:lnSpc>
              <a:buFont typeface="Wingdings" pitchFamily="2" charset="2"/>
              <a:buChar char="v"/>
            </a:pPr>
            <a:r>
              <a:rPr lang="en-GB" sz="2000" dirty="0">
                <a:latin typeface="Arial" panose="020B0604020202020204" pitchFamily="34" charset="0"/>
                <a:cs typeface="Arial" panose="020B0604020202020204" pitchFamily="34" charset="0"/>
              </a:rPr>
              <a:t>IRENA’s </a:t>
            </a:r>
            <a:r>
              <a:rPr lang="en-GB" sz="2000" dirty="0" err="1">
                <a:latin typeface="Arial" panose="020B0604020202020204" pitchFamily="34" charset="0"/>
                <a:cs typeface="Arial" panose="020B0604020202020204" pitchFamily="34" charset="0"/>
              </a:rPr>
              <a:t>REmap</a:t>
            </a:r>
            <a:r>
              <a:rPr lang="en-GB" sz="2000" dirty="0">
                <a:latin typeface="Arial" panose="020B0604020202020204" pitchFamily="34" charset="0"/>
                <a:cs typeface="Arial" panose="020B0604020202020204" pitchFamily="34" charset="0"/>
              </a:rPr>
              <a:t> programme determines the potential for countries, regions and the world to scale up renewable</a:t>
            </a:r>
          </a:p>
          <a:p>
            <a:pPr marL="0" indent="0" algn="r">
              <a:lnSpc>
                <a:spcPct val="170000"/>
              </a:lnSpc>
              <a:buNone/>
            </a:pPr>
            <a:r>
              <a:rPr lang="en-GB" sz="1400" dirty="0">
                <a:latin typeface="Arial" panose="020B0604020202020204" pitchFamily="34" charset="0"/>
                <a:cs typeface="Arial" panose="020B0604020202020204" pitchFamily="34" charset="0"/>
                <a:hlinkClick r:id="rId2"/>
              </a:rPr>
              <a:t>https://www.irena.org/energytransition</a:t>
            </a:r>
            <a:r>
              <a:rPr lang="en-GB" sz="1400" dirty="0">
                <a:latin typeface="Arial" panose="020B0604020202020204" pitchFamily="34" charset="0"/>
                <a:cs typeface="Arial" panose="020B0604020202020204" pitchFamily="34" charset="0"/>
              </a:rPr>
              <a:t> </a:t>
            </a:r>
          </a:p>
          <a:p>
            <a:pPr marL="0" indent="0" algn="just">
              <a:lnSpc>
                <a:spcPct val="170000"/>
              </a:lnSpc>
              <a:buNone/>
            </a:pPr>
            <a:endParaRPr lang="en-GB" sz="1900" dirty="0">
              <a:latin typeface="Arial" panose="020B0604020202020204" pitchFamily="34" charset="0"/>
              <a:cs typeface="Arial" panose="020B0604020202020204" pitchFamily="34" charset="0"/>
              <a:hlinkClick r:id="rId2"/>
            </a:endParaRPr>
          </a:p>
        </p:txBody>
      </p:sp>
      <p:sp>
        <p:nvSpPr>
          <p:cNvPr id="8" name="Slide Number Placeholder 7">
            <a:extLst>
              <a:ext uri="{FF2B5EF4-FFF2-40B4-BE49-F238E27FC236}">
                <a16:creationId xmlns:a16="http://schemas.microsoft.com/office/drawing/2014/main" id="{036D916D-5F98-BE4D-948B-64C52E8C1366}"/>
              </a:ext>
            </a:extLst>
          </p:cNvPr>
          <p:cNvSpPr>
            <a:spLocks noGrp="1"/>
          </p:cNvSpPr>
          <p:nvPr>
            <p:ph type="sldNum" sz="quarter" idx="12"/>
          </p:nvPr>
        </p:nvSpPr>
        <p:spPr/>
        <p:txBody>
          <a:bodyPr/>
          <a:lstStyle/>
          <a:p>
            <a:fld id="{F8E28480-1C08-4458-AD97-0283E6FFD09D}" type="slidenum">
              <a:rPr lang="en-US" smtClean="0"/>
              <a:t>22</a:t>
            </a:fld>
            <a:endParaRPr lang="en-US" dirty="0"/>
          </a:p>
        </p:txBody>
      </p:sp>
    </p:spTree>
    <p:extLst>
      <p:ext uri="{BB962C8B-B14F-4D97-AF65-F5344CB8AC3E}">
        <p14:creationId xmlns:p14="http://schemas.microsoft.com/office/powerpoint/2010/main" val="600449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E433CB3-EAB2-4842-A1DD-7BC051B55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6">
            <a:extLst>
              <a:ext uri="{FF2B5EF4-FFF2-40B4-BE49-F238E27FC236}">
                <a16:creationId xmlns:a16="http://schemas.microsoft.com/office/drawing/2014/main" id="{6B4B14E9-285A-F841-94D0-4A7B0BB9132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747"/>
          <a:stretch/>
        </p:blipFill>
        <p:spPr>
          <a:xfrm>
            <a:off x="0" y="10"/>
            <a:ext cx="12192000" cy="6857990"/>
          </a:xfrm>
          <a:prstGeom prst="rect">
            <a:avLst/>
          </a:prstGeom>
        </p:spPr>
      </p:pic>
      <p:sp>
        <p:nvSpPr>
          <p:cNvPr id="11" name="Rectangle 10">
            <a:extLst>
              <a:ext uri="{FF2B5EF4-FFF2-40B4-BE49-F238E27FC236}">
                <a16:creationId xmlns:a16="http://schemas.microsoft.com/office/drawing/2014/main" id="{D37E9081-32E2-43C3-80C8-7F3854D9D0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1"/>
            <a:ext cx="12192000" cy="3429000"/>
          </a:xfrm>
          <a:prstGeom prst="rect">
            <a:avLst/>
          </a:prstGeom>
          <a:gradFill>
            <a:gsLst>
              <a:gs pos="47000">
                <a:srgbClr val="000000">
                  <a:alpha val="23000"/>
                </a:srgbClr>
              </a:gs>
              <a:gs pos="0">
                <a:srgbClr val="000000">
                  <a:alpha val="0"/>
                </a:srgbClr>
              </a:gs>
              <a:gs pos="100000">
                <a:srgbClr val="000000">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a:extLst>
              <a:ext uri="{FF2B5EF4-FFF2-40B4-BE49-F238E27FC236}">
                <a16:creationId xmlns:a16="http://schemas.microsoft.com/office/drawing/2014/main" id="{D7177916-1E4A-F24D-82F0-B50434300A66}"/>
              </a:ext>
            </a:extLst>
          </p:cNvPr>
          <p:cNvSpPr>
            <a:spLocks noGrp="1"/>
          </p:cNvSpPr>
          <p:nvPr>
            <p:ph type="sldNum" sz="quarter" idx="12"/>
          </p:nvPr>
        </p:nvSpPr>
        <p:spPr/>
        <p:txBody>
          <a:bodyPr/>
          <a:lstStyle/>
          <a:p>
            <a:fld id="{F8E28480-1C08-4458-AD97-0283E6FFD09D}" type="slidenum">
              <a:rPr lang="en-US" smtClean="0"/>
              <a:t>23</a:t>
            </a:fld>
            <a:endParaRPr lang="en-US" dirty="0"/>
          </a:p>
        </p:txBody>
      </p:sp>
    </p:spTree>
    <p:extLst>
      <p:ext uri="{BB962C8B-B14F-4D97-AF65-F5344CB8AC3E}">
        <p14:creationId xmlns:p14="http://schemas.microsoft.com/office/powerpoint/2010/main" val="18554089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1CA7196-CAF1-4234-8849-E335F0BCA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75B11D-CFC1-B043-857A-D48CA0A8314E}"/>
              </a:ext>
            </a:extLst>
          </p:cNvPr>
          <p:cNvSpPr>
            <a:spLocks noGrp="1"/>
          </p:cNvSpPr>
          <p:nvPr>
            <p:ph type="title"/>
          </p:nvPr>
        </p:nvSpPr>
        <p:spPr>
          <a:xfrm>
            <a:off x="8128028" y="239150"/>
            <a:ext cx="3390899" cy="508581"/>
          </a:xfrm>
        </p:spPr>
        <p:txBody>
          <a:bodyPr vert="horz" lIns="91440" tIns="45720" rIns="91440" bIns="45720" rtlCol="0" anchor="b">
            <a:normAutofit/>
          </a:bodyPr>
          <a:lstStyle/>
          <a:p>
            <a:pPr algn="ctr"/>
            <a:r>
              <a:rPr lang="en-US" sz="2900" kern="1200" cap="all" spc="300" baseline="0" dirty="0">
                <a:solidFill>
                  <a:schemeClr val="bg2">
                    <a:lumMod val="50000"/>
                  </a:schemeClr>
                </a:solidFill>
                <a:latin typeface="Arial" panose="020B0604020202020204" pitchFamily="34" charset="0"/>
                <a:cs typeface="Arial" panose="020B0604020202020204" pitchFamily="34" charset="0"/>
              </a:rPr>
              <a:t>Energy mix</a:t>
            </a:r>
          </a:p>
        </p:txBody>
      </p:sp>
      <p:sp>
        <p:nvSpPr>
          <p:cNvPr id="5" name="TextBox 4">
            <a:extLst>
              <a:ext uri="{FF2B5EF4-FFF2-40B4-BE49-F238E27FC236}">
                <a16:creationId xmlns:a16="http://schemas.microsoft.com/office/drawing/2014/main" id="{30514FC4-6AFB-F44C-9BA8-816D8595ECDD}"/>
              </a:ext>
            </a:extLst>
          </p:cNvPr>
          <p:cNvSpPr txBox="1"/>
          <p:nvPr/>
        </p:nvSpPr>
        <p:spPr>
          <a:xfrm>
            <a:off x="7462978" y="884256"/>
            <a:ext cx="4729021" cy="5973744"/>
          </a:xfrm>
          <a:prstGeom prst="rect">
            <a:avLst/>
          </a:prstGeom>
        </p:spPr>
        <p:txBody>
          <a:bodyPr vert="horz" lIns="91440" tIns="45720" rIns="91440" bIns="45720" rtlCol="0">
            <a:normAutofit/>
          </a:bodyPr>
          <a:lstStyle/>
          <a:p>
            <a:pPr>
              <a:lnSpc>
                <a:spcPct val="150000"/>
              </a:lnSpc>
              <a:spcAft>
                <a:spcPts val="600"/>
              </a:spcAft>
              <a:buSzPct val="70000"/>
            </a:pPr>
            <a:r>
              <a:rPr lang="en-US" sz="1900" dirty="0">
                <a:solidFill>
                  <a:schemeClr val="tx2"/>
                </a:solidFill>
                <a:latin typeface="Arial" panose="020B0604020202020204" pitchFamily="34" charset="0"/>
                <a:cs typeface="Arial" panose="020B0604020202020204" pitchFamily="34" charset="0"/>
              </a:rPr>
              <a:t>For each region/country, the composition of the energy mix depends on:</a:t>
            </a:r>
          </a:p>
          <a:p>
            <a:pPr marL="457200" indent="-228600">
              <a:lnSpc>
                <a:spcPct val="150000"/>
              </a:lnSpc>
              <a:spcAft>
                <a:spcPts val="600"/>
              </a:spcAft>
              <a:buSzPct val="70000"/>
              <a:buFont typeface="Arial" panose="020B0604020202020204" pitchFamily="34" charset="0"/>
              <a:buChar char="•"/>
            </a:pPr>
            <a:r>
              <a:rPr lang="en-US" sz="1900" dirty="0">
                <a:solidFill>
                  <a:schemeClr val="tx2"/>
                </a:solidFill>
                <a:latin typeface="Arial" panose="020B0604020202020204" pitchFamily="34" charset="0"/>
                <a:cs typeface="Arial" panose="020B0604020202020204" pitchFamily="34" charset="0"/>
              </a:rPr>
              <a:t>The availability of usable resources domestically or the possibility of importing them</a:t>
            </a:r>
          </a:p>
          <a:p>
            <a:pPr marL="457200" indent="-228600">
              <a:lnSpc>
                <a:spcPct val="150000"/>
              </a:lnSpc>
              <a:spcAft>
                <a:spcPts val="600"/>
              </a:spcAft>
              <a:buSzPct val="70000"/>
              <a:buFont typeface="Arial" panose="020B0604020202020204" pitchFamily="34" charset="0"/>
              <a:buChar char="•"/>
            </a:pPr>
            <a:r>
              <a:rPr lang="en-US" sz="1900" dirty="0">
                <a:solidFill>
                  <a:schemeClr val="tx2"/>
                </a:solidFill>
                <a:latin typeface="Arial" panose="020B0604020202020204" pitchFamily="34" charset="0"/>
                <a:cs typeface="Arial" panose="020B0604020202020204" pitchFamily="34" charset="0"/>
              </a:rPr>
              <a:t>The extent and type of energy needs to be met</a:t>
            </a:r>
          </a:p>
          <a:p>
            <a:pPr marL="457200" indent="-228600">
              <a:lnSpc>
                <a:spcPct val="150000"/>
              </a:lnSpc>
              <a:spcAft>
                <a:spcPts val="600"/>
              </a:spcAft>
              <a:buSzPct val="70000"/>
              <a:buFont typeface="Arial" panose="020B0604020202020204" pitchFamily="34" charset="0"/>
              <a:buChar char="•"/>
            </a:pPr>
            <a:r>
              <a:rPr lang="en-US" sz="1900" dirty="0">
                <a:solidFill>
                  <a:schemeClr val="tx2"/>
                </a:solidFill>
                <a:latin typeface="Arial" panose="020B0604020202020204" pitchFamily="34" charset="0"/>
                <a:cs typeface="Arial" panose="020B0604020202020204" pitchFamily="34" charset="0"/>
              </a:rPr>
              <a:t>Policy choices determined by historical, economic, social, demographic, environmental and geopolitical factors</a:t>
            </a:r>
          </a:p>
          <a:p>
            <a:pPr>
              <a:spcAft>
                <a:spcPts val="600"/>
              </a:spcAft>
              <a:buSzPct val="70000"/>
            </a:pPr>
            <a:endParaRPr lang="en-US" dirty="0">
              <a:solidFill>
                <a:schemeClr val="tx2"/>
              </a:solidFill>
              <a:latin typeface="+mj-lt"/>
            </a:endParaRPr>
          </a:p>
        </p:txBody>
      </p:sp>
      <p:sp>
        <p:nvSpPr>
          <p:cNvPr id="9" name="Slide Number Placeholder 8">
            <a:extLst>
              <a:ext uri="{FF2B5EF4-FFF2-40B4-BE49-F238E27FC236}">
                <a16:creationId xmlns:a16="http://schemas.microsoft.com/office/drawing/2014/main" id="{DD1BA8D3-DA23-BF49-A916-63CC9C0B4E9F}"/>
              </a:ext>
            </a:extLst>
          </p:cNvPr>
          <p:cNvSpPr>
            <a:spLocks noGrp="1"/>
          </p:cNvSpPr>
          <p:nvPr>
            <p:ph type="sldNum" sz="quarter" idx="12"/>
          </p:nvPr>
        </p:nvSpPr>
        <p:spPr>
          <a:xfrm>
            <a:off x="11116340" y="6356350"/>
            <a:ext cx="871868" cy="365125"/>
          </a:xfrm>
        </p:spPr>
        <p:txBody>
          <a:bodyPr vert="horz" lIns="91440" tIns="45720" rIns="91440" bIns="45720" rtlCol="0" anchor="ctr">
            <a:normAutofit/>
          </a:bodyPr>
          <a:lstStyle/>
          <a:p>
            <a:pPr>
              <a:spcAft>
                <a:spcPts val="600"/>
              </a:spcAft>
            </a:pPr>
            <a:fld id="{F8E28480-1C08-4458-AD97-0283E6FFD09D}" type="slidenum">
              <a:rPr lang="en-US" smtClean="0"/>
              <a:pPr>
                <a:spcAft>
                  <a:spcPts val="600"/>
                </a:spcAft>
              </a:pPr>
              <a:t>24</a:t>
            </a:fld>
            <a:endParaRPr lang="en-US"/>
          </a:p>
        </p:txBody>
      </p:sp>
      <p:graphicFrame>
        <p:nvGraphicFramePr>
          <p:cNvPr id="4" name="Content Placeholder 3">
            <a:extLst>
              <a:ext uri="{FF2B5EF4-FFF2-40B4-BE49-F238E27FC236}">
                <a16:creationId xmlns:a16="http://schemas.microsoft.com/office/drawing/2014/main" id="{BF796514-01C4-034A-BD3B-086C37AD6F6D}"/>
              </a:ext>
            </a:extLst>
          </p:cNvPr>
          <p:cNvGraphicFramePr>
            <a:graphicFrameLocks noGrp="1"/>
          </p:cNvGraphicFramePr>
          <p:nvPr>
            <p:ph idx="1"/>
            <p:extLst>
              <p:ext uri="{D42A27DB-BD31-4B8C-83A1-F6EECF244321}">
                <p14:modId xmlns:p14="http://schemas.microsoft.com/office/powerpoint/2010/main" val="4221020336"/>
              </p:ext>
            </p:extLst>
          </p:nvPr>
        </p:nvGraphicFramePr>
        <p:xfrm>
          <a:off x="322729" y="430306"/>
          <a:ext cx="6777318" cy="5973744"/>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a:extLst>
              <a:ext uri="{FF2B5EF4-FFF2-40B4-BE49-F238E27FC236}">
                <a16:creationId xmlns:a16="http://schemas.microsoft.com/office/drawing/2014/main" id="{AEE7925E-E3C2-4D4B-8E27-31A56DA594C2}"/>
              </a:ext>
            </a:extLst>
          </p:cNvPr>
          <p:cNvSpPr/>
          <p:nvPr/>
        </p:nvSpPr>
        <p:spPr>
          <a:xfrm>
            <a:off x="474989" y="668759"/>
            <a:ext cx="6508378" cy="338554"/>
          </a:xfrm>
          <a:prstGeom prst="rect">
            <a:avLst/>
          </a:prstGeom>
        </p:spPr>
        <p:txBody>
          <a:bodyPr wrap="square">
            <a:spAutoFit/>
          </a:bodyPr>
          <a:lstStyle/>
          <a:p>
            <a:r>
              <a:rPr lang="en-GB" sz="1600" dirty="0">
                <a:latin typeface="Arial" panose="020B0604020202020204" pitchFamily="34" charset="0"/>
                <a:cs typeface="Arial" panose="020B0604020202020204" pitchFamily="34" charset="0"/>
              </a:rPr>
              <a:t>Estimated Renewable Share of Total Final Energy Consumption, 2017 </a:t>
            </a:r>
          </a:p>
        </p:txBody>
      </p:sp>
      <p:sp>
        <p:nvSpPr>
          <p:cNvPr id="13" name="Rectangle 12">
            <a:extLst>
              <a:ext uri="{FF2B5EF4-FFF2-40B4-BE49-F238E27FC236}">
                <a16:creationId xmlns:a16="http://schemas.microsoft.com/office/drawing/2014/main" id="{2D65D8F9-EED8-8547-9016-8DD5DCA4F0A7}"/>
              </a:ext>
            </a:extLst>
          </p:cNvPr>
          <p:cNvSpPr/>
          <p:nvPr/>
        </p:nvSpPr>
        <p:spPr>
          <a:xfrm>
            <a:off x="477301" y="5742965"/>
            <a:ext cx="6945476" cy="276999"/>
          </a:xfrm>
          <a:prstGeom prst="rect">
            <a:avLst/>
          </a:prstGeom>
        </p:spPr>
        <p:txBody>
          <a:bodyPr wrap="square">
            <a:spAutoFit/>
          </a:bodyPr>
          <a:lstStyle/>
          <a:p>
            <a:pPr algn="r"/>
            <a:r>
              <a:rPr lang="en-GR" sz="1200" dirty="0">
                <a:latin typeface="Arial" panose="020B0604020202020204" pitchFamily="34" charset="0"/>
                <a:cs typeface="Arial" panose="020B0604020202020204" pitchFamily="34" charset="0"/>
                <a:hlinkClick r:id="rId3"/>
              </a:rPr>
              <a:t>https://www.ren21.net/wp-content/uploads/2019/05/gsr_2019_full_report_en.pdf</a:t>
            </a:r>
            <a:r>
              <a:rPr lang="en-GR" sz="1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26028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24B96B7-F07C-4E9B-86F3-BC4691135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Map&#10;&#10;Description automatically generated">
            <a:extLst>
              <a:ext uri="{FF2B5EF4-FFF2-40B4-BE49-F238E27FC236}">
                <a16:creationId xmlns:a16="http://schemas.microsoft.com/office/drawing/2014/main" id="{CE6C5101-F30D-004E-BFB8-8056191F1BC3}"/>
              </a:ext>
            </a:extLst>
          </p:cNvPr>
          <p:cNvPicPr>
            <a:picLocks noChangeAspect="1"/>
          </p:cNvPicPr>
          <p:nvPr/>
        </p:nvPicPr>
        <p:blipFill rotWithShape="1">
          <a:blip r:embed="rId2"/>
          <a:srcRect b="20213"/>
          <a:stretch/>
        </p:blipFill>
        <p:spPr>
          <a:xfrm>
            <a:off x="20" y="10"/>
            <a:ext cx="12191980" cy="6857989"/>
          </a:xfrm>
          <a:prstGeom prst="rect">
            <a:avLst/>
          </a:prstGeom>
        </p:spPr>
      </p:pic>
      <p:sp>
        <p:nvSpPr>
          <p:cNvPr id="4" name="Slide Number Placeholder 3">
            <a:extLst>
              <a:ext uri="{FF2B5EF4-FFF2-40B4-BE49-F238E27FC236}">
                <a16:creationId xmlns:a16="http://schemas.microsoft.com/office/drawing/2014/main" id="{9B3F35E8-2F19-1E4D-A1E5-FD6D47E5F2E7}"/>
              </a:ext>
            </a:extLst>
          </p:cNvPr>
          <p:cNvSpPr>
            <a:spLocks noGrp="1"/>
          </p:cNvSpPr>
          <p:nvPr>
            <p:ph type="sldNum" sz="quarter" idx="12"/>
          </p:nvPr>
        </p:nvSpPr>
        <p:spPr>
          <a:xfrm>
            <a:off x="11116340" y="6356350"/>
            <a:ext cx="871868" cy="365125"/>
          </a:xfrm>
        </p:spPr>
        <p:txBody>
          <a:bodyPr vert="horz" lIns="91440" tIns="45720" rIns="91440" bIns="45720" rtlCol="0" anchor="ctr">
            <a:normAutofit/>
          </a:bodyPr>
          <a:lstStyle/>
          <a:p>
            <a:pPr>
              <a:spcAft>
                <a:spcPts val="600"/>
              </a:spcAft>
            </a:pPr>
            <a:fld id="{F8E28480-1C08-4458-AD97-0283E6FFD09D}" type="slidenum">
              <a:rPr lang="en-US">
                <a:solidFill>
                  <a:srgbClr val="FFFFFF"/>
                </a:solidFill>
              </a:rPr>
              <a:pPr>
                <a:spcAft>
                  <a:spcPts val="600"/>
                </a:spcAft>
              </a:pPr>
              <a:t>25</a:t>
            </a:fld>
            <a:endParaRPr lang="en-US">
              <a:solidFill>
                <a:srgbClr val="FFFFFF"/>
              </a:solidFill>
            </a:endParaRPr>
          </a:p>
        </p:txBody>
      </p:sp>
      <p:pic>
        <p:nvPicPr>
          <p:cNvPr id="10" name="Picture 9">
            <a:extLst>
              <a:ext uri="{FF2B5EF4-FFF2-40B4-BE49-F238E27FC236}">
                <a16:creationId xmlns:a16="http://schemas.microsoft.com/office/drawing/2014/main" id="{E802BF6F-B1A5-9644-B8DF-7840AF66DFEE}"/>
              </a:ext>
            </a:extLst>
          </p:cNvPr>
          <p:cNvPicPr>
            <a:picLocks noChangeAspect="1"/>
          </p:cNvPicPr>
          <p:nvPr/>
        </p:nvPicPr>
        <p:blipFill>
          <a:blip r:embed="rId3"/>
          <a:stretch>
            <a:fillRect/>
          </a:stretch>
        </p:blipFill>
        <p:spPr>
          <a:xfrm>
            <a:off x="3452935" y="6045391"/>
            <a:ext cx="6058447" cy="541739"/>
          </a:xfrm>
          <a:prstGeom prst="rect">
            <a:avLst/>
          </a:prstGeom>
        </p:spPr>
      </p:pic>
      <p:sp>
        <p:nvSpPr>
          <p:cNvPr id="12" name="TextBox 11">
            <a:extLst>
              <a:ext uri="{FF2B5EF4-FFF2-40B4-BE49-F238E27FC236}">
                <a16:creationId xmlns:a16="http://schemas.microsoft.com/office/drawing/2014/main" id="{09BD3DC9-649C-E047-B61F-A830E5DDF10F}"/>
              </a:ext>
            </a:extLst>
          </p:cNvPr>
          <p:cNvSpPr txBox="1"/>
          <p:nvPr/>
        </p:nvSpPr>
        <p:spPr>
          <a:xfrm>
            <a:off x="3526973" y="6425131"/>
            <a:ext cx="8665028" cy="261610"/>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BP Statistical Review of World Energy: </a:t>
            </a:r>
            <a:r>
              <a:rPr lang="en-GB" sz="1100" dirty="0">
                <a:latin typeface="Arial" panose="020B0604020202020204" pitchFamily="34" charset="0"/>
                <a:cs typeface="Arial" panose="020B0604020202020204" pitchFamily="34" charset="0"/>
                <a:hlinkClick r:id="rId4"/>
              </a:rPr>
              <a:t>https://www.bp.com/en/global/corporate/energy-economics/statistical-review-of-world-energy.html</a:t>
            </a:r>
            <a:endParaRPr lang="en-GR"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12991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D8EAF-3C35-4A43-B61B-6A4A67E237BF}"/>
              </a:ext>
            </a:extLst>
          </p:cNvPr>
          <p:cNvSpPr>
            <a:spLocks noGrp="1"/>
          </p:cNvSpPr>
          <p:nvPr>
            <p:ph type="title"/>
          </p:nvPr>
        </p:nvSpPr>
        <p:spPr>
          <a:xfrm>
            <a:off x="457200" y="264459"/>
            <a:ext cx="10401300" cy="603504"/>
          </a:xfrm>
        </p:spPr>
        <p:txBody>
          <a:bodyPr>
            <a:normAutofit/>
          </a:bodyPr>
          <a:lstStyle/>
          <a:p>
            <a:r>
              <a:rPr lang="en-US" sz="3000" dirty="0">
                <a:solidFill>
                  <a:schemeClr val="bg2">
                    <a:lumMod val="50000"/>
                  </a:schemeClr>
                </a:solidFill>
                <a:latin typeface="Arial" panose="020B0604020202020204" pitchFamily="34" charset="0"/>
                <a:cs typeface="Arial" panose="020B0604020202020204" pitchFamily="34" charset="0"/>
              </a:rPr>
              <a:t>A new energy transition</a:t>
            </a:r>
            <a:endParaRPr lang="en-GR" sz="3000" dirty="0">
              <a:solidFill>
                <a:schemeClr val="bg2">
                  <a:lumMod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A5FA5CC-88D3-C14D-A480-C88222D6F106}"/>
              </a:ext>
            </a:extLst>
          </p:cNvPr>
          <p:cNvSpPr>
            <a:spLocks noGrp="1"/>
          </p:cNvSpPr>
          <p:nvPr>
            <p:ph idx="1"/>
          </p:nvPr>
        </p:nvSpPr>
        <p:spPr>
          <a:xfrm>
            <a:off x="349625" y="867963"/>
            <a:ext cx="11295528" cy="3076508"/>
          </a:xfrm>
        </p:spPr>
        <p:txBody>
          <a:bodyPr>
            <a:normAutofit/>
          </a:bodyPr>
          <a:lstStyle/>
          <a:p>
            <a:pPr marL="0" indent="0" algn="just">
              <a:lnSpc>
                <a:spcPct val="150000"/>
              </a:lnSpc>
              <a:buNone/>
            </a:pPr>
            <a:r>
              <a:rPr lang="en-GB" sz="2200" b="1" dirty="0">
                <a:latin typeface="Arial" panose="020B0604020202020204" pitchFamily="34" charset="0"/>
                <a:cs typeface="Arial" panose="020B0604020202020204" pitchFamily="34" charset="0"/>
              </a:rPr>
              <a:t>The entrance of renewables in the energy mix drives to another phase of traditional geopolitics:</a:t>
            </a:r>
          </a:p>
          <a:p>
            <a:pPr algn="just">
              <a:lnSpc>
                <a:spcPct val="150000"/>
              </a:lnSpc>
              <a:buFont typeface="Wingdings" pitchFamily="2" charset="2"/>
              <a:buChar char="§"/>
            </a:pPr>
            <a:r>
              <a:rPr lang="en-GB" sz="2200" dirty="0">
                <a:latin typeface="Arial" panose="020B0604020202020204" pitchFamily="34" charset="0"/>
                <a:cs typeface="Arial" panose="020B0604020202020204" pitchFamily="34" charset="0"/>
              </a:rPr>
              <a:t>Focus on changes in the positions of countries in the international system</a:t>
            </a:r>
          </a:p>
          <a:p>
            <a:pPr algn="just">
              <a:lnSpc>
                <a:spcPct val="150000"/>
              </a:lnSpc>
              <a:buFont typeface="Wingdings" pitchFamily="2" charset="2"/>
              <a:buChar char="§"/>
            </a:pPr>
            <a:r>
              <a:rPr lang="en-GB" sz="2200" dirty="0">
                <a:latin typeface="Arial" panose="020B0604020202020204" pitchFamily="34" charset="0"/>
                <a:cs typeface="Arial" panose="020B0604020202020204" pitchFamily="34" charset="0"/>
              </a:rPr>
              <a:t>New energy standards for three types of countries</a:t>
            </a:r>
          </a:p>
          <a:p>
            <a:pPr marL="0" indent="0" algn="r">
              <a:buNone/>
            </a:pPr>
            <a:endParaRPr lang="en-GR" dirty="0"/>
          </a:p>
        </p:txBody>
      </p:sp>
      <p:sp>
        <p:nvSpPr>
          <p:cNvPr id="8" name="Slide Number Placeholder 7">
            <a:extLst>
              <a:ext uri="{FF2B5EF4-FFF2-40B4-BE49-F238E27FC236}">
                <a16:creationId xmlns:a16="http://schemas.microsoft.com/office/drawing/2014/main" id="{036D916D-5F98-BE4D-948B-64C52E8C1366}"/>
              </a:ext>
            </a:extLst>
          </p:cNvPr>
          <p:cNvSpPr>
            <a:spLocks noGrp="1"/>
          </p:cNvSpPr>
          <p:nvPr>
            <p:ph type="sldNum" sz="quarter" idx="12"/>
          </p:nvPr>
        </p:nvSpPr>
        <p:spPr/>
        <p:txBody>
          <a:bodyPr/>
          <a:lstStyle/>
          <a:p>
            <a:fld id="{F8E28480-1C08-4458-AD97-0283E6FFD09D}" type="slidenum">
              <a:rPr lang="en-US" smtClean="0"/>
              <a:t>26</a:t>
            </a:fld>
            <a:endParaRPr lang="en-US" dirty="0"/>
          </a:p>
        </p:txBody>
      </p:sp>
      <p:sp>
        <p:nvSpPr>
          <p:cNvPr id="5" name="Content Placeholder 2">
            <a:extLst>
              <a:ext uri="{FF2B5EF4-FFF2-40B4-BE49-F238E27FC236}">
                <a16:creationId xmlns:a16="http://schemas.microsoft.com/office/drawing/2014/main" id="{315CF8D0-38B9-704E-AD96-5FF468F8A01D}"/>
              </a:ext>
            </a:extLst>
          </p:cNvPr>
          <p:cNvSpPr txBox="1">
            <a:spLocks/>
          </p:cNvSpPr>
          <p:nvPr/>
        </p:nvSpPr>
        <p:spPr>
          <a:xfrm>
            <a:off x="457200" y="3007807"/>
            <a:ext cx="10327341" cy="3850194"/>
          </a:xfrm>
          <a:prstGeom prst="rect">
            <a:avLst/>
          </a:prstGeom>
        </p:spPr>
        <p:txBody>
          <a:bodyPr vert="horz" lIns="91440" tIns="45720" rIns="91440" bIns="45720" rtlCol="0" anchor="ctr">
            <a:normAutofit fontScale="85000" lnSpcReduction="20000"/>
          </a:bodyPr>
          <a:lst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60000"/>
              </a:lnSpc>
              <a:buFont typeface="Arial" panose="020B0604020202020204" pitchFamily="34" charset="0"/>
              <a:buNone/>
            </a:pPr>
            <a:endParaRPr lang="en-US" b="1" dirty="0">
              <a:latin typeface="Arial" panose="020B0604020202020204" pitchFamily="34" charset="0"/>
              <a:cs typeface="Arial" panose="020B0604020202020204" pitchFamily="34" charset="0"/>
            </a:endParaRPr>
          </a:p>
          <a:p>
            <a:pPr marL="0" indent="0">
              <a:lnSpc>
                <a:spcPct val="160000"/>
              </a:lnSpc>
              <a:buFont typeface="Arial" panose="020B0604020202020204" pitchFamily="34" charset="0"/>
              <a:buNone/>
            </a:pPr>
            <a:r>
              <a:rPr lang="en-US" dirty="0">
                <a:latin typeface="Arial" panose="020B0604020202020204" pitchFamily="34" charset="0"/>
                <a:cs typeface="Arial" panose="020B0604020202020204" pitchFamily="34" charset="0"/>
              </a:rPr>
              <a:t>Consumers </a:t>
            </a:r>
            <a:r>
              <a:rPr lang="en-US" dirty="0">
                <a:latin typeface="Arial" panose="020B0604020202020204" pitchFamily="34" charset="0"/>
                <a:cs typeface="Arial" panose="020B0604020202020204" pitchFamily="34" charset="0"/>
                <a:sym typeface="Wingdings"/>
              </a:rPr>
              <a:t> Security of supply</a:t>
            </a:r>
            <a:endParaRPr lang="en-US" dirty="0">
              <a:latin typeface="Arial" panose="020B0604020202020204" pitchFamily="34" charset="0"/>
              <a:cs typeface="Arial" panose="020B0604020202020204" pitchFamily="34" charset="0"/>
            </a:endParaRPr>
          </a:p>
          <a:p>
            <a:pPr marL="0" indent="0">
              <a:lnSpc>
                <a:spcPct val="160000"/>
              </a:lnSpc>
              <a:buFont typeface="Arial" panose="020B0604020202020204" pitchFamily="34" charset="0"/>
              <a:buNone/>
            </a:pPr>
            <a:r>
              <a:rPr lang="en-US" dirty="0">
                <a:latin typeface="Arial" panose="020B0604020202020204" pitchFamily="34" charset="0"/>
                <a:cs typeface="Arial" panose="020B0604020202020204" pitchFamily="34" charset="0"/>
              </a:rPr>
              <a:t>Producers</a:t>
            </a:r>
            <a:r>
              <a:rPr lang="el-G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“prosumers”) </a:t>
            </a:r>
            <a:r>
              <a:rPr lang="en-US" dirty="0">
                <a:latin typeface="Arial" panose="020B0604020202020204" pitchFamily="34" charset="0"/>
                <a:cs typeface="Arial" panose="020B0604020202020204" pitchFamily="34" charset="0"/>
                <a:sym typeface="Wingdings"/>
              </a:rPr>
              <a:t> Security of demand</a:t>
            </a:r>
            <a:endParaRPr lang="en-US" dirty="0">
              <a:latin typeface="Arial" panose="020B0604020202020204" pitchFamily="34" charset="0"/>
              <a:cs typeface="Arial" panose="020B0604020202020204" pitchFamily="34" charset="0"/>
            </a:endParaRPr>
          </a:p>
          <a:p>
            <a:pPr marL="0" indent="0">
              <a:lnSpc>
                <a:spcPct val="160000"/>
              </a:lnSpc>
              <a:buFont typeface="Arial" panose="020B0604020202020204" pitchFamily="34" charset="0"/>
              <a:buNone/>
            </a:pPr>
            <a:r>
              <a:rPr lang="en-US" dirty="0">
                <a:latin typeface="Arial" panose="020B0604020202020204" pitchFamily="34" charset="0"/>
                <a:cs typeface="Arial" panose="020B0604020202020204" pitchFamily="34" charset="0"/>
              </a:rPr>
              <a:t>Transit countries </a:t>
            </a:r>
            <a:r>
              <a:rPr lang="en-US" dirty="0">
                <a:latin typeface="Arial" panose="020B0604020202020204" pitchFamily="34" charset="0"/>
                <a:cs typeface="Arial" panose="020B0604020202020204" pitchFamily="34" charset="0"/>
                <a:sym typeface="Wingdings"/>
              </a:rPr>
              <a:t> Security of energy transition</a:t>
            </a:r>
          </a:p>
          <a:p>
            <a:pPr>
              <a:lnSpc>
                <a:spcPct val="160000"/>
              </a:lnSpc>
              <a:buFont typeface="Wingdings" pitchFamily="2" charset="2"/>
              <a:buChar char="v"/>
            </a:pPr>
            <a:r>
              <a:rPr lang="en-US" dirty="0">
                <a:latin typeface="Arial" panose="020B0604020202020204" pitchFamily="34" charset="0"/>
                <a:cs typeface="Arial" panose="020B0604020202020204" pitchFamily="34" charset="0"/>
                <a:sym typeface="Wingdings"/>
              </a:rPr>
              <a:t> The massive diffusion of renewable energies forces one to rethink the relationships between producers, consumers, and transit countries</a:t>
            </a:r>
          </a:p>
          <a:p>
            <a:pPr marL="0" indent="0" algn="r">
              <a:lnSpc>
                <a:spcPct val="150000"/>
              </a:lnSpc>
              <a:buFont typeface="Arial" panose="020B0604020202020204" pitchFamily="34" charset="0"/>
              <a:buNone/>
            </a:pPr>
            <a:r>
              <a:rPr lang="en-US" dirty="0">
                <a:latin typeface="Arial" panose="020B0604020202020204" pitchFamily="34" charset="0"/>
                <a:cs typeface="Arial" panose="020B0604020202020204" pitchFamily="34" charset="0"/>
                <a:sym typeface="Wingdings"/>
              </a:rPr>
              <a:t>Why?</a:t>
            </a:r>
          </a:p>
          <a:p>
            <a:pPr marL="0" indent="0" algn="r">
              <a:lnSpc>
                <a:spcPct val="150000"/>
              </a:lnSpc>
              <a:buFont typeface="Arial" panose="020B0604020202020204" pitchFamily="34" charset="0"/>
              <a:buNone/>
            </a:pPr>
            <a:endParaRPr lang="en-US"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R" dirty="0"/>
          </a:p>
        </p:txBody>
      </p:sp>
      <p:sp>
        <p:nvSpPr>
          <p:cNvPr id="6" name="Right Arrow 5">
            <a:extLst>
              <a:ext uri="{FF2B5EF4-FFF2-40B4-BE49-F238E27FC236}">
                <a16:creationId xmlns:a16="http://schemas.microsoft.com/office/drawing/2014/main" id="{C90B9D87-D6E6-4C4C-A257-4B47A5E3E607}"/>
              </a:ext>
            </a:extLst>
          </p:cNvPr>
          <p:cNvSpPr/>
          <p:nvPr/>
        </p:nvSpPr>
        <p:spPr>
          <a:xfrm>
            <a:off x="10018207" y="6265837"/>
            <a:ext cx="802194" cy="170821"/>
          </a:xfrm>
          <a:prstGeom prst="rightArrow">
            <a:avLst/>
          </a:prstGeom>
          <a:solidFill>
            <a:srgbClr val="3B8C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a:p>
        </p:txBody>
      </p:sp>
    </p:spTree>
    <p:extLst>
      <p:ext uri="{BB962C8B-B14F-4D97-AF65-F5344CB8AC3E}">
        <p14:creationId xmlns:p14="http://schemas.microsoft.com/office/powerpoint/2010/main" val="31037247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145B6-51B7-2C42-97A0-A1BF3B6D42F2}"/>
              </a:ext>
            </a:extLst>
          </p:cNvPr>
          <p:cNvSpPr>
            <a:spLocks noGrp="1"/>
          </p:cNvSpPr>
          <p:nvPr>
            <p:ph type="title"/>
          </p:nvPr>
        </p:nvSpPr>
        <p:spPr>
          <a:xfrm>
            <a:off x="385480" y="416859"/>
            <a:ext cx="11602728" cy="1005840"/>
          </a:xfrm>
        </p:spPr>
        <p:txBody>
          <a:bodyPr>
            <a:normAutofit/>
          </a:bodyPr>
          <a:lstStyle/>
          <a:p>
            <a:r>
              <a:rPr lang="en-US" sz="3000" dirty="0">
                <a:solidFill>
                  <a:schemeClr val="bg2">
                    <a:lumMod val="50000"/>
                  </a:schemeClr>
                </a:solidFill>
                <a:latin typeface="Arial" panose="020B0604020202020204" pitchFamily="34" charset="0"/>
                <a:cs typeface="Arial" panose="020B0604020202020204" pitchFamily="34" charset="0"/>
              </a:rPr>
              <a:t>The complex relationship with energy security</a:t>
            </a:r>
            <a:endParaRPr lang="en-GR" sz="3000" dirty="0">
              <a:solidFill>
                <a:schemeClr val="bg2">
                  <a:lumMod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F46C906-9324-7C43-80E6-A271AD1B78D2}"/>
              </a:ext>
            </a:extLst>
          </p:cNvPr>
          <p:cNvSpPr>
            <a:spLocks noGrp="1"/>
          </p:cNvSpPr>
          <p:nvPr>
            <p:ph idx="1"/>
          </p:nvPr>
        </p:nvSpPr>
        <p:spPr>
          <a:xfrm>
            <a:off x="385480" y="1717824"/>
            <a:ext cx="10546223" cy="4343401"/>
          </a:xfrm>
        </p:spPr>
        <p:txBody>
          <a:bodyPr anchor="t">
            <a:normAutofit fontScale="92500"/>
          </a:bodyPr>
          <a:lstStyle/>
          <a:p>
            <a:pPr marL="457200" indent="-457200">
              <a:lnSpc>
                <a:spcPct val="150000"/>
              </a:lnSpc>
              <a:buFont typeface="+mj-lt"/>
              <a:buAutoNum type="arabicPeriod"/>
            </a:pPr>
            <a:r>
              <a:rPr lang="en-GR" dirty="0">
                <a:latin typeface="Arial" panose="020B0604020202020204" pitchFamily="34" charset="0"/>
                <a:cs typeface="Arial" panose="020B0604020202020204" pitchFamily="34" charset="0"/>
              </a:rPr>
              <a:t>Renewable energies, unlike fossil fuels, are not finite and their geographic concentration is rather low</a:t>
            </a:r>
          </a:p>
          <a:p>
            <a:pPr marL="457200" indent="-457200">
              <a:lnSpc>
                <a:spcPct val="150000"/>
              </a:lnSpc>
              <a:buFont typeface="+mj-lt"/>
              <a:buAutoNum type="arabicPeriod"/>
            </a:pPr>
            <a:r>
              <a:rPr lang="en-GR" dirty="0">
                <a:latin typeface="Arial" panose="020B0604020202020204" pitchFamily="34" charset="0"/>
                <a:cs typeface="Arial" panose="020B0604020202020204" pitchFamily="34" charset="0"/>
              </a:rPr>
              <a:t>They bring an important degree of diversification to energy systems</a:t>
            </a:r>
          </a:p>
          <a:p>
            <a:pPr marL="457200" indent="-457200">
              <a:lnSpc>
                <a:spcPct val="150000"/>
              </a:lnSpc>
              <a:buFont typeface="+mj-lt"/>
              <a:buAutoNum type="arabicPeriod"/>
            </a:pPr>
            <a:r>
              <a:rPr lang="en-GR" dirty="0">
                <a:latin typeface="Arial" panose="020B0604020202020204" pitchFamily="34" charset="0"/>
                <a:cs typeface="Arial" panose="020B0604020202020204" pitchFamily="34" charset="0"/>
              </a:rPr>
              <a:t>Their use generates other dependencies:</a:t>
            </a:r>
          </a:p>
          <a:p>
            <a:pPr marL="982663" indent="-236538">
              <a:lnSpc>
                <a:spcPct val="150000"/>
              </a:lnSpc>
              <a:buFont typeface="Wingdings" pitchFamily="2" charset="2"/>
              <a:buChar char="ü"/>
            </a:pPr>
            <a:r>
              <a:rPr lang="en-GR" dirty="0">
                <a:latin typeface="Arial" panose="020B0604020202020204" pitchFamily="34" charset="0"/>
                <a:cs typeface="Arial" panose="020B0604020202020204" pitchFamily="34" charset="0"/>
              </a:rPr>
              <a:t> Dependence on energy flows (wind, sunshine)</a:t>
            </a:r>
          </a:p>
          <a:p>
            <a:pPr marL="982663" indent="-236538">
              <a:lnSpc>
                <a:spcPct val="150000"/>
              </a:lnSpc>
              <a:buFont typeface="Wingdings" pitchFamily="2" charset="2"/>
              <a:buChar char="ü"/>
            </a:pPr>
            <a:r>
              <a:rPr lang="en-GR" dirty="0">
                <a:latin typeface="Arial" panose="020B0604020202020204" pitchFamily="34" charset="0"/>
                <a:cs typeface="Arial" panose="020B0604020202020204" pitchFamily="34" charset="0"/>
              </a:rPr>
              <a:t> The development of efficient storage technologies</a:t>
            </a:r>
          </a:p>
          <a:p>
            <a:pPr marL="982663" indent="-236538">
              <a:lnSpc>
                <a:spcPct val="150000"/>
              </a:lnSpc>
              <a:buFont typeface="Wingdings" pitchFamily="2" charset="2"/>
              <a:buChar char="ü"/>
            </a:pPr>
            <a:r>
              <a:rPr lang="en-GR" dirty="0">
                <a:latin typeface="Arial" panose="020B0604020202020204" pitchFamily="34" charset="0"/>
                <a:cs typeface="Arial" panose="020B0604020202020204" pitchFamily="34" charset="0"/>
              </a:rPr>
              <a:t> The exacerbated rivarly with terrestrial resources (for their installation)</a:t>
            </a:r>
          </a:p>
          <a:p>
            <a:pPr>
              <a:buFont typeface="Wingdings" pitchFamily="2" charset="2"/>
              <a:buChar char="ü"/>
            </a:pPr>
            <a:endParaRPr lang="en-GR" dirty="0">
              <a:latin typeface="Arial" panose="020B0604020202020204" pitchFamily="34" charset="0"/>
              <a:cs typeface="Arial" panose="020B0604020202020204" pitchFamily="34" charset="0"/>
            </a:endParaRPr>
          </a:p>
          <a:p>
            <a:pPr marL="0" indent="0">
              <a:buNone/>
            </a:pPr>
            <a:endParaRPr lang="en-GR" dirty="0">
              <a:latin typeface="Arial" panose="020B0604020202020204" pitchFamily="34" charset="0"/>
              <a:cs typeface="Arial" panose="020B0604020202020204" pitchFamily="34" charset="0"/>
            </a:endParaRPr>
          </a:p>
        </p:txBody>
      </p:sp>
      <p:sp>
        <p:nvSpPr>
          <p:cNvPr id="8" name="Slide Number Placeholder 7">
            <a:extLst>
              <a:ext uri="{FF2B5EF4-FFF2-40B4-BE49-F238E27FC236}">
                <a16:creationId xmlns:a16="http://schemas.microsoft.com/office/drawing/2014/main" id="{1C102FC3-DAC5-DE4F-9547-9F466ADF25C4}"/>
              </a:ext>
            </a:extLst>
          </p:cNvPr>
          <p:cNvSpPr>
            <a:spLocks noGrp="1"/>
          </p:cNvSpPr>
          <p:nvPr>
            <p:ph type="sldNum" sz="quarter" idx="12"/>
          </p:nvPr>
        </p:nvSpPr>
        <p:spPr/>
        <p:txBody>
          <a:bodyPr/>
          <a:lstStyle/>
          <a:p>
            <a:fld id="{F8E28480-1C08-4458-AD97-0283E6FFD09D}" type="slidenum">
              <a:rPr lang="en-US" smtClean="0"/>
              <a:t>27</a:t>
            </a:fld>
            <a:endParaRPr lang="en-US" dirty="0"/>
          </a:p>
        </p:txBody>
      </p:sp>
    </p:spTree>
    <p:extLst>
      <p:ext uri="{BB962C8B-B14F-4D97-AF65-F5344CB8AC3E}">
        <p14:creationId xmlns:p14="http://schemas.microsoft.com/office/powerpoint/2010/main" val="277335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DFB71-4D2C-0D45-92F7-C357C7B7A5C9}"/>
              </a:ext>
            </a:extLst>
          </p:cNvPr>
          <p:cNvSpPr>
            <a:spLocks noGrp="1"/>
          </p:cNvSpPr>
          <p:nvPr>
            <p:ph type="title"/>
          </p:nvPr>
        </p:nvSpPr>
        <p:spPr>
          <a:xfrm>
            <a:off x="575353" y="685800"/>
            <a:ext cx="10283147" cy="941832"/>
          </a:xfrm>
        </p:spPr>
        <p:txBody>
          <a:bodyPr>
            <a:noAutofit/>
          </a:bodyPr>
          <a:lstStyle/>
          <a:p>
            <a:r>
              <a:rPr lang="en-US" sz="3000" dirty="0">
                <a:solidFill>
                  <a:schemeClr val="bg2">
                    <a:lumMod val="50000"/>
                  </a:schemeClr>
                </a:solidFill>
                <a:latin typeface="Arial" panose="020B0604020202020204" pitchFamily="34" charset="0"/>
                <a:cs typeface="Arial" panose="020B0604020202020204" pitchFamily="34" charset="0"/>
              </a:rPr>
              <a:t>Perspective of the </a:t>
            </a:r>
            <a:br>
              <a:rPr lang="en-US" sz="3000" dirty="0">
                <a:solidFill>
                  <a:schemeClr val="bg2">
                    <a:lumMod val="50000"/>
                  </a:schemeClr>
                </a:solidFill>
                <a:latin typeface="Arial" panose="020B0604020202020204" pitchFamily="34" charset="0"/>
                <a:cs typeface="Arial" panose="020B0604020202020204" pitchFamily="34" charset="0"/>
              </a:rPr>
            </a:br>
            <a:r>
              <a:rPr lang="en-US" sz="3000" dirty="0">
                <a:solidFill>
                  <a:schemeClr val="bg2">
                    <a:lumMod val="50000"/>
                  </a:schemeClr>
                </a:solidFill>
                <a:latin typeface="Arial" panose="020B0604020202020204" pitchFamily="34" charset="0"/>
                <a:cs typeface="Arial" panose="020B0604020202020204" pitchFamily="34" charset="0"/>
              </a:rPr>
              <a:t>consumers &amp; transit states</a:t>
            </a:r>
            <a:endParaRPr lang="en-GR" sz="3000" dirty="0">
              <a:solidFill>
                <a:schemeClr val="bg2">
                  <a:lumMod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77F860A-2E14-5048-9185-5E25D595A0E7}"/>
              </a:ext>
            </a:extLst>
          </p:cNvPr>
          <p:cNvSpPr>
            <a:spLocks noGrp="1"/>
          </p:cNvSpPr>
          <p:nvPr>
            <p:ph idx="1"/>
          </p:nvPr>
        </p:nvSpPr>
        <p:spPr>
          <a:xfrm>
            <a:off x="575353" y="1738365"/>
            <a:ext cx="10283148" cy="4433836"/>
          </a:xfrm>
        </p:spPr>
        <p:txBody>
          <a:bodyPr>
            <a:normAutofit/>
          </a:bodyPr>
          <a:lstStyle/>
          <a:p>
            <a:pPr marL="0" indent="0">
              <a:lnSpc>
                <a:spcPct val="150000"/>
              </a:lnSpc>
              <a:buNone/>
            </a:pPr>
            <a:r>
              <a:rPr lang="en-US" sz="2100" b="1" dirty="0">
                <a:latin typeface="Arial" panose="020B0604020202020204" pitchFamily="34" charset="0"/>
                <a:cs typeface="Arial" panose="020B0604020202020204" pitchFamily="34" charset="0"/>
              </a:rPr>
              <a:t>Why it is crucial to use renewable energy?</a:t>
            </a:r>
          </a:p>
          <a:p>
            <a:pPr marL="457200" indent="-457200">
              <a:lnSpc>
                <a:spcPct val="150000"/>
              </a:lnSpc>
              <a:buFont typeface="+mj-lt"/>
              <a:buAutoNum type="arabicPeriod"/>
            </a:pPr>
            <a:r>
              <a:rPr lang="en-US" sz="2100" dirty="0">
                <a:latin typeface="Arial" panose="020B0604020202020204" pitchFamily="34" charset="0"/>
                <a:cs typeface="Arial" panose="020B0604020202020204" pitchFamily="34" charset="0"/>
              </a:rPr>
              <a:t>Renewable energy reduces the need for energy imports</a:t>
            </a:r>
          </a:p>
          <a:p>
            <a:pPr marL="457200" indent="-457200">
              <a:lnSpc>
                <a:spcPct val="150000"/>
              </a:lnSpc>
              <a:buFont typeface="+mj-lt"/>
              <a:buAutoNum type="arabicPeriod"/>
            </a:pPr>
            <a:r>
              <a:rPr lang="en-US" sz="2100" dirty="0">
                <a:latin typeface="Arial" panose="020B0604020202020204" pitchFamily="34" charset="0"/>
                <a:cs typeface="Arial" panose="020B0604020202020204" pitchFamily="34" charset="0"/>
              </a:rPr>
              <a:t>Renewable energy is produced from the local natural resources</a:t>
            </a:r>
          </a:p>
          <a:p>
            <a:pPr marL="457200" indent="-457200">
              <a:lnSpc>
                <a:spcPct val="150000"/>
              </a:lnSpc>
              <a:buFont typeface="+mj-lt"/>
              <a:buAutoNum type="arabicPeriod"/>
            </a:pPr>
            <a:r>
              <a:rPr lang="en-US" sz="2100" dirty="0">
                <a:latin typeface="Arial" panose="020B0604020202020204" pitchFamily="34" charset="0"/>
                <a:cs typeface="Arial" panose="020B0604020202020204" pitchFamily="34" charset="0"/>
              </a:rPr>
              <a:t>Renewable energy is environmentally friendly</a:t>
            </a:r>
          </a:p>
          <a:p>
            <a:pPr marL="457200" indent="-457200">
              <a:lnSpc>
                <a:spcPct val="150000"/>
              </a:lnSpc>
              <a:buFont typeface="+mj-lt"/>
              <a:buAutoNum type="arabicPeriod"/>
            </a:pPr>
            <a:r>
              <a:rPr lang="en-US" sz="2100" dirty="0">
                <a:latin typeface="Arial" panose="020B0604020202020204" pitchFamily="34" charset="0"/>
                <a:cs typeface="Arial" panose="020B0604020202020204" pitchFamily="34" charset="0"/>
              </a:rPr>
              <a:t>Renewable energy mitigates the risk in the reliability of energy markets</a:t>
            </a:r>
          </a:p>
          <a:p>
            <a:pPr marL="457200" indent="-457200">
              <a:lnSpc>
                <a:spcPct val="150000"/>
              </a:lnSpc>
              <a:buFont typeface="+mj-lt"/>
              <a:buAutoNum type="arabicPeriod"/>
            </a:pPr>
            <a:r>
              <a:rPr lang="en-US" sz="2100" dirty="0">
                <a:latin typeface="Arial" panose="020B0604020202020204" pitchFamily="34" charset="0"/>
                <a:cs typeface="Arial" panose="020B0604020202020204" pitchFamily="34" charset="0"/>
              </a:rPr>
              <a:t>The research &amp; the technology development push down the cost</a:t>
            </a:r>
          </a:p>
          <a:p>
            <a:pPr marL="0" indent="0">
              <a:buNone/>
            </a:pPr>
            <a:endParaRPr lang="en-GR" dirty="0"/>
          </a:p>
        </p:txBody>
      </p:sp>
      <p:sp>
        <p:nvSpPr>
          <p:cNvPr id="8" name="Slide Number Placeholder 7">
            <a:extLst>
              <a:ext uri="{FF2B5EF4-FFF2-40B4-BE49-F238E27FC236}">
                <a16:creationId xmlns:a16="http://schemas.microsoft.com/office/drawing/2014/main" id="{23E8CD9C-58A8-1D46-A2C4-9A894A1AEEC8}"/>
              </a:ext>
            </a:extLst>
          </p:cNvPr>
          <p:cNvSpPr>
            <a:spLocks noGrp="1"/>
          </p:cNvSpPr>
          <p:nvPr>
            <p:ph type="sldNum" sz="quarter" idx="12"/>
          </p:nvPr>
        </p:nvSpPr>
        <p:spPr/>
        <p:txBody>
          <a:bodyPr/>
          <a:lstStyle/>
          <a:p>
            <a:fld id="{F8E28480-1C08-4458-AD97-0283E6FFD09D}" type="slidenum">
              <a:rPr lang="en-US" smtClean="0"/>
              <a:t>28</a:t>
            </a:fld>
            <a:endParaRPr lang="en-US" dirty="0"/>
          </a:p>
        </p:txBody>
      </p:sp>
    </p:spTree>
    <p:extLst>
      <p:ext uri="{BB962C8B-B14F-4D97-AF65-F5344CB8AC3E}">
        <p14:creationId xmlns:p14="http://schemas.microsoft.com/office/powerpoint/2010/main" val="41386753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E957B-4167-F049-98F2-298502BD28C6}"/>
              </a:ext>
            </a:extLst>
          </p:cNvPr>
          <p:cNvSpPr>
            <a:spLocks noGrp="1"/>
          </p:cNvSpPr>
          <p:nvPr>
            <p:ph type="title"/>
          </p:nvPr>
        </p:nvSpPr>
        <p:spPr>
          <a:xfrm>
            <a:off x="503435" y="300318"/>
            <a:ext cx="10336015" cy="612648"/>
          </a:xfrm>
        </p:spPr>
        <p:txBody>
          <a:bodyPr>
            <a:normAutofit/>
          </a:bodyPr>
          <a:lstStyle/>
          <a:p>
            <a:r>
              <a:rPr lang="en-US" sz="3000" dirty="0">
                <a:solidFill>
                  <a:schemeClr val="bg2">
                    <a:lumMod val="50000"/>
                  </a:schemeClr>
                </a:solidFill>
                <a:latin typeface="Arial" panose="020B0604020202020204" pitchFamily="34" charset="0"/>
                <a:cs typeface="Arial" panose="020B0604020202020204" pitchFamily="34" charset="0"/>
              </a:rPr>
              <a:t>Perspective of the producer</a:t>
            </a:r>
            <a:endParaRPr lang="en-GR" sz="3000" dirty="0">
              <a:solidFill>
                <a:schemeClr val="bg2">
                  <a:lumMod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B4B7497-BCD7-8644-A2F1-16CEB9A12450}"/>
              </a:ext>
            </a:extLst>
          </p:cNvPr>
          <p:cNvSpPr>
            <a:spLocks noGrp="1"/>
          </p:cNvSpPr>
          <p:nvPr>
            <p:ph idx="1"/>
          </p:nvPr>
        </p:nvSpPr>
        <p:spPr>
          <a:xfrm>
            <a:off x="503435" y="1092259"/>
            <a:ext cx="10336016" cy="5057902"/>
          </a:xfrm>
        </p:spPr>
        <p:txBody>
          <a:bodyPr>
            <a:normAutofit fontScale="62500" lnSpcReduction="20000"/>
          </a:bodyPr>
          <a:lstStyle/>
          <a:p>
            <a:pPr marL="457200" indent="-457200">
              <a:lnSpc>
                <a:spcPct val="150000"/>
              </a:lnSpc>
              <a:buFont typeface="+mj-lt"/>
              <a:buAutoNum type="arabicPeriod"/>
            </a:pPr>
            <a:r>
              <a:rPr lang="en-GB" sz="3200" dirty="0">
                <a:latin typeface="Arial" panose="020B0604020202020204" pitchFamily="34" charset="0"/>
                <a:cs typeface="Arial" panose="020B0604020202020204" pitchFamily="34" charset="0"/>
              </a:rPr>
              <a:t>Oil companies and oil-exporting countries cannot afford to ignore the transition of the energy sector, which can disrupt their business model and erode their revenue base</a:t>
            </a:r>
          </a:p>
          <a:p>
            <a:pPr marL="457200" indent="-457200">
              <a:lnSpc>
                <a:spcPct val="120000"/>
              </a:lnSpc>
              <a:buFont typeface="+mj-lt"/>
              <a:buAutoNum type="arabicPeriod"/>
            </a:pPr>
            <a:r>
              <a:rPr lang="en-GB" sz="3200" dirty="0">
                <a:latin typeface="Arial" panose="020B0604020202020204" pitchFamily="34" charset="0"/>
                <a:cs typeface="Arial" panose="020B0604020202020204" pitchFamily="34" charset="0"/>
              </a:rPr>
              <a:t>There are two important differences between major oil companies and oil-exporting countries in relation to energy transition. While the key issue for oil companies is disruption of existing business models, the main challenge for oil-exporting countries is the ability to monetize their large reserve base</a:t>
            </a:r>
          </a:p>
          <a:p>
            <a:pPr marL="457200" indent="-457200">
              <a:lnSpc>
                <a:spcPct val="150000"/>
              </a:lnSpc>
              <a:buFont typeface="+mj-lt"/>
              <a:buAutoNum type="arabicPeriod"/>
            </a:pPr>
            <a:r>
              <a:rPr lang="en-GB" sz="3200" dirty="0">
                <a:latin typeface="Arial" panose="020B0604020202020204" pitchFamily="34" charset="0"/>
                <a:cs typeface="Arial" panose="020B0604020202020204" pitchFamily="34" charset="0"/>
              </a:rPr>
              <a:t>For oil-producing economies, policy should promote renewables investment, particularly where it liberates domestic oil and gas consumption for international export</a:t>
            </a:r>
          </a:p>
          <a:p>
            <a:pPr marL="457200" indent="-457200">
              <a:lnSpc>
                <a:spcPct val="150000"/>
              </a:lnSpc>
              <a:buFont typeface="+mj-lt"/>
              <a:buAutoNum type="arabicPeriod"/>
            </a:pPr>
            <a:r>
              <a:rPr lang="en-GB" sz="3200" dirty="0">
                <a:latin typeface="Arial" panose="020B0604020202020204" pitchFamily="34" charset="0"/>
                <a:cs typeface="Arial" panose="020B0604020202020204" pitchFamily="34" charset="0"/>
              </a:rPr>
              <a:t>By being proactive in renewable energy development they will undoubtedly have an advantage in the future among other producers</a:t>
            </a:r>
          </a:p>
          <a:p>
            <a:pPr marL="0" indent="0">
              <a:buNone/>
            </a:pPr>
            <a:endParaRPr lang="en-GR" dirty="0"/>
          </a:p>
        </p:txBody>
      </p:sp>
      <p:sp>
        <p:nvSpPr>
          <p:cNvPr id="8" name="Slide Number Placeholder 7">
            <a:extLst>
              <a:ext uri="{FF2B5EF4-FFF2-40B4-BE49-F238E27FC236}">
                <a16:creationId xmlns:a16="http://schemas.microsoft.com/office/drawing/2014/main" id="{48035CF7-2607-DF45-8D80-3592591E56A9}"/>
              </a:ext>
            </a:extLst>
          </p:cNvPr>
          <p:cNvSpPr>
            <a:spLocks noGrp="1"/>
          </p:cNvSpPr>
          <p:nvPr>
            <p:ph type="sldNum" sz="quarter" idx="12"/>
          </p:nvPr>
        </p:nvSpPr>
        <p:spPr/>
        <p:txBody>
          <a:bodyPr/>
          <a:lstStyle/>
          <a:p>
            <a:fld id="{F8E28480-1C08-4458-AD97-0283E6FFD09D}" type="slidenum">
              <a:rPr lang="en-US" smtClean="0"/>
              <a:t>29</a:t>
            </a:fld>
            <a:endParaRPr lang="en-US" dirty="0"/>
          </a:p>
        </p:txBody>
      </p:sp>
    </p:spTree>
    <p:extLst>
      <p:ext uri="{BB962C8B-B14F-4D97-AF65-F5344CB8AC3E}">
        <p14:creationId xmlns:p14="http://schemas.microsoft.com/office/powerpoint/2010/main" val="2616675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9CD6474-47AA-4D47-AF35-32FA3089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CC9A23-B1B6-9745-B3B6-B28AD4B1E2D7}"/>
              </a:ext>
            </a:extLst>
          </p:cNvPr>
          <p:cNvSpPr>
            <a:spLocks noGrp="1"/>
          </p:cNvSpPr>
          <p:nvPr>
            <p:ph type="title"/>
          </p:nvPr>
        </p:nvSpPr>
        <p:spPr>
          <a:xfrm>
            <a:off x="1371600" y="1020729"/>
            <a:ext cx="9486900" cy="494412"/>
          </a:xfrm>
        </p:spPr>
        <p:txBody>
          <a:bodyPr anchor="b">
            <a:noAutofit/>
          </a:bodyPr>
          <a:lstStyle/>
          <a:p>
            <a:r>
              <a:rPr lang="en-GR" sz="3000" dirty="0">
                <a:solidFill>
                  <a:schemeClr val="bg2">
                    <a:lumMod val="50000"/>
                  </a:schemeClr>
                </a:solidFill>
                <a:latin typeface="Arial" panose="020B0604020202020204" pitchFamily="34" charset="0"/>
                <a:cs typeface="Arial" panose="020B0604020202020204" pitchFamily="34" charset="0"/>
              </a:rPr>
              <a:t>Scope of the lecture </a:t>
            </a:r>
            <a:r>
              <a:rPr lang="en-GR" sz="2000" dirty="0">
                <a:solidFill>
                  <a:schemeClr val="bg2">
                    <a:lumMod val="50000"/>
                  </a:schemeClr>
                </a:solidFill>
                <a:latin typeface="Arial" panose="020B0604020202020204" pitchFamily="34" charset="0"/>
                <a:cs typeface="Arial" panose="020B0604020202020204" pitchFamily="34" charset="0"/>
              </a:rPr>
              <a:t>(cont.)</a:t>
            </a:r>
          </a:p>
        </p:txBody>
      </p:sp>
      <p:sp>
        <p:nvSpPr>
          <p:cNvPr id="3" name="Content Placeholder 2">
            <a:extLst>
              <a:ext uri="{FF2B5EF4-FFF2-40B4-BE49-F238E27FC236}">
                <a16:creationId xmlns:a16="http://schemas.microsoft.com/office/drawing/2014/main" id="{9A02C66C-309E-CA46-9EF6-47944BD8B7EA}"/>
              </a:ext>
            </a:extLst>
          </p:cNvPr>
          <p:cNvSpPr>
            <a:spLocks noGrp="1"/>
          </p:cNvSpPr>
          <p:nvPr>
            <p:ph idx="1"/>
          </p:nvPr>
        </p:nvSpPr>
        <p:spPr>
          <a:xfrm>
            <a:off x="1371600" y="1515141"/>
            <a:ext cx="9486901" cy="4263653"/>
          </a:xfrm>
        </p:spPr>
        <p:txBody>
          <a:bodyPr>
            <a:normAutofit fontScale="92500" lnSpcReduction="10000"/>
          </a:bodyPr>
          <a:lstStyle/>
          <a:p>
            <a:pPr lvl="0">
              <a:lnSpc>
                <a:spcPct val="170000"/>
              </a:lnSpc>
              <a:spcBef>
                <a:spcPts val="0"/>
              </a:spcBef>
              <a:buSzTx/>
              <a:buFont typeface="Wingdings" pitchFamily="2" charset="2"/>
              <a:buChar char="§"/>
              <a:defRPr/>
            </a:pPr>
            <a:r>
              <a:rPr lang="en-GB" sz="2200" dirty="0">
                <a:latin typeface="Arial" panose="020B0604020202020204" pitchFamily="34" charset="0"/>
                <a:cs typeface="Arial" panose="020B0604020202020204" pitchFamily="34" charset="0"/>
              </a:rPr>
              <a:t>Analyse the role and the impact of RES on energy security by examining:</a:t>
            </a:r>
          </a:p>
          <a:p>
            <a:pPr lvl="0">
              <a:lnSpc>
                <a:spcPct val="170000"/>
              </a:lnSpc>
              <a:spcBef>
                <a:spcPts val="0"/>
              </a:spcBef>
              <a:buSzTx/>
              <a:buFont typeface="Wingdings" pitchFamily="2" charset="2"/>
              <a:buChar char="ü"/>
              <a:defRPr/>
            </a:pPr>
            <a:r>
              <a:rPr lang="en-GB" sz="2200" dirty="0">
                <a:latin typeface="Arial" panose="020B0604020202020204" pitchFamily="34" charset="0"/>
                <a:cs typeface="Arial" panose="020B0604020202020204" pitchFamily="34" charset="0"/>
              </a:rPr>
              <a:t> The geopolitical consequences of the spread of renewable energy worldwide </a:t>
            </a:r>
            <a:endParaRPr lang="el-GR" sz="2200" dirty="0">
              <a:latin typeface="Arial" panose="020B0604020202020204" pitchFamily="34" charset="0"/>
              <a:cs typeface="Arial" panose="020B0604020202020204" pitchFamily="34" charset="0"/>
            </a:endParaRPr>
          </a:p>
          <a:p>
            <a:pPr lvl="0">
              <a:lnSpc>
                <a:spcPct val="170000"/>
              </a:lnSpc>
              <a:spcBef>
                <a:spcPts val="0"/>
              </a:spcBef>
              <a:buSzTx/>
              <a:buFont typeface="Wingdings" pitchFamily="2" charset="2"/>
              <a:buChar char="ü"/>
              <a:defRPr/>
            </a:pPr>
            <a:r>
              <a:rPr lang="el-GR" sz="2200" dirty="0">
                <a:latin typeface="Arial" panose="020B0604020202020204" pitchFamily="34" charset="0"/>
                <a:cs typeface="Arial" panose="020B0604020202020204" pitchFamily="34" charset="0"/>
              </a:rPr>
              <a:t> </a:t>
            </a:r>
            <a:r>
              <a:rPr lang="en-GB" sz="2200" dirty="0">
                <a:latin typeface="Arial" panose="020B0604020202020204" pitchFamily="34" charset="0"/>
                <a:cs typeface="Arial" panose="020B0604020202020204" pitchFamily="34" charset="0"/>
              </a:rPr>
              <a:t>The way in which RES enter the dimensions &amp; components of energy security </a:t>
            </a:r>
            <a:endParaRPr lang="el-GR" sz="2200" dirty="0">
              <a:latin typeface="Arial" panose="020B0604020202020204" pitchFamily="34" charset="0"/>
              <a:cs typeface="Arial" panose="020B0604020202020204" pitchFamily="34" charset="0"/>
            </a:endParaRPr>
          </a:p>
          <a:p>
            <a:pPr lvl="0">
              <a:lnSpc>
                <a:spcPct val="170000"/>
              </a:lnSpc>
              <a:spcBef>
                <a:spcPts val="0"/>
              </a:spcBef>
              <a:buSzTx/>
              <a:buFont typeface="Wingdings" pitchFamily="2" charset="2"/>
              <a:buChar char="ü"/>
              <a:defRPr/>
            </a:pPr>
            <a:r>
              <a:rPr lang="el-GR" sz="2200" dirty="0">
                <a:latin typeface="Arial" panose="020B0604020202020204" pitchFamily="34" charset="0"/>
                <a:cs typeface="Arial" panose="020B0604020202020204" pitchFamily="34" charset="0"/>
              </a:rPr>
              <a:t> </a:t>
            </a:r>
            <a:r>
              <a:rPr lang="en-GB" sz="2200" dirty="0">
                <a:latin typeface="Arial" panose="020B0604020202020204" pitchFamily="34" charset="0"/>
                <a:cs typeface="Arial" panose="020B0604020202020204" pitchFamily="34" charset="0"/>
              </a:rPr>
              <a:t>Case studies of three types of countries (producers, consumers, and transit countries) </a:t>
            </a:r>
          </a:p>
          <a:p>
            <a:pPr marL="0" lvl="0" indent="0">
              <a:lnSpc>
                <a:spcPct val="150000"/>
              </a:lnSpc>
              <a:spcBef>
                <a:spcPts val="0"/>
              </a:spcBef>
              <a:buSzTx/>
              <a:buNone/>
              <a:defRPr/>
            </a:pPr>
            <a:endParaRPr lang="en-GB" sz="2200" dirty="0">
              <a:latin typeface="Arial" panose="020B0604020202020204" pitchFamily="34" charset="0"/>
              <a:cs typeface="Arial" panose="020B0604020202020204" pitchFamily="34" charset="0"/>
            </a:endParaRPr>
          </a:p>
          <a:p>
            <a:pPr marL="0" lvl="0" indent="0">
              <a:lnSpc>
                <a:spcPct val="150000"/>
              </a:lnSpc>
              <a:spcBef>
                <a:spcPts val="0"/>
              </a:spcBef>
              <a:buSzTx/>
              <a:buNone/>
              <a:defRPr/>
            </a:pPr>
            <a:endParaRPr lang="en-GB" sz="2200" dirty="0">
              <a:latin typeface="Arial" panose="020B0604020202020204" pitchFamily="34" charset="0"/>
              <a:cs typeface="Arial" panose="020B0604020202020204" pitchFamily="34" charset="0"/>
            </a:endParaRPr>
          </a:p>
          <a:p>
            <a:pPr marL="0" lvl="0" indent="0">
              <a:lnSpc>
                <a:spcPct val="150000"/>
              </a:lnSpc>
              <a:spcBef>
                <a:spcPts val="0"/>
              </a:spcBef>
              <a:buSzTx/>
              <a:buNone/>
              <a:defRPr/>
            </a:pPr>
            <a:endParaRPr lang="el-GR" sz="2200" dirty="0">
              <a:latin typeface="Arial" panose="020B0604020202020204" pitchFamily="34" charset="0"/>
              <a:cs typeface="Arial" panose="020B0604020202020204" pitchFamily="34" charset="0"/>
            </a:endParaRPr>
          </a:p>
          <a:p>
            <a:pPr marL="0" indent="0">
              <a:lnSpc>
                <a:spcPct val="150000"/>
              </a:lnSpc>
              <a:spcBef>
                <a:spcPts val="0"/>
              </a:spcBef>
              <a:buSzTx/>
              <a:buNone/>
              <a:defRPr/>
            </a:pPr>
            <a:r>
              <a:rPr lang="el-GR" sz="1700" b="1" dirty="0">
                <a:latin typeface="Arial" panose="020B0604020202020204" pitchFamily="34" charset="0"/>
                <a:ea typeface="Calibri" charset="0"/>
                <a:cs typeface="Arial" panose="020B0604020202020204" pitchFamily="34" charset="0"/>
              </a:rPr>
              <a:t>🔑</a:t>
            </a:r>
            <a:r>
              <a:rPr lang="en-GB" sz="1700" b="1" dirty="0">
                <a:latin typeface="Arial" panose="020B0604020202020204" pitchFamily="34" charset="0"/>
                <a:ea typeface="Calibri" charset="0"/>
                <a:cs typeface="Arial" panose="020B0604020202020204" pitchFamily="34" charset="0"/>
              </a:rPr>
              <a:t>Keywords</a:t>
            </a:r>
            <a:r>
              <a:rPr lang="el-GR" sz="1700" b="1" dirty="0">
                <a:latin typeface="Arial" panose="020B0604020202020204" pitchFamily="34" charset="0"/>
                <a:ea typeface="Calibri" charset="0"/>
                <a:cs typeface="Arial" panose="020B0604020202020204" pitchFamily="34" charset="0"/>
              </a:rPr>
              <a:t>:</a:t>
            </a:r>
            <a:r>
              <a:rPr lang="el-GR" sz="1700" dirty="0">
                <a:latin typeface="Arial" panose="020B0604020202020204" pitchFamily="34" charset="0"/>
                <a:ea typeface="Calibri" charset="0"/>
                <a:cs typeface="Arial" panose="020B0604020202020204" pitchFamily="34" charset="0"/>
              </a:rPr>
              <a:t> </a:t>
            </a:r>
            <a:r>
              <a:rPr lang="en-GB" sz="1700" dirty="0">
                <a:latin typeface="Arial" panose="020B0604020202020204" pitchFamily="34" charset="0"/>
                <a:ea typeface="Calibri" charset="0"/>
                <a:cs typeface="Arial" panose="020B0604020202020204" pitchFamily="34" charset="0"/>
              </a:rPr>
              <a:t>energy</a:t>
            </a:r>
            <a:r>
              <a:rPr lang="el-GR" sz="1700" dirty="0">
                <a:latin typeface="Arial" panose="020B0604020202020204" pitchFamily="34" charset="0"/>
                <a:ea typeface="Calibri" charset="0"/>
                <a:cs typeface="Arial" panose="020B0604020202020204" pitchFamily="34" charset="0"/>
              </a:rPr>
              <a:t> </a:t>
            </a:r>
            <a:r>
              <a:rPr lang="en-GB" sz="1700" dirty="0">
                <a:latin typeface="Arial" panose="020B0604020202020204" pitchFamily="34" charset="0"/>
                <a:ea typeface="Calibri" charset="0"/>
                <a:cs typeface="Arial" panose="020B0604020202020204" pitchFamily="34" charset="0"/>
              </a:rPr>
              <a:t>security</a:t>
            </a:r>
            <a:r>
              <a:rPr lang="el-GR" sz="1700" dirty="0">
                <a:latin typeface="Arial" panose="020B0604020202020204" pitchFamily="34" charset="0"/>
                <a:ea typeface="Calibri" charset="0"/>
                <a:cs typeface="Arial" panose="020B0604020202020204" pitchFamily="34" charset="0"/>
              </a:rPr>
              <a:t>, </a:t>
            </a:r>
            <a:r>
              <a:rPr lang="en-GB" sz="1700" dirty="0">
                <a:latin typeface="Arial" panose="020B0604020202020204" pitchFamily="34" charset="0"/>
                <a:ea typeface="Calibri" charset="0"/>
                <a:cs typeface="Arial" panose="020B0604020202020204" pitchFamily="34" charset="0"/>
              </a:rPr>
              <a:t>renewable energy sources</a:t>
            </a:r>
            <a:r>
              <a:rPr lang="el-GR" sz="1700" dirty="0">
                <a:latin typeface="Arial" panose="020B0604020202020204" pitchFamily="34" charset="0"/>
                <a:ea typeface="Calibri" charset="0"/>
                <a:cs typeface="Arial" panose="020B0604020202020204" pitchFamily="34" charset="0"/>
              </a:rPr>
              <a:t>, </a:t>
            </a:r>
            <a:r>
              <a:rPr lang="en-GB" sz="1700" dirty="0">
                <a:latin typeface="Arial" panose="020B0604020202020204" pitchFamily="34" charset="0"/>
                <a:ea typeface="Calibri" charset="0"/>
                <a:cs typeface="Arial" panose="020B0604020202020204" pitchFamily="34" charset="0"/>
              </a:rPr>
              <a:t>energy mix, energy transition</a:t>
            </a:r>
            <a:endParaRPr lang="el-GR" sz="1700" dirty="0">
              <a:latin typeface="Arial" panose="020B0604020202020204" pitchFamily="34" charset="0"/>
              <a:ea typeface="Calibri" charset="0"/>
              <a:cs typeface="Arial" panose="020B0604020202020204" pitchFamily="34" charset="0"/>
            </a:endParaRPr>
          </a:p>
          <a:p>
            <a:pPr marL="0" lvl="0" indent="0">
              <a:lnSpc>
                <a:spcPct val="150000"/>
              </a:lnSpc>
              <a:spcBef>
                <a:spcPts val="0"/>
              </a:spcBef>
              <a:buSzTx/>
              <a:buNone/>
              <a:defRPr/>
            </a:pPr>
            <a:endParaRPr lang="en-GR" sz="2200" dirty="0">
              <a:latin typeface="Arial" panose="020B0604020202020204" pitchFamily="34" charset="0"/>
              <a:cs typeface="Arial" panose="020B0604020202020204" pitchFamily="34" charset="0"/>
            </a:endParaRPr>
          </a:p>
        </p:txBody>
      </p:sp>
      <p:sp>
        <p:nvSpPr>
          <p:cNvPr id="8" name="Slide Number Placeholder 7">
            <a:extLst>
              <a:ext uri="{FF2B5EF4-FFF2-40B4-BE49-F238E27FC236}">
                <a16:creationId xmlns:a16="http://schemas.microsoft.com/office/drawing/2014/main" id="{37361702-0FD2-2443-AE73-F92B935DBD77}"/>
              </a:ext>
            </a:extLst>
          </p:cNvPr>
          <p:cNvSpPr>
            <a:spLocks noGrp="1"/>
          </p:cNvSpPr>
          <p:nvPr>
            <p:ph type="sldNum" sz="quarter" idx="12"/>
          </p:nvPr>
        </p:nvSpPr>
        <p:spPr>
          <a:xfrm>
            <a:off x="11116340" y="6356350"/>
            <a:ext cx="871868" cy="365125"/>
          </a:xfrm>
        </p:spPr>
        <p:txBody>
          <a:bodyPr>
            <a:normAutofit/>
          </a:bodyPr>
          <a:lstStyle/>
          <a:p>
            <a:pPr>
              <a:spcAft>
                <a:spcPts val="600"/>
              </a:spcAft>
            </a:pPr>
            <a:fld id="{F8E28480-1C08-4458-AD97-0283E6FFD09D}" type="slidenum">
              <a:rPr lang="en-US" smtClean="0"/>
              <a:pPr>
                <a:spcAft>
                  <a:spcPts val="600"/>
                </a:spcAft>
              </a:pPr>
              <a:t>3</a:t>
            </a:fld>
            <a:endParaRPr lang="en-US"/>
          </a:p>
        </p:txBody>
      </p:sp>
    </p:spTree>
    <p:extLst>
      <p:ext uri="{BB962C8B-B14F-4D97-AF65-F5344CB8AC3E}">
        <p14:creationId xmlns:p14="http://schemas.microsoft.com/office/powerpoint/2010/main" val="18283066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EFF9146B-4CCD-4CDB-AB9C-458005307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1ECE0F-2A05-604A-911B-5ABDE15927BA}"/>
              </a:ext>
            </a:extLst>
          </p:cNvPr>
          <p:cNvSpPr>
            <a:spLocks noGrp="1"/>
          </p:cNvSpPr>
          <p:nvPr>
            <p:ph type="title"/>
          </p:nvPr>
        </p:nvSpPr>
        <p:spPr>
          <a:xfrm>
            <a:off x="1371599" y="1010097"/>
            <a:ext cx="9486901" cy="510360"/>
          </a:xfrm>
        </p:spPr>
        <p:txBody>
          <a:bodyPr anchor="b">
            <a:normAutofit fontScale="90000"/>
          </a:bodyPr>
          <a:lstStyle/>
          <a:p>
            <a:pPr algn="ctr"/>
            <a:r>
              <a:rPr lang="en-US" dirty="0" err="1">
                <a:solidFill>
                  <a:schemeClr val="bg2">
                    <a:lumMod val="50000"/>
                  </a:schemeClr>
                </a:solidFill>
                <a:latin typeface="Arial" panose="020B0604020202020204" pitchFamily="34" charset="0"/>
                <a:cs typeface="Arial" panose="020B0604020202020204" pitchFamily="34" charset="0"/>
              </a:rPr>
              <a:t>iN</a:t>
            </a:r>
            <a:r>
              <a:rPr lang="en-US" dirty="0">
                <a:solidFill>
                  <a:schemeClr val="bg2">
                    <a:lumMod val="50000"/>
                  </a:schemeClr>
                </a:solidFill>
                <a:latin typeface="Arial" panose="020B0604020202020204" pitchFamily="34" charset="0"/>
                <a:cs typeface="Arial" panose="020B0604020202020204" pitchFamily="34" charset="0"/>
              </a:rPr>
              <a:t> a few words…</a:t>
            </a:r>
            <a:endParaRPr lang="en-GR" dirty="0">
              <a:solidFill>
                <a:schemeClr val="bg2">
                  <a:lumMod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ADB7CA0-BD3C-C142-8A86-13740ECC0FB2}"/>
              </a:ext>
            </a:extLst>
          </p:cNvPr>
          <p:cNvSpPr>
            <a:spLocks noGrp="1"/>
          </p:cNvSpPr>
          <p:nvPr>
            <p:ph idx="1"/>
          </p:nvPr>
        </p:nvSpPr>
        <p:spPr>
          <a:xfrm>
            <a:off x="1371600" y="1520457"/>
            <a:ext cx="9486901" cy="4226442"/>
          </a:xfrm>
        </p:spPr>
        <p:txBody>
          <a:bodyPr>
            <a:normAutofit lnSpcReduction="10000"/>
          </a:bodyPr>
          <a:lstStyle/>
          <a:p>
            <a:pPr>
              <a:lnSpc>
                <a:spcPct val="150000"/>
              </a:lnSpc>
            </a:pPr>
            <a:r>
              <a:rPr lang="en-GB" sz="2000" dirty="0">
                <a:latin typeface="Arial" panose="020B0604020202020204" pitchFamily="34" charset="0"/>
                <a:cs typeface="Arial" panose="020B0604020202020204" pitchFamily="34" charset="0"/>
              </a:rPr>
              <a:t>The 21st century will be characterized by a rising share of cost-competitive renewable technologies, and a move away from carbon-intensive fuels</a:t>
            </a:r>
            <a:endParaRPr lang="en-GR" sz="2000" dirty="0">
              <a:latin typeface="Arial" panose="020B0604020202020204" pitchFamily="34" charset="0"/>
              <a:cs typeface="Arial" panose="020B0604020202020204" pitchFamily="34" charset="0"/>
            </a:endParaRPr>
          </a:p>
          <a:p>
            <a:pPr>
              <a:lnSpc>
                <a:spcPct val="150000"/>
              </a:lnSpc>
            </a:pPr>
            <a:r>
              <a:rPr lang="en-GR" sz="2000" dirty="0">
                <a:latin typeface="Arial" panose="020B0604020202020204" pitchFamily="34" charset="0"/>
                <a:cs typeface="Arial" panose="020B0604020202020204" pitchFamily="34" charset="0"/>
              </a:rPr>
              <a:t>The entrance of renewables in the energy mix: </a:t>
            </a:r>
          </a:p>
          <a:p>
            <a:pPr marL="582613" indent="-214313">
              <a:lnSpc>
                <a:spcPct val="150000"/>
              </a:lnSpc>
              <a:buFont typeface="Wingdings" pitchFamily="2" charset="2"/>
              <a:buChar char="ü"/>
            </a:pPr>
            <a:r>
              <a:rPr lang="en-GR" sz="2000" dirty="0">
                <a:latin typeface="Arial" panose="020B0604020202020204" pitchFamily="34" charset="0"/>
                <a:cs typeface="Arial" panose="020B0604020202020204" pitchFamily="34" charset="0"/>
              </a:rPr>
              <a:t> will strongly affect security of demand</a:t>
            </a:r>
          </a:p>
          <a:p>
            <a:pPr marL="582613" indent="-214313">
              <a:lnSpc>
                <a:spcPct val="150000"/>
              </a:lnSpc>
              <a:buFont typeface="Wingdings" pitchFamily="2" charset="2"/>
              <a:buChar char="ü"/>
            </a:pPr>
            <a:r>
              <a:rPr lang="en-GR" sz="2000" dirty="0">
                <a:latin typeface="Arial" panose="020B0604020202020204" pitchFamily="34" charset="0"/>
                <a:cs typeface="Arial" panose="020B0604020202020204" pitchFamily="34" charset="0"/>
              </a:rPr>
              <a:t> will have large macroeconomic implications for the producing countries</a:t>
            </a:r>
          </a:p>
          <a:p>
            <a:pPr marL="582613" indent="-214313">
              <a:lnSpc>
                <a:spcPct val="150000"/>
              </a:lnSpc>
              <a:buFont typeface="Wingdings" pitchFamily="2" charset="2"/>
              <a:buChar char="ü"/>
            </a:pPr>
            <a:r>
              <a:rPr lang="en-GR" sz="2000" dirty="0">
                <a:latin typeface="Arial" panose="020B0604020202020204" pitchFamily="34" charset="0"/>
                <a:cs typeface="Arial" panose="020B0604020202020204" pitchFamily="34" charset="0"/>
              </a:rPr>
              <a:t> will change the traditional energy supply balance</a:t>
            </a:r>
          </a:p>
          <a:p>
            <a:pPr>
              <a:lnSpc>
                <a:spcPct val="150000"/>
              </a:lnSpc>
            </a:pPr>
            <a:r>
              <a:rPr lang="en-GR" sz="2000" dirty="0">
                <a:latin typeface="Arial" panose="020B0604020202020204" pitchFamily="34" charset="0"/>
                <a:cs typeface="Arial" panose="020B0604020202020204" pitchFamily="34" charset="0"/>
              </a:rPr>
              <a:t>The decrease in oil and gas revenues will have significant consequences on transit countries, especially those which benefit fron the pipeline network</a:t>
            </a:r>
          </a:p>
        </p:txBody>
      </p:sp>
      <p:sp>
        <p:nvSpPr>
          <p:cNvPr id="8" name="Slide Number Placeholder 7">
            <a:extLst>
              <a:ext uri="{FF2B5EF4-FFF2-40B4-BE49-F238E27FC236}">
                <a16:creationId xmlns:a16="http://schemas.microsoft.com/office/drawing/2014/main" id="{D84D5E09-BBA6-0F49-A781-0B385EB79085}"/>
              </a:ext>
            </a:extLst>
          </p:cNvPr>
          <p:cNvSpPr>
            <a:spLocks noGrp="1"/>
          </p:cNvSpPr>
          <p:nvPr>
            <p:ph type="sldNum" sz="quarter" idx="12"/>
          </p:nvPr>
        </p:nvSpPr>
        <p:spPr>
          <a:xfrm>
            <a:off x="11116340" y="6356350"/>
            <a:ext cx="871868" cy="365125"/>
          </a:xfrm>
        </p:spPr>
        <p:txBody>
          <a:bodyPr>
            <a:normAutofit/>
          </a:bodyPr>
          <a:lstStyle/>
          <a:p>
            <a:pPr>
              <a:spcAft>
                <a:spcPts val="600"/>
              </a:spcAft>
            </a:pPr>
            <a:fld id="{F8E28480-1C08-4458-AD97-0283E6FFD09D}" type="slidenum">
              <a:rPr lang="en-US">
                <a:solidFill>
                  <a:schemeClr val="bg1"/>
                </a:solidFill>
              </a:rPr>
              <a:pPr>
                <a:spcAft>
                  <a:spcPts val="600"/>
                </a:spcAft>
              </a:pPr>
              <a:t>30</a:t>
            </a:fld>
            <a:endParaRPr lang="en-US">
              <a:solidFill>
                <a:schemeClr val="bg1"/>
              </a:solidFill>
            </a:endParaRPr>
          </a:p>
        </p:txBody>
      </p:sp>
    </p:spTree>
    <p:extLst>
      <p:ext uri="{BB962C8B-B14F-4D97-AF65-F5344CB8AC3E}">
        <p14:creationId xmlns:p14="http://schemas.microsoft.com/office/powerpoint/2010/main" val="10582172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9CD6474-47AA-4D47-AF35-32FA3089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1ECE0F-2A05-604A-911B-5ABDE15927BA}"/>
              </a:ext>
            </a:extLst>
          </p:cNvPr>
          <p:cNvSpPr>
            <a:spLocks noGrp="1"/>
          </p:cNvSpPr>
          <p:nvPr>
            <p:ph type="title"/>
          </p:nvPr>
        </p:nvSpPr>
        <p:spPr>
          <a:xfrm>
            <a:off x="1371600" y="1020729"/>
            <a:ext cx="9486900" cy="494412"/>
          </a:xfrm>
        </p:spPr>
        <p:txBody>
          <a:bodyPr anchor="b">
            <a:normAutofit fontScale="90000"/>
          </a:bodyPr>
          <a:lstStyle/>
          <a:p>
            <a:pPr algn="ctr"/>
            <a:r>
              <a:rPr lang="en-US" dirty="0">
                <a:solidFill>
                  <a:schemeClr val="bg2">
                    <a:lumMod val="50000"/>
                  </a:schemeClr>
                </a:solidFill>
                <a:latin typeface="Arial" panose="020B0604020202020204" pitchFamily="34" charset="0"/>
                <a:cs typeface="Arial" panose="020B0604020202020204" pitchFamily="34" charset="0"/>
              </a:rPr>
              <a:t>Conclusions</a:t>
            </a:r>
            <a:endParaRPr lang="en-GR" dirty="0">
              <a:solidFill>
                <a:schemeClr val="bg2">
                  <a:lumMod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ADB7CA0-BD3C-C142-8A86-13740ECC0FB2}"/>
              </a:ext>
            </a:extLst>
          </p:cNvPr>
          <p:cNvSpPr>
            <a:spLocks noGrp="1"/>
          </p:cNvSpPr>
          <p:nvPr>
            <p:ph idx="1"/>
          </p:nvPr>
        </p:nvSpPr>
        <p:spPr>
          <a:xfrm>
            <a:off x="1371600" y="1515141"/>
            <a:ext cx="9486901" cy="4263653"/>
          </a:xfrm>
        </p:spPr>
        <p:txBody>
          <a:bodyPr>
            <a:normAutofit lnSpcReduction="10000"/>
          </a:bodyPr>
          <a:lstStyle/>
          <a:p>
            <a:pPr>
              <a:lnSpc>
                <a:spcPct val="150000"/>
              </a:lnSpc>
            </a:pPr>
            <a:r>
              <a:rPr lang="en-GR" sz="1700" dirty="0">
                <a:latin typeface="Arial" panose="020B0604020202020204" pitchFamily="34" charset="0"/>
                <a:cs typeface="Arial" panose="020B0604020202020204" pitchFamily="34" charset="0"/>
              </a:rPr>
              <a:t>We are in the midst of a transition from a fossil fuel-dominated energy regime to a more sustainable lower-carbon one in which natural gas is a bridge fuel</a:t>
            </a:r>
          </a:p>
          <a:p>
            <a:pPr>
              <a:lnSpc>
                <a:spcPct val="150000"/>
              </a:lnSpc>
            </a:pPr>
            <a:r>
              <a:rPr lang="en-GR" sz="1700" dirty="0">
                <a:latin typeface="Arial" panose="020B0604020202020204" pitchFamily="34" charset="0"/>
                <a:cs typeface="Arial" panose="020B0604020202020204" pitchFamily="34" charset="0"/>
              </a:rPr>
              <a:t>Possible ways of decarbonisation:</a:t>
            </a:r>
          </a:p>
          <a:p>
            <a:pPr marL="674688" indent="-214313">
              <a:lnSpc>
                <a:spcPct val="150000"/>
              </a:lnSpc>
              <a:buFont typeface="Wingdings" pitchFamily="2" charset="2"/>
              <a:buChar char="ü"/>
            </a:pPr>
            <a:r>
              <a:rPr lang="en-GR" sz="1700" dirty="0">
                <a:latin typeface="Arial" panose="020B0604020202020204" pitchFamily="34" charset="0"/>
                <a:cs typeface="Arial" panose="020B0604020202020204" pitchFamily="34" charset="0"/>
              </a:rPr>
              <a:t>By increasing the share of low-carbon intensity fossil fues such as gas</a:t>
            </a:r>
          </a:p>
          <a:p>
            <a:pPr marL="674688" indent="-214313">
              <a:lnSpc>
                <a:spcPct val="150000"/>
              </a:lnSpc>
              <a:buFont typeface="Wingdings" pitchFamily="2" charset="2"/>
              <a:buChar char="ü"/>
            </a:pPr>
            <a:r>
              <a:rPr lang="en-GR" sz="1700" dirty="0">
                <a:latin typeface="Arial" panose="020B0604020202020204" pitchFamily="34" charset="0"/>
                <a:cs typeface="Arial" panose="020B0604020202020204" pitchFamily="34" charset="0"/>
              </a:rPr>
              <a:t>By increasing the share of renewables</a:t>
            </a:r>
          </a:p>
          <a:p>
            <a:pPr>
              <a:lnSpc>
                <a:spcPct val="150000"/>
              </a:lnSpc>
            </a:pPr>
            <a:r>
              <a:rPr lang="en-GR" sz="1700" dirty="0">
                <a:latin typeface="Arial" panose="020B0604020202020204" pitchFamily="34" charset="0"/>
                <a:cs typeface="Arial" panose="020B0604020202020204" pitchFamily="34" charset="0"/>
              </a:rPr>
              <a:t>Gas seems unlikely to become dominant under present energy geopolitical circumstances</a:t>
            </a:r>
          </a:p>
          <a:p>
            <a:pPr>
              <a:lnSpc>
                <a:spcPct val="150000"/>
              </a:lnSpc>
            </a:pPr>
            <a:r>
              <a:rPr lang="en-GR" sz="1700" dirty="0">
                <a:latin typeface="Arial" panose="020B0604020202020204" pitchFamily="34" charset="0"/>
                <a:cs typeface="Arial" panose="020B0604020202020204" pitchFamily="34" charset="0"/>
              </a:rPr>
              <a:t>Different countries will follow different paths for adopting gas and other energy sources</a:t>
            </a:r>
          </a:p>
          <a:p>
            <a:pPr>
              <a:lnSpc>
                <a:spcPct val="150000"/>
              </a:lnSpc>
            </a:pPr>
            <a:r>
              <a:rPr lang="en-GR" sz="1700" dirty="0">
                <a:latin typeface="Arial" panose="020B0604020202020204" pitchFamily="34" charset="0"/>
                <a:cs typeface="Arial" panose="020B0604020202020204" pitchFamily="34" charset="0"/>
              </a:rPr>
              <a:t>It is expected a multi-energy transition in which different countries choose different energy regimes</a:t>
            </a:r>
          </a:p>
        </p:txBody>
      </p:sp>
      <p:sp>
        <p:nvSpPr>
          <p:cNvPr id="8" name="Slide Number Placeholder 7">
            <a:extLst>
              <a:ext uri="{FF2B5EF4-FFF2-40B4-BE49-F238E27FC236}">
                <a16:creationId xmlns:a16="http://schemas.microsoft.com/office/drawing/2014/main" id="{D84D5E09-BBA6-0F49-A781-0B385EB79085}"/>
              </a:ext>
            </a:extLst>
          </p:cNvPr>
          <p:cNvSpPr>
            <a:spLocks noGrp="1"/>
          </p:cNvSpPr>
          <p:nvPr>
            <p:ph type="sldNum" sz="quarter" idx="12"/>
          </p:nvPr>
        </p:nvSpPr>
        <p:spPr>
          <a:xfrm>
            <a:off x="11116340" y="6356350"/>
            <a:ext cx="871868" cy="365125"/>
          </a:xfrm>
        </p:spPr>
        <p:txBody>
          <a:bodyPr>
            <a:normAutofit/>
          </a:bodyPr>
          <a:lstStyle/>
          <a:p>
            <a:pPr>
              <a:spcAft>
                <a:spcPts val="600"/>
              </a:spcAft>
            </a:pPr>
            <a:fld id="{F8E28480-1C08-4458-AD97-0283E6FFD09D}" type="slidenum">
              <a:rPr lang="en-US" smtClean="0"/>
              <a:pPr>
                <a:spcAft>
                  <a:spcPts val="600"/>
                </a:spcAft>
              </a:pPr>
              <a:t>31</a:t>
            </a:fld>
            <a:endParaRPr lang="en-US"/>
          </a:p>
        </p:txBody>
      </p:sp>
    </p:spTree>
    <p:extLst>
      <p:ext uri="{BB962C8B-B14F-4D97-AF65-F5344CB8AC3E}">
        <p14:creationId xmlns:p14="http://schemas.microsoft.com/office/powerpoint/2010/main" val="12092294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9CD6474-47AA-4D47-AF35-32FA3089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1ECE0F-2A05-604A-911B-5ABDE15927BA}"/>
              </a:ext>
            </a:extLst>
          </p:cNvPr>
          <p:cNvSpPr>
            <a:spLocks noGrp="1"/>
          </p:cNvSpPr>
          <p:nvPr>
            <p:ph type="title"/>
          </p:nvPr>
        </p:nvSpPr>
        <p:spPr>
          <a:xfrm>
            <a:off x="1371600" y="1020729"/>
            <a:ext cx="9486900" cy="494412"/>
          </a:xfrm>
        </p:spPr>
        <p:txBody>
          <a:bodyPr anchor="b">
            <a:normAutofit fontScale="90000"/>
          </a:bodyPr>
          <a:lstStyle/>
          <a:p>
            <a:pPr algn="ctr"/>
            <a:r>
              <a:rPr lang="en-US" dirty="0">
                <a:solidFill>
                  <a:schemeClr val="bg2">
                    <a:lumMod val="50000"/>
                  </a:schemeClr>
                </a:solidFill>
                <a:latin typeface="Arial" panose="020B0604020202020204" pitchFamily="34" charset="0"/>
                <a:cs typeface="Arial" panose="020B0604020202020204" pitchFamily="34" charset="0"/>
              </a:rPr>
              <a:t>Conclusions</a:t>
            </a:r>
            <a:endParaRPr lang="en-GR" dirty="0">
              <a:solidFill>
                <a:schemeClr val="bg2">
                  <a:lumMod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ADB7CA0-BD3C-C142-8A86-13740ECC0FB2}"/>
              </a:ext>
            </a:extLst>
          </p:cNvPr>
          <p:cNvSpPr>
            <a:spLocks noGrp="1"/>
          </p:cNvSpPr>
          <p:nvPr>
            <p:ph idx="1"/>
          </p:nvPr>
        </p:nvSpPr>
        <p:spPr>
          <a:xfrm>
            <a:off x="1371600" y="1515141"/>
            <a:ext cx="9486901" cy="4263653"/>
          </a:xfrm>
        </p:spPr>
        <p:txBody>
          <a:bodyPr>
            <a:normAutofit fontScale="92500" lnSpcReduction="20000"/>
          </a:bodyPr>
          <a:lstStyle/>
          <a:p>
            <a:pPr>
              <a:lnSpc>
                <a:spcPct val="150000"/>
              </a:lnSpc>
            </a:pPr>
            <a:r>
              <a:rPr lang="en-GR" sz="2000" dirty="0">
                <a:latin typeface="Arial" panose="020B0604020202020204" pitchFamily="34" charset="0"/>
                <a:cs typeface="Arial" panose="020B0604020202020204" pitchFamily="34" charset="0"/>
              </a:rPr>
              <a:t>The transition to RES will gradually and today’s geopolitics of fossil fuels based on historical relationships between energy producers and consumers</a:t>
            </a:r>
          </a:p>
          <a:p>
            <a:pPr>
              <a:lnSpc>
                <a:spcPct val="150000"/>
              </a:lnSpc>
            </a:pPr>
            <a:r>
              <a:rPr lang="en-GR" sz="2000" dirty="0">
                <a:latin typeface="Arial" panose="020B0604020202020204" pitchFamily="34" charset="0"/>
                <a:cs typeface="Arial" panose="020B0604020202020204" pitchFamily="34" charset="0"/>
              </a:rPr>
              <a:t>Local and decentralized relations could add an new geopolitical layer to current traditional actors</a:t>
            </a:r>
          </a:p>
          <a:p>
            <a:pPr>
              <a:lnSpc>
                <a:spcPct val="150000"/>
              </a:lnSpc>
            </a:pPr>
            <a:r>
              <a:rPr lang="en-GR" sz="2000" dirty="0">
                <a:latin typeface="Arial" panose="020B0604020202020204" pitchFamily="34" charset="0"/>
                <a:cs typeface="Arial" panose="020B0604020202020204" pitchFamily="34" charset="0"/>
              </a:rPr>
              <a:t>A massive diffusion of renewables in the energy mix could lead to new, unexpected interdependencies such as dependencies to critical materials, a new geopolitics of patents and the implemantation of a renewable diplomacy</a:t>
            </a:r>
          </a:p>
          <a:p>
            <a:pPr>
              <a:lnSpc>
                <a:spcPct val="150000"/>
              </a:lnSpc>
            </a:pPr>
            <a:r>
              <a:rPr lang="en-GR" sz="2000" dirty="0">
                <a:latin typeface="Arial" panose="020B0604020202020204" pitchFamily="34" charset="0"/>
                <a:cs typeface="Arial" panose="020B0604020202020204" pitchFamily="34" charset="0"/>
              </a:rPr>
              <a:t>A geopolitical appreciation of renewable energy diffusion requires studying the risks and sensitivity of substituting an actor producing a fossil resource by another producing a tranformed resource</a:t>
            </a:r>
          </a:p>
        </p:txBody>
      </p:sp>
      <p:sp>
        <p:nvSpPr>
          <p:cNvPr id="8" name="Slide Number Placeholder 7">
            <a:extLst>
              <a:ext uri="{FF2B5EF4-FFF2-40B4-BE49-F238E27FC236}">
                <a16:creationId xmlns:a16="http://schemas.microsoft.com/office/drawing/2014/main" id="{D84D5E09-BBA6-0F49-A781-0B385EB79085}"/>
              </a:ext>
            </a:extLst>
          </p:cNvPr>
          <p:cNvSpPr>
            <a:spLocks noGrp="1"/>
          </p:cNvSpPr>
          <p:nvPr>
            <p:ph type="sldNum" sz="quarter" idx="12"/>
          </p:nvPr>
        </p:nvSpPr>
        <p:spPr>
          <a:xfrm>
            <a:off x="11116340" y="6356350"/>
            <a:ext cx="871868" cy="365125"/>
          </a:xfrm>
        </p:spPr>
        <p:txBody>
          <a:bodyPr>
            <a:normAutofit/>
          </a:bodyPr>
          <a:lstStyle/>
          <a:p>
            <a:pPr>
              <a:spcAft>
                <a:spcPts val="600"/>
              </a:spcAft>
            </a:pPr>
            <a:fld id="{F8E28480-1C08-4458-AD97-0283E6FFD09D}" type="slidenum">
              <a:rPr lang="en-US" smtClean="0"/>
              <a:pPr>
                <a:spcAft>
                  <a:spcPts val="600"/>
                </a:spcAft>
              </a:pPr>
              <a:t>32</a:t>
            </a:fld>
            <a:endParaRPr lang="en-US"/>
          </a:p>
        </p:txBody>
      </p:sp>
    </p:spTree>
    <p:extLst>
      <p:ext uri="{BB962C8B-B14F-4D97-AF65-F5344CB8AC3E}">
        <p14:creationId xmlns:p14="http://schemas.microsoft.com/office/powerpoint/2010/main" val="36058875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61FB7DE9-F562-4290-99B7-8C2189D61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Rectangle 138">
            <a:extLst>
              <a:ext uri="{FF2B5EF4-FFF2-40B4-BE49-F238E27FC236}">
                <a16:creationId xmlns:a16="http://schemas.microsoft.com/office/drawing/2014/main" id="{8337CC61-9E93-4D80-9F1C-12CE9A0C07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41" name="Rectangle 140">
            <a:extLst>
              <a:ext uri="{FF2B5EF4-FFF2-40B4-BE49-F238E27FC236}">
                <a16:creationId xmlns:a16="http://schemas.microsoft.com/office/drawing/2014/main" id="{B354F8A8-7D5A-4944-8B6C-36BBF5C0F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3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8" name="Picture 4" descr="Keep Calm &amp; Stay Safe – Online Safety Project">
            <a:extLst>
              <a:ext uri="{FF2B5EF4-FFF2-40B4-BE49-F238E27FC236}">
                <a16:creationId xmlns:a16="http://schemas.microsoft.com/office/drawing/2014/main" id="{17F1DA70-20B7-A24B-B402-6E9354EB48F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054807" y="2082531"/>
            <a:ext cx="1394893" cy="139489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0AEBDBE-25ED-3345-B22F-1024504B08FC}"/>
              </a:ext>
            </a:extLst>
          </p:cNvPr>
          <p:cNvSpPr txBox="1"/>
          <p:nvPr/>
        </p:nvSpPr>
        <p:spPr>
          <a:xfrm>
            <a:off x="685800" y="2407356"/>
            <a:ext cx="10820400" cy="523220"/>
          </a:xfrm>
          <a:prstGeom prst="rect">
            <a:avLst/>
          </a:prstGeom>
          <a:noFill/>
        </p:spPr>
        <p:txBody>
          <a:bodyPr wrap="square" rtlCol="0" anchor="ctr">
            <a:spAutoFit/>
          </a:bodyPr>
          <a:lstStyle/>
          <a:p>
            <a:pPr algn="ctr"/>
            <a:r>
              <a:rPr lang="en-GR" sz="2800" dirty="0"/>
              <a:t>Thank you for your attention</a:t>
            </a:r>
          </a:p>
        </p:txBody>
      </p:sp>
      <p:sp>
        <p:nvSpPr>
          <p:cNvPr id="18" name="Slide Number Placeholder 17">
            <a:extLst>
              <a:ext uri="{FF2B5EF4-FFF2-40B4-BE49-F238E27FC236}">
                <a16:creationId xmlns:a16="http://schemas.microsoft.com/office/drawing/2014/main" id="{7256A108-D9AA-B344-99FF-617D8972F589}"/>
              </a:ext>
            </a:extLst>
          </p:cNvPr>
          <p:cNvSpPr>
            <a:spLocks noGrp="1"/>
          </p:cNvSpPr>
          <p:nvPr>
            <p:ph type="sldNum" sz="quarter" idx="12"/>
          </p:nvPr>
        </p:nvSpPr>
        <p:spPr/>
        <p:txBody>
          <a:bodyPr/>
          <a:lstStyle/>
          <a:p>
            <a:fld id="{F8E28480-1C08-4458-AD97-0283E6FFD09D}" type="slidenum">
              <a:rPr lang="en-US" smtClean="0"/>
              <a:t>33</a:t>
            </a:fld>
            <a:endParaRPr lang="en-US" dirty="0"/>
          </a:p>
        </p:txBody>
      </p:sp>
      <p:sp>
        <p:nvSpPr>
          <p:cNvPr id="22" name="TextBox 21">
            <a:extLst>
              <a:ext uri="{FF2B5EF4-FFF2-40B4-BE49-F238E27FC236}">
                <a16:creationId xmlns:a16="http://schemas.microsoft.com/office/drawing/2014/main" id="{CC969940-4EE0-104F-8A3C-6FADA58197F8}"/>
              </a:ext>
            </a:extLst>
          </p:cNvPr>
          <p:cNvSpPr txBox="1"/>
          <p:nvPr/>
        </p:nvSpPr>
        <p:spPr>
          <a:xfrm>
            <a:off x="9054806" y="3428999"/>
            <a:ext cx="1394893" cy="1754326"/>
          </a:xfrm>
          <a:prstGeom prst="rect">
            <a:avLst/>
          </a:prstGeom>
          <a:solidFill>
            <a:srgbClr val="FF0000"/>
          </a:solidFill>
        </p:spPr>
        <p:txBody>
          <a:bodyPr wrap="square" rtlCol="0">
            <a:spAutoFit/>
          </a:bodyPr>
          <a:lstStyle/>
          <a:p>
            <a:pPr algn="ctr"/>
            <a:r>
              <a:rPr lang="en-GB" b="1" dirty="0">
                <a:solidFill>
                  <a:schemeClr val="bg1"/>
                </a:solidFill>
              </a:rPr>
              <a:t>STAY HOME   </a:t>
            </a:r>
            <a:r>
              <a:rPr lang="en-GB" sz="1100" dirty="0">
                <a:solidFill>
                  <a:schemeClr val="bg1"/>
                </a:solidFill>
              </a:rPr>
              <a:t>AND                </a:t>
            </a:r>
            <a:r>
              <a:rPr lang="en-GB" b="1" dirty="0">
                <a:solidFill>
                  <a:schemeClr val="bg1"/>
                </a:solidFill>
              </a:rPr>
              <a:t> </a:t>
            </a:r>
          </a:p>
          <a:p>
            <a:pPr algn="ctr"/>
            <a:r>
              <a:rPr lang="en-GB" b="1" dirty="0">
                <a:solidFill>
                  <a:schemeClr val="bg1"/>
                </a:solidFill>
              </a:rPr>
              <a:t>WEAR YOUR</a:t>
            </a:r>
          </a:p>
          <a:p>
            <a:pPr algn="ctr"/>
            <a:r>
              <a:rPr lang="en-GB" b="1" dirty="0">
                <a:solidFill>
                  <a:schemeClr val="bg1"/>
                </a:solidFill>
              </a:rPr>
              <a:t>MASKS</a:t>
            </a:r>
            <a:endParaRPr lang="en-GR" b="1" dirty="0">
              <a:solidFill>
                <a:schemeClr val="bg1"/>
              </a:solidFill>
            </a:endParaRPr>
          </a:p>
        </p:txBody>
      </p:sp>
    </p:spTree>
    <p:extLst>
      <p:ext uri="{BB962C8B-B14F-4D97-AF65-F5344CB8AC3E}">
        <p14:creationId xmlns:p14="http://schemas.microsoft.com/office/powerpoint/2010/main" val="3355026149"/>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D95CE-C7A7-1246-84A2-3537610522A9}"/>
              </a:ext>
            </a:extLst>
          </p:cNvPr>
          <p:cNvSpPr>
            <a:spLocks noGrp="1"/>
          </p:cNvSpPr>
          <p:nvPr>
            <p:ph type="title"/>
          </p:nvPr>
        </p:nvSpPr>
        <p:spPr>
          <a:xfrm>
            <a:off x="0" y="374073"/>
            <a:ext cx="10858500" cy="623454"/>
          </a:xfrm>
        </p:spPr>
        <p:txBody>
          <a:bodyPr anchor="ctr">
            <a:normAutofit/>
          </a:bodyPr>
          <a:lstStyle/>
          <a:p>
            <a:r>
              <a:rPr lang="en-GR" sz="2400" dirty="0">
                <a:solidFill>
                  <a:schemeClr val="bg2">
                    <a:lumMod val="50000"/>
                  </a:schemeClr>
                </a:solidFill>
                <a:latin typeface="Arial" panose="020B0604020202020204" pitchFamily="34" charset="0"/>
                <a:cs typeface="Arial" panose="020B0604020202020204" pitchFamily="34" charset="0"/>
              </a:rPr>
              <a:t>References</a:t>
            </a:r>
          </a:p>
        </p:txBody>
      </p:sp>
      <p:sp>
        <p:nvSpPr>
          <p:cNvPr id="3" name="Content Placeholder 2">
            <a:extLst>
              <a:ext uri="{FF2B5EF4-FFF2-40B4-BE49-F238E27FC236}">
                <a16:creationId xmlns:a16="http://schemas.microsoft.com/office/drawing/2014/main" id="{9B73F605-DE0C-944F-A1A2-F176C89D45EA}"/>
              </a:ext>
            </a:extLst>
          </p:cNvPr>
          <p:cNvSpPr>
            <a:spLocks noGrp="1"/>
          </p:cNvSpPr>
          <p:nvPr>
            <p:ph idx="1"/>
          </p:nvPr>
        </p:nvSpPr>
        <p:spPr>
          <a:xfrm>
            <a:off x="0" y="874644"/>
            <a:ext cx="11658599" cy="5481706"/>
          </a:xfrm>
        </p:spPr>
        <p:txBody>
          <a:bodyPr>
            <a:normAutofit fontScale="92500" lnSpcReduction="10000"/>
          </a:bodyPr>
          <a:lstStyle/>
          <a:p>
            <a:pPr>
              <a:lnSpc>
                <a:spcPct val="120000"/>
              </a:lnSpc>
            </a:pPr>
            <a:r>
              <a:rPr lang="en-US" sz="1700" dirty="0">
                <a:latin typeface="Arial" panose="020B0604020202020204" pitchFamily="34" charset="0"/>
                <a:cs typeface="Arial" panose="020B0604020202020204" pitchFamily="34" charset="0"/>
              </a:rPr>
              <a:t>Asia Pacific Energy Research Center (APERC), 2019. A Quest for Energy Security in the 21st Century: Resources and Constraints. Asia Pacific Energy Research Center, Japan, available at: </a:t>
            </a:r>
            <a:r>
              <a:rPr lang="en-GB" sz="1700" u="sng" dirty="0">
                <a:latin typeface="Arial" panose="020B0604020202020204" pitchFamily="34" charset="0"/>
                <a:cs typeface="Arial" panose="020B0604020202020204" pitchFamily="34" charset="0"/>
                <a:hlinkClick r:id="rId2"/>
              </a:rPr>
              <a:t>http://aperc.ieej.or.jp/file/2010/9/26/APERC_2007_A_Quest_for_Energy_Security.pdf</a:t>
            </a:r>
            <a:r>
              <a:rPr lang="en-GB" sz="1700" dirty="0">
                <a:latin typeface="Arial" panose="020B0604020202020204" pitchFamily="34" charset="0"/>
                <a:cs typeface="Arial" panose="020B0604020202020204" pitchFamily="34" charset="0"/>
              </a:rPr>
              <a:t> </a:t>
            </a:r>
            <a:endParaRPr lang="en-GR" sz="1700" dirty="0">
              <a:latin typeface="Arial" panose="020B0604020202020204" pitchFamily="34" charset="0"/>
              <a:cs typeface="Arial" panose="020B0604020202020204" pitchFamily="34" charset="0"/>
            </a:endParaRPr>
          </a:p>
          <a:p>
            <a:pPr>
              <a:lnSpc>
                <a:spcPct val="120000"/>
              </a:lnSpc>
            </a:pPr>
            <a:r>
              <a:rPr lang="en-US" sz="1700" dirty="0" err="1">
                <a:latin typeface="Arial" panose="020B0604020202020204" pitchFamily="34" charset="0"/>
                <a:cs typeface="Arial" panose="020B0604020202020204" pitchFamily="34" charset="0"/>
              </a:rPr>
              <a:t>Augutis</a:t>
            </a:r>
            <a:r>
              <a:rPr lang="en-US" sz="1700" dirty="0">
                <a:latin typeface="Arial" panose="020B0604020202020204" pitchFamily="34" charset="0"/>
                <a:cs typeface="Arial" panose="020B0604020202020204" pitchFamily="34" charset="0"/>
              </a:rPr>
              <a:t> J., </a:t>
            </a:r>
            <a:r>
              <a:rPr lang="en-GB" sz="1700" dirty="0" err="1">
                <a:latin typeface="Arial" panose="020B0604020202020204" pitchFamily="34" charset="0"/>
                <a:cs typeface="Arial" panose="020B0604020202020204" pitchFamily="34" charset="0"/>
              </a:rPr>
              <a:t>Martišauskas</a:t>
            </a:r>
            <a:r>
              <a:rPr lang="en-GB" sz="1700" dirty="0">
                <a:latin typeface="Arial" panose="020B0604020202020204" pitchFamily="34" charset="0"/>
                <a:cs typeface="Arial" panose="020B0604020202020204" pitchFamily="34" charset="0"/>
              </a:rPr>
              <a:t> L., </a:t>
            </a:r>
            <a:r>
              <a:rPr lang="en-GB" sz="1700" dirty="0" err="1">
                <a:latin typeface="Arial" panose="020B0604020202020204" pitchFamily="34" charset="0"/>
                <a:cs typeface="Arial" panose="020B0604020202020204" pitchFamily="34" charset="0"/>
              </a:rPr>
              <a:t>Krikštolaitis</a:t>
            </a:r>
            <a:r>
              <a:rPr lang="en-GB" sz="1700" dirty="0">
                <a:latin typeface="Arial" panose="020B0604020202020204" pitchFamily="34" charset="0"/>
                <a:cs typeface="Arial" panose="020B0604020202020204" pitchFamily="34" charset="0"/>
              </a:rPr>
              <a:t> R., </a:t>
            </a:r>
            <a:r>
              <a:rPr lang="en-GB" sz="1700" dirty="0" err="1">
                <a:latin typeface="Arial" panose="020B0604020202020204" pitchFamily="34" charset="0"/>
                <a:cs typeface="Arial" panose="020B0604020202020204" pitchFamily="34" charset="0"/>
              </a:rPr>
              <a:t>Augutiene</a:t>
            </a:r>
            <a:r>
              <a:rPr lang="en-GB" sz="1700" dirty="0">
                <a:latin typeface="Arial" panose="020B0604020202020204" pitchFamily="34" charset="0"/>
                <a:cs typeface="Arial" panose="020B0604020202020204" pitchFamily="34" charset="0"/>
              </a:rPr>
              <a:t> E., 2014. “Impact of the Renewable Energy Sources on the Energy Security”. Energy Procedia. Volume 61. pp. 945-948. DOI: 10.1016/j.egypro.2014.11.1001</a:t>
            </a:r>
            <a:endParaRPr lang="en-GR" sz="1700" dirty="0">
              <a:latin typeface="Arial" panose="020B0604020202020204" pitchFamily="34" charset="0"/>
              <a:cs typeface="Arial" panose="020B0604020202020204" pitchFamily="34" charset="0"/>
            </a:endParaRPr>
          </a:p>
          <a:p>
            <a:pPr>
              <a:lnSpc>
                <a:spcPct val="120000"/>
              </a:lnSpc>
            </a:pPr>
            <a:r>
              <a:rPr lang="en-US" sz="1700" dirty="0">
                <a:latin typeface="Arial" panose="020B0604020202020204" pitchFamily="34" charset="0"/>
                <a:cs typeface="Arial" panose="020B0604020202020204" pitchFamily="34" charset="0"/>
              </a:rPr>
              <a:t>British Petroleum, 2019.</a:t>
            </a:r>
            <a:r>
              <a:rPr lang="en-GB" sz="1700" dirty="0">
                <a:latin typeface="Arial" panose="020B0604020202020204" pitchFamily="34" charset="0"/>
                <a:cs typeface="Arial" panose="020B0604020202020204" pitchFamily="34" charset="0"/>
              </a:rPr>
              <a:t> BP Statistical Review of World Energy. 68th ed.; June 2019, available </a:t>
            </a:r>
            <a:r>
              <a:rPr lang="en-US" sz="1700" dirty="0">
                <a:latin typeface="Arial" panose="020B0604020202020204" pitchFamily="34" charset="0"/>
                <a:cs typeface="Arial" panose="020B0604020202020204" pitchFamily="34" charset="0"/>
              </a:rPr>
              <a:t>at</a:t>
            </a:r>
            <a:r>
              <a:rPr lang="en-GB" sz="1700" dirty="0">
                <a:latin typeface="Arial" panose="020B0604020202020204" pitchFamily="34" charset="0"/>
                <a:cs typeface="Arial" panose="020B0604020202020204" pitchFamily="34" charset="0"/>
              </a:rPr>
              <a:t>: </a:t>
            </a:r>
            <a:r>
              <a:rPr lang="en-GB" sz="1700" u="sng" dirty="0">
                <a:latin typeface="Arial" panose="020B0604020202020204" pitchFamily="34" charset="0"/>
                <a:cs typeface="Arial" panose="020B0604020202020204" pitchFamily="34" charset="0"/>
                <a:hlinkClick r:id="rId3"/>
              </a:rPr>
              <a:t>https://www.bp.com/content/dam/bp/business-sites/en/global/corporate/pdfs/energy-economics/statistical-review/bp-stats-review-2019-full-report.pdf</a:t>
            </a:r>
            <a:r>
              <a:rPr lang="en-GB" sz="1700" dirty="0">
                <a:latin typeface="Arial" panose="020B0604020202020204" pitchFamily="34" charset="0"/>
                <a:cs typeface="Arial" panose="020B0604020202020204" pitchFamily="34" charset="0"/>
              </a:rPr>
              <a:t> </a:t>
            </a:r>
          </a:p>
          <a:p>
            <a:pPr>
              <a:lnSpc>
                <a:spcPct val="120000"/>
              </a:lnSpc>
            </a:pPr>
            <a:r>
              <a:rPr lang="en-US" sz="1700" dirty="0" err="1">
                <a:latin typeface="Arial" panose="020B0604020202020204" pitchFamily="34" charset="0"/>
                <a:cs typeface="Arial" panose="020B0604020202020204" pitchFamily="34" charset="0"/>
              </a:rPr>
              <a:t>Cherp</a:t>
            </a:r>
            <a:r>
              <a:rPr lang="en-US" sz="1700" dirty="0">
                <a:latin typeface="Arial" panose="020B0604020202020204" pitchFamily="34" charset="0"/>
                <a:cs typeface="Arial" panose="020B0604020202020204" pitchFamily="34" charset="0"/>
              </a:rPr>
              <a:t> A., Jewell, J., 2014. “The Concept of Energy Security: Beyond the Four As”. Energy Policy. Volume 75. pp. 415-421. </a:t>
            </a:r>
            <a:r>
              <a:rPr lang="en-GB" sz="1700" dirty="0">
                <a:latin typeface="Arial" panose="020B0604020202020204" pitchFamily="34" charset="0"/>
                <a:cs typeface="Arial" panose="020B0604020202020204" pitchFamily="34" charset="0"/>
              </a:rPr>
              <a:t>DOI: 10.1016/j.enpol.2014.09.005</a:t>
            </a:r>
            <a:endParaRPr lang="en-GR" sz="1700" dirty="0">
              <a:latin typeface="Arial" panose="020B0604020202020204" pitchFamily="34" charset="0"/>
              <a:cs typeface="Arial" panose="020B0604020202020204" pitchFamily="34" charset="0"/>
            </a:endParaRPr>
          </a:p>
          <a:p>
            <a:pPr>
              <a:lnSpc>
                <a:spcPct val="120000"/>
              </a:lnSpc>
            </a:pPr>
            <a:r>
              <a:rPr lang="en-GB" sz="1700" dirty="0" err="1">
                <a:latin typeface="Arial" panose="020B0604020202020204" pitchFamily="34" charset="0"/>
                <a:cs typeface="Arial" panose="020B0604020202020204" pitchFamily="34" charset="0"/>
              </a:rPr>
              <a:t>Ediger</a:t>
            </a:r>
            <a:r>
              <a:rPr lang="en-GB" sz="1700" dirty="0">
                <a:latin typeface="Arial" panose="020B0604020202020204" pitchFamily="34" charset="0"/>
                <a:cs typeface="Arial" panose="020B0604020202020204" pitchFamily="34" charset="0"/>
              </a:rPr>
              <a:t> V.Ş., 2019. “An integrated review and analysis of multi-energy transition from fossil fuels to renewables”. Energy Procedia. Volume 156. pp. 2-6. DOI: 10.1016/j.egypro.2018.11.073</a:t>
            </a:r>
            <a:endParaRPr lang="en-GR" sz="1700" dirty="0">
              <a:latin typeface="Arial" panose="020B0604020202020204" pitchFamily="34" charset="0"/>
              <a:cs typeface="Arial" panose="020B0604020202020204" pitchFamily="34" charset="0"/>
            </a:endParaRPr>
          </a:p>
          <a:p>
            <a:pPr>
              <a:lnSpc>
                <a:spcPct val="120000"/>
              </a:lnSpc>
            </a:pPr>
            <a:r>
              <a:rPr lang="en-GB" sz="1700" dirty="0" err="1">
                <a:latin typeface="Arial" panose="020B0604020202020204" pitchFamily="34" charset="0"/>
                <a:cs typeface="Arial" panose="020B0604020202020204" pitchFamily="34" charset="0"/>
              </a:rPr>
              <a:t>Gielen</a:t>
            </a:r>
            <a:r>
              <a:rPr lang="en-GB" sz="1700" dirty="0">
                <a:latin typeface="Arial" panose="020B0604020202020204" pitchFamily="34" charset="0"/>
                <a:cs typeface="Arial" panose="020B0604020202020204" pitchFamily="34" charset="0"/>
              </a:rPr>
              <a:t> D., </a:t>
            </a:r>
            <a:r>
              <a:rPr lang="en-GB" sz="1700" dirty="0" err="1">
                <a:latin typeface="Arial" panose="020B0604020202020204" pitchFamily="34" charset="0"/>
                <a:cs typeface="Arial" panose="020B0604020202020204" pitchFamily="34" charset="0"/>
              </a:rPr>
              <a:t>Boshell</a:t>
            </a:r>
            <a:r>
              <a:rPr lang="en-GB" sz="1700" dirty="0">
                <a:latin typeface="Arial" panose="020B0604020202020204" pitchFamily="34" charset="0"/>
                <a:cs typeface="Arial" panose="020B0604020202020204" pitchFamily="34" charset="0"/>
              </a:rPr>
              <a:t> F., </a:t>
            </a:r>
            <a:r>
              <a:rPr lang="en-GB" sz="1700" dirty="0" err="1">
                <a:latin typeface="Arial" panose="020B0604020202020204" pitchFamily="34" charset="0"/>
                <a:cs typeface="Arial" panose="020B0604020202020204" pitchFamily="34" charset="0"/>
              </a:rPr>
              <a:t>Saygin</a:t>
            </a:r>
            <a:r>
              <a:rPr lang="en-GB" sz="1700" dirty="0">
                <a:latin typeface="Arial" panose="020B0604020202020204" pitchFamily="34" charset="0"/>
                <a:cs typeface="Arial" panose="020B0604020202020204" pitchFamily="34" charset="0"/>
              </a:rPr>
              <a:t> D., Basilian M.D., Wagner N., 2019. “The role of renewable energy in the global energy transformation”. Energy Strategy Reviews. Volume 24. pp. 38-50. DOI: 10.1016/j.esr.2019.01.006</a:t>
            </a:r>
          </a:p>
          <a:p>
            <a:pPr>
              <a:lnSpc>
                <a:spcPct val="120000"/>
              </a:lnSpc>
            </a:pPr>
            <a:r>
              <a:rPr lang="en-US" sz="1700" dirty="0" err="1">
                <a:latin typeface="Arial" panose="020B0604020202020204" pitchFamily="34" charset="0"/>
                <a:cs typeface="Arial" panose="020B0604020202020204" pitchFamily="34" charset="0"/>
              </a:rPr>
              <a:t>Hache</a:t>
            </a:r>
            <a:r>
              <a:rPr lang="en-US" sz="1700" dirty="0">
                <a:latin typeface="Arial" panose="020B0604020202020204" pitchFamily="34" charset="0"/>
                <a:cs typeface="Arial" panose="020B0604020202020204" pitchFamily="34" charset="0"/>
              </a:rPr>
              <a:t> E., 2018. “Do renewable energies improve energy security in the long run”? International Economics. Volume 156. pp. 127-135. </a:t>
            </a:r>
            <a:r>
              <a:rPr lang="en-GB" sz="1700" dirty="0">
                <a:latin typeface="Arial" panose="020B0604020202020204" pitchFamily="34" charset="0"/>
                <a:cs typeface="Arial" panose="020B0604020202020204" pitchFamily="34" charset="0"/>
              </a:rPr>
              <a:t>DOI: 10.1016/j.inteco.2018.01.005</a:t>
            </a:r>
            <a:endParaRPr lang="en-GR" sz="1700" dirty="0">
              <a:latin typeface="Arial" panose="020B0604020202020204" pitchFamily="34" charset="0"/>
              <a:cs typeface="Arial" panose="020B0604020202020204" pitchFamily="34" charset="0"/>
            </a:endParaRPr>
          </a:p>
          <a:p>
            <a:pPr>
              <a:lnSpc>
                <a:spcPct val="120000"/>
              </a:lnSpc>
            </a:pPr>
            <a:endParaRPr lang="en-GB" sz="1700" dirty="0">
              <a:latin typeface="Arial" panose="020B0604020202020204" pitchFamily="34" charset="0"/>
              <a:cs typeface="Arial" panose="020B0604020202020204" pitchFamily="34" charset="0"/>
            </a:endParaRPr>
          </a:p>
          <a:p>
            <a:pPr>
              <a:lnSpc>
                <a:spcPct val="120000"/>
              </a:lnSpc>
            </a:pPr>
            <a:endParaRPr lang="en-GR" dirty="0">
              <a:latin typeface="Arial" panose="020B0604020202020204" pitchFamily="34" charset="0"/>
              <a:cs typeface="Arial" panose="020B0604020202020204" pitchFamily="34" charset="0"/>
            </a:endParaRPr>
          </a:p>
          <a:p>
            <a:pPr>
              <a:lnSpc>
                <a:spcPct val="120000"/>
              </a:lnSpc>
            </a:pPr>
            <a:endParaRPr lang="en-GR" sz="1600" dirty="0">
              <a:latin typeface="Arial" panose="020B0604020202020204" pitchFamily="34" charset="0"/>
              <a:cs typeface="Arial" panose="020B0604020202020204" pitchFamily="34" charset="0"/>
            </a:endParaRPr>
          </a:p>
          <a:p>
            <a:pPr>
              <a:lnSpc>
                <a:spcPct val="120000"/>
              </a:lnSpc>
            </a:pPr>
            <a:endParaRPr lang="en-GR" dirty="0"/>
          </a:p>
        </p:txBody>
      </p:sp>
      <p:sp>
        <p:nvSpPr>
          <p:cNvPr id="4" name="Slide Number Placeholder 3">
            <a:extLst>
              <a:ext uri="{FF2B5EF4-FFF2-40B4-BE49-F238E27FC236}">
                <a16:creationId xmlns:a16="http://schemas.microsoft.com/office/drawing/2014/main" id="{856DECD6-8397-7643-8FB7-B3E109555615}"/>
              </a:ext>
            </a:extLst>
          </p:cNvPr>
          <p:cNvSpPr>
            <a:spLocks noGrp="1"/>
          </p:cNvSpPr>
          <p:nvPr>
            <p:ph type="sldNum" sz="quarter" idx="12"/>
          </p:nvPr>
        </p:nvSpPr>
        <p:spPr/>
        <p:txBody>
          <a:bodyPr/>
          <a:lstStyle/>
          <a:p>
            <a:fld id="{F8E28480-1C08-4458-AD97-0283E6FFD09D}" type="slidenum">
              <a:rPr lang="en-US" smtClean="0"/>
              <a:t>34</a:t>
            </a:fld>
            <a:endParaRPr lang="en-US" dirty="0"/>
          </a:p>
        </p:txBody>
      </p:sp>
    </p:spTree>
    <p:extLst>
      <p:ext uri="{BB962C8B-B14F-4D97-AF65-F5344CB8AC3E}">
        <p14:creationId xmlns:p14="http://schemas.microsoft.com/office/powerpoint/2010/main" val="19677038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D95CE-C7A7-1246-84A2-3537610522A9}"/>
              </a:ext>
            </a:extLst>
          </p:cNvPr>
          <p:cNvSpPr>
            <a:spLocks noGrp="1"/>
          </p:cNvSpPr>
          <p:nvPr>
            <p:ph type="title"/>
          </p:nvPr>
        </p:nvSpPr>
        <p:spPr>
          <a:xfrm>
            <a:off x="0" y="394855"/>
            <a:ext cx="10858500" cy="446810"/>
          </a:xfrm>
        </p:spPr>
        <p:txBody>
          <a:bodyPr>
            <a:normAutofit/>
          </a:bodyPr>
          <a:lstStyle/>
          <a:p>
            <a:r>
              <a:rPr lang="en-GR" sz="2400" dirty="0">
                <a:solidFill>
                  <a:schemeClr val="bg2">
                    <a:lumMod val="50000"/>
                  </a:schemeClr>
                </a:solidFill>
                <a:latin typeface="Arial" panose="020B0604020202020204" pitchFamily="34" charset="0"/>
                <a:cs typeface="Arial" panose="020B0604020202020204" pitchFamily="34" charset="0"/>
              </a:rPr>
              <a:t>References</a:t>
            </a:r>
          </a:p>
        </p:txBody>
      </p:sp>
      <p:sp>
        <p:nvSpPr>
          <p:cNvPr id="3" name="Content Placeholder 2">
            <a:extLst>
              <a:ext uri="{FF2B5EF4-FFF2-40B4-BE49-F238E27FC236}">
                <a16:creationId xmlns:a16="http://schemas.microsoft.com/office/drawing/2014/main" id="{9B73F605-DE0C-944F-A1A2-F176C89D45EA}"/>
              </a:ext>
            </a:extLst>
          </p:cNvPr>
          <p:cNvSpPr>
            <a:spLocks noGrp="1"/>
          </p:cNvSpPr>
          <p:nvPr>
            <p:ph idx="1"/>
          </p:nvPr>
        </p:nvSpPr>
        <p:spPr>
          <a:xfrm>
            <a:off x="0" y="841665"/>
            <a:ext cx="11658599" cy="6016335"/>
          </a:xfrm>
        </p:spPr>
        <p:txBody>
          <a:bodyPr>
            <a:noAutofit/>
          </a:bodyPr>
          <a:lstStyle/>
          <a:p>
            <a:pPr>
              <a:lnSpc>
                <a:spcPct val="120000"/>
              </a:lnSpc>
            </a:pPr>
            <a:r>
              <a:rPr lang="en-US" sz="1600" dirty="0" err="1">
                <a:latin typeface="Arial" panose="020B0604020202020204" pitchFamily="34" charset="0"/>
                <a:cs typeface="Arial" panose="020B0604020202020204" pitchFamily="34" charset="0"/>
              </a:rPr>
              <a:t>Harjanne</a:t>
            </a:r>
            <a:r>
              <a:rPr lang="en-US" sz="1600" dirty="0">
                <a:latin typeface="Arial" panose="020B0604020202020204" pitchFamily="34" charset="0"/>
                <a:cs typeface="Arial" panose="020B0604020202020204" pitchFamily="34" charset="0"/>
              </a:rPr>
              <a:t> A., Korhonen J.M., 2019. “</a:t>
            </a:r>
            <a:r>
              <a:rPr lang="en-GB" sz="1600" dirty="0">
                <a:latin typeface="Arial" panose="020B0604020202020204" pitchFamily="34" charset="0"/>
                <a:cs typeface="Arial" panose="020B0604020202020204" pitchFamily="34" charset="0"/>
              </a:rPr>
              <a:t>Abandoning the concept of renewable energy”. Energy Policy. Volume 127. pp. 330-340. DOI: 10.1016/j.enpol.2018.12.029</a:t>
            </a:r>
            <a:endParaRPr lang="en-GR" sz="1600" dirty="0">
              <a:latin typeface="Arial" panose="020B0604020202020204" pitchFamily="34" charset="0"/>
              <a:cs typeface="Arial" panose="020B0604020202020204" pitchFamily="34" charset="0"/>
            </a:endParaRPr>
          </a:p>
          <a:p>
            <a:pPr lvl="0">
              <a:lnSpc>
                <a:spcPct val="120000"/>
              </a:lnSpc>
            </a:pPr>
            <a:r>
              <a:rPr lang="en-GB" sz="1600" dirty="0">
                <a:latin typeface="Arial" panose="020B0604020202020204" pitchFamily="34" charset="0"/>
                <a:cs typeface="Arial" panose="020B0604020202020204" pitchFamily="34" charset="0"/>
              </a:rPr>
              <a:t>International Renewable Energy Agency (IRENA), 2019. “Renewable Energy Statistics 2018”, available at: </a:t>
            </a:r>
            <a:r>
              <a:rPr lang="en-GB" sz="1600" u="sng" dirty="0">
                <a:latin typeface="Arial" panose="020B0604020202020204" pitchFamily="34" charset="0"/>
                <a:cs typeface="Arial" panose="020B0604020202020204" pitchFamily="34" charset="0"/>
                <a:hlinkClick r:id="rId2"/>
              </a:rPr>
              <a:t>https://www.irena.org/-/media/Files/IRENA/Agency/Publication/2018/Jul/IRENA_Renewable_Energy_Statistics_2018.pdf</a:t>
            </a:r>
            <a:r>
              <a:rPr lang="en-GB" sz="1600" dirty="0">
                <a:latin typeface="Arial" panose="020B0604020202020204" pitchFamily="34" charset="0"/>
                <a:cs typeface="Arial" panose="020B0604020202020204" pitchFamily="34" charset="0"/>
              </a:rPr>
              <a:t> </a:t>
            </a:r>
            <a:endParaRPr lang="en-GR" sz="1600" dirty="0">
              <a:latin typeface="Arial" panose="020B0604020202020204" pitchFamily="34" charset="0"/>
              <a:cs typeface="Arial" panose="020B0604020202020204" pitchFamily="34" charset="0"/>
            </a:endParaRPr>
          </a:p>
          <a:p>
            <a:pPr lvl="0">
              <a:lnSpc>
                <a:spcPct val="120000"/>
              </a:lnSpc>
            </a:pPr>
            <a:r>
              <a:rPr lang="en-GB" sz="1600" dirty="0">
                <a:latin typeface="Arial" panose="020B0604020202020204" pitchFamily="34" charset="0"/>
                <a:cs typeface="Arial" panose="020B0604020202020204" pitchFamily="34" charset="0"/>
              </a:rPr>
              <a:t>International Renewable Energy Agency (IRENA), 2019. “A New World. The Geopolitics of the Energy Transformation. Global Commission on the Geopolitics of Energy Transformation”, available at: </a:t>
            </a:r>
            <a:r>
              <a:rPr lang="en-GB" sz="1600" u="sng" dirty="0">
                <a:latin typeface="Arial" panose="020B0604020202020204" pitchFamily="34" charset="0"/>
                <a:cs typeface="Arial" panose="020B0604020202020204" pitchFamily="34" charset="0"/>
                <a:hlinkClick r:id="rId3"/>
              </a:rPr>
              <a:t>https://geopoliticsofrenewables.org/assets/geopolitics/Reports/wp-content/uploads/2019/01/Global_commission_renewable_energy_2019.pdf</a:t>
            </a:r>
            <a:r>
              <a:rPr lang="en-GB" sz="1600" dirty="0">
                <a:latin typeface="Arial" panose="020B0604020202020204" pitchFamily="34" charset="0"/>
                <a:cs typeface="Arial" panose="020B0604020202020204" pitchFamily="34" charset="0"/>
              </a:rPr>
              <a:t> </a:t>
            </a:r>
            <a:endParaRPr lang="en-GR" sz="1600" dirty="0">
              <a:latin typeface="Arial" panose="020B0604020202020204" pitchFamily="34" charset="0"/>
              <a:cs typeface="Arial" panose="020B0604020202020204" pitchFamily="34" charset="0"/>
            </a:endParaRPr>
          </a:p>
          <a:p>
            <a:pPr>
              <a:lnSpc>
                <a:spcPct val="120000"/>
              </a:lnSpc>
            </a:pPr>
            <a:r>
              <a:rPr lang="en-GB" sz="1600" dirty="0" err="1">
                <a:latin typeface="Arial" panose="020B0604020202020204" pitchFamily="34" charset="0"/>
                <a:cs typeface="Arial" panose="020B0604020202020204" pitchFamily="34" charset="0"/>
              </a:rPr>
              <a:t>Ölz</a:t>
            </a:r>
            <a:r>
              <a:rPr lang="en-GB" sz="1600" dirty="0">
                <a:latin typeface="Arial" panose="020B0604020202020204" pitchFamily="34" charset="0"/>
                <a:cs typeface="Arial" panose="020B0604020202020204" pitchFamily="34" charset="0"/>
              </a:rPr>
              <a:t> S., Sims R., Kirchner N., 2007. “Contribution of renewables to energy security”. Paris: OECD/IEA, available at: </a:t>
            </a:r>
            <a:r>
              <a:rPr lang="en-GB" sz="1600" u="sng" dirty="0">
                <a:latin typeface="Arial" panose="020B0604020202020204" pitchFamily="34" charset="0"/>
                <a:cs typeface="Arial" panose="020B0604020202020204" pitchFamily="34" charset="0"/>
                <a:hlinkClick r:id="rId4"/>
              </a:rPr>
              <a:t>https://www.iea.org/publications/freepublications/publication/so_contribution.pdf</a:t>
            </a:r>
            <a:r>
              <a:rPr lang="en-GB" sz="1600" dirty="0">
                <a:latin typeface="Arial" panose="020B0604020202020204" pitchFamily="34" charset="0"/>
                <a:cs typeface="Arial" panose="020B0604020202020204" pitchFamily="34" charset="0"/>
              </a:rPr>
              <a:t> </a:t>
            </a:r>
            <a:endParaRPr lang="en-GR" sz="1600" dirty="0">
              <a:latin typeface="Arial" panose="020B0604020202020204" pitchFamily="34" charset="0"/>
              <a:cs typeface="Arial" panose="020B0604020202020204" pitchFamily="34" charset="0"/>
            </a:endParaRPr>
          </a:p>
          <a:p>
            <a:pPr>
              <a:lnSpc>
                <a:spcPct val="120000"/>
              </a:lnSpc>
            </a:pPr>
            <a:r>
              <a:rPr lang="en-US" sz="1600" dirty="0">
                <a:latin typeface="Arial" panose="020B0604020202020204" pitchFamily="34" charset="0"/>
                <a:cs typeface="Arial" panose="020B0604020202020204" pitchFamily="34" charset="0"/>
              </a:rPr>
              <a:t>REN21, 2019. “</a:t>
            </a:r>
            <a:r>
              <a:rPr lang="en-GB" sz="1600" dirty="0">
                <a:latin typeface="Arial" panose="020B0604020202020204" pitchFamily="34" charset="0"/>
                <a:cs typeface="Arial" panose="020B0604020202020204" pitchFamily="34" charset="0"/>
              </a:rPr>
              <a:t>Renewables 2019 Global Status Report”. Paris: REN21 Secretariat, available at: </a:t>
            </a:r>
            <a:r>
              <a:rPr lang="en-GB" sz="1600" u="sng" dirty="0">
                <a:latin typeface="Arial" panose="020B0604020202020204" pitchFamily="34" charset="0"/>
                <a:cs typeface="Arial" panose="020B0604020202020204" pitchFamily="34" charset="0"/>
                <a:hlinkClick r:id="rId5"/>
              </a:rPr>
              <a:t>https://www.ren21.net/wpcontent/uploads/2019/05/gsr_2019_full_report_en.pdf</a:t>
            </a:r>
            <a:r>
              <a:rPr lang="en-GB" sz="1600" dirty="0">
                <a:latin typeface="Arial" panose="020B0604020202020204" pitchFamily="34" charset="0"/>
                <a:cs typeface="Arial" panose="020B0604020202020204" pitchFamily="34" charset="0"/>
              </a:rPr>
              <a:t> </a:t>
            </a:r>
          </a:p>
          <a:p>
            <a:pPr>
              <a:lnSpc>
                <a:spcPct val="120000"/>
              </a:lnSpc>
            </a:pPr>
            <a:r>
              <a:rPr lang="en-US" sz="1600" dirty="0">
                <a:latin typeface="Arial" panose="020B0604020202020204" pitchFamily="34" charset="0"/>
                <a:cs typeface="Arial" panose="020B0604020202020204" pitchFamily="34" charset="0"/>
              </a:rPr>
              <a:t>Scholten D., Bosman R., 2016. “</a:t>
            </a:r>
            <a:r>
              <a:rPr lang="en-GB" sz="1600" dirty="0">
                <a:latin typeface="Arial" panose="020B0604020202020204" pitchFamily="34" charset="0"/>
                <a:cs typeface="Arial" panose="020B0604020202020204" pitchFamily="34" charset="0"/>
              </a:rPr>
              <a:t>The geopolitics of renewables; exploring the political implications of renewable energy systems”. Technological Forecasting &amp; Social Change. Volume 103. pp. 273-283. DOI: 10.1016/j.techfore.2015.10.014</a:t>
            </a:r>
            <a:endParaRPr lang="en-GR" sz="1600" dirty="0">
              <a:latin typeface="Arial" panose="020B0604020202020204" pitchFamily="34" charset="0"/>
              <a:cs typeface="Arial" panose="020B0604020202020204" pitchFamily="34" charset="0"/>
            </a:endParaRPr>
          </a:p>
          <a:p>
            <a:pPr>
              <a:lnSpc>
                <a:spcPct val="120000"/>
              </a:lnSpc>
            </a:pPr>
            <a:r>
              <a:rPr lang="en-US" sz="1600" dirty="0" err="1">
                <a:latin typeface="Arial" panose="020B0604020202020204" pitchFamily="34" charset="0"/>
                <a:cs typeface="Arial" panose="020B0604020202020204" pitchFamily="34" charset="0"/>
              </a:rPr>
              <a:t>Stigka</a:t>
            </a:r>
            <a:r>
              <a:rPr lang="en-US" sz="1600" dirty="0">
                <a:latin typeface="Arial" panose="020B0604020202020204" pitchFamily="34" charset="0"/>
                <a:cs typeface="Arial" panose="020B0604020202020204" pitchFamily="34" charset="0"/>
              </a:rPr>
              <a:t> E., </a:t>
            </a:r>
            <a:r>
              <a:rPr lang="en-US" sz="1600" dirty="0" err="1">
                <a:latin typeface="Arial" panose="020B0604020202020204" pitchFamily="34" charset="0"/>
                <a:cs typeface="Arial" panose="020B0604020202020204" pitchFamily="34" charset="0"/>
              </a:rPr>
              <a:t>Paravantis</a:t>
            </a:r>
            <a:r>
              <a:rPr lang="en-US" sz="1600" dirty="0">
                <a:latin typeface="Arial" panose="020B0604020202020204" pitchFamily="34" charset="0"/>
                <a:cs typeface="Arial" panose="020B0604020202020204" pitchFamily="34" charset="0"/>
              </a:rPr>
              <a:t> J.A., </a:t>
            </a:r>
            <a:r>
              <a:rPr lang="en-US" sz="1600" dirty="0" err="1">
                <a:latin typeface="Arial" panose="020B0604020202020204" pitchFamily="34" charset="0"/>
                <a:cs typeface="Arial" panose="020B0604020202020204" pitchFamily="34" charset="0"/>
              </a:rPr>
              <a:t>Mihalakakou</a:t>
            </a:r>
            <a:r>
              <a:rPr lang="en-US" sz="1600" dirty="0">
                <a:latin typeface="Arial" panose="020B0604020202020204" pitchFamily="34" charset="0"/>
                <a:cs typeface="Arial" panose="020B0604020202020204" pitchFamily="34" charset="0"/>
              </a:rPr>
              <a:t> G.K., 2014. “Social Acceptance of Renewable Energy Sources: A Review of Contingent Valuation Applications”. Renewable and Sustainable Energy Reviews. Volume 32. pp. 100-106. </a:t>
            </a:r>
            <a:r>
              <a:rPr lang="en-GB" sz="1600" dirty="0">
                <a:latin typeface="Arial" panose="020B0604020202020204" pitchFamily="34" charset="0"/>
                <a:cs typeface="Arial" panose="020B0604020202020204" pitchFamily="34" charset="0"/>
              </a:rPr>
              <a:t>DOI: 10.1016/j.rser.2013.12.026</a:t>
            </a:r>
            <a:endParaRPr lang="en-GR" sz="1600" dirty="0">
              <a:latin typeface="Arial" panose="020B0604020202020204" pitchFamily="34" charset="0"/>
              <a:cs typeface="Arial" panose="020B0604020202020204" pitchFamily="34" charset="0"/>
            </a:endParaRPr>
          </a:p>
          <a:p>
            <a:pPr marL="0" indent="0">
              <a:buNone/>
            </a:pPr>
            <a:endParaRPr lang="en-GB" sz="1600" dirty="0">
              <a:latin typeface="Arial" panose="020B0604020202020204" pitchFamily="34" charset="0"/>
              <a:cs typeface="Arial" panose="020B0604020202020204" pitchFamily="34" charset="0"/>
            </a:endParaRPr>
          </a:p>
          <a:p>
            <a:endParaRPr lang="en-GR" sz="1600" dirty="0">
              <a:latin typeface="Arial" panose="020B0604020202020204" pitchFamily="34" charset="0"/>
              <a:cs typeface="Arial" panose="020B0604020202020204" pitchFamily="34" charset="0"/>
            </a:endParaRPr>
          </a:p>
          <a:p>
            <a:endParaRPr lang="en-GR" sz="1600" dirty="0">
              <a:latin typeface="Arial" panose="020B0604020202020204" pitchFamily="34" charset="0"/>
              <a:cs typeface="Arial" panose="020B0604020202020204" pitchFamily="34" charset="0"/>
            </a:endParaRPr>
          </a:p>
          <a:p>
            <a:endParaRPr lang="en-GR" sz="16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56DECD6-8397-7643-8FB7-B3E109555615}"/>
              </a:ext>
            </a:extLst>
          </p:cNvPr>
          <p:cNvSpPr>
            <a:spLocks noGrp="1"/>
          </p:cNvSpPr>
          <p:nvPr>
            <p:ph type="sldNum" sz="quarter" idx="12"/>
          </p:nvPr>
        </p:nvSpPr>
        <p:spPr/>
        <p:txBody>
          <a:bodyPr/>
          <a:lstStyle/>
          <a:p>
            <a:fld id="{F8E28480-1C08-4458-AD97-0283E6FFD09D}" type="slidenum">
              <a:rPr lang="en-US" smtClean="0"/>
              <a:t>35</a:t>
            </a:fld>
            <a:endParaRPr lang="en-US" dirty="0"/>
          </a:p>
        </p:txBody>
      </p:sp>
    </p:spTree>
    <p:extLst>
      <p:ext uri="{BB962C8B-B14F-4D97-AF65-F5344CB8AC3E}">
        <p14:creationId xmlns:p14="http://schemas.microsoft.com/office/powerpoint/2010/main" val="744565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9CD6474-47AA-4D47-AF35-32FA3089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CC9A23-B1B6-9745-B3B6-B28AD4B1E2D7}"/>
              </a:ext>
            </a:extLst>
          </p:cNvPr>
          <p:cNvSpPr>
            <a:spLocks noGrp="1"/>
          </p:cNvSpPr>
          <p:nvPr>
            <p:ph type="title"/>
          </p:nvPr>
        </p:nvSpPr>
        <p:spPr>
          <a:xfrm>
            <a:off x="1371600" y="1020729"/>
            <a:ext cx="9486900" cy="494412"/>
          </a:xfrm>
        </p:spPr>
        <p:txBody>
          <a:bodyPr anchor="b">
            <a:noAutofit/>
          </a:bodyPr>
          <a:lstStyle/>
          <a:p>
            <a:r>
              <a:rPr lang="en-GR" sz="3000" dirty="0">
                <a:solidFill>
                  <a:schemeClr val="bg2">
                    <a:lumMod val="50000"/>
                  </a:schemeClr>
                </a:solidFill>
                <a:latin typeface="Arial" panose="020B0604020202020204" pitchFamily="34" charset="0"/>
                <a:cs typeface="Arial" panose="020B0604020202020204" pitchFamily="34" charset="0"/>
              </a:rPr>
              <a:t>Scope of the lecture (cont.)</a:t>
            </a:r>
          </a:p>
        </p:txBody>
      </p:sp>
      <p:sp>
        <p:nvSpPr>
          <p:cNvPr id="3" name="Content Placeholder 2">
            <a:extLst>
              <a:ext uri="{FF2B5EF4-FFF2-40B4-BE49-F238E27FC236}">
                <a16:creationId xmlns:a16="http://schemas.microsoft.com/office/drawing/2014/main" id="{9A02C66C-309E-CA46-9EF6-47944BD8B7EA}"/>
              </a:ext>
            </a:extLst>
          </p:cNvPr>
          <p:cNvSpPr>
            <a:spLocks noGrp="1"/>
          </p:cNvSpPr>
          <p:nvPr>
            <p:ph idx="1"/>
          </p:nvPr>
        </p:nvSpPr>
        <p:spPr>
          <a:xfrm>
            <a:off x="1371600" y="1515141"/>
            <a:ext cx="9486901" cy="4263653"/>
          </a:xfrm>
        </p:spPr>
        <p:txBody>
          <a:bodyPr>
            <a:normAutofit fontScale="55000" lnSpcReduction="20000"/>
          </a:bodyPr>
          <a:lstStyle/>
          <a:p>
            <a:pPr lvl="0">
              <a:lnSpc>
                <a:spcPct val="160000"/>
              </a:lnSpc>
              <a:spcBef>
                <a:spcPts val="0"/>
              </a:spcBef>
              <a:buSzTx/>
              <a:buFont typeface="Wingdings" pitchFamily="2" charset="2"/>
              <a:buChar char="§"/>
              <a:defRPr/>
            </a:pPr>
            <a:r>
              <a:rPr lang="en-GB" sz="4000" dirty="0">
                <a:latin typeface="Arial" panose="020B0604020202020204" pitchFamily="34" charset="0"/>
                <a:cs typeface="Arial" panose="020B0604020202020204" pitchFamily="34" charset="0"/>
              </a:rPr>
              <a:t>To answer two questions: </a:t>
            </a:r>
            <a:endParaRPr lang="el-GR" sz="4000" dirty="0">
              <a:latin typeface="Arial" panose="020B0604020202020204" pitchFamily="34" charset="0"/>
              <a:cs typeface="Arial" panose="020B0604020202020204" pitchFamily="34" charset="0"/>
            </a:endParaRPr>
          </a:p>
          <a:p>
            <a:pPr marL="457200" lvl="0" indent="-457200">
              <a:lnSpc>
                <a:spcPct val="220000"/>
              </a:lnSpc>
              <a:spcBef>
                <a:spcPts val="0"/>
              </a:spcBef>
              <a:spcAft>
                <a:spcPts val="1200"/>
              </a:spcAft>
              <a:buSzTx/>
              <a:buFont typeface="+mj-lt"/>
              <a:buAutoNum type="arabicPeriod"/>
              <a:defRPr/>
            </a:pPr>
            <a:r>
              <a:rPr lang="en-GB" sz="4000" i="1" dirty="0">
                <a:latin typeface="Arial" panose="020B0604020202020204" pitchFamily="34" charset="0"/>
                <a:cs typeface="Arial" panose="020B0604020202020204" pitchFamily="34" charset="0"/>
              </a:rPr>
              <a:t>Do renewable energies improve energy security in the long run?</a:t>
            </a:r>
          </a:p>
          <a:p>
            <a:pPr marL="457200" lvl="0" indent="-457200">
              <a:lnSpc>
                <a:spcPct val="220000"/>
              </a:lnSpc>
              <a:spcBef>
                <a:spcPts val="0"/>
              </a:spcBef>
              <a:spcAft>
                <a:spcPts val="1200"/>
              </a:spcAft>
              <a:buSzTx/>
              <a:buFont typeface="+mj-lt"/>
              <a:buAutoNum type="arabicPeriod"/>
              <a:defRPr/>
            </a:pPr>
            <a:r>
              <a:rPr lang="en-GB" sz="4000" i="1" dirty="0">
                <a:latin typeface="Arial" panose="020B0604020202020204" pitchFamily="34" charset="0"/>
                <a:cs typeface="Arial" panose="020B0604020202020204" pitchFamily="34" charset="0"/>
              </a:rPr>
              <a:t>Will energy security in these three groups of countries change in the future with the use of RES in their energy mix?</a:t>
            </a:r>
          </a:p>
          <a:p>
            <a:pPr marL="0" lvl="0" indent="0">
              <a:lnSpc>
                <a:spcPct val="150000"/>
              </a:lnSpc>
              <a:spcBef>
                <a:spcPts val="0"/>
              </a:spcBef>
              <a:spcAft>
                <a:spcPts val="1200"/>
              </a:spcAft>
              <a:buSzTx/>
              <a:buNone/>
              <a:defRPr/>
            </a:pPr>
            <a:endParaRPr lang="en-GB" sz="2200" b="1" i="1" dirty="0">
              <a:latin typeface="Arial" panose="020B0604020202020204" pitchFamily="34" charset="0"/>
              <a:cs typeface="Arial" panose="020B0604020202020204" pitchFamily="34" charset="0"/>
            </a:endParaRPr>
          </a:p>
          <a:p>
            <a:pPr marL="0" lvl="0" indent="0">
              <a:lnSpc>
                <a:spcPct val="150000"/>
              </a:lnSpc>
              <a:spcBef>
                <a:spcPts val="0"/>
              </a:spcBef>
              <a:spcAft>
                <a:spcPts val="1200"/>
              </a:spcAft>
              <a:buSzTx/>
              <a:buNone/>
              <a:defRPr/>
            </a:pPr>
            <a:endParaRPr lang="en-GB" sz="2200" b="1" i="1" dirty="0">
              <a:latin typeface="Arial" panose="020B0604020202020204" pitchFamily="34" charset="0"/>
              <a:cs typeface="Arial" panose="020B0604020202020204" pitchFamily="34" charset="0"/>
            </a:endParaRPr>
          </a:p>
          <a:p>
            <a:pPr marL="0" indent="0">
              <a:lnSpc>
                <a:spcPct val="150000"/>
              </a:lnSpc>
              <a:spcBef>
                <a:spcPts val="0"/>
              </a:spcBef>
              <a:buSzTx/>
              <a:buNone/>
              <a:defRPr/>
            </a:pPr>
            <a:r>
              <a:rPr lang="el-GR" sz="2600" b="1" dirty="0">
                <a:latin typeface="Arial" panose="020B0604020202020204" pitchFamily="34" charset="0"/>
                <a:ea typeface="Calibri" charset="0"/>
                <a:cs typeface="Arial" panose="020B0604020202020204" pitchFamily="34" charset="0"/>
              </a:rPr>
              <a:t>🔑</a:t>
            </a:r>
            <a:r>
              <a:rPr lang="en-GB" sz="2900" b="1" dirty="0">
                <a:latin typeface="Arial" panose="020B0604020202020204" pitchFamily="34" charset="0"/>
                <a:ea typeface="Calibri" charset="0"/>
                <a:cs typeface="Arial" panose="020B0604020202020204" pitchFamily="34" charset="0"/>
              </a:rPr>
              <a:t>Keywords</a:t>
            </a:r>
            <a:r>
              <a:rPr lang="el-GR" sz="2900" b="1" dirty="0">
                <a:latin typeface="Arial" panose="020B0604020202020204" pitchFamily="34" charset="0"/>
                <a:ea typeface="Calibri" charset="0"/>
                <a:cs typeface="Arial" panose="020B0604020202020204" pitchFamily="34" charset="0"/>
              </a:rPr>
              <a:t>:</a:t>
            </a:r>
            <a:r>
              <a:rPr lang="el-GR" sz="2900" dirty="0">
                <a:latin typeface="Arial" panose="020B0604020202020204" pitchFamily="34" charset="0"/>
                <a:ea typeface="Calibri" charset="0"/>
                <a:cs typeface="Arial" panose="020B0604020202020204" pitchFamily="34" charset="0"/>
              </a:rPr>
              <a:t> </a:t>
            </a:r>
            <a:r>
              <a:rPr lang="en-GB" sz="2900" dirty="0">
                <a:latin typeface="Arial" panose="020B0604020202020204" pitchFamily="34" charset="0"/>
                <a:ea typeface="Calibri" charset="0"/>
                <a:cs typeface="Arial" panose="020B0604020202020204" pitchFamily="34" charset="0"/>
              </a:rPr>
              <a:t>energy</a:t>
            </a:r>
            <a:r>
              <a:rPr lang="el-GR" sz="2900" dirty="0">
                <a:latin typeface="Arial" panose="020B0604020202020204" pitchFamily="34" charset="0"/>
                <a:ea typeface="Calibri" charset="0"/>
                <a:cs typeface="Arial" panose="020B0604020202020204" pitchFamily="34" charset="0"/>
              </a:rPr>
              <a:t> </a:t>
            </a:r>
            <a:r>
              <a:rPr lang="en-GB" sz="2900" dirty="0">
                <a:latin typeface="Arial" panose="020B0604020202020204" pitchFamily="34" charset="0"/>
                <a:ea typeface="Calibri" charset="0"/>
                <a:cs typeface="Arial" panose="020B0604020202020204" pitchFamily="34" charset="0"/>
              </a:rPr>
              <a:t>security</a:t>
            </a:r>
            <a:r>
              <a:rPr lang="el-GR" sz="2900" dirty="0">
                <a:latin typeface="Arial" panose="020B0604020202020204" pitchFamily="34" charset="0"/>
                <a:ea typeface="Calibri" charset="0"/>
                <a:cs typeface="Arial" panose="020B0604020202020204" pitchFamily="34" charset="0"/>
              </a:rPr>
              <a:t>, </a:t>
            </a:r>
            <a:r>
              <a:rPr lang="en-GB" sz="2900" dirty="0">
                <a:latin typeface="Arial" panose="020B0604020202020204" pitchFamily="34" charset="0"/>
                <a:ea typeface="Calibri" charset="0"/>
                <a:cs typeface="Arial" panose="020B0604020202020204" pitchFamily="34" charset="0"/>
              </a:rPr>
              <a:t>renewable energy sources</a:t>
            </a:r>
            <a:r>
              <a:rPr lang="el-GR" sz="2900" dirty="0">
                <a:latin typeface="Arial" panose="020B0604020202020204" pitchFamily="34" charset="0"/>
                <a:ea typeface="Calibri" charset="0"/>
                <a:cs typeface="Arial" panose="020B0604020202020204" pitchFamily="34" charset="0"/>
              </a:rPr>
              <a:t>, </a:t>
            </a:r>
            <a:r>
              <a:rPr lang="en-GB" sz="2900" dirty="0">
                <a:latin typeface="Arial" panose="020B0604020202020204" pitchFamily="34" charset="0"/>
                <a:ea typeface="Calibri" charset="0"/>
                <a:cs typeface="Arial" panose="020B0604020202020204" pitchFamily="34" charset="0"/>
              </a:rPr>
              <a:t>energy mix, energy transition</a:t>
            </a:r>
            <a:endParaRPr lang="el-GR" sz="2900" dirty="0">
              <a:latin typeface="Arial" panose="020B0604020202020204" pitchFamily="34" charset="0"/>
              <a:ea typeface="Calibri" charset="0"/>
              <a:cs typeface="Arial" panose="020B0604020202020204" pitchFamily="34" charset="0"/>
            </a:endParaRPr>
          </a:p>
        </p:txBody>
      </p:sp>
      <p:sp>
        <p:nvSpPr>
          <p:cNvPr id="8" name="Slide Number Placeholder 7">
            <a:extLst>
              <a:ext uri="{FF2B5EF4-FFF2-40B4-BE49-F238E27FC236}">
                <a16:creationId xmlns:a16="http://schemas.microsoft.com/office/drawing/2014/main" id="{37361702-0FD2-2443-AE73-F92B935DBD77}"/>
              </a:ext>
            </a:extLst>
          </p:cNvPr>
          <p:cNvSpPr>
            <a:spLocks noGrp="1"/>
          </p:cNvSpPr>
          <p:nvPr>
            <p:ph type="sldNum" sz="quarter" idx="12"/>
          </p:nvPr>
        </p:nvSpPr>
        <p:spPr>
          <a:xfrm>
            <a:off x="11116340" y="6356350"/>
            <a:ext cx="871868" cy="365125"/>
          </a:xfrm>
        </p:spPr>
        <p:txBody>
          <a:bodyPr>
            <a:normAutofit/>
          </a:bodyPr>
          <a:lstStyle/>
          <a:p>
            <a:pPr>
              <a:spcAft>
                <a:spcPts val="600"/>
              </a:spcAft>
            </a:pPr>
            <a:fld id="{F8E28480-1C08-4458-AD97-0283E6FFD09D}" type="slidenum">
              <a:rPr lang="en-US" smtClean="0"/>
              <a:pPr>
                <a:spcAft>
                  <a:spcPts val="600"/>
                </a:spcAft>
              </a:pPr>
              <a:t>4</a:t>
            </a:fld>
            <a:endParaRPr lang="en-US"/>
          </a:p>
        </p:txBody>
      </p:sp>
    </p:spTree>
    <p:extLst>
      <p:ext uri="{BB962C8B-B14F-4D97-AF65-F5344CB8AC3E}">
        <p14:creationId xmlns:p14="http://schemas.microsoft.com/office/powerpoint/2010/main" val="4110162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CA56F-CC2C-424E-BFAD-07B978124EEF}"/>
              </a:ext>
            </a:extLst>
          </p:cNvPr>
          <p:cNvSpPr>
            <a:spLocks noGrp="1"/>
          </p:cNvSpPr>
          <p:nvPr>
            <p:ph type="title"/>
          </p:nvPr>
        </p:nvSpPr>
        <p:spPr>
          <a:xfrm>
            <a:off x="1103242" y="685800"/>
            <a:ext cx="9755257" cy="963892"/>
          </a:xfrm>
        </p:spPr>
        <p:txBody>
          <a:bodyPr anchor="b">
            <a:noAutofit/>
          </a:bodyPr>
          <a:lstStyle/>
          <a:p>
            <a:br>
              <a:rPr lang="en-US" dirty="0">
                <a:latin typeface="Arial" panose="020B0604020202020204" pitchFamily="34" charset="0"/>
                <a:cs typeface="Arial" panose="020B0604020202020204" pitchFamily="34" charset="0"/>
              </a:rPr>
            </a:br>
            <a:r>
              <a:rPr lang="en-US" sz="3000" dirty="0">
                <a:solidFill>
                  <a:schemeClr val="bg2">
                    <a:lumMod val="50000"/>
                  </a:schemeClr>
                </a:solidFill>
                <a:latin typeface="Arial" panose="020B0604020202020204" pitchFamily="34" charset="0"/>
                <a:cs typeface="Arial" panose="020B0604020202020204" pitchFamily="34" charset="0"/>
              </a:rPr>
              <a:t>The traditional role of energy</a:t>
            </a:r>
            <a:br>
              <a:rPr lang="en-US" sz="2800" dirty="0">
                <a:solidFill>
                  <a:schemeClr val="bg2">
                    <a:lumMod val="50000"/>
                  </a:schemeClr>
                </a:solidFill>
                <a:latin typeface="Arial" panose="020B0604020202020204" pitchFamily="34" charset="0"/>
                <a:cs typeface="Arial" panose="020B0604020202020204" pitchFamily="34" charset="0"/>
              </a:rPr>
            </a:br>
            <a:r>
              <a:rPr lang="en-US" sz="2800" dirty="0">
                <a:solidFill>
                  <a:schemeClr val="bg2">
                    <a:lumMod val="50000"/>
                  </a:schemeClr>
                </a:solidFill>
                <a:latin typeface="Arial" panose="020B0604020202020204" pitchFamily="34" charset="0"/>
                <a:cs typeface="Arial" panose="020B0604020202020204" pitchFamily="34" charset="0"/>
              </a:rPr>
              <a:t>Non-renewable energy </a:t>
            </a:r>
            <a:endParaRPr lang="en-GR" sz="2800" dirty="0">
              <a:solidFill>
                <a:schemeClr val="bg2">
                  <a:lumMod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AA95E6E-BFC4-144C-B3F2-FED7DD146496}"/>
              </a:ext>
            </a:extLst>
          </p:cNvPr>
          <p:cNvSpPr>
            <a:spLocks noGrp="1"/>
          </p:cNvSpPr>
          <p:nvPr>
            <p:ph idx="1"/>
          </p:nvPr>
        </p:nvSpPr>
        <p:spPr>
          <a:xfrm>
            <a:off x="1103243" y="1649691"/>
            <a:ext cx="9755258" cy="4522510"/>
          </a:xfrm>
        </p:spPr>
        <p:txBody>
          <a:bodyPr>
            <a:normAutofit fontScale="85000" lnSpcReduction="10000"/>
          </a:bodyPr>
          <a:lstStyle/>
          <a:p>
            <a:pPr marL="0" indent="0" algn="just">
              <a:lnSpc>
                <a:spcPct val="150000"/>
              </a:lnSpc>
              <a:buNone/>
            </a:pPr>
            <a:r>
              <a:rPr lang="en-US" b="1" i="1" dirty="0">
                <a:latin typeface="Arial" panose="020B0604020202020204" pitchFamily="34" charset="0"/>
                <a:cs typeface="Arial" panose="020B0604020202020204" pitchFamily="34" charset="0"/>
              </a:rPr>
              <a:t>“Energy is the precondition of all commodities, a basic factor equal with air, water, and earth”</a:t>
            </a:r>
            <a:r>
              <a:rPr lang="en-US" b="1" dirty="0">
                <a:latin typeface="Arial" panose="020B0604020202020204" pitchFamily="34" charset="0"/>
                <a:cs typeface="Arial" panose="020B0604020202020204" pitchFamily="34" charset="0"/>
              </a:rPr>
              <a:t> </a:t>
            </a:r>
          </a:p>
          <a:p>
            <a:pPr marL="0" indent="0" algn="r">
              <a:lnSpc>
                <a:spcPct val="120000"/>
              </a:lnSpc>
              <a:spcBef>
                <a:spcPts val="0"/>
              </a:spcBef>
              <a:buNone/>
            </a:pPr>
            <a:r>
              <a:rPr lang="en-US" sz="1600" dirty="0">
                <a:solidFill>
                  <a:schemeClr val="bg2">
                    <a:lumMod val="50000"/>
                  </a:schemeClr>
                </a:solidFill>
                <a:latin typeface="Arial" panose="020B0604020202020204" pitchFamily="34" charset="0"/>
                <a:cs typeface="Arial" panose="020B0604020202020204" pitchFamily="34" charset="0"/>
              </a:rPr>
              <a:t>E. F. Schumacher, Nobel laureate economist, 1977 </a:t>
            </a:r>
            <a:endParaRPr lang="en-US" sz="1600" dirty="0">
              <a:latin typeface="Arial" panose="020B0604020202020204" pitchFamily="34" charset="0"/>
              <a:cs typeface="Arial" panose="020B0604020202020204" pitchFamily="34" charset="0"/>
            </a:endParaRPr>
          </a:p>
          <a:p>
            <a:pPr algn="just">
              <a:lnSpc>
                <a:spcPct val="150000"/>
              </a:lnSpc>
              <a:buFont typeface="Wingdings" pitchFamily="2" charset="2"/>
              <a:buChar char="v"/>
            </a:pPr>
            <a:r>
              <a:rPr lang="en-GB" dirty="0">
                <a:latin typeface="Arial" panose="020B0604020202020204" pitchFamily="34" charset="0"/>
                <a:cs typeface="Arial" panose="020B0604020202020204" pitchFamily="34" charset="0"/>
              </a:rPr>
              <a:t>Energy is of the essence of any production process and it must be secured !</a:t>
            </a:r>
            <a:endParaRPr lang="en-GB" b="1" dirty="0">
              <a:latin typeface="Arial" panose="020B0604020202020204" pitchFamily="34" charset="0"/>
              <a:cs typeface="Arial" panose="020B0604020202020204" pitchFamily="34" charset="0"/>
            </a:endParaRPr>
          </a:p>
          <a:p>
            <a:pPr marL="0" indent="0" algn="just">
              <a:lnSpc>
                <a:spcPct val="150000"/>
              </a:lnSpc>
              <a:buNone/>
            </a:pPr>
            <a:r>
              <a:rPr lang="en-GB" b="1" dirty="0">
                <a:latin typeface="Arial" panose="020B0604020202020204" pitchFamily="34" charset="0"/>
                <a:cs typeface="Arial" panose="020B0604020202020204" pitchFamily="34" charset="0"/>
              </a:rPr>
              <a:t>Non-renewable energy:</a:t>
            </a:r>
          </a:p>
          <a:p>
            <a:pPr algn="just">
              <a:lnSpc>
                <a:spcPct val="150000"/>
              </a:lnSpc>
            </a:pPr>
            <a:r>
              <a:rPr lang="en-GB" dirty="0">
                <a:latin typeface="Arial" panose="020B0604020202020204" pitchFamily="34" charset="0"/>
                <a:cs typeface="Arial" panose="020B0604020202020204" pitchFamily="34" charset="0"/>
              </a:rPr>
              <a:t>Non-renewable energy comes from sources that will run out or will not be replenished in our lifetimes </a:t>
            </a:r>
            <a:endParaRPr lang="el-GR" dirty="0">
              <a:latin typeface="Arial" panose="020B0604020202020204" pitchFamily="34" charset="0"/>
              <a:cs typeface="Arial" panose="020B0604020202020204" pitchFamily="34" charset="0"/>
            </a:endParaRPr>
          </a:p>
          <a:p>
            <a:pPr algn="just">
              <a:lnSpc>
                <a:spcPct val="150000"/>
              </a:lnSpc>
            </a:pPr>
            <a:r>
              <a:rPr lang="en-GB" dirty="0">
                <a:latin typeface="Arial" panose="020B0604020202020204" pitchFamily="34" charset="0"/>
                <a:cs typeface="Arial" panose="020B0604020202020204" pitchFamily="34" charset="0"/>
              </a:rPr>
              <a:t>Fossil fuels are a valuable source of energy. They are relatively inexpensive to extract. They can also be stored, piped, or shipped anywhere in the world</a:t>
            </a:r>
          </a:p>
        </p:txBody>
      </p:sp>
      <p:sp>
        <p:nvSpPr>
          <p:cNvPr id="8" name="Slide Number Placeholder 7">
            <a:extLst>
              <a:ext uri="{FF2B5EF4-FFF2-40B4-BE49-F238E27FC236}">
                <a16:creationId xmlns:a16="http://schemas.microsoft.com/office/drawing/2014/main" id="{C3714EA1-F93F-C248-949D-334A5CBA900B}"/>
              </a:ext>
            </a:extLst>
          </p:cNvPr>
          <p:cNvSpPr>
            <a:spLocks noGrp="1"/>
          </p:cNvSpPr>
          <p:nvPr>
            <p:ph type="sldNum" sz="quarter" idx="12"/>
          </p:nvPr>
        </p:nvSpPr>
        <p:spPr/>
        <p:txBody>
          <a:bodyPr/>
          <a:lstStyle/>
          <a:p>
            <a:fld id="{F8E28480-1C08-4458-AD97-0283E6FFD09D}" type="slidenum">
              <a:rPr lang="en-US" smtClean="0"/>
              <a:t>5</a:t>
            </a:fld>
            <a:endParaRPr lang="en-US"/>
          </a:p>
        </p:txBody>
      </p:sp>
    </p:spTree>
    <p:extLst>
      <p:ext uri="{BB962C8B-B14F-4D97-AF65-F5344CB8AC3E}">
        <p14:creationId xmlns:p14="http://schemas.microsoft.com/office/powerpoint/2010/main" val="2215134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DD540DA7-5D11-4EDC-B80E-683311B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2794E3E-966D-43D0-B426-D33988B92C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8529" y="685800"/>
            <a:ext cx="8407958"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5CA56F-CC2C-424E-BFAD-07B978124EEF}"/>
              </a:ext>
            </a:extLst>
          </p:cNvPr>
          <p:cNvSpPr>
            <a:spLocks noGrp="1"/>
          </p:cNvSpPr>
          <p:nvPr>
            <p:ph type="title"/>
          </p:nvPr>
        </p:nvSpPr>
        <p:spPr>
          <a:xfrm>
            <a:off x="1349132" y="954135"/>
            <a:ext cx="7307188" cy="794278"/>
          </a:xfrm>
        </p:spPr>
        <p:txBody>
          <a:bodyPr>
            <a:normAutofit fontScale="90000"/>
          </a:bodyPr>
          <a:lstStyle/>
          <a:p>
            <a:pPr algn="ctr"/>
            <a:r>
              <a:rPr lang="en-US" sz="2800" dirty="0">
                <a:solidFill>
                  <a:schemeClr val="bg2">
                    <a:lumMod val="50000"/>
                  </a:schemeClr>
                </a:solidFill>
                <a:latin typeface="Arial" panose="020B0604020202020204" pitchFamily="34" charset="0"/>
                <a:cs typeface="Arial" panose="020B0604020202020204" pitchFamily="34" charset="0"/>
              </a:rPr>
              <a:t>The traditional role of energy</a:t>
            </a:r>
            <a:br>
              <a:rPr lang="en-US" sz="2500" dirty="0">
                <a:solidFill>
                  <a:schemeClr val="bg2">
                    <a:lumMod val="50000"/>
                  </a:schemeClr>
                </a:solidFill>
                <a:latin typeface="Arial" panose="020B0604020202020204" pitchFamily="34" charset="0"/>
                <a:cs typeface="Arial" panose="020B0604020202020204" pitchFamily="34" charset="0"/>
              </a:rPr>
            </a:br>
            <a:r>
              <a:rPr lang="en-US" sz="2500" dirty="0">
                <a:solidFill>
                  <a:schemeClr val="bg2">
                    <a:lumMod val="50000"/>
                  </a:schemeClr>
                </a:solidFill>
                <a:latin typeface="Arial" panose="020B0604020202020204" pitchFamily="34" charset="0"/>
                <a:cs typeface="Arial" panose="020B0604020202020204" pitchFamily="34" charset="0"/>
              </a:rPr>
              <a:t>Non-renewable energy </a:t>
            </a:r>
            <a:endParaRPr lang="en-GR" sz="2500" dirty="0">
              <a:solidFill>
                <a:schemeClr val="bg2">
                  <a:lumMod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AA95E6E-BFC4-144C-B3F2-FED7DD146496}"/>
              </a:ext>
            </a:extLst>
          </p:cNvPr>
          <p:cNvSpPr>
            <a:spLocks noGrp="1"/>
          </p:cNvSpPr>
          <p:nvPr>
            <p:ph idx="1"/>
          </p:nvPr>
        </p:nvSpPr>
        <p:spPr>
          <a:xfrm>
            <a:off x="852055" y="1838848"/>
            <a:ext cx="8254432" cy="4065017"/>
          </a:xfrm>
        </p:spPr>
        <p:txBody>
          <a:bodyPr>
            <a:normAutofit/>
          </a:bodyPr>
          <a:lstStyle/>
          <a:p>
            <a:pPr marL="0" indent="0">
              <a:lnSpc>
                <a:spcPct val="110000"/>
              </a:lnSpc>
              <a:buNone/>
            </a:pPr>
            <a:r>
              <a:rPr lang="en-GB" sz="2000" b="1" dirty="0">
                <a:solidFill>
                  <a:srgbClr val="C00000"/>
                </a:solidFill>
                <a:latin typeface="Arial" panose="020B0604020202020204" pitchFamily="34" charset="0"/>
                <a:cs typeface="Arial" panose="020B0604020202020204" pitchFamily="34" charset="0"/>
              </a:rPr>
              <a:t>Coal</a:t>
            </a:r>
          </a:p>
          <a:p>
            <a:pPr marL="0" indent="0">
              <a:lnSpc>
                <a:spcPct val="110000"/>
              </a:lnSpc>
              <a:buNone/>
            </a:pPr>
            <a:r>
              <a:rPr lang="en-GB" sz="2000" dirty="0">
                <a:latin typeface="Arial" panose="020B0604020202020204" pitchFamily="34" charset="0"/>
                <a:cs typeface="Arial" panose="020B0604020202020204" pitchFamily="34" charset="0"/>
              </a:rPr>
              <a:t>Coal is a reliable source of energy</a:t>
            </a:r>
          </a:p>
          <a:p>
            <a:pPr marL="0" indent="0">
              <a:lnSpc>
                <a:spcPct val="110000"/>
              </a:lnSpc>
              <a:buNone/>
            </a:pPr>
            <a:r>
              <a:rPr lang="en-GB" sz="2000" b="1" dirty="0">
                <a:latin typeface="Arial" panose="020B0604020202020204" pitchFamily="34" charset="0"/>
                <a:cs typeface="Arial" panose="020B0604020202020204" pitchFamily="34" charset="0"/>
              </a:rPr>
              <a:t>But</a:t>
            </a:r>
            <a:r>
              <a:rPr lang="en-GB" sz="2000" dirty="0">
                <a:latin typeface="Arial" panose="020B0604020202020204" pitchFamily="34" charset="0"/>
                <a:cs typeface="Arial" panose="020B0604020202020204" pitchFamily="34" charset="0"/>
              </a:rPr>
              <a:t>, when coal is burned, it releases many toxic gases and pollutants into the atmosphere</a:t>
            </a:r>
          </a:p>
          <a:p>
            <a:pPr marL="0" indent="0">
              <a:lnSpc>
                <a:spcPct val="110000"/>
              </a:lnSpc>
              <a:buNone/>
            </a:pPr>
            <a:r>
              <a:rPr lang="en-GB" sz="2000" b="1" dirty="0">
                <a:solidFill>
                  <a:srgbClr val="C00000"/>
                </a:solidFill>
                <a:latin typeface="Arial" panose="020B0604020202020204" pitchFamily="34" charset="0"/>
                <a:cs typeface="Arial" panose="020B0604020202020204" pitchFamily="34" charset="0"/>
              </a:rPr>
              <a:t>Oil</a:t>
            </a:r>
          </a:p>
          <a:p>
            <a:pPr marL="0" indent="0">
              <a:lnSpc>
                <a:spcPct val="110000"/>
              </a:lnSpc>
              <a:buNone/>
            </a:pPr>
            <a:r>
              <a:rPr lang="en-GB" sz="2000" dirty="0">
                <a:latin typeface="Arial" panose="020B0604020202020204" pitchFamily="34" charset="0"/>
                <a:cs typeface="Arial" panose="020B0604020202020204" pitchFamily="34" charset="0"/>
              </a:rPr>
              <a:t>Oil is a reliable and dependable source of energy and money for the local community. It provides us with thousands of conveniences</a:t>
            </a:r>
          </a:p>
          <a:p>
            <a:pPr marL="0" indent="0">
              <a:lnSpc>
                <a:spcPct val="110000"/>
              </a:lnSpc>
              <a:buNone/>
            </a:pPr>
            <a:r>
              <a:rPr lang="en-GB" sz="2000" b="1" dirty="0">
                <a:latin typeface="Arial" panose="020B0604020202020204" pitchFamily="34" charset="0"/>
                <a:cs typeface="Arial" panose="020B0604020202020204" pitchFamily="34" charset="0"/>
              </a:rPr>
              <a:t>But</a:t>
            </a:r>
            <a:r>
              <a:rPr lang="en-GB" sz="2000" dirty="0">
                <a:latin typeface="Arial" panose="020B0604020202020204" pitchFamily="34" charset="0"/>
                <a:cs typeface="Arial" panose="020B0604020202020204" pitchFamily="34" charset="0"/>
              </a:rPr>
              <a:t>, burning oil is harmful to the environment. It releases hazardous gases and fumes into the air that we breathe</a:t>
            </a:r>
          </a:p>
        </p:txBody>
      </p:sp>
      <p:pic>
        <p:nvPicPr>
          <p:cNvPr id="10" name="Picture 9" descr="Chart, funnel chart&#10;&#10;Description automatically generated">
            <a:extLst>
              <a:ext uri="{FF2B5EF4-FFF2-40B4-BE49-F238E27FC236}">
                <a16:creationId xmlns:a16="http://schemas.microsoft.com/office/drawing/2014/main" id="{FB3B12A4-22E9-7B4A-ADCE-B8F89F421253}"/>
              </a:ext>
            </a:extLst>
          </p:cNvPr>
          <p:cNvPicPr>
            <a:picLocks noChangeAspect="1"/>
          </p:cNvPicPr>
          <p:nvPr/>
        </p:nvPicPr>
        <p:blipFill>
          <a:blip r:embed="rId2"/>
          <a:stretch>
            <a:fillRect/>
          </a:stretch>
        </p:blipFill>
        <p:spPr>
          <a:xfrm>
            <a:off x="9972284" y="3429000"/>
            <a:ext cx="999814" cy="1729409"/>
          </a:xfrm>
          <a:prstGeom prst="rect">
            <a:avLst/>
          </a:prstGeom>
        </p:spPr>
      </p:pic>
      <p:pic>
        <p:nvPicPr>
          <p:cNvPr id="12" name="Picture 11" descr="A picture containing text, container&#10;&#10;Description automatically generated">
            <a:extLst>
              <a:ext uri="{FF2B5EF4-FFF2-40B4-BE49-F238E27FC236}">
                <a16:creationId xmlns:a16="http://schemas.microsoft.com/office/drawing/2014/main" id="{882C1972-5093-4E47-86D2-B37CDCE29C1B}"/>
              </a:ext>
            </a:extLst>
          </p:cNvPr>
          <p:cNvPicPr>
            <a:picLocks noChangeAspect="1"/>
          </p:cNvPicPr>
          <p:nvPr/>
        </p:nvPicPr>
        <p:blipFill>
          <a:blip r:embed="rId3"/>
          <a:stretch>
            <a:fillRect/>
          </a:stretch>
        </p:blipFill>
        <p:spPr>
          <a:xfrm>
            <a:off x="9800381" y="1460267"/>
            <a:ext cx="1315959" cy="1550952"/>
          </a:xfrm>
          <a:prstGeom prst="rect">
            <a:avLst/>
          </a:prstGeom>
        </p:spPr>
      </p:pic>
      <p:sp>
        <p:nvSpPr>
          <p:cNvPr id="8" name="Slide Number Placeholder 7">
            <a:extLst>
              <a:ext uri="{FF2B5EF4-FFF2-40B4-BE49-F238E27FC236}">
                <a16:creationId xmlns:a16="http://schemas.microsoft.com/office/drawing/2014/main" id="{6E879C7B-D60C-FD44-849D-F259509E94FD}"/>
              </a:ext>
            </a:extLst>
          </p:cNvPr>
          <p:cNvSpPr>
            <a:spLocks noGrp="1"/>
          </p:cNvSpPr>
          <p:nvPr>
            <p:ph type="sldNum" sz="quarter" idx="12"/>
          </p:nvPr>
        </p:nvSpPr>
        <p:spPr>
          <a:xfrm>
            <a:off x="11116340" y="6356350"/>
            <a:ext cx="871868" cy="365125"/>
          </a:xfrm>
        </p:spPr>
        <p:txBody>
          <a:bodyPr>
            <a:normAutofit/>
          </a:bodyPr>
          <a:lstStyle/>
          <a:p>
            <a:pPr>
              <a:spcAft>
                <a:spcPts val="600"/>
              </a:spcAft>
            </a:pPr>
            <a:fld id="{F8E28480-1C08-4458-AD97-0283E6FFD09D}" type="slidenum">
              <a:rPr lang="en-US" smtClean="0"/>
              <a:pPr>
                <a:spcAft>
                  <a:spcPts val="600"/>
                </a:spcAft>
              </a:pPr>
              <a:t>6</a:t>
            </a:fld>
            <a:endParaRPr lang="en-US"/>
          </a:p>
        </p:txBody>
      </p:sp>
    </p:spTree>
    <p:extLst>
      <p:ext uri="{BB962C8B-B14F-4D97-AF65-F5344CB8AC3E}">
        <p14:creationId xmlns:p14="http://schemas.microsoft.com/office/powerpoint/2010/main" val="1135310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D540DA7-5D11-4EDC-B80E-683311B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2794E3E-966D-43D0-B426-D33988B92C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8529" y="685800"/>
            <a:ext cx="8407958"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5CA56F-CC2C-424E-BFAD-07B978124EEF}"/>
              </a:ext>
            </a:extLst>
          </p:cNvPr>
          <p:cNvSpPr>
            <a:spLocks noGrp="1"/>
          </p:cNvSpPr>
          <p:nvPr>
            <p:ph type="title"/>
          </p:nvPr>
        </p:nvSpPr>
        <p:spPr>
          <a:xfrm>
            <a:off x="1349132" y="954135"/>
            <a:ext cx="7307188" cy="774181"/>
          </a:xfrm>
        </p:spPr>
        <p:txBody>
          <a:bodyPr>
            <a:normAutofit fontScale="90000"/>
          </a:bodyPr>
          <a:lstStyle/>
          <a:p>
            <a:pPr algn="ctr"/>
            <a:r>
              <a:rPr lang="en-US" sz="2500" dirty="0">
                <a:solidFill>
                  <a:schemeClr val="bg2">
                    <a:lumMod val="50000"/>
                  </a:schemeClr>
                </a:solidFill>
                <a:latin typeface="Arial" panose="020B0604020202020204" pitchFamily="34" charset="0"/>
                <a:cs typeface="Arial" panose="020B0604020202020204" pitchFamily="34" charset="0"/>
              </a:rPr>
              <a:t>The traditional role of energy</a:t>
            </a:r>
            <a:br>
              <a:rPr lang="en-US" sz="2500" dirty="0">
                <a:solidFill>
                  <a:schemeClr val="bg2">
                    <a:lumMod val="50000"/>
                  </a:schemeClr>
                </a:solidFill>
                <a:latin typeface="Arial" panose="020B0604020202020204" pitchFamily="34" charset="0"/>
                <a:cs typeface="Arial" panose="020B0604020202020204" pitchFamily="34" charset="0"/>
              </a:rPr>
            </a:br>
            <a:r>
              <a:rPr lang="en-US" sz="2500" dirty="0">
                <a:solidFill>
                  <a:schemeClr val="bg2">
                    <a:lumMod val="50000"/>
                  </a:schemeClr>
                </a:solidFill>
                <a:latin typeface="Arial" panose="020B0604020202020204" pitchFamily="34" charset="0"/>
                <a:cs typeface="Arial" panose="020B0604020202020204" pitchFamily="34" charset="0"/>
              </a:rPr>
              <a:t>Non-renewable energy </a:t>
            </a:r>
            <a:endParaRPr lang="en-GR" sz="2500" dirty="0">
              <a:solidFill>
                <a:schemeClr val="bg2">
                  <a:lumMod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AA95E6E-BFC4-144C-B3F2-FED7DD146496}"/>
              </a:ext>
            </a:extLst>
          </p:cNvPr>
          <p:cNvSpPr>
            <a:spLocks noGrp="1"/>
          </p:cNvSpPr>
          <p:nvPr>
            <p:ph idx="1"/>
          </p:nvPr>
        </p:nvSpPr>
        <p:spPr>
          <a:xfrm>
            <a:off x="696585" y="1728316"/>
            <a:ext cx="8290748" cy="4443884"/>
          </a:xfrm>
        </p:spPr>
        <p:txBody>
          <a:bodyPr>
            <a:noAutofit/>
          </a:bodyPr>
          <a:lstStyle/>
          <a:p>
            <a:pPr marL="0" indent="0">
              <a:buNone/>
            </a:pPr>
            <a:r>
              <a:rPr lang="en-GB" sz="1800" b="1" dirty="0">
                <a:solidFill>
                  <a:srgbClr val="C00000"/>
                </a:solidFill>
                <a:latin typeface="Arial" panose="020B0604020202020204" pitchFamily="34" charset="0"/>
                <a:cs typeface="Arial" panose="020B0604020202020204" pitchFamily="34" charset="0"/>
              </a:rPr>
              <a:t>Natural gas</a:t>
            </a:r>
          </a:p>
          <a:p>
            <a:pPr marL="0" indent="0">
              <a:buNone/>
            </a:pPr>
            <a:r>
              <a:rPr lang="en-GB" sz="1800" dirty="0">
                <a:latin typeface="Arial" panose="020B0604020202020204" pitchFamily="34" charset="0"/>
                <a:cs typeface="Arial" panose="020B0604020202020204" pitchFamily="34" charset="0"/>
              </a:rPr>
              <a:t>Natural gas is relatively inexpensive to extract</a:t>
            </a:r>
          </a:p>
          <a:p>
            <a:pPr marL="0" indent="0">
              <a:buNone/>
            </a:pPr>
            <a:r>
              <a:rPr lang="en-GB" sz="1800" dirty="0">
                <a:latin typeface="Arial" panose="020B0604020202020204" pitchFamily="34" charset="0"/>
                <a:cs typeface="Arial" panose="020B0604020202020204" pitchFamily="34" charset="0"/>
              </a:rPr>
              <a:t>Natural gas is a “cleaner” fossil fuel than oil or coal</a:t>
            </a:r>
          </a:p>
          <a:p>
            <a:pPr marL="0" indent="0">
              <a:buNone/>
            </a:pPr>
            <a:r>
              <a:rPr lang="en-GB" sz="1800" b="1" dirty="0">
                <a:latin typeface="Arial" panose="020B0604020202020204" pitchFamily="34" charset="0"/>
                <a:cs typeface="Arial" panose="020B0604020202020204" pitchFamily="34" charset="0"/>
              </a:rPr>
              <a:t>But</a:t>
            </a:r>
            <a:r>
              <a:rPr lang="en-GB" sz="1800" dirty="0">
                <a:latin typeface="Arial" panose="020B0604020202020204" pitchFamily="34" charset="0"/>
                <a:cs typeface="Arial" panose="020B0604020202020204" pitchFamily="34" charset="0"/>
              </a:rPr>
              <a:t>, extracting natural gas can cause environmental issues </a:t>
            </a:r>
          </a:p>
          <a:p>
            <a:pPr marL="0" indent="0">
              <a:spcBef>
                <a:spcPts val="2200"/>
              </a:spcBef>
              <a:buNone/>
            </a:pPr>
            <a:r>
              <a:rPr lang="en-GB" sz="1800" b="1" dirty="0">
                <a:solidFill>
                  <a:srgbClr val="C00000"/>
                </a:solidFill>
                <a:latin typeface="Arial" panose="020B0604020202020204" pitchFamily="34" charset="0"/>
                <a:cs typeface="Arial" panose="020B0604020202020204" pitchFamily="34" charset="0"/>
              </a:rPr>
              <a:t>Nuclear energy</a:t>
            </a:r>
            <a:endParaRPr lang="en-GB" sz="1800" dirty="0">
              <a:solidFill>
                <a:srgbClr val="C00000"/>
              </a:solidFill>
              <a:latin typeface="Arial" panose="020B0604020202020204" pitchFamily="34" charset="0"/>
              <a:cs typeface="Arial" panose="020B0604020202020204" pitchFamily="34" charset="0"/>
            </a:endParaRPr>
          </a:p>
          <a:p>
            <a:pPr marL="0" indent="0">
              <a:buNone/>
            </a:pPr>
            <a:r>
              <a:rPr lang="en-GB" sz="1800" dirty="0">
                <a:latin typeface="Arial" panose="020B0604020202020204" pitchFamily="34" charset="0"/>
                <a:cs typeface="Arial" panose="020B0604020202020204" pitchFamily="34" charset="0"/>
              </a:rPr>
              <a:t>Nuclear energy is a popular way of generating electricity around the world </a:t>
            </a:r>
          </a:p>
          <a:p>
            <a:pPr marL="0" indent="0">
              <a:buNone/>
            </a:pPr>
            <a:r>
              <a:rPr lang="en-GB" sz="1800" dirty="0">
                <a:latin typeface="Arial" panose="020B0604020202020204" pitchFamily="34" charset="0"/>
                <a:cs typeface="Arial" panose="020B0604020202020204" pitchFamily="34" charset="0"/>
              </a:rPr>
              <a:t>Although nuclear energy itself is a renewable energy source, the material used in nuclear power plants is not</a:t>
            </a:r>
            <a:endParaRPr lang="el-GR" sz="1800" dirty="0">
              <a:latin typeface="Arial" panose="020B0604020202020204" pitchFamily="34" charset="0"/>
              <a:cs typeface="Arial" panose="020B0604020202020204" pitchFamily="34" charset="0"/>
            </a:endParaRPr>
          </a:p>
          <a:p>
            <a:pPr marL="0" indent="0">
              <a:buNone/>
            </a:pPr>
            <a:r>
              <a:rPr lang="en-GB" sz="1800" b="1" dirty="0">
                <a:latin typeface="Arial" panose="020B0604020202020204" pitchFamily="34" charset="0"/>
                <a:cs typeface="Arial" panose="020B0604020202020204" pitchFamily="34" charset="0"/>
              </a:rPr>
              <a:t>But</a:t>
            </a:r>
            <a:r>
              <a:rPr lang="en-GB" sz="1800" dirty="0">
                <a:latin typeface="Arial" panose="020B0604020202020204" pitchFamily="34" charset="0"/>
                <a:cs typeface="Arial" panose="020B0604020202020204" pitchFamily="34" charset="0"/>
              </a:rPr>
              <a:t>, many countries do not have the scientists and engineers to develop a safe and reliable nuclear energy program and their waste remain radioactive for many years</a:t>
            </a:r>
          </a:p>
        </p:txBody>
      </p:sp>
      <p:pic>
        <p:nvPicPr>
          <p:cNvPr id="10" name="Picture 9" descr="Icon&#10;&#10;Description automatically generated">
            <a:extLst>
              <a:ext uri="{FF2B5EF4-FFF2-40B4-BE49-F238E27FC236}">
                <a16:creationId xmlns:a16="http://schemas.microsoft.com/office/drawing/2014/main" id="{5968E263-0BE3-CB43-86B1-B710D46069D9}"/>
              </a:ext>
            </a:extLst>
          </p:cNvPr>
          <p:cNvPicPr>
            <a:picLocks noChangeAspect="1"/>
          </p:cNvPicPr>
          <p:nvPr/>
        </p:nvPicPr>
        <p:blipFill>
          <a:blip r:embed="rId2"/>
          <a:stretch>
            <a:fillRect/>
          </a:stretch>
        </p:blipFill>
        <p:spPr>
          <a:xfrm>
            <a:off x="10008158" y="1116095"/>
            <a:ext cx="1275274" cy="2154774"/>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B727B4F2-10C1-8B46-A8E1-0A9D8A754F5F}"/>
              </a:ext>
            </a:extLst>
          </p:cNvPr>
          <p:cNvPicPr>
            <a:picLocks noChangeAspect="1"/>
          </p:cNvPicPr>
          <p:nvPr/>
        </p:nvPicPr>
        <p:blipFill>
          <a:blip r:embed="rId3"/>
          <a:stretch>
            <a:fillRect/>
          </a:stretch>
        </p:blipFill>
        <p:spPr>
          <a:xfrm>
            <a:off x="9895901" y="3587131"/>
            <a:ext cx="1599515" cy="1929414"/>
          </a:xfrm>
          <a:prstGeom prst="rect">
            <a:avLst/>
          </a:prstGeom>
        </p:spPr>
      </p:pic>
      <p:sp>
        <p:nvSpPr>
          <p:cNvPr id="8" name="Slide Number Placeholder 7">
            <a:extLst>
              <a:ext uri="{FF2B5EF4-FFF2-40B4-BE49-F238E27FC236}">
                <a16:creationId xmlns:a16="http://schemas.microsoft.com/office/drawing/2014/main" id="{A85D5AB8-419C-7C40-AF93-B92469ACB90E}"/>
              </a:ext>
            </a:extLst>
          </p:cNvPr>
          <p:cNvSpPr>
            <a:spLocks noGrp="1"/>
          </p:cNvSpPr>
          <p:nvPr>
            <p:ph type="sldNum" sz="quarter" idx="12"/>
          </p:nvPr>
        </p:nvSpPr>
        <p:spPr>
          <a:xfrm>
            <a:off x="11116340" y="6356350"/>
            <a:ext cx="871868" cy="365125"/>
          </a:xfrm>
        </p:spPr>
        <p:txBody>
          <a:bodyPr>
            <a:normAutofit/>
          </a:bodyPr>
          <a:lstStyle/>
          <a:p>
            <a:pPr>
              <a:spcAft>
                <a:spcPts val="600"/>
              </a:spcAft>
            </a:pPr>
            <a:fld id="{F8E28480-1C08-4458-AD97-0283E6FFD09D}" type="slidenum">
              <a:rPr lang="en-US" smtClean="0"/>
              <a:pPr>
                <a:spcAft>
                  <a:spcPts val="600"/>
                </a:spcAft>
              </a:pPr>
              <a:t>7</a:t>
            </a:fld>
            <a:endParaRPr lang="en-US"/>
          </a:p>
        </p:txBody>
      </p:sp>
    </p:spTree>
    <p:extLst>
      <p:ext uri="{BB962C8B-B14F-4D97-AF65-F5344CB8AC3E}">
        <p14:creationId xmlns:p14="http://schemas.microsoft.com/office/powerpoint/2010/main" val="806144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C1CA7196-CAF1-4234-8849-E335F0BCA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5CA56F-CC2C-424E-BFAD-07B978124EEF}"/>
              </a:ext>
            </a:extLst>
          </p:cNvPr>
          <p:cNvSpPr>
            <a:spLocks noGrp="1"/>
          </p:cNvSpPr>
          <p:nvPr>
            <p:ph type="title"/>
          </p:nvPr>
        </p:nvSpPr>
        <p:spPr>
          <a:xfrm>
            <a:off x="7464162" y="239150"/>
            <a:ext cx="4724400" cy="1303606"/>
          </a:xfrm>
        </p:spPr>
        <p:txBody>
          <a:bodyPr>
            <a:normAutofit/>
          </a:bodyPr>
          <a:lstStyle/>
          <a:p>
            <a:pPr algn="ctr"/>
            <a:r>
              <a:rPr lang="en-US" sz="2400" dirty="0">
                <a:solidFill>
                  <a:schemeClr val="bg2">
                    <a:lumMod val="50000"/>
                  </a:schemeClr>
                </a:solidFill>
                <a:latin typeface="Arial" panose="020B0604020202020204" pitchFamily="34" charset="0"/>
                <a:cs typeface="Arial" panose="020B0604020202020204" pitchFamily="34" charset="0"/>
              </a:rPr>
              <a:t>The traditional role of energy </a:t>
            </a:r>
            <a:br>
              <a:rPr lang="en-US" sz="2200" dirty="0">
                <a:solidFill>
                  <a:schemeClr val="bg2">
                    <a:lumMod val="50000"/>
                  </a:schemeClr>
                </a:solidFill>
                <a:latin typeface="Arial" panose="020B0604020202020204" pitchFamily="34" charset="0"/>
                <a:cs typeface="Arial" panose="020B0604020202020204" pitchFamily="34" charset="0"/>
              </a:rPr>
            </a:br>
            <a:r>
              <a:rPr lang="en-US" sz="2200" dirty="0">
                <a:solidFill>
                  <a:schemeClr val="bg2">
                    <a:lumMod val="50000"/>
                  </a:schemeClr>
                </a:solidFill>
                <a:latin typeface="Arial" panose="020B0604020202020204" pitchFamily="34" charset="0"/>
                <a:cs typeface="Arial" panose="020B0604020202020204" pitchFamily="34" charset="0"/>
              </a:rPr>
              <a:t>Renewable Energy</a:t>
            </a:r>
            <a:endParaRPr lang="en-GR" sz="2200" dirty="0">
              <a:solidFill>
                <a:schemeClr val="bg2">
                  <a:lumMod val="50000"/>
                </a:schemeClr>
              </a:solidFill>
              <a:latin typeface="Arial" panose="020B0604020202020204" pitchFamily="34" charset="0"/>
              <a:cs typeface="Arial" panose="020B0604020202020204" pitchFamily="34" charset="0"/>
            </a:endParaRPr>
          </a:p>
        </p:txBody>
      </p:sp>
      <p:pic>
        <p:nvPicPr>
          <p:cNvPr id="2050" name="Picture 2" descr="Renewable Energy source">
            <a:extLst>
              <a:ext uri="{FF2B5EF4-FFF2-40B4-BE49-F238E27FC236}">
                <a16:creationId xmlns:a16="http://schemas.microsoft.com/office/drawing/2014/main" id="{3354B810-D51F-F54D-941C-FDF46CF0C64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312" y="1525143"/>
            <a:ext cx="7333537" cy="407011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AA95E6E-BFC4-144C-B3F2-FED7DD146496}"/>
              </a:ext>
            </a:extLst>
          </p:cNvPr>
          <p:cNvSpPr>
            <a:spLocks noGrp="1"/>
          </p:cNvSpPr>
          <p:nvPr>
            <p:ph idx="1"/>
          </p:nvPr>
        </p:nvSpPr>
        <p:spPr>
          <a:xfrm>
            <a:off x="8115301" y="1814732"/>
            <a:ext cx="3390899" cy="4501662"/>
          </a:xfrm>
        </p:spPr>
        <p:txBody>
          <a:bodyPr>
            <a:normAutofit/>
          </a:bodyPr>
          <a:lstStyle/>
          <a:p>
            <a:pPr marL="0" indent="0">
              <a:buNone/>
            </a:pPr>
            <a:r>
              <a:rPr lang="en-GB" sz="2200" b="1" dirty="0">
                <a:latin typeface="Arial" panose="020B0604020202020204" pitchFamily="34" charset="0"/>
                <a:cs typeface="Arial" panose="020B0604020202020204" pitchFamily="34" charset="0"/>
              </a:rPr>
              <a:t>Types of Renewable Energy Sources (RES)</a:t>
            </a:r>
          </a:p>
          <a:p>
            <a:pPr marL="0" indent="0">
              <a:buNone/>
            </a:pPr>
            <a:r>
              <a:rPr lang="en-GB" sz="2200" dirty="0">
                <a:latin typeface="Arial" panose="020B0604020202020204" pitchFamily="34" charset="0"/>
                <a:cs typeface="Arial" panose="020B0604020202020204" pitchFamily="34" charset="0"/>
              </a:rPr>
              <a:t>Solar</a:t>
            </a:r>
          </a:p>
          <a:p>
            <a:pPr marL="0" indent="0">
              <a:buNone/>
            </a:pPr>
            <a:r>
              <a:rPr lang="en-GB" sz="2200" dirty="0">
                <a:latin typeface="Arial" panose="020B0604020202020204" pitchFamily="34" charset="0"/>
                <a:cs typeface="Arial" panose="020B0604020202020204" pitchFamily="34" charset="0"/>
              </a:rPr>
              <a:t>Wind</a:t>
            </a:r>
          </a:p>
          <a:p>
            <a:pPr marL="0" indent="0">
              <a:buNone/>
            </a:pPr>
            <a:r>
              <a:rPr lang="en-GB" sz="2200" b="1" dirty="0">
                <a:latin typeface="Arial" panose="020B0604020202020204" pitchFamily="34" charset="0"/>
                <a:cs typeface="Arial" panose="020B0604020202020204" pitchFamily="34" charset="0"/>
              </a:rPr>
              <a:t>Other Alternative Energy Sources</a:t>
            </a:r>
          </a:p>
          <a:p>
            <a:pPr marL="0" indent="0">
              <a:buNone/>
            </a:pPr>
            <a:r>
              <a:rPr lang="en-GB" sz="2200" dirty="0">
                <a:latin typeface="Arial" panose="020B0604020202020204" pitchFamily="34" charset="0"/>
                <a:cs typeface="Arial" panose="020B0604020202020204" pitchFamily="34" charset="0"/>
              </a:rPr>
              <a:t>Hydroelectric Power</a:t>
            </a:r>
          </a:p>
          <a:p>
            <a:pPr marL="0" indent="0">
              <a:buNone/>
            </a:pPr>
            <a:r>
              <a:rPr lang="en-GB" sz="2200" dirty="0">
                <a:latin typeface="Arial" panose="020B0604020202020204" pitchFamily="34" charset="0"/>
                <a:cs typeface="Arial" panose="020B0604020202020204" pitchFamily="34" charset="0"/>
              </a:rPr>
              <a:t>Biomass  </a:t>
            </a:r>
          </a:p>
          <a:p>
            <a:pPr marL="0" indent="0">
              <a:buNone/>
            </a:pPr>
            <a:r>
              <a:rPr lang="en-GB" sz="2200" dirty="0">
                <a:latin typeface="Arial" panose="020B0604020202020204" pitchFamily="34" charset="0"/>
                <a:cs typeface="Arial" panose="020B0604020202020204" pitchFamily="34" charset="0"/>
              </a:rPr>
              <a:t>Geothermal</a:t>
            </a:r>
          </a:p>
          <a:p>
            <a:pPr marL="0" indent="0">
              <a:buNone/>
            </a:pPr>
            <a:r>
              <a:rPr lang="en-GB" sz="2200" dirty="0">
                <a:latin typeface="Arial" panose="020B0604020202020204" pitchFamily="34" charset="0"/>
                <a:cs typeface="Arial" panose="020B0604020202020204" pitchFamily="34" charset="0"/>
              </a:rPr>
              <a:t>Tidal &amp; wave power</a:t>
            </a:r>
          </a:p>
          <a:p>
            <a:endParaRPr lang="en-GR" sz="2200" dirty="0">
              <a:latin typeface="Arial" panose="020B0604020202020204" pitchFamily="34" charset="0"/>
              <a:cs typeface="Arial" panose="020B0604020202020204" pitchFamily="34" charset="0"/>
            </a:endParaRPr>
          </a:p>
        </p:txBody>
      </p:sp>
      <p:sp>
        <p:nvSpPr>
          <p:cNvPr id="8" name="Slide Number Placeholder 7">
            <a:extLst>
              <a:ext uri="{FF2B5EF4-FFF2-40B4-BE49-F238E27FC236}">
                <a16:creationId xmlns:a16="http://schemas.microsoft.com/office/drawing/2014/main" id="{E1759CF6-F785-6C4C-9E0B-BF216258D8E4}"/>
              </a:ext>
            </a:extLst>
          </p:cNvPr>
          <p:cNvSpPr>
            <a:spLocks noGrp="1"/>
          </p:cNvSpPr>
          <p:nvPr>
            <p:ph type="sldNum" sz="quarter" idx="12"/>
          </p:nvPr>
        </p:nvSpPr>
        <p:spPr>
          <a:xfrm>
            <a:off x="11116340" y="6356350"/>
            <a:ext cx="871868" cy="365125"/>
          </a:xfrm>
        </p:spPr>
        <p:txBody>
          <a:bodyPr>
            <a:normAutofit/>
          </a:bodyPr>
          <a:lstStyle/>
          <a:p>
            <a:pPr>
              <a:spcAft>
                <a:spcPts val="600"/>
              </a:spcAft>
            </a:pPr>
            <a:fld id="{F8E28480-1C08-4458-AD97-0283E6FFD09D}" type="slidenum">
              <a:rPr lang="en-US" smtClean="0"/>
              <a:pPr>
                <a:spcAft>
                  <a:spcPts val="600"/>
                </a:spcAft>
              </a:pPr>
              <a:t>8</a:t>
            </a:fld>
            <a:endParaRPr lang="en-US"/>
          </a:p>
        </p:txBody>
      </p:sp>
    </p:spTree>
    <p:extLst>
      <p:ext uri="{BB962C8B-B14F-4D97-AF65-F5344CB8AC3E}">
        <p14:creationId xmlns:p14="http://schemas.microsoft.com/office/powerpoint/2010/main" val="3897124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D540DA7-5D11-4EDC-B80E-683311B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2794E3E-966D-43D0-B426-D33988B92C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8529" y="685800"/>
            <a:ext cx="8407958"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EA92D2-A750-4948-B286-256D2DD8EFA8}"/>
              </a:ext>
            </a:extLst>
          </p:cNvPr>
          <p:cNvSpPr>
            <a:spLocks noGrp="1"/>
          </p:cNvSpPr>
          <p:nvPr>
            <p:ph type="title"/>
          </p:nvPr>
        </p:nvSpPr>
        <p:spPr>
          <a:xfrm>
            <a:off x="1326368" y="685800"/>
            <a:ext cx="7307188" cy="507689"/>
          </a:xfrm>
        </p:spPr>
        <p:txBody>
          <a:bodyPr>
            <a:normAutofit fontScale="90000"/>
          </a:bodyPr>
          <a:lstStyle/>
          <a:p>
            <a:pPr algn="ctr"/>
            <a:r>
              <a:rPr lang="en-GR" dirty="0">
                <a:solidFill>
                  <a:schemeClr val="bg2">
                    <a:lumMod val="50000"/>
                  </a:schemeClr>
                </a:solidFill>
                <a:latin typeface="Arial" panose="020B0604020202020204" pitchFamily="34" charset="0"/>
                <a:cs typeface="Arial" panose="020B0604020202020204" pitchFamily="34" charset="0"/>
              </a:rPr>
              <a:t>Renewables</a:t>
            </a:r>
          </a:p>
        </p:txBody>
      </p:sp>
      <p:sp>
        <p:nvSpPr>
          <p:cNvPr id="3" name="Content Placeholder 2">
            <a:extLst>
              <a:ext uri="{FF2B5EF4-FFF2-40B4-BE49-F238E27FC236}">
                <a16:creationId xmlns:a16="http://schemas.microsoft.com/office/drawing/2014/main" id="{E3A154AC-5E76-574C-BF06-F538D3DD778B}"/>
              </a:ext>
            </a:extLst>
          </p:cNvPr>
          <p:cNvSpPr>
            <a:spLocks noGrp="1"/>
          </p:cNvSpPr>
          <p:nvPr>
            <p:ph idx="1"/>
          </p:nvPr>
        </p:nvSpPr>
        <p:spPr>
          <a:xfrm>
            <a:off x="739715" y="1193489"/>
            <a:ext cx="8366771" cy="4978711"/>
          </a:xfrm>
        </p:spPr>
        <p:txBody>
          <a:bodyPr>
            <a:normAutofit lnSpcReduction="10000"/>
          </a:bodyPr>
          <a:lstStyle/>
          <a:p>
            <a:pPr marL="0" indent="0">
              <a:lnSpc>
                <a:spcPct val="150000"/>
              </a:lnSpc>
              <a:buNone/>
            </a:pPr>
            <a:r>
              <a:rPr lang="en-GB" sz="2000" b="1" dirty="0">
                <a:latin typeface="Arial" panose="020B0604020202020204" pitchFamily="34" charset="0"/>
                <a:cs typeface="Arial" panose="020B0604020202020204" pitchFamily="34" charset="0"/>
              </a:rPr>
              <a:t>Solar power</a:t>
            </a:r>
          </a:p>
          <a:p>
            <a:pPr>
              <a:lnSpc>
                <a:spcPct val="150000"/>
              </a:lnSpc>
              <a:buFont typeface="Wingdings" pitchFamily="2" charset="2"/>
              <a:buChar char="ü"/>
            </a:pPr>
            <a:r>
              <a:rPr lang="en-GB" sz="2000" dirty="0">
                <a:latin typeface="Arial" panose="020B0604020202020204" pitchFamily="34" charset="0"/>
                <a:cs typeface="Arial" panose="020B0604020202020204" pitchFamily="34" charset="0"/>
              </a:rPr>
              <a:t>Is the energy from the sun that is converted into thermal or electrical energy </a:t>
            </a:r>
          </a:p>
          <a:p>
            <a:pPr>
              <a:lnSpc>
                <a:spcPct val="150000"/>
              </a:lnSpc>
              <a:buFont typeface="Wingdings" pitchFamily="2" charset="2"/>
              <a:buChar char="ü"/>
            </a:pPr>
            <a:r>
              <a:rPr lang="en-GB" sz="2000" dirty="0">
                <a:latin typeface="Arial" panose="020B0604020202020204" pitchFamily="34" charset="0"/>
                <a:cs typeface="Arial" panose="020B0604020202020204" pitchFamily="34" charset="0"/>
              </a:rPr>
              <a:t>Is the cleanest and the most abundant renewable energy source available</a:t>
            </a:r>
          </a:p>
          <a:p>
            <a:pPr marL="0" indent="0">
              <a:lnSpc>
                <a:spcPct val="150000"/>
              </a:lnSpc>
              <a:buNone/>
            </a:pPr>
            <a:r>
              <a:rPr lang="en-GR" sz="2000" b="1" dirty="0">
                <a:latin typeface="Arial" panose="020B0604020202020204" pitchFamily="34" charset="0"/>
                <a:cs typeface="Arial" panose="020B0604020202020204" pitchFamily="34" charset="0"/>
              </a:rPr>
              <a:t>Wind power</a:t>
            </a:r>
          </a:p>
          <a:p>
            <a:pPr>
              <a:lnSpc>
                <a:spcPct val="150000"/>
              </a:lnSpc>
              <a:buFont typeface="Wingdings" pitchFamily="2" charset="2"/>
              <a:buChar char="ü"/>
            </a:pPr>
            <a:r>
              <a:rPr lang="en-GB" sz="2000" dirty="0">
                <a:latin typeface="Arial" panose="020B0604020202020204" pitchFamily="34" charset="0"/>
                <a:cs typeface="Arial" panose="020B0604020202020204" pitchFamily="34" charset="0"/>
              </a:rPr>
              <a:t>Wind energy refers to the process of creating electricity using the wind, or air flows that occur naturally in the earth’s atmosphere</a:t>
            </a:r>
          </a:p>
          <a:p>
            <a:pPr>
              <a:lnSpc>
                <a:spcPct val="150000"/>
              </a:lnSpc>
              <a:buFont typeface="Wingdings" pitchFamily="2" charset="2"/>
              <a:buChar char="ü"/>
            </a:pPr>
            <a:r>
              <a:rPr lang="en-GB" sz="2000" dirty="0">
                <a:latin typeface="Arial" panose="020B0604020202020204" pitchFamily="34" charset="0"/>
                <a:cs typeface="Arial" panose="020B0604020202020204" pitchFamily="34" charset="0"/>
              </a:rPr>
              <a:t>Modern wind turbines are used to capture kinetic energy from the wind and generate electricity</a:t>
            </a:r>
            <a:endParaRPr lang="en-GR" sz="2000" dirty="0">
              <a:latin typeface="Arial" panose="020B0604020202020204" pitchFamily="34" charset="0"/>
              <a:cs typeface="Arial" panose="020B0604020202020204" pitchFamily="34" charset="0"/>
            </a:endParaRPr>
          </a:p>
        </p:txBody>
      </p:sp>
      <p:pic>
        <p:nvPicPr>
          <p:cNvPr id="6" name="Picture 5" descr="Icon&#10;&#10;Description automatically generated">
            <a:extLst>
              <a:ext uri="{FF2B5EF4-FFF2-40B4-BE49-F238E27FC236}">
                <a16:creationId xmlns:a16="http://schemas.microsoft.com/office/drawing/2014/main" id="{110D626F-37C8-BE47-921B-498199078763}"/>
              </a:ext>
            </a:extLst>
          </p:cNvPr>
          <p:cNvPicPr>
            <a:picLocks noChangeAspect="1"/>
          </p:cNvPicPr>
          <p:nvPr/>
        </p:nvPicPr>
        <p:blipFill>
          <a:blip r:embed="rId2"/>
          <a:stretch>
            <a:fillRect/>
          </a:stretch>
        </p:blipFill>
        <p:spPr>
          <a:xfrm>
            <a:off x="9572563" y="685800"/>
            <a:ext cx="1891800" cy="2585069"/>
          </a:xfrm>
          <a:prstGeom prst="rect">
            <a:avLst/>
          </a:prstGeom>
        </p:spPr>
      </p:pic>
      <p:pic>
        <p:nvPicPr>
          <p:cNvPr id="8" name="Picture 7" descr="Icon&#10;&#10;Description automatically generated">
            <a:extLst>
              <a:ext uri="{FF2B5EF4-FFF2-40B4-BE49-F238E27FC236}">
                <a16:creationId xmlns:a16="http://schemas.microsoft.com/office/drawing/2014/main" id="{1ABC49A4-E091-F242-9604-96F3790B5FE7}"/>
              </a:ext>
            </a:extLst>
          </p:cNvPr>
          <p:cNvPicPr>
            <a:picLocks noChangeAspect="1"/>
          </p:cNvPicPr>
          <p:nvPr/>
        </p:nvPicPr>
        <p:blipFill>
          <a:blip r:embed="rId3"/>
          <a:stretch>
            <a:fillRect/>
          </a:stretch>
        </p:blipFill>
        <p:spPr>
          <a:xfrm>
            <a:off x="9557348" y="3587131"/>
            <a:ext cx="1894937" cy="2585069"/>
          </a:xfrm>
          <a:prstGeom prst="rect">
            <a:avLst/>
          </a:prstGeom>
        </p:spPr>
      </p:pic>
      <p:sp>
        <p:nvSpPr>
          <p:cNvPr id="4" name="Slide Number Placeholder 3">
            <a:extLst>
              <a:ext uri="{FF2B5EF4-FFF2-40B4-BE49-F238E27FC236}">
                <a16:creationId xmlns:a16="http://schemas.microsoft.com/office/drawing/2014/main" id="{50E79BF9-4441-F24E-9B58-9526053C6DE0}"/>
              </a:ext>
            </a:extLst>
          </p:cNvPr>
          <p:cNvSpPr>
            <a:spLocks noGrp="1"/>
          </p:cNvSpPr>
          <p:nvPr>
            <p:ph type="sldNum" sz="quarter" idx="12"/>
          </p:nvPr>
        </p:nvSpPr>
        <p:spPr>
          <a:xfrm>
            <a:off x="11116340" y="6356350"/>
            <a:ext cx="871868" cy="365125"/>
          </a:xfrm>
        </p:spPr>
        <p:txBody>
          <a:bodyPr>
            <a:normAutofit/>
          </a:bodyPr>
          <a:lstStyle/>
          <a:p>
            <a:pPr>
              <a:spcAft>
                <a:spcPts val="600"/>
              </a:spcAft>
            </a:pPr>
            <a:fld id="{F8E28480-1C08-4458-AD97-0283E6FFD09D}" type="slidenum">
              <a:rPr lang="en-US" smtClean="0"/>
              <a:pPr>
                <a:spcAft>
                  <a:spcPts val="600"/>
                </a:spcAft>
              </a:pPr>
              <a:t>9</a:t>
            </a:fld>
            <a:endParaRPr lang="en-US"/>
          </a:p>
        </p:txBody>
      </p:sp>
    </p:spTree>
    <p:extLst>
      <p:ext uri="{BB962C8B-B14F-4D97-AF65-F5344CB8AC3E}">
        <p14:creationId xmlns:p14="http://schemas.microsoft.com/office/powerpoint/2010/main" val="3134638092"/>
      </p:ext>
    </p:extLst>
  </p:cSld>
  <p:clrMapOvr>
    <a:masterClrMapping/>
  </p:clrMapOvr>
</p:sld>
</file>

<file path=ppt/theme/theme1.xml><?xml version="1.0" encoding="utf-8"?>
<a:theme xmlns:a="http://schemas.openxmlformats.org/drawingml/2006/main" name="ClassicFrameVTI">
  <a:themeElements>
    <a:clrScheme name="Custom 22">
      <a:dk1>
        <a:sysClr val="windowText" lastClr="000000"/>
      </a:dk1>
      <a:lt1>
        <a:sysClr val="window" lastClr="FFFFFF"/>
      </a:lt1>
      <a:dk2>
        <a:srgbClr val="293737"/>
      </a:dk2>
      <a:lt2>
        <a:srgbClr val="EEF2F0"/>
      </a:lt2>
      <a:accent1>
        <a:srgbClr val="749090"/>
      </a:accent1>
      <a:accent2>
        <a:srgbClr val="A5A5A5"/>
      </a:accent2>
      <a:accent3>
        <a:srgbClr val="91A39B"/>
      </a:accent3>
      <a:accent4>
        <a:srgbClr val="A9A698"/>
      </a:accent4>
      <a:accent5>
        <a:srgbClr val="A2A79A"/>
      </a:accent5>
      <a:accent6>
        <a:srgbClr val="897F65"/>
      </a:accent6>
      <a:hlink>
        <a:srgbClr val="92872F"/>
      </a:hlink>
      <a:folHlink>
        <a:srgbClr val="AB73A9"/>
      </a:folHlink>
    </a:clrScheme>
    <a:fontScheme name="Goudy and Gill Sans">
      <a:majorFont>
        <a:latin typeface="Goudy Old Style"/>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assicFrameVTI" id="{4FA2A165-EC65-4FB0-B019-8C8876A1D8E3}" vid="{9D78F1F1-8226-42FD-A1A3-975EDF6D60F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TotalTime>
  <Words>2989</Words>
  <Application>Microsoft Macintosh PowerPoint</Application>
  <PresentationFormat>Widescreen</PresentationFormat>
  <Paragraphs>269</Paragraphs>
  <Slides>35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Gill Sans MT</vt:lpstr>
      <vt:lpstr>Goudy Old Style</vt:lpstr>
      <vt:lpstr>Wingdings</vt:lpstr>
      <vt:lpstr>ClassicFrameVTI</vt:lpstr>
      <vt:lpstr>The Renewable Energy Dimension of Energy Security</vt:lpstr>
      <vt:lpstr>Scope of the lecture</vt:lpstr>
      <vt:lpstr>Scope of the lecture (cont.)</vt:lpstr>
      <vt:lpstr>Scope of the lecture (cont.)</vt:lpstr>
      <vt:lpstr> The traditional role of energy Non-renewable energy </vt:lpstr>
      <vt:lpstr>The traditional role of energy Non-renewable energy </vt:lpstr>
      <vt:lpstr>The traditional role of energy Non-renewable energy </vt:lpstr>
      <vt:lpstr>The traditional role of energy  Renewable Energy</vt:lpstr>
      <vt:lpstr>Renewables</vt:lpstr>
      <vt:lpstr>Renewables</vt:lpstr>
      <vt:lpstr>Renewables</vt:lpstr>
      <vt:lpstr>Geographical &amp; Technical Characteristics of Renewable Energy</vt:lpstr>
      <vt:lpstr>Energy security: an umbrella term</vt:lpstr>
      <vt:lpstr>Energy security &amp; Renewable energy</vt:lpstr>
      <vt:lpstr> Energy Security Dimensions &amp; Components  </vt:lpstr>
      <vt:lpstr>Energy Security  Dimensions &amp; Components</vt:lpstr>
      <vt:lpstr>Energy Security  Dimensions &amp; Components</vt:lpstr>
      <vt:lpstr>Irena - international renewable energy agency</vt:lpstr>
      <vt:lpstr>PowerPoint Presentation</vt:lpstr>
      <vt:lpstr>energy transition</vt:lpstr>
      <vt:lpstr>energy transition</vt:lpstr>
      <vt:lpstr>A new energy transition</vt:lpstr>
      <vt:lpstr>PowerPoint Presentation</vt:lpstr>
      <vt:lpstr>Energy mix</vt:lpstr>
      <vt:lpstr>PowerPoint Presentation</vt:lpstr>
      <vt:lpstr>A new energy transition</vt:lpstr>
      <vt:lpstr>The complex relationship with energy security</vt:lpstr>
      <vt:lpstr>Perspective of the  consumers &amp; transit states</vt:lpstr>
      <vt:lpstr>Perspective of the producer</vt:lpstr>
      <vt:lpstr>iN a few words…</vt:lpstr>
      <vt:lpstr>Conclusions</vt:lpstr>
      <vt:lpstr>Conclusions</vt:lpstr>
      <vt:lpstr>PowerPoint Presentation</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Renewable Energy Dimension of Energy Security</dc:title>
  <dc:creator>IOANNIS KONTOULIS</dc:creator>
  <cp:lastModifiedBy>IOANNIS KONTOULIS</cp:lastModifiedBy>
  <cp:revision>25</cp:revision>
  <dcterms:created xsi:type="dcterms:W3CDTF">2020-11-26T19:51:32Z</dcterms:created>
  <dcterms:modified xsi:type="dcterms:W3CDTF">2020-11-27T10:28:47Z</dcterms:modified>
</cp:coreProperties>
</file>