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Lst>
  <p:notesMasterIdLst>
    <p:notesMasterId r:id="rId45"/>
  </p:notesMasterIdLst>
  <p:sldIdLst>
    <p:sldId id="256" r:id="rId2"/>
    <p:sldId id="272" r:id="rId3"/>
    <p:sldId id="299" r:id="rId4"/>
    <p:sldId id="334" r:id="rId5"/>
    <p:sldId id="346" r:id="rId6"/>
    <p:sldId id="302" r:id="rId7"/>
    <p:sldId id="303" r:id="rId8"/>
    <p:sldId id="314" r:id="rId9"/>
    <p:sldId id="304" r:id="rId10"/>
    <p:sldId id="305" r:id="rId11"/>
    <p:sldId id="306" r:id="rId12"/>
    <p:sldId id="307" r:id="rId13"/>
    <p:sldId id="308" r:id="rId14"/>
    <p:sldId id="309" r:id="rId15"/>
    <p:sldId id="310" r:id="rId16"/>
    <p:sldId id="311" r:id="rId17"/>
    <p:sldId id="312" r:id="rId18"/>
    <p:sldId id="313" r:id="rId19"/>
    <p:sldId id="315" r:id="rId20"/>
    <p:sldId id="319" r:id="rId21"/>
    <p:sldId id="322" r:id="rId22"/>
    <p:sldId id="320" r:id="rId23"/>
    <p:sldId id="316" r:id="rId24"/>
    <p:sldId id="348" r:id="rId25"/>
    <p:sldId id="349" r:id="rId26"/>
    <p:sldId id="323" r:id="rId27"/>
    <p:sldId id="344" r:id="rId28"/>
    <p:sldId id="340" r:id="rId29"/>
    <p:sldId id="327" r:id="rId30"/>
    <p:sldId id="339" r:id="rId31"/>
    <p:sldId id="328" r:id="rId32"/>
    <p:sldId id="336" r:id="rId33"/>
    <p:sldId id="329" r:id="rId34"/>
    <p:sldId id="345" r:id="rId35"/>
    <p:sldId id="337" r:id="rId36"/>
    <p:sldId id="330" r:id="rId37"/>
    <p:sldId id="338" r:id="rId38"/>
    <p:sldId id="331" r:id="rId39"/>
    <p:sldId id="332" r:id="rId40"/>
    <p:sldId id="270" r:id="rId41"/>
    <p:sldId id="297" r:id="rId42"/>
    <p:sldId id="298" r:id="rId43"/>
    <p:sldId id="342" r:id="rId44"/>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9"/>
    <a:srgbClr val="E8D5EC"/>
    <a:srgbClr val="3B8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6"/>
    <p:restoredTop sz="96327"/>
  </p:normalViewPr>
  <p:slideViewPr>
    <p:cSldViewPr snapToGrid="0" snapToObjects="1">
      <p:cViewPr varScale="1">
        <p:scale>
          <a:sx n="124" d="100"/>
          <a:sy n="124" d="100"/>
        </p:scale>
        <p:origin x="84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Dimensions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R"/>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2D-B44F-A0E4-1AAEECCF7E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2D-B44F-A0E4-1AAEECCF7E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2D-B44F-A0E4-1AAEECCF7E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2D-B44F-A0E4-1AAEECCF7E28}"/>
              </c:ext>
            </c:extLst>
          </c:dPt>
          <c:cat>
            <c:strRef>
              <c:f>Sheet1!$A$2:$A$5</c:f>
              <c:strCache>
                <c:ptCount val="4"/>
                <c:pt idx="0">
                  <c:v>Availability</c:v>
                </c:pt>
                <c:pt idx="1">
                  <c:v>Affordability</c:v>
                </c:pt>
                <c:pt idx="2">
                  <c:v>Energy &amp; Economic Efficiency</c:v>
                </c:pt>
                <c:pt idx="3">
                  <c:v>Environmental Stewardship</c:v>
                </c:pt>
              </c:strCache>
            </c:strRef>
          </c:cat>
          <c:val>
            <c:numRef>
              <c:f>Sheet1!$B$2:$B$5</c:f>
              <c:numCache>
                <c:formatCode>General</c:formatCode>
                <c:ptCount val="4"/>
                <c:pt idx="0">
                  <c:v>82</c:v>
                </c:pt>
                <c:pt idx="1">
                  <c:v>51</c:v>
                </c:pt>
                <c:pt idx="2">
                  <c:v>34</c:v>
                </c:pt>
                <c:pt idx="3">
                  <c:v>26</c:v>
                </c:pt>
              </c:numCache>
            </c:numRef>
          </c:val>
          <c:extLst>
            <c:ext xmlns:c16="http://schemas.microsoft.com/office/drawing/2014/chart" uri="{C3380CC4-5D6E-409C-BE32-E72D297353CC}">
              <c16:uniqueId val="{00000000-2891-7F4D-BAA0-BBC89C23F17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97</c:v>
                </c:pt>
                <c:pt idx="1">
                  <c:v>94</c:v>
                </c:pt>
                <c:pt idx="2">
                  <c:v>83</c:v>
                </c:pt>
                <c:pt idx="3">
                  <c:v>71</c:v>
                </c:pt>
                <c:pt idx="4">
                  <c:v>66</c:v>
                </c:pt>
                <c:pt idx="5">
                  <c:v>32</c:v>
                </c:pt>
                <c:pt idx="6">
                  <c:v>27</c:v>
                </c:pt>
              </c:numCache>
            </c:numRef>
          </c:val>
          <c:extLst>
            <c:ext xmlns:c16="http://schemas.microsoft.com/office/drawing/2014/chart" uri="{C3380CC4-5D6E-409C-BE32-E72D297353CC}">
              <c16:uniqueId val="{00000000-5A71-9448-BB01-D2641B858D61}"/>
            </c:ext>
          </c:extLst>
        </c:ser>
        <c:ser>
          <c:idx val="1"/>
          <c:order val="1"/>
          <c:tx>
            <c:strRef>
              <c:f>Sheet1!$C$1</c:f>
              <c:strCache>
                <c:ptCount val="1"/>
                <c:pt idx="0">
                  <c:v>Share of renewables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3</c:v>
                </c:pt>
                <c:pt idx="1">
                  <c:v>5</c:v>
                </c:pt>
                <c:pt idx="2">
                  <c:v>15</c:v>
                </c:pt>
                <c:pt idx="3">
                  <c:v>27</c:v>
                </c:pt>
                <c:pt idx="4">
                  <c:v>32</c:v>
                </c:pt>
                <c:pt idx="5">
                  <c:v>65</c:v>
                </c:pt>
                <c:pt idx="6">
                  <c:v>71</c:v>
                </c:pt>
              </c:numCache>
            </c:numRef>
          </c:val>
          <c:extLst>
            <c:ext xmlns:c16="http://schemas.microsoft.com/office/drawing/2014/chart" uri="{C3380CC4-5D6E-409C-BE32-E72D297353CC}">
              <c16:uniqueId val="{00000001-5A71-9448-BB01-D2641B858D61}"/>
            </c:ext>
          </c:extLst>
        </c:ser>
        <c:ser>
          <c:idx val="2"/>
          <c:order val="2"/>
          <c:tx>
            <c:strRef>
              <c:f>Sheet1!$D$1</c:f>
              <c:strCache>
                <c:ptCount val="1"/>
                <c:pt idx="0">
                  <c:v>Share of nuclear energy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5A71-9448-BB01-D2641B858D61}"/>
            </c:ext>
          </c:extLst>
        </c:ser>
        <c:dLbls>
          <c:dLblPos val="inEnd"/>
          <c:showLegendKey val="0"/>
          <c:showVal val="1"/>
          <c:showCatName val="0"/>
          <c:showSerName val="0"/>
          <c:showPercent val="0"/>
          <c:showBubbleSize val="0"/>
        </c:dLbls>
        <c:gapWidth val="65"/>
        <c:axId val="-603405024"/>
        <c:axId val="-603401760"/>
      </c:barChart>
      <c:catAx>
        <c:axId val="-603405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GR"/>
          </a:p>
        </c:txPr>
        <c:crossAx val="-603401760"/>
        <c:crosses val="autoZero"/>
        <c:auto val="1"/>
        <c:lblAlgn val="ctr"/>
        <c:lblOffset val="100"/>
        <c:noMultiLvlLbl val="0"/>
      </c:catAx>
      <c:valAx>
        <c:axId val="-603401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405024"/>
        <c:crosses val="autoZero"/>
        <c:crossBetween val="between"/>
      </c:valAx>
      <c:spPr>
        <a:no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68</c:v>
                </c:pt>
                <c:pt idx="1">
                  <c:v>65</c:v>
                </c:pt>
                <c:pt idx="2">
                  <c:v>63</c:v>
                </c:pt>
                <c:pt idx="3">
                  <c:v>62</c:v>
                </c:pt>
                <c:pt idx="4">
                  <c:v>59</c:v>
                </c:pt>
                <c:pt idx="5">
                  <c:v>55</c:v>
                </c:pt>
                <c:pt idx="6">
                  <c:v>53</c:v>
                </c:pt>
              </c:numCache>
            </c:numRef>
          </c:val>
          <c:extLst>
            <c:ext xmlns:c16="http://schemas.microsoft.com/office/drawing/2014/chart" uri="{C3380CC4-5D6E-409C-BE32-E72D297353CC}">
              <c16:uniqueId val="{00000000-4800-1648-83F6-E23A76E6080D}"/>
            </c:ext>
          </c:extLst>
        </c:ser>
        <c:ser>
          <c:idx val="1"/>
          <c:order val="1"/>
          <c:tx>
            <c:strRef>
              <c:f>Sheet1!$C$1</c:f>
              <c:strCache>
                <c:ptCount val="1"/>
                <c:pt idx="0">
                  <c:v>Share of renewables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3</c:v>
                </c:pt>
                <c:pt idx="1">
                  <c:v>5</c:v>
                </c:pt>
                <c:pt idx="2">
                  <c:v>6</c:v>
                </c:pt>
                <c:pt idx="3">
                  <c:v>10</c:v>
                </c:pt>
                <c:pt idx="4">
                  <c:v>17</c:v>
                </c:pt>
                <c:pt idx="5">
                  <c:v>29</c:v>
                </c:pt>
                <c:pt idx="6">
                  <c:v>33</c:v>
                </c:pt>
              </c:numCache>
            </c:numRef>
          </c:val>
          <c:extLst>
            <c:ext xmlns:c16="http://schemas.microsoft.com/office/drawing/2014/chart" uri="{C3380CC4-5D6E-409C-BE32-E72D297353CC}">
              <c16:uniqueId val="{00000001-4800-1648-83F6-E23A76E6080D}"/>
            </c:ext>
          </c:extLst>
        </c:ser>
        <c:ser>
          <c:idx val="2"/>
          <c:order val="2"/>
          <c:tx>
            <c:strRef>
              <c:f>Sheet1!$D$1</c:f>
              <c:strCache>
                <c:ptCount val="1"/>
                <c:pt idx="0">
                  <c:v>Share of nuclear energy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28</c:v>
                </c:pt>
                <c:pt idx="1">
                  <c:v>29</c:v>
                </c:pt>
                <c:pt idx="2">
                  <c:v>30</c:v>
                </c:pt>
                <c:pt idx="3">
                  <c:v>26</c:v>
                </c:pt>
                <c:pt idx="4">
                  <c:v>22</c:v>
                </c:pt>
                <c:pt idx="5">
                  <c:v>14</c:v>
                </c:pt>
                <c:pt idx="6">
                  <c:v>12</c:v>
                </c:pt>
              </c:numCache>
            </c:numRef>
          </c:val>
          <c:extLst>
            <c:ext xmlns:c16="http://schemas.microsoft.com/office/drawing/2014/chart" uri="{C3380CC4-5D6E-409C-BE32-E72D297353CC}">
              <c16:uniqueId val="{00000002-4800-1648-83F6-E23A76E6080D}"/>
            </c:ext>
          </c:extLst>
        </c:ser>
        <c:dLbls>
          <c:dLblPos val="inEnd"/>
          <c:showLegendKey val="0"/>
          <c:showVal val="1"/>
          <c:showCatName val="0"/>
          <c:showSerName val="0"/>
          <c:showPercent val="0"/>
          <c:showBubbleSize val="0"/>
        </c:dLbls>
        <c:gapWidth val="65"/>
        <c:axId val="-603653904"/>
        <c:axId val="-603465168"/>
      </c:barChart>
      <c:catAx>
        <c:axId val="-603653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GR"/>
          </a:p>
        </c:txPr>
        <c:crossAx val="-603465168"/>
        <c:crosses val="autoZero"/>
        <c:auto val="1"/>
        <c:lblAlgn val="ctr"/>
        <c:lblOffset val="100"/>
        <c:noMultiLvlLbl val="0"/>
      </c:catAx>
      <c:valAx>
        <c:axId val="-6034651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653904"/>
        <c:crosses val="autoZero"/>
        <c:crossBetween val="between"/>
      </c:valAx>
      <c:spPr>
        <a:no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80</c:v>
                </c:pt>
                <c:pt idx="1">
                  <c:v>80</c:v>
                </c:pt>
                <c:pt idx="2">
                  <c:v>82</c:v>
                </c:pt>
                <c:pt idx="3">
                  <c:v>82</c:v>
                </c:pt>
                <c:pt idx="4">
                  <c:v>79</c:v>
                </c:pt>
                <c:pt idx="5">
                  <c:v>73</c:v>
                </c:pt>
                <c:pt idx="6">
                  <c:v>71</c:v>
                </c:pt>
              </c:numCache>
            </c:numRef>
          </c:val>
          <c:extLst>
            <c:ext xmlns:c16="http://schemas.microsoft.com/office/drawing/2014/chart" uri="{C3380CC4-5D6E-409C-BE32-E72D297353CC}">
              <c16:uniqueId val="{00000000-73C6-884E-B3F2-29597AA5B21F}"/>
            </c:ext>
          </c:extLst>
        </c:ser>
        <c:ser>
          <c:idx val="1"/>
          <c:order val="1"/>
          <c:tx>
            <c:strRef>
              <c:f>Sheet1!$C$1</c:f>
              <c:strCache>
                <c:ptCount val="1"/>
                <c:pt idx="0">
                  <c:v>Share of renewables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20</c:v>
                </c:pt>
                <c:pt idx="1">
                  <c:v>19</c:v>
                </c:pt>
                <c:pt idx="2">
                  <c:v>17</c:v>
                </c:pt>
                <c:pt idx="3">
                  <c:v>16</c:v>
                </c:pt>
                <c:pt idx="4">
                  <c:v>19</c:v>
                </c:pt>
                <c:pt idx="5">
                  <c:v>24</c:v>
                </c:pt>
                <c:pt idx="6">
                  <c:v>25</c:v>
                </c:pt>
              </c:numCache>
            </c:numRef>
          </c:val>
          <c:extLst>
            <c:ext xmlns:c16="http://schemas.microsoft.com/office/drawing/2014/chart" uri="{C3380CC4-5D6E-409C-BE32-E72D297353CC}">
              <c16:uniqueId val="{00000001-73C6-884E-B3F2-29597AA5B21F}"/>
            </c:ext>
          </c:extLst>
        </c:ser>
        <c:ser>
          <c:idx val="2"/>
          <c:order val="2"/>
          <c:tx>
            <c:strRef>
              <c:f>Sheet1!$D$1</c:f>
              <c:strCache>
                <c:ptCount val="1"/>
                <c:pt idx="0">
                  <c:v>Share of nuclear energy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0</c:v>
                </c:pt>
                <c:pt idx="1">
                  <c:v>1</c:v>
                </c:pt>
                <c:pt idx="2">
                  <c:v>1</c:v>
                </c:pt>
                <c:pt idx="3">
                  <c:v>2</c:v>
                </c:pt>
                <c:pt idx="4">
                  <c:v>2</c:v>
                </c:pt>
                <c:pt idx="5">
                  <c:v>3</c:v>
                </c:pt>
                <c:pt idx="6">
                  <c:v>4</c:v>
                </c:pt>
              </c:numCache>
            </c:numRef>
          </c:val>
          <c:extLst>
            <c:ext xmlns:c16="http://schemas.microsoft.com/office/drawing/2014/chart" uri="{C3380CC4-5D6E-409C-BE32-E72D297353CC}">
              <c16:uniqueId val="{00000002-73C6-884E-B3F2-29597AA5B21F}"/>
            </c:ext>
          </c:extLst>
        </c:ser>
        <c:dLbls>
          <c:dLblPos val="inEnd"/>
          <c:showLegendKey val="0"/>
          <c:showVal val="1"/>
          <c:showCatName val="0"/>
          <c:showSerName val="0"/>
          <c:showPercent val="0"/>
          <c:showBubbleSize val="0"/>
        </c:dLbls>
        <c:gapWidth val="65"/>
        <c:axId val="-603565936"/>
        <c:axId val="-603563216"/>
      </c:barChart>
      <c:catAx>
        <c:axId val="-603565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GR"/>
          </a:p>
        </c:txPr>
        <c:crossAx val="-603563216"/>
        <c:crosses val="autoZero"/>
        <c:auto val="1"/>
        <c:lblAlgn val="ctr"/>
        <c:lblOffset val="100"/>
        <c:noMultiLvlLbl val="0"/>
      </c:catAx>
      <c:valAx>
        <c:axId val="-603563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565936"/>
        <c:crosses val="autoZero"/>
        <c:crossBetween val="between"/>
      </c:valAx>
      <c:spPr>
        <a:no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t>share in electricity production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74</c:v>
                </c:pt>
                <c:pt idx="1">
                  <c:v>68</c:v>
                </c:pt>
                <c:pt idx="2">
                  <c:v>66</c:v>
                </c:pt>
                <c:pt idx="3">
                  <c:v>66</c:v>
                </c:pt>
                <c:pt idx="4">
                  <c:v>67</c:v>
                </c:pt>
                <c:pt idx="5">
                  <c:v>66</c:v>
                </c:pt>
                <c:pt idx="6">
                  <c:v>64</c:v>
                </c:pt>
              </c:numCache>
            </c:numRef>
          </c:val>
          <c:extLst>
            <c:ext xmlns:c16="http://schemas.microsoft.com/office/drawing/2014/chart" uri="{C3380CC4-5D6E-409C-BE32-E72D297353CC}">
              <c16:uniqueId val="{00000000-A8B3-D14B-939F-36174C615576}"/>
            </c:ext>
          </c:extLst>
        </c:ser>
        <c:ser>
          <c:idx val="1"/>
          <c:order val="1"/>
          <c:tx>
            <c:strRef>
              <c:f>Sheet1!$C$1</c:f>
              <c:strCache>
                <c:ptCount val="1"/>
                <c:pt idx="0">
                  <c:v>Share of renewables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15</c:v>
                </c:pt>
                <c:pt idx="1">
                  <c:v>20</c:v>
                </c:pt>
                <c:pt idx="2">
                  <c:v>19</c:v>
                </c:pt>
                <c:pt idx="3">
                  <c:v>18</c:v>
                </c:pt>
                <c:pt idx="4">
                  <c:v>16</c:v>
                </c:pt>
                <c:pt idx="5">
                  <c:v>16</c:v>
                </c:pt>
                <c:pt idx="6">
                  <c:v>17</c:v>
                </c:pt>
              </c:numCache>
            </c:numRef>
          </c:val>
          <c:extLst>
            <c:ext xmlns:c16="http://schemas.microsoft.com/office/drawing/2014/chart" uri="{C3380CC4-5D6E-409C-BE32-E72D297353CC}">
              <c16:uniqueId val="{00000001-A8B3-D14B-939F-36174C615576}"/>
            </c:ext>
          </c:extLst>
        </c:ser>
        <c:ser>
          <c:idx val="2"/>
          <c:order val="2"/>
          <c:tx>
            <c:strRef>
              <c:f>Sheet1!$D$1</c:f>
              <c:strCache>
                <c:ptCount val="1"/>
                <c:pt idx="0">
                  <c:v>Share of nuclear energy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11</c:v>
                </c:pt>
                <c:pt idx="1">
                  <c:v>12</c:v>
                </c:pt>
                <c:pt idx="2">
                  <c:v>15</c:v>
                </c:pt>
                <c:pt idx="3">
                  <c:v>16</c:v>
                </c:pt>
                <c:pt idx="4">
                  <c:v>16</c:v>
                </c:pt>
                <c:pt idx="5">
                  <c:v>18</c:v>
                </c:pt>
                <c:pt idx="6">
                  <c:v>19</c:v>
                </c:pt>
              </c:numCache>
            </c:numRef>
          </c:val>
          <c:extLst>
            <c:ext xmlns:c16="http://schemas.microsoft.com/office/drawing/2014/chart" uri="{C3380CC4-5D6E-409C-BE32-E72D297353CC}">
              <c16:uniqueId val="{00000002-A8B3-D14B-939F-36174C615576}"/>
            </c:ext>
          </c:extLst>
        </c:ser>
        <c:dLbls>
          <c:dLblPos val="inEnd"/>
          <c:showLegendKey val="0"/>
          <c:showVal val="1"/>
          <c:showCatName val="0"/>
          <c:showSerName val="0"/>
          <c:showPercent val="0"/>
          <c:showBubbleSize val="0"/>
        </c:dLbls>
        <c:gapWidth val="65"/>
        <c:axId val="-746728704"/>
        <c:axId val="-746725440"/>
      </c:barChart>
      <c:catAx>
        <c:axId val="-746728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GR"/>
          </a:p>
        </c:txPr>
        <c:crossAx val="-746725440"/>
        <c:crosses val="autoZero"/>
        <c:auto val="1"/>
        <c:lblAlgn val="ctr"/>
        <c:lblOffset val="100"/>
        <c:noMultiLvlLbl val="0"/>
      </c:catAx>
      <c:valAx>
        <c:axId val="-746725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746728704"/>
        <c:crosses val="autoZero"/>
        <c:crossBetween val="between"/>
      </c:valAx>
      <c:spPr>
        <a:no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share in electricity production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barChart>
        <c:barDir val="col"/>
        <c:grouping val="clustered"/>
        <c:varyColors val="0"/>
        <c:ser>
          <c:idx val="0"/>
          <c:order val="0"/>
          <c:tx>
            <c:strRef>
              <c:f>Sheet1!$B$1</c:f>
              <c:strCache>
                <c:ptCount val="1"/>
                <c:pt idx="0">
                  <c:v>Share of fossil fuels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Sheet1!$B$2:$B$8</c:f>
              <c:numCache>
                <c:formatCode>General</c:formatCode>
                <c:ptCount val="7"/>
                <c:pt idx="0">
                  <c:v>69</c:v>
                </c:pt>
                <c:pt idx="1">
                  <c:v>69</c:v>
                </c:pt>
                <c:pt idx="2">
                  <c:v>72</c:v>
                </c:pt>
                <c:pt idx="3">
                  <c:v>72</c:v>
                </c:pt>
                <c:pt idx="4">
                  <c:v>70</c:v>
                </c:pt>
                <c:pt idx="5">
                  <c:v>67</c:v>
                </c:pt>
                <c:pt idx="6">
                  <c:v>63</c:v>
                </c:pt>
              </c:numCache>
            </c:numRef>
          </c:val>
          <c:extLst>
            <c:ext xmlns:c16="http://schemas.microsoft.com/office/drawing/2014/chart" uri="{C3380CC4-5D6E-409C-BE32-E72D297353CC}">
              <c16:uniqueId val="{00000000-E3D2-7F4A-8B80-AA88CBF5A738}"/>
            </c:ext>
          </c:extLst>
        </c:ser>
        <c:ser>
          <c:idx val="1"/>
          <c:order val="1"/>
          <c:tx>
            <c:strRef>
              <c:f>Sheet1!$C$1</c:f>
              <c:strCache>
                <c:ptCount val="1"/>
                <c:pt idx="0">
                  <c:v>Share of renewables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Sheet1!$C$2:$C$8</c:f>
              <c:numCache>
                <c:formatCode>General</c:formatCode>
                <c:ptCount val="7"/>
                <c:pt idx="0">
                  <c:v>12</c:v>
                </c:pt>
                <c:pt idx="1">
                  <c:v>11</c:v>
                </c:pt>
                <c:pt idx="2">
                  <c:v>8</c:v>
                </c:pt>
                <c:pt idx="3">
                  <c:v>9</c:v>
                </c:pt>
                <c:pt idx="4">
                  <c:v>10</c:v>
                </c:pt>
                <c:pt idx="5">
                  <c:v>13</c:v>
                </c:pt>
                <c:pt idx="6">
                  <c:v>17</c:v>
                </c:pt>
              </c:numCache>
            </c:numRef>
          </c:val>
          <c:extLst>
            <c:ext xmlns:c16="http://schemas.microsoft.com/office/drawing/2014/chart" uri="{C3380CC4-5D6E-409C-BE32-E72D297353CC}">
              <c16:uniqueId val="{00000001-E3D2-7F4A-8B80-AA88CBF5A738}"/>
            </c:ext>
          </c:extLst>
        </c:ser>
        <c:ser>
          <c:idx val="2"/>
          <c:order val="2"/>
          <c:tx>
            <c:strRef>
              <c:f>Sheet1!$D$1</c:f>
              <c:strCache>
                <c:ptCount val="1"/>
                <c:pt idx="0">
                  <c:v>Share of nuclear energy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2017</c:v>
                </c:pt>
              </c:numCache>
            </c:numRef>
          </c:cat>
          <c:val>
            <c:numRef>
              <c:f>Sheet1!$D$2:$D$8</c:f>
              <c:numCache>
                <c:formatCode>General</c:formatCode>
                <c:ptCount val="7"/>
                <c:pt idx="0">
                  <c:v>19</c:v>
                </c:pt>
                <c:pt idx="1">
                  <c:v>20</c:v>
                </c:pt>
                <c:pt idx="2">
                  <c:v>20</c:v>
                </c:pt>
                <c:pt idx="3">
                  <c:v>19</c:v>
                </c:pt>
                <c:pt idx="4">
                  <c:v>19</c:v>
                </c:pt>
                <c:pt idx="5">
                  <c:v>19</c:v>
                </c:pt>
                <c:pt idx="6">
                  <c:v>20</c:v>
                </c:pt>
              </c:numCache>
            </c:numRef>
          </c:val>
          <c:extLst>
            <c:ext xmlns:c16="http://schemas.microsoft.com/office/drawing/2014/chart" uri="{C3380CC4-5D6E-409C-BE32-E72D297353CC}">
              <c16:uniqueId val="{00000002-E3D2-7F4A-8B80-AA88CBF5A738}"/>
            </c:ext>
          </c:extLst>
        </c:ser>
        <c:dLbls>
          <c:dLblPos val="inEnd"/>
          <c:showLegendKey val="0"/>
          <c:showVal val="1"/>
          <c:showCatName val="0"/>
          <c:showSerName val="0"/>
          <c:showPercent val="0"/>
          <c:showBubbleSize val="0"/>
        </c:dLbls>
        <c:gapWidth val="65"/>
        <c:axId val="-603480880"/>
        <c:axId val="-603477616"/>
      </c:barChart>
      <c:catAx>
        <c:axId val="-603480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GR"/>
          </a:p>
        </c:txPr>
        <c:crossAx val="-603477616"/>
        <c:crosses val="autoZero"/>
        <c:auto val="1"/>
        <c:lblAlgn val="ctr"/>
        <c:lblOffset val="100"/>
        <c:noMultiLvlLbl val="0"/>
      </c:catAx>
      <c:valAx>
        <c:axId val="-603477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603480880"/>
        <c:crosses val="autoZero"/>
        <c:crossBetween val="between"/>
      </c:valAx>
      <c:spPr>
        <a:noFill/>
        <a:ln>
          <a:solidFill>
            <a:srgbClr val="E9DF4E"/>
          </a:solid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2E905-5351-EC46-833D-E2EB2FC1AF49}" type="datetimeFigureOut">
              <a:rPr lang="en-GR" smtClean="0"/>
              <a:t>3/12/20</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BEBE7-4E68-E049-BEFF-D9933ED07529}" type="slidenum">
              <a:rPr lang="en-GR" smtClean="0"/>
              <a:t>‹#›</a:t>
            </a:fld>
            <a:endParaRPr lang="en-GR"/>
          </a:p>
        </p:txBody>
      </p:sp>
    </p:spTree>
    <p:extLst>
      <p:ext uri="{BB962C8B-B14F-4D97-AF65-F5344CB8AC3E}">
        <p14:creationId xmlns:p14="http://schemas.microsoft.com/office/powerpoint/2010/main" val="304955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27284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53660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93547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25730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53572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5906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r>
              <a:rPr lang="en-US" dirty="0"/>
              <a:t>11/27/20</a:t>
            </a:r>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2608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r>
              <a:rPr lang="en-US" dirty="0"/>
              <a:t>11/27/20</a:t>
            </a:r>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29785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r>
              <a:rPr lang="en-US" dirty="0"/>
              <a:t>11/27/20</a:t>
            </a:r>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4421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1049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4751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11/27/20</a:t>
            </a:r>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5187632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sciencedirect.com/science/journal/22146296" TargetMode="External"/><Relationship Id="rId3" Type="http://schemas.openxmlformats.org/officeDocument/2006/relationships/hyperlink" Target="http://aperc.ieej.or.jp/file/2010/9/26/APERC_2007_A_Quest_for_Energy_Security.pdf" TargetMode="External"/><Relationship Id="rId7" Type="http://schemas.openxmlformats.org/officeDocument/2006/relationships/hyperlink" Target="https://ec.europa.eu/eurostat/web/products-press-releases/-/8-13022013-BP" TargetMode="External"/><Relationship Id="rId2" Type="http://schemas.openxmlformats.org/officeDocument/2006/relationships/hyperlink" Target="https://www.agora-energiewende.de/fileadmin2/Projekte/2019/EU_Big_Picture/153_EU-Big-Pic_WEB.pdf" TargetMode="External"/><Relationship Id="rId1" Type="http://schemas.openxmlformats.org/officeDocument/2006/relationships/slideLayout" Target="../slideLayouts/slideLayout2.xml"/><Relationship Id="rId6" Type="http://schemas.openxmlformats.org/officeDocument/2006/relationships/hyperlink" Target="http://aei.pitt.edu/1184/1/enegy_supply_security_gp_COM_2000_769.pdf" TargetMode="External"/><Relationship Id="rId5" Type="http://schemas.openxmlformats.org/officeDocument/2006/relationships/hyperlink" Target="http://www.danishwaterforum.dk/activities/Climate%20change/Dansk_Energistrategi_2050_febr.2011.pdf" TargetMode="External"/><Relationship Id="rId4" Type="http://schemas.openxmlformats.org/officeDocument/2006/relationships/hyperlink" Target="https://www.bp.com/content/dam/bp/business-sites/en/global/corporate/pdfs/energy-economics/statistical-review/bp-stats-review-2019-full-report.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ea.org/publications/freepublications/publication/energy_security_climate_policy.pdf" TargetMode="External"/><Relationship Id="rId2" Type="http://schemas.openxmlformats.org/officeDocument/2006/relationships/hyperlink" Target="https://www.iea.org/publications/freepublications/publication/RenewRus_2003.pdf" TargetMode="External"/><Relationship Id="rId1" Type="http://schemas.openxmlformats.org/officeDocument/2006/relationships/slideLayout" Target="../slideLayouts/slideLayout2.xml"/><Relationship Id="rId5" Type="http://schemas.openxmlformats.org/officeDocument/2006/relationships/hyperlink" Target="https://www.irena.org/-/media/Files/IRENA/Agency/Publication/2018/Jul/IRENA_Renewable_Energy_Statistics_2018.pdf" TargetMode="External"/><Relationship Id="rId4" Type="http://schemas.openxmlformats.org/officeDocument/2006/relationships/hyperlink" Target="https://www.iea.org/publications/freepublications/publication/Moses.pdf"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people.iac.gatech.edu/files/publication/394_wp4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14E4A2-D9AE-C148-9892-670B3D913FAC}"/>
              </a:ext>
            </a:extLst>
          </p:cNvPr>
          <p:cNvSpPr>
            <a:spLocks noGrp="1"/>
          </p:cNvSpPr>
          <p:nvPr>
            <p:ph type="ctrTitle"/>
          </p:nvPr>
        </p:nvSpPr>
        <p:spPr>
          <a:xfrm>
            <a:off x="2593428" y="2067432"/>
            <a:ext cx="8115299" cy="1265404"/>
          </a:xfrm>
        </p:spPr>
        <p:txBody>
          <a:bodyPr anchor="ctr">
            <a:normAutofit/>
          </a:bodyPr>
          <a:lstStyle/>
          <a:p>
            <a:r>
              <a:rPr lang="en-GB" sz="2800" b="1" dirty="0">
                <a:latin typeface="Arial" panose="020B0604020202020204" pitchFamily="34" charset="0"/>
                <a:cs typeface="Arial" panose="020B0604020202020204" pitchFamily="34" charset="0"/>
              </a:rPr>
              <a:t>The Renewable Energy Dimension</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of Energy Security</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Case studies</a:t>
            </a:r>
            <a:endParaRPr lang="en-GR"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47C7E5A-D21C-B349-8A08-422897A3C76F}"/>
              </a:ext>
            </a:extLst>
          </p:cNvPr>
          <p:cNvSpPr>
            <a:spLocks noGrp="1"/>
          </p:cNvSpPr>
          <p:nvPr>
            <p:ph type="subTitle" idx="1"/>
          </p:nvPr>
        </p:nvSpPr>
        <p:spPr>
          <a:xfrm>
            <a:off x="1483273" y="3400887"/>
            <a:ext cx="9225454" cy="2348404"/>
          </a:xfrm>
        </p:spPr>
        <p:txBody>
          <a:bodyPr>
            <a:normAutofit fontScale="40000" lnSpcReduction="20000"/>
          </a:bodyPr>
          <a:lstStyle/>
          <a:p>
            <a:pPr>
              <a:lnSpc>
                <a:spcPct val="120000"/>
              </a:lnSpc>
            </a:pPr>
            <a:r>
              <a:rPr lang="en-GR" sz="9600" b="1" i="0" dirty="0">
                <a:solidFill>
                  <a:schemeClr val="accent1"/>
                </a:solidFill>
                <a:latin typeface="Arial" panose="020B0604020202020204" pitchFamily="34" charset="0"/>
                <a:cs typeface="Arial" panose="020B0604020202020204" pitchFamily="34" charset="0"/>
              </a:rPr>
              <a:t>Renewable Energy Sources in Global</a:t>
            </a:r>
            <a:endParaRPr lang="en-GR" sz="9600" dirty="0">
              <a:latin typeface="Arial" panose="020B0604020202020204" pitchFamily="34" charset="0"/>
              <a:cs typeface="Arial" panose="020B0604020202020204" pitchFamily="34" charset="0"/>
            </a:endParaRPr>
          </a:p>
          <a:p>
            <a:pPr>
              <a:lnSpc>
                <a:spcPct val="120000"/>
              </a:lnSpc>
            </a:pPr>
            <a:r>
              <a:rPr lang="en-GR" sz="5800" i="0" dirty="0">
                <a:solidFill>
                  <a:schemeClr val="tx1"/>
                </a:solidFill>
                <a:latin typeface="Arial" panose="020B0604020202020204" pitchFamily="34" charset="0"/>
                <a:cs typeface="Arial" panose="020B0604020202020204" pitchFamily="34" charset="0"/>
              </a:rPr>
              <a:t>Nikoletta Kontoulis (PhD Candidate)</a:t>
            </a:r>
          </a:p>
          <a:p>
            <a:pPr>
              <a:lnSpc>
                <a:spcPct val="120000"/>
              </a:lnSpc>
            </a:pPr>
            <a:r>
              <a:rPr lang="en-GB" sz="5500" i="0" dirty="0" err="1">
                <a:solidFill>
                  <a:schemeClr val="accent2"/>
                </a:solidFill>
                <a:latin typeface="Arial" panose="020B0604020202020204" pitchFamily="34" charset="0"/>
                <a:cs typeface="Arial" panose="020B0604020202020204" pitchFamily="34" charset="0"/>
              </a:rPr>
              <a:t>nicole.kontoulis@gmail.com</a:t>
            </a:r>
            <a:endParaRPr lang="en-GR" sz="5500" i="0" dirty="0">
              <a:solidFill>
                <a:schemeClr val="accent2"/>
              </a:solidFill>
              <a:latin typeface="Arial" panose="020B0604020202020204" pitchFamily="34" charset="0"/>
              <a:cs typeface="Arial" panose="020B0604020202020204" pitchFamily="34" charset="0"/>
            </a:endParaRPr>
          </a:p>
          <a:p>
            <a:pPr>
              <a:lnSpc>
                <a:spcPct val="120000"/>
              </a:lnSpc>
            </a:pPr>
            <a:endParaRPr lang="en-GR" sz="600" dirty="0">
              <a:solidFill>
                <a:schemeClr val="tx1">
                  <a:lumMod val="50000"/>
                  <a:lumOff val="50000"/>
                </a:schemeClr>
              </a:solidFill>
              <a:latin typeface="Arial" panose="020B0604020202020204" pitchFamily="34" charset="0"/>
              <a:cs typeface="Arial" panose="020B0604020202020204" pitchFamily="34" charset="0"/>
            </a:endParaRPr>
          </a:p>
          <a:p>
            <a:pPr>
              <a:lnSpc>
                <a:spcPct val="120000"/>
              </a:lnSpc>
            </a:pPr>
            <a:r>
              <a:rPr lang="en-GR" sz="3800" b="1" i="0" dirty="0">
                <a:solidFill>
                  <a:schemeClr val="tx1">
                    <a:lumMod val="50000"/>
                    <a:lumOff val="50000"/>
                  </a:schemeClr>
                </a:solidFill>
                <a:latin typeface="Arial" panose="020B0604020202020204" pitchFamily="34" charset="0"/>
                <a:cs typeface="Arial" panose="020B0604020202020204" pitchFamily="34" charset="0"/>
              </a:rPr>
              <a:t> December 2020</a:t>
            </a:r>
          </a:p>
        </p:txBody>
      </p:sp>
      <p:pic>
        <p:nvPicPr>
          <p:cNvPr id="8" name="Graphic 7">
            <a:extLst>
              <a:ext uri="{FF2B5EF4-FFF2-40B4-BE49-F238E27FC236}">
                <a16:creationId xmlns:a16="http://schemas.microsoft.com/office/drawing/2014/main" id="{10060531-49A7-3B40-93E0-FAFD937A0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9768" y="789898"/>
            <a:ext cx="4900140" cy="958723"/>
          </a:xfrm>
          <a:prstGeom prst="rect">
            <a:avLst/>
          </a:prstGeom>
        </p:spPr>
      </p:pic>
      <p:pic>
        <p:nvPicPr>
          <p:cNvPr id="1026" name="Picture 2" descr="Renewable energy - Wikipedia">
            <a:extLst>
              <a:ext uri="{FF2B5EF4-FFF2-40B4-BE49-F238E27FC236}">
                <a16:creationId xmlns:a16="http://schemas.microsoft.com/office/drawing/2014/main" id="{E2159921-476A-E24A-9344-F39D89E0D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93" y="789898"/>
            <a:ext cx="1869269" cy="186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78029" y="1020729"/>
            <a:ext cx="10038311"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Availability</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75660" y="1841157"/>
            <a:ext cx="9782842" cy="3937637"/>
          </a:xfrm>
        </p:spPr>
        <p:txBody>
          <a:bodyPr>
            <a:normAutofit fontScale="85000" lnSpcReduction="10000"/>
          </a:bodyPr>
          <a:lstStyle/>
          <a:p>
            <a:pPr>
              <a:lnSpc>
                <a:spcPct val="170000"/>
              </a:lnSpc>
              <a:spcBef>
                <a:spcPts val="0"/>
              </a:spcBef>
              <a:buSzTx/>
              <a:buFont typeface="Wingdings" pitchFamily="2" charset="2"/>
              <a:buChar char="Ø"/>
              <a:defRPr/>
            </a:pPr>
            <a:r>
              <a:rPr lang="en-GR" dirty="0">
                <a:solidFill>
                  <a:schemeClr val="tx1"/>
                </a:solidFill>
                <a:latin typeface="Arial" panose="020B0604020202020204" pitchFamily="34" charset="0"/>
                <a:cs typeface="Arial" panose="020B0604020202020204" pitchFamily="34" charset="0"/>
              </a:rPr>
              <a:t>Availability</a:t>
            </a:r>
            <a:r>
              <a:rPr lang="en-GR" dirty="0">
                <a:latin typeface="Arial" panose="020B0604020202020204" pitchFamily="34" charset="0"/>
                <a:cs typeface="Arial" panose="020B0604020202020204" pitchFamily="34" charset="0"/>
              </a:rPr>
              <a:t> refers to diversifying the fuels used to provide energy services as well as the location of facilities using those fuels, promoting energy systems that can recover quickly from attack or disruption, and minimizing dependence on foreign suppliers.</a:t>
            </a:r>
          </a:p>
          <a:p>
            <a:pPr>
              <a:lnSpc>
                <a:spcPct val="170000"/>
              </a:lnSpc>
              <a:spcBef>
                <a:spcPts val="0"/>
              </a:spcBef>
              <a:buSzTx/>
              <a:buFont typeface="Wingdings" pitchFamily="2" charset="2"/>
              <a:buChar char="Ø"/>
              <a:defRPr/>
            </a:pPr>
            <a:r>
              <a:rPr lang="en-GR" dirty="0">
                <a:solidFill>
                  <a:schemeClr val="tx1"/>
                </a:solidFill>
                <a:latin typeface="Arial" panose="020B0604020202020204" pitchFamily="34" charset="0"/>
                <a:cs typeface="Arial" panose="020B0604020202020204" pitchFamily="34" charset="0"/>
              </a:rPr>
              <a:t>Components:</a:t>
            </a:r>
          </a:p>
          <a:p>
            <a:pPr marL="533400" lvl="0" indent="-219075">
              <a:lnSpc>
                <a:spcPct val="120000"/>
              </a:lnSpc>
              <a:buFont typeface="Wingdings" pitchFamily="2" charset="2"/>
              <a:buChar char="ü"/>
            </a:pPr>
            <a:r>
              <a:rPr lang="en-GB" dirty="0">
                <a:latin typeface="Arial" panose="020B0604020202020204" pitchFamily="34" charset="0"/>
                <a:cs typeface="Arial" panose="020B0604020202020204" pitchFamily="34" charset="0"/>
              </a:rPr>
              <a:t>A</a:t>
            </a:r>
            <a:r>
              <a:rPr lang="en-GR" dirty="0">
                <a:latin typeface="Arial" panose="020B0604020202020204" pitchFamily="34" charset="0"/>
                <a:cs typeface="Arial" panose="020B0604020202020204" pitchFamily="34" charset="0"/>
              </a:rPr>
              <a:t>vailability of energy resources</a:t>
            </a:r>
            <a:r>
              <a:rPr lang="en-GB" dirty="0">
                <a:latin typeface="Arial" panose="020B0604020202020204" pitchFamily="34" charset="0"/>
                <a:cs typeface="Arial" panose="020B0604020202020204" pitchFamily="34" charset="0"/>
              </a:rPr>
              <a:t> (</a:t>
            </a:r>
            <a:r>
              <a:rPr lang="en-GR" dirty="0">
                <a:latin typeface="Arial" panose="020B0604020202020204" pitchFamily="34" charset="0"/>
                <a:cs typeface="Arial" panose="020B0604020202020204" pitchFamily="34" charset="0"/>
              </a:rPr>
              <a:t>oil or gas</a:t>
            </a:r>
            <a:r>
              <a:rPr lang="en-GB" dirty="0">
                <a:latin typeface="Arial" panose="020B0604020202020204" pitchFamily="34" charset="0"/>
                <a:cs typeface="Arial" panose="020B0604020202020204" pitchFamily="34" charset="0"/>
              </a:rPr>
              <a:t>) </a:t>
            </a:r>
          </a:p>
          <a:p>
            <a:pPr marL="533400" lvl="0" indent="-219075">
              <a:lnSpc>
                <a:spcPct val="120000"/>
              </a:lnSpc>
              <a:buFont typeface="Wingdings" pitchFamily="2" charset="2"/>
              <a:buChar char="ü"/>
            </a:pPr>
            <a:r>
              <a:rPr lang="en-GB" dirty="0">
                <a:latin typeface="Arial" panose="020B0604020202020204" pitchFamily="34" charset="0"/>
                <a:cs typeface="Arial" panose="020B0604020202020204" pitchFamily="34" charset="0"/>
              </a:rPr>
              <a:t>The demand perspective (security of demand)</a:t>
            </a:r>
          </a:p>
          <a:p>
            <a:pPr marL="533400" indent="-219075">
              <a:lnSpc>
                <a:spcPct val="120000"/>
              </a:lnSpc>
              <a:buFont typeface="Wingdings" pitchFamily="2" charset="2"/>
              <a:buChar char="ü"/>
            </a:pPr>
            <a:r>
              <a:rPr lang="en-GB" dirty="0">
                <a:latin typeface="Arial" panose="020B0604020202020204" pitchFamily="34" charset="0"/>
                <a:cs typeface="Arial" panose="020B0604020202020204" pitchFamily="34" charset="0"/>
              </a:rPr>
              <a:t>Access to energy sources</a:t>
            </a:r>
            <a:endParaRPr lang="en-GR" dirty="0">
              <a:latin typeface="Arial" panose="020B0604020202020204" pitchFamily="34" charset="0"/>
              <a:cs typeface="Arial" panose="020B0604020202020204" pitchFamily="34" charset="0"/>
            </a:endParaRPr>
          </a:p>
          <a:p>
            <a:pPr lvl="0"/>
            <a:endParaRPr lang="en-GR" dirty="0"/>
          </a:p>
          <a:p>
            <a:pPr marL="0" indent="0">
              <a:lnSpc>
                <a:spcPct val="170000"/>
              </a:lnSpc>
              <a:spcBef>
                <a:spcPts val="0"/>
              </a:spcBef>
              <a:buSzTx/>
              <a:buNone/>
              <a:defRPr/>
            </a:pPr>
            <a:endParaRPr lang="en-GR" dirty="0"/>
          </a:p>
          <a:p>
            <a:pPr marL="0" indent="0">
              <a:lnSpc>
                <a:spcPct val="170000"/>
              </a:lnSpc>
              <a:spcBef>
                <a:spcPts val="0"/>
              </a:spcBef>
              <a:buSzTx/>
              <a:buNone/>
              <a:defRPr/>
            </a:pPr>
            <a:endParaRPr lang="en-GR" dirty="0"/>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10</a:t>
            </a:fld>
            <a:endParaRPr lang="en-US"/>
          </a:p>
        </p:txBody>
      </p:sp>
    </p:spTree>
    <p:extLst>
      <p:ext uri="{BB962C8B-B14F-4D97-AF65-F5344CB8AC3E}">
        <p14:creationId xmlns:p14="http://schemas.microsoft.com/office/powerpoint/2010/main" val="205343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39528" y="1020729"/>
            <a:ext cx="10076812"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Affordability</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39528" y="1841157"/>
            <a:ext cx="9818973" cy="3937637"/>
          </a:xfrm>
        </p:spPr>
        <p:txBody>
          <a:bodyPr>
            <a:normAutofit/>
          </a:bodyPr>
          <a:lstStyle/>
          <a:p>
            <a:pPr>
              <a:buFont typeface="Wingdings" pitchFamily="2" charset="2"/>
              <a:buChar char="Ø"/>
            </a:pPr>
            <a:r>
              <a:rPr lang="en-GR" sz="2000" dirty="0">
                <a:latin typeface="Arial" panose="020B0604020202020204" pitchFamily="34" charset="0"/>
                <a:cs typeface="Arial" panose="020B0604020202020204" pitchFamily="34" charset="0"/>
              </a:rPr>
              <a:t>Affordability refers to: </a:t>
            </a:r>
          </a:p>
          <a:p>
            <a:pPr marL="447675" indent="-219075"/>
            <a:r>
              <a:rPr lang="en-GB" sz="2000" dirty="0">
                <a:latin typeface="Arial" panose="020B0604020202020204" pitchFamily="34" charset="0"/>
                <a:cs typeface="Arial" panose="020B0604020202020204" pitchFamily="34" charset="0"/>
              </a:rPr>
              <a:t>the</a:t>
            </a:r>
            <a:r>
              <a:rPr lang="en-GR" sz="2000" dirty="0">
                <a:latin typeface="Arial" panose="020B0604020202020204" pitchFamily="34" charset="0"/>
                <a:cs typeface="Arial" panose="020B0604020202020204" pitchFamily="34" charset="0"/>
              </a:rPr>
              <a:t> correlation between energy and economy</a:t>
            </a:r>
          </a:p>
          <a:p>
            <a:pPr marL="447675" indent="-219075"/>
            <a:r>
              <a:rPr lang="en-GR" sz="2000" dirty="0">
                <a:latin typeface="Arial" panose="020B0604020202020204" pitchFamily="34" charset="0"/>
                <a:cs typeface="Arial" panose="020B0604020202020204" pitchFamily="34" charset="0"/>
              </a:rPr>
              <a:t>providing energy services that are affordable for consumers and minimize price volatility</a:t>
            </a:r>
          </a:p>
          <a:p>
            <a:pPr lvl="0">
              <a:lnSpc>
                <a:spcPct val="200000"/>
              </a:lnSpc>
              <a:buFont typeface="Wingdings" pitchFamily="2" charset="2"/>
              <a:buChar char="Ø"/>
            </a:pPr>
            <a:r>
              <a:rPr lang="en-GR" sz="2000" dirty="0">
                <a:latin typeface="Arial" panose="020B0604020202020204" pitchFamily="34" charset="0"/>
                <a:cs typeface="Arial" panose="020B0604020202020204" pitchFamily="34" charset="0"/>
              </a:rPr>
              <a:t>Components:</a:t>
            </a:r>
          </a:p>
          <a:p>
            <a:pPr marL="447675" lvl="0" indent="-219075">
              <a:buFont typeface="Wingdings" pitchFamily="2" charset="2"/>
              <a:buChar char="ü"/>
            </a:pPr>
            <a:r>
              <a:rPr lang="en-GB" sz="2000" dirty="0">
                <a:latin typeface="Arial" panose="020B0604020202020204" pitchFamily="34" charset="0"/>
                <a:cs typeface="Arial" panose="020B0604020202020204" pitchFamily="34" charset="0"/>
              </a:rPr>
              <a:t>T</a:t>
            </a:r>
            <a:r>
              <a:rPr lang="en-GR" sz="2000" dirty="0">
                <a:latin typeface="Arial" panose="020B0604020202020204" pitchFamily="34" charset="0"/>
                <a:cs typeface="Arial" panose="020B0604020202020204" pitchFamily="34" charset="0"/>
              </a:rPr>
              <a:t>he relation between energy price and energy security</a:t>
            </a:r>
          </a:p>
          <a:p>
            <a:pPr marL="447675" lvl="0" indent="-219075">
              <a:buFont typeface="Wingdings" pitchFamily="2" charset="2"/>
              <a:buChar char="ü"/>
            </a:pPr>
            <a:r>
              <a:rPr lang="en-GB" sz="2000" dirty="0">
                <a:latin typeface="Arial" panose="020B0604020202020204" pitchFamily="34" charset="0"/>
                <a:cs typeface="Arial" panose="020B0604020202020204" pitchFamily="34" charset="0"/>
              </a:rPr>
              <a:t>C</a:t>
            </a:r>
            <a:r>
              <a:rPr lang="en-GR" sz="2000" dirty="0">
                <a:latin typeface="Arial" panose="020B0604020202020204" pitchFamily="34" charset="0"/>
                <a:cs typeface="Arial" panose="020B0604020202020204" pitchFamily="34" charset="0"/>
              </a:rPr>
              <a:t>ost of energy security in terms of supply disruption</a:t>
            </a:r>
          </a:p>
          <a:p>
            <a:pPr marL="447675" indent="-219075">
              <a:buFont typeface="Wingdings" pitchFamily="2" charset="2"/>
              <a:buChar char="ü"/>
            </a:pPr>
            <a:r>
              <a:rPr lang="en-GB" sz="2000" dirty="0">
                <a:latin typeface="Arial" panose="020B0604020202020204" pitchFamily="34" charset="0"/>
                <a:cs typeface="Arial" panose="020B0604020202020204" pitchFamily="34" charset="0"/>
              </a:rPr>
              <a:t>H</a:t>
            </a:r>
            <a:r>
              <a:rPr lang="en-GR" sz="2000" dirty="0">
                <a:latin typeface="Arial" panose="020B0604020202020204" pitchFamily="34" charset="0"/>
                <a:cs typeface="Arial" panose="020B0604020202020204" pitchFamily="34" charset="0"/>
              </a:rPr>
              <a:t>ow much it costs to make an energy system more secure</a:t>
            </a:r>
          </a:p>
          <a:p>
            <a:pPr marL="0" indent="0">
              <a:lnSpc>
                <a:spcPct val="170000"/>
              </a:lnSpc>
              <a:spcBef>
                <a:spcPts val="0"/>
              </a:spcBef>
              <a:buSzTx/>
              <a:buNone/>
              <a:defRPr/>
            </a:pPr>
            <a:endParaRPr lang="en-GR" sz="20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20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11</a:t>
            </a:fld>
            <a:endParaRPr lang="en-US"/>
          </a:p>
        </p:txBody>
      </p:sp>
    </p:spTree>
    <p:extLst>
      <p:ext uri="{BB962C8B-B14F-4D97-AF65-F5344CB8AC3E}">
        <p14:creationId xmlns:p14="http://schemas.microsoft.com/office/powerpoint/2010/main" val="231430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97280" y="1020729"/>
            <a:ext cx="9761220"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Diversity</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174282" y="1841157"/>
            <a:ext cx="9684219" cy="3937637"/>
          </a:xfrm>
        </p:spPr>
        <p:txBody>
          <a:bodyPr>
            <a:normAutofit fontScale="92500" lnSpcReduction="10000"/>
          </a:bodyPr>
          <a:lstStyle/>
          <a:p>
            <a:pPr lvl="0">
              <a:lnSpc>
                <a:spcPct val="160000"/>
              </a:lnSpc>
              <a:buFont typeface="Wingdings" pitchFamily="2" charset="2"/>
              <a:buChar char="Ø"/>
            </a:pPr>
            <a:r>
              <a:rPr lang="en-GR" sz="2000" dirty="0">
                <a:latin typeface="Arial" panose="020B0604020202020204" pitchFamily="34" charset="0"/>
                <a:cs typeface="Arial" panose="020B0604020202020204" pitchFamily="34" charset="0"/>
              </a:rPr>
              <a:t>The concept of diversity is portrayed by the expression: </a:t>
            </a:r>
            <a:r>
              <a:rPr lang="en-GB" sz="2000" i="1" dirty="0">
                <a:latin typeface="Arial" panose="020B0604020202020204" pitchFamily="34" charset="0"/>
                <a:cs typeface="Arial" panose="020B0604020202020204" pitchFamily="34" charset="0"/>
              </a:rPr>
              <a:t>“</a:t>
            </a:r>
            <a:r>
              <a:rPr lang="en-GR" sz="2000" i="1" dirty="0">
                <a:latin typeface="Arial" panose="020B0604020202020204" pitchFamily="34" charset="0"/>
                <a:cs typeface="Arial" panose="020B0604020202020204" pitchFamily="34" charset="0"/>
              </a:rPr>
              <a:t>Don’t put all your eggs in one basket</a:t>
            </a:r>
            <a:r>
              <a:rPr lang="en-GB" sz="2000" i="1" dirty="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a:p>
            <a:pPr lvl="0">
              <a:lnSpc>
                <a:spcPct val="160000"/>
              </a:lnSpc>
              <a:buFont typeface="Wingdings" pitchFamily="2" charset="2"/>
              <a:buChar char="Ø"/>
            </a:pPr>
            <a:r>
              <a:rPr lang="en-GR" sz="2000" dirty="0">
                <a:latin typeface="Arial" panose="020B0604020202020204" pitchFamily="34" charset="0"/>
                <a:cs typeface="Arial" panose="020B0604020202020204" pitchFamily="34" charset="0"/>
              </a:rPr>
              <a:t>In principle, more diverse systems are more secure </a:t>
            </a:r>
            <a:endParaRPr lang="el-GR" sz="2000" dirty="0">
              <a:latin typeface="Arial" panose="020B0604020202020204" pitchFamily="34" charset="0"/>
              <a:cs typeface="Arial" panose="020B0604020202020204" pitchFamily="34" charset="0"/>
            </a:endParaRPr>
          </a:p>
          <a:p>
            <a:pPr lvl="0">
              <a:lnSpc>
                <a:spcPct val="160000"/>
              </a:lnSpc>
              <a:buFont typeface="Wingdings" pitchFamily="2" charset="2"/>
              <a:buChar char="Ø"/>
            </a:pPr>
            <a:r>
              <a:rPr lang="en-GR" sz="2000" dirty="0">
                <a:latin typeface="Arial" panose="020B0604020202020204" pitchFamily="34" charset="0"/>
                <a:cs typeface="Arial" panose="020B0604020202020204" pitchFamily="34" charset="0"/>
              </a:rPr>
              <a:t>Components:</a:t>
            </a:r>
          </a:p>
          <a:p>
            <a:pPr marL="447675" lvl="0" indent="-219075">
              <a:lnSpc>
                <a:spcPct val="110000"/>
              </a:lnSpc>
              <a:buFont typeface="Wingdings" pitchFamily="2" charset="2"/>
              <a:buChar char="ü"/>
            </a:pPr>
            <a:r>
              <a:rPr lang="en-GR" sz="2000" dirty="0">
                <a:latin typeface="Arial" panose="020B0604020202020204" pitchFamily="34" charset="0"/>
                <a:cs typeface="Arial" panose="020B0604020202020204" pitchFamily="34" charset="0"/>
              </a:rPr>
              <a:t>Energy carriers</a:t>
            </a:r>
          </a:p>
          <a:p>
            <a:pPr marL="447675" lvl="0" indent="-219075">
              <a:lnSpc>
                <a:spcPct val="110000"/>
              </a:lnSpc>
              <a:buFont typeface="Wingdings" pitchFamily="2" charset="2"/>
              <a:buChar char="ü"/>
            </a:pPr>
            <a:r>
              <a:rPr lang="en-GB" sz="2000" dirty="0">
                <a:latin typeface="Arial" panose="020B0604020202020204" pitchFamily="34" charset="0"/>
                <a:cs typeface="Arial" panose="020B0604020202020204" pitchFamily="34" charset="0"/>
              </a:rPr>
              <a:t>D</a:t>
            </a:r>
            <a:r>
              <a:rPr lang="en-GR" sz="2000" dirty="0">
                <a:latin typeface="Arial" panose="020B0604020202020204" pitchFamily="34" charset="0"/>
                <a:cs typeface="Arial" panose="020B0604020202020204" pitchFamily="34" charset="0"/>
              </a:rPr>
              <a:t>iversity of sources</a:t>
            </a:r>
          </a:p>
          <a:p>
            <a:pPr marL="447675" lvl="0" indent="-219075">
              <a:lnSpc>
                <a:spcPct val="110000"/>
              </a:lnSpc>
              <a:buFont typeface="Wingdings" pitchFamily="2" charset="2"/>
              <a:buChar char="ü"/>
            </a:pPr>
            <a:r>
              <a:rPr lang="en-GB" sz="2000" dirty="0">
                <a:latin typeface="Arial" panose="020B0604020202020204" pitchFamily="34" charset="0"/>
                <a:cs typeface="Arial" panose="020B0604020202020204" pitchFamily="34" charset="0"/>
              </a:rPr>
              <a:t>D</a:t>
            </a:r>
            <a:r>
              <a:rPr lang="en-GR" sz="2000" dirty="0">
                <a:latin typeface="Arial" panose="020B0604020202020204" pitchFamily="34" charset="0"/>
                <a:cs typeface="Arial" panose="020B0604020202020204" pitchFamily="34" charset="0"/>
              </a:rPr>
              <a:t>iversity of</a:t>
            </a:r>
            <a:r>
              <a:rPr lang="en-GB" sz="2000" dirty="0">
                <a:latin typeface="Arial" panose="020B0604020202020204" pitchFamily="34" charset="0"/>
                <a:cs typeface="Arial" panose="020B0604020202020204" pitchFamily="34" charset="0"/>
              </a:rPr>
              <a:t> technology</a:t>
            </a:r>
            <a:endParaRPr lang="en-GR" sz="2000" dirty="0">
              <a:latin typeface="Arial" panose="020B0604020202020204" pitchFamily="34" charset="0"/>
              <a:cs typeface="Arial" panose="020B0604020202020204" pitchFamily="34" charset="0"/>
            </a:endParaRPr>
          </a:p>
          <a:p>
            <a:pPr marL="447675" lvl="0" indent="-219075">
              <a:lnSpc>
                <a:spcPct val="110000"/>
              </a:lnSpc>
              <a:buFont typeface="Wingdings" pitchFamily="2" charset="2"/>
              <a:buChar char="ü"/>
            </a:pPr>
            <a:r>
              <a:rPr lang="en-GB" sz="2000" dirty="0">
                <a:latin typeface="Arial" panose="020B0604020202020204" pitchFamily="34" charset="0"/>
                <a:cs typeface="Arial" panose="020B0604020202020204" pitchFamily="34" charset="0"/>
              </a:rPr>
              <a:t>The consumers’ proﬁle</a:t>
            </a:r>
            <a:endParaRPr lang="en-GR" sz="2000" dirty="0">
              <a:latin typeface="Arial" panose="020B0604020202020204" pitchFamily="34" charset="0"/>
              <a:cs typeface="Arial" panose="020B0604020202020204" pitchFamily="34" charset="0"/>
            </a:endParaRPr>
          </a:p>
          <a:p>
            <a:pPr marL="0" lvl="0" indent="0">
              <a:buNone/>
            </a:pPr>
            <a:endParaRPr lang="en-GR" dirty="0">
              <a:latin typeface="Arial" panose="020B0604020202020204" pitchFamily="34" charset="0"/>
              <a:cs typeface="Arial" panose="020B0604020202020204" pitchFamily="34" charset="0"/>
            </a:endParaRPr>
          </a:p>
          <a:p>
            <a:pPr marL="0" indent="0">
              <a:lnSpc>
                <a:spcPct val="170000"/>
              </a:lnSpc>
              <a:spcBef>
                <a:spcPts val="0"/>
              </a:spcBef>
              <a:buSzTx/>
              <a:buNone/>
              <a:defRPr/>
            </a:pPr>
            <a:endParaRPr lang="en-GR"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12</a:t>
            </a:fld>
            <a:endParaRPr lang="en-US"/>
          </a:p>
        </p:txBody>
      </p:sp>
    </p:spTree>
    <p:extLst>
      <p:ext uri="{BB962C8B-B14F-4D97-AF65-F5344CB8AC3E}">
        <p14:creationId xmlns:p14="http://schemas.microsoft.com/office/powerpoint/2010/main" val="62723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685799" y="832586"/>
            <a:ext cx="10172701" cy="824422"/>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l-GR" sz="2500" dirty="0">
                <a:solidFill>
                  <a:schemeClr val="bg2">
                    <a:lumMod val="50000"/>
                  </a:schemeClr>
                </a:solidFill>
                <a:latin typeface="Arial" panose="020B0604020202020204" pitchFamily="34" charset="0"/>
                <a:cs typeface="Arial" panose="020B0604020202020204" pitchFamily="34" charset="0"/>
              </a:rPr>
            </a:br>
            <a:r>
              <a:rPr lang="en-GB" sz="2500" dirty="0">
                <a:solidFill>
                  <a:schemeClr val="bg2">
                    <a:lumMod val="50000"/>
                  </a:schemeClr>
                </a:solidFill>
                <a:latin typeface="Arial" panose="020B0604020202020204" pitchFamily="34" charset="0"/>
                <a:cs typeface="Arial" panose="020B0604020202020204" pitchFamily="34" charset="0"/>
              </a:rPr>
              <a:t>technology</a:t>
            </a:r>
            <a:endParaRPr lang="en-GR" sz="25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685801" y="1657008"/>
            <a:ext cx="10820400" cy="4515192"/>
          </a:xfrm>
        </p:spPr>
        <p:txBody>
          <a:bodyPr>
            <a:normAutofit fontScale="77500" lnSpcReduction="20000"/>
          </a:bodyPr>
          <a:lstStyle/>
          <a:p>
            <a:pPr lvl="0">
              <a:lnSpc>
                <a:spcPct val="160000"/>
              </a:lnSpc>
              <a:buFont typeface="Wingdings" pitchFamily="2" charset="2"/>
              <a:buChar char="Ø"/>
            </a:pPr>
            <a:r>
              <a:rPr lang="en-GR" sz="2200" dirty="0">
                <a:latin typeface="Arial" panose="020B0604020202020204" pitchFamily="34" charset="0"/>
                <a:cs typeface="Arial" panose="020B0604020202020204" pitchFamily="34" charset="0"/>
              </a:rPr>
              <a:t>Since technology is required for utilizing energy, energy security has a strong relationship to the technology advancement, directly and indirectly.</a:t>
            </a:r>
            <a:r>
              <a:rPr lang="en-GB" sz="2200" dirty="0">
                <a:latin typeface="Arial" panose="020B0604020202020204" pitchFamily="34" charset="0"/>
                <a:cs typeface="Arial" panose="020B0604020202020204" pitchFamily="34" charset="0"/>
              </a:rPr>
              <a:t> </a:t>
            </a:r>
            <a:endParaRPr lang="el-GR" sz="2200" dirty="0">
              <a:latin typeface="Arial" panose="020B0604020202020204" pitchFamily="34" charset="0"/>
              <a:cs typeface="Arial" panose="020B0604020202020204" pitchFamily="34" charset="0"/>
            </a:endParaRPr>
          </a:p>
          <a:p>
            <a:pPr lvl="0">
              <a:lnSpc>
                <a:spcPct val="160000"/>
              </a:lnSpc>
              <a:buFont typeface="Wingdings" pitchFamily="2" charset="2"/>
              <a:buChar char="Ø"/>
            </a:pPr>
            <a:r>
              <a:rPr lang="en-GB" sz="2200" dirty="0">
                <a:latin typeface="Arial" panose="020B0604020202020204" pitchFamily="34" charset="0"/>
                <a:cs typeface="Arial" panose="020B0604020202020204" pitchFamily="34" charset="0"/>
              </a:rPr>
              <a:t>New technological solutions for production, transportation, conversion, storage, and distribution affect energy security.</a:t>
            </a:r>
            <a:r>
              <a:rPr lang="en-GR" sz="2200" dirty="0">
                <a:latin typeface="Arial" panose="020B0604020202020204" pitchFamily="34" charset="0"/>
                <a:cs typeface="Arial" panose="020B0604020202020204" pitchFamily="34" charset="0"/>
              </a:rPr>
              <a:t> </a:t>
            </a:r>
          </a:p>
          <a:p>
            <a:pPr lvl="0">
              <a:lnSpc>
                <a:spcPct val="160000"/>
              </a:lnSpc>
              <a:buFont typeface="Wingdings" pitchFamily="2" charset="2"/>
              <a:buChar char="Ø"/>
            </a:pPr>
            <a:r>
              <a:rPr lang="en-GR" sz="2200" dirty="0">
                <a:latin typeface="Arial" panose="020B0604020202020204" pitchFamily="34" charset="0"/>
                <a:cs typeface="Arial" panose="020B0604020202020204" pitchFamily="34" charset="0"/>
              </a:rPr>
              <a:t>Components: </a:t>
            </a:r>
          </a:p>
          <a:p>
            <a:pPr marL="493713" lvl="0" indent="-220663">
              <a:lnSpc>
                <a:spcPct val="120000"/>
              </a:lnSpc>
              <a:buFont typeface="Wingdings" pitchFamily="2" charset="2"/>
              <a:buChar char="ü"/>
            </a:pPr>
            <a:r>
              <a:rPr lang="en-GB" sz="2200" dirty="0">
                <a:latin typeface="Arial" panose="020B0604020202020204" pitchFamily="34" charset="0"/>
                <a:cs typeface="Arial" panose="020B0604020202020204" pitchFamily="34" charset="0"/>
              </a:rPr>
              <a:t>T</a:t>
            </a:r>
            <a:r>
              <a:rPr lang="en-GR" sz="2200" dirty="0">
                <a:latin typeface="Arial" panose="020B0604020202020204" pitchFamily="34" charset="0"/>
                <a:cs typeface="Arial" panose="020B0604020202020204" pitchFamily="34" charset="0"/>
              </a:rPr>
              <a:t>echnology advancement</a:t>
            </a:r>
          </a:p>
          <a:p>
            <a:pPr marL="493713" lvl="0" indent="-220663">
              <a:lnSpc>
                <a:spcPct val="120000"/>
              </a:lnSpc>
              <a:buFont typeface="Wingdings" pitchFamily="2" charset="2"/>
              <a:buChar char="ü"/>
            </a:pPr>
            <a:r>
              <a:rPr lang="en-GB" sz="2200" dirty="0">
                <a:latin typeface="Arial" panose="020B0604020202020204" pitchFamily="34" charset="0"/>
                <a:cs typeface="Arial" panose="020B0604020202020204" pitchFamily="34" charset="0"/>
              </a:rPr>
              <a:t>E</a:t>
            </a:r>
            <a:r>
              <a:rPr lang="en-GR" sz="2200" dirty="0">
                <a:latin typeface="Arial" panose="020B0604020202020204" pitchFamily="34" charset="0"/>
                <a:cs typeface="Arial" panose="020B0604020202020204" pitchFamily="34" charset="0"/>
              </a:rPr>
              <a:t>nhance the efﬁciency of the energy system</a:t>
            </a:r>
          </a:p>
          <a:p>
            <a:pPr marL="493713" lvl="0" indent="-220663">
              <a:lnSpc>
                <a:spcPct val="120000"/>
              </a:lnSpc>
              <a:buFont typeface="Wingdings" pitchFamily="2" charset="2"/>
              <a:buChar char="ü"/>
            </a:pPr>
            <a:r>
              <a:rPr lang="en-GB" sz="2200" dirty="0">
                <a:latin typeface="Arial" panose="020B0604020202020204" pitchFamily="34" charset="0"/>
                <a:cs typeface="Arial" panose="020B0604020202020204" pitchFamily="34" charset="0"/>
              </a:rPr>
              <a:t>E</a:t>
            </a:r>
            <a:r>
              <a:rPr lang="en-GR" sz="2200" dirty="0">
                <a:latin typeface="Arial" panose="020B0604020202020204" pitchFamily="34" charset="0"/>
                <a:cs typeface="Arial" panose="020B0604020202020204" pitchFamily="34" charset="0"/>
              </a:rPr>
              <a:t>nergy intensity </a:t>
            </a:r>
          </a:p>
          <a:p>
            <a:pPr marL="493713" lvl="0" indent="-220663">
              <a:lnSpc>
                <a:spcPct val="120000"/>
              </a:lnSpc>
              <a:buFont typeface="Wingdings" pitchFamily="2" charset="2"/>
              <a:buChar char="ü"/>
            </a:pPr>
            <a:r>
              <a:rPr lang="en-GB" sz="2200" dirty="0">
                <a:latin typeface="Arial" panose="020B0604020202020204" pitchFamily="34" charset="0"/>
                <a:cs typeface="Arial" panose="020B0604020202020204" pitchFamily="34" charset="0"/>
              </a:rPr>
              <a:t>E</a:t>
            </a:r>
            <a:r>
              <a:rPr lang="en-GR" sz="2200" dirty="0">
                <a:latin typeface="Arial" panose="020B0604020202020204" pitchFamily="34" charset="0"/>
                <a:cs typeface="Arial" panose="020B0604020202020204" pitchFamily="34" charset="0"/>
              </a:rPr>
              <a:t>nergy conservation</a:t>
            </a:r>
            <a:r>
              <a:rPr lang="en-GB" sz="2200" dirty="0">
                <a:latin typeface="Arial" panose="020B0604020202020204" pitchFamily="34" charset="0"/>
                <a:cs typeface="Arial" panose="020B0604020202020204" pitchFamily="34" charset="0"/>
              </a:rPr>
              <a:t> </a:t>
            </a:r>
          </a:p>
          <a:p>
            <a:pPr marL="493713" lvl="0" indent="-220663">
              <a:lnSpc>
                <a:spcPct val="120000"/>
              </a:lnSpc>
              <a:buFont typeface="Wingdings" pitchFamily="2" charset="2"/>
              <a:buChar char="ü"/>
            </a:pPr>
            <a:r>
              <a:rPr lang="en-US" sz="2200" dirty="0">
                <a:latin typeface="Arial" panose="020B0604020202020204" pitchFamily="34" charset="0"/>
                <a:cs typeface="Arial" panose="020B0604020202020204" pitchFamily="34" charset="0"/>
              </a:rPr>
              <a:t>Grid reliability</a:t>
            </a:r>
            <a:endParaRPr lang="en-GR" sz="2200" dirty="0">
              <a:latin typeface="Arial" panose="020B0604020202020204" pitchFamily="34" charset="0"/>
              <a:cs typeface="Arial" panose="020B0604020202020204" pitchFamily="34" charset="0"/>
            </a:endParaRPr>
          </a:p>
          <a:p>
            <a:pPr marL="493713" indent="-220663">
              <a:lnSpc>
                <a:spcPct val="120000"/>
              </a:lnSpc>
              <a:buFont typeface="Wingdings" pitchFamily="2" charset="2"/>
              <a:buChar char="ü"/>
            </a:pPr>
            <a:r>
              <a:rPr lang="en-US" sz="2200" dirty="0">
                <a:latin typeface="Arial" panose="020B0604020202020204" pitchFamily="34" charset="0"/>
                <a:cs typeface="Arial" panose="020B0604020202020204" pitchFamily="34" charset="0"/>
              </a:rPr>
              <a:t>Capacity factor</a:t>
            </a:r>
            <a:r>
              <a:rPr lang="en-GR" sz="2200" dirty="0">
                <a:latin typeface="Arial" panose="020B0604020202020204" pitchFamily="34" charset="0"/>
                <a:cs typeface="Arial" panose="020B0604020202020204" pitchFamily="34" charset="0"/>
              </a:rPr>
              <a:t> </a:t>
            </a:r>
            <a:endParaRPr lang="en-GR" dirty="0">
              <a:latin typeface="Arial" panose="020B0604020202020204" pitchFamily="34" charset="0"/>
              <a:cs typeface="Arial" panose="020B0604020202020204" pitchFamily="34" charset="0"/>
            </a:endParaRPr>
          </a:p>
          <a:p>
            <a:pPr marL="0" indent="0">
              <a:lnSpc>
                <a:spcPct val="170000"/>
              </a:lnSpc>
              <a:spcBef>
                <a:spcPts val="0"/>
              </a:spcBef>
              <a:buSzTx/>
              <a:buNone/>
              <a:defRPr/>
            </a:pPr>
            <a:endParaRPr lang="en-GR"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13</a:t>
            </a:fld>
            <a:endParaRPr lang="en-US"/>
          </a:p>
        </p:txBody>
      </p:sp>
    </p:spTree>
    <p:extLst>
      <p:ext uri="{BB962C8B-B14F-4D97-AF65-F5344CB8AC3E}">
        <p14:creationId xmlns:p14="http://schemas.microsoft.com/office/powerpoint/2010/main" val="390944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991402" y="1020729"/>
            <a:ext cx="9867098"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location</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991402" y="1841157"/>
            <a:ext cx="10025786" cy="3996113"/>
          </a:xfrm>
        </p:spPr>
        <p:txBody>
          <a:bodyPr>
            <a:noAutofit/>
          </a:bodyPr>
          <a:lstStyle/>
          <a:p>
            <a:pPr lvl="0">
              <a:lnSpc>
                <a:spcPct val="170000"/>
              </a:lnSpc>
              <a:buFont typeface="Wingdings" pitchFamily="2" charset="2"/>
              <a:buChar char="Ø"/>
            </a:pPr>
            <a:r>
              <a:rPr lang="en-GB" sz="1900" dirty="0">
                <a:latin typeface="Arial" panose="020B0604020202020204" pitchFamily="34" charset="0"/>
                <a:cs typeface="Arial" panose="020B0604020202020204" pitchFamily="34" charset="0"/>
              </a:rPr>
              <a:t>Location </a:t>
            </a:r>
            <a:r>
              <a:rPr lang="en-GR" sz="1900" dirty="0">
                <a:latin typeface="Arial" panose="020B0604020202020204" pitchFamily="34" charset="0"/>
                <a:cs typeface="Arial" panose="020B0604020202020204" pitchFamily="34" charset="0"/>
              </a:rPr>
              <a:t>deals with the spatial features of the energy system and its relation to energy security. </a:t>
            </a:r>
            <a:endParaRPr lang="el-GR" sz="1900" dirty="0">
              <a:latin typeface="Arial" panose="020B0604020202020204" pitchFamily="34" charset="0"/>
              <a:cs typeface="Arial" panose="020B0604020202020204" pitchFamily="34" charset="0"/>
            </a:endParaRPr>
          </a:p>
          <a:p>
            <a:pPr lvl="0">
              <a:buFont typeface="Wingdings" pitchFamily="2" charset="2"/>
              <a:buChar char="Ø"/>
            </a:pPr>
            <a:r>
              <a:rPr lang="en-GR" sz="1900" dirty="0">
                <a:latin typeface="Arial" panose="020B0604020202020204" pitchFamily="34" charset="0"/>
                <a:cs typeface="Arial" panose="020B0604020202020204" pitchFamily="34" charset="0"/>
              </a:rPr>
              <a:t>Components: </a:t>
            </a:r>
          </a:p>
          <a:p>
            <a:pPr marL="600075" lvl="0" indent="-285750">
              <a:buFont typeface="Wingdings" pitchFamily="2" charset="2"/>
              <a:buChar char="ü"/>
            </a:pPr>
            <a:r>
              <a:rPr lang="el-GR" sz="1900" dirty="0">
                <a:latin typeface="Arial" panose="020B0604020202020204" pitchFamily="34" charset="0"/>
                <a:cs typeface="Arial" panose="020B0604020202020204" pitchFamily="34" charset="0"/>
              </a:rPr>
              <a:t>Ε</a:t>
            </a:r>
            <a:r>
              <a:rPr lang="en-GR" sz="1900" dirty="0">
                <a:latin typeface="Arial" panose="020B0604020202020204" pitchFamily="34" charset="0"/>
                <a:cs typeface="Arial" panose="020B0604020202020204" pitchFamily="34" charset="0"/>
              </a:rPr>
              <a:t>nergy system boundaries</a:t>
            </a:r>
          </a:p>
          <a:p>
            <a:pPr marL="600075" lvl="0" indent="-285750">
              <a:buFont typeface="Wingdings" pitchFamily="2" charset="2"/>
              <a:buChar char="ü"/>
            </a:pPr>
            <a:r>
              <a:rPr lang="en-GB" sz="1900" dirty="0">
                <a:latin typeface="Arial" panose="020B0604020202020204" pitchFamily="34" charset="0"/>
                <a:cs typeface="Arial" panose="020B0604020202020204" pitchFamily="34" charset="0"/>
              </a:rPr>
              <a:t>L</a:t>
            </a:r>
            <a:r>
              <a:rPr lang="en-GR" sz="1900" dirty="0">
                <a:latin typeface="Arial" panose="020B0604020202020204" pitchFamily="34" charset="0"/>
                <a:cs typeface="Arial" panose="020B0604020202020204" pitchFamily="34" charset="0"/>
              </a:rPr>
              <a:t>ocation of energy source</a:t>
            </a:r>
          </a:p>
          <a:p>
            <a:pPr marL="600075" lvl="0" indent="-285750">
              <a:buFont typeface="Wingdings" pitchFamily="2" charset="2"/>
              <a:buChar char="ü"/>
            </a:pPr>
            <a:r>
              <a:rPr lang="en-GB" sz="1900" dirty="0">
                <a:latin typeface="Arial" panose="020B0604020202020204" pitchFamily="34" charset="0"/>
                <a:cs typeface="Arial" panose="020B0604020202020204" pitchFamily="34" charset="0"/>
              </a:rPr>
              <a:t>D</a:t>
            </a:r>
            <a:r>
              <a:rPr lang="en-GR" sz="1900" dirty="0">
                <a:latin typeface="Arial" panose="020B0604020202020204" pitchFamily="34" charset="0"/>
                <a:cs typeface="Arial" panose="020B0604020202020204" pitchFamily="34" charset="0"/>
              </a:rPr>
              <a:t>ensity factor</a:t>
            </a:r>
            <a:r>
              <a:rPr lang="en-GB" sz="1900" dirty="0">
                <a:latin typeface="Arial" panose="020B0604020202020204" pitchFamily="34" charset="0"/>
                <a:cs typeface="Arial" panose="020B0604020202020204" pitchFamily="34" charset="0"/>
              </a:rPr>
              <a:t> </a:t>
            </a:r>
          </a:p>
          <a:p>
            <a:pPr marL="600075" lvl="0" indent="-285750">
              <a:buFont typeface="Wingdings" pitchFamily="2" charset="2"/>
              <a:buChar char="ü"/>
            </a:pPr>
            <a:r>
              <a:rPr lang="en-GB" sz="1900" dirty="0">
                <a:latin typeface="Arial" panose="020B0604020202020204" pitchFamily="34" charset="0"/>
                <a:cs typeface="Arial" panose="020B0604020202020204" pitchFamily="34" charset="0"/>
              </a:rPr>
              <a:t>L</a:t>
            </a:r>
            <a:r>
              <a:rPr lang="en-GR" sz="1900" dirty="0">
                <a:latin typeface="Arial" panose="020B0604020202020204" pitchFamily="34" charset="0"/>
                <a:cs typeface="Arial" panose="020B0604020202020204" pitchFamily="34" charset="0"/>
              </a:rPr>
              <a:t>and use</a:t>
            </a:r>
            <a:r>
              <a:rPr lang="en-GB" sz="1900" dirty="0">
                <a:latin typeface="Arial" panose="020B0604020202020204" pitchFamily="34" charset="0"/>
                <a:cs typeface="Arial" panose="020B0604020202020204" pitchFamily="34" charset="0"/>
              </a:rPr>
              <a:t> [The concept ‘NIMBY’ (Not In My Back Yard)] </a:t>
            </a:r>
          </a:p>
          <a:p>
            <a:pPr marL="600075" lvl="0" indent="-285750">
              <a:buFont typeface="Wingdings" pitchFamily="2" charset="2"/>
              <a:buChar char="ü"/>
            </a:pPr>
            <a:r>
              <a:rPr lang="en-GB" sz="1900" dirty="0">
                <a:latin typeface="Arial" panose="020B0604020202020204" pitchFamily="34" charset="0"/>
                <a:cs typeface="Arial" panose="020B0604020202020204" pitchFamily="34" charset="0"/>
              </a:rPr>
              <a:t>G</a:t>
            </a:r>
            <a:r>
              <a:rPr lang="en-GR" sz="1900" dirty="0">
                <a:latin typeface="Arial" panose="020B0604020202020204" pitchFamily="34" charset="0"/>
                <a:cs typeface="Arial" panose="020B0604020202020204" pitchFamily="34" charset="0"/>
              </a:rPr>
              <a:t>lobalization</a:t>
            </a:r>
            <a:r>
              <a:rPr lang="en-GB" sz="1900" dirty="0">
                <a:latin typeface="Arial" panose="020B0604020202020204" pitchFamily="34" charset="0"/>
                <a:cs typeface="Arial" panose="020B0604020202020204" pitchFamily="34" charset="0"/>
              </a:rPr>
              <a:t> L</a:t>
            </a:r>
            <a:r>
              <a:rPr lang="en-GR" sz="1900" dirty="0">
                <a:latin typeface="Arial" panose="020B0604020202020204" pitchFamily="34" charset="0"/>
                <a:cs typeface="Arial" panose="020B0604020202020204" pitchFamily="34" charset="0"/>
              </a:rPr>
              <a:t>ocation’s geography</a:t>
            </a:r>
          </a:p>
          <a:p>
            <a:pPr marL="600075" indent="-285750">
              <a:buFont typeface="Wingdings" pitchFamily="2" charset="2"/>
              <a:buChar char="ü"/>
            </a:pPr>
            <a:r>
              <a:rPr lang="en-GB" sz="1900" dirty="0">
                <a:latin typeface="Arial" panose="020B0604020202020204" pitchFamily="34" charset="0"/>
                <a:cs typeface="Arial" panose="020B0604020202020204" pitchFamily="34" charset="0"/>
              </a:rPr>
              <a:t>I</a:t>
            </a:r>
            <a:r>
              <a:rPr lang="en-GR" sz="1900" dirty="0">
                <a:latin typeface="Arial" panose="020B0604020202020204" pitchFamily="34" charset="0"/>
                <a:cs typeface="Arial" panose="020B0604020202020204" pitchFamily="34" charset="0"/>
              </a:rPr>
              <a:t>ndustrial intensity </a:t>
            </a:r>
          </a:p>
          <a:p>
            <a:pPr marL="0" lvl="0" indent="0">
              <a:buNone/>
            </a:pPr>
            <a:endParaRPr lang="en-GR" sz="1700" dirty="0">
              <a:latin typeface="Arial" panose="020B0604020202020204" pitchFamily="34" charset="0"/>
              <a:cs typeface="Arial" panose="020B0604020202020204" pitchFamily="34" charset="0"/>
            </a:endParaRPr>
          </a:p>
          <a:p>
            <a:pPr marL="0" indent="0">
              <a:lnSpc>
                <a:spcPct val="170000"/>
              </a:lnSpc>
              <a:spcBef>
                <a:spcPts val="0"/>
              </a:spcBef>
              <a:buSzTx/>
              <a:buNone/>
              <a:defRPr/>
            </a:pPr>
            <a:endParaRPr lang="en-GR" sz="17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17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14</a:t>
            </a:fld>
            <a:endParaRPr lang="en-US"/>
          </a:p>
        </p:txBody>
      </p:sp>
    </p:spTree>
    <p:extLst>
      <p:ext uri="{BB962C8B-B14F-4D97-AF65-F5344CB8AC3E}">
        <p14:creationId xmlns:p14="http://schemas.microsoft.com/office/powerpoint/2010/main" val="123197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866274" y="1020729"/>
            <a:ext cx="9992226"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resilience</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952902" y="1841157"/>
            <a:ext cx="9905600" cy="3937637"/>
          </a:xfrm>
        </p:spPr>
        <p:txBody>
          <a:bodyPr>
            <a:normAutofit/>
          </a:bodyPr>
          <a:lstStyle/>
          <a:p>
            <a:pPr>
              <a:lnSpc>
                <a:spcPct val="150000"/>
              </a:lnSpc>
              <a:buFont typeface="Wingdings" pitchFamily="2" charset="2"/>
              <a:buChar char="Ø"/>
            </a:pPr>
            <a:r>
              <a:rPr lang="en-GR" sz="2000" dirty="0">
                <a:latin typeface="Arial" panose="020B0604020202020204" pitchFamily="34" charset="0"/>
                <a:cs typeface="Arial" panose="020B0604020202020204" pitchFamily="34" charset="0"/>
              </a:rPr>
              <a:t>Resilience means the ability to withstand diverse disruptions without experiencing a change in the energy security baseline, an adaptive capacity, or the capacity to tolerate disturbance and continue delivering services with the same function, structure, identity, and feedbacks</a:t>
            </a:r>
            <a:endParaRPr lang="el-GR" sz="2000"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en-GR" sz="2000" dirty="0">
                <a:latin typeface="Arial" panose="020B0604020202020204" pitchFamily="34" charset="0"/>
                <a:cs typeface="Arial" panose="020B0604020202020204" pitchFamily="34" charset="0"/>
              </a:rPr>
              <a:t>A resilient system can switch between different:</a:t>
            </a:r>
            <a:endParaRPr lang="el-GR" sz="2000" dirty="0">
              <a:latin typeface="Arial" panose="020B0604020202020204" pitchFamily="34" charset="0"/>
              <a:cs typeface="Arial" panose="020B0604020202020204" pitchFamily="34" charset="0"/>
            </a:endParaRPr>
          </a:p>
          <a:p>
            <a:pPr marL="554038" indent="-342900">
              <a:lnSpc>
                <a:spcPct val="110000"/>
              </a:lnSpc>
              <a:buFont typeface="Wingdings" pitchFamily="2" charset="2"/>
              <a:buChar char="ü"/>
            </a:pPr>
            <a:r>
              <a:rPr lang="en-GR" sz="2000" dirty="0">
                <a:latin typeface="Arial" panose="020B0604020202020204" pitchFamily="34" charset="0"/>
                <a:cs typeface="Arial" panose="020B0604020202020204" pitchFamily="34" charset="0"/>
              </a:rPr>
              <a:t>Energy suppliers</a:t>
            </a:r>
            <a:endParaRPr lang="el-GR" sz="2000" dirty="0">
              <a:latin typeface="Arial" panose="020B0604020202020204" pitchFamily="34" charset="0"/>
              <a:cs typeface="Arial" panose="020B0604020202020204" pitchFamily="34" charset="0"/>
            </a:endParaRPr>
          </a:p>
          <a:p>
            <a:pPr marL="554038" indent="-342900">
              <a:lnSpc>
                <a:spcPct val="110000"/>
              </a:lnSpc>
              <a:buFont typeface="Wingdings" pitchFamily="2" charset="2"/>
              <a:buChar char="ü"/>
            </a:pPr>
            <a:r>
              <a:rPr lang="en-GR" sz="2000" dirty="0">
                <a:latin typeface="Arial" panose="020B0604020202020204" pitchFamily="34" charset="0"/>
                <a:cs typeface="Arial" panose="020B0604020202020204" pitchFamily="34" charset="0"/>
              </a:rPr>
              <a:t>Energy transition pathways and energy carriers</a:t>
            </a:r>
            <a:endParaRPr lang="el-GR" sz="2000" dirty="0">
              <a:latin typeface="Arial" panose="020B0604020202020204" pitchFamily="34" charset="0"/>
              <a:cs typeface="Arial" panose="020B0604020202020204" pitchFamily="34" charset="0"/>
            </a:endParaRPr>
          </a:p>
          <a:p>
            <a:pPr marL="554038" indent="-342900">
              <a:lnSpc>
                <a:spcPct val="110000"/>
              </a:lnSpc>
              <a:buFont typeface="Wingdings" pitchFamily="2" charset="2"/>
              <a:buChar char="ü"/>
            </a:pPr>
            <a:r>
              <a:rPr lang="en-GR" sz="2000" dirty="0">
                <a:latin typeface="Arial" panose="020B0604020202020204" pitchFamily="34" charset="0"/>
                <a:cs typeface="Arial" panose="020B0604020202020204" pitchFamily="34" charset="0"/>
              </a:rPr>
              <a:t>Consumers </a:t>
            </a:r>
          </a:p>
          <a:p>
            <a:pPr marL="0" lvl="0" indent="0">
              <a:buNone/>
            </a:pPr>
            <a:endParaRPr lang="en-GR" dirty="0">
              <a:latin typeface="Arial" panose="020B0604020202020204" pitchFamily="34" charset="0"/>
              <a:cs typeface="Arial" panose="020B0604020202020204" pitchFamily="34" charset="0"/>
            </a:endParaRPr>
          </a:p>
          <a:p>
            <a:pPr marL="0" indent="0">
              <a:lnSpc>
                <a:spcPct val="170000"/>
              </a:lnSpc>
              <a:spcBef>
                <a:spcPts val="0"/>
              </a:spcBef>
              <a:buSzTx/>
              <a:buNone/>
              <a:defRPr/>
            </a:pPr>
            <a:endParaRPr lang="en-GR"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15</a:t>
            </a:fld>
            <a:endParaRPr lang="en-US"/>
          </a:p>
        </p:txBody>
      </p:sp>
    </p:spTree>
    <p:extLst>
      <p:ext uri="{BB962C8B-B14F-4D97-AF65-F5344CB8AC3E}">
        <p14:creationId xmlns:p14="http://schemas.microsoft.com/office/powerpoint/2010/main" val="44698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981777" y="1020729"/>
            <a:ext cx="9876723"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environment</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78030" y="1841157"/>
            <a:ext cx="10038310" cy="4155382"/>
          </a:xfrm>
        </p:spPr>
        <p:txBody>
          <a:bodyPr>
            <a:noAutofit/>
          </a:bodyPr>
          <a:lstStyle/>
          <a:p>
            <a:pPr lvl="0">
              <a:lnSpc>
                <a:spcPct val="150000"/>
              </a:lnSpc>
              <a:buFont typeface="Wingdings" pitchFamily="2" charset="2"/>
              <a:buChar char="Ø"/>
            </a:pPr>
            <a:r>
              <a:rPr lang="en-GR" sz="1900" dirty="0">
                <a:latin typeface="Arial" panose="020B0604020202020204" pitchFamily="34" charset="0"/>
                <a:cs typeface="Arial" panose="020B0604020202020204" pitchFamily="34" charset="0"/>
              </a:rPr>
              <a:t>When energy systems are to be considered, the environment is regarded as an important dimension</a:t>
            </a:r>
            <a:endParaRPr lang="el-GR" sz="1900" dirty="0">
              <a:latin typeface="Arial" panose="020B0604020202020204" pitchFamily="34" charset="0"/>
              <a:cs typeface="Arial" panose="020B0604020202020204" pitchFamily="34" charset="0"/>
            </a:endParaRPr>
          </a:p>
          <a:p>
            <a:pPr lvl="0">
              <a:lnSpc>
                <a:spcPct val="150000"/>
              </a:lnSpc>
              <a:buFont typeface="Wingdings" pitchFamily="2" charset="2"/>
              <a:buChar char="Ø"/>
            </a:pPr>
            <a:r>
              <a:rPr lang="el-GR" sz="1900" dirty="0">
                <a:latin typeface="Arial" panose="020B0604020202020204" pitchFamily="34" charset="0"/>
                <a:cs typeface="Arial" panose="020B0604020202020204" pitchFamily="34" charset="0"/>
              </a:rPr>
              <a:t>Α</a:t>
            </a:r>
            <a:r>
              <a:rPr lang="en-GR" sz="1900" dirty="0">
                <a:latin typeface="Arial" panose="020B0604020202020204" pitchFamily="34" charset="0"/>
                <a:cs typeface="Arial" panose="020B0604020202020204" pitchFamily="34" charset="0"/>
              </a:rPr>
              <a:t>n environmental view of energy security needs to be considered internationally</a:t>
            </a:r>
          </a:p>
          <a:p>
            <a:pPr lvl="0">
              <a:lnSpc>
                <a:spcPct val="150000"/>
              </a:lnSpc>
              <a:buFont typeface="Wingdings" pitchFamily="2" charset="2"/>
              <a:buChar char="Ø"/>
            </a:pPr>
            <a:r>
              <a:rPr lang="en-GR" sz="1900" dirty="0">
                <a:latin typeface="Arial" panose="020B0604020202020204" pitchFamily="34" charset="0"/>
                <a:cs typeface="Arial" panose="020B0604020202020204" pitchFamily="34" charset="0"/>
              </a:rPr>
              <a:t>Components: </a:t>
            </a:r>
          </a:p>
          <a:p>
            <a:pPr marL="404813" lvl="0" indent="-238125">
              <a:buFont typeface="Wingdings" pitchFamily="2" charset="2"/>
              <a:buChar char="ü"/>
            </a:pPr>
            <a:r>
              <a:rPr lang="en-GR" sz="1900" dirty="0">
                <a:latin typeface="Arial" panose="020B0604020202020204" pitchFamily="34" charset="0"/>
                <a:cs typeface="Arial" panose="020B0604020202020204" pitchFamily="34" charset="0"/>
              </a:rPr>
              <a:t>The ﬁrst parameter consists of energy resources, rate of exploitation, and location shape after exploitation</a:t>
            </a:r>
          </a:p>
          <a:p>
            <a:pPr marL="404813" lvl="0" indent="-238125">
              <a:buFont typeface="Wingdings" pitchFamily="2" charset="2"/>
              <a:buChar char="ü"/>
            </a:pPr>
            <a:r>
              <a:rPr lang="el-GR" sz="1900" dirty="0">
                <a:latin typeface="Arial" panose="020B0604020202020204" pitchFamily="34" charset="0"/>
                <a:cs typeface="Arial" panose="020B0604020202020204" pitchFamily="34" charset="0"/>
              </a:rPr>
              <a:t>Τ</a:t>
            </a:r>
            <a:r>
              <a:rPr lang="en-GR" sz="1900" dirty="0">
                <a:latin typeface="Arial" panose="020B0604020202020204" pitchFamily="34" charset="0"/>
                <a:cs typeface="Arial" panose="020B0604020202020204" pitchFamily="34" charset="0"/>
              </a:rPr>
              <a:t>he extraction methods</a:t>
            </a:r>
          </a:p>
          <a:p>
            <a:pPr marL="404813" lvl="0" indent="-238125">
              <a:buFont typeface="Wingdings" pitchFamily="2" charset="2"/>
              <a:buChar char="ü"/>
            </a:pPr>
            <a:r>
              <a:rPr lang="el-GR" sz="1900" dirty="0">
                <a:latin typeface="Arial" panose="020B0604020202020204" pitchFamily="34" charset="0"/>
                <a:cs typeface="Arial" panose="020B0604020202020204" pitchFamily="34" charset="0"/>
              </a:rPr>
              <a:t>Τ</a:t>
            </a:r>
            <a:r>
              <a:rPr lang="en-GR" sz="1900" dirty="0">
                <a:latin typeface="Arial" panose="020B0604020202020204" pitchFamily="34" charset="0"/>
                <a:cs typeface="Arial" panose="020B0604020202020204" pitchFamily="34" charset="0"/>
              </a:rPr>
              <a:t>he outcome of the energy usage</a:t>
            </a:r>
          </a:p>
          <a:p>
            <a:pPr marL="404813" indent="-238125">
              <a:buFont typeface="Wingdings" pitchFamily="2" charset="2"/>
              <a:buChar char="ü"/>
            </a:pPr>
            <a:r>
              <a:rPr lang="en-GB" sz="1900" dirty="0">
                <a:latin typeface="Arial" panose="020B0604020202020204" pitchFamily="34" charset="0"/>
                <a:cs typeface="Arial" panose="020B0604020202020204" pitchFamily="34" charset="0"/>
              </a:rPr>
              <a:t>T</a:t>
            </a:r>
            <a:r>
              <a:rPr lang="en-GR" sz="1900" dirty="0">
                <a:latin typeface="Arial" panose="020B0604020202020204" pitchFamily="34" charset="0"/>
                <a:cs typeface="Arial" panose="020B0604020202020204" pitchFamily="34" charset="0"/>
              </a:rPr>
              <a:t>he effect from climate conditions and climate change on the energy security</a:t>
            </a: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16</a:t>
            </a:fld>
            <a:endParaRPr lang="en-US"/>
          </a:p>
        </p:txBody>
      </p:sp>
    </p:spTree>
    <p:extLst>
      <p:ext uri="{BB962C8B-B14F-4D97-AF65-F5344CB8AC3E}">
        <p14:creationId xmlns:p14="http://schemas.microsoft.com/office/powerpoint/2010/main" val="40352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371600" y="1020729"/>
            <a:ext cx="9486900"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R" sz="2500" dirty="0">
                <a:solidFill>
                  <a:schemeClr val="bg2">
                    <a:lumMod val="50000"/>
                  </a:schemeClr>
                </a:solidFill>
                <a:latin typeface="Arial" panose="020B0604020202020204" pitchFamily="34" charset="0"/>
                <a:cs typeface="Arial" panose="020B0604020202020204" pitchFamily="34" charset="0"/>
              </a:rPr>
              <a:t>governance &amp; Innovation</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371600" y="1841157"/>
            <a:ext cx="9486901" cy="3937637"/>
          </a:xfrm>
        </p:spPr>
        <p:txBody>
          <a:bodyPr>
            <a:normAutofit/>
          </a:bodyPr>
          <a:lstStyle/>
          <a:p>
            <a:pPr marL="0" lvl="0" indent="0">
              <a:buNone/>
            </a:pPr>
            <a:r>
              <a:rPr lang="en-GB" sz="2000" dirty="0">
                <a:latin typeface="Arial" panose="020B0604020202020204" pitchFamily="34" charset="0"/>
                <a:cs typeface="Arial" panose="020B0604020202020204" pitchFamily="34" charset="0"/>
              </a:rPr>
              <a:t>Governance and innovation regards political factors related to energy security</a:t>
            </a:r>
            <a:r>
              <a:rPr lang="en-GR" sz="2000" dirty="0">
                <a:latin typeface="Arial" panose="020B0604020202020204" pitchFamily="34" charset="0"/>
                <a:cs typeface="Arial" panose="020B0604020202020204" pitchFamily="34" charset="0"/>
              </a:rPr>
              <a:t> </a:t>
            </a:r>
          </a:p>
          <a:p>
            <a:pPr marL="0" lvl="0" indent="0">
              <a:buNone/>
            </a:pPr>
            <a:r>
              <a:rPr lang="en-GR" sz="2000" dirty="0">
                <a:latin typeface="Arial" panose="020B0604020202020204" pitchFamily="34" charset="0"/>
                <a:cs typeface="Arial" panose="020B0604020202020204" pitchFamily="34" charset="0"/>
              </a:rPr>
              <a:t>Components: </a:t>
            </a:r>
          </a:p>
          <a:p>
            <a:pPr lvl="0"/>
            <a:r>
              <a:rPr lang="en-GB" sz="2000" dirty="0">
                <a:latin typeface="Arial" panose="020B0604020202020204" pitchFamily="34" charset="0"/>
                <a:cs typeface="Arial" panose="020B0604020202020204" pitchFamily="34" charset="0"/>
              </a:rPr>
              <a:t>Market potential</a:t>
            </a:r>
            <a:endParaRPr lang="en-GR"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Innovation and research</a:t>
            </a:r>
            <a:endParaRPr lang="en-GR"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Energy &amp; environment management</a:t>
            </a:r>
            <a:r>
              <a:rPr lang="en-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endParaRPr lang="en-GR" sz="20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17</a:t>
            </a:fld>
            <a:endParaRPr lang="en-US"/>
          </a:p>
        </p:txBody>
      </p:sp>
    </p:spTree>
    <p:extLst>
      <p:ext uri="{BB962C8B-B14F-4D97-AF65-F5344CB8AC3E}">
        <p14:creationId xmlns:p14="http://schemas.microsoft.com/office/powerpoint/2010/main" val="1448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12054" y="1020729"/>
            <a:ext cx="9846446" cy="820428"/>
          </a:xfrm>
        </p:spPr>
        <p:txBody>
          <a:bodyPr anchor="b">
            <a:noAutofit/>
          </a:bodyPr>
          <a:lstStyle/>
          <a:p>
            <a:r>
              <a:rPr lang="en-GR" sz="2500" dirty="0">
                <a:solidFill>
                  <a:schemeClr val="bg2">
                    <a:lumMod val="50000"/>
                  </a:schemeClr>
                </a:solidFill>
                <a:latin typeface="Arial" panose="020B0604020202020204" pitchFamily="34" charset="0"/>
                <a:cs typeface="Arial" panose="020B0604020202020204" pitchFamily="34" charset="0"/>
              </a:rPr>
              <a:t>energy security dimensions &amp; components</a:t>
            </a:r>
            <a:br>
              <a:rPr lang="en-GR" sz="2500" dirty="0">
                <a:solidFill>
                  <a:schemeClr val="bg2">
                    <a:lumMod val="50000"/>
                  </a:schemeClr>
                </a:solidFill>
                <a:latin typeface="Arial" panose="020B0604020202020204" pitchFamily="34" charset="0"/>
                <a:cs typeface="Arial" panose="020B0604020202020204" pitchFamily="34" charset="0"/>
              </a:rPr>
            </a:br>
            <a:r>
              <a:rPr lang="en-GB" sz="2500" dirty="0">
                <a:solidFill>
                  <a:schemeClr val="bg2">
                    <a:lumMod val="50000"/>
                  </a:schemeClr>
                </a:solidFill>
                <a:latin typeface="Arial" panose="020B0604020202020204" pitchFamily="34" charset="0"/>
                <a:cs typeface="Arial" panose="020B0604020202020204" pitchFamily="34" charset="0"/>
              </a:rPr>
              <a:t>Unconventional</a:t>
            </a:r>
            <a:r>
              <a:rPr lang="en-GB" sz="2500" dirty="0">
                <a:latin typeface="Arial" panose="020B0604020202020204" pitchFamily="34" charset="0"/>
                <a:cs typeface="Arial" panose="020B0604020202020204" pitchFamily="34" charset="0"/>
              </a:rPr>
              <a:t> </a:t>
            </a:r>
            <a:r>
              <a:rPr lang="en-GB" sz="2500" dirty="0">
                <a:solidFill>
                  <a:schemeClr val="bg2">
                    <a:lumMod val="50000"/>
                  </a:schemeClr>
                </a:solidFill>
                <a:latin typeface="Arial" panose="020B0604020202020204" pitchFamily="34" charset="0"/>
                <a:cs typeface="Arial" panose="020B0604020202020204" pitchFamily="34" charset="0"/>
              </a:rPr>
              <a:t>threats</a:t>
            </a:r>
            <a:endParaRPr lang="en-GR" sz="25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12054" y="1841157"/>
            <a:ext cx="9846447" cy="3937637"/>
          </a:xfrm>
        </p:spPr>
        <p:txBody>
          <a:bodyPr>
            <a:normAutofit/>
          </a:bodyPr>
          <a:lstStyle/>
          <a:p>
            <a:pPr lvl="0">
              <a:lnSpc>
                <a:spcPct val="150000"/>
              </a:lnSpc>
              <a:buFont typeface="Wingdings" pitchFamily="2" charset="2"/>
              <a:buChar char="Ø"/>
            </a:pPr>
            <a:r>
              <a:rPr lang="en-GB" sz="2000" dirty="0">
                <a:latin typeface="Arial" panose="020B0604020202020204" pitchFamily="34" charset="0"/>
                <a:cs typeface="Arial" panose="020B0604020202020204" pitchFamily="34" charset="0"/>
              </a:rPr>
              <a:t>A threat is deﬁned as any potential danger that exists within or outside the energy system and that has a potential to result in some kind of disruption of that system</a:t>
            </a:r>
          </a:p>
          <a:p>
            <a:pPr lvl="0">
              <a:lnSpc>
                <a:spcPct val="150000"/>
              </a:lnSpc>
              <a:buFont typeface="Wingdings" pitchFamily="2" charset="2"/>
              <a:buChar char="Ø"/>
            </a:pPr>
            <a:r>
              <a:rPr lang="en-GB" sz="2000" dirty="0">
                <a:latin typeface="Arial" panose="020B0604020202020204" pitchFamily="34" charset="0"/>
                <a:cs typeface="Arial" panose="020B0604020202020204" pitchFamily="34" charset="0"/>
              </a:rPr>
              <a:t>Threats depend on the country where the energy system exists, its geographic and political region/context</a:t>
            </a:r>
          </a:p>
          <a:p>
            <a:pPr lvl="0">
              <a:lnSpc>
                <a:spcPct val="150000"/>
              </a:lnSpc>
              <a:buFont typeface="Wingdings" pitchFamily="2" charset="2"/>
              <a:buChar char="v"/>
            </a:pPr>
            <a:r>
              <a:rPr lang="en-GR" sz="2000" dirty="0">
                <a:latin typeface="Arial" panose="020B0604020202020204" pitchFamily="34" charset="0"/>
                <a:cs typeface="Arial" panose="020B0604020202020204" pitchFamily="34" charset="0"/>
              </a:rPr>
              <a:t>Cyber security:</a:t>
            </a:r>
          </a:p>
          <a:p>
            <a:pPr marL="0" lvl="0" indent="0">
              <a:lnSpc>
                <a:spcPct val="150000"/>
              </a:lnSpc>
              <a:buNone/>
            </a:pPr>
            <a:r>
              <a:rPr lang="en-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All energy infrastructures depend on the digital support with future prediction of more digital devices, the digital dimension is important for energy security</a:t>
            </a:r>
            <a:endParaRPr lang="en-GR" sz="20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18</a:t>
            </a:fld>
            <a:endParaRPr lang="en-US"/>
          </a:p>
        </p:txBody>
      </p:sp>
    </p:spTree>
    <p:extLst>
      <p:ext uri="{BB962C8B-B14F-4D97-AF65-F5344CB8AC3E}">
        <p14:creationId xmlns:p14="http://schemas.microsoft.com/office/powerpoint/2010/main" val="368913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154098" y="1020729"/>
            <a:ext cx="9704402" cy="636278"/>
          </a:xfrm>
        </p:spPr>
        <p:txBody>
          <a:bodyPr anchor="b">
            <a:noAutofit/>
          </a:bodyPr>
          <a:lstStyle/>
          <a:p>
            <a:r>
              <a:rPr lang="en-GR" sz="3000" dirty="0">
                <a:solidFill>
                  <a:schemeClr val="bg2">
                    <a:lumMod val="50000"/>
                  </a:schemeClr>
                </a:solidFill>
                <a:latin typeface="Arial" panose="020B0604020202020204" pitchFamily="34" charset="0"/>
                <a:cs typeface="Arial" panose="020B0604020202020204" pitchFamily="34" charset="0"/>
              </a:rPr>
              <a:t>The role of res in es dimensions</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154098" y="1841157"/>
            <a:ext cx="9962242" cy="3937637"/>
          </a:xfrm>
        </p:spPr>
        <p:txBody>
          <a:bodyPr>
            <a:normAutofit fontScale="92500"/>
          </a:bodyPr>
          <a:lstStyle/>
          <a:p>
            <a:pPr>
              <a:lnSpc>
                <a:spcPct val="170000"/>
              </a:lnSpc>
              <a:spcBef>
                <a:spcPts val="0"/>
              </a:spcBef>
              <a:buSzTx/>
              <a:defRPr/>
            </a:pPr>
            <a:r>
              <a:rPr lang="en-GR" sz="2200" dirty="0">
                <a:latin typeface="Arial" panose="020B0604020202020204" pitchFamily="34" charset="0"/>
                <a:cs typeface="Arial" panose="020B0604020202020204" pitchFamily="34" charset="0"/>
              </a:rPr>
              <a:t>Many components of energy security th</a:t>
            </a:r>
            <a:r>
              <a:rPr lang="en-GB" sz="2200" dirty="0">
                <a:latin typeface="Arial" panose="020B0604020202020204" pitchFamily="34" charset="0"/>
                <a:cs typeface="Arial" panose="020B0604020202020204" pitchFamily="34" charset="0"/>
              </a:rPr>
              <a:t>at</a:t>
            </a:r>
            <a:r>
              <a:rPr lang="en-GR" sz="2200" dirty="0">
                <a:latin typeface="Arial" panose="020B0604020202020204" pitchFamily="34" charset="0"/>
                <a:cs typeface="Arial" panose="020B0604020202020204" pitchFamily="34" charset="0"/>
              </a:rPr>
              <a:t> emerge from the dimensions in the bunk of literature are affected by the increased penetration of renewable energy</a:t>
            </a:r>
            <a:endParaRPr lang="en-GB" sz="2200" dirty="0">
              <a:latin typeface="Arial" panose="020B0604020202020204" pitchFamily="34" charset="0"/>
              <a:cs typeface="Arial" panose="020B0604020202020204" pitchFamily="34" charset="0"/>
            </a:endParaRPr>
          </a:p>
          <a:p>
            <a:pPr>
              <a:lnSpc>
                <a:spcPct val="170000"/>
              </a:lnSpc>
              <a:spcBef>
                <a:spcPts val="0"/>
              </a:spcBef>
              <a:buSzTx/>
              <a:defRPr/>
            </a:pPr>
            <a:r>
              <a:rPr lang="en-GB" sz="2200" dirty="0">
                <a:latin typeface="Arial" panose="020B0604020202020204" pitchFamily="34" charset="0"/>
                <a:cs typeface="Arial" panose="020B0604020202020204" pitchFamily="34" charset="0"/>
              </a:rPr>
              <a:t>Renewable energy probably provides the best opportunity for a country to become more independent of the vulnerabilities of global energy markets and approach the goal of energy self-sufficiency irrespective of its endowment in fossil fuel resources or its access to expensive nuclear energy technology</a:t>
            </a:r>
          </a:p>
          <a:p>
            <a:pPr marL="0" lvl="0" indent="0" algn="r">
              <a:lnSpc>
                <a:spcPct val="170000"/>
              </a:lnSpc>
              <a:spcBef>
                <a:spcPts val="0"/>
              </a:spcBef>
              <a:buSzTx/>
              <a:buNone/>
              <a:defRPr/>
            </a:pPr>
            <a:r>
              <a:rPr lang="en-GB" sz="1400" dirty="0">
                <a:solidFill>
                  <a:schemeClr val="accent2"/>
                </a:solidFill>
                <a:latin typeface="Arial" panose="020B0604020202020204" pitchFamily="34" charset="0"/>
                <a:cs typeface="Arial" panose="020B0604020202020204" pitchFamily="34" charset="0"/>
              </a:rPr>
              <a:t>Zhao, 2019</a:t>
            </a:r>
            <a:endParaRPr lang="en-GR" sz="1400" dirty="0">
              <a:solidFill>
                <a:schemeClr val="accent2"/>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19</a:t>
            </a:fld>
            <a:endParaRPr lang="en-US"/>
          </a:p>
        </p:txBody>
      </p:sp>
    </p:spTree>
    <p:extLst>
      <p:ext uri="{BB962C8B-B14F-4D97-AF65-F5344CB8AC3E}">
        <p14:creationId xmlns:p14="http://schemas.microsoft.com/office/powerpoint/2010/main" val="175497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232034" y="1020729"/>
            <a:ext cx="9626466" cy="494412"/>
          </a:xfrm>
        </p:spPr>
        <p:txBody>
          <a:bodyPr anchor="b">
            <a:noAutofit/>
          </a:bodyPr>
          <a:lstStyle/>
          <a:p>
            <a:r>
              <a:rPr lang="en-GR" sz="3000" dirty="0">
                <a:solidFill>
                  <a:schemeClr val="bg2">
                    <a:lumMod val="50000"/>
                  </a:schemeClr>
                </a:solidFill>
                <a:latin typeface="Arial" panose="020B0604020202020204" pitchFamily="34" charset="0"/>
                <a:cs typeface="Arial" panose="020B0604020202020204" pitchFamily="34" charset="0"/>
              </a:rPr>
              <a:t>Scope of the lecture</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232034" y="1515141"/>
            <a:ext cx="9626467" cy="4263653"/>
          </a:xfrm>
        </p:spPr>
        <p:txBody>
          <a:bodyPr>
            <a:normAutofit fontScale="77500" lnSpcReduction="20000"/>
          </a:bodyPr>
          <a:lstStyle/>
          <a:p>
            <a:pPr lvl="0">
              <a:lnSpc>
                <a:spcPct val="170000"/>
              </a:lnSpc>
              <a:spcBef>
                <a:spcPts val="0"/>
              </a:spcBef>
              <a:buSzTx/>
              <a:buFont typeface="Wingdings" pitchFamily="2" charset="2"/>
              <a:buChar char="§"/>
              <a:defRPr/>
            </a:pPr>
            <a:r>
              <a:rPr lang="en-GB" dirty="0">
                <a:latin typeface="Arial" panose="020B0604020202020204" pitchFamily="34" charset="0"/>
                <a:cs typeface="Arial" panose="020B0604020202020204" pitchFamily="34" charset="0"/>
              </a:rPr>
              <a:t>Examine the role of renewable energy in shaping energy security against the backdrop of global geopolitical, socioeconomic and technological uncertainties</a:t>
            </a:r>
          </a:p>
          <a:p>
            <a:pPr lvl="0">
              <a:lnSpc>
                <a:spcPct val="220000"/>
              </a:lnSpc>
              <a:spcBef>
                <a:spcPts val="0"/>
              </a:spcBef>
              <a:buSzTx/>
              <a:buFont typeface="Wingdings" pitchFamily="2" charset="2"/>
              <a:buChar char="§"/>
              <a:defRPr/>
            </a:pPr>
            <a:r>
              <a:rPr lang="en-GB" dirty="0">
                <a:latin typeface="Arial" panose="020B0604020202020204" pitchFamily="34" charset="0"/>
                <a:cs typeface="Arial" panose="020B0604020202020204" pitchFamily="34" charset="0"/>
              </a:rPr>
              <a:t>Analyse the role and the impact of RES on energy security by examining:</a:t>
            </a:r>
          </a:p>
          <a:p>
            <a:pPr marL="317500" lvl="0" indent="0">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 The geopolitical consequences of the spread of renewable energy worldwide </a:t>
            </a:r>
            <a:endParaRPr lang="el-GR" dirty="0">
              <a:latin typeface="Arial" panose="020B0604020202020204" pitchFamily="34" charset="0"/>
              <a:cs typeface="Arial" panose="020B0604020202020204" pitchFamily="34" charset="0"/>
            </a:endParaRPr>
          </a:p>
          <a:p>
            <a:pPr marL="317500" lvl="0" indent="0">
              <a:lnSpc>
                <a:spcPct val="170000"/>
              </a:lnSpc>
              <a:spcBef>
                <a:spcPts val="0"/>
              </a:spcBef>
              <a:buSzTx/>
              <a:buFont typeface="Wingdings" pitchFamily="2" charset="2"/>
              <a:buChar char="ü"/>
              <a:defRPr/>
            </a:pP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way in which RES enter the dimensions &amp; components of energy security </a:t>
            </a:r>
            <a:endParaRPr lang="el-GR" dirty="0">
              <a:latin typeface="Arial" panose="020B0604020202020204" pitchFamily="34" charset="0"/>
              <a:cs typeface="Arial" panose="020B0604020202020204" pitchFamily="34" charset="0"/>
            </a:endParaRPr>
          </a:p>
          <a:p>
            <a:pPr marL="317500" lvl="0" indent="0">
              <a:lnSpc>
                <a:spcPct val="170000"/>
              </a:lnSpc>
              <a:spcBef>
                <a:spcPts val="0"/>
              </a:spcBef>
              <a:buSzTx/>
              <a:buFont typeface="Wingdings" pitchFamily="2" charset="2"/>
              <a:buChar char="ü"/>
              <a:defRPr/>
            </a:pP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Case studies of three types of countries (producers, consumers, &amp; transit countries) </a:t>
            </a:r>
            <a:endParaRPr lang="en-GB" sz="2200" dirty="0">
              <a:latin typeface="Arial" panose="020B0604020202020204" pitchFamily="34" charset="0"/>
              <a:cs typeface="Arial" panose="020B0604020202020204" pitchFamily="34" charset="0"/>
            </a:endParaRPr>
          </a:p>
          <a:p>
            <a:pPr marL="0" lvl="0" indent="0">
              <a:lnSpc>
                <a:spcPct val="150000"/>
              </a:lnSpc>
              <a:spcBef>
                <a:spcPts val="0"/>
              </a:spcBef>
              <a:buSzTx/>
              <a:buNone/>
              <a:defRPr/>
            </a:pPr>
            <a:endParaRPr lang="en-GB" sz="2200" dirty="0">
              <a:latin typeface="Arial" panose="020B0604020202020204" pitchFamily="34" charset="0"/>
              <a:cs typeface="Arial" panose="020B0604020202020204" pitchFamily="34" charset="0"/>
            </a:endParaRPr>
          </a:p>
          <a:p>
            <a:pPr marL="0" lvl="0" indent="0">
              <a:lnSpc>
                <a:spcPct val="150000"/>
              </a:lnSpc>
              <a:spcBef>
                <a:spcPts val="0"/>
              </a:spcBef>
              <a:buSzTx/>
              <a:buNone/>
              <a:defRPr/>
            </a:pPr>
            <a:endParaRPr lang="el-GR" sz="2200" dirty="0">
              <a:latin typeface="Arial" panose="020B0604020202020204" pitchFamily="34" charset="0"/>
              <a:cs typeface="Arial" panose="020B0604020202020204" pitchFamily="34" charset="0"/>
            </a:endParaRPr>
          </a:p>
          <a:p>
            <a:pPr marL="0" indent="0">
              <a:lnSpc>
                <a:spcPct val="150000"/>
              </a:lnSpc>
              <a:spcBef>
                <a:spcPts val="0"/>
              </a:spcBef>
              <a:buSzTx/>
              <a:buNone/>
              <a:defRPr/>
            </a:pPr>
            <a:r>
              <a:rPr lang="el-GR" sz="1700" b="1" dirty="0">
                <a:latin typeface="Arial" panose="020B0604020202020204" pitchFamily="34" charset="0"/>
                <a:ea typeface="Calibri" charset="0"/>
                <a:cs typeface="Arial" panose="020B0604020202020204" pitchFamily="34" charset="0"/>
              </a:rPr>
              <a:t>🔑</a:t>
            </a:r>
            <a:r>
              <a:rPr lang="en-GB" sz="1700" b="1" dirty="0">
                <a:latin typeface="Arial" panose="020B0604020202020204" pitchFamily="34" charset="0"/>
                <a:ea typeface="Calibri" charset="0"/>
                <a:cs typeface="Arial" panose="020B0604020202020204" pitchFamily="34" charset="0"/>
              </a:rPr>
              <a:t>Keywords</a:t>
            </a:r>
            <a:r>
              <a:rPr lang="el-GR" sz="1700" b="1" dirty="0">
                <a:latin typeface="Arial" panose="020B0604020202020204" pitchFamily="34" charset="0"/>
                <a:ea typeface="Calibri" charset="0"/>
                <a:cs typeface="Arial" panose="020B0604020202020204" pitchFamily="34" charset="0"/>
              </a:rPr>
              <a:t>:</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security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renewable energy sources</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 mix, case studies</a:t>
            </a:r>
            <a:endParaRPr lang="el-GR" sz="1700" dirty="0">
              <a:latin typeface="Arial" panose="020B0604020202020204" pitchFamily="34" charset="0"/>
              <a:ea typeface="Calibri" charset="0"/>
              <a:cs typeface="Arial" panose="020B0604020202020204" pitchFamily="34" charset="0"/>
            </a:endParaRPr>
          </a:p>
          <a:p>
            <a:pPr marL="0" lvl="0" indent="0">
              <a:lnSpc>
                <a:spcPct val="15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spTree>
    <p:extLst>
      <p:ext uri="{BB962C8B-B14F-4D97-AF65-F5344CB8AC3E}">
        <p14:creationId xmlns:p14="http://schemas.microsoft.com/office/powerpoint/2010/main" val="1828306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29903" y="1079206"/>
            <a:ext cx="9828597" cy="586871"/>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Energy security &amp; renewable energy</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29904" y="1666077"/>
            <a:ext cx="9828598" cy="4112717"/>
          </a:xfrm>
        </p:spPr>
        <p:txBody>
          <a:bodyPr>
            <a:normAutofit fontScale="85000" lnSpcReduction="10000"/>
          </a:bodyPr>
          <a:lstStyle/>
          <a:p>
            <a:pPr lvl="0">
              <a:lnSpc>
                <a:spcPct val="17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Climate change and its link to fossil fuels have moved to the forefront of the political discourse, engaging political and industrial actors, academic researchers, and the society</a:t>
            </a:r>
          </a:p>
          <a:p>
            <a:pPr lvl="0">
              <a:lnSpc>
                <a:spcPct val="17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This has happened against a backdrop of geopolitical turmoil caused by a series of events of energy significance </a:t>
            </a:r>
          </a:p>
          <a:p>
            <a:pPr lvl="0">
              <a:lnSpc>
                <a:spcPct val="17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These events led to the realization that global geopolitics may threaten energy security</a:t>
            </a:r>
          </a:p>
          <a:p>
            <a:pPr marL="0" lvl="0" indent="0">
              <a:lnSpc>
                <a:spcPct val="170000"/>
              </a:lnSpc>
              <a:spcBef>
                <a:spcPts val="0"/>
              </a:spcBef>
              <a:buSzTx/>
              <a:buNone/>
              <a:defRPr/>
            </a:pPr>
            <a:endParaRPr lang="en-GB" sz="2200" dirty="0">
              <a:latin typeface="Arial" panose="020B0604020202020204" pitchFamily="34" charset="0"/>
              <a:cs typeface="Arial" panose="020B0604020202020204" pitchFamily="34" charset="0"/>
            </a:endParaRPr>
          </a:p>
          <a:p>
            <a:pPr marL="0" lvl="0" indent="0" algn="ctr">
              <a:lnSpc>
                <a:spcPct val="170000"/>
              </a:lnSpc>
              <a:spcBef>
                <a:spcPts val="0"/>
              </a:spcBef>
              <a:buSzTx/>
              <a:buNone/>
              <a:defRPr/>
            </a:pPr>
            <a:r>
              <a:rPr lang="en-GB" sz="2200" dirty="0">
                <a:solidFill>
                  <a:schemeClr val="accent1"/>
                </a:solidFill>
                <a:latin typeface="Arial" panose="020B0604020202020204" pitchFamily="34" charset="0"/>
                <a:cs typeface="Arial" panose="020B0604020202020204" pitchFamily="34" charset="0"/>
              </a:rPr>
              <a:t>Renewable energy is considered a potential game changer in energy security</a:t>
            </a:r>
            <a:endParaRPr lang="en-GR" sz="2200" dirty="0">
              <a:solidFill>
                <a:schemeClr val="accent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20</a:t>
            </a:fld>
            <a:endParaRPr lang="en-US"/>
          </a:p>
        </p:txBody>
      </p:sp>
    </p:spTree>
    <p:extLst>
      <p:ext uri="{BB962C8B-B14F-4D97-AF65-F5344CB8AC3E}">
        <p14:creationId xmlns:p14="http://schemas.microsoft.com/office/powerpoint/2010/main" val="33002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75660" y="904126"/>
            <a:ext cx="10040680" cy="741794"/>
          </a:xfrm>
        </p:spPr>
        <p:txBody>
          <a:bodyPr anchor="b">
            <a:noAutofit/>
          </a:bodyPr>
          <a:lstStyle/>
          <a:p>
            <a:r>
              <a:rPr lang="en-GB" sz="2900" dirty="0">
                <a:solidFill>
                  <a:schemeClr val="bg2">
                    <a:lumMod val="50000"/>
                  </a:schemeClr>
                </a:solidFill>
                <a:latin typeface="Arial" panose="020B0604020202020204" pitchFamily="34" charset="0"/>
                <a:cs typeface="Arial" panose="020B0604020202020204" pitchFamily="34" charset="0"/>
              </a:rPr>
              <a:t>Energy security &amp; renewable energy </a:t>
            </a:r>
            <a:r>
              <a:rPr lang="en-GB" sz="2000" dirty="0">
                <a:solidFill>
                  <a:schemeClr val="bg2">
                    <a:lumMod val="50000"/>
                  </a:schemeClr>
                </a:solidFill>
                <a:latin typeface="Arial" panose="020B0604020202020204" pitchFamily="34" charset="0"/>
                <a:cs typeface="Arial" panose="020B0604020202020204" pitchFamily="34" charset="0"/>
              </a:rPr>
              <a:t>(cont.)</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75660" y="1661007"/>
            <a:ext cx="10040680" cy="4292867"/>
          </a:xfrm>
        </p:spPr>
        <p:txBody>
          <a:bodyPr>
            <a:normAutofit fontScale="85000" lnSpcReduction="10000"/>
          </a:bodyPr>
          <a:lstStyle/>
          <a:p>
            <a:pPr lvl="0">
              <a:lnSpc>
                <a:spcPct val="17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The world has entered a prolonged era of peak oil </a:t>
            </a:r>
          </a:p>
          <a:p>
            <a:pPr lvl="0">
              <a:lnSpc>
                <a:spcPct val="21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Global warming and its effects will intensify during the rest of the 21st century</a:t>
            </a:r>
          </a:p>
          <a:p>
            <a:pPr lvl="0">
              <a:lnSpc>
                <a:spcPct val="210000"/>
              </a:lnSpc>
              <a:spcBef>
                <a:spcPts val="0"/>
              </a:spcBef>
              <a:buSzTx/>
              <a:buFont typeface="Wingdings" pitchFamily="2" charset="2"/>
              <a:buChar char="Ø"/>
              <a:defRPr/>
            </a:pPr>
            <a:r>
              <a:rPr lang="en-GB" sz="2200" dirty="0">
                <a:latin typeface="Arial" panose="020B0604020202020204" pitchFamily="34" charset="0"/>
                <a:cs typeface="Arial" panose="020B0604020202020204" pitchFamily="34" charset="0"/>
              </a:rPr>
              <a:t>Geopolitical tensions:</a:t>
            </a:r>
          </a:p>
          <a:p>
            <a:pPr marL="447675" lvl="0" indent="-21907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China: territorial claims in southeast Asia</a:t>
            </a:r>
          </a:p>
          <a:p>
            <a:pPr marL="447675" lvl="0" indent="-21907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India: territorial issues with neighbouring countries</a:t>
            </a:r>
          </a:p>
          <a:p>
            <a:pPr marL="447675" lvl="0" indent="-21907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Indonesia: expanding population </a:t>
            </a:r>
          </a:p>
          <a:p>
            <a:pPr marL="447675" lvl="0" indent="-21907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Brazil: the world’s most important ecosystem </a:t>
            </a:r>
          </a:p>
          <a:p>
            <a:pPr marL="447675" lvl="0" indent="-21907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countries with the highest nominal Gross Domestic Product (GDP) per capita by 2050</a:t>
            </a:r>
          </a:p>
          <a:p>
            <a:pPr marL="0" lvl="0" indent="0" algn="r">
              <a:lnSpc>
                <a:spcPct val="170000"/>
              </a:lnSpc>
              <a:spcBef>
                <a:spcPts val="0"/>
              </a:spcBef>
              <a:buSzTx/>
              <a:buNone/>
              <a:defRPr/>
            </a:pPr>
            <a:r>
              <a:rPr lang="en-GB" sz="1400" dirty="0">
                <a:solidFill>
                  <a:schemeClr val="accent1"/>
                </a:solidFill>
                <a:latin typeface="Arial" panose="020B0604020202020204" pitchFamily="34" charset="0"/>
                <a:cs typeface="Arial" panose="020B0604020202020204" pitchFamily="34" charset="0"/>
              </a:rPr>
              <a:t>Moe E., 2015</a:t>
            </a:r>
            <a:endParaRPr lang="en-GR" sz="1400" dirty="0">
              <a:solidFill>
                <a:schemeClr val="accent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21</a:t>
            </a:fld>
            <a:endParaRPr lang="en-US"/>
          </a:p>
        </p:txBody>
      </p:sp>
    </p:spTree>
    <p:extLst>
      <p:ext uri="{BB962C8B-B14F-4D97-AF65-F5344CB8AC3E}">
        <p14:creationId xmlns:p14="http://schemas.microsoft.com/office/powerpoint/2010/main" val="115745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97280" y="904126"/>
            <a:ext cx="10019060" cy="712918"/>
          </a:xfrm>
        </p:spPr>
        <p:txBody>
          <a:bodyPr anchor="b">
            <a:noAutofit/>
          </a:bodyPr>
          <a:lstStyle/>
          <a:p>
            <a:r>
              <a:rPr lang="en-GB" sz="2900" dirty="0">
                <a:solidFill>
                  <a:schemeClr val="bg2">
                    <a:lumMod val="50000"/>
                  </a:schemeClr>
                </a:solidFill>
                <a:latin typeface="Arial" panose="020B0604020202020204" pitchFamily="34" charset="0"/>
                <a:cs typeface="Arial" panose="020B0604020202020204" pitchFamily="34" charset="0"/>
              </a:rPr>
              <a:t>Energy security &amp; renewable energy </a:t>
            </a:r>
            <a:r>
              <a:rPr lang="en-GB" sz="2000" dirty="0">
                <a:solidFill>
                  <a:schemeClr val="bg2">
                    <a:lumMod val="50000"/>
                  </a:schemeClr>
                </a:solidFill>
                <a:latin typeface="Arial" panose="020B0604020202020204" pitchFamily="34" charset="0"/>
                <a:cs typeface="Arial" panose="020B0604020202020204" pitchFamily="34" charset="0"/>
              </a:rPr>
              <a:t>(cont.)</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97280" y="1617044"/>
            <a:ext cx="10019060" cy="4161750"/>
          </a:xfrm>
        </p:spPr>
        <p:txBody>
          <a:bodyPr>
            <a:normAutofit fontScale="70000" lnSpcReduction="20000"/>
          </a:bodyPr>
          <a:lstStyle/>
          <a:p>
            <a:pPr lvl="0">
              <a:lnSpc>
                <a:spcPct val="170000"/>
              </a:lnSpc>
              <a:spcBef>
                <a:spcPts val="0"/>
              </a:spcBef>
              <a:buSzTx/>
              <a:buFont typeface="Wingdings" pitchFamily="2" charset="2"/>
              <a:buChar char="Ø"/>
              <a:defRPr/>
            </a:pPr>
            <a:r>
              <a:rPr lang="en-GB" sz="2900" dirty="0">
                <a:latin typeface="Arial" panose="020B0604020202020204" pitchFamily="34" charset="0"/>
                <a:cs typeface="Arial" panose="020B0604020202020204" pitchFamily="34" charset="0"/>
              </a:rPr>
              <a:t>Energy policy &amp; diplomacy: a field of paramount importance in international relations </a:t>
            </a:r>
          </a:p>
          <a:p>
            <a:pPr lvl="0">
              <a:lnSpc>
                <a:spcPct val="170000"/>
              </a:lnSpc>
              <a:spcBef>
                <a:spcPts val="0"/>
              </a:spcBef>
              <a:buSzTx/>
              <a:buFont typeface="Wingdings" pitchFamily="2" charset="2"/>
              <a:buChar char="Ø"/>
              <a:defRPr/>
            </a:pPr>
            <a:r>
              <a:rPr lang="en-GB" sz="2900" dirty="0">
                <a:latin typeface="Arial" panose="020B0604020202020204" pitchFamily="34" charset="0"/>
                <a:cs typeface="Arial" panose="020B0604020202020204" pitchFamily="34" charset="0"/>
              </a:rPr>
              <a:t>Energy security: the most important aspect of energy policy</a:t>
            </a:r>
          </a:p>
          <a:p>
            <a:pPr lvl="0">
              <a:lnSpc>
                <a:spcPct val="170000"/>
              </a:lnSpc>
              <a:spcBef>
                <a:spcPts val="0"/>
              </a:spcBef>
              <a:buSzTx/>
              <a:buFont typeface="Wingdings" pitchFamily="2" charset="2"/>
              <a:buChar char="Ø"/>
              <a:defRPr/>
            </a:pPr>
            <a:r>
              <a:rPr lang="en-GB" sz="2900" dirty="0">
                <a:latin typeface="Arial" panose="020B0604020202020204" pitchFamily="34" charset="0"/>
                <a:cs typeface="Arial" panose="020B0604020202020204" pitchFamily="34" charset="0"/>
              </a:rPr>
              <a:t>Renewable energy: </a:t>
            </a:r>
          </a:p>
          <a:p>
            <a:pPr marL="495300" lvl="0" indent="-219075">
              <a:lnSpc>
                <a:spcPct val="170000"/>
              </a:lnSpc>
              <a:spcBef>
                <a:spcPts val="0"/>
              </a:spcBef>
              <a:buSzTx/>
              <a:buFont typeface="Wingdings" pitchFamily="2" charset="2"/>
              <a:buChar char="ü"/>
              <a:defRPr/>
            </a:pPr>
            <a:r>
              <a:rPr lang="en-GB" sz="2900" dirty="0">
                <a:latin typeface="Arial" panose="020B0604020202020204" pitchFamily="34" charset="0"/>
                <a:cs typeface="Arial" panose="020B0604020202020204" pitchFamily="34" charset="0"/>
              </a:rPr>
              <a:t>Moves to centre stage, as new energy alternatives need to be less polluting</a:t>
            </a:r>
          </a:p>
          <a:p>
            <a:pPr marL="495300" lvl="0" indent="-219075">
              <a:lnSpc>
                <a:spcPct val="170000"/>
              </a:lnSpc>
              <a:spcBef>
                <a:spcPts val="0"/>
              </a:spcBef>
              <a:buSzTx/>
              <a:buFont typeface="Wingdings" pitchFamily="2" charset="2"/>
              <a:buChar char="ü"/>
              <a:defRPr/>
            </a:pPr>
            <a:r>
              <a:rPr lang="en-GB" sz="2900" dirty="0">
                <a:latin typeface="Arial" panose="020B0604020202020204" pitchFamily="34" charset="0"/>
                <a:cs typeface="Arial" panose="020B0604020202020204" pitchFamily="34" charset="0"/>
              </a:rPr>
              <a:t>Conceptual alternative to centralized energy sources (coal &amp; nuclear power) which are perceived as environmentally destructive and dehumanizing </a:t>
            </a:r>
          </a:p>
          <a:p>
            <a:pPr marL="495300" lvl="0" indent="-219075">
              <a:lnSpc>
                <a:spcPct val="170000"/>
              </a:lnSpc>
              <a:spcBef>
                <a:spcPts val="0"/>
              </a:spcBef>
              <a:buSzTx/>
              <a:buFont typeface="Wingdings" pitchFamily="2" charset="2"/>
              <a:buChar char="ü"/>
              <a:defRPr/>
            </a:pPr>
            <a:r>
              <a:rPr lang="en-GB" sz="2900" dirty="0">
                <a:latin typeface="Arial" panose="020B0604020202020204" pitchFamily="34" charset="0"/>
                <a:cs typeface="Arial" panose="020B0604020202020204" pitchFamily="34" charset="0"/>
              </a:rPr>
              <a:t>Reduces the need of countries for energy imports &amp; their dependence on exporter countries</a:t>
            </a:r>
          </a:p>
          <a:p>
            <a:pPr marL="0" lvl="0" indent="0" algn="r">
              <a:lnSpc>
                <a:spcPct val="220000"/>
              </a:lnSpc>
              <a:spcBef>
                <a:spcPts val="0"/>
              </a:spcBef>
              <a:buSzTx/>
              <a:buNone/>
              <a:defRPr/>
            </a:pPr>
            <a:r>
              <a:rPr lang="en-GB" sz="1900" dirty="0" err="1">
                <a:solidFill>
                  <a:schemeClr val="accent2"/>
                </a:solidFill>
                <a:latin typeface="Arial" panose="020B0604020202020204" pitchFamily="34" charset="0"/>
                <a:cs typeface="Arial" panose="020B0604020202020204" pitchFamily="34" charset="0"/>
              </a:rPr>
              <a:t>Harjanne</a:t>
            </a:r>
            <a:r>
              <a:rPr lang="en-GB" sz="1900" dirty="0">
                <a:solidFill>
                  <a:schemeClr val="accent2"/>
                </a:solidFill>
                <a:latin typeface="Arial" panose="020B0604020202020204" pitchFamily="34" charset="0"/>
                <a:cs typeface="Arial" panose="020B0604020202020204" pitchFamily="34" charset="0"/>
              </a:rPr>
              <a:t> &amp; Korhonen, 2019; Matsumoto &amp; </a:t>
            </a:r>
            <a:r>
              <a:rPr lang="en-GB" sz="1900" dirty="0" err="1">
                <a:solidFill>
                  <a:schemeClr val="accent2"/>
                </a:solidFill>
                <a:latin typeface="Arial" panose="020B0604020202020204" pitchFamily="34" charset="0"/>
                <a:cs typeface="Arial" panose="020B0604020202020204" pitchFamily="34" charset="0"/>
              </a:rPr>
              <a:t>Andriosopoulos</a:t>
            </a:r>
            <a:r>
              <a:rPr lang="en-GB" sz="1900" dirty="0">
                <a:solidFill>
                  <a:schemeClr val="accent2"/>
                </a:solidFill>
                <a:latin typeface="Arial" panose="020B0604020202020204" pitchFamily="34" charset="0"/>
                <a:cs typeface="Arial" panose="020B0604020202020204" pitchFamily="34" charset="0"/>
              </a:rPr>
              <a:t>, 2016; Scholten &amp; Bosman, 2016; </a:t>
            </a:r>
            <a:r>
              <a:rPr lang="en-GB" sz="1900" dirty="0" err="1">
                <a:solidFill>
                  <a:schemeClr val="accent2"/>
                </a:solidFill>
                <a:latin typeface="Arial" panose="020B0604020202020204" pitchFamily="34" charset="0"/>
                <a:cs typeface="Arial" panose="020B0604020202020204" pitchFamily="34" charset="0"/>
              </a:rPr>
              <a:t>Gökgöz</a:t>
            </a:r>
            <a:r>
              <a:rPr lang="en-GB" sz="1900" dirty="0">
                <a:solidFill>
                  <a:schemeClr val="accent2"/>
                </a:solidFill>
                <a:latin typeface="Arial" panose="020B0604020202020204" pitchFamily="34" charset="0"/>
                <a:cs typeface="Arial" panose="020B0604020202020204" pitchFamily="34" charset="0"/>
              </a:rPr>
              <a:t> &amp; </a:t>
            </a:r>
            <a:r>
              <a:rPr lang="en-GB" sz="1900" dirty="0" err="1">
                <a:solidFill>
                  <a:schemeClr val="accent2"/>
                </a:solidFill>
                <a:latin typeface="Arial" panose="020B0604020202020204" pitchFamily="34" charset="0"/>
                <a:cs typeface="Arial" panose="020B0604020202020204" pitchFamily="34" charset="0"/>
              </a:rPr>
              <a:t>Güvercin</a:t>
            </a:r>
            <a:r>
              <a:rPr lang="en-GB" sz="1900" dirty="0">
                <a:solidFill>
                  <a:schemeClr val="accent2"/>
                </a:solidFill>
                <a:latin typeface="Arial" panose="020B0604020202020204" pitchFamily="34" charset="0"/>
                <a:cs typeface="Arial" panose="020B0604020202020204" pitchFamily="34" charset="0"/>
              </a:rPr>
              <a:t>, 2018</a:t>
            </a:r>
            <a:endParaRPr lang="en-GR" sz="1900" dirty="0">
              <a:solidFill>
                <a:schemeClr val="accent2"/>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22</a:t>
            </a:fld>
            <a:endParaRPr lang="en-US"/>
          </a:p>
        </p:txBody>
      </p:sp>
    </p:spTree>
    <p:extLst>
      <p:ext uri="{BB962C8B-B14F-4D97-AF65-F5344CB8AC3E}">
        <p14:creationId xmlns:p14="http://schemas.microsoft.com/office/powerpoint/2010/main" val="428053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801384" y="1020729"/>
            <a:ext cx="10314957" cy="538564"/>
          </a:xfrm>
        </p:spPr>
        <p:txBody>
          <a:bodyPr anchor="b">
            <a:noAutofit/>
          </a:bodyPr>
          <a:lstStyle/>
          <a:p>
            <a:r>
              <a:rPr lang="en-GB" sz="2800" dirty="0">
                <a:solidFill>
                  <a:schemeClr val="bg2">
                    <a:lumMod val="50000"/>
                  </a:schemeClr>
                </a:solidFill>
                <a:latin typeface="Arial" panose="020B0604020202020204" pitchFamily="34" charset="0"/>
                <a:cs typeface="Arial" panose="020B0604020202020204" pitchFamily="34" charset="0"/>
              </a:rPr>
              <a:t>barriers to renewable energy projects</a:t>
            </a:r>
            <a:endParaRPr lang="en-GR" sz="28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801383" y="1559294"/>
            <a:ext cx="10314957" cy="4409992"/>
          </a:xfrm>
        </p:spPr>
        <p:txBody>
          <a:bodyPr>
            <a:normAutofit lnSpcReduction="10000"/>
          </a:bodyPr>
          <a:lstStyle/>
          <a:p>
            <a:pPr>
              <a:lnSpc>
                <a:spcPct val="170000"/>
              </a:lnSpc>
              <a:spcBef>
                <a:spcPts val="0"/>
              </a:spcBef>
              <a:buSzTx/>
              <a:buFont typeface="Wingdings" pitchFamily="2" charset="2"/>
              <a:buChar char="Ø"/>
              <a:defRPr/>
            </a:pPr>
            <a:r>
              <a:rPr lang="el-GR" sz="22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Availability</a:t>
            </a:r>
          </a:p>
          <a:p>
            <a:pPr lvl="1">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Location</a:t>
            </a:r>
          </a:p>
          <a:p>
            <a:pPr lvl="1">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Dependency on weather conditions </a:t>
            </a:r>
          </a:p>
          <a:p>
            <a:pPr lvl="1">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Technical and planning factors (e.g. local geography and geomorphology)</a:t>
            </a:r>
          </a:p>
          <a:p>
            <a:pPr lvl="1">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Issues with the process of selecting an available site</a:t>
            </a:r>
          </a:p>
          <a:p>
            <a:pPr>
              <a:lnSpc>
                <a:spcPct val="170000"/>
              </a:lnSpc>
              <a:spcBef>
                <a:spcPts val="0"/>
              </a:spcBef>
              <a:buSzTx/>
              <a:buFont typeface="Wingdings" pitchFamily="2" charset="2"/>
              <a:buChar char="Ø"/>
              <a:defRPr/>
            </a:pPr>
            <a:r>
              <a:rPr lang="el-GR" sz="22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Affordability</a:t>
            </a:r>
          </a:p>
          <a:p>
            <a:pPr lvl="1">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Economic and factors (e.g. economic conditions in a region)</a:t>
            </a:r>
          </a:p>
          <a:p>
            <a:pPr lvl="1">
              <a:lnSpc>
                <a:spcPct val="170000"/>
              </a:lnSpc>
              <a:spcBef>
                <a:spcPts val="0"/>
              </a:spcBef>
              <a:buSzTx/>
              <a:buFont typeface="Wingdings" pitchFamily="2" charset="2"/>
              <a:buChar char="ü"/>
              <a:defRPr/>
            </a:pPr>
            <a:r>
              <a:rPr lang="en-US" sz="1800" dirty="0">
                <a:latin typeface="Arial" panose="020B0604020202020204" pitchFamily="34" charset="0"/>
                <a:cs typeface="Arial" panose="020B0604020202020204" pitchFamily="34" charset="0"/>
              </a:rPr>
              <a:t>Lack of financial incentives </a:t>
            </a:r>
          </a:p>
          <a:p>
            <a:pPr lvl="1">
              <a:lnSpc>
                <a:spcPct val="170000"/>
              </a:lnSpc>
              <a:spcBef>
                <a:spcPts val="0"/>
              </a:spcBef>
              <a:buSzTx/>
              <a:buFont typeface="Wingdings" pitchFamily="2" charset="2"/>
              <a:buChar char="ü"/>
              <a:defRPr/>
            </a:pPr>
            <a:r>
              <a:rPr lang="en-US" sz="1800" dirty="0">
                <a:latin typeface="Arial" panose="020B0604020202020204" pitchFamily="34" charset="0"/>
                <a:cs typeface="Arial" panose="020B0604020202020204" pitchFamily="34" charset="0"/>
              </a:rPr>
              <a:t>High investment costs (compared to fossil fuel alternatives)</a:t>
            </a:r>
            <a:r>
              <a:rPr lang="en-GB" sz="2200" dirty="0">
                <a:latin typeface="Arial" panose="020B0604020202020204" pitchFamily="34" charset="0"/>
                <a:cs typeface="Arial" panose="020B0604020202020204" pitchFamily="34" charset="0"/>
              </a:rPr>
              <a:t> </a:t>
            </a: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23</a:t>
            </a:fld>
            <a:endParaRPr lang="en-US"/>
          </a:p>
        </p:txBody>
      </p:sp>
    </p:spTree>
    <p:extLst>
      <p:ext uri="{BB962C8B-B14F-4D97-AF65-F5344CB8AC3E}">
        <p14:creationId xmlns:p14="http://schemas.microsoft.com/office/powerpoint/2010/main" val="323680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791110" y="801384"/>
            <a:ext cx="10325231" cy="573759"/>
          </a:xfrm>
        </p:spPr>
        <p:txBody>
          <a:bodyPr anchor="b">
            <a:noAutofit/>
          </a:bodyPr>
          <a:lstStyle/>
          <a:p>
            <a:r>
              <a:rPr lang="en-GB" sz="2800" dirty="0">
                <a:solidFill>
                  <a:schemeClr val="bg2">
                    <a:lumMod val="50000"/>
                  </a:schemeClr>
                </a:solidFill>
                <a:latin typeface="Arial" panose="020B0604020202020204" pitchFamily="34" charset="0"/>
                <a:cs typeface="Arial" panose="020B0604020202020204" pitchFamily="34" charset="0"/>
              </a:rPr>
              <a:t>barriers to renewable energy projects</a:t>
            </a:r>
            <a:endParaRPr lang="en-GR" sz="28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791110" y="1375143"/>
            <a:ext cx="10715090" cy="4797057"/>
          </a:xfrm>
        </p:spPr>
        <p:txBody>
          <a:bodyPr>
            <a:normAutofit fontScale="77500" lnSpcReduction="20000"/>
          </a:bodyPr>
          <a:lstStyle/>
          <a:p>
            <a:pPr>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Accessibility</a:t>
            </a:r>
            <a:r>
              <a:rPr lang="en-GB" sz="2200" dirty="0">
                <a:latin typeface="Arial" panose="020B0604020202020204" pitchFamily="34" charset="0"/>
                <a:cs typeface="Arial" panose="020B0604020202020204" pitchFamily="34" charset="0"/>
              </a:rPr>
              <a:t> </a:t>
            </a:r>
          </a:p>
          <a:p>
            <a:pPr lvl="1">
              <a:lnSpc>
                <a:spcPct val="170000"/>
              </a:lnSpc>
              <a:spcBef>
                <a:spcPts val="0"/>
              </a:spcBef>
              <a:buSzTx/>
              <a:buFont typeface="Wingdings" pitchFamily="2" charset="2"/>
              <a:buChar char="ü"/>
              <a:defRPr/>
            </a:pPr>
            <a:r>
              <a:rPr lang="en-GB" sz="1900" dirty="0">
                <a:latin typeface="Arial" panose="020B0604020202020204" pitchFamily="34" charset="0"/>
                <a:cs typeface="Arial" panose="020B0604020202020204" pitchFamily="34" charset="0"/>
              </a:rPr>
              <a:t>Institutional defects</a:t>
            </a:r>
          </a:p>
          <a:p>
            <a:pPr lvl="1">
              <a:lnSpc>
                <a:spcPct val="170000"/>
              </a:lnSpc>
              <a:spcBef>
                <a:spcPts val="0"/>
              </a:spcBef>
              <a:buSzTx/>
              <a:buFont typeface="Wingdings" pitchFamily="2" charset="2"/>
              <a:buChar char="ü"/>
              <a:defRPr/>
            </a:pPr>
            <a:r>
              <a:rPr lang="en-GB" sz="1900" dirty="0">
                <a:latin typeface="Arial" panose="020B0604020202020204" pitchFamily="34" charset="0"/>
                <a:cs typeface="Arial" panose="020B0604020202020204" pitchFamily="34" charset="0"/>
              </a:rPr>
              <a:t>Issues with public or private ownership</a:t>
            </a:r>
          </a:p>
          <a:p>
            <a:pPr lvl="1">
              <a:lnSpc>
                <a:spcPct val="170000"/>
              </a:lnSpc>
              <a:spcBef>
                <a:spcPts val="0"/>
              </a:spcBef>
              <a:buSzTx/>
              <a:buFont typeface="Wingdings" pitchFamily="2" charset="2"/>
              <a:buChar char="ü"/>
              <a:defRPr/>
            </a:pPr>
            <a:r>
              <a:rPr lang="en-GB" sz="1900" dirty="0">
                <a:latin typeface="Arial" panose="020B0604020202020204" pitchFamily="34" charset="0"/>
                <a:cs typeface="Arial" panose="020B0604020202020204" pitchFamily="34" charset="0"/>
              </a:rPr>
              <a:t>Complex licensing procedures and bureaucratic problems</a:t>
            </a:r>
          </a:p>
          <a:p>
            <a:pPr lvl="1">
              <a:lnSpc>
                <a:spcPct val="170000"/>
              </a:lnSpc>
              <a:spcBef>
                <a:spcPts val="0"/>
              </a:spcBef>
              <a:buSzTx/>
              <a:buFont typeface="Wingdings" pitchFamily="2" charset="2"/>
              <a:buChar char="ü"/>
              <a:defRPr/>
            </a:pPr>
            <a:r>
              <a:rPr lang="en-GB" sz="1900" dirty="0">
                <a:latin typeface="Arial" panose="020B0604020202020204" pitchFamily="34" charset="0"/>
                <a:cs typeface="Arial" panose="020B0604020202020204" pitchFamily="34" charset="0"/>
              </a:rPr>
              <a:t>Inefficiencies in the existing legal framework</a:t>
            </a:r>
          </a:p>
          <a:p>
            <a:pPr>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Acceptability</a:t>
            </a:r>
          </a:p>
          <a:p>
            <a:pPr lvl="1">
              <a:lnSpc>
                <a:spcPct val="170000"/>
              </a:lnSpc>
              <a:spcBef>
                <a:spcPts val="0"/>
              </a:spcBef>
              <a:buSzTx/>
              <a:buFont typeface="Wingdings" pitchFamily="2" charset="2"/>
              <a:buChar char="ü"/>
              <a:defRPr/>
            </a:pPr>
            <a:r>
              <a:rPr lang="en-GB" sz="2100" dirty="0">
                <a:latin typeface="Arial" panose="020B0604020202020204" pitchFamily="34" charset="0"/>
                <a:cs typeface="Arial" panose="020B0604020202020204" pitchFamily="34" charset="0"/>
              </a:rPr>
              <a:t>Impacts on the quality of life in the area</a:t>
            </a:r>
          </a:p>
          <a:p>
            <a:pPr lvl="1">
              <a:lnSpc>
                <a:spcPct val="170000"/>
              </a:lnSpc>
              <a:spcBef>
                <a:spcPts val="0"/>
              </a:spcBef>
              <a:buSzTx/>
              <a:buFont typeface="Wingdings" pitchFamily="2" charset="2"/>
              <a:buChar char="ü"/>
              <a:defRPr/>
            </a:pPr>
            <a:r>
              <a:rPr lang="en-GB" sz="2100" dirty="0">
                <a:latin typeface="Arial" panose="020B0604020202020204" pitchFamily="34" charset="0"/>
                <a:cs typeface="Arial" panose="020B0604020202020204" pitchFamily="34" charset="0"/>
              </a:rPr>
              <a:t>Environmental and quality of life issues (e.g. landscape deterioration, visual instruction, noise pollution and vibrations)</a:t>
            </a:r>
          </a:p>
          <a:p>
            <a:pPr lvl="1">
              <a:lnSpc>
                <a:spcPct val="170000"/>
              </a:lnSpc>
              <a:spcBef>
                <a:spcPts val="0"/>
              </a:spcBef>
              <a:buSzTx/>
              <a:buFont typeface="Wingdings" pitchFamily="2" charset="2"/>
              <a:buChar char="ü"/>
              <a:defRPr/>
            </a:pPr>
            <a:r>
              <a:rPr lang="en-GB" sz="2100" dirty="0">
                <a:latin typeface="Arial" panose="020B0604020202020204" pitchFamily="34" charset="0"/>
                <a:cs typeface="Arial" panose="020B0604020202020204" pitchFamily="34" charset="0"/>
              </a:rPr>
              <a:t>Disruption of nearby ecosystems</a:t>
            </a:r>
          </a:p>
          <a:p>
            <a:pPr lvl="1">
              <a:lnSpc>
                <a:spcPct val="170000"/>
              </a:lnSpc>
              <a:spcBef>
                <a:spcPts val="0"/>
              </a:spcBef>
              <a:buSzTx/>
              <a:buFont typeface="Wingdings" pitchFamily="2" charset="2"/>
              <a:buChar char="ü"/>
              <a:defRPr/>
            </a:pPr>
            <a:r>
              <a:rPr lang="en-US" sz="2100" dirty="0">
                <a:latin typeface="Arial" panose="020B0604020202020204" pitchFamily="34" charset="0"/>
                <a:cs typeface="Arial" panose="020B0604020202020204" pitchFamily="34" charset="0"/>
              </a:rPr>
              <a:t>Factors related to public perceptions (e.g. lack of information or knowledge of renewable energy technologies, </a:t>
            </a:r>
            <a:r>
              <a:rPr lang="en-GB" sz="2100" dirty="0">
                <a:latin typeface="Arial" panose="020B0604020202020204" pitchFamily="34" charset="0"/>
                <a:cs typeface="Arial" panose="020B0604020202020204" pitchFamily="34" charset="0"/>
              </a:rPr>
              <a:t>Suspicion towards investors, </a:t>
            </a:r>
            <a:r>
              <a:rPr lang="en-US" sz="2100" dirty="0">
                <a:latin typeface="Arial" panose="020B0604020202020204" pitchFamily="34" charset="0"/>
                <a:cs typeface="Arial" panose="020B0604020202020204" pitchFamily="34" charset="0"/>
              </a:rPr>
              <a:t>Mistrust) </a:t>
            </a: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24</a:t>
            </a:fld>
            <a:endParaRPr lang="en-US"/>
          </a:p>
        </p:txBody>
      </p:sp>
    </p:spTree>
    <p:extLst>
      <p:ext uri="{BB962C8B-B14F-4D97-AF65-F5344CB8AC3E}">
        <p14:creationId xmlns:p14="http://schemas.microsoft.com/office/powerpoint/2010/main" val="20147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222625" y="986318"/>
            <a:ext cx="9893716" cy="575353"/>
          </a:xfrm>
        </p:spPr>
        <p:txBody>
          <a:bodyPr anchor="b">
            <a:noAutofit/>
          </a:bodyPr>
          <a:lstStyle/>
          <a:p>
            <a:r>
              <a:rPr lang="en-GB" sz="2800" dirty="0">
                <a:solidFill>
                  <a:schemeClr val="bg2">
                    <a:lumMod val="50000"/>
                  </a:schemeClr>
                </a:solidFill>
                <a:latin typeface="Arial" panose="020B0604020202020204" pitchFamily="34" charset="0"/>
                <a:cs typeface="Arial" panose="020B0604020202020204" pitchFamily="34" charset="0"/>
              </a:rPr>
              <a:t>barriers to renewable energy projects</a:t>
            </a:r>
            <a:endParaRPr lang="en-GR" sz="28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222625" y="1746606"/>
            <a:ext cx="9226193" cy="4125076"/>
          </a:xfrm>
        </p:spPr>
        <p:txBody>
          <a:bodyPr anchor="t">
            <a:normAutofit/>
          </a:bodyPr>
          <a:lstStyle/>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Political and regulatory</a:t>
            </a:r>
          </a:p>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Technical</a:t>
            </a:r>
          </a:p>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Social-cultural (the misconceptions regarding their reliability)</a:t>
            </a:r>
          </a:p>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Financial and economic</a:t>
            </a:r>
          </a:p>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Market-related</a:t>
            </a:r>
          </a:p>
          <a:p>
            <a:pPr marL="449263" lvl="1" indent="-214313">
              <a:lnSpc>
                <a:spcPct val="170000"/>
              </a:lnSpc>
              <a:spcBef>
                <a:spcPts val="0"/>
              </a:spcBef>
              <a:buSzTx/>
              <a:buFont typeface="Wingdings" pitchFamily="2" charset="2"/>
              <a:buChar char="Ø"/>
              <a:defRPr/>
            </a:pPr>
            <a:r>
              <a:rPr lang="en-GB" dirty="0">
                <a:latin typeface="Arial" panose="020B0604020202020204" pitchFamily="34" charset="0"/>
                <a:cs typeface="Arial" panose="020B0604020202020204" pitchFamily="34" charset="0"/>
              </a:rPr>
              <a:t> Geographical and ecological</a:t>
            </a:r>
          </a:p>
          <a:p>
            <a:pPr lvl="1">
              <a:lnSpc>
                <a:spcPct val="170000"/>
              </a:lnSpc>
              <a:spcBef>
                <a:spcPts val="0"/>
              </a:spcBef>
              <a:buSzTx/>
              <a:defRPr/>
            </a:pPr>
            <a:endParaRPr lang="en-GB" dirty="0"/>
          </a:p>
          <a:p>
            <a:pPr lvl="1">
              <a:lnSpc>
                <a:spcPct val="170000"/>
              </a:lnSpc>
              <a:spcBef>
                <a:spcPts val="0"/>
              </a:spcBef>
              <a:buSzTx/>
              <a:defRPr/>
            </a:pPr>
            <a:endParaRPr lang="en-GB" sz="1800" dirty="0">
              <a:solidFill>
                <a:schemeClr val="tx1"/>
              </a:solidFill>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a:p>
            <a:pPr lvl="1">
              <a:lnSpc>
                <a:spcPct val="170000"/>
              </a:lnSpc>
              <a:spcBef>
                <a:spcPts val="0"/>
              </a:spcBef>
              <a:buSzTx/>
              <a:defRPr/>
            </a:pPr>
            <a:endParaRPr lang="en-GB" sz="18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25</a:t>
            </a:fld>
            <a:endParaRPr lang="en-US"/>
          </a:p>
        </p:txBody>
      </p:sp>
    </p:spTree>
    <p:extLst>
      <p:ext uri="{BB962C8B-B14F-4D97-AF65-F5344CB8AC3E}">
        <p14:creationId xmlns:p14="http://schemas.microsoft.com/office/powerpoint/2010/main" val="3173512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193533" y="1020729"/>
            <a:ext cx="9664967" cy="519313"/>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193534" y="1540043"/>
            <a:ext cx="9664968" cy="4238752"/>
          </a:xfrm>
        </p:spPr>
        <p:txBody>
          <a:bodyPr>
            <a:normAutofit fontScale="92500"/>
          </a:bodyPr>
          <a:lstStyle/>
          <a:p>
            <a:pPr lvl="0">
              <a:lnSpc>
                <a:spcPct val="15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The renewable energy situation of:</a:t>
            </a:r>
          </a:p>
          <a:p>
            <a:pPr marL="790575" lvl="0" indent="-342900">
              <a:lnSpc>
                <a:spcPct val="150000"/>
              </a:lnSpc>
              <a:spcBef>
                <a:spcPts val="0"/>
              </a:spcBef>
              <a:buSzTx/>
              <a:defRPr/>
            </a:pPr>
            <a:r>
              <a:rPr lang="en-GB" sz="2200" dirty="0">
                <a:latin typeface="Arial" panose="020B0604020202020204" pitchFamily="34" charset="0"/>
                <a:cs typeface="Arial" panose="020B0604020202020204" pitchFamily="34" charset="0"/>
              </a:rPr>
              <a:t>Denmark</a:t>
            </a:r>
          </a:p>
          <a:p>
            <a:pPr marL="790575" lvl="0" indent="-342900">
              <a:lnSpc>
                <a:spcPct val="150000"/>
              </a:lnSpc>
              <a:spcBef>
                <a:spcPts val="0"/>
              </a:spcBef>
              <a:buSzTx/>
              <a:defRPr/>
            </a:pPr>
            <a:r>
              <a:rPr lang="en-GB" sz="2200" dirty="0">
                <a:latin typeface="Arial" panose="020B0604020202020204" pitchFamily="34" charset="0"/>
                <a:cs typeface="Arial" panose="020B0604020202020204" pitchFamily="34" charset="0"/>
              </a:rPr>
              <a:t>Germany </a:t>
            </a:r>
          </a:p>
          <a:p>
            <a:pPr marL="790575" lvl="0" indent="-342900">
              <a:lnSpc>
                <a:spcPct val="150000"/>
              </a:lnSpc>
              <a:spcBef>
                <a:spcPts val="0"/>
              </a:spcBef>
              <a:buSzTx/>
              <a:defRPr/>
            </a:pPr>
            <a:r>
              <a:rPr lang="en-GB" sz="2200" dirty="0">
                <a:latin typeface="Arial" panose="020B0604020202020204" pitchFamily="34" charset="0"/>
                <a:cs typeface="Arial" panose="020B0604020202020204" pitchFamily="34" charset="0"/>
              </a:rPr>
              <a:t>China</a:t>
            </a:r>
          </a:p>
          <a:p>
            <a:pPr marL="790575" lvl="0" indent="-342900">
              <a:lnSpc>
                <a:spcPct val="150000"/>
              </a:lnSpc>
              <a:spcBef>
                <a:spcPts val="0"/>
              </a:spcBef>
              <a:buSzTx/>
              <a:defRPr/>
            </a:pPr>
            <a:r>
              <a:rPr lang="en-GB" sz="2200" dirty="0">
                <a:latin typeface="Arial" panose="020B0604020202020204" pitchFamily="34" charset="0"/>
                <a:cs typeface="Arial" panose="020B0604020202020204" pitchFamily="34" charset="0"/>
              </a:rPr>
              <a:t>Russia </a:t>
            </a:r>
          </a:p>
          <a:p>
            <a:pPr marL="790575" lvl="0" indent="-342900">
              <a:lnSpc>
                <a:spcPct val="150000"/>
              </a:lnSpc>
              <a:spcBef>
                <a:spcPts val="0"/>
              </a:spcBef>
              <a:buSzTx/>
              <a:defRPr/>
            </a:pPr>
            <a:r>
              <a:rPr lang="en-GB" sz="2200" dirty="0">
                <a:latin typeface="Arial" panose="020B0604020202020204" pitchFamily="34" charset="0"/>
                <a:cs typeface="Arial" panose="020B0604020202020204" pitchFamily="34" charset="0"/>
              </a:rPr>
              <a:t>US</a:t>
            </a:r>
          </a:p>
          <a:p>
            <a:pPr lvl="0">
              <a:lnSpc>
                <a:spcPct val="15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These countries include producer, consumer and transit countries, with different approaches to energy security and different usage of renewable energy sources</a:t>
            </a: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26</a:t>
            </a:fld>
            <a:endParaRPr lang="en-US"/>
          </a:p>
        </p:txBody>
      </p:sp>
    </p:spTree>
    <p:extLst>
      <p:ext uri="{BB962C8B-B14F-4D97-AF65-F5344CB8AC3E}">
        <p14:creationId xmlns:p14="http://schemas.microsoft.com/office/powerpoint/2010/main" val="95553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5" descr="Chart, line chart&#10;&#10;Description automatically generated">
            <a:extLst>
              <a:ext uri="{FF2B5EF4-FFF2-40B4-BE49-F238E27FC236}">
                <a16:creationId xmlns:a16="http://schemas.microsoft.com/office/drawing/2014/main" id="{FF7CE47F-225A-7542-9CD4-6ADF5724340F}"/>
              </a:ext>
            </a:extLst>
          </p:cNvPr>
          <p:cNvPicPr>
            <a:picLocks noChangeAspect="1"/>
          </p:cNvPicPr>
          <p:nvPr/>
        </p:nvPicPr>
        <p:blipFill>
          <a:blip r:embed="rId2"/>
          <a:stretch>
            <a:fillRect/>
          </a:stretch>
        </p:blipFill>
        <p:spPr>
          <a:xfrm>
            <a:off x="1916349" y="723495"/>
            <a:ext cx="8171234" cy="5454298"/>
          </a:xfrm>
          <a:prstGeom prst="rect">
            <a:avLst/>
          </a:prstGeom>
        </p:spPr>
      </p:pic>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27</a:t>
            </a:fld>
            <a:endParaRPr lang="en-US"/>
          </a:p>
        </p:txBody>
      </p:sp>
    </p:spTree>
    <p:extLst>
      <p:ext uri="{BB962C8B-B14F-4D97-AF65-F5344CB8AC3E}">
        <p14:creationId xmlns:p14="http://schemas.microsoft.com/office/powerpoint/2010/main" val="1249703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08DF6-B1D0-FC46-AD63-F0A5C13E7058}"/>
              </a:ext>
            </a:extLst>
          </p:cNvPr>
          <p:cNvSpPr>
            <a:spLocks noGrp="1"/>
          </p:cNvSpPr>
          <p:nvPr>
            <p:ph type="title"/>
          </p:nvPr>
        </p:nvSpPr>
        <p:spPr>
          <a:xfrm>
            <a:off x="1371600" y="1073834"/>
            <a:ext cx="9486900" cy="477128"/>
          </a:xfrm>
        </p:spPr>
        <p:txBody>
          <a:bodyPr anchor="ctr">
            <a:normAutofit fontScale="90000"/>
          </a:bodyPr>
          <a:lstStyle/>
          <a:p>
            <a:r>
              <a:rPr lang="en-GB" dirty="0">
                <a:solidFill>
                  <a:schemeClr val="accent1"/>
                </a:solidFill>
                <a:latin typeface="Arial" panose="020B0604020202020204" pitchFamily="34" charset="0"/>
                <a:cs typeface="Arial" panose="020B0604020202020204" pitchFamily="34" charset="0"/>
              </a:rPr>
              <a:t>C</a:t>
            </a:r>
            <a:r>
              <a:rPr lang="en-GR" dirty="0">
                <a:solidFill>
                  <a:schemeClr val="accent1"/>
                </a:solidFill>
                <a:latin typeface="Arial" panose="020B0604020202020204" pitchFamily="34" charset="0"/>
                <a:cs typeface="Arial" panose="020B0604020202020204" pitchFamily="34" charset="0"/>
              </a:rPr>
              <a:t>ase studies: Denmark</a:t>
            </a:r>
          </a:p>
        </p:txBody>
      </p:sp>
      <p:sp>
        <p:nvSpPr>
          <p:cNvPr id="4" name="Slide Number Placeholder 3">
            <a:extLst>
              <a:ext uri="{FF2B5EF4-FFF2-40B4-BE49-F238E27FC236}">
                <a16:creationId xmlns:a16="http://schemas.microsoft.com/office/drawing/2014/main" id="{E41A7533-39A4-0A47-A593-96FBBCE58C78}"/>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2"/>
                </a:solidFill>
              </a:rPr>
              <a:pPr>
                <a:spcAft>
                  <a:spcPts val="600"/>
                </a:spcAft>
              </a:pPr>
              <a:t>28</a:t>
            </a:fld>
            <a:endParaRPr lang="en-US">
              <a:solidFill>
                <a:schemeClr val="bg2"/>
              </a:solidFill>
            </a:endParaRPr>
          </a:p>
        </p:txBody>
      </p:sp>
      <p:graphicFrame>
        <p:nvGraphicFramePr>
          <p:cNvPr id="5" name="Content Placeholder 3">
            <a:extLst>
              <a:ext uri="{FF2B5EF4-FFF2-40B4-BE49-F238E27FC236}">
                <a16:creationId xmlns:a16="http://schemas.microsoft.com/office/drawing/2014/main" id="{41E0CD0E-3FBF-F247-BE77-EDD4FBC8E31E}"/>
              </a:ext>
            </a:extLst>
          </p:cNvPr>
          <p:cNvGraphicFramePr>
            <a:graphicFrameLocks noGrp="1"/>
          </p:cNvGraphicFramePr>
          <p:nvPr>
            <p:ph idx="1"/>
            <p:extLst>
              <p:ext uri="{D42A27DB-BD31-4B8C-83A1-F6EECF244321}">
                <p14:modId xmlns:p14="http://schemas.microsoft.com/office/powerpoint/2010/main" val="1309238796"/>
              </p:ext>
            </p:extLst>
          </p:nvPr>
        </p:nvGraphicFramePr>
        <p:xfrm>
          <a:off x="1249682" y="1550963"/>
          <a:ext cx="9725464" cy="402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804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992221" y="914400"/>
            <a:ext cx="9866279" cy="558457"/>
          </a:xfrm>
        </p:spPr>
        <p:txBody>
          <a:bodyPr anchor="b">
            <a:noAutofit/>
          </a:bodyPr>
          <a:lstStyle/>
          <a:p>
            <a:r>
              <a:rPr lang="en-GB" sz="3000" dirty="0">
                <a:solidFill>
                  <a:schemeClr val="accent1"/>
                </a:solidFill>
                <a:latin typeface="Arial" panose="020B0604020202020204" pitchFamily="34" charset="0"/>
                <a:cs typeface="Arial" panose="020B0604020202020204" pitchFamily="34" charset="0"/>
              </a:rPr>
              <a:t>C</a:t>
            </a:r>
            <a:r>
              <a:rPr lang="en-GR" sz="3000" dirty="0">
                <a:solidFill>
                  <a:schemeClr val="accent1"/>
                </a:solidFill>
                <a:latin typeface="Arial" panose="020B0604020202020204" pitchFamily="34" charset="0"/>
                <a:cs typeface="Arial" panose="020B0604020202020204" pitchFamily="34" charset="0"/>
              </a:rPr>
              <a:t>ase studies: Denmark</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856033" y="1472857"/>
            <a:ext cx="10343745" cy="4699343"/>
          </a:xfrm>
        </p:spPr>
        <p:txBody>
          <a:bodyPr>
            <a:noAutofit/>
          </a:bodyPr>
          <a:lstStyle/>
          <a:p>
            <a:pPr lvl="0">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Denmark is one of the most </a:t>
            </a:r>
            <a:endParaRPr lang="el-GR" sz="1800" dirty="0">
              <a:latin typeface="Arial" panose="020B0604020202020204" pitchFamily="34" charset="0"/>
              <a:cs typeface="Arial" panose="020B0604020202020204" pitchFamily="34" charset="0"/>
            </a:endParaRPr>
          </a:p>
          <a:p>
            <a:pPr marL="444500" lvl="0" indent="-212725">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environmentally friendly energy producers in Europe</a:t>
            </a:r>
            <a:endParaRPr lang="el-GR" sz="1800" dirty="0">
              <a:latin typeface="Arial" panose="020B0604020202020204" pitchFamily="34" charset="0"/>
              <a:cs typeface="Arial" panose="020B0604020202020204" pitchFamily="34" charset="0"/>
            </a:endParaRPr>
          </a:p>
          <a:p>
            <a:pPr marL="444500" lvl="0" indent="-212725">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energy secure and sustainable countries among the OECD and the EU27 countries </a:t>
            </a:r>
            <a:endParaRPr lang="el-GR" sz="18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Denmark has achieved a swift decrease of its dependence on foreign energy sources from above 90% in the 1970s to practically zero, and has become a net exporter of fuels and electricity</a:t>
            </a:r>
            <a:endParaRPr lang="el-GR" sz="18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Core of Denmark’s successful approach: the commitment to energy efficiency, prolonged taxes on energy fuels, electricity, and carbon dioxide, and incentives and subsidies for Combined Heat and Power (CHP) and wind turbines</a:t>
            </a:r>
            <a:endParaRPr lang="el-GR" sz="18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Denmark aims to go 100% renewable by 2050</a:t>
            </a:r>
          </a:p>
          <a:p>
            <a:pPr marL="0" lvl="0" indent="0" algn="r">
              <a:lnSpc>
                <a:spcPct val="170000"/>
              </a:lnSpc>
              <a:spcBef>
                <a:spcPts val="0"/>
              </a:spcBef>
              <a:buSzTx/>
              <a:buNone/>
              <a:defRPr/>
            </a:pPr>
            <a:r>
              <a:rPr lang="en-GB" sz="1300" dirty="0">
                <a:solidFill>
                  <a:schemeClr val="accent2"/>
                </a:solidFill>
                <a:latin typeface="Arial" panose="020B0604020202020204" pitchFamily="34" charset="0"/>
                <a:cs typeface="Arial" panose="020B0604020202020204" pitchFamily="34" charset="0"/>
              </a:rPr>
              <a:t>Danish Government, 2011; </a:t>
            </a:r>
            <a:r>
              <a:rPr lang="en-GB" sz="1300" dirty="0" err="1">
                <a:solidFill>
                  <a:schemeClr val="accent2"/>
                </a:solidFill>
                <a:latin typeface="Arial" panose="020B0604020202020204" pitchFamily="34" charset="0"/>
                <a:cs typeface="Arial" panose="020B0604020202020204" pitchFamily="34" charset="0"/>
              </a:rPr>
              <a:t>Sovacool</a:t>
            </a:r>
            <a:r>
              <a:rPr lang="en-GB" sz="1300" dirty="0">
                <a:solidFill>
                  <a:schemeClr val="accent2"/>
                </a:solidFill>
                <a:latin typeface="Arial" panose="020B0604020202020204" pitchFamily="34" charset="0"/>
                <a:cs typeface="Arial" panose="020B0604020202020204" pitchFamily="34" charset="0"/>
              </a:rPr>
              <a:t> &amp; Tambo, 2016</a:t>
            </a: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29</a:t>
            </a:fld>
            <a:endParaRPr lang="en-US"/>
          </a:p>
        </p:txBody>
      </p:sp>
    </p:spTree>
    <p:extLst>
      <p:ext uri="{BB962C8B-B14F-4D97-AF65-F5344CB8AC3E}">
        <p14:creationId xmlns:p14="http://schemas.microsoft.com/office/powerpoint/2010/main" val="238375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99335" y="1020729"/>
            <a:ext cx="9759165" cy="494412"/>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D</a:t>
            </a:r>
            <a:r>
              <a:rPr lang="en-GR" sz="3000" dirty="0">
                <a:solidFill>
                  <a:schemeClr val="bg2">
                    <a:lumMod val="50000"/>
                  </a:schemeClr>
                </a:solidFill>
                <a:latin typeface="Arial" panose="020B0604020202020204" pitchFamily="34" charset="0"/>
                <a:cs typeface="Arial" panose="020B0604020202020204" pitchFamily="34" charset="0"/>
              </a:rPr>
              <a:t>efining energy security</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99336" y="1515141"/>
            <a:ext cx="9759166" cy="4263653"/>
          </a:xfrm>
        </p:spPr>
        <p:txBody>
          <a:bodyPr>
            <a:normAutofit fontScale="77500" lnSpcReduction="20000"/>
          </a:bodyPr>
          <a:lstStyle/>
          <a:p>
            <a:pPr marL="0" lvl="0" indent="0">
              <a:lnSpc>
                <a:spcPct val="170000"/>
              </a:lnSpc>
              <a:spcBef>
                <a:spcPts val="0"/>
              </a:spcBef>
              <a:buSzTx/>
              <a:buNone/>
              <a:defRPr/>
            </a:pPr>
            <a:r>
              <a:rPr lang="en-GB" dirty="0">
                <a:latin typeface="Arial" panose="020B0604020202020204" pitchFamily="34" charset="0"/>
                <a:cs typeface="Arial" panose="020B0604020202020204" pitchFamily="34" charset="0"/>
              </a:rPr>
              <a:t>Energy security means different things to different countries, depending on their:</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Geographical location</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Natural resource endowment</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Economic disposition</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Status as producer</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exporter, consumer / importer or transit</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Vulnerability to energy supply disruptions</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Political system </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Ideological views and perceptions</a:t>
            </a:r>
          </a:p>
          <a:p>
            <a:pPr marL="495300" lvl="0" indent="-219075">
              <a:lnSpc>
                <a:spcPct val="170000"/>
              </a:lnSpc>
              <a:spcBef>
                <a:spcPts val="0"/>
              </a:spcBef>
              <a:buSzTx/>
              <a:buFont typeface="Wingdings" pitchFamily="2" charset="2"/>
              <a:buChar char="ü"/>
              <a:defRPr/>
            </a:pPr>
            <a:r>
              <a:rPr lang="en-GB" dirty="0">
                <a:latin typeface="Arial" panose="020B0604020202020204" pitchFamily="34" charset="0"/>
                <a:cs typeface="Arial" panose="020B0604020202020204" pitchFamily="34" charset="0"/>
              </a:rPr>
              <a:t>International relations</a:t>
            </a:r>
          </a:p>
          <a:p>
            <a:pPr marL="0" lvl="0" indent="0" algn="r">
              <a:lnSpc>
                <a:spcPct val="170000"/>
              </a:lnSpc>
              <a:spcBef>
                <a:spcPts val="0"/>
              </a:spcBef>
              <a:buSzTx/>
              <a:buNone/>
              <a:defRPr/>
            </a:pPr>
            <a:r>
              <a:rPr lang="en-GB" sz="1700" dirty="0">
                <a:solidFill>
                  <a:schemeClr val="accent2"/>
                </a:solidFill>
                <a:latin typeface="Arial" panose="020B0604020202020204" pitchFamily="34" charset="0"/>
                <a:cs typeface="Arial" panose="020B0604020202020204" pitchFamily="34" charset="0"/>
              </a:rPr>
              <a:t>Luft &amp; </a:t>
            </a:r>
            <a:r>
              <a:rPr lang="en-GB" sz="1700" dirty="0" err="1">
                <a:solidFill>
                  <a:schemeClr val="accent2"/>
                </a:solidFill>
                <a:latin typeface="Arial" panose="020B0604020202020204" pitchFamily="34" charset="0"/>
                <a:cs typeface="Arial" panose="020B0604020202020204" pitchFamily="34" charset="0"/>
              </a:rPr>
              <a:t>Korin</a:t>
            </a:r>
            <a:r>
              <a:rPr lang="en-GB" sz="1700" dirty="0">
                <a:solidFill>
                  <a:schemeClr val="accent2"/>
                </a:solidFill>
                <a:latin typeface="Arial" panose="020B0604020202020204" pitchFamily="34" charset="0"/>
                <a:cs typeface="Arial" panose="020B0604020202020204" pitchFamily="34" charset="0"/>
              </a:rPr>
              <a:t>, 2009; Johansson, 2013; </a:t>
            </a:r>
            <a:r>
              <a:rPr lang="en-GB" sz="1700" dirty="0" err="1">
                <a:solidFill>
                  <a:schemeClr val="accent2"/>
                </a:solidFill>
                <a:latin typeface="Arial" panose="020B0604020202020204" pitchFamily="34" charset="0"/>
                <a:cs typeface="Arial" panose="020B0604020202020204" pitchFamily="34" charset="0"/>
              </a:rPr>
              <a:t>Marquina</a:t>
            </a:r>
            <a:r>
              <a:rPr lang="en-GB" sz="1700" dirty="0">
                <a:solidFill>
                  <a:schemeClr val="accent2"/>
                </a:solidFill>
                <a:latin typeface="Arial" panose="020B0604020202020204" pitchFamily="34" charset="0"/>
                <a:cs typeface="Arial" panose="020B0604020202020204" pitchFamily="34" charset="0"/>
              </a:rPr>
              <a:t>, 2008; Leonard &amp; Popescu, 2007</a:t>
            </a:r>
            <a:endParaRPr lang="en-GR" sz="1700" dirty="0">
              <a:solidFill>
                <a:schemeClr val="accent2"/>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a:t>
            </a:fld>
            <a:endParaRPr lang="en-US"/>
          </a:p>
        </p:txBody>
      </p:sp>
    </p:spTree>
    <p:extLst>
      <p:ext uri="{BB962C8B-B14F-4D97-AF65-F5344CB8AC3E}">
        <p14:creationId xmlns:p14="http://schemas.microsoft.com/office/powerpoint/2010/main" val="366670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2CE99-B9D9-4446-9B34-08975EFA981E}"/>
              </a:ext>
            </a:extLst>
          </p:cNvPr>
          <p:cNvSpPr>
            <a:spLocks noGrp="1"/>
          </p:cNvSpPr>
          <p:nvPr>
            <p:ph type="title"/>
          </p:nvPr>
        </p:nvSpPr>
        <p:spPr>
          <a:xfrm>
            <a:off x="1249682" y="1073834"/>
            <a:ext cx="9608818" cy="477128"/>
          </a:xfrm>
        </p:spPr>
        <p:txBody>
          <a:bodyPr anchor="ctr">
            <a:normAutofit fontScale="90000"/>
          </a:bodyPr>
          <a:lstStyle/>
          <a:p>
            <a:r>
              <a:rPr lang="en-GB" dirty="0">
                <a:solidFill>
                  <a:schemeClr val="accent1"/>
                </a:solidFill>
                <a:latin typeface="Arial" panose="020B0604020202020204" pitchFamily="34" charset="0"/>
                <a:cs typeface="Arial" panose="020B0604020202020204" pitchFamily="34" charset="0"/>
              </a:rPr>
              <a:t>C</a:t>
            </a:r>
            <a:r>
              <a:rPr lang="en-GR" dirty="0">
                <a:solidFill>
                  <a:schemeClr val="accent1"/>
                </a:solidFill>
                <a:latin typeface="Arial" panose="020B0604020202020204" pitchFamily="34" charset="0"/>
                <a:cs typeface="Arial" panose="020B0604020202020204" pitchFamily="34" charset="0"/>
              </a:rPr>
              <a:t>ase studies: germany</a:t>
            </a:r>
            <a:endParaRPr lang="en-GR" dirty="0">
              <a:solidFill>
                <a:schemeClr val="accent1"/>
              </a:solidFill>
            </a:endParaRPr>
          </a:p>
        </p:txBody>
      </p:sp>
      <p:sp>
        <p:nvSpPr>
          <p:cNvPr id="4" name="Slide Number Placeholder 3">
            <a:extLst>
              <a:ext uri="{FF2B5EF4-FFF2-40B4-BE49-F238E27FC236}">
                <a16:creationId xmlns:a16="http://schemas.microsoft.com/office/drawing/2014/main" id="{267F60E1-F65C-BE42-900A-3B4A242289D2}"/>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2"/>
                </a:solidFill>
              </a:rPr>
              <a:pPr>
                <a:spcAft>
                  <a:spcPts val="600"/>
                </a:spcAft>
              </a:pPr>
              <a:t>30</a:t>
            </a:fld>
            <a:endParaRPr lang="en-US">
              <a:solidFill>
                <a:schemeClr val="bg2"/>
              </a:solidFill>
            </a:endParaRPr>
          </a:p>
        </p:txBody>
      </p:sp>
      <p:graphicFrame>
        <p:nvGraphicFramePr>
          <p:cNvPr id="5" name="Content Placeholder 3">
            <a:extLst>
              <a:ext uri="{FF2B5EF4-FFF2-40B4-BE49-F238E27FC236}">
                <a16:creationId xmlns:a16="http://schemas.microsoft.com/office/drawing/2014/main" id="{D2FCB01A-E0BF-7C43-8161-2E0690873A7C}"/>
              </a:ext>
            </a:extLst>
          </p:cNvPr>
          <p:cNvGraphicFramePr>
            <a:graphicFrameLocks noGrp="1"/>
          </p:cNvGraphicFramePr>
          <p:nvPr>
            <p:ph idx="1"/>
            <p:extLst>
              <p:ext uri="{D42A27DB-BD31-4B8C-83A1-F6EECF244321}">
                <p14:modId xmlns:p14="http://schemas.microsoft.com/office/powerpoint/2010/main" val="316886941"/>
              </p:ext>
            </p:extLst>
          </p:nvPr>
        </p:nvGraphicFramePr>
        <p:xfrm>
          <a:off x="1249682" y="1550963"/>
          <a:ext cx="9725464" cy="402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61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878732" y="899809"/>
            <a:ext cx="9979768" cy="544749"/>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 Germany</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826851" y="1444558"/>
            <a:ext cx="10486417" cy="4911792"/>
          </a:xfrm>
        </p:spPr>
        <p:txBody>
          <a:bodyPr>
            <a:normAutofit fontScale="77500" lnSpcReduction="20000"/>
          </a:bodyPr>
          <a:lstStyle/>
          <a:p>
            <a:pPr marL="317500" indent="-277813">
              <a:lnSpc>
                <a:spcPct val="17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Germany started from 3% of renewable energy </a:t>
            </a:r>
            <a:r>
              <a:rPr lang="el-GR" sz="2200" dirty="0">
                <a:latin typeface="Arial" panose="020B0604020202020204" pitchFamily="34" charset="0"/>
                <a:cs typeface="Arial" panose="020B0604020202020204" pitchFamily="34" charset="0"/>
              </a:rPr>
              <a:t>το </a:t>
            </a:r>
            <a:r>
              <a:rPr lang="en-GB" sz="2200" dirty="0">
                <a:latin typeface="Arial" panose="020B0604020202020204" pitchFamily="34" charset="0"/>
                <a:cs typeface="Arial" panose="020B0604020202020204" pitchFamily="34" charset="0"/>
              </a:rPr>
              <a:t>33% in electricity production</a:t>
            </a:r>
            <a:endParaRPr lang="el-GR" sz="2200" dirty="0">
              <a:latin typeface="Arial" panose="020B0604020202020204" pitchFamily="34" charset="0"/>
              <a:cs typeface="Arial" panose="020B0604020202020204" pitchFamily="34" charset="0"/>
            </a:endParaRPr>
          </a:p>
          <a:p>
            <a:pPr lvl="1">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Wind, 32.1%</a:t>
            </a:r>
          </a:p>
          <a:p>
            <a:pPr lvl="1">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Biomass, 28.8%</a:t>
            </a:r>
          </a:p>
          <a:p>
            <a:pPr lvl="1">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Hydro, 19.6%</a:t>
            </a:r>
          </a:p>
          <a:p>
            <a:pPr lvl="1">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Solar, 19.5% </a:t>
            </a:r>
          </a:p>
          <a:p>
            <a:pPr lvl="1">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Geothermal, &lt;1%</a:t>
            </a:r>
          </a:p>
          <a:p>
            <a:pPr marL="327025" lvl="1" indent="-327025">
              <a:lnSpc>
                <a:spcPct val="17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The most successful country in the promotion of renewable energy</a:t>
            </a:r>
          </a:p>
          <a:p>
            <a:pPr marL="327025" lvl="0" indent="-327025">
              <a:lnSpc>
                <a:spcPct val="17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The best energy security performance among EU countries</a:t>
            </a:r>
          </a:p>
          <a:p>
            <a:pPr lvl="0">
              <a:lnSpc>
                <a:spcPct val="170000"/>
              </a:lnSpc>
              <a:spcBef>
                <a:spcPts val="0"/>
              </a:spcBef>
              <a:buSzTx/>
              <a:buFont typeface="Wingdings" pitchFamily="2" charset="2"/>
              <a:buChar char="v"/>
              <a:defRPr/>
            </a:pP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Energiewende</a:t>
            </a:r>
            <a:r>
              <a:rPr lang="en-GB" sz="2200" dirty="0">
                <a:latin typeface="Arial" panose="020B0604020202020204" pitchFamily="34" charset="0"/>
                <a:cs typeface="Arial" panose="020B0604020202020204" pitchFamily="34" charset="0"/>
              </a:rPr>
              <a:t>: the best-known renewable-based national energy policy. </a:t>
            </a:r>
          </a:p>
          <a:p>
            <a:pPr marL="0" lvl="0" indent="0">
              <a:lnSpc>
                <a:spcPct val="170000"/>
              </a:lnSpc>
              <a:spcBef>
                <a:spcPts val="0"/>
              </a:spcBef>
              <a:buSzTx/>
              <a:buNone/>
              <a:defRPr/>
            </a:pPr>
            <a:r>
              <a:rPr lang="en-GB" sz="2200" dirty="0">
                <a:latin typeface="Arial" panose="020B0604020202020204" pitchFamily="34" charset="0"/>
                <a:cs typeface="Arial" panose="020B0604020202020204" pitchFamily="34" charset="0"/>
              </a:rPr>
              <a:t>      Aims to:  </a:t>
            </a:r>
          </a:p>
          <a:p>
            <a:pPr marL="444500" lvl="0" indent="-21272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Reduce greenhouse gas emissions by 80–95% in 2050 (compared to 1990)</a:t>
            </a:r>
          </a:p>
          <a:p>
            <a:pPr marL="444500" lvl="0" indent="-21272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Increase the renewable share of final energy to at least 60%</a:t>
            </a:r>
          </a:p>
          <a:p>
            <a:pPr marL="444500" lvl="0" indent="-212725">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Increase the renewable share of electricity demands to 80%</a:t>
            </a: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31</a:t>
            </a:fld>
            <a:endParaRPr lang="en-US"/>
          </a:p>
        </p:txBody>
      </p:sp>
      <p:sp>
        <p:nvSpPr>
          <p:cNvPr id="4" name="TextBox 3">
            <a:extLst>
              <a:ext uri="{FF2B5EF4-FFF2-40B4-BE49-F238E27FC236}">
                <a16:creationId xmlns:a16="http://schemas.microsoft.com/office/drawing/2014/main" id="{73584D14-ED29-444C-9783-23EB0B2F8CE1}"/>
              </a:ext>
            </a:extLst>
          </p:cNvPr>
          <p:cNvSpPr txBox="1"/>
          <p:nvPr/>
        </p:nvSpPr>
        <p:spPr>
          <a:xfrm>
            <a:off x="8733033" y="5679757"/>
            <a:ext cx="2721285" cy="492443"/>
          </a:xfrm>
          <a:prstGeom prst="rect">
            <a:avLst/>
          </a:prstGeom>
          <a:noFill/>
        </p:spPr>
        <p:txBody>
          <a:bodyPr wrap="square" rtlCol="0">
            <a:spAutoFit/>
          </a:bodyPr>
          <a:lstStyle/>
          <a:p>
            <a:pPr algn="r"/>
            <a:r>
              <a:rPr lang="en-GB" sz="1300" dirty="0">
                <a:solidFill>
                  <a:schemeClr val="accent2"/>
                </a:solidFill>
                <a:latin typeface="Arial" panose="020B0604020202020204" pitchFamily="34" charset="0"/>
                <a:cs typeface="Arial" panose="020B0604020202020204" pitchFamily="34" charset="0"/>
              </a:rPr>
              <a:t>Kopp</a:t>
            </a:r>
            <a:r>
              <a:rPr lang="el-GR" sz="1300" dirty="0">
                <a:solidFill>
                  <a:schemeClr val="accent2"/>
                </a:solidFill>
                <a:latin typeface="Arial" panose="020B0604020202020204" pitchFamily="34" charset="0"/>
                <a:cs typeface="Arial" panose="020B0604020202020204" pitchFamily="34" charset="0"/>
              </a:rPr>
              <a:t>, 2014</a:t>
            </a:r>
            <a:r>
              <a:rPr lang="en-GB" sz="1300" dirty="0">
                <a:solidFill>
                  <a:schemeClr val="accent2"/>
                </a:solidFill>
                <a:latin typeface="Arial" panose="020B0604020202020204" pitchFamily="34" charset="0"/>
                <a:cs typeface="Arial" panose="020B0604020202020204" pitchFamily="34" charset="0"/>
              </a:rPr>
              <a:t>; Hansen et al., 2019; </a:t>
            </a:r>
          </a:p>
          <a:p>
            <a:pPr algn="r"/>
            <a:r>
              <a:rPr lang="en-GB" sz="1300" dirty="0">
                <a:solidFill>
                  <a:schemeClr val="accent2"/>
                </a:solidFill>
                <a:latin typeface="Arial" panose="020B0604020202020204" pitchFamily="34" charset="0"/>
                <a:cs typeface="Arial" panose="020B0604020202020204" pitchFamily="34" charset="0"/>
              </a:rPr>
              <a:t>Agora </a:t>
            </a:r>
            <a:r>
              <a:rPr lang="en-GB" sz="1300" dirty="0" err="1">
                <a:solidFill>
                  <a:schemeClr val="accent2"/>
                </a:solidFill>
                <a:latin typeface="Arial" panose="020B0604020202020204" pitchFamily="34" charset="0"/>
                <a:cs typeface="Arial" panose="020B0604020202020204" pitchFamily="34" charset="0"/>
              </a:rPr>
              <a:t>Energiewende</a:t>
            </a:r>
            <a:r>
              <a:rPr lang="en-GB" sz="1300" dirty="0">
                <a:solidFill>
                  <a:schemeClr val="accent2"/>
                </a:solidFill>
                <a:latin typeface="Arial" panose="020B0604020202020204" pitchFamily="34" charset="0"/>
                <a:cs typeface="Arial" panose="020B0604020202020204" pitchFamily="34" charset="0"/>
              </a:rPr>
              <a:t>, 2019</a:t>
            </a:r>
            <a:endParaRPr lang="en-GR" sz="13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52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9FCC6-3533-4443-B36D-22599F493CDE}"/>
              </a:ext>
            </a:extLst>
          </p:cNvPr>
          <p:cNvSpPr>
            <a:spLocks noGrp="1"/>
          </p:cNvSpPr>
          <p:nvPr>
            <p:ph type="title"/>
          </p:nvPr>
        </p:nvSpPr>
        <p:spPr>
          <a:xfrm>
            <a:off x="1249682" y="1073834"/>
            <a:ext cx="9608818" cy="477128"/>
          </a:xfrm>
        </p:spPr>
        <p:txBody>
          <a:bodyPr anchor="ctr">
            <a:normAutofit fontScale="90000"/>
          </a:bodyPr>
          <a:lstStyle/>
          <a:p>
            <a:r>
              <a:rPr lang="en-GB" dirty="0">
                <a:solidFill>
                  <a:schemeClr val="accent1"/>
                </a:solidFill>
                <a:latin typeface="Arial" panose="020B0604020202020204" pitchFamily="34" charset="0"/>
                <a:cs typeface="Arial" panose="020B0604020202020204" pitchFamily="34" charset="0"/>
              </a:rPr>
              <a:t>C</a:t>
            </a:r>
            <a:r>
              <a:rPr lang="en-GR" dirty="0">
                <a:solidFill>
                  <a:schemeClr val="accent1"/>
                </a:solidFill>
                <a:latin typeface="Arial" panose="020B0604020202020204" pitchFamily="34" charset="0"/>
                <a:cs typeface="Arial" panose="020B0604020202020204" pitchFamily="34" charset="0"/>
              </a:rPr>
              <a:t>ase studies china </a:t>
            </a:r>
          </a:p>
        </p:txBody>
      </p:sp>
      <p:sp>
        <p:nvSpPr>
          <p:cNvPr id="4" name="Slide Number Placeholder 3">
            <a:extLst>
              <a:ext uri="{FF2B5EF4-FFF2-40B4-BE49-F238E27FC236}">
                <a16:creationId xmlns:a16="http://schemas.microsoft.com/office/drawing/2014/main" id="{9770F18F-76DA-5A49-B43C-00298D8088B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2"/>
                </a:solidFill>
              </a:rPr>
              <a:pPr>
                <a:spcAft>
                  <a:spcPts val="600"/>
                </a:spcAft>
              </a:pPr>
              <a:t>32</a:t>
            </a:fld>
            <a:endParaRPr lang="en-US">
              <a:solidFill>
                <a:schemeClr val="bg2"/>
              </a:solidFill>
            </a:endParaRPr>
          </a:p>
        </p:txBody>
      </p:sp>
      <p:graphicFrame>
        <p:nvGraphicFramePr>
          <p:cNvPr id="5" name="Content Placeholder 3">
            <a:extLst>
              <a:ext uri="{FF2B5EF4-FFF2-40B4-BE49-F238E27FC236}">
                <a16:creationId xmlns:a16="http://schemas.microsoft.com/office/drawing/2014/main" id="{98304318-1CC7-4446-AF5A-43EF5EF7C3A5}"/>
              </a:ext>
            </a:extLst>
          </p:cNvPr>
          <p:cNvGraphicFramePr>
            <a:graphicFrameLocks noGrp="1"/>
          </p:cNvGraphicFramePr>
          <p:nvPr>
            <p:ph idx="1"/>
            <p:extLst>
              <p:ext uri="{D42A27DB-BD31-4B8C-83A1-F6EECF244321}">
                <p14:modId xmlns:p14="http://schemas.microsoft.com/office/powerpoint/2010/main" val="690705562"/>
              </p:ext>
            </p:extLst>
          </p:nvPr>
        </p:nvGraphicFramePr>
        <p:xfrm>
          <a:off x="1249682" y="1550963"/>
          <a:ext cx="9725464" cy="402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6172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685799" y="685800"/>
            <a:ext cx="10172701" cy="550289"/>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 china</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685800" y="1236089"/>
            <a:ext cx="10820399" cy="4936111"/>
          </a:xfrm>
        </p:spPr>
        <p:txBody>
          <a:bodyPr>
            <a:normAutofit fontScale="70000" lnSpcReduction="20000"/>
          </a:bodyPr>
          <a:lstStyle/>
          <a:p>
            <a:pPr>
              <a:lnSpc>
                <a:spcPct val="170000"/>
              </a:lnSpc>
              <a:spcBef>
                <a:spcPts val="0"/>
              </a:spcBef>
              <a:buSzTx/>
              <a:buFont typeface="Wingdings" pitchFamily="2" charset="2"/>
              <a:buChar char="§"/>
              <a:defRPr/>
            </a:pPr>
            <a:r>
              <a:rPr lang="en-GB" sz="2300" dirty="0">
                <a:latin typeface="Arial" panose="020B0604020202020204" pitchFamily="34" charset="0"/>
                <a:cs typeface="Arial" panose="020B0604020202020204" pitchFamily="34" charset="0"/>
              </a:rPr>
              <a:t>China has been producing more electricity from renewable energy than both Russia and the US, and it has increased its corresponding share of renewables since 2011</a:t>
            </a:r>
          </a:p>
          <a:p>
            <a:pPr marL="582613" indent="-214313">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Hydro 86.7%</a:t>
            </a:r>
          </a:p>
          <a:p>
            <a:pPr marL="582613" indent="-214313">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Wind 12.4%  </a:t>
            </a:r>
          </a:p>
          <a:p>
            <a:pPr marL="582613" indent="-214313">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Solar 0.6% </a:t>
            </a:r>
          </a:p>
          <a:p>
            <a:pPr marL="582613" indent="-214313">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Biomass 0.3%  </a:t>
            </a:r>
          </a:p>
          <a:p>
            <a:pPr marL="582613" indent="-214313">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Geothermal 0.02% </a:t>
            </a:r>
          </a:p>
          <a:p>
            <a:pPr lvl="0">
              <a:lnSpc>
                <a:spcPct val="170000"/>
              </a:lnSpc>
              <a:spcBef>
                <a:spcPts val="0"/>
              </a:spcBef>
              <a:buSzTx/>
              <a:buFont typeface="Wingdings" pitchFamily="2" charset="2"/>
              <a:buChar char="§"/>
              <a:defRPr/>
            </a:pPr>
            <a:r>
              <a:rPr lang="en-GB" sz="2600" dirty="0">
                <a:latin typeface="Arial" panose="020B0604020202020204" pitchFamily="34" charset="0"/>
                <a:cs typeface="Arial" panose="020B0604020202020204" pitchFamily="34" charset="0"/>
              </a:rPr>
              <a:t>China is the: </a:t>
            </a:r>
          </a:p>
          <a:p>
            <a:pPr marL="406400" lvl="0" indent="-212725">
              <a:lnSpc>
                <a:spcPct val="170000"/>
              </a:lnSpc>
              <a:spcBef>
                <a:spcPts val="0"/>
              </a:spcBef>
              <a:buSzTx/>
              <a:buFont typeface="Wingdings" pitchFamily="2" charset="2"/>
              <a:buChar char="ü"/>
              <a:defRPr/>
            </a:pPr>
            <a:r>
              <a:rPr lang="en-GB" sz="2600" dirty="0">
                <a:latin typeface="Arial" panose="020B0604020202020204" pitchFamily="34" charset="0"/>
                <a:cs typeface="Arial" panose="020B0604020202020204" pitchFamily="34" charset="0"/>
              </a:rPr>
              <a:t> World’s largest energy consumer </a:t>
            </a:r>
          </a:p>
          <a:p>
            <a:pPr marL="406400" lvl="0" indent="-212725">
              <a:lnSpc>
                <a:spcPct val="170000"/>
              </a:lnSpc>
              <a:spcBef>
                <a:spcPts val="0"/>
              </a:spcBef>
              <a:buSzTx/>
              <a:buFont typeface="Wingdings" pitchFamily="2" charset="2"/>
              <a:buChar char="ü"/>
              <a:defRPr/>
            </a:pPr>
            <a:r>
              <a:rPr lang="en-GB" sz="2600" dirty="0">
                <a:latin typeface="Arial" panose="020B0604020202020204" pitchFamily="34" charset="0"/>
                <a:cs typeface="Arial" panose="020B0604020202020204" pitchFamily="34" charset="0"/>
              </a:rPr>
              <a:t> Biggest emitter of greenhouse gases </a:t>
            </a:r>
          </a:p>
          <a:p>
            <a:pPr marL="406400" lvl="0" indent="-212725">
              <a:lnSpc>
                <a:spcPct val="170000"/>
              </a:lnSpc>
              <a:spcBef>
                <a:spcPts val="0"/>
              </a:spcBef>
              <a:buSzTx/>
              <a:buFont typeface="Wingdings" pitchFamily="2" charset="2"/>
              <a:buChar char="ü"/>
              <a:defRPr/>
            </a:pPr>
            <a:r>
              <a:rPr lang="en-GB" sz="2600" dirty="0">
                <a:latin typeface="Arial" panose="020B0604020202020204" pitchFamily="34" charset="0"/>
                <a:cs typeface="Arial" panose="020B0604020202020204" pitchFamily="34" charset="0"/>
              </a:rPr>
              <a:t> Fifth largest producer of oil</a:t>
            </a:r>
          </a:p>
          <a:p>
            <a:pPr marL="406400" lvl="0" indent="-212725">
              <a:lnSpc>
                <a:spcPct val="170000"/>
              </a:lnSpc>
              <a:spcBef>
                <a:spcPts val="0"/>
              </a:spcBef>
              <a:buSzTx/>
              <a:buFont typeface="Wingdings" pitchFamily="2" charset="2"/>
              <a:buChar char="ü"/>
              <a:defRPr/>
            </a:pPr>
            <a:r>
              <a:rPr lang="en-GB" sz="2600" dirty="0">
                <a:latin typeface="Arial" panose="020B0604020202020204" pitchFamily="34" charset="0"/>
                <a:cs typeface="Arial" panose="020B0604020202020204" pitchFamily="34" charset="0"/>
              </a:rPr>
              <a:t> Seventh largest producer of natural gas</a:t>
            </a:r>
          </a:p>
          <a:p>
            <a:pPr marL="406400" lvl="0" indent="-212725">
              <a:lnSpc>
                <a:spcPct val="170000"/>
              </a:lnSpc>
              <a:spcBef>
                <a:spcPts val="0"/>
              </a:spcBef>
              <a:buSzTx/>
              <a:buFont typeface="Wingdings" pitchFamily="2" charset="2"/>
              <a:buChar char="ü"/>
              <a:defRPr/>
            </a:pPr>
            <a:r>
              <a:rPr lang="en-GB" sz="2600" dirty="0">
                <a:latin typeface="Arial" panose="020B0604020202020204" pitchFamily="34" charset="0"/>
                <a:cs typeface="Arial" panose="020B0604020202020204" pitchFamily="34" charset="0"/>
              </a:rPr>
              <a:t> Largest producer of coal </a:t>
            </a:r>
          </a:p>
          <a:p>
            <a:pPr marL="193675" lvl="0" indent="0">
              <a:lnSpc>
                <a:spcPct val="170000"/>
              </a:lnSpc>
              <a:spcBef>
                <a:spcPts val="0"/>
              </a:spcBef>
              <a:buSzTx/>
              <a:buNone/>
              <a:defRPr/>
            </a:pPr>
            <a:endParaRPr lang="en-GB" sz="23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33</a:t>
            </a:fld>
            <a:endParaRPr lang="en-US"/>
          </a:p>
        </p:txBody>
      </p:sp>
      <p:sp>
        <p:nvSpPr>
          <p:cNvPr id="4" name="TextBox 3">
            <a:extLst>
              <a:ext uri="{FF2B5EF4-FFF2-40B4-BE49-F238E27FC236}">
                <a16:creationId xmlns:a16="http://schemas.microsoft.com/office/drawing/2014/main" id="{EF079510-9E69-7144-BED1-E6505E8D8E58}"/>
              </a:ext>
            </a:extLst>
          </p:cNvPr>
          <p:cNvSpPr txBox="1"/>
          <p:nvPr/>
        </p:nvSpPr>
        <p:spPr>
          <a:xfrm>
            <a:off x="7851994" y="5801881"/>
            <a:ext cx="3654205" cy="292388"/>
          </a:xfrm>
          <a:prstGeom prst="rect">
            <a:avLst/>
          </a:prstGeom>
          <a:noFill/>
        </p:spPr>
        <p:txBody>
          <a:bodyPr wrap="none" rtlCol="0">
            <a:spAutoFit/>
          </a:bodyPr>
          <a:lstStyle/>
          <a:p>
            <a:pPr algn="r"/>
            <a:r>
              <a:rPr lang="en-GB" sz="1300" dirty="0">
                <a:solidFill>
                  <a:schemeClr val="accent2"/>
                </a:solidFill>
                <a:latin typeface="Arial" panose="020B0604020202020204" pitchFamily="34" charset="0"/>
                <a:cs typeface="Arial" panose="020B0604020202020204" pitchFamily="34" charset="0"/>
              </a:rPr>
              <a:t>Liu, 2019; Yang et al., 2016; Zhang et al., 2017</a:t>
            </a:r>
          </a:p>
        </p:txBody>
      </p:sp>
    </p:spTree>
    <p:extLst>
      <p:ext uri="{BB962C8B-B14F-4D97-AF65-F5344CB8AC3E}">
        <p14:creationId xmlns:p14="http://schemas.microsoft.com/office/powerpoint/2010/main" val="3325973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108953" y="1020729"/>
            <a:ext cx="9749547" cy="555152"/>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 china</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108953" y="1575881"/>
            <a:ext cx="9974093" cy="4202913"/>
          </a:xfrm>
        </p:spPr>
        <p:txBody>
          <a:bodyPr>
            <a:normAutofit/>
          </a:bodyPr>
          <a:lstStyle/>
          <a:p>
            <a:pPr lvl="0">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Aims to cut the share of coal in its power mix, but coal consumption is growing, and more coal-fired power projects are under development</a:t>
            </a:r>
          </a:p>
          <a:p>
            <a:pPr lvl="0">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Possesses the biggest amount of hydro resources globally, with a total theoretical hydropower potential of 694 GW </a:t>
            </a:r>
          </a:p>
          <a:p>
            <a:pPr lvl="0">
              <a:lnSpc>
                <a:spcPct val="170000"/>
              </a:lnSpc>
              <a:spcBef>
                <a:spcPts val="0"/>
              </a:spcBef>
              <a:buSzTx/>
              <a:buFont typeface="Wingdings" pitchFamily="2" charset="2"/>
              <a:buChar char="§"/>
              <a:defRPr/>
            </a:pPr>
            <a:r>
              <a:rPr lang="en-GB" sz="2000" dirty="0">
                <a:latin typeface="Arial" panose="020B0604020202020204" pitchFamily="34" charset="0"/>
                <a:cs typeface="Arial" panose="020B0604020202020204" pitchFamily="34" charset="0"/>
              </a:rPr>
              <a:t>Studies:</a:t>
            </a:r>
          </a:p>
          <a:p>
            <a:pPr marL="628650" indent="-347663">
              <a:lnSpc>
                <a:spcPct val="150000"/>
              </a:lnSpc>
              <a:spcBef>
                <a:spcPts val="0"/>
              </a:spcBef>
              <a:buSzTx/>
              <a:buFont typeface="Wingdings" pitchFamily="2" charset="2"/>
              <a:buChar char="v"/>
              <a:defRPr/>
            </a:pPr>
            <a:r>
              <a:rPr lang="en-US" sz="2000" i="1" dirty="0">
                <a:latin typeface="Arial" panose="020B0604020202020204" pitchFamily="34" charset="0"/>
                <a:cs typeface="Arial" panose="020B0604020202020204" pitchFamily="34" charset="0"/>
              </a:rPr>
              <a:t>“Role of renewable energy in China’s energy security and climate change mitigation: An index decomposition analysis” </a:t>
            </a:r>
            <a:r>
              <a:rPr lang="en-US" sz="2000" dirty="0">
                <a:latin typeface="Arial" panose="020B0604020202020204" pitchFamily="34" charset="0"/>
                <a:cs typeface="Arial" panose="020B0604020202020204" pitchFamily="34" charset="0"/>
              </a:rPr>
              <a:t>(Wang et al. 2018)</a:t>
            </a:r>
          </a:p>
          <a:p>
            <a:pPr marL="628650" indent="-347663">
              <a:lnSpc>
                <a:spcPct val="150000"/>
              </a:lnSpc>
              <a:spcBef>
                <a:spcPts val="0"/>
              </a:spcBef>
              <a:buSzTx/>
              <a:buFont typeface="Wingdings" pitchFamily="2" charset="2"/>
              <a:buChar char="v"/>
              <a:defRPr/>
            </a:pPr>
            <a:r>
              <a:rPr lang="en-US" sz="2000" i="1" dirty="0">
                <a:latin typeface="Arial" panose="020B0604020202020204" pitchFamily="34" charset="0"/>
                <a:cs typeface="Arial" panose="020B0604020202020204" pitchFamily="34" charset="0"/>
              </a:rPr>
              <a:t>“China's renewable energy law and policy: A critical review” </a:t>
            </a:r>
            <a:r>
              <a:rPr lang="en-US" sz="2000" dirty="0">
                <a:latin typeface="Arial" panose="020B0604020202020204" pitchFamily="34" charset="0"/>
                <a:cs typeface="Arial" panose="020B0604020202020204" pitchFamily="34" charset="0"/>
              </a:rPr>
              <a:t>(Liu, 2019)</a:t>
            </a:r>
            <a:endParaRPr lang="en-GB" sz="20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34</a:t>
            </a:fld>
            <a:endParaRPr lang="en-US"/>
          </a:p>
        </p:txBody>
      </p:sp>
    </p:spTree>
    <p:extLst>
      <p:ext uri="{BB962C8B-B14F-4D97-AF65-F5344CB8AC3E}">
        <p14:creationId xmlns:p14="http://schemas.microsoft.com/office/powerpoint/2010/main" val="173056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38630-34AC-AC45-BF33-5121EE04AC6F}"/>
              </a:ext>
            </a:extLst>
          </p:cNvPr>
          <p:cNvSpPr>
            <a:spLocks noGrp="1"/>
          </p:cNvSpPr>
          <p:nvPr>
            <p:ph type="title"/>
          </p:nvPr>
        </p:nvSpPr>
        <p:spPr>
          <a:xfrm>
            <a:off x="1249682" y="1073834"/>
            <a:ext cx="9608818" cy="477128"/>
          </a:xfrm>
        </p:spPr>
        <p:txBody>
          <a:bodyPr anchor="ctr">
            <a:normAutofit fontScale="90000"/>
          </a:bodyPr>
          <a:lstStyle/>
          <a:p>
            <a:r>
              <a:rPr lang="en-GB" dirty="0">
                <a:solidFill>
                  <a:schemeClr val="accent1"/>
                </a:solidFill>
                <a:latin typeface="Arial" panose="020B0604020202020204" pitchFamily="34" charset="0"/>
                <a:cs typeface="Arial" panose="020B0604020202020204" pitchFamily="34" charset="0"/>
              </a:rPr>
              <a:t>Cases studies: </a:t>
            </a:r>
            <a:r>
              <a:rPr lang="en-GB" dirty="0" err="1">
                <a:solidFill>
                  <a:schemeClr val="accent1"/>
                </a:solidFill>
                <a:latin typeface="Arial" panose="020B0604020202020204" pitchFamily="34" charset="0"/>
                <a:cs typeface="Arial" panose="020B0604020202020204" pitchFamily="34" charset="0"/>
              </a:rPr>
              <a:t>russia</a:t>
            </a:r>
            <a:r>
              <a:rPr lang="en-GB" dirty="0">
                <a:solidFill>
                  <a:schemeClr val="accent1"/>
                </a:solidFill>
                <a:latin typeface="Arial" panose="020B0604020202020204" pitchFamily="34" charset="0"/>
                <a:cs typeface="Arial" panose="020B0604020202020204" pitchFamily="34" charset="0"/>
              </a:rPr>
              <a:t> </a:t>
            </a:r>
            <a:endParaRPr lang="en-GR"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BF59F2-D04B-BE47-A501-CA1CFD1C87E8}"/>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2"/>
                </a:solidFill>
              </a:rPr>
              <a:pPr>
                <a:spcAft>
                  <a:spcPts val="600"/>
                </a:spcAft>
              </a:pPr>
              <a:t>35</a:t>
            </a:fld>
            <a:endParaRPr lang="en-US">
              <a:solidFill>
                <a:schemeClr val="bg2"/>
              </a:solidFill>
            </a:endParaRPr>
          </a:p>
        </p:txBody>
      </p:sp>
      <p:graphicFrame>
        <p:nvGraphicFramePr>
          <p:cNvPr id="5" name="Content Placeholder 3">
            <a:extLst>
              <a:ext uri="{FF2B5EF4-FFF2-40B4-BE49-F238E27FC236}">
                <a16:creationId xmlns:a16="http://schemas.microsoft.com/office/drawing/2014/main" id="{D47600D6-FB80-AA4F-B7E7-E1A97F54F0DD}"/>
              </a:ext>
            </a:extLst>
          </p:cNvPr>
          <p:cNvGraphicFramePr>
            <a:graphicFrameLocks noGrp="1"/>
          </p:cNvGraphicFramePr>
          <p:nvPr>
            <p:ph idx="1"/>
            <p:extLst>
              <p:ext uri="{D42A27DB-BD31-4B8C-83A1-F6EECF244321}">
                <p14:modId xmlns:p14="http://schemas.microsoft.com/office/powerpoint/2010/main" val="740576042"/>
              </p:ext>
            </p:extLst>
          </p:nvPr>
        </p:nvGraphicFramePr>
        <p:xfrm>
          <a:off x="1249682" y="1550963"/>
          <a:ext cx="9725464" cy="402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698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768485" y="811658"/>
            <a:ext cx="10090015" cy="513707"/>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 </a:t>
            </a:r>
            <a:r>
              <a:rPr lang="en-GB" sz="3000" dirty="0" err="1">
                <a:solidFill>
                  <a:schemeClr val="bg2">
                    <a:lumMod val="50000"/>
                  </a:schemeClr>
                </a:solidFill>
                <a:latin typeface="Arial" panose="020B0604020202020204" pitchFamily="34" charset="0"/>
                <a:cs typeface="Arial" panose="020B0604020202020204" pitchFamily="34" charset="0"/>
              </a:rPr>
              <a:t>russia</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685800" y="1222625"/>
            <a:ext cx="10820399" cy="4949575"/>
          </a:xfrm>
        </p:spPr>
        <p:txBody>
          <a:bodyPr>
            <a:noAutofit/>
          </a:bodyPr>
          <a:lstStyle/>
          <a:p>
            <a:pPr>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Russia’s share of renewable energy in electricity production comes </a:t>
            </a:r>
          </a:p>
          <a:p>
            <a:pPr marL="674688" indent="-234950">
              <a:lnSpc>
                <a:spcPct val="170000"/>
              </a:lnSpc>
              <a:spcBef>
                <a:spcPts val="0"/>
              </a:spcBef>
              <a:buSzTx/>
              <a:buFont typeface="Wingdings" pitchFamily="2" charset="2"/>
              <a:buChar char="§"/>
              <a:defRPr/>
            </a:pPr>
            <a:r>
              <a:rPr lang="en-GB" sz="1400" dirty="0">
                <a:latin typeface="Arial" panose="020B0604020202020204" pitchFamily="34" charset="0"/>
                <a:cs typeface="Arial" panose="020B0604020202020204" pitchFamily="34" charset="0"/>
              </a:rPr>
              <a:t>Hydro 99.6% </a:t>
            </a:r>
          </a:p>
          <a:p>
            <a:pPr marL="674688" indent="-234950">
              <a:lnSpc>
                <a:spcPct val="170000"/>
              </a:lnSpc>
              <a:spcBef>
                <a:spcPts val="0"/>
              </a:spcBef>
              <a:buSzTx/>
              <a:buFont typeface="Wingdings" pitchFamily="2" charset="2"/>
              <a:buChar char="§"/>
              <a:defRPr/>
            </a:pPr>
            <a:r>
              <a:rPr lang="en-GB" sz="1400" dirty="0">
                <a:latin typeface="Arial" panose="020B0604020202020204" pitchFamily="34" charset="0"/>
                <a:cs typeface="Arial" panose="020B0604020202020204" pitchFamily="34" charset="0"/>
              </a:rPr>
              <a:t>Geothermal 0.3%</a:t>
            </a:r>
          </a:p>
          <a:p>
            <a:pPr marL="674688" indent="-234950">
              <a:lnSpc>
                <a:spcPct val="170000"/>
              </a:lnSpc>
              <a:spcBef>
                <a:spcPts val="0"/>
              </a:spcBef>
              <a:buSzTx/>
              <a:buFont typeface="Wingdings" pitchFamily="2" charset="2"/>
              <a:buChar char="§"/>
              <a:defRPr/>
            </a:pPr>
            <a:r>
              <a:rPr lang="en-GB" sz="1400" dirty="0">
                <a:latin typeface="Arial" panose="020B0604020202020204" pitchFamily="34" charset="0"/>
                <a:cs typeface="Arial" panose="020B0604020202020204" pitchFamily="34" charset="0"/>
              </a:rPr>
              <a:t>Biomass 0.03% </a:t>
            </a:r>
          </a:p>
          <a:p>
            <a:pPr marL="674688" indent="-234950">
              <a:lnSpc>
                <a:spcPct val="170000"/>
              </a:lnSpc>
              <a:spcBef>
                <a:spcPts val="0"/>
              </a:spcBef>
              <a:buSzTx/>
              <a:buFont typeface="Wingdings" pitchFamily="2" charset="2"/>
              <a:buChar char="§"/>
              <a:defRPr/>
            </a:pPr>
            <a:r>
              <a:rPr lang="en-GB" sz="1400" dirty="0">
                <a:latin typeface="Arial" panose="020B0604020202020204" pitchFamily="34" charset="0"/>
                <a:cs typeface="Arial" panose="020B0604020202020204" pitchFamily="34" charset="0"/>
              </a:rPr>
              <a:t>Wind 0.02%</a:t>
            </a:r>
          </a:p>
          <a:p>
            <a:pPr lvl="0">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Russia owns one of the largest fossil fuel resource stocks in the world and is the world’s fourth largest emitter (after China, the US and India) </a:t>
            </a:r>
            <a:endParaRPr lang="el-GR" sz="17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l-GR" sz="1700" dirty="0">
                <a:latin typeface="Arial" panose="020B0604020202020204" pitchFamily="34" charset="0"/>
                <a:cs typeface="Arial" panose="020B0604020202020204" pitchFamily="34" charset="0"/>
              </a:rPr>
              <a:t>Η</a:t>
            </a:r>
            <a:r>
              <a:rPr lang="en-GB" sz="1700" dirty="0">
                <a:latin typeface="Arial" panose="020B0604020202020204" pitchFamily="34" charset="0"/>
                <a:cs typeface="Arial" panose="020B0604020202020204" pitchFamily="34" charset="0"/>
              </a:rPr>
              <a:t>as the second largest natural gas reserves and production in the world (after the US) </a:t>
            </a:r>
            <a:endParaRPr lang="el-GR" sz="17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Capacity-Based Renewable Energy Support Scheme (CRESS) </a:t>
            </a:r>
            <a:endParaRPr lang="el-GR" sz="17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The energy security of Russia will remain linked to its natural gas deposits, while its ability to continue to supply it to the European and other markets will determine its position as an energy hegemon</a:t>
            </a:r>
          </a:p>
          <a:p>
            <a:pPr marL="0" lvl="0" indent="0" algn="r">
              <a:lnSpc>
                <a:spcPct val="170000"/>
              </a:lnSpc>
              <a:spcBef>
                <a:spcPts val="0"/>
              </a:spcBef>
              <a:buSzTx/>
              <a:buNone/>
              <a:defRPr/>
            </a:pPr>
            <a:r>
              <a:rPr lang="en-GB" sz="1300" dirty="0" err="1">
                <a:solidFill>
                  <a:schemeClr val="accent2"/>
                </a:solidFill>
                <a:latin typeface="Arial" panose="020B0604020202020204" pitchFamily="34" charset="0"/>
                <a:cs typeface="Arial" panose="020B0604020202020204" pitchFamily="34" charset="0"/>
              </a:rPr>
              <a:t>Lanshina</a:t>
            </a:r>
            <a:r>
              <a:rPr lang="en-GB" sz="1300" dirty="0">
                <a:solidFill>
                  <a:schemeClr val="accent2"/>
                </a:solidFill>
                <a:latin typeface="Arial" panose="020B0604020202020204" pitchFamily="34" charset="0"/>
                <a:cs typeface="Arial" panose="020B0604020202020204" pitchFamily="34" charset="0"/>
              </a:rPr>
              <a:t> et al., 2018; </a:t>
            </a:r>
            <a:r>
              <a:rPr lang="en-GB" sz="1300" dirty="0" err="1">
                <a:solidFill>
                  <a:schemeClr val="accent2"/>
                </a:solidFill>
                <a:latin typeface="Arial" panose="020B0604020202020204" pitchFamily="34" charset="0"/>
                <a:cs typeface="Arial" panose="020B0604020202020204" pitchFamily="34" charset="0"/>
              </a:rPr>
              <a:t>Smeets</a:t>
            </a:r>
            <a:r>
              <a:rPr lang="en-GB" sz="1300" dirty="0">
                <a:solidFill>
                  <a:schemeClr val="accent2"/>
                </a:solidFill>
                <a:latin typeface="Arial" panose="020B0604020202020204" pitchFamily="34" charset="0"/>
                <a:cs typeface="Arial" panose="020B0604020202020204" pitchFamily="34" charset="0"/>
              </a:rPr>
              <a:t>, 2017</a:t>
            </a: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36</a:t>
            </a:fld>
            <a:endParaRPr lang="en-US"/>
          </a:p>
        </p:txBody>
      </p:sp>
    </p:spTree>
    <p:extLst>
      <p:ext uri="{BB962C8B-B14F-4D97-AF65-F5344CB8AC3E}">
        <p14:creationId xmlns:p14="http://schemas.microsoft.com/office/powerpoint/2010/main" val="314572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B1F8-5380-0349-B61F-CBE2487A09C9}"/>
              </a:ext>
            </a:extLst>
          </p:cNvPr>
          <p:cNvSpPr>
            <a:spLocks noGrp="1"/>
          </p:cNvSpPr>
          <p:nvPr>
            <p:ph type="title"/>
          </p:nvPr>
        </p:nvSpPr>
        <p:spPr>
          <a:xfrm>
            <a:off x="1249682" y="1073834"/>
            <a:ext cx="9608818" cy="477128"/>
          </a:xfrm>
        </p:spPr>
        <p:txBody>
          <a:bodyPr anchor="ctr">
            <a:normAutofit fontScale="90000"/>
          </a:bodyPr>
          <a:lstStyle/>
          <a:p>
            <a:r>
              <a:rPr lang="en-GB" dirty="0">
                <a:solidFill>
                  <a:schemeClr val="accent1"/>
                </a:solidFill>
                <a:latin typeface="Arial" panose="020B0604020202020204" pitchFamily="34" charset="0"/>
                <a:cs typeface="Arial" panose="020B0604020202020204" pitchFamily="34" charset="0"/>
              </a:rPr>
              <a:t>Case studies: USA</a:t>
            </a:r>
            <a:endParaRPr lang="en-GR"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26D926-C334-7348-8E97-1321DA9CC4A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2"/>
                </a:solidFill>
              </a:rPr>
              <a:pPr>
                <a:spcAft>
                  <a:spcPts val="600"/>
                </a:spcAft>
              </a:pPr>
              <a:t>37</a:t>
            </a:fld>
            <a:endParaRPr lang="en-US">
              <a:solidFill>
                <a:schemeClr val="bg2"/>
              </a:solidFill>
            </a:endParaRPr>
          </a:p>
        </p:txBody>
      </p:sp>
      <p:graphicFrame>
        <p:nvGraphicFramePr>
          <p:cNvPr id="5" name="Content Placeholder 3">
            <a:extLst>
              <a:ext uri="{FF2B5EF4-FFF2-40B4-BE49-F238E27FC236}">
                <a16:creationId xmlns:a16="http://schemas.microsoft.com/office/drawing/2014/main" id="{ECBF25CA-AAF0-0B40-AF6D-108E2C578176}"/>
              </a:ext>
            </a:extLst>
          </p:cNvPr>
          <p:cNvGraphicFramePr>
            <a:graphicFrameLocks noGrp="1"/>
          </p:cNvGraphicFramePr>
          <p:nvPr>
            <p:ph idx="1"/>
            <p:extLst>
              <p:ext uri="{D42A27DB-BD31-4B8C-83A1-F6EECF244321}">
                <p14:modId xmlns:p14="http://schemas.microsoft.com/office/powerpoint/2010/main" val="1232739913"/>
              </p:ext>
            </p:extLst>
          </p:nvPr>
        </p:nvGraphicFramePr>
        <p:xfrm>
          <a:off x="1249682" y="1550963"/>
          <a:ext cx="9725464" cy="4024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94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75660" y="1020729"/>
            <a:ext cx="9782839" cy="506514"/>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Case studies: </a:t>
            </a:r>
            <a:r>
              <a:rPr lang="en-GB" sz="3000" dirty="0" err="1">
                <a:solidFill>
                  <a:schemeClr val="bg2">
                    <a:lumMod val="50000"/>
                  </a:schemeClr>
                </a:solidFill>
                <a:latin typeface="Arial" panose="020B0604020202020204" pitchFamily="34" charset="0"/>
                <a:cs typeface="Arial" panose="020B0604020202020204" pitchFamily="34" charset="0"/>
              </a:rPr>
              <a:t>usa</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75660" y="1527243"/>
            <a:ext cx="10430539" cy="4644957"/>
          </a:xfrm>
        </p:spPr>
        <p:txBody>
          <a:bodyPr>
            <a:normAutofit fontScale="85000" lnSpcReduction="20000"/>
          </a:bodyPr>
          <a:lstStyle/>
          <a:p>
            <a:pPr>
              <a:lnSpc>
                <a:spcPct val="17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The US has been lingering around the 10% share of renewable energy in electricity production since 1990, and appears to have achieved a small increase since 2015 </a:t>
            </a:r>
          </a:p>
          <a:p>
            <a:pPr marL="582613" indent="-214313">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Hydro 55.5% </a:t>
            </a:r>
          </a:p>
          <a:p>
            <a:pPr marL="582613" indent="-214313">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Wind 26.2% </a:t>
            </a:r>
          </a:p>
          <a:p>
            <a:pPr marL="582613" indent="-214313">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Biomass 11.8% </a:t>
            </a:r>
          </a:p>
          <a:p>
            <a:pPr marL="582613" indent="-214313">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Geothermal 3.7% </a:t>
            </a:r>
          </a:p>
          <a:p>
            <a:pPr marL="582613" indent="-214313">
              <a:lnSpc>
                <a:spcPct val="170000"/>
              </a:lnSpc>
              <a:spcBef>
                <a:spcPts val="0"/>
              </a:spcBef>
              <a:buSzTx/>
              <a:buFont typeface="Wingdings" pitchFamily="2" charset="2"/>
              <a:buChar char="§"/>
              <a:defRPr/>
            </a:pPr>
            <a:r>
              <a:rPr lang="en-GB" sz="1700" dirty="0">
                <a:latin typeface="Arial" panose="020B0604020202020204" pitchFamily="34" charset="0"/>
                <a:cs typeface="Arial" panose="020B0604020202020204" pitchFamily="34" charset="0"/>
              </a:rPr>
              <a:t>Solar 2.8% </a:t>
            </a:r>
          </a:p>
          <a:p>
            <a:pPr lvl="0">
              <a:lnSpc>
                <a:spcPct val="170000"/>
              </a:lnSpc>
              <a:spcBef>
                <a:spcPts val="0"/>
              </a:spcBef>
              <a:buSzTx/>
              <a:buFont typeface="Wingdings" pitchFamily="2" charset="2"/>
              <a:buChar char="§"/>
              <a:defRPr/>
            </a:pPr>
            <a:r>
              <a:rPr lang="en-GB" sz="2300" dirty="0">
                <a:latin typeface="Arial" panose="020B0604020202020204" pitchFamily="34" charset="0"/>
                <a:cs typeface="Arial" panose="020B0604020202020204" pitchFamily="34" charset="0"/>
              </a:rPr>
              <a:t>In 2018, almost half of the global raise in natural gas (5.2%) came from the US, which (as with oil production) recorded the largest annual growth seen by any country in history</a:t>
            </a:r>
            <a:endParaRPr lang="el-GR" sz="23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n-GB" sz="2300" dirty="0">
                <a:latin typeface="Arial" panose="020B0604020202020204" pitchFamily="34" charset="0"/>
                <a:cs typeface="Arial" panose="020B0604020202020204" pitchFamily="34" charset="0"/>
              </a:rPr>
              <a:t>The US plans to achieve 80% renewable electricity by 2050</a:t>
            </a:r>
            <a:endParaRPr lang="el-GR" sz="23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
              <a:defRPr/>
            </a:pPr>
            <a:r>
              <a:rPr lang="el-GR" sz="2300" dirty="0">
                <a:latin typeface="Arial" panose="020B0604020202020204" pitchFamily="34" charset="0"/>
                <a:cs typeface="Arial" panose="020B0604020202020204" pitchFamily="34" charset="0"/>
              </a:rPr>
              <a:t>Α</a:t>
            </a:r>
            <a:r>
              <a:rPr lang="en-GB" sz="2300" dirty="0" err="1">
                <a:latin typeface="Arial" panose="020B0604020202020204" pitchFamily="34" charset="0"/>
                <a:cs typeface="Arial" panose="020B0604020202020204" pitchFamily="34" charset="0"/>
              </a:rPr>
              <a:t>ctions</a:t>
            </a:r>
            <a:r>
              <a:rPr lang="en-GB" sz="2300" dirty="0">
                <a:latin typeface="Arial" panose="020B0604020202020204" pitchFamily="34" charset="0"/>
                <a:cs typeface="Arial" panose="020B0604020202020204" pitchFamily="34" charset="0"/>
              </a:rPr>
              <a:t> of the states rather than at a federal level</a:t>
            </a:r>
          </a:p>
          <a:p>
            <a:pPr marL="0" indent="0">
              <a:lnSpc>
                <a:spcPct val="170000"/>
              </a:lnSpc>
              <a:spcBef>
                <a:spcPts val="0"/>
              </a:spcBef>
              <a:buSzTx/>
              <a:buNone/>
              <a:defRPr/>
            </a:pPr>
            <a:endParaRPr lang="el-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38</a:t>
            </a:fld>
            <a:endParaRPr lang="en-US"/>
          </a:p>
        </p:txBody>
      </p:sp>
      <p:sp>
        <p:nvSpPr>
          <p:cNvPr id="4" name="TextBox 3">
            <a:extLst>
              <a:ext uri="{FF2B5EF4-FFF2-40B4-BE49-F238E27FC236}">
                <a16:creationId xmlns:a16="http://schemas.microsoft.com/office/drawing/2014/main" id="{11BE8AA0-DF4C-7C41-8596-6510D22C6646}"/>
              </a:ext>
            </a:extLst>
          </p:cNvPr>
          <p:cNvSpPr txBox="1"/>
          <p:nvPr/>
        </p:nvSpPr>
        <p:spPr>
          <a:xfrm>
            <a:off x="6597595" y="5879812"/>
            <a:ext cx="4820550" cy="292388"/>
          </a:xfrm>
          <a:prstGeom prst="rect">
            <a:avLst/>
          </a:prstGeom>
          <a:noFill/>
        </p:spPr>
        <p:txBody>
          <a:bodyPr wrap="none" rtlCol="0">
            <a:spAutoFit/>
          </a:bodyPr>
          <a:lstStyle/>
          <a:p>
            <a:pPr algn="r"/>
            <a:r>
              <a:rPr lang="en-GB" sz="1300" dirty="0">
                <a:solidFill>
                  <a:schemeClr val="accent2"/>
                </a:solidFill>
                <a:latin typeface="Arial" panose="020B0604020202020204" pitchFamily="34" charset="0"/>
                <a:cs typeface="Arial" panose="020B0604020202020204" pitchFamily="34" charset="0"/>
              </a:rPr>
              <a:t>Bang</a:t>
            </a:r>
            <a:r>
              <a:rPr lang="el-GR" sz="1300" dirty="0">
                <a:solidFill>
                  <a:schemeClr val="accent2"/>
                </a:solidFill>
                <a:latin typeface="Arial" panose="020B0604020202020204" pitchFamily="34" charset="0"/>
                <a:cs typeface="Arial" panose="020B0604020202020204" pitchFamily="34" charset="0"/>
              </a:rPr>
              <a:t>, 2010</a:t>
            </a:r>
            <a:r>
              <a:rPr lang="en-GB" sz="1300" dirty="0">
                <a:solidFill>
                  <a:schemeClr val="accent2"/>
                </a:solidFill>
                <a:latin typeface="Arial" panose="020B0604020202020204" pitchFamily="34" charset="0"/>
                <a:cs typeface="Arial" panose="020B0604020202020204" pitchFamily="34" charset="0"/>
              </a:rPr>
              <a:t>; Greene, 2010; U.S. Chamber of Commerce, 2013</a:t>
            </a:r>
          </a:p>
        </p:txBody>
      </p:sp>
    </p:spTree>
    <p:extLst>
      <p:ext uri="{BB962C8B-B14F-4D97-AF65-F5344CB8AC3E}">
        <p14:creationId xmlns:p14="http://schemas.microsoft.com/office/powerpoint/2010/main" val="2731568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859276" y="856034"/>
            <a:ext cx="9999224" cy="487059"/>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conclusions</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817124" y="1343093"/>
            <a:ext cx="10515600" cy="4736694"/>
          </a:xfrm>
        </p:spPr>
        <p:txBody>
          <a:bodyPr>
            <a:noAutofit/>
          </a:bodyPr>
          <a:lstStyle/>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Contrary to China and Russia, the EU and the US are expected to develop a diversified energy mix with the aid of scientific and technological developments</a:t>
            </a:r>
          </a:p>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The EU will continue to improve renewables to limit its dependence on fossil fuel imports especially from Russia</a:t>
            </a:r>
          </a:p>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The introduction of more renewable energy sources into the energy mix of countries will influence their energy </a:t>
            </a:r>
            <a:r>
              <a:rPr lang="en-GB" sz="1800">
                <a:latin typeface="Arial" panose="020B0604020202020204" pitchFamily="34" charset="0"/>
                <a:cs typeface="Arial" panose="020B0604020202020204" pitchFamily="34" charset="0"/>
              </a:rPr>
              <a:t>security favourably</a:t>
            </a:r>
            <a:endParaRPr lang="en-GB" sz="18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The global distribution of renewable energy sources is more evenly spread compared to fossil fuel</a:t>
            </a:r>
          </a:p>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 Renewable energy is more amenable to distributed production, which is inherently more secure than the fossil fuel paradigm</a:t>
            </a:r>
          </a:p>
          <a:p>
            <a:pPr lvl="0">
              <a:lnSpc>
                <a:spcPct val="170000"/>
              </a:lnSpc>
              <a:spcBef>
                <a:spcPts val="0"/>
              </a:spcBef>
              <a:buSzTx/>
              <a:buFont typeface="Wingdings" pitchFamily="2" charset="2"/>
              <a:buChar char="Ø"/>
              <a:defRPr/>
            </a:pPr>
            <a:r>
              <a:rPr lang="en-GB" sz="1800" dirty="0">
                <a:latin typeface="Arial" panose="020B0604020202020204" pitchFamily="34" charset="0"/>
                <a:cs typeface="Arial" panose="020B0604020202020204" pitchFamily="34" charset="0"/>
              </a:rPr>
              <a:t>Renewable energy will help enter an era of energy democracy</a:t>
            </a: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39</a:t>
            </a:fld>
            <a:endParaRPr lang="en-US"/>
          </a:p>
        </p:txBody>
      </p:sp>
    </p:spTree>
    <p:extLst>
      <p:ext uri="{BB962C8B-B14F-4D97-AF65-F5344CB8AC3E}">
        <p14:creationId xmlns:p14="http://schemas.microsoft.com/office/powerpoint/2010/main" val="47529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D83E3-3E7D-3C41-ABEE-D31F592910D7}"/>
              </a:ext>
            </a:extLst>
          </p:cNvPr>
          <p:cNvSpPr>
            <a:spLocks noGrp="1"/>
          </p:cNvSpPr>
          <p:nvPr>
            <p:ph type="title"/>
          </p:nvPr>
        </p:nvSpPr>
        <p:spPr>
          <a:xfrm>
            <a:off x="685800" y="919213"/>
            <a:ext cx="10820399" cy="480844"/>
          </a:xfrm>
        </p:spPr>
        <p:txBody>
          <a:bodyPr vert="horz" lIns="91440" tIns="45720" rIns="91440" bIns="45720" rtlCol="0" anchor="b">
            <a:normAutofit fontScale="90000"/>
          </a:bodyPr>
          <a:lstStyle/>
          <a:p>
            <a:pPr algn="ctr"/>
            <a:r>
              <a:rPr lang="en-US" sz="3000" kern="1200" cap="all" spc="300" baseline="0" dirty="0">
                <a:solidFill>
                  <a:schemeClr val="accent1"/>
                </a:solidFill>
                <a:latin typeface="Arial" panose="020B0604020202020204" pitchFamily="34" charset="0"/>
                <a:cs typeface="Arial" panose="020B0604020202020204" pitchFamily="34" charset="0"/>
              </a:rPr>
              <a:t>Global distribution of oil stocks</a:t>
            </a:r>
          </a:p>
        </p:txBody>
      </p:sp>
      <p:sp>
        <p:nvSpPr>
          <p:cNvPr id="4" name="Slide Number Placeholder 3">
            <a:extLst>
              <a:ext uri="{FF2B5EF4-FFF2-40B4-BE49-F238E27FC236}">
                <a16:creationId xmlns:a16="http://schemas.microsoft.com/office/drawing/2014/main" id="{E3B08144-72C8-9C4C-A6B6-639C5E7AE2A2}"/>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4</a:t>
            </a:fld>
            <a:endParaRPr lang="en-US"/>
          </a:p>
        </p:txBody>
      </p:sp>
      <p:pic>
        <p:nvPicPr>
          <p:cNvPr id="13" name="Content Placeholder 4">
            <a:extLst>
              <a:ext uri="{FF2B5EF4-FFF2-40B4-BE49-F238E27FC236}">
                <a16:creationId xmlns:a16="http://schemas.microsoft.com/office/drawing/2014/main" id="{A7EE8006-99B8-DB44-84CC-9631467CB2CC}"/>
              </a:ext>
            </a:extLst>
          </p:cNvPr>
          <p:cNvPicPr>
            <a:picLocks noGrp="1" noChangeAspect="1"/>
          </p:cNvPicPr>
          <p:nvPr>
            <p:ph idx="1"/>
          </p:nvPr>
        </p:nvPicPr>
        <p:blipFill>
          <a:blip r:embed="rId2"/>
          <a:stretch>
            <a:fillRect/>
          </a:stretch>
        </p:blipFill>
        <p:spPr>
          <a:xfrm>
            <a:off x="685799" y="1400057"/>
            <a:ext cx="10287001" cy="4638141"/>
          </a:xfrm>
          <a:prstGeom prst="rect">
            <a:avLst/>
          </a:prstGeom>
        </p:spPr>
      </p:pic>
    </p:spTree>
    <p:extLst>
      <p:ext uri="{BB962C8B-B14F-4D97-AF65-F5344CB8AC3E}">
        <p14:creationId xmlns:p14="http://schemas.microsoft.com/office/powerpoint/2010/main" val="987186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Rectangle 140">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Keep Calm &amp; Stay Safe – Online Safety Project">
            <a:extLst>
              <a:ext uri="{FF2B5EF4-FFF2-40B4-BE49-F238E27FC236}">
                <a16:creationId xmlns:a16="http://schemas.microsoft.com/office/drawing/2014/main" id="{17F1DA70-20B7-A24B-B402-6E9354EB48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54807" y="2082531"/>
            <a:ext cx="1394893" cy="1394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AEBDBE-25ED-3345-B22F-1024504B08FC}"/>
              </a:ext>
            </a:extLst>
          </p:cNvPr>
          <p:cNvSpPr txBox="1"/>
          <p:nvPr/>
        </p:nvSpPr>
        <p:spPr>
          <a:xfrm>
            <a:off x="685800" y="2407356"/>
            <a:ext cx="10820400" cy="523220"/>
          </a:xfrm>
          <a:prstGeom prst="rect">
            <a:avLst/>
          </a:prstGeom>
          <a:noFill/>
        </p:spPr>
        <p:txBody>
          <a:bodyPr wrap="square" rtlCol="0" anchor="ctr">
            <a:spAutoFit/>
          </a:bodyPr>
          <a:lstStyle/>
          <a:p>
            <a:pPr algn="ctr"/>
            <a:r>
              <a:rPr lang="en-GR" sz="2800" dirty="0"/>
              <a:t>Thank you for your attention</a:t>
            </a:r>
          </a:p>
        </p:txBody>
      </p:sp>
      <p:sp>
        <p:nvSpPr>
          <p:cNvPr id="18" name="Slide Number Placeholder 17">
            <a:extLst>
              <a:ext uri="{FF2B5EF4-FFF2-40B4-BE49-F238E27FC236}">
                <a16:creationId xmlns:a16="http://schemas.microsoft.com/office/drawing/2014/main" id="{7256A108-D9AA-B344-99FF-617D8972F589}"/>
              </a:ext>
            </a:extLst>
          </p:cNvPr>
          <p:cNvSpPr>
            <a:spLocks noGrp="1"/>
          </p:cNvSpPr>
          <p:nvPr>
            <p:ph type="sldNum" sz="quarter" idx="12"/>
          </p:nvPr>
        </p:nvSpPr>
        <p:spPr/>
        <p:txBody>
          <a:bodyPr/>
          <a:lstStyle/>
          <a:p>
            <a:fld id="{F8E28480-1C08-4458-AD97-0283E6FFD09D}" type="slidenum">
              <a:rPr lang="en-US" smtClean="0"/>
              <a:t>40</a:t>
            </a:fld>
            <a:endParaRPr lang="en-US" dirty="0"/>
          </a:p>
        </p:txBody>
      </p:sp>
      <p:sp>
        <p:nvSpPr>
          <p:cNvPr id="22" name="TextBox 21">
            <a:extLst>
              <a:ext uri="{FF2B5EF4-FFF2-40B4-BE49-F238E27FC236}">
                <a16:creationId xmlns:a16="http://schemas.microsoft.com/office/drawing/2014/main" id="{CC969940-4EE0-104F-8A3C-6FADA58197F8}"/>
              </a:ext>
            </a:extLst>
          </p:cNvPr>
          <p:cNvSpPr txBox="1"/>
          <p:nvPr/>
        </p:nvSpPr>
        <p:spPr>
          <a:xfrm>
            <a:off x="9054806" y="3428999"/>
            <a:ext cx="1394893" cy="1754326"/>
          </a:xfrm>
          <a:prstGeom prst="rect">
            <a:avLst/>
          </a:prstGeom>
          <a:solidFill>
            <a:srgbClr val="FF0000"/>
          </a:solidFill>
        </p:spPr>
        <p:txBody>
          <a:bodyPr wrap="square" rtlCol="0">
            <a:spAutoFit/>
          </a:bodyPr>
          <a:lstStyle/>
          <a:p>
            <a:pPr algn="ctr"/>
            <a:r>
              <a:rPr lang="en-GB" b="1" dirty="0">
                <a:solidFill>
                  <a:schemeClr val="bg1"/>
                </a:solidFill>
              </a:rPr>
              <a:t>STAY HOME   </a:t>
            </a:r>
            <a:r>
              <a:rPr lang="en-GB" sz="1100" dirty="0">
                <a:solidFill>
                  <a:schemeClr val="bg1"/>
                </a:solidFill>
              </a:rPr>
              <a:t>AND                </a:t>
            </a:r>
            <a:r>
              <a:rPr lang="en-GB" b="1" dirty="0">
                <a:solidFill>
                  <a:schemeClr val="bg1"/>
                </a:solidFill>
              </a:rPr>
              <a:t> </a:t>
            </a:r>
          </a:p>
          <a:p>
            <a:pPr algn="ctr"/>
            <a:r>
              <a:rPr lang="en-GB" b="1" dirty="0">
                <a:solidFill>
                  <a:schemeClr val="bg1"/>
                </a:solidFill>
              </a:rPr>
              <a:t>WEAR YOUR</a:t>
            </a:r>
          </a:p>
          <a:p>
            <a:pPr algn="ctr"/>
            <a:r>
              <a:rPr lang="en-GB" b="1" dirty="0">
                <a:solidFill>
                  <a:schemeClr val="bg1"/>
                </a:solidFill>
              </a:rPr>
              <a:t>MASKS</a:t>
            </a:r>
            <a:endParaRPr lang="en-GR" b="1" dirty="0">
              <a:solidFill>
                <a:schemeClr val="bg1"/>
              </a:solidFill>
            </a:endParaRPr>
          </a:p>
        </p:txBody>
      </p:sp>
    </p:spTree>
    <p:extLst>
      <p:ext uri="{BB962C8B-B14F-4D97-AF65-F5344CB8AC3E}">
        <p14:creationId xmlns:p14="http://schemas.microsoft.com/office/powerpoint/2010/main" val="335502614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5CE-C7A7-1246-84A2-3537610522A9}"/>
              </a:ext>
            </a:extLst>
          </p:cNvPr>
          <p:cNvSpPr>
            <a:spLocks noGrp="1"/>
          </p:cNvSpPr>
          <p:nvPr>
            <p:ph type="title"/>
          </p:nvPr>
        </p:nvSpPr>
        <p:spPr>
          <a:xfrm>
            <a:off x="0" y="374073"/>
            <a:ext cx="10858500" cy="406763"/>
          </a:xfrm>
        </p:spPr>
        <p:txBody>
          <a:bodyPr anchor="ctr">
            <a:normAutofit fontScale="90000"/>
          </a:bodyPr>
          <a:lstStyle/>
          <a:p>
            <a:r>
              <a:rPr lang="en-GR" sz="2400" dirty="0">
                <a:solidFill>
                  <a:schemeClr val="bg2">
                    <a:lumMod val="50000"/>
                  </a:schemeClr>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9B73F605-DE0C-944F-A1A2-F176C89D45EA}"/>
              </a:ext>
            </a:extLst>
          </p:cNvPr>
          <p:cNvSpPr>
            <a:spLocks noGrp="1"/>
          </p:cNvSpPr>
          <p:nvPr>
            <p:ph idx="1"/>
          </p:nvPr>
        </p:nvSpPr>
        <p:spPr>
          <a:xfrm>
            <a:off x="0" y="874644"/>
            <a:ext cx="11658599" cy="5481706"/>
          </a:xfrm>
        </p:spPr>
        <p:txBody>
          <a:bodyPr>
            <a:normAutofit lnSpcReduction="10000"/>
          </a:bodyPr>
          <a:lstStyle/>
          <a:p>
            <a:pPr lvl="0">
              <a:buFont typeface="Arial" charset="0"/>
              <a:buChar char="•"/>
            </a:pPr>
            <a:r>
              <a:rPr lang="en-GB" sz="1400" dirty="0">
                <a:latin typeface="Arial" panose="020B0604020202020204" pitchFamily="34" charset="0"/>
                <a:ea typeface="Calibri" charset="0"/>
                <a:cs typeface="Arial" panose="020B0604020202020204" pitchFamily="34" charset="0"/>
              </a:rPr>
              <a:t>Agora </a:t>
            </a:r>
            <a:r>
              <a:rPr lang="en-GB" sz="1400" dirty="0" err="1">
                <a:latin typeface="Arial" panose="020B0604020202020204" pitchFamily="34" charset="0"/>
                <a:ea typeface="Calibri" charset="0"/>
                <a:cs typeface="Arial" panose="020B0604020202020204" pitchFamily="34" charset="0"/>
              </a:rPr>
              <a:t>Energiewende</a:t>
            </a:r>
            <a:r>
              <a:rPr lang="en-GB" sz="1400" dirty="0">
                <a:latin typeface="Arial" panose="020B0604020202020204" pitchFamily="34" charset="0"/>
                <a:ea typeface="Calibri" charset="0"/>
                <a:cs typeface="Arial" panose="020B0604020202020204" pitchFamily="34" charset="0"/>
              </a:rPr>
              <a:t>, 2019. European Energy Transition 2030: The Big Picture. Ten Priorities for the next European Commission to meet the EU’s 2030 targets and accelerate towards 2050, available at: </a:t>
            </a:r>
            <a:r>
              <a:rPr lang="en-GB" sz="1400" dirty="0">
                <a:latin typeface="Arial" panose="020B0604020202020204" pitchFamily="34" charset="0"/>
                <a:ea typeface="Calibri" charset="0"/>
                <a:cs typeface="Arial" panose="020B0604020202020204" pitchFamily="34" charset="0"/>
                <a:hlinkClick r:id="rId2"/>
              </a:rPr>
              <a:t>https://www.agora-energiewende.de/fileadmin2/Projekte/2019/EU_Big_Picture/153_EU-Big-Pic_WEB.pdf</a:t>
            </a:r>
            <a:r>
              <a:rPr lang="en-GB" sz="1400" dirty="0">
                <a:latin typeface="Arial" panose="020B0604020202020204" pitchFamily="34" charset="0"/>
                <a:ea typeface="Calibri" charset="0"/>
                <a:cs typeface="Arial" panose="020B0604020202020204" pitchFamily="34" charset="0"/>
              </a:rPr>
              <a:t> </a:t>
            </a:r>
          </a:p>
          <a:p>
            <a:pPr lvl="0">
              <a:buFont typeface="Arial" charset="0"/>
              <a:buChar char="•"/>
            </a:pPr>
            <a:r>
              <a:rPr lang="en-US" sz="1400" dirty="0">
                <a:latin typeface="Arial" panose="020B0604020202020204" pitchFamily="34" charset="0"/>
                <a:ea typeface="Calibri" charset="0"/>
                <a:cs typeface="Arial" panose="020B0604020202020204" pitchFamily="34" charset="0"/>
              </a:rPr>
              <a:t>Asia Pacific Energy Research Center (APERC), 2019. A Quest for Energy Security in the 21st Century: Resources and Constraints. Asia Pacific Energy Research Center, Japan, available at: </a:t>
            </a:r>
            <a:r>
              <a:rPr lang="en-GB" sz="1400" dirty="0">
                <a:latin typeface="Arial" panose="020B0604020202020204" pitchFamily="34" charset="0"/>
                <a:ea typeface="Calibri" charset="0"/>
                <a:cs typeface="Arial" panose="020B0604020202020204" pitchFamily="34" charset="0"/>
                <a:hlinkClick r:id="rId3"/>
              </a:rPr>
              <a:t>http://aperc.ieej.or.jp/file/2010/9/26/APERC_2007_A_Quest_for_Energy_Security.pdf</a:t>
            </a:r>
            <a:r>
              <a:rPr lang="en-GB" sz="1400" dirty="0">
                <a:latin typeface="Arial" panose="020B0604020202020204" pitchFamily="34" charset="0"/>
                <a:ea typeface="Calibri" charset="0"/>
                <a:cs typeface="Arial" panose="020B0604020202020204" pitchFamily="34" charset="0"/>
              </a:rPr>
              <a:t> </a:t>
            </a:r>
          </a:p>
          <a:p>
            <a:pPr lvl="0">
              <a:buFont typeface="Arial" charset="0"/>
              <a:buChar char="•"/>
            </a:pPr>
            <a:r>
              <a:rPr lang="en-US" sz="1400" dirty="0" err="1">
                <a:latin typeface="Arial" panose="020B0604020202020204" pitchFamily="34" charset="0"/>
                <a:ea typeface="Calibri" charset="0"/>
                <a:cs typeface="Arial" panose="020B0604020202020204" pitchFamily="34" charset="0"/>
              </a:rPr>
              <a:t>Augutis</a:t>
            </a:r>
            <a:r>
              <a:rPr lang="en-US" sz="1400" dirty="0">
                <a:latin typeface="Arial" panose="020B0604020202020204" pitchFamily="34" charset="0"/>
                <a:ea typeface="Calibri" charset="0"/>
                <a:cs typeface="Arial" panose="020B0604020202020204" pitchFamily="34" charset="0"/>
              </a:rPr>
              <a:t> J., </a:t>
            </a:r>
            <a:r>
              <a:rPr lang="en-GB" sz="1400" dirty="0" err="1">
                <a:latin typeface="Arial" panose="020B0604020202020204" pitchFamily="34" charset="0"/>
                <a:ea typeface="Calibri" charset="0"/>
                <a:cs typeface="Arial" panose="020B0604020202020204" pitchFamily="34" charset="0"/>
              </a:rPr>
              <a:t>Martišauskas</a:t>
            </a:r>
            <a:r>
              <a:rPr lang="en-GB" sz="1400" dirty="0">
                <a:latin typeface="Arial" panose="020B0604020202020204" pitchFamily="34" charset="0"/>
                <a:ea typeface="Calibri" charset="0"/>
                <a:cs typeface="Arial" panose="020B0604020202020204" pitchFamily="34" charset="0"/>
              </a:rPr>
              <a:t> L., </a:t>
            </a:r>
            <a:r>
              <a:rPr lang="en-GB" sz="1400" dirty="0" err="1">
                <a:latin typeface="Arial" panose="020B0604020202020204" pitchFamily="34" charset="0"/>
                <a:ea typeface="Calibri" charset="0"/>
                <a:cs typeface="Arial" panose="020B0604020202020204" pitchFamily="34" charset="0"/>
              </a:rPr>
              <a:t>Krikštolaitis</a:t>
            </a:r>
            <a:r>
              <a:rPr lang="en-GB" sz="1400" dirty="0">
                <a:latin typeface="Arial" panose="020B0604020202020204" pitchFamily="34" charset="0"/>
                <a:ea typeface="Calibri" charset="0"/>
                <a:cs typeface="Arial" panose="020B0604020202020204" pitchFamily="34" charset="0"/>
              </a:rPr>
              <a:t> R., </a:t>
            </a:r>
            <a:r>
              <a:rPr lang="en-GB" sz="1400" dirty="0" err="1">
                <a:latin typeface="Arial" panose="020B0604020202020204" pitchFamily="34" charset="0"/>
                <a:ea typeface="Calibri" charset="0"/>
                <a:cs typeface="Arial" panose="020B0604020202020204" pitchFamily="34" charset="0"/>
              </a:rPr>
              <a:t>Augutiene</a:t>
            </a:r>
            <a:r>
              <a:rPr lang="en-GB" sz="1400" dirty="0">
                <a:latin typeface="Arial" panose="020B0604020202020204" pitchFamily="34" charset="0"/>
                <a:ea typeface="Calibri" charset="0"/>
                <a:cs typeface="Arial" panose="020B0604020202020204" pitchFamily="34" charset="0"/>
              </a:rPr>
              <a:t> E., 2014. “Impact of the Renewable Energy Sources on the Energy Security”. Energy Procedia. Volume 61. pp. 945-948. DOI: 10.1016/j.egypro.2014.11.1001</a:t>
            </a:r>
            <a:endParaRPr lang="el-GR" sz="1400" dirty="0">
              <a:latin typeface="Arial" panose="020B0604020202020204" pitchFamily="34" charset="0"/>
              <a:ea typeface="Calibri" charset="0"/>
              <a:cs typeface="Arial" panose="020B0604020202020204" pitchFamily="34" charset="0"/>
            </a:endParaRPr>
          </a:p>
          <a:p>
            <a:pPr>
              <a:buFont typeface="Arial" charset="0"/>
              <a:buChar char="•"/>
            </a:pPr>
            <a:r>
              <a:rPr lang="en-US" sz="1400" dirty="0">
                <a:latin typeface="Arial" panose="020B0604020202020204" pitchFamily="34" charset="0"/>
                <a:ea typeface="Calibri" charset="0"/>
                <a:cs typeface="Arial" panose="020B0604020202020204" pitchFamily="34" charset="0"/>
              </a:rPr>
              <a:t>British Petroleum, 2019.</a:t>
            </a:r>
            <a:r>
              <a:rPr lang="en-GB" sz="1400" dirty="0">
                <a:latin typeface="Arial" panose="020B0604020202020204" pitchFamily="34" charset="0"/>
                <a:ea typeface="Calibri" charset="0"/>
                <a:cs typeface="Arial" panose="020B0604020202020204" pitchFamily="34" charset="0"/>
              </a:rPr>
              <a:t> BP Statistical Review of World Energy. 68th ed.; June 2019, available </a:t>
            </a:r>
            <a:r>
              <a:rPr lang="en-US" sz="1400" dirty="0">
                <a:latin typeface="Arial" panose="020B0604020202020204" pitchFamily="34" charset="0"/>
                <a:ea typeface="Calibri" charset="0"/>
                <a:cs typeface="Arial" panose="020B0604020202020204" pitchFamily="34" charset="0"/>
              </a:rPr>
              <a:t>at</a:t>
            </a:r>
            <a:r>
              <a:rPr lang="en-GB" sz="1400" dirty="0">
                <a:latin typeface="Arial" panose="020B0604020202020204" pitchFamily="34" charset="0"/>
                <a:ea typeface="Calibri" charset="0"/>
                <a:cs typeface="Arial" panose="020B0604020202020204" pitchFamily="34" charset="0"/>
              </a:rPr>
              <a:t>: </a:t>
            </a:r>
            <a:r>
              <a:rPr lang="en-GB" sz="1400" dirty="0">
                <a:latin typeface="Arial" panose="020B0604020202020204" pitchFamily="34" charset="0"/>
                <a:ea typeface="Calibri" charset="0"/>
                <a:cs typeface="Arial" panose="020B0604020202020204" pitchFamily="34" charset="0"/>
                <a:hlinkClick r:id="rId4"/>
              </a:rPr>
              <a:t>https://www.bp.com/content/dam/bp/business-sites/en/global/corporate/pdfs/energy-economics/statistical-review/bp-stats-review-2019-full-report.pdf</a:t>
            </a:r>
            <a:r>
              <a:rPr lang="en-GB" sz="1400" dirty="0">
                <a:latin typeface="Arial" panose="020B0604020202020204" pitchFamily="34" charset="0"/>
                <a:ea typeface="Calibri" charset="0"/>
                <a:cs typeface="Arial" panose="020B0604020202020204" pitchFamily="34" charset="0"/>
              </a:rPr>
              <a:t> </a:t>
            </a:r>
          </a:p>
          <a:p>
            <a:pPr>
              <a:buFont typeface="Arial" charset="0"/>
              <a:buChar char="•"/>
            </a:pPr>
            <a:r>
              <a:rPr lang="en-US" sz="1400" dirty="0">
                <a:latin typeface="Arial" panose="020B0604020202020204" pitchFamily="34" charset="0"/>
                <a:ea typeface="Calibri" charset="0"/>
                <a:cs typeface="Arial" panose="020B0604020202020204" pitchFamily="34" charset="0"/>
              </a:rPr>
              <a:t>Danish Government, 2011. “Energy Strategy 2011–From Coal, Oil and Gas to Green Energy”. </a:t>
            </a:r>
            <a:r>
              <a:rPr lang="en-US" sz="1400" dirty="0" err="1">
                <a:latin typeface="Arial" panose="020B0604020202020204" pitchFamily="34" charset="0"/>
                <a:ea typeface="Calibri" charset="0"/>
                <a:cs typeface="Arial" panose="020B0604020202020204" pitchFamily="34" charset="0"/>
              </a:rPr>
              <a:t>Ministery</a:t>
            </a:r>
            <a:r>
              <a:rPr lang="en-US" sz="1400" dirty="0">
                <a:latin typeface="Arial" panose="020B0604020202020204" pitchFamily="34" charset="0"/>
                <a:ea typeface="Calibri" charset="0"/>
                <a:cs typeface="Arial" panose="020B0604020202020204" pitchFamily="34" charset="0"/>
              </a:rPr>
              <a:t> of Climate and Energy, Copenhagen, available at: </a:t>
            </a:r>
            <a:r>
              <a:rPr lang="en-US" sz="1400" dirty="0">
                <a:latin typeface="Arial" panose="020B0604020202020204" pitchFamily="34" charset="0"/>
                <a:ea typeface="Calibri" charset="0"/>
                <a:cs typeface="Arial" panose="020B0604020202020204" pitchFamily="34" charset="0"/>
                <a:hlinkClick r:id="rId5" invalidUrl="http://www.danishwaterforum.dk/activities/Climate change/Dansk_Energistrategi_2050_febr.2011.pdf"/>
              </a:rPr>
              <a:t>http://www.danishwaterforum.dk/activities/Climate%20change/Dansk_Energistrategi_2050_febr.2011.pdf</a:t>
            </a:r>
            <a:r>
              <a:rPr lang="en-US" sz="1400" dirty="0">
                <a:latin typeface="Arial" panose="020B0604020202020204" pitchFamily="34" charset="0"/>
                <a:ea typeface="Calibri" charset="0"/>
                <a:cs typeface="Arial" panose="020B0604020202020204" pitchFamily="34" charset="0"/>
              </a:rPr>
              <a:t> </a:t>
            </a:r>
            <a:endParaRPr lang="en-GB" sz="1400" dirty="0">
              <a:latin typeface="Arial" panose="020B0604020202020204" pitchFamily="34" charset="0"/>
              <a:ea typeface="Calibri" charset="0"/>
              <a:cs typeface="Arial" panose="020B0604020202020204" pitchFamily="34" charset="0"/>
            </a:endParaRPr>
          </a:p>
          <a:p>
            <a:pPr>
              <a:buFont typeface="Arial" charset="0"/>
              <a:buChar char="•"/>
            </a:pPr>
            <a:r>
              <a:rPr lang="en-US" sz="1400" dirty="0">
                <a:latin typeface="Arial" panose="020B0604020202020204" pitchFamily="34" charset="0"/>
                <a:ea typeface="Calibri" charset="0"/>
                <a:cs typeface="Arial" panose="020B0604020202020204" pitchFamily="34" charset="0"/>
              </a:rPr>
              <a:t>European Commission (EC), 2000. “Towards a European Strategy for the Security of Energy Supply”. Green Paper, Luxembourg: Office for Official Publications of the European Communities, available at: </a:t>
            </a:r>
            <a:r>
              <a:rPr lang="en-GB" sz="1400" dirty="0">
                <a:latin typeface="Arial" panose="020B0604020202020204" pitchFamily="34" charset="0"/>
                <a:ea typeface="Calibri" charset="0"/>
                <a:cs typeface="Arial" panose="020B0604020202020204" pitchFamily="34" charset="0"/>
                <a:hlinkClick r:id="rId6"/>
              </a:rPr>
              <a:t>http://aei.pitt.edu/1184/1/enegy_supply_security_gp_COM_2000_769.pdf</a:t>
            </a:r>
            <a:r>
              <a:rPr lang="en-GB" sz="1400" dirty="0">
                <a:latin typeface="Arial" panose="020B0604020202020204" pitchFamily="34" charset="0"/>
                <a:ea typeface="Calibri" charset="0"/>
                <a:cs typeface="Arial" panose="020B0604020202020204" pitchFamily="34" charset="0"/>
              </a:rPr>
              <a:t> </a:t>
            </a:r>
            <a:endParaRPr lang="el-GR" sz="1400" dirty="0">
              <a:latin typeface="Arial" panose="020B0604020202020204" pitchFamily="34" charset="0"/>
              <a:ea typeface="Calibri" charset="0"/>
              <a:cs typeface="Arial" panose="020B0604020202020204" pitchFamily="34" charset="0"/>
            </a:endParaRPr>
          </a:p>
          <a:p>
            <a:pPr lvl="0">
              <a:buFont typeface="Arial" charset="0"/>
              <a:buChar char="•"/>
            </a:pPr>
            <a:r>
              <a:rPr lang="en-US" sz="1400" dirty="0">
                <a:latin typeface="Arial" panose="020B0604020202020204" pitchFamily="34" charset="0"/>
                <a:cs typeface="Arial" panose="020B0604020202020204" pitchFamily="34" charset="0"/>
              </a:rPr>
              <a:t>Eurostat, 2013. “EU27 Energy Dependence Rate at 54% in 2011”. February 2013, available at: </a:t>
            </a:r>
            <a:r>
              <a:rPr lang="en-GB" sz="1400" dirty="0">
                <a:latin typeface="Arial" panose="020B0604020202020204" pitchFamily="34" charset="0"/>
                <a:cs typeface="Arial" panose="020B0604020202020204" pitchFamily="34" charset="0"/>
                <a:hlinkClick r:id="rId7"/>
              </a:rPr>
              <a:t>https://ec.europa.eu/eurostat/web/products-press-releases/-/8-13022013-BP</a:t>
            </a:r>
            <a:r>
              <a:rPr lang="en-GB" sz="1400" dirty="0">
                <a:latin typeface="Arial" panose="020B0604020202020204" pitchFamily="34" charset="0"/>
                <a:cs typeface="Arial" panose="020B0604020202020204" pitchFamily="34" charset="0"/>
              </a:rPr>
              <a:t> </a:t>
            </a:r>
          </a:p>
          <a:p>
            <a:pPr>
              <a:buFont typeface="Arial" charset="0"/>
              <a:buChar char="•"/>
            </a:pPr>
            <a:r>
              <a:rPr lang="en-US" sz="1400" dirty="0" err="1">
                <a:latin typeface="Arial" panose="020B0604020202020204" pitchFamily="34" charset="0"/>
                <a:cs typeface="Arial" panose="020B0604020202020204" pitchFamily="34" charset="0"/>
              </a:rPr>
              <a:t>Hache</a:t>
            </a:r>
            <a:r>
              <a:rPr lang="en-US" sz="1400" dirty="0">
                <a:latin typeface="Arial" panose="020B0604020202020204" pitchFamily="34" charset="0"/>
                <a:cs typeface="Arial" panose="020B0604020202020204" pitchFamily="34" charset="0"/>
              </a:rPr>
              <a:t> E., 2018. “Do renewable energies improve energy security in the long run”? International Economics. Volume 156. pp. 127-135. </a:t>
            </a:r>
            <a:r>
              <a:rPr lang="en-GB" sz="1400" dirty="0">
                <a:latin typeface="Arial" panose="020B0604020202020204" pitchFamily="34" charset="0"/>
                <a:cs typeface="Arial" panose="020B0604020202020204" pitchFamily="34" charset="0"/>
              </a:rPr>
              <a:t>DOI: </a:t>
            </a:r>
            <a:endParaRPr lang="el-GR" sz="1400" dirty="0">
              <a:latin typeface="Arial" panose="020B0604020202020204" pitchFamily="34" charset="0"/>
              <a:cs typeface="Arial" panose="020B0604020202020204" pitchFamily="34" charset="0"/>
            </a:endParaRPr>
          </a:p>
          <a:p>
            <a:pPr lvl="0">
              <a:buFont typeface="Arial" charset="0"/>
              <a:buChar char="•"/>
            </a:pPr>
            <a:r>
              <a:rPr lang="en-US" sz="1400" dirty="0" err="1">
                <a:latin typeface="Arial" panose="020B0604020202020204" pitchFamily="34" charset="0"/>
                <a:cs typeface="Arial" panose="020B0604020202020204" pitchFamily="34" charset="0"/>
              </a:rPr>
              <a:t>Harjanne</a:t>
            </a:r>
            <a:r>
              <a:rPr lang="en-US" sz="1400" dirty="0">
                <a:latin typeface="Arial" panose="020B0604020202020204" pitchFamily="34" charset="0"/>
                <a:cs typeface="Arial" panose="020B0604020202020204" pitchFamily="34" charset="0"/>
              </a:rPr>
              <a:t> A., Korhonen J.M., 2019. “</a:t>
            </a:r>
            <a:r>
              <a:rPr lang="en-GB" sz="1400" dirty="0">
                <a:latin typeface="Arial" panose="020B0604020202020204" pitchFamily="34" charset="0"/>
                <a:cs typeface="Arial" panose="020B0604020202020204" pitchFamily="34" charset="0"/>
              </a:rPr>
              <a:t>Abandoning the concept of renewable energy”. Energy Policy. Volume 127. pp. 330-340. DOI: 10.1016/j.enpol.2018.12.029</a:t>
            </a:r>
          </a:p>
          <a:p>
            <a:pPr lvl="0">
              <a:buFont typeface="Arial" charset="0"/>
              <a:buChar char="•"/>
            </a:pPr>
            <a:r>
              <a:rPr lang="en-GB" sz="1400" dirty="0" err="1">
                <a:latin typeface="Arial" panose="020B0604020202020204" pitchFamily="34" charset="0"/>
                <a:cs typeface="Arial" panose="020B0604020202020204" pitchFamily="34" charset="0"/>
              </a:rPr>
              <a:t>Hazboun</a:t>
            </a:r>
            <a:r>
              <a:rPr lang="en-GB" sz="1400" dirty="0">
                <a:latin typeface="Arial" panose="020B0604020202020204" pitchFamily="34" charset="0"/>
                <a:cs typeface="Arial" panose="020B0604020202020204" pitchFamily="34" charset="0"/>
              </a:rPr>
              <a:t> S.O., Briscoe M., Givens J., </a:t>
            </a:r>
            <a:r>
              <a:rPr lang="en-GB" sz="1400" dirty="0" err="1">
                <a:latin typeface="Arial" panose="020B0604020202020204" pitchFamily="34" charset="0"/>
                <a:cs typeface="Arial" panose="020B0604020202020204" pitchFamily="34" charset="0"/>
              </a:rPr>
              <a:t>Krannich</a:t>
            </a:r>
            <a:r>
              <a:rPr lang="en-GB" sz="1400" dirty="0">
                <a:latin typeface="Arial" panose="020B0604020202020204" pitchFamily="34" charset="0"/>
                <a:cs typeface="Arial" panose="020B0604020202020204" pitchFamily="34" charset="0"/>
              </a:rPr>
              <a:t> R., 2019. “Keep quiet on climate: Assessing public response to seven renewable energy frames in the Western United States”. </a:t>
            </a:r>
            <a:r>
              <a:rPr lang="en-GB" sz="1400" dirty="0">
                <a:latin typeface="Arial" panose="020B0604020202020204" pitchFamily="34" charset="0"/>
                <a:cs typeface="Arial" panose="020B0604020202020204" pitchFamily="34" charset="0"/>
                <a:hlinkClick r:id="rId8" tooltip="Go to Energy Research &amp; Social Science on ScienceDirect"/>
              </a:rPr>
              <a:t>Energy Research &amp; Social Science</a:t>
            </a:r>
            <a:r>
              <a:rPr lang="en-GB" sz="1400" dirty="0">
                <a:latin typeface="Arial" panose="020B0604020202020204" pitchFamily="34" charset="0"/>
                <a:cs typeface="Arial" panose="020B0604020202020204" pitchFamily="34" charset="0"/>
              </a:rPr>
              <a:t>. Volume 57. pp.101243. DOI: 10.1016/j.erss.2019.101243</a:t>
            </a:r>
          </a:p>
          <a:p>
            <a:pPr marL="0" indent="0">
              <a:buNone/>
            </a:pPr>
            <a:endParaRPr lang="en-GB" sz="1400" dirty="0">
              <a:latin typeface="Arial" panose="020B0604020202020204" pitchFamily="34" charset="0"/>
              <a:ea typeface="Calibri" charset="0"/>
              <a:cs typeface="Arial" panose="020B0604020202020204" pitchFamily="34" charset="0"/>
            </a:endParaRPr>
          </a:p>
          <a:p>
            <a:pPr>
              <a:lnSpc>
                <a:spcPct val="120000"/>
              </a:lnSpc>
            </a:pPr>
            <a:endParaRPr lang="en-GB" sz="1400" dirty="0">
              <a:latin typeface="Arial" panose="020B0604020202020204" pitchFamily="34" charset="0"/>
              <a:cs typeface="Arial" panose="020B0604020202020204" pitchFamily="34" charset="0"/>
            </a:endParaRPr>
          </a:p>
          <a:p>
            <a:pPr>
              <a:lnSpc>
                <a:spcPct val="120000"/>
              </a:lnSpc>
            </a:pPr>
            <a:endParaRPr lang="en-GR" sz="1400" dirty="0">
              <a:latin typeface="Arial" panose="020B0604020202020204" pitchFamily="34" charset="0"/>
              <a:cs typeface="Arial" panose="020B0604020202020204" pitchFamily="34" charset="0"/>
            </a:endParaRPr>
          </a:p>
          <a:p>
            <a:pPr>
              <a:lnSpc>
                <a:spcPct val="120000"/>
              </a:lnSpc>
            </a:pPr>
            <a:endParaRPr lang="en-GR" sz="1400" dirty="0">
              <a:latin typeface="Arial" panose="020B0604020202020204" pitchFamily="34" charset="0"/>
              <a:cs typeface="Arial" panose="020B0604020202020204" pitchFamily="34" charset="0"/>
            </a:endParaRPr>
          </a:p>
          <a:p>
            <a:pPr>
              <a:lnSpc>
                <a:spcPct val="120000"/>
              </a:lnSpc>
            </a:pPr>
            <a:endParaRPr lang="en-GR"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6DECD6-8397-7643-8FB7-B3E109555615}"/>
              </a:ext>
            </a:extLst>
          </p:cNvPr>
          <p:cNvSpPr>
            <a:spLocks noGrp="1"/>
          </p:cNvSpPr>
          <p:nvPr>
            <p:ph type="sldNum" sz="quarter" idx="12"/>
          </p:nvPr>
        </p:nvSpPr>
        <p:spPr/>
        <p:txBody>
          <a:bodyPr/>
          <a:lstStyle/>
          <a:p>
            <a:fld id="{F8E28480-1C08-4458-AD97-0283E6FFD09D}" type="slidenum">
              <a:rPr lang="en-US" smtClean="0"/>
              <a:t>41</a:t>
            </a:fld>
            <a:endParaRPr lang="en-US" dirty="0"/>
          </a:p>
        </p:txBody>
      </p:sp>
    </p:spTree>
    <p:extLst>
      <p:ext uri="{BB962C8B-B14F-4D97-AF65-F5344CB8AC3E}">
        <p14:creationId xmlns:p14="http://schemas.microsoft.com/office/powerpoint/2010/main" val="1967703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5CE-C7A7-1246-84A2-3537610522A9}"/>
              </a:ext>
            </a:extLst>
          </p:cNvPr>
          <p:cNvSpPr>
            <a:spLocks noGrp="1"/>
          </p:cNvSpPr>
          <p:nvPr>
            <p:ph type="title"/>
          </p:nvPr>
        </p:nvSpPr>
        <p:spPr>
          <a:xfrm>
            <a:off x="0" y="394855"/>
            <a:ext cx="10858500" cy="446810"/>
          </a:xfrm>
        </p:spPr>
        <p:txBody>
          <a:bodyPr>
            <a:normAutofit/>
          </a:bodyPr>
          <a:lstStyle/>
          <a:p>
            <a:r>
              <a:rPr lang="en-GR" sz="2200" dirty="0">
                <a:solidFill>
                  <a:schemeClr val="bg2">
                    <a:lumMod val="50000"/>
                  </a:schemeClr>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9B73F605-DE0C-944F-A1A2-F176C89D45EA}"/>
              </a:ext>
            </a:extLst>
          </p:cNvPr>
          <p:cNvSpPr>
            <a:spLocks noGrp="1"/>
          </p:cNvSpPr>
          <p:nvPr>
            <p:ph idx="1"/>
          </p:nvPr>
        </p:nvSpPr>
        <p:spPr>
          <a:xfrm>
            <a:off x="0" y="841665"/>
            <a:ext cx="11658599" cy="6016335"/>
          </a:xfrm>
        </p:spPr>
        <p:txBody>
          <a:bodyPr>
            <a:noAutofit/>
          </a:bodyPr>
          <a:lstStyle/>
          <a:p>
            <a:pPr lvl="0">
              <a:buFont typeface="Arial" charset="0"/>
              <a:buChar char="•"/>
            </a:pPr>
            <a:r>
              <a:rPr lang="en-US" sz="1400" dirty="0">
                <a:latin typeface="Arial" panose="020B0604020202020204" pitchFamily="34" charset="0"/>
                <a:cs typeface="Arial" panose="020B0604020202020204" pitchFamily="34" charset="0"/>
              </a:rPr>
              <a:t>International Energy Agency (IEA), 2003. “</a:t>
            </a:r>
            <a:r>
              <a:rPr lang="en-GB" sz="1400" dirty="0">
                <a:latin typeface="Arial" panose="020B0604020202020204" pitchFamily="34" charset="0"/>
                <a:cs typeface="Arial" panose="020B0604020202020204" pitchFamily="34" charset="0"/>
              </a:rPr>
              <a:t>Renewables in Russia: From Opportunity to Reality”.</a:t>
            </a:r>
            <a:r>
              <a:rPr lang="en-US" sz="1400" dirty="0">
                <a:latin typeface="Arial" panose="020B0604020202020204" pitchFamily="34" charset="0"/>
                <a:cs typeface="Arial" panose="020B0604020202020204" pitchFamily="34" charset="0"/>
              </a:rPr>
              <a:t> Paris: IEA/OECD, available at: </a:t>
            </a:r>
            <a:r>
              <a:rPr lang="en-GB" sz="1400" dirty="0">
                <a:latin typeface="Arial" panose="020B0604020202020204" pitchFamily="34" charset="0"/>
                <a:cs typeface="Arial" panose="020B0604020202020204" pitchFamily="34" charset="0"/>
                <a:hlinkClick r:id="rId2"/>
              </a:rPr>
              <a:t>https://www.iea.org/publications/freepublications/publication/RenewRus_2003.pdf</a:t>
            </a:r>
            <a:r>
              <a:rPr lang="en-GB" sz="1400" dirty="0">
                <a:latin typeface="Arial" panose="020B0604020202020204" pitchFamily="34" charset="0"/>
                <a:cs typeface="Arial" panose="020B0604020202020204" pitchFamily="34" charset="0"/>
              </a:rPr>
              <a:t> </a:t>
            </a:r>
          </a:p>
          <a:p>
            <a:pPr lvl="0">
              <a:buFont typeface="Arial" charset="0"/>
              <a:buChar char="•"/>
            </a:pPr>
            <a:r>
              <a:rPr lang="en-US" sz="1400" dirty="0">
                <a:latin typeface="Arial" panose="020B0604020202020204" pitchFamily="34" charset="0"/>
                <a:cs typeface="Arial" panose="020B0604020202020204" pitchFamily="34" charset="0"/>
              </a:rPr>
              <a:t>International Energy Agency (IEA), 2007. “Energy Security and Climate Policy: Assessing Interactions”. Paris: IEA/OECD, available at: </a:t>
            </a:r>
            <a:r>
              <a:rPr lang="en-GB" sz="1400" dirty="0">
                <a:latin typeface="Arial" panose="020B0604020202020204" pitchFamily="34" charset="0"/>
                <a:cs typeface="Arial" panose="020B0604020202020204" pitchFamily="34" charset="0"/>
                <a:hlinkClick r:id="rId3"/>
              </a:rPr>
              <a:t>https://www.iea.org/publications/freepublications/publication/energy_security_climate_policy.pdf</a:t>
            </a:r>
            <a:r>
              <a:rPr lang="en-GB" sz="1400" dirty="0">
                <a:latin typeface="Arial" panose="020B0604020202020204" pitchFamily="34" charset="0"/>
                <a:cs typeface="Arial" panose="020B0604020202020204" pitchFamily="34" charset="0"/>
              </a:rPr>
              <a:t> </a:t>
            </a:r>
          </a:p>
          <a:p>
            <a:pPr lvl="0">
              <a:buFont typeface="Arial" charset="0"/>
              <a:buChar char="•"/>
            </a:pPr>
            <a:r>
              <a:rPr lang="en-US" sz="1400" dirty="0">
                <a:latin typeface="Arial" panose="020B0604020202020204" pitchFamily="34" charset="0"/>
                <a:cs typeface="Arial" panose="020B0604020202020204" pitchFamily="34" charset="0"/>
              </a:rPr>
              <a:t>International Energy Agency (IEA), 2011. “Measuring short-term energy security”. Paris: OECD/IEA, available at: </a:t>
            </a:r>
            <a:r>
              <a:rPr lang="en-GB" sz="1400" dirty="0">
                <a:latin typeface="Arial" panose="020B0604020202020204" pitchFamily="34" charset="0"/>
                <a:cs typeface="Arial" panose="020B0604020202020204" pitchFamily="34" charset="0"/>
                <a:hlinkClick r:id="rId4"/>
              </a:rPr>
              <a:t>https://www.iea.org/publications/freepublications/publication/Moses.pdf</a:t>
            </a:r>
            <a:r>
              <a:rPr lang="en-GB" sz="1400" dirty="0">
                <a:latin typeface="Arial" panose="020B0604020202020204" pitchFamily="34" charset="0"/>
                <a:cs typeface="Arial" panose="020B0604020202020204" pitchFamily="34" charset="0"/>
              </a:rPr>
              <a:t> </a:t>
            </a:r>
          </a:p>
          <a:p>
            <a:pPr lvl="0">
              <a:buFont typeface="Arial" charset="0"/>
              <a:buChar char="•"/>
            </a:pPr>
            <a:r>
              <a:rPr lang="en-GB" sz="1400" dirty="0">
                <a:latin typeface="Arial" panose="020B0604020202020204" pitchFamily="34" charset="0"/>
                <a:cs typeface="Arial" panose="020B0604020202020204" pitchFamily="34" charset="0"/>
              </a:rPr>
              <a:t>International Renewable Energy Agency (IRENA), 2019. “Renewable Energy Statistics 2018”, available at: </a:t>
            </a:r>
            <a:r>
              <a:rPr lang="en-GB" sz="1400" dirty="0">
                <a:latin typeface="Arial" panose="020B0604020202020204" pitchFamily="34" charset="0"/>
                <a:cs typeface="Arial" panose="020B0604020202020204" pitchFamily="34" charset="0"/>
                <a:hlinkClick r:id="rId5"/>
              </a:rPr>
              <a:t>https://www.irena.org/-/media/Files/IRENA/Agency/Publication/2018/Jul/IRENA_Renewable_Energy_Statistics_2018.pdf</a:t>
            </a:r>
            <a:r>
              <a:rPr lang="en-GB" sz="1400" dirty="0">
                <a:latin typeface="Arial" panose="020B0604020202020204" pitchFamily="34" charset="0"/>
                <a:cs typeface="Arial" panose="020B0604020202020204" pitchFamily="34" charset="0"/>
              </a:rPr>
              <a:t> </a:t>
            </a:r>
            <a:endParaRPr lang="el-GR" sz="1400" dirty="0">
              <a:latin typeface="Arial" panose="020B0604020202020204" pitchFamily="34" charset="0"/>
              <a:cs typeface="Arial" panose="020B0604020202020204" pitchFamily="34" charset="0"/>
            </a:endParaRPr>
          </a:p>
          <a:p>
            <a:pPr lvl="0">
              <a:buFont typeface="Arial" charset="0"/>
              <a:buChar char="•"/>
            </a:pPr>
            <a:r>
              <a:rPr lang="en-US" sz="1400" dirty="0">
                <a:latin typeface="Arial" panose="020B0604020202020204" pitchFamily="34" charset="0"/>
                <a:cs typeface="Arial" panose="020B0604020202020204" pitchFamily="34" charset="0"/>
              </a:rPr>
              <a:t>Liu J., 2019. “China's renewable energy law and policy: A critical review”. Renewable and Sustainable Energy Reviews. Volume 99. pp. 212-219. </a:t>
            </a:r>
            <a:r>
              <a:rPr lang="en-GB" sz="1400" dirty="0">
                <a:latin typeface="Arial" panose="020B0604020202020204" pitchFamily="34" charset="0"/>
                <a:cs typeface="Arial" panose="020B0604020202020204" pitchFamily="34" charset="0"/>
              </a:rPr>
              <a:t>DOI: 10.1016/j.rser.2018.10.007</a:t>
            </a:r>
          </a:p>
          <a:p>
            <a:pPr lvl="0">
              <a:buFont typeface="Arial" charset="0"/>
              <a:buChar char="•"/>
            </a:pPr>
            <a:r>
              <a:rPr lang="en-US" sz="1400" dirty="0" err="1">
                <a:latin typeface="Arial" panose="020B0604020202020204" pitchFamily="34" charset="0"/>
                <a:cs typeface="Arial" panose="020B0604020202020204" pitchFamily="34" charset="0"/>
              </a:rPr>
              <a:t>Marquina</a:t>
            </a:r>
            <a:r>
              <a:rPr lang="en-US" sz="1400" dirty="0">
                <a:latin typeface="Arial" panose="020B0604020202020204" pitchFamily="34" charset="0"/>
                <a:cs typeface="Arial" panose="020B0604020202020204" pitchFamily="34" charset="0"/>
              </a:rPr>
              <a:t> A., 2008. “The Southeast–Southwest European Energy Corridor”. In Energy Security: Visions from Asia and Europe, </a:t>
            </a:r>
            <a:r>
              <a:rPr lang="en-US" sz="1400" dirty="0" err="1">
                <a:latin typeface="Arial" panose="020B0604020202020204" pitchFamily="34" charset="0"/>
                <a:cs typeface="Arial" panose="020B0604020202020204" pitchFamily="34" charset="0"/>
              </a:rPr>
              <a:t>Marguina</a:t>
            </a:r>
            <a:r>
              <a:rPr lang="en-US" sz="1400" dirty="0">
                <a:latin typeface="Arial" panose="020B0604020202020204" pitchFamily="34" charset="0"/>
                <a:cs typeface="Arial" panose="020B0604020202020204" pitchFamily="34" charset="0"/>
              </a:rPr>
              <a:t> A. (ed.). Palgrave Macmillan, UK. </a:t>
            </a:r>
            <a:r>
              <a:rPr lang="en-GB" sz="1400" dirty="0">
                <a:latin typeface="Arial" panose="020B0604020202020204" pitchFamily="34" charset="0"/>
                <a:cs typeface="Arial" panose="020B0604020202020204" pitchFamily="34" charset="0"/>
              </a:rPr>
              <a:t>ISBN: 978-0230595002</a:t>
            </a:r>
          </a:p>
          <a:p>
            <a:pPr lvl="0">
              <a:buFont typeface="Arial" charset="0"/>
              <a:buChar char="•"/>
            </a:pPr>
            <a:r>
              <a:rPr lang="en-US" sz="1400" dirty="0">
                <a:latin typeface="Arial" panose="020B0604020202020204" pitchFamily="34" charset="0"/>
                <a:cs typeface="Arial" panose="020B0604020202020204" pitchFamily="34" charset="0"/>
              </a:rPr>
              <a:t>Overland I., 2019. “</a:t>
            </a:r>
            <a:r>
              <a:rPr lang="en-GB" sz="1400" dirty="0">
                <a:latin typeface="Arial" panose="020B0604020202020204" pitchFamily="34" charset="0"/>
                <a:cs typeface="Arial" panose="020B0604020202020204" pitchFamily="34" charset="0"/>
              </a:rPr>
              <a:t>The geopolitics of renewable energy: Debunking four emerging myths”. Energy Research and Social Science. Volume 49. pp. 36-40. DOI: 10.1016/j.erss.2018.10.018</a:t>
            </a:r>
          </a:p>
          <a:p>
            <a:pPr lvl="0">
              <a:buFont typeface="Arial" charset="0"/>
              <a:buChar char="•"/>
            </a:pPr>
            <a:r>
              <a:rPr lang="en-GB" sz="1400" dirty="0" err="1">
                <a:latin typeface="Arial" panose="020B0604020202020204" pitchFamily="34" charset="0"/>
                <a:cs typeface="Arial" panose="020B0604020202020204" pitchFamily="34" charset="0"/>
              </a:rPr>
              <a:t>Proskuryakova</a:t>
            </a:r>
            <a:r>
              <a:rPr lang="en-GB" sz="1400" dirty="0">
                <a:latin typeface="Arial" panose="020B0604020202020204" pitchFamily="34" charset="0"/>
                <a:cs typeface="Arial" panose="020B0604020202020204" pitchFamily="34" charset="0"/>
              </a:rPr>
              <a:t> L., 2018. “Updating energy security and environmental policy: Energy security theories revisited”. Journal of Environmental Management. Volume 223. pp. 203-214. DOI: 10.1016/j.jenvman.2018.06.016</a:t>
            </a:r>
          </a:p>
          <a:p>
            <a:pPr lvl="0">
              <a:buFont typeface="Arial" charset="0"/>
              <a:buChar char="•"/>
            </a:pPr>
            <a:r>
              <a:rPr lang="en-US" sz="1400" dirty="0">
                <a:latin typeface="Arial" panose="020B0604020202020204" pitchFamily="34" charset="0"/>
                <a:cs typeface="Arial" panose="020B0604020202020204" pitchFamily="34" charset="0"/>
              </a:rPr>
              <a:t>Sovacool B.K., 2013. “An International Assessment of Energy Security Performance”. Ecological Economics. Volume 88. pp. 148-158. </a:t>
            </a:r>
            <a:r>
              <a:rPr lang="en-GB" sz="1400" dirty="0">
                <a:latin typeface="Arial" panose="020B0604020202020204" pitchFamily="34" charset="0"/>
                <a:cs typeface="Arial" panose="020B0604020202020204" pitchFamily="34" charset="0"/>
              </a:rPr>
              <a:t>DOI: 10.1016/j.ecolecon.2013.01.019</a:t>
            </a:r>
            <a:endParaRPr lang="el-GR" sz="1400" dirty="0">
              <a:latin typeface="Arial" panose="020B0604020202020204" pitchFamily="34" charset="0"/>
              <a:cs typeface="Arial" panose="020B0604020202020204" pitchFamily="34" charset="0"/>
            </a:endParaRPr>
          </a:p>
          <a:p>
            <a:pPr lvl="0">
              <a:buFont typeface="Arial" charset="0"/>
              <a:buChar char="•"/>
            </a:pPr>
            <a:r>
              <a:rPr lang="en-US" sz="1400" dirty="0">
                <a:latin typeface="Arial" panose="020B0604020202020204" pitchFamily="34" charset="0"/>
                <a:cs typeface="Arial" panose="020B0604020202020204" pitchFamily="34" charset="0"/>
              </a:rPr>
              <a:t>Sovacool B.K., Tambo T., 2016. “Comparing Consumer Perceptions of Energy Security, Policy, and Low-Carbon Technology: Insights from Denmark”. Energy Research and Social Science. Volume 11. pp. 79-91. </a:t>
            </a:r>
            <a:r>
              <a:rPr lang="en-GB" sz="1400" dirty="0">
                <a:latin typeface="Arial" panose="020B0604020202020204" pitchFamily="34" charset="0"/>
                <a:cs typeface="Arial" panose="020B0604020202020204" pitchFamily="34" charset="0"/>
              </a:rPr>
              <a:t>DOI: 10.1016/j.erss.2015.08.010</a:t>
            </a:r>
          </a:p>
          <a:p>
            <a:pPr marL="0" lv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6DECD6-8397-7643-8FB7-B3E109555615}"/>
              </a:ext>
            </a:extLst>
          </p:cNvPr>
          <p:cNvSpPr>
            <a:spLocks noGrp="1"/>
          </p:cNvSpPr>
          <p:nvPr>
            <p:ph type="sldNum" sz="quarter" idx="12"/>
          </p:nvPr>
        </p:nvSpPr>
        <p:spPr/>
        <p:txBody>
          <a:bodyPr/>
          <a:lstStyle/>
          <a:p>
            <a:fld id="{F8E28480-1C08-4458-AD97-0283E6FFD09D}" type="slidenum">
              <a:rPr lang="en-US" smtClean="0"/>
              <a:t>42</a:t>
            </a:fld>
            <a:endParaRPr lang="en-US" dirty="0"/>
          </a:p>
        </p:txBody>
      </p:sp>
    </p:spTree>
    <p:extLst>
      <p:ext uri="{BB962C8B-B14F-4D97-AF65-F5344CB8AC3E}">
        <p14:creationId xmlns:p14="http://schemas.microsoft.com/office/powerpoint/2010/main" val="74456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5CE-C7A7-1246-84A2-3537610522A9}"/>
              </a:ext>
            </a:extLst>
          </p:cNvPr>
          <p:cNvSpPr>
            <a:spLocks noGrp="1"/>
          </p:cNvSpPr>
          <p:nvPr>
            <p:ph type="title"/>
          </p:nvPr>
        </p:nvSpPr>
        <p:spPr>
          <a:xfrm>
            <a:off x="0" y="394855"/>
            <a:ext cx="10858500" cy="446810"/>
          </a:xfrm>
        </p:spPr>
        <p:txBody>
          <a:bodyPr>
            <a:normAutofit/>
          </a:bodyPr>
          <a:lstStyle/>
          <a:p>
            <a:r>
              <a:rPr lang="en-GR" sz="2200" dirty="0">
                <a:solidFill>
                  <a:schemeClr val="bg2">
                    <a:lumMod val="50000"/>
                  </a:schemeClr>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9B73F605-DE0C-944F-A1A2-F176C89D45EA}"/>
              </a:ext>
            </a:extLst>
          </p:cNvPr>
          <p:cNvSpPr>
            <a:spLocks noGrp="1"/>
          </p:cNvSpPr>
          <p:nvPr>
            <p:ph idx="1"/>
          </p:nvPr>
        </p:nvSpPr>
        <p:spPr>
          <a:xfrm>
            <a:off x="0" y="841665"/>
            <a:ext cx="11658599" cy="6016335"/>
          </a:xfrm>
        </p:spPr>
        <p:txBody>
          <a:bodyPr>
            <a:noAutofit/>
          </a:bodyPr>
          <a:lstStyle/>
          <a:p>
            <a:r>
              <a:rPr lang="en-US" sz="1400" dirty="0">
                <a:latin typeface="Arial" panose="020B0604020202020204" pitchFamily="34" charset="0"/>
                <a:cs typeface="Arial" panose="020B0604020202020204" pitchFamily="34" charset="0"/>
              </a:rPr>
              <a:t>Sovacool B.K., Brown M.A., 2009. “Competing Dimensions of energy Security: An International Perspective”. Working Paper #45, Working Paper Series, Ivan Allen College, School of Public Policy, Georgia Tech, Atlanta: GA, available at: </a:t>
            </a:r>
            <a:r>
              <a:rPr lang="en-US" sz="1400" dirty="0">
                <a:latin typeface="Arial" panose="020B0604020202020204" pitchFamily="34" charset="0"/>
                <a:cs typeface="Arial" panose="020B0604020202020204" pitchFamily="34" charset="0"/>
                <a:hlinkClick r:id="rId2"/>
              </a:rPr>
              <a:t>https://people.iac.gatech.edu/files/publication/394_wp45.pdf</a:t>
            </a:r>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lvl="0">
              <a:buFont typeface="Arial" charset="0"/>
              <a:buChar char="•"/>
            </a:pPr>
            <a:r>
              <a:rPr lang="en-US" sz="1400" dirty="0">
                <a:latin typeface="Arial" panose="020B0604020202020204" pitchFamily="34" charset="0"/>
                <a:cs typeface="Arial" panose="020B0604020202020204" pitchFamily="34" charset="0"/>
              </a:rPr>
              <a:t>Wang B., Wang Q., Wei Y-M., Li, Z-P., 2018. “Role of renewable energy in China’s energy security and climate change mitigation: An index decomposition analysis”. Renewable and Sustainable Energy Reviews. Volume 90. pp. 187-194. </a:t>
            </a:r>
            <a:r>
              <a:rPr lang="en-GB" sz="1400" dirty="0">
                <a:latin typeface="Arial" panose="020B0604020202020204" pitchFamily="34" charset="0"/>
                <a:cs typeface="Arial" panose="020B0604020202020204" pitchFamily="34" charset="0"/>
              </a:rPr>
              <a:t>DOI: 10.1016/j.rser.2018.03.012</a:t>
            </a:r>
          </a:p>
          <a:p>
            <a:pPr lvl="0">
              <a:buFont typeface="Arial" charset="0"/>
              <a:buChar char="•"/>
            </a:pPr>
            <a:r>
              <a:rPr lang="en-US" sz="1400" dirty="0">
                <a:latin typeface="Arial" panose="020B0604020202020204" pitchFamily="34" charset="0"/>
                <a:cs typeface="Arial" panose="020B0604020202020204" pitchFamily="34" charset="0"/>
              </a:rPr>
              <a:t>Yang X.J., Hu H., Tan T., Li J., 2016. “China’s renewable energy goals by 2050”. Environmental Development. Volume 20. pp. 83-90. DOI: 10.1016/j.envdev.2016.10.001</a:t>
            </a:r>
            <a:endParaRPr lang="en-GB" sz="1400" dirty="0">
              <a:latin typeface="Arial" panose="020B0604020202020204" pitchFamily="34" charset="0"/>
              <a:cs typeface="Arial" panose="020B0604020202020204" pitchFamily="34" charset="0"/>
            </a:endParaRPr>
          </a:p>
          <a:p>
            <a:pPr lvl="0">
              <a:buFont typeface="Arial" charset="0"/>
              <a:buChar char="•"/>
            </a:pPr>
            <a:r>
              <a:rPr lang="en-US" sz="1400" dirty="0" err="1">
                <a:latin typeface="Arial" panose="020B0604020202020204" pitchFamily="34" charset="0"/>
                <a:cs typeface="Arial" panose="020B0604020202020204" pitchFamily="34" charset="0"/>
              </a:rPr>
              <a:t>Yergin</a:t>
            </a:r>
            <a:r>
              <a:rPr lang="en-US" sz="1400" dirty="0">
                <a:latin typeface="Arial" panose="020B0604020202020204" pitchFamily="34" charset="0"/>
                <a:cs typeface="Arial" panose="020B0604020202020204" pitchFamily="34" charset="0"/>
              </a:rPr>
              <a:t> D., 1988. “Energy Security in the 1990s”. Foreign Affairs. Volume 67. No 1, pp. 110-132. </a:t>
            </a:r>
            <a:r>
              <a:rPr lang="en-GB" sz="1400" dirty="0">
                <a:latin typeface="Arial" panose="020B0604020202020204" pitchFamily="34" charset="0"/>
                <a:cs typeface="Arial" panose="020B0604020202020204" pitchFamily="34" charset="0"/>
              </a:rPr>
              <a:t>DOI: 10.2307/20031912</a:t>
            </a:r>
          </a:p>
          <a:p>
            <a:pPr lvl="0">
              <a:buFont typeface="Arial" charset="0"/>
              <a:buChar char="•"/>
            </a:pPr>
            <a:r>
              <a:rPr lang="en-US" sz="1400" dirty="0" err="1">
                <a:latin typeface="Arial" panose="020B0604020202020204" pitchFamily="34" charset="0"/>
                <a:cs typeface="Arial" panose="020B0604020202020204" pitchFamily="34" charset="0"/>
              </a:rPr>
              <a:t>Yergin</a:t>
            </a:r>
            <a:r>
              <a:rPr lang="en-US" sz="1400" dirty="0">
                <a:latin typeface="Arial" panose="020B0604020202020204" pitchFamily="34" charset="0"/>
                <a:cs typeface="Arial" panose="020B0604020202020204" pitchFamily="34" charset="0"/>
              </a:rPr>
              <a:t> D., 2006. “Ensuring Energy Security”. Foreign Affairs. Volume 85. No 2, pp. 69-82. DOI: 10.2307/20043677</a:t>
            </a:r>
            <a:endParaRPr lang="en-GB" sz="1400" dirty="0">
              <a:latin typeface="Arial" panose="020B0604020202020204" pitchFamily="34" charset="0"/>
              <a:cs typeface="Arial" panose="020B0604020202020204" pitchFamily="34" charset="0"/>
            </a:endParaRPr>
          </a:p>
          <a:p>
            <a:pPr lvl="0">
              <a:buFont typeface="Arial" charset="0"/>
              <a:buChar char="•"/>
            </a:pPr>
            <a:r>
              <a:rPr lang="en-US" sz="1400" dirty="0">
                <a:latin typeface="Arial" panose="020B0604020202020204" pitchFamily="34" charset="0"/>
                <a:cs typeface="Arial" panose="020B0604020202020204" pitchFamily="34" charset="0"/>
              </a:rPr>
              <a:t>Zhang L., Sovacool B.K., Ren J., &amp; Ely A., 2017. “The Dragon awakens: Innovation, competition, and transition in the energy strategy of the People’s Republic of China, 1949–2017”. Energy Policy. Volume 108. pp. 634-644. </a:t>
            </a:r>
            <a:r>
              <a:rPr lang="en-GB" sz="1400" dirty="0">
                <a:latin typeface="Arial" panose="020B0604020202020204" pitchFamily="34" charset="0"/>
                <a:cs typeface="Arial" panose="020B0604020202020204" pitchFamily="34" charset="0"/>
              </a:rPr>
              <a:t>DOI: 10.1016/j.enpol.2017.06.027</a:t>
            </a:r>
            <a:endParaRPr lang="el-GR" sz="1400" dirty="0">
              <a:latin typeface="Arial" panose="020B0604020202020204" pitchFamily="34" charset="0"/>
              <a:ea typeface="Calibri"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a:p>
            <a:endParaRPr lang="en-GR"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6DECD6-8397-7643-8FB7-B3E109555615}"/>
              </a:ext>
            </a:extLst>
          </p:cNvPr>
          <p:cNvSpPr>
            <a:spLocks noGrp="1"/>
          </p:cNvSpPr>
          <p:nvPr>
            <p:ph type="sldNum" sz="quarter" idx="12"/>
          </p:nvPr>
        </p:nvSpPr>
        <p:spPr/>
        <p:txBody>
          <a:bodyPr/>
          <a:lstStyle/>
          <a:p>
            <a:fld id="{F8E28480-1C08-4458-AD97-0283E6FFD09D}" type="slidenum">
              <a:rPr lang="en-US" smtClean="0"/>
              <a:t>43</a:t>
            </a:fld>
            <a:endParaRPr lang="en-US" dirty="0"/>
          </a:p>
        </p:txBody>
      </p:sp>
    </p:spTree>
    <p:extLst>
      <p:ext uri="{BB962C8B-B14F-4D97-AF65-F5344CB8AC3E}">
        <p14:creationId xmlns:p14="http://schemas.microsoft.com/office/powerpoint/2010/main" val="123508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CA39-0EDC-E842-88D0-E2C774EB9556}"/>
              </a:ext>
            </a:extLst>
          </p:cNvPr>
          <p:cNvSpPr>
            <a:spLocks noGrp="1"/>
          </p:cNvSpPr>
          <p:nvPr>
            <p:ph type="title"/>
          </p:nvPr>
        </p:nvSpPr>
        <p:spPr>
          <a:xfrm>
            <a:off x="281499" y="904774"/>
            <a:ext cx="11150105" cy="548641"/>
          </a:xfrm>
        </p:spPr>
        <p:txBody>
          <a:bodyPr>
            <a:normAutofit/>
          </a:bodyPr>
          <a:lstStyle/>
          <a:p>
            <a:pPr algn="ctr"/>
            <a:r>
              <a:rPr lang="en-US" sz="2700" dirty="0">
                <a:solidFill>
                  <a:schemeClr val="accent1"/>
                </a:solidFill>
                <a:latin typeface="Arial" panose="020B0604020202020204" pitchFamily="34" charset="0"/>
                <a:cs typeface="Arial" panose="020B0604020202020204" pitchFamily="34" charset="0"/>
              </a:rPr>
              <a:t>Global distribution of natural gas stocks</a:t>
            </a:r>
            <a:endParaRPr lang="en-GR" sz="2700" dirty="0"/>
          </a:p>
        </p:txBody>
      </p:sp>
      <p:sp>
        <p:nvSpPr>
          <p:cNvPr id="4" name="Slide Number Placeholder 3">
            <a:extLst>
              <a:ext uri="{FF2B5EF4-FFF2-40B4-BE49-F238E27FC236}">
                <a16:creationId xmlns:a16="http://schemas.microsoft.com/office/drawing/2014/main" id="{263CC30C-BD3F-E945-8C6A-E2EF6B2B89BF}"/>
              </a:ext>
            </a:extLst>
          </p:cNvPr>
          <p:cNvSpPr>
            <a:spLocks noGrp="1"/>
          </p:cNvSpPr>
          <p:nvPr>
            <p:ph type="sldNum" sz="quarter" idx="12"/>
          </p:nvPr>
        </p:nvSpPr>
        <p:spPr/>
        <p:txBody>
          <a:bodyPr/>
          <a:lstStyle/>
          <a:p>
            <a:fld id="{F8E28480-1C08-4458-AD97-0283E6FFD09D}" type="slidenum">
              <a:rPr lang="en-US" smtClean="0"/>
              <a:t>5</a:t>
            </a:fld>
            <a:endParaRPr lang="en-US" dirty="0"/>
          </a:p>
        </p:txBody>
      </p:sp>
      <p:pic>
        <p:nvPicPr>
          <p:cNvPr id="5" name="Content Placeholder 4">
            <a:extLst>
              <a:ext uri="{FF2B5EF4-FFF2-40B4-BE49-F238E27FC236}">
                <a16:creationId xmlns:a16="http://schemas.microsoft.com/office/drawing/2014/main" id="{1E3135B1-8090-CC4B-BA4D-CC59CE1D2054}"/>
              </a:ext>
            </a:extLst>
          </p:cNvPr>
          <p:cNvPicPr>
            <a:picLocks noGrp="1" noChangeAspect="1"/>
          </p:cNvPicPr>
          <p:nvPr>
            <p:ph idx="1"/>
          </p:nvPr>
        </p:nvPicPr>
        <p:blipFill>
          <a:blip r:embed="rId2"/>
          <a:stretch>
            <a:fillRect/>
          </a:stretch>
        </p:blipFill>
        <p:spPr>
          <a:xfrm>
            <a:off x="281500" y="1540042"/>
            <a:ext cx="11150105" cy="3965569"/>
          </a:xfrm>
          <a:prstGeom prst="rect">
            <a:avLst/>
          </a:prstGeom>
        </p:spPr>
      </p:pic>
    </p:spTree>
    <p:extLst>
      <p:ext uri="{BB962C8B-B14F-4D97-AF65-F5344CB8AC3E}">
        <p14:creationId xmlns:p14="http://schemas.microsoft.com/office/powerpoint/2010/main" val="333893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47565" y="1020729"/>
            <a:ext cx="9810935" cy="494412"/>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D</a:t>
            </a:r>
            <a:r>
              <a:rPr lang="en-GR" sz="3000" dirty="0">
                <a:solidFill>
                  <a:schemeClr val="bg2">
                    <a:lumMod val="50000"/>
                  </a:schemeClr>
                </a:solidFill>
                <a:latin typeface="Arial" panose="020B0604020202020204" pitchFamily="34" charset="0"/>
                <a:cs typeface="Arial" panose="020B0604020202020204" pitchFamily="34" charset="0"/>
              </a:rPr>
              <a:t>efining energy security</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47565" y="1515141"/>
            <a:ext cx="9810937" cy="4263653"/>
          </a:xfrm>
        </p:spPr>
        <p:txBody>
          <a:bodyPr>
            <a:normAutofit lnSpcReduction="10000"/>
          </a:bodyPr>
          <a:lstStyle/>
          <a:p>
            <a:pPr marL="0" lvl="0" indent="0">
              <a:lnSpc>
                <a:spcPct val="170000"/>
              </a:lnSpc>
              <a:spcBef>
                <a:spcPts val="0"/>
              </a:spcBef>
              <a:buSzTx/>
              <a:buNone/>
              <a:defRPr/>
            </a:pPr>
            <a:r>
              <a:rPr lang="en-GB" sz="2000" dirty="0">
                <a:latin typeface="Arial" panose="020B0604020202020204" pitchFamily="34" charset="0"/>
                <a:cs typeface="Arial" panose="020B0604020202020204" pitchFamily="34" charset="0"/>
              </a:rPr>
              <a:t>Over different historical time frames, the concept of energy security is dynamic and fluid, with evolving energy policy challenges</a:t>
            </a:r>
          </a:p>
          <a:p>
            <a:pPr marL="447675" lvl="0" indent="-219075">
              <a:lnSpc>
                <a:spcPct val="170000"/>
              </a:lnSpc>
              <a:spcBef>
                <a:spcPts val="0"/>
              </a:spcBef>
              <a:buSzTx/>
              <a:buFont typeface="Wingdings" pitchFamily="2" charset="2"/>
              <a:buChar char="ü"/>
              <a:defRPr/>
            </a:pPr>
            <a:r>
              <a:rPr lang="en-GB" sz="2000" dirty="0">
                <a:latin typeface="Arial" panose="020B0604020202020204" pitchFamily="34" charset="0"/>
                <a:cs typeface="Arial" panose="020B0604020202020204" pitchFamily="34" charset="0"/>
              </a:rPr>
              <a:t>The oil crises of 1973 and 1979 transformed oil supply from a military to a socio-political and economic issue for importing countries</a:t>
            </a:r>
          </a:p>
          <a:p>
            <a:pPr marL="447675" lvl="0" indent="-219075">
              <a:lnSpc>
                <a:spcPct val="170000"/>
              </a:lnSpc>
              <a:spcBef>
                <a:spcPts val="0"/>
              </a:spcBef>
              <a:buSzTx/>
              <a:buFont typeface="Wingdings" pitchFamily="2" charset="2"/>
              <a:buChar char="ü"/>
              <a:defRPr/>
            </a:pPr>
            <a:r>
              <a:rPr lang="en-GB" sz="2000" dirty="0">
                <a:latin typeface="Arial" panose="020B0604020202020204" pitchFamily="34" charset="0"/>
                <a:cs typeface="Arial" panose="020B0604020202020204" pitchFamily="34" charset="0"/>
              </a:rPr>
              <a:t>The gas crises of 2006 and 2009 between Russia and Ukraine raised concerns about transit countries and brought back the use of energy as a geopolitical weapon </a:t>
            </a:r>
          </a:p>
          <a:p>
            <a:pPr marL="0" indent="0" algn="r">
              <a:lnSpc>
                <a:spcPct val="170000"/>
              </a:lnSpc>
              <a:spcBef>
                <a:spcPts val="0"/>
              </a:spcBef>
              <a:buSzTx/>
              <a:buNone/>
              <a:defRPr/>
            </a:pPr>
            <a:endParaRPr lang="el-GR" sz="1400" dirty="0">
              <a:solidFill>
                <a:schemeClr val="accent2"/>
              </a:solidFill>
              <a:latin typeface="Arial" panose="020B0604020202020204" pitchFamily="34" charset="0"/>
              <a:cs typeface="Arial" panose="020B0604020202020204" pitchFamily="34" charset="0"/>
            </a:endParaRPr>
          </a:p>
          <a:p>
            <a:pPr marL="0" indent="0" algn="r">
              <a:lnSpc>
                <a:spcPct val="170000"/>
              </a:lnSpc>
              <a:spcBef>
                <a:spcPts val="0"/>
              </a:spcBef>
              <a:buSzTx/>
              <a:buNone/>
              <a:defRPr/>
            </a:pPr>
            <a:r>
              <a:rPr lang="en-GB" sz="1300" dirty="0" err="1">
                <a:solidFill>
                  <a:schemeClr val="accent2"/>
                </a:solidFill>
                <a:latin typeface="Arial" panose="020B0604020202020204" pitchFamily="34" charset="0"/>
                <a:cs typeface="Arial" panose="020B0604020202020204" pitchFamily="34" charset="0"/>
              </a:rPr>
              <a:t>Winzer</a:t>
            </a:r>
            <a:r>
              <a:rPr lang="en-GB" sz="1300" dirty="0">
                <a:solidFill>
                  <a:schemeClr val="accent2"/>
                </a:solidFill>
                <a:latin typeface="Arial" panose="020B0604020202020204" pitchFamily="34" charset="0"/>
                <a:cs typeface="Arial" panose="020B0604020202020204" pitchFamily="34" charset="0"/>
              </a:rPr>
              <a:t>, 2012; </a:t>
            </a:r>
            <a:r>
              <a:rPr lang="en-GB" sz="1300" dirty="0" err="1">
                <a:solidFill>
                  <a:schemeClr val="accent2"/>
                </a:solidFill>
                <a:latin typeface="Arial" panose="020B0604020202020204" pitchFamily="34" charset="0"/>
                <a:cs typeface="Arial" panose="020B0604020202020204" pitchFamily="34" charset="0"/>
              </a:rPr>
              <a:t>Månsson</a:t>
            </a:r>
            <a:r>
              <a:rPr lang="en-GB" sz="1300" dirty="0">
                <a:solidFill>
                  <a:schemeClr val="accent2"/>
                </a:solidFill>
                <a:latin typeface="Arial" panose="020B0604020202020204" pitchFamily="34" charset="0"/>
                <a:cs typeface="Arial" panose="020B0604020202020204" pitchFamily="34" charset="0"/>
              </a:rPr>
              <a:t> et al., 2014; Overland, 2019</a:t>
            </a:r>
          </a:p>
          <a:p>
            <a:pPr marL="0" lvl="0" indent="0">
              <a:lnSpc>
                <a:spcPct val="17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6</a:t>
            </a:fld>
            <a:endParaRPr lang="en-US"/>
          </a:p>
        </p:txBody>
      </p:sp>
    </p:spTree>
    <p:extLst>
      <p:ext uri="{BB962C8B-B14F-4D97-AF65-F5344CB8AC3E}">
        <p14:creationId xmlns:p14="http://schemas.microsoft.com/office/powerpoint/2010/main" val="191452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145219" y="1020729"/>
            <a:ext cx="9713281" cy="494412"/>
          </a:xfrm>
        </p:spPr>
        <p:txBody>
          <a:bodyPr anchor="b">
            <a:noAutofit/>
          </a:bodyPr>
          <a:lstStyle/>
          <a:p>
            <a:r>
              <a:rPr lang="en-GB" sz="3000" dirty="0">
                <a:solidFill>
                  <a:schemeClr val="bg2">
                    <a:lumMod val="50000"/>
                  </a:schemeClr>
                </a:solidFill>
                <a:latin typeface="Arial" panose="020B0604020202020204" pitchFamily="34" charset="0"/>
                <a:cs typeface="Arial" panose="020B0604020202020204" pitchFamily="34" charset="0"/>
              </a:rPr>
              <a:t>D</a:t>
            </a:r>
            <a:r>
              <a:rPr lang="en-GR" sz="3000" dirty="0">
                <a:solidFill>
                  <a:schemeClr val="bg2">
                    <a:lumMod val="50000"/>
                  </a:schemeClr>
                </a:solidFill>
                <a:latin typeface="Arial" panose="020B0604020202020204" pitchFamily="34" charset="0"/>
                <a:cs typeface="Arial" panose="020B0604020202020204" pitchFamily="34" charset="0"/>
              </a:rPr>
              <a:t>efining energy security</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145220" y="1515141"/>
            <a:ext cx="9713282" cy="4442897"/>
          </a:xfrm>
        </p:spPr>
        <p:txBody>
          <a:bodyPr>
            <a:noAutofit/>
          </a:bodyPr>
          <a:lstStyle/>
          <a:p>
            <a:pPr lvl="0">
              <a:lnSpc>
                <a:spcPct val="17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Different energy security objectives:</a:t>
            </a:r>
          </a:p>
          <a:p>
            <a:pPr marL="400050" lvl="0" indent="-219075">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Producers: aim to ensure reliable demand for their commodities</a:t>
            </a:r>
          </a:p>
          <a:p>
            <a:pPr marL="400050" lvl="0" indent="-219075">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Consumers: aim towards diversity of energy supply, so as to minimize their dependence and maximize their security</a:t>
            </a:r>
          </a:p>
          <a:p>
            <a:pPr marL="400050" lvl="0" indent="-219075">
              <a:lnSpc>
                <a:spcPct val="170000"/>
              </a:lnSpc>
              <a:spcBef>
                <a:spcPts val="0"/>
              </a:spcBef>
              <a:buSzTx/>
              <a:buFont typeface="Wingdings" pitchFamily="2" charset="2"/>
              <a:buChar char="ü"/>
              <a:defRPr/>
            </a:pPr>
            <a:r>
              <a:rPr lang="en-GB" sz="1800" dirty="0">
                <a:latin typeface="Arial" panose="020B0604020202020204" pitchFamily="34" charset="0"/>
                <a:cs typeface="Arial" panose="020B0604020202020204" pitchFamily="34" charset="0"/>
              </a:rPr>
              <a:t>Transit states: try to make the best of their role as bridges connecting producers/exporters with their markets </a:t>
            </a:r>
          </a:p>
          <a:p>
            <a:pPr lvl="0">
              <a:lnSpc>
                <a:spcPct val="15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Consumer &amp; transit countries	security of supply </a:t>
            </a:r>
          </a:p>
          <a:p>
            <a:pPr lvl="0">
              <a:lnSpc>
                <a:spcPct val="150000"/>
              </a:lnSpc>
              <a:spcBef>
                <a:spcPts val="0"/>
              </a:spcBef>
              <a:buSzTx/>
              <a:buFont typeface="Wingdings" pitchFamily="2" charset="2"/>
              <a:buChar char="§"/>
              <a:defRPr/>
            </a:pPr>
            <a:r>
              <a:rPr lang="en-GB" sz="1800" dirty="0">
                <a:latin typeface="Arial" panose="020B0604020202020204" pitchFamily="34" charset="0"/>
                <a:cs typeface="Arial" panose="020B0604020202020204" pitchFamily="34" charset="0"/>
              </a:rPr>
              <a:t>Producer/exporter countries	security of demand</a:t>
            </a:r>
          </a:p>
          <a:p>
            <a:pPr lvl="0">
              <a:lnSpc>
                <a:spcPct val="150000"/>
              </a:lnSpc>
              <a:spcBef>
                <a:spcPts val="0"/>
              </a:spcBef>
              <a:buSzTx/>
              <a:buFont typeface="Wingdings" pitchFamily="2" charset="2"/>
              <a:buChar char="v"/>
              <a:defRPr/>
            </a:pPr>
            <a:endParaRPr lang="en-GB" sz="18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B" sz="18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B" sz="18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B" sz="1800" dirty="0">
              <a:latin typeface="Arial" panose="020B0604020202020204" pitchFamily="34" charset="0"/>
              <a:cs typeface="Arial" panose="020B0604020202020204" pitchFamily="34" charset="0"/>
            </a:endParaRPr>
          </a:p>
          <a:p>
            <a:pPr marL="0" lvl="0" indent="0">
              <a:lnSpc>
                <a:spcPct val="170000"/>
              </a:lnSpc>
              <a:spcBef>
                <a:spcPts val="0"/>
              </a:spcBef>
              <a:buSzTx/>
              <a:buNone/>
              <a:defRPr/>
            </a:pPr>
            <a:endParaRPr lang="en-GR" sz="18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7</a:t>
            </a:fld>
            <a:endParaRPr lang="en-US"/>
          </a:p>
        </p:txBody>
      </p:sp>
      <p:sp>
        <p:nvSpPr>
          <p:cNvPr id="4" name="TextBox 3">
            <a:extLst>
              <a:ext uri="{FF2B5EF4-FFF2-40B4-BE49-F238E27FC236}">
                <a16:creationId xmlns:a16="http://schemas.microsoft.com/office/drawing/2014/main" id="{C160CF26-51D9-F342-8DEC-E252C8F3A26B}"/>
              </a:ext>
            </a:extLst>
          </p:cNvPr>
          <p:cNvSpPr txBox="1"/>
          <p:nvPr/>
        </p:nvSpPr>
        <p:spPr>
          <a:xfrm>
            <a:off x="3104391" y="5698156"/>
            <a:ext cx="7754109" cy="492443"/>
          </a:xfrm>
          <a:prstGeom prst="rect">
            <a:avLst/>
          </a:prstGeom>
          <a:noFill/>
        </p:spPr>
        <p:txBody>
          <a:bodyPr wrap="square" rtlCol="0">
            <a:spAutoFit/>
          </a:bodyPr>
          <a:lstStyle/>
          <a:p>
            <a:pPr algn="r"/>
            <a:r>
              <a:rPr lang="en-GB" sz="1300" dirty="0">
                <a:solidFill>
                  <a:schemeClr val="accent2"/>
                </a:solidFill>
                <a:latin typeface="Arial" panose="020B0604020202020204" pitchFamily="34" charset="0"/>
                <a:cs typeface="Arial" panose="020B0604020202020204" pitchFamily="34" charset="0"/>
              </a:rPr>
              <a:t>Luft &amp; </a:t>
            </a:r>
            <a:r>
              <a:rPr lang="en-GB" sz="1300" dirty="0" err="1">
                <a:solidFill>
                  <a:schemeClr val="accent2"/>
                </a:solidFill>
                <a:latin typeface="Arial" panose="020B0604020202020204" pitchFamily="34" charset="0"/>
                <a:cs typeface="Arial" panose="020B0604020202020204" pitchFamily="34" charset="0"/>
              </a:rPr>
              <a:t>Korin</a:t>
            </a:r>
            <a:r>
              <a:rPr lang="en-GB" sz="1300" dirty="0">
                <a:solidFill>
                  <a:schemeClr val="accent2"/>
                </a:solidFill>
                <a:latin typeface="Arial" panose="020B0604020202020204" pitchFamily="34" charset="0"/>
                <a:cs typeface="Arial" panose="020B0604020202020204" pitchFamily="34" charset="0"/>
              </a:rPr>
              <a:t>, 2009; Johansson, 2013</a:t>
            </a:r>
            <a:endParaRPr lang="en-GB" sz="1300" dirty="0">
              <a:latin typeface="Arial" panose="020B0604020202020204" pitchFamily="34" charset="0"/>
              <a:cs typeface="Arial" panose="020B0604020202020204" pitchFamily="34" charset="0"/>
            </a:endParaRPr>
          </a:p>
          <a:p>
            <a:pPr algn="r"/>
            <a:endParaRPr lang="en-GR" sz="1300" dirty="0"/>
          </a:p>
        </p:txBody>
      </p:sp>
      <p:sp>
        <p:nvSpPr>
          <p:cNvPr id="5" name="Right Arrow 4">
            <a:extLst>
              <a:ext uri="{FF2B5EF4-FFF2-40B4-BE49-F238E27FC236}">
                <a16:creationId xmlns:a16="http://schemas.microsoft.com/office/drawing/2014/main" id="{744156AB-E0C1-4B47-A047-8CB31D2C4220}"/>
              </a:ext>
            </a:extLst>
          </p:cNvPr>
          <p:cNvSpPr/>
          <p:nvPr/>
        </p:nvSpPr>
        <p:spPr>
          <a:xfrm>
            <a:off x="4498310" y="4525458"/>
            <a:ext cx="269507" cy="157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Right Arrow 9">
            <a:extLst>
              <a:ext uri="{FF2B5EF4-FFF2-40B4-BE49-F238E27FC236}">
                <a16:creationId xmlns:a16="http://schemas.microsoft.com/office/drawing/2014/main" id="{CA431AC8-47B4-DF4E-9CE8-5CC11C2B2F8F}"/>
              </a:ext>
            </a:extLst>
          </p:cNvPr>
          <p:cNvSpPr/>
          <p:nvPr/>
        </p:nvSpPr>
        <p:spPr>
          <a:xfrm>
            <a:off x="4498309" y="4953842"/>
            <a:ext cx="269507" cy="157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01881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10653" y="1065792"/>
            <a:ext cx="10105687" cy="560878"/>
          </a:xfrm>
        </p:spPr>
        <p:txBody>
          <a:bodyPr>
            <a:normAutofit/>
          </a:bodyPr>
          <a:lstStyle/>
          <a:p>
            <a:r>
              <a:rPr lang="en-GB" sz="2800" dirty="0">
                <a:solidFill>
                  <a:schemeClr val="accent1"/>
                </a:solidFill>
                <a:latin typeface="Arial" panose="020B0604020202020204" pitchFamily="34" charset="0"/>
                <a:cs typeface="Arial" panose="020B0604020202020204" pitchFamily="34" charset="0"/>
              </a:rPr>
              <a:t>D</a:t>
            </a:r>
            <a:r>
              <a:rPr lang="en-GR" sz="2800" dirty="0">
                <a:solidFill>
                  <a:schemeClr val="accent1"/>
                </a:solidFill>
                <a:latin typeface="Arial" panose="020B0604020202020204" pitchFamily="34" charset="0"/>
                <a:cs typeface="Arial" panose="020B0604020202020204" pitchFamily="34" charset="0"/>
              </a:rPr>
              <a:t>efining energy security dimensions</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914400" y="1626670"/>
            <a:ext cx="8347905" cy="4165538"/>
          </a:xfrm>
        </p:spPr>
        <p:txBody>
          <a:bodyPr>
            <a:noAutofit/>
          </a:bodyPr>
          <a:lstStyle/>
          <a:p>
            <a:pPr marL="0" lvl="0" indent="0">
              <a:lnSpc>
                <a:spcPct val="150000"/>
              </a:lnSpc>
              <a:spcBef>
                <a:spcPts val="0"/>
              </a:spcBef>
              <a:spcAft>
                <a:spcPts val="600"/>
              </a:spcAft>
              <a:buSzTx/>
              <a:buNone/>
              <a:defRPr/>
            </a:pPr>
            <a:r>
              <a:rPr lang="en-GB" sz="1800" dirty="0">
                <a:latin typeface="Arial" panose="020B0604020202020204" pitchFamily="34" charset="0"/>
                <a:cs typeface="Arial" panose="020B0604020202020204" pitchFamily="34" charset="0"/>
              </a:rPr>
              <a:t>How are the dimensions of energy security covered by the research literature? </a:t>
            </a:r>
            <a:endParaRPr lang="el-GR" sz="1800"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SzTx/>
              <a:buNone/>
              <a:defRPr/>
            </a:pPr>
            <a:r>
              <a:rPr lang="en-GB" sz="1800" dirty="0">
                <a:latin typeface="Arial" panose="020B0604020202020204" pitchFamily="34" charset="0"/>
                <a:cs typeface="Arial" panose="020B0604020202020204" pitchFamily="34" charset="0"/>
              </a:rPr>
              <a:t>In a paper examining 40 years of energy security trends, Brown et al. (2014) found that 91 peer-reviewed academic articles covered the dimensions of energy security differently</a:t>
            </a:r>
            <a:endParaRPr lang="el-GR" sz="1800"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SzTx/>
              <a:buNone/>
              <a:defRPr/>
            </a:pPr>
            <a:r>
              <a:rPr lang="en-GB" sz="1800" dirty="0">
                <a:latin typeface="Arial" panose="020B0604020202020204" pitchFamily="34" charset="0"/>
                <a:cs typeface="Arial" panose="020B0604020202020204" pitchFamily="34" charset="0"/>
              </a:rPr>
              <a:t>In particular:</a:t>
            </a:r>
            <a:endParaRPr lang="el-GR" sz="1800" dirty="0">
              <a:latin typeface="Arial" panose="020B0604020202020204" pitchFamily="34" charset="0"/>
              <a:cs typeface="Arial" panose="020B0604020202020204" pitchFamily="34" charset="0"/>
            </a:endParaRPr>
          </a:p>
          <a:p>
            <a:pPr marL="447675" lvl="0" indent="-219075">
              <a:lnSpc>
                <a:spcPct val="150000"/>
              </a:lnSpc>
              <a:spcBef>
                <a:spcPts val="0"/>
              </a:spcBef>
              <a:spcAft>
                <a:spcPts val="600"/>
              </a:spcAft>
              <a:buSzTx/>
              <a:buFont typeface="Wingdings" pitchFamily="2" charset="2"/>
              <a:buChar char="ü"/>
              <a:defRPr/>
            </a:pPr>
            <a:r>
              <a:rPr lang="el-GR" sz="1800" dirty="0">
                <a:latin typeface="Arial" panose="020B0604020202020204" pitchFamily="34" charset="0"/>
                <a:cs typeface="Arial" panose="020B0604020202020204" pitchFamily="34" charset="0"/>
              </a:rPr>
              <a:t>Α</a:t>
            </a:r>
            <a:r>
              <a:rPr lang="en-GB" sz="1800" dirty="0" err="1">
                <a:latin typeface="Arial" panose="020B0604020202020204" pitchFamily="34" charset="0"/>
                <a:cs typeface="Arial" panose="020B0604020202020204" pitchFamily="34" charset="0"/>
              </a:rPr>
              <a:t>vailability</a:t>
            </a:r>
            <a:r>
              <a:rPr lang="en-GB" sz="1800" dirty="0">
                <a:latin typeface="Arial" panose="020B0604020202020204" pitchFamily="34" charset="0"/>
                <a:cs typeface="Arial" panose="020B0604020202020204" pitchFamily="34" charset="0"/>
              </a:rPr>
              <a:t>: 82%</a:t>
            </a:r>
            <a:endParaRPr lang="el-GR" sz="1800" dirty="0">
              <a:latin typeface="Arial" panose="020B0604020202020204" pitchFamily="34" charset="0"/>
              <a:cs typeface="Arial" panose="020B0604020202020204" pitchFamily="34" charset="0"/>
            </a:endParaRPr>
          </a:p>
          <a:p>
            <a:pPr marL="447675" lvl="0" indent="-219075">
              <a:lnSpc>
                <a:spcPct val="150000"/>
              </a:lnSpc>
              <a:spcBef>
                <a:spcPts val="0"/>
              </a:spcBef>
              <a:spcAft>
                <a:spcPts val="600"/>
              </a:spcAft>
              <a:buSzTx/>
              <a:buFont typeface="Wingdings" pitchFamily="2" charset="2"/>
              <a:buChar char="ü"/>
              <a:defRPr/>
            </a:pPr>
            <a:r>
              <a:rPr lang="el-GR" sz="1800" dirty="0">
                <a:latin typeface="Arial" panose="020B0604020202020204" pitchFamily="34" charset="0"/>
                <a:cs typeface="Arial" panose="020B0604020202020204" pitchFamily="34" charset="0"/>
              </a:rPr>
              <a:t>Α</a:t>
            </a:r>
            <a:r>
              <a:rPr lang="en-GB" sz="1800" dirty="0" err="1">
                <a:latin typeface="Arial" panose="020B0604020202020204" pitchFamily="34" charset="0"/>
                <a:cs typeface="Arial" panose="020B0604020202020204" pitchFamily="34" charset="0"/>
              </a:rPr>
              <a:t>ffordability</a:t>
            </a:r>
            <a:r>
              <a:rPr lang="en-GB" sz="1800" dirty="0">
                <a:latin typeface="Arial" panose="020B0604020202020204" pitchFamily="34" charset="0"/>
                <a:cs typeface="Arial" panose="020B0604020202020204" pitchFamily="34" charset="0"/>
              </a:rPr>
              <a:t>: 51% </a:t>
            </a:r>
            <a:endParaRPr lang="el-GR" sz="1800" dirty="0">
              <a:latin typeface="Arial" panose="020B0604020202020204" pitchFamily="34" charset="0"/>
              <a:cs typeface="Arial" panose="020B0604020202020204" pitchFamily="34" charset="0"/>
            </a:endParaRPr>
          </a:p>
          <a:p>
            <a:pPr marL="447675" lvl="0" indent="-219075">
              <a:lnSpc>
                <a:spcPct val="150000"/>
              </a:lnSpc>
              <a:spcBef>
                <a:spcPts val="0"/>
              </a:spcBef>
              <a:spcAft>
                <a:spcPts val="600"/>
              </a:spcAft>
              <a:buSzTx/>
              <a:buFont typeface="Wingdings" pitchFamily="2" charset="2"/>
              <a:buChar char="ü"/>
              <a:defRPr/>
            </a:pPr>
            <a:r>
              <a:rPr lang="el-GR" sz="1800" dirty="0">
                <a:latin typeface="Arial" panose="020B0604020202020204" pitchFamily="34" charset="0"/>
                <a:cs typeface="Arial" panose="020B0604020202020204" pitchFamily="34" charset="0"/>
              </a:rPr>
              <a:t>Ε</a:t>
            </a:r>
            <a:r>
              <a:rPr lang="en-GB" sz="1800" dirty="0" err="1">
                <a:latin typeface="Arial" panose="020B0604020202020204" pitchFamily="34" charset="0"/>
                <a:cs typeface="Arial" panose="020B0604020202020204" pitchFamily="34" charset="0"/>
              </a:rPr>
              <a:t>nergy</a:t>
            </a:r>
            <a:r>
              <a:rPr lang="en-GB" sz="1800" dirty="0">
                <a:latin typeface="Arial" panose="020B0604020202020204" pitchFamily="34" charset="0"/>
                <a:cs typeface="Arial" panose="020B0604020202020204" pitchFamily="34" charset="0"/>
              </a:rPr>
              <a:t> &amp; economic efficiency: 34% </a:t>
            </a:r>
            <a:endParaRPr lang="el-GR" sz="1800" dirty="0">
              <a:latin typeface="Arial" panose="020B0604020202020204" pitchFamily="34" charset="0"/>
              <a:cs typeface="Arial" panose="020B0604020202020204" pitchFamily="34" charset="0"/>
            </a:endParaRPr>
          </a:p>
          <a:p>
            <a:pPr marL="447675" lvl="0" indent="-219075">
              <a:lnSpc>
                <a:spcPct val="150000"/>
              </a:lnSpc>
              <a:spcBef>
                <a:spcPts val="0"/>
              </a:spcBef>
              <a:spcAft>
                <a:spcPts val="600"/>
              </a:spcAft>
              <a:buSzTx/>
              <a:buFont typeface="Wingdings" pitchFamily="2" charset="2"/>
              <a:buChar char="ü"/>
              <a:defRPr/>
            </a:pPr>
            <a:r>
              <a:rPr lang="el-GR" sz="1800" dirty="0">
                <a:latin typeface="Arial" panose="020B0604020202020204" pitchFamily="34" charset="0"/>
                <a:cs typeface="Arial" panose="020B0604020202020204" pitchFamily="34" charset="0"/>
              </a:rPr>
              <a:t>Ε</a:t>
            </a:r>
            <a:r>
              <a:rPr lang="en-GB" sz="1800" dirty="0" err="1">
                <a:latin typeface="Arial" panose="020B0604020202020204" pitchFamily="34" charset="0"/>
                <a:cs typeface="Arial" panose="020B0604020202020204" pitchFamily="34" charset="0"/>
              </a:rPr>
              <a:t>nvironmental</a:t>
            </a:r>
            <a:r>
              <a:rPr lang="en-GB" sz="1800" dirty="0">
                <a:latin typeface="Arial" panose="020B0604020202020204" pitchFamily="34" charset="0"/>
                <a:cs typeface="Arial" panose="020B0604020202020204" pitchFamily="34" charset="0"/>
              </a:rPr>
              <a:t> stewardship: 26% </a:t>
            </a:r>
            <a:endParaRPr lang="en-GR" sz="18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8</a:t>
            </a:fld>
            <a:endParaRPr lang="en-US"/>
          </a:p>
        </p:txBody>
      </p:sp>
      <p:graphicFrame>
        <p:nvGraphicFramePr>
          <p:cNvPr id="5" name="Chart 4">
            <a:extLst>
              <a:ext uri="{FF2B5EF4-FFF2-40B4-BE49-F238E27FC236}">
                <a16:creationId xmlns:a16="http://schemas.microsoft.com/office/drawing/2014/main" id="{112FCB11-894D-BE44-829B-F668065E53E5}"/>
              </a:ext>
            </a:extLst>
          </p:cNvPr>
          <p:cNvGraphicFramePr/>
          <p:nvPr>
            <p:extLst>
              <p:ext uri="{D42A27DB-BD31-4B8C-83A1-F6EECF244321}">
                <p14:modId xmlns:p14="http://schemas.microsoft.com/office/powerpoint/2010/main" val="261930562"/>
              </p:ext>
            </p:extLst>
          </p:nvPr>
        </p:nvGraphicFramePr>
        <p:xfrm>
          <a:off x="9191500" y="1626671"/>
          <a:ext cx="2248890" cy="37736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E8D7D71-BA71-AD48-8602-61D70E0C9CE1}"/>
              </a:ext>
            </a:extLst>
          </p:cNvPr>
          <p:cNvSpPr txBox="1"/>
          <p:nvPr/>
        </p:nvSpPr>
        <p:spPr>
          <a:xfrm>
            <a:off x="9550952" y="5520891"/>
            <a:ext cx="1529986" cy="292388"/>
          </a:xfrm>
          <a:prstGeom prst="rect">
            <a:avLst/>
          </a:prstGeom>
          <a:noFill/>
        </p:spPr>
        <p:txBody>
          <a:bodyPr wrap="square" rtlCol="0">
            <a:spAutoFit/>
          </a:bodyPr>
          <a:lstStyle/>
          <a:p>
            <a:pPr algn="r"/>
            <a:r>
              <a:rPr lang="en-GB" sz="1300" dirty="0">
                <a:solidFill>
                  <a:schemeClr val="accent2"/>
                </a:solidFill>
              </a:rPr>
              <a:t>Brown et al., 2014</a:t>
            </a:r>
            <a:endParaRPr lang="en-GR" sz="1300" dirty="0">
              <a:solidFill>
                <a:schemeClr val="accent2"/>
              </a:solidFill>
            </a:endParaRPr>
          </a:p>
        </p:txBody>
      </p:sp>
    </p:spTree>
    <p:extLst>
      <p:ext uri="{BB962C8B-B14F-4D97-AF65-F5344CB8AC3E}">
        <p14:creationId xmlns:p14="http://schemas.microsoft.com/office/powerpoint/2010/main" val="143057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065319" y="1121735"/>
            <a:ext cx="9793181" cy="553060"/>
          </a:xfrm>
        </p:spPr>
        <p:txBody>
          <a:bodyPr anchor="b">
            <a:noAutofit/>
          </a:bodyPr>
          <a:lstStyle/>
          <a:p>
            <a:r>
              <a:rPr lang="en-GR" sz="3000" dirty="0">
                <a:solidFill>
                  <a:schemeClr val="bg2">
                    <a:lumMod val="50000"/>
                  </a:schemeClr>
                </a:solidFill>
                <a:latin typeface="Arial" panose="020B0604020202020204" pitchFamily="34" charset="0"/>
                <a:cs typeface="Arial" panose="020B0604020202020204" pitchFamily="34" charset="0"/>
              </a:rPr>
              <a:t>energy security</a:t>
            </a:r>
            <a:r>
              <a:rPr lang="el-GR" sz="3000" dirty="0">
                <a:solidFill>
                  <a:schemeClr val="bg2">
                    <a:lumMod val="50000"/>
                  </a:schemeClr>
                </a:solidFill>
                <a:latin typeface="Arial" panose="020B0604020202020204" pitchFamily="34" charset="0"/>
                <a:cs typeface="Arial" panose="020B0604020202020204" pitchFamily="34" charset="0"/>
              </a:rPr>
              <a:t> </a:t>
            </a:r>
            <a:r>
              <a:rPr lang="en-GB" sz="3000" dirty="0">
                <a:solidFill>
                  <a:schemeClr val="bg2">
                    <a:lumMod val="50000"/>
                  </a:schemeClr>
                </a:solidFill>
                <a:latin typeface="Arial" panose="020B0604020202020204" pitchFamily="34" charset="0"/>
                <a:cs typeface="Arial" panose="020B0604020202020204" pitchFamily="34" charset="0"/>
              </a:rPr>
              <a:t>dimensions</a:t>
            </a:r>
            <a:endParaRPr lang="en-GR" sz="2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065320" y="1515141"/>
            <a:ext cx="9793181" cy="4263653"/>
          </a:xfrm>
        </p:spPr>
        <p:txBody>
          <a:bodyPr anchor="ctr">
            <a:normAutofit/>
          </a:bodyPr>
          <a:lstStyle/>
          <a:p>
            <a:pPr>
              <a:lnSpc>
                <a:spcPct val="170000"/>
              </a:lnSpc>
              <a:spcBef>
                <a:spcPts val="0"/>
              </a:spcBef>
              <a:buSzTx/>
              <a:defRPr/>
            </a:pPr>
            <a:r>
              <a:rPr lang="en-GB" sz="2000" dirty="0">
                <a:latin typeface="Arial" panose="020B0604020202020204" pitchFamily="34" charset="0"/>
                <a:cs typeface="Arial" panose="020B0604020202020204" pitchFamily="34" charset="0"/>
              </a:rPr>
              <a:t>The conceptualization and formulation of</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the dimensions of energy security is a necessary</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step for analysing</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the role of renewable energy</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in it</a:t>
            </a:r>
          </a:p>
          <a:p>
            <a:pPr>
              <a:lnSpc>
                <a:spcPct val="170000"/>
              </a:lnSpc>
              <a:spcBef>
                <a:spcPts val="0"/>
              </a:spcBef>
              <a:buSzTx/>
              <a:defRPr/>
            </a:pPr>
            <a:r>
              <a:rPr lang="en-GB" sz="2000" dirty="0">
                <a:latin typeface="Arial" panose="020B0604020202020204" pitchFamily="34" charset="0"/>
                <a:cs typeface="Arial" panose="020B0604020202020204" pitchFamily="34" charset="0"/>
              </a:rPr>
              <a:t>Energy security is composed of a small number of dimensions, e.g. technical,</a:t>
            </a:r>
            <a:r>
              <a:rPr lang="el-GR"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social, environmental, political, geological, and economic</a:t>
            </a:r>
          </a:p>
          <a:p>
            <a:pPr>
              <a:lnSpc>
                <a:spcPct val="170000"/>
              </a:lnSpc>
              <a:spcBef>
                <a:spcPts val="0"/>
              </a:spcBef>
              <a:buSzTx/>
              <a:defRPr/>
            </a:pPr>
            <a:r>
              <a:rPr lang="el-GR" sz="2000" dirty="0">
                <a:latin typeface="Arial" panose="020B0604020202020204" pitchFamily="34" charset="0"/>
                <a:cs typeface="Arial" panose="020B0604020202020204" pitchFamily="34" charset="0"/>
              </a:rPr>
              <a:t>Ε</a:t>
            </a:r>
            <a:r>
              <a:rPr lang="en-GB" sz="2000" dirty="0">
                <a:latin typeface="Arial" panose="020B0604020202020204" pitchFamily="34" charset="0"/>
                <a:cs typeface="Arial" panose="020B0604020202020204" pitchFamily="34" charset="0"/>
              </a:rPr>
              <a:t>ach dimension contains components; and each component may be measured by metrics, i.e. quantitative or qualitative indicators</a:t>
            </a:r>
          </a:p>
          <a:p>
            <a:pPr marL="0" indent="0">
              <a:lnSpc>
                <a:spcPct val="170000"/>
              </a:lnSpc>
              <a:spcBef>
                <a:spcPts val="0"/>
              </a:spcBef>
              <a:buSzTx/>
              <a:buNone/>
              <a:defRPr/>
            </a:pPr>
            <a:endParaRPr lang="el-GR" sz="2200" dirty="0">
              <a:latin typeface="Arial" panose="020B0604020202020204" pitchFamily="34" charset="0"/>
              <a:cs typeface="Arial" panose="020B0604020202020204" pitchFamily="34" charset="0"/>
            </a:endParaRPr>
          </a:p>
          <a:p>
            <a:pPr marL="0" lvl="0" indent="0" algn="r">
              <a:lnSpc>
                <a:spcPct val="170000"/>
              </a:lnSpc>
              <a:spcBef>
                <a:spcPts val="0"/>
              </a:spcBef>
              <a:buSzTx/>
              <a:buNone/>
              <a:defRPr/>
            </a:pPr>
            <a:r>
              <a:rPr lang="en-GB" sz="1400" dirty="0" err="1">
                <a:solidFill>
                  <a:schemeClr val="accent2"/>
                </a:solidFill>
                <a:latin typeface="Arial" panose="020B0604020202020204" pitchFamily="34" charset="0"/>
                <a:cs typeface="Arial" panose="020B0604020202020204" pitchFamily="34" charset="0"/>
              </a:rPr>
              <a:t>Sovacool</a:t>
            </a:r>
            <a:r>
              <a:rPr lang="en-GB" sz="1400" dirty="0">
                <a:solidFill>
                  <a:schemeClr val="accent2"/>
                </a:solidFill>
                <a:latin typeface="Arial" panose="020B0604020202020204" pitchFamily="34" charset="0"/>
                <a:cs typeface="Arial" panose="020B0604020202020204" pitchFamily="34" charset="0"/>
              </a:rPr>
              <a:t>, 2016</a:t>
            </a:r>
            <a:endParaRPr lang="en-GR" sz="1400" dirty="0">
              <a:solidFill>
                <a:schemeClr val="accent2"/>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9</a:t>
            </a:fld>
            <a:endParaRPr lang="en-US"/>
          </a:p>
        </p:txBody>
      </p:sp>
    </p:spTree>
    <p:extLst>
      <p:ext uri="{BB962C8B-B14F-4D97-AF65-F5344CB8AC3E}">
        <p14:creationId xmlns:p14="http://schemas.microsoft.com/office/powerpoint/2010/main" val="1242504254"/>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3775</Words>
  <Application>Microsoft Macintosh PowerPoint</Application>
  <PresentationFormat>Widescreen</PresentationFormat>
  <Paragraphs>366</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Gill Sans MT</vt:lpstr>
      <vt:lpstr>Goudy Old Style</vt:lpstr>
      <vt:lpstr>Wingdings</vt:lpstr>
      <vt:lpstr>ClassicFrameVTI</vt:lpstr>
      <vt:lpstr>The Renewable Energy Dimension of Energy Security Case studies</vt:lpstr>
      <vt:lpstr>Scope of the lecture</vt:lpstr>
      <vt:lpstr>Defining energy security</vt:lpstr>
      <vt:lpstr>Global distribution of oil stocks</vt:lpstr>
      <vt:lpstr>Global distribution of natural gas stocks</vt:lpstr>
      <vt:lpstr>Defining energy security</vt:lpstr>
      <vt:lpstr>Defining energy security</vt:lpstr>
      <vt:lpstr>Defining energy security dimensions</vt:lpstr>
      <vt:lpstr>energy security dimensions</vt:lpstr>
      <vt:lpstr>energy security dimensions &amp; components Availability</vt:lpstr>
      <vt:lpstr>energy security dimensions &amp; components Affordability</vt:lpstr>
      <vt:lpstr>energy security dimensions &amp; components Diversity</vt:lpstr>
      <vt:lpstr>energy security dimensions &amp; components technology</vt:lpstr>
      <vt:lpstr>energy security dimensions &amp; components location</vt:lpstr>
      <vt:lpstr>energy security dimensions &amp; components resilience</vt:lpstr>
      <vt:lpstr>energy security dimensions &amp; components environment</vt:lpstr>
      <vt:lpstr>energy security dimensions &amp; components governance &amp; Innovation</vt:lpstr>
      <vt:lpstr>energy security dimensions &amp; components Unconventional threats</vt:lpstr>
      <vt:lpstr>The role of res in es dimensions</vt:lpstr>
      <vt:lpstr>Energy security &amp; renewable energy</vt:lpstr>
      <vt:lpstr>Energy security &amp; renewable energy (cont.)</vt:lpstr>
      <vt:lpstr>Energy security &amp; renewable energy (cont.)</vt:lpstr>
      <vt:lpstr>barriers to renewable energy projects</vt:lpstr>
      <vt:lpstr>barriers to renewable energy projects</vt:lpstr>
      <vt:lpstr>barriers to renewable energy projects</vt:lpstr>
      <vt:lpstr>Case studies</vt:lpstr>
      <vt:lpstr>PowerPoint Presentation</vt:lpstr>
      <vt:lpstr>Case studies: Denmark</vt:lpstr>
      <vt:lpstr>Case studies: Denmark</vt:lpstr>
      <vt:lpstr>Case studies: germany</vt:lpstr>
      <vt:lpstr>Case studies: Germany</vt:lpstr>
      <vt:lpstr>Case studies china </vt:lpstr>
      <vt:lpstr>Case studies: china</vt:lpstr>
      <vt:lpstr>Case studies: china</vt:lpstr>
      <vt:lpstr>Cases studies: russia </vt:lpstr>
      <vt:lpstr>Case studies: russia</vt:lpstr>
      <vt:lpstr>Case studies: USA</vt:lpstr>
      <vt:lpstr>Case studies: usa</vt:lpstr>
      <vt:lpstr>conclusions</vt:lpstr>
      <vt:lpstr>PowerPoint Presentation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Renewable Energy Dimension of Energy Security Case studies</dc:title>
  <dc:creator>IOANNIS KONTOULIS</dc:creator>
  <cp:lastModifiedBy>IOANNIS KONTOULIS</cp:lastModifiedBy>
  <cp:revision>44</cp:revision>
  <dcterms:created xsi:type="dcterms:W3CDTF">2020-12-02T12:55:08Z</dcterms:created>
  <dcterms:modified xsi:type="dcterms:W3CDTF">2020-12-03T11:38:58Z</dcterms:modified>
</cp:coreProperties>
</file>