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88" r:id="rId3"/>
    <p:sldId id="322" r:id="rId4"/>
    <p:sldId id="321" r:id="rId5"/>
    <p:sldId id="302" r:id="rId6"/>
    <p:sldId id="303" r:id="rId7"/>
    <p:sldId id="304" r:id="rId8"/>
    <p:sldId id="305" r:id="rId9"/>
    <p:sldId id="306" r:id="rId10"/>
    <p:sldId id="320" r:id="rId11"/>
    <p:sldId id="312" r:id="rId12"/>
    <p:sldId id="308" r:id="rId13"/>
    <p:sldId id="285" r:id="rId14"/>
    <p:sldId id="309" r:id="rId15"/>
    <p:sldId id="311" r:id="rId16"/>
    <p:sldId id="313" r:id="rId17"/>
    <p:sldId id="314" r:id="rId18"/>
    <p:sldId id="316" r:id="rId19"/>
    <p:sldId id="272" r:id="rId20"/>
    <p:sldId id="287" r:id="rId21"/>
    <p:sldId id="317" r:id="rId22"/>
    <p:sldId id="282" r:id="rId23"/>
    <p:sldId id="318" r:id="rId24"/>
    <p:sldId id="323" r:id="rId25"/>
    <p:sldId id="315" r:id="rId26"/>
    <p:sldId id="301" r:id="rId27"/>
    <p:sldId id="30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9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autoAdjust="0"/>
    <p:restoredTop sz="86410" autoAdjust="0"/>
  </p:normalViewPr>
  <p:slideViewPr>
    <p:cSldViewPr snapToGrid="0">
      <p:cViewPr varScale="1">
        <p:scale>
          <a:sx n="63" d="100"/>
          <a:sy n="63" d="100"/>
        </p:scale>
        <p:origin x="-558"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0"/>
    </p:cViewPr>
  </p:sorterViewPr>
  <p:notesViewPr>
    <p:cSldViewPr snapToGrid="0">
      <p:cViewPr varScale="1">
        <p:scale>
          <a:sx n="61" d="100"/>
          <a:sy n="61" d="100"/>
        </p:scale>
        <p:origin x="274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CF421E-8524-44C9-A836-690854BB09EF}"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en-GB"/>
        </a:p>
      </dgm:t>
    </dgm:pt>
    <dgm:pt modelId="{52247FC8-7A11-42A0-9BD4-3A8164A1EC6C}">
      <dgm:prSet custT="1"/>
      <dgm:spPr/>
      <dgm:t>
        <a:bodyPr/>
        <a:lstStyle/>
        <a:p>
          <a:pPr algn="ctr"/>
          <a:r>
            <a:rPr lang="en-GB" sz="1200" u="sng">
              <a:solidFill>
                <a:srgbClr val="FFC000"/>
              </a:solidFill>
            </a:rPr>
            <a:t>case 1</a:t>
          </a:r>
          <a:r>
            <a:rPr lang="en-GB" sz="1200" u="none"/>
            <a:t>: </a:t>
          </a:r>
        </a:p>
        <a:p>
          <a:pPr algn="ctr"/>
          <a:r>
            <a:rPr lang="de-AT" sz="1200">
              <a:latin typeface="Calibri" panose="020F0502020204030204" pitchFamily="34" charset="0"/>
            </a:rPr>
            <a:t>tB=year </a:t>
          </a:r>
          <a:r>
            <a:rPr lang="el-GR" sz="1200">
              <a:latin typeface="Calibri" panose="020F0502020204030204" pitchFamily="34" charset="0"/>
            </a:rPr>
            <a:t>ᴧ</a:t>
          </a:r>
          <a:r>
            <a:rPr lang="de-AT" sz="1200">
              <a:latin typeface="Calibri" panose="020F0502020204030204" pitchFamily="34" charset="0"/>
            </a:rPr>
            <a:t> use=ref</a:t>
          </a:r>
        </a:p>
        <a:p>
          <a:pPr algn="ctr"/>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D=D-B </a:t>
          </a:r>
          <a:endParaRPr lang="en-GB" sz="1200" b="1"/>
        </a:p>
      </dgm:t>
    </dgm:pt>
    <dgm:pt modelId="{0073926D-DAD7-4348-BFFF-69642BBBE479}" type="parTrans" cxnId="{736C3752-1CD8-4405-B3E8-D5C70A3216D6}">
      <dgm:prSet/>
      <dgm:spPr/>
      <dgm:t>
        <a:bodyPr/>
        <a:lstStyle/>
        <a:p>
          <a:pPr algn="ctr"/>
          <a:endParaRPr lang="en-GB"/>
        </a:p>
      </dgm:t>
    </dgm:pt>
    <dgm:pt modelId="{3A21C4C3-5BC7-49D7-B309-B3FEE685E1F9}" type="sibTrans" cxnId="{736C3752-1CD8-4405-B3E8-D5C70A3216D6}">
      <dgm:prSet/>
      <dgm:spPr/>
      <dgm:t>
        <a:bodyPr/>
        <a:lstStyle/>
        <a:p>
          <a:pPr algn="ctr"/>
          <a:endParaRPr lang="en-GB"/>
        </a:p>
      </dgm:t>
    </dgm:pt>
    <dgm:pt modelId="{F63BC477-3C54-4B09-928F-F7EEF93FFA32}">
      <dgm:prSet custT="1"/>
      <dgm:spPr/>
      <dgm:t>
        <a:bodyPr/>
        <a:lstStyle/>
        <a:p>
          <a:pPr algn="ctr"/>
          <a:r>
            <a:rPr lang="en-GB" sz="1200" u="sng">
              <a:solidFill>
                <a:srgbClr val="FFC000"/>
              </a:solidFill>
            </a:rPr>
            <a:t>case 2</a:t>
          </a:r>
          <a:r>
            <a:rPr lang="en-GB" sz="1200" u="none"/>
            <a:t>:</a:t>
          </a:r>
        </a:p>
        <a:p>
          <a:pPr algn="ctr"/>
          <a:r>
            <a:rPr lang="de-AT" sz="1200">
              <a:latin typeface="Calibri" panose="020F0502020204030204" pitchFamily="34" charset="0"/>
            </a:rPr>
            <a:t>tB=year </a:t>
          </a:r>
          <a:r>
            <a:rPr lang="el-GR" sz="1200">
              <a:latin typeface="Calibri" panose="020F0502020204030204" pitchFamily="34" charset="0"/>
            </a:rPr>
            <a:t>ᴧ</a:t>
          </a:r>
          <a:r>
            <a:rPr lang="de-AT" sz="1200">
              <a:latin typeface="Calibri" panose="020F0502020204030204" pitchFamily="34" charset="0"/>
            </a:rPr>
            <a:t> use=ex</a:t>
          </a:r>
        </a:p>
        <a:p>
          <a:pPr algn="ctr"/>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D=ex+D-B</a:t>
          </a:r>
          <a:r>
            <a:rPr lang="en-GB" sz="1200" b="1"/>
            <a:t> </a:t>
          </a:r>
        </a:p>
      </dgm:t>
    </dgm:pt>
    <dgm:pt modelId="{E004F982-50E2-4606-B4CE-3E7B2C972638}" type="parTrans" cxnId="{4DC33D5F-26CA-44D1-9BC3-9280134BC9B0}">
      <dgm:prSet/>
      <dgm:spPr/>
      <dgm:t>
        <a:bodyPr/>
        <a:lstStyle/>
        <a:p>
          <a:pPr algn="ctr"/>
          <a:endParaRPr lang="en-GB"/>
        </a:p>
      </dgm:t>
    </dgm:pt>
    <dgm:pt modelId="{B9E92342-0686-4B47-ACA9-FDFACDCA22D8}" type="sibTrans" cxnId="{4DC33D5F-26CA-44D1-9BC3-9280134BC9B0}">
      <dgm:prSet/>
      <dgm:spPr/>
      <dgm:t>
        <a:bodyPr/>
        <a:lstStyle/>
        <a:p>
          <a:pPr algn="ctr"/>
          <a:endParaRPr lang="en-GB"/>
        </a:p>
      </dgm:t>
    </dgm:pt>
    <dgm:pt modelId="{3314653C-5742-40AF-825A-C9A127CAF526}">
      <dgm:prSet custT="1"/>
      <dgm:spPr/>
      <dgm:t>
        <a:bodyPr/>
        <a:lstStyle/>
        <a:p>
          <a:pPr algn="ctr"/>
          <a:r>
            <a:rPr lang="en-GB" sz="1200" u="sng">
              <a:solidFill>
                <a:srgbClr val="FFC000"/>
              </a:solidFill>
            </a:rPr>
            <a:t>case 3</a:t>
          </a:r>
          <a:r>
            <a:rPr lang="en-GB" sz="1200" u="none"/>
            <a:t>:</a:t>
          </a:r>
        </a:p>
        <a:p>
          <a:pPr algn="ctr"/>
          <a:r>
            <a:rPr lang="de-AT" sz="1200">
              <a:latin typeface="Calibri" panose="020F0502020204030204" pitchFamily="34" charset="0"/>
            </a:rPr>
            <a:t>tB=year </a:t>
          </a:r>
          <a:r>
            <a:rPr lang="el-GR" sz="1200">
              <a:latin typeface="Calibri" panose="020F0502020204030204" pitchFamily="34" charset="0"/>
            </a:rPr>
            <a:t>ᴧ</a:t>
          </a:r>
          <a:r>
            <a:rPr lang="de-AT" sz="1200">
              <a:latin typeface="Calibri" panose="020F0502020204030204" pitchFamily="34" charset="0"/>
            </a:rPr>
            <a:t> use=0</a:t>
          </a:r>
        </a:p>
        <a:p>
          <a:pPr algn="ctr"/>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D=D</a:t>
          </a:r>
          <a:endParaRPr lang="en-GB" sz="1200" b="1"/>
        </a:p>
      </dgm:t>
    </dgm:pt>
    <dgm:pt modelId="{379B87EA-EFC7-4D1B-8149-6058F393075E}" type="parTrans" cxnId="{265FD1A1-1CA1-44D5-A568-A45702155C9D}">
      <dgm:prSet/>
      <dgm:spPr/>
      <dgm:t>
        <a:bodyPr/>
        <a:lstStyle/>
        <a:p>
          <a:pPr algn="ctr"/>
          <a:endParaRPr lang="en-GB"/>
        </a:p>
      </dgm:t>
    </dgm:pt>
    <dgm:pt modelId="{33DE05C7-702D-4700-99C4-1E43BAF46348}" type="sibTrans" cxnId="{265FD1A1-1CA1-44D5-A568-A45702155C9D}">
      <dgm:prSet/>
      <dgm:spPr/>
      <dgm:t>
        <a:bodyPr/>
        <a:lstStyle/>
        <a:p>
          <a:pPr algn="ctr"/>
          <a:endParaRPr lang="en-GB"/>
        </a:p>
      </dgm:t>
    </dgm:pt>
    <dgm:pt modelId="{34FA6E34-09F5-423D-BCD7-670126C57DD9}">
      <dgm:prSet custT="1"/>
      <dgm:spPr/>
      <dgm:t>
        <a:bodyPr/>
        <a:lstStyle/>
        <a:p>
          <a:pPr algn="ctr"/>
          <a:r>
            <a:rPr lang="en-GB" sz="1200"/>
            <a:t>case 4:</a:t>
          </a:r>
        </a:p>
        <a:p>
          <a:pPr algn="ctr"/>
          <a:r>
            <a:rPr lang="de-AT" sz="1200">
              <a:latin typeface="Calibri" panose="020F0502020204030204" pitchFamily="34" charset="0"/>
            </a:rPr>
            <a:t>tB&lt;year</a:t>
          </a:r>
        </a:p>
        <a:p>
          <a:pPr algn="ctr"/>
          <a:r>
            <a:rPr lang="de-AT" sz="1200">
              <a:latin typeface="Calibri" panose="020F0502020204030204" pitchFamily="34" charset="0"/>
            </a:rPr>
            <a:t>no conclusion yet about </a:t>
          </a:r>
          <a:r>
            <a:rPr lang="el-GR" sz="1200">
              <a:latin typeface="Calibri" panose="020F0502020204030204" pitchFamily="34" charset="0"/>
            </a:rPr>
            <a:t>Δ</a:t>
          </a:r>
          <a:r>
            <a:rPr lang="de-AT" sz="1200">
              <a:latin typeface="Calibri" panose="020F0502020204030204" pitchFamily="34" charset="0"/>
            </a:rPr>
            <a:t>D</a:t>
          </a:r>
          <a:endParaRPr lang="en-GB" sz="1400"/>
        </a:p>
      </dgm:t>
    </dgm:pt>
    <dgm:pt modelId="{48F9A5E7-CE03-4D92-B37E-224B2E35B4D7}" type="parTrans" cxnId="{1CD3F586-CEA7-4E24-8271-866132B2D0C9}">
      <dgm:prSet/>
      <dgm:spPr/>
      <dgm:t>
        <a:bodyPr/>
        <a:lstStyle/>
        <a:p>
          <a:pPr algn="ctr"/>
          <a:endParaRPr lang="en-GB"/>
        </a:p>
      </dgm:t>
    </dgm:pt>
    <dgm:pt modelId="{0620A242-9569-4F67-9A16-875AABAE7672}" type="sibTrans" cxnId="{1CD3F586-CEA7-4E24-8271-866132B2D0C9}">
      <dgm:prSet/>
      <dgm:spPr/>
      <dgm:t>
        <a:bodyPr/>
        <a:lstStyle/>
        <a:p>
          <a:pPr algn="ctr"/>
          <a:endParaRPr lang="en-GB"/>
        </a:p>
      </dgm:t>
    </dgm:pt>
    <dgm:pt modelId="{EC70CC44-6662-4EB9-9599-5C09A8FAE9B0}">
      <dgm:prSet custT="1"/>
      <dgm:spPr>
        <a:ln>
          <a:solidFill>
            <a:srgbClr val="FFC000"/>
          </a:solidFill>
        </a:ln>
      </dgm:spPr>
      <dgm:t>
        <a:bodyPr/>
        <a:lstStyle/>
        <a:p>
          <a:r>
            <a:rPr lang="en-GB" sz="1200" b="1" u="sng"/>
            <a:t>step 2:</a:t>
          </a:r>
        </a:p>
        <a:p>
          <a:r>
            <a:rPr lang="en-GB" sz="1200" b="1"/>
            <a:t>P ? rD</a:t>
          </a:r>
        </a:p>
      </dgm:t>
    </dgm:pt>
    <dgm:pt modelId="{A534ED70-E62F-43C1-8B53-2F421FC7F6B6}" type="parTrans" cxnId="{1D18D391-C44A-46CE-A2D9-D42235D73C07}">
      <dgm:prSet/>
      <dgm:spPr/>
      <dgm:t>
        <a:bodyPr/>
        <a:lstStyle/>
        <a:p>
          <a:endParaRPr lang="en-GB"/>
        </a:p>
      </dgm:t>
    </dgm:pt>
    <dgm:pt modelId="{A0922E3C-885C-4FC0-82EE-E2B2E93EB3B1}" type="sibTrans" cxnId="{1D18D391-C44A-46CE-A2D9-D42235D73C07}">
      <dgm:prSet/>
      <dgm:spPr/>
      <dgm:t>
        <a:bodyPr/>
        <a:lstStyle/>
        <a:p>
          <a:endParaRPr lang="en-GB"/>
        </a:p>
      </dgm:t>
    </dgm:pt>
    <dgm:pt modelId="{77E75635-70B1-4DBB-B656-0876068F132D}">
      <dgm:prSet custT="1"/>
      <dgm:spPr/>
      <dgm:t>
        <a:bodyPr/>
        <a:lstStyle/>
        <a:p>
          <a:r>
            <a:rPr lang="en-GB" sz="1200" u="none">
              <a:solidFill>
                <a:sysClr val="windowText" lastClr="000000"/>
              </a:solidFill>
            </a:rPr>
            <a:t>case 4.2</a:t>
          </a:r>
          <a:r>
            <a:rPr lang="en-GB" sz="1200"/>
            <a:t>:</a:t>
          </a:r>
        </a:p>
        <a:p>
          <a:r>
            <a:rPr lang="de-AT" sz="1200">
              <a:latin typeface="Calibri" panose="020F0502020204030204" pitchFamily="34" charset="0"/>
            </a:rPr>
            <a:t>tB&lt;year </a:t>
          </a:r>
          <a:r>
            <a:rPr lang="el-GR" sz="1200">
              <a:latin typeface="Calibri" panose="020F0502020204030204" pitchFamily="34" charset="0"/>
            </a:rPr>
            <a:t>ᴧ</a:t>
          </a:r>
          <a:r>
            <a:rPr lang="de-AT" sz="1200">
              <a:latin typeface="Calibri" panose="020F0502020204030204" pitchFamily="34" charset="0"/>
            </a:rPr>
            <a:t> P&gt;rD</a:t>
          </a:r>
        </a:p>
      </dgm:t>
    </dgm:pt>
    <dgm:pt modelId="{3A6F4D93-D854-427D-AACE-91C27B5A4D2E}" type="parTrans" cxnId="{DF53084A-DD0D-4014-98A0-A543EE067C20}">
      <dgm:prSet/>
      <dgm:spPr/>
      <dgm:t>
        <a:bodyPr/>
        <a:lstStyle/>
        <a:p>
          <a:endParaRPr lang="en-GB"/>
        </a:p>
      </dgm:t>
    </dgm:pt>
    <dgm:pt modelId="{A9062B4D-DE5B-4B89-9B15-3A387412A1E2}" type="sibTrans" cxnId="{DF53084A-DD0D-4014-98A0-A543EE067C20}">
      <dgm:prSet/>
      <dgm:spPr/>
      <dgm:t>
        <a:bodyPr/>
        <a:lstStyle/>
        <a:p>
          <a:endParaRPr lang="en-GB"/>
        </a:p>
      </dgm:t>
    </dgm:pt>
    <dgm:pt modelId="{6E963A97-493F-4A95-B738-A48D132D2F93}">
      <dgm:prSet custT="1"/>
      <dgm:spPr>
        <a:ln>
          <a:solidFill>
            <a:srgbClr val="FFC000"/>
          </a:solidFill>
        </a:ln>
      </dgm:spPr>
      <dgm:t>
        <a:bodyPr/>
        <a:lstStyle/>
        <a:p>
          <a:pPr algn="ctr"/>
          <a:r>
            <a:rPr lang="en-GB" sz="1200" b="1" u="sng"/>
            <a:t>step 1:</a:t>
          </a:r>
          <a:r>
            <a:rPr lang="en-GB" sz="1200" b="1"/>
            <a:t> </a:t>
          </a:r>
        </a:p>
        <a:p>
          <a:pPr algn="ctr"/>
          <a:r>
            <a:rPr lang="en-GB" sz="1200" b="1"/>
            <a:t>tB </a:t>
          </a:r>
          <a:r>
            <a:rPr lang="en-GB" sz="1200" b="1">
              <a:latin typeface="Calibri" panose="020F0502020204030204" pitchFamily="34" charset="0"/>
            </a:rPr>
            <a:t>≤? year </a:t>
          </a:r>
          <a:r>
            <a:rPr lang="el-GR" sz="1200" b="1">
              <a:latin typeface="Calibri" panose="020F0502020204030204" pitchFamily="34" charset="0"/>
            </a:rPr>
            <a:t>ᴧ</a:t>
          </a:r>
          <a:r>
            <a:rPr lang="de-AT" sz="1200" b="1">
              <a:latin typeface="Calibri" panose="020F0502020204030204" pitchFamily="34" charset="0"/>
            </a:rPr>
            <a:t> use = ?</a:t>
          </a:r>
          <a:endParaRPr lang="en-GB" sz="1200" b="1"/>
        </a:p>
      </dgm:t>
    </dgm:pt>
    <dgm:pt modelId="{B59129DB-EDFB-45AF-ACE1-80693612A845}" type="sibTrans" cxnId="{95F42BA3-E9BB-4D2C-8DB1-27B50DB35D24}">
      <dgm:prSet/>
      <dgm:spPr/>
      <dgm:t>
        <a:bodyPr/>
        <a:lstStyle/>
        <a:p>
          <a:pPr algn="ctr"/>
          <a:endParaRPr lang="en-GB"/>
        </a:p>
      </dgm:t>
    </dgm:pt>
    <dgm:pt modelId="{130FA1FF-0508-4F48-8E8A-D6AEF14645D6}" type="parTrans" cxnId="{95F42BA3-E9BB-4D2C-8DB1-27B50DB35D24}">
      <dgm:prSet/>
      <dgm:spPr/>
      <dgm:t>
        <a:bodyPr/>
        <a:lstStyle/>
        <a:p>
          <a:pPr algn="ctr"/>
          <a:endParaRPr lang="en-GB"/>
        </a:p>
      </dgm:t>
    </dgm:pt>
    <dgm:pt modelId="{A11C7BAD-B8D6-4F02-BC90-992E91B0C09B}">
      <dgm:prSet custT="1"/>
      <dgm:spPr/>
      <dgm:t>
        <a:bodyPr/>
        <a:lstStyle/>
        <a:p>
          <a:r>
            <a:rPr lang="en-GB" sz="1200" u="sng">
              <a:solidFill>
                <a:srgbClr val="FFC000"/>
              </a:solidFill>
            </a:rPr>
            <a:t>case 4.1</a:t>
          </a:r>
          <a:r>
            <a:rPr lang="en-GB" sz="1200"/>
            <a:t>:</a:t>
          </a:r>
        </a:p>
        <a:p>
          <a:r>
            <a:rPr lang="de-AT" sz="1200">
              <a:latin typeface="Calibri" panose="020F0502020204030204" pitchFamily="34" charset="0"/>
            </a:rPr>
            <a:t>tB&lt;year </a:t>
          </a:r>
          <a:r>
            <a:rPr lang="el-GR" sz="1200">
              <a:latin typeface="Calibri" panose="020F0502020204030204" pitchFamily="34" charset="0"/>
            </a:rPr>
            <a:t>ᴧ</a:t>
          </a:r>
          <a:r>
            <a:rPr lang="de-AT" sz="1200">
              <a:latin typeface="Calibri" panose="020F0502020204030204" pitchFamily="34" charset="0"/>
            </a:rPr>
            <a:t> P≤rD</a:t>
          </a:r>
        </a:p>
        <a:p>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D=0</a:t>
          </a:r>
          <a:endParaRPr lang="en-GB" sz="1200" b="1"/>
        </a:p>
      </dgm:t>
    </dgm:pt>
    <dgm:pt modelId="{27F842DE-916C-4E31-AC1F-2631EFBF3B0B}" type="parTrans" cxnId="{E3173516-0B1F-4B1E-9FD2-A7E883D5B6C0}">
      <dgm:prSet/>
      <dgm:spPr/>
      <dgm:t>
        <a:bodyPr/>
        <a:lstStyle/>
        <a:p>
          <a:endParaRPr lang="en-GB"/>
        </a:p>
      </dgm:t>
    </dgm:pt>
    <dgm:pt modelId="{4DA1E7FB-4225-440E-9C86-50E5CE471BCC}" type="sibTrans" cxnId="{E3173516-0B1F-4B1E-9FD2-A7E883D5B6C0}">
      <dgm:prSet/>
      <dgm:spPr/>
      <dgm:t>
        <a:bodyPr/>
        <a:lstStyle/>
        <a:p>
          <a:endParaRPr lang="en-GB"/>
        </a:p>
      </dgm:t>
    </dgm:pt>
    <dgm:pt modelId="{27587B25-8BEC-472B-8951-1E33C9FF8CCE}">
      <dgm:prSet custT="1"/>
      <dgm:spPr>
        <a:ln>
          <a:solidFill>
            <a:srgbClr val="FFC000"/>
          </a:solidFill>
        </a:ln>
      </dgm:spPr>
      <dgm:t>
        <a:bodyPr/>
        <a:lstStyle/>
        <a:p>
          <a:r>
            <a:rPr lang="en-GB" sz="1200" b="1" u="sng"/>
            <a:t>step 3:</a:t>
          </a:r>
        </a:p>
        <a:p>
          <a:r>
            <a:rPr lang="en-GB" sz="1200" b="1"/>
            <a:t>B ? D</a:t>
          </a:r>
          <a:endParaRPr lang="en-GB" sz="1200"/>
        </a:p>
      </dgm:t>
    </dgm:pt>
    <dgm:pt modelId="{FCFFFAA8-12CB-40B6-B795-81B1E2349B67}" type="parTrans" cxnId="{97F7D2BA-AE40-4A6B-B3A9-439D4059C94F}">
      <dgm:prSet/>
      <dgm:spPr/>
      <dgm:t>
        <a:bodyPr/>
        <a:lstStyle/>
        <a:p>
          <a:endParaRPr lang="en-GB"/>
        </a:p>
      </dgm:t>
    </dgm:pt>
    <dgm:pt modelId="{48C93883-EF58-4282-9805-A73A43207443}" type="sibTrans" cxnId="{97F7D2BA-AE40-4A6B-B3A9-439D4059C94F}">
      <dgm:prSet/>
      <dgm:spPr/>
      <dgm:t>
        <a:bodyPr/>
        <a:lstStyle/>
        <a:p>
          <a:endParaRPr lang="en-GB"/>
        </a:p>
      </dgm:t>
    </dgm:pt>
    <dgm:pt modelId="{11C56E8C-6E7C-4618-82A8-2BF7E4978B80}">
      <dgm:prSet custT="1"/>
      <dgm:spPr/>
      <dgm:t>
        <a:bodyPr/>
        <a:lstStyle/>
        <a:p>
          <a:r>
            <a:rPr lang="en-GB" sz="1200" u="sng">
              <a:solidFill>
                <a:srgbClr val="FFC000"/>
              </a:solidFill>
            </a:rPr>
            <a:t>case 4.2.1</a:t>
          </a:r>
          <a:r>
            <a:rPr lang="en-GB" sz="1200"/>
            <a:t>:</a:t>
          </a:r>
        </a:p>
        <a:p>
          <a:r>
            <a:rPr lang="en-GB" sz="1200"/>
            <a:t>B</a:t>
          </a:r>
          <a:r>
            <a:rPr lang="en-GB" sz="1200">
              <a:latin typeface="Calibri" panose="020F0502020204030204" pitchFamily="34" charset="0"/>
            </a:rPr>
            <a:t>≠D </a:t>
          </a:r>
          <a:r>
            <a:rPr lang="el-GR" sz="1200">
              <a:latin typeface="Calibri" panose="020F0502020204030204" pitchFamily="34" charset="0"/>
            </a:rPr>
            <a:t>ᴧ</a:t>
          </a:r>
          <a:r>
            <a:rPr lang="de-AT" sz="1200">
              <a:latin typeface="Calibri" panose="020F0502020204030204" pitchFamily="34" charset="0"/>
            </a:rPr>
            <a:t> tB&lt;year </a:t>
          </a:r>
          <a:r>
            <a:rPr lang="el-GR" sz="1200">
              <a:latin typeface="Calibri" panose="020F0502020204030204" pitchFamily="34" charset="0"/>
            </a:rPr>
            <a:t>ᴧ</a:t>
          </a:r>
          <a:r>
            <a:rPr lang="de-AT" sz="1200">
              <a:latin typeface="Calibri" panose="020F0502020204030204" pitchFamily="34" charset="0"/>
            </a:rPr>
            <a:t> P&gt;rD</a:t>
          </a:r>
        </a:p>
        <a:p>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D=rD-P </a:t>
          </a:r>
          <a:endParaRPr lang="en-GB" sz="1200" b="1"/>
        </a:p>
      </dgm:t>
    </dgm:pt>
    <dgm:pt modelId="{2BA03B8D-AC84-4E76-A7F0-01841352B2DB}" type="parTrans" cxnId="{EE8FADDC-63C2-4F05-9369-CE46D140B494}">
      <dgm:prSet/>
      <dgm:spPr/>
      <dgm:t>
        <a:bodyPr/>
        <a:lstStyle/>
        <a:p>
          <a:endParaRPr lang="en-GB"/>
        </a:p>
      </dgm:t>
    </dgm:pt>
    <dgm:pt modelId="{2CB19F2F-EF63-4750-8E28-C404841AAA8C}" type="sibTrans" cxnId="{EE8FADDC-63C2-4F05-9369-CE46D140B494}">
      <dgm:prSet/>
      <dgm:spPr/>
      <dgm:t>
        <a:bodyPr/>
        <a:lstStyle/>
        <a:p>
          <a:endParaRPr lang="en-GB"/>
        </a:p>
      </dgm:t>
    </dgm:pt>
    <dgm:pt modelId="{B84F2CA2-1236-4607-969E-D80E7B94A1C9}">
      <dgm:prSet custT="1"/>
      <dgm:spPr/>
      <dgm:t>
        <a:bodyPr/>
        <a:lstStyle/>
        <a:p>
          <a:r>
            <a:rPr lang="en-GB" sz="1200" u="sng">
              <a:solidFill>
                <a:srgbClr val="FFC000"/>
              </a:solidFill>
            </a:rPr>
            <a:t>case 4.2.2</a:t>
          </a:r>
          <a:r>
            <a:rPr lang="en-GB" sz="1200"/>
            <a:t>:</a:t>
          </a:r>
        </a:p>
        <a:p>
          <a:r>
            <a:rPr lang="en-GB" sz="1200"/>
            <a:t>B=</a:t>
          </a:r>
          <a:r>
            <a:rPr lang="en-GB" sz="1200">
              <a:latin typeface="Calibri" panose="020F0502020204030204" pitchFamily="34" charset="0"/>
            </a:rPr>
            <a:t>D </a:t>
          </a:r>
          <a:r>
            <a:rPr lang="el-GR" sz="1200">
              <a:latin typeface="Calibri" panose="020F0502020204030204" pitchFamily="34" charset="0"/>
            </a:rPr>
            <a:t>ᴧ</a:t>
          </a:r>
          <a:r>
            <a:rPr lang="de-AT" sz="1200">
              <a:latin typeface="Calibri" panose="020F0502020204030204" pitchFamily="34" charset="0"/>
            </a:rPr>
            <a:t> tB&lt;year </a:t>
          </a:r>
          <a:r>
            <a:rPr lang="el-GR" sz="1200">
              <a:latin typeface="Calibri" panose="020F0502020204030204" pitchFamily="34" charset="0"/>
            </a:rPr>
            <a:t>ᴧ</a:t>
          </a:r>
          <a:r>
            <a:rPr lang="de-AT" sz="1200">
              <a:latin typeface="Calibri" panose="020F0502020204030204" pitchFamily="34" charset="0"/>
            </a:rPr>
            <a:t> P&gt;rD</a:t>
          </a:r>
        </a:p>
        <a:p>
          <a:r>
            <a:rPr lang="de-AT" sz="1200">
              <a:latin typeface="Calibri" panose="020F0502020204030204" pitchFamily="34" charset="0"/>
            </a:rPr>
            <a:t>implies: </a:t>
          </a:r>
          <a:r>
            <a:rPr lang="el-GR" sz="1200" b="1">
              <a:latin typeface="Calibri" panose="020F0502020204030204" pitchFamily="34" charset="0"/>
            </a:rPr>
            <a:t>Δ</a:t>
          </a:r>
          <a:r>
            <a:rPr lang="de-AT" sz="1200" b="1">
              <a:latin typeface="Calibri" panose="020F0502020204030204" pitchFamily="34" charset="0"/>
            </a:rPr>
            <a:t>D=0 </a:t>
          </a:r>
          <a:endParaRPr lang="en-GB" sz="1200" b="1"/>
        </a:p>
      </dgm:t>
    </dgm:pt>
    <dgm:pt modelId="{29352CC4-95AA-45FD-87E0-55D1108A75E8}" type="parTrans" cxnId="{EAFF1FD7-379F-49C6-A2AA-4C8F413A1C07}">
      <dgm:prSet/>
      <dgm:spPr/>
      <dgm:t>
        <a:bodyPr/>
        <a:lstStyle/>
        <a:p>
          <a:endParaRPr lang="en-GB"/>
        </a:p>
      </dgm:t>
    </dgm:pt>
    <dgm:pt modelId="{C02E155E-57A6-461A-A182-145232FA7E0B}" type="sibTrans" cxnId="{EAFF1FD7-379F-49C6-A2AA-4C8F413A1C07}">
      <dgm:prSet/>
      <dgm:spPr/>
      <dgm:t>
        <a:bodyPr/>
        <a:lstStyle/>
        <a:p>
          <a:endParaRPr lang="en-GB"/>
        </a:p>
      </dgm:t>
    </dgm:pt>
    <dgm:pt modelId="{3ED8F429-0EF6-4E13-AB07-24EFDD44CB27}" type="pres">
      <dgm:prSet presAssocID="{A1CF421E-8524-44C9-A836-690854BB09EF}" presName="hierChild1" presStyleCnt="0">
        <dgm:presLayoutVars>
          <dgm:orgChart val="1"/>
          <dgm:chPref val="1"/>
          <dgm:dir/>
          <dgm:animOne val="branch"/>
          <dgm:animLvl val="lvl"/>
          <dgm:resizeHandles/>
        </dgm:presLayoutVars>
      </dgm:prSet>
      <dgm:spPr/>
      <dgm:t>
        <a:bodyPr/>
        <a:lstStyle/>
        <a:p>
          <a:endParaRPr lang="en-GB"/>
        </a:p>
      </dgm:t>
    </dgm:pt>
    <dgm:pt modelId="{0F0E0150-9078-469C-BAFC-89E7A2C5E9A3}" type="pres">
      <dgm:prSet presAssocID="{6E963A97-493F-4A95-B738-A48D132D2F93}" presName="hierRoot1" presStyleCnt="0">
        <dgm:presLayoutVars>
          <dgm:hierBranch val="init"/>
        </dgm:presLayoutVars>
      </dgm:prSet>
      <dgm:spPr/>
    </dgm:pt>
    <dgm:pt modelId="{10763E60-CC9E-4594-AF32-C31B5CB57C7E}" type="pres">
      <dgm:prSet presAssocID="{6E963A97-493F-4A95-B738-A48D132D2F93}" presName="rootComposite1" presStyleCnt="0"/>
      <dgm:spPr/>
    </dgm:pt>
    <dgm:pt modelId="{6CBFD95B-9102-4FE5-83CE-C29430ABC8F7}" type="pres">
      <dgm:prSet presAssocID="{6E963A97-493F-4A95-B738-A48D132D2F93}" presName="rootText1" presStyleLbl="node0" presStyleIdx="0" presStyleCnt="1">
        <dgm:presLayoutVars>
          <dgm:chPref val="3"/>
        </dgm:presLayoutVars>
      </dgm:prSet>
      <dgm:spPr>
        <a:prstGeom prst="roundRect">
          <a:avLst/>
        </a:prstGeom>
      </dgm:spPr>
      <dgm:t>
        <a:bodyPr/>
        <a:lstStyle/>
        <a:p>
          <a:endParaRPr lang="en-GB"/>
        </a:p>
      </dgm:t>
    </dgm:pt>
    <dgm:pt modelId="{EACC75D2-19DD-4B44-9207-579B05B74EDE}" type="pres">
      <dgm:prSet presAssocID="{6E963A97-493F-4A95-B738-A48D132D2F93}" presName="rootConnector1" presStyleLbl="node1" presStyleIdx="0" presStyleCnt="0"/>
      <dgm:spPr/>
      <dgm:t>
        <a:bodyPr/>
        <a:lstStyle/>
        <a:p>
          <a:endParaRPr lang="en-GB"/>
        </a:p>
      </dgm:t>
    </dgm:pt>
    <dgm:pt modelId="{012206EE-8819-4B0E-8CD0-784A53420726}" type="pres">
      <dgm:prSet presAssocID="{6E963A97-493F-4A95-B738-A48D132D2F93}" presName="hierChild2" presStyleCnt="0"/>
      <dgm:spPr/>
    </dgm:pt>
    <dgm:pt modelId="{7C6B7064-3F99-4E1E-BE93-ACA483ECE0FD}" type="pres">
      <dgm:prSet presAssocID="{0073926D-DAD7-4348-BFFF-69642BBBE479}" presName="Name37" presStyleLbl="parChTrans1D2" presStyleIdx="0" presStyleCnt="4"/>
      <dgm:spPr/>
      <dgm:t>
        <a:bodyPr/>
        <a:lstStyle/>
        <a:p>
          <a:endParaRPr lang="en-GB"/>
        </a:p>
      </dgm:t>
    </dgm:pt>
    <dgm:pt modelId="{7270D33C-487A-4C19-B83E-5CA97C9C357D}" type="pres">
      <dgm:prSet presAssocID="{52247FC8-7A11-42A0-9BD4-3A8164A1EC6C}" presName="hierRoot2" presStyleCnt="0">
        <dgm:presLayoutVars>
          <dgm:hierBranch val="init"/>
        </dgm:presLayoutVars>
      </dgm:prSet>
      <dgm:spPr/>
    </dgm:pt>
    <dgm:pt modelId="{40B3B93D-A212-449F-8989-77AC8B824AC3}" type="pres">
      <dgm:prSet presAssocID="{52247FC8-7A11-42A0-9BD4-3A8164A1EC6C}" presName="rootComposite" presStyleCnt="0"/>
      <dgm:spPr/>
    </dgm:pt>
    <dgm:pt modelId="{3DBF37DD-D37D-449A-8E92-2F6FBC41C2AB}" type="pres">
      <dgm:prSet presAssocID="{52247FC8-7A11-42A0-9BD4-3A8164A1EC6C}" presName="rootText" presStyleLbl="node2" presStyleIdx="0" presStyleCnt="4" custScaleX="104826" custScaleY="100000">
        <dgm:presLayoutVars>
          <dgm:chPref val="3"/>
        </dgm:presLayoutVars>
      </dgm:prSet>
      <dgm:spPr>
        <a:prstGeom prst="roundRect">
          <a:avLst/>
        </a:prstGeom>
      </dgm:spPr>
      <dgm:t>
        <a:bodyPr/>
        <a:lstStyle/>
        <a:p>
          <a:endParaRPr lang="en-GB"/>
        </a:p>
      </dgm:t>
    </dgm:pt>
    <dgm:pt modelId="{45844B2A-3A33-4B56-9053-E8F8F4B26D50}" type="pres">
      <dgm:prSet presAssocID="{52247FC8-7A11-42A0-9BD4-3A8164A1EC6C}" presName="rootConnector" presStyleLbl="node2" presStyleIdx="0" presStyleCnt="4"/>
      <dgm:spPr/>
      <dgm:t>
        <a:bodyPr/>
        <a:lstStyle/>
        <a:p>
          <a:endParaRPr lang="en-GB"/>
        </a:p>
      </dgm:t>
    </dgm:pt>
    <dgm:pt modelId="{8F685C75-D6E0-4A12-A2BD-1B6FC21FF401}" type="pres">
      <dgm:prSet presAssocID="{52247FC8-7A11-42A0-9BD4-3A8164A1EC6C}" presName="hierChild4" presStyleCnt="0"/>
      <dgm:spPr/>
    </dgm:pt>
    <dgm:pt modelId="{99AB737E-859E-40E2-B3E4-CA2A64EA20E8}" type="pres">
      <dgm:prSet presAssocID="{52247FC8-7A11-42A0-9BD4-3A8164A1EC6C}" presName="hierChild5" presStyleCnt="0"/>
      <dgm:spPr/>
    </dgm:pt>
    <dgm:pt modelId="{A50279D1-42C0-4B42-AB64-EDED3E468B49}" type="pres">
      <dgm:prSet presAssocID="{E004F982-50E2-4606-B4CE-3E7B2C972638}" presName="Name37" presStyleLbl="parChTrans1D2" presStyleIdx="1" presStyleCnt="4"/>
      <dgm:spPr/>
      <dgm:t>
        <a:bodyPr/>
        <a:lstStyle/>
        <a:p>
          <a:endParaRPr lang="en-GB"/>
        </a:p>
      </dgm:t>
    </dgm:pt>
    <dgm:pt modelId="{C71A316B-F238-4AFD-8210-303BB60FB35A}" type="pres">
      <dgm:prSet presAssocID="{F63BC477-3C54-4B09-928F-F7EEF93FFA32}" presName="hierRoot2" presStyleCnt="0">
        <dgm:presLayoutVars>
          <dgm:hierBranch val="init"/>
        </dgm:presLayoutVars>
      </dgm:prSet>
      <dgm:spPr/>
    </dgm:pt>
    <dgm:pt modelId="{AFF32896-7479-4FC9-8733-A1A14E2A9DDF}" type="pres">
      <dgm:prSet presAssocID="{F63BC477-3C54-4B09-928F-F7EEF93FFA32}" presName="rootComposite" presStyleCnt="0"/>
      <dgm:spPr/>
    </dgm:pt>
    <dgm:pt modelId="{513FB1CD-7097-47A4-9DF3-9E70FA94FF72}" type="pres">
      <dgm:prSet presAssocID="{F63BC477-3C54-4B09-928F-F7EEF93FFA32}" presName="rootText" presStyleLbl="node2" presStyleIdx="1" presStyleCnt="4" custScaleX="107008" custScaleY="100000">
        <dgm:presLayoutVars>
          <dgm:chPref val="3"/>
        </dgm:presLayoutVars>
      </dgm:prSet>
      <dgm:spPr>
        <a:prstGeom prst="roundRect">
          <a:avLst/>
        </a:prstGeom>
      </dgm:spPr>
      <dgm:t>
        <a:bodyPr/>
        <a:lstStyle/>
        <a:p>
          <a:endParaRPr lang="en-GB"/>
        </a:p>
      </dgm:t>
    </dgm:pt>
    <dgm:pt modelId="{1DA0008B-FC3B-4FE5-B508-8B6F96A7DBF9}" type="pres">
      <dgm:prSet presAssocID="{F63BC477-3C54-4B09-928F-F7EEF93FFA32}" presName="rootConnector" presStyleLbl="node2" presStyleIdx="1" presStyleCnt="4"/>
      <dgm:spPr/>
      <dgm:t>
        <a:bodyPr/>
        <a:lstStyle/>
        <a:p>
          <a:endParaRPr lang="en-GB"/>
        </a:p>
      </dgm:t>
    </dgm:pt>
    <dgm:pt modelId="{0BC1B19A-1C85-43F3-88CE-DC90AF0E5FA3}" type="pres">
      <dgm:prSet presAssocID="{F63BC477-3C54-4B09-928F-F7EEF93FFA32}" presName="hierChild4" presStyleCnt="0"/>
      <dgm:spPr/>
    </dgm:pt>
    <dgm:pt modelId="{2E6E4C20-0FEC-4D93-8E23-AE5AC23EA9C1}" type="pres">
      <dgm:prSet presAssocID="{F63BC477-3C54-4B09-928F-F7EEF93FFA32}" presName="hierChild5" presStyleCnt="0"/>
      <dgm:spPr/>
    </dgm:pt>
    <dgm:pt modelId="{1C4CEDFB-2809-49F0-B499-C84978B53CC7}" type="pres">
      <dgm:prSet presAssocID="{379B87EA-EFC7-4D1B-8149-6058F393075E}" presName="Name37" presStyleLbl="parChTrans1D2" presStyleIdx="2" presStyleCnt="4"/>
      <dgm:spPr/>
      <dgm:t>
        <a:bodyPr/>
        <a:lstStyle/>
        <a:p>
          <a:endParaRPr lang="en-GB"/>
        </a:p>
      </dgm:t>
    </dgm:pt>
    <dgm:pt modelId="{23AC8331-79AB-4F80-9BBF-73C1204705F6}" type="pres">
      <dgm:prSet presAssocID="{3314653C-5742-40AF-825A-C9A127CAF526}" presName="hierRoot2" presStyleCnt="0">
        <dgm:presLayoutVars>
          <dgm:hierBranch val="init"/>
        </dgm:presLayoutVars>
      </dgm:prSet>
      <dgm:spPr/>
    </dgm:pt>
    <dgm:pt modelId="{34FC628E-BD51-49DC-B87D-C9B51C88A574}" type="pres">
      <dgm:prSet presAssocID="{3314653C-5742-40AF-825A-C9A127CAF526}" presName="rootComposite" presStyleCnt="0"/>
      <dgm:spPr/>
    </dgm:pt>
    <dgm:pt modelId="{F23E07D7-375A-451A-92FA-0D99F233FB71}" type="pres">
      <dgm:prSet presAssocID="{3314653C-5742-40AF-825A-C9A127CAF526}" presName="rootText" presStyleLbl="node2" presStyleIdx="2" presStyleCnt="4" custScaleX="108025" custScaleY="100000">
        <dgm:presLayoutVars>
          <dgm:chPref val="3"/>
        </dgm:presLayoutVars>
      </dgm:prSet>
      <dgm:spPr>
        <a:prstGeom prst="roundRect">
          <a:avLst/>
        </a:prstGeom>
      </dgm:spPr>
      <dgm:t>
        <a:bodyPr/>
        <a:lstStyle/>
        <a:p>
          <a:endParaRPr lang="en-GB"/>
        </a:p>
      </dgm:t>
    </dgm:pt>
    <dgm:pt modelId="{FC3695E5-050B-4BA9-A7FA-82C24BC6E926}" type="pres">
      <dgm:prSet presAssocID="{3314653C-5742-40AF-825A-C9A127CAF526}" presName="rootConnector" presStyleLbl="node2" presStyleIdx="2" presStyleCnt="4"/>
      <dgm:spPr/>
      <dgm:t>
        <a:bodyPr/>
        <a:lstStyle/>
        <a:p>
          <a:endParaRPr lang="en-GB"/>
        </a:p>
      </dgm:t>
    </dgm:pt>
    <dgm:pt modelId="{89A768F5-27AA-4D76-82F9-2046D8CD7B5D}" type="pres">
      <dgm:prSet presAssocID="{3314653C-5742-40AF-825A-C9A127CAF526}" presName="hierChild4" presStyleCnt="0"/>
      <dgm:spPr/>
    </dgm:pt>
    <dgm:pt modelId="{D652387F-1B86-4412-8907-13F2E482FAB3}" type="pres">
      <dgm:prSet presAssocID="{3314653C-5742-40AF-825A-C9A127CAF526}" presName="hierChild5" presStyleCnt="0"/>
      <dgm:spPr/>
    </dgm:pt>
    <dgm:pt modelId="{FC64C4A1-715D-4658-82E6-8CC5AA3D216D}" type="pres">
      <dgm:prSet presAssocID="{48F9A5E7-CE03-4D92-B37E-224B2E35B4D7}" presName="Name37" presStyleLbl="parChTrans1D2" presStyleIdx="3" presStyleCnt="4"/>
      <dgm:spPr/>
      <dgm:t>
        <a:bodyPr/>
        <a:lstStyle/>
        <a:p>
          <a:endParaRPr lang="en-GB"/>
        </a:p>
      </dgm:t>
    </dgm:pt>
    <dgm:pt modelId="{DDA53350-46CC-4901-8A9E-0BF315D3AD65}" type="pres">
      <dgm:prSet presAssocID="{34FA6E34-09F5-423D-BCD7-670126C57DD9}" presName="hierRoot2" presStyleCnt="0">
        <dgm:presLayoutVars>
          <dgm:hierBranch/>
        </dgm:presLayoutVars>
      </dgm:prSet>
      <dgm:spPr/>
    </dgm:pt>
    <dgm:pt modelId="{FA416558-2E80-4D3F-B51C-511DA97AAD8E}" type="pres">
      <dgm:prSet presAssocID="{34FA6E34-09F5-423D-BCD7-670126C57DD9}" presName="rootComposite" presStyleCnt="0"/>
      <dgm:spPr/>
    </dgm:pt>
    <dgm:pt modelId="{038AB248-663B-41A0-B6C5-C9E0284DBB2E}" type="pres">
      <dgm:prSet presAssocID="{34FA6E34-09F5-423D-BCD7-670126C57DD9}" presName="rootText" presStyleLbl="node2" presStyleIdx="3" presStyleCnt="4" custScaleX="135407" custScaleY="100000">
        <dgm:presLayoutVars>
          <dgm:chPref val="3"/>
        </dgm:presLayoutVars>
      </dgm:prSet>
      <dgm:spPr>
        <a:prstGeom prst="roundRect">
          <a:avLst/>
        </a:prstGeom>
      </dgm:spPr>
      <dgm:t>
        <a:bodyPr/>
        <a:lstStyle/>
        <a:p>
          <a:endParaRPr lang="en-GB"/>
        </a:p>
      </dgm:t>
    </dgm:pt>
    <dgm:pt modelId="{2DB27BEC-1C50-4A73-ADD1-5BE0B95DC40A}" type="pres">
      <dgm:prSet presAssocID="{34FA6E34-09F5-423D-BCD7-670126C57DD9}" presName="rootConnector" presStyleLbl="node2" presStyleIdx="3" presStyleCnt="4"/>
      <dgm:spPr/>
      <dgm:t>
        <a:bodyPr/>
        <a:lstStyle/>
        <a:p>
          <a:endParaRPr lang="en-GB"/>
        </a:p>
      </dgm:t>
    </dgm:pt>
    <dgm:pt modelId="{B6FB052A-C474-44E6-AD0E-92AE7B413E79}" type="pres">
      <dgm:prSet presAssocID="{34FA6E34-09F5-423D-BCD7-670126C57DD9}" presName="hierChild4" presStyleCnt="0"/>
      <dgm:spPr/>
    </dgm:pt>
    <dgm:pt modelId="{BF5F7008-348C-460B-8A58-B152396FA3B0}" type="pres">
      <dgm:prSet presAssocID="{A534ED70-E62F-43C1-8B53-2F421FC7F6B6}" presName="Name35" presStyleLbl="parChTrans1D3" presStyleIdx="0" presStyleCnt="1"/>
      <dgm:spPr/>
      <dgm:t>
        <a:bodyPr/>
        <a:lstStyle/>
        <a:p>
          <a:endParaRPr lang="en-GB"/>
        </a:p>
      </dgm:t>
    </dgm:pt>
    <dgm:pt modelId="{8CE7F202-79DA-4F4D-B5EA-EA18BC5AFA33}" type="pres">
      <dgm:prSet presAssocID="{EC70CC44-6662-4EB9-9599-5C09A8FAE9B0}" presName="hierRoot2" presStyleCnt="0">
        <dgm:presLayoutVars>
          <dgm:hierBranch/>
        </dgm:presLayoutVars>
      </dgm:prSet>
      <dgm:spPr/>
    </dgm:pt>
    <dgm:pt modelId="{17312E91-2C7E-43E8-AA03-BBDEEE142B50}" type="pres">
      <dgm:prSet presAssocID="{EC70CC44-6662-4EB9-9599-5C09A8FAE9B0}" presName="rootComposite" presStyleCnt="0"/>
      <dgm:spPr/>
    </dgm:pt>
    <dgm:pt modelId="{FDFABA2D-20CF-4C89-A961-8069D7A576B7}" type="pres">
      <dgm:prSet presAssocID="{EC70CC44-6662-4EB9-9599-5C09A8FAE9B0}" presName="rootText" presStyleLbl="node3" presStyleIdx="0" presStyleCnt="1" custScaleX="75132" custScaleY="75132">
        <dgm:presLayoutVars>
          <dgm:chPref val="3"/>
        </dgm:presLayoutVars>
      </dgm:prSet>
      <dgm:spPr>
        <a:prstGeom prst="roundRect">
          <a:avLst/>
        </a:prstGeom>
      </dgm:spPr>
      <dgm:t>
        <a:bodyPr/>
        <a:lstStyle/>
        <a:p>
          <a:endParaRPr lang="en-GB"/>
        </a:p>
      </dgm:t>
    </dgm:pt>
    <dgm:pt modelId="{2EE4DA45-D59C-40F1-8BB8-FE55582C7947}" type="pres">
      <dgm:prSet presAssocID="{EC70CC44-6662-4EB9-9599-5C09A8FAE9B0}" presName="rootConnector" presStyleLbl="node3" presStyleIdx="0" presStyleCnt="1"/>
      <dgm:spPr/>
      <dgm:t>
        <a:bodyPr/>
        <a:lstStyle/>
        <a:p>
          <a:endParaRPr lang="en-GB"/>
        </a:p>
      </dgm:t>
    </dgm:pt>
    <dgm:pt modelId="{5D049A67-6E61-41E2-8429-E963D900625C}" type="pres">
      <dgm:prSet presAssocID="{EC70CC44-6662-4EB9-9599-5C09A8FAE9B0}" presName="hierChild4" presStyleCnt="0"/>
      <dgm:spPr/>
    </dgm:pt>
    <dgm:pt modelId="{5491B76A-73AA-4FE1-8035-AEC543E77A68}" type="pres">
      <dgm:prSet presAssocID="{3A6F4D93-D854-427D-AACE-91C27B5A4D2E}" presName="Name35" presStyleLbl="parChTrans1D4" presStyleIdx="0" presStyleCnt="5"/>
      <dgm:spPr/>
      <dgm:t>
        <a:bodyPr/>
        <a:lstStyle/>
        <a:p>
          <a:endParaRPr lang="en-GB"/>
        </a:p>
      </dgm:t>
    </dgm:pt>
    <dgm:pt modelId="{31656A65-DC61-4591-8A92-D472E3272090}" type="pres">
      <dgm:prSet presAssocID="{77E75635-70B1-4DBB-B656-0876068F132D}" presName="hierRoot2" presStyleCnt="0">
        <dgm:presLayoutVars>
          <dgm:hierBranch/>
        </dgm:presLayoutVars>
      </dgm:prSet>
      <dgm:spPr/>
    </dgm:pt>
    <dgm:pt modelId="{41A8B78F-B2B2-4FAE-B461-793D2211DE9E}" type="pres">
      <dgm:prSet presAssocID="{77E75635-70B1-4DBB-B656-0876068F132D}" presName="rootComposite" presStyleCnt="0"/>
      <dgm:spPr/>
    </dgm:pt>
    <dgm:pt modelId="{60257183-BEBD-4838-909D-8DD08C05D22B}" type="pres">
      <dgm:prSet presAssocID="{77E75635-70B1-4DBB-B656-0876068F132D}" presName="rootText" presStyleLbl="node4" presStyleIdx="0" presStyleCnt="5" custScaleX="90909" custScaleY="90909">
        <dgm:presLayoutVars>
          <dgm:chPref val="3"/>
        </dgm:presLayoutVars>
      </dgm:prSet>
      <dgm:spPr>
        <a:prstGeom prst="roundRect">
          <a:avLst/>
        </a:prstGeom>
      </dgm:spPr>
      <dgm:t>
        <a:bodyPr/>
        <a:lstStyle/>
        <a:p>
          <a:endParaRPr lang="en-GB"/>
        </a:p>
      </dgm:t>
    </dgm:pt>
    <dgm:pt modelId="{63BFC785-60C1-44A4-8ECF-D66E00653088}" type="pres">
      <dgm:prSet presAssocID="{77E75635-70B1-4DBB-B656-0876068F132D}" presName="rootConnector" presStyleLbl="node4" presStyleIdx="0" presStyleCnt="5"/>
      <dgm:spPr/>
      <dgm:t>
        <a:bodyPr/>
        <a:lstStyle/>
        <a:p>
          <a:endParaRPr lang="en-GB"/>
        </a:p>
      </dgm:t>
    </dgm:pt>
    <dgm:pt modelId="{8ED00D9B-BA03-472F-9260-3AA8C66204BE}" type="pres">
      <dgm:prSet presAssocID="{77E75635-70B1-4DBB-B656-0876068F132D}" presName="hierChild4" presStyleCnt="0"/>
      <dgm:spPr/>
    </dgm:pt>
    <dgm:pt modelId="{3A01B13E-73F3-4766-B4CA-62A7CD6859E0}" type="pres">
      <dgm:prSet presAssocID="{FCFFFAA8-12CB-40B6-B795-81B1E2349B67}" presName="Name35" presStyleLbl="parChTrans1D4" presStyleIdx="1" presStyleCnt="5"/>
      <dgm:spPr/>
      <dgm:t>
        <a:bodyPr/>
        <a:lstStyle/>
        <a:p>
          <a:endParaRPr lang="en-GB"/>
        </a:p>
      </dgm:t>
    </dgm:pt>
    <dgm:pt modelId="{9A2D3AD8-F652-4465-B515-C5B4C3BF4CED}" type="pres">
      <dgm:prSet presAssocID="{27587B25-8BEC-472B-8951-1E33C9FF8CCE}" presName="hierRoot2" presStyleCnt="0">
        <dgm:presLayoutVars>
          <dgm:hierBranch/>
        </dgm:presLayoutVars>
      </dgm:prSet>
      <dgm:spPr/>
    </dgm:pt>
    <dgm:pt modelId="{F4D0CA68-82AA-4A51-BA1C-812D759ABB98}" type="pres">
      <dgm:prSet presAssocID="{27587B25-8BEC-472B-8951-1E33C9FF8CCE}" presName="rootComposite" presStyleCnt="0"/>
      <dgm:spPr/>
    </dgm:pt>
    <dgm:pt modelId="{3569D386-FB8A-4EDA-B670-B155DD5D1C8E}" type="pres">
      <dgm:prSet presAssocID="{27587B25-8BEC-472B-8951-1E33C9FF8CCE}" presName="rootText" presStyleLbl="node4" presStyleIdx="1" presStyleCnt="5" custScaleX="75132" custScaleY="75132">
        <dgm:presLayoutVars>
          <dgm:chPref val="3"/>
        </dgm:presLayoutVars>
      </dgm:prSet>
      <dgm:spPr>
        <a:prstGeom prst="roundRect">
          <a:avLst/>
        </a:prstGeom>
      </dgm:spPr>
      <dgm:t>
        <a:bodyPr/>
        <a:lstStyle/>
        <a:p>
          <a:endParaRPr lang="en-GB"/>
        </a:p>
      </dgm:t>
    </dgm:pt>
    <dgm:pt modelId="{2BE14D95-FCFA-4CAA-AB98-A59E72D6808D}" type="pres">
      <dgm:prSet presAssocID="{27587B25-8BEC-472B-8951-1E33C9FF8CCE}" presName="rootConnector" presStyleLbl="node4" presStyleIdx="1" presStyleCnt="5"/>
      <dgm:spPr/>
      <dgm:t>
        <a:bodyPr/>
        <a:lstStyle/>
        <a:p>
          <a:endParaRPr lang="en-GB"/>
        </a:p>
      </dgm:t>
    </dgm:pt>
    <dgm:pt modelId="{84FC344C-9824-4901-80AB-924B170D1664}" type="pres">
      <dgm:prSet presAssocID="{27587B25-8BEC-472B-8951-1E33C9FF8CCE}" presName="hierChild4" presStyleCnt="0"/>
      <dgm:spPr/>
    </dgm:pt>
    <dgm:pt modelId="{2C740128-4C5F-46E3-98C2-E3834D0C7B68}" type="pres">
      <dgm:prSet presAssocID="{2BA03B8D-AC84-4E76-A7F0-01841352B2DB}" presName="Name35" presStyleLbl="parChTrans1D4" presStyleIdx="2" presStyleCnt="5"/>
      <dgm:spPr/>
      <dgm:t>
        <a:bodyPr/>
        <a:lstStyle/>
        <a:p>
          <a:endParaRPr lang="en-GB"/>
        </a:p>
      </dgm:t>
    </dgm:pt>
    <dgm:pt modelId="{C45E3B0C-5D1B-4E7A-A770-D2A26C9C792A}" type="pres">
      <dgm:prSet presAssocID="{11C56E8C-6E7C-4618-82A8-2BF7E4978B80}" presName="hierRoot2" presStyleCnt="0">
        <dgm:presLayoutVars>
          <dgm:hierBranch val="init"/>
        </dgm:presLayoutVars>
      </dgm:prSet>
      <dgm:spPr/>
    </dgm:pt>
    <dgm:pt modelId="{3B872138-7E89-48A5-BF77-F8409D7A8A54}" type="pres">
      <dgm:prSet presAssocID="{11C56E8C-6E7C-4618-82A8-2BF7E4978B80}" presName="rootComposite" presStyleCnt="0"/>
      <dgm:spPr/>
    </dgm:pt>
    <dgm:pt modelId="{5BB4CD1B-EC47-4D49-B7E3-545DC0493B63}" type="pres">
      <dgm:prSet presAssocID="{11C56E8C-6E7C-4618-82A8-2BF7E4978B80}" presName="rootText" presStyleLbl="node4" presStyleIdx="2" presStyleCnt="5" custScaleX="110000" custScaleY="110000">
        <dgm:presLayoutVars>
          <dgm:chPref val="3"/>
        </dgm:presLayoutVars>
      </dgm:prSet>
      <dgm:spPr>
        <a:prstGeom prst="roundRect">
          <a:avLst/>
        </a:prstGeom>
      </dgm:spPr>
      <dgm:t>
        <a:bodyPr/>
        <a:lstStyle/>
        <a:p>
          <a:endParaRPr lang="en-GB"/>
        </a:p>
      </dgm:t>
    </dgm:pt>
    <dgm:pt modelId="{463960D8-4BD7-4227-AB2B-040879470904}" type="pres">
      <dgm:prSet presAssocID="{11C56E8C-6E7C-4618-82A8-2BF7E4978B80}" presName="rootConnector" presStyleLbl="node4" presStyleIdx="2" presStyleCnt="5"/>
      <dgm:spPr/>
      <dgm:t>
        <a:bodyPr/>
        <a:lstStyle/>
        <a:p>
          <a:endParaRPr lang="en-GB"/>
        </a:p>
      </dgm:t>
    </dgm:pt>
    <dgm:pt modelId="{0AD9FD3C-C190-4366-A45A-E60C7CC17977}" type="pres">
      <dgm:prSet presAssocID="{11C56E8C-6E7C-4618-82A8-2BF7E4978B80}" presName="hierChild4" presStyleCnt="0"/>
      <dgm:spPr/>
    </dgm:pt>
    <dgm:pt modelId="{2705761A-478F-4D85-8BC0-FD91D04AF64E}" type="pres">
      <dgm:prSet presAssocID="{11C56E8C-6E7C-4618-82A8-2BF7E4978B80}" presName="hierChild5" presStyleCnt="0"/>
      <dgm:spPr/>
    </dgm:pt>
    <dgm:pt modelId="{D26A6358-64FC-4F1C-BA58-1FA518238E8C}" type="pres">
      <dgm:prSet presAssocID="{29352CC4-95AA-45FD-87E0-55D1108A75E8}" presName="Name35" presStyleLbl="parChTrans1D4" presStyleIdx="3" presStyleCnt="5"/>
      <dgm:spPr/>
      <dgm:t>
        <a:bodyPr/>
        <a:lstStyle/>
        <a:p>
          <a:endParaRPr lang="en-GB"/>
        </a:p>
      </dgm:t>
    </dgm:pt>
    <dgm:pt modelId="{B35F0C3E-F80E-4E5E-BF93-8B36E0767689}" type="pres">
      <dgm:prSet presAssocID="{B84F2CA2-1236-4607-969E-D80E7B94A1C9}" presName="hierRoot2" presStyleCnt="0">
        <dgm:presLayoutVars>
          <dgm:hierBranch val="init"/>
        </dgm:presLayoutVars>
      </dgm:prSet>
      <dgm:spPr/>
    </dgm:pt>
    <dgm:pt modelId="{C125C758-A493-47FE-8D0D-2679A3CF29A1}" type="pres">
      <dgm:prSet presAssocID="{B84F2CA2-1236-4607-969E-D80E7B94A1C9}" presName="rootComposite" presStyleCnt="0"/>
      <dgm:spPr/>
    </dgm:pt>
    <dgm:pt modelId="{6AC2C703-5108-4FF6-8357-D660D93C92F5}" type="pres">
      <dgm:prSet presAssocID="{B84F2CA2-1236-4607-969E-D80E7B94A1C9}" presName="rootText" presStyleLbl="node4" presStyleIdx="3" presStyleCnt="5" custScaleX="110000" custScaleY="110000">
        <dgm:presLayoutVars>
          <dgm:chPref val="3"/>
        </dgm:presLayoutVars>
      </dgm:prSet>
      <dgm:spPr>
        <a:prstGeom prst="roundRect">
          <a:avLst/>
        </a:prstGeom>
      </dgm:spPr>
      <dgm:t>
        <a:bodyPr/>
        <a:lstStyle/>
        <a:p>
          <a:endParaRPr lang="en-GB"/>
        </a:p>
      </dgm:t>
    </dgm:pt>
    <dgm:pt modelId="{D48C56F6-C075-4D9D-B7D1-4B89326E0177}" type="pres">
      <dgm:prSet presAssocID="{B84F2CA2-1236-4607-969E-D80E7B94A1C9}" presName="rootConnector" presStyleLbl="node4" presStyleIdx="3" presStyleCnt="5"/>
      <dgm:spPr/>
      <dgm:t>
        <a:bodyPr/>
        <a:lstStyle/>
        <a:p>
          <a:endParaRPr lang="en-GB"/>
        </a:p>
      </dgm:t>
    </dgm:pt>
    <dgm:pt modelId="{07CEACC7-9C4A-449E-9F7B-26EBC5EF974E}" type="pres">
      <dgm:prSet presAssocID="{B84F2CA2-1236-4607-969E-D80E7B94A1C9}" presName="hierChild4" presStyleCnt="0"/>
      <dgm:spPr/>
    </dgm:pt>
    <dgm:pt modelId="{EE4B4418-B6EC-4C30-9F57-9CD36BCCB82B}" type="pres">
      <dgm:prSet presAssocID="{B84F2CA2-1236-4607-969E-D80E7B94A1C9}" presName="hierChild5" presStyleCnt="0"/>
      <dgm:spPr/>
    </dgm:pt>
    <dgm:pt modelId="{2AAC4C87-A80A-41A0-AF0F-E12BE767354E}" type="pres">
      <dgm:prSet presAssocID="{27587B25-8BEC-472B-8951-1E33C9FF8CCE}" presName="hierChild5" presStyleCnt="0"/>
      <dgm:spPr/>
    </dgm:pt>
    <dgm:pt modelId="{B2FCC71D-4147-4437-803E-34C1DE7EC96B}" type="pres">
      <dgm:prSet presAssocID="{77E75635-70B1-4DBB-B656-0876068F132D}" presName="hierChild5" presStyleCnt="0"/>
      <dgm:spPr/>
    </dgm:pt>
    <dgm:pt modelId="{42AE51A4-09BE-49DA-A3A5-98E67D10DAB1}" type="pres">
      <dgm:prSet presAssocID="{27F842DE-916C-4E31-AC1F-2631EFBF3B0B}" presName="Name35" presStyleLbl="parChTrans1D4" presStyleIdx="4" presStyleCnt="5"/>
      <dgm:spPr/>
      <dgm:t>
        <a:bodyPr/>
        <a:lstStyle/>
        <a:p>
          <a:endParaRPr lang="en-GB"/>
        </a:p>
      </dgm:t>
    </dgm:pt>
    <dgm:pt modelId="{AA1A1EF5-CA2A-40E4-9573-D3791E9CDB62}" type="pres">
      <dgm:prSet presAssocID="{A11C7BAD-B8D6-4F02-BC90-992E91B0C09B}" presName="hierRoot2" presStyleCnt="0">
        <dgm:presLayoutVars>
          <dgm:hierBranch val="init"/>
        </dgm:presLayoutVars>
      </dgm:prSet>
      <dgm:spPr/>
    </dgm:pt>
    <dgm:pt modelId="{FEA95273-7655-406F-AB61-B3104E418DDB}" type="pres">
      <dgm:prSet presAssocID="{A11C7BAD-B8D6-4F02-BC90-992E91B0C09B}" presName="rootComposite" presStyleCnt="0"/>
      <dgm:spPr/>
    </dgm:pt>
    <dgm:pt modelId="{209B782E-11F5-4BA0-B441-591FEBD256CD}" type="pres">
      <dgm:prSet presAssocID="{A11C7BAD-B8D6-4F02-BC90-992E91B0C09B}" presName="rootText" presStyleLbl="node4" presStyleIdx="4" presStyleCnt="5" custScaleX="100000" custScaleY="100000">
        <dgm:presLayoutVars>
          <dgm:chPref val="3"/>
        </dgm:presLayoutVars>
      </dgm:prSet>
      <dgm:spPr>
        <a:prstGeom prst="roundRect">
          <a:avLst/>
        </a:prstGeom>
      </dgm:spPr>
      <dgm:t>
        <a:bodyPr/>
        <a:lstStyle/>
        <a:p>
          <a:endParaRPr lang="en-GB"/>
        </a:p>
      </dgm:t>
    </dgm:pt>
    <dgm:pt modelId="{F15706A2-B0F4-424E-A15F-5562FA4648B4}" type="pres">
      <dgm:prSet presAssocID="{A11C7BAD-B8D6-4F02-BC90-992E91B0C09B}" presName="rootConnector" presStyleLbl="node4" presStyleIdx="4" presStyleCnt="5"/>
      <dgm:spPr/>
      <dgm:t>
        <a:bodyPr/>
        <a:lstStyle/>
        <a:p>
          <a:endParaRPr lang="en-GB"/>
        </a:p>
      </dgm:t>
    </dgm:pt>
    <dgm:pt modelId="{9F819605-8292-45AE-BF55-8DEB37BF0B5A}" type="pres">
      <dgm:prSet presAssocID="{A11C7BAD-B8D6-4F02-BC90-992E91B0C09B}" presName="hierChild4" presStyleCnt="0"/>
      <dgm:spPr/>
    </dgm:pt>
    <dgm:pt modelId="{B7D2313A-2613-4EB7-A672-257AC0FD56A3}" type="pres">
      <dgm:prSet presAssocID="{A11C7BAD-B8D6-4F02-BC90-992E91B0C09B}" presName="hierChild5" presStyleCnt="0"/>
      <dgm:spPr/>
    </dgm:pt>
    <dgm:pt modelId="{7E188455-03ED-4436-B032-BFB82232BED4}" type="pres">
      <dgm:prSet presAssocID="{EC70CC44-6662-4EB9-9599-5C09A8FAE9B0}" presName="hierChild5" presStyleCnt="0"/>
      <dgm:spPr/>
    </dgm:pt>
    <dgm:pt modelId="{B3D29D46-90C8-4813-9728-A5677E9504D6}" type="pres">
      <dgm:prSet presAssocID="{34FA6E34-09F5-423D-BCD7-670126C57DD9}" presName="hierChild5" presStyleCnt="0"/>
      <dgm:spPr/>
    </dgm:pt>
    <dgm:pt modelId="{7DB0D570-05E0-43E1-8126-669BC6E63204}" type="pres">
      <dgm:prSet presAssocID="{6E963A97-493F-4A95-B738-A48D132D2F93}" presName="hierChild3" presStyleCnt="0"/>
      <dgm:spPr/>
    </dgm:pt>
  </dgm:ptLst>
  <dgm:cxnLst>
    <dgm:cxn modelId="{E3173516-0B1F-4B1E-9FD2-A7E883D5B6C0}" srcId="{EC70CC44-6662-4EB9-9599-5C09A8FAE9B0}" destId="{A11C7BAD-B8D6-4F02-BC90-992E91B0C09B}" srcOrd="1" destOrd="0" parTransId="{27F842DE-916C-4E31-AC1F-2631EFBF3B0B}" sibTransId="{4DA1E7FB-4225-440E-9C86-50E5CE471BCC}"/>
    <dgm:cxn modelId="{F238B912-666E-49C6-BFE7-22CA04EF8F8F}" type="presOf" srcId="{B84F2CA2-1236-4607-969E-D80E7B94A1C9}" destId="{D48C56F6-C075-4D9D-B7D1-4B89326E0177}" srcOrd="1" destOrd="0" presId="urn:microsoft.com/office/officeart/2005/8/layout/orgChart1"/>
    <dgm:cxn modelId="{D2C5DC43-716F-4449-BC57-E1CD68BDA90B}" type="presOf" srcId="{EC70CC44-6662-4EB9-9599-5C09A8FAE9B0}" destId="{2EE4DA45-D59C-40F1-8BB8-FE55582C7947}" srcOrd="1" destOrd="0" presId="urn:microsoft.com/office/officeart/2005/8/layout/orgChart1"/>
    <dgm:cxn modelId="{2A677594-A3EA-46D9-B78F-E6ACED5564C1}" type="presOf" srcId="{A534ED70-E62F-43C1-8B53-2F421FC7F6B6}" destId="{BF5F7008-348C-460B-8A58-B152396FA3B0}" srcOrd="0" destOrd="0" presId="urn:microsoft.com/office/officeart/2005/8/layout/orgChart1"/>
    <dgm:cxn modelId="{105175D8-B409-44FD-8690-DE6A66D23842}" type="presOf" srcId="{FCFFFAA8-12CB-40B6-B795-81B1E2349B67}" destId="{3A01B13E-73F3-4766-B4CA-62A7CD6859E0}" srcOrd="0" destOrd="0" presId="urn:microsoft.com/office/officeart/2005/8/layout/orgChart1"/>
    <dgm:cxn modelId="{84BC871C-5307-49A0-8E38-7B91B948517F}" type="presOf" srcId="{29352CC4-95AA-45FD-87E0-55D1108A75E8}" destId="{D26A6358-64FC-4F1C-BA58-1FA518238E8C}" srcOrd="0" destOrd="0" presId="urn:microsoft.com/office/officeart/2005/8/layout/orgChart1"/>
    <dgm:cxn modelId="{736C3752-1CD8-4405-B3E8-D5C70A3216D6}" srcId="{6E963A97-493F-4A95-B738-A48D132D2F93}" destId="{52247FC8-7A11-42A0-9BD4-3A8164A1EC6C}" srcOrd="0" destOrd="0" parTransId="{0073926D-DAD7-4348-BFFF-69642BBBE479}" sibTransId="{3A21C4C3-5BC7-49D7-B309-B3FEE685E1F9}"/>
    <dgm:cxn modelId="{23026105-1E6F-4147-BB1C-0D5E8111599C}" type="presOf" srcId="{3314653C-5742-40AF-825A-C9A127CAF526}" destId="{F23E07D7-375A-451A-92FA-0D99F233FB71}" srcOrd="0" destOrd="0" presId="urn:microsoft.com/office/officeart/2005/8/layout/orgChart1"/>
    <dgm:cxn modelId="{DF53084A-DD0D-4014-98A0-A543EE067C20}" srcId="{EC70CC44-6662-4EB9-9599-5C09A8FAE9B0}" destId="{77E75635-70B1-4DBB-B656-0876068F132D}" srcOrd="0" destOrd="0" parTransId="{3A6F4D93-D854-427D-AACE-91C27B5A4D2E}" sibTransId="{A9062B4D-DE5B-4B89-9B15-3A387412A1E2}"/>
    <dgm:cxn modelId="{EC931FF0-59C1-4492-A56D-41C31238C608}" type="presOf" srcId="{A11C7BAD-B8D6-4F02-BC90-992E91B0C09B}" destId="{F15706A2-B0F4-424E-A15F-5562FA4648B4}" srcOrd="1" destOrd="0" presId="urn:microsoft.com/office/officeart/2005/8/layout/orgChart1"/>
    <dgm:cxn modelId="{8009FC90-C0DB-4D42-867C-D2B44D773F1E}" type="presOf" srcId="{6E963A97-493F-4A95-B738-A48D132D2F93}" destId="{6CBFD95B-9102-4FE5-83CE-C29430ABC8F7}" srcOrd="0" destOrd="0" presId="urn:microsoft.com/office/officeart/2005/8/layout/orgChart1"/>
    <dgm:cxn modelId="{1D18D391-C44A-46CE-A2D9-D42235D73C07}" srcId="{34FA6E34-09F5-423D-BCD7-670126C57DD9}" destId="{EC70CC44-6662-4EB9-9599-5C09A8FAE9B0}" srcOrd="0" destOrd="0" parTransId="{A534ED70-E62F-43C1-8B53-2F421FC7F6B6}" sibTransId="{A0922E3C-885C-4FC0-82EE-E2B2E93EB3B1}"/>
    <dgm:cxn modelId="{91A083E2-3B7A-4624-95B0-5FC5EAE0FEED}" type="presOf" srcId="{34FA6E34-09F5-423D-BCD7-670126C57DD9}" destId="{038AB248-663B-41A0-B6C5-C9E0284DBB2E}" srcOrd="0" destOrd="0" presId="urn:microsoft.com/office/officeart/2005/8/layout/orgChart1"/>
    <dgm:cxn modelId="{078BFA92-F87B-4094-A4D9-EFEEEC509BC9}" type="presOf" srcId="{E004F982-50E2-4606-B4CE-3E7B2C972638}" destId="{A50279D1-42C0-4B42-AB64-EDED3E468B49}" srcOrd="0" destOrd="0" presId="urn:microsoft.com/office/officeart/2005/8/layout/orgChart1"/>
    <dgm:cxn modelId="{2768387F-515D-4C1F-AE38-A7091EAED30B}" type="presOf" srcId="{EC70CC44-6662-4EB9-9599-5C09A8FAE9B0}" destId="{FDFABA2D-20CF-4C89-A961-8069D7A576B7}" srcOrd="0" destOrd="0" presId="urn:microsoft.com/office/officeart/2005/8/layout/orgChart1"/>
    <dgm:cxn modelId="{0ACB8CDC-1C88-48D8-94B2-88EBDF13CD91}" type="presOf" srcId="{F63BC477-3C54-4B09-928F-F7EEF93FFA32}" destId="{1DA0008B-FC3B-4FE5-B508-8B6F96A7DBF9}" srcOrd="1" destOrd="0" presId="urn:microsoft.com/office/officeart/2005/8/layout/orgChart1"/>
    <dgm:cxn modelId="{58247DF7-15C2-4332-91CA-C204295125AC}" type="presOf" srcId="{48F9A5E7-CE03-4D92-B37E-224B2E35B4D7}" destId="{FC64C4A1-715D-4658-82E6-8CC5AA3D216D}" srcOrd="0" destOrd="0" presId="urn:microsoft.com/office/officeart/2005/8/layout/orgChart1"/>
    <dgm:cxn modelId="{95F42BA3-E9BB-4D2C-8DB1-27B50DB35D24}" srcId="{A1CF421E-8524-44C9-A836-690854BB09EF}" destId="{6E963A97-493F-4A95-B738-A48D132D2F93}" srcOrd="0" destOrd="0" parTransId="{130FA1FF-0508-4F48-8E8A-D6AEF14645D6}" sibTransId="{B59129DB-EDFB-45AF-ACE1-80693612A845}"/>
    <dgm:cxn modelId="{CE12749F-0E16-4647-A421-A6C327BE60F9}" type="presOf" srcId="{3314653C-5742-40AF-825A-C9A127CAF526}" destId="{FC3695E5-050B-4BA9-A7FA-82C24BC6E926}" srcOrd="1" destOrd="0" presId="urn:microsoft.com/office/officeart/2005/8/layout/orgChart1"/>
    <dgm:cxn modelId="{B3907E00-C734-4506-B5D9-353D9E645CD8}" type="presOf" srcId="{52247FC8-7A11-42A0-9BD4-3A8164A1EC6C}" destId="{3DBF37DD-D37D-449A-8E92-2F6FBC41C2AB}" srcOrd="0" destOrd="0" presId="urn:microsoft.com/office/officeart/2005/8/layout/orgChart1"/>
    <dgm:cxn modelId="{CF707318-0ED8-4511-A80F-E0D4D1DA846D}" type="presOf" srcId="{2BA03B8D-AC84-4E76-A7F0-01841352B2DB}" destId="{2C740128-4C5F-46E3-98C2-E3834D0C7B68}" srcOrd="0" destOrd="0" presId="urn:microsoft.com/office/officeart/2005/8/layout/orgChart1"/>
    <dgm:cxn modelId="{265FD1A1-1CA1-44D5-A568-A45702155C9D}" srcId="{6E963A97-493F-4A95-B738-A48D132D2F93}" destId="{3314653C-5742-40AF-825A-C9A127CAF526}" srcOrd="2" destOrd="0" parTransId="{379B87EA-EFC7-4D1B-8149-6058F393075E}" sibTransId="{33DE05C7-702D-4700-99C4-1E43BAF46348}"/>
    <dgm:cxn modelId="{BF368DAB-B622-475E-BA8A-62FF1639D772}" type="presOf" srcId="{0073926D-DAD7-4348-BFFF-69642BBBE479}" destId="{7C6B7064-3F99-4E1E-BE93-ACA483ECE0FD}" srcOrd="0" destOrd="0" presId="urn:microsoft.com/office/officeart/2005/8/layout/orgChart1"/>
    <dgm:cxn modelId="{97F7D2BA-AE40-4A6B-B3A9-439D4059C94F}" srcId="{77E75635-70B1-4DBB-B656-0876068F132D}" destId="{27587B25-8BEC-472B-8951-1E33C9FF8CCE}" srcOrd="0" destOrd="0" parTransId="{FCFFFAA8-12CB-40B6-B795-81B1E2349B67}" sibTransId="{48C93883-EF58-4282-9805-A73A43207443}"/>
    <dgm:cxn modelId="{B8CBF8E6-904F-4DC2-965E-1AE62FE15088}" type="presOf" srcId="{27587B25-8BEC-472B-8951-1E33C9FF8CCE}" destId="{2BE14D95-FCFA-4CAA-AB98-A59E72D6808D}" srcOrd="1" destOrd="0" presId="urn:microsoft.com/office/officeart/2005/8/layout/orgChart1"/>
    <dgm:cxn modelId="{F74F46CB-E0E9-49C1-AA3A-FDF50982AB7E}" type="presOf" srcId="{F63BC477-3C54-4B09-928F-F7EEF93FFA32}" destId="{513FB1CD-7097-47A4-9DF3-9E70FA94FF72}" srcOrd="0" destOrd="0" presId="urn:microsoft.com/office/officeart/2005/8/layout/orgChart1"/>
    <dgm:cxn modelId="{EE8FADDC-63C2-4F05-9369-CE46D140B494}" srcId="{27587B25-8BEC-472B-8951-1E33C9FF8CCE}" destId="{11C56E8C-6E7C-4618-82A8-2BF7E4978B80}" srcOrd="0" destOrd="0" parTransId="{2BA03B8D-AC84-4E76-A7F0-01841352B2DB}" sibTransId="{2CB19F2F-EF63-4750-8E28-C404841AAA8C}"/>
    <dgm:cxn modelId="{6B45D612-1C39-4F82-AD45-B941ED7F26B0}" type="presOf" srcId="{27587B25-8BEC-472B-8951-1E33C9FF8CCE}" destId="{3569D386-FB8A-4EDA-B670-B155DD5D1C8E}" srcOrd="0" destOrd="0" presId="urn:microsoft.com/office/officeart/2005/8/layout/orgChart1"/>
    <dgm:cxn modelId="{01FD458C-0865-4DF9-B2B0-54291B7EBB77}" type="presOf" srcId="{27F842DE-916C-4E31-AC1F-2631EFBF3B0B}" destId="{42AE51A4-09BE-49DA-A3A5-98E67D10DAB1}" srcOrd="0" destOrd="0" presId="urn:microsoft.com/office/officeart/2005/8/layout/orgChart1"/>
    <dgm:cxn modelId="{97AB69D1-F0C2-411A-B635-F0AA2F8EB297}" type="presOf" srcId="{A1CF421E-8524-44C9-A836-690854BB09EF}" destId="{3ED8F429-0EF6-4E13-AB07-24EFDD44CB27}" srcOrd="0" destOrd="0" presId="urn:microsoft.com/office/officeart/2005/8/layout/orgChart1"/>
    <dgm:cxn modelId="{C92B4F5F-D3B6-4238-9148-C4F5C49C269A}" type="presOf" srcId="{11C56E8C-6E7C-4618-82A8-2BF7E4978B80}" destId="{5BB4CD1B-EC47-4D49-B7E3-545DC0493B63}" srcOrd="0" destOrd="0" presId="urn:microsoft.com/office/officeart/2005/8/layout/orgChart1"/>
    <dgm:cxn modelId="{D0BE9076-2186-487E-8E82-7B9911A0C6C9}" type="presOf" srcId="{B84F2CA2-1236-4607-969E-D80E7B94A1C9}" destId="{6AC2C703-5108-4FF6-8357-D660D93C92F5}" srcOrd="0" destOrd="0" presId="urn:microsoft.com/office/officeart/2005/8/layout/orgChart1"/>
    <dgm:cxn modelId="{4DC33D5F-26CA-44D1-9BC3-9280134BC9B0}" srcId="{6E963A97-493F-4A95-B738-A48D132D2F93}" destId="{F63BC477-3C54-4B09-928F-F7EEF93FFA32}" srcOrd="1" destOrd="0" parTransId="{E004F982-50E2-4606-B4CE-3E7B2C972638}" sibTransId="{B9E92342-0686-4B47-ACA9-FDFACDCA22D8}"/>
    <dgm:cxn modelId="{A483C750-7609-4C75-90BF-7C866DF297A7}" type="presOf" srcId="{34FA6E34-09F5-423D-BCD7-670126C57DD9}" destId="{2DB27BEC-1C50-4A73-ADD1-5BE0B95DC40A}" srcOrd="1" destOrd="0" presId="urn:microsoft.com/office/officeart/2005/8/layout/orgChart1"/>
    <dgm:cxn modelId="{EAFF1FD7-379F-49C6-A2AA-4C8F413A1C07}" srcId="{27587B25-8BEC-472B-8951-1E33C9FF8CCE}" destId="{B84F2CA2-1236-4607-969E-D80E7B94A1C9}" srcOrd="1" destOrd="0" parTransId="{29352CC4-95AA-45FD-87E0-55D1108A75E8}" sibTransId="{C02E155E-57A6-461A-A182-145232FA7E0B}"/>
    <dgm:cxn modelId="{23AB6854-DED1-4C1A-965C-16C84B91E19D}" type="presOf" srcId="{11C56E8C-6E7C-4618-82A8-2BF7E4978B80}" destId="{463960D8-4BD7-4227-AB2B-040879470904}" srcOrd="1" destOrd="0" presId="urn:microsoft.com/office/officeart/2005/8/layout/orgChart1"/>
    <dgm:cxn modelId="{86097175-99D8-4991-AEAB-5DA8D51246F9}" type="presOf" srcId="{77E75635-70B1-4DBB-B656-0876068F132D}" destId="{63BFC785-60C1-44A4-8ECF-D66E00653088}" srcOrd="1" destOrd="0" presId="urn:microsoft.com/office/officeart/2005/8/layout/orgChart1"/>
    <dgm:cxn modelId="{ADA2970E-601F-4C0B-AA35-7ACECC7889CC}" type="presOf" srcId="{77E75635-70B1-4DBB-B656-0876068F132D}" destId="{60257183-BEBD-4838-909D-8DD08C05D22B}" srcOrd="0" destOrd="0" presId="urn:microsoft.com/office/officeart/2005/8/layout/orgChart1"/>
    <dgm:cxn modelId="{67607758-92AF-402D-B4E5-B92466419475}" type="presOf" srcId="{379B87EA-EFC7-4D1B-8149-6058F393075E}" destId="{1C4CEDFB-2809-49F0-B499-C84978B53CC7}" srcOrd="0" destOrd="0" presId="urn:microsoft.com/office/officeart/2005/8/layout/orgChart1"/>
    <dgm:cxn modelId="{23AD429B-67F0-4F06-896D-49E67CEBF694}" type="presOf" srcId="{3A6F4D93-D854-427D-AACE-91C27B5A4D2E}" destId="{5491B76A-73AA-4FE1-8035-AEC543E77A68}" srcOrd="0" destOrd="0" presId="urn:microsoft.com/office/officeart/2005/8/layout/orgChart1"/>
    <dgm:cxn modelId="{2FE314F3-2308-4727-8938-C56F795863A4}" type="presOf" srcId="{52247FC8-7A11-42A0-9BD4-3A8164A1EC6C}" destId="{45844B2A-3A33-4B56-9053-E8F8F4B26D50}" srcOrd="1" destOrd="0" presId="urn:microsoft.com/office/officeart/2005/8/layout/orgChart1"/>
    <dgm:cxn modelId="{E9F361BB-9F16-4DE1-8057-E8022ABF4FD0}" type="presOf" srcId="{A11C7BAD-B8D6-4F02-BC90-992E91B0C09B}" destId="{209B782E-11F5-4BA0-B441-591FEBD256CD}" srcOrd="0" destOrd="0" presId="urn:microsoft.com/office/officeart/2005/8/layout/orgChart1"/>
    <dgm:cxn modelId="{1CD3F586-CEA7-4E24-8271-866132B2D0C9}" srcId="{6E963A97-493F-4A95-B738-A48D132D2F93}" destId="{34FA6E34-09F5-423D-BCD7-670126C57DD9}" srcOrd="3" destOrd="0" parTransId="{48F9A5E7-CE03-4D92-B37E-224B2E35B4D7}" sibTransId="{0620A242-9569-4F67-9A16-875AABAE7672}"/>
    <dgm:cxn modelId="{1F9C3335-5BB8-4579-B8D9-697418D72F9F}" type="presOf" srcId="{6E963A97-493F-4A95-B738-A48D132D2F93}" destId="{EACC75D2-19DD-4B44-9207-579B05B74EDE}" srcOrd="1" destOrd="0" presId="urn:microsoft.com/office/officeart/2005/8/layout/orgChart1"/>
    <dgm:cxn modelId="{50A0BC4F-FA0E-4EB2-9454-FD441FC0146D}" type="presParOf" srcId="{3ED8F429-0EF6-4E13-AB07-24EFDD44CB27}" destId="{0F0E0150-9078-469C-BAFC-89E7A2C5E9A3}" srcOrd="0" destOrd="0" presId="urn:microsoft.com/office/officeart/2005/8/layout/orgChart1"/>
    <dgm:cxn modelId="{101F7DD3-823A-4F38-B1A9-EE54B6D4C289}" type="presParOf" srcId="{0F0E0150-9078-469C-BAFC-89E7A2C5E9A3}" destId="{10763E60-CC9E-4594-AF32-C31B5CB57C7E}" srcOrd="0" destOrd="0" presId="urn:microsoft.com/office/officeart/2005/8/layout/orgChart1"/>
    <dgm:cxn modelId="{E943A2D3-9D41-494B-8953-079608D93B58}" type="presParOf" srcId="{10763E60-CC9E-4594-AF32-C31B5CB57C7E}" destId="{6CBFD95B-9102-4FE5-83CE-C29430ABC8F7}" srcOrd="0" destOrd="0" presId="urn:microsoft.com/office/officeart/2005/8/layout/orgChart1"/>
    <dgm:cxn modelId="{E0F0FA5A-2066-416B-9E6D-DDD81FACD42E}" type="presParOf" srcId="{10763E60-CC9E-4594-AF32-C31B5CB57C7E}" destId="{EACC75D2-19DD-4B44-9207-579B05B74EDE}" srcOrd="1" destOrd="0" presId="urn:microsoft.com/office/officeart/2005/8/layout/orgChart1"/>
    <dgm:cxn modelId="{FB383C6E-D1AD-45A9-B71D-CE08982404F2}" type="presParOf" srcId="{0F0E0150-9078-469C-BAFC-89E7A2C5E9A3}" destId="{012206EE-8819-4B0E-8CD0-784A53420726}" srcOrd="1" destOrd="0" presId="urn:microsoft.com/office/officeart/2005/8/layout/orgChart1"/>
    <dgm:cxn modelId="{6F6F61A1-D968-41E2-A7E4-9484930697CD}" type="presParOf" srcId="{012206EE-8819-4B0E-8CD0-784A53420726}" destId="{7C6B7064-3F99-4E1E-BE93-ACA483ECE0FD}" srcOrd="0" destOrd="0" presId="urn:microsoft.com/office/officeart/2005/8/layout/orgChart1"/>
    <dgm:cxn modelId="{B4F7B450-59D5-4D5C-A703-76F77EAD0694}" type="presParOf" srcId="{012206EE-8819-4B0E-8CD0-784A53420726}" destId="{7270D33C-487A-4C19-B83E-5CA97C9C357D}" srcOrd="1" destOrd="0" presId="urn:microsoft.com/office/officeart/2005/8/layout/orgChart1"/>
    <dgm:cxn modelId="{9044151A-F6DD-4F32-B72B-D50D6C81E385}" type="presParOf" srcId="{7270D33C-487A-4C19-B83E-5CA97C9C357D}" destId="{40B3B93D-A212-449F-8989-77AC8B824AC3}" srcOrd="0" destOrd="0" presId="urn:microsoft.com/office/officeart/2005/8/layout/orgChart1"/>
    <dgm:cxn modelId="{852BF015-C769-4B51-A602-D0504D2E6910}" type="presParOf" srcId="{40B3B93D-A212-449F-8989-77AC8B824AC3}" destId="{3DBF37DD-D37D-449A-8E92-2F6FBC41C2AB}" srcOrd="0" destOrd="0" presId="urn:microsoft.com/office/officeart/2005/8/layout/orgChart1"/>
    <dgm:cxn modelId="{242BA989-04D9-48A4-8D2C-0C4A42F7FE56}" type="presParOf" srcId="{40B3B93D-A212-449F-8989-77AC8B824AC3}" destId="{45844B2A-3A33-4B56-9053-E8F8F4B26D50}" srcOrd="1" destOrd="0" presId="urn:microsoft.com/office/officeart/2005/8/layout/orgChart1"/>
    <dgm:cxn modelId="{E3894B06-30A1-4065-BAAF-913A109FB0BF}" type="presParOf" srcId="{7270D33C-487A-4C19-B83E-5CA97C9C357D}" destId="{8F685C75-D6E0-4A12-A2BD-1B6FC21FF401}" srcOrd="1" destOrd="0" presId="urn:microsoft.com/office/officeart/2005/8/layout/orgChart1"/>
    <dgm:cxn modelId="{4070A618-C585-4878-A144-07C3483E19FD}" type="presParOf" srcId="{7270D33C-487A-4C19-B83E-5CA97C9C357D}" destId="{99AB737E-859E-40E2-B3E4-CA2A64EA20E8}" srcOrd="2" destOrd="0" presId="urn:microsoft.com/office/officeart/2005/8/layout/orgChart1"/>
    <dgm:cxn modelId="{0DEE2B45-BA5C-4412-A624-1F3ABD5FD256}" type="presParOf" srcId="{012206EE-8819-4B0E-8CD0-784A53420726}" destId="{A50279D1-42C0-4B42-AB64-EDED3E468B49}" srcOrd="2" destOrd="0" presId="urn:microsoft.com/office/officeart/2005/8/layout/orgChart1"/>
    <dgm:cxn modelId="{00641583-0CDB-4EFC-8ABF-17FA55EB1B08}" type="presParOf" srcId="{012206EE-8819-4B0E-8CD0-784A53420726}" destId="{C71A316B-F238-4AFD-8210-303BB60FB35A}" srcOrd="3" destOrd="0" presId="urn:microsoft.com/office/officeart/2005/8/layout/orgChart1"/>
    <dgm:cxn modelId="{D0AB6F1D-7C86-4722-B65B-D8A1F6FE9744}" type="presParOf" srcId="{C71A316B-F238-4AFD-8210-303BB60FB35A}" destId="{AFF32896-7479-4FC9-8733-A1A14E2A9DDF}" srcOrd="0" destOrd="0" presId="urn:microsoft.com/office/officeart/2005/8/layout/orgChart1"/>
    <dgm:cxn modelId="{DF7AFF7C-3C55-4C9F-BBEE-F62E6D72E5AA}" type="presParOf" srcId="{AFF32896-7479-4FC9-8733-A1A14E2A9DDF}" destId="{513FB1CD-7097-47A4-9DF3-9E70FA94FF72}" srcOrd="0" destOrd="0" presId="urn:microsoft.com/office/officeart/2005/8/layout/orgChart1"/>
    <dgm:cxn modelId="{02195416-2EAC-4FBE-86FC-71C0D7CC8BD2}" type="presParOf" srcId="{AFF32896-7479-4FC9-8733-A1A14E2A9DDF}" destId="{1DA0008B-FC3B-4FE5-B508-8B6F96A7DBF9}" srcOrd="1" destOrd="0" presId="urn:microsoft.com/office/officeart/2005/8/layout/orgChart1"/>
    <dgm:cxn modelId="{1C74A25E-A44B-4CA3-A160-710036871766}" type="presParOf" srcId="{C71A316B-F238-4AFD-8210-303BB60FB35A}" destId="{0BC1B19A-1C85-43F3-88CE-DC90AF0E5FA3}" srcOrd="1" destOrd="0" presId="urn:microsoft.com/office/officeart/2005/8/layout/orgChart1"/>
    <dgm:cxn modelId="{7ABFBC43-9CC0-45DB-9FD5-9DB5E814EF64}" type="presParOf" srcId="{C71A316B-F238-4AFD-8210-303BB60FB35A}" destId="{2E6E4C20-0FEC-4D93-8E23-AE5AC23EA9C1}" srcOrd="2" destOrd="0" presId="urn:microsoft.com/office/officeart/2005/8/layout/orgChart1"/>
    <dgm:cxn modelId="{5E147CA7-9A4A-4DCE-B479-BB7C0E8E4D8C}" type="presParOf" srcId="{012206EE-8819-4B0E-8CD0-784A53420726}" destId="{1C4CEDFB-2809-49F0-B499-C84978B53CC7}" srcOrd="4" destOrd="0" presId="urn:microsoft.com/office/officeart/2005/8/layout/orgChart1"/>
    <dgm:cxn modelId="{E71117D8-E14A-4914-98D8-3CA9E5B2E422}" type="presParOf" srcId="{012206EE-8819-4B0E-8CD0-784A53420726}" destId="{23AC8331-79AB-4F80-9BBF-73C1204705F6}" srcOrd="5" destOrd="0" presId="urn:microsoft.com/office/officeart/2005/8/layout/orgChart1"/>
    <dgm:cxn modelId="{FC577478-DA1A-4B75-97D4-B405250A2514}" type="presParOf" srcId="{23AC8331-79AB-4F80-9BBF-73C1204705F6}" destId="{34FC628E-BD51-49DC-B87D-C9B51C88A574}" srcOrd="0" destOrd="0" presId="urn:microsoft.com/office/officeart/2005/8/layout/orgChart1"/>
    <dgm:cxn modelId="{E9CA45FF-1A81-42D8-A11B-CA5D8C4307E6}" type="presParOf" srcId="{34FC628E-BD51-49DC-B87D-C9B51C88A574}" destId="{F23E07D7-375A-451A-92FA-0D99F233FB71}" srcOrd="0" destOrd="0" presId="urn:microsoft.com/office/officeart/2005/8/layout/orgChart1"/>
    <dgm:cxn modelId="{D2D1B469-EB41-4272-8ECF-99E55C02FDBB}" type="presParOf" srcId="{34FC628E-BD51-49DC-B87D-C9B51C88A574}" destId="{FC3695E5-050B-4BA9-A7FA-82C24BC6E926}" srcOrd="1" destOrd="0" presId="urn:microsoft.com/office/officeart/2005/8/layout/orgChart1"/>
    <dgm:cxn modelId="{90E0112C-70CA-4168-9A43-8D92A95DC725}" type="presParOf" srcId="{23AC8331-79AB-4F80-9BBF-73C1204705F6}" destId="{89A768F5-27AA-4D76-82F9-2046D8CD7B5D}" srcOrd="1" destOrd="0" presId="urn:microsoft.com/office/officeart/2005/8/layout/orgChart1"/>
    <dgm:cxn modelId="{8CD1112B-2F2A-4D61-B273-41AAFDCD72CB}" type="presParOf" srcId="{23AC8331-79AB-4F80-9BBF-73C1204705F6}" destId="{D652387F-1B86-4412-8907-13F2E482FAB3}" srcOrd="2" destOrd="0" presId="urn:microsoft.com/office/officeart/2005/8/layout/orgChart1"/>
    <dgm:cxn modelId="{153349E5-7780-4CCB-B29B-353587BD2B86}" type="presParOf" srcId="{012206EE-8819-4B0E-8CD0-784A53420726}" destId="{FC64C4A1-715D-4658-82E6-8CC5AA3D216D}" srcOrd="6" destOrd="0" presId="urn:microsoft.com/office/officeart/2005/8/layout/orgChart1"/>
    <dgm:cxn modelId="{7B58C938-A1CE-43DB-B3BD-196AB15DFD41}" type="presParOf" srcId="{012206EE-8819-4B0E-8CD0-784A53420726}" destId="{DDA53350-46CC-4901-8A9E-0BF315D3AD65}" srcOrd="7" destOrd="0" presId="urn:microsoft.com/office/officeart/2005/8/layout/orgChart1"/>
    <dgm:cxn modelId="{E2AE3DBB-4334-41FE-9439-C9E3EF6B6292}" type="presParOf" srcId="{DDA53350-46CC-4901-8A9E-0BF315D3AD65}" destId="{FA416558-2E80-4D3F-B51C-511DA97AAD8E}" srcOrd="0" destOrd="0" presId="urn:microsoft.com/office/officeart/2005/8/layout/orgChart1"/>
    <dgm:cxn modelId="{47DF86E4-89F1-4250-AFFB-6CA2A2E4058E}" type="presParOf" srcId="{FA416558-2E80-4D3F-B51C-511DA97AAD8E}" destId="{038AB248-663B-41A0-B6C5-C9E0284DBB2E}" srcOrd="0" destOrd="0" presId="urn:microsoft.com/office/officeart/2005/8/layout/orgChart1"/>
    <dgm:cxn modelId="{3F28953E-B4CE-414A-8D16-414272A5526C}" type="presParOf" srcId="{FA416558-2E80-4D3F-B51C-511DA97AAD8E}" destId="{2DB27BEC-1C50-4A73-ADD1-5BE0B95DC40A}" srcOrd="1" destOrd="0" presId="urn:microsoft.com/office/officeart/2005/8/layout/orgChart1"/>
    <dgm:cxn modelId="{C345D914-71BA-46C3-8845-E703B0815BC9}" type="presParOf" srcId="{DDA53350-46CC-4901-8A9E-0BF315D3AD65}" destId="{B6FB052A-C474-44E6-AD0E-92AE7B413E79}" srcOrd="1" destOrd="0" presId="urn:microsoft.com/office/officeart/2005/8/layout/orgChart1"/>
    <dgm:cxn modelId="{0F3843B9-4135-47C7-AD4C-C57212F41B48}" type="presParOf" srcId="{B6FB052A-C474-44E6-AD0E-92AE7B413E79}" destId="{BF5F7008-348C-460B-8A58-B152396FA3B0}" srcOrd="0" destOrd="0" presId="urn:microsoft.com/office/officeart/2005/8/layout/orgChart1"/>
    <dgm:cxn modelId="{B18AFF7B-69B9-4D7D-B3B9-4F2F0DAE0FD8}" type="presParOf" srcId="{B6FB052A-C474-44E6-AD0E-92AE7B413E79}" destId="{8CE7F202-79DA-4F4D-B5EA-EA18BC5AFA33}" srcOrd="1" destOrd="0" presId="urn:microsoft.com/office/officeart/2005/8/layout/orgChart1"/>
    <dgm:cxn modelId="{711CC27B-B276-4274-A4D9-F36B8AC3096D}" type="presParOf" srcId="{8CE7F202-79DA-4F4D-B5EA-EA18BC5AFA33}" destId="{17312E91-2C7E-43E8-AA03-BBDEEE142B50}" srcOrd="0" destOrd="0" presId="urn:microsoft.com/office/officeart/2005/8/layout/orgChart1"/>
    <dgm:cxn modelId="{EDCE084B-3F8A-472F-B044-005AF699AFEA}" type="presParOf" srcId="{17312E91-2C7E-43E8-AA03-BBDEEE142B50}" destId="{FDFABA2D-20CF-4C89-A961-8069D7A576B7}" srcOrd="0" destOrd="0" presId="urn:microsoft.com/office/officeart/2005/8/layout/orgChart1"/>
    <dgm:cxn modelId="{A5AD88AD-FF89-4ABF-B088-736963A2961B}" type="presParOf" srcId="{17312E91-2C7E-43E8-AA03-BBDEEE142B50}" destId="{2EE4DA45-D59C-40F1-8BB8-FE55582C7947}" srcOrd="1" destOrd="0" presId="urn:microsoft.com/office/officeart/2005/8/layout/orgChart1"/>
    <dgm:cxn modelId="{3ABADC7C-CCC1-4094-9568-A05449699A38}" type="presParOf" srcId="{8CE7F202-79DA-4F4D-B5EA-EA18BC5AFA33}" destId="{5D049A67-6E61-41E2-8429-E963D900625C}" srcOrd="1" destOrd="0" presId="urn:microsoft.com/office/officeart/2005/8/layout/orgChart1"/>
    <dgm:cxn modelId="{6D0F41E4-B761-4A93-85F4-8D9CC26AA0D3}" type="presParOf" srcId="{5D049A67-6E61-41E2-8429-E963D900625C}" destId="{5491B76A-73AA-4FE1-8035-AEC543E77A68}" srcOrd="0" destOrd="0" presId="urn:microsoft.com/office/officeart/2005/8/layout/orgChart1"/>
    <dgm:cxn modelId="{85684893-DBA8-4B57-9574-88029D2E8562}" type="presParOf" srcId="{5D049A67-6E61-41E2-8429-E963D900625C}" destId="{31656A65-DC61-4591-8A92-D472E3272090}" srcOrd="1" destOrd="0" presId="urn:microsoft.com/office/officeart/2005/8/layout/orgChart1"/>
    <dgm:cxn modelId="{A3C2ED6B-4C71-462C-BFAF-9F1C70ED1DE2}" type="presParOf" srcId="{31656A65-DC61-4591-8A92-D472E3272090}" destId="{41A8B78F-B2B2-4FAE-B461-793D2211DE9E}" srcOrd="0" destOrd="0" presId="urn:microsoft.com/office/officeart/2005/8/layout/orgChart1"/>
    <dgm:cxn modelId="{2B5CE44C-BE71-4256-8F14-E14F31F6761A}" type="presParOf" srcId="{41A8B78F-B2B2-4FAE-B461-793D2211DE9E}" destId="{60257183-BEBD-4838-909D-8DD08C05D22B}" srcOrd="0" destOrd="0" presId="urn:microsoft.com/office/officeart/2005/8/layout/orgChart1"/>
    <dgm:cxn modelId="{B7B0001E-116A-43D1-9F1C-06B8D543FD7F}" type="presParOf" srcId="{41A8B78F-B2B2-4FAE-B461-793D2211DE9E}" destId="{63BFC785-60C1-44A4-8ECF-D66E00653088}" srcOrd="1" destOrd="0" presId="urn:microsoft.com/office/officeart/2005/8/layout/orgChart1"/>
    <dgm:cxn modelId="{4F3404DF-C3ED-4482-BC61-615BF438CA0A}" type="presParOf" srcId="{31656A65-DC61-4591-8A92-D472E3272090}" destId="{8ED00D9B-BA03-472F-9260-3AA8C66204BE}" srcOrd="1" destOrd="0" presId="urn:microsoft.com/office/officeart/2005/8/layout/orgChart1"/>
    <dgm:cxn modelId="{CF4F9A9D-B5CE-4E58-8B8A-A8E96DB3D843}" type="presParOf" srcId="{8ED00D9B-BA03-472F-9260-3AA8C66204BE}" destId="{3A01B13E-73F3-4766-B4CA-62A7CD6859E0}" srcOrd="0" destOrd="0" presId="urn:microsoft.com/office/officeart/2005/8/layout/orgChart1"/>
    <dgm:cxn modelId="{CB521679-B3A2-43E6-BA42-DAE0C1A68206}" type="presParOf" srcId="{8ED00D9B-BA03-472F-9260-3AA8C66204BE}" destId="{9A2D3AD8-F652-4465-B515-C5B4C3BF4CED}" srcOrd="1" destOrd="0" presId="urn:microsoft.com/office/officeart/2005/8/layout/orgChart1"/>
    <dgm:cxn modelId="{A6456422-50E5-4DC1-9DD9-44847B224FC9}" type="presParOf" srcId="{9A2D3AD8-F652-4465-B515-C5B4C3BF4CED}" destId="{F4D0CA68-82AA-4A51-BA1C-812D759ABB98}" srcOrd="0" destOrd="0" presId="urn:microsoft.com/office/officeart/2005/8/layout/orgChart1"/>
    <dgm:cxn modelId="{CC5C3D3F-EAAA-4DAB-A91C-10828B9D070C}" type="presParOf" srcId="{F4D0CA68-82AA-4A51-BA1C-812D759ABB98}" destId="{3569D386-FB8A-4EDA-B670-B155DD5D1C8E}" srcOrd="0" destOrd="0" presId="urn:microsoft.com/office/officeart/2005/8/layout/orgChart1"/>
    <dgm:cxn modelId="{9A476196-1826-41EA-9437-FEDB7B8F96B3}" type="presParOf" srcId="{F4D0CA68-82AA-4A51-BA1C-812D759ABB98}" destId="{2BE14D95-FCFA-4CAA-AB98-A59E72D6808D}" srcOrd="1" destOrd="0" presId="urn:microsoft.com/office/officeart/2005/8/layout/orgChart1"/>
    <dgm:cxn modelId="{87A1E732-43AF-4388-AF68-19771BAFE003}" type="presParOf" srcId="{9A2D3AD8-F652-4465-B515-C5B4C3BF4CED}" destId="{84FC344C-9824-4901-80AB-924B170D1664}" srcOrd="1" destOrd="0" presId="urn:microsoft.com/office/officeart/2005/8/layout/orgChart1"/>
    <dgm:cxn modelId="{2687664C-C867-4FC8-AD90-3686BE085EDF}" type="presParOf" srcId="{84FC344C-9824-4901-80AB-924B170D1664}" destId="{2C740128-4C5F-46E3-98C2-E3834D0C7B68}" srcOrd="0" destOrd="0" presId="urn:microsoft.com/office/officeart/2005/8/layout/orgChart1"/>
    <dgm:cxn modelId="{DE46111C-6EB3-4B26-86CC-532A84A0AABD}" type="presParOf" srcId="{84FC344C-9824-4901-80AB-924B170D1664}" destId="{C45E3B0C-5D1B-4E7A-A770-D2A26C9C792A}" srcOrd="1" destOrd="0" presId="urn:microsoft.com/office/officeart/2005/8/layout/orgChart1"/>
    <dgm:cxn modelId="{81723FC7-6E97-497A-83E4-D7562A0471E7}" type="presParOf" srcId="{C45E3B0C-5D1B-4E7A-A770-D2A26C9C792A}" destId="{3B872138-7E89-48A5-BF77-F8409D7A8A54}" srcOrd="0" destOrd="0" presId="urn:microsoft.com/office/officeart/2005/8/layout/orgChart1"/>
    <dgm:cxn modelId="{FE6A7A62-8957-47E9-8D4D-B4E3D4F8A9C5}" type="presParOf" srcId="{3B872138-7E89-48A5-BF77-F8409D7A8A54}" destId="{5BB4CD1B-EC47-4D49-B7E3-545DC0493B63}" srcOrd="0" destOrd="0" presId="urn:microsoft.com/office/officeart/2005/8/layout/orgChart1"/>
    <dgm:cxn modelId="{19FCD43B-2DF8-42FC-8EF8-851CE967A3EC}" type="presParOf" srcId="{3B872138-7E89-48A5-BF77-F8409D7A8A54}" destId="{463960D8-4BD7-4227-AB2B-040879470904}" srcOrd="1" destOrd="0" presId="urn:microsoft.com/office/officeart/2005/8/layout/orgChart1"/>
    <dgm:cxn modelId="{55500D03-42C5-4F3E-BDB1-1ADF578B9409}" type="presParOf" srcId="{C45E3B0C-5D1B-4E7A-A770-D2A26C9C792A}" destId="{0AD9FD3C-C190-4366-A45A-E60C7CC17977}" srcOrd="1" destOrd="0" presId="urn:microsoft.com/office/officeart/2005/8/layout/orgChart1"/>
    <dgm:cxn modelId="{EABE74B1-6E41-4BB9-9845-5A9B1DBEA08D}" type="presParOf" srcId="{C45E3B0C-5D1B-4E7A-A770-D2A26C9C792A}" destId="{2705761A-478F-4D85-8BC0-FD91D04AF64E}" srcOrd="2" destOrd="0" presId="urn:microsoft.com/office/officeart/2005/8/layout/orgChart1"/>
    <dgm:cxn modelId="{A41DCC5E-5FFD-4D4E-81C1-492616ED301E}" type="presParOf" srcId="{84FC344C-9824-4901-80AB-924B170D1664}" destId="{D26A6358-64FC-4F1C-BA58-1FA518238E8C}" srcOrd="2" destOrd="0" presId="urn:microsoft.com/office/officeart/2005/8/layout/orgChart1"/>
    <dgm:cxn modelId="{64B85D14-D9C2-4834-B8FB-AE37EB4F1327}" type="presParOf" srcId="{84FC344C-9824-4901-80AB-924B170D1664}" destId="{B35F0C3E-F80E-4E5E-BF93-8B36E0767689}" srcOrd="3" destOrd="0" presId="urn:microsoft.com/office/officeart/2005/8/layout/orgChart1"/>
    <dgm:cxn modelId="{BDCA1492-C164-4E3E-A196-A193970D3A85}" type="presParOf" srcId="{B35F0C3E-F80E-4E5E-BF93-8B36E0767689}" destId="{C125C758-A493-47FE-8D0D-2679A3CF29A1}" srcOrd="0" destOrd="0" presId="urn:microsoft.com/office/officeart/2005/8/layout/orgChart1"/>
    <dgm:cxn modelId="{59C5E541-973A-40B7-8156-8948B3F7453E}" type="presParOf" srcId="{C125C758-A493-47FE-8D0D-2679A3CF29A1}" destId="{6AC2C703-5108-4FF6-8357-D660D93C92F5}" srcOrd="0" destOrd="0" presId="urn:microsoft.com/office/officeart/2005/8/layout/orgChart1"/>
    <dgm:cxn modelId="{11A49BFE-DCD8-4F0E-82A7-8507159732A8}" type="presParOf" srcId="{C125C758-A493-47FE-8D0D-2679A3CF29A1}" destId="{D48C56F6-C075-4D9D-B7D1-4B89326E0177}" srcOrd="1" destOrd="0" presId="urn:microsoft.com/office/officeart/2005/8/layout/orgChart1"/>
    <dgm:cxn modelId="{559F1A66-1F92-408E-9365-27AFFEAE58F2}" type="presParOf" srcId="{B35F0C3E-F80E-4E5E-BF93-8B36E0767689}" destId="{07CEACC7-9C4A-449E-9F7B-26EBC5EF974E}" srcOrd="1" destOrd="0" presId="urn:microsoft.com/office/officeart/2005/8/layout/orgChart1"/>
    <dgm:cxn modelId="{A57CDB3B-C7A2-4C8A-83A1-6DCB4E736F21}" type="presParOf" srcId="{B35F0C3E-F80E-4E5E-BF93-8B36E0767689}" destId="{EE4B4418-B6EC-4C30-9F57-9CD36BCCB82B}" srcOrd="2" destOrd="0" presId="urn:microsoft.com/office/officeart/2005/8/layout/orgChart1"/>
    <dgm:cxn modelId="{B0951685-C94F-4057-BE52-B26A320437EE}" type="presParOf" srcId="{9A2D3AD8-F652-4465-B515-C5B4C3BF4CED}" destId="{2AAC4C87-A80A-41A0-AF0F-E12BE767354E}" srcOrd="2" destOrd="0" presId="urn:microsoft.com/office/officeart/2005/8/layout/orgChart1"/>
    <dgm:cxn modelId="{89FC2F11-A4EE-4B71-8EE5-BADE3FD72281}" type="presParOf" srcId="{31656A65-DC61-4591-8A92-D472E3272090}" destId="{B2FCC71D-4147-4437-803E-34C1DE7EC96B}" srcOrd="2" destOrd="0" presId="urn:microsoft.com/office/officeart/2005/8/layout/orgChart1"/>
    <dgm:cxn modelId="{0E4F2F0E-375B-469C-B840-B4774A4642E7}" type="presParOf" srcId="{5D049A67-6E61-41E2-8429-E963D900625C}" destId="{42AE51A4-09BE-49DA-A3A5-98E67D10DAB1}" srcOrd="2" destOrd="0" presId="urn:microsoft.com/office/officeart/2005/8/layout/orgChart1"/>
    <dgm:cxn modelId="{AFEA3304-3570-489D-B8DC-517540C354B7}" type="presParOf" srcId="{5D049A67-6E61-41E2-8429-E963D900625C}" destId="{AA1A1EF5-CA2A-40E4-9573-D3791E9CDB62}" srcOrd="3" destOrd="0" presId="urn:microsoft.com/office/officeart/2005/8/layout/orgChart1"/>
    <dgm:cxn modelId="{41C64592-6A19-4DB5-B2D0-9D26FDBDA1E7}" type="presParOf" srcId="{AA1A1EF5-CA2A-40E4-9573-D3791E9CDB62}" destId="{FEA95273-7655-406F-AB61-B3104E418DDB}" srcOrd="0" destOrd="0" presId="urn:microsoft.com/office/officeart/2005/8/layout/orgChart1"/>
    <dgm:cxn modelId="{8F640306-E026-4C8E-A0EC-3836BAD76B24}" type="presParOf" srcId="{FEA95273-7655-406F-AB61-B3104E418DDB}" destId="{209B782E-11F5-4BA0-B441-591FEBD256CD}" srcOrd="0" destOrd="0" presId="urn:microsoft.com/office/officeart/2005/8/layout/orgChart1"/>
    <dgm:cxn modelId="{C458CF9B-99B8-49FE-AC4C-C17AE316BA4C}" type="presParOf" srcId="{FEA95273-7655-406F-AB61-B3104E418DDB}" destId="{F15706A2-B0F4-424E-A15F-5562FA4648B4}" srcOrd="1" destOrd="0" presId="urn:microsoft.com/office/officeart/2005/8/layout/orgChart1"/>
    <dgm:cxn modelId="{4B9DF16B-E481-44D0-B6F4-92CAB17F62C8}" type="presParOf" srcId="{AA1A1EF5-CA2A-40E4-9573-D3791E9CDB62}" destId="{9F819605-8292-45AE-BF55-8DEB37BF0B5A}" srcOrd="1" destOrd="0" presId="urn:microsoft.com/office/officeart/2005/8/layout/orgChart1"/>
    <dgm:cxn modelId="{2F7B22A8-CA6D-4273-9E1C-5B07FF9CCD1A}" type="presParOf" srcId="{AA1A1EF5-CA2A-40E4-9573-D3791E9CDB62}" destId="{B7D2313A-2613-4EB7-A672-257AC0FD56A3}" srcOrd="2" destOrd="0" presId="urn:microsoft.com/office/officeart/2005/8/layout/orgChart1"/>
    <dgm:cxn modelId="{3D77DA32-A065-4718-8AE3-6ADFEAE6FD7A}" type="presParOf" srcId="{8CE7F202-79DA-4F4D-B5EA-EA18BC5AFA33}" destId="{7E188455-03ED-4436-B032-BFB82232BED4}" srcOrd="2" destOrd="0" presId="urn:microsoft.com/office/officeart/2005/8/layout/orgChart1"/>
    <dgm:cxn modelId="{E40B99DB-9522-4F1A-9B35-5D5FB026CD26}" type="presParOf" srcId="{DDA53350-46CC-4901-8A9E-0BF315D3AD65}" destId="{B3D29D46-90C8-4813-9728-A5677E9504D6}" srcOrd="2" destOrd="0" presId="urn:microsoft.com/office/officeart/2005/8/layout/orgChart1"/>
    <dgm:cxn modelId="{BA87E960-EC5C-43F2-8DAF-55A6DC28AA54}" type="presParOf" srcId="{0F0E0150-9078-469C-BAFC-89E7A2C5E9A3}" destId="{7DB0D570-05E0-43E1-8126-669BC6E6320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88DD1F-F0B9-4857-9FDD-B17AF326A8B0}" type="datetimeFigureOut">
              <a:rPr lang="en-GB" smtClean="0"/>
              <a:t>06/10/2015</a:t>
            </a:fld>
            <a:endParaRPr lang="en-GB"/>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E9C42C-928B-4851-AEB2-52FB1E6332CC}" type="slidenum">
              <a:rPr lang="en-GB" smtClean="0"/>
              <a:t>‹Nr.›</a:t>
            </a:fld>
            <a:endParaRPr lang="en-GB"/>
          </a:p>
        </p:txBody>
      </p:sp>
    </p:spTree>
    <p:extLst>
      <p:ext uri="{BB962C8B-B14F-4D97-AF65-F5344CB8AC3E}">
        <p14:creationId xmlns:p14="http://schemas.microsoft.com/office/powerpoint/2010/main" val="1805985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Welcome </a:t>
            </a:r>
            <a:r>
              <a:rPr lang="de-AT" noProof="0" dirty="0" err="1" smtClean="0"/>
              <a:t>I‘m</a:t>
            </a:r>
            <a:r>
              <a:rPr lang="de-AT" noProof="0" dirty="0" smtClean="0"/>
              <a:t> Rafael Wildauer </a:t>
            </a:r>
            <a:r>
              <a:rPr lang="de-AT" noProof="0" dirty="0" err="1" smtClean="0"/>
              <a:t>and</a:t>
            </a:r>
            <a:r>
              <a:rPr lang="de-AT" noProof="0" dirty="0" smtClean="0"/>
              <a:t> I </a:t>
            </a:r>
            <a:r>
              <a:rPr lang="de-AT" noProof="0" dirty="0" err="1" smtClean="0"/>
              <a:t>want</a:t>
            </a:r>
            <a:r>
              <a:rPr lang="de-AT" noProof="0" dirty="0" smtClean="0"/>
              <a:t> </a:t>
            </a:r>
            <a:r>
              <a:rPr lang="de-AT" noProof="0" dirty="0" err="1" smtClean="0"/>
              <a:t>to</a:t>
            </a:r>
            <a:r>
              <a:rPr lang="de-AT" noProof="0" dirty="0" smtClean="0"/>
              <a:t> </a:t>
            </a:r>
            <a:r>
              <a:rPr lang="de-AT" noProof="0" dirty="0" err="1" smtClean="0"/>
              <a:t>start</a:t>
            </a:r>
            <a:r>
              <a:rPr lang="de-AT" baseline="0" noProof="0" dirty="0" smtClean="0"/>
              <a:t> </a:t>
            </a:r>
            <a:r>
              <a:rPr lang="de-AT" baseline="0" noProof="0" dirty="0" err="1" smtClean="0"/>
              <a:t>with</a:t>
            </a:r>
            <a:r>
              <a:rPr lang="de-AT" baseline="0" noProof="0" dirty="0" smtClean="0"/>
              <a:t> a </a:t>
            </a:r>
            <a:r>
              <a:rPr lang="de-AT" baseline="0" noProof="0" dirty="0" err="1" smtClean="0"/>
              <a:t>little</a:t>
            </a:r>
            <a:r>
              <a:rPr lang="de-AT" baseline="0" noProof="0" dirty="0" smtClean="0"/>
              <a:t> </a:t>
            </a:r>
            <a:r>
              <a:rPr lang="de-AT" baseline="0" noProof="0" dirty="0" err="1" smtClean="0"/>
              <a:t>apologize</a:t>
            </a:r>
            <a:r>
              <a:rPr lang="de-AT" baseline="0" noProof="0" dirty="0" smtClean="0"/>
              <a:t> </a:t>
            </a:r>
            <a:r>
              <a:rPr lang="de-AT" baseline="0" noProof="0" dirty="0" err="1" smtClean="0"/>
              <a:t>for</a:t>
            </a:r>
            <a:r>
              <a:rPr lang="de-AT" baseline="0" noProof="0" dirty="0" smtClean="0"/>
              <a:t> not </a:t>
            </a:r>
            <a:r>
              <a:rPr lang="de-AT" baseline="0" noProof="0" dirty="0" err="1" smtClean="0"/>
              <a:t>attending</a:t>
            </a:r>
            <a:r>
              <a:rPr lang="de-AT" baseline="0" noProof="0" dirty="0" smtClean="0"/>
              <a:t> </a:t>
            </a:r>
            <a:r>
              <a:rPr lang="de-AT" baseline="0" noProof="0" dirty="0" err="1" smtClean="0"/>
              <a:t>yesterday</a:t>
            </a:r>
            <a:r>
              <a:rPr lang="en-GB" baseline="0" noProof="0" dirty="0" smtClean="0"/>
              <a:t>.</a:t>
            </a:r>
          </a:p>
          <a:p>
            <a:endParaRPr lang="en-GB" baseline="0" noProof="0" dirty="0" smtClean="0"/>
          </a:p>
          <a:p>
            <a:r>
              <a:rPr lang="en-GB" baseline="0" noProof="0" dirty="0" smtClean="0"/>
              <a:t>My presentation is based on a chapter of my thesis funded by an INET research grant.</a:t>
            </a:r>
          </a:p>
          <a:p>
            <a:endParaRPr lang="de-AT" baseline="0" noProof="0" dirty="0" smtClean="0"/>
          </a:p>
          <a:p>
            <a:endParaRPr lang="en-GB" baseline="0" noProof="0" dirty="0" smtClean="0"/>
          </a:p>
        </p:txBody>
      </p:sp>
      <p:sp>
        <p:nvSpPr>
          <p:cNvPr id="4" name="Foliennummernplatzhalter 3"/>
          <p:cNvSpPr>
            <a:spLocks noGrp="1"/>
          </p:cNvSpPr>
          <p:nvPr>
            <p:ph type="sldNum" sz="quarter" idx="10"/>
          </p:nvPr>
        </p:nvSpPr>
        <p:spPr/>
        <p:txBody>
          <a:bodyPr/>
          <a:lstStyle/>
          <a:p>
            <a:fld id="{9BE9C42C-928B-4851-AEB2-52FB1E6332CC}" type="slidenum">
              <a:rPr lang="en-GB" smtClean="0"/>
              <a:t>1</a:t>
            </a:fld>
            <a:endParaRPr lang="en-GB"/>
          </a:p>
        </p:txBody>
      </p:sp>
    </p:spTree>
    <p:extLst>
      <p:ext uri="{BB962C8B-B14F-4D97-AF65-F5344CB8AC3E}">
        <p14:creationId xmlns:p14="http://schemas.microsoft.com/office/powerpoint/2010/main" val="172169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In order to understand how the change</a:t>
            </a:r>
            <a:r>
              <a:rPr lang="en-GB" baseline="0" dirty="0" smtClean="0"/>
              <a:t> in debt is constructed one has to keep in mind that the SCF reports outstanding liabilities on 10 different categories.</a:t>
            </a:r>
          </a:p>
          <a:p>
            <a:endParaRPr lang="en-GB" baseline="0" dirty="0" smtClean="0"/>
          </a:p>
          <a:p>
            <a:r>
              <a:rPr lang="en-GB" baseline="0" dirty="0" smtClean="0"/>
              <a:t>I will demonstrate how </a:t>
            </a:r>
            <a:r>
              <a:rPr lang="el-GR" baseline="0" dirty="0" smtClean="0"/>
              <a:t>Δ</a:t>
            </a:r>
            <a:r>
              <a:rPr lang="de-AT" baseline="0" dirty="0" smtClean="0"/>
              <a:t>D </a:t>
            </a:r>
            <a:r>
              <a:rPr lang="de-AT" baseline="0" dirty="0" err="1" smtClean="0"/>
              <a:t>is</a:t>
            </a:r>
            <a:r>
              <a:rPr lang="de-AT" baseline="0" dirty="0" smtClean="0"/>
              <a:t> </a:t>
            </a:r>
            <a:r>
              <a:rPr lang="de-AT" baseline="0" dirty="0" err="1" smtClean="0"/>
              <a:t>constructed</a:t>
            </a:r>
            <a:r>
              <a:rPr lang="de-AT" baseline="0" dirty="0" smtClean="0"/>
              <a:t> </a:t>
            </a:r>
            <a:r>
              <a:rPr lang="de-AT" baseline="0" dirty="0" err="1" smtClean="0"/>
              <a:t>by</a:t>
            </a:r>
            <a:r>
              <a:rPr lang="de-AT" baseline="0" dirty="0" smtClean="0"/>
              <a:t> </a:t>
            </a:r>
            <a:r>
              <a:rPr lang="de-AT" baseline="0" dirty="0" err="1" smtClean="0"/>
              <a:t>means</a:t>
            </a:r>
            <a:r>
              <a:rPr lang="de-AT" baseline="0" dirty="0" smtClean="0"/>
              <a:t> </a:t>
            </a:r>
            <a:r>
              <a:rPr lang="de-AT" baseline="0" dirty="0" err="1" smtClean="0"/>
              <a:t>of</a:t>
            </a:r>
            <a:r>
              <a:rPr lang="de-AT" baseline="0" dirty="0" smtClean="0"/>
              <a:t> an </a:t>
            </a:r>
            <a:r>
              <a:rPr lang="de-AT" baseline="0" dirty="0" err="1" smtClean="0"/>
              <a:t>example</a:t>
            </a:r>
            <a:r>
              <a:rPr lang="de-AT" baseline="0" dirty="0" smtClean="0"/>
              <a:t>.</a:t>
            </a:r>
          </a:p>
          <a:p>
            <a:r>
              <a:rPr lang="de-AT" baseline="0" dirty="0" smtClean="0"/>
              <a:t>The </a:t>
            </a:r>
            <a:r>
              <a:rPr lang="de-AT" baseline="0" dirty="0" err="1" smtClean="0"/>
              <a:t>example</a:t>
            </a:r>
            <a:r>
              <a:rPr lang="de-AT" baseline="0" dirty="0" smtClean="0"/>
              <a:t> </a:t>
            </a:r>
            <a:r>
              <a:rPr lang="de-AT" baseline="0" dirty="0" err="1" smtClean="0"/>
              <a:t>is</a:t>
            </a:r>
            <a:r>
              <a:rPr lang="de-AT" baseline="0" dirty="0" smtClean="0"/>
              <a:t> </a:t>
            </a:r>
            <a:r>
              <a:rPr lang="de-AT" baseline="0" dirty="0" err="1" smtClean="0"/>
              <a:t>the</a:t>
            </a:r>
            <a:r>
              <a:rPr lang="de-AT" baseline="0" dirty="0" smtClean="0"/>
              <a:t> </a:t>
            </a:r>
            <a:r>
              <a:rPr lang="de-AT" baseline="0" dirty="0" err="1" smtClean="0"/>
              <a:t>first</a:t>
            </a:r>
            <a:r>
              <a:rPr lang="de-AT" baseline="0" dirty="0" smtClean="0"/>
              <a:t> </a:t>
            </a:r>
            <a:r>
              <a:rPr lang="de-AT" baseline="0" dirty="0" err="1" smtClean="0"/>
              <a:t>mortgage</a:t>
            </a:r>
            <a:r>
              <a:rPr lang="de-AT" baseline="0" dirty="0" smtClean="0"/>
              <a:t> on </a:t>
            </a:r>
            <a:r>
              <a:rPr lang="de-AT" baseline="0" dirty="0" err="1" smtClean="0"/>
              <a:t>the</a:t>
            </a:r>
            <a:r>
              <a:rPr lang="de-AT" baseline="0" dirty="0" smtClean="0"/>
              <a:t> </a:t>
            </a:r>
            <a:r>
              <a:rPr lang="de-AT" baseline="0" dirty="0" err="1" smtClean="0"/>
              <a:t>primary</a:t>
            </a:r>
            <a:r>
              <a:rPr lang="de-AT" baseline="0" dirty="0" smtClean="0"/>
              <a:t> </a:t>
            </a:r>
            <a:r>
              <a:rPr lang="de-AT" baseline="0" dirty="0" err="1" smtClean="0"/>
              <a:t>residence</a:t>
            </a:r>
            <a:r>
              <a:rPr lang="de-AT" baseline="0" dirty="0" smtClean="0"/>
              <a:t>.</a:t>
            </a:r>
          </a:p>
          <a:p>
            <a:endParaRPr lang="de-AT" baseline="0" dirty="0" smtClean="0"/>
          </a:p>
          <a:p>
            <a:r>
              <a:rPr lang="de-AT" baseline="0" dirty="0" smtClean="0"/>
              <a:t>The </a:t>
            </a:r>
            <a:r>
              <a:rPr lang="de-AT" baseline="0" dirty="0" err="1" smtClean="0"/>
              <a:t>key</a:t>
            </a:r>
            <a:r>
              <a:rPr lang="de-AT" baseline="0" dirty="0" smtClean="0"/>
              <a:t> </a:t>
            </a:r>
            <a:r>
              <a:rPr lang="de-AT" baseline="0" dirty="0" err="1" smtClean="0"/>
              <a:t>to</a:t>
            </a:r>
            <a:r>
              <a:rPr lang="de-AT" baseline="0" dirty="0" smtClean="0"/>
              <a:t> </a:t>
            </a:r>
            <a:r>
              <a:rPr lang="de-AT" baseline="0" dirty="0" err="1" smtClean="0"/>
              <a:t>inferring</a:t>
            </a:r>
            <a:r>
              <a:rPr lang="de-AT" baseline="0" dirty="0" smtClean="0"/>
              <a:t> </a:t>
            </a:r>
            <a:r>
              <a:rPr lang="de-AT" baseline="0" dirty="0" err="1" smtClean="0"/>
              <a:t>by</a:t>
            </a:r>
            <a:r>
              <a:rPr lang="de-AT" baseline="0" dirty="0" smtClean="0"/>
              <a:t> </a:t>
            </a:r>
            <a:r>
              <a:rPr lang="de-AT" baseline="0" dirty="0" err="1" smtClean="0"/>
              <a:t>how</a:t>
            </a:r>
            <a:r>
              <a:rPr lang="de-AT" baseline="0" dirty="0" smtClean="0"/>
              <a:t> </a:t>
            </a:r>
            <a:r>
              <a:rPr lang="de-AT" baseline="0" dirty="0" err="1" smtClean="0"/>
              <a:t>much</a:t>
            </a:r>
            <a:r>
              <a:rPr lang="de-AT" baseline="0" dirty="0" smtClean="0"/>
              <a:t> </a:t>
            </a:r>
            <a:r>
              <a:rPr lang="de-AT" baseline="0" dirty="0" err="1" smtClean="0"/>
              <a:t>the</a:t>
            </a:r>
            <a:r>
              <a:rPr lang="de-AT" baseline="0" dirty="0" smtClean="0"/>
              <a:t> </a:t>
            </a:r>
            <a:r>
              <a:rPr lang="de-AT" baseline="0" dirty="0" err="1" smtClean="0"/>
              <a:t>outstanding</a:t>
            </a:r>
            <a:r>
              <a:rPr lang="de-AT" baseline="0" dirty="0" smtClean="0"/>
              <a:t> </a:t>
            </a:r>
            <a:r>
              <a:rPr lang="de-AT" baseline="0" dirty="0" err="1" smtClean="0"/>
              <a:t>amount</a:t>
            </a:r>
            <a:r>
              <a:rPr lang="de-AT" baseline="0" dirty="0" smtClean="0"/>
              <a:t> </a:t>
            </a:r>
            <a:r>
              <a:rPr lang="de-AT" baseline="0" dirty="0" err="1" smtClean="0"/>
              <a:t>changed</a:t>
            </a:r>
            <a:r>
              <a:rPr lang="de-AT" baseline="0" dirty="0" smtClean="0"/>
              <a:t> </a:t>
            </a:r>
            <a:r>
              <a:rPr lang="de-AT" baseline="0" dirty="0" err="1" smtClean="0"/>
              <a:t>are</a:t>
            </a:r>
            <a:r>
              <a:rPr lang="de-AT" baseline="0" dirty="0" smtClean="0"/>
              <a:t> 6 </a:t>
            </a:r>
            <a:r>
              <a:rPr lang="de-AT" baseline="0" dirty="0" err="1" smtClean="0"/>
              <a:t>pieces</a:t>
            </a:r>
            <a:r>
              <a:rPr lang="de-AT" baseline="0" dirty="0" smtClean="0"/>
              <a:t> </a:t>
            </a:r>
            <a:r>
              <a:rPr lang="de-AT" baseline="0" dirty="0" err="1" smtClean="0"/>
              <a:t>of</a:t>
            </a:r>
            <a:r>
              <a:rPr lang="de-AT" baseline="0" dirty="0" smtClean="0"/>
              <a:t> </a:t>
            </a:r>
            <a:r>
              <a:rPr lang="de-AT" baseline="0" dirty="0" err="1" smtClean="0"/>
              <a:t>information</a:t>
            </a:r>
            <a:r>
              <a:rPr lang="de-AT" baseline="0" dirty="0" smtClean="0"/>
              <a:t>. </a:t>
            </a:r>
            <a:r>
              <a:rPr lang="de-AT" baseline="0" dirty="0" err="1" smtClean="0"/>
              <a:t>They</a:t>
            </a:r>
            <a:r>
              <a:rPr lang="de-AT" baseline="0" dirty="0" smtClean="0"/>
              <a:t> </a:t>
            </a:r>
            <a:r>
              <a:rPr lang="de-AT" baseline="0" dirty="0" err="1" smtClean="0"/>
              <a:t>are</a:t>
            </a:r>
            <a:r>
              <a:rPr lang="de-AT" baseline="0" dirty="0" smtClean="0"/>
              <a:t> …</a:t>
            </a:r>
          </a:p>
          <a:p>
            <a:endParaRPr lang="de-AT" baseline="0" dirty="0" smtClean="0"/>
          </a:p>
          <a:p>
            <a:r>
              <a:rPr lang="de-AT" baseline="0" dirty="0" smtClean="0"/>
              <a:t>On </a:t>
            </a:r>
            <a:r>
              <a:rPr lang="de-AT" baseline="0" dirty="0" err="1" smtClean="0"/>
              <a:t>the</a:t>
            </a:r>
            <a:r>
              <a:rPr lang="de-AT" baseline="0" dirty="0" smtClean="0"/>
              <a:t> </a:t>
            </a:r>
            <a:r>
              <a:rPr lang="de-AT" baseline="0" dirty="0" err="1" smtClean="0"/>
              <a:t>next</a:t>
            </a:r>
            <a:r>
              <a:rPr lang="de-AT" baseline="0" dirty="0" smtClean="0"/>
              <a:t> </a:t>
            </a:r>
            <a:r>
              <a:rPr lang="de-AT" baseline="0" dirty="0" err="1" smtClean="0"/>
              <a:t>slide</a:t>
            </a:r>
            <a:r>
              <a:rPr lang="de-AT" baseline="0" dirty="0" smtClean="0"/>
              <a:t> </a:t>
            </a:r>
            <a:r>
              <a:rPr lang="de-AT" baseline="0" dirty="0" err="1" smtClean="0"/>
              <a:t>we</a:t>
            </a:r>
            <a:r>
              <a:rPr lang="de-AT" baseline="0" dirty="0" smtClean="0"/>
              <a:t> will </a:t>
            </a:r>
            <a:r>
              <a:rPr lang="de-AT" baseline="0" dirty="0" err="1" smtClean="0"/>
              <a:t>see</a:t>
            </a:r>
            <a:r>
              <a:rPr lang="de-AT" baseline="0" dirty="0" smtClean="0"/>
              <a:t> </a:t>
            </a:r>
            <a:r>
              <a:rPr lang="de-AT" baseline="0" dirty="0" err="1" smtClean="0"/>
              <a:t>how</a:t>
            </a:r>
            <a:r>
              <a:rPr lang="de-AT" baseline="0" dirty="0" smtClean="0"/>
              <a:t> I </a:t>
            </a:r>
            <a:r>
              <a:rPr lang="de-AT" baseline="0" dirty="0" err="1" smtClean="0"/>
              <a:t>use</a:t>
            </a:r>
            <a:r>
              <a:rPr lang="de-AT" baseline="0" dirty="0" smtClean="0"/>
              <a:t> </a:t>
            </a:r>
            <a:r>
              <a:rPr lang="de-AT" baseline="0" dirty="0" err="1" smtClean="0"/>
              <a:t>them</a:t>
            </a:r>
            <a:r>
              <a:rPr lang="de-AT" baseline="0" dirty="0" smtClean="0"/>
              <a:t>.</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12</a:t>
            </a:fld>
            <a:endParaRPr lang="en-GB"/>
          </a:p>
        </p:txBody>
      </p:sp>
    </p:spTree>
    <p:extLst>
      <p:ext uri="{BB962C8B-B14F-4D97-AF65-F5344CB8AC3E}">
        <p14:creationId xmlns:p14="http://schemas.microsoft.com/office/powerpoint/2010/main" val="2259932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I characterise households in three</a:t>
            </a:r>
            <a:r>
              <a:rPr lang="en-GB" baseline="0" dirty="0" smtClean="0"/>
              <a:t> steps. First I look at those households which took out the mortgage in the current year (</a:t>
            </a:r>
            <a:r>
              <a:rPr lang="en-GB" baseline="0" dirty="0" err="1" smtClean="0"/>
              <a:t>tB</a:t>
            </a:r>
            <a:r>
              <a:rPr lang="en-GB" baseline="0" dirty="0" smtClean="0"/>
              <a:t>=year). In these cases the use of the money becomes crucial. </a:t>
            </a:r>
          </a:p>
          <a:p>
            <a:endParaRPr lang="en-GB" baseline="0" dirty="0" smtClean="0"/>
          </a:p>
          <a:p>
            <a:r>
              <a:rPr lang="en-GB" baseline="0" dirty="0" smtClean="0"/>
              <a:t>If the money was used to refinance an earlier loan, no new debt was taken on. The difference is just the difference between the start and the end of the period.</a:t>
            </a:r>
          </a:p>
          <a:p>
            <a:endParaRPr lang="en-GB" baseline="0" dirty="0" smtClean="0"/>
          </a:p>
          <a:p>
            <a:r>
              <a:rPr lang="en-GB" baseline="0" dirty="0" smtClean="0"/>
              <a:t>If money was used to extract equity and potentially to refinance an earlier loan, new debt by the amount of ex was taken on. Thus ex on top of the difference between the start and the end of the period.</a:t>
            </a:r>
          </a:p>
          <a:p>
            <a:endParaRPr lang="en-GB" baseline="0" dirty="0" smtClean="0"/>
          </a:p>
          <a:p>
            <a:r>
              <a:rPr lang="en-GB" baseline="0" dirty="0" smtClean="0"/>
              <a:t>In case 3 money was taken out </a:t>
            </a:r>
            <a:r>
              <a:rPr lang="en-GB" baseline="0" dirty="0" err="1" smtClean="0"/>
              <a:t>whithout</a:t>
            </a:r>
            <a:r>
              <a:rPr lang="en-GB" baseline="0" dirty="0" smtClean="0"/>
              <a:t> a prior loan, thus the entire amount is new debt. Thus the change is just the amount outstanding at the end of the period.</a:t>
            </a:r>
          </a:p>
          <a:p>
            <a:endParaRPr lang="en-GB" baseline="0" dirty="0" smtClean="0"/>
          </a:p>
          <a:p>
            <a:r>
              <a:rPr lang="en-GB" baseline="0" dirty="0" smtClean="0"/>
              <a:t>If the mortgage was taken out in an earlier year the situation becomes more tricky. In this situation the question becomes whether and how much was paid back during the year. We distinguish </a:t>
            </a:r>
            <a:r>
              <a:rPr lang="en-GB" baseline="0" dirty="0" err="1" smtClean="0"/>
              <a:t>wether</a:t>
            </a:r>
            <a:r>
              <a:rPr lang="en-GB" baseline="0" dirty="0" smtClean="0"/>
              <a:t> the total payments are bigger or smaller than the interest payments. If the interest payments are large than the typical payment, we just don’t trust the information the household provides and assume that there is no repayment. These are actually very few cases.</a:t>
            </a:r>
          </a:p>
          <a:p>
            <a:endParaRPr lang="en-GB" baseline="0" dirty="0" smtClean="0"/>
          </a:p>
          <a:p>
            <a:r>
              <a:rPr lang="en-GB" baseline="0" dirty="0" smtClean="0"/>
              <a:t>If that’s not the case we distinguish in a third step whether the amount initially borrowed is equal or not to the amount currently outstanding. If it is the same we assume there is no change and if not the change is simply</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13</a:t>
            </a:fld>
            <a:endParaRPr lang="en-GB"/>
          </a:p>
        </p:txBody>
      </p:sp>
    </p:spTree>
    <p:extLst>
      <p:ext uri="{BB962C8B-B14F-4D97-AF65-F5344CB8AC3E}">
        <p14:creationId xmlns:p14="http://schemas.microsoft.com/office/powerpoint/2010/main" val="4041828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In</a:t>
            </a:r>
            <a:r>
              <a:rPr lang="en-GB" baseline="0" dirty="0" smtClean="0"/>
              <a:t> order to understand how I constructed the change of an individual’s household debt level one has to keep in mind that in the survey there are about 10 different debt categories, the households are asked about. From mortgages to education loans and so on.</a:t>
            </a:r>
          </a:p>
          <a:p>
            <a:r>
              <a:rPr lang="en-GB" baseline="0" dirty="0" smtClean="0"/>
              <a:t>I’m interested in the overall change of debt, but I have to construct the change for each individual category first. In order to see how I do that let’s take a closer look at the example of the first mortgage on the primary residence. With respect to that liability the households are asked to provide various background information. I use 6 core pieces:</a:t>
            </a:r>
          </a:p>
          <a:p>
            <a:endParaRPr lang="en-GB" baseline="0" dirty="0" smtClean="0"/>
          </a:p>
          <a:p>
            <a:r>
              <a:rPr lang="en-GB" baseline="0" dirty="0" smtClean="0"/>
              <a:t>Based on that information I conclude how the debt on that liability changed within the last year</a:t>
            </a:r>
            <a:endParaRPr lang="en-GB" dirty="0" smtClean="0"/>
          </a:p>
          <a:p>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17</a:t>
            </a:fld>
            <a:endParaRPr lang="en-GB"/>
          </a:p>
        </p:txBody>
      </p:sp>
    </p:spTree>
    <p:extLst>
      <p:ext uri="{BB962C8B-B14F-4D97-AF65-F5344CB8AC3E}">
        <p14:creationId xmlns:p14="http://schemas.microsoft.com/office/powerpoint/2010/main" val="1415659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arenR"/>
            </a:pP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19</a:t>
            </a:fld>
            <a:endParaRPr lang="en-GB"/>
          </a:p>
        </p:txBody>
      </p:sp>
    </p:spTree>
    <p:extLst>
      <p:ext uri="{BB962C8B-B14F-4D97-AF65-F5344CB8AC3E}">
        <p14:creationId xmlns:p14="http://schemas.microsoft.com/office/powerpoint/2010/main" val="3423373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Let’s</a:t>
            </a:r>
            <a:r>
              <a:rPr lang="en-GB" baseline="0" dirty="0" smtClean="0"/>
              <a:t> sum up my findings:</a:t>
            </a:r>
          </a:p>
          <a:p>
            <a:endParaRPr lang="en-GB" baseline="0" dirty="0" smtClean="0"/>
          </a:p>
          <a:p>
            <a:r>
              <a:rPr lang="en-GB" dirty="0" smtClean="0"/>
              <a:t>On the credit demand side I find evidence for expenditure cascades.</a:t>
            </a:r>
          </a:p>
          <a:p>
            <a:r>
              <a:rPr lang="en-GB" dirty="0" smtClean="0"/>
              <a:t>I</a:t>
            </a:r>
            <a:r>
              <a:rPr lang="en-GB" baseline="0" dirty="0" smtClean="0"/>
              <a:t> still have test whether income or productivity shock have relevant effects.</a:t>
            </a:r>
          </a:p>
          <a:p>
            <a:endParaRPr lang="en-GB" baseline="0" dirty="0" smtClean="0"/>
          </a:p>
          <a:p>
            <a:r>
              <a:rPr lang="en-GB" baseline="0" dirty="0" smtClean="0"/>
              <a:t>With respect to credit supply, I do find positive effects of housing wealth measures, as expected.</a:t>
            </a:r>
          </a:p>
          <a:p>
            <a:r>
              <a:rPr lang="en-GB" baseline="0" dirty="0" smtClean="0"/>
              <a:t>Also there I still have to test for the effects of credit constraints.</a:t>
            </a:r>
          </a:p>
          <a:p>
            <a:endParaRPr lang="en-GB" baseline="0" dirty="0" smtClean="0"/>
          </a:p>
        </p:txBody>
      </p:sp>
      <p:sp>
        <p:nvSpPr>
          <p:cNvPr id="4" name="Foliennummernplatzhalter 3"/>
          <p:cNvSpPr>
            <a:spLocks noGrp="1"/>
          </p:cNvSpPr>
          <p:nvPr>
            <p:ph type="sldNum" sz="quarter" idx="10"/>
          </p:nvPr>
        </p:nvSpPr>
        <p:spPr/>
        <p:txBody>
          <a:bodyPr/>
          <a:lstStyle/>
          <a:p>
            <a:fld id="{9BE9C42C-928B-4851-AEB2-52FB1E6332CC}" type="slidenum">
              <a:rPr lang="en-GB" smtClean="0"/>
              <a:t>20</a:t>
            </a:fld>
            <a:endParaRPr lang="en-GB"/>
          </a:p>
        </p:txBody>
      </p:sp>
    </p:spTree>
    <p:extLst>
      <p:ext uri="{BB962C8B-B14F-4D97-AF65-F5344CB8AC3E}">
        <p14:creationId xmlns:p14="http://schemas.microsoft.com/office/powerpoint/2010/main" val="542658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Let’s</a:t>
            </a:r>
            <a:r>
              <a:rPr lang="en-GB" baseline="0" dirty="0" smtClean="0"/>
              <a:t> sum up my findings:</a:t>
            </a:r>
          </a:p>
          <a:p>
            <a:endParaRPr lang="en-GB" baseline="0" dirty="0" smtClean="0"/>
          </a:p>
          <a:p>
            <a:r>
              <a:rPr lang="en-GB" dirty="0" smtClean="0"/>
              <a:t>On the credit demand side I find evidence for expenditure cascades.</a:t>
            </a:r>
          </a:p>
          <a:p>
            <a:r>
              <a:rPr lang="en-GB" dirty="0" smtClean="0"/>
              <a:t>I</a:t>
            </a:r>
            <a:r>
              <a:rPr lang="en-GB" baseline="0" dirty="0" smtClean="0"/>
              <a:t> still have test whether income or productivity shock have relevant effects.</a:t>
            </a:r>
          </a:p>
          <a:p>
            <a:endParaRPr lang="en-GB" baseline="0" dirty="0" smtClean="0"/>
          </a:p>
          <a:p>
            <a:r>
              <a:rPr lang="en-GB" baseline="0" dirty="0" smtClean="0"/>
              <a:t>With respect to credit supply, I do find positive effects of housing wealth measures, as expected.</a:t>
            </a:r>
          </a:p>
          <a:p>
            <a:r>
              <a:rPr lang="en-GB" baseline="0" dirty="0" smtClean="0"/>
              <a:t>Also there I still have to test for the effects of credit constraints.</a:t>
            </a:r>
          </a:p>
          <a:p>
            <a:endParaRPr lang="en-GB" baseline="0" dirty="0" smtClean="0"/>
          </a:p>
          <a:p>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21</a:t>
            </a:fld>
            <a:endParaRPr lang="en-GB"/>
          </a:p>
        </p:txBody>
      </p:sp>
    </p:spTree>
    <p:extLst>
      <p:ext uri="{BB962C8B-B14F-4D97-AF65-F5344CB8AC3E}">
        <p14:creationId xmlns:p14="http://schemas.microsoft.com/office/powerpoint/2010/main" val="809091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2</a:t>
            </a:fld>
            <a:endParaRPr lang="en-GB"/>
          </a:p>
        </p:txBody>
      </p:sp>
    </p:spTree>
    <p:extLst>
      <p:ext uri="{BB962C8B-B14F-4D97-AF65-F5344CB8AC3E}">
        <p14:creationId xmlns:p14="http://schemas.microsoft.com/office/powerpoint/2010/main" val="3657081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I start out with the</a:t>
            </a:r>
            <a:r>
              <a:rPr lang="en-GB" baseline="0" dirty="0" smtClean="0"/>
              <a:t> theoretical framework I had in mind when thinking about why households take on debt.</a:t>
            </a:r>
          </a:p>
          <a:p>
            <a:endParaRPr lang="en-GB" baseline="0" dirty="0" smtClean="0"/>
          </a:p>
          <a:p>
            <a:r>
              <a:rPr lang="en-GB" baseline="0" dirty="0" smtClean="0"/>
              <a:t>And what proved very useful was this simple accounting identity.</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4</a:t>
            </a:fld>
            <a:endParaRPr lang="en-GB"/>
          </a:p>
        </p:txBody>
      </p:sp>
    </p:spTree>
    <p:extLst>
      <p:ext uri="{BB962C8B-B14F-4D97-AF65-F5344CB8AC3E}">
        <p14:creationId xmlns:p14="http://schemas.microsoft.com/office/powerpoint/2010/main" val="1509406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Keep</a:t>
            </a:r>
            <a:r>
              <a:rPr lang="en-GB" baseline="0" dirty="0" smtClean="0"/>
              <a:t> the accounting structure in mind and remember that there is a consumption and an asset related part.</a:t>
            </a:r>
          </a:p>
          <a:p>
            <a:endParaRPr lang="en-GB" baseline="0" dirty="0" smtClean="0"/>
          </a:p>
          <a:p>
            <a:r>
              <a:rPr lang="en-GB" baseline="0" dirty="0" smtClean="0"/>
              <a:t>Independent of our framework two hypotheses for explaining household debt became popular after the crisis. The reasons are obvious. The first takes into account the surge in inequality and the second is based on the distinctive feature of the Financial Crisis, the housing and in particular the subprime mortgage market. </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5</a:t>
            </a:fld>
            <a:endParaRPr lang="en-GB"/>
          </a:p>
        </p:txBody>
      </p:sp>
    </p:spTree>
    <p:extLst>
      <p:ext uri="{BB962C8B-B14F-4D97-AF65-F5344CB8AC3E}">
        <p14:creationId xmlns:p14="http://schemas.microsoft.com/office/powerpoint/2010/main" val="3342414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So there</a:t>
            </a:r>
            <a:r>
              <a:rPr lang="en-GB" baseline="0" dirty="0" smtClean="0"/>
              <a:t> are many papers out there investigating one or the other hypothesis.</a:t>
            </a:r>
          </a:p>
          <a:p>
            <a:endParaRPr lang="en-GB" baseline="0" dirty="0" smtClean="0"/>
          </a:p>
          <a:p>
            <a:r>
              <a:rPr lang="en-GB" baseline="0" dirty="0" smtClean="0"/>
              <a:t>Wont go into details now.</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6</a:t>
            </a:fld>
            <a:endParaRPr lang="en-GB"/>
          </a:p>
        </p:txBody>
      </p:sp>
    </p:spTree>
    <p:extLst>
      <p:ext uri="{BB962C8B-B14F-4D97-AF65-F5344CB8AC3E}">
        <p14:creationId xmlns:p14="http://schemas.microsoft.com/office/powerpoint/2010/main" val="2761315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The interesting result is that</a:t>
            </a:r>
            <a:r>
              <a:rPr lang="en-GB" baseline="0" dirty="0" smtClean="0"/>
              <a:t> there is empirical evidence out there backing both hypothesis.</a:t>
            </a:r>
          </a:p>
          <a:p>
            <a:endParaRPr lang="en-GB" baseline="0" dirty="0" smtClean="0"/>
          </a:p>
          <a:p>
            <a:r>
              <a:rPr lang="en-GB" baseline="0" dirty="0" smtClean="0"/>
              <a:t>So on the one hand there are quite a few studies finding positive effects of income inequality or some measure of reference income or consumption on household consumption or borrowing.</a:t>
            </a:r>
          </a:p>
          <a:p>
            <a:endParaRPr lang="en-GB" baseline="0" dirty="0" smtClean="0"/>
          </a:p>
          <a:p>
            <a:r>
              <a:rPr lang="en-GB" baseline="0" dirty="0" smtClean="0"/>
              <a:t>On other hand property prices.</a:t>
            </a:r>
          </a:p>
        </p:txBody>
      </p:sp>
      <p:sp>
        <p:nvSpPr>
          <p:cNvPr id="4" name="Foliennummernplatzhalter 3"/>
          <p:cNvSpPr>
            <a:spLocks noGrp="1"/>
          </p:cNvSpPr>
          <p:nvPr>
            <p:ph type="sldNum" sz="quarter" idx="10"/>
          </p:nvPr>
        </p:nvSpPr>
        <p:spPr/>
        <p:txBody>
          <a:bodyPr/>
          <a:lstStyle/>
          <a:p>
            <a:fld id="{9BE9C42C-928B-4851-AEB2-52FB1E6332CC}" type="slidenum">
              <a:rPr lang="en-GB" smtClean="0"/>
              <a:t>7</a:t>
            </a:fld>
            <a:endParaRPr lang="en-GB"/>
          </a:p>
        </p:txBody>
      </p:sp>
    </p:spTree>
    <p:extLst>
      <p:ext uri="{BB962C8B-B14F-4D97-AF65-F5344CB8AC3E}">
        <p14:creationId xmlns:p14="http://schemas.microsoft.com/office/powerpoint/2010/main" val="170218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In</a:t>
            </a:r>
            <a:r>
              <a:rPr lang="en-GB" baseline="0" dirty="0" smtClean="0"/>
              <a:t> order to investigate these hypothesis simultaneously and in order to properly pay attention to the trends in income distribution we use a very special data set: the SCF</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8</a:t>
            </a:fld>
            <a:endParaRPr lang="en-GB"/>
          </a:p>
        </p:txBody>
      </p:sp>
    </p:spTree>
    <p:extLst>
      <p:ext uri="{BB962C8B-B14F-4D97-AF65-F5344CB8AC3E}">
        <p14:creationId xmlns:p14="http://schemas.microsoft.com/office/powerpoint/2010/main" val="4092894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The</a:t>
            </a:r>
            <a:r>
              <a:rPr lang="en-GB" baseline="0" dirty="0" smtClean="0"/>
              <a:t> flip side of saying that only the top 5% where able to improve their relative position in the income distribution is that the share of the bottom 95% decline. </a:t>
            </a:r>
          </a:p>
          <a:p>
            <a:r>
              <a:rPr lang="en-GB" baseline="0" dirty="0" smtClean="0"/>
              <a:t>One can show that with one simply picture with only one line, so I put it here again. It summarises the second result from looking descriptively at the SCF in a neat way.</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10</a:t>
            </a:fld>
            <a:endParaRPr lang="en-GB"/>
          </a:p>
        </p:txBody>
      </p:sp>
    </p:spTree>
    <p:extLst>
      <p:ext uri="{BB962C8B-B14F-4D97-AF65-F5344CB8AC3E}">
        <p14:creationId xmlns:p14="http://schemas.microsoft.com/office/powerpoint/2010/main" val="4094069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smtClean="0"/>
              <a:t>So</a:t>
            </a:r>
            <a:r>
              <a:rPr lang="en-GB" baseline="0" dirty="0" smtClean="0"/>
              <a:t> this was the nice feature of the SCF: namely that it puts very much effort in capturing the top tail of the income distribution. They are very successful in doing that.</a:t>
            </a:r>
          </a:p>
          <a:p>
            <a:endParaRPr lang="en-GB" baseline="0" dirty="0" smtClean="0"/>
          </a:p>
          <a:p>
            <a:r>
              <a:rPr lang="en-GB" baseline="0" dirty="0" smtClean="0"/>
              <a:t>There is an important problem however. </a:t>
            </a:r>
          </a:p>
          <a:p>
            <a:endParaRPr lang="en-GB" baseline="0" dirty="0" smtClean="0"/>
          </a:p>
          <a:p>
            <a:endParaRPr lang="en-GB" baseline="0" dirty="0" smtClean="0"/>
          </a:p>
          <a:p>
            <a:r>
              <a:rPr lang="en-GB" baseline="0" dirty="0" smtClean="0"/>
              <a:t>So what the paper does is that it creates a new measure of the change in debt (and as a side product last year’s liabilities)</a:t>
            </a:r>
            <a:endParaRPr lang="en-GB" dirty="0"/>
          </a:p>
        </p:txBody>
      </p:sp>
      <p:sp>
        <p:nvSpPr>
          <p:cNvPr id="4" name="Foliennummernplatzhalter 3"/>
          <p:cNvSpPr>
            <a:spLocks noGrp="1"/>
          </p:cNvSpPr>
          <p:nvPr>
            <p:ph type="sldNum" sz="quarter" idx="10"/>
          </p:nvPr>
        </p:nvSpPr>
        <p:spPr/>
        <p:txBody>
          <a:bodyPr/>
          <a:lstStyle/>
          <a:p>
            <a:fld id="{9BE9C42C-928B-4851-AEB2-52FB1E6332CC}" type="slidenum">
              <a:rPr lang="en-GB" smtClean="0"/>
              <a:t>11</a:t>
            </a:fld>
            <a:endParaRPr lang="en-GB"/>
          </a:p>
        </p:txBody>
      </p:sp>
    </p:spTree>
    <p:extLst>
      <p:ext uri="{BB962C8B-B14F-4D97-AF65-F5344CB8AC3E}">
        <p14:creationId xmlns:p14="http://schemas.microsoft.com/office/powerpoint/2010/main" val="3240574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smtClean="0"/>
              <a:t>Titelmasterformat durch Klicken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DF876444-98A9-4BCC-A8B3-038024EE5E1B}" type="datetime1">
              <a:rPr lang="en-GB" smtClean="0"/>
              <a:t>06/10/2015</a:t>
            </a:fld>
            <a:endParaRPr lang="en-GB"/>
          </a:p>
        </p:txBody>
      </p:sp>
      <p:sp>
        <p:nvSpPr>
          <p:cNvPr id="6" name="Slide Number Placeholder 5"/>
          <p:cNvSpPr>
            <a:spLocks noGrp="1"/>
          </p:cNvSpPr>
          <p:nvPr>
            <p:ph type="sldNum" sz="quarter" idx="12"/>
          </p:nvPr>
        </p:nvSpPr>
        <p:spPr/>
        <p:txBody>
          <a:bodyPr/>
          <a:lstStyle/>
          <a:p>
            <a:fld id="{10135810-CAC4-4845-BF0A-35C707581553}" type="slidenum">
              <a:rPr lang="en-GB" smtClean="0"/>
              <a:t>‹Nr.›</a:t>
            </a:fld>
            <a:endParaRPr lang="en-GB"/>
          </a:p>
        </p:txBody>
      </p:sp>
      <p:sp>
        <p:nvSpPr>
          <p:cNvPr id="7" name="Footer Placeholder 4"/>
          <p:cNvSpPr>
            <a:spLocks noGrp="1"/>
          </p:cNvSpPr>
          <p:nvPr>
            <p:ph type="ftr" sz="quarter" idx="3"/>
          </p:nvPr>
        </p:nvSpPr>
        <p:spPr>
          <a:xfrm>
            <a:off x="628650" y="3175"/>
            <a:ext cx="7886700" cy="365125"/>
          </a:xfrm>
          <a:prstGeom prst="rect">
            <a:avLst/>
          </a:prstGeom>
        </p:spPr>
        <p:txBody>
          <a:bodyPr vert="horz" lIns="91440" tIns="45720" rIns="91440" bIns="45720" rtlCol="0" anchor="ctr"/>
          <a:lstStyle>
            <a:lvl1pPr algn="ctr">
              <a:defRPr sz="1200" b="1">
                <a:solidFill>
                  <a:srgbClr val="1195D3"/>
                </a:solidFill>
              </a:defRPr>
            </a:lvl1pPr>
          </a:lstStyle>
          <a:p>
            <a:r>
              <a:rPr lang="en-GB" dirty="0" smtClean="0"/>
              <a:t>literature / SCF / model / results / conclusion / appendix</a:t>
            </a:r>
            <a:endParaRPr lang="en-GB" dirty="0"/>
          </a:p>
        </p:txBody>
      </p:sp>
    </p:spTree>
    <p:extLst>
      <p:ext uri="{BB962C8B-B14F-4D97-AF65-F5344CB8AC3E}">
        <p14:creationId xmlns:p14="http://schemas.microsoft.com/office/powerpoint/2010/main" val="14293818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963B31E-A780-42C5-8699-FDB3F2313304}" type="datetime1">
              <a:rPr lang="en-GB" smtClean="0"/>
              <a:t>06/10/2015</a:t>
            </a:fld>
            <a:endParaRPr lang="en-GB"/>
          </a:p>
        </p:txBody>
      </p:sp>
      <p:sp>
        <p:nvSpPr>
          <p:cNvPr id="5" name="Footer Placeholder 4"/>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6" name="Slide Number Placeholder 5"/>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935140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9C4ECE27-1B73-429A-8B3E-19F275101087}" type="datetime1">
              <a:rPr lang="en-GB" smtClean="0"/>
              <a:t>06/10/2015</a:t>
            </a:fld>
            <a:endParaRPr lang="en-GB"/>
          </a:p>
        </p:txBody>
      </p:sp>
      <p:sp>
        <p:nvSpPr>
          <p:cNvPr id="5" name="Footer Placeholder 4"/>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6" name="Slide Number Placeholder 5"/>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3684273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US" dirty="0"/>
          </a:p>
        </p:txBody>
      </p:sp>
      <p:sp>
        <p:nvSpPr>
          <p:cNvPr id="4" name="Date Placeholder 3"/>
          <p:cNvSpPr>
            <a:spLocks noGrp="1"/>
          </p:cNvSpPr>
          <p:nvPr>
            <p:ph type="dt" sz="half" idx="10"/>
          </p:nvPr>
        </p:nvSpPr>
        <p:spPr/>
        <p:txBody>
          <a:bodyPr/>
          <a:lstStyle/>
          <a:p>
            <a:fld id="{90FA0D04-E5EE-4D54-8FCA-E0F99BDA62ED}" type="datetime1">
              <a:rPr lang="en-GB" smtClean="0"/>
              <a:t>06/10/2015</a:t>
            </a:fld>
            <a:endParaRPr lang="en-GB"/>
          </a:p>
        </p:txBody>
      </p:sp>
      <p:sp>
        <p:nvSpPr>
          <p:cNvPr id="6" name="Slide Number Placeholder 5"/>
          <p:cNvSpPr>
            <a:spLocks noGrp="1"/>
          </p:cNvSpPr>
          <p:nvPr>
            <p:ph type="sldNum" sz="quarter" idx="12"/>
          </p:nvPr>
        </p:nvSpPr>
        <p:spPr/>
        <p:txBody>
          <a:bodyPr/>
          <a:lstStyle/>
          <a:p>
            <a:fld id="{10135810-CAC4-4845-BF0A-35C707581553}" type="slidenum">
              <a:rPr lang="en-GB" smtClean="0"/>
              <a:t>‹Nr.›</a:t>
            </a:fld>
            <a:endParaRPr lang="en-GB"/>
          </a:p>
        </p:txBody>
      </p:sp>
      <p:sp>
        <p:nvSpPr>
          <p:cNvPr id="7" name="Footer Placeholder 4"/>
          <p:cNvSpPr>
            <a:spLocks noGrp="1"/>
          </p:cNvSpPr>
          <p:nvPr>
            <p:ph type="ftr" sz="quarter" idx="3"/>
          </p:nvPr>
        </p:nvSpPr>
        <p:spPr>
          <a:xfrm>
            <a:off x="628650" y="3175"/>
            <a:ext cx="7886700" cy="365125"/>
          </a:xfrm>
          <a:prstGeom prst="rect">
            <a:avLst/>
          </a:prstGeom>
        </p:spPr>
        <p:txBody>
          <a:bodyPr vert="horz" lIns="91440" tIns="45720" rIns="91440" bIns="45720" rtlCol="0" anchor="ctr"/>
          <a:lstStyle>
            <a:lvl1pPr algn="ctr">
              <a:defRPr sz="1200" b="1">
                <a:solidFill>
                  <a:srgbClr val="1195D3"/>
                </a:solidFill>
              </a:defRPr>
            </a:lvl1pPr>
          </a:lstStyle>
          <a:p>
            <a:r>
              <a:rPr lang="en-GB" dirty="0" smtClean="0"/>
              <a:t>literature / SCF / model / results / conclusion / appendix</a:t>
            </a:r>
            <a:endParaRPr lang="en-GB" dirty="0"/>
          </a:p>
        </p:txBody>
      </p:sp>
    </p:spTree>
    <p:extLst>
      <p:ext uri="{BB962C8B-B14F-4D97-AF65-F5344CB8AC3E}">
        <p14:creationId xmlns:p14="http://schemas.microsoft.com/office/powerpoint/2010/main" val="12246508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e Placeholder 3"/>
          <p:cNvSpPr>
            <a:spLocks noGrp="1"/>
          </p:cNvSpPr>
          <p:nvPr>
            <p:ph type="dt" sz="half" idx="10"/>
          </p:nvPr>
        </p:nvSpPr>
        <p:spPr/>
        <p:txBody>
          <a:bodyPr/>
          <a:lstStyle/>
          <a:p>
            <a:fld id="{48777E2B-068E-4D3B-AF81-5E5FF6A18C83}" type="datetime1">
              <a:rPr lang="en-GB" smtClean="0"/>
              <a:t>06/10/2015</a:t>
            </a:fld>
            <a:endParaRPr lang="en-GB"/>
          </a:p>
        </p:txBody>
      </p:sp>
      <p:sp>
        <p:nvSpPr>
          <p:cNvPr id="5" name="Footer Placeholder 4"/>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6" name="Slide Number Placeholder 5"/>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4163723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488BF9A5-A4C0-48C1-8F3B-134D4CB2213A}" type="datetime1">
              <a:rPr lang="en-GB" smtClean="0"/>
              <a:t>06/10/2015</a:t>
            </a:fld>
            <a:endParaRPr lang="en-GB"/>
          </a:p>
        </p:txBody>
      </p:sp>
      <p:sp>
        <p:nvSpPr>
          <p:cNvPr id="6" name="Footer Placeholder 5"/>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7" name="Slide Number Placeholder 6"/>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284790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D90AF7DB-D5A9-4DFB-82A8-4BC47470D5B5}" type="datetime1">
              <a:rPr lang="en-GB" smtClean="0"/>
              <a:t>06/10/2015</a:t>
            </a:fld>
            <a:endParaRPr lang="en-GB"/>
          </a:p>
        </p:txBody>
      </p:sp>
      <p:sp>
        <p:nvSpPr>
          <p:cNvPr id="8" name="Footer Placeholder 7"/>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9" name="Slide Number Placeholder 8"/>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757731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96CE59D1-4DBA-4274-BBFB-31592A2B8E8C}" type="datetime1">
              <a:rPr lang="en-GB" smtClean="0"/>
              <a:t>06/10/2015</a:t>
            </a:fld>
            <a:endParaRPr lang="en-GB"/>
          </a:p>
        </p:txBody>
      </p:sp>
      <p:sp>
        <p:nvSpPr>
          <p:cNvPr id="4" name="Footer Placeholder 3"/>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5" name="Slide Number Placeholder 4"/>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4116729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CD965-2A41-4349-9CFC-3DCD9E46A5CF}" type="datetime1">
              <a:rPr lang="en-GB" smtClean="0"/>
              <a:t>06/10/2015</a:t>
            </a:fld>
            <a:endParaRPr lang="en-GB"/>
          </a:p>
        </p:txBody>
      </p:sp>
      <p:sp>
        <p:nvSpPr>
          <p:cNvPr id="3" name="Footer Placeholder 2"/>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4" name="Slide Number Placeholder 3"/>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4034649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3615E003-F570-4556-AA6E-885AA8663CA8}" type="datetime1">
              <a:rPr lang="en-GB" smtClean="0"/>
              <a:t>06/10/2015</a:t>
            </a:fld>
            <a:endParaRPr lang="en-GB"/>
          </a:p>
        </p:txBody>
      </p:sp>
      <p:sp>
        <p:nvSpPr>
          <p:cNvPr id="6" name="Footer Placeholder 5"/>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7" name="Slide Number Placeholder 6"/>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954969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e Placeholder 4"/>
          <p:cNvSpPr>
            <a:spLocks noGrp="1"/>
          </p:cNvSpPr>
          <p:nvPr>
            <p:ph type="dt" sz="half" idx="10"/>
          </p:nvPr>
        </p:nvSpPr>
        <p:spPr/>
        <p:txBody>
          <a:bodyPr/>
          <a:lstStyle/>
          <a:p>
            <a:fld id="{4E414AE6-D1EC-4DD1-87BC-CE5700D6C7B9}" type="datetime1">
              <a:rPr lang="en-GB" smtClean="0"/>
              <a:t>06/10/2015</a:t>
            </a:fld>
            <a:endParaRPr lang="en-GB"/>
          </a:p>
        </p:txBody>
      </p:sp>
      <p:sp>
        <p:nvSpPr>
          <p:cNvPr id="6" name="Footer Placeholder 5"/>
          <p:cNvSpPr>
            <a:spLocks noGrp="1"/>
          </p:cNvSpPr>
          <p:nvPr>
            <p:ph type="ftr" sz="quarter" idx="11"/>
          </p:nvPr>
        </p:nvSpPr>
        <p:spPr/>
        <p:txBody>
          <a:bodyPr/>
          <a:lstStyle/>
          <a:p>
            <a:r>
              <a:rPr lang="en-GB" smtClean="0"/>
              <a:t>debt and crisis / competing theories / SCF / descriptive / model / results / conclusion</a:t>
            </a:r>
            <a:endParaRPr lang="en-GB"/>
          </a:p>
        </p:txBody>
      </p:sp>
      <p:sp>
        <p:nvSpPr>
          <p:cNvPr id="7" name="Slide Number Placeholder 6"/>
          <p:cNvSpPr>
            <a:spLocks noGrp="1"/>
          </p:cNvSpPr>
          <p:nvPr>
            <p:ph type="sldNum" sz="quarter" idx="12"/>
          </p:nvPr>
        </p:nvSpPr>
        <p:spPr/>
        <p:txBody>
          <a:bodyPr/>
          <a:lstStyle/>
          <a:p>
            <a:fld id="{10135810-CAC4-4845-BF0A-35C707581553}" type="slidenum">
              <a:rPr lang="en-GB" smtClean="0"/>
              <a:t>‹Nr.›</a:t>
            </a:fld>
            <a:endParaRPr lang="en-GB"/>
          </a:p>
        </p:txBody>
      </p:sp>
    </p:spTree>
    <p:extLst>
      <p:ext uri="{BB962C8B-B14F-4D97-AF65-F5344CB8AC3E}">
        <p14:creationId xmlns:p14="http://schemas.microsoft.com/office/powerpoint/2010/main" val="1085925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dirty="0" smtClean="0"/>
              <a:t>Titelmasterformat durch Klicken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C3B517-5A08-4A4E-B980-BA3F92EEAB91}" type="datetime1">
              <a:rPr lang="en-GB" smtClean="0"/>
              <a:t>06/10/2015</a:t>
            </a:fld>
            <a:endParaRPr lang="en-GB"/>
          </a:p>
        </p:txBody>
      </p:sp>
      <p:sp>
        <p:nvSpPr>
          <p:cNvPr id="5" name="Footer Placeholder 4"/>
          <p:cNvSpPr>
            <a:spLocks noGrp="1"/>
          </p:cNvSpPr>
          <p:nvPr>
            <p:ph type="ftr" sz="quarter" idx="3"/>
          </p:nvPr>
        </p:nvSpPr>
        <p:spPr>
          <a:xfrm>
            <a:off x="628650" y="3175"/>
            <a:ext cx="7886700" cy="365125"/>
          </a:xfrm>
          <a:prstGeom prst="rect">
            <a:avLst/>
          </a:prstGeom>
        </p:spPr>
        <p:txBody>
          <a:bodyPr vert="horz" lIns="91440" tIns="45720" rIns="91440" bIns="45720" rtlCol="0" anchor="ctr"/>
          <a:lstStyle>
            <a:lvl1pPr algn="ctr">
              <a:defRPr sz="1200" b="1">
                <a:solidFill>
                  <a:srgbClr val="1195D3"/>
                </a:solidFill>
              </a:defRPr>
            </a:lvl1pPr>
          </a:lstStyle>
          <a:p>
            <a:r>
              <a:rPr lang="en-GB" dirty="0" smtClean="0"/>
              <a:t>literature / SCF / model / results / conclusion / appendix</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35810-CAC4-4845-BF0A-35C707581553}" type="slidenum">
              <a:rPr lang="en-GB" smtClean="0"/>
              <a:t>‹Nr.›</a:t>
            </a:fld>
            <a:endParaRPr lang="en-GB"/>
          </a:p>
        </p:txBody>
      </p:sp>
      <p:pic>
        <p:nvPicPr>
          <p:cNvPr id="7" name="Grafik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451467" y="6171817"/>
            <a:ext cx="647894" cy="647894"/>
          </a:xfrm>
          <a:prstGeom prst="rect">
            <a:avLst/>
          </a:prstGeom>
        </p:spPr>
      </p:pic>
      <p:cxnSp>
        <p:nvCxnSpPr>
          <p:cNvPr id="9" name="Gerader Verbinder 8"/>
          <p:cNvCxnSpPr/>
          <p:nvPr userDrawn="1"/>
        </p:nvCxnSpPr>
        <p:spPr>
          <a:xfrm>
            <a:off x="281349" y="1755584"/>
            <a:ext cx="8667261" cy="0"/>
          </a:xfrm>
          <a:prstGeom prst="line">
            <a:avLst/>
          </a:prstGeom>
          <a:ln w="12700">
            <a:solidFill>
              <a:srgbClr val="1195D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3058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dt="0"/>
  <p:txStyles>
    <p:titleStyle>
      <a:lvl1pPr algn="ctr"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50000"/>
        </a:lnSpc>
        <a:spcBef>
          <a:spcPts val="1000"/>
        </a:spcBef>
        <a:buClr>
          <a:srgbClr val="1195D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Clr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82649"/>
            <a:ext cx="7772400" cy="2387600"/>
          </a:xfrm>
        </p:spPr>
        <p:txBody>
          <a:bodyPr>
            <a:normAutofit/>
          </a:bodyPr>
          <a:lstStyle/>
          <a:p>
            <a:r>
              <a:rPr lang="en-GB" sz="4000" dirty="0"/>
              <a:t>Determinants of US Household Debt</a:t>
            </a:r>
            <a:r>
              <a:rPr lang="en-GB" b="1" dirty="0" smtClean="0"/>
              <a:t/>
            </a:r>
            <a:br>
              <a:rPr lang="en-GB" b="1" dirty="0" smtClean="0"/>
            </a:br>
            <a:r>
              <a:rPr lang="en-GB" sz="2800" dirty="0"/>
              <a:t> </a:t>
            </a:r>
            <a:r>
              <a:rPr lang="en-GB" dirty="0"/>
              <a:t/>
            </a:r>
            <a:br>
              <a:rPr lang="en-GB" dirty="0"/>
            </a:br>
            <a:r>
              <a:rPr lang="en-GB" sz="3200" dirty="0" smtClean="0"/>
              <a:t>New Evidence from the SCF</a:t>
            </a:r>
            <a:endParaRPr lang="en-GB" sz="1800" b="1" dirty="0"/>
          </a:p>
        </p:txBody>
      </p:sp>
      <p:sp>
        <p:nvSpPr>
          <p:cNvPr id="3" name="Untertitel 2"/>
          <p:cNvSpPr>
            <a:spLocks noGrp="1"/>
          </p:cNvSpPr>
          <p:nvPr>
            <p:ph type="subTitle" idx="1"/>
          </p:nvPr>
        </p:nvSpPr>
        <p:spPr>
          <a:xfrm>
            <a:off x="1143000" y="2459040"/>
            <a:ext cx="6858000" cy="3021787"/>
          </a:xfrm>
        </p:spPr>
        <p:txBody>
          <a:bodyPr>
            <a:normAutofit fontScale="92500" lnSpcReduction="10000"/>
          </a:bodyPr>
          <a:lstStyle/>
          <a:p>
            <a:endParaRPr lang="en-GB" dirty="0" smtClean="0"/>
          </a:p>
          <a:p>
            <a:r>
              <a:rPr lang="en-GB" dirty="0" smtClean="0"/>
              <a:t>Rafael Wildauer</a:t>
            </a:r>
          </a:p>
          <a:p>
            <a:r>
              <a:rPr lang="en-GB" dirty="0" smtClean="0"/>
              <a:t>The Challenge of Inequality – Societies in Crisis</a:t>
            </a:r>
          </a:p>
          <a:p>
            <a:r>
              <a:rPr lang="de-AT" dirty="0" smtClean="0"/>
              <a:t>AK Young </a:t>
            </a:r>
            <a:r>
              <a:rPr lang="de-AT" dirty="0" err="1" smtClean="0"/>
              <a:t>Economists</a:t>
            </a:r>
            <a:r>
              <a:rPr lang="de-AT" dirty="0" smtClean="0"/>
              <a:t> Conference </a:t>
            </a:r>
          </a:p>
          <a:p>
            <a:r>
              <a:rPr lang="de-AT" dirty="0" smtClean="0"/>
              <a:t>1 </a:t>
            </a:r>
            <a:r>
              <a:rPr lang="de-AT" dirty="0" err="1" smtClean="0"/>
              <a:t>October</a:t>
            </a:r>
            <a:r>
              <a:rPr lang="de-AT" dirty="0" smtClean="0"/>
              <a:t> 2015, Vienna</a:t>
            </a:r>
            <a:endParaRPr lang="en-GB" dirty="0" smtClean="0"/>
          </a:p>
        </p:txBody>
      </p:sp>
    </p:spTree>
    <p:extLst>
      <p:ext uri="{BB962C8B-B14F-4D97-AF65-F5344CB8AC3E}">
        <p14:creationId xmlns:p14="http://schemas.microsoft.com/office/powerpoint/2010/main" val="40552835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a:t>
            </a:r>
            <a:r>
              <a:rPr lang="en-GB" dirty="0" smtClean="0"/>
              <a:t> SCF </a:t>
            </a:r>
            <a:r>
              <a:rPr lang="en-GB" dirty="0" smtClean="0">
                <a:solidFill>
                  <a:schemeClr val="bg1">
                    <a:lumMod val="65000"/>
                  </a:schemeClr>
                </a:solidFill>
              </a:rPr>
              <a:t>/ model / results / conclusion / appendix</a:t>
            </a:r>
            <a:endParaRPr lang="en-GB" dirty="0">
              <a:solidFill>
                <a:schemeClr val="bg1">
                  <a:lumMod val="65000"/>
                </a:schemeClr>
              </a:solidFill>
            </a:endParaRPr>
          </a:p>
        </p:txBody>
      </p:sp>
      <p:sp>
        <p:nvSpPr>
          <p:cNvPr id="5" name="Titel 4"/>
          <p:cNvSpPr>
            <a:spLocks noGrp="1"/>
          </p:cNvSpPr>
          <p:nvPr>
            <p:ph type="title"/>
          </p:nvPr>
        </p:nvSpPr>
        <p:spPr>
          <a:xfrm>
            <a:off x="628650" y="365126"/>
            <a:ext cx="7886700" cy="710639"/>
          </a:xfrm>
        </p:spPr>
        <p:txBody>
          <a:bodyPr>
            <a:normAutofit/>
          </a:bodyPr>
          <a:lstStyle/>
          <a:p>
            <a:r>
              <a:rPr lang="en-GB" sz="2800" dirty="0" smtClean="0"/>
              <a:t>Debt to Income Ratios</a:t>
            </a:r>
            <a:endParaRPr lang="en-GB" sz="2800" dirty="0"/>
          </a:p>
        </p:txBody>
      </p:sp>
      <p:sp>
        <p:nvSpPr>
          <p:cNvPr id="2" name="Inhaltsplatzhalter 1"/>
          <p:cNvSpPr>
            <a:spLocks noGrp="1"/>
          </p:cNvSpPr>
          <p:nvPr>
            <p:ph idx="1"/>
          </p:nvPr>
        </p:nvSpPr>
        <p:spPr/>
        <p:txBody>
          <a:bodyPr/>
          <a:lstStyle/>
          <a:p>
            <a:endParaRPr lang="en-GB"/>
          </a:p>
        </p:txBody>
      </p:sp>
      <p:pic>
        <p:nvPicPr>
          <p:cNvPr id="6" name="Grafik 5" descr="C:\Users\Rafael Wildauer\Google Drive\Data\SCF Data\descriptive plots\bottom 95.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0550" y="538592"/>
            <a:ext cx="7962900" cy="5791200"/>
          </a:xfrm>
          <a:prstGeom prst="rect">
            <a:avLst/>
          </a:prstGeom>
          <a:noFill/>
          <a:ln>
            <a:solidFill>
              <a:schemeClr val="bg1"/>
            </a:solidFill>
          </a:ln>
        </p:spPr>
      </p:pic>
    </p:spTree>
    <p:extLst>
      <p:ext uri="{BB962C8B-B14F-4D97-AF65-F5344CB8AC3E}">
        <p14:creationId xmlns:p14="http://schemas.microsoft.com/office/powerpoint/2010/main" val="41633565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normAutofit fontScale="92500" lnSpcReduction="10000"/>
              </a:bodyPr>
              <a:lstStyle/>
              <a:p>
                <a:r>
                  <a:rPr lang="en-GB" dirty="0"/>
                  <a:t>key limitation: no panel structure </a:t>
                </a:r>
                <a:r>
                  <a:rPr lang="en-GB" sz="1900" dirty="0"/>
                  <a:t>(repeated cross section)</a:t>
                </a:r>
              </a:p>
              <a:p>
                <a:pPr marL="0" indent="0">
                  <a:buNone/>
                </a:pPr>
                <a:endParaRPr lang="en-GB" sz="1050" dirty="0"/>
              </a:p>
              <a:p>
                <a14:m>
                  <m:oMath xmlns:m="http://schemas.openxmlformats.org/officeDocument/2006/math">
                    <m:r>
                      <a:rPr lang="en-GB" i="1">
                        <a:latin typeface="Cambria Math" panose="02040503050406030204" pitchFamily="18" charset="0"/>
                        <a:ea typeface="Cambria Math" panose="02040503050406030204" pitchFamily="18" charset="0"/>
                      </a:rPr>
                      <m:t>∆</m:t>
                    </m:r>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sub>
                    </m:sSub>
                    <m:r>
                      <a:rPr lang="en-GB" i="1">
                        <a:latin typeface="Cambria Math" panose="02040503050406030204" pitchFamily="18" charset="0"/>
                        <a:ea typeface="Cambria Math" panose="02040503050406030204" pitchFamily="18" charset="0"/>
                      </a:rPr>
                      <m:t>=</m:t>
                    </m:r>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sub>
                    </m:sSub>
                    <m:r>
                      <a:rPr lang="en-GB" i="1">
                        <a:latin typeface="Cambria Math" panose="02040503050406030204" pitchFamily="18" charset="0"/>
                        <a:ea typeface="Cambria Math" panose="02040503050406030204" pitchFamily="18" charset="0"/>
                      </a:rPr>
                      <m:t>−</m:t>
                    </m:r>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r>
                          <a:rPr lang="en-GB" i="1">
                            <a:latin typeface="Cambria Math" panose="02040503050406030204" pitchFamily="18" charset="0"/>
                            <a:ea typeface="Cambria Math" panose="02040503050406030204" pitchFamily="18" charset="0"/>
                          </a:rPr>
                          <m:t>−1</m:t>
                        </m:r>
                      </m:sub>
                    </m:sSub>
                  </m:oMath>
                </a14:m>
                <a:r>
                  <a:rPr lang="en-GB" dirty="0"/>
                  <a:t> does not work</a:t>
                </a:r>
              </a:p>
              <a:p>
                <a:pPr lvl="1"/>
                <a:r>
                  <a:rPr lang="en-GB" dirty="0"/>
                  <a:t> </a:t>
                </a:r>
                <a14:m>
                  <m:oMath xmlns:m="http://schemas.openxmlformats.org/officeDocument/2006/math">
                    <m:sSub>
                      <m:sSubPr>
                        <m:ctrlPr>
                          <a:rPr lang="en-GB" i="1">
                            <a:latin typeface="Cambria Math"/>
                          </a:rPr>
                        </m:ctrlPr>
                      </m:sSubPr>
                      <m:e>
                        <m:r>
                          <a:rPr lang="en-GB" i="1">
                            <a:latin typeface="Cambria Math" panose="02040503050406030204" pitchFamily="18" charset="0"/>
                          </a:rPr>
                          <m:t>𝐷</m:t>
                        </m:r>
                      </m:e>
                      <m:sub>
                        <m:r>
                          <a:rPr lang="en-GB" i="1">
                            <a:latin typeface="Cambria Math" panose="02040503050406030204" pitchFamily="18" charset="0"/>
                          </a:rPr>
                          <m:t>𝑖𝑡</m:t>
                        </m:r>
                        <m:r>
                          <a:rPr lang="en-GB" i="1">
                            <a:latin typeface="Cambria Math" panose="02040503050406030204" pitchFamily="18" charset="0"/>
                          </a:rPr>
                          <m:t>−1</m:t>
                        </m:r>
                      </m:sub>
                    </m:sSub>
                  </m:oMath>
                </a14:m>
                <a:r>
                  <a:rPr lang="en-GB" dirty="0"/>
                  <a:t> not observed</a:t>
                </a:r>
              </a:p>
              <a:p>
                <a:pPr marL="0" indent="0">
                  <a:buNone/>
                </a:pPr>
                <a:endParaRPr lang="en-GB" sz="1050" dirty="0"/>
              </a:p>
              <a:p>
                <a:r>
                  <a:rPr lang="en-GB" dirty="0"/>
                  <a:t>work around</a:t>
                </a:r>
              </a:p>
              <a:p>
                <a:pPr lvl="1"/>
                <a:r>
                  <a:rPr lang="en-GB" dirty="0"/>
                  <a:t>use household information to construct </a:t>
                </a:r>
                <a14:m>
                  <m:oMath xmlns:m="http://schemas.openxmlformats.org/officeDocument/2006/math">
                    <m:r>
                      <a:rPr lang="en-GB" i="1">
                        <a:latin typeface="Cambria Math" panose="02040503050406030204" pitchFamily="18" charset="0"/>
                        <a:ea typeface="Cambria Math" panose="02040503050406030204" pitchFamily="18" charset="0"/>
                      </a:rPr>
                      <m:t>∆</m:t>
                    </m:r>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sub>
                    </m:sSub>
                  </m:oMath>
                </a14:m>
                <a:r>
                  <a:rPr lang="en-GB" dirty="0" smtClean="0"/>
                  <a:t> </a:t>
                </a:r>
                <a:br>
                  <a:rPr lang="en-GB" dirty="0" smtClean="0"/>
                </a:br>
                <a:r>
                  <a:rPr lang="en-GB" dirty="0" smtClean="0"/>
                  <a:t>(and thus also </a:t>
                </a:r>
                <a14:m>
                  <m:oMath xmlns:m="http://schemas.openxmlformats.org/officeDocument/2006/math">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r>
                          <a:rPr lang="en-GB" i="1">
                            <a:latin typeface="Cambria Math" panose="02040503050406030204" pitchFamily="18" charset="0"/>
                            <a:ea typeface="Cambria Math" panose="02040503050406030204" pitchFamily="18" charset="0"/>
                          </a:rPr>
                          <m:t>−1</m:t>
                        </m:r>
                      </m:sub>
                    </m:sSub>
                  </m:oMath>
                </a14:m>
                <a:r>
                  <a:rPr lang="en-GB" dirty="0" smtClean="0"/>
                  <a:t>)</a:t>
                </a:r>
                <a:endParaRPr lang="en-GB" dirty="0"/>
              </a:p>
              <a:p>
                <a:endParaRPr lang="en-GB"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1159"/>
                </a:stretch>
              </a:blipFill>
            </p:spPr>
            <p:txBody>
              <a:bodyPr/>
              <a:lstStyle/>
              <a:p>
                <a:r>
                  <a:rPr lang="en-GB">
                    <a:noFill/>
                  </a:rPr>
                  <a:t> </a:t>
                </a:r>
              </a:p>
            </p:txBody>
          </p:sp>
        </mc:Fallback>
      </mc:AlternateContent>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a:t>
            </a:r>
            <a:r>
              <a:rPr lang="en-GB" dirty="0" smtClean="0"/>
              <a:t> SCF </a:t>
            </a:r>
            <a:r>
              <a:rPr lang="en-GB" dirty="0" smtClean="0">
                <a:solidFill>
                  <a:schemeClr val="bg1">
                    <a:lumMod val="65000"/>
                  </a:schemeClr>
                </a:solidFill>
              </a:rPr>
              <a:t>/ model / results / conclusion / appendix</a:t>
            </a:r>
            <a:endParaRPr lang="en-GB" dirty="0">
              <a:solidFill>
                <a:schemeClr val="bg1">
                  <a:lumMod val="65000"/>
                </a:schemeClr>
              </a:solidFill>
            </a:endParaRPr>
          </a:p>
        </p:txBody>
      </p:sp>
      <p:sp>
        <p:nvSpPr>
          <p:cNvPr id="5" name="Titel 4"/>
          <p:cNvSpPr>
            <a:spLocks noGrp="1"/>
          </p:cNvSpPr>
          <p:nvPr>
            <p:ph type="title"/>
          </p:nvPr>
        </p:nvSpPr>
        <p:spPr/>
        <p:txBody>
          <a:bodyPr/>
          <a:lstStyle/>
          <a:p>
            <a:r>
              <a:rPr lang="en-GB" dirty="0" smtClean="0"/>
              <a:t>Survey of Consumer Finances</a:t>
            </a:r>
            <a:endParaRPr lang="en-GB" dirty="0"/>
          </a:p>
        </p:txBody>
      </p:sp>
    </p:spTree>
    <p:extLst>
      <p:ext uri="{BB962C8B-B14F-4D97-AF65-F5344CB8AC3E}">
        <p14:creationId xmlns:p14="http://schemas.microsoft.com/office/powerpoint/2010/main" val="227960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el 1"/>
              <p:cNvSpPr>
                <a:spLocks noGrp="1"/>
              </p:cNvSpPr>
              <p:nvPr>
                <p:ph type="title"/>
              </p:nvPr>
            </p:nvSpPr>
            <p:spPr/>
            <p:txBody>
              <a:bodyPr/>
              <a:lstStyle/>
              <a:p>
                <a:r>
                  <a:rPr lang="en-GB" dirty="0"/>
                  <a:t>Constructing </a:t>
                </a:r>
                <a14:m>
                  <m:oMath xmlns:m="http://schemas.openxmlformats.org/officeDocument/2006/math">
                    <m:r>
                      <a:rPr lang="en-GB" i="1">
                        <a:latin typeface="Cambria Math" panose="02040503050406030204" pitchFamily="18" charset="0"/>
                        <a:ea typeface="Cambria Math" panose="02040503050406030204" pitchFamily="18" charset="0"/>
                      </a:rPr>
                      <m:t>∆</m:t>
                    </m:r>
                    <m:sSub>
                      <m:sSubPr>
                        <m:ctrlPr>
                          <a:rPr lang="en-GB" i="1">
                            <a:latin typeface="Cambria Math"/>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𝐷</m:t>
                        </m:r>
                      </m:e>
                      <m:sub>
                        <m:r>
                          <a:rPr lang="en-GB" i="1">
                            <a:latin typeface="Cambria Math" panose="02040503050406030204" pitchFamily="18" charset="0"/>
                            <a:ea typeface="Cambria Math" panose="02040503050406030204" pitchFamily="18" charset="0"/>
                          </a:rPr>
                          <m:t>𝑖𝑡</m:t>
                        </m:r>
                      </m:sub>
                    </m:sSub>
                  </m:oMath>
                </a14:m>
                <a:endParaRPr lang="en-GB" dirty="0"/>
              </a:p>
            </p:txBody>
          </p:sp>
        </mc:Choice>
        <mc:Fallback xmlns="">
          <p:sp>
            <p:nvSpPr>
              <p:cNvPr id="2" name="Titel 1"/>
              <p:cNvSpPr>
                <a:spLocks noGrp="1" noRot="1" noChangeAspect="1" noMove="1" noResize="1" noEditPoints="1" noAdjustHandles="1" noChangeArrowheads="1" noChangeShapeType="1" noTextEdit="1"/>
              </p:cNvSpPr>
              <p:nvPr>
                <p:ph type="title"/>
              </p:nvPr>
            </p:nvSpPr>
            <p:spPr>
              <a:blipFill rotWithShape="0">
                <a:blip r:embed="rId3"/>
                <a:stretch>
                  <a:fillRect/>
                </a:stretch>
              </a:blipFill>
            </p:spPr>
            <p:txBody>
              <a:bodyPr/>
              <a:lstStyle/>
              <a:p>
                <a:r>
                  <a:rPr lang="en-GB">
                    <a:noFill/>
                  </a:rPr>
                  <a:t> </a:t>
                </a:r>
              </a:p>
            </p:txBody>
          </p:sp>
        </mc:Fallback>
      </mc:AlternateContent>
      <p:sp>
        <p:nvSpPr>
          <p:cNvPr id="3" name="Inhaltsplatzhalter 2"/>
          <p:cNvSpPr>
            <a:spLocks noGrp="1"/>
          </p:cNvSpPr>
          <p:nvPr>
            <p:ph idx="1"/>
          </p:nvPr>
        </p:nvSpPr>
        <p:spPr>
          <a:xfrm>
            <a:off x="628650" y="1825624"/>
            <a:ext cx="7886700" cy="4879975"/>
          </a:xfrm>
        </p:spPr>
        <p:txBody>
          <a:bodyPr>
            <a:normAutofit fontScale="77500" lnSpcReduction="20000"/>
          </a:bodyPr>
          <a:lstStyle/>
          <a:p>
            <a:r>
              <a:rPr lang="en-GB" dirty="0"/>
              <a:t>10 debt categories</a:t>
            </a:r>
          </a:p>
          <a:p>
            <a:r>
              <a:rPr lang="en-GB" b="1" dirty="0"/>
              <a:t>Example:</a:t>
            </a:r>
            <a:r>
              <a:rPr lang="en-GB" dirty="0"/>
              <a:t> first mortgage on primary residence</a:t>
            </a:r>
          </a:p>
          <a:p>
            <a:r>
              <a:rPr lang="en-GB" dirty="0"/>
              <a:t>6 core pieces of information:</a:t>
            </a:r>
          </a:p>
          <a:p>
            <a:pPr lvl="1"/>
            <a:r>
              <a:rPr lang="en-GB" dirty="0"/>
              <a:t>year mortgage was taken out/refinanced (</a:t>
            </a:r>
            <a:r>
              <a:rPr lang="en-GB" b="1" dirty="0" err="1"/>
              <a:t>tB</a:t>
            </a:r>
            <a:r>
              <a:rPr lang="en-GB" dirty="0"/>
              <a:t>)</a:t>
            </a:r>
          </a:p>
          <a:p>
            <a:pPr lvl="1"/>
            <a:r>
              <a:rPr lang="en-GB" dirty="0"/>
              <a:t>how money was used (</a:t>
            </a:r>
            <a:r>
              <a:rPr lang="en-GB" b="1" dirty="0"/>
              <a:t>use</a:t>
            </a:r>
            <a:r>
              <a:rPr lang="en-GB" dirty="0"/>
              <a:t>) (refinance, equity extract, no prior mortgage)</a:t>
            </a:r>
          </a:p>
          <a:p>
            <a:pPr lvl="1"/>
            <a:r>
              <a:rPr lang="en-GB" dirty="0"/>
              <a:t>current regular payments (</a:t>
            </a:r>
            <a:r>
              <a:rPr lang="en-GB" b="1" dirty="0" err="1"/>
              <a:t>pD</a:t>
            </a:r>
            <a:r>
              <a:rPr lang="en-GB" dirty="0"/>
              <a:t>)</a:t>
            </a:r>
          </a:p>
          <a:p>
            <a:pPr lvl="1"/>
            <a:r>
              <a:rPr lang="en-GB" dirty="0"/>
              <a:t>(implicit) current interest payments (</a:t>
            </a:r>
            <a:r>
              <a:rPr lang="en-GB" b="1" dirty="0" err="1"/>
              <a:t>rD</a:t>
            </a:r>
            <a:r>
              <a:rPr lang="en-GB" dirty="0"/>
              <a:t>)</a:t>
            </a:r>
          </a:p>
          <a:p>
            <a:pPr lvl="1"/>
            <a:r>
              <a:rPr lang="en-GB" dirty="0"/>
              <a:t>amount initially borrowed (</a:t>
            </a:r>
            <a:r>
              <a:rPr lang="en-GB" b="1" dirty="0"/>
              <a:t>B</a:t>
            </a:r>
            <a:r>
              <a:rPr lang="en-GB" dirty="0"/>
              <a:t>)</a:t>
            </a:r>
          </a:p>
          <a:p>
            <a:pPr lvl="1"/>
            <a:r>
              <a:rPr lang="en-GB" dirty="0"/>
              <a:t>amount currently outstanding (</a:t>
            </a:r>
            <a:r>
              <a:rPr lang="en-GB" b="1" dirty="0"/>
              <a:t>D</a:t>
            </a:r>
            <a:r>
              <a:rPr lang="en-GB" dirty="0" smtClean="0"/>
              <a:t>)</a:t>
            </a:r>
            <a:endParaRPr lang="en-GB" dirty="0"/>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a:t>
            </a:r>
            <a:r>
              <a:rPr lang="en-GB" dirty="0" smtClean="0"/>
              <a:t>SCF </a:t>
            </a:r>
            <a:r>
              <a:rPr lang="en-GB" dirty="0" smtClean="0">
                <a:solidFill>
                  <a:schemeClr val="bg1">
                    <a:lumMod val="65000"/>
                  </a:schemeClr>
                </a:solidFill>
              </a:rPr>
              <a:t>/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247637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Diagramm 4"/>
          <p:cNvGraphicFramePr/>
          <p:nvPr>
            <p:extLst>
              <p:ext uri="{D42A27DB-BD31-4B8C-83A1-F6EECF244321}">
                <p14:modId xmlns:p14="http://schemas.microsoft.com/office/powerpoint/2010/main" val="3547558757"/>
              </p:ext>
            </p:extLst>
          </p:nvPr>
        </p:nvGraphicFramePr>
        <p:xfrm>
          <a:off x="119062" y="337457"/>
          <a:ext cx="8905875" cy="61613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47911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GB" dirty="0" smtClean="0"/>
              <a:t>The Econometric Model</a:t>
            </a:r>
            <a:endParaRPr lang="en-GB" dirty="0"/>
          </a:p>
        </p:txBody>
      </p:sp>
      <p:sp>
        <p:nvSpPr>
          <p:cNvPr id="3" name="Untertitel 2"/>
          <p:cNvSpPr>
            <a:spLocks noGrp="1"/>
          </p:cNvSpPr>
          <p:nvPr>
            <p:ph type="subTitle"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a:t>
            </a:r>
            <a:r>
              <a:rPr lang="en-GB" dirty="0" smtClean="0"/>
              <a:t>model </a:t>
            </a:r>
            <a:r>
              <a:rPr lang="en-GB" dirty="0" smtClean="0">
                <a:solidFill>
                  <a:schemeClr val="bg1">
                    <a:lumMod val="65000"/>
                  </a:schemeClr>
                </a:solidFill>
              </a:rPr>
              <a:t>/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5127224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Specification</a:t>
            </a:r>
            <a:endParaRPr lang="en-GB" dirty="0"/>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a:t>
            </a:r>
            <a:r>
              <a:rPr lang="en-GB" dirty="0" smtClean="0"/>
              <a:t>model </a:t>
            </a:r>
            <a:r>
              <a:rPr lang="en-GB" dirty="0" smtClean="0">
                <a:solidFill>
                  <a:schemeClr val="bg1">
                    <a:lumMod val="65000"/>
                  </a:schemeClr>
                </a:solidFill>
              </a:rPr>
              <a:t>/ results / conclusion / appendix</a:t>
            </a:r>
            <a:endParaRPr lang="en-GB" dirty="0">
              <a:solidFill>
                <a:schemeClr val="bg1">
                  <a:lumMod val="65000"/>
                </a:schemeClr>
              </a:solidFill>
            </a:endParaRPr>
          </a:p>
        </p:txBody>
      </p:sp>
      <mc:AlternateContent xmlns:mc="http://schemas.openxmlformats.org/markup-compatibility/2006" xmlns:a14="http://schemas.microsoft.com/office/drawing/2010/main">
        <mc:Choice Requires="a14">
          <p:sp>
            <p:nvSpPr>
              <p:cNvPr id="5" name="Inhaltsplatzhalter 2"/>
              <p:cNvSpPr txBox="1">
                <a:spLocks/>
              </p:cNvSpPr>
              <p:nvPr/>
            </p:nvSpPr>
            <p:spPr>
              <a:xfrm>
                <a:off x="323385" y="3824232"/>
                <a:ext cx="8541835" cy="2881369"/>
              </a:xfrm>
              <a:prstGeom prst="rect">
                <a:avLst/>
              </a:prstGeom>
            </p:spPr>
            <p:txBody>
              <a:bodyPr vert="horz" lIns="91440" tIns="45720" rIns="91440" bIns="45720" numCol="2" rtlCol="0">
                <a:noAutofit/>
              </a:bodyPr>
              <a:lstStyle>
                <a:lvl1pPr marL="228600" indent="-228600" algn="l" defTabSz="914400" rtl="0" eaLnBrk="1" latinLnBrk="0" hangingPunct="1">
                  <a:lnSpc>
                    <a:spcPct val="150000"/>
                  </a:lnSpc>
                  <a:spcBef>
                    <a:spcPts val="1000"/>
                  </a:spcBef>
                  <a:buClr>
                    <a:srgbClr val="1195D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Clr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14:m>
                  <m:oMath xmlns:m="http://schemas.openxmlformats.org/officeDocument/2006/math">
                    <m:sSub>
                      <m:sSubPr>
                        <m:ctrlPr>
                          <a:rPr lang="en-GB" sz="1600" i="1" smtClean="0">
                            <a:latin typeface="Cambria Math"/>
                            <a:ea typeface="Cambria Math" panose="02040503050406030204" pitchFamily="18" charset="0"/>
                          </a:rPr>
                        </m:ctrlPr>
                      </m:sSubPr>
                      <m:e>
                        <m:r>
                          <a:rPr lang="en-GB" sz="1600" i="1">
                            <a:latin typeface="Cambria Math" panose="02040503050406030204" pitchFamily="18" charset="0"/>
                            <a:ea typeface="Cambria Math" panose="02040503050406030204" pitchFamily="18" charset="0"/>
                          </a:rPr>
                          <m:t>𝐷</m:t>
                        </m:r>
                      </m:e>
                      <m:sub>
                        <m:r>
                          <a:rPr lang="en-GB" sz="1600" i="1">
                            <a:latin typeface="Cambria Math" panose="02040503050406030204" pitchFamily="18" charset="0"/>
                            <a:ea typeface="Cambria Math" panose="02040503050406030204" pitchFamily="18" charset="0"/>
                          </a:rPr>
                          <m:t>𝑖𝑡</m:t>
                        </m:r>
                      </m:sub>
                    </m:sSub>
                  </m:oMath>
                </a14:m>
                <a:r>
                  <a:rPr lang="en-GB" sz="1600" dirty="0"/>
                  <a:t> … </a:t>
                </a:r>
                <a:r>
                  <a:rPr lang="en-GB" sz="1600" dirty="0" smtClean="0"/>
                  <a:t>household </a:t>
                </a:r>
                <a:r>
                  <a:rPr lang="en-GB" sz="1600" dirty="0"/>
                  <a:t>debt</a:t>
                </a:r>
              </a:p>
              <a:p>
                <a14:m>
                  <m:oMath xmlns:m="http://schemas.openxmlformats.org/officeDocument/2006/math">
                    <m:sSub>
                      <m:sSubPr>
                        <m:ctrlPr>
                          <a:rPr lang="en-GB" sz="1600" i="1">
                            <a:latin typeface="Cambria Math"/>
                            <a:ea typeface="Cambria Math" panose="02040503050406030204" pitchFamily="18" charset="0"/>
                          </a:rPr>
                        </m:ctrlPr>
                      </m:sSubPr>
                      <m:e>
                        <m:r>
                          <a:rPr lang="en-GB" sz="1600" i="1">
                            <a:latin typeface="Cambria Math" panose="02040503050406030204" pitchFamily="18" charset="0"/>
                            <a:ea typeface="Cambria Math" panose="02040503050406030204" pitchFamily="18" charset="0"/>
                          </a:rPr>
                          <m:t>𝑌</m:t>
                        </m:r>
                      </m:e>
                      <m:sub>
                        <m:r>
                          <a:rPr lang="en-GB" sz="1600" i="1">
                            <a:latin typeface="Cambria Math" panose="02040503050406030204" pitchFamily="18" charset="0"/>
                            <a:ea typeface="Cambria Math" panose="02040503050406030204" pitchFamily="18" charset="0"/>
                          </a:rPr>
                          <m:t>𝑖𝑡</m:t>
                        </m:r>
                      </m:sub>
                    </m:sSub>
                  </m:oMath>
                </a14:m>
                <a:r>
                  <a:rPr lang="en-GB" sz="1600" dirty="0"/>
                  <a:t> … </a:t>
                </a:r>
                <a:r>
                  <a:rPr lang="en-GB" sz="1600" dirty="0" smtClean="0"/>
                  <a:t>income</a:t>
                </a:r>
              </a:p>
              <a:p>
                <a14:m>
                  <m:oMath xmlns:m="http://schemas.openxmlformats.org/officeDocument/2006/math">
                    <m:sSub>
                      <m:sSubPr>
                        <m:ctrlPr>
                          <a:rPr lang="en-GB" sz="1600" i="1">
                            <a:latin typeface="Cambria Math"/>
                            <a:ea typeface="Cambria Math" panose="02040503050406030204" pitchFamily="18" charset="0"/>
                          </a:rPr>
                        </m:ctrlPr>
                      </m:sSubPr>
                      <m:e>
                        <m:acc>
                          <m:accPr>
                            <m:chr m:val="̃"/>
                            <m:ctrlPr>
                              <a:rPr lang="en-GB" sz="1600" i="1">
                                <a:latin typeface="Cambria Math"/>
                                <a:ea typeface="Cambria Math" panose="02040503050406030204" pitchFamily="18" charset="0"/>
                              </a:rPr>
                            </m:ctrlPr>
                          </m:accPr>
                          <m:e>
                            <m:r>
                              <a:rPr lang="de-AT" sz="1600" i="1" smtClean="0">
                                <a:latin typeface="Cambria Math" panose="02040503050406030204" pitchFamily="18" charset="0"/>
                                <a:ea typeface="Cambria Math" panose="02040503050406030204" pitchFamily="18" charset="0"/>
                              </a:rPr>
                              <m:t>𝐶</m:t>
                            </m:r>
                          </m:e>
                        </m:acc>
                      </m:e>
                      <m:sub>
                        <m:r>
                          <a:rPr lang="en-GB" sz="1600" i="1">
                            <a:latin typeface="Cambria Math" panose="02040503050406030204" pitchFamily="18" charset="0"/>
                            <a:ea typeface="Cambria Math" panose="02040503050406030204" pitchFamily="18" charset="0"/>
                          </a:rPr>
                          <m:t>𝑖𝑡</m:t>
                        </m:r>
                      </m:sub>
                    </m:sSub>
                  </m:oMath>
                </a14:m>
                <a:r>
                  <a:rPr lang="en-GB" sz="1600" dirty="0"/>
                  <a:t> … </a:t>
                </a:r>
                <a:r>
                  <a:rPr lang="en-GB" sz="1600" dirty="0" smtClean="0"/>
                  <a:t>reference group consumption</a:t>
                </a:r>
                <a:endParaRPr lang="en-GB" sz="1600" dirty="0"/>
              </a:p>
              <a:p>
                <a14:m>
                  <m:oMath xmlns:m="http://schemas.openxmlformats.org/officeDocument/2006/math">
                    <m:sSub>
                      <m:sSubPr>
                        <m:ctrlPr>
                          <a:rPr lang="en-GB" sz="1600" i="1">
                            <a:latin typeface="Cambria Math"/>
                            <a:ea typeface="Cambria Math" panose="02040503050406030204" pitchFamily="18" charset="0"/>
                          </a:rPr>
                        </m:ctrlPr>
                      </m:sSubPr>
                      <m:e>
                        <m:r>
                          <a:rPr lang="de-AT" sz="1600" i="1" smtClean="0">
                            <a:latin typeface="Cambria Math" panose="02040503050406030204" pitchFamily="18" charset="0"/>
                            <a:ea typeface="Cambria Math" panose="02040503050406030204" pitchFamily="18" charset="0"/>
                          </a:rPr>
                          <m:t>𝐻</m:t>
                        </m:r>
                        <m:r>
                          <a:rPr lang="en-GB" sz="1600" i="1">
                            <a:latin typeface="Cambria Math" panose="02040503050406030204" pitchFamily="18" charset="0"/>
                            <a:ea typeface="Cambria Math" panose="02040503050406030204" pitchFamily="18" charset="0"/>
                          </a:rPr>
                          <m:t>𝑊</m:t>
                        </m:r>
                      </m:e>
                      <m:sub>
                        <m:r>
                          <a:rPr lang="en-GB" sz="1600" i="1">
                            <a:latin typeface="Cambria Math" panose="02040503050406030204" pitchFamily="18" charset="0"/>
                            <a:ea typeface="Cambria Math" panose="02040503050406030204" pitchFamily="18" charset="0"/>
                          </a:rPr>
                          <m:t>𝑖𝑡</m:t>
                        </m:r>
                      </m:sub>
                    </m:sSub>
                  </m:oMath>
                </a14:m>
                <a:r>
                  <a:rPr lang="en-GB" sz="1600" dirty="0"/>
                  <a:t> … </a:t>
                </a:r>
                <a:r>
                  <a:rPr lang="en-GB" sz="1600" dirty="0" smtClean="0"/>
                  <a:t>housing wealth</a:t>
                </a:r>
                <a:endParaRPr lang="en-GB" sz="1600" dirty="0"/>
              </a:p>
              <a:p>
                <a:endParaRPr lang="en-GB" sz="1600" i="1" dirty="0" smtClean="0">
                  <a:latin typeface="Cambria Math" panose="02040503050406030204" pitchFamily="18" charset="0"/>
                  <a:ea typeface="Cambria Math" panose="02040503050406030204" pitchFamily="18" charset="0"/>
                </a:endParaRPr>
              </a:p>
              <a:p>
                <a14:m>
                  <m:oMath xmlns:m="http://schemas.openxmlformats.org/officeDocument/2006/math">
                    <m:sSub>
                      <m:sSubPr>
                        <m:ctrlPr>
                          <a:rPr lang="en-GB" sz="1600" i="1">
                            <a:latin typeface="Cambria Math"/>
                            <a:ea typeface="Cambria Math" panose="02040503050406030204" pitchFamily="18" charset="0"/>
                          </a:rPr>
                        </m:ctrlPr>
                      </m:sSubPr>
                      <m:e>
                        <m:r>
                          <a:rPr lang="de-AT" sz="1600" i="1" smtClean="0">
                            <a:latin typeface="Cambria Math" panose="02040503050406030204" pitchFamily="18" charset="0"/>
                            <a:ea typeface="Cambria Math" panose="02040503050406030204" pitchFamily="18" charset="0"/>
                          </a:rPr>
                          <m:t>𝑅𝐸𝑃</m:t>
                        </m:r>
                      </m:e>
                      <m:sub>
                        <m:r>
                          <a:rPr lang="en-GB" sz="1600" i="1">
                            <a:latin typeface="Cambria Math" panose="02040503050406030204" pitchFamily="18" charset="0"/>
                            <a:ea typeface="Cambria Math" panose="02040503050406030204" pitchFamily="18" charset="0"/>
                          </a:rPr>
                          <m:t>𝑖𝑡</m:t>
                        </m:r>
                      </m:sub>
                    </m:sSub>
                  </m:oMath>
                </a14:m>
                <a:r>
                  <a:rPr lang="en-GB" sz="1600" dirty="0"/>
                  <a:t> … value of real estate bought in current year</a:t>
                </a:r>
              </a:p>
              <a:p>
                <a14:m>
                  <m:oMath xmlns:m="http://schemas.openxmlformats.org/officeDocument/2006/math">
                    <m:sSub>
                      <m:sSubPr>
                        <m:ctrlPr>
                          <a:rPr lang="en-GB" sz="1600" i="1">
                            <a:latin typeface="Cambria Math"/>
                            <a:ea typeface="Cambria Math" panose="02040503050406030204" pitchFamily="18" charset="0"/>
                          </a:rPr>
                        </m:ctrlPr>
                      </m:sSubPr>
                      <m:e>
                        <m:r>
                          <a:rPr lang="de-AT" sz="1600" i="1" smtClean="0">
                            <a:latin typeface="Cambria Math" panose="02040503050406030204" pitchFamily="18" charset="0"/>
                            <a:ea typeface="Cambria Math" panose="02040503050406030204" pitchFamily="18" charset="0"/>
                          </a:rPr>
                          <m:t>𝐹𝑊</m:t>
                        </m:r>
                      </m:e>
                      <m:sub>
                        <m:r>
                          <a:rPr lang="en-GB" sz="1600" i="1">
                            <a:latin typeface="Cambria Math" panose="02040503050406030204" pitchFamily="18" charset="0"/>
                            <a:ea typeface="Cambria Math" panose="02040503050406030204" pitchFamily="18" charset="0"/>
                          </a:rPr>
                          <m:t>𝑖𝑡</m:t>
                        </m:r>
                      </m:sub>
                    </m:sSub>
                  </m:oMath>
                </a14:m>
                <a:r>
                  <a:rPr lang="en-GB" sz="1600" dirty="0"/>
                  <a:t> … </a:t>
                </a:r>
                <a:r>
                  <a:rPr lang="en-GB" sz="1600" dirty="0" smtClean="0"/>
                  <a:t>financial wealth</a:t>
                </a:r>
              </a:p>
              <a:p>
                <a14:m>
                  <m:oMath xmlns:m="http://schemas.openxmlformats.org/officeDocument/2006/math">
                    <m:sSub>
                      <m:sSubPr>
                        <m:ctrlPr>
                          <a:rPr lang="en-GB" sz="1600" i="1">
                            <a:latin typeface="Cambria Math"/>
                          </a:rPr>
                        </m:ctrlPr>
                      </m:sSubPr>
                      <m:e>
                        <m:r>
                          <a:rPr lang="en-GB" sz="1600" i="1">
                            <a:latin typeface="Cambria Math" panose="02040503050406030204" pitchFamily="18" charset="0"/>
                          </a:rPr>
                          <m:t>𝐵𝑈𝑆𝑑</m:t>
                        </m:r>
                      </m:e>
                      <m:sub>
                        <m:r>
                          <a:rPr lang="en-GB" sz="1600" i="1">
                            <a:latin typeface="Cambria Math" panose="02040503050406030204" pitchFamily="18" charset="0"/>
                          </a:rPr>
                          <m:t>𝑖𝑡</m:t>
                        </m:r>
                      </m:sub>
                    </m:sSub>
                  </m:oMath>
                </a14:m>
                <a:r>
                  <a:rPr lang="en-GB" sz="1600" dirty="0" smtClean="0"/>
                  <a:t> … business founding dummy</a:t>
                </a:r>
              </a:p>
              <a:p>
                <a14:m>
                  <m:oMath xmlns:m="http://schemas.openxmlformats.org/officeDocument/2006/math">
                    <m:sSub>
                      <m:sSubPr>
                        <m:ctrlPr>
                          <a:rPr lang="en-GB" sz="1600" i="1">
                            <a:latin typeface="Cambria Math"/>
                            <a:ea typeface="Cambria Math" panose="02040503050406030204" pitchFamily="18" charset="0"/>
                          </a:rPr>
                        </m:ctrlPr>
                      </m:sSubPr>
                      <m:e>
                        <m:r>
                          <a:rPr lang="de-AT" sz="1600" b="1" i="1">
                            <a:latin typeface="Cambria Math" panose="02040503050406030204" pitchFamily="18" charset="0"/>
                            <a:ea typeface="Cambria Math" panose="02040503050406030204" pitchFamily="18" charset="0"/>
                          </a:rPr>
                          <m:t>𝑿</m:t>
                        </m:r>
                      </m:e>
                      <m:sub>
                        <m:r>
                          <a:rPr lang="en-GB" sz="1600" i="1">
                            <a:latin typeface="Cambria Math" panose="02040503050406030204" pitchFamily="18" charset="0"/>
                            <a:ea typeface="Cambria Math" panose="02040503050406030204" pitchFamily="18" charset="0"/>
                          </a:rPr>
                          <m:t>𝑖𝑡</m:t>
                        </m:r>
                      </m:sub>
                    </m:sSub>
                  </m:oMath>
                </a14:m>
                <a:r>
                  <a:rPr lang="en-GB" sz="1600" dirty="0" smtClean="0"/>
                  <a:t> … demographic controls (age, education)</a:t>
                </a:r>
                <a:endParaRPr lang="en-GB" sz="1600" dirty="0"/>
              </a:p>
              <a:p>
                <a:endParaRPr lang="en-GB" sz="1600" dirty="0"/>
              </a:p>
            </p:txBody>
          </p:sp>
        </mc:Choice>
        <mc:Fallback xmlns="">
          <p:sp>
            <p:nvSpPr>
              <p:cNvPr id="5" name="Inhaltsplatzhalter 2"/>
              <p:cNvSpPr txBox="1">
                <a:spLocks noRot="1" noChangeAspect="1" noMove="1" noResize="1" noEditPoints="1" noAdjustHandles="1" noChangeArrowheads="1" noChangeShapeType="1" noTextEdit="1"/>
              </p:cNvSpPr>
              <p:nvPr/>
            </p:nvSpPr>
            <p:spPr>
              <a:xfrm>
                <a:off x="323385" y="3824232"/>
                <a:ext cx="8541835" cy="2881369"/>
              </a:xfrm>
              <a:prstGeom prst="rect">
                <a:avLst/>
              </a:prstGeom>
              <a:blipFill rotWithShape="0">
                <a:blip r:embed="rId2"/>
                <a:stretch>
                  <a:fillRect l="-28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feld 5"/>
              <p:cNvSpPr txBox="1"/>
              <p:nvPr/>
            </p:nvSpPr>
            <p:spPr>
              <a:xfrm>
                <a:off x="628650" y="1943781"/>
                <a:ext cx="7886700" cy="1683794"/>
              </a:xfrm>
              <a:prstGeom prst="rect">
                <a:avLst/>
              </a:prstGeom>
              <a:noFill/>
            </p:spPr>
            <p:txBody>
              <a:bodyPr wrap="square" rtlCol="0">
                <a:spAutoFit/>
              </a:bodyPr>
              <a:lstStyle/>
              <a:p>
                <a:pPr>
                  <a:lnSpc>
                    <a:spcPct val="170000"/>
                  </a:lnSpc>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m:t>
                      </m:r>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𝐷</m:t>
                                  </m:r>
                                </m:e>
                                <m:sub>
                                  <m:r>
                                    <a:rPr lang="en-GB" i="1">
                                      <a:latin typeface="Cambria Math" panose="02040503050406030204" pitchFamily="18" charset="0"/>
                                    </a:rPr>
                                    <m:t>𝑖𝑡</m:t>
                                  </m:r>
                                </m:sub>
                              </m:sSub>
                            </m:e>
                          </m:d>
                        </m:e>
                      </m:func>
                      <m:r>
                        <a:rPr lang="en-GB" i="1">
                          <a:latin typeface="Cambria Math" panose="02040503050406030204" pitchFamily="18" charset="0"/>
                        </a:rPr>
                        <m:t>=</m:t>
                      </m:r>
                      <m:r>
                        <a:rPr lang="en-GB" i="1">
                          <a:latin typeface="Cambria Math" panose="02040503050406030204" pitchFamily="18" charset="0"/>
                        </a:rPr>
                        <m:t>𝛼</m:t>
                      </m:r>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1</m:t>
                          </m:r>
                        </m:sub>
                      </m:sSub>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𝑌</m:t>
                                  </m:r>
                                </m:e>
                                <m:sub>
                                  <m:r>
                                    <a:rPr lang="en-GB" i="1">
                                      <a:latin typeface="Cambria Math" panose="02040503050406030204" pitchFamily="18" charset="0"/>
                                    </a:rPr>
                                    <m:t>𝑖𝑡</m:t>
                                  </m:r>
                                </m:sub>
                              </m:sSub>
                            </m:e>
                          </m:d>
                        </m:e>
                      </m:func>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2</m:t>
                          </m:r>
                        </m:sub>
                      </m:sSub>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acc>
                                    <m:accPr>
                                      <m:chr m:val="̃"/>
                                      <m:ctrlPr>
                                        <a:rPr lang="en-GB" i="1">
                                          <a:latin typeface="Cambria Math"/>
                                        </a:rPr>
                                      </m:ctrlPr>
                                    </m:accPr>
                                    <m:e>
                                      <m:r>
                                        <a:rPr lang="en-GB" i="1">
                                          <a:latin typeface="Cambria Math" panose="02040503050406030204" pitchFamily="18" charset="0"/>
                                        </a:rPr>
                                        <m:t>𝐶</m:t>
                                      </m:r>
                                    </m:e>
                                  </m:acc>
                                </m:e>
                                <m:sub>
                                  <m:r>
                                    <a:rPr lang="en-GB" i="1">
                                      <a:latin typeface="Cambria Math" panose="02040503050406030204" pitchFamily="18" charset="0"/>
                                    </a:rPr>
                                    <m:t>𝑖𝑡</m:t>
                                  </m:r>
                                </m:sub>
                              </m:sSub>
                            </m:e>
                          </m:d>
                        </m:e>
                      </m:func>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3</m:t>
                          </m:r>
                        </m:sub>
                      </m:sSub>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𝐻𝑊</m:t>
                                  </m:r>
                                </m:e>
                                <m:sub>
                                  <m:r>
                                    <a:rPr lang="en-GB" i="1">
                                      <a:latin typeface="Cambria Math" panose="02040503050406030204" pitchFamily="18" charset="0"/>
                                    </a:rPr>
                                    <m:t>𝑖𝑡</m:t>
                                  </m:r>
                                </m:sub>
                              </m:sSub>
                            </m:e>
                          </m:d>
                        </m:e>
                      </m:func>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4</m:t>
                          </m:r>
                        </m:sub>
                      </m:sSub>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e>
                          </m:d>
                        </m:e>
                      </m:func>
                    </m:oMath>
                  </m:oMathPara>
                </a14:m>
                <a:endParaRPr lang="de-AT" i="1" dirty="0" smtClean="0"/>
              </a:p>
              <a:p>
                <a:pPr>
                  <a:lnSpc>
                    <a:spcPct val="170000"/>
                  </a:lnSpc>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 </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5</m:t>
                          </m:r>
                        </m:sub>
                      </m:sSub>
                      <m:func>
                        <m:funcPr>
                          <m:ctrlPr>
                            <a:rPr lang="en-GB" i="1">
                              <a:latin typeface="Cambria Math"/>
                            </a:rPr>
                          </m:ctrlPr>
                        </m:funcPr>
                        <m:fName>
                          <m:r>
                            <m:rPr>
                              <m:sty m:val="p"/>
                            </m:rPr>
                            <a:rPr lang="en-GB">
                              <a:latin typeface="Cambria Math" panose="02040503050406030204" pitchFamily="18" charset="0"/>
                            </a:rPr>
                            <m:t>ln</m:t>
                          </m:r>
                        </m:fName>
                        <m:e>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𝐷</m:t>
                                  </m:r>
                                </m:e>
                                <m:sub>
                                  <m:r>
                                    <a:rPr lang="en-GB" i="1">
                                      <a:latin typeface="Cambria Math" panose="02040503050406030204" pitchFamily="18" charset="0"/>
                                    </a:rPr>
                                    <m:t>𝑖𝑡</m:t>
                                  </m:r>
                                  <m:r>
                                    <a:rPr lang="en-GB" i="1">
                                      <a:latin typeface="Cambria Math" panose="02040503050406030204" pitchFamily="18" charset="0"/>
                                    </a:rPr>
                                    <m:t>−1</m:t>
                                  </m:r>
                                </m:sub>
                              </m:sSub>
                            </m:e>
                          </m:d>
                        </m:e>
                      </m:func>
                      <m:r>
                        <a:rPr lang="de-AT" b="0" i="1" smtClean="0">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6</m:t>
                          </m:r>
                        </m:sub>
                      </m:sSub>
                      <m:r>
                        <m:rPr>
                          <m:sty m:val="p"/>
                        </m:rPr>
                        <a:rPr lang="en-GB">
                          <a:latin typeface="Cambria Math" panose="02040503050406030204" pitchFamily="18" charset="0"/>
                        </a:rPr>
                        <m:t>ln</m:t>
                      </m:r>
                      <m:d>
                        <m:dPr>
                          <m:ctrlPr>
                            <a:rPr lang="en-GB" i="1">
                              <a:latin typeface="Cambria Math"/>
                            </a:rPr>
                          </m:ctrlPr>
                        </m:dPr>
                        <m:e>
                          <m:sSub>
                            <m:sSubPr>
                              <m:ctrlPr>
                                <a:rPr lang="en-GB" i="1">
                                  <a:latin typeface="Cambria Math"/>
                                </a:rPr>
                              </m:ctrlPr>
                            </m:sSubPr>
                            <m:e>
                              <m:r>
                                <a:rPr lang="en-GB" i="1">
                                  <a:latin typeface="Cambria Math" panose="02040503050406030204" pitchFamily="18" charset="0"/>
                                </a:rPr>
                                <m:t>𝐹𝑊</m:t>
                              </m:r>
                            </m:e>
                            <m:sub>
                              <m:r>
                                <a:rPr lang="en-GB" i="1">
                                  <a:latin typeface="Cambria Math" panose="02040503050406030204" pitchFamily="18" charset="0"/>
                                </a:rPr>
                                <m:t>𝑖𝑡</m:t>
                              </m:r>
                            </m:sub>
                          </m:sSub>
                        </m:e>
                      </m:d>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7</m:t>
                          </m:r>
                        </m:sub>
                      </m:sSub>
                      <m:sSub>
                        <m:sSubPr>
                          <m:ctrlPr>
                            <a:rPr lang="en-GB" i="1">
                              <a:latin typeface="Cambria Math"/>
                            </a:rPr>
                          </m:ctrlPr>
                        </m:sSubPr>
                        <m:e>
                          <m:r>
                            <a:rPr lang="en-GB" i="1">
                              <a:latin typeface="Cambria Math" panose="02040503050406030204" pitchFamily="18" charset="0"/>
                            </a:rPr>
                            <m:t>𝐵𝑈𝑆𝑑</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8</m:t>
                          </m:r>
                        </m:sub>
                      </m:sSub>
                      <m:sSub>
                        <m:sSubPr>
                          <m:ctrlPr>
                            <a:rPr lang="en-GB" i="1">
                              <a:latin typeface="Cambria Math"/>
                            </a:rPr>
                          </m:ctrlPr>
                        </m:sSubPr>
                        <m:e>
                          <m:r>
                            <a:rPr lang="en-GB" i="1">
                              <a:latin typeface="Cambria Math" panose="02040503050406030204" pitchFamily="18" charset="0"/>
                            </a:rPr>
                            <m:t>𝐶𝐶𝑑</m:t>
                          </m:r>
                        </m:e>
                        <m:sub>
                          <m:r>
                            <a:rPr lang="en-GB" i="1">
                              <a:latin typeface="Cambria Math" panose="02040503050406030204" pitchFamily="18" charset="0"/>
                            </a:rPr>
                            <m:t>𝑖𝑡</m:t>
                          </m:r>
                        </m:sub>
                      </m:sSub>
                    </m:oMath>
                  </m:oMathPara>
                </a14:m>
                <a:endParaRPr lang="de-AT" i="1" dirty="0" smtClean="0"/>
              </a:p>
              <a:p>
                <a:pPr>
                  <a:lnSpc>
                    <a:spcPct val="170000"/>
                  </a:lnSpc>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𝛽</m:t>
                          </m:r>
                        </m:e>
                        <m:sub>
                          <m:r>
                            <a:rPr lang="en-GB" i="1">
                              <a:latin typeface="Cambria Math" panose="02040503050406030204" pitchFamily="18" charset="0"/>
                            </a:rPr>
                            <m:t>9</m:t>
                          </m:r>
                        </m:sub>
                      </m:sSub>
                      <m:sSub>
                        <m:sSubPr>
                          <m:ctrlPr>
                            <a:rPr lang="en-GB" i="1">
                              <a:latin typeface="Cambria Math"/>
                            </a:rPr>
                          </m:ctrlPr>
                        </m:sSubPr>
                        <m:e>
                          <m:r>
                            <a:rPr lang="en-GB" i="1">
                              <a:latin typeface="Cambria Math" panose="02040503050406030204" pitchFamily="18" charset="0"/>
                            </a:rPr>
                            <m:t>𝑛𝑜𝑟𝑚𝑌</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b="1" i="1">
                              <a:latin typeface="Cambria Math" panose="02040503050406030204" pitchFamily="18" charset="0"/>
                            </a:rPr>
                            <m:t>𝜷</m:t>
                          </m:r>
                        </m:e>
                        <m:sub>
                          <m:r>
                            <a:rPr lang="en-GB" i="1">
                              <a:latin typeface="Cambria Math" panose="02040503050406030204" pitchFamily="18" charset="0"/>
                            </a:rPr>
                            <m:t>10</m:t>
                          </m:r>
                        </m:sub>
                      </m:sSub>
                      <m:sSub>
                        <m:sSubPr>
                          <m:ctrlPr>
                            <a:rPr lang="en-GB" i="1">
                              <a:latin typeface="Cambria Math"/>
                            </a:rPr>
                          </m:ctrlPr>
                        </m:sSubPr>
                        <m:e>
                          <m:r>
                            <a:rPr lang="en-GB" b="1" i="1">
                              <a:latin typeface="Cambria Math" panose="02040503050406030204" pitchFamily="18" charset="0"/>
                            </a:rPr>
                            <m:t>𝑿</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𝑦𝑒𝑎𝑟</m:t>
                          </m:r>
                        </m:e>
                        <m:sub>
                          <m:r>
                            <a:rPr lang="en-GB" i="1">
                              <a:latin typeface="Cambria Math" panose="02040503050406030204" pitchFamily="18" charset="0"/>
                            </a:rPr>
                            <m:t>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𝜀</m:t>
                          </m:r>
                        </m:e>
                        <m:sub>
                          <m:r>
                            <a:rPr lang="en-GB" i="1">
                              <a:latin typeface="Cambria Math" panose="02040503050406030204" pitchFamily="18" charset="0"/>
                            </a:rPr>
                            <m:t>𝑖𝑡</m:t>
                          </m:r>
                        </m:sub>
                      </m:sSub>
                    </m:oMath>
                  </m:oMathPara>
                </a14:m>
                <a:endParaRPr lang="en-GB" dirty="0"/>
              </a:p>
            </p:txBody>
          </p:sp>
        </mc:Choice>
        <mc:Fallback xmlns="">
          <p:sp>
            <p:nvSpPr>
              <p:cNvPr id="6" name="Textfeld 5"/>
              <p:cNvSpPr txBox="1">
                <a:spLocks noRot="1" noChangeAspect="1" noMove="1" noResize="1" noEditPoints="1" noAdjustHandles="1" noChangeArrowheads="1" noChangeShapeType="1" noTextEdit="1"/>
              </p:cNvSpPr>
              <p:nvPr/>
            </p:nvSpPr>
            <p:spPr>
              <a:xfrm>
                <a:off x="628650" y="1943781"/>
                <a:ext cx="7886700" cy="1683794"/>
              </a:xfrm>
              <a:prstGeom prst="rect">
                <a:avLst/>
              </a:prstGeom>
              <a:blipFill rotWithShape="0">
                <a:blip r:embed="rId3"/>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4029795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el 1"/>
              <p:cNvSpPr>
                <a:spLocks noGrp="1"/>
              </p:cNvSpPr>
              <p:nvPr>
                <p:ph type="title"/>
              </p:nvPr>
            </p:nvSpPr>
            <p:spPr/>
            <p:txBody>
              <a:bodyPr/>
              <a:lstStyle/>
              <a:p>
                <a:r>
                  <a:rPr lang="en-GB" dirty="0"/>
                  <a:t>Definition of </a:t>
                </a:r>
                <a14:m>
                  <m:oMath xmlns:m="http://schemas.openxmlformats.org/officeDocument/2006/math">
                    <m:sSub>
                      <m:sSubPr>
                        <m:ctrlPr>
                          <a:rPr lang="en-GB" i="1">
                            <a:latin typeface="Cambria Math"/>
                          </a:rPr>
                        </m:ctrlPr>
                      </m:sSubPr>
                      <m:e>
                        <m:acc>
                          <m:accPr>
                            <m:chr m:val="̃"/>
                            <m:ctrlPr>
                              <a:rPr lang="en-GB" i="1">
                                <a:latin typeface="Cambria Math"/>
                              </a:rPr>
                            </m:ctrlPr>
                          </m:accPr>
                          <m:e>
                            <m:r>
                              <a:rPr lang="en-GB" i="1">
                                <a:latin typeface="Cambria Math" panose="02040503050406030204" pitchFamily="18" charset="0"/>
                              </a:rPr>
                              <m:t>𝐶</m:t>
                            </m:r>
                          </m:e>
                        </m:acc>
                      </m:e>
                      <m:sub>
                        <m:r>
                          <a:rPr lang="en-GB" i="1">
                            <a:latin typeface="Cambria Math" panose="02040503050406030204" pitchFamily="18" charset="0"/>
                          </a:rPr>
                          <m:t>𝑖𝑡</m:t>
                        </m:r>
                      </m:sub>
                    </m:sSub>
                  </m:oMath>
                </a14:m>
                <a:r>
                  <a:rPr lang="en-GB" dirty="0"/>
                  <a:t> - Part I</a:t>
                </a:r>
              </a:p>
            </p:txBody>
          </p:sp>
        </mc:Choice>
        <mc:Fallback xmlns="">
          <p:sp>
            <p:nvSpPr>
              <p:cNvPr id="2" name="Titel 1"/>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en-GB">
                    <a:noFill/>
                  </a:rPr>
                  <a:t> </a:t>
                </a:r>
              </a:p>
            </p:txBody>
          </p:sp>
        </mc:Fallback>
      </mc:AlternateContent>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a:t>
            </a:r>
            <a:r>
              <a:rPr lang="en-GB" dirty="0" smtClean="0"/>
              <a:t>model </a:t>
            </a:r>
            <a:r>
              <a:rPr lang="en-GB" dirty="0" smtClean="0">
                <a:solidFill>
                  <a:schemeClr val="bg1">
                    <a:lumMod val="65000"/>
                  </a:schemeClr>
                </a:solidFill>
              </a:rPr>
              <a:t>/ results / conclusion / appendix</a:t>
            </a:r>
            <a:endParaRPr lang="en-GB" dirty="0">
              <a:solidFill>
                <a:schemeClr val="bg1">
                  <a:lumMod val="65000"/>
                </a:schemeClr>
              </a:solidFill>
            </a:endParaRPr>
          </a:p>
        </p:txBody>
      </p:sp>
      <p:pic>
        <p:nvPicPr>
          <p:cNvPr id="5" name="Grafik 4"/>
          <p:cNvPicPr>
            <a:picLocks noChangeAspect="1"/>
          </p:cNvPicPr>
          <p:nvPr/>
        </p:nvPicPr>
        <p:blipFill>
          <a:blip r:embed="rId3"/>
          <a:stretch>
            <a:fillRect/>
          </a:stretch>
        </p:blipFill>
        <p:spPr>
          <a:xfrm>
            <a:off x="1411224" y="1813706"/>
            <a:ext cx="6321552" cy="5008436"/>
          </a:xfrm>
          <a:prstGeom prst="rect">
            <a:avLst/>
          </a:prstGeom>
        </p:spPr>
      </p:pic>
    </p:spTree>
    <p:extLst>
      <p:ext uri="{BB962C8B-B14F-4D97-AF65-F5344CB8AC3E}">
        <p14:creationId xmlns:p14="http://schemas.microsoft.com/office/powerpoint/2010/main" val="36023608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el 1"/>
              <p:cNvSpPr>
                <a:spLocks noGrp="1"/>
              </p:cNvSpPr>
              <p:nvPr>
                <p:ph type="title"/>
              </p:nvPr>
            </p:nvSpPr>
            <p:spPr/>
            <p:txBody>
              <a:bodyPr/>
              <a:lstStyle/>
              <a:p>
                <a:r>
                  <a:rPr lang="en-GB" dirty="0"/>
                  <a:t>Definition of </a:t>
                </a:r>
                <a14:m>
                  <m:oMath xmlns:m="http://schemas.openxmlformats.org/officeDocument/2006/math">
                    <m:sSub>
                      <m:sSubPr>
                        <m:ctrlPr>
                          <a:rPr lang="en-GB" i="1">
                            <a:latin typeface="Cambria Math"/>
                          </a:rPr>
                        </m:ctrlPr>
                      </m:sSubPr>
                      <m:e>
                        <m:acc>
                          <m:accPr>
                            <m:chr m:val="̃"/>
                            <m:ctrlPr>
                              <a:rPr lang="en-GB" i="1">
                                <a:latin typeface="Cambria Math"/>
                              </a:rPr>
                            </m:ctrlPr>
                          </m:accPr>
                          <m:e>
                            <m:r>
                              <a:rPr lang="en-GB" i="1">
                                <a:latin typeface="Cambria Math" panose="02040503050406030204" pitchFamily="18" charset="0"/>
                              </a:rPr>
                              <m:t>𝐶</m:t>
                            </m:r>
                          </m:e>
                        </m:acc>
                      </m:e>
                      <m:sub>
                        <m:r>
                          <a:rPr lang="en-GB" i="1">
                            <a:latin typeface="Cambria Math" panose="02040503050406030204" pitchFamily="18" charset="0"/>
                          </a:rPr>
                          <m:t>𝑖𝑡</m:t>
                        </m:r>
                      </m:sub>
                    </m:sSub>
                  </m:oMath>
                </a14:m>
                <a:r>
                  <a:rPr lang="en-GB" dirty="0"/>
                  <a:t> - Part II</a:t>
                </a:r>
              </a:p>
            </p:txBody>
          </p:sp>
        </mc:Choice>
        <mc:Fallback xmlns="">
          <p:sp>
            <p:nvSpPr>
              <p:cNvPr id="2" name="Titel 1"/>
              <p:cNvSpPr>
                <a:spLocks noGrp="1" noRot="1" noChangeAspect="1" noMove="1" noResize="1" noEditPoints="1" noAdjustHandles="1" noChangeArrowheads="1" noChangeShapeType="1" noTextEdit="1"/>
              </p:cNvSpPr>
              <p:nvPr>
                <p:ph type="title"/>
              </p:nvPr>
            </p:nvSpPr>
            <p:spPr>
              <a:blipFill rotWithShape="0">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en-GB" dirty="0"/>
                  <a:t>SCF does not provide consumption data</a:t>
                </a:r>
              </a:p>
              <a:p>
                <a:pPr marL="0" indent="0">
                  <a:buNone/>
                </a:pPr>
                <a:endParaRPr lang="en-GB" dirty="0"/>
              </a:p>
              <a:p>
                <a:r>
                  <a:rPr lang="en-GB" dirty="0"/>
                  <a:t>expenditure cascades hypothesis holds: </a:t>
                </a:r>
              </a:p>
              <a:p>
                <a:pPr lvl="1"/>
                <a:r>
                  <a:rPr lang="en-GB" dirty="0"/>
                  <a:t>debt financed consumption</a:t>
                </a:r>
              </a:p>
              <a:p>
                <a:pPr lvl="1"/>
                <a:r>
                  <a:rPr lang="en-GB" dirty="0"/>
                  <a:t>thus </a:t>
                </a:r>
                <a14:m>
                  <m:oMath xmlns:m="http://schemas.openxmlformats.org/officeDocument/2006/math">
                    <m:sSub>
                      <m:sSubPr>
                        <m:ctrlPr>
                          <a:rPr lang="en-GB" i="1">
                            <a:latin typeface="Cambria Math"/>
                          </a:rPr>
                        </m:ctrlPr>
                      </m:sSubPr>
                      <m:e>
                        <m:acc>
                          <m:accPr>
                            <m:chr m:val="̃"/>
                            <m:ctrlPr>
                              <a:rPr lang="en-GB" i="1">
                                <a:latin typeface="Cambria Math"/>
                              </a:rPr>
                            </m:ctrlPr>
                          </m:accPr>
                          <m:e>
                            <m:r>
                              <a:rPr lang="en-GB" i="1">
                                <a:latin typeface="Cambria Math" panose="02040503050406030204" pitchFamily="18" charset="0"/>
                              </a:rPr>
                              <m:t>𝐶</m:t>
                            </m:r>
                          </m:e>
                        </m:acc>
                      </m:e>
                      <m:sub>
                        <m:r>
                          <a:rPr lang="en-GB" i="1">
                            <a:latin typeface="Cambria Math" panose="02040503050406030204" pitchFamily="18" charset="0"/>
                          </a:rPr>
                          <m:t>𝑖𝑡</m:t>
                        </m:r>
                      </m:sub>
                    </m:sSub>
                    <m:r>
                      <a:rPr lang="de-AT" i="1">
                        <a:latin typeface="Cambria Math" panose="02040503050406030204" pitchFamily="18" charset="0"/>
                      </a:rPr>
                      <m:t>=</m:t>
                    </m:r>
                    <m:sSub>
                      <m:sSubPr>
                        <m:ctrlPr>
                          <a:rPr lang="en-GB" i="1">
                            <a:latin typeface="Cambria Math"/>
                          </a:rPr>
                        </m:ctrlPr>
                      </m:sSubPr>
                      <m:e>
                        <m:acc>
                          <m:accPr>
                            <m:chr m:val="̃"/>
                            <m:ctrlPr>
                              <a:rPr lang="en-GB" i="1">
                                <a:latin typeface="Cambria Math"/>
                              </a:rPr>
                            </m:ctrlPr>
                          </m:accPr>
                          <m:e>
                            <m:r>
                              <a:rPr lang="de-AT" i="1">
                                <a:latin typeface="Cambria Math" panose="02040503050406030204" pitchFamily="18" charset="0"/>
                              </a:rPr>
                              <m:t>𝑌</m:t>
                            </m:r>
                          </m:e>
                        </m:acc>
                      </m:e>
                      <m:sub>
                        <m:r>
                          <a:rPr lang="en-GB" i="1">
                            <a:latin typeface="Cambria Math" panose="02040503050406030204" pitchFamily="18" charset="0"/>
                          </a:rPr>
                          <m:t>𝑖𝑡</m:t>
                        </m:r>
                      </m:sub>
                    </m:sSub>
                    <m:r>
                      <a:rPr lang="de-AT">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ea typeface="Cambria Math" panose="02040503050406030204" pitchFamily="18" charset="0"/>
                          </a:rPr>
                          <m:t>∆</m:t>
                        </m:r>
                        <m:acc>
                          <m:accPr>
                            <m:chr m:val="̃"/>
                            <m:ctrlPr>
                              <a:rPr lang="en-GB" i="1">
                                <a:latin typeface="Cambria Math"/>
                              </a:rPr>
                            </m:ctrlPr>
                          </m:accPr>
                          <m:e>
                            <m:r>
                              <a:rPr lang="de-AT" i="1">
                                <a:latin typeface="Cambria Math" panose="02040503050406030204" pitchFamily="18" charset="0"/>
                              </a:rPr>
                              <m:t>𝐷</m:t>
                            </m:r>
                          </m:e>
                        </m:acc>
                      </m:e>
                      <m:sub>
                        <m:r>
                          <a:rPr lang="en-GB" i="1">
                            <a:latin typeface="Cambria Math" panose="02040503050406030204" pitchFamily="18" charset="0"/>
                          </a:rPr>
                          <m:t>𝑖𝑡</m:t>
                        </m:r>
                      </m:sub>
                    </m:sSub>
                  </m:oMath>
                </a14:m>
                <a:endParaRPr lang="en-GB" dirty="0"/>
              </a:p>
              <a:p>
                <a:pPr marL="0" indent="0">
                  <a:buNone/>
                </a:pPr>
                <a:endParaRPr lang="en-GB" dirty="0"/>
              </a:p>
              <a:p>
                <a:endParaRPr lang="en-GB"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4"/>
                <a:stretch>
                  <a:fillRect l="-1391"/>
                </a:stretch>
              </a:blipFill>
            </p:spPr>
            <p:txBody>
              <a:bodyPr/>
              <a:lstStyle/>
              <a:p>
                <a:r>
                  <a:rPr lang="en-GB">
                    <a:noFill/>
                  </a:rPr>
                  <a:t> </a:t>
                </a:r>
              </a:p>
            </p:txBody>
          </p:sp>
        </mc:Fallback>
      </mc:AlternateContent>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a:t>
            </a:r>
            <a:r>
              <a:rPr lang="en-GB" dirty="0" smtClean="0"/>
              <a:t>model </a:t>
            </a:r>
            <a:r>
              <a:rPr lang="en-GB" dirty="0" smtClean="0">
                <a:solidFill>
                  <a:schemeClr val="bg1">
                    <a:lumMod val="65000"/>
                  </a:schemeClr>
                </a:solidFill>
              </a:rPr>
              <a:t>/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16836185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GB" dirty="0" smtClean="0"/>
              <a:t>Results</a:t>
            </a:r>
            <a:endParaRPr lang="en-GB" dirty="0"/>
          </a:p>
        </p:txBody>
      </p:sp>
      <p:sp>
        <p:nvSpPr>
          <p:cNvPr id="3" name="Untertitel 2"/>
          <p:cNvSpPr>
            <a:spLocks noGrp="1"/>
          </p:cNvSpPr>
          <p:nvPr>
            <p:ph type="subTitle"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model / </a:t>
            </a:r>
            <a:r>
              <a:rPr lang="en-GB" dirty="0" smtClean="0"/>
              <a:t>results </a:t>
            </a:r>
            <a:r>
              <a:rPr lang="en-GB" dirty="0" smtClean="0">
                <a:solidFill>
                  <a:schemeClr val="bg1">
                    <a:lumMod val="65000"/>
                  </a:schemeClr>
                </a:solidFill>
              </a:rPr>
              <a:t>/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1926523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Results I</a:t>
            </a:r>
            <a:endParaRPr lang="en-GB" dirty="0"/>
          </a:p>
        </p:txBody>
      </p:sp>
      <p:sp>
        <p:nvSpPr>
          <p:cNvPr id="3" name="Inhaltsplatzhalter 2"/>
          <p:cNvSpPr>
            <a:spLocks noGrp="1"/>
          </p:cNvSpPr>
          <p:nvPr>
            <p:ph idx="1"/>
          </p:nvPr>
        </p:nvSpPr>
        <p:spPr/>
        <p:txBody>
          <a:bodyPr/>
          <a:lstStyle/>
          <a:p>
            <a:endParaRPr lang="en-GB"/>
          </a:p>
        </p:txBody>
      </p:sp>
      <p:pic>
        <p:nvPicPr>
          <p:cNvPr id="8" name="Grafik 7"/>
          <p:cNvPicPr>
            <a:picLocks noChangeAspect="1"/>
          </p:cNvPicPr>
          <p:nvPr/>
        </p:nvPicPr>
        <p:blipFill>
          <a:blip r:embed="rId3"/>
          <a:stretch>
            <a:fillRect/>
          </a:stretch>
        </p:blipFill>
        <p:spPr>
          <a:xfrm>
            <a:off x="1798320" y="26047"/>
            <a:ext cx="5547360" cy="6815328"/>
          </a:xfrm>
          <a:prstGeom prst="rect">
            <a:avLst/>
          </a:prstGeom>
        </p:spPr>
      </p:pic>
    </p:spTree>
    <p:extLst>
      <p:ext uri="{BB962C8B-B14F-4D97-AF65-F5344CB8AC3E}">
        <p14:creationId xmlns:p14="http://schemas.microsoft.com/office/powerpoint/2010/main" val="2972666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Determinants of Household Debt</a:t>
            </a:r>
            <a:endParaRPr lang="en-GB" dirty="0"/>
          </a:p>
        </p:txBody>
      </p:sp>
      <p:sp>
        <p:nvSpPr>
          <p:cNvPr id="3" name="Inhaltsplatzhalter 2"/>
          <p:cNvSpPr>
            <a:spLocks noGrp="1"/>
          </p:cNvSpPr>
          <p:nvPr>
            <p:ph idx="1"/>
          </p:nvPr>
        </p:nvSpPr>
        <p:spPr/>
        <p:txBody>
          <a:bodyPr>
            <a:normAutofit fontScale="85000" lnSpcReduction="10000"/>
          </a:bodyPr>
          <a:lstStyle/>
          <a:p>
            <a:r>
              <a:rPr lang="en-GB" dirty="0" smtClean="0"/>
              <a:t>increasing interest in household debt since financial crisis</a:t>
            </a:r>
          </a:p>
          <a:p>
            <a:r>
              <a:rPr lang="en-GB" dirty="0" smtClean="0"/>
              <a:t>most literature about effects of (household) debt, much less on drivers of debt</a:t>
            </a:r>
          </a:p>
          <a:p>
            <a:r>
              <a:rPr lang="en-GB" dirty="0" smtClean="0"/>
              <a:t>aim of this paper: compare two explanations of rising debt</a:t>
            </a:r>
          </a:p>
          <a:p>
            <a:pPr lvl="1"/>
            <a:r>
              <a:rPr lang="en-GB" i="1" dirty="0" smtClean="0"/>
              <a:t>expenditure cascades</a:t>
            </a:r>
            <a:r>
              <a:rPr lang="en-GB" dirty="0" smtClean="0"/>
              <a:t>: due to status driven consumption</a:t>
            </a:r>
          </a:p>
          <a:p>
            <a:pPr lvl="1"/>
            <a:r>
              <a:rPr lang="en-GB" i="1" dirty="0" smtClean="0"/>
              <a:t>housing-driven-debt</a:t>
            </a:r>
            <a:r>
              <a:rPr lang="en-GB" dirty="0" smtClean="0"/>
              <a:t>: due to property price rallies</a:t>
            </a:r>
            <a:endParaRPr lang="en-GB" dirty="0"/>
          </a:p>
        </p:txBody>
      </p:sp>
    </p:spTree>
    <p:extLst>
      <p:ext uri="{BB962C8B-B14F-4D97-AF65-F5344CB8AC3E}">
        <p14:creationId xmlns:p14="http://schemas.microsoft.com/office/powerpoint/2010/main" val="90574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ußzeilenplatzhalter 3"/>
          <p:cNvSpPr>
            <a:spLocks noGrp="1"/>
          </p:cNvSpPr>
          <p:nvPr>
            <p:ph type="ftr" sz="quarter" idx="3"/>
          </p:nvPr>
        </p:nvSpPr>
        <p:spPr>
          <a:xfrm>
            <a:off x="628650" y="3175"/>
            <a:ext cx="7886700" cy="365125"/>
          </a:xfrm>
        </p:spPr>
        <p:txBody>
          <a:bodyPr/>
          <a:lstStyle/>
          <a:p>
            <a:r>
              <a:rPr lang="en-GB" dirty="0" smtClean="0">
                <a:solidFill>
                  <a:schemeClr val="bg1">
                    <a:lumMod val="65000"/>
                  </a:schemeClr>
                </a:solidFill>
              </a:rPr>
              <a:t>competing theories / SCF / model</a:t>
            </a:r>
            <a:r>
              <a:rPr lang="en-GB" dirty="0" smtClean="0"/>
              <a:t> </a:t>
            </a:r>
            <a:r>
              <a:rPr lang="en-GB" dirty="0" smtClean="0">
                <a:solidFill>
                  <a:schemeClr val="bg1">
                    <a:lumMod val="65000"/>
                  </a:schemeClr>
                </a:solidFill>
              </a:rPr>
              <a:t>/ </a:t>
            </a:r>
            <a:r>
              <a:rPr lang="en-GB" dirty="0" smtClean="0"/>
              <a:t>results</a:t>
            </a:r>
            <a:r>
              <a:rPr lang="en-GB" dirty="0" smtClean="0">
                <a:solidFill>
                  <a:schemeClr val="bg1">
                    <a:lumMod val="65000"/>
                  </a:schemeClr>
                </a:solidFill>
              </a:rPr>
              <a:t> / conclusion</a:t>
            </a:r>
            <a:endParaRPr lang="en-GB" dirty="0">
              <a:solidFill>
                <a:schemeClr val="bg1">
                  <a:lumMod val="65000"/>
                </a:schemeClr>
              </a:solidFill>
            </a:endParaRPr>
          </a:p>
        </p:txBody>
      </p:sp>
      <p:sp>
        <p:nvSpPr>
          <p:cNvPr id="3" name="Titel 2"/>
          <p:cNvSpPr>
            <a:spLocks noGrp="1"/>
          </p:cNvSpPr>
          <p:nvPr>
            <p:ph type="title"/>
          </p:nvPr>
        </p:nvSpPr>
        <p:spPr/>
        <p:txBody>
          <a:bodyPr/>
          <a:lstStyle/>
          <a:p>
            <a:endParaRPr lang="en-GB"/>
          </a:p>
        </p:txBody>
      </p:sp>
      <p:pic>
        <p:nvPicPr>
          <p:cNvPr id="4" name="Grafik 3"/>
          <p:cNvPicPr>
            <a:picLocks noChangeAspect="1"/>
          </p:cNvPicPr>
          <p:nvPr/>
        </p:nvPicPr>
        <p:blipFill>
          <a:blip r:embed="rId3"/>
          <a:stretch>
            <a:fillRect/>
          </a:stretch>
        </p:blipFill>
        <p:spPr>
          <a:xfrm>
            <a:off x="1719072" y="-6096"/>
            <a:ext cx="5705856" cy="6864096"/>
          </a:xfrm>
          <a:prstGeom prst="rect">
            <a:avLst/>
          </a:prstGeom>
        </p:spPr>
      </p:pic>
    </p:spTree>
    <p:extLst>
      <p:ext uri="{BB962C8B-B14F-4D97-AF65-F5344CB8AC3E}">
        <p14:creationId xmlns:p14="http://schemas.microsoft.com/office/powerpoint/2010/main" val="34542240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Summing Up</a:t>
            </a:r>
            <a:endParaRPr lang="en-GB"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en-GB" dirty="0"/>
                  <a:t>positive but statistically insignificant effects of </a:t>
                </a:r>
                <a14:m>
                  <m:oMath xmlns:m="http://schemas.openxmlformats.org/officeDocument/2006/math">
                    <m:sSub>
                      <m:sSubPr>
                        <m:ctrlPr>
                          <a:rPr lang="en-GB" i="1">
                            <a:latin typeface="Cambria Math"/>
                          </a:rPr>
                        </m:ctrlPr>
                      </m:sSubPr>
                      <m:e>
                        <m:acc>
                          <m:accPr>
                            <m:chr m:val="̃"/>
                            <m:ctrlPr>
                              <a:rPr lang="en-GB" i="1">
                                <a:latin typeface="Cambria Math"/>
                              </a:rPr>
                            </m:ctrlPr>
                          </m:accPr>
                          <m:e>
                            <m:r>
                              <a:rPr lang="en-GB" i="1">
                                <a:latin typeface="Cambria Math" panose="02040503050406030204" pitchFamily="18" charset="0"/>
                              </a:rPr>
                              <m:t>𝐶</m:t>
                            </m:r>
                          </m:e>
                        </m:acc>
                      </m:e>
                      <m:sub>
                        <m:r>
                          <a:rPr lang="en-GB" i="1">
                            <a:latin typeface="Cambria Math" panose="02040503050406030204" pitchFamily="18" charset="0"/>
                          </a:rPr>
                          <m:t>𝑖𝑡</m:t>
                        </m:r>
                      </m:sub>
                    </m:sSub>
                  </m:oMath>
                </a14:m>
                <a:r>
                  <a:rPr lang="en-GB" dirty="0"/>
                  <a:t> </a:t>
                </a:r>
              </a:p>
              <a:p>
                <a:r>
                  <a:rPr lang="en-GB" dirty="0"/>
                  <a:t>positive and statistically significant effects of </a:t>
                </a:r>
                <a14:m>
                  <m:oMath xmlns:m="http://schemas.openxmlformats.org/officeDocument/2006/math">
                    <m:sSub>
                      <m:sSubPr>
                        <m:ctrlPr>
                          <a:rPr lang="en-GB" i="1">
                            <a:latin typeface="Cambria Math"/>
                          </a:rPr>
                        </m:ctrlPr>
                      </m:sSubPr>
                      <m:e>
                        <m:r>
                          <a:rPr lang="en-GB" i="1">
                            <a:latin typeface="Cambria Math" panose="02040503050406030204" pitchFamily="18" charset="0"/>
                          </a:rPr>
                          <m:t>𝐻𝑊</m:t>
                        </m:r>
                      </m:e>
                      <m:sub>
                        <m:r>
                          <a:rPr lang="en-GB" i="1">
                            <a:latin typeface="Cambria Math" panose="02040503050406030204" pitchFamily="18" charset="0"/>
                          </a:rPr>
                          <m:t>𝑖𝑡</m:t>
                        </m:r>
                      </m:sub>
                    </m:sSub>
                  </m:oMath>
                </a14:m>
                <a:r>
                  <a:rPr lang="en-GB" dirty="0"/>
                  <a:t> and </a:t>
                </a:r>
                <a14:m>
                  <m:oMath xmlns:m="http://schemas.openxmlformats.org/officeDocument/2006/math">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oMath>
                </a14:m>
                <a:endParaRPr lang="en-GB" dirty="0"/>
              </a:p>
              <a:p>
                <a:endParaRPr lang="en-GB" dirty="0"/>
              </a:p>
              <a:p>
                <a:r>
                  <a:rPr lang="en-GB" dirty="0"/>
                  <a:t>housing seems to be binding constraint on borrowing</a:t>
                </a:r>
              </a:p>
              <a:p>
                <a:pPr marL="0" indent="0">
                  <a:buNone/>
                </a:pPr>
                <a:endParaRPr lang="en-GB"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1391" b="-1821"/>
                </a:stretch>
              </a:blipFill>
            </p:spPr>
            <p:txBody>
              <a:bodyPr/>
              <a:lstStyle/>
              <a:p>
                <a:r>
                  <a:rPr lang="en-GB">
                    <a:noFill/>
                  </a:rPr>
                  <a:t> </a:t>
                </a:r>
              </a:p>
            </p:txBody>
          </p:sp>
        </mc:Fallback>
      </mc:AlternateContent>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model / results / </a:t>
            </a:r>
            <a:r>
              <a:rPr lang="en-GB" dirty="0" smtClean="0"/>
              <a:t>conclusion </a:t>
            </a:r>
            <a:r>
              <a:rPr lang="en-GB" dirty="0" smtClean="0">
                <a:solidFill>
                  <a:schemeClr val="bg1">
                    <a:lumMod val="65000"/>
                  </a:schemeClr>
                </a:solidFill>
              </a:rPr>
              <a:t>/ appendix</a:t>
            </a:r>
            <a:endParaRPr lang="en-GB" dirty="0">
              <a:solidFill>
                <a:schemeClr val="bg1">
                  <a:lumMod val="65000"/>
                </a:schemeClr>
              </a:solidFill>
            </a:endParaRPr>
          </a:p>
        </p:txBody>
      </p:sp>
    </p:spTree>
    <p:extLst>
      <p:ext uri="{BB962C8B-B14F-4D97-AF65-F5344CB8AC3E}">
        <p14:creationId xmlns:p14="http://schemas.microsoft.com/office/powerpoint/2010/main" val="16597637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33350" y="133350"/>
            <a:ext cx="8877300" cy="6572250"/>
          </a:xfrm>
        </p:spPr>
        <p:txBody>
          <a:bodyPr>
            <a:normAutofit fontScale="70000" lnSpcReduction="20000"/>
          </a:bodyPr>
          <a:lstStyle/>
          <a:p>
            <a:pPr marL="0" indent="0">
              <a:lnSpc>
                <a:spcPct val="120000"/>
              </a:lnSpc>
              <a:spcBef>
                <a:spcPts val="1800"/>
              </a:spcBef>
              <a:buNone/>
            </a:pPr>
            <a:r>
              <a:rPr lang="en-GB" dirty="0" smtClean="0"/>
              <a:t>Behringer &amp; van </a:t>
            </a:r>
            <a:r>
              <a:rPr lang="en-GB" dirty="0" err="1" smtClean="0"/>
              <a:t>Treeck</a:t>
            </a:r>
            <a:r>
              <a:rPr lang="en-GB" dirty="0" smtClean="0"/>
              <a:t> (2013): Income distribution and current account: A </a:t>
            </a:r>
            <a:r>
              <a:rPr lang="en-GB" dirty="0" err="1" smtClean="0"/>
              <a:t>sectoral</a:t>
            </a:r>
            <a:r>
              <a:rPr lang="en-GB" dirty="0" smtClean="0"/>
              <a:t> perspective. </a:t>
            </a:r>
            <a:r>
              <a:rPr lang="en-GB" i="1" dirty="0" smtClean="0"/>
              <a:t>IMK Working paper 125.</a:t>
            </a:r>
            <a:endParaRPr lang="en-GB" dirty="0" smtClean="0"/>
          </a:p>
          <a:p>
            <a:pPr marL="0" indent="0">
              <a:lnSpc>
                <a:spcPct val="120000"/>
              </a:lnSpc>
              <a:spcBef>
                <a:spcPts val="1800"/>
              </a:spcBef>
              <a:buNone/>
            </a:pPr>
            <a:r>
              <a:rPr lang="en-GB" dirty="0" smtClean="0"/>
              <a:t>Belabed et al. (2013): Income distribution and current account imbalances. </a:t>
            </a:r>
            <a:r>
              <a:rPr lang="en-GB" i="1" dirty="0" smtClean="0"/>
              <a:t>IMK Working Paper 126</a:t>
            </a:r>
            <a:r>
              <a:rPr lang="en-GB" dirty="0" smtClean="0"/>
              <a:t>. </a:t>
            </a:r>
          </a:p>
          <a:p>
            <a:pPr marL="0" indent="0">
              <a:lnSpc>
                <a:spcPct val="120000"/>
              </a:lnSpc>
              <a:spcBef>
                <a:spcPts val="1800"/>
              </a:spcBef>
              <a:buNone/>
            </a:pPr>
            <a:r>
              <a:rPr lang="en-GB" dirty="0" err="1" smtClean="0"/>
              <a:t>Carr</a:t>
            </a:r>
            <a:r>
              <a:rPr lang="en-GB" dirty="0" smtClean="0"/>
              <a:t> &amp; </a:t>
            </a:r>
            <a:r>
              <a:rPr lang="en-GB" dirty="0" err="1" smtClean="0"/>
              <a:t>Jayadev</a:t>
            </a:r>
            <a:r>
              <a:rPr lang="en-GB" dirty="0" smtClean="0"/>
              <a:t> (2014): Relative Income and Indebtedness: Evidence from Panel Data. </a:t>
            </a:r>
            <a:r>
              <a:rPr lang="en-GB" i="1" dirty="0" smtClean="0"/>
              <a:t>Review of Income and Wealth,</a:t>
            </a:r>
            <a:r>
              <a:rPr lang="en-GB" dirty="0" smtClean="0"/>
              <a:t> online access.</a:t>
            </a:r>
          </a:p>
          <a:p>
            <a:pPr marL="0" indent="0">
              <a:lnSpc>
                <a:spcPct val="120000"/>
              </a:lnSpc>
              <a:spcBef>
                <a:spcPts val="1800"/>
              </a:spcBef>
              <a:buNone/>
            </a:pPr>
            <a:r>
              <a:rPr lang="en-GB" dirty="0" smtClean="0"/>
              <a:t>Cynamon &amp; </a:t>
            </a:r>
            <a:r>
              <a:rPr lang="en-GB" dirty="0" err="1" smtClean="0"/>
              <a:t>Fazzari</a:t>
            </a:r>
            <a:r>
              <a:rPr lang="en-GB" dirty="0" smtClean="0"/>
              <a:t> (2015): Inequality, the Great Recession and slow recovery. </a:t>
            </a:r>
            <a:r>
              <a:rPr lang="en-GB" i="1" dirty="0" smtClean="0"/>
              <a:t>Cambridge Journal of Economics</a:t>
            </a:r>
            <a:r>
              <a:rPr lang="en-GB" dirty="0" smtClean="0"/>
              <a:t>. online access. </a:t>
            </a:r>
          </a:p>
          <a:p>
            <a:pPr marL="0" indent="0">
              <a:lnSpc>
                <a:spcPct val="120000"/>
              </a:lnSpc>
              <a:spcBef>
                <a:spcPts val="1800"/>
              </a:spcBef>
              <a:buNone/>
            </a:pPr>
            <a:r>
              <a:rPr lang="en-GB" dirty="0" smtClean="0"/>
              <a:t>Frank et al. (2014): Expenditure Cascades. </a:t>
            </a:r>
            <a:r>
              <a:rPr lang="en-GB" i="1" dirty="0" smtClean="0"/>
              <a:t>Review of </a:t>
            </a:r>
            <a:r>
              <a:rPr lang="en-GB" i="1" dirty="0" err="1" smtClean="0"/>
              <a:t>Behavioral</a:t>
            </a:r>
            <a:r>
              <a:rPr lang="en-GB" i="1" dirty="0" smtClean="0"/>
              <a:t> Economics, </a:t>
            </a:r>
            <a:r>
              <a:rPr lang="en-GB" dirty="0" smtClean="0"/>
              <a:t>1(1-2), 55-73.</a:t>
            </a:r>
          </a:p>
          <a:p>
            <a:pPr marL="0" indent="0">
              <a:lnSpc>
                <a:spcPct val="120000"/>
              </a:lnSpc>
              <a:spcBef>
                <a:spcPts val="1800"/>
              </a:spcBef>
              <a:buNone/>
            </a:pPr>
            <a:r>
              <a:rPr lang="en-GB" dirty="0" err="1" smtClean="0"/>
              <a:t>Kapeller</a:t>
            </a:r>
            <a:r>
              <a:rPr lang="en-GB" dirty="0" smtClean="0"/>
              <a:t> &amp; </a:t>
            </a:r>
            <a:r>
              <a:rPr lang="en-GB" dirty="0" err="1" smtClean="0"/>
              <a:t>Schütz</a:t>
            </a:r>
            <a:r>
              <a:rPr lang="en-GB" dirty="0" smtClean="0"/>
              <a:t> (2014): Debt, Boom, Bust: A Theory of Minsky-Veblen Cycles. </a:t>
            </a:r>
            <a:r>
              <a:rPr lang="en-GB" i="1" dirty="0" smtClean="0"/>
              <a:t>Journal of Post-Keynesian Economics</a:t>
            </a:r>
            <a:r>
              <a:rPr lang="en-GB" dirty="0" smtClean="0"/>
              <a:t>. 36(4), 781-813.</a:t>
            </a:r>
            <a:endParaRPr lang="en-GB" dirty="0"/>
          </a:p>
          <a:p>
            <a:pPr marL="0" indent="0">
              <a:lnSpc>
                <a:spcPct val="120000"/>
              </a:lnSpc>
              <a:spcBef>
                <a:spcPts val="1800"/>
              </a:spcBef>
              <a:buNone/>
            </a:pPr>
            <a:r>
              <a:rPr lang="en-GB" dirty="0" err="1" smtClean="0"/>
              <a:t>Mian</a:t>
            </a:r>
            <a:r>
              <a:rPr lang="en-GB" dirty="0" smtClean="0"/>
              <a:t> &amp; Sufi (2009): The consequences of Mortgage </a:t>
            </a:r>
            <a:r>
              <a:rPr lang="en-GB" dirty="0"/>
              <a:t>C</a:t>
            </a:r>
            <a:r>
              <a:rPr lang="en-GB" dirty="0" smtClean="0"/>
              <a:t>redit Expansion: Evidence from the U.S. Mortgage Default Crisis. </a:t>
            </a:r>
            <a:r>
              <a:rPr lang="en-GB" i="1" dirty="0" smtClean="0"/>
              <a:t>Quarterly Journal of Economics, </a:t>
            </a:r>
            <a:r>
              <a:rPr lang="en-GB" dirty="0" smtClean="0"/>
              <a:t>124(4), 1449-1496.</a:t>
            </a:r>
          </a:p>
          <a:p>
            <a:pPr marL="0" indent="0">
              <a:lnSpc>
                <a:spcPct val="120000"/>
              </a:lnSpc>
              <a:spcBef>
                <a:spcPts val="1800"/>
              </a:spcBef>
              <a:buNone/>
            </a:pPr>
            <a:r>
              <a:rPr lang="en-GB" dirty="0" err="1" smtClean="0"/>
              <a:t>Mian</a:t>
            </a:r>
            <a:r>
              <a:rPr lang="en-GB" dirty="0" smtClean="0"/>
              <a:t> &amp; Sufi (2011): House prices, home equity-based borrowing, and the US household leverage crisis. </a:t>
            </a:r>
            <a:r>
              <a:rPr lang="en-GB" i="1" dirty="0" smtClean="0"/>
              <a:t>American Economic Review,</a:t>
            </a:r>
            <a:r>
              <a:rPr lang="en-GB" dirty="0" smtClean="0"/>
              <a:t> 101(5), 2132-2156.</a:t>
            </a:r>
          </a:p>
        </p:txBody>
      </p:sp>
    </p:spTree>
    <p:extLst>
      <p:ext uri="{BB962C8B-B14F-4D97-AF65-F5344CB8AC3E}">
        <p14:creationId xmlns:p14="http://schemas.microsoft.com/office/powerpoint/2010/main" val="13800216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GB" dirty="0" smtClean="0"/>
              <a:t>Appendix</a:t>
            </a:r>
            <a:endParaRPr lang="en-GB" dirty="0"/>
          </a:p>
        </p:txBody>
      </p:sp>
      <p:sp>
        <p:nvSpPr>
          <p:cNvPr id="3" name="Untertitel 2"/>
          <p:cNvSpPr>
            <a:spLocks noGrp="1"/>
          </p:cNvSpPr>
          <p:nvPr>
            <p:ph type="subTitle"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model / results / conclusion /</a:t>
            </a:r>
            <a:r>
              <a:rPr lang="en-GB" dirty="0" smtClean="0"/>
              <a:t> appendix</a:t>
            </a:r>
            <a:endParaRPr lang="en-GB" dirty="0"/>
          </a:p>
        </p:txBody>
      </p:sp>
    </p:spTree>
    <p:extLst>
      <p:ext uri="{BB962C8B-B14F-4D97-AF65-F5344CB8AC3E}">
        <p14:creationId xmlns:p14="http://schemas.microsoft.com/office/powerpoint/2010/main" val="8761479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p:txBody>
          <a:bodyPr/>
          <a:lstStyle/>
          <a:p>
            <a:endParaRPr lang="en-GB"/>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4723" y="44943"/>
            <a:ext cx="6714554" cy="6723412"/>
          </a:xfrm>
          <a:prstGeom prst="rect">
            <a:avLst/>
          </a:prstGeom>
        </p:spPr>
      </p:pic>
    </p:spTree>
    <p:extLst>
      <p:ext uri="{BB962C8B-B14F-4D97-AF65-F5344CB8AC3E}">
        <p14:creationId xmlns:p14="http://schemas.microsoft.com/office/powerpoint/2010/main" val="3053092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Interactions</a:t>
            </a:r>
            <a:endParaRPr lang="en-GB" dirty="0"/>
          </a:p>
        </p:txBody>
      </p:sp>
      <p:sp>
        <p:nvSpPr>
          <p:cNvPr id="3" name="Inhaltsplatzhalter 2"/>
          <p:cNvSpPr>
            <a:spLocks noGrp="1"/>
          </p:cNvSpPr>
          <p:nvPr>
            <p:ph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 SCF / model / results / conclusion / </a:t>
            </a:r>
            <a:r>
              <a:rPr lang="en-GB" dirty="0" smtClean="0"/>
              <a:t>appendix</a:t>
            </a:r>
            <a:endParaRPr lang="en-GB" dirty="0"/>
          </a:p>
        </p:txBody>
      </p:sp>
      <p:pic>
        <p:nvPicPr>
          <p:cNvPr id="5" name="Grafik 4"/>
          <p:cNvPicPr>
            <a:picLocks noChangeAspect="1"/>
          </p:cNvPicPr>
          <p:nvPr/>
        </p:nvPicPr>
        <p:blipFill>
          <a:blip r:embed="rId2"/>
          <a:stretch>
            <a:fillRect/>
          </a:stretch>
        </p:blipFill>
        <p:spPr>
          <a:xfrm>
            <a:off x="394335" y="1762405"/>
            <a:ext cx="8355330" cy="4949190"/>
          </a:xfrm>
          <a:prstGeom prst="rect">
            <a:avLst/>
          </a:prstGeom>
        </p:spPr>
      </p:pic>
    </p:spTree>
    <p:extLst>
      <p:ext uri="{BB962C8B-B14F-4D97-AF65-F5344CB8AC3E}">
        <p14:creationId xmlns:p14="http://schemas.microsoft.com/office/powerpoint/2010/main" val="560156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p:txBody>
          <a:bodyPr/>
          <a:lstStyle/>
          <a:p>
            <a:endParaRPr lang="en-GB"/>
          </a:p>
        </p:txBody>
      </p:sp>
      <p:pic>
        <p:nvPicPr>
          <p:cNvPr id="4" name="Grafik 3"/>
          <p:cNvPicPr>
            <a:picLocks noChangeAspect="1"/>
          </p:cNvPicPr>
          <p:nvPr/>
        </p:nvPicPr>
        <p:blipFill>
          <a:blip r:embed="rId2"/>
          <a:stretch>
            <a:fillRect/>
          </a:stretch>
        </p:blipFill>
        <p:spPr>
          <a:xfrm>
            <a:off x="2293286" y="39433"/>
            <a:ext cx="4557427" cy="6818567"/>
          </a:xfrm>
          <a:prstGeom prst="rect">
            <a:avLst/>
          </a:prstGeom>
        </p:spPr>
      </p:pic>
    </p:spTree>
    <p:extLst>
      <p:ext uri="{BB962C8B-B14F-4D97-AF65-F5344CB8AC3E}">
        <p14:creationId xmlns:p14="http://schemas.microsoft.com/office/powerpoint/2010/main" val="15190374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en-GB"/>
          </a:p>
        </p:txBody>
      </p:sp>
      <p:sp>
        <p:nvSpPr>
          <p:cNvPr id="3" name="Inhaltsplatzhalter 2"/>
          <p:cNvSpPr>
            <a:spLocks noGrp="1"/>
          </p:cNvSpPr>
          <p:nvPr>
            <p:ph idx="1"/>
          </p:nvPr>
        </p:nvSpPr>
        <p:spPr/>
        <p:txBody>
          <a:bodyPr/>
          <a:lstStyle/>
          <a:p>
            <a:endParaRPr lang="en-GB"/>
          </a:p>
        </p:txBody>
      </p:sp>
      <p:pic>
        <p:nvPicPr>
          <p:cNvPr id="6" name="Grafik 5"/>
          <p:cNvPicPr>
            <a:picLocks noChangeAspect="1"/>
          </p:cNvPicPr>
          <p:nvPr/>
        </p:nvPicPr>
        <p:blipFill>
          <a:blip r:embed="rId2"/>
          <a:stretch>
            <a:fillRect/>
          </a:stretch>
        </p:blipFill>
        <p:spPr>
          <a:xfrm>
            <a:off x="2381154" y="16002"/>
            <a:ext cx="4381691" cy="6841998"/>
          </a:xfrm>
          <a:prstGeom prst="rect">
            <a:avLst/>
          </a:prstGeom>
        </p:spPr>
      </p:pic>
    </p:spTree>
    <p:extLst>
      <p:ext uri="{BB962C8B-B14F-4D97-AF65-F5344CB8AC3E}">
        <p14:creationId xmlns:p14="http://schemas.microsoft.com/office/powerpoint/2010/main" val="3786734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1122363"/>
            <a:ext cx="9144000" cy="2387600"/>
          </a:xfrm>
        </p:spPr>
        <p:txBody>
          <a:bodyPr>
            <a:normAutofit/>
          </a:bodyPr>
          <a:lstStyle/>
          <a:p>
            <a:r>
              <a:rPr lang="en-GB" sz="5400" dirty="0" smtClean="0"/>
              <a:t>Investigating Household Debt</a:t>
            </a:r>
            <a:endParaRPr lang="en-GB" sz="5400" dirty="0"/>
          </a:p>
        </p:txBody>
      </p:sp>
      <p:sp>
        <p:nvSpPr>
          <p:cNvPr id="3" name="Untertitel 2"/>
          <p:cNvSpPr>
            <a:spLocks noGrp="1"/>
          </p:cNvSpPr>
          <p:nvPr>
            <p:ph type="subTitle" idx="1"/>
          </p:nvPr>
        </p:nvSpPr>
        <p:spPr/>
        <p:txBody>
          <a:bodyPr/>
          <a:lstStyle/>
          <a:p>
            <a:r>
              <a:rPr lang="en-GB" dirty="0"/>
              <a:t>A simple theoretical framework and</a:t>
            </a:r>
          </a:p>
          <a:p>
            <a:r>
              <a:rPr lang="en-GB" dirty="0"/>
              <a:t> a summary of the existing literature</a:t>
            </a:r>
          </a:p>
          <a:p>
            <a:endParaRPr lang="en-GB" dirty="0"/>
          </a:p>
        </p:txBody>
      </p:sp>
      <p:sp>
        <p:nvSpPr>
          <p:cNvPr id="4" name="Fußzeilenplatzhalter 3"/>
          <p:cNvSpPr>
            <a:spLocks noGrp="1"/>
          </p:cNvSpPr>
          <p:nvPr>
            <p:ph type="ftr" sz="quarter" idx="3"/>
          </p:nvPr>
        </p:nvSpPr>
        <p:spPr/>
        <p:txBody>
          <a:bodyPr/>
          <a:lstStyle/>
          <a:p>
            <a:r>
              <a:rPr lang="en-GB" dirty="0" smtClean="0"/>
              <a:t>literature </a:t>
            </a:r>
            <a:r>
              <a:rPr lang="en-GB" dirty="0" smtClean="0">
                <a:solidFill>
                  <a:schemeClr val="bg1">
                    <a:lumMod val="65000"/>
                  </a:schemeClr>
                </a:solidFill>
              </a:rPr>
              <a:t>/ SCF /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4155627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Simple Accounting</a:t>
            </a:r>
            <a:endParaRPr lang="en-GB"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628650" y="1825624"/>
                <a:ext cx="7886700" cy="4772399"/>
              </a:xfrm>
            </p:spPr>
            <p:txBody>
              <a:bodyPr>
                <a:normAutofit fontScale="92500"/>
              </a:bodyPr>
              <a:lstStyle/>
              <a:p>
                <a:r>
                  <a:rPr lang="en-GB" dirty="0"/>
                  <a:t>The household budget constraint:</a:t>
                </a:r>
              </a:p>
              <a:p>
                <a:pPr marL="0" indent="0">
                  <a:buNone/>
                </a:pPr>
                <a:r>
                  <a:rPr lang="en-GB" dirty="0">
                    <a:ea typeface="Cambria Math" panose="02040503050406030204" pitchFamily="18" charset="0"/>
                  </a:rPr>
                  <a:t>	</a:t>
                </a:r>
                <a14:m>
                  <m:oMath xmlns:m="http://schemas.openxmlformats.org/officeDocument/2006/math">
                    <m:sSub>
                      <m:sSubPr>
                        <m:ctrlPr>
                          <a:rPr lang="en-GB" i="1">
                            <a:latin typeface="Cambria Math"/>
                          </a:rPr>
                        </m:ctrlPr>
                      </m:sSubPr>
                      <m:e>
                        <m:r>
                          <a:rPr lang="en-GB" i="1">
                            <a:latin typeface="Cambria Math" panose="02040503050406030204" pitchFamily="18" charset="0"/>
                          </a:rPr>
                          <m:t>∆</m:t>
                        </m:r>
                        <m:r>
                          <a:rPr lang="en-GB" i="1">
                            <a:latin typeface="Cambria Math" panose="02040503050406030204" pitchFamily="18" charset="0"/>
                          </a:rPr>
                          <m:t>𝐷</m:t>
                        </m:r>
                      </m:e>
                      <m:sub>
                        <m:r>
                          <a:rPr lang="en-GB" i="1">
                            <a:latin typeface="Cambria Math" panose="02040503050406030204" pitchFamily="18" charset="0"/>
                          </a:rPr>
                          <m:t>𝑖𝑡</m:t>
                        </m:r>
                      </m:sub>
                    </m:sSub>
                    <m:r>
                      <a:rPr lang="en-GB" i="1">
                        <a:latin typeface="Cambria Math" panose="02040503050406030204" pitchFamily="18" charset="0"/>
                      </a:rPr>
                      <m:t>=</m:t>
                    </m:r>
                    <m:r>
                      <a:rPr lang="en-GB" i="1">
                        <a:latin typeface="Cambria Math" panose="02040503050406030204" pitchFamily="18" charset="0"/>
                        <a:ea typeface="Cambria Math" panose="02040503050406030204" pitchFamily="18" charset="0"/>
                      </a:rPr>
                      <m:t>𝛼</m:t>
                    </m:r>
                    <m:r>
                      <a:rPr lang="en-GB" i="1">
                        <a:latin typeface="Cambria Math" panose="02040503050406030204" pitchFamily="18" charset="0"/>
                      </a:rPr>
                      <m:t> (</m:t>
                    </m:r>
                    <m:sSub>
                      <m:sSubPr>
                        <m:ctrlPr>
                          <a:rPr lang="en-GB" i="1">
                            <a:latin typeface="Cambria Math"/>
                          </a:rPr>
                        </m:ctrlPr>
                      </m:sSubPr>
                      <m:e>
                        <m:r>
                          <a:rPr lang="en-GB" i="1">
                            <a:latin typeface="Cambria Math" panose="02040503050406030204" pitchFamily="18" charset="0"/>
                          </a:rPr>
                          <m:t>𝐶</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𝑌</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ea typeface="Cambria Math" panose="02040503050406030204" pitchFamily="18" charset="0"/>
                          </a:rPr>
                          <m:t>𝛽</m:t>
                        </m:r>
                      </m:e>
                      <m:sub>
                        <m:r>
                          <a:rPr lang="de-AT" i="1">
                            <a:latin typeface="Cambria Math" panose="02040503050406030204" pitchFamily="18" charset="0"/>
                          </a:rPr>
                          <m:t>1</m:t>
                        </m:r>
                      </m:sub>
                    </m:sSub>
                    <m:r>
                      <a:rPr lang="en-GB" i="1">
                        <a:latin typeface="Cambria Math" panose="02040503050406030204" pitchFamily="18" charset="0"/>
                      </a:rPr>
                      <m:t> </m:t>
                    </m:r>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𝐹𝐴𝑃</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ea typeface="Cambria Math" panose="02040503050406030204" pitchFamily="18" charset="0"/>
                          </a:rPr>
                          <m:t>𝛽</m:t>
                        </m:r>
                      </m:e>
                      <m:sub>
                        <m:r>
                          <a:rPr lang="de-AT" i="1">
                            <a:latin typeface="Cambria Math" panose="02040503050406030204" pitchFamily="18" charset="0"/>
                          </a:rPr>
                          <m:t>2</m:t>
                        </m:r>
                      </m:sub>
                    </m:sSub>
                    <m:sSub>
                      <m:sSubPr>
                        <m:ctrlPr>
                          <a:rPr lang="en-GB" i="1">
                            <a:latin typeface="Cambria Math"/>
                          </a:rPr>
                        </m:ctrlPr>
                      </m:sSubPr>
                      <m:e>
                        <m:r>
                          <a:rPr lang="en-GB" i="1">
                            <a:latin typeface="Cambria Math" panose="02040503050406030204" pitchFamily="18" charset="0"/>
                          </a:rPr>
                          <m:t>𝐼</m:t>
                        </m:r>
                      </m:e>
                      <m:sub>
                        <m:r>
                          <a:rPr lang="en-GB" i="1">
                            <a:latin typeface="Cambria Math" panose="02040503050406030204" pitchFamily="18" charset="0"/>
                          </a:rPr>
                          <m:t>𝑖𝑡</m:t>
                        </m:r>
                      </m:sub>
                    </m:sSub>
                  </m:oMath>
                </a14:m>
                <a:endParaRPr lang="en-GB" dirty="0"/>
              </a:p>
              <a:p>
                <a:pPr marL="0" indent="0">
                  <a:buNone/>
                </a:pPr>
                <a:endParaRPr lang="en-GB" dirty="0"/>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oMath>
                </a14:m>
                <a:r>
                  <a:rPr lang="en-GB" dirty="0"/>
                  <a:t> … value of real estate purchases</a:t>
                </a:r>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𝐹𝐴𝑃</m:t>
                        </m:r>
                      </m:e>
                      <m:sub>
                        <m:r>
                          <a:rPr lang="en-GB" i="1">
                            <a:latin typeface="Cambria Math" panose="02040503050406030204" pitchFamily="18" charset="0"/>
                          </a:rPr>
                          <m:t>𝑖𝑡</m:t>
                        </m:r>
                      </m:sub>
                    </m:sSub>
                  </m:oMath>
                </a14:m>
                <a:r>
                  <a:rPr lang="en-GB" dirty="0"/>
                  <a:t> … value of debt-financed purchases of financial assets</a:t>
                </a:r>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𝐼</m:t>
                        </m:r>
                      </m:e>
                      <m:sub>
                        <m:r>
                          <a:rPr lang="en-GB" i="1">
                            <a:latin typeface="Cambria Math" panose="02040503050406030204" pitchFamily="18" charset="0"/>
                          </a:rPr>
                          <m:t>𝑖𝑡</m:t>
                        </m:r>
                      </m:sub>
                    </m:sSub>
                  </m:oMath>
                </a14:m>
                <a:r>
                  <a:rPr lang="en-GB" dirty="0"/>
                  <a:t> … investment in non-incorporated businesses</a:t>
                </a:r>
              </a:p>
              <a:p>
                <a:pPr lvl="1"/>
                <a14:m>
                  <m:oMath xmlns:m="http://schemas.openxmlformats.org/officeDocument/2006/math">
                    <m:r>
                      <a:rPr lang="en-GB" i="1">
                        <a:latin typeface="Cambria Math" panose="02040503050406030204" pitchFamily="18" charset="0"/>
                        <a:ea typeface="Cambria Math" panose="02040503050406030204" pitchFamily="18" charset="0"/>
                      </a:rPr>
                      <m:t>𝛽</m:t>
                    </m:r>
                  </m:oMath>
                </a14:m>
                <a:r>
                  <a:rPr lang="en-GB" dirty="0"/>
                  <a:t>’s … debt ratio in asset transactions</a:t>
                </a:r>
              </a:p>
              <a:p>
                <a:pPr marL="0" indent="0">
                  <a:buNone/>
                </a:pPr>
                <a:endParaRPr lang="en-GB" dirty="0"/>
              </a:p>
              <a:p>
                <a:endParaRPr lang="en-GB"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628650" y="1825624"/>
                <a:ext cx="7886700" cy="4772399"/>
              </a:xfrm>
              <a:blipFill rotWithShape="0">
                <a:blip r:embed="rId3"/>
                <a:stretch>
                  <a:fillRect l="-1159"/>
                </a:stretch>
              </a:blipFill>
            </p:spPr>
            <p:txBody>
              <a:bodyPr/>
              <a:lstStyle/>
              <a:p>
                <a:r>
                  <a:rPr lang="en-GB">
                    <a:noFill/>
                  </a:rPr>
                  <a:t> </a:t>
                </a:r>
              </a:p>
            </p:txBody>
          </p:sp>
        </mc:Fallback>
      </mc:AlternateContent>
      <p:sp>
        <p:nvSpPr>
          <p:cNvPr id="4" name="Fußzeilenplatzhalter 3"/>
          <p:cNvSpPr>
            <a:spLocks noGrp="1"/>
          </p:cNvSpPr>
          <p:nvPr>
            <p:ph type="ftr" sz="quarter" idx="3"/>
          </p:nvPr>
        </p:nvSpPr>
        <p:spPr/>
        <p:txBody>
          <a:bodyPr/>
          <a:lstStyle/>
          <a:p>
            <a:r>
              <a:rPr lang="en-GB" dirty="0" smtClean="0"/>
              <a:t>literature</a:t>
            </a:r>
            <a:r>
              <a:rPr lang="en-GB" dirty="0" smtClean="0">
                <a:solidFill>
                  <a:schemeClr val="bg1">
                    <a:lumMod val="65000"/>
                  </a:schemeClr>
                </a:solidFill>
              </a:rPr>
              <a:t> / SCF / model / results / conclusion / appendix</a:t>
            </a:r>
            <a:endParaRPr lang="en-GB" dirty="0">
              <a:solidFill>
                <a:schemeClr val="bg1">
                  <a:lumMod val="65000"/>
                </a:schemeClr>
              </a:solidFill>
            </a:endParaRPr>
          </a:p>
        </p:txBody>
      </p:sp>
      <mc:AlternateContent xmlns:mc="http://schemas.openxmlformats.org/markup-compatibility/2006" xmlns:a14="http://schemas.microsoft.com/office/drawing/2010/main">
        <mc:Choice Requires="a14">
          <p:sp>
            <p:nvSpPr>
              <p:cNvPr id="5" name="Inhaltsplatzhalter 2"/>
              <p:cNvSpPr txBox="1">
                <a:spLocks/>
              </p:cNvSpPr>
              <p:nvPr/>
            </p:nvSpPr>
            <p:spPr>
              <a:xfrm>
                <a:off x="628650" y="1825624"/>
                <a:ext cx="7886700" cy="503237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50000"/>
                  </a:lnSpc>
                  <a:spcBef>
                    <a:spcPts val="1000"/>
                  </a:spcBef>
                  <a:buClr>
                    <a:srgbClr val="1195D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Clr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Tx/>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The household budget constraint:</a:t>
                </a:r>
              </a:p>
              <a:p>
                <a:pPr marL="0" indent="0">
                  <a:buFont typeface="Arial" panose="020B0604020202020204" pitchFamily="34" charset="0"/>
                  <a:buNone/>
                </a:pPr>
                <a:r>
                  <a:rPr lang="en-GB" dirty="0">
                    <a:ea typeface="Cambria Math" panose="02040503050406030204" pitchFamily="18" charset="0"/>
                  </a:rPr>
                  <a:t>	</a:t>
                </a:r>
                <a14:m>
                  <m:oMath xmlns:m="http://schemas.openxmlformats.org/officeDocument/2006/math">
                    <m:sSub>
                      <m:sSubPr>
                        <m:ctrlPr>
                          <a:rPr lang="en-GB" i="1">
                            <a:latin typeface="Cambria Math"/>
                          </a:rPr>
                        </m:ctrlPr>
                      </m:sSubPr>
                      <m:e>
                        <m:r>
                          <a:rPr lang="en-GB" i="1">
                            <a:latin typeface="Cambria Math" panose="02040503050406030204" pitchFamily="18" charset="0"/>
                          </a:rPr>
                          <m:t>∆</m:t>
                        </m:r>
                        <m:r>
                          <a:rPr lang="en-GB" i="1">
                            <a:latin typeface="Cambria Math" panose="02040503050406030204" pitchFamily="18" charset="0"/>
                          </a:rPr>
                          <m:t>𝐷</m:t>
                        </m:r>
                      </m:e>
                      <m:sub>
                        <m:r>
                          <a:rPr lang="en-GB" i="1">
                            <a:latin typeface="Cambria Math" panose="02040503050406030204" pitchFamily="18" charset="0"/>
                          </a:rPr>
                          <m:t>𝑖𝑡</m:t>
                        </m:r>
                      </m:sub>
                    </m:sSub>
                    <m:r>
                      <a:rPr lang="en-GB" i="1">
                        <a:latin typeface="Cambria Math" panose="02040503050406030204" pitchFamily="18" charset="0"/>
                      </a:rPr>
                      <m:t>=</m:t>
                    </m:r>
                    <m:r>
                      <a:rPr lang="en-GB" i="1" smtClean="0">
                        <a:latin typeface="Cambria Math" panose="02040503050406030204" pitchFamily="18" charset="0"/>
                        <a:ea typeface="Cambria Math" panose="02040503050406030204" pitchFamily="18" charset="0"/>
                      </a:rPr>
                      <m:t>𝛼</m:t>
                    </m:r>
                    <m:r>
                      <a:rPr lang="en-GB" i="1" smtClean="0">
                        <a:latin typeface="Cambria Math" panose="02040503050406030204" pitchFamily="18" charset="0"/>
                      </a:rPr>
                      <m:t> </m:t>
                    </m:r>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𝐶</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𝑌</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smtClean="0">
                            <a:latin typeface="Cambria Math" panose="02040503050406030204" pitchFamily="18" charset="0"/>
                            <a:ea typeface="Cambria Math" panose="02040503050406030204" pitchFamily="18" charset="0"/>
                          </a:rPr>
                          <m:t>𝛽</m:t>
                        </m:r>
                      </m:e>
                      <m:sub>
                        <m:r>
                          <a:rPr lang="de-AT" i="1" smtClean="0">
                            <a:latin typeface="Cambria Math" panose="02040503050406030204" pitchFamily="18" charset="0"/>
                          </a:rPr>
                          <m:t>1</m:t>
                        </m:r>
                      </m:sub>
                    </m:sSub>
                    <m:r>
                      <a:rPr lang="en-GB" i="1">
                        <a:latin typeface="Cambria Math" panose="02040503050406030204" pitchFamily="18" charset="0"/>
                      </a:rPr>
                      <m:t> </m:t>
                    </m:r>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a:latin typeface="Cambria Math" panose="02040503050406030204" pitchFamily="18" charset="0"/>
                          </a:rPr>
                          <m:t>𝐹𝐴𝑃</m:t>
                        </m:r>
                      </m:e>
                      <m:sub>
                        <m:r>
                          <a:rPr lang="en-GB" i="1">
                            <a:latin typeface="Cambria Math" panose="02040503050406030204" pitchFamily="18" charset="0"/>
                          </a:rPr>
                          <m:t>𝑖𝑡</m:t>
                        </m:r>
                      </m:sub>
                    </m:sSub>
                    <m:r>
                      <a:rPr lang="en-GB" i="1">
                        <a:latin typeface="Cambria Math" panose="02040503050406030204" pitchFamily="18" charset="0"/>
                      </a:rPr>
                      <m:t>+</m:t>
                    </m:r>
                    <m:sSub>
                      <m:sSubPr>
                        <m:ctrlPr>
                          <a:rPr lang="en-GB" i="1">
                            <a:latin typeface="Cambria Math"/>
                          </a:rPr>
                        </m:ctrlPr>
                      </m:sSubPr>
                      <m:e>
                        <m:r>
                          <a:rPr lang="en-GB" i="1" smtClean="0">
                            <a:latin typeface="Cambria Math" panose="02040503050406030204" pitchFamily="18" charset="0"/>
                            <a:ea typeface="Cambria Math" panose="02040503050406030204" pitchFamily="18" charset="0"/>
                          </a:rPr>
                          <m:t>𝛽</m:t>
                        </m:r>
                      </m:e>
                      <m:sub>
                        <m:r>
                          <a:rPr lang="de-AT" i="1" smtClean="0">
                            <a:latin typeface="Cambria Math" panose="02040503050406030204" pitchFamily="18" charset="0"/>
                          </a:rPr>
                          <m:t>2</m:t>
                        </m:r>
                      </m:sub>
                    </m:sSub>
                    <m:sSub>
                      <m:sSubPr>
                        <m:ctrlPr>
                          <a:rPr lang="en-GB" i="1">
                            <a:latin typeface="Cambria Math"/>
                          </a:rPr>
                        </m:ctrlPr>
                      </m:sSubPr>
                      <m:e>
                        <m:r>
                          <a:rPr lang="en-GB" i="1">
                            <a:latin typeface="Cambria Math" panose="02040503050406030204" pitchFamily="18" charset="0"/>
                          </a:rPr>
                          <m:t>𝐼</m:t>
                        </m:r>
                      </m:e>
                      <m:sub>
                        <m:r>
                          <a:rPr lang="en-GB" i="1">
                            <a:latin typeface="Cambria Math" panose="02040503050406030204" pitchFamily="18" charset="0"/>
                          </a:rPr>
                          <m:t>𝑖𝑡</m:t>
                        </m:r>
                      </m:sub>
                    </m:sSub>
                  </m:oMath>
                </a14:m>
                <a:endParaRPr lang="en-GB" dirty="0" smtClean="0"/>
              </a:p>
              <a:p>
                <a:pPr marL="0" indent="0">
                  <a:buFont typeface="Arial" panose="020B0604020202020204" pitchFamily="34" charset="0"/>
                  <a:buNone/>
                </a:pPr>
                <a:endParaRPr lang="en-GB" dirty="0"/>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𝑅𝐸𝑃</m:t>
                        </m:r>
                      </m:e>
                      <m:sub>
                        <m:r>
                          <a:rPr lang="en-GB" i="1">
                            <a:latin typeface="Cambria Math" panose="02040503050406030204" pitchFamily="18" charset="0"/>
                          </a:rPr>
                          <m:t>𝑖𝑡</m:t>
                        </m:r>
                      </m:sub>
                    </m:sSub>
                  </m:oMath>
                </a14:m>
                <a:r>
                  <a:rPr lang="en-GB" dirty="0" smtClean="0"/>
                  <a:t> … value of real estate purchases</a:t>
                </a:r>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𝐹𝐴𝑃</m:t>
                        </m:r>
                      </m:e>
                      <m:sub>
                        <m:r>
                          <a:rPr lang="en-GB" i="1">
                            <a:latin typeface="Cambria Math" panose="02040503050406030204" pitchFamily="18" charset="0"/>
                          </a:rPr>
                          <m:t>𝑖𝑡</m:t>
                        </m:r>
                      </m:sub>
                    </m:sSub>
                  </m:oMath>
                </a14:m>
                <a:r>
                  <a:rPr lang="en-GB" dirty="0" smtClean="0"/>
                  <a:t> … value of debt-financed purchases of financial assets</a:t>
                </a:r>
              </a:p>
              <a:p>
                <a:pPr lvl="1"/>
                <a14:m>
                  <m:oMath xmlns:m="http://schemas.openxmlformats.org/officeDocument/2006/math">
                    <m:sSub>
                      <m:sSubPr>
                        <m:ctrlPr>
                          <a:rPr lang="en-GB" i="1">
                            <a:latin typeface="Cambria Math"/>
                          </a:rPr>
                        </m:ctrlPr>
                      </m:sSubPr>
                      <m:e>
                        <m:r>
                          <a:rPr lang="en-GB" i="1">
                            <a:latin typeface="Cambria Math" panose="02040503050406030204" pitchFamily="18" charset="0"/>
                          </a:rPr>
                          <m:t>𝐼</m:t>
                        </m:r>
                      </m:e>
                      <m:sub>
                        <m:r>
                          <a:rPr lang="en-GB" i="1">
                            <a:latin typeface="Cambria Math" panose="02040503050406030204" pitchFamily="18" charset="0"/>
                          </a:rPr>
                          <m:t>𝑖𝑡</m:t>
                        </m:r>
                      </m:sub>
                    </m:sSub>
                  </m:oMath>
                </a14:m>
                <a:r>
                  <a:rPr lang="en-GB" dirty="0" smtClean="0"/>
                  <a:t> … investment in non-incorporated businesses</a:t>
                </a:r>
              </a:p>
              <a:p>
                <a:pPr lvl="1"/>
                <a14:m>
                  <m:oMath xmlns:m="http://schemas.openxmlformats.org/officeDocument/2006/math">
                    <m:r>
                      <a:rPr lang="en-GB" i="1" smtClean="0">
                        <a:latin typeface="Cambria Math" panose="02040503050406030204" pitchFamily="18" charset="0"/>
                        <a:ea typeface="Cambria Math" panose="02040503050406030204" pitchFamily="18" charset="0"/>
                      </a:rPr>
                      <m:t>𝛽</m:t>
                    </m:r>
                  </m:oMath>
                </a14:m>
                <a:r>
                  <a:rPr lang="en-GB" dirty="0" smtClean="0"/>
                  <a:t>’s … debt ratio in asset transactions</a:t>
                </a:r>
              </a:p>
              <a:p>
                <a:pPr marL="0" indent="0">
                  <a:buFont typeface="Arial" panose="020B0604020202020204" pitchFamily="34" charset="0"/>
                  <a:buNone/>
                </a:pPr>
                <a:endParaRPr lang="en-GB" dirty="0"/>
              </a:p>
            </p:txBody>
          </p:sp>
        </mc:Choice>
        <mc:Fallback xmlns="">
          <p:sp>
            <p:nvSpPr>
              <p:cNvPr id="5" name="Inhaltsplatzhalter 2"/>
              <p:cNvSpPr txBox="1">
                <a:spLocks noRot="1" noChangeAspect="1" noMove="1" noResize="1" noEditPoints="1" noAdjustHandles="1" noChangeArrowheads="1" noChangeShapeType="1" noTextEdit="1"/>
              </p:cNvSpPr>
              <p:nvPr/>
            </p:nvSpPr>
            <p:spPr>
              <a:xfrm>
                <a:off x="628650" y="1825624"/>
                <a:ext cx="7886700" cy="5032375"/>
              </a:xfrm>
              <a:prstGeom prst="rect">
                <a:avLst/>
              </a:prstGeom>
              <a:blipFill rotWithShape="0">
                <a:blip r:embed="rId4"/>
                <a:stretch>
                  <a:fillRect l="-1159"/>
                </a:stretch>
              </a:blipFill>
            </p:spPr>
            <p:txBody>
              <a:bodyPr/>
              <a:lstStyle/>
              <a:p>
                <a:r>
                  <a:rPr lang="en-GB">
                    <a:noFill/>
                  </a:rPr>
                  <a:t> </a:t>
                </a:r>
              </a:p>
            </p:txBody>
          </p:sp>
        </mc:Fallback>
      </mc:AlternateContent>
      <p:sp>
        <p:nvSpPr>
          <p:cNvPr id="6" name="Geschweifte Klammer rechts 5"/>
          <p:cNvSpPr/>
          <p:nvPr/>
        </p:nvSpPr>
        <p:spPr>
          <a:xfrm rot="5400000">
            <a:off x="3264335" y="2330148"/>
            <a:ext cx="293422" cy="1858208"/>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Geschweifte Klammer rechts 6"/>
          <p:cNvSpPr/>
          <p:nvPr/>
        </p:nvSpPr>
        <p:spPr>
          <a:xfrm rot="5400000">
            <a:off x="6173217" y="1437828"/>
            <a:ext cx="293425" cy="3642853"/>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Textfeld 7"/>
          <p:cNvSpPr txBox="1"/>
          <p:nvPr/>
        </p:nvSpPr>
        <p:spPr>
          <a:xfrm>
            <a:off x="2481942" y="3540899"/>
            <a:ext cx="2206550" cy="369332"/>
          </a:xfrm>
          <a:prstGeom prst="rect">
            <a:avLst/>
          </a:prstGeom>
          <a:noFill/>
        </p:spPr>
        <p:txBody>
          <a:bodyPr wrap="square" rtlCol="0">
            <a:spAutoFit/>
          </a:bodyPr>
          <a:lstStyle/>
          <a:p>
            <a:r>
              <a:rPr lang="en-GB" dirty="0" smtClean="0"/>
              <a:t>consumption</a:t>
            </a:r>
            <a:r>
              <a:rPr lang="de-AT" dirty="0" smtClean="0"/>
              <a:t> </a:t>
            </a:r>
            <a:r>
              <a:rPr lang="en-GB" dirty="0" smtClean="0"/>
              <a:t>related</a:t>
            </a:r>
            <a:endParaRPr lang="en-GB" dirty="0"/>
          </a:p>
        </p:txBody>
      </p:sp>
      <p:sp>
        <p:nvSpPr>
          <p:cNvPr id="9" name="Textfeld 8"/>
          <p:cNvSpPr txBox="1"/>
          <p:nvPr/>
        </p:nvSpPr>
        <p:spPr>
          <a:xfrm>
            <a:off x="5630410" y="3533170"/>
            <a:ext cx="2095422" cy="369332"/>
          </a:xfrm>
          <a:prstGeom prst="rect">
            <a:avLst/>
          </a:prstGeom>
          <a:noFill/>
        </p:spPr>
        <p:txBody>
          <a:bodyPr wrap="square" rtlCol="0">
            <a:spAutoFit/>
          </a:bodyPr>
          <a:lstStyle/>
          <a:p>
            <a:r>
              <a:rPr lang="en-GB" dirty="0" smtClean="0"/>
              <a:t>asset</a:t>
            </a:r>
            <a:r>
              <a:rPr lang="de-AT" dirty="0" smtClean="0"/>
              <a:t> </a:t>
            </a:r>
            <a:r>
              <a:rPr lang="en-GB" dirty="0" smtClean="0"/>
              <a:t>related</a:t>
            </a:r>
            <a:endParaRPr lang="en-GB" dirty="0"/>
          </a:p>
        </p:txBody>
      </p:sp>
    </p:spTree>
    <p:extLst>
      <p:ext uri="{BB962C8B-B14F-4D97-AF65-F5344CB8AC3E}">
        <p14:creationId xmlns:p14="http://schemas.microsoft.com/office/powerpoint/2010/main" val="26948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Two Popular </a:t>
            </a:r>
            <a:r>
              <a:rPr lang="en-GB" dirty="0"/>
              <a:t>H</a:t>
            </a:r>
            <a:r>
              <a:rPr lang="en-GB" dirty="0" smtClean="0"/>
              <a:t>ypotheses</a:t>
            </a:r>
            <a:endParaRPr lang="en-GB" dirty="0"/>
          </a:p>
        </p:txBody>
      </p:sp>
      <p:sp>
        <p:nvSpPr>
          <p:cNvPr id="3" name="Inhaltsplatzhalter 2"/>
          <p:cNvSpPr>
            <a:spLocks noGrp="1"/>
          </p:cNvSpPr>
          <p:nvPr>
            <p:ph idx="1"/>
          </p:nvPr>
        </p:nvSpPr>
        <p:spPr/>
        <p:txBody>
          <a:bodyPr/>
          <a:lstStyle/>
          <a:p>
            <a:r>
              <a:rPr lang="en-GB" dirty="0"/>
              <a:t>expenditure cascades </a:t>
            </a:r>
          </a:p>
          <a:p>
            <a:pPr lvl="1"/>
            <a:r>
              <a:rPr lang="en-GB" dirty="0"/>
              <a:t>consumption related</a:t>
            </a:r>
          </a:p>
          <a:p>
            <a:pPr lvl="1"/>
            <a:r>
              <a:rPr lang="en-GB" dirty="0"/>
              <a:t>Frank et al. 2014, </a:t>
            </a:r>
            <a:r>
              <a:rPr lang="en-GB" dirty="0" err="1"/>
              <a:t>Behringer</a:t>
            </a:r>
            <a:r>
              <a:rPr lang="en-GB" dirty="0"/>
              <a:t> and van </a:t>
            </a:r>
            <a:r>
              <a:rPr lang="en-GB" dirty="0" err="1"/>
              <a:t>Treeck</a:t>
            </a:r>
            <a:r>
              <a:rPr lang="en-GB" dirty="0"/>
              <a:t> 2013</a:t>
            </a:r>
          </a:p>
          <a:p>
            <a:r>
              <a:rPr lang="en-GB" dirty="0"/>
              <a:t>housing-driven-debt </a:t>
            </a:r>
          </a:p>
          <a:p>
            <a:pPr lvl="1"/>
            <a:r>
              <a:rPr lang="en-GB" dirty="0"/>
              <a:t>asset related</a:t>
            </a:r>
          </a:p>
          <a:p>
            <a:pPr lvl="1"/>
            <a:r>
              <a:rPr lang="en-GB" dirty="0" err="1"/>
              <a:t>Mian</a:t>
            </a:r>
            <a:r>
              <a:rPr lang="en-GB" dirty="0"/>
              <a:t> and Sufi 2011, Dynan and Kohn </a:t>
            </a:r>
            <a:r>
              <a:rPr lang="en-GB" dirty="0" smtClean="0"/>
              <a:t>2007</a:t>
            </a:r>
            <a:endParaRPr lang="en-GB" dirty="0"/>
          </a:p>
        </p:txBody>
      </p:sp>
      <p:sp>
        <p:nvSpPr>
          <p:cNvPr id="4" name="Fußzeilenplatzhalter 3"/>
          <p:cNvSpPr>
            <a:spLocks noGrp="1"/>
          </p:cNvSpPr>
          <p:nvPr>
            <p:ph type="ftr" sz="quarter" idx="3"/>
          </p:nvPr>
        </p:nvSpPr>
        <p:spPr/>
        <p:txBody>
          <a:bodyPr/>
          <a:lstStyle/>
          <a:p>
            <a:r>
              <a:rPr lang="en-GB" dirty="0" smtClean="0"/>
              <a:t>literature </a:t>
            </a:r>
            <a:r>
              <a:rPr lang="en-GB" dirty="0" smtClean="0">
                <a:solidFill>
                  <a:schemeClr val="bg1">
                    <a:lumMod val="65000"/>
                  </a:schemeClr>
                </a:solidFill>
              </a:rPr>
              <a:t>/ SCF /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69895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Empirical Literature: HH Debt</a:t>
            </a:r>
            <a:endParaRPr lang="en-GB" dirty="0"/>
          </a:p>
        </p:txBody>
      </p:sp>
      <p:sp>
        <p:nvSpPr>
          <p:cNvPr id="3" name="Inhaltsplatzhalter 2"/>
          <p:cNvSpPr>
            <a:spLocks noGrp="1"/>
          </p:cNvSpPr>
          <p:nvPr>
            <p:ph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t>literature </a:t>
            </a:r>
            <a:r>
              <a:rPr lang="en-GB" dirty="0" smtClean="0">
                <a:solidFill>
                  <a:schemeClr val="bg1">
                    <a:lumMod val="65000"/>
                  </a:schemeClr>
                </a:solidFill>
              </a:rPr>
              <a:t>/ SCF / model / results / conclusion / appendix</a:t>
            </a:r>
            <a:endParaRPr lang="en-GB" dirty="0">
              <a:solidFill>
                <a:schemeClr val="bg1">
                  <a:lumMod val="65000"/>
                </a:schemeClr>
              </a:solidFill>
            </a:endParaRPr>
          </a:p>
        </p:txBody>
      </p:sp>
      <p:graphicFrame>
        <p:nvGraphicFramePr>
          <p:cNvPr id="5" name="Inhaltsplatzhalter 3"/>
          <p:cNvGraphicFramePr>
            <a:graphicFrameLocks/>
          </p:cNvGraphicFramePr>
          <p:nvPr>
            <p:extLst/>
          </p:nvPr>
        </p:nvGraphicFramePr>
        <p:xfrm>
          <a:off x="252920" y="1630927"/>
          <a:ext cx="8638160" cy="4714621"/>
        </p:xfrm>
        <a:graphic>
          <a:graphicData uri="http://schemas.openxmlformats.org/drawingml/2006/table">
            <a:tbl>
              <a:tblPr firstRow="1" firstCol="1" bandRow="1">
                <a:tableStyleId>{5C22544A-7EE6-4342-B048-85BDC9FD1C3A}</a:tableStyleId>
              </a:tblPr>
              <a:tblGrid>
                <a:gridCol w="1478604"/>
                <a:gridCol w="2393004"/>
                <a:gridCol w="2110902"/>
                <a:gridCol w="2655650"/>
              </a:tblGrid>
              <a:tr h="0">
                <a:tc>
                  <a:txBody>
                    <a:bodyPr/>
                    <a:lstStyle/>
                    <a:p>
                      <a:pPr algn="just">
                        <a:lnSpc>
                          <a:spcPct val="150000"/>
                        </a:lnSpc>
                        <a:spcAft>
                          <a:spcPts val="0"/>
                        </a:spcAft>
                      </a:pPr>
                      <a:r>
                        <a:rPr lang="en-GB" sz="1350" dirty="0">
                          <a:effectLst/>
                        </a:rPr>
                        <a:t>authors</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gn="just">
                        <a:lnSpc>
                          <a:spcPct val="150000"/>
                        </a:lnSpc>
                        <a:spcAft>
                          <a:spcPts val="0"/>
                        </a:spcAft>
                      </a:pPr>
                      <a:r>
                        <a:rPr lang="en-GB" sz="1350" dirty="0" smtClean="0">
                          <a:effectLst/>
                        </a:rPr>
                        <a:t>Specification</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gn="just">
                        <a:lnSpc>
                          <a:spcPct val="150000"/>
                        </a:lnSpc>
                        <a:spcAft>
                          <a:spcPts val="0"/>
                        </a:spcAft>
                      </a:pPr>
                      <a:r>
                        <a:rPr lang="en-GB" sz="1350">
                          <a:effectLst/>
                        </a:rPr>
                        <a:t>data</a:t>
                      </a:r>
                      <a:endParaRPr lang="en-GB" sz="13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gn="just">
                        <a:lnSpc>
                          <a:spcPct val="150000"/>
                        </a:lnSpc>
                        <a:spcAft>
                          <a:spcPts val="0"/>
                        </a:spcAft>
                      </a:pPr>
                      <a:r>
                        <a:rPr lang="en-GB" sz="1350" dirty="0">
                          <a:effectLst/>
                        </a:rPr>
                        <a:t>findings</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r>
              <a:tr h="0">
                <a:tc>
                  <a:txBody>
                    <a:bodyPr/>
                    <a:lstStyle/>
                    <a:p>
                      <a:pPr>
                        <a:lnSpc>
                          <a:spcPct val="150000"/>
                        </a:lnSpc>
                        <a:spcAft>
                          <a:spcPts val="0"/>
                        </a:spcAft>
                      </a:pPr>
                      <a:r>
                        <a:rPr lang="en-GB" sz="1350" dirty="0">
                          <a:effectLst/>
                        </a:rPr>
                        <a:t>Cynamon and Fazzari 2015</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dirty="0">
                          <a:effectLst/>
                        </a:rPr>
                        <a:t>descriptive, top 5% vs bottom 95%, total household debt</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US</a:t>
                      </a:r>
                      <a:r>
                        <a:rPr lang="en-GB" sz="1350" dirty="0" smtClean="0">
                          <a:effectLst/>
                        </a:rPr>
                        <a:t>, triannual 1983-2013, NIPA and SCF</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positive relation between inequality (slow income growth </a:t>
                      </a:r>
                      <a:r>
                        <a:rPr lang="en-GB" sz="1350" dirty="0" smtClean="0">
                          <a:effectLst/>
                        </a:rPr>
                        <a:t>for </a:t>
                      </a:r>
                      <a:r>
                        <a:rPr lang="en-GB" sz="1350" dirty="0">
                          <a:effectLst/>
                        </a:rPr>
                        <a:t>95%) and debt of 95%</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a:lnSpc>
                          <a:spcPct val="150000"/>
                        </a:lnSpc>
                        <a:spcAft>
                          <a:spcPts val="0"/>
                        </a:spcAft>
                      </a:pPr>
                      <a:r>
                        <a:rPr lang="en-GB" sz="1350">
                          <a:effectLst/>
                        </a:rPr>
                        <a:t>Carr and Jayadev 2014</a:t>
                      </a:r>
                      <a:endParaRPr lang="en-GB" sz="13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dirty="0" err="1">
                          <a:effectLst/>
                        </a:rPr>
                        <a:t>Δln</a:t>
                      </a:r>
                      <a:r>
                        <a:rPr lang="en-GB" sz="1350" dirty="0">
                          <a:effectLst/>
                        </a:rPr>
                        <a:t>(D/Y)=f(Y</a:t>
                      </a:r>
                      <a:r>
                        <a:rPr lang="en-GB" sz="1350" dirty="0" smtClean="0">
                          <a:effectLst/>
                        </a:rPr>
                        <a:t>, Y</a:t>
                      </a:r>
                      <a:r>
                        <a:rPr lang="en-GB" sz="1350" dirty="0">
                          <a:effectLst/>
                        </a:rPr>
                        <a:t>~, X): total household debt</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US (PSID), 1999-2009</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positive effect of Y~</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Behringer and van Treeck 2013</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HFB=f(Y, top5,</a:t>
                      </a: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 NFA, fiscal)</a:t>
                      </a:r>
                    </a:p>
                    <a:p>
                      <a:pPr>
                        <a:lnSpc>
                          <a:spcPct val="150000"/>
                        </a:lnSpc>
                        <a:spcAft>
                          <a:spcPts val="0"/>
                        </a:spcAft>
                      </a:pPr>
                      <a:r>
                        <a:rPr lang="de-AT" sz="1350" baseline="0" dirty="0" smtClean="0">
                          <a:effectLst/>
                          <a:latin typeface="Calibri" panose="020F0502020204030204" pitchFamily="34" charset="0"/>
                          <a:ea typeface="Calibri" panose="020F0502020204030204" pitchFamily="34" charset="0"/>
                          <a:cs typeface="Times New Roman" panose="02020603050405020304" pitchFamily="18" charset="0"/>
                        </a:rPr>
                        <a:t>HFB…</a:t>
                      </a:r>
                      <a:r>
                        <a:rPr lang="de-AT" sz="1350" baseline="0" dirty="0" err="1" smtClean="0">
                          <a:effectLst/>
                          <a:latin typeface="Calibri" panose="020F0502020204030204" pitchFamily="34" charset="0"/>
                          <a:ea typeface="Calibri" panose="020F0502020204030204" pitchFamily="34" charset="0"/>
                          <a:cs typeface="Times New Roman" panose="02020603050405020304" pitchFamily="18" charset="0"/>
                        </a:rPr>
                        <a:t>hh</a:t>
                      </a:r>
                      <a:r>
                        <a:rPr lang="de-AT" sz="1350"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de-AT" sz="1350" baseline="0" dirty="0" err="1" smtClean="0">
                          <a:effectLst/>
                          <a:latin typeface="Calibri" panose="020F0502020204030204" pitchFamily="34" charset="0"/>
                          <a:ea typeface="Calibri" panose="020F0502020204030204" pitchFamily="34" charset="0"/>
                          <a:cs typeface="Times New Roman" panose="02020603050405020304" pitchFamily="18" charset="0"/>
                        </a:rPr>
                        <a:t>financial</a:t>
                      </a:r>
                      <a:r>
                        <a:rPr lang="de-AT" sz="1350"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de-AT" sz="1350" baseline="0" dirty="0" err="1" smtClean="0">
                          <a:effectLst/>
                          <a:latin typeface="Calibri" panose="020F0502020204030204" pitchFamily="34" charset="0"/>
                          <a:ea typeface="Calibri" panose="020F0502020204030204" pitchFamily="34" charset="0"/>
                          <a:cs typeface="Times New Roman" panose="02020603050405020304" pitchFamily="18" charset="0"/>
                        </a:rPr>
                        <a:t>balance</a:t>
                      </a:r>
                      <a:endPar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0"/>
                        </a:spcAft>
                      </a:pP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NFA…net foreign assets</a:t>
                      </a:r>
                    </a:p>
                  </a:txBody>
                  <a:tcPr marL="68580" marR="68580" marT="0" marB="0"/>
                </a:tc>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G7</a:t>
                      </a: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 countries, 1972-2007</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Income inequality leads to lower household net lending and current</a:t>
                      </a: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 account deficits</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a:lnSpc>
                          <a:spcPct val="150000"/>
                        </a:lnSpc>
                        <a:spcAft>
                          <a:spcPts val="0"/>
                        </a:spcAft>
                      </a:pPr>
                      <a:r>
                        <a:rPr lang="en-GB" sz="1350" dirty="0" err="1" smtClean="0">
                          <a:effectLst/>
                          <a:latin typeface="Calibri" panose="020F0502020204030204" pitchFamily="34" charset="0"/>
                          <a:ea typeface="Calibri" panose="020F0502020204030204" pitchFamily="34" charset="0"/>
                          <a:cs typeface="Times New Roman" panose="02020603050405020304" pitchFamily="18" charset="0"/>
                        </a:rPr>
                        <a:t>Mian</a:t>
                      </a: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 and Sufi 2011</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growth(D/Y)=f(</a:t>
                      </a: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PP, X, …), instrument PP with housing supply elasticity</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smtClean="0">
                          <a:effectLst/>
                          <a:latin typeface="Calibri" panose="020F0502020204030204" pitchFamily="34" charset="0"/>
                          <a:ea typeface="Calibri" panose="020F0502020204030204" pitchFamily="34" charset="0"/>
                          <a:cs typeface="Times New Roman" panose="02020603050405020304" pitchFamily="18" charset="0"/>
                        </a:rPr>
                        <a:t>US, proprietary</a:t>
                      </a:r>
                      <a:r>
                        <a:rPr lang="en-GB" sz="1350" baseline="0" dirty="0" smtClean="0">
                          <a:effectLst/>
                          <a:latin typeface="Calibri" panose="020F0502020204030204" pitchFamily="34" charset="0"/>
                          <a:ea typeface="Calibri" panose="020F0502020204030204" pitchFamily="34" charset="0"/>
                          <a:cs typeface="Times New Roman" panose="02020603050405020304" pitchFamily="18" charset="0"/>
                        </a:rPr>
                        <a:t> micro data, 2002-2006</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algn="l" defTabSz="914400" rtl="0" eaLnBrk="1" latinLnBrk="0" hangingPunct="1">
                        <a:lnSpc>
                          <a:spcPct val="150000"/>
                        </a:lnSpc>
                        <a:spcAft>
                          <a:spcPts val="0"/>
                        </a:spcAft>
                      </a:pPr>
                      <a:r>
                        <a:rPr lang="en-GB" sz="1350" kern="1200" dirty="0" smtClean="0">
                          <a:solidFill>
                            <a:schemeClr val="dk1"/>
                          </a:solidFill>
                          <a:effectLst/>
                          <a:latin typeface="Calibri" panose="020F0502020204030204" pitchFamily="34" charset="0"/>
                          <a:ea typeface="Calibri" panose="020F0502020204030204" pitchFamily="34" charset="0"/>
                          <a:cs typeface="Times New Roman" panose="02020603050405020304" pitchFamily="18" charset="0"/>
                        </a:rPr>
                        <a:t>Important effects of property prices on borrowing.</a:t>
                      </a:r>
                    </a:p>
                  </a:txBody>
                  <a:tcPr marL="68580" marR="68580" marT="0" marB="0"/>
                </a:tc>
              </a:tr>
              <a:tr h="0">
                <a:tc>
                  <a:txBody>
                    <a:bodyPr/>
                    <a:lstStyle/>
                    <a:p>
                      <a:pPr>
                        <a:lnSpc>
                          <a:spcPct val="150000"/>
                        </a:lnSpc>
                        <a:spcAft>
                          <a:spcPts val="0"/>
                        </a:spcAft>
                      </a:pPr>
                      <a:r>
                        <a:rPr lang="en-GB" sz="1350" dirty="0" err="1">
                          <a:effectLst/>
                        </a:rPr>
                        <a:t>Boushey</a:t>
                      </a:r>
                      <a:r>
                        <a:rPr lang="en-GB" sz="1350" dirty="0">
                          <a:effectLst/>
                        </a:rPr>
                        <a:t> and Weller 2008</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a:effectLst/>
                        </a:rPr>
                        <a:t>D/Y=f(Y, Atkinineq, equity, r): credit card debt</a:t>
                      </a:r>
                      <a:endParaRPr lang="en-GB" sz="13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a:effectLst/>
                        </a:rPr>
                        <a:t>US quarterly, 1980-2004</a:t>
                      </a:r>
                      <a:endParaRPr lang="en-GB" sz="13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positive effect of </a:t>
                      </a:r>
                      <a:r>
                        <a:rPr lang="en-GB" sz="1350" dirty="0" smtClean="0">
                          <a:effectLst/>
                        </a:rPr>
                        <a:t>Atkin inequality measure</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0">
                <a:tc>
                  <a:txBody>
                    <a:bodyPr/>
                    <a:lstStyle/>
                    <a:p>
                      <a:pPr>
                        <a:lnSpc>
                          <a:spcPct val="150000"/>
                        </a:lnSpc>
                        <a:spcAft>
                          <a:spcPts val="0"/>
                        </a:spcAft>
                      </a:pPr>
                      <a:r>
                        <a:rPr lang="en-GB" sz="1350" dirty="0">
                          <a:effectLst/>
                        </a:rPr>
                        <a:t>Christen and Morgan 2005</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1195D3"/>
                    </a:solidFill>
                  </a:tcPr>
                </a:tc>
                <a:tc>
                  <a:txBody>
                    <a:bodyPr/>
                    <a:lstStyle/>
                    <a:p>
                      <a:pPr>
                        <a:lnSpc>
                          <a:spcPct val="150000"/>
                        </a:lnSpc>
                        <a:spcAft>
                          <a:spcPts val="0"/>
                        </a:spcAft>
                      </a:pPr>
                      <a:r>
                        <a:rPr lang="en-GB" sz="1350" dirty="0" smtClean="0">
                          <a:effectLst/>
                        </a:rPr>
                        <a:t>D/Y=f(D/Y(-</a:t>
                      </a:r>
                      <a:r>
                        <a:rPr lang="en-GB" sz="1350" dirty="0">
                          <a:effectLst/>
                        </a:rPr>
                        <a:t>1), C, ΔY ,GINI): total household debt</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a:effectLst/>
                        </a:rPr>
                        <a:t>US quarterly, 1980-2003</a:t>
                      </a:r>
                      <a:endParaRPr lang="en-GB" sz="13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50000"/>
                        </a:lnSpc>
                        <a:spcAft>
                          <a:spcPts val="0"/>
                        </a:spcAft>
                      </a:pPr>
                      <a:r>
                        <a:rPr lang="en-GB" sz="1350" dirty="0">
                          <a:effectLst/>
                        </a:rPr>
                        <a:t>Positive effect of Gini</a:t>
                      </a:r>
                      <a:endParaRPr lang="en-GB"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052218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Empirical Literature: Summing Up</a:t>
            </a:r>
          </a:p>
        </p:txBody>
      </p:sp>
      <p:sp>
        <p:nvSpPr>
          <p:cNvPr id="3" name="Inhaltsplatzhalter 2"/>
          <p:cNvSpPr>
            <a:spLocks noGrp="1"/>
          </p:cNvSpPr>
          <p:nvPr>
            <p:ph idx="1"/>
          </p:nvPr>
        </p:nvSpPr>
        <p:spPr>
          <a:xfrm>
            <a:off x="628650" y="1825624"/>
            <a:ext cx="7886700" cy="5032375"/>
          </a:xfrm>
        </p:spPr>
        <p:txBody>
          <a:bodyPr>
            <a:normAutofit fontScale="92500"/>
          </a:bodyPr>
          <a:lstStyle/>
          <a:p>
            <a:r>
              <a:rPr lang="en-GB" dirty="0"/>
              <a:t>evidence for expenditure cascades</a:t>
            </a:r>
          </a:p>
          <a:p>
            <a:pPr lvl="1"/>
            <a:r>
              <a:rPr lang="en-GB" dirty="0"/>
              <a:t>income inequality: positive effects on C and debt</a:t>
            </a:r>
          </a:p>
          <a:p>
            <a:pPr marL="0" indent="0">
              <a:buNone/>
            </a:pPr>
            <a:endParaRPr lang="en-GB" sz="1000" dirty="0"/>
          </a:p>
          <a:p>
            <a:r>
              <a:rPr lang="en-GB" dirty="0"/>
              <a:t>evidence for housing-driven-debt hypothesis</a:t>
            </a:r>
          </a:p>
          <a:p>
            <a:pPr lvl="1"/>
            <a:r>
              <a:rPr lang="en-GB" dirty="0"/>
              <a:t>property prices: positive effects on C and debt</a:t>
            </a:r>
          </a:p>
          <a:p>
            <a:pPr marL="0" indent="0">
              <a:buNone/>
            </a:pPr>
            <a:endParaRPr lang="en-GB" sz="1000" dirty="0"/>
          </a:p>
          <a:p>
            <a:pPr marL="0" indent="0">
              <a:buNone/>
            </a:pPr>
            <a:r>
              <a:rPr lang="en-GB" dirty="0"/>
              <a:t>→ </a:t>
            </a:r>
            <a:r>
              <a:rPr lang="en-GB" dirty="0" smtClean="0"/>
              <a:t>rarely </a:t>
            </a:r>
            <a:r>
              <a:rPr lang="en-GB" dirty="0"/>
              <a:t>investigated </a:t>
            </a:r>
            <a:r>
              <a:rPr lang="en-GB" dirty="0" smtClean="0"/>
              <a:t>simultaneously</a:t>
            </a:r>
          </a:p>
          <a:p>
            <a:pPr marL="0" indent="0">
              <a:buNone/>
            </a:pPr>
            <a:r>
              <a:rPr lang="en-GB" dirty="0"/>
              <a:t>→ </a:t>
            </a:r>
            <a:r>
              <a:rPr lang="en-GB" dirty="0" smtClean="0"/>
              <a:t>most surveys don’t capture tail of income distribution</a:t>
            </a:r>
            <a:endParaRPr lang="en-GB" dirty="0"/>
          </a:p>
          <a:p>
            <a:pPr marL="0" indent="0">
              <a:buNone/>
            </a:pPr>
            <a:endParaRPr lang="en-GB" dirty="0"/>
          </a:p>
        </p:txBody>
      </p:sp>
      <p:sp>
        <p:nvSpPr>
          <p:cNvPr id="4" name="Fußzeilenplatzhalter 3"/>
          <p:cNvSpPr>
            <a:spLocks noGrp="1"/>
          </p:cNvSpPr>
          <p:nvPr>
            <p:ph type="ftr" sz="quarter" idx="3"/>
          </p:nvPr>
        </p:nvSpPr>
        <p:spPr/>
        <p:txBody>
          <a:bodyPr/>
          <a:lstStyle/>
          <a:p>
            <a:r>
              <a:rPr lang="en-GB" dirty="0" smtClean="0"/>
              <a:t>literature </a:t>
            </a:r>
            <a:r>
              <a:rPr lang="en-GB" dirty="0" smtClean="0">
                <a:solidFill>
                  <a:schemeClr val="bg1">
                    <a:lumMod val="65000"/>
                  </a:schemeClr>
                </a:solidFill>
              </a:rPr>
              <a:t>/ SCF /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1532031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685800" y="1265795"/>
            <a:ext cx="7772400" cy="2387600"/>
          </a:xfrm>
        </p:spPr>
        <p:txBody>
          <a:bodyPr/>
          <a:lstStyle/>
          <a:p>
            <a:r>
              <a:rPr lang="en-GB" dirty="0"/>
              <a:t>Data: Survey of Consumer Finances (SCF)</a:t>
            </a:r>
          </a:p>
        </p:txBody>
      </p:sp>
      <p:sp>
        <p:nvSpPr>
          <p:cNvPr id="6" name="Untertitel 5"/>
          <p:cNvSpPr>
            <a:spLocks noGrp="1"/>
          </p:cNvSpPr>
          <p:nvPr>
            <p:ph type="subTitle" idx="1"/>
          </p:nvPr>
        </p:nvSpPr>
        <p:spPr/>
        <p:txBody>
          <a:bodyPr/>
          <a:lstStyle/>
          <a:p>
            <a:endParaRPr lang="en-GB"/>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a:t>
            </a:r>
            <a:r>
              <a:rPr lang="en-GB" dirty="0" smtClean="0"/>
              <a:t> SCF </a:t>
            </a:r>
            <a:r>
              <a:rPr lang="en-GB" dirty="0" smtClean="0">
                <a:solidFill>
                  <a:schemeClr val="bg1">
                    <a:lumMod val="65000"/>
                  </a:schemeClr>
                </a:solidFill>
              </a:rPr>
              <a:t>/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2581315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Survey of Consumer Finances</a:t>
            </a:r>
            <a:endParaRPr lang="en-GB" dirty="0"/>
          </a:p>
        </p:txBody>
      </p:sp>
      <p:sp>
        <p:nvSpPr>
          <p:cNvPr id="3" name="Inhaltsplatzhalter 2"/>
          <p:cNvSpPr>
            <a:spLocks noGrp="1"/>
          </p:cNvSpPr>
          <p:nvPr>
            <p:ph idx="1"/>
          </p:nvPr>
        </p:nvSpPr>
        <p:spPr/>
        <p:txBody>
          <a:bodyPr/>
          <a:lstStyle/>
          <a:p>
            <a:r>
              <a:rPr lang="en-GB" dirty="0"/>
              <a:t>household survey on behalf of US Fed</a:t>
            </a:r>
          </a:p>
          <a:p>
            <a:pPr lvl="1"/>
            <a:r>
              <a:rPr lang="en-GB" dirty="0"/>
              <a:t>focus on: assets, debt and income</a:t>
            </a:r>
          </a:p>
          <a:p>
            <a:pPr lvl="1"/>
            <a:r>
              <a:rPr lang="en-GB" dirty="0"/>
              <a:t>oversampling of rich households using tax data</a:t>
            </a:r>
          </a:p>
          <a:p>
            <a:pPr lvl="1"/>
            <a:r>
              <a:rPr lang="en-GB" dirty="0"/>
              <a:t>4,300 to 6,500 observations</a:t>
            </a:r>
          </a:p>
          <a:p>
            <a:pPr lvl="1"/>
            <a:r>
              <a:rPr lang="en-GB" dirty="0"/>
              <a:t>3 year intervals </a:t>
            </a:r>
            <a:r>
              <a:rPr lang="en-GB" sz="1800" dirty="0"/>
              <a:t>(1995-2007</a:t>
            </a:r>
            <a:r>
              <a:rPr lang="en-GB" sz="1800" dirty="0" smtClean="0"/>
              <a:t>)</a:t>
            </a:r>
            <a:endParaRPr lang="en-GB" sz="1800" dirty="0"/>
          </a:p>
        </p:txBody>
      </p:sp>
      <p:sp>
        <p:nvSpPr>
          <p:cNvPr id="4" name="Fußzeilenplatzhalter 3"/>
          <p:cNvSpPr>
            <a:spLocks noGrp="1"/>
          </p:cNvSpPr>
          <p:nvPr>
            <p:ph type="ftr" sz="quarter" idx="3"/>
          </p:nvPr>
        </p:nvSpPr>
        <p:spPr/>
        <p:txBody>
          <a:bodyPr/>
          <a:lstStyle/>
          <a:p>
            <a:r>
              <a:rPr lang="en-GB" dirty="0" smtClean="0">
                <a:solidFill>
                  <a:schemeClr val="bg1">
                    <a:lumMod val="65000"/>
                  </a:schemeClr>
                </a:solidFill>
              </a:rPr>
              <a:t>literature /</a:t>
            </a:r>
            <a:r>
              <a:rPr lang="en-GB" dirty="0" smtClean="0"/>
              <a:t> SCF </a:t>
            </a:r>
            <a:r>
              <a:rPr lang="en-GB" dirty="0" smtClean="0">
                <a:solidFill>
                  <a:schemeClr val="bg1">
                    <a:lumMod val="65000"/>
                  </a:schemeClr>
                </a:solidFill>
              </a:rPr>
              <a:t>/ model / results / conclusion / appendix</a:t>
            </a:r>
            <a:endParaRPr lang="en-GB" dirty="0">
              <a:solidFill>
                <a:schemeClr val="bg1">
                  <a:lumMod val="65000"/>
                </a:schemeClr>
              </a:solidFill>
            </a:endParaRPr>
          </a:p>
        </p:txBody>
      </p:sp>
    </p:spTree>
    <p:extLst>
      <p:ext uri="{BB962C8B-B14F-4D97-AF65-F5344CB8AC3E}">
        <p14:creationId xmlns:p14="http://schemas.microsoft.com/office/powerpoint/2010/main" val="31540413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2376</Words>
  <Application>Microsoft Office PowerPoint</Application>
  <PresentationFormat>Bildschirmpräsentation (4:3)</PresentationFormat>
  <Paragraphs>269</Paragraphs>
  <Slides>27</Slides>
  <Notes>15</Notes>
  <HiddenSlides>0</HiddenSlides>
  <MMClips>0</MMClips>
  <ScaleCrop>false</ScaleCrop>
  <HeadingPairs>
    <vt:vector size="4" baseType="variant">
      <vt:variant>
        <vt:lpstr>Design</vt:lpstr>
      </vt:variant>
      <vt:variant>
        <vt:i4>1</vt:i4>
      </vt:variant>
      <vt:variant>
        <vt:lpstr>Folientitel</vt:lpstr>
      </vt:variant>
      <vt:variant>
        <vt:i4>27</vt:i4>
      </vt:variant>
    </vt:vector>
  </HeadingPairs>
  <TitlesOfParts>
    <vt:vector size="28" baseType="lpstr">
      <vt:lpstr>Office Theme</vt:lpstr>
      <vt:lpstr>Determinants of US Household Debt   New Evidence from the SCF</vt:lpstr>
      <vt:lpstr>Determinants of Household Debt</vt:lpstr>
      <vt:lpstr>Investigating Household Debt</vt:lpstr>
      <vt:lpstr>Simple Accounting</vt:lpstr>
      <vt:lpstr>Two Popular Hypotheses</vt:lpstr>
      <vt:lpstr>Empirical Literature: HH Debt</vt:lpstr>
      <vt:lpstr>Empirical Literature: Summing Up</vt:lpstr>
      <vt:lpstr>Data: Survey of Consumer Finances (SCF)</vt:lpstr>
      <vt:lpstr>Survey of Consumer Finances</vt:lpstr>
      <vt:lpstr>Debt to Income Ratios</vt:lpstr>
      <vt:lpstr>Survey of Consumer Finances</vt:lpstr>
      <vt:lpstr>Constructing ∆D_it</vt:lpstr>
      <vt:lpstr>PowerPoint-Präsentation</vt:lpstr>
      <vt:lpstr>The Econometric Model</vt:lpstr>
      <vt:lpstr>Specification</vt:lpstr>
      <vt:lpstr>Definition of C ̃_it - Part I</vt:lpstr>
      <vt:lpstr>Definition of C ̃_it - Part II</vt:lpstr>
      <vt:lpstr>Results</vt:lpstr>
      <vt:lpstr>Results I</vt:lpstr>
      <vt:lpstr>PowerPoint-Präsentation</vt:lpstr>
      <vt:lpstr>Summing Up</vt:lpstr>
      <vt:lpstr>PowerPoint-Präsentation</vt:lpstr>
      <vt:lpstr>Appendix</vt:lpstr>
      <vt:lpstr>PowerPoint-Präsentation</vt:lpstr>
      <vt:lpstr>Interactions</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Determinants of US Household Debt</dc:title>
  <dc:creator>Rafael Wildauer</dc:creator>
  <cp:lastModifiedBy>wwuser</cp:lastModifiedBy>
  <cp:revision>167</cp:revision>
  <dcterms:created xsi:type="dcterms:W3CDTF">2015-05-03T18:29:51Z</dcterms:created>
  <dcterms:modified xsi:type="dcterms:W3CDTF">2015-10-06T13:33:46Z</dcterms:modified>
</cp:coreProperties>
</file>