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rawings/drawing1.xml" ContentType="application/vnd.openxmlformats-officedocument.drawingml.chartshape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58" r:id="rId4"/>
    <p:sldId id="257" r:id="rId5"/>
    <p:sldId id="281" r:id="rId6"/>
    <p:sldId id="291" r:id="rId7"/>
    <p:sldId id="265" r:id="rId8"/>
    <p:sldId id="259" r:id="rId9"/>
    <p:sldId id="268" r:id="rId10"/>
    <p:sldId id="269" r:id="rId11"/>
    <p:sldId id="260" r:id="rId12"/>
    <p:sldId id="286" r:id="rId13"/>
    <p:sldId id="261" r:id="rId14"/>
    <p:sldId id="262" r:id="rId15"/>
    <p:sldId id="263" r:id="rId16"/>
    <p:sldId id="266" r:id="rId17"/>
    <p:sldId id="270" r:id="rId18"/>
    <p:sldId id="264" r:id="rId19"/>
    <p:sldId id="271" r:id="rId20"/>
    <p:sldId id="272" r:id="rId21"/>
    <p:sldId id="273" r:id="rId22"/>
    <p:sldId id="277" r:id="rId23"/>
    <p:sldId id="275" r:id="rId24"/>
    <p:sldId id="278" r:id="rId25"/>
    <p:sldId id="267" r:id="rId26"/>
    <p:sldId id="280" r:id="rId27"/>
    <p:sldId id="279" r:id="rId28"/>
    <p:sldId id="283" r:id="rId29"/>
    <p:sldId id="288" r:id="rId30"/>
    <p:sldId id="290" r:id="rId31"/>
    <p:sldId id="289" r:id="rId32"/>
    <p:sldId id="292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73" d="100"/>
          <a:sy n="73" d="100"/>
        </p:scale>
        <p:origin x="-40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chart>
    <c:title>
      <c:layout/>
      <c:txPr>
        <a:bodyPr/>
        <a:lstStyle/>
        <a:p>
          <a:pPr>
            <a:defRPr lang="en-US"/>
          </a:pPr>
          <a:endParaRPr lang="el-GR"/>
        </a:p>
      </c:txPr>
    </c:title>
    <c:plotArea>
      <c:layout>
        <c:manualLayout>
          <c:layoutTarget val="inner"/>
          <c:xMode val="edge"/>
          <c:yMode val="edge"/>
          <c:x val="0.12236852337902207"/>
          <c:y val="0.12413035005329247"/>
          <c:w val="0.47545968212306816"/>
          <c:h val="0.84303458088641281"/>
        </c:manualLayout>
      </c:layout>
      <c:pie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Belief systems</c:v>
                </c:pt>
              </c:strCache>
            </c:strRef>
          </c:tx>
          <c:cat>
            <c:strRef>
              <c:f>Φύλλο1!$A$2:$A$6</c:f>
              <c:strCache>
                <c:ptCount val="5"/>
                <c:pt idx="0">
                  <c:v>Roman Catholic</c:v>
                </c:pt>
                <c:pt idx="1">
                  <c:v>Protestant</c:v>
                </c:pt>
                <c:pt idx="2">
                  <c:v>Muslim</c:v>
                </c:pt>
                <c:pt idx="3">
                  <c:v>Orthodox</c:v>
                </c:pt>
                <c:pt idx="4">
                  <c:v>Unaffiliated or other</c:v>
                </c:pt>
              </c:strCache>
            </c:strRef>
          </c:cat>
          <c:val>
            <c:numRef>
              <c:f>Φύλλο1!$B$2:$B$6</c:f>
              <c:numCache>
                <c:formatCode>General</c:formatCode>
                <c:ptCount val="5"/>
                <c:pt idx="0">
                  <c:v>29</c:v>
                </c:pt>
                <c:pt idx="1">
                  <c:v>27</c:v>
                </c:pt>
                <c:pt idx="2">
                  <c:v>5</c:v>
                </c:pt>
                <c:pt idx="3">
                  <c:v>2</c:v>
                </c:pt>
                <c:pt idx="4">
                  <c:v>37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53F-49B6-91C8-AB68BCE9E3E9}"/>
            </c:ext>
          </c:extLst>
        </c:ser>
        <c:firstSliceAng val="0"/>
      </c:pieChart>
    </c:plotArea>
    <c:legend>
      <c:legendPos val="r"/>
      <c:layout/>
      <c:txPr>
        <a:bodyPr/>
        <a:lstStyle/>
        <a:p>
          <a:pPr>
            <a:defRPr lang="en-US"/>
          </a:pPr>
          <a:endParaRPr lang="el-GR"/>
        </a:p>
      </c:txPr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l-GR"/>
  <c:style val="4"/>
  <c:chart>
    <c:title>
      <c:layout/>
      <c:txPr>
        <a:bodyPr/>
        <a:lstStyle/>
        <a:p>
          <a:pPr>
            <a:defRPr lang="en-US"/>
          </a:pPr>
          <a:endParaRPr lang="el-GR"/>
        </a:p>
      </c:txPr>
    </c:title>
    <c:plotArea>
      <c:layout>
        <c:manualLayout>
          <c:layoutTarget val="inner"/>
          <c:xMode val="edge"/>
          <c:yMode val="edge"/>
          <c:x val="2.0103535504602074E-2"/>
          <c:y val="0.22961770185826358"/>
          <c:w val="0.9513136360917166"/>
          <c:h val="0.72037282742718978"/>
        </c:manualLayout>
      </c:layout>
      <c:pieChart>
        <c:varyColors val="1"/>
        <c:ser>
          <c:idx val="0"/>
          <c:order val="0"/>
          <c:tx>
            <c:strRef>
              <c:f>Φύλλο1!$B$1</c:f>
              <c:strCache>
                <c:ptCount val="1"/>
                <c:pt idx="0">
                  <c:v>Ethnic composition (by nationality;2019)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lang="en-US"/>
                </a:pPr>
                <a:endParaRPr lang="el-GR"/>
              </a:p>
            </c:txPr>
            <c:dLblPos val="bestFit"/>
            <c:showPercent val="1"/>
            <c:showLeaderLines val="1"/>
            <c:extLst xmlns:c16r2="http://schemas.microsoft.com/office/drawing/2015/06/chart"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Φύλλο1!$A$2:$A$6</c:f>
              <c:strCache>
                <c:ptCount val="5"/>
                <c:pt idx="0">
                  <c:v>German</c:v>
                </c:pt>
                <c:pt idx="1">
                  <c:v>Polish</c:v>
                </c:pt>
                <c:pt idx="2">
                  <c:v>Turkish</c:v>
                </c:pt>
                <c:pt idx="3">
                  <c:v>Russian</c:v>
                </c:pt>
                <c:pt idx="4">
                  <c:v>Other</c:v>
                </c:pt>
              </c:strCache>
            </c:strRef>
          </c:cat>
          <c:val>
            <c:numRef>
              <c:f>Φύλλο1!$B$2:$B$6</c:f>
              <c:numCache>
                <c:formatCode>General</c:formatCode>
                <c:ptCount val="5"/>
                <c:pt idx="0">
                  <c:v>81</c:v>
                </c:pt>
                <c:pt idx="1">
                  <c:v>4</c:v>
                </c:pt>
                <c:pt idx="2">
                  <c:v>3</c:v>
                </c:pt>
                <c:pt idx="3">
                  <c:v>2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672-48CB-84A8-781890A53561}"/>
            </c:ext>
          </c:extLst>
        </c:ser>
        <c:dLbls>
          <c:showPercent val="1"/>
        </c:dLbls>
        <c:firstSliceAng val="0"/>
      </c:pieChart>
    </c:plotArea>
    <c:legend>
      <c:legendPos val="t"/>
      <c:layout/>
      <c:txPr>
        <a:bodyPr/>
        <a:lstStyle/>
        <a:p>
          <a:pPr>
            <a:defRPr lang="en-US"/>
          </a:pPr>
          <a:endParaRPr lang="el-GR"/>
        </a:p>
      </c:txPr>
    </c:legend>
    <c:plotVisOnly val="1"/>
    <c:dispBlanksAs val="zero"/>
  </c:chart>
  <c:txPr>
    <a:bodyPr/>
    <a:lstStyle/>
    <a:p>
      <a:pPr>
        <a:defRPr sz="1800"/>
      </a:pPr>
      <a:endParaRPr lang="el-GR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0.21</cdr:x>
      <cdr:y>0.40509</cdr:y>
    </cdr:from>
    <cdr:to>
      <cdr:x>0.28875</cdr:x>
      <cdr:y>0.48266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728192" y="1880187"/>
          <a:ext cx="648072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37%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0.42874</cdr:x>
      <cdr:y>0.34303</cdr:y>
    </cdr:from>
    <cdr:to>
      <cdr:x>0.49874</cdr:x>
      <cdr:y>0.42061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528392" y="1592155"/>
          <a:ext cx="576064" cy="36004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29%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0.39374</cdr:x>
      <cdr:y>0.71538</cdr:y>
    </cdr:from>
    <cdr:to>
      <cdr:x>0.44624</cdr:x>
      <cdr:y>0.77744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3240360" y="3320347"/>
          <a:ext cx="432048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27%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0.25375</cdr:x>
      <cdr:y>0.77744</cdr:y>
    </cdr:from>
    <cdr:to>
      <cdr:x>0.2975</cdr:x>
      <cdr:y>0.82398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2088232" y="3608379"/>
          <a:ext cx="360040" cy="21602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5%</a:t>
          </a:r>
          <a:endParaRPr lang="en-US" sz="1100" dirty="0"/>
        </a:p>
      </cdr:txBody>
    </cdr:sp>
  </cdr:relSizeAnchor>
  <cdr:relSizeAnchor xmlns:cdr="http://schemas.openxmlformats.org/drawingml/2006/chartDrawing">
    <cdr:from>
      <cdr:x>0.20125</cdr:x>
      <cdr:y>0.77744</cdr:y>
    </cdr:from>
    <cdr:to>
      <cdr:x>0.245</cdr:x>
      <cdr:y>0.83949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1656184" y="3608379"/>
          <a:ext cx="360040" cy="28803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100" dirty="0" smtClean="0"/>
            <a:t>2%</a:t>
          </a:r>
          <a:endParaRPr lang="en-US" sz="1100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546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897068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71078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97794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139195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365740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9770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2260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68420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043415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185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733553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766028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310958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8026616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3649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961204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977003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27159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266684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831955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55607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421971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025324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9286744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08091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57803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14501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693512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724612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0971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27039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94017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CDCB2-E033-4D87-9E16-8E409A2FD638}" type="datetimeFigureOut">
              <a:rPr lang="en-US" smtClean="0"/>
              <a:pPr/>
              <a:t>11/10/2019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74D19F-8D72-4A84-94FD-0A85F29C486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823453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19260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FBAFB-50BE-464A-8DC0-AA2F851518FF}" type="datetimeFigureOut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10/11/2019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BAFE1F-5EC0-49C3-A1C5-BDC22537DFB8}" type="slidenum">
              <a:rPr lang="el-G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l-G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74290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950210" y="2763022"/>
            <a:ext cx="6286500" cy="123035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noAutofit/>
          </a:bodyPr>
          <a:lstStyle/>
          <a:p>
            <a:pPr algn="ctr"/>
            <a:endParaRPr lang="en-US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BUNDESREPUBLIK</a:t>
            </a:r>
            <a:r>
              <a:rPr lang="en-US" sz="28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DEUTSCHLAND</a:t>
            </a:r>
            <a:endParaRPr lang="en-US" sz="2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15460" y="5134569"/>
            <a:ext cx="3556000" cy="92333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</a:rPr>
              <a:t>Presentation by:</a:t>
            </a:r>
          </a:p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Giorgos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Charalampous</a:t>
            </a:r>
            <a:endParaRPr lang="en-US" dirty="0" smtClean="0">
              <a:solidFill>
                <a:schemeClr val="bg1"/>
              </a:solidFill>
            </a:endParaRPr>
          </a:p>
          <a:p>
            <a:pPr algn="ctr"/>
            <a:r>
              <a:rPr lang="en-US" dirty="0" err="1" smtClean="0">
                <a:solidFill>
                  <a:schemeClr val="bg1"/>
                </a:solidFill>
              </a:rPr>
              <a:t>Valia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Kakarouka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0812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German Economic Figures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Germany is the 1</a:t>
            </a:r>
            <a:r>
              <a:rPr lang="en-US" sz="2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economic power in Europe and 5</a:t>
            </a:r>
            <a:r>
              <a:rPr lang="en-US" sz="22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worldwide</a:t>
            </a: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08715978"/>
              </p:ext>
            </p:extLst>
          </p:nvPr>
        </p:nvGraphicFramePr>
        <p:xfrm>
          <a:off x="838200" y="2576535"/>
          <a:ext cx="8128000" cy="2245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xmlns="" val="2998853574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xmlns="" val="41138561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EXPORTS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IMPORTS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773207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/>
                        <a:t>Cars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Cars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2468640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Machinery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Vehicle parts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1662416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Chemicals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Package medicaments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0698421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Household</a:t>
                      </a:r>
                      <a:r>
                        <a:rPr lang="en-US" baseline="0" dirty="0" smtClean="0"/>
                        <a:t> equipment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Human and</a:t>
                      </a:r>
                      <a:r>
                        <a:rPr lang="en-US" baseline="0" dirty="0" smtClean="0"/>
                        <a:t> animal blood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695979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Crude petroleum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479959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230040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 Economic Figures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Employment in Germany: 96.5%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Germany’s inflation: 1.4%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GDP: 3.68 trillion euros</a:t>
            </a: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461000" y="1404143"/>
            <a:ext cx="5892800" cy="4564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4163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 Economic Figures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Employment: 73.2%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ECB’s inflation target: 2%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EU’s GDP: 15.3 trillion euros</a:t>
            </a:r>
          </a:p>
          <a:p>
            <a:pPr lvl="0"/>
            <a:r>
              <a:rPr lang="en-US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Germany’s GDP represents approximately 20% of the union’s </a:t>
            </a:r>
            <a:r>
              <a:rPr lang="en-US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GDP</a:t>
            </a:r>
            <a:endParaRPr lang="en-US" sz="2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8259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IMPORTANT ECONOMIC AND POLITICAL EVENTS</a:t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342282"/>
            <a:ext cx="4638675" cy="283754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789837">
            <a:off x="6170993" y="1733031"/>
            <a:ext cx="5069890" cy="2852658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3951404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1945-1955</a:t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The de-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Nazification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West Germany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After WWII, the German economy lay in shambles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Denazification was an allied initiative to rid German and Austrian society, culture, press, economy, judiciary, and politics of the National Socialist ideology (Nazism). How it came to be? 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June of 1948, new legal currency: The Deutsche Mark (DM) substitutes the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reichsmark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(RM)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net result was about a 93% contraction in the money supply</a:t>
            </a:r>
          </a:p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the same day, price controls ,which were an obstacle for the smooth functioning of the market, are eliminated</a:t>
            </a: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5863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1945-1955</a:t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The de-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Nazification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of West Germany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12889"/>
            <a:ext cx="10515600" cy="2005011"/>
          </a:xfrm>
        </p:spPr>
        <p:txBody>
          <a:bodyPr>
            <a:noAutofit/>
          </a:bodyPr>
          <a:lstStyle/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In 1949, Allied-occupied West Germany becomes the FRG; Bonn is capital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separate East Germany, the GDR, is established in the Soviet-occupied zone; Berlin is  capital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Christian Democratic Union (CDU) is founded at federal level in West Germany in 1950.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Adenauer is the first Chancellor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3372" y="3517900"/>
            <a:ext cx="2360428" cy="30607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249739"/>
            <a:ext cx="2360428" cy="332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15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Wirtschaftswunder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(economic miracle)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1420"/>
            <a:ext cx="10515600" cy="3991655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1950’s: Start of rapid economic growth in West Germany inspired by Ludwig Erhard, minister of economics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economy averages an annual growth rate of 8%; output continued to grow by leaps and bounds after 1948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Large productivity gains due to: removing controls, lower inflation and cutting high marginal tax rates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Wages and salaries rose over 80% between 1949 and 1955 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Marshall Plan did not contribute. The aid was meant for smaller in size economies</a:t>
            </a: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232900" y="4628470"/>
            <a:ext cx="2120900" cy="212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7901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Late 50s: How the economic miracle evolves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unprecedented growth continued during the next decade with a stable pace of 4.6%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1957, West Germany establishes a new Central Bank (Deutsche Bundesbank) to which increased authority over monetary policies was given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Social welfare programs are initiated and expanded on the same year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By 1958, industrial production was more than four times its annual rate in comparison to 1948</a:t>
            </a: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45160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 1960s: How the economic miracle evolves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beginning of the next decade, German economy did not grow as fast as it had during the 1950s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Bundesbank slowed the pace of growth to avoid potential overheating 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supply of fresh labor was cut off by the Berlin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Mauer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(Berlin Wall built in 1961)</a:t>
            </a: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81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 1960s:  Political changes due to economic stagnation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Erhard is voted out of office in December 1966 mainly due to the economic problems of the previous years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Replaced by the Grand Coalition consisting of the Christian Democratic Party, the Christian Social Union, the Social Democratic Party of Germany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new chancellor is Kurt George Kissinger of the CDU</a:t>
            </a: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87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GENERAL INFORMATION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 lnSpcReduction="10000"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Area: 357.672 SQ KM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Capital: Berlin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Official language: Standard German, with over 95 percent of the country speaking Standard German or German dialects as their first language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Official Names: Federal Republic of Germany, </a:t>
            </a: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German Deutschland,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Bundesrepublik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Deutschland</a:t>
            </a: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0077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III.1960s: Political changes due to economic stagnation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government abandons Erhard’s ‘laissez-faire’ orientation and proposes a legislation that empowers government intervention to the economy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new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economic principles are adopted: currency stability, economic growth, employment levels, and trade balance known as  the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magisches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Viereck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"magic rectangle" or the "magic polygon."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22622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Kohl’s chancellorship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 lnSpcReduction="10000"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By late 1982, coalition government collapsed. Helmut Kohl , the leader of CDU/CSU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is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elected as the new Chancellor 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Kohl introduces new economic policies in order to deteriorate the government’s role in the economic sector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Tax reduction is adopted in order to increase family income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National debt decreases and economic recovery occurs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This solid economic basis helped the redevelopment of the eastern federal states after the reunification</a:t>
            </a: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030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reunification of Germany</a:t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the mid- 1980s, after significant political changes in the </a:t>
            </a:r>
            <a:r>
              <a:rPr lang="en-US" sz="2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Soviet Union the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prospect of the reunification suddenly arose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ascension of Mikhail Gorbachev in 1985, caused waves of reforms throughout the eastern bloc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September 1989, 13.000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ast Germans managed to escape to the West  through Hungary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November 9 1989 the Berlin Wall falls, serving as a landmark for the realization of the reunification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 October 3 1990, Germany is officially reunified when the five federal states (‘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Bundeslander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’) of East Germany joined the FRG  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74723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BEFORE AND AFTER THE REUNIFICATION OF GERMANY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531108"/>
            <a:ext cx="4137666" cy="486969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350557" y="1963284"/>
            <a:ext cx="4498418" cy="344646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2738697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REUNIFICATION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49140" y="3992562"/>
            <a:ext cx="4762500" cy="2560638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18781" y="839787"/>
            <a:ext cx="4385717" cy="26781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1402987"/>
            <a:ext cx="4047274" cy="2391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68369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BERLIN WALL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             1989                                                                2019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95301" y="2603498"/>
            <a:ext cx="5067299" cy="357346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32550" y="2603499"/>
            <a:ext cx="5124450" cy="357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77918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2009-2010</a:t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 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economy in front of global economic crisis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Plagued by the global economic crisis, economy shrank by 5% in 2009, hit by a slump in exports and investments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During the crisis, a modest increase in unemployment is noted 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German economy recovers rapidly.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igures show that in August 2009 the country is out of recession and economy grew by 0.3%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constitutional amendment, approved in 2009, limits the federal government to structural  deficits of no more than 0.35% of GDP per annum as of 2016</a:t>
            </a: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0599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Immigration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pPr marL="0" indent="0"/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According to OECD, Germany is the second-largest destination for immigrants after the United States</a:t>
            </a: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During the European migration crisis in 2015, nearly 900,000 migrants entered Germany under Chancellor Angela Merkel’s ‘open-door policy’, many of them seeking asylum</a:t>
            </a: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The “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Wir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schaffen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das” attitude was behind Merkel’s admirable intentions.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Intergration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though has been difficult</a:t>
            </a:r>
          </a:p>
          <a:p>
            <a:pPr marL="0" indent="0"/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Since then, the number of migrants entering Germany has steadily dropped</a:t>
            </a:r>
          </a:p>
          <a:p>
            <a:pPr marL="0" indent="0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31139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A5547EC0-F90C-4E90-9CED-7375A1B4FB0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9268" y="476077"/>
            <a:ext cx="5017624" cy="3324534"/>
          </a:xfrm>
        </p:spPr>
      </p:pic>
      <p:pic>
        <p:nvPicPr>
          <p:cNvPr id="5" name="Picture 4" descr="german-girls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85187" y="3161211"/>
            <a:ext cx="5848673" cy="32863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840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Energy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Germany is the sixth largest consumer of energy in he world</a:t>
            </a: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Germany imports more than half of its energy mainly from Norway, Russia, UK</a:t>
            </a: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Following the March 2011 Fukushima nuclear disaster, Chancellor Merkel announces in May 2011 that 8/17 nuclear reactors would be shut down</a:t>
            </a: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Renewable energy share of gross electricity consumption rose from 10% in 2005 to 20% in 2011. Main renewable electricity sources were in first half of 2012: Wind Energy 36.6%, biomass 22.5%, hydropower 14.7%, photovoltaic 21.2% and bio waste 3.6%</a:t>
            </a:r>
          </a:p>
          <a:p>
            <a:pPr marL="0" indent="0"/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In the first months of 2019, energy consumption has decreased by 3%</a:t>
            </a:r>
          </a:p>
          <a:p>
            <a:pPr marL="0" indent="0"/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48347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Bundesländer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(Federal States)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Germany consists of 16 federal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states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Bayern (Bavaria), Niedersachsen (Lower Saxony) and Baden-Württemberg are the largest federal states and Bremen is the smallest federal state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Each state has a state capital. Berlin is not only the capital of Germany, but also of 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itself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Berlin 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is a so-called </a:t>
            </a:r>
            <a:r>
              <a:rPr lang="en-US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Stadtstaat</a:t>
            </a: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(city-state), just like Hamburg and Bremen. City-states are states that consist of only one city (except Bremen = two cities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4246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ermany-Final-Energy-202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7806" y="692331"/>
            <a:ext cx="8360228" cy="5486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840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2400" u="sn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Bundesländer</a:t>
            </a:r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(Federal States)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29200" y="454025"/>
            <a:ext cx="6540500" cy="5895975"/>
          </a:xfrm>
        </p:spPr>
      </p:pic>
    </p:spTree>
    <p:extLst>
      <p:ext uri="{BB962C8B-B14F-4D97-AF65-F5344CB8AC3E}">
        <p14:creationId xmlns:p14="http://schemas.microsoft.com/office/powerpoint/2010/main" xmlns="" val="4011933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2279576" y="5949280"/>
            <a:ext cx="7704856" cy="504056"/>
          </a:xfrm>
        </p:spPr>
        <p:txBody>
          <a:bodyPr>
            <a:normAutofit/>
          </a:bodyPr>
          <a:lstStyle/>
          <a:p>
            <a:pPr algn="l"/>
            <a:r>
              <a:rPr lang="en-US" sz="2000" dirty="0"/>
              <a:t>		     Source: Lovely Plant, Germany.</a:t>
            </a:r>
            <a:endParaRPr lang="el-GR" sz="2000" dirty="0"/>
          </a:p>
        </p:txBody>
      </p:sp>
      <p:graphicFrame>
        <p:nvGraphicFramePr>
          <p:cNvPr id="6" name="5 - Θέση περιεχομένου"/>
          <p:cNvGraphicFramePr>
            <a:graphicFrameLocks noGrp="1"/>
          </p:cNvGraphicFramePr>
          <p:nvPr>
            <p:ph idx="1"/>
          </p:nvPr>
        </p:nvGraphicFramePr>
        <p:xfrm>
          <a:off x="1919536" y="828734"/>
          <a:ext cx="8229600" cy="46413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37555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41500"/>
            <a:ext cx="9956800" cy="1358900"/>
          </a:xfrm>
        </p:spPr>
        <p:txBody>
          <a:bodyPr>
            <a:normAutofit/>
          </a:bodyPr>
          <a:lstStyle/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January, 2019: Germany’s population is estimated at 81,402,348 people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Density: 227 SQ KM (583 SQ ML)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Settlement Pattern: Urban 77.3% / Rural 22.7%</a:t>
            </a:r>
          </a:p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8200" y="3351212"/>
            <a:ext cx="5842000" cy="314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8928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2351584" y="6093296"/>
            <a:ext cx="7486600" cy="432048"/>
          </a:xfrm>
        </p:spPr>
        <p:txBody>
          <a:bodyPr>
            <a:normAutofit fontScale="90000"/>
          </a:bodyPr>
          <a:lstStyle/>
          <a:p>
            <a:r>
              <a:rPr lang="en-US" sz="2200" dirty="0"/>
              <a:t>Source: Lovely Planet, Germany</a:t>
            </a:r>
            <a:r>
              <a:rPr lang="en-US" sz="2400" dirty="0"/>
              <a:t>.</a:t>
            </a:r>
            <a:r>
              <a:rPr lang="el-GR" sz="2400" dirty="0"/>
              <a:t/>
            </a:r>
            <a:br>
              <a:rPr lang="el-GR" sz="2400" dirty="0"/>
            </a:br>
            <a:endParaRPr lang="el-GR" sz="2400" dirty="0"/>
          </a:p>
        </p:txBody>
      </p:sp>
      <p:graphicFrame>
        <p:nvGraphicFramePr>
          <p:cNvPr id="4" name="3 - Γράφημα"/>
          <p:cNvGraphicFramePr/>
          <p:nvPr/>
        </p:nvGraphicFramePr>
        <p:xfrm>
          <a:off x="2207568" y="980728"/>
          <a:ext cx="7632848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1663208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POPULATION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906589"/>
            <a:ext cx="10515600" cy="2500312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Life expectancy: Male 78.7, Female 83.3 and 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Total life expectancy: 81.0, which ranks Germany 26th worldwide </a:t>
            </a:r>
          </a:p>
          <a:p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Fertility rate: The current fertility rate for Germany in 2019 is 1.591 births per woman, a 0.32% increase from 2018</a:t>
            </a: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649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C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Fertility rate throughout the decades:</a:t>
            </a:r>
            <a:endParaRPr lang="en-US" sz="2400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3991655"/>
          </a:xfrm>
        </p:spPr>
        <p:txBody>
          <a:bodyPr>
            <a:normAutofit/>
          </a:bodyPr>
          <a:lstStyle/>
          <a:p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95425" y="1373189"/>
            <a:ext cx="9201150" cy="4570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495425" y="6261100"/>
            <a:ext cx="45370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Source: </a:t>
            </a:r>
            <a:r>
              <a:rPr lang="en-US" dirty="0" err="1" smtClean="0"/>
              <a:t>Macrotrends</a:t>
            </a:r>
            <a:r>
              <a:rPr lang="en-US" dirty="0" smtClean="0"/>
              <a:t>, Germany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882597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Yellow Orang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1241</TotalTime>
  <Words>1279</Words>
  <Application>Microsoft Office PowerPoint</Application>
  <PresentationFormat>Custom</PresentationFormat>
  <Paragraphs>158</Paragraphs>
  <Slides>30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30</vt:i4>
      </vt:variant>
    </vt:vector>
  </HeadingPairs>
  <TitlesOfParts>
    <vt:vector size="33" baseType="lpstr">
      <vt:lpstr>Office Theme</vt:lpstr>
      <vt:lpstr>Θέμα του Office</vt:lpstr>
      <vt:lpstr>1_Θέμα του Office</vt:lpstr>
      <vt:lpstr>Slide 1</vt:lpstr>
      <vt:lpstr>GENERAL INFORMATION</vt:lpstr>
      <vt:lpstr>Bundesländer (Federal States)</vt:lpstr>
      <vt:lpstr>   Bundesländer (Federal States)</vt:lpstr>
      <vt:lpstr>       Source: Lovely Plant, Germany.</vt:lpstr>
      <vt:lpstr>POPULATION</vt:lpstr>
      <vt:lpstr>Source: Lovely Planet, Germany. </vt:lpstr>
      <vt:lpstr>POPULATION</vt:lpstr>
      <vt:lpstr>Fertility rate throughout the decades:</vt:lpstr>
      <vt:lpstr>German Economic Figures</vt:lpstr>
      <vt:lpstr>German Economic Figures</vt:lpstr>
      <vt:lpstr>EU Economic Figures</vt:lpstr>
      <vt:lpstr>IMPORTANT ECONOMIC AND POLITICAL EVENTS </vt:lpstr>
      <vt:lpstr>1945-1955 I. The de-Nazification of West Germany</vt:lpstr>
      <vt:lpstr>1945-1955 I. The de-Nazification of West Germany</vt:lpstr>
      <vt:lpstr>II. Wirtschaftswunder (economic miracle)</vt:lpstr>
      <vt:lpstr>I. Late 50s: How the economic miracle evolves</vt:lpstr>
      <vt:lpstr>II.  1960s: How the economic miracle evolves</vt:lpstr>
      <vt:lpstr>III. 1960s:  Political changes due to economic stagnation</vt:lpstr>
      <vt:lpstr>III.1960s: Political changes due to economic stagnation</vt:lpstr>
      <vt:lpstr> Kohl’s chancellorship</vt:lpstr>
      <vt:lpstr>  The reunification of Germany </vt:lpstr>
      <vt:lpstr>BEFORE AND AFTER THE REUNIFICATION OF GERMANY</vt:lpstr>
      <vt:lpstr>REUNIFICATION</vt:lpstr>
      <vt:lpstr>THE BERLIN WALL</vt:lpstr>
      <vt:lpstr>2009-2010 German economy in front of global economic crisis</vt:lpstr>
      <vt:lpstr>Immigration</vt:lpstr>
      <vt:lpstr>Slide 28</vt:lpstr>
      <vt:lpstr>Energy</vt:lpstr>
      <vt:lpstr>Slide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student</dc:creator>
  <cp:lastModifiedBy>user</cp:lastModifiedBy>
  <cp:revision>86</cp:revision>
  <dcterms:created xsi:type="dcterms:W3CDTF">2019-11-04T12:35:56Z</dcterms:created>
  <dcterms:modified xsi:type="dcterms:W3CDTF">2019-11-10T21:16:06Z</dcterms:modified>
</cp:coreProperties>
</file>