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4" r:id="rId1"/>
  </p:sldMasterIdLst>
  <p:sldIdLst>
    <p:sldId id="256" r:id="rId2"/>
    <p:sldId id="258" r:id="rId3"/>
    <p:sldId id="259" r:id="rId4"/>
    <p:sldId id="263" r:id="rId5"/>
    <p:sldId id="260" r:id="rId6"/>
    <p:sldId id="261" r:id="rId7"/>
    <p:sldId id="257" r:id="rId8"/>
    <p:sldId id="265" r:id="rId9"/>
    <p:sldId id="266" r:id="rId10"/>
    <p:sldId id="297" r:id="rId11"/>
    <p:sldId id="264" r:id="rId12"/>
    <p:sldId id="267" r:id="rId13"/>
    <p:sldId id="269" r:id="rId14"/>
    <p:sldId id="270" r:id="rId15"/>
    <p:sldId id="271" r:id="rId16"/>
    <p:sldId id="272" r:id="rId17"/>
    <p:sldId id="273" r:id="rId18"/>
    <p:sldId id="274" r:id="rId19"/>
    <p:sldId id="275" r:id="rId20"/>
    <p:sldId id="276" r:id="rId21"/>
    <p:sldId id="277" r:id="rId22"/>
    <p:sldId id="298" r:id="rId23"/>
    <p:sldId id="278" r:id="rId24"/>
    <p:sldId id="294" r:id="rId25"/>
    <p:sldId id="293"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6" r:id="rId41"/>
    <p:sldId id="262" r:id="rId4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3" autoAdjust="0"/>
    <p:restoredTop sz="94660"/>
  </p:normalViewPr>
  <p:slideViewPr>
    <p:cSldViewPr snapToGrid="0">
      <p:cViewPr varScale="1">
        <p:scale>
          <a:sx n="91" d="100"/>
          <a:sy n="91" d="100"/>
        </p:scale>
        <p:origin x="120"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bg>
      <p:bgPr>
        <a:solidFill>
          <a:schemeClr val="accent1"/>
        </a:solidFill>
        <a:effectLst/>
      </p:bgPr>
    </p:bg>
    <p:spTree>
      <p:nvGrpSpPr>
        <p:cNvPr id="1" name=""/>
        <p:cNvGrpSpPr/>
        <p:nvPr/>
      </p:nvGrpSpPr>
      <p:grpSpPr>
        <a:xfrm>
          <a:off x="0" y="0"/>
          <a:ext cx="0" cy="0"/>
          <a:chOff x="0" y="0"/>
          <a:chExt cx="0" cy="0"/>
        </a:xfrm>
      </p:grpSpPr>
      <p:sp>
        <p:nvSpPr>
          <p:cNvPr id="4" name="Rectangle 3"/>
          <p:cNvSpPr/>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rgbClr val="FFFFFF"/>
                </a:solidFill>
              </a:defRPr>
            </a:lvl1pPr>
          </a:lstStyle>
          <a:p>
            <a:r>
              <a:rPr lang="el-GR"/>
              <a:t>Κάντε κλικ για να επεξεργαστείτε τον τίτλο υποδείγματος</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bg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l-GR"/>
              <a:t>Κάντε κλικ για να επεξεργαστείτε τον υπότιτλο του υποδείγματος</a:t>
            </a:r>
            <a:endParaRPr lang="en-US" dirty="0"/>
          </a:p>
        </p:txBody>
      </p:sp>
      <p:sp>
        <p:nvSpPr>
          <p:cNvPr id="7" name="Date Placeholder 6"/>
          <p:cNvSpPr>
            <a:spLocks noGrp="1"/>
          </p:cNvSpPr>
          <p:nvPr>
            <p:ph type="dt" sz="half" idx="10"/>
          </p:nvPr>
        </p:nvSpPr>
        <p:spPr/>
        <p:txBody>
          <a:bodyPr/>
          <a:lstStyle>
            <a:lvl1pPr>
              <a:defRPr>
                <a:solidFill>
                  <a:srgbClr val="FFFFFF">
                    <a:alpha val="80000"/>
                  </a:srgbClr>
                </a:solidFill>
              </a:defRPr>
            </a:lvl1pPr>
          </a:lstStyle>
          <a:p>
            <a:fld id="{55DE5182-F550-4704-B727-1BFB9A8575A2}" type="datetimeFigureOut">
              <a:rPr lang="el-GR" smtClean="0"/>
              <a:t>24/11/2019</a:t>
            </a:fld>
            <a:endParaRPr lang="el-GR"/>
          </a:p>
        </p:txBody>
      </p:sp>
      <p:sp>
        <p:nvSpPr>
          <p:cNvPr id="8" name="Footer Placeholder 7"/>
          <p:cNvSpPr>
            <a:spLocks noGrp="1"/>
          </p:cNvSpPr>
          <p:nvPr>
            <p:ph type="ftr" sz="quarter" idx="11"/>
          </p:nvPr>
        </p:nvSpPr>
        <p:spPr/>
        <p:txBody>
          <a:bodyPr/>
          <a:lstStyle>
            <a:lvl1pPr>
              <a:defRPr>
                <a:solidFill>
                  <a:srgbClr val="FFFFFF">
                    <a:alpha val="80000"/>
                  </a:srgbClr>
                </a:solidFill>
              </a:defRPr>
            </a:lvl1pPr>
          </a:lstStyle>
          <a:p>
            <a:endParaRPr lang="el-GR"/>
          </a:p>
        </p:txBody>
      </p:sp>
      <p:sp>
        <p:nvSpPr>
          <p:cNvPr id="9" name="Slide Number Placeholder 8"/>
          <p:cNvSpPr>
            <a:spLocks noGrp="1"/>
          </p:cNvSpPr>
          <p:nvPr>
            <p:ph type="sldNum" sz="quarter" idx="12"/>
          </p:nvPr>
        </p:nvSpPr>
        <p:spPr/>
        <p:txBody>
          <a:bodyPr/>
          <a:lstStyle>
            <a:lvl1pPr>
              <a:defRPr>
                <a:solidFill>
                  <a:srgbClr val="FFFFFF">
                    <a:alpha val="25000"/>
                  </a:srgbClr>
                </a:solidFill>
              </a:defRPr>
            </a:lvl1pPr>
          </a:lstStyle>
          <a:p>
            <a:fld id="{F50A3CB2-E7C3-4235-A3B4-330E397608A6}" type="slidenum">
              <a:rPr lang="el-GR" smtClean="0"/>
              <a:t>‹#›</a:t>
            </a:fld>
            <a:endParaRPr lang="el-GR"/>
          </a:p>
        </p:txBody>
      </p:sp>
    </p:spTree>
    <p:extLst>
      <p:ext uri="{BB962C8B-B14F-4D97-AF65-F5344CB8AC3E}">
        <p14:creationId xmlns:p14="http://schemas.microsoft.com/office/powerpoint/2010/main" val="14383943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55DE5182-F550-4704-B727-1BFB9A8575A2}" type="datetimeFigureOut">
              <a:rPr lang="el-GR" smtClean="0"/>
              <a:t>24/11/2019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32402200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l-GR"/>
              <a:t>Κάντε κλικ για να επεξεργαστείτε τον τίτλο υποδείγματος</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55DE5182-F550-4704-B727-1BFB9A8575A2}" type="datetimeFigureOut">
              <a:rPr lang="el-GR" smtClean="0"/>
              <a:t>24/11/2019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4216150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p:txBody>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10"/>
          </p:nvPr>
        </p:nvSpPr>
        <p:spPr/>
        <p:txBody>
          <a:bodyPr/>
          <a:lstStyle/>
          <a:p>
            <a:fld id="{55DE5182-F550-4704-B727-1BFB9A8575A2}" type="datetimeFigureOut">
              <a:rPr lang="el-GR" smtClean="0"/>
              <a:t>24/11/2019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110166533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accent1"/>
                </a:solidFill>
              </a:defRPr>
            </a:lvl1p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a:t>Στυλ κειμένου υποδείγματος</a:t>
            </a:r>
          </a:p>
        </p:txBody>
      </p:sp>
      <p:sp>
        <p:nvSpPr>
          <p:cNvPr id="4" name="Date Placeholder 3"/>
          <p:cNvSpPr>
            <a:spLocks noGrp="1"/>
          </p:cNvSpPr>
          <p:nvPr>
            <p:ph type="dt" sz="half" idx="10"/>
          </p:nvPr>
        </p:nvSpPr>
        <p:spPr/>
        <p:txBody>
          <a:bodyPr/>
          <a:lstStyle/>
          <a:p>
            <a:fld id="{55DE5182-F550-4704-B727-1BFB9A8575A2}" type="datetimeFigureOut">
              <a:rPr lang="el-GR" smtClean="0"/>
              <a:t>24/11/2019</a:t>
            </a:fld>
            <a:endParaRPr lang="el-GR"/>
          </a:p>
        </p:txBody>
      </p:sp>
      <p:sp>
        <p:nvSpPr>
          <p:cNvPr id="5" name="Footer Placeholder 4"/>
          <p:cNvSpPr>
            <a:spLocks noGrp="1"/>
          </p:cNvSpPr>
          <p:nvPr>
            <p:ph type="ftr" sz="quarter" idx="11"/>
          </p:nvPr>
        </p:nvSpPr>
        <p:spPr/>
        <p:txBody>
          <a:bodyPr/>
          <a:lstStyle/>
          <a:p>
            <a:endParaRPr lang="el-GR"/>
          </a:p>
        </p:txBody>
      </p:sp>
      <p:sp>
        <p:nvSpPr>
          <p:cNvPr id="6" name="Slide Number Placeholder 5"/>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351359509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Date Placeholder 4"/>
          <p:cNvSpPr>
            <a:spLocks noGrp="1"/>
          </p:cNvSpPr>
          <p:nvPr>
            <p:ph type="dt" sz="half" idx="10"/>
          </p:nvPr>
        </p:nvSpPr>
        <p:spPr/>
        <p:txBody>
          <a:bodyPr/>
          <a:lstStyle/>
          <a:p>
            <a:fld id="{55DE5182-F550-4704-B727-1BFB9A8575A2}" type="datetimeFigureOut">
              <a:rPr lang="el-GR" smtClean="0"/>
              <a:t>24/11/2019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31311795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solidFill>
                  <a:schemeClr val="tx1">
                    <a:lumMod val="85000"/>
                    <a:lumOff val="1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a:t>Στυλ κειμένου υποδείγματος</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7" name="Date Placeholder 6"/>
          <p:cNvSpPr>
            <a:spLocks noGrp="1"/>
          </p:cNvSpPr>
          <p:nvPr>
            <p:ph type="dt" sz="half" idx="10"/>
          </p:nvPr>
        </p:nvSpPr>
        <p:spPr/>
        <p:txBody>
          <a:bodyPr/>
          <a:lstStyle/>
          <a:p>
            <a:fld id="{55DE5182-F550-4704-B727-1BFB9A8575A2}" type="datetimeFigureOut">
              <a:rPr lang="el-GR" smtClean="0"/>
              <a:t>24/11/2019</a:t>
            </a:fld>
            <a:endParaRPr lang="el-GR"/>
          </a:p>
        </p:txBody>
      </p:sp>
      <p:sp>
        <p:nvSpPr>
          <p:cNvPr id="8" name="Footer Placeholder 7"/>
          <p:cNvSpPr>
            <a:spLocks noGrp="1"/>
          </p:cNvSpPr>
          <p:nvPr>
            <p:ph type="ftr" sz="quarter" idx="11"/>
          </p:nvPr>
        </p:nvSpPr>
        <p:spPr/>
        <p:txBody>
          <a:bodyPr/>
          <a:lstStyle/>
          <a:p>
            <a:endParaRPr lang="el-GR"/>
          </a:p>
        </p:txBody>
      </p:sp>
      <p:sp>
        <p:nvSpPr>
          <p:cNvPr id="9" name="Slide Number Placeholder 8"/>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31580299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l-GR"/>
              <a:t>Κάντε κλικ για να επεξεργαστείτε τον τίτλο υποδείγματος</a:t>
            </a:r>
            <a:endParaRPr lang="en-US" dirty="0"/>
          </a:p>
        </p:txBody>
      </p:sp>
      <p:sp>
        <p:nvSpPr>
          <p:cNvPr id="3" name="Date Placeholder 2"/>
          <p:cNvSpPr>
            <a:spLocks noGrp="1"/>
          </p:cNvSpPr>
          <p:nvPr>
            <p:ph type="dt" sz="half" idx="10"/>
          </p:nvPr>
        </p:nvSpPr>
        <p:spPr/>
        <p:txBody>
          <a:bodyPr/>
          <a:lstStyle/>
          <a:p>
            <a:fld id="{55DE5182-F550-4704-B727-1BFB9A8575A2}" type="datetimeFigureOut">
              <a:rPr lang="el-GR" smtClean="0"/>
              <a:t>24/11/2019</a:t>
            </a:fld>
            <a:endParaRPr lang="el-GR"/>
          </a:p>
        </p:txBody>
      </p:sp>
      <p:sp>
        <p:nvSpPr>
          <p:cNvPr id="4" name="Footer Placeholder 3"/>
          <p:cNvSpPr>
            <a:spLocks noGrp="1"/>
          </p:cNvSpPr>
          <p:nvPr>
            <p:ph type="ftr" sz="quarter" idx="11"/>
          </p:nvPr>
        </p:nvSpPr>
        <p:spPr/>
        <p:txBody>
          <a:bodyPr/>
          <a:lstStyle/>
          <a:p>
            <a:endParaRPr lang="el-GR"/>
          </a:p>
        </p:txBody>
      </p:sp>
      <p:sp>
        <p:nvSpPr>
          <p:cNvPr id="5" name="Slide Number Placeholder 4"/>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6933860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ό">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E5182-F550-4704-B727-1BFB9A8575A2}" type="datetimeFigureOut">
              <a:rPr lang="el-GR" smtClean="0"/>
              <a:t>24/11/2019</a:t>
            </a:fld>
            <a:endParaRPr lang="el-GR"/>
          </a:p>
        </p:txBody>
      </p:sp>
      <p:sp>
        <p:nvSpPr>
          <p:cNvPr id="3" name="Footer Placeholder 2"/>
          <p:cNvSpPr>
            <a:spLocks noGrp="1"/>
          </p:cNvSpPr>
          <p:nvPr>
            <p:ph type="ftr" sz="quarter" idx="11"/>
          </p:nvPr>
        </p:nvSpPr>
        <p:spPr/>
        <p:txBody>
          <a:bodyPr/>
          <a:lstStyle/>
          <a:p>
            <a:endParaRPr lang="el-GR"/>
          </a:p>
        </p:txBody>
      </p:sp>
      <p:sp>
        <p:nvSpPr>
          <p:cNvPr id="4" name="Slide Number Placeholder 3"/>
          <p:cNvSpPr>
            <a:spLocks noGrp="1"/>
          </p:cNvSpPr>
          <p:nvPr>
            <p:ph type="sldNum" sz="quarter" idx="12"/>
          </p:nvPr>
        </p:nvSpPr>
        <p:spPr/>
        <p:txBody>
          <a:bodyPr/>
          <a:lstStyle/>
          <a:p>
            <a:fld id="{F50A3CB2-E7C3-4235-A3B4-330E397608A6}" type="slidenum">
              <a:rPr lang="el-GR" smtClean="0"/>
              <a:t>‹#›</a:t>
            </a:fld>
            <a:endParaRPr lang="el-GR"/>
          </a:p>
        </p:txBody>
      </p:sp>
    </p:spTree>
    <p:extLst>
      <p:ext uri="{BB962C8B-B14F-4D97-AF65-F5344CB8AC3E}">
        <p14:creationId xmlns:p14="http://schemas.microsoft.com/office/powerpoint/2010/main" val="346490430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l-GR"/>
              <a:t>Κάντε κλικ για να επεξεργαστείτε τον τίτλο υποδείγματος</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l-GR"/>
              <a:t>Στυλ κειμένου υποδείγματος</a:t>
            </a:r>
          </a:p>
        </p:txBody>
      </p:sp>
      <p:sp>
        <p:nvSpPr>
          <p:cNvPr id="5" name="Date Placeholder 4"/>
          <p:cNvSpPr>
            <a:spLocks noGrp="1"/>
          </p:cNvSpPr>
          <p:nvPr>
            <p:ph type="dt" sz="half" idx="10"/>
          </p:nvPr>
        </p:nvSpPr>
        <p:spPr/>
        <p:txBody>
          <a:bodyPr/>
          <a:lstStyle/>
          <a:p>
            <a:fld id="{55DE5182-F550-4704-B727-1BFB9A8575A2}" type="datetimeFigureOut">
              <a:rPr lang="el-GR" smtClean="0"/>
              <a:t>24/11/2019</a:t>
            </a:fld>
            <a:endParaRPr lang="el-GR"/>
          </a:p>
        </p:txBody>
      </p:sp>
      <p:sp>
        <p:nvSpPr>
          <p:cNvPr id="6" name="Footer Placeholder 5"/>
          <p:cNvSpPr>
            <a:spLocks noGrp="1"/>
          </p:cNvSpPr>
          <p:nvPr>
            <p:ph type="ftr" sz="quarter" idx="11"/>
          </p:nvPr>
        </p:nvSpPr>
        <p:spPr/>
        <p:txBody>
          <a:bodyPr/>
          <a:lstStyle/>
          <a:p>
            <a:endParaRPr lang="el-GR"/>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F50A3CB2-E7C3-4235-A3B4-330E397608A6}" type="slidenum">
              <a:rPr lang="el-GR" smtClean="0"/>
              <a:t>‹#›</a:t>
            </a:fld>
            <a:endParaRPr lang="el-GR"/>
          </a:p>
        </p:txBody>
      </p:sp>
    </p:spTree>
    <p:extLst>
      <p:ext uri="{BB962C8B-B14F-4D97-AF65-F5344CB8AC3E}">
        <p14:creationId xmlns:p14="http://schemas.microsoft.com/office/powerpoint/2010/main" val="3462545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rgbClr val="FFFFFF"/>
                </a:solidFill>
              </a:defRPr>
            </a:lvl1pPr>
          </a:lstStyle>
          <a:p>
            <a:r>
              <a:rPr lang="el-GR"/>
              <a:t>Κάντε κλικ για να επεξεργαστείτε τον τίτλο υποδείγματος</a:t>
            </a:r>
            <a:endParaRPr lang="en-US" dirty="0"/>
          </a:p>
        </p:txBody>
      </p:sp>
      <p:sp>
        <p:nvSpPr>
          <p:cNvPr id="3" name="Picture Placeholder 2"/>
          <p:cNvSpPr>
            <a:spLocks noGrp="1" noChangeAspect="1"/>
          </p:cNvSpPr>
          <p:nvPr>
            <p:ph type="pic" idx="1"/>
          </p:nvPr>
        </p:nvSpPr>
        <p:spPr>
          <a:xfrm>
            <a:off x="0" y="0"/>
            <a:ext cx="12192000" cy="5330952"/>
          </a:xfrm>
          <a:blipFill>
            <a:blip r:embed="rId2"/>
            <a:stretch>
              <a:fillRect/>
            </a:stretch>
          </a:blipFill>
        </p:spPr>
        <p:txBody>
          <a:bodyPr anchor="t"/>
          <a:lstStyle>
            <a:lvl1pPr marL="0" indent="0" algn="ctr">
              <a:spcBef>
                <a:spcPts val="800"/>
              </a:spcBef>
              <a:buNone/>
              <a:defRPr sz="32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l-GR"/>
              <a:t>Κάντε κλικ στο εικονίδιο για να προσθέσετε εικόνα</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rgbClr val="262626"/>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a:t>Στυλ κειμένου υποδείγματος</a:t>
            </a:r>
          </a:p>
        </p:txBody>
      </p:sp>
      <p:sp>
        <p:nvSpPr>
          <p:cNvPr id="12" name="Date Placeholder 11"/>
          <p:cNvSpPr>
            <a:spLocks noGrp="1"/>
          </p:cNvSpPr>
          <p:nvPr>
            <p:ph type="dt" sz="half" idx="10"/>
          </p:nvPr>
        </p:nvSpPr>
        <p:spPr/>
        <p:txBody>
          <a:bodyPr/>
          <a:lstStyle>
            <a:lvl1pPr>
              <a:defRPr>
                <a:solidFill>
                  <a:srgbClr val="FFFFFF">
                    <a:alpha val="80000"/>
                  </a:srgbClr>
                </a:solidFill>
              </a:defRPr>
            </a:lvl1pPr>
          </a:lstStyle>
          <a:p>
            <a:fld id="{55DE5182-F550-4704-B727-1BFB9A8575A2}" type="datetimeFigureOut">
              <a:rPr lang="el-GR" smtClean="0"/>
              <a:t>24/11/2019</a:t>
            </a:fld>
            <a:endParaRPr lang="el-GR"/>
          </a:p>
        </p:txBody>
      </p:sp>
      <p:sp>
        <p:nvSpPr>
          <p:cNvPr id="13" name="Footer Placeholder 12"/>
          <p:cNvSpPr>
            <a:spLocks noGrp="1"/>
          </p:cNvSpPr>
          <p:nvPr>
            <p:ph type="ftr" sz="quarter" idx="11"/>
          </p:nvPr>
        </p:nvSpPr>
        <p:spPr/>
        <p:txBody>
          <a:bodyPr/>
          <a:lstStyle>
            <a:lvl1pPr>
              <a:defRPr>
                <a:solidFill>
                  <a:srgbClr val="FFFFFF">
                    <a:alpha val="80000"/>
                  </a:srgbClr>
                </a:solidFill>
              </a:defRPr>
            </a:lvl1pPr>
          </a:lstStyle>
          <a:p>
            <a:endParaRPr lang="el-GR"/>
          </a:p>
        </p:txBody>
      </p:sp>
      <p:sp>
        <p:nvSpPr>
          <p:cNvPr id="14" name="Slide Number Placeholder 13"/>
          <p:cNvSpPr>
            <a:spLocks noGrp="1"/>
          </p:cNvSpPr>
          <p:nvPr>
            <p:ph type="sldNum" sz="quarter" idx="12"/>
          </p:nvPr>
        </p:nvSpPr>
        <p:spPr/>
        <p:txBody>
          <a:bodyPr/>
          <a:lstStyle>
            <a:lvl1pPr>
              <a:defRPr>
                <a:solidFill>
                  <a:srgbClr val="FFFFFF">
                    <a:alpha val="25000"/>
                  </a:srgbClr>
                </a:solidFill>
              </a:defRPr>
            </a:lvl1pPr>
          </a:lstStyle>
          <a:p>
            <a:fld id="{F50A3CB2-E7C3-4235-A3B4-330E397608A6}" type="slidenum">
              <a:rPr lang="el-GR" smtClean="0"/>
              <a:t>‹#›</a:t>
            </a:fld>
            <a:endParaRPr lang="el-GR"/>
          </a:p>
        </p:txBody>
      </p:sp>
    </p:spTree>
    <p:extLst>
      <p:ext uri="{BB962C8B-B14F-4D97-AF65-F5344CB8AC3E}">
        <p14:creationId xmlns:p14="http://schemas.microsoft.com/office/powerpoint/2010/main" val="1309239570"/>
      </p:ext>
    </p:extLst>
  </p:cSld>
  <p:clrMapOvr>
    <a:overrideClrMapping bg1="lt1" tx1="dk1" bg2="lt2" tx2="dk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l-GR"/>
              <a:t>Κάντε κλικ για να επεξεργαστείτε τον τίτλο υποδείγματος</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l-GR"/>
              <a:t>Στυλ κειμένου υποδείγματος</a:t>
            </a:r>
          </a:p>
          <a:p>
            <a:pPr lvl="1"/>
            <a:r>
              <a:rPr lang="el-GR"/>
              <a:t>Δεύτερο επίπεδο</a:t>
            </a:r>
          </a:p>
          <a:p>
            <a:pPr lvl="2"/>
            <a:r>
              <a:rPr lang="el-GR"/>
              <a:t>Τρίτο επίπεδο</a:t>
            </a:r>
          </a:p>
          <a:p>
            <a:pPr lvl="3"/>
            <a:r>
              <a:rPr lang="el-GR"/>
              <a:t>Τέταρτο επίπεδο</a:t>
            </a:r>
          </a:p>
          <a:p>
            <a:pPr lvl="4"/>
            <a:r>
              <a:rPr lang="el-GR"/>
              <a:t>Πέμπτο επίπεδο</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55DE5182-F550-4704-B727-1BFB9A8575A2}" type="datetimeFigureOut">
              <a:rPr lang="el-GR" smtClean="0"/>
              <a:t>24/11/2019</a:t>
            </a:fld>
            <a:endParaRPr lang="el-GR"/>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l-GR"/>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accent1">
                    <a:alpha val="25000"/>
                  </a:schemeClr>
                </a:solidFill>
                <a:latin typeface="+mj-lt"/>
              </a:defRPr>
            </a:lvl1pPr>
          </a:lstStyle>
          <a:p>
            <a:fld id="{F50A3CB2-E7C3-4235-A3B4-330E397608A6}" type="slidenum">
              <a:rPr lang="el-GR" smtClean="0"/>
              <a:t>‹#›</a:t>
            </a:fld>
            <a:endParaRPr lang="el-GR"/>
          </a:p>
        </p:txBody>
      </p:sp>
    </p:spTree>
    <p:extLst>
      <p:ext uri="{BB962C8B-B14F-4D97-AF65-F5344CB8AC3E}">
        <p14:creationId xmlns:p14="http://schemas.microsoft.com/office/powerpoint/2010/main" val="7374805"/>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txStyles>
    <p:title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tx1">
              <a:lumMod val="85000"/>
              <a:lumOff val="15000"/>
            </a:schemeClr>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85000"/>
              <a:lumOff val="1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85000"/>
              <a:lumOff val="1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hyperlink" Target="http://www.behavioraleconomics.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F274C55-E37C-474C-A7A7-65EC1576CFD4}"/>
              </a:ext>
            </a:extLst>
          </p:cNvPr>
          <p:cNvSpPr>
            <a:spLocks noGrp="1"/>
          </p:cNvSpPr>
          <p:nvPr>
            <p:ph type="ctrTitle"/>
          </p:nvPr>
        </p:nvSpPr>
        <p:spPr>
          <a:xfrm>
            <a:off x="1524000" y="1115735"/>
            <a:ext cx="9144000" cy="2626457"/>
          </a:xfrm>
        </p:spPr>
        <p:txBody>
          <a:bodyPr>
            <a:normAutofit fontScale="90000"/>
          </a:bodyPr>
          <a:lstStyle/>
          <a:p>
            <a:r>
              <a:rPr lang="en-US" dirty="0"/>
              <a:t>Behavioral Economics: Fast Fashion &amp; Consumer Behavior </a:t>
            </a:r>
            <a:endParaRPr lang="el-GR" dirty="0"/>
          </a:p>
        </p:txBody>
      </p:sp>
      <p:sp>
        <p:nvSpPr>
          <p:cNvPr id="3" name="Υπότιτλος 2">
            <a:extLst>
              <a:ext uri="{FF2B5EF4-FFF2-40B4-BE49-F238E27FC236}">
                <a16:creationId xmlns:a16="http://schemas.microsoft.com/office/drawing/2014/main" id="{23454BF2-F00D-4600-B6D3-9EE3CF92DEDA}"/>
              </a:ext>
            </a:extLst>
          </p:cNvPr>
          <p:cNvSpPr>
            <a:spLocks noGrp="1"/>
          </p:cNvSpPr>
          <p:nvPr>
            <p:ph type="subTitle" idx="1"/>
          </p:nvPr>
        </p:nvSpPr>
        <p:spPr>
          <a:xfrm>
            <a:off x="1524000" y="4555222"/>
            <a:ext cx="9144000" cy="1795243"/>
          </a:xfrm>
        </p:spPr>
        <p:txBody>
          <a:bodyPr>
            <a:normAutofit/>
          </a:bodyPr>
          <a:lstStyle/>
          <a:p>
            <a:r>
              <a:rPr lang="en-US" sz="2800" dirty="0" err="1"/>
              <a:t>Asteriou</a:t>
            </a:r>
            <a:r>
              <a:rPr lang="en-US" sz="2800" dirty="0"/>
              <a:t> </a:t>
            </a:r>
            <a:r>
              <a:rPr lang="en-US" sz="2800" dirty="0" err="1"/>
              <a:t>Stavroula</a:t>
            </a:r>
            <a:r>
              <a:rPr lang="en-US" sz="2800" dirty="0"/>
              <a:t>, </a:t>
            </a:r>
            <a:r>
              <a:rPr lang="en-US" sz="2800" dirty="0" err="1"/>
              <a:t>Kapeli</a:t>
            </a:r>
            <a:r>
              <a:rPr lang="en-US" sz="2800" dirty="0"/>
              <a:t> </a:t>
            </a:r>
            <a:r>
              <a:rPr lang="en-US" sz="2800" dirty="0" err="1"/>
              <a:t>Evangelia</a:t>
            </a:r>
            <a:endParaRPr lang="en-US" sz="2800" dirty="0"/>
          </a:p>
          <a:p>
            <a:endParaRPr lang="en-US" sz="2000" i="1" dirty="0"/>
          </a:p>
          <a:p>
            <a:r>
              <a:rPr lang="en-US" sz="2000" i="1" dirty="0"/>
              <a:t>Undergraduate Students at University of Piraeus, Department of International &amp; European Studies</a:t>
            </a:r>
            <a:endParaRPr lang="el-GR" sz="2000" i="1" dirty="0"/>
          </a:p>
        </p:txBody>
      </p:sp>
    </p:spTree>
    <p:extLst>
      <p:ext uri="{BB962C8B-B14F-4D97-AF65-F5344CB8AC3E}">
        <p14:creationId xmlns:p14="http://schemas.microsoft.com/office/powerpoint/2010/main" val="33367263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E931ADF-8F7D-454C-8402-4196AA4842D8}"/>
              </a:ext>
            </a:extLst>
          </p:cNvPr>
          <p:cNvSpPr txBox="1">
            <a:spLocks/>
          </p:cNvSpPr>
          <p:nvPr/>
        </p:nvSpPr>
        <p:spPr>
          <a:xfrm>
            <a:off x="610646" y="2605998"/>
            <a:ext cx="10772775" cy="1646003"/>
          </a:xfrm>
          <a:prstGeom prst="rect">
            <a:avLst/>
          </a:prstGeom>
        </p:spPr>
        <p:txBody>
          <a:bodyPr>
            <a:normAutofit/>
          </a:bodyPr>
          <a:lstStyle>
            <a:lvl1pPr algn="l" defTabSz="914400" rtl="0" eaLnBrk="1" latinLnBrk="0" hangingPunct="1">
              <a:lnSpc>
                <a:spcPct val="85000"/>
              </a:lnSpc>
              <a:spcBef>
                <a:spcPct val="0"/>
              </a:spcBef>
              <a:buNone/>
              <a:defRPr sz="5400" kern="1200" spc="-120" baseline="0">
                <a:solidFill>
                  <a:schemeClr val="accent1"/>
                </a:solidFill>
                <a:latin typeface="+mj-lt"/>
                <a:ea typeface="+mj-ea"/>
                <a:cs typeface="+mj-cs"/>
              </a:defRPr>
            </a:lvl1pPr>
          </a:lstStyle>
          <a:p>
            <a:pPr algn="ctr"/>
            <a:r>
              <a:rPr lang="en-US"/>
              <a:t>Questionnaire </a:t>
            </a:r>
            <a:endParaRPr lang="el-GR" dirty="0"/>
          </a:p>
        </p:txBody>
      </p:sp>
    </p:spTree>
    <p:extLst>
      <p:ext uri="{BB962C8B-B14F-4D97-AF65-F5344CB8AC3E}">
        <p14:creationId xmlns:p14="http://schemas.microsoft.com/office/powerpoint/2010/main" val="22456812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153795D5-E654-40CE-BEA0-BE9E47C7CB8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24000" y="261835"/>
            <a:ext cx="8490857" cy="6334330"/>
          </a:xfrm>
        </p:spPr>
      </p:pic>
    </p:spTree>
    <p:extLst>
      <p:ext uri="{BB962C8B-B14F-4D97-AF65-F5344CB8AC3E}">
        <p14:creationId xmlns:p14="http://schemas.microsoft.com/office/powerpoint/2010/main" val="18320265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EC28E886-F253-456E-ADDB-6C7D1786D02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449586" y="222919"/>
            <a:ext cx="8170876" cy="6412161"/>
          </a:xfrm>
        </p:spPr>
      </p:pic>
    </p:spTree>
    <p:extLst>
      <p:ext uri="{BB962C8B-B14F-4D97-AF65-F5344CB8AC3E}">
        <p14:creationId xmlns:p14="http://schemas.microsoft.com/office/powerpoint/2010/main" val="18130470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F21267FB-95C7-4ABE-8D38-0B2235A4FBC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43573" y="172390"/>
            <a:ext cx="8496397" cy="6386286"/>
          </a:xfrm>
        </p:spPr>
      </p:pic>
    </p:spTree>
    <p:extLst>
      <p:ext uri="{BB962C8B-B14F-4D97-AF65-F5344CB8AC3E}">
        <p14:creationId xmlns:p14="http://schemas.microsoft.com/office/powerpoint/2010/main" val="173922785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C6CFAC5A-5BDF-4EBB-874C-407E5FC1D8C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87522" y="197047"/>
            <a:ext cx="8271545" cy="6242676"/>
          </a:xfrm>
        </p:spPr>
      </p:pic>
    </p:spTree>
    <p:extLst>
      <p:ext uri="{BB962C8B-B14F-4D97-AF65-F5344CB8AC3E}">
        <p14:creationId xmlns:p14="http://schemas.microsoft.com/office/powerpoint/2010/main" val="58456368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κείμενο&#10;&#10;Περιγραφή που δημιουργήθηκε αυτόματα">
            <a:extLst>
              <a:ext uri="{FF2B5EF4-FFF2-40B4-BE49-F238E27FC236}">
                <a16:creationId xmlns:a16="http://schemas.microsoft.com/office/drawing/2014/main" id="{C2A4EC6B-3A07-4BA0-B096-50A7BB5A3BE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11354" y="353949"/>
            <a:ext cx="7928631" cy="5921015"/>
          </a:xfrm>
        </p:spPr>
      </p:pic>
    </p:spTree>
    <p:extLst>
      <p:ext uri="{BB962C8B-B14F-4D97-AF65-F5344CB8AC3E}">
        <p14:creationId xmlns:p14="http://schemas.microsoft.com/office/powerpoint/2010/main" val="390929520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8F2587AD-C38A-4184-9253-57ABA3610F0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362899" y="372444"/>
            <a:ext cx="7466202" cy="5741615"/>
          </a:xfrm>
        </p:spPr>
      </p:pic>
    </p:spTree>
    <p:extLst>
      <p:ext uri="{BB962C8B-B14F-4D97-AF65-F5344CB8AC3E}">
        <p14:creationId xmlns:p14="http://schemas.microsoft.com/office/powerpoint/2010/main" val="2180363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κείμενο&#10;&#10;Περιγραφή που δημιουργήθηκε αυτόματα">
            <a:extLst>
              <a:ext uri="{FF2B5EF4-FFF2-40B4-BE49-F238E27FC236}">
                <a16:creationId xmlns:a16="http://schemas.microsoft.com/office/drawing/2014/main" id="{E3849FC2-EC8C-4111-A52E-4BD89BFC569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59962" y="377826"/>
            <a:ext cx="8272075" cy="5794957"/>
          </a:xfrm>
        </p:spPr>
      </p:pic>
    </p:spTree>
    <p:extLst>
      <p:ext uri="{BB962C8B-B14F-4D97-AF65-F5344CB8AC3E}">
        <p14:creationId xmlns:p14="http://schemas.microsoft.com/office/powerpoint/2010/main" val="7269957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207CDAA6-7AA1-4B3E-BFFA-950FD254D419}"/>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09090" y="475290"/>
            <a:ext cx="7773819" cy="6058219"/>
          </a:xfrm>
        </p:spPr>
      </p:pic>
    </p:spTree>
    <p:extLst>
      <p:ext uri="{BB962C8B-B14F-4D97-AF65-F5344CB8AC3E}">
        <p14:creationId xmlns:p14="http://schemas.microsoft.com/office/powerpoint/2010/main" val="318993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10C02B79-0347-48A0-B08C-CE20A7AE56B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6230" y="412311"/>
            <a:ext cx="8059540" cy="5382968"/>
          </a:xfrm>
        </p:spPr>
      </p:pic>
    </p:spTree>
    <p:extLst>
      <p:ext uri="{BB962C8B-B14F-4D97-AF65-F5344CB8AC3E}">
        <p14:creationId xmlns:p14="http://schemas.microsoft.com/office/powerpoint/2010/main" val="104650162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F0EFAF3A-2A3B-49CA-B411-FD70A7A3B789}"/>
              </a:ext>
            </a:extLst>
          </p:cNvPr>
          <p:cNvSpPr>
            <a:spLocks noGrp="1"/>
          </p:cNvSpPr>
          <p:nvPr>
            <p:ph type="title"/>
          </p:nvPr>
        </p:nvSpPr>
        <p:spPr/>
        <p:txBody>
          <a:bodyPr>
            <a:normAutofit/>
          </a:bodyPr>
          <a:lstStyle/>
          <a:p>
            <a:pPr algn="ctr"/>
            <a:r>
              <a:rPr lang="en-US" sz="5400" dirty="0"/>
              <a:t>Behavioral Economics</a:t>
            </a:r>
            <a:endParaRPr lang="el-GR" sz="5400" dirty="0"/>
          </a:p>
        </p:txBody>
      </p:sp>
      <p:sp>
        <p:nvSpPr>
          <p:cNvPr id="3" name="Θέση περιεχομένου 2">
            <a:extLst>
              <a:ext uri="{FF2B5EF4-FFF2-40B4-BE49-F238E27FC236}">
                <a16:creationId xmlns:a16="http://schemas.microsoft.com/office/drawing/2014/main" id="{74B6FB88-6B47-4F22-848E-966A07E01AD4}"/>
              </a:ext>
            </a:extLst>
          </p:cNvPr>
          <p:cNvSpPr>
            <a:spLocks noGrp="1"/>
          </p:cNvSpPr>
          <p:nvPr>
            <p:ph idx="1"/>
          </p:nvPr>
        </p:nvSpPr>
        <p:spPr>
          <a:xfrm>
            <a:off x="838200" y="1690688"/>
            <a:ext cx="10515600" cy="4486275"/>
          </a:xfrm>
        </p:spPr>
        <p:txBody>
          <a:bodyPr>
            <a:normAutofit/>
          </a:bodyPr>
          <a:lstStyle/>
          <a:p>
            <a:pPr lvl="0" fontAlgn="base"/>
            <a:r>
              <a:rPr lang="en-US" dirty="0"/>
              <a:t>: Is the successor to the neoclassical economics, in which rational choice theory dominates and they were introduced during 60s.</a:t>
            </a:r>
            <a:endParaRPr lang="el-GR" dirty="0"/>
          </a:p>
          <a:p>
            <a:pPr fontAlgn="base">
              <a:buFont typeface="Arial" panose="020B0604020202020204" pitchFamily="34" charset="0"/>
              <a:buChar char="•"/>
            </a:pPr>
            <a:r>
              <a:rPr lang="en-US" dirty="0"/>
              <a:t> our decisions would be the result of a careful weighing of costs and benefits and informed by existing preferences. In that case, we would always make optimal decisions.</a:t>
            </a:r>
            <a:endParaRPr lang="el-GR" dirty="0"/>
          </a:p>
          <a:p>
            <a:pPr fontAlgn="base">
              <a:buFont typeface="Arial" panose="020B0604020202020204" pitchFamily="34" charset="0"/>
              <a:buChar char="•"/>
            </a:pPr>
            <a:r>
              <a:rPr lang="en-US" dirty="0"/>
              <a:t>The theory assumes that human actors have stable preferences and engage in maximizing behavior.</a:t>
            </a:r>
            <a:endParaRPr lang="el-GR" dirty="0"/>
          </a:p>
          <a:p>
            <a:pPr fontAlgn="base">
              <a:buFont typeface="Arial" panose="020B0604020202020204" pitchFamily="34" charset="0"/>
              <a:buChar char="•"/>
            </a:pPr>
            <a:r>
              <a:rPr lang="en-US" dirty="0"/>
              <a:t>The “rational man” assumption advocated by neoclassical economists since the late 19th century. The decade of 70s however, also witnessed the beginnings of the opposite flow of thinking as discussed above.</a:t>
            </a:r>
            <a:endParaRPr lang="el-GR" dirty="0"/>
          </a:p>
        </p:txBody>
      </p:sp>
    </p:spTree>
    <p:extLst>
      <p:ext uri="{BB962C8B-B14F-4D97-AF65-F5344CB8AC3E}">
        <p14:creationId xmlns:p14="http://schemas.microsoft.com/office/powerpoint/2010/main" val="42786857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E48D222B-58D2-42A9-B45E-2C6F4774F8C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80469" y="487410"/>
            <a:ext cx="7694501" cy="5883179"/>
          </a:xfrm>
        </p:spPr>
      </p:pic>
    </p:spTree>
    <p:extLst>
      <p:ext uri="{BB962C8B-B14F-4D97-AF65-F5344CB8AC3E}">
        <p14:creationId xmlns:p14="http://schemas.microsoft.com/office/powerpoint/2010/main" val="379873813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360BBDB3-F1E6-4E84-B15E-7A4700D9062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36522" y="586912"/>
            <a:ext cx="7672932" cy="5684176"/>
          </a:xfrm>
        </p:spPr>
      </p:pic>
    </p:spTree>
    <p:extLst>
      <p:ext uri="{BB962C8B-B14F-4D97-AF65-F5344CB8AC3E}">
        <p14:creationId xmlns:p14="http://schemas.microsoft.com/office/powerpoint/2010/main" val="41720758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D6D87397-7FD2-4209-8714-E199207A8FC9}"/>
              </a:ext>
            </a:extLst>
          </p:cNvPr>
          <p:cNvSpPr>
            <a:spLocks noGrp="1"/>
          </p:cNvSpPr>
          <p:nvPr>
            <p:ph type="title"/>
          </p:nvPr>
        </p:nvSpPr>
        <p:spPr/>
        <p:txBody>
          <a:bodyPr/>
          <a:lstStyle/>
          <a:p>
            <a:pPr algn="ctr"/>
            <a:r>
              <a:rPr lang="en-US" dirty="0"/>
              <a:t>The Scarcity Heuristic</a:t>
            </a:r>
            <a:endParaRPr lang="el-GR" dirty="0"/>
          </a:p>
        </p:txBody>
      </p:sp>
      <p:sp>
        <p:nvSpPr>
          <p:cNvPr id="3" name="Θέση περιεχομένου 2">
            <a:extLst>
              <a:ext uri="{FF2B5EF4-FFF2-40B4-BE49-F238E27FC236}">
                <a16:creationId xmlns:a16="http://schemas.microsoft.com/office/drawing/2014/main" id="{C659B76F-27D5-4104-BFB0-B0D35C432C6A}"/>
              </a:ext>
            </a:extLst>
          </p:cNvPr>
          <p:cNvSpPr>
            <a:spLocks noGrp="1"/>
          </p:cNvSpPr>
          <p:nvPr>
            <p:ph idx="1"/>
          </p:nvPr>
        </p:nvSpPr>
        <p:spPr>
          <a:xfrm>
            <a:off x="676656" y="2365694"/>
            <a:ext cx="10753725" cy="4093829"/>
          </a:xfrm>
        </p:spPr>
        <p:txBody>
          <a:bodyPr>
            <a:normAutofit fontScale="92500"/>
          </a:bodyPr>
          <a:lstStyle/>
          <a:p>
            <a:pPr fontAlgn="base"/>
            <a:r>
              <a:rPr lang="en-US" dirty="0"/>
              <a:t>The scarcity is one of the most widely used and recognizable heuristics deployed my marketers and advertisers.</a:t>
            </a:r>
          </a:p>
          <a:p>
            <a:pPr marL="0" indent="0" fontAlgn="base">
              <a:buNone/>
            </a:pPr>
            <a:endParaRPr lang="en-US" dirty="0"/>
          </a:p>
          <a:p>
            <a:pPr fontAlgn="base"/>
            <a:r>
              <a:rPr lang="en-US" dirty="0"/>
              <a:t>This heuristic, or mental shortcut, places an inordinate amount of value on an item or offer depending on how difficult it is to obtain, and how easily lost it may be.</a:t>
            </a:r>
          </a:p>
          <a:p>
            <a:pPr fontAlgn="base"/>
            <a:endParaRPr lang="en-US" dirty="0"/>
          </a:p>
          <a:p>
            <a:pPr fontAlgn="base"/>
            <a:r>
              <a:rPr lang="en-US" i="1" dirty="0"/>
              <a:t>The Scarcity Heuristic in Fast Fashion:</a:t>
            </a:r>
          </a:p>
          <a:p>
            <a:pPr fontAlgn="base"/>
            <a:r>
              <a:rPr lang="en-US" dirty="0"/>
              <a:t>Generally, consumers</a:t>
            </a:r>
            <a:r>
              <a:rPr lang="el-GR" dirty="0"/>
              <a:t> </a:t>
            </a:r>
            <a:r>
              <a:rPr lang="en-US" dirty="0"/>
              <a:t>get stress by sales period but fast fashion’s nature is characterized by the sense that fast fashion products are not going to be available for a long period of time.</a:t>
            </a:r>
          </a:p>
          <a:p>
            <a:pPr fontAlgn="base"/>
            <a:r>
              <a:rPr lang="en-US" dirty="0"/>
              <a:t>For instance, Zara uses that heuristic by renewing their stock every week. </a:t>
            </a:r>
            <a:endParaRPr lang="el-GR" dirty="0"/>
          </a:p>
          <a:p>
            <a:endParaRPr lang="el-GR" dirty="0"/>
          </a:p>
        </p:txBody>
      </p:sp>
    </p:spTree>
    <p:extLst>
      <p:ext uri="{BB962C8B-B14F-4D97-AF65-F5344CB8AC3E}">
        <p14:creationId xmlns:p14="http://schemas.microsoft.com/office/powerpoint/2010/main" val="45025375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F4830AC3-FD1E-4FD2-BF75-6C5F3C6A0653}"/>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140903" y="196162"/>
            <a:ext cx="8964939" cy="6465675"/>
          </a:xfrm>
        </p:spPr>
      </p:pic>
    </p:spTree>
    <p:extLst>
      <p:ext uri="{BB962C8B-B14F-4D97-AF65-F5344CB8AC3E}">
        <p14:creationId xmlns:p14="http://schemas.microsoft.com/office/powerpoint/2010/main" val="41166258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58F48BE2-4884-4823-8384-2A828686571C}"/>
              </a:ext>
            </a:extLst>
          </p:cNvPr>
          <p:cNvSpPr>
            <a:spLocks noGrp="1"/>
          </p:cNvSpPr>
          <p:nvPr>
            <p:ph type="title"/>
          </p:nvPr>
        </p:nvSpPr>
        <p:spPr/>
        <p:txBody>
          <a:bodyPr>
            <a:normAutofit/>
          </a:bodyPr>
          <a:lstStyle/>
          <a:p>
            <a:pPr algn="ctr"/>
            <a:r>
              <a:rPr lang="en-US" sz="5300" dirty="0"/>
              <a:t>Social Norms</a:t>
            </a:r>
            <a:br>
              <a:rPr lang="en-US" b="1" dirty="0"/>
            </a:br>
            <a:endParaRPr lang="el-GR" dirty="0"/>
          </a:p>
        </p:txBody>
      </p:sp>
      <p:sp>
        <p:nvSpPr>
          <p:cNvPr id="3" name="Θέση περιεχομένου 2">
            <a:extLst>
              <a:ext uri="{FF2B5EF4-FFF2-40B4-BE49-F238E27FC236}">
                <a16:creationId xmlns:a16="http://schemas.microsoft.com/office/drawing/2014/main" id="{5AC7744F-82E0-4CF0-9AF1-3F91497D1376}"/>
              </a:ext>
            </a:extLst>
          </p:cNvPr>
          <p:cNvSpPr>
            <a:spLocks noGrp="1"/>
          </p:cNvSpPr>
          <p:nvPr>
            <p:ph idx="1"/>
          </p:nvPr>
        </p:nvSpPr>
        <p:spPr/>
        <p:txBody>
          <a:bodyPr>
            <a:normAutofit/>
          </a:bodyPr>
          <a:lstStyle/>
          <a:p>
            <a:r>
              <a:rPr lang="en-US" dirty="0"/>
              <a:t>The sociologist Alvin </a:t>
            </a:r>
            <a:r>
              <a:rPr lang="en-US" dirty="0" err="1"/>
              <a:t>Gouldner</a:t>
            </a:r>
            <a:r>
              <a:rPr lang="en-US" dirty="0"/>
              <a:t> referred to reciprocity as a “generalized moral norm” (</a:t>
            </a:r>
            <a:r>
              <a:rPr lang="en-US" dirty="0" err="1"/>
              <a:t>Gouldner</a:t>
            </a:r>
            <a:r>
              <a:rPr lang="en-US" dirty="0"/>
              <a:t>, 1960). Social norms are implicit or explicit behavioral expectations or rules within a society or group of people (Dolan et al., 2010), and they are an important component of identity economics, which considers economic actions to be the result of both monetary incentives and people’s self-concepts (</a:t>
            </a:r>
            <a:r>
              <a:rPr lang="en-US" dirty="0" err="1"/>
              <a:t>Akerlof</a:t>
            </a:r>
            <a:r>
              <a:rPr lang="en-US" dirty="0"/>
              <a:t> &amp; </a:t>
            </a:r>
            <a:r>
              <a:rPr lang="en-US" dirty="0" err="1"/>
              <a:t>Kranton</a:t>
            </a:r>
            <a:r>
              <a:rPr lang="en-US" dirty="0"/>
              <a:t>, 2010). Our preferences are not simply a matter of basic tastes; they are also influenced by norms, as manifested in gender roles, for example.</a:t>
            </a:r>
            <a:endParaRPr lang="el-GR" b="1" dirty="0"/>
          </a:p>
        </p:txBody>
      </p:sp>
    </p:spTree>
    <p:extLst>
      <p:ext uri="{BB962C8B-B14F-4D97-AF65-F5344CB8AC3E}">
        <p14:creationId xmlns:p14="http://schemas.microsoft.com/office/powerpoint/2010/main" val="117079545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72AB10B-F0E3-4C99-871B-BFDDB99E0E66}"/>
              </a:ext>
            </a:extLst>
          </p:cNvPr>
          <p:cNvSpPr>
            <a:spLocks noGrp="1"/>
          </p:cNvSpPr>
          <p:nvPr>
            <p:ph type="title"/>
          </p:nvPr>
        </p:nvSpPr>
        <p:spPr/>
        <p:txBody>
          <a:bodyPr>
            <a:normAutofit/>
          </a:bodyPr>
          <a:lstStyle/>
          <a:p>
            <a:pPr algn="ctr"/>
            <a:r>
              <a:rPr lang="en-US" sz="5300" dirty="0"/>
              <a:t>Social proof</a:t>
            </a:r>
            <a:br>
              <a:rPr lang="el-GR" dirty="0"/>
            </a:br>
            <a:endParaRPr lang="el-GR" dirty="0"/>
          </a:p>
        </p:txBody>
      </p:sp>
      <p:sp>
        <p:nvSpPr>
          <p:cNvPr id="3" name="Θέση περιεχομένου 2">
            <a:extLst>
              <a:ext uri="{FF2B5EF4-FFF2-40B4-BE49-F238E27FC236}">
                <a16:creationId xmlns:a16="http://schemas.microsoft.com/office/drawing/2014/main" id="{BBF9480C-C8D9-4C59-B090-99AC92BCCCD5}"/>
              </a:ext>
            </a:extLst>
          </p:cNvPr>
          <p:cNvSpPr>
            <a:spLocks noGrp="1"/>
          </p:cNvSpPr>
          <p:nvPr>
            <p:ph idx="1"/>
          </p:nvPr>
        </p:nvSpPr>
        <p:spPr>
          <a:xfrm>
            <a:off x="838200" y="1690688"/>
            <a:ext cx="10515600" cy="4802187"/>
          </a:xfrm>
        </p:spPr>
        <p:txBody>
          <a:bodyPr/>
          <a:lstStyle/>
          <a:p>
            <a:pPr marL="0" indent="0">
              <a:buNone/>
            </a:pPr>
            <a:r>
              <a:rPr lang="en-US" dirty="0"/>
              <a:t>The influence exerted by others on our behavior can be expressed as being either normative or informational. Normative influence implies conformity in order to be accepted or liked (Aronson, Wilson, &amp; Akert, 2005), while informational influence occurs in ambiguous situations where we are uncertain about how to behave and look to others for information or cues. Social proof is an informational influence (or descriptive norm) and can lead to herd behavior. It is also sometimes referred to as a heuristic. </a:t>
            </a:r>
            <a:endParaRPr lang="el-GR" dirty="0"/>
          </a:p>
          <a:p>
            <a:r>
              <a:rPr lang="en-US" dirty="0"/>
              <a:t> </a:t>
            </a:r>
            <a:endParaRPr lang="el-GR" dirty="0"/>
          </a:p>
          <a:p>
            <a:endParaRPr lang="el-GR" dirty="0"/>
          </a:p>
        </p:txBody>
      </p:sp>
    </p:spTree>
    <p:extLst>
      <p:ext uri="{BB962C8B-B14F-4D97-AF65-F5344CB8AC3E}">
        <p14:creationId xmlns:p14="http://schemas.microsoft.com/office/powerpoint/2010/main" val="6861389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04A9A697-07CC-41BD-97C6-067FD74407C4}"/>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224794" y="334586"/>
            <a:ext cx="9043332" cy="6188827"/>
          </a:xfrm>
        </p:spPr>
      </p:pic>
    </p:spTree>
    <p:extLst>
      <p:ext uri="{BB962C8B-B14F-4D97-AF65-F5344CB8AC3E}">
        <p14:creationId xmlns:p14="http://schemas.microsoft.com/office/powerpoint/2010/main" val="100814323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230054A4-C5E1-4867-B02B-034C4B543C5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115152" y="424657"/>
            <a:ext cx="7961695" cy="6008686"/>
          </a:xfrm>
        </p:spPr>
      </p:pic>
    </p:spTree>
    <p:extLst>
      <p:ext uri="{BB962C8B-B14F-4D97-AF65-F5344CB8AC3E}">
        <p14:creationId xmlns:p14="http://schemas.microsoft.com/office/powerpoint/2010/main" val="416059740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A1F36398-F7BA-42B3-BE53-2DD014702E7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249813" y="435059"/>
            <a:ext cx="7692373" cy="5846781"/>
          </a:xfrm>
        </p:spPr>
      </p:pic>
    </p:spTree>
    <p:extLst>
      <p:ext uri="{BB962C8B-B14F-4D97-AF65-F5344CB8AC3E}">
        <p14:creationId xmlns:p14="http://schemas.microsoft.com/office/powerpoint/2010/main" val="3395567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80CA9DF4-EDE0-4B5C-BBB4-798DE02BF05F}"/>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333850" y="333479"/>
            <a:ext cx="8918237" cy="5907930"/>
          </a:xfrm>
        </p:spPr>
      </p:pic>
    </p:spTree>
    <p:extLst>
      <p:ext uri="{BB962C8B-B14F-4D97-AF65-F5344CB8AC3E}">
        <p14:creationId xmlns:p14="http://schemas.microsoft.com/office/powerpoint/2010/main" val="31168931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830EA1BE-54D7-4544-B9C7-B1639D0E9A39}"/>
              </a:ext>
            </a:extLst>
          </p:cNvPr>
          <p:cNvSpPr>
            <a:spLocks noGrp="1"/>
          </p:cNvSpPr>
          <p:nvPr>
            <p:ph type="title"/>
          </p:nvPr>
        </p:nvSpPr>
        <p:spPr/>
        <p:txBody>
          <a:bodyPr>
            <a:normAutofit/>
          </a:bodyPr>
          <a:lstStyle/>
          <a:p>
            <a:pPr algn="ctr"/>
            <a:r>
              <a:rPr lang="en-US" sz="5400" dirty="0"/>
              <a:t>Behavioral Economics</a:t>
            </a:r>
            <a:endParaRPr lang="el-GR" sz="5400" dirty="0"/>
          </a:p>
        </p:txBody>
      </p:sp>
      <p:sp>
        <p:nvSpPr>
          <p:cNvPr id="3" name="Θέση περιεχομένου 2">
            <a:extLst>
              <a:ext uri="{FF2B5EF4-FFF2-40B4-BE49-F238E27FC236}">
                <a16:creationId xmlns:a16="http://schemas.microsoft.com/office/drawing/2014/main" id="{DF08CB27-5C23-4522-B4C9-EA0618F85200}"/>
              </a:ext>
            </a:extLst>
          </p:cNvPr>
          <p:cNvSpPr>
            <a:spLocks noGrp="1"/>
          </p:cNvSpPr>
          <p:nvPr>
            <p:ph idx="1"/>
          </p:nvPr>
        </p:nvSpPr>
        <p:spPr>
          <a:xfrm>
            <a:off x="838200" y="1825625"/>
            <a:ext cx="10515600" cy="4835234"/>
          </a:xfrm>
        </p:spPr>
        <p:txBody>
          <a:bodyPr>
            <a:normAutofit/>
          </a:bodyPr>
          <a:lstStyle/>
          <a:p>
            <a:pPr fontAlgn="base">
              <a:buFont typeface="Arial" panose="020B0604020202020204" pitchFamily="34" charset="0"/>
              <a:buChar char="•"/>
            </a:pPr>
            <a:r>
              <a:rPr lang="en-US" dirty="0"/>
              <a:t>Nevertheless, decisions are not always optimal, because according to Simon (1982) and Kahneman (2003) there are restrictions to human information processing, due to limits in knowledge or information and computational capacities.</a:t>
            </a:r>
          </a:p>
          <a:p>
            <a:pPr fontAlgn="base">
              <a:buFont typeface="Arial" panose="020B0604020202020204" pitchFamily="34" charset="0"/>
              <a:buChar char="•"/>
            </a:pPr>
            <a:endParaRPr lang="el-GR" dirty="0"/>
          </a:p>
          <a:p>
            <a:pPr fontAlgn="base">
              <a:buFont typeface="Arial" panose="020B0604020202020204" pitchFamily="34" charset="0"/>
              <a:buChar char="•"/>
            </a:pPr>
            <a:r>
              <a:rPr lang="en-US" dirty="0"/>
              <a:t>So, this area of studies blends elements of psychology and economics to identify the mental triggers, or bias, nudges and heuristics, that affect the decisions people make.</a:t>
            </a:r>
          </a:p>
          <a:p>
            <a:pPr fontAlgn="base">
              <a:buFont typeface="Arial" panose="020B0604020202020204" pitchFamily="34" charset="0"/>
              <a:buChar char="•"/>
            </a:pPr>
            <a:endParaRPr lang="el-GR" dirty="0"/>
          </a:p>
          <a:p>
            <a:pPr>
              <a:buFont typeface="Arial" panose="020B0604020202020204" pitchFamily="34" charset="0"/>
              <a:buChar char="•"/>
            </a:pPr>
            <a:r>
              <a:rPr lang="el-GR" dirty="0"/>
              <a:t>Ο</a:t>
            </a:r>
            <a:r>
              <a:rPr lang="en-US" dirty="0"/>
              <a:t>ne of the most important books in this field is “Thinking Fast &amp; Slow” by Kahneman and Tversky , in which the two systems of how brain functions are introduced. </a:t>
            </a:r>
          </a:p>
          <a:p>
            <a:endParaRPr lang="el-GR" dirty="0"/>
          </a:p>
        </p:txBody>
      </p:sp>
    </p:spTree>
    <p:extLst>
      <p:ext uri="{BB962C8B-B14F-4D97-AF65-F5344CB8AC3E}">
        <p14:creationId xmlns:p14="http://schemas.microsoft.com/office/powerpoint/2010/main" val="30702938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AB8604A9-2325-4201-BED4-2ABF3E51D6AB}"/>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63163" y="399621"/>
            <a:ext cx="8065673" cy="6058758"/>
          </a:xfrm>
        </p:spPr>
      </p:pic>
    </p:spTree>
    <p:extLst>
      <p:ext uri="{BB962C8B-B14F-4D97-AF65-F5344CB8AC3E}">
        <p14:creationId xmlns:p14="http://schemas.microsoft.com/office/powerpoint/2010/main" val="2965272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C1C01DC4-BB18-47EA-AD39-CB9178E3235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73167" y="176109"/>
            <a:ext cx="8045665" cy="5971508"/>
          </a:xfrm>
        </p:spPr>
      </p:pic>
    </p:spTree>
    <p:extLst>
      <p:ext uri="{BB962C8B-B14F-4D97-AF65-F5344CB8AC3E}">
        <p14:creationId xmlns:p14="http://schemas.microsoft.com/office/powerpoint/2010/main" val="38652932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606F0B6A-99D9-4E9A-AC7E-84432FDC9E80}"/>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70807" y="238330"/>
            <a:ext cx="8850385" cy="5889730"/>
          </a:xfrm>
        </p:spPr>
      </p:pic>
    </p:spTree>
    <p:extLst>
      <p:ext uri="{BB962C8B-B14F-4D97-AF65-F5344CB8AC3E}">
        <p14:creationId xmlns:p14="http://schemas.microsoft.com/office/powerpoint/2010/main" val="197544551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a:extLst>
              <a:ext uri="{FF2B5EF4-FFF2-40B4-BE49-F238E27FC236}">
                <a16:creationId xmlns:a16="http://schemas.microsoft.com/office/drawing/2014/main" id="{EB04FB29-8807-4F93-AA23-CAF175F91B0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77132" y="129625"/>
            <a:ext cx="8247632" cy="6160603"/>
          </a:xfrm>
        </p:spPr>
      </p:pic>
    </p:spTree>
    <p:extLst>
      <p:ext uri="{BB962C8B-B14F-4D97-AF65-F5344CB8AC3E}">
        <p14:creationId xmlns:p14="http://schemas.microsoft.com/office/powerpoint/2010/main" val="250797800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AC1AD09B-A076-43DB-B2C7-418BB86D0112}"/>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15066" y="345359"/>
            <a:ext cx="9855955" cy="5770215"/>
          </a:xfrm>
        </p:spPr>
      </p:pic>
    </p:spTree>
    <p:extLst>
      <p:ext uri="{BB962C8B-B14F-4D97-AF65-F5344CB8AC3E}">
        <p14:creationId xmlns:p14="http://schemas.microsoft.com/office/powerpoint/2010/main" val="359820282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388C9EAF-3292-4F55-A398-0D3F2B74683C}"/>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19864" y="304538"/>
            <a:ext cx="8552272" cy="5750800"/>
          </a:xfrm>
        </p:spPr>
      </p:pic>
    </p:spTree>
    <p:extLst>
      <p:ext uri="{BB962C8B-B14F-4D97-AF65-F5344CB8AC3E}">
        <p14:creationId xmlns:p14="http://schemas.microsoft.com/office/powerpoint/2010/main" val="28311876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03D726E7-72E5-4BAE-BCCF-8D0BA2DDA8D8}"/>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36583" y="192530"/>
            <a:ext cx="9118833" cy="6335542"/>
          </a:xfrm>
        </p:spPr>
      </p:pic>
    </p:spTree>
    <p:extLst>
      <p:ext uri="{BB962C8B-B14F-4D97-AF65-F5344CB8AC3E}">
        <p14:creationId xmlns:p14="http://schemas.microsoft.com/office/powerpoint/2010/main" val="345569222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0487C3BD-00C4-425C-943B-6EE37F95FD55}"/>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807710" y="547439"/>
            <a:ext cx="8576580" cy="5910569"/>
          </a:xfrm>
        </p:spPr>
      </p:pic>
    </p:spTree>
    <p:extLst>
      <p:ext uri="{BB962C8B-B14F-4D97-AF65-F5344CB8AC3E}">
        <p14:creationId xmlns:p14="http://schemas.microsoft.com/office/powerpoint/2010/main" val="178329462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531FE671-041D-4F71-B658-122FD586A9BA}"/>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577130" y="317247"/>
            <a:ext cx="8439325" cy="6197260"/>
          </a:xfrm>
        </p:spPr>
      </p:pic>
    </p:spTree>
    <p:extLst>
      <p:ext uri="{BB962C8B-B14F-4D97-AF65-F5344CB8AC3E}">
        <p14:creationId xmlns:p14="http://schemas.microsoft.com/office/powerpoint/2010/main" val="319443515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Θέση περιεχομένου 4" descr="Εικόνα που περιέχει στιγμιότυπο οθόνης&#10;&#10;Περιγραφή που δημιουργήθηκε αυτόματα">
            <a:extLst>
              <a:ext uri="{FF2B5EF4-FFF2-40B4-BE49-F238E27FC236}">
                <a16:creationId xmlns:a16="http://schemas.microsoft.com/office/drawing/2014/main" id="{A42CC5B2-0F56-4DEB-A1B6-0D1D117CAFC1}"/>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011101" y="148623"/>
            <a:ext cx="8169797" cy="5780879"/>
          </a:xfrm>
        </p:spPr>
      </p:pic>
    </p:spTree>
    <p:extLst>
      <p:ext uri="{BB962C8B-B14F-4D97-AF65-F5344CB8AC3E}">
        <p14:creationId xmlns:p14="http://schemas.microsoft.com/office/powerpoint/2010/main" val="17395709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3E3C4DA3-B19C-4BD0-B6D1-C8F0DBEA298E}"/>
              </a:ext>
            </a:extLst>
          </p:cNvPr>
          <p:cNvSpPr>
            <a:spLocks noGrp="1"/>
          </p:cNvSpPr>
          <p:nvPr>
            <p:ph type="title"/>
          </p:nvPr>
        </p:nvSpPr>
        <p:spPr/>
        <p:txBody>
          <a:bodyPr>
            <a:normAutofit/>
          </a:bodyPr>
          <a:lstStyle/>
          <a:p>
            <a:pPr algn="ctr"/>
            <a:r>
              <a:rPr lang="en-US" sz="5400" dirty="0"/>
              <a:t>Behavioral Economics:  </a:t>
            </a:r>
            <a:br>
              <a:rPr lang="en-US" sz="5400" dirty="0"/>
            </a:br>
            <a:r>
              <a:rPr lang="en-US" i="1" dirty="0"/>
              <a:t>Dual-System Theory</a:t>
            </a:r>
            <a:endParaRPr lang="el-GR" sz="5400" i="1" dirty="0"/>
          </a:p>
        </p:txBody>
      </p:sp>
      <p:sp>
        <p:nvSpPr>
          <p:cNvPr id="8" name="Θέση κειμένου 7">
            <a:extLst>
              <a:ext uri="{FF2B5EF4-FFF2-40B4-BE49-F238E27FC236}">
                <a16:creationId xmlns:a16="http://schemas.microsoft.com/office/drawing/2014/main" id="{082BA8A8-68EE-461E-9CE4-FB5371DF6F02}"/>
              </a:ext>
            </a:extLst>
          </p:cNvPr>
          <p:cNvSpPr>
            <a:spLocks noGrp="1"/>
          </p:cNvSpPr>
          <p:nvPr>
            <p:ph type="body" idx="1"/>
          </p:nvPr>
        </p:nvSpPr>
        <p:spPr/>
        <p:txBody>
          <a:bodyPr/>
          <a:lstStyle/>
          <a:p>
            <a:r>
              <a:rPr lang="en-US" dirty="0"/>
              <a:t>System 1</a:t>
            </a:r>
            <a:endParaRPr lang="el-GR" dirty="0"/>
          </a:p>
        </p:txBody>
      </p:sp>
      <p:sp>
        <p:nvSpPr>
          <p:cNvPr id="3" name="Θέση περιεχομένου 2">
            <a:extLst>
              <a:ext uri="{FF2B5EF4-FFF2-40B4-BE49-F238E27FC236}">
                <a16:creationId xmlns:a16="http://schemas.microsoft.com/office/drawing/2014/main" id="{6AD45531-84E8-4637-A9B1-4C269E7CC6D6}"/>
              </a:ext>
            </a:extLst>
          </p:cNvPr>
          <p:cNvSpPr>
            <a:spLocks noGrp="1"/>
          </p:cNvSpPr>
          <p:nvPr>
            <p:ph sz="half" idx="2"/>
          </p:nvPr>
        </p:nvSpPr>
        <p:spPr>
          <a:xfrm>
            <a:off x="839788" y="2760811"/>
            <a:ext cx="5157787" cy="3732064"/>
          </a:xfrm>
        </p:spPr>
        <p:txBody>
          <a:bodyPr>
            <a:normAutofit fontScale="92500" lnSpcReduction="20000"/>
          </a:bodyPr>
          <a:lstStyle/>
          <a:p>
            <a:pPr lvl="0" fontAlgn="base"/>
            <a:r>
              <a:rPr lang="en-US" dirty="0"/>
              <a:t>operates automatically and quickly, with little or no effort and no sense of voluntary control. </a:t>
            </a:r>
          </a:p>
          <a:p>
            <a:pPr lvl="0" fontAlgn="base"/>
            <a:r>
              <a:rPr lang="en-US" dirty="0"/>
              <a:t>Factors that make System 1’s processes more dominant in decision making include cognitive busyness, distraction, time pressure, and positive mood.</a:t>
            </a:r>
          </a:p>
          <a:p>
            <a:pPr marL="0" lvl="0" indent="0" fontAlgn="base">
              <a:buNone/>
            </a:pPr>
            <a:r>
              <a:rPr lang="en-US" dirty="0"/>
              <a:t>Key words:</a:t>
            </a:r>
          </a:p>
          <a:p>
            <a:pPr lvl="0" fontAlgn="base"/>
            <a:r>
              <a:rPr lang="de-DE" dirty="0" err="1"/>
              <a:t>automatic</a:t>
            </a:r>
            <a:r>
              <a:rPr lang="de-DE" dirty="0"/>
              <a:t>, fast, non-</a:t>
            </a:r>
            <a:r>
              <a:rPr lang="de-DE" dirty="0" err="1"/>
              <a:t>conscious</a:t>
            </a:r>
            <a:endParaRPr lang="el-GR" dirty="0"/>
          </a:p>
        </p:txBody>
      </p:sp>
      <p:sp>
        <p:nvSpPr>
          <p:cNvPr id="9" name="Θέση κειμένου 8">
            <a:extLst>
              <a:ext uri="{FF2B5EF4-FFF2-40B4-BE49-F238E27FC236}">
                <a16:creationId xmlns:a16="http://schemas.microsoft.com/office/drawing/2014/main" id="{C2802334-8E03-43A7-9A8B-E83B836B5BF5}"/>
              </a:ext>
            </a:extLst>
          </p:cNvPr>
          <p:cNvSpPr>
            <a:spLocks noGrp="1"/>
          </p:cNvSpPr>
          <p:nvPr>
            <p:ph type="body" sz="quarter" idx="3"/>
          </p:nvPr>
        </p:nvSpPr>
        <p:spPr/>
        <p:txBody>
          <a:bodyPr/>
          <a:lstStyle/>
          <a:p>
            <a:r>
              <a:rPr lang="en-US" dirty="0"/>
              <a:t>System 2 </a:t>
            </a:r>
            <a:endParaRPr lang="el-GR" dirty="0"/>
          </a:p>
        </p:txBody>
      </p:sp>
      <p:sp>
        <p:nvSpPr>
          <p:cNvPr id="10" name="Θέση περιεχομένου 9">
            <a:extLst>
              <a:ext uri="{FF2B5EF4-FFF2-40B4-BE49-F238E27FC236}">
                <a16:creationId xmlns:a16="http://schemas.microsoft.com/office/drawing/2014/main" id="{FE911DEB-089D-4898-95A9-BE6E121DDBE1}"/>
              </a:ext>
            </a:extLst>
          </p:cNvPr>
          <p:cNvSpPr>
            <a:spLocks noGrp="1"/>
          </p:cNvSpPr>
          <p:nvPr>
            <p:ph sz="quarter" idx="4"/>
          </p:nvPr>
        </p:nvSpPr>
        <p:spPr/>
        <p:txBody>
          <a:bodyPr>
            <a:normAutofit fontScale="92500" lnSpcReduction="20000"/>
          </a:bodyPr>
          <a:lstStyle/>
          <a:p>
            <a:r>
              <a:rPr lang="en-US" dirty="0"/>
              <a:t>allocates attention to the effortful mental activities that demand it, including complex computations. </a:t>
            </a:r>
          </a:p>
          <a:p>
            <a:r>
              <a:rPr lang="en-US" dirty="0"/>
              <a:t>The operations of System 2 are often associated with the subjective experience of agency, choice, and concentration.</a:t>
            </a:r>
          </a:p>
          <a:p>
            <a:pPr marL="0" indent="0">
              <a:buNone/>
            </a:pPr>
            <a:endParaRPr lang="en-US" dirty="0"/>
          </a:p>
          <a:p>
            <a:pPr marL="0" indent="0">
              <a:buNone/>
            </a:pPr>
            <a:r>
              <a:rPr lang="en-US" dirty="0"/>
              <a:t>Key words:</a:t>
            </a:r>
          </a:p>
          <a:p>
            <a:pPr marL="0" indent="0">
              <a:buNone/>
            </a:pPr>
            <a:r>
              <a:rPr lang="en-US" dirty="0"/>
              <a:t>Controlled, slowed, conscious</a:t>
            </a:r>
          </a:p>
          <a:p>
            <a:endParaRPr lang="el-GR" dirty="0"/>
          </a:p>
        </p:txBody>
      </p:sp>
    </p:spTree>
    <p:extLst>
      <p:ext uri="{BB962C8B-B14F-4D97-AF65-F5344CB8AC3E}">
        <p14:creationId xmlns:p14="http://schemas.microsoft.com/office/powerpoint/2010/main" val="112851209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4449219D-DC6B-4BC1-9216-7C18AC5CA042}"/>
              </a:ext>
            </a:extLst>
          </p:cNvPr>
          <p:cNvSpPr>
            <a:spLocks noGrp="1"/>
          </p:cNvSpPr>
          <p:nvPr>
            <p:ph type="title"/>
          </p:nvPr>
        </p:nvSpPr>
        <p:spPr/>
        <p:txBody>
          <a:bodyPr>
            <a:normAutofit/>
          </a:bodyPr>
          <a:lstStyle/>
          <a:p>
            <a:pPr algn="ctr"/>
            <a:r>
              <a:rPr lang="en-US" sz="4800" dirty="0"/>
              <a:t>Conclusions</a:t>
            </a:r>
            <a:endParaRPr lang="el-GR" sz="4800" dirty="0"/>
          </a:p>
        </p:txBody>
      </p:sp>
      <p:sp>
        <p:nvSpPr>
          <p:cNvPr id="4" name="Θέση περιεχομένου 3">
            <a:extLst>
              <a:ext uri="{FF2B5EF4-FFF2-40B4-BE49-F238E27FC236}">
                <a16:creationId xmlns:a16="http://schemas.microsoft.com/office/drawing/2014/main" id="{EA68E374-93F2-47D1-8FBB-7D89DD2D7AEF}"/>
              </a:ext>
            </a:extLst>
          </p:cNvPr>
          <p:cNvSpPr>
            <a:spLocks noGrp="1"/>
          </p:cNvSpPr>
          <p:nvPr>
            <p:ph idx="1"/>
          </p:nvPr>
        </p:nvSpPr>
        <p:spPr/>
        <p:txBody>
          <a:bodyPr/>
          <a:lstStyle/>
          <a:p>
            <a:r>
              <a:rPr lang="en-US" dirty="0"/>
              <a:t>Consumers do not consider that the fast fashion phenomenon has long-term negative impacts on the environment as well as they are unable to calculate the </a:t>
            </a:r>
            <a:r>
              <a:rPr lang="en-US" dirty="0" err="1"/>
              <a:t>ife</a:t>
            </a:r>
            <a:r>
              <a:rPr lang="en-US" dirty="0"/>
              <a:t> cycle of a garment.</a:t>
            </a:r>
          </a:p>
          <a:p>
            <a:endParaRPr lang="en-US" dirty="0"/>
          </a:p>
          <a:p>
            <a:r>
              <a:rPr lang="en-US" dirty="0"/>
              <a:t>On the contrary, they are gratified by purchasing large quantities of cheap and low- quality clothes for a short period of time, which end up being waste. Obviously, this model is unsustainable and duplicates an </a:t>
            </a:r>
            <a:r>
              <a:rPr lang="en-US" b="1" dirty="0"/>
              <a:t>irrational </a:t>
            </a:r>
            <a:r>
              <a:rPr lang="en-US" dirty="0"/>
              <a:t>behavioral pattern which has long- term negative consequences to society and the environment.</a:t>
            </a:r>
            <a:endParaRPr lang="el-GR" dirty="0"/>
          </a:p>
        </p:txBody>
      </p:sp>
    </p:spTree>
    <p:extLst>
      <p:ext uri="{BB962C8B-B14F-4D97-AF65-F5344CB8AC3E}">
        <p14:creationId xmlns:p14="http://schemas.microsoft.com/office/powerpoint/2010/main" val="3924977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AC24CBE0-9FF5-4F00-8F9D-E744CA766DE8}"/>
              </a:ext>
            </a:extLst>
          </p:cNvPr>
          <p:cNvSpPr>
            <a:spLocks noGrp="1"/>
          </p:cNvSpPr>
          <p:nvPr>
            <p:ph type="title"/>
          </p:nvPr>
        </p:nvSpPr>
        <p:spPr/>
        <p:txBody>
          <a:bodyPr>
            <a:normAutofit/>
          </a:bodyPr>
          <a:lstStyle/>
          <a:p>
            <a:pPr algn="ctr"/>
            <a:r>
              <a:rPr lang="en-US" sz="5400" dirty="0"/>
              <a:t>References &amp; Bibliography </a:t>
            </a:r>
            <a:endParaRPr lang="el-GR" sz="5400" dirty="0"/>
          </a:p>
        </p:txBody>
      </p:sp>
      <p:sp>
        <p:nvSpPr>
          <p:cNvPr id="3" name="Θέση περιεχομένου 2">
            <a:extLst>
              <a:ext uri="{FF2B5EF4-FFF2-40B4-BE49-F238E27FC236}">
                <a16:creationId xmlns:a16="http://schemas.microsoft.com/office/drawing/2014/main" id="{9FA5402C-5062-410A-A521-83F57DBA8386}"/>
              </a:ext>
            </a:extLst>
          </p:cNvPr>
          <p:cNvSpPr>
            <a:spLocks noGrp="1"/>
          </p:cNvSpPr>
          <p:nvPr>
            <p:ph idx="1"/>
          </p:nvPr>
        </p:nvSpPr>
        <p:spPr/>
        <p:txBody>
          <a:bodyPr>
            <a:normAutofit fontScale="70000" lnSpcReduction="20000"/>
          </a:bodyPr>
          <a:lstStyle/>
          <a:p>
            <a:r>
              <a:rPr lang="en-US" dirty="0" err="1"/>
              <a:t>Akerlof</a:t>
            </a:r>
            <a:r>
              <a:rPr lang="en-US" dirty="0"/>
              <a:t>, G., &amp; </a:t>
            </a:r>
            <a:r>
              <a:rPr lang="en-US" dirty="0" err="1"/>
              <a:t>Kranton</a:t>
            </a:r>
            <a:r>
              <a:rPr lang="en-US" dirty="0"/>
              <a:t>, R. (2010). Identity Economics. Princeton, NJ: Princeton University </a:t>
            </a:r>
            <a:r>
              <a:rPr lang="en-US" dirty="0" err="1"/>
              <a:t>Press.Ariely</a:t>
            </a:r>
            <a:r>
              <a:rPr lang="en-US" dirty="0"/>
              <a:t>, D. (2008). Predictably Irrational. New York: Harper Collins</a:t>
            </a:r>
          </a:p>
          <a:p>
            <a:r>
              <a:rPr lang="en-US" dirty="0"/>
              <a:t>Aronson, E., Wilson, T., &amp; Akert, A. (2005). Social Psychology (5th ed.). Upper Saddle River, NJ: Prentice Hall</a:t>
            </a:r>
          </a:p>
          <a:p>
            <a:r>
              <a:rPr lang="en-US" dirty="0"/>
              <a:t>Dolan, P., </a:t>
            </a:r>
            <a:r>
              <a:rPr lang="en-US" dirty="0" err="1"/>
              <a:t>Hallsworth</a:t>
            </a:r>
            <a:r>
              <a:rPr lang="en-US" dirty="0"/>
              <a:t>, M., Halpern, D., King, D., &amp; </a:t>
            </a:r>
            <a:r>
              <a:rPr lang="en-US" dirty="0" err="1"/>
              <a:t>Vlaev</a:t>
            </a:r>
            <a:r>
              <a:rPr lang="en-US" dirty="0"/>
              <a:t>, I. (2010). MINDSPACE: Influencing </a:t>
            </a:r>
            <a:r>
              <a:rPr lang="en-US" dirty="0" err="1"/>
              <a:t>behaviour</a:t>
            </a:r>
            <a:r>
              <a:rPr lang="en-US" dirty="0"/>
              <a:t> through public policy. London, UK: Cabinet Office.</a:t>
            </a:r>
          </a:p>
          <a:p>
            <a:r>
              <a:rPr lang="en-US" dirty="0" err="1"/>
              <a:t>Gouldner</a:t>
            </a:r>
            <a:r>
              <a:rPr lang="en-US" dirty="0"/>
              <a:t>, A. W. (1960). The norm of reciprocity: A preliminary statement. American Sociological Review, 25(2), 161-178.</a:t>
            </a:r>
          </a:p>
          <a:p>
            <a:r>
              <a:rPr lang="en-US" dirty="0"/>
              <a:t>Kahneman, D. (2011). Thinking, fast and slow. London: Allen Lane.</a:t>
            </a:r>
          </a:p>
          <a:p>
            <a:r>
              <a:rPr lang="en-US" dirty="0"/>
              <a:t>Kahneman, D. (2003). Maps of bounded rationality: Psychology for behavioral economics. The American Economic Review, 93, 1449-1475</a:t>
            </a:r>
          </a:p>
          <a:p>
            <a:r>
              <a:rPr lang="en-US" dirty="0"/>
              <a:t>Samson, A. (Ed.)(2014). The Behavioral Economics Guide 2014 (with a foreword by George Loewenstein and Rory Sutherland) (1st ed.). Retrieved from </a:t>
            </a:r>
            <a:r>
              <a:rPr lang="en-US" dirty="0">
                <a:hlinkClick r:id="rId2"/>
              </a:rPr>
              <a:t>http://www.behavioraleconomics.com</a:t>
            </a:r>
            <a:r>
              <a:rPr lang="en-US" dirty="0"/>
              <a:t>.</a:t>
            </a:r>
          </a:p>
          <a:p>
            <a:r>
              <a:rPr lang="en-US" dirty="0"/>
              <a:t>Thaler, R. H., &amp; Sunstein, C. R. (2009). Nudge: improving decisions about health, wealth, and happiness. Rev. and expanded ed. New York: Penguin Books.</a:t>
            </a:r>
          </a:p>
          <a:p>
            <a:endParaRPr lang="en-US" dirty="0"/>
          </a:p>
          <a:p>
            <a:endParaRPr lang="el-GR" dirty="0"/>
          </a:p>
        </p:txBody>
      </p:sp>
    </p:spTree>
    <p:extLst>
      <p:ext uri="{BB962C8B-B14F-4D97-AF65-F5344CB8AC3E}">
        <p14:creationId xmlns:p14="http://schemas.microsoft.com/office/powerpoint/2010/main" val="30424487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2BAA7005-EE63-46AE-B060-31659FB7F489}"/>
              </a:ext>
            </a:extLst>
          </p:cNvPr>
          <p:cNvSpPr>
            <a:spLocks noGrp="1"/>
          </p:cNvSpPr>
          <p:nvPr>
            <p:ph type="title"/>
          </p:nvPr>
        </p:nvSpPr>
        <p:spPr/>
        <p:txBody>
          <a:bodyPr>
            <a:normAutofit/>
          </a:bodyPr>
          <a:lstStyle/>
          <a:p>
            <a:pPr algn="ctr"/>
            <a:r>
              <a:rPr lang="en-US" sz="5400" dirty="0"/>
              <a:t>Fast Fashion</a:t>
            </a:r>
            <a:endParaRPr lang="el-GR" sz="5400" dirty="0"/>
          </a:p>
        </p:txBody>
      </p:sp>
      <p:sp>
        <p:nvSpPr>
          <p:cNvPr id="3" name="Θέση περιεχομένου 2">
            <a:extLst>
              <a:ext uri="{FF2B5EF4-FFF2-40B4-BE49-F238E27FC236}">
                <a16:creationId xmlns:a16="http://schemas.microsoft.com/office/drawing/2014/main" id="{8533DA89-BC16-4776-9D18-1A66A952272B}"/>
              </a:ext>
            </a:extLst>
          </p:cNvPr>
          <p:cNvSpPr>
            <a:spLocks noGrp="1"/>
          </p:cNvSpPr>
          <p:nvPr>
            <p:ph idx="1"/>
          </p:nvPr>
        </p:nvSpPr>
        <p:spPr>
          <a:xfrm>
            <a:off x="838200" y="1825625"/>
            <a:ext cx="10515600" cy="4952680"/>
          </a:xfrm>
        </p:spPr>
        <p:txBody>
          <a:bodyPr>
            <a:normAutofit/>
          </a:bodyPr>
          <a:lstStyle/>
          <a:p>
            <a:pPr lvl="0" fontAlgn="base"/>
            <a:r>
              <a:rPr lang="en-US" dirty="0"/>
              <a:t>: is described as clothing collections that are based on the most recent  fashion trends. Powered by the internet , technological innovation and globalization , it has a shorter cycle than fashion because it grows and it is consumed faster. </a:t>
            </a:r>
          </a:p>
          <a:p>
            <a:pPr lvl="0" fontAlgn="base"/>
            <a:endParaRPr lang="el-GR" dirty="0"/>
          </a:p>
          <a:p>
            <a:pPr lvl="0" fontAlgn="base">
              <a:buFont typeface="Arial" panose="020B0604020202020204" pitchFamily="34" charset="0"/>
              <a:buChar char="•"/>
            </a:pPr>
            <a:r>
              <a:rPr lang="en-US" dirty="0"/>
              <a:t>according to Morgan and Birtwistle (2009) , the concept of fast fashion encompasses several reasons to address the issue of textile waste. Some of these reasons include fast fashion retailer’s ability to send products from the design stage to store shelf within two weeks; encouraging consumers to buy vast quantities of low-priced goods every week. (Keynote,2008)</a:t>
            </a:r>
            <a:endParaRPr lang="el-GR" dirty="0"/>
          </a:p>
          <a:p>
            <a:endParaRPr lang="el-GR" dirty="0"/>
          </a:p>
          <a:p>
            <a:endParaRPr lang="el-GR" dirty="0"/>
          </a:p>
        </p:txBody>
      </p:sp>
    </p:spTree>
    <p:extLst>
      <p:ext uri="{BB962C8B-B14F-4D97-AF65-F5344CB8AC3E}">
        <p14:creationId xmlns:p14="http://schemas.microsoft.com/office/powerpoint/2010/main" val="7878967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076024CE-EF82-4C8B-A060-8D16923FFE03}"/>
              </a:ext>
            </a:extLst>
          </p:cNvPr>
          <p:cNvSpPr>
            <a:spLocks noGrp="1"/>
          </p:cNvSpPr>
          <p:nvPr>
            <p:ph type="title"/>
          </p:nvPr>
        </p:nvSpPr>
        <p:spPr/>
        <p:txBody>
          <a:bodyPr>
            <a:normAutofit/>
          </a:bodyPr>
          <a:lstStyle/>
          <a:p>
            <a:pPr algn="ctr"/>
            <a:r>
              <a:rPr lang="en-US" sz="5400" dirty="0"/>
              <a:t>Fast Fashion</a:t>
            </a:r>
            <a:endParaRPr lang="el-GR" sz="5400" dirty="0"/>
          </a:p>
        </p:txBody>
      </p:sp>
      <p:sp>
        <p:nvSpPr>
          <p:cNvPr id="3" name="Θέση περιεχομένου 2">
            <a:extLst>
              <a:ext uri="{FF2B5EF4-FFF2-40B4-BE49-F238E27FC236}">
                <a16:creationId xmlns:a16="http://schemas.microsoft.com/office/drawing/2014/main" id="{3F94539E-3928-4899-BBF8-5843C9F201B9}"/>
              </a:ext>
            </a:extLst>
          </p:cNvPr>
          <p:cNvSpPr>
            <a:spLocks noGrp="1"/>
          </p:cNvSpPr>
          <p:nvPr>
            <p:ph idx="1"/>
          </p:nvPr>
        </p:nvSpPr>
        <p:spPr/>
        <p:txBody>
          <a:bodyPr>
            <a:normAutofit fontScale="92500"/>
          </a:bodyPr>
          <a:lstStyle/>
          <a:p>
            <a:pPr lvl="0" fontAlgn="base"/>
            <a:r>
              <a:rPr lang="en-US" dirty="0"/>
              <a:t>Keywords in Fast Fashion are : </a:t>
            </a:r>
            <a:r>
              <a:rPr lang="en-US" b="1" dirty="0"/>
              <a:t>Cheap , Cater , Dominance</a:t>
            </a:r>
            <a:r>
              <a:rPr lang="en-US" dirty="0"/>
              <a:t> </a:t>
            </a:r>
            <a:endParaRPr lang="el-GR" dirty="0"/>
          </a:p>
          <a:p>
            <a:pPr marL="0" indent="0">
              <a:buNone/>
            </a:pPr>
            <a:r>
              <a:rPr lang="en-US" dirty="0"/>
              <a:t>      </a:t>
            </a:r>
            <a:r>
              <a:rPr lang="en-US" i="1" dirty="0"/>
              <a:t>Cheap</a:t>
            </a:r>
            <a:r>
              <a:rPr lang="en-US" dirty="0"/>
              <a:t> characterizes our age. Fast Fashion’s soul is to make fashion democratized with its low price and speed , which means cheap plays an essential role in fast fashion</a:t>
            </a:r>
            <a:endParaRPr lang="el-GR" dirty="0"/>
          </a:p>
          <a:p>
            <a:pPr marL="0" indent="0">
              <a:buNone/>
            </a:pPr>
            <a:r>
              <a:rPr lang="en-US" dirty="0"/>
              <a:t>      </a:t>
            </a:r>
            <a:r>
              <a:rPr lang="en-US" i="1" dirty="0"/>
              <a:t>Catering</a:t>
            </a:r>
            <a:r>
              <a:rPr lang="en-US" dirty="0"/>
              <a:t> of stores has been based on the short life cycle of the products. At the same time , they tend to respond to consumers’ preferences instead of insisting on some belief. For instance, in Zara, if a design doesn’t sell well within a week , it is withdrawn from </a:t>
            </a:r>
            <a:r>
              <a:rPr lang="en-US" dirty="0" err="1"/>
              <a:t>shops.No</a:t>
            </a:r>
            <a:r>
              <a:rPr lang="en-US" dirty="0"/>
              <a:t> design stays in the shop for more than four weeks, which encourages Zara fans to make repeat visits. The above consolidate the fact that retailer’s aspiration is to create for consumers the sense that if the don’t buy now the item it is not going to be available in the future.</a:t>
            </a:r>
          </a:p>
          <a:p>
            <a:pPr marL="0" indent="0">
              <a:buNone/>
            </a:pPr>
            <a:r>
              <a:rPr lang="en-US" dirty="0"/>
              <a:t>      </a:t>
            </a:r>
            <a:r>
              <a:rPr lang="en-US" i="1" dirty="0"/>
              <a:t>Dominance</a:t>
            </a:r>
            <a:r>
              <a:rPr lang="en-US" dirty="0"/>
              <a:t> of only few fashion brands in the market is caused by the need of specific capabilities in order to capture and satisfy the consumers latest and unpredictable demand.</a:t>
            </a:r>
            <a:endParaRPr lang="el-GR" dirty="0"/>
          </a:p>
          <a:p>
            <a:endParaRPr lang="el-GR" dirty="0"/>
          </a:p>
        </p:txBody>
      </p:sp>
    </p:spTree>
    <p:extLst>
      <p:ext uri="{BB962C8B-B14F-4D97-AF65-F5344CB8AC3E}">
        <p14:creationId xmlns:p14="http://schemas.microsoft.com/office/powerpoint/2010/main" val="15678282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B81A6F11-96AC-4B07-B314-F5087EEA546B}"/>
              </a:ext>
            </a:extLst>
          </p:cNvPr>
          <p:cNvSpPr>
            <a:spLocks noGrp="1"/>
          </p:cNvSpPr>
          <p:nvPr>
            <p:ph type="title"/>
          </p:nvPr>
        </p:nvSpPr>
        <p:spPr>
          <a:xfrm>
            <a:off x="838200" y="1602296"/>
            <a:ext cx="10515600" cy="223327"/>
          </a:xfrm>
        </p:spPr>
        <p:txBody>
          <a:bodyPr>
            <a:noAutofit/>
          </a:bodyPr>
          <a:lstStyle/>
          <a:p>
            <a:r>
              <a:rPr lang="en-US" sz="5400" dirty="0"/>
              <a:t>The key areas under evaluation in this study are:</a:t>
            </a:r>
            <a:br>
              <a:rPr lang="en-US" dirty="0"/>
            </a:br>
            <a:endParaRPr lang="el-GR" dirty="0"/>
          </a:p>
        </p:txBody>
      </p:sp>
      <p:sp>
        <p:nvSpPr>
          <p:cNvPr id="3" name="Θέση περιεχομένου 2">
            <a:extLst>
              <a:ext uri="{FF2B5EF4-FFF2-40B4-BE49-F238E27FC236}">
                <a16:creationId xmlns:a16="http://schemas.microsoft.com/office/drawing/2014/main" id="{4F54261E-54A2-4417-A415-A13BD9442B74}"/>
              </a:ext>
            </a:extLst>
          </p:cNvPr>
          <p:cNvSpPr>
            <a:spLocks noGrp="1"/>
          </p:cNvSpPr>
          <p:nvPr>
            <p:ph idx="1"/>
          </p:nvPr>
        </p:nvSpPr>
        <p:spPr>
          <a:xfrm>
            <a:off x="838200" y="2508308"/>
            <a:ext cx="10515600" cy="4521665"/>
          </a:xfrm>
        </p:spPr>
        <p:txBody>
          <a:bodyPr/>
          <a:lstStyle/>
          <a:p>
            <a:pPr>
              <a:buFont typeface="Arial" panose="020B0604020202020204" pitchFamily="34" charset="0"/>
              <a:buChar char="•"/>
            </a:pPr>
            <a:r>
              <a:rPr lang="en-US" dirty="0"/>
              <a:t>the characteristics and underlying causes of fast-fashion consumer behavior</a:t>
            </a:r>
          </a:p>
          <a:p>
            <a:pPr>
              <a:buFont typeface="Arial" panose="020B0604020202020204" pitchFamily="34" charset="0"/>
              <a:buChar char="•"/>
            </a:pPr>
            <a:endParaRPr lang="en-US" dirty="0"/>
          </a:p>
          <a:p>
            <a:pPr>
              <a:buFont typeface="Arial" panose="020B0604020202020204" pitchFamily="34" charset="0"/>
              <a:buChar char="•"/>
            </a:pPr>
            <a:r>
              <a:rPr lang="en-US" dirty="0"/>
              <a:t> fast fashion consumer behavior in opposition to slow fashion consumer behavior</a:t>
            </a:r>
          </a:p>
          <a:p>
            <a:pPr>
              <a:buFont typeface="Arial" panose="020B0604020202020204" pitchFamily="34" charset="0"/>
              <a:buChar char="•"/>
            </a:pPr>
            <a:endParaRPr lang="en-US" dirty="0"/>
          </a:p>
          <a:p>
            <a:pPr>
              <a:buFont typeface="Arial" panose="020B0604020202020204" pitchFamily="34" charset="0"/>
              <a:buChar char="•"/>
            </a:pPr>
            <a:r>
              <a:rPr lang="en-US" dirty="0"/>
              <a:t>change of consumer’s attitude towards fast fashion given information about fast fashion’s negative environmental impact.  </a:t>
            </a:r>
            <a:endParaRPr lang="el-GR" dirty="0"/>
          </a:p>
          <a:p>
            <a:endParaRPr lang="el-GR" dirty="0"/>
          </a:p>
        </p:txBody>
      </p:sp>
    </p:spTree>
    <p:extLst>
      <p:ext uri="{BB962C8B-B14F-4D97-AF65-F5344CB8AC3E}">
        <p14:creationId xmlns:p14="http://schemas.microsoft.com/office/powerpoint/2010/main" val="62019084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a:extLst>
              <a:ext uri="{FF2B5EF4-FFF2-40B4-BE49-F238E27FC236}">
                <a16:creationId xmlns:a16="http://schemas.microsoft.com/office/drawing/2014/main" id="{72C53F37-2DC9-46DC-AEAA-2C9618823A59}"/>
              </a:ext>
            </a:extLst>
          </p:cNvPr>
          <p:cNvSpPr>
            <a:spLocks noGrp="1"/>
          </p:cNvSpPr>
          <p:nvPr>
            <p:ph type="title"/>
          </p:nvPr>
        </p:nvSpPr>
        <p:spPr>
          <a:xfrm>
            <a:off x="838200" y="1023457"/>
            <a:ext cx="10515600" cy="667231"/>
          </a:xfrm>
        </p:spPr>
        <p:txBody>
          <a:bodyPr>
            <a:normAutofit fontScale="90000"/>
          </a:bodyPr>
          <a:lstStyle/>
          <a:p>
            <a:pPr algn="ctr"/>
            <a:r>
              <a:rPr lang="en-US" sz="6000" dirty="0"/>
              <a:t>The purpose of the study </a:t>
            </a:r>
            <a:br>
              <a:rPr lang="en-US" dirty="0"/>
            </a:br>
            <a:endParaRPr lang="el-GR" dirty="0"/>
          </a:p>
        </p:txBody>
      </p:sp>
      <p:sp>
        <p:nvSpPr>
          <p:cNvPr id="3" name="Θέση περιεχομένου 2">
            <a:extLst>
              <a:ext uri="{FF2B5EF4-FFF2-40B4-BE49-F238E27FC236}">
                <a16:creationId xmlns:a16="http://schemas.microsoft.com/office/drawing/2014/main" id="{80E8DC0A-596A-4902-A5D0-196B5E014EF4}"/>
              </a:ext>
            </a:extLst>
          </p:cNvPr>
          <p:cNvSpPr>
            <a:spLocks noGrp="1"/>
          </p:cNvSpPr>
          <p:nvPr>
            <p:ph idx="1"/>
          </p:nvPr>
        </p:nvSpPr>
        <p:spPr/>
        <p:txBody>
          <a:bodyPr>
            <a:normAutofit/>
          </a:bodyPr>
          <a:lstStyle/>
          <a:p>
            <a:endParaRPr lang="en-US" dirty="0"/>
          </a:p>
          <a:p>
            <a:r>
              <a:rPr lang="en-US" dirty="0"/>
              <a:t>First of all, the purpose of this study is to define the characteristics that shape the fast fashion consumer’s behavior based upon their decision-making process as well as the differences between fast and slow fashion consumer’s behavior.</a:t>
            </a:r>
          </a:p>
          <a:p>
            <a:endParaRPr lang="el-GR" dirty="0"/>
          </a:p>
          <a:p>
            <a:r>
              <a:rPr lang="en-US" dirty="0"/>
              <a:t>Secondly, the study examines if there is an alteration to consumer’s behavior towards fast fashion brands, provided that they are given information about fast fashion’s negative impact on the environment.</a:t>
            </a:r>
            <a:endParaRPr lang="el-GR" dirty="0"/>
          </a:p>
          <a:p>
            <a:endParaRPr lang="el-GR" dirty="0"/>
          </a:p>
        </p:txBody>
      </p:sp>
    </p:spTree>
    <p:extLst>
      <p:ext uri="{BB962C8B-B14F-4D97-AF65-F5344CB8AC3E}">
        <p14:creationId xmlns:p14="http://schemas.microsoft.com/office/powerpoint/2010/main" val="347533705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Θέση περιεχομένου 2">
            <a:extLst>
              <a:ext uri="{FF2B5EF4-FFF2-40B4-BE49-F238E27FC236}">
                <a16:creationId xmlns:a16="http://schemas.microsoft.com/office/drawing/2014/main" id="{D50CD1AE-2B7C-4D58-B907-BDF5D18BE2C6}"/>
              </a:ext>
            </a:extLst>
          </p:cNvPr>
          <p:cNvSpPr>
            <a:spLocks noGrp="1"/>
          </p:cNvSpPr>
          <p:nvPr>
            <p:ph idx="4294967295"/>
          </p:nvPr>
        </p:nvSpPr>
        <p:spPr>
          <a:xfrm>
            <a:off x="0" y="955675"/>
            <a:ext cx="10807700" cy="5221288"/>
          </a:xfrm>
        </p:spPr>
        <p:txBody>
          <a:bodyPr/>
          <a:lstStyle/>
          <a:p>
            <a:pPr marL="0" indent="0">
              <a:buNone/>
            </a:pPr>
            <a:r>
              <a:rPr lang="en-US" dirty="0"/>
              <a:t>Research Instrument</a:t>
            </a:r>
            <a:endParaRPr lang="el-GR" dirty="0"/>
          </a:p>
          <a:p>
            <a:r>
              <a:rPr lang="en-US" dirty="0"/>
              <a:t>The instrument used for data collection was a questionnaire supported by Google Forms.</a:t>
            </a:r>
            <a:endParaRPr lang="el-GR" dirty="0"/>
          </a:p>
          <a:p>
            <a:endParaRPr lang="el-GR" dirty="0"/>
          </a:p>
          <a:p>
            <a:pPr marL="0" indent="0">
              <a:buNone/>
            </a:pPr>
            <a:r>
              <a:rPr lang="en-US" dirty="0"/>
              <a:t>Sample Selection </a:t>
            </a:r>
            <a:endParaRPr lang="el-GR" dirty="0"/>
          </a:p>
          <a:p>
            <a:r>
              <a:rPr lang="en-US" dirty="0"/>
              <a:t>Participants were recruited through a convenience sample in the region Greece with the use of social media platforms (such as Facebook and Instagram). The Questionnaire was open for response over the course of 2 days and it gathered 300 participations. </a:t>
            </a:r>
          </a:p>
          <a:p>
            <a:endParaRPr lang="en-US" dirty="0"/>
          </a:p>
          <a:p>
            <a:endParaRPr lang="el-GR" dirty="0"/>
          </a:p>
          <a:p>
            <a:endParaRPr lang="el-GR" dirty="0"/>
          </a:p>
        </p:txBody>
      </p:sp>
    </p:spTree>
    <p:extLst>
      <p:ext uri="{BB962C8B-B14F-4D97-AF65-F5344CB8AC3E}">
        <p14:creationId xmlns:p14="http://schemas.microsoft.com/office/powerpoint/2010/main" val="34469957"/>
      </p:ext>
    </p:extLst>
  </p:cSld>
  <p:clrMapOvr>
    <a:masterClrMapping/>
  </p:clrMapOvr>
</p:sld>
</file>

<file path=ppt/theme/theme1.xml><?xml version="1.0" encoding="utf-8"?>
<a:theme xmlns:a="http://schemas.openxmlformats.org/drawingml/2006/main" name="Μητροπολιτικό">
  <a:themeElements>
    <a:clrScheme name="Μητροπολιτικό">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Μητροπολιτικό">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Μητροπολιτικό">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docProps/app.xml><?xml version="1.0" encoding="utf-8"?>
<Properties xmlns="http://schemas.openxmlformats.org/officeDocument/2006/extended-properties" xmlns:vt="http://schemas.openxmlformats.org/officeDocument/2006/docPropsVTypes">
  <Template>Μητροπολιτικό</Template>
  <TotalTime>692</TotalTime>
  <Words>1482</Words>
  <Application>Microsoft Office PowerPoint</Application>
  <PresentationFormat>Ευρεία οθόνη</PresentationFormat>
  <Paragraphs>80</Paragraphs>
  <Slides>41</Slides>
  <Notes>0</Notes>
  <HiddenSlides>0</HiddenSlides>
  <MMClips>0</MMClips>
  <ScaleCrop>false</ScaleCrop>
  <HeadingPairs>
    <vt:vector size="6" baseType="variant">
      <vt:variant>
        <vt:lpstr>Γραμματοσειρές που χρησιμοποιούνται</vt:lpstr>
      </vt:variant>
      <vt:variant>
        <vt:i4>2</vt:i4>
      </vt:variant>
      <vt:variant>
        <vt:lpstr>Θέμα</vt:lpstr>
      </vt:variant>
      <vt:variant>
        <vt:i4>1</vt:i4>
      </vt:variant>
      <vt:variant>
        <vt:lpstr>Τίτλοι διαφανειών</vt:lpstr>
      </vt:variant>
      <vt:variant>
        <vt:i4>41</vt:i4>
      </vt:variant>
    </vt:vector>
  </HeadingPairs>
  <TitlesOfParts>
    <vt:vector size="44" baseType="lpstr">
      <vt:lpstr>Arial</vt:lpstr>
      <vt:lpstr>Calibri Light</vt:lpstr>
      <vt:lpstr>Μητροπολιτικό</vt:lpstr>
      <vt:lpstr>Behavioral Economics: Fast Fashion &amp; Consumer Behavior </vt:lpstr>
      <vt:lpstr>Behavioral Economics</vt:lpstr>
      <vt:lpstr>Behavioral Economics</vt:lpstr>
      <vt:lpstr>Behavioral Economics:   Dual-System Theory</vt:lpstr>
      <vt:lpstr>Fast Fashion</vt:lpstr>
      <vt:lpstr>Fast Fashion</vt:lpstr>
      <vt:lpstr>The key areas under evaluation in this study are: </vt:lpstr>
      <vt:lpstr>The purpose of the study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The Scarcity Heuristic</vt:lpstr>
      <vt:lpstr>Παρουσίαση του PowerPoint</vt:lpstr>
      <vt:lpstr>Social Norms </vt:lpstr>
      <vt:lpstr>Social proof </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Παρουσίαση του PowerPoint</vt:lpstr>
      <vt:lpstr>Conclusions</vt:lpstr>
      <vt:lpstr>References &amp; Bibliography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Παρουσίαση του PowerPoint</dc:title>
  <dc:creator>EVANGELIA KAPELI</dc:creator>
  <cp:lastModifiedBy>EVANGELIA KAPELI</cp:lastModifiedBy>
  <cp:revision>47</cp:revision>
  <dcterms:created xsi:type="dcterms:W3CDTF">2019-11-24T17:20:52Z</dcterms:created>
  <dcterms:modified xsi:type="dcterms:W3CDTF">2019-11-25T04:55:26Z</dcterms:modified>
</cp:coreProperties>
</file>