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drawings/drawing1.xml" ContentType="application/vnd.openxmlformats-officedocument.drawingml.chartshapes+xml"/>
  <Override PartName="/ppt/charts/chart4.xml" ContentType="application/vnd.openxmlformats-officedocument.drawingml.chart+xml"/>
  <Override PartName="/ppt/charts/chart5.xml" ContentType="application/vnd.openxmlformats-officedocument.drawingml.chart+xml"/>
  <Override PartName="/ppt/drawings/drawing2.xml" ContentType="application/vnd.openxmlformats-officedocument.drawingml.chartshapes+xml"/>
  <Override PartName="/ppt/charts/chart6.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56" r:id="rId2"/>
    <p:sldId id="257" r:id="rId3"/>
    <p:sldId id="268" r:id="rId4"/>
    <p:sldId id="269" r:id="rId5"/>
    <p:sldId id="258" r:id="rId6"/>
    <p:sldId id="259" r:id="rId7"/>
    <p:sldId id="272" r:id="rId8"/>
    <p:sldId id="260" r:id="rId9"/>
    <p:sldId id="261" r:id="rId10"/>
    <p:sldId id="273" r:id="rId11"/>
    <p:sldId id="264" r:id="rId12"/>
    <p:sldId id="263" r:id="rId13"/>
    <p:sldId id="262" r:id="rId14"/>
    <p:sldId id="267" r:id="rId15"/>
    <p:sldId id="270" r:id="rId16"/>
    <p:sldId id="271" r:id="rId17"/>
    <p:sldId id="274" r:id="rId18"/>
    <p:sldId id="289" r:id="rId19"/>
    <p:sldId id="266" r:id="rId20"/>
    <p:sldId id="275" r:id="rId21"/>
    <p:sldId id="276" r:id="rId22"/>
    <p:sldId id="277" r:id="rId23"/>
    <p:sldId id="278" r:id="rId24"/>
    <p:sldId id="281" r:id="rId25"/>
    <p:sldId id="279" r:id="rId26"/>
    <p:sldId id="280" r:id="rId27"/>
    <p:sldId id="282" r:id="rId28"/>
    <p:sldId id="283" r:id="rId29"/>
    <p:sldId id="284" r:id="rId30"/>
    <p:sldId id="285" r:id="rId31"/>
    <p:sldId id="286" r:id="rId32"/>
    <p:sldId id="287" r:id="rId33"/>
    <p:sldId id="288" r:id="rId34"/>
    <p:sldId id="265" r:id="rId35"/>
    <p:sldId id="290" r:id="rId36"/>
    <p:sldId id="291" r:id="rId37"/>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88" autoAdjust="0"/>
    <p:restoredTop sz="94662" autoAdjust="0"/>
  </p:normalViewPr>
  <p:slideViewPr>
    <p:cSldViewPr>
      <p:cViewPr>
        <p:scale>
          <a:sx n="70" d="100"/>
          <a:sy n="70" d="100"/>
        </p:scale>
        <p:origin x="-1386"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charts/_rels/chart1.xml.rels><?xml version="1.0" encoding="UTF-8" standalone="yes"?>
<Relationships xmlns="http://schemas.openxmlformats.org/package/2006/relationships"><Relationship Id="rId1" Type="http://schemas.openxmlformats.org/officeDocument/2006/relationships/package" Target="../embeddings/Foglio_di_lavoro_di_Microsoft_Excel1.xlsx"/></Relationships>
</file>

<file path=ppt/charts/_rels/chart2.xml.rels><?xml version="1.0" encoding="UTF-8" standalone="yes"?>
<Relationships xmlns="http://schemas.openxmlformats.org/package/2006/relationships"><Relationship Id="rId1" Type="http://schemas.openxmlformats.org/officeDocument/2006/relationships/package" Target="../embeddings/Foglio_di_lavoro_di_Microsoft_Excel2.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Foglio_di_lavoro_di_Microsoft_Excel3.xlsx"/></Relationships>
</file>

<file path=ppt/charts/_rels/chart4.xml.rels><?xml version="1.0" encoding="UTF-8" standalone="yes"?>
<Relationships xmlns="http://schemas.openxmlformats.org/package/2006/relationships"><Relationship Id="rId1" Type="http://schemas.openxmlformats.org/officeDocument/2006/relationships/package" Target="../embeddings/Foglio_di_lavoro_di_Microsoft_Excel4.xlsx"/></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Foglio_di_lavoro_di_Microsoft_Excel5.xlsx"/></Relationships>
</file>

<file path=ppt/charts/_rels/chart6.xml.rels><?xml version="1.0" encoding="UTF-8" standalone="yes"?>
<Relationships xmlns="http://schemas.openxmlformats.org/package/2006/relationships"><Relationship Id="rId2" Type="http://schemas.openxmlformats.org/officeDocument/2006/relationships/package" Target="../embeddings/Foglio_di_lavoro_di_Microsoft_Excel6.xlsx"/><Relationship Id="rId1" Type="http://schemas.openxmlformats.org/officeDocument/2006/relationships/image" Target="../media/image46.jpeg"/></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IMMIGRATION 2017 </a:t>
            </a:r>
            <a:r>
              <a:rPr lang="en-US" dirty="0" smtClean="0"/>
              <a:t>(Person)</a:t>
            </a:r>
            <a:endParaRPr lang="en-US" dirty="0"/>
          </a:p>
        </c:rich>
      </c:tx>
      <c:layout/>
      <c:overlay val="0"/>
    </c:title>
    <c:autoTitleDeleted val="0"/>
    <c:plotArea>
      <c:layout/>
      <c:barChart>
        <c:barDir val="col"/>
        <c:grouping val="stacked"/>
        <c:varyColors val="0"/>
        <c:ser>
          <c:idx val="0"/>
          <c:order val="0"/>
          <c:tx>
            <c:strRef>
              <c:f>Foglio1!$B$1</c:f>
              <c:strCache>
                <c:ptCount val="1"/>
                <c:pt idx="0">
                  <c:v>IMMIGRATION 2017 </c:v>
                </c:pt>
              </c:strCache>
            </c:strRef>
          </c:tx>
          <c:invertIfNegative val="0"/>
          <c:cat>
            <c:strRef>
              <c:f>Foglio1!$A$2:$A$4</c:f>
              <c:strCache>
                <c:ptCount val="3"/>
                <c:pt idx="0">
                  <c:v>FRANCE</c:v>
                </c:pt>
                <c:pt idx="1">
                  <c:v>GREECE</c:v>
                </c:pt>
                <c:pt idx="2">
                  <c:v>GERMANY</c:v>
                </c:pt>
              </c:strCache>
            </c:strRef>
          </c:cat>
          <c:val>
            <c:numRef>
              <c:f>Foglio1!$B$2:$B$4</c:f>
              <c:numCache>
                <c:formatCode>General</c:formatCode>
                <c:ptCount val="3"/>
                <c:pt idx="0">
                  <c:v>369944</c:v>
                </c:pt>
                <c:pt idx="1">
                  <c:v>112247</c:v>
                </c:pt>
                <c:pt idx="2">
                  <c:v>917109</c:v>
                </c:pt>
              </c:numCache>
            </c:numRef>
          </c:val>
        </c:ser>
        <c:dLbls>
          <c:showLegendKey val="0"/>
          <c:showVal val="0"/>
          <c:showCatName val="0"/>
          <c:showSerName val="0"/>
          <c:showPercent val="0"/>
          <c:showBubbleSize val="0"/>
        </c:dLbls>
        <c:gapWidth val="150"/>
        <c:overlap val="100"/>
        <c:axId val="40655872"/>
        <c:axId val="40178432"/>
      </c:barChart>
      <c:catAx>
        <c:axId val="40655872"/>
        <c:scaling>
          <c:orientation val="minMax"/>
        </c:scaling>
        <c:delete val="0"/>
        <c:axPos val="b"/>
        <c:majorTickMark val="out"/>
        <c:minorTickMark val="none"/>
        <c:tickLblPos val="nextTo"/>
        <c:crossAx val="40178432"/>
        <c:crosses val="autoZero"/>
        <c:auto val="1"/>
        <c:lblAlgn val="ctr"/>
        <c:lblOffset val="100"/>
        <c:noMultiLvlLbl val="0"/>
      </c:catAx>
      <c:valAx>
        <c:axId val="40178432"/>
        <c:scaling>
          <c:orientation val="minMax"/>
        </c:scaling>
        <c:delete val="0"/>
        <c:axPos val="l"/>
        <c:majorGridlines/>
        <c:numFmt formatCode="General" sourceLinked="1"/>
        <c:majorTickMark val="out"/>
        <c:minorTickMark val="none"/>
        <c:tickLblPos val="nextTo"/>
        <c:crossAx val="40655872"/>
        <c:crosses val="autoZero"/>
        <c:crossBetween val="between"/>
      </c:valAx>
    </c:plotArea>
    <c:legend>
      <c:legendPos val="r"/>
      <c:layout/>
      <c:overlay val="0"/>
    </c:legend>
    <c:plotVisOnly val="1"/>
    <c:dispBlanksAs val="gap"/>
    <c:showDLblsOverMax val="0"/>
  </c:chart>
  <c:txPr>
    <a:bodyPr/>
    <a:lstStyle/>
    <a:p>
      <a:pPr>
        <a:defRPr sz="1800"/>
      </a:pPr>
      <a:endParaRPr lang="it-IT"/>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0.16912713254593176"/>
          <c:y val="6.5585875984251973E-2"/>
          <c:w val="0.63250295275590551"/>
          <c:h val="0.8253464566929134"/>
        </c:manualLayout>
      </c:layout>
      <c:barChart>
        <c:barDir val="col"/>
        <c:grouping val="clustered"/>
        <c:varyColors val="0"/>
        <c:ser>
          <c:idx val="0"/>
          <c:order val="0"/>
          <c:tx>
            <c:strRef>
              <c:f>Foglio1!$B$1</c:f>
              <c:strCache>
                <c:ptCount val="1"/>
                <c:pt idx="0">
                  <c:v>TOTAL</c:v>
                </c:pt>
              </c:strCache>
            </c:strRef>
          </c:tx>
          <c:invertIfNegative val="0"/>
          <c:cat>
            <c:strRef>
              <c:f>Foglio1!$A$2:$A$5</c:f>
              <c:strCache>
                <c:ptCount val="4"/>
                <c:pt idx="0">
                  <c:v>FRANCE</c:v>
                </c:pt>
                <c:pt idx="1">
                  <c:v>ITALY</c:v>
                </c:pt>
                <c:pt idx="2">
                  <c:v>GREECE</c:v>
                </c:pt>
                <c:pt idx="3">
                  <c:v>ICELAND</c:v>
                </c:pt>
              </c:strCache>
            </c:strRef>
          </c:cat>
          <c:val>
            <c:numRef>
              <c:f>Foglio1!$B$2:$B$5</c:f>
              <c:numCache>
                <c:formatCode>0.00%</c:formatCode>
                <c:ptCount val="4"/>
                <c:pt idx="0">
                  <c:v>0.71299999999999997</c:v>
                </c:pt>
                <c:pt idx="1">
                  <c:v>0.63</c:v>
                </c:pt>
                <c:pt idx="2">
                  <c:v>0.59499999999999997</c:v>
                </c:pt>
                <c:pt idx="3">
                  <c:v>0.86499999999999999</c:v>
                </c:pt>
              </c:numCache>
            </c:numRef>
          </c:val>
        </c:ser>
        <c:ser>
          <c:idx val="1"/>
          <c:order val="1"/>
          <c:tx>
            <c:strRef>
              <c:f>Foglio1!$C$1</c:f>
              <c:strCache>
                <c:ptCount val="1"/>
                <c:pt idx="0">
                  <c:v>M</c:v>
                </c:pt>
              </c:strCache>
            </c:strRef>
          </c:tx>
          <c:invertIfNegative val="0"/>
          <c:cat>
            <c:strRef>
              <c:f>Foglio1!$A$2:$A$5</c:f>
              <c:strCache>
                <c:ptCount val="4"/>
                <c:pt idx="0">
                  <c:v>FRANCE</c:v>
                </c:pt>
                <c:pt idx="1">
                  <c:v>ITALY</c:v>
                </c:pt>
                <c:pt idx="2">
                  <c:v>GREECE</c:v>
                </c:pt>
                <c:pt idx="3">
                  <c:v>ICELAND</c:v>
                </c:pt>
              </c:strCache>
            </c:strRef>
          </c:cat>
          <c:val>
            <c:numRef>
              <c:f>Foglio1!$C$2:$C$5</c:f>
              <c:numCache>
                <c:formatCode>0.00%</c:formatCode>
                <c:ptCount val="4"/>
                <c:pt idx="0">
                  <c:v>0.752</c:v>
                </c:pt>
                <c:pt idx="1">
                  <c:v>0.72899999999999998</c:v>
                </c:pt>
                <c:pt idx="2">
                  <c:v>0.70099999999999996</c:v>
                </c:pt>
                <c:pt idx="3">
                  <c:v>0.89500000000000002</c:v>
                </c:pt>
              </c:numCache>
            </c:numRef>
          </c:val>
        </c:ser>
        <c:ser>
          <c:idx val="2"/>
          <c:order val="2"/>
          <c:tx>
            <c:strRef>
              <c:f>Foglio1!$D$1</c:f>
              <c:strCache>
                <c:ptCount val="1"/>
                <c:pt idx="0">
                  <c:v>F</c:v>
                </c:pt>
              </c:strCache>
            </c:strRef>
          </c:tx>
          <c:invertIfNegative val="0"/>
          <c:cat>
            <c:strRef>
              <c:f>Foglio1!$A$2:$A$5</c:f>
              <c:strCache>
                <c:ptCount val="4"/>
                <c:pt idx="0">
                  <c:v>FRANCE</c:v>
                </c:pt>
                <c:pt idx="1">
                  <c:v>ITALY</c:v>
                </c:pt>
                <c:pt idx="2">
                  <c:v>GREECE</c:v>
                </c:pt>
                <c:pt idx="3">
                  <c:v>ICELAND</c:v>
                </c:pt>
              </c:strCache>
            </c:strRef>
          </c:cat>
          <c:val>
            <c:numRef>
              <c:f>Foglio1!$D$2:$D$5</c:f>
              <c:numCache>
                <c:formatCode>0.00%</c:formatCode>
                <c:ptCount val="4"/>
                <c:pt idx="0">
                  <c:v>0.67600000000000005</c:v>
                </c:pt>
                <c:pt idx="1">
                  <c:v>0.53100000000000003</c:v>
                </c:pt>
                <c:pt idx="2">
                  <c:v>0.49099999999999999</c:v>
                </c:pt>
                <c:pt idx="3">
                  <c:v>0.83199999999999996</c:v>
                </c:pt>
              </c:numCache>
            </c:numRef>
          </c:val>
        </c:ser>
        <c:dLbls>
          <c:showLegendKey val="0"/>
          <c:showVal val="0"/>
          <c:showCatName val="0"/>
          <c:showSerName val="0"/>
          <c:showPercent val="0"/>
          <c:showBubbleSize val="0"/>
        </c:dLbls>
        <c:gapWidth val="150"/>
        <c:axId val="165870208"/>
        <c:axId val="167477248"/>
      </c:barChart>
      <c:catAx>
        <c:axId val="165870208"/>
        <c:scaling>
          <c:orientation val="minMax"/>
        </c:scaling>
        <c:delete val="0"/>
        <c:axPos val="b"/>
        <c:majorTickMark val="out"/>
        <c:minorTickMark val="none"/>
        <c:tickLblPos val="nextTo"/>
        <c:crossAx val="167477248"/>
        <c:crosses val="autoZero"/>
        <c:auto val="1"/>
        <c:lblAlgn val="ctr"/>
        <c:lblOffset val="100"/>
        <c:noMultiLvlLbl val="0"/>
      </c:catAx>
      <c:valAx>
        <c:axId val="167477248"/>
        <c:scaling>
          <c:orientation val="minMax"/>
        </c:scaling>
        <c:delete val="0"/>
        <c:axPos val="l"/>
        <c:majorGridlines/>
        <c:numFmt formatCode="0.00%" sourceLinked="1"/>
        <c:majorTickMark val="out"/>
        <c:minorTickMark val="none"/>
        <c:tickLblPos val="nextTo"/>
        <c:crossAx val="165870208"/>
        <c:crosses val="autoZero"/>
        <c:crossBetween val="between"/>
      </c:valAx>
    </c:plotArea>
    <c:legend>
      <c:legendPos val="r"/>
      <c:layout/>
      <c:overlay val="0"/>
    </c:legend>
    <c:plotVisOnly val="1"/>
    <c:dispBlanksAs val="gap"/>
    <c:showDLblsOverMax val="0"/>
  </c:chart>
  <c:txPr>
    <a:bodyPr/>
    <a:lstStyle/>
    <a:p>
      <a:pPr>
        <a:defRPr sz="1800"/>
      </a:pPr>
      <a:endParaRPr lang="it-IT"/>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1.3788150522957767E-3"/>
          <c:y val="0.24483298663195369"/>
        </c:manualLayout>
      </c:layout>
      <c:overlay val="0"/>
    </c:title>
    <c:autoTitleDeleted val="0"/>
    <c:plotArea>
      <c:layout/>
      <c:pieChart>
        <c:varyColors val="1"/>
        <c:ser>
          <c:idx val="0"/>
          <c:order val="0"/>
          <c:tx>
            <c:strRef>
              <c:f>Foglio1!$B$1</c:f>
              <c:strCache>
                <c:ptCount val="1"/>
                <c:pt idx="0">
                  <c:v>LAND USE</c:v>
                </c:pt>
              </c:strCache>
            </c:strRef>
          </c:tx>
          <c:cat>
            <c:strRef>
              <c:f>Foglio1!$A$2:$A$5</c:f>
              <c:strCache>
                <c:ptCount val="4"/>
                <c:pt idx="0">
                  <c:v>forests</c:v>
                </c:pt>
                <c:pt idx="1">
                  <c:v>meadowns</c:v>
                </c:pt>
                <c:pt idx="2">
                  <c:v>arable land</c:v>
                </c:pt>
                <c:pt idx="3">
                  <c:v>uncultivated</c:v>
                </c:pt>
              </c:strCache>
            </c:strRef>
          </c:cat>
          <c:val>
            <c:numRef>
              <c:f>Foglio1!$B$2:$B$5</c:f>
              <c:numCache>
                <c:formatCode>0.00%</c:formatCode>
                <c:ptCount val="4"/>
                <c:pt idx="0">
                  <c:v>0.31030000000000002</c:v>
                </c:pt>
                <c:pt idx="1">
                  <c:v>0.1691</c:v>
                </c:pt>
                <c:pt idx="2">
                  <c:v>0.35549999999999998</c:v>
                </c:pt>
                <c:pt idx="3">
                  <c:v>0.1651</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52825578903931314"/>
          <c:y val="0.22119425620160946"/>
          <c:w val="0.35584439030583909"/>
          <c:h val="0.7462788507262369"/>
        </c:manualLayout>
      </c:layout>
      <c:overlay val="0"/>
    </c:legend>
    <c:plotVisOnly val="1"/>
    <c:dispBlanksAs val="gap"/>
    <c:showDLblsOverMax val="0"/>
  </c:chart>
  <c:txPr>
    <a:bodyPr/>
    <a:lstStyle/>
    <a:p>
      <a:pPr>
        <a:defRPr sz="1800"/>
      </a:pPr>
      <a:endParaRPr lang="it-IT"/>
    </a:p>
  </c:txPr>
  <c:externalData r:id="rId1">
    <c:autoUpdate val="0"/>
  </c:externalData>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endParaRPr lang="en-US" dirty="0" smtClean="0"/>
          </a:p>
          <a:p>
            <a:pPr>
              <a:defRPr/>
            </a:pPr>
            <a:r>
              <a:rPr lang="en-US" b="1" dirty="0" smtClean="0"/>
              <a:t>5 most visited countries in 2016</a:t>
            </a:r>
          </a:p>
          <a:p>
            <a:pPr>
              <a:defRPr/>
            </a:pPr>
            <a:r>
              <a:rPr lang="en-US" b="1" dirty="0" smtClean="0"/>
              <a:t>Plus</a:t>
            </a:r>
            <a:r>
              <a:rPr lang="en-US" b="1" baseline="0" dirty="0" smtClean="0"/>
              <a:t> Greece</a:t>
            </a:r>
            <a:endParaRPr lang="en-US" b="1" dirty="0"/>
          </a:p>
        </c:rich>
      </c:tx>
      <c:layout>
        <c:manualLayout>
          <c:xMode val="edge"/>
          <c:yMode val="edge"/>
          <c:x val="3.4079824144735947E-2"/>
          <c:y val="0"/>
        </c:manualLayout>
      </c:layout>
      <c:overlay val="0"/>
    </c:title>
    <c:autoTitleDeleted val="0"/>
    <c:plotArea>
      <c:layout/>
      <c:pieChart>
        <c:varyColors val="1"/>
        <c:ser>
          <c:idx val="0"/>
          <c:order val="0"/>
          <c:tx>
            <c:strRef>
              <c:f>Foglio1!$B$1</c:f>
              <c:strCache>
                <c:ptCount val="1"/>
                <c:pt idx="0">
                  <c:v>5 most visited countries in 2016 PLUS GREECE</c:v>
                </c:pt>
              </c:strCache>
            </c:strRef>
          </c:tx>
          <c:cat>
            <c:strRef>
              <c:f>Foglio1!$A$2:$A$7</c:f>
              <c:strCache>
                <c:ptCount val="6"/>
                <c:pt idx="0">
                  <c:v>FRANCE</c:v>
                </c:pt>
                <c:pt idx="1">
                  <c:v>USA</c:v>
                </c:pt>
                <c:pt idx="2">
                  <c:v>SPAIN</c:v>
                </c:pt>
                <c:pt idx="3">
                  <c:v>CINA</c:v>
                </c:pt>
                <c:pt idx="4">
                  <c:v>ITALY</c:v>
                </c:pt>
                <c:pt idx="5">
                  <c:v>GREECE </c:v>
                </c:pt>
              </c:strCache>
            </c:strRef>
          </c:cat>
          <c:val>
            <c:numRef>
              <c:f>Foglio1!$B$2:$B$7</c:f>
              <c:numCache>
                <c:formatCode>#,##0</c:formatCode>
                <c:ptCount val="6"/>
                <c:pt idx="0">
                  <c:v>84500000</c:v>
                </c:pt>
                <c:pt idx="1">
                  <c:v>77500000</c:v>
                </c:pt>
                <c:pt idx="2">
                  <c:v>68200000</c:v>
                </c:pt>
                <c:pt idx="3">
                  <c:v>56900000</c:v>
                </c:pt>
                <c:pt idx="4">
                  <c:v>50700000</c:v>
                </c:pt>
                <c:pt idx="5">
                  <c:v>30000000</c:v>
                </c:pt>
              </c:numCache>
            </c:numRef>
          </c:val>
        </c:ser>
        <c:dLbls>
          <c:showLegendKey val="0"/>
          <c:showVal val="0"/>
          <c:showCatName val="0"/>
          <c:showSerName val="0"/>
          <c:showPercent val="0"/>
          <c:showBubbleSize val="0"/>
          <c:showLeaderLines val="1"/>
        </c:dLbls>
        <c:firstSliceAng val="0"/>
      </c:pieChart>
    </c:plotArea>
    <c:legend>
      <c:legendPos val="r"/>
      <c:layout>
        <c:manualLayout>
          <c:xMode val="edge"/>
          <c:yMode val="edge"/>
          <c:x val="0.77652213849351259"/>
          <c:y val="0.13706044004743761"/>
          <c:w val="0.20682660365286268"/>
          <c:h val="0.46285276463653313"/>
        </c:manualLayout>
      </c:layout>
      <c:overlay val="0"/>
    </c:legend>
    <c:plotVisOnly val="1"/>
    <c:dispBlanksAs val="gap"/>
    <c:showDLblsOverMax val="0"/>
  </c:chart>
  <c:txPr>
    <a:bodyPr/>
    <a:lstStyle/>
    <a:p>
      <a:pPr>
        <a:defRPr sz="1800"/>
      </a:pPr>
      <a:endParaRPr lang="it-IT"/>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dirty="0"/>
              <a:t>Average expenditure for </a:t>
            </a:r>
            <a:r>
              <a:rPr lang="en-US" dirty="0" smtClean="0"/>
              <a:t>trip ( EURO) </a:t>
            </a:r>
            <a:endParaRPr lang="en-US" dirty="0"/>
          </a:p>
        </c:rich>
      </c:tx>
      <c:layout>
        <c:manualLayout>
          <c:xMode val="edge"/>
          <c:yMode val="edge"/>
          <c:x val="0.52162636294936848"/>
          <c:y val="8.4719259622586987E-2"/>
        </c:manualLayout>
      </c:layout>
      <c:overlay val="0"/>
    </c:title>
    <c:autoTitleDeleted val="0"/>
    <c:view3D>
      <c:rotX val="15"/>
      <c:rotY val="20"/>
      <c:rAngAx val="1"/>
    </c:view3D>
    <c:floor>
      <c:thickness val="0"/>
    </c:floor>
    <c:sideWall>
      <c:thickness val="0"/>
    </c:sideWall>
    <c:backWall>
      <c:thickness val="0"/>
    </c:backWall>
    <c:plotArea>
      <c:layout>
        <c:manualLayout>
          <c:layoutTarget val="inner"/>
          <c:xMode val="edge"/>
          <c:yMode val="edge"/>
          <c:x val="0.21940813648293964"/>
          <c:y val="0.47757824803149607"/>
          <c:w val="0.69446686351706033"/>
          <c:h val="0.4008540846456693"/>
        </c:manualLayout>
      </c:layout>
      <c:bar3DChart>
        <c:barDir val="bar"/>
        <c:grouping val="clustered"/>
        <c:varyColors val="0"/>
        <c:ser>
          <c:idx val="0"/>
          <c:order val="0"/>
          <c:tx>
            <c:strRef>
              <c:f>Foglio1!$B$1</c:f>
              <c:strCache>
                <c:ptCount val="1"/>
                <c:pt idx="0">
                  <c:v>Average expenditure for trip </c:v>
                </c:pt>
              </c:strCache>
            </c:strRef>
          </c:tx>
          <c:invertIfNegative val="0"/>
          <c:cat>
            <c:strRef>
              <c:f>Foglio1!$A$2:$A$5</c:f>
              <c:strCache>
                <c:ptCount val="4"/>
                <c:pt idx="0">
                  <c:v>FRANCE</c:v>
                </c:pt>
                <c:pt idx="1">
                  <c:v>GERMANY</c:v>
                </c:pt>
                <c:pt idx="2">
                  <c:v>ITALY </c:v>
                </c:pt>
                <c:pt idx="3">
                  <c:v>GREECE</c:v>
                </c:pt>
              </c:strCache>
            </c:strRef>
          </c:cat>
          <c:val>
            <c:numRef>
              <c:f>Foglio1!$B$2:$B$5</c:f>
              <c:numCache>
                <c:formatCode>General</c:formatCode>
                <c:ptCount val="4"/>
                <c:pt idx="0">
                  <c:v>363.13</c:v>
                </c:pt>
                <c:pt idx="1">
                  <c:v>469.76</c:v>
                </c:pt>
                <c:pt idx="2">
                  <c:v>363.3</c:v>
                </c:pt>
                <c:pt idx="3">
                  <c:v>324.64</c:v>
                </c:pt>
              </c:numCache>
            </c:numRef>
          </c:val>
        </c:ser>
        <c:dLbls>
          <c:showLegendKey val="0"/>
          <c:showVal val="0"/>
          <c:showCatName val="0"/>
          <c:showSerName val="0"/>
          <c:showPercent val="0"/>
          <c:showBubbleSize val="0"/>
        </c:dLbls>
        <c:gapWidth val="150"/>
        <c:shape val="cylinder"/>
        <c:axId val="167652736"/>
        <c:axId val="167654528"/>
        <c:axId val="0"/>
      </c:bar3DChart>
      <c:catAx>
        <c:axId val="167652736"/>
        <c:scaling>
          <c:orientation val="minMax"/>
        </c:scaling>
        <c:delete val="0"/>
        <c:axPos val="l"/>
        <c:majorTickMark val="out"/>
        <c:minorTickMark val="none"/>
        <c:tickLblPos val="nextTo"/>
        <c:crossAx val="167654528"/>
        <c:crosses val="autoZero"/>
        <c:auto val="1"/>
        <c:lblAlgn val="ctr"/>
        <c:lblOffset val="100"/>
        <c:noMultiLvlLbl val="0"/>
      </c:catAx>
      <c:valAx>
        <c:axId val="167654528"/>
        <c:scaling>
          <c:orientation val="minMax"/>
        </c:scaling>
        <c:delete val="0"/>
        <c:axPos val="b"/>
        <c:majorGridlines/>
        <c:numFmt formatCode="General" sourceLinked="1"/>
        <c:majorTickMark val="out"/>
        <c:minorTickMark val="none"/>
        <c:tickLblPos val="nextTo"/>
        <c:crossAx val="167652736"/>
        <c:crosses val="autoZero"/>
        <c:crossBetween val="between"/>
      </c:valAx>
    </c:plotArea>
    <c:plotVisOnly val="1"/>
    <c:dispBlanksAs val="gap"/>
    <c:showDLblsOverMax val="0"/>
  </c:chart>
  <c:txPr>
    <a:bodyPr/>
    <a:lstStyle/>
    <a:p>
      <a:pPr>
        <a:defRPr sz="1800"/>
      </a:pPr>
      <a:endParaRPr lang="it-IT"/>
    </a:p>
  </c:txPr>
  <c:externalData r:id="rId1">
    <c:autoUpdate val="0"/>
  </c:externalData>
  <c:userShapes r:id="rId2"/>
</c:chartSpace>
</file>

<file path=ppt/charts/chart6.xml><?xml version="1.0" encoding="utf-8"?>
<c:chartSpace xmlns:c="http://schemas.openxmlformats.org/drawingml/2006/chart" xmlns:a="http://schemas.openxmlformats.org/drawingml/2006/main" xmlns:r="http://schemas.openxmlformats.org/officeDocument/2006/relationships">
  <c:date1904 val="0"/>
  <c:lang val="it-IT"/>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title>
    <c:autoTitleDeleted val="0"/>
    <c:plotArea>
      <c:layout/>
      <c:barChart>
        <c:barDir val="col"/>
        <c:grouping val="clustered"/>
        <c:varyColors val="0"/>
        <c:ser>
          <c:idx val="0"/>
          <c:order val="0"/>
          <c:tx>
            <c:strRef>
              <c:f>Foglio1!$B$1</c:f>
              <c:strCache>
                <c:ptCount val="1"/>
                <c:pt idx="0">
                  <c:v>TAX </c:v>
                </c:pt>
              </c:strCache>
            </c:strRef>
          </c:tx>
          <c:invertIfNegative val="0"/>
          <c:cat>
            <c:strRef>
              <c:f>Foglio1!$A$2:$A$6</c:f>
              <c:strCache>
                <c:ptCount val="5"/>
                <c:pt idx="0">
                  <c:v>FRANCE</c:v>
                </c:pt>
                <c:pt idx="1">
                  <c:v>GERMANY </c:v>
                </c:pt>
                <c:pt idx="2">
                  <c:v>ITALY</c:v>
                </c:pt>
                <c:pt idx="3">
                  <c:v>GREECE</c:v>
                </c:pt>
                <c:pt idx="4">
                  <c:v>POLLAND</c:v>
                </c:pt>
              </c:strCache>
            </c:strRef>
          </c:cat>
          <c:val>
            <c:numRef>
              <c:f>Foglio1!$B$2:$B$6</c:f>
              <c:numCache>
                <c:formatCode>0.00%</c:formatCode>
                <c:ptCount val="5"/>
                <c:pt idx="0">
                  <c:v>0.47599999999999998</c:v>
                </c:pt>
                <c:pt idx="1">
                  <c:v>0.497</c:v>
                </c:pt>
                <c:pt idx="2">
                  <c:v>0.47699999999999998</c:v>
                </c:pt>
                <c:pt idx="3">
                  <c:v>0.40799999999999997</c:v>
                </c:pt>
                <c:pt idx="4">
                  <c:v>0.35599999999999998</c:v>
                </c:pt>
              </c:numCache>
            </c:numRef>
          </c:val>
        </c:ser>
        <c:dLbls>
          <c:showLegendKey val="0"/>
          <c:showVal val="0"/>
          <c:showCatName val="0"/>
          <c:showSerName val="0"/>
          <c:showPercent val="0"/>
          <c:showBubbleSize val="0"/>
        </c:dLbls>
        <c:gapWidth val="150"/>
        <c:axId val="125485056"/>
        <c:axId val="126023168"/>
      </c:barChart>
      <c:catAx>
        <c:axId val="125485056"/>
        <c:scaling>
          <c:orientation val="minMax"/>
        </c:scaling>
        <c:delete val="0"/>
        <c:axPos val="b"/>
        <c:majorTickMark val="out"/>
        <c:minorTickMark val="none"/>
        <c:tickLblPos val="nextTo"/>
        <c:crossAx val="126023168"/>
        <c:crosses val="autoZero"/>
        <c:auto val="1"/>
        <c:lblAlgn val="ctr"/>
        <c:lblOffset val="100"/>
        <c:noMultiLvlLbl val="0"/>
      </c:catAx>
      <c:valAx>
        <c:axId val="126023168"/>
        <c:scaling>
          <c:orientation val="minMax"/>
        </c:scaling>
        <c:delete val="0"/>
        <c:axPos val="l"/>
        <c:majorGridlines/>
        <c:numFmt formatCode="0.00%" sourceLinked="1"/>
        <c:majorTickMark val="out"/>
        <c:minorTickMark val="none"/>
        <c:tickLblPos val="nextTo"/>
        <c:crossAx val="125485056"/>
        <c:crosses val="autoZero"/>
        <c:crossBetween val="between"/>
      </c:valAx>
      <c:spPr>
        <a:blipFill>
          <a:blip xmlns:r="http://schemas.openxmlformats.org/officeDocument/2006/relationships" r:embed="rId1"/>
          <a:tile tx="0" ty="0" sx="100000" sy="100000" flip="none" algn="tl"/>
        </a:blipFill>
      </c:spPr>
    </c:plotArea>
    <c:legend>
      <c:legendPos val="r"/>
      <c:layout>
        <c:manualLayout>
          <c:xMode val="edge"/>
          <c:yMode val="edge"/>
          <c:x val="0.73173693522011096"/>
          <c:y val="0.35326129786045257"/>
          <c:w val="0.24326089923799174"/>
          <c:h val="7.8029549714836222E-2"/>
        </c:manualLayout>
      </c:layout>
      <c:overlay val="0"/>
    </c:legend>
    <c:plotVisOnly val="1"/>
    <c:dispBlanksAs val="gap"/>
    <c:showDLblsOverMax val="0"/>
  </c:chart>
  <c:txPr>
    <a:bodyPr/>
    <a:lstStyle/>
    <a:p>
      <a:pPr>
        <a:defRPr sz="1800"/>
      </a:pPr>
      <a:endParaRPr lang="it-IT"/>
    </a:p>
  </c:txPr>
  <c:externalData r:id="rId2">
    <c:autoUpdate val="0"/>
  </c:externalData>
</c:chartSpace>
</file>

<file path=ppt/drawings/drawing1.xml><?xml version="1.0" encoding="utf-8"?>
<c:userShapes xmlns:c="http://schemas.openxmlformats.org/drawingml/2006/chart">
  <cdr:relSizeAnchor xmlns:cdr="http://schemas.openxmlformats.org/drawingml/2006/chartDrawing">
    <cdr:from>
      <cdr:x>0.78571</cdr:x>
      <cdr:y>0.25078</cdr:y>
    </cdr:from>
    <cdr:to>
      <cdr:x>0.97143</cdr:x>
      <cdr:y>0.38405</cdr:y>
    </cdr:to>
    <cdr:sp macro="" textlink="">
      <cdr:nvSpPr>
        <cdr:cNvPr id="2" name="CasellaDiTesto 1"/>
        <cdr:cNvSpPr txBox="1"/>
      </cdr:nvSpPr>
      <cdr:spPr>
        <a:xfrm xmlns:a="http://schemas.openxmlformats.org/drawingml/2006/main">
          <a:off x="3960440" y="546354"/>
          <a:ext cx="936104" cy="29034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it-IT" sz="1200" dirty="0"/>
            <a:t>31,03%</a:t>
          </a:r>
          <a:r>
            <a:rPr lang="it-IT" sz="1200" dirty="0" smtClean="0"/>
            <a:t> </a:t>
          </a:r>
          <a:endParaRPr lang="it-IT" sz="1200" dirty="0"/>
        </a:p>
      </cdr:txBody>
    </cdr:sp>
  </cdr:relSizeAnchor>
  <cdr:relSizeAnchor xmlns:cdr="http://schemas.openxmlformats.org/drawingml/2006/chartDrawing">
    <cdr:from>
      <cdr:x>0.81859</cdr:x>
      <cdr:y>0.45069</cdr:y>
    </cdr:from>
    <cdr:to>
      <cdr:x>1</cdr:x>
      <cdr:y>0.8704</cdr:y>
    </cdr:to>
    <cdr:sp macro="" textlink="">
      <cdr:nvSpPr>
        <cdr:cNvPr id="3" name="CasellaDiTesto 2"/>
        <cdr:cNvSpPr txBox="1"/>
      </cdr:nvSpPr>
      <cdr:spPr>
        <a:xfrm xmlns:a="http://schemas.openxmlformats.org/drawingml/2006/main">
          <a:off x="4126160" y="981876"/>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it-IT" sz="1200" dirty="0"/>
            <a:t>16,91%</a:t>
          </a:r>
          <a:r>
            <a:rPr lang="it-IT" sz="1200" dirty="0" smtClean="0"/>
            <a:t> </a:t>
          </a:r>
          <a:endParaRPr lang="it-IT" sz="1200" dirty="0"/>
        </a:p>
      </cdr:txBody>
    </cdr:sp>
  </cdr:relSizeAnchor>
  <cdr:relSizeAnchor xmlns:cdr="http://schemas.openxmlformats.org/drawingml/2006/chartDrawing">
    <cdr:from>
      <cdr:x>0.8169</cdr:x>
      <cdr:y>0.64567</cdr:y>
    </cdr:from>
    <cdr:to>
      <cdr:x>0.95344</cdr:x>
      <cdr:y>0.99667</cdr:y>
    </cdr:to>
    <cdr:sp macro="" textlink="">
      <cdr:nvSpPr>
        <cdr:cNvPr id="4" name="CasellaDiTesto 3"/>
        <cdr:cNvSpPr txBox="1"/>
      </cdr:nvSpPr>
      <cdr:spPr>
        <a:xfrm xmlns:a="http://schemas.openxmlformats.org/drawingml/2006/main">
          <a:off x="4176464" y="1406671"/>
          <a:ext cx="698066" cy="76470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it-IT" sz="1200" dirty="0"/>
            <a:t>35,55%</a:t>
          </a:r>
          <a:r>
            <a:rPr lang="it-IT" sz="1200" dirty="0" smtClean="0"/>
            <a:t> </a:t>
          </a:r>
          <a:endParaRPr lang="it-IT" sz="1200" dirty="0"/>
        </a:p>
      </cdr:txBody>
    </cdr:sp>
  </cdr:relSizeAnchor>
</c:userShapes>
</file>

<file path=ppt/drawings/drawing2.xml><?xml version="1.0" encoding="utf-8"?>
<c:userShapes xmlns:c="http://schemas.openxmlformats.org/drawingml/2006/chart">
  <cdr:relSizeAnchor xmlns:cdr="http://schemas.openxmlformats.org/drawingml/2006/chartDrawing">
    <cdr:from>
      <cdr:x>0.69818</cdr:x>
      <cdr:y>0.17894</cdr:y>
    </cdr:from>
    <cdr:to>
      <cdr:x>1</cdr:x>
      <cdr:y>0.48696</cdr:y>
    </cdr:to>
    <cdr:sp macro="" textlink="">
      <cdr:nvSpPr>
        <cdr:cNvPr id="2" name="CasellaDiTesto 1"/>
        <cdr:cNvSpPr txBox="1"/>
      </cdr:nvSpPr>
      <cdr:spPr>
        <a:xfrm xmlns:a="http://schemas.openxmlformats.org/drawingml/2006/main">
          <a:off x="6208560" y="752989"/>
          <a:ext cx="2683920" cy="1296144"/>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it-IT" sz="1800" dirty="0" smtClean="0"/>
            <a:t>GREECE 324,64 EURO</a:t>
          </a:r>
        </a:p>
        <a:p xmlns:a="http://schemas.openxmlformats.org/drawingml/2006/main">
          <a:r>
            <a:rPr lang="it-IT" sz="1800" dirty="0" smtClean="0"/>
            <a:t>ITALY 363,3 EURO</a:t>
          </a:r>
        </a:p>
        <a:p xmlns:a="http://schemas.openxmlformats.org/drawingml/2006/main">
          <a:r>
            <a:rPr lang="it-IT" sz="1800" dirty="0" smtClean="0"/>
            <a:t>GERMANY 469,76 EURO</a:t>
          </a:r>
        </a:p>
        <a:p xmlns:a="http://schemas.openxmlformats.org/drawingml/2006/main">
          <a:r>
            <a:rPr lang="it-IT" sz="1800" dirty="0" smtClean="0"/>
            <a:t>FRANCE 363,13 </a:t>
          </a:r>
          <a:r>
            <a:rPr lang="it-IT" sz="1800" dirty="0" smtClean="0"/>
            <a:t>EURO</a:t>
          </a:r>
          <a:endParaRPr lang="it-IT" sz="18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403A9EC-FF4E-4A79-9651-5564C2B95E0A}" type="datetimeFigureOut">
              <a:rPr lang="it-IT" smtClean="0"/>
              <a:t>24/11/2019</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C597BC0-F99C-4741-900A-C003BA608E82}" type="slidenum">
              <a:rPr lang="it-IT" smtClean="0"/>
              <a:t>‹N›</a:t>
            </a:fld>
            <a:endParaRPr lang="it-IT"/>
          </a:p>
        </p:txBody>
      </p:sp>
    </p:spTree>
    <p:extLst>
      <p:ext uri="{BB962C8B-B14F-4D97-AF65-F5344CB8AC3E}">
        <p14:creationId xmlns:p14="http://schemas.microsoft.com/office/powerpoint/2010/main" val="1195155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24/11/2019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24/11/2019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24/11/2019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7F49D355-16BD-4E45-BD9A-5EA878CF7CBD}" type="datetimeFigureOut">
              <a:rPr lang="it-IT" smtClean="0"/>
              <a:t>24/11/2019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7F49D355-16BD-4E45-BD9A-5EA878CF7CBD}" type="datetimeFigureOut">
              <a:rPr lang="it-IT" smtClean="0"/>
              <a:t>24/11/2019</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7F49D355-16BD-4E45-BD9A-5EA878CF7CBD}" type="datetimeFigureOut">
              <a:rPr lang="it-IT" smtClean="0"/>
              <a:t>24/11/2019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7F49D355-16BD-4E45-BD9A-5EA878CF7CBD}" type="datetimeFigureOut">
              <a:rPr lang="it-IT" smtClean="0"/>
              <a:t>24/11/2019</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7F49D355-16BD-4E45-BD9A-5EA878CF7CBD}" type="datetimeFigureOut">
              <a:rPr lang="it-IT" smtClean="0"/>
              <a:t>24/11/2019</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7F49D355-16BD-4E45-BD9A-5EA878CF7CBD}" type="datetimeFigureOut">
              <a:rPr lang="it-IT" smtClean="0"/>
              <a:t>24/11/2019</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24/11/2019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7F49D355-16BD-4E45-BD9A-5EA878CF7CBD}" type="datetimeFigureOut">
              <a:rPr lang="it-IT" smtClean="0"/>
              <a:t>24/11/2019</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E7A41E1B-4F70-4964-A407-84C68BE8251C}"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F49D355-16BD-4E45-BD9A-5EA878CF7CBD}" type="datetimeFigureOut">
              <a:rPr lang="it-IT" smtClean="0"/>
              <a:t>24/11/2019</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7A41E1B-4F70-4964-A407-84C68BE8251C}"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jpg"/></Relationships>
</file>

<file path=ppt/slides/_rels/slide14.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 Id="rId5" Type="http://schemas.openxmlformats.org/officeDocument/2006/relationships/image" Target="../media/image19.jpg"/><Relationship Id="rId4" Type="http://schemas.openxmlformats.org/officeDocument/2006/relationships/image" Target="../media/image18.jpg"/></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hyperlink" Target="https://www.eia.gov/beta/international/country.cfm?iso=DEU"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hyperlink" Target="https://oec.world/en/profile/country/deu/" TargetMode="External"/><Relationship Id="rId7" Type="http://schemas.openxmlformats.org/officeDocument/2006/relationships/hyperlink" Target="https://oec.world/en/profile/country/usa/" TargetMode="External"/><Relationship Id="rId2" Type="http://schemas.openxmlformats.org/officeDocument/2006/relationships/image" Target="../media/image31.png"/><Relationship Id="rId1" Type="http://schemas.openxmlformats.org/officeDocument/2006/relationships/slideLayout" Target="../slideLayouts/slideLayout7.xml"/><Relationship Id="rId6" Type="http://schemas.openxmlformats.org/officeDocument/2006/relationships/hyperlink" Target="https://oec.world/en/profile/country/esp/" TargetMode="External"/><Relationship Id="rId5" Type="http://schemas.openxmlformats.org/officeDocument/2006/relationships/hyperlink" Target="https://oec.world/en/profile/country/ita/" TargetMode="External"/><Relationship Id="rId4" Type="http://schemas.openxmlformats.org/officeDocument/2006/relationships/hyperlink" Target="https://oec.world/en/profile/country/blx/" TargetMode="External"/></Relationships>
</file>

<file path=ppt/slides/_rels/slide26.xml.rels><?xml version="1.0" encoding="UTF-8" standalone="yes"?>
<Relationships xmlns="http://schemas.openxmlformats.org/package/2006/relationships"><Relationship Id="rId3" Type="http://schemas.openxmlformats.org/officeDocument/2006/relationships/hyperlink" Target="https://oec.world/en/profile/country/deu/" TargetMode="External"/><Relationship Id="rId7" Type="http://schemas.openxmlformats.org/officeDocument/2006/relationships/hyperlink" Target="https://oec.world/en/profile/country/esp/" TargetMode="External"/><Relationship Id="rId2" Type="http://schemas.openxmlformats.org/officeDocument/2006/relationships/image" Target="../media/image32.png"/><Relationship Id="rId1" Type="http://schemas.openxmlformats.org/officeDocument/2006/relationships/slideLayout" Target="../slideLayouts/slideLayout7.xml"/><Relationship Id="rId6" Type="http://schemas.openxmlformats.org/officeDocument/2006/relationships/hyperlink" Target="https://oec.world/en/profile/country/blx/" TargetMode="External"/><Relationship Id="rId5" Type="http://schemas.openxmlformats.org/officeDocument/2006/relationships/hyperlink" Target="https://oec.world/en/profile/country/ita/" TargetMode="External"/><Relationship Id="rId4" Type="http://schemas.openxmlformats.org/officeDocument/2006/relationships/hyperlink" Target="https://oec.world/en/profile/country/chn/" TargetMode="External"/></Relationships>
</file>

<file path=ppt/slides/_rels/slide2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37.jp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8.jpg"/><Relationship Id="rId1" Type="http://schemas.openxmlformats.org/officeDocument/2006/relationships/slideLayout" Target="../slideLayouts/slideLayout7.xml"/><Relationship Id="rId4" Type="http://schemas.openxmlformats.org/officeDocument/2006/relationships/image" Target="../media/image40.jpg"/></Relationships>
</file>

<file path=ppt/slides/_rels/slide32.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7.xml"/><Relationship Id="rId4" Type="http://schemas.openxmlformats.org/officeDocument/2006/relationships/image" Target="../media/image45.png"/></Relationships>
</file>

<file path=ppt/slides/_rels/slide34.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7" name="Titolo 6"/>
          <p:cNvSpPr>
            <a:spLocks noGrp="1"/>
          </p:cNvSpPr>
          <p:nvPr>
            <p:ph type="ctrTitle"/>
          </p:nvPr>
        </p:nvSpPr>
        <p:spPr>
          <a:xfrm>
            <a:off x="-324544" y="2780928"/>
            <a:ext cx="7772400" cy="1470025"/>
          </a:xfrm>
        </p:spPr>
        <p:txBody>
          <a:bodyPr>
            <a:normAutofit/>
          </a:bodyPr>
          <a:lstStyle/>
          <a:p>
            <a:r>
              <a:rPr lang="it-IT" sz="8000" dirty="0" smtClean="0">
                <a:solidFill>
                  <a:schemeClr val="tx2"/>
                </a:solidFill>
              </a:rPr>
              <a:t>F</a:t>
            </a:r>
            <a:r>
              <a:rPr lang="it-IT" sz="8000" dirty="0" smtClean="0">
                <a:solidFill>
                  <a:schemeClr val="bg1"/>
                </a:solidFill>
              </a:rPr>
              <a:t>R</a:t>
            </a:r>
            <a:r>
              <a:rPr lang="it-IT" sz="8000" dirty="0" smtClean="0">
                <a:solidFill>
                  <a:srgbClr val="FF0000"/>
                </a:solidFill>
              </a:rPr>
              <a:t>A</a:t>
            </a:r>
            <a:r>
              <a:rPr lang="it-IT" sz="8000" dirty="0" smtClean="0">
                <a:solidFill>
                  <a:schemeClr val="tx2"/>
                </a:solidFill>
              </a:rPr>
              <a:t>N</a:t>
            </a:r>
            <a:r>
              <a:rPr lang="it-IT" sz="8000" dirty="0" smtClean="0">
                <a:solidFill>
                  <a:schemeClr val="bg1"/>
                </a:solidFill>
              </a:rPr>
              <a:t>C</a:t>
            </a:r>
            <a:r>
              <a:rPr lang="it-IT" sz="8000" dirty="0" smtClean="0">
                <a:solidFill>
                  <a:srgbClr val="FF0000"/>
                </a:solidFill>
              </a:rPr>
              <a:t>E</a:t>
            </a:r>
            <a:endParaRPr lang="it-IT" sz="8000" dirty="0">
              <a:solidFill>
                <a:srgbClr val="FF0000"/>
              </a:solidFill>
            </a:endParaRPr>
          </a:p>
        </p:txBody>
      </p:sp>
      <p:sp>
        <p:nvSpPr>
          <p:cNvPr id="8" name="CasellaDiTesto 7"/>
          <p:cNvSpPr txBox="1"/>
          <p:nvPr/>
        </p:nvSpPr>
        <p:spPr>
          <a:xfrm>
            <a:off x="7020272" y="116632"/>
            <a:ext cx="1989584" cy="369332"/>
          </a:xfrm>
          <a:prstGeom prst="rect">
            <a:avLst/>
          </a:prstGeom>
          <a:noFill/>
        </p:spPr>
        <p:txBody>
          <a:bodyPr wrap="none" rtlCol="0">
            <a:spAutoFit/>
          </a:bodyPr>
          <a:lstStyle/>
          <a:p>
            <a:r>
              <a:rPr lang="it-IT" dirty="0" smtClean="0">
                <a:solidFill>
                  <a:schemeClr val="bg1"/>
                </a:solidFill>
              </a:rPr>
              <a:t>By Di Lascio Marco </a:t>
            </a:r>
            <a:endParaRPr lang="it-IT" dirty="0">
              <a:solidFill>
                <a:schemeClr val="bg1"/>
              </a:solidFill>
            </a:endParaRPr>
          </a:p>
        </p:txBody>
      </p:sp>
    </p:spTree>
    <p:extLst>
      <p:ext uri="{BB962C8B-B14F-4D97-AF65-F5344CB8AC3E}">
        <p14:creationId xmlns:p14="http://schemas.microsoft.com/office/powerpoint/2010/main" val="402253460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8401" y="2537849"/>
            <a:ext cx="9061845" cy="1477328"/>
          </a:xfrm>
          <a:prstGeom prst="rect">
            <a:avLst/>
          </a:prstGeom>
          <a:noFill/>
        </p:spPr>
        <p:txBody>
          <a:bodyPr wrap="square" rtlCol="0">
            <a:spAutoFit/>
          </a:bodyPr>
          <a:lstStyle/>
          <a:p>
            <a:r>
              <a:rPr lang="en-US" dirty="0"/>
              <a:t>There are many foreign residents, especially from North Africa (Moroccans, Algerians and Tunisians), but also Portuguese, Italians, </a:t>
            </a:r>
            <a:r>
              <a:rPr lang="en-US" dirty="0" smtClean="0"/>
              <a:t>Spanish, </a:t>
            </a:r>
            <a:r>
              <a:rPr lang="en-US" dirty="0"/>
              <a:t>Chinese and Turks.</a:t>
            </a:r>
          </a:p>
          <a:p>
            <a:r>
              <a:rPr lang="en-US" dirty="0"/>
              <a:t>The law on nationality, in force since 1997, has made it automatic (on reaching the age of 18) for people born on French soil of foreign parents to acquire French citizenship, provided they have lived in France for at least five years. </a:t>
            </a:r>
            <a:endParaRPr lang="en-US" dirty="0" smtClean="0"/>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10" y="48650"/>
            <a:ext cx="4553414" cy="2489199"/>
          </a:xfrm>
          <a:prstGeom prst="rect">
            <a:avLst/>
          </a:prstGeom>
        </p:spPr>
      </p:pic>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0" y="4029503"/>
            <a:ext cx="9169351" cy="2506312"/>
          </a:xfrm>
          <a:prstGeom prst="rect">
            <a:avLst/>
          </a:prstGeom>
        </p:spPr>
      </p:pic>
      <p:sp>
        <p:nvSpPr>
          <p:cNvPr id="4" name="CasellaDiTesto 3"/>
          <p:cNvSpPr txBox="1"/>
          <p:nvPr/>
        </p:nvSpPr>
        <p:spPr>
          <a:xfrm>
            <a:off x="5397462" y="6552286"/>
            <a:ext cx="3746538" cy="338554"/>
          </a:xfrm>
          <a:prstGeom prst="rect">
            <a:avLst/>
          </a:prstGeom>
          <a:noFill/>
        </p:spPr>
        <p:txBody>
          <a:bodyPr wrap="none" rtlCol="0">
            <a:spAutoFit/>
          </a:bodyPr>
          <a:lstStyle/>
          <a:p>
            <a:r>
              <a:rPr lang="en-US" sz="800" dirty="0"/>
              <a:t>http://www.deagostinigeografia.com/wing/schedapaese.jsp?idpaese=064&amp;lang=en#</a:t>
            </a:r>
            <a:endParaRPr lang="it-IT" sz="800" dirty="0"/>
          </a:p>
          <a:p>
            <a:endParaRPr lang="it-IT" sz="800" dirty="0"/>
          </a:p>
        </p:txBody>
      </p:sp>
    </p:spTree>
    <p:extLst>
      <p:ext uri="{BB962C8B-B14F-4D97-AF65-F5344CB8AC3E}">
        <p14:creationId xmlns:p14="http://schemas.microsoft.com/office/powerpoint/2010/main" val="112967029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Segnaposto contenuto 3"/>
          <p:cNvGraphicFramePr>
            <a:graphicFrameLocks noGrp="1"/>
          </p:cNvGraphicFramePr>
          <p:nvPr>
            <p:ph idx="1"/>
            <p:extLst>
              <p:ext uri="{D42A27DB-BD31-4B8C-83A1-F6EECF244321}">
                <p14:modId xmlns:p14="http://schemas.microsoft.com/office/powerpoint/2010/main" val="1548593888"/>
              </p:ext>
            </p:extLst>
          </p:nvPr>
        </p:nvGraphicFramePr>
        <p:xfrm>
          <a:off x="-2340" y="-26418"/>
          <a:ext cx="5338936" cy="3528392"/>
        </p:xfrm>
        <a:graphic>
          <a:graphicData uri="http://schemas.openxmlformats.org/drawingml/2006/chart">
            <c:chart xmlns:c="http://schemas.openxmlformats.org/drawingml/2006/chart" xmlns:r="http://schemas.openxmlformats.org/officeDocument/2006/relationships" r:id="rId2"/>
          </a:graphicData>
        </a:graphic>
      </p:graphicFrame>
      <p:sp>
        <p:nvSpPr>
          <p:cNvPr id="5" name="CasellaDiTesto 4"/>
          <p:cNvSpPr txBox="1"/>
          <p:nvPr/>
        </p:nvSpPr>
        <p:spPr>
          <a:xfrm>
            <a:off x="213704" y="6642556"/>
            <a:ext cx="5017715" cy="215444"/>
          </a:xfrm>
          <a:prstGeom prst="rect">
            <a:avLst/>
          </a:prstGeom>
          <a:noFill/>
        </p:spPr>
        <p:txBody>
          <a:bodyPr wrap="square" rtlCol="0">
            <a:spAutoFit/>
          </a:bodyPr>
          <a:lstStyle/>
          <a:p>
            <a:r>
              <a:rPr lang="it-IT" sz="800" dirty="0"/>
              <a:t>https://ec.europa.eu/eurostat/tgm/graph.do?tab=graph&amp;plugin=1&amp;pcode=tps00176&amp;language=en&amp;toolbox=type</a:t>
            </a:r>
          </a:p>
        </p:txBody>
      </p:sp>
      <p:sp>
        <p:nvSpPr>
          <p:cNvPr id="7" name="CasellaDiTesto 6"/>
          <p:cNvSpPr txBox="1"/>
          <p:nvPr/>
        </p:nvSpPr>
        <p:spPr>
          <a:xfrm>
            <a:off x="179512" y="3650714"/>
            <a:ext cx="8784976" cy="3693319"/>
          </a:xfrm>
          <a:prstGeom prst="rect">
            <a:avLst/>
          </a:prstGeom>
          <a:noFill/>
        </p:spPr>
        <p:txBody>
          <a:bodyPr wrap="square" rtlCol="0">
            <a:spAutoFit/>
          </a:bodyPr>
          <a:lstStyle/>
          <a:p>
            <a:r>
              <a:rPr lang="en-US" u="sng" dirty="0"/>
              <a:t>Many immigrants come from the Maghreb (Algeria, Tunisia and Morocco), from the ex-colonies of Africa and from South-East Asia. </a:t>
            </a:r>
            <a:r>
              <a:rPr lang="en-US" u="sng" dirty="0" smtClean="0"/>
              <a:t>During the first World War </a:t>
            </a:r>
            <a:r>
              <a:rPr lang="en-US" u="sng" dirty="0"/>
              <a:t>there was in France the first great flow of "colonial workers".</a:t>
            </a:r>
          </a:p>
          <a:p>
            <a:r>
              <a:rPr lang="en-US" u="sng" dirty="0"/>
              <a:t>Many were employed in the army. Almost a tenth died or disappeared, many were </a:t>
            </a:r>
            <a:r>
              <a:rPr lang="en-US" u="sng" dirty="0" smtClean="0"/>
              <a:t>wounded. Most </a:t>
            </a:r>
            <a:r>
              <a:rPr lang="en-US" u="sng" dirty="0"/>
              <a:t>survivors were repatriated after the war</a:t>
            </a:r>
            <a:r>
              <a:rPr lang="en-US" u="sng" dirty="0" smtClean="0"/>
              <a:t>.</a:t>
            </a:r>
          </a:p>
          <a:p>
            <a:r>
              <a:rPr lang="it-IT" dirty="0" err="1" smtClean="0"/>
              <a:t>Newly</a:t>
            </a:r>
            <a:r>
              <a:rPr lang="it-IT" dirty="0" smtClean="0"/>
              <a:t> </a:t>
            </a:r>
            <a:r>
              <a:rPr lang="it-IT" dirty="0" err="1"/>
              <a:t>arrived</a:t>
            </a:r>
            <a:r>
              <a:rPr lang="it-IT" dirty="0"/>
              <a:t> </a:t>
            </a:r>
            <a:r>
              <a:rPr lang="it-IT" dirty="0" err="1"/>
              <a:t>foreigners</a:t>
            </a:r>
            <a:r>
              <a:rPr lang="it-IT" dirty="0"/>
              <a:t> with a residence </a:t>
            </a:r>
            <a:r>
              <a:rPr lang="it-IT" dirty="0" err="1"/>
              <a:t>permit</a:t>
            </a:r>
            <a:r>
              <a:rPr lang="it-IT" dirty="0"/>
              <a:t> made up 0.32% of the </a:t>
            </a:r>
            <a:r>
              <a:rPr lang="it-IT" dirty="0" err="1"/>
              <a:t>total</a:t>
            </a:r>
            <a:r>
              <a:rPr lang="it-IT" dirty="0"/>
              <a:t> </a:t>
            </a:r>
            <a:r>
              <a:rPr lang="it-IT" dirty="0" err="1"/>
              <a:t>population</a:t>
            </a:r>
            <a:r>
              <a:rPr lang="it-IT" dirty="0"/>
              <a:t> of France in 2015. The </a:t>
            </a:r>
            <a:r>
              <a:rPr lang="it-IT" dirty="0" err="1"/>
              <a:t>average</a:t>
            </a:r>
            <a:r>
              <a:rPr lang="it-IT" dirty="0"/>
              <a:t> </a:t>
            </a:r>
            <a:r>
              <a:rPr lang="it-IT" dirty="0" err="1"/>
              <a:t>age</a:t>
            </a:r>
            <a:r>
              <a:rPr lang="it-IT" dirty="0"/>
              <a:t> </a:t>
            </a:r>
            <a:r>
              <a:rPr lang="it-IT" dirty="0" err="1"/>
              <a:t>at</a:t>
            </a:r>
            <a:r>
              <a:rPr lang="it-IT" dirty="0"/>
              <a:t> </a:t>
            </a:r>
            <a:r>
              <a:rPr lang="it-IT" dirty="0" err="1"/>
              <a:t>which</a:t>
            </a:r>
            <a:r>
              <a:rPr lang="it-IT" dirty="0"/>
              <a:t> </a:t>
            </a:r>
            <a:r>
              <a:rPr lang="it-IT" dirty="0" err="1"/>
              <a:t>migrants</a:t>
            </a:r>
            <a:r>
              <a:rPr lang="it-IT" dirty="0"/>
              <a:t> </a:t>
            </a:r>
            <a:r>
              <a:rPr lang="it-IT" dirty="0" err="1"/>
              <a:t>obtain</a:t>
            </a:r>
            <a:r>
              <a:rPr lang="it-IT" dirty="0"/>
              <a:t> a first residence </a:t>
            </a:r>
            <a:r>
              <a:rPr lang="it-IT" dirty="0" err="1"/>
              <a:t>permit</a:t>
            </a:r>
            <a:r>
              <a:rPr lang="it-IT" dirty="0"/>
              <a:t> </a:t>
            </a:r>
            <a:r>
              <a:rPr lang="it-IT" dirty="0" err="1"/>
              <a:t>was</a:t>
            </a:r>
            <a:r>
              <a:rPr lang="it-IT" dirty="0"/>
              <a:t> 29.3 </a:t>
            </a:r>
            <a:r>
              <a:rPr lang="it-IT" dirty="0" err="1"/>
              <a:t>years</a:t>
            </a:r>
            <a:r>
              <a:rPr lang="it-IT" dirty="0"/>
              <a:t> for </a:t>
            </a:r>
            <a:r>
              <a:rPr lang="it-IT" dirty="0" err="1"/>
              <a:t>women</a:t>
            </a:r>
            <a:r>
              <a:rPr lang="it-IT" dirty="0"/>
              <a:t> and 29.1 </a:t>
            </a:r>
            <a:r>
              <a:rPr lang="it-IT" dirty="0" err="1"/>
              <a:t>years</a:t>
            </a:r>
            <a:r>
              <a:rPr lang="it-IT" dirty="0"/>
              <a:t> for men. </a:t>
            </a:r>
            <a:r>
              <a:rPr lang="it-IT" dirty="0" err="1"/>
              <a:t>Women</a:t>
            </a:r>
            <a:r>
              <a:rPr lang="it-IT" dirty="0"/>
              <a:t> </a:t>
            </a:r>
            <a:r>
              <a:rPr lang="it-IT" dirty="0" err="1"/>
              <a:t>migrants</a:t>
            </a:r>
            <a:r>
              <a:rPr lang="it-IT" dirty="0"/>
              <a:t> continue to </a:t>
            </a:r>
            <a:r>
              <a:rPr lang="it-IT" dirty="0" err="1"/>
              <a:t>outnumber</a:t>
            </a:r>
            <a:r>
              <a:rPr lang="it-IT" dirty="0"/>
              <a:t> men.</a:t>
            </a:r>
          </a:p>
          <a:p>
            <a:r>
              <a:rPr lang="it-IT" dirty="0"/>
              <a:t>In 2016, the </a:t>
            </a:r>
            <a:r>
              <a:rPr lang="it-IT" dirty="0" err="1"/>
              <a:t>number</a:t>
            </a:r>
            <a:r>
              <a:rPr lang="it-IT" dirty="0"/>
              <a:t> of </a:t>
            </a:r>
            <a:r>
              <a:rPr lang="it-IT" dirty="0" err="1"/>
              <a:t>marriages</a:t>
            </a:r>
            <a:r>
              <a:rPr lang="it-IT" dirty="0"/>
              <a:t> </a:t>
            </a:r>
            <a:r>
              <a:rPr lang="it-IT" dirty="0" err="1"/>
              <a:t>dropped</a:t>
            </a:r>
            <a:r>
              <a:rPr lang="it-IT" dirty="0"/>
              <a:t>. </a:t>
            </a:r>
          </a:p>
          <a:p>
            <a:r>
              <a:rPr lang="it-IT" u="sng" dirty="0" err="1"/>
              <a:t>Almost</a:t>
            </a:r>
            <a:r>
              <a:rPr lang="it-IT" u="sng" dirty="0"/>
              <a:t> </a:t>
            </a:r>
            <a:r>
              <a:rPr lang="it-IT" u="sng" dirty="0" err="1"/>
              <a:t>one</a:t>
            </a:r>
            <a:r>
              <a:rPr lang="it-IT" u="sng" dirty="0"/>
              <a:t> </a:t>
            </a:r>
            <a:r>
              <a:rPr lang="it-IT" u="sng" dirty="0" err="1"/>
              <a:t>marriage</a:t>
            </a:r>
            <a:r>
              <a:rPr lang="it-IT" u="sng" dirty="0"/>
              <a:t> in </a:t>
            </a:r>
            <a:r>
              <a:rPr lang="it-IT" u="sng" dirty="0" err="1"/>
              <a:t>five</a:t>
            </a:r>
            <a:r>
              <a:rPr lang="it-IT" u="sng" dirty="0"/>
              <a:t> (18%) </a:t>
            </a:r>
            <a:r>
              <a:rPr lang="it-IT" u="sng" dirty="0" err="1"/>
              <a:t>concerns</a:t>
            </a:r>
            <a:r>
              <a:rPr lang="it-IT" u="sng" dirty="0"/>
              <a:t> a French </a:t>
            </a:r>
            <a:r>
              <a:rPr lang="it-IT" u="sng" dirty="0" err="1"/>
              <a:t>citizen</a:t>
            </a:r>
            <a:r>
              <a:rPr lang="it-IT" u="sng" dirty="0"/>
              <a:t> and a </a:t>
            </a:r>
            <a:r>
              <a:rPr lang="it-IT" u="sng" dirty="0" err="1"/>
              <a:t>foreign</a:t>
            </a:r>
            <a:r>
              <a:rPr lang="it-IT" u="sng" dirty="0"/>
              <a:t> </a:t>
            </a:r>
            <a:r>
              <a:rPr lang="it-IT" u="sng" dirty="0" err="1"/>
              <a:t>national</a:t>
            </a:r>
            <a:r>
              <a:rPr lang="it-IT" u="sng" dirty="0"/>
              <a:t>.</a:t>
            </a:r>
          </a:p>
          <a:p>
            <a:r>
              <a:rPr lang="it-IT" sz="800" dirty="0" smtClean="0"/>
              <a:t>https</a:t>
            </a:r>
            <a:r>
              <a:rPr lang="it-IT" sz="800" dirty="0"/>
              <a:t>://www.ined.fr/en/everything_about_population/demographic-facts-sheets/focus-on/recent-demographic-developments-in-france-marked-differences-between-departements</a:t>
            </a:r>
            <a:r>
              <a:rPr lang="it-IT" dirty="0"/>
              <a:t>/</a:t>
            </a:r>
          </a:p>
          <a:p>
            <a:endParaRPr lang="it-IT" dirty="0"/>
          </a:p>
          <a:p>
            <a:endParaRPr lang="it-IT" dirty="0"/>
          </a:p>
        </p:txBody>
      </p:sp>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61677" y="578876"/>
            <a:ext cx="3002811" cy="1937663"/>
          </a:xfrm>
          <a:prstGeom prst="rect">
            <a:avLst/>
          </a:prstGeom>
        </p:spPr>
      </p:pic>
      <p:sp>
        <p:nvSpPr>
          <p:cNvPr id="9" name="CasellaDiTesto 8"/>
          <p:cNvSpPr txBox="1"/>
          <p:nvPr/>
        </p:nvSpPr>
        <p:spPr>
          <a:xfrm>
            <a:off x="5706310" y="188133"/>
            <a:ext cx="3490314" cy="369332"/>
          </a:xfrm>
          <a:prstGeom prst="rect">
            <a:avLst/>
          </a:prstGeom>
          <a:noFill/>
        </p:spPr>
        <p:txBody>
          <a:bodyPr wrap="none" rtlCol="0">
            <a:spAutoFit/>
          </a:bodyPr>
          <a:lstStyle/>
          <a:p>
            <a:r>
              <a:rPr lang="it-IT" b="1" i="1" dirty="0"/>
              <a:t>MAGHREBINE </a:t>
            </a:r>
            <a:r>
              <a:rPr lang="it-IT" b="1" i="1" dirty="0" smtClean="0"/>
              <a:t>IMMIGRATION 1950</a:t>
            </a:r>
            <a:endParaRPr lang="it-IT" b="1" i="1" dirty="0"/>
          </a:p>
        </p:txBody>
      </p:sp>
      <p:sp>
        <p:nvSpPr>
          <p:cNvPr id="10" name="CasellaDiTesto 9"/>
          <p:cNvSpPr txBox="1"/>
          <p:nvPr/>
        </p:nvSpPr>
        <p:spPr>
          <a:xfrm>
            <a:off x="6678693" y="824433"/>
            <a:ext cx="816249" cy="261610"/>
          </a:xfrm>
          <a:prstGeom prst="rect">
            <a:avLst/>
          </a:prstGeom>
          <a:noFill/>
        </p:spPr>
        <p:txBody>
          <a:bodyPr wrap="none" rtlCol="0">
            <a:spAutoFit/>
          </a:bodyPr>
          <a:lstStyle/>
          <a:p>
            <a:r>
              <a:rPr lang="it-IT" sz="1100" dirty="0" err="1" smtClean="0"/>
              <a:t>Moroccans</a:t>
            </a:r>
            <a:endParaRPr lang="it-IT" sz="1100" dirty="0"/>
          </a:p>
        </p:txBody>
      </p:sp>
      <p:sp>
        <p:nvSpPr>
          <p:cNvPr id="11" name="Rettangolo 10"/>
          <p:cNvSpPr/>
          <p:nvPr/>
        </p:nvSpPr>
        <p:spPr>
          <a:xfrm>
            <a:off x="7740352" y="1363042"/>
            <a:ext cx="1048364" cy="369332"/>
          </a:xfrm>
          <a:prstGeom prst="rect">
            <a:avLst/>
          </a:prstGeom>
        </p:spPr>
        <p:txBody>
          <a:bodyPr wrap="none">
            <a:spAutoFit/>
          </a:bodyPr>
          <a:lstStyle/>
          <a:p>
            <a:r>
              <a:rPr lang="it-IT" dirty="0" err="1"/>
              <a:t>Algerians</a:t>
            </a:r>
            <a:endParaRPr lang="it-IT" dirty="0"/>
          </a:p>
        </p:txBody>
      </p:sp>
      <p:sp>
        <p:nvSpPr>
          <p:cNvPr id="12" name="CasellaDiTesto 11"/>
          <p:cNvSpPr txBox="1"/>
          <p:nvPr/>
        </p:nvSpPr>
        <p:spPr>
          <a:xfrm>
            <a:off x="6300192" y="1270709"/>
            <a:ext cx="757002" cy="276999"/>
          </a:xfrm>
          <a:prstGeom prst="rect">
            <a:avLst/>
          </a:prstGeom>
          <a:noFill/>
        </p:spPr>
        <p:txBody>
          <a:bodyPr wrap="none" rtlCol="0">
            <a:spAutoFit/>
          </a:bodyPr>
          <a:lstStyle/>
          <a:p>
            <a:r>
              <a:rPr lang="it-IT" sz="1200" dirty="0" err="1"/>
              <a:t>Tunisians</a:t>
            </a:r>
            <a:endParaRPr lang="it-IT" sz="1200" dirty="0"/>
          </a:p>
        </p:txBody>
      </p:sp>
    </p:spTree>
    <p:extLst>
      <p:ext uri="{BB962C8B-B14F-4D97-AF65-F5344CB8AC3E}">
        <p14:creationId xmlns:p14="http://schemas.microsoft.com/office/powerpoint/2010/main" val="38148352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Grafico 8"/>
          <p:cNvGraphicFramePr/>
          <p:nvPr>
            <p:extLst>
              <p:ext uri="{D42A27DB-BD31-4B8C-83A1-F6EECF244321}">
                <p14:modId xmlns:p14="http://schemas.microsoft.com/office/powerpoint/2010/main" val="1887889583"/>
              </p:ext>
            </p:extLst>
          </p:nvPr>
        </p:nvGraphicFramePr>
        <p:xfrm>
          <a:off x="1230121" y="1844824"/>
          <a:ext cx="6624736" cy="4464496"/>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4" name="Segnaposto contenuto 13"/>
          <p:cNvGraphicFramePr>
            <a:graphicFrameLocks noGrp="1"/>
          </p:cNvGraphicFramePr>
          <p:nvPr>
            <p:ph idx="1"/>
            <p:extLst>
              <p:ext uri="{D42A27DB-BD31-4B8C-83A1-F6EECF244321}">
                <p14:modId xmlns:p14="http://schemas.microsoft.com/office/powerpoint/2010/main" val="2790402945"/>
              </p:ext>
            </p:extLst>
          </p:nvPr>
        </p:nvGraphicFramePr>
        <p:xfrm>
          <a:off x="908880" y="116632"/>
          <a:ext cx="13950976" cy="1700808"/>
        </p:xfrm>
        <a:graphic>
          <a:graphicData uri="http://schemas.openxmlformats.org/drawingml/2006/table">
            <a:tbl>
              <a:tblPr/>
              <a:tblGrid>
                <a:gridCol w="6975488"/>
                <a:gridCol w="6975488"/>
              </a:tblGrid>
              <a:tr h="1700808">
                <a:tc>
                  <a:txBody>
                    <a:bodyPr/>
                    <a:lstStyle/>
                    <a:p>
                      <a:pPr algn="ctr"/>
                      <a:r>
                        <a:rPr lang="en-US" sz="4000" b="1" dirty="0">
                          <a:effectLst/>
                        </a:rPr>
                        <a:t>Employment </a:t>
                      </a:r>
                      <a:r>
                        <a:rPr lang="en-US" sz="4000" b="1" dirty="0" smtClean="0">
                          <a:effectLst/>
                        </a:rPr>
                        <a:t>rate</a:t>
                      </a:r>
                      <a:r>
                        <a:rPr lang="en-US" sz="4000" b="1" baseline="0" dirty="0" smtClean="0">
                          <a:effectLst/>
                        </a:rPr>
                        <a:t> </a:t>
                      </a:r>
                      <a:r>
                        <a:rPr lang="en-US" sz="4000" b="1" dirty="0" smtClean="0">
                          <a:effectLst/>
                        </a:rPr>
                        <a:t>by </a:t>
                      </a:r>
                      <a:r>
                        <a:rPr lang="en-US" sz="4000" b="1" dirty="0">
                          <a:effectLst/>
                        </a:rPr>
                        <a:t>sex, age </a:t>
                      </a:r>
                      <a:r>
                        <a:rPr lang="en-US" sz="4000" b="1" dirty="0" smtClean="0">
                          <a:effectLst/>
                        </a:rPr>
                        <a:t>               group 20-64  (%)</a:t>
                      </a:r>
                      <a:endParaRPr lang="en-US" sz="4000" b="1" dirty="0">
                        <a:effectLst/>
                      </a:endParaRPr>
                    </a:p>
                  </a:txBody>
                  <a:tcPr marL="0" marR="0" marT="0" marB="0" anchor="ctr">
                    <a:lnL>
                      <a:noFill/>
                    </a:lnL>
                    <a:lnR>
                      <a:noFill/>
                    </a:lnR>
                    <a:lnT>
                      <a:noFill/>
                    </a:lnT>
                    <a:lnB>
                      <a:noFill/>
                    </a:lnB>
                  </a:tcPr>
                </a:tc>
                <a:tc>
                  <a:txBody>
                    <a:bodyPr/>
                    <a:lstStyle/>
                    <a:p>
                      <a:endParaRPr lang="it-IT" sz="4000" b="1" dirty="0">
                        <a:effectLst/>
                      </a:endParaRPr>
                    </a:p>
                  </a:txBody>
                  <a:tcPr marL="0" marR="0" marT="0" marB="0" anchor="ctr">
                    <a:lnL>
                      <a:noFill/>
                    </a:lnL>
                    <a:lnR>
                      <a:noFill/>
                    </a:lnR>
                    <a:lnT>
                      <a:noFill/>
                    </a:lnT>
                    <a:lnB>
                      <a:noFill/>
                    </a:lnB>
                  </a:tcPr>
                </a:tc>
              </a:tr>
            </a:tbl>
          </a:graphicData>
        </a:graphic>
      </p:graphicFrame>
      <p:sp>
        <p:nvSpPr>
          <p:cNvPr id="17" name="CasellaDiTesto 16"/>
          <p:cNvSpPr txBox="1"/>
          <p:nvPr/>
        </p:nvSpPr>
        <p:spPr>
          <a:xfrm>
            <a:off x="0" y="6642556"/>
            <a:ext cx="7884368" cy="215444"/>
          </a:xfrm>
          <a:prstGeom prst="rect">
            <a:avLst/>
          </a:prstGeom>
          <a:noFill/>
        </p:spPr>
        <p:txBody>
          <a:bodyPr wrap="square" rtlCol="0">
            <a:spAutoFit/>
          </a:bodyPr>
          <a:lstStyle/>
          <a:p>
            <a:r>
              <a:rPr lang="it-IT" sz="800" dirty="0"/>
              <a:t>https://ec.europa.eu/eurostat/tgm/table.do?tab=table&amp;init=1&amp;language=en&amp;pcode=t2020_10&amp;plugin=1</a:t>
            </a:r>
          </a:p>
        </p:txBody>
      </p:sp>
    </p:spTree>
    <p:extLst>
      <p:ext uri="{BB962C8B-B14F-4D97-AF65-F5344CB8AC3E}">
        <p14:creationId xmlns:p14="http://schemas.microsoft.com/office/powerpoint/2010/main" val="18272558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323528" y="-171400"/>
            <a:ext cx="8229600" cy="1143000"/>
          </a:xfrm>
          <a:solidFill>
            <a:schemeClr val="tx2"/>
          </a:solidFill>
        </p:spPr>
        <p:txBody>
          <a:bodyPr>
            <a:normAutofit fontScale="90000"/>
          </a:bodyPr>
          <a:lstStyle/>
          <a:p>
            <a:r>
              <a:rPr lang="en-US" b="1" dirty="0" smtClean="0">
                <a:solidFill>
                  <a:schemeClr val="bg1"/>
                </a:solidFill>
              </a:rPr>
              <a:t/>
            </a:r>
            <a:br>
              <a:rPr lang="en-US" b="1" dirty="0" smtClean="0">
                <a:solidFill>
                  <a:schemeClr val="bg1"/>
                </a:solidFill>
              </a:rPr>
            </a:br>
            <a:r>
              <a:rPr lang="en-US" b="1" dirty="0" smtClean="0">
                <a:solidFill>
                  <a:schemeClr val="bg1"/>
                </a:solidFill>
              </a:rPr>
              <a:t>The </a:t>
            </a:r>
            <a:r>
              <a:rPr lang="en-US" b="1" dirty="0" smtClean="0">
                <a:solidFill>
                  <a:schemeClr val="bg1"/>
                </a:solidFill>
              </a:rPr>
              <a:t>Main </a:t>
            </a:r>
            <a:r>
              <a:rPr lang="en-US" b="1" dirty="0">
                <a:solidFill>
                  <a:schemeClr val="bg1"/>
                </a:solidFill>
              </a:rPr>
              <a:t>Religions of France</a:t>
            </a:r>
            <a:r>
              <a:rPr lang="en-US" b="1" dirty="0"/>
              <a:t/>
            </a:r>
            <a:br>
              <a:rPr lang="en-US" b="1" dirty="0"/>
            </a:br>
            <a:endParaRPr lang="it-IT" dirty="0">
              <a:solidFill>
                <a:schemeClr val="bg1"/>
              </a:solidFill>
            </a:endParaRPr>
          </a:p>
        </p:txBody>
      </p:sp>
      <p:pic>
        <p:nvPicPr>
          <p:cNvPr id="5" name="Segnaposto contenuto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5122" y="908720"/>
            <a:ext cx="9073008" cy="1751138"/>
          </a:xfrm>
        </p:spPr>
      </p:pic>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7504" y="2802253"/>
            <a:ext cx="2996530" cy="3943433"/>
          </a:xfrm>
          <a:prstGeom prst="rect">
            <a:avLst/>
          </a:prstGeom>
        </p:spPr>
      </p:pic>
      <p:sp>
        <p:nvSpPr>
          <p:cNvPr id="7" name="CasellaDiTesto 6"/>
          <p:cNvSpPr txBox="1"/>
          <p:nvPr/>
        </p:nvSpPr>
        <p:spPr>
          <a:xfrm>
            <a:off x="5397462" y="6642556"/>
            <a:ext cx="3746538" cy="215444"/>
          </a:xfrm>
          <a:prstGeom prst="rect">
            <a:avLst/>
          </a:prstGeom>
          <a:noFill/>
        </p:spPr>
        <p:txBody>
          <a:bodyPr wrap="none" rtlCol="0">
            <a:spAutoFit/>
          </a:bodyPr>
          <a:lstStyle/>
          <a:p>
            <a:r>
              <a:rPr lang="it-IT" sz="800" dirty="0"/>
              <a:t>http://www.deagostinigeografia.com/wing/schedapaese.jsp?idpaese=064&amp;lang=en#</a:t>
            </a:r>
          </a:p>
        </p:txBody>
      </p:sp>
      <p:sp>
        <p:nvSpPr>
          <p:cNvPr id="9" name="CasellaDiTesto 8"/>
          <p:cNvSpPr txBox="1"/>
          <p:nvPr/>
        </p:nvSpPr>
        <p:spPr>
          <a:xfrm>
            <a:off x="-3493" y="2174519"/>
            <a:ext cx="3192782" cy="553998"/>
          </a:xfrm>
          <a:prstGeom prst="rect">
            <a:avLst/>
          </a:prstGeom>
          <a:noFill/>
        </p:spPr>
        <p:txBody>
          <a:bodyPr wrap="square" rtlCol="0">
            <a:spAutoFit/>
          </a:bodyPr>
          <a:lstStyle/>
          <a:p>
            <a:r>
              <a:rPr lang="it-IT" dirty="0" err="1" smtClean="0"/>
              <a:t>Cathédrale</a:t>
            </a:r>
            <a:r>
              <a:rPr lang="it-IT" dirty="0"/>
              <a:t> Notre Dame de </a:t>
            </a:r>
            <a:r>
              <a:rPr lang="it-IT" dirty="0" smtClean="0"/>
              <a:t>Paris </a:t>
            </a:r>
          </a:p>
          <a:p>
            <a:r>
              <a:rPr lang="it-IT" sz="1200" dirty="0" smtClean="0"/>
              <a:t>medieval </a:t>
            </a:r>
            <a:r>
              <a:rPr lang="it-IT" sz="1200" dirty="0"/>
              <a:t>Catholic cathedral</a:t>
            </a:r>
          </a:p>
        </p:txBody>
      </p:sp>
      <p:sp>
        <p:nvSpPr>
          <p:cNvPr id="10" name="CasellaDiTesto 9"/>
          <p:cNvSpPr txBox="1"/>
          <p:nvPr/>
        </p:nvSpPr>
        <p:spPr>
          <a:xfrm>
            <a:off x="3206830" y="5272950"/>
            <a:ext cx="5328592" cy="1477328"/>
          </a:xfrm>
          <a:prstGeom prst="rect">
            <a:avLst/>
          </a:prstGeom>
          <a:noFill/>
        </p:spPr>
        <p:txBody>
          <a:bodyPr wrap="square" rtlCol="0">
            <a:spAutoFit/>
          </a:bodyPr>
          <a:lstStyle/>
          <a:p>
            <a:r>
              <a:rPr lang="en-US" dirty="0" smtClean="0"/>
              <a:t>LOURDES. On </a:t>
            </a:r>
            <a:r>
              <a:rPr lang="en-US" dirty="0"/>
              <a:t>February 11, 1858, Bernadette </a:t>
            </a:r>
            <a:r>
              <a:rPr lang="en-US" dirty="0" err="1"/>
              <a:t>Soubirous</a:t>
            </a:r>
            <a:r>
              <a:rPr lang="en-US" dirty="0"/>
              <a:t> reported having seen, in a cave on the edge of the Gave de Pau, a lady in white who would present herself to her as the Immaculate Conception. The apparition was the first of a long </a:t>
            </a:r>
            <a:r>
              <a:rPr lang="en-US" dirty="0" smtClean="0"/>
              <a:t>series.</a:t>
            </a:r>
            <a:endParaRPr lang="it-IT" dirty="0"/>
          </a:p>
        </p:txBody>
      </p:sp>
      <p:pic>
        <p:nvPicPr>
          <p:cNvPr id="11" name="Immagin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89289" y="2451518"/>
            <a:ext cx="5766772" cy="2929154"/>
          </a:xfrm>
          <a:prstGeom prst="rect">
            <a:avLst/>
          </a:prstGeom>
        </p:spPr>
      </p:pic>
      <p:sp>
        <p:nvSpPr>
          <p:cNvPr id="4" name="CasellaDiTesto 3"/>
          <p:cNvSpPr txBox="1"/>
          <p:nvPr/>
        </p:nvSpPr>
        <p:spPr>
          <a:xfrm>
            <a:off x="3707904" y="1943686"/>
            <a:ext cx="1465722" cy="461665"/>
          </a:xfrm>
          <a:prstGeom prst="rect">
            <a:avLst/>
          </a:prstGeom>
          <a:noFill/>
        </p:spPr>
        <p:txBody>
          <a:bodyPr wrap="none" rtlCol="0">
            <a:spAutoFit/>
          </a:bodyPr>
          <a:lstStyle/>
          <a:p>
            <a:r>
              <a:rPr lang="it-IT" sz="1200" dirty="0" smtClean="0"/>
              <a:t>85% Roman </a:t>
            </a:r>
            <a:r>
              <a:rPr lang="it-IT" sz="1200" dirty="0" err="1" smtClean="0"/>
              <a:t>Catholic</a:t>
            </a:r>
            <a:endParaRPr lang="it-IT" sz="1200" dirty="0" smtClean="0"/>
          </a:p>
          <a:p>
            <a:r>
              <a:rPr lang="it-IT" sz="1200" dirty="0" smtClean="0"/>
              <a:t>15% </a:t>
            </a:r>
            <a:r>
              <a:rPr lang="it-IT" sz="1200" dirty="0" err="1" smtClean="0"/>
              <a:t>Protestants</a:t>
            </a:r>
            <a:endParaRPr lang="it-IT" sz="1200" dirty="0"/>
          </a:p>
        </p:txBody>
      </p:sp>
    </p:spTree>
    <p:extLst>
      <p:ext uri="{BB962C8B-B14F-4D97-AF65-F5344CB8AC3E}">
        <p14:creationId xmlns:p14="http://schemas.microsoft.com/office/powerpoint/2010/main" val="300707644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4" name="Rettangolo 3"/>
          <p:cNvSpPr/>
          <p:nvPr/>
        </p:nvSpPr>
        <p:spPr>
          <a:xfrm>
            <a:off x="-108520" y="-171400"/>
            <a:ext cx="9252520" cy="1754326"/>
          </a:xfrm>
          <a:prstGeom prst="rect">
            <a:avLst/>
          </a:prstGeom>
          <a:solidFill>
            <a:schemeClr val="accent1"/>
          </a:solidFill>
          <a:ln>
            <a:solidFill>
              <a:schemeClr val="tx1"/>
            </a:solidFill>
          </a:ln>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it-IT" sz="5400" b="1" dirty="0" smtClean="0">
                <a:ln w="11430"/>
                <a:solidFill>
                  <a:schemeClr val="tx2"/>
                </a:solidFill>
                <a:effectLst>
                  <a:outerShdw blurRad="80000" dist="40000" dir="5040000" algn="tl">
                    <a:srgbClr val="000000">
                      <a:alpha val="30000"/>
                    </a:srgbClr>
                  </a:outerShdw>
                </a:effectLst>
              </a:rPr>
              <a:t>Environment, </a:t>
            </a:r>
            <a:r>
              <a:rPr lang="it-IT" sz="5400" b="1" dirty="0" err="1" smtClean="0">
                <a:ln w="11430"/>
                <a:solidFill>
                  <a:schemeClr val="bg1"/>
                </a:solidFill>
                <a:effectLst>
                  <a:outerShdw blurRad="80000" dist="40000" dir="5040000" algn="tl">
                    <a:srgbClr val="000000">
                      <a:alpha val="30000"/>
                    </a:srgbClr>
                  </a:outerShdw>
                </a:effectLst>
              </a:rPr>
              <a:t>climate</a:t>
            </a:r>
            <a:r>
              <a:rPr lang="it-IT" sz="5400" b="1" dirty="0" smtClean="0">
                <a:ln w="11430"/>
                <a:solidFill>
                  <a:schemeClr val="bg1"/>
                </a:solidFill>
                <a:effectLst>
                  <a:outerShdw blurRad="80000" dist="40000" dir="5040000" algn="tl">
                    <a:srgbClr val="000000">
                      <a:alpha val="30000"/>
                    </a:srgbClr>
                  </a:outerShdw>
                </a:effectLst>
              </a:rPr>
              <a:t> and </a:t>
            </a:r>
            <a:r>
              <a:rPr lang="it-IT" sz="5400" b="1" dirty="0" err="1" smtClean="0">
                <a:ln w="11430"/>
                <a:solidFill>
                  <a:srgbClr val="FF0000"/>
                </a:solidFill>
                <a:effectLst>
                  <a:outerShdw blurRad="80000" dist="40000" dir="5040000" algn="tl">
                    <a:srgbClr val="000000">
                      <a:alpha val="30000"/>
                    </a:srgbClr>
                  </a:outerShdw>
                </a:effectLst>
              </a:rPr>
              <a:t>energy</a:t>
            </a:r>
            <a:endParaRPr lang="it-IT" sz="5400" b="1" cap="none" spc="0" dirty="0">
              <a:ln w="11430"/>
              <a:solidFill>
                <a:srgbClr val="FF0000"/>
              </a:solidFill>
              <a:effectLst>
                <a:outerShdw blurRad="80000" dist="40000" dir="5040000" algn="tl">
                  <a:srgbClr val="000000">
                    <a:alpha val="30000"/>
                  </a:srgbClr>
                </a:outerShdw>
              </a:effectLst>
            </a:endParaRPr>
          </a:p>
        </p:txBody>
      </p:sp>
      <p:pic>
        <p:nvPicPr>
          <p:cNvPr id="8" name="Immagin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76057" y="4486920"/>
            <a:ext cx="4067943" cy="2367990"/>
          </a:xfrm>
          <a:prstGeom prst="rect">
            <a:avLst/>
          </a:prstGeom>
        </p:spPr>
      </p:pic>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 y="4486919"/>
            <a:ext cx="5076056" cy="2367990"/>
          </a:xfrm>
          <a:prstGeom prst="rect">
            <a:avLst/>
          </a:prstGeom>
        </p:spPr>
      </p:pic>
      <p:pic>
        <p:nvPicPr>
          <p:cNvPr id="10" name="Immagin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59423" y="1570594"/>
            <a:ext cx="5184577" cy="2916325"/>
          </a:xfrm>
          <a:prstGeom prst="rect">
            <a:avLst/>
          </a:prstGeom>
        </p:spPr>
      </p:pic>
      <p:pic>
        <p:nvPicPr>
          <p:cNvPr id="11" name="Immagin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233" y="1550997"/>
            <a:ext cx="4401656" cy="2935923"/>
          </a:xfrm>
          <a:prstGeom prst="rect">
            <a:avLst/>
          </a:prstGeom>
        </p:spPr>
      </p:pic>
    </p:spTree>
    <p:extLst>
      <p:ext uri="{BB962C8B-B14F-4D97-AF65-F5344CB8AC3E}">
        <p14:creationId xmlns:p14="http://schemas.microsoft.com/office/powerpoint/2010/main" val="424984871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dirty="0"/>
          </a:p>
        </p:txBody>
      </p:sp>
      <p:sp>
        <p:nvSpPr>
          <p:cNvPr id="4" name="Rettangolo 3"/>
          <p:cNvSpPr/>
          <p:nvPr/>
        </p:nvSpPr>
        <p:spPr>
          <a:xfrm>
            <a:off x="805936" y="52162"/>
            <a:ext cx="7337778" cy="1107996"/>
          </a:xfrm>
          <a:prstGeom prst="rect">
            <a:avLst/>
          </a:prstGeom>
          <a:solidFill>
            <a:schemeClr val="accent3">
              <a:lumMod val="50000"/>
            </a:schemeClr>
          </a:solidFill>
          <a:ln>
            <a:solidFill>
              <a:schemeClr val="bg1"/>
            </a:solidFill>
          </a:ln>
        </p:spPr>
        <p:txBody>
          <a:bodyPr wrap="none" lIns="91440" tIns="45720" rIns="91440" bIns="45720">
            <a:spAutoFit/>
          </a:bodyPr>
          <a:lstStyle/>
          <a:p>
            <a:pPr algn="ctr"/>
            <a:r>
              <a:rPr lang="it-IT" sz="6600" b="1"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rPr>
              <a:t>MOUNTAIN RANGES</a:t>
            </a:r>
            <a:endParaRPr lang="it-IT" sz="66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
        <p:nvSpPr>
          <p:cNvPr id="5" name="CasellaDiTesto 4"/>
          <p:cNvSpPr txBox="1"/>
          <p:nvPr/>
        </p:nvSpPr>
        <p:spPr>
          <a:xfrm>
            <a:off x="0" y="1187651"/>
            <a:ext cx="7794121" cy="2677656"/>
          </a:xfrm>
          <a:prstGeom prst="rect">
            <a:avLst/>
          </a:prstGeom>
          <a:noFill/>
        </p:spPr>
        <p:txBody>
          <a:bodyPr wrap="none" rtlCol="0">
            <a:spAutoFit/>
          </a:bodyPr>
          <a:lstStyle/>
          <a:p>
            <a:r>
              <a:rPr lang="en-US" sz="2800" dirty="0">
                <a:latin typeface="Berlin Sans FB" pitchFamily="34" charset="0"/>
              </a:rPr>
              <a:t>THE MAIN </a:t>
            </a:r>
            <a:r>
              <a:rPr lang="en-US" sz="2800" dirty="0" smtClean="0">
                <a:latin typeface="Berlin Sans FB" pitchFamily="34" charset="0"/>
              </a:rPr>
              <a:t>MOUNTAIN RANGES </a:t>
            </a:r>
            <a:r>
              <a:rPr lang="en-US" sz="2800" dirty="0">
                <a:latin typeface="Berlin Sans FB" pitchFamily="34" charset="0"/>
              </a:rPr>
              <a:t>IN </a:t>
            </a:r>
            <a:r>
              <a:rPr lang="en-US" sz="2800" dirty="0" smtClean="0">
                <a:latin typeface="Berlin Sans FB" pitchFamily="34" charset="0"/>
              </a:rPr>
              <a:t>FRANCE ARE :</a:t>
            </a:r>
            <a:endParaRPr lang="it-IT" sz="2800" dirty="0" smtClean="0">
              <a:latin typeface="Berlin Sans FB" pitchFamily="34" charset="0"/>
            </a:endParaRPr>
          </a:p>
          <a:p>
            <a:pPr marL="285750" indent="-285750">
              <a:buFont typeface="Arial" pitchFamily="34" charset="0"/>
              <a:buChar char="•"/>
            </a:pPr>
            <a:r>
              <a:rPr lang="it-IT" sz="2800" dirty="0" smtClean="0">
                <a:latin typeface="Berlin Sans FB" pitchFamily="34" charset="0"/>
              </a:rPr>
              <a:t>VOSGES MOUNTAINS</a:t>
            </a:r>
          </a:p>
          <a:p>
            <a:pPr marL="285750" indent="-285750">
              <a:buFont typeface="Arial" pitchFamily="34" charset="0"/>
              <a:buChar char="•"/>
            </a:pPr>
            <a:r>
              <a:rPr lang="it-IT" sz="2800" dirty="0" smtClean="0">
                <a:latin typeface="Berlin Sans FB" pitchFamily="34" charset="0"/>
              </a:rPr>
              <a:t>JURA MOUNTAINS</a:t>
            </a:r>
          </a:p>
          <a:p>
            <a:pPr marL="285750" indent="-285750">
              <a:buFont typeface="Arial" pitchFamily="34" charset="0"/>
              <a:buChar char="•"/>
            </a:pPr>
            <a:r>
              <a:rPr lang="it-IT" sz="2800" dirty="0" smtClean="0">
                <a:latin typeface="Berlin Sans FB" pitchFamily="34" charset="0"/>
              </a:rPr>
              <a:t>PYRENEES</a:t>
            </a:r>
          </a:p>
          <a:p>
            <a:pPr marL="285750" indent="-285750">
              <a:buFont typeface="Arial" pitchFamily="34" charset="0"/>
              <a:buChar char="•"/>
            </a:pPr>
            <a:r>
              <a:rPr lang="it-IT" sz="2800" dirty="0" smtClean="0">
                <a:latin typeface="Berlin Sans FB" pitchFamily="34" charset="0"/>
              </a:rPr>
              <a:t>MASSIF CENTRAL</a:t>
            </a:r>
          </a:p>
          <a:p>
            <a:pPr marL="285750" indent="-285750">
              <a:buFont typeface="Arial" pitchFamily="34" charset="0"/>
              <a:buChar char="•"/>
            </a:pPr>
            <a:r>
              <a:rPr lang="it-IT" sz="2800" dirty="0" smtClean="0">
                <a:latin typeface="Berlin Sans FB" pitchFamily="34" charset="0"/>
              </a:rPr>
              <a:t>FRENCH ALPS</a:t>
            </a:r>
            <a:endParaRPr lang="en-US" sz="2800" dirty="0" smtClean="0">
              <a:latin typeface="Berlin Sans FB" pitchFamily="34" charset="0"/>
            </a:endParaRPr>
          </a:p>
        </p:txBody>
      </p:sp>
      <p:pic>
        <p:nvPicPr>
          <p:cNvPr id="6" name="Immagin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95936" y="1639963"/>
            <a:ext cx="5148064" cy="5190965"/>
          </a:xfrm>
          <a:prstGeom prst="rect">
            <a:avLst/>
          </a:prstGeom>
        </p:spPr>
      </p:pic>
      <p:pic>
        <p:nvPicPr>
          <p:cNvPr id="8" name="Immagin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898" y="3787437"/>
            <a:ext cx="4369101" cy="3043491"/>
          </a:xfrm>
          <a:prstGeom prst="rect">
            <a:avLst/>
          </a:prstGeom>
        </p:spPr>
      </p:pic>
    </p:spTree>
    <p:extLst>
      <p:ext uri="{BB962C8B-B14F-4D97-AF65-F5344CB8AC3E}">
        <p14:creationId xmlns:p14="http://schemas.microsoft.com/office/powerpoint/2010/main" val="266054602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487" y="-243408"/>
            <a:ext cx="9144000" cy="1107996"/>
          </a:xfrm>
          <a:prstGeom prst="rect">
            <a:avLst/>
          </a:prstGeom>
          <a:noFill/>
        </p:spPr>
        <p:txBody>
          <a:bodyPr wrap="square" lIns="91440" tIns="45720" rIns="91440" bIns="45720">
            <a:spAutoFit/>
          </a:bodyPr>
          <a:lstStyle/>
          <a:p>
            <a:pPr algn="ctr"/>
            <a:r>
              <a:rPr lang="it-IT"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SEA, </a:t>
            </a:r>
            <a:r>
              <a:rPr lang="it-IT" sz="6600"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RIVERS </a:t>
            </a:r>
            <a:r>
              <a:rPr lang="it-IT" sz="66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AND LAKES:</a:t>
            </a:r>
            <a:endParaRPr lang="it-IT" sz="6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3" name="CasellaDiTesto 2"/>
          <p:cNvSpPr txBox="1"/>
          <p:nvPr/>
        </p:nvSpPr>
        <p:spPr>
          <a:xfrm>
            <a:off x="-37434" y="620688"/>
            <a:ext cx="9164793" cy="1200329"/>
          </a:xfrm>
          <a:prstGeom prst="rect">
            <a:avLst/>
          </a:prstGeom>
          <a:solidFill>
            <a:schemeClr val="tx2"/>
          </a:solidFill>
        </p:spPr>
        <p:txBody>
          <a:bodyPr wrap="square" rtlCol="0">
            <a:spAutoFit/>
          </a:bodyPr>
          <a:lstStyle/>
          <a:p>
            <a:r>
              <a:rPr lang="it-IT" dirty="0" err="1" smtClean="0"/>
              <a:t>Metropolitan</a:t>
            </a:r>
            <a:r>
              <a:rPr lang="it-IT" dirty="0" smtClean="0"/>
              <a:t> France </a:t>
            </a:r>
            <a:r>
              <a:rPr lang="it-IT" dirty="0" err="1" smtClean="0"/>
              <a:t>extends</a:t>
            </a:r>
            <a:r>
              <a:rPr lang="it-IT" dirty="0" smtClean="0"/>
              <a:t> from the </a:t>
            </a:r>
            <a:r>
              <a:rPr lang="it-IT" dirty="0" err="1" smtClean="0"/>
              <a:t>Mediterranean</a:t>
            </a:r>
            <a:r>
              <a:rPr lang="it-IT" dirty="0" smtClean="0"/>
              <a:t> Sea to the English Channel and the North Sea, and from the </a:t>
            </a:r>
            <a:r>
              <a:rPr lang="it-IT" dirty="0" err="1" smtClean="0"/>
              <a:t>Rhine</a:t>
            </a:r>
            <a:r>
              <a:rPr lang="it-IT" dirty="0" smtClean="0"/>
              <a:t> to the Atlantic Ocean.</a:t>
            </a:r>
          </a:p>
          <a:p>
            <a:r>
              <a:rPr lang="it-IT" dirty="0" smtClean="0"/>
              <a:t>France </a:t>
            </a:r>
            <a:r>
              <a:rPr lang="it-IT" dirty="0" err="1" smtClean="0"/>
              <a:t>is</a:t>
            </a:r>
            <a:r>
              <a:rPr lang="it-IT" dirty="0" smtClean="0"/>
              <a:t> </a:t>
            </a:r>
            <a:r>
              <a:rPr lang="it-IT" dirty="0" err="1" smtClean="0"/>
              <a:t>one</a:t>
            </a:r>
            <a:r>
              <a:rPr lang="it-IT" dirty="0" smtClean="0"/>
              <a:t> of </a:t>
            </a:r>
            <a:r>
              <a:rPr lang="it-IT" dirty="0" err="1" smtClean="0"/>
              <a:t>only</a:t>
            </a:r>
            <a:r>
              <a:rPr lang="it-IT" dirty="0" smtClean="0"/>
              <a:t> </a:t>
            </a:r>
            <a:r>
              <a:rPr lang="it-IT" dirty="0" err="1" smtClean="0"/>
              <a:t>three</a:t>
            </a:r>
            <a:r>
              <a:rPr lang="it-IT" dirty="0" smtClean="0"/>
              <a:t> </a:t>
            </a:r>
            <a:r>
              <a:rPr lang="it-IT" dirty="0" err="1" smtClean="0"/>
              <a:t>countries</a:t>
            </a:r>
            <a:r>
              <a:rPr lang="it-IT" dirty="0" smtClean="0"/>
              <a:t> ( with Marocco and </a:t>
            </a:r>
            <a:r>
              <a:rPr lang="it-IT" dirty="0" err="1" smtClean="0"/>
              <a:t>Spain</a:t>
            </a:r>
            <a:r>
              <a:rPr lang="it-IT" dirty="0" smtClean="0"/>
              <a:t> ) to </a:t>
            </a:r>
            <a:r>
              <a:rPr lang="it-IT" dirty="0" err="1" smtClean="0"/>
              <a:t>have</a:t>
            </a:r>
            <a:r>
              <a:rPr lang="it-IT" dirty="0" smtClean="0"/>
              <a:t> </a:t>
            </a:r>
            <a:r>
              <a:rPr lang="it-IT" dirty="0" err="1" smtClean="0"/>
              <a:t>both</a:t>
            </a:r>
            <a:r>
              <a:rPr lang="it-IT" dirty="0" smtClean="0"/>
              <a:t> Atlantic and </a:t>
            </a:r>
            <a:r>
              <a:rPr lang="it-IT" dirty="0" err="1" smtClean="0"/>
              <a:t>Mediterranean</a:t>
            </a:r>
            <a:r>
              <a:rPr lang="it-IT" dirty="0" smtClean="0"/>
              <a:t> </a:t>
            </a:r>
            <a:r>
              <a:rPr lang="it-IT" dirty="0" err="1" smtClean="0"/>
              <a:t>coastlines</a:t>
            </a:r>
            <a:r>
              <a:rPr lang="it-IT" dirty="0" smtClean="0"/>
              <a:t>.</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487" y="1821017"/>
            <a:ext cx="3502671" cy="3288563"/>
          </a:xfrm>
          <a:prstGeom prst="rect">
            <a:avLst/>
          </a:prstGeom>
        </p:spPr>
      </p:pic>
      <p:sp>
        <p:nvSpPr>
          <p:cNvPr id="5" name="CasellaDiTesto 4"/>
          <p:cNvSpPr txBox="1"/>
          <p:nvPr/>
        </p:nvSpPr>
        <p:spPr>
          <a:xfrm>
            <a:off x="-11432" y="5109580"/>
            <a:ext cx="9141909" cy="1754326"/>
          </a:xfrm>
          <a:prstGeom prst="rect">
            <a:avLst/>
          </a:prstGeom>
          <a:solidFill>
            <a:schemeClr val="accent6">
              <a:lumMod val="75000"/>
            </a:schemeClr>
          </a:solidFill>
        </p:spPr>
        <p:txBody>
          <a:bodyPr wrap="square" rtlCol="0">
            <a:spAutoFit/>
          </a:bodyPr>
          <a:lstStyle/>
          <a:p>
            <a:pPr algn="ctr"/>
            <a:r>
              <a:rPr lang="en-US" dirty="0" smtClean="0"/>
              <a:t>The </a:t>
            </a:r>
            <a:r>
              <a:rPr lang="en-US" dirty="0"/>
              <a:t>five </a:t>
            </a:r>
            <a:r>
              <a:rPr lang="en-US" dirty="0" smtClean="0"/>
              <a:t>most </a:t>
            </a:r>
            <a:r>
              <a:rPr lang="en-US" dirty="0" err="1" smtClean="0"/>
              <a:t>importat</a:t>
            </a:r>
            <a:r>
              <a:rPr lang="en-US" dirty="0" smtClean="0"/>
              <a:t> rivers </a:t>
            </a:r>
            <a:r>
              <a:rPr lang="en-US" dirty="0" smtClean="0"/>
              <a:t>are</a:t>
            </a:r>
            <a:r>
              <a:rPr lang="en-US" dirty="0" smtClean="0"/>
              <a:t>:</a:t>
            </a:r>
          </a:p>
          <a:p>
            <a:pPr marL="285750" indent="-285750" algn="ctr">
              <a:buFont typeface="Arial" pitchFamily="34" charset="0"/>
              <a:buChar char="•"/>
            </a:pPr>
            <a:r>
              <a:rPr lang="en-US" dirty="0" smtClean="0"/>
              <a:t> </a:t>
            </a:r>
            <a:r>
              <a:rPr lang="en-US" dirty="0"/>
              <a:t>Loire:</a:t>
            </a:r>
            <a:r>
              <a:rPr lang="it-IT" dirty="0"/>
              <a:t>1,013 km</a:t>
            </a:r>
            <a:endParaRPr lang="en-US" dirty="0"/>
          </a:p>
          <a:p>
            <a:pPr marL="285750" indent="-285750" algn="ctr">
              <a:buFont typeface="Arial" pitchFamily="34" charset="0"/>
              <a:buChar char="•"/>
            </a:pPr>
            <a:r>
              <a:rPr lang="en-US" dirty="0"/>
              <a:t>Seine:</a:t>
            </a:r>
            <a:r>
              <a:rPr lang="it-IT" dirty="0"/>
              <a:t>776 km</a:t>
            </a:r>
            <a:endParaRPr lang="en-US" dirty="0"/>
          </a:p>
          <a:p>
            <a:pPr marL="285750" indent="-285750" algn="ctr">
              <a:buFont typeface="Arial" pitchFamily="34" charset="0"/>
              <a:buChar char="•"/>
            </a:pPr>
            <a:r>
              <a:rPr lang="en-US" dirty="0"/>
              <a:t>Garonne: </a:t>
            </a:r>
            <a:r>
              <a:rPr lang="it-IT" dirty="0"/>
              <a:t>575 km</a:t>
            </a:r>
          </a:p>
          <a:p>
            <a:pPr marL="285750" indent="-285750" algn="ctr">
              <a:buFont typeface="Arial" pitchFamily="34" charset="0"/>
              <a:buChar char="•"/>
            </a:pPr>
            <a:r>
              <a:rPr lang="en-US" dirty="0"/>
              <a:t>Rhône: </a:t>
            </a:r>
            <a:r>
              <a:rPr lang="it-IT" dirty="0"/>
              <a:t>813 km</a:t>
            </a:r>
            <a:endParaRPr lang="en-US" dirty="0"/>
          </a:p>
          <a:p>
            <a:pPr marL="285750" indent="-285750" algn="ctr">
              <a:buFont typeface="Arial" pitchFamily="34" charset="0"/>
              <a:buChar char="•"/>
            </a:pPr>
            <a:r>
              <a:rPr lang="en-US" dirty="0"/>
              <a:t>Dordogne: </a:t>
            </a:r>
            <a:r>
              <a:rPr lang="it-IT" dirty="0"/>
              <a:t>483 </a:t>
            </a:r>
            <a:r>
              <a:rPr lang="it-IT" dirty="0" smtClean="0"/>
              <a:t>km</a:t>
            </a:r>
            <a:endParaRPr lang="en-US" dirty="0"/>
          </a:p>
        </p:txBody>
      </p:sp>
      <p:sp>
        <p:nvSpPr>
          <p:cNvPr id="7" name="CasellaDiTesto 6"/>
          <p:cNvSpPr txBox="1"/>
          <p:nvPr/>
        </p:nvSpPr>
        <p:spPr>
          <a:xfrm>
            <a:off x="3707904" y="2216841"/>
            <a:ext cx="5616623" cy="2739211"/>
          </a:xfrm>
          <a:prstGeom prst="rect">
            <a:avLst/>
          </a:prstGeom>
          <a:solidFill>
            <a:schemeClr val="accent3">
              <a:lumMod val="50000"/>
            </a:schemeClr>
          </a:solidFill>
        </p:spPr>
        <p:txBody>
          <a:bodyPr wrap="square" rtlCol="0">
            <a:spAutoFit/>
          </a:bodyPr>
          <a:lstStyle/>
          <a:p>
            <a:r>
              <a:rPr lang="it-IT" b="1" dirty="0" smtClean="0"/>
              <a:t>1.</a:t>
            </a:r>
            <a:r>
              <a:rPr lang="it-IT" b="1" dirty="0"/>
              <a:t> Lake </a:t>
            </a:r>
            <a:r>
              <a:rPr lang="it-IT" b="1" dirty="0" smtClean="0"/>
              <a:t>Annecy </a:t>
            </a:r>
            <a:r>
              <a:rPr lang="en-US" dirty="0" smtClean="0"/>
              <a:t>is </a:t>
            </a:r>
            <a:r>
              <a:rPr lang="en-US" dirty="0"/>
              <a:t>known as Europe’s cleanest </a:t>
            </a:r>
            <a:r>
              <a:rPr lang="en-US" dirty="0" smtClean="0"/>
              <a:t>and also </a:t>
            </a:r>
            <a:r>
              <a:rPr lang="en-US" dirty="0"/>
              <a:t>known as the “Venice of the Alps”.</a:t>
            </a:r>
            <a:endParaRPr lang="it-IT" b="1" dirty="0"/>
          </a:p>
          <a:p>
            <a:r>
              <a:rPr lang="it-IT" b="1" dirty="0" smtClean="0"/>
              <a:t>2</a:t>
            </a:r>
            <a:r>
              <a:rPr lang="it-IT" b="1" dirty="0"/>
              <a:t>. </a:t>
            </a:r>
            <a:r>
              <a:rPr lang="it-IT" b="1" dirty="0" err="1"/>
              <a:t>Lac</a:t>
            </a:r>
            <a:r>
              <a:rPr lang="it-IT" b="1" dirty="0"/>
              <a:t> de </a:t>
            </a:r>
            <a:r>
              <a:rPr lang="it-IT" b="1" dirty="0" smtClean="0"/>
              <a:t>Serre-</a:t>
            </a:r>
            <a:r>
              <a:rPr lang="it-IT" b="1" dirty="0" err="1" smtClean="0"/>
              <a:t>Poncon</a:t>
            </a:r>
            <a:r>
              <a:rPr lang="it-IT" b="1" dirty="0" smtClean="0"/>
              <a:t> </a:t>
            </a:r>
            <a:r>
              <a:rPr lang="en-US" dirty="0" smtClean="0"/>
              <a:t>one </a:t>
            </a:r>
            <a:r>
              <a:rPr lang="en-US" dirty="0"/>
              <a:t>of Europe’s largest artificial lakes, Lac de </a:t>
            </a:r>
            <a:r>
              <a:rPr lang="en-US" dirty="0" err="1"/>
              <a:t>Serre-Ponçon</a:t>
            </a:r>
            <a:r>
              <a:rPr lang="en-US" dirty="0"/>
              <a:t> was created in the 1960s as part of a flood control project. </a:t>
            </a:r>
            <a:endParaRPr lang="it-IT" b="1" dirty="0"/>
          </a:p>
          <a:p>
            <a:r>
              <a:rPr lang="it-IT" b="1" dirty="0" smtClean="0"/>
              <a:t>3</a:t>
            </a:r>
            <a:r>
              <a:rPr lang="it-IT" b="1" dirty="0"/>
              <a:t>. Lake </a:t>
            </a:r>
            <a:r>
              <a:rPr lang="it-IT" b="1" dirty="0" smtClean="0"/>
              <a:t>Geneva </a:t>
            </a:r>
            <a:r>
              <a:rPr lang="en-US" sz="1600" dirty="0" smtClean="0"/>
              <a:t>which </a:t>
            </a:r>
            <a:r>
              <a:rPr lang="en-US" sz="1600" dirty="0"/>
              <a:t>separates France and Switzerland, is </a:t>
            </a:r>
            <a:r>
              <a:rPr lang="en-US" sz="1600" dirty="0" smtClean="0"/>
              <a:t>stunner. </a:t>
            </a:r>
            <a:r>
              <a:rPr lang="en-US" sz="1600" dirty="0"/>
              <a:t>I</a:t>
            </a:r>
            <a:r>
              <a:rPr lang="en-US" sz="1600" dirty="0" smtClean="0"/>
              <a:t>t </a:t>
            </a:r>
            <a:r>
              <a:rPr lang="en-US" sz="1600" dirty="0"/>
              <a:t>is surrounded by the Alps. The largest lake on the Rhone River and one of the largest in western Europe, Lake Geneva is popular with rowers and yacht racers. Cruise the </a:t>
            </a:r>
            <a:r>
              <a:rPr lang="en-US" sz="1600" dirty="0" smtClean="0"/>
              <a:t>lake</a:t>
            </a:r>
          </a:p>
          <a:p>
            <a:r>
              <a:rPr lang="en-US" sz="1600" dirty="0" smtClean="0"/>
              <a:t> </a:t>
            </a:r>
            <a:r>
              <a:rPr lang="en-US" sz="1600" dirty="0"/>
              <a:t>to see the medieval castle of Chateau de </a:t>
            </a:r>
            <a:r>
              <a:rPr lang="en-US" sz="1600" dirty="0" err="1" smtClean="0"/>
              <a:t>Challon</a:t>
            </a:r>
            <a:r>
              <a:rPr lang="en-US" sz="1600" dirty="0" smtClean="0"/>
              <a:t>.</a:t>
            </a:r>
            <a:endParaRPr lang="it-IT" sz="1600" dirty="0"/>
          </a:p>
        </p:txBody>
      </p:sp>
    </p:spTree>
    <p:extLst>
      <p:ext uri="{BB962C8B-B14F-4D97-AF65-F5344CB8AC3E}">
        <p14:creationId xmlns:p14="http://schemas.microsoft.com/office/powerpoint/2010/main" val="56709038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13808"/>
            <a:ext cx="7776864" cy="6852880"/>
          </a:xfrm>
          <a:prstGeom prst="rect">
            <a:avLst/>
          </a:prstGeom>
        </p:spPr>
      </p:pic>
    </p:spTree>
    <p:extLst>
      <p:ext uri="{BB962C8B-B14F-4D97-AF65-F5344CB8AC3E}">
        <p14:creationId xmlns:p14="http://schemas.microsoft.com/office/powerpoint/2010/main" val="392361579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692696"/>
            <a:ext cx="9036496" cy="4678204"/>
          </a:xfrm>
          <a:prstGeom prst="rect">
            <a:avLst/>
          </a:prstGeom>
          <a:noFill/>
        </p:spPr>
        <p:txBody>
          <a:bodyPr wrap="square" rtlCol="0">
            <a:spAutoFit/>
          </a:bodyPr>
          <a:lstStyle/>
          <a:p>
            <a:r>
              <a:rPr lang="en-US" b="1" u="sng" dirty="0"/>
              <a:t>Agriculture</a:t>
            </a:r>
            <a:r>
              <a:rPr lang="en-US" dirty="0"/>
              <a:t>.</a:t>
            </a:r>
          </a:p>
          <a:p>
            <a:r>
              <a:rPr lang="en-US" sz="1600" dirty="0"/>
              <a:t>France is the largest agricultural producer in the EU and one of the largest exporters of foodstuffs.</a:t>
            </a:r>
          </a:p>
          <a:p>
            <a:r>
              <a:rPr lang="en-US" sz="1600" dirty="0"/>
              <a:t>France is one of the world’s main producers of wine.</a:t>
            </a:r>
          </a:p>
          <a:p>
            <a:r>
              <a:rPr lang="en-US" sz="1600" dirty="0"/>
              <a:t>There are five great vine-growing areas: Champagne (sparkling wines), the Middle and Lower Loire, the south-west (Bordeaux and </a:t>
            </a:r>
            <a:r>
              <a:rPr lang="en-US" sz="1600" dirty="0" err="1"/>
              <a:t>Médoc</a:t>
            </a:r>
            <a:r>
              <a:rPr lang="en-US" sz="1600" dirty="0"/>
              <a:t>), the East (Burgundy) and the Mediterranean Midi</a:t>
            </a:r>
            <a:r>
              <a:rPr lang="en-US" dirty="0"/>
              <a:t>. </a:t>
            </a:r>
          </a:p>
          <a:p>
            <a:r>
              <a:rPr lang="en-US" b="1" u="sng" dirty="0"/>
              <a:t>Forests</a:t>
            </a:r>
            <a:r>
              <a:rPr lang="en-US" dirty="0"/>
              <a:t>.</a:t>
            </a:r>
          </a:p>
          <a:p>
            <a:r>
              <a:rPr lang="en-US" sz="1600" dirty="0"/>
              <a:t>Timber production plays an important role in the economy. Cork-oak production is common in Provence, Gascony, Languedoc and southern Corsica.</a:t>
            </a:r>
          </a:p>
          <a:p>
            <a:r>
              <a:rPr lang="en-US" b="1" u="sng" dirty="0"/>
              <a:t>Livestock.</a:t>
            </a:r>
          </a:p>
          <a:p>
            <a:r>
              <a:rPr lang="en-US" sz="1600" dirty="0"/>
              <a:t>Livestock farming contributes more than half the income in the primary sector, with large numbers of beef and dairy cattle, pigs, rabbits and poultry. French cheeses are world famous and are exported widely.</a:t>
            </a:r>
          </a:p>
          <a:p>
            <a:r>
              <a:rPr lang="en-US" b="1" u="sng" dirty="0"/>
              <a:t>Fishing.</a:t>
            </a:r>
          </a:p>
          <a:p>
            <a:r>
              <a:rPr lang="en-US" sz="1600" dirty="0"/>
              <a:t>French fishing numbers nearly 7100 boats and provides employment for about 10 000 people. The main port is Boulogne. The south Breton coast supply mainly sardines and shellfish. </a:t>
            </a:r>
            <a:r>
              <a:rPr lang="en-US" sz="1600" dirty="0" err="1"/>
              <a:t>Fécamp</a:t>
            </a:r>
            <a:r>
              <a:rPr lang="en-US" sz="1600" dirty="0"/>
              <a:t>, Saint-Malo and Dunkirk are equipped to fish cod off the coasts of Iceland, Newfoundland and Greenland. Oysters come from </a:t>
            </a:r>
            <a:r>
              <a:rPr lang="en-US" sz="1600" dirty="0" err="1"/>
              <a:t>Arcachon</a:t>
            </a:r>
            <a:r>
              <a:rPr lang="en-US" sz="1600" dirty="0"/>
              <a:t>, La </a:t>
            </a:r>
            <a:r>
              <a:rPr lang="en-US" sz="1600" dirty="0" err="1"/>
              <a:t>Tremblade</a:t>
            </a:r>
            <a:r>
              <a:rPr lang="en-US" sz="1600" dirty="0"/>
              <a:t>, </a:t>
            </a:r>
            <a:r>
              <a:rPr lang="en-US" sz="1600" dirty="0" err="1"/>
              <a:t>Marennes</a:t>
            </a:r>
            <a:r>
              <a:rPr lang="en-US" sz="1600" dirty="0"/>
              <a:t> and </a:t>
            </a:r>
            <a:r>
              <a:rPr lang="en-US" sz="1600" dirty="0" err="1"/>
              <a:t>Cancale</a:t>
            </a:r>
            <a:r>
              <a:rPr lang="en-US" sz="1600" dirty="0"/>
              <a:t>. Fishing provides the raw materials for a sizeable fish-processing industry: sardines, salted herring (Dunkirk), anchovies (</a:t>
            </a:r>
            <a:r>
              <a:rPr lang="en-US" sz="1600" dirty="0" err="1"/>
              <a:t>Collioure</a:t>
            </a:r>
            <a:r>
              <a:rPr lang="en-US" sz="1600" dirty="0"/>
              <a:t> and Marseille), tuna fish (Nantes) and anchovy fillets.</a:t>
            </a:r>
            <a:endParaRPr lang="it-IT" sz="1600" dirty="0"/>
          </a:p>
        </p:txBody>
      </p:sp>
      <p:sp>
        <p:nvSpPr>
          <p:cNvPr id="3" name="Rettangolo 2"/>
          <p:cNvSpPr/>
          <p:nvPr/>
        </p:nvSpPr>
        <p:spPr>
          <a:xfrm>
            <a:off x="1907704" y="19419"/>
            <a:ext cx="4376006" cy="923330"/>
          </a:xfrm>
          <a:prstGeom prst="rect">
            <a:avLst/>
          </a:prstGeom>
          <a:solidFill>
            <a:schemeClr val="accent3">
              <a:lumMod val="75000"/>
            </a:schemeClr>
          </a:solidFill>
          <a:ln>
            <a:solidFill>
              <a:schemeClr val="tx2">
                <a:lumMod val="50000"/>
              </a:schemeClr>
            </a:solidFill>
          </a:ln>
        </p:spPr>
        <p:txBody>
          <a:bodyPr wrap="none" lIns="91440" tIns="45720" rIns="91440" bIns="45720">
            <a:spAutoFit/>
          </a:bodyPr>
          <a:lstStyle/>
          <a:p>
            <a:pPr algn="ctr"/>
            <a:r>
              <a:rPr lang="it-IT" sz="5400" b="1" dirty="0" err="1">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Primary</a:t>
            </a:r>
            <a:r>
              <a:rPr lang="it-IT" sz="54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 </a:t>
            </a:r>
            <a:r>
              <a:rPr lang="it-IT" sz="5400" b="1" dirty="0" err="1">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rPr>
              <a:t>sector</a:t>
            </a:r>
            <a:endParaRPr lang="it-IT" sz="5400" b="1" dirty="0">
              <a:ln w="12700">
                <a:solidFill>
                  <a:schemeClr val="tx1"/>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graphicFrame>
        <p:nvGraphicFramePr>
          <p:cNvPr id="4" name="Grafico 3"/>
          <p:cNvGraphicFramePr/>
          <p:nvPr>
            <p:extLst>
              <p:ext uri="{D42A27DB-BD31-4B8C-83A1-F6EECF244321}">
                <p14:modId xmlns:p14="http://schemas.microsoft.com/office/powerpoint/2010/main" val="227843562"/>
              </p:ext>
            </p:extLst>
          </p:nvPr>
        </p:nvGraphicFramePr>
        <p:xfrm>
          <a:off x="2483768" y="4679372"/>
          <a:ext cx="5112568" cy="217862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8" name="Tabella 7"/>
          <p:cNvGraphicFramePr>
            <a:graphicFrameLocks noGrp="1"/>
          </p:cNvGraphicFramePr>
          <p:nvPr>
            <p:extLst>
              <p:ext uri="{D42A27DB-BD31-4B8C-83A1-F6EECF244321}">
                <p14:modId xmlns:p14="http://schemas.microsoft.com/office/powerpoint/2010/main" val="2391984482"/>
              </p:ext>
            </p:extLst>
          </p:nvPr>
        </p:nvGraphicFramePr>
        <p:xfrm>
          <a:off x="6876256" y="6453336"/>
          <a:ext cx="685800" cy="192405"/>
        </p:xfrm>
        <a:graphic>
          <a:graphicData uri="http://schemas.openxmlformats.org/drawingml/2006/table">
            <a:tbl>
              <a:tblPr>
                <a:tableStyleId>{5C22544A-7EE6-4342-B048-85BDC9FD1C3A}</a:tableStyleId>
              </a:tblPr>
              <a:tblGrid>
                <a:gridCol w="685800"/>
              </a:tblGrid>
              <a:tr h="190500">
                <a:tc>
                  <a:txBody>
                    <a:bodyPr/>
                    <a:lstStyle/>
                    <a:p>
                      <a:pPr algn="r" fontAlgn="b"/>
                      <a:r>
                        <a:rPr lang="it-IT" sz="1200" u="none" strike="noStrike" dirty="0">
                          <a:effectLst/>
                        </a:rPr>
                        <a:t>16,51%</a:t>
                      </a:r>
                      <a:endParaRPr lang="it-IT" sz="1200" b="0" i="0" u="none" strike="noStrike" dirty="0">
                        <a:solidFill>
                          <a:srgbClr val="000000"/>
                        </a:solidFill>
                        <a:effectLst/>
                        <a:latin typeface="Calibri"/>
                      </a:endParaRPr>
                    </a:p>
                  </a:txBody>
                  <a:tcPr marL="9525" marR="9525" marT="9525" marB="0" anchor="b">
                    <a:solidFill>
                      <a:schemeClr val="bg1"/>
                    </a:solidFill>
                  </a:tcPr>
                </a:tc>
              </a:tr>
            </a:tbl>
          </a:graphicData>
        </a:graphic>
      </p:graphicFrame>
      <p:sp>
        <p:nvSpPr>
          <p:cNvPr id="9" name="Segnaposto piè di pagina 8"/>
          <p:cNvSpPr>
            <a:spLocks noGrp="1"/>
          </p:cNvSpPr>
          <p:nvPr>
            <p:ph type="ftr" sz="quarter" idx="11"/>
          </p:nvPr>
        </p:nvSpPr>
        <p:spPr>
          <a:xfrm>
            <a:off x="0" y="6492875"/>
            <a:ext cx="2895600" cy="365125"/>
          </a:xfrm>
        </p:spPr>
        <p:txBody>
          <a:bodyPr/>
          <a:lstStyle/>
          <a:p>
            <a:r>
              <a:rPr lang="it-IT" sz="900" dirty="0" smtClean="0"/>
              <a:t>http://www.deagostinigeografia.com/wing/schedapaese.jsp?idpaese=064&amp;lang=en#</a:t>
            </a:r>
            <a:endParaRPr lang="it-IT" sz="900" dirty="0"/>
          </a:p>
        </p:txBody>
      </p:sp>
    </p:spTree>
    <p:extLst>
      <p:ext uri="{BB962C8B-B14F-4D97-AF65-F5344CB8AC3E}">
        <p14:creationId xmlns:p14="http://schemas.microsoft.com/office/powerpoint/2010/main" val="135581559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1691680" y="-243408"/>
            <a:ext cx="5458961" cy="1490464"/>
          </a:xfrm>
        </p:spPr>
        <p:txBody>
          <a:bodyPr>
            <a:normAutofit/>
          </a:bodyPr>
          <a:lstStyle/>
          <a:p>
            <a:r>
              <a:rPr lang="it-IT" sz="5400" b="1" i="1" dirty="0" smtClean="0">
                <a:solidFill>
                  <a:srgbClr val="00B050"/>
                </a:solidFill>
              </a:rPr>
              <a:t>ENERGY:</a:t>
            </a:r>
            <a:r>
              <a:rPr lang="it-IT" b="1" i="1" dirty="0" smtClean="0">
                <a:solidFill>
                  <a:srgbClr val="00B050"/>
                </a:solidFill>
              </a:rPr>
              <a:t> </a:t>
            </a:r>
            <a:br>
              <a:rPr lang="it-IT" b="1" i="1" dirty="0" smtClean="0">
                <a:solidFill>
                  <a:srgbClr val="00B050"/>
                </a:solidFill>
              </a:rPr>
            </a:br>
            <a:r>
              <a:rPr lang="en-US" sz="3200" b="1" i="1" dirty="0" smtClean="0">
                <a:solidFill>
                  <a:srgbClr val="00B050"/>
                </a:solidFill>
              </a:rPr>
              <a:t>world </a:t>
            </a:r>
            <a:r>
              <a:rPr lang="en-US" sz="3200" b="1" i="1" dirty="0">
                <a:solidFill>
                  <a:srgbClr val="00B050"/>
                </a:solidFill>
              </a:rPr>
              <a:t>power in nuclear </a:t>
            </a:r>
            <a:r>
              <a:rPr lang="en-US" sz="3200" b="1" i="1" dirty="0" smtClean="0">
                <a:solidFill>
                  <a:srgbClr val="00B050"/>
                </a:solidFill>
              </a:rPr>
              <a:t>energy</a:t>
            </a:r>
            <a:endParaRPr lang="it-IT" sz="3200" b="1" i="1" dirty="0">
              <a:solidFill>
                <a:srgbClr val="00B050"/>
              </a:solidFill>
            </a:endParaRPr>
          </a:p>
        </p:txBody>
      </p:sp>
      <p:sp>
        <p:nvSpPr>
          <p:cNvPr id="3" name="Segnaposto contenuto 2"/>
          <p:cNvSpPr>
            <a:spLocks noGrp="1"/>
          </p:cNvSpPr>
          <p:nvPr>
            <p:ph idx="1"/>
          </p:nvPr>
        </p:nvSpPr>
        <p:spPr>
          <a:xfrm>
            <a:off x="107504" y="1052736"/>
            <a:ext cx="8229600" cy="4525963"/>
          </a:xfrm>
        </p:spPr>
        <p:txBody>
          <a:bodyPr/>
          <a:lstStyle/>
          <a:p>
            <a:r>
              <a:rPr lang="en-US" sz="2400" dirty="0"/>
              <a:t>France is Europe’s second largest consumer of energy after </a:t>
            </a:r>
            <a:r>
              <a:rPr lang="en-US" sz="2400" dirty="0">
                <a:hlinkClick r:id="rId2"/>
              </a:rPr>
              <a:t>Germany</a:t>
            </a:r>
            <a:r>
              <a:rPr lang="en-US" sz="2400" dirty="0"/>
              <a:t>. Because the country produces so little oil and natural gas, France relies on imports to meet most of its oil and gas consumption.</a:t>
            </a:r>
          </a:p>
          <a:p>
            <a:r>
              <a:rPr lang="en-US" sz="2400" dirty="0"/>
              <a:t>France is a net exporter of electricity, and is the world’s second largest producer of nuclear power generation after the United States. </a:t>
            </a:r>
          </a:p>
          <a:p>
            <a:pPr marL="0" indent="0">
              <a:buNone/>
            </a:pPr>
            <a:endParaRPr lang="it-IT" dirty="0"/>
          </a:p>
        </p:txBody>
      </p:sp>
      <p:sp>
        <p:nvSpPr>
          <p:cNvPr id="4" name="CasellaDiTesto 3"/>
          <p:cNvSpPr txBox="1"/>
          <p:nvPr/>
        </p:nvSpPr>
        <p:spPr>
          <a:xfrm>
            <a:off x="6338424" y="6642556"/>
            <a:ext cx="2805576" cy="215444"/>
          </a:xfrm>
          <a:prstGeom prst="rect">
            <a:avLst/>
          </a:prstGeom>
          <a:noFill/>
        </p:spPr>
        <p:txBody>
          <a:bodyPr wrap="none" rtlCol="0">
            <a:spAutoFit/>
          </a:bodyPr>
          <a:lstStyle/>
          <a:p>
            <a:r>
              <a:rPr lang="it-IT" sz="800" dirty="0"/>
              <a:t>https://www.eia.gov/beta/international/analysis.php?iso=FRA</a:t>
            </a:r>
          </a:p>
        </p:txBody>
      </p:sp>
      <p:pic>
        <p:nvPicPr>
          <p:cNvPr id="5" name="Immagin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3528" y="3873718"/>
            <a:ext cx="5760640" cy="2885170"/>
          </a:xfrm>
          <a:prstGeom prst="rect">
            <a:avLst/>
          </a:prstGeom>
        </p:spPr>
      </p:pic>
    </p:spTree>
    <p:extLst>
      <p:ext uri="{BB962C8B-B14F-4D97-AF65-F5344CB8AC3E}">
        <p14:creationId xmlns:p14="http://schemas.microsoft.com/office/powerpoint/2010/main" val="7439685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8" name="Segnaposto contenuto 7"/>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248" y="0"/>
            <a:ext cx="9144000" cy="6916103"/>
          </a:xfrm>
        </p:spPr>
      </p:pic>
    </p:spTree>
    <p:extLst>
      <p:ext uri="{BB962C8B-B14F-4D97-AF65-F5344CB8AC3E}">
        <p14:creationId xmlns:p14="http://schemas.microsoft.com/office/powerpoint/2010/main" val="322407199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43000" y="0"/>
            <a:ext cx="6858000" cy="6858000"/>
          </a:xfrm>
          <a:prstGeom prst="rect">
            <a:avLst/>
          </a:prstGeom>
        </p:spPr>
      </p:pic>
      <p:sp>
        <p:nvSpPr>
          <p:cNvPr id="3" name="CasellaDiTesto 2"/>
          <p:cNvSpPr txBox="1"/>
          <p:nvPr/>
        </p:nvSpPr>
        <p:spPr>
          <a:xfrm>
            <a:off x="0" y="6211669"/>
            <a:ext cx="6251263" cy="677108"/>
          </a:xfrm>
          <a:prstGeom prst="rect">
            <a:avLst/>
          </a:prstGeom>
          <a:noFill/>
        </p:spPr>
        <p:txBody>
          <a:bodyPr wrap="none" rtlCol="0">
            <a:spAutoFit/>
          </a:bodyPr>
          <a:lstStyle/>
          <a:p>
            <a:r>
              <a:rPr lang="en-US" sz="2000" dirty="0"/>
              <a:t>There are 58 reactors in operation across 19 power plants.</a:t>
            </a:r>
          </a:p>
          <a:p>
            <a:endParaRPr lang="it-IT" dirty="0"/>
          </a:p>
        </p:txBody>
      </p:sp>
    </p:spTree>
    <p:extLst>
      <p:ext uri="{BB962C8B-B14F-4D97-AF65-F5344CB8AC3E}">
        <p14:creationId xmlns:p14="http://schemas.microsoft.com/office/powerpoint/2010/main" val="4178625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662" y="0"/>
            <a:ext cx="9136337" cy="6863417"/>
          </a:xfrm>
          <a:prstGeom prst="rect">
            <a:avLst/>
          </a:prstGeom>
          <a:noFill/>
        </p:spPr>
        <p:txBody>
          <a:bodyPr wrap="square" rtlCol="0">
            <a:spAutoFit/>
          </a:bodyPr>
          <a:lstStyle/>
          <a:p>
            <a:r>
              <a:rPr lang="it-IT" sz="2400" b="1" dirty="0" err="1">
                <a:solidFill>
                  <a:schemeClr val="tx2"/>
                </a:solidFill>
              </a:rPr>
              <a:t>Petroleum</a:t>
            </a:r>
            <a:r>
              <a:rPr lang="it-IT" sz="2400" b="1" dirty="0">
                <a:solidFill>
                  <a:schemeClr val="tx2"/>
                </a:solidFill>
              </a:rPr>
              <a:t> and </a:t>
            </a:r>
            <a:r>
              <a:rPr lang="it-IT" sz="2400" b="1" dirty="0" err="1">
                <a:solidFill>
                  <a:schemeClr val="tx2"/>
                </a:solidFill>
              </a:rPr>
              <a:t>other</a:t>
            </a:r>
            <a:r>
              <a:rPr lang="it-IT" sz="2400" b="1" dirty="0">
                <a:solidFill>
                  <a:schemeClr val="tx2"/>
                </a:solidFill>
              </a:rPr>
              <a:t> </a:t>
            </a:r>
            <a:r>
              <a:rPr lang="it-IT" sz="2400" b="1" dirty="0" err="1">
                <a:solidFill>
                  <a:schemeClr val="tx2"/>
                </a:solidFill>
              </a:rPr>
              <a:t>liquids</a:t>
            </a:r>
            <a:endParaRPr lang="it-IT" sz="2400" b="1" dirty="0">
              <a:solidFill>
                <a:schemeClr val="tx2"/>
              </a:solidFill>
            </a:endParaRPr>
          </a:p>
          <a:p>
            <a:r>
              <a:rPr lang="en-US" dirty="0" smtClean="0"/>
              <a:t>In </a:t>
            </a:r>
            <a:r>
              <a:rPr lang="en-US" dirty="0"/>
              <a:t>2015, France’s consumption levels totaled 1.6 million </a:t>
            </a:r>
            <a:r>
              <a:rPr lang="en-US" dirty="0" smtClean="0"/>
              <a:t>(b/d) barrels for day </a:t>
            </a:r>
            <a:r>
              <a:rPr lang="en-US" dirty="0"/>
              <a:t>the seventh highest petroleum consumption level in the world. </a:t>
            </a:r>
          </a:p>
          <a:p>
            <a:r>
              <a:rPr lang="en-US" dirty="0"/>
              <a:t>According to the Oil &amp; Gas Journal, France has a crude refining capacity of just over 1.4 million b/d, the fourth highest in Europe after Germany, Italy, and Spain. </a:t>
            </a:r>
          </a:p>
          <a:p>
            <a:r>
              <a:rPr lang="en-US" u="sng" dirty="0"/>
              <a:t>The main French oil company is Total, one of the largest publicly owned oil and gas companies in the world. Total operates five of the country’s eight crude oil refineries and manages more than half of the country’s crude oil refining capacity. </a:t>
            </a:r>
            <a:endParaRPr lang="en-US" u="sng" dirty="0" smtClean="0"/>
          </a:p>
          <a:p>
            <a:r>
              <a:rPr lang="en-US" sz="2400" b="1" dirty="0">
                <a:solidFill>
                  <a:schemeClr val="accent2">
                    <a:lumMod val="50000"/>
                  </a:schemeClr>
                </a:solidFill>
              </a:rPr>
              <a:t>Natural gas</a:t>
            </a:r>
          </a:p>
          <a:p>
            <a:r>
              <a:rPr lang="en-US" dirty="0"/>
              <a:t> </a:t>
            </a:r>
            <a:r>
              <a:rPr lang="en-US" u="sng" dirty="0"/>
              <a:t>France has very little domestic natural gas production. Consequently, France imported virtually all of its natural gas resources in 2015</a:t>
            </a:r>
            <a:r>
              <a:rPr lang="en-US" dirty="0"/>
              <a:t>, amounting to around 1.4 trillion cubic feet (</a:t>
            </a:r>
            <a:r>
              <a:rPr lang="en-US" dirty="0" err="1"/>
              <a:t>Tcf</a:t>
            </a:r>
            <a:r>
              <a:rPr lang="en-US" dirty="0"/>
              <a:t>), according to the BP Statistical Review of World Energy.</a:t>
            </a:r>
          </a:p>
          <a:p>
            <a:r>
              <a:rPr lang="en-US" u="sng" dirty="0"/>
              <a:t>    France imports natural gas from the Netherlands, Norway, and Russia </a:t>
            </a:r>
            <a:r>
              <a:rPr lang="en-US" dirty="0"/>
              <a:t>through a variety of cross-border pipelines.</a:t>
            </a:r>
          </a:p>
          <a:p>
            <a:r>
              <a:rPr lang="en-US" dirty="0"/>
              <a:t>    The largest consumer of natural gas in France is the residential sector. Natural gas demand peaks in the winter as space heating demand increases. Annual consumption in France can vary significantly from year to year based on winter weather fluctuations. </a:t>
            </a:r>
            <a:endParaRPr lang="en-US" dirty="0" smtClean="0"/>
          </a:p>
          <a:p>
            <a:r>
              <a:rPr lang="it-IT" sz="2400" b="1" dirty="0" err="1">
                <a:solidFill>
                  <a:schemeClr val="accent6">
                    <a:lumMod val="75000"/>
                  </a:schemeClr>
                </a:solidFill>
              </a:rPr>
              <a:t>Electricity</a:t>
            </a:r>
            <a:endParaRPr lang="it-IT" sz="2400" dirty="0">
              <a:solidFill>
                <a:schemeClr val="accent6">
                  <a:lumMod val="75000"/>
                </a:schemeClr>
              </a:solidFill>
            </a:endParaRPr>
          </a:p>
          <a:p>
            <a:r>
              <a:rPr lang="en-US" u="sng" dirty="0" smtClean="0"/>
              <a:t>The </a:t>
            </a:r>
            <a:r>
              <a:rPr lang="en-US" u="sng" dirty="0"/>
              <a:t>country’s primary source of electricity generation is nuclear power. France possesses 63.2 </a:t>
            </a:r>
            <a:r>
              <a:rPr lang="en-US" u="sng" dirty="0" err="1"/>
              <a:t>gigawatts</a:t>
            </a:r>
            <a:r>
              <a:rPr lang="en-US" u="sng" dirty="0"/>
              <a:t> (GW) of operable nuclear capacity, the second highest such capacity in the world after the United States. </a:t>
            </a:r>
          </a:p>
          <a:p>
            <a:r>
              <a:rPr lang="en-US" u="sng" dirty="0" smtClean="0"/>
              <a:t>The </a:t>
            </a:r>
            <a:r>
              <a:rPr lang="en-US" u="sng" dirty="0"/>
              <a:t>low cost of nuclear power generation has allowed France to become the largest net exporter of electricity in the world. France also exports nuclear reactor technology</a:t>
            </a:r>
            <a:r>
              <a:rPr lang="en-US" u="sng" dirty="0" smtClean="0"/>
              <a:t>.</a:t>
            </a:r>
          </a:p>
          <a:p>
            <a:r>
              <a:rPr lang="en-US" sz="800" dirty="0"/>
              <a:t>https://www.eia.gov/beta/international/analysis.php?iso=FRA</a:t>
            </a:r>
          </a:p>
        </p:txBody>
      </p:sp>
    </p:spTree>
    <p:extLst>
      <p:ext uri="{BB962C8B-B14F-4D97-AF65-F5344CB8AC3E}">
        <p14:creationId xmlns:p14="http://schemas.microsoft.com/office/powerpoint/2010/main" val="9066706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825" y="1320289"/>
            <a:ext cx="9144000" cy="1028591"/>
          </a:xfrm>
          <a:prstGeom prst="rect">
            <a:avLst/>
          </a:prstGeom>
        </p:spPr>
      </p:pic>
      <p:sp>
        <p:nvSpPr>
          <p:cNvPr id="4" name="Rettangolo 3"/>
          <p:cNvSpPr/>
          <p:nvPr/>
        </p:nvSpPr>
        <p:spPr>
          <a:xfrm>
            <a:off x="207713" y="-3150"/>
            <a:ext cx="8752224" cy="1323439"/>
          </a:xfrm>
          <a:prstGeom prst="rect">
            <a:avLst/>
          </a:prstGeom>
        </p:spPr>
        <p:style>
          <a:lnRef idx="2">
            <a:schemeClr val="accent2"/>
          </a:lnRef>
          <a:fillRef idx="1">
            <a:schemeClr val="lt1"/>
          </a:fillRef>
          <a:effectRef idx="0">
            <a:schemeClr val="accent2"/>
          </a:effectRef>
          <a:fontRef idx="minor">
            <a:schemeClr val="dk1"/>
          </a:fontRef>
        </p:style>
        <p:txBody>
          <a:bodyPr wrap="square" lIns="91440" tIns="45720" rIns="91440" bIns="45720">
            <a:spAutoFit/>
          </a:bodyPr>
          <a:lstStyle/>
          <a:p>
            <a:pPr algn="ctr"/>
            <a:r>
              <a:rPr lang="en-US" sz="4000" dirty="0" smtClean="0"/>
              <a:t>The </a:t>
            </a:r>
            <a:r>
              <a:rPr lang="en-US" sz="4000" dirty="0"/>
              <a:t>6th largest export economy in the world</a:t>
            </a:r>
            <a:endParaRPr lang="it-IT" sz="4000" b="1" cap="none" spc="0"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CasellaDiTesto 4"/>
          <p:cNvSpPr txBox="1"/>
          <p:nvPr/>
        </p:nvSpPr>
        <p:spPr>
          <a:xfrm>
            <a:off x="55632" y="2348880"/>
            <a:ext cx="8892480" cy="4524315"/>
          </a:xfrm>
          <a:prstGeom prst="rect">
            <a:avLst/>
          </a:prstGeom>
          <a:noFill/>
        </p:spPr>
        <p:txBody>
          <a:bodyPr wrap="square" rtlCol="0">
            <a:spAutoFit/>
          </a:bodyPr>
          <a:lstStyle/>
          <a:p>
            <a:r>
              <a:rPr lang="en-US" dirty="0"/>
              <a:t>France is the 6th largest export economy in the world and the 14th most complex economy according to the Economic Complexity Index (ECI). In 2017, France exported $516B and imported $595B, resulting in a negative trade balance of $78.6B. In 2017 the GDP of France was $</a:t>
            </a:r>
            <a:r>
              <a:rPr lang="en-US" dirty="0" smtClean="0"/>
              <a:t>2.58T(trillion) </a:t>
            </a:r>
            <a:r>
              <a:rPr lang="en-US" dirty="0"/>
              <a:t>and its GDP per capita was $42.9k.</a:t>
            </a:r>
          </a:p>
          <a:p>
            <a:endParaRPr lang="en-US" dirty="0" smtClean="0"/>
          </a:p>
          <a:p>
            <a:r>
              <a:rPr lang="en-US" dirty="0" smtClean="0"/>
              <a:t>The </a:t>
            </a:r>
            <a:r>
              <a:rPr lang="en-US" b="1" u="sng" dirty="0"/>
              <a:t>top exports </a:t>
            </a:r>
            <a:r>
              <a:rPr lang="en-US" dirty="0"/>
              <a:t>of France are Planes, Helicopters, and/or Spacecraft ($48.8B), Packaged Medicaments ($24.6B), Cars ($24.1B), Vehicle Parts ($18.4B) and Wine ($10.7B), using the 1992 revision of the HS (Harmonized System) classification. </a:t>
            </a:r>
            <a:endParaRPr lang="en-US" dirty="0" smtClean="0"/>
          </a:p>
          <a:p>
            <a:r>
              <a:rPr lang="en-US" dirty="0" smtClean="0"/>
              <a:t>Its </a:t>
            </a:r>
            <a:r>
              <a:rPr lang="en-US" b="1" u="sng" dirty="0"/>
              <a:t>top imports </a:t>
            </a:r>
            <a:r>
              <a:rPr lang="en-US" dirty="0"/>
              <a:t>are Cars ($35.1B), Crude Petroleum ($20.6B), Refined Petroleum ($16.7B), Aircraft Parts ($15.9B) and Petroleum Gas ($15.3B).</a:t>
            </a:r>
          </a:p>
          <a:p>
            <a:r>
              <a:rPr lang="en-US" b="1" u="sng" dirty="0"/>
              <a:t>The top export destinations </a:t>
            </a:r>
            <a:r>
              <a:rPr lang="en-US" dirty="0"/>
              <a:t>of France are Germany ($69.1B), Belgium-Luxembourg ($39.7B), Italy ($39.7B), Spain ($37.6B) and the United States ($36B). </a:t>
            </a:r>
            <a:endParaRPr lang="en-US" dirty="0" smtClean="0"/>
          </a:p>
          <a:p>
            <a:r>
              <a:rPr lang="en-US" b="1" u="sng" dirty="0" smtClean="0"/>
              <a:t>The </a:t>
            </a:r>
            <a:r>
              <a:rPr lang="en-US" b="1" u="sng" dirty="0"/>
              <a:t>top import origins </a:t>
            </a:r>
            <a:r>
              <a:rPr lang="en-US" dirty="0"/>
              <a:t>are Germany ($103B), China ($52.9B), Italy ($48B), Belgium-Luxembourg ($44.6B) and Spain ($40.5B</a:t>
            </a:r>
            <a:r>
              <a:rPr lang="en-US" dirty="0" smtClean="0"/>
              <a:t>).</a:t>
            </a:r>
          </a:p>
          <a:p>
            <a:r>
              <a:rPr lang="en-US" dirty="0"/>
              <a:t> </a:t>
            </a:r>
            <a:r>
              <a:rPr lang="en-US" dirty="0" smtClean="0"/>
              <a:t>                                                                                                                                  </a:t>
            </a:r>
            <a:r>
              <a:rPr lang="en-US" sz="800" dirty="0"/>
              <a:t>https://oec.world/en/profile/country/fra/</a:t>
            </a:r>
          </a:p>
          <a:p>
            <a:endParaRPr lang="it-IT" dirty="0"/>
          </a:p>
        </p:txBody>
      </p:sp>
    </p:spTree>
    <p:extLst>
      <p:ext uri="{BB962C8B-B14F-4D97-AF65-F5344CB8AC3E}">
        <p14:creationId xmlns:p14="http://schemas.microsoft.com/office/powerpoint/2010/main" val="230972005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338" y="0"/>
            <a:ext cx="9144000" cy="3284984"/>
          </a:xfrm>
          <a:prstGeom prst="rect">
            <a:avLst/>
          </a:prstGeom>
        </p:spPr>
      </p:pic>
      <p:sp>
        <p:nvSpPr>
          <p:cNvPr id="5" name="CasellaDiTesto 4"/>
          <p:cNvSpPr txBox="1"/>
          <p:nvPr/>
        </p:nvSpPr>
        <p:spPr>
          <a:xfrm>
            <a:off x="7217639" y="6642556"/>
            <a:ext cx="1946367" cy="215444"/>
          </a:xfrm>
          <a:prstGeom prst="rect">
            <a:avLst/>
          </a:prstGeom>
          <a:noFill/>
        </p:spPr>
        <p:txBody>
          <a:bodyPr wrap="none" rtlCol="0">
            <a:spAutoFit/>
          </a:bodyPr>
          <a:lstStyle/>
          <a:p>
            <a:r>
              <a:rPr lang="it-IT" sz="800" dirty="0"/>
              <a:t>https://oec.world/en/profile/country/fra/</a:t>
            </a:r>
          </a:p>
        </p:txBody>
      </p:sp>
      <p:sp>
        <p:nvSpPr>
          <p:cNvPr id="6" name="CasellaDiTesto 5"/>
          <p:cNvSpPr txBox="1"/>
          <p:nvPr/>
        </p:nvSpPr>
        <p:spPr>
          <a:xfrm>
            <a:off x="4572000" y="4293096"/>
            <a:ext cx="481222" cy="369332"/>
          </a:xfrm>
          <a:prstGeom prst="rect">
            <a:avLst/>
          </a:prstGeom>
          <a:noFill/>
        </p:spPr>
        <p:txBody>
          <a:bodyPr wrap="none" rtlCol="0">
            <a:spAutoFit/>
          </a:bodyPr>
          <a:lstStyle/>
          <a:p>
            <a:r>
              <a:rPr lang="it-IT" dirty="0" err="1" smtClean="0"/>
              <a:t>ipo</a:t>
            </a:r>
            <a:endParaRPr lang="it-IT" dirty="0"/>
          </a:p>
        </p:txBody>
      </p:sp>
      <p:pic>
        <p:nvPicPr>
          <p:cNvPr id="7" name="Immagin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215" y="3645024"/>
            <a:ext cx="9202215" cy="3299576"/>
          </a:xfrm>
          <a:prstGeom prst="rect">
            <a:avLst/>
          </a:prstGeom>
        </p:spPr>
      </p:pic>
      <p:sp>
        <p:nvSpPr>
          <p:cNvPr id="8" name="CasellaDiTesto 7"/>
          <p:cNvSpPr txBox="1"/>
          <p:nvPr/>
        </p:nvSpPr>
        <p:spPr>
          <a:xfrm>
            <a:off x="35889" y="3558424"/>
            <a:ext cx="933269" cy="646331"/>
          </a:xfrm>
          <a:prstGeom prst="rect">
            <a:avLst/>
          </a:prstGeom>
          <a:noFill/>
        </p:spPr>
        <p:txBody>
          <a:bodyPr wrap="none" rtlCol="0">
            <a:spAutoFit/>
          </a:bodyPr>
          <a:lstStyle/>
          <a:p>
            <a:r>
              <a:rPr lang="it-IT" b="1" dirty="0" err="1">
                <a:solidFill>
                  <a:schemeClr val="bg1"/>
                </a:solidFill>
              </a:rPr>
              <a:t>Imports</a:t>
            </a:r>
            <a:endParaRPr lang="it-IT" b="1" dirty="0">
              <a:solidFill>
                <a:schemeClr val="bg1"/>
              </a:solidFill>
            </a:endParaRPr>
          </a:p>
          <a:p>
            <a:endParaRPr lang="it-IT" dirty="0"/>
          </a:p>
        </p:txBody>
      </p:sp>
      <p:sp>
        <p:nvSpPr>
          <p:cNvPr id="9" name="CasellaDiTesto 8"/>
          <p:cNvSpPr txBox="1"/>
          <p:nvPr/>
        </p:nvSpPr>
        <p:spPr>
          <a:xfrm>
            <a:off x="-12940" y="-96011"/>
            <a:ext cx="902811" cy="646331"/>
          </a:xfrm>
          <a:prstGeom prst="rect">
            <a:avLst/>
          </a:prstGeom>
          <a:noFill/>
        </p:spPr>
        <p:txBody>
          <a:bodyPr wrap="none" rtlCol="0">
            <a:spAutoFit/>
          </a:bodyPr>
          <a:lstStyle/>
          <a:p>
            <a:r>
              <a:rPr lang="it-IT" b="1" dirty="0" err="1">
                <a:solidFill>
                  <a:schemeClr val="bg1"/>
                </a:solidFill>
              </a:rPr>
              <a:t>Exports</a:t>
            </a:r>
            <a:endParaRPr lang="it-IT" b="1" dirty="0">
              <a:solidFill>
                <a:schemeClr val="bg1"/>
              </a:solidFill>
            </a:endParaRPr>
          </a:p>
          <a:p>
            <a:endParaRPr lang="it-IT" dirty="0"/>
          </a:p>
        </p:txBody>
      </p:sp>
      <p:sp>
        <p:nvSpPr>
          <p:cNvPr id="10" name="CasellaDiTesto 9"/>
          <p:cNvSpPr txBox="1"/>
          <p:nvPr/>
        </p:nvSpPr>
        <p:spPr>
          <a:xfrm>
            <a:off x="7169949" y="3342980"/>
            <a:ext cx="1946367" cy="215444"/>
          </a:xfrm>
          <a:prstGeom prst="rect">
            <a:avLst/>
          </a:prstGeom>
          <a:noFill/>
        </p:spPr>
        <p:txBody>
          <a:bodyPr wrap="none" rtlCol="0">
            <a:spAutoFit/>
          </a:bodyPr>
          <a:lstStyle/>
          <a:p>
            <a:r>
              <a:rPr lang="it-IT" sz="800" dirty="0"/>
              <a:t>https://oec.world/en/profile/country/fra/</a:t>
            </a:r>
          </a:p>
        </p:txBody>
      </p:sp>
    </p:spTree>
    <p:extLst>
      <p:ext uri="{BB962C8B-B14F-4D97-AF65-F5344CB8AC3E}">
        <p14:creationId xmlns:p14="http://schemas.microsoft.com/office/powerpoint/2010/main" val="119012304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839"/>
            <a:ext cx="9144000" cy="3275199"/>
          </a:xfrm>
          <a:prstGeom prst="rect">
            <a:avLst/>
          </a:prstGeom>
        </p:spPr>
      </p:pic>
      <p:sp>
        <p:nvSpPr>
          <p:cNvPr id="3" name="Rettangolo 2"/>
          <p:cNvSpPr/>
          <p:nvPr/>
        </p:nvSpPr>
        <p:spPr>
          <a:xfrm>
            <a:off x="2475624" y="-243408"/>
            <a:ext cx="4192751" cy="1754326"/>
          </a:xfrm>
          <a:prstGeom prst="rect">
            <a:avLst/>
          </a:prstGeom>
          <a:noFill/>
        </p:spPr>
        <p:txBody>
          <a:bodyPr wrap="none" lIns="91440" tIns="45720" rIns="91440" bIns="45720">
            <a:spAutoFit/>
          </a:bodyPr>
          <a:lstStyle/>
          <a:p>
            <a:pPr algn="ctr"/>
            <a:r>
              <a:rPr lang="it-IT" sz="5400" b="1" dirty="0" err="1">
                <a:solidFill>
                  <a:srgbClr val="92D050"/>
                </a:solidFill>
              </a:rPr>
              <a:t>Trade</a:t>
            </a:r>
            <a:r>
              <a:rPr lang="it-IT" sz="5400" b="1" dirty="0">
                <a:solidFill>
                  <a:srgbClr val="92D050"/>
                </a:solidFill>
              </a:rPr>
              <a:t> Balance</a:t>
            </a:r>
          </a:p>
          <a:p>
            <a:pPr algn="ctr"/>
            <a:endParaRPr lang="it-IT"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 name="Rettangolo 3"/>
          <p:cNvSpPr/>
          <p:nvPr/>
        </p:nvSpPr>
        <p:spPr>
          <a:xfrm>
            <a:off x="1967629" y="3041811"/>
            <a:ext cx="491365" cy="22590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6" name="CasellaDiTesto 5"/>
          <p:cNvSpPr txBox="1"/>
          <p:nvPr/>
        </p:nvSpPr>
        <p:spPr>
          <a:xfrm>
            <a:off x="2475624" y="2970099"/>
            <a:ext cx="1027654" cy="369332"/>
          </a:xfrm>
          <a:prstGeom prst="rect">
            <a:avLst/>
          </a:prstGeom>
          <a:noFill/>
        </p:spPr>
        <p:txBody>
          <a:bodyPr wrap="none" rtlCol="0">
            <a:spAutoFit/>
          </a:bodyPr>
          <a:lstStyle/>
          <a:p>
            <a:r>
              <a:rPr lang="it-IT" dirty="0" smtClean="0">
                <a:solidFill>
                  <a:srgbClr val="00B0F0"/>
                </a:solidFill>
              </a:rPr>
              <a:t>EXPORTS</a:t>
            </a:r>
            <a:endParaRPr lang="it-IT" dirty="0">
              <a:solidFill>
                <a:srgbClr val="00B0F0"/>
              </a:solidFill>
            </a:endParaRPr>
          </a:p>
        </p:txBody>
      </p:sp>
      <p:sp>
        <p:nvSpPr>
          <p:cNvPr id="7" name="CasellaDiTesto 6"/>
          <p:cNvSpPr txBox="1"/>
          <p:nvPr/>
        </p:nvSpPr>
        <p:spPr>
          <a:xfrm>
            <a:off x="7503716" y="2970099"/>
            <a:ext cx="1050096" cy="369332"/>
          </a:xfrm>
          <a:prstGeom prst="rect">
            <a:avLst/>
          </a:prstGeom>
          <a:noFill/>
        </p:spPr>
        <p:txBody>
          <a:bodyPr wrap="none" rtlCol="0">
            <a:spAutoFit/>
          </a:bodyPr>
          <a:lstStyle/>
          <a:p>
            <a:r>
              <a:rPr lang="it-IT" dirty="0" smtClean="0">
                <a:solidFill>
                  <a:srgbClr val="FF0000"/>
                </a:solidFill>
              </a:rPr>
              <a:t>IMPORTS</a:t>
            </a:r>
            <a:endParaRPr lang="it-IT" dirty="0">
              <a:solidFill>
                <a:srgbClr val="FF0000"/>
              </a:solidFill>
            </a:endParaRPr>
          </a:p>
        </p:txBody>
      </p:sp>
      <p:pic>
        <p:nvPicPr>
          <p:cNvPr id="9" name="Immagin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654" y="4114266"/>
            <a:ext cx="8467158" cy="2471028"/>
          </a:xfrm>
          <a:prstGeom prst="rect">
            <a:avLst/>
          </a:prstGeom>
        </p:spPr>
      </p:pic>
      <p:sp>
        <p:nvSpPr>
          <p:cNvPr id="10" name="CasellaDiTesto 9"/>
          <p:cNvSpPr txBox="1"/>
          <p:nvPr/>
        </p:nvSpPr>
        <p:spPr>
          <a:xfrm>
            <a:off x="4789110" y="3756992"/>
            <a:ext cx="933269" cy="369332"/>
          </a:xfrm>
          <a:prstGeom prst="rect">
            <a:avLst/>
          </a:prstGeom>
          <a:noFill/>
        </p:spPr>
        <p:txBody>
          <a:bodyPr wrap="none" rtlCol="0">
            <a:spAutoFit/>
          </a:bodyPr>
          <a:lstStyle/>
          <a:p>
            <a:r>
              <a:rPr lang="it-IT" dirty="0" smtClean="0"/>
              <a:t>FRANCE</a:t>
            </a:r>
          </a:p>
        </p:txBody>
      </p:sp>
      <p:sp>
        <p:nvSpPr>
          <p:cNvPr id="11" name="CasellaDiTesto 10"/>
          <p:cNvSpPr txBox="1"/>
          <p:nvPr/>
        </p:nvSpPr>
        <p:spPr>
          <a:xfrm>
            <a:off x="6704245" y="3756992"/>
            <a:ext cx="912942" cy="369332"/>
          </a:xfrm>
          <a:prstGeom prst="rect">
            <a:avLst/>
          </a:prstGeom>
          <a:noFill/>
        </p:spPr>
        <p:txBody>
          <a:bodyPr wrap="none" rtlCol="0">
            <a:spAutoFit/>
          </a:bodyPr>
          <a:lstStyle/>
          <a:p>
            <a:r>
              <a:rPr lang="it-IT" dirty="0" smtClean="0"/>
              <a:t>GREECE</a:t>
            </a:r>
            <a:endParaRPr lang="it-IT" dirty="0"/>
          </a:p>
        </p:txBody>
      </p:sp>
      <p:sp>
        <p:nvSpPr>
          <p:cNvPr id="12" name="CasellaDiTesto 11"/>
          <p:cNvSpPr txBox="1"/>
          <p:nvPr/>
        </p:nvSpPr>
        <p:spPr>
          <a:xfrm>
            <a:off x="6680843" y="6642556"/>
            <a:ext cx="2440092" cy="215444"/>
          </a:xfrm>
          <a:prstGeom prst="rect">
            <a:avLst/>
          </a:prstGeom>
          <a:noFill/>
        </p:spPr>
        <p:txBody>
          <a:bodyPr wrap="none" rtlCol="0">
            <a:spAutoFit/>
          </a:bodyPr>
          <a:lstStyle/>
          <a:p>
            <a:r>
              <a:rPr lang="it-IT" sz="800" dirty="0"/>
              <a:t>https://ec.europa.eu/eurostat/guip/countryAction.do</a:t>
            </a:r>
          </a:p>
        </p:txBody>
      </p:sp>
      <p:sp>
        <p:nvSpPr>
          <p:cNvPr id="13" name="CasellaDiTesto 12"/>
          <p:cNvSpPr txBox="1"/>
          <p:nvPr/>
        </p:nvSpPr>
        <p:spPr>
          <a:xfrm>
            <a:off x="7308236" y="3314918"/>
            <a:ext cx="1946367" cy="492443"/>
          </a:xfrm>
          <a:prstGeom prst="rect">
            <a:avLst/>
          </a:prstGeom>
          <a:noFill/>
        </p:spPr>
        <p:txBody>
          <a:bodyPr wrap="none" rtlCol="0">
            <a:spAutoFit/>
          </a:bodyPr>
          <a:lstStyle/>
          <a:p>
            <a:r>
              <a:rPr lang="it-IT" sz="800" dirty="0"/>
              <a:t>https://oec.world/en/profile/country/fra/</a:t>
            </a:r>
          </a:p>
          <a:p>
            <a:endParaRPr lang="it-IT" dirty="0"/>
          </a:p>
        </p:txBody>
      </p:sp>
      <p:sp>
        <p:nvSpPr>
          <p:cNvPr id="14" name="Rettangolo 13"/>
          <p:cNvSpPr/>
          <p:nvPr/>
        </p:nvSpPr>
        <p:spPr>
          <a:xfrm>
            <a:off x="7012351" y="3041811"/>
            <a:ext cx="491365" cy="225908"/>
          </a:xfrm>
          <a:prstGeom prst="rect">
            <a:avLst/>
          </a:prstGeom>
          <a:solidFill>
            <a:schemeClr val="accent2"/>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161685554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24744"/>
            <a:ext cx="9144000" cy="3309846"/>
          </a:xfrm>
          <a:prstGeom prst="rect">
            <a:avLst/>
          </a:prstGeom>
        </p:spPr>
      </p:pic>
      <p:sp>
        <p:nvSpPr>
          <p:cNvPr id="7" name="CasellaDiTesto 6"/>
          <p:cNvSpPr txBox="1"/>
          <p:nvPr/>
        </p:nvSpPr>
        <p:spPr>
          <a:xfrm>
            <a:off x="179512" y="4732201"/>
            <a:ext cx="8784976" cy="923330"/>
          </a:xfrm>
          <a:prstGeom prst="rect">
            <a:avLst/>
          </a:prstGeom>
          <a:noFill/>
        </p:spPr>
        <p:txBody>
          <a:bodyPr wrap="square" rtlCol="0">
            <a:spAutoFit/>
          </a:bodyPr>
          <a:lstStyle/>
          <a:p>
            <a:r>
              <a:rPr lang="en-US" dirty="0" smtClean="0"/>
              <a:t>The </a:t>
            </a:r>
            <a:r>
              <a:rPr lang="en-US" dirty="0"/>
              <a:t>top export destinations of France are </a:t>
            </a:r>
            <a:r>
              <a:rPr lang="en-US" dirty="0">
                <a:hlinkClick r:id="rId3"/>
              </a:rPr>
              <a:t>Germany</a:t>
            </a:r>
            <a:r>
              <a:rPr lang="en-US" dirty="0"/>
              <a:t> ($69.1B), </a:t>
            </a:r>
            <a:r>
              <a:rPr lang="en-US" dirty="0">
                <a:hlinkClick r:id="rId4"/>
              </a:rPr>
              <a:t>Belgium-Luxembourg</a:t>
            </a:r>
            <a:r>
              <a:rPr lang="en-US" dirty="0"/>
              <a:t> ($39.7B), </a:t>
            </a:r>
            <a:r>
              <a:rPr lang="en-US" dirty="0">
                <a:hlinkClick r:id="rId5"/>
              </a:rPr>
              <a:t>Italy</a:t>
            </a:r>
            <a:r>
              <a:rPr lang="en-US" dirty="0"/>
              <a:t> ($39.7B), </a:t>
            </a:r>
            <a:r>
              <a:rPr lang="en-US" dirty="0">
                <a:hlinkClick r:id="rId6"/>
              </a:rPr>
              <a:t>Spain</a:t>
            </a:r>
            <a:r>
              <a:rPr lang="en-US" dirty="0"/>
              <a:t> ($37.6B) and </a:t>
            </a:r>
            <a:r>
              <a:rPr lang="en-US" dirty="0">
                <a:hlinkClick r:id="rId7"/>
              </a:rPr>
              <a:t>the United States</a:t>
            </a:r>
            <a:r>
              <a:rPr lang="en-US" dirty="0"/>
              <a:t> ($36B).</a:t>
            </a:r>
          </a:p>
          <a:p>
            <a:endParaRPr lang="it-IT" dirty="0"/>
          </a:p>
        </p:txBody>
      </p:sp>
      <p:sp>
        <p:nvSpPr>
          <p:cNvPr id="8" name="Rettangolo 7"/>
          <p:cNvSpPr/>
          <p:nvPr/>
        </p:nvSpPr>
        <p:spPr>
          <a:xfrm>
            <a:off x="2248119" y="5771"/>
            <a:ext cx="3783665" cy="923330"/>
          </a:xfrm>
          <a:prstGeom prst="rect">
            <a:avLst/>
          </a:prstGeom>
          <a:noFill/>
        </p:spPr>
        <p:txBody>
          <a:bodyPr wrap="none" lIns="91440" tIns="45720" rIns="91440" bIns="45720">
            <a:spAutoFit/>
          </a:bodyPr>
          <a:lstStyle/>
          <a:p>
            <a:r>
              <a:rPr lang="it-IT" sz="5400" b="1" dirty="0" err="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Destinations</a:t>
            </a:r>
            <a:endParaRPr lang="it-IT"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9" name="CasellaDiTesto 8"/>
          <p:cNvSpPr txBox="1"/>
          <p:nvPr/>
        </p:nvSpPr>
        <p:spPr>
          <a:xfrm>
            <a:off x="7197633" y="6365557"/>
            <a:ext cx="1946367" cy="492443"/>
          </a:xfrm>
          <a:prstGeom prst="rect">
            <a:avLst/>
          </a:prstGeom>
          <a:noFill/>
        </p:spPr>
        <p:txBody>
          <a:bodyPr wrap="none" rtlCol="0">
            <a:spAutoFit/>
          </a:bodyPr>
          <a:lstStyle/>
          <a:p>
            <a:r>
              <a:rPr lang="it-IT" sz="800" dirty="0"/>
              <a:t>https://oec.world/en/profile/country/fra/</a:t>
            </a:r>
          </a:p>
          <a:p>
            <a:endParaRPr lang="it-IT" dirty="0"/>
          </a:p>
        </p:txBody>
      </p:sp>
    </p:spTree>
    <p:extLst>
      <p:ext uri="{BB962C8B-B14F-4D97-AF65-F5344CB8AC3E}">
        <p14:creationId xmlns:p14="http://schemas.microsoft.com/office/powerpoint/2010/main" val="48802605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95" y="1052736"/>
            <a:ext cx="9144000" cy="3385038"/>
          </a:xfrm>
          <a:prstGeom prst="rect">
            <a:avLst/>
          </a:prstGeom>
        </p:spPr>
      </p:pic>
      <p:sp>
        <p:nvSpPr>
          <p:cNvPr id="3" name="CasellaDiTesto 2"/>
          <p:cNvSpPr txBox="1"/>
          <p:nvPr/>
        </p:nvSpPr>
        <p:spPr>
          <a:xfrm>
            <a:off x="210379" y="4942908"/>
            <a:ext cx="8692051" cy="646331"/>
          </a:xfrm>
          <a:prstGeom prst="rect">
            <a:avLst/>
          </a:prstGeom>
          <a:noFill/>
        </p:spPr>
        <p:txBody>
          <a:bodyPr wrap="square" rtlCol="0">
            <a:spAutoFit/>
          </a:bodyPr>
          <a:lstStyle/>
          <a:p>
            <a:r>
              <a:rPr lang="en-US" dirty="0"/>
              <a:t>The top import origins of France are </a:t>
            </a:r>
            <a:r>
              <a:rPr lang="en-US" dirty="0">
                <a:hlinkClick r:id="rId3"/>
              </a:rPr>
              <a:t>Germany</a:t>
            </a:r>
            <a:r>
              <a:rPr lang="en-US" dirty="0"/>
              <a:t> ($103B), </a:t>
            </a:r>
            <a:r>
              <a:rPr lang="en-US" dirty="0">
                <a:hlinkClick r:id="rId4"/>
              </a:rPr>
              <a:t>China</a:t>
            </a:r>
            <a:r>
              <a:rPr lang="en-US" dirty="0"/>
              <a:t> ($52.9B), </a:t>
            </a:r>
            <a:r>
              <a:rPr lang="en-US" dirty="0">
                <a:hlinkClick r:id="rId5"/>
              </a:rPr>
              <a:t>Italy</a:t>
            </a:r>
            <a:r>
              <a:rPr lang="en-US" dirty="0"/>
              <a:t> ($48B), </a:t>
            </a:r>
            <a:r>
              <a:rPr lang="en-US" dirty="0">
                <a:hlinkClick r:id="rId6"/>
              </a:rPr>
              <a:t>Belgium-Luxembourg</a:t>
            </a:r>
            <a:r>
              <a:rPr lang="en-US" dirty="0"/>
              <a:t> ($44.6B) and </a:t>
            </a:r>
            <a:r>
              <a:rPr lang="en-US" dirty="0">
                <a:hlinkClick r:id="rId7"/>
              </a:rPr>
              <a:t>Spain</a:t>
            </a:r>
            <a:r>
              <a:rPr lang="en-US" dirty="0"/>
              <a:t> ($40.5B).</a:t>
            </a:r>
            <a:endParaRPr lang="it-IT" dirty="0"/>
          </a:p>
        </p:txBody>
      </p:sp>
      <p:sp>
        <p:nvSpPr>
          <p:cNvPr id="4" name="Rettangolo 3"/>
          <p:cNvSpPr/>
          <p:nvPr/>
        </p:nvSpPr>
        <p:spPr>
          <a:xfrm>
            <a:off x="2915816" y="0"/>
            <a:ext cx="2215671" cy="1754326"/>
          </a:xfrm>
          <a:prstGeom prst="rect">
            <a:avLst/>
          </a:prstGeom>
          <a:noFill/>
        </p:spPr>
        <p:txBody>
          <a:bodyPr wrap="none" lIns="91440" tIns="45720" rIns="91440" bIns="45720">
            <a:spAutoFit/>
          </a:bodyPr>
          <a:lstStyle/>
          <a:p>
            <a:pPr algn="ctr"/>
            <a:r>
              <a:rPr lang="it-IT" sz="5400" b="1" dirty="0" err="1"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Origins</a:t>
            </a:r>
            <a:endParaRPr lang="it-IT"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a:p>
            <a:pPr algn="ctr"/>
            <a:endParaRPr lang="it-IT" sz="54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5" name="CasellaDiTesto 4"/>
          <p:cNvSpPr txBox="1"/>
          <p:nvPr/>
        </p:nvSpPr>
        <p:spPr>
          <a:xfrm>
            <a:off x="7119919" y="6365557"/>
            <a:ext cx="1946367" cy="492443"/>
          </a:xfrm>
          <a:prstGeom prst="rect">
            <a:avLst/>
          </a:prstGeom>
          <a:noFill/>
        </p:spPr>
        <p:txBody>
          <a:bodyPr wrap="none" rtlCol="0">
            <a:spAutoFit/>
          </a:bodyPr>
          <a:lstStyle/>
          <a:p>
            <a:r>
              <a:rPr lang="it-IT" sz="800" dirty="0"/>
              <a:t>https://oec.world/en/profile/country/fra/</a:t>
            </a:r>
          </a:p>
          <a:p>
            <a:endParaRPr lang="it-IT" dirty="0"/>
          </a:p>
        </p:txBody>
      </p:sp>
    </p:spTree>
    <p:extLst>
      <p:ext uri="{BB962C8B-B14F-4D97-AF65-F5344CB8AC3E}">
        <p14:creationId xmlns:p14="http://schemas.microsoft.com/office/powerpoint/2010/main" val="2134193841"/>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1" y="0"/>
            <a:ext cx="9144001" cy="2831544"/>
          </a:xfrm>
          <a:prstGeom prst="rect">
            <a:avLst/>
          </a:prstGeom>
          <a:noFill/>
        </p:spPr>
        <p:txBody>
          <a:bodyPr wrap="squar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en-US" sz="5400" b="1" dirty="0"/>
              <a:t>What does Greece import from France? (2017</a:t>
            </a:r>
            <a:r>
              <a:rPr lang="en-US" sz="5400" b="1" dirty="0" smtClean="0"/>
              <a:t>)</a:t>
            </a:r>
          </a:p>
          <a:p>
            <a:pPr algn="ctr"/>
            <a:r>
              <a:rPr lang="en-US" sz="1600" b="1" dirty="0"/>
              <a:t>What does France export to Greece? (2017)</a:t>
            </a:r>
          </a:p>
          <a:p>
            <a:pPr algn="ctr"/>
            <a:endParaRPr lang="en-US" sz="5400" b="1"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638" y="1988840"/>
            <a:ext cx="9173637" cy="4284643"/>
          </a:xfrm>
          <a:prstGeom prst="rect">
            <a:avLst/>
          </a:prstGeom>
        </p:spPr>
      </p:pic>
      <p:sp>
        <p:nvSpPr>
          <p:cNvPr id="5" name="CasellaDiTesto 4"/>
          <p:cNvSpPr txBox="1"/>
          <p:nvPr/>
        </p:nvSpPr>
        <p:spPr>
          <a:xfrm>
            <a:off x="5766704" y="6642556"/>
            <a:ext cx="3347391" cy="215444"/>
          </a:xfrm>
          <a:prstGeom prst="rect">
            <a:avLst/>
          </a:prstGeom>
          <a:noFill/>
        </p:spPr>
        <p:txBody>
          <a:bodyPr wrap="none" rtlCol="0">
            <a:spAutoFit/>
          </a:bodyPr>
          <a:lstStyle/>
          <a:p>
            <a:r>
              <a:rPr lang="it-IT" sz="800" dirty="0"/>
              <a:t>https://oec.world/en/visualize/tree_map/hs92/import/grc/fra/show/2017/</a:t>
            </a:r>
          </a:p>
        </p:txBody>
      </p:sp>
    </p:spTree>
    <p:extLst>
      <p:ext uri="{BB962C8B-B14F-4D97-AF65-F5344CB8AC3E}">
        <p14:creationId xmlns:p14="http://schemas.microsoft.com/office/powerpoint/2010/main" val="3048389072"/>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7932" y="0"/>
            <a:ext cx="9151932" cy="2831544"/>
          </a:xfrm>
          <a:prstGeom prst="rect">
            <a:avLst/>
          </a:prstGeom>
          <a:noFill/>
        </p:spPr>
        <p:txBody>
          <a:bodyPr wrap="square" lIns="91440" tIns="45720" rIns="91440" bIns="45720">
            <a:spAutoFit/>
            <a:scene3d>
              <a:camera prst="orthographicFront"/>
              <a:lightRig rig="glow" dir="tl">
                <a:rot lat="0" lon="0" rev="5400000"/>
              </a:lightRig>
            </a:scene3d>
            <a:sp3d contourW="12700">
              <a:bevelT w="25400" h="25400"/>
              <a:contourClr>
                <a:schemeClr val="accent6">
                  <a:shade val="73000"/>
                </a:schemeClr>
              </a:contourClr>
            </a:sp3d>
          </a:bodyPr>
          <a:lstStyle/>
          <a:p>
            <a:pPr algn="ctr"/>
            <a:r>
              <a:rPr lang="en-US" sz="5400" b="1" dirty="0"/>
              <a:t>What does Greece export to France? (2017) </a:t>
            </a:r>
            <a:endParaRPr lang="en-US" sz="5400" b="1" dirty="0" smtClean="0"/>
          </a:p>
          <a:p>
            <a:pPr algn="ctr"/>
            <a:r>
              <a:rPr lang="en-US" sz="1600" b="1" dirty="0" smtClean="0"/>
              <a:t>What </a:t>
            </a:r>
            <a:r>
              <a:rPr lang="en-US" sz="1600" b="1" dirty="0"/>
              <a:t>does France import from Greece? (2017)</a:t>
            </a:r>
          </a:p>
          <a:p>
            <a:pPr algn="ctr"/>
            <a:endParaRPr lang="en-US" sz="5400" b="1" dirty="0"/>
          </a:p>
        </p:txBody>
      </p:sp>
      <p:sp>
        <p:nvSpPr>
          <p:cNvPr id="3" name="CasellaDiTesto 2"/>
          <p:cNvSpPr txBox="1"/>
          <p:nvPr/>
        </p:nvSpPr>
        <p:spPr>
          <a:xfrm>
            <a:off x="5783861" y="6525344"/>
            <a:ext cx="3337773" cy="215444"/>
          </a:xfrm>
          <a:prstGeom prst="rect">
            <a:avLst/>
          </a:prstGeom>
          <a:noFill/>
        </p:spPr>
        <p:txBody>
          <a:bodyPr wrap="none" rtlCol="0">
            <a:spAutoFit/>
          </a:bodyPr>
          <a:lstStyle/>
          <a:p>
            <a:r>
              <a:rPr lang="it-IT" sz="800" dirty="0"/>
              <a:t>https://oec.world/en/visualize/tree_map/hs92/export/grc/fra/show/2017/</a:t>
            </a:r>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932" y="2132855"/>
            <a:ext cx="9151932" cy="4173413"/>
          </a:xfrm>
          <a:prstGeom prst="rect">
            <a:avLst/>
          </a:prstGeom>
        </p:spPr>
      </p:pic>
    </p:spTree>
    <p:extLst>
      <p:ext uri="{BB962C8B-B14F-4D97-AF65-F5344CB8AC3E}">
        <p14:creationId xmlns:p14="http://schemas.microsoft.com/office/powerpoint/2010/main" val="317668768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41607" y="-186565"/>
            <a:ext cx="6336704" cy="769441"/>
          </a:xfrm>
          <a:prstGeom prst="rect">
            <a:avLst/>
          </a:prstGeom>
          <a:noFill/>
        </p:spPr>
        <p:txBody>
          <a:bodyPr wrap="square" lIns="91440" tIns="45720" rIns="91440" bIns="45720">
            <a:spAutoFit/>
          </a:bodyPr>
          <a:lstStyle/>
          <a:p>
            <a:r>
              <a:rPr lang="it-IT" sz="4400" b="1" dirty="0"/>
              <a:t>Top </a:t>
            </a:r>
            <a:r>
              <a:rPr lang="it-IT" sz="4400" b="1" dirty="0" smtClean="0"/>
              <a:t>20 French Brands</a:t>
            </a:r>
            <a:endParaRPr lang="it-IT" sz="4400" b="1" dirty="0"/>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507990"/>
            <a:ext cx="6048672" cy="5095919"/>
          </a:xfrm>
          <a:prstGeom prst="rect">
            <a:avLst/>
          </a:prstGeom>
        </p:spPr>
      </p:pic>
      <p:pic>
        <p:nvPicPr>
          <p:cNvPr id="4" name="Immagin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5603909"/>
            <a:ext cx="5941168" cy="1254091"/>
          </a:xfrm>
          <a:prstGeom prst="rect">
            <a:avLst/>
          </a:prstGeom>
        </p:spPr>
      </p:pic>
      <p:sp>
        <p:nvSpPr>
          <p:cNvPr id="5" name="CasellaDiTesto 4"/>
          <p:cNvSpPr txBox="1"/>
          <p:nvPr/>
        </p:nvSpPr>
        <p:spPr>
          <a:xfrm>
            <a:off x="5975648" y="6502646"/>
            <a:ext cx="3168352" cy="338554"/>
          </a:xfrm>
          <a:prstGeom prst="rect">
            <a:avLst/>
          </a:prstGeom>
          <a:noFill/>
        </p:spPr>
        <p:txBody>
          <a:bodyPr wrap="square" rtlCol="0">
            <a:spAutoFit/>
          </a:bodyPr>
          <a:lstStyle/>
          <a:p>
            <a:r>
              <a:rPr lang="it-IT" sz="800" dirty="0"/>
              <a:t>https://www.rankingthebrands.com/PDF/FranBrand%20Top%20100%20French%20Brands%202011,%20MPP%20Consulting.pdf</a:t>
            </a:r>
          </a:p>
        </p:txBody>
      </p:sp>
    </p:spTree>
    <p:extLst>
      <p:ext uri="{BB962C8B-B14F-4D97-AF65-F5344CB8AC3E}">
        <p14:creationId xmlns:p14="http://schemas.microsoft.com/office/powerpoint/2010/main" val="17228915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3608" y="534170"/>
            <a:ext cx="6408712" cy="6323830"/>
          </a:xfrm>
          <a:prstGeom prst="rect">
            <a:avLst/>
          </a:prstGeom>
        </p:spPr>
      </p:pic>
      <p:sp>
        <p:nvSpPr>
          <p:cNvPr id="4" name="Rettangolo 3"/>
          <p:cNvSpPr/>
          <p:nvPr/>
        </p:nvSpPr>
        <p:spPr>
          <a:xfrm>
            <a:off x="632903" y="-171400"/>
            <a:ext cx="7248844" cy="923330"/>
          </a:xfrm>
          <a:prstGeom prst="rect">
            <a:avLst/>
          </a:prstGeom>
          <a:noFill/>
        </p:spPr>
        <p:txBody>
          <a:bodyPr wrap="none" lIns="91440" tIns="45720" rIns="91440" bIns="45720">
            <a:spAutoFit/>
          </a:bodyPr>
          <a:lstStyle/>
          <a:p>
            <a:pPr algn="ctr"/>
            <a:r>
              <a:rPr lang="it-IT" sz="54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METROPOLITAN FRANCE</a:t>
            </a:r>
            <a:endParaRPr lang="it-IT" sz="54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7489092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251520" y="0"/>
            <a:ext cx="8564332" cy="923330"/>
          </a:xfrm>
          <a:prstGeom prst="rect">
            <a:avLst/>
          </a:prstGeom>
          <a:solidFill>
            <a:schemeClr val="accent2"/>
          </a:solidFill>
          <a:ln>
            <a:solidFill>
              <a:schemeClr val="tx1"/>
            </a:solidFill>
          </a:ln>
        </p:spPr>
        <p:txBody>
          <a:bodyPr wrap="none" lIns="91440" tIns="45720" rIns="91440" bIns="45720">
            <a:spAutoFit/>
          </a:bodyPr>
          <a:lstStyle/>
          <a:p>
            <a:pPr algn="ctr"/>
            <a:r>
              <a:rPr lang="it-IT" sz="5400" b="1" cap="all"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Art, Culture and </a:t>
            </a:r>
            <a:r>
              <a:rPr lang="it-IT" sz="5400" b="1" cap="all" dirty="0" err="1">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rPr>
              <a:t>Tourism</a:t>
            </a:r>
            <a:endParaRPr lang="it-IT" sz="5400" b="1" cap="all" spc="0" dirty="0">
              <a:ln w="9000" cmpd="sng">
                <a:solidFill>
                  <a:schemeClr val="accent4">
                    <a:shade val="50000"/>
                    <a:satMod val="120000"/>
                  </a:schemeClr>
                </a:solidFill>
                <a:prstDash val="solid"/>
              </a:ln>
              <a:solidFill>
                <a:schemeClr val="bg1"/>
              </a:solidFill>
              <a:effectLst>
                <a:reflection blurRad="12700" stA="28000" endPos="45000" dist="1000" dir="5400000" sy="-100000" algn="bl" rotWithShape="0"/>
              </a:effectLst>
            </a:endParaRPr>
          </a:p>
        </p:txBody>
      </p:sp>
      <p:sp>
        <p:nvSpPr>
          <p:cNvPr id="3" name="CasellaDiTesto 2"/>
          <p:cNvSpPr txBox="1"/>
          <p:nvPr/>
        </p:nvSpPr>
        <p:spPr>
          <a:xfrm>
            <a:off x="-17024" y="928958"/>
            <a:ext cx="9252520" cy="2308324"/>
          </a:xfrm>
          <a:prstGeom prst="rect">
            <a:avLst/>
          </a:prstGeom>
          <a:noFill/>
        </p:spPr>
        <p:txBody>
          <a:bodyPr wrap="square" rtlCol="0">
            <a:spAutoFit/>
          </a:bodyPr>
          <a:lstStyle/>
          <a:p>
            <a:r>
              <a:rPr lang="en-US" dirty="0"/>
              <a:t>The story of Western art is a long one, and most countries have played their part; but </a:t>
            </a:r>
            <a:r>
              <a:rPr lang="en-US" dirty="0" smtClean="0"/>
              <a:t>two </a:t>
            </a:r>
            <a:r>
              <a:rPr lang="en-US" dirty="0"/>
              <a:t>countries have played a greater part in defining Western art than most; Italy and France. </a:t>
            </a:r>
            <a:br>
              <a:rPr lang="en-US" dirty="0"/>
            </a:br>
            <a:r>
              <a:rPr lang="en-US" dirty="0"/>
              <a:t>In the twenty-first century, Art is one of the </a:t>
            </a:r>
            <a:r>
              <a:rPr lang="en-US" dirty="0" smtClean="0"/>
              <a:t>most important attractions </a:t>
            </a:r>
            <a:r>
              <a:rPr lang="en-US" dirty="0"/>
              <a:t>of France as a tourist destination. People come from all over the world to admire France's museums and art galleries, its stunning medieval architecture, its great Renaissance châteaux, its artistic and cultural heritage in </a:t>
            </a:r>
            <a:r>
              <a:rPr lang="en-US" dirty="0" smtClean="0"/>
              <a:t>general.</a:t>
            </a:r>
          </a:p>
          <a:p>
            <a:r>
              <a:rPr lang="en-US" dirty="0"/>
              <a:t>Most of it is "French art", </a:t>
            </a:r>
            <a:r>
              <a:rPr lang="en-US" b="1" dirty="0"/>
              <a:t>but some is the work of artists and architects who came from other countries to live and work in France. Leonardo da Vinci</a:t>
            </a:r>
            <a:r>
              <a:rPr lang="en-US" dirty="0"/>
              <a:t>, Van Gogh, Picasso and many more</a:t>
            </a:r>
            <a:r>
              <a:rPr lang="en-US" dirty="0" smtClean="0"/>
              <a:t>.</a:t>
            </a:r>
            <a:endParaRPr lang="en-US"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60212" y="3212976"/>
            <a:ext cx="3128979" cy="3545303"/>
          </a:xfrm>
          <a:prstGeom prst="rect">
            <a:avLst/>
          </a:prstGeom>
        </p:spPr>
      </p:pic>
      <p:sp>
        <p:nvSpPr>
          <p:cNvPr id="5" name="CasellaDiTesto 4"/>
          <p:cNvSpPr txBox="1"/>
          <p:nvPr/>
        </p:nvSpPr>
        <p:spPr>
          <a:xfrm>
            <a:off x="27564" y="3190189"/>
            <a:ext cx="5832648" cy="2862322"/>
          </a:xfrm>
          <a:prstGeom prst="rect">
            <a:avLst/>
          </a:prstGeom>
          <a:noFill/>
        </p:spPr>
        <p:txBody>
          <a:bodyPr wrap="square" rtlCol="0">
            <a:spAutoFit/>
          </a:bodyPr>
          <a:lstStyle/>
          <a:p>
            <a:r>
              <a:rPr lang="en-US" dirty="0"/>
              <a:t>Most of the historic art and architecture in France dating from the past thousand years.</a:t>
            </a:r>
          </a:p>
          <a:p>
            <a:r>
              <a:rPr lang="en-US" dirty="0"/>
              <a:t>The Renaissance, which had started in Italy but flourished in France in the fifteenth century, when France was at the cutting edge of European culture and art.</a:t>
            </a:r>
          </a:p>
          <a:p>
            <a:r>
              <a:rPr lang="en-US" dirty="0"/>
              <a:t>In the visual arts, it was in the nineteenth century that France reemerged as a world leader, and Paris came to be seen as the world capital of art . It was here that modern European art was born. </a:t>
            </a:r>
            <a:endParaRPr lang="it-IT" dirty="0"/>
          </a:p>
          <a:p>
            <a:endParaRPr lang="it-IT" dirty="0"/>
          </a:p>
        </p:txBody>
      </p:sp>
      <p:sp>
        <p:nvSpPr>
          <p:cNvPr id="6" name="CasellaDiTesto 5"/>
          <p:cNvSpPr txBox="1"/>
          <p:nvPr/>
        </p:nvSpPr>
        <p:spPr>
          <a:xfrm>
            <a:off x="3520829" y="6542835"/>
            <a:ext cx="2210862" cy="215444"/>
          </a:xfrm>
          <a:prstGeom prst="rect">
            <a:avLst/>
          </a:prstGeom>
          <a:noFill/>
        </p:spPr>
        <p:txBody>
          <a:bodyPr wrap="none" rtlCol="0">
            <a:spAutoFit/>
          </a:bodyPr>
          <a:lstStyle/>
          <a:p>
            <a:r>
              <a:rPr lang="it-IT" sz="800" dirty="0"/>
              <a:t>https://about-france.com/art/history-of-art.htm</a:t>
            </a:r>
          </a:p>
        </p:txBody>
      </p:sp>
    </p:spTree>
    <p:extLst>
      <p:ext uri="{BB962C8B-B14F-4D97-AF65-F5344CB8AC3E}">
        <p14:creationId xmlns:p14="http://schemas.microsoft.com/office/powerpoint/2010/main" val="139293817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5333371" cy="2348880"/>
          </a:xfrm>
          <a:prstGeom prst="rect">
            <a:avLst/>
          </a:prstGeom>
        </p:spPr>
      </p:pic>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2421338"/>
            <a:ext cx="4392882" cy="3517806"/>
          </a:xfrm>
          <a:prstGeom prst="rect">
            <a:avLst/>
          </a:prstGeom>
        </p:spPr>
      </p:pic>
      <p:pic>
        <p:nvPicPr>
          <p:cNvPr id="8" name="Immagin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3390" y="2808384"/>
            <a:ext cx="4631010" cy="2743715"/>
          </a:xfrm>
          <a:prstGeom prst="rect">
            <a:avLst/>
          </a:prstGeom>
        </p:spPr>
      </p:pic>
      <p:sp>
        <p:nvSpPr>
          <p:cNvPr id="9" name="CasellaDiTesto 8"/>
          <p:cNvSpPr txBox="1"/>
          <p:nvPr/>
        </p:nvSpPr>
        <p:spPr>
          <a:xfrm>
            <a:off x="5220072" y="5499494"/>
            <a:ext cx="3944970" cy="892552"/>
          </a:xfrm>
          <a:prstGeom prst="rect">
            <a:avLst/>
          </a:prstGeom>
          <a:noFill/>
        </p:spPr>
        <p:txBody>
          <a:bodyPr wrap="square" rtlCol="0">
            <a:spAutoFit/>
          </a:bodyPr>
          <a:lstStyle/>
          <a:p>
            <a:r>
              <a:rPr lang="en-US" sz="1600" dirty="0"/>
              <a:t>The </a:t>
            </a:r>
            <a:r>
              <a:rPr lang="en-US" sz="1600" b="1" dirty="0"/>
              <a:t>Château de Sceaux</a:t>
            </a:r>
            <a:r>
              <a:rPr lang="en-US" sz="1600" dirty="0"/>
              <a:t> </a:t>
            </a:r>
            <a:r>
              <a:rPr lang="en-US" sz="1200" dirty="0"/>
              <a:t>is a grand country house in Sceaux, Hauts-de-Seine, approximately six miles from the center of Paris, France. V</a:t>
            </a:r>
            <a:r>
              <a:rPr lang="en-US" sz="1200" dirty="0" smtClean="0"/>
              <a:t>isitors </a:t>
            </a:r>
            <a:r>
              <a:rPr lang="en-US" sz="1200" dirty="0"/>
              <a:t>can tour the house, outbuildings and gardens. </a:t>
            </a:r>
            <a:endParaRPr lang="it-IT" sz="1200" dirty="0"/>
          </a:p>
        </p:txBody>
      </p:sp>
      <p:sp>
        <p:nvSpPr>
          <p:cNvPr id="10" name="CasellaDiTesto 9"/>
          <p:cNvSpPr txBox="1"/>
          <p:nvPr/>
        </p:nvSpPr>
        <p:spPr>
          <a:xfrm>
            <a:off x="5333370" y="0"/>
            <a:ext cx="3810630" cy="2831544"/>
          </a:xfrm>
          <a:prstGeom prst="rect">
            <a:avLst/>
          </a:prstGeom>
          <a:noFill/>
        </p:spPr>
        <p:txBody>
          <a:bodyPr wrap="square" rtlCol="0">
            <a:spAutoFit/>
          </a:bodyPr>
          <a:lstStyle/>
          <a:p>
            <a:r>
              <a:rPr lang="fr-FR" dirty="0"/>
              <a:t>The </a:t>
            </a:r>
            <a:r>
              <a:rPr lang="fr-FR" b="1" dirty="0"/>
              <a:t>Arc de Triomphe de </a:t>
            </a:r>
            <a:r>
              <a:rPr lang="fr-FR" b="1" dirty="0" smtClean="0"/>
              <a:t>l'Étoile</a:t>
            </a:r>
            <a:r>
              <a:rPr lang="fr-FR" sz="1600" b="1" dirty="0" smtClean="0"/>
              <a:t> </a:t>
            </a:r>
            <a:r>
              <a:rPr lang="en-US" sz="1600" dirty="0" smtClean="0"/>
              <a:t>is </a:t>
            </a:r>
            <a:r>
              <a:rPr lang="en-US" sz="1600" dirty="0"/>
              <a:t>one of the most famous monuments in Paris, France, standing at the western end of the Champs-Élysées . The Arc de </a:t>
            </a:r>
            <a:r>
              <a:rPr lang="en-US" sz="1600" dirty="0" err="1"/>
              <a:t>Triomphe</a:t>
            </a:r>
            <a:r>
              <a:rPr lang="en-US" sz="1600" dirty="0"/>
              <a:t> </a:t>
            </a:r>
            <a:r>
              <a:rPr lang="en-US" sz="1600" dirty="0" err="1"/>
              <a:t>honours</a:t>
            </a:r>
            <a:r>
              <a:rPr lang="en-US" sz="1600" dirty="0"/>
              <a:t> those who fought and died for France in the French Revolutionary and Napoleonic Wars, with the names of all French victories and generals inscribed on its inner and outer surfaces. Beneath its vault lies the Tomb of the Unknown Soldier from World War I. </a:t>
            </a:r>
            <a:endParaRPr lang="it-IT" sz="1600" dirty="0"/>
          </a:p>
        </p:txBody>
      </p:sp>
      <p:sp>
        <p:nvSpPr>
          <p:cNvPr id="11" name="CasellaDiTesto 10"/>
          <p:cNvSpPr txBox="1"/>
          <p:nvPr/>
        </p:nvSpPr>
        <p:spPr>
          <a:xfrm>
            <a:off x="30245" y="5652456"/>
            <a:ext cx="5313868" cy="1261884"/>
          </a:xfrm>
          <a:prstGeom prst="rect">
            <a:avLst/>
          </a:prstGeom>
          <a:noFill/>
        </p:spPr>
        <p:txBody>
          <a:bodyPr wrap="square" rtlCol="0">
            <a:spAutoFit/>
          </a:bodyPr>
          <a:lstStyle/>
          <a:p>
            <a:r>
              <a:rPr lang="en-US" sz="1600" b="1" i="1" dirty="0">
                <a:solidFill>
                  <a:schemeClr val="bg1"/>
                </a:solidFill>
              </a:rPr>
              <a:t>Liberty Leading the People</a:t>
            </a:r>
            <a:r>
              <a:rPr lang="en-US" sz="1600" dirty="0">
                <a:solidFill>
                  <a:schemeClr val="bg1"/>
                </a:solidFill>
              </a:rPr>
              <a:t> </a:t>
            </a:r>
            <a:endParaRPr lang="en-US" sz="1600" dirty="0" smtClean="0">
              <a:solidFill>
                <a:schemeClr val="bg1"/>
              </a:solidFill>
            </a:endParaRPr>
          </a:p>
          <a:p>
            <a:r>
              <a:rPr lang="en-US" sz="1200" dirty="0" smtClean="0"/>
              <a:t>is </a:t>
            </a:r>
            <a:r>
              <a:rPr lang="en-US" sz="1200" dirty="0"/>
              <a:t>a painting by </a:t>
            </a:r>
            <a:r>
              <a:rPr lang="en-US" sz="1200" dirty="0" err="1"/>
              <a:t>Eugène</a:t>
            </a:r>
            <a:r>
              <a:rPr lang="en-US" sz="1200" dirty="0"/>
              <a:t> Delacroix commemorating the July Revolution of </a:t>
            </a:r>
            <a:r>
              <a:rPr lang="en-US" sz="1200" dirty="0" smtClean="0"/>
              <a:t>1830.</a:t>
            </a:r>
          </a:p>
          <a:p>
            <a:r>
              <a:rPr lang="en-US" sz="1200" dirty="0" smtClean="0"/>
              <a:t>A </a:t>
            </a:r>
            <a:r>
              <a:rPr lang="en-US" sz="1200" dirty="0"/>
              <a:t>woman of the people with a Phrygian cap personifying the concept of Liberty leads a varied group of people forward over a barricade and the bodies of the fallen, holding the flag of the French Revolution – the </a:t>
            </a:r>
            <a:r>
              <a:rPr lang="en-US" sz="1200" dirty="0" err="1" smtClean="0"/>
              <a:t>tricolour</a:t>
            </a:r>
            <a:r>
              <a:rPr lang="en-US" sz="1200" dirty="0" smtClean="0"/>
              <a:t>, </a:t>
            </a:r>
            <a:r>
              <a:rPr lang="en-US" sz="1200" dirty="0"/>
              <a:t>which again became France's national flag after these </a:t>
            </a:r>
            <a:r>
              <a:rPr lang="en-US" sz="1200" dirty="0" smtClean="0"/>
              <a:t>events.</a:t>
            </a:r>
            <a:endParaRPr lang="it-IT" sz="1200" dirty="0"/>
          </a:p>
        </p:txBody>
      </p:sp>
    </p:spTree>
    <p:extLst>
      <p:ext uri="{BB962C8B-B14F-4D97-AF65-F5344CB8AC3E}">
        <p14:creationId xmlns:p14="http://schemas.microsoft.com/office/powerpoint/2010/main" val="66384622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3600400" cy="4405752"/>
          </a:xfrm>
          <a:prstGeom prst="rect">
            <a:avLst/>
          </a:prstGeom>
        </p:spPr>
      </p:pic>
      <p:sp>
        <p:nvSpPr>
          <p:cNvPr id="3" name="CasellaDiTesto 2"/>
          <p:cNvSpPr txBox="1"/>
          <p:nvPr/>
        </p:nvSpPr>
        <p:spPr>
          <a:xfrm>
            <a:off x="-29760" y="4409523"/>
            <a:ext cx="3630160" cy="923330"/>
          </a:xfrm>
          <a:prstGeom prst="rect">
            <a:avLst/>
          </a:prstGeom>
          <a:noFill/>
        </p:spPr>
        <p:txBody>
          <a:bodyPr wrap="square" rtlCol="0">
            <a:spAutoFit/>
          </a:bodyPr>
          <a:lstStyle/>
          <a:p>
            <a:r>
              <a:rPr lang="it-IT" b="1" i="1" dirty="0" err="1"/>
              <a:t>Napoleon</a:t>
            </a:r>
            <a:r>
              <a:rPr lang="it-IT" b="1" i="1" dirty="0"/>
              <a:t> </a:t>
            </a:r>
            <a:r>
              <a:rPr lang="it-IT" b="1" i="1" dirty="0" err="1"/>
              <a:t>Crossing</a:t>
            </a:r>
            <a:r>
              <a:rPr lang="it-IT" b="1" i="1" dirty="0"/>
              <a:t> the </a:t>
            </a:r>
            <a:r>
              <a:rPr lang="it-IT" b="1" i="1" dirty="0" err="1" smtClean="0"/>
              <a:t>Alps</a:t>
            </a:r>
            <a:r>
              <a:rPr lang="it-IT" b="1" i="1" dirty="0" smtClean="0"/>
              <a:t>, </a:t>
            </a:r>
            <a:r>
              <a:rPr lang="en-US" dirty="0"/>
              <a:t>painted by the French artist Jacques-Louis David between 1801 and 1805</a:t>
            </a:r>
            <a:endParaRPr lang="it-IT" dirty="0"/>
          </a:p>
        </p:txBody>
      </p:sp>
      <p:sp>
        <p:nvSpPr>
          <p:cNvPr id="4" name="CasellaDiTesto 3"/>
          <p:cNvSpPr txBox="1"/>
          <p:nvPr/>
        </p:nvSpPr>
        <p:spPr>
          <a:xfrm>
            <a:off x="3707904" y="-89602"/>
            <a:ext cx="5436096" cy="2862322"/>
          </a:xfrm>
          <a:prstGeom prst="rect">
            <a:avLst/>
          </a:prstGeom>
          <a:noFill/>
        </p:spPr>
        <p:txBody>
          <a:bodyPr wrap="square" rtlCol="0">
            <a:spAutoFit/>
          </a:bodyPr>
          <a:lstStyle/>
          <a:p>
            <a:r>
              <a:rPr lang="en-US" b="1" dirty="0"/>
              <a:t>Napoléon </a:t>
            </a:r>
            <a:r>
              <a:rPr lang="en-US" b="1" dirty="0" smtClean="0"/>
              <a:t>Bonaparte</a:t>
            </a:r>
            <a:r>
              <a:rPr lang="en-US" sz="1600" baseline="30000" dirty="0" smtClean="0"/>
              <a:t>[</a:t>
            </a:r>
            <a:r>
              <a:rPr lang="en-US" sz="1600" dirty="0" smtClean="0"/>
              <a:t>15 </a:t>
            </a:r>
            <a:r>
              <a:rPr lang="en-US" sz="1600" dirty="0"/>
              <a:t>August 1769 – 5 May 1821) </a:t>
            </a:r>
            <a:r>
              <a:rPr lang="en-US" dirty="0"/>
              <a:t>was a French statesman and military </a:t>
            </a:r>
            <a:r>
              <a:rPr lang="en-US" dirty="0" smtClean="0"/>
              <a:t>leader. He </a:t>
            </a:r>
            <a:r>
              <a:rPr lang="en-US" dirty="0"/>
              <a:t>was Emperor of the French as </a:t>
            </a:r>
            <a:r>
              <a:rPr lang="en-US" b="1" dirty="0"/>
              <a:t>Napoleon I</a:t>
            </a:r>
            <a:r>
              <a:rPr lang="en-US" dirty="0"/>
              <a:t> from 1804 until 1814 and again briefly in 1815 during the Hundred Days. Napoleon dominated European and global affairs for more than a </a:t>
            </a:r>
            <a:r>
              <a:rPr lang="en-US" dirty="0" smtClean="0"/>
              <a:t>decade. </a:t>
            </a:r>
            <a:r>
              <a:rPr lang="en-US" dirty="0"/>
              <a:t>He </a:t>
            </a:r>
            <a:r>
              <a:rPr lang="en-US" dirty="0" smtClean="0"/>
              <a:t>has </a:t>
            </a:r>
            <a:r>
              <a:rPr lang="en-US" dirty="0"/>
              <a:t>built a large empire that ruled over much of continental </a:t>
            </a:r>
            <a:r>
              <a:rPr lang="en-US" dirty="0" smtClean="0"/>
              <a:t>Europe. Napoleon's </a:t>
            </a:r>
            <a:r>
              <a:rPr lang="en-US" dirty="0"/>
              <a:t>political and cultural legacy has endured as one of the most celebrated and controversial leaders in </a:t>
            </a:r>
            <a:r>
              <a:rPr lang="en-US" dirty="0" smtClean="0"/>
              <a:t>human. </a:t>
            </a:r>
            <a:r>
              <a:rPr lang="en-US" dirty="0"/>
              <a:t>history.</a:t>
            </a:r>
            <a:endParaRPr lang="it-IT" dirty="0"/>
          </a:p>
        </p:txBody>
      </p:sp>
      <p:pic>
        <p:nvPicPr>
          <p:cNvPr id="6" name="Immagin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681125" y="2474666"/>
            <a:ext cx="5436096" cy="3418398"/>
          </a:xfrm>
          <a:prstGeom prst="rect">
            <a:avLst/>
          </a:prstGeom>
        </p:spPr>
      </p:pic>
      <p:sp>
        <p:nvSpPr>
          <p:cNvPr id="7" name="CasellaDiTesto 6"/>
          <p:cNvSpPr txBox="1"/>
          <p:nvPr/>
        </p:nvSpPr>
        <p:spPr>
          <a:xfrm>
            <a:off x="1082603" y="5893064"/>
            <a:ext cx="8006287" cy="861774"/>
          </a:xfrm>
          <a:prstGeom prst="rect">
            <a:avLst/>
          </a:prstGeom>
          <a:noFill/>
        </p:spPr>
        <p:txBody>
          <a:bodyPr wrap="square" rtlCol="0">
            <a:spAutoFit/>
          </a:bodyPr>
          <a:lstStyle/>
          <a:p>
            <a:r>
              <a:rPr lang="en-US" b="1" i="1" dirty="0"/>
              <a:t>The Coronation of </a:t>
            </a:r>
            <a:r>
              <a:rPr lang="en-US" b="1" i="1" dirty="0" smtClean="0"/>
              <a:t>Napoleon </a:t>
            </a:r>
            <a:r>
              <a:rPr lang="en-US" sz="1600" dirty="0" smtClean="0"/>
              <a:t>is </a:t>
            </a:r>
            <a:r>
              <a:rPr lang="en-US" sz="1600" dirty="0"/>
              <a:t>a painting completed in 1807 by Jacques-Louis David, the official painter of Napoleon, depicting the coronation of Napoleon I at Notre-Dame de Paris. The work is held in the Louvre in Paris.</a:t>
            </a:r>
            <a:endParaRPr lang="it-IT" sz="1600" dirty="0"/>
          </a:p>
        </p:txBody>
      </p:sp>
    </p:spTree>
    <p:extLst>
      <p:ext uri="{BB962C8B-B14F-4D97-AF65-F5344CB8AC3E}">
        <p14:creationId xmlns:p14="http://schemas.microsoft.com/office/powerpoint/2010/main" val="50584180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41" y="-126958"/>
            <a:ext cx="2980945"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TOURISM</a:t>
            </a:r>
            <a:endParaRPr lang="it-IT"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802" y="620688"/>
            <a:ext cx="4285707" cy="3142852"/>
          </a:xfrm>
          <a:prstGeom prst="rect">
            <a:avLst/>
          </a:prstGeom>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18823" y="659730"/>
            <a:ext cx="5125177" cy="31588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CasellaDiTesto 6"/>
          <p:cNvSpPr txBox="1"/>
          <p:nvPr/>
        </p:nvSpPr>
        <p:spPr>
          <a:xfrm>
            <a:off x="4100246" y="11541"/>
            <a:ext cx="4962330" cy="646331"/>
          </a:xfrm>
          <a:prstGeom prst="rect">
            <a:avLst/>
          </a:prstGeom>
          <a:noFill/>
        </p:spPr>
        <p:txBody>
          <a:bodyPr wrap="square" rtlCol="0">
            <a:spAutoFit/>
          </a:bodyPr>
          <a:lstStyle/>
          <a:p>
            <a:r>
              <a:rPr lang="en-US" b="1" dirty="0"/>
              <a:t>Direct contribution of travel and tourism to GDP in France from 2012 to 2028*</a:t>
            </a:r>
            <a:endParaRPr lang="it-IT" b="1" dirty="0"/>
          </a:p>
        </p:txBody>
      </p:sp>
      <p:sp>
        <p:nvSpPr>
          <p:cNvPr id="8" name="CasellaDiTesto 7"/>
          <p:cNvSpPr txBox="1"/>
          <p:nvPr/>
        </p:nvSpPr>
        <p:spPr>
          <a:xfrm>
            <a:off x="4865593" y="6593537"/>
            <a:ext cx="4196983" cy="215444"/>
          </a:xfrm>
          <a:prstGeom prst="rect">
            <a:avLst/>
          </a:prstGeom>
          <a:noFill/>
        </p:spPr>
        <p:txBody>
          <a:bodyPr wrap="none" rtlCol="0">
            <a:spAutoFit/>
          </a:bodyPr>
          <a:lstStyle/>
          <a:p>
            <a:r>
              <a:rPr lang="it-IT" sz="800" dirty="0"/>
              <a:t>https://www.statista.com/statistics/644772/direct-travel-and-tourism-gdp-contribution-france/</a:t>
            </a:r>
          </a:p>
        </p:txBody>
      </p:sp>
      <p:pic>
        <p:nvPicPr>
          <p:cNvPr id="9" name="Immagin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02" y="3841725"/>
            <a:ext cx="4814297" cy="3036711"/>
          </a:xfrm>
          <a:prstGeom prst="rect">
            <a:avLst/>
          </a:prstGeom>
        </p:spPr>
      </p:pic>
      <p:cxnSp>
        <p:nvCxnSpPr>
          <p:cNvPr id="11" name="Connettore 2 10"/>
          <p:cNvCxnSpPr/>
          <p:nvPr/>
        </p:nvCxnSpPr>
        <p:spPr>
          <a:xfrm>
            <a:off x="4408393" y="4221088"/>
            <a:ext cx="457200" cy="28803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14" name="CasellaDiTesto 13"/>
          <p:cNvSpPr txBox="1"/>
          <p:nvPr/>
        </p:nvSpPr>
        <p:spPr>
          <a:xfrm>
            <a:off x="4874560" y="4218908"/>
            <a:ext cx="3978609" cy="1200329"/>
          </a:xfrm>
          <a:prstGeom prst="rect">
            <a:avLst/>
          </a:prstGeom>
          <a:noFill/>
        </p:spPr>
        <p:txBody>
          <a:bodyPr wrap="square" rtlCol="0">
            <a:spAutoFit/>
          </a:bodyPr>
          <a:lstStyle/>
          <a:p>
            <a:r>
              <a:rPr lang="en-US" b="1" dirty="0"/>
              <a:t>Direct contribution of travel and tourism to employment in France from 2012 to 2028 </a:t>
            </a:r>
          </a:p>
          <a:p>
            <a:r>
              <a:rPr lang="en-US" b="1" dirty="0"/>
              <a:t>(in 1000 jobs) </a:t>
            </a:r>
          </a:p>
        </p:txBody>
      </p:sp>
    </p:spTree>
    <p:extLst>
      <p:ext uri="{BB962C8B-B14F-4D97-AF65-F5344CB8AC3E}">
        <p14:creationId xmlns:p14="http://schemas.microsoft.com/office/powerpoint/2010/main" val="278583056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5436096" y="0"/>
            <a:ext cx="4690864" cy="508918"/>
          </a:xfrm>
        </p:spPr>
        <p:txBody>
          <a:bodyPr>
            <a:normAutofit/>
          </a:bodyPr>
          <a:lstStyle/>
          <a:p>
            <a:r>
              <a:rPr lang="it-IT" sz="900" dirty="0"/>
              <a:t>https://ec.europa.eu/eurostat/guip/countryAction.do</a:t>
            </a:r>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3860747171"/>
              </p:ext>
            </p:extLst>
          </p:nvPr>
        </p:nvGraphicFramePr>
        <p:xfrm>
          <a:off x="0" y="-315416"/>
          <a:ext cx="5338936" cy="4569371"/>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7" name="Grafico 6"/>
          <p:cNvGraphicFramePr/>
          <p:nvPr>
            <p:extLst>
              <p:ext uri="{D42A27DB-BD31-4B8C-83A1-F6EECF244321}">
                <p14:modId xmlns:p14="http://schemas.microsoft.com/office/powerpoint/2010/main" val="3745556927"/>
              </p:ext>
            </p:extLst>
          </p:nvPr>
        </p:nvGraphicFramePr>
        <p:xfrm>
          <a:off x="0" y="2676011"/>
          <a:ext cx="8892480" cy="4208016"/>
        </p:xfrm>
        <a:graphic>
          <a:graphicData uri="http://schemas.openxmlformats.org/drawingml/2006/chart">
            <c:chart xmlns:c="http://schemas.openxmlformats.org/drawingml/2006/chart" xmlns:r="http://schemas.openxmlformats.org/officeDocument/2006/relationships" r:id="rId3"/>
          </a:graphicData>
        </a:graphic>
      </p:graphicFrame>
      <p:sp>
        <p:nvSpPr>
          <p:cNvPr id="8" name="CasellaDiTesto 7"/>
          <p:cNvSpPr txBox="1"/>
          <p:nvPr/>
        </p:nvSpPr>
        <p:spPr>
          <a:xfrm>
            <a:off x="6176521" y="27296"/>
            <a:ext cx="2967479" cy="215444"/>
          </a:xfrm>
          <a:prstGeom prst="rect">
            <a:avLst/>
          </a:prstGeom>
          <a:noFill/>
        </p:spPr>
        <p:txBody>
          <a:bodyPr wrap="none" rtlCol="0">
            <a:spAutoFit/>
          </a:bodyPr>
          <a:lstStyle/>
          <a:p>
            <a:r>
              <a:rPr lang="it-IT" sz="800" dirty="0"/>
              <a:t>http://www.infomercatiesteri.it/scheda_turismo.php?id_paesi=68</a:t>
            </a:r>
          </a:p>
        </p:txBody>
      </p:sp>
      <p:sp>
        <p:nvSpPr>
          <p:cNvPr id="10" name="CasellaDiTesto 9"/>
          <p:cNvSpPr txBox="1"/>
          <p:nvPr/>
        </p:nvSpPr>
        <p:spPr>
          <a:xfrm>
            <a:off x="5220072" y="135018"/>
            <a:ext cx="2954655" cy="2631490"/>
          </a:xfrm>
          <a:prstGeom prst="rect">
            <a:avLst/>
          </a:prstGeom>
          <a:noFill/>
        </p:spPr>
        <p:txBody>
          <a:bodyPr wrap="none" rtlCol="0">
            <a:spAutoFit/>
          </a:bodyPr>
          <a:lstStyle/>
          <a:p>
            <a:pPr>
              <a:lnSpc>
                <a:spcPct val="150000"/>
              </a:lnSpc>
            </a:pPr>
            <a:r>
              <a:rPr lang="it-IT" sz="1600" dirty="0" smtClean="0"/>
              <a:t>84.500.000 </a:t>
            </a:r>
            <a:r>
              <a:rPr lang="it-IT" sz="1600" dirty="0" err="1" smtClean="0"/>
              <a:t>person</a:t>
            </a:r>
            <a:r>
              <a:rPr lang="it-IT" sz="1600" dirty="0"/>
              <a:t>		</a:t>
            </a:r>
          </a:p>
          <a:p>
            <a:pPr>
              <a:lnSpc>
                <a:spcPct val="150000"/>
              </a:lnSpc>
            </a:pPr>
            <a:r>
              <a:rPr lang="it-IT" sz="1600" dirty="0" smtClean="0"/>
              <a:t>77.500.000 </a:t>
            </a:r>
            <a:r>
              <a:rPr lang="it-IT" sz="1600" dirty="0" err="1" smtClean="0"/>
              <a:t>person</a:t>
            </a:r>
            <a:r>
              <a:rPr lang="it-IT" sz="1600" dirty="0"/>
              <a:t>	</a:t>
            </a:r>
          </a:p>
          <a:p>
            <a:pPr>
              <a:lnSpc>
                <a:spcPct val="150000"/>
              </a:lnSpc>
            </a:pPr>
            <a:r>
              <a:rPr lang="it-IT" sz="1600" dirty="0" smtClean="0"/>
              <a:t>68.200.000 </a:t>
            </a:r>
            <a:r>
              <a:rPr lang="it-IT" sz="1600" dirty="0" err="1" smtClean="0"/>
              <a:t>person</a:t>
            </a:r>
            <a:r>
              <a:rPr lang="it-IT" sz="1600" dirty="0"/>
              <a:t>		</a:t>
            </a:r>
          </a:p>
          <a:p>
            <a:pPr>
              <a:lnSpc>
                <a:spcPct val="150000"/>
              </a:lnSpc>
            </a:pPr>
            <a:r>
              <a:rPr lang="it-IT" sz="1600" dirty="0" smtClean="0"/>
              <a:t>56.900.000 </a:t>
            </a:r>
            <a:r>
              <a:rPr lang="it-IT" sz="1600" dirty="0" err="1" smtClean="0"/>
              <a:t>person</a:t>
            </a:r>
            <a:r>
              <a:rPr lang="it-IT" sz="1600" dirty="0"/>
              <a:t>		</a:t>
            </a:r>
          </a:p>
          <a:p>
            <a:pPr>
              <a:lnSpc>
                <a:spcPct val="150000"/>
              </a:lnSpc>
            </a:pPr>
            <a:r>
              <a:rPr lang="it-IT" sz="1600" dirty="0" smtClean="0"/>
              <a:t>50.700.000 </a:t>
            </a:r>
            <a:r>
              <a:rPr lang="it-IT" sz="1600" dirty="0" err="1" smtClean="0"/>
              <a:t>person</a:t>
            </a:r>
            <a:r>
              <a:rPr lang="it-IT" sz="1600" dirty="0"/>
              <a:t>		</a:t>
            </a:r>
          </a:p>
          <a:p>
            <a:pPr>
              <a:lnSpc>
                <a:spcPct val="150000"/>
              </a:lnSpc>
            </a:pPr>
            <a:r>
              <a:rPr lang="it-IT" sz="1600" dirty="0" smtClean="0"/>
              <a:t>30.000.000 </a:t>
            </a:r>
            <a:r>
              <a:rPr lang="it-IT" sz="1600" dirty="0" err="1" smtClean="0"/>
              <a:t>person</a:t>
            </a:r>
            <a:r>
              <a:rPr lang="it-IT" dirty="0"/>
              <a:t>		</a:t>
            </a:r>
          </a:p>
          <a:p>
            <a:endParaRPr lang="it-IT" dirty="0"/>
          </a:p>
        </p:txBody>
      </p:sp>
    </p:spTree>
    <p:extLst>
      <p:ext uri="{BB962C8B-B14F-4D97-AF65-F5344CB8AC3E}">
        <p14:creationId xmlns:p14="http://schemas.microsoft.com/office/powerpoint/2010/main" val="215707311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03648" y="19419"/>
            <a:ext cx="593508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it-IT" sz="5400" b="1"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FINAL CONCLUSION</a:t>
            </a:r>
            <a:endParaRPr lang="it-IT"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sp>
        <p:nvSpPr>
          <p:cNvPr id="6" name="Rettangolo 5"/>
          <p:cNvSpPr/>
          <p:nvPr/>
        </p:nvSpPr>
        <p:spPr>
          <a:xfrm>
            <a:off x="-27545" y="942749"/>
            <a:ext cx="3470818" cy="5916841"/>
          </a:xfrm>
          <a:prstGeom prst="rect">
            <a:avLst/>
          </a:prstGeom>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ctr">
              <a:buFont typeface="+mj-lt"/>
              <a:buAutoNum type="arabicPeriod"/>
            </a:pPr>
            <a:r>
              <a:rPr lang="en-US" b="1" i="1" dirty="0"/>
              <a:t>NEED TO ACHIEVE ENERGY GOALS:</a:t>
            </a:r>
          </a:p>
          <a:p>
            <a:pPr algn="ctr"/>
            <a:r>
              <a:rPr lang="en-US" dirty="0"/>
              <a:t>During 2018 the government launched a multi-year closure plan for some reactors, with the</a:t>
            </a:r>
          </a:p>
          <a:p>
            <a:pPr algn="ctr"/>
            <a:r>
              <a:rPr lang="en-US" dirty="0"/>
              <a:t>aim of lowering the share of energy from nuclear power to 50% by 2035. </a:t>
            </a:r>
          </a:p>
          <a:p>
            <a:pPr algn="ctr"/>
            <a:r>
              <a:rPr lang="en-US" dirty="0"/>
              <a:t>Affected in recent years by floods and record-breaking heat waves, France aims to recover its leading role in the fight against climate change and invest more in renewable energy. Plans were approved to close all its coal plants by 2022, bring the percentage of renewable energy production to 40% by 2030 and, in general, drastically cut greenhouse gas emissions over the next few decades. </a:t>
            </a:r>
            <a:endParaRPr lang="it-IT" dirty="0"/>
          </a:p>
        </p:txBody>
      </p:sp>
      <p:sp>
        <p:nvSpPr>
          <p:cNvPr id="7" name="Rettangolo 6"/>
          <p:cNvSpPr/>
          <p:nvPr/>
        </p:nvSpPr>
        <p:spPr>
          <a:xfrm>
            <a:off x="3443273" y="961629"/>
            <a:ext cx="3168352" cy="5916843"/>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smtClean="0"/>
              <a:t>M</a:t>
            </a:r>
            <a:endParaRPr lang="it-IT" dirty="0"/>
          </a:p>
        </p:txBody>
      </p:sp>
      <p:graphicFrame>
        <p:nvGraphicFramePr>
          <p:cNvPr id="9" name="Grafico 8"/>
          <p:cNvGraphicFramePr/>
          <p:nvPr>
            <p:extLst>
              <p:ext uri="{D42A27DB-BD31-4B8C-83A1-F6EECF244321}">
                <p14:modId xmlns:p14="http://schemas.microsoft.com/office/powerpoint/2010/main" val="3427201873"/>
              </p:ext>
            </p:extLst>
          </p:nvPr>
        </p:nvGraphicFramePr>
        <p:xfrm>
          <a:off x="3423516" y="2340596"/>
          <a:ext cx="3047736" cy="4517404"/>
        </p:xfrm>
        <a:graphic>
          <a:graphicData uri="http://schemas.openxmlformats.org/drawingml/2006/chart">
            <c:chart xmlns:c="http://schemas.openxmlformats.org/drawingml/2006/chart" xmlns:r="http://schemas.openxmlformats.org/officeDocument/2006/relationships" r:id="rId2"/>
          </a:graphicData>
        </a:graphic>
      </p:graphicFrame>
      <p:sp>
        <p:nvSpPr>
          <p:cNvPr id="10" name="CasellaDiTesto 9"/>
          <p:cNvSpPr txBox="1"/>
          <p:nvPr/>
        </p:nvSpPr>
        <p:spPr>
          <a:xfrm>
            <a:off x="3423516" y="365061"/>
            <a:ext cx="1831399" cy="923330"/>
          </a:xfrm>
          <a:prstGeom prst="rect">
            <a:avLst/>
          </a:prstGeom>
          <a:noFill/>
        </p:spPr>
        <p:txBody>
          <a:bodyPr wrap="none" rtlCol="0">
            <a:spAutoFit/>
          </a:bodyPr>
          <a:lstStyle/>
          <a:p>
            <a:pPr marL="342900" indent="-342900">
              <a:buFont typeface="+mj-lt"/>
              <a:buAutoNum type="arabicPeriod"/>
            </a:pPr>
            <a:endParaRPr lang="it-IT" dirty="0"/>
          </a:p>
          <a:p>
            <a:endParaRPr lang="it-IT" dirty="0" smtClean="0"/>
          </a:p>
          <a:p>
            <a:r>
              <a:rPr lang="it-IT" b="1" i="1" dirty="0" smtClean="0"/>
              <a:t>2.  TAX PROBLEM</a:t>
            </a:r>
            <a:endParaRPr lang="it-IT" b="1" i="1" dirty="0"/>
          </a:p>
        </p:txBody>
      </p:sp>
      <p:graphicFrame>
        <p:nvGraphicFramePr>
          <p:cNvPr id="11" name="Tabella 10"/>
          <p:cNvGraphicFramePr>
            <a:graphicFrameLocks noGrp="1"/>
          </p:cNvGraphicFramePr>
          <p:nvPr>
            <p:extLst>
              <p:ext uri="{D42A27DB-BD31-4B8C-83A1-F6EECF244321}">
                <p14:modId xmlns:p14="http://schemas.microsoft.com/office/powerpoint/2010/main" val="4290668944"/>
              </p:ext>
            </p:extLst>
          </p:nvPr>
        </p:nvGraphicFramePr>
        <p:xfrm>
          <a:off x="5027449" y="1262954"/>
          <a:ext cx="1532341" cy="1224135"/>
        </p:xfrm>
        <a:graphic>
          <a:graphicData uri="http://schemas.openxmlformats.org/drawingml/2006/table">
            <a:tbl>
              <a:tblPr>
                <a:tableStyleId>{5C22544A-7EE6-4342-B048-85BDC9FD1C3A}</a:tableStyleId>
              </a:tblPr>
              <a:tblGrid>
                <a:gridCol w="851301"/>
                <a:gridCol w="681040"/>
              </a:tblGrid>
              <a:tr h="244827">
                <a:tc>
                  <a:txBody>
                    <a:bodyPr/>
                    <a:lstStyle/>
                    <a:p>
                      <a:pPr algn="l" fontAlgn="b"/>
                      <a:r>
                        <a:rPr lang="it-IT" sz="1000" u="none" strike="noStrike" dirty="0">
                          <a:effectLst/>
                        </a:rPr>
                        <a:t>FRANCE</a:t>
                      </a:r>
                      <a:endParaRPr lang="it-IT" sz="1000" b="0" i="0" u="none" strike="noStrike" dirty="0">
                        <a:solidFill>
                          <a:srgbClr val="000000"/>
                        </a:solidFill>
                        <a:effectLst/>
                        <a:latin typeface="Calibri"/>
                      </a:endParaRPr>
                    </a:p>
                  </a:txBody>
                  <a:tcPr marL="9525" marR="9525" marT="9525" marB="0" anchor="b"/>
                </a:tc>
                <a:tc>
                  <a:txBody>
                    <a:bodyPr/>
                    <a:lstStyle/>
                    <a:p>
                      <a:pPr algn="r" fontAlgn="b"/>
                      <a:r>
                        <a:rPr lang="it-IT" sz="1000" u="none" strike="noStrike">
                          <a:effectLst/>
                        </a:rPr>
                        <a:t>47,60%</a:t>
                      </a:r>
                      <a:endParaRPr lang="it-IT" sz="1000" b="0" i="0" u="none" strike="noStrike">
                        <a:solidFill>
                          <a:srgbClr val="000000"/>
                        </a:solidFill>
                        <a:effectLst/>
                        <a:latin typeface="Calibri"/>
                      </a:endParaRPr>
                    </a:p>
                  </a:txBody>
                  <a:tcPr marL="9525" marR="9525" marT="9525" marB="0" anchor="b"/>
                </a:tc>
              </a:tr>
              <a:tr h="244827">
                <a:tc>
                  <a:txBody>
                    <a:bodyPr/>
                    <a:lstStyle/>
                    <a:p>
                      <a:pPr algn="l" fontAlgn="b"/>
                      <a:r>
                        <a:rPr lang="it-IT" sz="1000" u="none" strike="noStrike">
                          <a:effectLst/>
                        </a:rPr>
                        <a:t>GERMANY </a:t>
                      </a:r>
                      <a:endParaRPr lang="it-IT" sz="1000" b="0" i="0" u="none" strike="noStrike">
                        <a:solidFill>
                          <a:srgbClr val="000000"/>
                        </a:solidFill>
                        <a:effectLst/>
                        <a:latin typeface="Calibri"/>
                      </a:endParaRPr>
                    </a:p>
                  </a:txBody>
                  <a:tcPr marL="9525" marR="9525" marT="9525" marB="0" anchor="b"/>
                </a:tc>
                <a:tc>
                  <a:txBody>
                    <a:bodyPr/>
                    <a:lstStyle/>
                    <a:p>
                      <a:pPr algn="r" fontAlgn="b"/>
                      <a:r>
                        <a:rPr lang="it-IT" sz="1000" u="none" strike="noStrike" dirty="0">
                          <a:effectLst/>
                        </a:rPr>
                        <a:t>49,70%</a:t>
                      </a:r>
                      <a:endParaRPr lang="it-IT" sz="1000" b="0" i="0" u="none" strike="noStrike" dirty="0">
                        <a:solidFill>
                          <a:srgbClr val="000000"/>
                        </a:solidFill>
                        <a:effectLst/>
                        <a:latin typeface="Calibri"/>
                      </a:endParaRPr>
                    </a:p>
                  </a:txBody>
                  <a:tcPr marL="9525" marR="9525" marT="9525" marB="0" anchor="b"/>
                </a:tc>
              </a:tr>
              <a:tr h="244827">
                <a:tc>
                  <a:txBody>
                    <a:bodyPr/>
                    <a:lstStyle/>
                    <a:p>
                      <a:pPr algn="l" fontAlgn="b"/>
                      <a:r>
                        <a:rPr lang="it-IT" sz="1000" u="none" strike="noStrike">
                          <a:effectLst/>
                        </a:rPr>
                        <a:t>ITALY</a:t>
                      </a:r>
                      <a:endParaRPr lang="it-IT" sz="1000" b="0" i="0" u="none" strike="noStrike">
                        <a:solidFill>
                          <a:srgbClr val="000000"/>
                        </a:solidFill>
                        <a:effectLst/>
                        <a:latin typeface="Calibri"/>
                      </a:endParaRPr>
                    </a:p>
                  </a:txBody>
                  <a:tcPr marL="9525" marR="9525" marT="9525" marB="0" anchor="b"/>
                </a:tc>
                <a:tc>
                  <a:txBody>
                    <a:bodyPr/>
                    <a:lstStyle/>
                    <a:p>
                      <a:pPr algn="r" fontAlgn="b"/>
                      <a:r>
                        <a:rPr lang="it-IT" sz="1000" u="none" strike="noStrike">
                          <a:effectLst/>
                        </a:rPr>
                        <a:t>47,70%</a:t>
                      </a:r>
                      <a:endParaRPr lang="it-IT" sz="1000" b="0" i="0" u="none" strike="noStrike">
                        <a:solidFill>
                          <a:srgbClr val="000000"/>
                        </a:solidFill>
                        <a:effectLst/>
                        <a:latin typeface="Calibri"/>
                      </a:endParaRPr>
                    </a:p>
                  </a:txBody>
                  <a:tcPr marL="9525" marR="9525" marT="9525" marB="0" anchor="b"/>
                </a:tc>
              </a:tr>
              <a:tr h="244827">
                <a:tc>
                  <a:txBody>
                    <a:bodyPr/>
                    <a:lstStyle/>
                    <a:p>
                      <a:pPr algn="l" fontAlgn="b"/>
                      <a:r>
                        <a:rPr lang="it-IT" sz="1000" u="none" strike="noStrike">
                          <a:effectLst/>
                        </a:rPr>
                        <a:t>GREECE</a:t>
                      </a:r>
                      <a:endParaRPr lang="it-IT" sz="1000" b="0" i="0" u="none" strike="noStrike">
                        <a:solidFill>
                          <a:srgbClr val="000000"/>
                        </a:solidFill>
                        <a:effectLst/>
                        <a:latin typeface="Calibri"/>
                      </a:endParaRPr>
                    </a:p>
                  </a:txBody>
                  <a:tcPr marL="9525" marR="9525" marT="9525" marB="0" anchor="b"/>
                </a:tc>
                <a:tc>
                  <a:txBody>
                    <a:bodyPr/>
                    <a:lstStyle/>
                    <a:p>
                      <a:pPr algn="r" fontAlgn="b"/>
                      <a:r>
                        <a:rPr lang="it-IT" sz="1000" u="none" strike="noStrike">
                          <a:effectLst/>
                        </a:rPr>
                        <a:t>40,80%</a:t>
                      </a:r>
                      <a:endParaRPr lang="it-IT" sz="1000" b="0" i="0" u="none" strike="noStrike">
                        <a:solidFill>
                          <a:srgbClr val="000000"/>
                        </a:solidFill>
                        <a:effectLst/>
                        <a:latin typeface="Calibri"/>
                      </a:endParaRPr>
                    </a:p>
                  </a:txBody>
                  <a:tcPr marL="9525" marR="9525" marT="9525" marB="0" anchor="b"/>
                </a:tc>
              </a:tr>
              <a:tr h="244827">
                <a:tc>
                  <a:txBody>
                    <a:bodyPr/>
                    <a:lstStyle/>
                    <a:p>
                      <a:pPr algn="l" fontAlgn="b"/>
                      <a:r>
                        <a:rPr lang="it-IT" sz="1000" u="none" strike="noStrike">
                          <a:effectLst/>
                        </a:rPr>
                        <a:t>POLLAND</a:t>
                      </a:r>
                      <a:endParaRPr lang="it-IT" sz="1000" b="0" i="0" u="none" strike="noStrike">
                        <a:solidFill>
                          <a:srgbClr val="000000"/>
                        </a:solidFill>
                        <a:effectLst/>
                        <a:latin typeface="Calibri"/>
                      </a:endParaRPr>
                    </a:p>
                  </a:txBody>
                  <a:tcPr marL="9525" marR="9525" marT="9525" marB="0" anchor="b"/>
                </a:tc>
                <a:tc>
                  <a:txBody>
                    <a:bodyPr/>
                    <a:lstStyle/>
                    <a:p>
                      <a:pPr algn="r" fontAlgn="b"/>
                      <a:r>
                        <a:rPr lang="it-IT" sz="1000" u="none" strike="noStrike" dirty="0">
                          <a:effectLst/>
                        </a:rPr>
                        <a:t>35,60%</a:t>
                      </a:r>
                      <a:endParaRPr lang="it-IT" sz="1000" b="0" i="0" u="none" strike="noStrike" dirty="0">
                        <a:solidFill>
                          <a:srgbClr val="000000"/>
                        </a:solidFill>
                        <a:effectLst/>
                        <a:latin typeface="Calibri"/>
                      </a:endParaRPr>
                    </a:p>
                  </a:txBody>
                  <a:tcPr marL="9525" marR="9525" marT="9525" marB="0" anchor="b"/>
                </a:tc>
              </a:tr>
            </a:tbl>
          </a:graphicData>
        </a:graphic>
      </p:graphicFrame>
      <p:sp>
        <p:nvSpPr>
          <p:cNvPr id="13" name="Rettangolo 12"/>
          <p:cNvSpPr/>
          <p:nvPr/>
        </p:nvSpPr>
        <p:spPr>
          <a:xfrm>
            <a:off x="6611625" y="961629"/>
            <a:ext cx="2688216" cy="5916843"/>
          </a:xfrm>
          <a:prstGeom prst="rect">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dirty="0"/>
          </a:p>
          <a:p>
            <a:pPr algn="ctr"/>
            <a:endParaRPr lang="it-IT" b="1" i="1" dirty="0" smtClean="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endParaRPr lang="it-IT" b="1" i="1" dirty="0" smtClean="0"/>
          </a:p>
          <a:p>
            <a:pPr marL="342900" indent="-342900" algn="ctr">
              <a:buAutoNum type="arabicPeriod" startAt="3"/>
            </a:pPr>
            <a:endParaRPr lang="it-IT" b="1" i="1" dirty="0"/>
          </a:p>
          <a:p>
            <a:pPr marL="342900" indent="-342900" algn="ctr">
              <a:buAutoNum type="arabicPeriod" startAt="3"/>
            </a:pPr>
            <a:r>
              <a:rPr lang="it-IT" b="1" i="1" dirty="0" smtClean="0">
                <a:solidFill>
                  <a:schemeClr val="tx1"/>
                </a:solidFill>
              </a:rPr>
              <a:t>GOOD </a:t>
            </a:r>
            <a:r>
              <a:rPr lang="it-IT" b="1" i="1" dirty="0">
                <a:solidFill>
                  <a:schemeClr val="tx1"/>
                </a:solidFill>
              </a:rPr>
              <a:t>EDUCATION </a:t>
            </a:r>
            <a:r>
              <a:rPr lang="it-IT" b="1" i="1" dirty="0" smtClean="0">
                <a:solidFill>
                  <a:schemeClr val="tx1"/>
                </a:solidFill>
              </a:rPr>
              <a:t>OF            FOREIGNERS</a:t>
            </a:r>
          </a:p>
          <a:p>
            <a:pPr algn="ctr"/>
            <a:r>
              <a:rPr lang="en-US" dirty="0" smtClean="0"/>
              <a:t>Eurostat </a:t>
            </a:r>
            <a:r>
              <a:rPr lang="en-US" dirty="0"/>
              <a:t>recently conducted a series of interviews between adults aged 25 and 54, not native to EU countries, asking them if they had participated in any formative </a:t>
            </a:r>
            <a:r>
              <a:rPr lang="en-US" dirty="0" smtClean="0"/>
              <a:t>activity.</a:t>
            </a:r>
          </a:p>
          <a:p>
            <a:pPr marL="285750" indent="-285750" algn="ctr">
              <a:buFont typeface="Arial" pitchFamily="34" charset="0"/>
              <a:buChar char="•"/>
            </a:pPr>
            <a:endParaRPr lang="it-IT" dirty="0" smtClean="0"/>
          </a:p>
          <a:p>
            <a:pPr marL="285750" indent="-285750" algn="ctr">
              <a:buFont typeface="Arial" pitchFamily="34" charset="0"/>
              <a:buChar char="•"/>
            </a:pPr>
            <a:r>
              <a:rPr lang="it-IT" dirty="0" smtClean="0"/>
              <a:t>EU </a:t>
            </a:r>
            <a:r>
              <a:rPr lang="it-IT" dirty="0" err="1" smtClean="0"/>
              <a:t>average</a:t>
            </a:r>
            <a:r>
              <a:rPr lang="it-IT" dirty="0" smtClean="0"/>
              <a:t>: 13%</a:t>
            </a:r>
          </a:p>
          <a:p>
            <a:pPr algn="ctr"/>
            <a:endParaRPr lang="it-IT" dirty="0"/>
          </a:p>
          <a:p>
            <a:pPr marL="285750" indent="-285750" algn="ctr">
              <a:buFont typeface="Arial" pitchFamily="34" charset="0"/>
              <a:buChar char="•"/>
            </a:pPr>
            <a:r>
              <a:rPr lang="it-IT" dirty="0" smtClean="0"/>
              <a:t>The </a:t>
            </a:r>
            <a:r>
              <a:rPr lang="it-IT" dirty="0" err="1" smtClean="0"/>
              <a:t>wors</a:t>
            </a:r>
            <a:r>
              <a:rPr lang="it-IT" dirty="0" smtClean="0"/>
              <a:t> country : </a:t>
            </a:r>
          </a:p>
          <a:p>
            <a:pPr algn="ctr"/>
            <a:r>
              <a:rPr lang="it-IT" dirty="0" err="1" smtClean="0"/>
              <a:t>Italy</a:t>
            </a:r>
            <a:r>
              <a:rPr lang="it-IT" dirty="0" smtClean="0"/>
              <a:t> 4,3%</a:t>
            </a:r>
          </a:p>
          <a:p>
            <a:pPr algn="ctr"/>
            <a:r>
              <a:rPr lang="it-IT" dirty="0" err="1" smtClean="0"/>
              <a:t>Croatia</a:t>
            </a:r>
            <a:r>
              <a:rPr lang="it-IT" dirty="0" smtClean="0"/>
              <a:t> </a:t>
            </a:r>
          </a:p>
          <a:p>
            <a:pPr algn="ctr"/>
            <a:r>
              <a:rPr lang="it-IT" dirty="0" err="1" smtClean="0"/>
              <a:t>Greece</a:t>
            </a:r>
            <a:endParaRPr lang="it-IT" dirty="0" smtClean="0"/>
          </a:p>
          <a:p>
            <a:pPr marL="285750" indent="-285750" algn="ctr">
              <a:buFont typeface="Arial" pitchFamily="34" charset="0"/>
              <a:buChar char="•"/>
            </a:pPr>
            <a:r>
              <a:rPr lang="it-IT" dirty="0" smtClean="0"/>
              <a:t>Best country :</a:t>
            </a:r>
          </a:p>
          <a:p>
            <a:pPr algn="ctr"/>
            <a:r>
              <a:rPr lang="it-IT" dirty="0" smtClean="0"/>
              <a:t>Germany 10%</a:t>
            </a:r>
          </a:p>
          <a:p>
            <a:pPr algn="ctr"/>
            <a:r>
              <a:rPr lang="it-IT" dirty="0" smtClean="0"/>
              <a:t>France 21%</a:t>
            </a:r>
          </a:p>
          <a:p>
            <a:pPr algn="ctr"/>
            <a:r>
              <a:rPr lang="it-IT" dirty="0" err="1" smtClean="0"/>
              <a:t>Sweden</a:t>
            </a:r>
            <a:r>
              <a:rPr lang="it-IT" dirty="0" smtClean="0"/>
              <a:t> 32%</a:t>
            </a:r>
            <a:endParaRPr lang="it-IT" dirty="0"/>
          </a:p>
          <a:p>
            <a:pPr algn="ctr"/>
            <a:r>
              <a:rPr lang="it-IT" sz="800" dirty="0"/>
              <a:t>https://www.infodata.ilsole24ore.com/2018/10/03/formazione-migranti-stranieri-litalia-penultima-europa/?refresh_ce=1</a:t>
            </a:r>
            <a:endParaRPr lang="it-IT" sz="800" dirty="0" smtClean="0"/>
          </a:p>
          <a:p>
            <a:pPr algn="ctr"/>
            <a:endParaRPr lang="it-IT" dirty="0"/>
          </a:p>
          <a:p>
            <a:pPr algn="ctr"/>
            <a:endParaRPr lang="it-IT" dirty="0" smtClean="0"/>
          </a:p>
          <a:p>
            <a:pPr algn="ctr"/>
            <a:endParaRPr lang="it-IT" dirty="0"/>
          </a:p>
          <a:p>
            <a:pPr algn="ctr"/>
            <a:endParaRPr lang="it-IT" dirty="0" smtClean="0"/>
          </a:p>
          <a:p>
            <a:pPr algn="ctr"/>
            <a:endParaRPr lang="it-IT" dirty="0"/>
          </a:p>
          <a:p>
            <a:pPr algn="ctr"/>
            <a:endParaRPr lang="it-IT" dirty="0" smtClean="0"/>
          </a:p>
          <a:p>
            <a:pPr algn="ctr"/>
            <a:endParaRPr lang="it-IT" dirty="0"/>
          </a:p>
          <a:p>
            <a:pPr algn="ctr"/>
            <a:endParaRPr lang="it-IT" dirty="0" smtClean="0"/>
          </a:p>
          <a:p>
            <a:pPr algn="ctr"/>
            <a:endParaRPr lang="it-IT" dirty="0"/>
          </a:p>
          <a:p>
            <a:pPr algn="ctr"/>
            <a:endParaRPr lang="it-IT" dirty="0" smtClean="0"/>
          </a:p>
          <a:p>
            <a:pPr algn="ctr"/>
            <a:endParaRPr lang="it-IT" dirty="0"/>
          </a:p>
          <a:p>
            <a:pPr algn="ctr"/>
            <a:endParaRPr lang="it-IT" dirty="0" smtClean="0"/>
          </a:p>
          <a:p>
            <a:pPr algn="ctr"/>
            <a:endParaRPr lang="it-IT" dirty="0"/>
          </a:p>
          <a:p>
            <a:pPr algn="ctr"/>
            <a:endParaRPr lang="it-IT" dirty="0" smtClean="0"/>
          </a:p>
          <a:p>
            <a:pPr algn="ctr"/>
            <a:endParaRPr lang="it-IT" dirty="0"/>
          </a:p>
        </p:txBody>
      </p:sp>
      <p:sp>
        <p:nvSpPr>
          <p:cNvPr id="14" name="Segnaposto piè di pagina 13"/>
          <p:cNvSpPr>
            <a:spLocks noGrp="1"/>
          </p:cNvSpPr>
          <p:nvPr>
            <p:ph type="ftr" sz="quarter" idx="11"/>
          </p:nvPr>
        </p:nvSpPr>
        <p:spPr>
          <a:xfrm rot="5400000" flipV="1">
            <a:off x="5251607" y="5525671"/>
            <a:ext cx="2239522" cy="425136"/>
          </a:xfrm>
        </p:spPr>
        <p:txBody>
          <a:bodyPr/>
          <a:lstStyle/>
          <a:p>
            <a:r>
              <a:rPr lang="it-IT" sz="800" dirty="0" smtClean="0">
                <a:solidFill>
                  <a:schemeClr val="tx1"/>
                </a:solidFill>
              </a:rPr>
              <a:t>https://www.truenumbers.it/crisi-della-francia/</a:t>
            </a:r>
            <a:endParaRPr lang="it-IT" sz="800" dirty="0">
              <a:solidFill>
                <a:schemeClr val="tx1"/>
              </a:solidFill>
            </a:endParaRPr>
          </a:p>
        </p:txBody>
      </p:sp>
    </p:spTree>
    <p:extLst>
      <p:ext uri="{BB962C8B-B14F-4D97-AF65-F5344CB8AC3E}">
        <p14:creationId xmlns:p14="http://schemas.microsoft.com/office/powerpoint/2010/main" val="41434567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Rettangolo 1"/>
          <p:cNvSpPr/>
          <p:nvPr/>
        </p:nvSpPr>
        <p:spPr>
          <a:xfrm>
            <a:off x="1043608" y="1988840"/>
            <a:ext cx="7893938" cy="2585323"/>
          </a:xfrm>
          <a:prstGeom prst="rect">
            <a:avLst/>
          </a:prstGeom>
          <a:noFill/>
        </p:spPr>
        <p:txBody>
          <a:bodyPr wrap="square" lIns="91440" tIns="45720" rIns="91440" bIns="45720">
            <a:spAutoFit/>
          </a:bodyPr>
          <a:lstStyle/>
          <a:p>
            <a:pPr algn="ctr"/>
            <a:r>
              <a:rPr lang="it-IT" sz="5400" b="1" strike="sngStrike" dirty="0" smtClean="0">
                <a:ln w="1905"/>
                <a:solidFill>
                  <a:srgbClr val="FFFF00"/>
                </a:solidFill>
                <a:effectLst>
                  <a:innerShdw blurRad="69850" dist="43180" dir="5400000">
                    <a:srgbClr val="000000">
                      <a:alpha val="65000"/>
                    </a:srgbClr>
                  </a:innerShdw>
                </a:effectLst>
              </a:rPr>
              <a:t>THANK YOU </a:t>
            </a:r>
            <a:r>
              <a:rPr lang="el-GR" sz="5400" b="1" dirty="0" smtClean="0">
                <a:ln w="1905"/>
                <a:solidFill>
                  <a:srgbClr val="FFFF00"/>
                </a:solidFill>
                <a:effectLst>
                  <a:innerShdw blurRad="69850" dist="43180" dir="5400000">
                    <a:srgbClr val="000000">
                      <a:alpha val="65000"/>
                    </a:srgbClr>
                  </a:innerShdw>
                </a:effectLst>
              </a:rPr>
              <a:t>ευχαριστίες</a:t>
            </a:r>
            <a:r>
              <a:rPr lang="it-IT" sz="5400" b="1" dirty="0" smtClean="0">
                <a:ln w="1905"/>
                <a:solidFill>
                  <a:srgbClr val="FFFF00"/>
                </a:solidFill>
                <a:effectLst>
                  <a:innerShdw blurRad="69850" dist="43180" dir="5400000">
                    <a:srgbClr val="000000">
                      <a:alpha val="65000"/>
                    </a:srgbClr>
                  </a:innerShdw>
                </a:effectLst>
              </a:rPr>
              <a:t> VERY MUCH AND GO EUROPE</a:t>
            </a:r>
          </a:p>
        </p:txBody>
      </p:sp>
    </p:spTree>
    <p:extLst>
      <p:ext uri="{BB962C8B-B14F-4D97-AF65-F5344CB8AC3E}">
        <p14:creationId xmlns:p14="http://schemas.microsoft.com/office/powerpoint/2010/main" val="28113070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2531" y="-33762"/>
            <a:ext cx="9396537" cy="6858000"/>
          </a:xfrm>
          <a:prstGeom prst="rect">
            <a:avLst/>
          </a:prstGeom>
        </p:spPr>
      </p:pic>
    </p:spTree>
    <p:extLst>
      <p:ext uri="{BB962C8B-B14F-4D97-AF65-F5344CB8AC3E}">
        <p14:creationId xmlns:p14="http://schemas.microsoft.com/office/powerpoint/2010/main" val="398832430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sp>
        <p:nvSpPr>
          <p:cNvPr id="3" name="Segnaposto contenuto 2"/>
          <p:cNvSpPr>
            <a:spLocks noGrp="1"/>
          </p:cNvSpPr>
          <p:nvPr>
            <p:ph idx="1"/>
          </p:nvPr>
        </p:nvSpPr>
        <p:spPr>
          <a:xfrm>
            <a:off x="323528" y="5229200"/>
            <a:ext cx="8208912" cy="1512168"/>
          </a:xfrm>
        </p:spPr>
        <p:txBody>
          <a:bodyPr>
            <a:normAutofit fontScale="92500" lnSpcReduction="20000"/>
          </a:bodyPr>
          <a:lstStyle/>
          <a:p>
            <a:pPr marL="0" indent="0">
              <a:buNone/>
            </a:pPr>
            <a:r>
              <a:rPr lang="it-IT" sz="2000" dirty="0" err="1"/>
              <a:t>Overseas</a:t>
            </a:r>
            <a:r>
              <a:rPr lang="it-IT" sz="2000" dirty="0"/>
              <a:t> </a:t>
            </a:r>
            <a:r>
              <a:rPr lang="it-IT" sz="2000" dirty="0" err="1"/>
              <a:t>departments</a:t>
            </a:r>
            <a:r>
              <a:rPr lang="it-IT" sz="2000" dirty="0"/>
              <a:t> (DOM) are </a:t>
            </a:r>
            <a:r>
              <a:rPr lang="it-IT" sz="2000" dirty="0" err="1"/>
              <a:t>territorial</a:t>
            </a:r>
            <a:r>
              <a:rPr lang="it-IT" sz="2000" dirty="0"/>
              <a:t> </a:t>
            </a:r>
            <a:r>
              <a:rPr lang="it-IT" sz="2000" dirty="0" err="1"/>
              <a:t>authorities</a:t>
            </a:r>
            <a:r>
              <a:rPr lang="it-IT" sz="2000" dirty="0"/>
              <a:t> </a:t>
            </a:r>
            <a:r>
              <a:rPr lang="it-IT" sz="2000" dirty="0" err="1"/>
              <a:t>integrated</a:t>
            </a:r>
            <a:r>
              <a:rPr lang="it-IT" sz="2000" dirty="0"/>
              <a:t> </a:t>
            </a:r>
            <a:r>
              <a:rPr lang="it-IT" sz="2000" dirty="0" err="1"/>
              <a:t>into</a:t>
            </a:r>
            <a:r>
              <a:rPr lang="it-IT" sz="2000" dirty="0"/>
              <a:t> the French Republic in the </a:t>
            </a:r>
            <a:r>
              <a:rPr lang="it-IT" sz="2000" dirty="0" err="1"/>
              <a:t>same</a:t>
            </a:r>
            <a:r>
              <a:rPr lang="it-IT" sz="2000" dirty="0"/>
              <a:t> </a:t>
            </a:r>
            <a:r>
              <a:rPr lang="it-IT" sz="2000" dirty="0" err="1"/>
              <a:t>capacity</a:t>
            </a:r>
            <a:r>
              <a:rPr lang="it-IT" sz="2000" dirty="0"/>
              <a:t> </a:t>
            </a:r>
            <a:r>
              <a:rPr lang="it-IT" sz="2000" dirty="0" err="1"/>
              <a:t>as</a:t>
            </a:r>
            <a:r>
              <a:rPr lang="it-IT" sz="2000" dirty="0"/>
              <a:t> the </a:t>
            </a:r>
            <a:r>
              <a:rPr lang="it-IT" sz="2000" dirty="0" err="1"/>
              <a:t>departments</a:t>
            </a:r>
            <a:r>
              <a:rPr lang="it-IT" sz="2000" dirty="0"/>
              <a:t> and </a:t>
            </a:r>
            <a:r>
              <a:rPr lang="it-IT" sz="2000" dirty="0" err="1"/>
              <a:t>regions</a:t>
            </a:r>
            <a:r>
              <a:rPr lang="it-IT" sz="2000" dirty="0"/>
              <a:t> in </a:t>
            </a:r>
            <a:r>
              <a:rPr lang="it-IT" sz="2000" dirty="0" err="1"/>
              <a:t>Metropolitan</a:t>
            </a:r>
            <a:r>
              <a:rPr lang="it-IT" sz="2000" dirty="0"/>
              <a:t> France. </a:t>
            </a:r>
            <a:endParaRPr lang="it-IT" sz="2000" dirty="0" smtClean="0"/>
          </a:p>
          <a:p>
            <a:pPr marL="0" indent="0">
              <a:buNone/>
            </a:pPr>
            <a:endParaRPr lang="it-IT" sz="2000" dirty="0"/>
          </a:p>
          <a:p>
            <a:pPr marL="0" indent="0">
              <a:buNone/>
            </a:pPr>
            <a:endParaRPr lang="it-IT" sz="2000" dirty="0" smtClean="0"/>
          </a:p>
          <a:p>
            <a:pPr marL="0" indent="0">
              <a:buNone/>
            </a:pPr>
            <a:r>
              <a:rPr lang="it-IT" sz="800" dirty="0" smtClean="0"/>
              <a:t>https</a:t>
            </a:r>
            <a:r>
              <a:rPr lang="it-IT" sz="800" dirty="0"/>
              <a:t>://www.insee.fr/en/metadonnees/definition/c2031</a:t>
            </a:r>
          </a:p>
        </p:txBody>
      </p:sp>
      <p:pic>
        <p:nvPicPr>
          <p:cNvPr id="7" name="Immagin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8" y="620688"/>
            <a:ext cx="8712968" cy="4486313"/>
          </a:xfrm>
          <a:prstGeom prst="rect">
            <a:avLst/>
          </a:prstGeom>
        </p:spPr>
      </p:pic>
      <p:sp>
        <p:nvSpPr>
          <p:cNvPr id="8" name="CasellaDiTesto 7"/>
          <p:cNvSpPr txBox="1"/>
          <p:nvPr/>
        </p:nvSpPr>
        <p:spPr>
          <a:xfrm>
            <a:off x="0" y="0"/>
            <a:ext cx="8953861" cy="584775"/>
          </a:xfrm>
          <a:prstGeom prst="rect">
            <a:avLst/>
          </a:prstGeom>
          <a:noFill/>
        </p:spPr>
        <p:txBody>
          <a:bodyPr wrap="none" rtlCol="0">
            <a:spAutoFit/>
          </a:bodyPr>
          <a:lstStyle/>
          <a:p>
            <a:r>
              <a:rPr lang="en-GB" sz="3200" b="1" i="1" u="sng" dirty="0">
                <a:solidFill>
                  <a:schemeClr val="tx2"/>
                </a:solidFill>
              </a:rPr>
              <a:t>France and its overseas territories and </a:t>
            </a:r>
            <a:r>
              <a:rPr lang="en-GB" sz="3200" b="1" i="1" u="sng" dirty="0" err="1">
                <a:solidFill>
                  <a:schemeClr val="tx2"/>
                </a:solidFill>
              </a:rPr>
              <a:t>départments</a:t>
            </a:r>
            <a:endParaRPr lang="it-IT" sz="3200" b="1" i="1" u="sng" dirty="0">
              <a:solidFill>
                <a:schemeClr val="tx2"/>
              </a:solidFill>
            </a:endParaRPr>
          </a:p>
        </p:txBody>
      </p:sp>
    </p:spTree>
    <p:extLst>
      <p:ext uri="{BB962C8B-B14F-4D97-AF65-F5344CB8AC3E}">
        <p14:creationId xmlns:p14="http://schemas.microsoft.com/office/powerpoint/2010/main" val="248633438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SOME INFORMATION:</a:t>
            </a:r>
            <a:endParaRPr lang="it-IT" dirty="0"/>
          </a:p>
        </p:txBody>
      </p:sp>
      <p:graphicFrame>
        <p:nvGraphicFramePr>
          <p:cNvPr id="4" name="Segnaposto contenuto 3"/>
          <p:cNvGraphicFramePr>
            <a:graphicFrameLocks noGrp="1"/>
          </p:cNvGraphicFramePr>
          <p:nvPr>
            <p:ph idx="1"/>
            <p:extLst>
              <p:ext uri="{D42A27DB-BD31-4B8C-83A1-F6EECF244321}">
                <p14:modId xmlns:p14="http://schemas.microsoft.com/office/powerpoint/2010/main" val="3820345281"/>
              </p:ext>
            </p:extLst>
          </p:nvPr>
        </p:nvGraphicFramePr>
        <p:xfrm>
          <a:off x="467544" y="1484784"/>
          <a:ext cx="8208912" cy="4739144"/>
        </p:xfrm>
        <a:graphic>
          <a:graphicData uri="http://schemas.openxmlformats.org/drawingml/2006/table">
            <a:tbl>
              <a:tblPr firstRow="1" bandRow="1">
                <a:tableStyleId>{5C22544A-7EE6-4342-B048-85BDC9FD1C3A}</a:tableStyleId>
              </a:tblPr>
              <a:tblGrid>
                <a:gridCol w="4114800"/>
                <a:gridCol w="4094112"/>
              </a:tblGrid>
              <a:tr h="964704">
                <a:tc>
                  <a:txBody>
                    <a:bodyPr/>
                    <a:lstStyle/>
                    <a:p>
                      <a:pPr algn="l"/>
                      <a:r>
                        <a:rPr lang="it-IT" dirty="0" smtClean="0"/>
                        <a:t>                     OFFICIAL</a:t>
                      </a:r>
                      <a:r>
                        <a:rPr lang="it-IT" baseline="0" dirty="0" smtClean="0"/>
                        <a:t> FLAG</a:t>
                      </a:r>
                      <a:endParaRPr lang="it-IT" dirty="0"/>
                    </a:p>
                  </a:txBody>
                  <a:tcPr/>
                </a:tc>
                <a:tc>
                  <a:txBody>
                    <a:bodyPr/>
                    <a:lstStyle/>
                    <a:p>
                      <a:endParaRPr lang="it-IT" dirty="0"/>
                    </a:p>
                  </a:txBody>
                  <a:tcPr/>
                </a:tc>
              </a:tr>
              <a:tr h="370840">
                <a:tc>
                  <a:txBody>
                    <a:bodyPr/>
                    <a:lstStyle/>
                    <a:p>
                      <a:r>
                        <a:rPr lang="it-IT" baseline="0" dirty="0" smtClean="0"/>
                        <a:t>                 OFFICIAL  EU LANGUAGE</a:t>
                      </a:r>
                      <a:endParaRPr lang="it-IT" dirty="0"/>
                    </a:p>
                  </a:txBody>
                  <a:tcPr/>
                </a:tc>
                <a:tc>
                  <a:txBody>
                    <a:bodyPr/>
                    <a:lstStyle/>
                    <a:p>
                      <a:r>
                        <a:rPr lang="it-IT" b="1" baseline="0" dirty="0" smtClean="0"/>
                        <a:t>                       </a:t>
                      </a:r>
                      <a:r>
                        <a:rPr lang="it-IT" dirty="0" smtClean="0"/>
                        <a:t>French</a:t>
                      </a:r>
                      <a:endParaRPr lang="it-IT" dirty="0"/>
                    </a:p>
                  </a:txBody>
                  <a:tcPr/>
                </a:tc>
              </a:tr>
              <a:tr h="370840">
                <a:tc>
                  <a:txBody>
                    <a:bodyPr/>
                    <a:lstStyle/>
                    <a:p>
                      <a:r>
                        <a:rPr lang="it-IT" baseline="0" dirty="0" smtClean="0"/>
                        <a:t>                 OTHER LANGUAGES</a:t>
                      </a:r>
                      <a:endParaRPr lang="it-IT" dirty="0"/>
                    </a:p>
                  </a:txBody>
                  <a:tcPr/>
                </a:tc>
                <a:tc>
                  <a:txBody>
                    <a:bodyPr/>
                    <a:lstStyle/>
                    <a:p>
                      <a:r>
                        <a:rPr lang="it-IT" dirty="0" smtClean="0"/>
                        <a:t>Breton, </a:t>
                      </a:r>
                      <a:r>
                        <a:rPr lang="it-IT" dirty="0" err="1" smtClean="0"/>
                        <a:t>Corsican</a:t>
                      </a:r>
                      <a:r>
                        <a:rPr lang="it-IT" dirty="0" smtClean="0"/>
                        <a:t>, </a:t>
                      </a:r>
                      <a:r>
                        <a:rPr lang="it-IT" dirty="0" err="1" smtClean="0"/>
                        <a:t>German</a:t>
                      </a:r>
                      <a:r>
                        <a:rPr lang="it-IT" dirty="0" smtClean="0"/>
                        <a:t>, </a:t>
                      </a:r>
                      <a:r>
                        <a:rPr lang="it-IT" dirty="0" err="1" smtClean="0"/>
                        <a:t>Basque</a:t>
                      </a:r>
                      <a:r>
                        <a:rPr lang="it-IT" dirty="0" smtClean="0"/>
                        <a:t>, </a:t>
                      </a:r>
                      <a:r>
                        <a:rPr lang="it-IT" dirty="0" err="1" smtClean="0"/>
                        <a:t>Catalan</a:t>
                      </a:r>
                      <a:r>
                        <a:rPr lang="it-IT" dirty="0" smtClean="0"/>
                        <a:t>, </a:t>
                      </a:r>
                      <a:r>
                        <a:rPr lang="it-IT" dirty="0" err="1" smtClean="0"/>
                        <a:t>Flemish</a:t>
                      </a:r>
                      <a:r>
                        <a:rPr lang="it-IT" dirty="0" smtClean="0"/>
                        <a:t> </a:t>
                      </a:r>
                      <a:r>
                        <a:rPr lang="it-IT" dirty="0" err="1" smtClean="0"/>
                        <a:t>minorities</a:t>
                      </a:r>
                      <a:endParaRPr lang="it-IT" dirty="0"/>
                    </a:p>
                  </a:txBody>
                  <a:tcPr/>
                </a:tc>
              </a:tr>
              <a:tr h="370840">
                <a:tc>
                  <a:txBody>
                    <a:bodyPr/>
                    <a:lstStyle/>
                    <a:p>
                      <a:r>
                        <a:rPr lang="it-IT" dirty="0" smtClean="0"/>
                        <a:t>                 </a:t>
                      </a:r>
                      <a:r>
                        <a:rPr lang="it-IT" baseline="0" dirty="0" smtClean="0"/>
                        <a:t>        CAPITAL</a:t>
                      </a:r>
                      <a:endParaRPr lang="it-IT" dirty="0"/>
                    </a:p>
                  </a:txBody>
                  <a:tcPr/>
                </a:tc>
                <a:tc>
                  <a:txBody>
                    <a:bodyPr/>
                    <a:lstStyle/>
                    <a:p>
                      <a:r>
                        <a:rPr lang="it-IT" dirty="0" smtClean="0"/>
                        <a:t>                        Paris</a:t>
                      </a:r>
                      <a:endParaRPr lang="it-IT" dirty="0"/>
                    </a:p>
                  </a:txBody>
                  <a:tcPr/>
                </a:tc>
              </a:tr>
              <a:tr h="370840">
                <a:tc>
                  <a:txBody>
                    <a:bodyPr/>
                    <a:lstStyle/>
                    <a:p>
                      <a:r>
                        <a:rPr lang="en-US" dirty="0" smtClean="0"/>
                        <a:t>                 EU MEMBER COUNTRY</a:t>
                      </a:r>
                      <a:endParaRPr lang="it-IT" dirty="0"/>
                    </a:p>
                  </a:txBody>
                  <a:tcPr/>
                </a:tc>
                <a:tc>
                  <a:txBody>
                    <a:bodyPr/>
                    <a:lstStyle/>
                    <a:p>
                      <a:r>
                        <a:rPr lang="en-US" dirty="0" smtClean="0"/>
                        <a:t>  since 1 January 1958</a:t>
                      </a:r>
                      <a:endParaRPr lang="it-IT" dirty="0"/>
                    </a:p>
                  </a:txBody>
                  <a:tcPr/>
                </a:tc>
              </a:tr>
              <a:tr h="370840">
                <a:tc>
                  <a:txBody>
                    <a:bodyPr/>
                    <a:lstStyle/>
                    <a:p>
                      <a:r>
                        <a:rPr lang="it-IT" dirty="0" smtClean="0"/>
                        <a:t>      </a:t>
                      </a:r>
                      <a:r>
                        <a:rPr lang="it-IT" baseline="0" dirty="0" smtClean="0"/>
                        <a:t>                 </a:t>
                      </a:r>
                      <a:r>
                        <a:rPr lang="en-US" baseline="0" dirty="0" smtClean="0"/>
                        <a:t>CURRENCY</a:t>
                      </a:r>
                      <a:endParaRPr lang="it-IT"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euro</a:t>
                      </a:r>
                      <a:r>
                        <a:rPr lang="en-US" dirty="0" smtClean="0"/>
                        <a:t>.</a:t>
                      </a:r>
                    </a:p>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 </a:t>
                      </a:r>
                      <a:r>
                        <a:rPr lang="en-US" dirty="0" smtClean="0"/>
                        <a:t>Euro area member since 1 January 1999</a:t>
                      </a:r>
                      <a:endParaRPr lang="it-IT" dirty="0" smtClean="0"/>
                    </a:p>
                  </a:txBody>
                  <a:tcPr/>
                </a:tc>
              </a:tr>
              <a:tr h="370840">
                <a:tc>
                  <a:txBody>
                    <a:bodyPr/>
                    <a:lstStyle/>
                    <a:p>
                      <a:r>
                        <a:rPr lang="it-IT" dirty="0" smtClean="0"/>
                        <a:t>                    POPULATION</a:t>
                      </a:r>
                      <a:endParaRPr lang="it-IT" dirty="0"/>
                    </a:p>
                  </a:txBody>
                  <a:tcPr/>
                </a:tc>
                <a:tc>
                  <a:txBody>
                    <a:bodyPr/>
                    <a:lstStyle/>
                    <a:p>
                      <a:r>
                        <a:rPr lang="it-IT" dirty="0" smtClean="0"/>
                        <a:t>   66</a:t>
                      </a:r>
                      <a:r>
                        <a:rPr lang="it-IT" baseline="0" dirty="0" smtClean="0"/>
                        <a:t> 992 699</a:t>
                      </a:r>
                      <a:r>
                        <a:rPr lang="it-IT" dirty="0" smtClean="0"/>
                        <a:t> </a:t>
                      </a:r>
                      <a:endParaRPr lang="it-IT" dirty="0"/>
                    </a:p>
                  </a:txBody>
                  <a:tcPr/>
                </a:tc>
              </a:tr>
              <a:tr h="370840">
                <a:tc>
                  <a:txBody>
                    <a:bodyPr/>
                    <a:lstStyle/>
                    <a:p>
                      <a:pPr algn="ctr"/>
                      <a:r>
                        <a:rPr lang="it-IT" baseline="0" dirty="0" smtClean="0"/>
                        <a:t>     </a:t>
                      </a:r>
                      <a:r>
                        <a:rPr lang="it-IT" dirty="0" smtClean="0"/>
                        <a:t>SURFACE AREA IN</a:t>
                      </a:r>
                      <a:r>
                        <a:rPr lang="it-IT" baseline="0" dirty="0" smtClean="0"/>
                        <a:t> THOUSANDS OF                                    SQUARES KILOMETRES</a:t>
                      </a:r>
                      <a:endParaRPr lang="it-IT" dirty="0"/>
                    </a:p>
                  </a:txBody>
                  <a:tcPr/>
                </a:tc>
                <a:tc>
                  <a:txBody>
                    <a:bodyPr/>
                    <a:lstStyle/>
                    <a:p>
                      <a:r>
                        <a:rPr lang="it-IT" dirty="0" smtClean="0"/>
                        <a:t>633</a:t>
                      </a:r>
                      <a:r>
                        <a:rPr lang="it-IT" baseline="0" dirty="0" smtClean="0"/>
                        <a:t> 186.6  </a:t>
                      </a:r>
                      <a:r>
                        <a:rPr lang="it-IT" baseline="0" dirty="0" err="1" smtClean="0"/>
                        <a:t>squares</a:t>
                      </a:r>
                      <a:r>
                        <a:rPr lang="it-IT" baseline="0" dirty="0" smtClean="0"/>
                        <a:t> </a:t>
                      </a:r>
                      <a:r>
                        <a:rPr lang="it-IT" baseline="0" dirty="0" err="1" smtClean="0"/>
                        <a:t>kilometres</a:t>
                      </a:r>
                      <a:endParaRPr lang="it-IT" dirty="0"/>
                    </a:p>
                  </a:txBody>
                  <a:tcPr/>
                </a:tc>
              </a:tr>
              <a:tr h="370840">
                <a:tc>
                  <a:txBody>
                    <a:bodyPr/>
                    <a:lstStyle/>
                    <a:p>
                      <a:r>
                        <a:rPr lang="it-IT" dirty="0" smtClean="0"/>
                        <a:t>                   POLITICAL</a:t>
                      </a:r>
                      <a:r>
                        <a:rPr lang="it-IT" baseline="0" dirty="0" smtClean="0"/>
                        <a:t> SYSTEM </a:t>
                      </a:r>
                      <a:endParaRPr lang="it-IT" dirty="0"/>
                    </a:p>
                  </a:txBody>
                  <a:tcPr/>
                </a:tc>
                <a:tc>
                  <a:txBody>
                    <a:bodyPr/>
                    <a:lstStyle/>
                    <a:p>
                      <a:r>
                        <a:rPr lang="it-IT" dirty="0" smtClean="0"/>
                        <a:t> semi-</a:t>
                      </a:r>
                      <a:r>
                        <a:rPr lang="it-IT" dirty="0" err="1" smtClean="0"/>
                        <a:t>presidential</a:t>
                      </a:r>
                      <a:r>
                        <a:rPr lang="it-IT" dirty="0" smtClean="0"/>
                        <a:t> </a:t>
                      </a:r>
                      <a:r>
                        <a:rPr lang="it-IT" dirty="0" smtClean="0"/>
                        <a:t>Republic</a:t>
                      </a:r>
                      <a:endParaRPr lang="it-IT" dirty="0"/>
                    </a:p>
                  </a:txBody>
                  <a:tcPr/>
                </a:tc>
              </a:tr>
            </a:tbl>
          </a:graphicData>
        </a:graphic>
      </p:graphicFrame>
      <p:pic>
        <p:nvPicPr>
          <p:cNvPr id="1028"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940152" y="1484784"/>
            <a:ext cx="801440" cy="9283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CasellaDiTesto 4"/>
          <p:cNvSpPr txBox="1"/>
          <p:nvPr/>
        </p:nvSpPr>
        <p:spPr>
          <a:xfrm>
            <a:off x="6109195" y="6596390"/>
            <a:ext cx="3034805" cy="215444"/>
          </a:xfrm>
          <a:prstGeom prst="rect">
            <a:avLst/>
          </a:prstGeom>
          <a:noFill/>
        </p:spPr>
        <p:txBody>
          <a:bodyPr wrap="none" rtlCol="0">
            <a:spAutoFit/>
          </a:bodyPr>
          <a:lstStyle/>
          <a:p>
            <a:r>
              <a:rPr lang="it-IT" sz="800" dirty="0"/>
              <a:t>https://europa.eu/european-union/about-eu/figures/living_en#size</a:t>
            </a:r>
          </a:p>
        </p:txBody>
      </p:sp>
    </p:spTree>
    <p:extLst>
      <p:ext uri="{BB962C8B-B14F-4D97-AF65-F5344CB8AC3E}">
        <p14:creationId xmlns:p14="http://schemas.microsoft.com/office/powerpoint/2010/main" val="35063983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4115" y="-171400"/>
            <a:ext cx="6128794" cy="1015663"/>
          </a:xfrm>
          <a:prstGeom prst="rect">
            <a:avLst/>
          </a:prstGeom>
          <a:noFill/>
        </p:spPr>
        <p:txBody>
          <a:bodyPr wrap="none" lIns="91440" tIns="45720" rIns="91440" bIns="45720">
            <a:spAutoFit/>
          </a:bodyPr>
          <a:lstStyle/>
          <a:p>
            <a:pPr algn="ctr"/>
            <a:r>
              <a:rPr lang="it-IT" sz="60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POLITICAL SYSTEM</a:t>
            </a:r>
            <a:endParaRPr lang="it-IT" sz="6000" b="1" cap="none" spc="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3" name="CasellaDiTesto 2"/>
          <p:cNvSpPr txBox="1"/>
          <p:nvPr/>
        </p:nvSpPr>
        <p:spPr>
          <a:xfrm>
            <a:off x="0" y="548680"/>
            <a:ext cx="6146530" cy="6463308"/>
          </a:xfrm>
          <a:prstGeom prst="rect">
            <a:avLst/>
          </a:prstGeom>
          <a:noFill/>
        </p:spPr>
        <p:txBody>
          <a:bodyPr wrap="square" rtlCol="0">
            <a:spAutoFit/>
          </a:bodyPr>
          <a:lstStyle/>
          <a:p>
            <a:r>
              <a:rPr lang="en-US" dirty="0"/>
              <a:t>France is a </a:t>
            </a:r>
            <a:r>
              <a:rPr lang="en-US" b="1" dirty="0"/>
              <a:t>republic</a:t>
            </a:r>
            <a:r>
              <a:rPr lang="en-US" dirty="0"/>
              <a:t>; the institutions of governance of France are defined by the </a:t>
            </a:r>
            <a:r>
              <a:rPr lang="en-US" b="1" dirty="0"/>
              <a:t>Constitution</a:t>
            </a:r>
            <a:r>
              <a:rPr lang="en-US" dirty="0"/>
              <a:t>, more specifically by the current constitution, being that of the </a:t>
            </a:r>
            <a:r>
              <a:rPr lang="en-US" b="1" dirty="0"/>
              <a:t>Fifth Republic</a:t>
            </a:r>
            <a:r>
              <a:rPr lang="en-US" dirty="0" smtClean="0"/>
              <a:t>.</a:t>
            </a:r>
          </a:p>
          <a:p>
            <a:r>
              <a:rPr lang="en-US" b="1" dirty="0"/>
              <a:t>The Fifth Republic:</a:t>
            </a:r>
            <a:r>
              <a:rPr lang="en-US" dirty="0"/>
              <a:t> The fifth republic was established in 1958, and was largely the work of General de Gaulle - its first president,  and Michel </a:t>
            </a:r>
            <a:r>
              <a:rPr lang="en-US" dirty="0" err="1"/>
              <a:t>Debré</a:t>
            </a:r>
            <a:r>
              <a:rPr lang="en-US" dirty="0"/>
              <a:t> his prime minister. </a:t>
            </a:r>
            <a:r>
              <a:rPr lang="en-US" dirty="0"/>
              <a:t>T</a:t>
            </a:r>
            <a:r>
              <a:rPr lang="en-US" dirty="0" smtClean="0"/>
              <a:t>he </a:t>
            </a:r>
            <a:r>
              <a:rPr lang="en-US" dirty="0"/>
              <a:t>French constitution is parliamentary, it gives relatively extensive powers to the executive (President and Ministers) compared to other western democracies.  </a:t>
            </a:r>
            <a:br>
              <a:rPr lang="en-US" dirty="0"/>
            </a:br>
            <a:r>
              <a:rPr lang="en-US" b="1" dirty="0"/>
              <a:t>The executive branch:  </a:t>
            </a:r>
            <a:r>
              <a:rPr lang="en-US" dirty="0"/>
              <a:t/>
            </a:r>
            <a:br>
              <a:rPr lang="en-US" dirty="0"/>
            </a:br>
            <a:r>
              <a:rPr lang="en-US" dirty="0"/>
              <a:t>The head of state and head of the executive is the </a:t>
            </a:r>
            <a:r>
              <a:rPr lang="en-US" b="1" dirty="0"/>
              <a:t>President</a:t>
            </a:r>
            <a:r>
              <a:rPr lang="en-US" dirty="0"/>
              <a:t>, elected by universal suffrage. </a:t>
            </a:r>
            <a:br>
              <a:rPr lang="en-US" dirty="0"/>
            </a:br>
            <a:r>
              <a:rPr lang="en-US" dirty="0"/>
              <a:t>The President of France, as head of state </a:t>
            </a:r>
            <a:r>
              <a:rPr lang="en-US" i="1" dirty="0"/>
              <a:t>and</a:t>
            </a:r>
            <a:r>
              <a:rPr lang="en-US" dirty="0"/>
              <a:t> head of the executive, thus carries more power than leaders of most other European countries, where the two functions are separate (for example in the UK, the Monarch and the Prime minister, in Germany the President and the Chancellor.) The President appoints a </a:t>
            </a:r>
            <a:r>
              <a:rPr lang="en-US" b="1" dirty="0"/>
              <a:t>prime </a:t>
            </a:r>
            <a:r>
              <a:rPr lang="en-US" b="1" dirty="0" smtClean="0"/>
              <a:t>minister</a:t>
            </a:r>
            <a:r>
              <a:rPr lang="en-US" dirty="0" smtClean="0"/>
              <a:t>, </a:t>
            </a:r>
            <a:r>
              <a:rPr lang="en-US" dirty="0"/>
              <a:t>who forms a </a:t>
            </a:r>
            <a:r>
              <a:rPr lang="en-US" b="1" dirty="0"/>
              <a:t>government</a:t>
            </a:r>
            <a:r>
              <a:rPr lang="en-US" dirty="0"/>
              <a:t>. </a:t>
            </a:r>
            <a:endParaRPr lang="en-US" dirty="0" smtClean="0"/>
          </a:p>
          <a:p>
            <a:r>
              <a:rPr lang="en-US" dirty="0"/>
              <a:t>The </a:t>
            </a:r>
            <a:r>
              <a:rPr lang="en-US" b="1" dirty="0"/>
              <a:t>French parliament</a:t>
            </a:r>
            <a:r>
              <a:rPr lang="en-US" dirty="0"/>
              <a:t> is </a:t>
            </a:r>
            <a:r>
              <a:rPr lang="en-US" dirty="0" smtClean="0"/>
              <a:t>composed </a:t>
            </a:r>
            <a:r>
              <a:rPr lang="en-US" dirty="0" smtClean="0"/>
              <a:t>of </a:t>
            </a:r>
            <a:r>
              <a:rPr lang="en-US" dirty="0"/>
              <a:t>two houses or chambers. The </a:t>
            </a:r>
            <a:r>
              <a:rPr lang="en-US" dirty="0" smtClean="0"/>
              <a:t>principal </a:t>
            </a:r>
            <a:r>
              <a:rPr lang="en-US" dirty="0"/>
              <a:t>house of parliament is the </a:t>
            </a:r>
            <a:r>
              <a:rPr lang="en-US" i="1" dirty="0" smtClean="0"/>
              <a:t>Assemblée </a:t>
            </a:r>
            <a:r>
              <a:rPr lang="en-US" i="1" dirty="0" err="1"/>
              <a:t>nationale</a:t>
            </a:r>
            <a:r>
              <a:rPr lang="en-US" dirty="0"/>
              <a:t>, or national assembly; the second chamber is </a:t>
            </a:r>
            <a:r>
              <a:rPr lang="en-US" dirty="0" smtClean="0"/>
              <a:t>the </a:t>
            </a:r>
            <a:r>
              <a:rPr lang="en-US" dirty="0"/>
              <a:t>Senate</a:t>
            </a:r>
            <a:r>
              <a:rPr lang="en-US" dirty="0" smtClean="0"/>
              <a:t>.</a:t>
            </a:r>
          </a:p>
          <a:p>
            <a:r>
              <a:rPr lang="en-US" dirty="0" smtClean="0"/>
              <a:t> </a:t>
            </a:r>
            <a:r>
              <a:rPr lang="en-US" sz="800" dirty="0"/>
              <a:t>https://about-france.com/political-system.htm</a:t>
            </a:r>
            <a:endParaRPr lang="it-IT" sz="800" dirty="0"/>
          </a:p>
        </p:txBody>
      </p:sp>
      <p:pic>
        <p:nvPicPr>
          <p:cNvPr id="4" name="Immagin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765060" y="3884568"/>
            <a:ext cx="1917795" cy="2701120"/>
          </a:xfrm>
          <a:prstGeom prst="rect">
            <a:avLst/>
          </a:prstGeom>
        </p:spPr>
      </p:pic>
      <p:sp>
        <p:nvSpPr>
          <p:cNvPr id="5" name="CasellaDiTesto 4"/>
          <p:cNvSpPr txBox="1"/>
          <p:nvPr/>
        </p:nvSpPr>
        <p:spPr>
          <a:xfrm>
            <a:off x="5703122" y="6585688"/>
            <a:ext cx="3440878" cy="338554"/>
          </a:xfrm>
          <a:prstGeom prst="rect">
            <a:avLst/>
          </a:prstGeom>
          <a:noFill/>
        </p:spPr>
        <p:txBody>
          <a:bodyPr wrap="none" rtlCol="0">
            <a:spAutoFit/>
          </a:bodyPr>
          <a:lstStyle/>
          <a:p>
            <a:r>
              <a:rPr lang="it-IT" sz="1600" dirty="0" smtClean="0">
                <a:solidFill>
                  <a:schemeClr val="tx2"/>
                </a:solidFill>
              </a:rPr>
              <a:t>EDOUARD PHILIPPE ( PRIME MINISTER</a:t>
            </a:r>
            <a:r>
              <a:rPr lang="it-IT" sz="1600" dirty="0" smtClean="0"/>
              <a:t>)</a:t>
            </a:r>
            <a:endParaRPr lang="it-IT" sz="1600" dirty="0"/>
          </a:p>
        </p:txBody>
      </p:sp>
      <p:pic>
        <p:nvPicPr>
          <p:cNvPr id="6" name="Immagin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54925" y="22133"/>
            <a:ext cx="2289075" cy="3002066"/>
          </a:xfrm>
          <a:prstGeom prst="rect">
            <a:avLst/>
          </a:prstGeom>
        </p:spPr>
      </p:pic>
      <p:sp>
        <p:nvSpPr>
          <p:cNvPr id="7" name="CasellaDiTesto 6"/>
          <p:cNvSpPr txBox="1"/>
          <p:nvPr/>
        </p:nvSpPr>
        <p:spPr>
          <a:xfrm>
            <a:off x="6709558" y="3068960"/>
            <a:ext cx="2582645" cy="846386"/>
          </a:xfrm>
          <a:prstGeom prst="rect">
            <a:avLst/>
          </a:prstGeom>
          <a:noFill/>
        </p:spPr>
        <p:txBody>
          <a:bodyPr wrap="square" rtlCol="0">
            <a:spAutoFit/>
          </a:bodyPr>
          <a:lstStyle/>
          <a:p>
            <a:r>
              <a:rPr lang="it-IT" sz="1600" dirty="0" smtClean="0">
                <a:solidFill>
                  <a:schemeClr val="tx2"/>
                </a:solidFill>
              </a:rPr>
              <a:t>EMMANUEL MACRON</a:t>
            </a:r>
            <a:r>
              <a:rPr lang="en-US" sz="1400" dirty="0" smtClean="0">
                <a:solidFill>
                  <a:schemeClr val="tx2"/>
                </a:solidFill>
              </a:rPr>
              <a:t>, </a:t>
            </a:r>
            <a:endParaRPr lang="en-US" sz="1400" dirty="0" smtClean="0">
              <a:solidFill>
                <a:schemeClr val="tx2"/>
              </a:solidFill>
            </a:endParaRPr>
          </a:p>
          <a:p>
            <a:r>
              <a:rPr lang="en-US" sz="1100" dirty="0" smtClean="0">
                <a:solidFill>
                  <a:schemeClr val="tx2"/>
                </a:solidFill>
              </a:rPr>
              <a:t>who was elected to</a:t>
            </a:r>
          </a:p>
          <a:p>
            <a:r>
              <a:rPr lang="en-US" sz="1100" dirty="0" smtClean="0">
                <a:solidFill>
                  <a:schemeClr val="tx2"/>
                </a:solidFill>
              </a:rPr>
              <a:t> the post at age 39, the youngest French </a:t>
            </a:r>
          </a:p>
          <a:p>
            <a:r>
              <a:rPr lang="en-US" sz="1100" dirty="0" smtClean="0">
                <a:solidFill>
                  <a:schemeClr val="tx2"/>
                </a:solidFill>
              </a:rPr>
              <a:t>leader since Napoleon.</a:t>
            </a:r>
            <a:r>
              <a:rPr lang="it-IT" sz="1100" dirty="0" smtClean="0">
                <a:solidFill>
                  <a:schemeClr val="tx2"/>
                </a:solidFill>
              </a:rPr>
              <a:t> </a:t>
            </a:r>
            <a:endParaRPr lang="it-IT" sz="1100" dirty="0">
              <a:solidFill>
                <a:schemeClr val="tx2"/>
              </a:solidFill>
            </a:endParaRPr>
          </a:p>
        </p:txBody>
      </p:sp>
    </p:spTree>
    <p:extLst>
      <p:ext uri="{BB962C8B-B14F-4D97-AF65-F5344CB8AC3E}">
        <p14:creationId xmlns:p14="http://schemas.microsoft.com/office/powerpoint/2010/main" val="367736535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60648"/>
            <a:ext cx="8229600" cy="1143000"/>
          </a:xfrm>
        </p:spPr>
        <p:txBody>
          <a:bodyPr>
            <a:normAutofit fontScale="90000"/>
          </a:bodyPr>
          <a:lstStyle/>
          <a:p>
            <a:r>
              <a:rPr lang="it-IT" dirty="0" smtClean="0"/>
              <a:t>COMPARISON BETWEEN FRANCE AND GREECE</a:t>
            </a:r>
            <a:endParaRPr lang="it-IT" dirty="0"/>
          </a:p>
        </p:txBody>
      </p:sp>
      <p:sp>
        <p:nvSpPr>
          <p:cNvPr id="3" name="Segnaposto contenuto 2"/>
          <p:cNvSpPr>
            <a:spLocks noGrp="1"/>
          </p:cNvSpPr>
          <p:nvPr>
            <p:ph idx="1"/>
          </p:nvPr>
        </p:nvSpPr>
        <p:spPr>
          <a:xfrm>
            <a:off x="4860032" y="1700808"/>
            <a:ext cx="4114800" cy="5023432"/>
          </a:xfrm>
          <a:solidFill>
            <a:srgbClr val="FF0000"/>
          </a:solidFill>
        </p:spPr>
        <p:txBody>
          <a:bodyPr>
            <a:normAutofit/>
          </a:bodyPr>
          <a:lstStyle/>
          <a:p>
            <a:pPr marL="0" indent="0">
              <a:buNone/>
            </a:pPr>
            <a:r>
              <a:rPr lang="it-IT" dirty="0" smtClean="0"/>
              <a:t>              </a:t>
            </a:r>
            <a:r>
              <a:rPr lang="it-IT" i="1" u="sng" dirty="0" smtClean="0"/>
              <a:t>GREECE</a:t>
            </a:r>
            <a:endParaRPr lang="it-IT" u="sng" dirty="0"/>
          </a:p>
          <a:p>
            <a:r>
              <a:rPr lang="it-IT" u="sng" dirty="0" err="1" smtClean="0"/>
              <a:t>Population</a:t>
            </a:r>
            <a:r>
              <a:rPr lang="it-IT" dirty="0"/>
              <a:t>: </a:t>
            </a:r>
            <a:r>
              <a:rPr lang="it-IT" dirty="0" smtClean="0"/>
              <a:t>10,850,557</a:t>
            </a:r>
          </a:p>
          <a:p>
            <a:pPr marL="0" indent="0">
              <a:buNone/>
            </a:pPr>
            <a:endParaRPr lang="it-IT" dirty="0"/>
          </a:p>
          <a:p>
            <a:r>
              <a:rPr lang="it-IT" u="sng" dirty="0" err="1"/>
              <a:t>Density</a:t>
            </a:r>
            <a:r>
              <a:rPr lang="it-IT" dirty="0" smtClean="0"/>
              <a:t>:</a:t>
            </a:r>
          </a:p>
          <a:p>
            <a:pPr marL="0" indent="0">
              <a:buNone/>
            </a:pPr>
            <a:r>
              <a:rPr lang="it-IT" dirty="0"/>
              <a:t> </a:t>
            </a:r>
            <a:r>
              <a:rPr lang="it-IT" dirty="0" smtClean="0"/>
              <a:t> </a:t>
            </a:r>
            <a:r>
              <a:rPr lang="it-IT" dirty="0"/>
              <a:t>82.23 </a:t>
            </a:r>
            <a:r>
              <a:rPr lang="it-IT" dirty="0" err="1" smtClean="0"/>
              <a:t>Person</a:t>
            </a:r>
            <a:r>
              <a:rPr lang="it-IT" dirty="0" smtClean="0"/>
              <a:t>/km²</a:t>
            </a:r>
            <a:endParaRPr lang="it-IT" dirty="0"/>
          </a:p>
          <a:p>
            <a:endParaRPr lang="it-IT" dirty="0"/>
          </a:p>
          <a:p>
            <a:r>
              <a:rPr lang="it-IT" u="sng" dirty="0" err="1"/>
              <a:t>Surface</a:t>
            </a:r>
            <a:r>
              <a:rPr lang="it-IT" dirty="0"/>
              <a:t>: </a:t>
            </a:r>
            <a:r>
              <a:rPr lang="sk-SK" dirty="0" smtClean="0"/>
              <a:t>131957</a:t>
            </a:r>
            <a:r>
              <a:rPr lang="sk-SK" dirty="0"/>
              <a:t> km²</a:t>
            </a:r>
            <a:endParaRPr lang="it-IT" b="1" dirty="0"/>
          </a:p>
          <a:p>
            <a:endParaRPr lang="it-IT" dirty="0"/>
          </a:p>
        </p:txBody>
      </p:sp>
      <p:sp>
        <p:nvSpPr>
          <p:cNvPr id="4" name="CasellaDiTesto 3"/>
          <p:cNvSpPr txBox="1"/>
          <p:nvPr/>
        </p:nvSpPr>
        <p:spPr>
          <a:xfrm>
            <a:off x="107504" y="1700807"/>
            <a:ext cx="4320480" cy="5078313"/>
          </a:xfrm>
          <a:prstGeom prst="rect">
            <a:avLst/>
          </a:prstGeom>
          <a:solidFill>
            <a:schemeClr val="tx2"/>
          </a:solidFill>
        </p:spPr>
        <p:txBody>
          <a:bodyPr wrap="square" rtlCol="0">
            <a:spAutoFit/>
          </a:bodyPr>
          <a:lstStyle/>
          <a:p>
            <a:r>
              <a:rPr lang="it-IT" sz="3000" i="1" dirty="0"/>
              <a:t> </a:t>
            </a:r>
            <a:r>
              <a:rPr lang="it-IT" sz="3000" i="1" dirty="0" smtClean="0"/>
              <a:t>                    </a:t>
            </a:r>
            <a:r>
              <a:rPr lang="it-IT" sz="3000" i="1" u="sng" dirty="0" smtClean="0"/>
              <a:t>FRANCE</a:t>
            </a:r>
          </a:p>
          <a:p>
            <a:endParaRPr lang="it-IT" i="1" u="sng" dirty="0" smtClean="0"/>
          </a:p>
          <a:p>
            <a:pPr marL="285750" indent="-285750">
              <a:buFont typeface="Arial" pitchFamily="34" charset="0"/>
              <a:buChar char="•"/>
            </a:pPr>
            <a:r>
              <a:rPr lang="it-IT" sz="3000" u="sng" dirty="0" err="1" smtClean="0"/>
              <a:t>Population</a:t>
            </a:r>
            <a:r>
              <a:rPr lang="it-IT" sz="3000" u="sng" dirty="0" smtClean="0"/>
              <a:t>: </a:t>
            </a:r>
          </a:p>
          <a:p>
            <a:r>
              <a:rPr lang="it-IT" sz="3000" dirty="0"/>
              <a:t> </a:t>
            </a:r>
            <a:r>
              <a:rPr lang="it-IT" sz="3200" dirty="0"/>
              <a:t>66 992 699</a:t>
            </a:r>
            <a:r>
              <a:rPr lang="it-IT" sz="3200" dirty="0" smtClean="0"/>
              <a:t> </a:t>
            </a:r>
            <a:endParaRPr lang="it-IT" sz="3200" dirty="0"/>
          </a:p>
          <a:p>
            <a:endParaRPr lang="it-IT" sz="3200" dirty="0"/>
          </a:p>
          <a:p>
            <a:pPr marL="457200" indent="-457200">
              <a:buFont typeface="Arial" pitchFamily="34" charset="0"/>
              <a:buChar char="•"/>
            </a:pPr>
            <a:r>
              <a:rPr lang="it-IT" sz="3000" u="sng" dirty="0" err="1" smtClean="0"/>
              <a:t>Density</a:t>
            </a:r>
            <a:r>
              <a:rPr lang="it-IT" sz="3000" u="sng" dirty="0" smtClean="0"/>
              <a:t>:</a:t>
            </a:r>
          </a:p>
          <a:p>
            <a:r>
              <a:rPr lang="it-IT" sz="3000" dirty="0"/>
              <a:t> </a:t>
            </a:r>
            <a:r>
              <a:rPr lang="it-IT" sz="3000" dirty="0" smtClean="0"/>
              <a:t>              100 </a:t>
            </a:r>
            <a:r>
              <a:rPr lang="it-IT" sz="3000" dirty="0" err="1" smtClean="0"/>
              <a:t>person</a:t>
            </a:r>
            <a:r>
              <a:rPr lang="it-IT" sz="3000" dirty="0" smtClean="0"/>
              <a:t>/km²</a:t>
            </a:r>
          </a:p>
          <a:p>
            <a:endParaRPr lang="it-IT" sz="3000" u="sng" dirty="0" smtClean="0"/>
          </a:p>
          <a:p>
            <a:pPr marL="285750" indent="-285750">
              <a:buFont typeface="Arial" pitchFamily="34" charset="0"/>
              <a:buChar char="•"/>
            </a:pPr>
            <a:r>
              <a:rPr lang="it-IT" sz="3000" u="sng" dirty="0" err="1" smtClean="0"/>
              <a:t>Surface</a:t>
            </a:r>
            <a:r>
              <a:rPr lang="it-IT" sz="3000" u="sng" dirty="0" smtClean="0"/>
              <a:t>:</a:t>
            </a:r>
          </a:p>
          <a:p>
            <a:r>
              <a:rPr lang="it-IT" sz="3000" dirty="0"/>
              <a:t> </a:t>
            </a:r>
            <a:r>
              <a:rPr lang="it-IT" sz="3000" dirty="0" smtClean="0"/>
              <a:t>         </a:t>
            </a:r>
            <a:r>
              <a:rPr lang="it-IT" sz="3200" dirty="0" smtClean="0"/>
              <a:t>633 </a:t>
            </a:r>
            <a:r>
              <a:rPr lang="it-IT" sz="3200" dirty="0"/>
              <a:t>186.6  </a:t>
            </a:r>
            <a:r>
              <a:rPr lang="sk-SK" sz="3200" dirty="0"/>
              <a:t> </a:t>
            </a:r>
            <a:r>
              <a:rPr lang="sk-SK" sz="3200" dirty="0" smtClean="0"/>
              <a:t>km²</a:t>
            </a:r>
            <a:endParaRPr lang="it-IT" sz="3200" dirty="0"/>
          </a:p>
          <a:p>
            <a:pPr marL="285750" indent="-285750">
              <a:buFont typeface="Arial" pitchFamily="34" charset="0"/>
              <a:buChar char="•"/>
            </a:pPr>
            <a:endParaRPr lang="it-IT" sz="3000" i="1" u="sng" dirty="0" smtClean="0"/>
          </a:p>
        </p:txBody>
      </p:sp>
    </p:spTree>
    <p:extLst>
      <p:ext uri="{BB962C8B-B14F-4D97-AF65-F5344CB8AC3E}">
        <p14:creationId xmlns:p14="http://schemas.microsoft.com/office/powerpoint/2010/main" val="17065456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endParaRPr lang="it-IT"/>
          </a:p>
        </p:txBody>
      </p:sp>
      <p:pic>
        <p:nvPicPr>
          <p:cNvPr id="4" name="Segnaposto contenuto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
        <p:nvSpPr>
          <p:cNvPr id="3" name="CasellaDiTesto 2"/>
          <p:cNvSpPr txBox="1"/>
          <p:nvPr/>
        </p:nvSpPr>
        <p:spPr>
          <a:xfrm>
            <a:off x="6109195" y="6631687"/>
            <a:ext cx="3034805" cy="492443"/>
          </a:xfrm>
          <a:prstGeom prst="rect">
            <a:avLst/>
          </a:prstGeom>
          <a:noFill/>
        </p:spPr>
        <p:txBody>
          <a:bodyPr wrap="none" rtlCol="0">
            <a:spAutoFit/>
          </a:bodyPr>
          <a:lstStyle/>
          <a:p>
            <a:r>
              <a:rPr lang="it-IT" sz="800" dirty="0"/>
              <a:t>https://europa.eu/european-union/about-eu/figures/living_en#size</a:t>
            </a:r>
          </a:p>
          <a:p>
            <a:endParaRPr lang="it-IT" dirty="0"/>
          </a:p>
        </p:txBody>
      </p:sp>
    </p:spTree>
    <p:extLst>
      <p:ext uri="{BB962C8B-B14F-4D97-AF65-F5344CB8AC3E}">
        <p14:creationId xmlns:p14="http://schemas.microsoft.com/office/powerpoint/2010/main" val="61807358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1904</TotalTime>
  <Words>2387</Words>
  <Application>Microsoft Office PowerPoint</Application>
  <PresentationFormat>Presentazione su schermo (4:3)</PresentationFormat>
  <Paragraphs>269</Paragraphs>
  <Slides>36</Slides>
  <Notes>0</Notes>
  <HiddenSlides>0</HiddenSlides>
  <MMClips>0</MMClips>
  <ScaleCrop>false</ScaleCrop>
  <HeadingPairs>
    <vt:vector size="4" baseType="variant">
      <vt:variant>
        <vt:lpstr>Tema</vt:lpstr>
      </vt:variant>
      <vt:variant>
        <vt:i4>1</vt:i4>
      </vt:variant>
      <vt:variant>
        <vt:lpstr>Titoli diapositive</vt:lpstr>
      </vt:variant>
      <vt:variant>
        <vt:i4>36</vt:i4>
      </vt:variant>
    </vt:vector>
  </HeadingPairs>
  <TitlesOfParts>
    <vt:vector size="37" baseType="lpstr">
      <vt:lpstr>Tema di Office</vt:lpstr>
      <vt:lpstr>FRANCE</vt:lpstr>
      <vt:lpstr>Presentazione standard di PowerPoint</vt:lpstr>
      <vt:lpstr>Presentazione standard di PowerPoint</vt:lpstr>
      <vt:lpstr>Presentazione standard di PowerPoint</vt:lpstr>
      <vt:lpstr>Presentazione standard di PowerPoint</vt:lpstr>
      <vt:lpstr>SOME INFORMATION:</vt:lpstr>
      <vt:lpstr>Presentazione standard di PowerPoint</vt:lpstr>
      <vt:lpstr>COMPARISON BETWEEN FRANCE AND GREECE</vt:lpstr>
      <vt:lpstr>Presentazione standard di PowerPoint</vt:lpstr>
      <vt:lpstr>Presentazione standard di PowerPoint</vt:lpstr>
      <vt:lpstr>Presentazione standard di PowerPoint</vt:lpstr>
      <vt:lpstr>Presentazione standard di PowerPoint</vt:lpstr>
      <vt:lpstr> The Main Religions of France </vt:lpstr>
      <vt:lpstr>Presentazione standard di PowerPoint</vt:lpstr>
      <vt:lpstr>Presentazione standard di PowerPoint</vt:lpstr>
      <vt:lpstr>Presentazione standard di PowerPoint</vt:lpstr>
      <vt:lpstr>Presentazione standard di PowerPoint</vt:lpstr>
      <vt:lpstr>Presentazione standard di PowerPoint</vt:lpstr>
      <vt:lpstr>ENERGY:  world power in nuclear energy</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https://ec.europa.eu/eurostat/guip/countryAction.do</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FRANCE</dc:title>
  <dc:creator>Utente</dc:creator>
  <cp:lastModifiedBy>Utente</cp:lastModifiedBy>
  <cp:revision>101</cp:revision>
  <dcterms:created xsi:type="dcterms:W3CDTF">2019-11-22T10:20:27Z</dcterms:created>
  <dcterms:modified xsi:type="dcterms:W3CDTF">2019-11-25T01:23:19Z</dcterms:modified>
</cp:coreProperties>
</file>