
<file path=[Content_Types].xml><?xml version="1.0" encoding="utf-8"?>
<Types xmlns="http://schemas.openxmlformats.org/package/2006/content-types">
  <Default ContentType="application/x-fontdata" Extension="fntdata"/>
  <Default ContentType="image/jpeg" Extension="jpeg"/>
  <Default ContentType="image/png" Extension="png"/>
  <Default ContentType="application/vnd.openxmlformats-package.relationships+xml" Extension="rels"/>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slide+xml" PartName="/ppt/slides/slide11.xml"/>
  <Override ContentType="application/vnd.openxmlformats-officedocument.presentationml.slide+xml" PartName="/ppt/slides/slide12.xml"/>
  <Override ContentType="application/vnd.openxmlformats-officedocument.presentationml.slide+xml" PartName="/ppt/slides/slide13.xml"/>
  <Override ContentType="application/vnd.openxmlformats-officedocument.presentationml.slide+xml" PartName="/ppt/slides/slide14.xml"/>
  <Override ContentType="application/vnd.openxmlformats-officedocument.presentationml.slide+xml" PartName="/ppt/slides/slide15.xml"/>
  <Override ContentType="application/vnd.openxmlformats-officedocument.presentationml.slide+xml" PartName="/ppt/slides/slide16.xml"/>
  <Override ContentType="application/vnd.openxmlformats-officedocument.presentationml.slide+xml" PartName="/ppt/slides/slide17.xml"/>
  <Override ContentType="application/vnd.openxmlformats-officedocument.presentationml.slide+xml" PartName="/ppt/slides/slide18.xml"/>
  <Override ContentType="application/vnd.openxmlformats-officedocument.presentationml.slide+xml" PartName="/ppt/slides/slide19.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22.xml"/>
  <Override ContentType="application/vnd.openxmlformats-officedocument.presentationml.slide+xml" PartName="/ppt/slides/slide23.xml"/>
  <Override ContentType="application/vnd.openxmlformats-officedocument.presentationml.slide+xml" PartName="/ppt/slides/slide24.xml"/>
  <Override ContentType="application/vnd.openxmlformats-officedocument.presentationml.slide+xml" PartName="/ppt/slides/slide25.xml"/>
  <Override ContentType="application/vnd.openxmlformats-officedocument.presentationml.slide+xml" PartName="/ppt/slides/slide26.xml"/>
  <Override ContentType="application/vnd.openxmlformats-officedocument.presentationml.slide+xml" PartName="/ppt/slides/slide27.xml"/>
  <Override ContentType="application/vnd.openxmlformats-officedocument.presentationml.slide+xml" PartName="/ppt/slides/slide28.xml"/>
  <Override ContentType="application/vnd.openxmlformats-officedocument.presentationml.slide+xml" PartName="/ppt/slides/slide29.xml"/>
  <Override ContentType="application/vnd.openxmlformats-officedocument.presentationml.slide+xml" PartName="/ppt/slides/slide30.xml"/>
  <Override ContentType="application/vnd.openxmlformats-officedocument.presentationml.slide+xml" PartName="/ppt/slides/slide31.xml"/>
  <Override ContentType="application/vnd.openxmlformats-officedocument.presentationml.slide+xml" PartName="/ppt/slides/slide32.xml"/>
  <Override ContentType="application/vnd.openxmlformats-officedocument.presentationml.slide+xml" PartName="/ppt/slides/slide33.xml"/>
  <Override ContentType="application/vnd.openxmlformats-officedocument.presentationml.slide+xml" PartName="/ppt/slides/slide34.xml"/>
  <Override ContentType="application/vnd.openxmlformats-officedocument.presentationml.slide+xml" PartName="/ppt/slides/slide35.xml"/>
  <Override ContentType="application/vnd.openxmlformats-officedocument.presentationml.slide+xml" PartName="/ppt/slides/slide36.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sldIdLst>
    <p:sldId id="256" r:id="rId26"/>
    <p:sldId id="257" r:id="rId27"/>
    <p:sldId id="258" r:id="rId28"/>
    <p:sldId id="259" r:id="rId29"/>
    <p:sldId id="260" r:id="rId30"/>
    <p:sldId id="261" r:id="rId31"/>
    <p:sldId id="262" r:id="rId32"/>
    <p:sldId id="263" r:id="rId33"/>
    <p:sldId id="264" r:id="rId34"/>
    <p:sldId id="265" r:id="rId35"/>
    <p:sldId id="266" r:id="rId36"/>
    <p:sldId id="267" r:id="rId37"/>
    <p:sldId id="268" r:id="rId38"/>
    <p:sldId id="269" r:id="rId39"/>
    <p:sldId id="270" r:id="rId40"/>
    <p:sldId id="271" r:id="rId41"/>
    <p:sldId id="272" r:id="rId42"/>
    <p:sldId id="273" r:id="rId43"/>
    <p:sldId id="274" r:id="rId44"/>
    <p:sldId id="275" r:id="rId45"/>
    <p:sldId id="276" r:id="rId46"/>
    <p:sldId id="277" r:id="rId47"/>
    <p:sldId id="278" r:id="rId48"/>
    <p:sldId id="279" r:id="rId49"/>
    <p:sldId id="280" r:id="rId50"/>
    <p:sldId id="281" r:id="rId51"/>
    <p:sldId id="282" r:id="rId52"/>
    <p:sldId id="283" r:id="rId53"/>
    <p:sldId id="284" r:id="rId54"/>
    <p:sldId id="285" r:id="rId55"/>
    <p:sldId id="286" r:id="rId56"/>
    <p:sldId id="287" r:id="rId57"/>
    <p:sldId id="288" r:id="rId58"/>
    <p:sldId id="289" r:id="rId59"/>
    <p:sldId id="290" r:id="rId60"/>
    <p:sldId id="291" r:id="rId61"/>
  </p:sldIdLst>
  <p:sldSz cx="18288000" cy="10287000"/>
  <p:notesSz cx="6858000" cy="9144000"/>
  <p:embeddedFontLst>
    <p:embeddedFont>
      <p:font typeface="Arimo" charset="1" panose="020B0604020202020204"/>
      <p:regular r:id="rId6"/>
      <p:bold r:id="rId7"/>
      <p:italic r:id="rId8"/>
      <p:boldItalic r:id="rId9"/>
    </p:embeddedFont>
    <p:embeddedFont>
      <p:font typeface="HK Grotesk Light" charset="1" panose="00000400000000000000"/>
      <p:regular r:id="rId10"/>
      <p:bold r:id="rId11"/>
      <p:italic r:id="rId12"/>
      <p:boldItalic r:id="rId13"/>
    </p:embeddedFont>
    <p:embeddedFont>
      <p:font typeface="Noto Sans" charset="1" panose="020B0502040504020204"/>
      <p:regular r:id="rId14"/>
      <p:bold r:id="rId15"/>
      <p:italic r:id="rId16"/>
      <p:boldItalic r:id="rId17"/>
    </p:embeddedFont>
    <p:embeddedFont>
      <p:font typeface="HK Grotesk Bold" charset="1" panose="00000800000000000000"/>
      <p:regular r:id="rId18"/>
      <p:italic r:id="rId19"/>
    </p:embeddedFont>
    <p:embeddedFont>
      <p:font typeface="HK Grotesk Medium" charset="1" panose="00000600000000000000"/>
      <p:regular r:id="rId20"/>
      <p:bold r:id="rId21"/>
      <p:italic r:id="rId22"/>
      <p:boldItalic r:id="rId23"/>
    </p:embeddedFont>
    <p:embeddedFont>
      <p:font typeface="Vesper Libre Bold" charset="1" panose="00000800000000000000"/>
      <p:regular r:id="rId24"/>
      <p:bold r:id="rId25"/>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fonts/font10.fntdata" Type="http://schemas.openxmlformats.org/officeDocument/2006/relationships/font"/><Relationship Id="rId11" Target="fonts/font11.fntdata" Type="http://schemas.openxmlformats.org/officeDocument/2006/relationships/font"/><Relationship Id="rId12" Target="fonts/font12.fntdata" Type="http://schemas.openxmlformats.org/officeDocument/2006/relationships/font"/><Relationship Id="rId13" Target="fonts/font13.fntdata" Type="http://schemas.openxmlformats.org/officeDocument/2006/relationships/font"/><Relationship Id="rId14" Target="fonts/font14.fntdata" Type="http://schemas.openxmlformats.org/officeDocument/2006/relationships/font"/><Relationship Id="rId15" Target="fonts/font15.fntdata" Type="http://schemas.openxmlformats.org/officeDocument/2006/relationships/font"/><Relationship Id="rId16" Target="fonts/font16.fntdata" Type="http://schemas.openxmlformats.org/officeDocument/2006/relationships/font"/><Relationship Id="rId17" Target="fonts/font17.fntdata" Type="http://schemas.openxmlformats.org/officeDocument/2006/relationships/font"/><Relationship Id="rId18" Target="fonts/font18.fntdata" Type="http://schemas.openxmlformats.org/officeDocument/2006/relationships/font"/><Relationship Id="rId19" Target="fonts/font19.fntdata" Type="http://schemas.openxmlformats.org/officeDocument/2006/relationships/font"/><Relationship Id="rId2" Target="presProps.xml" Type="http://schemas.openxmlformats.org/officeDocument/2006/relationships/presProps"/><Relationship Id="rId20" Target="fonts/font20.fntdata" Type="http://schemas.openxmlformats.org/officeDocument/2006/relationships/font"/><Relationship Id="rId21" Target="fonts/font21.fntdata" Type="http://schemas.openxmlformats.org/officeDocument/2006/relationships/font"/><Relationship Id="rId22" Target="fonts/font22.fntdata" Type="http://schemas.openxmlformats.org/officeDocument/2006/relationships/font"/><Relationship Id="rId23" Target="fonts/font23.fntdata" Type="http://schemas.openxmlformats.org/officeDocument/2006/relationships/font"/><Relationship Id="rId24" Target="fonts/font24.fntdata" Type="http://schemas.openxmlformats.org/officeDocument/2006/relationships/font"/><Relationship Id="rId25" Target="fonts/font25.fntdata" Type="http://schemas.openxmlformats.org/officeDocument/2006/relationships/font"/><Relationship Id="rId26" Target="slides/slide1.xml" Type="http://schemas.openxmlformats.org/officeDocument/2006/relationships/slide"/><Relationship Id="rId27" Target="slides/slide2.xml" Type="http://schemas.openxmlformats.org/officeDocument/2006/relationships/slide"/><Relationship Id="rId28" Target="slides/slide3.xml" Type="http://schemas.openxmlformats.org/officeDocument/2006/relationships/slide"/><Relationship Id="rId29" Target="slides/slide4.xml" Type="http://schemas.openxmlformats.org/officeDocument/2006/relationships/slide"/><Relationship Id="rId3" Target="viewProps.xml" Type="http://schemas.openxmlformats.org/officeDocument/2006/relationships/viewProps"/><Relationship Id="rId30" Target="slides/slide5.xml" Type="http://schemas.openxmlformats.org/officeDocument/2006/relationships/slide"/><Relationship Id="rId31" Target="slides/slide6.xml" Type="http://schemas.openxmlformats.org/officeDocument/2006/relationships/slide"/><Relationship Id="rId32" Target="slides/slide7.xml" Type="http://schemas.openxmlformats.org/officeDocument/2006/relationships/slide"/><Relationship Id="rId33" Target="slides/slide8.xml" Type="http://schemas.openxmlformats.org/officeDocument/2006/relationships/slide"/><Relationship Id="rId34" Target="slides/slide9.xml" Type="http://schemas.openxmlformats.org/officeDocument/2006/relationships/slide"/><Relationship Id="rId35" Target="slides/slide10.xml" Type="http://schemas.openxmlformats.org/officeDocument/2006/relationships/slide"/><Relationship Id="rId36" Target="slides/slide11.xml" Type="http://schemas.openxmlformats.org/officeDocument/2006/relationships/slide"/><Relationship Id="rId37" Target="slides/slide12.xml" Type="http://schemas.openxmlformats.org/officeDocument/2006/relationships/slide"/><Relationship Id="rId38" Target="slides/slide13.xml" Type="http://schemas.openxmlformats.org/officeDocument/2006/relationships/slide"/><Relationship Id="rId39" Target="slides/slide14.xml" Type="http://schemas.openxmlformats.org/officeDocument/2006/relationships/slide"/><Relationship Id="rId4" Target="theme/theme1.xml" Type="http://schemas.openxmlformats.org/officeDocument/2006/relationships/theme"/><Relationship Id="rId40" Target="slides/slide15.xml" Type="http://schemas.openxmlformats.org/officeDocument/2006/relationships/slide"/><Relationship Id="rId41" Target="slides/slide16.xml" Type="http://schemas.openxmlformats.org/officeDocument/2006/relationships/slide"/><Relationship Id="rId42" Target="slides/slide17.xml" Type="http://schemas.openxmlformats.org/officeDocument/2006/relationships/slide"/><Relationship Id="rId43" Target="slides/slide18.xml" Type="http://schemas.openxmlformats.org/officeDocument/2006/relationships/slide"/><Relationship Id="rId44" Target="slides/slide19.xml" Type="http://schemas.openxmlformats.org/officeDocument/2006/relationships/slide"/><Relationship Id="rId45" Target="slides/slide20.xml" Type="http://schemas.openxmlformats.org/officeDocument/2006/relationships/slide"/><Relationship Id="rId46" Target="slides/slide21.xml" Type="http://schemas.openxmlformats.org/officeDocument/2006/relationships/slide"/><Relationship Id="rId47" Target="slides/slide22.xml" Type="http://schemas.openxmlformats.org/officeDocument/2006/relationships/slide"/><Relationship Id="rId48" Target="slides/slide23.xml" Type="http://schemas.openxmlformats.org/officeDocument/2006/relationships/slide"/><Relationship Id="rId49" Target="slides/slide24.xml" Type="http://schemas.openxmlformats.org/officeDocument/2006/relationships/slide"/><Relationship Id="rId5" Target="tableStyles.xml" Type="http://schemas.openxmlformats.org/officeDocument/2006/relationships/tableStyles"/><Relationship Id="rId50" Target="slides/slide25.xml" Type="http://schemas.openxmlformats.org/officeDocument/2006/relationships/slide"/><Relationship Id="rId51" Target="slides/slide26.xml" Type="http://schemas.openxmlformats.org/officeDocument/2006/relationships/slide"/><Relationship Id="rId52" Target="slides/slide27.xml" Type="http://schemas.openxmlformats.org/officeDocument/2006/relationships/slide"/><Relationship Id="rId53" Target="slides/slide28.xml" Type="http://schemas.openxmlformats.org/officeDocument/2006/relationships/slide"/><Relationship Id="rId54" Target="slides/slide29.xml" Type="http://schemas.openxmlformats.org/officeDocument/2006/relationships/slide"/><Relationship Id="rId55" Target="slides/slide30.xml" Type="http://schemas.openxmlformats.org/officeDocument/2006/relationships/slide"/><Relationship Id="rId56" Target="slides/slide31.xml" Type="http://schemas.openxmlformats.org/officeDocument/2006/relationships/slide"/><Relationship Id="rId57" Target="slides/slide32.xml" Type="http://schemas.openxmlformats.org/officeDocument/2006/relationships/slide"/><Relationship Id="rId58" Target="slides/slide33.xml" Type="http://schemas.openxmlformats.org/officeDocument/2006/relationships/slide"/><Relationship Id="rId59" Target="slides/slide34.xml" Type="http://schemas.openxmlformats.org/officeDocument/2006/relationships/slide"/><Relationship Id="rId6" Target="fonts/font6.fntdata" Type="http://schemas.openxmlformats.org/officeDocument/2006/relationships/font"/><Relationship Id="rId60" Target="slides/slide35.xml" Type="http://schemas.openxmlformats.org/officeDocument/2006/relationships/slide"/><Relationship Id="rId61" Target="slides/slide36.xml" Type="http://schemas.openxmlformats.org/officeDocument/2006/relationships/slide"/><Relationship Id="rId7" Target="fonts/font7.fntdata" Type="http://schemas.openxmlformats.org/officeDocument/2006/relationships/font"/><Relationship Id="rId8" Target="fonts/font8.fntdata" Type="http://schemas.openxmlformats.org/officeDocument/2006/relationships/font"/><Relationship Id="rId9" Target="fonts/font9.fntdata" Type="http://schemas.openxmlformats.org/officeDocument/2006/relationships/font"/></Relationship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jpeg" Type="http://schemas.openxmlformats.org/officeDocument/2006/relationships/image"/></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0.png" Type="http://schemas.openxmlformats.org/officeDocument/2006/relationships/image"/></Relationships>
</file>

<file path=ppt/slides/_rels/slide1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1.jpeg" Type="http://schemas.openxmlformats.org/officeDocument/2006/relationships/image"/><Relationship Id="rId3" Target="../media/image12.jpeg" Type="http://schemas.openxmlformats.org/officeDocument/2006/relationships/image"/></Relationships>
</file>

<file path=ppt/slides/_rels/slide1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3.jpeg" Type="http://schemas.openxmlformats.org/officeDocument/2006/relationships/image"/></Relationships>
</file>

<file path=ppt/slides/_rels/slide1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4.jpeg" Type="http://schemas.openxmlformats.org/officeDocument/2006/relationships/image"/><Relationship Id="rId3" Target="../media/image15.jpeg" Type="http://schemas.openxmlformats.org/officeDocument/2006/relationships/image"/></Relationships>
</file>

<file path=ppt/slides/_rels/slide1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6.jpeg" Type="http://schemas.openxmlformats.org/officeDocument/2006/relationships/image"/></Relationships>
</file>

<file path=ppt/slides/_rels/slide1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7.jpeg" Type="http://schemas.openxmlformats.org/officeDocument/2006/relationships/image"/></Relationships>
</file>

<file path=ppt/slides/_rels/slide1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8.png" Type="http://schemas.openxmlformats.org/officeDocument/2006/relationships/image"/><Relationship Id="rId3" Target="../media/image19.png" Type="http://schemas.openxmlformats.org/officeDocument/2006/relationships/image"/></Relationships>
</file>

<file path=ppt/slides/_rels/slide1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0.jpeg" Type="http://schemas.openxmlformats.org/officeDocument/2006/relationships/image"/><Relationship Id="rId3" Target="../media/image21.jpeg" Type="http://schemas.openxmlformats.org/officeDocument/2006/relationships/image"/><Relationship Id="rId4" Target="../media/image22.jpeg" Type="http://schemas.openxmlformats.org/officeDocument/2006/relationships/image"/></Relationships>
</file>

<file path=ppt/slides/_rels/slide1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png" Type="http://schemas.openxmlformats.org/officeDocument/2006/relationships/image"/></Relationships>
</file>

<file path=ppt/slides/_rels/slide1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jpeg" Type="http://schemas.openxmlformats.org/officeDocument/2006/relationships/image"/></Relationships>
</file>

<file path=ppt/slides/_rels/slide2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3.jpeg" Type="http://schemas.openxmlformats.org/officeDocument/2006/relationships/image"/></Relationships>
</file>

<file path=ppt/slides/_rels/slide2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4.png" Type="http://schemas.openxmlformats.org/officeDocument/2006/relationships/image"/></Relationships>
</file>

<file path=ppt/slides/_rels/slide2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5.png" Type="http://schemas.openxmlformats.org/officeDocument/2006/relationships/image"/></Relationships>
</file>

<file path=ppt/slides/_rels/slide2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6.jpeg" Type="http://schemas.openxmlformats.org/officeDocument/2006/relationships/image"/><Relationship Id="rId3" Target="../media/image27.jpeg" Type="http://schemas.openxmlformats.org/officeDocument/2006/relationships/image"/></Relationships>
</file>

<file path=ppt/slides/_rels/slide2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7.jpeg" Type="http://schemas.openxmlformats.org/officeDocument/2006/relationships/image"/></Relationships>
</file>

<file path=ppt/slides/_rels/slide2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8.jpeg" Type="http://schemas.openxmlformats.org/officeDocument/2006/relationships/image"/></Relationships>
</file>

<file path=ppt/slides/_rels/slide2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29.jpeg" Type="http://schemas.openxmlformats.org/officeDocument/2006/relationships/image"/></Relationships>
</file>

<file path=ppt/slides/_rels/slide2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0.png" Type="http://schemas.openxmlformats.org/officeDocument/2006/relationships/image"/></Relationships>
</file>

<file path=ppt/slides/_rels/slide28.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2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1.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jpeg" Type="http://schemas.openxmlformats.org/officeDocument/2006/relationships/image"/></Relationships>
</file>

<file path=ppt/slides/_rels/slide30.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17.jpeg" Type="http://schemas.openxmlformats.org/officeDocument/2006/relationships/image"/></Relationships>
</file>

<file path=ppt/slides/_rels/slide31.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2.png" Type="http://schemas.openxmlformats.org/officeDocument/2006/relationships/image"/></Relationships>
</file>

<file path=ppt/slides/_rels/slide32.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3.jpeg" Type="http://schemas.openxmlformats.org/officeDocument/2006/relationships/image"/></Relationships>
</file>

<file path=ppt/slides/_rels/slide33.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4.jpeg" Type="http://schemas.openxmlformats.org/officeDocument/2006/relationships/image"/></Relationships>
</file>

<file path=ppt/slides/_rels/slide3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jpeg" Type="http://schemas.openxmlformats.org/officeDocument/2006/relationships/image"/></Relationships>
</file>

<file path=ppt/slides/_rels/slide3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5.jpeg" Type="http://schemas.openxmlformats.org/officeDocument/2006/relationships/image"/></Relationships>
</file>

<file path=ppt/slides/_rels/slide36.xml.rels><?xml version="1.0" encoding="UTF-8" standalone="yes"?><Relationships xmlns="http://schemas.openxmlformats.org/package/2006/relationships"><Relationship Id="rId1" Target="../slideLayouts/slideLayout7.xml" Type="http://schemas.openxmlformats.org/officeDocument/2006/relationships/slideLayout"/></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4.jpe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5.jpe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6.pn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7.jpeg" Type="http://schemas.openxmlformats.org/officeDocument/2006/relationships/image"/><Relationship Id="rId3" Target="../media/image8.jpe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9.jpe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media/image3.jpe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2621532"/>
            <a:ext cx="15599792" cy="7665468"/>
            <a:chOff x="0" y="0"/>
            <a:chExt cx="4244582" cy="2085714"/>
          </a:xfrm>
        </p:grpSpPr>
        <p:sp>
          <p:nvSpPr>
            <p:cNvPr name="Freeform 3" id="3"/>
            <p:cNvSpPr/>
            <p:nvPr/>
          </p:nvSpPr>
          <p:spPr>
            <a:xfrm>
              <a:off x="0" y="0"/>
              <a:ext cx="4244582" cy="2085714"/>
            </a:xfrm>
            <a:custGeom>
              <a:avLst/>
              <a:gdLst/>
              <a:ahLst/>
              <a:cxnLst/>
              <a:rect r="r" b="b" t="t" l="l"/>
              <a:pathLst>
                <a:path h="2085714" w="4244582">
                  <a:moveTo>
                    <a:pt x="0" y="0"/>
                  </a:moveTo>
                  <a:lnTo>
                    <a:pt x="4244582" y="0"/>
                  </a:lnTo>
                  <a:lnTo>
                    <a:pt x="4244582" y="2085714"/>
                  </a:lnTo>
                  <a:lnTo>
                    <a:pt x="0" y="2085714"/>
                  </a:lnTo>
                  <a:close/>
                </a:path>
              </a:pathLst>
            </a:custGeom>
            <a:solidFill>
              <a:srgbClr val="000342"/>
            </a:solidFill>
          </p:spPr>
        </p:sp>
      </p:grpSp>
      <p:pic>
        <p:nvPicPr>
          <p:cNvPr name="Picture 4" id="4"/>
          <p:cNvPicPr>
            <a:picLocks noChangeAspect="true"/>
          </p:cNvPicPr>
          <p:nvPr/>
        </p:nvPicPr>
        <p:blipFill>
          <a:blip r:embed="rId2"/>
          <a:srcRect l="0" t="7874" r="0" b="7874"/>
          <a:stretch>
            <a:fillRect/>
          </a:stretch>
        </p:blipFill>
        <p:spPr>
          <a:xfrm flipH="false" flipV="false" rot="0">
            <a:off x="3982023" y="-53408"/>
            <a:ext cx="14350222" cy="8902440"/>
          </a:xfrm>
          <a:prstGeom prst="rect">
            <a:avLst/>
          </a:prstGeom>
        </p:spPr>
      </p:pic>
      <p:grpSp>
        <p:nvGrpSpPr>
          <p:cNvPr name="Group 5" id="5"/>
          <p:cNvGrpSpPr/>
          <p:nvPr/>
        </p:nvGrpSpPr>
        <p:grpSpPr>
          <a:xfrm rot="0">
            <a:off x="-14644" y="4212821"/>
            <a:ext cx="15613451" cy="6101934"/>
            <a:chOff x="0" y="0"/>
            <a:chExt cx="20817935" cy="8135912"/>
          </a:xfrm>
        </p:grpSpPr>
        <p:grpSp>
          <p:nvGrpSpPr>
            <p:cNvPr name="Group 6" id="6"/>
            <p:cNvGrpSpPr/>
            <p:nvPr/>
          </p:nvGrpSpPr>
          <p:grpSpPr>
            <a:xfrm rot="0">
              <a:off x="0" y="0"/>
              <a:ext cx="20817935" cy="8135912"/>
              <a:chOff x="0" y="0"/>
              <a:chExt cx="5370213" cy="2098747"/>
            </a:xfrm>
          </p:grpSpPr>
          <p:sp>
            <p:nvSpPr>
              <p:cNvPr name="Freeform 7" id="7"/>
              <p:cNvSpPr/>
              <p:nvPr/>
            </p:nvSpPr>
            <p:spPr>
              <a:xfrm>
                <a:off x="0" y="0"/>
                <a:ext cx="5370213" cy="2098747"/>
              </a:xfrm>
              <a:custGeom>
                <a:avLst/>
                <a:gdLst/>
                <a:ahLst/>
                <a:cxnLst/>
                <a:rect r="r" b="b" t="t" l="l"/>
                <a:pathLst>
                  <a:path h="2098747" w="5370213">
                    <a:moveTo>
                      <a:pt x="0" y="0"/>
                    </a:moveTo>
                    <a:lnTo>
                      <a:pt x="5370213" y="0"/>
                    </a:lnTo>
                    <a:lnTo>
                      <a:pt x="5370213" y="2098747"/>
                    </a:lnTo>
                    <a:lnTo>
                      <a:pt x="0" y="2098747"/>
                    </a:lnTo>
                    <a:close/>
                  </a:path>
                </a:pathLst>
              </a:custGeom>
              <a:solidFill>
                <a:srgbClr val="000342">
                  <a:alpha val="80784"/>
                </a:srgbClr>
              </a:solidFill>
            </p:spPr>
          </p:sp>
        </p:grpSp>
        <p:sp>
          <p:nvSpPr>
            <p:cNvPr name="TextBox 8" id="8"/>
            <p:cNvSpPr txBox="true"/>
            <p:nvPr/>
          </p:nvSpPr>
          <p:spPr>
            <a:xfrm rot="0">
              <a:off x="3527580" y="1856091"/>
              <a:ext cx="15628046" cy="2302404"/>
            </a:xfrm>
            <a:prstGeom prst="rect">
              <a:avLst/>
            </a:prstGeom>
          </p:spPr>
          <p:txBody>
            <a:bodyPr anchor="t" rtlCol="false" tIns="0" lIns="0" bIns="0" rIns="0">
              <a:spAutoFit/>
            </a:bodyPr>
            <a:lstStyle/>
            <a:p>
              <a:pPr>
                <a:lnSpc>
                  <a:spcPts val="12624"/>
                </a:lnSpc>
              </a:pPr>
              <a:r>
                <a:rPr lang="en-US" sz="12499" i="false" spc="-62">
                  <a:solidFill>
                    <a:srgbClr val="FFFFFF"/>
                  </a:solidFill>
                  <a:latin typeface="Vesper Libre Bold"/>
                </a:rPr>
                <a:t>Egypt</a:t>
              </a:r>
            </a:p>
          </p:txBody>
        </p:sp>
        <p:sp>
          <p:nvSpPr>
            <p:cNvPr name="TextBox 9" id="9"/>
            <p:cNvSpPr txBox="true"/>
            <p:nvPr/>
          </p:nvSpPr>
          <p:spPr>
            <a:xfrm rot="0">
              <a:off x="3527580" y="5010247"/>
              <a:ext cx="15628046" cy="1276773"/>
            </a:xfrm>
            <a:prstGeom prst="rect">
              <a:avLst/>
            </a:prstGeom>
          </p:spPr>
          <p:txBody>
            <a:bodyPr anchor="t" rtlCol="false" tIns="0" lIns="0" bIns="0" rIns="0">
              <a:spAutoFit/>
            </a:bodyPr>
            <a:lstStyle/>
            <a:p>
              <a:pPr>
                <a:lnSpc>
                  <a:spcPts val="3919"/>
                </a:lnSpc>
              </a:pPr>
              <a:r>
                <a:rPr lang="en-US" b="false" sz="2800" i="false">
                  <a:solidFill>
                    <a:srgbClr val="FFFFFF"/>
                  </a:solidFill>
                  <a:latin typeface="HK Grotesk Bold"/>
                </a:rPr>
                <a:t>AN ECONOMIC GEOGRAPHY </a:t>
              </a:r>
            </a:p>
            <a:p>
              <a:pPr>
                <a:lnSpc>
                  <a:spcPts val="3920"/>
                </a:lnSpc>
              </a:pPr>
              <a:r>
                <a:rPr lang="en-US" b="false" sz="2800" i="false">
                  <a:solidFill>
                    <a:srgbClr val="FFFFFF"/>
                  </a:solidFill>
                  <a:latin typeface="HK Grotesk Bold"/>
                </a:rPr>
                <a:t>OF REVOLUTION</a:t>
              </a:r>
            </a:p>
          </p:txBody>
        </p:sp>
      </p:grpSp>
      <p:sp>
        <p:nvSpPr>
          <p:cNvPr name="TextBox 10" id="10"/>
          <p:cNvSpPr txBox="true"/>
          <p:nvPr/>
        </p:nvSpPr>
        <p:spPr>
          <a:xfrm rot="0">
            <a:off x="1028700" y="9059000"/>
            <a:ext cx="5052638" cy="350975"/>
          </a:xfrm>
          <a:prstGeom prst="rect">
            <a:avLst/>
          </a:prstGeom>
        </p:spPr>
        <p:txBody>
          <a:bodyPr anchor="t" rtlCol="false" tIns="0" lIns="0" bIns="0" rIns="0">
            <a:spAutoFit/>
          </a:bodyPr>
          <a:lstStyle/>
          <a:p>
            <a:pPr algn="r">
              <a:lnSpc>
                <a:spcPts val="2800"/>
              </a:lnSpc>
            </a:pPr>
            <a:r>
              <a:rPr lang="en-US" b="false" sz="2000" i="false" spc="160">
                <a:solidFill>
                  <a:srgbClr val="DC3C4D"/>
                </a:solidFill>
                <a:latin typeface="HK Grotesk Bold"/>
              </a:rPr>
              <a:t>GIORGOS VERDI / U16014</a:t>
            </a:r>
          </a:p>
        </p:txBody>
      </p:sp>
      <p:grpSp>
        <p:nvGrpSpPr>
          <p:cNvPr name="Group 11" id="11"/>
          <p:cNvGrpSpPr/>
          <p:nvPr/>
        </p:nvGrpSpPr>
        <p:grpSpPr>
          <a:xfrm rot="0">
            <a:off x="16885433" y="8779834"/>
            <a:ext cx="1402567" cy="148253"/>
            <a:chOff x="0" y="0"/>
            <a:chExt cx="5406761" cy="571500"/>
          </a:xfrm>
        </p:grpSpPr>
        <p:sp>
          <p:nvSpPr>
            <p:cNvPr name="Freeform 12" id="12"/>
            <p:cNvSpPr/>
            <p:nvPr/>
          </p:nvSpPr>
          <p:spPr>
            <a:xfrm>
              <a:off x="0" y="255270"/>
              <a:ext cx="5406761" cy="69850"/>
            </a:xfrm>
            <a:custGeom>
              <a:avLst/>
              <a:gdLst/>
              <a:ahLst/>
              <a:cxnLst/>
              <a:rect r="r" b="b" t="t" l="l"/>
              <a:pathLst>
                <a:path h="69850" w="5406761">
                  <a:moveTo>
                    <a:pt x="5115931" y="0"/>
                  </a:moveTo>
                  <a:lnTo>
                    <a:pt x="0" y="0"/>
                  </a:lnTo>
                  <a:lnTo>
                    <a:pt x="0" y="69850"/>
                  </a:lnTo>
                  <a:lnTo>
                    <a:pt x="5406761" y="69850"/>
                  </a:lnTo>
                  <a:lnTo>
                    <a:pt x="5406761" y="0"/>
                  </a:lnTo>
                  <a:close/>
                </a:path>
              </a:pathLst>
            </a:custGeom>
            <a:solidFill>
              <a:srgbClr val="DC3C4D"/>
            </a:solidFill>
          </p:spPr>
        </p:sp>
      </p:grpSp>
      <p:grpSp>
        <p:nvGrpSpPr>
          <p:cNvPr name="Group 13" id="13"/>
          <p:cNvGrpSpPr/>
          <p:nvPr/>
        </p:nvGrpSpPr>
        <p:grpSpPr>
          <a:xfrm rot="5400000">
            <a:off x="2070794" y="2547405"/>
            <a:ext cx="1268746" cy="148253"/>
            <a:chOff x="0" y="0"/>
            <a:chExt cx="4890895" cy="571500"/>
          </a:xfrm>
        </p:grpSpPr>
        <p:sp>
          <p:nvSpPr>
            <p:cNvPr name="Freeform 14" id="14"/>
            <p:cNvSpPr/>
            <p:nvPr/>
          </p:nvSpPr>
          <p:spPr>
            <a:xfrm>
              <a:off x="0" y="255270"/>
              <a:ext cx="4890895" cy="69850"/>
            </a:xfrm>
            <a:custGeom>
              <a:avLst/>
              <a:gdLst/>
              <a:ahLst/>
              <a:cxnLst/>
              <a:rect r="r" b="b" t="t" l="l"/>
              <a:pathLst>
                <a:path h="69850" w="4890895">
                  <a:moveTo>
                    <a:pt x="4600065" y="0"/>
                  </a:moveTo>
                  <a:lnTo>
                    <a:pt x="0" y="0"/>
                  </a:lnTo>
                  <a:lnTo>
                    <a:pt x="0" y="69850"/>
                  </a:lnTo>
                  <a:lnTo>
                    <a:pt x="4890895" y="69850"/>
                  </a:lnTo>
                  <a:lnTo>
                    <a:pt x="4890895" y="0"/>
                  </a:lnTo>
                  <a:close/>
                </a:path>
              </a:pathLst>
            </a:custGeom>
            <a:solidFill>
              <a:srgbClr val="DC3C4D"/>
            </a:solidFill>
          </p:spPr>
        </p:sp>
      </p:grpSp>
      <p:grpSp>
        <p:nvGrpSpPr>
          <p:cNvPr name="Group 15" id="15"/>
          <p:cNvGrpSpPr/>
          <p:nvPr/>
        </p:nvGrpSpPr>
        <p:grpSpPr>
          <a:xfrm rot="5400000">
            <a:off x="8409317" y="9505946"/>
            <a:ext cx="1469366" cy="148253"/>
            <a:chOff x="0" y="0"/>
            <a:chExt cx="5664266" cy="571500"/>
          </a:xfrm>
        </p:grpSpPr>
        <p:sp>
          <p:nvSpPr>
            <p:cNvPr name="Freeform 16" id="16"/>
            <p:cNvSpPr/>
            <p:nvPr/>
          </p:nvSpPr>
          <p:spPr>
            <a:xfrm>
              <a:off x="0" y="255270"/>
              <a:ext cx="5664266" cy="69850"/>
            </a:xfrm>
            <a:custGeom>
              <a:avLst/>
              <a:gdLst/>
              <a:ahLst/>
              <a:cxnLst/>
              <a:rect r="r" b="b" t="t" l="l"/>
              <a:pathLst>
                <a:path h="69850" w="5664266">
                  <a:moveTo>
                    <a:pt x="5373436" y="0"/>
                  </a:moveTo>
                  <a:lnTo>
                    <a:pt x="0" y="0"/>
                  </a:lnTo>
                  <a:lnTo>
                    <a:pt x="0" y="69850"/>
                  </a:lnTo>
                  <a:lnTo>
                    <a:pt x="5664266" y="69850"/>
                  </a:lnTo>
                  <a:lnTo>
                    <a:pt x="5664266" y="0"/>
                  </a:lnTo>
                  <a:close/>
                </a:path>
              </a:pathLst>
            </a:custGeom>
            <a:solidFill>
              <a:srgbClr val="DC3C4D"/>
            </a:solidFill>
          </p:spPr>
        </p:sp>
      </p:grpSp>
    </p:spTree>
  </p:cSld>
  <p:clrMapOvr>
    <a:masterClrMapping/>
  </p:clrMapOvr>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5681075" y="-27133"/>
            <a:ext cx="2620907" cy="10341266"/>
            <a:chOff x="0" y="0"/>
            <a:chExt cx="527397" cy="2080941"/>
          </a:xfrm>
        </p:grpSpPr>
        <p:sp>
          <p:nvSpPr>
            <p:cNvPr name="Freeform 3" id="3"/>
            <p:cNvSpPr/>
            <p:nvPr/>
          </p:nvSpPr>
          <p:spPr>
            <a:xfrm>
              <a:off x="0" y="0"/>
              <a:ext cx="527397" cy="2080940"/>
            </a:xfrm>
            <a:custGeom>
              <a:avLst/>
              <a:gdLst/>
              <a:ahLst/>
              <a:cxnLst/>
              <a:rect r="r" b="b" t="t" l="l"/>
              <a:pathLst>
                <a:path h="2080940" w="527397">
                  <a:moveTo>
                    <a:pt x="0" y="0"/>
                  </a:moveTo>
                  <a:lnTo>
                    <a:pt x="527397" y="0"/>
                  </a:lnTo>
                  <a:lnTo>
                    <a:pt x="527397" y="2080940"/>
                  </a:lnTo>
                  <a:lnTo>
                    <a:pt x="0" y="2080940"/>
                  </a:lnTo>
                  <a:close/>
                </a:path>
              </a:pathLst>
            </a:custGeom>
            <a:solidFill>
              <a:srgbClr val="000342"/>
            </a:solidFill>
          </p:spPr>
        </p:sp>
      </p:grpSp>
      <p:pic>
        <p:nvPicPr>
          <p:cNvPr name="Picture 4" id="4"/>
          <p:cNvPicPr>
            <a:picLocks noChangeAspect="true"/>
          </p:cNvPicPr>
          <p:nvPr/>
        </p:nvPicPr>
        <p:blipFill>
          <a:blip r:embed="rId2"/>
          <a:srcRect l="0" t="4663" r="8075" b="4663"/>
          <a:stretch>
            <a:fillRect/>
          </a:stretch>
        </p:blipFill>
        <p:spPr>
          <a:xfrm flipH="false" flipV="false" rot="0">
            <a:off x="9069874" y="1381568"/>
            <a:ext cx="7921654" cy="8905432"/>
          </a:xfrm>
          <a:prstGeom prst="rect">
            <a:avLst/>
          </a:prstGeom>
        </p:spPr>
      </p:pic>
      <p:sp>
        <p:nvSpPr>
          <p:cNvPr name="TextBox 5" id="5"/>
          <p:cNvSpPr txBox="true"/>
          <p:nvPr/>
        </p:nvSpPr>
        <p:spPr>
          <a:xfrm rot="0">
            <a:off x="2565992" y="3372931"/>
            <a:ext cx="5869020" cy="6513830"/>
          </a:xfrm>
          <a:prstGeom prst="rect">
            <a:avLst/>
          </a:prstGeom>
        </p:spPr>
        <p:txBody>
          <a:bodyPr anchor="t" rtlCol="false" tIns="0" lIns="0" bIns="0" rIns="0">
            <a:spAutoFit/>
          </a:bodyPr>
          <a:lstStyle/>
          <a:p>
            <a:pPr>
              <a:lnSpc>
                <a:spcPts val="3219"/>
              </a:lnSpc>
            </a:pPr>
            <a:r>
              <a:rPr lang="en-US" b="false" sz="2300" i="false" spc="57">
                <a:solidFill>
                  <a:srgbClr val="000000"/>
                </a:solidFill>
                <a:latin typeface="HK Grotesk Light"/>
              </a:rPr>
              <a:t>The Nile (النيل) is a major north-flowing river in northeastern Africa, and is the longest river in Africa and the disputed longest river in the world. The Nile, which is about 6,650 km long, is an "international" river as its drainage basin covers eleven countries. In particular, the Nile is the primary water source of Egypt and Sudan.</a:t>
            </a:r>
          </a:p>
          <a:p>
            <a:pPr>
              <a:lnSpc>
                <a:spcPts val="3219"/>
              </a:lnSpc>
            </a:pPr>
          </a:p>
          <a:p>
            <a:pPr>
              <a:lnSpc>
                <a:spcPts val="3219"/>
              </a:lnSpc>
            </a:pPr>
            <a:r>
              <a:rPr lang="en-US" b="false" sz="2300" i="false" spc="57">
                <a:solidFill>
                  <a:srgbClr val="000000"/>
                </a:solidFill>
                <a:latin typeface="HK Grotesk Light"/>
              </a:rPr>
              <a:t>The northern section of the river flows north almost entirely through the Sudanese desert to Egypt, then ends in a large delta and flows into the Mediterranean Sea. Egyptian civilization and Sudanese kingdoms have depended on the river since ancient times.</a:t>
            </a:r>
          </a:p>
        </p:txBody>
      </p:sp>
      <p:sp>
        <p:nvSpPr>
          <p:cNvPr name="TextBox 6" id="6"/>
          <p:cNvSpPr txBox="true"/>
          <p:nvPr/>
        </p:nvSpPr>
        <p:spPr>
          <a:xfrm rot="-5400000">
            <a:off x="16931793" y="9467900"/>
            <a:ext cx="1358639" cy="276066"/>
          </a:xfrm>
          <a:prstGeom prst="rect">
            <a:avLst/>
          </a:prstGeom>
        </p:spPr>
        <p:txBody>
          <a:bodyPr anchor="t" rtlCol="false" tIns="0" lIns="0" bIns="0" rIns="0">
            <a:spAutoFit/>
          </a:bodyPr>
          <a:lstStyle/>
          <a:p>
            <a:pPr algn="ctr">
              <a:lnSpc>
                <a:spcPts val="2239"/>
              </a:lnSpc>
            </a:pPr>
            <a:r>
              <a:rPr lang="en-US" b="false" sz="1599" i="false" spc="127">
                <a:solidFill>
                  <a:srgbClr val="FFFFFF"/>
                </a:solidFill>
                <a:latin typeface="HK Grotesk Bold"/>
              </a:rPr>
              <a:t>10</a:t>
            </a:r>
          </a:p>
        </p:txBody>
      </p:sp>
      <p:sp>
        <p:nvSpPr>
          <p:cNvPr name="TextBox 7" id="7"/>
          <p:cNvSpPr txBox="true"/>
          <p:nvPr/>
        </p:nvSpPr>
        <p:spPr>
          <a:xfrm rot="0">
            <a:off x="2565992" y="2341260"/>
            <a:ext cx="5869020" cy="923544"/>
          </a:xfrm>
          <a:prstGeom prst="rect">
            <a:avLst/>
          </a:prstGeom>
        </p:spPr>
        <p:txBody>
          <a:bodyPr anchor="t" rtlCol="false" tIns="0" lIns="0" bIns="0" rIns="0">
            <a:spAutoFit/>
          </a:bodyPr>
          <a:lstStyle/>
          <a:p>
            <a:pPr>
              <a:lnSpc>
                <a:spcPts val="6767"/>
              </a:lnSpc>
            </a:pPr>
            <a:r>
              <a:rPr lang="en-US" sz="7200" i="false" spc="64">
                <a:solidFill>
                  <a:srgbClr val="000342"/>
                </a:solidFill>
                <a:latin typeface="Vesper Libre Bold"/>
              </a:rPr>
              <a:t>The Nile</a:t>
            </a:r>
          </a:p>
        </p:txBody>
      </p:sp>
      <p:grpSp>
        <p:nvGrpSpPr>
          <p:cNvPr name="Group 8" id="8"/>
          <p:cNvGrpSpPr/>
          <p:nvPr/>
        </p:nvGrpSpPr>
        <p:grpSpPr>
          <a:xfrm rot="0">
            <a:off x="13921498" y="1312560"/>
            <a:ext cx="932345" cy="148253"/>
            <a:chOff x="0" y="0"/>
            <a:chExt cx="3594100" cy="571500"/>
          </a:xfrm>
        </p:grpSpPr>
        <p:sp>
          <p:nvSpPr>
            <p:cNvPr name="Freeform 9" id="9"/>
            <p:cNvSpPr/>
            <p:nvPr/>
          </p:nvSpPr>
          <p:spPr>
            <a:xfrm>
              <a:off x="0" y="255270"/>
              <a:ext cx="3594100" cy="69850"/>
            </a:xfrm>
            <a:custGeom>
              <a:avLst/>
              <a:gdLst/>
              <a:ahLst/>
              <a:cxnLst/>
              <a:rect r="r" b="b" t="t" l="l"/>
              <a:pathLst>
                <a:path h="69850" w="3594100">
                  <a:moveTo>
                    <a:pt x="3303270" y="0"/>
                  </a:moveTo>
                  <a:lnTo>
                    <a:pt x="0" y="0"/>
                  </a:lnTo>
                  <a:lnTo>
                    <a:pt x="0" y="69850"/>
                  </a:lnTo>
                  <a:lnTo>
                    <a:pt x="3594100" y="69850"/>
                  </a:lnTo>
                  <a:lnTo>
                    <a:pt x="3594100" y="0"/>
                  </a:lnTo>
                  <a:close/>
                </a:path>
              </a:pathLst>
            </a:custGeom>
            <a:solidFill>
              <a:srgbClr val="DC3C4D"/>
            </a:solidFill>
          </p:spPr>
        </p:sp>
      </p:grpSp>
      <p:grpSp>
        <p:nvGrpSpPr>
          <p:cNvPr name="Group 10" id="10"/>
          <p:cNvGrpSpPr/>
          <p:nvPr/>
        </p:nvGrpSpPr>
        <p:grpSpPr>
          <a:xfrm rot="5400000">
            <a:off x="651183" y="8243855"/>
            <a:ext cx="1268746" cy="148253"/>
            <a:chOff x="0" y="0"/>
            <a:chExt cx="4890895" cy="571500"/>
          </a:xfrm>
        </p:grpSpPr>
        <p:sp>
          <p:nvSpPr>
            <p:cNvPr name="Freeform 11" id="11"/>
            <p:cNvSpPr/>
            <p:nvPr/>
          </p:nvSpPr>
          <p:spPr>
            <a:xfrm>
              <a:off x="0" y="255270"/>
              <a:ext cx="4890895" cy="69850"/>
            </a:xfrm>
            <a:custGeom>
              <a:avLst/>
              <a:gdLst/>
              <a:ahLst/>
              <a:cxnLst/>
              <a:rect r="r" b="b" t="t" l="l"/>
              <a:pathLst>
                <a:path h="69850" w="4890895">
                  <a:moveTo>
                    <a:pt x="4600065" y="0"/>
                  </a:moveTo>
                  <a:lnTo>
                    <a:pt x="0" y="0"/>
                  </a:lnTo>
                  <a:lnTo>
                    <a:pt x="0" y="69850"/>
                  </a:lnTo>
                  <a:lnTo>
                    <a:pt x="4890895" y="69850"/>
                  </a:lnTo>
                  <a:lnTo>
                    <a:pt x="4890895" y="0"/>
                  </a:lnTo>
                  <a:close/>
                </a:path>
              </a:pathLst>
            </a:custGeom>
            <a:solidFill>
              <a:srgbClr val="DC3C4D"/>
            </a:solidFill>
          </p:spPr>
        </p:sp>
      </p:grpSp>
      <p:grpSp>
        <p:nvGrpSpPr>
          <p:cNvPr name="Group 12" id="12"/>
          <p:cNvGrpSpPr/>
          <p:nvPr/>
        </p:nvGrpSpPr>
        <p:grpSpPr>
          <a:xfrm rot="5400000">
            <a:off x="3477178" y="5310125"/>
            <a:ext cx="11333645" cy="148253"/>
            <a:chOff x="0" y="0"/>
            <a:chExt cx="43690120" cy="571500"/>
          </a:xfrm>
        </p:grpSpPr>
        <p:sp>
          <p:nvSpPr>
            <p:cNvPr name="Freeform 13" id="13"/>
            <p:cNvSpPr/>
            <p:nvPr/>
          </p:nvSpPr>
          <p:spPr>
            <a:xfrm>
              <a:off x="0" y="255270"/>
              <a:ext cx="43690121" cy="69850"/>
            </a:xfrm>
            <a:custGeom>
              <a:avLst/>
              <a:gdLst/>
              <a:ahLst/>
              <a:cxnLst/>
              <a:rect r="r" b="b" t="t" l="l"/>
              <a:pathLst>
                <a:path h="69850" w="43690121">
                  <a:moveTo>
                    <a:pt x="43399289" y="0"/>
                  </a:moveTo>
                  <a:lnTo>
                    <a:pt x="0" y="0"/>
                  </a:lnTo>
                  <a:lnTo>
                    <a:pt x="0" y="69850"/>
                  </a:lnTo>
                  <a:lnTo>
                    <a:pt x="43690121" y="69850"/>
                  </a:lnTo>
                  <a:lnTo>
                    <a:pt x="43690121" y="0"/>
                  </a:lnTo>
                  <a:close/>
                </a:path>
              </a:pathLst>
            </a:custGeom>
            <a:solidFill>
              <a:srgbClr val="F4F4F4"/>
            </a:solidFill>
          </p:spPr>
        </p:sp>
      </p:grpSp>
      <p:grpSp>
        <p:nvGrpSpPr>
          <p:cNvPr name="Group 14" id="14"/>
          <p:cNvGrpSpPr/>
          <p:nvPr/>
        </p:nvGrpSpPr>
        <p:grpSpPr>
          <a:xfrm rot="5400000">
            <a:off x="8527304" y="-275581"/>
            <a:ext cx="1233392" cy="148253"/>
            <a:chOff x="0" y="0"/>
            <a:chExt cx="4754608" cy="571500"/>
          </a:xfrm>
        </p:grpSpPr>
        <p:sp>
          <p:nvSpPr>
            <p:cNvPr name="Freeform 15" id="15"/>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grpSp>
        <p:nvGrpSpPr>
          <p:cNvPr name="Group 16" id="16"/>
          <p:cNvGrpSpPr/>
          <p:nvPr/>
        </p:nvGrpSpPr>
        <p:grpSpPr>
          <a:xfrm rot="5400000">
            <a:off x="8527304" y="10429330"/>
            <a:ext cx="1233392" cy="148253"/>
            <a:chOff x="0" y="0"/>
            <a:chExt cx="4754608" cy="571500"/>
          </a:xfrm>
        </p:grpSpPr>
        <p:sp>
          <p:nvSpPr>
            <p:cNvPr name="Freeform 17" id="17"/>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spTree>
  </p:cSld>
  <p:clrMapOvr>
    <a:masterClrMapping/>
  </p:clrMapOvr>
</p:sld>
</file>

<file path=ppt/slides/slide1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name="Picture 2" id="2"/>
          <p:cNvPicPr>
            <a:picLocks noChangeAspect="true"/>
          </p:cNvPicPr>
          <p:nvPr/>
        </p:nvPicPr>
        <p:blipFill>
          <a:blip r:embed="rId2"/>
          <a:srcRect l="1638" t="1827" r="12335" b="1827"/>
          <a:stretch>
            <a:fillRect/>
          </a:stretch>
        </p:blipFill>
        <p:spPr>
          <a:xfrm flipH="false" flipV="false" rot="0">
            <a:off x="1286641" y="4587970"/>
            <a:ext cx="7783232" cy="5782209"/>
          </a:xfrm>
          <a:prstGeom prst="rect">
            <a:avLst/>
          </a:prstGeom>
        </p:spPr>
      </p:pic>
      <p:grpSp>
        <p:nvGrpSpPr>
          <p:cNvPr name="Group 3" id="3"/>
          <p:cNvGrpSpPr/>
          <p:nvPr/>
        </p:nvGrpSpPr>
        <p:grpSpPr>
          <a:xfrm rot="0">
            <a:off x="2403511" y="415241"/>
            <a:ext cx="5622872" cy="994660"/>
            <a:chOff x="0" y="0"/>
            <a:chExt cx="7497162" cy="1326214"/>
          </a:xfrm>
        </p:grpSpPr>
        <p:sp>
          <p:nvSpPr>
            <p:cNvPr name="TextBox 4" id="4"/>
            <p:cNvSpPr txBox="true"/>
            <p:nvPr/>
          </p:nvSpPr>
          <p:spPr>
            <a:xfrm rot="0">
              <a:off x="0" y="-66675"/>
              <a:ext cx="7497162" cy="715539"/>
            </a:xfrm>
            <a:prstGeom prst="rect">
              <a:avLst/>
            </a:prstGeom>
          </p:spPr>
          <p:txBody>
            <a:bodyPr anchor="t" rtlCol="false" tIns="0" lIns="0" bIns="0" rIns="0">
              <a:spAutoFit/>
            </a:bodyPr>
            <a:lstStyle/>
            <a:p>
              <a:pPr>
                <a:lnSpc>
                  <a:spcPts val="4479"/>
                </a:lnSpc>
              </a:pPr>
              <a:r>
                <a:rPr lang="en-US" sz="3199" i="false">
                  <a:solidFill>
                    <a:srgbClr val="000000"/>
                  </a:solidFill>
                  <a:latin typeface="HK Grotesk Medium"/>
                </a:rPr>
                <a:t>Around the Nile</a:t>
              </a:r>
            </a:p>
          </p:txBody>
        </p:sp>
        <p:sp>
          <p:nvSpPr>
            <p:cNvPr name="TextBox 5" id="5"/>
            <p:cNvSpPr txBox="true"/>
            <p:nvPr/>
          </p:nvSpPr>
          <p:spPr>
            <a:xfrm rot="0">
              <a:off x="0" y="802656"/>
              <a:ext cx="7497162" cy="523558"/>
            </a:xfrm>
            <a:prstGeom prst="rect">
              <a:avLst/>
            </a:prstGeom>
          </p:spPr>
          <p:txBody>
            <a:bodyPr anchor="t" rtlCol="false" tIns="0" lIns="0" bIns="0" rIns="0">
              <a:spAutoFit/>
            </a:bodyPr>
            <a:lstStyle/>
            <a:p>
              <a:pPr>
                <a:lnSpc>
                  <a:spcPts val="3359"/>
                </a:lnSpc>
              </a:pPr>
            </a:p>
          </p:txBody>
        </p:sp>
      </p:grpSp>
      <p:sp>
        <p:nvSpPr>
          <p:cNvPr name="TextBox 6" id="6"/>
          <p:cNvSpPr txBox="true"/>
          <p:nvPr/>
        </p:nvSpPr>
        <p:spPr>
          <a:xfrm rot="0">
            <a:off x="10300319" y="6208201"/>
            <a:ext cx="6055177" cy="2494121"/>
          </a:xfrm>
          <a:prstGeom prst="rect">
            <a:avLst/>
          </a:prstGeom>
        </p:spPr>
        <p:txBody>
          <a:bodyPr anchor="t" rtlCol="false" tIns="0" lIns="0" bIns="0" rIns="0">
            <a:spAutoFit/>
          </a:bodyPr>
          <a:lstStyle/>
          <a:p>
            <a:pPr>
              <a:lnSpc>
                <a:spcPts val="3359"/>
              </a:lnSpc>
            </a:pPr>
            <a:r>
              <a:rPr lang="en-US" b="false" sz="2400" i="false" spc="60">
                <a:solidFill>
                  <a:srgbClr val="000000"/>
                </a:solidFill>
                <a:latin typeface="HK Grotesk Light"/>
              </a:rPr>
              <a:t>Those 35,000 square kilometers strech alongside the banks of the Nile. Cairo, the modern-day capital, sits at the point where the river transforms into the delta. Alexandria, Egypt's premier port and sits near the western edge of the delta.</a:t>
            </a:r>
          </a:p>
        </p:txBody>
      </p:sp>
      <p:grpSp>
        <p:nvGrpSpPr>
          <p:cNvPr name="Group 7" id="7"/>
          <p:cNvGrpSpPr/>
          <p:nvPr/>
        </p:nvGrpSpPr>
        <p:grpSpPr>
          <a:xfrm rot="0">
            <a:off x="16999709" y="-67120"/>
            <a:ext cx="1401815" cy="10434938"/>
            <a:chOff x="0" y="0"/>
            <a:chExt cx="326008" cy="2426767"/>
          </a:xfrm>
        </p:grpSpPr>
        <p:sp>
          <p:nvSpPr>
            <p:cNvPr name="Freeform 8" id="8"/>
            <p:cNvSpPr/>
            <p:nvPr/>
          </p:nvSpPr>
          <p:spPr>
            <a:xfrm>
              <a:off x="0" y="0"/>
              <a:ext cx="326008" cy="2426767"/>
            </a:xfrm>
            <a:custGeom>
              <a:avLst/>
              <a:gdLst/>
              <a:ahLst/>
              <a:cxnLst/>
              <a:rect r="r" b="b" t="t" l="l"/>
              <a:pathLst>
                <a:path h="2426767" w="326008">
                  <a:moveTo>
                    <a:pt x="0" y="0"/>
                  </a:moveTo>
                  <a:lnTo>
                    <a:pt x="326008" y="0"/>
                  </a:lnTo>
                  <a:lnTo>
                    <a:pt x="326008" y="2426767"/>
                  </a:lnTo>
                  <a:lnTo>
                    <a:pt x="0" y="2426767"/>
                  </a:lnTo>
                  <a:close/>
                </a:path>
              </a:pathLst>
            </a:custGeom>
            <a:solidFill>
              <a:srgbClr val="000342"/>
            </a:solidFill>
          </p:spPr>
        </p:sp>
      </p:grpSp>
      <p:pic>
        <p:nvPicPr>
          <p:cNvPr name="Picture 9" id="9"/>
          <p:cNvPicPr>
            <a:picLocks noChangeAspect="true"/>
          </p:cNvPicPr>
          <p:nvPr/>
        </p:nvPicPr>
        <p:blipFill>
          <a:blip r:embed="rId3"/>
          <a:srcRect l="375" t="3619" r="7323" b="3619"/>
          <a:stretch>
            <a:fillRect/>
          </a:stretch>
        </p:blipFill>
        <p:spPr>
          <a:xfrm flipH="false" flipV="false" rot="0">
            <a:off x="9653037" y="-282571"/>
            <a:ext cx="7349741" cy="6032257"/>
          </a:xfrm>
          <a:prstGeom prst="rect">
            <a:avLst/>
          </a:prstGeom>
        </p:spPr>
      </p:pic>
      <p:grpSp>
        <p:nvGrpSpPr>
          <p:cNvPr name="Group 10" id="10"/>
          <p:cNvGrpSpPr/>
          <p:nvPr/>
        </p:nvGrpSpPr>
        <p:grpSpPr>
          <a:xfrm rot="5400000">
            <a:off x="16479455" y="-182208"/>
            <a:ext cx="1046645" cy="148253"/>
            <a:chOff x="0" y="0"/>
            <a:chExt cx="4034716" cy="571500"/>
          </a:xfrm>
        </p:grpSpPr>
        <p:sp>
          <p:nvSpPr>
            <p:cNvPr name="Freeform 11" id="11"/>
            <p:cNvSpPr/>
            <p:nvPr/>
          </p:nvSpPr>
          <p:spPr>
            <a:xfrm>
              <a:off x="0" y="255270"/>
              <a:ext cx="4034716" cy="69850"/>
            </a:xfrm>
            <a:custGeom>
              <a:avLst/>
              <a:gdLst/>
              <a:ahLst/>
              <a:cxnLst/>
              <a:rect r="r" b="b" t="t" l="l"/>
              <a:pathLst>
                <a:path h="69850" w="4034716">
                  <a:moveTo>
                    <a:pt x="3743886" y="0"/>
                  </a:moveTo>
                  <a:lnTo>
                    <a:pt x="0" y="0"/>
                  </a:lnTo>
                  <a:lnTo>
                    <a:pt x="0" y="69850"/>
                  </a:lnTo>
                  <a:lnTo>
                    <a:pt x="4034716" y="69850"/>
                  </a:lnTo>
                  <a:lnTo>
                    <a:pt x="4034716" y="0"/>
                  </a:lnTo>
                  <a:close/>
                </a:path>
              </a:pathLst>
            </a:custGeom>
            <a:solidFill>
              <a:srgbClr val="DC3C4D"/>
            </a:solidFill>
          </p:spPr>
        </p:sp>
      </p:grpSp>
      <p:grpSp>
        <p:nvGrpSpPr>
          <p:cNvPr name="Group 12" id="12"/>
          <p:cNvGrpSpPr/>
          <p:nvPr/>
        </p:nvGrpSpPr>
        <p:grpSpPr>
          <a:xfrm rot="5400000">
            <a:off x="3477178" y="5310125"/>
            <a:ext cx="11333645" cy="148253"/>
            <a:chOff x="0" y="0"/>
            <a:chExt cx="43690120" cy="571500"/>
          </a:xfrm>
        </p:grpSpPr>
        <p:sp>
          <p:nvSpPr>
            <p:cNvPr name="Freeform 13" id="13"/>
            <p:cNvSpPr/>
            <p:nvPr/>
          </p:nvSpPr>
          <p:spPr>
            <a:xfrm>
              <a:off x="0" y="255270"/>
              <a:ext cx="43690121" cy="69850"/>
            </a:xfrm>
            <a:custGeom>
              <a:avLst/>
              <a:gdLst/>
              <a:ahLst/>
              <a:cxnLst/>
              <a:rect r="r" b="b" t="t" l="l"/>
              <a:pathLst>
                <a:path h="69850" w="43690121">
                  <a:moveTo>
                    <a:pt x="43399289" y="0"/>
                  </a:moveTo>
                  <a:lnTo>
                    <a:pt x="0" y="0"/>
                  </a:lnTo>
                  <a:lnTo>
                    <a:pt x="0" y="69850"/>
                  </a:lnTo>
                  <a:lnTo>
                    <a:pt x="43690121" y="69850"/>
                  </a:lnTo>
                  <a:lnTo>
                    <a:pt x="43690121" y="0"/>
                  </a:lnTo>
                  <a:close/>
                </a:path>
              </a:pathLst>
            </a:custGeom>
            <a:solidFill>
              <a:srgbClr val="F4F4F4"/>
            </a:solidFill>
          </p:spPr>
        </p:sp>
      </p:grpSp>
      <p:grpSp>
        <p:nvGrpSpPr>
          <p:cNvPr name="Group 14" id="14"/>
          <p:cNvGrpSpPr/>
          <p:nvPr/>
        </p:nvGrpSpPr>
        <p:grpSpPr>
          <a:xfrm rot="5400000">
            <a:off x="-4380181" y="5310125"/>
            <a:ext cx="11333645" cy="148253"/>
            <a:chOff x="0" y="0"/>
            <a:chExt cx="43690120" cy="571500"/>
          </a:xfrm>
        </p:grpSpPr>
        <p:sp>
          <p:nvSpPr>
            <p:cNvPr name="Freeform 15" id="15"/>
            <p:cNvSpPr/>
            <p:nvPr/>
          </p:nvSpPr>
          <p:spPr>
            <a:xfrm>
              <a:off x="0" y="255270"/>
              <a:ext cx="43690121" cy="69850"/>
            </a:xfrm>
            <a:custGeom>
              <a:avLst/>
              <a:gdLst/>
              <a:ahLst/>
              <a:cxnLst/>
              <a:rect r="r" b="b" t="t" l="l"/>
              <a:pathLst>
                <a:path h="69850" w="43690121">
                  <a:moveTo>
                    <a:pt x="43399289" y="0"/>
                  </a:moveTo>
                  <a:lnTo>
                    <a:pt x="0" y="0"/>
                  </a:lnTo>
                  <a:lnTo>
                    <a:pt x="0" y="69850"/>
                  </a:lnTo>
                  <a:lnTo>
                    <a:pt x="43690121" y="69850"/>
                  </a:lnTo>
                  <a:lnTo>
                    <a:pt x="43690121" y="0"/>
                  </a:lnTo>
                  <a:close/>
                </a:path>
              </a:pathLst>
            </a:custGeom>
            <a:solidFill>
              <a:srgbClr val="F4F4F4"/>
            </a:solidFill>
          </p:spPr>
        </p:sp>
      </p:grpSp>
      <p:grpSp>
        <p:nvGrpSpPr>
          <p:cNvPr name="Group 16" id="16"/>
          <p:cNvGrpSpPr/>
          <p:nvPr/>
        </p:nvGrpSpPr>
        <p:grpSpPr>
          <a:xfrm rot="5400000">
            <a:off x="820469" y="8397850"/>
            <a:ext cx="932345" cy="148253"/>
            <a:chOff x="0" y="0"/>
            <a:chExt cx="3594100" cy="571500"/>
          </a:xfrm>
        </p:grpSpPr>
        <p:sp>
          <p:nvSpPr>
            <p:cNvPr name="Freeform 17" id="17"/>
            <p:cNvSpPr/>
            <p:nvPr/>
          </p:nvSpPr>
          <p:spPr>
            <a:xfrm>
              <a:off x="0" y="255270"/>
              <a:ext cx="3594100" cy="69850"/>
            </a:xfrm>
            <a:custGeom>
              <a:avLst/>
              <a:gdLst/>
              <a:ahLst/>
              <a:cxnLst/>
              <a:rect r="r" b="b" t="t" l="l"/>
              <a:pathLst>
                <a:path h="69850" w="3594100">
                  <a:moveTo>
                    <a:pt x="3303270" y="0"/>
                  </a:moveTo>
                  <a:lnTo>
                    <a:pt x="0" y="0"/>
                  </a:lnTo>
                  <a:lnTo>
                    <a:pt x="0" y="69850"/>
                  </a:lnTo>
                  <a:lnTo>
                    <a:pt x="3594100" y="69850"/>
                  </a:lnTo>
                  <a:lnTo>
                    <a:pt x="3594100" y="0"/>
                  </a:lnTo>
                  <a:close/>
                </a:path>
              </a:pathLst>
            </a:custGeom>
            <a:solidFill>
              <a:srgbClr val="DC3C4D"/>
            </a:solidFill>
          </p:spPr>
        </p:sp>
      </p:grpSp>
      <p:grpSp>
        <p:nvGrpSpPr>
          <p:cNvPr name="Group 18" id="18"/>
          <p:cNvGrpSpPr/>
          <p:nvPr/>
        </p:nvGrpSpPr>
        <p:grpSpPr>
          <a:xfrm rot="5400000">
            <a:off x="8527304" y="-275581"/>
            <a:ext cx="1233392" cy="148253"/>
            <a:chOff x="0" y="0"/>
            <a:chExt cx="4754608" cy="571500"/>
          </a:xfrm>
        </p:grpSpPr>
        <p:sp>
          <p:nvSpPr>
            <p:cNvPr name="Freeform 19" id="19"/>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grpSp>
        <p:nvGrpSpPr>
          <p:cNvPr name="Group 20" id="20"/>
          <p:cNvGrpSpPr/>
          <p:nvPr/>
        </p:nvGrpSpPr>
        <p:grpSpPr>
          <a:xfrm rot="5400000">
            <a:off x="8527304" y="10429330"/>
            <a:ext cx="1233392" cy="148253"/>
            <a:chOff x="0" y="0"/>
            <a:chExt cx="4754608" cy="571500"/>
          </a:xfrm>
        </p:grpSpPr>
        <p:sp>
          <p:nvSpPr>
            <p:cNvPr name="Freeform 21" id="21"/>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sp>
        <p:nvSpPr>
          <p:cNvPr name="TextBox 22" id="22"/>
          <p:cNvSpPr txBox="true"/>
          <p:nvPr/>
        </p:nvSpPr>
        <p:spPr>
          <a:xfrm rot="-5400000">
            <a:off x="16931793" y="9467900"/>
            <a:ext cx="1358639" cy="276066"/>
          </a:xfrm>
          <a:prstGeom prst="rect">
            <a:avLst/>
          </a:prstGeom>
        </p:spPr>
        <p:txBody>
          <a:bodyPr anchor="t" rtlCol="false" tIns="0" lIns="0" bIns="0" rIns="0">
            <a:spAutoFit/>
          </a:bodyPr>
          <a:lstStyle/>
          <a:p>
            <a:pPr algn="ctr">
              <a:lnSpc>
                <a:spcPts val="2239"/>
              </a:lnSpc>
            </a:pPr>
            <a:r>
              <a:rPr lang="en-US" b="false" sz="1599" i="false" spc="127">
                <a:solidFill>
                  <a:srgbClr val="FFFFFF"/>
                </a:solidFill>
                <a:latin typeface="HK Grotesk Bold"/>
              </a:rPr>
              <a:t>11</a:t>
            </a:r>
          </a:p>
        </p:txBody>
      </p:sp>
      <p:sp>
        <p:nvSpPr>
          <p:cNvPr name="TextBox 23" id="23"/>
          <p:cNvSpPr txBox="true"/>
          <p:nvPr/>
        </p:nvSpPr>
        <p:spPr>
          <a:xfrm rot="0">
            <a:off x="2403511" y="1232417"/>
            <a:ext cx="5622872" cy="2964180"/>
          </a:xfrm>
          <a:prstGeom prst="rect">
            <a:avLst/>
          </a:prstGeom>
        </p:spPr>
        <p:txBody>
          <a:bodyPr anchor="t" rtlCol="false" tIns="0" lIns="0" bIns="0" rIns="0">
            <a:spAutoFit/>
          </a:bodyPr>
          <a:lstStyle/>
          <a:p>
            <a:pPr>
              <a:lnSpc>
                <a:spcPts val="3359"/>
              </a:lnSpc>
              <a:spcBef>
                <a:spcPct val="0"/>
              </a:spcBef>
            </a:pPr>
            <a:r>
              <a:rPr lang="en-US" sz="2400">
                <a:solidFill>
                  <a:srgbClr val="000000"/>
                </a:solidFill>
                <a:latin typeface="Noto Sans"/>
              </a:rPr>
              <a:t>Egypt is not a big country. In fact, slightly less than 35,000 of those 1 million square kilometers, a land area roughly the size of of Belgium, are actually inhabited. This is the Egyptian core and home to 99 percent of Egypt's population of 83 million</a:t>
            </a:r>
          </a:p>
        </p:txBody>
      </p:sp>
    </p:spTree>
  </p:cSld>
  <p:clrMapOvr>
    <a:masterClrMapping/>
  </p:clrMapOvr>
</p:sld>
</file>

<file path=ppt/slides/slide1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10435241" y="1390726"/>
            <a:ext cx="5672154" cy="1356170"/>
          </a:xfrm>
          <a:prstGeom prst="rect">
            <a:avLst/>
          </a:prstGeom>
        </p:spPr>
        <p:txBody>
          <a:bodyPr anchor="t" rtlCol="false" tIns="0" lIns="0" bIns="0" rIns="0">
            <a:spAutoFit/>
          </a:bodyPr>
          <a:lstStyle/>
          <a:p>
            <a:pPr>
              <a:lnSpc>
                <a:spcPts val="5304"/>
              </a:lnSpc>
            </a:pPr>
            <a:r>
              <a:rPr lang="en-US" sz="5100" i="false" spc="45">
                <a:solidFill>
                  <a:srgbClr val="000000"/>
                </a:solidFill>
                <a:latin typeface="Vesper Libre Bold"/>
              </a:rPr>
              <a:t>Hardly The Perfecr River</a:t>
            </a:r>
          </a:p>
        </p:txBody>
      </p:sp>
      <p:grpSp>
        <p:nvGrpSpPr>
          <p:cNvPr name="Group 3" id="3"/>
          <p:cNvGrpSpPr/>
          <p:nvPr/>
        </p:nvGrpSpPr>
        <p:grpSpPr>
          <a:xfrm rot="0">
            <a:off x="17002778" y="7661402"/>
            <a:ext cx="1285222" cy="2625598"/>
            <a:chOff x="0" y="0"/>
            <a:chExt cx="263683" cy="538681"/>
          </a:xfrm>
        </p:grpSpPr>
        <p:sp>
          <p:nvSpPr>
            <p:cNvPr name="Freeform 4" id="4"/>
            <p:cNvSpPr/>
            <p:nvPr/>
          </p:nvSpPr>
          <p:spPr>
            <a:xfrm>
              <a:off x="0" y="0"/>
              <a:ext cx="263682" cy="538680"/>
            </a:xfrm>
            <a:custGeom>
              <a:avLst/>
              <a:gdLst/>
              <a:ahLst/>
              <a:cxnLst/>
              <a:rect r="r" b="b" t="t" l="l"/>
              <a:pathLst>
                <a:path h="538680" w="263682">
                  <a:moveTo>
                    <a:pt x="0" y="0"/>
                  </a:moveTo>
                  <a:lnTo>
                    <a:pt x="263682" y="0"/>
                  </a:lnTo>
                  <a:lnTo>
                    <a:pt x="263682" y="538680"/>
                  </a:lnTo>
                  <a:lnTo>
                    <a:pt x="0" y="538680"/>
                  </a:lnTo>
                  <a:close/>
                </a:path>
              </a:pathLst>
            </a:custGeom>
            <a:solidFill>
              <a:srgbClr val="000342"/>
            </a:solidFill>
          </p:spPr>
        </p:sp>
      </p:grpSp>
      <p:grpSp>
        <p:nvGrpSpPr>
          <p:cNvPr name="Group 5" id="5"/>
          <p:cNvGrpSpPr/>
          <p:nvPr/>
        </p:nvGrpSpPr>
        <p:grpSpPr>
          <a:xfrm rot="0">
            <a:off x="10435241" y="3713326"/>
            <a:ext cx="5672154" cy="4365000"/>
            <a:chOff x="0" y="0"/>
            <a:chExt cx="7562873" cy="5820001"/>
          </a:xfrm>
        </p:grpSpPr>
        <p:sp>
          <p:nvSpPr>
            <p:cNvPr name="TextBox 6" id="6"/>
            <p:cNvSpPr txBox="true"/>
            <p:nvPr/>
          </p:nvSpPr>
          <p:spPr>
            <a:xfrm rot="0">
              <a:off x="0" y="-66675"/>
              <a:ext cx="7562873" cy="715539"/>
            </a:xfrm>
            <a:prstGeom prst="rect">
              <a:avLst/>
            </a:prstGeom>
          </p:spPr>
          <p:txBody>
            <a:bodyPr anchor="t" rtlCol="false" tIns="0" lIns="0" bIns="0" rIns="0">
              <a:spAutoFit/>
            </a:bodyPr>
            <a:lstStyle/>
            <a:p>
              <a:pPr>
                <a:lnSpc>
                  <a:spcPts val="4479"/>
                </a:lnSpc>
              </a:pPr>
              <a:r>
                <a:rPr lang="en-US" sz="3199" i="false">
                  <a:solidFill>
                    <a:srgbClr val="000000"/>
                  </a:solidFill>
                  <a:latin typeface="HK Grotesk Medium"/>
                </a:rPr>
                <a:t>The Nile Is Not Navigable</a:t>
              </a:r>
            </a:p>
          </p:txBody>
        </p:sp>
        <p:sp>
          <p:nvSpPr>
            <p:cNvPr name="TextBox 7" id="7"/>
            <p:cNvSpPr txBox="true"/>
            <p:nvPr/>
          </p:nvSpPr>
          <p:spPr>
            <a:xfrm rot="0">
              <a:off x="0" y="838743"/>
              <a:ext cx="7562873" cy="4981258"/>
            </a:xfrm>
            <a:prstGeom prst="rect">
              <a:avLst/>
            </a:prstGeom>
          </p:spPr>
          <p:txBody>
            <a:bodyPr anchor="t" rtlCol="false" tIns="0" lIns="0" bIns="0" rIns="0">
              <a:spAutoFit/>
            </a:bodyPr>
            <a:lstStyle/>
            <a:p>
              <a:pPr>
                <a:lnSpc>
                  <a:spcPts val="3359"/>
                </a:lnSpc>
              </a:pPr>
              <a:r>
                <a:rPr lang="en-US" b="false" sz="2400" i="false" spc="60">
                  <a:solidFill>
                    <a:srgbClr val="000000"/>
                  </a:solidFill>
                  <a:latin typeface="HK Grotesk Light"/>
                </a:rPr>
                <a:t>On its upper course cataracts block navigation by large and medium sized vessels. On its lower course within the delta, the river splits into much smaller and shallower distributaries that make maritime traffic impossible. In any case, trees do not grow in Egypt's climate, therefore the Egyptians never developed a maritime culture. </a:t>
              </a:r>
            </a:p>
          </p:txBody>
        </p:sp>
      </p:grpSp>
      <p:pic>
        <p:nvPicPr>
          <p:cNvPr name="Picture 8" id="8"/>
          <p:cNvPicPr>
            <a:picLocks noChangeAspect="true"/>
          </p:cNvPicPr>
          <p:nvPr/>
        </p:nvPicPr>
        <p:blipFill>
          <a:blip r:embed="rId2"/>
          <a:srcRect l="16727" t="0" r="16727" b="0"/>
          <a:stretch>
            <a:fillRect/>
          </a:stretch>
        </p:blipFill>
        <p:spPr>
          <a:xfrm flipH="false" flipV="false" rot="0">
            <a:off x="-21214" y="-35292"/>
            <a:ext cx="9174480" cy="10340171"/>
          </a:xfrm>
          <a:prstGeom prst="rect">
            <a:avLst/>
          </a:prstGeom>
        </p:spPr>
      </p:pic>
      <p:grpSp>
        <p:nvGrpSpPr>
          <p:cNvPr name="Group 9" id="9"/>
          <p:cNvGrpSpPr/>
          <p:nvPr/>
        </p:nvGrpSpPr>
        <p:grpSpPr>
          <a:xfrm rot="0">
            <a:off x="-14644" y="7679558"/>
            <a:ext cx="9159590" cy="2635197"/>
            <a:chOff x="0" y="0"/>
            <a:chExt cx="3150421" cy="906370"/>
          </a:xfrm>
        </p:grpSpPr>
        <p:sp>
          <p:nvSpPr>
            <p:cNvPr name="Freeform 10" id="10"/>
            <p:cNvSpPr/>
            <p:nvPr/>
          </p:nvSpPr>
          <p:spPr>
            <a:xfrm>
              <a:off x="0" y="0"/>
              <a:ext cx="3150421" cy="906370"/>
            </a:xfrm>
            <a:custGeom>
              <a:avLst/>
              <a:gdLst/>
              <a:ahLst/>
              <a:cxnLst/>
              <a:rect r="r" b="b" t="t" l="l"/>
              <a:pathLst>
                <a:path h="906370" w="3150421">
                  <a:moveTo>
                    <a:pt x="0" y="0"/>
                  </a:moveTo>
                  <a:lnTo>
                    <a:pt x="3150421" y="0"/>
                  </a:lnTo>
                  <a:lnTo>
                    <a:pt x="3150421" y="906370"/>
                  </a:lnTo>
                  <a:lnTo>
                    <a:pt x="0" y="906370"/>
                  </a:lnTo>
                  <a:close/>
                </a:path>
              </a:pathLst>
            </a:custGeom>
            <a:solidFill>
              <a:srgbClr val="000342"/>
            </a:solidFill>
          </p:spPr>
        </p:sp>
      </p:grpSp>
      <p:grpSp>
        <p:nvGrpSpPr>
          <p:cNvPr name="Group 11" id="11"/>
          <p:cNvGrpSpPr/>
          <p:nvPr/>
        </p:nvGrpSpPr>
        <p:grpSpPr>
          <a:xfrm rot="5400000">
            <a:off x="-4163011" y="5355845"/>
            <a:ext cx="10899304" cy="148253"/>
            <a:chOff x="0" y="0"/>
            <a:chExt cx="42015778" cy="571500"/>
          </a:xfrm>
        </p:grpSpPr>
        <p:sp>
          <p:nvSpPr>
            <p:cNvPr name="Freeform 12" id="12"/>
            <p:cNvSpPr/>
            <p:nvPr/>
          </p:nvSpPr>
          <p:spPr>
            <a:xfrm>
              <a:off x="0" y="255270"/>
              <a:ext cx="42015780" cy="69850"/>
            </a:xfrm>
            <a:custGeom>
              <a:avLst/>
              <a:gdLst/>
              <a:ahLst/>
              <a:cxnLst/>
              <a:rect r="r" b="b" t="t" l="l"/>
              <a:pathLst>
                <a:path h="69850" w="42015780">
                  <a:moveTo>
                    <a:pt x="41724948" y="0"/>
                  </a:moveTo>
                  <a:lnTo>
                    <a:pt x="0" y="0"/>
                  </a:lnTo>
                  <a:lnTo>
                    <a:pt x="0" y="69850"/>
                  </a:lnTo>
                  <a:lnTo>
                    <a:pt x="42015780" y="69850"/>
                  </a:lnTo>
                  <a:lnTo>
                    <a:pt x="42015780" y="0"/>
                  </a:lnTo>
                  <a:close/>
                </a:path>
              </a:pathLst>
            </a:custGeom>
            <a:solidFill>
              <a:srgbClr val="F4F4F4"/>
            </a:solidFill>
          </p:spPr>
        </p:sp>
      </p:grpSp>
      <p:grpSp>
        <p:nvGrpSpPr>
          <p:cNvPr name="Group 13" id="13"/>
          <p:cNvGrpSpPr/>
          <p:nvPr/>
        </p:nvGrpSpPr>
        <p:grpSpPr>
          <a:xfrm rot="5400000">
            <a:off x="643488" y="8249548"/>
            <a:ext cx="1286306" cy="148253"/>
            <a:chOff x="0" y="0"/>
            <a:chExt cx="4958587" cy="571500"/>
          </a:xfrm>
        </p:grpSpPr>
        <p:sp>
          <p:nvSpPr>
            <p:cNvPr name="Freeform 14" id="14"/>
            <p:cNvSpPr/>
            <p:nvPr/>
          </p:nvSpPr>
          <p:spPr>
            <a:xfrm>
              <a:off x="0" y="255270"/>
              <a:ext cx="4958587" cy="69850"/>
            </a:xfrm>
            <a:custGeom>
              <a:avLst/>
              <a:gdLst/>
              <a:ahLst/>
              <a:cxnLst/>
              <a:rect r="r" b="b" t="t" l="l"/>
              <a:pathLst>
                <a:path h="69850" w="4958587">
                  <a:moveTo>
                    <a:pt x="4667757" y="0"/>
                  </a:moveTo>
                  <a:lnTo>
                    <a:pt x="0" y="0"/>
                  </a:lnTo>
                  <a:lnTo>
                    <a:pt x="0" y="69850"/>
                  </a:lnTo>
                  <a:lnTo>
                    <a:pt x="4958587" y="69850"/>
                  </a:lnTo>
                  <a:lnTo>
                    <a:pt x="4958587" y="0"/>
                  </a:lnTo>
                  <a:close/>
                </a:path>
              </a:pathLst>
            </a:custGeom>
            <a:solidFill>
              <a:srgbClr val="DC3C4D"/>
            </a:solidFill>
          </p:spPr>
        </p:sp>
      </p:grpSp>
      <p:grpSp>
        <p:nvGrpSpPr>
          <p:cNvPr name="Group 15" id="15"/>
          <p:cNvGrpSpPr/>
          <p:nvPr/>
        </p:nvGrpSpPr>
        <p:grpSpPr>
          <a:xfrm rot="5400000">
            <a:off x="11335955" y="5310125"/>
            <a:ext cx="11333645" cy="148253"/>
            <a:chOff x="0" y="0"/>
            <a:chExt cx="43690120" cy="571500"/>
          </a:xfrm>
        </p:grpSpPr>
        <p:sp>
          <p:nvSpPr>
            <p:cNvPr name="Freeform 16" id="16"/>
            <p:cNvSpPr/>
            <p:nvPr/>
          </p:nvSpPr>
          <p:spPr>
            <a:xfrm>
              <a:off x="0" y="255270"/>
              <a:ext cx="43690121" cy="69850"/>
            </a:xfrm>
            <a:custGeom>
              <a:avLst/>
              <a:gdLst/>
              <a:ahLst/>
              <a:cxnLst/>
              <a:rect r="r" b="b" t="t" l="l"/>
              <a:pathLst>
                <a:path h="69850" w="43690121">
                  <a:moveTo>
                    <a:pt x="43399289" y="0"/>
                  </a:moveTo>
                  <a:lnTo>
                    <a:pt x="0" y="0"/>
                  </a:lnTo>
                  <a:lnTo>
                    <a:pt x="0" y="69850"/>
                  </a:lnTo>
                  <a:lnTo>
                    <a:pt x="43690121" y="69850"/>
                  </a:lnTo>
                  <a:lnTo>
                    <a:pt x="43690121" y="0"/>
                  </a:lnTo>
                  <a:close/>
                </a:path>
              </a:pathLst>
            </a:custGeom>
            <a:solidFill>
              <a:srgbClr val="F4F4F4"/>
            </a:solidFill>
          </p:spPr>
        </p:sp>
      </p:grpSp>
      <p:grpSp>
        <p:nvGrpSpPr>
          <p:cNvPr name="Group 17" id="17"/>
          <p:cNvGrpSpPr/>
          <p:nvPr/>
        </p:nvGrpSpPr>
        <p:grpSpPr>
          <a:xfrm rot="5400000">
            <a:off x="8446188" y="10211126"/>
            <a:ext cx="1395624" cy="148253"/>
            <a:chOff x="0" y="0"/>
            <a:chExt cx="5379998" cy="571500"/>
          </a:xfrm>
        </p:grpSpPr>
        <p:sp>
          <p:nvSpPr>
            <p:cNvPr name="Freeform 18" id="18"/>
            <p:cNvSpPr/>
            <p:nvPr/>
          </p:nvSpPr>
          <p:spPr>
            <a:xfrm>
              <a:off x="0" y="255270"/>
              <a:ext cx="5379998" cy="69850"/>
            </a:xfrm>
            <a:custGeom>
              <a:avLst/>
              <a:gdLst/>
              <a:ahLst/>
              <a:cxnLst/>
              <a:rect r="r" b="b" t="t" l="l"/>
              <a:pathLst>
                <a:path h="69850" w="5379998">
                  <a:moveTo>
                    <a:pt x="5089168" y="0"/>
                  </a:moveTo>
                  <a:lnTo>
                    <a:pt x="0" y="0"/>
                  </a:lnTo>
                  <a:lnTo>
                    <a:pt x="0" y="69850"/>
                  </a:lnTo>
                  <a:lnTo>
                    <a:pt x="5379998" y="69850"/>
                  </a:lnTo>
                  <a:lnTo>
                    <a:pt x="5379998" y="0"/>
                  </a:lnTo>
                  <a:close/>
                </a:path>
              </a:pathLst>
            </a:custGeom>
            <a:solidFill>
              <a:srgbClr val="FFFFFF"/>
            </a:solidFill>
            <a:ln>
              <a:solidFill>
                <a:srgbClr val="000000"/>
              </a:solidFill>
            </a:ln>
          </p:spPr>
        </p:sp>
      </p:grpSp>
      <p:grpSp>
        <p:nvGrpSpPr>
          <p:cNvPr name="Group 19" id="19"/>
          <p:cNvGrpSpPr/>
          <p:nvPr/>
        </p:nvGrpSpPr>
        <p:grpSpPr>
          <a:xfrm rot="5400000">
            <a:off x="8527304" y="-275581"/>
            <a:ext cx="1233392" cy="148253"/>
            <a:chOff x="0" y="0"/>
            <a:chExt cx="4754608" cy="571500"/>
          </a:xfrm>
        </p:grpSpPr>
        <p:sp>
          <p:nvSpPr>
            <p:cNvPr name="Freeform 20" id="20"/>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grpSp>
        <p:nvGrpSpPr>
          <p:cNvPr name="Group 21" id="21"/>
          <p:cNvGrpSpPr/>
          <p:nvPr/>
        </p:nvGrpSpPr>
        <p:grpSpPr>
          <a:xfrm rot="5400000">
            <a:off x="8527304" y="10429330"/>
            <a:ext cx="1233392" cy="148253"/>
            <a:chOff x="0" y="0"/>
            <a:chExt cx="4754608" cy="571500"/>
          </a:xfrm>
        </p:grpSpPr>
        <p:sp>
          <p:nvSpPr>
            <p:cNvPr name="Freeform 22" id="22"/>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sp>
        <p:nvSpPr>
          <p:cNvPr name="TextBox 23" id="23"/>
          <p:cNvSpPr txBox="true"/>
          <p:nvPr/>
        </p:nvSpPr>
        <p:spPr>
          <a:xfrm rot="-5400000">
            <a:off x="16931793" y="9467900"/>
            <a:ext cx="1358639" cy="276066"/>
          </a:xfrm>
          <a:prstGeom prst="rect">
            <a:avLst/>
          </a:prstGeom>
        </p:spPr>
        <p:txBody>
          <a:bodyPr anchor="t" rtlCol="false" tIns="0" lIns="0" bIns="0" rIns="0">
            <a:spAutoFit/>
          </a:bodyPr>
          <a:lstStyle/>
          <a:p>
            <a:pPr algn="ctr">
              <a:lnSpc>
                <a:spcPts val="2239"/>
              </a:lnSpc>
            </a:pPr>
            <a:r>
              <a:rPr lang="en-US" b="false" sz="1599" i="false" spc="127">
                <a:solidFill>
                  <a:srgbClr val="FFFFFF"/>
                </a:solidFill>
                <a:latin typeface="HK Grotesk Bold"/>
              </a:rPr>
              <a:t>12</a:t>
            </a:r>
          </a:p>
        </p:txBody>
      </p:sp>
    </p:spTree>
  </p:cSld>
  <p:clrMapOvr>
    <a:masterClrMapping/>
  </p:clrMapOvr>
</p:sld>
</file>

<file path=ppt/slides/slide1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name="Picture 2" id="2"/>
          <p:cNvPicPr>
            <a:picLocks noChangeAspect="true"/>
          </p:cNvPicPr>
          <p:nvPr/>
        </p:nvPicPr>
        <p:blipFill>
          <a:blip r:embed="rId2"/>
          <a:srcRect l="14957" t="0" r="14957" b="0"/>
          <a:stretch>
            <a:fillRect/>
          </a:stretch>
        </p:blipFill>
        <p:spPr>
          <a:xfrm flipH="false" flipV="false" rot="0">
            <a:off x="9137891" y="2638946"/>
            <a:ext cx="10129098" cy="8115770"/>
          </a:xfrm>
          <a:prstGeom prst="rect">
            <a:avLst/>
          </a:prstGeom>
        </p:spPr>
      </p:pic>
      <p:grpSp>
        <p:nvGrpSpPr>
          <p:cNvPr name="Group 3" id="3"/>
          <p:cNvGrpSpPr/>
          <p:nvPr/>
        </p:nvGrpSpPr>
        <p:grpSpPr>
          <a:xfrm rot="0">
            <a:off x="10402508" y="1348521"/>
            <a:ext cx="6595008" cy="6327810"/>
            <a:chOff x="0" y="0"/>
            <a:chExt cx="1794450" cy="1721748"/>
          </a:xfrm>
        </p:grpSpPr>
        <p:sp>
          <p:nvSpPr>
            <p:cNvPr name="Freeform 4" id="4"/>
            <p:cNvSpPr/>
            <p:nvPr/>
          </p:nvSpPr>
          <p:spPr>
            <a:xfrm>
              <a:off x="0" y="0"/>
              <a:ext cx="1794450" cy="1721748"/>
            </a:xfrm>
            <a:custGeom>
              <a:avLst/>
              <a:gdLst/>
              <a:ahLst/>
              <a:cxnLst/>
              <a:rect r="r" b="b" t="t" l="l"/>
              <a:pathLst>
                <a:path h="1721748" w="1794450">
                  <a:moveTo>
                    <a:pt x="0" y="0"/>
                  </a:moveTo>
                  <a:lnTo>
                    <a:pt x="1794450" y="0"/>
                  </a:lnTo>
                  <a:lnTo>
                    <a:pt x="1794450" y="1721748"/>
                  </a:lnTo>
                  <a:lnTo>
                    <a:pt x="0" y="1721748"/>
                  </a:lnTo>
                  <a:close/>
                </a:path>
              </a:pathLst>
            </a:custGeom>
            <a:solidFill>
              <a:srgbClr val="000342"/>
            </a:solidFill>
          </p:spPr>
        </p:sp>
      </p:grpSp>
      <p:pic>
        <p:nvPicPr>
          <p:cNvPr name="Picture 5" id="5"/>
          <p:cNvPicPr>
            <a:picLocks noChangeAspect="true"/>
          </p:cNvPicPr>
          <p:nvPr/>
        </p:nvPicPr>
        <p:blipFill>
          <a:blip r:embed="rId3"/>
          <a:srcRect l="16487" t="0" r="16487" b="0"/>
          <a:stretch>
            <a:fillRect/>
          </a:stretch>
        </p:blipFill>
        <p:spPr>
          <a:xfrm flipH="false" flipV="false" rot="0">
            <a:off x="0" y="0"/>
            <a:ext cx="9146875" cy="7676330"/>
          </a:xfrm>
          <a:prstGeom prst="rect">
            <a:avLst/>
          </a:prstGeom>
        </p:spPr>
      </p:pic>
      <p:grpSp>
        <p:nvGrpSpPr>
          <p:cNvPr name="Group 6" id="6"/>
          <p:cNvGrpSpPr/>
          <p:nvPr/>
        </p:nvGrpSpPr>
        <p:grpSpPr>
          <a:xfrm rot="0">
            <a:off x="1261201" y="2638797"/>
            <a:ext cx="6580228" cy="6309766"/>
            <a:chOff x="0" y="0"/>
            <a:chExt cx="2263255" cy="2170231"/>
          </a:xfrm>
        </p:grpSpPr>
        <p:sp>
          <p:nvSpPr>
            <p:cNvPr name="Freeform 7" id="7"/>
            <p:cNvSpPr/>
            <p:nvPr/>
          </p:nvSpPr>
          <p:spPr>
            <a:xfrm>
              <a:off x="0" y="0"/>
              <a:ext cx="2263255" cy="2170231"/>
            </a:xfrm>
            <a:custGeom>
              <a:avLst/>
              <a:gdLst/>
              <a:ahLst/>
              <a:cxnLst/>
              <a:rect r="r" b="b" t="t" l="l"/>
              <a:pathLst>
                <a:path h="2170231" w="2263255">
                  <a:moveTo>
                    <a:pt x="0" y="0"/>
                  </a:moveTo>
                  <a:lnTo>
                    <a:pt x="2263255" y="0"/>
                  </a:lnTo>
                  <a:lnTo>
                    <a:pt x="2263255" y="2170231"/>
                  </a:lnTo>
                  <a:lnTo>
                    <a:pt x="0" y="2170231"/>
                  </a:lnTo>
                  <a:close/>
                </a:path>
              </a:pathLst>
            </a:custGeom>
            <a:solidFill>
              <a:srgbClr val="000342"/>
            </a:solidFill>
          </p:spPr>
        </p:sp>
      </p:grpSp>
      <p:grpSp>
        <p:nvGrpSpPr>
          <p:cNvPr name="Group 8" id="8"/>
          <p:cNvGrpSpPr/>
          <p:nvPr/>
        </p:nvGrpSpPr>
        <p:grpSpPr>
          <a:xfrm rot="5400000">
            <a:off x="13166389" y="7637474"/>
            <a:ext cx="1268746" cy="148253"/>
            <a:chOff x="0" y="0"/>
            <a:chExt cx="4890895" cy="571500"/>
          </a:xfrm>
        </p:grpSpPr>
        <p:sp>
          <p:nvSpPr>
            <p:cNvPr name="Freeform 9" id="9"/>
            <p:cNvSpPr/>
            <p:nvPr/>
          </p:nvSpPr>
          <p:spPr>
            <a:xfrm>
              <a:off x="0" y="255270"/>
              <a:ext cx="4890895" cy="69850"/>
            </a:xfrm>
            <a:custGeom>
              <a:avLst/>
              <a:gdLst/>
              <a:ahLst/>
              <a:cxnLst/>
              <a:rect r="r" b="b" t="t" l="l"/>
              <a:pathLst>
                <a:path h="69850" w="4890895">
                  <a:moveTo>
                    <a:pt x="4600065" y="0"/>
                  </a:moveTo>
                  <a:lnTo>
                    <a:pt x="0" y="0"/>
                  </a:lnTo>
                  <a:lnTo>
                    <a:pt x="0" y="69850"/>
                  </a:lnTo>
                  <a:lnTo>
                    <a:pt x="4890895" y="69850"/>
                  </a:lnTo>
                  <a:lnTo>
                    <a:pt x="4890895" y="0"/>
                  </a:lnTo>
                  <a:close/>
                </a:path>
              </a:pathLst>
            </a:custGeom>
            <a:solidFill>
              <a:srgbClr val="DC3C4D"/>
            </a:solidFill>
          </p:spPr>
        </p:sp>
      </p:grpSp>
      <p:grpSp>
        <p:nvGrpSpPr>
          <p:cNvPr name="Group 10" id="10"/>
          <p:cNvGrpSpPr/>
          <p:nvPr/>
        </p:nvGrpSpPr>
        <p:grpSpPr>
          <a:xfrm rot="5400000">
            <a:off x="3916942" y="2643040"/>
            <a:ext cx="1268746" cy="148253"/>
            <a:chOff x="0" y="0"/>
            <a:chExt cx="4890895" cy="571500"/>
          </a:xfrm>
        </p:grpSpPr>
        <p:sp>
          <p:nvSpPr>
            <p:cNvPr name="Freeform 11" id="11"/>
            <p:cNvSpPr/>
            <p:nvPr/>
          </p:nvSpPr>
          <p:spPr>
            <a:xfrm>
              <a:off x="0" y="255270"/>
              <a:ext cx="4890895" cy="69850"/>
            </a:xfrm>
            <a:custGeom>
              <a:avLst/>
              <a:gdLst/>
              <a:ahLst/>
              <a:cxnLst/>
              <a:rect r="r" b="b" t="t" l="l"/>
              <a:pathLst>
                <a:path h="69850" w="4890895">
                  <a:moveTo>
                    <a:pt x="4600065" y="0"/>
                  </a:moveTo>
                  <a:lnTo>
                    <a:pt x="0" y="0"/>
                  </a:lnTo>
                  <a:lnTo>
                    <a:pt x="0" y="69850"/>
                  </a:lnTo>
                  <a:lnTo>
                    <a:pt x="4890895" y="69850"/>
                  </a:lnTo>
                  <a:lnTo>
                    <a:pt x="4890895" y="0"/>
                  </a:lnTo>
                  <a:close/>
                </a:path>
              </a:pathLst>
            </a:custGeom>
            <a:solidFill>
              <a:srgbClr val="DC3C4D"/>
            </a:solidFill>
          </p:spPr>
        </p:sp>
      </p:grpSp>
      <p:sp>
        <p:nvSpPr>
          <p:cNvPr name="TextBox 12" id="12"/>
          <p:cNvSpPr txBox="true"/>
          <p:nvPr/>
        </p:nvSpPr>
        <p:spPr>
          <a:xfrm rot="0">
            <a:off x="11582564" y="3171187"/>
            <a:ext cx="4288143" cy="2615803"/>
          </a:xfrm>
          <a:prstGeom prst="rect">
            <a:avLst/>
          </a:prstGeom>
        </p:spPr>
        <p:txBody>
          <a:bodyPr anchor="t" rtlCol="false" tIns="0" lIns="0" bIns="0" rIns="0">
            <a:spAutoFit/>
          </a:bodyPr>
          <a:lstStyle/>
          <a:p>
            <a:pPr algn="ctr">
              <a:lnSpc>
                <a:spcPts val="4200"/>
              </a:lnSpc>
            </a:pPr>
            <a:r>
              <a:rPr lang="en-US" sz="3000" i="false">
                <a:solidFill>
                  <a:srgbClr val="FFFFFF"/>
                </a:solidFill>
                <a:latin typeface="HK Grotesk Bold"/>
              </a:rPr>
              <a:t>WATERWAYS ARE GENERALLY FREE, AND THE COST OF FUEL PER UNIT OF CARGO IS REMARKABLY LESS</a:t>
            </a:r>
          </a:p>
        </p:txBody>
      </p:sp>
      <p:grpSp>
        <p:nvGrpSpPr>
          <p:cNvPr name="Group 13" id="13"/>
          <p:cNvGrpSpPr/>
          <p:nvPr/>
        </p:nvGrpSpPr>
        <p:grpSpPr>
          <a:xfrm rot="0">
            <a:off x="2429366" y="4164603"/>
            <a:ext cx="4288143" cy="3628139"/>
            <a:chOff x="0" y="0"/>
            <a:chExt cx="5717523" cy="4837518"/>
          </a:xfrm>
        </p:grpSpPr>
        <p:sp>
          <p:nvSpPr>
            <p:cNvPr name="TextBox 14" id="14"/>
            <p:cNvSpPr txBox="true"/>
            <p:nvPr/>
          </p:nvSpPr>
          <p:spPr>
            <a:xfrm rot="0">
              <a:off x="0" y="1783878"/>
              <a:ext cx="5717523" cy="1949450"/>
            </a:xfrm>
            <a:prstGeom prst="rect">
              <a:avLst/>
            </a:prstGeom>
          </p:spPr>
          <p:txBody>
            <a:bodyPr anchor="t" rtlCol="false" tIns="0" lIns="0" bIns="0" rIns="0">
              <a:spAutoFit/>
            </a:bodyPr>
            <a:lstStyle/>
            <a:p>
              <a:pPr algn="ctr">
                <a:lnSpc>
                  <a:spcPts val="8999"/>
                </a:lnSpc>
              </a:pPr>
              <a:r>
                <a:rPr lang="en-US" sz="12499" i="false" spc="-62">
                  <a:solidFill>
                    <a:srgbClr val="DC3C4D"/>
                  </a:solidFill>
                  <a:latin typeface="Vesper Libre Bold"/>
                </a:rPr>
                <a:t>x10</a:t>
              </a:r>
            </a:p>
          </p:txBody>
        </p:sp>
        <p:sp>
          <p:nvSpPr>
            <p:cNvPr name="TextBox 15" id="15"/>
            <p:cNvSpPr txBox="true"/>
            <p:nvPr/>
          </p:nvSpPr>
          <p:spPr>
            <a:xfrm rot="0">
              <a:off x="0" y="3889463"/>
              <a:ext cx="5717523" cy="948055"/>
            </a:xfrm>
            <a:prstGeom prst="rect">
              <a:avLst/>
            </a:prstGeom>
          </p:spPr>
          <p:txBody>
            <a:bodyPr anchor="t" rtlCol="false" tIns="0" lIns="0" bIns="0" rIns="0">
              <a:spAutoFit/>
            </a:bodyPr>
            <a:lstStyle/>
            <a:p>
              <a:pPr algn="ctr">
                <a:lnSpc>
                  <a:spcPts val="2940"/>
                </a:lnSpc>
              </a:pPr>
              <a:r>
                <a:rPr lang="en-US" sz="2100" i="false">
                  <a:solidFill>
                    <a:srgbClr val="FFFFFF"/>
                  </a:solidFill>
                  <a:latin typeface="HK Grotesk Bold"/>
                </a:rPr>
                <a:t>CHEPAPER THAN LAND TRANSPORT</a:t>
              </a:r>
            </a:p>
          </p:txBody>
        </p:sp>
        <p:sp>
          <p:nvSpPr>
            <p:cNvPr name="TextBox 16" id="16"/>
            <p:cNvSpPr txBox="true"/>
            <p:nvPr/>
          </p:nvSpPr>
          <p:spPr>
            <a:xfrm rot="0">
              <a:off x="0" y="-66675"/>
              <a:ext cx="5717523" cy="715539"/>
            </a:xfrm>
            <a:prstGeom prst="rect">
              <a:avLst/>
            </a:prstGeom>
          </p:spPr>
          <p:txBody>
            <a:bodyPr anchor="t" rtlCol="false" tIns="0" lIns="0" bIns="0" rIns="0">
              <a:spAutoFit/>
            </a:bodyPr>
            <a:lstStyle/>
            <a:p>
              <a:pPr algn="ctr">
                <a:lnSpc>
                  <a:spcPts val="4479"/>
                </a:lnSpc>
              </a:pPr>
              <a:r>
                <a:rPr lang="en-US" sz="3199" i="false">
                  <a:solidFill>
                    <a:srgbClr val="FFFFFF"/>
                  </a:solidFill>
                  <a:latin typeface="HK Grotesk Medium"/>
                </a:rPr>
                <a:t>Transport via Water</a:t>
              </a:r>
            </a:p>
          </p:txBody>
        </p:sp>
      </p:grpSp>
      <p:grpSp>
        <p:nvGrpSpPr>
          <p:cNvPr name="Group 17" id="17"/>
          <p:cNvGrpSpPr/>
          <p:nvPr/>
        </p:nvGrpSpPr>
        <p:grpSpPr>
          <a:xfrm rot="0">
            <a:off x="16997516" y="8937523"/>
            <a:ext cx="1290484" cy="1349477"/>
            <a:chOff x="0" y="0"/>
            <a:chExt cx="1913890" cy="2001382"/>
          </a:xfrm>
        </p:grpSpPr>
        <p:sp>
          <p:nvSpPr>
            <p:cNvPr name="Freeform 18" id="18"/>
            <p:cNvSpPr/>
            <p:nvPr/>
          </p:nvSpPr>
          <p:spPr>
            <a:xfrm>
              <a:off x="0" y="0"/>
              <a:ext cx="1913890" cy="2001382"/>
            </a:xfrm>
            <a:custGeom>
              <a:avLst/>
              <a:gdLst/>
              <a:ahLst/>
              <a:cxnLst/>
              <a:rect r="r" b="b" t="t" l="l"/>
              <a:pathLst>
                <a:path h="2001382" w="1913890">
                  <a:moveTo>
                    <a:pt x="0" y="0"/>
                  </a:moveTo>
                  <a:lnTo>
                    <a:pt x="1913890" y="0"/>
                  </a:lnTo>
                  <a:lnTo>
                    <a:pt x="1913890" y="2001382"/>
                  </a:lnTo>
                  <a:lnTo>
                    <a:pt x="0" y="2001382"/>
                  </a:lnTo>
                  <a:close/>
                </a:path>
              </a:pathLst>
            </a:custGeom>
            <a:solidFill>
              <a:srgbClr val="000342"/>
            </a:solidFill>
          </p:spPr>
        </p:sp>
      </p:grpSp>
      <p:grpSp>
        <p:nvGrpSpPr>
          <p:cNvPr name="Group 19" id="19"/>
          <p:cNvGrpSpPr/>
          <p:nvPr/>
        </p:nvGrpSpPr>
        <p:grpSpPr>
          <a:xfrm rot="5400000">
            <a:off x="8527304" y="-275581"/>
            <a:ext cx="1233392" cy="148253"/>
            <a:chOff x="0" y="0"/>
            <a:chExt cx="4754608" cy="571500"/>
          </a:xfrm>
        </p:grpSpPr>
        <p:sp>
          <p:nvSpPr>
            <p:cNvPr name="Freeform 20" id="20"/>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grpSp>
        <p:nvGrpSpPr>
          <p:cNvPr name="Group 21" id="21"/>
          <p:cNvGrpSpPr/>
          <p:nvPr/>
        </p:nvGrpSpPr>
        <p:grpSpPr>
          <a:xfrm rot="5400000">
            <a:off x="8527304" y="10429330"/>
            <a:ext cx="1233392" cy="148253"/>
            <a:chOff x="0" y="0"/>
            <a:chExt cx="4754608" cy="571500"/>
          </a:xfrm>
        </p:grpSpPr>
        <p:sp>
          <p:nvSpPr>
            <p:cNvPr name="Freeform 22" id="22"/>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sp>
        <p:nvSpPr>
          <p:cNvPr name="TextBox 23" id="23"/>
          <p:cNvSpPr txBox="true"/>
          <p:nvPr/>
        </p:nvSpPr>
        <p:spPr>
          <a:xfrm rot="-5400000">
            <a:off x="16931793" y="9467900"/>
            <a:ext cx="1358639" cy="276066"/>
          </a:xfrm>
          <a:prstGeom prst="rect">
            <a:avLst/>
          </a:prstGeom>
        </p:spPr>
        <p:txBody>
          <a:bodyPr anchor="t" rtlCol="false" tIns="0" lIns="0" bIns="0" rIns="0">
            <a:spAutoFit/>
          </a:bodyPr>
          <a:lstStyle/>
          <a:p>
            <a:pPr algn="ctr">
              <a:lnSpc>
                <a:spcPts val="2239"/>
              </a:lnSpc>
            </a:pPr>
            <a:r>
              <a:rPr lang="en-US" b="false" sz="1599" i="false" spc="127">
                <a:solidFill>
                  <a:srgbClr val="FFFFFF"/>
                </a:solidFill>
                <a:latin typeface="HK Grotesk Bold"/>
              </a:rPr>
              <a:t>13</a:t>
            </a:r>
          </a:p>
        </p:txBody>
      </p:sp>
      <p:sp>
        <p:nvSpPr>
          <p:cNvPr name="TextBox 24" id="24"/>
          <p:cNvSpPr txBox="true"/>
          <p:nvPr/>
        </p:nvSpPr>
        <p:spPr>
          <a:xfrm rot="-5400000">
            <a:off x="14795943" y="4152697"/>
            <a:ext cx="5630338" cy="276066"/>
          </a:xfrm>
          <a:prstGeom prst="rect">
            <a:avLst/>
          </a:prstGeom>
        </p:spPr>
        <p:txBody>
          <a:bodyPr anchor="t" rtlCol="false" tIns="0" lIns="0" bIns="0" rIns="0">
            <a:spAutoFit/>
          </a:bodyPr>
          <a:lstStyle/>
          <a:p>
            <a:pPr algn="r">
              <a:lnSpc>
                <a:spcPts val="2239"/>
              </a:lnSpc>
            </a:pPr>
            <a:r>
              <a:rPr lang="en-US" b="false" sz="1599" i="false" spc="127">
                <a:solidFill>
                  <a:srgbClr val="DC3C4D"/>
                </a:solidFill>
                <a:latin typeface="HK Grotesk Bold"/>
              </a:rPr>
              <a:t>GIORGOS VERDI</a:t>
            </a:r>
          </a:p>
        </p:txBody>
      </p:sp>
    </p:spTree>
  </p:cSld>
  <p:clrMapOvr>
    <a:masterClrMapping/>
  </p:clrMapOvr>
</p:sld>
</file>

<file path=ppt/slides/slide1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name="Picture 2" id="2"/>
          <p:cNvPicPr>
            <a:picLocks noChangeAspect="true"/>
          </p:cNvPicPr>
          <p:nvPr/>
        </p:nvPicPr>
        <p:blipFill>
          <a:blip r:embed="rId2"/>
          <a:srcRect l="0" t="4951" r="0" b="4951"/>
          <a:stretch>
            <a:fillRect/>
          </a:stretch>
        </p:blipFill>
        <p:spPr>
          <a:xfrm flipH="false" flipV="false" rot="0">
            <a:off x="0" y="-12859"/>
            <a:ext cx="18341156" cy="8950853"/>
          </a:xfrm>
          <a:prstGeom prst="rect">
            <a:avLst/>
          </a:prstGeom>
        </p:spPr>
      </p:pic>
      <p:grpSp>
        <p:nvGrpSpPr>
          <p:cNvPr name="Group 3" id="3"/>
          <p:cNvGrpSpPr/>
          <p:nvPr/>
        </p:nvGrpSpPr>
        <p:grpSpPr>
          <a:xfrm rot="0">
            <a:off x="2597364" y="1830820"/>
            <a:ext cx="13093272" cy="8456180"/>
            <a:chOff x="0" y="0"/>
            <a:chExt cx="4503403" cy="2908485"/>
          </a:xfrm>
        </p:grpSpPr>
        <p:sp>
          <p:nvSpPr>
            <p:cNvPr name="Freeform 4" id="4"/>
            <p:cNvSpPr/>
            <p:nvPr/>
          </p:nvSpPr>
          <p:spPr>
            <a:xfrm>
              <a:off x="0" y="0"/>
              <a:ext cx="4503403" cy="2908485"/>
            </a:xfrm>
            <a:custGeom>
              <a:avLst/>
              <a:gdLst/>
              <a:ahLst/>
              <a:cxnLst/>
              <a:rect r="r" b="b" t="t" l="l"/>
              <a:pathLst>
                <a:path h="2908485" w="4503403">
                  <a:moveTo>
                    <a:pt x="0" y="0"/>
                  </a:moveTo>
                  <a:lnTo>
                    <a:pt x="4503403" y="0"/>
                  </a:lnTo>
                  <a:lnTo>
                    <a:pt x="4503403" y="2908485"/>
                  </a:lnTo>
                  <a:lnTo>
                    <a:pt x="0" y="2908485"/>
                  </a:lnTo>
                  <a:close/>
                </a:path>
              </a:pathLst>
            </a:custGeom>
            <a:solidFill>
              <a:srgbClr val="000342"/>
            </a:solidFill>
          </p:spPr>
        </p:sp>
      </p:grpSp>
      <p:grpSp>
        <p:nvGrpSpPr>
          <p:cNvPr name="Group 5" id="5"/>
          <p:cNvGrpSpPr/>
          <p:nvPr/>
        </p:nvGrpSpPr>
        <p:grpSpPr>
          <a:xfrm rot="5400000">
            <a:off x="8509627" y="232485"/>
            <a:ext cx="1268746" cy="148253"/>
            <a:chOff x="0" y="0"/>
            <a:chExt cx="4890895" cy="571500"/>
          </a:xfrm>
        </p:grpSpPr>
        <p:sp>
          <p:nvSpPr>
            <p:cNvPr name="Freeform 6" id="6"/>
            <p:cNvSpPr/>
            <p:nvPr/>
          </p:nvSpPr>
          <p:spPr>
            <a:xfrm>
              <a:off x="0" y="255270"/>
              <a:ext cx="4890895" cy="69850"/>
            </a:xfrm>
            <a:custGeom>
              <a:avLst/>
              <a:gdLst/>
              <a:ahLst/>
              <a:cxnLst/>
              <a:rect r="r" b="b" t="t" l="l"/>
              <a:pathLst>
                <a:path h="69850" w="4890895">
                  <a:moveTo>
                    <a:pt x="4600065" y="0"/>
                  </a:moveTo>
                  <a:lnTo>
                    <a:pt x="0" y="0"/>
                  </a:lnTo>
                  <a:lnTo>
                    <a:pt x="0" y="69850"/>
                  </a:lnTo>
                  <a:lnTo>
                    <a:pt x="4890895" y="69850"/>
                  </a:lnTo>
                  <a:lnTo>
                    <a:pt x="4890895" y="0"/>
                  </a:lnTo>
                  <a:close/>
                </a:path>
              </a:pathLst>
            </a:custGeom>
            <a:solidFill>
              <a:srgbClr val="FFFFFF"/>
            </a:solidFill>
            <a:ln>
              <a:solidFill>
                <a:srgbClr val="000000"/>
              </a:solidFill>
            </a:ln>
          </p:spPr>
        </p:sp>
      </p:grpSp>
      <p:grpSp>
        <p:nvGrpSpPr>
          <p:cNvPr name="Group 7" id="7"/>
          <p:cNvGrpSpPr/>
          <p:nvPr/>
        </p:nvGrpSpPr>
        <p:grpSpPr>
          <a:xfrm rot="0">
            <a:off x="3814439" y="3150123"/>
            <a:ext cx="4012673" cy="4450704"/>
            <a:chOff x="0" y="0"/>
            <a:chExt cx="5350230" cy="5934272"/>
          </a:xfrm>
        </p:grpSpPr>
        <p:sp>
          <p:nvSpPr>
            <p:cNvPr name="TextBox 8" id="8"/>
            <p:cNvSpPr txBox="true"/>
            <p:nvPr/>
          </p:nvSpPr>
          <p:spPr>
            <a:xfrm rot="0">
              <a:off x="0" y="3551434"/>
              <a:ext cx="5350230" cy="2382838"/>
            </a:xfrm>
            <a:prstGeom prst="rect">
              <a:avLst/>
            </a:prstGeom>
          </p:spPr>
          <p:txBody>
            <a:bodyPr anchor="t" rtlCol="false" tIns="0" lIns="0" bIns="0" rIns="0">
              <a:spAutoFit/>
            </a:bodyPr>
            <a:lstStyle/>
            <a:p>
              <a:pPr algn="ctr">
                <a:lnSpc>
                  <a:spcPts val="13500"/>
                </a:lnSpc>
              </a:pPr>
            </a:p>
          </p:txBody>
        </p:sp>
        <p:sp>
          <p:nvSpPr>
            <p:cNvPr name="TextBox 9" id="9"/>
            <p:cNvSpPr txBox="true"/>
            <p:nvPr/>
          </p:nvSpPr>
          <p:spPr>
            <a:xfrm rot="0">
              <a:off x="0" y="-85725"/>
              <a:ext cx="5350230" cy="2779183"/>
            </a:xfrm>
            <a:prstGeom prst="rect">
              <a:avLst/>
            </a:prstGeom>
          </p:spPr>
          <p:txBody>
            <a:bodyPr anchor="t" rtlCol="false" tIns="0" lIns="0" bIns="0" rIns="0">
              <a:spAutoFit/>
            </a:bodyPr>
            <a:lstStyle/>
            <a:p>
              <a:pPr algn="ctr">
                <a:lnSpc>
                  <a:spcPts val="5600"/>
                </a:lnSpc>
              </a:pPr>
              <a:r>
                <a:rPr lang="en-US" sz="4000" i="false">
                  <a:solidFill>
                    <a:srgbClr val="FFFFFF"/>
                  </a:solidFill>
                  <a:latin typeface="HK Grotesk Medium"/>
                </a:rPr>
                <a:t>Egypt's Infrasturcutre Problem </a:t>
              </a:r>
            </a:p>
          </p:txBody>
        </p:sp>
      </p:grpSp>
      <p:sp>
        <p:nvSpPr>
          <p:cNvPr name="TextBox 10" id="10"/>
          <p:cNvSpPr txBox="true"/>
          <p:nvPr/>
        </p:nvSpPr>
        <p:spPr>
          <a:xfrm rot="0">
            <a:off x="9128867" y="3102498"/>
            <a:ext cx="5849221" cy="2912031"/>
          </a:xfrm>
          <a:prstGeom prst="rect">
            <a:avLst/>
          </a:prstGeom>
        </p:spPr>
        <p:txBody>
          <a:bodyPr anchor="t" rtlCol="false" tIns="0" lIns="0" bIns="0" rIns="0">
            <a:spAutoFit/>
          </a:bodyPr>
          <a:lstStyle/>
          <a:p>
            <a:pPr>
              <a:lnSpc>
                <a:spcPts val="3359"/>
              </a:lnSpc>
            </a:pPr>
            <a:r>
              <a:rPr lang="en-US" b="false" sz="2400" i="false" spc="60">
                <a:solidFill>
                  <a:srgbClr val="FFFFFF"/>
                </a:solidFill>
                <a:latin typeface="HK Grotesk Light"/>
              </a:rPr>
              <a:t>The congestion of population around the Nile requires building expensive horizontal infrastructre, on both sides of the river. The result is Egypt's poverty and legitimisation of large central authorities that manage infrastructure, including much-needed irrigation schemes</a:t>
            </a:r>
          </a:p>
        </p:txBody>
      </p:sp>
      <p:grpSp>
        <p:nvGrpSpPr>
          <p:cNvPr name="Group 11" id="11"/>
          <p:cNvGrpSpPr/>
          <p:nvPr/>
        </p:nvGrpSpPr>
        <p:grpSpPr>
          <a:xfrm rot="5400000">
            <a:off x="8527304" y="-275581"/>
            <a:ext cx="1233392" cy="148253"/>
            <a:chOff x="0" y="0"/>
            <a:chExt cx="4754608" cy="571500"/>
          </a:xfrm>
        </p:grpSpPr>
        <p:sp>
          <p:nvSpPr>
            <p:cNvPr name="Freeform 12" id="12"/>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grpSp>
        <p:nvGrpSpPr>
          <p:cNvPr name="Group 13" id="13"/>
          <p:cNvGrpSpPr/>
          <p:nvPr/>
        </p:nvGrpSpPr>
        <p:grpSpPr>
          <a:xfrm rot="5400000">
            <a:off x="8047981" y="9964756"/>
            <a:ext cx="2192037" cy="148253"/>
            <a:chOff x="0" y="0"/>
            <a:chExt cx="8450094" cy="571500"/>
          </a:xfrm>
        </p:grpSpPr>
        <p:sp>
          <p:nvSpPr>
            <p:cNvPr name="Freeform 14" id="14"/>
            <p:cNvSpPr/>
            <p:nvPr/>
          </p:nvSpPr>
          <p:spPr>
            <a:xfrm>
              <a:off x="0" y="255270"/>
              <a:ext cx="8450094" cy="69850"/>
            </a:xfrm>
            <a:custGeom>
              <a:avLst/>
              <a:gdLst/>
              <a:ahLst/>
              <a:cxnLst/>
              <a:rect r="r" b="b" t="t" l="l"/>
              <a:pathLst>
                <a:path h="69850" w="8450094">
                  <a:moveTo>
                    <a:pt x="8159264" y="0"/>
                  </a:moveTo>
                  <a:lnTo>
                    <a:pt x="0" y="0"/>
                  </a:lnTo>
                  <a:lnTo>
                    <a:pt x="0" y="69850"/>
                  </a:lnTo>
                  <a:lnTo>
                    <a:pt x="8450094" y="69850"/>
                  </a:lnTo>
                  <a:lnTo>
                    <a:pt x="8450094" y="0"/>
                  </a:lnTo>
                  <a:close/>
                </a:path>
              </a:pathLst>
            </a:custGeom>
            <a:solidFill>
              <a:srgbClr val="DC3C4D"/>
            </a:solidFill>
          </p:spPr>
        </p:sp>
      </p:grpSp>
      <p:sp>
        <p:nvSpPr>
          <p:cNvPr name="TextBox 15" id="15"/>
          <p:cNvSpPr txBox="true"/>
          <p:nvPr/>
        </p:nvSpPr>
        <p:spPr>
          <a:xfrm rot="-5400000">
            <a:off x="16931793" y="9467900"/>
            <a:ext cx="1358639" cy="276066"/>
          </a:xfrm>
          <a:prstGeom prst="rect">
            <a:avLst/>
          </a:prstGeom>
        </p:spPr>
        <p:txBody>
          <a:bodyPr anchor="t" rtlCol="false" tIns="0" lIns="0" bIns="0" rIns="0">
            <a:spAutoFit/>
          </a:bodyPr>
          <a:lstStyle/>
          <a:p>
            <a:pPr algn="ctr">
              <a:lnSpc>
                <a:spcPts val="2239"/>
              </a:lnSpc>
            </a:pPr>
            <a:r>
              <a:rPr lang="en-US" b="false" sz="1599" i="false" spc="127">
                <a:solidFill>
                  <a:srgbClr val="000000"/>
                </a:solidFill>
                <a:latin typeface="HK Grotesk Bold"/>
              </a:rPr>
              <a:t>14</a:t>
            </a:r>
          </a:p>
        </p:txBody>
      </p:sp>
    </p:spTree>
  </p:cSld>
  <p:clrMapOvr>
    <a:masterClrMapping/>
  </p:clrMapOvr>
</p:sld>
</file>

<file path=ppt/slides/slide15.xml><?xml version="1.0" encoding="utf-8"?>
<p:sld xmlns:p="http://schemas.openxmlformats.org/presentationml/2006/main" xmlns:a="http://schemas.openxmlformats.org/drawingml/2006/main" xmlns:r="http://schemas.openxmlformats.org/officeDocument/2006/relationships">
  <p:cSld>
    <p:bg>
      <p:bgPr>
        <a:solidFill>
          <a:srgbClr val="000342"/>
        </a:solidFill>
      </p:bgPr>
    </p:bg>
    <p:spTree>
      <p:nvGrpSpPr>
        <p:cNvPr id="1" name=""/>
        <p:cNvGrpSpPr/>
        <p:nvPr/>
      </p:nvGrpSpPr>
      <p:grpSpPr>
        <a:xfrm>
          <a:off x="0" y="0"/>
          <a:ext cx="0" cy="0"/>
          <a:chOff x="0" y="0"/>
          <a:chExt cx="0" cy="0"/>
        </a:xfrm>
      </p:grpSpPr>
      <p:grpSp>
        <p:nvGrpSpPr>
          <p:cNvPr name="Group 2" id="2"/>
          <p:cNvGrpSpPr/>
          <p:nvPr/>
        </p:nvGrpSpPr>
        <p:grpSpPr>
          <a:xfrm rot="0">
            <a:off x="16985292" y="-73969"/>
            <a:ext cx="1416563" cy="10434938"/>
            <a:chOff x="0" y="0"/>
            <a:chExt cx="329438" cy="2426767"/>
          </a:xfrm>
        </p:grpSpPr>
        <p:sp>
          <p:nvSpPr>
            <p:cNvPr name="Freeform 3" id="3"/>
            <p:cNvSpPr/>
            <p:nvPr/>
          </p:nvSpPr>
          <p:spPr>
            <a:xfrm>
              <a:off x="0" y="0"/>
              <a:ext cx="329438" cy="2426767"/>
            </a:xfrm>
            <a:custGeom>
              <a:avLst/>
              <a:gdLst/>
              <a:ahLst/>
              <a:cxnLst/>
              <a:rect r="r" b="b" t="t" l="l"/>
              <a:pathLst>
                <a:path h="2426767" w="329438">
                  <a:moveTo>
                    <a:pt x="0" y="0"/>
                  </a:moveTo>
                  <a:lnTo>
                    <a:pt x="329438" y="0"/>
                  </a:lnTo>
                  <a:lnTo>
                    <a:pt x="329438" y="2426767"/>
                  </a:lnTo>
                  <a:lnTo>
                    <a:pt x="0" y="2426767"/>
                  </a:lnTo>
                  <a:close/>
                </a:path>
              </a:pathLst>
            </a:custGeom>
            <a:solidFill>
              <a:srgbClr val="FFFFFF"/>
            </a:solidFill>
          </p:spPr>
        </p:sp>
      </p:grpSp>
      <p:grpSp>
        <p:nvGrpSpPr>
          <p:cNvPr name="Group 4" id="4"/>
          <p:cNvGrpSpPr/>
          <p:nvPr/>
        </p:nvGrpSpPr>
        <p:grpSpPr>
          <a:xfrm rot="0">
            <a:off x="0" y="-73969"/>
            <a:ext cx="1283828" cy="10434938"/>
            <a:chOff x="0" y="0"/>
            <a:chExt cx="298569" cy="2426767"/>
          </a:xfrm>
        </p:grpSpPr>
        <p:sp>
          <p:nvSpPr>
            <p:cNvPr name="Freeform 5" id="5"/>
            <p:cNvSpPr/>
            <p:nvPr/>
          </p:nvSpPr>
          <p:spPr>
            <a:xfrm>
              <a:off x="0" y="0"/>
              <a:ext cx="298569" cy="2426767"/>
            </a:xfrm>
            <a:custGeom>
              <a:avLst/>
              <a:gdLst/>
              <a:ahLst/>
              <a:cxnLst/>
              <a:rect r="r" b="b" t="t" l="l"/>
              <a:pathLst>
                <a:path h="2426767" w="298569">
                  <a:moveTo>
                    <a:pt x="0" y="0"/>
                  </a:moveTo>
                  <a:lnTo>
                    <a:pt x="298569" y="0"/>
                  </a:lnTo>
                  <a:lnTo>
                    <a:pt x="298569" y="2426767"/>
                  </a:lnTo>
                  <a:lnTo>
                    <a:pt x="0" y="2426767"/>
                  </a:lnTo>
                  <a:close/>
                </a:path>
              </a:pathLst>
            </a:custGeom>
            <a:solidFill>
              <a:srgbClr val="FFFFFF"/>
            </a:solidFill>
          </p:spPr>
        </p:sp>
      </p:grpSp>
      <p:pic>
        <p:nvPicPr>
          <p:cNvPr name="Picture 6" id="6"/>
          <p:cNvPicPr>
            <a:picLocks noChangeAspect="true"/>
          </p:cNvPicPr>
          <p:nvPr/>
        </p:nvPicPr>
        <p:blipFill>
          <a:blip r:embed="rId2"/>
          <a:srcRect l="10672" t="0" r="10672" b="0"/>
          <a:stretch>
            <a:fillRect/>
          </a:stretch>
        </p:blipFill>
        <p:spPr>
          <a:xfrm flipH="false" flipV="false" rot="0">
            <a:off x="-1749170" y="1382661"/>
            <a:ext cx="20237849" cy="7551174"/>
          </a:xfrm>
          <a:prstGeom prst="rect">
            <a:avLst/>
          </a:prstGeom>
        </p:spPr>
      </p:pic>
      <p:grpSp>
        <p:nvGrpSpPr>
          <p:cNvPr name="Group 7" id="7"/>
          <p:cNvGrpSpPr/>
          <p:nvPr/>
        </p:nvGrpSpPr>
        <p:grpSpPr>
          <a:xfrm rot="0">
            <a:off x="3904894" y="-73969"/>
            <a:ext cx="10507709" cy="10434938"/>
            <a:chOff x="0" y="0"/>
            <a:chExt cx="2443691" cy="2426767"/>
          </a:xfrm>
        </p:grpSpPr>
        <p:sp>
          <p:nvSpPr>
            <p:cNvPr name="Freeform 8" id="8"/>
            <p:cNvSpPr/>
            <p:nvPr/>
          </p:nvSpPr>
          <p:spPr>
            <a:xfrm>
              <a:off x="0" y="0"/>
              <a:ext cx="2443691" cy="2426767"/>
            </a:xfrm>
            <a:custGeom>
              <a:avLst/>
              <a:gdLst/>
              <a:ahLst/>
              <a:cxnLst/>
              <a:rect r="r" b="b" t="t" l="l"/>
              <a:pathLst>
                <a:path h="2426767" w="2443691">
                  <a:moveTo>
                    <a:pt x="0" y="0"/>
                  </a:moveTo>
                  <a:lnTo>
                    <a:pt x="2443691" y="0"/>
                  </a:lnTo>
                  <a:lnTo>
                    <a:pt x="2443691" y="2426767"/>
                  </a:lnTo>
                  <a:lnTo>
                    <a:pt x="0" y="2426767"/>
                  </a:lnTo>
                  <a:close/>
                </a:path>
              </a:pathLst>
            </a:custGeom>
            <a:solidFill>
              <a:srgbClr val="000342">
                <a:alpha val="86666"/>
              </a:srgbClr>
            </a:solidFill>
          </p:spPr>
        </p:sp>
      </p:grpSp>
      <p:grpSp>
        <p:nvGrpSpPr>
          <p:cNvPr name="Group 9" id="9"/>
          <p:cNvGrpSpPr/>
          <p:nvPr/>
        </p:nvGrpSpPr>
        <p:grpSpPr>
          <a:xfrm rot="0">
            <a:off x="4452478" y="5146179"/>
            <a:ext cx="9234792" cy="1545041"/>
            <a:chOff x="0" y="0"/>
            <a:chExt cx="12313056" cy="2060055"/>
          </a:xfrm>
        </p:grpSpPr>
        <p:sp>
          <p:nvSpPr>
            <p:cNvPr name="TextBox 10" id="10"/>
            <p:cNvSpPr txBox="true"/>
            <p:nvPr/>
          </p:nvSpPr>
          <p:spPr>
            <a:xfrm rot="0">
              <a:off x="0" y="-85725"/>
              <a:ext cx="12313056" cy="1537526"/>
            </a:xfrm>
            <a:prstGeom prst="rect">
              <a:avLst/>
            </a:prstGeom>
          </p:spPr>
          <p:txBody>
            <a:bodyPr anchor="t" rtlCol="false" tIns="0" lIns="0" bIns="0" rIns="0">
              <a:spAutoFit/>
            </a:bodyPr>
            <a:lstStyle/>
            <a:p>
              <a:pPr algn="ctr">
                <a:lnSpc>
                  <a:spcPts val="9432"/>
                </a:lnSpc>
              </a:pPr>
              <a:r>
                <a:rPr lang="en-US" sz="7200" i="false" spc="72">
                  <a:solidFill>
                    <a:srgbClr val="FFFFFF"/>
                  </a:solidFill>
                  <a:latin typeface="Vesper Libre Bold"/>
                </a:rPr>
                <a:t>Egypt's Economy</a:t>
              </a:r>
            </a:p>
          </p:txBody>
        </p:sp>
        <p:sp>
          <p:nvSpPr>
            <p:cNvPr name="TextBox 11" id="11"/>
            <p:cNvSpPr txBox="true"/>
            <p:nvPr/>
          </p:nvSpPr>
          <p:spPr>
            <a:xfrm rot="0">
              <a:off x="0" y="1536497"/>
              <a:ext cx="12313056" cy="523558"/>
            </a:xfrm>
            <a:prstGeom prst="rect">
              <a:avLst/>
            </a:prstGeom>
          </p:spPr>
          <p:txBody>
            <a:bodyPr anchor="t" rtlCol="false" tIns="0" lIns="0" bIns="0" rIns="0">
              <a:spAutoFit/>
            </a:bodyPr>
            <a:lstStyle/>
            <a:p>
              <a:pPr algn="ctr">
                <a:lnSpc>
                  <a:spcPts val="3360"/>
                </a:lnSpc>
              </a:pPr>
              <a:r>
                <a:rPr lang="en-US" b="false" sz="2400" i="false" spc="60">
                  <a:solidFill>
                    <a:srgbClr val="FFFFFF"/>
                  </a:solidFill>
                  <a:latin typeface="HK Grotesk Light"/>
                </a:rPr>
                <a:t>How do Egyptians compensate for the limitations of geography?</a:t>
              </a:r>
            </a:p>
          </p:txBody>
        </p:sp>
      </p:grpSp>
      <p:grpSp>
        <p:nvGrpSpPr>
          <p:cNvPr name="Group 12" id="12"/>
          <p:cNvGrpSpPr/>
          <p:nvPr/>
        </p:nvGrpSpPr>
        <p:grpSpPr>
          <a:xfrm rot="5400000">
            <a:off x="8484946" y="10493844"/>
            <a:ext cx="1318108" cy="148253"/>
            <a:chOff x="0" y="0"/>
            <a:chExt cx="5081181" cy="571500"/>
          </a:xfrm>
        </p:grpSpPr>
        <p:sp>
          <p:nvSpPr>
            <p:cNvPr name="Freeform 13" id="13"/>
            <p:cNvSpPr/>
            <p:nvPr/>
          </p:nvSpPr>
          <p:spPr>
            <a:xfrm>
              <a:off x="0" y="255270"/>
              <a:ext cx="5081181" cy="69850"/>
            </a:xfrm>
            <a:custGeom>
              <a:avLst/>
              <a:gdLst/>
              <a:ahLst/>
              <a:cxnLst/>
              <a:rect r="r" b="b" t="t" l="l"/>
              <a:pathLst>
                <a:path h="69850" w="5081181">
                  <a:moveTo>
                    <a:pt x="4790351" y="0"/>
                  </a:moveTo>
                  <a:lnTo>
                    <a:pt x="0" y="0"/>
                  </a:lnTo>
                  <a:lnTo>
                    <a:pt x="0" y="69850"/>
                  </a:lnTo>
                  <a:lnTo>
                    <a:pt x="5081181" y="69850"/>
                  </a:lnTo>
                  <a:lnTo>
                    <a:pt x="5081181" y="0"/>
                  </a:lnTo>
                  <a:close/>
                </a:path>
              </a:pathLst>
            </a:custGeom>
            <a:solidFill>
              <a:srgbClr val="DC3C4D"/>
            </a:solidFill>
          </p:spPr>
        </p:sp>
      </p:grpSp>
      <p:grpSp>
        <p:nvGrpSpPr>
          <p:cNvPr name="Group 14" id="14"/>
          <p:cNvGrpSpPr/>
          <p:nvPr/>
        </p:nvGrpSpPr>
        <p:grpSpPr>
          <a:xfrm rot="5400000">
            <a:off x="7923338" y="-916820"/>
            <a:ext cx="2441324" cy="148253"/>
            <a:chOff x="0" y="0"/>
            <a:chExt cx="9411071" cy="571500"/>
          </a:xfrm>
        </p:grpSpPr>
        <p:sp>
          <p:nvSpPr>
            <p:cNvPr name="Freeform 15" id="15"/>
            <p:cNvSpPr/>
            <p:nvPr/>
          </p:nvSpPr>
          <p:spPr>
            <a:xfrm>
              <a:off x="0" y="255270"/>
              <a:ext cx="9411071" cy="69850"/>
            </a:xfrm>
            <a:custGeom>
              <a:avLst/>
              <a:gdLst/>
              <a:ahLst/>
              <a:cxnLst/>
              <a:rect r="r" b="b" t="t" l="l"/>
              <a:pathLst>
                <a:path h="69850" w="9411071">
                  <a:moveTo>
                    <a:pt x="9120241" y="0"/>
                  </a:moveTo>
                  <a:lnTo>
                    <a:pt x="0" y="0"/>
                  </a:lnTo>
                  <a:lnTo>
                    <a:pt x="0" y="69850"/>
                  </a:lnTo>
                  <a:lnTo>
                    <a:pt x="9411071" y="69850"/>
                  </a:lnTo>
                  <a:lnTo>
                    <a:pt x="9411071" y="0"/>
                  </a:lnTo>
                  <a:close/>
                </a:path>
              </a:pathLst>
            </a:custGeom>
            <a:solidFill>
              <a:srgbClr val="DC3C4D"/>
            </a:solidFill>
          </p:spPr>
        </p:sp>
      </p:grpSp>
      <p:grpSp>
        <p:nvGrpSpPr>
          <p:cNvPr name="Group 16" id="16"/>
          <p:cNvGrpSpPr/>
          <p:nvPr/>
        </p:nvGrpSpPr>
        <p:grpSpPr>
          <a:xfrm rot="5400000">
            <a:off x="8944871" y="3824755"/>
            <a:ext cx="427754" cy="148253"/>
            <a:chOff x="0" y="0"/>
            <a:chExt cx="1648951" cy="571500"/>
          </a:xfrm>
        </p:grpSpPr>
        <p:sp>
          <p:nvSpPr>
            <p:cNvPr name="Freeform 17" id="17"/>
            <p:cNvSpPr/>
            <p:nvPr/>
          </p:nvSpPr>
          <p:spPr>
            <a:xfrm>
              <a:off x="0" y="255270"/>
              <a:ext cx="1648951" cy="69850"/>
            </a:xfrm>
            <a:custGeom>
              <a:avLst/>
              <a:gdLst/>
              <a:ahLst/>
              <a:cxnLst/>
              <a:rect r="r" b="b" t="t" l="l"/>
              <a:pathLst>
                <a:path h="69850" w="1648951">
                  <a:moveTo>
                    <a:pt x="1358122" y="0"/>
                  </a:moveTo>
                  <a:lnTo>
                    <a:pt x="0" y="0"/>
                  </a:lnTo>
                  <a:lnTo>
                    <a:pt x="0" y="69850"/>
                  </a:lnTo>
                  <a:lnTo>
                    <a:pt x="1648951" y="69850"/>
                  </a:lnTo>
                  <a:lnTo>
                    <a:pt x="1648951" y="0"/>
                  </a:lnTo>
                  <a:close/>
                </a:path>
              </a:pathLst>
            </a:custGeom>
            <a:solidFill>
              <a:srgbClr val="DC3C4D"/>
            </a:solidFill>
          </p:spPr>
        </p:sp>
      </p:grpSp>
      <p:sp>
        <p:nvSpPr>
          <p:cNvPr name="TextBox 18" id="18"/>
          <p:cNvSpPr txBox="true"/>
          <p:nvPr/>
        </p:nvSpPr>
        <p:spPr>
          <a:xfrm rot="-5400000">
            <a:off x="16931793" y="9467900"/>
            <a:ext cx="1358639" cy="276066"/>
          </a:xfrm>
          <a:prstGeom prst="rect">
            <a:avLst/>
          </a:prstGeom>
        </p:spPr>
        <p:txBody>
          <a:bodyPr anchor="t" rtlCol="false" tIns="0" lIns="0" bIns="0" rIns="0">
            <a:spAutoFit/>
          </a:bodyPr>
          <a:lstStyle/>
          <a:p>
            <a:pPr algn="ctr">
              <a:lnSpc>
                <a:spcPts val="2239"/>
              </a:lnSpc>
            </a:pPr>
            <a:r>
              <a:rPr lang="en-US" b="false" sz="1599" i="false" spc="127">
                <a:solidFill>
                  <a:srgbClr val="000000"/>
                </a:solidFill>
                <a:latin typeface="HK Grotesk Bold"/>
              </a:rPr>
              <a:t>15</a:t>
            </a:r>
          </a:p>
        </p:txBody>
      </p:sp>
    </p:spTree>
  </p:cSld>
  <p:clrMapOvr>
    <a:masterClrMapping/>
  </p:clrMapOvr>
</p:sld>
</file>

<file path=ppt/slides/slide1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5400000">
            <a:off x="-4410763" y="5310125"/>
            <a:ext cx="11333645" cy="148253"/>
            <a:chOff x="0" y="0"/>
            <a:chExt cx="43690120" cy="571500"/>
          </a:xfrm>
        </p:grpSpPr>
        <p:sp>
          <p:nvSpPr>
            <p:cNvPr name="Freeform 3" id="3"/>
            <p:cNvSpPr/>
            <p:nvPr/>
          </p:nvSpPr>
          <p:spPr>
            <a:xfrm>
              <a:off x="0" y="255270"/>
              <a:ext cx="43690121" cy="69850"/>
            </a:xfrm>
            <a:custGeom>
              <a:avLst/>
              <a:gdLst/>
              <a:ahLst/>
              <a:cxnLst/>
              <a:rect r="r" b="b" t="t" l="l"/>
              <a:pathLst>
                <a:path h="69850" w="43690121">
                  <a:moveTo>
                    <a:pt x="43399289" y="0"/>
                  </a:moveTo>
                  <a:lnTo>
                    <a:pt x="0" y="0"/>
                  </a:lnTo>
                  <a:lnTo>
                    <a:pt x="0" y="69850"/>
                  </a:lnTo>
                  <a:lnTo>
                    <a:pt x="43690121" y="69850"/>
                  </a:lnTo>
                  <a:lnTo>
                    <a:pt x="43690121" y="0"/>
                  </a:lnTo>
                  <a:close/>
                </a:path>
              </a:pathLst>
            </a:custGeom>
            <a:solidFill>
              <a:srgbClr val="F4F4F4"/>
            </a:solidFill>
          </p:spPr>
        </p:sp>
      </p:grpSp>
      <p:grpSp>
        <p:nvGrpSpPr>
          <p:cNvPr name="Group 4" id="4"/>
          <p:cNvGrpSpPr/>
          <p:nvPr/>
        </p:nvGrpSpPr>
        <p:grpSpPr>
          <a:xfrm rot="0">
            <a:off x="4199553" y="7117672"/>
            <a:ext cx="11761814" cy="10309172"/>
            <a:chOff x="0" y="0"/>
            <a:chExt cx="2735348" cy="2397519"/>
          </a:xfrm>
        </p:grpSpPr>
        <p:sp>
          <p:nvSpPr>
            <p:cNvPr name="Freeform 5" id="5"/>
            <p:cNvSpPr/>
            <p:nvPr/>
          </p:nvSpPr>
          <p:spPr>
            <a:xfrm>
              <a:off x="0" y="0"/>
              <a:ext cx="2735348" cy="2397519"/>
            </a:xfrm>
            <a:custGeom>
              <a:avLst/>
              <a:gdLst/>
              <a:ahLst/>
              <a:cxnLst/>
              <a:rect r="r" b="b" t="t" l="l"/>
              <a:pathLst>
                <a:path h="2397519" w="2735348">
                  <a:moveTo>
                    <a:pt x="0" y="0"/>
                  </a:moveTo>
                  <a:lnTo>
                    <a:pt x="2735348" y="0"/>
                  </a:lnTo>
                  <a:lnTo>
                    <a:pt x="2735348" y="2397519"/>
                  </a:lnTo>
                  <a:lnTo>
                    <a:pt x="0" y="2397519"/>
                  </a:lnTo>
                  <a:close/>
                </a:path>
              </a:pathLst>
            </a:custGeom>
            <a:solidFill>
              <a:srgbClr val="FFFFFF"/>
            </a:solidFill>
            <a:ln>
              <a:solidFill>
                <a:srgbClr val="000000"/>
              </a:solidFill>
            </a:ln>
          </p:spPr>
        </p:sp>
      </p:grpSp>
      <p:grpSp>
        <p:nvGrpSpPr>
          <p:cNvPr name="Group 6" id="6"/>
          <p:cNvGrpSpPr/>
          <p:nvPr/>
        </p:nvGrpSpPr>
        <p:grpSpPr>
          <a:xfrm rot="0">
            <a:off x="-283655" y="1379850"/>
            <a:ext cx="9462410" cy="9048339"/>
            <a:chOff x="0" y="0"/>
            <a:chExt cx="1834854" cy="1754562"/>
          </a:xfrm>
        </p:grpSpPr>
        <p:sp>
          <p:nvSpPr>
            <p:cNvPr name="Freeform 7" id="7"/>
            <p:cNvSpPr/>
            <p:nvPr/>
          </p:nvSpPr>
          <p:spPr>
            <a:xfrm>
              <a:off x="0" y="0"/>
              <a:ext cx="1834854" cy="1754562"/>
            </a:xfrm>
            <a:custGeom>
              <a:avLst/>
              <a:gdLst/>
              <a:ahLst/>
              <a:cxnLst/>
              <a:rect r="r" b="b" t="t" l="l"/>
              <a:pathLst>
                <a:path h="1754562" w="1834854">
                  <a:moveTo>
                    <a:pt x="0" y="0"/>
                  </a:moveTo>
                  <a:lnTo>
                    <a:pt x="1834854" y="0"/>
                  </a:lnTo>
                  <a:lnTo>
                    <a:pt x="1834854" y="1754562"/>
                  </a:lnTo>
                  <a:lnTo>
                    <a:pt x="0" y="1754562"/>
                  </a:lnTo>
                  <a:close/>
                </a:path>
              </a:pathLst>
            </a:custGeom>
            <a:solidFill>
              <a:srgbClr val="000342"/>
            </a:solidFill>
          </p:spPr>
        </p:sp>
      </p:grpSp>
      <p:grpSp>
        <p:nvGrpSpPr>
          <p:cNvPr name="Group 8" id="8"/>
          <p:cNvGrpSpPr/>
          <p:nvPr/>
        </p:nvGrpSpPr>
        <p:grpSpPr>
          <a:xfrm rot="0">
            <a:off x="17002778" y="7656839"/>
            <a:ext cx="1285222" cy="2630161"/>
            <a:chOff x="0" y="0"/>
            <a:chExt cx="263683" cy="539617"/>
          </a:xfrm>
        </p:grpSpPr>
        <p:sp>
          <p:nvSpPr>
            <p:cNvPr name="Freeform 9" id="9"/>
            <p:cNvSpPr/>
            <p:nvPr/>
          </p:nvSpPr>
          <p:spPr>
            <a:xfrm>
              <a:off x="0" y="0"/>
              <a:ext cx="263682" cy="539617"/>
            </a:xfrm>
            <a:custGeom>
              <a:avLst/>
              <a:gdLst/>
              <a:ahLst/>
              <a:cxnLst/>
              <a:rect r="r" b="b" t="t" l="l"/>
              <a:pathLst>
                <a:path h="539617" w="263682">
                  <a:moveTo>
                    <a:pt x="0" y="0"/>
                  </a:moveTo>
                  <a:lnTo>
                    <a:pt x="263682" y="0"/>
                  </a:lnTo>
                  <a:lnTo>
                    <a:pt x="263682" y="539617"/>
                  </a:lnTo>
                  <a:lnTo>
                    <a:pt x="0" y="539617"/>
                  </a:lnTo>
                  <a:close/>
                </a:path>
              </a:pathLst>
            </a:custGeom>
            <a:solidFill>
              <a:srgbClr val="FFFFFF"/>
            </a:solidFill>
            <a:ln>
              <a:solidFill>
                <a:srgbClr val="000000"/>
              </a:solidFill>
            </a:ln>
          </p:spPr>
        </p:sp>
      </p:grpSp>
      <p:grpSp>
        <p:nvGrpSpPr>
          <p:cNvPr name="Group 10" id="10"/>
          <p:cNvGrpSpPr/>
          <p:nvPr/>
        </p:nvGrpSpPr>
        <p:grpSpPr>
          <a:xfrm rot="-10800000">
            <a:off x="-555718" y="5080460"/>
            <a:ext cx="1849803" cy="148253"/>
            <a:chOff x="0" y="0"/>
            <a:chExt cx="7130814" cy="571500"/>
          </a:xfrm>
        </p:grpSpPr>
        <p:sp>
          <p:nvSpPr>
            <p:cNvPr name="Freeform 11" id="11"/>
            <p:cNvSpPr/>
            <p:nvPr/>
          </p:nvSpPr>
          <p:spPr>
            <a:xfrm>
              <a:off x="0" y="255270"/>
              <a:ext cx="7130814" cy="69850"/>
            </a:xfrm>
            <a:custGeom>
              <a:avLst/>
              <a:gdLst/>
              <a:ahLst/>
              <a:cxnLst/>
              <a:rect r="r" b="b" t="t" l="l"/>
              <a:pathLst>
                <a:path h="69850" w="7130814">
                  <a:moveTo>
                    <a:pt x="6839984" y="0"/>
                  </a:moveTo>
                  <a:lnTo>
                    <a:pt x="0" y="0"/>
                  </a:lnTo>
                  <a:lnTo>
                    <a:pt x="0" y="69850"/>
                  </a:lnTo>
                  <a:lnTo>
                    <a:pt x="7130814" y="69850"/>
                  </a:lnTo>
                  <a:lnTo>
                    <a:pt x="7130814" y="0"/>
                  </a:lnTo>
                  <a:close/>
                </a:path>
              </a:pathLst>
            </a:custGeom>
            <a:solidFill>
              <a:srgbClr val="DC3C4D"/>
            </a:solidFill>
          </p:spPr>
        </p:sp>
      </p:grpSp>
      <p:grpSp>
        <p:nvGrpSpPr>
          <p:cNvPr name="Group 12" id="12"/>
          <p:cNvGrpSpPr/>
          <p:nvPr/>
        </p:nvGrpSpPr>
        <p:grpSpPr>
          <a:xfrm rot="-10800000">
            <a:off x="8547854" y="5080460"/>
            <a:ext cx="1192291" cy="148253"/>
            <a:chOff x="0" y="0"/>
            <a:chExt cx="4596169" cy="571500"/>
          </a:xfrm>
        </p:grpSpPr>
        <p:sp>
          <p:nvSpPr>
            <p:cNvPr name="Freeform 13" id="13"/>
            <p:cNvSpPr/>
            <p:nvPr/>
          </p:nvSpPr>
          <p:spPr>
            <a:xfrm>
              <a:off x="0" y="255270"/>
              <a:ext cx="4596169" cy="69850"/>
            </a:xfrm>
            <a:custGeom>
              <a:avLst/>
              <a:gdLst/>
              <a:ahLst/>
              <a:cxnLst/>
              <a:rect r="r" b="b" t="t" l="l"/>
              <a:pathLst>
                <a:path h="69850" w="4596169">
                  <a:moveTo>
                    <a:pt x="4305339" y="0"/>
                  </a:moveTo>
                  <a:lnTo>
                    <a:pt x="0" y="0"/>
                  </a:lnTo>
                  <a:lnTo>
                    <a:pt x="0" y="69850"/>
                  </a:lnTo>
                  <a:lnTo>
                    <a:pt x="4596169" y="69850"/>
                  </a:lnTo>
                  <a:lnTo>
                    <a:pt x="4596169" y="0"/>
                  </a:lnTo>
                  <a:close/>
                </a:path>
              </a:pathLst>
            </a:custGeom>
            <a:solidFill>
              <a:srgbClr val="DC3C4D"/>
            </a:solidFill>
          </p:spPr>
        </p:sp>
      </p:grpSp>
      <p:grpSp>
        <p:nvGrpSpPr>
          <p:cNvPr name="Group 14" id="14"/>
          <p:cNvGrpSpPr/>
          <p:nvPr/>
        </p:nvGrpSpPr>
        <p:grpSpPr>
          <a:xfrm rot="5400000">
            <a:off x="11335955" y="5310125"/>
            <a:ext cx="11333645" cy="148253"/>
            <a:chOff x="0" y="0"/>
            <a:chExt cx="43690120" cy="571500"/>
          </a:xfrm>
        </p:grpSpPr>
        <p:sp>
          <p:nvSpPr>
            <p:cNvPr name="Freeform 15" id="15"/>
            <p:cNvSpPr/>
            <p:nvPr/>
          </p:nvSpPr>
          <p:spPr>
            <a:xfrm>
              <a:off x="0" y="255270"/>
              <a:ext cx="43690121" cy="69850"/>
            </a:xfrm>
            <a:custGeom>
              <a:avLst/>
              <a:gdLst/>
              <a:ahLst/>
              <a:cxnLst/>
              <a:rect r="r" b="b" t="t" l="l"/>
              <a:pathLst>
                <a:path h="69850" w="43690121">
                  <a:moveTo>
                    <a:pt x="43399289" y="0"/>
                  </a:moveTo>
                  <a:lnTo>
                    <a:pt x="0" y="0"/>
                  </a:lnTo>
                  <a:lnTo>
                    <a:pt x="0" y="69850"/>
                  </a:lnTo>
                  <a:lnTo>
                    <a:pt x="43690121" y="69850"/>
                  </a:lnTo>
                  <a:lnTo>
                    <a:pt x="43690121" y="0"/>
                  </a:lnTo>
                  <a:close/>
                </a:path>
              </a:pathLst>
            </a:custGeom>
            <a:solidFill>
              <a:srgbClr val="F4F4F4"/>
            </a:solidFill>
          </p:spPr>
        </p:sp>
      </p:grpSp>
      <p:grpSp>
        <p:nvGrpSpPr>
          <p:cNvPr name="Group 16" id="16"/>
          <p:cNvGrpSpPr/>
          <p:nvPr/>
        </p:nvGrpSpPr>
        <p:grpSpPr>
          <a:xfrm rot="5400000">
            <a:off x="8620678" y="-273599"/>
            <a:ext cx="1046645" cy="148253"/>
            <a:chOff x="0" y="0"/>
            <a:chExt cx="4034716" cy="571500"/>
          </a:xfrm>
        </p:grpSpPr>
        <p:sp>
          <p:nvSpPr>
            <p:cNvPr name="Freeform 17" id="17"/>
            <p:cNvSpPr/>
            <p:nvPr/>
          </p:nvSpPr>
          <p:spPr>
            <a:xfrm>
              <a:off x="0" y="255270"/>
              <a:ext cx="4034716" cy="69850"/>
            </a:xfrm>
            <a:custGeom>
              <a:avLst/>
              <a:gdLst/>
              <a:ahLst/>
              <a:cxnLst/>
              <a:rect r="r" b="b" t="t" l="l"/>
              <a:pathLst>
                <a:path h="69850" w="4034716">
                  <a:moveTo>
                    <a:pt x="3743886" y="0"/>
                  </a:moveTo>
                  <a:lnTo>
                    <a:pt x="0" y="0"/>
                  </a:lnTo>
                  <a:lnTo>
                    <a:pt x="0" y="69850"/>
                  </a:lnTo>
                  <a:lnTo>
                    <a:pt x="4034716" y="69850"/>
                  </a:lnTo>
                  <a:lnTo>
                    <a:pt x="4034716" y="0"/>
                  </a:lnTo>
                  <a:close/>
                </a:path>
              </a:pathLst>
            </a:custGeom>
            <a:solidFill>
              <a:srgbClr val="DC3C4D"/>
            </a:solidFill>
          </p:spPr>
        </p:sp>
      </p:grpSp>
      <p:sp>
        <p:nvSpPr>
          <p:cNvPr name="TextBox 18" id="18"/>
          <p:cNvSpPr txBox="true"/>
          <p:nvPr/>
        </p:nvSpPr>
        <p:spPr>
          <a:xfrm rot="0">
            <a:off x="1350080" y="2432957"/>
            <a:ext cx="6900278" cy="1007316"/>
          </a:xfrm>
          <a:prstGeom prst="rect">
            <a:avLst/>
          </a:prstGeom>
        </p:spPr>
        <p:txBody>
          <a:bodyPr anchor="t" rtlCol="false" tIns="0" lIns="0" bIns="0" rIns="0">
            <a:spAutoFit/>
          </a:bodyPr>
          <a:lstStyle/>
          <a:p>
            <a:pPr>
              <a:lnSpc>
                <a:spcPts val="8063"/>
              </a:lnSpc>
            </a:pPr>
            <a:r>
              <a:rPr lang="en-US" sz="6399" i="false" spc="57">
                <a:solidFill>
                  <a:srgbClr val="FFFFFF"/>
                </a:solidFill>
                <a:latin typeface="Vesper Libre Bold"/>
              </a:rPr>
              <a:t>Egypt's Economy</a:t>
            </a:r>
          </a:p>
        </p:txBody>
      </p:sp>
      <p:grpSp>
        <p:nvGrpSpPr>
          <p:cNvPr name="Group 19" id="19"/>
          <p:cNvGrpSpPr/>
          <p:nvPr/>
        </p:nvGrpSpPr>
        <p:grpSpPr>
          <a:xfrm rot="0">
            <a:off x="1350080" y="5582695"/>
            <a:ext cx="5885816" cy="4148287"/>
            <a:chOff x="0" y="0"/>
            <a:chExt cx="7847755" cy="5531050"/>
          </a:xfrm>
        </p:grpSpPr>
        <p:sp>
          <p:nvSpPr>
            <p:cNvPr name="TextBox 20" id="20"/>
            <p:cNvSpPr txBox="true"/>
            <p:nvPr/>
          </p:nvSpPr>
          <p:spPr>
            <a:xfrm rot="0">
              <a:off x="0" y="-66675"/>
              <a:ext cx="7847755" cy="715539"/>
            </a:xfrm>
            <a:prstGeom prst="rect">
              <a:avLst/>
            </a:prstGeom>
          </p:spPr>
          <p:txBody>
            <a:bodyPr anchor="t" rtlCol="false" tIns="0" lIns="0" bIns="0" rIns="0">
              <a:spAutoFit/>
            </a:bodyPr>
            <a:lstStyle/>
            <a:p>
              <a:pPr>
                <a:lnSpc>
                  <a:spcPts val="4479"/>
                </a:lnSpc>
              </a:pPr>
              <a:r>
                <a:rPr lang="en-US" sz="3199" i="false">
                  <a:solidFill>
                    <a:srgbClr val="FFFFFF"/>
                  </a:solidFill>
                  <a:latin typeface="HK Grotesk Medium"/>
                </a:rPr>
                <a:t>The Dominance of Agriculture</a:t>
              </a:r>
            </a:p>
          </p:txBody>
        </p:sp>
        <p:sp>
          <p:nvSpPr>
            <p:cNvPr name="TextBox 21" id="21"/>
            <p:cNvSpPr txBox="true"/>
            <p:nvPr/>
          </p:nvSpPr>
          <p:spPr>
            <a:xfrm rot="0">
              <a:off x="0" y="928781"/>
              <a:ext cx="7847755" cy="4602269"/>
            </a:xfrm>
            <a:prstGeom prst="rect">
              <a:avLst/>
            </a:prstGeom>
          </p:spPr>
          <p:txBody>
            <a:bodyPr anchor="t" rtlCol="false" tIns="0" lIns="0" bIns="0" rIns="0">
              <a:spAutoFit/>
            </a:bodyPr>
            <a:lstStyle/>
            <a:p>
              <a:pPr>
                <a:lnSpc>
                  <a:spcPts val="3079"/>
                </a:lnSpc>
              </a:pPr>
              <a:r>
                <a:rPr lang="en-US" b="false" sz="2199" i="false" spc="54">
                  <a:solidFill>
                    <a:srgbClr val="FFFFFF"/>
                  </a:solidFill>
                  <a:latin typeface="HK Grotesk Light"/>
                </a:rPr>
                <a:t>Historically Egypt has always seen itself as farming nation. Agriculture development is considered a duty of the state, as recently reaffirmed in the 2014 constitution. The Agriculture Sector provides livelihoods for 55% of the population and directly employs about 30% of the labour force. The sector accounts for about 20 percent of total exports and foreign exchange earnings.</a:t>
              </a:r>
            </a:p>
          </p:txBody>
        </p:sp>
      </p:grpSp>
      <p:pic>
        <p:nvPicPr>
          <p:cNvPr name="Picture 22" id="22"/>
          <p:cNvPicPr>
            <a:picLocks noChangeAspect="true"/>
          </p:cNvPicPr>
          <p:nvPr/>
        </p:nvPicPr>
        <p:blipFill>
          <a:blip r:embed="rId2"/>
          <a:srcRect l="0" t="0" r="0" b="0"/>
          <a:stretch>
            <a:fillRect/>
          </a:stretch>
        </p:blipFill>
        <p:spPr>
          <a:xfrm flipH="false" flipV="false" rot="0">
            <a:off x="14181553" y="6227765"/>
            <a:ext cx="1779814" cy="1779814"/>
          </a:xfrm>
          <a:prstGeom prst="rect">
            <a:avLst/>
          </a:prstGeom>
        </p:spPr>
      </p:pic>
      <p:grpSp>
        <p:nvGrpSpPr>
          <p:cNvPr name="Group 23" id="23"/>
          <p:cNvGrpSpPr>
            <a:grpSpLocks noChangeAspect="true"/>
          </p:cNvGrpSpPr>
          <p:nvPr/>
        </p:nvGrpSpPr>
        <p:grpSpPr>
          <a:xfrm rot="0">
            <a:off x="10405596" y="6006747"/>
            <a:ext cx="2191111" cy="1898002"/>
            <a:chOff x="0" y="0"/>
            <a:chExt cx="5791200" cy="5016500"/>
          </a:xfrm>
        </p:grpSpPr>
        <p:sp>
          <p:nvSpPr>
            <p:cNvPr name="Freeform 24" id="24"/>
            <p:cNvSpPr/>
            <p:nvPr/>
          </p:nvSpPr>
          <p:spPr>
            <a:xfrm>
              <a:off x="29210" y="2374900"/>
              <a:ext cx="5746750" cy="2523490"/>
            </a:xfrm>
            <a:custGeom>
              <a:avLst/>
              <a:gdLst/>
              <a:ahLst/>
              <a:cxnLst/>
              <a:rect r="r" b="b" t="t" l="l"/>
              <a:pathLst>
                <a:path h="2523490" w="5746750">
                  <a:moveTo>
                    <a:pt x="190500" y="152400"/>
                  </a:moveTo>
                  <a:cubicBezTo>
                    <a:pt x="190500" y="152400"/>
                    <a:pt x="2416810" y="0"/>
                    <a:pt x="2432050" y="2393950"/>
                  </a:cubicBezTo>
                  <a:cubicBezTo>
                    <a:pt x="36830" y="2378710"/>
                    <a:pt x="190500" y="152400"/>
                    <a:pt x="190500" y="152400"/>
                  </a:cubicBezTo>
                  <a:close/>
                  <a:moveTo>
                    <a:pt x="2561590" y="2523490"/>
                  </a:moveTo>
                  <a:lnTo>
                    <a:pt x="2430780" y="2522220"/>
                  </a:lnTo>
                  <a:cubicBezTo>
                    <a:pt x="1658620" y="2517140"/>
                    <a:pt x="1057910" y="2289810"/>
                    <a:pt x="645160" y="1845310"/>
                  </a:cubicBezTo>
                  <a:cubicBezTo>
                    <a:pt x="0" y="1149350"/>
                    <a:pt x="58420" y="184150"/>
                    <a:pt x="60960" y="143510"/>
                  </a:cubicBezTo>
                  <a:lnTo>
                    <a:pt x="68580" y="31750"/>
                  </a:lnTo>
                  <a:lnTo>
                    <a:pt x="181610" y="24130"/>
                  </a:lnTo>
                  <a:cubicBezTo>
                    <a:pt x="181610" y="24130"/>
                    <a:pt x="213360" y="21590"/>
                    <a:pt x="269240" y="21590"/>
                  </a:cubicBezTo>
                  <a:cubicBezTo>
                    <a:pt x="648970" y="21590"/>
                    <a:pt x="2546350" y="135890"/>
                    <a:pt x="2561590" y="2393950"/>
                  </a:cubicBezTo>
                  <a:lnTo>
                    <a:pt x="2561590" y="2523490"/>
                  </a:lnTo>
                  <a:close/>
                  <a:moveTo>
                    <a:pt x="318770" y="280670"/>
                  </a:moveTo>
                  <a:cubicBezTo>
                    <a:pt x="326390" y="544830"/>
                    <a:pt x="391160" y="1193800"/>
                    <a:pt x="836930" y="1672590"/>
                  </a:cubicBezTo>
                  <a:cubicBezTo>
                    <a:pt x="1174750" y="2035810"/>
                    <a:pt x="1666240" y="2233930"/>
                    <a:pt x="2298700" y="2261870"/>
                  </a:cubicBezTo>
                  <a:cubicBezTo>
                    <a:pt x="2221230" y="486410"/>
                    <a:pt x="829310" y="290830"/>
                    <a:pt x="318770" y="280670"/>
                  </a:cubicBezTo>
                  <a:close/>
                  <a:moveTo>
                    <a:pt x="3314700" y="2393950"/>
                  </a:moveTo>
                  <a:cubicBezTo>
                    <a:pt x="3329940" y="0"/>
                    <a:pt x="5556250" y="152400"/>
                    <a:pt x="5556250" y="152400"/>
                  </a:cubicBezTo>
                  <a:cubicBezTo>
                    <a:pt x="5556250" y="152400"/>
                    <a:pt x="5708650" y="2378710"/>
                    <a:pt x="3314700" y="2393950"/>
                  </a:cubicBezTo>
                  <a:close/>
                  <a:moveTo>
                    <a:pt x="3185160" y="2392680"/>
                  </a:moveTo>
                  <a:cubicBezTo>
                    <a:pt x="3199130" y="134620"/>
                    <a:pt x="5096510" y="20320"/>
                    <a:pt x="5477510" y="20320"/>
                  </a:cubicBezTo>
                  <a:cubicBezTo>
                    <a:pt x="5533390" y="20320"/>
                    <a:pt x="5565140" y="22860"/>
                    <a:pt x="5565140" y="22860"/>
                  </a:cubicBezTo>
                  <a:lnTo>
                    <a:pt x="5678170" y="30480"/>
                  </a:lnTo>
                  <a:lnTo>
                    <a:pt x="5685790" y="142240"/>
                  </a:lnTo>
                  <a:cubicBezTo>
                    <a:pt x="5688330" y="182880"/>
                    <a:pt x="5746749" y="1149350"/>
                    <a:pt x="5101590" y="1844040"/>
                  </a:cubicBezTo>
                  <a:cubicBezTo>
                    <a:pt x="4688840" y="2288540"/>
                    <a:pt x="4088129" y="2515870"/>
                    <a:pt x="3315970" y="2520950"/>
                  </a:cubicBezTo>
                  <a:lnTo>
                    <a:pt x="3185159" y="2522220"/>
                  </a:lnTo>
                  <a:lnTo>
                    <a:pt x="3185159" y="2392680"/>
                  </a:lnTo>
                  <a:close/>
                  <a:moveTo>
                    <a:pt x="3446780" y="2260600"/>
                  </a:moveTo>
                  <a:cubicBezTo>
                    <a:pt x="4079240" y="2232660"/>
                    <a:pt x="4570730" y="2034540"/>
                    <a:pt x="4908550" y="1671320"/>
                  </a:cubicBezTo>
                  <a:cubicBezTo>
                    <a:pt x="5354320" y="1192530"/>
                    <a:pt x="5419090" y="543560"/>
                    <a:pt x="5426710" y="279400"/>
                  </a:cubicBezTo>
                  <a:cubicBezTo>
                    <a:pt x="4916170" y="290830"/>
                    <a:pt x="3524250" y="486410"/>
                    <a:pt x="3446780" y="2260600"/>
                  </a:cubicBezTo>
                  <a:close/>
                </a:path>
              </a:pathLst>
            </a:custGeom>
            <a:solidFill>
              <a:srgbClr val="000342"/>
            </a:solidFill>
          </p:spPr>
        </p:sp>
        <p:sp>
          <p:nvSpPr>
            <p:cNvPr name="Freeform 25" id="25"/>
            <p:cNvSpPr/>
            <p:nvPr/>
          </p:nvSpPr>
          <p:spPr>
            <a:xfrm>
              <a:off x="1188720" y="0"/>
              <a:ext cx="3362960" cy="3525520"/>
            </a:xfrm>
            <a:custGeom>
              <a:avLst/>
              <a:gdLst/>
              <a:ahLst/>
              <a:cxnLst/>
              <a:rect r="r" b="b" t="t" l="l"/>
              <a:pathLst>
                <a:path h="3525520" w="3362960">
                  <a:moveTo>
                    <a:pt x="1681480" y="171450"/>
                  </a:moveTo>
                  <a:cubicBezTo>
                    <a:pt x="1681480" y="171450"/>
                    <a:pt x="3362960" y="1637030"/>
                    <a:pt x="1681480" y="3341370"/>
                  </a:cubicBezTo>
                  <a:cubicBezTo>
                    <a:pt x="0" y="1638300"/>
                    <a:pt x="1681480" y="171450"/>
                    <a:pt x="1681480" y="171450"/>
                  </a:cubicBezTo>
                  <a:close/>
                  <a:moveTo>
                    <a:pt x="1681480" y="3525520"/>
                  </a:moveTo>
                  <a:lnTo>
                    <a:pt x="1590040" y="3432810"/>
                  </a:lnTo>
                  <a:cubicBezTo>
                    <a:pt x="1047750" y="2882900"/>
                    <a:pt x="783590" y="2297430"/>
                    <a:pt x="806450" y="1691640"/>
                  </a:cubicBezTo>
                  <a:cubicBezTo>
                    <a:pt x="842010" y="742950"/>
                    <a:pt x="1565910" y="101600"/>
                    <a:pt x="1596390" y="74930"/>
                  </a:cubicBezTo>
                  <a:lnTo>
                    <a:pt x="1681480" y="0"/>
                  </a:lnTo>
                  <a:lnTo>
                    <a:pt x="1766570" y="73660"/>
                  </a:lnTo>
                  <a:cubicBezTo>
                    <a:pt x="1797050" y="100330"/>
                    <a:pt x="2522220" y="742950"/>
                    <a:pt x="2556510" y="1690370"/>
                  </a:cubicBezTo>
                  <a:cubicBezTo>
                    <a:pt x="2579370" y="2296160"/>
                    <a:pt x="2315210" y="2881630"/>
                    <a:pt x="1772920" y="3431540"/>
                  </a:cubicBezTo>
                  <a:lnTo>
                    <a:pt x="1681480" y="3525520"/>
                  </a:lnTo>
                  <a:close/>
                  <a:moveTo>
                    <a:pt x="1681480" y="353060"/>
                  </a:moveTo>
                  <a:cubicBezTo>
                    <a:pt x="1499870" y="544830"/>
                    <a:pt x="1088390" y="1050290"/>
                    <a:pt x="1064260" y="1703070"/>
                  </a:cubicBezTo>
                  <a:cubicBezTo>
                    <a:pt x="1046480" y="2199640"/>
                    <a:pt x="1253490" y="2687320"/>
                    <a:pt x="1681480" y="3153410"/>
                  </a:cubicBezTo>
                  <a:cubicBezTo>
                    <a:pt x="2109470" y="2687320"/>
                    <a:pt x="2316480" y="2199640"/>
                    <a:pt x="2298700" y="1703070"/>
                  </a:cubicBezTo>
                  <a:cubicBezTo>
                    <a:pt x="2275840" y="1050290"/>
                    <a:pt x="1864360" y="544830"/>
                    <a:pt x="1681480" y="353060"/>
                  </a:cubicBezTo>
                  <a:close/>
                </a:path>
              </a:pathLst>
            </a:custGeom>
            <a:solidFill>
              <a:srgbClr val="000342"/>
            </a:solidFill>
          </p:spPr>
        </p:sp>
      </p:grpSp>
      <p:pic>
        <p:nvPicPr>
          <p:cNvPr name="Picture 26" id="26"/>
          <p:cNvPicPr>
            <a:picLocks noChangeAspect="true"/>
          </p:cNvPicPr>
          <p:nvPr/>
        </p:nvPicPr>
        <p:blipFill>
          <a:blip r:embed="rId3"/>
          <a:srcRect l="0" t="0" r="0" b="0"/>
          <a:stretch>
            <a:fillRect/>
          </a:stretch>
        </p:blipFill>
        <p:spPr>
          <a:xfrm flipH="false" flipV="false" rot="0">
            <a:off x="14065892" y="2306886"/>
            <a:ext cx="1895475" cy="1895475"/>
          </a:xfrm>
          <a:prstGeom prst="rect">
            <a:avLst/>
          </a:prstGeom>
        </p:spPr>
      </p:pic>
      <p:sp>
        <p:nvSpPr>
          <p:cNvPr name="TextBox 27" id="27"/>
          <p:cNvSpPr txBox="true"/>
          <p:nvPr/>
        </p:nvSpPr>
        <p:spPr>
          <a:xfrm rot="-5400000">
            <a:off x="16931793" y="9467900"/>
            <a:ext cx="1358639" cy="276066"/>
          </a:xfrm>
          <a:prstGeom prst="rect">
            <a:avLst/>
          </a:prstGeom>
        </p:spPr>
        <p:txBody>
          <a:bodyPr anchor="t" rtlCol="false" tIns="0" lIns="0" bIns="0" rIns="0">
            <a:spAutoFit/>
          </a:bodyPr>
          <a:lstStyle/>
          <a:p>
            <a:pPr algn="ctr">
              <a:lnSpc>
                <a:spcPts val="2239"/>
              </a:lnSpc>
            </a:pPr>
            <a:r>
              <a:rPr lang="en-US" b="false" sz="1599" i="false" spc="127">
                <a:solidFill>
                  <a:srgbClr val="000000"/>
                </a:solidFill>
                <a:latin typeface="HK Grotesk Bold"/>
              </a:rPr>
              <a:t>16</a:t>
            </a:r>
          </a:p>
        </p:txBody>
      </p:sp>
      <p:pic>
        <p:nvPicPr>
          <p:cNvPr name="Picture 28" id="28"/>
          <p:cNvPicPr>
            <a:picLocks noChangeAspect="true"/>
          </p:cNvPicPr>
          <p:nvPr/>
        </p:nvPicPr>
        <p:blipFill>
          <a:blip r:embed="rId2"/>
          <a:srcRect l="0" t="0" r="0" b="0"/>
          <a:stretch>
            <a:fillRect/>
          </a:stretch>
        </p:blipFill>
        <p:spPr>
          <a:xfrm flipH="false" flipV="false" rot="0">
            <a:off x="10611245" y="2364716"/>
            <a:ext cx="1779814" cy="1779814"/>
          </a:xfrm>
          <a:prstGeom prst="rect">
            <a:avLst/>
          </a:prstGeom>
        </p:spPr>
      </p:pic>
    </p:spTree>
  </p:cSld>
  <p:clrMapOvr>
    <a:masterClrMapping/>
  </p:clrMapOvr>
</p:sld>
</file>

<file path=ppt/slides/slide1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286641" y="4577028"/>
            <a:ext cx="3568195" cy="4212920"/>
            <a:chOff x="0" y="0"/>
            <a:chExt cx="4757593" cy="5617226"/>
          </a:xfrm>
        </p:grpSpPr>
        <p:sp>
          <p:nvSpPr>
            <p:cNvPr name="TextBox 3" id="3"/>
            <p:cNvSpPr txBox="true"/>
            <p:nvPr/>
          </p:nvSpPr>
          <p:spPr>
            <a:xfrm rot="0">
              <a:off x="0" y="-38100"/>
              <a:ext cx="4744915" cy="2687701"/>
            </a:xfrm>
            <a:prstGeom prst="rect">
              <a:avLst/>
            </a:prstGeom>
          </p:spPr>
          <p:txBody>
            <a:bodyPr anchor="t" rtlCol="false" tIns="0" lIns="0" bIns="0" rIns="0">
              <a:spAutoFit/>
            </a:bodyPr>
            <a:lstStyle/>
            <a:p>
              <a:pPr>
                <a:lnSpc>
                  <a:spcPts val="8063"/>
                </a:lnSpc>
              </a:pPr>
              <a:r>
                <a:rPr lang="en-US" sz="6399" i="false" spc="57">
                  <a:solidFill>
                    <a:srgbClr val="000342"/>
                  </a:solidFill>
                  <a:latin typeface="Vesper Libre Bold"/>
                </a:rPr>
                <a:t>Field Crops</a:t>
              </a:r>
            </a:p>
          </p:txBody>
        </p:sp>
        <p:sp>
          <p:nvSpPr>
            <p:cNvPr name="TextBox 4" id="4"/>
            <p:cNvSpPr txBox="true"/>
            <p:nvPr/>
          </p:nvSpPr>
          <p:spPr>
            <a:xfrm rot="0">
              <a:off x="6" y="2629974"/>
              <a:ext cx="4757588" cy="2987252"/>
            </a:xfrm>
            <a:prstGeom prst="rect">
              <a:avLst/>
            </a:prstGeom>
          </p:spPr>
          <p:txBody>
            <a:bodyPr anchor="t" rtlCol="false" tIns="0" lIns="0" bIns="0" rIns="0">
              <a:spAutoFit/>
            </a:bodyPr>
            <a:lstStyle/>
            <a:p>
              <a:pPr>
                <a:lnSpc>
                  <a:spcPts val="4479"/>
                </a:lnSpc>
              </a:pPr>
              <a:r>
                <a:rPr lang="en-US" sz="3199" i="false">
                  <a:solidFill>
                    <a:srgbClr val="000342"/>
                  </a:solidFill>
                  <a:latin typeface="HK Grotesk Medium"/>
                </a:rPr>
                <a:t>Commerical </a:t>
              </a:r>
            </a:p>
            <a:p>
              <a:pPr>
                <a:lnSpc>
                  <a:spcPts val="4479"/>
                </a:lnSpc>
              </a:pPr>
              <a:r>
                <a:rPr lang="en-US" sz="3199" i="false">
                  <a:solidFill>
                    <a:srgbClr val="000342"/>
                  </a:solidFill>
                  <a:latin typeface="HK Grotesk Medium"/>
                </a:rPr>
                <a:t>over </a:t>
              </a:r>
            </a:p>
            <a:p>
              <a:pPr>
                <a:lnSpc>
                  <a:spcPts val="4479"/>
                </a:lnSpc>
              </a:pPr>
              <a:r>
                <a:rPr lang="en-US" sz="3199" i="false">
                  <a:solidFill>
                    <a:srgbClr val="000342"/>
                  </a:solidFill>
                  <a:latin typeface="HK Grotesk Medium"/>
                </a:rPr>
                <a:t>Subsistence Agriculture</a:t>
              </a:r>
            </a:p>
          </p:txBody>
        </p:sp>
      </p:grpSp>
      <p:pic>
        <p:nvPicPr>
          <p:cNvPr name="Picture 5" id="5"/>
          <p:cNvPicPr>
            <a:picLocks noChangeAspect="true"/>
          </p:cNvPicPr>
          <p:nvPr/>
        </p:nvPicPr>
        <p:blipFill>
          <a:blip r:embed="rId2"/>
          <a:srcRect l="22915" t="0" r="22107" b="0"/>
          <a:stretch>
            <a:fillRect/>
          </a:stretch>
        </p:blipFill>
        <p:spPr>
          <a:xfrm flipH="false" flipV="false" rot="0">
            <a:off x="5236236" y="-31730"/>
            <a:ext cx="3975226" cy="5415982"/>
          </a:xfrm>
          <a:prstGeom prst="rect">
            <a:avLst/>
          </a:prstGeom>
        </p:spPr>
      </p:pic>
      <p:pic>
        <p:nvPicPr>
          <p:cNvPr name="Picture 6" id="6"/>
          <p:cNvPicPr>
            <a:picLocks noChangeAspect="true"/>
          </p:cNvPicPr>
          <p:nvPr/>
        </p:nvPicPr>
        <p:blipFill>
          <a:blip r:embed="rId3"/>
          <a:srcRect l="27041" t="0" r="29462" b="0"/>
          <a:stretch>
            <a:fillRect/>
          </a:stretch>
        </p:blipFill>
        <p:spPr>
          <a:xfrm flipH="false" flipV="false" rot="0">
            <a:off x="12815530" y="-35300"/>
            <a:ext cx="4190698" cy="5419551"/>
          </a:xfrm>
          <a:prstGeom prst="rect">
            <a:avLst/>
          </a:prstGeom>
        </p:spPr>
      </p:pic>
      <p:pic>
        <p:nvPicPr>
          <p:cNvPr name="Picture 7" id="7"/>
          <p:cNvPicPr>
            <a:picLocks noChangeAspect="true"/>
          </p:cNvPicPr>
          <p:nvPr/>
        </p:nvPicPr>
        <p:blipFill>
          <a:blip r:embed="rId4"/>
          <a:srcRect l="24869" t="0" r="22816" b="0"/>
          <a:stretch>
            <a:fillRect/>
          </a:stretch>
        </p:blipFill>
        <p:spPr>
          <a:xfrm flipH="false" flipV="false" rot="0">
            <a:off x="9211462" y="-31730"/>
            <a:ext cx="3777688" cy="5415982"/>
          </a:xfrm>
          <a:prstGeom prst="rect">
            <a:avLst/>
          </a:prstGeom>
        </p:spPr>
      </p:pic>
      <p:grpSp>
        <p:nvGrpSpPr>
          <p:cNvPr name="Group 8" id="8"/>
          <p:cNvGrpSpPr/>
          <p:nvPr/>
        </p:nvGrpSpPr>
        <p:grpSpPr>
          <a:xfrm rot="0">
            <a:off x="17002778" y="7656839"/>
            <a:ext cx="1285222" cy="2630161"/>
            <a:chOff x="0" y="0"/>
            <a:chExt cx="263683" cy="539617"/>
          </a:xfrm>
        </p:grpSpPr>
        <p:sp>
          <p:nvSpPr>
            <p:cNvPr name="Freeform 9" id="9"/>
            <p:cNvSpPr/>
            <p:nvPr/>
          </p:nvSpPr>
          <p:spPr>
            <a:xfrm>
              <a:off x="0" y="0"/>
              <a:ext cx="263682" cy="539617"/>
            </a:xfrm>
            <a:custGeom>
              <a:avLst/>
              <a:gdLst/>
              <a:ahLst/>
              <a:cxnLst/>
              <a:rect r="r" b="b" t="t" l="l"/>
              <a:pathLst>
                <a:path h="539617" w="263682">
                  <a:moveTo>
                    <a:pt x="0" y="0"/>
                  </a:moveTo>
                  <a:lnTo>
                    <a:pt x="263682" y="0"/>
                  </a:lnTo>
                  <a:lnTo>
                    <a:pt x="263682" y="539617"/>
                  </a:lnTo>
                  <a:lnTo>
                    <a:pt x="0" y="539617"/>
                  </a:lnTo>
                  <a:close/>
                </a:path>
              </a:pathLst>
            </a:custGeom>
            <a:solidFill>
              <a:srgbClr val="FFFFFF"/>
            </a:solidFill>
            <a:ln>
              <a:solidFill>
                <a:srgbClr val="000000"/>
              </a:solidFill>
            </a:ln>
          </p:spPr>
        </p:sp>
      </p:grpSp>
      <p:grpSp>
        <p:nvGrpSpPr>
          <p:cNvPr name="Group 10" id="10"/>
          <p:cNvGrpSpPr/>
          <p:nvPr/>
        </p:nvGrpSpPr>
        <p:grpSpPr>
          <a:xfrm rot="5400000">
            <a:off x="11335955" y="5310125"/>
            <a:ext cx="11333645" cy="148253"/>
            <a:chOff x="0" y="0"/>
            <a:chExt cx="43690120" cy="571500"/>
          </a:xfrm>
        </p:grpSpPr>
        <p:sp>
          <p:nvSpPr>
            <p:cNvPr name="Freeform 11" id="11"/>
            <p:cNvSpPr/>
            <p:nvPr/>
          </p:nvSpPr>
          <p:spPr>
            <a:xfrm>
              <a:off x="0" y="255270"/>
              <a:ext cx="43690121" cy="69850"/>
            </a:xfrm>
            <a:custGeom>
              <a:avLst/>
              <a:gdLst/>
              <a:ahLst/>
              <a:cxnLst/>
              <a:rect r="r" b="b" t="t" l="l"/>
              <a:pathLst>
                <a:path h="69850" w="43690121">
                  <a:moveTo>
                    <a:pt x="43399289" y="0"/>
                  </a:moveTo>
                  <a:lnTo>
                    <a:pt x="0" y="0"/>
                  </a:lnTo>
                  <a:lnTo>
                    <a:pt x="0" y="69850"/>
                  </a:lnTo>
                  <a:lnTo>
                    <a:pt x="43690121" y="69850"/>
                  </a:lnTo>
                  <a:lnTo>
                    <a:pt x="43690121" y="0"/>
                  </a:lnTo>
                  <a:close/>
                </a:path>
              </a:pathLst>
            </a:custGeom>
            <a:solidFill>
              <a:srgbClr val="F4F4F4"/>
            </a:solidFill>
          </p:spPr>
        </p:sp>
      </p:grpSp>
      <p:grpSp>
        <p:nvGrpSpPr>
          <p:cNvPr name="Group 12" id="12"/>
          <p:cNvGrpSpPr/>
          <p:nvPr/>
        </p:nvGrpSpPr>
        <p:grpSpPr>
          <a:xfrm rot="5400000">
            <a:off x="9810007" y="7922608"/>
            <a:ext cx="6517439" cy="148253"/>
            <a:chOff x="0" y="0"/>
            <a:chExt cx="25124104" cy="571500"/>
          </a:xfrm>
        </p:grpSpPr>
        <p:sp>
          <p:nvSpPr>
            <p:cNvPr name="Freeform 13" id="13"/>
            <p:cNvSpPr/>
            <p:nvPr/>
          </p:nvSpPr>
          <p:spPr>
            <a:xfrm>
              <a:off x="0" y="255270"/>
              <a:ext cx="25124104" cy="69850"/>
            </a:xfrm>
            <a:custGeom>
              <a:avLst/>
              <a:gdLst/>
              <a:ahLst/>
              <a:cxnLst/>
              <a:rect r="r" b="b" t="t" l="l"/>
              <a:pathLst>
                <a:path h="69850" w="25124104">
                  <a:moveTo>
                    <a:pt x="24833275" y="0"/>
                  </a:moveTo>
                  <a:lnTo>
                    <a:pt x="0" y="0"/>
                  </a:lnTo>
                  <a:lnTo>
                    <a:pt x="0" y="69850"/>
                  </a:lnTo>
                  <a:lnTo>
                    <a:pt x="25124104" y="69850"/>
                  </a:lnTo>
                  <a:lnTo>
                    <a:pt x="25124104" y="0"/>
                  </a:lnTo>
                  <a:close/>
                </a:path>
              </a:pathLst>
            </a:custGeom>
            <a:solidFill>
              <a:srgbClr val="F4F4F4"/>
            </a:solidFill>
          </p:spPr>
        </p:sp>
      </p:grpSp>
      <p:grpSp>
        <p:nvGrpSpPr>
          <p:cNvPr name="Group 14" id="14"/>
          <p:cNvGrpSpPr/>
          <p:nvPr/>
        </p:nvGrpSpPr>
        <p:grpSpPr>
          <a:xfrm rot="5400000">
            <a:off x="5798123" y="7842114"/>
            <a:ext cx="6678426" cy="148253"/>
            <a:chOff x="0" y="0"/>
            <a:chExt cx="25744695" cy="571500"/>
          </a:xfrm>
        </p:grpSpPr>
        <p:sp>
          <p:nvSpPr>
            <p:cNvPr name="Freeform 15" id="15"/>
            <p:cNvSpPr/>
            <p:nvPr/>
          </p:nvSpPr>
          <p:spPr>
            <a:xfrm>
              <a:off x="0" y="255270"/>
              <a:ext cx="25744695" cy="69850"/>
            </a:xfrm>
            <a:custGeom>
              <a:avLst/>
              <a:gdLst/>
              <a:ahLst/>
              <a:cxnLst/>
              <a:rect r="r" b="b" t="t" l="l"/>
              <a:pathLst>
                <a:path h="69850" w="25744695">
                  <a:moveTo>
                    <a:pt x="25453865" y="0"/>
                  </a:moveTo>
                  <a:lnTo>
                    <a:pt x="0" y="0"/>
                  </a:lnTo>
                  <a:lnTo>
                    <a:pt x="0" y="69850"/>
                  </a:lnTo>
                  <a:lnTo>
                    <a:pt x="25744695" y="69850"/>
                  </a:lnTo>
                  <a:lnTo>
                    <a:pt x="25744695" y="0"/>
                  </a:lnTo>
                  <a:close/>
                </a:path>
              </a:pathLst>
            </a:custGeom>
            <a:solidFill>
              <a:srgbClr val="F4F4F4"/>
            </a:solidFill>
          </p:spPr>
        </p:sp>
      </p:grpSp>
      <p:sp>
        <p:nvSpPr>
          <p:cNvPr name="TextBox 16" id="16"/>
          <p:cNvSpPr txBox="true"/>
          <p:nvPr/>
        </p:nvSpPr>
        <p:spPr>
          <a:xfrm rot="0">
            <a:off x="5937017" y="5786363"/>
            <a:ext cx="2515219" cy="691356"/>
          </a:xfrm>
          <a:prstGeom prst="rect">
            <a:avLst/>
          </a:prstGeom>
        </p:spPr>
        <p:txBody>
          <a:bodyPr anchor="t" rtlCol="false" tIns="0" lIns="0" bIns="0" rIns="0">
            <a:spAutoFit/>
          </a:bodyPr>
          <a:lstStyle/>
          <a:p>
            <a:pPr>
              <a:lnSpc>
                <a:spcPts val="5600"/>
              </a:lnSpc>
            </a:pPr>
            <a:r>
              <a:rPr lang="en-US" sz="4000" i="false">
                <a:solidFill>
                  <a:srgbClr val="000000"/>
                </a:solidFill>
                <a:latin typeface="HK Grotesk Bold"/>
              </a:rPr>
              <a:t>COTTON</a:t>
            </a:r>
          </a:p>
        </p:txBody>
      </p:sp>
      <p:sp>
        <p:nvSpPr>
          <p:cNvPr name="TextBox 17" id="17"/>
          <p:cNvSpPr txBox="true"/>
          <p:nvPr/>
        </p:nvSpPr>
        <p:spPr>
          <a:xfrm rot="0">
            <a:off x="9860007" y="5786363"/>
            <a:ext cx="2658106" cy="691356"/>
          </a:xfrm>
          <a:prstGeom prst="rect">
            <a:avLst/>
          </a:prstGeom>
        </p:spPr>
        <p:txBody>
          <a:bodyPr anchor="t" rtlCol="false" tIns="0" lIns="0" bIns="0" rIns="0">
            <a:spAutoFit/>
          </a:bodyPr>
          <a:lstStyle/>
          <a:p>
            <a:pPr>
              <a:lnSpc>
                <a:spcPts val="5600"/>
              </a:lnSpc>
            </a:pPr>
            <a:r>
              <a:rPr lang="en-US" sz="4000" i="false">
                <a:solidFill>
                  <a:srgbClr val="000000"/>
                </a:solidFill>
                <a:latin typeface="HK Grotesk Bold"/>
              </a:rPr>
              <a:t>CORN</a:t>
            </a:r>
          </a:p>
        </p:txBody>
      </p:sp>
      <p:sp>
        <p:nvSpPr>
          <p:cNvPr name="TextBox 18" id="18"/>
          <p:cNvSpPr txBox="true"/>
          <p:nvPr/>
        </p:nvSpPr>
        <p:spPr>
          <a:xfrm rot="0">
            <a:off x="13900212" y="5786363"/>
            <a:ext cx="2649375" cy="691356"/>
          </a:xfrm>
          <a:prstGeom prst="rect">
            <a:avLst/>
          </a:prstGeom>
        </p:spPr>
        <p:txBody>
          <a:bodyPr anchor="t" rtlCol="false" tIns="0" lIns="0" bIns="0" rIns="0">
            <a:spAutoFit/>
          </a:bodyPr>
          <a:lstStyle/>
          <a:p>
            <a:pPr>
              <a:lnSpc>
                <a:spcPts val="5600"/>
              </a:lnSpc>
            </a:pPr>
            <a:r>
              <a:rPr lang="en-US" sz="4000" i="false">
                <a:solidFill>
                  <a:srgbClr val="000000"/>
                </a:solidFill>
                <a:latin typeface="HK Grotesk Bold"/>
              </a:rPr>
              <a:t>RICE</a:t>
            </a:r>
          </a:p>
        </p:txBody>
      </p:sp>
      <p:grpSp>
        <p:nvGrpSpPr>
          <p:cNvPr name="Group 19" id="19"/>
          <p:cNvGrpSpPr/>
          <p:nvPr/>
        </p:nvGrpSpPr>
        <p:grpSpPr>
          <a:xfrm rot="5400000">
            <a:off x="-2367916" y="183997"/>
            <a:ext cx="7309114" cy="148253"/>
            <a:chOff x="0" y="0"/>
            <a:chExt cx="28175939" cy="571500"/>
          </a:xfrm>
        </p:grpSpPr>
        <p:sp>
          <p:nvSpPr>
            <p:cNvPr name="Freeform 20" id="20"/>
            <p:cNvSpPr/>
            <p:nvPr/>
          </p:nvSpPr>
          <p:spPr>
            <a:xfrm>
              <a:off x="0" y="255270"/>
              <a:ext cx="28175939" cy="69850"/>
            </a:xfrm>
            <a:custGeom>
              <a:avLst/>
              <a:gdLst/>
              <a:ahLst/>
              <a:cxnLst/>
              <a:rect r="r" b="b" t="t" l="l"/>
              <a:pathLst>
                <a:path h="69850" w="28175939">
                  <a:moveTo>
                    <a:pt x="27885110" y="0"/>
                  </a:moveTo>
                  <a:lnTo>
                    <a:pt x="0" y="0"/>
                  </a:lnTo>
                  <a:lnTo>
                    <a:pt x="0" y="69850"/>
                  </a:lnTo>
                  <a:lnTo>
                    <a:pt x="28175939" y="69850"/>
                  </a:lnTo>
                  <a:lnTo>
                    <a:pt x="28175939" y="0"/>
                  </a:lnTo>
                  <a:close/>
                </a:path>
              </a:pathLst>
            </a:custGeom>
            <a:solidFill>
              <a:srgbClr val="F4F4F4"/>
            </a:solidFill>
          </p:spPr>
        </p:sp>
      </p:grpSp>
      <p:grpSp>
        <p:nvGrpSpPr>
          <p:cNvPr name="Group 21" id="21"/>
          <p:cNvGrpSpPr/>
          <p:nvPr/>
        </p:nvGrpSpPr>
        <p:grpSpPr>
          <a:xfrm rot="5400000">
            <a:off x="944172" y="3485607"/>
            <a:ext cx="684939" cy="148253"/>
            <a:chOff x="0" y="0"/>
            <a:chExt cx="2640374" cy="571500"/>
          </a:xfrm>
        </p:grpSpPr>
        <p:sp>
          <p:nvSpPr>
            <p:cNvPr name="Freeform 22" id="22"/>
            <p:cNvSpPr/>
            <p:nvPr/>
          </p:nvSpPr>
          <p:spPr>
            <a:xfrm>
              <a:off x="0" y="255270"/>
              <a:ext cx="2640374" cy="69850"/>
            </a:xfrm>
            <a:custGeom>
              <a:avLst/>
              <a:gdLst/>
              <a:ahLst/>
              <a:cxnLst/>
              <a:rect r="r" b="b" t="t" l="l"/>
              <a:pathLst>
                <a:path h="69850" w="2640374">
                  <a:moveTo>
                    <a:pt x="2349544" y="0"/>
                  </a:moveTo>
                  <a:lnTo>
                    <a:pt x="0" y="0"/>
                  </a:lnTo>
                  <a:lnTo>
                    <a:pt x="0" y="69850"/>
                  </a:lnTo>
                  <a:lnTo>
                    <a:pt x="2640374" y="69850"/>
                  </a:lnTo>
                  <a:lnTo>
                    <a:pt x="2640374" y="0"/>
                  </a:lnTo>
                  <a:close/>
                </a:path>
              </a:pathLst>
            </a:custGeom>
            <a:solidFill>
              <a:srgbClr val="DC3C4D"/>
            </a:solidFill>
          </p:spPr>
        </p:sp>
      </p:grpSp>
      <p:sp>
        <p:nvSpPr>
          <p:cNvPr name="TextBox 23" id="23"/>
          <p:cNvSpPr txBox="true"/>
          <p:nvPr/>
        </p:nvSpPr>
        <p:spPr>
          <a:xfrm rot="-5400000">
            <a:off x="16931793" y="9467900"/>
            <a:ext cx="1358639" cy="276066"/>
          </a:xfrm>
          <a:prstGeom prst="rect">
            <a:avLst/>
          </a:prstGeom>
        </p:spPr>
        <p:txBody>
          <a:bodyPr anchor="t" rtlCol="false" tIns="0" lIns="0" bIns="0" rIns="0">
            <a:spAutoFit/>
          </a:bodyPr>
          <a:lstStyle/>
          <a:p>
            <a:pPr algn="ctr">
              <a:lnSpc>
                <a:spcPts val="2239"/>
              </a:lnSpc>
            </a:pPr>
            <a:r>
              <a:rPr lang="en-US" b="false" sz="1599" i="false" spc="127">
                <a:solidFill>
                  <a:srgbClr val="000000"/>
                </a:solidFill>
                <a:latin typeface="HK Grotesk Bold"/>
              </a:rPr>
              <a:t>17</a:t>
            </a:r>
          </a:p>
        </p:txBody>
      </p:sp>
    </p:spTree>
  </p:cSld>
  <p:clrMapOvr>
    <a:masterClrMapping/>
  </p:clrMapOvr>
</p:sld>
</file>

<file path=ppt/slides/slide18.xml><?xml version="1.0" encoding="utf-8"?>
<p:sld xmlns:p="http://schemas.openxmlformats.org/presentationml/2006/main" xmlns:a="http://schemas.openxmlformats.org/drawingml/2006/main" xmlns:r="http://schemas.openxmlformats.org/officeDocument/2006/relationships">
  <p:cSld>
    <p:bg>
      <p:bgPr>
        <a:solidFill>
          <a:srgbClr val="000342"/>
        </a:solidFill>
      </p:bgPr>
    </p:bg>
    <p:spTree>
      <p:nvGrpSpPr>
        <p:cNvPr id="1" name=""/>
        <p:cNvGrpSpPr/>
        <p:nvPr/>
      </p:nvGrpSpPr>
      <p:grpSpPr>
        <a:xfrm>
          <a:off x="0" y="0"/>
          <a:ext cx="0" cy="0"/>
          <a:chOff x="0" y="0"/>
          <a:chExt cx="0" cy="0"/>
        </a:xfrm>
      </p:grpSpPr>
      <p:grpSp>
        <p:nvGrpSpPr>
          <p:cNvPr name="Group 2" id="2"/>
          <p:cNvGrpSpPr/>
          <p:nvPr/>
        </p:nvGrpSpPr>
        <p:grpSpPr>
          <a:xfrm rot="0">
            <a:off x="-909187" y="2647576"/>
            <a:ext cx="17925474" cy="8157470"/>
            <a:chOff x="0" y="0"/>
            <a:chExt cx="3888485" cy="1769560"/>
          </a:xfrm>
        </p:grpSpPr>
        <p:sp>
          <p:nvSpPr>
            <p:cNvPr name="Freeform 3" id="3"/>
            <p:cNvSpPr/>
            <p:nvPr/>
          </p:nvSpPr>
          <p:spPr>
            <a:xfrm>
              <a:off x="0" y="0"/>
              <a:ext cx="3888485" cy="1769560"/>
            </a:xfrm>
            <a:custGeom>
              <a:avLst/>
              <a:gdLst/>
              <a:ahLst/>
              <a:cxnLst/>
              <a:rect r="r" b="b" t="t" l="l"/>
              <a:pathLst>
                <a:path h="1769560" w="3888485">
                  <a:moveTo>
                    <a:pt x="0" y="0"/>
                  </a:moveTo>
                  <a:lnTo>
                    <a:pt x="3888485" y="0"/>
                  </a:lnTo>
                  <a:lnTo>
                    <a:pt x="3888485" y="1769560"/>
                  </a:lnTo>
                  <a:lnTo>
                    <a:pt x="0" y="1769560"/>
                  </a:lnTo>
                  <a:close/>
                </a:path>
              </a:pathLst>
            </a:custGeom>
            <a:solidFill>
              <a:srgbClr val="FFFFFF"/>
            </a:solidFill>
          </p:spPr>
        </p:sp>
      </p:grpSp>
      <p:sp>
        <p:nvSpPr>
          <p:cNvPr name="TextBox 4" id="4"/>
          <p:cNvSpPr txBox="true"/>
          <p:nvPr/>
        </p:nvSpPr>
        <p:spPr>
          <a:xfrm rot="0">
            <a:off x="1257145" y="1370087"/>
            <a:ext cx="15744198" cy="1007316"/>
          </a:xfrm>
          <a:prstGeom prst="rect">
            <a:avLst/>
          </a:prstGeom>
        </p:spPr>
        <p:txBody>
          <a:bodyPr anchor="t" rtlCol="false" tIns="0" lIns="0" bIns="0" rIns="0">
            <a:spAutoFit/>
          </a:bodyPr>
          <a:lstStyle/>
          <a:p>
            <a:pPr>
              <a:lnSpc>
                <a:spcPts val="8063"/>
              </a:lnSpc>
            </a:pPr>
            <a:r>
              <a:rPr lang="en-US" sz="6399" i="false" spc="57">
                <a:solidFill>
                  <a:srgbClr val="FFFFFF"/>
                </a:solidFill>
                <a:latin typeface="Vesper Libre Bold"/>
              </a:rPr>
              <a:t>A Changing Economy: Agriculture</a:t>
            </a:r>
          </a:p>
        </p:txBody>
      </p:sp>
      <p:grpSp>
        <p:nvGrpSpPr>
          <p:cNvPr name="Group 5" id="5"/>
          <p:cNvGrpSpPr/>
          <p:nvPr/>
        </p:nvGrpSpPr>
        <p:grpSpPr>
          <a:xfrm rot="0">
            <a:off x="-1723308" y="5701362"/>
            <a:ext cx="19368768" cy="148253"/>
            <a:chOff x="0" y="0"/>
            <a:chExt cx="25825024" cy="197670"/>
          </a:xfrm>
        </p:grpSpPr>
        <p:grpSp>
          <p:nvGrpSpPr>
            <p:cNvPr name="Group 6" id="6"/>
            <p:cNvGrpSpPr/>
            <p:nvPr/>
          </p:nvGrpSpPr>
          <p:grpSpPr>
            <a:xfrm rot="-10800000">
              <a:off x="0" y="0"/>
              <a:ext cx="24326229" cy="197670"/>
              <a:chOff x="0" y="0"/>
              <a:chExt cx="70331471" cy="571500"/>
            </a:xfrm>
          </p:grpSpPr>
          <p:sp>
            <p:nvSpPr>
              <p:cNvPr name="Freeform 7" id="7"/>
              <p:cNvSpPr/>
              <p:nvPr/>
            </p:nvSpPr>
            <p:spPr>
              <a:xfrm>
                <a:off x="0" y="255270"/>
                <a:ext cx="70331471" cy="69850"/>
              </a:xfrm>
              <a:custGeom>
                <a:avLst/>
                <a:gdLst/>
                <a:ahLst/>
                <a:cxnLst/>
                <a:rect r="r" b="b" t="t" l="l"/>
                <a:pathLst>
                  <a:path h="69850" w="70331471">
                    <a:moveTo>
                      <a:pt x="70040643" y="0"/>
                    </a:moveTo>
                    <a:lnTo>
                      <a:pt x="0" y="0"/>
                    </a:lnTo>
                    <a:lnTo>
                      <a:pt x="0" y="69850"/>
                    </a:lnTo>
                    <a:lnTo>
                      <a:pt x="70331471" y="69850"/>
                    </a:lnTo>
                    <a:lnTo>
                      <a:pt x="70331471" y="0"/>
                    </a:lnTo>
                    <a:close/>
                  </a:path>
                </a:pathLst>
              </a:custGeom>
              <a:solidFill>
                <a:srgbClr val="DC3C4D"/>
              </a:solidFill>
            </p:spPr>
          </p:sp>
        </p:grpSp>
        <p:pic>
          <p:nvPicPr>
            <p:cNvPr name="Picture 8" id="8"/>
            <p:cNvPicPr>
              <a:picLocks noChangeAspect="true"/>
            </p:cNvPicPr>
            <p:nvPr/>
          </p:nvPicPr>
          <p:blipFill>
            <a:blip r:embed="rId2"/>
            <a:srcRect l="0" t="0" r="0" b="0"/>
            <a:stretch>
              <a:fillRect/>
            </a:stretch>
          </p:blipFill>
          <p:spPr>
            <a:xfrm flipH="false" flipV="false" rot="0">
              <a:off x="24265218" y="32543"/>
              <a:ext cx="1559806" cy="132584"/>
            </a:xfrm>
            <a:prstGeom prst="rect">
              <a:avLst/>
            </a:prstGeom>
          </p:spPr>
        </p:pic>
      </p:grpSp>
      <p:grpSp>
        <p:nvGrpSpPr>
          <p:cNvPr name="Group 9" id="9"/>
          <p:cNvGrpSpPr/>
          <p:nvPr/>
        </p:nvGrpSpPr>
        <p:grpSpPr>
          <a:xfrm rot="5400000">
            <a:off x="8484946" y="10493844"/>
            <a:ext cx="1318108" cy="148253"/>
            <a:chOff x="0" y="0"/>
            <a:chExt cx="5081181" cy="571500"/>
          </a:xfrm>
        </p:grpSpPr>
        <p:sp>
          <p:nvSpPr>
            <p:cNvPr name="Freeform 10" id="10"/>
            <p:cNvSpPr/>
            <p:nvPr/>
          </p:nvSpPr>
          <p:spPr>
            <a:xfrm>
              <a:off x="0" y="255270"/>
              <a:ext cx="5081181" cy="69850"/>
            </a:xfrm>
            <a:custGeom>
              <a:avLst/>
              <a:gdLst/>
              <a:ahLst/>
              <a:cxnLst/>
              <a:rect r="r" b="b" t="t" l="l"/>
              <a:pathLst>
                <a:path h="69850" w="5081181">
                  <a:moveTo>
                    <a:pt x="4790351" y="0"/>
                  </a:moveTo>
                  <a:lnTo>
                    <a:pt x="0" y="0"/>
                  </a:lnTo>
                  <a:lnTo>
                    <a:pt x="0" y="69850"/>
                  </a:lnTo>
                  <a:lnTo>
                    <a:pt x="5081181" y="69850"/>
                  </a:lnTo>
                  <a:lnTo>
                    <a:pt x="5081181" y="0"/>
                  </a:lnTo>
                  <a:close/>
                </a:path>
              </a:pathLst>
            </a:custGeom>
            <a:solidFill>
              <a:srgbClr val="DC3C4D"/>
            </a:solidFill>
          </p:spPr>
        </p:sp>
      </p:grpSp>
      <p:grpSp>
        <p:nvGrpSpPr>
          <p:cNvPr name="Group 11" id="11"/>
          <p:cNvGrpSpPr/>
          <p:nvPr/>
        </p:nvGrpSpPr>
        <p:grpSpPr>
          <a:xfrm rot="5400000">
            <a:off x="8484946" y="-318526"/>
            <a:ext cx="1318108" cy="148253"/>
            <a:chOff x="0" y="0"/>
            <a:chExt cx="5081181" cy="571500"/>
          </a:xfrm>
        </p:grpSpPr>
        <p:sp>
          <p:nvSpPr>
            <p:cNvPr name="Freeform 12" id="12"/>
            <p:cNvSpPr/>
            <p:nvPr/>
          </p:nvSpPr>
          <p:spPr>
            <a:xfrm>
              <a:off x="0" y="255270"/>
              <a:ext cx="5081181" cy="69850"/>
            </a:xfrm>
            <a:custGeom>
              <a:avLst/>
              <a:gdLst/>
              <a:ahLst/>
              <a:cxnLst/>
              <a:rect r="r" b="b" t="t" l="l"/>
              <a:pathLst>
                <a:path h="69850" w="5081181">
                  <a:moveTo>
                    <a:pt x="4790351" y="0"/>
                  </a:moveTo>
                  <a:lnTo>
                    <a:pt x="0" y="0"/>
                  </a:lnTo>
                  <a:lnTo>
                    <a:pt x="0" y="69850"/>
                  </a:lnTo>
                  <a:lnTo>
                    <a:pt x="5081181" y="69850"/>
                  </a:lnTo>
                  <a:lnTo>
                    <a:pt x="5081181" y="0"/>
                  </a:lnTo>
                  <a:close/>
                </a:path>
              </a:pathLst>
            </a:custGeom>
            <a:solidFill>
              <a:srgbClr val="DC3C4D"/>
            </a:solidFill>
          </p:spPr>
        </p:sp>
      </p:grpSp>
      <p:sp>
        <p:nvSpPr>
          <p:cNvPr name="TextBox 13" id="13"/>
          <p:cNvSpPr txBox="true"/>
          <p:nvPr/>
        </p:nvSpPr>
        <p:spPr>
          <a:xfrm rot="-5400000">
            <a:off x="16931793" y="9467900"/>
            <a:ext cx="1358639" cy="276066"/>
          </a:xfrm>
          <a:prstGeom prst="rect">
            <a:avLst/>
          </a:prstGeom>
        </p:spPr>
        <p:txBody>
          <a:bodyPr anchor="t" rtlCol="false" tIns="0" lIns="0" bIns="0" rIns="0">
            <a:spAutoFit/>
          </a:bodyPr>
          <a:lstStyle/>
          <a:p>
            <a:pPr algn="ctr">
              <a:lnSpc>
                <a:spcPts val="2239"/>
              </a:lnSpc>
            </a:pPr>
            <a:r>
              <a:rPr lang="en-US" b="false" sz="1599" i="false" spc="127">
                <a:solidFill>
                  <a:srgbClr val="FFFFFF"/>
                </a:solidFill>
                <a:latin typeface="HK Grotesk Bold"/>
              </a:rPr>
              <a:t>17</a:t>
            </a:r>
          </a:p>
        </p:txBody>
      </p:sp>
      <p:grpSp>
        <p:nvGrpSpPr>
          <p:cNvPr name="Group 14" id="14"/>
          <p:cNvGrpSpPr/>
          <p:nvPr/>
        </p:nvGrpSpPr>
        <p:grpSpPr>
          <a:xfrm rot="0">
            <a:off x="10235945" y="3737084"/>
            <a:ext cx="4900801" cy="4656117"/>
            <a:chOff x="0" y="0"/>
            <a:chExt cx="6534401" cy="6208155"/>
          </a:xfrm>
        </p:grpSpPr>
        <p:sp>
          <p:nvSpPr>
            <p:cNvPr name="TextBox 15" id="15"/>
            <p:cNvSpPr txBox="true"/>
            <p:nvPr/>
          </p:nvSpPr>
          <p:spPr>
            <a:xfrm rot="0">
              <a:off x="0" y="-114300"/>
              <a:ext cx="6534401" cy="1314642"/>
            </a:xfrm>
            <a:prstGeom prst="rect">
              <a:avLst/>
            </a:prstGeom>
          </p:spPr>
          <p:txBody>
            <a:bodyPr anchor="t" rtlCol="false" tIns="0" lIns="0" bIns="0" rIns="0">
              <a:spAutoFit/>
            </a:bodyPr>
            <a:lstStyle/>
            <a:p>
              <a:pPr algn="ctr">
                <a:lnSpc>
                  <a:spcPts val="8287"/>
                </a:lnSpc>
              </a:pPr>
              <a:r>
                <a:rPr lang="en-US" sz="5919" i="false">
                  <a:solidFill>
                    <a:srgbClr val="000342"/>
                  </a:solidFill>
                  <a:latin typeface="HK Grotesk Medium"/>
                </a:rPr>
                <a:t>2000</a:t>
              </a:r>
            </a:p>
          </p:txBody>
        </p:sp>
        <p:sp>
          <p:nvSpPr>
            <p:cNvPr name="TextBox 16" id="16"/>
            <p:cNvSpPr txBox="true"/>
            <p:nvPr/>
          </p:nvSpPr>
          <p:spPr>
            <a:xfrm rot="0">
              <a:off x="0" y="4456713"/>
              <a:ext cx="6534401" cy="1751442"/>
            </a:xfrm>
            <a:prstGeom prst="rect">
              <a:avLst/>
            </a:prstGeom>
          </p:spPr>
          <p:txBody>
            <a:bodyPr anchor="t" rtlCol="false" tIns="0" lIns="0" bIns="0" rIns="0">
              <a:spAutoFit/>
            </a:bodyPr>
            <a:lstStyle/>
            <a:p>
              <a:pPr algn="ctr">
                <a:lnSpc>
                  <a:spcPts val="5438"/>
                </a:lnSpc>
              </a:pPr>
              <a:r>
                <a:rPr lang="en-US" b="false" sz="3884" i="false">
                  <a:solidFill>
                    <a:srgbClr val="000000"/>
                  </a:solidFill>
                  <a:latin typeface="HK Grotesk Light"/>
                </a:rPr>
                <a:t>Countribution to N.I</a:t>
              </a:r>
            </a:p>
            <a:p>
              <a:pPr algn="ctr">
                <a:lnSpc>
                  <a:spcPts val="5438"/>
                </a:lnSpc>
              </a:pPr>
              <a:r>
                <a:rPr lang="en-US" b="false" sz="3884" i="false">
                  <a:solidFill>
                    <a:srgbClr val="000000"/>
                  </a:solidFill>
                  <a:latin typeface="HK Grotesk Light"/>
                </a:rPr>
                <a:t>16.5%</a:t>
              </a:r>
            </a:p>
          </p:txBody>
        </p:sp>
        <p:grpSp>
          <p:nvGrpSpPr>
            <p:cNvPr name="Group 17" id="17"/>
            <p:cNvGrpSpPr>
              <a:grpSpLocks noChangeAspect="true"/>
            </p:cNvGrpSpPr>
            <p:nvPr/>
          </p:nvGrpSpPr>
          <p:grpSpPr>
            <a:xfrm rot="0">
              <a:off x="2645354" y="2109364"/>
              <a:ext cx="1243692" cy="1243692"/>
              <a:chOff x="-2540" y="-2540"/>
              <a:chExt cx="6355080" cy="6355080"/>
            </a:xfrm>
          </p:grpSpPr>
          <p:sp>
            <p:nvSpPr>
              <p:cNvPr name="Freeform 18" id="18"/>
              <p:cNvSpPr/>
              <p:nvPr/>
            </p:nvSpPr>
            <p:spPr>
              <a:xfrm>
                <a:off x="-2540" y="-2540"/>
                <a:ext cx="6355080" cy="6355080"/>
              </a:xfrm>
              <a:custGeom>
                <a:avLst/>
                <a:gdLst/>
                <a:ahLst/>
                <a:cxnLst/>
                <a:rect r="r" b="b" t="t" l="l"/>
                <a:pathLst>
                  <a:path h="6355080" w="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DC3C4D"/>
              </a:solidFill>
            </p:spPr>
          </p:sp>
        </p:grpSp>
      </p:grpSp>
      <p:grpSp>
        <p:nvGrpSpPr>
          <p:cNvPr name="Group 19" id="19"/>
          <p:cNvGrpSpPr/>
          <p:nvPr/>
        </p:nvGrpSpPr>
        <p:grpSpPr>
          <a:xfrm rot="0">
            <a:off x="2028894" y="3737084"/>
            <a:ext cx="4900801" cy="4656117"/>
            <a:chOff x="0" y="0"/>
            <a:chExt cx="6534401" cy="6208155"/>
          </a:xfrm>
        </p:grpSpPr>
        <p:sp>
          <p:nvSpPr>
            <p:cNvPr name="TextBox 20" id="20"/>
            <p:cNvSpPr txBox="true"/>
            <p:nvPr/>
          </p:nvSpPr>
          <p:spPr>
            <a:xfrm rot="0">
              <a:off x="0" y="-114300"/>
              <a:ext cx="6534401" cy="1314642"/>
            </a:xfrm>
            <a:prstGeom prst="rect">
              <a:avLst/>
            </a:prstGeom>
          </p:spPr>
          <p:txBody>
            <a:bodyPr anchor="t" rtlCol="false" tIns="0" lIns="0" bIns="0" rIns="0">
              <a:spAutoFit/>
            </a:bodyPr>
            <a:lstStyle/>
            <a:p>
              <a:pPr algn="ctr">
                <a:lnSpc>
                  <a:spcPts val="8287"/>
                </a:lnSpc>
              </a:pPr>
              <a:r>
                <a:rPr lang="en-US" sz="5919" i="false">
                  <a:solidFill>
                    <a:srgbClr val="000342"/>
                  </a:solidFill>
                  <a:latin typeface="HK Grotesk Medium"/>
                </a:rPr>
                <a:t>1970</a:t>
              </a:r>
            </a:p>
          </p:txBody>
        </p:sp>
        <p:sp>
          <p:nvSpPr>
            <p:cNvPr name="TextBox 21" id="21"/>
            <p:cNvSpPr txBox="true"/>
            <p:nvPr/>
          </p:nvSpPr>
          <p:spPr>
            <a:xfrm rot="0">
              <a:off x="0" y="4456713"/>
              <a:ext cx="6534401" cy="1751442"/>
            </a:xfrm>
            <a:prstGeom prst="rect">
              <a:avLst/>
            </a:prstGeom>
          </p:spPr>
          <p:txBody>
            <a:bodyPr anchor="t" rtlCol="false" tIns="0" lIns="0" bIns="0" rIns="0">
              <a:spAutoFit/>
            </a:bodyPr>
            <a:lstStyle/>
            <a:p>
              <a:pPr algn="ctr">
                <a:lnSpc>
                  <a:spcPts val="5438"/>
                </a:lnSpc>
              </a:pPr>
              <a:r>
                <a:rPr lang="en-US" b="false" sz="3884" i="false">
                  <a:solidFill>
                    <a:srgbClr val="000000"/>
                  </a:solidFill>
                  <a:latin typeface="HK Grotesk Light"/>
                </a:rPr>
                <a:t>Countribution to N.I</a:t>
              </a:r>
            </a:p>
            <a:p>
              <a:pPr algn="ctr">
                <a:lnSpc>
                  <a:spcPts val="5438"/>
                </a:lnSpc>
              </a:pPr>
              <a:r>
                <a:rPr lang="en-US" b="false" sz="3884" i="false">
                  <a:solidFill>
                    <a:srgbClr val="000000"/>
                  </a:solidFill>
                  <a:latin typeface="HK Grotesk Light"/>
                </a:rPr>
                <a:t>29%</a:t>
              </a:r>
            </a:p>
          </p:txBody>
        </p:sp>
        <p:grpSp>
          <p:nvGrpSpPr>
            <p:cNvPr name="Group 22" id="22"/>
            <p:cNvGrpSpPr>
              <a:grpSpLocks noChangeAspect="true"/>
            </p:cNvGrpSpPr>
            <p:nvPr/>
          </p:nvGrpSpPr>
          <p:grpSpPr>
            <a:xfrm rot="0">
              <a:off x="2645354" y="2109364"/>
              <a:ext cx="1243692" cy="1243692"/>
              <a:chOff x="-2540" y="-2540"/>
              <a:chExt cx="6355080" cy="6355080"/>
            </a:xfrm>
          </p:grpSpPr>
          <p:sp>
            <p:nvSpPr>
              <p:cNvPr name="Freeform 23" id="23"/>
              <p:cNvSpPr/>
              <p:nvPr/>
            </p:nvSpPr>
            <p:spPr>
              <a:xfrm>
                <a:off x="-2540" y="-2540"/>
                <a:ext cx="6355080" cy="6355080"/>
              </a:xfrm>
              <a:custGeom>
                <a:avLst/>
                <a:gdLst/>
                <a:ahLst/>
                <a:cxnLst/>
                <a:rect r="r" b="b" t="t" l="l"/>
                <a:pathLst>
                  <a:path h="6355080" w="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DC3C4D"/>
              </a:solidFill>
            </p:spPr>
          </p:sp>
        </p:grpSp>
      </p:grpSp>
    </p:spTree>
  </p:cSld>
  <p:clrMapOvr>
    <a:masterClrMapping/>
  </p:clrMapOvr>
</p:sld>
</file>

<file path=ppt/slides/slide19.xml><?xml version="1.0" encoding="utf-8"?>
<p:sld xmlns:p="http://schemas.openxmlformats.org/presentationml/2006/main" xmlns:a="http://schemas.openxmlformats.org/drawingml/2006/main" xmlns:r="http://schemas.openxmlformats.org/officeDocument/2006/relationships">
  <p:cSld>
    <p:bg>
      <p:bgPr>
        <a:solidFill>
          <a:srgbClr val="000342"/>
        </a:solidFill>
      </p:bgPr>
    </p:bg>
    <p:spTree>
      <p:nvGrpSpPr>
        <p:cNvPr id="1" name=""/>
        <p:cNvGrpSpPr/>
        <p:nvPr/>
      </p:nvGrpSpPr>
      <p:grpSpPr>
        <a:xfrm>
          <a:off x="0" y="0"/>
          <a:ext cx="0" cy="0"/>
          <a:chOff x="0" y="0"/>
          <a:chExt cx="0" cy="0"/>
        </a:xfrm>
      </p:grpSpPr>
      <p:grpSp>
        <p:nvGrpSpPr>
          <p:cNvPr name="Group 2" id="2"/>
          <p:cNvGrpSpPr/>
          <p:nvPr/>
        </p:nvGrpSpPr>
        <p:grpSpPr>
          <a:xfrm rot="0">
            <a:off x="-909187" y="2647576"/>
            <a:ext cx="17925474" cy="8157470"/>
            <a:chOff x="0" y="0"/>
            <a:chExt cx="3888485" cy="1769560"/>
          </a:xfrm>
        </p:grpSpPr>
        <p:sp>
          <p:nvSpPr>
            <p:cNvPr name="Freeform 3" id="3"/>
            <p:cNvSpPr/>
            <p:nvPr/>
          </p:nvSpPr>
          <p:spPr>
            <a:xfrm>
              <a:off x="0" y="0"/>
              <a:ext cx="3888485" cy="1769560"/>
            </a:xfrm>
            <a:custGeom>
              <a:avLst/>
              <a:gdLst/>
              <a:ahLst/>
              <a:cxnLst/>
              <a:rect r="r" b="b" t="t" l="l"/>
              <a:pathLst>
                <a:path h="1769560" w="3888485">
                  <a:moveTo>
                    <a:pt x="0" y="0"/>
                  </a:moveTo>
                  <a:lnTo>
                    <a:pt x="3888485" y="0"/>
                  </a:lnTo>
                  <a:lnTo>
                    <a:pt x="3888485" y="1769560"/>
                  </a:lnTo>
                  <a:lnTo>
                    <a:pt x="0" y="1769560"/>
                  </a:lnTo>
                  <a:close/>
                </a:path>
              </a:pathLst>
            </a:custGeom>
            <a:solidFill>
              <a:srgbClr val="FFFFFF"/>
            </a:solidFill>
          </p:spPr>
        </p:sp>
      </p:grpSp>
      <p:sp>
        <p:nvSpPr>
          <p:cNvPr name="TextBox 4" id="4"/>
          <p:cNvSpPr txBox="true"/>
          <p:nvPr/>
        </p:nvSpPr>
        <p:spPr>
          <a:xfrm rot="0">
            <a:off x="1257145" y="1370087"/>
            <a:ext cx="15744198" cy="1007316"/>
          </a:xfrm>
          <a:prstGeom prst="rect">
            <a:avLst/>
          </a:prstGeom>
        </p:spPr>
        <p:txBody>
          <a:bodyPr anchor="t" rtlCol="false" tIns="0" lIns="0" bIns="0" rIns="0">
            <a:spAutoFit/>
          </a:bodyPr>
          <a:lstStyle/>
          <a:p>
            <a:pPr>
              <a:lnSpc>
                <a:spcPts val="8063"/>
              </a:lnSpc>
            </a:pPr>
            <a:r>
              <a:rPr lang="en-US" sz="6399" i="false" spc="57">
                <a:solidFill>
                  <a:srgbClr val="FFFFFF"/>
                </a:solidFill>
                <a:latin typeface="Vesper Libre Bold"/>
              </a:rPr>
              <a:t>A Changing Economy: Agriculture</a:t>
            </a:r>
          </a:p>
        </p:txBody>
      </p:sp>
      <p:grpSp>
        <p:nvGrpSpPr>
          <p:cNvPr name="Group 5" id="5"/>
          <p:cNvGrpSpPr/>
          <p:nvPr/>
        </p:nvGrpSpPr>
        <p:grpSpPr>
          <a:xfrm rot="0">
            <a:off x="-1723308" y="5701362"/>
            <a:ext cx="19368768" cy="148253"/>
            <a:chOff x="0" y="0"/>
            <a:chExt cx="25825024" cy="197670"/>
          </a:xfrm>
        </p:grpSpPr>
        <p:grpSp>
          <p:nvGrpSpPr>
            <p:cNvPr name="Group 6" id="6"/>
            <p:cNvGrpSpPr/>
            <p:nvPr/>
          </p:nvGrpSpPr>
          <p:grpSpPr>
            <a:xfrm rot="-10800000">
              <a:off x="0" y="0"/>
              <a:ext cx="24326229" cy="197670"/>
              <a:chOff x="0" y="0"/>
              <a:chExt cx="70331471" cy="571500"/>
            </a:xfrm>
          </p:grpSpPr>
          <p:sp>
            <p:nvSpPr>
              <p:cNvPr name="Freeform 7" id="7"/>
              <p:cNvSpPr/>
              <p:nvPr/>
            </p:nvSpPr>
            <p:spPr>
              <a:xfrm>
                <a:off x="0" y="255270"/>
                <a:ext cx="70331471" cy="69850"/>
              </a:xfrm>
              <a:custGeom>
                <a:avLst/>
                <a:gdLst/>
                <a:ahLst/>
                <a:cxnLst/>
                <a:rect r="r" b="b" t="t" l="l"/>
                <a:pathLst>
                  <a:path h="69850" w="70331471">
                    <a:moveTo>
                      <a:pt x="70040643" y="0"/>
                    </a:moveTo>
                    <a:lnTo>
                      <a:pt x="0" y="0"/>
                    </a:lnTo>
                    <a:lnTo>
                      <a:pt x="0" y="69850"/>
                    </a:lnTo>
                    <a:lnTo>
                      <a:pt x="70331471" y="69850"/>
                    </a:lnTo>
                    <a:lnTo>
                      <a:pt x="70331471" y="0"/>
                    </a:lnTo>
                    <a:close/>
                  </a:path>
                </a:pathLst>
              </a:custGeom>
              <a:solidFill>
                <a:srgbClr val="DC3C4D"/>
              </a:solidFill>
            </p:spPr>
          </p:sp>
        </p:grpSp>
        <p:pic>
          <p:nvPicPr>
            <p:cNvPr name="Picture 8" id="8"/>
            <p:cNvPicPr>
              <a:picLocks noChangeAspect="true"/>
            </p:cNvPicPr>
            <p:nvPr/>
          </p:nvPicPr>
          <p:blipFill>
            <a:blip r:embed="rId2"/>
            <a:srcRect l="0" t="0" r="0" b="0"/>
            <a:stretch>
              <a:fillRect/>
            </a:stretch>
          </p:blipFill>
          <p:spPr>
            <a:xfrm flipH="false" flipV="false" rot="0">
              <a:off x="24265218" y="32543"/>
              <a:ext cx="1559806" cy="132584"/>
            </a:xfrm>
            <a:prstGeom prst="rect">
              <a:avLst/>
            </a:prstGeom>
          </p:spPr>
        </p:pic>
      </p:grpSp>
      <p:grpSp>
        <p:nvGrpSpPr>
          <p:cNvPr name="Group 9" id="9"/>
          <p:cNvGrpSpPr/>
          <p:nvPr/>
        </p:nvGrpSpPr>
        <p:grpSpPr>
          <a:xfrm rot="5400000">
            <a:off x="8484946" y="10493844"/>
            <a:ext cx="1318108" cy="148253"/>
            <a:chOff x="0" y="0"/>
            <a:chExt cx="5081181" cy="571500"/>
          </a:xfrm>
        </p:grpSpPr>
        <p:sp>
          <p:nvSpPr>
            <p:cNvPr name="Freeform 10" id="10"/>
            <p:cNvSpPr/>
            <p:nvPr/>
          </p:nvSpPr>
          <p:spPr>
            <a:xfrm>
              <a:off x="0" y="255270"/>
              <a:ext cx="5081181" cy="69850"/>
            </a:xfrm>
            <a:custGeom>
              <a:avLst/>
              <a:gdLst/>
              <a:ahLst/>
              <a:cxnLst/>
              <a:rect r="r" b="b" t="t" l="l"/>
              <a:pathLst>
                <a:path h="69850" w="5081181">
                  <a:moveTo>
                    <a:pt x="4790351" y="0"/>
                  </a:moveTo>
                  <a:lnTo>
                    <a:pt x="0" y="0"/>
                  </a:lnTo>
                  <a:lnTo>
                    <a:pt x="0" y="69850"/>
                  </a:lnTo>
                  <a:lnTo>
                    <a:pt x="5081181" y="69850"/>
                  </a:lnTo>
                  <a:lnTo>
                    <a:pt x="5081181" y="0"/>
                  </a:lnTo>
                  <a:close/>
                </a:path>
              </a:pathLst>
            </a:custGeom>
            <a:solidFill>
              <a:srgbClr val="DC3C4D"/>
            </a:solidFill>
          </p:spPr>
        </p:sp>
      </p:grpSp>
      <p:grpSp>
        <p:nvGrpSpPr>
          <p:cNvPr name="Group 11" id="11"/>
          <p:cNvGrpSpPr/>
          <p:nvPr/>
        </p:nvGrpSpPr>
        <p:grpSpPr>
          <a:xfrm rot="5400000">
            <a:off x="8484946" y="-318526"/>
            <a:ext cx="1318108" cy="148253"/>
            <a:chOff x="0" y="0"/>
            <a:chExt cx="5081181" cy="571500"/>
          </a:xfrm>
        </p:grpSpPr>
        <p:sp>
          <p:nvSpPr>
            <p:cNvPr name="Freeform 12" id="12"/>
            <p:cNvSpPr/>
            <p:nvPr/>
          </p:nvSpPr>
          <p:spPr>
            <a:xfrm>
              <a:off x="0" y="255270"/>
              <a:ext cx="5081181" cy="69850"/>
            </a:xfrm>
            <a:custGeom>
              <a:avLst/>
              <a:gdLst/>
              <a:ahLst/>
              <a:cxnLst/>
              <a:rect r="r" b="b" t="t" l="l"/>
              <a:pathLst>
                <a:path h="69850" w="5081181">
                  <a:moveTo>
                    <a:pt x="4790351" y="0"/>
                  </a:moveTo>
                  <a:lnTo>
                    <a:pt x="0" y="0"/>
                  </a:lnTo>
                  <a:lnTo>
                    <a:pt x="0" y="69850"/>
                  </a:lnTo>
                  <a:lnTo>
                    <a:pt x="5081181" y="69850"/>
                  </a:lnTo>
                  <a:lnTo>
                    <a:pt x="5081181" y="0"/>
                  </a:lnTo>
                  <a:close/>
                </a:path>
              </a:pathLst>
            </a:custGeom>
            <a:solidFill>
              <a:srgbClr val="DC3C4D"/>
            </a:solidFill>
          </p:spPr>
        </p:sp>
      </p:grpSp>
      <p:sp>
        <p:nvSpPr>
          <p:cNvPr name="TextBox 13" id="13"/>
          <p:cNvSpPr txBox="true"/>
          <p:nvPr/>
        </p:nvSpPr>
        <p:spPr>
          <a:xfrm rot="-5400000">
            <a:off x="16931793" y="9467900"/>
            <a:ext cx="1358639" cy="276066"/>
          </a:xfrm>
          <a:prstGeom prst="rect">
            <a:avLst/>
          </a:prstGeom>
        </p:spPr>
        <p:txBody>
          <a:bodyPr anchor="t" rtlCol="false" tIns="0" lIns="0" bIns="0" rIns="0">
            <a:spAutoFit/>
          </a:bodyPr>
          <a:lstStyle/>
          <a:p>
            <a:pPr algn="ctr">
              <a:lnSpc>
                <a:spcPts val="2239"/>
              </a:lnSpc>
            </a:pPr>
            <a:r>
              <a:rPr lang="en-US" b="false" sz="1599" i="false" spc="127">
                <a:solidFill>
                  <a:srgbClr val="FFFFFF"/>
                </a:solidFill>
                <a:latin typeface="HK Grotesk Bold"/>
              </a:rPr>
              <a:t>17</a:t>
            </a:r>
          </a:p>
        </p:txBody>
      </p:sp>
      <p:grpSp>
        <p:nvGrpSpPr>
          <p:cNvPr name="Group 14" id="14"/>
          <p:cNvGrpSpPr/>
          <p:nvPr/>
        </p:nvGrpSpPr>
        <p:grpSpPr>
          <a:xfrm rot="0">
            <a:off x="10235945" y="3737084"/>
            <a:ext cx="4900801" cy="4656116"/>
            <a:chOff x="0" y="0"/>
            <a:chExt cx="6534401" cy="6208155"/>
          </a:xfrm>
        </p:grpSpPr>
        <p:sp>
          <p:nvSpPr>
            <p:cNvPr name="TextBox 15" id="15"/>
            <p:cNvSpPr txBox="true"/>
            <p:nvPr/>
          </p:nvSpPr>
          <p:spPr>
            <a:xfrm rot="0">
              <a:off x="0" y="-114300"/>
              <a:ext cx="6534401" cy="1314642"/>
            </a:xfrm>
            <a:prstGeom prst="rect">
              <a:avLst/>
            </a:prstGeom>
          </p:spPr>
          <p:txBody>
            <a:bodyPr anchor="t" rtlCol="false" tIns="0" lIns="0" bIns="0" rIns="0">
              <a:spAutoFit/>
            </a:bodyPr>
            <a:lstStyle/>
            <a:p>
              <a:pPr algn="ctr">
                <a:lnSpc>
                  <a:spcPts val="8287"/>
                </a:lnSpc>
              </a:pPr>
              <a:r>
                <a:rPr lang="en-US" sz="5919" i="false">
                  <a:solidFill>
                    <a:srgbClr val="000342"/>
                  </a:solidFill>
                  <a:latin typeface="HK Grotesk Medium"/>
                </a:rPr>
                <a:t>2000</a:t>
              </a:r>
            </a:p>
          </p:txBody>
        </p:sp>
        <p:sp>
          <p:nvSpPr>
            <p:cNvPr name="TextBox 16" id="16"/>
            <p:cNvSpPr txBox="true"/>
            <p:nvPr/>
          </p:nvSpPr>
          <p:spPr>
            <a:xfrm rot="0">
              <a:off x="0" y="4456713"/>
              <a:ext cx="6534401" cy="1751442"/>
            </a:xfrm>
            <a:prstGeom prst="rect">
              <a:avLst/>
            </a:prstGeom>
          </p:spPr>
          <p:txBody>
            <a:bodyPr anchor="t" rtlCol="false" tIns="0" lIns="0" bIns="0" rIns="0">
              <a:spAutoFit/>
            </a:bodyPr>
            <a:lstStyle/>
            <a:p>
              <a:pPr algn="ctr">
                <a:lnSpc>
                  <a:spcPts val="5438"/>
                </a:lnSpc>
              </a:pPr>
              <a:r>
                <a:rPr lang="en-US" b="false" sz="3884" i="false">
                  <a:solidFill>
                    <a:srgbClr val="000000"/>
                  </a:solidFill>
                  <a:latin typeface="HK Grotesk Light"/>
                </a:rPr>
                <a:t>Employed Population 28.2%</a:t>
              </a:r>
            </a:p>
          </p:txBody>
        </p:sp>
        <p:grpSp>
          <p:nvGrpSpPr>
            <p:cNvPr name="Group 17" id="17"/>
            <p:cNvGrpSpPr>
              <a:grpSpLocks noChangeAspect="true"/>
            </p:cNvGrpSpPr>
            <p:nvPr/>
          </p:nvGrpSpPr>
          <p:grpSpPr>
            <a:xfrm rot="0">
              <a:off x="2645354" y="2109364"/>
              <a:ext cx="1243692" cy="1243692"/>
              <a:chOff x="-2540" y="-2540"/>
              <a:chExt cx="6355080" cy="6355080"/>
            </a:xfrm>
          </p:grpSpPr>
          <p:sp>
            <p:nvSpPr>
              <p:cNvPr name="Freeform 18" id="18"/>
              <p:cNvSpPr/>
              <p:nvPr/>
            </p:nvSpPr>
            <p:spPr>
              <a:xfrm>
                <a:off x="-2540" y="-2540"/>
                <a:ext cx="6355080" cy="6355080"/>
              </a:xfrm>
              <a:custGeom>
                <a:avLst/>
                <a:gdLst/>
                <a:ahLst/>
                <a:cxnLst/>
                <a:rect r="r" b="b" t="t" l="l"/>
                <a:pathLst>
                  <a:path h="6355080" w="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DC3C4D"/>
              </a:solidFill>
            </p:spPr>
          </p:sp>
        </p:grpSp>
      </p:grpSp>
      <p:grpSp>
        <p:nvGrpSpPr>
          <p:cNvPr name="Group 19" id="19"/>
          <p:cNvGrpSpPr/>
          <p:nvPr/>
        </p:nvGrpSpPr>
        <p:grpSpPr>
          <a:xfrm rot="0">
            <a:off x="2028894" y="3737084"/>
            <a:ext cx="4900801" cy="4656117"/>
            <a:chOff x="0" y="0"/>
            <a:chExt cx="6534401" cy="6208155"/>
          </a:xfrm>
        </p:grpSpPr>
        <p:sp>
          <p:nvSpPr>
            <p:cNvPr name="TextBox 20" id="20"/>
            <p:cNvSpPr txBox="true"/>
            <p:nvPr/>
          </p:nvSpPr>
          <p:spPr>
            <a:xfrm rot="0">
              <a:off x="0" y="-114300"/>
              <a:ext cx="6534401" cy="1314642"/>
            </a:xfrm>
            <a:prstGeom prst="rect">
              <a:avLst/>
            </a:prstGeom>
          </p:spPr>
          <p:txBody>
            <a:bodyPr anchor="t" rtlCol="false" tIns="0" lIns="0" bIns="0" rIns="0">
              <a:spAutoFit/>
            </a:bodyPr>
            <a:lstStyle/>
            <a:p>
              <a:pPr algn="ctr">
                <a:lnSpc>
                  <a:spcPts val="8287"/>
                </a:lnSpc>
              </a:pPr>
              <a:r>
                <a:rPr lang="en-US" sz="5919" i="false">
                  <a:solidFill>
                    <a:srgbClr val="000342"/>
                  </a:solidFill>
                  <a:latin typeface="HK Grotesk Medium"/>
                </a:rPr>
                <a:t>1947</a:t>
              </a:r>
            </a:p>
          </p:txBody>
        </p:sp>
        <p:sp>
          <p:nvSpPr>
            <p:cNvPr name="TextBox 21" id="21"/>
            <p:cNvSpPr txBox="true"/>
            <p:nvPr/>
          </p:nvSpPr>
          <p:spPr>
            <a:xfrm rot="0">
              <a:off x="0" y="4456713"/>
              <a:ext cx="6534401" cy="1751442"/>
            </a:xfrm>
            <a:prstGeom prst="rect">
              <a:avLst/>
            </a:prstGeom>
          </p:spPr>
          <p:txBody>
            <a:bodyPr anchor="t" rtlCol="false" tIns="0" lIns="0" bIns="0" rIns="0">
              <a:spAutoFit/>
            </a:bodyPr>
            <a:lstStyle/>
            <a:p>
              <a:pPr algn="ctr">
                <a:lnSpc>
                  <a:spcPts val="5438"/>
                </a:lnSpc>
              </a:pPr>
              <a:r>
                <a:rPr lang="en-US" b="false" sz="3884" i="false">
                  <a:solidFill>
                    <a:srgbClr val="000000"/>
                  </a:solidFill>
                  <a:latin typeface="HK Grotesk Light"/>
                </a:rPr>
                <a:t>Employed Population</a:t>
              </a:r>
            </a:p>
            <a:p>
              <a:pPr algn="ctr">
                <a:lnSpc>
                  <a:spcPts val="5438"/>
                </a:lnSpc>
              </a:pPr>
              <a:r>
                <a:rPr lang="en-US" b="false" sz="3884" i="false">
                  <a:solidFill>
                    <a:srgbClr val="000000"/>
                  </a:solidFill>
                  <a:latin typeface="HK Grotesk Light"/>
                </a:rPr>
                <a:t>72%</a:t>
              </a:r>
            </a:p>
          </p:txBody>
        </p:sp>
        <p:grpSp>
          <p:nvGrpSpPr>
            <p:cNvPr name="Group 22" id="22"/>
            <p:cNvGrpSpPr>
              <a:grpSpLocks noChangeAspect="true"/>
            </p:cNvGrpSpPr>
            <p:nvPr/>
          </p:nvGrpSpPr>
          <p:grpSpPr>
            <a:xfrm rot="0">
              <a:off x="2645354" y="2109364"/>
              <a:ext cx="1243692" cy="1243692"/>
              <a:chOff x="-2540" y="-2540"/>
              <a:chExt cx="6355080" cy="6355080"/>
            </a:xfrm>
          </p:grpSpPr>
          <p:sp>
            <p:nvSpPr>
              <p:cNvPr name="Freeform 23" id="23"/>
              <p:cNvSpPr/>
              <p:nvPr/>
            </p:nvSpPr>
            <p:spPr>
              <a:xfrm>
                <a:off x="-2540" y="-2540"/>
                <a:ext cx="6355080" cy="6355080"/>
              </a:xfrm>
              <a:custGeom>
                <a:avLst/>
                <a:gdLst/>
                <a:ahLst/>
                <a:cxnLst/>
                <a:rect r="r" b="b" t="t" l="l"/>
                <a:pathLst>
                  <a:path h="6355080" w="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DC3C4D"/>
              </a:solidFill>
            </p:spPr>
          </p:sp>
        </p:grpSp>
      </p:gr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10248629" y="481916"/>
            <a:ext cx="5672154" cy="539671"/>
          </a:xfrm>
          <a:prstGeom prst="rect">
            <a:avLst/>
          </a:prstGeom>
        </p:spPr>
        <p:txBody>
          <a:bodyPr anchor="t" rtlCol="false" tIns="0" lIns="0" bIns="0" rIns="0">
            <a:spAutoFit/>
          </a:bodyPr>
          <a:lstStyle/>
          <a:p>
            <a:pPr>
              <a:lnSpc>
                <a:spcPts val="4160"/>
              </a:lnSpc>
            </a:pPr>
            <a:r>
              <a:rPr lang="en-US" sz="4000" i="false" spc="36">
                <a:solidFill>
                  <a:srgbClr val="000000"/>
                </a:solidFill>
                <a:latin typeface="Vesper Libre Bold"/>
              </a:rPr>
              <a:t>THE ARAB SPRING</a:t>
            </a:r>
          </a:p>
        </p:txBody>
      </p:sp>
      <p:grpSp>
        <p:nvGrpSpPr>
          <p:cNvPr name="Group 3" id="3"/>
          <p:cNvGrpSpPr/>
          <p:nvPr/>
        </p:nvGrpSpPr>
        <p:grpSpPr>
          <a:xfrm rot="0">
            <a:off x="17002778" y="7661402"/>
            <a:ext cx="1285222" cy="2625598"/>
            <a:chOff x="0" y="0"/>
            <a:chExt cx="263683" cy="538681"/>
          </a:xfrm>
        </p:grpSpPr>
        <p:sp>
          <p:nvSpPr>
            <p:cNvPr name="Freeform 4" id="4"/>
            <p:cNvSpPr/>
            <p:nvPr/>
          </p:nvSpPr>
          <p:spPr>
            <a:xfrm>
              <a:off x="0" y="0"/>
              <a:ext cx="263682" cy="538680"/>
            </a:xfrm>
            <a:custGeom>
              <a:avLst/>
              <a:gdLst/>
              <a:ahLst/>
              <a:cxnLst/>
              <a:rect r="r" b="b" t="t" l="l"/>
              <a:pathLst>
                <a:path h="538680" w="263682">
                  <a:moveTo>
                    <a:pt x="0" y="0"/>
                  </a:moveTo>
                  <a:lnTo>
                    <a:pt x="263682" y="0"/>
                  </a:lnTo>
                  <a:lnTo>
                    <a:pt x="263682" y="538680"/>
                  </a:lnTo>
                  <a:lnTo>
                    <a:pt x="0" y="538680"/>
                  </a:lnTo>
                  <a:close/>
                </a:path>
              </a:pathLst>
            </a:custGeom>
            <a:solidFill>
              <a:srgbClr val="000342"/>
            </a:solidFill>
          </p:spPr>
        </p:sp>
      </p:grpSp>
      <p:grpSp>
        <p:nvGrpSpPr>
          <p:cNvPr name="Group 5" id="5"/>
          <p:cNvGrpSpPr/>
          <p:nvPr/>
        </p:nvGrpSpPr>
        <p:grpSpPr>
          <a:xfrm rot="0">
            <a:off x="10248629" y="1348025"/>
            <a:ext cx="5672154" cy="8538736"/>
            <a:chOff x="0" y="0"/>
            <a:chExt cx="7562873" cy="11384981"/>
          </a:xfrm>
        </p:grpSpPr>
        <p:sp>
          <p:nvSpPr>
            <p:cNvPr name="TextBox 6" id="6"/>
            <p:cNvSpPr txBox="true"/>
            <p:nvPr/>
          </p:nvSpPr>
          <p:spPr>
            <a:xfrm rot="0">
              <a:off x="0" y="-66675"/>
              <a:ext cx="7562873" cy="708395"/>
            </a:xfrm>
            <a:prstGeom prst="rect">
              <a:avLst/>
            </a:prstGeom>
          </p:spPr>
          <p:txBody>
            <a:bodyPr anchor="t" rtlCol="false" tIns="0" lIns="0" bIns="0" rIns="0">
              <a:spAutoFit/>
            </a:bodyPr>
            <a:lstStyle/>
            <a:p>
              <a:pPr>
                <a:lnSpc>
                  <a:spcPts val="4479"/>
                </a:lnSpc>
              </a:pPr>
              <a:r>
                <a:rPr lang="en-US" sz="3199" i="false">
                  <a:solidFill>
                    <a:srgbClr val="000000"/>
                  </a:solidFill>
                  <a:latin typeface="HK Grotesk Medium"/>
                </a:rPr>
                <a:t>A Brief Background</a:t>
              </a:r>
            </a:p>
          </p:txBody>
        </p:sp>
        <p:sp>
          <p:nvSpPr>
            <p:cNvPr name="TextBox 7" id="7"/>
            <p:cNvSpPr txBox="true"/>
            <p:nvPr/>
          </p:nvSpPr>
          <p:spPr>
            <a:xfrm rot="0">
              <a:off x="0" y="831599"/>
              <a:ext cx="7562873" cy="10553382"/>
            </a:xfrm>
            <a:prstGeom prst="rect">
              <a:avLst/>
            </a:prstGeom>
          </p:spPr>
          <p:txBody>
            <a:bodyPr anchor="t" rtlCol="false" tIns="0" lIns="0" bIns="0" rIns="0">
              <a:spAutoFit/>
            </a:bodyPr>
            <a:lstStyle/>
            <a:p>
              <a:pPr>
                <a:lnSpc>
                  <a:spcPts val="3360"/>
                </a:lnSpc>
              </a:pPr>
              <a:r>
                <a:rPr lang="en-US" b="false" sz="2400" i="false" spc="60">
                  <a:solidFill>
                    <a:srgbClr val="000000"/>
                  </a:solidFill>
                  <a:latin typeface="HK Grotesk Light"/>
                </a:rPr>
                <a:t>The Arab Spring (الربيع العربي) was a series of anti-government protests, uprisings, and armed rebellions that spread across much of the Islamic world in the early 2010s.</a:t>
              </a:r>
            </a:p>
            <a:p>
              <a:pPr>
                <a:lnSpc>
                  <a:spcPts val="3360"/>
                </a:lnSpc>
              </a:pPr>
            </a:p>
            <a:p>
              <a:pPr>
                <a:lnSpc>
                  <a:spcPts val="3360"/>
                </a:lnSpc>
              </a:pPr>
              <a:r>
                <a:rPr lang="en-US" b="false" sz="2400" i="false" spc="60">
                  <a:solidFill>
                    <a:srgbClr val="000000"/>
                  </a:solidFill>
                  <a:latin typeface="HK Grotesk Light"/>
                </a:rPr>
                <a:t>In Egypt grievances focused on legal and political issues, including police brutality, state-of-emergency laws, lack of political freedom, civil liberty, freedom of speech, corruption, high unemployment, food-price inflation and low wages.</a:t>
              </a:r>
            </a:p>
            <a:p>
              <a:pPr>
                <a:lnSpc>
                  <a:spcPts val="3360"/>
                </a:lnSpc>
              </a:pPr>
            </a:p>
            <a:p>
              <a:pPr>
                <a:lnSpc>
                  <a:spcPts val="3359"/>
                </a:lnSpc>
              </a:pPr>
              <a:r>
                <a:rPr lang="en-US" b="false" sz="2400" i="false" spc="60">
                  <a:solidFill>
                    <a:srgbClr val="000000"/>
                  </a:solidFill>
                  <a:latin typeface="HK Grotesk Light"/>
                </a:rPr>
                <a:t>On 11 February 2011, Vice President Omar Suleiman announced that Mubarak resigned as president, turning power over to the Supreme Council of the Armed Forces</a:t>
              </a:r>
            </a:p>
          </p:txBody>
        </p:sp>
      </p:grpSp>
      <p:pic>
        <p:nvPicPr>
          <p:cNvPr name="Picture 8" id="8"/>
          <p:cNvPicPr>
            <a:picLocks noChangeAspect="true"/>
          </p:cNvPicPr>
          <p:nvPr/>
        </p:nvPicPr>
        <p:blipFill>
          <a:blip r:embed="rId2"/>
          <a:srcRect l="20410" t="0" r="20600" b="0"/>
          <a:stretch>
            <a:fillRect/>
          </a:stretch>
        </p:blipFill>
        <p:spPr>
          <a:xfrm flipH="false" flipV="false" rot="0">
            <a:off x="0" y="-2388157"/>
            <a:ext cx="9144946" cy="10340171"/>
          </a:xfrm>
          <a:prstGeom prst="rect">
            <a:avLst/>
          </a:prstGeom>
        </p:spPr>
      </p:pic>
      <p:grpSp>
        <p:nvGrpSpPr>
          <p:cNvPr name="Group 9" id="9"/>
          <p:cNvGrpSpPr/>
          <p:nvPr/>
        </p:nvGrpSpPr>
        <p:grpSpPr>
          <a:xfrm rot="0">
            <a:off x="-14644" y="7679558"/>
            <a:ext cx="9159590" cy="2635197"/>
            <a:chOff x="0" y="0"/>
            <a:chExt cx="3150421" cy="906370"/>
          </a:xfrm>
        </p:grpSpPr>
        <p:sp>
          <p:nvSpPr>
            <p:cNvPr name="Freeform 10" id="10"/>
            <p:cNvSpPr/>
            <p:nvPr/>
          </p:nvSpPr>
          <p:spPr>
            <a:xfrm>
              <a:off x="0" y="0"/>
              <a:ext cx="3150421" cy="906370"/>
            </a:xfrm>
            <a:custGeom>
              <a:avLst/>
              <a:gdLst/>
              <a:ahLst/>
              <a:cxnLst/>
              <a:rect r="r" b="b" t="t" l="l"/>
              <a:pathLst>
                <a:path h="906370" w="3150421">
                  <a:moveTo>
                    <a:pt x="0" y="0"/>
                  </a:moveTo>
                  <a:lnTo>
                    <a:pt x="3150421" y="0"/>
                  </a:lnTo>
                  <a:lnTo>
                    <a:pt x="3150421" y="906370"/>
                  </a:lnTo>
                  <a:lnTo>
                    <a:pt x="0" y="906370"/>
                  </a:lnTo>
                  <a:close/>
                </a:path>
              </a:pathLst>
            </a:custGeom>
            <a:solidFill>
              <a:srgbClr val="000342"/>
            </a:solidFill>
          </p:spPr>
        </p:sp>
      </p:grpSp>
      <p:grpSp>
        <p:nvGrpSpPr>
          <p:cNvPr name="Group 11" id="11"/>
          <p:cNvGrpSpPr/>
          <p:nvPr/>
        </p:nvGrpSpPr>
        <p:grpSpPr>
          <a:xfrm rot="5400000">
            <a:off x="-4163011" y="5355845"/>
            <a:ext cx="10899304" cy="148253"/>
            <a:chOff x="0" y="0"/>
            <a:chExt cx="42015778" cy="571500"/>
          </a:xfrm>
        </p:grpSpPr>
        <p:sp>
          <p:nvSpPr>
            <p:cNvPr name="Freeform 12" id="12"/>
            <p:cNvSpPr/>
            <p:nvPr/>
          </p:nvSpPr>
          <p:spPr>
            <a:xfrm>
              <a:off x="0" y="255270"/>
              <a:ext cx="42015780" cy="69850"/>
            </a:xfrm>
            <a:custGeom>
              <a:avLst/>
              <a:gdLst/>
              <a:ahLst/>
              <a:cxnLst/>
              <a:rect r="r" b="b" t="t" l="l"/>
              <a:pathLst>
                <a:path h="69850" w="42015780">
                  <a:moveTo>
                    <a:pt x="41724948" y="0"/>
                  </a:moveTo>
                  <a:lnTo>
                    <a:pt x="0" y="0"/>
                  </a:lnTo>
                  <a:lnTo>
                    <a:pt x="0" y="69850"/>
                  </a:lnTo>
                  <a:lnTo>
                    <a:pt x="42015780" y="69850"/>
                  </a:lnTo>
                  <a:lnTo>
                    <a:pt x="42015780" y="0"/>
                  </a:lnTo>
                  <a:close/>
                </a:path>
              </a:pathLst>
            </a:custGeom>
            <a:solidFill>
              <a:srgbClr val="F4F4F4"/>
            </a:solidFill>
          </p:spPr>
        </p:sp>
      </p:grpSp>
      <p:grpSp>
        <p:nvGrpSpPr>
          <p:cNvPr name="Group 13" id="13"/>
          <p:cNvGrpSpPr/>
          <p:nvPr/>
        </p:nvGrpSpPr>
        <p:grpSpPr>
          <a:xfrm rot="5400000">
            <a:off x="643488" y="8249548"/>
            <a:ext cx="1286306" cy="148253"/>
            <a:chOff x="0" y="0"/>
            <a:chExt cx="4958587" cy="571500"/>
          </a:xfrm>
        </p:grpSpPr>
        <p:sp>
          <p:nvSpPr>
            <p:cNvPr name="Freeform 14" id="14"/>
            <p:cNvSpPr/>
            <p:nvPr/>
          </p:nvSpPr>
          <p:spPr>
            <a:xfrm>
              <a:off x="0" y="255270"/>
              <a:ext cx="4958587" cy="69850"/>
            </a:xfrm>
            <a:custGeom>
              <a:avLst/>
              <a:gdLst/>
              <a:ahLst/>
              <a:cxnLst/>
              <a:rect r="r" b="b" t="t" l="l"/>
              <a:pathLst>
                <a:path h="69850" w="4958587">
                  <a:moveTo>
                    <a:pt x="4667757" y="0"/>
                  </a:moveTo>
                  <a:lnTo>
                    <a:pt x="0" y="0"/>
                  </a:lnTo>
                  <a:lnTo>
                    <a:pt x="0" y="69850"/>
                  </a:lnTo>
                  <a:lnTo>
                    <a:pt x="4958587" y="69850"/>
                  </a:lnTo>
                  <a:lnTo>
                    <a:pt x="4958587" y="0"/>
                  </a:lnTo>
                  <a:close/>
                </a:path>
              </a:pathLst>
            </a:custGeom>
            <a:solidFill>
              <a:srgbClr val="DC3C4D"/>
            </a:solidFill>
          </p:spPr>
        </p:sp>
      </p:grpSp>
      <p:grpSp>
        <p:nvGrpSpPr>
          <p:cNvPr name="Group 15" id="15"/>
          <p:cNvGrpSpPr/>
          <p:nvPr/>
        </p:nvGrpSpPr>
        <p:grpSpPr>
          <a:xfrm rot="5400000">
            <a:off x="11335955" y="5310125"/>
            <a:ext cx="11333645" cy="148253"/>
            <a:chOff x="0" y="0"/>
            <a:chExt cx="43690120" cy="571500"/>
          </a:xfrm>
        </p:grpSpPr>
        <p:sp>
          <p:nvSpPr>
            <p:cNvPr name="Freeform 16" id="16"/>
            <p:cNvSpPr/>
            <p:nvPr/>
          </p:nvSpPr>
          <p:spPr>
            <a:xfrm>
              <a:off x="0" y="255270"/>
              <a:ext cx="43690121" cy="69850"/>
            </a:xfrm>
            <a:custGeom>
              <a:avLst/>
              <a:gdLst/>
              <a:ahLst/>
              <a:cxnLst/>
              <a:rect r="r" b="b" t="t" l="l"/>
              <a:pathLst>
                <a:path h="69850" w="43690121">
                  <a:moveTo>
                    <a:pt x="43399289" y="0"/>
                  </a:moveTo>
                  <a:lnTo>
                    <a:pt x="0" y="0"/>
                  </a:lnTo>
                  <a:lnTo>
                    <a:pt x="0" y="69850"/>
                  </a:lnTo>
                  <a:lnTo>
                    <a:pt x="43690121" y="69850"/>
                  </a:lnTo>
                  <a:lnTo>
                    <a:pt x="43690121" y="0"/>
                  </a:lnTo>
                  <a:close/>
                </a:path>
              </a:pathLst>
            </a:custGeom>
            <a:solidFill>
              <a:srgbClr val="F4F4F4"/>
            </a:solidFill>
          </p:spPr>
        </p:sp>
      </p:grpSp>
      <p:grpSp>
        <p:nvGrpSpPr>
          <p:cNvPr name="Group 17" id="17"/>
          <p:cNvGrpSpPr/>
          <p:nvPr/>
        </p:nvGrpSpPr>
        <p:grpSpPr>
          <a:xfrm rot="5400000">
            <a:off x="8446188" y="10211126"/>
            <a:ext cx="1395624" cy="148253"/>
            <a:chOff x="0" y="0"/>
            <a:chExt cx="5379998" cy="571500"/>
          </a:xfrm>
        </p:grpSpPr>
        <p:sp>
          <p:nvSpPr>
            <p:cNvPr name="Freeform 18" id="18"/>
            <p:cNvSpPr/>
            <p:nvPr/>
          </p:nvSpPr>
          <p:spPr>
            <a:xfrm>
              <a:off x="0" y="255270"/>
              <a:ext cx="5379998" cy="69850"/>
            </a:xfrm>
            <a:custGeom>
              <a:avLst/>
              <a:gdLst/>
              <a:ahLst/>
              <a:cxnLst/>
              <a:rect r="r" b="b" t="t" l="l"/>
              <a:pathLst>
                <a:path h="69850" w="5379998">
                  <a:moveTo>
                    <a:pt x="5089168" y="0"/>
                  </a:moveTo>
                  <a:lnTo>
                    <a:pt x="0" y="0"/>
                  </a:lnTo>
                  <a:lnTo>
                    <a:pt x="0" y="69850"/>
                  </a:lnTo>
                  <a:lnTo>
                    <a:pt x="5379998" y="69850"/>
                  </a:lnTo>
                  <a:lnTo>
                    <a:pt x="5379998" y="0"/>
                  </a:lnTo>
                  <a:close/>
                </a:path>
              </a:pathLst>
            </a:custGeom>
            <a:solidFill>
              <a:srgbClr val="FFFFFF"/>
            </a:solidFill>
            <a:ln>
              <a:solidFill>
                <a:srgbClr val="000000"/>
              </a:solidFill>
            </a:ln>
          </p:spPr>
        </p:sp>
      </p:grpSp>
      <p:grpSp>
        <p:nvGrpSpPr>
          <p:cNvPr name="Group 19" id="19"/>
          <p:cNvGrpSpPr/>
          <p:nvPr/>
        </p:nvGrpSpPr>
        <p:grpSpPr>
          <a:xfrm rot="5400000">
            <a:off x="8527304" y="-275581"/>
            <a:ext cx="1233392" cy="148253"/>
            <a:chOff x="0" y="0"/>
            <a:chExt cx="4754608" cy="571500"/>
          </a:xfrm>
        </p:grpSpPr>
        <p:sp>
          <p:nvSpPr>
            <p:cNvPr name="Freeform 20" id="20"/>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grpSp>
        <p:nvGrpSpPr>
          <p:cNvPr name="Group 21" id="21"/>
          <p:cNvGrpSpPr/>
          <p:nvPr/>
        </p:nvGrpSpPr>
        <p:grpSpPr>
          <a:xfrm rot="5400000">
            <a:off x="8527304" y="10429330"/>
            <a:ext cx="1233392" cy="148253"/>
            <a:chOff x="0" y="0"/>
            <a:chExt cx="4754608" cy="571500"/>
          </a:xfrm>
        </p:grpSpPr>
        <p:sp>
          <p:nvSpPr>
            <p:cNvPr name="Freeform 22" id="22"/>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sp>
        <p:nvSpPr>
          <p:cNvPr name="TextBox 23" id="23"/>
          <p:cNvSpPr txBox="true"/>
          <p:nvPr/>
        </p:nvSpPr>
        <p:spPr>
          <a:xfrm rot="-5400000">
            <a:off x="16931793" y="9467900"/>
            <a:ext cx="1358639" cy="276066"/>
          </a:xfrm>
          <a:prstGeom prst="rect">
            <a:avLst/>
          </a:prstGeom>
        </p:spPr>
        <p:txBody>
          <a:bodyPr anchor="t" rtlCol="false" tIns="0" lIns="0" bIns="0" rIns="0">
            <a:spAutoFit/>
          </a:bodyPr>
          <a:lstStyle/>
          <a:p>
            <a:pPr algn="ctr">
              <a:lnSpc>
                <a:spcPts val="2239"/>
              </a:lnSpc>
            </a:pPr>
            <a:r>
              <a:rPr lang="en-US" b="false" sz="1599" i="false" spc="127">
                <a:solidFill>
                  <a:srgbClr val="FFFFFF"/>
                </a:solidFill>
                <a:latin typeface="HK Grotesk Bold"/>
              </a:rPr>
              <a:t>02</a:t>
            </a:r>
          </a:p>
        </p:txBody>
      </p:sp>
      <p:sp>
        <p:nvSpPr>
          <p:cNvPr name="TextBox 24" id="24"/>
          <p:cNvSpPr txBox="true"/>
          <p:nvPr/>
        </p:nvSpPr>
        <p:spPr>
          <a:xfrm rot="-5400000">
            <a:off x="14795943" y="4152697"/>
            <a:ext cx="5630338" cy="276066"/>
          </a:xfrm>
          <a:prstGeom prst="rect">
            <a:avLst/>
          </a:prstGeom>
        </p:spPr>
        <p:txBody>
          <a:bodyPr anchor="t" rtlCol="false" tIns="0" lIns="0" bIns="0" rIns="0">
            <a:spAutoFit/>
          </a:bodyPr>
          <a:lstStyle/>
          <a:p>
            <a:pPr algn="r">
              <a:lnSpc>
                <a:spcPts val="2239"/>
              </a:lnSpc>
            </a:pPr>
            <a:r>
              <a:rPr lang="en-US" b="false" sz="1599" i="false" spc="127">
                <a:solidFill>
                  <a:srgbClr val="DC3C4D"/>
                </a:solidFill>
                <a:latin typeface="HK Grotesk Bold"/>
              </a:rPr>
              <a:t>GIORGOS VERDI</a:t>
            </a:r>
          </a:p>
        </p:txBody>
      </p:sp>
    </p:spTree>
  </p:cSld>
  <p:clrMapOvr>
    <a:masterClrMapping/>
  </p:clrMapOvr>
</p:sld>
</file>

<file path=ppt/slides/slide2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10435241" y="1390726"/>
            <a:ext cx="5672154" cy="691801"/>
          </a:xfrm>
          <a:prstGeom prst="rect">
            <a:avLst/>
          </a:prstGeom>
        </p:spPr>
        <p:txBody>
          <a:bodyPr anchor="t" rtlCol="false" tIns="0" lIns="0" bIns="0" rIns="0">
            <a:spAutoFit/>
          </a:bodyPr>
          <a:lstStyle/>
          <a:p>
            <a:pPr>
              <a:lnSpc>
                <a:spcPts val="5304"/>
              </a:lnSpc>
            </a:pPr>
            <a:r>
              <a:rPr lang="en-US" sz="5100" i="false" spc="45">
                <a:solidFill>
                  <a:srgbClr val="000000"/>
                </a:solidFill>
                <a:latin typeface="Vesper Libre Bold"/>
              </a:rPr>
              <a:t>#thisisegypt</a:t>
            </a:r>
          </a:p>
        </p:txBody>
      </p:sp>
      <p:grpSp>
        <p:nvGrpSpPr>
          <p:cNvPr name="Group 3" id="3"/>
          <p:cNvGrpSpPr/>
          <p:nvPr/>
        </p:nvGrpSpPr>
        <p:grpSpPr>
          <a:xfrm rot="0">
            <a:off x="17002778" y="7661402"/>
            <a:ext cx="1285222" cy="2625598"/>
            <a:chOff x="0" y="0"/>
            <a:chExt cx="263683" cy="538681"/>
          </a:xfrm>
        </p:grpSpPr>
        <p:sp>
          <p:nvSpPr>
            <p:cNvPr name="Freeform 4" id="4"/>
            <p:cNvSpPr/>
            <p:nvPr/>
          </p:nvSpPr>
          <p:spPr>
            <a:xfrm>
              <a:off x="0" y="0"/>
              <a:ext cx="263682" cy="538680"/>
            </a:xfrm>
            <a:custGeom>
              <a:avLst/>
              <a:gdLst/>
              <a:ahLst/>
              <a:cxnLst/>
              <a:rect r="r" b="b" t="t" l="l"/>
              <a:pathLst>
                <a:path h="538680" w="263682">
                  <a:moveTo>
                    <a:pt x="0" y="0"/>
                  </a:moveTo>
                  <a:lnTo>
                    <a:pt x="263682" y="0"/>
                  </a:lnTo>
                  <a:lnTo>
                    <a:pt x="263682" y="538680"/>
                  </a:lnTo>
                  <a:lnTo>
                    <a:pt x="0" y="538680"/>
                  </a:lnTo>
                  <a:close/>
                </a:path>
              </a:pathLst>
            </a:custGeom>
            <a:solidFill>
              <a:srgbClr val="000342"/>
            </a:solidFill>
          </p:spPr>
        </p:sp>
      </p:grpSp>
      <p:grpSp>
        <p:nvGrpSpPr>
          <p:cNvPr name="Group 5" id="5"/>
          <p:cNvGrpSpPr/>
          <p:nvPr/>
        </p:nvGrpSpPr>
        <p:grpSpPr>
          <a:xfrm rot="0">
            <a:off x="10435241" y="2593653"/>
            <a:ext cx="5672154" cy="7290366"/>
            <a:chOff x="0" y="0"/>
            <a:chExt cx="7562873" cy="9720488"/>
          </a:xfrm>
        </p:grpSpPr>
        <p:sp>
          <p:nvSpPr>
            <p:cNvPr name="TextBox 6" id="6"/>
            <p:cNvSpPr txBox="true"/>
            <p:nvPr/>
          </p:nvSpPr>
          <p:spPr>
            <a:xfrm rot="0">
              <a:off x="0" y="-66675"/>
              <a:ext cx="7562873" cy="715539"/>
            </a:xfrm>
            <a:prstGeom prst="rect">
              <a:avLst/>
            </a:prstGeom>
          </p:spPr>
          <p:txBody>
            <a:bodyPr anchor="t" rtlCol="false" tIns="0" lIns="0" bIns="0" rIns="0">
              <a:spAutoFit/>
            </a:bodyPr>
            <a:lstStyle/>
            <a:p>
              <a:pPr>
                <a:lnSpc>
                  <a:spcPts val="4479"/>
                </a:lnSpc>
              </a:pPr>
              <a:r>
                <a:rPr lang="en-US" sz="3199" i="false">
                  <a:solidFill>
                    <a:srgbClr val="000000"/>
                  </a:solidFill>
                  <a:latin typeface="HK Grotesk Medium"/>
                </a:rPr>
                <a:t>Egypt's Tourism Industry</a:t>
              </a:r>
            </a:p>
          </p:txBody>
        </p:sp>
        <p:sp>
          <p:nvSpPr>
            <p:cNvPr name="TextBox 7" id="7"/>
            <p:cNvSpPr txBox="true"/>
            <p:nvPr/>
          </p:nvSpPr>
          <p:spPr>
            <a:xfrm rot="0">
              <a:off x="0" y="838743"/>
              <a:ext cx="7562873" cy="8881745"/>
            </a:xfrm>
            <a:prstGeom prst="rect">
              <a:avLst/>
            </a:prstGeom>
          </p:spPr>
          <p:txBody>
            <a:bodyPr anchor="t" rtlCol="false" tIns="0" lIns="0" bIns="0" rIns="0">
              <a:spAutoFit/>
            </a:bodyPr>
            <a:lstStyle/>
            <a:p>
              <a:pPr>
                <a:lnSpc>
                  <a:spcPts val="3360"/>
                </a:lnSpc>
              </a:pPr>
              <a:r>
                <a:rPr lang="en-US" b="false" sz="2400" i="false" spc="60">
                  <a:solidFill>
                    <a:srgbClr val="000000"/>
                  </a:solidFill>
                  <a:latin typeface="HK Grotesk Light"/>
                </a:rPr>
                <a:t>The Egyptian Ministry of Tourism describes tourism as "the engine of economic development". And in fact, it is of vital economic importance to Egypt. Receipts from tourism represent the most important source of foreign currency for the country, along with the remittances of Egyptians working abroad, the revenues from the Suez Canal and crude oil exports. They constitute 11.6 per cent of GDP.</a:t>
              </a:r>
            </a:p>
            <a:p>
              <a:pPr>
                <a:lnSpc>
                  <a:spcPts val="3360"/>
                </a:lnSpc>
              </a:pPr>
              <a:r>
                <a:rPr lang="en-US" b="false" sz="2400" i="false" spc="60">
                  <a:solidFill>
                    <a:srgbClr val="000000"/>
                  </a:solidFill>
                  <a:latin typeface="HK Grotesk Light"/>
                </a:rPr>
                <a:t>The number of people earning their livelihood directly or indirectly from this</a:t>
              </a:r>
            </a:p>
            <a:p>
              <a:pPr>
                <a:lnSpc>
                  <a:spcPts val="3360"/>
                </a:lnSpc>
              </a:pPr>
              <a:r>
                <a:rPr lang="en-US" b="false" sz="2400" i="false" spc="60">
                  <a:solidFill>
                    <a:srgbClr val="000000"/>
                  </a:solidFill>
                  <a:latin typeface="HK Grotesk Light"/>
                </a:rPr>
                <a:t>branch of the economy in 2003 was estimated at 2.2 million by the Egyptian</a:t>
              </a:r>
            </a:p>
            <a:p>
              <a:pPr>
                <a:lnSpc>
                  <a:spcPts val="3359"/>
                </a:lnSpc>
              </a:pPr>
              <a:r>
                <a:rPr lang="en-US" b="false" sz="2400" i="false" spc="60">
                  <a:solidFill>
                    <a:srgbClr val="000000"/>
                  </a:solidFill>
                  <a:latin typeface="HK Grotesk Light"/>
                </a:rPr>
                <a:t>Ministry of Tourism</a:t>
              </a:r>
            </a:p>
          </p:txBody>
        </p:sp>
      </p:grpSp>
      <p:pic>
        <p:nvPicPr>
          <p:cNvPr name="Picture 8" id="8"/>
          <p:cNvPicPr>
            <a:picLocks noChangeAspect="true"/>
          </p:cNvPicPr>
          <p:nvPr/>
        </p:nvPicPr>
        <p:blipFill>
          <a:blip r:embed="rId2"/>
          <a:srcRect l="0" t="2434" r="0" b="2434"/>
          <a:stretch>
            <a:fillRect/>
          </a:stretch>
        </p:blipFill>
        <p:spPr>
          <a:xfrm flipH="false" flipV="false" rot="0">
            <a:off x="-22089" y="-2297965"/>
            <a:ext cx="9174480" cy="10340171"/>
          </a:xfrm>
          <a:prstGeom prst="rect">
            <a:avLst/>
          </a:prstGeom>
        </p:spPr>
      </p:pic>
      <p:grpSp>
        <p:nvGrpSpPr>
          <p:cNvPr name="Group 9" id="9"/>
          <p:cNvGrpSpPr/>
          <p:nvPr/>
        </p:nvGrpSpPr>
        <p:grpSpPr>
          <a:xfrm rot="0">
            <a:off x="-14644" y="7679558"/>
            <a:ext cx="9159590" cy="2635197"/>
            <a:chOff x="0" y="0"/>
            <a:chExt cx="3150421" cy="906370"/>
          </a:xfrm>
        </p:grpSpPr>
        <p:sp>
          <p:nvSpPr>
            <p:cNvPr name="Freeform 10" id="10"/>
            <p:cNvSpPr/>
            <p:nvPr/>
          </p:nvSpPr>
          <p:spPr>
            <a:xfrm>
              <a:off x="0" y="0"/>
              <a:ext cx="3150421" cy="906370"/>
            </a:xfrm>
            <a:custGeom>
              <a:avLst/>
              <a:gdLst/>
              <a:ahLst/>
              <a:cxnLst/>
              <a:rect r="r" b="b" t="t" l="l"/>
              <a:pathLst>
                <a:path h="906370" w="3150421">
                  <a:moveTo>
                    <a:pt x="0" y="0"/>
                  </a:moveTo>
                  <a:lnTo>
                    <a:pt x="3150421" y="0"/>
                  </a:lnTo>
                  <a:lnTo>
                    <a:pt x="3150421" y="906370"/>
                  </a:lnTo>
                  <a:lnTo>
                    <a:pt x="0" y="906370"/>
                  </a:lnTo>
                  <a:close/>
                </a:path>
              </a:pathLst>
            </a:custGeom>
            <a:solidFill>
              <a:srgbClr val="000342"/>
            </a:solidFill>
          </p:spPr>
        </p:sp>
      </p:grpSp>
      <p:grpSp>
        <p:nvGrpSpPr>
          <p:cNvPr name="Group 11" id="11"/>
          <p:cNvGrpSpPr/>
          <p:nvPr/>
        </p:nvGrpSpPr>
        <p:grpSpPr>
          <a:xfrm rot="5400000">
            <a:off x="-4163011" y="5355845"/>
            <a:ext cx="10899304" cy="148253"/>
            <a:chOff x="0" y="0"/>
            <a:chExt cx="42015778" cy="571500"/>
          </a:xfrm>
        </p:grpSpPr>
        <p:sp>
          <p:nvSpPr>
            <p:cNvPr name="Freeform 12" id="12"/>
            <p:cNvSpPr/>
            <p:nvPr/>
          </p:nvSpPr>
          <p:spPr>
            <a:xfrm>
              <a:off x="0" y="255270"/>
              <a:ext cx="42015780" cy="69850"/>
            </a:xfrm>
            <a:custGeom>
              <a:avLst/>
              <a:gdLst/>
              <a:ahLst/>
              <a:cxnLst/>
              <a:rect r="r" b="b" t="t" l="l"/>
              <a:pathLst>
                <a:path h="69850" w="42015780">
                  <a:moveTo>
                    <a:pt x="41724948" y="0"/>
                  </a:moveTo>
                  <a:lnTo>
                    <a:pt x="0" y="0"/>
                  </a:lnTo>
                  <a:lnTo>
                    <a:pt x="0" y="69850"/>
                  </a:lnTo>
                  <a:lnTo>
                    <a:pt x="42015780" y="69850"/>
                  </a:lnTo>
                  <a:lnTo>
                    <a:pt x="42015780" y="0"/>
                  </a:lnTo>
                  <a:close/>
                </a:path>
              </a:pathLst>
            </a:custGeom>
            <a:solidFill>
              <a:srgbClr val="F4F4F4"/>
            </a:solidFill>
          </p:spPr>
        </p:sp>
      </p:grpSp>
      <p:grpSp>
        <p:nvGrpSpPr>
          <p:cNvPr name="Group 13" id="13"/>
          <p:cNvGrpSpPr/>
          <p:nvPr/>
        </p:nvGrpSpPr>
        <p:grpSpPr>
          <a:xfrm rot="5400000">
            <a:off x="643488" y="8249548"/>
            <a:ext cx="1286306" cy="148253"/>
            <a:chOff x="0" y="0"/>
            <a:chExt cx="4958587" cy="571500"/>
          </a:xfrm>
        </p:grpSpPr>
        <p:sp>
          <p:nvSpPr>
            <p:cNvPr name="Freeform 14" id="14"/>
            <p:cNvSpPr/>
            <p:nvPr/>
          </p:nvSpPr>
          <p:spPr>
            <a:xfrm>
              <a:off x="0" y="255270"/>
              <a:ext cx="4958587" cy="69850"/>
            </a:xfrm>
            <a:custGeom>
              <a:avLst/>
              <a:gdLst/>
              <a:ahLst/>
              <a:cxnLst/>
              <a:rect r="r" b="b" t="t" l="l"/>
              <a:pathLst>
                <a:path h="69850" w="4958587">
                  <a:moveTo>
                    <a:pt x="4667757" y="0"/>
                  </a:moveTo>
                  <a:lnTo>
                    <a:pt x="0" y="0"/>
                  </a:lnTo>
                  <a:lnTo>
                    <a:pt x="0" y="69850"/>
                  </a:lnTo>
                  <a:lnTo>
                    <a:pt x="4958587" y="69850"/>
                  </a:lnTo>
                  <a:lnTo>
                    <a:pt x="4958587" y="0"/>
                  </a:lnTo>
                  <a:close/>
                </a:path>
              </a:pathLst>
            </a:custGeom>
            <a:solidFill>
              <a:srgbClr val="DC3C4D"/>
            </a:solidFill>
          </p:spPr>
        </p:sp>
      </p:grpSp>
      <p:grpSp>
        <p:nvGrpSpPr>
          <p:cNvPr name="Group 15" id="15"/>
          <p:cNvGrpSpPr/>
          <p:nvPr/>
        </p:nvGrpSpPr>
        <p:grpSpPr>
          <a:xfrm rot="5400000">
            <a:off x="11335955" y="5310125"/>
            <a:ext cx="11333645" cy="148253"/>
            <a:chOff x="0" y="0"/>
            <a:chExt cx="43690120" cy="571500"/>
          </a:xfrm>
        </p:grpSpPr>
        <p:sp>
          <p:nvSpPr>
            <p:cNvPr name="Freeform 16" id="16"/>
            <p:cNvSpPr/>
            <p:nvPr/>
          </p:nvSpPr>
          <p:spPr>
            <a:xfrm>
              <a:off x="0" y="255270"/>
              <a:ext cx="43690121" cy="69850"/>
            </a:xfrm>
            <a:custGeom>
              <a:avLst/>
              <a:gdLst/>
              <a:ahLst/>
              <a:cxnLst/>
              <a:rect r="r" b="b" t="t" l="l"/>
              <a:pathLst>
                <a:path h="69850" w="43690121">
                  <a:moveTo>
                    <a:pt x="43399289" y="0"/>
                  </a:moveTo>
                  <a:lnTo>
                    <a:pt x="0" y="0"/>
                  </a:lnTo>
                  <a:lnTo>
                    <a:pt x="0" y="69850"/>
                  </a:lnTo>
                  <a:lnTo>
                    <a:pt x="43690121" y="69850"/>
                  </a:lnTo>
                  <a:lnTo>
                    <a:pt x="43690121" y="0"/>
                  </a:lnTo>
                  <a:close/>
                </a:path>
              </a:pathLst>
            </a:custGeom>
            <a:solidFill>
              <a:srgbClr val="F4F4F4"/>
            </a:solidFill>
          </p:spPr>
        </p:sp>
      </p:grpSp>
      <p:grpSp>
        <p:nvGrpSpPr>
          <p:cNvPr name="Group 17" id="17"/>
          <p:cNvGrpSpPr/>
          <p:nvPr/>
        </p:nvGrpSpPr>
        <p:grpSpPr>
          <a:xfrm rot="5400000">
            <a:off x="8446188" y="10211126"/>
            <a:ext cx="1395624" cy="148253"/>
            <a:chOff x="0" y="0"/>
            <a:chExt cx="5379998" cy="571500"/>
          </a:xfrm>
        </p:grpSpPr>
        <p:sp>
          <p:nvSpPr>
            <p:cNvPr name="Freeform 18" id="18"/>
            <p:cNvSpPr/>
            <p:nvPr/>
          </p:nvSpPr>
          <p:spPr>
            <a:xfrm>
              <a:off x="0" y="255270"/>
              <a:ext cx="5379998" cy="69850"/>
            </a:xfrm>
            <a:custGeom>
              <a:avLst/>
              <a:gdLst/>
              <a:ahLst/>
              <a:cxnLst/>
              <a:rect r="r" b="b" t="t" l="l"/>
              <a:pathLst>
                <a:path h="69850" w="5379998">
                  <a:moveTo>
                    <a:pt x="5089168" y="0"/>
                  </a:moveTo>
                  <a:lnTo>
                    <a:pt x="0" y="0"/>
                  </a:lnTo>
                  <a:lnTo>
                    <a:pt x="0" y="69850"/>
                  </a:lnTo>
                  <a:lnTo>
                    <a:pt x="5379998" y="69850"/>
                  </a:lnTo>
                  <a:lnTo>
                    <a:pt x="5379998" y="0"/>
                  </a:lnTo>
                  <a:close/>
                </a:path>
              </a:pathLst>
            </a:custGeom>
            <a:solidFill>
              <a:srgbClr val="FFFFFF"/>
            </a:solidFill>
            <a:ln>
              <a:solidFill>
                <a:srgbClr val="000000"/>
              </a:solidFill>
            </a:ln>
          </p:spPr>
        </p:sp>
      </p:grpSp>
      <p:grpSp>
        <p:nvGrpSpPr>
          <p:cNvPr name="Group 19" id="19"/>
          <p:cNvGrpSpPr/>
          <p:nvPr/>
        </p:nvGrpSpPr>
        <p:grpSpPr>
          <a:xfrm rot="5400000">
            <a:off x="8527304" y="-275581"/>
            <a:ext cx="1233392" cy="148253"/>
            <a:chOff x="0" y="0"/>
            <a:chExt cx="4754608" cy="571500"/>
          </a:xfrm>
        </p:grpSpPr>
        <p:sp>
          <p:nvSpPr>
            <p:cNvPr name="Freeform 20" id="20"/>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grpSp>
        <p:nvGrpSpPr>
          <p:cNvPr name="Group 21" id="21"/>
          <p:cNvGrpSpPr/>
          <p:nvPr/>
        </p:nvGrpSpPr>
        <p:grpSpPr>
          <a:xfrm rot="5400000">
            <a:off x="8527304" y="10429330"/>
            <a:ext cx="1233392" cy="148253"/>
            <a:chOff x="0" y="0"/>
            <a:chExt cx="4754608" cy="571500"/>
          </a:xfrm>
        </p:grpSpPr>
        <p:sp>
          <p:nvSpPr>
            <p:cNvPr name="Freeform 22" id="22"/>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sp>
        <p:nvSpPr>
          <p:cNvPr name="TextBox 23" id="23"/>
          <p:cNvSpPr txBox="true"/>
          <p:nvPr/>
        </p:nvSpPr>
        <p:spPr>
          <a:xfrm rot="-5400000">
            <a:off x="16931793" y="9467900"/>
            <a:ext cx="1358639" cy="276066"/>
          </a:xfrm>
          <a:prstGeom prst="rect">
            <a:avLst/>
          </a:prstGeom>
        </p:spPr>
        <p:txBody>
          <a:bodyPr anchor="t" rtlCol="false" tIns="0" lIns="0" bIns="0" rIns="0">
            <a:spAutoFit/>
          </a:bodyPr>
          <a:lstStyle/>
          <a:p>
            <a:pPr algn="ctr">
              <a:lnSpc>
                <a:spcPts val="2239"/>
              </a:lnSpc>
            </a:pPr>
            <a:r>
              <a:rPr lang="en-US" b="false" sz="1599" i="false" spc="127">
                <a:solidFill>
                  <a:srgbClr val="FFFFFF"/>
                </a:solidFill>
                <a:latin typeface="HK Grotesk Bold"/>
              </a:rPr>
              <a:t>20</a:t>
            </a:r>
          </a:p>
        </p:txBody>
      </p:sp>
    </p:spTree>
  </p:cSld>
  <p:clrMapOvr>
    <a:masterClrMapping/>
  </p:clrMapOvr>
</p:sld>
</file>

<file path=ppt/slides/slide2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1360768" y="515517"/>
            <a:ext cx="5424880" cy="853342"/>
          </a:xfrm>
          <a:prstGeom prst="rect">
            <a:avLst/>
          </a:prstGeom>
        </p:spPr>
        <p:txBody>
          <a:bodyPr anchor="t" rtlCol="false" tIns="0" lIns="0" bIns="0" rIns="0">
            <a:spAutoFit/>
          </a:bodyPr>
          <a:lstStyle/>
          <a:p>
            <a:pPr>
              <a:lnSpc>
                <a:spcPts val="6862"/>
              </a:lnSpc>
            </a:pPr>
            <a:r>
              <a:rPr lang="en-US" sz="5446" i="false" spc="49">
                <a:solidFill>
                  <a:srgbClr val="000342"/>
                </a:solidFill>
                <a:latin typeface="Vesper Libre Bold"/>
              </a:rPr>
              <a:t>Visitor Arrivals</a:t>
            </a:r>
          </a:p>
        </p:txBody>
      </p:sp>
      <p:grpSp>
        <p:nvGrpSpPr>
          <p:cNvPr name="Group 3" id="3"/>
          <p:cNvGrpSpPr/>
          <p:nvPr/>
        </p:nvGrpSpPr>
        <p:grpSpPr>
          <a:xfrm rot="5400000">
            <a:off x="-3065197" y="6251557"/>
            <a:ext cx="8703676" cy="148253"/>
            <a:chOff x="0" y="0"/>
            <a:chExt cx="33551841" cy="571500"/>
          </a:xfrm>
        </p:grpSpPr>
        <p:sp>
          <p:nvSpPr>
            <p:cNvPr name="Freeform 4" id="4"/>
            <p:cNvSpPr/>
            <p:nvPr/>
          </p:nvSpPr>
          <p:spPr>
            <a:xfrm>
              <a:off x="0" y="255270"/>
              <a:ext cx="33551840" cy="69850"/>
            </a:xfrm>
            <a:custGeom>
              <a:avLst/>
              <a:gdLst/>
              <a:ahLst/>
              <a:cxnLst/>
              <a:rect r="r" b="b" t="t" l="l"/>
              <a:pathLst>
                <a:path h="69850" w="33551840">
                  <a:moveTo>
                    <a:pt x="33261012" y="0"/>
                  </a:moveTo>
                  <a:lnTo>
                    <a:pt x="0" y="0"/>
                  </a:lnTo>
                  <a:lnTo>
                    <a:pt x="0" y="69850"/>
                  </a:lnTo>
                  <a:lnTo>
                    <a:pt x="33551840" y="69850"/>
                  </a:lnTo>
                  <a:lnTo>
                    <a:pt x="33551840" y="0"/>
                  </a:lnTo>
                  <a:close/>
                </a:path>
              </a:pathLst>
            </a:custGeom>
            <a:solidFill>
              <a:srgbClr val="F4F4F4"/>
            </a:solidFill>
          </p:spPr>
        </p:sp>
      </p:grpSp>
      <p:grpSp>
        <p:nvGrpSpPr>
          <p:cNvPr name="Group 5" id="5"/>
          <p:cNvGrpSpPr/>
          <p:nvPr/>
        </p:nvGrpSpPr>
        <p:grpSpPr>
          <a:xfrm rot="5400000">
            <a:off x="3949750" y="5409145"/>
            <a:ext cx="10388500" cy="148253"/>
            <a:chOff x="0" y="0"/>
            <a:chExt cx="40046676" cy="571500"/>
          </a:xfrm>
        </p:grpSpPr>
        <p:sp>
          <p:nvSpPr>
            <p:cNvPr name="Freeform 6" id="6"/>
            <p:cNvSpPr/>
            <p:nvPr/>
          </p:nvSpPr>
          <p:spPr>
            <a:xfrm>
              <a:off x="0" y="255270"/>
              <a:ext cx="40046675" cy="69850"/>
            </a:xfrm>
            <a:custGeom>
              <a:avLst/>
              <a:gdLst/>
              <a:ahLst/>
              <a:cxnLst/>
              <a:rect r="r" b="b" t="t" l="l"/>
              <a:pathLst>
                <a:path h="69850" w="40046675">
                  <a:moveTo>
                    <a:pt x="39755846" y="0"/>
                  </a:moveTo>
                  <a:lnTo>
                    <a:pt x="0" y="0"/>
                  </a:lnTo>
                  <a:lnTo>
                    <a:pt x="0" y="69850"/>
                  </a:lnTo>
                  <a:lnTo>
                    <a:pt x="40046675" y="69850"/>
                  </a:lnTo>
                  <a:lnTo>
                    <a:pt x="40046675" y="0"/>
                  </a:lnTo>
                  <a:close/>
                </a:path>
              </a:pathLst>
            </a:custGeom>
            <a:solidFill>
              <a:srgbClr val="F4F4F4"/>
            </a:solidFill>
          </p:spPr>
        </p:sp>
      </p:grpSp>
      <p:grpSp>
        <p:nvGrpSpPr>
          <p:cNvPr name="Group 7" id="7"/>
          <p:cNvGrpSpPr/>
          <p:nvPr/>
        </p:nvGrpSpPr>
        <p:grpSpPr>
          <a:xfrm rot="0">
            <a:off x="16984961" y="-67120"/>
            <a:ext cx="1416563" cy="10434938"/>
            <a:chOff x="0" y="0"/>
            <a:chExt cx="329438" cy="2426767"/>
          </a:xfrm>
        </p:grpSpPr>
        <p:sp>
          <p:nvSpPr>
            <p:cNvPr name="Freeform 8" id="8"/>
            <p:cNvSpPr/>
            <p:nvPr/>
          </p:nvSpPr>
          <p:spPr>
            <a:xfrm>
              <a:off x="0" y="0"/>
              <a:ext cx="329438" cy="2426767"/>
            </a:xfrm>
            <a:custGeom>
              <a:avLst/>
              <a:gdLst/>
              <a:ahLst/>
              <a:cxnLst/>
              <a:rect r="r" b="b" t="t" l="l"/>
              <a:pathLst>
                <a:path h="2426767" w="329438">
                  <a:moveTo>
                    <a:pt x="0" y="0"/>
                  </a:moveTo>
                  <a:lnTo>
                    <a:pt x="329438" y="0"/>
                  </a:lnTo>
                  <a:lnTo>
                    <a:pt x="329438" y="2426767"/>
                  </a:lnTo>
                  <a:lnTo>
                    <a:pt x="0" y="2426767"/>
                  </a:lnTo>
                  <a:close/>
                </a:path>
              </a:pathLst>
            </a:custGeom>
            <a:solidFill>
              <a:srgbClr val="000342"/>
            </a:solidFill>
          </p:spPr>
        </p:sp>
      </p:grpSp>
      <p:grpSp>
        <p:nvGrpSpPr>
          <p:cNvPr name="Group 9" id="9"/>
          <p:cNvGrpSpPr/>
          <p:nvPr/>
        </p:nvGrpSpPr>
        <p:grpSpPr>
          <a:xfrm rot="5400000">
            <a:off x="11244396" y="5310125"/>
            <a:ext cx="11333645" cy="148253"/>
            <a:chOff x="0" y="0"/>
            <a:chExt cx="43690120" cy="571500"/>
          </a:xfrm>
        </p:grpSpPr>
        <p:sp>
          <p:nvSpPr>
            <p:cNvPr name="Freeform 10" id="10"/>
            <p:cNvSpPr/>
            <p:nvPr/>
          </p:nvSpPr>
          <p:spPr>
            <a:xfrm>
              <a:off x="0" y="255270"/>
              <a:ext cx="43690121" cy="69850"/>
            </a:xfrm>
            <a:custGeom>
              <a:avLst/>
              <a:gdLst/>
              <a:ahLst/>
              <a:cxnLst/>
              <a:rect r="r" b="b" t="t" l="l"/>
              <a:pathLst>
                <a:path h="69850" w="43690121">
                  <a:moveTo>
                    <a:pt x="43399289" y="0"/>
                  </a:moveTo>
                  <a:lnTo>
                    <a:pt x="0" y="0"/>
                  </a:lnTo>
                  <a:lnTo>
                    <a:pt x="0" y="69850"/>
                  </a:lnTo>
                  <a:lnTo>
                    <a:pt x="43690121" y="69850"/>
                  </a:lnTo>
                  <a:lnTo>
                    <a:pt x="43690121" y="0"/>
                  </a:lnTo>
                  <a:close/>
                </a:path>
              </a:pathLst>
            </a:custGeom>
            <a:solidFill>
              <a:srgbClr val="F4F4F4"/>
            </a:solidFill>
          </p:spPr>
        </p:sp>
      </p:grpSp>
      <p:grpSp>
        <p:nvGrpSpPr>
          <p:cNvPr name="Group 11" id="11"/>
          <p:cNvGrpSpPr/>
          <p:nvPr/>
        </p:nvGrpSpPr>
        <p:grpSpPr>
          <a:xfrm rot="5400000">
            <a:off x="650862" y="1952633"/>
            <a:ext cx="1271558" cy="148253"/>
            <a:chOff x="0" y="0"/>
            <a:chExt cx="4901733" cy="571500"/>
          </a:xfrm>
        </p:grpSpPr>
        <p:sp>
          <p:nvSpPr>
            <p:cNvPr name="Freeform 12" id="12"/>
            <p:cNvSpPr/>
            <p:nvPr/>
          </p:nvSpPr>
          <p:spPr>
            <a:xfrm>
              <a:off x="0" y="255270"/>
              <a:ext cx="4901733" cy="69850"/>
            </a:xfrm>
            <a:custGeom>
              <a:avLst/>
              <a:gdLst/>
              <a:ahLst/>
              <a:cxnLst/>
              <a:rect r="r" b="b" t="t" l="l"/>
              <a:pathLst>
                <a:path h="69850" w="4901733">
                  <a:moveTo>
                    <a:pt x="4610903" y="0"/>
                  </a:moveTo>
                  <a:lnTo>
                    <a:pt x="0" y="0"/>
                  </a:lnTo>
                  <a:lnTo>
                    <a:pt x="0" y="69850"/>
                  </a:lnTo>
                  <a:lnTo>
                    <a:pt x="4901733" y="69850"/>
                  </a:lnTo>
                  <a:lnTo>
                    <a:pt x="4901733" y="0"/>
                  </a:lnTo>
                  <a:close/>
                </a:path>
              </a:pathLst>
            </a:custGeom>
            <a:solidFill>
              <a:srgbClr val="DC3C4D"/>
            </a:solidFill>
          </p:spPr>
        </p:sp>
      </p:grpSp>
      <p:grpSp>
        <p:nvGrpSpPr>
          <p:cNvPr name="Group 13" id="13"/>
          <p:cNvGrpSpPr/>
          <p:nvPr/>
        </p:nvGrpSpPr>
        <p:grpSpPr>
          <a:xfrm rot="5400000">
            <a:off x="7923338" y="-916820"/>
            <a:ext cx="2441324" cy="148253"/>
            <a:chOff x="0" y="0"/>
            <a:chExt cx="9411071" cy="571500"/>
          </a:xfrm>
        </p:grpSpPr>
        <p:sp>
          <p:nvSpPr>
            <p:cNvPr name="Freeform 14" id="14"/>
            <p:cNvSpPr/>
            <p:nvPr/>
          </p:nvSpPr>
          <p:spPr>
            <a:xfrm>
              <a:off x="0" y="255270"/>
              <a:ext cx="9411071" cy="69850"/>
            </a:xfrm>
            <a:custGeom>
              <a:avLst/>
              <a:gdLst/>
              <a:ahLst/>
              <a:cxnLst/>
              <a:rect r="r" b="b" t="t" l="l"/>
              <a:pathLst>
                <a:path h="69850" w="9411071">
                  <a:moveTo>
                    <a:pt x="9120241" y="0"/>
                  </a:moveTo>
                  <a:lnTo>
                    <a:pt x="0" y="0"/>
                  </a:lnTo>
                  <a:lnTo>
                    <a:pt x="0" y="69850"/>
                  </a:lnTo>
                  <a:lnTo>
                    <a:pt x="9411071" y="69850"/>
                  </a:lnTo>
                  <a:lnTo>
                    <a:pt x="9411071" y="0"/>
                  </a:lnTo>
                  <a:close/>
                </a:path>
              </a:pathLst>
            </a:custGeom>
            <a:solidFill>
              <a:srgbClr val="FFFFFF"/>
            </a:solidFill>
            <a:ln>
              <a:solidFill>
                <a:srgbClr val="000000"/>
              </a:solidFill>
            </a:ln>
          </p:spPr>
        </p:sp>
      </p:grpSp>
      <p:grpSp>
        <p:nvGrpSpPr>
          <p:cNvPr name="Group 15" id="15"/>
          <p:cNvGrpSpPr/>
          <p:nvPr/>
        </p:nvGrpSpPr>
        <p:grpSpPr>
          <a:xfrm rot="5400000">
            <a:off x="8484946" y="10493844"/>
            <a:ext cx="1318108" cy="148253"/>
            <a:chOff x="0" y="0"/>
            <a:chExt cx="5081181" cy="571500"/>
          </a:xfrm>
        </p:grpSpPr>
        <p:sp>
          <p:nvSpPr>
            <p:cNvPr name="Freeform 16" id="16"/>
            <p:cNvSpPr/>
            <p:nvPr/>
          </p:nvSpPr>
          <p:spPr>
            <a:xfrm>
              <a:off x="0" y="255270"/>
              <a:ext cx="5081181" cy="69850"/>
            </a:xfrm>
            <a:custGeom>
              <a:avLst/>
              <a:gdLst/>
              <a:ahLst/>
              <a:cxnLst/>
              <a:rect r="r" b="b" t="t" l="l"/>
              <a:pathLst>
                <a:path h="69850" w="5081181">
                  <a:moveTo>
                    <a:pt x="4790351" y="0"/>
                  </a:moveTo>
                  <a:lnTo>
                    <a:pt x="0" y="0"/>
                  </a:lnTo>
                  <a:lnTo>
                    <a:pt x="0" y="69850"/>
                  </a:lnTo>
                  <a:lnTo>
                    <a:pt x="5081181" y="69850"/>
                  </a:lnTo>
                  <a:lnTo>
                    <a:pt x="5081181" y="0"/>
                  </a:lnTo>
                  <a:close/>
                </a:path>
              </a:pathLst>
            </a:custGeom>
            <a:solidFill>
              <a:srgbClr val="DC3C4D"/>
            </a:solidFill>
          </p:spPr>
        </p:sp>
      </p:grpSp>
      <p:grpSp>
        <p:nvGrpSpPr>
          <p:cNvPr name="Group 17" id="17"/>
          <p:cNvGrpSpPr/>
          <p:nvPr/>
        </p:nvGrpSpPr>
        <p:grpSpPr>
          <a:xfrm rot="5400000">
            <a:off x="8527304" y="-275581"/>
            <a:ext cx="1233392" cy="148253"/>
            <a:chOff x="0" y="0"/>
            <a:chExt cx="4754608" cy="571500"/>
          </a:xfrm>
        </p:grpSpPr>
        <p:sp>
          <p:nvSpPr>
            <p:cNvPr name="Freeform 18" id="18"/>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sp>
        <p:nvSpPr>
          <p:cNvPr name="TextBox 19" id="19"/>
          <p:cNvSpPr txBox="true"/>
          <p:nvPr/>
        </p:nvSpPr>
        <p:spPr>
          <a:xfrm rot="-5400000">
            <a:off x="16931793" y="9466561"/>
            <a:ext cx="1358639" cy="278745"/>
          </a:xfrm>
          <a:prstGeom prst="rect">
            <a:avLst/>
          </a:prstGeom>
        </p:spPr>
        <p:txBody>
          <a:bodyPr anchor="t" rtlCol="false" tIns="0" lIns="0" bIns="0" rIns="0">
            <a:spAutoFit/>
          </a:bodyPr>
          <a:lstStyle/>
          <a:p>
            <a:pPr algn="ctr">
              <a:lnSpc>
                <a:spcPts val="2239"/>
              </a:lnSpc>
            </a:pPr>
            <a:r>
              <a:rPr lang="en-US" b="false" sz="1599" i="false" spc="127">
                <a:solidFill>
                  <a:srgbClr val="FFFFFF"/>
                </a:solidFill>
                <a:latin typeface="HK Grotesk Bold"/>
              </a:rPr>
              <a:t>18</a:t>
            </a:r>
          </a:p>
        </p:txBody>
      </p:sp>
      <p:pic>
        <p:nvPicPr>
          <p:cNvPr name="Picture 20" id="20"/>
          <p:cNvPicPr>
            <a:picLocks noChangeAspect="true"/>
          </p:cNvPicPr>
          <p:nvPr/>
        </p:nvPicPr>
        <p:blipFill>
          <a:blip r:embed="rId2"/>
          <a:srcRect l="0" t="0" r="0" b="0"/>
          <a:stretch>
            <a:fillRect/>
          </a:stretch>
        </p:blipFill>
        <p:spPr>
          <a:xfrm flipH="false" flipV="false" rot="0">
            <a:off x="2784406" y="2210883"/>
            <a:ext cx="12719187" cy="6715731"/>
          </a:xfrm>
          <a:prstGeom prst="rect">
            <a:avLst/>
          </a:prstGeom>
        </p:spPr>
      </p:pic>
    </p:spTree>
  </p:cSld>
  <p:clrMapOvr>
    <a:masterClrMapping/>
  </p:clrMapOvr>
</p:sld>
</file>

<file path=ppt/slides/slide2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1973841" y="1293887"/>
            <a:ext cx="6374991" cy="1585913"/>
          </a:xfrm>
          <a:prstGeom prst="rect">
            <a:avLst/>
          </a:prstGeom>
        </p:spPr>
        <p:txBody>
          <a:bodyPr anchor="t" rtlCol="false" tIns="0" lIns="0" bIns="0" rIns="0">
            <a:spAutoFit/>
          </a:bodyPr>
          <a:lstStyle/>
          <a:p>
            <a:pPr>
              <a:lnSpc>
                <a:spcPts val="6300"/>
              </a:lnSpc>
            </a:pPr>
            <a:r>
              <a:rPr lang="en-US" sz="5000" i="false" spc="45">
                <a:solidFill>
                  <a:srgbClr val="000342"/>
                </a:solidFill>
                <a:latin typeface="Vesper Libre Bold"/>
              </a:rPr>
              <a:t>Remittances of Egyptian Migrants</a:t>
            </a:r>
          </a:p>
        </p:txBody>
      </p:sp>
      <p:grpSp>
        <p:nvGrpSpPr>
          <p:cNvPr name="Group 3" id="3"/>
          <p:cNvGrpSpPr/>
          <p:nvPr/>
        </p:nvGrpSpPr>
        <p:grpSpPr>
          <a:xfrm rot="0">
            <a:off x="1973841" y="3176965"/>
            <a:ext cx="4758660" cy="2986971"/>
            <a:chOff x="0" y="0"/>
            <a:chExt cx="6344880" cy="3982628"/>
          </a:xfrm>
        </p:grpSpPr>
        <p:sp>
          <p:nvSpPr>
            <p:cNvPr name="TextBox 4" id="4"/>
            <p:cNvSpPr txBox="true"/>
            <p:nvPr/>
          </p:nvSpPr>
          <p:spPr>
            <a:xfrm rot="0">
              <a:off x="0" y="-47625"/>
              <a:ext cx="6344880" cy="462280"/>
            </a:xfrm>
            <a:prstGeom prst="rect">
              <a:avLst/>
            </a:prstGeom>
          </p:spPr>
          <p:txBody>
            <a:bodyPr anchor="t" rtlCol="false" tIns="0" lIns="0" bIns="0" rIns="0">
              <a:spAutoFit/>
            </a:bodyPr>
            <a:lstStyle/>
            <a:p>
              <a:pPr>
                <a:lnSpc>
                  <a:spcPts val="2940"/>
                </a:lnSpc>
              </a:pPr>
            </a:p>
          </p:txBody>
        </p:sp>
        <p:sp>
          <p:nvSpPr>
            <p:cNvPr name="TextBox 5" id="5"/>
            <p:cNvSpPr txBox="true"/>
            <p:nvPr/>
          </p:nvSpPr>
          <p:spPr>
            <a:xfrm rot="0">
              <a:off x="0" y="673008"/>
              <a:ext cx="6344880" cy="3309620"/>
            </a:xfrm>
            <a:prstGeom prst="rect">
              <a:avLst/>
            </a:prstGeom>
          </p:spPr>
          <p:txBody>
            <a:bodyPr anchor="t" rtlCol="false" tIns="0" lIns="0" bIns="0" rIns="0">
              <a:spAutoFit/>
            </a:bodyPr>
            <a:lstStyle/>
            <a:p>
              <a:pPr>
                <a:lnSpc>
                  <a:spcPts val="3359"/>
                </a:lnSpc>
              </a:pPr>
              <a:r>
                <a:rPr lang="en-US" b="false" sz="2400" i="false" spc="60">
                  <a:solidFill>
                    <a:srgbClr val="000000"/>
                  </a:solidFill>
                  <a:latin typeface="HK Grotesk Light"/>
                </a:rPr>
                <a:t>Remittances from Egyptian expatriates hiked $894.7 million during May 2019, reaching $3 billion, compared to $2.1 billion in April 2019, according to the Central Bank of Egypt (CBE).</a:t>
              </a:r>
            </a:p>
          </p:txBody>
        </p:sp>
      </p:grpSp>
      <p:grpSp>
        <p:nvGrpSpPr>
          <p:cNvPr name="Group 6" id="6"/>
          <p:cNvGrpSpPr/>
          <p:nvPr/>
        </p:nvGrpSpPr>
        <p:grpSpPr>
          <a:xfrm rot="5400000">
            <a:off x="-3065197" y="6251557"/>
            <a:ext cx="8703676" cy="148253"/>
            <a:chOff x="0" y="0"/>
            <a:chExt cx="33551841" cy="571500"/>
          </a:xfrm>
        </p:grpSpPr>
        <p:sp>
          <p:nvSpPr>
            <p:cNvPr name="Freeform 7" id="7"/>
            <p:cNvSpPr/>
            <p:nvPr/>
          </p:nvSpPr>
          <p:spPr>
            <a:xfrm>
              <a:off x="0" y="255270"/>
              <a:ext cx="33551840" cy="69850"/>
            </a:xfrm>
            <a:custGeom>
              <a:avLst/>
              <a:gdLst/>
              <a:ahLst/>
              <a:cxnLst/>
              <a:rect r="r" b="b" t="t" l="l"/>
              <a:pathLst>
                <a:path h="69850" w="33551840">
                  <a:moveTo>
                    <a:pt x="33261012" y="0"/>
                  </a:moveTo>
                  <a:lnTo>
                    <a:pt x="0" y="0"/>
                  </a:lnTo>
                  <a:lnTo>
                    <a:pt x="0" y="69850"/>
                  </a:lnTo>
                  <a:lnTo>
                    <a:pt x="33551840" y="69850"/>
                  </a:lnTo>
                  <a:lnTo>
                    <a:pt x="33551840" y="0"/>
                  </a:lnTo>
                  <a:close/>
                </a:path>
              </a:pathLst>
            </a:custGeom>
            <a:solidFill>
              <a:srgbClr val="F4F4F4"/>
            </a:solidFill>
          </p:spPr>
        </p:sp>
      </p:grpSp>
      <p:grpSp>
        <p:nvGrpSpPr>
          <p:cNvPr name="Group 8" id="8"/>
          <p:cNvGrpSpPr/>
          <p:nvPr/>
        </p:nvGrpSpPr>
        <p:grpSpPr>
          <a:xfrm rot="5400000">
            <a:off x="3949750" y="5409145"/>
            <a:ext cx="10388500" cy="148253"/>
            <a:chOff x="0" y="0"/>
            <a:chExt cx="40046676" cy="571500"/>
          </a:xfrm>
        </p:grpSpPr>
        <p:sp>
          <p:nvSpPr>
            <p:cNvPr name="Freeform 9" id="9"/>
            <p:cNvSpPr/>
            <p:nvPr/>
          </p:nvSpPr>
          <p:spPr>
            <a:xfrm>
              <a:off x="0" y="255270"/>
              <a:ext cx="40046675" cy="69850"/>
            </a:xfrm>
            <a:custGeom>
              <a:avLst/>
              <a:gdLst/>
              <a:ahLst/>
              <a:cxnLst/>
              <a:rect r="r" b="b" t="t" l="l"/>
              <a:pathLst>
                <a:path h="69850" w="40046675">
                  <a:moveTo>
                    <a:pt x="39755846" y="0"/>
                  </a:moveTo>
                  <a:lnTo>
                    <a:pt x="0" y="0"/>
                  </a:lnTo>
                  <a:lnTo>
                    <a:pt x="0" y="69850"/>
                  </a:lnTo>
                  <a:lnTo>
                    <a:pt x="40046675" y="69850"/>
                  </a:lnTo>
                  <a:lnTo>
                    <a:pt x="40046675" y="0"/>
                  </a:lnTo>
                  <a:close/>
                </a:path>
              </a:pathLst>
            </a:custGeom>
            <a:solidFill>
              <a:srgbClr val="F4F4F4"/>
            </a:solidFill>
          </p:spPr>
        </p:sp>
      </p:grpSp>
      <p:grpSp>
        <p:nvGrpSpPr>
          <p:cNvPr name="Group 10" id="10"/>
          <p:cNvGrpSpPr/>
          <p:nvPr/>
        </p:nvGrpSpPr>
        <p:grpSpPr>
          <a:xfrm rot="0">
            <a:off x="16984961" y="-67120"/>
            <a:ext cx="1416563" cy="10434938"/>
            <a:chOff x="0" y="0"/>
            <a:chExt cx="329438" cy="2426767"/>
          </a:xfrm>
        </p:grpSpPr>
        <p:sp>
          <p:nvSpPr>
            <p:cNvPr name="Freeform 11" id="11"/>
            <p:cNvSpPr/>
            <p:nvPr/>
          </p:nvSpPr>
          <p:spPr>
            <a:xfrm>
              <a:off x="0" y="0"/>
              <a:ext cx="329438" cy="2426767"/>
            </a:xfrm>
            <a:custGeom>
              <a:avLst/>
              <a:gdLst/>
              <a:ahLst/>
              <a:cxnLst/>
              <a:rect r="r" b="b" t="t" l="l"/>
              <a:pathLst>
                <a:path h="2426767" w="329438">
                  <a:moveTo>
                    <a:pt x="0" y="0"/>
                  </a:moveTo>
                  <a:lnTo>
                    <a:pt x="329438" y="0"/>
                  </a:lnTo>
                  <a:lnTo>
                    <a:pt x="329438" y="2426767"/>
                  </a:lnTo>
                  <a:lnTo>
                    <a:pt x="0" y="2426767"/>
                  </a:lnTo>
                  <a:close/>
                </a:path>
              </a:pathLst>
            </a:custGeom>
            <a:solidFill>
              <a:srgbClr val="000342"/>
            </a:solidFill>
          </p:spPr>
        </p:sp>
      </p:grpSp>
      <p:grpSp>
        <p:nvGrpSpPr>
          <p:cNvPr name="Group 12" id="12"/>
          <p:cNvGrpSpPr/>
          <p:nvPr/>
        </p:nvGrpSpPr>
        <p:grpSpPr>
          <a:xfrm rot="5400000">
            <a:off x="11244396" y="5310125"/>
            <a:ext cx="11333645" cy="148253"/>
            <a:chOff x="0" y="0"/>
            <a:chExt cx="43690120" cy="571500"/>
          </a:xfrm>
        </p:grpSpPr>
        <p:sp>
          <p:nvSpPr>
            <p:cNvPr name="Freeform 13" id="13"/>
            <p:cNvSpPr/>
            <p:nvPr/>
          </p:nvSpPr>
          <p:spPr>
            <a:xfrm>
              <a:off x="0" y="255270"/>
              <a:ext cx="43690121" cy="69850"/>
            </a:xfrm>
            <a:custGeom>
              <a:avLst/>
              <a:gdLst/>
              <a:ahLst/>
              <a:cxnLst/>
              <a:rect r="r" b="b" t="t" l="l"/>
              <a:pathLst>
                <a:path h="69850" w="43690121">
                  <a:moveTo>
                    <a:pt x="43399289" y="0"/>
                  </a:moveTo>
                  <a:lnTo>
                    <a:pt x="0" y="0"/>
                  </a:lnTo>
                  <a:lnTo>
                    <a:pt x="0" y="69850"/>
                  </a:lnTo>
                  <a:lnTo>
                    <a:pt x="43690121" y="69850"/>
                  </a:lnTo>
                  <a:lnTo>
                    <a:pt x="43690121" y="0"/>
                  </a:lnTo>
                  <a:close/>
                </a:path>
              </a:pathLst>
            </a:custGeom>
            <a:solidFill>
              <a:srgbClr val="F4F4F4"/>
            </a:solidFill>
          </p:spPr>
        </p:sp>
      </p:grpSp>
      <p:grpSp>
        <p:nvGrpSpPr>
          <p:cNvPr name="Group 14" id="14"/>
          <p:cNvGrpSpPr/>
          <p:nvPr/>
        </p:nvGrpSpPr>
        <p:grpSpPr>
          <a:xfrm rot="5400000">
            <a:off x="650862" y="1952633"/>
            <a:ext cx="1271558" cy="148253"/>
            <a:chOff x="0" y="0"/>
            <a:chExt cx="4901733" cy="571500"/>
          </a:xfrm>
        </p:grpSpPr>
        <p:sp>
          <p:nvSpPr>
            <p:cNvPr name="Freeform 15" id="15"/>
            <p:cNvSpPr/>
            <p:nvPr/>
          </p:nvSpPr>
          <p:spPr>
            <a:xfrm>
              <a:off x="0" y="255270"/>
              <a:ext cx="4901733" cy="69850"/>
            </a:xfrm>
            <a:custGeom>
              <a:avLst/>
              <a:gdLst/>
              <a:ahLst/>
              <a:cxnLst/>
              <a:rect r="r" b="b" t="t" l="l"/>
              <a:pathLst>
                <a:path h="69850" w="4901733">
                  <a:moveTo>
                    <a:pt x="4610903" y="0"/>
                  </a:moveTo>
                  <a:lnTo>
                    <a:pt x="0" y="0"/>
                  </a:lnTo>
                  <a:lnTo>
                    <a:pt x="0" y="69850"/>
                  </a:lnTo>
                  <a:lnTo>
                    <a:pt x="4901733" y="69850"/>
                  </a:lnTo>
                  <a:lnTo>
                    <a:pt x="4901733" y="0"/>
                  </a:lnTo>
                  <a:close/>
                </a:path>
              </a:pathLst>
            </a:custGeom>
            <a:solidFill>
              <a:srgbClr val="DC3C4D"/>
            </a:solidFill>
          </p:spPr>
        </p:sp>
      </p:grpSp>
      <p:grpSp>
        <p:nvGrpSpPr>
          <p:cNvPr name="Group 16" id="16"/>
          <p:cNvGrpSpPr/>
          <p:nvPr/>
        </p:nvGrpSpPr>
        <p:grpSpPr>
          <a:xfrm rot="5400000">
            <a:off x="7923338" y="-916820"/>
            <a:ext cx="2441324" cy="148253"/>
            <a:chOff x="0" y="0"/>
            <a:chExt cx="9411071" cy="571500"/>
          </a:xfrm>
        </p:grpSpPr>
        <p:sp>
          <p:nvSpPr>
            <p:cNvPr name="Freeform 17" id="17"/>
            <p:cNvSpPr/>
            <p:nvPr/>
          </p:nvSpPr>
          <p:spPr>
            <a:xfrm>
              <a:off x="0" y="255270"/>
              <a:ext cx="9411071" cy="69850"/>
            </a:xfrm>
            <a:custGeom>
              <a:avLst/>
              <a:gdLst/>
              <a:ahLst/>
              <a:cxnLst/>
              <a:rect r="r" b="b" t="t" l="l"/>
              <a:pathLst>
                <a:path h="69850" w="9411071">
                  <a:moveTo>
                    <a:pt x="9120241" y="0"/>
                  </a:moveTo>
                  <a:lnTo>
                    <a:pt x="0" y="0"/>
                  </a:lnTo>
                  <a:lnTo>
                    <a:pt x="0" y="69850"/>
                  </a:lnTo>
                  <a:lnTo>
                    <a:pt x="9411071" y="69850"/>
                  </a:lnTo>
                  <a:lnTo>
                    <a:pt x="9411071" y="0"/>
                  </a:lnTo>
                  <a:close/>
                </a:path>
              </a:pathLst>
            </a:custGeom>
            <a:solidFill>
              <a:srgbClr val="FFFFFF"/>
            </a:solidFill>
            <a:ln>
              <a:solidFill>
                <a:srgbClr val="000000"/>
              </a:solidFill>
            </a:ln>
          </p:spPr>
        </p:sp>
      </p:grpSp>
      <p:grpSp>
        <p:nvGrpSpPr>
          <p:cNvPr name="Group 18" id="18"/>
          <p:cNvGrpSpPr/>
          <p:nvPr/>
        </p:nvGrpSpPr>
        <p:grpSpPr>
          <a:xfrm rot="5400000">
            <a:off x="8484946" y="10493844"/>
            <a:ext cx="1318108" cy="148253"/>
            <a:chOff x="0" y="0"/>
            <a:chExt cx="5081181" cy="571500"/>
          </a:xfrm>
        </p:grpSpPr>
        <p:sp>
          <p:nvSpPr>
            <p:cNvPr name="Freeform 19" id="19"/>
            <p:cNvSpPr/>
            <p:nvPr/>
          </p:nvSpPr>
          <p:spPr>
            <a:xfrm>
              <a:off x="0" y="255270"/>
              <a:ext cx="5081181" cy="69850"/>
            </a:xfrm>
            <a:custGeom>
              <a:avLst/>
              <a:gdLst/>
              <a:ahLst/>
              <a:cxnLst/>
              <a:rect r="r" b="b" t="t" l="l"/>
              <a:pathLst>
                <a:path h="69850" w="5081181">
                  <a:moveTo>
                    <a:pt x="4790351" y="0"/>
                  </a:moveTo>
                  <a:lnTo>
                    <a:pt x="0" y="0"/>
                  </a:lnTo>
                  <a:lnTo>
                    <a:pt x="0" y="69850"/>
                  </a:lnTo>
                  <a:lnTo>
                    <a:pt x="5081181" y="69850"/>
                  </a:lnTo>
                  <a:lnTo>
                    <a:pt x="5081181" y="0"/>
                  </a:lnTo>
                  <a:close/>
                </a:path>
              </a:pathLst>
            </a:custGeom>
            <a:solidFill>
              <a:srgbClr val="DC3C4D"/>
            </a:solidFill>
          </p:spPr>
        </p:sp>
      </p:grpSp>
      <p:grpSp>
        <p:nvGrpSpPr>
          <p:cNvPr name="Group 20" id="20"/>
          <p:cNvGrpSpPr/>
          <p:nvPr/>
        </p:nvGrpSpPr>
        <p:grpSpPr>
          <a:xfrm rot="5400000">
            <a:off x="8527304" y="-275581"/>
            <a:ext cx="1233392" cy="148253"/>
            <a:chOff x="0" y="0"/>
            <a:chExt cx="4754608" cy="571500"/>
          </a:xfrm>
        </p:grpSpPr>
        <p:sp>
          <p:nvSpPr>
            <p:cNvPr name="Freeform 21" id="21"/>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sp>
        <p:nvSpPr>
          <p:cNvPr name="TextBox 22" id="22"/>
          <p:cNvSpPr txBox="true"/>
          <p:nvPr/>
        </p:nvSpPr>
        <p:spPr>
          <a:xfrm rot="-5400000">
            <a:off x="16931793" y="9467900"/>
            <a:ext cx="1358639" cy="276066"/>
          </a:xfrm>
          <a:prstGeom prst="rect">
            <a:avLst/>
          </a:prstGeom>
        </p:spPr>
        <p:txBody>
          <a:bodyPr anchor="t" rtlCol="false" tIns="0" lIns="0" bIns="0" rIns="0">
            <a:spAutoFit/>
          </a:bodyPr>
          <a:lstStyle/>
          <a:p>
            <a:pPr algn="ctr">
              <a:lnSpc>
                <a:spcPts val="2239"/>
              </a:lnSpc>
            </a:pPr>
            <a:r>
              <a:rPr lang="en-US" b="false" sz="1599" i="false" spc="127">
                <a:solidFill>
                  <a:srgbClr val="FFFFFF"/>
                </a:solidFill>
                <a:latin typeface="HK Grotesk Bold"/>
              </a:rPr>
              <a:t>22</a:t>
            </a:r>
          </a:p>
        </p:txBody>
      </p:sp>
      <p:pic>
        <p:nvPicPr>
          <p:cNvPr name="Picture 23" id="23"/>
          <p:cNvPicPr>
            <a:picLocks noChangeAspect="true"/>
          </p:cNvPicPr>
          <p:nvPr/>
        </p:nvPicPr>
        <p:blipFill>
          <a:blip r:embed="rId2"/>
          <a:srcRect l="40592" t="0" r="0" b="0"/>
          <a:stretch>
            <a:fillRect/>
          </a:stretch>
        </p:blipFill>
        <p:spPr>
          <a:xfrm flipH="false" flipV="false" rot="0">
            <a:off x="9743235" y="2325587"/>
            <a:ext cx="6820934" cy="5347610"/>
          </a:xfrm>
          <a:prstGeom prst="rect">
            <a:avLst/>
          </a:prstGeom>
        </p:spPr>
      </p:pic>
    </p:spTree>
  </p:cSld>
  <p:clrMapOvr>
    <a:masterClrMapping/>
  </p:clrMapOvr>
</p:sld>
</file>

<file path=ppt/slides/slide2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name="Picture 2" id="2"/>
          <p:cNvPicPr>
            <a:picLocks noChangeAspect="true"/>
          </p:cNvPicPr>
          <p:nvPr/>
        </p:nvPicPr>
        <p:blipFill>
          <a:blip r:embed="rId2"/>
          <a:srcRect l="14897" t="0" r="14897" b="0"/>
          <a:stretch>
            <a:fillRect/>
          </a:stretch>
        </p:blipFill>
        <p:spPr>
          <a:xfrm flipH="false" flipV="false" rot="0">
            <a:off x="9137891" y="2638946"/>
            <a:ext cx="10129098" cy="8115770"/>
          </a:xfrm>
          <a:prstGeom prst="rect">
            <a:avLst/>
          </a:prstGeom>
        </p:spPr>
      </p:pic>
      <p:grpSp>
        <p:nvGrpSpPr>
          <p:cNvPr name="Group 3" id="3"/>
          <p:cNvGrpSpPr/>
          <p:nvPr/>
        </p:nvGrpSpPr>
        <p:grpSpPr>
          <a:xfrm rot="0">
            <a:off x="10402508" y="1348521"/>
            <a:ext cx="6595008" cy="6327810"/>
            <a:chOff x="0" y="0"/>
            <a:chExt cx="1794450" cy="1721748"/>
          </a:xfrm>
        </p:grpSpPr>
        <p:sp>
          <p:nvSpPr>
            <p:cNvPr name="Freeform 4" id="4"/>
            <p:cNvSpPr/>
            <p:nvPr/>
          </p:nvSpPr>
          <p:spPr>
            <a:xfrm>
              <a:off x="0" y="0"/>
              <a:ext cx="1794450" cy="1721748"/>
            </a:xfrm>
            <a:custGeom>
              <a:avLst/>
              <a:gdLst/>
              <a:ahLst/>
              <a:cxnLst/>
              <a:rect r="r" b="b" t="t" l="l"/>
              <a:pathLst>
                <a:path h="1721748" w="1794450">
                  <a:moveTo>
                    <a:pt x="0" y="0"/>
                  </a:moveTo>
                  <a:lnTo>
                    <a:pt x="1794450" y="0"/>
                  </a:lnTo>
                  <a:lnTo>
                    <a:pt x="1794450" y="1721748"/>
                  </a:lnTo>
                  <a:lnTo>
                    <a:pt x="0" y="1721748"/>
                  </a:lnTo>
                  <a:close/>
                </a:path>
              </a:pathLst>
            </a:custGeom>
            <a:solidFill>
              <a:srgbClr val="000342"/>
            </a:solidFill>
          </p:spPr>
        </p:sp>
      </p:grpSp>
      <p:pic>
        <p:nvPicPr>
          <p:cNvPr name="Picture 5" id="5"/>
          <p:cNvPicPr>
            <a:picLocks noChangeAspect="true"/>
          </p:cNvPicPr>
          <p:nvPr/>
        </p:nvPicPr>
        <p:blipFill>
          <a:blip r:embed="rId3"/>
          <a:srcRect l="15084" t="0" r="18316" b="5024"/>
          <a:stretch>
            <a:fillRect/>
          </a:stretch>
        </p:blipFill>
        <p:spPr>
          <a:xfrm flipH="false" flipV="false" rot="0">
            <a:off x="-414527" y="0"/>
            <a:ext cx="9613406" cy="7711600"/>
          </a:xfrm>
          <a:prstGeom prst="rect">
            <a:avLst/>
          </a:prstGeom>
        </p:spPr>
      </p:pic>
      <p:grpSp>
        <p:nvGrpSpPr>
          <p:cNvPr name="Group 6" id="6"/>
          <p:cNvGrpSpPr/>
          <p:nvPr/>
        </p:nvGrpSpPr>
        <p:grpSpPr>
          <a:xfrm rot="0">
            <a:off x="1261201" y="2638797"/>
            <a:ext cx="6580228" cy="6309766"/>
            <a:chOff x="0" y="0"/>
            <a:chExt cx="2263255" cy="2170231"/>
          </a:xfrm>
        </p:grpSpPr>
        <p:sp>
          <p:nvSpPr>
            <p:cNvPr name="Freeform 7" id="7"/>
            <p:cNvSpPr/>
            <p:nvPr/>
          </p:nvSpPr>
          <p:spPr>
            <a:xfrm>
              <a:off x="0" y="0"/>
              <a:ext cx="2263255" cy="2170231"/>
            </a:xfrm>
            <a:custGeom>
              <a:avLst/>
              <a:gdLst/>
              <a:ahLst/>
              <a:cxnLst/>
              <a:rect r="r" b="b" t="t" l="l"/>
              <a:pathLst>
                <a:path h="2170231" w="2263255">
                  <a:moveTo>
                    <a:pt x="0" y="0"/>
                  </a:moveTo>
                  <a:lnTo>
                    <a:pt x="2263255" y="0"/>
                  </a:lnTo>
                  <a:lnTo>
                    <a:pt x="2263255" y="2170231"/>
                  </a:lnTo>
                  <a:lnTo>
                    <a:pt x="0" y="2170231"/>
                  </a:lnTo>
                  <a:close/>
                </a:path>
              </a:pathLst>
            </a:custGeom>
            <a:solidFill>
              <a:srgbClr val="000342"/>
            </a:solidFill>
          </p:spPr>
        </p:sp>
      </p:grpSp>
      <p:grpSp>
        <p:nvGrpSpPr>
          <p:cNvPr name="Group 8" id="8"/>
          <p:cNvGrpSpPr/>
          <p:nvPr/>
        </p:nvGrpSpPr>
        <p:grpSpPr>
          <a:xfrm rot="5400000">
            <a:off x="13166389" y="7637474"/>
            <a:ext cx="1268746" cy="148253"/>
            <a:chOff x="0" y="0"/>
            <a:chExt cx="4890895" cy="571500"/>
          </a:xfrm>
        </p:grpSpPr>
        <p:sp>
          <p:nvSpPr>
            <p:cNvPr name="Freeform 9" id="9"/>
            <p:cNvSpPr/>
            <p:nvPr/>
          </p:nvSpPr>
          <p:spPr>
            <a:xfrm>
              <a:off x="0" y="255270"/>
              <a:ext cx="4890895" cy="69850"/>
            </a:xfrm>
            <a:custGeom>
              <a:avLst/>
              <a:gdLst/>
              <a:ahLst/>
              <a:cxnLst/>
              <a:rect r="r" b="b" t="t" l="l"/>
              <a:pathLst>
                <a:path h="69850" w="4890895">
                  <a:moveTo>
                    <a:pt x="4600065" y="0"/>
                  </a:moveTo>
                  <a:lnTo>
                    <a:pt x="0" y="0"/>
                  </a:lnTo>
                  <a:lnTo>
                    <a:pt x="0" y="69850"/>
                  </a:lnTo>
                  <a:lnTo>
                    <a:pt x="4890895" y="69850"/>
                  </a:lnTo>
                  <a:lnTo>
                    <a:pt x="4890895" y="0"/>
                  </a:lnTo>
                  <a:close/>
                </a:path>
              </a:pathLst>
            </a:custGeom>
            <a:solidFill>
              <a:srgbClr val="DC3C4D"/>
            </a:solidFill>
          </p:spPr>
        </p:sp>
      </p:grpSp>
      <p:grpSp>
        <p:nvGrpSpPr>
          <p:cNvPr name="Group 10" id="10"/>
          <p:cNvGrpSpPr/>
          <p:nvPr/>
        </p:nvGrpSpPr>
        <p:grpSpPr>
          <a:xfrm rot="5400000">
            <a:off x="3916942" y="2643040"/>
            <a:ext cx="1268746" cy="148253"/>
            <a:chOff x="0" y="0"/>
            <a:chExt cx="4890895" cy="571500"/>
          </a:xfrm>
        </p:grpSpPr>
        <p:sp>
          <p:nvSpPr>
            <p:cNvPr name="Freeform 11" id="11"/>
            <p:cNvSpPr/>
            <p:nvPr/>
          </p:nvSpPr>
          <p:spPr>
            <a:xfrm>
              <a:off x="0" y="255270"/>
              <a:ext cx="4890895" cy="69850"/>
            </a:xfrm>
            <a:custGeom>
              <a:avLst/>
              <a:gdLst/>
              <a:ahLst/>
              <a:cxnLst/>
              <a:rect r="r" b="b" t="t" l="l"/>
              <a:pathLst>
                <a:path h="69850" w="4890895">
                  <a:moveTo>
                    <a:pt x="4600065" y="0"/>
                  </a:moveTo>
                  <a:lnTo>
                    <a:pt x="0" y="0"/>
                  </a:lnTo>
                  <a:lnTo>
                    <a:pt x="0" y="69850"/>
                  </a:lnTo>
                  <a:lnTo>
                    <a:pt x="4890895" y="69850"/>
                  </a:lnTo>
                  <a:lnTo>
                    <a:pt x="4890895" y="0"/>
                  </a:lnTo>
                  <a:close/>
                </a:path>
              </a:pathLst>
            </a:custGeom>
            <a:solidFill>
              <a:srgbClr val="DC3C4D"/>
            </a:solidFill>
          </p:spPr>
        </p:sp>
      </p:grpSp>
      <p:grpSp>
        <p:nvGrpSpPr>
          <p:cNvPr name="Group 12" id="12"/>
          <p:cNvGrpSpPr/>
          <p:nvPr/>
        </p:nvGrpSpPr>
        <p:grpSpPr>
          <a:xfrm rot="0">
            <a:off x="11656691" y="2699072"/>
            <a:ext cx="4288143" cy="3429977"/>
            <a:chOff x="0" y="0"/>
            <a:chExt cx="5717523" cy="4573303"/>
          </a:xfrm>
        </p:grpSpPr>
        <p:sp>
          <p:nvSpPr>
            <p:cNvPr name="TextBox 13" id="13"/>
            <p:cNvSpPr txBox="true"/>
            <p:nvPr/>
          </p:nvSpPr>
          <p:spPr>
            <a:xfrm rot="0">
              <a:off x="0" y="1892035"/>
              <a:ext cx="5717523" cy="1949450"/>
            </a:xfrm>
            <a:prstGeom prst="rect">
              <a:avLst/>
            </a:prstGeom>
          </p:spPr>
          <p:txBody>
            <a:bodyPr anchor="t" rtlCol="false" tIns="0" lIns="0" bIns="0" rIns="0">
              <a:spAutoFit/>
            </a:bodyPr>
            <a:lstStyle/>
            <a:p>
              <a:pPr algn="ctr">
                <a:lnSpc>
                  <a:spcPts val="8999"/>
                </a:lnSpc>
              </a:pPr>
              <a:r>
                <a:rPr lang="en-US" sz="12499" i="false" spc="-62">
                  <a:solidFill>
                    <a:srgbClr val="DC3C4D"/>
                  </a:solidFill>
                  <a:latin typeface="Vesper Libre Bold"/>
                </a:rPr>
                <a:t>5.3%</a:t>
              </a:r>
            </a:p>
          </p:txBody>
        </p:sp>
        <p:sp>
          <p:nvSpPr>
            <p:cNvPr name="TextBox 14" id="14"/>
            <p:cNvSpPr txBox="true"/>
            <p:nvPr/>
          </p:nvSpPr>
          <p:spPr>
            <a:xfrm rot="0">
              <a:off x="0" y="4111023"/>
              <a:ext cx="5717523" cy="462280"/>
            </a:xfrm>
            <a:prstGeom prst="rect">
              <a:avLst/>
            </a:prstGeom>
          </p:spPr>
          <p:txBody>
            <a:bodyPr anchor="t" rtlCol="false" tIns="0" lIns="0" bIns="0" rIns="0">
              <a:spAutoFit/>
            </a:bodyPr>
            <a:lstStyle/>
            <a:p>
              <a:pPr algn="ctr">
                <a:lnSpc>
                  <a:spcPts val="2940"/>
                </a:lnSpc>
              </a:pPr>
              <a:r>
                <a:rPr lang="en-US" sz="2100" i="false">
                  <a:solidFill>
                    <a:srgbClr val="FFFFFF"/>
                  </a:solidFill>
                  <a:latin typeface="HK Grotesk Bold"/>
                </a:rPr>
                <a:t>RISE IN GDP</a:t>
              </a:r>
            </a:p>
          </p:txBody>
        </p:sp>
        <p:sp>
          <p:nvSpPr>
            <p:cNvPr name="TextBox 15" id="15"/>
            <p:cNvSpPr txBox="true"/>
            <p:nvPr/>
          </p:nvSpPr>
          <p:spPr>
            <a:xfrm rot="0">
              <a:off x="0" y="-66675"/>
              <a:ext cx="5717523" cy="715539"/>
            </a:xfrm>
            <a:prstGeom prst="rect">
              <a:avLst/>
            </a:prstGeom>
          </p:spPr>
          <p:txBody>
            <a:bodyPr anchor="t" rtlCol="false" tIns="0" lIns="0" bIns="0" rIns="0">
              <a:spAutoFit/>
            </a:bodyPr>
            <a:lstStyle/>
            <a:p>
              <a:pPr algn="ctr">
                <a:lnSpc>
                  <a:spcPts val="4479"/>
                </a:lnSpc>
              </a:pPr>
              <a:r>
                <a:rPr lang="en-US" sz="3199" i="false">
                  <a:solidFill>
                    <a:srgbClr val="FFFFFF"/>
                  </a:solidFill>
                  <a:latin typeface="HK Grotesk Medium"/>
                </a:rPr>
                <a:t>Egypt's Economy</a:t>
              </a:r>
            </a:p>
          </p:txBody>
        </p:sp>
      </p:grpSp>
      <p:grpSp>
        <p:nvGrpSpPr>
          <p:cNvPr name="Group 16" id="16"/>
          <p:cNvGrpSpPr/>
          <p:nvPr/>
        </p:nvGrpSpPr>
        <p:grpSpPr>
          <a:xfrm rot="0">
            <a:off x="2429366" y="4164603"/>
            <a:ext cx="4288143" cy="3263807"/>
            <a:chOff x="0" y="0"/>
            <a:chExt cx="5717523" cy="4351743"/>
          </a:xfrm>
        </p:grpSpPr>
        <p:sp>
          <p:nvSpPr>
            <p:cNvPr name="TextBox 17" id="17"/>
            <p:cNvSpPr txBox="true"/>
            <p:nvPr/>
          </p:nvSpPr>
          <p:spPr>
            <a:xfrm rot="0">
              <a:off x="0" y="1783878"/>
              <a:ext cx="5717523" cy="1949450"/>
            </a:xfrm>
            <a:prstGeom prst="rect">
              <a:avLst/>
            </a:prstGeom>
          </p:spPr>
          <p:txBody>
            <a:bodyPr anchor="t" rtlCol="false" tIns="0" lIns="0" bIns="0" rIns="0">
              <a:spAutoFit/>
            </a:bodyPr>
            <a:lstStyle/>
            <a:p>
              <a:pPr algn="ctr">
                <a:lnSpc>
                  <a:spcPts val="8999"/>
                </a:lnSpc>
              </a:pPr>
              <a:r>
                <a:rPr lang="en-US" sz="12499" i="false" spc="-62">
                  <a:solidFill>
                    <a:srgbClr val="DC3C4D"/>
                  </a:solidFill>
                  <a:latin typeface="Vesper Libre Bold"/>
                </a:rPr>
                <a:t>33%</a:t>
              </a:r>
            </a:p>
          </p:txBody>
        </p:sp>
        <p:sp>
          <p:nvSpPr>
            <p:cNvPr name="TextBox 18" id="18"/>
            <p:cNvSpPr txBox="true"/>
            <p:nvPr/>
          </p:nvSpPr>
          <p:spPr>
            <a:xfrm rot="0">
              <a:off x="0" y="3889463"/>
              <a:ext cx="5717523" cy="462280"/>
            </a:xfrm>
            <a:prstGeom prst="rect">
              <a:avLst/>
            </a:prstGeom>
          </p:spPr>
          <p:txBody>
            <a:bodyPr anchor="t" rtlCol="false" tIns="0" lIns="0" bIns="0" rIns="0">
              <a:spAutoFit/>
            </a:bodyPr>
            <a:lstStyle/>
            <a:p>
              <a:pPr algn="ctr">
                <a:lnSpc>
                  <a:spcPts val="2940"/>
                </a:lnSpc>
              </a:pPr>
              <a:r>
                <a:rPr lang="en-US" sz="2100" i="false">
                  <a:solidFill>
                    <a:srgbClr val="FFFFFF"/>
                  </a:solidFill>
                  <a:latin typeface="HK Grotesk Bold"/>
                </a:rPr>
                <a:t>CLASSIFIED AS POOR</a:t>
              </a:r>
            </a:p>
          </p:txBody>
        </p:sp>
        <p:sp>
          <p:nvSpPr>
            <p:cNvPr name="TextBox 19" id="19"/>
            <p:cNvSpPr txBox="true"/>
            <p:nvPr/>
          </p:nvSpPr>
          <p:spPr>
            <a:xfrm rot="0">
              <a:off x="0" y="-66675"/>
              <a:ext cx="5717523" cy="715539"/>
            </a:xfrm>
            <a:prstGeom prst="rect">
              <a:avLst/>
            </a:prstGeom>
          </p:spPr>
          <p:txBody>
            <a:bodyPr anchor="t" rtlCol="false" tIns="0" lIns="0" bIns="0" rIns="0">
              <a:spAutoFit/>
            </a:bodyPr>
            <a:lstStyle/>
            <a:p>
              <a:pPr algn="ctr">
                <a:lnSpc>
                  <a:spcPts val="4479"/>
                </a:lnSpc>
              </a:pPr>
              <a:r>
                <a:rPr lang="en-US" sz="3199" i="false">
                  <a:solidFill>
                    <a:srgbClr val="FFFFFF"/>
                  </a:solidFill>
                  <a:latin typeface="HK Grotesk Medium"/>
                </a:rPr>
                <a:t>Egypt's Population</a:t>
              </a:r>
            </a:p>
          </p:txBody>
        </p:sp>
      </p:grpSp>
      <p:grpSp>
        <p:nvGrpSpPr>
          <p:cNvPr name="Group 20" id="20"/>
          <p:cNvGrpSpPr/>
          <p:nvPr/>
        </p:nvGrpSpPr>
        <p:grpSpPr>
          <a:xfrm rot="0">
            <a:off x="16997516" y="8937523"/>
            <a:ext cx="1290484" cy="1349477"/>
            <a:chOff x="0" y="0"/>
            <a:chExt cx="1913890" cy="2001382"/>
          </a:xfrm>
        </p:grpSpPr>
        <p:sp>
          <p:nvSpPr>
            <p:cNvPr name="Freeform 21" id="21"/>
            <p:cNvSpPr/>
            <p:nvPr/>
          </p:nvSpPr>
          <p:spPr>
            <a:xfrm>
              <a:off x="0" y="0"/>
              <a:ext cx="1913890" cy="2001382"/>
            </a:xfrm>
            <a:custGeom>
              <a:avLst/>
              <a:gdLst/>
              <a:ahLst/>
              <a:cxnLst/>
              <a:rect r="r" b="b" t="t" l="l"/>
              <a:pathLst>
                <a:path h="2001382" w="1913890">
                  <a:moveTo>
                    <a:pt x="0" y="0"/>
                  </a:moveTo>
                  <a:lnTo>
                    <a:pt x="1913890" y="0"/>
                  </a:lnTo>
                  <a:lnTo>
                    <a:pt x="1913890" y="2001382"/>
                  </a:lnTo>
                  <a:lnTo>
                    <a:pt x="0" y="2001382"/>
                  </a:lnTo>
                  <a:close/>
                </a:path>
              </a:pathLst>
            </a:custGeom>
            <a:solidFill>
              <a:srgbClr val="000342"/>
            </a:solidFill>
          </p:spPr>
        </p:sp>
      </p:grpSp>
      <p:grpSp>
        <p:nvGrpSpPr>
          <p:cNvPr name="Group 22" id="22"/>
          <p:cNvGrpSpPr/>
          <p:nvPr/>
        </p:nvGrpSpPr>
        <p:grpSpPr>
          <a:xfrm rot="5400000">
            <a:off x="8527304" y="-275581"/>
            <a:ext cx="1233392" cy="148253"/>
            <a:chOff x="0" y="0"/>
            <a:chExt cx="4754608" cy="571500"/>
          </a:xfrm>
        </p:grpSpPr>
        <p:sp>
          <p:nvSpPr>
            <p:cNvPr name="Freeform 23" id="23"/>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grpSp>
        <p:nvGrpSpPr>
          <p:cNvPr name="Group 24" id="24"/>
          <p:cNvGrpSpPr/>
          <p:nvPr/>
        </p:nvGrpSpPr>
        <p:grpSpPr>
          <a:xfrm rot="5400000">
            <a:off x="8527304" y="10429330"/>
            <a:ext cx="1233392" cy="148253"/>
            <a:chOff x="0" y="0"/>
            <a:chExt cx="4754608" cy="571500"/>
          </a:xfrm>
        </p:grpSpPr>
        <p:sp>
          <p:nvSpPr>
            <p:cNvPr name="Freeform 25" id="25"/>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sp>
        <p:nvSpPr>
          <p:cNvPr name="TextBox 26" id="26"/>
          <p:cNvSpPr txBox="true"/>
          <p:nvPr/>
        </p:nvSpPr>
        <p:spPr>
          <a:xfrm rot="-5400000">
            <a:off x="16931793" y="9467900"/>
            <a:ext cx="1358639" cy="276066"/>
          </a:xfrm>
          <a:prstGeom prst="rect">
            <a:avLst/>
          </a:prstGeom>
        </p:spPr>
        <p:txBody>
          <a:bodyPr anchor="t" rtlCol="false" tIns="0" lIns="0" bIns="0" rIns="0">
            <a:spAutoFit/>
          </a:bodyPr>
          <a:lstStyle/>
          <a:p>
            <a:pPr algn="ctr">
              <a:lnSpc>
                <a:spcPts val="2239"/>
              </a:lnSpc>
            </a:pPr>
            <a:r>
              <a:rPr lang="en-US" b="false" sz="1599" i="false" spc="127">
                <a:solidFill>
                  <a:srgbClr val="FFFFFF"/>
                </a:solidFill>
                <a:latin typeface="HK Grotesk Bold"/>
              </a:rPr>
              <a:t>23</a:t>
            </a:r>
          </a:p>
        </p:txBody>
      </p:sp>
    </p:spTree>
  </p:cSld>
  <p:clrMapOvr>
    <a:masterClrMapping/>
  </p:clrMapOvr>
</p:sld>
</file>

<file path=ppt/slides/slide24.xml><?xml version="1.0" encoding="utf-8"?>
<p:sld xmlns:p="http://schemas.openxmlformats.org/presentationml/2006/main" xmlns:a="http://schemas.openxmlformats.org/drawingml/2006/main" xmlns:r="http://schemas.openxmlformats.org/officeDocument/2006/relationships">
  <p:cSld>
    <p:bg>
      <p:bgPr>
        <a:solidFill>
          <a:srgbClr val="000342"/>
        </a:solidFill>
      </p:bgPr>
    </p:bg>
    <p:spTree>
      <p:nvGrpSpPr>
        <p:cNvPr id="1" name=""/>
        <p:cNvGrpSpPr/>
        <p:nvPr/>
      </p:nvGrpSpPr>
      <p:grpSpPr>
        <a:xfrm>
          <a:off x="0" y="0"/>
          <a:ext cx="0" cy="0"/>
          <a:chOff x="0" y="0"/>
          <a:chExt cx="0" cy="0"/>
        </a:xfrm>
      </p:grpSpPr>
      <p:grpSp>
        <p:nvGrpSpPr>
          <p:cNvPr name="Group 2" id="2"/>
          <p:cNvGrpSpPr/>
          <p:nvPr/>
        </p:nvGrpSpPr>
        <p:grpSpPr>
          <a:xfrm rot="0">
            <a:off x="16985292" y="-73969"/>
            <a:ext cx="1416563" cy="10434938"/>
            <a:chOff x="0" y="0"/>
            <a:chExt cx="329438" cy="2426767"/>
          </a:xfrm>
        </p:grpSpPr>
        <p:sp>
          <p:nvSpPr>
            <p:cNvPr name="Freeform 3" id="3"/>
            <p:cNvSpPr/>
            <p:nvPr/>
          </p:nvSpPr>
          <p:spPr>
            <a:xfrm>
              <a:off x="0" y="0"/>
              <a:ext cx="329438" cy="2426767"/>
            </a:xfrm>
            <a:custGeom>
              <a:avLst/>
              <a:gdLst/>
              <a:ahLst/>
              <a:cxnLst/>
              <a:rect r="r" b="b" t="t" l="l"/>
              <a:pathLst>
                <a:path h="2426767" w="329438">
                  <a:moveTo>
                    <a:pt x="0" y="0"/>
                  </a:moveTo>
                  <a:lnTo>
                    <a:pt x="329438" y="0"/>
                  </a:lnTo>
                  <a:lnTo>
                    <a:pt x="329438" y="2426767"/>
                  </a:lnTo>
                  <a:lnTo>
                    <a:pt x="0" y="2426767"/>
                  </a:lnTo>
                  <a:close/>
                </a:path>
              </a:pathLst>
            </a:custGeom>
            <a:solidFill>
              <a:srgbClr val="FFFFFF"/>
            </a:solidFill>
          </p:spPr>
        </p:sp>
      </p:grpSp>
      <p:grpSp>
        <p:nvGrpSpPr>
          <p:cNvPr name="Group 4" id="4"/>
          <p:cNvGrpSpPr/>
          <p:nvPr/>
        </p:nvGrpSpPr>
        <p:grpSpPr>
          <a:xfrm rot="0">
            <a:off x="0" y="-73969"/>
            <a:ext cx="1283828" cy="10434938"/>
            <a:chOff x="0" y="0"/>
            <a:chExt cx="298569" cy="2426767"/>
          </a:xfrm>
        </p:grpSpPr>
        <p:sp>
          <p:nvSpPr>
            <p:cNvPr name="Freeform 5" id="5"/>
            <p:cNvSpPr/>
            <p:nvPr/>
          </p:nvSpPr>
          <p:spPr>
            <a:xfrm>
              <a:off x="0" y="0"/>
              <a:ext cx="298569" cy="2426767"/>
            </a:xfrm>
            <a:custGeom>
              <a:avLst/>
              <a:gdLst/>
              <a:ahLst/>
              <a:cxnLst/>
              <a:rect r="r" b="b" t="t" l="l"/>
              <a:pathLst>
                <a:path h="2426767" w="298569">
                  <a:moveTo>
                    <a:pt x="0" y="0"/>
                  </a:moveTo>
                  <a:lnTo>
                    <a:pt x="298569" y="0"/>
                  </a:lnTo>
                  <a:lnTo>
                    <a:pt x="298569" y="2426767"/>
                  </a:lnTo>
                  <a:lnTo>
                    <a:pt x="0" y="2426767"/>
                  </a:lnTo>
                  <a:close/>
                </a:path>
              </a:pathLst>
            </a:custGeom>
            <a:solidFill>
              <a:srgbClr val="FFFFFF"/>
            </a:solidFill>
          </p:spPr>
        </p:sp>
      </p:grpSp>
      <p:pic>
        <p:nvPicPr>
          <p:cNvPr name="Picture 6" id="6"/>
          <p:cNvPicPr>
            <a:picLocks noChangeAspect="true"/>
          </p:cNvPicPr>
          <p:nvPr/>
        </p:nvPicPr>
        <p:blipFill>
          <a:blip r:embed="rId2"/>
          <a:srcRect l="10672" t="0" r="10672" b="0"/>
          <a:stretch>
            <a:fillRect/>
          </a:stretch>
        </p:blipFill>
        <p:spPr>
          <a:xfrm flipH="false" flipV="false" rot="0">
            <a:off x="-1749170" y="1382661"/>
            <a:ext cx="20237849" cy="7551174"/>
          </a:xfrm>
          <a:prstGeom prst="rect">
            <a:avLst/>
          </a:prstGeom>
        </p:spPr>
      </p:pic>
      <p:grpSp>
        <p:nvGrpSpPr>
          <p:cNvPr name="Group 7" id="7"/>
          <p:cNvGrpSpPr/>
          <p:nvPr/>
        </p:nvGrpSpPr>
        <p:grpSpPr>
          <a:xfrm rot="0">
            <a:off x="3904894" y="-73969"/>
            <a:ext cx="10507709" cy="10434938"/>
            <a:chOff x="0" y="0"/>
            <a:chExt cx="2443691" cy="2426767"/>
          </a:xfrm>
        </p:grpSpPr>
        <p:sp>
          <p:nvSpPr>
            <p:cNvPr name="Freeform 8" id="8"/>
            <p:cNvSpPr/>
            <p:nvPr/>
          </p:nvSpPr>
          <p:spPr>
            <a:xfrm>
              <a:off x="0" y="0"/>
              <a:ext cx="2443691" cy="2426767"/>
            </a:xfrm>
            <a:custGeom>
              <a:avLst/>
              <a:gdLst/>
              <a:ahLst/>
              <a:cxnLst/>
              <a:rect r="r" b="b" t="t" l="l"/>
              <a:pathLst>
                <a:path h="2426767" w="2443691">
                  <a:moveTo>
                    <a:pt x="0" y="0"/>
                  </a:moveTo>
                  <a:lnTo>
                    <a:pt x="2443691" y="0"/>
                  </a:lnTo>
                  <a:lnTo>
                    <a:pt x="2443691" y="2426767"/>
                  </a:lnTo>
                  <a:lnTo>
                    <a:pt x="0" y="2426767"/>
                  </a:lnTo>
                  <a:close/>
                </a:path>
              </a:pathLst>
            </a:custGeom>
            <a:solidFill>
              <a:srgbClr val="000342">
                <a:alpha val="86666"/>
              </a:srgbClr>
            </a:solidFill>
          </p:spPr>
        </p:sp>
      </p:grpSp>
      <p:grpSp>
        <p:nvGrpSpPr>
          <p:cNvPr name="Group 9" id="9"/>
          <p:cNvGrpSpPr/>
          <p:nvPr/>
        </p:nvGrpSpPr>
        <p:grpSpPr>
          <a:xfrm rot="0">
            <a:off x="4452478" y="5146179"/>
            <a:ext cx="9234792" cy="1545041"/>
            <a:chOff x="0" y="0"/>
            <a:chExt cx="12313056" cy="2060055"/>
          </a:xfrm>
        </p:grpSpPr>
        <p:sp>
          <p:nvSpPr>
            <p:cNvPr name="TextBox 10" id="10"/>
            <p:cNvSpPr txBox="true"/>
            <p:nvPr/>
          </p:nvSpPr>
          <p:spPr>
            <a:xfrm rot="0">
              <a:off x="0" y="-85725"/>
              <a:ext cx="12313056" cy="1537526"/>
            </a:xfrm>
            <a:prstGeom prst="rect">
              <a:avLst/>
            </a:prstGeom>
          </p:spPr>
          <p:txBody>
            <a:bodyPr anchor="t" rtlCol="false" tIns="0" lIns="0" bIns="0" rIns="0">
              <a:spAutoFit/>
            </a:bodyPr>
            <a:lstStyle/>
            <a:p>
              <a:pPr algn="ctr">
                <a:lnSpc>
                  <a:spcPts val="9432"/>
                </a:lnSpc>
              </a:pPr>
              <a:r>
                <a:rPr lang="en-US" sz="7200" i="false" spc="72">
                  <a:solidFill>
                    <a:srgbClr val="FFFFFF"/>
                  </a:solidFill>
                  <a:latin typeface="Vesper Libre Bold"/>
                </a:rPr>
                <a:t>Energy in Egypt</a:t>
              </a:r>
            </a:p>
          </p:txBody>
        </p:sp>
        <p:sp>
          <p:nvSpPr>
            <p:cNvPr name="TextBox 11" id="11"/>
            <p:cNvSpPr txBox="true"/>
            <p:nvPr/>
          </p:nvSpPr>
          <p:spPr>
            <a:xfrm rot="0">
              <a:off x="0" y="1536497"/>
              <a:ext cx="12313056" cy="523558"/>
            </a:xfrm>
            <a:prstGeom prst="rect">
              <a:avLst/>
            </a:prstGeom>
          </p:spPr>
          <p:txBody>
            <a:bodyPr anchor="t" rtlCol="false" tIns="0" lIns="0" bIns="0" rIns="0">
              <a:spAutoFit/>
            </a:bodyPr>
            <a:lstStyle/>
            <a:p>
              <a:pPr algn="ctr">
                <a:lnSpc>
                  <a:spcPts val="3360"/>
                </a:lnSpc>
              </a:pPr>
              <a:r>
                <a:rPr lang="en-US" b="false" sz="2400" i="false" spc="60">
                  <a:solidFill>
                    <a:srgbClr val="FFFFFF"/>
                  </a:solidFill>
                  <a:latin typeface="HK Grotesk Light"/>
                </a:rPr>
                <a:t>How do Egyptians compensate for the limitations of geography?</a:t>
              </a:r>
            </a:p>
          </p:txBody>
        </p:sp>
      </p:grpSp>
      <p:grpSp>
        <p:nvGrpSpPr>
          <p:cNvPr name="Group 12" id="12"/>
          <p:cNvGrpSpPr/>
          <p:nvPr/>
        </p:nvGrpSpPr>
        <p:grpSpPr>
          <a:xfrm rot="5400000">
            <a:off x="8484946" y="10493844"/>
            <a:ext cx="1318108" cy="148253"/>
            <a:chOff x="0" y="0"/>
            <a:chExt cx="5081181" cy="571500"/>
          </a:xfrm>
        </p:grpSpPr>
        <p:sp>
          <p:nvSpPr>
            <p:cNvPr name="Freeform 13" id="13"/>
            <p:cNvSpPr/>
            <p:nvPr/>
          </p:nvSpPr>
          <p:spPr>
            <a:xfrm>
              <a:off x="0" y="255270"/>
              <a:ext cx="5081181" cy="69850"/>
            </a:xfrm>
            <a:custGeom>
              <a:avLst/>
              <a:gdLst/>
              <a:ahLst/>
              <a:cxnLst/>
              <a:rect r="r" b="b" t="t" l="l"/>
              <a:pathLst>
                <a:path h="69850" w="5081181">
                  <a:moveTo>
                    <a:pt x="4790351" y="0"/>
                  </a:moveTo>
                  <a:lnTo>
                    <a:pt x="0" y="0"/>
                  </a:lnTo>
                  <a:lnTo>
                    <a:pt x="0" y="69850"/>
                  </a:lnTo>
                  <a:lnTo>
                    <a:pt x="5081181" y="69850"/>
                  </a:lnTo>
                  <a:lnTo>
                    <a:pt x="5081181" y="0"/>
                  </a:lnTo>
                  <a:close/>
                </a:path>
              </a:pathLst>
            </a:custGeom>
            <a:solidFill>
              <a:srgbClr val="DC3C4D"/>
            </a:solidFill>
          </p:spPr>
        </p:sp>
      </p:grpSp>
      <p:grpSp>
        <p:nvGrpSpPr>
          <p:cNvPr name="Group 14" id="14"/>
          <p:cNvGrpSpPr/>
          <p:nvPr/>
        </p:nvGrpSpPr>
        <p:grpSpPr>
          <a:xfrm rot="5400000">
            <a:off x="7923338" y="-916820"/>
            <a:ext cx="2441324" cy="148253"/>
            <a:chOff x="0" y="0"/>
            <a:chExt cx="9411071" cy="571500"/>
          </a:xfrm>
        </p:grpSpPr>
        <p:sp>
          <p:nvSpPr>
            <p:cNvPr name="Freeform 15" id="15"/>
            <p:cNvSpPr/>
            <p:nvPr/>
          </p:nvSpPr>
          <p:spPr>
            <a:xfrm>
              <a:off x="0" y="255270"/>
              <a:ext cx="9411071" cy="69850"/>
            </a:xfrm>
            <a:custGeom>
              <a:avLst/>
              <a:gdLst/>
              <a:ahLst/>
              <a:cxnLst/>
              <a:rect r="r" b="b" t="t" l="l"/>
              <a:pathLst>
                <a:path h="69850" w="9411071">
                  <a:moveTo>
                    <a:pt x="9120241" y="0"/>
                  </a:moveTo>
                  <a:lnTo>
                    <a:pt x="0" y="0"/>
                  </a:lnTo>
                  <a:lnTo>
                    <a:pt x="0" y="69850"/>
                  </a:lnTo>
                  <a:lnTo>
                    <a:pt x="9411071" y="69850"/>
                  </a:lnTo>
                  <a:lnTo>
                    <a:pt x="9411071" y="0"/>
                  </a:lnTo>
                  <a:close/>
                </a:path>
              </a:pathLst>
            </a:custGeom>
            <a:solidFill>
              <a:srgbClr val="DC3C4D"/>
            </a:solidFill>
          </p:spPr>
        </p:sp>
      </p:grpSp>
      <p:grpSp>
        <p:nvGrpSpPr>
          <p:cNvPr name="Group 16" id="16"/>
          <p:cNvGrpSpPr/>
          <p:nvPr/>
        </p:nvGrpSpPr>
        <p:grpSpPr>
          <a:xfrm rot="5400000">
            <a:off x="8944871" y="3824755"/>
            <a:ext cx="427754" cy="148253"/>
            <a:chOff x="0" y="0"/>
            <a:chExt cx="1648951" cy="571500"/>
          </a:xfrm>
        </p:grpSpPr>
        <p:sp>
          <p:nvSpPr>
            <p:cNvPr name="Freeform 17" id="17"/>
            <p:cNvSpPr/>
            <p:nvPr/>
          </p:nvSpPr>
          <p:spPr>
            <a:xfrm>
              <a:off x="0" y="255270"/>
              <a:ext cx="1648951" cy="69850"/>
            </a:xfrm>
            <a:custGeom>
              <a:avLst/>
              <a:gdLst/>
              <a:ahLst/>
              <a:cxnLst/>
              <a:rect r="r" b="b" t="t" l="l"/>
              <a:pathLst>
                <a:path h="69850" w="1648951">
                  <a:moveTo>
                    <a:pt x="1358122" y="0"/>
                  </a:moveTo>
                  <a:lnTo>
                    <a:pt x="0" y="0"/>
                  </a:lnTo>
                  <a:lnTo>
                    <a:pt x="0" y="69850"/>
                  </a:lnTo>
                  <a:lnTo>
                    <a:pt x="1648951" y="69850"/>
                  </a:lnTo>
                  <a:lnTo>
                    <a:pt x="1648951" y="0"/>
                  </a:lnTo>
                  <a:close/>
                </a:path>
              </a:pathLst>
            </a:custGeom>
            <a:solidFill>
              <a:srgbClr val="DC3C4D"/>
            </a:solidFill>
          </p:spPr>
        </p:sp>
      </p:grpSp>
      <p:sp>
        <p:nvSpPr>
          <p:cNvPr name="TextBox 18" id="18"/>
          <p:cNvSpPr txBox="true"/>
          <p:nvPr/>
        </p:nvSpPr>
        <p:spPr>
          <a:xfrm rot="-5400000">
            <a:off x="16931793" y="9467900"/>
            <a:ext cx="1358639" cy="276066"/>
          </a:xfrm>
          <a:prstGeom prst="rect">
            <a:avLst/>
          </a:prstGeom>
        </p:spPr>
        <p:txBody>
          <a:bodyPr anchor="t" rtlCol="false" tIns="0" lIns="0" bIns="0" rIns="0">
            <a:spAutoFit/>
          </a:bodyPr>
          <a:lstStyle/>
          <a:p>
            <a:pPr algn="ctr">
              <a:lnSpc>
                <a:spcPts val="2239"/>
              </a:lnSpc>
            </a:pPr>
            <a:r>
              <a:rPr lang="en-US" b="false" sz="1599" i="false" spc="127">
                <a:solidFill>
                  <a:srgbClr val="000000"/>
                </a:solidFill>
                <a:latin typeface="HK Grotesk Bold"/>
              </a:rPr>
              <a:t>22</a:t>
            </a:r>
          </a:p>
        </p:txBody>
      </p:sp>
    </p:spTree>
  </p:cSld>
  <p:clrMapOvr>
    <a:masterClrMapping/>
  </p:clrMapOvr>
</p:sld>
</file>

<file path=ppt/slides/slide2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name="Picture 2" id="2"/>
          <p:cNvPicPr>
            <a:picLocks noChangeAspect="true"/>
          </p:cNvPicPr>
          <p:nvPr/>
        </p:nvPicPr>
        <p:blipFill>
          <a:blip r:embed="rId2"/>
          <a:srcRect l="0" t="1238" r="1560" b="5081"/>
          <a:stretch>
            <a:fillRect/>
          </a:stretch>
        </p:blipFill>
        <p:spPr>
          <a:xfrm flipH="false" flipV="false" rot="0">
            <a:off x="-283655" y="-282571"/>
            <a:ext cx="9353529" cy="7005138"/>
          </a:xfrm>
          <a:prstGeom prst="rect">
            <a:avLst/>
          </a:prstGeom>
        </p:spPr>
      </p:pic>
      <p:grpSp>
        <p:nvGrpSpPr>
          <p:cNvPr name="Group 3" id="3"/>
          <p:cNvGrpSpPr/>
          <p:nvPr/>
        </p:nvGrpSpPr>
        <p:grpSpPr>
          <a:xfrm rot="0">
            <a:off x="-283655" y="6722567"/>
            <a:ext cx="9420392" cy="4004368"/>
            <a:chOff x="0" y="0"/>
            <a:chExt cx="1826707" cy="776486"/>
          </a:xfrm>
        </p:grpSpPr>
        <p:sp>
          <p:nvSpPr>
            <p:cNvPr name="Freeform 4" id="4"/>
            <p:cNvSpPr/>
            <p:nvPr/>
          </p:nvSpPr>
          <p:spPr>
            <a:xfrm>
              <a:off x="0" y="0"/>
              <a:ext cx="1826707" cy="776486"/>
            </a:xfrm>
            <a:custGeom>
              <a:avLst/>
              <a:gdLst/>
              <a:ahLst/>
              <a:cxnLst/>
              <a:rect r="r" b="b" t="t" l="l"/>
              <a:pathLst>
                <a:path h="776486" w="1826707">
                  <a:moveTo>
                    <a:pt x="0" y="0"/>
                  </a:moveTo>
                  <a:lnTo>
                    <a:pt x="1826707" y="0"/>
                  </a:lnTo>
                  <a:lnTo>
                    <a:pt x="1826707" y="776486"/>
                  </a:lnTo>
                  <a:lnTo>
                    <a:pt x="0" y="776486"/>
                  </a:lnTo>
                  <a:close/>
                </a:path>
              </a:pathLst>
            </a:custGeom>
            <a:solidFill>
              <a:srgbClr val="000342"/>
            </a:solidFill>
          </p:spPr>
        </p:sp>
      </p:grpSp>
      <p:sp>
        <p:nvSpPr>
          <p:cNvPr name="TextBox 5" id="5"/>
          <p:cNvSpPr txBox="true"/>
          <p:nvPr/>
        </p:nvSpPr>
        <p:spPr>
          <a:xfrm rot="0">
            <a:off x="1028700" y="8250984"/>
            <a:ext cx="6200705" cy="1007316"/>
          </a:xfrm>
          <a:prstGeom prst="rect">
            <a:avLst/>
          </a:prstGeom>
        </p:spPr>
        <p:txBody>
          <a:bodyPr anchor="t" rtlCol="false" tIns="0" lIns="0" bIns="0" rIns="0">
            <a:spAutoFit/>
          </a:bodyPr>
          <a:lstStyle/>
          <a:p>
            <a:pPr>
              <a:lnSpc>
                <a:spcPts val="8063"/>
              </a:lnSpc>
            </a:pPr>
            <a:r>
              <a:rPr lang="en-US" sz="6399" i="false" spc="57">
                <a:solidFill>
                  <a:srgbClr val="FFFFFF"/>
                </a:solidFill>
                <a:latin typeface="Vesper Libre Bold"/>
              </a:rPr>
              <a:t>Oil in Egypt</a:t>
            </a:r>
          </a:p>
        </p:txBody>
      </p:sp>
      <p:grpSp>
        <p:nvGrpSpPr>
          <p:cNvPr name="Group 6" id="6"/>
          <p:cNvGrpSpPr/>
          <p:nvPr/>
        </p:nvGrpSpPr>
        <p:grpSpPr>
          <a:xfrm rot="5400000">
            <a:off x="11333271" y="5310125"/>
            <a:ext cx="11333645" cy="148253"/>
            <a:chOff x="0" y="0"/>
            <a:chExt cx="43690120" cy="571500"/>
          </a:xfrm>
        </p:grpSpPr>
        <p:sp>
          <p:nvSpPr>
            <p:cNvPr name="Freeform 7" id="7"/>
            <p:cNvSpPr/>
            <p:nvPr/>
          </p:nvSpPr>
          <p:spPr>
            <a:xfrm>
              <a:off x="0" y="255270"/>
              <a:ext cx="43690121" cy="69850"/>
            </a:xfrm>
            <a:custGeom>
              <a:avLst/>
              <a:gdLst/>
              <a:ahLst/>
              <a:cxnLst/>
              <a:rect r="r" b="b" t="t" l="l"/>
              <a:pathLst>
                <a:path h="69850" w="43690121">
                  <a:moveTo>
                    <a:pt x="43399289" y="0"/>
                  </a:moveTo>
                  <a:lnTo>
                    <a:pt x="0" y="0"/>
                  </a:lnTo>
                  <a:lnTo>
                    <a:pt x="0" y="69850"/>
                  </a:lnTo>
                  <a:lnTo>
                    <a:pt x="43690121" y="69850"/>
                  </a:lnTo>
                  <a:lnTo>
                    <a:pt x="43690121" y="0"/>
                  </a:lnTo>
                  <a:close/>
                </a:path>
              </a:pathLst>
            </a:custGeom>
            <a:solidFill>
              <a:srgbClr val="F4F4F4"/>
            </a:solidFill>
          </p:spPr>
        </p:sp>
      </p:grpSp>
      <p:grpSp>
        <p:nvGrpSpPr>
          <p:cNvPr name="Group 8" id="8"/>
          <p:cNvGrpSpPr/>
          <p:nvPr/>
        </p:nvGrpSpPr>
        <p:grpSpPr>
          <a:xfrm rot="5400000">
            <a:off x="773370" y="3813252"/>
            <a:ext cx="1046645" cy="148253"/>
            <a:chOff x="0" y="0"/>
            <a:chExt cx="4034716" cy="571500"/>
          </a:xfrm>
        </p:grpSpPr>
        <p:sp>
          <p:nvSpPr>
            <p:cNvPr name="Freeform 9" id="9"/>
            <p:cNvSpPr/>
            <p:nvPr/>
          </p:nvSpPr>
          <p:spPr>
            <a:xfrm>
              <a:off x="0" y="255270"/>
              <a:ext cx="4034716" cy="69850"/>
            </a:xfrm>
            <a:custGeom>
              <a:avLst/>
              <a:gdLst/>
              <a:ahLst/>
              <a:cxnLst/>
              <a:rect r="r" b="b" t="t" l="l"/>
              <a:pathLst>
                <a:path h="69850" w="4034716">
                  <a:moveTo>
                    <a:pt x="3743886" y="0"/>
                  </a:moveTo>
                  <a:lnTo>
                    <a:pt x="0" y="0"/>
                  </a:lnTo>
                  <a:lnTo>
                    <a:pt x="0" y="69850"/>
                  </a:lnTo>
                  <a:lnTo>
                    <a:pt x="4034716" y="69850"/>
                  </a:lnTo>
                  <a:lnTo>
                    <a:pt x="4034716" y="0"/>
                  </a:lnTo>
                  <a:close/>
                </a:path>
              </a:pathLst>
            </a:custGeom>
            <a:solidFill>
              <a:srgbClr val="DC3C4D"/>
            </a:solidFill>
          </p:spPr>
        </p:sp>
      </p:grpSp>
      <p:grpSp>
        <p:nvGrpSpPr>
          <p:cNvPr name="Group 10" id="10"/>
          <p:cNvGrpSpPr/>
          <p:nvPr/>
        </p:nvGrpSpPr>
        <p:grpSpPr>
          <a:xfrm rot="5400000">
            <a:off x="16321913" y="9534693"/>
            <a:ext cx="1356361" cy="148253"/>
            <a:chOff x="0" y="0"/>
            <a:chExt cx="5228642" cy="571500"/>
          </a:xfrm>
        </p:grpSpPr>
        <p:sp>
          <p:nvSpPr>
            <p:cNvPr name="Freeform 11" id="11"/>
            <p:cNvSpPr/>
            <p:nvPr/>
          </p:nvSpPr>
          <p:spPr>
            <a:xfrm>
              <a:off x="0" y="255270"/>
              <a:ext cx="5228642" cy="69850"/>
            </a:xfrm>
            <a:custGeom>
              <a:avLst/>
              <a:gdLst/>
              <a:ahLst/>
              <a:cxnLst/>
              <a:rect r="r" b="b" t="t" l="l"/>
              <a:pathLst>
                <a:path h="69850" w="5228642">
                  <a:moveTo>
                    <a:pt x="4937812" y="0"/>
                  </a:moveTo>
                  <a:lnTo>
                    <a:pt x="0" y="0"/>
                  </a:lnTo>
                  <a:lnTo>
                    <a:pt x="0" y="69850"/>
                  </a:lnTo>
                  <a:lnTo>
                    <a:pt x="5228642" y="69850"/>
                  </a:lnTo>
                  <a:lnTo>
                    <a:pt x="5228642" y="0"/>
                  </a:lnTo>
                  <a:close/>
                </a:path>
              </a:pathLst>
            </a:custGeom>
            <a:solidFill>
              <a:srgbClr val="DC3C4D"/>
            </a:solidFill>
          </p:spPr>
        </p:sp>
      </p:grpSp>
      <p:grpSp>
        <p:nvGrpSpPr>
          <p:cNvPr name="Group 12" id="12"/>
          <p:cNvGrpSpPr/>
          <p:nvPr/>
        </p:nvGrpSpPr>
        <p:grpSpPr>
          <a:xfrm rot="0">
            <a:off x="10372110" y="1244156"/>
            <a:ext cx="6165345" cy="9634141"/>
            <a:chOff x="0" y="0"/>
            <a:chExt cx="8220461" cy="12845521"/>
          </a:xfrm>
        </p:grpSpPr>
        <p:sp>
          <p:nvSpPr>
            <p:cNvPr name="TextBox 13" id="13"/>
            <p:cNvSpPr txBox="true"/>
            <p:nvPr/>
          </p:nvSpPr>
          <p:spPr>
            <a:xfrm rot="0">
              <a:off x="0" y="-85725"/>
              <a:ext cx="8220461" cy="893233"/>
            </a:xfrm>
            <a:prstGeom prst="rect">
              <a:avLst/>
            </a:prstGeom>
          </p:spPr>
          <p:txBody>
            <a:bodyPr anchor="t" rtlCol="false" tIns="0" lIns="0" bIns="0" rIns="0">
              <a:spAutoFit/>
            </a:bodyPr>
            <a:lstStyle/>
            <a:p>
              <a:pPr>
                <a:lnSpc>
                  <a:spcPts val="5600"/>
                </a:lnSpc>
              </a:pPr>
              <a:r>
                <a:rPr lang="en-US" sz="4000" i="false">
                  <a:solidFill>
                    <a:srgbClr val="000342"/>
                  </a:solidFill>
                  <a:latin typeface="HK Grotesk Bold"/>
                </a:rPr>
                <a:t>OIL</a:t>
              </a:r>
            </a:p>
          </p:txBody>
        </p:sp>
        <p:sp>
          <p:nvSpPr>
            <p:cNvPr name="TextBox 14" id="14"/>
            <p:cNvSpPr txBox="true"/>
            <p:nvPr/>
          </p:nvSpPr>
          <p:spPr>
            <a:xfrm rot="0">
              <a:off x="0" y="1010970"/>
              <a:ext cx="8220461" cy="9766300"/>
            </a:xfrm>
            <a:prstGeom prst="rect">
              <a:avLst/>
            </a:prstGeom>
          </p:spPr>
          <p:txBody>
            <a:bodyPr anchor="t" rtlCol="false" tIns="0" lIns="0" bIns="0" rIns="0">
              <a:spAutoFit/>
            </a:bodyPr>
            <a:lstStyle/>
            <a:p>
              <a:pPr>
                <a:lnSpc>
                  <a:spcPts val="4200"/>
                </a:lnSpc>
              </a:pPr>
              <a:r>
                <a:rPr lang="en-US" b="false" sz="3000" i="false" spc="75">
                  <a:solidFill>
                    <a:srgbClr val="000000"/>
                  </a:solidFill>
                  <a:latin typeface="HK Grotesk Light"/>
                </a:rPr>
                <a:t>Egypt is an important non-OPEC energy producer. It has the sixth-largest proved oil reserves in Africa. The oil sector in Egypt has signed around 83 oil and gas exploration deals with IOCs between 2013 and 2017, worth at least USD 15.5 billion. Approximately 50% of Egypt's oil production comes from the Gulf of Suez, with the Western Desert, Eastern Desert, and the Sinai Peninsula as country's three other primary producing areas</a:t>
              </a:r>
            </a:p>
          </p:txBody>
        </p:sp>
        <p:sp>
          <p:nvSpPr>
            <p:cNvPr name="TextBox 15" id="15"/>
            <p:cNvSpPr txBox="true"/>
            <p:nvPr/>
          </p:nvSpPr>
          <p:spPr>
            <a:xfrm rot="0">
              <a:off x="0" y="12321963"/>
              <a:ext cx="8220461" cy="523558"/>
            </a:xfrm>
            <a:prstGeom prst="rect">
              <a:avLst/>
            </a:prstGeom>
          </p:spPr>
          <p:txBody>
            <a:bodyPr anchor="t" rtlCol="false" tIns="0" lIns="0" bIns="0" rIns="0">
              <a:spAutoFit/>
            </a:bodyPr>
            <a:lstStyle/>
            <a:p>
              <a:pPr>
                <a:lnSpc>
                  <a:spcPts val="3359"/>
                </a:lnSpc>
              </a:pPr>
            </a:p>
          </p:txBody>
        </p:sp>
        <p:sp>
          <p:nvSpPr>
            <p:cNvPr name="TextBox 16" id="16"/>
            <p:cNvSpPr txBox="true"/>
            <p:nvPr/>
          </p:nvSpPr>
          <p:spPr>
            <a:xfrm rot="0">
              <a:off x="0" y="11581975"/>
              <a:ext cx="8220461" cy="462280"/>
            </a:xfrm>
            <a:prstGeom prst="rect">
              <a:avLst/>
            </a:prstGeom>
          </p:spPr>
          <p:txBody>
            <a:bodyPr anchor="t" rtlCol="false" tIns="0" lIns="0" bIns="0" rIns="0">
              <a:spAutoFit/>
            </a:bodyPr>
            <a:lstStyle/>
            <a:p>
              <a:pPr>
                <a:lnSpc>
                  <a:spcPts val="2940"/>
                </a:lnSpc>
              </a:pPr>
            </a:p>
          </p:txBody>
        </p:sp>
      </p:grpSp>
      <p:grpSp>
        <p:nvGrpSpPr>
          <p:cNvPr name="Group 17" id="17"/>
          <p:cNvGrpSpPr/>
          <p:nvPr/>
        </p:nvGrpSpPr>
        <p:grpSpPr>
          <a:xfrm rot="5400000">
            <a:off x="8527304" y="-275581"/>
            <a:ext cx="1233392" cy="148253"/>
            <a:chOff x="0" y="0"/>
            <a:chExt cx="4754608" cy="571500"/>
          </a:xfrm>
        </p:grpSpPr>
        <p:sp>
          <p:nvSpPr>
            <p:cNvPr name="Freeform 18" id="18"/>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grpSp>
        <p:nvGrpSpPr>
          <p:cNvPr name="Group 19" id="19"/>
          <p:cNvGrpSpPr/>
          <p:nvPr/>
        </p:nvGrpSpPr>
        <p:grpSpPr>
          <a:xfrm rot="5400000">
            <a:off x="8527304" y="10429330"/>
            <a:ext cx="1233392" cy="148253"/>
            <a:chOff x="0" y="0"/>
            <a:chExt cx="4754608" cy="571500"/>
          </a:xfrm>
        </p:grpSpPr>
        <p:sp>
          <p:nvSpPr>
            <p:cNvPr name="Freeform 20" id="20"/>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sp>
        <p:nvSpPr>
          <p:cNvPr name="TextBox 21" id="21"/>
          <p:cNvSpPr txBox="true"/>
          <p:nvPr/>
        </p:nvSpPr>
        <p:spPr>
          <a:xfrm rot="-5400000">
            <a:off x="16931793" y="9467900"/>
            <a:ext cx="1358639" cy="276066"/>
          </a:xfrm>
          <a:prstGeom prst="rect">
            <a:avLst/>
          </a:prstGeom>
        </p:spPr>
        <p:txBody>
          <a:bodyPr anchor="t" rtlCol="false" tIns="0" lIns="0" bIns="0" rIns="0">
            <a:spAutoFit/>
          </a:bodyPr>
          <a:lstStyle/>
          <a:p>
            <a:pPr algn="ctr">
              <a:lnSpc>
                <a:spcPts val="2239"/>
              </a:lnSpc>
            </a:pPr>
            <a:r>
              <a:rPr lang="en-US" b="false" sz="1599" i="false" spc="127">
                <a:solidFill>
                  <a:srgbClr val="000000"/>
                </a:solidFill>
                <a:latin typeface="HK Grotesk Bold"/>
              </a:rPr>
              <a:t>25</a:t>
            </a:r>
          </a:p>
        </p:txBody>
      </p:sp>
    </p:spTree>
  </p:cSld>
  <p:clrMapOvr>
    <a:masterClrMapping/>
  </p:clrMapOvr>
</p:sld>
</file>

<file path=ppt/slides/slide2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name="Picture 2" id="2"/>
          <p:cNvPicPr>
            <a:picLocks noChangeAspect="true"/>
          </p:cNvPicPr>
          <p:nvPr/>
        </p:nvPicPr>
        <p:blipFill>
          <a:blip r:embed="rId2"/>
          <a:srcRect l="0" t="1267" r="1806" b="3934"/>
          <a:stretch>
            <a:fillRect/>
          </a:stretch>
        </p:blipFill>
        <p:spPr>
          <a:xfrm flipH="false" flipV="false" rot="0">
            <a:off x="-283655" y="-93604"/>
            <a:ext cx="9353529" cy="6915318"/>
          </a:xfrm>
          <a:prstGeom prst="rect">
            <a:avLst/>
          </a:prstGeom>
        </p:spPr>
      </p:pic>
      <p:grpSp>
        <p:nvGrpSpPr>
          <p:cNvPr name="Group 3" id="3"/>
          <p:cNvGrpSpPr/>
          <p:nvPr/>
        </p:nvGrpSpPr>
        <p:grpSpPr>
          <a:xfrm rot="0">
            <a:off x="-283655" y="6713864"/>
            <a:ext cx="9420392" cy="4013071"/>
            <a:chOff x="0" y="0"/>
            <a:chExt cx="1826707" cy="778174"/>
          </a:xfrm>
        </p:grpSpPr>
        <p:sp>
          <p:nvSpPr>
            <p:cNvPr name="Freeform 4" id="4"/>
            <p:cNvSpPr/>
            <p:nvPr/>
          </p:nvSpPr>
          <p:spPr>
            <a:xfrm>
              <a:off x="0" y="0"/>
              <a:ext cx="1826707" cy="778174"/>
            </a:xfrm>
            <a:custGeom>
              <a:avLst/>
              <a:gdLst/>
              <a:ahLst/>
              <a:cxnLst/>
              <a:rect r="r" b="b" t="t" l="l"/>
              <a:pathLst>
                <a:path h="778174" w="1826707">
                  <a:moveTo>
                    <a:pt x="0" y="0"/>
                  </a:moveTo>
                  <a:lnTo>
                    <a:pt x="1826707" y="0"/>
                  </a:lnTo>
                  <a:lnTo>
                    <a:pt x="1826707" y="778174"/>
                  </a:lnTo>
                  <a:lnTo>
                    <a:pt x="0" y="778174"/>
                  </a:lnTo>
                  <a:close/>
                </a:path>
              </a:pathLst>
            </a:custGeom>
            <a:solidFill>
              <a:srgbClr val="000342"/>
            </a:solidFill>
          </p:spPr>
        </p:sp>
      </p:grpSp>
      <p:sp>
        <p:nvSpPr>
          <p:cNvPr name="TextBox 5" id="5"/>
          <p:cNvSpPr txBox="true"/>
          <p:nvPr/>
        </p:nvSpPr>
        <p:spPr>
          <a:xfrm rot="0">
            <a:off x="1028700" y="7232999"/>
            <a:ext cx="6200705" cy="2025301"/>
          </a:xfrm>
          <a:prstGeom prst="rect">
            <a:avLst/>
          </a:prstGeom>
        </p:spPr>
        <p:txBody>
          <a:bodyPr anchor="t" rtlCol="false" tIns="0" lIns="0" bIns="0" rIns="0">
            <a:spAutoFit/>
          </a:bodyPr>
          <a:lstStyle/>
          <a:p>
            <a:pPr>
              <a:lnSpc>
                <a:spcPts val="8064"/>
              </a:lnSpc>
            </a:pPr>
            <a:r>
              <a:rPr lang="en-US" sz="6399" i="false" spc="57">
                <a:solidFill>
                  <a:srgbClr val="FFFFFF"/>
                </a:solidFill>
                <a:latin typeface="Vesper Libre Bold"/>
              </a:rPr>
              <a:t>Natural Gas</a:t>
            </a:r>
          </a:p>
          <a:p>
            <a:pPr>
              <a:lnSpc>
                <a:spcPts val="8063"/>
              </a:lnSpc>
            </a:pPr>
            <a:r>
              <a:rPr lang="en-US" sz="6399" i="false" spc="57">
                <a:solidFill>
                  <a:srgbClr val="FFFFFF"/>
                </a:solidFill>
                <a:latin typeface="Vesper Libre Bold"/>
              </a:rPr>
              <a:t>in Egypt</a:t>
            </a:r>
          </a:p>
        </p:txBody>
      </p:sp>
      <p:grpSp>
        <p:nvGrpSpPr>
          <p:cNvPr name="Group 6" id="6"/>
          <p:cNvGrpSpPr/>
          <p:nvPr/>
        </p:nvGrpSpPr>
        <p:grpSpPr>
          <a:xfrm rot="5400000">
            <a:off x="11333271" y="5310125"/>
            <a:ext cx="11333645" cy="148253"/>
            <a:chOff x="0" y="0"/>
            <a:chExt cx="43690120" cy="571500"/>
          </a:xfrm>
        </p:grpSpPr>
        <p:sp>
          <p:nvSpPr>
            <p:cNvPr name="Freeform 7" id="7"/>
            <p:cNvSpPr/>
            <p:nvPr/>
          </p:nvSpPr>
          <p:spPr>
            <a:xfrm>
              <a:off x="0" y="255270"/>
              <a:ext cx="43690121" cy="69850"/>
            </a:xfrm>
            <a:custGeom>
              <a:avLst/>
              <a:gdLst/>
              <a:ahLst/>
              <a:cxnLst/>
              <a:rect r="r" b="b" t="t" l="l"/>
              <a:pathLst>
                <a:path h="69850" w="43690121">
                  <a:moveTo>
                    <a:pt x="43399289" y="0"/>
                  </a:moveTo>
                  <a:lnTo>
                    <a:pt x="0" y="0"/>
                  </a:lnTo>
                  <a:lnTo>
                    <a:pt x="0" y="69850"/>
                  </a:lnTo>
                  <a:lnTo>
                    <a:pt x="43690121" y="69850"/>
                  </a:lnTo>
                  <a:lnTo>
                    <a:pt x="43690121" y="0"/>
                  </a:lnTo>
                  <a:close/>
                </a:path>
              </a:pathLst>
            </a:custGeom>
            <a:solidFill>
              <a:srgbClr val="F4F4F4"/>
            </a:solidFill>
          </p:spPr>
        </p:sp>
      </p:grpSp>
      <p:grpSp>
        <p:nvGrpSpPr>
          <p:cNvPr name="Group 8" id="8"/>
          <p:cNvGrpSpPr/>
          <p:nvPr/>
        </p:nvGrpSpPr>
        <p:grpSpPr>
          <a:xfrm rot="5400000">
            <a:off x="773370" y="3813252"/>
            <a:ext cx="1046645" cy="148253"/>
            <a:chOff x="0" y="0"/>
            <a:chExt cx="4034716" cy="571500"/>
          </a:xfrm>
        </p:grpSpPr>
        <p:sp>
          <p:nvSpPr>
            <p:cNvPr name="Freeform 9" id="9"/>
            <p:cNvSpPr/>
            <p:nvPr/>
          </p:nvSpPr>
          <p:spPr>
            <a:xfrm>
              <a:off x="0" y="255270"/>
              <a:ext cx="4034716" cy="69850"/>
            </a:xfrm>
            <a:custGeom>
              <a:avLst/>
              <a:gdLst/>
              <a:ahLst/>
              <a:cxnLst/>
              <a:rect r="r" b="b" t="t" l="l"/>
              <a:pathLst>
                <a:path h="69850" w="4034716">
                  <a:moveTo>
                    <a:pt x="3743886" y="0"/>
                  </a:moveTo>
                  <a:lnTo>
                    <a:pt x="0" y="0"/>
                  </a:lnTo>
                  <a:lnTo>
                    <a:pt x="0" y="69850"/>
                  </a:lnTo>
                  <a:lnTo>
                    <a:pt x="4034716" y="69850"/>
                  </a:lnTo>
                  <a:lnTo>
                    <a:pt x="4034716" y="0"/>
                  </a:lnTo>
                  <a:close/>
                </a:path>
              </a:pathLst>
            </a:custGeom>
            <a:solidFill>
              <a:srgbClr val="DC3C4D"/>
            </a:solidFill>
          </p:spPr>
        </p:sp>
      </p:grpSp>
      <p:grpSp>
        <p:nvGrpSpPr>
          <p:cNvPr name="Group 10" id="10"/>
          <p:cNvGrpSpPr/>
          <p:nvPr/>
        </p:nvGrpSpPr>
        <p:grpSpPr>
          <a:xfrm rot="5400000">
            <a:off x="16321913" y="9534693"/>
            <a:ext cx="1356361" cy="148253"/>
            <a:chOff x="0" y="0"/>
            <a:chExt cx="5228642" cy="571500"/>
          </a:xfrm>
        </p:grpSpPr>
        <p:sp>
          <p:nvSpPr>
            <p:cNvPr name="Freeform 11" id="11"/>
            <p:cNvSpPr/>
            <p:nvPr/>
          </p:nvSpPr>
          <p:spPr>
            <a:xfrm>
              <a:off x="0" y="255270"/>
              <a:ext cx="5228642" cy="69850"/>
            </a:xfrm>
            <a:custGeom>
              <a:avLst/>
              <a:gdLst/>
              <a:ahLst/>
              <a:cxnLst/>
              <a:rect r="r" b="b" t="t" l="l"/>
              <a:pathLst>
                <a:path h="69850" w="5228642">
                  <a:moveTo>
                    <a:pt x="4937812" y="0"/>
                  </a:moveTo>
                  <a:lnTo>
                    <a:pt x="0" y="0"/>
                  </a:lnTo>
                  <a:lnTo>
                    <a:pt x="0" y="69850"/>
                  </a:lnTo>
                  <a:lnTo>
                    <a:pt x="5228642" y="69850"/>
                  </a:lnTo>
                  <a:lnTo>
                    <a:pt x="5228642" y="0"/>
                  </a:lnTo>
                  <a:close/>
                </a:path>
              </a:pathLst>
            </a:custGeom>
            <a:solidFill>
              <a:srgbClr val="DC3C4D"/>
            </a:solidFill>
          </p:spPr>
        </p:sp>
      </p:grpSp>
      <p:grpSp>
        <p:nvGrpSpPr>
          <p:cNvPr name="Group 12" id="12"/>
          <p:cNvGrpSpPr/>
          <p:nvPr/>
        </p:nvGrpSpPr>
        <p:grpSpPr>
          <a:xfrm rot="0">
            <a:off x="10372110" y="1431360"/>
            <a:ext cx="6165345" cy="5958681"/>
            <a:chOff x="0" y="0"/>
            <a:chExt cx="8220461" cy="7944908"/>
          </a:xfrm>
        </p:grpSpPr>
        <p:sp>
          <p:nvSpPr>
            <p:cNvPr name="TextBox 13" id="13"/>
            <p:cNvSpPr txBox="true"/>
            <p:nvPr/>
          </p:nvSpPr>
          <p:spPr>
            <a:xfrm rot="0">
              <a:off x="0" y="-85725"/>
              <a:ext cx="8220461" cy="893233"/>
            </a:xfrm>
            <a:prstGeom prst="rect">
              <a:avLst/>
            </a:prstGeom>
          </p:spPr>
          <p:txBody>
            <a:bodyPr anchor="t" rtlCol="false" tIns="0" lIns="0" bIns="0" rIns="0">
              <a:spAutoFit/>
            </a:bodyPr>
            <a:lstStyle/>
            <a:p>
              <a:pPr>
                <a:lnSpc>
                  <a:spcPts val="5600"/>
                </a:lnSpc>
              </a:pPr>
              <a:r>
                <a:rPr lang="en-US" sz="4000" i="false">
                  <a:solidFill>
                    <a:srgbClr val="000342"/>
                  </a:solidFill>
                  <a:latin typeface="HK Grotesk Bold"/>
                </a:rPr>
                <a:t>NATURAL GAS</a:t>
              </a:r>
            </a:p>
          </p:txBody>
        </p:sp>
        <p:sp>
          <p:nvSpPr>
            <p:cNvPr name="TextBox 14" id="14"/>
            <p:cNvSpPr txBox="true"/>
            <p:nvPr/>
          </p:nvSpPr>
          <p:spPr>
            <a:xfrm rot="0">
              <a:off x="0" y="1010970"/>
              <a:ext cx="8220461" cy="4865687"/>
            </a:xfrm>
            <a:prstGeom prst="rect">
              <a:avLst/>
            </a:prstGeom>
          </p:spPr>
          <p:txBody>
            <a:bodyPr anchor="t" rtlCol="false" tIns="0" lIns="0" bIns="0" rIns="0">
              <a:spAutoFit/>
            </a:bodyPr>
            <a:lstStyle/>
            <a:p>
              <a:pPr>
                <a:lnSpc>
                  <a:spcPts val="4200"/>
                </a:lnSpc>
              </a:pPr>
              <a:r>
                <a:rPr lang="en-US" b="false" sz="3000" i="false" spc="75">
                  <a:solidFill>
                    <a:srgbClr val="000000"/>
                  </a:solidFill>
                  <a:latin typeface="HK Grotesk Light"/>
                </a:rPr>
                <a:t>Major discoveries in the 1990s have given natural gas increasing importance as an energy source. As of 2005, the country's reserves of natural gas are estimated at 66 trillion cubic feet, which are the third largest in Africa.</a:t>
              </a:r>
            </a:p>
          </p:txBody>
        </p:sp>
        <p:sp>
          <p:nvSpPr>
            <p:cNvPr name="TextBox 15" id="15"/>
            <p:cNvSpPr txBox="true"/>
            <p:nvPr/>
          </p:nvSpPr>
          <p:spPr>
            <a:xfrm rot="0">
              <a:off x="0" y="7421351"/>
              <a:ext cx="8220461" cy="523558"/>
            </a:xfrm>
            <a:prstGeom prst="rect">
              <a:avLst/>
            </a:prstGeom>
          </p:spPr>
          <p:txBody>
            <a:bodyPr anchor="t" rtlCol="false" tIns="0" lIns="0" bIns="0" rIns="0">
              <a:spAutoFit/>
            </a:bodyPr>
            <a:lstStyle/>
            <a:p>
              <a:pPr>
                <a:lnSpc>
                  <a:spcPts val="3359"/>
                </a:lnSpc>
              </a:pPr>
            </a:p>
          </p:txBody>
        </p:sp>
        <p:sp>
          <p:nvSpPr>
            <p:cNvPr name="TextBox 16" id="16"/>
            <p:cNvSpPr txBox="true"/>
            <p:nvPr/>
          </p:nvSpPr>
          <p:spPr>
            <a:xfrm rot="0">
              <a:off x="0" y="6681363"/>
              <a:ext cx="8220461" cy="462280"/>
            </a:xfrm>
            <a:prstGeom prst="rect">
              <a:avLst/>
            </a:prstGeom>
          </p:spPr>
          <p:txBody>
            <a:bodyPr anchor="t" rtlCol="false" tIns="0" lIns="0" bIns="0" rIns="0">
              <a:spAutoFit/>
            </a:bodyPr>
            <a:lstStyle/>
            <a:p>
              <a:pPr>
                <a:lnSpc>
                  <a:spcPts val="2940"/>
                </a:lnSpc>
              </a:pPr>
            </a:p>
          </p:txBody>
        </p:sp>
      </p:grpSp>
      <p:grpSp>
        <p:nvGrpSpPr>
          <p:cNvPr name="Group 17" id="17"/>
          <p:cNvGrpSpPr/>
          <p:nvPr/>
        </p:nvGrpSpPr>
        <p:grpSpPr>
          <a:xfrm rot="5400000">
            <a:off x="8527304" y="-275581"/>
            <a:ext cx="1233392" cy="148253"/>
            <a:chOff x="0" y="0"/>
            <a:chExt cx="4754608" cy="571500"/>
          </a:xfrm>
        </p:grpSpPr>
        <p:sp>
          <p:nvSpPr>
            <p:cNvPr name="Freeform 18" id="18"/>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grpSp>
        <p:nvGrpSpPr>
          <p:cNvPr name="Group 19" id="19"/>
          <p:cNvGrpSpPr/>
          <p:nvPr/>
        </p:nvGrpSpPr>
        <p:grpSpPr>
          <a:xfrm rot="5400000">
            <a:off x="8527304" y="10429330"/>
            <a:ext cx="1233392" cy="148253"/>
            <a:chOff x="0" y="0"/>
            <a:chExt cx="4754608" cy="571500"/>
          </a:xfrm>
        </p:grpSpPr>
        <p:sp>
          <p:nvSpPr>
            <p:cNvPr name="Freeform 20" id="20"/>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sp>
        <p:nvSpPr>
          <p:cNvPr name="TextBox 21" id="21"/>
          <p:cNvSpPr txBox="true"/>
          <p:nvPr/>
        </p:nvSpPr>
        <p:spPr>
          <a:xfrm rot="-5400000">
            <a:off x="16931793" y="9467900"/>
            <a:ext cx="1358639" cy="276066"/>
          </a:xfrm>
          <a:prstGeom prst="rect">
            <a:avLst/>
          </a:prstGeom>
        </p:spPr>
        <p:txBody>
          <a:bodyPr anchor="t" rtlCol="false" tIns="0" lIns="0" bIns="0" rIns="0">
            <a:spAutoFit/>
          </a:bodyPr>
          <a:lstStyle/>
          <a:p>
            <a:pPr algn="ctr">
              <a:lnSpc>
                <a:spcPts val="2239"/>
              </a:lnSpc>
            </a:pPr>
            <a:r>
              <a:rPr lang="en-US" b="false" sz="1599" i="false" spc="127">
                <a:solidFill>
                  <a:srgbClr val="000000"/>
                </a:solidFill>
                <a:latin typeface="HK Grotesk Bold"/>
              </a:rPr>
              <a:t>26</a:t>
            </a:r>
          </a:p>
        </p:txBody>
      </p:sp>
    </p:spTree>
  </p:cSld>
  <p:clrMapOvr>
    <a:masterClrMapping/>
  </p:clrMapOvr>
</p:sld>
</file>

<file path=ppt/slides/slide2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10435241" y="1381201"/>
            <a:ext cx="6493411" cy="701326"/>
          </a:xfrm>
          <a:prstGeom prst="rect">
            <a:avLst/>
          </a:prstGeom>
        </p:spPr>
        <p:txBody>
          <a:bodyPr anchor="t" rtlCol="false" tIns="0" lIns="0" bIns="0" rIns="0">
            <a:spAutoFit/>
          </a:bodyPr>
          <a:lstStyle/>
          <a:p>
            <a:pPr>
              <a:lnSpc>
                <a:spcPts val="5304"/>
              </a:lnSpc>
            </a:pPr>
            <a:r>
              <a:rPr lang="en-US" sz="5100" i="false" spc="45">
                <a:solidFill>
                  <a:srgbClr val="000000"/>
                </a:solidFill>
                <a:latin typeface="HK Grotesk Bold"/>
              </a:rPr>
              <a:t>A STRATEGIC POINT</a:t>
            </a:r>
          </a:p>
        </p:txBody>
      </p:sp>
      <p:grpSp>
        <p:nvGrpSpPr>
          <p:cNvPr name="Group 3" id="3"/>
          <p:cNvGrpSpPr/>
          <p:nvPr/>
        </p:nvGrpSpPr>
        <p:grpSpPr>
          <a:xfrm rot="0">
            <a:off x="17002778" y="7661402"/>
            <a:ext cx="1285222" cy="2625598"/>
            <a:chOff x="0" y="0"/>
            <a:chExt cx="263683" cy="538681"/>
          </a:xfrm>
        </p:grpSpPr>
        <p:sp>
          <p:nvSpPr>
            <p:cNvPr name="Freeform 4" id="4"/>
            <p:cNvSpPr/>
            <p:nvPr/>
          </p:nvSpPr>
          <p:spPr>
            <a:xfrm>
              <a:off x="0" y="0"/>
              <a:ext cx="263682" cy="538680"/>
            </a:xfrm>
            <a:custGeom>
              <a:avLst/>
              <a:gdLst/>
              <a:ahLst/>
              <a:cxnLst/>
              <a:rect r="r" b="b" t="t" l="l"/>
              <a:pathLst>
                <a:path h="538680" w="263682">
                  <a:moveTo>
                    <a:pt x="0" y="0"/>
                  </a:moveTo>
                  <a:lnTo>
                    <a:pt x="263682" y="0"/>
                  </a:lnTo>
                  <a:lnTo>
                    <a:pt x="263682" y="538680"/>
                  </a:lnTo>
                  <a:lnTo>
                    <a:pt x="0" y="538680"/>
                  </a:lnTo>
                  <a:close/>
                </a:path>
              </a:pathLst>
            </a:custGeom>
            <a:solidFill>
              <a:srgbClr val="000342"/>
            </a:solidFill>
          </p:spPr>
        </p:sp>
      </p:grpSp>
      <p:grpSp>
        <p:nvGrpSpPr>
          <p:cNvPr name="Group 5" id="5"/>
          <p:cNvGrpSpPr/>
          <p:nvPr/>
        </p:nvGrpSpPr>
        <p:grpSpPr>
          <a:xfrm rot="0">
            <a:off x="10435241" y="1698526"/>
            <a:ext cx="5672154" cy="5839232"/>
            <a:chOff x="0" y="0"/>
            <a:chExt cx="7562873" cy="7785643"/>
          </a:xfrm>
        </p:grpSpPr>
        <p:sp>
          <p:nvSpPr>
            <p:cNvPr name="TextBox 6" id="6"/>
            <p:cNvSpPr txBox="true"/>
            <p:nvPr/>
          </p:nvSpPr>
          <p:spPr>
            <a:xfrm rot="0">
              <a:off x="0" y="-66675"/>
              <a:ext cx="7562873" cy="715539"/>
            </a:xfrm>
            <a:prstGeom prst="rect">
              <a:avLst/>
            </a:prstGeom>
          </p:spPr>
          <p:txBody>
            <a:bodyPr anchor="t" rtlCol="false" tIns="0" lIns="0" bIns="0" rIns="0">
              <a:spAutoFit/>
            </a:bodyPr>
            <a:lstStyle/>
            <a:p>
              <a:pPr>
                <a:lnSpc>
                  <a:spcPts val="4479"/>
                </a:lnSpc>
              </a:pPr>
            </a:p>
          </p:txBody>
        </p:sp>
        <p:sp>
          <p:nvSpPr>
            <p:cNvPr name="TextBox 7" id="7"/>
            <p:cNvSpPr txBox="true"/>
            <p:nvPr/>
          </p:nvSpPr>
          <p:spPr>
            <a:xfrm rot="0">
              <a:off x="0" y="819693"/>
              <a:ext cx="7562873" cy="6965950"/>
            </a:xfrm>
            <a:prstGeom prst="rect">
              <a:avLst/>
            </a:prstGeom>
          </p:spPr>
          <p:txBody>
            <a:bodyPr anchor="t" rtlCol="false" tIns="0" lIns="0" bIns="0" rIns="0">
              <a:spAutoFit/>
            </a:bodyPr>
            <a:lstStyle/>
            <a:p>
              <a:pPr>
                <a:lnSpc>
                  <a:spcPts val="4200"/>
                </a:lnSpc>
              </a:pPr>
              <a:r>
                <a:rPr lang="en-US" b="false" sz="3000" i="false" spc="75">
                  <a:solidFill>
                    <a:srgbClr val="000000"/>
                  </a:solidFill>
                  <a:latin typeface="HK Grotesk Light"/>
                </a:rPr>
                <a:t>Egypt plays a vital role in international energy markets through the operations of the two Suez Canal transit points and the Suez-Mediterranean pipeline. Fees collected from the operation of these two transit points are significant sources of revenue for the Egyptian government.</a:t>
              </a:r>
            </a:p>
          </p:txBody>
        </p:sp>
      </p:grpSp>
      <p:pic>
        <p:nvPicPr>
          <p:cNvPr name="Picture 8" id="8"/>
          <p:cNvPicPr>
            <a:picLocks noChangeAspect="true"/>
          </p:cNvPicPr>
          <p:nvPr/>
        </p:nvPicPr>
        <p:blipFill>
          <a:blip r:embed="rId2"/>
          <a:srcRect l="143" t="5902" r="4101" b="0"/>
          <a:stretch>
            <a:fillRect/>
          </a:stretch>
        </p:blipFill>
        <p:spPr>
          <a:xfrm flipH="false" flipV="false" rot="0">
            <a:off x="0" y="2044298"/>
            <a:ext cx="9144000" cy="4492864"/>
          </a:xfrm>
          <a:prstGeom prst="rect">
            <a:avLst/>
          </a:prstGeom>
        </p:spPr>
      </p:pic>
      <p:grpSp>
        <p:nvGrpSpPr>
          <p:cNvPr name="Group 9" id="9"/>
          <p:cNvGrpSpPr/>
          <p:nvPr/>
        </p:nvGrpSpPr>
        <p:grpSpPr>
          <a:xfrm rot="0">
            <a:off x="-14644" y="7679558"/>
            <a:ext cx="9159590" cy="2635197"/>
            <a:chOff x="0" y="0"/>
            <a:chExt cx="3150421" cy="906370"/>
          </a:xfrm>
        </p:grpSpPr>
        <p:sp>
          <p:nvSpPr>
            <p:cNvPr name="Freeform 10" id="10"/>
            <p:cNvSpPr/>
            <p:nvPr/>
          </p:nvSpPr>
          <p:spPr>
            <a:xfrm>
              <a:off x="0" y="0"/>
              <a:ext cx="3150421" cy="906370"/>
            </a:xfrm>
            <a:custGeom>
              <a:avLst/>
              <a:gdLst/>
              <a:ahLst/>
              <a:cxnLst/>
              <a:rect r="r" b="b" t="t" l="l"/>
              <a:pathLst>
                <a:path h="906370" w="3150421">
                  <a:moveTo>
                    <a:pt x="0" y="0"/>
                  </a:moveTo>
                  <a:lnTo>
                    <a:pt x="3150421" y="0"/>
                  </a:lnTo>
                  <a:lnTo>
                    <a:pt x="3150421" y="906370"/>
                  </a:lnTo>
                  <a:lnTo>
                    <a:pt x="0" y="906370"/>
                  </a:lnTo>
                  <a:close/>
                </a:path>
              </a:pathLst>
            </a:custGeom>
            <a:solidFill>
              <a:srgbClr val="000342"/>
            </a:solidFill>
          </p:spPr>
        </p:sp>
      </p:grpSp>
      <p:grpSp>
        <p:nvGrpSpPr>
          <p:cNvPr name="Group 11" id="11"/>
          <p:cNvGrpSpPr/>
          <p:nvPr/>
        </p:nvGrpSpPr>
        <p:grpSpPr>
          <a:xfrm rot="5400000">
            <a:off x="-4163011" y="5355845"/>
            <a:ext cx="10899304" cy="148253"/>
            <a:chOff x="0" y="0"/>
            <a:chExt cx="42015778" cy="571500"/>
          </a:xfrm>
        </p:grpSpPr>
        <p:sp>
          <p:nvSpPr>
            <p:cNvPr name="Freeform 12" id="12"/>
            <p:cNvSpPr/>
            <p:nvPr/>
          </p:nvSpPr>
          <p:spPr>
            <a:xfrm>
              <a:off x="0" y="255270"/>
              <a:ext cx="42015780" cy="69850"/>
            </a:xfrm>
            <a:custGeom>
              <a:avLst/>
              <a:gdLst/>
              <a:ahLst/>
              <a:cxnLst/>
              <a:rect r="r" b="b" t="t" l="l"/>
              <a:pathLst>
                <a:path h="69850" w="42015780">
                  <a:moveTo>
                    <a:pt x="41724948" y="0"/>
                  </a:moveTo>
                  <a:lnTo>
                    <a:pt x="0" y="0"/>
                  </a:lnTo>
                  <a:lnTo>
                    <a:pt x="0" y="69850"/>
                  </a:lnTo>
                  <a:lnTo>
                    <a:pt x="42015780" y="69850"/>
                  </a:lnTo>
                  <a:lnTo>
                    <a:pt x="42015780" y="0"/>
                  </a:lnTo>
                  <a:close/>
                </a:path>
              </a:pathLst>
            </a:custGeom>
            <a:solidFill>
              <a:srgbClr val="F4F4F4"/>
            </a:solidFill>
          </p:spPr>
        </p:sp>
      </p:grpSp>
      <p:grpSp>
        <p:nvGrpSpPr>
          <p:cNvPr name="Group 13" id="13"/>
          <p:cNvGrpSpPr/>
          <p:nvPr/>
        </p:nvGrpSpPr>
        <p:grpSpPr>
          <a:xfrm rot="5400000">
            <a:off x="643488" y="8249548"/>
            <a:ext cx="1286306" cy="148253"/>
            <a:chOff x="0" y="0"/>
            <a:chExt cx="4958587" cy="571500"/>
          </a:xfrm>
        </p:grpSpPr>
        <p:sp>
          <p:nvSpPr>
            <p:cNvPr name="Freeform 14" id="14"/>
            <p:cNvSpPr/>
            <p:nvPr/>
          </p:nvSpPr>
          <p:spPr>
            <a:xfrm>
              <a:off x="0" y="255270"/>
              <a:ext cx="4958587" cy="69850"/>
            </a:xfrm>
            <a:custGeom>
              <a:avLst/>
              <a:gdLst/>
              <a:ahLst/>
              <a:cxnLst/>
              <a:rect r="r" b="b" t="t" l="l"/>
              <a:pathLst>
                <a:path h="69850" w="4958587">
                  <a:moveTo>
                    <a:pt x="4667757" y="0"/>
                  </a:moveTo>
                  <a:lnTo>
                    <a:pt x="0" y="0"/>
                  </a:lnTo>
                  <a:lnTo>
                    <a:pt x="0" y="69850"/>
                  </a:lnTo>
                  <a:lnTo>
                    <a:pt x="4958587" y="69850"/>
                  </a:lnTo>
                  <a:lnTo>
                    <a:pt x="4958587" y="0"/>
                  </a:lnTo>
                  <a:close/>
                </a:path>
              </a:pathLst>
            </a:custGeom>
            <a:solidFill>
              <a:srgbClr val="DC3C4D"/>
            </a:solidFill>
          </p:spPr>
        </p:sp>
      </p:grpSp>
      <p:grpSp>
        <p:nvGrpSpPr>
          <p:cNvPr name="Group 15" id="15"/>
          <p:cNvGrpSpPr/>
          <p:nvPr/>
        </p:nvGrpSpPr>
        <p:grpSpPr>
          <a:xfrm rot="5400000">
            <a:off x="11335955" y="5310125"/>
            <a:ext cx="11333645" cy="148253"/>
            <a:chOff x="0" y="0"/>
            <a:chExt cx="43690120" cy="571500"/>
          </a:xfrm>
        </p:grpSpPr>
        <p:sp>
          <p:nvSpPr>
            <p:cNvPr name="Freeform 16" id="16"/>
            <p:cNvSpPr/>
            <p:nvPr/>
          </p:nvSpPr>
          <p:spPr>
            <a:xfrm>
              <a:off x="0" y="255270"/>
              <a:ext cx="43690121" cy="69850"/>
            </a:xfrm>
            <a:custGeom>
              <a:avLst/>
              <a:gdLst/>
              <a:ahLst/>
              <a:cxnLst/>
              <a:rect r="r" b="b" t="t" l="l"/>
              <a:pathLst>
                <a:path h="69850" w="43690121">
                  <a:moveTo>
                    <a:pt x="43399289" y="0"/>
                  </a:moveTo>
                  <a:lnTo>
                    <a:pt x="0" y="0"/>
                  </a:lnTo>
                  <a:lnTo>
                    <a:pt x="0" y="69850"/>
                  </a:lnTo>
                  <a:lnTo>
                    <a:pt x="43690121" y="69850"/>
                  </a:lnTo>
                  <a:lnTo>
                    <a:pt x="43690121" y="0"/>
                  </a:lnTo>
                  <a:close/>
                </a:path>
              </a:pathLst>
            </a:custGeom>
            <a:solidFill>
              <a:srgbClr val="F4F4F4"/>
            </a:solidFill>
          </p:spPr>
        </p:sp>
      </p:grpSp>
      <p:grpSp>
        <p:nvGrpSpPr>
          <p:cNvPr name="Group 17" id="17"/>
          <p:cNvGrpSpPr/>
          <p:nvPr/>
        </p:nvGrpSpPr>
        <p:grpSpPr>
          <a:xfrm rot="5400000">
            <a:off x="8446188" y="10211126"/>
            <a:ext cx="1395624" cy="148253"/>
            <a:chOff x="0" y="0"/>
            <a:chExt cx="5379998" cy="571500"/>
          </a:xfrm>
        </p:grpSpPr>
        <p:sp>
          <p:nvSpPr>
            <p:cNvPr name="Freeform 18" id="18"/>
            <p:cNvSpPr/>
            <p:nvPr/>
          </p:nvSpPr>
          <p:spPr>
            <a:xfrm>
              <a:off x="0" y="255270"/>
              <a:ext cx="5379998" cy="69850"/>
            </a:xfrm>
            <a:custGeom>
              <a:avLst/>
              <a:gdLst/>
              <a:ahLst/>
              <a:cxnLst/>
              <a:rect r="r" b="b" t="t" l="l"/>
              <a:pathLst>
                <a:path h="69850" w="5379998">
                  <a:moveTo>
                    <a:pt x="5089168" y="0"/>
                  </a:moveTo>
                  <a:lnTo>
                    <a:pt x="0" y="0"/>
                  </a:lnTo>
                  <a:lnTo>
                    <a:pt x="0" y="69850"/>
                  </a:lnTo>
                  <a:lnTo>
                    <a:pt x="5379998" y="69850"/>
                  </a:lnTo>
                  <a:lnTo>
                    <a:pt x="5379998" y="0"/>
                  </a:lnTo>
                  <a:close/>
                </a:path>
              </a:pathLst>
            </a:custGeom>
            <a:solidFill>
              <a:srgbClr val="FFFFFF"/>
            </a:solidFill>
            <a:ln>
              <a:solidFill>
                <a:srgbClr val="000000"/>
              </a:solidFill>
            </a:ln>
          </p:spPr>
        </p:sp>
      </p:grpSp>
      <p:grpSp>
        <p:nvGrpSpPr>
          <p:cNvPr name="Group 19" id="19"/>
          <p:cNvGrpSpPr/>
          <p:nvPr/>
        </p:nvGrpSpPr>
        <p:grpSpPr>
          <a:xfrm rot="5400000">
            <a:off x="8527304" y="-275581"/>
            <a:ext cx="1233392" cy="148253"/>
            <a:chOff x="0" y="0"/>
            <a:chExt cx="4754608" cy="571500"/>
          </a:xfrm>
        </p:grpSpPr>
        <p:sp>
          <p:nvSpPr>
            <p:cNvPr name="Freeform 20" id="20"/>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grpSp>
        <p:nvGrpSpPr>
          <p:cNvPr name="Group 21" id="21"/>
          <p:cNvGrpSpPr/>
          <p:nvPr/>
        </p:nvGrpSpPr>
        <p:grpSpPr>
          <a:xfrm rot="5400000">
            <a:off x="8527304" y="10429330"/>
            <a:ext cx="1233392" cy="148253"/>
            <a:chOff x="0" y="0"/>
            <a:chExt cx="4754608" cy="571500"/>
          </a:xfrm>
        </p:grpSpPr>
        <p:sp>
          <p:nvSpPr>
            <p:cNvPr name="Freeform 22" id="22"/>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sp>
        <p:nvSpPr>
          <p:cNvPr name="TextBox 23" id="23"/>
          <p:cNvSpPr txBox="true"/>
          <p:nvPr/>
        </p:nvSpPr>
        <p:spPr>
          <a:xfrm rot="-5400000">
            <a:off x="16931793" y="9467900"/>
            <a:ext cx="1358639" cy="276066"/>
          </a:xfrm>
          <a:prstGeom prst="rect">
            <a:avLst/>
          </a:prstGeom>
        </p:spPr>
        <p:txBody>
          <a:bodyPr anchor="t" rtlCol="false" tIns="0" lIns="0" bIns="0" rIns="0">
            <a:spAutoFit/>
          </a:bodyPr>
          <a:lstStyle/>
          <a:p>
            <a:pPr algn="ctr">
              <a:lnSpc>
                <a:spcPts val="2239"/>
              </a:lnSpc>
            </a:pPr>
            <a:r>
              <a:rPr lang="en-US" b="false" sz="1599" i="false" spc="127">
                <a:solidFill>
                  <a:srgbClr val="FFFFFF"/>
                </a:solidFill>
                <a:latin typeface="HK Grotesk Bold"/>
              </a:rPr>
              <a:t>27</a:t>
            </a:r>
          </a:p>
        </p:txBody>
      </p:sp>
    </p:spTree>
  </p:cSld>
  <p:clrMapOvr>
    <a:masterClrMapping/>
  </p:clrMapOvr>
</p:sld>
</file>

<file path=ppt/slides/slide28.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sp>
        <p:nvSpPr>
          <p:cNvPr name="TextBox 2" id="2"/>
          <p:cNvSpPr txBox="true"/>
          <p:nvPr/>
        </p:nvSpPr>
        <p:spPr>
          <a:xfrm rot="0">
            <a:off x="1414403" y="414656"/>
            <a:ext cx="4358697" cy="574509"/>
          </a:xfrm>
          <a:prstGeom prst="rect">
            <a:avLst/>
          </a:prstGeom>
        </p:spPr>
        <p:txBody>
          <a:bodyPr anchor="t" rtlCol="false" tIns="0" lIns="0" bIns="0" rIns="0">
            <a:spAutoFit/>
          </a:bodyPr>
          <a:lstStyle/>
          <a:p>
            <a:pPr>
              <a:lnSpc>
                <a:spcPts val="4536"/>
              </a:lnSpc>
            </a:pPr>
            <a:r>
              <a:rPr lang="en-US" sz="3600" i="false" spc="32">
                <a:solidFill>
                  <a:srgbClr val="000342"/>
                </a:solidFill>
                <a:latin typeface="Vesper Libre Bold"/>
              </a:rPr>
              <a:t>GDP per Sector</a:t>
            </a:r>
          </a:p>
        </p:txBody>
      </p:sp>
      <p:grpSp>
        <p:nvGrpSpPr>
          <p:cNvPr name="Group 3" id="3"/>
          <p:cNvGrpSpPr/>
          <p:nvPr/>
        </p:nvGrpSpPr>
        <p:grpSpPr>
          <a:xfrm rot="0">
            <a:off x="3667877" y="1054576"/>
            <a:ext cx="10952245" cy="8177848"/>
            <a:chOff x="0" y="0"/>
            <a:chExt cx="14602993" cy="10903797"/>
          </a:xfrm>
        </p:grpSpPr>
        <p:sp>
          <p:nvSpPr>
            <p:cNvPr name="TextBox 4" id="4"/>
            <p:cNvSpPr txBox="true"/>
            <p:nvPr/>
          </p:nvSpPr>
          <p:spPr>
            <a:xfrm rot="0">
              <a:off x="0" y="4078336"/>
              <a:ext cx="2211387" cy="744601"/>
            </a:xfrm>
            <a:prstGeom prst="rect">
              <a:avLst/>
            </a:prstGeom>
          </p:spPr>
          <p:txBody>
            <a:bodyPr anchor="t" rtlCol="false" tIns="0" lIns="0" bIns="0" rIns="0">
              <a:spAutoFit/>
            </a:bodyPr>
            <a:lstStyle/>
            <a:p>
              <a:pPr algn="ctr">
                <a:lnSpc>
                  <a:spcPts val="2267"/>
                </a:lnSpc>
              </a:pPr>
              <a:r>
                <a:rPr lang="en-US" sz="1619">
                  <a:solidFill>
                    <a:srgbClr val="000000"/>
                  </a:solidFill>
                  <a:latin typeface="Arimo"/>
                </a:rPr>
                <a:t>Trade and finance</a:t>
              </a:r>
            </a:p>
            <a:p>
              <a:pPr algn="ctr">
                <a:lnSpc>
                  <a:spcPts val="2267"/>
                </a:lnSpc>
              </a:pPr>
              <a:r>
                <a:rPr lang="en-US" sz="1619">
                  <a:solidFill>
                    <a:srgbClr val="000000"/>
                  </a:solidFill>
                  <a:latin typeface="Arimo"/>
                </a:rPr>
                <a:t>22%</a:t>
              </a:r>
            </a:p>
          </p:txBody>
        </p:sp>
        <p:sp>
          <p:nvSpPr>
            <p:cNvPr name="TextBox 5" id="5"/>
            <p:cNvSpPr txBox="true"/>
            <p:nvPr/>
          </p:nvSpPr>
          <p:spPr>
            <a:xfrm rot="0">
              <a:off x="11446408" y="8074687"/>
              <a:ext cx="3156585" cy="744601"/>
            </a:xfrm>
            <a:prstGeom prst="rect">
              <a:avLst/>
            </a:prstGeom>
          </p:spPr>
          <p:txBody>
            <a:bodyPr anchor="t" rtlCol="false" tIns="0" lIns="0" bIns="0" rIns="0">
              <a:spAutoFit/>
            </a:bodyPr>
            <a:lstStyle/>
            <a:p>
              <a:pPr algn="ctr">
                <a:lnSpc>
                  <a:spcPts val="2267"/>
                </a:lnSpc>
              </a:pPr>
              <a:r>
                <a:rPr lang="en-US" sz="1619">
                  <a:solidFill>
                    <a:srgbClr val="000000"/>
                  </a:solidFill>
                  <a:latin typeface="Arimo"/>
                </a:rPr>
                <a:t>Manufacturing and mining</a:t>
              </a:r>
            </a:p>
            <a:p>
              <a:pPr algn="ctr">
                <a:lnSpc>
                  <a:spcPts val="2267"/>
                </a:lnSpc>
              </a:pPr>
              <a:r>
                <a:rPr lang="en-US" sz="1619">
                  <a:solidFill>
                    <a:srgbClr val="000000"/>
                  </a:solidFill>
                  <a:latin typeface="Arimo"/>
                </a:rPr>
                <a:t>18%</a:t>
              </a:r>
            </a:p>
          </p:txBody>
        </p:sp>
        <p:sp>
          <p:nvSpPr>
            <p:cNvPr name="TextBox 6" id="6"/>
            <p:cNvSpPr txBox="true"/>
            <p:nvPr/>
          </p:nvSpPr>
          <p:spPr>
            <a:xfrm rot="0">
              <a:off x="12007002" y="2996890"/>
              <a:ext cx="1311275" cy="744601"/>
            </a:xfrm>
            <a:prstGeom prst="rect">
              <a:avLst/>
            </a:prstGeom>
          </p:spPr>
          <p:txBody>
            <a:bodyPr anchor="t" rtlCol="false" tIns="0" lIns="0" bIns="0" rIns="0">
              <a:spAutoFit/>
            </a:bodyPr>
            <a:lstStyle/>
            <a:p>
              <a:pPr algn="ctr">
                <a:lnSpc>
                  <a:spcPts val="2267"/>
                </a:lnSpc>
              </a:pPr>
              <a:r>
                <a:rPr lang="en-US" sz="1619">
                  <a:solidFill>
                    <a:srgbClr val="000000"/>
                  </a:solidFill>
                  <a:latin typeface="Arimo"/>
                </a:rPr>
                <a:t>Agriculutre</a:t>
              </a:r>
            </a:p>
            <a:p>
              <a:pPr algn="ctr">
                <a:lnSpc>
                  <a:spcPts val="2267"/>
                </a:lnSpc>
              </a:pPr>
              <a:r>
                <a:rPr lang="en-US" sz="1619">
                  <a:solidFill>
                    <a:srgbClr val="000000"/>
                  </a:solidFill>
                  <a:latin typeface="Arimo"/>
                </a:rPr>
                <a:t>15%</a:t>
              </a:r>
            </a:p>
          </p:txBody>
        </p:sp>
        <p:sp>
          <p:nvSpPr>
            <p:cNvPr name="TextBox 7" id="7"/>
            <p:cNvSpPr txBox="true"/>
            <p:nvPr/>
          </p:nvSpPr>
          <p:spPr>
            <a:xfrm rot="0">
              <a:off x="1861280" y="8689846"/>
              <a:ext cx="1768793" cy="744601"/>
            </a:xfrm>
            <a:prstGeom prst="rect">
              <a:avLst/>
            </a:prstGeom>
          </p:spPr>
          <p:txBody>
            <a:bodyPr anchor="t" rtlCol="false" tIns="0" lIns="0" bIns="0" rIns="0">
              <a:spAutoFit/>
            </a:bodyPr>
            <a:lstStyle/>
            <a:p>
              <a:pPr algn="ctr">
                <a:lnSpc>
                  <a:spcPts val="2267"/>
                </a:lnSpc>
              </a:pPr>
              <a:r>
                <a:rPr lang="en-US" sz="1619">
                  <a:solidFill>
                    <a:srgbClr val="000000"/>
                  </a:solidFill>
                  <a:latin typeface="Arimo"/>
                </a:rPr>
                <a:t>Transportation</a:t>
              </a:r>
            </a:p>
            <a:p>
              <a:pPr algn="ctr">
                <a:lnSpc>
                  <a:spcPts val="2267"/>
                </a:lnSpc>
              </a:pPr>
              <a:r>
                <a:rPr lang="en-US" sz="1619">
                  <a:solidFill>
                    <a:srgbClr val="000000"/>
                  </a:solidFill>
                  <a:latin typeface="Arimo"/>
                </a:rPr>
                <a:t>9%</a:t>
              </a:r>
            </a:p>
          </p:txBody>
        </p:sp>
        <p:sp>
          <p:nvSpPr>
            <p:cNvPr name="TextBox 8" id="8"/>
            <p:cNvSpPr txBox="true"/>
            <p:nvPr/>
          </p:nvSpPr>
          <p:spPr>
            <a:xfrm rot="0">
              <a:off x="4732678" y="312916"/>
              <a:ext cx="990759" cy="744601"/>
            </a:xfrm>
            <a:prstGeom prst="rect">
              <a:avLst/>
            </a:prstGeom>
          </p:spPr>
          <p:txBody>
            <a:bodyPr anchor="t" rtlCol="false" tIns="0" lIns="0" bIns="0" rIns="0">
              <a:spAutoFit/>
            </a:bodyPr>
            <a:lstStyle/>
            <a:p>
              <a:pPr algn="ctr">
                <a:lnSpc>
                  <a:spcPts val="2267"/>
                </a:lnSpc>
              </a:pPr>
              <a:r>
                <a:rPr lang="en-US" sz="1619">
                  <a:solidFill>
                    <a:srgbClr val="000000"/>
                  </a:solidFill>
                  <a:latin typeface="Arimo"/>
                </a:rPr>
                <a:t>Tourism</a:t>
              </a:r>
            </a:p>
            <a:p>
              <a:pPr algn="ctr">
                <a:lnSpc>
                  <a:spcPts val="2267"/>
                </a:lnSpc>
              </a:pPr>
              <a:r>
                <a:rPr lang="en-US" sz="1619">
                  <a:solidFill>
                    <a:srgbClr val="000000"/>
                  </a:solidFill>
                  <a:latin typeface="Arimo"/>
                </a:rPr>
                <a:t>9%</a:t>
              </a:r>
            </a:p>
          </p:txBody>
        </p:sp>
        <p:sp>
          <p:nvSpPr>
            <p:cNvPr name="TextBox 9" id="9"/>
            <p:cNvSpPr txBox="true"/>
            <p:nvPr/>
          </p:nvSpPr>
          <p:spPr>
            <a:xfrm rot="0">
              <a:off x="6465402" y="10159196"/>
              <a:ext cx="2912586" cy="744601"/>
            </a:xfrm>
            <a:prstGeom prst="rect">
              <a:avLst/>
            </a:prstGeom>
          </p:spPr>
          <p:txBody>
            <a:bodyPr anchor="t" rtlCol="false" tIns="0" lIns="0" bIns="0" rIns="0">
              <a:spAutoFit/>
            </a:bodyPr>
            <a:lstStyle/>
            <a:p>
              <a:pPr algn="ctr">
                <a:lnSpc>
                  <a:spcPts val="2267"/>
                </a:lnSpc>
              </a:pPr>
              <a:r>
                <a:rPr lang="en-US" sz="1619">
                  <a:solidFill>
                    <a:srgbClr val="000000"/>
                  </a:solidFill>
                  <a:latin typeface="Arimo"/>
                </a:rPr>
                <a:t>Petroleum and products</a:t>
              </a:r>
            </a:p>
            <a:p>
              <a:pPr algn="ctr">
                <a:lnSpc>
                  <a:spcPts val="2267"/>
                </a:lnSpc>
              </a:pPr>
              <a:r>
                <a:rPr lang="en-US" sz="1619">
                  <a:solidFill>
                    <a:srgbClr val="000000"/>
                  </a:solidFill>
                  <a:latin typeface="Arimo"/>
                </a:rPr>
                <a:t>8%</a:t>
              </a:r>
            </a:p>
          </p:txBody>
        </p:sp>
        <p:sp>
          <p:nvSpPr>
            <p:cNvPr name="TextBox 10" id="10"/>
            <p:cNvSpPr txBox="true"/>
            <p:nvPr/>
          </p:nvSpPr>
          <p:spPr>
            <a:xfrm rot="0">
              <a:off x="9759211" y="526600"/>
              <a:ext cx="1875314" cy="744601"/>
            </a:xfrm>
            <a:prstGeom prst="rect">
              <a:avLst/>
            </a:prstGeom>
          </p:spPr>
          <p:txBody>
            <a:bodyPr anchor="t" rtlCol="false" tIns="0" lIns="0" bIns="0" rIns="0">
              <a:spAutoFit/>
            </a:bodyPr>
            <a:lstStyle/>
            <a:p>
              <a:pPr algn="ctr">
                <a:lnSpc>
                  <a:spcPts val="2267"/>
                </a:lnSpc>
              </a:pPr>
              <a:r>
                <a:rPr lang="en-US" sz="1619">
                  <a:solidFill>
                    <a:srgbClr val="000000"/>
                  </a:solidFill>
                  <a:latin typeface="Arimo"/>
                </a:rPr>
                <a:t>Social Services</a:t>
              </a:r>
            </a:p>
            <a:p>
              <a:pPr algn="ctr">
                <a:lnSpc>
                  <a:spcPts val="2267"/>
                </a:lnSpc>
              </a:pPr>
              <a:r>
                <a:rPr lang="en-US" sz="1619">
                  <a:solidFill>
                    <a:srgbClr val="000000"/>
                  </a:solidFill>
                  <a:latin typeface="Arimo"/>
                </a:rPr>
                <a:t>6%</a:t>
              </a:r>
            </a:p>
          </p:txBody>
        </p:sp>
        <p:sp>
          <p:nvSpPr>
            <p:cNvPr name="TextBox 11" id="11"/>
            <p:cNvSpPr txBox="true"/>
            <p:nvPr/>
          </p:nvSpPr>
          <p:spPr>
            <a:xfrm rot="0">
              <a:off x="6763221" y="-47625"/>
              <a:ext cx="2637631" cy="744601"/>
            </a:xfrm>
            <a:prstGeom prst="rect">
              <a:avLst/>
            </a:prstGeom>
          </p:spPr>
          <p:txBody>
            <a:bodyPr anchor="t" rtlCol="false" tIns="0" lIns="0" bIns="0" rIns="0">
              <a:spAutoFit/>
            </a:bodyPr>
            <a:lstStyle/>
            <a:p>
              <a:pPr algn="ctr">
                <a:lnSpc>
                  <a:spcPts val="2267"/>
                </a:lnSpc>
              </a:pPr>
              <a:r>
                <a:rPr lang="en-US" sz="1619">
                  <a:solidFill>
                    <a:srgbClr val="000000"/>
                  </a:solidFill>
                  <a:latin typeface="Arimo"/>
                </a:rPr>
                <a:t>Government Services</a:t>
              </a:r>
            </a:p>
            <a:p>
              <a:pPr algn="ctr">
                <a:lnSpc>
                  <a:spcPts val="2267"/>
                </a:lnSpc>
              </a:pPr>
              <a:r>
                <a:rPr lang="en-US" sz="1619">
                  <a:solidFill>
                    <a:srgbClr val="000000"/>
                  </a:solidFill>
                  <a:latin typeface="Arimo"/>
                </a:rPr>
                <a:t>5%</a:t>
              </a:r>
            </a:p>
          </p:txBody>
        </p:sp>
        <p:sp>
          <p:nvSpPr>
            <p:cNvPr name="TextBox 12" id="12"/>
            <p:cNvSpPr txBox="true"/>
            <p:nvPr/>
          </p:nvSpPr>
          <p:spPr>
            <a:xfrm rot="0">
              <a:off x="4607670" y="9837813"/>
              <a:ext cx="1540034" cy="744601"/>
            </a:xfrm>
            <a:prstGeom prst="rect">
              <a:avLst/>
            </a:prstGeom>
          </p:spPr>
          <p:txBody>
            <a:bodyPr anchor="t" rtlCol="false" tIns="0" lIns="0" bIns="0" rIns="0">
              <a:spAutoFit/>
            </a:bodyPr>
            <a:lstStyle/>
            <a:p>
              <a:pPr algn="ctr">
                <a:lnSpc>
                  <a:spcPts val="2267"/>
                </a:lnSpc>
              </a:pPr>
              <a:r>
                <a:rPr lang="en-US" sz="1619">
                  <a:solidFill>
                    <a:srgbClr val="000000"/>
                  </a:solidFill>
                  <a:latin typeface="Arimo"/>
                </a:rPr>
                <a:t>Construction</a:t>
              </a:r>
            </a:p>
            <a:p>
              <a:pPr algn="ctr">
                <a:lnSpc>
                  <a:spcPts val="2267"/>
                </a:lnSpc>
              </a:pPr>
              <a:r>
                <a:rPr lang="en-US" sz="1619">
                  <a:solidFill>
                    <a:srgbClr val="000000"/>
                  </a:solidFill>
                  <a:latin typeface="Arimo"/>
                </a:rPr>
                <a:t>4%</a:t>
              </a:r>
            </a:p>
          </p:txBody>
        </p:sp>
        <p:grpSp>
          <p:nvGrpSpPr>
            <p:cNvPr name="Group 13" id="13"/>
            <p:cNvGrpSpPr>
              <a:grpSpLocks noChangeAspect="true"/>
            </p:cNvGrpSpPr>
            <p:nvPr/>
          </p:nvGrpSpPr>
          <p:grpSpPr>
            <a:xfrm rot="0">
              <a:off x="2696142" y="861088"/>
              <a:ext cx="9158802" cy="9158802"/>
              <a:chOff x="0" y="0"/>
              <a:chExt cx="2540000" cy="2540000"/>
            </a:xfrm>
          </p:grpSpPr>
          <p:sp>
            <p:nvSpPr>
              <p:cNvPr name="Freeform 14" id="14"/>
              <p:cNvSpPr/>
              <p:nvPr/>
            </p:nvSpPr>
            <p:spPr>
              <a:xfrm>
                <a:off x="1270000" y="0"/>
                <a:ext cx="452328" cy="1270000"/>
              </a:xfrm>
              <a:custGeom>
                <a:avLst/>
                <a:gdLst/>
                <a:ahLst/>
                <a:cxnLst/>
                <a:rect r="r" b="b" t="t" l="l"/>
                <a:pathLst>
                  <a:path h="1270000" w="452328">
                    <a:moveTo>
                      <a:pt x="0" y="0"/>
                    </a:moveTo>
                    <a:cubicBezTo>
                      <a:pt x="154588" y="0"/>
                      <a:pt x="307877" y="28223"/>
                      <a:pt x="452328" y="83282"/>
                    </a:cubicBezTo>
                    <a:lnTo>
                      <a:pt x="0" y="1270000"/>
                    </a:lnTo>
                    <a:close/>
                  </a:path>
                </a:pathLst>
              </a:custGeom>
              <a:solidFill>
                <a:srgbClr val="00045B"/>
              </a:solidFill>
            </p:spPr>
          </p:sp>
          <p:sp>
            <p:nvSpPr>
              <p:cNvPr name="Freeform 15" id="15"/>
              <p:cNvSpPr/>
              <p:nvPr/>
            </p:nvSpPr>
            <p:spPr>
              <a:xfrm>
                <a:off x="1270000" y="62158"/>
                <a:ext cx="857424" cy="1207842"/>
              </a:xfrm>
              <a:custGeom>
                <a:avLst/>
                <a:gdLst/>
                <a:ahLst/>
                <a:cxnLst/>
                <a:rect r="r" b="b" t="t" l="l"/>
                <a:pathLst>
                  <a:path h="1207842" w="857424">
                    <a:moveTo>
                      <a:pt x="392452" y="0"/>
                    </a:moveTo>
                    <a:cubicBezTo>
                      <a:pt x="565020" y="56071"/>
                      <a:pt x="723570" y="148470"/>
                      <a:pt x="857424" y="270973"/>
                    </a:cubicBezTo>
                    <a:lnTo>
                      <a:pt x="0" y="1207842"/>
                    </a:lnTo>
                    <a:close/>
                  </a:path>
                </a:pathLst>
              </a:custGeom>
              <a:solidFill>
                <a:srgbClr val="140A63"/>
              </a:solidFill>
            </p:spPr>
          </p:sp>
          <p:sp>
            <p:nvSpPr>
              <p:cNvPr name="Freeform 16" id="16"/>
              <p:cNvSpPr/>
              <p:nvPr/>
            </p:nvSpPr>
            <p:spPr>
              <a:xfrm>
                <a:off x="1270000" y="291448"/>
                <a:ext cx="1310225" cy="1121544"/>
              </a:xfrm>
              <a:custGeom>
                <a:avLst/>
                <a:gdLst/>
                <a:ahLst/>
                <a:cxnLst/>
                <a:rect r="r" b="b" t="t" l="l"/>
                <a:pathLst>
                  <a:path h="1121544" w="1310225">
                    <a:moveTo>
                      <a:pt x="809528" y="0"/>
                    </a:moveTo>
                    <a:cubicBezTo>
                      <a:pt x="1140070" y="273448"/>
                      <a:pt x="1310225" y="695284"/>
                      <a:pt x="1261924" y="1121545"/>
                    </a:cubicBezTo>
                    <a:lnTo>
                      <a:pt x="0" y="978552"/>
                    </a:lnTo>
                    <a:close/>
                  </a:path>
                </a:pathLst>
              </a:custGeom>
              <a:solidFill>
                <a:srgbClr val="22126C"/>
              </a:solidFill>
            </p:spPr>
          </p:sp>
          <p:sp>
            <p:nvSpPr>
              <p:cNvPr name="Freeform 17" id="17"/>
              <p:cNvSpPr/>
              <p:nvPr/>
            </p:nvSpPr>
            <p:spPr>
              <a:xfrm>
                <a:off x="1270000" y="1270000"/>
                <a:ext cx="1267494" cy="1202707"/>
              </a:xfrm>
              <a:custGeom>
                <a:avLst/>
                <a:gdLst/>
                <a:ahLst/>
                <a:cxnLst/>
                <a:rect r="r" b="b" t="t" l="l"/>
                <a:pathLst>
                  <a:path h="1202707" w="1267494">
                    <a:moveTo>
                      <a:pt x="1267494" y="79744"/>
                    </a:moveTo>
                    <a:cubicBezTo>
                      <a:pt x="1235157" y="593725"/>
                      <a:pt x="895627" y="1037292"/>
                      <a:pt x="407918" y="1202707"/>
                    </a:cubicBezTo>
                    <a:lnTo>
                      <a:pt x="0" y="0"/>
                    </a:lnTo>
                    <a:close/>
                  </a:path>
                </a:pathLst>
              </a:custGeom>
              <a:solidFill>
                <a:srgbClr val="2E1975"/>
              </a:solidFill>
            </p:spPr>
          </p:sp>
          <p:sp>
            <p:nvSpPr>
              <p:cNvPr name="Freeform 18" id="18"/>
              <p:cNvSpPr/>
              <p:nvPr/>
            </p:nvSpPr>
            <p:spPr>
              <a:xfrm>
                <a:off x="1048053" y="1270000"/>
                <a:ext cx="689465" cy="1291604"/>
              </a:xfrm>
              <a:custGeom>
                <a:avLst/>
                <a:gdLst/>
                <a:ahLst/>
                <a:cxnLst/>
                <a:rect r="r" b="b" t="t" l="l"/>
                <a:pathLst>
                  <a:path h="1291604" w="689465">
                    <a:moveTo>
                      <a:pt x="689465" y="1180816"/>
                    </a:moveTo>
                    <a:cubicBezTo>
                      <a:pt x="470542" y="1267494"/>
                      <a:pt x="231834" y="1291604"/>
                      <a:pt x="0" y="1250456"/>
                    </a:cubicBezTo>
                    <a:lnTo>
                      <a:pt x="221947" y="0"/>
                    </a:lnTo>
                    <a:close/>
                  </a:path>
                </a:pathLst>
              </a:custGeom>
              <a:solidFill>
                <a:srgbClr val="3A207D"/>
              </a:solidFill>
            </p:spPr>
          </p:sp>
          <p:sp>
            <p:nvSpPr>
              <p:cNvPr name="Freeform 19" id="19"/>
              <p:cNvSpPr/>
              <p:nvPr/>
            </p:nvSpPr>
            <p:spPr>
              <a:xfrm>
                <a:off x="893079" y="1270000"/>
                <a:ext cx="376921" cy="1259986"/>
              </a:xfrm>
              <a:custGeom>
                <a:avLst/>
                <a:gdLst/>
                <a:ahLst/>
                <a:cxnLst/>
                <a:rect r="r" b="b" t="t" l="l"/>
                <a:pathLst>
                  <a:path h="1259986" w="376921">
                    <a:moveTo>
                      <a:pt x="217748" y="1259986"/>
                    </a:moveTo>
                    <a:cubicBezTo>
                      <a:pt x="143922" y="1250659"/>
                      <a:pt x="71060" y="1234863"/>
                      <a:pt x="0" y="1212778"/>
                    </a:cubicBezTo>
                    <a:lnTo>
                      <a:pt x="376921" y="0"/>
                    </a:lnTo>
                    <a:close/>
                  </a:path>
                </a:pathLst>
              </a:custGeom>
              <a:solidFill>
                <a:srgbClr val="452786"/>
              </a:solidFill>
            </p:spPr>
          </p:sp>
          <p:sp>
            <p:nvSpPr>
              <p:cNvPr name="Freeform 20" id="20"/>
              <p:cNvSpPr/>
              <p:nvPr/>
            </p:nvSpPr>
            <p:spPr>
              <a:xfrm>
                <a:off x="603315" y="1270000"/>
                <a:ext cx="666685" cy="1230101"/>
              </a:xfrm>
              <a:custGeom>
                <a:avLst/>
                <a:gdLst/>
                <a:ahLst/>
                <a:cxnLst/>
                <a:rect r="r" b="b" t="t" l="l"/>
                <a:pathLst>
                  <a:path h="1230101" w="666685">
                    <a:moveTo>
                      <a:pt x="350849" y="1230101"/>
                    </a:moveTo>
                    <a:cubicBezTo>
                      <a:pt x="227060" y="1198317"/>
                      <a:pt x="108778" y="1148031"/>
                      <a:pt x="0" y="1080940"/>
                    </a:cubicBezTo>
                    <a:lnTo>
                      <a:pt x="666685" y="0"/>
                    </a:lnTo>
                    <a:close/>
                  </a:path>
                </a:pathLst>
              </a:custGeom>
              <a:solidFill>
                <a:srgbClr val="512F8F"/>
              </a:solidFill>
            </p:spPr>
          </p:sp>
          <p:sp>
            <p:nvSpPr>
              <p:cNvPr name="Freeform 21" id="21"/>
              <p:cNvSpPr/>
              <p:nvPr/>
            </p:nvSpPr>
            <p:spPr>
              <a:xfrm>
                <a:off x="127903" y="1270000"/>
                <a:ext cx="1142097" cy="1112910"/>
              </a:xfrm>
              <a:custGeom>
                <a:avLst/>
                <a:gdLst/>
                <a:ahLst/>
                <a:cxnLst/>
                <a:rect r="r" b="b" t="t" l="l"/>
                <a:pathLst>
                  <a:path h="1112910" w="1142097">
                    <a:moveTo>
                      <a:pt x="530270" y="1112910"/>
                    </a:moveTo>
                    <a:cubicBezTo>
                      <a:pt x="300124" y="986386"/>
                      <a:pt x="114863" y="791622"/>
                      <a:pt x="0" y="555440"/>
                    </a:cubicBezTo>
                    <a:lnTo>
                      <a:pt x="1142097" y="0"/>
                    </a:lnTo>
                    <a:close/>
                  </a:path>
                </a:pathLst>
              </a:custGeom>
              <a:solidFill>
                <a:srgbClr val="5C3798"/>
              </a:solidFill>
            </p:spPr>
          </p:sp>
          <p:sp>
            <p:nvSpPr>
              <p:cNvPr name="Freeform 22" id="22"/>
              <p:cNvSpPr/>
              <p:nvPr/>
            </p:nvSpPr>
            <p:spPr>
              <a:xfrm>
                <a:off x="-148176" y="252212"/>
                <a:ext cx="1418176" cy="1629616"/>
              </a:xfrm>
              <a:custGeom>
                <a:avLst/>
                <a:gdLst/>
                <a:ahLst/>
                <a:cxnLst/>
                <a:rect r="r" b="b" t="t" l="l"/>
                <a:pathLst>
                  <a:path h="1629616" w="1418176">
                    <a:moveTo>
                      <a:pt x="305267" y="1629615"/>
                    </a:moveTo>
                    <a:cubicBezTo>
                      <a:pt x="0" y="1074337"/>
                      <a:pt x="150748" y="379001"/>
                      <a:pt x="658566" y="0"/>
                    </a:cubicBezTo>
                    <a:lnTo>
                      <a:pt x="1418176" y="1017788"/>
                    </a:lnTo>
                    <a:close/>
                  </a:path>
                </a:pathLst>
              </a:custGeom>
              <a:solidFill>
                <a:srgbClr val="673FA1"/>
              </a:solidFill>
            </p:spPr>
          </p:sp>
          <p:sp>
            <p:nvSpPr>
              <p:cNvPr name="Freeform 23" id="23"/>
              <p:cNvSpPr/>
              <p:nvPr/>
            </p:nvSpPr>
            <p:spPr>
              <a:xfrm>
                <a:off x="460472" y="3634"/>
                <a:ext cx="809528" cy="1266366"/>
              </a:xfrm>
              <a:custGeom>
                <a:avLst/>
                <a:gdLst/>
                <a:ahLst/>
                <a:cxnLst/>
                <a:rect r="r" b="b" t="t" l="l"/>
                <a:pathLst>
                  <a:path h="1266366" w="809528">
                    <a:moveTo>
                      <a:pt x="0" y="287814"/>
                    </a:moveTo>
                    <a:cubicBezTo>
                      <a:pt x="202361" y="120406"/>
                      <a:pt x="451646" y="19852"/>
                      <a:pt x="713527" y="0"/>
                    </a:cubicBezTo>
                    <a:lnTo>
                      <a:pt x="809528" y="1266366"/>
                    </a:lnTo>
                    <a:close/>
                  </a:path>
                </a:pathLst>
              </a:custGeom>
              <a:solidFill>
                <a:srgbClr val="7247AA"/>
              </a:solidFill>
            </p:spPr>
          </p:sp>
          <p:sp>
            <p:nvSpPr>
              <p:cNvPr name="Freeform 24" id="24"/>
              <p:cNvSpPr/>
              <p:nvPr/>
            </p:nvSpPr>
            <p:spPr>
              <a:xfrm>
                <a:off x="1110827" y="0"/>
                <a:ext cx="159173" cy="1270000"/>
              </a:xfrm>
              <a:custGeom>
                <a:avLst/>
                <a:gdLst/>
                <a:ahLst/>
                <a:cxnLst/>
                <a:rect r="r" b="b" t="t" l="l"/>
                <a:pathLst>
                  <a:path h="1270000" w="159173">
                    <a:moveTo>
                      <a:pt x="0" y="10014"/>
                    </a:moveTo>
                    <a:cubicBezTo>
                      <a:pt x="52753" y="3350"/>
                      <a:pt x="105873" y="5"/>
                      <a:pt x="159046" y="0"/>
                    </a:cubicBezTo>
                    <a:lnTo>
                      <a:pt x="159173" y="1270000"/>
                    </a:lnTo>
                    <a:close/>
                  </a:path>
                </a:pathLst>
              </a:custGeom>
              <a:solidFill>
                <a:srgbClr val="7D4FB3"/>
              </a:solidFill>
            </p:spPr>
          </p:sp>
        </p:grpSp>
      </p:grpSp>
      <p:grpSp>
        <p:nvGrpSpPr>
          <p:cNvPr name="Group 25" id="25"/>
          <p:cNvGrpSpPr/>
          <p:nvPr/>
        </p:nvGrpSpPr>
        <p:grpSpPr>
          <a:xfrm rot="5400000">
            <a:off x="-3065197" y="6251557"/>
            <a:ext cx="8703676" cy="148253"/>
            <a:chOff x="0" y="0"/>
            <a:chExt cx="33551841" cy="571500"/>
          </a:xfrm>
        </p:grpSpPr>
        <p:sp>
          <p:nvSpPr>
            <p:cNvPr name="Freeform 26" id="26"/>
            <p:cNvSpPr/>
            <p:nvPr/>
          </p:nvSpPr>
          <p:spPr>
            <a:xfrm>
              <a:off x="0" y="255270"/>
              <a:ext cx="33551840" cy="69850"/>
            </a:xfrm>
            <a:custGeom>
              <a:avLst/>
              <a:gdLst/>
              <a:ahLst/>
              <a:cxnLst/>
              <a:rect r="r" b="b" t="t" l="l"/>
              <a:pathLst>
                <a:path h="69850" w="33551840">
                  <a:moveTo>
                    <a:pt x="33261012" y="0"/>
                  </a:moveTo>
                  <a:lnTo>
                    <a:pt x="0" y="0"/>
                  </a:lnTo>
                  <a:lnTo>
                    <a:pt x="0" y="69850"/>
                  </a:lnTo>
                  <a:lnTo>
                    <a:pt x="33551840" y="69850"/>
                  </a:lnTo>
                  <a:lnTo>
                    <a:pt x="33551840" y="0"/>
                  </a:lnTo>
                  <a:close/>
                </a:path>
              </a:pathLst>
            </a:custGeom>
            <a:solidFill>
              <a:srgbClr val="F4F4F4"/>
            </a:solidFill>
          </p:spPr>
        </p:sp>
      </p:grpSp>
      <p:grpSp>
        <p:nvGrpSpPr>
          <p:cNvPr name="Group 27" id="27"/>
          <p:cNvGrpSpPr/>
          <p:nvPr/>
        </p:nvGrpSpPr>
        <p:grpSpPr>
          <a:xfrm rot="0">
            <a:off x="16984961" y="-67120"/>
            <a:ext cx="1416563" cy="10434938"/>
            <a:chOff x="0" y="0"/>
            <a:chExt cx="329438" cy="2426767"/>
          </a:xfrm>
        </p:grpSpPr>
        <p:sp>
          <p:nvSpPr>
            <p:cNvPr name="Freeform 28" id="28"/>
            <p:cNvSpPr/>
            <p:nvPr/>
          </p:nvSpPr>
          <p:spPr>
            <a:xfrm>
              <a:off x="0" y="0"/>
              <a:ext cx="329438" cy="2426767"/>
            </a:xfrm>
            <a:custGeom>
              <a:avLst/>
              <a:gdLst/>
              <a:ahLst/>
              <a:cxnLst/>
              <a:rect r="r" b="b" t="t" l="l"/>
              <a:pathLst>
                <a:path h="2426767" w="329438">
                  <a:moveTo>
                    <a:pt x="0" y="0"/>
                  </a:moveTo>
                  <a:lnTo>
                    <a:pt x="329438" y="0"/>
                  </a:lnTo>
                  <a:lnTo>
                    <a:pt x="329438" y="2426767"/>
                  </a:lnTo>
                  <a:lnTo>
                    <a:pt x="0" y="2426767"/>
                  </a:lnTo>
                  <a:close/>
                </a:path>
              </a:pathLst>
            </a:custGeom>
            <a:solidFill>
              <a:srgbClr val="000342"/>
            </a:solidFill>
          </p:spPr>
        </p:sp>
      </p:grpSp>
      <p:grpSp>
        <p:nvGrpSpPr>
          <p:cNvPr name="Group 29" id="29"/>
          <p:cNvGrpSpPr/>
          <p:nvPr/>
        </p:nvGrpSpPr>
        <p:grpSpPr>
          <a:xfrm rot="5400000">
            <a:off x="11244396" y="5310125"/>
            <a:ext cx="11333645" cy="148253"/>
            <a:chOff x="0" y="0"/>
            <a:chExt cx="43690120" cy="571500"/>
          </a:xfrm>
        </p:grpSpPr>
        <p:sp>
          <p:nvSpPr>
            <p:cNvPr name="Freeform 30" id="30"/>
            <p:cNvSpPr/>
            <p:nvPr/>
          </p:nvSpPr>
          <p:spPr>
            <a:xfrm>
              <a:off x="0" y="255270"/>
              <a:ext cx="43690121" cy="69850"/>
            </a:xfrm>
            <a:custGeom>
              <a:avLst/>
              <a:gdLst/>
              <a:ahLst/>
              <a:cxnLst/>
              <a:rect r="r" b="b" t="t" l="l"/>
              <a:pathLst>
                <a:path h="69850" w="43690121">
                  <a:moveTo>
                    <a:pt x="43399289" y="0"/>
                  </a:moveTo>
                  <a:lnTo>
                    <a:pt x="0" y="0"/>
                  </a:lnTo>
                  <a:lnTo>
                    <a:pt x="0" y="69850"/>
                  </a:lnTo>
                  <a:lnTo>
                    <a:pt x="43690121" y="69850"/>
                  </a:lnTo>
                  <a:lnTo>
                    <a:pt x="43690121" y="0"/>
                  </a:lnTo>
                  <a:close/>
                </a:path>
              </a:pathLst>
            </a:custGeom>
            <a:solidFill>
              <a:srgbClr val="F4F4F4"/>
            </a:solidFill>
          </p:spPr>
        </p:sp>
      </p:grpSp>
      <p:grpSp>
        <p:nvGrpSpPr>
          <p:cNvPr name="Group 31" id="31"/>
          <p:cNvGrpSpPr/>
          <p:nvPr/>
        </p:nvGrpSpPr>
        <p:grpSpPr>
          <a:xfrm rot="5400000">
            <a:off x="650862" y="1952633"/>
            <a:ext cx="1271558" cy="148253"/>
            <a:chOff x="0" y="0"/>
            <a:chExt cx="4901733" cy="571500"/>
          </a:xfrm>
        </p:grpSpPr>
        <p:sp>
          <p:nvSpPr>
            <p:cNvPr name="Freeform 32" id="32"/>
            <p:cNvSpPr/>
            <p:nvPr/>
          </p:nvSpPr>
          <p:spPr>
            <a:xfrm>
              <a:off x="0" y="255270"/>
              <a:ext cx="4901733" cy="69850"/>
            </a:xfrm>
            <a:custGeom>
              <a:avLst/>
              <a:gdLst/>
              <a:ahLst/>
              <a:cxnLst/>
              <a:rect r="r" b="b" t="t" l="l"/>
              <a:pathLst>
                <a:path h="69850" w="4901733">
                  <a:moveTo>
                    <a:pt x="4610903" y="0"/>
                  </a:moveTo>
                  <a:lnTo>
                    <a:pt x="0" y="0"/>
                  </a:lnTo>
                  <a:lnTo>
                    <a:pt x="0" y="69850"/>
                  </a:lnTo>
                  <a:lnTo>
                    <a:pt x="4901733" y="69850"/>
                  </a:lnTo>
                  <a:lnTo>
                    <a:pt x="4901733" y="0"/>
                  </a:lnTo>
                  <a:close/>
                </a:path>
              </a:pathLst>
            </a:custGeom>
            <a:solidFill>
              <a:srgbClr val="DC3C4D"/>
            </a:solidFill>
          </p:spPr>
        </p:sp>
      </p:grpSp>
      <p:grpSp>
        <p:nvGrpSpPr>
          <p:cNvPr name="Group 33" id="33"/>
          <p:cNvGrpSpPr/>
          <p:nvPr/>
        </p:nvGrpSpPr>
        <p:grpSpPr>
          <a:xfrm rot="5400000">
            <a:off x="7923338" y="-916820"/>
            <a:ext cx="2441324" cy="148253"/>
            <a:chOff x="0" y="0"/>
            <a:chExt cx="9411071" cy="571500"/>
          </a:xfrm>
        </p:grpSpPr>
        <p:sp>
          <p:nvSpPr>
            <p:cNvPr name="Freeform 34" id="34"/>
            <p:cNvSpPr/>
            <p:nvPr/>
          </p:nvSpPr>
          <p:spPr>
            <a:xfrm>
              <a:off x="0" y="255270"/>
              <a:ext cx="9411071" cy="69850"/>
            </a:xfrm>
            <a:custGeom>
              <a:avLst/>
              <a:gdLst/>
              <a:ahLst/>
              <a:cxnLst/>
              <a:rect r="r" b="b" t="t" l="l"/>
              <a:pathLst>
                <a:path h="69850" w="9411071">
                  <a:moveTo>
                    <a:pt x="9120241" y="0"/>
                  </a:moveTo>
                  <a:lnTo>
                    <a:pt x="0" y="0"/>
                  </a:lnTo>
                  <a:lnTo>
                    <a:pt x="0" y="69850"/>
                  </a:lnTo>
                  <a:lnTo>
                    <a:pt x="9411071" y="69850"/>
                  </a:lnTo>
                  <a:lnTo>
                    <a:pt x="9411071" y="0"/>
                  </a:lnTo>
                  <a:close/>
                </a:path>
              </a:pathLst>
            </a:custGeom>
            <a:solidFill>
              <a:srgbClr val="FFFFFF"/>
            </a:solidFill>
            <a:ln>
              <a:solidFill>
                <a:srgbClr val="000000"/>
              </a:solidFill>
            </a:ln>
          </p:spPr>
        </p:sp>
      </p:grpSp>
      <p:grpSp>
        <p:nvGrpSpPr>
          <p:cNvPr name="Group 35" id="35"/>
          <p:cNvGrpSpPr/>
          <p:nvPr/>
        </p:nvGrpSpPr>
        <p:grpSpPr>
          <a:xfrm rot="5400000">
            <a:off x="8484946" y="10493844"/>
            <a:ext cx="1318108" cy="148253"/>
            <a:chOff x="0" y="0"/>
            <a:chExt cx="5081181" cy="571500"/>
          </a:xfrm>
        </p:grpSpPr>
        <p:sp>
          <p:nvSpPr>
            <p:cNvPr name="Freeform 36" id="36"/>
            <p:cNvSpPr/>
            <p:nvPr/>
          </p:nvSpPr>
          <p:spPr>
            <a:xfrm>
              <a:off x="0" y="255270"/>
              <a:ext cx="5081181" cy="69850"/>
            </a:xfrm>
            <a:custGeom>
              <a:avLst/>
              <a:gdLst/>
              <a:ahLst/>
              <a:cxnLst/>
              <a:rect r="r" b="b" t="t" l="l"/>
              <a:pathLst>
                <a:path h="69850" w="5081181">
                  <a:moveTo>
                    <a:pt x="4790351" y="0"/>
                  </a:moveTo>
                  <a:lnTo>
                    <a:pt x="0" y="0"/>
                  </a:lnTo>
                  <a:lnTo>
                    <a:pt x="0" y="69850"/>
                  </a:lnTo>
                  <a:lnTo>
                    <a:pt x="5081181" y="69850"/>
                  </a:lnTo>
                  <a:lnTo>
                    <a:pt x="5081181" y="0"/>
                  </a:lnTo>
                  <a:close/>
                </a:path>
              </a:pathLst>
            </a:custGeom>
            <a:solidFill>
              <a:srgbClr val="DC3C4D"/>
            </a:solidFill>
          </p:spPr>
        </p:sp>
      </p:grpSp>
      <p:grpSp>
        <p:nvGrpSpPr>
          <p:cNvPr name="Group 37" id="37"/>
          <p:cNvGrpSpPr/>
          <p:nvPr/>
        </p:nvGrpSpPr>
        <p:grpSpPr>
          <a:xfrm rot="5400000">
            <a:off x="8527304" y="-275581"/>
            <a:ext cx="1233392" cy="148253"/>
            <a:chOff x="0" y="0"/>
            <a:chExt cx="4754608" cy="571500"/>
          </a:xfrm>
        </p:grpSpPr>
        <p:sp>
          <p:nvSpPr>
            <p:cNvPr name="Freeform 38" id="38"/>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sp>
        <p:nvSpPr>
          <p:cNvPr name="TextBox 39" id="39"/>
          <p:cNvSpPr txBox="true"/>
          <p:nvPr/>
        </p:nvSpPr>
        <p:spPr>
          <a:xfrm rot="-5400000">
            <a:off x="16931793" y="9467900"/>
            <a:ext cx="1358639" cy="276066"/>
          </a:xfrm>
          <a:prstGeom prst="rect">
            <a:avLst/>
          </a:prstGeom>
        </p:spPr>
        <p:txBody>
          <a:bodyPr anchor="t" rtlCol="false" tIns="0" lIns="0" bIns="0" rIns="0">
            <a:spAutoFit/>
          </a:bodyPr>
          <a:lstStyle/>
          <a:p>
            <a:pPr algn="ctr">
              <a:lnSpc>
                <a:spcPts val="2239"/>
              </a:lnSpc>
            </a:pPr>
            <a:r>
              <a:rPr lang="en-US" b="false" sz="1599" i="false" spc="127">
                <a:solidFill>
                  <a:srgbClr val="FFFFFF"/>
                </a:solidFill>
                <a:latin typeface="HK Grotesk Bold"/>
              </a:rPr>
              <a:t>28</a:t>
            </a:r>
          </a:p>
        </p:txBody>
      </p:sp>
    </p:spTree>
  </p:cSld>
  <p:clrMapOvr>
    <a:masterClrMapping/>
  </p:clrMapOvr>
</p:sld>
</file>

<file path=ppt/slides/slide2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name="Picture 2" id="2"/>
          <p:cNvPicPr>
            <a:picLocks noChangeAspect="true"/>
          </p:cNvPicPr>
          <p:nvPr/>
        </p:nvPicPr>
        <p:blipFill>
          <a:blip r:embed="rId2"/>
          <a:srcRect l="9879" t="0" r="9879" b="0"/>
          <a:stretch>
            <a:fillRect/>
          </a:stretch>
        </p:blipFill>
        <p:spPr>
          <a:xfrm flipH="false" flipV="false" rot="0">
            <a:off x="1303146" y="5755"/>
            <a:ext cx="14404884" cy="10380227"/>
          </a:xfrm>
          <a:prstGeom prst="rect">
            <a:avLst/>
          </a:prstGeom>
        </p:spPr>
      </p:pic>
      <p:grpSp>
        <p:nvGrpSpPr>
          <p:cNvPr name="Group 3" id="3"/>
          <p:cNvGrpSpPr/>
          <p:nvPr/>
        </p:nvGrpSpPr>
        <p:grpSpPr>
          <a:xfrm rot="0">
            <a:off x="5199176" y="6391055"/>
            <a:ext cx="11790090" cy="4216573"/>
            <a:chOff x="0" y="0"/>
            <a:chExt cx="2534774" cy="906529"/>
          </a:xfrm>
        </p:grpSpPr>
        <p:sp>
          <p:nvSpPr>
            <p:cNvPr name="Freeform 4" id="4"/>
            <p:cNvSpPr/>
            <p:nvPr/>
          </p:nvSpPr>
          <p:spPr>
            <a:xfrm>
              <a:off x="0" y="0"/>
              <a:ext cx="2534774" cy="906529"/>
            </a:xfrm>
            <a:custGeom>
              <a:avLst/>
              <a:gdLst/>
              <a:ahLst/>
              <a:cxnLst/>
              <a:rect r="r" b="b" t="t" l="l"/>
              <a:pathLst>
                <a:path h="906529" w="2534774">
                  <a:moveTo>
                    <a:pt x="0" y="0"/>
                  </a:moveTo>
                  <a:lnTo>
                    <a:pt x="2534774" y="0"/>
                  </a:lnTo>
                  <a:lnTo>
                    <a:pt x="2534774" y="906529"/>
                  </a:lnTo>
                  <a:lnTo>
                    <a:pt x="0" y="906529"/>
                  </a:lnTo>
                  <a:close/>
                </a:path>
              </a:pathLst>
            </a:custGeom>
            <a:solidFill>
              <a:srgbClr val="FFFFFF"/>
            </a:solidFill>
            <a:ln>
              <a:solidFill>
                <a:srgbClr val="000000"/>
              </a:solidFill>
            </a:ln>
          </p:spPr>
        </p:sp>
      </p:grpSp>
      <p:grpSp>
        <p:nvGrpSpPr>
          <p:cNvPr name="Group 5" id="5"/>
          <p:cNvGrpSpPr/>
          <p:nvPr/>
        </p:nvGrpSpPr>
        <p:grpSpPr>
          <a:xfrm rot="0">
            <a:off x="10831587" y="7359100"/>
            <a:ext cx="6157679" cy="2966986"/>
            <a:chOff x="0" y="0"/>
            <a:chExt cx="8210238" cy="3955981"/>
          </a:xfrm>
        </p:grpSpPr>
        <p:grpSp>
          <p:nvGrpSpPr>
            <p:cNvPr name="Group 6" id="6"/>
            <p:cNvGrpSpPr/>
            <p:nvPr/>
          </p:nvGrpSpPr>
          <p:grpSpPr>
            <a:xfrm rot="0">
              <a:off x="0" y="0"/>
              <a:ext cx="8210238" cy="3955981"/>
              <a:chOff x="0" y="0"/>
              <a:chExt cx="2534774" cy="1221343"/>
            </a:xfrm>
          </p:grpSpPr>
          <p:sp>
            <p:nvSpPr>
              <p:cNvPr name="Freeform 7" id="7"/>
              <p:cNvSpPr/>
              <p:nvPr/>
            </p:nvSpPr>
            <p:spPr>
              <a:xfrm>
                <a:off x="0" y="0"/>
                <a:ext cx="2534774" cy="1221343"/>
              </a:xfrm>
              <a:custGeom>
                <a:avLst/>
                <a:gdLst/>
                <a:ahLst/>
                <a:cxnLst/>
                <a:rect r="r" b="b" t="t" l="l"/>
                <a:pathLst>
                  <a:path h="1221343" w="2534774">
                    <a:moveTo>
                      <a:pt x="0" y="0"/>
                    </a:moveTo>
                    <a:lnTo>
                      <a:pt x="2534774" y="0"/>
                    </a:lnTo>
                    <a:lnTo>
                      <a:pt x="2534774" y="1221343"/>
                    </a:lnTo>
                    <a:lnTo>
                      <a:pt x="0" y="1221343"/>
                    </a:lnTo>
                    <a:close/>
                  </a:path>
                </a:pathLst>
              </a:custGeom>
              <a:solidFill>
                <a:srgbClr val="000342"/>
              </a:solidFill>
            </p:spPr>
          </p:sp>
        </p:grpSp>
        <p:sp>
          <p:nvSpPr>
            <p:cNvPr name="TextBox 8" id="8"/>
            <p:cNvSpPr txBox="true"/>
            <p:nvPr/>
          </p:nvSpPr>
          <p:spPr>
            <a:xfrm rot="0">
              <a:off x="1082433" y="1018920"/>
              <a:ext cx="5195831" cy="1548528"/>
            </a:xfrm>
            <a:prstGeom prst="rect">
              <a:avLst/>
            </a:prstGeom>
          </p:spPr>
          <p:txBody>
            <a:bodyPr anchor="t" rtlCol="false" tIns="0" lIns="0" bIns="0" rIns="0">
              <a:spAutoFit/>
            </a:bodyPr>
            <a:lstStyle/>
            <a:p>
              <a:pPr>
                <a:lnSpc>
                  <a:spcPts val="4754"/>
                </a:lnSpc>
              </a:pPr>
              <a:r>
                <a:rPr lang="en-US" b="false" sz="3396" i="false" spc="84">
                  <a:solidFill>
                    <a:srgbClr val="FFFFFF"/>
                  </a:solidFill>
                  <a:latin typeface="HK Grotesk Light"/>
                </a:rPr>
                <a:t>What did Egypt export in 2017?</a:t>
              </a:r>
            </a:p>
          </p:txBody>
        </p:sp>
      </p:grpSp>
      <p:grpSp>
        <p:nvGrpSpPr>
          <p:cNvPr name="Group 9" id="9"/>
          <p:cNvGrpSpPr/>
          <p:nvPr/>
        </p:nvGrpSpPr>
        <p:grpSpPr>
          <a:xfrm rot="5400000">
            <a:off x="11335955" y="5310125"/>
            <a:ext cx="11333645" cy="148253"/>
            <a:chOff x="0" y="0"/>
            <a:chExt cx="43690120" cy="571500"/>
          </a:xfrm>
        </p:grpSpPr>
        <p:sp>
          <p:nvSpPr>
            <p:cNvPr name="Freeform 10" id="10"/>
            <p:cNvSpPr/>
            <p:nvPr/>
          </p:nvSpPr>
          <p:spPr>
            <a:xfrm>
              <a:off x="0" y="255270"/>
              <a:ext cx="43690121" cy="69850"/>
            </a:xfrm>
            <a:custGeom>
              <a:avLst/>
              <a:gdLst/>
              <a:ahLst/>
              <a:cxnLst/>
              <a:rect r="r" b="b" t="t" l="l"/>
              <a:pathLst>
                <a:path h="69850" w="43690121">
                  <a:moveTo>
                    <a:pt x="43399289" y="0"/>
                  </a:moveTo>
                  <a:lnTo>
                    <a:pt x="0" y="0"/>
                  </a:lnTo>
                  <a:lnTo>
                    <a:pt x="0" y="69850"/>
                  </a:lnTo>
                  <a:lnTo>
                    <a:pt x="43690121" y="69850"/>
                  </a:lnTo>
                  <a:lnTo>
                    <a:pt x="43690121" y="0"/>
                  </a:lnTo>
                  <a:close/>
                </a:path>
              </a:pathLst>
            </a:custGeom>
            <a:solidFill>
              <a:srgbClr val="F4F4F4"/>
            </a:solidFill>
          </p:spPr>
        </p:sp>
      </p:grpSp>
      <p:grpSp>
        <p:nvGrpSpPr>
          <p:cNvPr name="Group 11" id="11"/>
          <p:cNvGrpSpPr/>
          <p:nvPr/>
        </p:nvGrpSpPr>
        <p:grpSpPr>
          <a:xfrm rot="5400000">
            <a:off x="16479455" y="10473575"/>
            <a:ext cx="1046645" cy="148253"/>
            <a:chOff x="0" y="0"/>
            <a:chExt cx="4034716" cy="571500"/>
          </a:xfrm>
        </p:grpSpPr>
        <p:sp>
          <p:nvSpPr>
            <p:cNvPr name="Freeform 12" id="12"/>
            <p:cNvSpPr/>
            <p:nvPr/>
          </p:nvSpPr>
          <p:spPr>
            <a:xfrm>
              <a:off x="0" y="255270"/>
              <a:ext cx="4034716" cy="69850"/>
            </a:xfrm>
            <a:custGeom>
              <a:avLst/>
              <a:gdLst/>
              <a:ahLst/>
              <a:cxnLst/>
              <a:rect r="r" b="b" t="t" l="l"/>
              <a:pathLst>
                <a:path h="69850" w="4034716">
                  <a:moveTo>
                    <a:pt x="3743886" y="0"/>
                  </a:moveTo>
                  <a:lnTo>
                    <a:pt x="0" y="0"/>
                  </a:lnTo>
                  <a:lnTo>
                    <a:pt x="0" y="69850"/>
                  </a:lnTo>
                  <a:lnTo>
                    <a:pt x="4034716" y="69850"/>
                  </a:lnTo>
                  <a:lnTo>
                    <a:pt x="4034716" y="0"/>
                  </a:lnTo>
                  <a:close/>
                </a:path>
              </a:pathLst>
            </a:custGeom>
            <a:solidFill>
              <a:srgbClr val="DC3C4D"/>
            </a:solidFill>
          </p:spPr>
        </p:sp>
      </p:grpSp>
      <p:grpSp>
        <p:nvGrpSpPr>
          <p:cNvPr name="Group 13" id="13"/>
          <p:cNvGrpSpPr/>
          <p:nvPr/>
        </p:nvGrpSpPr>
        <p:grpSpPr>
          <a:xfrm rot="5400000">
            <a:off x="16479455" y="-275931"/>
            <a:ext cx="1046645" cy="148253"/>
            <a:chOff x="0" y="0"/>
            <a:chExt cx="4034716" cy="571500"/>
          </a:xfrm>
        </p:grpSpPr>
        <p:sp>
          <p:nvSpPr>
            <p:cNvPr name="Freeform 14" id="14"/>
            <p:cNvSpPr/>
            <p:nvPr/>
          </p:nvSpPr>
          <p:spPr>
            <a:xfrm>
              <a:off x="0" y="255270"/>
              <a:ext cx="4034716" cy="69850"/>
            </a:xfrm>
            <a:custGeom>
              <a:avLst/>
              <a:gdLst/>
              <a:ahLst/>
              <a:cxnLst/>
              <a:rect r="r" b="b" t="t" l="l"/>
              <a:pathLst>
                <a:path h="69850" w="4034716">
                  <a:moveTo>
                    <a:pt x="3743886" y="0"/>
                  </a:moveTo>
                  <a:lnTo>
                    <a:pt x="0" y="0"/>
                  </a:lnTo>
                  <a:lnTo>
                    <a:pt x="0" y="69850"/>
                  </a:lnTo>
                  <a:lnTo>
                    <a:pt x="4034716" y="69850"/>
                  </a:lnTo>
                  <a:lnTo>
                    <a:pt x="4034716" y="0"/>
                  </a:lnTo>
                  <a:close/>
                </a:path>
              </a:pathLst>
            </a:custGeom>
            <a:solidFill>
              <a:srgbClr val="DC3C4D"/>
            </a:solidFill>
          </p:spPr>
        </p:sp>
      </p:grpSp>
      <p:grpSp>
        <p:nvGrpSpPr>
          <p:cNvPr name="Group 15" id="15"/>
          <p:cNvGrpSpPr/>
          <p:nvPr/>
        </p:nvGrpSpPr>
        <p:grpSpPr>
          <a:xfrm rot="5400000">
            <a:off x="-4163011" y="5355845"/>
            <a:ext cx="10899304" cy="148253"/>
            <a:chOff x="0" y="0"/>
            <a:chExt cx="42015778" cy="571500"/>
          </a:xfrm>
        </p:grpSpPr>
        <p:sp>
          <p:nvSpPr>
            <p:cNvPr name="Freeform 16" id="16"/>
            <p:cNvSpPr/>
            <p:nvPr/>
          </p:nvSpPr>
          <p:spPr>
            <a:xfrm>
              <a:off x="0" y="255270"/>
              <a:ext cx="42015780" cy="69850"/>
            </a:xfrm>
            <a:custGeom>
              <a:avLst/>
              <a:gdLst/>
              <a:ahLst/>
              <a:cxnLst/>
              <a:rect r="r" b="b" t="t" l="l"/>
              <a:pathLst>
                <a:path h="69850" w="42015780">
                  <a:moveTo>
                    <a:pt x="41724948" y="0"/>
                  </a:moveTo>
                  <a:lnTo>
                    <a:pt x="0" y="0"/>
                  </a:lnTo>
                  <a:lnTo>
                    <a:pt x="0" y="69850"/>
                  </a:lnTo>
                  <a:lnTo>
                    <a:pt x="42015780" y="69850"/>
                  </a:lnTo>
                  <a:lnTo>
                    <a:pt x="42015780" y="0"/>
                  </a:lnTo>
                  <a:close/>
                </a:path>
              </a:pathLst>
            </a:custGeom>
            <a:solidFill>
              <a:srgbClr val="F4F4F4"/>
            </a:solidFill>
          </p:spPr>
        </p:sp>
      </p:grpSp>
      <p:grpSp>
        <p:nvGrpSpPr>
          <p:cNvPr name="Group 17" id="17"/>
          <p:cNvGrpSpPr/>
          <p:nvPr/>
        </p:nvGrpSpPr>
        <p:grpSpPr>
          <a:xfrm rot="-10800000">
            <a:off x="-555718" y="6331677"/>
            <a:ext cx="3153333" cy="148253"/>
            <a:chOff x="0" y="0"/>
            <a:chExt cx="12155800" cy="571500"/>
          </a:xfrm>
        </p:grpSpPr>
        <p:sp>
          <p:nvSpPr>
            <p:cNvPr name="Freeform 18" id="18"/>
            <p:cNvSpPr/>
            <p:nvPr/>
          </p:nvSpPr>
          <p:spPr>
            <a:xfrm>
              <a:off x="0" y="255270"/>
              <a:ext cx="12155800" cy="69850"/>
            </a:xfrm>
            <a:custGeom>
              <a:avLst/>
              <a:gdLst/>
              <a:ahLst/>
              <a:cxnLst/>
              <a:rect r="r" b="b" t="t" l="l"/>
              <a:pathLst>
                <a:path h="69850" w="12155800">
                  <a:moveTo>
                    <a:pt x="11864970" y="0"/>
                  </a:moveTo>
                  <a:lnTo>
                    <a:pt x="0" y="0"/>
                  </a:lnTo>
                  <a:lnTo>
                    <a:pt x="0" y="69850"/>
                  </a:lnTo>
                  <a:lnTo>
                    <a:pt x="12155800" y="69850"/>
                  </a:lnTo>
                  <a:lnTo>
                    <a:pt x="12155800" y="0"/>
                  </a:lnTo>
                  <a:close/>
                </a:path>
              </a:pathLst>
            </a:custGeom>
            <a:solidFill>
              <a:srgbClr val="DC3C4D"/>
            </a:solidFill>
          </p:spPr>
        </p:sp>
      </p:grpSp>
      <p:grpSp>
        <p:nvGrpSpPr>
          <p:cNvPr name="Group 19" id="19"/>
          <p:cNvGrpSpPr/>
          <p:nvPr/>
        </p:nvGrpSpPr>
        <p:grpSpPr>
          <a:xfrm rot="-10800000">
            <a:off x="15708030" y="6316928"/>
            <a:ext cx="1284037" cy="148253"/>
            <a:chOff x="0" y="0"/>
            <a:chExt cx="4949840" cy="571500"/>
          </a:xfrm>
        </p:grpSpPr>
        <p:sp>
          <p:nvSpPr>
            <p:cNvPr name="Freeform 20" id="20"/>
            <p:cNvSpPr/>
            <p:nvPr/>
          </p:nvSpPr>
          <p:spPr>
            <a:xfrm>
              <a:off x="0" y="255270"/>
              <a:ext cx="4949841" cy="69850"/>
            </a:xfrm>
            <a:custGeom>
              <a:avLst/>
              <a:gdLst/>
              <a:ahLst/>
              <a:cxnLst/>
              <a:rect r="r" b="b" t="t" l="l"/>
              <a:pathLst>
                <a:path h="69850" w="4949841">
                  <a:moveTo>
                    <a:pt x="4659011" y="0"/>
                  </a:moveTo>
                  <a:lnTo>
                    <a:pt x="0" y="0"/>
                  </a:lnTo>
                  <a:lnTo>
                    <a:pt x="0" y="69850"/>
                  </a:lnTo>
                  <a:lnTo>
                    <a:pt x="4949841" y="69850"/>
                  </a:lnTo>
                  <a:lnTo>
                    <a:pt x="4949841" y="0"/>
                  </a:lnTo>
                  <a:close/>
                </a:path>
              </a:pathLst>
            </a:custGeom>
            <a:solidFill>
              <a:srgbClr val="DC3C4D"/>
            </a:solidFill>
          </p:spPr>
        </p:sp>
      </p:grpSp>
      <p:grpSp>
        <p:nvGrpSpPr>
          <p:cNvPr name="Group 21" id="21"/>
          <p:cNvGrpSpPr/>
          <p:nvPr/>
        </p:nvGrpSpPr>
        <p:grpSpPr>
          <a:xfrm rot="5400000">
            <a:off x="8221188" y="10145881"/>
            <a:ext cx="1845624" cy="148253"/>
            <a:chOff x="0" y="0"/>
            <a:chExt cx="7114703" cy="571500"/>
          </a:xfrm>
        </p:grpSpPr>
        <p:sp>
          <p:nvSpPr>
            <p:cNvPr name="Freeform 22" id="22"/>
            <p:cNvSpPr/>
            <p:nvPr/>
          </p:nvSpPr>
          <p:spPr>
            <a:xfrm>
              <a:off x="0" y="255270"/>
              <a:ext cx="7114703" cy="69850"/>
            </a:xfrm>
            <a:custGeom>
              <a:avLst/>
              <a:gdLst/>
              <a:ahLst/>
              <a:cxnLst/>
              <a:rect r="r" b="b" t="t" l="l"/>
              <a:pathLst>
                <a:path h="69850" w="7114703">
                  <a:moveTo>
                    <a:pt x="6823873" y="0"/>
                  </a:moveTo>
                  <a:lnTo>
                    <a:pt x="0" y="0"/>
                  </a:lnTo>
                  <a:lnTo>
                    <a:pt x="0" y="69850"/>
                  </a:lnTo>
                  <a:lnTo>
                    <a:pt x="7114703" y="69850"/>
                  </a:lnTo>
                  <a:lnTo>
                    <a:pt x="7114703" y="0"/>
                  </a:lnTo>
                  <a:close/>
                </a:path>
              </a:pathLst>
            </a:custGeom>
            <a:solidFill>
              <a:srgbClr val="FFFFFF"/>
            </a:solidFill>
            <a:ln>
              <a:solidFill>
                <a:srgbClr val="000000"/>
              </a:solidFill>
            </a:ln>
          </p:spPr>
        </p:sp>
      </p:grpSp>
      <p:grpSp>
        <p:nvGrpSpPr>
          <p:cNvPr name="Group 23" id="23"/>
          <p:cNvGrpSpPr/>
          <p:nvPr/>
        </p:nvGrpSpPr>
        <p:grpSpPr>
          <a:xfrm rot="5400000">
            <a:off x="4629981" y="9643678"/>
            <a:ext cx="1138391" cy="148253"/>
            <a:chOff x="0" y="0"/>
            <a:chExt cx="4388387" cy="571500"/>
          </a:xfrm>
        </p:grpSpPr>
        <p:sp>
          <p:nvSpPr>
            <p:cNvPr name="Freeform 24" id="24"/>
            <p:cNvSpPr/>
            <p:nvPr/>
          </p:nvSpPr>
          <p:spPr>
            <a:xfrm>
              <a:off x="0" y="255270"/>
              <a:ext cx="4388387" cy="69850"/>
            </a:xfrm>
            <a:custGeom>
              <a:avLst/>
              <a:gdLst/>
              <a:ahLst/>
              <a:cxnLst/>
              <a:rect r="r" b="b" t="t" l="l"/>
              <a:pathLst>
                <a:path h="69850" w="4388387">
                  <a:moveTo>
                    <a:pt x="4097557" y="0"/>
                  </a:moveTo>
                  <a:lnTo>
                    <a:pt x="0" y="0"/>
                  </a:lnTo>
                  <a:lnTo>
                    <a:pt x="0" y="69850"/>
                  </a:lnTo>
                  <a:lnTo>
                    <a:pt x="4388387" y="69850"/>
                  </a:lnTo>
                  <a:lnTo>
                    <a:pt x="4388387" y="0"/>
                  </a:lnTo>
                  <a:close/>
                </a:path>
              </a:pathLst>
            </a:custGeom>
            <a:solidFill>
              <a:srgbClr val="DC3C4D"/>
            </a:solidFill>
          </p:spPr>
        </p:sp>
      </p:grpSp>
      <p:grpSp>
        <p:nvGrpSpPr>
          <p:cNvPr name="Group 25" id="25"/>
          <p:cNvGrpSpPr/>
          <p:nvPr/>
        </p:nvGrpSpPr>
        <p:grpSpPr>
          <a:xfrm rot="5400000">
            <a:off x="8527304" y="-275581"/>
            <a:ext cx="1233392" cy="148253"/>
            <a:chOff x="0" y="0"/>
            <a:chExt cx="4754608" cy="571500"/>
          </a:xfrm>
        </p:grpSpPr>
        <p:sp>
          <p:nvSpPr>
            <p:cNvPr name="Freeform 26" id="26"/>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grpSp>
        <p:nvGrpSpPr>
          <p:cNvPr name="Group 27" id="27"/>
          <p:cNvGrpSpPr/>
          <p:nvPr/>
        </p:nvGrpSpPr>
        <p:grpSpPr>
          <a:xfrm rot="5400000">
            <a:off x="8527304" y="10429330"/>
            <a:ext cx="1233392" cy="148253"/>
            <a:chOff x="0" y="0"/>
            <a:chExt cx="4754608" cy="571500"/>
          </a:xfrm>
        </p:grpSpPr>
        <p:sp>
          <p:nvSpPr>
            <p:cNvPr name="Freeform 28" id="28"/>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sp>
        <p:nvSpPr>
          <p:cNvPr name="TextBox 29" id="29"/>
          <p:cNvSpPr txBox="true"/>
          <p:nvPr/>
        </p:nvSpPr>
        <p:spPr>
          <a:xfrm rot="-5400000">
            <a:off x="16931793" y="9467900"/>
            <a:ext cx="1358639" cy="276066"/>
          </a:xfrm>
          <a:prstGeom prst="rect">
            <a:avLst/>
          </a:prstGeom>
        </p:spPr>
        <p:txBody>
          <a:bodyPr anchor="t" rtlCol="false" tIns="0" lIns="0" bIns="0" rIns="0">
            <a:spAutoFit/>
          </a:bodyPr>
          <a:lstStyle/>
          <a:p>
            <a:pPr algn="ctr">
              <a:lnSpc>
                <a:spcPts val="2239"/>
              </a:lnSpc>
            </a:pPr>
            <a:r>
              <a:rPr lang="en-US" b="false" sz="1599" i="false" spc="127">
                <a:solidFill>
                  <a:srgbClr val="000000"/>
                </a:solidFill>
                <a:latin typeface="HK Grotesk Bold"/>
              </a:rPr>
              <a:t>29</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name="Picture 2" id="2"/>
          <p:cNvPicPr>
            <a:picLocks noChangeAspect="true"/>
          </p:cNvPicPr>
          <p:nvPr/>
        </p:nvPicPr>
        <p:blipFill>
          <a:blip r:embed="rId2"/>
          <a:srcRect l="0" t="12287" r="0" b="12287"/>
          <a:stretch>
            <a:fillRect/>
          </a:stretch>
        </p:blipFill>
        <p:spPr>
          <a:xfrm flipH="false" flipV="false" rot="0">
            <a:off x="0" y="0"/>
            <a:ext cx="18297107" cy="8927287"/>
          </a:xfrm>
          <a:prstGeom prst="rect">
            <a:avLst/>
          </a:prstGeom>
        </p:spPr>
      </p:pic>
      <p:grpSp>
        <p:nvGrpSpPr>
          <p:cNvPr name="Group 3" id="3"/>
          <p:cNvGrpSpPr/>
          <p:nvPr/>
        </p:nvGrpSpPr>
        <p:grpSpPr>
          <a:xfrm rot="0">
            <a:off x="3200531" y="-100082"/>
            <a:ext cx="11891209" cy="10701312"/>
            <a:chOff x="0" y="0"/>
            <a:chExt cx="2392831" cy="2153391"/>
          </a:xfrm>
        </p:grpSpPr>
        <p:sp>
          <p:nvSpPr>
            <p:cNvPr name="Freeform 4" id="4"/>
            <p:cNvSpPr/>
            <p:nvPr/>
          </p:nvSpPr>
          <p:spPr>
            <a:xfrm>
              <a:off x="0" y="0"/>
              <a:ext cx="2392831" cy="2153391"/>
            </a:xfrm>
            <a:custGeom>
              <a:avLst/>
              <a:gdLst/>
              <a:ahLst/>
              <a:cxnLst/>
              <a:rect r="r" b="b" t="t" l="l"/>
              <a:pathLst>
                <a:path h="2153391" w="2392831">
                  <a:moveTo>
                    <a:pt x="0" y="0"/>
                  </a:moveTo>
                  <a:lnTo>
                    <a:pt x="2392831" y="0"/>
                  </a:lnTo>
                  <a:lnTo>
                    <a:pt x="2392831" y="2153391"/>
                  </a:lnTo>
                  <a:lnTo>
                    <a:pt x="0" y="2153391"/>
                  </a:lnTo>
                  <a:close/>
                </a:path>
              </a:pathLst>
            </a:custGeom>
            <a:solidFill>
              <a:srgbClr val="000342"/>
            </a:solidFill>
          </p:spPr>
        </p:sp>
      </p:grpSp>
      <p:grpSp>
        <p:nvGrpSpPr>
          <p:cNvPr name="Group 5" id="5"/>
          <p:cNvGrpSpPr/>
          <p:nvPr/>
        </p:nvGrpSpPr>
        <p:grpSpPr>
          <a:xfrm rot="0">
            <a:off x="16876698" y="-35788"/>
            <a:ext cx="1411302" cy="4734837"/>
            <a:chOff x="0" y="0"/>
            <a:chExt cx="283992" cy="952776"/>
          </a:xfrm>
        </p:grpSpPr>
        <p:sp>
          <p:nvSpPr>
            <p:cNvPr name="Freeform 6" id="6"/>
            <p:cNvSpPr/>
            <p:nvPr/>
          </p:nvSpPr>
          <p:spPr>
            <a:xfrm>
              <a:off x="0" y="0"/>
              <a:ext cx="283992" cy="952776"/>
            </a:xfrm>
            <a:custGeom>
              <a:avLst/>
              <a:gdLst/>
              <a:ahLst/>
              <a:cxnLst/>
              <a:rect r="r" b="b" t="t" l="l"/>
              <a:pathLst>
                <a:path h="952776" w="283992">
                  <a:moveTo>
                    <a:pt x="0" y="0"/>
                  </a:moveTo>
                  <a:lnTo>
                    <a:pt x="283992" y="0"/>
                  </a:lnTo>
                  <a:lnTo>
                    <a:pt x="283992" y="952776"/>
                  </a:lnTo>
                  <a:lnTo>
                    <a:pt x="0" y="952776"/>
                  </a:lnTo>
                  <a:close/>
                </a:path>
              </a:pathLst>
            </a:custGeom>
            <a:solidFill>
              <a:srgbClr val="FFFFFF"/>
            </a:solidFill>
            <a:ln>
              <a:solidFill>
                <a:srgbClr val="000000"/>
              </a:solidFill>
            </a:ln>
          </p:spPr>
        </p:sp>
      </p:grpSp>
      <p:grpSp>
        <p:nvGrpSpPr>
          <p:cNvPr name="Group 7" id="7"/>
          <p:cNvGrpSpPr/>
          <p:nvPr/>
        </p:nvGrpSpPr>
        <p:grpSpPr>
          <a:xfrm rot="0">
            <a:off x="3875202" y="2644054"/>
            <a:ext cx="10532904" cy="4237333"/>
            <a:chOff x="0" y="0"/>
            <a:chExt cx="14043873" cy="5649778"/>
          </a:xfrm>
        </p:grpSpPr>
        <p:sp>
          <p:nvSpPr>
            <p:cNvPr name="TextBox 8" id="8"/>
            <p:cNvSpPr txBox="true"/>
            <p:nvPr/>
          </p:nvSpPr>
          <p:spPr>
            <a:xfrm rot="0">
              <a:off x="0" y="1707190"/>
              <a:ext cx="14043873" cy="3942588"/>
            </a:xfrm>
            <a:prstGeom prst="rect">
              <a:avLst/>
            </a:prstGeom>
          </p:spPr>
          <p:txBody>
            <a:bodyPr anchor="t" rtlCol="false" tIns="0" lIns="0" bIns="0" rIns="0">
              <a:spAutoFit/>
            </a:bodyPr>
            <a:lstStyle/>
            <a:p>
              <a:pPr algn="ctr">
                <a:lnSpc>
                  <a:spcPts val="7632"/>
                </a:lnSpc>
              </a:pPr>
              <a:r>
                <a:rPr lang="en-US" sz="7200" i="false" spc="72">
                  <a:solidFill>
                    <a:srgbClr val="FFFFFF"/>
                  </a:solidFill>
                  <a:latin typeface="Vesper Libre Bold"/>
                </a:rPr>
                <a:t>What role did Egypt's geography play in the uprisings?</a:t>
              </a:r>
            </a:p>
          </p:txBody>
        </p:sp>
        <p:sp>
          <p:nvSpPr>
            <p:cNvPr name="TextBox 9" id="9"/>
            <p:cNvSpPr txBox="true"/>
            <p:nvPr/>
          </p:nvSpPr>
          <p:spPr>
            <a:xfrm rot="0">
              <a:off x="0" y="-66675"/>
              <a:ext cx="14043873" cy="715539"/>
            </a:xfrm>
            <a:prstGeom prst="rect">
              <a:avLst/>
            </a:prstGeom>
          </p:spPr>
          <p:txBody>
            <a:bodyPr anchor="t" rtlCol="false" tIns="0" lIns="0" bIns="0" rIns="0">
              <a:spAutoFit/>
            </a:bodyPr>
            <a:lstStyle/>
            <a:p>
              <a:pPr algn="ctr">
                <a:lnSpc>
                  <a:spcPts val="4479"/>
                </a:lnSpc>
              </a:pPr>
              <a:r>
                <a:rPr lang="en-US" sz="3199" i="false">
                  <a:solidFill>
                    <a:srgbClr val="FFFFFF"/>
                  </a:solidFill>
                  <a:latin typeface="HK Grotesk Medium"/>
                </a:rPr>
                <a:t>Research Question</a:t>
              </a:r>
            </a:p>
          </p:txBody>
        </p:sp>
      </p:grpSp>
      <p:grpSp>
        <p:nvGrpSpPr>
          <p:cNvPr name="Group 10" id="10"/>
          <p:cNvGrpSpPr/>
          <p:nvPr/>
        </p:nvGrpSpPr>
        <p:grpSpPr>
          <a:xfrm rot="5400000">
            <a:off x="16479455" y="10335957"/>
            <a:ext cx="1046645" cy="148253"/>
            <a:chOff x="0" y="0"/>
            <a:chExt cx="4034716" cy="571500"/>
          </a:xfrm>
        </p:grpSpPr>
        <p:sp>
          <p:nvSpPr>
            <p:cNvPr name="Freeform 11" id="11"/>
            <p:cNvSpPr/>
            <p:nvPr/>
          </p:nvSpPr>
          <p:spPr>
            <a:xfrm>
              <a:off x="0" y="255270"/>
              <a:ext cx="4034716" cy="69850"/>
            </a:xfrm>
            <a:custGeom>
              <a:avLst/>
              <a:gdLst/>
              <a:ahLst/>
              <a:cxnLst/>
              <a:rect r="r" b="b" t="t" l="l"/>
              <a:pathLst>
                <a:path h="69850" w="4034716">
                  <a:moveTo>
                    <a:pt x="3743886" y="0"/>
                  </a:moveTo>
                  <a:lnTo>
                    <a:pt x="0" y="0"/>
                  </a:lnTo>
                  <a:lnTo>
                    <a:pt x="0" y="69850"/>
                  </a:lnTo>
                  <a:lnTo>
                    <a:pt x="4034716" y="69850"/>
                  </a:lnTo>
                  <a:lnTo>
                    <a:pt x="4034716" y="0"/>
                  </a:lnTo>
                  <a:close/>
                </a:path>
              </a:pathLst>
            </a:custGeom>
            <a:solidFill>
              <a:srgbClr val="DC3C4D"/>
            </a:solidFill>
          </p:spPr>
        </p:sp>
      </p:grpSp>
      <p:grpSp>
        <p:nvGrpSpPr>
          <p:cNvPr name="Group 12" id="12"/>
          <p:cNvGrpSpPr/>
          <p:nvPr/>
        </p:nvGrpSpPr>
        <p:grpSpPr>
          <a:xfrm rot="5400000">
            <a:off x="7745640" y="506083"/>
            <a:ext cx="2796721" cy="148253"/>
            <a:chOff x="0" y="0"/>
            <a:chExt cx="10781092" cy="571500"/>
          </a:xfrm>
        </p:grpSpPr>
        <p:sp>
          <p:nvSpPr>
            <p:cNvPr name="Freeform 13" id="13"/>
            <p:cNvSpPr/>
            <p:nvPr/>
          </p:nvSpPr>
          <p:spPr>
            <a:xfrm>
              <a:off x="0" y="255270"/>
              <a:ext cx="10781092" cy="69850"/>
            </a:xfrm>
            <a:custGeom>
              <a:avLst/>
              <a:gdLst/>
              <a:ahLst/>
              <a:cxnLst/>
              <a:rect r="r" b="b" t="t" l="l"/>
              <a:pathLst>
                <a:path h="69850" w="10781092">
                  <a:moveTo>
                    <a:pt x="10490263" y="0"/>
                  </a:moveTo>
                  <a:lnTo>
                    <a:pt x="0" y="0"/>
                  </a:lnTo>
                  <a:lnTo>
                    <a:pt x="0" y="69850"/>
                  </a:lnTo>
                  <a:lnTo>
                    <a:pt x="10781092" y="69850"/>
                  </a:lnTo>
                  <a:lnTo>
                    <a:pt x="10781092" y="0"/>
                  </a:lnTo>
                  <a:close/>
                </a:path>
              </a:pathLst>
            </a:custGeom>
            <a:solidFill>
              <a:srgbClr val="DC3C4D"/>
            </a:solidFill>
          </p:spPr>
        </p:sp>
      </p:grpSp>
      <p:grpSp>
        <p:nvGrpSpPr>
          <p:cNvPr name="Group 14" id="14"/>
          <p:cNvGrpSpPr/>
          <p:nvPr/>
        </p:nvGrpSpPr>
        <p:grpSpPr>
          <a:xfrm rot="5400000">
            <a:off x="8527304" y="10429330"/>
            <a:ext cx="1233392" cy="148253"/>
            <a:chOff x="0" y="0"/>
            <a:chExt cx="4754608" cy="571500"/>
          </a:xfrm>
        </p:grpSpPr>
        <p:sp>
          <p:nvSpPr>
            <p:cNvPr name="Freeform 15" id="15"/>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sp>
        <p:nvSpPr>
          <p:cNvPr name="TextBox 16" id="16"/>
          <p:cNvSpPr txBox="true"/>
          <p:nvPr/>
        </p:nvSpPr>
        <p:spPr>
          <a:xfrm rot="-5400000">
            <a:off x="16931793" y="9467900"/>
            <a:ext cx="1358639" cy="276066"/>
          </a:xfrm>
          <a:prstGeom prst="rect">
            <a:avLst/>
          </a:prstGeom>
        </p:spPr>
        <p:txBody>
          <a:bodyPr anchor="t" rtlCol="false" tIns="0" lIns="0" bIns="0" rIns="0">
            <a:spAutoFit/>
          </a:bodyPr>
          <a:lstStyle/>
          <a:p>
            <a:pPr algn="ctr">
              <a:lnSpc>
                <a:spcPts val="2239"/>
              </a:lnSpc>
            </a:pPr>
            <a:r>
              <a:rPr lang="en-US" b="false" sz="1599" i="false" spc="127">
                <a:solidFill>
                  <a:srgbClr val="000342"/>
                </a:solidFill>
                <a:latin typeface="HK Grotesk Bold"/>
              </a:rPr>
              <a:t>03</a:t>
            </a:r>
          </a:p>
        </p:txBody>
      </p:sp>
    </p:spTree>
  </p:cSld>
  <p:clrMapOvr>
    <a:masterClrMapping/>
  </p:clrMapOvr>
</p:sld>
</file>

<file path=ppt/slides/slide30.xml><?xml version="1.0" encoding="utf-8"?>
<p:sld xmlns:p="http://schemas.openxmlformats.org/presentationml/2006/main" xmlns:a="http://schemas.openxmlformats.org/drawingml/2006/main" xmlns:r="http://schemas.openxmlformats.org/officeDocument/2006/relationships">
  <p:cSld>
    <p:bg>
      <p:bgPr>
        <a:solidFill>
          <a:srgbClr val="000342"/>
        </a:solidFill>
      </p:bgPr>
    </p:bg>
    <p:spTree>
      <p:nvGrpSpPr>
        <p:cNvPr id="1" name=""/>
        <p:cNvGrpSpPr/>
        <p:nvPr/>
      </p:nvGrpSpPr>
      <p:grpSpPr>
        <a:xfrm>
          <a:off x="0" y="0"/>
          <a:ext cx="0" cy="0"/>
          <a:chOff x="0" y="0"/>
          <a:chExt cx="0" cy="0"/>
        </a:xfrm>
      </p:grpSpPr>
      <p:grpSp>
        <p:nvGrpSpPr>
          <p:cNvPr name="Group 2" id="2"/>
          <p:cNvGrpSpPr/>
          <p:nvPr/>
        </p:nvGrpSpPr>
        <p:grpSpPr>
          <a:xfrm rot="0">
            <a:off x="16985292" y="-73969"/>
            <a:ext cx="1416563" cy="10434938"/>
            <a:chOff x="0" y="0"/>
            <a:chExt cx="329438" cy="2426767"/>
          </a:xfrm>
        </p:grpSpPr>
        <p:sp>
          <p:nvSpPr>
            <p:cNvPr name="Freeform 3" id="3"/>
            <p:cNvSpPr/>
            <p:nvPr/>
          </p:nvSpPr>
          <p:spPr>
            <a:xfrm>
              <a:off x="0" y="0"/>
              <a:ext cx="329438" cy="2426767"/>
            </a:xfrm>
            <a:custGeom>
              <a:avLst/>
              <a:gdLst/>
              <a:ahLst/>
              <a:cxnLst/>
              <a:rect r="r" b="b" t="t" l="l"/>
              <a:pathLst>
                <a:path h="2426767" w="329438">
                  <a:moveTo>
                    <a:pt x="0" y="0"/>
                  </a:moveTo>
                  <a:lnTo>
                    <a:pt x="329438" y="0"/>
                  </a:lnTo>
                  <a:lnTo>
                    <a:pt x="329438" y="2426767"/>
                  </a:lnTo>
                  <a:lnTo>
                    <a:pt x="0" y="2426767"/>
                  </a:lnTo>
                  <a:close/>
                </a:path>
              </a:pathLst>
            </a:custGeom>
            <a:solidFill>
              <a:srgbClr val="FFFFFF"/>
            </a:solidFill>
          </p:spPr>
        </p:sp>
      </p:grpSp>
      <p:grpSp>
        <p:nvGrpSpPr>
          <p:cNvPr name="Group 4" id="4"/>
          <p:cNvGrpSpPr/>
          <p:nvPr/>
        </p:nvGrpSpPr>
        <p:grpSpPr>
          <a:xfrm rot="0">
            <a:off x="0" y="-73969"/>
            <a:ext cx="1283828" cy="10434938"/>
            <a:chOff x="0" y="0"/>
            <a:chExt cx="298569" cy="2426767"/>
          </a:xfrm>
        </p:grpSpPr>
        <p:sp>
          <p:nvSpPr>
            <p:cNvPr name="Freeform 5" id="5"/>
            <p:cNvSpPr/>
            <p:nvPr/>
          </p:nvSpPr>
          <p:spPr>
            <a:xfrm>
              <a:off x="0" y="0"/>
              <a:ext cx="298569" cy="2426767"/>
            </a:xfrm>
            <a:custGeom>
              <a:avLst/>
              <a:gdLst/>
              <a:ahLst/>
              <a:cxnLst/>
              <a:rect r="r" b="b" t="t" l="l"/>
              <a:pathLst>
                <a:path h="2426767" w="298569">
                  <a:moveTo>
                    <a:pt x="0" y="0"/>
                  </a:moveTo>
                  <a:lnTo>
                    <a:pt x="298569" y="0"/>
                  </a:lnTo>
                  <a:lnTo>
                    <a:pt x="298569" y="2426767"/>
                  </a:lnTo>
                  <a:lnTo>
                    <a:pt x="0" y="2426767"/>
                  </a:lnTo>
                  <a:close/>
                </a:path>
              </a:pathLst>
            </a:custGeom>
            <a:solidFill>
              <a:srgbClr val="FFFFFF"/>
            </a:solidFill>
          </p:spPr>
        </p:sp>
      </p:grpSp>
      <p:pic>
        <p:nvPicPr>
          <p:cNvPr name="Picture 6" id="6"/>
          <p:cNvPicPr>
            <a:picLocks noChangeAspect="true"/>
          </p:cNvPicPr>
          <p:nvPr/>
        </p:nvPicPr>
        <p:blipFill>
          <a:blip r:embed="rId2"/>
          <a:srcRect l="10672" t="0" r="10672" b="0"/>
          <a:stretch>
            <a:fillRect/>
          </a:stretch>
        </p:blipFill>
        <p:spPr>
          <a:xfrm flipH="false" flipV="false" rot="0">
            <a:off x="-1749170" y="1382661"/>
            <a:ext cx="20237849" cy="7551174"/>
          </a:xfrm>
          <a:prstGeom prst="rect">
            <a:avLst/>
          </a:prstGeom>
        </p:spPr>
      </p:pic>
      <p:grpSp>
        <p:nvGrpSpPr>
          <p:cNvPr name="Group 7" id="7"/>
          <p:cNvGrpSpPr/>
          <p:nvPr/>
        </p:nvGrpSpPr>
        <p:grpSpPr>
          <a:xfrm rot="0">
            <a:off x="3904894" y="-73969"/>
            <a:ext cx="10507709" cy="10434938"/>
            <a:chOff x="0" y="0"/>
            <a:chExt cx="2443691" cy="2426767"/>
          </a:xfrm>
        </p:grpSpPr>
        <p:sp>
          <p:nvSpPr>
            <p:cNvPr name="Freeform 8" id="8"/>
            <p:cNvSpPr/>
            <p:nvPr/>
          </p:nvSpPr>
          <p:spPr>
            <a:xfrm>
              <a:off x="0" y="0"/>
              <a:ext cx="2443691" cy="2426767"/>
            </a:xfrm>
            <a:custGeom>
              <a:avLst/>
              <a:gdLst/>
              <a:ahLst/>
              <a:cxnLst/>
              <a:rect r="r" b="b" t="t" l="l"/>
              <a:pathLst>
                <a:path h="2426767" w="2443691">
                  <a:moveTo>
                    <a:pt x="0" y="0"/>
                  </a:moveTo>
                  <a:lnTo>
                    <a:pt x="2443691" y="0"/>
                  </a:lnTo>
                  <a:lnTo>
                    <a:pt x="2443691" y="2426767"/>
                  </a:lnTo>
                  <a:lnTo>
                    <a:pt x="0" y="2426767"/>
                  </a:lnTo>
                  <a:close/>
                </a:path>
              </a:pathLst>
            </a:custGeom>
            <a:solidFill>
              <a:srgbClr val="000342">
                <a:alpha val="86666"/>
              </a:srgbClr>
            </a:solidFill>
          </p:spPr>
        </p:sp>
      </p:grpSp>
      <p:grpSp>
        <p:nvGrpSpPr>
          <p:cNvPr name="Group 9" id="9"/>
          <p:cNvGrpSpPr/>
          <p:nvPr/>
        </p:nvGrpSpPr>
        <p:grpSpPr>
          <a:xfrm rot="0">
            <a:off x="4452478" y="5204885"/>
            <a:ext cx="9234792" cy="1486335"/>
            <a:chOff x="0" y="0"/>
            <a:chExt cx="12313056" cy="1981780"/>
          </a:xfrm>
        </p:grpSpPr>
        <p:sp>
          <p:nvSpPr>
            <p:cNvPr name="TextBox 10" id="10"/>
            <p:cNvSpPr txBox="true"/>
            <p:nvPr/>
          </p:nvSpPr>
          <p:spPr>
            <a:xfrm rot="0">
              <a:off x="0" y="-76200"/>
              <a:ext cx="12313056" cy="1449726"/>
            </a:xfrm>
            <a:prstGeom prst="rect">
              <a:avLst/>
            </a:prstGeom>
          </p:spPr>
          <p:txBody>
            <a:bodyPr anchor="t" rtlCol="false" tIns="0" lIns="0" bIns="0" rIns="0">
              <a:spAutoFit/>
            </a:bodyPr>
            <a:lstStyle/>
            <a:p>
              <a:pPr algn="ctr">
                <a:lnSpc>
                  <a:spcPts val="8908"/>
                </a:lnSpc>
              </a:pPr>
              <a:r>
                <a:rPr lang="en-US" sz="6800" i="false" spc="68">
                  <a:solidFill>
                    <a:srgbClr val="FFFFFF"/>
                  </a:solidFill>
                  <a:latin typeface="Vesper Libre Bold"/>
                </a:rPr>
                <a:t>Egypt's Foreign Policy</a:t>
              </a:r>
            </a:p>
          </p:txBody>
        </p:sp>
        <p:sp>
          <p:nvSpPr>
            <p:cNvPr name="TextBox 11" id="11"/>
            <p:cNvSpPr txBox="true"/>
            <p:nvPr/>
          </p:nvSpPr>
          <p:spPr>
            <a:xfrm rot="0">
              <a:off x="0" y="1458223"/>
              <a:ext cx="12313056" cy="523558"/>
            </a:xfrm>
            <a:prstGeom prst="rect">
              <a:avLst/>
            </a:prstGeom>
          </p:spPr>
          <p:txBody>
            <a:bodyPr anchor="t" rtlCol="false" tIns="0" lIns="0" bIns="0" rIns="0">
              <a:spAutoFit/>
            </a:bodyPr>
            <a:lstStyle/>
            <a:p>
              <a:pPr algn="ctr">
                <a:lnSpc>
                  <a:spcPts val="3360"/>
                </a:lnSpc>
              </a:pPr>
              <a:r>
                <a:rPr lang="en-US" b="false" sz="2400" i="false" spc="60">
                  <a:solidFill>
                    <a:srgbClr val="FFFFFF"/>
                  </a:solidFill>
                  <a:latin typeface="HK Grotesk Light"/>
                </a:rPr>
                <a:t>How do Egyptians compensate for the limitations of geography?</a:t>
              </a:r>
            </a:p>
          </p:txBody>
        </p:sp>
      </p:grpSp>
      <p:grpSp>
        <p:nvGrpSpPr>
          <p:cNvPr name="Group 12" id="12"/>
          <p:cNvGrpSpPr/>
          <p:nvPr/>
        </p:nvGrpSpPr>
        <p:grpSpPr>
          <a:xfrm rot="5400000">
            <a:off x="8484946" y="10493844"/>
            <a:ext cx="1318108" cy="148253"/>
            <a:chOff x="0" y="0"/>
            <a:chExt cx="5081181" cy="571500"/>
          </a:xfrm>
        </p:grpSpPr>
        <p:sp>
          <p:nvSpPr>
            <p:cNvPr name="Freeform 13" id="13"/>
            <p:cNvSpPr/>
            <p:nvPr/>
          </p:nvSpPr>
          <p:spPr>
            <a:xfrm>
              <a:off x="0" y="255270"/>
              <a:ext cx="5081181" cy="69850"/>
            </a:xfrm>
            <a:custGeom>
              <a:avLst/>
              <a:gdLst/>
              <a:ahLst/>
              <a:cxnLst/>
              <a:rect r="r" b="b" t="t" l="l"/>
              <a:pathLst>
                <a:path h="69850" w="5081181">
                  <a:moveTo>
                    <a:pt x="4790351" y="0"/>
                  </a:moveTo>
                  <a:lnTo>
                    <a:pt x="0" y="0"/>
                  </a:lnTo>
                  <a:lnTo>
                    <a:pt x="0" y="69850"/>
                  </a:lnTo>
                  <a:lnTo>
                    <a:pt x="5081181" y="69850"/>
                  </a:lnTo>
                  <a:lnTo>
                    <a:pt x="5081181" y="0"/>
                  </a:lnTo>
                  <a:close/>
                </a:path>
              </a:pathLst>
            </a:custGeom>
            <a:solidFill>
              <a:srgbClr val="DC3C4D"/>
            </a:solidFill>
          </p:spPr>
        </p:sp>
      </p:grpSp>
      <p:grpSp>
        <p:nvGrpSpPr>
          <p:cNvPr name="Group 14" id="14"/>
          <p:cNvGrpSpPr/>
          <p:nvPr/>
        </p:nvGrpSpPr>
        <p:grpSpPr>
          <a:xfrm rot="5400000">
            <a:off x="7923338" y="-916820"/>
            <a:ext cx="2441324" cy="148253"/>
            <a:chOff x="0" y="0"/>
            <a:chExt cx="9411071" cy="571500"/>
          </a:xfrm>
        </p:grpSpPr>
        <p:sp>
          <p:nvSpPr>
            <p:cNvPr name="Freeform 15" id="15"/>
            <p:cNvSpPr/>
            <p:nvPr/>
          </p:nvSpPr>
          <p:spPr>
            <a:xfrm>
              <a:off x="0" y="255270"/>
              <a:ext cx="9411071" cy="69850"/>
            </a:xfrm>
            <a:custGeom>
              <a:avLst/>
              <a:gdLst/>
              <a:ahLst/>
              <a:cxnLst/>
              <a:rect r="r" b="b" t="t" l="l"/>
              <a:pathLst>
                <a:path h="69850" w="9411071">
                  <a:moveTo>
                    <a:pt x="9120241" y="0"/>
                  </a:moveTo>
                  <a:lnTo>
                    <a:pt x="0" y="0"/>
                  </a:lnTo>
                  <a:lnTo>
                    <a:pt x="0" y="69850"/>
                  </a:lnTo>
                  <a:lnTo>
                    <a:pt x="9411071" y="69850"/>
                  </a:lnTo>
                  <a:lnTo>
                    <a:pt x="9411071" y="0"/>
                  </a:lnTo>
                  <a:close/>
                </a:path>
              </a:pathLst>
            </a:custGeom>
            <a:solidFill>
              <a:srgbClr val="DC3C4D"/>
            </a:solidFill>
          </p:spPr>
        </p:sp>
      </p:grpSp>
      <p:grpSp>
        <p:nvGrpSpPr>
          <p:cNvPr name="Group 16" id="16"/>
          <p:cNvGrpSpPr/>
          <p:nvPr/>
        </p:nvGrpSpPr>
        <p:grpSpPr>
          <a:xfrm rot="5400000">
            <a:off x="8944871" y="3824755"/>
            <a:ext cx="427754" cy="148253"/>
            <a:chOff x="0" y="0"/>
            <a:chExt cx="1648951" cy="571500"/>
          </a:xfrm>
        </p:grpSpPr>
        <p:sp>
          <p:nvSpPr>
            <p:cNvPr name="Freeform 17" id="17"/>
            <p:cNvSpPr/>
            <p:nvPr/>
          </p:nvSpPr>
          <p:spPr>
            <a:xfrm>
              <a:off x="0" y="255270"/>
              <a:ext cx="1648951" cy="69850"/>
            </a:xfrm>
            <a:custGeom>
              <a:avLst/>
              <a:gdLst/>
              <a:ahLst/>
              <a:cxnLst/>
              <a:rect r="r" b="b" t="t" l="l"/>
              <a:pathLst>
                <a:path h="69850" w="1648951">
                  <a:moveTo>
                    <a:pt x="1358122" y="0"/>
                  </a:moveTo>
                  <a:lnTo>
                    <a:pt x="0" y="0"/>
                  </a:lnTo>
                  <a:lnTo>
                    <a:pt x="0" y="69850"/>
                  </a:lnTo>
                  <a:lnTo>
                    <a:pt x="1648951" y="69850"/>
                  </a:lnTo>
                  <a:lnTo>
                    <a:pt x="1648951" y="0"/>
                  </a:lnTo>
                  <a:close/>
                </a:path>
              </a:pathLst>
            </a:custGeom>
            <a:solidFill>
              <a:srgbClr val="DC3C4D"/>
            </a:solidFill>
          </p:spPr>
        </p:sp>
      </p:grpSp>
      <p:sp>
        <p:nvSpPr>
          <p:cNvPr name="TextBox 18" id="18"/>
          <p:cNvSpPr txBox="true"/>
          <p:nvPr/>
        </p:nvSpPr>
        <p:spPr>
          <a:xfrm rot="-5400000">
            <a:off x="16931793" y="9467900"/>
            <a:ext cx="1358639" cy="276066"/>
          </a:xfrm>
          <a:prstGeom prst="rect">
            <a:avLst/>
          </a:prstGeom>
        </p:spPr>
        <p:txBody>
          <a:bodyPr anchor="t" rtlCol="false" tIns="0" lIns="0" bIns="0" rIns="0">
            <a:spAutoFit/>
          </a:bodyPr>
          <a:lstStyle/>
          <a:p>
            <a:pPr algn="ctr">
              <a:lnSpc>
                <a:spcPts val="2239"/>
              </a:lnSpc>
            </a:pPr>
            <a:r>
              <a:rPr lang="en-US" b="false" sz="1599" i="false" spc="127">
                <a:solidFill>
                  <a:srgbClr val="000000"/>
                </a:solidFill>
                <a:latin typeface="HK Grotesk Bold"/>
              </a:rPr>
              <a:t>30</a:t>
            </a:r>
          </a:p>
        </p:txBody>
      </p:sp>
    </p:spTree>
  </p:cSld>
  <p:clrMapOvr>
    <a:masterClrMapping/>
  </p:clrMapOvr>
</p:sld>
</file>

<file path=ppt/slides/slide3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2359633" y="1594584"/>
            <a:ext cx="13716987" cy="1007316"/>
          </a:xfrm>
          <a:prstGeom prst="rect">
            <a:avLst/>
          </a:prstGeom>
        </p:spPr>
        <p:txBody>
          <a:bodyPr anchor="t" rtlCol="false" tIns="0" lIns="0" bIns="0" rIns="0">
            <a:spAutoFit/>
          </a:bodyPr>
          <a:lstStyle/>
          <a:p>
            <a:pPr>
              <a:lnSpc>
                <a:spcPts val="8063"/>
              </a:lnSpc>
            </a:pPr>
            <a:r>
              <a:rPr lang="en-US" sz="6399" i="false" spc="57">
                <a:solidFill>
                  <a:srgbClr val="000342"/>
                </a:solidFill>
                <a:latin typeface="Vesper Libre Bold"/>
              </a:rPr>
              <a:t>Goal #1: Secure the Nile</a:t>
            </a:r>
          </a:p>
        </p:txBody>
      </p:sp>
      <p:grpSp>
        <p:nvGrpSpPr>
          <p:cNvPr name="Group 3" id="3"/>
          <p:cNvGrpSpPr/>
          <p:nvPr/>
        </p:nvGrpSpPr>
        <p:grpSpPr>
          <a:xfrm rot="0">
            <a:off x="2359633" y="3185218"/>
            <a:ext cx="6509942" cy="5829605"/>
            <a:chOff x="0" y="0"/>
            <a:chExt cx="8679923" cy="7772807"/>
          </a:xfrm>
        </p:grpSpPr>
        <p:sp>
          <p:nvSpPr>
            <p:cNvPr name="TextBox 4" id="4"/>
            <p:cNvSpPr txBox="true"/>
            <p:nvPr/>
          </p:nvSpPr>
          <p:spPr>
            <a:xfrm rot="0">
              <a:off x="0" y="-66675"/>
              <a:ext cx="8679923" cy="665163"/>
            </a:xfrm>
            <a:prstGeom prst="rect">
              <a:avLst/>
            </a:prstGeom>
          </p:spPr>
          <p:txBody>
            <a:bodyPr anchor="t" rtlCol="false" tIns="0" lIns="0" bIns="0" rIns="0">
              <a:spAutoFit/>
            </a:bodyPr>
            <a:lstStyle/>
            <a:p>
              <a:pPr>
                <a:lnSpc>
                  <a:spcPts val="4200"/>
                </a:lnSpc>
              </a:pPr>
              <a:r>
                <a:rPr lang="en-US" sz="3000" i="false">
                  <a:solidFill>
                    <a:srgbClr val="000342"/>
                  </a:solidFill>
                  <a:latin typeface="HK Grotesk Bold"/>
                </a:rPr>
                <a:t>RIVER OF THE DAMNED</a:t>
              </a:r>
            </a:p>
          </p:txBody>
        </p:sp>
        <p:sp>
          <p:nvSpPr>
            <p:cNvPr name="TextBox 5" id="5"/>
            <p:cNvSpPr txBox="true"/>
            <p:nvPr/>
          </p:nvSpPr>
          <p:spPr>
            <a:xfrm rot="0">
              <a:off x="0" y="806857"/>
              <a:ext cx="8679923" cy="6965950"/>
            </a:xfrm>
            <a:prstGeom prst="rect">
              <a:avLst/>
            </a:prstGeom>
          </p:spPr>
          <p:txBody>
            <a:bodyPr anchor="t" rtlCol="false" tIns="0" lIns="0" bIns="0" rIns="0">
              <a:spAutoFit/>
            </a:bodyPr>
            <a:lstStyle/>
            <a:p>
              <a:pPr>
                <a:lnSpc>
                  <a:spcPts val="4200"/>
                </a:lnSpc>
              </a:pPr>
              <a:r>
                <a:rPr lang="en-US" b="false" sz="3000" i="false" spc="75">
                  <a:solidFill>
                    <a:srgbClr val="000000"/>
                  </a:solidFill>
                  <a:latin typeface="HK Grotesk Light"/>
                </a:rPr>
                <a:t>Ethiopia’s plans to build the Grand Ethiopian Renaissance Dam on the river’s Blue Nile tributary. Egypt considers the dam to be a looming threat to its very survival. Ethiopia, on the other hand, sees the undertaking as essential for its development and has vowed to continue the project no matter the ramifications.</a:t>
              </a:r>
            </a:p>
          </p:txBody>
        </p:sp>
      </p:grpSp>
      <p:grpSp>
        <p:nvGrpSpPr>
          <p:cNvPr name="Group 6" id="6"/>
          <p:cNvGrpSpPr/>
          <p:nvPr/>
        </p:nvGrpSpPr>
        <p:grpSpPr>
          <a:xfrm rot="0">
            <a:off x="10456197" y="5143500"/>
            <a:ext cx="3477493" cy="3317515"/>
            <a:chOff x="0" y="0"/>
            <a:chExt cx="4636658" cy="4423353"/>
          </a:xfrm>
        </p:grpSpPr>
        <p:sp>
          <p:nvSpPr>
            <p:cNvPr name="TextBox 7" id="7"/>
            <p:cNvSpPr txBox="true"/>
            <p:nvPr/>
          </p:nvSpPr>
          <p:spPr>
            <a:xfrm rot="0">
              <a:off x="0" y="581524"/>
              <a:ext cx="4636658" cy="3841829"/>
            </a:xfrm>
            <a:prstGeom prst="rect">
              <a:avLst/>
            </a:prstGeom>
          </p:spPr>
          <p:txBody>
            <a:bodyPr anchor="t" rtlCol="false" tIns="0" lIns="0" bIns="0" rIns="0">
              <a:spAutoFit/>
            </a:bodyPr>
            <a:lstStyle/>
            <a:p>
              <a:pPr>
                <a:lnSpc>
                  <a:spcPts val="3359"/>
                </a:lnSpc>
              </a:pPr>
              <a:r>
                <a:rPr lang="en-US" b="false" sz="2400" i="false" spc="60">
                  <a:solidFill>
                    <a:srgbClr val="000000"/>
                  </a:solidFill>
                  <a:latin typeface="HK Grotesk Light"/>
                </a:rPr>
                <a:t>To create a stunning presentation, it's best to simplify your thoughts. Start with an outline of topics and identify highlights, which can be applied to your subject.</a:t>
              </a:r>
            </a:p>
          </p:txBody>
        </p:sp>
        <p:sp>
          <p:nvSpPr>
            <p:cNvPr name="TextBox 8" id="8"/>
            <p:cNvSpPr txBox="true"/>
            <p:nvPr/>
          </p:nvSpPr>
          <p:spPr>
            <a:xfrm rot="0">
              <a:off x="0" y="-47625"/>
              <a:ext cx="4636658" cy="458708"/>
            </a:xfrm>
            <a:prstGeom prst="rect">
              <a:avLst/>
            </a:prstGeom>
          </p:spPr>
          <p:txBody>
            <a:bodyPr anchor="t" rtlCol="false" tIns="0" lIns="0" bIns="0" rIns="0">
              <a:spAutoFit/>
            </a:bodyPr>
            <a:lstStyle/>
            <a:p>
              <a:pPr>
                <a:lnSpc>
                  <a:spcPts val="2940"/>
                </a:lnSpc>
              </a:pPr>
              <a:r>
                <a:rPr lang="en-US" sz="2100" i="false">
                  <a:solidFill>
                    <a:srgbClr val="000342"/>
                  </a:solidFill>
                  <a:latin typeface="HK Grotesk Bold"/>
                </a:rPr>
                <a:t>SINGLE INDIVIDUALS</a:t>
              </a:r>
            </a:p>
          </p:txBody>
        </p:sp>
      </p:grpSp>
      <p:grpSp>
        <p:nvGrpSpPr>
          <p:cNvPr name="Group 9" id="9"/>
          <p:cNvGrpSpPr/>
          <p:nvPr/>
        </p:nvGrpSpPr>
        <p:grpSpPr>
          <a:xfrm rot="5400000">
            <a:off x="-2592624" y="6724129"/>
            <a:ext cx="7758531" cy="148253"/>
            <a:chOff x="0" y="0"/>
            <a:chExt cx="29908397" cy="571500"/>
          </a:xfrm>
        </p:grpSpPr>
        <p:sp>
          <p:nvSpPr>
            <p:cNvPr name="Freeform 10" id="10"/>
            <p:cNvSpPr/>
            <p:nvPr/>
          </p:nvSpPr>
          <p:spPr>
            <a:xfrm>
              <a:off x="0" y="255270"/>
              <a:ext cx="29908398" cy="69850"/>
            </a:xfrm>
            <a:custGeom>
              <a:avLst/>
              <a:gdLst/>
              <a:ahLst/>
              <a:cxnLst/>
              <a:rect r="r" b="b" t="t" l="l"/>
              <a:pathLst>
                <a:path h="69850" w="29908398">
                  <a:moveTo>
                    <a:pt x="29617566" y="0"/>
                  </a:moveTo>
                  <a:lnTo>
                    <a:pt x="0" y="0"/>
                  </a:lnTo>
                  <a:lnTo>
                    <a:pt x="0" y="69850"/>
                  </a:lnTo>
                  <a:lnTo>
                    <a:pt x="29908398" y="69850"/>
                  </a:lnTo>
                  <a:lnTo>
                    <a:pt x="29908398" y="0"/>
                  </a:lnTo>
                  <a:close/>
                </a:path>
              </a:pathLst>
            </a:custGeom>
            <a:solidFill>
              <a:srgbClr val="F4F4F4"/>
            </a:solidFill>
          </p:spPr>
        </p:sp>
      </p:grpSp>
      <p:grpSp>
        <p:nvGrpSpPr>
          <p:cNvPr name="Group 11" id="11"/>
          <p:cNvGrpSpPr/>
          <p:nvPr/>
        </p:nvGrpSpPr>
        <p:grpSpPr>
          <a:xfrm rot="0">
            <a:off x="16911219" y="6622"/>
            <a:ext cx="1401815" cy="10302203"/>
            <a:chOff x="0" y="0"/>
            <a:chExt cx="326008" cy="2395898"/>
          </a:xfrm>
        </p:grpSpPr>
        <p:sp>
          <p:nvSpPr>
            <p:cNvPr name="Freeform 12" id="12"/>
            <p:cNvSpPr/>
            <p:nvPr/>
          </p:nvSpPr>
          <p:spPr>
            <a:xfrm>
              <a:off x="0" y="0"/>
              <a:ext cx="326008" cy="2395898"/>
            </a:xfrm>
            <a:custGeom>
              <a:avLst/>
              <a:gdLst/>
              <a:ahLst/>
              <a:cxnLst/>
              <a:rect r="r" b="b" t="t" l="l"/>
              <a:pathLst>
                <a:path h="2395898" w="326008">
                  <a:moveTo>
                    <a:pt x="0" y="0"/>
                  </a:moveTo>
                  <a:lnTo>
                    <a:pt x="326008" y="0"/>
                  </a:lnTo>
                  <a:lnTo>
                    <a:pt x="326008" y="2395898"/>
                  </a:lnTo>
                  <a:lnTo>
                    <a:pt x="0" y="2395898"/>
                  </a:lnTo>
                  <a:close/>
                </a:path>
              </a:pathLst>
            </a:custGeom>
            <a:solidFill>
              <a:srgbClr val="000342"/>
            </a:solidFill>
          </p:spPr>
        </p:sp>
      </p:grpSp>
      <p:grpSp>
        <p:nvGrpSpPr>
          <p:cNvPr name="Group 13" id="13"/>
          <p:cNvGrpSpPr/>
          <p:nvPr/>
        </p:nvGrpSpPr>
        <p:grpSpPr>
          <a:xfrm rot="5400000">
            <a:off x="11244396" y="5310125"/>
            <a:ext cx="11333645" cy="148253"/>
            <a:chOff x="0" y="0"/>
            <a:chExt cx="43690120" cy="571500"/>
          </a:xfrm>
        </p:grpSpPr>
        <p:sp>
          <p:nvSpPr>
            <p:cNvPr name="Freeform 14" id="14"/>
            <p:cNvSpPr/>
            <p:nvPr/>
          </p:nvSpPr>
          <p:spPr>
            <a:xfrm>
              <a:off x="0" y="255270"/>
              <a:ext cx="43690121" cy="69850"/>
            </a:xfrm>
            <a:custGeom>
              <a:avLst/>
              <a:gdLst/>
              <a:ahLst/>
              <a:cxnLst/>
              <a:rect r="r" b="b" t="t" l="l"/>
              <a:pathLst>
                <a:path h="69850" w="43690121">
                  <a:moveTo>
                    <a:pt x="43399289" y="0"/>
                  </a:moveTo>
                  <a:lnTo>
                    <a:pt x="0" y="0"/>
                  </a:lnTo>
                  <a:lnTo>
                    <a:pt x="0" y="69850"/>
                  </a:lnTo>
                  <a:lnTo>
                    <a:pt x="43690121" y="69850"/>
                  </a:lnTo>
                  <a:lnTo>
                    <a:pt x="43690121" y="0"/>
                  </a:lnTo>
                  <a:close/>
                </a:path>
              </a:pathLst>
            </a:custGeom>
            <a:solidFill>
              <a:srgbClr val="F4F4F4"/>
            </a:solidFill>
          </p:spPr>
        </p:sp>
      </p:grpSp>
      <p:grpSp>
        <p:nvGrpSpPr>
          <p:cNvPr name="Group 15" id="15"/>
          <p:cNvGrpSpPr/>
          <p:nvPr/>
        </p:nvGrpSpPr>
        <p:grpSpPr>
          <a:xfrm rot="5400000">
            <a:off x="938456" y="2875959"/>
            <a:ext cx="696371" cy="148253"/>
            <a:chOff x="0" y="0"/>
            <a:chExt cx="2684442" cy="571500"/>
          </a:xfrm>
        </p:grpSpPr>
        <p:sp>
          <p:nvSpPr>
            <p:cNvPr name="Freeform 16" id="16"/>
            <p:cNvSpPr/>
            <p:nvPr/>
          </p:nvSpPr>
          <p:spPr>
            <a:xfrm>
              <a:off x="0" y="255270"/>
              <a:ext cx="2684442" cy="69850"/>
            </a:xfrm>
            <a:custGeom>
              <a:avLst/>
              <a:gdLst/>
              <a:ahLst/>
              <a:cxnLst/>
              <a:rect r="r" b="b" t="t" l="l"/>
              <a:pathLst>
                <a:path h="69850" w="2684442">
                  <a:moveTo>
                    <a:pt x="2393612" y="0"/>
                  </a:moveTo>
                  <a:lnTo>
                    <a:pt x="0" y="0"/>
                  </a:lnTo>
                  <a:lnTo>
                    <a:pt x="0" y="69850"/>
                  </a:lnTo>
                  <a:lnTo>
                    <a:pt x="2684442" y="69850"/>
                  </a:lnTo>
                  <a:lnTo>
                    <a:pt x="2684442" y="0"/>
                  </a:lnTo>
                  <a:close/>
                </a:path>
              </a:pathLst>
            </a:custGeom>
            <a:solidFill>
              <a:srgbClr val="DC3C4D"/>
            </a:solidFill>
          </p:spPr>
        </p:sp>
      </p:grpSp>
      <p:grpSp>
        <p:nvGrpSpPr>
          <p:cNvPr name="Group 17" id="17"/>
          <p:cNvGrpSpPr/>
          <p:nvPr/>
        </p:nvGrpSpPr>
        <p:grpSpPr>
          <a:xfrm rot="5400000">
            <a:off x="8527304" y="-275581"/>
            <a:ext cx="1233392" cy="148253"/>
            <a:chOff x="0" y="0"/>
            <a:chExt cx="4754608" cy="571500"/>
          </a:xfrm>
        </p:grpSpPr>
        <p:sp>
          <p:nvSpPr>
            <p:cNvPr name="Freeform 18" id="18"/>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grpSp>
        <p:nvGrpSpPr>
          <p:cNvPr name="Group 19" id="19"/>
          <p:cNvGrpSpPr/>
          <p:nvPr/>
        </p:nvGrpSpPr>
        <p:grpSpPr>
          <a:xfrm rot="5400000">
            <a:off x="8527304" y="10429330"/>
            <a:ext cx="1233392" cy="148253"/>
            <a:chOff x="0" y="0"/>
            <a:chExt cx="4754608" cy="571500"/>
          </a:xfrm>
        </p:grpSpPr>
        <p:sp>
          <p:nvSpPr>
            <p:cNvPr name="Freeform 20" id="20"/>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sp>
        <p:nvSpPr>
          <p:cNvPr name="TextBox 21" id="21"/>
          <p:cNvSpPr txBox="true"/>
          <p:nvPr/>
        </p:nvSpPr>
        <p:spPr>
          <a:xfrm rot="-5400000">
            <a:off x="16931793" y="9467900"/>
            <a:ext cx="1358639" cy="276066"/>
          </a:xfrm>
          <a:prstGeom prst="rect">
            <a:avLst/>
          </a:prstGeom>
        </p:spPr>
        <p:txBody>
          <a:bodyPr anchor="t" rtlCol="false" tIns="0" lIns="0" bIns="0" rIns="0">
            <a:spAutoFit/>
          </a:bodyPr>
          <a:lstStyle/>
          <a:p>
            <a:pPr algn="ctr">
              <a:lnSpc>
                <a:spcPts val="2239"/>
              </a:lnSpc>
            </a:pPr>
            <a:r>
              <a:rPr lang="en-US" b="false" sz="1599" i="false" spc="127">
                <a:solidFill>
                  <a:srgbClr val="FFFFFF"/>
                </a:solidFill>
                <a:latin typeface="HK Grotesk Bold"/>
              </a:rPr>
              <a:t>31</a:t>
            </a:r>
          </a:p>
        </p:txBody>
      </p:sp>
      <p:pic>
        <p:nvPicPr>
          <p:cNvPr name="Picture 22" id="22"/>
          <p:cNvPicPr>
            <a:picLocks noChangeAspect="true"/>
          </p:cNvPicPr>
          <p:nvPr/>
        </p:nvPicPr>
        <p:blipFill>
          <a:blip r:embed="rId2"/>
          <a:srcRect l="11948" t="0" r="25888" b="0"/>
          <a:stretch>
            <a:fillRect/>
          </a:stretch>
        </p:blipFill>
        <p:spPr>
          <a:xfrm flipH="false" flipV="false" rot="0">
            <a:off x="9069874" y="3185218"/>
            <a:ext cx="7841345" cy="7100034"/>
          </a:xfrm>
          <a:prstGeom prst="rect">
            <a:avLst/>
          </a:prstGeom>
        </p:spPr>
      </p:pic>
    </p:spTree>
  </p:cSld>
  <p:clrMapOvr>
    <a:masterClrMapping/>
  </p:clrMapOvr>
</p:sld>
</file>

<file path=ppt/slides/slide3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2359633" y="1594584"/>
            <a:ext cx="14230171" cy="1007316"/>
          </a:xfrm>
          <a:prstGeom prst="rect">
            <a:avLst/>
          </a:prstGeom>
        </p:spPr>
        <p:txBody>
          <a:bodyPr anchor="t" rtlCol="false" tIns="0" lIns="0" bIns="0" rIns="0">
            <a:spAutoFit/>
          </a:bodyPr>
          <a:lstStyle/>
          <a:p>
            <a:pPr>
              <a:lnSpc>
                <a:spcPts val="8063"/>
              </a:lnSpc>
            </a:pPr>
            <a:r>
              <a:rPr lang="en-US" sz="6399" i="false" spc="57">
                <a:solidFill>
                  <a:srgbClr val="000342"/>
                </a:solidFill>
                <a:latin typeface="Vesper Libre Bold"/>
              </a:rPr>
              <a:t>Goal #2: Command Suez Completely</a:t>
            </a:r>
          </a:p>
        </p:txBody>
      </p:sp>
      <p:grpSp>
        <p:nvGrpSpPr>
          <p:cNvPr name="Group 3" id="3"/>
          <p:cNvGrpSpPr/>
          <p:nvPr/>
        </p:nvGrpSpPr>
        <p:grpSpPr>
          <a:xfrm rot="0">
            <a:off x="2359633" y="3185218"/>
            <a:ext cx="6509942" cy="5304540"/>
            <a:chOff x="0" y="0"/>
            <a:chExt cx="8679923" cy="7072720"/>
          </a:xfrm>
        </p:grpSpPr>
        <p:sp>
          <p:nvSpPr>
            <p:cNvPr name="TextBox 4" id="4"/>
            <p:cNvSpPr txBox="true"/>
            <p:nvPr/>
          </p:nvSpPr>
          <p:spPr>
            <a:xfrm rot="0">
              <a:off x="0" y="-66675"/>
              <a:ext cx="8679923" cy="665163"/>
            </a:xfrm>
            <a:prstGeom prst="rect">
              <a:avLst/>
            </a:prstGeom>
          </p:spPr>
          <p:txBody>
            <a:bodyPr anchor="t" rtlCol="false" tIns="0" lIns="0" bIns="0" rIns="0">
              <a:spAutoFit/>
            </a:bodyPr>
            <a:lstStyle/>
            <a:p>
              <a:pPr>
                <a:lnSpc>
                  <a:spcPts val="4200"/>
                </a:lnSpc>
              </a:pPr>
              <a:r>
                <a:rPr lang="en-US" sz="3000" i="false">
                  <a:solidFill>
                    <a:srgbClr val="000342"/>
                  </a:solidFill>
                  <a:latin typeface="HK Grotesk Bold"/>
                </a:rPr>
                <a:t>THE EURASIAN BRIDGE</a:t>
              </a:r>
            </a:p>
          </p:txBody>
        </p:sp>
        <p:sp>
          <p:nvSpPr>
            <p:cNvPr name="TextBox 5" id="5"/>
            <p:cNvSpPr txBox="true"/>
            <p:nvPr/>
          </p:nvSpPr>
          <p:spPr>
            <a:xfrm rot="0">
              <a:off x="0" y="806857"/>
              <a:ext cx="8679923" cy="6265863"/>
            </a:xfrm>
            <a:prstGeom prst="rect">
              <a:avLst/>
            </a:prstGeom>
          </p:spPr>
          <p:txBody>
            <a:bodyPr anchor="t" rtlCol="false" tIns="0" lIns="0" bIns="0" rIns="0">
              <a:spAutoFit/>
            </a:bodyPr>
            <a:lstStyle/>
            <a:p>
              <a:pPr>
                <a:lnSpc>
                  <a:spcPts val="4200"/>
                </a:lnSpc>
              </a:pPr>
              <a:r>
                <a:rPr lang="en-US" b="false" sz="3000" i="false" spc="75">
                  <a:solidFill>
                    <a:srgbClr val="000000"/>
                  </a:solidFill>
                  <a:latin typeface="HK Grotesk Light"/>
                </a:rPr>
                <a:t>The Suez is not the lifeblood of Egypt — that is clearly the Nile — but control over the Suez does let Egypt aspire to something more promising than destitution. If there is anything that Egyptians of all eras will fight for, it is control over this tiny sliver of land and the canal that now cuts through it.</a:t>
              </a:r>
            </a:p>
          </p:txBody>
        </p:sp>
      </p:grpSp>
      <p:grpSp>
        <p:nvGrpSpPr>
          <p:cNvPr name="Group 6" id="6"/>
          <p:cNvGrpSpPr/>
          <p:nvPr/>
        </p:nvGrpSpPr>
        <p:grpSpPr>
          <a:xfrm rot="0">
            <a:off x="10456197" y="5143500"/>
            <a:ext cx="3477493" cy="3317515"/>
            <a:chOff x="0" y="0"/>
            <a:chExt cx="4636658" cy="4423353"/>
          </a:xfrm>
        </p:grpSpPr>
        <p:sp>
          <p:nvSpPr>
            <p:cNvPr name="TextBox 7" id="7"/>
            <p:cNvSpPr txBox="true"/>
            <p:nvPr/>
          </p:nvSpPr>
          <p:spPr>
            <a:xfrm rot="0">
              <a:off x="0" y="581524"/>
              <a:ext cx="4636658" cy="3841829"/>
            </a:xfrm>
            <a:prstGeom prst="rect">
              <a:avLst/>
            </a:prstGeom>
          </p:spPr>
          <p:txBody>
            <a:bodyPr anchor="t" rtlCol="false" tIns="0" lIns="0" bIns="0" rIns="0">
              <a:spAutoFit/>
            </a:bodyPr>
            <a:lstStyle/>
            <a:p>
              <a:pPr>
                <a:lnSpc>
                  <a:spcPts val="3359"/>
                </a:lnSpc>
              </a:pPr>
              <a:r>
                <a:rPr lang="en-US" b="false" sz="2400" i="false" spc="60">
                  <a:solidFill>
                    <a:srgbClr val="000000"/>
                  </a:solidFill>
                  <a:latin typeface="HK Grotesk Light"/>
                </a:rPr>
                <a:t>To create a stunning presentation, it's best to simplify your thoughts. Start with an outline of topics and identify highlights, which can be applied to your subject.</a:t>
              </a:r>
            </a:p>
          </p:txBody>
        </p:sp>
        <p:sp>
          <p:nvSpPr>
            <p:cNvPr name="TextBox 8" id="8"/>
            <p:cNvSpPr txBox="true"/>
            <p:nvPr/>
          </p:nvSpPr>
          <p:spPr>
            <a:xfrm rot="0">
              <a:off x="0" y="-47625"/>
              <a:ext cx="4636658" cy="458708"/>
            </a:xfrm>
            <a:prstGeom prst="rect">
              <a:avLst/>
            </a:prstGeom>
          </p:spPr>
          <p:txBody>
            <a:bodyPr anchor="t" rtlCol="false" tIns="0" lIns="0" bIns="0" rIns="0">
              <a:spAutoFit/>
            </a:bodyPr>
            <a:lstStyle/>
            <a:p>
              <a:pPr>
                <a:lnSpc>
                  <a:spcPts val="2940"/>
                </a:lnSpc>
              </a:pPr>
              <a:r>
                <a:rPr lang="en-US" sz="2100" i="false">
                  <a:solidFill>
                    <a:srgbClr val="000342"/>
                  </a:solidFill>
                  <a:latin typeface="HK Grotesk Bold"/>
                </a:rPr>
                <a:t>SINGLE INDIVIDUALS</a:t>
              </a:r>
            </a:p>
          </p:txBody>
        </p:sp>
      </p:grpSp>
      <p:grpSp>
        <p:nvGrpSpPr>
          <p:cNvPr name="Group 9" id="9"/>
          <p:cNvGrpSpPr/>
          <p:nvPr/>
        </p:nvGrpSpPr>
        <p:grpSpPr>
          <a:xfrm rot="5400000">
            <a:off x="-2592624" y="6724129"/>
            <a:ext cx="7758531" cy="148253"/>
            <a:chOff x="0" y="0"/>
            <a:chExt cx="29908397" cy="571500"/>
          </a:xfrm>
        </p:grpSpPr>
        <p:sp>
          <p:nvSpPr>
            <p:cNvPr name="Freeform 10" id="10"/>
            <p:cNvSpPr/>
            <p:nvPr/>
          </p:nvSpPr>
          <p:spPr>
            <a:xfrm>
              <a:off x="0" y="255270"/>
              <a:ext cx="29908398" cy="69850"/>
            </a:xfrm>
            <a:custGeom>
              <a:avLst/>
              <a:gdLst/>
              <a:ahLst/>
              <a:cxnLst/>
              <a:rect r="r" b="b" t="t" l="l"/>
              <a:pathLst>
                <a:path h="69850" w="29908398">
                  <a:moveTo>
                    <a:pt x="29617566" y="0"/>
                  </a:moveTo>
                  <a:lnTo>
                    <a:pt x="0" y="0"/>
                  </a:lnTo>
                  <a:lnTo>
                    <a:pt x="0" y="69850"/>
                  </a:lnTo>
                  <a:lnTo>
                    <a:pt x="29908398" y="69850"/>
                  </a:lnTo>
                  <a:lnTo>
                    <a:pt x="29908398" y="0"/>
                  </a:lnTo>
                  <a:close/>
                </a:path>
              </a:pathLst>
            </a:custGeom>
            <a:solidFill>
              <a:srgbClr val="F4F4F4"/>
            </a:solidFill>
          </p:spPr>
        </p:sp>
      </p:grpSp>
      <p:grpSp>
        <p:nvGrpSpPr>
          <p:cNvPr name="Group 11" id="11"/>
          <p:cNvGrpSpPr/>
          <p:nvPr/>
        </p:nvGrpSpPr>
        <p:grpSpPr>
          <a:xfrm rot="0">
            <a:off x="16911219" y="6622"/>
            <a:ext cx="1401815" cy="10302203"/>
            <a:chOff x="0" y="0"/>
            <a:chExt cx="326008" cy="2395898"/>
          </a:xfrm>
        </p:grpSpPr>
        <p:sp>
          <p:nvSpPr>
            <p:cNvPr name="Freeform 12" id="12"/>
            <p:cNvSpPr/>
            <p:nvPr/>
          </p:nvSpPr>
          <p:spPr>
            <a:xfrm>
              <a:off x="0" y="0"/>
              <a:ext cx="326008" cy="2395898"/>
            </a:xfrm>
            <a:custGeom>
              <a:avLst/>
              <a:gdLst/>
              <a:ahLst/>
              <a:cxnLst/>
              <a:rect r="r" b="b" t="t" l="l"/>
              <a:pathLst>
                <a:path h="2395898" w="326008">
                  <a:moveTo>
                    <a:pt x="0" y="0"/>
                  </a:moveTo>
                  <a:lnTo>
                    <a:pt x="326008" y="0"/>
                  </a:lnTo>
                  <a:lnTo>
                    <a:pt x="326008" y="2395898"/>
                  </a:lnTo>
                  <a:lnTo>
                    <a:pt x="0" y="2395898"/>
                  </a:lnTo>
                  <a:close/>
                </a:path>
              </a:pathLst>
            </a:custGeom>
            <a:solidFill>
              <a:srgbClr val="000342"/>
            </a:solidFill>
          </p:spPr>
        </p:sp>
      </p:grpSp>
      <p:grpSp>
        <p:nvGrpSpPr>
          <p:cNvPr name="Group 13" id="13"/>
          <p:cNvGrpSpPr/>
          <p:nvPr/>
        </p:nvGrpSpPr>
        <p:grpSpPr>
          <a:xfrm rot="5400000">
            <a:off x="11244396" y="5310125"/>
            <a:ext cx="11333645" cy="148253"/>
            <a:chOff x="0" y="0"/>
            <a:chExt cx="43690120" cy="571500"/>
          </a:xfrm>
        </p:grpSpPr>
        <p:sp>
          <p:nvSpPr>
            <p:cNvPr name="Freeform 14" id="14"/>
            <p:cNvSpPr/>
            <p:nvPr/>
          </p:nvSpPr>
          <p:spPr>
            <a:xfrm>
              <a:off x="0" y="255270"/>
              <a:ext cx="43690121" cy="69850"/>
            </a:xfrm>
            <a:custGeom>
              <a:avLst/>
              <a:gdLst/>
              <a:ahLst/>
              <a:cxnLst/>
              <a:rect r="r" b="b" t="t" l="l"/>
              <a:pathLst>
                <a:path h="69850" w="43690121">
                  <a:moveTo>
                    <a:pt x="43399289" y="0"/>
                  </a:moveTo>
                  <a:lnTo>
                    <a:pt x="0" y="0"/>
                  </a:lnTo>
                  <a:lnTo>
                    <a:pt x="0" y="69850"/>
                  </a:lnTo>
                  <a:lnTo>
                    <a:pt x="43690121" y="69850"/>
                  </a:lnTo>
                  <a:lnTo>
                    <a:pt x="43690121" y="0"/>
                  </a:lnTo>
                  <a:close/>
                </a:path>
              </a:pathLst>
            </a:custGeom>
            <a:solidFill>
              <a:srgbClr val="F4F4F4"/>
            </a:solidFill>
          </p:spPr>
        </p:sp>
      </p:grpSp>
      <p:grpSp>
        <p:nvGrpSpPr>
          <p:cNvPr name="Group 15" id="15"/>
          <p:cNvGrpSpPr/>
          <p:nvPr/>
        </p:nvGrpSpPr>
        <p:grpSpPr>
          <a:xfrm rot="5400000">
            <a:off x="938456" y="2875959"/>
            <a:ext cx="696371" cy="148253"/>
            <a:chOff x="0" y="0"/>
            <a:chExt cx="2684442" cy="571500"/>
          </a:xfrm>
        </p:grpSpPr>
        <p:sp>
          <p:nvSpPr>
            <p:cNvPr name="Freeform 16" id="16"/>
            <p:cNvSpPr/>
            <p:nvPr/>
          </p:nvSpPr>
          <p:spPr>
            <a:xfrm>
              <a:off x="0" y="255270"/>
              <a:ext cx="2684442" cy="69850"/>
            </a:xfrm>
            <a:custGeom>
              <a:avLst/>
              <a:gdLst/>
              <a:ahLst/>
              <a:cxnLst/>
              <a:rect r="r" b="b" t="t" l="l"/>
              <a:pathLst>
                <a:path h="69850" w="2684442">
                  <a:moveTo>
                    <a:pt x="2393612" y="0"/>
                  </a:moveTo>
                  <a:lnTo>
                    <a:pt x="0" y="0"/>
                  </a:lnTo>
                  <a:lnTo>
                    <a:pt x="0" y="69850"/>
                  </a:lnTo>
                  <a:lnTo>
                    <a:pt x="2684442" y="69850"/>
                  </a:lnTo>
                  <a:lnTo>
                    <a:pt x="2684442" y="0"/>
                  </a:lnTo>
                  <a:close/>
                </a:path>
              </a:pathLst>
            </a:custGeom>
            <a:solidFill>
              <a:srgbClr val="DC3C4D"/>
            </a:solidFill>
          </p:spPr>
        </p:sp>
      </p:grpSp>
      <p:grpSp>
        <p:nvGrpSpPr>
          <p:cNvPr name="Group 17" id="17"/>
          <p:cNvGrpSpPr/>
          <p:nvPr/>
        </p:nvGrpSpPr>
        <p:grpSpPr>
          <a:xfrm rot="5400000">
            <a:off x="8527304" y="-275581"/>
            <a:ext cx="1233392" cy="148253"/>
            <a:chOff x="0" y="0"/>
            <a:chExt cx="4754608" cy="571500"/>
          </a:xfrm>
        </p:grpSpPr>
        <p:sp>
          <p:nvSpPr>
            <p:cNvPr name="Freeform 18" id="18"/>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grpSp>
        <p:nvGrpSpPr>
          <p:cNvPr name="Group 19" id="19"/>
          <p:cNvGrpSpPr/>
          <p:nvPr/>
        </p:nvGrpSpPr>
        <p:grpSpPr>
          <a:xfrm rot="5400000">
            <a:off x="8527304" y="10429330"/>
            <a:ext cx="1233392" cy="148253"/>
            <a:chOff x="0" y="0"/>
            <a:chExt cx="4754608" cy="571500"/>
          </a:xfrm>
        </p:grpSpPr>
        <p:sp>
          <p:nvSpPr>
            <p:cNvPr name="Freeform 20" id="20"/>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sp>
        <p:nvSpPr>
          <p:cNvPr name="TextBox 21" id="21"/>
          <p:cNvSpPr txBox="true"/>
          <p:nvPr/>
        </p:nvSpPr>
        <p:spPr>
          <a:xfrm rot="-5400000">
            <a:off x="16931793" y="9467900"/>
            <a:ext cx="1358639" cy="276066"/>
          </a:xfrm>
          <a:prstGeom prst="rect">
            <a:avLst/>
          </a:prstGeom>
        </p:spPr>
        <p:txBody>
          <a:bodyPr anchor="t" rtlCol="false" tIns="0" lIns="0" bIns="0" rIns="0">
            <a:spAutoFit/>
          </a:bodyPr>
          <a:lstStyle/>
          <a:p>
            <a:pPr algn="ctr">
              <a:lnSpc>
                <a:spcPts val="2239"/>
              </a:lnSpc>
            </a:pPr>
            <a:r>
              <a:rPr lang="en-US" b="false" sz="1599" i="false" spc="127">
                <a:solidFill>
                  <a:srgbClr val="FFFFFF"/>
                </a:solidFill>
                <a:latin typeface="HK Grotesk Bold"/>
              </a:rPr>
              <a:t>32</a:t>
            </a:r>
          </a:p>
        </p:txBody>
      </p:sp>
      <p:pic>
        <p:nvPicPr>
          <p:cNvPr name="Picture 22" id="22"/>
          <p:cNvPicPr>
            <a:picLocks noChangeAspect="true"/>
          </p:cNvPicPr>
          <p:nvPr/>
        </p:nvPicPr>
        <p:blipFill>
          <a:blip r:embed="rId2"/>
          <a:srcRect l="8802" t="0" r="8802" b="0"/>
          <a:stretch>
            <a:fillRect/>
          </a:stretch>
        </p:blipFill>
        <p:spPr>
          <a:xfrm flipH="false" flipV="false" rot="0">
            <a:off x="9069874" y="3185218"/>
            <a:ext cx="7841345" cy="7100034"/>
          </a:xfrm>
          <a:prstGeom prst="rect">
            <a:avLst/>
          </a:prstGeom>
        </p:spPr>
      </p:pic>
    </p:spTree>
  </p:cSld>
  <p:clrMapOvr>
    <a:masterClrMapping/>
  </p:clrMapOvr>
</p:sld>
</file>

<file path=ppt/slides/slide3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2359633" y="530211"/>
            <a:ext cx="14230171" cy="2768060"/>
          </a:xfrm>
          <a:prstGeom prst="rect">
            <a:avLst/>
          </a:prstGeom>
        </p:spPr>
        <p:txBody>
          <a:bodyPr anchor="t" rtlCol="false" tIns="0" lIns="0" bIns="0" rIns="0">
            <a:spAutoFit/>
          </a:bodyPr>
          <a:lstStyle/>
          <a:p>
            <a:pPr>
              <a:lnSpc>
                <a:spcPts val="7308"/>
              </a:lnSpc>
            </a:pPr>
            <a:r>
              <a:rPr lang="en-US" sz="5799" i="false" spc="52">
                <a:solidFill>
                  <a:srgbClr val="000342"/>
                </a:solidFill>
                <a:latin typeface="Vesper Libre Bold"/>
              </a:rPr>
              <a:t>Goal #3: Maintain friendly relations with the Dominant Sea Power of the Mediterranean</a:t>
            </a:r>
          </a:p>
        </p:txBody>
      </p:sp>
      <p:grpSp>
        <p:nvGrpSpPr>
          <p:cNvPr name="Group 3" id="3"/>
          <p:cNvGrpSpPr/>
          <p:nvPr/>
        </p:nvGrpSpPr>
        <p:grpSpPr>
          <a:xfrm rot="0">
            <a:off x="2359633" y="3776328"/>
            <a:ext cx="6509942" cy="5829605"/>
            <a:chOff x="0" y="0"/>
            <a:chExt cx="8679923" cy="7772807"/>
          </a:xfrm>
        </p:grpSpPr>
        <p:sp>
          <p:nvSpPr>
            <p:cNvPr name="TextBox 4" id="4"/>
            <p:cNvSpPr txBox="true"/>
            <p:nvPr/>
          </p:nvSpPr>
          <p:spPr>
            <a:xfrm rot="0">
              <a:off x="0" y="-66675"/>
              <a:ext cx="8679923" cy="1365250"/>
            </a:xfrm>
            <a:prstGeom prst="rect">
              <a:avLst/>
            </a:prstGeom>
          </p:spPr>
          <p:txBody>
            <a:bodyPr anchor="t" rtlCol="false" tIns="0" lIns="0" bIns="0" rIns="0">
              <a:spAutoFit/>
            </a:bodyPr>
            <a:lstStyle/>
            <a:p>
              <a:pPr>
                <a:lnSpc>
                  <a:spcPts val="4200"/>
                </a:lnSpc>
              </a:pPr>
              <a:r>
                <a:rPr lang="en-US" sz="3000" i="false">
                  <a:solidFill>
                    <a:srgbClr val="000342"/>
                  </a:solidFill>
                  <a:latin typeface="HK Grotesk Bold"/>
                </a:rPr>
                <a:t>THE GRAND STRATEGY OF CLEOPATRA</a:t>
              </a:r>
            </a:p>
          </p:txBody>
        </p:sp>
        <p:sp>
          <p:nvSpPr>
            <p:cNvPr name="TextBox 5" id="5"/>
            <p:cNvSpPr txBox="true"/>
            <p:nvPr/>
          </p:nvSpPr>
          <p:spPr>
            <a:xfrm rot="0">
              <a:off x="0" y="1506944"/>
              <a:ext cx="8679923" cy="6265863"/>
            </a:xfrm>
            <a:prstGeom prst="rect">
              <a:avLst/>
            </a:prstGeom>
          </p:spPr>
          <p:txBody>
            <a:bodyPr anchor="t" rtlCol="false" tIns="0" lIns="0" bIns="0" rIns="0">
              <a:spAutoFit/>
            </a:bodyPr>
            <a:lstStyle/>
            <a:p>
              <a:pPr>
                <a:lnSpc>
                  <a:spcPts val="4200"/>
                </a:lnSpc>
              </a:pPr>
              <a:r>
                <a:rPr lang="en-US" b="false" sz="3000" i="false" spc="75">
                  <a:solidFill>
                    <a:srgbClr val="000000"/>
                  </a:solidFill>
                  <a:latin typeface="HK Grotesk Light"/>
                </a:rPr>
                <a:t>Egypt must pursue such an alliance by any means necessary. At times it means swearing allegiance to an outsider. Other times tribute relations are sufficient to satisfy the region's dominant power. Some Egyptian leaders, such as Cleopatra, have been successful with more personal approaches.</a:t>
              </a:r>
            </a:p>
          </p:txBody>
        </p:sp>
      </p:grpSp>
      <p:grpSp>
        <p:nvGrpSpPr>
          <p:cNvPr name="Group 6" id="6"/>
          <p:cNvGrpSpPr/>
          <p:nvPr/>
        </p:nvGrpSpPr>
        <p:grpSpPr>
          <a:xfrm rot="0">
            <a:off x="10456197" y="5143500"/>
            <a:ext cx="3477493" cy="3317515"/>
            <a:chOff x="0" y="0"/>
            <a:chExt cx="4636658" cy="4423353"/>
          </a:xfrm>
        </p:grpSpPr>
        <p:sp>
          <p:nvSpPr>
            <p:cNvPr name="TextBox 7" id="7"/>
            <p:cNvSpPr txBox="true"/>
            <p:nvPr/>
          </p:nvSpPr>
          <p:spPr>
            <a:xfrm rot="0">
              <a:off x="0" y="581524"/>
              <a:ext cx="4636658" cy="3841829"/>
            </a:xfrm>
            <a:prstGeom prst="rect">
              <a:avLst/>
            </a:prstGeom>
          </p:spPr>
          <p:txBody>
            <a:bodyPr anchor="t" rtlCol="false" tIns="0" lIns="0" bIns="0" rIns="0">
              <a:spAutoFit/>
            </a:bodyPr>
            <a:lstStyle/>
            <a:p>
              <a:pPr>
                <a:lnSpc>
                  <a:spcPts val="3359"/>
                </a:lnSpc>
              </a:pPr>
              <a:r>
                <a:rPr lang="en-US" b="false" sz="2400" i="false" spc="60">
                  <a:solidFill>
                    <a:srgbClr val="000000"/>
                  </a:solidFill>
                  <a:latin typeface="HK Grotesk Light"/>
                </a:rPr>
                <a:t>To create a stunning presentation, it's best to simplify your thoughts. Start with an outline of topics and identify highlights, which can be applied to your subject.</a:t>
              </a:r>
            </a:p>
          </p:txBody>
        </p:sp>
        <p:sp>
          <p:nvSpPr>
            <p:cNvPr name="TextBox 8" id="8"/>
            <p:cNvSpPr txBox="true"/>
            <p:nvPr/>
          </p:nvSpPr>
          <p:spPr>
            <a:xfrm rot="0">
              <a:off x="0" y="-47625"/>
              <a:ext cx="4636658" cy="458708"/>
            </a:xfrm>
            <a:prstGeom prst="rect">
              <a:avLst/>
            </a:prstGeom>
          </p:spPr>
          <p:txBody>
            <a:bodyPr anchor="t" rtlCol="false" tIns="0" lIns="0" bIns="0" rIns="0">
              <a:spAutoFit/>
            </a:bodyPr>
            <a:lstStyle/>
            <a:p>
              <a:pPr>
                <a:lnSpc>
                  <a:spcPts val="2940"/>
                </a:lnSpc>
              </a:pPr>
              <a:r>
                <a:rPr lang="en-US" sz="2100" i="false">
                  <a:solidFill>
                    <a:srgbClr val="000342"/>
                  </a:solidFill>
                  <a:latin typeface="HK Grotesk Bold"/>
                </a:rPr>
                <a:t>SINGLE INDIVIDUALS</a:t>
              </a:r>
            </a:p>
          </p:txBody>
        </p:sp>
      </p:grpSp>
      <p:grpSp>
        <p:nvGrpSpPr>
          <p:cNvPr name="Group 9" id="9"/>
          <p:cNvGrpSpPr/>
          <p:nvPr/>
        </p:nvGrpSpPr>
        <p:grpSpPr>
          <a:xfrm rot="5400000">
            <a:off x="-2592624" y="6724129"/>
            <a:ext cx="7758531" cy="148253"/>
            <a:chOff x="0" y="0"/>
            <a:chExt cx="29908397" cy="571500"/>
          </a:xfrm>
        </p:grpSpPr>
        <p:sp>
          <p:nvSpPr>
            <p:cNvPr name="Freeform 10" id="10"/>
            <p:cNvSpPr/>
            <p:nvPr/>
          </p:nvSpPr>
          <p:spPr>
            <a:xfrm>
              <a:off x="0" y="255270"/>
              <a:ext cx="29908398" cy="69850"/>
            </a:xfrm>
            <a:custGeom>
              <a:avLst/>
              <a:gdLst/>
              <a:ahLst/>
              <a:cxnLst/>
              <a:rect r="r" b="b" t="t" l="l"/>
              <a:pathLst>
                <a:path h="69850" w="29908398">
                  <a:moveTo>
                    <a:pt x="29617566" y="0"/>
                  </a:moveTo>
                  <a:lnTo>
                    <a:pt x="0" y="0"/>
                  </a:lnTo>
                  <a:lnTo>
                    <a:pt x="0" y="69850"/>
                  </a:lnTo>
                  <a:lnTo>
                    <a:pt x="29908398" y="69850"/>
                  </a:lnTo>
                  <a:lnTo>
                    <a:pt x="29908398" y="0"/>
                  </a:lnTo>
                  <a:close/>
                </a:path>
              </a:pathLst>
            </a:custGeom>
            <a:solidFill>
              <a:srgbClr val="F4F4F4"/>
            </a:solidFill>
          </p:spPr>
        </p:sp>
      </p:grpSp>
      <p:grpSp>
        <p:nvGrpSpPr>
          <p:cNvPr name="Group 11" id="11"/>
          <p:cNvGrpSpPr/>
          <p:nvPr/>
        </p:nvGrpSpPr>
        <p:grpSpPr>
          <a:xfrm rot="0">
            <a:off x="16911219" y="6622"/>
            <a:ext cx="1401815" cy="10302203"/>
            <a:chOff x="0" y="0"/>
            <a:chExt cx="326008" cy="2395898"/>
          </a:xfrm>
        </p:grpSpPr>
        <p:sp>
          <p:nvSpPr>
            <p:cNvPr name="Freeform 12" id="12"/>
            <p:cNvSpPr/>
            <p:nvPr/>
          </p:nvSpPr>
          <p:spPr>
            <a:xfrm>
              <a:off x="0" y="0"/>
              <a:ext cx="326008" cy="2395898"/>
            </a:xfrm>
            <a:custGeom>
              <a:avLst/>
              <a:gdLst/>
              <a:ahLst/>
              <a:cxnLst/>
              <a:rect r="r" b="b" t="t" l="l"/>
              <a:pathLst>
                <a:path h="2395898" w="326008">
                  <a:moveTo>
                    <a:pt x="0" y="0"/>
                  </a:moveTo>
                  <a:lnTo>
                    <a:pt x="326008" y="0"/>
                  </a:lnTo>
                  <a:lnTo>
                    <a:pt x="326008" y="2395898"/>
                  </a:lnTo>
                  <a:lnTo>
                    <a:pt x="0" y="2395898"/>
                  </a:lnTo>
                  <a:close/>
                </a:path>
              </a:pathLst>
            </a:custGeom>
            <a:solidFill>
              <a:srgbClr val="000342"/>
            </a:solidFill>
          </p:spPr>
        </p:sp>
      </p:grpSp>
      <p:grpSp>
        <p:nvGrpSpPr>
          <p:cNvPr name="Group 13" id="13"/>
          <p:cNvGrpSpPr/>
          <p:nvPr/>
        </p:nvGrpSpPr>
        <p:grpSpPr>
          <a:xfrm rot="5400000">
            <a:off x="11244396" y="5310125"/>
            <a:ext cx="11333645" cy="148253"/>
            <a:chOff x="0" y="0"/>
            <a:chExt cx="43690120" cy="571500"/>
          </a:xfrm>
        </p:grpSpPr>
        <p:sp>
          <p:nvSpPr>
            <p:cNvPr name="Freeform 14" id="14"/>
            <p:cNvSpPr/>
            <p:nvPr/>
          </p:nvSpPr>
          <p:spPr>
            <a:xfrm>
              <a:off x="0" y="255270"/>
              <a:ext cx="43690121" cy="69850"/>
            </a:xfrm>
            <a:custGeom>
              <a:avLst/>
              <a:gdLst/>
              <a:ahLst/>
              <a:cxnLst/>
              <a:rect r="r" b="b" t="t" l="l"/>
              <a:pathLst>
                <a:path h="69850" w="43690121">
                  <a:moveTo>
                    <a:pt x="43399289" y="0"/>
                  </a:moveTo>
                  <a:lnTo>
                    <a:pt x="0" y="0"/>
                  </a:lnTo>
                  <a:lnTo>
                    <a:pt x="0" y="69850"/>
                  </a:lnTo>
                  <a:lnTo>
                    <a:pt x="43690121" y="69850"/>
                  </a:lnTo>
                  <a:lnTo>
                    <a:pt x="43690121" y="0"/>
                  </a:lnTo>
                  <a:close/>
                </a:path>
              </a:pathLst>
            </a:custGeom>
            <a:solidFill>
              <a:srgbClr val="F4F4F4"/>
            </a:solidFill>
          </p:spPr>
        </p:sp>
      </p:grpSp>
      <p:grpSp>
        <p:nvGrpSpPr>
          <p:cNvPr name="Group 15" id="15"/>
          <p:cNvGrpSpPr/>
          <p:nvPr/>
        </p:nvGrpSpPr>
        <p:grpSpPr>
          <a:xfrm rot="5400000">
            <a:off x="938456" y="2875959"/>
            <a:ext cx="696371" cy="148253"/>
            <a:chOff x="0" y="0"/>
            <a:chExt cx="2684442" cy="571500"/>
          </a:xfrm>
        </p:grpSpPr>
        <p:sp>
          <p:nvSpPr>
            <p:cNvPr name="Freeform 16" id="16"/>
            <p:cNvSpPr/>
            <p:nvPr/>
          </p:nvSpPr>
          <p:spPr>
            <a:xfrm>
              <a:off x="0" y="255270"/>
              <a:ext cx="2684442" cy="69850"/>
            </a:xfrm>
            <a:custGeom>
              <a:avLst/>
              <a:gdLst/>
              <a:ahLst/>
              <a:cxnLst/>
              <a:rect r="r" b="b" t="t" l="l"/>
              <a:pathLst>
                <a:path h="69850" w="2684442">
                  <a:moveTo>
                    <a:pt x="2393612" y="0"/>
                  </a:moveTo>
                  <a:lnTo>
                    <a:pt x="0" y="0"/>
                  </a:lnTo>
                  <a:lnTo>
                    <a:pt x="0" y="69850"/>
                  </a:lnTo>
                  <a:lnTo>
                    <a:pt x="2684442" y="69850"/>
                  </a:lnTo>
                  <a:lnTo>
                    <a:pt x="2684442" y="0"/>
                  </a:lnTo>
                  <a:close/>
                </a:path>
              </a:pathLst>
            </a:custGeom>
            <a:solidFill>
              <a:srgbClr val="DC3C4D"/>
            </a:solidFill>
          </p:spPr>
        </p:sp>
      </p:grpSp>
      <p:grpSp>
        <p:nvGrpSpPr>
          <p:cNvPr name="Group 17" id="17"/>
          <p:cNvGrpSpPr/>
          <p:nvPr/>
        </p:nvGrpSpPr>
        <p:grpSpPr>
          <a:xfrm rot="5400000">
            <a:off x="8527304" y="-275581"/>
            <a:ext cx="1233392" cy="148253"/>
            <a:chOff x="0" y="0"/>
            <a:chExt cx="4754608" cy="571500"/>
          </a:xfrm>
        </p:grpSpPr>
        <p:sp>
          <p:nvSpPr>
            <p:cNvPr name="Freeform 18" id="18"/>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grpSp>
        <p:nvGrpSpPr>
          <p:cNvPr name="Group 19" id="19"/>
          <p:cNvGrpSpPr/>
          <p:nvPr/>
        </p:nvGrpSpPr>
        <p:grpSpPr>
          <a:xfrm rot="5400000">
            <a:off x="8527304" y="10429330"/>
            <a:ext cx="1233392" cy="148253"/>
            <a:chOff x="0" y="0"/>
            <a:chExt cx="4754608" cy="571500"/>
          </a:xfrm>
        </p:grpSpPr>
        <p:sp>
          <p:nvSpPr>
            <p:cNvPr name="Freeform 20" id="20"/>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sp>
        <p:nvSpPr>
          <p:cNvPr name="TextBox 21" id="21"/>
          <p:cNvSpPr txBox="true"/>
          <p:nvPr/>
        </p:nvSpPr>
        <p:spPr>
          <a:xfrm rot="-5400000">
            <a:off x="16931793" y="9467900"/>
            <a:ext cx="1358639" cy="276066"/>
          </a:xfrm>
          <a:prstGeom prst="rect">
            <a:avLst/>
          </a:prstGeom>
        </p:spPr>
        <p:txBody>
          <a:bodyPr anchor="t" rtlCol="false" tIns="0" lIns="0" bIns="0" rIns="0">
            <a:spAutoFit/>
          </a:bodyPr>
          <a:lstStyle/>
          <a:p>
            <a:pPr algn="ctr">
              <a:lnSpc>
                <a:spcPts val="2239"/>
              </a:lnSpc>
            </a:pPr>
            <a:r>
              <a:rPr lang="en-US" b="false" sz="1599" i="false" spc="127">
                <a:solidFill>
                  <a:srgbClr val="FFFFFF"/>
                </a:solidFill>
                <a:latin typeface="HK Grotesk Bold"/>
              </a:rPr>
              <a:t>33</a:t>
            </a:r>
          </a:p>
        </p:txBody>
      </p:sp>
      <p:pic>
        <p:nvPicPr>
          <p:cNvPr name="Picture 22" id="22"/>
          <p:cNvPicPr>
            <a:picLocks noChangeAspect="true"/>
          </p:cNvPicPr>
          <p:nvPr/>
        </p:nvPicPr>
        <p:blipFill>
          <a:blip r:embed="rId2"/>
          <a:srcRect l="9919" t="0" r="9919" b="0"/>
          <a:stretch>
            <a:fillRect/>
          </a:stretch>
        </p:blipFill>
        <p:spPr>
          <a:xfrm flipH="false" flipV="false" rot="0">
            <a:off x="9069874" y="3185218"/>
            <a:ext cx="7841345" cy="7100034"/>
          </a:xfrm>
          <a:prstGeom prst="rect">
            <a:avLst/>
          </a:prstGeom>
        </p:spPr>
      </p:pic>
    </p:spTree>
  </p:cSld>
  <p:clrMapOvr>
    <a:masterClrMapping/>
  </p:clrMapOvr>
</p:sld>
</file>

<file path=ppt/slides/slide3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name="Picture 2" id="2"/>
          <p:cNvPicPr>
            <a:picLocks noChangeAspect="true"/>
          </p:cNvPicPr>
          <p:nvPr/>
        </p:nvPicPr>
        <p:blipFill>
          <a:blip r:embed="rId2"/>
          <a:srcRect l="0" t="12287" r="0" b="12287"/>
          <a:stretch>
            <a:fillRect/>
          </a:stretch>
        </p:blipFill>
        <p:spPr>
          <a:xfrm flipH="false" flipV="false" rot="0">
            <a:off x="0" y="0"/>
            <a:ext cx="18297107" cy="8927287"/>
          </a:xfrm>
          <a:prstGeom prst="rect">
            <a:avLst/>
          </a:prstGeom>
        </p:spPr>
      </p:pic>
      <p:grpSp>
        <p:nvGrpSpPr>
          <p:cNvPr name="Group 3" id="3"/>
          <p:cNvGrpSpPr/>
          <p:nvPr/>
        </p:nvGrpSpPr>
        <p:grpSpPr>
          <a:xfrm rot="0">
            <a:off x="3200531" y="-100082"/>
            <a:ext cx="11891209" cy="10701312"/>
            <a:chOff x="0" y="0"/>
            <a:chExt cx="2392831" cy="2153391"/>
          </a:xfrm>
        </p:grpSpPr>
        <p:sp>
          <p:nvSpPr>
            <p:cNvPr name="Freeform 4" id="4"/>
            <p:cNvSpPr/>
            <p:nvPr/>
          </p:nvSpPr>
          <p:spPr>
            <a:xfrm>
              <a:off x="0" y="0"/>
              <a:ext cx="2392831" cy="2153391"/>
            </a:xfrm>
            <a:custGeom>
              <a:avLst/>
              <a:gdLst/>
              <a:ahLst/>
              <a:cxnLst/>
              <a:rect r="r" b="b" t="t" l="l"/>
              <a:pathLst>
                <a:path h="2153391" w="2392831">
                  <a:moveTo>
                    <a:pt x="0" y="0"/>
                  </a:moveTo>
                  <a:lnTo>
                    <a:pt x="2392831" y="0"/>
                  </a:lnTo>
                  <a:lnTo>
                    <a:pt x="2392831" y="2153391"/>
                  </a:lnTo>
                  <a:lnTo>
                    <a:pt x="0" y="2153391"/>
                  </a:lnTo>
                  <a:close/>
                </a:path>
              </a:pathLst>
            </a:custGeom>
            <a:solidFill>
              <a:srgbClr val="000342"/>
            </a:solidFill>
          </p:spPr>
        </p:sp>
      </p:grpSp>
      <p:grpSp>
        <p:nvGrpSpPr>
          <p:cNvPr name="Group 5" id="5"/>
          <p:cNvGrpSpPr/>
          <p:nvPr/>
        </p:nvGrpSpPr>
        <p:grpSpPr>
          <a:xfrm rot="0">
            <a:off x="16876698" y="-35788"/>
            <a:ext cx="1411302" cy="4734837"/>
            <a:chOff x="0" y="0"/>
            <a:chExt cx="283992" cy="952776"/>
          </a:xfrm>
        </p:grpSpPr>
        <p:sp>
          <p:nvSpPr>
            <p:cNvPr name="Freeform 6" id="6"/>
            <p:cNvSpPr/>
            <p:nvPr/>
          </p:nvSpPr>
          <p:spPr>
            <a:xfrm>
              <a:off x="0" y="0"/>
              <a:ext cx="283992" cy="952776"/>
            </a:xfrm>
            <a:custGeom>
              <a:avLst/>
              <a:gdLst/>
              <a:ahLst/>
              <a:cxnLst/>
              <a:rect r="r" b="b" t="t" l="l"/>
              <a:pathLst>
                <a:path h="952776" w="283992">
                  <a:moveTo>
                    <a:pt x="0" y="0"/>
                  </a:moveTo>
                  <a:lnTo>
                    <a:pt x="283992" y="0"/>
                  </a:lnTo>
                  <a:lnTo>
                    <a:pt x="283992" y="952776"/>
                  </a:lnTo>
                  <a:lnTo>
                    <a:pt x="0" y="952776"/>
                  </a:lnTo>
                  <a:close/>
                </a:path>
              </a:pathLst>
            </a:custGeom>
            <a:solidFill>
              <a:srgbClr val="FFFFFF"/>
            </a:solidFill>
            <a:ln>
              <a:solidFill>
                <a:srgbClr val="000000"/>
              </a:solidFill>
            </a:ln>
          </p:spPr>
        </p:sp>
      </p:grpSp>
      <p:grpSp>
        <p:nvGrpSpPr>
          <p:cNvPr name="Group 7" id="7"/>
          <p:cNvGrpSpPr/>
          <p:nvPr/>
        </p:nvGrpSpPr>
        <p:grpSpPr>
          <a:xfrm rot="0">
            <a:off x="4738284" y="3608460"/>
            <a:ext cx="8806741" cy="2308521"/>
            <a:chOff x="0" y="0"/>
            <a:chExt cx="11742322" cy="3078028"/>
          </a:xfrm>
        </p:grpSpPr>
        <p:sp>
          <p:nvSpPr>
            <p:cNvPr name="TextBox 8" id="8"/>
            <p:cNvSpPr txBox="true"/>
            <p:nvPr/>
          </p:nvSpPr>
          <p:spPr>
            <a:xfrm rot="0">
              <a:off x="0" y="1707190"/>
              <a:ext cx="11742322" cy="1370838"/>
            </a:xfrm>
            <a:prstGeom prst="rect">
              <a:avLst/>
            </a:prstGeom>
          </p:spPr>
          <p:txBody>
            <a:bodyPr anchor="t" rtlCol="false" tIns="0" lIns="0" bIns="0" rIns="0">
              <a:spAutoFit/>
            </a:bodyPr>
            <a:lstStyle/>
            <a:p>
              <a:pPr algn="ctr">
                <a:lnSpc>
                  <a:spcPts val="7632"/>
                </a:lnSpc>
              </a:pPr>
              <a:r>
                <a:rPr lang="en-US" sz="7200" i="false" spc="72">
                  <a:solidFill>
                    <a:srgbClr val="FFFFFF"/>
                  </a:solidFill>
                  <a:latin typeface="Vesper Libre Bold"/>
                </a:rPr>
                <a:t>Geography Matters</a:t>
              </a:r>
            </a:p>
          </p:txBody>
        </p:sp>
        <p:sp>
          <p:nvSpPr>
            <p:cNvPr name="TextBox 9" id="9"/>
            <p:cNvSpPr txBox="true"/>
            <p:nvPr/>
          </p:nvSpPr>
          <p:spPr>
            <a:xfrm rot="0">
              <a:off x="0" y="-66675"/>
              <a:ext cx="11742322" cy="715539"/>
            </a:xfrm>
            <a:prstGeom prst="rect">
              <a:avLst/>
            </a:prstGeom>
          </p:spPr>
          <p:txBody>
            <a:bodyPr anchor="t" rtlCol="false" tIns="0" lIns="0" bIns="0" rIns="0">
              <a:spAutoFit/>
            </a:bodyPr>
            <a:lstStyle/>
            <a:p>
              <a:pPr algn="ctr">
                <a:lnSpc>
                  <a:spcPts val="4479"/>
                </a:lnSpc>
              </a:pPr>
              <a:r>
                <a:rPr lang="en-US" sz="3199" i="false">
                  <a:solidFill>
                    <a:srgbClr val="FFFFFF"/>
                  </a:solidFill>
                  <a:latin typeface="HK Grotesk Medium"/>
                </a:rPr>
                <a:t>Conclusion</a:t>
              </a:r>
            </a:p>
          </p:txBody>
        </p:sp>
      </p:grpSp>
      <p:grpSp>
        <p:nvGrpSpPr>
          <p:cNvPr name="Group 10" id="10"/>
          <p:cNvGrpSpPr/>
          <p:nvPr/>
        </p:nvGrpSpPr>
        <p:grpSpPr>
          <a:xfrm rot="5400000">
            <a:off x="16479455" y="10335957"/>
            <a:ext cx="1046645" cy="148253"/>
            <a:chOff x="0" y="0"/>
            <a:chExt cx="4034716" cy="571500"/>
          </a:xfrm>
        </p:grpSpPr>
        <p:sp>
          <p:nvSpPr>
            <p:cNvPr name="Freeform 11" id="11"/>
            <p:cNvSpPr/>
            <p:nvPr/>
          </p:nvSpPr>
          <p:spPr>
            <a:xfrm>
              <a:off x="0" y="255270"/>
              <a:ext cx="4034716" cy="69850"/>
            </a:xfrm>
            <a:custGeom>
              <a:avLst/>
              <a:gdLst/>
              <a:ahLst/>
              <a:cxnLst/>
              <a:rect r="r" b="b" t="t" l="l"/>
              <a:pathLst>
                <a:path h="69850" w="4034716">
                  <a:moveTo>
                    <a:pt x="3743886" y="0"/>
                  </a:moveTo>
                  <a:lnTo>
                    <a:pt x="0" y="0"/>
                  </a:lnTo>
                  <a:lnTo>
                    <a:pt x="0" y="69850"/>
                  </a:lnTo>
                  <a:lnTo>
                    <a:pt x="4034716" y="69850"/>
                  </a:lnTo>
                  <a:lnTo>
                    <a:pt x="4034716" y="0"/>
                  </a:lnTo>
                  <a:close/>
                </a:path>
              </a:pathLst>
            </a:custGeom>
            <a:solidFill>
              <a:srgbClr val="DC3C4D"/>
            </a:solidFill>
          </p:spPr>
        </p:sp>
      </p:grpSp>
      <p:grpSp>
        <p:nvGrpSpPr>
          <p:cNvPr name="Group 12" id="12"/>
          <p:cNvGrpSpPr/>
          <p:nvPr/>
        </p:nvGrpSpPr>
        <p:grpSpPr>
          <a:xfrm rot="5400000">
            <a:off x="7745640" y="506083"/>
            <a:ext cx="2796721" cy="148253"/>
            <a:chOff x="0" y="0"/>
            <a:chExt cx="10781092" cy="571500"/>
          </a:xfrm>
        </p:grpSpPr>
        <p:sp>
          <p:nvSpPr>
            <p:cNvPr name="Freeform 13" id="13"/>
            <p:cNvSpPr/>
            <p:nvPr/>
          </p:nvSpPr>
          <p:spPr>
            <a:xfrm>
              <a:off x="0" y="255270"/>
              <a:ext cx="10781092" cy="69850"/>
            </a:xfrm>
            <a:custGeom>
              <a:avLst/>
              <a:gdLst/>
              <a:ahLst/>
              <a:cxnLst/>
              <a:rect r="r" b="b" t="t" l="l"/>
              <a:pathLst>
                <a:path h="69850" w="10781092">
                  <a:moveTo>
                    <a:pt x="10490263" y="0"/>
                  </a:moveTo>
                  <a:lnTo>
                    <a:pt x="0" y="0"/>
                  </a:lnTo>
                  <a:lnTo>
                    <a:pt x="0" y="69850"/>
                  </a:lnTo>
                  <a:lnTo>
                    <a:pt x="10781092" y="69850"/>
                  </a:lnTo>
                  <a:lnTo>
                    <a:pt x="10781092" y="0"/>
                  </a:lnTo>
                  <a:close/>
                </a:path>
              </a:pathLst>
            </a:custGeom>
            <a:solidFill>
              <a:srgbClr val="DC3C4D"/>
            </a:solidFill>
          </p:spPr>
        </p:sp>
      </p:grpSp>
      <p:grpSp>
        <p:nvGrpSpPr>
          <p:cNvPr name="Group 14" id="14"/>
          <p:cNvGrpSpPr/>
          <p:nvPr/>
        </p:nvGrpSpPr>
        <p:grpSpPr>
          <a:xfrm rot="5400000">
            <a:off x="8527304" y="10429330"/>
            <a:ext cx="1233392" cy="148253"/>
            <a:chOff x="0" y="0"/>
            <a:chExt cx="4754608" cy="571500"/>
          </a:xfrm>
        </p:grpSpPr>
        <p:sp>
          <p:nvSpPr>
            <p:cNvPr name="Freeform 15" id="15"/>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sp>
        <p:nvSpPr>
          <p:cNvPr name="TextBox 16" id="16"/>
          <p:cNvSpPr txBox="true"/>
          <p:nvPr/>
        </p:nvSpPr>
        <p:spPr>
          <a:xfrm rot="-5400000">
            <a:off x="16931793" y="9466561"/>
            <a:ext cx="1358639" cy="278745"/>
          </a:xfrm>
          <a:prstGeom prst="rect">
            <a:avLst/>
          </a:prstGeom>
        </p:spPr>
        <p:txBody>
          <a:bodyPr anchor="t" rtlCol="false" tIns="0" lIns="0" bIns="0" rIns="0">
            <a:spAutoFit/>
          </a:bodyPr>
          <a:lstStyle/>
          <a:p>
            <a:pPr algn="ctr">
              <a:lnSpc>
                <a:spcPts val="2239"/>
              </a:lnSpc>
            </a:pPr>
            <a:r>
              <a:rPr lang="en-US" b="false" sz="1599" i="false" spc="127">
                <a:solidFill>
                  <a:srgbClr val="000342"/>
                </a:solidFill>
                <a:latin typeface="HK Grotesk Bold"/>
              </a:rPr>
              <a:t>04</a:t>
            </a:r>
          </a:p>
        </p:txBody>
      </p:sp>
    </p:spTree>
  </p:cSld>
  <p:clrMapOvr>
    <a:masterClrMapping/>
  </p:clrMapOvr>
</p:sld>
</file>

<file path=ppt/slides/slide3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1364056"/>
            <a:ext cx="14390424" cy="8922944"/>
            <a:chOff x="0" y="0"/>
            <a:chExt cx="3915522" cy="2427863"/>
          </a:xfrm>
        </p:grpSpPr>
        <p:sp>
          <p:nvSpPr>
            <p:cNvPr name="Freeform 3" id="3"/>
            <p:cNvSpPr/>
            <p:nvPr/>
          </p:nvSpPr>
          <p:spPr>
            <a:xfrm>
              <a:off x="0" y="0"/>
              <a:ext cx="3915522" cy="2427863"/>
            </a:xfrm>
            <a:custGeom>
              <a:avLst/>
              <a:gdLst/>
              <a:ahLst/>
              <a:cxnLst/>
              <a:rect r="r" b="b" t="t" l="l"/>
              <a:pathLst>
                <a:path h="2427863" w="3915522">
                  <a:moveTo>
                    <a:pt x="0" y="0"/>
                  </a:moveTo>
                  <a:lnTo>
                    <a:pt x="3915522" y="0"/>
                  </a:lnTo>
                  <a:lnTo>
                    <a:pt x="3915522" y="2427863"/>
                  </a:lnTo>
                  <a:lnTo>
                    <a:pt x="0" y="2427863"/>
                  </a:lnTo>
                  <a:close/>
                </a:path>
              </a:pathLst>
            </a:custGeom>
            <a:solidFill>
              <a:srgbClr val="000342"/>
            </a:solidFill>
          </p:spPr>
        </p:sp>
      </p:grpSp>
      <p:pic>
        <p:nvPicPr>
          <p:cNvPr name="Picture 4" id="4"/>
          <p:cNvPicPr>
            <a:picLocks noChangeAspect="true"/>
          </p:cNvPicPr>
          <p:nvPr/>
        </p:nvPicPr>
        <p:blipFill>
          <a:blip r:embed="rId2"/>
          <a:srcRect l="171" t="0" r="171" b="0"/>
          <a:stretch>
            <a:fillRect/>
          </a:stretch>
        </p:blipFill>
        <p:spPr>
          <a:xfrm flipH="false" flipV="false" rot="0">
            <a:off x="3908281" y="-1101158"/>
            <a:ext cx="15023838" cy="10043992"/>
          </a:xfrm>
          <a:prstGeom prst="rect">
            <a:avLst/>
          </a:prstGeom>
        </p:spPr>
      </p:pic>
      <p:grpSp>
        <p:nvGrpSpPr>
          <p:cNvPr name="Group 5" id="5"/>
          <p:cNvGrpSpPr/>
          <p:nvPr/>
        </p:nvGrpSpPr>
        <p:grpSpPr>
          <a:xfrm rot="0">
            <a:off x="-11377" y="1373466"/>
            <a:ext cx="14401801" cy="8941289"/>
            <a:chOff x="0" y="0"/>
            <a:chExt cx="4953469" cy="3075337"/>
          </a:xfrm>
        </p:grpSpPr>
        <p:sp>
          <p:nvSpPr>
            <p:cNvPr name="Freeform 6" id="6"/>
            <p:cNvSpPr/>
            <p:nvPr/>
          </p:nvSpPr>
          <p:spPr>
            <a:xfrm>
              <a:off x="0" y="0"/>
              <a:ext cx="4953469" cy="3075337"/>
            </a:xfrm>
            <a:custGeom>
              <a:avLst/>
              <a:gdLst/>
              <a:ahLst/>
              <a:cxnLst/>
              <a:rect r="r" b="b" t="t" l="l"/>
              <a:pathLst>
                <a:path h="3075337" w="4953469">
                  <a:moveTo>
                    <a:pt x="0" y="0"/>
                  </a:moveTo>
                  <a:lnTo>
                    <a:pt x="4953469" y="0"/>
                  </a:lnTo>
                  <a:lnTo>
                    <a:pt x="4953469" y="3075337"/>
                  </a:lnTo>
                  <a:lnTo>
                    <a:pt x="0" y="3075337"/>
                  </a:lnTo>
                  <a:close/>
                </a:path>
              </a:pathLst>
            </a:custGeom>
            <a:solidFill>
              <a:srgbClr val="000342">
                <a:alpha val="84705"/>
              </a:srgbClr>
            </a:solidFill>
          </p:spPr>
        </p:sp>
      </p:grpSp>
      <p:grpSp>
        <p:nvGrpSpPr>
          <p:cNvPr name="Group 7" id="7"/>
          <p:cNvGrpSpPr/>
          <p:nvPr/>
        </p:nvGrpSpPr>
        <p:grpSpPr>
          <a:xfrm rot="5400000">
            <a:off x="1967171" y="1299340"/>
            <a:ext cx="1268746" cy="148253"/>
            <a:chOff x="0" y="0"/>
            <a:chExt cx="4890895" cy="571500"/>
          </a:xfrm>
        </p:grpSpPr>
        <p:sp>
          <p:nvSpPr>
            <p:cNvPr name="Freeform 8" id="8"/>
            <p:cNvSpPr/>
            <p:nvPr/>
          </p:nvSpPr>
          <p:spPr>
            <a:xfrm>
              <a:off x="0" y="255270"/>
              <a:ext cx="4890895" cy="69850"/>
            </a:xfrm>
            <a:custGeom>
              <a:avLst/>
              <a:gdLst/>
              <a:ahLst/>
              <a:cxnLst/>
              <a:rect r="r" b="b" t="t" l="l"/>
              <a:pathLst>
                <a:path h="69850" w="4890895">
                  <a:moveTo>
                    <a:pt x="4600065" y="0"/>
                  </a:moveTo>
                  <a:lnTo>
                    <a:pt x="0" y="0"/>
                  </a:lnTo>
                  <a:lnTo>
                    <a:pt x="0" y="69850"/>
                  </a:lnTo>
                  <a:lnTo>
                    <a:pt x="4890895" y="69850"/>
                  </a:lnTo>
                  <a:lnTo>
                    <a:pt x="4890895" y="0"/>
                  </a:lnTo>
                  <a:close/>
                </a:path>
              </a:pathLst>
            </a:custGeom>
            <a:solidFill>
              <a:srgbClr val="DC3C4D"/>
            </a:solidFill>
          </p:spPr>
        </p:sp>
      </p:grpSp>
      <p:grpSp>
        <p:nvGrpSpPr>
          <p:cNvPr name="Group 9" id="9"/>
          <p:cNvGrpSpPr/>
          <p:nvPr/>
        </p:nvGrpSpPr>
        <p:grpSpPr>
          <a:xfrm rot="5400000">
            <a:off x="8483059" y="-253886"/>
            <a:ext cx="1321882" cy="148253"/>
            <a:chOff x="0" y="0"/>
            <a:chExt cx="5095730" cy="571500"/>
          </a:xfrm>
        </p:grpSpPr>
        <p:sp>
          <p:nvSpPr>
            <p:cNvPr name="Freeform 10" id="10"/>
            <p:cNvSpPr/>
            <p:nvPr/>
          </p:nvSpPr>
          <p:spPr>
            <a:xfrm>
              <a:off x="0" y="255270"/>
              <a:ext cx="5095730" cy="69850"/>
            </a:xfrm>
            <a:custGeom>
              <a:avLst/>
              <a:gdLst/>
              <a:ahLst/>
              <a:cxnLst/>
              <a:rect r="r" b="b" t="t" l="l"/>
              <a:pathLst>
                <a:path h="69850" w="5095730">
                  <a:moveTo>
                    <a:pt x="4804900" y="0"/>
                  </a:moveTo>
                  <a:lnTo>
                    <a:pt x="0" y="0"/>
                  </a:lnTo>
                  <a:lnTo>
                    <a:pt x="0" y="69850"/>
                  </a:lnTo>
                  <a:lnTo>
                    <a:pt x="5095730" y="69850"/>
                  </a:lnTo>
                  <a:lnTo>
                    <a:pt x="5095730" y="0"/>
                  </a:lnTo>
                  <a:close/>
                </a:path>
              </a:pathLst>
            </a:custGeom>
            <a:solidFill>
              <a:srgbClr val="DC3C4D"/>
            </a:solidFill>
          </p:spPr>
        </p:sp>
      </p:grpSp>
      <p:grpSp>
        <p:nvGrpSpPr>
          <p:cNvPr name="Group 11" id="11"/>
          <p:cNvGrpSpPr/>
          <p:nvPr/>
        </p:nvGrpSpPr>
        <p:grpSpPr>
          <a:xfrm rot="0">
            <a:off x="2601544" y="2711180"/>
            <a:ext cx="11788880" cy="1241504"/>
            <a:chOff x="0" y="0"/>
            <a:chExt cx="15718507" cy="1655339"/>
          </a:xfrm>
        </p:grpSpPr>
        <p:sp>
          <p:nvSpPr>
            <p:cNvPr name="TextBox 12" id="12"/>
            <p:cNvSpPr txBox="true"/>
            <p:nvPr/>
          </p:nvSpPr>
          <p:spPr>
            <a:xfrm rot="0">
              <a:off x="0" y="-38100"/>
              <a:ext cx="15718491" cy="1044575"/>
            </a:xfrm>
            <a:prstGeom prst="rect">
              <a:avLst/>
            </a:prstGeom>
          </p:spPr>
          <p:txBody>
            <a:bodyPr anchor="t" rtlCol="false" tIns="0" lIns="0" bIns="0" rIns="0">
              <a:spAutoFit/>
            </a:bodyPr>
            <a:lstStyle/>
            <a:p>
              <a:pPr>
                <a:lnSpc>
                  <a:spcPts val="6300"/>
                </a:lnSpc>
              </a:pPr>
              <a:r>
                <a:rPr lang="en-US" sz="5000" i="false" spc="45">
                  <a:solidFill>
                    <a:srgbClr val="FFFFFF"/>
                  </a:solidFill>
                  <a:latin typeface="Vesper Libre Bold"/>
                </a:rPr>
                <a:t>Thank you for your attention</a:t>
              </a:r>
            </a:p>
          </p:txBody>
        </p:sp>
        <p:sp>
          <p:nvSpPr>
            <p:cNvPr name="TextBox 13" id="13"/>
            <p:cNvSpPr txBox="true"/>
            <p:nvPr/>
          </p:nvSpPr>
          <p:spPr>
            <a:xfrm rot="0">
              <a:off x="8" y="939800"/>
              <a:ext cx="15718499" cy="715539"/>
            </a:xfrm>
            <a:prstGeom prst="rect">
              <a:avLst/>
            </a:prstGeom>
          </p:spPr>
          <p:txBody>
            <a:bodyPr anchor="t" rtlCol="false" tIns="0" lIns="0" bIns="0" rIns="0">
              <a:spAutoFit/>
            </a:bodyPr>
            <a:lstStyle/>
            <a:p>
              <a:pPr>
                <a:lnSpc>
                  <a:spcPts val="4479"/>
                </a:lnSpc>
              </a:pPr>
              <a:r>
                <a:rPr lang="en-US" sz="3199" i="false">
                  <a:solidFill>
                    <a:srgbClr val="FFFFFF"/>
                  </a:solidFill>
                  <a:latin typeface="HK Grotesk Medium"/>
                </a:rPr>
                <a:t>For questions or more info</a:t>
              </a:r>
            </a:p>
          </p:txBody>
        </p:sp>
      </p:grpSp>
      <p:grpSp>
        <p:nvGrpSpPr>
          <p:cNvPr name="Group 14" id="14"/>
          <p:cNvGrpSpPr/>
          <p:nvPr/>
        </p:nvGrpSpPr>
        <p:grpSpPr>
          <a:xfrm rot="0">
            <a:off x="2601544" y="5169761"/>
            <a:ext cx="7868058" cy="2312727"/>
            <a:chOff x="0" y="0"/>
            <a:chExt cx="10490744" cy="3083636"/>
          </a:xfrm>
        </p:grpSpPr>
        <p:sp>
          <p:nvSpPr>
            <p:cNvPr name="TextBox 15" id="15"/>
            <p:cNvSpPr txBox="true"/>
            <p:nvPr/>
          </p:nvSpPr>
          <p:spPr>
            <a:xfrm rot="0">
              <a:off x="0" y="-47625"/>
              <a:ext cx="10490733" cy="462280"/>
            </a:xfrm>
            <a:prstGeom prst="rect">
              <a:avLst/>
            </a:prstGeom>
          </p:spPr>
          <p:txBody>
            <a:bodyPr anchor="t" rtlCol="false" tIns="0" lIns="0" bIns="0" rIns="0">
              <a:spAutoFit/>
            </a:bodyPr>
            <a:lstStyle/>
            <a:p>
              <a:pPr>
                <a:lnSpc>
                  <a:spcPts val="2940"/>
                </a:lnSpc>
              </a:pPr>
              <a:r>
                <a:rPr lang="en-US" sz="2100" i="false">
                  <a:solidFill>
                    <a:srgbClr val="FFFFFF"/>
                  </a:solidFill>
                  <a:latin typeface="HK Grotesk Bold"/>
                </a:rPr>
                <a:t>EMAIL ADDRESS</a:t>
              </a:r>
            </a:p>
          </p:txBody>
        </p:sp>
        <p:sp>
          <p:nvSpPr>
            <p:cNvPr name="TextBox 16" id="16"/>
            <p:cNvSpPr txBox="true"/>
            <p:nvPr/>
          </p:nvSpPr>
          <p:spPr>
            <a:xfrm rot="0">
              <a:off x="5" y="830303"/>
              <a:ext cx="10490733" cy="523558"/>
            </a:xfrm>
            <a:prstGeom prst="rect">
              <a:avLst/>
            </a:prstGeom>
          </p:spPr>
          <p:txBody>
            <a:bodyPr anchor="t" rtlCol="false" tIns="0" lIns="0" bIns="0" rIns="0">
              <a:spAutoFit/>
            </a:bodyPr>
            <a:lstStyle/>
            <a:p>
              <a:pPr>
                <a:lnSpc>
                  <a:spcPts val="3359"/>
                </a:lnSpc>
              </a:pPr>
              <a:r>
                <a:rPr lang="en-US" b="false" sz="2400" i="false" spc="60">
                  <a:solidFill>
                    <a:srgbClr val="FFFFFF"/>
                  </a:solidFill>
                  <a:latin typeface="HK Grotesk Light"/>
                </a:rPr>
                <a:t>gvx630@yahoo.gr</a:t>
              </a:r>
            </a:p>
          </p:txBody>
        </p:sp>
        <p:sp>
          <p:nvSpPr>
            <p:cNvPr name="TextBox 17" id="17"/>
            <p:cNvSpPr txBox="true"/>
            <p:nvPr/>
          </p:nvSpPr>
          <p:spPr>
            <a:xfrm rot="0">
              <a:off x="5" y="1776740"/>
              <a:ext cx="10490733" cy="458708"/>
            </a:xfrm>
            <a:prstGeom prst="rect">
              <a:avLst/>
            </a:prstGeom>
          </p:spPr>
          <p:txBody>
            <a:bodyPr anchor="t" rtlCol="false" tIns="0" lIns="0" bIns="0" rIns="0">
              <a:spAutoFit/>
            </a:bodyPr>
            <a:lstStyle/>
            <a:p>
              <a:pPr>
                <a:lnSpc>
                  <a:spcPts val="2940"/>
                </a:lnSpc>
              </a:pPr>
              <a:r>
                <a:rPr lang="en-US" sz="2100" i="false">
                  <a:solidFill>
                    <a:srgbClr val="FFFFFF"/>
                  </a:solidFill>
                  <a:latin typeface="HK Grotesk Bold"/>
                </a:rPr>
                <a:t>PHONE NUMBER</a:t>
              </a:r>
            </a:p>
          </p:txBody>
        </p:sp>
        <p:sp>
          <p:nvSpPr>
            <p:cNvPr name="TextBox 18" id="18"/>
            <p:cNvSpPr txBox="true"/>
            <p:nvPr/>
          </p:nvSpPr>
          <p:spPr>
            <a:xfrm rot="0">
              <a:off x="11" y="2560079"/>
              <a:ext cx="10490733" cy="523558"/>
            </a:xfrm>
            <a:prstGeom prst="rect">
              <a:avLst/>
            </a:prstGeom>
          </p:spPr>
          <p:txBody>
            <a:bodyPr anchor="t" rtlCol="false" tIns="0" lIns="0" bIns="0" rIns="0">
              <a:spAutoFit/>
            </a:bodyPr>
            <a:lstStyle/>
            <a:p>
              <a:pPr>
                <a:lnSpc>
                  <a:spcPts val="3359"/>
                </a:lnSpc>
              </a:pPr>
              <a:r>
                <a:rPr lang="en-US" b="false" sz="2400" i="false" spc="60">
                  <a:solidFill>
                    <a:srgbClr val="FFFFFF"/>
                  </a:solidFill>
                  <a:latin typeface="HK Grotesk Light"/>
                </a:rPr>
                <a:t>+30 697 75 14 260</a:t>
              </a:r>
            </a:p>
          </p:txBody>
        </p:sp>
      </p:grpSp>
    </p:spTree>
  </p:cSld>
  <p:clrMapOvr>
    <a:masterClrMapping/>
  </p:clrMapOvr>
</p:sld>
</file>

<file path=ppt/slides/slide36.xml><?xml version="1.0" encoding="utf-8"?>
<p:sld xmlns:p="http://schemas.openxmlformats.org/presentationml/2006/main" xmlns:a="http://schemas.openxmlformats.org/drawingml/2006/main">
  <p:cSld>
    <p:spTree>
      <p:nvGrpSpPr>
        <p:cNvPr id="1" name=""/>
        <p:cNvGrpSpPr/>
        <p:nvPr/>
      </p:nvGrpSpPr>
      <p:grpSpPr>
        <a:xfrm>
          <a:off x="0" y="0"/>
          <a:ext cx="0" cy="0"/>
          <a:chOff x="0" y="0"/>
          <a:chExt cx="0" cy="0"/>
        </a:xfrm>
      </p:grpSpPr>
      <p:grpSp>
        <p:nvGrpSpPr>
          <p:cNvPr name="Group 2" id="2"/>
          <p:cNvGrpSpPr/>
          <p:nvPr/>
        </p:nvGrpSpPr>
        <p:grpSpPr>
          <a:xfrm rot="0">
            <a:off x="15681075" y="-27133"/>
            <a:ext cx="2620907" cy="10341266"/>
            <a:chOff x="0" y="0"/>
            <a:chExt cx="527397" cy="2080941"/>
          </a:xfrm>
        </p:grpSpPr>
        <p:sp>
          <p:nvSpPr>
            <p:cNvPr name="Freeform 3" id="3"/>
            <p:cNvSpPr/>
            <p:nvPr/>
          </p:nvSpPr>
          <p:spPr>
            <a:xfrm>
              <a:off x="0" y="0"/>
              <a:ext cx="527397" cy="2080940"/>
            </a:xfrm>
            <a:custGeom>
              <a:avLst/>
              <a:gdLst/>
              <a:ahLst/>
              <a:cxnLst/>
              <a:rect r="r" b="b" t="t" l="l"/>
              <a:pathLst>
                <a:path h="2080940" w="527397">
                  <a:moveTo>
                    <a:pt x="0" y="0"/>
                  </a:moveTo>
                  <a:lnTo>
                    <a:pt x="527397" y="0"/>
                  </a:lnTo>
                  <a:lnTo>
                    <a:pt x="527397" y="2080940"/>
                  </a:lnTo>
                  <a:lnTo>
                    <a:pt x="0" y="2080940"/>
                  </a:lnTo>
                  <a:close/>
                </a:path>
              </a:pathLst>
            </a:custGeom>
            <a:solidFill>
              <a:srgbClr val="000342"/>
            </a:solidFill>
          </p:spPr>
        </p:sp>
      </p:grpSp>
      <p:sp>
        <p:nvSpPr>
          <p:cNvPr name="TextBox 4" id="4"/>
          <p:cNvSpPr txBox="true"/>
          <p:nvPr/>
        </p:nvSpPr>
        <p:spPr>
          <a:xfrm rot="0">
            <a:off x="2565992" y="1743591"/>
            <a:ext cx="11579428" cy="7509034"/>
          </a:xfrm>
          <a:prstGeom prst="rect">
            <a:avLst/>
          </a:prstGeom>
        </p:spPr>
        <p:txBody>
          <a:bodyPr anchor="t" rtlCol="false" tIns="0" lIns="0" bIns="0" rIns="0">
            <a:spAutoFit/>
          </a:bodyPr>
          <a:lstStyle/>
          <a:p>
            <a:pPr>
              <a:lnSpc>
                <a:spcPts val="3360"/>
              </a:lnSpc>
            </a:pPr>
            <a:r>
              <a:rPr lang="en-US" b="false" sz="2400" i="false" spc="60">
                <a:solidFill>
                  <a:srgbClr val="000000"/>
                </a:solidFill>
                <a:latin typeface="HK Grotesk Light"/>
              </a:rPr>
              <a:t>Acemoglu, D., &amp; Robinson, J. A. (2013). Why nations fail: the origins of power, prosperity, and poverty. London: Profile Books.CIA. (2018, February 1). </a:t>
            </a:r>
          </a:p>
          <a:p>
            <a:pPr>
              <a:lnSpc>
                <a:spcPts val="3360"/>
              </a:lnSpc>
            </a:pPr>
          </a:p>
          <a:p>
            <a:pPr>
              <a:lnSpc>
                <a:spcPts val="3360"/>
              </a:lnSpc>
            </a:pPr>
            <a:r>
              <a:rPr lang="en-US" b="false" sz="2400" i="false" spc="60">
                <a:solidFill>
                  <a:srgbClr val="000000"/>
                </a:solidFill>
                <a:latin typeface="HK Grotesk Light"/>
              </a:rPr>
              <a:t>The World Factbook: Egypt. Retrieved from https://www.cia.gov/library/publications/the-world-factbook/geos/eg.html.</a:t>
            </a:r>
          </a:p>
          <a:p>
            <a:pPr>
              <a:lnSpc>
                <a:spcPts val="3360"/>
              </a:lnSpc>
            </a:pPr>
          </a:p>
          <a:p>
            <a:pPr>
              <a:lnSpc>
                <a:spcPts val="3360"/>
              </a:lnSpc>
            </a:pPr>
            <a:r>
              <a:rPr lang="en-US" b="false" sz="2400" i="false" spc="60">
                <a:solidFill>
                  <a:srgbClr val="000000"/>
                </a:solidFill>
                <a:latin typeface="HK Grotesk Light"/>
              </a:rPr>
              <a:t>Ibrahim, F. N., &amp; Ibrahim, B. (2003). Egypt: an economic geography. London: I.B. Tauris.Marshall, T., &amp; Scarlett, J. (2016). </a:t>
            </a:r>
          </a:p>
          <a:p>
            <a:pPr>
              <a:lnSpc>
                <a:spcPts val="3360"/>
              </a:lnSpc>
            </a:pPr>
          </a:p>
          <a:p>
            <a:pPr>
              <a:lnSpc>
                <a:spcPts val="3360"/>
              </a:lnSpc>
            </a:pPr>
            <a:r>
              <a:rPr lang="en-US" b="false" sz="2400" i="false" spc="60">
                <a:solidFill>
                  <a:srgbClr val="000000"/>
                </a:solidFill>
                <a:latin typeface="HK Grotesk Light"/>
              </a:rPr>
              <a:t>Prisoners of geography: ten maps that tell you everything you need to know about global politics. London: Elliott and Thompson Limited.</a:t>
            </a:r>
          </a:p>
          <a:p>
            <a:pPr>
              <a:lnSpc>
                <a:spcPts val="3360"/>
              </a:lnSpc>
            </a:pPr>
          </a:p>
          <a:p>
            <a:pPr>
              <a:lnSpc>
                <a:spcPts val="3360"/>
              </a:lnSpc>
            </a:pPr>
            <a:r>
              <a:rPr lang="en-US" b="false" sz="2400" i="false" spc="60">
                <a:solidFill>
                  <a:srgbClr val="000000"/>
                </a:solidFill>
                <a:latin typeface="HK Grotesk Light"/>
              </a:rPr>
              <a:t>Stratfor. (2012, April 22). The Geopolitics of Egypt: From Eternal Stability to Turmoil. Retrieved from https://worldview.stratfor.com/article/geopolitics-egypt-eternal-stability-turmoil.</a:t>
            </a:r>
          </a:p>
          <a:p>
            <a:pPr>
              <a:lnSpc>
                <a:spcPts val="3360"/>
              </a:lnSpc>
            </a:pPr>
          </a:p>
          <a:p>
            <a:pPr>
              <a:lnSpc>
                <a:spcPts val="3359"/>
              </a:lnSpc>
            </a:pPr>
            <a:r>
              <a:rPr lang="en-US" b="false" sz="2400" i="false" spc="60">
                <a:solidFill>
                  <a:srgbClr val="000000"/>
                </a:solidFill>
                <a:latin typeface="HK Grotesk Light"/>
              </a:rPr>
              <a:t>Wilkinson, T. A. H. (2014). The Nile: a journey downriver through Egypts past and present. New York: Alfred A. Knopf.</a:t>
            </a:r>
          </a:p>
        </p:txBody>
      </p:sp>
      <p:sp>
        <p:nvSpPr>
          <p:cNvPr name="TextBox 5" id="5"/>
          <p:cNvSpPr txBox="true"/>
          <p:nvPr/>
        </p:nvSpPr>
        <p:spPr>
          <a:xfrm rot="-5400000">
            <a:off x="16931793" y="9467900"/>
            <a:ext cx="1358639" cy="276066"/>
          </a:xfrm>
          <a:prstGeom prst="rect">
            <a:avLst/>
          </a:prstGeom>
        </p:spPr>
        <p:txBody>
          <a:bodyPr anchor="t" rtlCol="false" tIns="0" lIns="0" bIns="0" rIns="0">
            <a:spAutoFit/>
          </a:bodyPr>
          <a:lstStyle/>
          <a:p>
            <a:pPr algn="ctr">
              <a:lnSpc>
                <a:spcPts val="2239"/>
              </a:lnSpc>
            </a:pPr>
            <a:r>
              <a:rPr lang="en-US" b="false" sz="1599" i="false" spc="127">
                <a:solidFill>
                  <a:srgbClr val="FFFFFF"/>
                </a:solidFill>
                <a:latin typeface="HK Grotesk Bold"/>
              </a:rPr>
              <a:t>36</a:t>
            </a:r>
          </a:p>
        </p:txBody>
      </p:sp>
      <p:sp>
        <p:nvSpPr>
          <p:cNvPr name="TextBox 6" id="6"/>
          <p:cNvSpPr txBox="true"/>
          <p:nvPr/>
        </p:nvSpPr>
        <p:spPr>
          <a:xfrm rot="0">
            <a:off x="2565992" y="463143"/>
            <a:ext cx="5869020" cy="923544"/>
          </a:xfrm>
          <a:prstGeom prst="rect">
            <a:avLst/>
          </a:prstGeom>
        </p:spPr>
        <p:txBody>
          <a:bodyPr anchor="t" rtlCol="false" tIns="0" lIns="0" bIns="0" rIns="0">
            <a:spAutoFit/>
          </a:bodyPr>
          <a:lstStyle/>
          <a:p>
            <a:pPr>
              <a:lnSpc>
                <a:spcPts val="6767"/>
              </a:lnSpc>
            </a:pPr>
            <a:r>
              <a:rPr lang="en-US" sz="7200" i="false" spc="64">
                <a:solidFill>
                  <a:srgbClr val="000342"/>
                </a:solidFill>
                <a:latin typeface="Vesper Libre Bold"/>
              </a:rPr>
              <a:t>References</a:t>
            </a:r>
          </a:p>
        </p:txBody>
      </p:sp>
      <p:grpSp>
        <p:nvGrpSpPr>
          <p:cNvPr name="Group 7" id="7"/>
          <p:cNvGrpSpPr/>
          <p:nvPr/>
        </p:nvGrpSpPr>
        <p:grpSpPr>
          <a:xfrm rot="5400000">
            <a:off x="651183" y="8243855"/>
            <a:ext cx="1268746" cy="148253"/>
            <a:chOff x="0" y="0"/>
            <a:chExt cx="4890895" cy="571500"/>
          </a:xfrm>
        </p:grpSpPr>
        <p:sp>
          <p:nvSpPr>
            <p:cNvPr name="Freeform 8" id="8"/>
            <p:cNvSpPr/>
            <p:nvPr/>
          </p:nvSpPr>
          <p:spPr>
            <a:xfrm>
              <a:off x="0" y="255270"/>
              <a:ext cx="4890895" cy="69850"/>
            </a:xfrm>
            <a:custGeom>
              <a:avLst/>
              <a:gdLst/>
              <a:ahLst/>
              <a:cxnLst/>
              <a:rect r="r" b="b" t="t" l="l"/>
              <a:pathLst>
                <a:path h="69850" w="4890895">
                  <a:moveTo>
                    <a:pt x="4600065" y="0"/>
                  </a:moveTo>
                  <a:lnTo>
                    <a:pt x="0" y="0"/>
                  </a:lnTo>
                  <a:lnTo>
                    <a:pt x="0" y="69850"/>
                  </a:lnTo>
                  <a:lnTo>
                    <a:pt x="4890895" y="69850"/>
                  </a:lnTo>
                  <a:lnTo>
                    <a:pt x="4890895" y="0"/>
                  </a:lnTo>
                  <a:close/>
                </a:path>
              </a:pathLst>
            </a:custGeom>
            <a:solidFill>
              <a:srgbClr val="DC3C4D"/>
            </a:solidFill>
          </p:spPr>
        </p:sp>
      </p:grpSp>
      <p:grpSp>
        <p:nvGrpSpPr>
          <p:cNvPr name="Group 9" id="9"/>
          <p:cNvGrpSpPr/>
          <p:nvPr/>
        </p:nvGrpSpPr>
        <p:grpSpPr>
          <a:xfrm rot="5400000">
            <a:off x="8527304" y="-275581"/>
            <a:ext cx="1233392" cy="148253"/>
            <a:chOff x="0" y="0"/>
            <a:chExt cx="4754608" cy="571500"/>
          </a:xfrm>
        </p:grpSpPr>
        <p:sp>
          <p:nvSpPr>
            <p:cNvPr name="Freeform 10" id="10"/>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grpSp>
        <p:nvGrpSpPr>
          <p:cNvPr name="Group 11" id="11"/>
          <p:cNvGrpSpPr/>
          <p:nvPr/>
        </p:nvGrpSpPr>
        <p:grpSpPr>
          <a:xfrm rot="5400000">
            <a:off x="8527304" y="10429330"/>
            <a:ext cx="1233392" cy="148253"/>
            <a:chOff x="0" y="0"/>
            <a:chExt cx="4754608" cy="571500"/>
          </a:xfrm>
        </p:grpSpPr>
        <p:sp>
          <p:nvSpPr>
            <p:cNvPr name="Freeform 12" id="12"/>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sp>
        <p:nvSpPr>
          <p:cNvPr name="TextBox 13" id="13"/>
          <p:cNvSpPr txBox="true"/>
          <p:nvPr/>
        </p:nvSpPr>
        <p:spPr>
          <a:xfrm rot="-5400000">
            <a:off x="14795943" y="4152697"/>
            <a:ext cx="5630338" cy="276066"/>
          </a:xfrm>
          <a:prstGeom prst="rect">
            <a:avLst/>
          </a:prstGeom>
        </p:spPr>
        <p:txBody>
          <a:bodyPr anchor="t" rtlCol="false" tIns="0" lIns="0" bIns="0" rIns="0">
            <a:spAutoFit/>
          </a:bodyPr>
          <a:lstStyle/>
          <a:p>
            <a:pPr algn="r">
              <a:lnSpc>
                <a:spcPts val="2239"/>
              </a:lnSpc>
            </a:pPr>
            <a:r>
              <a:rPr lang="en-US" b="false" sz="1599" i="false" spc="127">
                <a:solidFill>
                  <a:srgbClr val="FFFFFF"/>
                </a:solidFill>
                <a:latin typeface="HK Grotesk Bold"/>
              </a:rPr>
              <a:t>GIORGOS VERDI</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15681075" y="-27133"/>
            <a:ext cx="2620907" cy="10341266"/>
            <a:chOff x="0" y="0"/>
            <a:chExt cx="527397" cy="2080941"/>
          </a:xfrm>
        </p:grpSpPr>
        <p:sp>
          <p:nvSpPr>
            <p:cNvPr name="Freeform 3" id="3"/>
            <p:cNvSpPr/>
            <p:nvPr/>
          </p:nvSpPr>
          <p:spPr>
            <a:xfrm>
              <a:off x="0" y="0"/>
              <a:ext cx="527397" cy="2080940"/>
            </a:xfrm>
            <a:custGeom>
              <a:avLst/>
              <a:gdLst/>
              <a:ahLst/>
              <a:cxnLst/>
              <a:rect r="r" b="b" t="t" l="l"/>
              <a:pathLst>
                <a:path h="2080940" w="527397">
                  <a:moveTo>
                    <a:pt x="0" y="0"/>
                  </a:moveTo>
                  <a:lnTo>
                    <a:pt x="527397" y="0"/>
                  </a:lnTo>
                  <a:lnTo>
                    <a:pt x="527397" y="2080940"/>
                  </a:lnTo>
                  <a:lnTo>
                    <a:pt x="0" y="2080940"/>
                  </a:lnTo>
                  <a:close/>
                </a:path>
              </a:pathLst>
            </a:custGeom>
            <a:solidFill>
              <a:srgbClr val="000342"/>
            </a:solidFill>
          </p:spPr>
        </p:sp>
      </p:grpSp>
      <p:pic>
        <p:nvPicPr>
          <p:cNvPr name="Picture 4" id="4"/>
          <p:cNvPicPr>
            <a:picLocks noChangeAspect="true"/>
          </p:cNvPicPr>
          <p:nvPr/>
        </p:nvPicPr>
        <p:blipFill>
          <a:blip r:embed="rId2"/>
          <a:srcRect l="0" t="1414" r="44111" b="1414"/>
          <a:stretch>
            <a:fillRect/>
          </a:stretch>
        </p:blipFill>
        <p:spPr>
          <a:xfrm flipH="false" flipV="false" rot="0">
            <a:off x="9144000" y="1379821"/>
            <a:ext cx="7283565" cy="8905432"/>
          </a:xfrm>
          <a:prstGeom prst="rect">
            <a:avLst/>
          </a:prstGeom>
        </p:spPr>
      </p:pic>
      <p:grpSp>
        <p:nvGrpSpPr>
          <p:cNvPr name="Group 5" id="5"/>
          <p:cNvGrpSpPr/>
          <p:nvPr/>
        </p:nvGrpSpPr>
        <p:grpSpPr>
          <a:xfrm rot="0">
            <a:off x="2565992" y="3834721"/>
            <a:ext cx="5869020" cy="3174218"/>
            <a:chOff x="0" y="0"/>
            <a:chExt cx="7825360" cy="4232291"/>
          </a:xfrm>
        </p:grpSpPr>
        <p:sp>
          <p:nvSpPr>
            <p:cNvPr name="TextBox 6" id="6"/>
            <p:cNvSpPr txBox="true"/>
            <p:nvPr/>
          </p:nvSpPr>
          <p:spPr>
            <a:xfrm rot="0">
              <a:off x="0" y="-66675"/>
              <a:ext cx="7825360" cy="708395"/>
            </a:xfrm>
            <a:prstGeom prst="rect">
              <a:avLst/>
            </a:prstGeom>
          </p:spPr>
          <p:txBody>
            <a:bodyPr anchor="t" rtlCol="false" tIns="0" lIns="0" bIns="0" rIns="0">
              <a:spAutoFit/>
            </a:bodyPr>
            <a:lstStyle/>
            <a:p>
              <a:pPr>
                <a:lnSpc>
                  <a:spcPts val="4479"/>
                </a:lnSpc>
              </a:pPr>
              <a:r>
                <a:rPr lang="en-US" sz="3199" i="false">
                  <a:solidFill>
                    <a:srgbClr val="000000"/>
                  </a:solidFill>
                  <a:latin typeface="HK Grotesk Medium"/>
                </a:rPr>
                <a:t>Topics to Discuss</a:t>
              </a:r>
            </a:p>
          </p:txBody>
        </p:sp>
        <p:sp>
          <p:nvSpPr>
            <p:cNvPr name="TextBox 7" id="7"/>
            <p:cNvSpPr txBox="true"/>
            <p:nvPr/>
          </p:nvSpPr>
          <p:spPr>
            <a:xfrm rot="0">
              <a:off x="0" y="922671"/>
              <a:ext cx="7825360" cy="3309620"/>
            </a:xfrm>
            <a:prstGeom prst="rect">
              <a:avLst/>
            </a:prstGeom>
          </p:spPr>
          <p:txBody>
            <a:bodyPr anchor="t" rtlCol="false" tIns="0" lIns="0" bIns="0" rIns="0">
              <a:spAutoFit/>
            </a:bodyPr>
            <a:lstStyle/>
            <a:p>
              <a:pPr>
                <a:lnSpc>
                  <a:spcPts val="3360"/>
                </a:lnSpc>
              </a:pPr>
              <a:r>
                <a:rPr lang="en-US" b="false" sz="2400" i="false" spc="60">
                  <a:solidFill>
                    <a:srgbClr val="000000"/>
                  </a:solidFill>
                  <a:latin typeface="HK Grotesk Light"/>
                </a:rPr>
                <a:t>Basic Geographical Facts</a:t>
              </a:r>
            </a:p>
            <a:p>
              <a:pPr>
                <a:lnSpc>
                  <a:spcPts val="3360"/>
                </a:lnSpc>
              </a:pPr>
              <a:r>
                <a:rPr lang="en-US" b="false" sz="2400" i="false" spc="60">
                  <a:solidFill>
                    <a:srgbClr val="000000"/>
                  </a:solidFill>
                  <a:latin typeface="HK Grotesk Light"/>
                </a:rPr>
                <a:t>An Analysis of Egypt's Geography</a:t>
              </a:r>
            </a:p>
            <a:p>
              <a:pPr>
                <a:lnSpc>
                  <a:spcPts val="3360"/>
                </a:lnSpc>
              </a:pPr>
              <a:r>
                <a:rPr lang="en-US" b="false" sz="2400" i="false" spc="60">
                  <a:solidFill>
                    <a:srgbClr val="000000"/>
                  </a:solidFill>
                  <a:latin typeface="HK Grotesk Light"/>
                </a:rPr>
                <a:t>Economics</a:t>
              </a:r>
            </a:p>
            <a:p>
              <a:pPr>
                <a:lnSpc>
                  <a:spcPts val="3360"/>
                </a:lnSpc>
              </a:pPr>
              <a:r>
                <a:rPr lang="en-US" b="false" sz="2400" i="false" spc="60">
                  <a:solidFill>
                    <a:srgbClr val="000000"/>
                  </a:solidFill>
                  <a:latin typeface="HK Grotesk Light"/>
                </a:rPr>
                <a:t>Energy</a:t>
              </a:r>
            </a:p>
            <a:p>
              <a:pPr>
                <a:lnSpc>
                  <a:spcPts val="3360"/>
                </a:lnSpc>
              </a:pPr>
              <a:r>
                <a:rPr lang="en-US" b="false" sz="2400" i="false" spc="60">
                  <a:solidFill>
                    <a:srgbClr val="000000"/>
                  </a:solidFill>
                  <a:latin typeface="HK Grotesk Light"/>
                </a:rPr>
                <a:t>Foreign Policy</a:t>
              </a:r>
            </a:p>
            <a:p>
              <a:pPr>
                <a:lnSpc>
                  <a:spcPts val="3359"/>
                </a:lnSpc>
              </a:pPr>
              <a:r>
                <a:rPr lang="en-US" b="false" sz="2400" i="false" spc="60">
                  <a:solidFill>
                    <a:srgbClr val="000000"/>
                  </a:solidFill>
                  <a:latin typeface="HK Grotesk Light"/>
                </a:rPr>
                <a:t>Conclusion</a:t>
              </a:r>
            </a:p>
          </p:txBody>
        </p:sp>
      </p:grpSp>
      <p:sp>
        <p:nvSpPr>
          <p:cNvPr name="TextBox 8" id="8"/>
          <p:cNvSpPr txBox="true"/>
          <p:nvPr/>
        </p:nvSpPr>
        <p:spPr>
          <a:xfrm rot="-5400000">
            <a:off x="16931793" y="9467900"/>
            <a:ext cx="1358639" cy="276066"/>
          </a:xfrm>
          <a:prstGeom prst="rect">
            <a:avLst/>
          </a:prstGeom>
        </p:spPr>
        <p:txBody>
          <a:bodyPr anchor="t" rtlCol="false" tIns="0" lIns="0" bIns="0" rIns="0">
            <a:spAutoFit/>
          </a:bodyPr>
          <a:lstStyle/>
          <a:p>
            <a:pPr algn="ctr">
              <a:lnSpc>
                <a:spcPts val="2239"/>
              </a:lnSpc>
            </a:pPr>
            <a:r>
              <a:rPr lang="en-US" b="false" sz="1599" i="false" spc="127">
                <a:solidFill>
                  <a:srgbClr val="FFFFFF"/>
                </a:solidFill>
                <a:latin typeface="HK Grotesk Bold"/>
              </a:rPr>
              <a:t>04</a:t>
            </a:r>
          </a:p>
        </p:txBody>
      </p:sp>
      <p:sp>
        <p:nvSpPr>
          <p:cNvPr name="TextBox 9" id="9"/>
          <p:cNvSpPr txBox="true"/>
          <p:nvPr/>
        </p:nvSpPr>
        <p:spPr>
          <a:xfrm rot="0">
            <a:off x="2565992" y="1484010"/>
            <a:ext cx="5869020" cy="1780794"/>
          </a:xfrm>
          <a:prstGeom prst="rect">
            <a:avLst/>
          </a:prstGeom>
        </p:spPr>
        <p:txBody>
          <a:bodyPr anchor="t" rtlCol="false" tIns="0" lIns="0" bIns="0" rIns="0">
            <a:spAutoFit/>
          </a:bodyPr>
          <a:lstStyle/>
          <a:p>
            <a:pPr>
              <a:lnSpc>
                <a:spcPts val="6767"/>
              </a:lnSpc>
            </a:pPr>
            <a:r>
              <a:rPr lang="en-US" sz="7200" i="false" spc="64">
                <a:solidFill>
                  <a:srgbClr val="000342"/>
                </a:solidFill>
                <a:latin typeface="Vesper Libre Bold"/>
              </a:rPr>
              <a:t>Presentation Outline</a:t>
            </a:r>
          </a:p>
        </p:txBody>
      </p:sp>
      <p:grpSp>
        <p:nvGrpSpPr>
          <p:cNvPr name="Group 10" id="10"/>
          <p:cNvGrpSpPr/>
          <p:nvPr/>
        </p:nvGrpSpPr>
        <p:grpSpPr>
          <a:xfrm rot="0">
            <a:off x="13921498" y="1312560"/>
            <a:ext cx="932345" cy="148253"/>
            <a:chOff x="0" y="0"/>
            <a:chExt cx="3594100" cy="571500"/>
          </a:xfrm>
        </p:grpSpPr>
        <p:sp>
          <p:nvSpPr>
            <p:cNvPr name="Freeform 11" id="11"/>
            <p:cNvSpPr/>
            <p:nvPr/>
          </p:nvSpPr>
          <p:spPr>
            <a:xfrm>
              <a:off x="0" y="255270"/>
              <a:ext cx="3594100" cy="69850"/>
            </a:xfrm>
            <a:custGeom>
              <a:avLst/>
              <a:gdLst/>
              <a:ahLst/>
              <a:cxnLst/>
              <a:rect r="r" b="b" t="t" l="l"/>
              <a:pathLst>
                <a:path h="69850" w="3594100">
                  <a:moveTo>
                    <a:pt x="3303270" y="0"/>
                  </a:moveTo>
                  <a:lnTo>
                    <a:pt x="0" y="0"/>
                  </a:lnTo>
                  <a:lnTo>
                    <a:pt x="0" y="69850"/>
                  </a:lnTo>
                  <a:lnTo>
                    <a:pt x="3594100" y="69850"/>
                  </a:lnTo>
                  <a:lnTo>
                    <a:pt x="3594100" y="0"/>
                  </a:lnTo>
                  <a:close/>
                </a:path>
              </a:pathLst>
            </a:custGeom>
            <a:solidFill>
              <a:srgbClr val="DC3C4D"/>
            </a:solidFill>
          </p:spPr>
        </p:sp>
      </p:grpSp>
      <p:grpSp>
        <p:nvGrpSpPr>
          <p:cNvPr name="Group 12" id="12"/>
          <p:cNvGrpSpPr/>
          <p:nvPr/>
        </p:nvGrpSpPr>
        <p:grpSpPr>
          <a:xfrm rot="5400000">
            <a:off x="651183" y="8243855"/>
            <a:ext cx="1268746" cy="148253"/>
            <a:chOff x="0" y="0"/>
            <a:chExt cx="4890895" cy="571500"/>
          </a:xfrm>
        </p:grpSpPr>
        <p:sp>
          <p:nvSpPr>
            <p:cNvPr name="Freeform 13" id="13"/>
            <p:cNvSpPr/>
            <p:nvPr/>
          </p:nvSpPr>
          <p:spPr>
            <a:xfrm>
              <a:off x="0" y="255270"/>
              <a:ext cx="4890895" cy="69850"/>
            </a:xfrm>
            <a:custGeom>
              <a:avLst/>
              <a:gdLst/>
              <a:ahLst/>
              <a:cxnLst/>
              <a:rect r="r" b="b" t="t" l="l"/>
              <a:pathLst>
                <a:path h="69850" w="4890895">
                  <a:moveTo>
                    <a:pt x="4600065" y="0"/>
                  </a:moveTo>
                  <a:lnTo>
                    <a:pt x="0" y="0"/>
                  </a:lnTo>
                  <a:lnTo>
                    <a:pt x="0" y="69850"/>
                  </a:lnTo>
                  <a:lnTo>
                    <a:pt x="4890895" y="69850"/>
                  </a:lnTo>
                  <a:lnTo>
                    <a:pt x="4890895" y="0"/>
                  </a:lnTo>
                  <a:close/>
                </a:path>
              </a:pathLst>
            </a:custGeom>
            <a:solidFill>
              <a:srgbClr val="DC3C4D"/>
            </a:solidFill>
          </p:spPr>
        </p:sp>
      </p:grpSp>
      <p:grpSp>
        <p:nvGrpSpPr>
          <p:cNvPr name="Group 14" id="14"/>
          <p:cNvGrpSpPr/>
          <p:nvPr/>
        </p:nvGrpSpPr>
        <p:grpSpPr>
          <a:xfrm rot="5400000">
            <a:off x="3477178" y="5310125"/>
            <a:ext cx="11333645" cy="148253"/>
            <a:chOff x="0" y="0"/>
            <a:chExt cx="43690120" cy="571500"/>
          </a:xfrm>
        </p:grpSpPr>
        <p:sp>
          <p:nvSpPr>
            <p:cNvPr name="Freeform 15" id="15"/>
            <p:cNvSpPr/>
            <p:nvPr/>
          </p:nvSpPr>
          <p:spPr>
            <a:xfrm>
              <a:off x="0" y="255270"/>
              <a:ext cx="43690121" cy="69850"/>
            </a:xfrm>
            <a:custGeom>
              <a:avLst/>
              <a:gdLst/>
              <a:ahLst/>
              <a:cxnLst/>
              <a:rect r="r" b="b" t="t" l="l"/>
              <a:pathLst>
                <a:path h="69850" w="43690121">
                  <a:moveTo>
                    <a:pt x="43399289" y="0"/>
                  </a:moveTo>
                  <a:lnTo>
                    <a:pt x="0" y="0"/>
                  </a:lnTo>
                  <a:lnTo>
                    <a:pt x="0" y="69850"/>
                  </a:lnTo>
                  <a:lnTo>
                    <a:pt x="43690121" y="69850"/>
                  </a:lnTo>
                  <a:lnTo>
                    <a:pt x="43690121" y="0"/>
                  </a:lnTo>
                  <a:close/>
                </a:path>
              </a:pathLst>
            </a:custGeom>
            <a:solidFill>
              <a:srgbClr val="F4F4F4"/>
            </a:solidFill>
          </p:spPr>
        </p:sp>
      </p:grpSp>
      <p:grpSp>
        <p:nvGrpSpPr>
          <p:cNvPr name="Group 16" id="16"/>
          <p:cNvGrpSpPr/>
          <p:nvPr/>
        </p:nvGrpSpPr>
        <p:grpSpPr>
          <a:xfrm rot="5400000">
            <a:off x="8527304" y="-275581"/>
            <a:ext cx="1233392" cy="148253"/>
            <a:chOff x="0" y="0"/>
            <a:chExt cx="4754608" cy="571500"/>
          </a:xfrm>
        </p:grpSpPr>
        <p:sp>
          <p:nvSpPr>
            <p:cNvPr name="Freeform 17" id="17"/>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grpSp>
        <p:nvGrpSpPr>
          <p:cNvPr name="Group 18" id="18"/>
          <p:cNvGrpSpPr/>
          <p:nvPr/>
        </p:nvGrpSpPr>
        <p:grpSpPr>
          <a:xfrm rot="5400000">
            <a:off x="8527304" y="10429330"/>
            <a:ext cx="1233392" cy="148253"/>
            <a:chOff x="0" y="0"/>
            <a:chExt cx="4754608" cy="571500"/>
          </a:xfrm>
        </p:grpSpPr>
        <p:sp>
          <p:nvSpPr>
            <p:cNvPr name="Freeform 19" id="19"/>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sp>
        <p:nvSpPr>
          <p:cNvPr name="TextBox 20" id="20"/>
          <p:cNvSpPr txBox="true"/>
          <p:nvPr/>
        </p:nvSpPr>
        <p:spPr>
          <a:xfrm rot="-5400000">
            <a:off x="14795943" y="4152697"/>
            <a:ext cx="5630338" cy="276066"/>
          </a:xfrm>
          <a:prstGeom prst="rect">
            <a:avLst/>
          </a:prstGeom>
        </p:spPr>
        <p:txBody>
          <a:bodyPr anchor="t" rtlCol="false" tIns="0" lIns="0" bIns="0" rIns="0">
            <a:spAutoFit/>
          </a:bodyPr>
          <a:lstStyle/>
          <a:p>
            <a:pPr algn="r">
              <a:lnSpc>
                <a:spcPts val="2239"/>
              </a:lnSpc>
            </a:pPr>
            <a:r>
              <a:rPr lang="en-US" b="false" sz="1599" i="false" spc="127">
                <a:solidFill>
                  <a:srgbClr val="FFFFFF"/>
                </a:solidFill>
                <a:latin typeface="HK Grotesk Bold"/>
              </a:rPr>
              <a:t>GIORGOS VERDI</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sp>
        <p:nvSpPr>
          <p:cNvPr name="TextBox 2" id="2"/>
          <p:cNvSpPr txBox="true"/>
          <p:nvPr/>
        </p:nvSpPr>
        <p:spPr>
          <a:xfrm rot="0">
            <a:off x="10435241" y="1390726"/>
            <a:ext cx="5672154" cy="691801"/>
          </a:xfrm>
          <a:prstGeom prst="rect">
            <a:avLst/>
          </a:prstGeom>
        </p:spPr>
        <p:txBody>
          <a:bodyPr anchor="t" rtlCol="false" tIns="0" lIns="0" bIns="0" rIns="0">
            <a:spAutoFit/>
          </a:bodyPr>
          <a:lstStyle/>
          <a:p>
            <a:pPr>
              <a:lnSpc>
                <a:spcPts val="5304"/>
              </a:lnSpc>
            </a:pPr>
            <a:r>
              <a:rPr lang="en-US" sz="5100" i="false" spc="45">
                <a:solidFill>
                  <a:srgbClr val="000000"/>
                </a:solidFill>
                <a:latin typeface="Vesper Libre Bold"/>
              </a:rPr>
              <a:t>Egypt's Location</a:t>
            </a:r>
          </a:p>
        </p:txBody>
      </p:sp>
      <p:grpSp>
        <p:nvGrpSpPr>
          <p:cNvPr name="Group 3" id="3"/>
          <p:cNvGrpSpPr/>
          <p:nvPr/>
        </p:nvGrpSpPr>
        <p:grpSpPr>
          <a:xfrm rot="0">
            <a:off x="17002778" y="7661402"/>
            <a:ext cx="1285222" cy="2625598"/>
            <a:chOff x="0" y="0"/>
            <a:chExt cx="263683" cy="538681"/>
          </a:xfrm>
        </p:grpSpPr>
        <p:sp>
          <p:nvSpPr>
            <p:cNvPr name="Freeform 4" id="4"/>
            <p:cNvSpPr/>
            <p:nvPr/>
          </p:nvSpPr>
          <p:spPr>
            <a:xfrm>
              <a:off x="0" y="0"/>
              <a:ext cx="263682" cy="538680"/>
            </a:xfrm>
            <a:custGeom>
              <a:avLst/>
              <a:gdLst/>
              <a:ahLst/>
              <a:cxnLst/>
              <a:rect r="r" b="b" t="t" l="l"/>
              <a:pathLst>
                <a:path h="538680" w="263682">
                  <a:moveTo>
                    <a:pt x="0" y="0"/>
                  </a:moveTo>
                  <a:lnTo>
                    <a:pt x="263682" y="0"/>
                  </a:lnTo>
                  <a:lnTo>
                    <a:pt x="263682" y="538680"/>
                  </a:lnTo>
                  <a:lnTo>
                    <a:pt x="0" y="538680"/>
                  </a:lnTo>
                  <a:close/>
                </a:path>
              </a:pathLst>
            </a:custGeom>
            <a:solidFill>
              <a:srgbClr val="000342"/>
            </a:solidFill>
          </p:spPr>
        </p:sp>
      </p:grpSp>
      <p:grpSp>
        <p:nvGrpSpPr>
          <p:cNvPr name="Group 5" id="5"/>
          <p:cNvGrpSpPr/>
          <p:nvPr/>
        </p:nvGrpSpPr>
        <p:grpSpPr>
          <a:xfrm rot="0">
            <a:off x="10435241" y="1900790"/>
            <a:ext cx="5672154" cy="3529182"/>
            <a:chOff x="0" y="0"/>
            <a:chExt cx="7562873" cy="4705575"/>
          </a:xfrm>
        </p:grpSpPr>
        <p:sp>
          <p:nvSpPr>
            <p:cNvPr name="TextBox 6" id="6"/>
            <p:cNvSpPr txBox="true"/>
            <p:nvPr/>
          </p:nvSpPr>
          <p:spPr>
            <a:xfrm rot="0">
              <a:off x="0" y="-66675"/>
              <a:ext cx="7562873" cy="715539"/>
            </a:xfrm>
            <a:prstGeom prst="rect">
              <a:avLst/>
            </a:prstGeom>
          </p:spPr>
          <p:txBody>
            <a:bodyPr anchor="t" rtlCol="false" tIns="0" lIns="0" bIns="0" rIns="0">
              <a:spAutoFit/>
            </a:bodyPr>
            <a:lstStyle/>
            <a:p>
              <a:pPr>
                <a:lnSpc>
                  <a:spcPts val="4479"/>
                </a:lnSpc>
              </a:pPr>
            </a:p>
          </p:txBody>
        </p:sp>
        <p:sp>
          <p:nvSpPr>
            <p:cNvPr name="TextBox 7" id="7"/>
            <p:cNvSpPr txBox="true"/>
            <p:nvPr/>
          </p:nvSpPr>
          <p:spPr>
            <a:xfrm rot="0">
              <a:off x="0" y="838743"/>
              <a:ext cx="7562873" cy="3866833"/>
            </a:xfrm>
            <a:prstGeom prst="rect">
              <a:avLst/>
            </a:prstGeom>
          </p:spPr>
          <p:txBody>
            <a:bodyPr anchor="t" rtlCol="false" tIns="0" lIns="0" bIns="0" rIns="0">
              <a:spAutoFit/>
            </a:bodyPr>
            <a:lstStyle/>
            <a:p>
              <a:pPr>
                <a:lnSpc>
                  <a:spcPts val="3359"/>
                </a:lnSpc>
              </a:pPr>
              <a:r>
                <a:rPr lang="en-US" b="false" sz="2400" i="false" spc="60">
                  <a:solidFill>
                    <a:srgbClr val="000000"/>
                  </a:solidFill>
                  <a:latin typeface="HK Grotesk Light"/>
                </a:rPr>
                <a:t>The Arab Republic of Egypt is located in the north-eastern corner of Africa and south-western Asia. Egypt is bordered by the Mediterranean Sea to the north, the Gaza Strip and Israel to the northeast, the Red Sea to the east, Sudan to the south and Libya to the west</a:t>
              </a:r>
            </a:p>
          </p:txBody>
        </p:sp>
      </p:grpSp>
      <p:pic>
        <p:nvPicPr>
          <p:cNvPr name="Picture 8" id="8"/>
          <p:cNvPicPr>
            <a:picLocks noChangeAspect="true"/>
          </p:cNvPicPr>
          <p:nvPr/>
        </p:nvPicPr>
        <p:blipFill>
          <a:blip r:embed="rId2"/>
          <a:srcRect l="13391" t="0" r="13391" b="0"/>
          <a:stretch>
            <a:fillRect/>
          </a:stretch>
        </p:blipFill>
        <p:spPr>
          <a:xfrm flipH="false" flipV="false" rot="0">
            <a:off x="-22089" y="-734238"/>
            <a:ext cx="9174480" cy="10340171"/>
          </a:xfrm>
          <a:prstGeom prst="rect">
            <a:avLst/>
          </a:prstGeom>
        </p:spPr>
      </p:pic>
      <p:grpSp>
        <p:nvGrpSpPr>
          <p:cNvPr name="Group 9" id="9"/>
          <p:cNvGrpSpPr/>
          <p:nvPr/>
        </p:nvGrpSpPr>
        <p:grpSpPr>
          <a:xfrm rot="0">
            <a:off x="-14644" y="7679558"/>
            <a:ext cx="9159590" cy="2635197"/>
            <a:chOff x="0" y="0"/>
            <a:chExt cx="3150421" cy="906370"/>
          </a:xfrm>
        </p:grpSpPr>
        <p:sp>
          <p:nvSpPr>
            <p:cNvPr name="Freeform 10" id="10"/>
            <p:cNvSpPr/>
            <p:nvPr/>
          </p:nvSpPr>
          <p:spPr>
            <a:xfrm>
              <a:off x="0" y="0"/>
              <a:ext cx="3150421" cy="906370"/>
            </a:xfrm>
            <a:custGeom>
              <a:avLst/>
              <a:gdLst/>
              <a:ahLst/>
              <a:cxnLst/>
              <a:rect r="r" b="b" t="t" l="l"/>
              <a:pathLst>
                <a:path h="906370" w="3150421">
                  <a:moveTo>
                    <a:pt x="0" y="0"/>
                  </a:moveTo>
                  <a:lnTo>
                    <a:pt x="3150421" y="0"/>
                  </a:lnTo>
                  <a:lnTo>
                    <a:pt x="3150421" y="906370"/>
                  </a:lnTo>
                  <a:lnTo>
                    <a:pt x="0" y="906370"/>
                  </a:lnTo>
                  <a:close/>
                </a:path>
              </a:pathLst>
            </a:custGeom>
            <a:solidFill>
              <a:srgbClr val="000342"/>
            </a:solidFill>
          </p:spPr>
        </p:sp>
      </p:grpSp>
      <p:grpSp>
        <p:nvGrpSpPr>
          <p:cNvPr name="Group 11" id="11"/>
          <p:cNvGrpSpPr/>
          <p:nvPr/>
        </p:nvGrpSpPr>
        <p:grpSpPr>
          <a:xfrm rot="5400000">
            <a:off x="-4163011" y="5355845"/>
            <a:ext cx="10899304" cy="148253"/>
            <a:chOff x="0" y="0"/>
            <a:chExt cx="42015778" cy="571500"/>
          </a:xfrm>
        </p:grpSpPr>
        <p:sp>
          <p:nvSpPr>
            <p:cNvPr name="Freeform 12" id="12"/>
            <p:cNvSpPr/>
            <p:nvPr/>
          </p:nvSpPr>
          <p:spPr>
            <a:xfrm>
              <a:off x="0" y="255270"/>
              <a:ext cx="42015780" cy="69850"/>
            </a:xfrm>
            <a:custGeom>
              <a:avLst/>
              <a:gdLst/>
              <a:ahLst/>
              <a:cxnLst/>
              <a:rect r="r" b="b" t="t" l="l"/>
              <a:pathLst>
                <a:path h="69850" w="42015780">
                  <a:moveTo>
                    <a:pt x="41724948" y="0"/>
                  </a:moveTo>
                  <a:lnTo>
                    <a:pt x="0" y="0"/>
                  </a:lnTo>
                  <a:lnTo>
                    <a:pt x="0" y="69850"/>
                  </a:lnTo>
                  <a:lnTo>
                    <a:pt x="42015780" y="69850"/>
                  </a:lnTo>
                  <a:lnTo>
                    <a:pt x="42015780" y="0"/>
                  </a:lnTo>
                  <a:close/>
                </a:path>
              </a:pathLst>
            </a:custGeom>
            <a:solidFill>
              <a:srgbClr val="F4F4F4"/>
            </a:solidFill>
          </p:spPr>
        </p:sp>
      </p:grpSp>
      <p:grpSp>
        <p:nvGrpSpPr>
          <p:cNvPr name="Group 13" id="13"/>
          <p:cNvGrpSpPr/>
          <p:nvPr/>
        </p:nvGrpSpPr>
        <p:grpSpPr>
          <a:xfrm rot="5400000">
            <a:off x="643488" y="8249548"/>
            <a:ext cx="1286306" cy="148253"/>
            <a:chOff x="0" y="0"/>
            <a:chExt cx="4958587" cy="571500"/>
          </a:xfrm>
        </p:grpSpPr>
        <p:sp>
          <p:nvSpPr>
            <p:cNvPr name="Freeform 14" id="14"/>
            <p:cNvSpPr/>
            <p:nvPr/>
          </p:nvSpPr>
          <p:spPr>
            <a:xfrm>
              <a:off x="0" y="255270"/>
              <a:ext cx="4958587" cy="69850"/>
            </a:xfrm>
            <a:custGeom>
              <a:avLst/>
              <a:gdLst/>
              <a:ahLst/>
              <a:cxnLst/>
              <a:rect r="r" b="b" t="t" l="l"/>
              <a:pathLst>
                <a:path h="69850" w="4958587">
                  <a:moveTo>
                    <a:pt x="4667757" y="0"/>
                  </a:moveTo>
                  <a:lnTo>
                    <a:pt x="0" y="0"/>
                  </a:lnTo>
                  <a:lnTo>
                    <a:pt x="0" y="69850"/>
                  </a:lnTo>
                  <a:lnTo>
                    <a:pt x="4958587" y="69850"/>
                  </a:lnTo>
                  <a:lnTo>
                    <a:pt x="4958587" y="0"/>
                  </a:lnTo>
                  <a:close/>
                </a:path>
              </a:pathLst>
            </a:custGeom>
            <a:solidFill>
              <a:srgbClr val="DC3C4D"/>
            </a:solidFill>
          </p:spPr>
        </p:sp>
      </p:grpSp>
      <p:grpSp>
        <p:nvGrpSpPr>
          <p:cNvPr name="Group 15" id="15"/>
          <p:cNvGrpSpPr/>
          <p:nvPr/>
        </p:nvGrpSpPr>
        <p:grpSpPr>
          <a:xfrm rot="5400000">
            <a:off x="11335955" y="5310125"/>
            <a:ext cx="11333645" cy="148253"/>
            <a:chOff x="0" y="0"/>
            <a:chExt cx="43690120" cy="571500"/>
          </a:xfrm>
        </p:grpSpPr>
        <p:sp>
          <p:nvSpPr>
            <p:cNvPr name="Freeform 16" id="16"/>
            <p:cNvSpPr/>
            <p:nvPr/>
          </p:nvSpPr>
          <p:spPr>
            <a:xfrm>
              <a:off x="0" y="255270"/>
              <a:ext cx="43690121" cy="69850"/>
            </a:xfrm>
            <a:custGeom>
              <a:avLst/>
              <a:gdLst/>
              <a:ahLst/>
              <a:cxnLst/>
              <a:rect r="r" b="b" t="t" l="l"/>
              <a:pathLst>
                <a:path h="69850" w="43690121">
                  <a:moveTo>
                    <a:pt x="43399289" y="0"/>
                  </a:moveTo>
                  <a:lnTo>
                    <a:pt x="0" y="0"/>
                  </a:lnTo>
                  <a:lnTo>
                    <a:pt x="0" y="69850"/>
                  </a:lnTo>
                  <a:lnTo>
                    <a:pt x="43690121" y="69850"/>
                  </a:lnTo>
                  <a:lnTo>
                    <a:pt x="43690121" y="0"/>
                  </a:lnTo>
                  <a:close/>
                </a:path>
              </a:pathLst>
            </a:custGeom>
            <a:solidFill>
              <a:srgbClr val="F4F4F4"/>
            </a:solidFill>
          </p:spPr>
        </p:sp>
      </p:grpSp>
      <p:grpSp>
        <p:nvGrpSpPr>
          <p:cNvPr name="Group 17" id="17"/>
          <p:cNvGrpSpPr/>
          <p:nvPr/>
        </p:nvGrpSpPr>
        <p:grpSpPr>
          <a:xfrm rot="5400000">
            <a:off x="8446188" y="10211126"/>
            <a:ext cx="1395624" cy="148253"/>
            <a:chOff x="0" y="0"/>
            <a:chExt cx="5379998" cy="571500"/>
          </a:xfrm>
        </p:grpSpPr>
        <p:sp>
          <p:nvSpPr>
            <p:cNvPr name="Freeform 18" id="18"/>
            <p:cNvSpPr/>
            <p:nvPr/>
          </p:nvSpPr>
          <p:spPr>
            <a:xfrm>
              <a:off x="0" y="255270"/>
              <a:ext cx="5379998" cy="69850"/>
            </a:xfrm>
            <a:custGeom>
              <a:avLst/>
              <a:gdLst/>
              <a:ahLst/>
              <a:cxnLst/>
              <a:rect r="r" b="b" t="t" l="l"/>
              <a:pathLst>
                <a:path h="69850" w="5379998">
                  <a:moveTo>
                    <a:pt x="5089168" y="0"/>
                  </a:moveTo>
                  <a:lnTo>
                    <a:pt x="0" y="0"/>
                  </a:lnTo>
                  <a:lnTo>
                    <a:pt x="0" y="69850"/>
                  </a:lnTo>
                  <a:lnTo>
                    <a:pt x="5379998" y="69850"/>
                  </a:lnTo>
                  <a:lnTo>
                    <a:pt x="5379998" y="0"/>
                  </a:lnTo>
                  <a:close/>
                </a:path>
              </a:pathLst>
            </a:custGeom>
            <a:solidFill>
              <a:srgbClr val="FFFFFF"/>
            </a:solidFill>
            <a:ln>
              <a:solidFill>
                <a:srgbClr val="000000"/>
              </a:solidFill>
            </a:ln>
          </p:spPr>
        </p:sp>
      </p:grpSp>
      <p:grpSp>
        <p:nvGrpSpPr>
          <p:cNvPr name="Group 19" id="19"/>
          <p:cNvGrpSpPr/>
          <p:nvPr/>
        </p:nvGrpSpPr>
        <p:grpSpPr>
          <a:xfrm rot="5400000">
            <a:off x="8527304" y="-275581"/>
            <a:ext cx="1233392" cy="148253"/>
            <a:chOff x="0" y="0"/>
            <a:chExt cx="4754608" cy="571500"/>
          </a:xfrm>
        </p:grpSpPr>
        <p:sp>
          <p:nvSpPr>
            <p:cNvPr name="Freeform 20" id="20"/>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grpSp>
        <p:nvGrpSpPr>
          <p:cNvPr name="Group 21" id="21"/>
          <p:cNvGrpSpPr/>
          <p:nvPr/>
        </p:nvGrpSpPr>
        <p:grpSpPr>
          <a:xfrm rot="5400000">
            <a:off x="8527304" y="10429330"/>
            <a:ext cx="1233392" cy="148253"/>
            <a:chOff x="0" y="0"/>
            <a:chExt cx="4754608" cy="571500"/>
          </a:xfrm>
        </p:grpSpPr>
        <p:sp>
          <p:nvSpPr>
            <p:cNvPr name="Freeform 22" id="22"/>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sp>
        <p:nvSpPr>
          <p:cNvPr name="TextBox 23" id="23"/>
          <p:cNvSpPr txBox="true"/>
          <p:nvPr/>
        </p:nvSpPr>
        <p:spPr>
          <a:xfrm rot="-5400000">
            <a:off x="16931793" y="9467900"/>
            <a:ext cx="1358639" cy="276066"/>
          </a:xfrm>
          <a:prstGeom prst="rect">
            <a:avLst/>
          </a:prstGeom>
        </p:spPr>
        <p:txBody>
          <a:bodyPr anchor="t" rtlCol="false" tIns="0" lIns="0" bIns="0" rIns="0">
            <a:spAutoFit/>
          </a:bodyPr>
          <a:lstStyle/>
          <a:p>
            <a:pPr algn="ctr">
              <a:lnSpc>
                <a:spcPts val="2239"/>
              </a:lnSpc>
            </a:pPr>
            <a:r>
              <a:rPr lang="en-US" b="false" sz="1599" i="false" spc="127">
                <a:solidFill>
                  <a:srgbClr val="FFFFFF"/>
                </a:solidFill>
                <a:latin typeface="HK Grotesk Bold"/>
              </a:rPr>
              <a:t>05</a:t>
            </a:r>
          </a:p>
        </p:txBody>
      </p:sp>
      <p:sp>
        <p:nvSpPr>
          <p:cNvPr name="TextBox 24" id="24"/>
          <p:cNvSpPr txBox="true"/>
          <p:nvPr/>
        </p:nvSpPr>
        <p:spPr>
          <a:xfrm rot="-5400000">
            <a:off x="14795943" y="4152697"/>
            <a:ext cx="5630338" cy="276066"/>
          </a:xfrm>
          <a:prstGeom prst="rect">
            <a:avLst/>
          </a:prstGeom>
        </p:spPr>
        <p:txBody>
          <a:bodyPr anchor="t" rtlCol="false" tIns="0" lIns="0" bIns="0" rIns="0">
            <a:spAutoFit/>
          </a:bodyPr>
          <a:lstStyle/>
          <a:p>
            <a:pPr algn="r">
              <a:lnSpc>
                <a:spcPts val="2239"/>
              </a:lnSpc>
            </a:pPr>
            <a:r>
              <a:rPr lang="en-US" b="false" sz="1599" i="false" spc="127">
                <a:solidFill>
                  <a:srgbClr val="DC3C4D"/>
                </a:solidFill>
                <a:latin typeface="HK Grotesk Bold"/>
              </a:rPr>
              <a:t>GIORGOS VERDI</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bg>
      <p:bgPr>
        <a:solidFill>
          <a:srgbClr val="000342"/>
        </a:solidFill>
      </p:bgPr>
    </p:bg>
    <p:spTree>
      <p:nvGrpSpPr>
        <p:cNvPr id="1" name=""/>
        <p:cNvGrpSpPr/>
        <p:nvPr/>
      </p:nvGrpSpPr>
      <p:grpSpPr>
        <a:xfrm>
          <a:off x="0" y="0"/>
          <a:ext cx="0" cy="0"/>
          <a:chOff x="0" y="0"/>
          <a:chExt cx="0" cy="0"/>
        </a:xfrm>
      </p:grpSpPr>
      <p:grpSp>
        <p:nvGrpSpPr>
          <p:cNvPr name="Group 2" id="2"/>
          <p:cNvGrpSpPr/>
          <p:nvPr/>
        </p:nvGrpSpPr>
        <p:grpSpPr>
          <a:xfrm rot="0">
            <a:off x="-909187" y="2647576"/>
            <a:ext cx="17925474" cy="8157470"/>
            <a:chOff x="0" y="0"/>
            <a:chExt cx="3888485" cy="1769560"/>
          </a:xfrm>
        </p:grpSpPr>
        <p:sp>
          <p:nvSpPr>
            <p:cNvPr name="Freeform 3" id="3"/>
            <p:cNvSpPr/>
            <p:nvPr/>
          </p:nvSpPr>
          <p:spPr>
            <a:xfrm>
              <a:off x="0" y="0"/>
              <a:ext cx="3888485" cy="1769560"/>
            </a:xfrm>
            <a:custGeom>
              <a:avLst/>
              <a:gdLst/>
              <a:ahLst/>
              <a:cxnLst/>
              <a:rect r="r" b="b" t="t" l="l"/>
              <a:pathLst>
                <a:path h="1769560" w="3888485">
                  <a:moveTo>
                    <a:pt x="0" y="0"/>
                  </a:moveTo>
                  <a:lnTo>
                    <a:pt x="3888485" y="0"/>
                  </a:lnTo>
                  <a:lnTo>
                    <a:pt x="3888485" y="1769560"/>
                  </a:lnTo>
                  <a:lnTo>
                    <a:pt x="0" y="1769560"/>
                  </a:lnTo>
                  <a:close/>
                </a:path>
              </a:pathLst>
            </a:custGeom>
            <a:solidFill>
              <a:srgbClr val="FFFFFF"/>
            </a:solidFill>
          </p:spPr>
        </p:sp>
      </p:grpSp>
      <p:sp>
        <p:nvSpPr>
          <p:cNvPr name="TextBox 4" id="4"/>
          <p:cNvSpPr txBox="true"/>
          <p:nvPr/>
        </p:nvSpPr>
        <p:spPr>
          <a:xfrm rot="0">
            <a:off x="1257145" y="1370087"/>
            <a:ext cx="15744198" cy="1007316"/>
          </a:xfrm>
          <a:prstGeom prst="rect">
            <a:avLst/>
          </a:prstGeom>
        </p:spPr>
        <p:txBody>
          <a:bodyPr anchor="t" rtlCol="false" tIns="0" lIns="0" bIns="0" rIns="0">
            <a:spAutoFit/>
          </a:bodyPr>
          <a:lstStyle/>
          <a:p>
            <a:pPr>
              <a:lnSpc>
                <a:spcPts val="8063"/>
              </a:lnSpc>
            </a:pPr>
            <a:r>
              <a:rPr lang="en-US" sz="6399" i="false" spc="57">
                <a:solidFill>
                  <a:srgbClr val="FFFFFF"/>
                </a:solidFill>
                <a:latin typeface="Vesper Libre Bold"/>
              </a:rPr>
              <a:t>Basic Facts</a:t>
            </a:r>
          </a:p>
        </p:txBody>
      </p:sp>
      <p:grpSp>
        <p:nvGrpSpPr>
          <p:cNvPr name="Group 5" id="5"/>
          <p:cNvGrpSpPr/>
          <p:nvPr/>
        </p:nvGrpSpPr>
        <p:grpSpPr>
          <a:xfrm rot="0">
            <a:off x="-1723308" y="5701362"/>
            <a:ext cx="19368768" cy="148253"/>
            <a:chOff x="0" y="0"/>
            <a:chExt cx="25825024" cy="197670"/>
          </a:xfrm>
        </p:grpSpPr>
        <p:grpSp>
          <p:nvGrpSpPr>
            <p:cNvPr name="Group 6" id="6"/>
            <p:cNvGrpSpPr/>
            <p:nvPr/>
          </p:nvGrpSpPr>
          <p:grpSpPr>
            <a:xfrm rot="-10800000">
              <a:off x="0" y="0"/>
              <a:ext cx="24326229" cy="197670"/>
              <a:chOff x="0" y="0"/>
              <a:chExt cx="70331471" cy="571500"/>
            </a:xfrm>
          </p:grpSpPr>
          <p:sp>
            <p:nvSpPr>
              <p:cNvPr name="Freeform 7" id="7"/>
              <p:cNvSpPr/>
              <p:nvPr/>
            </p:nvSpPr>
            <p:spPr>
              <a:xfrm>
                <a:off x="0" y="255270"/>
                <a:ext cx="70331471" cy="69850"/>
              </a:xfrm>
              <a:custGeom>
                <a:avLst/>
                <a:gdLst/>
                <a:ahLst/>
                <a:cxnLst/>
                <a:rect r="r" b="b" t="t" l="l"/>
                <a:pathLst>
                  <a:path h="69850" w="70331471">
                    <a:moveTo>
                      <a:pt x="70040643" y="0"/>
                    </a:moveTo>
                    <a:lnTo>
                      <a:pt x="0" y="0"/>
                    </a:lnTo>
                    <a:lnTo>
                      <a:pt x="0" y="69850"/>
                    </a:lnTo>
                    <a:lnTo>
                      <a:pt x="70331471" y="69850"/>
                    </a:lnTo>
                    <a:lnTo>
                      <a:pt x="70331471" y="0"/>
                    </a:lnTo>
                    <a:close/>
                  </a:path>
                </a:pathLst>
              </a:custGeom>
              <a:solidFill>
                <a:srgbClr val="DC3C4D"/>
              </a:solidFill>
            </p:spPr>
          </p:sp>
        </p:grpSp>
        <p:pic>
          <p:nvPicPr>
            <p:cNvPr name="Picture 8" id="8"/>
            <p:cNvPicPr>
              <a:picLocks noChangeAspect="true"/>
            </p:cNvPicPr>
            <p:nvPr/>
          </p:nvPicPr>
          <p:blipFill>
            <a:blip r:embed="rId2"/>
            <a:srcRect l="0" t="0" r="0" b="0"/>
            <a:stretch>
              <a:fillRect/>
            </a:stretch>
          </p:blipFill>
          <p:spPr>
            <a:xfrm flipH="false" flipV="false" rot="0">
              <a:off x="24265218" y="32543"/>
              <a:ext cx="1559806" cy="132584"/>
            </a:xfrm>
            <a:prstGeom prst="rect">
              <a:avLst/>
            </a:prstGeom>
          </p:spPr>
        </p:pic>
      </p:grpSp>
      <p:grpSp>
        <p:nvGrpSpPr>
          <p:cNvPr name="Group 9" id="9"/>
          <p:cNvGrpSpPr/>
          <p:nvPr/>
        </p:nvGrpSpPr>
        <p:grpSpPr>
          <a:xfrm rot="5400000">
            <a:off x="8484946" y="10493844"/>
            <a:ext cx="1318108" cy="148253"/>
            <a:chOff x="0" y="0"/>
            <a:chExt cx="5081181" cy="571500"/>
          </a:xfrm>
        </p:grpSpPr>
        <p:sp>
          <p:nvSpPr>
            <p:cNvPr name="Freeform 10" id="10"/>
            <p:cNvSpPr/>
            <p:nvPr/>
          </p:nvSpPr>
          <p:spPr>
            <a:xfrm>
              <a:off x="0" y="255270"/>
              <a:ext cx="5081181" cy="69850"/>
            </a:xfrm>
            <a:custGeom>
              <a:avLst/>
              <a:gdLst/>
              <a:ahLst/>
              <a:cxnLst/>
              <a:rect r="r" b="b" t="t" l="l"/>
              <a:pathLst>
                <a:path h="69850" w="5081181">
                  <a:moveTo>
                    <a:pt x="4790351" y="0"/>
                  </a:moveTo>
                  <a:lnTo>
                    <a:pt x="0" y="0"/>
                  </a:lnTo>
                  <a:lnTo>
                    <a:pt x="0" y="69850"/>
                  </a:lnTo>
                  <a:lnTo>
                    <a:pt x="5081181" y="69850"/>
                  </a:lnTo>
                  <a:lnTo>
                    <a:pt x="5081181" y="0"/>
                  </a:lnTo>
                  <a:close/>
                </a:path>
              </a:pathLst>
            </a:custGeom>
            <a:solidFill>
              <a:srgbClr val="DC3C4D"/>
            </a:solidFill>
          </p:spPr>
        </p:sp>
      </p:grpSp>
      <p:grpSp>
        <p:nvGrpSpPr>
          <p:cNvPr name="Group 11" id="11"/>
          <p:cNvGrpSpPr/>
          <p:nvPr/>
        </p:nvGrpSpPr>
        <p:grpSpPr>
          <a:xfrm rot="5400000">
            <a:off x="8484946" y="-318526"/>
            <a:ext cx="1318108" cy="148253"/>
            <a:chOff x="0" y="0"/>
            <a:chExt cx="5081181" cy="571500"/>
          </a:xfrm>
        </p:grpSpPr>
        <p:sp>
          <p:nvSpPr>
            <p:cNvPr name="Freeform 12" id="12"/>
            <p:cNvSpPr/>
            <p:nvPr/>
          </p:nvSpPr>
          <p:spPr>
            <a:xfrm>
              <a:off x="0" y="255270"/>
              <a:ext cx="5081181" cy="69850"/>
            </a:xfrm>
            <a:custGeom>
              <a:avLst/>
              <a:gdLst/>
              <a:ahLst/>
              <a:cxnLst/>
              <a:rect r="r" b="b" t="t" l="l"/>
              <a:pathLst>
                <a:path h="69850" w="5081181">
                  <a:moveTo>
                    <a:pt x="4790351" y="0"/>
                  </a:moveTo>
                  <a:lnTo>
                    <a:pt x="0" y="0"/>
                  </a:lnTo>
                  <a:lnTo>
                    <a:pt x="0" y="69850"/>
                  </a:lnTo>
                  <a:lnTo>
                    <a:pt x="5081181" y="69850"/>
                  </a:lnTo>
                  <a:lnTo>
                    <a:pt x="5081181" y="0"/>
                  </a:lnTo>
                  <a:close/>
                </a:path>
              </a:pathLst>
            </a:custGeom>
            <a:solidFill>
              <a:srgbClr val="DC3C4D"/>
            </a:solidFill>
          </p:spPr>
        </p:sp>
      </p:grpSp>
      <p:sp>
        <p:nvSpPr>
          <p:cNvPr name="TextBox 13" id="13"/>
          <p:cNvSpPr txBox="true"/>
          <p:nvPr/>
        </p:nvSpPr>
        <p:spPr>
          <a:xfrm rot="-5400000">
            <a:off x="16931793" y="9467900"/>
            <a:ext cx="1358639" cy="276066"/>
          </a:xfrm>
          <a:prstGeom prst="rect">
            <a:avLst/>
          </a:prstGeom>
        </p:spPr>
        <p:txBody>
          <a:bodyPr anchor="t" rtlCol="false" tIns="0" lIns="0" bIns="0" rIns="0">
            <a:spAutoFit/>
          </a:bodyPr>
          <a:lstStyle/>
          <a:p>
            <a:pPr algn="ctr">
              <a:lnSpc>
                <a:spcPts val="2239"/>
              </a:lnSpc>
            </a:pPr>
            <a:r>
              <a:rPr lang="en-US" b="false" sz="1599" i="false" spc="127">
                <a:solidFill>
                  <a:srgbClr val="FFFFFF"/>
                </a:solidFill>
                <a:latin typeface="HK Grotesk Bold"/>
              </a:rPr>
              <a:t>06</a:t>
            </a:r>
          </a:p>
        </p:txBody>
      </p:sp>
      <p:sp>
        <p:nvSpPr>
          <p:cNvPr name="TextBox 14" id="14"/>
          <p:cNvSpPr txBox="true"/>
          <p:nvPr/>
        </p:nvSpPr>
        <p:spPr>
          <a:xfrm rot="-5400000">
            <a:off x="14795943" y="4152697"/>
            <a:ext cx="5630338" cy="276066"/>
          </a:xfrm>
          <a:prstGeom prst="rect">
            <a:avLst/>
          </a:prstGeom>
        </p:spPr>
        <p:txBody>
          <a:bodyPr anchor="t" rtlCol="false" tIns="0" lIns="0" bIns="0" rIns="0">
            <a:spAutoFit/>
          </a:bodyPr>
          <a:lstStyle/>
          <a:p>
            <a:pPr algn="r">
              <a:lnSpc>
                <a:spcPts val="2239"/>
              </a:lnSpc>
            </a:pPr>
            <a:r>
              <a:rPr lang="en-US" b="false" sz="1599" i="false" spc="127">
                <a:solidFill>
                  <a:srgbClr val="FFFFFF"/>
                </a:solidFill>
                <a:latin typeface="HK Grotesk Bold"/>
              </a:rPr>
              <a:t>GIORGOS VERDI</a:t>
            </a:r>
          </a:p>
        </p:txBody>
      </p:sp>
      <p:grpSp>
        <p:nvGrpSpPr>
          <p:cNvPr name="Group 15" id="15"/>
          <p:cNvGrpSpPr/>
          <p:nvPr/>
        </p:nvGrpSpPr>
        <p:grpSpPr>
          <a:xfrm rot="0">
            <a:off x="1257145" y="4546421"/>
            <a:ext cx="2765402" cy="4197137"/>
            <a:chOff x="0" y="0"/>
            <a:chExt cx="3687202" cy="5596183"/>
          </a:xfrm>
        </p:grpSpPr>
        <p:sp>
          <p:nvSpPr>
            <p:cNvPr name="TextBox 16" id="16"/>
            <p:cNvSpPr txBox="true"/>
            <p:nvPr/>
          </p:nvSpPr>
          <p:spPr>
            <a:xfrm rot="0">
              <a:off x="593251" y="-66675"/>
              <a:ext cx="2500700" cy="669023"/>
            </a:xfrm>
            <a:prstGeom prst="rect">
              <a:avLst/>
            </a:prstGeom>
          </p:spPr>
          <p:txBody>
            <a:bodyPr anchor="t" rtlCol="false" tIns="0" lIns="0" bIns="0" rIns="0">
              <a:spAutoFit/>
            </a:bodyPr>
            <a:lstStyle/>
            <a:p>
              <a:pPr algn="ctr">
                <a:lnSpc>
                  <a:spcPts val="4198"/>
                </a:lnSpc>
              </a:pPr>
              <a:r>
                <a:rPr lang="en-US" sz="2998" i="false">
                  <a:solidFill>
                    <a:srgbClr val="000342"/>
                  </a:solidFill>
                  <a:latin typeface="HK Grotesk Medium"/>
                </a:rPr>
                <a:t>Population</a:t>
              </a:r>
            </a:p>
          </p:txBody>
        </p:sp>
        <p:sp>
          <p:nvSpPr>
            <p:cNvPr name="TextBox 17" id="17"/>
            <p:cNvSpPr txBox="true"/>
            <p:nvPr/>
          </p:nvSpPr>
          <p:spPr>
            <a:xfrm rot="0">
              <a:off x="0" y="2503039"/>
              <a:ext cx="3687202" cy="3093144"/>
            </a:xfrm>
            <a:prstGeom prst="rect">
              <a:avLst/>
            </a:prstGeom>
          </p:spPr>
          <p:txBody>
            <a:bodyPr anchor="t" rtlCol="false" tIns="0" lIns="0" bIns="0" rIns="0">
              <a:spAutoFit/>
            </a:bodyPr>
            <a:lstStyle/>
            <a:p>
              <a:pPr algn="ctr">
                <a:lnSpc>
                  <a:spcPts val="3148"/>
                </a:lnSpc>
              </a:pPr>
              <a:r>
                <a:rPr lang="en-US" b="false" sz="2249" i="false">
                  <a:solidFill>
                    <a:srgbClr val="000000"/>
                  </a:solidFill>
                  <a:latin typeface="HK Grotesk Light"/>
                </a:rPr>
                <a:t>101.180.301</a:t>
              </a:r>
            </a:p>
            <a:p>
              <a:pPr algn="ctr">
                <a:lnSpc>
                  <a:spcPts val="3148"/>
                </a:lnSpc>
              </a:pPr>
            </a:p>
            <a:p>
              <a:pPr algn="ctr">
                <a:lnSpc>
                  <a:spcPts val="3150"/>
                </a:lnSpc>
              </a:pPr>
              <a:r>
                <a:rPr lang="en-US" b="false" sz="2250" i="false">
                  <a:solidFill>
                    <a:srgbClr val="000000"/>
                  </a:solidFill>
                  <a:latin typeface="HK Grotesk Light"/>
                </a:rPr>
                <a:t>51.2%  under 25</a:t>
              </a:r>
            </a:p>
            <a:p>
              <a:pPr algn="ctr">
                <a:lnSpc>
                  <a:spcPts val="3150"/>
                </a:lnSpc>
              </a:pPr>
              <a:r>
                <a:rPr lang="en-US" b="false" sz="2250" i="false">
                  <a:solidFill>
                    <a:srgbClr val="000000"/>
                  </a:solidFill>
                  <a:latin typeface="HK Grotesk Light"/>
                </a:rPr>
                <a:t>4.3% over 65</a:t>
              </a:r>
            </a:p>
            <a:p>
              <a:pPr algn="ctr">
                <a:lnSpc>
                  <a:spcPts val="3148"/>
                </a:lnSpc>
              </a:pPr>
            </a:p>
            <a:p>
              <a:pPr algn="ctr">
                <a:lnSpc>
                  <a:spcPts val="3148"/>
                </a:lnSpc>
              </a:pPr>
              <a:r>
                <a:rPr lang="en-US" b="false" sz="2249" i="false">
                  <a:solidFill>
                    <a:srgbClr val="000000"/>
                  </a:solidFill>
                  <a:latin typeface="HK Grotesk Light"/>
                </a:rPr>
                <a:t> 5.000 Greeks</a:t>
              </a:r>
            </a:p>
          </p:txBody>
        </p:sp>
        <p:grpSp>
          <p:nvGrpSpPr>
            <p:cNvPr name="Group 18" id="18"/>
            <p:cNvGrpSpPr>
              <a:grpSpLocks noChangeAspect="true"/>
            </p:cNvGrpSpPr>
            <p:nvPr/>
          </p:nvGrpSpPr>
          <p:grpSpPr>
            <a:xfrm rot="0">
              <a:off x="1483574" y="1257678"/>
              <a:ext cx="720054" cy="720054"/>
              <a:chOff x="-2540" y="-2540"/>
              <a:chExt cx="6355080" cy="6355080"/>
            </a:xfrm>
          </p:grpSpPr>
          <p:sp>
            <p:nvSpPr>
              <p:cNvPr name="Freeform 19" id="19"/>
              <p:cNvSpPr/>
              <p:nvPr/>
            </p:nvSpPr>
            <p:spPr>
              <a:xfrm>
                <a:off x="-2540" y="-2540"/>
                <a:ext cx="6355080" cy="6355080"/>
              </a:xfrm>
              <a:custGeom>
                <a:avLst/>
                <a:gdLst/>
                <a:ahLst/>
                <a:cxnLst/>
                <a:rect r="r" b="b" t="t" l="l"/>
                <a:pathLst>
                  <a:path h="6355080" w="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DC3C4D"/>
              </a:solidFill>
            </p:spPr>
          </p:sp>
        </p:grpSp>
      </p:grpSp>
      <p:grpSp>
        <p:nvGrpSpPr>
          <p:cNvPr name="Group 20" id="20"/>
          <p:cNvGrpSpPr/>
          <p:nvPr/>
        </p:nvGrpSpPr>
        <p:grpSpPr>
          <a:xfrm rot="0">
            <a:off x="4417321" y="4602128"/>
            <a:ext cx="2649206" cy="3718381"/>
            <a:chOff x="0" y="0"/>
            <a:chExt cx="3532274" cy="4957841"/>
          </a:xfrm>
        </p:grpSpPr>
        <p:sp>
          <p:nvSpPr>
            <p:cNvPr name="TextBox 21" id="21"/>
            <p:cNvSpPr txBox="true"/>
            <p:nvPr/>
          </p:nvSpPr>
          <p:spPr>
            <a:xfrm rot="0">
              <a:off x="0" y="-66675"/>
              <a:ext cx="3532274" cy="665163"/>
            </a:xfrm>
            <a:prstGeom prst="rect">
              <a:avLst/>
            </a:prstGeom>
          </p:spPr>
          <p:txBody>
            <a:bodyPr anchor="t" rtlCol="false" tIns="0" lIns="0" bIns="0" rIns="0">
              <a:spAutoFit/>
            </a:bodyPr>
            <a:lstStyle/>
            <a:p>
              <a:pPr algn="ctr">
                <a:lnSpc>
                  <a:spcPts val="4200"/>
                </a:lnSpc>
              </a:pPr>
              <a:r>
                <a:rPr lang="en-US" sz="3000" i="false">
                  <a:solidFill>
                    <a:srgbClr val="000342"/>
                  </a:solidFill>
                  <a:latin typeface="HK Grotesk Medium"/>
                </a:rPr>
                <a:t>Area</a:t>
              </a:r>
            </a:p>
          </p:txBody>
        </p:sp>
        <p:sp>
          <p:nvSpPr>
            <p:cNvPr name="TextBox 22" id="22"/>
            <p:cNvSpPr txBox="true"/>
            <p:nvPr/>
          </p:nvSpPr>
          <p:spPr>
            <a:xfrm rot="0">
              <a:off x="0" y="2428953"/>
              <a:ext cx="3532274" cy="2528887"/>
            </a:xfrm>
            <a:prstGeom prst="rect">
              <a:avLst/>
            </a:prstGeom>
          </p:spPr>
          <p:txBody>
            <a:bodyPr anchor="t" rtlCol="false" tIns="0" lIns="0" bIns="0" rIns="0">
              <a:spAutoFit/>
            </a:bodyPr>
            <a:lstStyle/>
            <a:p>
              <a:pPr algn="ctr">
                <a:lnSpc>
                  <a:spcPts val="3149"/>
                </a:lnSpc>
              </a:pPr>
              <a:r>
                <a:rPr lang="en-US" b="false" sz="2250" i="false">
                  <a:solidFill>
                    <a:srgbClr val="000000"/>
                  </a:solidFill>
                  <a:latin typeface="HK Grotesk Light"/>
                </a:rPr>
                <a:t>1.002.000 m²</a:t>
              </a:r>
            </a:p>
            <a:p>
              <a:pPr algn="ctr">
                <a:lnSpc>
                  <a:spcPts val="2939"/>
                </a:lnSpc>
              </a:pPr>
            </a:p>
            <a:p>
              <a:pPr algn="ctr">
                <a:lnSpc>
                  <a:spcPts val="3149"/>
                </a:lnSpc>
              </a:pPr>
              <a:r>
                <a:rPr lang="en-US" b="false" sz="2250" i="false">
                  <a:solidFill>
                    <a:srgbClr val="000000"/>
                  </a:solidFill>
                  <a:latin typeface="HK Grotesk Light"/>
                </a:rPr>
                <a:t>x2 as large than France</a:t>
              </a:r>
            </a:p>
            <a:p>
              <a:pPr algn="ctr">
                <a:lnSpc>
                  <a:spcPts val="2939"/>
                </a:lnSpc>
              </a:pPr>
            </a:p>
          </p:txBody>
        </p:sp>
        <p:grpSp>
          <p:nvGrpSpPr>
            <p:cNvPr name="Group 23" id="23"/>
            <p:cNvGrpSpPr>
              <a:grpSpLocks noChangeAspect="true"/>
            </p:cNvGrpSpPr>
            <p:nvPr/>
          </p:nvGrpSpPr>
          <p:grpSpPr>
            <a:xfrm rot="0">
              <a:off x="1429988" y="1225469"/>
              <a:ext cx="672298" cy="672298"/>
              <a:chOff x="-2540" y="-2540"/>
              <a:chExt cx="6355080" cy="6355080"/>
            </a:xfrm>
          </p:grpSpPr>
          <p:sp>
            <p:nvSpPr>
              <p:cNvPr name="Freeform 24" id="24"/>
              <p:cNvSpPr/>
              <p:nvPr/>
            </p:nvSpPr>
            <p:spPr>
              <a:xfrm>
                <a:off x="-2540" y="-2540"/>
                <a:ext cx="6355080" cy="6355080"/>
              </a:xfrm>
              <a:custGeom>
                <a:avLst/>
                <a:gdLst/>
                <a:ahLst/>
                <a:cxnLst/>
                <a:rect r="r" b="b" t="t" l="l"/>
                <a:pathLst>
                  <a:path h="6355080" w="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DC3C4D"/>
              </a:solidFill>
            </p:spPr>
          </p:sp>
        </p:grpSp>
      </p:grpSp>
      <p:grpSp>
        <p:nvGrpSpPr>
          <p:cNvPr name="Group 25" id="25"/>
          <p:cNvGrpSpPr/>
          <p:nvPr/>
        </p:nvGrpSpPr>
        <p:grpSpPr>
          <a:xfrm rot="0">
            <a:off x="7492967" y="4694634"/>
            <a:ext cx="2649206" cy="3171059"/>
            <a:chOff x="0" y="0"/>
            <a:chExt cx="3532274" cy="4228079"/>
          </a:xfrm>
        </p:grpSpPr>
        <p:sp>
          <p:nvSpPr>
            <p:cNvPr name="TextBox 26" id="26"/>
            <p:cNvSpPr txBox="true"/>
            <p:nvPr/>
          </p:nvSpPr>
          <p:spPr>
            <a:xfrm rot="0">
              <a:off x="264621" y="-66675"/>
              <a:ext cx="3003033" cy="665163"/>
            </a:xfrm>
            <a:prstGeom prst="rect">
              <a:avLst/>
            </a:prstGeom>
          </p:spPr>
          <p:txBody>
            <a:bodyPr anchor="t" rtlCol="false" tIns="0" lIns="0" bIns="0" rIns="0">
              <a:spAutoFit/>
            </a:bodyPr>
            <a:lstStyle/>
            <a:p>
              <a:pPr algn="ctr">
                <a:lnSpc>
                  <a:spcPts val="4200"/>
                </a:lnSpc>
              </a:pPr>
              <a:r>
                <a:rPr lang="en-US" sz="3000" i="false">
                  <a:solidFill>
                    <a:srgbClr val="000342"/>
                  </a:solidFill>
                  <a:latin typeface="HK Grotesk Medium"/>
                </a:rPr>
                <a:t>Government</a:t>
              </a:r>
            </a:p>
          </p:txBody>
        </p:sp>
        <p:sp>
          <p:nvSpPr>
            <p:cNvPr name="TextBox 27" id="27"/>
            <p:cNvSpPr txBox="true"/>
            <p:nvPr/>
          </p:nvSpPr>
          <p:spPr>
            <a:xfrm rot="0">
              <a:off x="0" y="2308474"/>
              <a:ext cx="3532274" cy="1919605"/>
            </a:xfrm>
            <a:prstGeom prst="rect">
              <a:avLst/>
            </a:prstGeom>
          </p:spPr>
          <p:txBody>
            <a:bodyPr anchor="t" rtlCol="false" tIns="0" lIns="0" bIns="0" rIns="0">
              <a:spAutoFit/>
            </a:bodyPr>
            <a:lstStyle/>
            <a:p>
              <a:pPr algn="ctr">
                <a:lnSpc>
                  <a:spcPts val="2939"/>
                </a:lnSpc>
              </a:pPr>
              <a:r>
                <a:rPr lang="en-US" b="false" sz="2099" i="false">
                  <a:solidFill>
                    <a:srgbClr val="000000"/>
                  </a:solidFill>
                  <a:latin typeface="HK Grotesk Light"/>
                </a:rPr>
                <a:t>Presidential Republic</a:t>
              </a:r>
            </a:p>
            <a:p>
              <a:pPr algn="ctr">
                <a:lnSpc>
                  <a:spcPts val="2939"/>
                </a:lnSpc>
              </a:pPr>
            </a:p>
            <a:p>
              <a:pPr algn="ctr">
                <a:lnSpc>
                  <a:spcPts val="2939"/>
                </a:lnSpc>
              </a:pPr>
              <a:r>
                <a:rPr lang="en-US" b="false" sz="2099" i="false">
                  <a:solidFill>
                    <a:srgbClr val="000000"/>
                  </a:solidFill>
                  <a:latin typeface="HK Grotesk Light"/>
                </a:rPr>
                <a:t>President:</a:t>
              </a:r>
            </a:p>
            <a:p>
              <a:pPr algn="ctr">
                <a:lnSpc>
                  <a:spcPts val="2939"/>
                </a:lnSpc>
              </a:pPr>
              <a:r>
                <a:rPr lang="en-US" b="false" sz="2099" i="false">
                  <a:solidFill>
                    <a:srgbClr val="000000"/>
                  </a:solidFill>
                  <a:latin typeface="HK Grotesk Light"/>
                </a:rPr>
                <a:t>Abdel Fattah el-Sisi</a:t>
              </a:r>
            </a:p>
          </p:txBody>
        </p:sp>
        <p:grpSp>
          <p:nvGrpSpPr>
            <p:cNvPr name="Group 28" id="28"/>
            <p:cNvGrpSpPr>
              <a:grpSpLocks noChangeAspect="true"/>
            </p:cNvGrpSpPr>
            <p:nvPr/>
          </p:nvGrpSpPr>
          <p:grpSpPr>
            <a:xfrm rot="0">
              <a:off x="1429988" y="1089874"/>
              <a:ext cx="672298" cy="672298"/>
              <a:chOff x="-2540" y="-2540"/>
              <a:chExt cx="6355080" cy="6355080"/>
            </a:xfrm>
          </p:grpSpPr>
          <p:sp>
            <p:nvSpPr>
              <p:cNvPr name="Freeform 29" id="29"/>
              <p:cNvSpPr/>
              <p:nvPr/>
            </p:nvSpPr>
            <p:spPr>
              <a:xfrm>
                <a:off x="-2540" y="-2540"/>
                <a:ext cx="6355080" cy="6355080"/>
              </a:xfrm>
              <a:custGeom>
                <a:avLst/>
                <a:gdLst/>
                <a:ahLst/>
                <a:cxnLst/>
                <a:rect r="r" b="b" t="t" l="l"/>
                <a:pathLst>
                  <a:path h="6355080" w="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DC3C4D"/>
              </a:solidFill>
            </p:spPr>
          </p:sp>
        </p:grpSp>
      </p:grpSp>
      <p:grpSp>
        <p:nvGrpSpPr>
          <p:cNvPr name="Group 30" id="30"/>
          <p:cNvGrpSpPr/>
          <p:nvPr/>
        </p:nvGrpSpPr>
        <p:grpSpPr>
          <a:xfrm rot="0">
            <a:off x="10612934" y="4694634"/>
            <a:ext cx="2649206" cy="4683229"/>
            <a:chOff x="0" y="0"/>
            <a:chExt cx="3532274" cy="6244305"/>
          </a:xfrm>
        </p:grpSpPr>
        <p:sp>
          <p:nvSpPr>
            <p:cNvPr name="TextBox 31" id="31"/>
            <p:cNvSpPr txBox="true"/>
            <p:nvPr/>
          </p:nvSpPr>
          <p:spPr>
            <a:xfrm rot="0">
              <a:off x="399143" y="-66675"/>
              <a:ext cx="2733989" cy="665163"/>
            </a:xfrm>
            <a:prstGeom prst="rect">
              <a:avLst/>
            </a:prstGeom>
          </p:spPr>
          <p:txBody>
            <a:bodyPr anchor="t" rtlCol="false" tIns="0" lIns="0" bIns="0" rIns="0">
              <a:spAutoFit/>
            </a:bodyPr>
            <a:lstStyle/>
            <a:p>
              <a:pPr algn="ctr">
                <a:lnSpc>
                  <a:spcPts val="4200"/>
                </a:lnSpc>
              </a:pPr>
              <a:r>
                <a:rPr lang="en-US" sz="3000" i="false">
                  <a:solidFill>
                    <a:srgbClr val="000342"/>
                  </a:solidFill>
                  <a:latin typeface="HK Grotesk Medium"/>
                </a:rPr>
                <a:t>Economy</a:t>
              </a:r>
            </a:p>
          </p:txBody>
        </p:sp>
        <p:sp>
          <p:nvSpPr>
            <p:cNvPr name="TextBox 32" id="32"/>
            <p:cNvSpPr txBox="true"/>
            <p:nvPr/>
          </p:nvSpPr>
          <p:spPr>
            <a:xfrm rot="0">
              <a:off x="0" y="2381600"/>
              <a:ext cx="3532274" cy="3862705"/>
            </a:xfrm>
            <a:prstGeom prst="rect">
              <a:avLst/>
            </a:prstGeom>
          </p:spPr>
          <p:txBody>
            <a:bodyPr anchor="t" rtlCol="false" tIns="0" lIns="0" bIns="0" rIns="0">
              <a:spAutoFit/>
            </a:bodyPr>
            <a:lstStyle/>
            <a:p>
              <a:pPr algn="ctr">
                <a:lnSpc>
                  <a:spcPts val="2939"/>
                </a:lnSpc>
              </a:pPr>
              <a:r>
                <a:rPr lang="en-US" b="false" sz="2099" i="false">
                  <a:solidFill>
                    <a:srgbClr val="000000"/>
                  </a:solidFill>
                  <a:latin typeface="HK Grotesk Light"/>
                </a:rPr>
                <a:t>GDP: $249.559 billion</a:t>
              </a:r>
            </a:p>
            <a:p>
              <a:pPr algn="ctr">
                <a:lnSpc>
                  <a:spcPts val="2939"/>
                </a:lnSpc>
              </a:pPr>
              <a:r>
                <a:rPr lang="en-US" b="false" sz="2099" i="false">
                  <a:solidFill>
                    <a:srgbClr val="000000"/>
                  </a:solidFill>
                  <a:latin typeface="HK Grotesk Light"/>
                </a:rPr>
                <a:t>43rd (nominal, 2018)</a:t>
              </a:r>
            </a:p>
            <a:p>
              <a:pPr algn="ctr">
                <a:lnSpc>
                  <a:spcPts val="2939"/>
                </a:lnSpc>
              </a:pPr>
              <a:r>
                <a:rPr lang="en-US" b="false" sz="2099" i="false">
                  <a:solidFill>
                    <a:srgbClr val="000000"/>
                  </a:solidFill>
                  <a:latin typeface="HK Grotesk Light"/>
                </a:rPr>
                <a:t>lower-middle income country</a:t>
              </a:r>
            </a:p>
            <a:p>
              <a:pPr algn="ctr">
                <a:lnSpc>
                  <a:spcPts val="2939"/>
                </a:lnSpc>
              </a:pPr>
            </a:p>
            <a:p>
              <a:pPr algn="ctr">
                <a:lnSpc>
                  <a:spcPts val="2939"/>
                </a:lnSpc>
              </a:pPr>
              <a:r>
                <a:rPr lang="en-US" b="false" sz="2099" i="false">
                  <a:solidFill>
                    <a:srgbClr val="000000"/>
                  </a:solidFill>
                  <a:latin typeface="HK Grotesk Light"/>
                </a:rPr>
                <a:t>Growth:</a:t>
              </a:r>
            </a:p>
            <a:p>
              <a:pPr algn="ctr">
                <a:lnSpc>
                  <a:spcPts val="2939"/>
                </a:lnSpc>
              </a:pPr>
              <a:r>
                <a:rPr lang="en-US" b="false" sz="2099" i="false">
                  <a:solidFill>
                    <a:srgbClr val="000000"/>
                  </a:solidFill>
                  <a:latin typeface="HK Grotesk Light"/>
                </a:rPr>
                <a:t>4.2% (2017) 5.3% (2018)</a:t>
              </a:r>
            </a:p>
          </p:txBody>
        </p:sp>
        <p:grpSp>
          <p:nvGrpSpPr>
            <p:cNvPr name="Group 33" id="33"/>
            <p:cNvGrpSpPr>
              <a:grpSpLocks noChangeAspect="true"/>
            </p:cNvGrpSpPr>
            <p:nvPr/>
          </p:nvGrpSpPr>
          <p:grpSpPr>
            <a:xfrm rot="0">
              <a:off x="1429988" y="1104990"/>
              <a:ext cx="672298" cy="672298"/>
              <a:chOff x="-2540" y="-2540"/>
              <a:chExt cx="6355080" cy="6355080"/>
            </a:xfrm>
          </p:grpSpPr>
          <p:sp>
            <p:nvSpPr>
              <p:cNvPr name="Freeform 34" id="34"/>
              <p:cNvSpPr/>
              <p:nvPr/>
            </p:nvSpPr>
            <p:spPr>
              <a:xfrm>
                <a:off x="-2540" y="-2540"/>
                <a:ext cx="6355080" cy="6355080"/>
              </a:xfrm>
              <a:custGeom>
                <a:avLst/>
                <a:gdLst/>
                <a:ahLst/>
                <a:cxnLst/>
                <a:rect r="r" b="b" t="t" l="l"/>
                <a:pathLst>
                  <a:path h="6355080" w="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DC3C4D"/>
              </a:solidFill>
            </p:spPr>
          </p:sp>
        </p:grpSp>
      </p:grpSp>
      <p:grpSp>
        <p:nvGrpSpPr>
          <p:cNvPr name="Group 35" id="35"/>
          <p:cNvGrpSpPr/>
          <p:nvPr/>
        </p:nvGrpSpPr>
        <p:grpSpPr>
          <a:xfrm rot="0">
            <a:off x="13732901" y="4694634"/>
            <a:ext cx="2649206" cy="5393805"/>
            <a:chOff x="0" y="0"/>
            <a:chExt cx="3532274" cy="7191740"/>
          </a:xfrm>
        </p:grpSpPr>
        <p:sp>
          <p:nvSpPr>
            <p:cNvPr name="TextBox 36" id="36"/>
            <p:cNvSpPr txBox="true"/>
            <p:nvPr/>
          </p:nvSpPr>
          <p:spPr>
            <a:xfrm rot="0">
              <a:off x="0" y="-66675"/>
              <a:ext cx="3532274" cy="665163"/>
            </a:xfrm>
            <a:prstGeom prst="rect">
              <a:avLst/>
            </a:prstGeom>
          </p:spPr>
          <p:txBody>
            <a:bodyPr anchor="t" rtlCol="false" tIns="0" lIns="0" bIns="0" rIns="0">
              <a:spAutoFit/>
            </a:bodyPr>
            <a:lstStyle/>
            <a:p>
              <a:pPr algn="ctr">
                <a:lnSpc>
                  <a:spcPts val="4200"/>
                </a:lnSpc>
              </a:pPr>
              <a:r>
                <a:rPr lang="en-US" sz="3000" i="false">
                  <a:solidFill>
                    <a:srgbClr val="000342"/>
                  </a:solidFill>
                  <a:latin typeface="HK Grotesk Medium"/>
                </a:rPr>
                <a:t>Energy</a:t>
              </a:r>
            </a:p>
          </p:txBody>
        </p:sp>
        <p:sp>
          <p:nvSpPr>
            <p:cNvPr name="TextBox 37" id="37"/>
            <p:cNvSpPr txBox="true"/>
            <p:nvPr/>
          </p:nvSpPr>
          <p:spPr>
            <a:xfrm rot="0">
              <a:off x="0" y="2357485"/>
              <a:ext cx="3532274" cy="4834255"/>
            </a:xfrm>
            <a:prstGeom prst="rect">
              <a:avLst/>
            </a:prstGeom>
          </p:spPr>
          <p:txBody>
            <a:bodyPr anchor="t" rtlCol="false" tIns="0" lIns="0" bIns="0" rIns="0">
              <a:spAutoFit/>
            </a:bodyPr>
            <a:lstStyle/>
            <a:p>
              <a:pPr algn="ctr">
                <a:lnSpc>
                  <a:spcPts val="2939"/>
                </a:lnSpc>
              </a:pPr>
              <a:r>
                <a:rPr lang="en-US" b="false" sz="2099" i="false">
                  <a:solidFill>
                    <a:srgbClr val="000000"/>
                  </a:solidFill>
                  <a:latin typeface="HK Grotesk Light"/>
                </a:rPr>
                <a:t>Egypt is an important energy producer. It has the 6h largest proved oil reserves in Africa. The country's reserves of natural gas are estimated at 66 trillion cubic feet which are the 3rd largest in Africa.</a:t>
              </a:r>
            </a:p>
          </p:txBody>
        </p:sp>
        <p:grpSp>
          <p:nvGrpSpPr>
            <p:cNvPr name="Group 38" id="38"/>
            <p:cNvGrpSpPr>
              <a:grpSpLocks noChangeAspect="true"/>
            </p:cNvGrpSpPr>
            <p:nvPr/>
          </p:nvGrpSpPr>
          <p:grpSpPr>
            <a:xfrm rot="0">
              <a:off x="1429988" y="1089874"/>
              <a:ext cx="672298" cy="672298"/>
              <a:chOff x="-2540" y="-2540"/>
              <a:chExt cx="6355080" cy="6355080"/>
            </a:xfrm>
          </p:grpSpPr>
          <p:sp>
            <p:nvSpPr>
              <p:cNvPr name="Freeform 39" id="39"/>
              <p:cNvSpPr/>
              <p:nvPr/>
            </p:nvSpPr>
            <p:spPr>
              <a:xfrm>
                <a:off x="-2540" y="-2540"/>
                <a:ext cx="6355080" cy="6355080"/>
              </a:xfrm>
              <a:custGeom>
                <a:avLst/>
                <a:gdLst/>
                <a:ahLst/>
                <a:cxnLst/>
                <a:rect r="r" b="b" t="t" l="l"/>
                <a:pathLst>
                  <a:path h="6355080" w="6355080">
                    <a:moveTo>
                      <a:pt x="3177540" y="6355080"/>
                    </a:moveTo>
                    <a:cubicBezTo>
                      <a:pt x="2329180" y="6355080"/>
                      <a:pt x="1530350" y="6024880"/>
                      <a:pt x="930910" y="5424170"/>
                    </a:cubicBezTo>
                    <a:cubicBezTo>
                      <a:pt x="330200" y="4824730"/>
                      <a:pt x="0" y="4025900"/>
                      <a:pt x="0" y="3177540"/>
                    </a:cubicBezTo>
                    <a:cubicBezTo>
                      <a:pt x="0" y="2329180"/>
                      <a:pt x="330200" y="1530350"/>
                      <a:pt x="930910" y="930910"/>
                    </a:cubicBezTo>
                    <a:cubicBezTo>
                      <a:pt x="1530350" y="330200"/>
                      <a:pt x="2329180" y="0"/>
                      <a:pt x="3177540" y="0"/>
                    </a:cubicBezTo>
                    <a:cubicBezTo>
                      <a:pt x="4025900" y="0"/>
                      <a:pt x="4824730" y="330200"/>
                      <a:pt x="5424170" y="930910"/>
                    </a:cubicBezTo>
                    <a:cubicBezTo>
                      <a:pt x="6024880" y="1531620"/>
                      <a:pt x="6355080" y="2329180"/>
                      <a:pt x="6355080" y="3177540"/>
                    </a:cubicBezTo>
                    <a:cubicBezTo>
                      <a:pt x="6355080" y="4025900"/>
                      <a:pt x="6024880" y="4824730"/>
                      <a:pt x="5424170" y="5424170"/>
                    </a:cubicBezTo>
                    <a:cubicBezTo>
                      <a:pt x="4824730" y="6024880"/>
                      <a:pt x="4025900" y="6355080"/>
                      <a:pt x="3177540" y="6355080"/>
                    </a:cubicBezTo>
                    <a:close/>
                    <a:moveTo>
                      <a:pt x="3177540" y="190500"/>
                    </a:moveTo>
                    <a:cubicBezTo>
                      <a:pt x="2379980" y="190500"/>
                      <a:pt x="1629410" y="501650"/>
                      <a:pt x="1065530" y="1065530"/>
                    </a:cubicBezTo>
                    <a:cubicBezTo>
                      <a:pt x="501650" y="1629410"/>
                      <a:pt x="190500" y="2379980"/>
                      <a:pt x="190500" y="3177540"/>
                    </a:cubicBezTo>
                    <a:cubicBezTo>
                      <a:pt x="190500" y="3975100"/>
                      <a:pt x="501650" y="4725670"/>
                      <a:pt x="1065530" y="5289550"/>
                    </a:cubicBezTo>
                    <a:cubicBezTo>
                      <a:pt x="1629410" y="5853430"/>
                      <a:pt x="2379980" y="6164580"/>
                      <a:pt x="3177540" y="6164580"/>
                    </a:cubicBezTo>
                    <a:cubicBezTo>
                      <a:pt x="3975100" y="6164580"/>
                      <a:pt x="4725670" y="5853430"/>
                      <a:pt x="5289550" y="5289550"/>
                    </a:cubicBezTo>
                    <a:cubicBezTo>
                      <a:pt x="5853430" y="4725670"/>
                      <a:pt x="6164580" y="3975100"/>
                      <a:pt x="6164580" y="3177540"/>
                    </a:cubicBezTo>
                    <a:cubicBezTo>
                      <a:pt x="6164580" y="2379980"/>
                      <a:pt x="5853430" y="1629410"/>
                      <a:pt x="5289550" y="1065530"/>
                    </a:cubicBezTo>
                    <a:cubicBezTo>
                      <a:pt x="4725670" y="501650"/>
                      <a:pt x="3975100" y="190500"/>
                      <a:pt x="3177540" y="190500"/>
                    </a:cubicBezTo>
                    <a:close/>
                  </a:path>
                </a:pathLst>
              </a:custGeom>
              <a:solidFill>
                <a:srgbClr val="DC3C4D"/>
              </a:solidFill>
            </p:spPr>
          </p:sp>
        </p:grpSp>
      </p:gr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name="Picture 2" id="2"/>
          <p:cNvPicPr>
            <a:picLocks noChangeAspect="true"/>
          </p:cNvPicPr>
          <p:nvPr/>
        </p:nvPicPr>
        <p:blipFill>
          <a:blip r:embed="rId2"/>
          <a:srcRect l="5501" t="9726" r="18060" b="0"/>
          <a:stretch>
            <a:fillRect/>
          </a:stretch>
        </p:blipFill>
        <p:spPr>
          <a:xfrm flipH="false" flipV="false" rot="0">
            <a:off x="1286641" y="5150349"/>
            <a:ext cx="7857359" cy="5219830"/>
          </a:xfrm>
          <a:prstGeom prst="rect">
            <a:avLst/>
          </a:prstGeom>
        </p:spPr>
      </p:pic>
      <p:grpSp>
        <p:nvGrpSpPr>
          <p:cNvPr name="Group 3" id="3"/>
          <p:cNvGrpSpPr/>
          <p:nvPr/>
        </p:nvGrpSpPr>
        <p:grpSpPr>
          <a:xfrm rot="0">
            <a:off x="2566797" y="342366"/>
            <a:ext cx="5622872" cy="4123067"/>
            <a:chOff x="0" y="0"/>
            <a:chExt cx="7497162" cy="5497423"/>
          </a:xfrm>
        </p:grpSpPr>
        <p:sp>
          <p:nvSpPr>
            <p:cNvPr name="TextBox 4" id="4"/>
            <p:cNvSpPr txBox="true"/>
            <p:nvPr/>
          </p:nvSpPr>
          <p:spPr>
            <a:xfrm rot="0">
              <a:off x="0" y="-66675"/>
              <a:ext cx="7497162" cy="715539"/>
            </a:xfrm>
            <a:prstGeom prst="rect">
              <a:avLst/>
            </a:prstGeom>
          </p:spPr>
          <p:txBody>
            <a:bodyPr anchor="t" rtlCol="false" tIns="0" lIns="0" bIns="0" rIns="0">
              <a:spAutoFit/>
            </a:bodyPr>
            <a:lstStyle/>
            <a:p>
              <a:pPr>
                <a:lnSpc>
                  <a:spcPts val="4479"/>
                </a:lnSpc>
              </a:pPr>
              <a:r>
                <a:rPr lang="en-US" sz="3199" i="false">
                  <a:solidFill>
                    <a:srgbClr val="000000"/>
                  </a:solidFill>
                  <a:latin typeface="HK Grotesk Medium"/>
                </a:rPr>
                <a:t>Egypt's New Capital</a:t>
              </a:r>
            </a:p>
          </p:txBody>
        </p:sp>
        <p:sp>
          <p:nvSpPr>
            <p:cNvPr name="TextBox 5" id="5"/>
            <p:cNvSpPr txBox="true"/>
            <p:nvPr/>
          </p:nvSpPr>
          <p:spPr>
            <a:xfrm rot="0">
              <a:off x="0" y="802656"/>
              <a:ext cx="7497162" cy="4694767"/>
            </a:xfrm>
            <a:prstGeom prst="rect">
              <a:avLst/>
            </a:prstGeom>
          </p:spPr>
          <p:txBody>
            <a:bodyPr anchor="t" rtlCol="false" tIns="0" lIns="0" bIns="0" rIns="0">
              <a:spAutoFit/>
            </a:bodyPr>
            <a:lstStyle/>
            <a:p>
              <a:pPr>
                <a:lnSpc>
                  <a:spcPts val="2800"/>
                </a:lnSpc>
              </a:pPr>
              <a:r>
                <a:rPr lang="en-US" b="false" sz="2000" i="false" spc="50">
                  <a:solidFill>
                    <a:srgbClr val="000000"/>
                  </a:solidFill>
                  <a:latin typeface="HK Grotesk Light"/>
                </a:rPr>
                <a:t>Egypt joins more than 30 countries or regional states, which have relocated their seats of power to new cities designed from scratch: Brazil, Australia, Kazakhstan and Nigeria are among the most famous examples. Built on a site located 45 kilometres east of Greater Cairo, the city will feature a new presidential palace, a new parliament, a central bank and business district, an airport and a massive theme park, alongside housing for 6.5m people.</a:t>
              </a:r>
            </a:p>
          </p:txBody>
        </p:sp>
      </p:grpSp>
      <p:grpSp>
        <p:nvGrpSpPr>
          <p:cNvPr name="Group 6" id="6"/>
          <p:cNvGrpSpPr/>
          <p:nvPr/>
        </p:nvGrpSpPr>
        <p:grpSpPr>
          <a:xfrm rot="0">
            <a:off x="10433019" y="5904487"/>
            <a:ext cx="5775259" cy="3792295"/>
            <a:chOff x="0" y="0"/>
            <a:chExt cx="7700345" cy="5056394"/>
          </a:xfrm>
        </p:grpSpPr>
        <p:sp>
          <p:nvSpPr>
            <p:cNvPr name="TextBox 7" id="7"/>
            <p:cNvSpPr txBox="true"/>
            <p:nvPr/>
          </p:nvSpPr>
          <p:spPr>
            <a:xfrm rot="0">
              <a:off x="0" y="-66675"/>
              <a:ext cx="7700345" cy="715539"/>
            </a:xfrm>
            <a:prstGeom prst="rect">
              <a:avLst/>
            </a:prstGeom>
          </p:spPr>
          <p:txBody>
            <a:bodyPr anchor="t" rtlCol="false" tIns="0" lIns="0" bIns="0" rIns="0">
              <a:spAutoFit/>
            </a:bodyPr>
            <a:lstStyle/>
            <a:p>
              <a:pPr>
                <a:lnSpc>
                  <a:spcPts val="4479"/>
                </a:lnSpc>
              </a:pPr>
            </a:p>
          </p:txBody>
        </p:sp>
        <p:sp>
          <p:nvSpPr>
            <p:cNvPr name="TextBox 8" id="8"/>
            <p:cNvSpPr txBox="true"/>
            <p:nvPr/>
          </p:nvSpPr>
          <p:spPr>
            <a:xfrm rot="0">
              <a:off x="0" y="833114"/>
              <a:ext cx="7700345" cy="4223279"/>
            </a:xfrm>
            <a:prstGeom prst="rect">
              <a:avLst/>
            </a:prstGeom>
          </p:spPr>
          <p:txBody>
            <a:bodyPr anchor="t" rtlCol="false" tIns="0" lIns="0" bIns="0" rIns="0">
              <a:spAutoFit/>
            </a:bodyPr>
            <a:lstStyle/>
            <a:p>
              <a:pPr>
                <a:lnSpc>
                  <a:spcPts val="2800"/>
                </a:lnSpc>
              </a:pPr>
              <a:r>
                <a:rPr lang="en-US" b="false" sz="2000" i="false" spc="50">
                  <a:solidFill>
                    <a:srgbClr val="000000"/>
                  </a:solidFill>
                  <a:latin typeface="HK Grotesk Light"/>
                </a:rPr>
                <a:t>The bigger question is whether Egyptians themselves will move. Since the 1970s the government has littered the desert with planned cities meant to ease congestion. One called New Cairo, east of old Cairo, was supposed to attract up to 5m residents. It has less than one-tenth of that. The new cities often lack jobs to draw residents. Many have become havens for rich Egyptians fleeing Cairo’s traffic and pollution.</a:t>
              </a:r>
            </a:p>
          </p:txBody>
        </p:sp>
      </p:grpSp>
      <p:grpSp>
        <p:nvGrpSpPr>
          <p:cNvPr name="Group 9" id="9"/>
          <p:cNvGrpSpPr/>
          <p:nvPr/>
        </p:nvGrpSpPr>
        <p:grpSpPr>
          <a:xfrm rot="0">
            <a:off x="16999709" y="-67120"/>
            <a:ext cx="1401815" cy="10434938"/>
            <a:chOff x="0" y="0"/>
            <a:chExt cx="326008" cy="2426767"/>
          </a:xfrm>
        </p:grpSpPr>
        <p:sp>
          <p:nvSpPr>
            <p:cNvPr name="Freeform 10" id="10"/>
            <p:cNvSpPr/>
            <p:nvPr/>
          </p:nvSpPr>
          <p:spPr>
            <a:xfrm>
              <a:off x="0" y="0"/>
              <a:ext cx="326008" cy="2426767"/>
            </a:xfrm>
            <a:custGeom>
              <a:avLst/>
              <a:gdLst/>
              <a:ahLst/>
              <a:cxnLst/>
              <a:rect r="r" b="b" t="t" l="l"/>
              <a:pathLst>
                <a:path h="2426767" w="326008">
                  <a:moveTo>
                    <a:pt x="0" y="0"/>
                  </a:moveTo>
                  <a:lnTo>
                    <a:pt x="326008" y="0"/>
                  </a:lnTo>
                  <a:lnTo>
                    <a:pt x="326008" y="2426767"/>
                  </a:lnTo>
                  <a:lnTo>
                    <a:pt x="0" y="2426767"/>
                  </a:lnTo>
                  <a:close/>
                </a:path>
              </a:pathLst>
            </a:custGeom>
            <a:solidFill>
              <a:srgbClr val="000342"/>
            </a:solidFill>
          </p:spPr>
        </p:sp>
      </p:grpSp>
      <p:pic>
        <p:nvPicPr>
          <p:cNvPr name="Picture 11" id="11"/>
          <p:cNvPicPr>
            <a:picLocks noChangeAspect="true"/>
          </p:cNvPicPr>
          <p:nvPr/>
        </p:nvPicPr>
        <p:blipFill>
          <a:blip r:embed="rId3"/>
          <a:srcRect l="0" t="5448" r="0" b="5448"/>
          <a:stretch>
            <a:fillRect/>
          </a:stretch>
        </p:blipFill>
        <p:spPr>
          <a:xfrm flipH="false" flipV="false" rot="0">
            <a:off x="10433019" y="0"/>
            <a:ext cx="6569759" cy="5904487"/>
          </a:xfrm>
          <a:prstGeom prst="rect">
            <a:avLst/>
          </a:prstGeom>
        </p:spPr>
      </p:pic>
      <p:grpSp>
        <p:nvGrpSpPr>
          <p:cNvPr name="Group 12" id="12"/>
          <p:cNvGrpSpPr/>
          <p:nvPr/>
        </p:nvGrpSpPr>
        <p:grpSpPr>
          <a:xfrm rot="5400000">
            <a:off x="16479455" y="-182208"/>
            <a:ext cx="1046645" cy="148253"/>
            <a:chOff x="0" y="0"/>
            <a:chExt cx="4034716" cy="571500"/>
          </a:xfrm>
        </p:grpSpPr>
        <p:sp>
          <p:nvSpPr>
            <p:cNvPr name="Freeform 13" id="13"/>
            <p:cNvSpPr/>
            <p:nvPr/>
          </p:nvSpPr>
          <p:spPr>
            <a:xfrm>
              <a:off x="0" y="255270"/>
              <a:ext cx="4034716" cy="69850"/>
            </a:xfrm>
            <a:custGeom>
              <a:avLst/>
              <a:gdLst/>
              <a:ahLst/>
              <a:cxnLst/>
              <a:rect r="r" b="b" t="t" l="l"/>
              <a:pathLst>
                <a:path h="69850" w="4034716">
                  <a:moveTo>
                    <a:pt x="3743886" y="0"/>
                  </a:moveTo>
                  <a:lnTo>
                    <a:pt x="0" y="0"/>
                  </a:lnTo>
                  <a:lnTo>
                    <a:pt x="0" y="69850"/>
                  </a:lnTo>
                  <a:lnTo>
                    <a:pt x="4034716" y="69850"/>
                  </a:lnTo>
                  <a:lnTo>
                    <a:pt x="4034716" y="0"/>
                  </a:lnTo>
                  <a:close/>
                </a:path>
              </a:pathLst>
            </a:custGeom>
            <a:solidFill>
              <a:srgbClr val="DC3C4D"/>
            </a:solidFill>
          </p:spPr>
        </p:sp>
      </p:grpSp>
      <p:grpSp>
        <p:nvGrpSpPr>
          <p:cNvPr name="Group 14" id="14"/>
          <p:cNvGrpSpPr/>
          <p:nvPr/>
        </p:nvGrpSpPr>
        <p:grpSpPr>
          <a:xfrm rot="5400000">
            <a:off x="3477178" y="5310125"/>
            <a:ext cx="11333645" cy="148253"/>
            <a:chOff x="0" y="0"/>
            <a:chExt cx="43690120" cy="571500"/>
          </a:xfrm>
        </p:grpSpPr>
        <p:sp>
          <p:nvSpPr>
            <p:cNvPr name="Freeform 15" id="15"/>
            <p:cNvSpPr/>
            <p:nvPr/>
          </p:nvSpPr>
          <p:spPr>
            <a:xfrm>
              <a:off x="0" y="255270"/>
              <a:ext cx="43690121" cy="69850"/>
            </a:xfrm>
            <a:custGeom>
              <a:avLst/>
              <a:gdLst/>
              <a:ahLst/>
              <a:cxnLst/>
              <a:rect r="r" b="b" t="t" l="l"/>
              <a:pathLst>
                <a:path h="69850" w="43690121">
                  <a:moveTo>
                    <a:pt x="43399289" y="0"/>
                  </a:moveTo>
                  <a:lnTo>
                    <a:pt x="0" y="0"/>
                  </a:lnTo>
                  <a:lnTo>
                    <a:pt x="0" y="69850"/>
                  </a:lnTo>
                  <a:lnTo>
                    <a:pt x="43690121" y="69850"/>
                  </a:lnTo>
                  <a:lnTo>
                    <a:pt x="43690121" y="0"/>
                  </a:lnTo>
                  <a:close/>
                </a:path>
              </a:pathLst>
            </a:custGeom>
            <a:solidFill>
              <a:srgbClr val="F4F4F4"/>
            </a:solidFill>
          </p:spPr>
        </p:sp>
      </p:grpSp>
      <p:grpSp>
        <p:nvGrpSpPr>
          <p:cNvPr name="Group 16" id="16"/>
          <p:cNvGrpSpPr/>
          <p:nvPr/>
        </p:nvGrpSpPr>
        <p:grpSpPr>
          <a:xfrm rot="5400000">
            <a:off x="-4380181" y="5310125"/>
            <a:ext cx="11333645" cy="148253"/>
            <a:chOff x="0" y="0"/>
            <a:chExt cx="43690120" cy="571500"/>
          </a:xfrm>
        </p:grpSpPr>
        <p:sp>
          <p:nvSpPr>
            <p:cNvPr name="Freeform 17" id="17"/>
            <p:cNvSpPr/>
            <p:nvPr/>
          </p:nvSpPr>
          <p:spPr>
            <a:xfrm>
              <a:off x="0" y="255270"/>
              <a:ext cx="43690121" cy="69850"/>
            </a:xfrm>
            <a:custGeom>
              <a:avLst/>
              <a:gdLst/>
              <a:ahLst/>
              <a:cxnLst/>
              <a:rect r="r" b="b" t="t" l="l"/>
              <a:pathLst>
                <a:path h="69850" w="43690121">
                  <a:moveTo>
                    <a:pt x="43399289" y="0"/>
                  </a:moveTo>
                  <a:lnTo>
                    <a:pt x="0" y="0"/>
                  </a:lnTo>
                  <a:lnTo>
                    <a:pt x="0" y="69850"/>
                  </a:lnTo>
                  <a:lnTo>
                    <a:pt x="43690121" y="69850"/>
                  </a:lnTo>
                  <a:lnTo>
                    <a:pt x="43690121" y="0"/>
                  </a:lnTo>
                  <a:close/>
                </a:path>
              </a:pathLst>
            </a:custGeom>
            <a:solidFill>
              <a:srgbClr val="F4F4F4"/>
            </a:solidFill>
          </p:spPr>
        </p:sp>
      </p:grpSp>
      <p:grpSp>
        <p:nvGrpSpPr>
          <p:cNvPr name="Group 18" id="18"/>
          <p:cNvGrpSpPr/>
          <p:nvPr/>
        </p:nvGrpSpPr>
        <p:grpSpPr>
          <a:xfrm rot="5400000">
            <a:off x="820469" y="8397850"/>
            <a:ext cx="932345" cy="148253"/>
            <a:chOff x="0" y="0"/>
            <a:chExt cx="3594100" cy="571500"/>
          </a:xfrm>
        </p:grpSpPr>
        <p:sp>
          <p:nvSpPr>
            <p:cNvPr name="Freeform 19" id="19"/>
            <p:cNvSpPr/>
            <p:nvPr/>
          </p:nvSpPr>
          <p:spPr>
            <a:xfrm>
              <a:off x="0" y="255270"/>
              <a:ext cx="3594100" cy="69850"/>
            </a:xfrm>
            <a:custGeom>
              <a:avLst/>
              <a:gdLst/>
              <a:ahLst/>
              <a:cxnLst/>
              <a:rect r="r" b="b" t="t" l="l"/>
              <a:pathLst>
                <a:path h="69850" w="3594100">
                  <a:moveTo>
                    <a:pt x="3303270" y="0"/>
                  </a:moveTo>
                  <a:lnTo>
                    <a:pt x="0" y="0"/>
                  </a:lnTo>
                  <a:lnTo>
                    <a:pt x="0" y="69850"/>
                  </a:lnTo>
                  <a:lnTo>
                    <a:pt x="3594100" y="69850"/>
                  </a:lnTo>
                  <a:lnTo>
                    <a:pt x="3594100" y="0"/>
                  </a:lnTo>
                  <a:close/>
                </a:path>
              </a:pathLst>
            </a:custGeom>
            <a:solidFill>
              <a:srgbClr val="DC3C4D"/>
            </a:solidFill>
          </p:spPr>
        </p:sp>
      </p:grpSp>
      <p:grpSp>
        <p:nvGrpSpPr>
          <p:cNvPr name="Group 20" id="20"/>
          <p:cNvGrpSpPr/>
          <p:nvPr/>
        </p:nvGrpSpPr>
        <p:grpSpPr>
          <a:xfrm rot="5400000">
            <a:off x="8527304" y="-275581"/>
            <a:ext cx="1233392" cy="148253"/>
            <a:chOff x="0" y="0"/>
            <a:chExt cx="4754608" cy="571500"/>
          </a:xfrm>
        </p:grpSpPr>
        <p:sp>
          <p:nvSpPr>
            <p:cNvPr name="Freeform 21" id="21"/>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grpSp>
        <p:nvGrpSpPr>
          <p:cNvPr name="Group 22" id="22"/>
          <p:cNvGrpSpPr/>
          <p:nvPr/>
        </p:nvGrpSpPr>
        <p:grpSpPr>
          <a:xfrm rot="5400000">
            <a:off x="8527304" y="10429330"/>
            <a:ext cx="1233392" cy="148253"/>
            <a:chOff x="0" y="0"/>
            <a:chExt cx="4754608" cy="571500"/>
          </a:xfrm>
        </p:grpSpPr>
        <p:sp>
          <p:nvSpPr>
            <p:cNvPr name="Freeform 23" id="23"/>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sp>
        <p:nvSpPr>
          <p:cNvPr name="TextBox 24" id="24"/>
          <p:cNvSpPr txBox="true"/>
          <p:nvPr/>
        </p:nvSpPr>
        <p:spPr>
          <a:xfrm rot="-5400000">
            <a:off x="16931793" y="9467900"/>
            <a:ext cx="1358639" cy="276066"/>
          </a:xfrm>
          <a:prstGeom prst="rect">
            <a:avLst/>
          </a:prstGeom>
        </p:spPr>
        <p:txBody>
          <a:bodyPr anchor="t" rtlCol="false" tIns="0" lIns="0" bIns="0" rIns="0">
            <a:spAutoFit/>
          </a:bodyPr>
          <a:lstStyle/>
          <a:p>
            <a:pPr algn="ctr">
              <a:lnSpc>
                <a:spcPts val="2239"/>
              </a:lnSpc>
            </a:pPr>
            <a:r>
              <a:rPr lang="en-US" b="false" sz="1599" i="false" spc="127">
                <a:solidFill>
                  <a:srgbClr val="FFFFFF"/>
                </a:solidFill>
                <a:latin typeface="HK Grotesk Bold"/>
              </a:rPr>
              <a:t>07</a:t>
            </a:r>
          </a:p>
        </p:txBody>
      </p:sp>
      <p:sp>
        <p:nvSpPr>
          <p:cNvPr name="TextBox 25" id="25"/>
          <p:cNvSpPr txBox="true"/>
          <p:nvPr/>
        </p:nvSpPr>
        <p:spPr>
          <a:xfrm rot="-5400000">
            <a:off x="14795943" y="4152697"/>
            <a:ext cx="5630338" cy="276066"/>
          </a:xfrm>
          <a:prstGeom prst="rect">
            <a:avLst/>
          </a:prstGeom>
        </p:spPr>
        <p:txBody>
          <a:bodyPr anchor="t" rtlCol="false" tIns="0" lIns="0" bIns="0" rIns="0">
            <a:spAutoFit/>
          </a:bodyPr>
          <a:lstStyle/>
          <a:p>
            <a:pPr algn="r">
              <a:lnSpc>
                <a:spcPts val="2239"/>
              </a:lnSpc>
            </a:pPr>
            <a:r>
              <a:rPr lang="en-US" b="false" sz="1599" i="false" spc="127">
                <a:solidFill>
                  <a:srgbClr val="FFFFFF"/>
                </a:solidFill>
                <a:latin typeface="HK Grotesk Bold"/>
              </a:rPr>
              <a:t>GIORGOS VERDI</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5400000">
            <a:off x="3477178" y="5310125"/>
            <a:ext cx="11333645" cy="148253"/>
            <a:chOff x="0" y="0"/>
            <a:chExt cx="43690120" cy="571500"/>
          </a:xfrm>
        </p:grpSpPr>
        <p:sp>
          <p:nvSpPr>
            <p:cNvPr name="Freeform 3" id="3"/>
            <p:cNvSpPr/>
            <p:nvPr/>
          </p:nvSpPr>
          <p:spPr>
            <a:xfrm>
              <a:off x="0" y="255270"/>
              <a:ext cx="43690121" cy="69850"/>
            </a:xfrm>
            <a:custGeom>
              <a:avLst/>
              <a:gdLst/>
              <a:ahLst/>
              <a:cxnLst/>
              <a:rect r="r" b="b" t="t" l="l"/>
              <a:pathLst>
                <a:path h="69850" w="43690121">
                  <a:moveTo>
                    <a:pt x="43399289" y="0"/>
                  </a:moveTo>
                  <a:lnTo>
                    <a:pt x="0" y="0"/>
                  </a:lnTo>
                  <a:lnTo>
                    <a:pt x="0" y="69850"/>
                  </a:lnTo>
                  <a:lnTo>
                    <a:pt x="43690121" y="69850"/>
                  </a:lnTo>
                  <a:lnTo>
                    <a:pt x="43690121" y="0"/>
                  </a:lnTo>
                  <a:close/>
                </a:path>
              </a:pathLst>
            </a:custGeom>
            <a:solidFill>
              <a:srgbClr val="F4F4F4"/>
            </a:solidFill>
          </p:spPr>
        </p:sp>
      </p:grpSp>
      <p:pic>
        <p:nvPicPr>
          <p:cNvPr name="Picture 4" id="4"/>
          <p:cNvPicPr>
            <a:picLocks noChangeAspect="true"/>
          </p:cNvPicPr>
          <p:nvPr/>
        </p:nvPicPr>
        <p:blipFill>
          <a:blip r:embed="rId2"/>
          <a:srcRect l="1772" t="0" r="37386" b="2986"/>
          <a:stretch>
            <a:fillRect/>
          </a:stretch>
        </p:blipFill>
        <p:spPr>
          <a:xfrm flipH="false" flipV="false" rot="0">
            <a:off x="9218126" y="-201455"/>
            <a:ext cx="7649899" cy="7577237"/>
          </a:xfrm>
          <a:prstGeom prst="rect">
            <a:avLst/>
          </a:prstGeom>
        </p:spPr>
      </p:pic>
      <p:sp>
        <p:nvSpPr>
          <p:cNvPr name="TextBox 5" id="5"/>
          <p:cNvSpPr txBox="true"/>
          <p:nvPr/>
        </p:nvSpPr>
        <p:spPr>
          <a:xfrm rot="0">
            <a:off x="2582913" y="1171575"/>
            <a:ext cx="5845781" cy="623602"/>
          </a:xfrm>
          <a:prstGeom prst="rect">
            <a:avLst/>
          </a:prstGeom>
        </p:spPr>
        <p:txBody>
          <a:bodyPr anchor="t" rtlCol="false" tIns="0" lIns="0" bIns="0" rIns="0">
            <a:spAutoFit/>
          </a:bodyPr>
          <a:lstStyle/>
          <a:p>
            <a:pPr>
              <a:lnSpc>
                <a:spcPts val="4641"/>
              </a:lnSpc>
            </a:pPr>
            <a:r>
              <a:rPr lang="en-US" sz="5100" i="false" spc="45">
                <a:solidFill>
                  <a:srgbClr val="000342"/>
                </a:solidFill>
                <a:latin typeface="Vesper Libre Bold"/>
              </a:rPr>
              <a:t>The Suez Canal</a:t>
            </a:r>
          </a:p>
        </p:txBody>
      </p:sp>
      <p:grpSp>
        <p:nvGrpSpPr>
          <p:cNvPr name="Group 6" id="6"/>
          <p:cNvGrpSpPr/>
          <p:nvPr/>
        </p:nvGrpSpPr>
        <p:grpSpPr>
          <a:xfrm rot="0">
            <a:off x="16984658" y="-208053"/>
            <a:ext cx="1332417" cy="10547702"/>
            <a:chOff x="0" y="0"/>
            <a:chExt cx="273365" cy="2164018"/>
          </a:xfrm>
        </p:grpSpPr>
        <p:sp>
          <p:nvSpPr>
            <p:cNvPr name="Freeform 7" id="7"/>
            <p:cNvSpPr/>
            <p:nvPr/>
          </p:nvSpPr>
          <p:spPr>
            <a:xfrm>
              <a:off x="0" y="0"/>
              <a:ext cx="273365" cy="2164018"/>
            </a:xfrm>
            <a:custGeom>
              <a:avLst/>
              <a:gdLst/>
              <a:ahLst/>
              <a:cxnLst/>
              <a:rect r="r" b="b" t="t" l="l"/>
              <a:pathLst>
                <a:path h="2164018" w="273365">
                  <a:moveTo>
                    <a:pt x="0" y="0"/>
                  </a:moveTo>
                  <a:lnTo>
                    <a:pt x="273365" y="0"/>
                  </a:lnTo>
                  <a:lnTo>
                    <a:pt x="273365" y="2164018"/>
                  </a:lnTo>
                  <a:lnTo>
                    <a:pt x="0" y="2164018"/>
                  </a:lnTo>
                  <a:close/>
                </a:path>
              </a:pathLst>
            </a:custGeom>
            <a:solidFill>
              <a:srgbClr val="000342"/>
            </a:solidFill>
          </p:spPr>
        </p:sp>
      </p:grpSp>
      <p:grpSp>
        <p:nvGrpSpPr>
          <p:cNvPr name="Group 8" id="8"/>
          <p:cNvGrpSpPr/>
          <p:nvPr/>
        </p:nvGrpSpPr>
        <p:grpSpPr>
          <a:xfrm rot="0">
            <a:off x="2582913" y="6010568"/>
            <a:ext cx="5845781" cy="857691"/>
            <a:chOff x="0" y="0"/>
            <a:chExt cx="7794375" cy="1143589"/>
          </a:xfrm>
        </p:grpSpPr>
        <p:sp>
          <p:nvSpPr>
            <p:cNvPr name="TextBox 9" id="9"/>
            <p:cNvSpPr txBox="true"/>
            <p:nvPr/>
          </p:nvSpPr>
          <p:spPr>
            <a:xfrm rot="0">
              <a:off x="0" y="-47625"/>
              <a:ext cx="7794375" cy="462280"/>
            </a:xfrm>
            <a:prstGeom prst="rect">
              <a:avLst/>
            </a:prstGeom>
          </p:spPr>
          <p:txBody>
            <a:bodyPr anchor="t" rtlCol="false" tIns="0" lIns="0" bIns="0" rIns="0">
              <a:spAutoFit/>
            </a:bodyPr>
            <a:lstStyle/>
            <a:p>
              <a:pPr>
                <a:lnSpc>
                  <a:spcPts val="2940"/>
                </a:lnSpc>
              </a:pPr>
            </a:p>
          </p:txBody>
        </p:sp>
        <p:sp>
          <p:nvSpPr>
            <p:cNvPr name="TextBox 10" id="10"/>
            <p:cNvSpPr txBox="true"/>
            <p:nvPr/>
          </p:nvSpPr>
          <p:spPr>
            <a:xfrm rot="0">
              <a:off x="0" y="620031"/>
              <a:ext cx="7794375" cy="523558"/>
            </a:xfrm>
            <a:prstGeom prst="rect">
              <a:avLst/>
            </a:prstGeom>
          </p:spPr>
          <p:txBody>
            <a:bodyPr anchor="t" rtlCol="false" tIns="0" lIns="0" bIns="0" rIns="0">
              <a:spAutoFit/>
            </a:bodyPr>
            <a:lstStyle/>
            <a:p>
              <a:pPr>
                <a:lnSpc>
                  <a:spcPts val="3359"/>
                </a:lnSpc>
              </a:pPr>
            </a:p>
          </p:txBody>
        </p:sp>
      </p:grpSp>
      <p:sp>
        <p:nvSpPr>
          <p:cNvPr name="TextBox 11" id="11"/>
          <p:cNvSpPr txBox="true"/>
          <p:nvPr/>
        </p:nvSpPr>
        <p:spPr>
          <a:xfrm rot="-5400000">
            <a:off x="14769719" y="3551684"/>
            <a:ext cx="5976512" cy="278745"/>
          </a:xfrm>
          <a:prstGeom prst="rect">
            <a:avLst/>
          </a:prstGeom>
        </p:spPr>
        <p:txBody>
          <a:bodyPr anchor="t" rtlCol="false" tIns="0" lIns="0" bIns="0" rIns="0">
            <a:spAutoFit/>
          </a:bodyPr>
          <a:lstStyle/>
          <a:p>
            <a:pPr algn="r">
              <a:lnSpc>
                <a:spcPts val="2239"/>
              </a:lnSpc>
            </a:pPr>
            <a:r>
              <a:rPr lang="en-US" b="false" sz="1599" i="false" spc="127">
                <a:solidFill>
                  <a:srgbClr val="000000"/>
                </a:solidFill>
                <a:latin typeface="HK Grotesk Bold"/>
              </a:rPr>
              <a:t>02</a:t>
            </a:r>
          </a:p>
        </p:txBody>
      </p:sp>
      <p:grpSp>
        <p:nvGrpSpPr>
          <p:cNvPr name="Group 12" id="12"/>
          <p:cNvGrpSpPr/>
          <p:nvPr/>
        </p:nvGrpSpPr>
        <p:grpSpPr>
          <a:xfrm rot="5400000">
            <a:off x="-4163011" y="5355845"/>
            <a:ext cx="10899304" cy="148253"/>
            <a:chOff x="0" y="0"/>
            <a:chExt cx="42015778" cy="571500"/>
          </a:xfrm>
        </p:grpSpPr>
        <p:sp>
          <p:nvSpPr>
            <p:cNvPr name="Freeform 13" id="13"/>
            <p:cNvSpPr/>
            <p:nvPr/>
          </p:nvSpPr>
          <p:spPr>
            <a:xfrm>
              <a:off x="0" y="255270"/>
              <a:ext cx="42015780" cy="69850"/>
            </a:xfrm>
            <a:custGeom>
              <a:avLst/>
              <a:gdLst/>
              <a:ahLst/>
              <a:cxnLst/>
              <a:rect r="r" b="b" t="t" l="l"/>
              <a:pathLst>
                <a:path h="69850" w="42015780">
                  <a:moveTo>
                    <a:pt x="41724948" y="0"/>
                  </a:moveTo>
                  <a:lnTo>
                    <a:pt x="0" y="0"/>
                  </a:lnTo>
                  <a:lnTo>
                    <a:pt x="0" y="69850"/>
                  </a:lnTo>
                  <a:lnTo>
                    <a:pt x="42015780" y="69850"/>
                  </a:lnTo>
                  <a:lnTo>
                    <a:pt x="42015780" y="0"/>
                  </a:lnTo>
                  <a:close/>
                </a:path>
              </a:pathLst>
            </a:custGeom>
            <a:solidFill>
              <a:srgbClr val="F4F4F4"/>
            </a:solidFill>
          </p:spPr>
        </p:sp>
      </p:grpSp>
      <p:grpSp>
        <p:nvGrpSpPr>
          <p:cNvPr name="Group 14" id="14"/>
          <p:cNvGrpSpPr/>
          <p:nvPr/>
        </p:nvGrpSpPr>
        <p:grpSpPr>
          <a:xfrm rot="5400000">
            <a:off x="650862" y="8228244"/>
            <a:ext cx="1271558" cy="148253"/>
            <a:chOff x="0" y="0"/>
            <a:chExt cx="4901733" cy="571500"/>
          </a:xfrm>
        </p:grpSpPr>
        <p:sp>
          <p:nvSpPr>
            <p:cNvPr name="Freeform 15" id="15"/>
            <p:cNvSpPr/>
            <p:nvPr/>
          </p:nvSpPr>
          <p:spPr>
            <a:xfrm>
              <a:off x="0" y="255270"/>
              <a:ext cx="4901733" cy="69850"/>
            </a:xfrm>
            <a:custGeom>
              <a:avLst/>
              <a:gdLst/>
              <a:ahLst/>
              <a:cxnLst/>
              <a:rect r="r" b="b" t="t" l="l"/>
              <a:pathLst>
                <a:path h="69850" w="4901733">
                  <a:moveTo>
                    <a:pt x="4610903" y="0"/>
                  </a:moveTo>
                  <a:lnTo>
                    <a:pt x="0" y="0"/>
                  </a:lnTo>
                  <a:lnTo>
                    <a:pt x="0" y="69850"/>
                  </a:lnTo>
                  <a:lnTo>
                    <a:pt x="4901733" y="69850"/>
                  </a:lnTo>
                  <a:lnTo>
                    <a:pt x="4901733" y="0"/>
                  </a:lnTo>
                  <a:close/>
                </a:path>
              </a:pathLst>
            </a:custGeom>
            <a:solidFill>
              <a:srgbClr val="DC3C4D"/>
            </a:solidFill>
          </p:spPr>
        </p:sp>
      </p:grpSp>
      <p:grpSp>
        <p:nvGrpSpPr>
          <p:cNvPr name="Group 16" id="16"/>
          <p:cNvGrpSpPr/>
          <p:nvPr/>
        </p:nvGrpSpPr>
        <p:grpSpPr>
          <a:xfrm rot="5400000">
            <a:off x="8527304" y="-275581"/>
            <a:ext cx="1233392" cy="148253"/>
            <a:chOff x="0" y="0"/>
            <a:chExt cx="4754608" cy="571500"/>
          </a:xfrm>
        </p:grpSpPr>
        <p:sp>
          <p:nvSpPr>
            <p:cNvPr name="Freeform 17" id="17"/>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grpSp>
        <p:nvGrpSpPr>
          <p:cNvPr name="Group 18" id="18"/>
          <p:cNvGrpSpPr/>
          <p:nvPr/>
        </p:nvGrpSpPr>
        <p:grpSpPr>
          <a:xfrm rot="5400000">
            <a:off x="8527304" y="10429330"/>
            <a:ext cx="1233392" cy="148253"/>
            <a:chOff x="0" y="0"/>
            <a:chExt cx="4754608" cy="571500"/>
          </a:xfrm>
        </p:grpSpPr>
        <p:sp>
          <p:nvSpPr>
            <p:cNvPr name="Freeform 19" id="19"/>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sp>
        <p:nvSpPr>
          <p:cNvPr name="TextBox 20" id="20"/>
          <p:cNvSpPr txBox="true"/>
          <p:nvPr/>
        </p:nvSpPr>
        <p:spPr>
          <a:xfrm rot="-5400000">
            <a:off x="16931793" y="9467900"/>
            <a:ext cx="1358639" cy="276066"/>
          </a:xfrm>
          <a:prstGeom prst="rect">
            <a:avLst/>
          </a:prstGeom>
        </p:spPr>
        <p:txBody>
          <a:bodyPr anchor="t" rtlCol="false" tIns="0" lIns="0" bIns="0" rIns="0">
            <a:spAutoFit/>
          </a:bodyPr>
          <a:lstStyle/>
          <a:p>
            <a:pPr algn="ctr">
              <a:lnSpc>
                <a:spcPts val="2239"/>
              </a:lnSpc>
            </a:pPr>
            <a:r>
              <a:rPr lang="en-US" b="false" sz="1599" i="false" spc="127">
                <a:solidFill>
                  <a:srgbClr val="FFFFFF"/>
                </a:solidFill>
                <a:latin typeface="HK Grotesk Bold"/>
              </a:rPr>
              <a:t>08</a:t>
            </a:r>
          </a:p>
        </p:txBody>
      </p:sp>
      <p:sp>
        <p:nvSpPr>
          <p:cNvPr name="TextBox 21" id="21"/>
          <p:cNvSpPr txBox="true"/>
          <p:nvPr/>
        </p:nvSpPr>
        <p:spPr>
          <a:xfrm rot="0">
            <a:off x="2582913" y="2224215"/>
            <a:ext cx="5845781" cy="7258685"/>
          </a:xfrm>
          <a:prstGeom prst="rect">
            <a:avLst/>
          </a:prstGeom>
        </p:spPr>
        <p:txBody>
          <a:bodyPr anchor="t" rtlCol="false" tIns="0" lIns="0" bIns="0" rIns="0">
            <a:spAutoFit/>
          </a:bodyPr>
          <a:lstStyle/>
          <a:p>
            <a:pPr>
              <a:lnSpc>
                <a:spcPts val="3219"/>
              </a:lnSpc>
              <a:spcBef>
                <a:spcPct val="0"/>
              </a:spcBef>
            </a:pPr>
            <a:r>
              <a:rPr lang="en-US" sz="2300">
                <a:solidFill>
                  <a:srgbClr val="000000"/>
                </a:solidFill>
                <a:latin typeface="Noto Sans"/>
              </a:rPr>
              <a:t>The United Kingdom and France owned the canal until July 1956, when the President of Egypt, Gamal Abdel Nasser, nationalized it - an event which led to the Suez Crisis of October–November 1956.</a:t>
            </a:r>
          </a:p>
          <a:p>
            <a:pPr>
              <a:lnSpc>
                <a:spcPts val="3219"/>
              </a:lnSpc>
              <a:spcBef>
                <a:spcPct val="0"/>
              </a:spcBef>
            </a:pPr>
          </a:p>
          <a:p>
            <a:pPr>
              <a:lnSpc>
                <a:spcPts val="3219"/>
              </a:lnSpc>
              <a:spcBef>
                <a:spcPct val="0"/>
              </a:spcBef>
            </a:pPr>
            <a:r>
              <a:rPr lang="en-US" sz="2300">
                <a:solidFill>
                  <a:srgbClr val="000000"/>
                </a:solidFill>
                <a:latin typeface="Noto Sans"/>
              </a:rPr>
              <a:t>In August 2014 the Egyptian government launched construction to expand and widen the Ballah Bypass for 35 km (22 mi) to speed the canal's transit-time. The expansion intended to nearly double the capacity of the Suez Canal - from 49 to 97 ships per day.</a:t>
            </a:r>
          </a:p>
          <a:p>
            <a:pPr>
              <a:lnSpc>
                <a:spcPts val="3219"/>
              </a:lnSpc>
              <a:spcBef>
                <a:spcPct val="0"/>
              </a:spcBef>
            </a:pPr>
          </a:p>
          <a:p>
            <a:pPr>
              <a:lnSpc>
                <a:spcPts val="3219"/>
              </a:lnSpc>
              <a:spcBef>
                <a:spcPct val="0"/>
              </a:spcBef>
            </a:pPr>
            <a:r>
              <a:rPr lang="en-US" sz="2300">
                <a:solidFill>
                  <a:srgbClr val="000000"/>
                </a:solidFill>
                <a:latin typeface="Noto Sans"/>
              </a:rPr>
              <a:t>Egypt’s revenue from the Suez Canal for the 2017-2018 financial year rose 11.5 percent to a record high $5.585 billion.</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pic>
        <p:nvPicPr>
          <p:cNvPr name="Picture 2" id="2"/>
          <p:cNvPicPr>
            <a:picLocks noChangeAspect="true"/>
          </p:cNvPicPr>
          <p:nvPr/>
        </p:nvPicPr>
        <p:blipFill>
          <a:blip r:embed="rId2"/>
          <a:srcRect l="0" t="12287" r="0" b="12287"/>
          <a:stretch>
            <a:fillRect/>
          </a:stretch>
        </p:blipFill>
        <p:spPr>
          <a:xfrm flipH="false" flipV="false" rot="0">
            <a:off x="0" y="-286438"/>
            <a:ext cx="18297107" cy="8927287"/>
          </a:xfrm>
          <a:prstGeom prst="rect">
            <a:avLst/>
          </a:prstGeom>
        </p:spPr>
      </p:pic>
      <p:grpSp>
        <p:nvGrpSpPr>
          <p:cNvPr name="Group 3" id="3"/>
          <p:cNvGrpSpPr/>
          <p:nvPr/>
        </p:nvGrpSpPr>
        <p:grpSpPr>
          <a:xfrm rot="0">
            <a:off x="3200531" y="-100082"/>
            <a:ext cx="11891209" cy="10701312"/>
            <a:chOff x="0" y="0"/>
            <a:chExt cx="2392831" cy="2153391"/>
          </a:xfrm>
        </p:grpSpPr>
        <p:sp>
          <p:nvSpPr>
            <p:cNvPr name="Freeform 4" id="4"/>
            <p:cNvSpPr/>
            <p:nvPr/>
          </p:nvSpPr>
          <p:spPr>
            <a:xfrm>
              <a:off x="0" y="0"/>
              <a:ext cx="2392831" cy="2153391"/>
            </a:xfrm>
            <a:custGeom>
              <a:avLst/>
              <a:gdLst/>
              <a:ahLst/>
              <a:cxnLst/>
              <a:rect r="r" b="b" t="t" l="l"/>
              <a:pathLst>
                <a:path h="2153391" w="2392831">
                  <a:moveTo>
                    <a:pt x="0" y="0"/>
                  </a:moveTo>
                  <a:lnTo>
                    <a:pt x="2392831" y="0"/>
                  </a:lnTo>
                  <a:lnTo>
                    <a:pt x="2392831" y="2153391"/>
                  </a:lnTo>
                  <a:lnTo>
                    <a:pt x="0" y="2153391"/>
                  </a:lnTo>
                  <a:close/>
                </a:path>
              </a:pathLst>
            </a:custGeom>
            <a:solidFill>
              <a:srgbClr val="000342"/>
            </a:solidFill>
          </p:spPr>
        </p:sp>
      </p:grpSp>
      <p:grpSp>
        <p:nvGrpSpPr>
          <p:cNvPr name="Group 5" id="5"/>
          <p:cNvGrpSpPr/>
          <p:nvPr/>
        </p:nvGrpSpPr>
        <p:grpSpPr>
          <a:xfrm rot="0">
            <a:off x="16876698" y="-35788"/>
            <a:ext cx="1411302" cy="4734837"/>
            <a:chOff x="0" y="0"/>
            <a:chExt cx="283992" cy="952776"/>
          </a:xfrm>
        </p:grpSpPr>
        <p:sp>
          <p:nvSpPr>
            <p:cNvPr name="Freeform 6" id="6"/>
            <p:cNvSpPr/>
            <p:nvPr/>
          </p:nvSpPr>
          <p:spPr>
            <a:xfrm>
              <a:off x="0" y="0"/>
              <a:ext cx="283992" cy="952776"/>
            </a:xfrm>
            <a:custGeom>
              <a:avLst/>
              <a:gdLst/>
              <a:ahLst/>
              <a:cxnLst/>
              <a:rect r="r" b="b" t="t" l="l"/>
              <a:pathLst>
                <a:path h="952776" w="283992">
                  <a:moveTo>
                    <a:pt x="0" y="0"/>
                  </a:moveTo>
                  <a:lnTo>
                    <a:pt x="283992" y="0"/>
                  </a:lnTo>
                  <a:lnTo>
                    <a:pt x="283992" y="952776"/>
                  </a:lnTo>
                  <a:lnTo>
                    <a:pt x="0" y="952776"/>
                  </a:lnTo>
                  <a:close/>
                </a:path>
              </a:pathLst>
            </a:custGeom>
            <a:solidFill>
              <a:srgbClr val="FFFFFF"/>
            </a:solidFill>
            <a:ln>
              <a:solidFill>
                <a:srgbClr val="000000"/>
              </a:solidFill>
            </a:ln>
          </p:spPr>
        </p:sp>
      </p:grpSp>
      <p:grpSp>
        <p:nvGrpSpPr>
          <p:cNvPr name="Group 7" id="7"/>
          <p:cNvGrpSpPr/>
          <p:nvPr/>
        </p:nvGrpSpPr>
        <p:grpSpPr>
          <a:xfrm rot="0">
            <a:off x="4738284" y="3228921"/>
            <a:ext cx="8806741" cy="3067600"/>
            <a:chOff x="0" y="0"/>
            <a:chExt cx="11742322" cy="4090133"/>
          </a:xfrm>
        </p:grpSpPr>
        <p:sp>
          <p:nvSpPr>
            <p:cNvPr name="TextBox 8" id="8"/>
            <p:cNvSpPr txBox="true"/>
            <p:nvPr/>
          </p:nvSpPr>
          <p:spPr>
            <a:xfrm rot="0">
              <a:off x="0" y="1707190"/>
              <a:ext cx="11742322" cy="2382943"/>
            </a:xfrm>
            <a:prstGeom prst="rect">
              <a:avLst/>
            </a:prstGeom>
          </p:spPr>
          <p:txBody>
            <a:bodyPr anchor="t" rtlCol="false" tIns="0" lIns="0" bIns="0" rIns="0">
              <a:spAutoFit/>
            </a:bodyPr>
            <a:lstStyle/>
            <a:p>
              <a:pPr algn="ctr">
                <a:lnSpc>
                  <a:spcPts val="6890"/>
                </a:lnSpc>
              </a:pPr>
              <a:r>
                <a:rPr lang="en-US" sz="6500" i="false" spc="65">
                  <a:solidFill>
                    <a:srgbClr val="FFFFFF"/>
                  </a:solidFill>
                  <a:latin typeface="Vesper Libre Bold"/>
                </a:rPr>
                <a:t>“Egypt is the Nile and the Nile is Egypt.”</a:t>
              </a:r>
            </a:p>
          </p:txBody>
        </p:sp>
        <p:sp>
          <p:nvSpPr>
            <p:cNvPr name="TextBox 9" id="9"/>
            <p:cNvSpPr txBox="true"/>
            <p:nvPr/>
          </p:nvSpPr>
          <p:spPr>
            <a:xfrm rot="0">
              <a:off x="0" y="-66675"/>
              <a:ext cx="11742322" cy="715539"/>
            </a:xfrm>
            <a:prstGeom prst="rect">
              <a:avLst/>
            </a:prstGeom>
          </p:spPr>
          <p:txBody>
            <a:bodyPr anchor="t" rtlCol="false" tIns="0" lIns="0" bIns="0" rIns="0">
              <a:spAutoFit/>
            </a:bodyPr>
            <a:lstStyle/>
            <a:p>
              <a:pPr algn="ctr">
                <a:lnSpc>
                  <a:spcPts val="4479"/>
                </a:lnSpc>
              </a:pPr>
            </a:p>
          </p:txBody>
        </p:sp>
      </p:grpSp>
      <p:sp>
        <p:nvSpPr>
          <p:cNvPr name="TextBox 10" id="10"/>
          <p:cNvSpPr txBox="true"/>
          <p:nvPr/>
        </p:nvSpPr>
        <p:spPr>
          <a:xfrm rot="0">
            <a:off x="4738284" y="8593224"/>
            <a:ext cx="8806741" cy="358616"/>
          </a:xfrm>
          <a:prstGeom prst="rect">
            <a:avLst/>
          </a:prstGeom>
        </p:spPr>
        <p:txBody>
          <a:bodyPr anchor="t" rtlCol="false" tIns="0" lIns="0" bIns="0" rIns="0">
            <a:spAutoFit/>
          </a:bodyPr>
          <a:lstStyle/>
          <a:p>
            <a:pPr algn="ctr">
              <a:lnSpc>
                <a:spcPts val="2940"/>
              </a:lnSpc>
            </a:pPr>
            <a:r>
              <a:rPr lang="en-US" sz="2100" i="false">
                <a:solidFill>
                  <a:srgbClr val="FFFFFF"/>
                </a:solidFill>
                <a:latin typeface="HK Grotesk Bold"/>
              </a:rPr>
              <a:t>HERODOTUS</a:t>
            </a:r>
          </a:p>
        </p:txBody>
      </p:sp>
      <p:grpSp>
        <p:nvGrpSpPr>
          <p:cNvPr name="Group 11" id="11"/>
          <p:cNvGrpSpPr/>
          <p:nvPr/>
        </p:nvGrpSpPr>
        <p:grpSpPr>
          <a:xfrm rot="5400000">
            <a:off x="16479455" y="10335957"/>
            <a:ext cx="1046645" cy="148253"/>
            <a:chOff x="0" y="0"/>
            <a:chExt cx="4034716" cy="571500"/>
          </a:xfrm>
        </p:grpSpPr>
        <p:sp>
          <p:nvSpPr>
            <p:cNvPr name="Freeform 12" id="12"/>
            <p:cNvSpPr/>
            <p:nvPr/>
          </p:nvSpPr>
          <p:spPr>
            <a:xfrm>
              <a:off x="0" y="255270"/>
              <a:ext cx="4034716" cy="69850"/>
            </a:xfrm>
            <a:custGeom>
              <a:avLst/>
              <a:gdLst/>
              <a:ahLst/>
              <a:cxnLst/>
              <a:rect r="r" b="b" t="t" l="l"/>
              <a:pathLst>
                <a:path h="69850" w="4034716">
                  <a:moveTo>
                    <a:pt x="3743886" y="0"/>
                  </a:moveTo>
                  <a:lnTo>
                    <a:pt x="0" y="0"/>
                  </a:lnTo>
                  <a:lnTo>
                    <a:pt x="0" y="69850"/>
                  </a:lnTo>
                  <a:lnTo>
                    <a:pt x="4034716" y="69850"/>
                  </a:lnTo>
                  <a:lnTo>
                    <a:pt x="4034716" y="0"/>
                  </a:lnTo>
                  <a:close/>
                </a:path>
              </a:pathLst>
            </a:custGeom>
            <a:solidFill>
              <a:srgbClr val="DC3C4D"/>
            </a:solidFill>
          </p:spPr>
        </p:sp>
      </p:grpSp>
      <p:grpSp>
        <p:nvGrpSpPr>
          <p:cNvPr name="Group 13" id="13"/>
          <p:cNvGrpSpPr/>
          <p:nvPr/>
        </p:nvGrpSpPr>
        <p:grpSpPr>
          <a:xfrm rot="5400000">
            <a:off x="7745640" y="506083"/>
            <a:ext cx="2796721" cy="148253"/>
            <a:chOff x="0" y="0"/>
            <a:chExt cx="10781092" cy="571500"/>
          </a:xfrm>
        </p:grpSpPr>
        <p:sp>
          <p:nvSpPr>
            <p:cNvPr name="Freeform 14" id="14"/>
            <p:cNvSpPr/>
            <p:nvPr/>
          </p:nvSpPr>
          <p:spPr>
            <a:xfrm>
              <a:off x="0" y="255270"/>
              <a:ext cx="10781092" cy="69850"/>
            </a:xfrm>
            <a:custGeom>
              <a:avLst/>
              <a:gdLst/>
              <a:ahLst/>
              <a:cxnLst/>
              <a:rect r="r" b="b" t="t" l="l"/>
              <a:pathLst>
                <a:path h="69850" w="10781092">
                  <a:moveTo>
                    <a:pt x="10490263" y="0"/>
                  </a:moveTo>
                  <a:lnTo>
                    <a:pt x="0" y="0"/>
                  </a:lnTo>
                  <a:lnTo>
                    <a:pt x="0" y="69850"/>
                  </a:lnTo>
                  <a:lnTo>
                    <a:pt x="10781092" y="69850"/>
                  </a:lnTo>
                  <a:lnTo>
                    <a:pt x="10781092" y="0"/>
                  </a:lnTo>
                  <a:close/>
                </a:path>
              </a:pathLst>
            </a:custGeom>
            <a:solidFill>
              <a:srgbClr val="DC3C4D"/>
            </a:solidFill>
          </p:spPr>
        </p:sp>
      </p:grpSp>
      <p:grpSp>
        <p:nvGrpSpPr>
          <p:cNvPr name="Group 15" id="15"/>
          <p:cNvGrpSpPr/>
          <p:nvPr/>
        </p:nvGrpSpPr>
        <p:grpSpPr>
          <a:xfrm rot="5400000">
            <a:off x="8527304" y="10429330"/>
            <a:ext cx="1233392" cy="148253"/>
            <a:chOff x="0" y="0"/>
            <a:chExt cx="4754608" cy="571500"/>
          </a:xfrm>
        </p:grpSpPr>
        <p:sp>
          <p:nvSpPr>
            <p:cNvPr name="Freeform 16" id="16"/>
            <p:cNvSpPr/>
            <p:nvPr/>
          </p:nvSpPr>
          <p:spPr>
            <a:xfrm>
              <a:off x="0" y="255270"/>
              <a:ext cx="4754608" cy="69850"/>
            </a:xfrm>
            <a:custGeom>
              <a:avLst/>
              <a:gdLst/>
              <a:ahLst/>
              <a:cxnLst/>
              <a:rect r="r" b="b" t="t" l="l"/>
              <a:pathLst>
                <a:path h="69850" w="4754608">
                  <a:moveTo>
                    <a:pt x="4463778" y="0"/>
                  </a:moveTo>
                  <a:lnTo>
                    <a:pt x="0" y="0"/>
                  </a:lnTo>
                  <a:lnTo>
                    <a:pt x="0" y="69850"/>
                  </a:lnTo>
                  <a:lnTo>
                    <a:pt x="4754608" y="69850"/>
                  </a:lnTo>
                  <a:lnTo>
                    <a:pt x="4754608" y="0"/>
                  </a:lnTo>
                  <a:close/>
                </a:path>
              </a:pathLst>
            </a:custGeom>
            <a:solidFill>
              <a:srgbClr val="DC3C4D"/>
            </a:solidFill>
          </p:spPr>
        </p:sp>
      </p:grpSp>
      <p:sp>
        <p:nvSpPr>
          <p:cNvPr name="TextBox 17" id="17"/>
          <p:cNvSpPr txBox="true"/>
          <p:nvPr/>
        </p:nvSpPr>
        <p:spPr>
          <a:xfrm rot="-5400000">
            <a:off x="16931793" y="9467900"/>
            <a:ext cx="1358639" cy="276066"/>
          </a:xfrm>
          <a:prstGeom prst="rect">
            <a:avLst/>
          </a:prstGeom>
        </p:spPr>
        <p:txBody>
          <a:bodyPr anchor="t" rtlCol="false" tIns="0" lIns="0" bIns="0" rIns="0">
            <a:spAutoFit/>
          </a:bodyPr>
          <a:lstStyle/>
          <a:p>
            <a:pPr algn="ctr">
              <a:lnSpc>
                <a:spcPts val="2239"/>
              </a:lnSpc>
            </a:pPr>
            <a:r>
              <a:rPr lang="en-US" b="false" sz="1599" i="false" spc="127">
                <a:solidFill>
                  <a:srgbClr val="000342"/>
                </a:solidFill>
                <a:latin typeface="HK Grotesk Bold"/>
              </a:rPr>
              <a:t>09</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DADsfM_WpOk</dc:identifier>
  <dcterms:modified xsi:type="dcterms:W3CDTF">2011-08-01T06:04:30Z</dcterms:modified>
  <cp:revision>1</cp:revision>
  <dc:title>giorgos verdi</dc:title>
</cp:coreProperties>
</file>