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4" r:id="rId4"/>
    <p:sldId id="260" r:id="rId5"/>
    <p:sldId id="262" r:id="rId6"/>
    <p:sldId id="258" r:id="rId7"/>
    <p:sldId id="261" r:id="rId8"/>
    <p:sldId id="263" r:id="rId9"/>
    <p:sldId id="265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8" r:id="rId19"/>
    <p:sldId id="279" r:id="rId20"/>
    <p:sldId id="280" r:id="rId21"/>
    <p:sldId id="281" r:id="rId22"/>
    <p:sldId id="282" r:id="rId23"/>
    <p:sldId id="283" r:id="rId24"/>
    <p:sldId id="259" r:id="rId25"/>
    <p:sldId id="267" r:id="rId26"/>
    <p:sldId id="268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D521CF-D868-1D62-8361-909E54A0EAAA}" v="11864" dt="2019-11-03T23:38:03.97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96" y="8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D9DC39-C067-4F19-8C7B-BC997FB6B05F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3773D98E-9013-46B8-9A1E-B078BDE88528}">
      <dgm:prSet phldrT="[Text]" phldr="0"/>
      <dgm:spPr/>
      <dgm:t>
        <a:bodyPr/>
        <a:lstStyle/>
        <a:p>
          <a:pPr rtl="0"/>
          <a:r>
            <a:rPr lang="en-US" b="0" i="0" u="none" strike="noStrike" cap="none" baseline="0" noProof="0" dirty="0">
              <a:solidFill>
                <a:srgbClr val="010000"/>
              </a:solidFill>
              <a:latin typeface="Georgia Pro"/>
            </a:rPr>
            <a:t>PSYCOLOGY AND SOCIOLOGY</a:t>
          </a:r>
        </a:p>
      </dgm:t>
    </dgm:pt>
    <dgm:pt modelId="{F4411723-1D34-4A11-83D7-364CDD38BC07}" type="parTrans" cxnId="{E0C85201-1894-496F-A3CE-742F493D390D}">
      <dgm:prSet/>
      <dgm:spPr/>
    </dgm:pt>
    <dgm:pt modelId="{3882FAB7-5D4E-4823-BAE3-9244BD3AA381}" type="sibTrans" cxnId="{E0C85201-1894-496F-A3CE-742F493D390D}">
      <dgm:prSet/>
      <dgm:spPr/>
      <dgm:t>
        <a:bodyPr/>
        <a:lstStyle/>
        <a:p>
          <a:endParaRPr lang="en-US"/>
        </a:p>
      </dgm:t>
    </dgm:pt>
    <dgm:pt modelId="{2EDFB7EB-EFA8-4895-901E-B02036A04704}">
      <dgm:prSet phldrT="[Text]" phldr="0"/>
      <dgm:spPr/>
      <dgm:t>
        <a:bodyPr/>
        <a:lstStyle/>
        <a:p>
          <a:pPr rtl="0"/>
          <a:r>
            <a:rPr lang="en-US" dirty="0">
              <a:latin typeface="Georgia Pro" panose="02040603050505030304"/>
            </a:rPr>
            <a:t>TRADITIONAL FINANCE</a:t>
          </a:r>
          <a:endParaRPr lang="en-US" dirty="0"/>
        </a:p>
      </dgm:t>
    </dgm:pt>
    <dgm:pt modelId="{145387CC-00E5-49C0-B5C7-481755E27ABC}" type="parTrans" cxnId="{80AE5AB8-25A5-4B6C-92E0-A0C7CC37304C}">
      <dgm:prSet/>
      <dgm:spPr/>
    </dgm:pt>
    <dgm:pt modelId="{35E8BB75-C2FC-4B45-BAB2-9A8BBA53E29E}" type="sibTrans" cxnId="{80AE5AB8-25A5-4B6C-92E0-A0C7CC37304C}">
      <dgm:prSet/>
      <dgm:spPr/>
      <dgm:t>
        <a:bodyPr/>
        <a:lstStyle/>
        <a:p>
          <a:endParaRPr lang="en-US"/>
        </a:p>
      </dgm:t>
    </dgm:pt>
    <dgm:pt modelId="{A07602EB-6C6D-4B29-BCFC-6862A1DA56E5}">
      <dgm:prSet phldrT="[Text]" phldr="0"/>
      <dgm:spPr/>
      <dgm:t>
        <a:bodyPr/>
        <a:lstStyle/>
        <a:p>
          <a:pPr rtl="0"/>
          <a:r>
            <a:rPr lang="en-US" dirty="0">
              <a:latin typeface="Georgia Pro" panose="02040603050505030304"/>
            </a:rPr>
            <a:t>BEHAVIORAL FINANCE</a:t>
          </a:r>
          <a:endParaRPr lang="en-US" dirty="0"/>
        </a:p>
      </dgm:t>
    </dgm:pt>
    <dgm:pt modelId="{669D25D9-2A66-4D21-9134-52ABEA2870F4}" type="parTrans" cxnId="{192682C8-BC9B-4231-B873-E50CB13A0DC6}">
      <dgm:prSet/>
      <dgm:spPr/>
    </dgm:pt>
    <dgm:pt modelId="{EED32B59-9508-441E-9925-E3FB54D1AB56}" type="sibTrans" cxnId="{192682C8-BC9B-4231-B873-E50CB13A0DC6}">
      <dgm:prSet/>
      <dgm:spPr/>
    </dgm:pt>
    <dgm:pt modelId="{29028D60-A5F2-472A-A488-6CA0F932CECE}" type="pres">
      <dgm:prSet presAssocID="{3DD9DC39-C067-4F19-8C7B-BC997FB6B05F}" presName="Name0" presStyleCnt="0">
        <dgm:presLayoutVars>
          <dgm:dir/>
          <dgm:resizeHandles val="exact"/>
        </dgm:presLayoutVars>
      </dgm:prSet>
      <dgm:spPr/>
    </dgm:pt>
    <dgm:pt modelId="{BBFC9EF6-AF52-4F25-A75E-DDAF523732C4}" type="pres">
      <dgm:prSet presAssocID="{3DD9DC39-C067-4F19-8C7B-BC997FB6B05F}" presName="vNodes" presStyleCnt="0"/>
      <dgm:spPr/>
    </dgm:pt>
    <dgm:pt modelId="{532A3561-C9F7-4596-BF9C-39F6C06F7B23}" type="pres">
      <dgm:prSet presAssocID="{3773D98E-9013-46B8-9A1E-B078BDE88528}" presName="node" presStyleLbl="node1" presStyleIdx="0" presStyleCnt="3">
        <dgm:presLayoutVars>
          <dgm:bulletEnabled val="1"/>
        </dgm:presLayoutVars>
      </dgm:prSet>
      <dgm:spPr/>
    </dgm:pt>
    <dgm:pt modelId="{A3F1D4CD-4F4A-43D2-8455-D1F837BDF12B}" type="pres">
      <dgm:prSet presAssocID="{3882FAB7-5D4E-4823-BAE3-9244BD3AA381}" presName="spacerT" presStyleCnt="0"/>
      <dgm:spPr/>
    </dgm:pt>
    <dgm:pt modelId="{9EC69D9C-6668-4690-90CA-72D0D9BAA40D}" type="pres">
      <dgm:prSet presAssocID="{3882FAB7-5D4E-4823-BAE3-9244BD3AA381}" presName="sibTrans" presStyleLbl="sibTrans2D1" presStyleIdx="0" presStyleCnt="2"/>
      <dgm:spPr/>
    </dgm:pt>
    <dgm:pt modelId="{19E0FC29-6120-4283-8C05-F54D2B9C8E65}" type="pres">
      <dgm:prSet presAssocID="{3882FAB7-5D4E-4823-BAE3-9244BD3AA381}" presName="spacerB" presStyleCnt="0"/>
      <dgm:spPr/>
    </dgm:pt>
    <dgm:pt modelId="{3D2D2560-CD08-4341-B481-3096EC1A52AD}" type="pres">
      <dgm:prSet presAssocID="{2EDFB7EB-EFA8-4895-901E-B02036A04704}" presName="node" presStyleLbl="node1" presStyleIdx="1" presStyleCnt="3">
        <dgm:presLayoutVars>
          <dgm:bulletEnabled val="1"/>
        </dgm:presLayoutVars>
      </dgm:prSet>
      <dgm:spPr/>
    </dgm:pt>
    <dgm:pt modelId="{677896BA-4BCA-4690-B8D1-120C847C3324}" type="pres">
      <dgm:prSet presAssocID="{3DD9DC39-C067-4F19-8C7B-BC997FB6B05F}" presName="sibTransLast" presStyleLbl="sibTrans2D1" presStyleIdx="1" presStyleCnt="2"/>
      <dgm:spPr/>
    </dgm:pt>
    <dgm:pt modelId="{EADB9D37-31DF-4CF6-8C05-D419D5D3E5E1}" type="pres">
      <dgm:prSet presAssocID="{3DD9DC39-C067-4F19-8C7B-BC997FB6B05F}" presName="connectorText" presStyleLbl="sibTrans2D1" presStyleIdx="1" presStyleCnt="2"/>
      <dgm:spPr/>
    </dgm:pt>
    <dgm:pt modelId="{FDD711A3-B436-4161-ACA0-72B642DD02F6}" type="pres">
      <dgm:prSet presAssocID="{3DD9DC39-C067-4F19-8C7B-BC997FB6B05F}" presName="lastNode" presStyleLbl="node1" presStyleIdx="2" presStyleCnt="3">
        <dgm:presLayoutVars>
          <dgm:bulletEnabled val="1"/>
        </dgm:presLayoutVars>
      </dgm:prSet>
      <dgm:spPr/>
    </dgm:pt>
  </dgm:ptLst>
  <dgm:cxnLst>
    <dgm:cxn modelId="{BE176200-7764-4833-8979-77713B9E2473}" type="presOf" srcId="{35E8BB75-C2FC-4B45-BAB2-9A8BBA53E29E}" destId="{677896BA-4BCA-4690-B8D1-120C847C3324}" srcOrd="0" destOrd="0" presId="urn:microsoft.com/office/officeart/2005/8/layout/equation2"/>
    <dgm:cxn modelId="{E0C85201-1894-496F-A3CE-742F493D390D}" srcId="{3DD9DC39-C067-4F19-8C7B-BC997FB6B05F}" destId="{3773D98E-9013-46B8-9A1E-B078BDE88528}" srcOrd="0" destOrd="0" parTransId="{F4411723-1D34-4A11-83D7-364CDD38BC07}" sibTransId="{3882FAB7-5D4E-4823-BAE3-9244BD3AA381}"/>
    <dgm:cxn modelId="{EAE2B609-5347-4EE5-9178-EECDE7482FB7}" type="presOf" srcId="{3882FAB7-5D4E-4823-BAE3-9244BD3AA381}" destId="{9EC69D9C-6668-4690-90CA-72D0D9BAA40D}" srcOrd="0" destOrd="0" presId="urn:microsoft.com/office/officeart/2005/8/layout/equation2"/>
    <dgm:cxn modelId="{6F88156F-D7C0-4108-9CC3-FEFDC215B30D}" type="presOf" srcId="{3773D98E-9013-46B8-9A1E-B078BDE88528}" destId="{532A3561-C9F7-4596-BF9C-39F6C06F7B23}" srcOrd="0" destOrd="0" presId="urn:microsoft.com/office/officeart/2005/8/layout/equation2"/>
    <dgm:cxn modelId="{8D6CF4A7-26F2-4955-91F0-ADABDFC2041E}" type="presOf" srcId="{3DD9DC39-C067-4F19-8C7B-BC997FB6B05F}" destId="{29028D60-A5F2-472A-A488-6CA0F932CECE}" srcOrd="0" destOrd="0" presId="urn:microsoft.com/office/officeart/2005/8/layout/equation2"/>
    <dgm:cxn modelId="{80AE5AB8-25A5-4B6C-92E0-A0C7CC37304C}" srcId="{3DD9DC39-C067-4F19-8C7B-BC997FB6B05F}" destId="{2EDFB7EB-EFA8-4895-901E-B02036A04704}" srcOrd="1" destOrd="0" parTransId="{145387CC-00E5-49C0-B5C7-481755E27ABC}" sibTransId="{35E8BB75-C2FC-4B45-BAB2-9A8BBA53E29E}"/>
    <dgm:cxn modelId="{209704C8-3EE4-4D2F-B2CD-BF515DCE35CE}" type="presOf" srcId="{35E8BB75-C2FC-4B45-BAB2-9A8BBA53E29E}" destId="{EADB9D37-31DF-4CF6-8C05-D419D5D3E5E1}" srcOrd="1" destOrd="0" presId="urn:microsoft.com/office/officeart/2005/8/layout/equation2"/>
    <dgm:cxn modelId="{192682C8-BC9B-4231-B873-E50CB13A0DC6}" srcId="{3DD9DC39-C067-4F19-8C7B-BC997FB6B05F}" destId="{A07602EB-6C6D-4B29-BCFC-6862A1DA56E5}" srcOrd="2" destOrd="0" parTransId="{669D25D9-2A66-4D21-9134-52ABEA2870F4}" sibTransId="{EED32B59-9508-441E-9925-E3FB54D1AB56}"/>
    <dgm:cxn modelId="{C1FD85D2-13E7-4AAD-8F3C-4C6E5932AF53}" type="presOf" srcId="{2EDFB7EB-EFA8-4895-901E-B02036A04704}" destId="{3D2D2560-CD08-4341-B481-3096EC1A52AD}" srcOrd="0" destOrd="0" presId="urn:microsoft.com/office/officeart/2005/8/layout/equation2"/>
    <dgm:cxn modelId="{7926C1E9-78B5-4CA4-B56B-DF7C9515675D}" type="presOf" srcId="{A07602EB-6C6D-4B29-BCFC-6862A1DA56E5}" destId="{FDD711A3-B436-4161-ACA0-72B642DD02F6}" srcOrd="0" destOrd="0" presId="urn:microsoft.com/office/officeart/2005/8/layout/equation2"/>
    <dgm:cxn modelId="{68D84218-4204-493A-B035-19FBC6FBEDD7}" type="presParOf" srcId="{29028D60-A5F2-472A-A488-6CA0F932CECE}" destId="{BBFC9EF6-AF52-4F25-A75E-DDAF523732C4}" srcOrd="0" destOrd="0" presId="urn:microsoft.com/office/officeart/2005/8/layout/equation2"/>
    <dgm:cxn modelId="{11F3AB02-0123-4E96-8BBD-0A809817F79A}" type="presParOf" srcId="{BBFC9EF6-AF52-4F25-A75E-DDAF523732C4}" destId="{532A3561-C9F7-4596-BF9C-39F6C06F7B23}" srcOrd="0" destOrd="0" presId="urn:microsoft.com/office/officeart/2005/8/layout/equation2"/>
    <dgm:cxn modelId="{21DEE18D-EC97-45D5-AFB5-AC6274EAAAFB}" type="presParOf" srcId="{BBFC9EF6-AF52-4F25-A75E-DDAF523732C4}" destId="{A3F1D4CD-4F4A-43D2-8455-D1F837BDF12B}" srcOrd="1" destOrd="0" presId="urn:microsoft.com/office/officeart/2005/8/layout/equation2"/>
    <dgm:cxn modelId="{7C379BA8-9C1A-4819-B085-3BA996845451}" type="presParOf" srcId="{BBFC9EF6-AF52-4F25-A75E-DDAF523732C4}" destId="{9EC69D9C-6668-4690-90CA-72D0D9BAA40D}" srcOrd="2" destOrd="0" presId="urn:microsoft.com/office/officeart/2005/8/layout/equation2"/>
    <dgm:cxn modelId="{5E371E9E-CB47-4CF9-8123-B9925E49B665}" type="presParOf" srcId="{BBFC9EF6-AF52-4F25-A75E-DDAF523732C4}" destId="{19E0FC29-6120-4283-8C05-F54D2B9C8E65}" srcOrd="3" destOrd="0" presId="urn:microsoft.com/office/officeart/2005/8/layout/equation2"/>
    <dgm:cxn modelId="{04B17BC2-639A-4F4B-85F1-96CBAAAA48D1}" type="presParOf" srcId="{BBFC9EF6-AF52-4F25-A75E-DDAF523732C4}" destId="{3D2D2560-CD08-4341-B481-3096EC1A52AD}" srcOrd="4" destOrd="0" presId="urn:microsoft.com/office/officeart/2005/8/layout/equation2"/>
    <dgm:cxn modelId="{2AA7240C-CD42-46A5-A716-6FDE588D8565}" type="presParOf" srcId="{29028D60-A5F2-472A-A488-6CA0F932CECE}" destId="{677896BA-4BCA-4690-B8D1-120C847C3324}" srcOrd="1" destOrd="0" presId="urn:microsoft.com/office/officeart/2005/8/layout/equation2"/>
    <dgm:cxn modelId="{C3182BA1-58F2-4A28-9C68-9865E18FD84B}" type="presParOf" srcId="{677896BA-4BCA-4690-B8D1-120C847C3324}" destId="{EADB9D37-31DF-4CF6-8C05-D419D5D3E5E1}" srcOrd="0" destOrd="0" presId="urn:microsoft.com/office/officeart/2005/8/layout/equation2"/>
    <dgm:cxn modelId="{B8DD80C1-2C73-4063-AFAC-44A8FA8F55AA}" type="presParOf" srcId="{29028D60-A5F2-472A-A488-6CA0F932CECE}" destId="{FDD711A3-B436-4161-ACA0-72B642DD02F6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664870-B8D5-4EA8-9BCA-02DD8D10224B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C207D58-295D-46D7-9A5F-A7275F92E8E6}">
      <dgm:prSet phldrT="[Text]" phldr="0"/>
      <dgm:spPr/>
      <dgm:t>
        <a:bodyPr/>
        <a:lstStyle/>
        <a:p>
          <a:pPr rtl="0"/>
          <a:r>
            <a:rPr lang="en-US" b="0" i="0" u="none" strike="noStrike" cap="none" baseline="0" noProof="0" dirty="0">
              <a:solidFill>
                <a:srgbClr val="010000"/>
              </a:solidFill>
              <a:latin typeface="Georgia Pro"/>
            </a:rPr>
            <a:t>COSTS &amp; RISKS</a:t>
          </a:r>
        </a:p>
      </dgm:t>
    </dgm:pt>
    <dgm:pt modelId="{528E655A-F6C2-45FD-9659-2728148C6D95}" type="parTrans" cxnId="{EDFCB4A1-66CB-4492-8599-78D1937DB6A3}">
      <dgm:prSet/>
      <dgm:spPr/>
      <dgm:t>
        <a:bodyPr/>
        <a:lstStyle/>
        <a:p>
          <a:endParaRPr lang="en-US"/>
        </a:p>
      </dgm:t>
    </dgm:pt>
    <dgm:pt modelId="{5DAFC9BB-E6A2-469A-96CF-85BBDBC54B6A}" type="sibTrans" cxnId="{EDFCB4A1-66CB-4492-8599-78D1937DB6A3}">
      <dgm:prSet/>
      <dgm:spPr/>
      <dgm:t>
        <a:bodyPr/>
        <a:lstStyle/>
        <a:p>
          <a:endParaRPr lang="en-US"/>
        </a:p>
      </dgm:t>
    </dgm:pt>
    <dgm:pt modelId="{5C39F7DC-C7CE-4DED-AA04-6C08BADABE8F}">
      <dgm:prSet phldrT="[Text]" phldr="0"/>
      <dgm:spPr/>
      <dgm:t>
        <a:bodyPr/>
        <a:lstStyle/>
        <a:p>
          <a:pPr rtl="0"/>
          <a:r>
            <a:rPr lang="en-US" dirty="0">
              <a:latin typeface="Georgia Pro" panose="02040603050505030304"/>
            </a:rPr>
            <a:t>FUNDAMENTAL RISK</a:t>
          </a:r>
          <a:endParaRPr lang="en-US" dirty="0"/>
        </a:p>
      </dgm:t>
    </dgm:pt>
    <dgm:pt modelId="{19ED718B-095B-4F5E-841C-4F4E758B738E}" type="parTrans" cxnId="{6262F11A-27D9-4695-9494-054EDE86A4B0}">
      <dgm:prSet/>
      <dgm:spPr/>
      <dgm:t>
        <a:bodyPr/>
        <a:lstStyle/>
        <a:p>
          <a:endParaRPr lang="en-US"/>
        </a:p>
      </dgm:t>
    </dgm:pt>
    <dgm:pt modelId="{4DD3E9A1-B5D6-4E4C-9AA6-8DD71E34CD34}" type="sibTrans" cxnId="{6262F11A-27D9-4695-9494-054EDE86A4B0}">
      <dgm:prSet/>
      <dgm:spPr/>
      <dgm:t>
        <a:bodyPr/>
        <a:lstStyle/>
        <a:p>
          <a:endParaRPr lang="en-US"/>
        </a:p>
      </dgm:t>
    </dgm:pt>
    <dgm:pt modelId="{28F06EB0-E1B8-4AA6-A97F-DE2F6A5F4F9F}">
      <dgm:prSet phldrT="[Text]" phldr="0"/>
      <dgm:spPr/>
      <dgm:t>
        <a:bodyPr/>
        <a:lstStyle/>
        <a:p>
          <a:pPr rtl="0"/>
          <a:r>
            <a:rPr lang="en-US">
              <a:latin typeface="Georgia Pro" panose="02040603050505030304"/>
            </a:rPr>
            <a:t>NOISE TRADER RISK</a:t>
          </a:r>
          <a:endParaRPr lang="en-US"/>
        </a:p>
      </dgm:t>
    </dgm:pt>
    <dgm:pt modelId="{791348BF-F91C-41ED-BFB8-9B1DABE6D4EC}" type="parTrans" cxnId="{667395A7-F664-47CD-B33D-BE45AA7E7EB9}">
      <dgm:prSet/>
      <dgm:spPr/>
      <dgm:t>
        <a:bodyPr/>
        <a:lstStyle/>
        <a:p>
          <a:endParaRPr lang="en-US"/>
        </a:p>
      </dgm:t>
    </dgm:pt>
    <dgm:pt modelId="{402B6ABF-4731-4EE2-8184-A0F33354A3D9}" type="sibTrans" cxnId="{667395A7-F664-47CD-B33D-BE45AA7E7EB9}">
      <dgm:prSet/>
      <dgm:spPr/>
      <dgm:t>
        <a:bodyPr/>
        <a:lstStyle/>
        <a:p>
          <a:endParaRPr lang="en-US"/>
        </a:p>
      </dgm:t>
    </dgm:pt>
    <dgm:pt modelId="{48C0907B-5C9C-41E1-B452-5142926203D9}">
      <dgm:prSet phldrT="[Text]" phldr="0"/>
      <dgm:spPr/>
      <dgm:t>
        <a:bodyPr/>
        <a:lstStyle/>
        <a:p>
          <a:pPr rtl="0"/>
          <a:r>
            <a:rPr lang="en-US">
              <a:latin typeface="Georgia Pro" panose="02040603050505030304"/>
            </a:rPr>
            <a:t>IMPLEMENTATION COSTS</a:t>
          </a:r>
          <a:endParaRPr lang="en-US"/>
        </a:p>
      </dgm:t>
    </dgm:pt>
    <dgm:pt modelId="{C0061787-ED94-49F1-9DC3-4EEC34528422}" type="parTrans" cxnId="{01A10A7D-5664-4539-BC68-84CC9F87325E}">
      <dgm:prSet/>
      <dgm:spPr/>
      <dgm:t>
        <a:bodyPr/>
        <a:lstStyle/>
        <a:p>
          <a:endParaRPr lang="en-US"/>
        </a:p>
      </dgm:t>
    </dgm:pt>
    <dgm:pt modelId="{4BC0FE7E-FDEA-44EC-A5A5-61A28DF6AAAB}" type="sibTrans" cxnId="{01A10A7D-5664-4539-BC68-84CC9F87325E}">
      <dgm:prSet/>
      <dgm:spPr/>
      <dgm:t>
        <a:bodyPr/>
        <a:lstStyle/>
        <a:p>
          <a:endParaRPr lang="en-US"/>
        </a:p>
      </dgm:t>
    </dgm:pt>
    <dgm:pt modelId="{8D4C7EC3-82B2-479A-A67C-2C8082CC06B2}" type="pres">
      <dgm:prSet presAssocID="{8A664870-B8D5-4EA8-9BCA-02DD8D10224B}" presName="composite" presStyleCnt="0">
        <dgm:presLayoutVars>
          <dgm:chMax val="1"/>
          <dgm:dir/>
          <dgm:resizeHandles val="exact"/>
        </dgm:presLayoutVars>
      </dgm:prSet>
      <dgm:spPr/>
    </dgm:pt>
    <dgm:pt modelId="{73EE60C0-7231-4D40-9BD0-329F1C97A102}" type="pres">
      <dgm:prSet presAssocID="{DC207D58-295D-46D7-9A5F-A7275F92E8E6}" presName="roof" presStyleLbl="dkBgShp" presStyleIdx="0" presStyleCnt="2"/>
      <dgm:spPr/>
    </dgm:pt>
    <dgm:pt modelId="{A594D6DE-2D02-4B00-A580-15F36E686DA6}" type="pres">
      <dgm:prSet presAssocID="{DC207D58-295D-46D7-9A5F-A7275F92E8E6}" presName="pillars" presStyleCnt="0"/>
      <dgm:spPr/>
    </dgm:pt>
    <dgm:pt modelId="{D7A755C9-0D80-46CB-83BD-AC1911EFBD33}" type="pres">
      <dgm:prSet presAssocID="{DC207D58-295D-46D7-9A5F-A7275F92E8E6}" presName="pillar1" presStyleLbl="node1" presStyleIdx="0" presStyleCnt="3">
        <dgm:presLayoutVars>
          <dgm:bulletEnabled val="1"/>
        </dgm:presLayoutVars>
      </dgm:prSet>
      <dgm:spPr/>
    </dgm:pt>
    <dgm:pt modelId="{18B93690-A126-49F1-B72F-6AB52629DB2C}" type="pres">
      <dgm:prSet presAssocID="{28F06EB0-E1B8-4AA6-A97F-DE2F6A5F4F9F}" presName="pillarX" presStyleLbl="node1" presStyleIdx="1" presStyleCnt="3">
        <dgm:presLayoutVars>
          <dgm:bulletEnabled val="1"/>
        </dgm:presLayoutVars>
      </dgm:prSet>
      <dgm:spPr/>
    </dgm:pt>
    <dgm:pt modelId="{E7BE25C8-2B5C-42B3-93D2-D761F902ED1B}" type="pres">
      <dgm:prSet presAssocID="{48C0907B-5C9C-41E1-B452-5142926203D9}" presName="pillarX" presStyleLbl="node1" presStyleIdx="2" presStyleCnt="3">
        <dgm:presLayoutVars>
          <dgm:bulletEnabled val="1"/>
        </dgm:presLayoutVars>
      </dgm:prSet>
      <dgm:spPr/>
    </dgm:pt>
    <dgm:pt modelId="{BA4B2E41-BFA1-4487-AE9E-D06320995E7E}" type="pres">
      <dgm:prSet presAssocID="{DC207D58-295D-46D7-9A5F-A7275F92E8E6}" presName="base" presStyleLbl="dkBgShp" presStyleIdx="1" presStyleCnt="2"/>
      <dgm:spPr/>
    </dgm:pt>
  </dgm:ptLst>
  <dgm:cxnLst>
    <dgm:cxn modelId="{8AB90C15-EF8B-49D3-AA37-CD046031AA62}" type="presOf" srcId="{28F06EB0-E1B8-4AA6-A97F-DE2F6A5F4F9F}" destId="{18B93690-A126-49F1-B72F-6AB52629DB2C}" srcOrd="0" destOrd="0" presId="urn:microsoft.com/office/officeart/2005/8/layout/hList3"/>
    <dgm:cxn modelId="{6262F11A-27D9-4695-9494-054EDE86A4B0}" srcId="{DC207D58-295D-46D7-9A5F-A7275F92E8E6}" destId="{5C39F7DC-C7CE-4DED-AA04-6C08BADABE8F}" srcOrd="0" destOrd="0" parTransId="{19ED718B-095B-4F5E-841C-4F4E758B738E}" sibTransId="{4DD3E9A1-B5D6-4E4C-9AA6-8DD71E34CD34}"/>
    <dgm:cxn modelId="{61D4262A-C4E4-4A3B-9A33-B07FDB455644}" type="presOf" srcId="{48C0907B-5C9C-41E1-B452-5142926203D9}" destId="{E7BE25C8-2B5C-42B3-93D2-D761F902ED1B}" srcOrd="0" destOrd="0" presId="urn:microsoft.com/office/officeart/2005/8/layout/hList3"/>
    <dgm:cxn modelId="{01A10A7D-5664-4539-BC68-84CC9F87325E}" srcId="{DC207D58-295D-46D7-9A5F-A7275F92E8E6}" destId="{48C0907B-5C9C-41E1-B452-5142926203D9}" srcOrd="2" destOrd="0" parTransId="{C0061787-ED94-49F1-9DC3-4EEC34528422}" sibTransId="{4BC0FE7E-FDEA-44EC-A5A5-61A28DF6AAAB}"/>
    <dgm:cxn modelId="{EDFCB4A1-66CB-4492-8599-78D1937DB6A3}" srcId="{8A664870-B8D5-4EA8-9BCA-02DD8D10224B}" destId="{DC207D58-295D-46D7-9A5F-A7275F92E8E6}" srcOrd="0" destOrd="0" parTransId="{528E655A-F6C2-45FD-9659-2728148C6D95}" sibTransId="{5DAFC9BB-E6A2-469A-96CF-85BBDBC54B6A}"/>
    <dgm:cxn modelId="{1BBAE0A1-030F-49DB-BDFD-6690A3860AE7}" type="presOf" srcId="{DC207D58-295D-46D7-9A5F-A7275F92E8E6}" destId="{73EE60C0-7231-4D40-9BD0-329F1C97A102}" srcOrd="0" destOrd="0" presId="urn:microsoft.com/office/officeart/2005/8/layout/hList3"/>
    <dgm:cxn modelId="{667395A7-F664-47CD-B33D-BE45AA7E7EB9}" srcId="{DC207D58-295D-46D7-9A5F-A7275F92E8E6}" destId="{28F06EB0-E1B8-4AA6-A97F-DE2F6A5F4F9F}" srcOrd="1" destOrd="0" parTransId="{791348BF-F91C-41ED-BFB8-9B1DABE6D4EC}" sibTransId="{402B6ABF-4731-4EE2-8184-A0F33354A3D9}"/>
    <dgm:cxn modelId="{89FEEEAD-186F-422E-AE31-E216A65070E6}" type="presOf" srcId="{8A664870-B8D5-4EA8-9BCA-02DD8D10224B}" destId="{8D4C7EC3-82B2-479A-A67C-2C8082CC06B2}" srcOrd="0" destOrd="0" presId="urn:microsoft.com/office/officeart/2005/8/layout/hList3"/>
    <dgm:cxn modelId="{58D526DE-B0B6-421A-9CEA-DA46E60628EC}" type="presOf" srcId="{5C39F7DC-C7CE-4DED-AA04-6C08BADABE8F}" destId="{D7A755C9-0D80-46CB-83BD-AC1911EFBD33}" srcOrd="0" destOrd="0" presId="urn:microsoft.com/office/officeart/2005/8/layout/hList3"/>
    <dgm:cxn modelId="{8FD883F6-E881-4B30-8BB9-9CE7B87485E5}" type="presParOf" srcId="{8D4C7EC3-82B2-479A-A67C-2C8082CC06B2}" destId="{73EE60C0-7231-4D40-9BD0-329F1C97A102}" srcOrd="0" destOrd="0" presId="urn:microsoft.com/office/officeart/2005/8/layout/hList3"/>
    <dgm:cxn modelId="{1AE5E734-ED60-475B-9FAF-62EE7F9777D6}" type="presParOf" srcId="{8D4C7EC3-82B2-479A-A67C-2C8082CC06B2}" destId="{A594D6DE-2D02-4B00-A580-15F36E686DA6}" srcOrd="1" destOrd="0" presId="urn:microsoft.com/office/officeart/2005/8/layout/hList3"/>
    <dgm:cxn modelId="{BF4471B1-C558-4B84-95EC-EE7876BD7EFB}" type="presParOf" srcId="{A594D6DE-2D02-4B00-A580-15F36E686DA6}" destId="{D7A755C9-0D80-46CB-83BD-AC1911EFBD33}" srcOrd="0" destOrd="0" presId="urn:microsoft.com/office/officeart/2005/8/layout/hList3"/>
    <dgm:cxn modelId="{ECC2E20F-AFF6-44FE-A847-3175A08F6E9C}" type="presParOf" srcId="{A594D6DE-2D02-4B00-A580-15F36E686DA6}" destId="{18B93690-A126-49F1-B72F-6AB52629DB2C}" srcOrd="1" destOrd="0" presId="urn:microsoft.com/office/officeart/2005/8/layout/hList3"/>
    <dgm:cxn modelId="{04A835A3-131A-4C7D-8590-2FD6B92F4038}" type="presParOf" srcId="{A594D6DE-2D02-4B00-A580-15F36E686DA6}" destId="{E7BE25C8-2B5C-42B3-93D2-D761F902ED1B}" srcOrd="2" destOrd="0" presId="urn:microsoft.com/office/officeart/2005/8/layout/hList3"/>
    <dgm:cxn modelId="{AD63B478-CC90-44A3-B9E4-ABDA6ECFF627}" type="presParOf" srcId="{8D4C7EC3-82B2-479A-A67C-2C8082CC06B2}" destId="{BA4B2E41-BFA1-4487-AE9E-D06320995E7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2A3561-C9F7-4596-BF9C-39F6C06F7B23}">
      <dsp:nvSpPr>
        <dsp:cNvPr id="0" name=""/>
        <dsp:cNvSpPr/>
      </dsp:nvSpPr>
      <dsp:spPr>
        <a:xfrm>
          <a:off x="3571" y="90096"/>
          <a:ext cx="1268015" cy="12680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b="0" i="0" u="none" strike="noStrike" kern="1200" cap="none" baseline="0" noProof="0" dirty="0">
              <a:solidFill>
                <a:srgbClr val="010000"/>
              </a:solidFill>
              <a:latin typeface="Georgia Pro"/>
            </a:rPr>
            <a:t>PSYCOLOGY AND SOCIOLOGY</a:t>
          </a:r>
        </a:p>
      </dsp:txBody>
      <dsp:txXfrm>
        <a:off x="189267" y="275792"/>
        <a:ext cx="896623" cy="896623"/>
      </dsp:txXfrm>
    </dsp:sp>
    <dsp:sp modelId="{9EC69D9C-6668-4690-90CA-72D0D9BAA40D}">
      <dsp:nvSpPr>
        <dsp:cNvPr id="0" name=""/>
        <dsp:cNvSpPr/>
      </dsp:nvSpPr>
      <dsp:spPr>
        <a:xfrm>
          <a:off x="269855" y="1461075"/>
          <a:ext cx="735449" cy="735449"/>
        </a:xfrm>
        <a:prstGeom prst="mathPlus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367339" y="1742311"/>
        <a:ext cx="540481" cy="172977"/>
      </dsp:txXfrm>
    </dsp:sp>
    <dsp:sp modelId="{3D2D2560-CD08-4341-B481-3096EC1A52AD}">
      <dsp:nvSpPr>
        <dsp:cNvPr id="0" name=""/>
        <dsp:cNvSpPr/>
      </dsp:nvSpPr>
      <dsp:spPr>
        <a:xfrm>
          <a:off x="3571" y="2299487"/>
          <a:ext cx="1268015" cy="126801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latin typeface="Georgia Pro" panose="02040603050505030304"/>
            </a:rPr>
            <a:t>TRADITIONAL FINANCE</a:t>
          </a:r>
          <a:endParaRPr lang="en-US" sz="900" kern="1200" dirty="0"/>
        </a:p>
      </dsp:txBody>
      <dsp:txXfrm>
        <a:off x="189267" y="2485183"/>
        <a:ext cx="896623" cy="896623"/>
      </dsp:txXfrm>
    </dsp:sp>
    <dsp:sp modelId="{677896BA-4BCA-4690-B8D1-120C847C3324}">
      <dsp:nvSpPr>
        <dsp:cNvPr id="0" name=""/>
        <dsp:cNvSpPr/>
      </dsp:nvSpPr>
      <dsp:spPr>
        <a:xfrm>
          <a:off x="1461789" y="1592949"/>
          <a:ext cx="403228" cy="471701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800" kern="1200"/>
        </a:p>
      </dsp:txBody>
      <dsp:txXfrm>
        <a:off x="1461789" y="1687289"/>
        <a:ext cx="282260" cy="283021"/>
      </dsp:txXfrm>
    </dsp:sp>
    <dsp:sp modelId="{FDD711A3-B436-4161-ACA0-72B642DD02F6}">
      <dsp:nvSpPr>
        <dsp:cNvPr id="0" name=""/>
        <dsp:cNvSpPr/>
      </dsp:nvSpPr>
      <dsp:spPr>
        <a:xfrm>
          <a:off x="2032396" y="560784"/>
          <a:ext cx="2536031" cy="25360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Georgia Pro" panose="02040603050505030304"/>
            </a:rPr>
            <a:t>BEHAVIORAL FINANCE</a:t>
          </a:r>
          <a:endParaRPr lang="en-US" sz="2000" kern="1200" dirty="0"/>
        </a:p>
      </dsp:txBody>
      <dsp:txXfrm>
        <a:off x="2403789" y="932177"/>
        <a:ext cx="1793245" cy="179324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E60C0-7231-4D40-9BD0-329F1C97A102}">
      <dsp:nvSpPr>
        <dsp:cNvPr id="0" name=""/>
        <dsp:cNvSpPr/>
      </dsp:nvSpPr>
      <dsp:spPr>
        <a:xfrm>
          <a:off x="0" y="0"/>
          <a:ext cx="3515360" cy="664464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i="0" u="none" strike="noStrike" kern="1200" cap="none" baseline="0" noProof="0" dirty="0">
              <a:solidFill>
                <a:srgbClr val="010000"/>
              </a:solidFill>
              <a:latin typeface="Georgia Pro"/>
            </a:rPr>
            <a:t>COSTS &amp; RISKS</a:t>
          </a:r>
        </a:p>
      </dsp:txBody>
      <dsp:txXfrm>
        <a:off x="0" y="0"/>
        <a:ext cx="3515360" cy="664464"/>
      </dsp:txXfrm>
    </dsp:sp>
    <dsp:sp modelId="{D7A755C9-0D80-46CB-83BD-AC1911EFBD33}">
      <dsp:nvSpPr>
        <dsp:cNvPr id="0" name=""/>
        <dsp:cNvSpPr/>
      </dsp:nvSpPr>
      <dsp:spPr>
        <a:xfrm>
          <a:off x="1716" y="664464"/>
          <a:ext cx="1170642" cy="13953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 dirty="0">
              <a:latin typeface="Georgia Pro" panose="02040603050505030304"/>
            </a:rPr>
            <a:t>FUNDAMENTAL RISK</a:t>
          </a:r>
          <a:endParaRPr lang="en-US" sz="900" kern="1200" dirty="0"/>
        </a:p>
      </dsp:txBody>
      <dsp:txXfrm>
        <a:off x="1716" y="664464"/>
        <a:ext cx="1170642" cy="1395374"/>
      </dsp:txXfrm>
    </dsp:sp>
    <dsp:sp modelId="{18B93690-A126-49F1-B72F-6AB52629DB2C}">
      <dsp:nvSpPr>
        <dsp:cNvPr id="0" name=""/>
        <dsp:cNvSpPr/>
      </dsp:nvSpPr>
      <dsp:spPr>
        <a:xfrm>
          <a:off x="1172358" y="664464"/>
          <a:ext cx="1170642" cy="13953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Georgia Pro" panose="02040603050505030304"/>
            </a:rPr>
            <a:t>NOISE TRADER RISK</a:t>
          </a:r>
          <a:endParaRPr lang="en-US" sz="900" kern="1200"/>
        </a:p>
      </dsp:txBody>
      <dsp:txXfrm>
        <a:off x="1172358" y="664464"/>
        <a:ext cx="1170642" cy="1395374"/>
      </dsp:txXfrm>
    </dsp:sp>
    <dsp:sp modelId="{E7BE25C8-2B5C-42B3-93D2-D761F902ED1B}">
      <dsp:nvSpPr>
        <dsp:cNvPr id="0" name=""/>
        <dsp:cNvSpPr/>
      </dsp:nvSpPr>
      <dsp:spPr>
        <a:xfrm>
          <a:off x="2343001" y="664464"/>
          <a:ext cx="1170642" cy="13953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marL="0" lvl="0" indent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900" kern="1200">
              <a:latin typeface="Georgia Pro" panose="02040603050505030304"/>
            </a:rPr>
            <a:t>IMPLEMENTATION COSTS</a:t>
          </a:r>
          <a:endParaRPr lang="en-US" sz="900" kern="1200"/>
        </a:p>
      </dsp:txBody>
      <dsp:txXfrm>
        <a:off x="2343001" y="664464"/>
        <a:ext cx="1170642" cy="1395374"/>
      </dsp:txXfrm>
    </dsp:sp>
    <dsp:sp modelId="{BA4B2E41-BFA1-4487-AE9E-D06320995E7E}">
      <dsp:nvSpPr>
        <dsp:cNvPr id="0" name=""/>
        <dsp:cNvSpPr/>
      </dsp:nvSpPr>
      <dsp:spPr>
        <a:xfrm>
          <a:off x="0" y="2059838"/>
          <a:ext cx="3515360" cy="15504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anchor="t"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D38747-4367-4BD2-8D51-C97E202738E2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9421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Slate-V2-HD-panoPhotoInset.png">
            <a:extLst>
              <a:ext uri="{FF2B5EF4-FFF2-40B4-BE49-F238E27FC236}">
                <a16:creationId xmlns:a16="http://schemas.microsoft.com/office/drawing/2014/main" id="{CE39118B-B3AD-4BD4-BA22-DEFF4E76C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883" y="547807"/>
            <a:ext cx="10141799" cy="38168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 anchor="b">
            <a:normAutofit/>
          </a:bodyPr>
          <a:lstStyle>
            <a:lvl1pPr algn="ctr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9349" y="695009"/>
            <a:ext cx="9845346" cy="3525671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1B079-7EF0-44EE-B798-BCC497C9F3B2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3216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8437"/>
            <a:ext cx="10353762" cy="3534344"/>
          </a:xfrm>
        </p:spPr>
        <p:txBody>
          <a:bodyPr anchor="ctr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295180"/>
            <a:ext cx="10353763" cy="1501826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F70A8-1D13-4657-95F0-A9EA54967B8D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78436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32749"/>
          </a:xfrm>
        </p:spPr>
        <p:txBody>
          <a:bodyPr anchor="t">
            <a:normAutofit/>
          </a:bodyPr>
          <a:lstStyle>
            <a:lvl1pPr marL="0" indent="0" algn="r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4304353"/>
            <a:ext cx="10353763" cy="148949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EB90AC-71BD-4C7F-8ACA-7B3F18292E63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23F0D53-0705-41B7-8554-09D21E7807F9}"/>
              </a:ext>
            </a:extLst>
          </p:cNvPr>
          <p:cNvSpPr txBox="1"/>
          <p:nvPr/>
        </p:nvSpPr>
        <p:spPr>
          <a:xfrm>
            <a:off x="990600" y="88479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7F647CD-0F1A-4BB3-89E0-A74F1E1B098D}"/>
              </a:ext>
            </a:extLst>
          </p:cNvPr>
          <p:cNvSpPr txBox="1"/>
          <p:nvPr/>
        </p:nvSpPr>
        <p:spPr>
          <a:xfrm>
            <a:off x="10504716" y="292825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8755352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2126942"/>
            <a:ext cx="10353763" cy="25118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84" y="4650556"/>
            <a:ext cx="1035219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6EFC2C-8905-46F0-B443-CE905B76BA01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34627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95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9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6711" y="1885949"/>
            <a:ext cx="3300984" cy="764783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435" y="2768112"/>
            <a:ext cx="3300984" cy="302308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572" y="1885950"/>
            <a:ext cx="3300984" cy="76478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66572" y="2768110"/>
            <a:ext cx="3300984" cy="302308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79DC3-C9B5-499E-9140-0DC28B7074E2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0768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late-V2-HD-3colPhotoInset.png">
            <a:extLst>
              <a:ext uri="{FF2B5EF4-FFF2-40B4-BE49-F238E27FC236}">
                <a16:creationId xmlns:a16="http://schemas.microsoft.com/office/drawing/2014/main" id="{7E87C569-D426-4615-ADA7-B370EA983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962" y="1818214"/>
            <a:ext cx="3339972" cy="1847851"/>
          </a:xfrm>
          <a:prstGeom prst="rect">
            <a:avLst/>
          </a:prstGeom>
        </p:spPr>
      </p:pic>
      <p:pic>
        <p:nvPicPr>
          <p:cNvPr id="36" name="Picture 35" descr="Slate-V2-HD-3colPhotoInset.png">
            <a:extLst>
              <a:ext uri="{FF2B5EF4-FFF2-40B4-BE49-F238E27FC236}">
                <a16:creationId xmlns:a16="http://schemas.microsoft.com/office/drawing/2014/main" id="{7B353ED4-7AD0-46C9-88ED-1A16B1433A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3800" y="1818214"/>
            <a:ext cx="3339972" cy="1847851"/>
          </a:xfrm>
          <a:prstGeom prst="rect">
            <a:avLst/>
          </a:prstGeom>
        </p:spPr>
      </p:pic>
      <p:pic>
        <p:nvPicPr>
          <p:cNvPr id="37" name="Picture 36" descr="Slate-V2-HD-3colPhotoInset.png">
            <a:extLst>
              <a:ext uri="{FF2B5EF4-FFF2-40B4-BE49-F238E27FC236}">
                <a16:creationId xmlns:a16="http://schemas.microsoft.com/office/drawing/2014/main" id="{F561D985-AD57-459A-B3A6-EBF2960397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051" y="1818214"/>
            <a:ext cx="3339972" cy="1847851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94" y="609600"/>
            <a:ext cx="10353763" cy="97045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95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8102" y="1938918"/>
            <a:ext cx="3092368" cy="160295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95" y="4572443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88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45743" y="1939094"/>
            <a:ext cx="3092368" cy="160816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435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66697" y="3904106"/>
            <a:ext cx="3300984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075698" y="1934432"/>
            <a:ext cx="3092368" cy="1607294"/>
          </a:xfrm>
          <a:prstGeom prst="roundRect">
            <a:avLst>
              <a:gd name="adj" fmla="val 1858"/>
            </a:avLst>
          </a:prstGeo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66572" y="4572442"/>
            <a:ext cx="3300984" cy="121875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BB33EA-E472-4D22-9C03-A9C14AA21CED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80374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833E-1B6D-415F-AD29-75AE8C43BD0D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62900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83068" y="609599"/>
            <a:ext cx="2284487" cy="518160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3796" y="609599"/>
            <a:ext cx="7916872" cy="5181601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2596F-08A7-4B70-989A-F2B1CF31E66B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1713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55A3C-5767-4844-A0A3-83778C2E5409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4441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1761067"/>
            <a:ext cx="9590550" cy="1828813"/>
          </a:xfrm>
        </p:spPr>
        <p:txBody>
          <a:bodyPr anchor="b"/>
          <a:lstStyle>
            <a:lvl1pPr algn="ctr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3763439"/>
            <a:ext cx="9590550" cy="1333494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507A8-A5CF-4D38-AB86-7EDDA87A85D4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18458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618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3795" y="2076450"/>
            <a:ext cx="4856841" cy="3622671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0716" y="2076451"/>
            <a:ext cx="4856841" cy="3622672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CD27C-8599-43EF-BA1D-14DDC1946E06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9660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Slate-V2-HD-compPhotoInset.png">
            <a:extLst>
              <a:ext uri="{FF2B5EF4-FFF2-40B4-BE49-F238E27FC236}">
                <a16:creationId xmlns:a16="http://schemas.microsoft.com/office/drawing/2014/main" id="{37B721FF-D609-4D98-9D19-CF75AA8A54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95" y="1734506"/>
            <a:ext cx="5029200" cy="4099959"/>
          </a:xfrm>
          <a:prstGeom prst="rect">
            <a:avLst/>
          </a:prstGeom>
        </p:spPr>
      </p:pic>
      <p:pic>
        <p:nvPicPr>
          <p:cNvPr id="21" name="Picture 20" descr="Slate-V2-HD-compPhotoInset.png">
            <a:extLst>
              <a:ext uri="{FF2B5EF4-FFF2-40B4-BE49-F238E27FC236}">
                <a16:creationId xmlns:a16="http://schemas.microsoft.com/office/drawing/2014/main" id="{073936BD-C868-433F-8E84-D6DD8E640E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357" y="1734506"/>
            <a:ext cx="5029200" cy="409995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9704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6013" y="1855153"/>
            <a:ext cx="4764764" cy="6924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6013" y="2702103"/>
            <a:ext cx="4764764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63166" y="1855152"/>
            <a:ext cx="4779582" cy="6924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63167" y="2702103"/>
            <a:ext cx="4779581" cy="3043533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3D99-809A-49C0-96E5-4250D0B498EE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008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3DE9B-B678-4EFB-BB7D-A4370204A0B0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4024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8812DA-F765-4142-A6A3-A8ED7235E082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4479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3706889" cy="1821918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609600"/>
            <a:ext cx="6411924" cy="50800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5" y="2673351"/>
            <a:ext cx="3706889" cy="301625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277FD-7DE6-41D4-930D-AC99F5AFE54E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38983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 descr="Slate-V2-HD-vertPhotoInset.png">
            <a:extLst>
              <a:ext uri="{FF2B5EF4-FFF2-40B4-BE49-F238E27FC236}">
                <a16:creationId xmlns:a16="http://schemas.microsoft.com/office/drawing/2014/main" id="{4D06E496-ACBA-4063-B4A1-C5C484EE5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665" y="609600"/>
            <a:ext cx="3584166" cy="52048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5" y="763701"/>
            <a:ext cx="5707899" cy="1675559"/>
          </a:xfrm>
        </p:spPr>
        <p:txBody>
          <a:bodyPr anchor="b">
            <a:noAutofit/>
          </a:bodyPr>
          <a:lstStyle>
            <a:lvl1pPr algn="ctr"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42551" y="763702"/>
            <a:ext cx="3275751" cy="4912822"/>
          </a:xfrm>
          <a:effectLst>
            <a:outerShdw blurRad="38100" dist="25400" dir="4440000">
              <a:srgbClr val="000000">
                <a:alpha val="36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73698" y="2679699"/>
            <a:ext cx="4588094" cy="3135695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A15526-7079-4B7B-987C-1B5FAE11A0FF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2959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95" y="609600"/>
            <a:ext cx="10353762" cy="1257300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95" y="2076450"/>
            <a:ext cx="10353762" cy="3714749"/>
          </a:xfrm>
          <a:prstGeom prst="rect">
            <a:avLst/>
          </a:prstGeom>
          <a:effectLst>
            <a:outerShdw blurRad="25400" dir="17880000">
              <a:srgbClr val="000000">
                <a:alpha val="46000"/>
              </a:srgb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6" y="6000749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073ED0CC-082F-4160-86E5-0D6041F12778}" type="datetime1">
              <a:rPr lang="en-US" smtClean="0"/>
              <a:t>11/3/2019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95" y="6000749"/>
            <a:ext cx="66728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6000749"/>
            <a:ext cx="75354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95000"/>
                  </a:schemeClr>
                </a:solidFill>
                <a:effectLst>
                  <a:outerShdw blurRad="50800" dist="38100" dir="2700000" algn="tl" rotWithShape="0">
                    <a:schemeClr val="bg1">
                      <a:alpha val="43000"/>
                    </a:schemeClr>
                  </a:outerShdw>
                </a:effectLst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3974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9" r:id="rId1"/>
    <p:sldLayoutId id="2147483688" r:id="rId2"/>
    <p:sldLayoutId id="2147483687" r:id="rId3"/>
    <p:sldLayoutId id="2147483686" r:id="rId4"/>
    <p:sldLayoutId id="2147483685" r:id="rId5"/>
    <p:sldLayoutId id="2147483684" r:id="rId6"/>
    <p:sldLayoutId id="2147483683" r:id="rId7"/>
    <p:sldLayoutId id="2147483682" r:id="rId8"/>
    <p:sldLayoutId id="2147483681" r:id="rId9"/>
    <p:sldLayoutId id="2147483680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</p:sldLayoutIdLst>
  <p:hf sldNum="0" hdr="0" ftr="0" dt="0"/>
  <p:txStyles>
    <p:titleStyle>
      <a:lvl1pPr algn="ctr" defTabSz="457200" rtl="0" eaLnBrk="1" latinLnBrk="0" hangingPunct="1">
        <a:lnSpc>
          <a:spcPct val="90000"/>
        </a:lnSpc>
        <a:spcBef>
          <a:spcPct val="0"/>
        </a:spcBef>
        <a:buNone/>
        <a:defRPr sz="3900" i="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21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1pPr>
      <a:lvl2pPr marL="72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9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2pPr>
      <a:lvl3pPr marL="102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7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3pPr>
      <a:lvl4pPr marL="1386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"/>
        <a:defRPr sz="15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4pPr>
      <a:lvl5pPr marL="1674000" indent="-2160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5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5pPr>
      <a:lvl6pPr marL="20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6pPr>
      <a:lvl7pPr marL="240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7pPr>
      <a:lvl8pPr marL="278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8pPr>
      <a:lvl9pPr marL="310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SzPct val="70000"/>
        <a:buFont typeface="Wingdings 2" charset="2"/>
        <a:buChar char=""/>
        <a:defRPr sz="1400" kern="1200">
          <a:ln>
            <a:solidFill>
              <a:schemeClr val="bg1">
                <a:lumMod val="75000"/>
                <a:lumOff val="25000"/>
                <a:alpha val="10000"/>
              </a:schemeClr>
            </a:solidFill>
          </a:ln>
          <a:solidFill>
            <a:schemeClr val="tx2"/>
          </a:solidFill>
          <a:effectLst>
            <a:outerShdw blurRad="9525" dist="25400" dir="14640000" algn="tl" rotWithShape="0">
              <a:schemeClr val="bg1">
                <a:alpha val="30000"/>
              </a:scheme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0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">
            <a:extLst>
              <a:ext uri="{FF2B5EF4-FFF2-40B4-BE49-F238E27FC236}">
                <a16:creationId xmlns:a16="http://schemas.microsoft.com/office/drawing/2014/main" id="{3FCDEF9C-7737-4981-BA19-4D5E7BDCCB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t="983" r="-2" b="14619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0693" y="1769540"/>
            <a:ext cx="9440034" cy="1828801"/>
          </a:xfrm>
        </p:spPr>
        <p:txBody>
          <a:bodyPr>
            <a:normAutofit/>
          </a:bodyPr>
          <a:lstStyle/>
          <a:p>
            <a:r>
              <a:rPr lang="en-US" sz="3000">
                <a:cs typeface="Calibri Light"/>
              </a:rPr>
              <a:t>BEHAVIORAL FINANCE:</a:t>
            </a:r>
            <a:br>
              <a:rPr lang="en-US" sz="3000">
                <a:cs typeface="Calibri Light"/>
              </a:rPr>
            </a:br>
            <a:r>
              <a:rPr lang="en-US" sz="3000">
                <a:cs typeface="Calibri Light"/>
              </a:rPr>
              <a:t>UNDERSTANDING INVESTORS'</a:t>
            </a:r>
            <a:br>
              <a:rPr lang="en-US" sz="3000">
                <a:cs typeface="Calibri Light"/>
              </a:rPr>
            </a:br>
            <a:r>
              <a:rPr lang="en-US" sz="3000">
                <a:cs typeface="Calibri Light"/>
              </a:rPr>
              <a:t>BEHAVIOR</a:t>
            </a:r>
            <a:br>
              <a:rPr lang="en-US" sz="3000">
                <a:cs typeface="Calibri Light"/>
              </a:rPr>
            </a:br>
            <a:endParaRPr lang="en-US" sz="30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0693" y="3773489"/>
            <a:ext cx="9440034" cy="1049867"/>
          </a:xfrm>
        </p:spPr>
        <p:txBody>
          <a:bodyPr vert="horz" lIns="91440" tIns="45720" rIns="91440" bIns="45720" rtlCol="0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1500">
                <a:cs typeface="Calibri"/>
              </a:rPr>
              <a:t>Presentation by undergraduate student</a:t>
            </a:r>
          </a:p>
          <a:p>
            <a:pPr>
              <a:lnSpc>
                <a:spcPct val="100000"/>
              </a:lnSpc>
            </a:pPr>
            <a:r>
              <a:rPr lang="en-US" sz="1500" err="1">
                <a:cs typeface="Calibri"/>
              </a:rPr>
              <a:t>Lagou</a:t>
            </a:r>
            <a:r>
              <a:rPr lang="en-US" sz="1500">
                <a:cs typeface="Calibri"/>
              </a:rPr>
              <a:t> </a:t>
            </a:r>
            <a:r>
              <a:rPr lang="en-US" sz="1500" err="1">
                <a:cs typeface="Calibri"/>
              </a:rPr>
              <a:t>Rodopi</a:t>
            </a:r>
            <a:r>
              <a:rPr lang="en-US" sz="1500">
                <a:cs typeface="Calibri"/>
              </a:rPr>
              <a:t>, Θ17066</a:t>
            </a:r>
          </a:p>
          <a:p>
            <a:pPr>
              <a:lnSpc>
                <a:spcPct val="100000"/>
              </a:lnSpc>
            </a:pPr>
            <a:r>
              <a:rPr lang="en-US" sz="1500">
                <a:cs typeface="Calibri"/>
              </a:rPr>
              <a:t>4/11/2019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E5068C-D00B-475A-9494-0A7D539899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25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1. OVERCONFIDENCE</a:t>
            </a:r>
            <a:endParaRPr lang="en-US" sz="25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4A53E7-387F-4CAF-A36A-1C835156CE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It is the unwarranted confidence humans tend to have in their decision making.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Overconfident investors may overestimate their ability to identify winning investments, causing them to believe that diversification is unnecessary.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Investors with much confidence in their trading skills often trade too much, with negative effect on their returns.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Overconfidence may be fueld by the 'self-attribution bias'.</a:t>
            </a:r>
          </a:p>
        </p:txBody>
      </p:sp>
    </p:spTree>
    <p:extLst>
      <p:ext uri="{BB962C8B-B14F-4D97-AF65-F5344CB8AC3E}">
        <p14:creationId xmlns:p14="http://schemas.microsoft.com/office/powerpoint/2010/main" val="8791986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234006C-CEC0-43D8-ADA8-AA056D78FC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2. LOSS AVERSION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A83297-C3C9-4C3D-AF33-C749956DF3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Established financial theory assumes that investors seek the highest return for the level of risk they are willing or able to bear.</a:t>
            </a:r>
            <a:endParaRPr lang="en-US" sz="2100"/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Behavioral finance suggests that investors are more sensitive to loss than to risk and return.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Professors Shefrin and Statman developed the idea of loss averson into a theory called 'disposition effect', indicating that individuals tend to sell winners and keep losers.</a:t>
            </a:r>
          </a:p>
        </p:txBody>
      </p:sp>
    </p:spTree>
    <p:extLst>
      <p:ext uri="{BB962C8B-B14F-4D97-AF65-F5344CB8AC3E}">
        <p14:creationId xmlns:p14="http://schemas.microsoft.com/office/powerpoint/2010/main" val="5338814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28B8CB-1453-47E4-AB78-F169F1E508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3. THE PROBLEM OF INERTIA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2F5900-1C91-4BAB-9A40-C94DA28D88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Inertia means that people fail to get around to taking action, often even to things they want or have agreed to do.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Inertia is related to 'regret avoidance'</a:t>
            </a:r>
          </a:p>
        </p:txBody>
      </p:sp>
    </p:spTree>
    <p:extLst>
      <p:ext uri="{BB962C8B-B14F-4D97-AF65-F5344CB8AC3E}">
        <p14:creationId xmlns:p14="http://schemas.microsoft.com/office/powerpoint/2010/main" val="10473284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DE20BAD-28CD-4EA8-84F2-6B1E3DB76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4. CONSTRUCTING PORTFOLIOS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A50B05-73AB-4F71-99FF-91588C9B74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Framing: the tendency to focus overwhelmingly on individual investments or securities, leading investors, while reviewing portfolios, to fret over the poor performance of a specific asset class or mutual fund.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Mental accounting: the separation of our wealth in different 'buckets' or pools, leading us to focus on the individual buckets than thinking broadly.</a:t>
            </a:r>
          </a:p>
        </p:txBody>
      </p:sp>
    </p:spTree>
    <p:extLst>
      <p:ext uri="{BB962C8B-B14F-4D97-AF65-F5344CB8AC3E}">
        <p14:creationId xmlns:p14="http://schemas.microsoft.com/office/powerpoint/2010/main" val="416975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6540ED7E-4309-4CF9-9C8D-82E304E0283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5929EF6-77F0-434B-881A-2D349DC88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21928" y="965196"/>
            <a:ext cx="4703484" cy="263314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  <a:t>BEHAVIORAL PORTFOLIO THEORY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A8ACC6B-EC7C-4E3C-8D08-C0A3AA407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50614" y="965196"/>
            <a:ext cx="5042779" cy="4781641"/>
          </a:xfrm>
          <a:prstGeom prst="rect">
            <a:avLst/>
          </a:prstGeom>
          <a:solidFill>
            <a:schemeClr val="tx1"/>
          </a:solidFill>
          <a:ln w="190500">
            <a:solidFill>
              <a:srgbClr val="F2F2F2">
                <a:alpha val="7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4" descr="A close up of text on a white background&#10;&#10;Description generated with very high confidence">
            <a:extLst>
              <a:ext uri="{FF2B5EF4-FFF2-40B4-BE49-F238E27FC236}">
                <a16:creationId xmlns:a16="http://schemas.microsoft.com/office/drawing/2014/main" id="{4CEEB89A-EFBF-4146-A0C9-76EF53C1D59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51843" y="1018708"/>
            <a:ext cx="5041735" cy="4718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6240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898D338-4025-41CB-81AF-F83C75AC7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28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5. MANAGING DIVERSIFICATION</a:t>
            </a:r>
            <a:endParaRPr lang="en-US" sz="28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5878B-0B23-4F51-A086-A85E862798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Naïve diversification: the of simplistic rules of thumb for portfolio construction, like the '1/n' approach, in the absence of information as well as the tendency to hold extreme portfolio allocations.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Investing in the familiar: the association of familiarity with low risk, known as home bias.</a:t>
            </a:r>
          </a:p>
        </p:txBody>
      </p:sp>
    </p:spTree>
    <p:extLst>
      <p:ext uri="{BB962C8B-B14F-4D97-AF65-F5344CB8AC3E}">
        <p14:creationId xmlns:p14="http://schemas.microsoft.com/office/powerpoint/2010/main" val="18511954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32A4E8F-24F4-4938-827C-66992921A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3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6. USING INFORMATIONS</a:t>
            </a:r>
            <a:endParaRPr lang="en-US" sz="33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C705B-7E0F-4CDE-B6CC-14680575D5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>
              <a:lnSpc>
                <a:spcPct val="100000"/>
              </a:lnSpc>
            </a:pPr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Anchoring: decisions can be 'anchored' by the way information is presented. In the financial sphere, values such as market index levels can act as anchors.</a:t>
            </a:r>
          </a:p>
          <a:p>
            <a:pPr indent="-305435">
              <a:lnSpc>
                <a:spcPct val="100000"/>
              </a:lnSpc>
            </a:pPr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Availability bias: recently observed or experienced events strongly influence decisions.</a:t>
            </a:r>
          </a:p>
          <a:p>
            <a:pPr indent="-305435">
              <a:lnSpc>
                <a:spcPct val="100000"/>
              </a:lnSpc>
            </a:pPr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Representativeness bias: decisions are made based on a situation's superficial characteristics rather than a detailed evaluation of reality.</a:t>
            </a:r>
          </a:p>
          <a:p>
            <a:pPr indent="-305435">
              <a:lnSpc>
                <a:spcPct val="100000"/>
              </a:lnSpc>
            </a:pPr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Conservatism bias: the decision maker clings to an initial judgement despite new contradictory information.</a:t>
            </a:r>
          </a:p>
        </p:txBody>
      </p:sp>
    </p:spTree>
    <p:extLst>
      <p:ext uri="{BB962C8B-B14F-4D97-AF65-F5344CB8AC3E}">
        <p14:creationId xmlns:p14="http://schemas.microsoft.com/office/powerpoint/2010/main" val="452378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607AC72-5526-4FA5-BA1C-AE2ADCE2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7. GROUP BEHAVIOR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A5BAED-78DC-4544-A506-9272394EF8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Two heads are better than one: the use of groupps to make decisions and how the desire for social acceptance affects the decision maker.</a:t>
            </a:r>
            <a:endParaRPr lang="en-US" sz="2100"/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Crowds vs Groups: crowds are often able to identify correct answers to a problem.</a:t>
            </a:r>
          </a:p>
        </p:txBody>
      </p:sp>
    </p:spTree>
    <p:extLst>
      <p:ext uri="{BB962C8B-B14F-4D97-AF65-F5344CB8AC3E}">
        <p14:creationId xmlns:p14="http://schemas.microsoft.com/office/powerpoint/2010/main" val="26387545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2BFC186A-5A9F-4A9A-A72D-DFBBE99344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3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8EE1E2B-262B-4EE5-9AB3-125FAB1A8A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ln w="15875" cap="sq" cmpd="sng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A72D72-1E91-4048-851B-485A53F567B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77626" y="966851"/>
            <a:ext cx="6889930" cy="4626864"/>
          </a:xfr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0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  <a:t>III. MANAGING BIASES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62CADB7-E9BE-4376-8036-0D21CBDC9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75587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BB29C93-71C8-4200-A62F-E0C6CBB0B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1. AUTOPILOT APPROACHES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ED9A44-CF28-4814-BE10-15BAA6181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They are often called 'commitment devices' or disciplined approaches and it  is the use of a regular schedule for guiding decisions.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It helps in portfolio rebalancing so that investors sell out of markets or investments that have outperformed and add to markets or investments that have lagged.</a:t>
            </a:r>
          </a:p>
          <a:p>
            <a:pPr indent="-305435"/>
            <a:endParaRPr lang="en-US" sz="210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1991197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7A3BE-20DF-4026-83CE-4F9C2CB07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TABLE OF CONTENTS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9B032E-4568-491E-B8DE-6A35CF546A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I. DEFINITION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EC4410-09D5-4403-AEDA-163D6E1B82E0}"/>
              </a:ext>
            </a:extLst>
          </p:cNvPr>
          <p:cNvSpPr>
            <a:spLocks noGrp="1"/>
          </p:cNvSpPr>
          <p:nvPr>
            <p:ph type="body" sz="half" idx="15"/>
          </p:nvPr>
        </p:nvSpPr>
        <p:spPr/>
        <p:txBody>
          <a:bodyPr/>
          <a:lstStyle/>
          <a:p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1. THE FOUNDATIONS OF BEHAVIORAL FINANCE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2. BEHAVIORAL FINANCE AND ACADEMIC SCHOLARS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3. WHAT IS BEHAVIORAL FINANCE?</a:t>
            </a:r>
          </a:p>
          <a:p>
            <a:r>
              <a:rPr lang="en-US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4. TRADITIONAL 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FINANCE THEORIES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5.  ARBITRAGE AND ITS LIMITS</a:t>
            </a:r>
          </a:p>
          <a:p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D627BF-2512-49F7-AEE7-48830BD0E0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II. INVESTORS' </a:t>
            </a:r>
            <a:r>
              <a:rPr lang="en-US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BEHAVIOR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284B202-EDF9-4602-B2A3-A4BBFFAD0DC7}"/>
              </a:ext>
            </a:extLst>
          </p:cNvPr>
          <p:cNvSpPr>
            <a:spLocks noGrp="1"/>
          </p:cNvSpPr>
          <p:nvPr>
            <p:ph type="body" sz="half" idx="16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1. OVERCONFIDENCE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2. LOSS AVERSION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3. THE PROBLEM OF INERTIA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4. CONSTRUCTING PORTFOLIOS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5. MANAGIMG DIVERSIFICATION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6. USING INFORMATION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7, GROUP BEHAVIOR</a:t>
            </a:r>
          </a:p>
          <a:p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3FEB9F9-03C4-49F4-BDA1-0F46CCC7665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III. MANAGING THE BIASES</a:t>
            </a:r>
            <a:endParaRPr lang="en-US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C886870C-38FC-4FEA-B0A9-952232CF45C0}"/>
              </a:ext>
            </a:extLst>
          </p:cNvPr>
          <p:cNvSpPr>
            <a:spLocks noGrp="1"/>
          </p:cNvSpPr>
          <p:nvPr>
            <p:ph type="body" sz="half" idx="17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1. AUTOPILOT APPROACHES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2. AWARENESS FOR ADVISER AND CLIENT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3. AUDIT TRAILS, FEEDBACK AND FRAMING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4. CHECKLISTS</a:t>
            </a:r>
          </a:p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5. THE DEVIL'S ADVOCATE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25185245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9864DBC-CED8-4BB6-A037-0D3C6DD29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2. AWARENESS FOR ADVISER AND CLIENT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A13CC5-0713-472E-BD67-485BFECC1B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Advisers should develop an awareness of the different biases and how they can affect their clients.</a:t>
            </a:r>
            <a:endParaRPr lang="en-US" sz="2100"/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Advisers can do a fact-finding exercise with their clients, looking at their circumstances and objectives.</a:t>
            </a:r>
          </a:p>
          <a:p>
            <a:pPr indent="-305435"/>
            <a:endParaRPr lang="en-US" sz="210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15395060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DB1004C-D4E9-4142-9394-E4D38E9DB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3. AUDIT TRAILS, FEEDBACK AND FRAMING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DD5654-3544-4D3A-883A-D9008D4B7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The formalisation of investment objectives and requirements in an investment policy statement.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Framing: portfolio discussions should always be framed in terms of long-term goals and the client's total wealth picture.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They use feedback in order to learn to control and work around unhelpful decision biases.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pPr marL="37465" indent="0">
              <a:buNone/>
            </a:pP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38184422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6AADAFF-9DBA-4DE4-8028-B8683835D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4. CHECKLISTS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E7BB708-037C-4B8B-9C3B-253E0492E9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 checklist takes expert knowledge to be made.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It consists of a series of brief statements that guides actions.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The list can check for common biases.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24795418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496A602-AA78-4A31-929F-7D286CF08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5. THE DEVIL'S ADVOCATE</a:t>
            </a:r>
            <a:endParaRPr lang="en-US" sz="360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C02F31-1A4B-42E0-B63E-129CEC37B0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Individuals tend to decide on a course of action and then looking for evidence to confirm that course.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The devil's advocate allows inestors to avoid neglecting the case against the action.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265724410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F3C19A-6BF5-46C4-9107-BF4518663C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REFERENCES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B4906F-CB59-4E73-B30C-FD23B5D763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Barberis, N. and Thaler, R. (2002). </a:t>
            </a:r>
            <a:r>
              <a:rPr lang="en-US" i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A Survey of Behavioral Finance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. [online] Papers.ssrn.com. Available at: https://papers.ssrn.com/sol3/papers.cfm?abstract_id=332266 [Accessed 3 Nov. 2019].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Bryne, A. and P. Utkus, S. (n.d.). </a:t>
            </a:r>
            <a:r>
              <a:rPr lang="en-US" i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Behavioral Finance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. [online] Vanguard.co.uk. Available at: </a:t>
            </a:r>
            <a:r>
              <a:rPr lang="en-US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https://www.vanguard.co.uk/documents/portal/literature/behavourial-finance-guide.pdf 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[Accessed 3 Nov. 2019].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Ricciardi, V. and K. Simon, H. (2000). </a:t>
            </a:r>
            <a:r>
              <a:rPr lang="en-US" i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What is Behavioral Finance?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. [online] Smallake.kr. Available at: http://www.smallake.kr/wp-content/uploads/2016/07/SSRN-id256754.pdf [Accessed 3 Nov. 2019].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(2019). </a:t>
            </a:r>
            <a:r>
              <a:rPr lang="en-US" i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Lectures Bureau | Τι είναι τελικά η Συμπεριφορική Χρηματοοικονομική (Behavioral Finance); | Μέρος Α’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. [online] Lecturesbureau.gr. Available at: https://www.lecturesbureau.gr/1/behavioral-finance-part-a/ [Accessed 3 Nov. 2019].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(2019). </a:t>
            </a:r>
            <a:r>
              <a:rPr lang="en-US" i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Lectures Bureau | Τι είναι τελικά η Συμπεριφορική Χρηματοοικονομική (Behavioral Finance); | Μέρος Β’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. [online] Lecturesbureau.gr. Available at: https://www.lecturesbureau.gr/1/behavioral-finance-part-b/ [Accessed 3 Nov. 2019].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(2019). </a:t>
            </a:r>
            <a:r>
              <a:rPr lang="en-US" i="1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Lectures Bureau | Τι είναι τελικά η Συμπεριφορική Χρηματοοικονομική (Behavioral Finance); | Μέρος Γ’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ea typeface="+mn-lt"/>
                <a:cs typeface="+mn-lt"/>
              </a:rPr>
              <a:t>. [online] Lecturesbureau.gr. Available at: https://www.lecturesbureau.gr/1/behavioral-finance-part-c/ [Accessed 3 Nov. 2019].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ea typeface="+mn-lt"/>
              <a:cs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69981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471772-E57F-4CD9-9241-D264A2F7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1">
              <a:lumMod val="75000"/>
              <a:lumOff val="25000"/>
              <a:alpha val="8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FAD6CCB-9422-4A57-99D3-0ED1D3B3D03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77625" y="963507"/>
            <a:ext cx="6849344" cy="49950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2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  <a:t>QUESTIONS, REMARKS</a:t>
            </a:r>
            <a:br>
              <a:rPr lang="en-US" sz="52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</a:br>
            <a:r>
              <a:rPr lang="en-US" sz="52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  <a:t>FEEDBACK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CC7E9E-3FF6-4189-9B36-995A779F3C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45830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471772-E57F-4CD9-9241-D264A2F7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1">
              <a:lumMod val="75000"/>
              <a:lumOff val="25000"/>
              <a:alpha val="8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9932662-B8CB-4586-AC2A-4EC6CCEB5EA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77625" y="963507"/>
            <a:ext cx="6849344" cy="49950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2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  <a:t>THANK YOU FOR YOUR TIME!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CC7E9E-3FF6-4189-9B36-995A779F3C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820601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471772-E57F-4CD9-9241-D264A2F7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1">
              <a:lumMod val="75000"/>
              <a:lumOff val="25000"/>
              <a:alpha val="8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124FF1-7CE0-477B-B1B1-1DAD746C1C2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77625" y="963507"/>
            <a:ext cx="6849344" cy="49950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2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  <a:t>I. DEFINITION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CC7E9E-3FF6-4189-9B36-995A779F3C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988043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C84E38-514A-4AEA-A8EE-EC880EC30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3806" y="4565255"/>
            <a:ext cx="10355326" cy="543472"/>
          </a:xfrm>
        </p:spPr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1. FOUNDATIONS OF BEHAVIORAL FINANCE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DD7ECFF-B720-4C8B-A6F6-7F48BC4319D4}"/>
              </a:ext>
            </a:extLst>
          </p:cNvPr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47DEFB-D36A-4A93-AF5A-98758552BF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913795" y="5247728"/>
            <a:ext cx="10353762" cy="543472"/>
          </a:xfrm>
        </p:spPr>
        <p:txBody>
          <a:bodyPr/>
          <a:lstStyle/>
          <a:p>
            <a:r>
              <a:rPr lang="en-US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THE INTERDISCIPLINARY RELATIONSHIP THAT INTEGRATES BEHAVIORAL FINANCE</a:t>
            </a:r>
            <a:endParaRPr lang="en-US" dirty="0"/>
          </a:p>
        </p:txBody>
      </p:sp>
      <p:graphicFrame>
        <p:nvGraphicFramePr>
          <p:cNvPr id="9" name="Diagram 10">
            <a:extLst>
              <a:ext uri="{FF2B5EF4-FFF2-40B4-BE49-F238E27FC236}">
                <a16:creationId xmlns:a16="http://schemas.microsoft.com/office/drawing/2014/main" id="{C66F8F25-7A45-4F33-83E8-043A74F15D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73101597"/>
              </p:ext>
            </p:extLst>
          </p:nvPr>
        </p:nvGraphicFramePr>
        <p:xfrm>
          <a:off x="3799840" y="624840"/>
          <a:ext cx="45720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14345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E7CDD33-0BFA-4DF4-8024-EADBE04EFD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2. BEHAVIORAL </a:t>
            </a:r>
            <a:r>
              <a:rPr lang="en-US" sz="3600" dirty="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FINANCE AND ACADEMIC SCHOLARS </a:t>
            </a:r>
            <a:endParaRPr lang="en-US" sz="3600" dirty="0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B7FB24-11C3-48C8-AE0B-31AF16E3C5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 fontScale="92500"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Statman states that behavior and psychology influence the decision-making process in terms of risk assessment and the issues of framing.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According to Shefrin, behavioral finance is the interaction of psychology with the financial actions and performance of the investors.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Barber and Odean</a:t>
            </a: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 state that behavioral finance attempts to enrich economic understanding by incorporating aspects of human nature into financial models.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Robert Olsen describes it as an attempt to comprehend and forecast systematic investor behavior.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51211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7">
            <a:extLst>
              <a:ext uri="{FF2B5EF4-FFF2-40B4-BE49-F238E27FC236}">
                <a16:creationId xmlns:a16="http://schemas.microsoft.com/office/drawing/2014/main" id="{9A6C2C86-63BF-47D5-AA3F-905111A238E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5ECC00A-1BF7-4505-9BCA-7514F83E34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4013" y="1115568"/>
            <a:ext cx="3487616" cy="4626864"/>
          </a:xfrm>
        </p:spPr>
        <p:txBody>
          <a:bodyPr>
            <a:normAutofit/>
          </a:bodyPr>
          <a:lstStyle/>
          <a:p>
            <a:pPr algn="l"/>
            <a:r>
              <a:rPr lang="en-US" sz="36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3.WHAT IS BEHAVIORAL FINANCE?</a:t>
            </a:r>
            <a:endParaRPr lang="en-US" sz="3600"/>
          </a:p>
        </p:txBody>
      </p:sp>
      <p:cxnSp>
        <p:nvCxnSpPr>
          <p:cNvPr id="9" name="Straight Connector 9">
            <a:extLst>
              <a:ext uri="{FF2B5EF4-FFF2-40B4-BE49-F238E27FC236}">
                <a16:creationId xmlns:a16="http://schemas.microsoft.com/office/drawing/2014/main" id="{425A0768-3044-4AA9-A889-D2CAA68C51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654605" y="2057400"/>
            <a:ext cx="0" cy="2743200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2874D7-7FE9-4267-B977-E439A6004A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5398" y="1115568"/>
            <a:ext cx="6245352" cy="4626864"/>
          </a:xfrm>
        </p:spPr>
        <p:txBody>
          <a:bodyPr anchor="ctr">
            <a:normAutofit/>
          </a:bodyPr>
          <a:lstStyle/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Behavioral finance attempts to explain and increase understanding to the reasoning patterns of investors, including the emotional processes involved and the degree to which they influence the decision-making process.</a:t>
            </a:r>
          </a:p>
          <a:p>
            <a:pPr indent="-305435"/>
            <a:r>
              <a:rPr lang="en-US" sz="2100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Also , it studies the psycological and sociological factors that influence the decision-making process of individuals, groups and entities.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The field was developed by the need to implement the traditional finance theories (EMH &amp; MPT).</a:t>
            </a:r>
            <a:endParaRPr lang="en-US" sz="2100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pPr indent="-305435"/>
            <a:endParaRPr lang="en-US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10233614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963596-6868-44AF-A442-0B8BB21F52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4. TRADITIONAL FINANCE THEORIES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73988D-BD57-49B3-A99E-20F1ABF21B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EFFICIENT MARKET HYPOTHESIS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558ED-4153-46B8-B919-8BF11B68304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It is based on two assumptions: </a:t>
            </a:r>
            <a:endParaRPr lang="en-US"/>
          </a:p>
          <a:p>
            <a:pPr marL="37465" indent="0">
              <a:buNone/>
            </a:pP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1.  All information has already been reflected in a stock's price or market value and</a:t>
            </a:r>
          </a:p>
          <a:p>
            <a:pPr marL="37465" indent="0">
              <a:buNone/>
            </a:pP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2. the current price the stock or bond is trading for today is its fair value.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If we accept the EMH, then we should also accept that the investors own the whole market and they don't try to out-perfom it'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1B3669-11C2-418E-AAF4-A02B340C02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MODERN PORTFOLIO THEORY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384F0F-EBCA-4B5B-89F2-C43C400CBF22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It is a stock or portfolio's expected returns, standard deviation, and its correlation with the other stocks or mutual funds held within the portfolio.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An efficient portfolio is a group of stocks that has the maximum expected return given the amount of risk assumed.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</p:spTree>
    <p:extLst>
      <p:ext uri="{BB962C8B-B14F-4D97-AF65-F5344CB8AC3E}">
        <p14:creationId xmlns:p14="http://schemas.microsoft.com/office/powerpoint/2010/main" val="11487787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C811AE-647F-4514-A1E8-82B86DD308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</a:rPr>
              <a:t>5. ARBITRAGE AND ITS LIMITS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B047CC-CA16-469A-B39B-3D992690CB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FRIEDMAN'S POINT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588D6C-32E3-4588-9B68-431C53ED2A6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Rational traders will quicky undo any price dislocations caused by irrational traders.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It is based on two ascertions:</a:t>
            </a:r>
          </a:p>
          <a:p>
            <a:pPr marL="37465" indent="0">
              <a:buNone/>
            </a:pP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1. Any mispricining is considered an attractive opportunity and</a:t>
            </a:r>
          </a:p>
          <a:p>
            <a:pPr marL="37465" indent="0">
              <a:buNone/>
            </a:pPr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2. rational traders will take the opportunity, therefore correcting the mispricing.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9D2BBF7-17AA-4588-BF86-B29610A637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BEHAVIORISTS' POINT</a:t>
            </a:r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70ACF46-D634-45EF-AA45-B850A80EF5CF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Not any price dislocation leads to arbitrage.</a:t>
            </a:r>
          </a:p>
          <a:p>
            <a:pPr indent="-305435"/>
            <a:r>
              <a:rPr lang="en-US">
                <a:ln>
                  <a:solidFill>
                    <a:srgbClr val="000000">
                      <a:lumMod val="75000"/>
                      <a:lumOff val="25000"/>
                      <a:alpha val="10000"/>
                    </a:srgbClr>
                  </a:solidFill>
                </a:ln>
                <a:effectLst>
                  <a:outerShdw blurRad="9525" dist="25400" dir="14640000" algn="tl" rotWithShape="0">
                    <a:srgbClr val="000000">
                      <a:alpha val="30000"/>
                    </a:srgbClr>
                  </a:outerShdw>
                </a:effectLst>
                <a:cs typeface="Dubai"/>
              </a:rPr>
              <a:t>Sometimes the strategy might be risky.</a:t>
            </a:r>
            <a:endParaRPr lang="en-US" dirty="0">
              <a:ln>
                <a:solidFill>
                  <a:srgbClr val="000000">
                    <a:lumMod val="75000"/>
                    <a:lumOff val="25000"/>
                    <a:alpha val="10000"/>
                  </a:srgbClr>
                </a:solidFill>
              </a:ln>
              <a:effectLst>
                <a:outerShdw blurRad="9525" dist="25400" dir="14640000" algn="tl" rotWithShape="0">
                  <a:srgbClr val="000000">
                    <a:alpha val="30000"/>
                  </a:srgbClr>
                </a:outerShdw>
              </a:effectLst>
              <a:cs typeface="Dubai"/>
            </a:endParaRPr>
          </a:p>
        </p:txBody>
      </p:sp>
      <p:graphicFrame>
        <p:nvGraphicFramePr>
          <p:cNvPr id="7" name="Diagram 7">
            <a:extLst>
              <a:ext uri="{FF2B5EF4-FFF2-40B4-BE49-F238E27FC236}">
                <a16:creationId xmlns:a16="http://schemas.microsoft.com/office/drawing/2014/main" id="{4EC7F1D1-6303-48CA-9E78-8CB333FC650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92162633"/>
              </p:ext>
            </p:extLst>
          </p:nvPr>
        </p:nvGraphicFramePr>
        <p:xfrm>
          <a:off x="6827520" y="3530600"/>
          <a:ext cx="3515360" cy="2214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475088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1">
                <a:shade val="80000"/>
                <a:lumMod val="80000"/>
              </a:schemeClr>
              <a:schemeClr val="bg1">
                <a:tint val="98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7471772-E57F-4CD9-9241-D264A2F782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21564" y="320040"/>
            <a:ext cx="11548872" cy="6217920"/>
          </a:xfrm>
          <a:prstGeom prst="rect">
            <a:avLst/>
          </a:prstGeom>
          <a:solidFill>
            <a:schemeClr val="bg1">
              <a:lumMod val="75000"/>
              <a:lumOff val="25000"/>
              <a:alpha val="80000"/>
            </a:schemeClr>
          </a:solidFill>
          <a:ln>
            <a:noFill/>
          </a:ln>
          <a:effectLst>
            <a:innerShdw blurRad="63500" dist="508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35A9507-E0D5-4ECE-96C8-18997625854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377625" y="963507"/>
            <a:ext cx="6849344" cy="499502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l"/>
            <a:r>
              <a:rPr lang="en-US" sz="5200" kern="1200">
                <a:ln>
                  <a:solidFill>
                    <a:schemeClr val="bg1">
                      <a:lumMod val="75000"/>
                      <a:lumOff val="25000"/>
                      <a:alpha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9525" dist="25400" dir="14640000" algn="tl" rotWithShape="0">
                    <a:schemeClr val="bg1">
                      <a:alpha val="30000"/>
                    </a:schemeClr>
                  </a:outerShdw>
                </a:effectLst>
                <a:latin typeface="+mj-lt"/>
                <a:ea typeface="+mj-ea"/>
              </a:rPr>
              <a:t>II. INVESTORS' BEHAVIOR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1CC7E9E-3FF6-4189-9B36-995A779F3C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055891" y="2057399"/>
            <a:ext cx="0" cy="27432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45572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lateVTI">
  <a:themeElements>
    <a:clrScheme name="">
      <a:dk1>
        <a:srgbClr val="000000"/>
      </a:dk1>
      <a:lt1>
        <a:srgbClr val="FFFFFF"/>
      </a:lt1>
      <a:dk2>
        <a:srgbClr val="243341"/>
      </a:dk2>
      <a:lt2>
        <a:srgbClr val="E4E8E2"/>
      </a:lt2>
      <a:accent1>
        <a:srgbClr val="A14DC3"/>
      </a:accent1>
      <a:accent2>
        <a:srgbClr val="6A4AB7"/>
      </a:accent2>
      <a:accent3>
        <a:srgbClr val="4D5BC3"/>
      </a:accent3>
      <a:accent4>
        <a:srgbClr val="3B7BB1"/>
      </a:accent4>
      <a:accent5>
        <a:srgbClr val="47B1B6"/>
      </a:accent5>
      <a:accent6>
        <a:srgbClr val="3BB185"/>
      </a:accent6>
      <a:hlink>
        <a:srgbClr val="368DA4"/>
      </a:hlink>
      <a:folHlink>
        <a:srgbClr val="7F7F7F"/>
      </a:folHlink>
    </a:clrScheme>
    <a:fontScheme name="Slate">
      <a:majorFont>
        <a:latin typeface="Georgia Pro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Dubai" panose="02040603050505030304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ate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63500" dist="25400" dir="5400000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 prst="hardEdge"/>
          </a:sp3d>
        </a:effectStyle>
      </a:effectStyleLst>
      <a:bgFillStyleLst>
        <a:solidFill>
          <a:schemeClr val="phClr"/>
        </a:solidFill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lumMod val="80000"/>
              </a:schemeClr>
              <a:schemeClr val="phClr">
                <a:tint val="98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ateVTI" id="{35C4A07C-0176-4A32-9BCB-B016516853F0}" vid="{9B70D35C-BCA8-4715-BB49-8BE54A7FC07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Widescreen</PresentationFormat>
  <Paragraphs>0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SlateVTI</vt:lpstr>
      <vt:lpstr>BEHAVIORAL FINANCE: UNDERSTANDING INVESTORS' BEHAVIOR </vt:lpstr>
      <vt:lpstr>TABLE OF CONTENTS</vt:lpstr>
      <vt:lpstr>I. DEFINITION</vt:lpstr>
      <vt:lpstr>1. FOUNDATIONS OF BEHAVIORAL FINANCE</vt:lpstr>
      <vt:lpstr>2. BEHAVIORAL FINANCE AND ACADEMIC SCHOLARS </vt:lpstr>
      <vt:lpstr>3.WHAT IS BEHAVIORAL FINANCE?</vt:lpstr>
      <vt:lpstr>4. TRADITIONAL FINANCE THEORIES</vt:lpstr>
      <vt:lpstr>5. ARBITRAGE AND ITS LIMITS</vt:lpstr>
      <vt:lpstr>II. INVESTORS' BEHAVIOR</vt:lpstr>
      <vt:lpstr>1. OVERCONFIDENCE</vt:lpstr>
      <vt:lpstr>2. LOSS AVERSION</vt:lpstr>
      <vt:lpstr>3. THE PROBLEM OF INERTIA</vt:lpstr>
      <vt:lpstr>4. CONSTRUCTING PORTFOLIOS</vt:lpstr>
      <vt:lpstr>BEHAVIORAL PORTFOLIO THEORY</vt:lpstr>
      <vt:lpstr>5. MANAGING DIVERSIFICATION</vt:lpstr>
      <vt:lpstr>6. USING INFORMATIONS</vt:lpstr>
      <vt:lpstr>7. GROUP BEHAVIOR</vt:lpstr>
      <vt:lpstr>III. MANAGING BIASES</vt:lpstr>
      <vt:lpstr>1. AUTOPILOT APPROACHES</vt:lpstr>
      <vt:lpstr>2. AWARENESS FOR ADVISER AND CLIENT</vt:lpstr>
      <vt:lpstr>3. AUDIT TRAILS, FEEDBACK AND FRAMING</vt:lpstr>
      <vt:lpstr>4. CHECKLISTS</vt:lpstr>
      <vt:lpstr>5. THE DEVIL'S ADVOCATE</vt:lpstr>
      <vt:lpstr>REFERENCES</vt:lpstr>
      <vt:lpstr>QUESTIONS, REMARKS FEEDBACK</vt:lpstr>
      <vt:lpstr>THANK YOU FOR YOUR TIME!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1850</cp:revision>
  <dcterms:created xsi:type="dcterms:W3CDTF">2019-11-03T14:45:24Z</dcterms:created>
  <dcterms:modified xsi:type="dcterms:W3CDTF">2019-11-04T05:59:40Z</dcterms:modified>
</cp:coreProperties>
</file>