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256" r:id="rId2"/>
    <p:sldId id="283" r:id="rId3"/>
    <p:sldId id="282" r:id="rId4"/>
    <p:sldId id="310" r:id="rId5"/>
    <p:sldId id="278" r:id="rId6"/>
    <p:sldId id="319" r:id="rId7"/>
    <p:sldId id="320" r:id="rId8"/>
    <p:sldId id="277" r:id="rId9"/>
    <p:sldId id="321" r:id="rId10"/>
    <p:sldId id="322" r:id="rId11"/>
    <p:sldId id="324" r:id="rId12"/>
    <p:sldId id="325" r:id="rId13"/>
    <p:sldId id="326" r:id="rId14"/>
    <p:sldId id="327" r:id="rId15"/>
    <p:sldId id="328" r:id="rId16"/>
    <p:sldId id="329" r:id="rId17"/>
    <p:sldId id="361" r:id="rId18"/>
    <p:sldId id="330" r:id="rId19"/>
    <p:sldId id="331" r:id="rId20"/>
    <p:sldId id="332" r:id="rId21"/>
    <p:sldId id="333" r:id="rId22"/>
    <p:sldId id="334" r:id="rId23"/>
    <p:sldId id="335" r:id="rId24"/>
    <p:sldId id="336" r:id="rId25"/>
    <p:sldId id="337" r:id="rId26"/>
    <p:sldId id="338" r:id="rId27"/>
    <p:sldId id="339" r:id="rId28"/>
    <p:sldId id="340" r:id="rId29"/>
    <p:sldId id="341" r:id="rId30"/>
    <p:sldId id="342" r:id="rId31"/>
    <p:sldId id="343" r:id="rId32"/>
    <p:sldId id="344" r:id="rId33"/>
    <p:sldId id="345" r:id="rId34"/>
    <p:sldId id="346" r:id="rId35"/>
    <p:sldId id="347" r:id="rId36"/>
    <p:sldId id="348" r:id="rId37"/>
    <p:sldId id="349" r:id="rId38"/>
    <p:sldId id="350" r:id="rId39"/>
    <p:sldId id="351" r:id="rId40"/>
    <p:sldId id="352" r:id="rId41"/>
    <p:sldId id="353" r:id="rId42"/>
    <p:sldId id="354" r:id="rId43"/>
    <p:sldId id="355" r:id="rId44"/>
    <p:sldId id="356" r:id="rId45"/>
    <p:sldId id="357" r:id="rId46"/>
    <p:sldId id="358" r:id="rId47"/>
    <p:sldId id="359" r:id="rId48"/>
    <p:sldId id="360" r:id="rId49"/>
  </p:sldIdLst>
  <p:sldSz cx="12192000" cy="6858000"/>
  <p:notesSz cx="6858000" cy="9144000"/>
  <p:defaultTextStyle>
    <a:defPPr rtl="0">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1D4B"/>
    <a:srgbClr val="000000"/>
    <a:srgbClr val="BCC9D2"/>
    <a:srgbClr val="354051"/>
    <a:srgbClr val="6C0404"/>
    <a:srgbClr val="800404"/>
    <a:srgbClr val="550303"/>
    <a:srgbClr val="3C02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3B4B98B0-60AC-42C2-AFA5-B58CD77FA1E5}">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16DA210-FB5B-4158-B5E0-FEB733F419BA}" styleName="Φωτεινό στυλ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C083E6E3-FA7D-4D7B-A595-EF9225AFEA82}" styleName="Φωτεινό στυλ 1 - Έμφαση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DA37D80-6434-44D0-A028-1B22A696006F}" styleName="Φωτεινό στυλ 3 - Έμφαση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9D7B26C5-4107-4FEC-AEDC-1716B250A1EF}" styleName="Φωτεινό στυλ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E3FDE45-AF77-4B5C-9715-49D594BDF05E}" styleName="Φωτεινό στυλ 1 - Έμφαση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Φωτεινό στυλ 1 - Έμφαση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72833802-FEF1-4C79-8D5D-14CF1EAF98D9}" styleName="Φωτεινό στυλ 2 - Έμφαση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8799B23B-EC83-4686-B30A-512413B5E67A}" styleName="Φωτεινό στυλ 3 - Έμφαση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892" autoAdjust="0"/>
    <p:restoredTop sz="94706" autoAdjust="0"/>
  </p:normalViewPr>
  <p:slideViewPr>
    <p:cSldViewPr>
      <p:cViewPr varScale="1">
        <p:scale>
          <a:sx n="84" d="100"/>
          <a:sy n="84" d="100"/>
        </p:scale>
        <p:origin x="634" y="29"/>
      </p:cViewPr>
      <p:guideLst>
        <p:guide orient="horz" pos="2160"/>
        <p:guide pos="3840"/>
      </p:guideLst>
    </p:cSldViewPr>
  </p:slideViewPr>
  <p:notesTextViewPr>
    <p:cViewPr>
      <p:scale>
        <a:sx n="1" d="1"/>
        <a:sy n="1" d="1"/>
      </p:scale>
      <p:origin x="0" y="0"/>
    </p:cViewPr>
  </p:notesTextViewPr>
  <p:notesViewPr>
    <p:cSldViewPr showGuides="1">
      <p:cViewPr varScale="1">
        <p:scale>
          <a:sx n="100" d="100"/>
          <a:sy n="100" d="100"/>
        </p:scale>
        <p:origin x="3552" y="7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1" Type="http://schemas.openxmlformats.org/officeDocument/2006/relationships/oleObject" Target="file:///C:\Users\erosm\Desktop\Total%20primary%20energy%20supply%20(TPES)%20by%20source%20-%20United%20Kingdom.csv"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erosm\Desktop\University\&#924;&#945;&#952;&#942;&#956;&#945;&#964;&#945;\&#915;&#953;&#945;%20&#949;&#960;&#972;&#956;&#949;&#957;&#951;%20&#949;&#958;&#949;&#964;&#945;&#963;&#964;&#953;&#954;&#942;\&#917;'&#949;&#958;&#940;&#956;&#951;&#957;&#959;-&#928;&#945;&#947;&#954;&#972;&#963;&#956;&#953;&#945;%20&#959;&#953;&#954;&#959;&#957;&#959;&#956;&#953;&#954;&#942;%20&#947;&#949;&#969;&#947;&#961;&#945;&#966;&#943;&#945;\UK\Total%20final%20consumption%20(TFC)%20by%20sector%20-%20United%20Kingdom.xlsx" TargetMode="External"/></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Energy supply by source in ktoe</a:t>
            </a:r>
          </a:p>
        </c:rich>
      </c:tx>
      <c:layout>
        <c:manualLayout>
          <c:xMode val="edge"/>
          <c:yMode val="edge"/>
          <c:x val="0.26871049715652412"/>
          <c:y val="1.5555446681038103E-2"/>
        </c:manualLayout>
      </c:layout>
      <c:overlay val="0"/>
    </c:title>
    <c:autoTitleDeleted val="0"/>
    <c:plotArea>
      <c:layout/>
      <c:barChart>
        <c:barDir val="col"/>
        <c:grouping val="clustered"/>
        <c:varyColors val="0"/>
        <c:ser>
          <c:idx val="0"/>
          <c:order val="0"/>
          <c:tx>
            <c:strRef>
              <c:f>'Total primary energy supply (TP'!$H$4</c:f>
              <c:strCache>
                <c:ptCount val="1"/>
                <c:pt idx="0">
                  <c:v>Oil</c:v>
                </c:pt>
              </c:strCache>
            </c:strRef>
          </c:tx>
          <c:invertIfNegative val="0"/>
          <c:cat>
            <c:numRef>
              <c:f>'Total primary energy supply (TP'!$A$5:$A$11</c:f>
              <c:numCache>
                <c:formatCode>General</c:formatCode>
                <c:ptCount val="7"/>
                <c:pt idx="0">
                  <c:v>1990</c:v>
                </c:pt>
                <c:pt idx="1">
                  <c:v>1995</c:v>
                </c:pt>
                <c:pt idx="2">
                  <c:v>2000</c:v>
                </c:pt>
                <c:pt idx="3">
                  <c:v>2005</c:v>
                </c:pt>
                <c:pt idx="4">
                  <c:v>2010</c:v>
                </c:pt>
                <c:pt idx="5">
                  <c:v>2015</c:v>
                </c:pt>
                <c:pt idx="6">
                  <c:v>2018</c:v>
                </c:pt>
              </c:numCache>
            </c:numRef>
          </c:cat>
          <c:val>
            <c:numRef>
              <c:f>'Total primary energy supply (TP'!$H$5:$H$11</c:f>
              <c:numCache>
                <c:formatCode>General</c:formatCode>
                <c:ptCount val="7"/>
                <c:pt idx="0">
                  <c:v>76375</c:v>
                </c:pt>
                <c:pt idx="1">
                  <c:v>77428</c:v>
                </c:pt>
                <c:pt idx="2">
                  <c:v>73223</c:v>
                </c:pt>
                <c:pt idx="3">
                  <c:v>72924</c:v>
                </c:pt>
                <c:pt idx="4">
                  <c:v>63647</c:v>
                </c:pt>
                <c:pt idx="5">
                  <c:v>60197</c:v>
                </c:pt>
                <c:pt idx="6">
                  <c:v>60645</c:v>
                </c:pt>
              </c:numCache>
            </c:numRef>
          </c:val>
          <c:extLst>
            <c:ext xmlns:c16="http://schemas.microsoft.com/office/drawing/2014/chart" uri="{C3380CC4-5D6E-409C-BE32-E72D297353CC}">
              <c16:uniqueId val="{00000000-62ED-4D24-ABD1-E3A32B61E6D6}"/>
            </c:ext>
          </c:extLst>
        </c:ser>
        <c:ser>
          <c:idx val="1"/>
          <c:order val="1"/>
          <c:tx>
            <c:strRef>
              <c:f>'Total primary energy supply (TP'!$B$4</c:f>
              <c:strCache>
                <c:ptCount val="1"/>
                <c:pt idx="0">
                  <c:v>Coal</c:v>
                </c:pt>
              </c:strCache>
            </c:strRef>
          </c:tx>
          <c:invertIfNegative val="0"/>
          <c:cat>
            <c:numRef>
              <c:f>'Total primary energy supply (TP'!$A$5:$A$11</c:f>
              <c:numCache>
                <c:formatCode>General</c:formatCode>
                <c:ptCount val="7"/>
                <c:pt idx="0">
                  <c:v>1990</c:v>
                </c:pt>
                <c:pt idx="1">
                  <c:v>1995</c:v>
                </c:pt>
                <c:pt idx="2">
                  <c:v>2000</c:v>
                </c:pt>
                <c:pt idx="3">
                  <c:v>2005</c:v>
                </c:pt>
                <c:pt idx="4">
                  <c:v>2010</c:v>
                </c:pt>
                <c:pt idx="5">
                  <c:v>2015</c:v>
                </c:pt>
                <c:pt idx="6">
                  <c:v>2018</c:v>
                </c:pt>
              </c:numCache>
            </c:numRef>
          </c:cat>
          <c:val>
            <c:numRef>
              <c:f>'Total primary energy supply (TP'!$B$5:$B$11</c:f>
              <c:numCache>
                <c:formatCode>General</c:formatCode>
                <c:ptCount val="7"/>
                <c:pt idx="0">
                  <c:v>63113</c:v>
                </c:pt>
                <c:pt idx="1">
                  <c:v>47255</c:v>
                </c:pt>
                <c:pt idx="2">
                  <c:v>36533</c:v>
                </c:pt>
                <c:pt idx="3">
                  <c:v>37914</c:v>
                </c:pt>
                <c:pt idx="4">
                  <c:v>30975</c:v>
                </c:pt>
                <c:pt idx="5">
                  <c:v>23914</c:v>
                </c:pt>
                <c:pt idx="6">
                  <c:v>7987</c:v>
                </c:pt>
              </c:numCache>
            </c:numRef>
          </c:val>
          <c:extLst>
            <c:ext xmlns:c16="http://schemas.microsoft.com/office/drawing/2014/chart" uri="{C3380CC4-5D6E-409C-BE32-E72D297353CC}">
              <c16:uniqueId val="{00000001-62ED-4D24-ABD1-E3A32B61E6D6}"/>
            </c:ext>
          </c:extLst>
        </c:ser>
        <c:ser>
          <c:idx val="2"/>
          <c:order val="2"/>
          <c:tx>
            <c:strRef>
              <c:f>'Total primary energy supply (TP'!$C$4</c:f>
              <c:strCache>
                <c:ptCount val="1"/>
                <c:pt idx="0">
                  <c:v>Natural gas</c:v>
                </c:pt>
              </c:strCache>
            </c:strRef>
          </c:tx>
          <c:invertIfNegative val="0"/>
          <c:cat>
            <c:numRef>
              <c:f>'Total primary energy supply (TP'!$A$5:$A$11</c:f>
              <c:numCache>
                <c:formatCode>General</c:formatCode>
                <c:ptCount val="7"/>
                <c:pt idx="0">
                  <c:v>1990</c:v>
                </c:pt>
                <c:pt idx="1">
                  <c:v>1995</c:v>
                </c:pt>
                <c:pt idx="2">
                  <c:v>2000</c:v>
                </c:pt>
                <c:pt idx="3">
                  <c:v>2005</c:v>
                </c:pt>
                <c:pt idx="4">
                  <c:v>2010</c:v>
                </c:pt>
                <c:pt idx="5">
                  <c:v>2015</c:v>
                </c:pt>
                <c:pt idx="6">
                  <c:v>2018</c:v>
                </c:pt>
              </c:numCache>
            </c:numRef>
          </c:cat>
          <c:val>
            <c:numRef>
              <c:f>'Total primary energy supply (TP'!$C$5:$C$11</c:f>
              <c:numCache>
                <c:formatCode>General</c:formatCode>
                <c:ptCount val="7"/>
                <c:pt idx="0">
                  <c:v>47203</c:v>
                </c:pt>
                <c:pt idx="1">
                  <c:v>65119</c:v>
                </c:pt>
                <c:pt idx="2">
                  <c:v>87399</c:v>
                </c:pt>
                <c:pt idx="3">
                  <c:v>85473</c:v>
                </c:pt>
                <c:pt idx="4">
                  <c:v>84817</c:v>
                </c:pt>
                <c:pt idx="5">
                  <c:v>61885</c:v>
                </c:pt>
                <c:pt idx="6">
                  <c:v>67886</c:v>
                </c:pt>
              </c:numCache>
            </c:numRef>
          </c:val>
          <c:extLst>
            <c:ext xmlns:c16="http://schemas.microsoft.com/office/drawing/2014/chart" uri="{C3380CC4-5D6E-409C-BE32-E72D297353CC}">
              <c16:uniqueId val="{00000002-62ED-4D24-ABD1-E3A32B61E6D6}"/>
            </c:ext>
          </c:extLst>
        </c:ser>
        <c:ser>
          <c:idx val="3"/>
          <c:order val="3"/>
          <c:tx>
            <c:strRef>
              <c:f>'Total primary energy supply (TP'!$D$4</c:f>
              <c:strCache>
                <c:ptCount val="1"/>
                <c:pt idx="0">
                  <c:v>Nuclear</c:v>
                </c:pt>
              </c:strCache>
            </c:strRef>
          </c:tx>
          <c:invertIfNegative val="0"/>
          <c:cat>
            <c:numRef>
              <c:f>'Total primary energy supply (TP'!$A$5:$A$11</c:f>
              <c:numCache>
                <c:formatCode>General</c:formatCode>
                <c:ptCount val="7"/>
                <c:pt idx="0">
                  <c:v>1990</c:v>
                </c:pt>
                <c:pt idx="1">
                  <c:v>1995</c:v>
                </c:pt>
                <c:pt idx="2">
                  <c:v>2000</c:v>
                </c:pt>
                <c:pt idx="3">
                  <c:v>2005</c:v>
                </c:pt>
                <c:pt idx="4">
                  <c:v>2010</c:v>
                </c:pt>
                <c:pt idx="5">
                  <c:v>2015</c:v>
                </c:pt>
                <c:pt idx="6">
                  <c:v>2018</c:v>
                </c:pt>
              </c:numCache>
            </c:numRef>
          </c:cat>
          <c:val>
            <c:numRef>
              <c:f>'Total primary energy supply (TP'!$D$5:$D$11</c:f>
              <c:numCache>
                <c:formatCode>General</c:formatCode>
                <c:ptCount val="7"/>
                <c:pt idx="0">
                  <c:v>17132</c:v>
                </c:pt>
                <c:pt idx="1">
                  <c:v>23180</c:v>
                </c:pt>
                <c:pt idx="2">
                  <c:v>22164</c:v>
                </c:pt>
                <c:pt idx="3">
                  <c:v>21266</c:v>
                </c:pt>
                <c:pt idx="4">
                  <c:v>16191</c:v>
                </c:pt>
                <c:pt idx="5">
                  <c:v>18329</c:v>
                </c:pt>
                <c:pt idx="6">
                  <c:v>16953</c:v>
                </c:pt>
              </c:numCache>
            </c:numRef>
          </c:val>
          <c:extLst>
            <c:ext xmlns:c16="http://schemas.microsoft.com/office/drawing/2014/chart" uri="{C3380CC4-5D6E-409C-BE32-E72D297353CC}">
              <c16:uniqueId val="{00000003-62ED-4D24-ABD1-E3A32B61E6D6}"/>
            </c:ext>
          </c:extLst>
        </c:ser>
        <c:ser>
          <c:idx val="4"/>
          <c:order val="4"/>
          <c:tx>
            <c:strRef>
              <c:f>'Total primary energy supply (TP'!$G$4</c:f>
              <c:strCache>
                <c:ptCount val="1"/>
                <c:pt idx="0">
                  <c:v>Biofuels and waste</c:v>
                </c:pt>
              </c:strCache>
            </c:strRef>
          </c:tx>
          <c:invertIfNegative val="0"/>
          <c:cat>
            <c:numRef>
              <c:f>'Total primary energy supply (TP'!$A$5:$A$11</c:f>
              <c:numCache>
                <c:formatCode>General</c:formatCode>
                <c:ptCount val="7"/>
                <c:pt idx="0">
                  <c:v>1990</c:v>
                </c:pt>
                <c:pt idx="1">
                  <c:v>1995</c:v>
                </c:pt>
                <c:pt idx="2">
                  <c:v>2000</c:v>
                </c:pt>
                <c:pt idx="3">
                  <c:v>2005</c:v>
                </c:pt>
                <c:pt idx="4">
                  <c:v>2010</c:v>
                </c:pt>
                <c:pt idx="5">
                  <c:v>2015</c:v>
                </c:pt>
                <c:pt idx="6">
                  <c:v>2018</c:v>
                </c:pt>
              </c:numCache>
            </c:numRef>
          </c:cat>
          <c:val>
            <c:numRef>
              <c:f>'Total primary energy supply (TP'!$G$5:$G$11</c:f>
              <c:numCache>
                <c:formatCode>General</c:formatCode>
                <c:ptCount val="7"/>
                <c:pt idx="0">
                  <c:v>627</c:v>
                </c:pt>
                <c:pt idx="1">
                  <c:v>1539</c:v>
                </c:pt>
                <c:pt idx="2">
                  <c:v>1922</c:v>
                </c:pt>
                <c:pt idx="3">
                  <c:v>3857</c:v>
                </c:pt>
                <c:pt idx="4">
                  <c:v>6572</c:v>
                </c:pt>
                <c:pt idx="5">
                  <c:v>10824</c:v>
                </c:pt>
                <c:pt idx="6">
                  <c:v>15224</c:v>
                </c:pt>
              </c:numCache>
            </c:numRef>
          </c:val>
          <c:extLst>
            <c:ext xmlns:c16="http://schemas.microsoft.com/office/drawing/2014/chart" uri="{C3380CC4-5D6E-409C-BE32-E72D297353CC}">
              <c16:uniqueId val="{00000004-62ED-4D24-ABD1-E3A32B61E6D6}"/>
            </c:ext>
          </c:extLst>
        </c:ser>
        <c:ser>
          <c:idx val="5"/>
          <c:order val="5"/>
          <c:tx>
            <c:strRef>
              <c:f>'Total primary energy supply (TP'!$F$4</c:f>
              <c:strCache>
                <c:ptCount val="1"/>
                <c:pt idx="0">
                  <c:v>Wind, solar, etc.</c:v>
                </c:pt>
              </c:strCache>
            </c:strRef>
          </c:tx>
          <c:invertIfNegative val="0"/>
          <c:cat>
            <c:numRef>
              <c:f>'Total primary energy supply (TP'!$A$5:$A$11</c:f>
              <c:numCache>
                <c:formatCode>General</c:formatCode>
                <c:ptCount val="7"/>
                <c:pt idx="0">
                  <c:v>1990</c:v>
                </c:pt>
                <c:pt idx="1">
                  <c:v>1995</c:v>
                </c:pt>
                <c:pt idx="2">
                  <c:v>2000</c:v>
                </c:pt>
                <c:pt idx="3">
                  <c:v>2005</c:v>
                </c:pt>
                <c:pt idx="4">
                  <c:v>2010</c:v>
                </c:pt>
                <c:pt idx="5">
                  <c:v>2015</c:v>
                </c:pt>
                <c:pt idx="6">
                  <c:v>2018</c:v>
                </c:pt>
              </c:numCache>
            </c:numRef>
          </c:cat>
          <c:val>
            <c:numRef>
              <c:f>'Total primary energy supply (TP'!$F$5:$F$11</c:f>
              <c:numCache>
                <c:formatCode>General</c:formatCode>
                <c:ptCount val="7"/>
                <c:pt idx="0">
                  <c:v>12</c:v>
                </c:pt>
                <c:pt idx="1">
                  <c:v>45</c:v>
                </c:pt>
                <c:pt idx="2">
                  <c:v>94</c:v>
                </c:pt>
                <c:pt idx="3">
                  <c:v>281</c:v>
                </c:pt>
                <c:pt idx="4">
                  <c:v>927</c:v>
                </c:pt>
                <c:pt idx="5">
                  <c:v>4162</c:v>
                </c:pt>
                <c:pt idx="6">
                  <c:v>6076</c:v>
                </c:pt>
              </c:numCache>
            </c:numRef>
          </c:val>
          <c:extLst>
            <c:ext xmlns:c16="http://schemas.microsoft.com/office/drawing/2014/chart" uri="{C3380CC4-5D6E-409C-BE32-E72D297353CC}">
              <c16:uniqueId val="{00000005-62ED-4D24-ABD1-E3A32B61E6D6}"/>
            </c:ext>
          </c:extLst>
        </c:ser>
        <c:ser>
          <c:idx val="6"/>
          <c:order val="6"/>
          <c:tx>
            <c:strRef>
              <c:f>'Total primary energy supply (TP'!$E$4</c:f>
              <c:strCache>
                <c:ptCount val="1"/>
                <c:pt idx="0">
                  <c:v>Hydro</c:v>
                </c:pt>
              </c:strCache>
            </c:strRef>
          </c:tx>
          <c:invertIfNegative val="0"/>
          <c:cat>
            <c:numRef>
              <c:f>'Total primary energy supply (TP'!$A$5:$A$11</c:f>
              <c:numCache>
                <c:formatCode>General</c:formatCode>
                <c:ptCount val="7"/>
                <c:pt idx="0">
                  <c:v>1990</c:v>
                </c:pt>
                <c:pt idx="1">
                  <c:v>1995</c:v>
                </c:pt>
                <c:pt idx="2">
                  <c:v>2000</c:v>
                </c:pt>
                <c:pt idx="3">
                  <c:v>2005</c:v>
                </c:pt>
                <c:pt idx="4">
                  <c:v>2010</c:v>
                </c:pt>
                <c:pt idx="5">
                  <c:v>2015</c:v>
                </c:pt>
                <c:pt idx="6">
                  <c:v>2018</c:v>
                </c:pt>
              </c:numCache>
            </c:numRef>
          </c:cat>
          <c:val>
            <c:numRef>
              <c:f>'Total primary energy supply (TP'!$E$5:$E$11</c:f>
              <c:numCache>
                <c:formatCode>General</c:formatCode>
                <c:ptCount val="7"/>
                <c:pt idx="0">
                  <c:v>448</c:v>
                </c:pt>
                <c:pt idx="1">
                  <c:v>416</c:v>
                </c:pt>
                <c:pt idx="2">
                  <c:v>437</c:v>
                </c:pt>
                <c:pt idx="3">
                  <c:v>423</c:v>
                </c:pt>
                <c:pt idx="4">
                  <c:v>309</c:v>
                </c:pt>
                <c:pt idx="5">
                  <c:v>541</c:v>
                </c:pt>
                <c:pt idx="6">
                  <c:v>470</c:v>
                </c:pt>
              </c:numCache>
            </c:numRef>
          </c:val>
          <c:extLst>
            <c:ext xmlns:c16="http://schemas.microsoft.com/office/drawing/2014/chart" uri="{C3380CC4-5D6E-409C-BE32-E72D297353CC}">
              <c16:uniqueId val="{00000006-62ED-4D24-ABD1-E3A32B61E6D6}"/>
            </c:ext>
          </c:extLst>
        </c:ser>
        <c:dLbls>
          <c:showLegendKey val="0"/>
          <c:showVal val="0"/>
          <c:showCatName val="0"/>
          <c:showSerName val="0"/>
          <c:showPercent val="0"/>
          <c:showBubbleSize val="0"/>
        </c:dLbls>
        <c:gapWidth val="150"/>
        <c:axId val="145084800"/>
        <c:axId val="145086336"/>
      </c:barChart>
      <c:catAx>
        <c:axId val="145084800"/>
        <c:scaling>
          <c:orientation val="minMax"/>
        </c:scaling>
        <c:delete val="0"/>
        <c:axPos val="b"/>
        <c:numFmt formatCode="General" sourceLinked="1"/>
        <c:majorTickMark val="out"/>
        <c:minorTickMark val="none"/>
        <c:tickLblPos val="nextTo"/>
        <c:crossAx val="145086336"/>
        <c:crosses val="autoZero"/>
        <c:auto val="1"/>
        <c:lblAlgn val="ctr"/>
        <c:lblOffset val="100"/>
        <c:noMultiLvlLbl val="0"/>
      </c:catAx>
      <c:valAx>
        <c:axId val="145086336"/>
        <c:scaling>
          <c:orientation val="minMax"/>
        </c:scaling>
        <c:delete val="0"/>
        <c:axPos val="l"/>
        <c:majorGridlines/>
        <c:numFmt formatCode="General" sourceLinked="1"/>
        <c:majorTickMark val="out"/>
        <c:minorTickMark val="none"/>
        <c:tickLblPos val="nextTo"/>
        <c:crossAx val="145084800"/>
        <c:crosses val="autoZero"/>
        <c:crossBetween val="between"/>
      </c:valAx>
    </c:plotArea>
    <c:legend>
      <c:legendPos val="r"/>
      <c:overlay val="0"/>
    </c:legend>
    <c:plotVisOnly val="1"/>
    <c:dispBlanksAs val="gap"/>
    <c:showDLblsOverMax val="0"/>
  </c:chart>
  <c:txPr>
    <a:bodyPr/>
    <a:lstStyle/>
    <a:p>
      <a:pPr>
        <a:defRPr>
          <a:solidFill>
            <a:srgbClr val="000000"/>
          </a:solidFil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Energy consumption by sector in ktoe</a:t>
            </a:r>
          </a:p>
        </c:rich>
      </c:tx>
      <c:overlay val="0"/>
    </c:title>
    <c:autoTitleDeleted val="0"/>
    <c:plotArea>
      <c:layout/>
      <c:barChart>
        <c:barDir val="col"/>
        <c:grouping val="clustered"/>
        <c:varyColors val="0"/>
        <c:ser>
          <c:idx val="8"/>
          <c:order val="8"/>
          <c:tx>
            <c:strRef>
              <c:f>'Total primary energy supply (TP'!$H$4</c:f>
            </c:strRef>
          </c:tx>
          <c:invertIfNegative val="0"/>
          <c:cat>
            <c:multiLvlStrRef>
              <c:f>'Total primary energy supply (TP'!$A$5:$A$11</c:f>
            </c:multiLvlStrRef>
          </c:cat>
          <c:val>
            <c:numRef>
              <c:f>'Total primary energy supply (TP'!$H$5:$H$11</c:f>
            </c:numRef>
          </c:val>
          <c:extLst>
            <c:ext xmlns:c16="http://schemas.microsoft.com/office/drawing/2014/chart" uri="{C3380CC4-5D6E-409C-BE32-E72D297353CC}">
              <c16:uniqueId val="{00000000-427E-4F8A-932D-03EA652CCEE9}"/>
            </c:ext>
          </c:extLst>
        </c:ser>
        <c:ser>
          <c:idx val="9"/>
          <c:order val="9"/>
          <c:tx>
            <c:strRef>
              <c:f>'Total primary energy supply (TP'!$B$4</c:f>
            </c:strRef>
          </c:tx>
          <c:invertIfNegative val="0"/>
          <c:cat>
            <c:multiLvlStrRef>
              <c:f>'Total primary energy supply (TP'!$A$5:$A$11</c:f>
            </c:multiLvlStrRef>
          </c:cat>
          <c:val>
            <c:numRef>
              <c:f>'Total primary energy supply (TP'!$B$5:$B$11</c:f>
            </c:numRef>
          </c:val>
          <c:extLst>
            <c:ext xmlns:c16="http://schemas.microsoft.com/office/drawing/2014/chart" uri="{C3380CC4-5D6E-409C-BE32-E72D297353CC}">
              <c16:uniqueId val="{00000001-427E-4F8A-932D-03EA652CCEE9}"/>
            </c:ext>
          </c:extLst>
        </c:ser>
        <c:ser>
          <c:idx val="10"/>
          <c:order val="10"/>
          <c:tx>
            <c:strRef>
              <c:f>'Total primary energy supply (TP'!$C$4</c:f>
            </c:strRef>
          </c:tx>
          <c:invertIfNegative val="0"/>
          <c:cat>
            <c:multiLvlStrRef>
              <c:f>'Total primary energy supply (TP'!$A$5:$A$11</c:f>
            </c:multiLvlStrRef>
          </c:cat>
          <c:val>
            <c:numRef>
              <c:f>'Total primary energy supply (TP'!$C$5:$C$11</c:f>
            </c:numRef>
          </c:val>
          <c:extLst>
            <c:ext xmlns:c16="http://schemas.microsoft.com/office/drawing/2014/chart" uri="{C3380CC4-5D6E-409C-BE32-E72D297353CC}">
              <c16:uniqueId val="{00000002-427E-4F8A-932D-03EA652CCEE9}"/>
            </c:ext>
          </c:extLst>
        </c:ser>
        <c:ser>
          <c:idx val="11"/>
          <c:order val="11"/>
          <c:tx>
            <c:strRef>
              <c:f>'Total primary energy supply (TP'!$D$4</c:f>
            </c:strRef>
          </c:tx>
          <c:invertIfNegative val="0"/>
          <c:cat>
            <c:multiLvlStrRef>
              <c:f>'Total primary energy supply (TP'!$A$5:$A$11</c:f>
            </c:multiLvlStrRef>
          </c:cat>
          <c:val>
            <c:numRef>
              <c:f>'Total primary energy supply (TP'!$D$5:$D$11</c:f>
            </c:numRef>
          </c:val>
          <c:extLst>
            <c:ext xmlns:c16="http://schemas.microsoft.com/office/drawing/2014/chart" uri="{C3380CC4-5D6E-409C-BE32-E72D297353CC}">
              <c16:uniqueId val="{00000003-427E-4F8A-932D-03EA652CCEE9}"/>
            </c:ext>
          </c:extLst>
        </c:ser>
        <c:ser>
          <c:idx val="12"/>
          <c:order val="12"/>
          <c:tx>
            <c:strRef>
              <c:f>'Total primary energy supply (TP'!$G$4</c:f>
            </c:strRef>
          </c:tx>
          <c:invertIfNegative val="0"/>
          <c:cat>
            <c:multiLvlStrRef>
              <c:f>'Total primary energy supply (TP'!$A$5:$A$11</c:f>
            </c:multiLvlStrRef>
          </c:cat>
          <c:val>
            <c:numRef>
              <c:f>'Total primary energy supply (TP'!$G$5:$G$11</c:f>
            </c:numRef>
          </c:val>
          <c:extLst>
            <c:ext xmlns:c16="http://schemas.microsoft.com/office/drawing/2014/chart" uri="{C3380CC4-5D6E-409C-BE32-E72D297353CC}">
              <c16:uniqueId val="{00000004-427E-4F8A-932D-03EA652CCEE9}"/>
            </c:ext>
          </c:extLst>
        </c:ser>
        <c:ser>
          <c:idx val="13"/>
          <c:order val="13"/>
          <c:tx>
            <c:strRef>
              <c:f>'Total primary energy supply (TP'!$F$4</c:f>
            </c:strRef>
          </c:tx>
          <c:invertIfNegative val="0"/>
          <c:cat>
            <c:multiLvlStrRef>
              <c:f>'Total primary energy supply (TP'!$A$5:$A$11</c:f>
            </c:multiLvlStrRef>
          </c:cat>
          <c:val>
            <c:numRef>
              <c:f>'Total primary energy supply (TP'!$F$5:$F$11</c:f>
            </c:numRef>
          </c:val>
          <c:extLst>
            <c:ext xmlns:c16="http://schemas.microsoft.com/office/drawing/2014/chart" uri="{C3380CC4-5D6E-409C-BE32-E72D297353CC}">
              <c16:uniqueId val="{00000005-427E-4F8A-932D-03EA652CCEE9}"/>
            </c:ext>
          </c:extLst>
        </c:ser>
        <c:ser>
          <c:idx val="14"/>
          <c:order val="14"/>
          <c:tx>
            <c:strRef>
              <c:f>'Total primary energy supply (TP'!$E$4</c:f>
            </c:strRef>
          </c:tx>
          <c:invertIfNegative val="0"/>
          <c:cat>
            <c:multiLvlStrRef>
              <c:f>'Total primary energy supply (TP'!$A$5:$A$11</c:f>
            </c:multiLvlStrRef>
          </c:cat>
          <c:val>
            <c:numRef>
              <c:f>'Total primary energy supply (TP'!$E$5:$E$11</c:f>
            </c:numRef>
          </c:val>
          <c:extLst>
            <c:ext xmlns:c16="http://schemas.microsoft.com/office/drawing/2014/chart" uri="{C3380CC4-5D6E-409C-BE32-E72D297353CC}">
              <c16:uniqueId val="{00000006-427E-4F8A-932D-03EA652CCEE9}"/>
            </c:ext>
          </c:extLst>
        </c:ser>
        <c:ser>
          <c:idx val="15"/>
          <c:order val="15"/>
          <c:tx>
            <c:strRef>
              <c:f>'[Total final consumption (TFC) by sector - United Kingdom.xlsx]Total final consumption (TFC) b'!$B$1</c:f>
            </c:strRef>
          </c:tx>
          <c:invertIfNegative val="0"/>
          <c:cat>
            <c:multiLvlStrRef>
              <c:f>'[Total final consumption (TFC) by sector - United Kingdom.xlsx]Total final consumption (TFC) b'!$A$2:$A$7</c:f>
            </c:multiLvlStrRef>
          </c:cat>
          <c:val>
            <c:numRef>
              <c:f>'[Total final consumption (TFC) by sector - United Kingdom.xlsx]Total final consumption (TFC) b'!$B$2:$B$7</c:f>
            </c:numRef>
          </c:val>
          <c:extLst>
            <c:ext xmlns:c16="http://schemas.microsoft.com/office/drawing/2014/chart" uri="{C3380CC4-5D6E-409C-BE32-E72D297353CC}">
              <c16:uniqueId val="{00000007-427E-4F8A-932D-03EA652CCEE9}"/>
            </c:ext>
          </c:extLst>
        </c:ser>
        <c:ser>
          <c:idx val="16"/>
          <c:order val="16"/>
          <c:tx>
            <c:strRef>
              <c:f>'[Total final consumption (TFC) by sector - United Kingdom.xlsx]Total final consumption (TFC) b'!$C$1</c:f>
            </c:strRef>
          </c:tx>
          <c:invertIfNegative val="0"/>
          <c:cat>
            <c:multiLvlStrRef>
              <c:f>'[Total final consumption (TFC) by sector - United Kingdom.xlsx]Total final consumption (TFC) b'!$A$2:$A$7</c:f>
            </c:multiLvlStrRef>
          </c:cat>
          <c:val>
            <c:numRef>
              <c:f>'[Total final consumption (TFC) by sector - United Kingdom.xlsx]Total final consumption (TFC) b'!$C$2:$C$7</c:f>
            </c:numRef>
          </c:val>
          <c:extLst>
            <c:ext xmlns:c16="http://schemas.microsoft.com/office/drawing/2014/chart" uri="{C3380CC4-5D6E-409C-BE32-E72D297353CC}">
              <c16:uniqueId val="{00000008-427E-4F8A-932D-03EA652CCEE9}"/>
            </c:ext>
          </c:extLst>
        </c:ser>
        <c:ser>
          <c:idx val="17"/>
          <c:order val="17"/>
          <c:tx>
            <c:strRef>
              <c:f>'[Total final consumption (TFC) by sector - United Kingdom.xlsx]Total final consumption (TFC) b'!$D$1</c:f>
            </c:strRef>
          </c:tx>
          <c:invertIfNegative val="0"/>
          <c:cat>
            <c:multiLvlStrRef>
              <c:f>'[Total final consumption (TFC) by sector - United Kingdom.xlsx]Total final consumption (TFC) b'!$A$2:$A$7</c:f>
            </c:multiLvlStrRef>
          </c:cat>
          <c:val>
            <c:numRef>
              <c:f>'[Total final consumption (TFC) by sector - United Kingdom.xlsx]Total final consumption (TFC) b'!$D$2:$D$7</c:f>
            </c:numRef>
          </c:val>
          <c:extLst>
            <c:ext xmlns:c16="http://schemas.microsoft.com/office/drawing/2014/chart" uri="{C3380CC4-5D6E-409C-BE32-E72D297353CC}">
              <c16:uniqueId val="{00000009-427E-4F8A-932D-03EA652CCEE9}"/>
            </c:ext>
          </c:extLst>
        </c:ser>
        <c:ser>
          <c:idx val="18"/>
          <c:order val="18"/>
          <c:tx>
            <c:strRef>
              <c:f>'[Total final consumption (TFC) by sector - United Kingdom.xlsx]Total final consumption (TFC) b'!$E$1</c:f>
            </c:strRef>
          </c:tx>
          <c:invertIfNegative val="0"/>
          <c:cat>
            <c:multiLvlStrRef>
              <c:f>'[Total final consumption (TFC) by sector - United Kingdom.xlsx]Total final consumption (TFC) b'!$A$2:$A$7</c:f>
            </c:multiLvlStrRef>
          </c:cat>
          <c:val>
            <c:numRef>
              <c:f>'[Total final consumption (TFC) by sector - United Kingdom.xlsx]Total final consumption (TFC) b'!$E$2:$E$7</c:f>
            </c:numRef>
          </c:val>
          <c:extLst>
            <c:ext xmlns:c16="http://schemas.microsoft.com/office/drawing/2014/chart" uri="{C3380CC4-5D6E-409C-BE32-E72D297353CC}">
              <c16:uniqueId val="{0000000A-427E-4F8A-932D-03EA652CCEE9}"/>
            </c:ext>
          </c:extLst>
        </c:ser>
        <c:ser>
          <c:idx val="19"/>
          <c:order val="19"/>
          <c:tx>
            <c:strRef>
              <c:f>'[Total final consumption (TFC) by sector - United Kingdom.xlsx]Total final consumption (TFC) b'!$H$1</c:f>
            </c:strRef>
          </c:tx>
          <c:invertIfNegative val="0"/>
          <c:cat>
            <c:multiLvlStrRef>
              <c:f>'[Total final consumption (TFC) by sector - United Kingdom.xlsx]Total final consumption (TFC) b'!$A$2:$A$7</c:f>
            </c:multiLvlStrRef>
          </c:cat>
          <c:val>
            <c:numRef>
              <c:f>'[Total final consumption (TFC) by sector - United Kingdom.xlsx]Total final consumption (TFC) b'!$H$2:$H$7</c:f>
            </c:numRef>
          </c:val>
          <c:extLst>
            <c:ext xmlns:c16="http://schemas.microsoft.com/office/drawing/2014/chart" uri="{C3380CC4-5D6E-409C-BE32-E72D297353CC}">
              <c16:uniqueId val="{0000000B-427E-4F8A-932D-03EA652CCEE9}"/>
            </c:ext>
          </c:extLst>
        </c:ser>
        <c:ser>
          <c:idx val="20"/>
          <c:order val="20"/>
          <c:tx>
            <c:strRef>
              <c:f>'[Total final consumption (TFC) by sector - United Kingdom.xlsx]Total final consumption (TFC) b'!$G$1</c:f>
            </c:strRef>
          </c:tx>
          <c:invertIfNegative val="0"/>
          <c:cat>
            <c:multiLvlStrRef>
              <c:f>'[Total final consumption (TFC) by sector - United Kingdom.xlsx]Total final consumption (TFC) b'!$A$2:$A$7</c:f>
            </c:multiLvlStrRef>
          </c:cat>
          <c:val>
            <c:numRef>
              <c:f>'[Total final consumption (TFC) by sector - United Kingdom.xlsx]Total final consumption (TFC) b'!$G$2:$G$7</c:f>
            </c:numRef>
          </c:val>
          <c:extLst>
            <c:ext xmlns:c16="http://schemas.microsoft.com/office/drawing/2014/chart" uri="{C3380CC4-5D6E-409C-BE32-E72D297353CC}">
              <c16:uniqueId val="{0000000C-427E-4F8A-932D-03EA652CCEE9}"/>
            </c:ext>
          </c:extLst>
        </c:ser>
        <c:ser>
          <c:idx val="21"/>
          <c:order val="21"/>
          <c:tx>
            <c:strRef>
              <c:f>'[Total final consumption (TFC) by sector - United Kingdom.xlsx]Total final consumption (TFC) b'!$F$1</c:f>
            </c:strRef>
          </c:tx>
          <c:invertIfNegative val="0"/>
          <c:cat>
            <c:multiLvlStrRef>
              <c:f>'[Total final consumption (TFC) by sector - United Kingdom.xlsx]Total final consumption (TFC) b'!$A$2:$A$7</c:f>
            </c:multiLvlStrRef>
          </c:cat>
          <c:val>
            <c:numRef>
              <c:f>'[Total final consumption (TFC) by sector - United Kingdom.xlsx]Total final consumption (TFC) b'!$F$2:$F$7</c:f>
            </c:numRef>
          </c:val>
          <c:extLst>
            <c:ext xmlns:c16="http://schemas.microsoft.com/office/drawing/2014/chart" uri="{C3380CC4-5D6E-409C-BE32-E72D297353CC}">
              <c16:uniqueId val="{0000000D-427E-4F8A-932D-03EA652CCEE9}"/>
            </c:ext>
          </c:extLst>
        </c:ser>
        <c:ser>
          <c:idx val="22"/>
          <c:order val="22"/>
          <c:tx>
            <c:strRef>
              <c:f>'[Total final consumption (TFC) by sector - United Kingdom.xlsx]Total final consumption (TFC) b'!$I$1</c:f>
            </c:strRef>
          </c:tx>
          <c:invertIfNegative val="0"/>
          <c:cat>
            <c:multiLvlStrRef>
              <c:f>'[Total final consumption (TFC) by sector - United Kingdom.xlsx]Total final consumption (TFC) b'!$A$2:$A$7</c:f>
            </c:multiLvlStrRef>
          </c:cat>
          <c:val>
            <c:numRef>
              <c:f>'[Total final consumption (TFC) by sector - United Kingdom.xlsx]Total final consumption (TFC) b'!$I$2:$I$7</c:f>
            </c:numRef>
          </c:val>
          <c:extLst>
            <c:ext xmlns:c16="http://schemas.microsoft.com/office/drawing/2014/chart" uri="{C3380CC4-5D6E-409C-BE32-E72D297353CC}">
              <c16:uniqueId val="{0000000E-427E-4F8A-932D-03EA652CCEE9}"/>
            </c:ext>
          </c:extLst>
        </c:ser>
        <c:ser>
          <c:idx val="0"/>
          <c:order val="0"/>
          <c:tx>
            <c:strRef>
              <c:f>'[Total final consumption (TFC) by sector - United Kingdom.xlsx]Total final consumption (TFC) b'!$B$1</c:f>
              <c:strCache>
                <c:ptCount val="1"/>
                <c:pt idx="0">
                  <c:v>Industry</c:v>
                </c:pt>
              </c:strCache>
            </c:strRef>
          </c:tx>
          <c:invertIfNegative val="0"/>
          <c:cat>
            <c:numRef>
              <c:f>'[Total final consumption (TFC) by sector - United Kingdom.xlsx]Total final consumption (TFC) b'!$A$2:$A$7</c:f>
              <c:numCache>
                <c:formatCode>General</c:formatCode>
                <c:ptCount val="6"/>
                <c:pt idx="0">
                  <c:v>1990</c:v>
                </c:pt>
                <c:pt idx="1">
                  <c:v>1995</c:v>
                </c:pt>
                <c:pt idx="2">
                  <c:v>2000</c:v>
                </c:pt>
                <c:pt idx="3">
                  <c:v>2005</c:v>
                </c:pt>
                <c:pt idx="4">
                  <c:v>2010</c:v>
                </c:pt>
                <c:pt idx="5">
                  <c:v>2015</c:v>
                </c:pt>
              </c:numCache>
            </c:numRef>
          </c:cat>
          <c:val>
            <c:numRef>
              <c:f>'[Total final consumption (TFC) by sector - United Kingdom.xlsx]Total final consumption (TFC) b'!$B$2:$B$7</c:f>
              <c:numCache>
                <c:formatCode>General</c:formatCode>
                <c:ptCount val="6"/>
                <c:pt idx="0">
                  <c:v>32150</c:v>
                </c:pt>
                <c:pt idx="1">
                  <c:v>31675</c:v>
                </c:pt>
                <c:pt idx="2">
                  <c:v>33933</c:v>
                </c:pt>
                <c:pt idx="3">
                  <c:v>30885</c:v>
                </c:pt>
                <c:pt idx="4">
                  <c:v>25891</c:v>
                </c:pt>
                <c:pt idx="5">
                  <c:v>23130</c:v>
                </c:pt>
              </c:numCache>
            </c:numRef>
          </c:val>
          <c:extLst>
            <c:ext xmlns:c16="http://schemas.microsoft.com/office/drawing/2014/chart" uri="{C3380CC4-5D6E-409C-BE32-E72D297353CC}">
              <c16:uniqueId val="{0000000F-427E-4F8A-932D-03EA652CCEE9}"/>
            </c:ext>
          </c:extLst>
        </c:ser>
        <c:ser>
          <c:idx val="1"/>
          <c:order val="1"/>
          <c:tx>
            <c:strRef>
              <c:f>'[Total final consumption (TFC) by sector - United Kingdom.xlsx]Total final consumption (TFC) b'!$C$1</c:f>
              <c:strCache>
                <c:ptCount val="1"/>
                <c:pt idx="0">
                  <c:v>Transport</c:v>
                </c:pt>
              </c:strCache>
            </c:strRef>
          </c:tx>
          <c:invertIfNegative val="0"/>
          <c:cat>
            <c:numRef>
              <c:f>'[Total final consumption (TFC) by sector - United Kingdom.xlsx]Total final consumption (TFC) b'!$A$2:$A$7</c:f>
              <c:numCache>
                <c:formatCode>General</c:formatCode>
                <c:ptCount val="6"/>
                <c:pt idx="0">
                  <c:v>1990</c:v>
                </c:pt>
                <c:pt idx="1">
                  <c:v>1995</c:v>
                </c:pt>
                <c:pt idx="2">
                  <c:v>2000</c:v>
                </c:pt>
                <c:pt idx="3">
                  <c:v>2005</c:v>
                </c:pt>
                <c:pt idx="4">
                  <c:v>2010</c:v>
                </c:pt>
                <c:pt idx="5">
                  <c:v>2015</c:v>
                </c:pt>
              </c:numCache>
            </c:numRef>
          </c:cat>
          <c:val>
            <c:numRef>
              <c:f>'[Total final consumption (TFC) by sector - United Kingdom.xlsx]Total final consumption (TFC) b'!$C$2:$C$7</c:f>
              <c:numCache>
                <c:formatCode>General</c:formatCode>
                <c:ptCount val="6"/>
                <c:pt idx="0">
                  <c:v>39180</c:v>
                </c:pt>
                <c:pt idx="1">
                  <c:v>39700</c:v>
                </c:pt>
                <c:pt idx="2">
                  <c:v>41870</c:v>
                </c:pt>
                <c:pt idx="3">
                  <c:v>42726</c:v>
                </c:pt>
                <c:pt idx="4">
                  <c:v>40193</c:v>
                </c:pt>
                <c:pt idx="5">
                  <c:v>40482</c:v>
                </c:pt>
              </c:numCache>
            </c:numRef>
          </c:val>
          <c:extLst>
            <c:ext xmlns:c16="http://schemas.microsoft.com/office/drawing/2014/chart" uri="{C3380CC4-5D6E-409C-BE32-E72D297353CC}">
              <c16:uniqueId val="{00000010-427E-4F8A-932D-03EA652CCEE9}"/>
            </c:ext>
          </c:extLst>
        </c:ser>
        <c:ser>
          <c:idx val="2"/>
          <c:order val="2"/>
          <c:tx>
            <c:strRef>
              <c:f>'[Total final consumption (TFC) by sector - United Kingdom.xlsx]Total final consumption (TFC) b'!$D$1</c:f>
              <c:strCache>
                <c:ptCount val="1"/>
                <c:pt idx="0">
                  <c:v>Residential</c:v>
                </c:pt>
              </c:strCache>
            </c:strRef>
          </c:tx>
          <c:invertIfNegative val="0"/>
          <c:cat>
            <c:numRef>
              <c:f>'[Total final consumption (TFC) by sector - United Kingdom.xlsx]Total final consumption (TFC) b'!$A$2:$A$7</c:f>
              <c:numCache>
                <c:formatCode>General</c:formatCode>
                <c:ptCount val="6"/>
                <c:pt idx="0">
                  <c:v>1990</c:v>
                </c:pt>
                <c:pt idx="1">
                  <c:v>1995</c:v>
                </c:pt>
                <c:pt idx="2">
                  <c:v>2000</c:v>
                </c:pt>
                <c:pt idx="3">
                  <c:v>2005</c:v>
                </c:pt>
                <c:pt idx="4">
                  <c:v>2010</c:v>
                </c:pt>
                <c:pt idx="5">
                  <c:v>2015</c:v>
                </c:pt>
              </c:numCache>
            </c:numRef>
          </c:cat>
          <c:val>
            <c:numRef>
              <c:f>'[Total final consumption (TFC) by sector - United Kingdom.xlsx]Total final consumption (TFC) b'!$D$2:$D$7</c:f>
              <c:numCache>
                <c:formatCode>General</c:formatCode>
                <c:ptCount val="6"/>
                <c:pt idx="0">
                  <c:v>37310</c:v>
                </c:pt>
                <c:pt idx="1">
                  <c:v>39288</c:v>
                </c:pt>
                <c:pt idx="2">
                  <c:v>43037</c:v>
                </c:pt>
                <c:pt idx="3">
                  <c:v>44190</c:v>
                </c:pt>
                <c:pt idx="4">
                  <c:v>45445</c:v>
                </c:pt>
                <c:pt idx="5">
                  <c:v>37143</c:v>
                </c:pt>
              </c:numCache>
            </c:numRef>
          </c:val>
          <c:extLst>
            <c:ext xmlns:c16="http://schemas.microsoft.com/office/drawing/2014/chart" uri="{C3380CC4-5D6E-409C-BE32-E72D297353CC}">
              <c16:uniqueId val="{00000011-427E-4F8A-932D-03EA652CCEE9}"/>
            </c:ext>
          </c:extLst>
        </c:ser>
        <c:ser>
          <c:idx val="3"/>
          <c:order val="3"/>
          <c:tx>
            <c:strRef>
              <c:f>'[Total final consumption (TFC) by sector - United Kingdom.xlsx]Total final consumption (TFC) b'!$E$1</c:f>
              <c:strCache>
                <c:ptCount val="1"/>
                <c:pt idx="0">
                  <c:v>Commercial and public services</c:v>
                </c:pt>
              </c:strCache>
            </c:strRef>
          </c:tx>
          <c:invertIfNegative val="0"/>
          <c:cat>
            <c:numRef>
              <c:f>'[Total final consumption (TFC) by sector - United Kingdom.xlsx]Total final consumption (TFC) b'!$A$2:$A$7</c:f>
              <c:numCache>
                <c:formatCode>General</c:formatCode>
                <c:ptCount val="6"/>
                <c:pt idx="0">
                  <c:v>1990</c:v>
                </c:pt>
                <c:pt idx="1">
                  <c:v>1995</c:v>
                </c:pt>
                <c:pt idx="2">
                  <c:v>2000</c:v>
                </c:pt>
                <c:pt idx="3">
                  <c:v>2005</c:v>
                </c:pt>
                <c:pt idx="4">
                  <c:v>2010</c:v>
                </c:pt>
                <c:pt idx="5">
                  <c:v>2015</c:v>
                </c:pt>
              </c:numCache>
            </c:numRef>
          </c:cat>
          <c:val>
            <c:numRef>
              <c:f>'[Total final consumption (TFC) by sector - United Kingdom.xlsx]Total final consumption (TFC) b'!$E$2:$E$7</c:f>
              <c:numCache>
                <c:formatCode>General</c:formatCode>
                <c:ptCount val="6"/>
                <c:pt idx="0">
                  <c:v>12874</c:v>
                </c:pt>
                <c:pt idx="1">
                  <c:v>16301</c:v>
                </c:pt>
                <c:pt idx="2">
                  <c:v>16851</c:v>
                </c:pt>
                <c:pt idx="3">
                  <c:v>16744</c:v>
                </c:pt>
                <c:pt idx="4">
                  <c:v>16518</c:v>
                </c:pt>
                <c:pt idx="5">
                  <c:v>15913</c:v>
                </c:pt>
              </c:numCache>
            </c:numRef>
          </c:val>
          <c:extLst>
            <c:ext xmlns:c16="http://schemas.microsoft.com/office/drawing/2014/chart" uri="{C3380CC4-5D6E-409C-BE32-E72D297353CC}">
              <c16:uniqueId val="{00000012-427E-4F8A-932D-03EA652CCEE9}"/>
            </c:ext>
          </c:extLst>
        </c:ser>
        <c:ser>
          <c:idx val="5"/>
          <c:order val="4"/>
          <c:tx>
            <c:strRef>
              <c:f>'[Total final consumption (TFC) by sector - United Kingdom.xlsx]Total final consumption (TFC) b'!$H$1</c:f>
              <c:strCache>
                <c:ptCount val="1"/>
                <c:pt idx="0">
                  <c:v>Non-energy use</c:v>
                </c:pt>
              </c:strCache>
            </c:strRef>
          </c:tx>
          <c:invertIfNegative val="0"/>
          <c:cat>
            <c:numRef>
              <c:f>'[Total final consumption (TFC) by sector - United Kingdom.xlsx]Total final consumption (TFC) b'!$A$2:$A$7</c:f>
              <c:numCache>
                <c:formatCode>General</c:formatCode>
                <c:ptCount val="6"/>
                <c:pt idx="0">
                  <c:v>1990</c:v>
                </c:pt>
                <c:pt idx="1">
                  <c:v>1995</c:v>
                </c:pt>
                <c:pt idx="2">
                  <c:v>2000</c:v>
                </c:pt>
                <c:pt idx="3">
                  <c:v>2005</c:v>
                </c:pt>
                <c:pt idx="4">
                  <c:v>2010</c:v>
                </c:pt>
                <c:pt idx="5">
                  <c:v>2015</c:v>
                </c:pt>
              </c:numCache>
            </c:numRef>
          </c:cat>
          <c:val>
            <c:numRef>
              <c:f>'[Total final consumption (TFC) by sector - United Kingdom.xlsx]Total final consumption (TFC) b'!$H$2:$H$7</c:f>
              <c:numCache>
                <c:formatCode>General</c:formatCode>
                <c:ptCount val="6"/>
                <c:pt idx="0">
                  <c:v>10825</c:v>
                </c:pt>
                <c:pt idx="1">
                  <c:v>12487</c:v>
                </c:pt>
                <c:pt idx="2">
                  <c:v>11535</c:v>
                </c:pt>
                <c:pt idx="3">
                  <c:v>11236</c:v>
                </c:pt>
                <c:pt idx="4">
                  <c:v>7934</c:v>
                </c:pt>
                <c:pt idx="5">
                  <c:v>7289</c:v>
                </c:pt>
              </c:numCache>
            </c:numRef>
          </c:val>
          <c:extLst>
            <c:ext xmlns:c16="http://schemas.microsoft.com/office/drawing/2014/chart" uri="{C3380CC4-5D6E-409C-BE32-E72D297353CC}">
              <c16:uniqueId val="{00000013-427E-4F8A-932D-03EA652CCEE9}"/>
            </c:ext>
          </c:extLst>
        </c:ser>
        <c:ser>
          <c:idx val="6"/>
          <c:order val="5"/>
          <c:tx>
            <c:strRef>
              <c:f>'[Total final consumption (TFC) by sector - United Kingdom.xlsx]Total final consumption (TFC) b'!$G$1</c:f>
              <c:strCache>
                <c:ptCount val="1"/>
                <c:pt idx="0">
                  <c:v>Non-specified</c:v>
                </c:pt>
              </c:strCache>
            </c:strRef>
          </c:tx>
          <c:invertIfNegative val="0"/>
          <c:cat>
            <c:numRef>
              <c:f>'[Total final consumption (TFC) by sector - United Kingdom.xlsx]Total final consumption (TFC) b'!$A$2:$A$7</c:f>
              <c:numCache>
                <c:formatCode>General</c:formatCode>
                <c:ptCount val="6"/>
                <c:pt idx="0">
                  <c:v>1990</c:v>
                </c:pt>
                <c:pt idx="1">
                  <c:v>1995</c:v>
                </c:pt>
                <c:pt idx="2">
                  <c:v>2000</c:v>
                </c:pt>
                <c:pt idx="3">
                  <c:v>2005</c:v>
                </c:pt>
                <c:pt idx="4">
                  <c:v>2010</c:v>
                </c:pt>
                <c:pt idx="5">
                  <c:v>2015</c:v>
                </c:pt>
              </c:numCache>
            </c:numRef>
          </c:cat>
          <c:val>
            <c:numRef>
              <c:f>'[Total final consumption (TFC) by sector - United Kingdom.xlsx]Total final consumption (TFC) b'!$G$2:$G$7</c:f>
              <c:numCache>
                <c:formatCode>General</c:formatCode>
                <c:ptCount val="6"/>
                <c:pt idx="0">
                  <c:v>4551</c:v>
                </c:pt>
                <c:pt idx="1">
                  <c:v>3177</c:v>
                </c:pt>
                <c:pt idx="2">
                  <c:v>2364</c:v>
                </c:pt>
                <c:pt idx="3">
                  <c:v>2009</c:v>
                </c:pt>
                <c:pt idx="4">
                  <c:v>1012</c:v>
                </c:pt>
                <c:pt idx="5">
                  <c:v>1036</c:v>
                </c:pt>
              </c:numCache>
            </c:numRef>
          </c:val>
          <c:extLst>
            <c:ext xmlns:c16="http://schemas.microsoft.com/office/drawing/2014/chart" uri="{C3380CC4-5D6E-409C-BE32-E72D297353CC}">
              <c16:uniqueId val="{00000014-427E-4F8A-932D-03EA652CCEE9}"/>
            </c:ext>
          </c:extLst>
        </c:ser>
        <c:ser>
          <c:idx val="4"/>
          <c:order val="6"/>
          <c:tx>
            <c:strRef>
              <c:f>'[Total final consumption (TFC) by sector - United Kingdom.xlsx]Total final consumption (TFC) b'!$F$1</c:f>
              <c:strCache>
                <c:ptCount val="1"/>
                <c:pt idx="0">
                  <c:v>Agriculture / forestry</c:v>
                </c:pt>
              </c:strCache>
            </c:strRef>
          </c:tx>
          <c:invertIfNegative val="0"/>
          <c:cat>
            <c:numRef>
              <c:f>'[Total final consumption (TFC) by sector - United Kingdom.xlsx]Total final consumption (TFC) b'!$A$2:$A$7</c:f>
              <c:numCache>
                <c:formatCode>General</c:formatCode>
                <c:ptCount val="6"/>
                <c:pt idx="0">
                  <c:v>1990</c:v>
                </c:pt>
                <c:pt idx="1">
                  <c:v>1995</c:v>
                </c:pt>
                <c:pt idx="2">
                  <c:v>2000</c:v>
                </c:pt>
                <c:pt idx="3">
                  <c:v>2005</c:v>
                </c:pt>
                <c:pt idx="4">
                  <c:v>2010</c:v>
                </c:pt>
                <c:pt idx="5">
                  <c:v>2015</c:v>
                </c:pt>
              </c:numCache>
            </c:numRef>
          </c:cat>
          <c:val>
            <c:numRef>
              <c:f>'[Total final consumption (TFC) by sector - United Kingdom.xlsx]Total final consumption (TFC) b'!$F$2:$F$7</c:f>
              <c:numCache>
                <c:formatCode>General</c:formatCode>
                <c:ptCount val="6"/>
                <c:pt idx="0">
                  <c:v>1277</c:v>
                </c:pt>
                <c:pt idx="1">
                  <c:v>1268</c:v>
                </c:pt>
                <c:pt idx="2">
                  <c:v>1148</c:v>
                </c:pt>
                <c:pt idx="3">
                  <c:v>933</c:v>
                </c:pt>
                <c:pt idx="4">
                  <c:v>818</c:v>
                </c:pt>
                <c:pt idx="5">
                  <c:v>923</c:v>
                </c:pt>
              </c:numCache>
            </c:numRef>
          </c:val>
          <c:extLst>
            <c:ext xmlns:c16="http://schemas.microsoft.com/office/drawing/2014/chart" uri="{C3380CC4-5D6E-409C-BE32-E72D297353CC}">
              <c16:uniqueId val="{00000015-427E-4F8A-932D-03EA652CCEE9}"/>
            </c:ext>
          </c:extLst>
        </c:ser>
        <c:ser>
          <c:idx val="7"/>
          <c:order val="7"/>
          <c:tx>
            <c:strRef>
              <c:f>'[Total final consumption (TFC) by sector - United Kingdom.xlsx]Total final consumption (TFC) b'!$I$1</c:f>
              <c:strCache>
                <c:ptCount val="1"/>
                <c:pt idx="0">
                  <c:v>Fishing</c:v>
                </c:pt>
              </c:strCache>
            </c:strRef>
          </c:tx>
          <c:invertIfNegative val="0"/>
          <c:cat>
            <c:numRef>
              <c:f>'[Total final consumption (TFC) by sector - United Kingdom.xlsx]Total final consumption (TFC) b'!$A$2:$A$7</c:f>
              <c:numCache>
                <c:formatCode>General</c:formatCode>
                <c:ptCount val="6"/>
                <c:pt idx="0">
                  <c:v>1990</c:v>
                </c:pt>
                <c:pt idx="1">
                  <c:v>1995</c:v>
                </c:pt>
                <c:pt idx="2">
                  <c:v>2000</c:v>
                </c:pt>
                <c:pt idx="3">
                  <c:v>2005</c:v>
                </c:pt>
                <c:pt idx="4">
                  <c:v>2010</c:v>
                </c:pt>
                <c:pt idx="5">
                  <c:v>2015</c:v>
                </c:pt>
              </c:numCache>
            </c:numRef>
          </c:cat>
          <c:val>
            <c:numRef>
              <c:f>'[Total final consumption (TFC) by sector - United Kingdom.xlsx]Total final consumption (TFC) b'!$I$2:$I$7</c:f>
              <c:numCache>
                <c:formatCode>General</c:formatCode>
                <c:ptCount val="6"/>
                <c:pt idx="4">
                  <c:v>177</c:v>
                </c:pt>
                <c:pt idx="5">
                  <c:v>231</c:v>
                </c:pt>
              </c:numCache>
            </c:numRef>
          </c:val>
          <c:extLst>
            <c:ext xmlns:c16="http://schemas.microsoft.com/office/drawing/2014/chart" uri="{C3380CC4-5D6E-409C-BE32-E72D297353CC}">
              <c16:uniqueId val="{00000016-427E-4F8A-932D-03EA652CCEE9}"/>
            </c:ext>
          </c:extLst>
        </c:ser>
        <c:dLbls>
          <c:showLegendKey val="0"/>
          <c:showVal val="0"/>
          <c:showCatName val="0"/>
          <c:showSerName val="0"/>
          <c:showPercent val="0"/>
          <c:showBubbleSize val="0"/>
        </c:dLbls>
        <c:gapWidth val="150"/>
        <c:axId val="145235328"/>
        <c:axId val="145257600"/>
      </c:barChart>
      <c:catAx>
        <c:axId val="145235328"/>
        <c:scaling>
          <c:orientation val="minMax"/>
        </c:scaling>
        <c:delete val="0"/>
        <c:axPos val="b"/>
        <c:numFmt formatCode="General" sourceLinked="1"/>
        <c:majorTickMark val="out"/>
        <c:minorTickMark val="none"/>
        <c:tickLblPos val="nextTo"/>
        <c:crossAx val="145257600"/>
        <c:crosses val="autoZero"/>
        <c:auto val="1"/>
        <c:lblAlgn val="ctr"/>
        <c:lblOffset val="100"/>
        <c:noMultiLvlLbl val="0"/>
      </c:catAx>
      <c:valAx>
        <c:axId val="145257600"/>
        <c:scaling>
          <c:orientation val="minMax"/>
        </c:scaling>
        <c:delete val="0"/>
        <c:axPos val="l"/>
        <c:majorGridlines/>
        <c:numFmt formatCode="General" sourceLinked="1"/>
        <c:majorTickMark val="out"/>
        <c:minorTickMark val="none"/>
        <c:tickLblPos val="nextTo"/>
        <c:crossAx val="145235328"/>
        <c:crosses val="autoZero"/>
        <c:crossBetween val="between"/>
      </c:valAx>
    </c:plotArea>
    <c:legend>
      <c:legendPos val="r"/>
      <c:legendEntry>
        <c:idx val="0"/>
        <c:delete val="1"/>
      </c:legendEntry>
      <c:legendEntry>
        <c:idx val="1"/>
        <c:delete val="1"/>
      </c:legendEntry>
      <c:legendEntry>
        <c:idx val="2"/>
        <c:delete val="1"/>
      </c:legendEntry>
      <c:legendEntry>
        <c:idx val="3"/>
        <c:delete val="1"/>
      </c:legendEntry>
      <c:legendEntry>
        <c:idx val="4"/>
        <c:delete val="1"/>
      </c:legendEntry>
      <c:legendEntry>
        <c:idx val="5"/>
        <c:delete val="1"/>
      </c:legendEntry>
      <c:legendEntry>
        <c:idx val="6"/>
        <c:delete val="1"/>
      </c:legendEntry>
      <c:legendEntry>
        <c:idx val="7"/>
        <c:delete val="1"/>
      </c:legendEntry>
      <c:layout>
        <c:manualLayout>
          <c:xMode val="edge"/>
          <c:yMode val="edge"/>
          <c:x val="0.77481045288115624"/>
          <c:y val="0.12305443181500042"/>
          <c:w val="0.21720022806255659"/>
          <c:h val="0.83531278871188985"/>
        </c:manualLayout>
      </c:layout>
      <c:overlay val="0"/>
    </c:legend>
    <c:plotVisOnly val="1"/>
    <c:dispBlanksAs val="gap"/>
    <c:showDLblsOverMax val="0"/>
  </c:chart>
  <c:txPr>
    <a:bodyPr/>
    <a:lstStyle/>
    <a:p>
      <a:pPr>
        <a:defRPr>
          <a:solidFill>
            <a:srgbClr val="000000"/>
          </a:solidFil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98A3AD"/>
              </a:solidFill>
              <a:ln w="19050">
                <a:noFill/>
              </a:ln>
              <a:effectLst/>
            </c:spPr>
            <c:extLst>
              <c:ext xmlns:c16="http://schemas.microsoft.com/office/drawing/2014/chart" uri="{C3380CC4-5D6E-409C-BE32-E72D297353CC}">
                <c16:uniqueId val="{00000001-619B-4A14-9400-6B387354EC86}"/>
              </c:ext>
            </c:extLst>
          </c:dPt>
          <c:dPt>
            <c:idx val="1"/>
            <c:bubble3D val="0"/>
            <c:spPr>
              <a:solidFill>
                <a:srgbClr val="E6E6E6"/>
              </a:solidFill>
              <a:ln w="19050">
                <a:noFill/>
              </a:ln>
              <a:effectLst/>
            </c:spPr>
            <c:extLst>
              <c:ext xmlns:c16="http://schemas.microsoft.com/office/drawing/2014/chart" uri="{C3380CC4-5D6E-409C-BE32-E72D297353CC}">
                <c16:uniqueId val="{00000003-619B-4A14-9400-6B387354EC86}"/>
              </c:ext>
            </c:extLst>
          </c:dPt>
          <c:dPt>
            <c:idx val="2"/>
            <c:bubble3D val="0"/>
            <c:spPr>
              <a:solidFill>
                <a:schemeClr val="accent3"/>
              </a:solidFill>
              <a:ln w="19050">
                <a:noFill/>
              </a:ln>
              <a:effectLst/>
            </c:spPr>
            <c:extLst>
              <c:ext xmlns:c16="http://schemas.microsoft.com/office/drawing/2014/chart" uri="{C3380CC4-5D6E-409C-BE32-E72D297353CC}">
                <c16:uniqueId val="{00000005-619B-4A14-9400-6B387354EC86}"/>
              </c:ext>
            </c:extLst>
          </c:dPt>
          <c:dPt>
            <c:idx val="3"/>
            <c:bubble3D val="0"/>
            <c:spPr>
              <a:solidFill>
                <a:schemeClr val="accent4"/>
              </a:solidFill>
              <a:ln w="19050">
                <a:noFill/>
              </a:ln>
              <a:effectLst/>
            </c:spPr>
            <c:extLst>
              <c:ext xmlns:c16="http://schemas.microsoft.com/office/drawing/2014/chart" uri="{C3380CC4-5D6E-409C-BE32-E72D297353CC}">
                <c16:uniqueId val="{00000007-619B-4A14-9400-6B387354EC86}"/>
              </c:ext>
            </c:extLst>
          </c:dPt>
          <c:cat>
            <c:strRef>
              <c:f>Sheet1!$A$2:$A$5</c:f>
              <c:strCache>
                <c:ptCount val="2"/>
                <c:pt idx="0">
                  <c:v>1st Qtr</c:v>
                </c:pt>
                <c:pt idx="1">
                  <c:v>2nd Qtr</c:v>
                </c:pt>
              </c:strCache>
            </c:strRef>
          </c:cat>
          <c:val>
            <c:numRef>
              <c:f>Sheet1!$B$2:$B$5</c:f>
              <c:numCache>
                <c:formatCode>General</c:formatCode>
                <c:ptCount val="4"/>
                <c:pt idx="0">
                  <c:v>8</c:v>
                </c:pt>
                <c:pt idx="1">
                  <c:v>4</c:v>
                </c:pt>
              </c:numCache>
            </c:numRef>
          </c:val>
          <c:extLst>
            <c:ext xmlns:c16="http://schemas.microsoft.com/office/drawing/2014/chart" uri="{C3380CC4-5D6E-409C-BE32-E72D297353CC}">
              <c16:uniqueId val="{00000008-619B-4A14-9400-6B387354EC86}"/>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30353F"/>
              </a:solidFill>
              <a:ln w="19050">
                <a:noFill/>
              </a:ln>
              <a:effectLst/>
            </c:spPr>
            <c:extLst>
              <c:ext xmlns:c16="http://schemas.microsoft.com/office/drawing/2014/chart" uri="{C3380CC4-5D6E-409C-BE32-E72D297353CC}">
                <c16:uniqueId val="{00000001-1B5D-43C7-BD04-42EB7B4BC708}"/>
              </c:ext>
            </c:extLst>
          </c:dPt>
          <c:dPt>
            <c:idx val="1"/>
            <c:bubble3D val="0"/>
            <c:spPr>
              <a:solidFill>
                <a:srgbClr val="E6E6E6"/>
              </a:solidFill>
              <a:ln w="19050">
                <a:noFill/>
              </a:ln>
              <a:effectLst/>
            </c:spPr>
            <c:extLst>
              <c:ext xmlns:c16="http://schemas.microsoft.com/office/drawing/2014/chart" uri="{C3380CC4-5D6E-409C-BE32-E72D297353CC}">
                <c16:uniqueId val="{00000003-1B5D-43C7-BD04-42EB7B4BC708}"/>
              </c:ext>
            </c:extLst>
          </c:dPt>
          <c:dPt>
            <c:idx val="2"/>
            <c:bubble3D val="0"/>
            <c:spPr>
              <a:solidFill>
                <a:schemeClr val="accent3"/>
              </a:solidFill>
              <a:ln w="19050">
                <a:noFill/>
              </a:ln>
              <a:effectLst/>
            </c:spPr>
            <c:extLst>
              <c:ext xmlns:c16="http://schemas.microsoft.com/office/drawing/2014/chart" uri="{C3380CC4-5D6E-409C-BE32-E72D297353CC}">
                <c16:uniqueId val="{00000005-1B5D-43C7-BD04-42EB7B4BC708}"/>
              </c:ext>
            </c:extLst>
          </c:dPt>
          <c:dPt>
            <c:idx val="3"/>
            <c:bubble3D val="0"/>
            <c:spPr>
              <a:solidFill>
                <a:schemeClr val="accent4"/>
              </a:solidFill>
              <a:ln w="19050">
                <a:noFill/>
              </a:ln>
              <a:effectLst/>
            </c:spPr>
            <c:extLst>
              <c:ext xmlns:c16="http://schemas.microsoft.com/office/drawing/2014/chart" uri="{C3380CC4-5D6E-409C-BE32-E72D297353CC}">
                <c16:uniqueId val="{00000007-1B5D-43C7-BD04-42EB7B4BC708}"/>
              </c:ext>
            </c:extLst>
          </c:dPt>
          <c:cat>
            <c:strRef>
              <c:f>Sheet1!$A$2:$A$5</c:f>
              <c:strCache>
                <c:ptCount val="2"/>
                <c:pt idx="0">
                  <c:v>1st Qtr</c:v>
                </c:pt>
                <c:pt idx="1">
                  <c:v>2nd Qtr</c:v>
                </c:pt>
              </c:strCache>
            </c:strRef>
          </c:cat>
          <c:val>
            <c:numRef>
              <c:f>Sheet1!$B$2:$B$5</c:f>
              <c:numCache>
                <c:formatCode>General</c:formatCode>
                <c:ptCount val="4"/>
                <c:pt idx="0">
                  <c:v>9</c:v>
                </c:pt>
                <c:pt idx="1">
                  <c:v>1</c:v>
                </c:pt>
              </c:numCache>
            </c:numRef>
          </c:val>
          <c:extLst>
            <c:ext xmlns:c16="http://schemas.microsoft.com/office/drawing/2014/chart" uri="{C3380CC4-5D6E-409C-BE32-E72D297353CC}">
              <c16:uniqueId val="{00000008-1B5D-43C7-BD04-42EB7B4BC708}"/>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spPr>
            <a:ln>
              <a:noFill/>
            </a:ln>
          </c:spPr>
          <c:dPt>
            <c:idx val="0"/>
            <c:bubble3D val="0"/>
            <c:spPr>
              <a:solidFill>
                <a:srgbClr val="BABABA"/>
              </a:solidFill>
              <a:ln w="19050">
                <a:noFill/>
              </a:ln>
              <a:effectLst/>
            </c:spPr>
            <c:extLst>
              <c:ext xmlns:c16="http://schemas.microsoft.com/office/drawing/2014/chart" uri="{C3380CC4-5D6E-409C-BE32-E72D297353CC}">
                <c16:uniqueId val="{00000001-5BA3-4B8D-89E2-DE51B1803F47}"/>
              </c:ext>
            </c:extLst>
          </c:dPt>
          <c:dPt>
            <c:idx val="1"/>
            <c:bubble3D val="0"/>
            <c:spPr>
              <a:solidFill>
                <a:srgbClr val="E6E6E6"/>
              </a:solidFill>
              <a:ln w="19050">
                <a:noFill/>
              </a:ln>
              <a:effectLst/>
            </c:spPr>
            <c:extLst>
              <c:ext xmlns:c16="http://schemas.microsoft.com/office/drawing/2014/chart" uri="{C3380CC4-5D6E-409C-BE32-E72D297353CC}">
                <c16:uniqueId val="{00000003-5BA3-4B8D-89E2-DE51B1803F47}"/>
              </c:ext>
            </c:extLst>
          </c:dPt>
          <c:dPt>
            <c:idx val="2"/>
            <c:bubble3D val="0"/>
            <c:spPr>
              <a:solidFill>
                <a:schemeClr val="accent3"/>
              </a:solidFill>
              <a:ln w="19050">
                <a:noFill/>
              </a:ln>
              <a:effectLst/>
            </c:spPr>
            <c:extLst>
              <c:ext xmlns:c16="http://schemas.microsoft.com/office/drawing/2014/chart" uri="{C3380CC4-5D6E-409C-BE32-E72D297353CC}">
                <c16:uniqueId val="{00000005-5BA3-4B8D-89E2-DE51B1803F47}"/>
              </c:ext>
            </c:extLst>
          </c:dPt>
          <c:dPt>
            <c:idx val="3"/>
            <c:bubble3D val="0"/>
            <c:spPr>
              <a:solidFill>
                <a:schemeClr val="accent4"/>
              </a:solidFill>
              <a:ln w="19050">
                <a:noFill/>
              </a:ln>
              <a:effectLst/>
            </c:spPr>
            <c:extLst>
              <c:ext xmlns:c16="http://schemas.microsoft.com/office/drawing/2014/chart" uri="{C3380CC4-5D6E-409C-BE32-E72D297353CC}">
                <c16:uniqueId val="{00000007-5BA3-4B8D-89E2-DE51B1803F47}"/>
              </c:ext>
            </c:extLst>
          </c:dPt>
          <c:cat>
            <c:strRef>
              <c:f>Sheet1!$A$2:$A$5</c:f>
              <c:strCache>
                <c:ptCount val="2"/>
                <c:pt idx="0">
                  <c:v>1st Qtr</c:v>
                </c:pt>
                <c:pt idx="1">
                  <c:v>2nd Qtr</c:v>
                </c:pt>
              </c:strCache>
            </c:strRef>
          </c:cat>
          <c:val>
            <c:numRef>
              <c:f>Sheet1!$B$2:$B$5</c:f>
              <c:numCache>
                <c:formatCode>General</c:formatCode>
                <c:ptCount val="4"/>
                <c:pt idx="0">
                  <c:v>3</c:v>
                </c:pt>
                <c:pt idx="1">
                  <c:v>7</c:v>
                </c:pt>
              </c:numCache>
            </c:numRef>
          </c:val>
          <c:extLst>
            <c:ext xmlns:c16="http://schemas.microsoft.com/office/drawing/2014/chart" uri="{C3380CC4-5D6E-409C-BE32-E72D297353CC}">
              <c16:uniqueId val="{00000008-5BA3-4B8D-89E2-DE51B1803F47}"/>
            </c:ext>
          </c:extLst>
        </c:ser>
        <c:dLbls>
          <c:showLegendKey val="0"/>
          <c:showVal val="0"/>
          <c:showCatName val="0"/>
          <c:showSerName val="0"/>
          <c:showPercent val="0"/>
          <c:showBubbleSize val="0"/>
          <c:showLeaderLines val="1"/>
        </c:dLbls>
        <c:firstSliceAng val="0"/>
        <c:holeSize val="65"/>
      </c:doughnutChart>
      <c:spPr>
        <a:noFill/>
        <a:ln>
          <a:noFill/>
        </a:ln>
        <a:effectLst/>
      </c:spPr>
    </c:plotArea>
    <c:plotVisOnly val="1"/>
    <c:dispBlanksAs val="zero"/>
    <c:showDLblsOverMax val="0"/>
  </c:chart>
  <c:spPr>
    <a:noFill/>
    <a:ln>
      <a:noFill/>
    </a:ln>
    <a:effectLst/>
  </c:spPr>
  <c:txPr>
    <a:bodyPr/>
    <a:lstStyle/>
    <a:p>
      <a:pPr>
        <a:defRPr/>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98A3AD"/>
              </a:solidFill>
              <a:ln>
                <a:noFill/>
              </a:ln>
              <a:effectLst/>
            </c:spPr>
            <c:extLst>
              <c:ext xmlns:c16="http://schemas.microsoft.com/office/drawing/2014/chart" uri="{C3380CC4-5D6E-409C-BE32-E72D297353CC}">
                <c16:uniqueId val="{00000001-51DE-481D-80B4-5A96AB882B40}"/>
              </c:ext>
            </c:extLst>
          </c:dPt>
          <c:dPt>
            <c:idx val="1"/>
            <c:invertIfNegative val="0"/>
            <c:bubble3D val="0"/>
            <c:spPr>
              <a:solidFill>
                <a:srgbClr val="667181"/>
              </a:solidFill>
              <a:ln>
                <a:noFill/>
              </a:ln>
              <a:effectLst/>
            </c:spPr>
            <c:extLst>
              <c:ext xmlns:c16="http://schemas.microsoft.com/office/drawing/2014/chart" uri="{C3380CC4-5D6E-409C-BE32-E72D297353CC}">
                <c16:uniqueId val="{00000003-51DE-481D-80B4-5A96AB882B40}"/>
              </c:ext>
            </c:extLst>
          </c:dPt>
          <c:dPt>
            <c:idx val="2"/>
            <c:invertIfNegative val="0"/>
            <c:bubble3D val="0"/>
            <c:spPr>
              <a:solidFill>
                <a:srgbClr val="30353F"/>
              </a:solidFill>
              <a:ln>
                <a:noFill/>
              </a:ln>
              <a:effectLst/>
            </c:spPr>
            <c:extLst>
              <c:ext xmlns:c16="http://schemas.microsoft.com/office/drawing/2014/chart" uri="{C3380CC4-5D6E-409C-BE32-E72D297353CC}">
                <c16:uniqueId val="{00000005-51DE-481D-80B4-5A96AB882B40}"/>
              </c:ext>
            </c:extLst>
          </c:dPt>
          <c:dLbls>
            <c:dLbl>
              <c:idx val="0"/>
              <c:layout>
                <c:manualLayout>
                  <c:x val="-3.3650911975043593E-2"/>
                  <c:y val="3.4181151490325148E-3"/>
                </c:manualLayout>
              </c:layout>
              <c:tx>
                <c:rich>
                  <a:bodyPr rot="0" spcFirstLastPara="1" vertOverflow="ellipsis" vert="horz" wrap="square" lIns="38100" tIns="19050" rIns="38100" bIns="19050" anchor="ctr" anchorCtr="0">
                    <a:noAutofit/>
                  </a:bodyPr>
                  <a:lstStyle/>
                  <a:p>
                    <a:pPr algn="l">
                      <a:defRPr lang="el-GR" sz="1197" b="0" i="0" u="none" strike="noStrike" kern="1200" baseline="0">
                        <a:solidFill>
                          <a:schemeClr val="tx1">
                            <a:lumMod val="75000"/>
                            <a:lumOff val="25000"/>
                          </a:schemeClr>
                        </a:solidFill>
                        <a:latin typeface="+mn-lt"/>
                        <a:ea typeface="+mn-ea"/>
                        <a:cs typeface="+mn-cs"/>
                      </a:defRPr>
                    </a:pPr>
                    <a:r>
                      <a:rPr lang="en-US" dirty="0"/>
                      <a:t>TRADE</a:t>
                    </a:r>
                    <a:r>
                      <a:rPr lang="en-US" baseline="0" dirty="0"/>
                      <a:t> BALANCE OF THE UK WITH THE EU FOR 2018</a:t>
                    </a:r>
                    <a:endParaRPr lang="en-US" dirty="0"/>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15:layout>
                    <c:manualLayout>
                      <c:w val="0.70376664991481286"/>
                      <c:h val="0.12971746990578384"/>
                    </c:manualLayout>
                  </c15:layout>
                </c:ext>
                <c:ext xmlns:c16="http://schemas.microsoft.com/office/drawing/2014/chart" uri="{C3380CC4-5D6E-409C-BE32-E72D297353CC}">
                  <c16:uniqueId val="{00000001-51DE-481D-80B4-5A96AB882B40}"/>
                </c:ext>
              </c:extLst>
            </c:dLbl>
            <c:dLbl>
              <c:idx val="1"/>
              <c:tx>
                <c:rich>
                  <a:bodyPr rot="0" spcFirstLastPara="1" vertOverflow="ellipsis" vert="horz" wrap="square" lIns="38100" tIns="19050" rIns="38100" bIns="19050" anchor="ctr" anchorCtr="0">
                    <a:spAutoFit/>
                  </a:bodyPr>
                  <a:lstStyle/>
                  <a:p>
                    <a:pPr algn="l">
                      <a:defRPr lang="el-GR" sz="1197" b="0" i="0" u="none" strike="noStrike" kern="1200" baseline="0">
                        <a:solidFill>
                          <a:schemeClr val="tx1">
                            <a:lumMod val="75000"/>
                            <a:lumOff val="25000"/>
                          </a:schemeClr>
                        </a:solidFill>
                        <a:latin typeface="+mn-lt"/>
                        <a:ea typeface="+mn-ea"/>
                        <a:cs typeface="+mn-cs"/>
                      </a:defRPr>
                    </a:pPr>
                    <a:r>
                      <a:rPr lang="en-US" baseline="0" dirty="0"/>
                      <a:t>UK EXPORTS TOWARDS THE EU</a:t>
                    </a:r>
                    <a:endParaRPr lang="en-US" dirty="0"/>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15:layout>
                    <c:manualLayout>
                      <c:w val="0.44916967920347145"/>
                      <c:h val="0.20700105342540889"/>
                    </c:manualLayout>
                  </c15:layout>
                </c:ext>
                <c:ext xmlns:c16="http://schemas.microsoft.com/office/drawing/2014/chart" uri="{C3380CC4-5D6E-409C-BE32-E72D297353CC}">
                  <c16:uniqueId val="{00000003-51DE-481D-80B4-5A96AB882B40}"/>
                </c:ext>
              </c:extLst>
            </c:dLbl>
            <c:dLbl>
              <c:idx val="2"/>
              <c:layout>
                <c:manualLayout>
                  <c:x val="-3.6455044236376015E-2"/>
                  <c:y val="-3.4179805775699556E-3"/>
                </c:manualLayout>
              </c:layout>
              <c:tx>
                <c:rich>
                  <a:bodyPr rot="0" spcFirstLastPara="1" vertOverflow="ellipsis" vert="horz" wrap="square" lIns="38100" tIns="19050" rIns="38100" bIns="19050" anchor="ctr" anchorCtr="0">
                    <a:noAutofit/>
                  </a:bodyPr>
                  <a:lstStyle/>
                  <a:p>
                    <a:pPr algn="l">
                      <a:defRPr lang="el-GR" sz="1197" b="0" i="0" u="none" strike="noStrike" kern="1200" baseline="0">
                        <a:solidFill>
                          <a:schemeClr val="tx1">
                            <a:lumMod val="75000"/>
                            <a:lumOff val="25000"/>
                          </a:schemeClr>
                        </a:solidFill>
                        <a:latin typeface="+mn-lt"/>
                        <a:ea typeface="+mn-ea"/>
                        <a:cs typeface="+mn-cs"/>
                      </a:defRPr>
                    </a:pPr>
                    <a:r>
                      <a:rPr lang="en-US" dirty="0"/>
                      <a:t>UK IMPORTS FROM THE EU</a:t>
                    </a:r>
                  </a:p>
                </c:rich>
              </c:tx>
              <c:spPr>
                <a:noFill/>
                <a:ln>
                  <a:noFill/>
                </a:ln>
                <a:effectLst/>
              </c:spPr>
              <c:dLblPos val="ctr"/>
              <c:showLegendKey val="0"/>
              <c:showVal val="1"/>
              <c:showCatName val="0"/>
              <c:showSerName val="0"/>
              <c:showPercent val="0"/>
              <c:showBubbleSize val="0"/>
              <c:extLst>
                <c:ext xmlns:c15="http://schemas.microsoft.com/office/drawing/2012/chart" uri="{CE6537A1-D6FC-4f65-9D91-7224C49458BB}">
                  <c15:layout>
                    <c:manualLayout>
                      <c:w val="0.55142627756438045"/>
                      <c:h val="7.0276447464108424E-2"/>
                    </c:manualLayout>
                  </c15:layout>
                </c:ext>
                <c:ext xmlns:c16="http://schemas.microsoft.com/office/drawing/2014/chart" uri="{C3380CC4-5D6E-409C-BE32-E72D297353CC}">
                  <c16:uniqueId val="{00000005-51DE-481D-80B4-5A96AB882B40}"/>
                </c:ext>
              </c:extLst>
            </c:dLbl>
            <c:spPr>
              <a:noFill/>
              <a:ln>
                <a:noFill/>
              </a:ln>
              <a:effectLst/>
            </c:spPr>
            <c:txPr>
              <a:bodyPr rot="0" spcFirstLastPara="1" vertOverflow="ellipsis" vert="horz" wrap="square" lIns="38100" tIns="19050" rIns="38100" bIns="19050" anchor="ctr" anchorCtr="1">
                <a:spAutoFit/>
              </a:bodyPr>
              <a:lstStyle/>
              <a:p>
                <a:pPr>
                  <a:defRPr lang="el-G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Sheet1!$A$2:$A$4</c:f>
              <c:numCache>
                <c:formatCode>General</c:formatCode>
                <c:ptCount val="3"/>
              </c:numCache>
            </c:num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6-51DE-481D-80B4-5A96AB882B40}"/>
            </c:ext>
          </c:extLst>
        </c:ser>
        <c:ser>
          <c:idx val="1"/>
          <c:order val="1"/>
          <c:tx>
            <c:strRef>
              <c:f>Sheet1!$C$1</c:f>
              <c:strCache>
                <c:ptCount val="1"/>
                <c:pt idx="0">
                  <c:v>Column2</c:v>
                </c:pt>
              </c:strCache>
            </c:strRef>
          </c:tx>
          <c:spPr>
            <a:solidFill>
              <a:schemeClr val="accent2"/>
            </a:solidFill>
            <a:ln>
              <a:noFill/>
            </a:ln>
            <a:effectLst/>
          </c:spPr>
          <c:invertIfNegative val="0"/>
          <c:cat>
            <c:numRef>
              <c:f>Sheet1!$A$2:$A$4</c:f>
              <c:numCache>
                <c:formatCode>General</c:formatCode>
                <c:ptCount val="3"/>
              </c:numCache>
            </c:numRef>
          </c:cat>
          <c:val>
            <c:numRef>
              <c:f>Sheet1!$C$2:$C$4</c:f>
              <c:numCache>
                <c:formatCode>General</c:formatCode>
                <c:ptCount val="3"/>
              </c:numCache>
            </c:numRef>
          </c:val>
          <c:extLst>
            <c:ext xmlns:c16="http://schemas.microsoft.com/office/drawing/2014/chart" uri="{C3380CC4-5D6E-409C-BE32-E72D297353CC}">
              <c16:uniqueId val="{00000007-51DE-481D-80B4-5A96AB882B40}"/>
            </c:ext>
          </c:extLst>
        </c:ser>
        <c:ser>
          <c:idx val="2"/>
          <c:order val="2"/>
          <c:tx>
            <c:strRef>
              <c:f>Sheet1!$D$1</c:f>
              <c:strCache>
                <c:ptCount val="1"/>
                <c:pt idx="0">
                  <c:v>Column1</c:v>
                </c:pt>
              </c:strCache>
            </c:strRef>
          </c:tx>
          <c:spPr>
            <a:solidFill>
              <a:schemeClr val="accent3"/>
            </a:solidFill>
            <a:ln>
              <a:noFill/>
            </a:ln>
            <a:effectLst/>
          </c:spPr>
          <c:invertIfNegative val="0"/>
          <c:cat>
            <c:numRef>
              <c:f>Sheet1!$A$2:$A$4</c:f>
              <c:numCache>
                <c:formatCode>General</c:formatCode>
                <c:ptCount val="3"/>
              </c:numCache>
            </c:numRef>
          </c:cat>
          <c:val>
            <c:numRef>
              <c:f>Sheet1!$D$2:$D$4</c:f>
              <c:numCache>
                <c:formatCode>General</c:formatCode>
                <c:ptCount val="3"/>
              </c:numCache>
            </c:numRef>
          </c:val>
          <c:extLst>
            <c:ext xmlns:c16="http://schemas.microsoft.com/office/drawing/2014/chart" uri="{C3380CC4-5D6E-409C-BE32-E72D297353CC}">
              <c16:uniqueId val="{00000008-51DE-481D-80B4-5A96AB882B40}"/>
            </c:ext>
          </c:extLst>
        </c:ser>
        <c:dLbls>
          <c:showLegendKey val="0"/>
          <c:showVal val="0"/>
          <c:showCatName val="0"/>
          <c:showSerName val="0"/>
          <c:showPercent val="0"/>
          <c:showBubbleSize val="0"/>
        </c:dLbls>
        <c:gapWidth val="88"/>
        <c:overlap val="100"/>
        <c:axId val="181687424"/>
        <c:axId val="181688960"/>
      </c:barChart>
      <c:catAx>
        <c:axId val="181687424"/>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el-GR" sz="1197" b="0" i="0" u="none" strike="noStrike" kern="1200" baseline="0">
                <a:solidFill>
                  <a:schemeClr val="tx1">
                    <a:lumMod val="65000"/>
                    <a:lumOff val="35000"/>
                  </a:schemeClr>
                </a:solidFill>
                <a:latin typeface="+mn-lt"/>
                <a:ea typeface="+mn-ea"/>
                <a:cs typeface="+mn-cs"/>
              </a:defRPr>
            </a:pPr>
            <a:endParaRPr lang="en-US"/>
          </a:p>
        </c:txPr>
        <c:crossAx val="181688960"/>
        <c:crosses val="autoZero"/>
        <c:auto val="1"/>
        <c:lblAlgn val="ctr"/>
        <c:lblOffset val="100"/>
        <c:noMultiLvlLbl val="0"/>
      </c:catAx>
      <c:valAx>
        <c:axId val="18168896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el-GR" sz="1197" b="0" i="0" u="none" strike="noStrike" kern="1200" baseline="0">
                <a:solidFill>
                  <a:schemeClr val="tx1">
                    <a:lumMod val="65000"/>
                    <a:lumOff val="35000"/>
                  </a:schemeClr>
                </a:solidFill>
                <a:latin typeface="+mn-lt"/>
                <a:ea typeface="+mn-ea"/>
                <a:cs typeface="+mn-cs"/>
              </a:defRPr>
            </a:pPr>
            <a:endParaRPr lang="en-US"/>
          </a:p>
        </c:txPr>
        <c:crossAx val="1816874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dirty="0"/>
          </a:p>
        </p:txBody>
      </p:sp>
      <p:sp>
        <p:nvSpPr>
          <p:cNvPr id="3" name="Σύμβολο κράτησης θέσης ημερομηνίας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A39D11CD-FA5F-44FC-AC1E-46016B88C3EA}" type="datetime1">
              <a:rPr lang="el-GR" smtClean="0"/>
              <a:pPr rtl="0"/>
              <a:t>16/12/2019</a:t>
            </a:fld>
            <a:endParaRPr lang="el-GR" dirty="0"/>
          </a:p>
        </p:txBody>
      </p:sp>
      <p:sp>
        <p:nvSpPr>
          <p:cNvPr id="4" name="Σύμβολο κράτησης θέσης υποσέλιδου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dirty="0"/>
          </a:p>
        </p:txBody>
      </p:sp>
      <p:sp>
        <p:nvSpPr>
          <p:cNvPr id="5" name="Σύμβολο κράτησης θέσης αριθμού διαφάνειας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DB3C20D7-F8F1-4196-9585-26F31AFC85C9}" type="slidenum">
              <a:rPr lang="el-GR" smtClean="0"/>
              <a:pPr rtl="0"/>
              <a:t>‹#›</a:t>
            </a:fld>
            <a:endParaRPr lang="el-GR" dirty="0"/>
          </a:p>
        </p:txBody>
      </p:sp>
    </p:spTree>
    <p:extLst>
      <p:ext uri="{BB962C8B-B14F-4D97-AF65-F5344CB8AC3E}">
        <p14:creationId xmlns:p14="http://schemas.microsoft.com/office/powerpoint/2010/main" val="41681621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Σύμβολο κράτησης θέσης κεφαλίδας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l-GR" dirty="0"/>
          </a:p>
        </p:txBody>
      </p:sp>
      <p:sp>
        <p:nvSpPr>
          <p:cNvPr id="3" name="Σύμβολο κράτησης θέσης ημερομηνίας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3FC8275C-8BE7-482F-9001-51B34CFF1540}" type="datetime1">
              <a:rPr lang="el-GR" smtClean="0"/>
              <a:pPr rtl="0"/>
              <a:t>16/12/2019</a:t>
            </a:fld>
            <a:endParaRPr lang="el-GR" dirty="0"/>
          </a:p>
        </p:txBody>
      </p:sp>
      <p:sp>
        <p:nvSpPr>
          <p:cNvPr id="4" name="Σύμβολο κράτησης θέσης εικόνας διαφάνειας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l-GR" dirty="0"/>
          </a:p>
        </p:txBody>
      </p:sp>
      <p:sp>
        <p:nvSpPr>
          <p:cNvPr id="5" name="Σύμβολο κράτησης θέσης σημειώσεων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l-GR" dirty="0"/>
              <a:t>Στυλ υποδείγματος κειμένου</a:t>
            </a:r>
          </a:p>
          <a:p>
            <a:pPr lvl="1" rtl="0"/>
            <a:r>
              <a:rPr lang="el-GR" dirty="0"/>
              <a:t>Δεύτερου επιπέδου</a:t>
            </a:r>
          </a:p>
          <a:p>
            <a:pPr lvl="2" rtl="0"/>
            <a:r>
              <a:rPr lang="el-GR" dirty="0"/>
              <a:t>Τρίτου επιπέδου</a:t>
            </a:r>
          </a:p>
          <a:p>
            <a:pPr lvl="3" rtl="0"/>
            <a:r>
              <a:rPr lang="el-GR" dirty="0"/>
              <a:t>Τέταρτου επιπέδου</a:t>
            </a:r>
          </a:p>
          <a:p>
            <a:pPr lvl="4" rtl="0"/>
            <a:r>
              <a:rPr lang="el-GR" dirty="0"/>
              <a:t>Πέμπτου επιπέδου</a:t>
            </a:r>
          </a:p>
        </p:txBody>
      </p:sp>
      <p:sp>
        <p:nvSpPr>
          <p:cNvPr id="6" name="Σύμβολο κράτησης θέσης υποσέλιδου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l-GR" dirty="0"/>
          </a:p>
        </p:txBody>
      </p:sp>
      <p:sp>
        <p:nvSpPr>
          <p:cNvPr id="7" name="Σύμβολο κράτησης θέσης αριθμού διαφάνειας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DAEC444-603B-4F09-9A06-5917518DD901}" type="slidenum">
              <a:rPr lang="el-GR" smtClean="0"/>
              <a:pPr rtl="0"/>
              <a:t>‹#›</a:t>
            </a:fld>
            <a:endParaRPr lang="el-GR" dirty="0"/>
          </a:p>
        </p:txBody>
      </p:sp>
    </p:spTree>
    <p:extLst>
      <p:ext uri="{BB962C8B-B14F-4D97-AF65-F5344CB8AC3E}">
        <p14:creationId xmlns:p14="http://schemas.microsoft.com/office/powerpoint/2010/main" val="874255113"/>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Σύμβολο κράτησης θέσης εικόνας διαφάνειας 1"/>
          <p:cNvSpPr>
            <a:spLocks noGrp="1" noRot="1" noChangeAspect="1"/>
          </p:cNvSpPr>
          <p:nvPr>
            <p:ph type="sldImg"/>
          </p:nvPr>
        </p:nvSpPr>
        <p:spPr/>
      </p:sp>
      <p:sp>
        <p:nvSpPr>
          <p:cNvPr id="3" name="Σύμβολο κράτησης θέσης σημειώσεων 2"/>
          <p:cNvSpPr>
            <a:spLocks noGrp="1"/>
          </p:cNvSpPr>
          <p:nvPr>
            <p:ph type="body" idx="1"/>
          </p:nvPr>
        </p:nvSpPr>
        <p:spPr/>
        <p:txBody>
          <a:bodyPr rtlCol="0"/>
          <a:lstStyle/>
          <a:p>
            <a:pPr rtl="0"/>
            <a:endParaRPr lang="el-GR" noProof="0" dirty="0"/>
          </a:p>
        </p:txBody>
      </p:sp>
      <p:sp>
        <p:nvSpPr>
          <p:cNvPr id="4" name="Σύμβολο κράτησης θέσης αριθμού διαφάνειας 3"/>
          <p:cNvSpPr>
            <a:spLocks noGrp="1"/>
          </p:cNvSpPr>
          <p:nvPr>
            <p:ph type="sldNum" sz="quarter" idx="10"/>
          </p:nvPr>
        </p:nvSpPr>
        <p:spPr/>
        <p:txBody>
          <a:bodyPr rtlCol="0"/>
          <a:lstStyle/>
          <a:p>
            <a:pPr rtl="0"/>
            <a:fld id="{8DAEC444-603B-4F09-9A06-5917518DD901}" type="slidenum">
              <a:rPr lang="el-GR" smtClean="0"/>
              <a:pPr rtl="0"/>
              <a:t>1</a:t>
            </a:fld>
            <a:endParaRPr lang="el-GR" dirty="0"/>
          </a:p>
        </p:txBody>
      </p:sp>
    </p:spTree>
    <p:extLst>
      <p:ext uri="{BB962C8B-B14F-4D97-AF65-F5344CB8AC3E}">
        <p14:creationId xmlns:p14="http://schemas.microsoft.com/office/powerpoint/2010/main" val="40391545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8DAEC444-603B-4F09-9A06-5917518DD901}" type="slidenum">
              <a:rPr lang="el-GR" smtClean="0"/>
              <a:pPr rtl="0"/>
              <a:t>38</a:t>
            </a:fld>
            <a:endParaRPr lang="el-GR" dirty="0"/>
          </a:p>
        </p:txBody>
      </p:sp>
    </p:spTree>
    <p:extLst>
      <p:ext uri="{BB962C8B-B14F-4D97-AF65-F5344CB8AC3E}">
        <p14:creationId xmlns:p14="http://schemas.microsoft.com/office/powerpoint/2010/main" val="8587510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8DAEC444-603B-4F09-9A06-5917518DD901}" type="slidenum">
              <a:rPr lang="el-GR" smtClean="0"/>
              <a:pPr rtl="0"/>
              <a:t>41</a:t>
            </a:fld>
            <a:endParaRPr lang="el-GR" dirty="0"/>
          </a:p>
        </p:txBody>
      </p:sp>
    </p:spTree>
    <p:extLst>
      <p:ext uri="{BB962C8B-B14F-4D97-AF65-F5344CB8AC3E}">
        <p14:creationId xmlns:p14="http://schemas.microsoft.com/office/powerpoint/2010/main" val="20571152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Θέση εικόνας διαφάνειας 1"/>
          <p:cNvSpPr>
            <a:spLocks noGrp="1" noRot="1" noChangeAspect="1"/>
          </p:cNvSpPr>
          <p:nvPr>
            <p:ph type="sldImg"/>
          </p:nvPr>
        </p:nvSpPr>
        <p:spPr/>
      </p:sp>
      <p:sp>
        <p:nvSpPr>
          <p:cNvPr id="3" name="Θέση σημειώσεων 2"/>
          <p:cNvSpPr>
            <a:spLocks noGrp="1"/>
          </p:cNvSpPr>
          <p:nvPr>
            <p:ph type="body" idx="1"/>
          </p:nvPr>
        </p:nvSpPr>
        <p:spPr/>
        <p:txBody>
          <a:bodyPr/>
          <a:lstStyle/>
          <a:p>
            <a:endParaRPr lang="el-GR" dirty="0"/>
          </a:p>
        </p:txBody>
      </p:sp>
      <p:sp>
        <p:nvSpPr>
          <p:cNvPr id="4" name="Θέση αριθμού διαφάνειας 3"/>
          <p:cNvSpPr>
            <a:spLocks noGrp="1"/>
          </p:cNvSpPr>
          <p:nvPr>
            <p:ph type="sldNum" sz="quarter" idx="10"/>
          </p:nvPr>
        </p:nvSpPr>
        <p:spPr/>
        <p:txBody>
          <a:bodyPr/>
          <a:lstStyle/>
          <a:p>
            <a:pPr rtl="0"/>
            <a:fld id="{8DAEC444-603B-4F09-9A06-5917518DD901}" type="slidenum">
              <a:rPr lang="el-GR" smtClean="0"/>
              <a:pPr rtl="0"/>
              <a:t>45</a:t>
            </a:fld>
            <a:endParaRPr lang="el-GR" dirty="0"/>
          </a:p>
        </p:txBody>
      </p:sp>
    </p:spTree>
    <p:extLst>
      <p:ext uri="{BB962C8B-B14F-4D97-AF65-F5344CB8AC3E}">
        <p14:creationId xmlns:p14="http://schemas.microsoft.com/office/powerpoint/2010/main" val="19136638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Διαφάνεια τίτλου">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Ορθογώνιο"/>
          <p:cNvSpPr/>
          <p:nvPr/>
        </p:nvSpPr>
        <p:spPr bwMode="invGray">
          <a:xfrm>
            <a:off x="0" y="3936697"/>
            <a:ext cx="12192000" cy="21031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Τίτλος 1"/>
          <p:cNvSpPr>
            <a:spLocks noGrp="1"/>
          </p:cNvSpPr>
          <p:nvPr>
            <p:ph type="ctrTitle"/>
          </p:nvPr>
        </p:nvSpPr>
        <p:spPr>
          <a:xfrm>
            <a:off x="838201" y="3936697"/>
            <a:ext cx="10515598" cy="1336549"/>
          </a:xfrm>
        </p:spPr>
        <p:txBody>
          <a:bodyPr rtlCol="0" anchor="b">
            <a:noAutofit/>
          </a:bodyPr>
          <a:lstStyle>
            <a:lvl1pPr algn="l">
              <a:defRPr sz="4700">
                <a:solidFill>
                  <a:schemeClr val="tx1"/>
                </a:solidFill>
              </a:defRPr>
            </a:lvl1pPr>
          </a:lstStyle>
          <a:p>
            <a:pPr rtl="0"/>
            <a:r>
              <a:rPr lang="el-GR"/>
              <a:t>Κάντε κλικ για να επεξεργαστείτε τον τίτλο υποδείγματος</a:t>
            </a:r>
            <a:endParaRPr lang="el-GR" dirty="0"/>
          </a:p>
        </p:txBody>
      </p:sp>
      <p:sp>
        <p:nvSpPr>
          <p:cNvPr id="3" name="Υπότιτλος 2"/>
          <p:cNvSpPr>
            <a:spLocks noGrp="1"/>
          </p:cNvSpPr>
          <p:nvPr>
            <p:ph type="subTitle" idx="1"/>
          </p:nvPr>
        </p:nvSpPr>
        <p:spPr>
          <a:xfrm>
            <a:off x="838201" y="5338170"/>
            <a:ext cx="10515598" cy="474836"/>
          </a:xfrm>
        </p:spPr>
        <p:txBody>
          <a:bodyPr rtlCol="0"/>
          <a:lstStyle>
            <a:lvl1pPr marL="0" indent="0" algn="l">
              <a:spcBef>
                <a:spcPts val="0"/>
              </a:spcBef>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l-GR"/>
              <a:t>Κάντε κλικ για να επεξεργαστείτε τον υπότιτλο του υποδείγματος</a:t>
            </a:r>
            <a:endParaRPr lang="el-GR" dirty="0"/>
          </a:p>
        </p:txBody>
      </p:sp>
    </p:spTree>
    <p:extLst>
      <p:ext uri="{BB962C8B-B14F-4D97-AF65-F5344CB8AC3E}">
        <p14:creationId xmlns:p14="http://schemas.microsoft.com/office/powerpoint/2010/main" val="6307296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Κάντε κλικ για να επεξεργαστείτε τον τίτλο υποδείγματος</a:t>
            </a:r>
            <a:endParaRPr lang="el-GR" dirty="0"/>
          </a:p>
        </p:txBody>
      </p:sp>
      <p:sp>
        <p:nvSpPr>
          <p:cNvPr id="3" name="Σύμβολο κράτησης θέσης κατακόρυφου κειμένου 2"/>
          <p:cNvSpPr>
            <a:spLocks noGrp="1"/>
          </p:cNvSpPr>
          <p:nvPr>
            <p:ph type="body" orient="vert" idx="1"/>
          </p:nvPr>
        </p:nvSpPr>
        <p:spPr/>
        <p:txBody>
          <a:bodyPr vert="eaVert" rtlCol="0"/>
          <a:lstStyle/>
          <a:p>
            <a:pPr lvl="0" rtl="0"/>
            <a:r>
              <a:rPr lang="el-GR"/>
              <a:t>Στυλ κειμένου υποδείγματος</a:t>
            </a:r>
          </a:p>
          <a:p>
            <a:pPr lvl="1" rtl="0"/>
            <a:r>
              <a:rPr lang="el-GR"/>
              <a:t>Δεύτερο επίπεδο</a:t>
            </a:r>
          </a:p>
          <a:p>
            <a:pPr lvl="2" rtl="0"/>
            <a:r>
              <a:rPr lang="el-GR"/>
              <a:t>Τρίτο επίπεδο</a:t>
            </a:r>
          </a:p>
          <a:p>
            <a:pPr lvl="3" rtl="0"/>
            <a:r>
              <a:rPr lang="el-GR"/>
              <a:t>Τέταρτο επίπεδο</a:t>
            </a:r>
          </a:p>
          <a:p>
            <a:pPr lvl="4" rtl="0"/>
            <a:r>
              <a:rPr lang="el-GR"/>
              <a:t>Πέμπτο επίπεδο</a:t>
            </a:r>
            <a:endParaRPr lang="el-GR" dirty="0"/>
          </a:p>
        </p:txBody>
      </p:sp>
      <p:sp>
        <p:nvSpPr>
          <p:cNvPr id="5" name="Σύμβολο κράτησης θέσης υποσέλιδου 3"/>
          <p:cNvSpPr>
            <a:spLocks noGrp="1"/>
          </p:cNvSpPr>
          <p:nvPr>
            <p:ph type="ftr" sz="quarter" idx="11"/>
          </p:nvPr>
        </p:nvSpPr>
        <p:spPr/>
        <p:txBody>
          <a:bodyPr rtlCol="0"/>
          <a:lstStyle/>
          <a:p>
            <a:pPr rtl="0"/>
            <a:endParaRPr lang="el-GR" dirty="0"/>
          </a:p>
        </p:txBody>
      </p:sp>
      <p:sp>
        <p:nvSpPr>
          <p:cNvPr id="4" name="Σύμβολο κράτησης θέσης ημερομηνίας 4"/>
          <p:cNvSpPr>
            <a:spLocks noGrp="1"/>
          </p:cNvSpPr>
          <p:nvPr>
            <p:ph type="dt" sz="half" idx="10"/>
          </p:nvPr>
        </p:nvSpPr>
        <p:spPr/>
        <p:txBody>
          <a:bodyPr rtlCol="0"/>
          <a:lstStyle/>
          <a:p>
            <a:pPr rtl="0"/>
            <a:fld id="{47C57881-6C23-439D-9E2D-84A144740A28}" type="datetime1">
              <a:rPr lang="el-GR" smtClean="0"/>
              <a:pPr rtl="0"/>
              <a:t>16/12/2019</a:t>
            </a:fld>
            <a:endParaRPr lang="el-GR" dirty="0"/>
          </a:p>
        </p:txBody>
      </p:sp>
      <p:sp>
        <p:nvSpPr>
          <p:cNvPr id="6" name="Σύμβολο κράτησης θέσης αριθμού διαφάνειας 5"/>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37875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9741693" y="365125"/>
            <a:ext cx="1600200" cy="5811838"/>
          </a:xfrm>
        </p:spPr>
        <p:txBody>
          <a:bodyPr vert="eaVert" rtlCol="0"/>
          <a:lstStyle>
            <a:lvl1pPr>
              <a:defRPr/>
            </a:lvl1pPr>
          </a:lstStyle>
          <a:p>
            <a:pPr rtl="0"/>
            <a:r>
              <a:rPr lang="el-GR"/>
              <a:t>Κάντε κλικ για να επεξεργαστείτε τον τίτλο υποδείγματος</a:t>
            </a:r>
            <a:endParaRPr lang="el-GR" dirty="0"/>
          </a:p>
        </p:txBody>
      </p:sp>
      <p:sp>
        <p:nvSpPr>
          <p:cNvPr id="3" name="Σύμβολο κράτησης θέσης κατακόρυφου κειμένου 2"/>
          <p:cNvSpPr>
            <a:spLocks noGrp="1"/>
          </p:cNvSpPr>
          <p:nvPr>
            <p:ph type="body" orient="vert" idx="1"/>
          </p:nvPr>
        </p:nvSpPr>
        <p:spPr>
          <a:xfrm>
            <a:off x="838200" y="365125"/>
            <a:ext cx="8534400" cy="5811838"/>
          </a:xfrm>
        </p:spPr>
        <p:txBody>
          <a:bodyPr vert="eaVert" rtlCol="0"/>
          <a:lstStyle/>
          <a:p>
            <a:pPr lvl="0" rtl="0"/>
            <a:r>
              <a:rPr lang="el-GR"/>
              <a:t>Στυλ κειμένου υποδείγματος</a:t>
            </a:r>
          </a:p>
          <a:p>
            <a:pPr lvl="1" rtl="0"/>
            <a:r>
              <a:rPr lang="el-GR"/>
              <a:t>Δεύτερο επίπεδο</a:t>
            </a:r>
          </a:p>
          <a:p>
            <a:pPr lvl="2" rtl="0"/>
            <a:r>
              <a:rPr lang="el-GR"/>
              <a:t>Τρίτο επίπεδο</a:t>
            </a:r>
          </a:p>
          <a:p>
            <a:pPr lvl="3" rtl="0"/>
            <a:r>
              <a:rPr lang="el-GR"/>
              <a:t>Τέταρτο επίπεδο</a:t>
            </a:r>
          </a:p>
          <a:p>
            <a:pPr lvl="4" rtl="0"/>
            <a:r>
              <a:rPr lang="el-GR"/>
              <a:t>Πέμπτο επίπεδο</a:t>
            </a:r>
            <a:endParaRPr lang="el-GR" dirty="0"/>
          </a:p>
        </p:txBody>
      </p:sp>
      <p:sp>
        <p:nvSpPr>
          <p:cNvPr id="5" name="Σύμβολο κράτησης θέσης υποσέλιδου 3"/>
          <p:cNvSpPr>
            <a:spLocks noGrp="1"/>
          </p:cNvSpPr>
          <p:nvPr>
            <p:ph type="ftr" sz="quarter" idx="11"/>
          </p:nvPr>
        </p:nvSpPr>
        <p:spPr/>
        <p:txBody>
          <a:bodyPr rtlCol="0"/>
          <a:lstStyle/>
          <a:p>
            <a:pPr rtl="0"/>
            <a:endParaRPr lang="el-GR" dirty="0"/>
          </a:p>
        </p:txBody>
      </p:sp>
      <p:sp>
        <p:nvSpPr>
          <p:cNvPr id="4" name="Σύμβολο κράτησης θέσης ημερομηνίας 4"/>
          <p:cNvSpPr>
            <a:spLocks noGrp="1"/>
          </p:cNvSpPr>
          <p:nvPr>
            <p:ph type="dt" sz="half" idx="10"/>
          </p:nvPr>
        </p:nvSpPr>
        <p:spPr/>
        <p:txBody>
          <a:bodyPr rtlCol="0"/>
          <a:lstStyle/>
          <a:p>
            <a:pPr rtl="0"/>
            <a:fld id="{52982AFC-42D3-407A-ABCB-F9CCC39123B5}" type="datetime1">
              <a:rPr lang="el-GR" smtClean="0"/>
              <a:pPr rtl="0"/>
              <a:t>16/12/2019</a:t>
            </a:fld>
            <a:endParaRPr lang="el-GR" dirty="0"/>
          </a:p>
        </p:txBody>
      </p:sp>
      <p:sp>
        <p:nvSpPr>
          <p:cNvPr id="6" name="Σύμβολο κράτησης θέσης αριθμού διαφάνειας 5"/>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7702544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Κάντε κλικ για να επεξεργαστείτε τον τίτλο υποδείγματος</a:t>
            </a:r>
            <a:endParaRPr lang="el-GR" dirty="0"/>
          </a:p>
        </p:txBody>
      </p:sp>
      <p:sp>
        <p:nvSpPr>
          <p:cNvPr id="3" name="Σύμβολο κράτησης θέσης περιεχομένου 2"/>
          <p:cNvSpPr>
            <a:spLocks noGrp="1"/>
          </p:cNvSpPr>
          <p:nvPr>
            <p:ph idx="1"/>
          </p:nvPr>
        </p:nvSpPr>
        <p:spPr/>
        <p:txBody>
          <a:bodyPr rtlCol="0"/>
          <a:lstStyle/>
          <a:p>
            <a:pPr lvl="0" rtl="0"/>
            <a:r>
              <a:rPr lang="el-GR"/>
              <a:t>Στυλ κειμένου υποδείγματος</a:t>
            </a:r>
          </a:p>
          <a:p>
            <a:pPr lvl="1" rtl="0"/>
            <a:r>
              <a:rPr lang="el-GR"/>
              <a:t>Δεύτερο επίπεδο</a:t>
            </a:r>
          </a:p>
          <a:p>
            <a:pPr lvl="2" rtl="0"/>
            <a:r>
              <a:rPr lang="el-GR"/>
              <a:t>Τρίτο επίπεδο</a:t>
            </a:r>
          </a:p>
          <a:p>
            <a:pPr lvl="3" rtl="0"/>
            <a:r>
              <a:rPr lang="el-GR"/>
              <a:t>Τέταρτο επίπεδο</a:t>
            </a:r>
          </a:p>
          <a:p>
            <a:pPr lvl="4" rtl="0"/>
            <a:r>
              <a:rPr lang="el-GR"/>
              <a:t>Πέμπτο επίπεδο</a:t>
            </a:r>
            <a:endParaRPr lang="el-GR" dirty="0"/>
          </a:p>
        </p:txBody>
      </p:sp>
      <p:sp>
        <p:nvSpPr>
          <p:cNvPr id="5" name="Σύμβολο κράτησης θέσης υποσέλιδου 3"/>
          <p:cNvSpPr>
            <a:spLocks noGrp="1"/>
          </p:cNvSpPr>
          <p:nvPr>
            <p:ph type="ftr" sz="quarter" idx="11"/>
          </p:nvPr>
        </p:nvSpPr>
        <p:spPr/>
        <p:txBody>
          <a:bodyPr rtlCol="0"/>
          <a:lstStyle/>
          <a:p>
            <a:pPr rtl="0"/>
            <a:endParaRPr lang="el-GR" dirty="0"/>
          </a:p>
        </p:txBody>
      </p:sp>
      <p:sp>
        <p:nvSpPr>
          <p:cNvPr id="4" name="Σύμβολο κράτησης θέσης ημερομηνίας 4"/>
          <p:cNvSpPr>
            <a:spLocks noGrp="1"/>
          </p:cNvSpPr>
          <p:nvPr>
            <p:ph type="dt" sz="half" idx="10"/>
          </p:nvPr>
        </p:nvSpPr>
        <p:spPr/>
        <p:txBody>
          <a:bodyPr rtlCol="0"/>
          <a:lstStyle/>
          <a:p>
            <a:pPr rtl="0"/>
            <a:fld id="{CD4CB3F7-E7D8-4E90-A118-832CD47D5ADA}" type="datetime1">
              <a:rPr lang="el-GR" smtClean="0"/>
              <a:pPr rtl="0"/>
              <a:t>16/12/2019</a:t>
            </a:fld>
            <a:endParaRPr lang="el-GR" dirty="0"/>
          </a:p>
        </p:txBody>
      </p:sp>
      <p:sp>
        <p:nvSpPr>
          <p:cNvPr id="6" name="Σύμβολο κράτησης θέσης αριθμού διαφάνειας 5"/>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3215576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Κεφαλίδα ενότητα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Ορθογώνιο 6"/>
          <p:cNvSpPr/>
          <p:nvPr/>
        </p:nvSpPr>
        <p:spPr bwMode="ltGray">
          <a:xfrm>
            <a:off x="0" y="3276600"/>
            <a:ext cx="12192000" cy="276321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Τίτλος 1"/>
          <p:cNvSpPr>
            <a:spLocks noGrp="1"/>
          </p:cNvSpPr>
          <p:nvPr>
            <p:ph type="title"/>
          </p:nvPr>
        </p:nvSpPr>
        <p:spPr>
          <a:xfrm>
            <a:off x="841248" y="3429000"/>
            <a:ext cx="9601200" cy="1838519"/>
          </a:xfrm>
        </p:spPr>
        <p:txBody>
          <a:bodyPr rtlCol="0" anchor="b">
            <a:noAutofit/>
          </a:bodyPr>
          <a:lstStyle>
            <a:lvl1pPr>
              <a:defRPr sz="4700">
                <a:solidFill>
                  <a:schemeClr val="bg1"/>
                </a:solidFill>
              </a:defRPr>
            </a:lvl1pPr>
          </a:lstStyle>
          <a:p>
            <a:pPr rtl="0"/>
            <a:r>
              <a:rPr lang="el-GR"/>
              <a:t>Κάντε κλικ για να επεξεργαστείτε τον τίτλο υποδείγματος</a:t>
            </a:r>
            <a:endParaRPr lang="el-GR" dirty="0"/>
          </a:p>
        </p:txBody>
      </p:sp>
      <p:sp>
        <p:nvSpPr>
          <p:cNvPr id="3" name="Σύμβολο κράτησης θέσης κειμένου 2"/>
          <p:cNvSpPr>
            <a:spLocks noGrp="1"/>
          </p:cNvSpPr>
          <p:nvPr>
            <p:ph type="body" idx="1"/>
          </p:nvPr>
        </p:nvSpPr>
        <p:spPr>
          <a:xfrm>
            <a:off x="841248" y="5340096"/>
            <a:ext cx="9601200" cy="475488"/>
          </a:xfrm>
        </p:spPr>
        <p:txBody>
          <a:bodyPr rtlCol="0"/>
          <a:lstStyle>
            <a:lvl1pPr marL="0" indent="0">
              <a:spcBef>
                <a:spcPts val="0"/>
              </a:spcBef>
              <a:buNone/>
              <a:defRPr sz="2400">
                <a:solidFill>
                  <a:schemeClr val="bg1"/>
                </a:solidFill>
              </a:defRPr>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rtl="0"/>
            <a:r>
              <a:rPr lang="el-GR"/>
              <a:t>Στυλ κειμένου υποδείγματος</a:t>
            </a:r>
          </a:p>
        </p:txBody>
      </p:sp>
    </p:spTree>
    <p:extLst>
      <p:ext uri="{BB962C8B-B14F-4D97-AF65-F5344CB8AC3E}">
        <p14:creationId xmlns:p14="http://schemas.microsoft.com/office/powerpoint/2010/main" val="1917355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a:xfrm>
            <a:off x="838200" y="365126"/>
            <a:ext cx="10515600" cy="1145224"/>
          </a:xfrm>
        </p:spPr>
        <p:txBody>
          <a:bodyPr rtlCol="0"/>
          <a:lstStyle/>
          <a:p>
            <a:pPr rtl="0"/>
            <a:r>
              <a:rPr lang="el-GR"/>
              <a:t>Κάντε κλικ για να επεξεργαστείτε τον τίτλο υποδείγματος</a:t>
            </a:r>
            <a:endParaRPr lang="el-GR" dirty="0"/>
          </a:p>
        </p:txBody>
      </p:sp>
      <p:sp>
        <p:nvSpPr>
          <p:cNvPr id="3" name="Σύμβολο κράτησης θέσης περιεχομένου 2"/>
          <p:cNvSpPr>
            <a:spLocks noGrp="1"/>
          </p:cNvSpPr>
          <p:nvPr>
            <p:ph sz="half" idx="1"/>
          </p:nvPr>
        </p:nvSpPr>
        <p:spPr>
          <a:xfrm>
            <a:off x="838200" y="1825625"/>
            <a:ext cx="5029200" cy="4351338"/>
          </a:xfrm>
        </p:spPr>
        <p:txBody>
          <a:bodyPr rtlCol="0">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el-GR"/>
              <a:t>Στυλ κειμένου υποδείγματος</a:t>
            </a:r>
          </a:p>
          <a:p>
            <a:pPr lvl="1" rtl="0"/>
            <a:r>
              <a:rPr lang="el-GR"/>
              <a:t>Δεύτερο επίπεδο</a:t>
            </a:r>
          </a:p>
          <a:p>
            <a:pPr lvl="2" rtl="0"/>
            <a:r>
              <a:rPr lang="el-GR"/>
              <a:t>Τρίτο επίπεδο</a:t>
            </a:r>
          </a:p>
          <a:p>
            <a:pPr lvl="3" rtl="0"/>
            <a:r>
              <a:rPr lang="el-GR"/>
              <a:t>Τέταρτο επίπεδο</a:t>
            </a:r>
          </a:p>
          <a:p>
            <a:pPr lvl="4" rtl="0"/>
            <a:r>
              <a:rPr lang="el-GR"/>
              <a:t>Πέμπτο επίπεδο</a:t>
            </a:r>
            <a:endParaRPr lang="el-GR" dirty="0"/>
          </a:p>
        </p:txBody>
      </p:sp>
      <p:sp>
        <p:nvSpPr>
          <p:cNvPr id="4" name="Σύμβολο κράτησης θέσης περιεχομένου 3"/>
          <p:cNvSpPr>
            <a:spLocks noGrp="1"/>
          </p:cNvSpPr>
          <p:nvPr>
            <p:ph sz="half" idx="2"/>
          </p:nvPr>
        </p:nvSpPr>
        <p:spPr>
          <a:xfrm>
            <a:off x="6324600" y="1825625"/>
            <a:ext cx="5029200" cy="4351338"/>
          </a:xfrm>
        </p:spPr>
        <p:txBody>
          <a:bodyPr rtlCol="0">
            <a:normAutofit/>
          </a:bodyPr>
          <a:lstStyle>
            <a:lvl1pPr>
              <a:defRPr sz="2000"/>
            </a:lvl1pPr>
            <a:lvl2pPr>
              <a:defRPr sz="1800"/>
            </a:lvl2pPr>
            <a:lvl3pPr>
              <a:defRPr sz="1600"/>
            </a:lvl3pPr>
            <a:lvl4pPr>
              <a:defRPr sz="1400"/>
            </a:lvl4pPr>
            <a:lvl5pPr>
              <a:defRPr sz="1400"/>
            </a:lvl5pPr>
            <a:lvl6pPr>
              <a:defRPr sz="1800"/>
            </a:lvl6pPr>
            <a:lvl7pPr>
              <a:defRPr sz="1800"/>
            </a:lvl7pPr>
            <a:lvl8pPr>
              <a:defRPr sz="1800"/>
            </a:lvl8pPr>
            <a:lvl9pPr>
              <a:defRPr sz="1800"/>
            </a:lvl9pPr>
          </a:lstStyle>
          <a:p>
            <a:pPr lvl="0" rtl="0"/>
            <a:r>
              <a:rPr lang="el-GR"/>
              <a:t>Στυλ κειμένου υποδείγματος</a:t>
            </a:r>
          </a:p>
          <a:p>
            <a:pPr lvl="1" rtl="0"/>
            <a:r>
              <a:rPr lang="el-GR"/>
              <a:t>Δεύτερο επίπεδο</a:t>
            </a:r>
          </a:p>
          <a:p>
            <a:pPr lvl="2" rtl="0"/>
            <a:r>
              <a:rPr lang="el-GR"/>
              <a:t>Τρίτο επίπεδο</a:t>
            </a:r>
          </a:p>
          <a:p>
            <a:pPr lvl="3" rtl="0"/>
            <a:r>
              <a:rPr lang="el-GR"/>
              <a:t>Τέταρτο επίπεδο</a:t>
            </a:r>
          </a:p>
          <a:p>
            <a:pPr lvl="4" rtl="0"/>
            <a:r>
              <a:rPr lang="el-GR"/>
              <a:t>Πέμπτο επίπεδο</a:t>
            </a:r>
            <a:endParaRPr lang="el-GR" dirty="0"/>
          </a:p>
        </p:txBody>
      </p:sp>
      <p:sp>
        <p:nvSpPr>
          <p:cNvPr id="6" name="Σύμβολο κράτησης θέσης υποσέλιδου 4"/>
          <p:cNvSpPr>
            <a:spLocks noGrp="1"/>
          </p:cNvSpPr>
          <p:nvPr>
            <p:ph type="ftr" sz="quarter" idx="11"/>
          </p:nvPr>
        </p:nvSpPr>
        <p:spPr/>
        <p:txBody>
          <a:bodyPr rtlCol="0"/>
          <a:lstStyle/>
          <a:p>
            <a:pPr rtl="0"/>
            <a:endParaRPr lang="el-GR" dirty="0"/>
          </a:p>
        </p:txBody>
      </p:sp>
      <p:sp>
        <p:nvSpPr>
          <p:cNvPr id="5" name="Σύμβολο κράτησης ημερομηνίας 5"/>
          <p:cNvSpPr>
            <a:spLocks noGrp="1"/>
          </p:cNvSpPr>
          <p:nvPr>
            <p:ph type="dt" sz="half" idx="10"/>
          </p:nvPr>
        </p:nvSpPr>
        <p:spPr/>
        <p:txBody>
          <a:bodyPr rtlCol="0"/>
          <a:lstStyle/>
          <a:p>
            <a:pPr rtl="0"/>
            <a:fld id="{A9F66CF4-20A4-409C-B1E3-AF7CF5D17F1A}" type="datetime1">
              <a:rPr lang="el-GR" smtClean="0"/>
              <a:pPr rtl="0"/>
              <a:t>16/12/2019</a:t>
            </a:fld>
            <a:endParaRPr lang="el-GR" dirty="0"/>
          </a:p>
        </p:txBody>
      </p:sp>
      <p:sp>
        <p:nvSpPr>
          <p:cNvPr id="7" name="Σύμβολο κράτησης θέσης αριθμού διαφάνειας 6"/>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3963172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Κάντε κλικ για να επεξεργαστείτε τον τίτλο υποδείγματος</a:t>
            </a:r>
            <a:endParaRPr lang="el-GR" dirty="0"/>
          </a:p>
        </p:txBody>
      </p:sp>
      <p:sp>
        <p:nvSpPr>
          <p:cNvPr id="3" name="Σύμβολο κράτησης θέσης κειμένου 2"/>
          <p:cNvSpPr>
            <a:spLocks noGrp="1"/>
          </p:cNvSpPr>
          <p:nvPr>
            <p:ph type="body" idx="1"/>
          </p:nvPr>
        </p:nvSpPr>
        <p:spPr>
          <a:xfrm>
            <a:off x="839788" y="1828800"/>
            <a:ext cx="5029200" cy="685800"/>
          </a:xfrm>
        </p:spPr>
        <p:txBody>
          <a:bodyPr rtlCol="0" anchor="ctr">
            <a:normAutofit/>
          </a:bodyPr>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a:t>Στυλ κειμένου υποδείγματος</a:t>
            </a:r>
          </a:p>
        </p:txBody>
      </p:sp>
      <p:sp>
        <p:nvSpPr>
          <p:cNvPr id="4" name="Σύμβολο κράτησης θέσης περιεχομένου 3"/>
          <p:cNvSpPr>
            <a:spLocks noGrp="1"/>
          </p:cNvSpPr>
          <p:nvPr>
            <p:ph sz="half" idx="2"/>
          </p:nvPr>
        </p:nvSpPr>
        <p:spPr>
          <a:xfrm>
            <a:off x="839788" y="2514600"/>
            <a:ext cx="5029200" cy="3675063"/>
          </a:xfrm>
        </p:spPr>
        <p:txBody>
          <a:bodyPr rtlCol="0">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el-GR"/>
              <a:t>Στυλ κειμένου υποδείγματος</a:t>
            </a:r>
          </a:p>
          <a:p>
            <a:pPr lvl="1" rtl="0"/>
            <a:r>
              <a:rPr lang="el-GR"/>
              <a:t>Δεύτερο επίπεδο</a:t>
            </a:r>
          </a:p>
          <a:p>
            <a:pPr lvl="2" rtl="0"/>
            <a:r>
              <a:rPr lang="el-GR"/>
              <a:t>Τρίτο επίπεδο</a:t>
            </a:r>
          </a:p>
          <a:p>
            <a:pPr lvl="3" rtl="0"/>
            <a:r>
              <a:rPr lang="el-GR"/>
              <a:t>Τέταρτο επίπεδο</a:t>
            </a:r>
          </a:p>
          <a:p>
            <a:pPr lvl="4" rtl="0"/>
            <a:r>
              <a:rPr lang="el-GR"/>
              <a:t>Πέμπτο επίπεδο</a:t>
            </a:r>
            <a:endParaRPr lang="el-GR" dirty="0"/>
          </a:p>
        </p:txBody>
      </p:sp>
      <p:sp>
        <p:nvSpPr>
          <p:cNvPr id="5" name="Σύμβολο κράτησης θέσης κειμένου 4"/>
          <p:cNvSpPr>
            <a:spLocks noGrp="1"/>
          </p:cNvSpPr>
          <p:nvPr>
            <p:ph type="body" sz="quarter" idx="3"/>
          </p:nvPr>
        </p:nvSpPr>
        <p:spPr>
          <a:xfrm>
            <a:off x="6326188" y="1828800"/>
            <a:ext cx="5029200" cy="685800"/>
          </a:xfrm>
        </p:spPr>
        <p:txBody>
          <a:bodyPr rtlCol="0" anchor="ctr">
            <a:normAutofit/>
          </a:bodyPr>
          <a:lstStyle>
            <a:lvl1pPr marL="0" indent="0">
              <a:spcBef>
                <a:spcPts val="1000"/>
              </a:spcBef>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l-GR"/>
              <a:t>Στυλ κειμένου υποδείγματος</a:t>
            </a:r>
          </a:p>
        </p:txBody>
      </p:sp>
      <p:sp>
        <p:nvSpPr>
          <p:cNvPr id="6" name="Σύμβολο κράτησης θέσης περιεχομένου 5"/>
          <p:cNvSpPr>
            <a:spLocks noGrp="1"/>
          </p:cNvSpPr>
          <p:nvPr>
            <p:ph sz="quarter" idx="4"/>
          </p:nvPr>
        </p:nvSpPr>
        <p:spPr>
          <a:xfrm>
            <a:off x="6326188" y="2514600"/>
            <a:ext cx="5029200" cy="3675063"/>
          </a:xfrm>
        </p:spPr>
        <p:txBody>
          <a:bodyPr rtlCol="0">
            <a:normAutofit/>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rtl="0"/>
            <a:r>
              <a:rPr lang="el-GR"/>
              <a:t>Στυλ κειμένου υποδείγματος</a:t>
            </a:r>
          </a:p>
          <a:p>
            <a:pPr lvl="1" rtl="0"/>
            <a:r>
              <a:rPr lang="el-GR"/>
              <a:t>Δεύτερο επίπεδο</a:t>
            </a:r>
          </a:p>
          <a:p>
            <a:pPr lvl="2" rtl="0"/>
            <a:r>
              <a:rPr lang="el-GR"/>
              <a:t>Τρίτο επίπεδο</a:t>
            </a:r>
          </a:p>
          <a:p>
            <a:pPr lvl="3" rtl="0"/>
            <a:r>
              <a:rPr lang="el-GR"/>
              <a:t>Τέταρτο επίπεδο</a:t>
            </a:r>
          </a:p>
          <a:p>
            <a:pPr lvl="4" rtl="0"/>
            <a:r>
              <a:rPr lang="el-GR"/>
              <a:t>Πέμπτο επίπεδο</a:t>
            </a:r>
            <a:endParaRPr lang="el-GR" dirty="0"/>
          </a:p>
        </p:txBody>
      </p:sp>
      <p:sp>
        <p:nvSpPr>
          <p:cNvPr id="8" name="Σύμβολο κράτησης υποσέλιδου 6"/>
          <p:cNvSpPr>
            <a:spLocks noGrp="1"/>
          </p:cNvSpPr>
          <p:nvPr>
            <p:ph type="ftr" sz="quarter" idx="11"/>
          </p:nvPr>
        </p:nvSpPr>
        <p:spPr/>
        <p:txBody>
          <a:bodyPr rtlCol="0"/>
          <a:lstStyle/>
          <a:p>
            <a:pPr rtl="0"/>
            <a:endParaRPr lang="el-GR" dirty="0"/>
          </a:p>
        </p:txBody>
      </p:sp>
      <p:sp>
        <p:nvSpPr>
          <p:cNvPr id="7" name="Σύμβολο κράτησης ημερομηνίας 7"/>
          <p:cNvSpPr>
            <a:spLocks noGrp="1"/>
          </p:cNvSpPr>
          <p:nvPr>
            <p:ph type="dt" sz="half" idx="10"/>
          </p:nvPr>
        </p:nvSpPr>
        <p:spPr/>
        <p:txBody>
          <a:bodyPr rtlCol="0"/>
          <a:lstStyle/>
          <a:p>
            <a:pPr rtl="0"/>
            <a:fld id="{B04CF4D9-3CFB-49AE-A9CD-4921FD4EA025}" type="datetime1">
              <a:rPr lang="el-GR" smtClean="0"/>
              <a:pPr rtl="0"/>
              <a:t>16/12/2019</a:t>
            </a:fld>
            <a:endParaRPr lang="el-GR" dirty="0"/>
          </a:p>
        </p:txBody>
      </p:sp>
      <p:sp>
        <p:nvSpPr>
          <p:cNvPr id="9" name="Σύμβολο κράτησης θέσης αριθμού διαφάνειας 8"/>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1447994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rtlCol="0"/>
          <a:lstStyle/>
          <a:p>
            <a:pPr rtl="0"/>
            <a:r>
              <a:rPr lang="el-GR"/>
              <a:t>Κάντε κλικ για να επεξεργαστείτε τον τίτλο υποδείγματος</a:t>
            </a:r>
            <a:endParaRPr lang="el-GR" dirty="0"/>
          </a:p>
        </p:txBody>
      </p:sp>
      <p:sp>
        <p:nvSpPr>
          <p:cNvPr id="4" name="Σύμβολο κράτησης θέσης υποσέλιδου 2"/>
          <p:cNvSpPr>
            <a:spLocks noGrp="1"/>
          </p:cNvSpPr>
          <p:nvPr>
            <p:ph type="ftr" sz="quarter" idx="11"/>
          </p:nvPr>
        </p:nvSpPr>
        <p:spPr/>
        <p:txBody>
          <a:bodyPr rtlCol="0"/>
          <a:lstStyle/>
          <a:p>
            <a:pPr rtl="0"/>
            <a:endParaRPr lang="el-GR" dirty="0"/>
          </a:p>
        </p:txBody>
      </p:sp>
      <p:sp>
        <p:nvSpPr>
          <p:cNvPr id="3" name="Σύμβολο κράτησης θέσης ημερομηνίας 3"/>
          <p:cNvSpPr>
            <a:spLocks noGrp="1"/>
          </p:cNvSpPr>
          <p:nvPr>
            <p:ph type="dt" sz="half" idx="10"/>
          </p:nvPr>
        </p:nvSpPr>
        <p:spPr/>
        <p:txBody>
          <a:bodyPr rtlCol="0"/>
          <a:lstStyle/>
          <a:p>
            <a:pPr rtl="0"/>
            <a:fld id="{DEA46F36-A614-4F7B-A794-023A7B1956EC}" type="datetime1">
              <a:rPr lang="el-GR" smtClean="0"/>
              <a:pPr rtl="0"/>
              <a:t>16/12/2019</a:t>
            </a:fld>
            <a:endParaRPr lang="el-GR" dirty="0"/>
          </a:p>
        </p:txBody>
      </p:sp>
      <p:sp>
        <p:nvSpPr>
          <p:cNvPr id="5" name="Σύμβολο κράτησης θέσης αριθμού διαφάνειας 4"/>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3956345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3" name="Θέση υποσέλιδου 1"/>
          <p:cNvSpPr>
            <a:spLocks noGrp="1"/>
          </p:cNvSpPr>
          <p:nvPr>
            <p:ph type="ftr" sz="quarter" idx="11"/>
          </p:nvPr>
        </p:nvSpPr>
        <p:spPr/>
        <p:txBody>
          <a:bodyPr rtlCol="0"/>
          <a:lstStyle/>
          <a:p>
            <a:pPr rtl="0"/>
            <a:endParaRPr lang="el-GR" dirty="0"/>
          </a:p>
        </p:txBody>
      </p:sp>
      <p:sp>
        <p:nvSpPr>
          <p:cNvPr id="2" name="Σύμβολο κράτησης θέσης ημερομηνίας 2"/>
          <p:cNvSpPr>
            <a:spLocks noGrp="1"/>
          </p:cNvSpPr>
          <p:nvPr>
            <p:ph type="dt" sz="half" idx="10"/>
          </p:nvPr>
        </p:nvSpPr>
        <p:spPr/>
        <p:txBody>
          <a:bodyPr rtlCol="0"/>
          <a:lstStyle/>
          <a:p>
            <a:pPr rtl="0"/>
            <a:fld id="{0AE3A1B6-2377-4A35-8CCD-65857418A02B}" type="datetime1">
              <a:rPr lang="el-GR" smtClean="0"/>
              <a:pPr rtl="0"/>
              <a:t>16/12/2019</a:t>
            </a:fld>
            <a:endParaRPr lang="el-GR" dirty="0"/>
          </a:p>
        </p:txBody>
      </p:sp>
      <p:sp>
        <p:nvSpPr>
          <p:cNvPr id="4" name="Σύμβολο κράτησης θέσης αριθμού διαφάνειας 3"/>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366730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7924800" y="1524000"/>
            <a:ext cx="3429000" cy="1905000"/>
          </a:xfrm>
        </p:spPr>
        <p:txBody>
          <a:bodyPr rtlCol="0" anchor="b">
            <a:noAutofit/>
          </a:bodyPr>
          <a:lstStyle>
            <a:lvl1pPr>
              <a:defRPr sz="3100"/>
            </a:lvl1pPr>
          </a:lstStyle>
          <a:p>
            <a:pPr rtl="0"/>
            <a:r>
              <a:rPr lang="el-GR"/>
              <a:t>Κάντε κλικ για να επεξεργαστείτε τον τίτλο υποδείγματος</a:t>
            </a:r>
            <a:endParaRPr lang="el-GR" dirty="0"/>
          </a:p>
        </p:txBody>
      </p:sp>
      <p:sp>
        <p:nvSpPr>
          <p:cNvPr id="3" name="Σύμβολο κράτησης θέσης περιεχομένου 2"/>
          <p:cNvSpPr>
            <a:spLocks noGrp="1"/>
          </p:cNvSpPr>
          <p:nvPr>
            <p:ph idx="1"/>
          </p:nvPr>
        </p:nvSpPr>
        <p:spPr>
          <a:xfrm>
            <a:off x="838200" y="685800"/>
            <a:ext cx="6400800" cy="5257800"/>
          </a:xfrm>
        </p:spPr>
        <p:txBody>
          <a:bodyPr rtlCol="0">
            <a:normAutofit/>
          </a:bodyPr>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rtl="0"/>
            <a:r>
              <a:rPr lang="el-GR"/>
              <a:t>Στυλ κειμένου υποδείγματος</a:t>
            </a:r>
          </a:p>
          <a:p>
            <a:pPr lvl="1" rtl="0"/>
            <a:r>
              <a:rPr lang="el-GR"/>
              <a:t>Δεύτερο επίπεδο</a:t>
            </a:r>
          </a:p>
          <a:p>
            <a:pPr lvl="2" rtl="0"/>
            <a:r>
              <a:rPr lang="el-GR"/>
              <a:t>Τρίτο επίπεδο</a:t>
            </a:r>
          </a:p>
          <a:p>
            <a:pPr lvl="3" rtl="0"/>
            <a:r>
              <a:rPr lang="el-GR"/>
              <a:t>Τέταρτο επίπεδο</a:t>
            </a:r>
          </a:p>
          <a:p>
            <a:pPr lvl="4" rtl="0"/>
            <a:r>
              <a:rPr lang="el-GR"/>
              <a:t>Πέμπτο επίπεδο</a:t>
            </a:r>
            <a:endParaRPr lang="el-GR" dirty="0"/>
          </a:p>
        </p:txBody>
      </p:sp>
      <p:sp>
        <p:nvSpPr>
          <p:cNvPr id="4" name="Σύμβολο κράτησης θέσης κειμένου 3"/>
          <p:cNvSpPr>
            <a:spLocks noGrp="1"/>
          </p:cNvSpPr>
          <p:nvPr>
            <p:ph type="body" sz="half" idx="2"/>
          </p:nvPr>
        </p:nvSpPr>
        <p:spPr>
          <a:xfrm>
            <a:off x="7924800" y="3581400"/>
            <a:ext cx="3429000" cy="1828800"/>
          </a:xfrm>
        </p:spPr>
        <p:txBody>
          <a:bodyPr rtlCol="0"/>
          <a:lstStyle>
            <a:lvl1pPr marL="0" indent="0">
              <a:spcBef>
                <a:spcPts val="10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l-GR"/>
              <a:t>Στυλ κειμένου υποδείγματος</a:t>
            </a:r>
          </a:p>
        </p:txBody>
      </p:sp>
      <p:sp>
        <p:nvSpPr>
          <p:cNvPr id="6" name="Σύμβολο κράτησης θέσης υποσέλιδου 4"/>
          <p:cNvSpPr>
            <a:spLocks noGrp="1"/>
          </p:cNvSpPr>
          <p:nvPr>
            <p:ph type="ftr" sz="quarter" idx="11"/>
          </p:nvPr>
        </p:nvSpPr>
        <p:spPr/>
        <p:txBody>
          <a:bodyPr rtlCol="0"/>
          <a:lstStyle/>
          <a:p>
            <a:pPr rtl="0"/>
            <a:endParaRPr lang="el-GR" dirty="0"/>
          </a:p>
        </p:txBody>
      </p:sp>
      <p:sp>
        <p:nvSpPr>
          <p:cNvPr id="5" name="Σύμβολο κράτησης ημερομηνίας 5"/>
          <p:cNvSpPr>
            <a:spLocks noGrp="1"/>
          </p:cNvSpPr>
          <p:nvPr>
            <p:ph type="dt" sz="half" idx="10"/>
          </p:nvPr>
        </p:nvSpPr>
        <p:spPr/>
        <p:txBody>
          <a:bodyPr rtlCol="0"/>
          <a:lstStyle/>
          <a:p>
            <a:pPr rtl="0"/>
            <a:fld id="{D1E04458-DD74-4B3D-96E0-5EA616372A38}" type="datetime1">
              <a:rPr lang="el-GR" smtClean="0"/>
              <a:pPr rtl="0"/>
              <a:t>16/12/2019</a:t>
            </a:fld>
            <a:endParaRPr lang="el-GR" dirty="0"/>
          </a:p>
        </p:txBody>
      </p:sp>
      <p:sp>
        <p:nvSpPr>
          <p:cNvPr id="7" name="Σύμβολο κράτησης θέσης αριθμού διαφάνειας 6"/>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9789611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7924800" y="1527048"/>
            <a:ext cx="3429000" cy="1901952"/>
          </a:xfrm>
        </p:spPr>
        <p:txBody>
          <a:bodyPr rtlCol="0" anchor="b">
            <a:normAutofit/>
          </a:bodyPr>
          <a:lstStyle>
            <a:lvl1pPr>
              <a:defRPr sz="3100"/>
            </a:lvl1pPr>
          </a:lstStyle>
          <a:p>
            <a:pPr rtl="0"/>
            <a:r>
              <a:rPr lang="el-GR"/>
              <a:t>Κάντε κλικ για να επεξεργαστείτε τον τίτλο υποδείγματος</a:t>
            </a:r>
            <a:endParaRPr lang="el-GR" dirty="0"/>
          </a:p>
        </p:txBody>
      </p:sp>
      <p:sp>
        <p:nvSpPr>
          <p:cNvPr id="3" name="Σύμβολο κράτησης θέσης εικόνας 2" descr="Ένα κενό πλαίσιο κράτησης θέσης, για να προσθέσετε μια εικόνα. Κάντε κλικ στο πλαίσιο κράτησης θέσης και επιλέξτε την εικόνα που θέλετε να προσθέσετε"/>
          <p:cNvSpPr>
            <a:spLocks noGrp="1"/>
          </p:cNvSpPr>
          <p:nvPr>
            <p:ph type="pic" idx="1"/>
          </p:nvPr>
        </p:nvSpPr>
        <p:spPr>
          <a:xfrm>
            <a:off x="838198" y="685800"/>
            <a:ext cx="6400800" cy="5257800"/>
          </a:xfrm>
        </p:spPr>
        <p:txBody>
          <a:bodyPr rtlCol="0"/>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l-GR"/>
              <a:t>Κάντε κλικ στο εικονίδιο για να προσθέσετε εικόνα</a:t>
            </a:r>
            <a:endParaRPr lang="el-GR" dirty="0"/>
          </a:p>
        </p:txBody>
      </p:sp>
      <p:sp>
        <p:nvSpPr>
          <p:cNvPr id="4" name="Σύμβολο κράτησης θέσης κειμένου 3"/>
          <p:cNvSpPr>
            <a:spLocks noGrp="1"/>
          </p:cNvSpPr>
          <p:nvPr>
            <p:ph type="body" sz="half" idx="2"/>
          </p:nvPr>
        </p:nvSpPr>
        <p:spPr>
          <a:xfrm>
            <a:off x="7924800" y="3581400"/>
            <a:ext cx="3428999" cy="1828800"/>
          </a:xfrm>
        </p:spPr>
        <p:txBody>
          <a:bodyPr rtlCol="0"/>
          <a:lstStyle>
            <a:lvl1pPr marL="0" indent="0">
              <a:spcBef>
                <a:spcPts val="1000"/>
              </a:spcBef>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l-GR"/>
              <a:t>Στυλ κειμένου υποδείγματος</a:t>
            </a:r>
          </a:p>
        </p:txBody>
      </p:sp>
      <p:sp>
        <p:nvSpPr>
          <p:cNvPr id="6" name="Σύμβολο κράτησης θέσης υποσέλιδου 4"/>
          <p:cNvSpPr>
            <a:spLocks noGrp="1"/>
          </p:cNvSpPr>
          <p:nvPr>
            <p:ph type="ftr" sz="quarter" idx="11"/>
          </p:nvPr>
        </p:nvSpPr>
        <p:spPr/>
        <p:txBody>
          <a:bodyPr rtlCol="0"/>
          <a:lstStyle/>
          <a:p>
            <a:pPr rtl="0"/>
            <a:endParaRPr lang="el-GR" dirty="0"/>
          </a:p>
        </p:txBody>
      </p:sp>
      <p:sp>
        <p:nvSpPr>
          <p:cNvPr id="5" name="Σύμβολο κράτησης ημερομηνίας 5"/>
          <p:cNvSpPr>
            <a:spLocks noGrp="1"/>
          </p:cNvSpPr>
          <p:nvPr>
            <p:ph type="dt" sz="half" idx="10"/>
          </p:nvPr>
        </p:nvSpPr>
        <p:spPr/>
        <p:txBody>
          <a:bodyPr rtlCol="0"/>
          <a:lstStyle/>
          <a:p>
            <a:pPr rtl="0"/>
            <a:fld id="{2D100735-3827-4506-B575-1AF0CCFE779D}" type="datetime1">
              <a:rPr lang="el-GR" smtClean="0"/>
              <a:pPr rtl="0"/>
              <a:t>16/12/2019</a:t>
            </a:fld>
            <a:endParaRPr lang="el-GR" dirty="0"/>
          </a:p>
        </p:txBody>
      </p:sp>
      <p:sp>
        <p:nvSpPr>
          <p:cNvPr id="7" name="Σύμβολο κράτησης θέσης αριθμού διαφάνειας 6"/>
          <p:cNvSpPr>
            <a:spLocks noGrp="1"/>
          </p:cNvSpPr>
          <p:nvPr>
            <p:ph type="sldNum" sz="quarter" idx="12"/>
          </p:nvPr>
        </p:nvSpPr>
        <p:spPr/>
        <p:txBody>
          <a:bodyPr rtlCol="0"/>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3225279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Ορθογώνιο 6"/>
          <p:cNvSpPr/>
          <p:nvPr userDrawn="1"/>
        </p:nvSpPr>
        <p:spPr bwMode="invGray">
          <a:xfrm>
            <a:off x="0" y="6492239"/>
            <a:ext cx="12188825" cy="36576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l-GR" dirty="0"/>
          </a:p>
        </p:txBody>
      </p:sp>
      <p:sp>
        <p:nvSpPr>
          <p:cNvPr id="2" name="Σύμβολο κράτησης θέσης τίτλου 1"/>
          <p:cNvSpPr>
            <a:spLocks noGrp="1"/>
          </p:cNvSpPr>
          <p:nvPr>
            <p:ph type="title"/>
          </p:nvPr>
        </p:nvSpPr>
        <p:spPr>
          <a:xfrm>
            <a:off x="838200" y="365126"/>
            <a:ext cx="10515600" cy="1145224"/>
          </a:xfrm>
          <a:prstGeom prst="rect">
            <a:avLst/>
          </a:prstGeom>
        </p:spPr>
        <p:txBody>
          <a:bodyPr vert="horz" lIns="91440" tIns="45720" rIns="91440" bIns="45720" rtlCol="0" anchor="b">
            <a:normAutofit/>
          </a:bodyPr>
          <a:lstStyle/>
          <a:p>
            <a:pPr rtl="0"/>
            <a:r>
              <a:rPr lang="el-GR" dirty="0"/>
              <a:t>Κάντε κλικ για να επεξεργαστείτε το Στυλ κύριου τίτλου</a:t>
            </a:r>
          </a:p>
        </p:txBody>
      </p:sp>
      <p:sp>
        <p:nvSpPr>
          <p:cNvPr id="3" name="Σύμβολο κράτησης θέσης κειμένου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rtl="0"/>
            <a:r>
              <a:rPr lang="el-GR" dirty="0"/>
              <a:t>Στυλ υποδείγματος κειμένου</a:t>
            </a:r>
          </a:p>
          <a:p>
            <a:pPr lvl="1" rtl="0"/>
            <a:r>
              <a:rPr lang="el-GR" dirty="0"/>
              <a:t>Δεύτερου επιπέδου</a:t>
            </a:r>
          </a:p>
          <a:p>
            <a:pPr lvl="2" rtl="0"/>
            <a:r>
              <a:rPr lang="el-GR" dirty="0"/>
              <a:t>Τρίτου επιπέδου</a:t>
            </a:r>
          </a:p>
          <a:p>
            <a:pPr lvl="3" rtl="0"/>
            <a:r>
              <a:rPr lang="el-GR" dirty="0"/>
              <a:t>Τέταρτου επιπέδου</a:t>
            </a:r>
          </a:p>
          <a:p>
            <a:pPr lvl="4" rtl="0"/>
            <a:r>
              <a:rPr lang="el-GR" dirty="0"/>
              <a:t>Πέμπτου επιπέδου</a:t>
            </a:r>
          </a:p>
        </p:txBody>
      </p:sp>
      <p:sp>
        <p:nvSpPr>
          <p:cNvPr id="5" name="Σύμβολο κράτησης θέσης υποσέλιδου 3"/>
          <p:cNvSpPr>
            <a:spLocks noGrp="1"/>
          </p:cNvSpPr>
          <p:nvPr>
            <p:ph type="ftr" sz="quarter" idx="3"/>
          </p:nvPr>
        </p:nvSpPr>
        <p:spPr>
          <a:xfrm>
            <a:off x="381000" y="6549715"/>
            <a:ext cx="8442158" cy="229237"/>
          </a:xfrm>
          <a:prstGeom prst="rect">
            <a:avLst/>
          </a:prstGeom>
        </p:spPr>
        <p:txBody>
          <a:bodyPr vert="horz" lIns="91440" tIns="45720" rIns="91440" bIns="45720" rtlCol="0" anchor="ctr"/>
          <a:lstStyle>
            <a:lvl1pPr algn="l">
              <a:defRPr sz="1100">
                <a:solidFill>
                  <a:schemeClr val="bg1">
                    <a:lumMod val="40000"/>
                    <a:lumOff val="60000"/>
                  </a:schemeClr>
                </a:solidFill>
              </a:defRPr>
            </a:lvl1pPr>
          </a:lstStyle>
          <a:p>
            <a:pPr rtl="0"/>
            <a:endParaRPr lang="el-GR" dirty="0"/>
          </a:p>
        </p:txBody>
      </p:sp>
      <p:sp>
        <p:nvSpPr>
          <p:cNvPr id="4" name="Σύμβολο κράτησης θέσης ημερομηνίας 4"/>
          <p:cNvSpPr>
            <a:spLocks noGrp="1"/>
          </p:cNvSpPr>
          <p:nvPr>
            <p:ph type="dt" sz="half" idx="2"/>
          </p:nvPr>
        </p:nvSpPr>
        <p:spPr>
          <a:xfrm>
            <a:off x="9685939" y="6549715"/>
            <a:ext cx="1667860" cy="229237"/>
          </a:xfrm>
          <a:prstGeom prst="rect">
            <a:avLst/>
          </a:prstGeom>
        </p:spPr>
        <p:txBody>
          <a:bodyPr vert="horz" lIns="91440" tIns="45720" rIns="91440" bIns="45720" rtlCol="0" anchor="ctr"/>
          <a:lstStyle>
            <a:lvl1pPr algn="r">
              <a:defRPr sz="1100">
                <a:solidFill>
                  <a:schemeClr val="bg1">
                    <a:lumMod val="40000"/>
                    <a:lumOff val="60000"/>
                  </a:schemeClr>
                </a:solidFill>
              </a:defRPr>
            </a:lvl1pPr>
          </a:lstStyle>
          <a:p>
            <a:pPr rtl="0"/>
            <a:fld id="{08CB3364-E73D-418C-A9C6-0ADCF59FBA1B}" type="datetime1">
              <a:rPr lang="el-GR" smtClean="0"/>
              <a:pPr rtl="0"/>
              <a:t>16/12/2019</a:t>
            </a:fld>
            <a:endParaRPr lang="el-GR" dirty="0"/>
          </a:p>
        </p:txBody>
      </p:sp>
      <p:sp>
        <p:nvSpPr>
          <p:cNvPr id="6" name="Σύμβολο κράτησης θέσης αριθμού διαφάνειας 5"/>
          <p:cNvSpPr>
            <a:spLocks noGrp="1"/>
          </p:cNvSpPr>
          <p:nvPr>
            <p:ph type="sldNum" sz="quarter" idx="4"/>
          </p:nvPr>
        </p:nvSpPr>
        <p:spPr>
          <a:xfrm>
            <a:off x="11353799" y="6549715"/>
            <a:ext cx="446361" cy="229237"/>
          </a:xfrm>
          <a:prstGeom prst="rect">
            <a:avLst/>
          </a:prstGeom>
        </p:spPr>
        <p:txBody>
          <a:bodyPr vert="horz" lIns="91440" tIns="45720" rIns="91440" bIns="45720" rtlCol="0" anchor="ctr"/>
          <a:lstStyle>
            <a:lvl1pPr algn="r">
              <a:defRPr sz="1100">
                <a:solidFill>
                  <a:schemeClr val="bg1">
                    <a:lumMod val="40000"/>
                    <a:lumOff val="60000"/>
                  </a:schemeClr>
                </a:solidFill>
              </a:defRPr>
            </a:lvl1pPr>
          </a:lstStyle>
          <a:p>
            <a:pPr rtl="0"/>
            <a:fld id="{B13333A4-2EF1-4B79-B68C-AB20E66B4822}" type="slidenum">
              <a:rPr lang="el-GR" smtClean="0"/>
              <a:pPr rtl="0"/>
              <a:t>‹#›</a:t>
            </a:fld>
            <a:endParaRPr lang="el-GR" dirty="0"/>
          </a:p>
        </p:txBody>
      </p:sp>
    </p:spTree>
    <p:extLst>
      <p:ext uri="{BB962C8B-B14F-4D97-AF65-F5344CB8AC3E}">
        <p14:creationId xmlns:p14="http://schemas.microsoft.com/office/powerpoint/2010/main" val="1155871656"/>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p:titleStyle>
    <p:bodyStyle>
      <a:lvl1pPr marL="228600" indent="-228600" algn="l" defTabSz="914400" rtl="0" eaLnBrk="1" latinLnBrk="0" hangingPunct="1">
        <a:lnSpc>
          <a:spcPct val="90000"/>
        </a:lnSpc>
        <a:spcBef>
          <a:spcPts val="18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457200" indent="-228600" algn="l" defTabSz="914400" rtl="0" eaLnBrk="1" latinLnBrk="0" hangingPunct="1">
        <a:lnSpc>
          <a:spcPct val="90000"/>
        </a:lnSpc>
        <a:spcBef>
          <a:spcPts val="1000"/>
        </a:spcBef>
        <a:buClr>
          <a:schemeClr val="accent1"/>
        </a:buClr>
        <a:buFont typeface="Arial" panose="020B0604020202020204" pitchFamily="34" charset="0"/>
        <a:buChar char="•"/>
        <a:defRPr sz="1800" kern="1200">
          <a:solidFill>
            <a:schemeClr val="tx1"/>
          </a:solidFill>
          <a:latin typeface="+mn-lt"/>
          <a:ea typeface="+mn-ea"/>
          <a:cs typeface="+mn-cs"/>
        </a:defRPr>
      </a:lvl2pPr>
      <a:lvl3pPr marL="685800" indent="-182880" algn="l" defTabSz="914400" rtl="0" eaLnBrk="1" latinLnBrk="0" hangingPunct="1">
        <a:lnSpc>
          <a:spcPct val="90000"/>
        </a:lnSpc>
        <a:spcBef>
          <a:spcPts val="800"/>
        </a:spcBef>
        <a:buClr>
          <a:schemeClr val="accent1"/>
        </a:buClr>
        <a:buFont typeface="Arial" panose="020B0604020202020204" pitchFamily="34" charset="0"/>
        <a:buChar char="•"/>
        <a:defRPr sz="1600" kern="1200">
          <a:solidFill>
            <a:schemeClr val="tx1"/>
          </a:solidFill>
          <a:latin typeface="+mn-lt"/>
          <a:ea typeface="+mn-ea"/>
          <a:cs typeface="+mn-cs"/>
        </a:defRPr>
      </a:lvl3pPr>
      <a:lvl4pPr marL="914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4pPr>
      <a:lvl5pPr marL="11430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5pPr>
      <a:lvl6pPr marL="13716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6pPr>
      <a:lvl7pPr marL="16002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7pPr>
      <a:lvl8pPr marL="18288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8pPr>
      <a:lvl9pPr marL="2057400" indent="-182880" algn="l" defTabSz="914400" rtl="0" eaLnBrk="1" latinLnBrk="0" hangingPunct="1">
        <a:lnSpc>
          <a:spcPct val="90000"/>
        </a:lnSpc>
        <a:spcBef>
          <a:spcPts val="800"/>
        </a:spcBef>
        <a:buClr>
          <a:schemeClr val="accent1"/>
        </a:buClr>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userDrawn="1">
          <p15:clr>
            <a:srgbClr val="F26B43"/>
          </p15:clr>
        </p15:guide>
        <p15:guide id="2"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6.xml"/><Relationship Id="rId4" Type="http://schemas.openxmlformats.org/officeDocument/2006/relationships/chart" Target="../charts/chart5.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8" Type="http://schemas.openxmlformats.org/officeDocument/2006/relationships/hyperlink" Target="https://www.gov.uk/government/collections/uk-georgia-strategic-partnership-and-cooperation-agreement--2" TargetMode="External"/><Relationship Id="rId13" Type="http://schemas.openxmlformats.org/officeDocument/2006/relationships/hyperlink" Target="https://www.gov.uk/government/collections/uk-pacific-economic-partnership-agreement" TargetMode="External"/><Relationship Id="rId18" Type="http://schemas.openxmlformats.org/officeDocument/2006/relationships/hyperlink" Target="https://www.gov.uk/government/collections/uk-tunisia-association-agreement" TargetMode="External"/><Relationship Id="rId3" Type="http://schemas.openxmlformats.org/officeDocument/2006/relationships/hyperlink" Target="https://www.gov.uk/government/collections/cariforum-uk-economic-partnership-agreement" TargetMode="External"/><Relationship Id="rId7" Type="http://schemas.openxmlformats.org/officeDocument/2006/relationships/hyperlink" Target="https://www.gov.uk/government/collections/uk-faroe-islands-free-trade-agreement-fta" TargetMode="External"/><Relationship Id="rId12" Type="http://schemas.openxmlformats.org/officeDocument/2006/relationships/hyperlink" Target="https://www.gov.uk/government/collections/uk-switzerland-liechtenstein-trade-agreement" TargetMode="External"/><Relationship Id="rId17" Type="http://schemas.openxmlformats.org/officeDocument/2006/relationships/hyperlink" Target="https://www.gov.uk/government/collections/uk-switzerland-trade-agreement" TargetMode="External"/><Relationship Id="rId2" Type="http://schemas.openxmlformats.org/officeDocument/2006/relationships/hyperlink" Target="https://www.gov.uk/government/collections/uk-andean-countries-trade-agreement" TargetMode="External"/><Relationship Id="rId16" Type="http://schemas.openxmlformats.org/officeDocument/2006/relationships/hyperlink" Target="https://www.gov.uk/government/collections/uk-south-korea-trade-agreement" TargetMode="External"/><Relationship Id="rId1" Type="http://schemas.openxmlformats.org/officeDocument/2006/relationships/slideLayout" Target="../slideLayouts/slideLayout6.xml"/><Relationship Id="rId6" Type="http://schemas.openxmlformats.org/officeDocument/2006/relationships/hyperlink" Target="https://www.gov.uk/government/collections/esa-uk-economic-partnership-agreement-epa--2" TargetMode="External"/><Relationship Id="rId11" Type="http://schemas.openxmlformats.org/officeDocument/2006/relationships/hyperlink" Target="https://www.gov.uk/government/collections/uk-lebanon-association-agreement" TargetMode="External"/><Relationship Id="rId5" Type="http://schemas.openxmlformats.org/officeDocument/2006/relationships/hyperlink" Target="https://www.gov.uk/government/collections/uk-chile-association-agreement" TargetMode="External"/><Relationship Id="rId15" Type="http://schemas.openxmlformats.org/officeDocument/2006/relationships/hyperlink" Target="https://www.gov.uk/government/collections/sacum-uk-economic-partnership-agreement-epa" TargetMode="External"/><Relationship Id="rId10" Type="http://schemas.openxmlformats.org/officeDocument/2006/relationships/hyperlink" Target="https://www.gov.uk/government/collections/uk-israel-trade-and-partnership-agreement" TargetMode="External"/><Relationship Id="rId4" Type="http://schemas.openxmlformats.org/officeDocument/2006/relationships/hyperlink" Target="https://www.gov.uk/government/collections/uk-central-america-association-agreement" TargetMode="External"/><Relationship Id="rId9" Type="http://schemas.openxmlformats.org/officeDocument/2006/relationships/hyperlink" Target="https://www.gov.uk/government/collections/agreement-on-trade-in-goods-between-iceland-norway-and-the-uk" TargetMode="External"/><Relationship Id="rId14" Type="http://schemas.openxmlformats.org/officeDocument/2006/relationships/hyperlink" Target="https://www.gov.uk/government/collections/uk-palestinian-authority-political-trade-and-partnership-agreement" TargetMode="External"/></Relationships>
</file>

<file path=ppt/slides/_rels/slide2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image" Target="../media/image27.png"/><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 Id="rId5" Type="http://schemas.openxmlformats.org/officeDocument/2006/relationships/image" Target="../media/image32.png"/><Relationship Id="rId4" Type="http://schemas.openxmlformats.org/officeDocument/2006/relationships/image" Target="../media/image31.png"/></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6.xml"/><Relationship Id="rId5" Type="http://schemas.openxmlformats.org/officeDocument/2006/relationships/image" Target="../media/image38.sv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2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4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5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8" Type="http://schemas.openxmlformats.org/officeDocument/2006/relationships/hyperlink" Target="https://eur-lex.europa.eu/legal-content/EN/TXT/HTML/?uri=CELEX:52018DC0880&amp;from=EN" TargetMode="External"/><Relationship Id="rId13" Type="http://schemas.openxmlformats.org/officeDocument/2006/relationships/hyperlink" Target="https://ec.europa.eu/ireland/news/brexit-european-commission-intensifies-preparedness-work-and-outlines-contingency-action-plan-in-the-event-of-a-no-deal-scenario-with-the-UK_en" TargetMode="External"/><Relationship Id="rId3" Type="http://schemas.openxmlformats.org/officeDocument/2006/relationships/hyperlink" Target="https://researchbriefings.parliament.uk/ResearchBriefing/Summary/CBP-8173" TargetMode="External"/><Relationship Id="rId7" Type="http://schemas.openxmlformats.org/officeDocument/2006/relationships/hyperlink" Target="https://www.europarl.europa.eu/meetdocs/2014_2019/documents/deea/dv/8-1-brexit-trade_20170209_/8-1-brexit-trade_20170209_en.pdf" TargetMode="External"/><Relationship Id="rId12" Type="http://schemas.openxmlformats.org/officeDocument/2006/relationships/hyperlink" Target="https://www.lse.ac.uk/europeanInstitute/LSE-Commission/Hearing-11---The-impact-of-Brexit-on-jobs-and-economic-growth-sumary.pdf" TargetMode="External"/><Relationship Id="rId2" Type="http://schemas.openxmlformats.org/officeDocument/2006/relationships/hyperlink" Target="https://www.nisra.gov.uk/sites/nisra.gov.uk/files/publications/NISRA_Overview_of_NI_Trade_with_GB_2017_0.pdf" TargetMode="External"/><Relationship Id="rId1" Type="http://schemas.openxmlformats.org/officeDocument/2006/relationships/slideLayout" Target="../slideLayouts/slideLayout6.xml"/><Relationship Id="rId6" Type="http://schemas.openxmlformats.org/officeDocument/2006/relationships/hyperlink" Target="https://www.euronews.com/2019/01/10/what-would-a-no-deal-brexit-mean-for-citizens-rights" TargetMode="External"/><Relationship Id="rId11" Type="http://schemas.openxmlformats.org/officeDocument/2006/relationships/hyperlink" Target="https://www.gov.uk/government/publications/what-telecoms-businesses-should-do-if-theres-no-brexit-deal/what-telecoms-businesses-should-do-if-theres-no-brexit-deal" TargetMode="External"/><Relationship Id="rId5" Type="http://schemas.openxmlformats.org/officeDocument/2006/relationships/hyperlink" Target="https://researchbriefings.parliament.uk/ResearchBriefing/Summary/CBP-7851" TargetMode="External"/><Relationship Id="rId10" Type="http://schemas.openxmlformats.org/officeDocument/2006/relationships/hyperlink" Target="https://www.instituteforgovernment.org.uk/explainers/no-deal-brexit-eu-preparations" TargetMode="External"/><Relationship Id="rId4" Type="http://schemas.openxmlformats.org/officeDocument/2006/relationships/hyperlink" Target="https://www.bbc.com/news/uk-50083026" TargetMode="External"/><Relationship Id="rId9" Type="http://schemas.openxmlformats.org/officeDocument/2006/relationships/hyperlink" Target="https://www.consilium.europa.eu/en/press/press-releases/2019/07/09/2019-eu-budget-council-adopts-contingency-measures-for-a-no-deal-brexit/" TargetMode="External"/></Relationships>
</file>

<file path=ppt/slides/_rels/slide48.xml.rels><?xml version="1.0" encoding="UTF-8" standalone="yes"?>
<Relationships xmlns="http://schemas.openxmlformats.org/package/2006/relationships"><Relationship Id="rId8" Type="http://schemas.openxmlformats.org/officeDocument/2006/relationships/hyperlink" Target="https://www.europarl.europa.eu/news/en/headlines/eu-affairs/20190313STO31215/brexit-plans-in-place-to-mitigate-impact-of-no-deal" TargetMode="External"/><Relationship Id="rId13" Type="http://schemas.openxmlformats.org/officeDocument/2006/relationships/hyperlink" Target="https://www.consilium.europa.eu/en/brexit/" TargetMode="External"/><Relationship Id="rId3" Type="http://schemas.openxmlformats.org/officeDocument/2006/relationships/hyperlink" Target="https://www.instituteforgovernment.org.uk/summary-trade-after-Brexit" TargetMode="External"/><Relationship Id="rId7" Type="http://schemas.openxmlformats.org/officeDocument/2006/relationships/hyperlink" Target="https://ec.europa.eu/info/sites/info/files/factsheet_budget_contingency_final.pdf" TargetMode="External"/><Relationship Id="rId12" Type="http://schemas.openxmlformats.org/officeDocument/2006/relationships/hyperlink" Target="https://assets.kpmg/content/dam/kpmg/uk/pdf/2017/03/brexit-the-sector-impact.pdf" TargetMode="External"/><Relationship Id="rId2" Type="http://schemas.openxmlformats.org/officeDocument/2006/relationships/hyperlink" Target="https://ec.europa.eu/ireland/news/brexit-preparedness-european-commission-adopts-two-contingency-proposals-to-help-mitigate-impact-of-no-deal-brexit-on-eu-fisheries_en" TargetMode="External"/><Relationship Id="rId1" Type="http://schemas.openxmlformats.org/officeDocument/2006/relationships/slideLayout" Target="../slideLayouts/slideLayout6.xml"/><Relationship Id="rId6" Type="http://schemas.openxmlformats.org/officeDocument/2006/relationships/hyperlink" Target="https://researchbriefings.parliament.uk/ResearchBriefing/Summary/CBP-8039" TargetMode="External"/><Relationship Id="rId11" Type="http://schemas.openxmlformats.org/officeDocument/2006/relationships/hyperlink" Target="https://www.bde.es/f/webbde/SES/Secciones/Publicaciones/PublicacionesSeriadas/DocumentosOcasionales/19/Files/do1911e.pdf" TargetMode="External"/><Relationship Id="rId5" Type="http://schemas.openxmlformats.org/officeDocument/2006/relationships/hyperlink" Target="https://www.ons.gov.uk/economy/governmentpublicsectorandtaxes/publicsectorfinance/articles/theukcontributiontotheeubudget/2017-10-31" TargetMode="External"/><Relationship Id="rId10" Type="http://schemas.openxmlformats.org/officeDocument/2006/relationships/hyperlink" Target="https://cor.europa.eu/Documents/Migrated/news/impact-brexit.pdf" TargetMode="External"/><Relationship Id="rId4" Type="http://schemas.openxmlformats.org/officeDocument/2006/relationships/hyperlink" Target="https://www.euronews.com/2018/12/19/how-would-uk-eu-trade-be-affected-by-a-no-deal-Brexit" TargetMode="External"/><Relationship Id="rId9" Type="http://schemas.openxmlformats.org/officeDocument/2006/relationships/hyperlink" Target="https://www.bankofengland.co.uk/-/media/boe/files/monetary-policy-report/2019/november/monetary-policy-report-november-2019.pdf" TargetMode="External"/><Relationship Id="rId14" Type="http://schemas.openxmlformats.org/officeDocument/2006/relationships/hyperlink" Target="https://www.gov.uk/guidance/uk-trade-agreements-with-non-eu-countries-in-a-no-deal-brexit"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 name="Τίτλος 1"/>
          <p:cNvSpPr>
            <a:spLocks noGrp="1"/>
          </p:cNvSpPr>
          <p:nvPr>
            <p:ph type="ctrTitle"/>
          </p:nvPr>
        </p:nvSpPr>
        <p:spPr/>
        <p:txBody>
          <a:bodyPr rtlCol="0"/>
          <a:lstStyle/>
          <a:p>
            <a:pPr rtl="0"/>
            <a:r>
              <a:rPr lang="en-US" dirty="0">
                <a:solidFill>
                  <a:srgbClr val="800404"/>
                </a:solidFill>
              </a:rPr>
              <a:t>The Case of United Kingdom</a:t>
            </a:r>
            <a:endParaRPr lang="el-GR" dirty="0">
              <a:solidFill>
                <a:srgbClr val="800404"/>
              </a:solidFill>
            </a:endParaRPr>
          </a:p>
        </p:txBody>
      </p:sp>
      <p:sp>
        <p:nvSpPr>
          <p:cNvPr id="3" name="Υπότιτλος 2"/>
          <p:cNvSpPr>
            <a:spLocks noGrp="1"/>
          </p:cNvSpPr>
          <p:nvPr>
            <p:ph type="subTitle" idx="1"/>
          </p:nvPr>
        </p:nvSpPr>
        <p:spPr/>
        <p:txBody>
          <a:bodyPr rtlCol="0"/>
          <a:lstStyle/>
          <a:p>
            <a:pPr rtl="0"/>
            <a:r>
              <a:rPr lang="en-US" dirty="0">
                <a:solidFill>
                  <a:schemeClr val="accent1">
                    <a:lumMod val="50000"/>
                  </a:schemeClr>
                </a:solidFill>
              </a:rPr>
              <a:t>An overview of the country: Politics, Economy &amp; Brexit</a:t>
            </a:r>
            <a:endParaRPr lang="el-GR" dirty="0">
              <a:solidFill>
                <a:schemeClr val="accent1">
                  <a:lumMod val="50000"/>
                </a:schemeClr>
              </a:solidFill>
            </a:endParaRPr>
          </a:p>
        </p:txBody>
      </p:sp>
    </p:spTree>
    <p:extLst>
      <p:ext uri="{BB962C8B-B14F-4D97-AF65-F5344CB8AC3E}">
        <p14:creationId xmlns:p14="http://schemas.microsoft.com/office/powerpoint/2010/main" val="2142729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203635E1-3758-45D1-BA6D-8BDB257452FA}"/>
              </a:ext>
            </a:extLst>
          </p:cNvPr>
          <p:cNvSpPr>
            <a:spLocks noGrp="1"/>
          </p:cNvSpPr>
          <p:nvPr>
            <p:ph type="title"/>
          </p:nvPr>
        </p:nvSpPr>
        <p:spPr>
          <a:xfrm>
            <a:off x="4295192" y="187819"/>
            <a:ext cx="3601616" cy="529622"/>
          </a:xfrm>
        </p:spPr>
        <p:txBody>
          <a:bodyPr rtlCol="0">
            <a:normAutofit fontScale="90000"/>
          </a:bodyPr>
          <a:lstStyle/>
          <a:p>
            <a:pPr rtl="0"/>
            <a:r>
              <a:rPr lang="en-US" sz="2400" b="1" dirty="0">
                <a:solidFill>
                  <a:schemeClr val="accent3"/>
                </a:solidFill>
                <a:effectLst>
                  <a:outerShdw blurRad="38100" dist="38100" dir="2700000" algn="tl">
                    <a:srgbClr val="000000">
                      <a:alpha val="43137"/>
                    </a:srgbClr>
                  </a:outerShdw>
                </a:effectLst>
              </a:rPr>
              <a:t>POLITICAL</a:t>
            </a:r>
            <a:r>
              <a:rPr lang="en-US" sz="2400" dirty="0">
                <a:solidFill>
                  <a:schemeClr val="accent3"/>
                </a:solidFill>
                <a:effectLst>
                  <a:outerShdw blurRad="38100" dist="38100" dir="2700000" algn="tl">
                    <a:srgbClr val="000000">
                      <a:alpha val="43137"/>
                    </a:srgbClr>
                  </a:outerShdw>
                </a:effectLst>
              </a:rPr>
              <a:t> </a:t>
            </a:r>
            <a:r>
              <a:rPr lang="en-US" sz="2400" b="1" dirty="0">
                <a:solidFill>
                  <a:schemeClr val="accent3"/>
                </a:solidFill>
                <a:effectLst>
                  <a:outerShdw blurRad="38100" dist="38100" dir="2700000" algn="tl">
                    <a:srgbClr val="000000">
                      <a:alpha val="43137"/>
                    </a:srgbClr>
                  </a:outerShdw>
                </a:effectLst>
              </a:rPr>
              <a:t>PARTIES</a:t>
            </a:r>
            <a:endParaRPr lang="el-GR" sz="2400" b="1" dirty="0">
              <a:solidFill>
                <a:schemeClr val="accent3"/>
              </a:solidFill>
              <a:effectLst>
                <a:outerShdw blurRad="38100" dist="38100" dir="2700000" algn="tl">
                  <a:srgbClr val="000000">
                    <a:alpha val="43137"/>
                  </a:srgbClr>
                </a:outerShdw>
              </a:effectLst>
            </a:endParaRPr>
          </a:p>
        </p:txBody>
      </p:sp>
      <p:sp>
        <p:nvSpPr>
          <p:cNvPr id="2" name="Ορθογώνιο 1">
            <a:extLst>
              <a:ext uri="{FF2B5EF4-FFF2-40B4-BE49-F238E27FC236}">
                <a16:creationId xmlns:a16="http://schemas.microsoft.com/office/drawing/2014/main" id="{6607DFFA-FD39-4E48-AA75-98D190103AB5}"/>
              </a:ext>
            </a:extLst>
          </p:cNvPr>
          <p:cNvSpPr/>
          <p:nvPr/>
        </p:nvSpPr>
        <p:spPr>
          <a:xfrm>
            <a:off x="2095472" y="743954"/>
            <a:ext cx="8001056" cy="3939540"/>
          </a:xfrm>
          <a:prstGeom prst="rect">
            <a:avLst/>
          </a:prstGeom>
        </p:spPr>
        <p:txBody>
          <a:bodyPr wrap="square">
            <a:spAutoFit/>
          </a:bodyPr>
          <a:lstStyle/>
          <a:p>
            <a:pPr marL="342900" indent="-342900">
              <a:buFont typeface="+mj-lt"/>
              <a:buAutoNum type="arabicPeriod"/>
            </a:pPr>
            <a:r>
              <a:rPr lang="en-US" b="1" dirty="0">
                <a:solidFill>
                  <a:schemeClr val="accent2">
                    <a:lumMod val="50000"/>
                  </a:schemeClr>
                </a:solidFill>
              </a:rPr>
              <a:t>Conservative Party (the Tories) </a:t>
            </a:r>
            <a:r>
              <a:rPr lang="en-US" b="1" dirty="0">
                <a:solidFill>
                  <a:schemeClr val="accent2">
                    <a:lumMod val="50000"/>
                  </a:schemeClr>
                </a:solidFill>
                <a:sym typeface="Wingdings" pitchFamily="2" charset="2"/>
              </a:rPr>
              <a:t> </a:t>
            </a:r>
            <a:r>
              <a:rPr lang="en-US" b="1" dirty="0" err="1">
                <a:solidFill>
                  <a:schemeClr val="accent2">
                    <a:lumMod val="50000"/>
                  </a:schemeClr>
                </a:solidFill>
                <a:sym typeface="Wingdings" pitchFamily="2" charset="2"/>
              </a:rPr>
              <a:t>centre</a:t>
            </a:r>
            <a:r>
              <a:rPr lang="en-US" b="1" dirty="0">
                <a:solidFill>
                  <a:schemeClr val="accent2">
                    <a:lumMod val="50000"/>
                  </a:schemeClr>
                </a:solidFill>
                <a:sym typeface="Wingdings" pitchFamily="2" charset="2"/>
              </a:rPr>
              <a:t>-right </a:t>
            </a:r>
          </a:p>
          <a:p>
            <a:pPr marL="914400" lvl="1" indent="-514350">
              <a:buFont typeface="Wingdings" pitchFamily="2" charset="2"/>
              <a:buChar char="ü"/>
            </a:pPr>
            <a:r>
              <a:rPr lang="en-US" sz="1600" dirty="0">
                <a:solidFill>
                  <a:schemeClr val="accent2">
                    <a:lumMod val="50000"/>
                  </a:schemeClr>
                </a:solidFill>
                <a:sym typeface="Wingdings" pitchFamily="2" charset="2"/>
              </a:rPr>
              <a:t>Leader: Boris Johnson</a:t>
            </a:r>
          </a:p>
          <a:p>
            <a:pPr marL="914400" lvl="1" indent="-514350">
              <a:buFont typeface="Wingdings" pitchFamily="2" charset="2"/>
              <a:buChar char="ü"/>
            </a:pPr>
            <a:r>
              <a:rPr lang="en-US" sz="1600" dirty="0">
                <a:solidFill>
                  <a:schemeClr val="accent2">
                    <a:lumMod val="50000"/>
                  </a:schemeClr>
                </a:solidFill>
                <a:sym typeface="Wingdings" pitchFamily="2" charset="2"/>
              </a:rPr>
              <a:t>Liberal economic policies – Socially conservative</a:t>
            </a:r>
          </a:p>
          <a:p>
            <a:pPr marL="914400" lvl="1" indent="-514350">
              <a:buFont typeface="Wingdings" pitchFamily="2" charset="2"/>
              <a:buChar char="ü"/>
            </a:pPr>
            <a:r>
              <a:rPr lang="en-US" sz="1600" dirty="0">
                <a:solidFill>
                  <a:schemeClr val="accent2">
                    <a:lumMod val="50000"/>
                  </a:schemeClr>
                </a:solidFill>
                <a:sym typeface="Wingdings" pitchFamily="2" charset="2"/>
              </a:rPr>
              <a:t>Differing views on EU</a:t>
            </a:r>
          </a:p>
          <a:p>
            <a:pPr marL="514350" indent="-514350">
              <a:buFont typeface="+mj-lt"/>
              <a:buAutoNum type="arabicPeriod"/>
            </a:pPr>
            <a:r>
              <a:rPr lang="en-US" b="1" dirty="0" err="1">
                <a:solidFill>
                  <a:schemeClr val="accent2">
                    <a:lumMod val="50000"/>
                  </a:schemeClr>
                </a:solidFill>
                <a:sym typeface="Wingdings" pitchFamily="2" charset="2"/>
              </a:rPr>
              <a:t>Labour</a:t>
            </a:r>
            <a:r>
              <a:rPr lang="en-US" b="1" dirty="0">
                <a:solidFill>
                  <a:schemeClr val="accent2">
                    <a:lumMod val="50000"/>
                  </a:schemeClr>
                </a:solidFill>
                <a:sym typeface="Wingdings" pitchFamily="2" charset="2"/>
              </a:rPr>
              <a:t> Party  </a:t>
            </a:r>
            <a:r>
              <a:rPr lang="en-US" b="1" dirty="0" err="1">
                <a:solidFill>
                  <a:schemeClr val="accent2">
                    <a:lumMod val="50000"/>
                  </a:schemeClr>
                </a:solidFill>
                <a:sym typeface="Wingdings" pitchFamily="2" charset="2"/>
              </a:rPr>
              <a:t>centre</a:t>
            </a:r>
            <a:r>
              <a:rPr lang="en-US" b="1" dirty="0">
                <a:solidFill>
                  <a:schemeClr val="accent2">
                    <a:lumMod val="50000"/>
                  </a:schemeClr>
                </a:solidFill>
                <a:sym typeface="Wingdings" pitchFamily="2" charset="2"/>
              </a:rPr>
              <a:t>-left</a:t>
            </a:r>
          </a:p>
          <a:p>
            <a:pPr marL="914400" lvl="1" indent="-514350">
              <a:buFont typeface="Wingdings" pitchFamily="2" charset="2"/>
              <a:buChar char="ü"/>
            </a:pPr>
            <a:r>
              <a:rPr lang="en-US" sz="1600" dirty="0">
                <a:solidFill>
                  <a:schemeClr val="accent2">
                    <a:lumMod val="50000"/>
                  </a:schemeClr>
                </a:solidFill>
                <a:sym typeface="Wingdings" pitchFamily="2" charset="2"/>
              </a:rPr>
              <a:t>Leader: Jeremy Corbyn</a:t>
            </a:r>
          </a:p>
          <a:p>
            <a:pPr marL="914400" lvl="1" indent="-514350">
              <a:buFont typeface="Wingdings" pitchFamily="2" charset="2"/>
              <a:buChar char="ü"/>
            </a:pPr>
            <a:r>
              <a:rPr lang="en-US" sz="1600" dirty="0">
                <a:solidFill>
                  <a:schemeClr val="accent2">
                    <a:lumMod val="50000"/>
                  </a:schemeClr>
                </a:solidFill>
                <a:sym typeface="Wingdings" pitchFamily="2" charset="2"/>
              </a:rPr>
              <a:t>Democratic socialism</a:t>
            </a:r>
          </a:p>
          <a:p>
            <a:pPr marL="914400" lvl="1" indent="-514350">
              <a:buFont typeface="Wingdings" pitchFamily="2" charset="2"/>
              <a:buChar char="ü"/>
            </a:pPr>
            <a:r>
              <a:rPr lang="en-US" sz="1600" dirty="0">
                <a:solidFill>
                  <a:schemeClr val="accent2">
                    <a:lumMod val="50000"/>
                  </a:schemeClr>
                </a:solidFill>
                <a:sym typeface="Wingdings" pitchFamily="2" charset="2"/>
              </a:rPr>
              <a:t>Pro-EU</a:t>
            </a:r>
          </a:p>
          <a:p>
            <a:pPr marL="514350" indent="-514350">
              <a:buFont typeface="+mj-lt"/>
              <a:buAutoNum type="arabicPeriod"/>
            </a:pPr>
            <a:r>
              <a:rPr lang="en-US" b="1" dirty="0">
                <a:solidFill>
                  <a:schemeClr val="accent2">
                    <a:lumMod val="50000"/>
                  </a:schemeClr>
                </a:solidFill>
                <a:sym typeface="Wingdings" pitchFamily="2" charset="2"/>
              </a:rPr>
              <a:t>Scottish National Party  supporting Scottish independence</a:t>
            </a:r>
          </a:p>
          <a:p>
            <a:pPr marL="914400" lvl="1" indent="-514350">
              <a:buFont typeface="Wingdings" pitchFamily="2" charset="2"/>
              <a:buChar char="ü"/>
            </a:pPr>
            <a:r>
              <a:rPr lang="en-US" sz="1600" dirty="0">
                <a:solidFill>
                  <a:schemeClr val="accent2">
                    <a:lumMod val="50000"/>
                  </a:schemeClr>
                </a:solidFill>
                <a:sym typeface="Wingdings" pitchFamily="2" charset="2"/>
              </a:rPr>
              <a:t>Regionalist</a:t>
            </a:r>
          </a:p>
          <a:p>
            <a:pPr marL="914400" lvl="1" indent="-514350">
              <a:buFont typeface="Wingdings" pitchFamily="2" charset="2"/>
              <a:buChar char="ü"/>
            </a:pPr>
            <a:r>
              <a:rPr lang="en-US" sz="1600" dirty="0">
                <a:solidFill>
                  <a:schemeClr val="accent2">
                    <a:lumMod val="50000"/>
                  </a:schemeClr>
                </a:solidFill>
                <a:sym typeface="Wingdings" pitchFamily="2" charset="2"/>
              </a:rPr>
              <a:t>Pro-</a:t>
            </a:r>
            <a:r>
              <a:rPr lang="en-US" sz="1600" dirty="0" err="1">
                <a:solidFill>
                  <a:schemeClr val="accent2">
                    <a:lumMod val="50000"/>
                  </a:schemeClr>
                </a:solidFill>
                <a:sym typeface="Wingdings" pitchFamily="2" charset="2"/>
              </a:rPr>
              <a:t>scottish</a:t>
            </a:r>
            <a:r>
              <a:rPr lang="en-US" sz="1600" dirty="0">
                <a:solidFill>
                  <a:schemeClr val="accent2">
                    <a:lumMod val="50000"/>
                  </a:schemeClr>
                </a:solidFill>
                <a:sym typeface="Wingdings" pitchFamily="2" charset="2"/>
              </a:rPr>
              <a:t> independence</a:t>
            </a:r>
          </a:p>
          <a:p>
            <a:pPr marL="514350" indent="-514350">
              <a:buFont typeface="+mj-lt"/>
              <a:buAutoNum type="arabicPeriod"/>
            </a:pPr>
            <a:r>
              <a:rPr lang="en-US" b="1" dirty="0">
                <a:solidFill>
                  <a:schemeClr val="accent2">
                    <a:lumMod val="50000"/>
                  </a:schemeClr>
                </a:solidFill>
                <a:sym typeface="Wingdings" pitchFamily="2" charset="2"/>
              </a:rPr>
              <a:t>Liberal Democrat Party (the Lib Dems)  centrist libertarians</a:t>
            </a:r>
          </a:p>
          <a:p>
            <a:pPr marL="914400" lvl="1" indent="-514350">
              <a:buFont typeface="Wingdings" pitchFamily="2" charset="2"/>
              <a:buChar char="ü"/>
            </a:pPr>
            <a:r>
              <a:rPr lang="en-US" sz="1600" dirty="0">
                <a:solidFill>
                  <a:schemeClr val="accent2">
                    <a:lumMod val="50000"/>
                  </a:schemeClr>
                </a:solidFill>
                <a:sym typeface="Wingdings" pitchFamily="2" charset="2"/>
              </a:rPr>
              <a:t>Socially Liberal</a:t>
            </a:r>
          </a:p>
          <a:p>
            <a:pPr marL="914400" lvl="1" indent="-514350">
              <a:buFont typeface="Wingdings" pitchFamily="2" charset="2"/>
              <a:buChar char="ü"/>
            </a:pPr>
            <a:r>
              <a:rPr lang="en-US" sz="1600" dirty="0">
                <a:solidFill>
                  <a:schemeClr val="accent2">
                    <a:lumMod val="50000"/>
                  </a:schemeClr>
                </a:solidFill>
                <a:sym typeface="Wingdings" pitchFamily="2" charset="2"/>
              </a:rPr>
              <a:t>Pro-EU</a:t>
            </a:r>
          </a:p>
        </p:txBody>
      </p:sp>
      <p:sp>
        <p:nvSpPr>
          <p:cNvPr id="7" name="Ορθογώνιο 6">
            <a:extLst>
              <a:ext uri="{FF2B5EF4-FFF2-40B4-BE49-F238E27FC236}">
                <a16:creationId xmlns:a16="http://schemas.microsoft.com/office/drawing/2014/main" id="{3104E259-C136-4750-AE1C-14C26919BA76}"/>
              </a:ext>
            </a:extLst>
          </p:cNvPr>
          <p:cNvSpPr/>
          <p:nvPr/>
        </p:nvSpPr>
        <p:spPr>
          <a:xfrm>
            <a:off x="8616280" y="6506599"/>
            <a:ext cx="2160240"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The Guardian</a:t>
            </a:r>
          </a:p>
        </p:txBody>
      </p:sp>
      <p:pic>
        <p:nvPicPr>
          <p:cNvPr id="9" name="Εικόνα 8">
            <a:extLst>
              <a:ext uri="{FF2B5EF4-FFF2-40B4-BE49-F238E27FC236}">
                <a16:creationId xmlns:a16="http://schemas.microsoft.com/office/drawing/2014/main" id="{496F7F3E-6EB7-4841-B022-6FBCD116523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03784" y="4931290"/>
            <a:ext cx="9984432" cy="1575309"/>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2814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203635E1-3758-45D1-BA6D-8BDB257452FA}"/>
              </a:ext>
            </a:extLst>
          </p:cNvPr>
          <p:cNvSpPr>
            <a:spLocks noGrp="1"/>
          </p:cNvSpPr>
          <p:nvPr>
            <p:ph type="title"/>
          </p:nvPr>
        </p:nvSpPr>
        <p:spPr>
          <a:xfrm>
            <a:off x="4295192" y="214332"/>
            <a:ext cx="4033056" cy="529622"/>
          </a:xfrm>
        </p:spPr>
        <p:txBody>
          <a:bodyPr rtlCol="0">
            <a:normAutofit fontScale="90000"/>
          </a:bodyPr>
          <a:lstStyle/>
          <a:p>
            <a:pPr rtl="0"/>
            <a:r>
              <a:rPr lang="en-US" sz="2400" b="1" dirty="0">
                <a:solidFill>
                  <a:schemeClr val="accent3"/>
                </a:solidFill>
                <a:effectLst>
                  <a:outerShdw blurRad="38100" dist="38100" dir="2700000" algn="tl">
                    <a:srgbClr val="000000">
                      <a:alpha val="43137"/>
                    </a:srgbClr>
                  </a:outerShdw>
                </a:effectLst>
              </a:rPr>
              <a:t>ENERGY SECTOR FACTS</a:t>
            </a:r>
            <a:endParaRPr lang="el-GR" sz="2400" b="1" dirty="0">
              <a:solidFill>
                <a:schemeClr val="accent3"/>
              </a:solidFill>
              <a:effectLst>
                <a:outerShdw blurRad="38100" dist="38100" dir="2700000" algn="tl">
                  <a:srgbClr val="000000">
                    <a:alpha val="43137"/>
                  </a:srgbClr>
                </a:outerShdw>
              </a:effectLst>
            </a:endParaRPr>
          </a:p>
        </p:txBody>
      </p:sp>
      <p:sp>
        <p:nvSpPr>
          <p:cNvPr id="5" name="Content Placeholder 2">
            <a:extLst>
              <a:ext uri="{FF2B5EF4-FFF2-40B4-BE49-F238E27FC236}">
                <a16:creationId xmlns:a16="http://schemas.microsoft.com/office/drawing/2014/main" id="{4FF0F1FB-383E-47AF-A6D2-F60FCB3DC2B1}"/>
              </a:ext>
            </a:extLst>
          </p:cNvPr>
          <p:cNvSpPr>
            <a:spLocks noGrp="1"/>
          </p:cNvSpPr>
          <p:nvPr>
            <p:ph idx="1"/>
          </p:nvPr>
        </p:nvSpPr>
        <p:spPr>
          <a:xfrm>
            <a:off x="1738282" y="1124744"/>
            <a:ext cx="8715436" cy="3941630"/>
          </a:xfrm>
        </p:spPr>
        <p:txBody>
          <a:bodyPr>
            <a:noAutofit/>
          </a:bodyPr>
          <a:lstStyle/>
          <a:p>
            <a:r>
              <a:rPr lang="en-US" dirty="0">
                <a:solidFill>
                  <a:schemeClr val="accent2">
                    <a:lumMod val="50000"/>
                  </a:schemeClr>
                </a:solidFill>
                <a:latin typeface="Century Schoolbook" panose="02040604050505020304" pitchFamily="18" charset="0"/>
              </a:rPr>
              <a:t>6</a:t>
            </a:r>
            <a:r>
              <a:rPr lang="en-US" baseline="30000" dirty="0">
                <a:solidFill>
                  <a:schemeClr val="accent2">
                    <a:lumMod val="50000"/>
                  </a:schemeClr>
                </a:solidFill>
                <a:latin typeface="Century Schoolbook" panose="02040604050505020304" pitchFamily="18" charset="0"/>
              </a:rPr>
              <a:t>th</a:t>
            </a:r>
            <a:r>
              <a:rPr lang="en-US" dirty="0">
                <a:solidFill>
                  <a:schemeClr val="accent2">
                    <a:lumMod val="50000"/>
                  </a:schemeClr>
                </a:solidFill>
                <a:latin typeface="Century Schoolbook" panose="02040604050505020304" pitchFamily="18" charset="0"/>
              </a:rPr>
              <a:t> in the World on the Environmental Performance Index </a:t>
            </a:r>
          </a:p>
          <a:p>
            <a:r>
              <a:rPr lang="en-US" dirty="0">
                <a:solidFill>
                  <a:schemeClr val="accent2">
                    <a:lumMod val="50000"/>
                  </a:schemeClr>
                </a:solidFill>
                <a:latin typeface="Century Schoolbook" panose="02040604050505020304" pitchFamily="18" charset="0"/>
              </a:rPr>
              <a:t>UK had its first “coal free day” in 2019 while in 2018 the electricity production from coal was less than any time since the industrial revolution</a:t>
            </a:r>
          </a:p>
          <a:p>
            <a:r>
              <a:rPr lang="en-US" dirty="0">
                <a:solidFill>
                  <a:schemeClr val="accent2">
                    <a:lumMod val="50000"/>
                  </a:schemeClr>
                </a:solidFill>
                <a:latin typeface="Century Schoolbook" panose="02040604050505020304" pitchFamily="18" charset="0"/>
              </a:rPr>
              <a:t>40% of UK electricity production was generated from natural gas in 2016</a:t>
            </a:r>
          </a:p>
          <a:p>
            <a:r>
              <a:rPr lang="en-US" dirty="0" err="1">
                <a:solidFill>
                  <a:schemeClr val="accent2">
                    <a:lumMod val="50000"/>
                  </a:schemeClr>
                </a:solidFill>
                <a:latin typeface="Century Schoolbook" panose="02040604050505020304" pitchFamily="18" charset="0"/>
              </a:rPr>
              <a:t>Renewables</a:t>
            </a:r>
            <a:r>
              <a:rPr lang="en-US" dirty="0">
                <a:solidFill>
                  <a:schemeClr val="accent2">
                    <a:lumMod val="50000"/>
                  </a:schemeClr>
                </a:solidFill>
                <a:latin typeface="Century Schoolbook" panose="02040604050505020304" pitchFamily="18" charset="0"/>
              </a:rPr>
              <a:t> and nuclear generated more UK power than gas and coal in 2017</a:t>
            </a:r>
          </a:p>
          <a:p>
            <a:r>
              <a:rPr lang="en-US" dirty="0">
                <a:solidFill>
                  <a:schemeClr val="accent2">
                    <a:lumMod val="50000"/>
                  </a:schemeClr>
                </a:solidFill>
                <a:latin typeface="Century Schoolbook" panose="02040604050505020304" pitchFamily="18" charset="0"/>
              </a:rPr>
              <a:t>Thriving wind power production </a:t>
            </a:r>
            <a:r>
              <a:rPr lang="en-US" dirty="0">
                <a:solidFill>
                  <a:schemeClr val="accent2">
                    <a:lumMod val="50000"/>
                  </a:schemeClr>
                </a:solidFill>
                <a:latin typeface="Century Schoolbook" panose="02040604050505020304" pitchFamily="18" charset="0"/>
                <a:sym typeface="Wingdings" pitchFamily="2" charset="2"/>
              </a:rPr>
              <a:t> 15% of UK electricity generation in 2017</a:t>
            </a:r>
            <a:endParaRPr lang="en-GB" dirty="0">
              <a:solidFill>
                <a:schemeClr val="accent2">
                  <a:lumMod val="50000"/>
                </a:schemeClr>
              </a:solidFill>
            </a:endParaRPr>
          </a:p>
        </p:txBody>
      </p:sp>
    </p:spTree>
    <p:extLst>
      <p:ext uri="{BB962C8B-B14F-4D97-AF65-F5344CB8AC3E}">
        <p14:creationId xmlns:p14="http://schemas.microsoft.com/office/powerpoint/2010/main" val="3388392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43A70AA0-6C2F-4D7B-B979-E780C5F0509E}"/>
              </a:ext>
            </a:extLst>
          </p:cNvPr>
          <p:cNvGraphicFramePr>
            <a:graphicFrameLocks/>
          </p:cNvGraphicFramePr>
          <p:nvPr>
            <p:extLst>
              <p:ext uri="{D42A27DB-BD31-4B8C-83A1-F6EECF244321}">
                <p14:modId xmlns:p14="http://schemas.microsoft.com/office/powerpoint/2010/main" val="2522732347"/>
              </p:ext>
            </p:extLst>
          </p:nvPr>
        </p:nvGraphicFramePr>
        <p:xfrm>
          <a:off x="1487488" y="476672"/>
          <a:ext cx="8643998" cy="57150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17177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4">
            <a:extLst>
              <a:ext uri="{FF2B5EF4-FFF2-40B4-BE49-F238E27FC236}">
                <a16:creationId xmlns:a16="http://schemas.microsoft.com/office/drawing/2014/main" id="{58E307B2-A221-4A4D-8D6A-9F2AA1F520CD}"/>
              </a:ext>
            </a:extLst>
          </p:cNvPr>
          <p:cNvGraphicFramePr>
            <a:graphicFrameLocks noGrp="1"/>
          </p:cNvGraphicFramePr>
          <p:nvPr>
            <p:ph idx="1"/>
            <p:extLst>
              <p:ext uri="{D42A27DB-BD31-4B8C-83A1-F6EECF244321}">
                <p14:modId xmlns:p14="http://schemas.microsoft.com/office/powerpoint/2010/main" val="456335376"/>
              </p:ext>
            </p:extLst>
          </p:nvPr>
        </p:nvGraphicFramePr>
        <p:xfrm>
          <a:off x="738150" y="571480"/>
          <a:ext cx="10715700" cy="57150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75200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στιγμιότυπο οθόνης&#10;&#10;Περιγραφή που δημιουργήθηκε αυτόματα">
            <a:extLst>
              <a:ext uri="{FF2B5EF4-FFF2-40B4-BE49-F238E27FC236}">
                <a16:creationId xmlns:a16="http://schemas.microsoft.com/office/drawing/2014/main" id="{9A3F7161-805E-4B13-AECB-20A7FC669D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96" y="0"/>
            <a:ext cx="12192000" cy="6858000"/>
          </a:xfrm>
          <a:prstGeom prst="rect">
            <a:avLst/>
          </a:prstGeom>
        </p:spPr>
      </p:pic>
      <p:sp>
        <p:nvSpPr>
          <p:cNvPr id="5" name="Ορθογώνιο 4">
            <a:extLst>
              <a:ext uri="{FF2B5EF4-FFF2-40B4-BE49-F238E27FC236}">
                <a16:creationId xmlns:a16="http://schemas.microsoft.com/office/drawing/2014/main" id="{34039664-6B85-4B94-9FD3-F4BD690E5EF2}"/>
              </a:ext>
            </a:extLst>
          </p:cNvPr>
          <p:cNvSpPr/>
          <p:nvPr/>
        </p:nvSpPr>
        <p:spPr>
          <a:xfrm>
            <a:off x="9912424" y="6453336"/>
            <a:ext cx="1512168"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OECD</a:t>
            </a:r>
          </a:p>
        </p:txBody>
      </p:sp>
    </p:spTree>
    <p:extLst>
      <p:ext uri="{BB962C8B-B14F-4D97-AF65-F5344CB8AC3E}">
        <p14:creationId xmlns:p14="http://schemas.microsoft.com/office/powerpoint/2010/main" val="4165388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Εικόνα 8" descr="Εικόνα που περιέχει φράχτης&#10;&#10;Περιγραφή που δημιουργήθηκε αυτόματα">
            <a:extLst>
              <a:ext uri="{FF2B5EF4-FFF2-40B4-BE49-F238E27FC236}">
                <a16:creationId xmlns:a16="http://schemas.microsoft.com/office/drawing/2014/main" id="{CC08FF89-9181-43B9-9FB4-816055C5BE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Ορθογώνιο 9">
            <a:extLst>
              <a:ext uri="{FF2B5EF4-FFF2-40B4-BE49-F238E27FC236}">
                <a16:creationId xmlns:a16="http://schemas.microsoft.com/office/drawing/2014/main" id="{5625DA03-E62E-4C52-8A89-CC3D36F85E02}"/>
              </a:ext>
            </a:extLst>
          </p:cNvPr>
          <p:cNvSpPr/>
          <p:nvPr/>
        </p:nvSpPr>
        <p:spPr>
          <a:xfrm>
            <a:off x="191344" y="404664"/>
            <a:ext cx="1512168"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OECD</a:t>
            </a:r>
          </a:p>
        </p:txBody>
      </p:sp>
    </p:spTree>
    <p:extLst>
      <p:ext uri="{BB962C8B-B14F-4D97-AF65-F5344CB8AC3E}">
        <p14:creationId xmlns:p14="http://schemas.microsoft.com/office/powerpoint/2010/main" val="2045798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στιγμιότυπο οθόνης, φράχτης&#10;&#10;Περιγραφή που δημιουργήθηκε αυτόματα">
            <a:extLst>
              <a:ext uri="{FF2B5EF4-FFF2-40B4-BE49-F238E27FC236}">
                <a16:creationId xmlns:a16="http://schemas.microsoft.com/office/drawing/2014/main" id="{853CCD4F-C14F-4225-ACC8-F05D93DFB56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Ορθογώνιο 4">
            <a:extLst>
              <a:ext uri="{FF2B5EF4-FFF2-40B4-BE49-F238E27FC236}">
                <a16:creationId xmlns:a16="http://schemas.microsoft.com/office/drawing/2014/main" id="{77722CB1-9DE5-4E28-956C-AC2F5B816BAB}"/>
              </a:ext>
            </a:extLst>
          </p:cNvPr>
          <p:cNvSpPr/>
          <p:nvPr/>
        </p:nvSpPr>
        <p:spPr>
          <a:xfrm>
            <a:off x="10272464" y="6381328"/>
            <a:ext cx="1512168"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OECD</a:t>
            </a:r>
          </a:p>
        </p:txBody>
      </p:sp>
    </p:spTree>
    <p:extLst>
      <p:ext uri="{BB962C8B-B14F-4D97-AF65-F5344CB8AC3E}">
        <p14:creationId xmlns:p14="http://schemas.microsoft.com/office/powerpoint/2010/main" val="2555276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στιγμιότυπο οθόνης, χάρτης&#10;&#10;Περιγραφή που δημιουργήθηκε αυτόματα">
            <a:extLst>
              <a:ext uri="{FF2B5EF4-FFF2-40B4-BE49-F238E27FC236}">
                <a16:creationId xmlns:a16="http://schemas.microsoft.com/office/drawing/2014/main" id="{02022695-5F55-4BDE-B06E-D424AEBE9D9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525344"/>
          </a:xfrm>
          <a:prstGeom prst="rect">
            <a:avLst/>
          </a:prstGeom>
        </p:spPr>
      </p:pic>
      <p:sp>
        <p:nvSpPr>
          <p:cNvPr id="5" name="Ορθογώνιο 4">
            <a:extLst>
              <a:ext uri="{FF2B5EF4-FFF2-40B4-BE49-F238E27FC236}">
                <a16:creationId xmlns:a16="http://schemas.microsoft.com/office/drawing/2014/main" id="{CFA331E1-40D3-48C1-9C68-367FFE4FF524}"/>
              </a:ext>
            </a:extLst>
          </p:cNvPr>
          <p:cNvSpPr/>
          <p:nvPr/>
        </p:nvSpPr>
        <p:spPr>
          <a:xfrm>
            <a:off x="9120336" y="6502018"/>
            <a:ext cx="2808312"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Trading in Economics</a:t>
            </a:r>
          </a:p>
        </p:txBody>
      </p:sp>
    </p:spTree>
    <p:extLst>
      <p:ext uri="{BB962C8B-B14F-4D97-AF65-F5344CB8AC3E}">
        <p14:creationId xmlns:p14="http://schemas.microsoft.com/office/powerpoint/2010/main" val="1402200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κείμενο&#10;&#10;Περιγραφή που δημιουργήθηκε αυτόματα">
            <a:extLst>
              <a:ext uri="{FF2B5EF4-FFF2-40B4-BE49-F238E27FC236}">
                <a16:creationId xmlns:a16="http://schemas.microsoft.com/office/drawing/2014/main" id="{DADC64D1-F5FD-4992-AA8F-76B9D0EB83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Ορθογώνιο 4">
            <a:extLst>
              <a:ext uri="{FF2B5EF4-FFF2-40B4-BE49-F238E27FC236}">
                <a16:creationId xmlns:a16="http://schemas.microsoft.com/office/drawing/2014/main" id="{EF96749F-D2DE-4512-9C77-4477A9D72D3C}"/>
              </a:ext>
            </a:extLst>
          </p:cNvPr>
          <p:cNvSpPr/>
          <p:nvPr/>
        </p:nvSpPr>
        <p:spPr>
          <a:xfrm>
            <a:off x="9912424" y="6453336"/>
            <a:ext cx="1512168"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OECD</a:t>
            </a:r>
          </a:p>
        </p:txBody>
      </p:sp>
    </p:spTree>
    <p:extLst>
      <p:ext uri="{BB962C8B-B14F-4D97-AF65-F5344CB8AC3E}">
        <p14:creationId xmlns:p14="http://schemas.microsoft.com/office/powerpoint/2010/main" val="169398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κείμενο, χάρτης&#10;&#10;Περιγραφή που δημιουργήθηκε αυτόματα">
            <a:extLst>
              <a:ext uri="{FF2B5EF4-FFF2-40B4-BE49-F238E27FC236}">
                <a16:creationId xmlns:a16="http://schemas.microsoft.com/office/drawing/2014/main" id="{F903CAF0-659D-456B-A9C4-40CC57E8EA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9416" y="116632"/>
            <a:ext cx="10513168" cy="6307901"/>
          </a:xfrm>
          <a:prstGeom prst="rect">
            <a:avLst/>
          </a:prstGeom>
          <a:ln>
            <a:noFill/>
          </a:ln>
          <a:effectLst>
            <a:outerShdw blurRad="292100" dist="139700" dir="2700000" algn="tl" rotWithShape="0">
              <a:srgbClr val="333333">
                <a:alpha val="65000"/>
              </a:srgbClr>
            </a:outerShdw>
          </a:effectLst>
        </p:spPr>
      </p:pic>
      <p:sp>
        <p:nvSpPr>
          <p:cNvPr id="5" name="Ορθογώνιο 4">
            <a:extLst>
              <a:ext uri="{FF2B5EF4-FFF2-40B4-BE49-F238E27FC236}">
                <a16:creationId xmlns:a16="http://schemas.microsoft.com/office/drawing/2014/main" id="{CAE0B249-9BD4-4F48-8288-626B66D55D1F}"/>
              </a:ext>
            </a:extLst>
          </p:cNvPr>
          <p:cNvSpPr/>
          <p:nvPr/>
        </p:nvSpPr>
        <p:spPr>
          <a:xfrm>
            <a:off x="8112224" y="6495815"/>
            <a:ext cx="3625080"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International Monetary Fund</a:t>
            </a:r>
          </a:p>
        </p:txBody>
      </p:sp>
    </p:spTree>
    <p:extLst>
      <p:ext uri="{BB962C8B-B14F-4D97-AF65-F5344CB8AC3E}">
        <p14:creationId xmlns:p14="http://schemas.microsoft.com/office/powerpoint/2010/main" val="1958125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79B4F139-28FA-4BD4-B5D3-1BA0AC4937A1}"/>
              </a:ext>
            </a:extLst>
          </p:cNvPr>
          <p:cNvSpPr txBox="1">
            <a:spLocks/>
          </p:cNvSpPr>
          <p:nvPr/>
        </p:nvSpPr>
        <p:spPr>
          <a:xfrm>
            <a:off x="335360" y="404664"/>
            <a:ext cx="4032448" cy="52962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a:lstStyle>
          <a:p>
            <a:pPr marL="400050" indent="-400050"/>
            <a:r>
              <a:rPr lang="el-GR" sz="1800" dirty="0">
                <a:solidFill>
                  <a:schemeClr val="accent3"/>
                </a:solidFill>
              </a:rPr>
              <a:t>Ι.  </a:t>
            </a:r>
            <a:r>
              <a:rPr lang="en-US" sz="1800" dirty="0">
                <a:solidFill>
                  <a:schemeClr val="accent3"/>
                </a:solidFill>
              </a:rPr>
              <a:t>GEOGRAPHICAL</a:t>
            </a:r>
            <a:r>
              <a:rPr lang="en-US" sz="1800" dirty="0">
                <a:solidFill>
                  <a:schemeClr val="accent3"/>
                </a:solidFill>
                <a:effectLst>
                  <a:outerShdw blurRad="38100" dist="38100" dir="2700000" algn="tl">
                    <a:srgbClr val="000000">
                      <a:alpha val="43137"/>
                    </a:srgbClr>
                  </a:outerShdw>
                </a:effectLst>
              </a:rPr>
              <a:t> </a:t>
            </a:r>
            <a:r>
              <a:rPr lang="en-US" sz="1800" dirty="0">
                <a:solidFill>
                  <a:schemeClr val="accent3"/>
                </a:solidFill>
              </a:rPr>
              <a:t>PROFILE</a:t>
            </a:r>
            <a:endParaRPr lang="el-GR" sz="1800" dirty="0">
              <a:solidFill>
                <a:schemeClr val="accent3"/>
              </a:solidFill>
            </a:endParaRPr>
          </a:p>
        </p:txBody>
      </p:sp>
      <p:pic>
        <p:nvPicPr>
          <p:cNvPr id="8" name="Εικόνα 7">
            <a:extLst>
              <a:ext uri="{FF2B5EF4-FFF2-40B4-BE49-F238E27FC236}">
                <a16:creationId xmlns:a16="http://schemas.microsoft.com/office/drawing/2014/main" id="{90B14553-CCD3-4539-B164-94BEA08689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36160" y="188640"/>
            <a:ext cx="4377504" cy="6106618"/>
          </a:xfrm>
          <a:prstGeom prst="rect">
            <a:avLst/>
          </a:prstGeom>
        </p:spPr>
      </p:pic>
      <p:sp>
        <p:nvSpPr>
          <p:cNvPr id="2" name="Ορθογώνιο 1">
            <a:extLst>
              <a:ext uri="{FF2B5EF4-FFF2-40B4-BE49-F238E27FC236}">
                <a16:creationId xmlns:a16="http://schemas.microsoft.com/office/drawing/2014/main" id="{5B1F08C2-C51C-45B1-B32E-CDBBE4ECB00E}"/>
              </a:ext>
            </a:extLst>
          </p:cNvPr>
          <p:cNvSpPr/>
          <p:nvPr/>
        </p:nvSpPr>
        <p:spPr>
          <a:xfrm>
            <a:off x="523836" y="1525559"/>
            <a:ext cx="4852083" cy="646043"/>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rPr>
              <a:t>LOCATION</a:t>
            </a:r>
            <a:r>
              <a:rPr lang="en-US" sz="1400" dirty="0">
                <a:solidFill>
                  <a:schemeClr val="tx1"/>
                </a:solidFill>
              </a:rPr>
              <a:t>: WESTERN EUROPE (NORTHWEST OF FRANCE)</a:t>
            </a:r>
            <a:endParaRPr lang="el-GR" sz="1400" u="sng" dirty="0">
              <a:solidFill>
                <a:schemeClr val="tx1"/>
              </a:solidFill>
            </a:endParaRPr>
          </a:p>
        </p:txBody>
      </p:sp>
      <p:sp>
        <p:nvSpPr>
          <p:cNvPr id="7" name="Ορθογώνιο 6">
            <a:extLst>
              <a:ext uri="{FF2B5EF4-FFF2-40B4-BE49-F238E27FC236}">
                <a16:creationId xmlns:a16="http://schemas.microsoft.com/office/drawing/2014/main" id="{7C3004BA-D916-4B04-84F8-FDFA0BB307C8}"/>
              </a:ext>
            </a:extLst>
          </p:cNvPr>
          <p:cNvSpPr/>
          <p:nvPr/>
        </p:nvSpPr>
        <p:spPr>
          <a:xfrm>
            <a:off x="523836" y="2324694"/>
            <a:ext cx="4714908" cy="648072"/>
          </a:xfrm>
          <a:prstGeom prst="rect">
            <a:avLst/>
          </a:pr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en-US" sz="1400" u="sng" dirty="0">
                <a:solidFill>
                  <a:schemeClr val="tx1"/>
                </a:solidFill>
              </a:rPr>
              <a:t>LAND</a:t>
            </a:r>
            <a:r>
              <a:rPr lang="en-US" sz="1400" dirty="0">
                <a:solidFill>
                  <a:schemeClr val="tx1"/>
                </a:solidFill>
              </a:rPr>
              <a:t>: </a:t>
            </a:r>
            <a:r>
              <a:rPr lang="en-US" sz="1400" dirty="0">
                <a:solidFill>
                  <a:schemeClr val="accent2">
                    <a:lumMod val="20000"/>
                    <a:lumOff val="80000"/>
                  </a:schemeClr>
                </a:solidFill>
              </a:rPr>
              <a:t>241,930 km² - </a:t>
            </a:r>
            <a:r>
              <a:rPr lang="en-US" sz="1400" u="sng" dirty="0">
                <a:solidFill>
                  <a:schemeClr val="accent2">
                    <a:lumMod val="20000"/>
                    <a:lumOff val="80000"/>
                  </a:schemeClr>
                </a:solidFill>
              </a:rPr>
              <a:t>COASTLINE</a:t>
            </a:r>
            <a:r>
              <a:rPr lang="en-US" sz="1400" dirty="0">
                <a:solidFill>
                  <a:schemeClr val="accent2">
                    <a:lumMod val="20000"/>
                    <a:lumOff val="80000"/>
                  </a:schemeClr>
                </a:solidFill>
              </a:rPr>
              <a:t>: 12,429 km</a:t>
            </a:r>
            <a:endParaRPr lang="el-GR" sz="1400" u="sng" dirty="0">
              <a:solidFill>
                <a:schemeClr val="tx1"/>
              </a:solidFill>
            </a:endParaRPr>
          </a:p>
          <a:p>
            <a:endParaRPr lang="el-GR" sz="1400" u="sng" dirty="0">
              <a:solidFill>
                <a:schemeClr val="tx1"/>
              </a:solidFill>
            </a:endParaRPr>
          </a:p>
        </p:txBody>
      </p:sp>
      <p:sp>
        <p:nvSpPr>
          <p:cNvPr id="9" name="Ορθογώνιο 8">
            <a:extLst>
              <a:ext uri="{FF2B5EF4-FFF2-40B4-BE49-F238E27FC236}">
                <a16:creationId xmlns:a16="http://schemas.microsoft.com/office/drawing/2014/main" id="{F3196A7C-0349-4791-A76C-9C8B651A0742}"/>
              </a:ext>
            </a:extLst>
          </p:cNvPr>
          <p:cNvSpPr/>
          <p:nvPr/>
        </p:nvSpPr>
        <p:spPr>
          <a:xfrm>
            <a:off x="523836" y="3124844"/>
            <a:ext cx="4261039" cy="648072"/>
          </a:xfrm>
          <a:prstGeom prst="rect">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rPr>
              <a:t>AGRICULTURAL LAND</a:t>
            </a:r>
            <a:r>
              <a:rPr lang="en-US" sz="1400" dirty="0">
                <a:solidFill>
                  <a:schemeClr val="tx1"/>
                </a:solidFill>
              </a:rPr>
              <a:t>: 71% - </a:t>
            </a:r>
            <a:r>
              <a:rPr lang="en-US" sz="1400" u="sng" dirty="0">
                <a:solidFill>
                  <a:schemeClr val="tx1"/>
                </a:solidFill>
              </a:rPr>
              <a:t>FOREST</a:t>
            </a:r>
            <a:r>
              <a:rPr lang="en-US" sz="1400" dirty="0">
                <a:solidFill>
                  <a:schemeClr val="tx1"/>
                </a:solidFill>
              </a:rPr>
              <a:t>: 11,9%</a:t>
            </a:r>
            <a:endParaRPr lang="el-GR" sz="1400" u="sng" dirty="0">
              <a:solidFill>
                <a:schemeClr val="tx1"/>
              </a:solidFill>
            </a:endParaRPr>
          </a:p>
        </p:txBody>
      </p:sp>
      <p:sp>
        <p:nvSpPr>
          <p:cNvPr id="12" name="Ορθογώνιο 11">
            <a:extLst>
              <a:ext uri="{FF2B5EF4-FFF2-40B4-BE49-F238E27FC236}">
                <a16:creationId xmlns:a16="http://schemas.microsoft.com/office/drawing/2014/main" id="{81E76D38-A4B9-40C0-882A-583CE0BC8CFB}"/>
              </a:ext>
            </a:extLst>
          </p:cNvPr>
          <p:cNvSpPr/>
          <p:nvPr/>
        </p:nvSpPr>
        <p:spPr>
          <a:xfrm>
            <a:off x="523836" y="3929066"/>
            <a:ext cx="4895973" cy="916269"/>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rPr>
              <a:t>NATURAL RESOURCES</a:t>
            </a:r>
            <a:r>
              <a:rPr lang="en-US" sz="1400" dirty="0">
                <a:solidFill>
                  <a:schemeClr val="tx1"/>
                </a:solidFill>
              </a:rPr>
              <a:t>: </a:t>
            </a:r>
            <a:r>
              <a:rPr lang="en-US" sz="1400" dirty="0">
                <a:solidFill>
                  <a:schemeClr val="accent2">
                    <a:lumMod val="20000"/>
                    <a:lumOff val="80000"/>
                  </a:schemeClr>
                </a:solidFill>
              </a:rPr>
              <a:t>coal, petroleum, natural gas, iron, ore, lead, zinc, gold, tin, limestone, salt, clay,    chalk, gypsum, silica sand, slate, arable land</a:t>
            </a:r>
            <a:endParaRPr lang="el-GR" sz="1400" u="sng" dirty="0">
              <a:solidFill>
                <a:schemeClr val="tx1"/>
              </a:solidFill>
            </a:endParaRPr>
          </a:p>
        </p:txBody>
      </p:sp>
    </p:spTree>
    <p:extLst>
      <p:ext uri="{BB962C8B-B14F-4D97-AF65-F5344CB8AC3E}">
        <p14:creationId xmlns:p14="http://schemas.microsoft.com/office/powerpoint/2010/main" val="746902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9" grpId="0" animBg="1"/>
      <p:bldP spid="1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4CC69A95-7647-4D8F-AFFA-24AE0CD7CA62}"/>
              </a:ext>
            </a:extLst>
          </p:cNvPr>
          <p:cNvSpPr>
            <a:spLocks noGrp="1"/>
          </p:cNvSpPr>
          <p:nvPr>
            <p:ph type="title"/>
          </p:nvPr>
        </p:nvSpPr>
        <p:spPr>
          <a:xfrm>
            <a:off x="841248" y="3429000"/>
            <a:ext cx="9601200" cy="1838519"/>
          </a:xfrm>
        </p:spPr>
        <p:txBody>
          <a:bodyPr rtlCol="0"/>
          <a:lstStyle/>
          <a:p>
            <a:pPr rtl="0"/>
            <a:r>
              <a:rPr lang="en-US" dirty="0">
                <a:solidFill>
                  <a:schemeClr val="tx2"/>
                </a:solidFill>
              </a:rPr>
              <a:t>BREXIT</a:t>
            </a:r>
            <a:endParaRPr lang="el-GR" dirty="0">
              <a:solidFill>
                <a:schemeClr val="tx2"/>
              </a:solidFill>
            </a:endParaRPr>
          </a:p>
        </p:txBody>
      </p:sp>
      <p:sp>
        <p:nvSpPr>
          <p:cNvPr id="5" name="Σύμβολο κράτησης θέσης κειμένου 2">
            <a:extLst>
              <a:ext uri="{FF2B5EF4-FFF2-40B4-BE49-F238E27FC236}">
                <a16:creationId xmlns:a16="http://schemas.microsoft.com/office/drawing/2014/main" id="{83020C16-0D81-4260-908D-2E1F47C444C1}"/>
              </a:ext>
            </a:extLst>
          </p:cNvPr>
          <p:cNvSpPr>
            <a:spLocks noGrp="1"/>
          </p:cNvSpPr>
          <p:nvPr>
            <p:ph type="body" idx="1"/>
          </p:nvPr>
        </p:nvSpPr>
        <p:spPr>
          <a:xfrm>
            <a:off x="841248" y="5340096"/>
            <a:ext cx="9601200" cy="475488"/>
          </a:xfrm>
        </p:spPr>
        <p:txBody>
          <a:bodyPr rtlCol="0"/>
          <a:lstStyle/>
          <a:p>
            <a:pPr rtl="0"/>
            <a:r>
              <a:rPr lang="en-US" dirty="0">
                <a:solidFill>
                  <a:schemeClr val="tx2"/>
                </a:solidFill>
              </a:rPr>
              <a:t>The Economic Impact on both the UK and the EU</a:t>
            </a:r>
            <a:endParaRPr lang="el-GR" dirty="0">
              <a:solidFill>
                <a:schemeClr val="tx2"/>
              </a:solidFill>
            </a:endParaRPr>
          </a:p>
        </p:txBody>
      </p:sp>
    </p:spTree>
    <p:extLst>
      <p:ext uri="{BB962C8B-B14F-4D97-AF65-F5344CB8AC3E}">
        <p14:creationId xmlns:p14="http://schemas.microsoft.com/office/powerpoint/2010/main" val="2465607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Oval 74">
            <a:extLst>
              <a:ext uri="{C183D7F6-B498-43B3-948B-1728B52AA6E4}">
                <adec:decorative xmlns:adec="http://schemas.microsoft.com/office/drawing/2017/decorative" val="1"/>
              </a:ext>
            </a:extLst>
          </p:cNvPr>
          <p:cNvSpPr/>
          <p:nvPr/>
        </p:nvSpPr>
        <p:spPr>
          <a:xfrm>
            <a:off x="9670833" y="2251368"/>
            <a:ext cx="2367224" cy="2367218"/>
          </a:xfrm>
          <a:prstGeom prst="ellipse">
            <a:avLst/>
          </a:prstGeom>
          <a:solidFill>
            <a:srgbClr val="667181">
              <a:alpha val="3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C183D7F6-B498-43B3-948B-1728B52AA6E4}">
                <adec:decorative xmlns:adec="http://schemas.microsoft.com/office/drawing/2017/decorative" val="1"/>
              </a:ext>
            </a:extLst>
          </p:cNvPr>
          <p:cNvSpPr/>
          <p:nvPr/>
        </p:nvSpPr>
        <p:spPr>
          <a:xfrm>
            <a:off x="0" y="3440290"/>
            <a:ext cx="11025188" cy="50668"/>
          </a:xfrm>
          <a:prstGeom prst="rect">
            <a:avLst/>
          </a:prstGeom>
          <a:solidFill>
            <a:srgbClr val="30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4" name="Oval 73">
            <a:extLst>
              <a:ext uri="{C183D7F6-B498-43B3-948B-1728B52AA6E4}">
                <adec:decorative xmlns:adec="http://schemas.microsoft.com/office/drawing/2017/decorative" val="1"/>
              </a:ext>
            </a:extLst>
          </p:cNvPr>
          <p:cNvSpPr/>
          <p:nvPr/>
        </p:nvSpPr>
        <p:spPr>
          <a:xfrm>
            <a:off x="10057809" y="2608584"/>
            <a:ext cx="1595654" cy="1595650"/>
          </a:xfrm>
          <a:prstGeom prst="ellipse">
            <a:avLst/>
          </a:prstGeom>
          <a:solidFill>
            <a:srgbClr val="30353F"/>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67" name="Straight Connector 66">
            <a:extLst>
              <a:ext uri="{C183D7F6-B498-43B3-948B-1728B52AA6E4}">
                <adec:decorative xmlns:adec="http://schemas.microsoft.com/office/drawing/2017/decorative" val="1"/>
              </a:ext>
            </a:extLst>
          </p:cNvPr>
          <p:cNvCxnSpPr>
            <a:cxnSpLocks/>
          </p:cNvCxnSpPr>
          <p:nvPr/>
        </p:nvCxnSpPr>
        <p:spPr>
          <a:xfrm>
            <a:off x="7253182" y="3756877"/>
            <a:ext cx="3774" cy="556896"/>
          </a:xfrm>
          <a:prstGeom prst="line">
            <a:avLst/>
          </a:prstGeom>
          <a:ln w="19050">
            <a:solidFill>
              <a:srgbClr val="43CDD9"/>
            </a:solidFill>
          </a:ln>
        </p:spPr>
        <p:style>
          <a:lnRef idx="1">
            <a:schemeClr val="accent1"/>
          </a:lnRef>
          <a:fillRef idx="0">
            <a:schemeClr val="accent1"/>
          </a:fillRef>
          <a:effectRef idx="0">
            <a:schemeClr val="accent1"/>
          </a:effectRef>
          <a:fontRef idx="minor">
            <a:schemeClr val="tx1"/>
          </a:fontRef>
        </p:style>
      </p:cxnSp>
      <p:sp>
        <p:nvSpPr>
          <p:cNvPr id="70" name="TextBox 69"/>
          <p:cNvSpPr txBox="1"/>
          <p:nvPr/>
        </p:nvSpPr>
        <p:spPr>
          <a:xfrm>
            <a:off x="6263531" y="4618586"/>
            <a:ext cx="2249614" cy="646331"/>
          </a:xfrm>
          <a:prstGeom prst="rect">
            <a:avLst/>
          </a:prstGeom>
          <a:noFill/>
        </p:spPr>
        <p:txBody>
          <a:bodyPr wrap="square" lIns="0" tIns="0" rIns="0" bIns="0" rtlCol="0">
            <a:spAutoFit/>
          </a:bodyPr>
          <a:lstStyle/>
          <a:p>
            <a:pPr algn="ctr"/>
            <a:r>
              <a:rPr lang="en-US" sz="1400" dirty="0"/>
              <a:t>The EU accepts UK’s request for an extension until 31.10 (5.4.2019)</a:t>
            </a:r>
          </a:p>
        </p:txBody>
      </p:sp>
      <p:sp>
        <p:nvSpPr>
          <p:cNvPr id="71" name="TextBox 70"/>
          <p:cNvSpPr txBox="1"/>
          <p:nvPr/>
        </p:nvSpPr>
        <p:spPr>
          <a:xfrm>
            <a:off x="6720282" y="4412356"/>
            <a:ext cx="1179811" cy="215444"/>
          </a:xfrm>
          <a:prstGeom prst="rect">
            <a:avLst/>
          </a:prstGeom>
          <a:noFill/>
        </p:spPr>
        <p:txBody>
          <a:bodyPr wrap="none" lIns="0" tIns="0" rIns="0" bIns="0" rtlCol="0">
            <a:spAutoFit/>
          </a:bodyPr>
          <a:lstStyle/>
          <a:p>
            <a:pPr algn="ctr"/>
            <a:r>
              <a:rPr lang="en-US" sz="1400" b="1" dirty="0">
                <a:solidFill>
                  <a:srgbClr val="43CDD9"/>
                </a:solidFill>
              </a:rPr>
              <a:t>EXTENSION</a:t>
            </a:r>
          </a:p>
        </p:txBody>
      </p:sp>
      <p:sp>
        <p:nvSpPr>
          <p:cNvPr id="73" name="Oval 72">
            <a:extLst>
              <a:ext uri="{C183D7F6-B498-43B3-948B-1728B52AA6E4}">
                <adec:decorative xmlns:adec="http://schemas.microsoft.com/office/drawing/2017/decorative" val="1"/>
              </a:ext>
            </a:extLst>
          </p:cNvPr>
          <p:cNvSpPr/>
          <p:nvPr/>
        </p:nvSpPr>
        <p:spPr>
          <a:xfrm>
            <a:off x="6937982" y="3130040"/>
            <a:ext cx="630400" cy="630398"/>
          </a:xfrm>
          <a:prstGeom prst="ellipse">
            <a:avLst/>
          </a:prstGeom>
          <a:solidFill>
            <a:srgbClr val="43CDD9"/>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 name="TextBox 71"/>
          <p:cNvSpPr txBox="1"/>
          <p:nvPr/>
        </p:nvSpPr>
        <p:spPr>
          <a:xfrm>
            <a:off x="6829422" y="2845184"/>
            <a:ext cx="817533" cy="215444"/>
          </a:xfrm>
          <a:prstGeom prst="rect">
            <a:avLst/>
          </a:prstGeom>
          <a:noFill/>
        </p:spPr>
        <p:txBody>
          <a:bodyPr wrap="none" lIns="0" tIns="0" rIns="0" bIns="0" rtlCol="0">
            <a:spAutoFit/>
          </a:bodyPr>
          <a:lstStyle/>
          <a:p>
            <a:pPr algn="ctr"/>
            <a:r>
              <a:rPr lang="en-US" sz="1400" b="1" dirty="0">
                <a:solidFill>
                  <a:srgbClr val="43CDD9"/>
                </a:solidFill>
              </a:rPr>
              <a:t>10.4.2019</a:t>
            </a:r>
          </a:p>
        </p:txBody>
      </p:sp>
      <p:grpSp>
        <p:nvGrpSpPr>
          <p:cNvPr id="3" name="Group 80" descr="This is an icon of a calendar. "/>
          <p:cNvGrpSpPr/>
          <p:nvPr/>
        </p:nvGrpSpPr>
        <p:grpSpPr>
          <a:xfrm>
            <a:off x="7139470" y="3333503"/>
            <a:ext cx="261254" cy="261255"/>
            <a:chOff x="8208963" y="3762375"/>
            <a:chExt cx="306387" cy="306388"/>
          </a:xfrm>
        </p:grpSpPr>
        <p:sp>
          <p:nvSpPr>
            <p:cNvPr id="82" name="Freeform 27"/>
            <p:cNvSpPr>
              <a:spLocks/>
            </p:cNvSpPr>
            <p:nvPr/>
          </p:nvSpPr>
          <p:spPr bwMode="auto">
            <a:xfrm>
              <a:off x="8424863" y="3943350"/>
              <a:ext cx="53975" cy="53975"/>
            </a:xfrm>
            <a:custGeom>
              <a:avLst/>
              <a:gdLst>
                <a:gd name="T0" fmla="*/ 300 w 360"/>
                <a:gd name="T1" fmla="*/ 240 h 360"/>
                <a:gd name="T2" fmla="*/ 120 w 360"/>
                <a:gd name="T3" fmla="*/ 240 h 360"/>
                <a:gd name="T4" fmla="*/ 120 w 360"/>
                <a:gd name="T5" fmla="*/ 60 h 360"/>
                <a:gd name="T6" fmla="*/ 60 w 360"/>
                <a:gd name="T7" fmla="*/ 0 h 360"/>
                <a:gd name="T8" fmla="*/ 0 w 360"/>
                <a:gd name="T9" fmla="*/ 60 h 360"/>
                <a:gd name="T10" fmla="*/ 0 w 360"/>
                <a:gd name="T11" fmla="*/ 300 h 360"/>
                <a:gd name="T12" fmla="*/ 60 w 360"/>
                <a:gd name="T13" fmla="*/ 360 h 360"/>
                <a:gd name="T14" fmla="*/ 300 w 360"/>
                <a:gd name="T15" fmla="*/ 360 h 360"/>
                <a:gd name="T16" fmla="*/ 360 w 360"/>
                <a:gd name="T17" fmla="*/ 300 h 360"/>
                <a:gd name="T18" fmla="*/ 300 w 360"/>
                <a:gd name="T19"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0">
                  <a:moveTo>
                    <a:pt x="300" y="240"/>
                  </a:moveTo>
                  <a:cubicBezTo>
                    <a:pt x="120" y="240"/>
                    <a:pt x="120" y="240"/>
                    <a:pt x="120" y="240"/>
                  </a:cubicBezTo>
                  <a:cubicBezTo>
                    <a:pt x="120" y="60"/>
                    <a:pt x="120" y="60"/>
                    <a:pt x="120" y="60"/>
                  </a:cubicBezTo>
                  <a:cubicBezTo>
                    <a:pt x="120" y="27"/>
                    <a:pt x="93" y="0"/>
                    <a:pt x="60" y="0"/>
                  </a:cubicBezTo>
                  <a:cubicBezTo>
                    <a:pt x="27" y="0"/>
                    <a:pt x="0" y="27"/>
                    <a:pt x="0" y="60"/>
                  </a:cubicBezTo>
                  <a:cubicBezTo>
                    <a:pt x="0" y="300"/>
                    <a:pt x="0" y="300"/>
                    <a:pt x="0" y="300"/>
                  </a:cubicBezTo>
                  <a:cubicBezTo>
                    <a:pt x="0" y="333"/>
                    <a:pt x="27" y="360"/>
                    <a:pt x="60" y="360"/>
                  </a:cubicBezTo>
                  <a:cubicBezTo>
                    <a:pt x="300" y="360"/>
                    <a:pt x="300" y="360"/>
                    <a:pt x="300" y="360"/>
                  </a:cubicBezTo>
                  <a:cubicBezTo>
                    <a:pt x="333" y="360"/>
                    <a:pt x="360" y="333"/>
                    <a:pt x="360" y="300"/>
                  </a:cubicBezTo>
                  <a:cubicBezTo>
                    <a:pt x="360" y="267"/>
                    <a:pt x="333" y="240"/>
                    <a:pt x="300" y="2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3" name="Freeform 28"/>
            <p:cNvSpPr>
              <a:spLocks/>
            </p:cNvSpPr>
            <p:nvPr/>
          </p:nvSpPr>
          <p:spPr bwMode="auto">
            <a:xfrm>
              <a:off x="8245475" y="3925888"/>
              <a:ext cx="53975" cy="17463"/>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4" name="Freeform 29"/>
            <p:cNvSpPr>
              <a:spLocks/>
            </p:cNvSpPr>
            <p:nvPr/>
          </p:nvSpPr>
          <p:spPr bwMode="auto">
            <a:xfrm>
              <a:off x="8245475" y="3979863"/>
              <a:ext cx="53975" cy="17463"/>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85" name="Freeform 30"/>
            <p:cNvSpPr>
              <a:spLocks noEditPoints="1"/>
            </p:cNvSpPr>
            <p:nvPr/>
          </p:nvSpPr>
          <p:spPr bwMode="auto">
            <a:xfrm>
              <a:off x="8208963" y="3762375"/>
              <a:ext cx="306387" cy="306388"/>
            </a:xfrm>
            <a:custGeom>
              <a:avLst/>
              <a:gdLst>
                <a:gd name="T0" fmla="*/ 1808 w 2048"/>
                <a:gd name="T1" fmla="*/ 240 h 2048"/>
                <a:gd name="T2" fmla="*/ 1628 w 2048"/>
                <a:gd name="T3" fmla="*/ 0 h 2048"/>
                <a:gd name="T4" fmla="*/ 1448 w 2048"/>
                <a:gd name="T5" fmla="*/ 240 h 2048"/>
                <a:gd name="T6" fmla="*/ 1208 w 2048"/>
                <a:gd name="T7" fmla="*/ 180 h 2048"/>
                <a:gd name="T8" fmla="*/ 848 w 2048"/>
                <a:gd name="T9" fmla="*/ 180 h 2048"/>
                <a:gd name="T10" fmla="*/ 600 w 2048"/>
                <a:gd name="T11" fmla="*/ 240 h 2048"/>
                <a:gd name="T12" fmla="*/ 420 w 2048"/>
                <a:gd name="T13" fmla="*/ 0 h 2048"/>
                <a:gd name="T14" fmla="*/ 240 w 2048"/>
                <a:gd name="T15" fmla="*/ 240 h 2048"/>
                <a:gd name="T16" fmla="*/ 0 w 2048"/>
                <a:gd name="T17" fmla="*/ 420 h 2048"/>
                <a:gd name="T18" fmla="*/ 180 w 2048"/>
                <a:gd name="T19" fmla="*/ 1928 h 2048"/>
                <a:gd name="T20" fmla="*/ 1508 w 2048"/>
                <a:gd name="T21" fmla="*/ 2048 h 2048"/>
                <a:gd name="T22" fmla="*/ 2048 w 2048"/>
                <a:gd name="T23" fmla="*/ 420 h 2048"/>
                <a:gd name="T24" fmla="*/ 1568 w 2048"/>
                <a:gd name="T25" fmla="*/ 180 h 2048"/>
                <a:gd name="T26" fmla="*/ 1688 w 2048"/>
                <a:gd name="T27" fmla="*/ 180 h 2048"/>
                <a:gd name="T28" fmla="*/ 1628 w 2048"/>
                <a:gd name="T29" fmla="*/ 480 h 2048"/>
                <a:gd name="T30" fmla="*/ 1568 w 2048"/>
                <a:gd name="T31" fmla="*/ 180 h 2048"/>
                <a:gd name="T32" fmla="*/ 968 w 2048"/>
                <a:gd name="T33" fmla="*/ 300 h 2048"/>
                <a:gd name="T34" fmla="*/ 968 w 2048"/>
                <a:gd name="T35" fmla="*/ 180 h 2048"/>
                <a:gd name="T36" fmla="*/ 1088 w 2048"/>
                <a:gd name="T37" fmla="*/ 180 h 2048"/>
                <a:gd name="T38" fmla="*/ 1028 w 2048"/>
                <a:gd name="T39" fmla="*/ 480 h 2048"/>
                <a:gd name="T40" fmla="*/ 968 w 2048"/>
                <a:gd name="T41" fmla="*/ 300 h 2048"/>
                <a:gd name="T42" fmla="*/ 420 w 2048"/>
                <a:gd name="T43" fmla="*/ 120 h 2048"/>
                <a:gd name="T44" fmla="*/ 480 w 2048"/>
                <a:gd name="T45" fmla="*/ 420 h 2048"/>
                <a:gd name="T46" fmla="*/ 360 w 2048"/>
                <a:gd name="T47" fmla="*/ 420 h 2048"/>
                <a:gd name="T48" fmla="*/ 1508 w 2048"/>
                <a:gd name="T49" fmla="*/ 1928 h 2048"/>
                <a:gd name="T50" fmla="*/ 1508 w 2048"/>
                <a:gd name="T51" fmla="*/ 1088 h 2048"/>
                <a:gd name="T52" fmla="*/ 1508 w 2048"/>
                <a:gd name="T53" fmla="*/ 1928 h 2048"/>
                <a:gd name="T54" fmla="*/ 1508 w 2048"/>
                <a:gd name="T55" fmla="*/ 968 h 2048"/>
                <a:gd name="T56" fmla="*/ 1148 w 2048"/>
                <a:gd name="T57" fmla="*/ 1088 h 2048"/>
                <a:gd name="T58" fmla="*/ 848 w 2048"/>
                <a:gd name="T59" fmla="*/ 1148 h 2048"/>
                <a:gd name="T60" fmla="*/ 1059 w 2048"/>
                <a:gd name="T61" fmla="*/ 1208 h 2048"/>
                <a:gd name="T62" fmla="*/ 908 w 2048"/>
                <a:gd name="T63" fmla="*/ 1448 h 2048"/>
                <a:gd name="T64" fmla="*/ 908 w 2048"/>
                <a:gd name="T65" fmla="*/ 1568 h 2048"/>
                <a:gd name="T66" fmla="*/ 1059 w 2048"/>
                <a:gd name="T67" fmla="*/ 1808 h 2048"/>
                <a:gd name="T68" fmla="*/ 120 w 2048"/>
                <a:gd name="T69" fmla="*/ 1748 h 2048"/>
                <a:gd name="T70" fmla="*/ 1928 w 2048"/>
                <a:gd name="T71" fmla="*/ 848 h 2048"/>
                <a:gd name="T72" fmla="*/ 1928 w 2048"/>
                <a:gd name="T73" fmla="*/ 728 h 2048"/>
                <a:gd name="T74" fmla="*/ 120 w 2048"/>
                <a:gd name="T75" fmla="*/ 420 h 2048"/>
                <a:gd name="T76" fmla="*/ 240 w 2048"/>
                <a:gd name="T77" fmla="*/ 360 h 2048"/>
                <a:gd name="T78" fmla="*/ 420 w 2048"/>
                <a:gd name="T79" fmla="*/ 600 h 2048"/>
                <a:gd name="T80" fmla="*/ 600 w 2048"/>
                <a:gd name="T81" fmla="*/ 360 h 2048"/>
                <a:gd name="T82" fmla="*/ 848 w 2048"/>
                <a:gd name="T83" fmla="*/ 420 h 2048"/>
                <a:gd name="T84" fmla="*/ 1208 w 2048"/>
                <a:gd name="T85" fmla="*/ 420 h 2048"/>
                <a:gd name="T86" fmla="*/ 1448 w 2048"/>
                <a:gd name="T87" fmla="*/ 360 h 2048"/>
                <a:gd name="T88" fmla="*/ 1628 w 2048"/>
                <a:gd name="T89" fmla="*/ 600 h 2048"/>
                <a:gd name="T90" fmla="*/ 1808 w 2048"/>
                <a:gd name="T91" fmla="*/ 360 h 2048"/>
                <a:gd name="T92" fmla="*/ 1928 w 2048"/>
                <a:gd name="T93" fmla="*/ 4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8" h="2048">
                  <a:moveTo>
                    <a:pt x="1868" y="240"/>
                  </a:moveTo>
                  <a:cubicBezTo>
                    <a:pt x="1808" y="240"/>
                    <a:pt x="1808" y="240"/>
                    <a:pt x="1808" y="240"/>
                  </a:cubicBezTo>
                  <a:cubicBezTo>
                    <a:pt x="1808" y="180"/>
                    <a:pt x="1808" y="180"/>
                    <a:pt x="1808" y="180"/>
                  </a:cubicBezTo>
                  <a:cubicBezTo>
                    <a:pt x="1808" y="81"/>
                    <a:pt x="1727" y="0"/>
                    <a:pt x="1628" y="0"/>
                  </a:cubicBezTo>
                  <a:cubicBezTo>
                    <a:pt x="1529" y="0"/>
                    <a:pt x="1448" y="81"/>
                    <a:pt x="1448" y="180"/>
                  </a:cubicBezTo>
                  <a:cubicBezTo>
                    <a:pt x="1448" y="240"/>
                    <a:pt x="1448" y="240"/>
                    <a:pt x="1448" y="240"/>
                  </a:cubicBezTo>
                  <a:cubicBezTo>
                    <a:pt x="1208" y="240"/>
                    <a:pt x="1208" y="240"/>
                    <a:pt x="1208" y="240"/>
                  </a:cubicBezTo>
                  <a:cubicBezTo>
                    <a:pt x="1208" y="180"/>
                    <a:pt x="1208" y="180"/>
                    <a:pt x="1208" y="180"/>
                  </a:cubicBezTo>
                  <a:cubicBezTo>
                    <a:pt x="1208" y="81"/>
                    <a:pt x="1127" y="0"/>
                    <a:pt x="1028" y="0"/>
                  </a:cubicBezTo>
                  <a:cubicBezTo>
                    <a:pt x="929" y="0"/>
                    <a:pt x="848" y="81"/>
                    <a:pt x="848" y="180"/>
                  </a:cubicBezTo>
                  <a:cubicBezTo>
                    <a:pt x="848" y="240"/>
                    <a:pt x="848" y="240"/>
                    <a:pt x="848" y="240"/>
                  </a:cubicBezTo>
                  <a:cubicBezTo>
                    <a:pt x="600" y="240"/>
                    <a:pt x="600" y="240"/>
                    <a:pt x="600" y="240"/>
                  </a:cubicBezTo>
                  <a:cubicBezTo>
                    <a:pt x="600" y="180"/>
                    <a:pt x="600" y="180"/>
                    <a:pt x="600" y="180"/>
                  </a:cubicBezTo>
                  <a:cubicBezTo>
                    <a:pt x="600" y="81"/>
                    <a:pt x="519" y="0"/>
                    <a:pt x="420" y="0"/>
                  </a:cubicBezTo>
                  <a:cubicBezTo>
                    <a:pt x="321" y="0"/>
                    <a:pt x="240" y="81"/>
                    <a:pt x="240" y="180"/>
                  </a:cubicBezTo>
                  <a:cubicBezTo>
                    <a:pt x="240" y="240"/>
                    <a:pt x="240" y="240"/>
                    <a:pt x="240" y="240"/>
                  </a:cubicBezTo>
                  <a:cubicBezTo>
                    <a:pt x="180" y="240"/>
                    <a:pt x="180" y="240"/>
                    <a:pt x="180" y="240"/>
                  </a:cubicBezTo>
                  <a:cubicBezTo>
                    <a:pt x="81" y="240"/>
                    <a:pt x="0" y="321"/>
                    <a:pt x="0" y="420"/>
                  </a:cubicBezTo>
                  <a:cubicBezTo>
                    <a:pt x="0" y="1748"/>
                    <a:pt x="0" y="1748"/>
                    <a:pt x="0" y="1748"/>
                  </a:cubicBezTo>
                  <a:cubicBezTo>
                    <a:pt x="0" y="1847"/>
                    <a:pt x="81" y="1928"/>
                    <a:pt x="180" y="1928"/>
                  </a:cubicBezTo>
                  <a:cubicBezTo>
                    <a:pt x="1169" y="1928"/>
                    <a:pt x="1169" y="1928"/>
                    <a:pt x="1169" y="1928"/>
                  </a:cubicBezTo>
                  <a:cubicBezTo>
                    <a:pt x="1262" y="2003"/>
                    <a:pt x="1380" y="2048"/>
                    <a:pt x="1508" y="2048"/>
                  </a:cubicBezTo>
                  <a:cubicBezTo>
                    <a:pt x="1806" y="2048"/>
                    <a:pt x="2048" y="1806"/>
                    <a:pt x="2048" y="1508"/>
                  </a:cubicBezTo>
                  <a:cubicBezTo>
                    <a:pt x="2048" y="420"/>
                    <a:pt x="2048" y="420"/>
                    <a:pt x="2048" y="420"/>
                  </a:cubicBezTo>
                  <a:cubicBezTo>
                    <a:pt x="2048" y="321"/>
                    <a:pt x="1967" y="240"/>
                    <a:pt x="1868" y="240"/>
                  </a:cubicBezTo>
                  <a:close/>
                  <a:moveTo>
                    <a:pt x="1568" y="180"/>
                  </a:moveTo>
                  <a:cubicBezTo>
                    <a:pt x="1568" y="147"/>
                    <a:pt x="1595" y="120"/>
                    <a:pt x="1628" y="120"/>
                  </a:cubicBezTo>
                  <a:cubicBezTo>
                    <a:pt x="1661" y="120"/>
                    <a:pt x="1688" y="147"/>
                    <a:pt x="1688" y="180"/>
                  </a:cubicBezTo>
                  <a:cubicBezTo>
                    <a:pt x="1688" y="420"/>
                    <a:pt x="1688" y="420"/>
                    <a:pt x="1688" y="420"/>
                  </a:cubicBezTo>
                  <a:cubicBezTo>
                    <a:pt x="1688" y="453"/>
                    <a:pt x="1661" y="480"/>
                    <a:pt x="1628" y="480"/>
                  </a:cubicBezTo>
                  <a:cubicBezTo>
                    <a:pt x="1595" y="480"/>
                    <a:pt x="1568" y="453"/>
                    <a:pt x="1568" y="420"/>
                  </a:cubicBezTo>
                  <a:lnTo>
                    <a:pt x="1568" y="180"/>
                  </a:lnTo>
                  <a:close/>
                  <a:moveTo>
                    <a:pt x="968" y="300"/>
                  </a:moveTo>
                  <a:cubicBezTo>
                    <a:pt x="968" y="300"/>
                    <a:pt x="968" y="300"/>
                    <a:pt x="968" y="300"/>
                  </a:cubicBezTo>
                  <a:cubicBezTo>
                    <a:pt x="968" y="300"/>
                    <a:pt x="968" y="300"/>
                    <a:pt x="968" y="300"/>
                  </a:cubicBezTo>
                  <a:cubicBezTo>
                    <a:pt x="968" y="180"/>
                    <a:pt x="968" y="180"/>
                    <a:pt x="968" y="180"/>
                  </a:cubicBezTo>
                  <a:cubicBezTo>
                    <a:pt x="968" y="147"/>
                    <a:pt x="995" y="120"/>
                    <a:pt x="1028" y="120"/>
                  </a:cubicBezTo>
                  <a:cubicBezTo>
                    <a:pt x="1061" y="120"/>
                    <a:pt x="1088" y="147"/>
                    <a:pt x="1088" y="180"/>
                  </a:cubicBezTo>
                  <a:cubicBezTo>
                    <a:pt x="1088" y="420"/>
                    <a:pt x="1088" y="420"/>
                    <a:pt x="1088" y="420"/>
                  </a:cubicBezTo>
                  <a:cubicBezTo>
                    <a:pt x="1088" y="453"/>
                    <a:pt x="1061" y="480"/>
                    <a:pt x="1028" y="480"/>
                  </a:cubicBezTo>
                  <a:cubicBezTo>
                    <a:pt x="995" y="480"/>
                    <a:pt x="968" y="453"/>
                    <a:pt x="968" y="420"/>
                  </a:cubicBezTo>
                  <a:lnTo>
                    <a:pt x="968" y="300"/>
                  </a:lnTo>
                  <a:close/>
                  <a:moveTo>
                    <a:pt x="360" y="180"/>
                  </a:moveTo>
                  <a:cubicBezTo>
                    <a:pt x="360" y="147"/>
                    <a:pt x="387" y="120"/>
                    <a:pt x="420" y="120"/>
                  </a:cubicBezTo>
                  <a:cubicBezTo>
                    <a:pt x="453" y="120"/>
                    <a:pt x="480" y="147"/>
                    <a:pt x="480" y="180"/>
                  </a:cubicBezTo>
                  <a:cubicBezTo>
                    <a:pt x="480" y="420"/>
                    <a:pt x="480" y="420"/>
                    <a:pt x="480" y="420"/>
                  </a:cubicBezTo>
                  <a:cubicBezTo>
                    <a:pt x="480" y="453"/>
                    <a:pt x="453" y="480"/>
                    <a:pt x="420" y="480"/>
                  </a:cubicBezTo>
                  <a:cubicBezTo>
                    <a:pt x="387" y="480"/>
                    <a:pt x="360" y="453"/>
                    <a:pt x="360" y="420"/>
                  </a:cubicBezTo>
                  <a:lnTo>
                    <a:pt x="360" y="180"/>
                  </a:lnTo>
                  <a:close/>
                  <a:moveTo>
                    <a:pt x="1508" y="1928"/>
                  </a:moveTo>
                  <a:cubicBezTo>
                    <a:pt x="1276" y="1928"/>
                    <a:pt x="1088" y="1740"/>
                    <a:pt x="1088" y="1508"/>
                  </a:cubicBezTo>
                  <a:cubicBezTo>
                    <a:pt x="1088" y="1276"/>
                    <a:pt x="1276" y="1088"/>
                    <a:pt x="1508" y="1088"/>
                  </a:cubicBezTo>
                  <a:cubicBezTo>
                    <a:pt x="1740" y="1088"/>
                    <a:pt x="1928" y="1276"/>
                    <a:pt x="1928" y="1508"/>
                  </a:cubicBezTo>
                  <a:cubicBezTo>
                    <a:pt x="1928" y="1740"/>
                    <a:pt x="1740" y="1928"/>
                    <a:pt x="1508" y="1928"/>
                  </a:cubicBezTo>
                  <a:close/>
                  <a:moveTo>
                    <a:pt x="1928" y="1169"/>
                  </a:moveTo>
                  <a:cubicBezTo>
                    <a:pt x="1829" y="1046"/>
                    <a:pt x="1677" y="968"/>
                    <a:pt x="1508" y="968"/>
                  </a:cubicBezTo>
                  <a:cubicBezTo>
                    <a:pt x="1378" y="968"/>
                    <a:pt x="1259" y="1014"/>
                    <a:pt x="1166" y="1091"/>
                  </a:cubicBezTo>
                  <a:cubicBezTo>
                    <a:pt x="1160" y="1089"/>
                    <a:pt x="1154" y="1088"/>
                    <a:pt x="1148" y="1088"/>
                  </a:cubicBezTo>
                  <a:cubicBezTo>
                    <a:pt x="908" y="1088"/>
                    <a:pt x="908" y="1088"/>
                    <a:pt x="908" y="1088"/>
                  </a:cubicBezTo>
                  <a:cubicBezTo>
                    <a:pt x="875" y="1088"/>
                    <a:pt x="848" y="1115"/>
                    <a:pt x="848" y="1148"/>
                  </a:cubicBezTo>
                  <a:cubicBezTo>
                    <a:pt x="848" y="1181"/>
                    <a:pt x="875" y="1208"/>
                    <a:pt x="908" y="1208"/>
                  </a:cubicBezTo>
                  <a:cubicBezTo>
                    <a:pt x="1059" y="1208"/>
                    <a:pt x="1059" y="1208"/>
                    <a:pt x="1059" y="1208"/>
                  </a:cubicBezTo>
                  <a:cubicBezTo>
                    <a:pt x="1012" y="1278"/>
                    <a:pt x="981" y="1360"/>
                    <a:pt x="971" y="1448"/>
                  </a:cubicBezTo>
                  <a:cubicBezTo>
                    <a:pt x="908" y="1448"/>
                    <a:pt x="908" y="1448"/>
                    <a:pt x="908" y="1448"/>
                  </a:cubicBezTo>
                  <a:cubicBezTo>
                    <a:pt x="875" y="1448"/>
                    <a:pt x="848" y="1475"/>
                    <a:pt x="848" y="1508"/>
                  </a:cubicBezTo>
                  <a:cubicBezTo>
                    <a:pt x="848" y="1541"/>
                    <a:pt x="875" y="1568"/>
                    <a:pt x="908" y="1568"/>
                  </a:cubicBezTo>
                  <a:cubicBezTo>
                    <a:pt x="971" y="1568"/>
                    <a:pt x="971" y="1568"/>
                    <a:pt x="971" y="1568"/>
                  </a:cubicBezTo>
                  <a:cubicBezTo>
                    <a:pt x="981" y="1656"/>
                    <a:pt x="1012" y="1738"/>
                    <a:pt x="1059" y="1808"/>
                  </a:cubicBezTo>
                  <a:cubicBezTo>
                    <a:pt x="180" y="1808"/>
                    <a:pt x="180" y="1808"/>
                    <a:pt x="180" y="1808"/>
                  </a:cubicBezTo>
                  <a:cubicBezTo>
                    <a:pt x="147" y="1808"/>
                    <a:pt x="120" y="1781"/>
                    <a:pt x="120" y="1748"/>
                  </a:cubicBezTo>
                  <a:cubicBezTo>
                    <a:pt x="120" y="848"/>
                    <a:pt x="120" y="848"/>
                    <a:pt x="120" y="848"/>
                  </a:cubicBezTo>
                  <a:cubicBezTo>
                    <a:pt x="1928" y="848"/>
                    <a:pt x="1928" y="848"/>
                    <a:pt x="1928" y="848"/>
                  </a:cubicBezTo>
                  <a:lnTo>
                    <a:pt x="1928" y="1169"/>
                  </a:lnTo>
                  <a:close/>
                  <a:moveTo>
                    <a:pt x="1928" y="728"/>
                  </a:moveTo>
                  <a:cubicBezTo>
                    <a:pt x="120" y="728"/>
                    <a:pt x="120" y="728"/>
                    <a:pt x="120" y="728"/>
                  </a:cubicBezTo>
                  <a:cubicBezTo>
                    <a:pt x="120" y="420"/>
                    <a:pt x="120" y="420"/>
                    <a:pt x="120" y="420"/>
                  </a:cubicBezTo>
                  <a:cubicBezTo>
                    <a:pt x="120" y="387"/>
                    <a:pt x="147" y="360"/>
                    <a:pt x="180" y="360"/>
                  </a:cubicBezTo>
                  <a:cubicBezTo>
                    <a:pt x="240" y="360"/>
                    <a:pt x="240" y="360"/>
                    <a:pt x="240" y="360"/>
                  </a:cubicBezTo>
                  <a:cubicBezTo>
                    <a:pt x="240" y="420"/>
                    <a:pt x="240" y="420"/>
                    <a:pt x="240" y="420"/>
                  </a:cubicBezTo>
                  <a:cubicBezTo>
                    <a:pt x="240" y="519"/>
                    <a:pt x="321" y="600"/>
                    <a:pt x="420" y="600"/>
                  </a:cubicBezTo>
                  <a:cubicBezTo>
                    <a:pt x="519" y="600"/>
                    <a:pt x="600" y="519"/>
                    <a:pt x="600" y="420"/>
                  </a:cubicBezTo>
                  <a:cubicBezTo>
                    <a:pt x="600" y="360"/>
                    <a:pt x="600" y="360"/>
                    <a:pt x="600" y="360"/>
                  </a:cubicBezTo>
                  <a:cubicBezTo>
                    <a:pt x="848" y="360"/>
                    <a:pt x="848" y="360"/>
                    <a:pt x="848" y="360"/>
                  </a:cubicBezTo>
                  <a:cubicBezTo>
                    <a:pt x="848" y="420"/>
                    <a:pt x="848" y="420"/>
                    <a:pt x="848" y="420"/>
                  </a:cubicBezTo>
                  <a:cubicBezTo>
                    <a:pt x="848" y="519"/>
                    <a:pt x="929" y="600"/>
                    <a:pt x="1028" y="600"/>
                  </a:cubicBezTo>
                  <a:cubicBezTo>
                    <a:pt x="1127" y="600"/>
                    <a:pt x="1208" y="519"/>
                    <a:pt x="1208" y="420"/>
                  </a:cubicBezTo>
                  <a:cubicBezTo>
                    <a:pt x="1208" y="360"/>
                    <a:pt x="1208" y="360"/>
                    <a:pt x="1208" y="360"/>
                  </a:cubicBezTo>
                  <a:cubicBezTo>
                    <a:pt x="1448" y="360"/>
                    <a:pt x="1448" y="360"/>
                    <a:pt x="1448" y="360"/>
                  </a:cubicBezTo>
                  <a:cubicBezTo>
                    <a:pt x="1448" y="420"/>
                    <a:pt x="1448" y="420"/>
                    <a:pt x="1448" y="420"/>
                  </a:cubicBezTo>
                  <a:cubicBezTo>
                    <a:pt x="1448" y="519"/>
                    <a:pt x="1529" y="600"/>
                    <a:pt x="1628" y="600"/>
                  </a:cubicBezTo>
                  <a:cubicBezTo>
                    <a:pt x="1727" y="600"/>
                    <a:pt x="1808" y="519"/>
                    <a:pt x="1808" y="420"/>
                  </a:cubicBezTo>
                  <a:cubicBezTo>
                    <a:pt x="1808" y="360"/>
                    <a:pt x="1808" y="360"/>
                    <a:pt x="1808" y="360"/>
                  </a:cubicBezTo>
                  <a:cubicBezTo>
                    <a:pt x="1868" y="360"/>
                    <a:pt x="1868" y="360"/>
                    <a:pt x="1868" y="360"/>
                  </a:cubicBezTo>
                  <a:cubicBezTo>
                    <a:pt x="1901" y="360"/>
                    <a:pt x="1928" y="387"/>
                    <a:pt x="1928" y="420"/>
                  </a:cubicBezTo>
                  <a:lnTo>
                    <a:pt x="1928" y="7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32" name="TextBox 31"/>
          <p:cNvSpPr txBox="1"/>
          <p:nvPr/>
        </p:nvSpPr>
        <p:spPr>
          <a:xfrm>
            <a:off x="492682" y="2186588"/>
            <a:ext cx="2151326" cy="430887"/>
          </a:xfrm>
          <a:prstGeom prst="rect">
            <a:avLst/>
          </a:prstGeom>
          <a:noFill/>
        </p:spPr>
        <p:txBody>
          <a:bodyPr wrap="square" lIns="0" tIns="0" rIns="0" bIns="0" rtlCol="0">
            <a:spAutoFit/>
          </a:bodyPr>
          <a:lstStyle/>
          <a:p>
            <a:pPr algn="ctr"/>
            <a:r>
              <a:rPr lang="en-US" sz="1400" dirty="0"/>
              <a:t>The British vote in favor of leaving the EU</a:t>
            </a:r>
            <a:endParaRPr lang="en-US" sz="1400" dirty="0">
              <a:solidFill>
                <a:srgbClr val="30353F"/>
              </a:solidFill>
            </a:endParaRPr>
          </a:p>
        </p:txBody>
      </p:sp>
      <p:cxnSp>
        <p:nvCxnSpPr>
          <p:cNvPr id="29" name="Straight Connector 28">
            <a:extLst>
              <a:ext uri="{C183D7F6-B498-43B3-948B-1728B52AA6E4}">
                <adec:decorative xmlns:adec="http://schemas.microsoft.com/office/drawing/2017/decorative" val="1"/>
              </a:ext>
            </a:extLst>
          </p:cNvPr>
          <p:cNvCxnSpPr/>
          <p:nvPr/>
        </p:nvCxnSpPr>
        <p:spPr>
          <a:xfrm>
            <a:off x="1568345" y="2679815"/>
            <a:ext cx="0" cy="705734"/>
          </a:xfrm>
          <a:prstGeom prst="line">
            <a:avLst/>
          </a:prstGeom>
          <a:ln w="19050">
            <a:solidFill>
              <a:srgbClr val="30353F"/>
            </a:solidFill>
          </a:ln>
        </p:spPr>
        <p:style>
          <a:lnRef idx="1">
            <a:schemeClr val="accent1"/>
          </a:lnRef>
          <a:fillRef idx="0">
            <a:schemeClr val="accent1"/>
          </a:fillRef>
          <a:effectRef idx="0">
            <a:schemeClr val="accent1"/>
          </a:effectRef>
          <a:fontRef idx="minor">
            <a:schemeClr val="tx1"/>
          </a:fontRef>
        </p:style>
      </p:cxnSp>
      <p:sp>
        <p:nvSpPr>
          <p:cNvPr id="59" name="Oval 58">
            <a:extLst>
              <a:ext uri="{C183D7F6-B498-43B3-948B-1728B52AA6E4}">
                <adec:decorative xmlns:adec="http://schemas.microsoft.com/office/drawing/2017/decorative" val="1"/>
              </a:ext>
            </a:extLst>
          </p:cNvPr>
          <p:cNvSpPr/>
          <p:nvPr/>
        </p:nvSpPr>
        <p:spPr>
          <a:xfrm>
            <a:off x="1253145" y="3126479"/>
            <a:ext cx="630400" cy="630398"/>
          </a:xfrm>
          <a:prstGeom prst="ellipse">
            <a:avLst/>
          </a:prstGeom>
          <a:solidFill>
            <a:srgbClr val="30353F"/>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TextBox 32"/>
          <p:cNvSpPr txBox="1"/>
          <p:nvPr/>
        </p:nvSpPr>
        <p:spPr>
          <a:xfrm>
            <a:off x="1159582" y="3966191"/>
            <a:ext cx="817533" cy="215444"/>
          </a:xfrm>
          <a:prstGeom prst="rect">
            <a:avLst/>
          </a:prstGeom>
          <a:noFill/>
        </p:spPr>
        <p:txBody>
          <a:bodyPr wrap="none" lIns="0" tIns="0" rIns="0" bIns="0" rtlCol="0">
            <a:spAutoFit/>
          </a:bodyPr>
          <a:lstStyle/>
          <a:p>
            <a:pPr algn="ctr"/>
            <a:r>
              <a:rPr lang="en-US" sz="1400" b="1" dirty="0">
                <a:solidFill>
                  <a:srgbClr val="30353F"/>
                </a:solidFill>
              </a:rPr>
              <a:t>23/6/2016</a:t>
            </a:r>
          </a:p>
        </p:txBody>
      </p:sp>
      <p:sp>
        <p:nvSpPr>
          <p:cNvPr id="51" name="TextBox 50"/>
          <p:cNvSpPr txBox="1"/>
          <p:nvPr/>
        </p:nvSpPr>
        <p:spPr>
          <a:xfrm>
            <a:off x="659495" y="1895619"/>
            <a:ext cx="1800173" cy="215444"/>
          </a:xfrm>
          <a:prstGeom prst="rect">
            <a:avLst/>
          </a:prstGeom>
          <a:noFill/>
        </p:spPr>
        <p:txBody>
          <a:bodyPr wrap="none" lIns="0" tIns="0" rIns="0" bIns="0" rtlCol="0">
            <a:spAutoFit/>
          </a:bodyPr>
          <a:lstStyle/>
          <a:p>
            <a:pPr algn="ctr"/>
            <a:r>
              <a:rPr lang="en-US" sz="1400" b="1" dirty="0">
                <a:solidFill>
                  <a:srgbClr val="30353F"/>
                </a:solidFill>
              </a:rPr>
              <a:t>UK</a:t>
            </a:r>
            <a:r>
              <a:rPr lang="en-US" sz="1400" b="1" dirty="0">
                <a:solidFill>
                  <a:srgbClr val="30353F"/>
                </a:solidFill>
                <a:effectLst>
                  <a:outerShdw blurRad="38100" dist="38100" dir="2700000" algn="tl">
                    <a:srgbClr val="000000">
                      <a:alpha val="43137"/>
                    </a:srgbClr>
                  </a:outerShdw>
                </a:effectLst>
              </a:rPr>
              <a:t> </a:t>
            </a:r>
            <a:r>
              <a:rPr lang="en-US" sz="1400" b="1" dirty="0">
                <a:solidFill>
                  <a:srgbClr val="30353F"/>
                </a:solidFill>
              </a:rPr>
              <a:t>REFERENDUM</a:t>
            </a:r>
          </a:p>
        </p:txBody>
      </p:sp>
      <p:grpSp>
        <p:nvGrpSpPr>
          <p:cNvPr id="4" name="Group 87" descr="This is an icon of a clock."/>
          <p:cNvGrpSpPr/>
          <p:nvPr/>
        </p:nvGrpSpPr>
        <p:grpSpPr>
          <a:xfrm>
            <a:off x="1413524" y="3286857"/>
            <a:ext cx="309642" cy="309642"/>
            <a:chOff x="1389063" y="3748088"/>
            <a:chExt cx="336550" cy="336550"/>
          </a:xfrm>
          <a:solidFill>
            <a:schemeClr val="bg1"/>
          </a:solidFill>
        </p:grpSpPr>
        <p:sp>
          <p:nvSpPr>
            <p:cNvPr id="89" name="Freeform 5"/>
            <p:cNvSpPr>
              <a:spLocks/>
            </p:cNvSpPr>
            <p:nvPr/>
          </p:nvSpPr>
          <p:spPr bwMode="auto">
            <a:xfrm>
              <a:off x="1547813" y="3787776"/>
              <a:ext cx="58738" cy="60325"/>
            </a:xfrm>
            <a:custGeom>
              <a:avLst/>
              <a:gdLst>
                <a:gd name="T0" fmla="*/ 300 w 360"/>
                <a:gd name="T1" fmla="*/ 244 h 364"/>
                <a:gd name="T2" fmla="*/ 120 w 360"/>
                <a:gd name="T3" fmla="*/ 244 h 364"/>
                <a:gd name="T4" fmla="*/ 120 w 360"/>
                <a:gd name="T5" fmla="*/ 60 h 364"/>
                <a:gd name="T6" fmla="*/ 60 w 360"/>
                <a:gd name="T7" fmla="*/ 0 h 364"/>
                <a:gd name="T8" fmla="*/ 0 w 360"/>
                <a:gd name="T9" fmla="*/ 60 h 364"/>
                <a:gd name="T10" fmla="*/ 0 w 360"/>
                <a:gd name="T11" fmla="*/ 304 h 364"/>
                <a:gd name="T12" fmla="*/ 60 w 360"/>
                <a:gd name="T13" fmla="*/ 364 h 364"/>
                <a:gd name="T14" fmla="*/ 300 w 360"/>
                <a:gd name="T15" fmla="*/ 364 h 364"/>
                <a:gd name="T16" fmla="*/ 360 w 360"/>
                <a:gd name="T17" fmla="*/ 304 h 364"/>
                <a:gd name="T18" fmla="*/ 300 w 360"/>
                <a:gd name="T19" fmla="*/ 24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4">
                  <a:moveTo>
                    <a:pt x="300" y="244"/>
                  </a:moveTo>
                  <a:cubicBezTo>
                    <a:pt x="120" y="244"/>
                    <a:pt x="120" y="244"/>
                    <a:pt x="120" y="244"/>
                  </a:cubicBezTo>
                  <a:cubicBezTo>
                    <a:pt x="120" y="60"/>
                    <a:pt x="120" y="60"/>
                    <a:pt x="120" y="60"/>
                  </a:cubicBezTo>
                  <a:cubicBezTo>
                    <a:pt x="120" y="27"/>
                    <a:pt x="93" y="0"/>
                    <a:pt x="60" y="0"/>
                  </a:cubicBezTo>
                  <a:cubicBezTo>
                    <a:pt x="27" y="0"/>
                    <a:pt x="0" y="27"/>
                    <a:pt x="0" y="60"/>
                  </a:cubicBezTo>
                  <a:cubicBezTo>
                    <a:pt x="0" y="304"/>
                    <a:pt x="0" y="304"/>
                    <a:pt x="0" y="304"/>
                  </a:cubicBezTo>
                  <a:cubicBezTo>
                    <a:pt x="0" y="337"/>
                    <a:pt x="27" y="364"/>
                    <a:pt x="60" y="364"/>
                  </a:cubicBezTo>
                  <a:cubicBezTo>
                    <a:pt x="300" y="364"/>
                    <a:pt x="300" y="364"/>
                    <a:pt x="300" y="364"/>
                  </a:cubicBezTo>
                  <a:cubicBezTo>
                    <a:pt x="333" y="364"/>
                    <a:pt x="360" y="337"/>
                    <a:pt x="360" y="304"/>
                  </a:cubicBezTo>
                  <a:cubicBezTo>
                    <a:pt x="360" y="271"/>
                    <a:pt x="333" y="244"/>
                    <a:pt x="30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0" name="Freeform 6"/>
            <p:cNvSpPr>
              <a:spLocks noEditPoints="1"/>
            </p:cNvSpPr>
            <p:nvPr/>
          </p:nvSpPr>
          <p:spPr bwMode="auto">
            <a:xfrm>
              <a:off x="1389063" y="3748088"/>
              <a:ext cx="336550" cy="336550"/>
            </a:xfrm>
            <a:custGeom>
              <a:avLst/>
              <a:gdLst>
                <a:gd name="T0" fmla="*/ 1808 w 2048"/>
                <a:gd name="T1" fmla="*/ 1454 h 2048"/>
                <a:gd name="T2" fmla="*/ 1808 w 2048"/>
                <a:gd name="T3" fmla="*/ 1388 h 2048"/>
                <a:gd name="T4" fmla="*/ 1628 w 2048"/>
                <a:gd name="T5" fmla="*/ 1208 h 2048"/>
                <a:gd name="T6" fmla="*/ 1084 w 2048"/>
                <a:gd name="T7" fmla="*/ 1208 h 2048"/>
                <a:gd name="T8" fmla="*/ 1084 w 2048"/>
                <a:gd name="T9" fmla="*/ 1085 h 2048"/>
                <a:gd name="T10" fmla="*/ 1564 w 2048"/>
                <a:gd name="T11" fmla="*/ 544 h 2048"/>
                <a:gd name="T12" fmla="*/ 1024 w 2048"/>
                <a:gd name="T13" fmla="*/ 0 h 2048"/>
                <a:gd name="T14" fmla="*/ 484 w 2048"/>
                <a:gd name="T15" fmla="*/ 544 h 2048"/>
                <a:gd name="T16" fmla="*/ 964 w 2048"/>
                <a:gd name="T17" fmla="*/ 1085 h 2048"/>
                <a:gd name="T18" fmla="*/ 964 w 2048"/>
                <a:gd name="T19" fmla="*/ 1208 h 2048"/>
                <a:gd name="T20" fmla="*/ 420 w 2048"/>
                <a:gd name="T21" fmla="*/ 1208 h 2048"/>
                <a:gd name="T22" fmla="*/ 240 w 2048"/>
                <a:gd name="T23" fmla="*/ 1388 h 2048"/>
                <a:gd name="T24" fmla="*/ 240 w 2048"/>
                <a:gd name="T25" fmla="*/ 1454 h 2048"/>
                <a:gd name="T26" fmla="*/ 0 w 2048"/>
                <a:gd name="T27" fmla="*/ 1748 h 2048"/>
                <a:gd name="T28" fmla="*/ 300 w 2048"/>
                <a:gd name="T29" fmla="*/ 2048 h 2048"/>
                <a:gd name="T30" fmla="*/ 600 w 2048"/>
                <a:gd name="T31" fmla="*/ 1748 h 2048"/>
                <a:gd name="T32" fmla="*/ 360 w 2048"/>
                <a:gd name="T33" fmla="*/ 1454 h 2048"/>
                <a:gd name="T34" fmla="*/ 360 w 2048"/>
                <a:gd name="T35" fmla="*/ 1388 h 2048"/>
                <a:gd name="T36" fmla="*/ 420 w 2048"/>
                <a:gd name="T37" fmla="*/ 1328 h 2048"/>
                <a:gd name="T38" fmla="*/ 964 w 2048"/>
                <a:gd name="T39" fmla="*/ 1328 h 2048"/>
                <a:gd name="T40" fmla="*/ 964 w 2048"/>
                <a:gd name="T41" fmla="*/ 1454 h 2048"/>
                <a:gd name="T42" fmla="*/ 724 w 2048"/>
                <a:gd name="T43" fmla="*/ 1748 h 2048"/>
                <a:gd name="T44" fmla="*/ 1024 w 2048"/>
                <a:gd name="T45" fmla="*/ 2048 h 2048"/>
                <a:gd name="T46" fmla="*/ 1324 w 2048"/>
                <a:gd name="T47" fmla="*/ 1748 h 2048"/>
                <a:gd name="T48" fmla="*/ 1084 w 2048"/>
                <a:gd name="T49" fmla="*/ 1454 h 2048"/>
                <a:gd name="T50" fmla="*/ 1084 w 2048"/>
                <a:gd name="T51" fmla="*/ 1328 h 2048"/>
                <a:gd name="T52" fmla="*/ 1628 w 2048"/>
                <a:gd name="T53" fmla="*/ 1328 h 2048"/>
                <a:gd name="T54" fmla="*/ 1688 w 2048"/>
                <a:gd name="T55" fmla="*/ 1388 h 2048"/>
                <a:gd name="T56" fmla="*/ 1688 w 2048"/>
                <a:gd name="T57" fmla="*/ 1454 h 2048"/>
                <a:gd name="T58" fmla="*/ 1448 w 2048"/>
                <a:gd name="T59" fmla="*/ 1748 h 2048"/>
                <a:gd name="T60" fmla="*/ 1748 w 2048"/>
                <a:gd name="T61" fmla="*/ 2048 h 2048"/>
                <a:gd name="T62" fmla="*/ 2048 w 2048"/>
                <a:gd name="T63" fmla="*/ 1748 h 2048"/>
                <a:gd name="T64" fmla="*/ 1808 w 2048"/>
                <a:gd name="T65" fmla="*/ 1454 h 2048"/>
                <a:gd name="T66" fmla="*/ 480 w 2048"/>
                <a:gd name="T67" fmla="*/ 1748 h 2048"/>
                <a:gd name="T68" fmla="*/ 300 w 2048"/>
                <a:gd name="T69" fmla="*/ 1928 h 2048"/>
                <a:gd name="T70" fmla="*/ 120 w 2048"/>
                <a:gd name="T71" fmla="*/ 1748 h 2048"/>
                <a:gd name="T72" fmla="*/ 300 w 2048"/>
                <a:gd name="T73" fmla="*/ 1568 h 2048"/>
                <a:gd name="T74" fmla="*/ 480 w 2048"/>
                <a:gd name="T75" fmla="*/ 1748 h 2048"/>
                <a:gd name="T76" fmla="*/ 1204 w 2048"/>
                <a:gd name="T77" fmla="*/ 1748 h 2048"/>
                <a:gd name="T78" fmla="*/ 1024 w 2048"/>
                <a:gd name="T79" fmla="*/ 1928 h 2048"/>
                <a:gd name="T80" fmla="*/ 844 w 2048"/>
                <a:gd name="T81" fmla="*/ 1748 h 2048"/>
                <a:gd name="T82" fmla="*/ 1024 w 2048"/>
                <a:gd name="T83" fmla="*/ 1568 h 2048"/>
                <a:gd name="T84" fmla="*/ 1204 w 2048"/>
                <a:gd name="T85" fmla="*/ 1748 h 2048"/>
                <a:gd name="T86" fmla="*/ 1024 w 2048"/>
                <a:gd name="T87" fmla="*/ 968 h 2048"/>
                <a:gd name="T88" fmla="*/ 604 w 2048"/>
                <a:gd name="T89" fmla="*/ 544 h 2048"/>
                <a:gd name="T90" fmla="*/ 1024 w 2048"/>
                <a:gd name="T91" fmla="*/ 120 h 2048"/>
                <a:gd name="T92" fmla="*/ 1444 w 2048"/>
                <a:gd name="T93" fmla="*/ 544 h 2048"/>
                <a:gd name="T94" fmla="*/ 1024 w 2048"/>
                <a:gd name="T95" fmla="*/ 968 h 2048"/>
                <a:gd name="T96" fmla="*/ 1748 w 2048"/>
                <a:gd name="T97" fmla="*/ 1928 h 2048"/>
                <a:gd name="T98" fmla="*/ 1568 w 2048"/>
                <a:gd name="T99" fmla="*/ 1748 h 2048"/>
                <a:gd name="T100" fmla="*/ 1748 w 2048"/>
                <a:gd name="T101" fmla="*/ 1568 h 2048"/>
                <a:gd name="T102" fmla="*/ 1928 w 2048"/>
                <a:gd name="T103" fmla="*/ 1748 h 2048"/>
                <a:gd name="T104" fmla="*/ 1748 w 2048"/>
                <a:gd name="T105" fmla="*/ 192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8" h="2048">
                  <a:moveTo>
                    <a:pt x="1808" y="1454"/>
                  </a:moveTo>
                  <a:cubicBezTo>
                    <a:pt x="1808" y="1388"/>
                    <a:pt x="1808" y="1388"/>
                    <a:pt x="1808" y="1388"/>
                  </a:cubicBezTo>
                  <a:cubicBezTo>
                    <a:pt x="1808" y="1289"/>
                    <a:pt x="1727" y="1208"/>
                    <a:pt x="1628" y="1208"/>
                  </a:cubicBezTo>
                  <a:cubicBezTo>
                    <a:pt x="1084" y="1208"/>
                    <a:pt x="1084" y="1208"/>
                    <a:pt x="1084" y="1208"/>
                  </a:cubicBezTo>
                  <a:cubicBezTo>
                    <a:pt x="1084" y="1085"/>
                    <a:pt x="1084" y="1085"/>
                    <a:pt x="1084" y="1085"/>
                  </a:cubicBezTo>
                  <a:cubicBezTo>
                    <a:pt x="1354" y="1054"/>
                    <a:pt x="1564" y="824"/>
                    <a:pt x="1564" y="544"/>
                  </a:cubicBezTo>
                  <a:cubicBezTo>
                    <a:pt x="1564" y="244"/>
                    <a:pt x="1322" y="0"/>
                    <a:pt x="1024" y="0"/>
                  </a:cubicBezTo>
                  <a:cubicBezTo>
                    <a:pt x="726" y="0"/>
                    <a:pt x="484" y="244"/>
                    <a:pt x="484" y="544"/>
                  </a:cubicBezTo>
                  <a:cubicBezTo>
                    <a:pt x="484" y="824"/>
                    <a:pt x="694" y="1054"/>
                    <a:pt x="964" y="1085"/>
                  </a:cubicBezTo>
                  <a:cubicBezTo>
                    <a:pt x="964" y="1208"/>
                    <a:pt x="964" y="1208"/>
                    <a:pt x="964" y="1208"/>
                  </a:cubicBezTo>
                  <a:cubicBezTo>
                    <a:pt x="420" y="1208"/>
                    <a:pt x="420" y="1208"/>
                    <a:pt x="420" y="1208"/>
                  </a:cubicBezTo>
                  <a:cubicBezTo>
                    <a:pt x="321" y="1208"/>
                    <a:pt x="240" y="1289"/>
                    <a:pt x="240" y="1388"/>
                  </a:cubicBezTo>
                  <a:cubicBezTo>
                    <a:pt x="240" y="1454"/>
                    <a:pt x="240" y="1454"/>
                    <a:pt x="240" y="1454"/>
                  </a:cubicBezTo>
                  <a:cubicBezTo>
                    <a:pt x="103" y="1482"/>
                    <a:pt x="0" y="1603"/>
                    <a:pt x="0" y="1748"/>
                  </a:cubicBezTo>
                  <a:cubicBezTo>
                    <a:pt x="0" y="1913"/>
                    <a:pt x="135" y="2048"/>
                    <a:pt x="300" y="2048"/>
                  </a:cubicBezTo>
                  <a:cubicBezTo>
                    <a:pt x="465" y="2048"/>
                    <a:pt x="600" y="1913"/>
                    <a:pt x="600" y="1748"/>
                  </a:cubicBezTo>
                  <a:cubicBezTo>
                    <a:pt x="600" y="1603"/>
                    <a:pt x="497" y="1482"/>
                    <a:pt x="360" y="1454"/>
                  </a:cubicBezTo>
                  <a:cubicBezTo>
                    <a:pt x="360" y="1388"/>
                    <a:pt x="360" y="1388"/>
                    <a:pt x="360" y="1388"/>
                  </a:cubicBezTo>
                  <a:cubicBezTo>
                    <a:pt x="360" y="1355"/>
                    <a:pt x="387" y="1328"/>
                    <a:pt x="420" y="1328"/>
                  </a:cubicBezTo>
                  <a:cubicBezTo>
                    <a:pt x="964" y="1328"/>
                    <a:pt x="964" y="1328"/>
                    <a:pt x="964" y="1328"/>
                  </a:cubicBezTo>
                  <a:cubicBezTo>
                    <a:pt x="964" y="1454"/>
                    <a:pt x="964" y="1454"/>
                    <a:pt x="964" y="1454"/>
                  </a:cubicBezTo>
                  <a:cubicBezTo>
                    <a:pt x="827" y="1482"/>
                    <a:pt x="724" y="1603"/>
                    <a:pt x="724" y="1748"/>
                  </a:cubicBezTo>
                  <a:cubicBezTo>
                    <a:pt x="724" y="1913"/>
                    <a:pt x="859" y="2048"/>
                    <a:pt x="1024" y="2048"/>
                  </a:cubicBezTo>
                  <a:cubicBezTo>
                    <a:pt x="1189" y="2048"/>
                    <a:pt x="1324" y="1913"/>
                    <a:pt x="1324" y="1748"/>
                  </a:cubicBezTo>
                  <a:cubicBezTo>
                    <a:pt x="1324" y="1603"/>
                    <a:pt x="1221" y="1482"/>
                    <a:pt x="1084" y="1454"/>
                  </a:cubicBezTo>
                  <a:cubicBezTo>
                    <a:pt x="1084" y="1328"/>
                    <a:pt x="1084" y="1328"/>
                    <a:pt x="1084" y="1328"/>
                  </a:cubicBezTo>
                  <a:cubicBezTo>
                    <a:pt x="1628" y="1328"/>
                    <a:pt x="1628" y="1328"/>
                    <a:pt x="1628" y="1328"/>
                  </a:cubicBezTo>
                  <a:cubicBezTo>
                    <a:pt x="1661" y="1328"/>
                    <a:pt x="1688" y="1355"/>
                    <a:pt x="1688" y="1388"/>
                  </a:cubicBezTo>
                  <a:cubicBezTo>
                    <a:pt x="1688" y="1454"/>
                    <a:pt x="1688" y="1454"/>
                    <a:pt x="1688" y="1454"/>
                  </a:cubicBezTo>
                  <a:cubicBezTo>
                    <a:pt x="1551" y="1482"/>
                    <a:pt x="1448" y="1603"/>
                    <a:pt x="1448" y="1748"/>
                  </a:cubicBezTo>
                  <a:cubicBezTo>
                    <a:pt x="1448" y="1913"/>
                    <a:pt x="1583" y="2048"/>
                    <a:pt x="1748" y="2048"/>
                  </a:cubicBezTo>
                  <a:cubicBezTo>
                    <a:pt x="1913" y="2048"/>
                    <a:pt x="2048" y="1913"/>
                    <a:pt x="2048" y="1748"/>
                  </a:cubicBezTo>
                  <a:cubicBezTo>
                    <a:pt x="2048" y="1603"/>
                    <a:pt x="1945" y="1482"/>
                    <a:pt x="1808" y="1454"/>
                  </a:cubicBezTo>
                  <a:close/>
                  <a:moveTo>
                    <a:pt x="480" y="1748"/>
                  </a:moveTo>
                  <a:cubicBezTo>
                    <a:pt x="480" y="1847"/>
                    <a:pt x="399" y="1928"/>
                    <a:pt x="300" y="1928"/>
                  </a:cubicBezTo>
                  <a:cubicBezTo>
                    <a:pt x="201" y="1928"/>
                    <a:pt x="120" y="1847"/>
                    <a:pt x="120" y="1748"/>
                  </a:cubicBezTo>
                  <a:cubicBezTo>
                    <a:pt x="120" y="1649"/>
                    <a:pt x="201" y="1568"/>
                    <a:pt x="300" y="1568"/>
                  </a:cubicBezTo>
                  <a:cubicBezTo>
                    <a:pt x="399" y="1568"/>
                    <a:pt x="480" y="1649"/>
                    <a:pt x="480" y="1748"/>
                  </a:cubicBezTo>
                  <a:close/>
                  <a:moveTo>
                    <a:pt x="1204" y="1748"/>
                  </a:moveTo>
                  <a:cubicBezTo>
                    <a:pt x="1204" y="1847"/>
                    <a:pt x="1123" y="1928"/>
                    <a:pt x="1024" y="1928"/>
                  </a:cubicBezTo>
                  <a:cubicBezTo>
                    <a:pt x="925" y="1928"/>
                    <a:pt x="844" y="1847"/>
                    <a:pt x="844" y="1748"/>
                  </a:cubicBezTo>
                  <a:cubicBezTo>
                    <a:pt x="844" y="1649"/>
                    <a:pt x="925" y="1568"/>
                    <a:pt x="1024" y="1568"/>
                  </a:cubicBezTo>
                  <a:cubicBezTo>
                    <a:pt x="1123" y="1568"/>
                    <a:pt x="1204" y="1649"/>
                    <a:pt x="1204" y="1748"/>
                  </a:cubicBezTo>
                  <a:close/>
                  <a:moveTo>
                    <a:pt x="1024" y="968"/>
                  </a:moveTo>
                  <a:cubicBezTo>
                    <a:pt x="792" y="968"/>
                    <a:pt x="604" y="778"/>
                    <a:pt x="604" y="544"/>
                  </a:cubicBezTo>
                  <a:cubicBezTo>
                    <a:pt x="604" y="310"/>
                    <a:pt x="792" y="120"/>
                    <a:pt x="1024" y="120"/>
                  </a:cubicBezTo>
                  <a:cubicBezTo>
                    <a:pt x="1256" y="120"/>
                    <a:pt x="1444" y="310"/>
                    <a:pt x="1444" y="544"/>
                  </a:cubicBezTo>
                  <a:cubicBezTo>
                    <a:pt x="1444" y="778"/>
                    <a:pt x="1256" y="968"/>
                    <a:pt x="1024" y="968"/>
                  </a:cubicBezTo>
                  <a:close/>
                  <a:moveTo>
                    <a:pt x="1748" y="1928"/>
                  </a:moveTo>
                  <a:cubicBezTo>
                    <a:pt x="1649" y="1928"/>
                    <a:pt x="1568" y="1847"/>
                    <a:pt x="1568" y="1748"/>
                  </a:cubicBezTo>
                  <a:cubicBezTo>
                    <a:pt x="1568" y="1649"/>
                    <a:pt x="1649" y="1568"/>
                    <a:pt x="1748" y="1568"/>
                  </a:cubicBezTo>
                  <a:cubicBezTo>
                    <a:pt x="1847" y="1568"/>
                    <a:pt x="1928" y="1649"/>
                    <a:pt x="1928" y="1748"/>
                  </a:cubicBezTo>
                  <a:cubicBezTo>
                    <a:pt x="1928" y="1847"/>
                    <a:pt x="1847" y="1928"/>
                    <a:pt x="1748" y="19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66" name="Straight Connector 65">
            <a:extLst>
              <a:ext uri="{C183D7F6-B498-43B3-948B-1728B52AA6E4}">
                <adec:decorative xmlns:adec="http://schemas.microsoft.com/office/drawing/2017/decorative" val="1"/>
              </a:ext>
            </a:extLst>
          </p:cNvPr>
          <p:cNvCxnSpPr/>
          <p:nvPr/>
        </p:nvCxnSpPr>
        <p:spPr>
          <a:xfrm>
            <a:off x="3722155" y="3596184"/>
            <a:ext cx="0" cy="705734"/>
          </a:xfrm>
          <a:prstGeom prst="line">
            <a:avLst/>
          </a:prstGeom>
          <a:ln w="19050">
            <a:solidFill>
              <a:srgbClr val="667181"/>
            </a:solidFill>
          </a:ln>
        </p:spPr>
        <p:style>
          <a:lnRef idx="1">
            <a:schemeClr val="accent1"/>
          </a:lnRef>
          <a:fillRef idx="0">
            <a:schemeClr val="accent1"/>
          </a:fillRef>
          <a:effectRef idx="0">
            <a:schemeClr val="accent1"/>
          </a:effectRef>
          <a:fontRef idx="minor">
            <a:schemeClr val="tx1"/>
          </a:fontRef>
        </p:style>
      </p:cxnSp>
      <p:sp>
        <p:nvSpPr>
          <p:cNvPr id="60" name="Oval 59">
            <a:extLst>
              <a:ext uri="{C183D7F6-B498-43B3-948B-1728B52AA6E4}">
                <adec:decorative xmlns:adec="http://schemas.microsoft.com/office/drawing/2017/decorative" val="1"/>
              </a:ext>
            </a:extLst>
          </p:cNvPr>
          <p:cNvSpPr/>
          <p:nvPr/>
        </p:nvSpPr>
        <p:spPr>
          <a:xfrm>
            <a:off x="3406955" y="3174046"/>
            <a:ext cx="630400" cy="630398"/>
          </a:xfrm>
          <a:prstGeom prst="ellipse">
            <a:avLst/>
          </a:prstGeom>
          <a:solidFill>
            <a:srgbClr val="66718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8" name="TextBox 57"/>
          <p:cNvSpPr txBox="1"/>
          <p:nvPr/>
        </p:nvSpPr>
        <p:spPr>
          <a:xfrm>
            <a:off x="3145076" y="4412356"/>
            <a:ext cx="1154162" cy="215444"/>
          </a:xfrm>
          <a:prstGeom prst="rect">
            <a:avLst/>
          </a:prstGeom>
          <a:noFill/>
        </p:spPr>
        <p:txBody>
          <a:bodyPr wrap="none" lIns="0" tIns="0" rIns="0" bIns="0" rtlCol="0">
            <a:spAutoFit/>
          </a:bodyPr>
          <a:lstStyle/>
          <a:p>
            <a:pPr algn="ctr"/>
            <a:r>
              <a:rPr lang="en-US" sz="1400" b="1" dirty="0">
                <a:solidFill>
                  <a:srgbClr val="667181"/>
                </a:solidFill>
              </a:rPr>
              <a:t>ARTICLE</a:t>
            </a:r>
            <a:r>
              <a:rPr lang="en-US" sz="1400" b="1" dirty="0">
                <a:solidFill>
                  <a:srgbClr val="667181"/>
                </a:solidFill>
                <a:effectLst>
                  <a:outerShdw blurRad="38100" dist="38100" dir="2700000" algn="tl">
                    <a:srgbClr val="000000">
                      <a:alpha val="43137"/>
                    </a:srgbClr>
                  </a:outerShdw>
                </a:effectLst>
              </a:rPr>
              <a:t> </a:t>
            </a:r>
            <a:r>
              <a:rPr lang="en-US" sz="1400" b="1" dirty="0">
                <a:solidFill>
                  <a:srgbClr val="667181"/>
                </a:solidFill>
              </a:rPr>
              <a:t>50</a:t>
            </a:r>
          </a:p>
        </p:txBody>
      </p:sp>
      <p:sp>
        <p:nvSpPr>
          <p:cNvPr id="64" name="TextBox 63"/>
          <p:cNvSpPr txBox="1"/>
          <p:nvPr/>
        </p:nvSpPr>
        <p:spPr>
          <a:xfrm>
            <a:off x="3313390" y="2851412"/>
            <a:ext cx="817533" cy="215444"/>
          </a:xfrm>
          <a:prstGeom prst="rect">
            <a:avLst/>
          </a:prstGeom>
          <a:noFill/>
        </p:spPr>
        <p:txBody>
          <a:bodyPr wrap="none" lIns="0" tIns="0" rIns="0" bIns="0" rtlCol="0">
            <a:spAutoFit/>
          </a:bodyPr>
          <a:lstStyle/>
          <a:p>
            <a:pPr algn="ctr"/>
            <a:r>
              <a:rPr lang="en-US" sz="1400" b="1" dirty="0">
                <a:solidFill>
                  <a:srgbClr val="667181"/>
                </a:solidFill>
              </a:rPr>
              <a:t>29/3/2017</a:t>
            </a:r>
          </a:p>
        </p:txBody>
      </p:sp>
      <p:grpSp>
        <p:nvGrpSpPr>
          <p:cNvPr id="5" name="Group 92" descr="This is an icon of three human beings and a clock."/>
          <p:cNvGrpSpPr/>
          <p:nvPr/>
        </p:nvGrpSpPr>
        <p:grpSpPr>
          <a:xfrm>
            <a:off x="3542796" y="3309887"/>
            <a:ext cx="358718" cy="358717"/>
            <a:chOff x="3613150" y="3706813"/>
            <a:chExt cx="420688" cy="420687"/>
          </a:xfrm>
        </p:grpSpPr>
        <p:sp>
          <p:nvSpPr>
            <p:cNvPr id="94" name="Freeform 10"/>
            <p:cNvSpPr>
              <a:spLocks noEditPoints="1"/>
            </p:cNvSpPr>
            <p:nvPr/>
          </p:nvSpPr>
          <p:spPr bwMode="auto">
            <a:xfrm>
              <a:off x="3613150" y="3930650"/>
              <a:ext cx="420688" cy="196850"/>
            </a:xfrm>
            <a:custGeom>
              <a:avLst/>
              <a:gdLst>
                <a:gd name="T0" fmla="*/ 1823 w 2048"/>
                <a:gd name="T1" fmla="*/ 528 h 960"/>
                <a:gd name="T2" fmla="*/ 1928 w 2048"/>
                <a:gd name="T3" fmla="*/ 300 h 960"/>
                <a:gd name="T4" fmla="*/ 1628 w 2048"/>
                <a:gd name="T5" fmla="*/ 0 h 960"/>
                <a:gd name="T6" fmla="*/ 1324 w 2048"/>
                <a:gd name="T7" fmla="*/ 300 h 960"/>
                <a:gd name="T8" fmla="*/ 1432 w 2048"/>
                <a:gd name="T9" fmla="*/ 528 h 960"/>
                <a:gd name="T10" fmla="*/ 1324 w 2048"/>
                <a:gd name="T11" fmla="*/ 606 h 960"/>
                <a:gd name="T12" fmla="*/ 1219 w 2048"/>
                <a:gd name="T13" fmla="*/ 528 h 960"/>
                <a:gd name="T14" fmla="*/ 1324 w 2048"/>
                <a:gd name="T15" fmla="*/ 300 h 960"/>
                <a:gd name="T16" fmla="*/ 1024 w 2048"/>
                <a:gd name="T17" fmla="*/ 0 h 960"/>
                <a:gd name="T18" fmla="*/ 724 w 2048"/>
                <a:gd name="T19" fmla="*/ 300 h 960"/>
                <a:gd name="T20" fmla="*/ 829 w 2048"/>
                <a:gd name="T21" fmla="*/ 528 h 960"/>
                <a:gd name="T22" fmla="*/ 724 w 2048"/>
                <a:gd name="T23" fmla="*/ 606 h 960"/>
                <a:gd name="T24" fmla="*/ 619 w 2048"/>
                <a:gd name="T25" fmla="*/ 528 h 960"/>
                <a:gd name="T26" fmla="*/ 724 w 2048"/>
                <a:gd name="T27" fmla="*/ 300 h 960"/>
                <a:gd name="T28" fmla="*/ 424 w 2048"/>
                <a:gd name="T29" fmla="*/ 0 h 960"/>
                <a:gd name="T30" fmla="*/ 124 w 2048"/>
                <a:gd name="T31" fmla="*/ 300 h 960"/>
                <a:gd name="T32" fmla="*/ 229 w 2048"/>
                <a:gd name="T33" fmla="*/ 527 h 960"/>
                <a:gd name="T34" fmla="*/ 0 w 2048"/>
                <a:gd name="T35" fmla="*/ 900 h 960"/>
                <a:gd name="T36" fmla="*/ 60 w 2048"/>
                <a:gd name="T37" fmla="*/ 960 h 960"/>
                <a:gd name="T38" fmla="*/ 1988 w 2048"/>
                <a:gd name="T39" fmla="*/ 960 h 960"/>
                <a:gd name="T40" fmla="*/ 2048 w 2048"/>
                <a:gd name="T41" fmla="*/ 900 h 960"/>
                <a:gd name="T42" fmla="*/ 1823 w 2048"/>
                <a:gd name="T43" fmla="*/ 528 h 960"/>
                <a:gd name="T44" fmla="*/ 424 w 2048"/>
                <a:gd name="T45" fmla="*/ 120 h 960"/>
                <a:gd name="T46" fmla="*/ 604 w 2048"/>
                <a:gd name="T47" fmla="*/ 300 h 960"/>
                <a:gd name="T48" fmla="*/ 424 w 2048"/>
                <a:gd name="T49" fmla="*/ 480 h 960"/>
                <a:gd name="T50" fmla="*/ 244 w 2048"/>
                <a:gd name="T51" fmla="*/ 300 h 960"/>
                <a:gd name="T52" fmla="*/ 424 w 2048"/>
                <a:gd name="T53" fmla="*/ 120 h 960"/>
                <a:gd name="T54" fmla="*/ 608 w 2048"/>
                <a:gd name="T55" fmla="*/ 840 h 960"/>
                <a:gd name="T56" fmla="*/ 126 w 2048"/>
                <a:gd name="T57" fmla="*/ 840 h 960"/>
                <a:gd name="T58" fmla="*/ 424 w 2048"/>
                <a:gd name="T59" fmla="*/ 600 h 960"/>
                <a:gd name="T60" fmla="*/ 652 w 2048"/>
                <a:gd name="T61" fmla="*/ 705 h 960"/>
                <a:gd name="T62" fmla="*/ 608 w 2048"/>
                <a:gd name="T63" fmla="*/ 840 h 960"/>
                <a:gd name="T64" fmla="*/ 1024 w 2048"/>
                <a:gd name="T65" fmla="*/ 120 h 960"/>
                <a:gd name="T66" fmla="*/ 1204 w 2048"/>
                <a:gd name="T67" fmla="*/ 300 h 960"/>
                <a:gd name="T68" fmla="*/ 1024 w 2048"/>
                <a:gd name="T69" fmla="*/ 480 h 960"/>
                <a:gd name="T70" fmla="*/ 844 w 2048"/>
                <a:gd name="T71" fmla="*/ 300 h 960"/>
                <a:gd name="T72" fmla="*/ 1024 w 2048"/>
                <a:gd name="T73" fmla="*/ 120 h 960"/>
                <a:gd name="T74" fmla="*/ 730 w 2048"/>
                <a:gd name="T75" fmla="*/ 840 h 960"/>
                <a:gd name="T76" fmla="*/ 1024 w 2048"/>
                <a:gd name="T77" fmla="*/ 600 h 960"/>
                <a:gd name="T78" fmla="*/ 1318 w 2048"/>
                <a:gd name="T79" fmla="*/ 840 h 960"/>
                <a:gd name="T80" fmla="*/ 730 w 2048"/>
                <a:gd name="T81" fmla="*/ 840 h 960"/>
                <a:gd name="T82" fmla="*/ 1628 w 2048"/>
                <a:gd name="T83" fmla="*/ 120 h 960"/>
                <a:gd name="T84" fmla="*/ 1808 w 2048"/>
                <a:gd name="T85" fmla="*/ 300 h 960"/>
                <a:gd name="T86" fmla="*/ 1628 w 2048"/>
                <a:gd name="T87" fmla="*/ 480 h 960"/>
                <a:gd name="T88" fmla="*/ 1444 w 2048"/>
                <a:gd name="T89" fmla="*/ 300 h 960"/>
                <a:gd name="T90" fmla="*/ 1628 w 2048"/>
                <a:gd name="T91" fmla="*/ 120 h 960"/>
                <a:gd name="T92" fmla="*/ 1440 w 2048"/>
                <a:gd name="T93" fmla="*/ 840 h 960"/>
                <a:gd name="T94" fmla="*/ 1396 w 2048"/>
                <a:gd name="T95" fmla="*/ 705 h 960"/>
                <a:gd name="T96" fmla="*/ 1628 w 2048"/>
                <a:gd name="T97" fmla="*/ 600 h 960"/>
                <a:gd name="T98" fmla="*/ 1922 w 2048"/>
                <a:gd name="T99" fmla="*/ 840 h 960"/>
                <a:gd name="T100" fmla="*/ 1440 w 2048"/>
                <a:gd name="T101" fmla="*/ 84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8" h="960">
                  <a:moveTo>
                    <a:pt x="1823" y="528"/>
                  </a:moveTo>
                  <a:cubicBezTo>
                    <a:pt x="1887" y="473"/>
                    <a:pt x="1928" y="391"/>
                    <a:pt x="1928" y="300"/>
                  </a:cubicBezTo>
                  <a:cubicBezTo>
                    <a:pt x="1928" y="135"/>
                    <a:pt x="1793" y="0"/>
                    <a:pt x="1628" y="0"/>
                  </a:cubicBezTo>
                  <a:cubicBezTo>
                    <a:pt x="1462" y="0"/>
                    <a:pt x="1324" y="134"/>
                    <a:pt x="1324" y="300"/>
                  </a:cubicBezTo>
                  <a:cubicBezTo>
                    <a:pt x="1324" y="387"/>
                    <a:pt x="1362" y="469"/>
                    <a:pt x="1432" y="528"/>
                  </a:cubicBezTo>
                  <a:cubicBezTo>
                    <a:pt x="1392" y="548"/>
                    <a:pt x="1355" y="575"/>
                    <a:pt x="1324" y="606"/>
                  </a:cubicBezTo>
                  <a:cubicBezTo>
                    <a:pt x="1293" y="575"/>
                    <a:pt x="1258" y="549"/>
                    <a:pt x="1219" y="528"/>
                  </a:cubicBezTo>
                  <a:cubicBezTo>
                    <a:pt x="1283" y="473"/>
                    <a:pt x="1324" y="391"/>
                    <a:pt x="1324" y="300"/>
                  </a:cubicBezTo>
                  <a:cubicBezTo>
                    <a:pt x="1324" y="135"/>
                    <a:pt x="1189" y="0"/>
                    <a:pt x="1024" y="0"/>
                  </a:cubicBezTo>
                  <a:cubicBezTo>
                    <a:pt x="859" y="0"/>
                    <a:pt x="724" y="135"/>
                    <a:pt x="724" y="300"/>
                  </a:cubicBezTo>
                  <a:cubicBezTo>
                    <a:pt x="724" y="391"/>
                    <a:pt x="765" y="473"/>
                    <a:pt x="829" y="528"/>
                  </a:cubicBezTo>
                  <a:cubicBezTo>
                    <a:pt x="790" y="548"/>
                    <a:pt x="755" y="575"/>
                    <a:pt x="724" y="606"/>
                  </a:cubicBezTo>
                  <a:cubicBezTo>
                    <a:pt x="693" y="574"/>
                    <a:pt x="658" y="548"/>
                    <a:pt x="619" y="528"/>
                  </a:cubicBezTo>
                  <a:cubicBezTo>
                    <a:pt x="683" y="473"/>
                    <a:pt x="724" y="391"/>
                    <a:pt x="724" y="300"/>
                  </a:cubicBezTo>
                  <a:cubicBezTo>
                    <a:pt x="724" y="135"/>
                    <a:pt x="589" y="0"/>
                    <a:pt x="424" y="0"/>
                  </a:cubicBezTo>
                  <a:cubicBezTo>
                    <a:pt x="259" y="0"/>
                    <a:pt x="124" y="135"/>
                    <a:pt x="124" y="300"/>
                  </a:cubicBezTo>
                  <a:cubicBezTo>
                    <a:pt x="124" y="391"/>
                    <a:pt x="165" y="472"/>
                    <a:pt x="229" y="527"/>
                  </a:cubicBezTo>
                  <a:cubicBezTo>
                    <a:pt x="93" y="597"/>
                    <a:pt x="0" y="738"/>
                    <a:pt x="0" y="900"/>
                  </a:cubicBezTo>
                  <a:cubicBezTo>
                    <a:pt x="0" y="933"/>
                    <a:pt x="27" y="960"/>
                    <a:pt x="60" y="960"/>
                  </a:cubicBezTo>
                  <a:cubicBezTo>
                    <a:pt x="70" y="960"/>
                    <a:pt x="1948" y="960"/>
                    <a:pt x="1988" y="960"/>
                  </a:cubicBezTo>
                  <a:cubicBezTo>
                    <a:pt x="2021" y="960"/>
                    <a:pt x="2048" y="933"/>
                    <a:pt x="2048" y="900"/>
                  </a:cubicBezTo>
                  <a:cubicBezTo>
                    <a:pt x="2048" y="739"/>
                    <a:pt x="1957" y="598"/>
                    <a:pt x="1823" y="528"/>
                  </a:cubicBezTo>
                  <a:close/>
                  <a:moveTo>
                    <a:pt x="424" y="120"/>
                  </a:moveTo>
                  <a:cubicBezTo>
                    <a:pt x="523" y="120"/>
                    <a:pt x="604" y="201"/>
                    <a:pt x="604" y="300"/>
                  </a:cubicBezTo>
                  <a:cubicBezTo>
                    <a:pt x="604" y="399"/>
                    <a:pt x="523" y="480"/>
                    <a:pt x="424" y="480"/>
                  </a:cubicBezTo>
                  <a:cubicBezTo>
                    <a:pt x="325" y="480"/>
                    <a:pt x="244" y="399"/>
                    <a:pt x="244" y="300"/>
                  </a:cubicBezTo>
                  <a:cubicBezTo>
                    <a:pt x="244" y="201"/>
                    <a:pt x="325" y="120"/>
                    <a:pt x="424" y="120"/>
                  </a:cubicBezTo>
                  <a:close/>
                  <a:moveTo>
                    <a:pt x="608" y="840"/>
                  </a:moveTo>
                  <a:cubicBezTo>
                    <a:pt x="126" y="840"/>
                    <a:pt x="126" y="840"/>
                    <a:pt x="126" y="840"/>
                  </a:cubicBezTo>
                  <a:cubicBezTo>
                    <a:pt x="154" y="703"/>
                    <a:pt x="277" y="600"/>
                    <a:pt x="424" y="600"/>
                  </a:cubicBezTo>
                  <a:cubicBezTo>
                    <a:pt x="512" y="600"/>
                    <a:pt x="595" y="639"/>
                    <a:pt x="652" y="705"/>
                  </a:cubicBezTo>
                  <a:cubicBezTo>
                    <a:pt x="630" y="746"/>
                    <a:pt x="615" y="792"/>
                    <a:pt x="608" y="840"/>
                  </a:cubicBezTo>
                  <a:close/>
                  <a:moveTo>
                    <a:pt x="1024" y="120"/>
                  </a:moveTo>
                  <a:cubicBezTo>
                    <a:pt x="1123" y="120"/>
                    <a:pt x="1204" y="201"/>
                    <a:pt x="1204" y="300"/>
                  </a:cubicBezTo>
                  <a:cubicBezTo>
                    <a:pt x="1204" y="399"/>
                    <a:pt x="1123" y="480"/>
                    <a:pt x="1024" y="480"/>
                  </a:cubicBezTo>
                  <a:cubicBezTo>
                    <a:pt x="925" y="480"/>
                    <a:pt x="844" y="399"/>
                    <a:pt x="844" y="300"/>
                  </a:cubicBezTo>
                  <a:cubicBezTo>
                    <a:pt x="844" y="201"/>
                    <a:pt x="925" y="120"/>
                    <a:pt x="1024" y="120"/>
                  </a:cubicBezTo>
                  <a:close/>
                  <a:moveTo>
                    <a:pt x="730" y="840"/>
                  </a:moveTo>
                  <a:cubicBezTo>
                    <a:pt x="758" y="703"/>
                    <a:pt x="879" y="600"/>
                    <a:pt x="1024" y="600"/>
                  </a:cubicBezTo>
                  <a:cubicBezTo>
                    <a:pt x="1169" y="600"/>
                    <a:pt x="1290" y="703"/>
                    <a:pt x="1318" y="840"/>
                  </a:cubicBezTo>
                  <a:cubicBezTo>
                    <a:pt x="1298" y="840"/>
                    <a:pt x="755" y="840"/>
                    <a:pt x="730" y="840"/>
                  </a:cubicBezTo>
                  <a:close/>
                  <a:moveTo>
                    <a:pt x="1628" y="120"/>
                  </a:moveTo>
                  <a:cubicBezTo>
                    <a:pt x="1727" y="120"/>
                    <a:pt x="1808" y="201"/>
                    <a:pt x="1808" y="300"/>
                  </a:cubicBezTo>
                  <a:cubicBezTo>
                    <a:pt x="1808" y="399"/>
                    <a:pt x="1727" y="480"/>
                    <a:pt x="1628" y="480"/>
                  </a:cubicBezTo>
                  <a:cubicBezTo>
                    <a:pt x="1528" y="480"/>
                    <a:pt x="1444" y="398"/>
                    <a:pt x="1444" y="300"/>
                  </a:cubicBezTo>
                  <a:cubicBezTo>
                    <a:pt x="1444" y="202"/>
                    <a:pt x="1528" y="120"/>
                    <a:pt x="1628" y="120"/>
                  </a:cubicBezTo>
                  <a:close/>
                  <a:moveTo>
                    <a:pt x="1440" y="840"/>
                  </a:moveTo>
                  <a:cubicBezTo>
                    <a:pt x="1433" y="792"/>
                    <a:pt x="1418" y="747"/>
                    <a:pt x="1396" y="705"/>
                  </a:cubicBezTo>
                  <a:cubicBezTo>
                    <a:pt x="1453" y="640"/>
                    <a:pt x="1539" y="600"/>
                    <a:pt x="1628" y="600"/>
                  </a:cubicBezTo>
                  <a:cubicBezTo>
                    <a:pt x="1773" y="600"/>
                    <a:pt x="1894" y="703"/>
                    <a:pt x="1922" y="840"/>
                  </a:cubicBezTo>
                  <a:lnTo>
                    <a:pt x="1440" y="8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5" name="Freeform 11"/>
            <p:cNvSpPr>
              <a:spLocks/>
            </p:cNvSpPr>
            <p:nvPr/>
          </p:nvSpPr>
          <p:spPr bwMode="auto">
            <a:xfrm>
              <a:off x="3784600" y="3768725"/>
              <a:ext cx="101600" cy="74612"/>
            </a:xfrm>
            <a:custGeom>
              <a:avLst/>
              <a:gdLst>
                <a:gd name="T0" fmla="*/ 468 w 492"/>
                <a:gd name="T1" fmla="*/ 24 h 366"/>
                <a:gd name="T2" fmla="*/ 384 w 492"/>
                <a:gd name="T3" fmla="*/ 24 h 366"/>
                <a:gd name="T4" fmla="*/ 186 w 492"/>
                <a:gd name="T5" fmla="*/ 221 h 366"/>
                <a:gd name="T6" fmla="*/ 108 w 492"/>
                <a:gd name="T7" fmla="*/ 144 h 366"/>
                <a:gd name="T8" fmla="*/ 24 w 492"/>
                <a:gd name="T9" fmla="*/ 144 h 366"/>
                <a:gd name="T10" fmla="*/ 24 w 492"/>
                <a:gd name="T11" fmla="*/ 228 h 366"/>
                <a:gd name="T12" fmla="*/ 144 w 492"/>
                <a:gd name="T13" fmla="*/ 348 h 366"/>
                <a:gd name="T14" fmla="*/ 186 w 492"/>
                <a:gd name="T15" fmla="*/ 366 h 366"/>
                <a:gd name="T16" fmla="*/ 228 w 492"/>
                <a:gd name="T17" fmla="*/ 348 h 366"/>
                <a:gd name="T18" fmla="*/ 468 w 492"/>
                <a:gd name="T19" fmla="*/ 108 h 366"/>
                <a:gd name="T20" fmla="*/ 468 w 492"/>
                <a:gd name="T21" fmla="*/ 2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366">
                  <a:moveTo>
                    <a:pt x="468" y="24"/>
                  </a:moveTo>
                  <a:cubicBezTo>
                    <a:pt x="445" y="0"/>
                    <a:pt x="407" y="0"/>
                    <a:pt x="384" y="24"/>
                  </a:cubicBezTo>
                  <a:cubicBezTo>
                    <a:pt x="186" y="221"/>
                    <a:pt x="186" y="221"/>
                    <a:pt x="186" y="221"/>
                  </a:cubicBezTo>
                  <a:cubicBezTo>
                    <a:pt x="108" y="144"/>
                    <a:pt x="108" y="144"/>
                    <a:pt x="108" y="144"/>
                  </a:cubicBezTo>
                  <a:cubicBezTo>
                    <a:pt x="85" y="120"/>
                    <a:pt x="47" y="120"/>
                    <a:pt x="24" y="144"/>
                  </a:cubicBezTo>
                  <a:cubicBezTo>
                    <a:pt x="0" y="167"/>
                    <a:pt x="0" y="205"/>
                    <a:pt x="24" y="228"/>
                  </a:cubicBezTo>
                  <a:cubicBezTo>
                    <a:pt x="144" y="348"/>
                    <a:pt x="144" y="348"/>
                    <a:pt x="144" y="348"/>
                  </a:cubicBezTo>
                  <a:cubicBezTo>
                    <a:pt x="155" y="360"/>
                    <a:pt x="171" y="366"/>
                    <a:pt x="186" y="366"/>
                  </a:cubicBezTo>
                  <a:cubicBezTo>
                    <a:pt x="201" y="366"/>
                    <a:pt x="217" y="360"/>
                    <a:pt x="228" y="348"/>
                  </a:cubicBezTo>
                  <a:cubicBezTo>
                    <a:pt x="468" y="108"/>
                    <a:pt x="468" y="108"/>
                    <a:pt x="468" y="108"/>
                  </a:cubicBezTo>
                  <a:cubicBezTo>
                    <a:pt x="492" y="85"/>
                    <a:pt x="492" y="47"/>
                    <a:pt x="468"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6" name="Freeform 12"/>
            <p:cNvSpPr>
              <a:spLocks noEditPoints="1"/>
            </p:cNvSpPr>
            <p:nvPr/>
          </p:nvSpPr>
          <p:spPr bwMode="auto">
            <a:xfrm>
              <a:off x="3736975" y="3706813"/>
              <a:ext cx="198438" cy="198437"/>
            </a:xfrm>
            <a:custGeom>
              <a:avLst/>
              <a:gdLst>
                <a:gd name="T0" fmla="*/ 480 w 964"/>
                <a:gd name="T1" fmla="*/ 0 h 968"/>
                <a:gd name="T2" fmla="*/ 0 w 964"/>
                <a:gd name="T3" fmla="*/ 484 h 968"/>
                <a:gd name="T4" fmla="*/ 480 w 964"/>
                <a:gd name="T5" fmla="*/ 968 h 968"/>
                <a:gd name="T6" fmla="*/ 964 w 964"/>
                <a:gd name="T7" fmla="*/ 484 h 968"/>
                <a:gd name="T8" fmla="*/ 480 w 964"/>
                <a:gd name="T9" fmla="*/ 0 h 968"/>
                <a:gd name="T10" fmla="*/ 480 w 964"/>
                <a:gd name="T11" fmla="*/ 848 h 968"/>
                <a:gd name="T12" fmla="*/ 120 w 964"/>
                <a:gd name="T13" fmla="*/ 484 h 968"/>
                <a:gd name="T14" fmla="*/ 480 w 964"/>
                <a:gd name="T15" fmla="*/ 120 h 968"/>
                <a:gd name="T16" fmla="*/ 844 w 964"/>
                <a:gd name="T17" fmla="*/ 484 h 968"/>
                <a:gd name="T18" fmla="*/ 480 w 964"/>
                <a:gd name="T19" fmla="*/ 848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4" h="968">
                  <a:moveTo>
                    <a:pt x="480" y="0"/>
                  </a:moveTo>
                  <a:cubicBezTo>
                    <a:pt x="215" y="0"/>
                    <a:pt x="0" y="217"/>
                    <a:pt x="0" y="484"/>
                  </a:cubicBezTo>
                  <a:cubicBezTo>
                    <a:pt x="0" y="751"/>
                    <a:pt x="215" y="968"/>
                    <a:pt x="480" y="968"/>
                  </a:cubicBezTo>
                  <a:cubicBezTo>
                    <a:pt x="745" y="968"/>
                    <a:pt x="964" y="750"/>
                    <a:pt x="964" y="484"/>
                  </a:cubicBezTo>
                  <a:cubicBezTo>
                    <a:pt x="964" y="219"/>
                    <a:pt x="746" y="0"/>
                    <a:pt x="480" y="0"/>
                  </a:cubicBezTo>
                  <a:close/>
                  <a:moveTo>
                    <a:pt x="480" y="848"/>
                  </a:moveTo>
                  <a:cubicBezTo>
                    <a:pt x="281" y="848"/>
                    <a:pt x="120" y="685"/>
                    <a:pt x="120" y="484"/>
                  </a:cubicBezTo>
                  <a:cubicBezTo>
                    <a:pt x="120" y="283"/>
                    <a:pt x="281" y="120"/>
                    <a:pt x="480" y="120"/>
                  </a:cubicBezTo>
                  <a:cubicBezTo>
                    <a:pt x="677" y="120"/>
                    <a:pt x="844" y="287"/>
                    <a:pt x="844" y="484"/>
                  </a:cubicBezTo>
                  <a:cubicBezTo>
                    <a:pt x="844" y="681"/>
                    <a:pt x="677" y="848"/>
                    <a:pt x="480" y="8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65" name="Straight Connector 64">
            <a:extLst>
              <a:ext uri="{C183D7F6-B498-43B3-948B-1728B52AA6E4}">
                <adec:decorative xmlns:adec="http://schemas.microsoft.com/office/drawing/2017/decorative" val="1"/>
              </a:ext>
            </a:extLst>
          </p:cNvPr>
          <p:cNvCxnSpPr/>
          <p:nvPr/>
        </p:nvCxnSpPr>
        <p:spPr>
          <a:xfrm>
            <a:off x="5875965" y="2679815"/>
            <a:ext cx="0" cy="705734"/>
          </a:xfrm>
          <a:prstGeom prst="line">
            <a:avLst/>
          </a:prstGeom>
          <a:ln w="19050">
            <a:solidFill>
              <a:srgbClr val="98A3AD"/>
            </a:solidFill>
          </a:ln>
        </p:spPr>
        <p:style>
          <a:lnRef idx="1">
            <a:schemeClr val="accent1"/>
          </a:lnRef>
          <a:fillRef idx="0">
            <a:schemeClr val="accent1"/>
          </a:fillRef>
          <a:effectRef idx="0">
            <a:schemeClr val="accent1"/>
          </a:effectRef>
          <a:fontRef idx="minor">
            <a:schemeClr val="tx1"/>
          </a:fontRef>
        </p:style>
      </p:cxnSp>
      <p:sp>
        <p:nvSpPr>
          <p:cNvPr id="63" name="TextBox 62"/>
          <p:cNvSpPr txBox="1"/>
          <p:nvPr/>
        </p:nvSpPr>
        <p:spPr>
          <a:xfrm>
            <a:off x="5467202" y="3966191"/>
            <a:ext cx="817531" cy="215444"/>
          </a:xfrm>
          <a:prstGeom prst="rect">
            <a:avLst/>
          </a:prstGeom>
          <a:noFill/>
        </p:spPr>
        <p:txBody>
          <a:bodyPr wrap="none" lIns="0" tIns="0" rIns="0" bIns="0" rtlCol="0">
            <a:spAutoFit/>
          </a:bodyPr>
          <a:lstStyle/>
          <a:p>
            <a:pPr algn="ctr"/>
            <a:r>
              <a:rPr lang="en-US" sz="1400" b="1" dirty="0">
                <a:solidFill>
                  <a:srgbClr val="98A3AD"/>
                </a:solidFill>
              </a:rPr>
              <a:t>19.3.2018</a:t>
            </a:r>
          </a:p>
        </p:txBody>
      </p:sp>
      <p:sp>
        <p:nvSpPr>
          <p:cNvPr id="69" name="Oval 68">
            <a:extLst>
              <a:ext uri="{C183D7F6-B498-43B3-948B-1728B52AA6E4}">
                <adec:decorative xmlns:adec="http://schemas.microsoft.com/office/drawing/2017/decorative" val="1"/>
              </a:ext>
            </a:extLst>
          </p:cNvPr>
          <p:cNvSpPr/>
          <p:nvPr/>
        </p:nvSpPr>
        <p:spPr>
          <a:xfrm>
            <a:off x="5560765" y="3174046"/>
            <a:ext cx="630400" cy="630398"/>
          </a:xfrm>
          <a:prstGeom prst="ellipse">
            <a:avLst/>
          </a:prstGeom>
          <a:solidFill>
            <a:srgbClr val="98A3AD"/>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1" name="TextBox 60"/>
          <p:cNvSpPr txBox="1"/>
          <p:nvPr/>
        </p:nvSpPr>
        <p:spPr>
          <a:xfrm>
            <a:off x="4800302" y="1799313"/>
            <a:ext cx="2151326" cy="861774"/>
          </a:xfrm>
          <a:prstGeom prst="rect">
            <a:avLst/>
          </a:prstGeom>
          <a:noFill/>
        </p:spPr>
        <p:txBody>
          <a:bodyPr wrap="square" lIns="0" tIns="0" rIns="0" bIns="0" rtlCol="0">
            <a:spAutoFit/>
          </a:bodyPr>
          <a:lstStyle/>
          <a:p>
            <a:pPr algn="ctr"/>
            <a:r>
              <a:rPr lang="en-US" sz="1400" dirty="0"/>
              <a:t>Both the EU and the UK accept mutually the agreement after many negotiations</a:t>
            </a:r>
            <a:endParaRPr lang="en-US" sz="1400" dirty="0">
              <a:solidFill>
                <a:srgbClr val="30353F"/>
              </a:solidFill>
            </a:endParaRPr>
          </a:p>
        </p:txBody>
      </p:sp>
      <p:sp>
        <p:nvSpPr>
          <p:cNvPr id="62" name="TextBox 61"/>
          <p:cNvSpPr txBox="1"/>
          <p:nvPr/>
        </p:nvSpPr>
        <p:spPr>
          <a:xfrm>
            <a:off x="4494981" y="1489851"/>
            <a:ext cx="2761975" cy="215444"/>
          </a:xfrm>
          <a:prstGeom prst="rect">
            <a:avLst/>
          </a:prstGeom>
          <a:noFill/>
        </p:spPr>
        <p:txBody>
          <a:bodyPr wrap="none" lIns="0" tIns="0" rIns="0" bIns="0" rtlCol="0">
            <a:spAutoFit/>
          </a:bodyPr>
          <a:lstStyle/>
          <a:p>
            <a:pPr algn="ctr"/>
            <a:r>
              <a:rPr lang="en-US" sz="1400" b="1" dirty="0">
                <a:solidFill>
                  <a:srgbClr val="98A3AD"/>
                </a:solidFill>
              </a:rPr>
              <a:t>WITHDRAWAL AGREEMENT</a:t>
            </a:r>
          </a:p>
        </p:txBody>
      </p:sp>
      <p:pic>
        <p:nvPicPr>
          <p:cNvPr id="99" name="Picture 98" descr="This is an icon of a human being. "/>
          <p:cNvPicPr>
            <a:picLocks noChangeAspect="1"/>
          </p:cNvPicPr>
          <p:nvPr/>
        </p:nvPicPr>
        <p:blipFill>
          <a:blip r:embed="rId2"/>
          <a:stretch>
            <a:fillRect/>
          </a:stretch>
        </p:blipFill>
        <p:spPr>
          <a:xfrm>
            <a:off x="5736588" y="3330620"/>
            <a:ext cx="278755" cy="317251"/>
          </a:xfrm>
          <a:prstGeom prst="rect">
            <a:avLst/>
          </a:prstGeom>
        </p:spPr>
      </p:pic>
      <p:sp>
        <p:nvSpPr>
          <p:cNvPr id="103" name="Freeform 102">
            <a:extLst>
              <a:ext uri="{C183D7F6-B498-43B3-948B-1728B52AA6E4}">
                <adec:decorative xmlns:adec="http://schemas.microsoft.com/office/drawing/2017/decorative" val="1"/>
              </a:ext>
            </a:extLst>
          </p:cNvPr>
          <p:cNvSpPr/>
          <p:nvPr/>
        </p:nvSpPr>
        <p:spPr>
          <a:xfrm rot="2700000">
            <a:off x="11788943" y="6333474"/>
            <a:ext cx="527486" cy="603188"/>
          </a:xfrm>
          <a:custGeom>
            <a:avLst/>
            <a:gdLst>
              <a:gd name="connsiteX0" fmla="*/ 110516 w 889463"/>
              <a:gd name="connsiteY0" fmla="*/ 95275 h 1017114"/>
              <a:gd name="connsiteX1" fmla="*/ 230452 w 889463"/>
              <a:gd name="connsiteY1" fmla="*/ 14411 h 1017114"/>
              <a:gd name="connsiteX2" fmla="*/ 276877 w 889463"/>
              <a:gd name="connsiteY2" fmla="*/ 0 h 1017114"/>
              <a:gd name="connsiteX3" fmla="*/ 889463 w 889463"/>
              <a:gd name="connsiteY3" fmla="*/ 612585 h 1017114"/>
              <a:gd name="connsiteX4" fmla="*/ 484934 w 889463"/>
              <a:gd name="connsiteY4" fmla="*/ 1017114 h 1017114"/>
              <a:gd name="connsiteX5" fmla="*/ 377324 w 889463"/>
              <a:gd name="connsiteY5" fmla="*/ 1017114 h 1017114"/>
              <a:gd name="connsiteX6" fmla="*/ 0 w 889463"/>
              <a:gd name="connsiteY6" fmla="*/ 639790 h 1017114"/>
              <a:gd name="connsiteX7" fmla="*/ 0 w 889463"/>
              <a:gd name="connsiteY7" fmla="*/ 362083 h 1017114"/>
              <a:gd name="connsiteX8" fmla="*/ 110516 w 889463"/>
              <a:gd name="connsiteY8" fmla="*/ 95275 h 101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463" h="1017114">
                <a:moveTo>
                  <a:pt x="110516" y="95275"/>
                </a:moveTo>
                <a:cubicBezTo>
                  <a:pt x="144657" y="61133"/>
                  <a:pt x="185310" y="33504"/>
                  <a:pt x="230452" y="14411"/>
                </a:cubicBezTo>
                <a:lnTo>
                  <a:pt x="276877" y="0"/>
                </a:lnTo>
                <a:lnTo>
                  <a:pt x="889463" y="612585"/>
                </a:lnTo>
                <a:lnTo>
                  <a:pt x="484934" y="1017114"/>
                </a:lnTo>
                <a:lnTo>
                  <a:pt x="377324" y="1017114"/>
                </a:lnTo>
                <a:cubicBezTo>
                  <a:pt x="168934" y="1017114"/>
                  <a:pt x="0" y="848180"/>
                  <a:pt x="0" y="639790"/>
                </a:cubicBezTo>
                <a:lnTo>
                  <a:pt x="0" y="362083"/>
                </a:lnTo>
                <a:cubicBezTo>
                  <a:pt x="0" y="257888"/>
                  <a:pt x="42234" y="163556"/>
                  <a:pt x="110516" y="95275"/>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rgbClr val="98A3AD"/>
              </a:solidFill>
            </a:endParaRPr>
          </a:p>
        </p:txBody>
      </p:sp>
      <p:sp>
        <p:nvSpPr>
          <p:cNvPr id="104" name="TextBox 103"/>
          <p:cNvSpPr txBox="1"/>
          <p:nvPr/>
        </p:nvSpPr>
        <p:spPr>
          <a:xfrm>
            <a:off x="11907454" y="6481180"/>
            <a:ext cx="290464" cy="307777"/>
          </a:xfrm>
          <a:prstGeom prst="rect">
            <a:avLst/>
          </a:prstGeom>
          <a:noFill/>
        </p:spPr>
        <p:txBody>
          <a:bodyPr wrap="none" rtlCol="0">
            <a:spAutoFit/>
          </a:bodyPr>
          <a:lstStyle/>
          <a:p>
            <a:r>
              <a:rPr lang="en-US" sz="1400" b="1" dirty="0">
                <a:solidFill>
                  <a:schemeClr val="bg1"/>
                </a:solidFill>
              </a:rPr>
              <a:t>9</a:t>
            </a:r>
          </a:p>
        </p:txBody>
      </p:sp>
      <p:sp>
        <p:nvSpPr>
          <p:cNvPr id="45" name="TextBox 44">
            <a:extLst>
              <a:ext uri="{FF2B5EF4-FFF2-40B4-BE49-F238E27FC236}">
                <a16:creationId xmlns:a16="http://schemas.microsoft.com/office/drawing/2014/main" id="{6972FD61-A278-4E69-85DE-75B38C250625}"/>
              </a:ext>
            </a:extLst>
          </p:cNvPr>
          <p:cNvSpPr txBox="1"/>
          <p:nvPr/>
        </p:nvSpPr>
        <p:spPr>
          <a:xfrm>
            <a:off x="3139600" y="206832"/>
            <a:ext cx="5057616" cy="492443"/>
          </a:xfrm>
          <a:prstGeom prst="rect">
            <a:avLst/>
          </a:prstGeom>
          <a:noFill/>
        </p:spPr>
        <p:txBody>
          <a:bodyPr wrap="square" lIns="0" tIns="0" rIns="0" bIns="0" rtlCol="0">
            <a:spAutoFit/>
          </a:bodyPr>
          <a:lstStyle/>
          <a:p>
            <a:pPr algn="ctr">
              <a:tabLst>
                <a:tab pos="347663" algn="l"/>
              </a:tabLst>
            </a:pPr>
            <a:r>
              <a:rPr lang="en-US" sz="3200" b="1" dirty="0">
                <a:solidFill>
                  <a:srgbClr val="30353F"/>
                </a:solidFill>
                <a:effectLst>
                  <a:outerShdw blurRad="38100" dist="38100" dir="2700000" algn="tl">
                    <a:srgbClr val="000000">
                      <a:alpha val="43137"/>
                    </a:srgbClr>
                  </a:outerShdw>
                </a:effectLst>
                <a:latin typeface="+mj-lt"/>
              </a:rPr>
              <a:t>BREXIT TIMELINE</a:t>
            </a:r>
          </a:p>
        </p:txBody>
      </p:sp>
      <p:sp>
        <p:nvSpPr>
          <p:cNvPr id="2" name="Title 1" hidden="1">
            <a:extLst>
              <a:ext uri="{FF2B5EF4-FFF2-40B4-BE49-F238E27FC236}">
                <a16:creationId xmlns:a16="http://schemas.microsoft.com/office/drawing/2014/main" id="{9028B554-C211-4B28-93B1-C6D82314B444}"/>
              </a:ext>
            </a:extLst>
          </p:cNvPr>
          <p:cNvSpPr>
            <a:spLocks noGrp="1"/>
          </p:cNvSpPr>
          <p:nvPr>
            <p:ph type="title"/>
          </p:nvPr>
        </p:nvSpPr>
        <p:spPr/>
        <p:txBody>
          <a:bodyPr/>
          <a:lstStyle/>
          <a:p>
            <a:r>
              <a:rPr lang="en-US" dirty="0"/>
              <a:t>Slide 9</a:t>
            </a:r>
          </a:p>
        </p:txBody>
      </p:sp>
      <p:sp>
        <p:nvSpPr>
          <p:cNvPr id="46" name="Oval 58">
            <a:extLst>
              <a:ext uri="{FF2B5EF4-FFF2-40B4-BE49-F238E27FC236}">
                <a16:creationId xmlns:a16="http://schemas.microsoft.com/office/drawing/2014/main" id="{8CF73ABD-4A51-4E8C-A27A-B615FE21768F}"/>
              </a:ext>
              <a:ext uri="{C183D7F6-B498-43B3-948B-1728B52AA6E4}">
                <adec:decorative xmlns:adec="http://schemas.microsoft.com/office/drawing/2017/decorative" val="1"/>
              </a:ext>
            </a:extLst>
          </p:cNvPr>
          <p:cNvSpPr/>
          <p:nvPr/>
        </p:nvSpPr>
        <p:spPr>
          <a:xfrm>
            <a:off x="2264314" y="3229518"/>
            <a:ext cx="414908" cy="421544"/>
          </a:xfrm>
          <a:prstGeom prst="ellipse">
            <a:avLst/>
          </a:prstGeom>
          <a:solidFill>
            <a:srgbClr val="30353F"/>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87" descr="This is an icon of a clock.">
            <a:extLst>
              <a:ext uri="{FF2B5EF4-FFF2-40B4-BE49-F238E27FC236}">
                <a16:creationId xmlns:a16="http://schemas.microsoft.com/office/drawing/2014/main" id="{85E139AE-BD63-44D6-A5A3-6E5E863F3832}"/>
              </a:ext>
            </a:extLst>
          </p:cNvPr>
          <p:cNvGrpSpPr/>
          <p:nvPr/>
        </p:nvGrpSpPr>
        <p:grpSpPr>
          <a:xfrm>
            <a:off x="2365443" y="3313414"/>
            <a:ext cx="212649" cy="225772"/>
            <a:chOff x="1389063" y="3748088"/>
            <a:chExt cx="336550" cy="336550"/>
          </a:xfrm>
          <a:solidFill>
            <a:schemeClr val="bg1"/>
          </a:solidFill>
        </p:grpSpPr>
        <p:sp>
          <p:nvSpPr>
            <p:cNvPr id="48" name="Freeform 5">
              <a:extLst>
                <a:ext uri="{FF2B5EF4-FFF2-40B4-BE49-F238E27FC236}">
                  <a16:creationId xmlns:a16="http://schemas.microsoft.com/office/drawing/2014/main" id="{90B1F17E-7B5B-4060-A33E-F5AE39B5F769}"/>
                </a:ext>
              </a:extLst>
            </p:cNvPr>
            <p:cNvSpPr>
              <a:spLocks/>
            </p:cNvSpPr>
            <p:nvPr/>
          </p:nvSpPr>
          <p:spPr bwMode="auto">
            <a:xfrm>
              <a:off x="1547813" y="3787776"/>
              <a:ext cx="58738" cy="60325"/>
            </a:xfrm>
            <a:custGeom>
              <a:avLst/>
              <a:gdLst>
                <a:gd name="T0" fmla="*/ 300 w 360"/>
                <a:gd name="T1" fmla="*/ 244 h 364"/>
                <a:gd name="T2" fmla="*/ 120 w 360"/>
                <a:gd name="T3" fmla="*/ 244 h 364"/>
                <a:gd name="T4" fmla="*/ 120 w 360"/>
                <a:gd name="T5" fmla="*/ 60 h 364"/>
                <a:gd name="T6" fmla="*/ 60 w 360"/>
                <a:gd name="T7" fmla="*/ 0 h 364"/>
                <a:gd name="T8" fmla="*/ 0 w 360"/>
                <a:gd name="T9" fmla="*/ 60 h 364"/>
                <a:gd name="T10" fmla="*/ 0 w 360"/>
                <a:gd name="T11" fmla="*/ 304 h 364"/>
                <a:gd name="T12" fmla="*/ 60 w 360"/>
                <a:gd name="T13" fmla="*/ 364 h 364"/>
                <a:gd name="T14" fmla="*/ 300 w 360"/>
                <a:gd name="T15" fmla="*/ 364 h 364"/>
                <a:gd name="T16" fmla="*/ 360 w 360"/>
                <a:gd name="T17" fmla="*/ 304 h 364"/>
                <a:gd name="T18" fmla="*/ 300 w 360"/>
                <a:gd name="T19" fmla="*/ 24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4">
                  <a:moveTo>
                    <a:pt x="300" y="244"/>
                  </a:moveTo>
                  <a:cubicBezTo>
                    <a:pt x="120" y="244"/>
                    <a:pt x="120" y="244"/>
                    <a:pt x="120" y="244"/>
                  </a:cubicBezTo>
                  <a:cubicBezTo>
                    <a:pt x="120" y="60"/>
                    <a:pt x="120" y="60"/>
                    <a:pt x="120" y="60"/>
                  </a:cubicBezTo>
                  <a:cubicBezTo>
                    <a:pt x="120" y="27"/>
                    <a:pt x="93" y="0"/>
                    <a:pt x="60" y="0"/>
                  </a:cubicBezTo>
                  <a:cubicBezTo>
                    <a:pt x="27" y="0"/>
                    <a:pt x="0" y="27"/>
                    <a:pt x="0" y="60"/>
                  </a:cubicBezTo>
                  <a:cubicBezTo>
                    <a:pt x="0" y="304"/>
                    <a:pt x="0" y="304"/>
                    <a:pt x="0" y="304"/>
                  </a:cubicBezTo>
                  <a:cubicBezTo>
                    <a:pt x="0" y="337"/>
                    <a:pt x="27" y="364"/>
                    <a:pt x="60" y="364"/>
                  </a:cubicBezTo>
                  <a:cubicBezTo>
                    <a:pt x="300" y="364"/>
                    <a:pt x="300" y="364"/>
                    <a:pt x="300" y="364"/>
                  </a:cubicBezTo>
                  <a:cubicBezTo>
                    <a:pt x="333" y="364"/>
                    <a:pt x="360" y="337"/>
                    <a:pt x="360" y="304"/>
                  </a:cubicBezTo>
                  <a:cubicBezTo>
                    <a:pt x="360" y="271"/>
                    <a:pt x="333" y="244"/>
                    <a:pt x="30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9" name="Freeform 6">
              <a:extLst>
                <a:ext uri="{FF2B5EF4-FFF2-40B4-BE49-F238E27FC236}">
                  <a16:creationId xmlns:a16="http://schemas.microsoft.com/office/drawing/2014/main" id="{A983A276-E415-4354-AC7A-81E03E6111E0}"/>
                </a:ext>
              </a:extLst>
            </p:cNvPr>
            <p:cNvSpPr>
              <a:spLocks noEditPoints="1"/>
            </p:cNvSpPr>
            <p:nvPr/>
          </p:nvSpPr>
          <p:spPr bwMode="auto">
            <a:xfrm>
              <a:off x="1389063" y="3748088"/>
              <a:ext cx="336550" cy="336550"/>
            </a:xfrm>
            <a:custGeom>
              <a:avLst/>
              <a:gdLst>
                <a:gd name="T0" fmla="*/ 1808 w 2048"/>
                <a:gd name="T1" fmla="*/ 1454 h 2048"/>
                <a:gd name="T2" fmla="*/ 1808 w 2048"/>
                <a:gd name="T3" fmla="*/ 1388 h 2048"/>
                <a:gd name="T4" fmla="*/ 1628 w 2048"/>
                <a:gd name="T5" fmla="*/ 1208 h 2048"/>
                <a:gd name="T6" fmla="*/ 1084 w 2048"/>
                <a:gd name="T7" fmla="*/ 1208 h 2048"/>
                <a:gd name="T8" fmla="*/ 1084 w 2048"/>
                <a:gd name="T9" fmla="*/ 1085 h 2048"/>
                <a:gd name="T10" fmla="*/ 1564 w 2048"/>
                <a:gd name="T11" fmla="*/ 544 h 2048"/>
                <a:gd name="T12" fmla="*/ 1024 w 2048"/>
                <a:gd name="T13" fmla="*/ 0 h 2048"/>
                <a:gd name="T14" fmla="*/ 484 w 2048"/>
                <a:gd name="T15" fmla="*/ 544 h 2048"/>
                <a:gd name="T16" fmla="*/ 964 w 2048"/>
                <a:gd name="T17" fmla="*/ 1085 h 2048"/>
                <a:gd name="T18" fmla="*/ 964 w 2048"/>
                <a:gd name="T19" fmla="*/ 1208 h 2048"/>
                <a:gd name="T20" fmla="*/ 420 w 2048"/>
                <a:gd name="T21" fmla="*/ 1208 h 2048"/>
                <a:gd name="T22" fmla="*/ 240 w 2048"/>
                <a:gd name="T23" fmla="*/ 1388 h 2048"/>
                <a:gd name="T24" fmla="*/ 240 w 2048"/>
                <a:gd name="T25" fmla="*/ 1454 h 2048"/>
                <a:gd name="T26" fmla="*/ 0 w 2048"/>
                <a:gd name="T27" fmla="*/ 1748 h 2048"/>
                <a:gd name="T28" fmla="*/ 300 w 2048"/>
                <a:gd name="T29" fmla="*/ 2048 h 2048"/>
                <a:gd name="T30" fmla="*/ 600 w 2048"/>
                <a:gd name="T31" fmla="*/ 1748 h 2048"/>
                <a:gd name="T32" fmla="*/ 360 w 2048"/>
                <a:gd name="T33" fmla="*/ 1454 h 2048"/>
                <a:gd name="T34" fmla="*/ 360 w 2048"/>
                <a:gd name="T35" fmla="*/ 1388 h 2048"/>
                <a:gd name="T36" fmla="*/ 420 w 2048"/>
                <a:gd name="T37" fmla="*/ 1328 h 2048"/>
                <a:gd name="T38" fmla="*/ 964 w 2048"/>
                <a:gd name="T39" fmla="*/ 1328 h 2048"/>
                <a:gd name="T40" fmla="*/ 964 w 2048"/>
                <a:gd name="T41" fmla="*/ 1454 h 2048"/>
                <a:gd name="T42" fmla="*/ 724 w 2048"/>
                <a:gd name="T43" fmla="*/ 1748 h 2048"/>
                <a:gd name="T44" fmla="*/ 1024 w 2048"/>
                <a:gd name="T45" fmla="*/ 2048 h 2048"/>
                <a:gd name="T46" fmla="*/ 1324 w 2048"/>
                <a:gd name="T47" fmla="*/ 1748 h 2048"/>
                <a:gd name="T48" fmla="*/ 1084 w 2048"/>
                <a:gd name="T49" fmla="*/ 1454 h 2048"/>
                <a:gd name="T50" fmla="*/ 1084 w 2048"/>
                <a:gd name="T51" fmla="*/ 1328 h 2048"/>
                <a:gd name="T52" fmla="*/ 1628 w 2048"/>
                <a:gd name="T53" fmla="*/ 1328 h 2048"/>
                <a:gd name="T54" fmla="*/ 1688 w 2048"/>
                <a:gd name="T55" fmla="*/ 1388 h 2048"/>
                <a:gd name="T56" fmla="*/ 1688 w 2048"/>
                <a:gd name="T57" fmla="*/ 1454 h 2048"/>
                <a:gd name="T58" fmla="*/ 1448 w 2048"/>
                <a:gd name="T59" fmla="*/ 1748 h 2048"/>
                <a:gd name="T60" fmla="*/ 1748 w 2048"/>
                <a:gd name="T61" fmla="*/ 2048 h 2048"/>
                <a:gd name="T62" fmla="*/ 2048 w 2048"/>
                <a:gd name="T63" fmla="*/ 1748 h 2048"/>
                <a:gd name="T64" fmla="*/ 1808 w 2048"/>
                <a:gd name="T65" fmla="*/ 1454 h 2048"/>
                <a:gd name="T66" fmla="*/ 480 w 2048"/>
                <a:gd name="T67" fmla="*/ 1748 h 2048"/>
                <a:gd name="T68" fmla="*/ 300 w 2048"/>
                <a:gd name="T69" fmla="*/ 1928 h 2048"/>
                <a:gd name="T70" fmla="*/ 120 w 2048"/>
                <a:gd name="T71" fmla="*/ 1748 h 2048"/>
                <a:gd name="T72" fmla="*/ 300 w 2048"/>
                <a:gd name="T73" fmla="*/ 1568 h 2048"/>
                <a:gd name="T74" fmla="*/ 480 w 2048"/>
                <a:gd name="T75" fmla="*/ 1748 h 2048"/>
                <a:gd name="T76" fmla="*/ 1204 w 2048"/>
                <a:gd name="T77" fmla="*/ 1748 h 2048"/>
                <a:gd name="T78" fmla="*/ 1024 w 2048"/>
                <a:gd name="T79" fmla="*/ 1928 h 2048"/>
                <a:gd name="T80" fmla="*/ 844 w 2048"/>
                <a:gd name="T81" fmla="*/ 1748 h 2048"/>
                <a:gd name="T82" fmla="*/ 1024 w 2048"/>
                <a:gd name="T83" fmla="*/ 1568 h 2048"/>
                <a:gd name="T84" fmla="*/ 1204 w 2048"/>
                <a:gd name="T85" fmla="*/ 1748 h 2048"/>
                <a:gd name="T86" fmla="*/ 1024 w 2048"/>
                <a:gd name="T87" fmla="*/ 968 h 2048"/>
                <a:gd name="T88" fmla="*/ 604 w 2048"/>
                <a:gd name="T89" fmla="*/ 544 h 2048"/>
                <a:gd name="T90" fmla="*/ 1024 w 2048"/>
                <a:gd name="T91" fmla="*/ 120 h 2048"/>
                <a:gd name="T92" fmla="*/ 1444 w 2048"/>
                <a:gd name="T93" fmla="*/ 544 h 2048"/>
                <a:gd name="T94" fmla="*/ 1024 w 2048"/>
                <a:gd name="T95" fmla="*/ 968 h 2048"/>
                <a:gd name="T96" fmla="*/ 1748 w 2048"/>
                <a:gd name="T97" fmla="*/ 1928 h 2048"/>
                <a:gd name="T98" fmla="*/ 1568 w 2048"/>
                <a:gd name="T99" fmla="*/ 1748 h 2048"/>
                <a:gd name="T100" fmla="*/ 1748 w 2048"/>
                <a:gd name="T101" fmla="*/ 1568 h 2048"/>
                <a:gd name="T102" fmla="*/ 1928 w 2048"/>
                <a:gd name="T103" fmla="*/ 1748 h 2048"/>
                <a:gd name="T104" fmla="*/ 1748 w 2048"/>
                <a:gd name="T105" fmla="*/ 192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8" h="2048">
                  <a:moveTo>
                    <a:pt x="1808" y="1454"/>
                  </a:moveTo>
                  <a:cubicBezTo>
                    <a:pt x="1808" y="1388"/>
                    <a:pt x="1808" y="1388"/>
                    <a:pt x="1808" y="1388"/>
                  </a:cubicBezTo>
                  <a:cubicBezTo>
                    <a:pt x="1808" y="1289"/>
                    <a:pt x="1727" y="1208"/>
                    <a:pt x="1628" y="1208"/>
                  </a:cubicBezTo>
                  <a:cubicBezTo>
                    <a:pt x="1084" y="1208"/>
                    <a:pt x="1084" y="1208"/>
                    <a:pt x="1084" y="1208"/>
                  </a:cubicBezTo>
                  <a:cubicBezTo>
                    <a:pt x="1084" y="1085"/>
                    <a:pt x="1084" y="1085"/>
                    <a:pt x="1084" y="1085"/>
                  </a:cubicBezTo>
                  <a:cubicBezTo>
                    <a:pt x="1354" y="1054"/>
                    <a:pt x="1564" y="824"/>
                    <a:pt x="1564" y="544"/>
                  </a:cubicBezTo>
                  <a:cubicBezTo>
                    <a:pt x="1564" y="244"/>
                    <a:pt x="1322" y="0"/>
                    <a:pt x="1024" y="0"/>
                  </a:cubicBezTo>
                  <a:cubicBezTo>
                    <a:pt x="726" y="0"/>
                    <a:pt x="484" y="244"/>
                    <a:pt x="484" y="544"/>
                  </a:cubicBezTo>
                  <a:cubicBezTo>
                    <a:pt x="484" y="824"/>
                    <a:pt x="694" y="1054"/>
                    <a:pt x="964" y="1085"/>
                  </a:cubicBezTo>
                  <a:cubicBezTo>
                    <a:pt x="964" y="1208"/>
                    <a:pt x="964" y="1208"/>
                    <a:pt x="964" y="1208"/>
                  </a:cubicBezTo>
                  <a:cubicBezTo>
                    <a:pt x="420" y="1208"/>
                    <a:pt x="420" y="1208"/>
                    <a:pt x="420" y="1208"/>
                  </a:cubicBezTo>
                  <a:cubicBezTo>
                    <a:pt x="321" y="1208"/>
                    <a:pt x="240" y="1289"/>
                    <a:pt x="240" y="1388"/>
                  </a:cubicBezTo>
                  <a:cubicBezTo>
                    <a:pt x="240" y="1454"/>
                    <a:pt x="240" y="1454"/>
                    <a:pt x="240" y="1454"/>
                  </a:cubicBezTo>
                  <a:cubicBezTo>
                    <a:pt x="103" y="1482"/>
                    <a:pt x="0" y="1603"/>
                    <a:pt x="0" y="1748"/>
                  </a:cubicBezTo>
                  <a:cubicBezTo>
                    <a:pt x="0" y="1913"/>
                    <a:pt x="135" y="2048"/>
                    <a:pt x="300" y="2048"/>
                  </a:cubicBezTo>
                  <a:cubicBezTo>
                    <a:pt x="465" y="2048"/>
                    <a:pt x="600" y="1913"/>
                    <a:pt x="600" y="1748"/>
                  </a:cubicBezTo>
                  <a:cubicBezTo>
                    <a:pt x="600" y="1603"/>
                    <a:pt x="497" y="1482"/>
                    <a:pt x="360" y="1454"/>
                  </a:cubicBezTo>
                  <a:cubicBezTo>
                    <a:pt x="360" y="1388"/>
                    <a:pt x="360" y="1388"/>
                    <a:pt x="360" y="1388"/>
                  </a:cubicBezTo>
                  <a:cubicBezTo>
                    <a:pt x="360" y="1355"/>
                    <a:pt x="387" y="1328"/>
                    <a:pt x="420" y="1328"/>
                  </a:cubicBezTo>
                  <a:cubicBezTo>
                    <a:pt x="964" y="1328"/>
                    <a:pt x="964" y="1328"/>
                    <a:pt x="964" y="1328"/>
                  </a:cubicBezTo>
                  <a:cubicBezTo>
                    <a:pt x="964" y="1454"/>
                    <a:pt x="964" y="1454"/>
                    <a:pt x="964" y="1454"/>
                  </a:cubicBezTo>
                  <a:cubicBezTo>
                    <a:pt x="827" y="1482"/>
                    <a:pt x="724" y="1603"/>
                    <a:pt x="724" y="1748"/>
                  </a:cubicBezTo>
                  <a:cubicBezTo>
                    <a:pt x="724" y="1913"/>
                    <a:pt x="859" y="2048"/>
                    <a:pt x="1024" y="2048"/>
                  </a:cubicBezTo>
                  <a:cubicBezTo>
                    <a:pt x="1189" y="2048"/>
                    <a:pt x="1324" y="1913"/>
                    <a:pt x="1324" y="1748"/>
                  </a:cubicBezTo>
                  <a:cubicBezTo>
                    <a:pt x="1324" y="1603"/>
                    <a:pt x="1221" y="1482"/>
                    <a:pt x="1084" y="1454"/>
                  </a:cubicBezTo>
                  <a:cubicBezTo>
                    <a:pt x="1084" y="1328"/>
                    <a:pt x="1084" y="1328"/>
                    <a:pt x="1084" y="1328"/>
                  </a:cubicBezTo>
                  <a:cubicBezTo>
                    <a:pt x="1628" y="1328"/>
                    <a:pt x="1628" y="1328"/>
                    <a:pt x="1628" y="1328"/>
                  </a:cubicBezTo>
                  <a:cubicBezTo>
                    <a:pt x="1661" y="1328"/>
                    <a:pt x="1688" y="1355"/>
                    <a:pt x="1688" y="1388"/>
                  </a:cubicBezTo>
                  <a:cubicBezTo>
                    <a:pt x="1688" y="1454"/>
                    <a:pt x="1688" y="1454"/>
                    <a:pt x="1688" y="1454"/>
                  </a:cubicBezTo>
                  <a:cubicBezTo>
                    <a:pt x="1551" y="1482"/>
                    <a:pt x="1448" y="1603"/>
                    <a:pt x="1448" y="1748"/>
                  </a:cubicBezTo>
                  <a:cubicBezTo>
                    <a:pt x="1448" y="1913"/>
                    <a:pt x="1583" y="2048"/>
                    <a:pt x="1748" y="2048"/>
                  </a:cubicBezTo>
                  <a:cubicBezTo>
                    <a:pt x="1913" y="2048"/>
                    <a:pt x="2048" y="1913"/>
                    <a:pt x="2048" y="1748"/>
                  </a:cubicBezTo>
                  <a:cubicBezTo>
                    <a:pt x="2048" y="1603"/>
                    <a:pt x="1945" y="1482"/>
                    <a:pt x="1808" y="1454"/>
                  </a:cubicBezTo>
                  <a:close/>
                  <a:moveTo>
                    <a:pt x="480" y="1748"/>
                  </a:moveTo>
                  <a:cubicBezTo>
                    <a:pt x="480" y="1847"/>
                    <a:pt x="399" y="1928"/>
                    <a:pt x="300" y="1928"/>
                  </a:cubicBezTo>
                  <a:cubicBezTo>
                    <a:pt x="201" y="1928"/>
                    <a:pt x="120" y="1847"/>
                    <a:pt x="120" y="1748"/>
                  </a:cubicBezTo>
                  <a:cubicBezTo>
                    <a:pt x="120" y="1649"/>
                    <a:pt x="201" y="1568"/>
                    <a:pt x="300" y="1568"/>
                  </a:cubicBezTo>
                  <a:cubicBezTo>
                    <a:pt x="399" y="1568"/>
                    <a:pt x="480" y="1649"/>
                    <a:pt x="480" y="1748"/>
                  </a:cubicBezTo>
                  <a:close/>
                  <a:moveTo>
                    <a:pt x="1204" y="1748"/>
                  </a:moveTo>
                  <a:cubicBezTo>
                    <a:pt x="1204" y="1847"/>
                    <a:pt x="1123" y="1928"/>
                    <a:pt x="1024" y="1928"/>
                  </a:cubicBezTo>
                  <a:cubicBezTo>
                    <a:pt x="925" y="1928"/>
                    <a:pt x="844" y="1847"/>
                    <a:pt x="844" y="1748"/>
                  </a:cubicBezTo>
                  <a:cubicBezTo>
                    <a:pt x="844" y="1649"/>
                    <a:pt x="925" y="1568"/>
                    <a:pt x="1024" y="1568"/>
                  </a:cubicBezTo>
                  <a:cubicBezTo>
                    <a:pt x="1123" y="1568"/>
                    <a:pt x="1204" y="1649"/>
                    <a:pt x="1204" y="1748"/>
                  </a:cubicBezTo>
                  <a:close/>
                  <a:moveTo>
                    <a:pt x="1024" y="968"/>
                  </a:moveTo>
                  <a:cubicBezTo>
                    <a:pt x="792" y="968"/>
                    <a:pt x="604" y="778"/>
                    <a:pt x="604" y="544"/>
                  </a:cubicBezTo>
                  <a:cubicBezTo>
                    <a:pt x="604" y="310"/>
                    <a:pt x="792" y="120"/>
                    <a:pt x="1024" y="120"/>
                  </a:cubicBezTo>
                  <a:cubicBezTo>
                    <a:pt x="1256" y="120"/>
                    <a:pt x="1444" y="310"/>
                    <a:pt x="1444" y="544"/>
                  </a:cubicBezTo>
                  <a:cubicBezTo>
                    <a:pt x="1444" y="778"/>
                    <a:pt x="1256" y="968"/>
                    <a:pt x="1024" y="968"/>
                  </a:cubicBezTo>
                  <a:close/>
                  <a:moveTo>
                    <a:pt x="1748" y="1928"/>
                  </a:moveTo>
                  <a:cubicBezTo>
                    <a:pt x="1649" y="1928"/>
                    <a:pt x="1568" y="1847"/>
                    <a:pt x="1568" y="1748"/>
                  </a:cubicBezTo>
                  <a:cubicBezTo>
                    <a:pt x="1568" y="1649"/>
                    <a:pt x="1649" y="1568"/>
                    <a:pt x="1748" y="1568"/>
                  </a:cubicBezTo>
                  <a:cubicBezTo>
                    <a:pt x="1847" y="1568"/>
                    <a:pt x="1928" y="1649"/>
                    <a:pt x="1928" y="1748"/>
                  </a:cubicBezTo>
                  <a:cubicBezTo>
                    <a:pt x="1928" y="1847"/>
                    <a:pt x="1847" y="1928"/>
                    <a:pt x="1748" y="19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50" name="Straight Connector 28">
            <a:extLst>
              <a:ext uri="{FF2B5EF4-FFF2-40B4-BE49-F238E27FC236}">
                <a16:creationId xmlns:a16="http://schemas.microsoft.com/office/drawing/2014/main" id="{7302CC3A-67D7-4C6F-9212-7DF1FBBDE3A7}"/>
              </a:ext>
              <a:ext uri="{C183D7F6-B498-43B3-948B-1728B52AA6E4}">
                <adec:decorative xmlns:adec="http://schemas.microsoft.com/office/drawing/2017/decorative" val="1"/>
              </a:ext>
            </a:extLst>
          </p:cNvPr>
          <p:cNvCxnSpPr/>
          <p:nvPr/>
        </p:nvCxnSpPr>
        <p:spPr>
          <a:xfrm>
            <a:off x="2459668" y="3804444"/>
            <a:ext cx="0" cy="705734"/>
          </a:xfrm>
          <a:prstGeom prst="line">
            <a:avLst/>
          </a:prstGeom>
          <a:ln w="19050">
            <a:solidFill>
              <a:srgbClr val="30353F"/>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007339DD-E88C-43F9-892D-41BB4D8EB82E}"/>
              </a:ext>
            </a:extLst>
          </p:cNvPr>
          <p:cNvSpPr txBox="1"/>
          <p:nvPr/>
        </p:nvSpPr>
        <p:spPr>
          <a:xfrm>
            <a:off x="1756827" y="4700645"/>
            <a:ext cx="1429880" cy="215444"/>
          </a:xfrm>
          <a:prstGeom prst="rect">
            <a:avLst/>
          </a:prstGeom>
          <a:noFill/>
        </p:spPr>
        <p:txBody>
          <a:bodyPr wrap="none" lIns="0" tIns="0" rIns="0" bIns="0" rtlCol="0">
            <a:spAutoFit/>
          </a:bodyPr>
          <a:lstStyle/>
          <a:p>
            <a:pPr algn="ctr"/>
            <a:r>
              <a:rPr lang="en-US" sz="1400" b="1" dirty="0">
                <a:solidFill>
                  <a:srgbClr val="30353F"/>
                </a:solidFill>
                <a:effectLst>
                  <a:outerShdw blurRad="38100" dist="38100" dir="2700000" algn="tl">
                    <a:srgbClr val="000000">
                      <a:alpha val="43137"/>
                    </a:srgbClr>
                  </a:outerShdw>
                </a:effectLst>
              </a:rPr>
              <a:t>EU </a:t>
            </a:r>
            <a:r>
              <a:rPr lang="en-US" sz="1400" b="1" dirty="0">
                <a:solidFill>
                  <a:srgbClr val="30353F"/>
                </a:solidFill>
              </a:rPr>
              <a:t>RESPONSE</a:t>
            </a:r>
          </a:p>
        </p:txBody>
      </p:sp>
      <p:sp>
        <p:nvSpPr>
          <p:cNvPr id="53" name="TextBox 52">
            <a:extLst>
              <a:ext uri="{FF2B5EF4-FFF2-40B4-BE49-F238E27FC236}">
                <a16:creationId xmlns:a16="http://schemas.microsoft.com/office/drawing/2014/main" id="{B13373E7-10DB-4522-AE5E-50AB4DE7763A}"/>
              </a:ext>
            </a:extLst>
          </p:cNvPr>
          <p:cNvSpPr txBox="1"/>
          <p:nvPr/>
        </p:nvSpPr>
        <p:spPr>
          <a:xfrm>
            <a:off x="1159582" y="5001776"/>
            <a:ext cx="2599073" cy="430887"/>
          </a:xfrm>
          <a:prstGeom prst="rect">
            <a:avLst/>
          </a:prstGeom>
          <a:noFill/>
        </p:spPr>
        <p:txBody>
          <a:bodyPr wrap="square" lIns="0" tIns="0" rIns="0" bIns="0" rtlCol="0">
            <a:spAutoFit/>
          </a:bodyPr>
          <a:lstStyle/>
          <a:p>
            <a:pPr algn="ctr"/>
            <a:r>
              <a:rPr lang="en-US" sz="1400" dirty="0"/>
              <a:t>Agreement on the procedure of Brexit talks by the EU Leaders</a:t>
            </a:r>
            <a:endParaRPr lang="en-US" sz="1400" dirty="0">
              <a:solidFill>
                <a:srgbClr val="30353F"/>
              </a:solidFill>
            </a:endParaRPr>
          </a:p>
        </p:txBody>
      </p:sp>
      <p:sp>
        <p:nvSpPr>
          <p:cNvPr id="54" name="TextBox 53">
            <a:extLst>
              <a:ext uri="{FF2B5EF4-FFF2-40B4-BE49-F238E27FC236}">
                <a16:creationId xmlns:a16="http://schemas.microsoft.com/office/drawing/2014/main" id="{86F83039-CC52-4CAE-9D38-E85276E1AA12}"/>
              </a:ext>
            </a:extLst>
          </p:cNvPr>
          <p:cNvSpPr txBox="1"/>
          <p:nvPr/>
        </p:nvSpPr>
        <p:spPr>
          <a:xfrm>
            <a:off x="2027588" y="2849639"/>
            <a:ext cx="920125" cy="215444"/>
          </a:xfrm>
          <a:prstGeom prst="rect">
            <a:avLst/>
          </a:prstGeom>
          <a:noFill/>
        </p:spPr>
        <p:txBody>
          <a:bodyPr wrap="none" lIns="0" tIns="0" rIns="0" bIns="0" rtlCol="0">
            <a:spAutoFit/>
          </a:bodyPr>
          <a:lstStyle/>
          <a:p>
            <a:pPr algn="ctr"/>
            <a:r>
              <a:rPr lang="en-US" sz="1400" b="1" dirty="0">
                <a:solidFill>
                  <a:srgbClr val="30353F"/>
                </a:solidFill>
              </a:rPr>
              <a:t>15/12/2016</a:t>
            </a:r>
          </a:p>
        </p:txBody>
      </p:sp>
      <p:sp>
        <p:nvSpPr>
          <p:cNvPr id="55" name="Oval 59">
            <a:extLst>
              <a:ext uri="{FF2B5EF4-FFF2-40B4-BE49-F238E27FC236}">
                <a16:creationId xmlns:a16="http://schemas.microsoft.com/office/drawing/2014/main" id="{5ABC7DA3-9371-4FFB-9937-3B0553CF3FB7}"/>
              </a:ext>
              <a:ext uri="{C183D7F6-B498-43B3-948B-1728B52AA6E4}">
                <adec:decorative xmlns:adec="http://schemas.microsoft.com/office/drawing/2017/decorative" val="1"/>
              </a:ext>
            </a:extLst>
          </p:cNvPr>
          <p:cNvSpPr/>
          <p:nvPr/>
        </p:nvSpPr>
        <p:spPr>
          <a:xfrm>
            <a:off x="4277955" y="3281116"/>
            <a:ext cx="372166" cy="360659"/>
          </a:xfrm>
          <a:prstGeom prst="ellipse">
            <a:avLst/>
          </a:prstGeom>
          <a:solidFill>
            <a:srgbClr val="66718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92" descr="This is an icon of three human beings and a clock.">
            <a:extLst>
              <a:ext uri="{FF2B5EF4-FFF2-40B4-BE49-F238E27FC236}">
                <a16:creationId xmlns:a16="http://schemas.microsoft.com/office/drawing/2014/main" id="{F36D53F0-7414-4467-A08A-8B228203E5C6}"/>
              </a:ext>
            </a:extLst>
          </p:cNvPr>
          <p:cNvGrpSpPr/>
          <p:nvPr/>
        </p:nvGrpSpPr>
        <p:grpSpPr>
          <a:xfrm>
            <a:off x="4348911" y="3333419"/>
            <a:ext cx="222967" cy="220068"/>
            <a:chOff x="3613150" y="3706813"/>
            <a:chExt cx="420688" cy="420689"/>
          </a:xfrm>
        </p:grpSpPr>
        <p:sp>
          <p:nvSpPr>
            <p:cNvPr id="57" name="Freeform 10">
              <a:extLst>
                <a:ext uri="{FF2B5EF4-FFF2-40B4-BE49-F238E27FC236}">
                  <a16:creationId xmlns:a16="http://schemas.microsoft.com/office/drawing/2014/main" id="{3260CC2E-D2E4-4327-9047-66D129506746}"/>
                </a:ext>
              </a:extLst>
            </p:cNvPr>
            <p:cNvSpPr>
              <a:spLocks noEditPoints="1"/>
            </p:cNvSpPr>
            <p:nvPr/>
          </p:nvSpPr>
          <p:spPr bwMode="auto">
            <a:xfrm>
              <a:off x="3613150" y="3930652"/>
              <a:ext cx="420688" cy="196850"/>
            </a:xfrm>
            <a:custGeom>
              <a:avLst/>
              <a:gdLst>
                <a:gd name="T0" fmla="*/ 1823 w 2048"/>
                <a:gd name="T1" fmla="*/ 528 h 960"/>
                <a:gd name="T2" fmla="*/ 1928 w 2048"/>
                <a:gd name="T3" fmla="*/ 300 h 960"/>
                <a:gd name="T4" fmla="*/ 1628 w 2048"/>
                <a:gd name="T5" fmla="*/ 0 h 960"/>
                <a:gd name="T6" fmla="*/ 1324 w 2048"/>
                <a:gd name="T7" fmla="*/ 300 h 960"/>
                <a:gd name="T8" fmla="*/ 1432 w 2048"/>
                <a:gd name="T9" fmla="*/ 528 h 960"/>
                <a:gd name="T10" fmla="*/ 1324 w 2048"/>
                <a:gd name="T11" fmla="*/ 606 h 960"/>
                <a:gd name="T12" fmla="*/ 1219 w 2048"/>
                <a:gd name="T13" fmla="*/ 528 h 960"/>
                <a:gd name="T14" fmla="*/ 1324 w 2048"/>
                <a:gd name="T15" fmla="*/ 300 h 960"/>
                <a:gd name="T16" fmla="*/ 1024 w 2048"/>
                <a:gd name="T17" fmla="*/ 0 h 960"/>
                <a:gd name="T18" fmla="*/ 724 w 2048"/>
                <a:gd name="T19" fmla="*/ 300 h 960"/>
                <a:gd name="T20" fmla="*/ 829 w 2048"/>
                <a:gd name="T21" fmla="*/ 528 h 960"/>
                <a:gd name="T22" fmla="*/ 724 w 2048"/>
                <a:gd name="T23" fmla="*/ 606 h 960"/>
                <a:gd name="T24" fmla="*/ 619 w 2048"/>
                <a:gd name="T25" fmla="*/ 528 h 960"/>
                <a:gd name="T26" fmla="*/ 724 w 2048"/>
                <a:gd name="T27" fmla="*/ 300 h 960"/>
                <a:gd name="T28" fmla="*/ 424 w 2048"/>
                <a:gd name="T29" fmla="*/ 0 h 960"/>
                <a:gd name="T30" fmla="*/ 124 w 2048"/>
                <a:gd name="T31" fmla="*/ 300 h 960"/>
                <a:gd name="T32" fmla="*/ 229 w 2048"/>
                <a:gd name="T33" fmla="*/ 527 h 960"/>
                <a:gd name="T34" fmla="*/ 0 w 2048"/>
                <a:gd name="T35" fmla="*/ 900 h 960"/>
                <a:gd name="T36" fmla="*/ 60 w 2048"/>
                <a:gd name="T37" fmla="*/ 960 h 960"/>
                <a:gd name="T38" fmla="*/ 1988 w 2048"/>
                <a:gd name="T39" fmla="*/ 960 h 960"/>
                <a:gd name="T40" fmla="*/ 2048 w 2048"/>
                <a:gd name="T41" fmla="*/ 900 h 960"/>
                <a:gd name="T42" fmla="*/ 1823 w 2048"/>
                <a:gd name="T43" fmla="*/ 528 h 960"/>
                <a:gd name="T44" fmla="*/ 424 w 2048"/>
                <a:gd name="T45" fmla="*/ 120 h 960"/>
                <a:gd name="T46" fmla="*/ 604 w 2048"/>
                <a:gd name="T47" fmla="*/ 300 h 960"/>
                <a:gd name="T48" fmla="*/ 424 w 2048"/>
                <a:gd name="T49" fmla="*/ 480 h 960"/>
                <a:gd name="T50" fmla="*/ 244 w 2048"/>
                <a:gd name="T51" fmla="*/ 300 h 960"/>
                <a:gd name="T52" fmla="*/ 424 w 2048"/>
                <a:gd name="T53" fmla="*/ 120 h 960"/>
                <a:gd name="T54" fmla="*/ 608 w 2048"/>
                <a:gd name="T55" fmla="*/ 840 h 960"/>
                <a:gd name="T56" fmla="*/ 126 w 2048"/>
                <a:gd name="T57" fmla="*/ 840 h 960"/>
                <a:gd name="T58" fmla="*/ 424 w 2048"/>
                <a:gd name="T59" fmla="*/ 600 h 960"/>
                <a:gd name="T60" fmla="*/ 652 w 2048"/>
                <a:gd name="T61" fmla="*/ 705 h 960"/>
                <a:gd name="T62" fmla="*/ 608 w 2048"/>
                <a:gd name="T63" fmla="*/ 840 h 960"/>
                <a:gd name="T64" fmla="*/ 1024 w 2048"/>
                <a:gd name="T65" fmla="*/ 120 h 960"/>
                <a:gd name="T66" fmla="*/ 1204 w 2048"/>
                <a:gd name="T67" fmla="*/ 300 h 960"/>
                <a:gd name="T68" fmla="*/ 1024 w 2048"/>
                <a:gd name="T69" fmla="*/ 480 h 960"/>
                <a:gd name="T70" fmla="*/ 844 w 2048"/>
                <a:gd name="T71" fmla="*/ 300 h 960"/>
                <a:gd name="T72" fmla="*/ 1024 w 2048"/>
                <a:gd name="T73" fmla="*/ 120 h 960"/>
                <a:gd name="T74" fmla="*/ 730 w 2048"/>
                <a:gd name="T75" fmla="*/ 840 h 960"/>
                <a:gd name="T76" fmla="*/ 1024 w 2048"/>
                <a:gd name="T77" fmla="*/ 600 h 960"/>
                <a:gd name="T78" fmla="*/ 1318 w 2048"/>
                <a:gd name="T79" fmla="*/ 840 h 960"/>
                <a:gd name="T80" fmla="*/ 730 w 2048"/>
                <a:gd name="T81" fmla="*/ 840 h 960"/>
                <a:gd name="T82" fmla="*/ 1628 w 2048"/>
                <a:gd name="T83" fmla="*/ 120 h 960"/>
                <a:gd name="T84" fmla="*/ 1808 w 2048"/>
                <a:gd name="T85" fmla="*/ 300 h 960"/>
                <a:gd name="T86" fmla="*/ 1628 w 2048"/>
                <a:gd name="T87" fmla="*/ 480 h 960"/>
                <a:gd name="T88" fmla="*/ 1444 w 2048"/>
                <a:gd name="T89" fmla="*/ 300 h 960"/>
                <a:gd name="T90" fmla="*/ 1628 w 2048"/>
                <a:gd name="T91" fmla="*/ 120 h 960"/>
                <a:gd name="T92" fmla="*/ 1440 w 2048"/>
                <a:gd name="T93" fmla="*/ 840 h 960"/>
                <a:gd name="T94" fmla="*/ 1396 w 2048"/>
                <a:gd name="T95" fmla="*/ 705 h 960"/>
                <a:gd name="T96" fmla="*/ 1628 w 2048"/>
                <a:gd name="T97" fmla="*/ 600 h 960"/>
                <a:gd name="T98" fmla="*/ 1922 w 2048"/>
                <a:gd name="T99" fmla="*/ 840 h 960"/>
                <a:gd name="T100" fmla="*/ 1440 w 2048"/>
                <a:gd name="T101" fmla="*/ 84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8" h="960">
                  <a:moveTo>
                    <a:pt x="1823" y="528"/>
                  </a:moveTo>
                  <a:cubicBezTo>
                    <a:pt x="1887" y="473"/>
                    <a:pt x="1928" y="391"/>
                    <a:pt x="1928" y="300"/>
                  </a:cubicBezTo>
                  <a:cubicBezTo>
                    <a:pt x="1928" y="135"/>
                    <a:pt x="1793" y="0"/>
                    <a:pt x="1628" y="0"/>
                  </a:cubicBezTo>
                  <a:cubicBezTo>
                    <a:pt x="1462" y="0"/>
                    <a:pt x="1324" y="134"/>
                    <a:pt x="1324" y="300"/>
                  </a:cubicBezTo>
                  <a:cubicBezTo>
                    <a:pt x="1324" y="387"/>
                    <a:pt x="1362" y="469"/>
                    <a:pt x="1432" y="528"/>
                  </a:cubicBezTo>
                  <a:cubicBezTo>
                    <a:pt x="1392" y="548"/>
                    <a:pt x="1355" y="575"/>
                    <a:pt x="1324" y="606"/>
                  </a:cubicBezTo>
                  <a:cubicBezTo>
                    <a:pt x="1293" y="575"/>
                    <a:pt x="1258" y="549"/>
                    <a:pt x="1219" y="528"/>
                  </a:cubicBezTo>
                  <a:cubicBezTo>
                    <a:pt x="1283" y="473"/>
                    <a:pt x="1324" y="391"/>
                    <a:pt x="1324" y="300"/>
                  </a:cubicBezTo>
                  <a:cubicBezTo>
                    <a:pt x="1324" y="135"/>
                    <a:pt x="1189" y="0"/>
                    <a:pt x="1024" y="0"/>
                  </a:cubicBezTo>
                  <a:cubicBezTo>
                    <a:pt x="859" y="0"/>
                    <a:pt x="724" y="135"/>
                    <a:pt x="724" y="300"/>
                  </a:cubicBezTo>
                  <a:cubicBezTo>
                    <a:pt x="724" y="391"/>
                    <a:pt x="765" y="473"/>
                    <a:pt x="829" y="528"/>
                  </a:cubicBezTo>
                  <a:cubicBezTo>
                    <a:pt x="790" y="548"/>
                    <a:pt x="755" y="575"/>
                    <a:pt x="724" y="606"/>
                  </a:cubicBezTo>
                  <a:cubicBezTo>
                    <a:pt x="693" y="574"/>
                    <a:pt x="658" y="548"/>
                    <a:pt x="619" y="528"/>
                  </a:cubicBezTo>
                  <a:cubicBezTo>
                    <a:pt x="683" y="473"/>
                    <a:pt x="724" y="391"/>
                    <a:pt x="724" y="300"/>
                  </a:cubicBezTo>
                  <a:cubicBezTo>
                    <a:pt x="724" y="135"/>
                    <a:pt x="589" y="0"/>
                    <a:pt x="424" y="0"/>
                  </a:cubicBezTo>
                  <a:cubicBezTo>
                    <a:pt x="259" y="0"/>
                    <a:pt x="124" y="135"/>
                    <a:pt x="124" y="300"/>
                  </a:cubicBezTo>
                  <a:cubicBezTo>
                    <a:pt x="124" y="391"/>
                    <a:pt x="165" y="472"/>
                    <a:pt x="229" y="527"/>
                  </a:cubicBezTo>
                  <a:cubicBezTo>
                    <a:pt x="93" y="597"/>
                    <a:pt x="0" y="738"/>
                    <a:pt x="0" y="900"/>
                  </a:cubicBezTo>
                  <a:cubicBezTo>
                    <a:pt x="0" y="933"/>
                    <a:pt x="27" y="960"/>
                    <a:pt x="60" y="960"/>
                  </a:cubicBezTo>
                  <a:cubicBezTo>
                    <a:pt x="70" y="960"/>
                    <a:pt x="1948" y="960"/>
                    <a:pt x="1988" y="960"/>
                  </a:cubicBezTo>
                  <a:cubicBezTo>
                    <a:pt x="2021" y="960"/>
                    <a:pt x="2048" y="933"/>
                    <a:pt x="2048" y="900"/>
                  </a:cubicBezTo>
                  <a:cubicBezTo>
                    <a:pt x="2048" y="739"/>
                    <a:pt x="1957" y="598"/>
                    <a:pt x="1823" y="528"/>
                  </a:cubicBezTo>
                  <a:close/>
                  <a:moveTo>
                    <a:pt x="424" y="120"/>
                  </a:moveTo>
                  <a:cubicBezTo>
                    <a:pt x="523" y="120"/>
                    <a:pt x="604" y="201"/>
                    <a:pt x="604" y="300"/>
                  </a:cubicBezTo>
                  <a:cubicBezTo>
                    <a:pt x="604" y="399"/>
                    <a:pt x="523" y="480"/>
                    <a:pt x="424" y="480"/>
                  </a:cubicBezTo>
                  <a:cubicBezTo>
                    <a:pt x="325" y="480"/>
                    <a:pt x="244" y="399"/>
                    <a:pt x="244" y="300"/>
                  </a:cubicBezTo>
                  <a:cubicBezTo>
                    <a:pt x="244" y="201"/>
                    <a:pt x="325" y="120"/>
                    <a:pt x="424" y="120"/>
                  </a:cubicBezTo>
                  <a:close/>
                  <a:moveTo>
                    <a:pt x="608" y="840"/>
                  </a:moveTo>
                  <a:cubicBezTo>
                    <a:pt x="126" y="840"/>
                    <a:pt x="126" y="840"/>
                    <a:pt x="126" y="840"/>
                  </a:cubicBezTo>
                  <a:cubicBezTo>
                    <a:pt x="154" y="703"/>
                    <a:pt x="277" y="600"/>
                    <a:pt x="424" y="600"/>
                  </a:cubicBezTo>
                  <a:cubicBezTo>
                    <a:pt x="512" y="600"/>
                    <a:pt x="595" y="639"/>
                    <a:pt x="652" y="705"/>
                  </a:cubicBezTo>
                  <a:cubicBezTo>
                    <a:pt x="630" y="746"/>
                    <a:pt x="615" y="792"/>
                    <a:pt x="608" y="840"/>
                  </a:cubicBezTo>
                  <a:close/>
                  <a:moveTo>
                    <a:pt x="1024" y="120"/>
                  </a:moveTo>
                  <a:cubicBezTo>
                    <a:pt x="1123" y="120"/>
                    <a:pt x="1204" y="201"/>
                    <a:pt x="1204" y="300"/>
                  </a:cubicBezTo>
                  <a:cubicBezTo>
                    <a:pt x="1204" y="399"/>
                    <a:pt x="1123" y="480"/>
                    <a:pt x="1024" y="480"/>
                  </a:cubicBezTo>
                  <a:cubicBezTo>
                    <a:pt x="925" y="480"/>
                    <a:pt x="844" y="399"/>
                    <a:pt x="844" y="300"/>
                  </a:cubicBezTo>
                  <a:cubicBezTo>
                    <a:pt x="844" y="201"/>
                    <a:pt x="925" y="120"/>
                    <a:pt x="1024" y="120"/>
                  </a:cubicBezTo>
                  <a:close/>
                  <a:moveTo>
                    <a:pt x="730" y="840"/>
                  </a:moveTo>
                  <a:cubicBezTo>
                    <a:pt x="758" y="703"/>
                    <a:pt x="879" y="600"/>
                    <a:pt x="1024" y="600"/>
                  </a:cubicBezTo>
                  <a:cubicBezTo>
                    <a:pt x="1169" y="600"/>
                    <a:pt x="1290" y="703"/>
                    <a:pt x="1318" y="840"/>
                  </a:cubicBezTo>
                  <a:cubicBezTo>
                    <a:pt x="1298" y="840"/>
                    <a:pt x="755" y="840"/>
                    <a:pt x="730" y="840"/>
                  </a:cubicBezTo>
                  <a:close/>
                  <a:moveTo>
                    <a:pt x="1628" y="120"/>
                  </a:moveTo>
                  <a:cubicBezTo>
                    <a:pt x="1727" y="120"/>
                    <a:pt x="1808" y="201"/>
                    <a:pt x="1808" y="300"/>
                  </a:cubicBezTo>
                  <a:cubicBezTo>
                    <a:pt x="1808" y="399"/>
                    <a:pt x="1727" y="480"/>
                    <a:pt x="1628" y="480"/>
                  </a:cubicBezTo>
                  <a:cubicBezTo>
                    <a:pt x="1528" y="480"/>
                    <a:pt x="1444" y="398"/>
                    <a:pt x="1444" y="300"/>
                  </a:cubicBezTo>
                  <a:cubicBezTo>
                    <a:pt x="1444" y="202"/>
                    <a:pt x="1528" y="120"/>
                    <a:pt x="1628" y="120"/>
                  </a:cubicBezTo>
                  <a:close/>
                  <a:moveTo>
                    <a:pt x="1440" y="840"/>
                  </a:moveTo>
                  <a:cubicBezTo>
                    <a:pt x="1433" y="792"/>
                    <a:pt x="1418" y="747"/>
                    <a:pt x="1396" y="705"/>
                  </a:cubicBezTo>
                  <a:cubicBezTo>
                    <a:pt x="1453" y="640"/>
                    <a:pt x="1539" y="600"/>
                    <a:pt x="1628" y="600"/>
                  </a:cubicBezTo>
                  <a:cubicBezTo>
                    <a:pt x="1773" y="600"/>
                    <a:pt x="1894" y="703"/>
                    <a:pt x="1922" y="840"/>
                  </a:cubicBezTo>
                  <a:lnTo>
                    <a:pt x="1440" y="8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68" name="Freeform 11">
              <a:extLst>
                <a:ext uri="{FF2B5EF4-FFF2-40B4-BE49-F238E27FC236}">
                  <a16:creationId xmlns:a16="http://schemas.microsoft.com/office/drawing/2014/main" id="{D5152667-9FBE-4D5E-AA27-7DD017E5EC26}"/>
                </a:ext>
              </a:extLst>
            </p:cNvPr>
            <p:cNvSpPr>
              <a:spLocks/>
            </p:cNvSpPr>
            <p:nvPr/>
          </p:nvSpPr>
          <p:spPr bwMode="auto">
            <a:xfrm>
              <a:off x="3784600" y="3768725"/>
              <a:ext cx="101600" cy="74612"/>
            </a:xfrm>
            <a:custGeom>
              <a:avLst/>
              <a:gdLst>
                <a:gd name="T0" fmla="*/ 468 w 492"/>
                <a:gd name="T1" fmla="*/ 24 h 366"/>
                <a:gd name="T2" fmla="*/ 384 w 492"/>
                <a:gd name="T3" fmla="*/ 24 h 366"/>
                <a:gd name="T4" fmla="*/ 186 w 492"/>
                <a:gd name="T5" fmla="*/ 221 h 366"/>
                <a:gd name="T6" fmla="*/ 108 w 492"/>
                <a:gd name="T7" fmla="*/ 144 h 366"/>
                <a:gd name="T8" fmla="*/ 24 w 492"/>
                <a:gd name="T9" fmla="*/ 144 h 366"/>
                <a:gd name="T10" fmla="*/ 24 w 492"/>
                <a:gd name="T11" fmla="*/ 228 h 366"/>
                <a:gd name="T12" fmla="*/ 144 w 492"/>
                <a:gd name="T13" fmla="*/ 348 h 366"/>
                <a:gd name="T14" fmla="*/ 186 w 492"/>
                <a:gd name="T15" fmla="*/ 366 h 366"/>
                <a:gd name="T16" fmla="*/ 228 w 492"/>
                <a:gd name="T17" fmla="*/ 348 h 366"/>
                <a:gd name="T18" fmla="*/ 468 w 492"/>
                <a:gd name="T19" fmla="*/ 108 h 366"/>
                <a:gd name="T20" fmla="*/ 468 w 492"/>
                <a:gd name="T21" fmla="*/ 2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366">
                  <a:moveTo>
                    <a:pt x="468" y="24"/>
                  </a:moveTo>
                  <a:cubicBezTo>
                    <a:pt x="445" y="0"/>
                    <a:pt x="407" y="0"/>
                    <a:pt x="384" y="24"/>
                  </a:cubicBezTo>
                  <a:cubicBezTo>
                    <a:pt x="186" y="221"/>
                    <a:pt x="186" y="221"/>
                    <a:pt x="186" y="221"/>
                  </a:cubicBezTo>
                  <a:cubicBezTo>
                    <a:pt x="108" y="144"/>
                    <a:pt x="108" y="144"/>
                    <a:pt x="108" y="144"/>
                  </a:cubicBezTo>
                  <a:cubicBezTo>
                    <a:pt x="85" y="120"/>
                    <a:pt x="47" y="120"/>
                    <a:pt x="24" y="144"/>
                  </a:cubicBezTo>
                  <a:cubicBezTo>
                    <a:pt x="0" y="167"/>
                    <a:pt x="0" y="205"/>
                    <a:pt x="24" y="228"/>
                  </a:cubicBezTo>
                  <a:cubicBezTo>
                    <a:pt x="144" y="348"/>
                    <a:pt x="144" y="348"/>
                    <a:pt x="144" y="348"/>
                  </a:cubicBezTo>
                  <a:cubicBezTo>
                    <a:pt x="155" y="360"/>
                    <a:pt x="171" y="366"/>
                    <a:pt x="186" y="366"/>
                  </a:cubicBezTo>
                  <a:cubicBezTo>
                    <a:pt x="201" y="366"/>
                    <a:pt x="217" y="360"/>
                    <a:pt x="228" y="348"/>
                  </a:cubicBezTo>
                  <a:cubicBezTo>
                    <a:pt x="468" y="108"/>
                    <a:pt x="468" y="108"/>
                    <a:pt x="468" y="108"/>
                  </a:cubicBezTo>
                  <a:cubicBezTo>
                    <a:pt x="492" y="85"/>
                    <a:pt x="492" y="47"/>
                    <a:pt x="468"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76" name="Freeform 12">
              <a:extLst>
                <a:ext uri="{FF2B5EF4-FFF2-40B4-BE49-F238E27FC236}">
                  <a16:creationId xmlns:a16="http://schemas.microsoft.com/office/drawing/2014/main" id="{2770C076-EEE1-4F97-A71D-78E577A82E00}"/>
                </a:ext>
              </a:extLst>
            </p:cNvPr>
            <p:cNvSpPr>
              <a:spLocks noEditPoints="1"/>
            </p:cNvSpPr>
            <p:nvPr/>
          </p:nvSpPr>
          <p:spPr bwMode="auto">
            <a:xfrm>
              <a:off x="3736975" y="3706813"/>
              <a:ext cx="198438" cy="198437"/>
            </a:xfrm>
            <a:custGeom>
              <a:avLst/>
              <a:gdLst>
                <a:gd name="T0" fmla="*/ 480 w 964"/>
                <a:gd name="T1" fmla="*/ 0 h 968"/>
                <a:gd name="T2" fmla="*/ 0 w 964"/>
                <a:gd name="T3" fmla="*/ 484 h 968"/>
                <a:gd name="T4" fmla="*/ 480 w 964"/>
                <a:gd name="T5" fmla="*/ 968 h 968"/>
                <a:gd name="T6" fmla="*/ 964 w 964"/>
                <a:gd name="T7" fmla="*/ 484 h 968"/>
                <a:gd name="T8" fmla="*/ 480 w 964"/>
                <a:gd name="T9" fmla="*/ 0 h 968"/>
                <a:gd name="T10" fmla="*/ 480 w 964"/>
                <a:gd name="T11" fmla="*/ 848 h 968"/>
                <a:gd name="T12" fmla="*/ 120 w 964"/>
                <a:gd name="T13" fmla="*/ 484 h 968"/>
                <a:gd name="T14" fmla="*/ 480 w 964"/>
                <a:gd name="T15" fmla="*/ 120 h 968"/>
                <a:gd name="T16" fmla="*/ 844 w 964"/>
                <a:gd name="T17" fmla="*/ 484 h 968"/>
                <a:gd name="T18" fmla="*/ 480 w 964"/>
                <a:gd name="T19" fmla="*/ 848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4" h="968">
                  <a:moveTo>
                    <a:pt x="480" y="0"/>
                  </a:moveTo>
                  <a:cubicBezTo>
                    <a:pt x="215" y="0"/>
                    <a:pt x="0" y="217"/>
                    <a:pt x="0" y="484"/>
                  </a:cubicBezTo>
                  <a:cubicBezTo>
                    <a:pt x="0" y="751"/>
                    <a:pt x="215" y="968"/>
                    <a:pt x="480" y="968"/>
                  </a:cubicBezTo>
                  <a:cubicBezTo>
                    <a:pt x="745" y="968"/>
                    <a:pt x="964" y="750"/>
                    <a:pt x="964" y="484"/>
                  </a:cubicBezTo>
                  <a:cubicBezTo>
                    <a:pt x="964" y="219"/>
                    <a:pt x="746" y="0"/>
                    <a:pt x="480" y="0"/>
                  </a:cubicBezTo>
                  <a:close/>
                  <a:moveTo>
                    <a:pt x="480" y="848"/>
                  </a:moveTo>
                  <a:cubicBezTo>
                    <a:pt x="281" y="848"/>
                    <a:pt x="120" y="685"/>
                    <a:pt x="120" y="484"/>
                  </a:cubicBezTo>
                  <a:cubicBezTo>
                    <a:pt x="120" y="283"/>
                    <a:pt x="281" y="120"/>
                    <a:pt x="480" y="120"/>
                  </a:cubicBezTo>
                  <a:cubicBezTo>
                    <a:pt x="677" y="120"/>
                    <a:pt x="844" y="287"/>
                    <a:pt x="844" y="484"/>
                  </a:cubicBezTo>
                  <a:cubicBezTo>
                    <a:pt x="844" y="681"/>
                    <a:pt x="677" y="848"/>
                    <a:pt x="480" y="8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77" name="Straight Connector 65">
            <a:extLst>
              <a:ext uri="{FF2B5EF4-FFF2-40B4-BE49-F238E27FC236}">
                <a16:creationId xmlns:a16="http://schemas.microsoft.com/office/drawing/2014/main" id="{CC1E9ABF-00DA-492A-87FF-E2C60C1C6485}"/>
              </a:ext>
              <a:ext uri="{C183D7F6-B498-43B3-948B-1728B52AA6E4}">
                <adec:decorative xmlns:adec="http://schemas.microsoft.com/office/drawing/2017/decorative" val="1"/>
              </a:ext>
            </a:extLst>
          </p:cNvPr>
          <p:cNvCxnSpPr>
            <a:cxnSpLocks/>
          </p:cNvCxnSpPr>
          <p:nvPr/>
        </p:nvCxnSpPr>
        <p:spPr>
          <a:xfrm>
            <a:off x="4450410" y="2929932"/>
            <a:ext cx="0" cy="299586"/>
          </a:xfrm>
          <a:prstGeom prst="line">
            <a:avLst/>
          </a:prstGeom>
          <a:ln w="19050">
            <a:solidFill>
              <a:srgbClr val="667181"/>
            </a:solidFill>
          </a:ln>
        </p:spPr>
        <p:style>
          <a:lnRef idx="1">
            <a:schemeClr val="accent1"/>
          </a:lnRef>
          <a:fillRef idx="0">
            <a:schemeClr val="accent1"/>
          </a:fillRef>
          <a:effectRef idx="0">
            <a:schemeClr val="accent1"/>
          </a:effectRef>
          <a:fontRef idx="minor">
            <a:schemeClr val="tx1"/>
          </a:fontRef>
        </p:style>
      </p:cxnSp>
      <p:sp>
        <p:nvSpPr>
          <p:cNvPr id="78" name="TextBox 77">
            <a:extLst>
              <a:ext uri="{FF2B5EF4-FFF2-40B4-BE49-F238E27FC236}">
                <a16:creationId xmlns:a16="http://schemas.microsoft.com/office/drawing/2014/main" id="{C9D53FEC-1AC9-4F90-8221-0A93C87D522C}"/>
              </a:ext>
            </a:extLst>
          </p:cNvPr>
          <p:cNvSpPr txBox="1"/>
          <p:nvPr/>
        </p:nvSpPr>
        <p:spPr>
          <a:xfrm>
            <a:off x="4084863" y="4079981"/>
            <a:ext cx="817531" cy="215444"/>
          </a:xfrm>
          <a:prstGeom prst="rect">
            <a:avLst/>
          </a:prstGeom>
          <a:noFill/>
        </p:spPr>
        <p:txBody>
          <a:bodyPr wrap="none" lIns="0" tIns="0" rIns="0" bIns="0" rtlCol="0">
            <a:spAutoFit/>
          </a:bodyPr>
          <a:lstStyle/>
          <a:p>
            <a:pPr algn="ctr"/>
            <a:r>
              <a:rPr lang="en-US" sz="1400" b="1" dirty="0">
                <a:solidFill>
                  <a:srgbClr val="667181"/>
                </a:solidFill>
              </a:rPr>
              <a:t>29.4.2017</a:t>
            </a:r>
          </a:p>
        </p:txBody>
      </p:sp>
      <p:sp>
        <p:nvSpPr>
          <p:cNvPr id="79" name="TextBox 78">
            <a:extLst>
              <a:ext uri="{FF2B5EF4-FFF2-40B4-BE49-F238E27FC236}">
                <a16:creationId xmlns:a16="http://schemas.microsoft.com/office/drawing/2014/main" id="{529F7BBA-B1B1-40CB-A2F8-E97005CB4E03}"/>
              </a:ext>
            </a:extLst>
          </p:cNvPr>
          <p:cNvSpPr txBox="1"/>
          <p:nvPr/>
        </p:nvSpPr>
        <p:spPr>
          <a:xfrm>
            <a:off x="3462995" y="2646656"/>
            <a:ext cx="2151326" cy="184666"/>
          </a:xfrm>
          <a:prstGeom prst="rect">
            <a:avLst/>
          </a:prstGeom>
          <a:noFill/>
        </p:spPr>
        <p:txBody>
          <a:bodyPr wrap="square" lIns="0" tIns="0" rIns="0" bIns="0" rtlCol="0">
            <a:spAutoFit/>
          </a:bodyPr>
          <a:lstStyle/>
          <a:p>
            <a:pPr algn="ctr"/>
            <a:r>
              <a:rPr lang="en-US" sz="1200" b="1" dirty="0">
                <a:solidFill>
                  <a:schemeClr val="accent3">
                    <a:lumMod val="75000"/>
                    <a:lumOff val="25000"/>
                  </a:schemeClr>
                </a:solidFill>
              </a:rPr>
              <a:t>GENERAL GUIDELINES</a:t>
            </a:r>
          </a:p>
        </p:txBody>
      </p:sp>
      <p:sp>
        <p:nvSpPr>
          <p:cNvPr id="80" name="Oval 59">
            <a:extLst>
              <a:ext uri="{FF2B5EF4-FFF2-40B4-BE49-F238E27FC236}">
                <a16:creationId xmlns:a16="http://schemas.microsoft.com/office/drawing/2014/main" id="{06CDCC61-8DD2-43EA-963A-6738391E0956}"/>
              </a:ext>
              <a:ext uri="{C183D7F6-B498-43B3-948B-1728B52AA6E4}">
                <adec:decorative xmlns:adec="http://schemas.microsoft.com/office/drawing/2017/decorative" val="1"/>
              </a:ext>
            </a:extLst>
          </p:cNvPr>
          <p:cNvSpPr/>
          <p:nvPr/>
        </p:nvSpPr>
        <p:spPr>
          <a:xfrm>
            <a:off x="4879524" y="3281115"/>
            <a:ext cx="372166" cy="360659"/>
          </a:xfrm>
          <a:prstGeom prst="ellipse">
            <a:avLst/>
          </a:prstGeom>
          <a:solidFill>
            <a:srgbClr val="667181"/>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92" descr="This is an icon of three human beings and a clock.">
            <a:extLst>
              <a:ext uri="{FF2B5EF4-FFF2-40B4-BE49-F238E27FC236}">
                <a16:creationId xmlns:a16="http://schemas.microsoft.com/office/drawing/2014/main" id="{D270AF02-FABB-4D8A-A065-889193A4957B}"/>
              </a:ext>
            </a:extLst>
          </p:cNvPr>
          <p:cNvGrpSpPr/>
          <p:nvPr/>
        </p:nvGrpSpPr>
        <p:grpSpPr>
          <a:xfrm>
            <a:off x="4958467" y="3328146"/>
            <a:ext cx="222967" cy="220068"/>
            <a:chOff x="3613150" y="3706813"/>
            <a:chExt cx="420688" cy="420689"/>
          </a:xfrm>
        </p:grpSpPr>
        <p:sp>
          <p:nvSpPr>
            <p:cNvPr id="91" name="Freeform 10">
              <a:extLst>
                <a:ext uri="{FF2B5EF4-FFF2-40B4-BE49-F238E27FC236}">
                  <a16:creationId xmlns:a16="http://schemas.microsoft.com/office/drawing/2014/main" id="{2547CF65-4AFC-457D-9B47-5BAB8FD48AD0}"/>
                </a:ext>
              </a:extLst>
            </p:cNvPr>
            <p:cNvSpPr>
              <a:spLocks noEditPoints="1"/>
            </p:cNvSpPr>
            <p:nvPr/>
          </p:nvSpPr>
          <p:spPr bwMode="auto">
            <a:xfrm>
              <a:off x="3613150" y="3930652"/>
              <a:ext cx="420688" cy="196850"/>
            </a:xfrm>
            <a:custGeom>
              <a:avLst/>
              <a:gdLst>
                <a:gd name="T0" fmla="*/ 1823 w 2048"/>
                <a:gd name="T1" fmla="*/ 528 h 960"/>
                <a:gd name="T2" fmla="*/ 1928 w 2048"/>
                <a:gd name="T3" fmla="*/ 300 h 960"/>
                <a:gd name="T4" fmla="*/ 1628 w 2048"/>
                <a:gd name="T5" fmla="*/ 0 h 960"/>
                <a:gd name="T6" fmla="*/ 1324 w 2048"/>
                <a:gd name="T7" fmla="*/ 300 h 960"/>
                <a:gd name="T8" fmla="*/ 1432 w 2048"/>
                <a:gd name="T9" fmla="*/ 528 h 960"/>
                <a:gd name="T10" fmla="*/ 1324 w 2048"/>
                <a:gd name="T11" fmla="*/ 606 h 960"/>
                <a:gd name="T12" fmla="*/ 1219 w 2048"/>
                <a:gd name="T13" fmla="*/ 528 h 960"/>
                <a:gd name="T14" fmla="*/ 1324 w 2048"/>
                <a:gd name="T15" fmla="*/ 300 h 960"/>
                <a:gd name="T16" fmla="*/ 1024 w 2048"/>
                <a:gd name="T17" fmla="*/ 0 h 960"/>
                <a:gd name="T18" fmla="*/ 724 w 2048"/>
                <a:gd name="T19" fmla="*/ 300 h 960"/>
                <a:gd name="T20" fmla="*/ 829 w 2048"/>
                <a:gd name="T21" fmla="*/ 528 h 960"/>
                <a:gd name="T22" fmla="*/ 724 w 2048"/>
                <a:gd name="T23" fmla="*/ 606 h 960"/>
                <a:gd name="T24" fmla="*/ 619 w 2048"/>
                <a:gd name="T25" fmla="*/ 528 h 960"/>
                <a:gd name="T26" fmla="*/ 724 w 2048"/>
                <a:gd name="T27" fmla="*/ 300 h 960"/>
                <a:gd name="T28" fmla="*/ 424 w 2048"/>
                <a:gd name="T29" fmla="*/ 0 h 960"/>
                <a:gd name="T30" fmla="*/ 124 w 2048"/>
                <a:gd name="T31" fmla="*/ 300 h 960"/>
                <a:gd name="T32" fmla="*/ 229 w 2048"/>
                <a:gd name="T33" fmla="*/ 527 h 960"/>
                <a:gd name="T34" fmla="*/ 0 w 2048"/>
                <a:gd name="T35" fmla="*/ 900 h 960"/>
                <a:gd name="T36" fmla="*/ 60 w 2048"/>
                <a:gd name="T37" fmla="*/ 960 h 960"/>
                <a:gd name="T38" fmla="*/ 1988 w 2048"/>
                <a:gd name="T39" fmla="*/ 960 h 960"/>
                <a:gd name="T40" fmla="*/ 2048 w 2048"/>
                <a:gd name="T41" fmla="*/ 900 h 960"/>
                <a:gd name="T42" fmla="*/ 1823 w 2048"/>
                <a:gd name="T43" fmla="*/ 528 h 960"/>
                <a:gd name="T44" fmla="*/ 424 w 2048"/>
                <a:gd name="T45" fmla="*/ 120 h 960"/>
                <a:gd name="T46" fmla="*/ 604 w 2048"/>
                <a:gd name="T47" fmla="*/ 300 h 960"/>
                <a:gd name="T48" fmla="*/ 424 w 2048"/>
                <a:gd name="T49" fmla="*/ 480 h 960"/>
                <a:gd name="T50" fmla="*/ 244 w 2048"/>
                <a:gd name="T51" fmla="*/ 300 h 960"/>
                <a:gd name="T52" fmla="*/ 424 w 2048"/>
                <a:gd name="T53" fmla="*/ 120 h 960"/>
                <a:gd name="T54" fmla="*/ 608 w 2048"/>
                <a:gd name="T55" fmla="*/ 840 h 960"/>
                <a:gd name="T56" fmla="*/ 126 w 2048"/>
                <a:gd name="T57" fmla="*/ 840 h 960"/>
                <a:gd name="T58" fmla="*/ 424 w 2048"/>
                <a:gd name="T59" fmla="*/ 600 h 960"/>
                <a:gd name="T60" fmla="*/ 652 w 2048"/>
                <a:gd name="T61" fmla="*/ 705 h 960"/>
                <a:gd name="T62" fmla="*/ 608 w 2048"/>
                <a:gd name="T63" fmla="*/ 840 h 960"/>
                <a:gd name="T64" fmla="*/ 1024 w 2048"/>
                <a:gd name="T65" fmla="*/ 120 h 960"/>
                <a:gd name="T66" fmla="*/ 1204 w 2048"/>
                <a:gd name="T67" fmla="*/ 300 h 960"/>
                <a:gd name="T68" fmla="*/ 1024 w 2048"/>
                <a:gd name="T69" fmla="*/ 480 h 960"/>
                <a:gd name="T70" fmla="*/ 844 w 2048"/>
                <a:gd name="T71" fmla="*/ 300 h 960"/>
                <a:gd name="T72" fmla="*/ 1024 w 2048"/>
                <a:gd name="T73" fmla="*/ 120 h 960"/>
                <a:gd name="T74" fmla="*/ 730 w 2048"/>
                <a:gd name="T75" fmla="*/ 840 h 960"/>
                <a:gd name="T76" fmla="*/ 1024 w 2048"/>
                <a:gd name="T77" fmla="*/ 600 h 960"/>
                <a:gd name="T78" fmla="*/ 1318 w 2048"/>
                <a:gd name="T79" fmla="*/ 840 h 960"/>
                <a:gd name="T80" fmla="*/ 730 w 2048"/>
                <a:gd name="T81" fmla="*/ 840 h 960"/>
                <a:gd name="T82" fmla="*/ 1628 w 2048"/>
                <a:gd name="T83" fmla="*/ 120 h 960"/>
                <a:gd name="T84" fmla="*/ 1808 w 2048"/>
                <a:gd name="T85" fmla="*/ 300 h 960"/>
                <a:gd name="T86" fmla="*/ 1628 w 2048"/>
                <a:gd name="T87" fmla="*/ 480 h 960"/>
                <a:gd name="T88" fmla="*/ 1444 w 2048"/>
                <a:gd name="T89" fmla="*/ 300 h 960"/>
                <a:gd name="T90" fmla="*/ 1628 w 2048"/>
                <a:gd name="T91" fmla="*/ 120 h 960"/>
                <a:gd name="T92" fmla="*/ 1440 w 2048"/>
                <a:gd name="T93" fmla="*/ 840 h 960"/>
                <a:gd name="T94" fmla="*/ 1396 w 2048"/>
                <a:gd name="T95" fmla="*/ 705 h 960"/>
                <a:gd name="T96" fmla="*/ 1628 w 2048"/>
                <a:gd name="T97" fmla="*/ 600 h 960"/>
                <a:gd name="T98" fmla="*/ 1922 w 2048"/>
                <a:gd name="T99" fmla="*/ 840 h 960"/>
                <a:gd name="T100" fmla="*/ 1440 w 2048"/>
                <a:gd name="T101" fmla="*/ 840 h 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48" h="960">
                  <a:moveTo>
                    <a:pt x="1823" y="528"/>
                  </a:moveTo>
                  <a:cubicBezTo>
                    <a:pt x="1887" y="473"/>
                    <a:pt x="1928" y="391"/>
                    <a:pt x="1928" y="300"/>
                  </a:cubicBezTo>
                  <a:cubicBezTo>
                    <a:pt x="1928" y="135"/>
                    <a:pt x="1793" y="0"/>
                    <a:pt x="1628" y="0"/>
                  </a:cubicBezTo>
                  <a:cubicBezTo>
                    <a:pt x="1462" y="0"/>
                    <a:pt x="1324" y="134"/>
                    <a:pt x="1324" y="300"/>
                  </a:cubicBezTo>
                  <a:cubicBezTo>
                    <a:pt x="1324" y="387"/>
                    <a:pt x="1362" y="469"/>
                    <a:pt x="1432" y="528"/>
                  </a:cubicBezTo>
                  <a:cubicBezTo>
                    <a:pt x="1392" y="548"/>
                    <a:pt x="1355" y="575"/>
                    <a:pt x="1324" y="606"/>
                  </a:cubicBezTo>
                  <a:cubicBezTo>
                    <a:pt x="1293" y="575"/>
                    <a:pt x="1258" y="549"/>
                    <a:pt x="1219" y="528"/>
                  </a:cubicBezTo>
                  <a:cubicBezTo>
                    <a:pt x="1283" y="473"/>
                    <a:pt x="1324" y="391"/>
                    <a:pt x="1324" y="300"/>
                  </a:cubicBezTo>
                  <a:cubicBezTo>
                    <a:pt x="1324" y="135"/>
                    <a:pt x="1189" y="0"/>
                    <a:pt x="1024" y="0"/>
                  </a:cubicBezTo>
                  <a:cubicBezTo>
                    <a:pt x="859" y="0"/>
                    <a:pt x="724" y="135"/>
                    <a:pt x="724" y="300"/>
                  </a:cubicBezTo>
                  <a:cubicBezTo>
                    <a:pt x="724" y="391"/>
                    <a:pt x="765" y="473"/>
                    <a:pt x="829" y="528"/>
                  </a:cubicBezTo>
                  <a:cubicBezTo>
                    <a:pt x="790" y="548"/>
                    <a:pt x="755" y="575"/>
                    <a:pt x="724" y="606"/>
                  </a:cubicBezTo>
                  <a:cubicBezTo>
                    <a:pt x="693" y="574"/>
                    <a:pt x="658" y="548"/>
                    <a:pt x="619" y="528"/>
                  </a:cubicBezTo>
                  <a:cubicBezTo>
                    <a:pt x="683" y="473"/>
                    <a:pt x="724" y="391"/>
                    <a:pt x="724" y="300"/>
                  </a:cubicBezTo>
                  <a:cubicBezTo>
                    <a:pt x="724" y="135"/>
                    <a:pt x="589" y="0"/>
                    <a:pt x="424" y="0"/>
                  </a:cubicBezTo>
                  <a:cubicBezTo>
                    <a:pt x="259" y="0"/>
                    <a:pt x="124" y="135"/>
                    <a:pt x="124" y="300"/>
                  </a:cubicBezTo>
                  <a:cubicBezTo>
                    <a:pt x="124" y="391"/>
                    <a:pt x="165" y="472"/>
                    <a:pt x="229" y="527"/>
                  </a:cubicBezTo>
                  <a:cubicBezTo>
                    <a:pt x="93" y="597"/>
                    <a:pt x="0" y="738"/>
                    <a:pt x="0" y="900"/>
                  </a:cubicBezTo>
                  <a:cubicBezTo>
                    <a:pt x="0" y="933"/>
                    <a:pt x="27" y="960"/>
                    <a:pt x="60" y="960"/>
                  </a:cubicBezTo>
                  <a:cubicBezTo>
                    <a:pt x="70" y="960"/>
                    <a:pt x="1948" y="960"/>
                    <a:pt x="1988" y="960"/>
                  </a:cubicBezTo>
                  <a:cubicBezTo>
                    <a:pt x="2021" y="960"/>
                    <a:pt x="2048" y="933"/>
                    <a:pt x="2048" y="900"/>
                  </a:cubicBezTo>
                  <a:cubicBezTo>
                    <a:pt x="2048" y="739"/>
                    <a:pt x="1957" y="598"/>
                    <a:pt x="1823" y="528"/>
                  </a:cubicBezTo>
                  <a:close/>
                  <a:moveTo>
                    <a:pt x="424" y="120"/>
                  </a:moveTo>
                  <a:cubicBezTo>
                    <a:pt x="523" y="120"/>
                    <a:pt x="604" y="201"/>
                    <a:pt x="604" y="300"/>
                  </a:cubicBezTo>
                  <a:cubicBezTo>
                    <a:pt x="604" y="399"/>
                    <a:pt x="523" y="480"/>
                    <a:pt x="424" y="480"/>
                  </a:cubicBezTo>
                  <a:cubicBezTo>
                    <a:pt x="325" y="480"/>
                    <a:pt x="244" y="399"/>
                    <a:pt x="244" y="300"/>
                  </a:cubicBezTo>
                  <a:cubicBezTo>
                    <a:pt x="244" y="201"/>
                    <a:pt x="325" y="120"/>
                    <a:pt x="424" y="120"/>
                  </a:cubicBezTo>
                  <a:close/>
                  <a:moveTo>
                    <a:pt x="608" y="840"/>
                  </a:moveTo>
                  <a:cubicBezTo>
                    <a:pt x="126" y="840"/>
                    <a:pt x="126" y="840"/>
                    <a:pt x="126" y="840"/>
                  </a:cubicBezTo>
                  <a:cubicBezTo>
                    <a:pt x="154" y="703"/>
                    <a:pt x="277" y="600"/>
                    <a:pt x="424" y="600"/>
                  </a:cubicBezTo>
                  <a:cubicBezTo>
                    <a:pt x="512" y="600"/>
                    <a:pt x="595" y="639"/>
                    <a:pt x="652" y="705"/>
                  </a:cubicBezTo>
                  <a:cubicBezTo>
                    <a:pt x="630" y="746"/>
                    <a:pt x="615" y="792"/>
                    <a:pt x="608" y="840"/>
                  </a:cubicBezTo>
                  <a:close/>
                  <a:moveTo>
                    <a:pt x="1024" y="120"/>
                  </a:moveTo>
                  <a:cubicBezTo>
                    <a:pt x="1123" y="120"/>
                    <a:pt x="1204" y="201"/>
                    <a:pt x="1204" y="300"/>
                  </a:cubicBezTo>
                  <a:cubicBezTo>
                    <a:pt x="1204" y="399"/>
                    <a:pt x="1123" y="480"/>
                    <a:pt x="1024" y="480"/>
                  </a:cubicBezTo>
                  <a:cubicBezTo>
                    <a:pt x="925" y="480"/>
                    <a:pt x="844" y="399"/>
                    <a:pt x="844" y="300"/>
                  </a:cubicBezTo>
                  <a:cubicBezTo>
                    <a:pt x="844" y="201"/>
                    <a:pt x="925" y="120"/>
                    <a:pt x="1024" y="120"/>
                  </a:cubicBezTo>
                  <a:close/>
                  <a:moveTo>
                    <a:pt x="730" y="840"/>
                  </a:moveTo>
                  <a:cubicBezTo>
                    <a:pt x="758" y="703"/>
                    <a:pt x="879" y="600"/>
                    <a:pt x="1024" y="600"/>
                  </a:cubicBezTo>
                  <a:cubicBezTo>
                    <a:pt x="1169" y="600"/>
                    <a:pt x="1290" y="703"/>
                    <a:pt x="1318" y="840"/>
                  </a:cubicBezTo>
                  <a:cubicBezTo>
                    <a:pt x="1298" y="840"/>
                    <a:pt x="755" y="840"/>
                    <a:pt x="730" y="840"/>
                  </a:cubicBezTo>
                  <a:close/>
                  <a:moveTo>
                    <a:pt x="1628" y="120"/>
                  </a:moveTo>
                  <a:cubicBezTo>
                    <a:pt x="1727" y="120"/>
                    <a:pt x="1808" y="201"/>
                    <a:pt x="1808" y="300"/>
                  </a:cubicBezTo>
                  <a:cubicBezTo>
                    <a:pt x="1808" y="399"/>
                    <a:pt x="1727" y="480"/>
                    <a:pt x="1628" y="480"/>
                  </a:cubicBezTo>
                  <a:cubicBezTo>
                    <a:pt x="1528" y="480"/>
                    <a:pt x="1444" y="398"/>
                    <a:pt x="1444" y="300"/>
                  </a:cubicBezTo>
                  <a:cubicBezTo>
                    <a:pt x="1444" y="202"/>
                    <a:pt x="1528" y="120"/>
                    <a:pt x="1628" y="120"/>
                  </a:cubicBezTo>
                  <a:close/>
                  <a:moveTo>
                    <a:pt x="1440" y="840"/>
                  </a:moveTo>
                  <a:cubicBezTo>
                    <a:pt x="1433" y="792"/>
                    <a:pt x="1418" y="747"/>
                    <a:pt x="1396" y="705"/>
                  </a:cubicBezTo>
                  <a:cubicBezTo>
                    <a:pt x="1453" y="640"/>
                    <a:pt x="1539" y="600"/>
                    <a:pt x="1628" y="600"/>
                  </a:cubicBezTo>
                  <a:cubicBezTo>
                    <a:pt x="1773" y="600"/>
                    <a:pt x="1894" y="703"/>
                    <a:pt x="1922" y="840"/>
                  </a:cubicBezTo>
                  <a:lnTo>
                    <a:pt x="1440" y="8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2" name="Freeform 11">
              <a:extLst>
                <a:ext uri="{FF2B5EF4-FFF2-40B4-BE49-F238E27FC236}">
                  <a16:creationId xmlns:a16="http://schemas.microsoft.com/office/drawing/2014/main" id="{6B8C1D53-0390-4E7A-B4EA-D64F33B4953C}"/>
                </a:ext>
              </a:extLst>
            </p:cNvPr>
            <p:cNvSpPr>
              <a:spLocks/>
            </p:cNvSpPr>
            <p:nvPr/>
          </p:nvSpPr>
          <p:spPr bwMode="auto">
            <a:xfrm>
              <a:off x="3784600" y="3768725"/>
              <a:ext cx="101600" cy="74612"/>
            </a:xfrm>
            <a:custGeom>
              <a:avLst/>
              <a:gdLst>
                <a:gd name="T0" fmla="*/ 468 w 492"/>
                <a:gd name="T1" fmla="*/ 24 h 366"/>
                <a:gd name="T2" fmla="*/ 384 w 492"/>
                <a:gd name="T3" fmla="*/ 24 h 366"/>
                <a:gd name="T4" fmla="*/ 186 w 492"/>
                <a:gd name="T5" fmla="*/ 221 h 366"/>
                <a:gd name="T6" fmla="*/ 108 w 492"/>
                <a:gd name="T7" fmla="*/ 144 h 366"/>
                <a:gd name="T8" fmla="*/ 24 w 492"/>
                <a:gd name="T9" fmla="*/ 144 h 366"/>
                <a:gd name="T10" fmla="*/ 24 w 492"/>
                <a:gd name="T11" fmla="*/ 228 h 366"/>
                <a:gd name="T12" fmla="*/ 144 w 492"/>
                <a:gd name="T13" fmla="*/ 348 h 366"/>
                <a:gd name="T14" fmla="*/ 186 w 492"/>
                <a:gd name="T15" fmla="*/ 366 h 366"/>
                <a:gd name="T16" fmla="*/ 228 w 492"/>
                <a:gd name="T17" fmla="*/ 348 h 366"/>
                <a:gd name="T18" fmla="*/ 468 w 492"/>
                <a:gd name="T19" fmla="*/ 108 h 366"/>
                <a:gd name="T20" fmla="*/ 468 w 492"/>
                <a:gd name="T21" fmla="*/ 24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2" h="366">
                  <a:moveTo>
                    <a:pt x="468" y="24"/>
                  </a:moveTo>
                  <a:cubicBezTo>
                    <a:pt x="445" y="0"/>
                    <a:pt x="407" y="0"/>
                    <a:pt x="384" y="24"/>
                  </a:cubicBezTo>
                  <a:cubicBezTo>
                    <a:pt x="186" y="221"/>
                    <a:pt x="186" y="221"/>
                    <a:pt x="186" y="221"/>
                  </a:cubicBezTo>
                  <a:cubicBezTo>
                    <a:pt x="108" y="144"/>
                    <a:pt x="108" y="144"/>
                    <a:pt x="108" y="144"/>
                  </a:cubicBezTo>
                  <a:cubicBezTo>
                    <a:pt x="85" y="120"/>
                    <a:pt x="47" y="120"/>
                    <a:pt x="24" y="144"/>
                  </a:cubicBezTo>
                  <a:cubicBezTo>
                    <a:pt x="0" y="167"/>
                    <a:pt x="0" y="205"/>
                    <a:pt x="24" y="228"/>
                  </a:cubicBezTo>
                  <a:cubicBezTo>
                    <a:pt x="144" y="348"/>
                    <a:pt x="144" y="348"/>
                    <a:pt x="144" y="348"/>
                  </a:cubicBezTo>
                  <a:cubicBezTo>
                    <a:pt x="155" y="360"/>
                    <a:pt x="171" y="366"/>
                    <a:pt x="186" y="366"/>
                  </a:cubicBezTo>
                  <a:cubicBezTo>
                    <a:pt x="201" y="366"/>
                    <a:pt x="217" y="360"/>
                    <a:pt x="228" y="348"/>
                  </a:cubicBezTo>
                  <a:cubicBezTo>
                    <a:pt x="468" y="108"/>
                    <a:pt x="468" y="108"/>
                    <a:pt x="468" y="108"/>
                  </a:cubicBezTo>
                  <a:cubicBezTo>
                    <a:pt x="492" y="85"/>
                    <a:pt x="492" y="47"/>
                    <a:pt x="468"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7" name="Freeform 12">
              <a:extLst>
                <a:ext uri="{FF2B5EF4-FFF2-40B4-BE49-F238E27FC236}">
                  <a16:creationId xmlns:a16="http://schemas.microsoft.com/office/drawing/2014/main" id="{CE464AAB-0786-4F51-AD6C-4A1084842A37}"/>
                </a:ext>
              </a:extLst>
            </p:cNvPr>
            <p:cNvSpPr>
              <a:spLocks noEditPoints="1"/>
            </p:cNvSpPr>
            <p:nvPr/>
          </p:nvSpPr>
          <p:spPr bwMode="auto">
            <a:xfrm>
              <a:off x="3736975" y="3706813"/>
              <a:ext cx="198438" cy="198437"/>
            </a:xfrm>
            <a:custGeom>
              <a:avLst/>
              <a:gdLst>
                <a:gd name="T0" fmla="*/ 480 w 964"/>
                <a:gd name="T1" fmla="*/ 0 h 968"/>
                <a:gd name="T2" fmla="*/ 0 w 964"/>
                <a:gd name="T3" fmla="*/ 484 h 968"/>
                <a:gd name="T4" fmla="*/ 480 w 964"/>
                <a:gd name="T5" fmla="*/ 968 h 968"/>
                <a:gd name="T6" fmla="*/ 964 w 964"/>
                <a:gd name="T7" fmla="*/ 484 h 968"/>
                <a:gd name="T8" fmla="*/ 480 w 964"/>
                <a:gd name="T9" fmla="*/ 0 h 968"/>
                <a:gd name="T10" fmla="*/ 480 w 964"/>
                <a:gd name="T11" fmla="*/ 848 h 968"/>
                <a:gd name="T12" fmla="*/ 120 w 964"/>
                <a:gd name="T13" fmla="*/ 484 h 968"/>
                <a:gd name="T14" fmla="*/ 480 w 964"/>
                <a:gd name="T15" fmla="*/ 120 h 968"/>
                <a:gd name="T16" fmla="*/ 844 w 964"/>
                <a:gd name="T17" fmla="*/ 484 h 968"/>
                <a:gd name="T18" fmla="*/ 480 w 964"/>
                <a:gd name="T19" fmla="*/ 848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4" h="968">
                  <a:moveTo>
                    <a:pt x="480" y="0"/>
                  </a:moveTo>
                  <a:cubicBezTo>
                    <a:pt x="215" y="0"/>
                    <a:pt x="0" y="217"/>
                    <a:pt x="0" y="484"/>
                  </a:cubicBezTo>
                  <a:cubicBezTo>
                    <a:pt x="0" y="751"/>
                    <a:pt x="215" y="968"/>
                    <a:pt x="480" y="968"/>
                  </a:cubicBezTo>
                  <a:cubicBezTo>
                    <a:pt x="745" y="968"/>
                    <a:pt x="964" y="750"/>
                    <a:pt x="964" y="484"/>
                  </a:cubicBezTo>
                  <a:cubicBezTo>
                    <a:pt x="964" y="219"/>
                    <a:pt x="746" y="0"/>
                    <a:pt x="480" y="0"/>
                  </a:cubicBezTo>
                  <a:close/>
                  <a:moveTo>
                    <a:pt x="480" y="848"/>
                  </a:moveTo>
                  <a:cubicBezTo>
                    <a:pt x="281" y="848"/>
                    <a:pt x="120" y="685"/>
                    <a:pt x="120" y="484"/>
                  </a:cubicBezTo>
                  <a:cubicBezTo>
                    <a:pt x="120" y="283"/>
                    <a:pt x="281" y="120"/>
                    <a:pt x="480" y="120"/>
                  </a:cubicBezTo>
                  <a:cubicBezTo>
                    <a:pt x="677" y="120"/>
                    <a:pt x="844" y="287"/>
                    <a:pt x="844" y="484"/>
                  </a:cubicBezTo>
                  <a:cubicBezTo>
                    <a:pt x="844" y="681"/>
                    <a:pt x="677" y="848"/>
                    <a:pt x="480" y="84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98" name="Straight Connector 65">
            <a:extLst>
              <a:ext uri="{FF2B5EF4-FFF2-40B4-BE49-F238E27FC236}">
                <a16:creationId xmlns:a16="http://schemas.microsoft.com/office/drawing/2014/main" id="{CD392F7D-2B0E-4E1A-9DDF-32E92F7B3CD5}"/>
              </a:ext>
              <a:ext uri="{C183D7F6-B498-43B3-948B-1728B52AA6E4}">
                <adec:decorative xmlns:adec="http://schemas.microsoft.com/office/drawing/2017/decorative" val="1"/>
              </a:ext>
            </a:extLst>
          </p:cNvPr>
          <p:cNvCxnSpPr>
            <a:cxnSpLocks/>
          </p:cNvCxnSpPr>
          <p:nvPr/>
        </p:nvCxnSpPr>
        <p:spPr>
          <a:xfrm>
            <a:off x="5065608" y="3654058"/>
            <a:ext cx="10652" cy="866020"/>
          </a:xfrm>
          <a:prstGeom prst="line">
            <a:avLst/>
          </a:prstGeom>
          <a:ln w="19050">
            <a:solidFill>
              <a:srgbClr val="667181"/>
            </a:solidFill>
          </a:ln>
        </p:spPr>
        <p:style>
          <a:lnRef idx="1">
            <a:schemeClr val="accent1"/>
          </a:lnRef>
          <a:fillRef idx="0">
            <a:schemeClr val="accent1"/>
          </a:fillRef>
          <a:effectRef idx="0">
            <a:schemeClr val="accent1"/>
          </a:effectRef>
          <a:fontRef idx="minor">
            <a:schemeClr val="tx1"/>
          </a:fontRef>
        </p:style>
      </p:cxnSp>
      <p:sp>
        <p:nvSpPr>
          <p:cNvPr id="100" name="TextBox 99">
            <a:extLst>
              <a:ext uri="{FF2B5EF4-FFF2-40B4-BE49-F238E27FC236}">
                <a16:creationId xmlns:a16="http://schemas.microsoft.com/office/drawing/2014/main" id="{BA935B2C-A4F2-4C10-A9C2-8FD78ED8ABE7}"/>
              </a:ext>
            </a:extLst>
          </p:cNvPr>
          <p:cNvSpPr txBox="1"/>
          <p:nvPr/>
        </p:nvSpPr>
        <p:spPr>
          <a:xfrm>
            <a:off x="4650121" y="2885300"/>
            <a:ext cx="817531" cy="215444"/>
          </a:xfrm>
          <a:prstGeom prst="rect">
            <a:avLst/>
          </a:prstGeom>
          <a:noFill/>
        </p:spPr>
        <p:txBody>
          <a:bodyPr wrap="none" lIns="0" tIns="0" rIns="0" bIns="0" rtlCol="0">
            <a:spAutoFit/>
          </a:bodyPr>
          <a:lstStyle/>
          <a:p>
            <a:pPr algn="ctr"/>
            <a:r>
              <a:rPr lang="en-US" sz="1400" b="1" dirty="0">
                <a:solidFill>
                  <a:srgbClr val="667181"/>
                </a:solidFill>
              </a:rPr>
              <a:t>8.12.2017</a:t>
            </a:r>
          </a:p>
        </p:txBody>
      </p:sp>
      <p:sp>
        <p:nvSpPr>
          <p:cNvPr id="101" name="TextBox 100">
            <a:extLst>
              <a:ext uri="{FF2B5EF4-FFF2-40B4-BE49-F238E27FC236}">
                <a16:creationId xmlns:a16="http://schemas.microsoft.com/office/drawing/2014/main" id="{366A8E00-4E3F-4974-A7BC-F7B41C1C6E3B}"/>
              </a:ext>
            </a:extLst>
          </p:cNvPr>
          <p:cNvSpPr txBox="1"/>
          <p:nvPr/>
        </p:nvSpPr>
        <p:spPr>
          <a:xfrm>
            <a:off x="4056626" y="4605464"/>
            <a:ext cx="2249615" cy="430887"/>
          </a:xfrm>
          <a:prstGeom prst="rect">
            <a:avLst/>
          </a:prstGeom>
          <a:noFill/>
        </p:spPr>
        <p:txBody>
          <a:bodyPr wrap="square" lIns="0" tIns="0" rIns="0" bIns="0" rtlCol="0">
            <a:spAutoFit/>
          </a:bodyPr>
          <a:lstStyle/>
          <a:p>
            <a:pPr algn="ctr"/>
            <a:r>
              <a:rPr lang="en-US" sz="1400" dirty="0"/>
              <a:t>Publishing of a joint report concerning the 3 key areas</a:t>
            </a:r>
            <a:endParaRPr lang="en-US" sz="1400" dirty="0">
              <a:solidFill>
                <a:srgbClr val="30353F"/>
              </a:solidFill>
            </a:endParaRPr>
          </a:p>
        </p:txBody>
      </p:sp>
      <p:sp>
        <p:nvSpPr>
          <p:cNvPr id="102" name="Oval 72">
            <a:extLst>
              <a:ext uri="{FF2B5EF4-FFF2-40B4-BE49-F238E27FC236}">
                <a16:creationId xmlns:a16="http://schemas.microsoft.com/office/drawing/2014/main" id="{E1F51529-C4D9-43A5-B387-6C8907F686D4}"/>
              </a:ext>
              <a:ext uri="{C183D7F6-B498-43B3-948B-1728B52AA6E4}">
                <adec:decorative xmlns:adec="http://schemas.microsoft.com/office/drawing/2017/decorative" val="1"/>
              </a:ext>
            </a:extLst>
          </p:cNvPr>
          <p:cNvSpPr/>
          <p:nvPr/>
        </p:nvSpPr>
        <p:spPr>
          <a:xfrm>
            <a:off x="8023754" y="3256992"/>
            <a:ext cx="363578" cy="360464"/>
          </a:xfrm>
          <a:prstGeom prst="ellipse">
            <a:avLst/>
          </a:prstGeom>
          <a:solidFill>
            <a:srgbClr val="43CDD9"/>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TextBox 104">
            <a:extLst>
              <a:ext uri="{FF2B5EF4-FFF2-40B4-BE49-F238E27FC236}">
                <a16:creationId xmlns:a16="http://schemas.microsoft.com/office/drawing/2014/main" id="{99C82C55-54E0-416A-962D-81F458195754}"/>
              </a:ext>
            </a:extLst>
          </p:cNvPr>
          <p:cNvSpPr txBox="1"/>
          <p:nvPr/>
        </p:nvSpPr>
        <p:spPr>
          <a:xfrm>
            <a:off x="7737642" y="3699550"/>
            <a:ext cx="920124" cy="215444"/>
          </a:xfrm>
          <a:prstGeom prst="rect">
            <a:avLst/>
          </a:prstGeom>
          <a:noFill/>
        </p:spPr>
        <p:txBody>
          <a:bodyPr wrap="none" lIns="0" tIns="0" rIns="0" bIns="0" rtlCol="0">
            <a:spAutoFit/>
          </a:bodyPr>
          <a:lstStyle/>
          <a:p>
            <a:pPr algn="ctr"/>
            <a:r>
              <a:rPr lang="en-US" sz="1400" b="1" dirty="0">
                <a:solidFill>
                  <a:srgbClr val="43CDD9"/>
                </a:solidFill>
              </a:rPr>
              <a:t>17.10.2019</a:t>
            </a:r>
          </a:p>
        </p:txBody>
      </p:sp>
      <p:sp>
        <p:nvSpPr>
          <p:cNvPr id="106" name="TextBox 105">
            <a:extLst>
              <a:ext uri="{FF2B5EF4-FFF2-40B4-BE49-F238E27FC236}">
                <a16:creationId xmlns:a16="http://schemas.microsoft.com/office/drawing/2014/main" id="{25300C9C-8FB9-4EB4-9F05-EDEA4D054547}"/>
              </a:ext>
            </a:extLst>
          </p:cNvPr>
          <p:cNvSpPr txBox="1"/>
          <p:nvPr/>
        </p:nvSpPr>
        <p:spPr>
          <a:xfrm>
            <a:off x="7181230" y="1616830"/>
            <a:ext cx="2104584" cy="369332"/>
          </a:xfrm>
          <a:prstGeom prst="rect">
            <a:avLst/>
          </a:prstGeom>
          <a:noFill/>
        </p:spPr>
        <p:txBody>
          <a:bodyPr wrap="square" lIns="0" tIns="0" rIns="0" bIns="0" rtlCol="0">
            <a:spAutoFit/>
          </a:bodyPr>
          <a:lstStyle/>
          <a:p>
            <a:pPr algn="ctr"/>
            <a:r>
              <a:rPr lang="en-US" sz="1200" b="1" dirty="0">
                <a:solidFill>
                  <a:srgbClr val="43CDD9"/>
                </a:solidFill>
              </a:rPr>
              <a:t>REVISED WITHDRAWAL AGREEMENT</a:t>
            </a:r>
          </a:p>
        </p:txBody>
      </p:sp>
      <p:cxnSp>
        <p:nvCxnSpPr>
          <p:cNvPr id="108" name="Straight Connector 66">
            <a:extLst>
              <a:ext uri="{FF2B5EF4-FFF2-40B4-BE49-F238E27FC236}">
                <a16:creationId xmlns:a16="http://schemas.microsoft.com/office/drawing/2014/main" id="{2F66544B-E227-4ED4-8C7E-547AF42E91A6}"/>
              </a:ext>
              <a:ext uri="{C183D7F6-B498-43B3-948B-1728B52AA6E4}">
                <adec:decorative xmlns:adec="http://schemas.microsoft.com/office/drawing/2017/decorative" val="1"/>
              </a:ext>
            </a:extLst>
          </p:cNvPr>
          <p:cNvCxnSpPr>
            <a:cxnSpLocks/>
          </p:cNvCxnSpPr>
          <p:nvPr/>
        </p:nvCxnSpPr>
        <p:spPr>
          <a:xfrm>
            <a:off x="8189086" y="2707167"/>
            <a:ext cx="0" cy="482696"/>
          </a:xfrm>
          <a:prstGeom prst="line">
            <a:avLst/>
          </a:prstGeom>
          <a:ln w="19050">
            <a:solidFill>
              <a:srgbClr val="43CDD9"/>
            </a:solidFill>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DDA732BE-2059-4A3B-AF91-DC4A7520AE64}"/>
              </a:ext>
            </a:extLst>
          </p:cNvPr>
          <p:cNvSpPr txBox="1"/>
          <p:nvPr/>
        </p:nvSpPr>
        <p:spPr>
          <a:xfrm>
            <a:off x="7080736" y="1962253"/>
            <a:ext cx="2249614" cy="646331"/>
          </a:xfrm>
          <a:prstGeom prst="rect">
            <a:avLst/>
          </a:prstGeom>
          <a:noFill/>
        </p:spPr>
        <p:txBody>
          <a:bodyPr wrap="square" lIns="0" tIns="0" rIns="0" bIns="0" rtlCol="0">
            <a:spAutoFit/>
          </a:bodyPr>
          <a:lstStyle/>
          <a:p>
            <a:pPr algn="ctr"/>
            <a:r>
              <a:rPr lang="en-US" sz="1400" dirty="0"/>
              <a:t>Boris Johnson’s government re-evaluates the withdrawal agreement</a:t>
            </a:r>
          </a:p>
        </p:txBody>
      </p:sp>
      <p:grpSp>
        <p:nvGrpSpPr>
          <p:cNvPr id="9" name="Group 80" descr="This is an icon of a calendar. ">
            <a:extLst>
              <a:ext uri="{FF2B5EF4-FFF2-40B4-BE49-F238E27FC236}">
                <a16:creationId xmlns:a16="http://schemas.microsoft.com/office/drawing/2014/main" id="{48B51A24-0E67-42CC-A6B5-4E2FE39EC9D8}"/>
              </a:ext>
            </a:extLst>
          </p:cNvPr>
          <p:cNvGrpSpPr/>
          <p:nvPr/>
        </p:nvGrpSpPr>
        <p:grpSpPr>
          <a:xfrm>
            <a:off x="8107815" y="3329557"/>
            <a:ext cx="202636" cy="215333"/>
            <a:chOff x="8208963" y="3762375"/>
            <a:chExt cx="306387" cy="306388"/>
          </a:xfrm>
        </p:grpSpPr>
        <p:sp>
          <p:nvSpPr>
            <p:cNvPr id="111" name="Freeform 27">
              <a:extLst>
                <a:ext uri="{FF2B5EF4-FFF2-40B4-BE49-F238E27FC236}">
                  <a16:creationId xmlns:a16="http://schemas.microsoft.com/office/drawing/2014/main" id="{B7F2F841-6007-4D04-A508-68F17FEDA513}"/>
                </a:ext>
              </a:extLst>
            </p:cNvPr>
            <p:cNvSpPr>
              <a:spLocks/>
            </p:cNvSpPr>
            <p:nvPr/>
          </p:nvSpPr>
          <p:spPr bwMode="auto">
            <a:xfrm>
              <a:off x="8424863" y="3943350"/>
              <a:ext cx="53975" cy="53975"/>
            </a:xfrm>
            <a:custGeom>
              <a:avLst/>
              <a:gdLst>
                <a:gd name="T0" fmla="*/ 300 w 360"/>
                <a:gd name="T1" fmla="*/ 240 h 360"/>
                <a:gd name="T2" fmla="*/ 120 w 360"/>
                <a:gd name="T3" fmla="*/ 240 h 360"/>
                <a:gd name="T4" fmla="*/ 120 w 360"/>
                <a:gd name="T5" fmla="*/ 60 h 360"/>
                <a:gd name="T6" fmla="*/ 60 w 360"/>
                <a:gd name="T7" fmla="*/ 0 h 360"/>
                <a:gd name="T8" fmla="*/ 0 w 360"/>
                <a:gd name="T9" fmla="*/ 60 h 360"/>
                <a:gd name="T10" fmla="*/ 0 w 360"/>
                <a:gd name="T11" fmla="*/ 300 h 360"/>
                <a:gd name="T12" fmla="*/ 60 w 360"/>
                <a:gd name="T13" fmla="*/ 360 h 360"/>
                <a:gd name="T14" fmla="*/ 300 w 360"/>
                <a:gd name="T15" fmla="*/ 360 h 360"/>
                <a:gd name="T16" fmla="*/ 360 w 360"/>
                <a:gd name="T17" fmla="*/ 300 h 360"/>
                <a:gd name="T18" fmla="*/ 300 w 360"/>
                <a:gd name="T19"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0">
                  <a:moveTo>
                    <a:pt x="300" y="240"/>
                  </a:moveTo>
                  <a:cubicBezTo>
                    <a:pt x="120" y="240"/>
                    <a:pt x="120" y="240"/>
                    <a:pt x="120" y="240"/>
                  </a:cubicBezTo>
                  <a:cubicBezTo>
                    <a:pt x="120" y="60"/>
                    <a:pt x="120" y="60"/>
                    <a:pt x="120" y="60"/>
                  </a:cubicBezTo>
                  <a:cubicBezTo>
                    <a:pt x="120" y="27"/>
                    <a:pt x="93" y="0"/>
                    <a:pt x="60" y="0"/>
                  </a:cubicBezTo>
                  <a:cubicBezTo>
                    <a:pt x="27" y="0"/>
                    <a:pt x="0" y="27"/>
                    <a:pt x="0" y="60"/>
                  </a:cubicBezTo>
                  <a:cubicBezTo>
                    <a:pt x="0" y="300"/>
                    <a:pt x="0" y="300"/>
                    <a:pt x="0" y="300"/>
                  </a:cubicBezTo>
                  <a:cubicBezTo>
                    <a:pt x="0" y="333"/>
                    <a:pt x="27" y="360"/>
                    <a:pt x="60" y="360"/>
                  </a:cubicBezTo>
                  <a:cubicBezTo>
                    <a:pt x="300" y="360"/>
                    <a:pt x="300" y="360"/>
                    <a:pt x="300" y="360"/>
                  </a:cubicBezTo>
                  <a:cubicBezTo>
                    <a:pt x="333" y="360"/>
                    <a:pt x="360" y="333"/>
                    <a:pt x="360" y="300"/>
                  </a:cubicBezTo>
                  <a:cubicBezTo>
                    <a:pt x="360" y="267"/>
                    <a:pt x="333" y="240"/>
                    <a:pt x="300" y="2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2" name="Freeform 28">
              <a:extLst>
                <a:ext uri="{FF2B5EF4-FFF2-40B4-BE49-F238E27FC236}">
                  <a16:creationId xmlns:a16="http://schemas.microsoft.com/office/drawing/2014/main" id="{AAA838F1-5E0F-4711-8B5E-5C1DF833C1C5}"/>
                </a:ext>
              </a:extLst>
            </p:cNvPr>
            <p:cNvSpPr>
              <a:spLocks/>
            </p:cNvSpPr>
            <p:nvPr/>
          </p:nvSpPr>
          <p:spPr bwMode="auto">
            <a:xfrm>
              <a:off x="8245475" y="3925888"/>
              <a:ext cx="53975" cy="17463"/>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3" name="Freeform 29">
              <a:extLst>
                <a:ext uri="{FF2B5EF4-FFF2-40B4-BE49-F238E27FC236}">
                  <a16:creationId xmlns:a16="http://schemas.microsoft.com/office/drawing/2014/main" id="{EC03660E-A1F8-4B6C-A717-BB1590AEF5F9}"/>
                </a:ext>
              </a:extLst>
            </p:cNvPr>
            <p:cNvSpPr>
              <a:spLocks/>
            </p:cNvSpPr>
            <p:nvPr/>
          </p:nvSpPr>
          <p:spPr bwMode="auto">
            <a:xfrm>
              <a:off x="8245475" y="3979863"/>
              <a:ext cx="53975" cy="17463"/>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14" name="Freeform 30">
              <a:extLst>
                <a:ext uri="{FF2B5EF4-FFF2-40B4-BE49-F238E27FC236}">
                  <a16:creationId xmlns:a16="http://schemas.microsoft.com/office/drawing/2014/main" id="{2CB451B3-2454-40C3-BB59-2A7B39096EB3}"/>
                </a:ext>
              </a:extLst>
            </p:cNvPr>
            <p:cNvSpPr>
              <a:spLocks noEditPoints="1"/>
            </p:cNvSpPr>
            <p:nvPr/>
          </p:nvSpPr>
          <p:spPr bwMode="auto">
            <a:xfrm>
              <a:off x="8208963" y="3762375"/>
              <a:ext cx="306387" cy="306388"/>
            </a:xfrm>
            <a:custGeom>
              <a:avLst/>
              <a:gdLst>
                <a:gd name="T0" fmla="*/ 1808 w 2048"/>
                <a:gd name="T1" fmla="*/ 240 h 2048"/>
                <a:gd name="T2" fmla="*/ 1628 w 2048"/>
                <a:gd name="T3" fmla="*/ 0 h 2048"/>
                <a:gd name="T4" fmla="*/ 1448 w 2048"/>
                <a:gd name="T5" fmla="*/ 240 h 2048"/>
                <a:gd name="T6" fmla="*/ 1208 w 2048"/>
                <a:gd name="T7" fmla="*/ 180 h 2048"/>
                <a:gd name="T8" fmla="*/ 848 w 2048"/>
                <a:gd name="T9" fmla="*/ 180 h 2048"/>
                <a:gd name="T10" fmla="*/ 600 w 2048"/>
                <a:gd name="T11" fmla="*/ 240 h 2048"/>
                <a:gd name="T12" fmla="*/ 420 w 2048"/>
                <a:gd name="T13" fmla="*/ 0 h 2048"/>
                <a:gd name="T14" fmla="*/ 240 w 2048"/>
                <a:gd name="T15" fmla="*/ 240 h 2048"/>
                <a:gd name="T16" fmla="*/ 0 w 2048"/>
                <a:gd name="T17" fmla="*/ 420 h 2048"/>
                <a:gd name="T18" fmla="*/ 180 w 2048"/>
                <a:gd name="T19" fmla="*/ 1928 h 2048"/>
                <a:gd name="T20" fmla="*/ 1508 w 2048"/>
                <a:gd name="T21" fmla="*/ 2048 h 2048"/>
                <a:gd name="T22" fmla="*/ 2048 w 2048"/>
                <a:gd name="T23" fmla="*/ 420 h 2048"/>
                <a:gd name="T24" fmla="*/ 1568 w 2048"/>
                <a:gd name="T25" fmla="*/ 180 h 2048"/>
                <a:gd name="T26" fmla="*/ 1688 w 2048"/>
                <a:gd name="T27" fmla="*/ 180 h 2048"/>
                <a:gd name="T28" fmla="*/ 1628 w 2048"/>
                <a:gd name="T29" fmla="*/ 480 h 2048"/>
                <a:gd name="T30" fmla="*/ 1568 w 2048"/>
                <a:gd name="T31" fmla="*/ 180 h 2048"/>
                <a:gd name="T32" fmla="*/ 968 w 2048"/>
                <a:gd name="T33" fmla="*/ 300 h 2048"/>
                <a:gd name="T34" fmla="*/ 968 w 2048"/>
                <a:gd name="T35" fmla="*/ 180 h 2048"/>
                <a:gd name="T36" fmla="*/ 1088 w 2048"/>
                <a:gd name="T37" fmla="*/ 180 h 2048"/>
                <a:gd name="T38" fmla="*/ 1028 w 2048"/>
                <a:gd name="T39" fmla="*/ 480 h 2048"/>
                <a:gd name="T40" fmla="*/ 968 w 2048"/>
                <a:gd name="T41" fmla="*/ 300 h 2048"/>
                <a:gd name="T42" fmla="*/ 420 w 2048"/>
                <a:gd name="T43" fmla="*/ 120 h 2048"/>
                <a:gd name="T44" fmla="*/ 480 w 2048"/>
                <a:gd name="T45" fmla="*/ 420 h 2048"/>
                <a:gd name="T46" fmla="*/ 360 w 2048"/>
                <a:gd name="T47" fmla="*/ 420 h 2048"/>
                <a:gd name="T48" fmla="*/ 1508 w 2048"/>
                <a:gd name="T49" fmla="*/ 1928 h 2048"/>
                <a:gd name="T50" fmla="*/ 1508 w 2048"/>
                <a:gd name="T51" fmla="*/ 1088 h 2048"/>
                <a:gd name="T52" fmla="*/ 1508 w 2048"/>
                <a:gd name="T53" fmla="*/ 1928 h 2048"/>
                <a:gd name="T54" fmla="*/ 1508 w 2048"/>
                <a:gd name="T55" fmla="*/ 968 h 2048"/>
                <a:gd name="T56" fmla="*/ 1148 w 2048"/>
                <a:gd name="T57" fmla="*/ 1088 h 2048"/>
                <a:gd name="T58" fmla="*/ 848 w 2048"/>
                <a:gd name="T59" fmla="*/ 1148 h 2048"/>
                <a:gd name="T60" fmla="*/ 1059 w 2048"/>
                <a:gd name="T61" fmla="*/ 1208 h 2048"/>
                <a:gd name="T62" fmla="*/ 908 w 2048"/>
                <a:gd name="T63" fmla="*/ 1448 h 2048"/>
                <a:gd name="T64" fmla="*/ 908 w 2048"/>
                <a:gd name="T65" fmla="*/ 1568 h 2048"/>
                <a:gd name="T66" fmla="*/ 1059 w 2048"/>
                <a:gd name="T67" fmla="*/ 1808 h 2048"/>
                <a:gd name="T68" fmla="*/ 120 w 2048"/>
                <a:gd name="T69" fmla="*/ 1748 h 2048"/>
                <a:gd name="T70" fmla="*/ 1928 w 2048"/>
                <a:gd name="T71" fmla="*/ 848 h 2048"/>
                <a:gd name="T72" fmla="*/ 1928 w 2048"/>
                <a:gd name="T73" fmla="*/ 728 h 2048"/>
                <a:gd name="T74" fmla="*/ 120 w 2048"/>
                <a:gd name="T75" fmla="*/ 420 h 2048"/>
                <a:gd name="T76" fmla="*/ 240 w 2048"/>
                <a:gd name="T77" fmla="*/ 360 h 2048"/>
                <a:gd name="T78" fmla="*/ 420 w 2048"/>
                <a:gd name="T79" fmla="*/ 600 h 2048"/>
                <a:gd name="T80" fmla="*/ 600 w 2048"/>
                <a:gd name="T81" fmla="*/ 360 h 2048"/>
                <a:gd name="T82" fmla="*/ 848 w 2048"/>
                <a:gd name="T83" fmla="*/ 420 h 2048"/>
                <a:gd name="T84" fmla="*/ 1208 w 2048"/>
                <a:gd name="T85" fmla="*/ 420 h 2048"/>
                <a:gd name="T86" fmla="*/ 1448 w 2048"/>
                <a:gd name="T87" fmla="*/ 360 h 2048"/>
                <a:gd name="T88" fmla="*/ 1628 w 2048"/>
                <a:gd name="T89" fmla="*/ 600 h 2048"/>
                <a:gd name="T90" fmla="*/ 1808 w 2048"/>
                <a:gd name="T91" fmla="*/ 360 h 2048"/>
                <a:gd name="T92" fmla="*/ 1928 w 2048"/>
                <a:gd name="T93" fmla="*/ 4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8" h="2048">
                  <a:moveTo>
                    <a:pt x="1868" y="240"/>
                  </a:moveTo>
                  <a:cubicBezTo>
                    <a:pt x="1808" y="240"/>
                    <a:pt x="1808" y="240"/>
                    <a:pt x="1808" y="240"/>
                  </a:cubicBezTo>
                  <a:cubicBezTo>
                    <a:pt x="1808" y="180"/>
                    <a:pt x="1808" y="180"/>
                    <a:pt x="1808" y="180"/>
                  </a:cubicBezTo>
                  <a:cubicBezTo>
                    <a:pt x="1808" y="81"/>
                    <a:pt x="1727" y="0"/>
                    <a:pt x="1628" y="0"/>
                  </a:cubicBezTo>
                  <a:cubicBezTo>
                    <a:pt x="1529" y="0"/>
                    <a:pt x="1448" y="81"/>
                    <a:pt x="1448" y="180"/>
                  </a:cubicBezTo>
                  <a:cubicBezTo>
                    <a:pt x="1448" y="240"/>
                    <a:pt x="1448" y="240"/>
                    <a:pt x="1448" y="240"/>
                  </a:cubicBezTo>
                  <a:cubicBezTo>
                    <a:pt x="1208" y="240"/>
                    <a:pt x="1208" y="240"/>
                    <a:pt x="1208" y="240"/>
                  </a:cubicBezTo>
                  <a:cubicBezTo>
                    <a:pt x="1208" y="180"/>
                    <a:pt x="1208" y="180"/>
                    <a:pt x="1208" y="180"/>
                  </a:cubicBezTo>
                  <a:cubicBezTo>
                    <a:pt x="1208" y="81"/>
                    <a:pt x="1127" y="0"/>
                    <a:pt x="1028" y="0"/>
                  </a:cubicBezTo>
                  <a:cubicBezTo>
                    <a:pt x="929" y="0"/>
                    <a:pt x="848" y="81"/>
                    <a:pt x="848" y="180"/>
                  </a:cubicBezTo>
                  <a:cubicBezTo>
                    <a:pt x="848" y="240"/>
                    <a:pt x="848" y="240"/>
                    <a:pt x="848" y="240"/>
                  </a:cubicBezTo>
                  <a:cubicBezTo>
                    <a:pt x="600" y="240"/>
                    <a:pt x="600" y="240"/>
                    <a:pt x="600" y="240"/>
                  </a:cubicBezTo>
                  <a:cubicBezTo>
                    <a:pt x="600" y="180"/>
                    <a:pt x="600" y="180"/>
                    <a:pt x="600" y="180"/>
                  </a:cubicBezTo>
                  <a:cubicBezTo>
                    <a:pt x="600" y="81"/>
                    <a:pt x="519" y="0"/>
                    <a:pt x="420" y="0"/>
                  </a:cubicBezTo>
                  <a:cubicBezTo>
                    <a:pt x="321" y="0"/>
                    <a:pt x="240" y="81"/>
                    <a:pt x="240" y="180"/>
                  </a:cubicBezTo>
                  <a:cubicBezTo>
                    <a:pt x="240" y="240"/>
                    <a:pt x="240" y="240"/>
                    <a:pt x="240" y="240"/>
                  </a:cubicBezTo>
                  <a:cubicBezTo>
                    <a:pt x="180" y="240"/>
                    <a:pt x="180" y="240"/>
                    <a:pt x="180" y="240"/>
                  </a:cubicBezTo>
                  <a:cubicBezTo>
                    <a:pt x="81" y="240"/>
                    <a:pt x="0" y="321"/>
                    <a:pt x="0" y="420"/>
                  </a:cubicBezTo>
                  <a:cubicBezTo>
                    <a:pt x="0" y="1748"/>
                    <a:pt x="0" y="1748"/>
                    <a:pt x="0" y="1748"/>
                  </a:cubicBezTo>
                  <a:cubicBezTo>
                    <a:pt x="0" y="1847"/>
                    <a:pt x="81" y="1928"/>
                    <a:pt x="180" y="1928"/>
                  </a:cubicBezTo>
                  <a:cubicBezTo>
                    <a:pt x="1169" y="1928"/>
                    <a:pt x="1169" y="1928"/>
                    <a:pt x="1169" y="1928"/>
                  </a:cubicBezTo>
                  <a:cubicBezTo>
                    <a:pt x="1262" y="2003"/>
                    <a:pt x="1380" y="2048"/>
                    <a:pt x="1508" y="2048"/>
                  </a:cubicBezTo>
                  <a:cubicBezTo>
                    <a:pt x="1806" y="2048"/>
                    <a:pt x="2048" y="1806"/>
                    <a:pt x="2048" y="1508"/>
                  </a:cubicBezTo>
                  <a:cubicBezTo>
                    <a:pt x="2048" y="420"/>
                    <a:pt x="2048" y="420"/>
                    <a:pt x="2048" y="420"/>
                  </a:cubicBezTo>
                  <a:cubicBezTo>
                    <a:pt x="2048" y="321"/>
                    <a:pt x="1967" y="240"/>
                    <a:pt x="1868" y="240"/>
                  </a:cubicBezTo>
                  <a:close/>
                  <a:moveTo>
                    <a:pt x="1568" y="180"/>
                  </a:moveTo>
                  <a:cubicBezTo>
                    <a:pt x="1568" y="147"/>
                    <a:pt x="1595" y="120"/>
                    <a:pt x="1628" y="120"/>
                  </a:cubicBezTo>
                  <a:cubicBezTo>
                    <a:pt x="1661" y="120"/>
                    <a:pt x="1688" y="147"/>
                    <a:pt x="1688" y="180"/>
                  </a:cubicBezTo>
                  <a:cubicBezTo>
                    <a:pt x="1688" y="420"/>
                    <a:pt x="1688" y="420"/>
                    <a:pt x="1688" y="420"/>
                  </a:cubicBezTo>
                  <a:cubicBezTo>
                    <a:pt x="1688" y="453"/>
                    <a:pt x="1661" y="480"/>
                    <a:pt x="1628" y="480"/>
                  </a:cubicBezTo>
                  <a:cubicBezTo>
                    <a:pt x="1595" y="480"/>
                    <a:pt x="1568" y="453"/>
                    <a:pt x="1568" y="420"/>
                  </a:cubicBezTo>
                  <a:lnTo>
                    <a:pt x="1568" y="180"/>
                  </a:lnTo>
                  <a:close/>
                  <a:moveTo>
                    <a:pt x="968" y="300"/>
                  </a:moveTo>
                  <a:cubicBezTo>
                    <a:pt x="968" y="300"/>
                    <a:pt x="968" y="300"/>
                    <a:pt x="968" y="300"/>
                  </a:cubicBezTo>
                  <a:cubicBezTo>
                    <a:pt x="968" y="300"/>
                    <a:pt x="968" y="300"/>
                    <a:pt x="968" y="300"/>
                  </a:cubicBezTo>
                  <a:cubicBezTo>
                    <a:pt x="968" y="180"/>
                    <a:pt x="968" y="180"/>
                    <a:pt x="968" y="180"/>
                  </a:cubicBezTo>
                  <a:cubicBezTo>
                    <a:pt x="968" y="147"/>
                    <a:pt x="995" y="120"/>
                    <a:pt x="1028" y="120"/>
                  </a:cubicBezTo>
                  <a:cubicBezTo>
                    <a:pt x="1061" y="120"/>
                    <a:pt x="1088" y="147"/>
                    <a:pt x="1088" y="180"/>
                  </a:cubicBezTo>
                  <a:cubicBezTo>
                    <a:pt x="1088" y="420"/>
                    <a:pt x="1088" y="420"/>
                    <a:pt x="1088" y="420"/>
                  </a:cubicBezTo>
                  <a:cubicBezTo>
                    <a:pt x="1088" y="453"/>
                    <a:pt x="1061" y="480"/>
                    <a:pt x="1028" y="480"/>
                  </a:cubicBezTo>
                  <a:cubicBezTo>
                    <a:pt x="995" y="480"/>
                    <a:pt x="968" y="453"/>
                    <a:pt x="968" y="420"/>
                  </a:cubicBezTo>
                  <a:lnTo>
                    <a:pt x="968" y="300"/>
                  </a:lnTo>
                  <a:close/>
                  <a:moveTo>
                    <a:pt x="360" y="180"/>
                  </a:moveTo>
                  <a:cubicBezTo>
                    <a:pt x="360" y="147"/>
                    <a:pt x="387" y="120"/>
                    <a:pt x="420" y="120"/>
                  </a:cubicBezTo>
                  <a:cubicBezTo>
                    <a:pt x="453" y="120"/>
                    <a:pt x="480" y="147"/>
                    <a:pt x="480" y="180"/>
                  </a:cubicBezTo>
                  <a:cubicBezTo>
                    <a:pt x="480" y="420"/>
                    <a:pt x="480" y="420"/>
                    <a:pt x="480" y="420"/>
                  </a:cubicBezTo>
                  <a:cubicBezTo>
                    <a:pt x="480" y="453"/>
                    <a:pt x="453" y="480"/>
                    <a:pt x="420" y="480"/>
                  </a:cubicBezTo>
                  <a:cubicBezTo>
                    <a:pt x="387" y="480"/>
                    <a:pt x="360" y="453"/>
                    <a:pt x="360" y="420"/>
                  </a:cubicBezTo>
                  <a:lnTo>
                    <a:pt x="360" y="180"/>
                  </a:lnTo>
                  <a:close/>
                  <a:moveTo>
                    <a:pt x="1508" y="1928"/>
                  </a:moveTo>
                  <a:cubicBezTo>
                    <a:pt x="1276" y="1928"/>
                    <a:pt x="1088" y="1740"/>
                    <a:pt x="1088" y="1508"/>
                  </a:cubicBezTo>
                  <a:cubicBezTo>
                    <a:pt x="1088" y="1276"/>
                    <a:pt x="1276" y="1088"/>
                    <a:pt x="1508" y="1088"/>
                  </a:cubicBezTo>
                  <a:cubicBezTo>
                    <a:pt x="1740" y="1088"/>
                    <a:pt x="1928" y="1276"/>
                    <a:pt x="1928" y="1508"/>
                  </a:cubicBezTo>
                  <a:cubicBezTo>
                    <a:pt x="1928" y="1740"/>
                    <a:pt x="1740" y="1928"/>
                    <a:pt x="1508" y="1928"/>
                  </a:cubicBezTo>
                  <a:close/>
                  <a:moveTo>
                    <a:pt x="1928" y="1169"/>
                  </a:moveTo>
                  <a:cubicBezTo>
                    <a:pt x="1829" y="1046"/>
                    <a:pt x="1677" y="968"/>
                    <a:pt x="1508" y="968"/>
                  </a:cubicBezTo>
                  <a:cubicBezTo>
                    <a:pt x="1378" y="968"/>
                    <a:pt x="1259" y="1014"/>
                    <a:pt x="1166" y="1091"/>
                  </a:cubicBezTo>
                  <a:cubicBezTo>
                    <a:pt x="1160" y="1089"/>
                    <a:pt x="1154" y="1088"/>
                    <a:pt x="1148" y="1088"/>
                  </a:cubicBezTo>
                  <a:cubicBezTo>
                    <a:pt x="908" y="1088"/>
                    <a:pt x="908" y="1088"/>
                    <a:pt x="908" y="1088"/>
                  </a:cubicBezTo>
                  <a:cubicBezTo>
                    <a:pt x="875" y="1088"/>
                    <a:pt x="848" y="1115"/>
                    <a:pt x="848" y="1148"/>
                  </a:cubicBezTo>
                  <a:cubicBezTo>
                    <a:pt x="848" y="1181"/>
                    <a:pt x="875" y="1208"/>
                    <a:pt x="908" y="1208"/>
                  </a:cubicBezTo>
                  <a:cubicBezTo>
                    <a:pt x="1059" y="1208"/>
                    <a:pt x="1059" y="1208"/>
                    <a:pt x="1059" y="1208"/>
                  </a:cubicBezTo>
                  <a:cubicBezTo>
                    <a:pt x="1012" y="1278"/>
                    <a:pt x="981" y="1360"/>
                    <a:pt x="971" y="1448"/>
                  </a:cubicBezTo>
                  <a:cubicBezTo>
                    <a:pt x="908" y="1448"/>
                    <a:pt x="908" y="1448"/>
                    <a:pt x="908" y="1448"/>
                  </a:cubicBezTo>
                  <a:cubicBezTo>
                    <a:pt x="875" y="1448"/>
                    <a:pt x="848" y="1475"/>
                    <a:pt x="848" y="1508"/>
                  </a:cubicBezTo>
                  <a:cubicBezTo>
                    <a:pt x="848" y="1541"/>
                    <a:pt x="875" y="1568"/>
                    <a:pt x="908" y="1568"/>
                  </a:cubicBezTo>
                  <a:cubicBezTo>
                    <a:pt x="971" y="1568"/>
                    <a:pt x="971" y="1568"/>
                    <a:pt x="971" y="1568"/>
                  </a:cubicBezTo>
                  <a:cubicBezTo>
                    <a:pt x="981" y="1656"/>
                    <a:pt x="1012" y="1738"/>
                    <a:pt x="1059" y="1808"/>
                  </a:cubicBezTo>
                  <a:cubicBezTo>
                    <a:pt x="180" y="1808"/>
                    <a:pt x="180" y="1808"/>
                    <a:pt x="180" y="1808"/>
                  </a:cubicBezTo>
                  <a:cubicBezTo>
                    <a:pt x="147" y="1808"/>
                    <a:pt x="120" y="1781"/>
                    <a:pt x="120" y="1748"/>
                  </a:cubicBezTo>
                  <a:cubicBezTo>
                    <a:pt x="120" y="848"/>
                    <a:pt x="120" y="848"/>
                    <a:pt x="120" y="848"/>
                  </a:cubicBezTo>
                  <a:cubicBezTo>
                    <a:pt x="1928" y="848"/>
                    <a:pt x="1928" y="848"/>
                    <a:pt x="1928" y="848"/>
                  </a:cubicBezTo>
                  <a:lnTo>
                    <a:pt x="1928" y="1169"/>
                  </a:lnTo>
                  <a:close/>
                  <a:moveTo>
                    <a:pt x="1928" y="728"/>
                  </a:moveTo>
                  <a:cubicBezTo>
                    <a:pt x="120" y="728"/>
                    <a:pt x="120" y="728"/>
                    <a:pt x="120" y="728"/>
                  </a:cubicBezTo>
                  <a:cubicBezTo>
                    <a:pt x="120" y="420"/>
                    <a:pt x="120" y="420"/>
                    <a:pt x="120" y="420"/>
                  </a:cubicBezTo>
                  <a:cubicBezTo>
                    <a:pt x="120" y="387"/>
                    <a:pt x="147" y="360"/>
                    <a:pt x="180" y="360"/>
                  </a:cubicBezTo>
                  <a:cubicBezTo>
                    <a:pt x="240" y="360"/>
                    <a:pt x="240" y="360"/>
                    <a:pt x="240" y="360"/>
                  </a:cubicBezTo>
                  <a:cubicBezTo>
                    <a:pt x="240" y="420"/>
                    <a:pt x="240" y="420"/>
                    <a:pt x="240" y="420"/>
                  </a:cubicBezTo>
                  <a:cubicBezTo>
                    <a:pt x="240" y="519"/>
                    <a:pt x="321" y="600"/>
                    <a:pt x="420" y="600"/>
                  </a:cubicBezTo>
                  <a:cubicBezTo>
                    <a:pt x="519" y="600"/>
                    <a:pt x="600" y="519"/>
                    <a:pt x="600" y="420"/>
                  </a:cubicBezTo>
                  <a:cubicBezTo>
                    <a:pt x="600" y="360"/>
                    <a:pt x="600" y="360"/>
                    <a:pt x="600" y="360"/>
                  </a:cubicBezTo>
                  <a:cubicBezTo>
                    <a:pt x="848" y="360"/>
                    <a:pt x="848" y="360"/>
                    <a:pt x="848" y="360"/>
                  </a:cubicBezTo>
                  <a:cubicBezTo>
                    <a:pt x="848" y="420"/>
                    <a:pt x="848" y="420"/>
                    <a:pt x="848" y="420"/>
                  </a:cubicBezTo>
                  <a:cubicBezTo>
                    <a:pt x="848" y="519"/>
                    <a:pt x="929" y="600"/>
                    <a:pt x="1028" y="600"/>
                  </a:cubicBezTo>
                  <a:cubicBezTo>
                    <a:pt x="1127" y="600"/>
                    <a:pt x="1208" y="519"/>
                    <a:pt x="1208" y="420"/>
                  </a:cubicBezTo>
                  <a:cubicBezTo>
                    <a:pt x="1208" y="360"/>
                    <a:pt x="1208" y="360"/>
                    <a:pt x="1208" y="360"/>
                  </a:cubicBezTo>
                  <a:cubicBezTo>
                    <a:pt x="1448" y="360"/>
                    <a:pt x="1448" y="360"/>
                    <a:pt x="1448" y="360"/>
                  </a:cubicBezTo>
                  <a:cubicBezTo>
                    <a:pt x="1448" y="420"/>
                    <a:pt x="1448" y="420"/>
                    <a:pt x="1448" y="420"/>
                  </a:cubicBezTo>
                  <a:cubicBezTo>
                    <a:pt x="1448" y="519"/>
                    <a:pt x="1529" y="600"/>
                    <a:pt x="1628" y="600"/>
                  </a:cubicBezTo>
                  <a:cubicBezTo>
                    <a:pt x="1727" y="600"/>
                    <a:pt x="1808" y="519"/>
                    <a:pt x="1808" y="420"/>
                  </a:cubicBezTo>
                  <a:cubicBezTo>
                    <a:pt x="1808" y="360"/>
                    <a:pt x="1808" y="360"/>
                    <a:pt x="1808" y="360"/>
                  </a:cubicBezTo>
                  <a:cubicBezTo>
                    <a:pt x="1868" y="360"/>
                    <a:pt x="1868" y="360"/>
                    <a:pt x="1868" y="360"/>
                  </a:cubicBezTo>
                  <a:cubicBezTo>
                    <a:pt x="1901" y="360"/>
                    <a:pt x="1928" y="387"/>
                    <a:pt x="1928" y="420"/>
                  </a:cubicBezTo>
                  <a:lnTo>
                    <a:pt x="1928" y="7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15" name="Oval 72">
            <a:extLst>
              <a:ext uri="{FF2B5EF4-FFF2-40B4-BE49-F238E27FC236}">
                <a16:creationId xmlns:a16="http://schemas.microsoft.com/office/drawing/2014/main" id="{34D5CE9D-E9B1-425C-B83B-16BA46799D9E}"/>
              </a:ext>
              <a:ext uri="{C183D7F6-B498-43B3-948B-1728B52AA6E4}">
                <adec:decorative xmlns:adec="http://schemas.microsoft.com/office/drawing/2017/decorative" val="1"/>
              </a:ext>
            </a:extLst>
          </p:cNvPr>
          <p:cNvSpPr/>
          <p:nvPr/>
        </p:nvSpPr>
        <p:spPr>
          <a:xfrm>
            <a:off x="8773818" y="3278548"/>
            <a:ext cx="363578" cy="360464"/>
          </a:xfrm>
          <a:prstGeom prst="ellipse">
            <a:avLst/>
          </a:prstGeom>
          <a:solidFill>
            <a:srgbClr val="43CDD9"/>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16" name="Straight Connector 66">
            <a:extLst>
              <a:ext uri="{FF2B5EF4-FFF2-40B4-BE49-F238E27FC236}">
                <a16:creationId xmlns:a16="http://schemas.microsoft.com/office/drawing/2014/main" id="{EED9E25A-27CE-400A-9105-BA105EF7EBAE}"/>
              </a:ext>
              <a:ext uri="{C183D7F6-B498-43B3-948B-1728B52AA6E4}">
                <adec:decorative xmlns:adec="http://schemas.microsoft.com/office/drawing/2017/decorative" val="1"/>
              </a:ext>
            </a:extLst>
          </p:cNvPr>
          <p:cNvCxnSpPr>
            <a:cxnSpLocks/>
            <a:stCxn id="115" idx="4"/>
          </p:cNvCxnSpPr>
          <p:nvPr/>
        </p:nvCxnSpPr>
        <p:spPr>
          <a:xfrm>
            <a:off x="8955607" y="3639012"/>
            <a:ext cx="0" cy="305100"/>
          </a:xfrm>
          <a:prstGeom prst="line">
            <a:avLst/>
          </a:prstGeom>
          <a:ln w="19050">
            <a:solidFill>
              <a:srgbClr val="43CDD9"/>
            </a:solidFill>
          </a:ln>
        </p:spPr>
        <p:style>
          <a:lnRef idx="1">
            <a:schemeClr val="accent1"/>
          </a:lnRef>
          <a:fillRef idx="0">
            <a:schemeClr val="accent1"/>
          </a:fillRef>
          <a:effectRef idx="0">
            <a:schemeClr val="accent1"/>
          </a:effectRef>
          <a:fontRef idx="minor">
            <a:schemeClr val="tx1"/>
          </a:fontRef>
        </p:style>
      </p:cxnSp>
      <p:sp>
        <p:nvSpPr>
          <p:cNvPr id="117" name="TextBox 116">
            <a:extLst>
              <a:ext uri="{FF2B5EF4-FFF2-40B4-BE49-F238E27FC236}">
                <a16:creationId xmlns:a16="http://schemas.microsoft.com/office/drawing/2014/main" id="{99ADA5DA-7EB5-4645-9FF6-4FCCA3E9CBE3}"/>
              </a:ext>
            </a:extLst>
          </p:cNvPr>
          <p:cNvSpPr txBox="1"/>
          <p:nvPr/>
        </p:nvSpPr>
        <p:spPr>
          <a:xfrm>
            <a:off x="8495545" y="2849639"/>
            <a:ext cx="920124" cy="215444"/>
          </a:xfrm>
          <a:prstGeom prst="rect">
            <a:avLst/>
          </a:prstGeom>
          <a:noFill/>
        </p:spPr>
        <p:txBody>
          <a:bodyPr wrap="none" lIns="0" tIns="0" rIns="0" bIns="0" rtlCol="0">
            <a:spAutoFit/>
          </a:bodyPr>
          <a:lstStyle/>
          <a:p>
            <a:pPr algn="ctr"/>
            <a:r>
              <a:rPr lang="en-US" sz="1400" b="1" dirty="0">
                <a:solidFill>
                  <a:srgbClr val="43CDD9"/>
                </a:solidFill>
              </a:rPr>
              <a:t>29.10.2019</a:t>
            </a:r>
          </a:p>
        </p:txBody>
      </p:sp>
      <p:sp>
        <p:nvSpPr>
          <p:cNvPr id="118" name="TextBox 117">
            <a:extLst>
              <a:ext uri="{FF2B5EF4-FFF2-40B4-BE49-F238E27FC236}">
                <a16:creationId xmlns:a16="http://schemas.microsoft.com/office/drawing/2014/main" id="{3868DEC0-908B-459A-97DA-5166D353D770}"/>
              </a:ext>
            </a:extLst>
          </p:cNvPr>
          <p:cNvSpPr txBox="1"/>
          <p:nvPr/>
        </p:nvSpPr>
        <p:spPr>
          <a:xfrm>
            <a:off x="8405666" y="3971412"/>
            <a:ext cx="1179811" cy="215444"/>
          </a:xfrm>
          <a:prstGeom prst="rect">
            <a:avLst/>
          </a:prstGeom>
          <a:noFill/>
        </p:spPr>
        <p:txBody>
          <a:bodyPr wrap="none" lIns="0" tIns="0" rIns="0" bIns="0" rtlCol="0">
            <a:spAutoFit/>
          </a:bodyPr>
          <a:lstStyle/>
          <a:p>
            <a:pPr algn="ctr"/>
            <a:r>
              <a:rPr lang="en-US" sz="1400" b="1" dirty="0">
                <a:solidFill>
                  <a:srgbClr val="43CDD9"/>
                </a:solidFill>
              </a:rPr>
              <a:t>EXTENSION</a:t>
            </a:r>
          </a:p>
        </p:txBody>
      </p:sp>
      <p:sp>
        <p:nvSpPr>
          <p:cNvPr id="119" name="TextBox 118">
            <a:extLst>
              <a:ext uri="{FF2B5EF4-FFF2-40B4-BE49-F238E27FC236}">
                <a16:creationId xmlns:a16="http://schemas.microsoft.com/office/drawing/2014/main" id="{8AEFEEDA-5BFB-4956-BE79-C573F96A3A4C}"/>
              </a:ext>
            </a:extLst>
          </p:cNvPr>
          <p:cNvSpPr txBox="1"/>
          <p:nvPr/>
        </p:nvSpPr>
        <p:spPr>
          <a:xfrm>
            <a:off x="8089672" y="4115639"/>
            <a:ext cx="1865600" cy="430887"/>
          </a:xfrm>
          <a:prstGeom prst="rect">
            <a:avLst/>
          </a:prstGeom>
          <a:noFill/>
        </p:spPr>
        <p:txBody>
          <a:bodyPr wrap="square" lIns="0" tIns="0" rIns="0" bIns="0" rtlCol="0">
            <a:spAutoFit/>
          </a:bodyPr>
          <a:lstStyle/>
          <a:p>
            <a:pPr algn="ctr"/>
            <a:r>
              <a:rPr lang="en-US" sz="1400" dirty="0"/>
              <a:t>Brexit extension until 31.1.2020</a:t>
            </a:r>
          </a:p>
        </p:txBody>
      </p:sp>
      <p:grpSp>
        <p:nvGrpSpPr>
          <p:cNvPr id="10" name="Group 80" descr="This is an icon of a calendar. ">
            <a:extLst>
              <a:ext uri="{FF2B5EF4-FFF2-40B4-BE49-F238E27FC236}">
                <a16:creationId xmlns:a16="http://schemas.microsoft.com/office/drawing/2014/main" id="{38F7A547-9DFF-4D43-ABC8-BE1BD731F5BF}"/>
              </a:ext>
            </a:extLst>
          </p:cNvPr>
          <p:cNvGrpSpPr/>
          <p:nvPr/>
        </p:nvGrpSpPr>
        <p:grpSpPr>
          <a:xfrm>
            <a:off x="8856422" y="3356463"/>
            <a:ext cx="202636" cy="215333"/>
            <a:chOff x="8208963" y="3762375"/>
            <a:chExt cx="306387" cy="306388"/>
          </a:xfrm>
        </p:grpSpPr>
        <p:sp>
          <p:nvSpPr>
            <p:cNvPr id="121" name="Freeform 27">
              <a:extLst>
                <a:ext uri="{FF2B5EF4-FFF2-40B4-BE49-F238E27FC236}">
                  <a16:creationId xmlns:a16="http://schemas.microsoft.com/office/drawing/2014/main" id="{6D165070-BD5E-42F5-AD1A-E5C0D8F7F01E}"/>
                </a:ext>
              </a:extLst>
            </p:cNvPr>
            <p:cNvSpPr>
              <a:spLocks/>
            </p:cNvSpPr>
            <p:nvPr/>
          </p:nvSpPr>
          <p:spPr bwMode="auto">
            <a:xfrm>
              <a:off x="8424863" y="3943350"/>
              <a:ext cx="53975" cy="53975"/>
            </a:xfrm>
            <a:custGeom>
              <a:avLst/>
              <a:gdLst>
                <a:gd name="T0" fmla="*/ 300 w 360"/>
                <a:gd name="T1" fmla="*/ 240 h 360"/>
                <a:gd name="T2" fmla="*/ 120 w 360"/>
                <a:gd name="T3" fmla="*/ 240 h 360"/>
                <a:gd name="T4" fmla="*/ 120 w 360"/>
                <a:gd name="T5" fmla="*/ 60 h 360"/>
                <a:gd name="T6" fmla="*/ 60 w 360"/>
                <a:gd name="T7" fmla="*/ 0 h 360"/>
                <a:gd name="T8" fmla="*/ 0 w 360"/>
                <a:gd name="T9" fmla="*/ 60 h 360"/>
                <a:gd name="T10" fmla="*/ 0 w 360"/>
                <a:gd name="T11" fmla="*/ 300 h 360"/>
                <a:gd name="T12" fmla="*/ 60 w 360"/>
                <a:gd name="T13" fmla="*/ 360 h 360"/>
                <a:gd name="T14" fmla="*/ 300 w 360"/>
                <a:gd name="T15" fmla="*/ 360 h 360"/>
                <a:gd name="T16" fmla="*/ 360 w 360"/>
                <a:gd name="T17" fmla="*/ 300 h 360"/>
                <a:gd name="T18" fmla="*/ 300 w 360"/>
                <a:gd name="T19"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0">
                  <a:moveTo>
                    <a:pt x="300" y="240"/>
                  </a:moveTo>
                  <a:cubicBezTo>
                    <a:pt x="120" y="240"/>
                    <a:pt x="120" y="240"/>
                    <a:pt x="120" y="240"/>
                  </a:cubicBezTo>
                  <a:cubicBezTo>
                    <a:pt x="120" y="60"/>
                    <a:pt x="120" y="60"/>
                    <a:pt x="120" y="60"/>
                  </a:cubicBezTo>
                  <a:cubicBezTo>
                    <a:pt x="120" y="27"/>
                    <a:pt x="93" y="0"/>
                    <a:pt x="60" y="0"/>
                  </a:cubicBezTo>
                  <a:cubicBezTo>
                    <a:pt x="27" y="0"/>
                    <a:pt x="0" y="27"/>
                    <a:pt x="0" y="60"/>
                  </a:cubicBezTo>
                  <a:cubicBezTo>
                    <a:pt x="0" y="300"/>
                    <a:pt x="0" y="300"/>
                    <a:pt x="0" y="300"/>
                  </a:cubicBezTo>
                  <a:cubicBezTo>
                    <a:pt x="0" y="333"/>
                    <a:pt x="27" y="360"/>
                    <a:pt x="60" y="360"/>
                  </a:cubicBezTo>
                  <a:cubicBezTo>
                    <a:pt x="300" y="360"/>
                    <a:pt x="300" y="360"/>
                    <a:pt x="300" y="360"/>
                  </a:cubicBezTo>
                  <a:cubicBezTo>
                    <a:pt x="333" y="360"/>
                    <a:pt x="360" y="333"/>
                    <a:pt x="360" y="300"/>
                  </a:cubicBezTo>
                  <a:cubicBezTo>
                    <a:pt x="360" y="267"/>
                    <a:pt x="333" y="240"/>
                    <a:pt x="300" y="2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2" name="Freeform 28">
              <a:extLst>
                <a:ext uri="{FF2B5EF4-FFF2-40B4-BE49-F238E27FC236}">
                  <a16:creationId xmlns:a16="http://schemas.microsoft.com/office/drawing/2014/main" id="{C8D9579D-54B0-494E-91DC-F590CF74D0B5}"/>
                </a:ext>
              </a:extLst>
            </p:cNvPr>
            <p:cNvSpPr>
              <a:spLocks/>
            </p:cNvSpPr>
            <p:nvPr/>
          </p:nvSpPr>
          <p:spPr bwMode="auto">
            <a:xfrm>
              <a:off x="8245475" y="3925888"/>
              <a:ext cx="53975" cy="17463"/>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3" name="Freeform 29">
              <a:extLst>
                <a:ext uri="{FF2B5EF4-FFF2-40B4-BE49-F238E27FC236}">
                  <a16:creationId xmlns:a16="http://schemas.microsoft.com/office/drawing/2014/main" id="{A511FA2E-1DA2-4AAC-99AF-20D7330E6FBE}"/>
                </a:ext>
              </a:extLst>
            </p:cNvPr>
            <p:cNvSpPr>
              <a:spLocks/>
            </p:cNvSpPr>
            <p:nvPr/>
          </p:nvSpPr>
          <p:spPr bwMode="auto">
            <a:xfrm>
              <a:off x="8245475" y="3979863"/>
              <a:ext cx="53975" cy="17463"/>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4" name="Freeform 30">
              <a:extLst>
                <a:ext uri="{FF2B5EF4-FFF2-40B4-BE49-F238E27FC236}">
                  <a16:creationId xmlns:a16="http://schemas.microsoft.com/office/drawing/2014/main" id="{42F32CCF-90C2-4E07-A2F8-8103E5F64E4C}"/>
                </a:ext>
              </a:extLst>
            </p:cNvPr>
            <p:cNvSpPr>
              <a:spLocks noEditPoints="1"/>
            </p:cNvSpPr>
            <p:nvPr/>
          </p:nvSpPr>
          <p:spPr bwMode="auto">
            <a:xfrm>
              <a:off x="8208963" y="3762375"/>
              <a:ext cx="306387" cy="306388"/>
            </a:xfrm>
            <a:custGeom>
              <a:avLst/>
              <a:gdLst>
                <a:gd name="T0" fmla="*/ 1808 w 2048"/>
                <a:gd name="T1" fmla="*/ 240 h 2048"/>
                <a:gd name="T2" fmla="*/ 1628 w 2048"/>
                <a:gd name="T3" fmla="*/ 0 h 2048"/>
                <a:gd name="T4" fmla="*/ 1448 w 2048"/>
                <a:gd name="T5" fmla="*/ 240 h 2048"/>
                <a:gd name="T6" fmla="*/ 1208 w 2048"/>
                <a:gd name="T7" fmla="*/ 180 h 2048"/>
                <a:gd name="T8" fmla="*/ 848 w 2048"/>
                <a:gd name="T9" fmla="*/ 180 h 2048"/>
                <a:gd name="T10" fmla="*/ 600 w 2048"/>
                <a:gd name="T11" fmla="*/ 240 h 2048"/>
                <a:gd name="T12" fmla="*/ 420 w 2048"/>
                <a:gd name="T13" fmla="*/ 0 h 2048"/>
                <a:gd name="T14" fmla="*/ 240 w 2048"/>
                <a:gd name="T15" fmla="*/ 240 h 2048"/>
                <a:gd name="T16" fmla="*/ 0 w 2048"/>
                <a:gd name="T17" fmla="*/ 420 h 2048"/>
                <a:gd name="T18" fmla="*/ 180 w 2048"/>
                <a:gd name="T19" fmla="*/ 1928 h 2048"/>
                <a:gd name="T20" fmla="*/ 1508 w 2048"/>
                <a:gd name="T21" fmla="*/ 2048 h 2048"/>
                <a:gd name="T22" fmla="*/ 2048 w 2048"/>
                <a:gd name="T23" fmla="*/ 420 h 2048"/>
                <a:gd name="T24" fmla="*/ 1568 w 2048"/>
                <a:gd name="T25" fmla="*/ 180 h 2048"/>
                <a:gd name="T26" fmla="*/ 1688 w 2048"/>
                <a:gd name="T27" fmla="*/ 180 h 2048"/>
                <a:gd name="T28" fmla="*/ 1628 w 2048"/>
                <a:gd name="T29" fmla="*/ 480 h 2048"/>
                <a:gd name="T30" fmla="*/ 1568 w 2048"/>
                <a:gd name="T31" fmla="*/ 180 h 2048"/>
                <a:gd name="T32" fmla="*/ 968 w 2048"/>
                <a:gd name="T33" fmla="*/ 300 h 2048"/>
                <a:gd name="T34" fmla="*/ 968 w 2048"/>
                <a:gd name="T35" fmla="*/ 180 h 2048"/>
                <a:gd name="T36" fmla="*/ 1088 w 2048"/>
                <a:gd name="T37" fmla="*/ 180 h 2048"/>
                <a:gd name="T38" fmla="*/ 1028 w 2048"/>
                <a:gd name="T39" fmla="*/ 480 h 2048"/>
                <a:gd name="T40" fmla="*/ 968 w 2048"/>
                <a:gd name="T41" fmla="*/ 300 h 2048"/>
                <a:gd name="T42" fmla="*/ 420 w 2048"/>
                <a:gd name="T43" fmla="*/ 120 h 2048"/>
                <a:gd name="T44" fmla="*/ 480 w 2048"/>
                <a:gd name="T45" fmla="*/ 420 h 2048"/>
                <a:gd name="T46" fmla="*/ 360 w 2048"/>
                <a:gd name="T47" fmla="*/ 420 h 2048"/>
                <a:gd name="T48" fmla="*/ 1508 w 2048"/>
                <a:gd name="T49" fmla="*/ 1928 h 2048"/>
                <a:gd name="T50" fmla="*/ 1508 w 2048"/>
                <a:gd name="T51" fmla="*/ 1088 h 2048"/>
                <a:gd name="T52" fmla="*/ 1508 w 2048"/>
                <a:gd name="T53" fmla="*/ 1928 h 2048"/>
                <a:gd name="T54" fmla="*/ 1508 w 2048"/>
                <a:gd name="T55" fmla="*/ 968 h 2048"/>
                <a:gd name="T56" fmla="*/ 1148 w 2048"/>
                <a:gd name="T57" fmla="*/ 1088 h 2048"/>
                <a:gd name="T58" fmla="*/ 848 w 2048"/>
                <a:gd name="T59" fmla="*/ 1148 h 2048"/>
                <a:gd name="T60" fmla="*/ 1059 w 2048"/>
                <a:gd name="T61" fmla="*/ 1208 h 2048"/>
                <a:gd name="T62" fmla="*/ 908 w 2048"/>
                <a:gd name="T63" fmla="*/ 1448 h 2048"/>
                <a:gd name="T64" fmla="*/ 908 w 2048"/>
                <a:gd name="T65" fmla="*/ 1568 h 2048"/>
                <a:gd name="T66" fmla="*/ 1059 w 2048"/>
                <a:gd name="T67" fmla="*/ 1808 h 2048"/>
                <a:gd name="T68" fmla="*/ 120 w 2048"/>
                <a:gd name="T69" fmla="*/ 1748 h 2048"/>
                <a:gd name="T70" fmla="*/ 1928 w 2048"/>
                <a:gd name="T71" fmla="*/ 848 h 2048"/>
                <a:gd name="T72" fmla="*/ 1928 w 2048"/>
                <a:gd name="T73" fmla="*/ 728 h 2048"/>
                <a:gd name="T74" fmla="*/ 120 w 2048"/>
                <a:gd name="T75" fmla="*/ 420 h 2048"/>
                <a:gd name="T76" fmla="*/ 240 w 2048"/>
                <a:gd name="T77" fmla="*/ 360 h 2048"/>
                <a:gd name="T78" fmla="*/ 420 w 2048"/>
                <a:gd name="T79" fmla="*/ 600 h 2048"/>
                <a:gd name="T80" fmla="*/ 600 w 2048"/>
                <a:gd name="T81" fmla="*/ 360 h 2048"/>
                <a:gd name="T82" fmla="*/ 848 w 2048"/>
                <a:gd name="T83" fmla="*/ 420 h 2048"/>
                <a:gd name="T84" fmla="*/ 1208 w 2048"/>
                <a:gd name="T85" fmla="*/ 420 h 2048"/>
                <a:gd name="T86" fmla="*/ 1448 w 2048"/>
                <a:gd name="T87" fmla="*/ 360 h 2048"/>
                <a:gd name="T88" fmla="*/ 1628 w 2048"/>
                <a:gd name="T89" fmla="*/ 600 h 2048"/>
                <a:gd name="T90" fmla="*/ 1808 w 2048"/>
                <a:gd name="T91" fmla="*/ 360 h 2048"/>
                <a:gd name="T92" fmla="*/ 1928 w 2048"/>
                <a:gd name="T93" fmla="*/ 4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8" h="2048">
                  <a:moveTo>
                    <a:pt x="1868" y="240"/>
                  </a:moveTo>
                  <a:cubicBezTo>
                    <a:pt x="1808" y="240"/>
                    <a:pt x="1808" y="240"/>
                    <a:pt x="1808" y="240"/>
                  </a:cubicBezTo>
                  <a:cubicBezTo>
                    <a:pt x="1808" y="180"/>
                    <a:pt x="1808" y="180"/>
                    <a:pt x="1808" y="180"/>
                  </a:cubicBezTo>
                  <a:cubicBezTo>
                    <a:pt x="1808" y="81"/>
                    <a:pt x="1727" y="0"/>
                    <a:pt x="1628" y="0"/>
                  </a:cubicBezTo>
                  <a:cubicBezTo>
                    <a:pt x="1529" y="0"/>
                    <a:pt x="1448" y="81"/>
                    <a:pt x="1448" y="180"/>
                  </a:cubicBezTo>
                  <a:cubicBezTo>
                    <a:pt x="1448" y="240"/>
                    <a:pt x="1448" y="240"/>
                    <a:pt x="1448" y="240"/>
                  </a:cubicBezTo>
                  <a:cubicBezTo>
                    <a:pt x="1208" y="240"/>
                    <a:pt x="1208" y="240"/>
                    <a:pt x="1208" y="240"/>
                  </a:cubicBezTo>
                  <a:cubicBezTo>
                    <a:pt x="1208" y="180"/>
                    <a:pt x="1208" y="180"/>
                    <a:pt x="1208" y="180"/>
                  </a:cubicBezTo>
                  <a:cubicBezTo>
                    <a:pt x="1208" y="81"/>
                    <a:pt x="1127" y="0"/>
                    <a:pt x="1028" y="0"/>
                  </a:cubicBezTo>
                  <a:cubicBezTo>
                    <a:pt x="929" y="0"/>
                    <a:pt x="848" y="81"/>
                    <a:pt x="848" y="180"/>
                  </a:cubicBezTo>
                  <a:cubicBezTo>
                    <a:pt x="848" y="240"/>
                    <a:pt x="848" y="240"/>
                    <a:pt x="848" y="240"/>
                  </a:cubicBezTo>
                  <a:cubicBezTo>
                    <a:pt x="600" y="240"/>
                    <a:pt x="600" y="240"/>
                    <a:pt x="600" y="240"/>
                  </a:cubicBezTo>
                  <a:cubicBezTo>
                    <a:pt x="600" y="180"/>
                    <a:pt x="600" y="180"/>
                    <a:pt x="600" y="180"/>
                  </a:cubicBezTo>
                  <a:cubicBezTo>
                    <a:pt x="600" y="81"/>
                    <a:pt x="519" y="0"/>
                    <a:pt x="420" y="0"/>
                  </a:cubicBezTo>
                  <a:cubicBezTo>
                    <a:pt x="321" y="0"/>
                    <a:pt x="240" y="81"/>
                    <a:pt x="240" y="180"/>
                  </a:cubicBezTo>
                  <a:cubicBezTo>
                    <a:pt x="240" y="240"/>
                    <a:pt x="240" y="240"/>
                    <a:pt x="240" y="240"/>
                  </a:cubicBezTo>
                  <a:cubicBezTo>
                    <a:pt x="180" y="240"/>
                    <a:pt x="180" y="240"/>
                    <a:pt x="180" y="240"/>
                  </a:cubicBezTo>
                  <a:cubicBezTo>
                    <a:pt x="81" y="240"/>
                    <a:pt x="0" y="321"/>
                    <a:pt x="0" y="420"/>
                  </a:cubicBezTo>
                  <a:cubicBezTo>
                    <a:pt x="0" y="1748"/>
                    <a:pt x="0" y="1748"/>
                    <a:pt x="0" y="1748"/>
                  </a:cubicBezTo>
                  <a:cubicBezTo>
                    <a:pt x="0" y="1847"/>
                    <a:pt x="81" y="1928"/>
                    <a:pt x="180" y="1928"/>
                  </a:cubicBezTo>
                  <a:cubicBezTo>
                    <a:pt x="1169" y="1928"/>
                    <a:pt x="1169" y="1928"/>
                    <a:pt x="1169" y="1928"/>
                  </a:cubicBezTo>
                  <a:cubicBezTo>
                    <a:pt x="1262" y="2003"/>
                    <a:pt x="1380" y="2048"/>
                    <a:pt x="1508" y="2048"/>
                  </a:cubicBezTo>
                  <a:cubicBezTo>
                    <a:pt x="1806" y="2048"/>
                    <a:pt x="2048" y="1806"/>
                    <a:pt x="2048" y="1508"/>
                  </a:cubicBezTo>
                  <a:cubicBezTo>
                    <a:pt x="2048" y="420"/>
                    <a:pt x="2048" y="420"/>
                    <a:pt x="2048" y="420"/>
                  </a:cubicBezTo>
                  <a:cubicBezTo>
                    <a:pt x="2048" y="321"/>
                    <a:pt x="1967" y="240"/>
                    <a:pt x="1868" y="240"/>
                  </a:cubicBezTo>
                  <a:close/>
                  <a:moveTo>
                    <a:pt x="1568" y="180"/>
                  </a:moveTo>
                  <a:cubicBezTo>
                    <a:pt x="1568" y="147"/>
                    <a:pt x="1595" y="120"/>
                    <a:pt x="1628" y="120"/>
                  </a:cubicBezTo>
                  <a:cubicBezTo>
                    <a:pt x="1661" y="120"/>
                    <a:pt x="1688" y="147"/>
                    <a:pt x="1688" y="180"/>
                  </a:cubicBezTo>
                  <a:cubicBezTo>
                    <a:pt x="1688" y="420"/>
                    <a:pt x="1688" y="420"/>
                    <a:pt x="1688" y="420"/>
                  </a:cubicBezTo>
                  <a:cubicBezTo>
                    <a:pt x="1688" y="453"/>
                    <a:pt x="1661" y="480"/>
                    <a:pt x="1628" y="480"/>
                  </a:cubicBezTo>
                  <a:cubicBezTo>
                    <a:pt x="1595" y="480"/>
                    <a:pt x="1568" y="453"/>
                    <a:pt x="1568" y="420"/>
                  </a:cubicBezTo>
                  <a:lnTo>
                    <a:pt x="1568" y="180"/>
                  </a:lnTo>
                  <a:close/>
                  <a:moveTo>
                    <a:pt x="968" y="300"/>
                  </a:moveTo>
                  <a:cubicBezTo>
                    <a:pt x="968" y="300"/>
                    <a:pt x="968" y="300"/>
                    <a:pt x="968" y="300"/>
                  </a:cubicBezTo>
                  <a:cubicBezTo>
                    <a:pt x="968" y="300"/>
                    <a:pt x="968" y="300"/>
                    <a:pt x="968" y="300"/>
                  </a:cubicBezTo>
                  <a:cubicBezTo>
                    <a:pt x="968" y="180"/>
                    <a:pt x="968" y="180"/>
                    <a:pt x="968" y="180"/>
                  </a:cubicBezTo>
                  <a:cubicBezTo>
                    <a:pt x="968" y="147"/>
                    <a:pt x="995" y="120"/>
                    <a:pt x="1028" y="120"/>
                  </a:cubicBezTo>
                  <a:cubicBezTo>
                    <a:pt x="1061" y="120"/>
                    <a:pt x="1088" y="147"/>
                    <a:pt x="1088" y="180"/>
                  </a:cubicBezTo>
                  <a:cubicBezTo>
                    <a:pt x="1088" y="420"/>
                    <a:pt x="1088" y="420"/>
                    <a:pt x="1088" y="420"/>
                  </a:cubicBezTo>
                  <a:cubicBezTo>
                    <a:pt x="1088" y="453"/>
                    <a:pt x="1061" y="480"/>
                    <a:pt x="1028" y="480"/>
                  </a:cubicBezTo>
                  <a:cubicBezTo>
                    <a:pt x="995" y="480"/>
                    <a:pt x="968" y="453"/>
                    <a:pt x="968" y="420"/>
                  </a:cubicBezTo>
                  <a:lnTo>
                    <a:pt x="968" y="300"/>
                  </a:lnTo>
                  <a:close/>
                  <a:moveTo>
                    <a:pt x="360" y="180"/>
                  </a:moveTo>
                  <a:cubicBezTo>
                    <a:pt x="360" y="147"/>
                    <a:pt x="387" y="120"/>
                    <a:pt x="420" y="120"/>
                  </a:cubicBezTo>
                  <a:cubicBezTo>
                    <a:pt x="453" y="120"/>
                    <a:pt x="480" y="147"/>
                    <a:pt x="480" y="180"/>
                  </a:cubicBezTo>
                  <a:cubicBezTo>
                    <a:pt x="480" y="420"/>
                    <a:pt x="480" y="420"/>
                    <a:pt x="480" y="420"/>
                  </a:cubicBezTo>
                  <a:cubicBezTo>
                    <a:pt x="480" y="453"/>
                    <a:pt x="453" y="480"/>
                    <a:pt x="420" y="480"/>
                  </a:cubicBezTo>
                  <a:cubicBezTo>
                    <a:pt x="387" y="480"/>
                    <a:pt x="360" y="453"/>
                    <a:pt x="360" y="420"/>
                  </a:cubicBezTo>
                  <a:lnTo>
                    <a:pt x="360" y="180"/>
                  </a:lnTo>
                  <a:close/>
                  <a:moveTo>
                    <a:pt x="1508" y="1928"/>
                  </a:moveTo>
                  <a:cubicBezTo>
                    <a:pt x="1276" y="1928"/>
                    <a:pt x="1088" y="1740"/>
                    <a:pt x="1088" y="1508"/>
                  </a:cubicBezTo>
                  <a:cubicBezTo>
                    <a:pt x="1088" y="1276"/>
                    <a:pt x="1276" y="1088"/>
                    <a:pt x="1508" y="1088"/>
                  </a:cubicBezTo>
                  <a:cubicBezTo>
                    <a:pt x="1740" y="1088"/>
                    <a:pt x="1928" y="1276"/>
                    <a:pt x="1928" y="1508"/>
                  </a:cubicBezTo>
                  <a:cubicBezTo>
                    <a:pt x="1928" y="1740"/>
                    <a:pt x="1740" y="1928"/>
                    <a:pt x="1508" y="1928"/>
                  </a:cubicBezTo>
                  <a:close/>
                  <a:moveTo>
                    <a:pt x="1928" y="1169"/>
                  </a:moveTo>
                  <a:cubicBezTo>
                    <a:pt x="1829" y="1046"/>
                    <a:pt x="1677" y="968"/>
                    <a:pt x="1508" y="968"/>
                  </a:cubicBezTo>
                  <a:cubicBezTo>
                    <a:pt x="1378" y="968"/>
                    <a:pt x="1259" y="1014"/>
                    <a:pt x="1166" y="1091"/>
                  </a:cubicBezTo>
                  <a:cubicBezTo>
                    <a:pt x="1160" y="1089"/>
                    <a:pt x="1154" y="1088"/>
                    <a:pt x="1148" y="1088"/>
                  </a:cubicBezTo>
                  <a:cubicBezTo>
                    <a:pt x="908" y="1088"/>
                    <a:pt x="908" y="1088"/>
                    <a:pt x="908" y="1088"/>
                  </a:cubicBezTo>
                  <a:cubicBezTo>
                    <a:pt x="875" y="1088"/>
                    <a:pt x="848" y="1115"/>
                    <a:pt x="848" y="1148"/>
                  </a:cubicBezTo>
                  <a:cubicBezTo>
                    <a:pt x="848" y="1181"/>
                    <a:pt x="875" y="1208"/>
                    <a:pt x="908" y="1208"/>
                  </a:cubicBezTo>
                  <a:cubicBezTo>
                    <a:pt x="1059" y="1208"/>
                    <a:pt x="1059" y="1208"/>
                    <a:pt x="1059" y="1208"/>
                  </a:cubicBezTo>
                  <a:cubicBezTo>
                    <a:pt x="1012" y="1278"/>
                    <a:pt x="981" y="1360"/>
                    <a:pt x="971" y="1448"/>
                  </a:cubicBezTo>
                  <a:cubicBezTo>
                    <a:pt x="908" y="1448"/>
                    <a:pt x="908" y="1448"/>
                    <a:pt x="908" y="1448"/>
                  </a:cubicBezTo>
                  <a:cubicBezTo>
                    <a:pt x="875" y="1448"/>
                    <a:pt x="848" y="1475"/>
                    <a:pt x="848" y="1508"/>
                  </a:cubicBezTo>
                  <a:cubicBezTo>
                    <a:pt x="848" y="1541"/>
                    <a:pt x="875" y="1568"/>
                    <a:pt x="908" y="1568"/>
                  </a:cubicBezTo>
                  <a:cubicBezTo>
                    <a:pt x="971" y="1568"/>
                    <a:pt x="971" y="1568"/>
                    <a:pt x="971" y="1568"/>
                  </a:cubicBezTo>
                  <a:cubicBezTo>
                    <a:pt x="981" y="1656"/>
                    <a:pt x="1012" y="1738"/>
                    <a:pt x="1059" y="1808"/>
                  </a:cubicBezTo>
                  <a:cubicBezTo>
                    <a:pt x="180" y="1808"/>
                    <a:pt x="180" y="1808"/>
                    <a:pt x="180" y="1808"/>
                  </a:cubicBezTo>
                  <a:cubicBezTo>
                    <a:pt x="147" y="1808"/>
                    <a:pt x="120" y="1781"/>
                    <a:pt x="120" y="1748"/>
                  </a:cubicBezTo>
                  <a:cubicBezTo>
                    <a:pt x="120" y="848"/>
                    <a:pt x="120" y="848"/>
                    <a:pt x="120" y="848"/>
                  </a:cubicBezTo>
                  <a:cubicBezTo>
                    <a:pt x="1928" y="848"/>
                    <a:pt x="1928" y="848"/>
                    <a:pt x="1928" y="848"/>
                  </a:cubicBezTo>
                  <a:lnTo>
                    <a:pt x="1928" y="1169"/>
                  </a:lnTo>
                  <a:close/>
                  <a:moveTo>
                    <a:pt x="1928" y="728"/>
                  </a:moveTo>
                  <a:cubicBezTo>
                    <a:pt x="120" y="728"/>
                    <a:pt x="120" y="728"/>
                    <a:pt x="120" y="728"/>
                  </a:cubicBezTo>
                  <a:cubicBezTo>
                    <a:pt x="120" y="420"/>
                    <a:pt x="120" y="420"/>
                    <a:pt x="120" y="420"/>
                  </a:cubicBezTo>
                  <a:cubicBezTo>
                    <a:pt x="120" y="387"/>
                    <a:pt x="147" y="360"/>
                    <a:pt x="180" y="360"/>
                  </a:cubicBezTo>
                  <a:cubicBezTo>
                    <a:pt x="240" y="360"/>
                    <a:pt x="240" y="360"/>
                    <a:pt x="240" y="360"/>
                  </a:cubicBezTo>
                  <a:cubicBezTo>
                    <a:pt x="240" y="420"/>
                    <a:pt x="240" y="420"/>
                    <a:pt x="240" y="420"/>
                  </a:cubicBezTo>
                  <a:cubicBezTo>
                    <a:pt x="240" y="519"/>
                    <a:pt x="321" y="600"/>
                    <a:pt x="420" y="600"/>
                  </a:cubicBezTo>
                  <a:cubicBezTo>
                    <a:pt x="519" y="600"/>
                    <a:pt x="600" y="519"/>
                    <a:pt x="600" y="420"/>
                  </a:cubicBezTo>
                  <a:cubicBezTo>
                    <a:pt x="600" y="360"/>
                    <a:pt x="600" y="360"/>
                    <a:pt x="600" y="360"/>
                  </a:cubicBezTo>
                  <a:cubicBezTo>
                    <a:pt x="848" y="360"/>
                    <a:pt x="848" y="360"/>
                    <a:pt x="848" y="360"/>
                  </a:cubicBezTo>
                  <a:cubicBezTo>
                    <a:pt x="848" y="420"/>
                    <a:pt x="848" y="420"/>
                    <a:pt x="848" y="420"/>
                  </a:cubicBezTo>
                  <a:cubicBezTo>
                    <a:pt x="848" y="519"/>
                    <a:pt x="929" y="600"/>
                    <a:pt x="1028" y="600"/>
                  </a:cubicBezTo>
                  <a:cubicBezTo>
                    <a:pt x="1127" y="600"/>
                    <a:pt x="1208" y="519"/>
                    <a:pt x="1208" y="420"/>
                  </a:cubicBezTo>
                  <a:cubicBezTo>
                    <a:pt x="1208" y="360"/>
                    <a:pt x="1208" y="360"/>
                    <a:pt x="1208" y="360"/>
                  </a:cubicBezTo>
                  <a:cubicBezTo>
                    <a:pt x="1448" y="360"/>
                    <a:pt x="1448" y="360"/>
                    <a:pt x="1448" y="360"/>
                  </a:cubicBezTo>
                  <a:cubicBezTo>
                    <a:pt x="1448" y="420"/>
                    <a:pt x="1448" y="420"/>
                    <a:pt x="1448" y="420"/>
                  </a:cubicBezTo>
                  <a:cubicBezTo>
                    <a:pt x="1448" y="519"/>
                    <a:pt x="1529" y="600"/>
                    <a:pt x="1628" y="600"/>
                  </a:cubicBezTo>
                  <a:cubicBezTo>
                    <a:pt x="1727" y="600"/>
                    <a:pt x="1808" y="519"/>
                    <a:pt x="1808" y="420"/>
                  </a:cubicBezTo>
                  <a:cubicBezTo>
                    <a:pt x="1808" y="360"/>
                    <a:pt x="1808" y="360"/>
                    <a:pt x="1808" y="360"/>
                  </a:cubicBezTo>
                  <a:cubicBezTo>
                    <a:pt x="1868" y="360"/>
                    <a:pt x="1868" y="360"/>
                    <a:pt x="1868" y="360"/>
                  </a:cubicBezTo>
                  <a:cubicBezTo>
                    <a:pt x="1901" y="360"/>
                    <a:pt x="1928" y="387"/>
                    <a:pt x="1928" y="420"/>
                  </a:cubicBezTo>
                  <a:lnTo>
                    <a:pt x="1928" y="7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125" name="Oval 72">
            <a:extLst>
              <a:ext uri="{FF2B5EF4-FFF2-40B4-BE49-F238E27FC236}">
                <a16:creationId xmlns:a16="http://schemas.microsoft.com/office/drawing/2014/main" id="{459F610D-2694-409B-862D-CAA6BE9EDA72}"/>
              </a:ext>
              <a:ext uri="{C183D7F6-B498-43B3-948B-1728B52AA6E4}">
                <adec:decorative xmlns:adec="http://schemas.microsoft.com/office/drawing/2017/decorative" val="1"/>
              </a:ext>
            </a:extLst>
          </p:cNvPr>
          <p:cNvSpPr/>
          <p:nvPr/>
        </p:nvSpPr>
        <p:spPr>
          <a:xfrm>
            <a:off x="9640300" y="3264244"/>
            <a:ext cx="363578" cy="360464"/>
          </a:xfrm>
          <a:prstGeom prst="ellipse">
            <a:avLst/>
          </a:prstGeom>
          <a:solidFill>
            <a:schemeClr val="tx1">
              <a:lumMod val="50000"/>
            </a:schemeClr>
          </a:solidFill>
          <a:ln w="254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80" descr="This is an icon of a calendar. ">
            <a:extLst>
              <a:ext uri="{FF2B5EF4-FFF2-40B4-BE49-F238E27FC236}">
                <a16:creationId xmlns:a16="http://schemas.microsoft.com/office/drawing/2014/main" id="{8459503E-A094-4FC8-9BFF-FDB6AE4B8825}"/>
              </a:ext>
            </a:extLst>
          </p:cNvPr>
          <p:cNvGrpSpPr/>
          <p:nvPr/>
        </p:nvGrpSpPr>
        <p:grpSpPr>
          <a:xfrm>
            <a:off x="9716090" y="3327654"/>
            <a:ext cx="202636" cy="215333"/>
            <a:chOff x="8208963" y="3762375"/>
            <a:chExt cx="306387" cy="306388"/>
          </a:xfrm>
        </p:grpSpPr>
        <p:sp>
          <p:nvSpPr>
            <p:cNvPr id="127" name="Freeform 27">
              <a:extLst>
                <a:ext uri="{FF2B5EF4-FFF2-40B4-BE49-F238E27FC236}">
                  <a16:creationId xmlns:a16="http://schemas.microsoft.com/office/drawing/2014/main" id="{5D2BE7EB-4D46-47BD-8C32-C3ACAF0119FC}"/>
                </a:ext>
              </a:extLst>
            </p:cNvPr>
            <p:cNvSpPr>
              <a:spLocks/>
            </p:cNvSpPr>
            <p:nvPr/>
          </p:nvSpPr>
          <p:spPr bwMode="auto">
            <a:xfrm>
              <a:off x="8424863" y="3943350"/>
              <a:ext cx="53975" cy="53975"/>
            </a:xfrm>
            <a:custGeom>
              <a:avLst/>
              <a:gdLst>
                <a:gd name="T0" fmla="*/ 300 w 360"/>
                <a:gd name="T1" fmla="*/ 240 h 360"/>
                <a:gd name="T2" fmla="*/ 120 w 360"/>
                <a:gd name="T3" fmla="*/ 240 h 360"/>
                <a:gd name="T4" fmla="*/ 120 w 360"/>
                <a:gd name="T5" fmla="*/ 60 h 360"/>
                <a:gd name="T6" fmla="*/ 60 w 360"/>
                <a:gd name="T7" fmla="*/ 0 h 360"/>
                <a:gd name="T8" fmla="*/ 0 w 360"/>
                <a:gd name="T9" fmla="*/ 60 h 360"/>
                <a:gd name="T10" fmla="*/ 0 w 360"/>
                <a:gd name="T11" fmla="*/ 300 h 360"/>
                <a:gd name="T12" fmla="*/ 60 w 360"/>
                <a:gd name="T13" fmla="*/ 360 h 360"/>
                <a:gd name="T14" fmla="*/ 300 w 360"/>
                <a:gd name="T15" fmla="*/ 360 h 360"/>
                <a:gd name="T16" fmla="*/ 360 w 360"/>
                <a:gd name="T17" fmla="*/ 300 h 360"/>
                <a:gd name="T18" fmla="*/ 300 w 360"/>
                <a:gd name="T19"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0">
                  <a:moveTo>
                    <a:pt x="300" y="240"/>
                  </a:moveTo>
                  <a:cubicBezTo>
                    <a:pt x="120" y="240"/>
                    <a:pt x="120" y="240"/>
                    <a:pt x="120" y="240"/>
                  </a:cubicBezTo>
                  <a:cubicBezTo>
                    <a:pt x="120" y="60"/>
                    <a:pt x="120" y="60"/>
                    <a:pt x="120" y="60"/>
                  </a:cubicBezTo>
                  <a:cubicBezTo>
                    <a:pt x="120" y="27"/>
                    <a:pt x="93" y="0"/>
                    <a:pt x="60" y="0"/>
                  </a:cubicBezTo>
                  <a:cubicBezTo>
                    <a:pt x="27" y="0"/>
                    <a:pt x="0" y="27"/>
                    <a:pt x="0" y="60"/>
                  </a:cubicBezTo>
                  <a:cubicBezTo>
                    <a:pt x="0" y="300"/>
                    <a:pt x="0" y="300"/>
                    <a:pt x="0" y="300"/>
                  </a:cubicBezTo>
                  <a:cubicBezTo>
                    <a:pt x="0" y="333"/>
                    <a:pt x="27" y="360"/>
                    <a:pt x="60" y="360"/>
                  </a:cubicBezTo>
                  <a:cubicBezTo>
                    <a:pt x="300" y="360"/>
                    <a:pt x="300" y="360"/>
                    <a:pt x="300" y="360"/>
                  </a:cubicBezTo>
                  <a:cubicBezTo>
                    <a:pt x="333" y="360"/>
                    <a:pt x="360" y="333"/>
                    <a:pt x="360" y="300"/>
                  </a:cubicBezTo>
                  <a:cubicBezTo>
                    <a:pt x="360" y="267"/>
                    <a:pt x="333" y="240"/>
                    <a:pt x="300" y="24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8" name="Freeform 28">
              <a:extLst>
                <a:ext uri="{FF2B5EF4-FFF2-40B4-BE49-F238E27FC236}">
                  <a16:creationId xmlns:a16="http://schemas.microsoft.com/office/drawing/2014/main" id="{2BB98FE2-75ED-4B3D-8E8A-C422FF3CA844}"/>
                </a:ext>
              </a:extLst>
            </p:cNvPr>
            <p:cNvSpPr>
              <a:spLocks/>
            </p:cNvSpPr>
            <p:nvPr/>
          </p:nvSpPr>
          <p:spPr bwMode="auto">
            <a:xfrm>
              <a:off x="8245475" y="3925888"/>
              <a:ext cx="53975" cy="17463"/>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29" name="Freeform 29">
              <a:extLst>
                <a:ext uri="{FF2B5EF4-FFF2-40B4-BE49-F238E27FC236}">
                  <a16:creationId xmlns:a16="http://schemas.microsoft.com/office/drawing/2014/main" id="{586ECCB9-DA02-4A06-867C-2CB01D4C7C64}"/>
                </a:ext>
              </a:extLst>
            </p:cNvPr>
            <p:cNvSpPr>
              <a:spLocks/>
            </p:cNvSpPr>
            <p:nvPr/>
          </p:nvSpPr>
          <p:spPr bwMode="auto">
            <a:xfrm>
              <a:off x="8245475" y="3979863"/>
              <a:ext cx="53975" cy="17463"/>
            </a:xfrm>
            <a:custGeom>
              <a:avLst/>
              <a:gdLst>
                <a:gd name="T0" fmla="*/ 300 w 360"/>
                <a:gd name="T1" fmla="*/ 0 h 120"/>
                <a:gd name="T2" fmla="*/ 60 w 360"/>
                <a:gd name="T3" fmla="*/ 0 h 120"/>
                <a:gd name="T4" fmla="*/ 0 w 360"/>
                <a:gd name="T5" fmla="*/ 60 h 120"/>
                <a:gd name="T6" fmla="*/ 60 w 360"/>
                <a:gd name="T7" fmla="*/ 120 h 120"/>
                <a:gd name="T8" fmla="*/ 300 w 360"/>
                <a:gd name="T9" fmla="*/ 120 h 120"/>
                <a:gd name="T10" fmla="*/ 360 w 360"/>
                <a:gd name="T11" fmla="*/ 60 h 120"/>
                <a:gd name="T12" fmla="*/ 300 w 360"/>
                <a:gd name="T13" fmla="*/ 0 h 120"/>
              </a:gdLst>
              <a:ahLst/>
              <a:cxnLst>
                <a:cxn ang="0">
                  <a:pos x="T0" y="T1"/>
                </a:cxn>
                <a:cxn ang="0">
                  <a:pos x="T2" y="T3"/>
                </a:cxn>
                <a:cxn ang="0">
                  <a:pos x="T4" y="T5"/>
                </a:cxn>
                <a:cxn ang="0">
                  <a:pos x="T6" y="T7"/>
                </a:cxn>
                <a:cxn ang="0">
                  <a:pos x="T8" y="T9"/>
                </a:cxn>
                <a:cxn ang="0">
                  <a:pos x="T10" y="T11"/>
                </a:cxn>
                <a:cxn ang="0">
                  <a:pos x="T12" y="T13"/>
                </a:cxn>
              </a:cxnLst>
              <a:rect l="0" t="0" r="r" b="b"/>
              <a:pathLst>
                <a:path w="360" h="120">
                  <a:moveTo>
                    <a:pt x="300" y="0"/>
                  </a:moveTo>
                  <a:cubicBezTo>
                    <a:pt x="60" y="0"/>
                    <a:pt x="60" y="0"/>
                    <a:pt x="60" y="0"/>
                  </a:cubicBezTo>
                  <a:cubicBezTo>
                    <a:pt x="27" y="0"/>
                    <a:pt x="0" y="27"/>
                    <a:pt x="0" y="60"/>
                  </a:cubicBezTo>
                  <a:cubicBezTo>
                    <a:pt x="0" y="93"/>
                    <a:pt x="27" y="120"/>
                    <a:pt x="60" y="120"/>
                  </a:cubicBezTo>
                  <a:cubicBezTo>
                    <a:pt x="300" y="120"/>
                    <a:pt x="300" y="120"/>
                    <a:pt x="300" y="120"/>
                  </a:cubicBezTo>
                  <a:cubicBezTo>
                    <a:pt x="333" y="120"/>
                    <a:pt x="360" y="93"/>
                    <a:pt x="360" y="60"/>
                  </a:cubicBezTo>
                  <a:cubicBezTo>
                    <a:pt x="360" y="27"/>
                    <a:pt x="333" y="0"/>
                    <a:pt x="30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130" name="Freeform 30">
              <a:extLst>
                <a:ext uri="{FF2B5EF4-FFF2-40B4-BE49-F238E27FC236}">
                  <a16:creationId xmlns:a16="http://schemas.microsoft.com/office/drawing/2014/main" id="{B359EBA0-809F-4C90-BC1F-A5D03B6DF374}"/>
                </a:ext>
              </a:extLst>
            </p:cNvPr>
            <p:cNvSpPr>
              <a:spLocks noEditPoints="1"/>
            </p:cNvSpPr>
            <p:nvPr/>
          </p:nvSpPr>
          <p:spPr bwMode="auto">
            <a:xfrm>
              <a:off x="8208963" y="3762375"/>
              <a:ext cx="306387" cy="306388"/>
            </a:xfrm>
            <a:custGeom>
              <a:avLst/>
              <a:gdLst>
                <a:gd name="T0" fmla="*/ 1808 w 2048"/>
                <a:gd name="T1" fmla="*/ 240 h 2048"/>
                <a:gd name="T2" fmla="*/ 1628 w 2048"/>
                <a:gd name="T3" fmla="*/ 0 h 2048"/>
                <a:gd name="T4" fmla="*/ 1448 w 2048"/>
                <a:gd name="T5" fmla="*/ 240 h 2048"/>
                <a:gd name="T6" fmla="*/ 1208 w 2048"/>
                <a:gd name="T7" fmla="*/ 180 h 2048"/>
                <a:gd name="T8" fmla="*/ 848 w 2048"/>
                <a:gd name="T9" fmla="*/ 180 h 2048"/>
                <a:gd name="T10" fmla="*/ 600 w 2048"/>
                <a:gd name="T11" fmla="*/ 240 h 2048"/>
                <a:gd name="T12" fmla="*/ 420 w 2048"/>
                <a:gd name="T13" fmla="*/ 0 h 2048"/>
                <a:gd name="T14" fmla="*/ 240 w 2048"/>
                <a:gd name="T15" fmla="*/ 240 h 2048"/>
                <a:gd name="T16" fmla="*/ 0 w 2048"/>
                <a:gd name="T17" fmla="*/ 420 h 2048"/>
                <a:gd name="T18" fmla="*/ 180 w 2048"/>
                <a:gd name="T19" fmla="*/ 1928 h 2048"/>
                <a:gd name="T20" fmla="*/ 1508 w 2048"/>
                <a:gd name="T21" fmla="*/ 2048 h 2048"/>
                <a:gd name="T22" fmla="*/ 2048 w 2048"/>
                <a:gd name="T23" fmla="*/ 420 h 2048"/>
                <a:gd name="T24" fmla="*/ 1568 w 2048"/>
                <a:gd name="T25" fmla="*/ 180 h 2048"/>
                <a:gd name="T26" fmla="*/ 1688 w 2048"/>
                <a:gd name="T27" fmla="*/ 180 h 2048"/>
                <a:gd name="T28" fmla="*/ 1628 w 2048"/>
                <a:gd name="T29" fmla="*/ 480 h 2048"/>
                <a:gd name="T30" fmla="*/ 1568 w 2048"/>
                <a:gd name="T31" fmla="*/ 180 h 2048"/>
                <a:gd name="T32" fmla="*/ 968 w 2048"/>
                <a:gd name="T33" fmla="*/ 300 h 2048"/>
                <a:gd name="T34" fmla="*/ 968 w 2048"/>
                <a:gd name="T35" fmla="*/ 180 h 2048"/>
                <a:gd name="T36" fmla="*/ 1088 w 2048"/>
                <a:gd name="T37" fmla="*/ 180 h 2048"/>
                <a:gd name="T38" fmla="*/ 1028 w 2048"/>
                <a:gd name="T39" fmla="*/ 480 h 2048"/>
                <a:gd name="T40" fmla="*/ 968 w 2048"/>
                <a:gd name="T41" fmla="*/ 300 h 2048"/>
                <a:gd name="T42" fmla="*/ 420 w 2048"/>
                <a:gd name="T43" fmla="*/ 120 h 2048"/>
                <a:gd name="T44" fmla="*/ 480 w 2048"/>
                <a:gd name="T45" fmla="*/ 420 h 2048"/>
                <a:gd name="T46" fmla="*/ 360 w 2048"/>
                <a:gd name="T47" fmla="*/ 420 h 2048"/>
                <a:gd name="T48" fmla="*/ 1508 w 2048"/>
                <a:gd name="T49" fmla="*/ 1928 h 2048"/>
                <a:gd name="T50" fmla="*/ 1508 w 2048"/>
                <a:gd name="T51" fmla="*/ 1088 h 2048"/>
                <a:gd name="T52" fmla="*/ 1508 w 2048"/>
                <a:gd name="T53" fmla="*/ 1928 h 2048"/>
                <a:gd name="T54" fmla="*/ 1508 w 2048"/>
                <a:gd name="T55" fmla="*/ 968 h 2048"/>
                <a:gd name="T56" fmla="*/ 1148 w 2048"/>
                <a:gd name="T57" fmla="*/ 1088 h 2048"/>
                <a:gd name="T58" fmla="*/ 848 w 2048"/>
                <a:gd name="T59" fmla="*/ 1148 h 2048"/>
                <a:gd name="T60" fmla="*/ 1059 w 2048"/>
                <a:gd name="T61" fmla="*/ 1208 h 2048"/>
                <a:gd name="T62" fmla="*/ 908 w 2048"/>
                <a:gd name="T63" fmla="*/ 1448 h 2048"/>
                <a:gd name="T64" fmla="*/ 908 w 2048"/>
                <a:gd name="T65" fmla="*/ 1568 h 2048"/>
                <a:gd name="T66" fmla="*/ 1059 w 2048"/>
                <a:gd name="T67" fmla="*/ 1808 h 2048"/>
                <a:gd name="T68" fmla="*/ 120 w 2048"/>
                <a:gd name="T69" fmla="*/ 1748 h 2048"/>
                <a:gd name="T70" fmla="*/ 1928 w 2048"/>
                <a:gd name="T71" fmla="*/ 848 h 2048"/>
                <a:gd name="T72" fmla="*/ 1928 w 2048"/>
                <a:gd name="T73" fmla="*/ 728 h 2048"/>
                <a:gd name="T74" fmla="*/ 120 w 2048"/>
                <a:gd name="T75" fmla="*/ 420 h 2048"/>
                <a:gd name="T76" fmla="*/ 240 w 2048"/>
                <a:gd name="T77" fmla="*/ 360 h 2048"/>
                <a:gd name="T78" fmla="*/ 420 w 2048"/>
                <a:gd name="T79" fmla="*/ 600 h 2048"/>
                <a:gd name="T80" fmla="*/ 600 w 2048"/>
                <a:gd name="T81" fmla="*/ 360 h 2048"/>
                <a:gd name="T82" fmla="*/ 848 w 2048"/>
                <a:gd name="T83" fmla="*/ 420 h 2048"/>
                <a:gd name="T84" fmla="*/ 1208 w 2048"/>
                <a:gd name="T85" fmla="*/ 420 h 2048"/>
                <a:gd name="T86" fmla="*/ 1448 w 2048"/>
                <a:gd name="T87" fmla="*/ 360 h 2048"/>
                <a:gd name="T88" fmla="*/ 1628 w 2048"/>
                <a:gd name="T89" fmla="*/ 600 h 2048"/>
                <a:gd name="T90" fmla="*/ 1808 w 2048"/>
                <a:gd name="T91" fmla="*/ 360 h 2048"/>
                <a:gd name="T92" fmla="*/ 1928 w 2048"/>
                <a:gd name="T93" fmla="*/ 42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048" h="2048">
                  <a:moveTo>
                    <a:pt x="1868" y="240"/>
                  </a:moveTo>
                  <a:cubicBezTo>
                    <a:pt x="1808" y="240"/>
                    <a:pt x="1808" y="240"/>
                    <a:pt x="1808" y="240"/>
                  </a:cubicBezTo>
                  <a:cubicBezTo>
                    <a:pt x="1808" y="180"/>
                    <a:pt x="1808" y="180"/>
                    <a:pt x="1808" y="180"/>
                  </a:cubicBezTo>
                  <a:cubicBezTo>
                    <a:pt x="1808" y="81"/>
                    <a:pt x="1727" y="0"/>
                    <a:pt x="1628" y="0"/>
                  </a:cubicBezTo>
                  <a:cubicBezTo>
                    <a:pt x="1529" y="0"/>
                    <a:pt x="1448" y="81"/>
                    <a:pt x="1448" y="180"/>
                  </a:cubicBezTo>
                  <a:cubicBezTo>
                    <a:pt x="1448" y="240"/>
                    <a:pt x="1448" y="240"/>
                    <a:pt x="1448" y="240"/>
                  </a:cubicBezTo>
                  <a:cubicBezTo>
                    <a:pt x="1208" y="240"/>
                    <a:pt x="1208" y="240"/>
                    <a:pt x="1208" y="240"/>
                  </a:cubicBezTo>
                  <a:cubicBezTo>
                    <a:pt x="1208" y="180"/>
                    <a:pt x="1208" y="180"/>
                    <a:pt x="1208" y="180"/>
                  </a:cubicBezTo>
                  <a:cubicBezTo>
                    <a:pt x="1208" y="81"/>
                    <a:pt x="1127" y="0"/>
                    <a:pt x="1028" y="0"/>
                  </a:cubicBezTo>
                  <a:cubicBezTo>
                    <a:pt x="929" y="0"/>
                    <a:pt x="848" y="81"/>
                    <a:pt x="848" y="180"/>
                  </a:cubicBezTo>
                  <a:cubicBezTo>
                    <a:pt x="848" y="240"/>
                    <a:pt x="848" y="240"/>
                    <a:pt x="848" y="240"/>
                  </a:cubicBezTo>
                  <a:cubicBezTo>
                    <a:pt x="600" y="240"/>
                    <a:pt x="600" y="240"/>
                    <a:pt x="600" y="240"/>
                  </a:cubicBezTo>
                  <a:cubicBezTo>
                    <a:pt x="600" y="180"/>
                    <a:pt x="600" y="180"/>
                    <a:pt x="600" y="180"/>
                  </a:cubicBezTo>
                  <a:cubicBezTo>
                    <a:pt x="600" y="81"/>
                    <a:pt x="519" y="0"/>
                    <a:pt x="420" y="0"/>
                  </a:cubicBezTo>
                  <a:cubicBezTo>
                    <a:pt x="321" y="0"/>
                    <a:pt x="240" y="81"/>
                    <a:pt x="240" y="180"/>
                  </a:cubicBezTo>
                  <a:cubicBezTo>
                    <a:pt x="240" y="240"/>
                    <a:pt x="240" y="240"/>
                    <a:pt x="240" y="240"/>
                  </a:cubicBezTo>
                  <a:cubicBezTo>
                    <a:pt x="180" y="240"/>
                    <a:pt x="180" y="240"/>
                    <a:pt x="180" y="240"/>
                  </a:cubicBezTo>
                  <a:cubicBezTo>
                    <a:pt x="81" y="240"/>
                    <a:pt x="0" y="321"/>
                    <a:pt x="0" y="420"/>
                  </a:cubicBezTo>
                  <a:cubicBezTo>
                    <a:pt x="0" y="1748"/>
                    <a:pt x="0" y="1748"/>
                    <a:pt x="0" y="1748"/>
                  </a:cubicBezTo>
                  <a:cubicBezTo>
                    <a:pt x="0" y="1847"/>
                    <a:pt x="81" y="1928"/>
                    <a:pt x="180" y="1928"/>
                  </a:cubicBezTo>
                  <a:cubicBezTo>
                    <a:pt x="1169" y="1928"/>
                    <a:pt x="1169" y="1928"/>
                    <a:pt x="1169" y="1928"/>
                  </a:cubicBezTo>
                  <a:cubicBezTo>
                    <a:pt x="1262" y="2003"/>
                    <a:pt x="1380" y="2048"/>
                    <a:pt x="1508" y="2048"/>
                  </a:cubicBezTo>
                  <a:cubicBezTo>
                    <a:pt x="1806" y="2048"/>
                    <a:pt x="2048" y="1806"/>
                    <a:pt x="2048" y="1508"/>
                  </a:cubicBezTo>
                  <a:cubicBezTo>
                    <a:pt x="2048" y="420"/>
                    <a:pt x="2048" y="420"/>
                    <a:pt x="2048" y="420"/>
                  </a:cubicBezTo>
                  <a:cubicBezTo>
                    <a:pt x="2048" y="321"/>
                    <a:pt x="1967" y="240"/>
                    <a:pt x="1868" y="240"/>
                  </a:cubicBezTo>
                  <a:close/>
                  <a:moveTo>
                    <a:pt x="1568" y="180"/>
                  </a:moveTo>
                  <a:cubicBezTo>
                    <a:pt x="1568" y="147"/>
                    <a:pt x="1595" y="120"/>
                    <a:pt x="1628" y="120"/>
                  </a:cubicBezTo>
                  <a:cubicBezTo>
                    <a:pt x="1661" y="120"/>
                    <a:pt x="1688" y="147"/>
                    <a:pt x="1688" y="180"/>
                  </a:cubicBezTo>
                  <a:cubicBezTo>
                    <a:pt x="1688" y="420"/>
                    <a:pt x="1688" y="420"/>
                    <a:pt x="1688" y="420"/>
                  </a:cubicBezTo>
                  <a:cubicBezTo>
                    <a:pt x="1688" y="453"/>
                    <a:pt x="1661" y="480"/>
                    <a:pt x="1628" y="480"/>
                  </a:cubicBezTo>
                  <a:cubicBezTo>
                    <a:pt x="1595" y="480"/>
                    <a:pt x="1568" y="453"/>
                    <a:pt x="1568" y="420"/>
                  </a:cubicBezTo>
                  <a:lnTo>
                    <a:pt x="1568" y="180"/>
                  </a:lnTo>
                  <a:close/>
                  <a:moveTo>
                    <a:pt x="968" y="300"/>
                  </a:moveTo>
                  <a:cubicBezTo>
                    <a:pt x="968" y="300"/>
                    <a:pt x="968" y="300"/>
                    <a:pt x="968" y="300"/>
                  </a:cubicBezTo>
                  <a:cubicBezTo>
                    <a:pt x="968" y="300"/>
                    <a:pt x="968" y="300"/>
                    <a:pt x="968" y="300"/>
                  </a:cubicBezTo>
                  <a:cubicBezTo>
                    <a:pt x="968" y="180"/>
                    <a:pt x="968" y="180"/>
                    <a:pt x="968" y="180"/>
                  </a:cubicBezTo>
                  <a:cubicBezTo>
                    <a:pt x="968" y="147"/>
                    <a:pt x="995" y="120"/>
                    <a:pt x="1028" y="120"/>
                  </a:cubicBezTo>
                  <a:cubicBezTo>
                    <a:pt x="1061" y="120"/>
                    <a:pt x="1088" y="147"/>
                    <a:pt x="1088" y="180"/>
                  </a:cubicBezTo>
                  <a:cubicBezTo>
                    <a:pt x="1088" y="420"/>
                    <a:pt x="1088" y="420"/>
                    <a:pt x="1088" y="420"/>
                  </a:cubicBezTo>
                  <a:cubicBezTo>
                    <a:pt x="1088" y="453"/>
                    <a:pt x="1061" y="480"/>
                    <a:pt x="1028" y="480"/>
                  </a:cubicBezTo>
                  <a:cubicBezTo>
                    <a:pt x="995" y="480"/>
                    <a:pt x="968" y="453"/>
                    <a:pt x="968" y="420"/>
                  </a:cubicBezTo>
                  <a:lnTo>
                    <a:pt x="968" y="300"/>
                  </a:lnTo>
                  <a:close/>
                  <a:moveTo>
                    <a:pt x="360" y="180"/>
                  </a:moveTo>
                  <a:cubicBezTo>
                    <a:pt x="360" y="147"/>
                    <a:pt x="387" y="120"/>
                    <a:pt x="420" y="120"/>
                  </a:cubicBezTo>
                  <a:cubicBezTo>
                    <a:pt x="453" y="120"/>
                    <a:pt x="480" y="147"/>
                    <a:pt x="480" y="180"/>
                  </a:cubicBezTo>
                  <a:cubicBezTo>
                    <a:pt x="480" y="420"/>
                    <a:pt x="480" y="420"/>
                    <a:pt x="480" y="420"/>
                  </a:cubicBezTo>
                  <a:cubicBezTo>
                    <a:pt x="480" y="453"/>
                    <a:pt x="453" y="480"/>
                    <a:pt x="420" y="480"/>
                  </a:cubicBezTo>
                  <a:cubicBezTo>
                    <a:pt x="387" y="480"/>
                    <a:pt x="360" y="453"/>
                    <a:pt x="360" y="420"/>
                  </a:cubicBezTo>
                  <a:lnTo>
                    <a:pt x="360" y="180"/>
                  </a:lnTo>
                  <a:close/>
                  <a:moveTo>
                    <a:pt x="1508" y="1928"/>
                  </a:moveTo>
                  <a:cubicBezTo>
                    <a:pt x="1276" y="1928"/>
                    <a:pt x="1088" y="1740"/>
                    <a:pt x="1088" y="1508"/>
                  </a:cubicBezTo>
                  <a:cubicBezTo>
                    <a:pt x="1088" y="1276"/>
                    <a:pt x="1276" y="1088"/>
                    <a:pt x="1508" y="1088"/>
                  </a:cubicBezTo>
                  <a:cubicBezTo>
                    <a:pt x="1740" y="1088"/>
                    <a:pt x="1928" y="1276"/>
                    <a:pt x="1928" y="1508"/>
                  </a:cubicBezTo>
                  <a:cubicBezTo>
                    <a:pt x="1928" y="1740"/>
                    <a:pt x="1740" y="1928"/>
                    <a:pt x="1508" y="1928"/>
                  </a:cubicBezTo>
                  <a:close/>
                  <a:moveTo>
                    <a:pt x="1928" y="1169"/>
                  </a:moveTo>
                  <a:cubicBezTo>
                    <a:pt x="1829" y="1046"/>
                    <a:pt x="1677" y="968"/>
                    <a:pt x="1508" y="968"/>
                  </a:cubicBezTo>
                  <a:cubicBezTo>
                    <a:pt x="1378" y="968"/>
                    <a:pt x="1259" y="1014"/>
                    <a:pt x="1166" y="1091"/>
                  </a:cubicBezTo>
                  <a:cubicBezTo>
                    <a:pt x="1160" y="1089"/>
                    <a:pt x="1154" y="1088"/>
                    <a:pt x="1148" y="1088"/>
                  </a:cubicBezTo>
                  <a:cubicBezTo>
                    <a:pt x="908" y="1088"/>
                    <a:pt x="908" y="1088"/>
                    <a:pt x="908" y="1088"/>
                  </a:cubicBezTo>
                  <a:cubicBezTo>
                    <a:pt x="875" y="1088"/>
                    <a:pt x="848" y="1115"/>
                    <a:pt x="848" y="1148"/>
                  </a:cubicBezTo>
                  <a:cubicBezTo>
                    <a:pt x="848" y="1181"/>
                    <a:pt x="875" y="1208"/>
                    <a:pt x="908" y="1208"/>
                  </a:cubicBezTo>
                  <a:cubicBezTo>
                    <a:pt x="1059" y="1208"/>
                    <a:pt x="1059" y="1208"/>
                    <a:pt x="1059" y="1208"/>
                  </a:cubicBezTo>
                  <a:cubicBezTo>
                    <a:pt x="1012" y="1278"/>
                    <a:pt x="981" y="1360"/>
                    <a:pt x="971" y="1448"/>
                  </a:cubicBezTo>
                  <a:cubicBezTo>
                    <a:pt x="908" y="1448"/>
                    <a:pt x="908" y="1448"/>
                    <a:pt x="908" y="1448"/>
                  </a:cubicBezTo>
                  <a:cubicBezTo>
                    <a:pt x="875" y="1448"/>
                    <a:pt x="848" y="1475"/>
                    <a:pt x="848" y="1508"/>
                  </a:cubicBezTo>
                  <a:cubicBezTo>
                    <a:pt x="848" y="1541"/>
                    <a:pt x="875" y="1568"/>
                    <a:pt x="908" y="1568"/>
                  </a:cubicBezTo>
                  <a:cubicBezTo>
                    <a:pt x="971" y="1568"/>
                    <a:pt x="971" y="1568"/>
                    <a:pt x="971" y="1568"/>
                  </a:cubicBezTo>
                  <a:cubicBezTo>
                    <a:pt x="981" y="1656"/>
                    <a:pt x="1012" y="1738"/>
                    <a:pt x="1059" y="1808"/>
                  </a:cubicBezTo>
                  <a:cubicBezTo>
                    <a:pt x="180" y="1808"/>
                    <a:pt x="180" y="1808"/>
                    <a:pt x="180" y="1808"/>
                  </a:cubicBezTo>
                  <a:cubicBezTo>
                    <a:pt x="147" y="1808"/>
                    <a:pt x="120" y="1781"/>
                    <a:pt x="120" y="1748"/>
                  </a:cubicBezTo>
                  <a:cubicBezTo>
                    <a:pt x="120" y="848"/>
                    <a:pt x="120" y="848"/>
                    <a:pt x="120" y="848"/>
                  </a:cubicBezTo>
                  <a:cubicBezTo>
                    <a:pt x="1928" y="848"/>
                    <a:pt x="1928" y="848"/>
                    <a:pt x="1928" y="848"/>
                  </a:cubicBezTo>
                  <a:lnTo>
                    <a:pt x="1928" y="1169"/>
                  </a:lnTo>
                  <a:close/>
                  <a:moveTo>
                    <a:pt x="1928" y="728"/>
                  </a:moveTo>
                  <a:cubicBezTo>
                    <a:pt x="120" y="728"/>
                    <a:pt x="120" y="728"/>
                    <a:pt x="120" y="728"/>
                  </a:cubicBezTo>
                  <a:cubicBezTo>
                    <a:pt x="120" y="420"/>
                    <a:pt x="120" y="420"/>
                    <a:pt x="120" y="420"/>
                  </a:cubicBezTo>
                  <a:cubicBezTo>
                    <a:pt x="120" y="387"/>
                    <a:pt x="147" y="360"/>
                    <a:pt x="180" y="360"/>
                  </a:cubicBezTo>
                  <a:cubicBezTo>
                    <a:pt x="240" y="360"/>
                    <a:pt x="240" y="360"/>
                    <a:pt x="240" y="360"/>
                  </a:cubicBezTo>
                  <a:cubicBezTo>
                    <a:pt x="240" y="420"/>
                    <a:pt x="240" y="420"/>
                    <a:pt x="240" y="420"/>
                  </a:cubicBezTo>
                  <a:cubicBezTo>
                    <a:pt x="240" y="519"/>
                    <a:pt x="321" y="600"/>
                    <a:pt x="420" y="600"/>
                  </a:cubicBezTo>
                  <a:cubicBezTo>
                    <a:pt x="519" y="600"/>
                    <a:pt x="600" y="519"/>
                    <a:pt x="600" y="420"/>
                  </a:cubicBezTo>
                  <a:cubicBezTo>
                    <a:pt x="600" y="360"/>
                    <a:pt x="600" y="360"/>
                    <a:pt x="600" y="360"/>
                  </a:cubicBezTo>
                  <a:cubicBezTo>
                    <a:pt x="848" y="360"/>
                    <a:pt x="848" y="360"/>
                    <a:pt x="848" y="360"/>
                  </a:cubicBezTo>
                  <a:cubicBezTo>
                    <a:pt x="848" y="420"/>
                    <a:pt x="848" y="420"/>
                    <a:pt x="848" y="420"/>
                  </a:cubicBezTo>
                  <a:cubicBezTo>
                    <a:pt x="848" y="519"/>
                    <a:pt x="929" y="600"/>
                    <a:pt x="1028" y="600"/>
                  </a:cubicBezTo>
                  <a:cubicBezTo>
                    <a:pt x="1127" y="600"/>
                    <a:pt x="1208" y="519"/>
                    <a:pt x="1208" y="420"/>
                  </a:cubicBezTo>
                  <a:cubicBezTo>
                    <a:pt x="1208" y="360"/>
                    <a:pt x="1208" y="360"/>
                    <a:pt x="1208" y="360"/>
                  </a:cubicBezTo>
                  <a:cubicBezTo>
                    <a:pt x="1448" y="360"/>
                    <a:pt x="1448" y="360"/>
                    <a:pt x="1448" y="360"/>
                  </a:cubicBezTo>
                  <a:cubicBezTo>
                    <a:pt x="1448" y="420"/>
                    <a:pt x="1448" y="420"/>
                    <a:pt x="1448" y="420"/>
                  </a:cubicBezTo>
                  <a:cubicBezTo>
                    <a:pt x="1448" y="519"/>
                    <a:pt x="1529" y="600"/>
                    <a:pt x="1628" y="600"/>
                  </a:cubicBezTo>
                  <a:cubicBezTo>
                    <a:pt x="1727" y="600"/>
                    <a:pt x="1808" y="519"/>
                    <a:pt x="1808" y="420"/>
                  </a:cubicBezTo>
                  <a:cubicBezTo>
                    <a:pt x="1808" y="360"/>
                    <a:pt x="1808" y="360"/>
                    <a:pt x="1808" y="360"/>
                  </a:cubicBezTo>
                  <a:cubicBezTo>
                    <a:pt x="1868" y="360"/>
                    <a:pt x="1868" y="360"/>
                    <a:pt x="1868" y="360"/>
                  </a:cubicBezTo>
                  <a:cubicBezTo>
                    <a:pt x="1901" y="360"/>
                    <a:pt x="1928" y="387"/>
                    <a:pt x="1928" y="420"/>
                  </a:cubicBezTo>
                  <a:lnTo>
                    <a:pt x="1928" y="7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cxnSp>
        <p:nvCxnSpPr>
          <p:cNvPr id="131" name="Straight Connector 66">
            <a:extLst>
              <a:ext uri="{FF2B5EF4-FFF2-40B4-BE49-F238E27FC236}">
                <a16:creationId xmlns:a16="http://schemas.microsoft.com/office/drawing/2014/main" id="{B43B943A-2DAA-44B5-A276-DD2EA79A5EDE}"/>
              </a:ext>
              <a:ext uri="{C183D7F6-B498-43B3-948B-1728B52AA6E4}">
                <adec:decorative xmlns:adec="http://schemas.microsoft.com/office/drawing/2017/decorative" val="1"/>
              </a:ext>
            </a:extLst>
          </p:cNvPr>
          <p:cNvCxnSpPr>
            <a:cxnSpLocks/>
          </p:cNvCxnSpPr>
          <p:nvPr/>
        </p:nvCxnSpPr>
        <p:spPr>
          <a:xfrm>
            <a:off x="9816152" y="2780928"/>
            <a:ext cx="0" cy="408935"/>
          </a:xfrm>
          <a:prstGeom prst="line">
            <a:avLst/>
          </a:prstGeom>
          <a:ln w="19050">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sp>
        <p:nvSpPr>
          <p:cNvPr id="132" name="TextBox 131">
            <a:extLst>
              <a:ext uri="{FF2B5EF4-FFF2-40B4-BE49-F238E27FC236}">
                <a16:creationId xmlns:a16="http://schemas.microsoft.com/office/drawing/2014/main" id="{4D3DD07E-9765-4619-AA08-88E502F4A97C}"/>
              </a:ext>
            </a:extLst>
          </p:cNvPr>
          <p:cNvSpPr txBox="1"/>
          <p:nvPr/>
        </p:nvSpPr>
        <p:spPr>
          <a:xfrm>
            <a:off x="9415669" y="3667004"/>
            <a:ext cx="920124" cy="215444"/>
          </a:xfrm>
          <a:prstGeom prst="rect">
            <a:avLst/>
          </a:prstGeom>
          <a:noFill/>
        </p:spPr>
        <p:txBody>
          <a:bodyPr wrap="none" lIns="0" tIns="0" rIns="0" bIns="0" rtlCol="0">
            <a:spAutoFit/>
          </a:bodyPr>
          <a:lstStyle/>
          <a:p>
            <a:pPr algn="ctr"/>
            <a:r>
              <a:rPr lang="en-US" sz="1400" b="1" dirty="0">
                <a:solidFill>
                  <a:schemeClr val="tx1">
                    <a:lumMod val="50000"/>
                  </a:schemeClr>
                </a:solidFill>
              </a:rPr>
              <a:t>12.12.2019</a:t>
            </a:r>
          </a:p>
        </p:txBody>
      </p:sp>
      <p:sp>
        <p:nvSpPr>
          <p:cNvPr id="133" name="TextBox 132">
            <a:extLst>
              <a:ext uri="{FF2B5EF4-FFF2-40B4-BE49-F238E27FC236}">
                <a16:creationId xmlns:a16="http://schemas.microsoft.com/office/drawing/2014/main" id="{72163447-F99C-4F30-A853-A34325AE77F7}"/>
              </a:ext>
            </a:extLst>
          </p:cNvPr>
          <p:cNvSpPr txBox="1"/>
          <p:nvPr/>
        </p:nvSpPr>
        <p:spPr>
          <a:xfrm>
            <a:off x="8889805" y="2405762"/>
            <a:ext cx="1938150" cy="369332"/>
          </a:xfrm>
          <a:prstGeom prst="rect">
            <a:avLst/>
          </a:prstGeom>
          <a:noFill/>
        </p:spPr>
        <p:txBody>
          <a:bodyPr wrap="square" lIns="0" tIns="0" rIns="0" bIns="0" rtlCol="0">
            <a:spAutoFit/>
          </a:bodyPr>
          <a:lstStyle/>
          <a:p>
            <a:pPr algn="ctr"/>
            <a:r>
              <a:rPr lang="en-US" sz="1200" b="1" dirty="0">
                <a:solidFill>
                  <a:schemeClr val="tx1">
                    <a:lumMod val="50000"/>
                  </a:schemeClr>
                </a:solidFill>
              </a:rPr>
              <a:t>BRITAIN’S GENERAL ELECTIONS</a:t>
            </a:r>
          </a:p>
        </p:txBody>
      </p:sp>
      <p:sp>
        <p:nvSpPr>
          <p:cNvPr id="134" name="TextBox 133">
            <a:extLst>
              <a:ext uri="{FF2B5EF4-FFF2-40B4-BE49-F238E27FC236}">
                <a16:creationId xmlns:a16="http://schemas.microsoft.com/office/drawing/2014/main" id="{1BECEBF4-9C6D-4FC8-B4B2-FBE0FCD580C1}"/>
              </a:ext>
            </a:extLst>
          </p:cNvPr>
          <p:cNvSpPr txBox="1"/>
          <p:nvPr/>
        </p:nvSpPr>
        <p:spPr>
          <a:xfrm>
            <a:off x="10251869" y="3303008"/>
            <a:ext cx="1146727" cy="261610"/>
          </a:xfrm>
          <a:prstGeom prst="rect">
            <a:avLst/>
          </a:prstGeom>
          <a:noFill/>
        </p:spPr>
        <p:txBody>
          <a:bodyPr wrap="square" lIns="0" tIns="0" rIns="0" bIns="0" rtlCol="0">
            <a:spAutoFit/>
          </a:bodyPr>
          <a:lstStyle/>
          <a:p>
            <a:pPr algn="ctr"/>
            <a:r>
              <a:rPr lang="en-US" sz="1700" b="1" dirty="0">
                <a:solidFill>
                  <a:srgbClr val="FF0000"/>
                </a:solidFill>
                <a:effectLst>
                  <a:outerShdw blurRad="38100" dist="38100" dir="2700000" algn="tl">
                    <a:srgbClr val="000000">
                      <a:alpha val="43137"/>
                    </a:srgbClr>
                  </a:outerShdw>
                </a:effectLst>
              </a:rPr>
              <a:t>BREXIT</a:t>
            </a:r>
          </a:p>
        </p:txBody>
      </p:sp>
    </p:spTree>
    <p:extLst>
      <p:ext uri="{BB962C8B-B14F-4D97-AF65-F5344CB8AC3E}">
        <p14:creationId xmlns:p14="http://schemas.microsoft.com/office/powerpoint/2010/main" val="1708956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14">
            <a:extLst>
              <a:ext uri="{C183D7F6-B498-43B3-948B-1728B52AA6E4}">
                <adec:decorative xmlns:adec="http://schemas.microsoft.com/office/drawing/2017/decorative" val="1"/>
              </a:ext>
            </a:extLst>
          </p:cNvPr>
          <p:cNvSpPr/>
          <p:nvPr/>
        </p:nvSpPr>
        <p:spPr>
          <a:xfrm rot="2700000">
            <a:off x="11788943" y="6333474"/>
            <a:ext cx="527486" cy="603188"/>
          </a:xfrm>
          <a:custGeom>
            <a:avLst/>
            <a:gdLst>
              <a:gd name="connsiteX0" fmla="*/ 110516 w 889463"/>
              <a:gd name="connsiteY0" fmla="*/ 95275 h 1017114"/>
              <a:gd name="connsiteX1" fmla="*/ 230452 w 889463"/>
              <a:gd name="connsiteY1" fmla="*/ 14411 h 1017114"/>
              <a:gd name="connsiteX2" fmla="*/ 276877 w 889463"/>
              <a:gd name="connsiteY2" fmla="*/ 0 h 1017114"/>
              <a:gd name="connsiteX3" fmla="*/ 889463 w 889463"/>
              <a:gd name="connsiteY3" fmla="*/ 612585 h 1017114"/>
              <a:gd name="connsiteX4" fmla="*/ 484934 w 889463"/>
              <a:gd name="connsiteY4" fmla="*/ 1017114 h 1017114"/>
              <a:gd name="connsiteX5" fmla="*/ 377324 w 889463"/>
              <a:gd name="connsiteY5" fmla="*/ 1017114 h 1017114"/>
              <a:gd name="connsiteX6" fmla="*/ 0 w 889463"/>
              <a:gd name="connsiteY6" fmla="*/ 639790 h 1017114"/>
              <a:gd name="connsiteX7" fmla="*/ 0 w 889463"/>
              <a:gd name="connsiteY7" fmla="*/ 362083 h 1017114"/>
              <a:gd name="connsiteX8" fmla="*/ 110516 w 889463"/>
              <a:gd name="connsiteY8" fmla="*/ 95275 h 101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463" h="1017114">
                <a:moveTo>
                  <a:pt x="110516" y="95275"/>
                </a:moveTo>
                <a:cubicBezTo>
                  <a:pt x="144657" y="61133"/>
                  <a:pt x="185310" y="33504"/>
                  <a:pt x="230452" y="14411"/>
                </a:cubicBezTo>
                <a:lnTo>
                  <a:pt x="276877" y="0"/>
                </a:lnTo>
                <a:lnTo>
                  <a:pt x="889463" y="612585"/>
                </a:lnTo>
                <a:lnTo>
                  <a:pt x="484934" y="1017114"/>
                </a:lnTo>
                <a:lnTo>
                  <a:pt x="377324" y="1017114"/>
                </a:lnTo>
                <a:cubicBezTo>
                  <a:pt x="168934" y="1017114"/>
                  <a:pt x="0" y="848180"/>
                  <a:pt x="0" y="639790"/>
                </a:cubicBezTo>
                <a:lnTo>
                  <a:pt x="0" y="362083"/>
                </a:lnTo>
                <a:cubicBezTo>
                  <a:pt x="0" y="257888"/>
                  <a:pt x="42234" y="163556"/>
                  <a:pt x="110516" y="95275"/>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rgbClr val="98A3AD"/>
              </a:solidFill>
            </a:endParaRPr>
          </a:p>
        </p:txBody>
      </p:sp>
      <p:sp>
        <p:nvSpPr>
          <p:cNvPr id="16" name="TextBox 15"/>
          <p:cNvSpPr txBox="1"/>
          <p:nvPr/>
        </p:nvSpPr>
        <p:spPr>
          <a:xfrm>
            <a:off x="11907454" y="6481180"/>
            <a:ext cx="290464" cy="307777"/>
          </a:xfrm>
          <a:prstGeom prst="rect">
            <a:avLst/>
          </a:prstGeom>
          <a:noFill/>
        </p:spPr>
        <p:txBody>
          <a:bodyPr wrap="none" rtlCol="0">
            <a:spAutoFit/>
          </a:bodyPr>
          <a:lstStyle/>
          <a:p>
            <a:r>
              <a:rPr lang="en-US" sz="1400" b="1" dirty="0">
                <a:solidFill>
                  <a:schemeClr val="bg1"/>
                </a:solidFill>
              </a:rPr>
              <a:t>5</a:t>
            </a:r>
          </a:p>
        </p:txBody>
      </p:sp>
      <p:sp>
        <p:nvSpPr>
          <p:cNvPr id="122" name="TextBox 121"/>
          <p:cNvSpPr txBox="1"/>
          <p:nvPr/>
        </p:nvSpPr>
        <p:spPr>
          <a:xfrm>
            <a:off x="4769514" y="959502"/>
            <a:ext cx="2652970" cy="276999"/>
          </a:xfrm>
          <a:prstGeom prst="rect">
            <a:avLst/>
          </a:prstGeom>
          <a:noFill/>
        </p:spPr>
        <p:txBody>
          <a:bodyPr wrap="none" lIns="0" tIns="0" rIns="0" bIns="0" rtlCol="0">
            <a:spAutoFit/>
          </a:bodyPr>
          <a:lstStyle/>
          <a:p>
            <a:pPr algn="ctr"/>
            <a:r>
              <a:rPr lang="el-GR" dirty="0">
                <a:solidFill>
                  <a:schemeClr val="accent3"/>
                </a:solidFill>
              </a:rPr>
              <a:t>£</a:t>
            </a:r>
            <a:r>
              <a:rPr lang="en-US" dirty="0">
                <a:solidFill>
                  <a:srgbClr val="30353F"/>
                </a:solidFill>
              </a:rPr>
              <a:t>21,4bil of external sales</a:t>
            </a:r>
          </a:p>
        </p:txBody>
      </p:sp>
      <p:sp>
        <p:nvSpPr>
          <p:cNvPr id="121" name="TextBox 120"/>
          <p:cNvSpPr txBox="1"/>
          <p:nvPr/>
        </p:nvSpPr>
        <p:spPr>
          <a:xfrm>
            <a:off x="792168" y="961576"/>
            <a:ext cx="2937863" cy="276999"/>
          </a:xfrm>
          <a:prstGeom prst="rect">
            <a:avLst/>
          </a:prstGeom>
          <a:noFill/>
        </p:spPr>
        <p:txBody>
          <a:bodyPr wrap="square" lIns="0" tIns="0" rIns="0" bIns="0" rtlCol="0">
            <a:spAutoFit/>
          </a:bodyPr>
          <a:lstStyle/>
          <a:p>
            <a:pPr>
              <a:tabLst>
                <a:tab pos="347663" algn="l"/>
              </a:tabLst>
            </a:pPr>
            <a:r>
              <a:rPr lang="en-US" dirty="0">
                <a:solidFill>
                  <a:srgbClr val="30353F"/>
                </a:solidFill>
                <a:latin typeface="+mj-lt"/>
              </a:rPr>
              <a:t>Purchases of NI Businesses</a:t>
            </a:r>
          </a:p>
        </p:txBody>
      </p:sp>
      <p:sp>
        <p:nvSpPr>
          <p:cNvPr id="123" name="TextBox 122"/>
          <p:cNvSpPr txBox="1"/>
          <p:nvPr/>
        </p:nvSpPr>
        <p:spPr>
          <a:xfrm>
            <a:off x="8859852" y="959502"/>
            <a:ext cx="2375650" cy="276999"/>
          </a:xfrm>
          <a:prstGeom prst="rect">
            <a:avLst/>
          </a:prstGeom>
          <a:noFill/>
        </p:spPr>
        <p:txBody>
          <a:bodyPr wrap="none" lIns="0" tIns="0" rIns="0" bIns="0" rtlCol="0">
            <a:spAutoFit/>
          </a:bodyPr>
          <a:lstStyle/>
          <a:p>
            <a:pPr>
              <a:tabLst>
                <a:tab pos="347663" algn="l"/>
              </a:tabLst>
            </a:pPr>
            <a:r>
              <a:rPr lang="en-US" dirty="0">
                <a:solidFill>
                  <a:srgbClr val="30353F"/>
                </a:solidFill>
                <a:latin typeface="+mj-lt"/>
              </a:rPr>
              <a:t>Wholesale and Retails</a:t>
            </a:r>
          </a:p>
        </p:txBody>
      </p:sp>
      <p:sp>
        <p:nvSpPr>
          <p:cNvPr id="138" name="Rectangle 137">
            <a:extLst>
              <a:ext uri="{C183D7F6-B498-43B3-948B-1728B52AA6E4}">
                <adec:decorative xmlns:adec="http://schemas.microsoft.com/office/drawing/2017/decorative" val="1"/>
              </a:ext>
            </a:extLst>
          </p:cNvPr>
          <p:cNvSpPr/>
          <p:nvPr/>
        </p:nvSpPr>
        <p:spPr>
          <a:xfrm>
            <a:off x="5014510" y="2534138"/>
            <a:ext cx="2162981" cy="3472192"/>
          </a:xfrm>
          <a:prstGeom prst="rect">
            <a:avLst/>
          </a:prstGeom>
          <a:gradFill flip="none" rotWithShape="1">
            <a:gsLst>
              <a:gs pos="100000">
                <a:srgbClr val="98A3AD">
                  <a:alpha val="0"/>
                </a:srgbClr>
              </a:gs>
              <a:gs pos="0">
                <a:srgbClr val="98A3AD"/>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2" name="Group 4">
            <a:extLst>
              <a:ext uri="{C183D7F6-B498-43B3-948B-1728B52AA6E4}">
                <adec:decorative xmlns:adec="http://schemas.microsoft.com/office/drawing/2017/decorative" val="1"/>
              </a:ext>
            </a:extLst>
          </p:cNvPr>
          <p:cNvGrpSpPr/>
          <p:nvPr/>
        </p:nvGrpSpPr>
        <p:grpSpPr>
          <a:xfrm>
            <a:off x="4255846" y="1257300"/>
            <a:ext cx="3680308" cy="2453538"/>
            <a:chOff x="4064749" y="1192972"/>
            <a:chExt cx="4062503" cy="2708336"/>
          </a:xfrm>
        </p:grpSpPr>
        <p:grpSp>
          <p:nvGrpSpPr>
            <p:cNvPr id="4" name="Group 1"/>
            <p:cNvGrpSpPr/>
            <p:nvPr/>
          </p:nvGrpSpPr>
          <p:grpSpPr>
            <a:xfrm>
              <a:off x="4064749" y="1192972"/>
              <a:ext cx="4062503" cy="2708336"/>
              <a:chOff x="4064749" y="1192972"/>
              <a:chExt cx="4062503" cy="2708336"/>
            </a:xfrm>
          </p:grpSpPr>
          <p:graphicFrame>
            <p:nvGraphicFramePr>
              <p:cNvPr id="114" name="Chart 113"/>
              <p:cNvGraphicFramePr/>
              <p:nvPr/>
            </p:nvGraphicFramePr>
            <p:xfrm>
              <a:off x="4064749" y="1192972"/>
              <a:ext cx="4062503" cy="2708336"/>
            </p:xfrm>
            <a:graphic>
              <a:graphicData uri="http://schemas.openxmlformats.org/drawingml/2006/chart">
                <c:chart xmlns:c="http://schemas.openxmlformats.org/drawingml/2006/chart" xmlns:r="http://schemas.openxmlformats.org/officeDocument/2006/relationships" r:id="rId2"/>
              </a:graphicData>
            </a:graphic>
          </p:graphicFrame>
          <p:sp>
            <p:nvSpPr>
              <p:cNvPr id="61" name="Oval 60"/>
              <p:cNvSpPr/>
              <p:nvPr/>
            </p:nvSpPr>
            <p:spPr>
              <a:xfrm>
                <a:off x="5302166" y="1753306"/>
                <a:ext cx="1587668" cy="15876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9" name="Freeform 5"/>
            <p:cNvSpPr>
              <a:spLocks noEditPoints="1"/>
            </p:cNvSpPr>
            <p:nvPr/>
          </p:nvSpPr>
          <p:spPr bwMode="auto">
            <a:xfrm>
              <a:off x="5708499" y="2119338"/>
              <a:ext cx="775002" cy="855603"/>
            </a:xfrm>
            <a:custGeom>
              <a:avLst/>
              <a:gdLst>
                <a:gd name="T0" fmla="*/ 1440 w 1800"/>
                <a:gd name="T1" fmla="*/ 544 h 2048"/>
                <a:gd name="T2" fmla="*/ 360 w 1800"/>
                <a:gd name="T3" fmla="*/ 544 h 2048"/>
                <a:gd name="T4" fmla="*/ 0 w 1800"/>
                <a:gd name="T5" fmla="*/ 1868 h 2048"/>
                <a:gd name="T6" fmla="*/ 1620 w 1800"/>
                <a:gd name="T7" fmla="*/ 2048 h 2048"/>
                <a:gd name="T8" fmla="*/ 1176 w 1800"/>
                <a:gd name="T9" fmla="*/ 1011 h 2048"/>
                <a:gd name="T10" fmla="*/ 900 w 1800"/>
                <a:gd name="T11" fmla="*/ 120 h 2048"/>
                <a:gd name="T12" fmla="*/ 900 w 1800"/>
                <a:gd name="T13" fmla="*/ 968 h 2048"/>
                <a:gd name="T14" fmla="*/ 1012 w 1800"/>
                <a:gd name="T15" fmla="*/ 1096 h 2048"/>
                <a:gd name="T16" fmla="*/ 788 w 1800"/>
                <a:gd name="T17" fmla="*/ 1096 h 2048"/>
                <a:gd name="T18" fmla="*/ 1012 w 1800"/>
                <a:gd name="T19" fmla="*/ 1096 h 2048"/>
                <a:gd name="T20" fmla="*/ 180 w 1800"/>
                <a:gd name="T21" fmla="*/ 1928 h 2048"/>
                <a:gd name="T22" fmla="*/ 419 w 1800"/>
                <a:gd name="T23" fmla="*/ 1254 h 2048"/>
                <a:gd name="T24" fmla="*/ 702 w 1800"/>
                <a:gd name="T25" fmla="*/ 1550 h 2048"/>
                <a:gd name="T26" fmla="*/ 778 w 1800"/>
                <a:gd name="T27" fmla="*/ 1637 h 2048"/>
                <a:gd name="T28" fmla="*/ 698 w 1800"/>
                <a:gd name="T29" fmla="*/ 1385 h 2048"/>
                <a:gd name="T30" fmla="*/ 669 w 1800"/>
                <a:gd name="T31" fmla="*/ 1414 h 2048"/>
                <a:gd name="T32" fmla="*/ 645 w 1800"/>
                <a:gd name="T33" fmla="*/ 1131 h 2048"/>
                <a:gd name="T34" fmla="*/ 698 w 1800"/>
                <a:gd name="T35" fmla="*/ 1385 h 2048"/>
                <a:gd name="T36" fmla="*/ 899 w 1800"/>
                <a:gd name="T37" fmla="*/ 1638 h 2048"/>
                <a:gd name="T38" fmla="*/ 901 w 1800"/>
                <a:gd name="T39" fmla="*/ 1638 h 2048"/>
                <a:gd name="T40" fmla="*/ 851 w 1800"/>
                <a:gd name="T41" fmla="*/ 1928 h 2048"/>
                <a:gd name="T42" fmla="*/ 900 w 1800"/>
                <a:gd name="T43" fmla="*/ 1628 h 2048"/>
                <a:gd name="T44" fmla="*/ 813 w 1800"/>
                <a:gd name="T45" fmla="*/ 1440 h 2048"/>
                <a:gd name="T46" fmla="*/ 987 w 1800"/>
                <a:gd name="T47" fmla="*/ 1440 h 2048"/>
                <a:gd name="T48" fmla="*/ 1155 w 1800"/>
                <a:gd name="T49" fmla="*/ 1131 h 2048"/>
                <a:gd name="T50" fmla="*/ 1134 w 1800"/>
                <a:gd name="T51" fmla="*/ 1417 h 2048"/>
                <a:gd name="T52" fmla="*/ 1102 w 1800"/>
                <a:gd name="T53" fmla="*/ 1385 h 2048"/>
                <a:gd name="T54" fmla="*/ 1155 w 1800"/>
                <a:gd name="T55" fmla="*/ 1131 h 2048"/>
                <a:gd name="T56" fmla="*/ 1071 w 1800"/>
                <a:gd name="T57" fmla="*/ 1928 h 2048"/>
                <a:gd name="T58" fmla="*/ 1076 w 1800"/>
                <a:gd name="T59" fmla="*/ 1529 h 2048"/>
                <a:gd name="T60" fmla="*/ 1188 w 1800"/>
                <a:gd name="T61" fmla="*/ 1544 h 2048"/>
                <a:gd name="T62" fmla="*/ 1680 w 1800"/>
                <a:gd name="T63" fmla="*/ 186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0" h="2048">
                  <a:moveTo>
                    <a:pt x="1176" y="1011"/>
                  </a:moveTo>
                  <a:cubicBezTo>
                    <a:pt x="1334" y="916"/>
                    <a:pt x="1440" y="742"/>
                    <a:pt x="1440" y="544"/>
                  </a:cubicBezTo>
                  <a:cubicBezTo>
                    <a:pt x="1440" y="244"/>
                    <a:pt x="1198" y="0"/>
                    <a:pt x="900" y="0"/>
                  </a:cubicBezTo>
                  <a:cubicBezTo>
                    <a:pt x="602" y="0"/>
                    <a:pt x="360" y="244"/>
                    <a:pt x="360" y="544"/>
                  </a:cubicBezTo>
                  <a:cubicBezTo>
                    <a:pt x="360" y="742"/>
                    <a:pt x="466" y="916"/>
                    <a:pt x="624" y="1011"/>
                  </a:cubicBezTo>
                  <a:cubicBezTo>
                    <a:pt x="269" y="1125"/>
                    <a:pt x="0" y="1460"/>
                    <a:pt x="0" y="1868"/>
                  </a:cubicBezTo>
                  <a:cubicBezTo>
                    <a:pt x="0" y="1967"/>
                    <a:pt x="81" y="2048"/>
                    <a:pt x="180" y="2048"/>
                  </a:cubicBezTo>
                  <a:cubicBezTo>
                    <a:pt x="197" y="2048"/>
                    <a:pt x="1577" y="2048"/>
                    <a:pt x="1620" y="2048"/>
                  </a:cubicBezTo>
                  <a:cubicBezTo>
                    <a:pt x="1719" y="2048"/>
                    <a:pt x="1800" y="1967"/>
                    <a:pt x="1800" y="1868"/>
                  </a:cubicBezTo>
                  <a:cubicBezTo>
                    <a:pt x="1800" y="1460"/>
                    <a:pt x="1531" y="1125"/>
                    <a:pt x="1176" y="1011"/>
                  </a:cubicBezTo>
                  <a:close/>
                  <a:moveTo>
                    <a:pt x="480" y="544"/>
                  </a:moveTo>
                  <a:cubicBezTo>
                    <a:pt x="480" y="310"/>
                    <a:pt x="668" y="120"/>
                    <a:pt x="900" y="120"/>
                  </a:cubicBezTo>
                  <a:cubicBezTo>
                    <a:pt x="1132" y="120"/>
                    <a:pt x="1320" y="310"/>
                    <a:pt x="1320" y="544"/>
                  </a:cubicBezTo>
                  <a:cubicBezTo>
                    <a:pt x="1320" y="778"/>
                    <a:pt x="1132" y="968"/>
                    <a:pt x="900" y="968"/>
                  </a:cubicBezTo>
                  <a:cubicBezTo>
                    <a:pt x="668" y="968"/>
                    <a:pt x="480" y="778"/>
                    <a:pt x="480" y="544"/>
                  </a:cubicBezTo>
                  <a:close/>
                  <a:moveTo>
                    <a:pt x="1012" y="1096"/>
                  </a:moveTo>
                  <a:cubicBezTo>
                    <a:pt x="900" y="1190"/>
                    <a:pt x="900" y="1190"/>
                    <a:pt x="900" y="1190"/>
                  </a:cubicBezTo>
                  <a:cubicBezTo>
                    <a:pt x="788" y="1096"/>
                    <a:pt x="788" y="1096"/>
                    <a:pt x="788" y="1096"/>
                  </a:cubicBezTo>
                  <a:cubicBezTo>
                    <a:pt x="824" y="1091"/>
                    <a:pt x="862" y="1088"/>
                    <a:pt x="900" y="1088"/>
                  </a:cubicBezTo>
                  <a:cubicBezTo>
                    <a:pt x="938" y="1088"/>
                    <a:pt x="976" y="1091"/>
                    <a:pt x="1012" y="1096"/>
                  </a:cubicBezTo>
                  <a:close/>
                  <a:moveTo>
                    <a:pt x="729" y="1928"/>
                  </a:moveTo>
                  <a:cubicBezTo>
                    <a:pt x="180" y="1928"/>
                    <a:pt x="180" y="1928"/>
                    <a:pt x="180" y="1928"/>
                  </a:cubicBezTo>
                  <a:cubicBezTo>
                    <a:pt x="147" y="1928"/>
                    <a:pt x="120" y="1901"/>
                    <a:pt x="120" y="1868"/>
                  </a:cubicBezTo>
                  <a:cubicBezTo>
                    <a:pt x="120" y="1619"/>
                    <a:pt x="237" y="1397"/>
                    <a:pt x="419" y="1254"/>
                  </a:cubicBezTo>
                  <a:cubicBezTo>
                    <a:pt x="610" y="1541"/>
                    <a:pt x="610" y="1541"/>
                    <a:pt x="610" y="1541"/>
                  </a:cubicBezTo>
                  <a:cubicBezTo>
                    <a:pt x="631" y="1573"/>
                    <a:pt x="676" y="1577"/>
                    <a:pt x="702" y="1550"/>
                  </a:cubicBezTo>
                  <a:cubicBezTo>
                    <a:pt x="724" y="1529"/>
                    <a:pt x="724" y="1529"/>
                    <a:pt x="724" y="1529"/>
                  </a:cubicBezTo>
                  <a:cubicBezTo>
                    <a:pt x="778" y="1637"/>
                    <a:pt x="778" y="1637"/>
                    <a:pt x="778" y="1637"/>
                  </a:cubicBezTo>
                  <a:lnTo>
                    <a:pt x="729" y="1928"/>
                  </a:lnTo>
                  <a:close/>
                  <a:moveTo>
                    <a:pt x="698" y="1385"/>
                  </a:moveTo>
                  <a:cubicBezTo>
                    <a:pt x="698" y="1385"/>
                    <a:pt x="698" y="1385"/>
                    <a:pt x="698" y="1385"/>
                  </a:cubicBezTo>
                  <a:cubicBezTo>
                    <a:pt x="669" y="1414"/>
                    <a:pt x="669" y="1414"/>
                    <a:pt x="669" y="1414"/>
                  </a:cubicBezTo>
                  <a:cubicBezTo>
                    <a:pt x="519" y="1188"/>
                    <a:pt x="519" y="1188"/>
                    <a:pt x="519" y="1188"/>
                  </a:cubicBezTo>
                  <a:cubicBezTo>
                    <a:pt x="559" y="1165"/>
                    <a:pt x="601" y="1146"/>
                    <a:pt x="645" y="1131"/>
                  </a:cubicBezTo>
                  <a:cubicBezTo>
                    <a:pt x="650" y="1138"/>
                    <a:pt x="640" y="1129"/>
                    <a:pt x="811" y="1272"/>
                  </a:cubicBezTo>
                  <a:lnTo>
                    <a:pt x="698" y="1385"/>
                  </a:lnTo>
                  <a:close/>
                  <a:moveTo>
                    <a:pt x="851" y="1928"/>
                  </a:moveTo>
                  <a:cubicBezTo>
                    <a:pt x="899" y="1638"/>
                    <a:pt x="899" y="1638"/>
                    <a:pt x="899" y="1638"/>
                  </a:cubicBezTo>
                  <a:cubicBezTo>
                    <a:pt x="900" y="1635"/>
                    <a:pt x="900" y="1631"/>
                    <a:pt x="900" y="1628"/>
                  </a:cubicBezTo>
                  <a:cubicBezTo>
                    <a:pt x="900" y="1631"/>
                    <a:pt x="900" y="1635"/>
                    <a:pt x="901" y="1638"/>
                  </a:cubicBezTo>
                  <a:cubicBezTo>
                    <a:pt x="949" y="1928"/>
                    <a:pt x="949" y="1928"/>
                    <a:pt x="949" y="1928"/>
                  </a:cubicBezTo>
                  <a:lnTo>
                    <a:pt x="851" y="1928"/>
                  </a:lnTo>
                  <a:close/>
                  <a:moveTo>
                    <a:pt x="906" y="1601"/>
                  </a:moveTo>
                  <a:cubicBezTo>
                    <a:pt x="902" y="1610"/>
                    <a:pt x="900" y="1619"/>
                    <a:pt x="900" y="1628"/>
                  </a:cubicBezTo>
                  <a:cubicBezTo>
                    <a:pt x="900" y="1619"/>
                    <a:pt x="898" y="1610"/>
                    <a:pt x="894" y="1601"/>
                  </a:cubicBezTo>
                  <a:cubicBezTo>
                    <a:pt x="813" y="1440"/>
                    <a:pt x="813" y="1440"/>
                    <a:pt x="813" y="1440"/>
                  </a:cubicBezTo>
                  <a:cubicBezTo>
                    <a:pt x="900" y="1353"/>
                    <a:pt x="900" y="1353"/>
                    <a:pt x="900" y="1353"/>
                  </a:cubicBezTo>
                  <a:cubicBezTo>
                    <a:pt x="987" y="1440"/>
                    <a:pt x="987" y="1440"/>
                    <a:pt x="987" y="1440"/>
                  </a:cubicBezTo>
                  <a:lnTo>
                    <a:pt x="906" y="1601"/>
                  </a:lnTo>
                  <a:close/>
                  <a:moveTo>
                    <a:pt x="1155" y="1131"/>
                  </a:moveTo>
                  <a:cubicBezTo>
                    <a:pt x="1205" y="1148"/>
                    <a:pt x="1253" y="1171"/>
                    <a:pt x="1298" y="1197"/>
                  </a:cubicBezTo>
                  <a:cubicBezTo>
                    <a:pt x="1134" y="1417"/>
                    <a:pt x="1134" y="1417"/>
                    <a:pt x="1134" y="1417"/>
                  </a:cubicBezTo>
                  <a:cubicBezTo>
                    <a:pt x="1102" y="1385"/>
                    <a:pt x="1102" y="1385"/>
                    <a:pt x="1102" y="1385"/>
                  </a:cubicBezTo>
                  <a:cubicBezTo>
                    <a:pt x="1102" y="1385"/>
                    <a:pt x="1102" y="1385"/>
                    <a:pt x="1102" y="1385"/>
                  </a:cubicBezTo>
                  <a:cubicBezTo>
                    <a:pt x="989" y="1272"/>
                    <a:pt x="989" y="1272"/>
                    <a:pt x="989" y="1272"/>
                  </a:cubicBezTo>
                  <a:cubicBezTo>
                    <a:pt x="1161" y="1128"/>
                    <a:pt x="1150" y="1138"/>
                    <a:pt x="1155" y="1131"/>
                  </a:cubicBezTo>
                  <a:close/>
                  <a:moveTo>
                    <a:pt x="1620" y="1928"/>
                  </a:moveTo>
                  <a:cubicBezTo>
                    <a:pt x="1071" y="1928"/>
                    <a:pt x="1071" y="1928"/>
                    <a:pt x="1071" y="1928"/>
                  </a:cubicBezTo>
                  <a:cubicBezTo>
                    <a:pt x="1022" y="1637"/>
                    <a:pt x="1022" y="1637"/>
                    <a:pt x="1022" y="1637"/>
                  </a:cubicBezTo>
                  <a:cubicBezTo>
                    <a:pt x="1076" y="1529"/>
                    <a:pt x="1076" y="1529"/>
                    <a:pt x="1076" y="1529"/>
                  </a:cubicBezTo>
                  <a:cubicBezTo>
                    <a:pt x="1098" y="1550"/>
                    <a:pt x="1098" y="1550"/>
                    <a:pt x="1098" y="1550"/>
                  </a:cubicBezTo>
                  <a:cubicBezTo>
                    <a:pt x="1123" y="1576"/>
                    <a:pt x="1166" y="1573"/>
                    <a:pt x="1188" y="1544"/>
                  </a:cubicBezTo>
                  <a:cubicBezTo>
                    <a:pt x="1396" y="1267"/>
                    <a:pt x="1396" y="1267"/>
                    <a:pt x="1396" y="1267"/>
                  </a:cubicBezTo>
                  <a:cubicBezTo>
                    <a:pt x="1569" y="1410"/>
                    <a:pt x="1680" y="1626"/>
                    <a:pt x="1680" y="1868"/>
                  </a:cubicBezTo>
                  <a:cubicBezTo>
                    <a:pt x="1680" y="1901"/>
                    <a:pt x="1653" y="1928"/>
                    <a:pt x="1620" y="1928"/>
                  </a:cubicBezTo>
                  <a:close/>
                </a:path>
              </a:pathLst>
            </a:custGeom>
            <a:solidFill>
              <a:srgbClr val="98A3AD"/>
            </a:solidFill>
            <a:ln>
              <a:noFill/>
            </a:ln>
          </p:spPr>
          <p:txBody>
            <a:bodyPr vert="horz" wrap="square" lIns="91440" tIns="45720" rIns="91440" bIns="45720" numCol="1" anchor="t" anchorCtr="0" compatLnSpc="1">
              <a:prstTxWarp prst="textNoShape">
                <a:avLst/>
              </a:prstTxWarp>
            </a:bodyPr>
            <a:lstStyle/>
            <a:p>
              <a:endParaRPr lang="en-US" dirty="0"/>
            </a:p>
          </p:txBody>
        </p:sp>
      </p:grpSp>
      <p:sp>
        <p:nvSpPr>
          <p:cNvPr id="141" name="Rectangle 140">
            <a:extLst>
              <a:ext uri="{C183D7F6-B498-43B3-948B-1728B52AA6E4}">
                <adec:decorative xmlns:adec="http://schemas.microsoft.com/office/drawing/2017/decorative" val="1"/>
              </a:ext>
            </a:extLst>
          </p:cNvPr>
          <p:cNvSpPr/>
          <p:nvPr/>
        </p:nvSpPr>
        <p:spPr>
          <a:xfrm>
            <a:off x="1057712" y="2543209"/>
            <a:ext cx="2173221" cy="3471990"/>
          </a:xfrm>
          <a:prstGeom prst="rect">
            <a:avLst/>
          </a:prstGeom>
          <a:gradFill flip="none" rotWithShape="1">
            <a:gsLst>
              <a:gs pos="100000">
                <a:srgbClr val="30353F">
                  <a:alpha val="0"/>
                </a:srgbClr>
              </a:gs>
              <a:gs pos="0">
                <a:srgbClr val="30353F"/>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5" name="Group 3">
            <a:extLst>
              <a:ext uri="{C183D7F6-B498-43B3-948B-1728B52AA6E4}">
                <adec:decorative xmlns:adec="http://schemas.microsoft.com/office/drawing/2017/decorative" val="1"/>
              </a:ext>
            </a:extLst>
          </p:cNvPr>
          <p:cNvGrpSpPr/>
          <p:nvPr/>
        </p:nvGrpSpPr>
        <p:grpSpPr>
          <a:xfrm>
            <a:off x="304169" y="1258770"/>
            <a:ext cx="3680307" cy="2453539"/>
            <a:chOff x="-20046" y="1192971"/>
            <a:chExt cx="4062503" cy="2708336"/>
          </a:xfrm>
        </p:grpSpPr>
        <p:sp>
          <p:nvSpPr>
            <p:cNvPr id="142" name="Oval 141"/>
            <p:cNvSpPr/>
            <p:nvPr/>
          </p:nvSpPr>
          <p:spPr>
            <a:xfrm>
              <a:off x="1217371" y="1753306"/>
              <a:ext cx="1587668" cy="15876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6" name="Group 51"/>
            <p:cNvGrpSpPr/>
            <p:nvPr/>
          </p:nvGrpSpPr>
          <p:grpSpPr>
            <a:xfrm>
              <a:off x="-20046" y="1192971"/>
              <a:ext cx="4062503" cy="2708336"/>
              <a:chOff x="825276" y="1527237"/>
              <a:chExt cx="3419288" cy="2279526"/>
            </a:xfrm>
          </p:grpSpPr>
          <p:graphicFrame>
            <p:nvGraphicFramePr>
              <p:cNvPr id="46" name="Chart 45"/>
              <p:cNvGraphicFramePr/>
              <p:nvPr/>
            </p:nvGraphicFramePr>
            <p:xfrm>
              <a:off x="825276" y="1527237"/>
              <a:ext cx="3419288" cy="2279526"/>
            </p:xfrm>
            <a:graphic>
              <a:graphicData uri="http://schemas.openxmlformats.org/drawingml/2006/chart">
                <c:chart xmlns:c="http://schemas.openxmlformats.org/drawingml/2006/chart" xmlns:r="http://schemas.openxmlformats.org/officeDocument/2006/relationships" r:id="rId3"/>
              </a:graphicData>
            </a:graphic>
          </p:graphicFrame>
          <p:grpSp>
            <p:nvGrpSpPr>
              <p:cNvPr id="7" name="Group 94"/>
              <p:cNvGrpSpPr/>
              <p:nvPr/>
            </p:nvGrpSpPr>
            <p:grpSpPr>
              <a:xfrm>
                <a:off x="2163942" y="2306932"/>
                <a:ext cx="741957" cy="720135"/>
                <a:chOff x="1389063" y="3748088"/>
                <a:chExt cx="336550" cy="336550"/>
              </a:xfrm>
              <a:solidFill>
                <a:srgbClr val="30353F"/>
              </a:solidFill>
            </p:grpSpPr>
            <p:sp>
              <p:nvSpPr>
                <p:cNvPr id="93" name="Freeform 5"/>
                <p:cNvSpPr>
                  <a:spLocks/>
                </p:cNvSpPr>
                <p:nvPr/>
              </p:nvSpPr>
              <p:spPr bwMode="auto">
                <a:xfrm>
                  <a:off x="1547813" y="3787776"/>
                  <a:ext cx="58738" cy="60325"/>
                </a:xfrm>
                <a:custGeom>
                  <a:avLst/>
                  <a:gdLst>
                    <a:gd name="T0" fmla="*/ 300 w 360"/>
                    <a:gd name="T1" fmla="*/ 244 h 364"/>
                    <a:gd name="T2" fmla="*/ 120 w 360"/>
                    <a:gd name="T3" fmla="*/ 244 h 364"/>
                    <a:gd name="T4" fmla="*/ 120 w 360"/>
                    <a:gd name="T5" fmla="*/ 60 h 364"/>
                    <a:gd name="T6" fmla="*/ 60 w 360"/>
                    <a:gd name="T7" fmla="*/ 0 h 364"/>
                    <a:gd name="T8" fmla="*/ 0 w 360"/>
                    <a:gd name="T9" fmla="*/ 60 h 364"/>
                    <a:gd name="T10" fmla="*/ 0 w 360"/>
                    <a:gd name="T11" fmla="*/ 304 h 364"/>
                    <a:gd name="T12" fmla="*/ 60 w 360"/>
                    <a:gd name="T13" fmla="*/ 364 h 364"/>
                    <a:gd name="T14" fmla="*/ 300 w 360"/>
                    <a:gd name="T15" fmla="*/ 364 h 364"/>
                    <a:gd name="T16" fmla="*/ 360 w 360"/>
                    <a:gd name="T17" fmla="*/ 304 h 364"/>
                    <a:gd name="T18" fmla="*/ 300 w 360"/>
                    <a:gd name="T19" fmla="*/ 24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0" h="364">
                      <a:moveTo>
                        <a:pt x="300" y="244"/>
                      </a:moveTo>
                      <a:cubicBezTo>
                        <a:pt x="120" y="244"/>
                        <a:pt x="120" y="244"/>
                        <a:pt x="120" y="244"/>
                      </a:cubicBezTo>
                      <a:cubicBezTo>
                        <a:pt x="120" y="60"/>
                        <a:pt x="120" y="60"/>
                        <a:pt x="120" y="60"/>
                      </a:cubicBezTo>
                      <a:cubicBezTo>
                        <a:pt x="120" y="27"/>
                        <a:pt x="93" y="0"/>
                        <a:pt x="60" y="0"/>
                      </a:cubicBezTo>
                      <a:cubicBezTo>
                        <a:pt x="27" y="0"/>
                        <a:pt x="0" y="27"/>
                        <a:pt x="0" y="60"/>
                      </a:cubicBezTo>
                      <a:cubicBezTo>
                        <a:pt x="0" y="304"/>
                        <a:pt x="0" y="304"/>
                        <a:pt x="0" y="304"/>
                      </a:cubicBezTo>
                      <a:cubicBezTo>
                        <a:pt x="0" y="337"/>
                        <a:pt x="27" y="364"/>
                        <a:pt x="60" y="364"/>
                      </a:cubicBezTo>
                      <a:cubicBezTo>
                        <a:pt x="300" y="364"/>
                        <a:pt x="300" y="364"/>
                        <a:pt x="300" y="364"/>
                      </a:cubicBezTo>
                      <a:cubicBezTo>
                        <a:pt x="333" y="364"/>
                        <a:pt x="360" y="337"/>
                        <a:pt x="360" y="304"/>
                      </a:cubicBezTo>
                      <a:cubicBezTo>
                        <a:pt x="360" y="271"/>
                        <a:pt x="333" y="244"/>
                        <a:pt x="300" y="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94" name="Freeform 6"/>
                <p:cNvSpPr>
                  <a:spLocks noEditPoints="1"/>
                </p:cNvSpPr>
                <p:nvPr/>
              </p:nvSpPr>
              <p:spPr bwMode="auto">
                <a:xfrm>
                  <a:off x="1389063" y="3748088"/>
                  <a:ext cx="336550" cy="336550"/>
                </a:xfrm>
                <a:custGeom>
                  <a:avLst/>
                  <a:gdLst>
                    <a:gd name="T0" fmla="*/ 1808 w 2048"/>
                    <a:gd name="T1" fmla="*/ 1454 h 2048"/>
                    <a:gd name="T2" fmla="*/ 1808 w 2048"/>
                    <a:gd name="T3" fmla="*/ 1388 h 2048"/>
                    <a:gd name="T4" fmla="*/ 1628 w 2048"/>
                    <a:gd name="T5" fmla="*/ 1208 h 2048"/>
                    <a:gd name="T6" fmla="*/ 1084 w 2048"/>
                    <a:gd name="T7" fmla="*/ 1208 h 2048"/>
                    <a:gd name="T8" fmla="*/ 1084 w 2048"/>
                    <a:gd name="T9" fmla="*/ 1085 h 2048"/>
                    <a:gd name="T10" fmla="*/ 1564 w 2048"/>
                    <a:gd name="T11" fmla="*/ 544 h 2048"/>
                    <a:gd name="T12" fmla="*/ 1024 w 2048"/>
                    <a:gd name="T13" fmla="*/ 0 h 2048"/>
                    <a:gd name="T14" fmla="*/ 484 w 2048"/>
                    <a:gd name="T15" fmla="*/ 544 h 2048"/>
                    <a:gd name="T16" fmla="*/ 964 w 2048"/>
                    <a:gd name="T17" fmla="*/ 1085 h 2048"/>
                    <a:gd name="T18" fmla="*/ 964 w 2048"/>
                    <a:gd name="T19" fmla="*/ 1208 h 2048"/>
                    <a:gd name="T20" fmla="*/ 420 w 2048"/>
                    <a:gd name="T21" fmla="*/ 1208 h 2048"/>
                    <a:gd name="T22" fmla="*/ 240 w 2048"/>
                    <a:gd name="T23" fmla="*/ 1388 h 2048"/>
                    <a:gd name="T24" fmla="*/ 240 w 2048"/>
                    <a:gd name="T25" fmla="*/ 1454 h 2048"/>
                    <a:gd name="T26" fmla="*/ 0 w 2048"/>
                    <a:gd name="T27" fmla="*/ 1748 h 2048"/>
                    <a:gd name="T28" fmla="*/ 300 w 2048"/>
                    <a:gd name="T29" fmla="*/ 2048 h 2048"/>
                    <a:gd name="T30" fmla="*/ 600 w 2048"/>
                    <a:gd name="T31" fmla="*/ 1748 h 2048"/>
                    <a:gd name="T32" fmla="*/ 360 w 2048"/>
                    <a:gd name="T33" fmla="*/ 1454 h 2048"/>
                    <a:gd name="T34" fmla="*/ 360 w 2048"/>
                    <a:gd name="T35" fmla="*/ 1388 h 2048"/>
                    <a:gd name="T36" fmla="*/ 420 w 2048"/>
                    <a:gd name="T37" fmla="*/ 1328 h 2048"/>
                    <a:gd name="T38" fmla="*/ 964 w 2048"/>
                    <a:gd name="T39" fmla="*/ 1328 h 2048"/>
                    <a:gd name="T40" fmla="*/ 964 w 2048"/>
                    <a:gd name="T41" fmla="*/ 1454 h 2048"/>
                    <a:gd name="T42" fmla="*/ 724 w 2048"/>
                    <a:gd name="T43" fmla="*/ 1748 h 2048"/>
                    <a:gd name="T44" fmla="*/ 1024 w 2048"/>
                    <a:gd name="T45" fmla="*/ 2048 h 2048"/>
                    <a:gd name="T46" fmla="*/ 1324 w 2048"/>
                    <a:gd name="T47" fmla="*/ 1748 h 2048"/>
                    <a:gd name="T48" fmla="*/ 1084 w 2048"/>
                    <a:gd name="T49" fmla="*/ 1454 h 2048"/>
                    <a:gd name="T50" fmla="*/ 1084 w 2048"/>
                    <a:gd name="T51" fmla="*/ 1328 h 2048"/>
                    <a:gd name="T52" fmla="*/ 1628 w 2048"/>
                    <a:gd name="T53" fmla="*/ 1328 h 2048"/>
                    <a:gd name="T54" fmla="*/ 1688 w 2048"/>
                    <a:gd name="T55" fmla="*/ 1388 h 2048"/>
                    <a:gd name="T56" fmla="*/ 1688 w 2048"/>
                    <a:gd name="T57" fmla="*/ 1454 h 2048"/>
                    <a:gd name="T58" fmla="*/ 1448 w 2048"/>
                    <a:gd name="T59" fmla="*/ 1748 h 2048"/>
                    <a:gd name="T60" fmla="*/ 1748 w 2048"/>
                    <a:gd name="T61" fmla="*/ 2048 h 2048"/>
                    <a:gd name="T62" fmla="*/ 2048 w 2048"/>
                    <a:gd name="T63" fmla="*/ 1748 h 2048"/>
                    <a:gd name="T64" fmla="*/ 1808 w 2048"/>
                    <a:gd name="T65" fmla="*/ 1454 h 2048"/>
                    <a:gd name="T66" fmla="*/ 480 w 2048"/>
                    <a:gd name="T67" fmla="*/ 1748 h 2048"/>
                    <a:gd name="T68" fmla="*/ 300 w 2048"/>
                    <a:gd name="T69" fmla="*/ 1928 h 2048"/>
                    <a:gd name="T70" fmla="*/ 120 w 2048"/>
                    <a:gd name="T71" fmla="*/ 1748 h 2048"/>
                    <a:gd name="T72" fmla="*/ 300 w 2048"/>
                    <a:gd name="T73" fmla="*/ 1568 h 2048"/>
                    <a:gd name="T74" fmla="*/ 480 w 2048"/>
                    <a:gd name="T75" fmla="*/ 1748 h 2048"/>
                    <a:gd name="T76" fmla="*/ 1204 w 2048"/>
                    <a:gd name="T77" fmla="*/ 1748 h 2048"/>
                    <a:gd name="T78" fmla="*/ 1024 w 2048"/>
                    <a:gd name="T79" fmla="*/ 1928 h 2048"/>
                    <a:gd name="T80" fmla="*/ 844 w 2048"/>
                    <a:gd name="T81" fmla="*/ 1748 h 2048"/>
                    <a:gd name="T82" fmla="*/ 1024 w 2048"/>
                    <a:gd name="T83" fmla="*/ 1568 h 2048"/>
                    <a:gd name="T84" fmla="*/ 1204 w 2048"/>
                    <a:gd name="T85" fmla="*/ 1748 h 2048"/>
                    <a:gd name="T86" fmla="*/ 1024 w 2048"/>
                    <a:gd name="T87" fmla="*/ 968 h 2048"/>
                    <a:gd name="T88" fmla="*/ 604 w 2048"/>
                    <a:gd name="T89" fmla="*/ 544 h 2048"/>
                    <a:gd name="T90" fmla="*/ 1024 w 2048"/>
                    <a:gd name="T91" fmla="*/ 120 h 2048"/>
                    <a:gd name="T92" fmla="*/ 1444 w 2048"/>
                    <a:gd name="T93" fmla="*/ 544 h 2048"/>
                    <a:gd name="T94" fmla="*/ 1024 w 2048"/>
                    <a:gd name="T95" fmla="*/ 968 h 2048"/>
                    <a:gd name="T96" fmla="*/ 1748 w 2048"/>
                    <a:gd name="T97" fmla="*/ 1928 h 2048"/>
                    <a:gd name="T98" fmla="*/ 1568 w 2048"/>
                    <a:gd name="T99" fmla="*/ 1748 h 2048"/>
                    <a:gd name="T100" fmla="*/ 1748 w 2048"/>
                    <a:gd name="T101" fmla="*/ 1568 h 2048"/>
                    <a:gd name="T102" fmla="*/ 1928 w 2048"/>
                    <a:gd name="T103" fmla="*/ 1748 h 2048"/>
                    <a:gd name="T104" fmla="*/ 1748 w 2048"/>
                    <a:gd name="T105" fmla="*/ 1928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8" h="2048">
                      <a:moveTo>
                        <a:pt x="1808" y="1454"/>
                      </a:moveTo>
                      <a:cubicBezTo>
                        <a:pt x="1808" y="1388"/>
                        <a:pt x="1808" y="1388"/>
                        <a:pt x="1808" y="1388"/>
                      </a:cubicBezTo>
                      <a:cubicBezTo>
                        <a:pt x="1808" y="1289"/>
                        <a:pt x="1727" y="1208"/>
                        <a:pt x="1628" y="1208"/>
                      </a:cubicBezTo>
                      <a:cubicBezTo>
                        <a:pt x="1084" y="1208"/>
                        <a:pt x="1084" y="1208"/>
                        <a:pt x="1084" y="1208"/>
                      </a:cubicBezTo>
                      <a:cubicBezTo>
                        <a:pt x="1084" y="1085"/>
                        <a:pt x="1084" y="1085"/>
                        <a:pt x="1084" y="1085"/>
                      </a:cubicBezTo>
                      <a:cubicBezTo>
                        <a:pt x="1354" y="1054"/>
                        <a:pt x="1564" y="824"/>
                        <a:pt x="1564" y="544"/>
                      </a:cubicBezTo>
                      <a:cubicBezTo>
                        <a:pt x="1564" y="244"/>
                        <a:pt x="1322" y="0"/>
                        <a:pt x="1024" y="0"/>
                      </a:cubicBezTo>
                      <a:cubicBezTo>
                        <a:pt x="726" y="0"/>
                        <a:pt x="484" y="244"/>
                        <a:pt x="484" y="544"/>
                      </a:cubicBezTo>
                      <a:cubicBezTo>
                        <a:pt x="484" y="824"/>
                        <a:pt x="694" y="1054"/>
                        <a:pt x="964" y="1085"/>
                      </a:cubicBezTo>
                      <a:cubicBezTo>
                        <a:pt x="964" y="1208"/>
                        <a:pt x="964" y="1208"/>
                        <a:pt x="964" y="1208"/>
                      </a:cubicBezTo>
                      <a:cubicBezTo>
                        <a:pt x="420" y="1208"/>
                        <a:pt x="420" y="1208"/>
                        <a:pt x="420" y="1208"/>
                      </a:cubicBezTo>
                      <a:cubicBezTo>
                        <a:pt x="321" y="1208"/>
                        <a:pt x="240" y="1289"/>
                        <a:pt x="240" y="1388"/>
                      </a:cubicBezTo>
                      <a:cubicBezTo>
                        <a:pt x="240" y="1454"/>
                        <a:pt x="240" y="1454"/>
                        <a:pt x="240" y="1454"/>
                      </a:cubicBezTo>
                      <a:cubicBezTo>
                        <a:pt x="103" y="1482"/>
                        <a:pt x="0" y="1603"/>
                        <a:pt x="0" y="1748"/>
                      </a:cubicBezTo>
                      <a:cubicBezTo>
                        <a:pt x="0" y="1913"/>
                        <a:pt x="135" y="2048"/>
                        <a:pt x="300" y="2048"/>
                      </a:cubicBezTo>
                      <a:cubicBezTo>
                        <a:pt x="465" y="2048"/>
                        <a:pt x="600" y="1913"/>
                        <a:pt x="600" y="1748"/>
                      </a:cubicBezTo>
                      <a:cubicBezTo>
                        <a:pt x="600" y="1603"/>
                        <a:pt x="497" y="1482"/>
                        <a:pt x="360" y="1454"/>
                      </a:cubicBezTo>
                      <a:cubicBezTo>
                        <a:pt x="360" y="1388"/>
                        <a:pt x="360" y="1388"/>
                        <a:pt x="360" y="1388"/>
                      </a:cubicBezTo>
                      <a:cubicBezTo>
                        <a:pt x="360" y="1355"/>
                        <a:pt x="387" y="1328"/>
                        <a:pt x="420" y="1328"/>
                      </a:cubicBezTo>
                      <a:cubicBezTo>
                        <a:pt x="964" y="1328"/>
                        <a:pt x="964" y="1328"/>
                        <a:pt x="964" y="1328"/>
                      </a:cubicBezTo>
                      <a:cubicBezTo>
                        <a:pt x="964" y="1454"/>
                        <a:pt x="964" y="1454"/>
                        <a:pt x="964" y="1454"/>
                      </a:cubicBezTo>
                      <a:cubicBezTo>
                        <a:pt x="827" y="1482"/>
                        <a:pt x="724" y="1603"/>
                        <a:pt x="724" y="1748"/>
                      </a:cubicBezTo>
                      <a:cubicBezTo>
                        <a:pt x="724" y="1913"/>
                        <a:pt x="859" y="2048"/>
                        <a:pt x="1024" y="2048"/>
                      </a:cubicBezTo>
                      <a:cubicBezTo>
                        <a:pt x="1189" y="2048"/>
                        <a:pt x="1324" y="1913"/>
                        <a:pt x="1324" y="1748"/>
                      </a:cubicBezTo>
                      <a:cubicBezTo>
                        <a:pt x="1324" y="1603"/>
                        <a:pt x="1221" y="1482"/>
                        <a:pt x="1084" y="1454"/>
                      </a:cubicBezTo>
                      <a:cubicBezTo>
                        <a:pt x="1084" y="1328"/>
                        <a:pt x="1084" y="1328"/>
                        <a:pt x="1084" y="1328"/>
                      </a:cubicBezTo>
                      <a:cubicBezTo>
                        <a:pt x="1628" y="1328"/>
                        <a:pt x="1628" y="1328"/>
                        <a:pt x="1628" y="1328"/>
                      </a:cubicBezTo>
                      <a:cubicBezTo>
                        <a:pt x="1661" y="1328"/>
                        <a:pt x="1688" y="1355"/>
                        <a:pt x="1688" y="1388"/>
                      </a:cubicBezTo>
                      <a:cubicBezTo>
                        <a:pt x="1688" y="1454"/>
                        <a:pt x="1688" y="1454"/>
                        <a:pt x="1688" y="1454"/>
                      </a:cubicBezTo>
                      <a:cubicBezTo>
                        <a:pt x="1551" y="1482"/>
                        <a:pt x="1448" y="1603"/>
                        <a:pt x="1448" y="1748"/>
                      </a:cubicBezTo>
                      <a:cubicBezTo>
                        <a:pt x="1448" y="1913"/>
                        <a:pt x="1583" y="2048"/>
                        <a:pt x="1748" y="2048"/>
                      </a:cubicBezTo>
                      <a:cubicBezTo>
                        <a:pt x="1913" y="2048"/>
                        <a:pt x="2048" y="1913"/>
                        <a:pt x="2048" y="1748"/>
                      </a:cubicBezTo>
                      <a:cubicBezTo>
                        <a:pt x="2048" y="1603"/>
                        <a:pt x="1945" y="1482"/>
                        <a:pt x="1808" y="1454"/>
                      </a:cubicBezTo>
                      <a:close/>
                      <a:moveTo>
                        <a:pt x="480" y="1748"/>
                      </a:moveTo>
                      <a:cubicBezTo>
                        <a:pt x="480" y="1847"/>
                        <a:pt x="399" y="1928"/>
                        <a:pt x="300" y="1928"/>
                      </a:cubicBezTo>
                      <a:cubicBezTo>
                        <a:pt x="201" y="1928"/>
                        <a:pt x="120" y="1847"/>
                        <a:pt x="120" y="1748"/>
                      </a:cubicBezTo>
                      <a:cubicBezTo>
                        <a:pt x="120" y="1649"/>
                        <a:pt x="201" y="1568"/>
                        <a:pt x="300" y="1568"/>
                      </a:cubicBezTo>
                      <a:cubicBezTo>
                        <a:pt x="399" y="1568"/>
                        <a:pt x="480" y="1649"/>
                        <a:pt x="480" y="1748"/>
                      </a:cubicBezTo>
                      <a:close/>
                      <a:moveTo>
                        <a:pt x="1204" y="1748"/>
                      </a:moveTo>
                      <a:cubicBezTo>
                        <a:pt x="1204" y="1847"/>
                        <a:pt x="1123" y="1928"/>
                        <a:pt x="1024" y="1928"/>
                      </a:cubicBezTo>
                      <a:cubicBezTo>
                        <a:pt x="925" y="1928"/>
                        <a:pt x="844" y="1847"/>
                        <a:pt x="844" y="1748"/>
                      </a:cubicBezTo>
                      <a:cubicBezTo>
                        <a:pt x="844" y="1649"/>
                        <a:pt x="925" y="1568"/>
                        <a:pt x="1024" y="1568"/>
                      </a:cubicBezTo>
                      <a:cubicBezTo>
                        <a:pt x="1123" y="1568"/>
                        <a:pt x="1204" y="1649"/>
                        <a:pt x="1204" y="1748"/>
                      </a:cubicBezTo>
                      <a:close/>
                      <a:moveTo>
                        <a:pt x="1024" y="968"/>
                      </a:moveTo>
                      <a:cubicBezTo>
                        <a:pt x="792" y="968"/>
                        <a:pt x="604" y="778"/>
                        <a:pt x="604" y="544"/>
                      </a:cubicBezTo>
                      <a:cubicBezTo>
                        <a:pt x="604" y="310"/>
                        <a:pt x="792" y="120"/>
                        <a:pt x="1024" y="120"/>
                      </a:cubicBezTo>
                      <a:cubicBezTo>
                        <a:pt x="1256" y="120"/>
                        <a:pt x="1444" y="310"/>
                        <a:pt x="1444" y="544"/>
                      </a:cubicBezTo>
                      <a:cubicBezTo>
                        <a:pt x="1444" y="778"/>
                        <a:pt x="1256" y="968"/>
                        <a:pt x="1024" y="968"/>
                      </a:cubicBezTo>
                      <a:close/>
                      <a:moveTo>
                        <a:pt x="1748" y="1928"/>
                      </a:moveTo>
                      <a:cubicBezTo>
                        <a:pt x="1649" y="1928"/>
                        <a:pt x="1568" y="1847"/>
                        <a:pt x="1568" y="1748"/>
                      </a:cubicBezTo>
                      <a:cubicBezTo>
                        <a:pt x="1568" y="1649"/>
                        <a:pt x="1649" y="1568"/>
                        <a:pt x="1748" y="1568"/>
                      </a:cubicBezTo>
                      <a:cubicBezTo>
                        <a:pt x="1847" y="1568"/>
                        <a:pt x="1928" y="1649"/>
                        <a:pt x="1928" y="1748"/>
                      </a:cubicBezTo>
                      <a:cubicBezTo>
                        <a:pt x="1928" y="1847"/>
                        <a:pt x="1847" y="1928"/>
                        <a:pt x="1748" y="19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sp>
        <p:nvSpPr>
          <p:cNvPr id="124" name="TextBox 123"/>
          <p:cNvSpPr txBox="1"/>
          <p:nvPr/>
        </p:nvSpPr>
        <p:spPr>
          <a:xfrm>
            <a:off x="1053540" y="3742244"/>
            <a:ext cx="2168100" cy="492443"/>
          </a:xfrm>
          <a:prstGeom prst="rect">
            <a:avLst/>
          </a:prstGeom>
          <a:noFill/>
        </p:spPr>
        <p:txBody>
          <a:bodyPr wrap="square" lIns="0" tIns="0" rIns="0" bIns="0" rtlCol="0">
            <a:spAutoFit/>
          </a:bodyPr>
          <a:lstStyle/>
          <a:p>
            <a:pPr algn="ctr"/>
            <a:r>
              <a:rPr lang="el-GR" sz="1600" dirty="0">
                <a:solidFill>
                  <a:schemeClr val="accent3"/>
                </a:solidFill>
              </a:rPr>
              <a:t>£</a:t>
            </a:r>
            <a:r>
              <a:rPr lang="en-US" sz="1600" dirty="0">
                <a:solidFill>
                  <a:srgbClr val="30353F"/>
                </a:solidFill>
              </a:rPr>
              <a:t>20,4 billion of external goods</a:t>
            </a:r>
          </a:p>
        </p:txBody>
      </p:sp>
      <p:sp>
        <p:nvSpPr>
          <p:cNvPr id="145" name="Rectangle 144">
            <a:extLst>
              <a:ext uri="{C183D7F6-B498-43B3-948B-1728B52AA6E4}">
                <adec:decorative xmlns:adec="http://schemas.microsoft.com/office/drawing/2017/decorative" val="1"/>
              </a:ext>
            </a:extLst>
          </p:cNvPr>
          <p:cNvSpPr/>
          <p:nvPr/>
        </p:nvSpPr>
        <p:spPr>
          <a:xfrm>
            <a:off x="8957488" y="2547286"/>
            <a:ext cx="2180381" cy="3447372"/>
          </a:xfrm>
          <a:prstGeom prst="rect">
            <a:avLst/>
          </a:prstGeom>
          <a:gradFill flip="none" rotWithShape="1">
            <a:gsLst>
              <a:gs pos="100000">
                <a:srgbClr val="BABABA">
                  <a:alpha val="0"/>
                </a:srgbClr>
              </a:gs>
              <a:gs pos="0">
                <a:srgbClr val="BABA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5">
            <a:extLst>
              <a:ext uri="{C183D7F6-B498-43B3-948B-1728B52AA6E4}">
                <adec:decorative xmlns:adec="http://schemas.microsoft.com/office/drawing/2017/decorative" val="1"/>
              </a:ext>
            </a:extLst>
          </p:cNvPr>
          <p:cNvGrpSpPr/>
          <p:nvPr/>
        </p:nvGrpSpPr>
        <p:grpSpPr>
          <a:xfrm>
            <a:off x="8207524" y="1257300"/>
            <a:ext cx="3680308" cy="2453538"/>
            <a:chOff x="8149543" y="1192972"/>
            <a:chExt cx="4062503" cy="2708336"/>
          </a:xfrm>
        </p:grpSpPr>
        <p:sp>
          <p:nvSpPr>
            <p:cNvPr id="146" name="Oval 145"/>
            <p:cNvSpPr/>
            <p:nvPr/>
          </p:nvSpPr>
          <p:spPr>
            <a:xfrm>
              <a:off x="9386960" y="1753306"/>
              <a:ext cx="1587668" cy="158766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9" name="Group 53"/>
            <p:cNvGrpSpPr/>
            <p:nvPr/>
          </p:nvGrpSpPr>
          <p:grpSpPr>
            <a:xfrm>
              <a:off x="8149543" y="1192972"/>
              <a:ext cx="4062503" cy="2708336"/>
              <a:chOff x="7701376" y="1492374"/>
              <a:chExt cx="3419288" cy="2279526"/>
            </a:xfrm>
          </p:grpSpPr>
          <p:graphicFrame>
            <p:nvGraphicFramePr>
              <p:cNvPr id="115" name="Chart 114"/>
              <p:cNvGraphicFramePr/>
              <p:nvPr/>
            </p:nvGraphicFramePr>
            <p:xfrm>
              <a:off x="7701376" y="1492374"/>
              <a:ext cx="3419288" cy="2279526"/>
            </p:xfrm>
            <a:graphic>
              <a:graphicData uri="http://schemas.openxmlformats.org/drawingml/2006/chart">
                <c:chart xmlns:c="http://schemas.openxmlformats.org/drawingml/2006/chart" xmlns:r="http://schemas.openxmlformats.org/officeDocument/2006/relationships" r:id="rId4"/>
              </a:graphicData>
            </a:graphic>
          </p:graphicFrame>
          <p:sp>
            <p:nvSpPr>
              <p:cNvPr id="140" name="Freeform 34"/>
              <p:cNvSpPr>
                <a:spLocks noEditPoints="1"/>
              </p:cNvSpPr>
              <p:nvPr/>
            </p:nvSpPr>
            <p:spPr bwMode="auto">
              <a:xfrm>
                <a:off x="9041442" y="2272070"/>
                <a:ext cx="739156" cy="720135"/>
              </a:xfrm>
              <a:custGeom>
                <a:avLst/>
                <a:gdLst>
                  <a:gd name="T0" fmla="*/ 1924 w 2048"/>
                  <a:gd name="T1" fmla="*/ 300 h 2048"/>
                  <a:gd name="T2" fmla="*/ 1324 w 2048"/>
                  <a:gd name="T3" fmla="*/ 300 h 2048"/>
                  <a:gd name="T4" fmla="*/ 1024 w 2048"/>
                  <a:gd name="T5" fmla="*/ 240 h 2048"/>
                  <a:gd name="T6" fmla="*/ 720 w 2048"/>
                  <a:gd name="T7" fmla="*/ 300 h 2048"/>
                  <a:gd name="T8" fmla="*/ 120 w 2048"/>
                  <a:gd name="T9" fmla="*/ 300 h 2048"/>
                  <a:gd name="T10" fmla="*/ 0 w 2048"/>
                  <a:gd name="T11" fmla="*/ 900 h 2048"/>
                  <a:gd name="T12" fmla="*/ 242 w 2048"/>
                  <a:gd name="T13" fmla="*/ 960 h 2048"/>
                  <a:gd name="T14" fmla="*/ 689 w 2048"/>
                  <a:gd name="T15" fmla="*/ 1730 h 2048"/>
                  <a:gd name="T16" fmla="*/ 660 w 2048"/>
                  <a:gd name="T17" fmla="*/ 2048 h 2048"/>
                  <a:gd name="T18" fmla="*/ 1444 w 2048"/>
                  <a:gd name="T19" fmla="*/ 1988 h 2048"/>
                  <a:gd name="T20" fmla="*/ 1804 w 2048"/>
                  <a:gd name="T21" fmla="*/ 1020 h 2048"/>
                  <a:gd name="T22" fmla="*/ 1988 w 2048"/>
                  <a:gd name="T23" fmla="*/ 960 h 2048"/>
                  <a:gd name="T24" fmla="*/ 1819 w 2048"/>
                  <a:gd name="T25" fmla="*/ 527 h 2048"/>
                  <a:gd name="T26" fmla="*/ 1804 w 2048"/>
                  <a:gd name="T27" fmla="*/ 300 h 2048"/>
                  <a:gd name="T28" fmla="*/ 1444 w 2048"/>
                  <a:gd name="T29" fmla="*/ 300 h 2048"/>
                  <a:gd name="T30" fmla="*/ 420 w 2048"/>
                  <a:gd name="T31" fmla="*/ 120 h 2048"/>
                  <a:gd name="T32" fmla="*/ 420 w 2048"/>
                  <a:gd name="T33" fmla="*/ 480 h 2048"/>
                  <a:gd name="T34" fmla="*/ 420 w 2048"/>
                  <a:gd name="T35" fmla="*/ 120 h 2048"/>
                  <a:gd name="T36" fmla="*/ 420 w 2048"/>
                  <a:gd name="T37" fmla="*/ 600 h 2048"/>
                  <a:gd name="T38" fmla="*/ 126 w 2048"/>
                  <a:gd name="T39" fmla="*/ 840 h 2048"/>
                  <a:gd name="T40" fmla="*/ 1024 w 2048"/>
                  <a:gd name="T41" fmla="*/ 1684 h 2048"/>
                  <a:gd name="T42" fmla="*/ 726 w 2048"/>
                  <a:gd name="T43" fmla="*/ 1928 h 2048"/>
                  <a:gd name="T44" fmla="*/ 1024 w 2048"/>
                  <a:gd name="T45" fmla="*/ 1204 h 2048"/>
                  <a:gd name="T46" fmla="*/ 1024 w 2048"/>
                  <a:gd name="T47" fmla="*/ 1564 h 2048"/>
                  <a:gd name="T48" fmla="*/ 1263 w 2048"/>
                  <a:gd name="T49" fmla="*/ 1639 h 2048"/>
                  <a:gd name="T50" fmla="*/ 1324 w 2048"/>
                  <a:gd name="T51" fmla="*/ 1384 h 2048"/>
                  <a:gd name="T52" fmla="*/ 720 w 2048"/>
                  <a:gd name="T53" fmla="*/ 1384 h 2048"/>
                  <a:gd name="T54" fmla="*/ 828 w 2048"/>
                  <a:gd name="T55" fmla="*/ 1613 h 2048"/>
                  <a:gd name="T56" fmla="*/ 360 w 2048"/>
                  <a:gd name="T57" fmla="*/ 1020 h 2048"/>
                  <a:gd name="T58" fmla="*/ 780 w 2048"/>
                  <a:gd name="T59" fmla="*/ 960 h 2048"/>
                  <a:gd name="T60" fmla="*/ 615 w 2048"/>
                  <a:gd name="T61" fmla="*/ 528 h 2048"/>
                  <a:gd name="T62" fmla="*/ 1024 w 2048"/>
                  <a:gd name="T63" fmla="*/ 360 h 2048"/>
                  <a:gd name="T64" fmla="*/ 1429 w 2048"/>
                  <a:gd name="T65" fmla="*/ 528 h 2048"/>
                  <a:gd name="T66" fmla="*/ 1264 w 2048"/>
                  <a:gd name="T67" fmla="*/ 960 h 2048"/>
                  <a:gd name="T68" fmla="*/ 1684 w 2048"/>
                  <a:gd name="T69" fmla="*/ 1020 h 2048"/>
                  <a:gd name="T70" fmla="*/ 1330 w 2048"/>
                  <a:gd name="T71" fmla="*/ 840 h 2048"/>
                  <a:gd name="T72" fmla="*/ 1922 w 2048"/>
                  <a:gd name="T73" fmla="*/ 84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8" h="2048">
                    <a:moveTo>
                      <a:pt x="1819" y="527"/>
                    </a:moveTo>
                    <a:cubicBezTo>
                      <a:pt x="1883" y="472"/>
                      <a:pt x="1924" y="391"/>
                      <a:pt x="1924" y="300"/>
                    </a:cubicBezTo>
                    <a:cubicBezTo>
                      <a:pt x="1924" y="135"/>
                      <a:pt x="1789" y="0"/>
                      <a:pt x="1624" y="0"/>
                    </a:cubicBezTo>
                    <a:cubicBezTo>
                      <a:pt x="1459" y="0"/>
                      <a:pt x="1324" y="135"/>
                      <a:pt x="1324" y="300"/>
                    </a:cubicBezTo>
                    <a:cubicBezTo>
                      <a:pt x="1324" y="300"/>
                      <a:pt x="1324" y="300"/>
                      <a:pt x="1324" y="300"/>
                    </a:cubicBezTo>
                    <a:cubicBezTo>
                      <a:pt x="1229" y="261"/>
                      <a:pt x="1128" y="240"/>
                      <a:pt x="1024" y="240"/>
                    </a:cubicBezTo>
                    <a:cubicBezTo>
                      <a:pt x="920" y="240"/>
                      <a:pt x="816" y="261"/>
                      <a:pt x="720" y="301"/>
                    </a:cubicBezTo>
                    <a:cubicBezTo>
                      <a:pt x="720" y="300"/>
                      <a:pt x="720" y="300"/>
                      <a:pt x="720" y="300"/>
                    </a:cubicBezTo>
                    <a:cubicBezTo>
                      <a:pt x="720" y="135"/>
                      <a:pt x="585" y="0"/>
                      <a:pt x="420" y="0"/>
                    </a:cubicBezTo>
                    <a:cubicBezTo>
                      <a:pt x="255" y="0"/>
                      <a:pt x="120" y="135"/>
                      <a:pt x="120" y="300"/>
                    </a:cubicBezTo>
                    <a:cubicBezTo>
                      <a:pt x="120" y="391"/>
                      <a:pt x="161" y="473"/>
                      <a:pt x="225" y="528"/>
                    </a:cubicBezTo>
                    <a:cubicBezTo>
                      <a:pt x="91" y="598"/>
                      <a:pt x="0" y="739"/>
                      <a:pt x="0" y="900"/>
                    </a:cubicBezTo>
                    <a:cubicBezTo>
                      <a:pt x="0" y="933"/>
                      <a:pt x="27" y="960"/>
                      <a:pt x="60" y="960"/>
                    </a:cubicBezTo>
                    <a:cubicBezTo>
                      <a:pt x="242" y="960"/>
                      <a:pt x="242" y="960"/>
                      <a:pt x="242" y="960"/>
                    </a:cubicBezTo>
                    <a:cubicBezTo>
                      <a:pt x="241" y="980"/>
                      <a:pt x="240" y="1000"/>
                      <a:pt x="240" y="1020"/>
                    </a:cubicBezTo>
                    <a:cubicBezTo>
                      <a:pt x="240" y="1337"/>
                      <a:pt x="429" y="1608"/>
                      <a:pt x="689" y="1730"/>
                    </a:cubicBezTo>
                    <a:cubicBezTo>
                      <a:pt x="631" y="1804"/>
                      <a:pt x="600" y="1894"/>
                      <a:pt x="600" y="1988"/>
                    </a:cubicBezTo>
                    <a:cubicBezTo>
                      <a:pt x="600" y="2021"/>
                      <a:pt x="627" y="2048"/>
                      <a:pt x="660" y="2048"/>
                    </a:cubicBezTo>
                    <a:cubicBezTo>
                      <a:pt x="1384" y="2048"/>
                      <a:pt x="1384" y="2048"/>
                      <a:pt x="1384" y="2048"/>
                    </a:cubicBezTo>
                    <a:cubicBezTo>
                      <a:pt x="1417" y="2048"/>
                      <a:pt x="1444" y="2021"/>
                      <a:pt x="1444" y="1988"/>
                    </a:cubicBezTo>
                    <a:cubicBezTo>
                      <a:pt x="1444" y="1891"/>
                      <a:pt x="1411" y="1801"/>
                      <a:pt x="1357" y="1729"/>
                    </a:cubicBezTo>
                    <a:cubicBezTo>
                      <a:pt x="1619" y="1605"/>
                      <a:pt x="1804" y="1333"/>
                      <a:pt x="1804" y="1020"/>
                    </a:cubicBezTo>
                    <a:cubicBezTo>
                      <a:pt x="1804" y="1000"/>
                      <a:pt x="1803" y="980"/>
                      <a:pt x="1802" y="960"/>
                    </a:cubicBezTo>
                    <a:cubicBezTo>
                      <a:pt x="1988" y="960"/>
                      <a:pt x="1988" y="960"/>
                      <a:pt x="1988" y="960"/>
                    </a:cubicBezTo>
                    <a:cubicBezTo>
                      <a:pt x="2021" y="960"/>
                      <a:pt x="2048" y="933"/>
                      <a:pt x="2048" y="900"/>
                    </a:cubicBezTo>
                    <a:cubicBezTo>
                      <a:pt x="2048" y="738"/>
                      <a:pt x="1955" y="597"/>
                      <a:pt x="1819" y="527"/>
                    </a:cubicBezTo>
                    <a:close/>
                    <a:moveTo>
                      <a:pt x="1624" y="120"/>
                    </a:moveTo>
                    <a:cubicBezTo>
                      <a:pt x="1723" y="120"/>
                      <a:pt x="1804" y="201"/>
                      <a:pt x="1804" y="300"/>
                    </a:cubicBezTo>
                    <a:cubicBezTo>
                      <a:pt x="1804" y="399"/>
                      <a:pt x="1723" y="480"/>
                      <a:pt x="1624" y="480"/>
                    </a:cubicBezTo>
                    <a:cubicBezTo>
                      <a:pt x="1525" y="480"/>
                      <a:pt x="1444" y="399"/>
                      <a:pt x="1444" y="300"/>
                    </a:cubicBezTo>
                    <a:cubicBezTo>
                      <a:pt x="1444" y="201"/>
                      <a:pt x="1525" y="120"/>
                      <a:pt x="1624" y="120"/>
                    </a:cubicBezTo>
                    <a:close/>
                    <a:moveTo>
                      <a:pt x="420" y="120"/>
                    </a:moveTo>
                    <a:cubicBezTo>
                      <a:pt x="519" y="120"/>
                      <a:pt x="600" y="201"/>
                      <a:pt x="600" y="300"/>
                    </a:cubicBezTo>
                    <a:cubicBezTo>
                      <a:pt x="600" y="399"/>
                      <a:pt x="519" y="480"/>
                      <a:pt x="420" y="480"/>
                    </a:cubicBezTo>
                    <a:cubicBezTo>
                      <a:pt x="321" y="480"/>
                      <a:pt x="240" y="399"/>
                      <a:pt x="240" y="300"/>
                    </a:cubicBezTo>
                    <a:cubicBezTo>
                      <a:pt x="240" y="201"/>
                      <a:pt x="321" y="120"/>
                      <a:pt x="420" y="120"/>
                    </a:cubicBezTo>
                    <a:close/>
                    <a:moveTo>
                      <a:pt x="126" y="840"/>
                    </a:moveTo>
                    <a:cubicBezTo>
                      <a:pt x="154" y="703"/>
                      <a:pt x="275" y="600"/>
                      <a:pt x="420" y="600"/>
                    </a:cubicBezTo>
                    <a:cubicBezTo>
                      <a:pt x="565" y="600"/>
                      <a:pt x="686" y="703"/>
                      <a:pt x="714" y="840"/>
                    </a:cubicBezTo>
                    <a:lnTo>
                      <a:pt x="126" y="840"/>
                    </a:lnTo>
                    <a:close/>
                    <a:moveTo>
                      <a:pt x="726" y="1928"/>
                    </a:moveTo>
                    <a:cubicBezTo>
                      <a:pt x="755" y="1791"/>
                      <a:pt x="880" y="1684"/>
                      <a:pt x="1024" y="1684"/>
                    </a:cubicBezTo>
                    <a:cubicBezTo>
                      <a:pt x="1169" y="1684"/>
                      <a:pt x="1291" y="1789"/>
                      <a:pt x="1318" y="1928"/>
                    </a:cubicBezTo>
                    <a:lnTo>
                      <a:pt x="726" y="1928"/>
                    </a:lnTo>
                    <a:close/>
                    <a:moveTo>
                      <a:pt x="840" y="1384"/>
                    </a:moveTo>
                    <a:cubicBezTo>
                      <a:pt x="840" y="1286"/>
                      <a:pt x="924" y="1204"/>
                      <a:pt x="1024" y="1204"/>
                    </a:cubicBezTo>
                    <a:cubicBezTo>
                      <a:pt x="1123" y="1204"/>
                      <a:pt x="1204" y="1285"/>
                      <a:pt x="1204" y="1384"/>
                    </a:cubicBezTo>
                    <a:cubicBezTo>
                      <a:pt x="1204" y="1483"/>
                      <a:pt x="1123" y="1564"/>
                      <a:pt x="1024" y="1564"/>
                    </a:cubicBezTo>
                    <a:cubicBezTo>
                      <a:pt x="924" y="1564"/>
                      <a:pt x="840" y="1482"/>
                      <a:pt x="840" y="1384"/>
                    </a:cubicBezTo>
                    <a:close/>
                    <a:moveTo>
                      <a:pt x="1263" y="1639"/>
                    </a:moveTo>
                    <a:cubicBezTo>
                      <a:pt x="1249" y="1629"/>
                      <a:pt x="1234" y="1620"/>
                      <a:pt x="1218" y="1612"/>
                    </a:cubicBezTo>
                    <a:cubicBezTo>
                      <a:pt x="1283" y="1557"/>
                      <a:pt x="1324" y="1475"/>
                      <a:pt x="1324" y="1384"/>
                    </a:cubicBezTo>
                    <a:cubicBezTo>
                      <a:pt x="1324" y="1219"/>
                      <a:pt x="1189" y="1084"/>
                      <a:pt x="1024" y="1084"/>
                    </a:cubicBezTo>
                    <a:cubicBezTo>
                      <a:pt x="858" y="1084"/>
                      <a:pt x="720" y="1218"/>
                      <a:pt x="720" y="1384"/>
                    </a:cubicBezTo>
                    <a:cubicBezTo>
                      <a:pt x="720" y="1464"/>
                      <a:pt x="752" y="1540"/>
                      <a:pt x="810" y="1597"/>
                    </a:cubicBezTo>
                    <a:cubicBezTo>
                      <a:pt x="816" y="1602"/>
                      <a:pt x="822" y="1608"/>
                      <a:pt x="828" y="1613"/>
                    </a:cubicBezTo>
                    <a:cubicBezTo>
                      <a:pt x="813" y="1621"/>
                      <a:pt x="798" y="1630"/>
                      <a:pt x="783" y="1640"/>
                    </a:cubicBezTo>
                    <a:cubicBezTo>
                      <a:pt x="529" y="1542"/>
                      <a:pt x="360" y="1296"/>
                      <a:pt x="360" y="1020"/>
                    </a:cubicBezTo>
                    <a:cubicBezTo>
                      <a:pt x="360" y="1000"/>
                      <a:pt x="361" y="980"/>
                      <a:pt x="363" y="960"/>
                    </a:cubicBezTo>
                    <a:cubicBezTo>
                      <a:pt x="780" y="960"/>
                      <a:pt x="780" y="960"/>
                      <a:pt x="780" y="960"/>
                    </a:cubicBezTo>
                    <a:cubicBezTo>
                      <a:pt x="813" y="960"/>
                      <a:pt x="840" y="933"/>
                      <a:pt x="840" y="900"/>
                    </a:cubicBezTo>
                    <a:cubicBezTo>
                      <a:pt x="840" y="739"/>
                      <a:pt x="749" y="598"/>
                      <a:pt x="615" y="528"/>
                    </a:cubicBezTo>
                    <a:cubicBezTo>
                      <a:pt x="638" y="508"/>
                      <a:pt x="659" y="484"/>
                      <a:pt x="675" y="458"/>
                    </a:cubicBezTo>
                    <a:cubicBezTo>
                      <a:pt x="778" y="395"/>
                      <a:pt x="901" y="360"/>
                      <a:pt x="1024" y="360"/>
                    </a:cubicBezTo>
                    <a:cubicBezTo>
                      <a:pt x="1146" y="360"/>
                      <a:pt x="1265" y="394"/>
                      <a:pt x="1369" y="458"/>
                    </a:cubicBezTo>
                    <a:cubicBezTo>
                      <a:pt x="1385" y="484"/>
                      <a:pt x="1406" y="508"/>
                      <a:pt x="1429" y="528"/>
                    </a:cubicBezTo>
                    <a:cubicBezTo>
                      <a:pt x="1295" y="598"/>
                      <a:pt x="1204" y="739"/>
                      <a:pt x="1204" y="900"/>
                    </a:cubicBezTo>
                    <a:cubicBezTo>
                      <a:pt x="1204" y="933"/>
                      <a:pt x="1231" y="960"/>
                      <a:pt x="1264" y="960"/>
                    </a:cubicBezTo>
                    <a:cubicBezTo>
                      <a:pt x="1681" y="960"/>
                      <a:pt x="1681" y="960"/>
                      <a:pt x="1681" y="960"/>
                    </a:cubicBezTo>
                    <a:cubicBezTo>
                      <a:pt x="1683" y="980"/>
                      <a:pt x="1684" y="1000"/>
                      <a:pt x="1684" y="1020"/>
                    </a:cubicBezTo>
                    <a:cubicBezTo>
                      <a:pt x="1684" y="1296"/>
                      <a:pt x="1516" y="1541"/>
                      <a:pt x="1263" y="1639"/>
                    </a:cubicBezTo>
                    <a:close/>
                    <a:moveTo>
                      <a:pt x="1330" y="840"/>
                    </a:moveTo>
                    <a:cubicBezTo>
                      <a:pt x="1358" y="703"/>
                      <a:pt x="1479" y="600"/>
                      <a:pt x="1624" y="600"/>
                    </a:cubicBezTo>
                    <a:cubicBezTo>
                      <a:pt x="1771" y="600"/>
                      <a:pt x="1894" y="703"/>
                      <a:pt x="1922" y="840"/>
                    </a:cubicBezTo>
                    <a:lnTo>
                      <a:pt x="1330" y="840"/>
                    </a:lnTo>
                    <a:close/>
                  </a:path>
                </a:pathLst>
              </a:custGeom>
              <a:solidFill>
                <a:srgbClr val="BABABA"/>
              </a:solidFill>
              <a:ln>
                <a:noFill/>
              </a:ln>
            </p:spPr>
            <p:txBody>
              <a:bodyPr vert="horz" wrap="square" lIns="91440" tIns="45720" rIns="91440" bIns="45720" numCol="1" anchor="t" anchorCtr="0" compatLnSpc="1">
                <a:prstTxWarp prst="textNoShape">
                  <a:avLst/>
                </a:prstTxWarp>
              </a:bodyPr>
              <a:lstStyle/>
              <a:p>
                <a:endParaRPr lang="en-US" dirty="0"/>
              </a:p>
            </p:txBody>
          </p:sp>
        </p:grpSp>
      </p:grpSp>
      <p:sp>
        <p:nvSpPr>
          <p:cNvPr id="126" name="TextBox 125"/>
          <p:cNvSpPr txBox="1"/>
          <p:nvPr/>
        </p:nvSpPr>
        <p:spPr>
          <a:xfrm>
            <a:off x="8970360" y="3721965"/>
            <a:ext cx="2154637" cy="492443"/>
          </a:xfrm>
          <a:prstGeom prst="rect">
            <a:avLst/>
          </a:prstGeom>
          <a:noFill/>
        </p:spPr>
        <p:txBody>
          <a:bodyPr wrap="square" lIns="0" tIns="0" rIns="0" bIns="0" rtlCol="0">
            <a:spAutoFit/>
          </a:bodyPr>
          <a:lstStyle>
            <a:defPPr>
              <a:defRPr lang="en-US"/>
            </a:defPPr>
            <a:lvl1pPr algn="ctr">
              <a:defRPr sz="1600">
                <a:solidFill>
                  <a:schemeClr val="bg1"/>
                </a:solidFill>
              </a:defRPr>
            </a:lvl1pPr>
          </a:lstStyle>
          <a:p>
            <a:r>
              <a:rPr lang="el-GR" dirty="0">
                <a:solidFill>
                  <a:schemeClr val="accent3"/>
                </a:solidFill>
              </a:rPr>
              <a:t>£ </a:t>
            </a:r>
            <a:r>
              <a:rPr lang="en-US" dirty="0">
                <a:solidFill>
                  <a:srgbClr val="30353F"/>
                </a:solidFill>
              </a:rPr>
              <a:t>6,8bil of wholesale and retails </a:t>
            </a:r>
          </a:p>
        </p:txBody>
      </p:sp>
      <p:sp>
        <p:nvSpPr>
          <p:cNvPr id="3" name="Title 2" hidden="1">
            <a:extLst>
              <a:ext uri="{FF2B5EF4-FFF2-40B4-BE49-F238E27FC236}">
                <a16:creationId xmlns:a16="http://schemas.microsoft.com/office/drawing/2014/main" id="{58A8366B-1D42-43D0-87E4-B7BC3F2C1B4C}"/>
              </a:ext>
            </a:extLst>
          </p:cNvPr>
          <p:cNvSpPr>
            <a:spLocks noGrp="1"/>
          </p:cNvSpPr>
          <p:nvPr>
            <p:ph type="title"/>
          </p:nvPr>
        </p:nvSpPr>
        <p:spPr/>
        <p:txBody>
          <a:bodyPr/>
          <a:lstStyle/>
          <a:p>
            <a:r>
              <a:rPr lang="en-US" dirty="0"/>
              <a:t>Slide 5</a:t>
            </a:r>
          </a:p>
        </p:txBody>
      </p:sp>
      <p:sp>
        <p:nvSpPr>
          <p:cNvPr id="37" name="TextBox 36">
            <a:extLst>
              <a:ext uri="{FF2B5EF4-FFF2-40B4-BE49-F238E27FC236}">
                <a16:creationId xmlns:a16="http://schemas.microsoft.com/office/drawing/2014/main" id="{2620791D-2459-4B75-A70A-EF0012B47320}"/>
              </a:ext>
            </a:extLst>
          </p:cNvPr>
          <p:cNvSpPr txBox="1"/>
          <p:nvPr/>
        </p:nvSpPr>
        <p:spPr>
          <a:xfrm>
            <a:off x="2553366" y="260648"/>
            <a:ext cx="7085274" cy="369332"/>
          </a:xfrm>
          <a:prstGeom prst="rect">
            <a:avLst/>
          </a:prstGeom>
          <a:noFill/>
        </p:spPr>
        <p:txBody>
          <a:bodyPr wrap="non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“ADDED VALUE” OF NORTHERN IRELAND</a:t>
            </a:r>
          </a:p>
        </p:txBody>
      </p:sp>
      <p:sp>
        <p:nvSpPr>
          <p:cNvPr id="39" name="TextBox 38">
            <a:extLst>
              <a:ext uri="{FF2B5EF4-FFF2-40B4-BE49-F238E27FC236}">
                <a16:creationId xmlns:a16="http://schemas.microsoft.com/office/drawing/2014/main" id="{ABFBCACD-AEB4-4A52-8DF1-0ECCA2DCBCE1}"/>
              </a:ext>
            </a:extLst>
          </p:cNvPr>
          <p:cNvSpPr txBox="1"/>
          <p:nvPr/>
        </p:nvSpPr>
        <p:spPr>
          <a:xfrm>
            <a:off x="1067004" y="4376875"/>
            <a:ext cx="2154636" cy="492443"/>
          </a:xfrm>
          <a:prstGeom prst="rect">
            <a:avLst/>
          </a:prstGeom>
          <a:noFill/>
        </p:spPr>
        <p:txBody>
          <a:bodyPr wrap="square" lIns="0" tIns="0" rIns="0" bIns="0" rtlCol="0">
            <a:spAutoFit/>
          </a:bodyPr>
          <a:lstStyle/>
          <a:p>
            <a:pPr algn="ctr"/>
            <a:r>
              <a:rPr lang="el-GR" sz="1600" dirty="0">
                <a:solidFill>
                  <a:schemeClr val="accent3"/>
                </a:solidFill>
              </a:rPr>
              <a:t>£</a:t>
            </a:r>
            <a:r>
              <a:rPr lang="en-US" sz="1600" dirty="0">
                <a:solidFill>
                  <a:srgbClr val="30353F"/>
                </a:solidFill>
              </a:rPr>
              <a:t>13,3 billion (65%) of goods and services</a:t>
            </a:r>
          </a:p>
        </p:txBody>
      </p:sp>
      <p:sp>
        <p:nvSpPr>
          <p:cNvPr id="40" name="TextBox 39">
            <a:extLst>
              <a:ext uri="{FF2B5EF4-FFF2-40B4-BE49-F238E27FC236}">
                <a16:creationId xmlns:a16="http://schemas.microsoft.com/office/drawing/2014/main" id="{10B42C76-B25D-4565-9430-157B4C4583D2}"/>
              </a:ext>
            </a:extLst>
          </p:cNvPr>
          <p:cNvSpPr txBox="1"/>
          <p:nvPr/>
        </p:nvSpPr>
        <p:spPr>
          <a:xfrm>
            <a:off x="1067004" y="5009992"/>
            <a:ext cx="2154636" cy="492443"/>
          </a:xfrm>
          <a:prstGeom prst="rect">
            <a:avLst/>
          </a:prstGeom>
          <a:noFill/>
        </p:spPr>
        <p:txBody>
          <a:bodyPr wrap="square" lIns="0" tIns="0" rIns="0" bIns="0" rtlCol="0">
            <a:spAutoFit/>
          </a:bodyPr>
          <a:lstStyle/>
          <a:p>
            <a:pPr algn="ctr"/>
            <a:r>
              <a:rPr lang="el-GR" sz="1600" dirty="0">
                <a:solidFill>
                  <a:schemeClr val="accent3"/>
                </a:solidFill>
              </a:rPr>
              <a:t>£</a:t>
            </a:r>
            <a:r>
              <a:rPr lang="en-US" sz="1600" dirty="0">
                <a:solidFill>
                  <a:srgbClr val="30353F"/>
                </a:solidFill>
              </a:rPr>
              <a:t>10,5 billion (63%) of goods</a:t>
            </a:r>
          </a:p>
        </p:txBody>
      </p:sp>
      <p:sp>
        <p:nvSpPr>
          <p:cNvPr id="43" name="TextBox 42">
            <a:extLst>
              <a:ext uri="{FF2B5EF4-FFF2-40B4-BE49-F238E27FC236}">
                <a16:creationId xmlns:a16="http://schemas.microsoft.com/office/drawing/2014/main" id="{4F0C069B-A467-414F-804F-22E5423768A0}"/>
              </a:ext>
            </a:extLst>
          </p:cNvPr>
          <p:cNvSpPr txBox="1"/>
          <p:nvPr/>
        </p:nvSpPr>
        <p:spPr>
          <a:xfrm>
            <a:off x="5005217" y="3851244"/>
            <a:ext cx="2168100" cy="246221"/>
          </a:xfrm>
          <a:prstGeom prst="rect">
            <a:avLst/>
          </a:prstGeom>
          <a:noFill/>
        </p:spPr>
        <p:txBody>
          <a:bodyPr wrap="square" lIns="0" tIns="0" rIns="0" bIns="0" rtlCol="0">
            <a:spAutoFit/>
          </a:bodyPr>
          <a:lstStyle/>
          <a:p>
            <a:pPr algn="ctr"/>
            <a:r>
              <a:rPr lang="el-GR" sz="1600" dirty="0">
                <a:solidFill>
                  <a:schemeClr val="accent3"/>
                </a:solidFill>
              </a:rPr>
              <a:t>£</a:t>
            </a:r>
            <a:r>
              <a:rPr lang="en-US" sz="1600" dirty="0">
                <a:solidFill>
                  <a:srgbClr val="30353F"/>
                </a:solidFill>
              </a:rPr>
              <a:t>11,3bil towards UK</a:t>
            </a:r>
          </a:p>
        </p:txBody>
      </p:sp>
      <p:sp>
        <p:nvSpPr>
          <p:cNvPr id="44" name="TextBox 43">
            <a:extLst>
              <a:ext uri="{FF2B5EF4-FFF2-40B4-BE49-F238E27FC236}">
                <a16:creationId xmlns:a16="http://schemas.microsoft.com/office/drawing/2014/main" id="{6A6FFF0C-8353-40CD-B605-341D9922E9EC}"/>
              </a:ext>
            </a:extLst>
          </p:cNvPr>
          <p:cNvSpPr txBox="1"/>
          <p:nvPr/>
        </p:nvSpPr>
        <p:spPr>
          <a:xfrm>
            <a:off x="5022263" y="4320222"/>
            <a:ext cx="2168100" cy="492443"/>
          </a:xfrm>
          <a:prstGeom prst="rect">
            <a:avLst/>
          </a:prstGeom>
          <a:noFill/>
        </p:spPr>
        <p:txBody>
          <a:bodyPr wrap="square" lIns="0" tIns="0" rIns="0" bIns="0" rtlCol="0">
            <a:spAutoFit/>
          </a:bodyPr>
          <a:lstStyle/>
          <a:p>
            <a:pPr algn="ctr"/>
            <a:r>
              <a:rPr lang="el-GR" sz="1600" dirty="0">
                <a:solidFill>
                  <a:schemeClr val="accent3"/>
                </a:solidFill>
              </a:rPr>
              <a:t>£</a:t>
            </a:r>
            <a:r>
              <a:rPr lang="en-US" sz="1600" dirty="0">
                <a:solidFill>
                  <a:srgbClr val="30353F"/>
                </a:solidFill>
              </a:rPr>
              <a:t>3,9bil towards Irish Republic</a:t>
            </a:r>
          </a:p>
        </p:txBody>
      </p:sp>
      <p:sp>
        <p:nvSpPr>
          <p:cNvPr id="45" name="TextBox 44">
            <a:extLst>
              <a:ext uri="{FF2B5EF4-FFF2-40B4-BE49-F238E27FC236}">
                <a16:creationId xmlns:a16="http://schemas.microsoft.com/office/drawing/2014/main" id="{035386D8-52F5-415F-A5E3-3E9FB190B0D7}"/>
              </a:ext>
            </a:extLst>
          </p:cNvPr>
          <p:cNvSpPr txBox="1"/>
          <p:nvPr/>
        </p:nvSpPr>
        <p:spPr>
          <a:xfrm>
            <a:off x="5014510" y="4928653"/>
            <a:ext cx="2168100" cy="246221"/>
          </a:xfrm>
          <a:prstGeom prst="rect">
            <a:avLst/>
          </a:prstGeom>
          <a:noFill/>
        </p:spPr>
        <p:txBody>
          <a:bodyPr wrap="square" lIns="0" tIns="0" rIns="0" bIns="0" rtlCol="0">
            <a:spAutoFit/>
          </a:bodyPr>
          <a:lstStyle/>
          <a:p>
            <a:pPr algn="ctr"/>
            <a:r>
              <a:rPr lang="el-GR" sz="1600" dirty="0">
                <a:solidFill>
                  <a:schemeClr val="accent3"/>
                </a:solidFill>
              </a:rPr>
              <a:t>£</a:t>
            </a:r>
            <a:r>
              <a:rPr lang="en-US" sz="1600" dirty="0">
                <a:solidFill>
                  <a:srgbClr val="30353F"/>
                </a:solidFill>
              </a:rPr>
              <a:t>2bil towards EU</a:t>
            </a:r>
          </a:p>
        </p:txBody>
      </p:sp>
      <p:sp>
        <p:nvSpPr>
          <p:cNvPr id="47" name="TextBox 46">
            <a:extLst>
              <a:ext uri="{FF2B5EF4-FFF2-40B4-BE49-F238E27FC236}">
                <a16:creationId xmlns:a16="http://schemas.microsoft.com/office/drawing/2014/main" id="{F2571D86-FF77-4432-A3D4-CC01A4D680B4}"/>
              </a:ext>
            </a:extLst>
          </p:cNvPr>
          <p:cNvSpPr txBox="1"/>
          <p:nvPr/>
        </p:nvSpPr>
        <p:spPr>
          <a:xfrm>
            <a:off x="5005217" y="5270575"/>
            <a:ext cx="2168100" cy="246221"/>
          </a:xfrm>
          <a:prstGeom prst="rect">
            <a:avLst/>
          </a:prstGeom>
          <a:noFill/>
        </p:spPr>
        <p:txBody>
          <a:bodyPr wrap="square" lIns="0" tIns="0" rIns="0" bIns="0" rtlCol="0">
            <a:spAutoFit/>
          </a:bodyPr>
          <a:lstStyle/>
          <a:p>
            <a:pPr algn="ctr"/>
            <a:r>
              <a:rPr lang="el-GR" sz="1600" dirty="0">
                <a:solidFill>
                  <a:schemeClr val="accent3"/>
                </a:solidFill>
              </a:rPr>
              <a:t>£</a:t>
            </a:r>
            <a:r>
              <a:rPr lang="en-US" sz="1600" dirty="0">
                <a:solidFill>
                  <a:srgbClr val="30353F"/>
                </a:solidFill>
              </a:rPr>
              <a:t>4,3bil globally</a:t>
            </a:r>
          </a:p>
        </p:txBody>
      </p:sp>
      <p:sp>
        <p:nvSpPr>
          <p:cNvPr id="48" name="TextBox 47">
            <a:extLst>
              <a:ext uri="{FF2B5EF4-FFF2-40B4-BE49-F238E27FC236}">
                <a16:creationId xmlns:a16="http://schemas.microsoft.com/office/drawing/2014/main" id="{F9F49DAD-D882-4887-A5D9-171FC96B301C}"/>
              </a:ext>
            </a:extLst>
          </p:cNvPr>
          <p:cNvSpPr txBox="1"/>
          <p:nvPr/>
        </p:nvSpPr>
        <p:spPr>
          <a:xfrm>
            <a:off x="8999951" y="4376875"/>
            <a:ext cx="2154637" cy="492443"/>
          </a:xfrm>
          <a:prstGeom prst="rect">
            <a:avLst/>
          </a:prstGeom>
          <a:noFill/>
        </p:spPr>
        <p:txBody>
          <a:bodyPr wrap="square" lIns="0" tIns="0" rIns="0" bIns="0" rtlCol="0">
            <a:spAutoFit/>
          </a:bodyPr>
          <a:lstStyle>
            <a:defPPr>
              <a:defRPr lang="en-US"/>
            </a:defPPr>
            <a:lvl1pPr algn="ctr">
              <a:defRPr sz="1600">
                <a:solidFill>
                  <a:schemeClr val="bg1"/>
                </a:solidFill>
              </a:defRPr>
            </a:lvl1pPr>
          </a:lstStyle>
          <a:p>
            <a:r>
              <a:rPr lang="el-GR" dirty="0">
                <a:solidFill>
                  <a:schemeClr val="accent3"/>
                </a:solidFill>
              </a:rPr>
              <a:t>£ </a:t>
            </a:r>
            <a:r>
              <a:rPr lang="en-US" dirty="0">
                <a:solidFill>
                  <a:srgbClr val="30353F"/>
                </a:solidFill>
              </a:rPr>
              <a:t>3,7bil of other products</a:t>
            </a:r>
          </a:p>
        </p:txBody>
      </p:sp>
    </p:spTree>
    <p:extLst>
      <p:ext uri="{BB962C8B-B14F-4D97-AF65-F5344CB8AC3E}">
        <p14:creationId xmlns:p14="http://schemas.microsoft.com/office/powerpoint/2010/main" val="1676837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στιγμιότυπο οθόνης&#10;&#10;Περιγραφή που δημιουργήθηκε αυτόματα">
            <a:extLst>
              <a:ext uri="{FF2B5EF4-FFF2-40B4-BE49-F238E27FC236}">
                <a16:creationId xmlns:a16="http://schemas.microsoft.com/office/drawing/2014/main" id="{628CCD49-6085-465A-B8FC-F29F9B1F62B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7256" y="188640"/>
            <a:ext cx="6960096" cy="2894043"/>
          </a:xfrm>
          <a:prstGeom prst="rect">
            <a:avLst/>
          </a:prstGeom>
          <a:ln>
            <a:noFill/>
          </a:ln>
          <a:effectLst>
            <a:outerShdw blurRad="292100" dist="139700" dir="2700000" algn="tl" rotWithShape="0">
              <a:srgbClr val="333333">
                <a:alpha val="65000"/>
              </a:srgbClr>
            </a:outerShdw>
          </a:effectLst>
        </p:spPr>
      </p:pic>
      <p:pic>
        <p:nvPicPr>
          <p:cNvPr id="8" name="Εικόνα 7" descr="Εικόνα που περιέχει στιγμιότυπο οθόνης&#10;&#10;Περιγραφή που δημιουργήθηκε αυτόματα">
            <a:extLst>
              <a:ext uri="{FF2B5EF4-FFF2-40B4-BE49-F238E27FC236}">
                <a16:creationId xmlns:a16="http://schemas.microsoft.com/office/drawing/2014/main" id="{78BDBCCA-6E65-4636-92A8-18E94CBAE8A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3457" y="3259479"/>
            <a:ext cx="6953895" cy="2915819"/>
          </a:xfrm>
          <a:prstGeom prst="rect">
            <a:avLst/>
          </a:prstGeom>
          <a:ln>
            <a:noFill/>
          </a:ln>
          <a:effectLst>
            <a:outerShdw blurRad="292100" dist="139700" dir="2700000" algn="tl" rotWithShape="0">
              <a:srgbClr val="333333">
                <a:alpha val="65000"/>
              </a:srgbClr>
            </a:outerShdw>
          </a:effectLst>
        </p:spPr>
      </p:pic>
      <p:sp>
        <p:nvSpPr>
          <p:cNvPr id="9" name="Ορθογώνιο 8">
            <a:extLst>
              <a:ext uri="{FF2B5EF4-FFF2-40B4-BE49-F238E27FC236}">
                <a16:creationId xmlns:a16="http://schemas.microsoft.com/office/drawing/2014/main" id="{016B9927-FEC4-41C8-AFBE-06C62C0ED220}"/>
              </a:ext>
            </a:extLst>
          </p:cNvPr>
          <p:cNvSpPr/>
          <p:nvPr/>
        </p:nvSpPr>
        <p:spPr>
          <a:xfrm>
            <a:off x="5927304" y="6175298"/>
            <a:ext cx="6048672"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Northern Ireland Statistics and Research Agency (NISRA)</a:t>
            </a:r>
          </a:p>
        </p:txBody>
      </p:sp>
    </p:spTree>
    <p:extLst>
      <p:ext uri="{BB962C8B-B14F-4D97-AF65-F5344CB8AC3E}">
        <p14:creationId xmlns:p14="http://schemas.microsoft.com/office/powerpoint/2010/main" val="31855009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42">
            <a:extLst>
              <a:ext uri="{C183D7F6-B498-43B3-948B-1728B52AA6E4}">
                <adec:decorative xmlns:adec="http://schemas.microsoft.com/office/drawing/2017/decorative" val="1"/>
              </a:ext>
            </a:extLst>
          </p:cNvPr>
          <p:cNvSpPr/>
          <p:nvPr/>
        </p:nvSpPr>
        <p:spPr>
          <a:xfrm rot="2700000">
            <a:off x="11788943" y="6333474"/>
            <a:ext cx="527486" cy="603188"/>
          </a:xfrm>
          <a:custGeom>
            <a:avLst/>
            <a:gdLst>
              <a:gd name="connsiteX0" fmla="*/ 110516 w 889463"/>
              <a:gd name="connsiteY0" fmla="*/ 95275 h 1017114"/>
              <a:gd name="connsiteX1" fmla="*/ 230452 w 889463"/>
              <a:gd name="connsiteY1" fmla="*/ 14411 h 1017114"/>
              <a:gd name="connsiteX2" fmla="*/ 276877 w 889463"/>
              <a:gd name="connsiteY2" fmla="*/ 0 h 1017114"/>
              <a:gd name="connsiteX3" fmla="*/ 889463 w 889463"/>
              <a:gd name="connsiteY3" fmla="*/ 612585 h 1017114"/>
              <a:gd name="connsiteX4" fmla="*/ 484934 w 889463"/>
              <a:gd name="connsiteY4" fmla="*/ 1017114 h 1017114"/>
              <a:gd name="connsiteX5" fmla="*/ 377324 w 889463"/>
              <a:gd name="connsiteY5" fmla="*/ 1017114 h 1017114"/>
              <a:gd name="connsiteX6" fmla="*/ 0 w 889463"/>
              <a:gd name="connsiteY6" fmla="*/ 639790 h 1017114"/>
              <a:gd name="connsiteX7" fmla="*/ 0 w 889463"/>
              <a:gd name="connsiteY7" fmla="*/ 362083 h 1017114"/>
              <a:gd name="connsiteX8" fmla="*/ 110516 w 889463"/>
              <a:gd name="connsiteY8" fmla="*/ 95275 h 101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463" h="1017114">
                <a:moveTo>
                  <a:pt x="110516" y="95275"/>
                </a:moveTo>
                <a:cubicBezTo>
                  <a:pt x="144657" y="61133"/>
                  <a:pt x="185310" y="33504"/>
                  <a:pt x="230452" y="14411"/>
                </a:cubicBezTo>
                <a:lnTo>
                  <a:pt x="276877" y="0"/>
                </a:lnTo>
                <a:lnTo>
                  <a:pt x="889463" y="612585"/>
                </a:lnTo>
                <a:lnTo>
                  <a:pt x="484934" y="1017114"/>
                </a:lnTo>
                <a:lnTo>
                  <a:pt x="377324" y="1017114"/>
                </a:lnTo>
                <a:cubicBezTo>
                  <a:pt x="168934" y="1017114"/>
                  <a:pt x="0" y="848180"/>
                  <a:pt x="0" y="639790"/>
                </a:cubicBezTo>
                <a:lnTo>
                  <a:pt x="0" y="362083"/>
                </a:lnTo>
                <a:cubicBezTo>
                  <a:pt x="0" y="257888"/>
                  <a:pt x="42234" y="163556"/>
                  <a:pt x="110516" y="95275"/>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rgbClr val="98A3AD"/>
              </a:solidFill>
            </a:endParaRPr>
          </a:p>
        </p:txBody>
      </p:sp>
      <p:sp>
        <p:nvSpPr>
          <p:cNvPr id="44" name="TextBox 43"/>
          <p:cNvSpPr txBox="1"/>
          <p:nvPr/>
        </p:nvSpPr>
        <p:spPr>
          <a:xfrm>
            <a:off x="11907454" y="6481180"/>
            <a:ext cx="290464" cy="307777"/>
          </a:xfrm>
          <a:prstGeom prst="rect">
            <a:avLst/>
          </a:prstGeom>
          <a:noFill/>
        </p:spPr>
        <p:txBody>
          <a:bodyPr wrap="none" rtlCol="0">
            <a:spAutoFit/>
          </a:bodyPr>
          <a:lstStyle/>
          <a:p>
            <a:r>
              <a:rPr lang="en-US" sz="1400" b="1" dirty="0">
                <a:solidFill>
                  <a:schemeClr val="bg1"/>
                </a:solidFill>
              </a:rPr>
              <a:t>6</a:t>
            </a:r>
          </a:p>
        </p:txBody>
      </p:sp>
      <p:sp>
        <p:nvSpPr>
          <p:cNvPr id="62" name="TextBox 61">
            <a:extLst>
              <a:ext uri="{FF2B5EF4-FFF2-40B4-BE49-F238E27FC236}">
                <a16:creationId xmlns:a16="http://schemas.microsoft.com/office/drawing/2014/main" id="{5313BB7D-C5A8-4D5C-B6B7-D0CB9B8FB44E}"/>
              </a:ext>
            </a:extLst>
          </p:cNvPr>
          <p:cNvSpPr txBox="1"/>
          <p:nvPr/>
        </p:nvSpPr>
        <p:spPr>
          <a:xfrm>
            <a:off x="590659" y="273386"/>
            <a:ext cx="10752944" cy="369332"/>
          </a:xfrm>
          <a:prstGeom prst="rect">
            <a:avLst/>
          </a:prstGeom>
          <a:noFill/>
        </p:spPr>
        <p:txBody>
          <a:bodyPr wrap="non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TRADE REGULATIONS WITH NORTHERN IRELAND - BACKSTOP</a:t>
            </a:r>
          </a:p>
        </p:txBody>
      </p:sp>
      <p:sp>
        <p:nvSpPr>
          <p:cNvPr id="2" name="Title 1" hidden="1">
            <a:extLst>
              <a:ext uri="{FF2B5EF4-FFF2-40B4-BE49-F238E27FC236}">
                <a16:creationId xmlns:a16="http://schemas.microsoft.com/office/drawing/2014/main" id="{622A5C56-DFFD-4557-A19C-A250AFFB1D6C}"/>
              </a:ext>
            </a:extLst>
          </p:cNvPr>
          <p:cNvSpPr>
            <a:spLocks noGrp="1"/>
          </p:cNvSpPr>
          <p:nvPr>
            <p:ph type="title"/>
          </p:nvPr>
        </p:nvSpPr>
        <p:spPr/>
        <p:txBody>
          <a:bodyPr/>
          <a:lstStyle/>
          <a:p>
            <a:r>
              <a:rPr lang="en-US" dirty="0"/>
              <a:t>Slide 6</a:t>
            </a:r>
          </a:p>
        </p:txBody>
      </p:sp>
      <p:sp>
        <p:nvSpPr>
          <p:cNvPr id="64" name="TextBox 63">
            <a:extLst>
              <a:ext uri="{FF2B5EF4-FFF2-40B4-BE49-F238E27FC236}">
                <a16:creationId xmlns:a16="http://schemas.microsoft.com/office/drawing/2014/main" id="{194E5EA7-BC35-4FB4-A909-9AE5C924EB51}"/>
              </a:ext>
            </a:extLst>
          </p:cNvPr>
          <p:cNvSpPr txBox="1"/>
          <p:nvPr/>
        </p:nvSpPr>
        <p:spPr>
          <a:xfrm>
            <a:off x="1339129" y="2513418"/>
            <a:ext cx="2455800" cy="307777"/>
          </a:xfrm>
          <a:prstGeom prst="rect">
            <a:avLst/>
          </a:prstGeom>
          <a:noFill/>
        </p:spPr>
        <p:txBody>
          <a:bodyPr wrap="none" lIns="0" tIns="0" rIns="0" bIns="0" rtlCol="0">
            <a:spAutoFit/>
          </a:bodyPr>
          <a:lstStyle/>
          <a:p>
            <a:r>
              <a:rPr lang="en-US" sz="2000" dirty="0">
                <a:solidFill>
                  <a:schemeClr val="bg1"/>
                </a:solidFill>
              </a:rPr>
              <a:t>Imports: </a:t>
            </a:r>
            <a:r>
              <a:rPr lang="el-GR" sz="2000" dirty="0">
                <a:solidFill>
                  <a:schemeClr val="bg1"/>
                </a:solidFill>
              </a:rPr>
              <a:t>£</a:t>
            </a:r>
            <a:r>
              <a:rPr lang="en-US" sz="2000" dirty="0">
                <a:solidFill>
                  <a:schemeClr val="bg1"/>
                </a:solidFill>
              </a:rPr>
              <a:t>21.6billion</a:t>
            </a:r>
          </a:p>
        </p:txBody>
      </p:sp>
      <p:cxnSp>
        <p:nvCxnSpPr>
          <p:cNvPr id="65" name="Straight Connector 151">
            <a:extLst>
              <a:ext uri="{FF2B5EF4-FFF2-40B4-BE49-F238E27FC236}">
                <a16:creationId xmlns:a16="http://schemas.microsoft.com/office/drawing/2014/main" id="{588D83BA-311D-45E7-91AA-F41A09B7CCD8}"/>
              </a:ext>
              <a:ext uri="{C183D7F6-B498-43B3-948B-1728B52AA6E4}">
                <adec:decorative xmlns:adec="http://schemas.microsoft.com/office/drawing/2017/decorative" val="1"/>
              </a:ext>
            </a:extLst>
          </p:cNvPr>
          <p:cNvCxnSpPr/>
          <p:nvPr/>
        </p:nvCxnSpPr>
        <p:spPr>
          <a:xfrm>
            <a:off x="1989413" y="2008611"/>
            <a:ext cx="75077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782A6EE8-581E-44C9-8E6B-5BFEB6F9E403}"/>
              </a:ext>
            </a:extLst>
          </p:cNvPr>
          <p:cNvSpPr txBox="1"/>
          <p:nvPr/>
        </p:nvSpPr>
        <p:spPr>
          <a:xfrm>
            <a:off x="366936" y="840319"/>
            <a:ext cx="1064394" cy="246221"/>
          </a:xfrm>
          <a:prstGeom prst="rect">
            <a:avLst/>
          </a:prstGeom>
          <a:noFill/>
        </p:spPr>
        <p:txBody>
          <a:bodyPr wrap="none" lIns="0" tIns="0" rIns="0" bIns="0" rtlCol="0">
            <a:spAutoFit/>
          </a:bodyPr>
          <a:lstStyle/>
          <a:p>
            <a:pPr>
              <a:tabLst>
                <a:tab pos="347663" algn="l"/>
              </a:tabLst>
            </a:pPr>
            <a:r>
              <a:rPr lang="en-US" sz="1600" u="sng" dirty="0">
                <a:solidFill>
                  <a:srgbClr val="30353F"/>
                </a:solidFill>
                <a:effectLst>
                  <a:outerShdw blurRad="38100" dist="38100" dir="2700000" algn="tl">
                    <a:srgbClr val="000000">
                      <a:alpha val="43137"/>
                    </a:srgbClr>
                  </a:outerShdw>
                </a:effectLst>
                <a:latin typeface="+mj-lt"/>
              </a:rPr>
              <a:t>CUSTOMS</a:t>
            </a:r>
          </a:p>
        </p:txBody>
      </p:sp>
      <p:sp>
        <p:nvSpPr>
          <p:cNvPr id="97" name="TextBox 96">
            <a:extLst>
              <a:ext uri="{FF2B5EF4-FFF2-40B4-BE49-F238E27FC236}">
                <a16:creationId xmlns:a16="http://schemas.microsoft.com/office/drawing/2014/main" id="{B7E4348F-2407-441D-8163-1152DC6418D6}"/>
              </a:ext>
            </a:extLst>
          </p:cNvPr>
          <p:cNvSpPr txBox="1"/>
          <p:nvPr/>
        </p:nvSpPr>
        <p:spPr>
          <a:xfrm>
            <a:off x="3685083" y="840319"/>
            <a:ext cx="2410916" cy="246221"/>
          </a:xfrm>
          <a:prstGeom prst="rect">
            <a:avLst/>
          </a:prstGeom>
          <a:noFill/>
        </p:spPr>
        <p:txBody>
          <a:bodyPr wrap="none" lIns="0" tIns="0" rIns="0" bIns="0" rtlCol="0">
            <a:spAutoFit/>
          </a:bodyPr>
          <a:lstStyle/>
          <a:p>
            <a:pPr>
              <a:tabLst>
                <a:tab pos="347663" algn="l"/>
              </a:tabLst>
            </a:pPr>
            <a:r>
              <a:rPr lang="en-US" sz="1600" u="sng" dirty="0">
                <a:solidFill>
                  <a:srgbClr val="30353F"/>
                </a:solidFill>
                <a:effectLst>
                  <a:outerShdw blurRad="38100" dist="38100" dir="2700000" algn="tl">
                    <a:srgbClr val="000000">
                      <a:alpha val="43137"/>
                    </a:srgbClr>
                  </a:outerShdw>
                </a:effectLst>
                <a:latin typeface="+mj-lt"/>
              </a:rPr>
              <a:t>GOODS REGULATIONS</a:t>
            </a:r>
          </a:p>
        </p:txBody>
      </p:sp>
      <p:sp>
        <p:nvSpPr>
          <p:cNvPr id="98" name="TextBox 97">
            <a:extLst>
              <a:ext uri="{FF2B5EF4-FFF2-40B4-BE49-F238E27FC236}">
                <a16:creationId xmlns:a16="http://schemas.microsoft.com/office/drawing/2014/main" id="{EC282892-B5E1-4CF4-A850-15FF0BE4E25F}"/>
              </a:ext>
            </a:extLst>
          </p:cNvPr>
          <p:cNvSpPr txBox="1"/>
          <p:nvPr/>
        </p:nvSpPr>
        <p:spPr>
          <a:xfrm>
            <a:off x="7104112" y="840319"/>
            <a:ext cx="2064668" cy="246221"/>
          </a:xfrm>
          <a:prstGeom prst="rect">
            <a:avLst/>
          </a:prstGeom>
          <a:noFill/>
        </p:spPr>
        <p:txBody>
          <a:bodyPr wrap="none" lIns="0" tIns="0" rIns="0" bIns="0" rtlCol="0">
            <a:spAutoFit/>
          </a:bodyPr>
          <a:lstStyle/>
          <a:p>
            <a:pPr>
              <a:tabLst>
                <a:tab pos="347663" algn="l"/>
              </a:tabLst>
            </a:pPr>
            <a:r>
              <a:rPr lang="en-US" sz="1600" u="sng" dirty="0">
                <a:solidFill>
                  <a:srgbClr val="30353F"/>
                </a:solidFill>
                <a:effectLst>
                  <a:outerShdw blurRad="38100" dist="38100" dir="2700000" algn="tl">
                    <a:srgbClr val="000000">
                      <a:alpha val="43137"/>
                    </a:srgbClr>
                  </a:outerShdw>
                </a:effectLst>
                <a:latin typeface="+mj-lt"/>
              </a:rPr>
              <a:t>VALUE ADDED TAX</a:t>
            </a:r>
          </a:p>
        </p:txBody>
      </p:sp>
      <p:sp>
        <p:nvSpPr>
          <p:cNvPr id="104" name="TextBox 103">
            <a:extLst>
              <a:ext uri="{FF2B5EF4-FFF2-40B4-BE49-F238E27FC236}">
                <a16:creationId xmlns:a16="http://schemas.microsoft.com/office/drawing/2014/main" id="{5EAFDFDD-C010-41E1-B616-F8D8D05EC0E7}"/>
              </a:ext>
            </a:extLst>
          </p:cNvPr>
          <p:cNvSpPr txBox="1"/>
          <p:nvPr/>
        </p:nvSpPr>
        <p:spPr>
          <a:xfrm>
            <a:off x="366936" y="3967653"/>
            <a:ext cx="1644681" cy="246221"/>
          </a:xfrm>
          <a:prstGeom prst="rect">
            <a:avLst/>
          </a:prstGeom>
          <a:noFill/>
        </p:spPr>
        <p:txBody>
          <a:bodyPr wrap="none" lIns="0" tIns="0" rIns="0" bIns="0" rtlCol="0">
            <a:spAutoFit/>
          </a:bodyPr>
          <a:lstStyle/>
          <a:p>
            <a:pPr>
              <a:tabLst>
                <a:tab pos="347663" algn="l"/>
              </a:tabLst>
            </a:pPr>
            <a:r>
              <a:rPr lang="en-US" sz="1600" u="sng" dirty="0">
                <a:solidFill>
                  <a:srgbClr val="30353F"/>
                </a:solidFill>
                <a:effectLst>
                  <a:outerShdw blurRad="38100" dist="38100" dir="2700000" algn="tl">
                    <a:srgbClr val="000000">
                      <a:alpha val="43137"/>
                    </a:srgbClr>
                  </a:outerShdw>
                </a:effectLst>
                <a:latin typeface="+mj-lt"/>
              </a:rPr>
              <a:t>NI’S RESPONSE</a:t>
            </a:r>
          </a:p>
        </p:txBody>
      </p:sp>
      <p:sp>
        <p:nvSpPr>
          <p:cNvPr id="11" name="Ορθογώνιο 10">
            <a:extLst>
              <a:ext uri="{FF2B5EF4-FFF2-40B4-BE49-F238E27FC236}">
                <a16:creationId xmlns:a16="http://schemas.microsoft.com/office/drawing/2014/main" id="{05EA15FC-D887-4EA2-AB4E-834CF2745F0E}"/>
              </a:ext>
            </a:extLst>
          </p:cNvPr>
          <p:cNvSpPr/>
          <p:nvPr/>
        </p:nvSpPr>
        <p:spPr>
          <a:xfrm>
            <a:off x="232870" y="1218679"/>
            <a:ext cx="2992760" cy="113020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15" name="TextBox 114">
            <a:extLst>
              <a:ext uri="{FF2B5EF4-FFF2-40B4-BE49-F238E27FC236}">
                <a16:creationId xmlns:a16="http://schemas.microsoft.com/office/drawing/2014/main" id="{66F1DA94-AF57-45A2-9BE3-3016EF73F348}"/>
              </a:ext>
            </a:extLst>
          </p:cNvPr>
          <p:cNvSpPr txBox="1"/>
          <p:nvPr/>
        </p:nvSpPr>
        <p:spPr>
          <a:xfrm>
            <a:off x="319195" y="1376515"/>
            <a:ext cx="2820107" cy="738664"/>
          </a:xfrm>
          <a:prstGeom prst="rect">
            <a:avLst/>
          </a:prstGeom>
          <a:noFill/>
        </p:spPr>
        <p:txBody>
          <a:bodyPr wrap="square" lIns="0" tIns="0" rIns="0" bIns="0" rtlCol="0">
            <a:spAutoFit/>
          </a:bodyPr>
          <a:lstStyle/>
          <a:p>
            <a:r>
              <a:rPr lang="en-US" sz="1600" dirty="0">
                <a:solidFill>
                  <a:srgbClr val="30353F"/>
                </a:solidFill>
              </a:rPr>
              <a:t>Probable tariffs (64%-75%) would be placed on imports from GB to the IR through NI</a:t>
            </a:r>
          </a:p>
        </p:txBody>
      </p:sp>
      <p:sp>
        <p:nvSpPr>
          <p:cNvPr id="116" name="Ορθογώνιο 115">
            <a:extLst>
              <a:ext uri="{FF2B5EF4-FFF2-40B4-BE49-F238E27FC236}">
                <a16:creationId xmlns:a16="http://schemas.microsoft.com/office/drawing/2014/main" id="{8F108FBE-ECC0-4B9B-A8EC-B21ADC38EF97}"/>
              </a:ext>
            </a:extLst>
          </p:cNvPr>
          <p:cNvSpPr/>
          <p:nvPr/>
        </p:nvSpPr>
        <p:spPr>
          <a:xfrm>
            <a:off x="261231" y="2530686"/>
            <a:ext cx="2992760" cy="113020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19" name="TextBox 118">
            <a:extLst>
              <a:ext uri="{FF2B5EF4-FFF2-40B4-BE49-F238E27FC236}">
                <a16:creationId xmlns:a16="http://schemas.microsoft.com/office/drawing/2014/main" id="{80652AA2-81A1-4B4F-82E1-1D222019FB47}"/>
              </a:ext>
            </a:extLst>
          </p:cNvPr>
          <p:cNvSpPr txBox="1"/>
          <p:nvPr/>
        </p:nvSpPr>
        <p:spPr>
          <a:xfrm>
            <a:off x="420396" y="2690336"/>
            <a:ext cx="2617707" cy="738664"/>
          </a:xfrm>
          <a:prstGeom prst="rect">
            <a:avLst/>
          </a:prstGeom>
          <a:noFill/>
        </p:spPr>
        <p:txBody>
          <a:bodyPr wrap="square" lIns="0" tIns="0" rIns="0" bIns="0" rtlCol="0">
            <a:spAutoFit/>
          </a:bodyPr>
          <a:lstStyle/>
          <a:p>
            <a:r>
              <a:rPr lang="en-US" sz="1600" dirty="0">
                <a:solidFill>
                  <a:srgbClr val="30353F"/>
                </a:solidFill>
              </a:rPr>
              <a:t>Relocation of NI supply chains from GB to the Irish Republic</a:t>
            </a:r>
          </a:p>
        </p:txBody>
      </p:sp>
      <p:sp>
        <p:nvSpPr>
          <p:cNvPr id="122" name="Ορθογώνιο 121">
            <a:extLst>
              <a:ext uri="{FF2B5EF4-FFF2-40B4-BE49-F238E27FC236}">
                <a16:creationId xmlns:a16="http://schemas.microsoft.com/office/drawing/2014/main" id="{90F8492D-0B07-4192-A1F2-0F25A7C81E8A}"/>
              </a:ext>
            </a:extLst>
          </p:cNvPr>
          <p:cNvSpPr/>
          <p:nvPr/>
        </p:nvSpPr>
        <p:spPr>
          <a:xfrm>
            <a:off x="3526645" y="1220371"/>
            <a:ext cx="3158386" cy="113020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3" name="TextBox 122">
            <a:extLst>
              <a:ext uri="{FF2B5EF4-FFF2-40B4-BE49-F238E27FC236}">
                <a16:creationId xmlns:a16="http://schemas.microsoft.com/office/drawing/2014/main" id="{9D0E98E6-7226-4CA5-89FF-B057285962E0}"/>
              </a:ext>
            </a:extLst>
          </p:cNvPr>
          <p:cNvSpPr txBox="1"/>
          <p:nvPr/>
        </p:nvSpPr>
        <p:spPr>
          <a:xfrm>
            <a:off x="3635499" y="1306725"/>
            <a:ext cx="2940678" cy="954107"/>
          </a:xfrm>
          <a:prstGeom prst="rect">
            <a:avLst/>
          </a:prstGeom>
          <a:noFill/>
        </p:spPr>
        <p:txBody>
          <a:bodyPr wrap="square" lIns="0" tIns="0" rIns="0" bIns="0" rtlCol="0">
            <a:spAutoFit/>
          </a:bodyPr>
          <a:lstStyle/>
          <a:p>
            <a:r>
              <a:rPr lang="en-US" sz="1550" dirty="0">
                <a:solidFill>
                  <a:srgbClr val="30353F"/>
                </a:solidFill>
              </a:rPr>
              <a:t>UK and EU joint agreement concerning the ‘goods at risk’ (intermediate goods are most likely at ‘risk’)</a:t>
            </a:r>
          </a:p>
        </p:txBody>
      </p:sp>
      <p:sp>
        <p:nvSpPr>
          <p:cNvPr id="124" name="Ορθογώνιο 123">
            <a:extLst>
              <a:ext uri="{FF2B5EF4-FFF2-40B4-BE49-F238E27FC236}">
                <a16:creationId xmlns:a16="http://schemas.microsoft.com/office/drawing/2014/main" id="{B6BC2DC6-264B-4A18-936D-E353FBBF5994}"/>
              </a:ext>
            </a:extLst>
          </p:cNvPr>
          <p:cNvSpPr/>
          <p:nvPr/>
        </p:nvSpPr>
        <p:spPr>
          <a:xfrm>
            <a:off x="3526645" y="2530686"/>
            <a:ext cx="3158386" cy="113020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27" name="TextBox 126">
            <a:extLst>
              <a:ext uri="{FF2B5EF4-FFF2-40B4-BE49-F238E27FC236}">
                <a16:creationId xmlns:a16="http://schemas.microsoft.com/office/drawing/2014/main" id="{50A86A06-F119-4456-8752-FB9DFE2EFC48}"/>
              </a:ext>
            </a:extLst>
          </p:cNvPr>
          <p:cNvSpPr txBox="1"/>
          <p:nvPr/>
        </p:nvSpPr>
        <p:spPr>
          <a:xfrm>
            <a:off x="3617448" y="2690336"/>
            <a:ext cx="2964590" cy="738664"/>
          </a:xfrm>
          <a:prstGeom prst="rect">
            <a:avLst/>
          </a:prstGeom>
          <a:noFill/>
        </p:spPr>
        <p:txBody>
          <a:bodyPr wrap="square" lIns="0" tIns="0" rIns="0" bIns="0" rtlCol="0">
            <a:spAutoFit/>
          </a:bodyPr>
          <a:lstStyle/>
          <a:p>
            <a:r>
              <a:rPr lang="en-US" sz="1600" dirty="0">
                <a:solidFill>
                  <a:srgbClr val="30353F"/>
                </a:solidFill>
              </a:rPr>
              <a:t>Regulations on goods according to the EU Rules for NI - </a:t>
            </a:r>
            <a:r>
              <a:rPr lang="el-GR" sz="1600" dirty="0">
                <a:solidFill>
                  <a:srgbClr val="30353F"/>
                </a:solidFill>
              </a:rPr>
              <a:t>Α</a:t>
            </a:r>
            <a:r>
              <a:rPr lang="en-US" sz="1600" dirty="0" err="1">
                <a:solidFill>
                  <a:schemeClr val="accent3"/>
                </a:solidFill>
              </a:rPr>
              <a:t>ll</a:t>
            </a:r>
            <a:r>
              <a:rPr lang="el-GR" sz="1600" dirty="0">
                <a:solidFill>
                  <a:schemeClr val="accent3"/>
                </a:solidFill>
              </a:rPr>
              <a:t>-</a:t>
            </a:r>
            <a:r>
              <a:rPr lang="en-US" sz="1600" dirty="0">
                <a:solidFill>
                  <a:schemeClr val="accent3"/>
                </a:solidFill>
              </a:rPr>
              <a:t>island regulatory zone</a:t>
            </a:r>
          </a:p>
        </p:txBody>
      </p:sp>
      <p:sp>
        <p:nvSpPr>
          <p:cNvPr id="130" name="Ορθογώνιο 129">
            <a:extLst>
              <a:ext uri="{FF2B5EF4-FFF2-40B4-BE49-F238E27FC236}">
                <a16:creationId xmlns:a16="http://schemas.microsoft.com/office/drawing/2014/main" id="{4BF8C0B0-FCD5-4F53-8D57-9FFDD6924EF6}"/>
              </a:ext>
            </a:extLst>
          </p:cNvPr>
          <p:cNvSpPr/>
          <p:nvPr/>
        </p:nvSpPr>
        <p:spPr>
          <a:xfrm>
            <a:off x="6986046" y="1210213"/>
            <a:ext cx="3253104" cy="113020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132" name="TextBox 131">
            <a:extLst>
              <a:ext uri="{FF2B5EF4-FFF2-40B4-BE49-F238E27FC236}">
                <a16:creationId xmlns:a16="http://schemas.microsoft.com/office/drawing/2014/main" id="{4720C5FA-2123-45EE-8D8C-1A5D918F9BE2}"/>
              </a:ext>
            </a:extLst>
          </p:cNvPr>
          <p:cNvSpPr txBox="1"/>
          <p:nvPr/>
        </p:nvSpPr>
        <p:spPr>
          <a:xfrm>
            <a:off x="7078548" y="1282870"/>
            <a:ext cx="3158386" cy="984885"/>
          </a:xfrm>
          <a:prstGeom prst="rect">
            <a:avLst/>
          </a:prstGeom>
          <a:noFill/>
        </p:spPr>
        <p:txBody>
          <a:bodyPr wrap="square" lIns="0" tIns="0" rIns="0" bIns="0" rtlCol="0">
            <a:spAutoFit/>
          </a:bodyPr>
          <a:lstStyle/>
          <a:p>
            <a:r>
              <a:rPr lang="en-US" sz="1600" dirty="0">
                <a:solidFill>
                  <a:schemeClr val="accent3"/>
                </a:solidFill>
              </a:rPr>
              <a:t>The EU law will be applied to NI on goods and not services – Differentiation from UK tax but not from Irish Republic</a:t>
            </a:r>
          </a:p>
        </p:txBody>
      </p:sp>
      <p:sp>
        <p:nvSpPr>
          <p:cNvPr id="133" name="Ορθογώνιο 132">
            <a:extLst>
              <a:ext uri="{FF2B5EF4-FFF2-40B4-BE49-F238E27FC236}">
                <a16:creationId xmlns:a16="http://schemas.microsoft.com/office/drawing/2014/main" id="{4A656A9E-E871-40CA-BB4C-466D7E4155BB}"/>
              </a:ext>
            </a:extLst>
          </p:cNvPr>
          <p:cNvSpPr/>
          <p:nvPr/>
        </p:nvSpPr>
        <p:spPr>
          <a:xfrm>
            <a:off x="232870" y="4351284"/>
            <a:ext cx="3021121" cy="119999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4" name="TextBox 133">
            <a:extLst>
              <a:ext uri="{FF2B5EF4-FFF2-40B4-BE49-F238E27FC236}">
                <a16:creationId xmlns:a16="http://schemas.microsoft.com/office/drawing/2014/main" id="{7E32AADA-0D7E-430D-B7C5-74F3E402000B}"/>
              </a:ext>
            </a:extLst>
          </p:cNvPr>
          <p:cNvSpPr txBox="1"/>
          <p:nvPr/>
        </p:nvSpPr>
        <p:spPr>
          <a:xfrm>
            <a:off x="420396" y="4438987"/>
            <a:ext cx="2045492" cy="246221"/>
          </a:xfrm>
          <a:prstGeom prst="rect">
            <a:avLst/>
          </a:prstGeom>
          <a:noFill/>
        </p:spPr>
        <p:txBody>
          <a:bodyPr wrap="square" lIns="0" tIns="0" rIns="0" bIns="0" rtlCol="0">
            <a:spAutoFit/>
          </a:bodyPr>
          <a:lstStyle/>
          <a:p>
            <a:r>
              <a:rPr lang="en-US" sz="1600" dirty="0">
                <a:solidFill>
                  <a:schemeClr val="accent3"/>
                </a:solidFill>
              </a:rPr>
              <a:t>4 years to vote (2024)</a:t>
            </a:r>
          </a:p>
        </p:txBody>
      </p:sp>
      <p:sp>
        <p:nvSpPr>
          <p:cNvPr id="135" name="TextBox 134">
            <a:extLst>
              <a:ext uri="{FF2B5EF4-FFF2-40B4-BE49-F238E27FC236}">
                <a16:creationId xmlns:a16="http://schemas.microsoft.com/office/drawing/2014/main" id="{D58A5995-FD32-4854-A294-FD691926A8FB}"/>
              </a:ext>
            </a:extLst>
          </p:cNvPr>
          <p:cNvSpPr txBox="1"/>
          <p:nvPr/>
        </p:nvSpPr>
        <p:spPr>
          <a:xfrm>
            <a:off x="402371" y="4714014"/>
            <a:ext cx="2434092" cy="738664"/>
          </a:xfrm>
          <a:prstGeom prst="rect">
            <a:avLst/>
          </a:prstGeom>
          <a:noFill/>
        </p:spPr>
        <p:txBody>
          <a:bodyPr wrap="square" lIns="0" tIns="0" rIns="0" bIns="0" rtlCol="0">
            <a:spAutoFit/>
          </a:bodyPr>
          <a:lstStyle/>
          <a:p>
            <a:r>
              <a:rPr lang="en-US" sz="1600" u="sng" dirty="0">
                <a:solidFill>
                  <a:schemeClr val="accent3"/>
                </a:solidFill>
              </a:rPr>
              <a:t>Against</a:t>
            </a:r>
            <a:r>
              <a:rPr lang="en-US" sz="1600" dirty="0">
                <a:solidFill>
                  <a:schemeClr val="accent3"/>
                </a:solidFill>
              </a:rPr>
              <a:t>: Stop application for 2 years – Recommendations</a:t>
            </a:r>
          </a:p>
        </p:txBody>
      </p:sp>
      <p:sp>
        <p:nvSpPr>
          <p:cNvPr id="136" name="Ορθογώνιο 135">
            <a:extLst>
              <a:ext uri="{FF2B5EF4-FFF2-40B4-BE49-F238E27FC236}">
                <a16:creationId xmlns:a16="http://schemas.microsoft.com/office/drawing/2014/main" id="{C33AC4AE-AD52-40D6-9619-CF43E4F9590C}"/>
              </a:ext>
            </a:extLst>
          </p:cNvPr>
          <p:cNvSpPr/>
          <p:nvPr/>
        </p:nvSpPr>
        <p:spPr>
          <a:xfrm>
            <a:off x="3526645" y="4368357"/>
            <a:ext cx="3158386" cy="119999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7" name="TextBox 136">
            <a:extLst>
              <a:ext uri="{FF2B5EF4-FFF2-40B4-BE49-F238E27FC236}">
                <a16:creationId xmlns:a16="http://schemas.microsoft.com/office/drawing/2014/main" id="{21CD763A-E180-4D7C-994F-4F9BD898B739}"/>
              </a:ext>
            </a:extLst>
          </p:cNvPr>
          <p:cNvSpPr txBox="1"/>
          <p:nvPr/>
        </p:nvSpPr>
        <p:spPr>
          <a:xfrm>
            <a:off x="3794929" y="4562097"/>
            <a:ext cx="2781248" cy="738664"/>
          </a:xfrm>
          <a:prstGeom prst="rect">
            <a:avLst/>
          </a:prstGeom>
          <a:noFill/>
        </p:spPr>
        <p:txBody>
          <a:bodyPr wrap="square" lIns="0" tIns="0" rIns="0" bIns="0" rtlCol="0">
            <a:spAutoFit/>
          </a:bodyPr>
          <a:lstStyle/>
          <a:p>
            <a:r>
              <a:rPr lang="en-US" sz="1600" u="sng" dirty="0">
                <a:solidFill>
                  <a:schemeClr val="accent3"/>
                </a:solidFill>
              </a:rPr>
              <a:t>Cross-Community Support</a:t>
            </a:r>
            <a:r>
              <a:rPr lang="en-US" sz="1600" dirty="0">
                <a:solidFill>
                  <a:schemeClr val="accent3"/>
                </a:solidFill>
              </a:rPr>
              <a:t>: 50% of unionist - nationalist Assembly members</a:t>
            </a:r>
          </a:p>
        </p:txBody>
      </p:sp>
      <p:sp>
        <p:nvSpPr>
          <p:cNvPr id="138" name="Ορθογώνιο 137">
            <a:extLst>
              <a:ext uri="{FF2B5EF4-FFF2-40B4-BE49-F238E27FC236}">
                <a16:creationId xmlns:a16="http://schemas.microsoft.com/office/drawing/2014/main" id="{C9B36442-01FB-45A5-AA4D-F31A11D0DDF3}"/>
              </a:ext>
            </a:extLst>
          </p:cNvPr>
          <p:cNvSpPr/>
          <p:nvPr/>
        </p:nvSpPr>
        <p:spPr>
          <a:xfrm>
            <a:off x="6986046" y="4368356"/>
            <a:ext cx="3158386" cy="11829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39" name="TextBox 138">
            <a:extLst>
              <a:ext uri="{FF2B5EF4-FFF2-40B4-BE49-F238E27FC236}">
                <a16:creationId xmlns:a16="http://schemas.microsoft.com/office/drawing/2014/main" id="{37C656A9-E284-4104-A22E-F578D4438226}"/>
              </a:ext>
            </a:extLst>
          </p:cNvPr>
          <p:cNvSpPr txBox="1"/>
          <p:nvPr/>
        </p:nvSpPr>
        <p:spPr>
          <a:xfrm>
            <a:off x="7174615" y="4458836"/>
            <a:ext cx="2781248" cy="492443"/>
          </a:xfrm>
          <a:prstGeom prst="rect">
            <a:avLst/>
          </a:prstGeom>
          <a:noFill/>
        </p:spPr>
        <p:txBody>
          <a:bodyPr wrap="square" lIns="0" tIns="0" rIns="0" bIns="0" rtlCol="0">
            <a:spAutoFit/>
          </a:bodyPr>
          <a:lstStyle/>
          <a:p>
            <a:r>
              <a:rPr lang="en-US" sz="1600" dirty="0">
                <a:solidFill>
                  <a:schemeClr val="accent3"/>
                </a:solidFill>
              </a:rPr>
              <a:t>40% of members from each designation</a:t>
            </a:r>
          </a:p>
        </p:txBody>
      </p:sp>
      <p:sp>
        <p:nvSpPr>
          <p:cNvPr id="140" name="TextBox 139">
            <a:extLst>
              <a:ext uri="{FF2B5EF4-FFF2-40B4-BE49-F238E27FC236}">
                <a16:creationId xmlns:a16="http://schemas.microsoft.com/office/drawing/2014/main" id="{13726418-DEAE-4757-A2E9-B3BE9C7CE453}"/>
              </a:ext>
            </a:extLst>
          </p:cNvPr>
          <p:cNvSpPr txBox="1"/>
          <p:nvPr/>
        </p:nvSpPr>
        <p:spPr>
          <a:xfrm>
            <a:off x="7174615" y="4989916"/>
            <a:ext cx="2781248" cy="492443"/>
          </a:xfrm>
          <a:prstGeom prst="rect">
            <a:avLst/>
          </a:prstGeom>
          <a:noFill/>
        </p:spPr>
        <p:txBody>
          <a:bodyPr wrap="square" lIns="0" tIns="0" rIns="0" bIns="0" rtlCol="0">
            <a:spAutoFit/>
          </a:bodyPr>
          <a:lstStyle/>
          <a:p>
            <a:r>
              <a:rPr lang="en-US" sz="1600" dirty="0">
                <a:solidFill>
                  <a:schemeClr val="accent3"/>
                </a:solidFill>
              </a:rPr>
              <a:t>60% of members have voted in favor</a:t>
            </a:r>
          </a:p>
        </p:txBody>
      </p:sp>
      <p:sp>
        <p:nvSpPr>
          <p:cNvPr id="30" name="Ορθογώνιο 29">
            <a:extLst>
              <a:ext uri="{FF2B5EF4-FFF2-40B4-BE49-F238E27FC236}">
                <a16:creationId xmlns:a16="http://schemas.microsoft.com/office/drawing/2014/main" id="{2492F689-F571-46C6-A4D7-652341F58FA6}"/>
              </a:ext>
            </a:extLst>
          </p:cNvPr>
          <p:cNvSpPr/>
          <p:nvPr/>
        </p:nvSpPr>
        <p:spPr>
          <a:xfrm>
            <a:off x="6983830" y="2530686"/>
            <a:ext cx="3253104" cy="113020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dirty="0"/>
          </a:p>
        </p:txBody>
      </p:sp>
      <p:sp>
        <p:nvSpPr>
          <p:cNvPr id="31" name="TextBox 30">
            <a:extLst>
              <a:ext uri="{FF2B5EF4-FFF2-40B4-BE49-F238E27FC236}">
                <a16:creationId xmlns:a16="http://schemas.microsoft.com/office/drawing/2014/main" id="{CC7EB766-89A0-4C77-B915-B7E6453872B7}"/>
              </a:ext>
            </a:extLst>
          </p:cNvPr>
          <p:cNvSpPr txBox="1"/>
          <p:nvPr/>
        </p:nvSpPr>
        <p:spPr>
          <a:xfrm>
            <a:off x="7078548" y="2690336"/>
            <a:ext cx="3158386" cy="738664"/>
          </a:xfrm>
          <a:prstGeom prst="rect">
            <a:avLst/>
          </a:prstGeom>
          <a:noFill/>
        </p:spPr>
        <p:txBody>
          <a:bodyPr wrap="square" lIns="0" tIns="0" rIns="0" bIns="0" rtlCol="0">
            <a:spAutoFit/>
          </a:bodyPr>
          <a:lstStyle/>
          <a:p>
            <a:r>
              <a:rPr lang="en-US" sz="1600" dirty="0">
                <a:solidFill>
                  <a:schemeClr val="accent3"/>
                </a:solidFill>
              </a:rPr>
              <a:t>Obligatory declarations of goods imported from GB to NI</a:t>
            </a:r>
          </a:p>
          <a:p>
            <a:r>
              <a:rPr lang="en-US" sz="1600" dirty="0">
                <a:solidFill>
                  <a:schemeClr val="accent3"/>
                </a:solidFill>
              </a:rPr>
              <a:t>Cost: £15 to £56 per declaration</a:t>
            </a:r>
          </a:p>
        </p:txBody>
      </p:sp>
    </p:spTree>
    <p:extLst>
      <p:ext uri="{BB962C8B-B14F-4D97-AF65-F5344CB8AC3E}">
        <p14:creationId xmlns:p14="http://schemas.microsoft.com/office/powerpoint/2010/main" val="198162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DAF5149-BD7E-470B-80A3-728AE4F8827E}"/>
              </a:ext>
            </a:extLst>
          </p:cNvPr>
          <p:cNvSpPr txBox="1"/>
          <p:nvPr/>
        </p:nvSpPr>
        <p:spPr>
          <a:xfrm>
            <a:off x="335360" y="548680"/>
            <a:ext cx="2616101" cy="246221"/>
          </a:xfrm>
          <a:prstGeom prst="rect">
            <a:avLst/>
          </a:prstGeom>
          <a:noFill/>
        </p:spPr>
        <p:txBody>
          <a:bodyPr wrap="none" lIns="0" tIns="0" rIns="0" bIns="0" rtlCol="0">
            <a:spAutoFit/>
          </a:bodyPr>
          <a:lstStyle/>
          <a:p>
            <a:pPr>
              <a:tabLst>
                <a:tab pos="347663" algn="l"/>
              </a:tabLst>
            </a:pPr>
            <a:r>
              <a:rPr lang="en-US" sz="1600" u="sng" dirty="0">
                <a:solidFill>
                  <a:srgbClr val="30353F"/>
                </a:solidFill>
                <a:effectLst>
                  <a:outerShdw blurRad="38100" dist="38100" dir="2700000" algn="tl">
                    <a:srgbClr val="000000">
                      <a:alpha val="43137"/>
                    </a:srgbClr>
                  </a:outerShdw>
                </a:effectLst>
                <a:latin typeface="+mj-lt"/>
              </a:rPr>
              <a:t>BORIS JOHNSON’S DEAL</a:t>
            </a:r>
          </a:p>
        </p:txBody>
      </p:sp>
      <p:sp>
        <p:nvSpPr>
          <p:cNvPr id="5" name="Ορθογώνιο 4">
            <a:extLst>
              <a:ext uri="{FF2B5EF4-FFF2-40B4-BE49-F238E27FC236}">
                <a16:creationId xmlns:a16="http://schemas.microsoft.com/office/drawing/2014/main" id="{92F37A56-1B29-41CF-8042-190C0AF5DD6E}"/>
              </a:ext>
            </a:extLst>
          </p:cNvPr>
          <p:cNvSpPr/>
          <p:nvPr/>
        </p:nvSpPr>
        <p:spPr>
          <a:xfrm>
            <a:off x="335360" y="1143313"/>
            <a:ext cx="4824535" cy="646043"/>
          </a:xfrm>
          <a:prstGeom prst="rect">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effectLst>
                  <a:outerShdw blurRad="38100" dist="38100" dir="2700000" algn="tl">
                    <a:srgbClr val="000000">
                      <a:alpha val="43137"/>
                    </a:srgbClr>
                  </a:outerShdw>
                </a:effectLst>
              </a:rPr>
              <a:t>ABLOSHIMENT OF NORTH – SOUTH BORDER</a:t>
            </a:r>
            <a:endParaRPr lang="el-GR" sz="1400" u="sng" dirty="0">
              <a:solidFill>
                <a:schemeClr val="tx1"/>
              </a:solidFill>
              <a:effectLst>
                <a:outerShdw blurRad="38100" dist="38100" dir="2700000" algn="tl">
                  <a:srgbClr val="000000">
                    <a:alpha val="43137"/>
                  </a:srgbClr>
                </a:outerShdw>
              </a:effectLst>
            </a:endParaRPr>
          </a:p>
        </p:txBody>
      </p:sp>
      <p:sp>
        <p:nvSpPr>
          <p:cNvPr id="6" name="TextBox 5">
            <a:extLst>
              <a:ext uri="{FF2B5EF4-FFF2-40B4-BE49-F238E27FC236}">
                <a16:creationId xmlns:a16="http://schemas.microsoft.com/office/drawing/2014/main" id="{7F3FD9AE-27E7-4030-A3D4-25F0E99B720E}"/>
              </a:ext>
            </a:extLst>
          </p:cNvPr>
          <p:cNvSpPr txBox="1"/>
          <p:nvPr/>
        </p:nvSpPr>
        <p:spPr>
          <a:xfrm>
            <a:off x="551384" y="2137768"/>
            <a:ext cx="10945216" cy="2923877"/>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600" dirty="0">
                <a:solidFill>
                  <a:schemeClr val="accent2">
                    <a:lumMod val="50000"/>
                  </a:schemeClr>
                </a:solidFill>
                <a:effectLst>
                  <a:outerShdw blurRad="38100" dist="38100" dir="2700000" algn="tl">
                    <a:srgbClr val="000000">
                      <a:alpha val="43137"/>
                    </a:srgbClr>
                  </a:outerShdw>
                </a:effectLst>
              </a:rPr>
              <a:t>Even though Northern Ireland will leave the EU’s custom union, it will still remain in the EU’s single market</a:t>
            </a:r>
          </a:p>
          <a:p>
            <a:pPr marL="285750" indent="-285750">
              <a:spcBef>
                <a:spcPts val="600"/>
              </a:spcBef>
              <a:spcAft>
                <a:spcPts val="600"/>
              </a:spcAft>
              <a:buFont typeface="Arial" panose="020B0604020202020204" pitchFamily="34" charset="0"/>
              <a:buChar char="•"/>
            </a:pPr>
            <a:r>
              <a:rPr lang="en-US" sz="1600" dirty="0">
                <a:solidFill>
                  <a:schemeClr val="accent2">
                    <a:lumMod val="50000"/>
                  </a:schemeClr>
                </a:solidFill>
                <a:effectLst>
                  <a:outerShdw blurRad="38100" dist="38100" dir="2700000" algn="tl">
                    <a:srgbClr val="000000">
                      <a:alpha val="43137"/>
                    </a:srgbClr>
                  </a:outerShdw>
                </a:effectLst>
              </a:rPr>
              <a:t>The region will be subject to the UK’s customs territory but follow the EU’s procedures concerning imports of goods in the country</a:t>
            </a:r>
          </a:p>
          <a:p>
            <a:pPr marL="285750" indent="-285750">
              <a:spcBef>
                <a:spcPts val="600"/>
              </a:spcBef>
              <a:spcAft>
                <a:spcPts val="600"/>
              </a:spcAft>
              <a:buFont typeface="Arial" panose="020B0604020202020204" pitchFamily="34" charset="0"/>
              <a:buChar char="•"/>
            </a:pPr>
            <a:r>
              <a:rPr lang="en-US" sz="1600" dirty="0">
                <a:solidFill>
                  <a:schemeClr val="accent2">
                    <a:lumMod val="50000"/>
                  </a:schemeClr>
                </a:solidFill>
                <a:effectLst>
                  <a:outerShdw blurRad="38100" dist="38100" dir="2700000" algn="tl">
                    <a:srgbClr val="000000">
                      <a:alpha val="43137"/>
                    </a:srgbClr>
                  </a:outerShdw>
                </a:effectLst>
              </a:rPr>
              <a:t>Customs checks would be done in the ports instead of Ireland’s territorial land which means no physical border will be implemented between the Republic of Ireland and Northern Ireland</a:t>
            </a:r>
          </a:p>
          <a:p>
            <a:pPr marL="285750" indent="-285750">
              <a:spcBef>
                <a:spcPts val="600"/>
              </a:spcBef>
              <a:spcAft>
                <a:spcPts val="600"/>
              </a:spcAft>
              <a:buFont typeface="Arial" panose="020B0604020202020204" pitchFamily="34" charset="0"/>
              <a:buChar char="•"/>
            </a:pPr>
            <a:r>
              <a:rPr lang="en-US" sz="1600" dirty="0">
                <a:solidFill>
                  <a:schemeClr val="accent2">
                    <a:lumMod val="50000"/>
                  </a:schemeClr>
                </a:solidFill>
                <a:effectLst>
                  <a:outerShdw blurRad="38100" dist="38100" dir="2700000" algn="tl">
                    <a:srgbClr val="000000">
                      <a:alpha val="43137"/>
                    </a:srgbClr>
                  </a:outerShdw>
                </a:effectLst>
              </a:rPr>
              <a:t>No EU tariffs will be placed on the goods transferring from the Great Britain to Northern Ireland considered they are consumed in Northern Ireland if the “hard-deal” is not adopted</a:t>
            </a:r>
          </a:p>
          <a:p>
            <a:pPr marL="285750" indent="-285750">
              <a:spcBef>
                <a:spcPts val="600"/>
              </a:spcBef>
              <a:buFont typeface="Arial" panose="020B0604020202020204" pitchFamily="34" charset="0"/>
              <a:buChar char="•"/>
            </a:pPr>
            <a:r>
              <a:rPr lang="en-US" sz="1600" dirty="0">
                <a:solidFill>
                  <a:schemeClr val="accent2">
                    <a:lumMod val="50000"/>
                  </a:schemeClr>
                </a:solidFill>
                <a:effectLst>
                  <a:outerShdw blurRad="38100" dist="38100" dir="2700000" algn="tl">
                    <a:srgbClr val="000000">
                      <a:alpha val="43137"/>
                    </a:srgbClr>
                  </a:outerShdw>
                </a:effectLst>
              </a:rPr>
              <a:t>No EU tariffs will be paid on neither on personal goods carried by the Irish borders nor on exempted goods aimed at immediate consumption</a:t>
            </a:r>
          </a:p>
        </p:txBody>
      </p:sp>
    </p:spTree>
    <p:extLst>
      <p:ext uri="{BB962C8B-B14F-4D97-AF65-F5344CB8AC3E}">
        <p14:creationId xmlns:p14="http://schemas.microsoft.com/office/powerpoint/2010/main" val="3033431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41">
            <a:extLst>
              <a:ext uri="{C183D7F6-B498-43B3-948B-1728B52AA6E4}">
                <adec:decorative xmlns:adec="http://schemas.microsoft.com/office/drawing/2017/decorative" val="1"/>
              </a:ext>
            </a:extLst>
          </p:cNvPr>
          <p:cNvSpPr/>
          <p:nvPr/>
        </p:nvSpPr>
        <p:spPr>
          <a:xfrm rot="2700000">
            <a:off x="11788943" y="6333474"/>
            <a:ext cx="527486" cy="603188"/>
          </a:xfrm>
          <a:custGeom>
            <a:avLst/>
            <a:gdLst>
              <a:gd name="connsiteX0" fmla="*/ 110516 w 889463"/>
              <a:gd name="connsiteY0" fmla="*/ 95275 h 1017114"/>
              <a:gd name="connsiteX1" fmla="*/ 230452 w 889463"/>
              <a:gd name="connsiteY1" fmla="*/ 14411 h 1017114"/>
              <a:gd name="connsiteX2" fmla="*/ 276877 w 889463"/>
              <a:gd name="connsiteY2" fmla="*/ 0 h 1017114"/>
              <a:gd name="connsiteX3" fmla="*/ 889463 w 889463"/>
              <a:gd name="connsiteY3" fmla="*/ 612585 h 1017114"/>
              <a:gd name="connsiteX4" fmla="*/ 484934 w 889463"/>
              <a:gd name="connsiteY4" fmla="*/ 1017114 h 1017114"/>
              <a:gd name="connsiteX5" fmla="*/ 377324 w 889463"/>
              <a:gd name="connsiteY5" fmla="*/ 1017114 h 1017114"/>
              <a:gd name="connsiteX6" fmla="*/ 0 w 889463"/>
              <a:gd name="connsiteY6" fmla="*/ 639790 h 1017114"/>
              <a:gd name="connsiteX7" fmla="*/ 0 w 889463"/>
              <a:gd name="connsiteY7" fmla="*/ 362083 h 1017114"/>
              <a:gd name="connsiteX8" fmla="*/ 110516 w 889463"/>
              <a:gd name="connsiteY8" fmla="*/ 95275 h 101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9463" h="1017114">
                <a:moveTo>
                  <a:pt x="110516" y="95275"/>
                </a:moveTo>
                <a:cubicBezTo>
                  <a:pt x="144657" y="61133"/>
                  <a:pt x="185310" y="33504"/>
                  <a:pt x="230452" y="14411"/>
                </a:cubicBezTo>
                <a:lnTo>
                  <a:pt x="276877" y="0"/>
                </a:lnTo>
                <a:lnTo>
                  <a:pt x="889463" y="612585"/>
                </a:lnTo>
                <a:lnTo>
                  <a:pt x="484934" y="1017114"/>
                </a:lnTo>
                <a:lnTo>
                  <a:pt x="377324" y="1017114"/>
                </a:lnTo>
                <a:cubicBezTo>
                  <a:pt x="168934" y="1017114"/>
                  <a:pt x="0" y="848180"/>
                  <a:pt x="0" y="639790"/>
                </a:cubicBezTo>
                <a:lnTo>
                  <a:pt x="0" y="362083"/>
                </a:lnTo>
                <a:cubicBezTo>
                  <a:pt x="0" y="257888"/>
                  <a:pt x="42234" y="163556"/>
                  <a:pt x="110516" y="95275"/>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solidFill>
                <a:srgbClr val="98A3AD"/>
              </a:solidFill>
            </a:endParaRPr>
          </a:p>
        </p:txBody>
      </p:sp>
      <p:sp>
        <p:nvSpPr>
          <p:cNvPr id="43" name="TextBox 42"/>
          <p:cNvSpPr txBox="1"/>
          <p:nvPr/>
        </p:nvSpPr>
        <p:spPr>
          <a:xfrm>
            <a:off x="11907454" y="6481180"/>
            <a:ext cx="290464" cy="307777"/>
          </a:xfrm>
          <a:prstGeom prst="rect">
            <a:avLst/>
          </a:prstGeom>
          <a:noFill/>
        </p:spPr>
        <p:txBody>
          <a:bodyPr wrap="none" rtlCol="0">
            <a:spAutoFit/>
          </a:bodyPr>
          <a:lstStyle/>
          <a:p>
            <a:r>
              <a:rPr lang="en-US" sz="1400" b="1" dirty="0">
                <a:solidFill>
                  <a:schemeClr val="bg1"/>
                </a:solidFill>
              </a:rPr>
              <a:t>8</a:t>
            </a:r>
          </a:p>
        </p:txBody>
      </p:sp>
      <p:grpSp>
        <p:nvGrpSpPr>
          <p:cNvPr id="2" name="Ομάδα 224">
            <a:extLst>
              <a:ext uri="{FF2B5EF4-FFF2-40B4-BE49-F238E27FC236}">
                <a16:creationId xmlns:a16="http://schemas.microsoft.com/office/drawing/2014/main" id="{6D678C4C-1FC9-4600-8A42-19012507B6D3}"/>
              </a:ext>
            </a:extLst>
          </p:cNvPr>
          <p:cNvGrpSpPr/>
          <p:nvPr/>
        </p:nvGrpSpPr>
        <p:grpSpPr>
          <a:xfrm>
            <a:off x="119336" y="1050738"/>
            <a:ext cx="8496944" cy="5184576"/>
            <a:chOff x="992857" y="4094288"/>
            <a:chExt cx="3525188" cy="2276532"/>
          </a:xfrm>
        </p:grpSpPr>
        <p:sp>
          <p:nvSpPr>
            <p:cNvPr id="7" name="Freeform 6"/>
            <p:cNvSpPr>
              <a:spLocks/>
            </p:cNvSpPr>
            <p:nvPr/>
          </p:nvSpPr>
          <p:spPr bwMode="auto">
            <a:xfrm>
              <a:off x="3247457" y="5309315"/>
              <a:ext cx="143289" cy="106736"/>
            </a:xfrm>
            <a:custGeom>
              <a:avLst/>
              <a:gdLst>
                <a:gd name="T0" fmla="*/ 11 w 98"/>
                <a:gd name="T1" fmla="*/ 26 h 73"/>
                <a:gd name="T2" fmla="*/ 18 w 98"/>
                <a:gd name="T3" fmla="*/ 21 h 73"/>
                <a:gd name="T4" fmla="*/ 27 w 98"/>
                <a:gd name="T5" fmla="*/ 18 h 73"/>
                <a:gd name="T6" fmla="*/ 34 w 98"/>
                <a:gd name="T7" fmla="*/ 9 h 73"/>
                <a:gd name="T8" fmla="*/ 39 w 98"/>
                <a:gd name="T9" fmla="*/ 8 h 73"/>
                <a:gd name="T10" fmla="*/ 44 w 98"/>
                <a:gd name="T11" fmla="*/ 9 h 73"/>
                <a:gd name="T12" fmla="*/ 51 w 98"/>
                <a:gd name="T13" fmla="*/ 12 h 73"/>
                <a:gd name="T14" fmla="*/ 58 w 98"/>
                <a:gd name="T15" fmla="*/ 10 h 73"/>
                <a:gd name="T16" fmla="*/ 64 w 98"/>
                <a:gd name="T17" fmla="*/ 7 h 73"/>
                <a:gd name="T18" fmla="*/ 67 w 98"/>
                <a:gd name="T19" fmla="*/ 2 h 73"/>
                <a:gd name="T20" fmla="*/ 73 w 98"/>
                <a:gd name="T21" fmla="*/ 1 h 73"/>
                <a:gd name="T22" fmla="*/ 74 w 98"/>
                <a:gd name="T23" fmla="*/ 4 h 73"/>
                <a:gd name="T24" fmla="*/ 76 w 98"/>
                <a:gd name="T25" fmla="*/ 14 h 73"/>
                <a:gd name="T26" fmla="*/ 81 w 98"/>
                <a:gd name="T27" fmla="*/ 12 h 73"/>
                <a:gd name="T28" fmla="*/ 90 w 98"/>
                <a:gd name="T29" fmla="*/ 8 h 73"/>
                <a:gd name="T30" fmla="*/ 98 w 98"/>
                <a:gd name="T31" fmla="*/ 10 h 73"/>
                <a:gd name="T32" fmla="*/ 91 w 98"/>
                <a:gd name="T33" fmla="*/ 13 h 73"/>
                <a:gd name="T34" fmla="*/ 76 w 98"/>
                <a:gd name="T35" fmla="*/ 15 h 73"/>
                <a:gd name="T36" fmla="*/ 74 w 98"/>
                <a:gd name="T37" fmla="*/ 22 h 73"/>
                <a:gd name="T38" fmla="*/ 71 w 98"/>
                <a:gd name="T39" fmla="*/ 30 h 73"/>
                <a:gd name="T40" fmla="*/ 69 w 98"/>
                <a:gd name="T41" fmla="*/ 36 h 73"/>
                <a:gd name="T42" fmla="*/ 65 w 98"/>
                <a:gd name="T43" fmla="*/ 42 h 73"/>
                <a:gd name="T44" fmla="*/ 58 w 98"/>
                <a:gd name="T45" fmla="*/ 48 h 73"/>
                <a:gd name="T46" fmla="*/ 57 w 98"/>
                <a:gd name="T47" fmla="*/ 55 h 73"/>
                <a:gd name="T48" fmla="*/ 49 w 98"/>
                <a:gd name="T49" fmla="*/ 55 h 73"/>
                <a:gd name="T50" fmla="*/ 44 w 98"/>
                <a:gd name="T51" fmla="*/ 58 h 73"/>
                <a:gd name="T52" fmla="*/ 39 w 98"/>
                <a:gd name="T53" fmla="*/ 68 h 73"/>
                <a:gd name="T54" fmla="*/ 26 w 98"/>
                <a:gd name="T55" fmla="*/ 71 h 73"/>
                <a:gd name="T56" fmla="*/ 21 w 98"/>
                <a:gd name="T57" fmla="*/ 72 h 73"/>
                <a:gd name="T58" fmla="*/ 3 w 98"/>
                <a:gd name="T59" fmla="*/ 70 h 73"/>
                <a:gd name="T60" fmla="*/ 7 w 98"/>
                <a:gd name="T61" fmla="*/ 58 h 73"/>
                <a:gd name="T62" fmla="*/ 3 w 98"/>
                <a:gd name="T63" fmla="*/ 50 h 73"/>
                <a:gd name="T64" fmla="*/ 3 w 98"/>
                <a:gd name="T65" fmla="*/ 39 h 73"/>
                <a:gd name="T66" fmla="*/ 3 w 98"/>
                <a:gd name="T67" fmla="*/ 3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3">
                  <a:moveTo>
                    <a:pt x="5" y="22"/>
                  </a:moveTo>
                  <a:lnTo>
                    <a:pt x="11" y="26"/>
                  </a:lnTo>
                  <a:lnTo>
                    <a:pt x="17" y="25"/>
                  </a:lnTo>
                  <a:lnTo>
                    <a:pt x="18" y="21"/>
                  </a:lnTo>
                  <a:lnTo>
                    <a:pt x="23" y="20"/>
                  </a:lnTo>
                  <a:lnTo>
                    <a:pt x="27" y="18"/>
                  </a:lnTo>
                  <a:lnTo>
                    <a:pt x="28" y="10"/>
                  </a:lnTo>
                  <a:lnTo>
                    <a:pt x="34" y="9"/>
                  </a:lnTo>
                  <a:lnTo>
                    <a:pt x="35" y="6"/>
                  </a:lnTo>
                  <a:lnTo>
                    <a:pt x="39" y="8"/>
                  </a:lnTo>
                  <a:lnTo>
                    <a:pt x="40" y="8"/>
                  </a:lnTo>
                  <a:lnTo>
                    <a:pt x="44" y="9"/>
                  </a:lnTo>
                  <a:lnTo>
                    <a:pt x="50" y="10"/>
                  </a:lnTo>
                  <a:lnTo>
                    <a:pt x="51" y="12"/>
                  </a:lnTo>
                  <a:lnTo>
                    <a:pt x="56" y="9"/>
                  </a:lnTo>
                  <a:lnTo>
                    <a:pt x="58" y="10"/>
                  </a:lnTo>
                  <a:lnTo>
                    <a:pt x="61" y="7"/>
                  </a:lnTo>
                  <a:lnTo>
                    <a:pt x="64" y="7"/>
                  </a:lnTo>
                  <a:lnTo>
                    <a:pt x="65" y="6"/>
                  </a:lnTo>
                  <a:lnTo>
                    <a:pt x="67" y="2"/>
                  </a:lnTo>
                  <a:lnTo>
                    <a:pt x="69" y="0"/>
                  </a:lnTo>
                  <a:lnTo>
                    <a:pt x="73" y="1"/>
                  </a:lnTo>
                  <a:lnTo>
                    <a:pt x="71" y="3"/>
                  </a:lnTo>
                  <a:lnTo>
                    <a:pt x="74" y="4"/>
                  </a:lnTo>
                  <a:lnTo>
                    <a:pt x="74" y="12"/>
                  </a:lnTo>
                  <a:lnTo>
                    <a:pt x="76" y="14"/>
                  </a:lnTo>
                  <a:lnTo>
                    <a:pt x="79" y="12"/>
                  </a:lnTo>
                  <a:lnTo>
                    <a:pt x="81" y="12"/>
                  </a:lnTo>
                  <a:lnTo>
                    <a:pt x="86" y="8"/>
                  </a:lnTo>
                  <a:lnTo>
                    <a:pt x="90" y="8"/>
                  </a:lnTo>
                  <a:lnTo>
                    <a:pt x="97" y="8"/>
                  </a:lnTo>
                  <a:lnTo>
                    <a:pt x="98" y="10"/>
                  </a:lnTo>
                  <a:lnTo>
                    <a:pt x="94" y="12"/>
                  </a:lnTo>
                  <a:lnTo>
                    <a:pt x="91" y="13"/>
                  </a:lnTo>
                  <a:lnTo>
                    <a:pt x="84" y="14"/>
                  </a:lnTo>
                  <a:lnTo>
                    <a:pt x="76" y="15"/>
                  </a:lnTo>
                  <a:lnTo>
                    <a:pt x="73" y="19"/>
                  </a:lnTo>
                  <a:lnTo>
                    <a:pt x="74" y="22"/>
                  </a:lnTo>
                  <a:lnTo>
                    <a:pt x="75" y="27"/>
                  </a:lnTo>
                  <a:lnTo>
                    <a:pt x="71" y="30"/>
                  </a:lnTo>
                  <a:lnTo>
                    <a:pt x="71" y="33"/>
                  </a:lnTo>
                  <a:lnTo>
                    <a:pt x="69" y="36"/>
                  </a:lnTo>
                  <a:lnTo>
                    <a:pt x="63" y="36"/>
                  </a:lnTo>
                  <a:lnTo>
                    <a:pt x="65" y="42"/>
                  </a:lnTo>
                  <a:lnTo>
                    <a:pt x="62" y="43"/>
                  </a:lnTo>
                  <a:lnTo>
                    <a:pt x="58" y="48"/>
                  </a:lnTo>
                  <a:lnTo>
                    <a:pt x="59" y="53"/>
                  </a:lnTo>
                  <a:lnTo>
                    <a:pt x="57" y="55"/>
                  </a:lnTo>
                  <a:lnTo>
                    <a:pt x="55" y="54"/>
                  </a:lnTo>
                  <a:lnTo>
                    <a:pt x="49" y="55"/>
                  </a:lnTo>
                  <a:lnTo>
                    <a:pt x="49" y="58"/>
                  </a:lnTo>
                  <a:lnTo>
                    <a:pt x="44" y="58"/>
                  </a:lnTo>
                  <a:lnTo>
                    <a:pt x="39" y="62"/>
                  </a:lnTo>
                  <a:lnTo>
                    <a:pt x="39" y="68"/>
                  </a:lnTo>
                  <a:lnTo>
                    <a:pt x="30" y="72"/>
                  </a:lnTo>
                  <a:lnTo>
                    <a:pt x="26" y="71"/>
                  </a:lnTo>
                  <a:lnTo>
                    <a:pt x="24" y="73"/>
                  </a:lnTo>
                  <a:lnTo>
                    <a:pt x="21" y="72"/>
                  </a:lnTo>
                  <a:lnTo>
                    <a:pt x="14" y="73"/>
                  </a:lnTo>
                  <a:lnTo>
                    <a:pt x="3" y="70"/>
                  </a:lnTo>
                  <a:lnTo>
                    <a:pt x="9" y="62"/>
                  </a:lnTo>
                  <a:lnTo>
                    <a:pt x="7" y="58"/>
                  </a:lnTo>
                  <a:lnTo>
                    <a:pt x="3" y="55"/>
                  </a:lnTo>
                  <a:lnTo>
                    <a:pt x="3" y="50"/>
                  </a:lnTo>
                  <a:lnTo>
                    <a:pt x="0" y="44"/>
                  </a:lnTo>
                  <a:lnTo>
                    <a:pt x="3" y="39"/>
                  </a:lnTo>
                  <a:lnTo>
                    <a:pt x="0" y="39"/>
                  </a:lnTo>
                  <a:lnTo>
                    <a:pt x="3" y="33"/>
                  </a:lnTo>
                  <a:lnTo>
                    <a:pt x="5" y="22"/>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4" name="Freeform 37"/>
            <p:cNvSpPr>
              <a:spLocks noEditPoints="1"/>
            </p:cNvSpPr>
            <p:nvPr/>
          </p:nvSpPr>
          <p:spPr bwMode="auto">
            <a:xfrm>
              <a:off x="3376124" y="5094382"/>
              <a:ext cx="602396" cy="440100"/>
            </a:xfrm>
            <a:custGeom>
              <a:avLst/>
              <a:gdLst>
                <a:gd name="T0" fmla="*/ 246 w 412"/>
                <a:gd name="T1" fmla="*/ 298 h 301"/>
                <a:gd name="T2" fmla="*/ 238 w 412"/>
                <a:gd name="T3" fmla="*/ 290 h 301"/>
                <a:gd name="T4" fmla="*/ 395 w 412"/>
                <a:gd name="T5" fmla="*/ 61 h 301"/>
                <a:gd name="T6" fmla="*/ 363 w 412"/>
                <a:gd name="T7" fmla="*/ 40 h 301"/>
                <a:gd name="T8" fmla="*/ 351 w 412"/>
                <a:gd name="T9" fmla="*/ 8 h 301"/>
                <a:gd name="T10" fmla="*/ 318 w 412"/>
                <a:gd name="T11" fmla="*/ 3 h 301"/>
                <a:gd name="T12" fmla="*/ 312 w 412"/>
                <a:gd name="T13" fmla="*/ 21 h 301"/>
                <a:gd name="T14" fmla="*/ 289 w 412"/>
                <a:gd name="T15" fmla="*/ 39 h 301"/>
                <a:gd name="T16" fmla="*/ 287 w 412"/>
                <a:gd name="T17" fmla="*/ 59 h 301"/>
                <a:gd name="T18" fmla="*/ 310 w 412"/>
                <a:gd name="T19" fmla="*/ 68 h 301"/>
                <a:gd name="T20" fmla="*/ 289 w 412"/>
                <a:gd name="T21" fmla="*/ 74 h 301"/>
                <a:gd name="T22" fmla="*/ 260 w 412"/>
                <a:gd name="T23" fmla="*/ 87 h 301"/>
                <a:gd name="T24" fmla="*/ 256 w 412"/>
                <a:gd name="T25" fmla="*/ 99 h 301"/>
                <a:gd name="T26" fmla="*/ 229 w 412"/>
                <a:gd name="T27" fmla="*/ 111 h 301"/>
                <a:gd name="T28" fmla="*/ 200 w 412"/>
                <a:gd name="T29" fmla="*/ 116 h 301"/>
                <a:gd name="T30" fmla="*/ 160 w 412"/>
                <a:gd name="T31" fmla="*/ 109 h 301"/>
                <a:gd name="T32" fmla="*/ 142 w 412"/>
                <a:gd name="T33" fmla="*/ 93 h 301"/>
                <a:gd name="T34" fmla="*/ 114 w 412"/>
                <a:gd name="T35" fmla="*/ 81 h 301"/>
                <a:gd name="T36" fmla="*/ 97 w 412"/>
                <a:gd name="T37" fmla="*/ 52 h 301"/>
                <a:gd name="T38" fmla="*/ 81 w 412"/>
                <a:gd name="T39" fmla="*/ 53 h 301"/>
                <a:gd name="T40" fmla="*/ 60 w 412"/>
                <a:gd name="T41" fmla="*/ 82 h 301"/>
                <a:gd name="T42" fmla="*/ 44 w 412"/>
                <a:gd name="T43" fmla="*/ 107 h 301"/>
                <a:gd name="T44" fmla="*/ 31 w 412"/>
                <a:gd name="T45" fmla="*/ 122 h 301"/>
                <a:gd name="T46" fmla="*/ 8 w 412"/>
                <a:gd name="T47" fmla="*/ 130 h 301"/>
                <a:gd name="T48" fmla="*/ 2 w 412"/>
                <a:gd name="T49" fmla="*/ 147 h 301"/>
                <a:gd name="T50" fmla="*/ 9 w 412"/>
                <a:gd name="T51" fmla="*/ 155 h 301"/>
                <a:gd name="T52" fmla="*/ 28 w 412"/>
                <a:gd name="T53" fmla="*/ 171 h 301"/>
                <a:gd name="T54" fmla="*/ 43 w 412"/>
                <a:gd name="T55" fmla="*/ 178 h 301"/>
                <a:gd name="T56" fmla="*/ 34 w 412"/>
                <a:gd name="T57" fmla="*/ 188 h 301"/>
                <a:gd name="T58" fmla="*/ 34 w 412"/>
                <a:gd name="T59" fmla="*/ 203 h 301"/>
                <a:gd name="T60" fmla="*/ 58 w 412"/>
                <a:gd name="T61" fmla="*/ 214 h 301"/>
                <a:gd name="T62" fmla="*/ 76 w 412"/>
                <a:gd name="T63" fmla="*/ 225 h 301"/>
                <a:gd name="T64" fmla="*/ 102 w 412"/>
                <a:gd name="T65" fmla="*/ 230 h 301"/>
                <a:gd name="T66" fmla="*/ 115 w 412"/>
                <a:gd name="T67" fmla="*/ 230 h 301"/>
                <a:gd name="T68" fmla="*/ 133 w 412"/>
                <a:gd name="T69" fmla="*/ 225 h 301"/>
                <a:gd name="T70" fmla="*/ 154 w 412"/>
                <a:gd name="T71" fmla="*/ 224 h 301"/>
                <a:gd name="T72" fmla="*/ 165 w 412"/>
                <a:gd name="T73" fmla="*/ 232 h 301"/>
                <a:gd name="T74" fmla="*/ 161 w 412"/>
                <a:gd name="T75" fmla="*/ 252 h 301"/>
                <a:gd name="T76" fmla="*/ 173 w 412"/>
                <a:gd name="T77" fmla="*/ 267 h 301"/>
                <a:gd name="T78" fmla="*/ 184 w 412"/>
                <a:gd name="T79" fmla="*/ 276 h 301"/>
                <a:gd name="T80" fmla="*/ 188 w 412"/>
                <a:gd name="T81" fmla="*/ 272 h 301"/>
                <a:gd name="T82" fmla="*/ 207 w 412"/>
                <a:gd name="T83" fmla="*/ 269 h 301"/>
                <a:gd name="T84" fmla="*/ 221 w 412"/>
                <a:gd name="T85" fmla="*/ 272 h 301"/>
                <a:gd name="T86" fmla="*/ 243 w 412"/>
                <a:gd name="T87" fmla="*/ 278 h 301"/>
                <a:gd name="T88" fmla="*/ 249 w 412"/>
                <a:gd name="T89" fmla="*/ 278 h 301"/>
                <a:gd name="T90" fmla="*/ 272 w 412"/>
                <a:gd name="T91" fmla="*/ 272 h 301"/>
                <a:gd name="T92" fmla="*/ 302 w 412"/>
                <a:gd name="T93" fmla="*/ 255 h 301"/>
                <a:gd name="T94" fmla="*/ 322 w 412"/>
                <a:gd name="T95" fmla="*/ 229 h 301"/>
                <a:gd name="T96" fmla="*/ 319 w 412"/>
                <a:gd name="T97" fmla="*/ 209 h 301"/>
                <a:gd name="T98" fmla="*/ 316 w 412"/>
                <a:gd name="T99" fmla="*/ 189 h 301"/>
                <a:gd name="T100" fmla="*/ 316 w 412"/>
                <a:gd name="T101" fmla="*/ 166 h 301"/>
                <a:gd name="T102" fmla="*/ 323 w 412"/>
                <a:gd name="T103" fmla="*/ 155 h 301"/>
                <a:gd name="T104" fmla="*/ 304 w 412"/>
                <a:gd name="T105" fmla="*/ 151 h 301"/>
                <a:gd name="T106" fmla="*/ 305 w 412"/>
                <a:gd name="T107" fmla="*/ 139 h 301"/>
                <a:gd name="T108" fmla="*/ 325 w 412"/>
                <a:gd name="T109" fmla="*/ 130 h 301"/>
                <a:gd name="T110" fmla="*/ 325 w 412"/>
                <a:gd name="T111" fmla="*/ 140 h 301"/>
                <a:gd name="T112" fmla="*/ 352 w 412"/>
                <a:gd name="T113" fmla="*/ 124 h 301"/>
                <a:gd name="T114" fmla="*/ 365 w 412"/>
                <a:gd name="T115" fmla="*/ 115 h 301"/>
                <a:gd name="T116" fmla="*/ 382 w 412"/>
                <a:gd name="T117" fmla="*/ 107 h 301"/>
                <a:gd name="T118" fmla="*/ 390 w 412"/>
                <a:gd name="T119" fmla="*/ 85 h 301"/>
                <a:gd name="T120" fmla="*/ 409 w 412"/>
                <a:gd name="T121" fmla="*/ 63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12" h="301">
                  <a:moveTo>
                    <a:pt x="249" y="288"/>
                  </a:moveTo>
                  <a:lnTo>
                    <a:pt x="250" y="290"/>
                  </a:lnTo>
                  <a:lnTo>
                    <a:pt x="248" y="294"/>
                  </a:lnTo>
                  <a:lnTo>
                    <a:pt x="246" y="298"/>
                  </a:lnTo>
                  <a:lnTo>
                    <a:pt x="241" y="301"/>
                  </a:lnTo>
                  <a:lnTo>
                    <a:pt x="235" y="299"/>
                  </a:lnTo>
                  <a:lnTo>
                    <a:pt x="235" y="293"/>
                  </a:lnTo>
                  <a:lnTo>
                    <a:pt x="238" y="290"/>
                  </a:lnTo>
                  <a:lnTo>
                    <a:pt x="246" y="288"/>
                  </a:lnTo>
                  <a:lnTo>
                    <a:pt x="249" y="288"/>
                  </a:lnTo>
                  <a:close/>
                  <a:moveTo>
                    <a:pt x="400" y="57"/>
                  </a:moveTo>
                  <a:lnTo>
                    <a:pt x="395" y="61"/>
                  </a:lnTo>
                  <a:lnTo>
                    <a:pt x="384" y="61"/>
                  </a:lnTo>
                  <a:lnTo>
                    <a:pt x="382" y="51"/>
                  </a:lnTo>
                  <a:lnTo>
                    <a:pt x="374" y="44"/>
                  </a:lnTo>
                  <a:lnTo>
                    <a:pt x="363" y="40"/>
                  </a:lnTo>
                  <a:lnTo>
                    <a:pt x="360" y="30"/>
                  </a:lnTo>
                  <a:lnTo>
                    <a:pt x="358" y="23"/>
                  </a:lnTo>
                  <a:lnTo>
                    <a:pt x="355" y="20"/>
                  </a:lnTo>
                  <a:lnTo>
                    <a:pt x="351" y="8"/>
                  </a:lnTo>
                  <a:lnTo>
                    <a:pt x="345" y="4"/>
                  </a:lnTo>
                  <a:lnTo>
                    <a:pt x="335" y="0"/>
                  </a:lnTo>
                  <a:lnTo>
                    <a:pt x="326" y="1"/>
                  </a:lnTo>
                  <a:lnTo>
                    <a:pt x="318" y="3"/>
                  </a:lnTo>
                  <a:lnTo>
                    <a:pt x="312" y="9"/>
                  </a:lnTo>
                  <a:lnTo>
                    <a:pt x="316" y="11"/>
                  </a:lnTo>
                  <a:lnTo>
                    <a:pt x="316" y="17"/>
                  </a:lnTo>
                  <a:lnTo>
                    <a:pt x="312" y="21"/>
                  </a:lnTo>
                  <a:lnTo>
                    <a:pt x="306" y="32"/>
                  </a:lnTo>
                  <a:lnTo>
                    <a:pt x="306" y="37"/>
                  </a:lnTo>
                  <a:lnTo>
                    <a:pt x="296" y="43"/>
                  </a:lnTo>
                  <a:lnTo>
                    <a:pt x="289" y="39"/>
                  </a:lnTo>
                  <a:lnTo>
                    <a:pt x="285" y="47"/>
                  </a:lnTo>
                  <a:lnTo>
                    <a:pt x="281" y="57"/>
                  </a:lnTo>
                  <a:lnTo>
                    <a:pt x="282" y="61"/>
                  </a:lnTo>
                  <a:lnTo>
                    <a:pt x="287" y="59"/>
                  </a:lnTo>
                  <a:lnTo>
                    <a:pt x="293" y="62"/>
                  </a:lnTo>
                  <a:lnTo>
                    <a:pt x="297" y="58"/>
                  </a:lnTo>
                  <a:lnTo>
                    <a:pt x="304" y="61"/>
                  </a:lnTo>
                  <a:lnTo>
                    <a:pt x="310" y="68"/>
                  </a:lnTo>
                  <a:lnTo>
                    <a:pt x="308" y="72"/>
                  </a:lnTo>
                  <a:lnTo>
                    <a:pt x="304" y="70"/>
                  </a:lnTo>
                  <a:lnTo>
                    <a:pt x="294" y="72"/>
                  </a:lnTo>
                  <a:lnTo>
                    <a:pt x="289" y="74"/>
                  </a:lnTo>
                  <a:lnTo>
                    <a:pt x="284" y="81"/>
                  </a:lnTo>
                  <a:lnTo>
                    <a:pt x="273" y="85"/>
                  </a:lnTo>
                  <a:lnTo>
                    <a:pt x="267" y="90"/>
                  </a:lnTo>
                  <a:lnTo>
                    <a:pt x="260" y="87"/>
                  </a:lnTo>
                  <a:lnTo>
                    <a:pt x="256" y="87"/>
                  </a:lnTo>
                  <a:lnTo>
                    <a:pt x="253" y="93"/>
                  </a:lnTo>
                  <a:lnTo>
                    <a:pt x="255" y="97"/>
                  </a:lnTo>
                  <a:lnTo>
                    <a:pt x="256" y="99"/>
                  </a:lnTo>
                  <a:lnTo>
                    <a:pt x="252" y="103"/>
                  </a:lnTo>
                  <a:lnTo>
                    <a:pt x="247" y="108"/>
                  </a:lnTo>
                  <a:lnTo>
                    <a:pt x="238" y="110"/>
                  </a:lnTo>
                  <a:lnTo>
                    <a:pt x="229" y="111"/>
                  </a:lnTo>
                  <a:lnTo>
                    <a:pt x="218" y="114"/>
                  </a:lnTo>
                  <a:lnTo>
                    <a:pt x="211" y="119"/>
                  </a:lnTo>
                  <a:lnTo>
                    <a:pt x="207" y="116"/>
                  </a:lnTo>
                  <a:lnTo>
                    <a:pt x="200" y="116"/>
                  </a:lnTo>
                  <a:lnTo>
                    <a:pt x="189" y="110"/>
                  </a:lnTo>
                  <a:lnTo>
                    <a:pt x="183" y="109"/>
                  </a:lnTo>
                  <a:lnTo>
                    <a:pt x="173" y="110"/>
                  </a:lnTo>
                  <a:lnTo>
                    <a:pt x="160" y="109"/>
                  </a:lnTo>
                  <a:lnTo>
                    <a:pt x="153" y="109"/>
                  </a:lnTo>
                  <a:lnTo>
                    <a:pt x="149" y="103"/>
                  </a:lnTo>
                  <a:lnTo>
                    <a:pt x="145" y="95"/>
                  </a:lnTo>
                  <a:lnTo>
                    <a:pt x="142" y="93"/>
                  </a:lnTo>
                  <a:lnTo>
                    <a:pt x="133" y="88"/>
                  </a:lnTo>
                  <a:lnTo>
                    <a:pt x="124" y="86"/>
                  </a:lnTo>
                  <a:lnTo>
                    <a:pt x="116" y="85"/>
                  </a:lnTo>
                  <a:lnTo>
                    <a:pt x="114" y="81"/>
                  </a:lnTo>
                  <a:lnTo>
                    <a:pt x="116" y="69"/>
                  </a:lnTo>
                  <a:lnTo>
                    <a:pt x="112" y="62"/>
                  </a:lnTo>
                  <a:lnTo>
                    <a:pt x="102" y="58"/>
                  </a:lnTo>
                  <a:lnTo>
                    <a:pt x="97" y="52"/>
                  </a:lnTo>
                  <a:lnTo>
                    <a:pt x="95" y="45"/>
                  </a:lnTo>
                  <a:lnTo>
                    <a:pt x="92" y="46"/>
                  </a:lnTo>
                  <a:lnTo>
                    <a:pt x="87" y="53"/>
                  </a:lnTo>
                  <a:lnTo>
                    <a:pt x="81" y="53"/>
                  </a:lnTo>
                  <a:lnTo>
                    <a:pt x="81" y="64"/>
                  </a:lnTo>
                  <a:lnTo>
                    <a:pt x="78" y="68"/>
                  </a:lnTo>
                  <a:lnTo>
                    <a:pt x="64" y="66"/>
                  </a:lnTo>
                  <a:lnTo>
                    <a:pt x="60" y="82"/>
                  </a:lnTo>
                  <a:lnTo>
                    <a:pt x="56" y="85"/>
                  </a:lnTo>
                  <a:lnTo>
                    <a:pt x="43" y="88"/>
                  </a:lnTo>
                  <a:lnTo>
                    <a:pt x="49" y="104"/>
                  </a:lnTo>
                  <a:lnTo>
                    <a:pt x="44" y="107"/>
                  </a:lnTo>
                  <a:lnTo>
                    <a:pt x="45" y="113"/>
                  </a:lnTo>
                  <a:lnTo>
                    <a:pt x="44" y="114"/>
                  </a:lnTo>
                  <a:lnTo>
                    <a:pt x="33" y="119"/>
                  </a:lnTo>
                  <a:lnTo>
                    <a:pt x="31" y="122"/>
                  </a:lnTo>
                  <a:lnTo>
                    <a:pt x="22" y="124"/>
                  </a:lnTo>
                  <a:lnTo>
                    <a:pt x="20" y="130"/>
                  </a:lnTo>
                  <a:lnTo>
                    <a:pt x="12" y="128"/>
                  </a:lnTo>
                  <a:lnTo>
                    <a:pt x="8" y="130"/>
                  </a:lnTo>
                  <a:lnTo>
                    <a:pt x="2" y="134"/>
                  </a:lnTo>
                  <a:lnTo>
                    <a:pt x="3" y="136"/>
                  </a:lnTo>
                  <a:lnTo>
                    <a:pt x="0" y="138"/>
                  </a:lnTo>
                  <a:lnTo>
                    <a:pt x="2" y="147"/>
                  </a:lnTo>
                  <a:lnTo>
                    <a:pt x="4" y="145"/>
                  </a:lnTo>
                  <a:lnTo>
                    <a:pt x="9" y="147"/>
                  </a:lnTo>
                  <a:lnTo>
                    <a:pt x="8" y="150"/>
                  </a:lnTo>
                  <a:lnTo>
                    <a:pt x="9" y="155"/>
                  </a:lnTo>
                  <a:lnTo>
                    <a:pt x="10" y="157"/>
                  </a:lnTo>
                  <a:lnTo>
                    <a:pt x="15" y="161"/>
                  </a:lnTo>
                  <a:lnTo>
                    <a:pt x="17" y="168"/>
                  </a:lnTo>
                  <a:lnTo>
                    <a:pt x="28" y="171"/>
                  </a:lnTo>
                  <a:lnTo>
                    <a:pt x="28" y="171"/>
                  </a:lnTo>
                  <a:lnTo>
                    <a:pt x="38" y="167"/>
                  </a:lnTo>
                  <a:lnTo>
                    <a:pt x="44" y="171"/>
                  </a:lnTo>
                  <a:lnTo>
                    <a:pt x="43" y="178"/>
                  </a:lnTo>
                  <a:lnTo>
                    <a:pt x="38" y="183"/>
                  </a:lnTo>
                  <a:lnTo>
                    <a:pt x="35" y="183"/>
                  </a:lnTo>
                  <a:lnTo>
                    <a:pt x="35" y="183"/>
                  </a:lnTo>
                  <a:lnTo>
                    <a:pt x="34" y="188"/>
                  </a:lnTo>
                  <a:lnTo>
                    <a:pt x="38" y="191"/>
                  </a:lnTo>
                  <a:lnTo>
                    <a:pt x="38" y="195"/>
                  </a:lnTo>
                  <a:lnTo>
                    <a:pt x="33" y="195"/>
                  </a:lnTo>
                  <a:lnTo>
                    <a:pt x="34" y="203"/>
                  </a:lnTo>
                  <a:lnTo>
                    <a:pt x="41" y="208"/>
                  </a:lnTo>
                  <a:lnTo>
                    <a:pt x="50" y="213"/>
                  </a:lnTo>
                  <a:lnTo>
                    <a:pt x="54" y="212"/>
                  </a:lnTo>
                  <a:lnTo>
                    <a:pt x="58" y="214"/>
                  </a:lnTo>
                  <a:lnTo>
                    <a:pt x="66" y="219"/>
                  </a:lnTo>
                  <a:lnTo>
                    <a:pt x="69" y="220"/>
                  </a:lnTo>
                  <a:lnTo>
                    <a:pt x="72" y="224"/>
                  </a:lnTo>
                  <a:lnTo>
                    <a:pt x="76" y="225"/>
                  </a:lnTo>
                  <a:lnTo>
                    <a:pt x="81" y="229"/>
                  </a:lnTo>
                  <a:lnTo>
                    <a:pt x="90" y="230"/>
                  </a:lnTo>
                  <a:lnTo>
                    <a:pt x="97" y="231"/>
                  </a:lnTo>
                  <a:lnTo>
                    <a:pt x="102" y="230"/>
                  </a:lnTo>
                  <a:lnTo>
                    <a:pt x="102" y="235"/>
                  </a:lnTo>
                  <a:lnTo>
                    <a:pt x="107" y="230"/>
                  </a:lnTo>
                  <a:lnTo>
                    <a:pt x="110" y="227"/>
                  </a:lnTo>
                  <a:lnTo>
                    <a:pt x="115" y="230"/>
                  </a:lnTo>
                  <a:lnTo>
                    <a:pt x="119" y="230"/>
                  </a:lnTo>
                  <a:lnTo>
                    <a:pt x="121" y="232"/>
                  </a:lnTo>
                  <a:lnTo>
                    <a:pt x="126" y="231"/>
                  </a:lnTo>
                  <a:lnTo>
                    <a:pt x="133" y="225"/>
                  </a:lnTo>
                  <a:lnTo>
                    <a:pt x="140" y="220"/>
                  </a:lnTo>
                  <a:lnTo>
                    <a:pt x="147" y="223"/>
                  </a:lnTo>
                  <a:lnTo>
                    <a:pt x="151" y="219"/>
                  </a:lnTo>
                  <a:lnTo>
                    <a:pt x="154" y="224"/>
                  </a:lnTo>
                  <a:lnTo>
                    <a:pt x="151" y="227"/>
                  </a:lnTo>
                  <a:lnTo>
                    <a:pt x="159" y="227"/>
                  </a:lnTo>
                  <a:lnTo>
                    <a:pt x="162" y="227"/>
                  </a:lnTo>
                  <a:lnTo>
                    <a:pt x="165" y="232"/>
                  </a:lnTo>
                  <a:lnTo>
                    <a:pt x="168" y="234"/>
                  </a:lnTo>
                  <a:lnTo>
                    <a:pt x="168" y="240"/>
                  </a:lnTo>
                  <a:lnTo>
                    <a:pt x="168" y="246"/>
                  </a:lnTo>
                  <a:lnTo>
                    <a:pt x="161" y="252"/>
                  </a:lnTo>
                  <a:lnTo>
                    <a:pt x="161" y="260"/>
                  </a:lnTo>
                  <a:lnTo>
                    <a:pt x="168" y="259"/>
                  </a:lnTo>
                  <a:lnTo>
                    <a:pt x="169" y="266"/>
                  </a:lnTo>
                  <a:lnTo>
                    <a:pt x="173" y="267"/>
                  </a:lnTo>
                  <a:lnTo>
                    <a:pt x="172" y="273"/>
                  </a:lnTo>
                  <a:lnTo>
                    <a:pt x="177" y="276"/>
                  </a:lnTo>
                  <a:lnTo>
                    <a:pt x="179" y="277"/>
                  </a:lnTo>
                  <a:lnTo>
                    <a:pt x="184" y="276"/>
                  </a:lnTo>
                  <a:lnTo>
                    <a:pt x="185" y="278"/>
                  </a:lnTo>
                  <a:lnTo>
                    <a:pt x="185" y="279"/>
                  </a:lnTo>
                  <a:lnTo>
                    <a:pt x="189" y="281"/>
                  </a:lnTo>
                  <a:lnTo>
                    <a:pt x="188" y="272"/>
                  </a:lnTo>
                  <a:lnTo>
                    <a:pt x="191" y="271"/>
                  </a:lnTo>
                  <a:lnTo>
                    <a:pt x="195" y="269"/>
                  </a:lnTo>
                  <a:lnTo>
                    <a:pt x="201" y="269"/>
                  </a:lnTo>
                  <a:lnTo>
                    <a:pt x="207" y="269"/>
                  </a:lnTo>
                  <a:lnTo>
                    <a:pt x="213" y="265"/>
                  </a:lnTo>
                  <a:lnTo>
                    <a:pt x="215" y="267"/>
                  </a:lnTo>
                  <a:lnTo>
                    <a:pt x="221" y="269"/>
                  </a:lnTo>
                  <a:lnTo>
                    <a:pt x="221" y="272"/>
                  </a:lnTo>
                  <a:lnTo>
                    <a:pt x="224" y="276"/>
                  </a:lnTo>
                  <a:lnTo>
                    <a:pt x="231" y="277"/>
                  </a:lnTo>
                  <a:lnTo>
                    <a:pt x="233" y="276"/>
                  </a:lnTo>
                  <a:lnTo>
                    <a:pt x="243" y="278"/>
                  </a:lnTo>
                  <a:lnTo>
                    <a:pt x="242" y="282"/>
                  </a:lnTo>
                  <a:lnTo>
                    <a:pt x="243" y="287"/>
                  </a:lnTo>
                  <a:lnTo>
                    <a:pt x="247" y="285"/>
                  </a:lnTo>
                  <a:lnTo>
                    <a:pt x="249" y="278"/>
                  </a:lnTo>
                  <a:lnTo>
                    <a:pt x="256" y="277"/>
                  </a:lnTo>
                  <a:lnTo>
                    <a:pt x="266" y="273"/>
                  </a:lnTo>
                  <a:lnTo>
                    <a:pt x="270" y="270"/>
                  </a:lnTo>
                  <a:lnTo>
                    <a:pt x="272" y="272"/>
                  </a:lnTo>
                  <a:lnTo>
                    <a:pt x="276" y="270"/>
                  </a:lnTo>
                  <a:lnTo>
                    <a:pt x="283" y="269"/>
                  </a:lnTo>
                  <a:lnTo>
                    <a:pt x="293" y="263"/>
                  </a:lnTo>
                  <a:lnTo>
                    <a:pt x="302" y="255"/>
                  </a:lnTo>
                  <a:lnTo>
                    <a:pt x="308" y="247"/>
                  </a:lnTo>
                  <a:lnTo>
                    <a:pt x="313" y="237"/>
                  </a:lnTo>
                  <a:lnTo>
                    <a:pt x="318" y="229"/>
                  </a:lnTo>
                  <a:lnTo>
                    <a:pt x="322" y="229"/>
                  </a:lnTo>
                  <a:lnTo>
                    <a:pt x="324" y="223"/>
                  </a:lnTo>
                  <a:lnTo>
                    <a:pt x="325" y="217"/>
                  </a:lnTo>
                  <a:lnTo>
                    <a:pt x="320" y="214"/>
                  </a:lnTo>
                  <a:lnTo>
                    <a:pt x="319" y="209"/>
                  </a:lnTo>
                  <a:lnTo>
                    <a:pt x="324" y="207"/>
                  </a:lnTo>
                  <a:lnTo>
                    <a:pt x="324" y="202"/>
                  </a:lnTo>
                  <a:lnTo>
                    <a:pt x="319" y="196"/>
                  </a:lnTo>
                  <a:lnTo>
                    <a:pt x="316" y="189"/>
                  </a:lnTo>
                  <a:lnTo>
                    <a:pt x="312" y="180"/>
                  </a:lnTo>
                  <a:lnTo>
                    <a:pt x="305" y="176"/>
                  </a:lnTo>
                  <a:lnTo>
                    <a:pt x="308" y="171"/>
                  </a:lnTo>
                  <a:lnTo>
                    <a:pt x="316" y="166"/>
                  </a:lnTo>
                  <a:lnTo>
                    <a:pt x="318" y="161"/>
                  </a:lnTo>
                  <a:lnTo>
                    <a:pt x="328" y="159"/>
                  </a:lnTo>
                  <a:lnTo>
                    <a:pt x="326" y="155"/>
                  </a:lnTo>
                  <a:lnTo>
                    <a:pt x="323" y="155"/>
                  </a:lnTo>
                  <a:lnTo>
                    <a:pt x="317" y="151"/>
                  </a:lnTo>
                  <a:lnTo>
                    <a:pt x="308" y="157"/>
                  </a:lnTo>
                  <a:lnTo>
                    <a:pt x="304" y="155"/>
                  </a:lnTo>
                  <a:lnTo>
                    <a:pt x="304" y="151"/>
                  </a:lnTo>
                  <a:lnTo>
                    <a:pt x="297" y="150"/>
                  </a:lnTo>
                  <a:lnTo>
                    <a:pt x="294" y="144"/>
                  </a:lnTo>
                  <a:lnTo>
                    <a:pt x="297" y="140"/>
                  </a:lnTo>
                  <a:lnTo>
                    <a:pt x="305" y="139"/>
                  </a:lnTo>
                  <a:lnTo>
                    <a:pt x="308" y="134"/>
                  </a:lnTo>
                  <a:lnTo>
                    <a:pt x="316" y="128"/>
                  </a:lnTo>
                  <a:lnTo>
                    <a:pt x="322" y="125"/>
                  </a:lnTo>
                  <a:lnTo>
                    <a:pt x="325" y="130"/>
                  </a:lnTo>
                  <a:lnTo>
                    <a:pt x="320" y="136"/>
                  </a:lnTo>
                  <a:lnTo>
                    <a:pt x="322" y="138"/>
                  </a:lnTo>
                  <a:lnTo>
                    <a:pt x="318" y="143"/>
                  </a:lnTo>
                  <a:lnTo>
                    <a:pt x="325" y="140"/>
                  </a:lnTo>
                  <a:lnTo>
                    <a:pt x="330" y="136"/>
                  </a:lnTo>
                  <a:lnTo>
                    <a:pt x="340" y="133"/>
                  </a:lnTo>
                  <a:lnTo>
                    <a:pt x="345" y="128"/>
                  </a:lnTo>
                  <a:lnTo>
                    <a:pt x="352" y="124"/>
                  </a:lnTo>
                  <a:lnTo>
                    <a:pt x="357" y="117"/>
                  </a:lnTo>
                  <a:lnTo>
                    <a:pt x="360" y="120"/>
                  </a:lnTo>
                  <a:lnTo>
                    <a:pt x="366" y="120"/>
                  </a:lnTo>
                  <a:lnTo>
                    <a:pt x="365" y="115"/>
                  </a:lnTo>
                  <a:lnTo>
                    <a:pt x="375" y="111"/>
                  </a:lnTo>
                  <a:lnTo>
                    <a:pt x="378" y="107"/>
                  </a:lnTo>
                  <a:lnTo>
                    <a:pt x="382" y="111"/>
                  </a:lnTo>
                  <a:lnTo>
                    <a:pt x="382" y="107"/>
                  </a:lnTo>
                  <a:lnTo>
                    <a:pt x="386" y="107"/>
                  </a:lnTo>
                  <a:lnTo>
                    <a:pt x="387" y="96"/>
                  </a:lnTo>
                  <a:lnTo>
                    <a:pt x="384" y="88"/>
                  </a:lnTo>
                  <a:lnTo>
                    <a:pt x="390" y="85"/>
                  </a:lnTo>
                  <a:lnTo>
                    <a:pt x="399" y="86"/>
                  </a:lnTo>
                  <a:lnTo>
                    <a:pt x="404" y="76"/>
                  </a:lnTo>
                  <a:lnTo>
                    <a:pt x="405" y="67"/>
                  </a:lnTo>
                  <a:lnTo>
                    <a:pt x="409" y="63"/>
                  </a:lnTo>
                  <a:lnTo>
                    <a:pt x="412" y="53"/>
                  </a:lnTo>
                  <a:lnTo>
                    <a:pt x="400" y="57"/>
                  </a:lnTo>
                  <a:close/>
                </a:path>
              </a:pathLst>
            </a:custGeom>
            <a:solidFill>
              <a:schemeClr val="bg2">
                <a:lumMod val="50000"/>
              </a:schemeClr>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0" name="Freeform 52"/>
            <p:cNvSpPr>
              <a:spLocks/>
            </p:cNvSpPr>
            <p:nvPr/>
          </p:nvSpPr>
          <p:spPr bwMode="auto">
            <a:xfrm>
              <a:off x="2563181" y="5239133"/>
              <a:ext cx="121357" cy="99424"/>
            </a:xfrm>
            <a:custGeom>
              <a:avLst/>
              <a:gdLst>
                <a:gd name="T0" fmla="*/ 2 w 83"/>
                <a:gd name="T1" fmla="*/ 17 h 68"/>
                <a:gd name="T2" fmla="*/ 2 w 83"/>
                <a:gd name="T3" fmla="*/ 11 h 68"/>
                <a:gd name="T4" fmla="*/ 0 w 83"/>
                <a:gd name="T5" fmla="*/ 6 h 68"/>
                <a:gd name="T6" fmla="*/ 9 w 83"/>
                <a:gd name="T7" fmla="*/ 0 h 68"/>
                <a:gd name="T8" fmla="*/ 17 w 83"/>
                <a:gd name="T9" fmla="*/ 2 h 68"/>
                <a:gd name="T10" fmla="*/ 26 w 83"/>
                <a:gd name="T11" fmla="*/ 2 h 68"/>
                <a:gd name="T12" fmla="*/ 33 w 83"/>
                <a:gd name="T13" fmla="*/ 4 h 68"/>
                <a:gd name="T14" fmla="*/ 38 w 83"/>
                <a:gd name="T15" fmla="*/ 3 h 68"/>
                <a:gd name="T16" fmla="*/ 49 w 83"/>
                <a:gd name="T17" fmla="*/ 3 h 68"/>
                <a:gd name="T18" fmla="*/ 53 w 83"/>
                <a:gd name="T19" fmla="*/ 6 h 68"/>
                <a:gd name="T20" fmla="*/ 65 w 83"/>
                <a:gd name="T21" fmla="*/ 11 h 68"/>
                <a:gd name="T22" fmla="*/ 67 w 83"/>
                <a:gd name="T23" fmla="*/ 9 h 68"/>
                <a:gd name="T24" fmla="*/ 75 w 83"/>
                <a:gd name="T25" fmla="*/ 14 h 68"/>
                <a:gd name="T26" fmla="*/ 83 w 83"/>
                <a:gd name="T27" fmla="*/ 12 h 68"/>
                <a:gd name="T28" fmla="*/ 83 w 83"/>
                <a:gd name="T29" fmla="*/ 17 h 68"/>
                <a:gd name="T30" fmla="*/ 77 w 83"/>
                <a:gd name="T31" fmla="*/ 23 h 68"/>
                <a:gd name="T32" fmla="*/ 67 w 83"/>
                <a:gd name="T33" fmla="*/ 25 h 68"/>
                <a:gd name="T34" fmla="*/ 67 w 83"/>
                <a:gd name="T35" fmla="*/ 28 h 68"/>
                <a:gd name="T36" fmla="*/ 64 w 83"/>
                <a:gd name="T37" fmla="*/ 33 h 68"/>
                <a:gd name="T38" fmla="*/ 60 w 83"/>
                <a:gd name="T39" fmla="*/ 40 h 68"/>
                <a:gd name="T40" fmla="*/ 64 w 83"/>
                <a:gd name="T41" fmla="*/ 45 h 68"/>
                <a:gd name="T42" fmla="*/ 59 w 83"/>
                <a:gd name="T43" fmla="*/ 49 h 68"/>
                <a:gd name="T44" fmla="*/ 58 w 83"/>
                <a:gd name="T45" fmla="*/ 55 h 68"/>
                <a:gd name="T46" fmla="*/ 53 w 83"/>
                <a:gd name="T47" fmla="*/ 56 h 68"/>
                <a:gd name="T48" fmla="*/ 48 w 83"/>
                <a:gd name="T49" fmla="*/ 62 h 68"/>
                <a:gd name="T50" fmla="*/ 40 w 83"/>
                <a:gd name="T51" fmla="*/ 62 h 68"/>
                <a:gd name="T52" fmla="*/ 33 w 83"/>
                <a:gd name="T53" fmla="*/ 62 h 68"/>
                <a:gd name="T54" fmla="*/ 29 w 83"/>
                <a:gd name="T55" fmla="*/ 66 h 68"/>
                <a:gd name="T56" fmla="*/ 26 w 83"/>
                <a:gd name="T57" fmla="*/ 68 h 68"/>
                <a:gd name="T58" fmla="*/ 23 w 83"/>
                <a:gd name="T59" fmla="*/ 68 h 68"/>
                <a:gd name="T60" fmla="*/ 20 w 83"/>
                <a:gd name="T61" fmla="*/ 64 h 68"/>
                <a:gd name="T62" fmla="*/ 19 w 83"/>
                <a:gd name="T63" fmla="*/ 60 h 68"/>
                <a:gd name="T64" fmla="*/ 13 w 83"/>
                <a:gd name="T65" fmla="*/ 58 h 68"/>
                <a:gd name="T66" fmla="*/ 12 w 83"/>
                <a:gd name="T67" fmla="*/ 56 h 68"/>
                <a:gd name="T68" fmla="*/ 14 w 83"/>
                <a:gd name="T69" fmla="*/ 52 h 68"/>
                <a:gd name="T70" fmla="*/ 15 w 83"/>
                <a:gd name="T71" fmla="*/ 51 h 68"/>
                <a:gd name="T72" fmla="*/ 13 w 83"/>
                <a:gd name="T73" fmla="*/ 48 h 68"/>
                <a:gd name="T74" fmla="*/ 15 w 83"/>
                <a:gd name="T75" fmla="*/ 43 h 68"/>
                <a:gd name="T76" fmla="*/ 12 w 83"/>
                <a:gd name="T77" fmla="*/ 37 h 68"/>
                <a:gd name="T78" fmla="*/ 15 w 83"/>
                <a:gd name="T79" fmla="*/ 37 h 68"/>
                <a:gd name="T80" fmla="*/ 15 w 83"/>
                <a:gd name="T81" fmla="*/ 32 h 68"/>
                <a:gd name="T82" fmla="*/ 17 w 83"/>
                <a:gd name="T83" fmla="*/ 31 h 68"/>
                <a:gd name="T84" fmla="*/ 17 w 83"/>
                <a:gd name="T85" fmla="*/ 25 h 68"/>
                <a:gd name="T86" fmla="*/ 19 w 83"/>
                <a:gd name="T87" fmla="*/ 22 h 68"/>
                <a:gd name="T88" fmla="*/ 18 w 83"/>
                <a:gd name="T89" fmla="*/ 17 h 68"/>
                <a:gd name="T90" fmla="*/ 14 w 83"/>
                <a:gd name="T91" fmla="*/ 17 h 68"/>
                <a:gd name="T92" fmla="*/ 13 w 83"/>
                <a:gd name="T93" fmla="*/ 18 h 68"/>
                <a:gd name="T94" fmla="*/ 8 w 83"/>
                <a:gd name="T95" fmla="*/ 18 h 68"/>
                <a:gd name="T96" fmla="*/ 7 w 83"/>
                <a:gd name="T97" fmla="*/ 14 h 68"/>
                <a:gd name="T98" fmla="*/ 4 w 83"/>
                <a:gd name="T99" fmla="*/ 15 h 68"/>
                <a:gd name="T100" fmla="*/ 2 w 83"/>
                <a:gd name="T101" fmla="*/ 1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3" h="68">
                  <a:moveTo>
                    <a:pt x="2" y="17"/>
                  </a:moveTo>
                  <a:lnTo>
                    <a:pt x="2" y="11"/>
                  </a:lnTo>
                  <a:lnTo>
                    <a:pt x="0" y="6"/>
                  </a:lnTo>
                  <a:lnTo>
                    <a:pt x="9" y="0"/>
                  </a:lnTo>
                  <a:lnTo>
                    <a:pt x="17" y="2"/>
                  </a:lnTo>
                  <a:lnTo>
                    <a:pt x="26" y="2"/>
                  </a:lnTo>
                  <a:lnTo>
                    <a:pt x="33" y="4"/>
                  </a:lnTo>
                  <a:lnTo>
                    <a:pt x="38" y="3"/>
                  </a:lnTo>
                  <a:lnTo>
                    <a:pt x="49" y="3"/>
                  </a:lnTo>
                  <a:lnTo>
                    <a:pt x="53" y="6"/>
                  </a:lnTo>
                  <a:lnTo>
                    <a:pt x="65" y="11"/>
                  </a:lnTo>
                  <a:lnTo>
                    <a:pt x="67" y="9"/>
                  </a:lnTo>
                  <a:lnTo>
                    <a:pt x="75" y="14"/>
                  </a:lnTo>
                  <a:lnTo>
                    <a:pt x="83" y="12"/>
                  </a:lnTo>
                  <a:lnTo>
                    <a:pt x="83" y="17"/>
                  </a:lnTo>
                  <a:lnTo>
                    <a:pt x="77" y="23"/>
                  </a:lnTo>
                  <a:lnTo>
                    <a:pt x="67" y="25"/>
                  </a:lnTo>
                  <a:lnTo>
                    <a:pt x="67" y="28"/>
                  </a:lnTo>
                  <a:lnTo>
                    <a:pt x="64" y="33"/>
                  </a:lnTo>
                  <a:lnTo>
                    <a:pt x="60" y="40"/>
                  </a:lnTo>
                  <a:lnTo>
                    <a:pt x="64" y="45"/>
                  </a:lnTo>
                  <a:lnTo>
                    <a:pt x="59" y="49"/>
                  </a:lnTo>
                  <a:lnTo>
                    <a:pt x="58" y="55"/>
                  </a:lnTo>
                  <a:lnTo>
                    <a:pt x="53" y="56"/>
                  </a:lnTo>
                  <a:lnTo>
                    <a:pt x="48" y="62"/>
                  </a:lnTo>
                  <a:lnTo>
                    <a:pt x="40" y="62"/>
                  </a:lnTo>
                  <a:lnTo>
                    <a:pt x="33" y="62"/>
                  </a:lnTo>
                  <a:lnTo>
                    <a:pt x="29" y="66"/>
                  </a:lnTo>
                  <a:lnTo>
                    <a:pt x="26" y="68"/>
                  </a:lnTo>
                  <a:lnTo>
                    <a:pt x="23" y="68"/>
                  </a:lnTo>
                  <a:lnTo>
                    <a:pt x="20" y="64"/>
                  </a:lnTo>
                  <a:lnTo>
                    <a:pt x="19" y="60"/>
                  </a:lnTo>
                  <a:lnTo>
                    <a:pt x="13" y="58"/>
                  </a:lnTo>
                  <a:lnTo>
                    <a:pt x="12" y="56"/>
                  </a:lnTo>
                  <a:lnTo>
                    <a:pt x="14" y="52"/>
                  </a:lnTo>
                  <a:lnTo>
                    <a:pt x="15" y="51"/>
                  </a:lnTo>
                  <a:lnTo>
                    <a:pt x="13" y="48"/>
                  </a:lnTo>
                  <a:lnTo>
                    <a:pt x="15" y="43"/>
                  </a:lnTo>
                  <a:lnTo>
                    <a:pt x="12" y="37"/>
                  </a:lnTo>
                  <a:lnTo>
                    <a:pt x="15" y="37"/>
                  </a:lnTo>
                  <a:lnTo>
                    <a:pt x="15" y="32"/>
                  </a:lnTo>
                  <a:lnTo>
                    <a:pt x="17" y="31"/>
                  </a:lnTo>
                  <a:lnTo>
                    <a:pt x="17" y="25"/>
                  </a:lnTo>
                  <a:lnTo>
                    <a:pt x="19" y="22"/>
                  </a:lnTo>
                  <a:lnTo>
                    <a:pt x="18" y="17"/>
                  </a:lnTo>
                  <a:lnTo>
                    <a:pt x="14" y="17"/>
                  </a:lnTo>
                  <a:lnTo>
                    <a:pt x="13" y="18"/>
                  </a:lnTo>
                  <a:lnTo>
                    <a:pt x="8" y="18"/>
                  </a:lnTo>
                  <a:lnTo>
                    <a:pt x="7" y="14"/>
                  </a:lnTo>
                  <a:lnTo>
                    <a:pt x="4" y="15"/>
                  </a:lnTo>
                  <a:lnTo>
                    <a:pt x="2" y="17"/>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1" name="Freeform 63"/>
            <p:cNvSpPr>
              <a:spLocks/>
            </p:cNvSpPr>
            <p:nvPr/>
          </p:nvSpPr>
          <p:spPr bwMode="auto">
            <a:xfrm>
              <a:off x="1935929" y="4094288"/>
              <a:ext cx="598011" cy="884587"/>
            </a:xfrm>
            <a:custGeom>
              <a:avLst/>
              <a:gdLst>
                <a:gd name="T0" fmla="*/ 223 w 409"/>
                <a:gd name="T1" fmla="*/ 27 h 605"/>
                <a:gd name="T2" fmla="*/ 310 w 409"/>
                <a:gd name="T3" fmla="*/ 8 h 605"/>
                <a:gd name="T4" fmla="*/ 314 w 409"/>
                <a:gd name="T5" fmla="*/ 74 h 605"/>
                <a:gd name="T6" fmla="*/ 304 w 409"/>
                <a:gd name="T7" fmla="*/ 82 h 605"/>
                <a:gd name="T8" fmla="*/ 343 w 409"/>
                <a:gd name="T9" fmla="*/ 101 h 605"/>
                <a:gd name="T10" fmla="*/ 385 w 409"/>
                <a:gd name="T11" fmla="*/ 93 h 605"/>
                <a:gd name="T12" fmla="*/ 383 w 409"/>
                <a:gd name="T13" fmla="*/ 151 h 605"/>
                <a:gd name="T14" fmla="*/ 373 w 409"/>
                <a:gd name="T15" fmla="*/ 169 h 605"/>
                <a:gd name="T16" fmla="*/ 360 w 409"/>
                <a:gd name="T17" fmla="*/ 256 h 605"/>
                <a:gd name="T18" fmla="*/ 347 w 409"/>
                <a:gd name="T19" fmla="*/ 287 h 605"/>
                <a:gd name="T20" fmla="*/ 353 w 409"/>
                <a:gd name="T21" fmla="*/ 328 h 605"/>
                <a:gd name="T22" fmla="*/ 355 w 409"/>
                <a:gd name="T23" fmla="*/ 362 h 605"/>
                <a:gd name="T24" fmla="*/ 333 w 409"/>
                <a:gd name="T25" fmla="*/ 374 h 605"/>
                <a:gd name="T26" fmla="*/ 328 w 409"/>
                <a:gd name="T27" fmla="*/ 389 h 605"/>
                <a:gd name="T28" fmla="*/ 343 w 409"/>
                <a:gd name="T29" fmla="*/ 414 h 605"/>
                <a:gd name="T30" fmla="*/ 328 w 409"/>
                <a:gd name="T31" fmla="*/ 427 h 605"/>
                <a:gd name="T32" fmla="*/ 315 w 409"/>
                <a:gd name="T33" fmla="*/ 439 h 605"/>
                <a:gd name="T34" fmla="*/ 324 w 409"/>
                <a:gd name="T35" fmla="*/ 458 h 605"/>
                <a:gd name="T36" fmla="*/ 279 w 409"/>
                <a:gd name="T37" fmla="*/ 479 h 605"/>
                <a:gd name="T38" fmla="*/ 248 w 409"/>
                <a:gd name="T39" fmla="*/ 516 h 605"/>
                <a:gd name="T40" fmla="*/ 225 w 409"/>
                <a:gd name="T41" fmla="*/ 525 h 605"/>
                <a:gd name="T42" fmla="*/ 215 w 409"/>
                <a:gd name="T43" fmla="*/ 555 h 605"/>
                <a:gd name="T44" fmla="*/ 204 w 409"/>
                <a:gd name="T45" fmla="*/ 590 h 605"/>
                <a:gd name="T46" fmla="*/ 181 w 409"/>
                <a:gd name="T47" fmla="*/ 592 h 605"/>
                <a:gd name="T48" fmla="*/ 157 w 409"/>
                <a:gd name="T49" fmla="*/ 572 h 605"/>
                <a:gd name="T50" fmla="*/ 141 w 409"/>
                <a:gd name="T51" fmla="*/ 530 h 605"/>
                <a:gd name="T52" fmla="*/ 129 w 409"/>
                <a:gd name="T53" fmla="*/ 496 h 605"/>
                <a:gd name="T54" fmla="*/ 148 w 409"/>
                <a:gd name="T55" fmla="*/ 461 h 605"/>
                <a:gd name="T56" fmla="*/ 139 w 409"/>
                <a:gd name="T57" fmla="*/ 455 h 605"/>
                <a:gd name="T58" fmla="*/ 124 w 409"/>
                <a:gd name="T59" fmla="*/ 438 h 605"/>
                <a:gd name="T60" fmla="*/ 147 w 409"/>
                <a:gd name="T61" fmla="*/ 433 h 605"/>
                <a:gd name="T62" fmla="*/ 123 w 409"/>
                <a:gd name="T63" fmla="*/ 415 h 605"/>
                <a:gd name="T64" fmla="*/ 121 w 409"/>
                <a:gd name="T65" fmla="*/ 381 h 605"/>
                <a:gd name="T66" fmla="*/ 99 w 409"/>
                <a:gd name="T67" fmla="*/ 329 h 605"/>
                <a:gd name="T68" fmla="*/ 66 w 409"/>
                <a:gd name="T69" fmla="*/ 300 h 605"/>
                <a:gd name="T70" fmla="*/ 24 w 409"/>
                <a:gd name="T71" fmla="*/ 294 h 605"/>
                <a:gd name="T72" fmla="*/ 43 w 409"/>
                <a:gd name="T73" fmla="*/ 265 h 605"/>
                <a:gd name="T74" fmla="*/ 1 w 409"/>
                <a:gd name="T75" fmla="*/ 231 h 605"/>
                <a:gd name="T76" fmla="*/ 53 w 409"/>
                <a:gd name="T77" fmla="*/ 184 h 605"/>
                <a:gd name="T78" fmla="*/ 64 w 409"/>
                <a:gd name="T79" fmla="*/ 125 h 605"/>
                <a:gd name="T80" fmla="*/ 87 w 409"/>
                <a:gd name="T81" fmla="*/ 87 h 605"/>
                <a:gd name="T82" fmla="*/ 135 w 409"/>
                <a:gd name="T83" fmla="*/ 93 h 605"/>
                <a:gd name="T84" fmla="*/ 179 w 409"/>
                <a:gd name="T85" fmla="*/ 90 h 605"/>
                <a:gd name="T86" fmla="*/ 177 w 409"/>
                <a:gd name="T87" fmla="*/ 57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9" h="605">
                  <a:moveTo>
                    <a:pt x="177" y="57"/>
                  </a:moveTo>
                  <a:lnTo>
                    <a:pt x="200" y="24"/>
                  </a:lnTo>
                  <a:lnTo>
                    <a:pt x="223" y="27"/>
                  </a:lnTo>
                  <a:lnTo>
                    <a:pt x="233" y="5"/>
                  </a:lnTo>
                  <a:lnTo>
                    <a:pt x="256" y="0"/>
                  </a:lnTo>
                  <a:lnTo>
                    <a:pt x="310" y="8"/>
                  </a:lnTo>
                  <a:lnTo>
                    <a:pt x="351" y="52"/>
                  </a:lnTo>
                  <a:lnTo>
                    <a:pt x="339" y="72"/>
                  </a:lnTo>
                  <a:lnTo>
                    <a:pt x="314" y="74"/>
                  </a:lnTo>
                  <a:lnTo>
                    <a:pt x="278" y="79"/>
                  </a:lnTo>
                  <a:lnTo>
                    <a:pt x="281" y="87"/>
                  </a:lnTo>
                  <a:lnTo>
                    <a:pt x="304" y="82"/>
                  </a:lnTo>
                  <a:lnTo>
                    <a:pt x="325" y="98"/>
                  </a:lnTo>
                  <a:lnTo>
                    <a:pt x="338" y="84"/>
                  </a:lnTo>
                  <a:lnTo>
                    <a:pt x="343" y="101"/>
                  </a:lnTo>
                  <a:lnTo>
                    <a:pt x="336" y="127"/>
                  </a:lnTo>
                  <a:lnTo>
                    <a:pt x="353" y="110"/>
                  </a:lnTo>
                  <a:lnTo>
                    <a:pt x="385" y="93"/>
                  </a:lnTo>
                  <a:lnTo>
                    <a:pt x="406" y="102"/>
                  </a:lnTo>
                  <a:lnTo>
                    <a:pt x="409" y="121"/>
                  </a:lnTo>
                  <a:lnTo>
                    <a:pt x="383" y="151"/>
                  </a:lnTo>
                  <a:lnTo>
                    <a:pt x="378" y="161"/>
                  </a:lnTo>
                  <a:lnTo>
                    <a:pt x="357" y="168"/>
                  </a:lnTo>
                  <a:lnTo>
                    <a:pt x="373" y="169"/>
                  </a:lnTo>
                  <a:lnTo>
                    <a:pt x="365" y="197"/>
                  </a:lnTo>
                  <a:lnTo>
                    <a:pt x="360" y="220"/>
                  </a:lnTo>
                  <a:lnTo>
                    <a:pt x="360" y="256"/>
                  </a:lnTo>
                  <a:lnTo>
                    <a:pt x="367" y="277"/>
                  </a:lnTo>
                  <a:lnTo>
                    <a:pt x="357" y="278"/>
                  </a:lnTo>
                  <a:lnTo>
                    <a:pt x="347" y="287"/>
                  </a:lnTo>
                  <a:lnTo>
                    <a:pt x="359" y="302"/>
                  </a:lnTo>
                  <a:lnTo>
                    <a:pt x="360" y="325"/>
                  </a:lnTo>
                  <a:lnTo>
                    <a:pt x="353" y="328"/>
                  </a:lnTo>
                  <a:lnTo>
                    <a:pt x="361" y="350"/>
                  </a:lnTo>
                  <a:lnTo>
                    <a:pt x="347" y="351"/>
                  </a:lnTo>
                  <a:lnTo>
                    <a:pt x="355" y="362"/>
                  </a:lnTo>
                  <a:lnTo>
                    <a:pt x="353" y="370"/>
                  </a:lnTo>
                  <a:lnTo>
                    <a:pt x="343" y="374"/>
                  </a:lnTo>
                  <a:lnTo>
                    <a:pt x="333" y="374"/>
                  </a:lnTo>
                  <a:lnTo>
                    <a:pt x="342" y="389"/>
                  </a:lnTo>
                  <a:lnTo>
                    <a:pt x="342" y="399"/>
                  </a:lnTo>
                  <a:lnTo>
                    <a:pt x="328" y="389"/>
                  </a:lnTo>
                  <a:lnTo>
                    <a:pt x="325" y="395"/>
                  </a:lnTo>
                  <a:lnTo>
                    <a:pt x="334" y="401"/>
                  </a:lnTo>
                  <a:lnTo>
                    <a:pt x="343" y="414"/>
                  </a:lnTo>
                  <a:lnTo>
                    <a:pt x="345" y="430"/>
                  </a:lnTo>
                  <a:lnTo>
                    <a:pt x="333" y="434"/>
                  </a:lnTo>
                  <a:lnTo>
                    <a:pt x="328" y="427"/>
                  </a:lnTo>
                  <a:lnTo>
                    <a:pt x="320" y="415"/>
                  </a:lnTo>
                  <a:lnTo>
                    <a:pt x="322" y="429"/>
                  </a:lnTo>
                  <a:lnTo>
                    <a:pt x="315" y="439"/>
                  </a:lnTo>
                  <a:lnTo>
                    <a:pt x="332" y="440"/>
                  </a:lnTo>
                  <a:lnTo>
                    <a:pt x="342" y="441"/>
                  </a:lnTo>
                  <a:lnTo>
                    <a:pt x="324" y="458"/>
                  </a:lnTo>
                  <a:lnTo>
                    <a:pt x="305" y="473"/>
                  </a:lnTo>
                  <a:lnTo>
                    <a:pt x="286" y="479"/>
                  </a:lnTo>
                  <a:lnTo>
                    <a:pt x="279" y="479"/>
                  </a:lnTo>
                  <a:lnTo>
                    <a:pt x="272" y="486"/>
                  </a:lnTo>
                  <a:lnTo>
                    <a:pt x="262" y="504"/>
                  </a:lnTo>
                  <a:lnTo>
                    <a:pt x="248" y="516"/>
                  </a:lnTo>
                  <a:lnTo>
                    <a:pt x="243" y="516"/>
                  </a:lnTo>
                  <a:lnTo>
                    <a:pt x="234" y="521"/>
                  </a:lnTo>
                  <a:lnTo>
                    <a:pt x="225" y="525"/>
                  </a:lnTo>
                  <a:lnTo>
                    <a:pt x="219" y="534"/>
                  </a:lnTo>
                  <a:lnTo>
                    <a:pt x="219" y="545"/>
                  </a:lnTo>
                  <a:lnTo>
                    <a:pt x="215" y="555"/>
                  </a:lnTo>
                  <a:lnTo>
                    <a:pt x="204" y="567"/>
                  </a:lnTo>
                  <a:lnTo>
                    <a:pt x="206" y="578"/>
                  </a:lnTo>
                  <a:lnTo>
                    <a:pt x="204" y="590"/>
                  </a:lnTo>
                  <a:lnTo>
                    <a:pt x="200" y="603"/>
                  </a:lnTo>
                  <a:lnTo>
                    <a:pt x="191" y="605"/>
                  </a:lnTo>
                  <a:lnTo>
                    <a:pt x="181" y="592"/>
                  </a:lnTo>
                  <a:lnTo>
                    <a:pt x="168" y="592"/>
                  </a:lnTo>
                  <a:lnTo>
                    <a:pt x="162" y="585"/>
                  </a:lnTo>
                  <a:lnTo>
                    <a:pt x="157" y="572"/>
                  </a:lnTo>
                  <a:lnTo>
                    <a:pt x="145" y="553"/>
                  </a:lnTo>
                  <a:lnTo>
                    <a:pt x="142" y="543"/>
                  </a:lnTo>
                  <a:lnTo>
                    <a:pt x="141" y="530"/>
                  </a:lnTo>
                  <a:lnTo>
                    <a:pt x="132" y="514"/>
                  </a:lnTo>
                  <a:lnTo>
                    <a:pt x="134" y="502"/>
                  </a:lnTo>
                  <a:lnTo>
                    <a:pt x="129" y="496"/>
                  </a:lnTo>
                  <a:lnTo>
                    <a:pt x="136" y="475"/>
                  </a:lnTo>
                  <a:lnTo>
                    <a:pt x="146" y="468"/>
                  </a:lnTo>
                  <a:lnTo>
                    <a:pt x="148" y="461"/>
                  </a:lnTo>
                  <a:lnTo>
                    <a:pt x="151" y="445"/>
                  </a:lnTo>
                  <a:lnTo>
                    <a:pt x="142" y="452"/>
                  </a:lnTo>
                  <a:lnTo>
                    <a:pt x="139" y="455"/>
                  </a:lnTo>
                  <a:lnTo>
                    <a:pt x="133" y="458"/>
                  </a:lnTo>
                  <a:lnTo>
                    <a:pt x="124" y="451"/>
                  </a:lnTo>
                  <a:lnTo>
                    <a:pt x="124" y="438"/>
                  </a:lnTo>
                  <a:lnTo>
                    <a:pt x="127" y="428"/>
                  </a:lnTo>
                  <a:lnTo>
                    <a:pt x="133" y="427"/>
                  </a:lnTo>
                  <a:lnTo>
                    <a:pt x="147" y="433"/>
                  </a:lnTo>
                  <a:lnTo>
                    <a:pt x="135" y="420"/>
                  </a:lnTo>
                  <a:lnTo>
                    <a:pt x="129" y="412"/>
                  </a:lnTo>
                  <a:lnTo>
                    <a:pt x="123" y="415"/>
                  </a:lnTo>
                  <a:lnTo>
                    <a:pt x="117" y="410"/>
                  </a:lnTo>
                  <a:lnTo>
                    <a:pt x="124" y="389"/>
                  </a:lnTo>
                  <a:lnTo>
                    <a:pt x="121" y="381"/>
                  </a:lnTo>
                  <a:lnTo>
                    <a:pt x="115" y="365"/>
                  </a:lnTo>
                  <a:lnTo>
                    <a:pt x="107" y="339"/>
                  </a:lnTo>
                  <a:lnTo>
                    <a:pt x="99" y="329"/>
                  </a:lnTo>
                  <a:lnTo>
                    <a:pt x="99" y="318"/>
                  </a:lnTo>
                  <a:lnTo>
                    <a:pt x="81" y="302"/>
                  </a:lnTo>
                  <a:lnTo>
                    <a:pt x="66" y="300"/>
                  </a:lnTo>
                  <a:lnTo>
                    <a:pt x="48" y="301"/>
                  </a:lnTo>
                  <a:lnTo>
                    <a:pt x="33" y="304"/>
                  </a:lnTo>
                  <a:lnTo>
                    <a:pt x="24" y="294"/>
                  </a:lnTo>
                  <a:lnTo>
                    <a:pt x="13" y="276"/>
                  </a:lnTo>
                  <a:lnTo>
                    <a:pt x="30" y="266"/>
                  </a:lnTo>
                  <a:lnTo>
                    <a:pt x="43" y="265"/>
                  </a:lnTo>
                  <a:lnTo>
                    <a:pt x="16" y="256"/>
                  </a:lnTo>
                  <a:lnTo>
                    <a:pt x="0" y="243"/>
                  </a:lnTo>
                  <a:lnTo>
                    <a:pt x="1" y="231"/>
                  </a:lnTo>
                  <a:lnTo>
                    <a:pt x="27" y="214"/>
                  </a:lnTo>
                  <a:lnTo>
                    <a:pt x="51" y="197"/>
                  </a:lnTo>
                  <a:lnTo>
                    <a:pt x="53" y="184"/>
                  </a:lnTo>
                  <a:lnTo>
                    <a:pt x="35" y="171"/>
                  </a:lnTo>
                  <a:lnTo>
                    <a:pt x="41" y="154"/>
                  </a:lnTo>
                  <a:lnTo>
                    <a:pt x="64" y="125"/>
                  </a:lnTo>
                  <a:lnTo>
                    <a:pt x="74" y="120"/>
                  </a:lnTo>
                  <a:lnTo>
                    <a:pt x="71" y="99"/>
                  </a:lnTo>
                  <a:lnTo>
                    <a:pt x="87" y="87"/>
                  </a:lnTo>
                  <a:lnTo>
                    <a:pt x="107" y="79"/>
                  </a:lnTo>
                  <a:lnTo>
                    <a:pt x="128" y="79"/>
                  </a:lnTo>
                  <a:lnTo>
                    <a:pt x="135" y="93"/>
                  </a:lnTo>
                  <a:lnTo>
                    <a:pt x="153" y="67"/>
                  </a:lnTo>
                  <a:lnTo>
                    <a:pt x="169" y="85"/>
                  </a:lnTo>
                  <a:lnTo>
                    <a:pt x="179" y="90"/>
                  </a:lnTo>
                  <a:lnTo>
                    <a:pt x="193" y="104"/>
                  </a:lnTo>
                  <a:lnTo>
                    <a:pt x="177" y="79"/>
                  </a:lnTo>
                  <a:lnTo>
                    <a:pt x="177" y="57"/>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5" name="Freeform 67"/>
            <p:cNvSpPr>
              <a:spLocks noEditPoints="1"/>
            </p:cNvSpPr>
            <p:nvPr/>
          </p:nvSpPr>
          <p:spPr bwMode="auto">
            <a:xfrm>
              <a:off x="2852682" y="5265451"/>
              <a:ext cx="62872" cy="86266"/>
            </a:xfrm>
            <a:custGeom>
              <a:avLst/>
              <a:gdLst>
                <a:gd name="T0" fmla="*/ 27 w 43"/>
                <a:gd name="T1" fmla="*/ 55 h 59"/>
                <a:gd name="T2" fmla="*/ 37 w 43"/>
                <a:gd name="T3" fmla="*/ 55 h 59"/>
                <a:gd name="T4" fmla="*/ 41 w 43"/>
                <a:gd name="T5" fmla="*/ 56 h 59"/>
                <a:gd name="T6" fmla="*/ 30 w 43"/>
                <a:gd name="T7" fmla="*/ 59 h 59"/>
                <a:gd name="T8" fmla="*/ 21 w 43"/>
                <a:gd name="T9" fmla="*/ 56 h 59"/>
                <a:gd name="T10" fmla="*/ 43 w 43"/>
                <a:gd name="T11" fmla="*/ 2 h 59"/>
                <a:gd name="T12" fmla="*/ 40 w 43"/>
                <a:gd name="T13" fmla="*/ 9 h 59"/>
                <a:gd name="T14" fmla="*/ 31 w 43"/>
                <a:gd name="T15" fmla="*/ 8 h 59"/>
                <a:gd name="T16" fmla="*/ 27 w 43"/>
                <a:gd name="T17" fmla="*/ 15 h 59"/>
                <a:gd name="T18" fmla="*/ 21 w 43"/>
                <a:gd name="T19" fmla="*/ 16 h 59"/>
                <a:gd name="T20" fmla="*/ 17 w 43"/>
                <a:gd name="T21" fmla="*/ 14 h 59"/>
                <a:gd name="T22" fmla="*/ 21 w 43"/>
                <a:gd name="T23" fmla="*/ 23 h 59"/>
                <a:gd name="T24" fmla="*/ 23 w 43"/>
                <a:gd name="T25" fmla="*/ 28 h 59"/>
                <a:gd name="T26" fmla="*/ 25 w 43"/>
                <a:gd name="T27" fmla="*/ 36 h 59"/>
                <a:gd name="T28" fmla="*/ 19 w 43"/>
                <a:gd name="T29" fmla="*/ 34 h 59"/>
                <a:gd name="T30" fmla="*/ 19 w 43"/>
                <a:gd name="T31" fmla="*/ 39 h 59"/>
                <a:gd name="T32" fmla="*/ 19 w 43"/>
                <a:gd name="T33" fmla="*/ 46 h 59"/>
                <a:gd name="T34" fmla="*/ 17 w 43"/>
                <a:gd name="T35" fmla="*/ 43 h 59"/>
                <a:gd name="T36" fmla="*/ 15 w 43"/>
                <a:gd name="T37" fmla="*/ 46 h 59"/>
                <a:gd name="T38" fmla="*/ 14 w 43"/>
                <a:gd name="T39" fmla="*/ 44 h 59"/>
                <a:gd name="T40" fmla="*/ 12 w 43"/>
                <a:gd name="T41" fmla="*/ 42 h 59"/>
                <a:gd name="T42" fmla="*/ 11 w 43"/>
                <a:gd name="T43" fmla="*/ 44 h 59"/>
                <a:gd name="T44" fmla="*/ 8 w 43"/>
                <a:gd name="T45" fmla="*/ 40 h 59"/>
                <a:gd name="T46" fmla="*/ 9 w 43"/>
                <a:gd name="T47" fmla="*/ 37 h 59"/>
                <a:gd name="T48" fmla="*/ 7 w 43"/>
                <a:gd name="T49" fmla="*/ 37 h 59"/>
                <a:gd name="T50" fmla="*/ 7 w 43"/>
                <a:gd name="T51" fmla="*/ 33 h 59"/>
                <a:gd name="T52" fmla="*/ 9 w 43"/>
                <a:gd name="T53" fmla="*/ 32 h 59"/>
                <a:gd name="T54" fmla="*/ 12 w 43"/>
                <a:gd name="T55" fmla="*/ 31 h 59"/>
                <a:gd name="T56" fmla="*/ 14 w 43"/>
                <a:gd name="T57" fmla="*/ 32 h 59"/>
                <a:gd name="T58" fmla="*/ 13 w 43"/>
                <a:gd name="T59" fmla="*/ 31 h 59"/>
                <a:gd name="T60" fmla="*/ 9 w 43"/>
                <a:gd name="T61" fmla="*/ 31 h 59"/>
                <a:gd name="T62" fmla="*/ 3 w 43"/>
                <a:gd name="T63" fmla="*/ 27 h 59"/>
                <a:gd name="T64" fmla="*/ 3 w 43"/>
                <a:gd name="T65" fmla="*/ 25 h 59"/>
                <a:gd name="T66" fmla="*/ 0 w 43"/>
                <a:gd name="T67" fmla="*/ 20 h 59"/>
                <a:gd name="T68" fmla="*/ 3 w 43"/>
                <a:gd name="T69" fmla="*/ 13 h 59"/>
                <a:gd name="T70" fmla="*/ 6 w 43"/>
                <a:gd name="T71" fmla="*/ 9 h 59"/>
                <a:gd name="T72" fmla="*/ 12 w 43"/>
                <a:gd name="T73" fmla="*/ 7 h 59"/>
                <a:gd name="T74" fmla="*/ 17 w 43"/>
                <a:gd name="T75" fmla="*/ 4 h 59"/>
                <a:gd name="T76" fmla="*/ 23 w 43"/>
                <a:gd name="T77" fmla="*/ 4 h 59"/>
                <a:gd name="T78" fmla="*/ 34 w 43"/>
                <a:gd name="T79" fmla="*/ 5 h 59"/>
                <a:gd name="T80" fmla="*/ 40 w 43"/>
                <a:gd name="T8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3" h="59">
                  <a:moveTo>
                    <a:pt x="24" y="52"/>
                  </a:moveTo>
                  <a:lnTo>
                    <a:pt x="27" y="55"/>
                  </a:lnTo>
                  <a:lnTo>
                    <a:pt x="32" y="55"/>
                  </a:lnTo>
                  <a:lnTo>
                    <a:pt x="37" y="55"/>
                  </a:lnTo>
                  <a:lnTo>
                    <a:pt x="37" y="56"/>
                  </a:lnTo>
                  <a:lnTo>
                    <a:pt x="41" y="56"/>
                  </a:lnTo>
                  <a:lnTo>
                    <a:pt x="40" y="59"/>
                  </a:lnTo>
                  <a:lnTo>
                    <a:pt x="30" y="59"/>
                  </a:lnTo>
                  <a:lnTo>
                    <a:pt x="30" y="57"/>
                  </a:lnTo>
                  <a:lnTo>
                    <a:pt x="21" y="56"/>
                  </a:lnTo>
                  <a:lnTo>
                    <a:pt x="24" y="52"/>
                  </a:lnTo>
                  <a:close/>
                  <a:moveTo>
                    <a:pt x="43" y="2"/>
                  </a:moveTo>
                  <a:lnTo>
                    <a:pt x="41" y="8"/>
                  </a:lnTo>
                  <a:lnTo>
                    <a:pt x="40" y="9"/>
                  </a:lnTo>
                  <a:lnTo>
                    <a:pt x="35" y="9"/>
                  </a:lnTo>
                  <a:lnTo>
                    <a:pt x="31" y="8"/>
                  </a:lnTo>
                  <a:lnTo>
                    <a:pt x="24" y="10"/>
                  </a:lnTo>
                  <a:lnTo>
                    <a:pt x="27" y="15"/>
                  </a:lnTo>
                  <a:lnTo>
                    <a:pt x="25" y="16"/>
                  </a:lnTo>
                  <a:lnTo>
                    <a:pt x="21" y="16"/>
                  </a:lnTo>
                  <a:lnTo>
                    <a:pt x="18" y="11"/>
                  </a:lnTo>
                  <a:lnTo>
                    <a:pt x="17" y="14"/>
                  </a:lnTo>
                  <a:lnTo>
                    <a:pt x="18" y="19"/>
                  </a:lnTo>
                  <a:lnTo>
                    <a:pt x="21" y="23"/>
                  </a:lnTo>
                  <a:lnTo>
                    <a:pt x="18" y="25"/>
                  </a:lnTo>
                  <a:lnTo>
                    <a:pt x="23" y="28"/>
                  </a:lnTo>
                  <a:lnTo>
                    <a:pt x="25" y="31"/>
                  </a:lnTo>
                  <a:lnTo>
                    <a:pt x="25" y="36"/>
                  </a:lnTo>
                  <a:lnTo>
                    <a:pt x="23" y="33"/>
                  </a:lnTo>
                  <a:lnTo>
                    <a:pt x="19" y="34"/>
                  </a:lnTo>
                  <a:lnTo>
                    <a:pt x="21" y="38"/>
                  </a:lnTo>
                  <a:lnTo>
                    <a:pt x="19" y="39"/>
                  </a:lnTo>
                  <a:lnTo>
                    <a:pt x="17" y="37"/>
                  </a:lnTo>
                  <a:lnTo>
                    <a:pt x="19" y="46"/>
                  </a:lnTo>
                  <a:lnTo>
                    <a:pt x="18" y="46"/>
                  </a:lnTo>
                  <a:lnTo>
                    <a:pt x="17" y="43"/>
                  </a:lnTo>
                  <a:lnTo>
                    <a:pt x="15" y="43"/>
                  </a:lnTo>
                  <a:lnTo>
                    <a:pt x="15" y="46"/>
                  </a:lnTo>
                  <a:lnTo>
                    <a:pt x="14" y="45"/>
                  </a:lnTo>
                  <a:lnTo>
                    <a:pt x="14" y="44"/>
                  </a:lnTo>
                  <a:lnTo>
                    <a:pt x="13" y="42"/>
                  </a:lnTo>
                  <a:lnTo>
                    <a:pt x="12" y="42"/>
                  </a:lnTo>
                  <a:lnTo>
                    <a:pt x="12" y="44"/>
                  </a:lnTo>
                  <a:lnTo>
                    <a:pt x="11" y="44"/>
                  </a:lnTo>
                  <a:lnTo>
                    <a:pt x="9" y="43"/>
                  </a:lnTo>
                  <a:lnTo>
                    <a:pt x="8" y="40"/>
                  </a:lnTo>
                  <a:lnTo>
                    <a:pt x="11" y="39"/>
                  </a:lnTo>
                  <a:lnTo>
                    <a:pt x="9" y="37"/>
                  </a:lnTo>
                  <a:lnTo>
                    <a:pt x="8" y="37"/>
                  </a:lnTo>
                  <a:lnTo>
                    <a:pt x="7" y="37"/>
                  </a:lnTo>
                  <a:lnTo>
                    <a:pt x="6" y="34"/>
                  </a:lnTo>
                  <a:lnTo>
                    <a:pt x="7" y="33"/>
                  </a:lnTo>
                  <a:lnTo>
                    <a:pt x="8" y="32"/>
                  </a:lnTo>
                  <a:lnTo>
                    <a:pt x="9" y="32"/>
                  </a:lnTo>
                  <a:lnTo>
                    <a:pt x="11" y="31"/>
                  </a:lnTo>
                  <a:lnTo>
                    <a:pt x="12" y="31"/>
                  </a:lnTo>
                  <a:lnTo>
                    <a:pt x="13" y="32"/>
                  </a:lnTo>
                  <a:lnTo>
                    <a:pt x="14" y="32"/>
                  </a:lnTo>
                  <a:lnTo>
                    <a:pt x="15" y="31"/>
                  </a:lnTo>
                  <a:lnTo>
                    <a:pt x="13" y="31"/>
                  </a:lnTo>
                  <a:lnTo>
                    <a:pt x="12" y="30"/>
                  </a:lnTo>
                  <a:lnTo>
                    <a:pt x="9" y="31"/>
                  </a:lnTo>
                  <a:lnTo>
                    <a:pt x="6" y="31"/>
                  </a:lnTo>
                  <a:lnTo>
                    <a:pt x="3" y="27"/>
                  </a:lnTo>
                  <a:lnTo>
                    <a:pt x="3" y="26"/>
                  </a:lnTo>
                  <a:lnTo>
                    <a:pt x="3" y="25"/>
                  </a:lnTo>
                  <a:lnTo>
                    <a:pt x="0" y="22"/>
                  </a:lnTo>
                  <a:lnTo>
                    <a:pt x="0" y="20"/>
                  </a:lnTo>
                  <a:lnTo>
                    <a:pt x="2" y="15"/>
                  </a:lnTo>
                  <a:lnTo>
                    <a:pt x="3" y="13"/>
                  </a:lnTo>
                  <a:lnTo>
                    <a:pt x="6" y="11"/>
                  </a:lnTo>
                  <a:lnTo>
                    <a:pt x="6" y="9"/>
                  </a:lnTo>
                  <a:lnTo>
                    <a:pt x="9" y="8"/>
                  </a:lnTo>
                  <a:lnTo>
                    <a:pt x="12" y="7"/>
                  </a:lnTo>
                  <a:lnTo>
                    <a:pt x="15" y="7"/>
                  </a:lnTo>
                  <a:lnTo>
                    <a:pt x="17" y="4"/>
                  </a:lnTo>
                  <a:lnTo>
                    <a:pt x="18" y="4"/>
                  </a:lnTo>
                  <a:lnTo>
                    <a:pt x="23" y="4"/>
                  </a:lnTo>
                  <a:lnTo>
                    <a:pt x="29" y="2"/>
                  </a:lnTo>
                  <a:lnTo>
                    <a:pt x="34" y="5"/>
                  </a:lnTo>
                  <a:lnTo>
                    <a:pt x="40" y="4"/>
                  </a:lnTo>
                  <a:lnTo>
                    <a:pt x="40" y="0"/>
                  </a:lnTo>
                  <a:lnTo>
                    <a:pt x="43" y="2"/>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6" name="Freeform 78"/>
            <p:cNvSpPr>
              <a:spLocks/>
            </p:cNvSpPr>
            <p:nvPr/>
          </p:nvSpPr>
          <p:spPr bwMode="auto">
            <a:xfrm>
              <a:off x="3322026" y="5323936"/>
              <a:ext cx="288040" cy="312895"/>
            </a:xfrm>
            <a:custGeom>
              <a:avLst/>
              <a:gdLst>
                <a:gd name="T0" fmla="*/ 188 w 197"/>
                <a:gd name="T1" fmla="*/ 69 h 214"/>
                <a:gd name="T2" fmla="*/ 184 w 197"/>
                <a:gd name="T3" fmla="*/ 66 h 214"/>
                <a:gd name="T4" fmla="*/ 163 w 197"/>
                <a:gd name="T5" fmla="*/ 74 h 214"/>
                <a:gd name="T6" fmla="*/ 161 w 197"/>
                <a:gd name="T7" fmla="*/ 81 h 214"/>
                <a:gd name="T8" fmla="*/ 145 w 197"/>
                <a:gd name="T9" fmla="*/ 83 h 214"/>
                <a:gd name="T10" fmla="*/ 139 w 197"/>
                <a:gd name="T11" fmla="*/ 73 h 214"/>
                <a:gd name="T12" fmla="*/ 134 w 197"/>
                <a:gd name="T13" fmla="*/ 81 h 214"/>
                <a:gd name="T14" fmla="*/ 121 w 197"/>
                <a:gd name="T15" fmla="*/ 84 h 214"/>
                <a:gd name="T16" fmla="*/ 101 w 197"/>
                <a:gd name="T17" fmla="*/ 78 h 214"/>
                <a:gd name="T18" fmla="*/ 81 w 197"/>
                <a:gd name="T19" fmla="*/ 67 h 214"/>
                <a:gd name="T20" fmla="*/ 78 w 197"/>
                <a:gd name="T21" fmla="*/ 51 h 214"/>
                <a:gd name="T22" fmla="*/ 74 w 197"/>
                <a:gd name="T23" fmla="*/ 38 h 214"/>
                <a:gd name="T24" fmla="*/ 72 w 197"/>
                <a:gd name="T25" fmla="*/ 26 h 214"/>
                <a:gd name="T26" fmla="*/ 80 w 197"/>
                <a:gd name="T27" fmla="*/ 21 h 214"/>
                <a:gd name="T28" fmla="*/ 65 w 197"/>
                <a:gd name="T29" fmla="*/ 14 h 214"/>
                <a:gd name="T30" fmla="*/ 54 w 197"/>
                <a:gd name="T31" fmla="*/ 11 h 214"/>
                <a:gd name="T32" fmla="*/ 43 w 197"/>
                <a:gd name="T33" fmla="*/ 2 h 214"/>
                <a:gd name="T34" fmla="*/ 36 w 197"/>
                <a:gd name="T35" fmla="*/ 4 h 214"/>
                <a:gd name="T36" fmla="*/ 33 w 197"/>
                <a:gd name="T37" fmla="*/ 12 h 214"/>
                <a:gd name="T38" fmla="*/ 36 w 197"/>
                <a:gd name="T39" fmla="*/ 34 h 214"/>
                <a:gd name="T40" fmla="*/ 42 w 197"/>
                <a:gd name="T41" fmla="*/ 37 h 214"/>
                <a:gd name="T42" fmla="*/ 42 w 197"/>
                <a:gd name="T43" fmla="*/ 50 h 214"/>
                <a:gd name="T44" fmla="*/ 24 w 197"/>
                <a:gd name="T45" fmla="*/ 74 h 214"/>
                <a:gd name="T46" fmla="*/ 13 w 197"/>
                <a:gd name="T47" fmla="*/ 84 h 214"/>
                <a:gd name="T48" fmla="*/ 19 w 197"/>
                <a:gd name="T49" fmla="*/ 99 h 214"/>
                <a:gd name="T50" fmla="*/ 8 w 197"/>
                <a:gd name="T51" fmla="*/ 112 h 214"/>
                <a:gd name="T52" fmla="*/ 16 w 197"/>
                <a:gd name="T53" fmla="*/ 125 h 214"/>
                <a:gd name="T54" fmla="*/ 31 w 197"/>
                <a:gd name="T55" fmla="*/ 128 h 214"/>
                <a:gd name="T56" fmla="*/ 36 w 197"/>
                <a:gd name="T57" fmla="*/ 160 h 214"/>
                <a:gd name="T58" fmla="*/ 46 w 197"/>
                <a:gd name="T59" fmla="*/ 182 h 214"/>
                <a:gd name="T60" fmla="*/ 54 w 197"/>
                <a:gd name="T61" fmla="*/ 199 h 214"/>
                <a:gd name="T62" fmla="*/ 66 w 197"/>
                <a:gd name="T63" fmla="*/ 212 h 214"/>
                <a:gd name="T64" fmla="*/ 72 w 197"/>
                <a:gd name="T65" fmla="*/ 203 h 214"/>
                <a:gd name="T66" fmla="*/ 78 w 197"/>
                <a:gd name="T67" fmla="*/ 186 h 214"/>
                <a:gd name="T68" fmla="*/ 80 w 197"/>
                <a:gd name="T69" fmla="*/ 166 h 214"/>
                <a:gd name="T70" fmla="*/ 91 w 197"/>
                <a:gd name="T71" fmla="*/ 157 h 214"/>
                <a:gd name="T72" fmla="*/ 101 w 197"/>
                <a:gd name="T73" fmla="*/ 148 h 214"/>
                <a:gd name="T74" fmla="*/ 123 w 197"/>
                <a:gd name="T75" fmla="*/ 131 h 214"/>
                <a:gd name="T76" fmla="*/ 135 w 197"/>
                <a:gd name="T77" fmla="*/ 119 h 214"/>
                <a:gd name="T78" fmla="*/ 139 w 197"/>
                <a:gd name="T79" fmla="*/ 110 h 214"/>
                <a:gd name="T80" fmla="*/ 134 w 197"/>
                <a:gd name="T81" fmla="*/ 99 h 214"/>
                <a:gd name="T82" fmla="*/ 135 w 197"/>
                <a:gd name="T83" fmla="*/ 90 h 214"/>
                <a:gd name="T84" fmla="*/ 146 w 197"/>
                <a:gd name="T85" fmla="*/ 89 h 214"/>
                <a:gd name="T86" fmla="*/ 159 w 197"/>
                <a:gd name="T87" fmla="*/ 95 h 214"/>
                <a:gd name="T88" fmla="*/ 157 w 197"/>
                <a:gd name="T89" fmla="*/ 102 h 214"/>
                <a:gd name="T90" fmla="*/ 159 w 197"/>
                <a:gd name="T91" fmla="*/ 106 h 214"/>
                <a:gd name="T92" fmla="*/ 168 w 197"/>
                <a:gd name="T93" fmla="*/ 115 h 214"/>
                <a:gd name="T94" fmla="*/ 169 w 197"/>
                <a:gd name="T95" fmla="*/ 102 h 214"/>
                <a:gd name="T96" fmla="*/ 177 w 197"/>
                <a:gd name="T97" fmla="*/ 95 h 214"/>
                <a:gd name="T98" fmla="*/ 190 w 197"/>
                <a:gd name="T99" fmla="*/ 79 h 214"/>
                <a:gd name="T100" fmla="*/ 197 w 197"/>
                <a:gd name="T101" fmla="*/ 74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7" h="214">
                  <a:moveTo>
                    <a:pt x="197" y="74"/>
                  </a:moveTo>
                  <a:lnTo>
                    <a:pt x="196" y="70"/>
                  </a:lnTo>
                  <a:lnTo>
                    <a:pt x="188" y="69"/>
                  </a:lnTo>
                  <a:lnTo>
                    <a:pt x="191" y="67"/>
                  </a:lnTo>
                  <a:lnTo>
                    <a:pt x="188" y="62"/>
                  </a:lnTo>
                  <a:lnTo>
                    <a:pt x="184" y="66"/>
                  </a:lnTo>
                  <a:lnTo>
                    <a:pt x="177" y="63"/>
                  </a:lnTo>
                  <a:lnTo>
                    <a:pt x="170" y="68"/>
                  </a:lnTo>
                  <a:lnTo>
                    <a:pt x="163" y="74"/>
                  </a:lnTo>
                  <a:lnTo>
                    <a:pt x="158" y="74"/>
                  </a:lnTo>
                  <a:lnTo>
                    <a:pt x="161" y="77"/>
                  </a:lnTo>
                  <a:lnTo>
                    <a:pt x="161" y="81"/>
                  </a:lnTo>
                  <a:lnTo>
                    <a:pt x="155" y="81"/>
                  </a:lnTo>
                  <a:lnTo>
                    <a:pt x="150" y="81"/>
                  </a:lnTo>
                  <a:lnTo>
                    <a:pt x="145" y="83"/>
                  </a:lnTo>
                  <a:lnTo>
                    <a:pt x="139" y="80"/>
                  </a:lnTo>
                  <a:lnTo>
                    <a:pt x="139" y="78"/>
                  </a:lnTo>
                  <a:lnTo>
                    <a:pt x="139" y="73"/>
                  </a:lnTo>
                  <a:lnTo>
                    <a:pt x="134" y="74"/>
                  </a:lnTo>
                  <a:lnTo>
                    <a:pt x="134" y="78"/>
                  </a:lnTo>
                  <a:lnTo>
                    <a:pt x="134" y="81"/>
                  </a:lnTo>
                  <a:lnTo>
                    <a:pt x="134" y="85"/>
                  </a:lnTo>
                  <a:lnTo>
                    <a:pt x="128" y="85"/>
                  </a:lnTo>
                  <a:lnTo>
                    <a:pt x="121" y="84"/>
                  </a:lnTo>
                  <a:lnTo>
                    <a:pt x="115" y="83"/>
                  </a:lnTo>
                  <a:lnTo>
                    <a:pt x="111" y="79"/>
                  </a:lnTo>
                  <a:lnTo>
                    <a:pt x="101" y="78"/>
                  </a:lnTo>
                  <a:lnTo>
                    <a:pt x="93" y="74"/>
                  </a:lnTo>
                  <a:lnTo>
                    <a:pt x="87" y="69"/>
                  </a:lnTo>
                  <a:lnTo>
                    <a:pt x="81" y="67"/>
                  </a:lnTo>
                  <a:lnTo>
                    <a:pt x="83" y="60"/>
                  </a:lnTo>
                  <a:lnTo>
                    <a:pt x="87" y="56"/>
                  </a:lnTo>
                  <a:lnTo>
                    <a:pt x="78" y="51"/>
                  </a:lnTo>
                  <a:lnTo>
                    <a:pt x="71" y="46"/>
                  </a:lnTo>
                  <a:lnTo>
                    <a:pt x="70" y="38"/>
                  </a:lnTo>
                  <a:lnTo>
                    <a:pt x="74" y="38"/>
                  </a:lnTo>
                  <a:lnTo>
                    <a:pt x="75" y="34"/>
                  </a:lnTo>
                  <a:lnTo>
                    <a:pt x="71" y="31"/>
                  </a:lnTo>
                  <a:lnTo>
                    <a:pt x="72" y="26"/>
                  </a:lnTo>
                  <a:lnTo>
                    <a:pt x="72" y="26"/>
                  </a:lnTo>
                  <a:lnTo>
                    <a:pt x="75" y="26"/>
                  </a:lnTo>
                  <a:lnTo>
                    <a:pt x="80" y="21"/>
                  </a:lnTo>
                  <a:lnTo>
                    <a:pt x="81" y="14"/>
                  </a:lnTo>
                  <a:lnTo>
                    <a:pt x="75" y="10"/>
                  </a:lnTo>
                  <a:lnTo>
                    <a:pt x="65" y="14"/>
                  </a:lnTo>
                  <a:lnTo>
                    <a:pt x="65" y="14"/>
                  </a:lnTo>
                  <a:lnTo>
                    <a:pt x="65" y="14"/>
                  </a:lnTo>
                  <a:lnTo>
                    <a:pt x="54" y="11"/>
                  </a:lnTo>
                  <a:lnTo>
                    <a:pt x="52" y="4"/>
                  </a:lnTo>
                  <a:lnTo>
                    <a:pt x="47" y="0"/>
                  </a:lnTo>
                  <a:lnTo>
                    <a:pt x="43" y="2"/>
                  </a:lnTo>
                  <a:lnTo>
                    <a:pt x="40" y="3"/>
                  </a:lnTo>
                  <a:lnTo>
                    <a:pt x="37" y="3"/>
                  </a:lnTo>
                  <a:lnTo>
                    <a:pt x="36" y="4"/>
                  </a:lnTo>
                  <a:lnTo>
                    <a:pt x="29" y="9"/>
                  </a:lnTo>
                  <a:lnTo>
                    <a:pt x="30" y="12"/>
                  </a:lnTo>
                  <a:lnTo>
                    <a:pt x="33" y="12"/>
                  </a:lnTo>
                  <a:lnTo>
                    <a:pt x="40" y="19"/>
                  </a:lnTo>
                  <a:lnTo>
                    <a:pt x="35" y="22"/>
                  </a:lnTo>
                  <a:lnTo>
                    <a:pt x="36" y="34"/>
                  </a:lnTo>
                  <a:lnTo>
                    <a:pt x="42" y="37"/>
                  </a:lnTo>
                  <a:lnTo>
                    <a:pt x="42" y="35"/>
                  </a:lnTo>
                  <a:lnTo>
                    <a:pt x="42" y="37"/>
                  </a:lnTo>
                  <a:lnTo>
                    <a:pt x="48" y="40"/>
                  </a:lnTo>
                  <a:lnTo>
                    <a:pt x="42" y="45"/>
                  </a:lnTo>
                  <a:lnTo>
                    <a:pt x="42" y="50"/>
                  </a:lnTo>
                  <a:lnTo>
                    <a:pt x="36" y="58"/>
                  </a:lnTo>
                  <a:lnTo>
                    <a:pt x="31" y="66"/>
                  </a:lnTo>
                  <a:lnTo>
                    <a:pt x="24" y="74"/>
                  </a:lnTo>
                  <a:lnTo>
                    <a:pt x="17" y="73"/>
                  </a:lnTo>
                  <a:lnTo>
                    <a:pt x="10" y="81"/>
                  </a:lnTo>
                  <a:lnTo>
                    <a:pt x="13" y="84"/>
                  </a:lnTo>
                  <a:lnTo>
                    <a:pt x="14" y="90"/>
                  </a:lnTo>
                  <a:lnTo>
                    <a:pt x="18" y="93"/>
                  </a:lnTo>
                  <a:lnTo>
                    <a:pt x="19" y="99"/>
                  </a:lnTo>
                  <a:lnTo>
                    <a:pt x="5" y="99"/>
                  </a:lnTo>
                  <a:lnTo>
                    <a:pt x="0" y="106"/>
                  </a:lnTo>
                  <a:lnTo>
                    <a:pt x="8" y="112"/>
                  </a:lnTo>
                  <a:lnTo>
                    <a:pt x="11" y="114"/>
                  </a:lnTo>
                  <a:lnTo>
                    <a:pt x="7" y="116"/>
                  </a:lnTo>
                  <a:lnTo>
                    <a:pt x="16" y="125"/>
                  </a:lnTo>
                  <a:lnTo>
                    <a:pt x="20" y="126"/>
                  </a:lnTo>
                  <a:lnTo>
                    <a:pt x="30" y="121"/>
                  </a:lnTo>
                  <a:lnTo>
                    <a:pt x="31" y="128"/>
                  </a:lnTo>
                  <a:lnTo>
                    <a:pt x="31" y="137"/>
                  </a:lnTo>
                  <a:lnTo>
                    <a:pt x="34" y="147"/>
                  </a:lnTo>
                  <a:lnTo>
                    <a:pt x="36" y="160"/>
                  </a:lnTo>
                  <a:lnTo>
                    <a:pt x="42" y="170"/>
                  </a:lnTo>
                  <a:lnTo>
                    <a:pt x="43" y="173"/>
                  </a:lnTo>
                  <a:lnTo>
                    <a:pt x="46" y="182"/>
                  </a:lnTo>
                  <a:lnTo>
                    <a:pt x="49" y="189"/>
                  </a:lnTo>
                  <a:lnTo>
                    <a:pt x="51" y="191"/>
                  </a:lnTo>
                  <a:lnTo>
                    <a:pt x="54" y="199"/>
                  </a:lnTo>
                  <a:lnTo>
                    <a:pt x="57" y="208"/>
                  </a:lnTo>
                  <a:lnTo>
                    <a:pt x="63" y="214"/>
                  </a:lnTo>
                  <a:lnTo>
                    <a:pt x="66" y="212"/>
                  </a:lnTo>
                  <a:lnTo>
                    <a:pt x="69" y="208"/>
                  </a:lnTo>
                  <a:lnTo>
                    <a:pt x="75" y="206"/>
                  </a:lnTo>
                  <a:lnTo>
                    <a:pt x="72" y="203"/>
                  </a:lnTo>
                  <a:lnTo>
                    <a:pt x="75" y="199"/>
                  </a:lnTo>
                  <a:lnTo>
                    <a:pt x="78" y="199"/>
                  </a:lnTo>
                  <a:lnTo>
                    <a:pt x="78" y="186"/>
                  </a:lnTo>
                  <a:lnTo>
                    <a:pt x="82" y="180"/>
                  </a:lnTo>
                  <a:lnTo>
                    <a:pt x="81" y="174"/>
                  </a:lnTo>
                  <a:lnTo>
                    <a:pt x="80" y="166"/>
                  </a:lnTo>
                  <a:lnTo>
                    <a:pt x="82" y="160"/>
                  </a:lnTo>
                  <a:lnTo>
                    <a:pt x="84" y="160"/>
                  </a:lnTo>
                  <a:lnTo>
                    <a:pt x="91" y="157"/>
                  </a:lnTo>
                  <a:lnTo>
                    <a:pt x="94" y="155"/>
                  </a:lnTo>
                  <a:lnTo>
                    <a:pt x="94" y="153"/>
                  </a:lnTo>
                  <a:lnTo>
                    <a:pt x="101" y="148"/>
                  </a:lnTo>
                  <a:lnTo>
                    <a:pt x="106" y="143"/>
                  </a:lnTo>
                  <a:lnTo>
                    <a:pt x="113" y="136"/>
                  </a:lnTo>
                  <a:lnTo>
                    <a:pt x="123" y="131"/>
                  </a:lnTo>
                  <a:lnTo>
                    <a:pt x="127" y="126"/>
                  </a:lnTo>
                  <a:lnTo>
                    <a:pt x="127" y="121"/>
                  </a:lnTo>
                  <a:lnTo>
                    <a:pt x="135" y="119"/>
                  </a:lnTo>
                  <a:lnTo>
                    <a:pt x="139" y="119"/>
                  </a:lnTo>
                  <a:lnTo>
                    <a:pt x="140" y="116"/>
                  </a:lnTo>
                  <a:lnTo>
                    <a:pt x="139" y="110"/>
                  </a:lnTo>
                  <a:lnTo>
                    <a:pt x="136" y="106"/>
                  </a:lnTo>
                  <a:lnTo>
                    <a:pt x="138" y="101"/>
                  </a:lnTo>
                  <a:lnTo>
                    <a:pt x="134" y="99"/>
                  </a:lnTo>
                  <a:lnTo>
                    <a:pt x="135" y="96"/>
                  </a:lnTo>
                  <a:lnTo>
                    <a:pt x="140" y="93"/>
                  </a:lnTo>
                  <a:lnTo>
                    <a:pt x="135" y="90"/>
                  </a:lnTo>
                  <a:lnTo>
                    <a:pt x="138" y="85"/>
                  </a:lnTo>
                  <a:lnTo>
                    <a:pt x="142" y="87"/>
                  </a:lnTo>
                  <a:lnTo>
                    <a:pt x="146" y="89"/>
                  </a:lnTo>
                  <a:lnTo>
                    <a:pt x="146" y="93"/>
                  </a:lnTo>
                  <a:lnTo>
                    <a:pt x="152" y="95"/>
                  </a:lnTo>
                  <a:lnTo>
                    <a:pt x="159" y="95"/>
                  </a:lnTo>
                  <a:lnTo>
                    <a:pt x="163" y="96"/>
                  </a:lnTo>
                  <a:lnTo>
                    <a:pt x="159" y="102"/>
                  </a:lnTo>
                  <a:lnTo>
                    <a:pt x="157" y="102"/>
                  </a:lnTo>
                  <a:lnTo>
                    <a:pt x="155" y="107"/>
                  </a:lnTo>
                  <a:lnTo>
                    <a:pt x="158" y="110"/>
                  </a:lnTo>
                  <a:lnTo>
                    <a:pt x="159" y="106"/>
                  </a:lnTo>
                  <a:lnTo>
                    <a:pt x="161" y="106"/>
                  </a:lnTo>
                  <a:lnTo>
                    <a:pt x="164" y="116"/>
                  </a:lnTo>
                  <a:lnTo>
                    <a:pt x="168" y="115"/>
                  </a:lnTo>
                  <a:lnTo>
                    <a:pt x="168" y="112"/>
                  </a:lnTo>
                  <a:lnTo>
                    <a:pt x="169" y="109"/>
                  </a:lnTo>
                  <a:lnTo>
                    <a:pt x="169" y="102"/>
                  </a:lnTo>
                  <a:lnTo>
                    <a:pt x="174" y="104"/>
                  </a:lnTo>
                  <a:lnTo>
                    <a:pt x="177" y="98"/>
                  </a:lnTo>
                  <a:lnTo>
                    <a:pt x="177" y="95"/>
                  </a:lnTo>
                  <a:lnTo>
                    <a:pt x="181" y="87"/>
                  </a:lnTo>
                  <a:lnTo>
                    <a:pt x="181" y="84"/>
                  </a:lnTo>
                  <a:lnTo>
                    <a:pt x="190" y="79"/>
                  </a:lnTo>
                  <a:lnTo>
                    <a:pt x="194" y="80"/>
                  </a:lnTo>
                  <a:lnTo>
                    <a:pt x="194" y="75"/>
                  </a:lnTo>
                  <a:lnTo>
                    <a:pt x="197" y="74"/>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8" name="Freeform 80"/>
            <p:cNvSpPr>
              <a:spLocks/>
            </p:cNvSpPr>
            <p:nvPr/>
          </p:nvSpPr>
          <p:spPr bwMode="auto">
            <a:xfrm>
              <a:off x="3086623" y="5293232"/>
              <a:ext cx="187152" cy="169607"/>
            </a:xfrm>
            <a:custGeom>
              <a:avLst/>
              <a:gdLst>
                <a:gd name="T0" fmla="*/ 72 w 128"/>
                <a:gd name="T1" fmla="*/ 19 h 116"/>
                <a:gd name="T2" fmla="*/ 81 w 128"/>
                <a:gd name="T3" fmla="*/ 14 h 116"/>
                <a:gd name="T4" fmla="*/ 88 w 128"/>
                <a:gd name="T5" fmla="*/ 14 h 116"/>
                <a:gd name="T6" fmla="*/ 102 w 128"/>
                <a:gd name="T7" fmla="*/ 19 h 116"/>
                <a:gd name="T8" fmla="*/ 114 w 128"/>
                <a:gd name="T9" fmla="*/ 26 h 116"/>
                <a:gd name="T10" fmla="*/ 113 w 128"/>
                <a:gd name="T11" fmla="*/ 44 h 116"/>
                <a:gd name="T12" fmla="*/ 113 w 128"/>
                <a:gd name="T13" fmla="*/ 50 h 116"/>
                <a:gd name="T14" fmla="*/ 113 w 128"/>
                <a:gd name="T15" fmla="*/ 61 h 116"/>
                <a:gd name="T16" fmla="*/ 117 w 128"/>
                <a:gd name="T17" fmla="*/ 69 h 116"/>
                <a:gd name="T18" fmla="*/ 113 w 128"/>
                <a:gd name="T19" fmla="*/ 81 h 116"/>
                <a:gd name="T20" fmla="*/ 119 w 128"/>
                <a:gd name="T21" fmla="*/ 89 h 116"/>
                <a:gd name="T22" fmla="*/ 125 w 128"/>
                <a:gd name="T23" fmla="*/ 99 h 116"/>
                <a:gd name="T24" fmla="*/ 128 w 128"/>
                <a:gd name="T25" fmla="*/ 104 h 116"/>
                <a:gd name="T26" fmla="*/ 116 w 128"/>
                <a:gd name="T27" fmla="*/ 116 h 116"/>
                <a:gd name="T28" fmla="*/ 97 w 128"/>
                <a:gd name="T29" fmla="*/ 112 h 116"/>
                <a:gd name="T30" fmla="*/ 86 w 128"/>
                <a:gd name="T31" fmla="*/ 102 h 116"/>
                <a:gd name="T32" fmla="*/ 78 w 128"/>
                <a:gd name="T33" fmla="*/ 102 h 116"/>
                <a:gd name="T34" fmla="*/ 63 w 128"/>
                <a:gd name="T35" fmla="*/ 102 h 116"/>
                <a:gd name="T36" fmla="*/ 50 w 128"/>
                <a:gd name="T37" fmla="*/ 95 h 116"/>
                <a:gd name="T38" fmla="*/ 40 w 128"/>
                <a:gd name="T39" fmla="*/ 77 h 116"/>
                <a:gd name="T40" fmla="*/ 33 w 128"/>
                <a:gd name="T41" fmla="*/ 76 h 116"/>
                <a:gd name="T42" fmla="*/ 27 w 128"/>
                <a:gd name="T43" fmla="*/ 76 h 116"/>
                <a:gd name="T44" fmla="*/ 24 w 128"/>
                <a:gd name="T45" fmla="*/ 71 h 116"/>
                <a:gd name="T46" fmla="*/ 22 w 128"/>
                <a:gd name="T47" fmla="*/ 59 h 116"/>
                <a:gd name="T48" fmla="*/ 9 w 128"/>
                <a:gd name="T49" fmla="*/ 48 h 116"/>
                <a:gd name="T50" fmla="*/ 14 w 128"/>
                <a:gd name="T51" fmla="*/ 38 h 116"/>
                <a:gd name="T52" fmla="*/ 9 w 128"/>
                <a:gd name="T53" fmla="*/ 31 h 116"/>
                <a:gd name="T54" fmla="*/ 0 w 128"/>
                <a:gd name="T55" fmla="*/ 14 h 116"/>
                <a:gd name="T56" fmla="*/ 0 w 128"/>
                <a:gd name="T57" fmla="*/ 2 h 116"/>
                <a:gd name="T58" fmla="*/ 5 w 128"/>
                <a:gd name="T59" fmla="*/ 3 h 116"/>
                <a:gd name="T60" fmla="*/ 14 w 128"/>
                <a:gd name="T61" fmla="*/ 8 h 116"/>
                <a:gd name="T62" fmla="*/ 24 w 128"/>
                <a:gd name="T63" fmla="*/ 1 h 116"/>
                <a:gd name="T64" fmla="*/ 28 w 128"/>
                <a:gd name="T65" fmla="*/ 3 h 116"/>
                <a:gd name="T66" fmla="*/ 31 w 128"/>
                <a:gd name="T67" fmla="*/ 12 h 116"/>
                <a:gd name="T68" fmla="*/ 34 w 128"/>
                <a:gd name="T69" fmla="*/ 18 h 116"/>
                <a:gd name="T70" fmla="*/ 45 w 128"/>
                <a:gd name="T71" fmla="*/ 24 h 116"/>
                <a:gd name="T72" fmla="*/ 66 w 128"/>
                <a:gd name="T73" fmla="*/ 23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116">
                  <a:moveTo>
                    <a:pt x="66" y="21"/>
                  </a:moveTo>
                  <a:lnTo>
                    <a:pt x="72" y="19"/>
                  </a:lnTo>
                  <a:lnTo>
                    <a:pt x="76" y="14"/>
                  </a:lnTo>
                  <a:lnTo>
                    <a:pt x="81" y="14"/>
                  </a:lnTo>
                  <a:lnTo>
                    <a:pt x="84" y="13"/>
                  </a:lnTo>
                  <a:lnTo>
                    <a:pt x="88" y="14"/>
                  </a:lnTo>
                  <a:lnTo>
                    <a:pt x="96" y="18"/>
                  </a:lnTo>
                  <a:lnTo>
                    <a:pt x="102" y="19"/>
                  </a:lnTo>
                  <a:lnTo>
                    <a:pt x="109" y="26"/>
                  </a:lnTo>
                  <a:lnTo>
                    <a:pt x="114" y="26"/>
                  </a:lnTo>
                  <a:lnTo>
                    <a:pt x="115" y="33"/>
                  </a:lnTo>
                  <a:lnTo>
                    <a:pt x="113" y="44"/>
                  </a:lnTo>
                  <a:lnTo>
                    <a:pt x="110" y="50"/>
                  </a:lnTo>
                  <a:lnTo>
                    <a:pt x="113" y="50"/>
                  </a:lnTo>
                  <a:lnTo>
                    <a:pt x="110" y="55"/>
                  </a:lnTo>
                  <a:lnTo>
                    <a:pt x="113" y="61"/>
                  </a:lnTo>
                  <a:lnTo>
                    <a:pt x="113" y="66"/>
                  </a:lnTo>
                  <a:lnTo>
                    <a:pt x="117" y="69"/>
                  </a:lnTo>
                  <a:lnTo>
                    <a:pt x="119" y="73"/>
                  </a:lnTo>
                  <a:lnTo>
                    <a:pt x="113" y="81"/>
                  </a:lnTo>
                  <a:lnTo>
                    <a:pt x="116" y="84"/>
                  </a:lnTo>
                  <a:lnTo>
                    <a:pt x="119" y="89"/>
                  </a:lnTo>
                  <a:lnTo>
                    <a:pt x="125" y="91"/>
                  </a:lnTo>
                  <a:lnTo>
                    <a:pt x="125" y="99"/>
                  </a:lnTo>
                  <a:lnTo>
                    <a:pt x="128" y="100"/>
                  </a:lnTo>
                  <a:lnTo>
                    <a:pt x="128" y="104"/>
                  </a:lnTo>
                  <a:lnTo>
                    <a:pt x="119" y="107"/>
                  </a:lnTo>
                  <a:lnTo>
                    <a:pt x="116" y="116"/>
                  </a:lnTo>
                  <a:lnTo>
                    <a:pt x="104" y="113"/>
                  </a:lnTo>
                  <a:lnTo>
                    <a:pt x="97" y="112"/>
                  </a:lnTo>
                  <a:lnTo>
                    <a:pt x="90" y="111"/>
                  </a:lnTo>
                  <a:lnTo>
                    <a:pt x="86" y="102"/>
                  </a:lnTo>
                  <a:lnTo>
                    <a:pt x="84" y="100"/>
                  </a:lnTo>
                  <a:lnTo>
                    <a:pt x="78" y="102"/>
                  </a:lnTo>
                  <a:lnTo>
                    <a:pt x="72" y="105"/>
                  </a:lnTo>
                  <a:lnTo>
                    <a:pt x="63" y="102"/>
                  </a:lnTo>
                  <a:lnTo>
                    <a:pt x="56" y="98"/>
                  </a:lnTo>
                  <a:lnTo>
                    <a:pt x="50" y="95"/>
                  </a:lnTo>
                  <a:lnTo>
                    <a:pt x="45" y="88"/>
                  </a:lnTo>
                  <a:lnTo>
                    <a:pt x="40" y="77"/>
                  </a:lnTo>
                  <a:lnTo>
                    <a:pt x="37" y="79"/>
                  </a:lnTo>
                  <a:lnTo>
                    <a:pt x="33" y="76"/>
                  </a:lnTo>
                  <a:lnTo>
                    <a:pt x="31" y="79"/>
                  </a:lnTo>
                  <a:lnTo>
                    <a:pt x="27" y="76"/>
                  </a:lnTo>
                  <a:lnTo>
                    <a:pt x="26" y="71"/>
                  </a:lnTo>
                  <a:lnTo>
                    <a:pt x="24" y="71"/>
                  </a:lnTo>
                  <a:lnTo>
                    <a:pt x="26" y="65"/>
                  </a:lnTo>
                  <a:lnTo>
                    <a:pt x="22" y="59"/>
                  </a:lnTo>
                  <a:lnTo>
                    <a:pt x="14" y="55"/>
                  </a:lnTo>
                  <a:lnTo>
                    <a:pt x="9" y="48"/>
                  </a:lnTo>
                  <a:lnTo>
                    <a:pt x="10" y="41"/>
                  </a:lnTo>
                  <a:lnTo>
                    <a:pt x="14" y="38"/>
                  </a:lnTo>
                  <a:lnTo>
                    <a:pt x="14" y="33"/>
                  </a:lnTo>
                  <a:lnTo>
                    <a:pt x="9" y="31"/>
                  </a:lnTo>
                  <a:lnTo>
                    <a:pt x="5" y="21"/>
                  </a:lnTo>
                  <a:lnTo>
                    <a:pt x="0" y="14"/>
                  </a:lnTo>
                  <a:lnTo>
                    <a:pt x="3" y="12"/>
                  </a:lnTo>
                  <a:lnTo>
                    <a:pt x="0" y="2"/>
                  </a:lnTo>
                  <a:lnTo>
                    <a:pt x="5" y="0"/>
                  </a:lnTo>
                  <a:lnTo>
                    <a:pt x="5" y="3"/>
                  </a:lnTo>
                  <a:lnTo>
                    <a:pt x="9" y="7"/>
                  </a:lnTo>
                  <a:lnTo>
                    <a:pt x="14" y="8"/>
                  </a:lnTo>
                  <a:lnTo>
                    <a:pt x="16" y="8"/>
                  </a:lnTo>
                  <a:lnTo>
                    <a:pt x="24" y="1"/>
                  </a:lnTo>
                  <a:lnTo>
                    <a:pt x="27" y="1"/>
                  </a:lnTo>
                  <a:lnTo>
                    <a:pt x="28" y="3"/>
                  </a:lnTo>
                  <a:lnTo>
                    <a:pt x="26" y="7"/>
                  </a:lnTo>
                  <a:lnTo>
                    <a:pt x="31" y="12"/>
                  </a:lnTo>
                  <a:lnTo>
                    <a:pt x="32" y="12"/>
                  </a:lnTo>
                  <a:lnTo>
                    <a:pt x="34" y="18"/>
                  </a:lnTo>
                  <a:lnTo>
                    <a:pt x="40" y="19"/>
                  </a:lnTo>
                  <a:lnTo>
                    <a:pt x="45" y="24"/>
                  </a:lnTo>
                  <a:lnTo>
                    <a:pt x="55" y="25"/>
                  </a:lnTo>
                  <a:lnTo>
                    <a:pt x="66" y="23"/>
                  </a:lnTo>
                  <a:lnTo>
                    <a:pt x="66" y="21"/>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9" name="Freeform 81"/>
            <p:cNvSpPr>
              <a:spLocks/>
            </p:cNvSpPr>
            <p:nvPr/>
          </p:nvSpPr>
          <p:spPr bwMode="auto">
            <a:xfrm>
              <a:off x="2415507" y="4835585"/>
              <a:ext cx="105273" cy="70182"/>
            </a:xfrm>
            <a:custGeom>
              <a:avLst/>
              <a:gdLst>
                <a:gd name="T0" fmla="*/ 66 w 72"/>
                <a:gd name="T1" fmla="*/ 1 h 48"/>
                <a:gd name="T2" fmla="*/ 64 w 72"/>
                <a:gd name="T3" fmla="*/ 12 h 48"/>
                <a:gd name="T4" fmla="*/ 72 w 72"/>
                <a:gd name="T5" fmla="*/ 23 h 48"/>
                <a:gd name="T6" fmla="*/ 63 w 72"/>
                <a:gd name="T7" fmla="*/ 35 h 48"/>
                <a:gd name="T8" fmla="*/ 44 w 72"/>
                <a:gd name="T9" fmla="*/ 46 h 48"/>
                <a:gd name="T10" fmla="*/ 38 w 72"/>
                <a:gd name="T11" fmla="*/ 48 h 48"/>
                <a:gd name="T12" fmla="*/ 29 w 72"/>
                <a:gd name="T13" fmla="*/ 46 h 48"/>
                <a:gd name="T14" fmla="*/ 11 w 72"/>
                <a:gd name="T15" fmla="*/ 41 h 48"/>
                <a:gd name="T16" fmla="*/ 17 w 72"/>
                <a:gd name="T17" fmla="*/ 35 h 48"/>
                <a:gd name="T18" fmla="*/ 3 w 72"/>
                <a:gd name="T19" fmla="*/ 26 h 48"/>
                <a:gd name="T20" fmla="*/ 15 w 72"/>
                <a:gd name="T21" fmla="*/ 24 h 48"/>
                <a:gd name="T22" fmla="*/ 15 w 72"/>
                <a:gd name="T23" fmla="*/ 19 h 48"/>
                <a:gd name="T24" fmla="*/ 0 w 72"/>
                <a:gd name="T25" fmla="*/ 15 h 48"/>
                <a:gd name="T26" fmla="*/ 5 w 72"/>
                <a:gd name="T27" fmla="*/ 4 h 48"/>
                <a:gd name="T28" fmla="*/ 15 w 72"/>
                <a:gd name="T29" fmla="*/ 2 h 48"/>
                <a:gd name="T30" fmla="*/ 26 w 72"/>
                <a:gd name="T31" fmla="*/ 13 h 48"/>
                <a:gd name="T32" fmla="*/ 35 w 72"/>
                <a:gd name="T33" fmla="*/ 4 h 48"/>
                <a:gd name="T34" fmla="*/ 44 w 72"/>
                <a:gd name="T35" fmla="*/ 9 h 48"/>
                <a:gd name="T36" fmla="*/ 55 w 72"/>
                <a:gd name="T37" fmla="*/ 0 h 48"/>
                <a:gd name="T38" fmla="*/ 66 w 72"/>
                <a:gd name="T39" fmla="*/ 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2" h="48">
                  <a:moveTo>
                    <a:pt x="66" y="1"/>
                  </a:moveTo>
                  <a:lnTo>
                    <a:pt x="64" y="12"/>
                  </a:lnTo>
                  <a:lnTo>
                    <a:pt x="72" y="23"/>
                  </a:lnTo>
                  <a:lnTo>
                    <a:pt x="63" y="35"/>
                  </a:lnTo>
                  <a:lnTo>
                    <a:pt x="44" y="46"/>
                  </a:lnTo>
                  <a:lnTo>
                    <a:pt x="38" y="48"/>
                  </a:lnTo>
                  <a:lnTo>
                    <a:pt x="29" y="46"/>
                  </a:lnTo>
                  <a:lnTo>
                    <a:pt x="11" y="41"/>
                  </a:lnTo>
                  <a:lnTo>
                    <a:pt x="17" y="35"/>
                  </a:lnTo>
                  <a:lnTo>
                    <a:pt x="3" y="26"/>
                  </a:lnTo>
                  <a:lnTo>
                    <a:pt x="15" y="24"/>
                  </a:lnTo>
                  <a:lnTo>
                    <a:pt x="15" y="19"/>
                  </a:lnTo>
                  <a:lnTo>
                    <a:pt x="0" y="15"/>
                  </a:lnTo>
                  <a:lnTo>
                    <a:pt x="5" y="4"/>
                  </a:lnTo>
                  <a:lnTo>
                    <a:pt x="15" y="2"/>
                  </a:lnTo>
                  <a:lnTo>
                    <a:pt x="26" y="13"/>
                  </a:lnTo>
                  <a:lnTo>
                    <a:pt x="35" y="4"/>
                  </a:lnTo>
                  <a:lnTo>
                    <a:pt x="44" y="9"/>
                  </a:lnTo>
                  <a:lnTo>
                    <a:pt x="55" y="0"/>
                  </a:lnTo>
                  <a:lnTo>
                    <a:pt x="66" y="1"/>
                  </a:lnTo>
                  <a:close/>
                </a:path>
              </a:pathLst>
            </a:custGeom>
            <a:solidFill>
              <a:srgbClr val="C00000"/>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0" name="Freeform 82"/>
            <p:cNvSpPr>
              <a:spLocks noEditPoints="1"/>
            </p:cNvSpPr>
            <p:nvPr/>
          </p:nvSpPr>
          <p:spPr bwMode="auto">
            <a:xfrm>
              <a:off x="2719629" y="5192344"/>
              <a:ext cx="116970" cy="138902"/>
            </a:xfrm>
            <a:custGeom>
              <a:avLst/>
              <a:gdLst>
                <a:gd name="T0" fmla="*/ 57 w 80"/>
                <a:gd name="T1" fmla="*/ 88 h 95"/>
                <a:gd name="T2" fmla="*/ 57 w 80"/>
                <a:gd name="T3" fmla="*/ 95 h 95"/>
                <a:gd name="T4" fmla="*/ 48 w 80"/>
                <a:gd name="T5" fmla="*/ 90 h 95"/>
                <a:gd name="T6" fmla="*/ 40 w 80"/>
                <a:gd name="T7" fmla="*/ 82 h 95"/>
                <a:gd name="T8" fmla="*/ 54 w 80"/>
                <a:gd name="T9" fmla="*/ 82 h 95"/>
                <a:gd name="T10" fmla="*/ 17 w 80"/>
                <a:gd name="T11" fmla="*/ 55 h 95"/>
                <a:gd name="T12" fmla="*/ 21 w 80"/>
                <a:gd name="T13" fmla="*/ 73 h 95"/>
                <a:gd name="T14" fmla="*/ 15 w 80"/>
                <a:gd name="T15" fmla="*/ 76 h 95"/>
                <a:gd name="T16" fmla="*/ 12 w 80"/>
                <a:gd name="T17" fmla="*/ 63 h 95"/>
                <a:gd name="T18" fmla="*/ 13 w 80"/>
                <a:gd name="T19" fmla="*/ 58 h 95"/>
                <a:gd name="T20" fmla="*/ 39 w 80"/>
                <a:gd name="T21" fmla="*/ 3 h 95"/>
                <a:gd name="T22" fmla="*/ 47 w 80"/>
                <a:gd name="T23" fmla="*/ 11 h 95"/>
                <a:gd name="T24" fmla="*/ 44 w 80"/>
                <a:gd name="T25" fmla="*/ 13 h 95"/>
                <a:gd name="T26" fmla="*/ 39 w 80"/>
                <a:gd name="T27" fmla="*/ 21 h 95"/>
                <a:gd name="T28" fmla="*/ 40 w 80"/>
                <a:gd name="T29" fmla="*/ 29 h 95"/>
                <a:gd name="T30" fmla="*/ 50 w 80"/>
                <a:gd name="T31" fmla="*/ 41 h 95"/>
                <a:gd name="T32" fmla="*/ 62 w 80"/>
                <a:gd name="T33" fmla="*/ 48 h 95"/>
                <a:gd name="T34" fmla="*/ 62 w 80"/>
                <a:gd name="T35" fmla="*/ 53 h 95"/>
                <a:gd name="T36" fmla="*/ 73 w 80"/>
                <a:gd name="T37" fmla="*/ 58 h 95"/>
                <a:gd name="T38" fmla="*/ 80 w 80"/>
                <a:gd name="T39" fmla="*/ 65 h 95"/>
                <a:gd name="T40" fmla="*/ 74 w 80"/>
                <a:gd name="T41" fmla="*/ 64 h 95"/>
                <a:gd name="T42" fmla="*/ 65 w 80"/>
                <a:gd name="T43" fmla="*/ 67 h 95"/>
                <a:gd name="T44" fmla="*/ 70 w 80"/>
                <a:gd name="T45" fmla="*/ 76 h 95"/>
                <a:gd name="T46" fmla="*/ 63 w 80"/>
                <a:gd name="T47" fmla="*/ 83 h 95"/>
                <a:gd name="T48" fmla="*/ 61 w 80"/>
                <a:gd name="T49" fmla="*/ 82 h 95"/>
                <a:gd name="T50" fmla="*/ 63 w 80"/>
                <a:gd name="T51" fmla="*/ 75 h 95"/>
                <a:gd name="T52" fmla="*/ 59 w 80"/>
                <a:gd name="T53" fmla="*/ 66 h 95"/>
                <a:gd name="T54" fmla="*/ 54 w 80"/>
                <a:gd name="T55" fmla="*/ 60 h 95"/>
                <a:gd name="T56" fmla="*/ 47 w 80"/>
                <a:gd name="T57" fmla="*/ 55 h 95"/>
                <a:gd name="T58" fmla="*/ 36 w 80"/>
                <a:gd name="T59" fmla="*/ 50 h 95"/>
                <a:gd name="T60" fmla="*/ 26 w 80"/>
                <a:gd name="T61" fmla="*/ 40 h 95"/>
                <a:gd name="T62" fmla="*/ 21 w 80"/>
                <a:gd name="T63" fmla="*/ 30 h 95"/>
                <a:gd name="T64" fmla="*/ 12 w 80"/>
                <a:gd name="T65" fmla="*/ 28 h 95"/>
                <a:gd name="T66" fmla="*/ 5 w 80"/>
                <a:gd name="T67" fmla="*/ 32 h 95"/>
                <a:gd name="T68" fmla="*/ 3 w 80"/>
                <a:gd name="T69" fmla="*/ 28 h 95"/>
                <a:gd name="T70" fmla="*/ 3 w 80"/>
                <a:gd name="T71" fmla="*/ 18 h 95"/>
                <a:gd name="T72" fmla="*/ 1 w 80"/>
                <a:gd name="T73" fmla="*/ 11 h 95"/>
                <a:gd name="T74" fmla="*/ 7 w 80"/>
                <a:gd name="T75" fmla="*/ 13 h 95"/>
                <a:gd name="T76" fmla="*/ 12 w 80"/>
                <a:gd name="T77" fmla="*/ 11 h 95"/>
                <a:gd name="T78" fmla="*/ 17 w 80"/>
                <a:gd name="T79" fmla="*/ 7 h 95"/>
                <a:gd name="T80" fmla="*/ 26 w 80"/>
                <a:gd name="T81" fmla="*/ 7 h 95"/>
                <a:gd name="T82" fmla="*/ 29 w 80"/>
                <a:gd name="T83" fmla="*/ 3 h 95"/>
                <a:gd name="T84" fmla="*/ 36 w 80"/>
                <a:gd name="T8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0" h="95">
                  <a:moveTo>
                    <a:pt x="59" y="81"/>
                  </a:moveTo>
                  <a:lnTo>
                    <a:pt x="57" y="88"/>
                  </a:lnTo>
                  <a:lnTo>
                    <a:pt x="58" y="90"/>
                  </a:lnTo>
                  <a:lnTo>
                    <a:pt x="57" y="95"/>
                  </a:lnTo>
                  <a:lnTo>
                    <a:pt x="52" y="92"/>
                  </a:lnTo>
                  <a:lnTo>
                    <a:pt x="48" y="90"/>
                  </a:lnTo>
                  <a:lnTo>
                    <a:pt x="39" y="87"/>
                  </a:lnTo>
                  <a:lnTo>
                    <a:pt x="40" y="82"/>
                  </a:lnTo>
                  <a:lnTo>
                    <a:pt x="47" y="83"/>
                  </a:lnTo>
                  <a:lnTo>
                    <a:pt x="54" y="82"/>
                  </a:lnTo>
                  <a:lnTo>
                    <a:pt x="59" y="81"/>
                  </a:lnTo>
                  <a:close/>
                  <a:moveTo>
                    <a:pt x="17" y="55"/>
                  </a:moveTo>
                  <a:lnTo>
                    <a:pt x="21" y="61"/>
                  </a:lnTo>
                  <a:lnTo>
                    <a:pt x="21" y="73"/>
                  </a:lnTo>
                  <a:lnTo>
                    <a:pt x="17" y="72"/>
                  </a:lnTo>
                  <a:lnTo>
                    <a:pt x="15" y="76"/>
                  </a:lnTo>
                  <a:lnTo>
                    <a:pt x="12" y="73"/>
                  </a:lnTo>
                  <a:lnTo>
                    <a:pt x="12" y="63"/>
                  </a:lnTo>
                  <a:lnTo>
                    <a:pt x="10" y="58"/>
                  </a:lnTo>
                  <a:lnTo>
                    <a:pt x="13" y="58"/>
                  </a:lnTo>
                  <a:lnTo>
                    <a:pt x="17" y="55"/>
                  </a:lnTo>
                  <a:close/>
                  <a:moveTo>
                    <a:pt x="39" y="3"/>
                  </a:moveTo>
                  <a:lnTo>
                    <a:pt x="48" y="6"/>
                  </a:lnTo>
                  <a:lnTo>
                    <a:pt x="47" y="11"/>
                  </a:lnTo>
                  <a:lnTo>
                    <a:pt x="48" y="15"/>
                  </a:lnTo>
                  <a:lnTo>
                    <a:pt x="44" y="13"/>
                  </a:lnTo>
                  <a:lnTo>
                    <a:pt x="38" y="17"/>
                  </a:lnTo>
                  <a:lnTo>
                    <a:pt x="39" y="21"/>
                  </a:lnTo>
                  <a:lnTo>
                    <a:pt x="38" y="24"/>
                  </a:lnTo>
                  <a:lnTo>
                    <a:pt x="40" y="29"/>
                  </a:lnTo>
                  <a:lnTo>
                    <a:pt x="46" y="34"/>
                  </a:lnTo>
                  <a:lnTo>
                    <a:pt x="50" y="41"/>
                  </a:lnTo>
                  <a:lnTo>
                    <a:pt x="57" y="49"/>
                  </a:lnTo>
                  <a:lnTo>
                    <a:pt x="62" y="48"/>
                  </a:lnTo>
                  <a:lnTo>
                    <a:pt x="64" y="50"/>
                  </a:lnTo>
                  <a:lnTo>
                    <a:pt x="62" y="53"/>
                  </a:lnTo>
                  <a:lnTo>
                    <a:pt x="68" y="55"/>
                  </a:lnTo>
                  <a:lnTo>
                    <a:pt x="73" y="58"/>
                  </a:lnTo>
                  <a:lnTo>
                    <a:pt x="79" y="63"/>
                  </a:lnTo>
                  <a:lnTo>
                    <a:pt x="80" y="65"/>
                  </a:lnTo>
                  <a:lnTo>
                    <a:pt x="79" y="67"/>
                  </a:lnTo>
                  <a:lnTo>
                    <a:pt x="74" y="64"/>
                  </a:lnTo>
                  <a:lnTo>
                    <a:pt x="69" y="63"/>
                  </a:lnTo>
                  <a:lnTo>
                    <a:pt x="65" y="67"/>
                  </a:lnTo>
                  <a:lnTo>
                    <a:pt x="70" y="71"/>
                  </a:lnTo>
                  <a:lnTo>
                    <a:pt x="70" y="76"/>
                  </a:lnTo>
                  <a:lnTo>
                    <a:pt x="67" y="76"/>
                  </a:lnTo>
                  <a:lnTo>
                    <a:pt x="63" y="83"/>
                  </a:lnTo>
                  <a:lnTo>
                    <a:pt x="61" y="84"/>
                  </a:lnTo>
                  <a:lnTo>
                    <a:pt x="61" y="82"/>
                  </a:lnTo>
                  <a:lnTo>
                    <a:pt x="62" y="77"/>
                  </a:lnTo>
                  <a:lnTo>
                    <a:pt x="63" y="75"/>
                  </a:lnTo>
                  <a:lnTo>
                    <a:pt x="61" y="70"/>
                  </a:lnTo>
                  <a:lnTo>
                    <a:pt x="59" y="66"/>
                  </a:lnTo>
                  <a:lnTo>
                    <a:pt x="56" y="65"/>
                  </a:lnTo>
                  <a:lnTo>
                    <a:pt x="54" y="60"/>
                  </a:lnTo>
                  <a:lnTo>
                    <a:pt x="50" y="59"/>
                  </a:lnTo>
                  <a:lnTo>
                    <a:pt x="47" y="55"/>
                  </a:lnTo>
                  <a:lnTo>
                    <a:pt x="42" y="55"/>
                  </a:lnTo>
                  <a:lnTo>
                    <a:pt x="36" y="50"/>
                  </a:lnTo>
                  <a:lnTo>
                    <a:pt x="30" y="46"/>
                  </a:lnTo>
                  <a:lnTo>
                    <a:pt x="26" y="40"/>
                  </a:lnTo>
                  <a:lnTo>
                    <a:pt x="24" y="31"/>
                  </a:lnTo>
                  <a:lnTo>
                    <a:pt x="21" y="30"/>
                  </a:lnTo>
                  <a:lnTo>
                    <a:pt x="15" y="26"/>
                  </a:lnTo>
                  <a:lnTo>
                    <a:pt x="12" y="28"/>
                  </a:lnTo>
                  <a:lnTo>
                    <a:pt x="9" y="32"/>
                  </a:lnTo>
                  <a:lnTo>
                    <a:pt x="5" y="32"/>
                  </a:lnTo>
                  <a:lnTo>
                    <a:pt x="6" y="29"/>
                  </a:lnTo>
                  <a:lnTo>
                    <a:pt x="3" y="28"/>
                  </a:lnTo>
                  <a:lnTo>
                    <a:pt x="0" y="20"/>
                  </a:lnTo>
                  <a:lnTo>
                    <a:pt x="3" y="18"/>
                  </a:lnTo>
                  <a:lnTo>
                    <a:pt x="1" y="14"/>
                  </a:lnTo>
                  <a:lnTo>
                    <a:pt x="1" y="11"/>
                  </a:lnTo>
                  <a:lnTo>
                    <a:pt x="4" y="13"/>
                  </a:lnTo>
                  <a:lnTo>
                    <a:pt x="7" y="13"/>
                  </a:lnTo>
                  <a:lnTo>
                    <a:pt x="11" y="9"/>
                  </a:lnTo>
                  <a:lnTo>
                    <a:pt x="12" y="11"/>
                  </a:lnTo>
                  <a:lnTo>
                    <a:pt x="16" y="11"/>
                  </a:lnTo>
                  <a:lnTo>
                    <a:pt x="17" y="7"/>
                  </a:lnTo>
                  <a:lnTo>
                    <a:pt x="22" y="8"/>
                  </a:lnTo>
                  <a:lnTo>
                    <a:pt x="26" y="7"/>
                  </a:lnTo>
                  <a:lnTo>
                    <a:pt x="26" y="2"/>
                  </a:lnTo>
                  <a:lnTo>
                    <a:pt x="29" y="3"/>
                  </a:lnTo>
                  <a:lnTo>
                    <a:pt x="30" y="2"/>
                  </a:lnTo>
                  <a:lnTo>
                    <a:pt x="36" y="0"/>
                  </a:lnTo>
                  <a:lnTo>
                    <a:pt x="39" y="3"/>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3" name="Freeform 85"/>
            <p:cNvSpPr>
              <a:spLocks noEditPoints="1"/>
            </p:cNvSpPr>
            <p:nvPr/>
          </p:nvSpPr>
          <p:spPr bwMode="auto">
            <a:xfrm>
              <a:off x="3922959" y="5214277"/>
              <a:ext cx="157909" cy="182767"/>
            </a:xfrm>
            <a:custGeom>
              <a:avLst/>
              <a:gdLst>
                <a:gd name="T0" fmla="*/ 36 w 108"/>
                <a:gd name="T1" fmla="*/ 103 h 125"/>
                <a:gd name="T2" fmla="*/ 30 w 108"/>
                <a:gd name="T3" fmla="*/ 106 h 125"/>
                <a:gd name="T4" fmla="*/ 24 w 108"/>
                <a:gd name="T5" fmla="*/ 112 h 125"/>
                <a:gd name="T6" fmla="*/ 20 w 108"/>
                <a:gd name="T7" fmla="*/ 106 h 125"/>
                <a:gd name="T8" fmla="*/ 27 w 108"/>
                <a:gd name="T9" fmla="*/ 102 h 125"/>
                <a:gd name="T10" fmla="*/ 35 w 108"/>
                <a:gd name="T11" fmla="*/ 100 h 125"/>
                <a:gd name="T12" fmla="*/ 74 w 108"/>
                <a:gd name="T13" fmla="*/ 83 h 125"/>
                <a:gd name="T14" fmla="*/ 73 w 108"/>
                <a:gd name="T15" fmla="*/ 92 h 125"/>
                <a:gd name="T16" fmla="*/ 53 w 108"/>
                <a:gd name="T17" fmla="*/ 96 h 125"/>
                <a:gd name="T18" fmla="*/ 38 w 108"/>
                <a:gd name="T19" fmla="*/ 102 h 125"/>
                <a:gd name="T20" fmla="*/ 26 w 108"/>
                <a:gd name="T21" fmla="*/ 98 h 125"/>
                <a:gd name="T22" fmla="*/ 10 w 108"/>
                <a:gd name="T23" fmla="*/ 102 h 125"/>
                <a:gd name="T24" fmla="*/ 13 w 108"/>
                <a:gd name="T25" fmla="*/ 121 h 125"/>
                <a:gd name="T26" fmla="*/ 6 w 108"/>
                <a:gd name="T27" fmla="*/ 121 h 125"/>
                <a:gd name="T28" fmla="*/ 3 w 108"/>
                <a:gd name="T29" fmla="*/ 113 h 125"/>
                <a:gd name="T30" fmla="*/ 7 w 108"/>
                <a:gd name="T31" fmla="*/ 104 h 125"/>
                <a:gd name="T32" fmla="*/ 16 w 108"/>
                <a:gd name="T33" fmla="*/ 95 h 125"/>
                <a:gd name="T34" fmla="*/ 35 w 108"/>
                <a:gd name="T35" fmla="*/ 87 h 125"/>
                <a:gd name="T36" fmla="*/ 49 w 108"/>
                <a:gd name="T37" fmla="*/ 74 h 125"/>
                <a:gd name="T38" fmla="*/ 64 w 108"/>
                <a:gd name="T39" fmla="*/ 69 h 125"/>
                <a:gd name="T40" fmla="*/ 71 w 108"/>
                <a:gd name="T41" fmla="*/ 56 h 125"/>
                <a:gd name="T42" fmla="*/ 73 w 108"/>
                <a:gd name="T43" fmla="*/ 40 h 125"/>
                <a:gd name="T44" fmla="*/ 84 w 108"/>
                <a:gd name="T45" fmla="*/ 51 h 125"/>
                <a:gd name="T46" fmla="*/ 77 w 108"/>
                <a:gd name="T47" fmla="*/ 67 h 125"/>
                <a:gd name="T48" fmla="*/ 97 w 108"/>
                <a:gd name="T49" fmla="*/ 14 h 125"/>
                <a:gd name="T50" fmla="*/ 107 w 108"/>
                <a:gd name="T51" fmla="*/ 11 h 125"/>
                <a:gd name="T52" fmla="*/ 99 w 108"/>
                <a:gd name="T53" fmla="*/ 25 h 125"/>
                <a:gd name="T54" fmla="*/ 82 w 108"/>
                <a:gd name="T55" fmla="*/ 27 h 125"/>
                <a:gd name="T56" fmla="*/ 71 w 108"/>
                <a:gd name="T57" fmla="*/ 37 h 125"/>
                <a:gd name="T58" fmla="*/ 73 w 108"/>
                <a:gd name="T59" fmla="*/ 21 h 125"/>
                <a:gd name="T60" fmla="*/ 82 w 108"/>
                <a:gd name="T61" fmla="*/ 8 h 125"/>
                <a:gd name="T62" fmla="*/ 93 w 108"/>
                <a:gd name="T63" fmla="*/ 1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8" h="125">
                  <a:moveTo>
                    <a:pt x="35" y="100"/>
                  </a:moveTo>
                  <a:lnTo>
                    <a:pt x="36" y="103"/>
                  </a:lnTo>
                  <a:lnTo>
                    <a:pt x="32" y="108"/>
                  </a:lnTo>
                  <a:lnTo>
                    <a:pt x="30" y="106"/>
                  </a:lnTo>
                  <a:lnTo>
                    <a:pt x="26" y="107"/>
                  </a:lnTo>
                  <a:lnTo>
                    <a:pt x="24" y="112"/>
                  </a:lnTo>
                  <a:lnTo>
                    <a:pt x="20" y="109"/>
                  </a:lnTo>
                  <a:lnTo>
                    <a:pt x="20" y="106"/>
                  </a:lnTo>
                  <a:lnTo>
                    <a:pt x="24" y="101"/>
                  </a:lnTo>
                  <a:lnTo>
                    <a:pt x="27" y="102"/>
                  </a:lnTo>
                  <a:lnTo>
                    <a:pt x="30" y="98"/>
                  </a:lnTo>
                  <a:lnTo>
                    <a:pt x="35" y="100"/>
                  </a:lnTo>
                  <a:close/>
                  <a:moveTo>
                    <a:pt x="78" y="75"/>
                  </a:moveTo>
                  <a:lnTo>
                    <a:pt x="74" y="83"/>
                  </a:lnTo>
                  <a:lnTo>
                    <a:pt x="76" y="86"/>
                  </a:lnTo>
                  <a:lnTo>
                    <a:pt x="73" y="92"/>
                  </a:lnTo>
                  <a:lnTo>
                    <a:pt x="64" y="96"/>
                  </a:lnTo>
                  <a:lnTo>
                    <a:pt x="53" y="96"/>
                  </a:lnTo>
                  <a:lnTo>
                    <a:pt x="43" y="106"/>
                  </a:lnTo>
                  <a:lnTo>
                    <a:pt x="38" y="102"/>
                  </a:lnTo>
                  <a:lnTo>
                    <a:pt x="38" y="96"/>
                  </a:lnTo>
                  <a:lnTo>
                    <a:pt x="26" y="98"/>
                  </a:lnTo>
                  <a:lnTo>
                    <a:pt x="19" y="102"/>
                  </a:lnTo>
                  <a:lnTo>
                    <a:pt x="10" y="102"/>
                  </a:lnTo>
                  <a:lnTo>
                    <a:pt x="18" y="108"/>
                  </a:lnTo>
                  <a:lnTo>
                    <a:pt x="13" y="121"/>
                  </a:lnTo>
                  <a:lnTo>
                    <a:pt x="8" y="125"/>
                  </a:lnTo>
                  <a:lnTo>
                    <a:pt x="6" y="121"/>
                  </a:lnTo>
                  <a:lnTo>
                    <a:pt x="7" y="114"/>
                  </a:lnTo>
                  <a:lnTo>
                    <a:pt x="3" y="113"/>
                  </a:lnTo>
                  <a:lnTo>
                    <a:pt x="0" y="107"/>
                  </a:lnTo>
                  <a:lnTo>
                    <a:pt x="7" y="104"/>
                  </a:lnTo>
                  <a:lnTo>
                    <a:pt x="10" y="100"/>
                  </a:lnTo>
                  <a:lnTo>
                    <a:pt x="16" y="95"/>
                  </a:lnTo>
                  <a:lnTo>
                    <a:pt x="21" y="90"/>
                  </a:lnTo>
                  <a:lnTo>
                    <a:pt x="35" y="87"/>
                  </a:lnTo>
                  <a:lnTo>
                    <a:pt x="42" y="89"/>
                  </a:lnTo>
                  <a:lnTo>
                    <a:pt x="49" y="74"/>
                  </a:lnTo>
                  <a:lnTo>
                    <a:pt x="54" y="78"/>
                  </a:lnTo>
                  <a:lnTo>
                    <a:pt x="64" y="69"/>
                  </a:lnTo>
                  <a:lnTo>
                    <a:pt x="67" y="67"/>
                  </a:lnTo>
                  <a:lnTo>
                    <a:pt x="71" y="56"/>
                  </a:lnTo>
                  <a:lnTo>
                    <a:pt x="70" y="46"/>
                  </a:lnTo>
                  <a:lnTo>
                    <a:pt x="73" y="40"/>
                  </a:lnTo>
                  <a:lnTo>
                    <a:pt x="80" y="39"/>
                  </a:lnTo>
                  <a:lnTo>
                    <a:pt x="84" y="51"/>
                  </a:lnTo>
                  <a:lnTo>
                    <a:pt x="84" y="58"/>
                  </a:lnTo>
                  <a:lnTo>
                    <a:pt x="77" y="67"/>
                  </a:lnTo>
                  <a:lnTo>
                    <a:pt x="78" y="75"/>
                  </a:lnTo>
                  <a:close/>
                  <a:moveTo>
                    <a:pt x="97" y="14"/>
                  </a:moveTo>
                  <a:lnTo>
                    <a:pt x="102" y="15"/>
                  </a:lnTo>
                  <a:lnTo>
                    <a:pt x="107" y="11"/>
                  </a:lnTo>
                  <a:lnTo>
                    <a:pt x="108" y="22"/>
                  </a:lnTo>
                  <a:lnTo>
                    <a:pt x="99" y="25"/>
                  </a:lnTo>
                  <a:lnTo>
                    <a:pt x="93" y="33"/>
                  </a:lnTo>
                  <a:lnTo>
                    <a:pt x="82" y="27"/>
                  </a:lnTo>
                  <a:lnTo>
                    <a:pt x="78" y="37"/>
                  </a:lnTo>
                  <a:lnTo>
                    <a:pt x="71" y="37"/>
                  </a:lnTo>
                  <a:lnTo>
                    <a:pt x="70" y="28"/>
                  </a:lnTo>
                  <a:lnTo>
                    <a:pt x="73" y="21"/>
                  </a:lnTo>
                  <a:lnTo>
                    <a:pt x="80" y="21"/>
                  </a:lnTo>
                  <a:lnTo>
                    <a:pt x="82" y="8"/>
                  </a:lnTo>
                  <a:lnTo>
                    <a:pt x="84" y="0"/>
                  </a:lnTo>
                  <a:lnTo>
                    <a:pt x="93" y="10"/>
                  </a:lnTo>
                  <a:lnTo>
                    <a:pt x="97" y="14"/>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8" name="Freeform 110"/>
            <p:cNvSpPr>
              <a:spLocks/>
            </p:cNvSpPr>
            <p:nvPr/>
          </p:nvSpPr>
          <p:spPr bwMode="auto">
            <a:xfrm>
              <a:off x="3515026" y="5117777"/>
              <a:ext cx="314358" cy="150600"/>
            </a:xfrm>
            <a:custGeom>
              <a:avLst/>
              <a:gdLst>
                <a:gd name="T0" fmla="*/ 7 w 215"/>
                <a:gd name="T1" fmla="*/ 28 h 103"/>
                <a:gd name="T2" fmla="*/ 30 w 215"/>
                <a:gd name="T3" fmla="*/ 13 h 103"/>
                <a:gd name="T4" fmla="*/ 43 w 215"/>
                <a:gd name="T5" fmla="*/ 17 h 103"/>
                <a:gd name="T6" fmla="*/ 54 w 215"/>
                <a:gd name="T7" fmla="*/ 22 h 103"/>
                <a:gd name="T8" fmla="*/ 70 w 215"/>
                <a:gd name="T9" fmla="*/ 18 h 103"/>
                <a:gd name="T10" fmla="*/ 74 w 215"/>
                <a:gd name="T11" fmla="*/ 0 h 103"/>
                <a:gd name="T12" fmla="*/ 88 w 215"/>
                <a:gd name="T13" fmla="*/ 6 h 103"/>
                <a:gd name="T14" fmla="*/ 97 w 215"/>
                <a:gd name="T15" fmla="*/ 17 h 103"/>
                <a:gd name="T16" fmla="*/ 113 w 215"/>
                <a:gd name="T17" fmla="*/ 19 h 103"/>
                <a:gd name="T18" fmla="*/ 128 w 215"/>
                <a:gd name="T19" fmla="*/ 19 h 103"/>
                <a:gd name="T20" fmla="*/ 138 w 215"/>
                <a:gd name="T21" fmla="*/ 29 h 103"/>
                <a:gd name="T22" fmla="*/ 153 w 215"/>
                <a:gd name="T23" fmla="*/ 31 h 103"/>
                <a:gd name="T24" fmla="*/ 169 w 215"/>
                <a:gd name="T25" fmla="*/ 27 h 103"/>
                <a:gd name="T26" fmla="*/ 182 w 215"/>
                <a:gd name="T27" fmla="*/ 21 h 103"/>
                <a:gd name="T28" fmla="*/ 194 w 215"/>
                <a:gd name="T29" fmla="*/ 23 h 103"/>
                <a:gd name="T30" fmla="*/ 186 w 215"/>
                <a:gd name="T31" fmla="*/ 41 h 103"/>
                <a:gd name="T32" fmla="*/ 192 w 215"/>
                <a:gd name="T33" fmla="*/ 43 h 103"/>
                <a:gd name="T34" fmla="*/ 202 w 215"/>
                <a:gd name="T35" fmla="*/ 42 h 103"/>
                <a:gd name="T36" fmla="*/ 215 w 215"/>
                <a:gd name="T37" fmla="*/ 52 h 103"/>
                <a:gd name="T38" fmla="*/ 209 w 215"/>
                <a:gd name="T39" fmla="*/ 54 h 103"/>
                <a:gd name="T40" fmla="*/ 194 w 215"/>
                <a:gd name="T41" fmla="*/ 58 h 103"/>
                <a:gd name="T42" fmla="*/ 178 w 215"/>
                <a:gd name="T43" fmla="*/ 69 h 103"/>
                <a:gd name="T44" fmla="*/ 165 w 215"/>
                <a:gd name="T45" fmla="*/ 71 h 103"/>
                <a:gd name="T46" fmla="*/ 158 w 215"/>
                <a:gd name="T47" fmla="*/ 76 h 103"/>
                <a:gd name="T48" fmla="*/ 161 w 215"/>
                <a:gd name="T49" fmla="*/ 83 h 103"/>
                <a:gd name="T50" fmla="*/ 152 w 215"/>
                <a:gd name="T51" fmla="*/ 92 h 103"/>
                <a:gd name="T52" fmla="*/ 134 w 215"/>
                <a:gd name="T53" fmla="*/ 95 h 103"/>
                <a:gd name="T54" fmla="*/ 116 w 215"/>
                <a:gd name="T55" fmla="*/ 103 h 103"/>
                <a:gd name="T56" fmla="*/ 103 w 215"/>
                <a:gd name="T57" fmla="*/ 100 h 103"/>
                <a:gd name="T58" fmla="*/ 88 w 215"/>
                <a:gd name="T59" fmla="*/ 93 h 103"/>
                <a:gd name="T60" fmla="*/ 65 w 215"/>
                <a:gd name="T61" fmla="*/ 93 h 103"/>
                <a:gd name="T62" fmla="*/ 54 w 215"/>
                <a:gd name="T63" fmla="*/ 87 h 103"/>
                <a:gd name="T64" fmla="*/ 47 w 215"/>
                <a:gd name="T65" fmla="*/ 77 h 103"/>
                <a:gd name="T66" fmla="*/ 29 w 215"/>
                <a:gd name="T67" fmla="*/ 70 h 103"/>
                <a:gd name="T68" fmla="*/ 19 w 215"/>
                <a:gd name="T69" fmla="*/ 65 h 103"/>
                <a:gd name="T70" fmla="*/ 17 w 215"/>
                <a:gd name="T71" fmla="*/ 46 h 103"/>
                <a:gd name="T72" fmla="*/ 2 w 215"/>
                <a:gd name="T73" fmla="*/ 3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5" h="103">
                  <a:moveTo>
                    <a:pt x="0" y="29"/>
                  </a:moveTo>
                  <a:lnTo>
                    <a:pt x="7" y="28"/>
                  </a:lnTo>
                  <a:lnTo>
                    <a:pt x="20" y="18"/>
                  </a:lnTo>
                  <a:lnTo>
                    <a:pt x="30" y="13"/>
                  </a:lnTo>
                  <a:lnTo>
                    <a:pt x="36" y="17"/>
                  </a:lnTo>
                  <a:lnTo>
                    <a:pt x="43" y="17"/>
                  </a:lnTo>
                  <a:lnTo>
                    <a:pt x="47" y="22"/>
                  </a:lnTo>
                  <a:lnTo>
                    <a:pt x="54" y="22"/>
                  </a:lnTo>
                  <a:lnTo>
                    <a:pt x="64" y="25"/>
                  </a:lnTo>
                  <a:lnTo>
                    <a:pt x="70" y="18"/>
                  </a:lnTo>
                  <a:lnTo>
                    <a:pt x="67" y="11"/>
                  </a:lnTo>
                  <a:lnTo>
                    <a:pt x="74" y="0"/>
                  </a:lnTo>
                  <a:lnTo>
                    <a:pt x="82" y="5"/>
                  </a:lnTo>
                  <a:lnTo>
                    <a:pt x="88" y="6"/>
                  </a:lnTo>
                  <a:lnTo>
                    <a:pt x="96" y="8"/>
                  </a:lnTo>
                  <a:lnTo>
                    <a:pt x="97" y="17"/>
                  </a:lnTo>
                  <a:lnTo>
                    <a:pt x="107" y="21"/>
                  </a:lnTo>
                  <a:lnTo>
                    <a:pt x="113" y="19"/>
                  </a:lnTo>
                  <a:lnTo>
                    <a:pt x="122" y="18"/>
                  </a:lnTo>
                  <a:lnTo>
                    <a:pt x="128" y="19"/>
                  </a:lnTo>
                  <a:lnTo>
                    <a:pt x="135" y="24"/>
                  </a:lnTo>
                  <a:lnTo>
                    <a:pt x="138" y="29"/>
                  </a:lnTo>
                  <a:lnTo>
                    <a:pt x="145" y="29"/>
                  </a:lnTo>
                  <a:lnTo>
                    <a:pt x="153" y="31"/>
                  </a:lnTo>
                  <a:lnTo>
                    <a:pt x="159" y="29"/>
                  </a:lnTo>
                  <a:lnTo>
                    <a:pt x="169" y="27"/>
                  </a:lnTo>
                  <a:lnTo>
                    <a:pt x="178" y="19"/>
                  </a:lnTo>
                  <a:lnTo>
                    <a:pt x="182" y="21"/>
                  </a:lnTo>
                  <a:lnTo>
                    <a:pt x="186" y="24"/>
                  </a:lnTo>
                  <a:lnTo>
                    <a:pt x="194" y="23"/>
                  </a:lnTo>
                  <a:lnTo>
                    <a:pt x="190" y="31"/>
                  </a:lnTo>
                  <a:lnTo>
                    <a:pt x="186" y="41"/>
                  </a:lnTo>
                  <a:lnTo>
                    <a:pt x="187" y="45"/>
                  </a:lnTo>
                  <a:lnTo>
                    <a:pt x="192" y="43"/>
                  </a:lnTo>
                  <a:lnTo>
                    <a:pt x="198" y="46"/>
                  </a:lnTo>
                  <a:lnTo>
                    <a:pt x="202" y="42"/>
                  </a:lnTo>
                  <a:lnTo>
                    <a:pt x="209" y="45"/>
                  </a:lnTo>
                  <a:lnTo>
                    <a:pt x="215" y="52"/>
                  </a:lnTo>
                  <a:lnTo>
                    <a:pt x="213" y="56"/>
                  </a:lnTo>
                  <a:lnTo>
                    <a:pt x="209" y="54"/>
                  </a:lnTo>
                  <a:lnTo>
                    <a:pt x="199" y="56"/>
                  </a:lnTo>
                  <a:lnTo>
                    <a:pt x="194" y="58"/>
                  </a:lnTo>
                  <a:lnTo>
                    <a:pt x="189" y="65"/>
                  </a:lnTo>
                  <a:lnTo>
                    <a:pt x="178" y="69"/>
                  </a:lnTo>
                  <a:lnTo>
                    <a:pt x="172" y="74"/>
                  </a:lnTo>
                  <a:lnTo>
                    <a:pt x="165" y="71"/>
                  </a:lnTo>
                  <a:lnTo>
                    <a:pt x="161" y="70"/>
                  </a:lnTo>
                  <a:lnTo>
                    <a:pt x="158" y="76"/>
                  </a:lnTo>
                  <a:lnTo>
                    <a:pt x="160" y="80"/>
                  </a:lnTo>
                  <a:lnTo>
                    <a:pt x="161" y="83"/>
                  </a:lnTo>
                  <a:lnTo>
                    <a:pt x="157" y="87"/>
                  </a:lnTo>
                  <a:lnTo>
                    <a:pt x="152" y="92"/>
                  </a:lnTo>
                  <a:lnTo>
                    <a:pt x="143" y="94"/>
                  </a:lnTo>
                  <a:lnTo>
                    <a:pt x="134" y="95"/>
                  </a:lnTo>
                  <a:lnTo>
                    <a:pt x="123" y="98"/>
                  </a:lnTo>
                  <a:lnTo>
                    <a:pt x="116" y="103"/>
                  </a:lnTo>
                  <a:lnTo>
                    <a:pt x="112" y="100"/>
                  </a:lnTo>
                  <a:lnTo>
                    <a:pt x="103" y="100"/>
                  </a:lnTo>
                  <a:lnTo>
                    <a:pt x="94" y="94"/>
                  </a:lnTo>
                  <a:lnTo>
                    <a:pt x="88" y="93"/>
                  </a:lnTo>
                  <a:lnTo>
                    <a:pt x="78" y="94"/>
                  </a:lnTo>
                  <a:lnTo>
                    <a:pt x="65" y="93"/>
                  </a:lnTo>
                  <a:lnTo>
                    <a:pt x="58" y="93"/>
                  </a:lnTo>
                  <a:lnTo>
                    <a:pt x="54" y="87"/>
                  </a:lnTo>
                  <a:lnTo>
                    <a:pt x="50" y="79"/>
                  </a:lnTo>
                  <a:lnTo>
                    <a:pt x="47" y="77"/>
                  </a:lnTo>
                  <a:lnTo>
                    <a:pt x="38" y="71"/>
                  </a:lnTo>
                  <a:lnTo>
                    <a:pt x="29" y="70"/>
                  </a:lnTo>
                  <a:lnTo>
                    <a:pt x="21" y="69"/>
                  </a:lnTo>
                  <a:lnTo>
                    <a:pt x="19" y="65"/>
                  </a:lnTo>
                  <a:lnTo>
                    <a:pt x="21" y="53"/>
                  </a:lnTo>
                  <a:lnTo>
                    <a:pt x="17" y="46"/>
                  </a:lnTo>
                  <a:lnTo>
                    <a:pt x="7" y="42"/>
                  </a:lnTo>
                  <a:lnTo>
                    <a:pt x="2" y="36"/>
                  </a:lnTo>
                  <a:lnTo>
                    <a:pt x="0" y="29"/>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3" name="Freeform 125"/>
            <p:cNvSpPr>
              <a:spLocks noEditPoints="1"/>
            </p:cNvSpPr>
            <p:nvPr/>
          </p:nvSpPr>
          <p:spPr bwMode="auto">
            <a:xfrm>
              <a:off x="3164115" y="5448217"/>
              <a:ext cx="76030" cy="102349"/>
            </a:xfrm>
            <a:custGeom>
              <a:avLst/>
              <a:gdLst>
                <a:gd name="T0" fmla="*/ 46 w 52"/>
                <a:gd name="T1" fmla="*/ 39 h 70"/>
                <a:gd name="T2" fmla="*/ 44 w 52"/>
                <a:gd name="T3" fmla="*/ 43 h 70"/>
                <a:gd name="T4" fmla="*/ 40 w 52"/>
                <a:gd name="T5" fmla="*/ 43 h 70"/>
                <a:gd name="T6" fmla="*/ 39 w 52"/>
                <a:gd name="T7" fmla="*/ 45 h 70"/>
                <a:gd name="T8" fmla="*/ 38 w 52"/>
                <a:gd name="T9" fmla="*/ 48 h 70"/>
                <a:gd name="T10" fmla="*/ 39 w 52"/>
                <a:gd name="T11" fmla="*/ 53 h 70"/>
                <a:gd name="T12" fmla="*/ 38 w 52"/>
                <a:gd name="T13" fmla="*/ 54 h 70"/>
                <a:gd name="T14" fmla="*/ 35 w 52"/>
                <a:gd name="T15" fmla="*/ 54 h 70"/>
                <a:gd name="T16" fmla="*/ 31 w 52"/>
                <a:gd name="T17" fmla="*/ 57 h 70"/>
                <a:gd name="T18" fmla="*/ 31 w 52"/>
                <a:gd name="T19" fmla="*/ 60 h 70"/>
                <a:gd name="T20" fmla="*/ 28 w 52"/>
                <a:gd name="T21" fmla="*/ 62 h 70"/>
                <a:gd name="T22" fmla="*/ 25 w 52"/>
                <a:gd name="T23" fmla="*/ 62 h 70"/>
                <a:gd name="T24" fmla="*/ 22 w 52"/>
                <a:gd name="T25" fmla="*/ 63 h 70"/>
                <a:gd name="T26" fmla="*/ 22 w 52"/>
                <a:gd name="T27" fmla="*/ 66 h 70"/>
                <a:gd name="T28" fmla="*/ 19 w 52"/>
                <a:gd name="T29" fmla="*/ 68 h 70"/>
                <a:gd name="T30" fmla="*/ 15 w 52"/>
                <a:gd name="T31" fmla="*/ 68 h 70"/>
                <a:gd name="T32" fmla="*/ 10 w 52"/>
                <a:gd name="T33" fmla="*/ 70 h 70"/>
                <a:gd name="T34" fmla="*/ 8 w 52"/>
                <a:gd name="T35" fmla="*/ 70 h 70"/>
                <a:gd name="T36" fmla="*/ 5 w 52"/>
                <a:gd name="T37" fmla="*/ 65 h 70"/>
                <a:gd name="T38" fmla="*/ 0 w 52"/>
                <a:gd name="T39" fmla="*/ 53 h 70"/>
                <a:gd name="T40" fmla="*/ 20 w 52"/>
                <a:gd name="T41" fmla="*/ 46 h 70"/>
                <a:gd name="T42" fmla="*/ 25 w 52"/>
                <a:gd name="T43" fmla="*/ 33 h 70"/>
                <a:gd name="T44" fmla="*/ 21 w 52"/>
                <a:gd name="T45" fmla="*/ 27 h 70"/>
                <a:gd name="T46" fmla="*/ 22 w 52"/>
                <a:gd name="T47" fmla="*/ 24 h 70"/>
                <a:gd name="T48" fmla="*/ 23 w 52"/>
                <a:gd name="T49" fmla="*/ 21 h 70"/>
                <a:gd name="T50" fmla="*/ 23 w 52"/>
                <a:gd name="T51" fmla="*/ 18 h 70"/>
                <a:gd name="T52" fmla="*/ 27 w 52"/>
                <a:gd name="T53" fmla="*/ 17 h 70"/>
                <a:gd name="T54" fmla="*/ 26 w 52"/>
                <a:gd name="T55" fmla="*/ 16 h 70"/>
                <a:gd name="T56" fmla="*/ 26 w 52"/>
                <a:gd name="T57" fmla="*/ 11 h 70"/>
                <a:gd name="T58" fmla="*/ 29 w 52"/>
                <a:gd name="T59" fmla="*/ 11 h 70"/>
                <a:gd name="T60" fmla="*/ 32 w 52"/>
                <a:gd name="T61" fmla="*/ 16 h 70"/>
                <a:gd name="T62" fmla="*/ 37 w 52"/>
                <a:gd name="T63" fmla="*/ 18 h 70"/>
                <a:gd name="T64" fmla="*/ 42 w 52"/>
                <a:gd name="T65" fmla="*/ 19 h 70"/>
                <a:gd name="T66" fmla="*/ 45 w 52"/>
                <a:gd name="T67" fmla="*/ 21 h 70"/>
                <a:gd name="T68" fmla="*/ 48 w 52"/>
                <a:gd name="T69" fmla="*/ 25 h 70"/>
                <a:gd name="T70" fmla="*/ 50 w 52"/>
                <a:gd name="T71" fmla="*/ 28 h 70"/>
                <a:gd name="T72" fmla="*/ 52 w 52"/>
                <a:gd name="T73" fmla="*/ 28 h 70"/>
                <a:gd name="T74" fmla="*/ 52 w 52"/>
                <a:gd name="T75" fmla="*/ 30 h 70"/>
                <a:gd name="T76" fmla="*/ 50 w 52"/>
                <a:gd name="T77" fmla="*/ 34 h 70"/>
                <a:gd name="T78" fmla="*/ 49 w 52"/>
                <a:gd name="T79" fmla="*/ 36 h 70"/>
                <a:gd name="T80" fmla="*/ 46 w 52"/>
                <a:gd name="T81" fmla="*/ 39 h 70"/>
                <a:gd name="T82" fmla="*/ 29 w 52"/>
                <a:gd name="T83" fmla="*/ 4 h 70"/>
                <a:gd name="T84" fmla="*/ 28 w 52"/>
                <a:gd name="T85" fmla="*/ 5 h 70"/>
                <a:gd name="T86" fmla="*/ 27 w 52"/>
                <a:gd name="T87" fmla="*/ 2 h 70"/>
                <a:gd name="T88" fmla="*/ 29 w 52"/>
                <a:gd name="T89" fmla="*/ 0 h 70"/>
                <a:gd name="T90" fmla="*/ 31 w 52"/>
                <a:gd name="T91" fmla="*/ 1 h 70"/>
                <a:gd name="T92" fmla="*/ 29 w 52"/>
                <a:gd name="T93" fmla="*/ 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2" h="70">
                  <a:moveTo>
                    <a:pt x="46" y="39"/>
                  </a:moveTo>
                  <a:lnTo>
                    <a:pt x="44" y="43"/>
                  </a:lnTo>
                  <a:lnTo>
                    <a:pt x="40" y="43"/>
                  </a:lnTo>
                  <a:lnTo>
                    <a:pt x="39" y="45"/>
                  </a:lnTo>
                  <a:lnTo>
                    <a:pt x="38" y="48"/>
                  </a:lnTo>
                  <a:lnTo>
                    <a:pt x="39" y="53"/>
                  </a:lnTo>
                  <a:lnTo>
                    <a:pt x="38" y="54"/>
                  </a:lnTo>
                  <a:lnTo>
                    <a:pt x="35" y="54"/>
                  </a:lnTo>
                  <a:lnTo>
                    <a:pt x="31" y="57"/>
                  </a:lnTo>
                  <a:lnTo>
                    <a:pt x="31" y="60"/>
                  </a:lnTo>
                  <a:lnTo>
                    <a:pt x="28" y="62"/>
                  </a:lnTo>
                  <a:lnTo>
                    <a:pt x="25" y="62"/>
                  </a:lnTo>
                  <a:lnTo>
                    <a:pt x="22" y="63"/>
                  </a:lnTo>
                  <a:lnTo>
                    <a:pt x="22" y="66"/>
                  </a:lnTo>
                  <a:lnTo>
                    <a:pt x="19" y="68"/>
                  </a:lnTo>
                  <a:lnTo>
                    <a:pt x="15" y="68"/>
                  </a:lnTo>
                  <a:lnTo>
                    <a:pt x="10" y="70"/>
                  </a:lnTo>
                  <a:lnTo>
                    <a:pt x="8" y="70"/>
                  </a:lnTo>
                  <a:lnTo>
                    <a:pt x="5" y="65"/>
                  </a:lnTo>
                  <a:lnTo>
                    <a:pt x="0" y="53"/>
                  </a:lnTo>
                  <a:lnTo>
                    <a:pt x="20" y="46"/>
                  </a:lnTo>
                  <a:lnTo>
                    <a:pt x="25" y="33"/>
                  </a:lnTo>
                  <a:lnTo>
                    <a:pt x="21" y="27"/>
                  </a:lnTo>
                  <a:lnTo>
                    <a:pt x="22" y="24"/>
                  </a:lnTo>
                  <a:lnTo>
                    <a:pt x="23" y="21"/>
                  </a:lnTo>
                  <a:lnTo>
                    <a:pt x="23" y="18"/>
                  </a:lnTo>
                  <a:lnTo>
                    <a:pt x="27" y="17"/>
                  </a:lnTo>
                  <a:lnTo>
                    <a:pt x="26" y="16"/>
                  </a:lnTo>
                  <a:lnTo>
                    <a:pt x="26" y="11"/>
                  </a:lnTo>
                  <a:lnTo>
                    <a:pt x="29" y="11"/>
                  </a:lnTo>
                  <a:lnTo>
                    <a:pt x="32" y="16"/>
                  </a:lnTo>
                  <a:lnTo>
                    <a:pt x="37" y="18"/>
                  </a:lnTo>
                  <a:lnTo>
                    <a:pt x="42" y="19"/>
                  </a:lnTo>
                  <a:lnTo>
                    <a:pt x="45" y="21"/>
                  </a:lnTo>
                  <a:lnTo>
                    <a:pt x="48" y="25"/>
                  </a:lnTo>
                  <a:lnTo>
                    <a:pt x="50" y="28"/>
                  </a:lnTo>
                  <a:lnTo>
                    <a:pt x="52" y="28"/>
                  </a:lnTo>
                  <a:lnTo>
                    <a:pt x="52" y="30"/>
                  </a:lnTo>
                  <a:lnTo>
                    <a:pt x="50" y="34"/>
                  </a:lnTo>
                  <a:lnTo>
                    <a:pt x="49" y="36"/>
                  </a:lnTo>
                  <a:lnTo>
                    <a:pt x="46" y="39"/>
                  </a:lnTo>
                  <a:close/>
                  <a:moveTo>
                    <a:pt x="29" y="4"/>
                  </a:moveTo>
                  <a:lnTo>
                    <a:pt x="28" y="5"/>
                  </a:lnTo>
                  <a:lnTo>
                    <a:pt x="27" y="2"/>
                  </a:lnTo>
                  <a:lnTo>
                    <a:pt x="29" y="0"/>
                  </a:lnTo>
                  <a:lnTo>
                    <a:pt x="31" y="1"/>
                  </a:lnTo>
                  <a:lnTo>
                    <a:pt x="29" y="4"/>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8" name="Freeform 130"/>
            <p:cNvSpPr>
              <a:spLocks/>
            </p:cNvSpPr>
            <p:nvPr/>
          </p:nvSpPr>
          <p:spPr bwMode="auto">
            <a:xfrm>
              <a:off x="3251843" y="5328323"/>
              <a:ext cx="140364" cy="150600"/>
            </a:xfrm>
            <a:custGeom>
              <a:avLst/>
              <a:gdLst>
                <a:gd name="T0" fmla="*/ 83 w 96"/>
                <a:gd name="T1" fmla="*/ 19 h 103"/>
                <a:gd name="T2" fmla="*/ 81 w 96"/>
                <a:gd name="T3" fmla="*/ 9 h 103"/>
                <a:gd name="T4" fmla="*/ 77 w 96"/>
                <a:gd name="T5" fmla="*/ 6 h 103"/>
                <a:gd name="T6" fmla="*/ 85 w 96"/>
                <a:gd name="T7" fmla="*/ 0 h 103"/>
                <a:gd name="T8" fmla="*/ 73 w 96"/>
                <a:gd name="T9" fmla="*/ 2 h 103"/>
                <a:gd name="T10" fmla="*/ 71 w 96"/>
                <a:gd name="T11" fmla="*/ 9 h 103"/>
                <a:gd name="T12" fmla="*/ 68 w 96"/>
                <a:gd name="T13" fmla="*/ 17 h 103"/>
                <a:gd name="T14" fmla="*/ 66 w 96"/>
                <a:gd name="T15" fmla="*/ 23 h 103"/>
                <a:gd name="T16" fmla="*/ 62 w 96"/>
                <a:gd name="T17" fmla="*/ 29 h 103"/>
                <a:gd name="T18" fmla="*/ 55 w 96"/>
                <a:gd name="T19" fmla="*/ 35 h 103"/>
                <a:gd name="T20" fmla="*/ 54 w 96"/>
                <a:gd name="T21" fmla="*/ 42 h 103"/>
                <a:gd name="T22" fmla="*/ 46 w 96"/>
                <a:gd name="T23" fmla="*/ 42 h 103"/>
                <a:gd name="T24" fmla="*/ 41 w 96"/>
                <a:gd name="T25" fmla="*/ 45 h 103"/>
                <a:gd name="T26" fmla="*/ 36 w 96"/>
                <a:gd name="T27" fmla="*/ 55 h 103"/>
                <a:gd name="T28" fmla="*/ 23 w 96"/>
                <a:gd name="T29" fmla="*/ 58 h 103"/>
                <a:gd name="T30" fmla="*/ 18 w 96"/>
                <a:gd name="T31" fmla="*/ 59 h 103"/>
                <a:gd name="T32" fmla="*/ 0 w 96"/>
                <a:gd name="T33" fmla="*/ 57 h 103"/>
                <a:gd name="T34" fmla="*/ 6 w 96"/>
                <a:gd name="T35" fmla="*/ 65 h 103"/>
                <a:gd name="T36" fmla="*/ 12 w 96"/>
                <a:gd name="T37" fmla="*/ 75 h 103"/>
                <a:gd name="T38" fmla="*/ 15 w 96"/>
                <a:gd name="T39" fmla="*/ 80 h 103"/>
                <a:gd name="T40" fmla="*/ 3 w 96"/>
                <a:gd name="T41" fmla="*/ 92 h 103"/>
                <a:gd name="T42" fmla="*/ 24 w 96"/>
                <a:gd name="T43" fmla="*/ 90 h 103"/>
                <a:gd name="T44" fmla="*/ 42 w 96"/>
                <a:gd name="T45" fmla="*/ 95 h 103"/>
                <a:gd name="T46" fmla="*/ 48 w 96"/>
                <a:gd name="T47" fmla="*/ 103 h 103"/>
                <a:gd name="T48" fmla="*/ 67 w 96"/>
                <a:gd name="T49" fmla="*/ 96 h 103"/>
                <a:gd name="T50" fmla="*/ 62 w 96"/>
                <a:gd name="T51" fmla="*/ 87 h 103"/>
                <a:gd name="T52" fmla="*/ 58 w 96"/>
                <a:gd name="T53" fmla="*/ 78 h 103"/>
                <a:gd name="T54" fmla="*/ 72 w 96"/>
                <a:gd name="T55" fmla="*/ 71 h 103"/>
                <a:gd name="T56" fmla="*/ 84 w 96"/>
                <a:gd name="T57" fmla="*/ 55 h 103"/>
                <a:gd name="T58" fmla="*/ 90 w 96"/>
                <a:gd name="T59" fmla="*/ 42 h 103"/>
                <a:gd name="T60" fmla="*/ 90 w 96"/>
                <a:gd name="T61" fmla="*/ 34 h 103"/>
                <a:gd name="T62" fmla="*/ 90 w 96"/>
                <a:gd name="T63" fmla="*/ 3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03">
                  <a:moveTo>
                    <a:pt x="84" y="31"/>
                  </a:moveTo>
                  <a:lnTo>
                    <a:pt x="83" y="19"/>
                  </a:lnTo>
                  <a:lnTo>
                    <a:pt x="88" y="16"/>
                  </a:lnTo>
                  <a:lnTo>
                    <a:pt x="81" y="9"/>
                  </a:lnTo>
                  <a:lnTo>
                    <a:pt x="78" y="9"/>
                  </a:lnTo>
                  <a:lnTo>
                    <a:pt x="77" y="6"/>
                  </a:lnTo>
                  <a:lnTo>
                    <a:pt x="84" y="1"/>
                  </a:lnTo>
                  <a:lnTo>
                    <a:pt x="85" y="0"/>
                  </a:lnTo>
                  <a:lnTo>
                    <a:pt x="81" y="1"/>
                  </a:lnTo>
                  <a:lnTo>
                    <a:pt x="73" y="2"/>
                  </a:lnTo>
                  <a:lnTo>
                    <a:pt x="70" y="6"/>
                  </a:lnTo>
                  <a:lnTo>
                    <a:pt x="71" y="9"/>
                  </a:lnTo>
                  <a:lnTo>
                    <a:pt x="72" y="14"/>
                  </a:lnTo>
                  <a:lnTo>
                    <a:pt x="68" y="17"/>
                  </a:lnTo>
                  <a:lnTo>
                    <a:pt x="68" y="20"/>
                  </a:lnTo>
                  <a:lnTo>
                    <a:pt x="66" y="23"/>
                  </a:lnTo>
                  <a:lnTo>
                    <a:pt x="60" y="23"/>
                  </a:lnTo>
                  <a:lnTo>
                    <a:pt x="62" y="29"/>
                  </a:lnTo>
                  <a:lnTo>
                    <a:pt x="59" y="30"/>
                  </a:lnTo>
                  <a:lnTo>
                    <a:pt x="55" y="35"/>
                  </a:lnTo>
                  <a:lnTo>
                    <a:pt x="56" y="40"/>
                  </a:lnTo>
                  <a:lnTo>
                    <a:pt x="54" y="42"/>
                  </a:lnTo>
                  <a:lnTo>
                    <a:pt x="52" y="41"/>
                  </a:lnTo>
                  <a:lnTo>
                    <a:pt x="46" y="42"/>
                  </a:lnTo>
                  <a:lnTo>
                    <a:pt x="46" y="45"/>
                  </a:lnTo>
                  <a:lnTo>
                    <a:pt x="41" y="45"/>
                  </a:lnTo>
                  <a:lnTo>
                    <a:pt x="36" y="49"/>
                  </a:lnTo>
                  <a:lnTo>
                    <a:pt x="36" y="55"/>
                  </a:lnTo>
                  <a:lnTo>
                    <a:pt x="27" y="59"/>
                  </a:lnTo>
                  <a:lnTo>
                    <a:pt x="23" y="58"/>
                  </a:lnTo>
                  <a:lnTo>
                    <a:pt x="21" y="60"/>
                  </a:lnTo>
                  <a:lnTo>
                    <a:pt x="18" y="59"/>
                  </a:lnTo>
                  <a:lnTo>
                    <a:pt x="11" y="60"/>
                  </a:lnTo>
                  <a:lnTo>
                    <a:pt x="0" y="57"/>
                  </a:lnTo>
                  <a:lnTo>
                    <a:pt x="3" y="60"/>
                  </a:lnTo>
                  <a:lnTo>
                    <a:pt x="6" y="65"/>
                  </a:lnTo>
                  <a:lnTo>
                    <a:pt x="12" y="67"/>
                  </a:lnTo>
                  <a:lnTo>
                    <a:pt x="12" y="75"/>
                  </a:lnTo>
                  <a:lnTo>
                    <a:pt x="15" y="76"/>
                  </a:lnTo>
                  <a:lnTo>
                    <a:pt x="15" y="80"/>
                  </a:lnTo>
                  <a:lnTo>
                    <a:pt x="6" y="83"/>
                  </a:lnTo>
                  <a:lnTo>
                    <a:pt x="3" y="92"/>
                  </a:lnTo>
                  <a:lnTo>
                    <a:pt x="13" y="90"/>
                  </a:lnTo>
                  <a:lnTo>
                    <a:pt x="24" y="90"/>
                  </a:lnTo>
                  <a:lnTo>
                    <a:pt x="36" y="89"/>
                  </a:lnTo>
                  <a:lnTo>
                    <a:pt x="42" y="95"/>
                  </a:lnTo>
                  <a:lnTo>
                    <a:pt x="43" y="100"/>
                  </a:lnTo>
                  <a:lnTo>
                    <a:pt x="48" y="103"/>
                  </a:lnTo>
                  <a:lnTo>
                    <a:pt x="53" y="96"/>
                  </a:lnTo>
                  <a:lnTo>
                    <a:pt x="67" y="96"/>
                  </a:lnTo>
                  <a:lnTo>
                    <a:pt x="66" y="90"/>
                  </a:lnTo>
                  <a:lnTo>
                    <a:pt x="62" y="87"/>
                  </a:lnTo>
                  <a:lnTo>
                    <a:pt x="61" y="81"/>
                  </a:lnTo>
                  <a:lnTo>
                    <a:pt x="58" y="78"/>
                  </a:lnTo>
                  <a:lnTo>
                    <a:pt x="65" y="70"/>
                  </a:lnTo>
                  <a:lnTo>
                    <a:pt x="72" y="71"/>
                  </a:lnTo>
                  <a:lnTo>
                    <a:pt x="79" y="63"/>
                  </a:lnTo>
                  <a:lnTo>
                    <a:pt x="84" y="55"/>
                  </a:lnTo>
                  <a:lnTo>
                    <a:pt x="90" y="47"/>
                  </a:lnTo>
                  <a:lnTo>
                    <a:pt x="90" y="42"/>
                  </a:lnTo>
                  <a:lnTo>
                    <a:pt x="96" y="37"/>
                  </a:lnTo>
                  <a:lnTo>
                    <a:pt x="90" y="34"/>
                  </a:lnTo>
                  <a:lnTo>
                    <a:pt x="90" y="32"/>
                  </a:lnTo>
                  <a:lnTo>
                    <a:pt x="90" y="34"/>
                  </a:lnTo>
                  <a:lnTo>
                    <a:pt x="84" y="31"/>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2" name="Freeform 134"/>
            <p:cNvSpPr>
              <a:spLocks/>
            </p:cNvSpPr>
            <p:nvPr/>
          </p:nvSpPr>
          <p:spPr bwMode="auto">
            <a:xfrm>
              <a:off x="2560257" y="5259603"/>
              <a:ext cx="30705" cy="68721"/>
            </a:xfrm>
            <a:custGeom>
              <a:avLst/>
              <a:gdLst>
                <a:gd name="T0" fmla="*/ 4 w 21"/>
                <a:gd name="T1" fmla="*/ 3 h 47"/>
                <a:gd name="T2" fmla="*/ 6 w 21"/>
                <a:gd name="T3" fmla="*/ 1 h 47"/>
                <a:gd name="T4" fmla="*/ 9 w 21"/>
                <a:gd name="T5" fmla="*/ 0 h 47"/>
                <a:gd name="T6" fmla="*/ 10 w 21"/>
                <a:gd name="T7" fmla="*/ 4 h 47"/>
                <a:gd name="T8" fmla="*/ 15 w 21"/>
                <a:gd name="T9" fmla="*/ 4 h 47"/>
                <a:gd name="T10" fmla="*/ 16 w 21"/>
                <a:gd name="T11" fmla="*/ 3 h 47"/>
                <a:gd name="T12" fmla="*/ 20 w 21"/>
                <a:gd name="T13" fmla="*/ 3 h 47"/>
                <a:gd name="T14" fmla="*/ 21 w 21"/>
                <a:gd name="T15" fmla="*/ 8 h 47"/>
                <a:gd name="T16" fmla="*/ 19 w 21"/>
                <a:gd name="T17" fmla="*/ 11 h 47"/>
                <a:gd name="T18" fmla="*/ 19 w 21"/>
                <a:gd name="T19" fmla="*/ 17 h 47"/>
                <a:gd name="T20" fmla="*/ 17 w 21"/>
                <a:gd name="T21" fmla="*/ 18 h 47"/>
                <a:gd name="T22" fmla="*/ 17 w 21"/>
                <a:gd name="T23" fmla="*/ 23 h 47"/>
                <a:gd name="T24" fmla="*/ 14 w 21"/>
                <a:gd name="T25" fmla="*/ 23 h 47"/>
                <a:gd name="T26" fmla="*/ 17 w 21"/>
                <a:gd name="T27" fmla="*/ 29 h 47"/>
                <a:gd name="T28" fmla="*/ 15 w 21"/>
                <a:gd name="T29" fmla="*/ 34 h 47"/>
                <a:gd name="T30" fmla="*/ 17 w 21"/>
                <a:gd name="T31" fmla="*/ 37 h 47"/>
                <a:gd name="T32" fmla="*/ 16 w 21"/>
                <a:gd name="T33" fmla="*/ 38 h 47"/>
                <a:gd name="T34" fmla="*/ 14 w 21"/>
                <a:gd name="T35" fmla="*/ 42 h 47"/>
                <a:gd name="T36" fmla="*/ 15 w 21"/>
                <a:gd name="T37" fmla="*/ 44 h 47"/>
                <a:gd name="T38" fmla="*/ 11 w 21"/>
                <a:gd name="T39" fmla="*/ 47 h 47"/>
                <a:gd name="T40" fmla="*/ 8 w 21"/>
                <a:gd name="T41" fmla="*/ 46 h 47"/>
                <a:gd name="T42" fmla="*/ 5 w 21"/>
                <a:gd name="T43" fmla="*/ 47 h 47"/>
                <a:gd name="T44" fmla="*/ 5 w 21"/>
                <a:gd name="T45" fmla="*/ 40 h 47"/>
                <a:gd name="T46" fmla="*/ 5 w 21"/>
                <a:gd name="T47" fmla="*/ 35 h 47"/>
                <a:gd name="T48" fmla="*/ 2 w 21"/>
                <a:gd name="T49" fmla="*/ 35 h 47"/>
                <a:gd name="T50" fmla="*/ 0 w 21"/>
                <a:gd name="T51" fmla="*/ 31 h 47"/>
                <a:gd name="T52" fmla="*/ 2 w 21"/>
                <a:gd name="T53" fmla="*/ 25 h 47"/>
                <a:gd name="T54" fmla="*/ 4 w 21"/>
                <a:gd name="T55" fmla="*/ 23 h 47"/>
                <a:gd name="T56" fmla="*/ 4 w 21"/>
                <a:gd name="T57" fmla="*/ 19 h 47"/>
                <a:gd name="T58" fmla="*/ 5 w 21"/>
                <a:gd name="T59" fmla="*/ 13 h 47"/>
                <a:gd name="T60" fmla="*/ 5 w 21"/>
                <a:gd name="T61" fmla="*/ 9 h 47"/>
                <a:gd name="T62" fmla="*/ 4 w 21"/>
                <a:gd name="T63" fmla="*/ 7 h 47"/>
                <a:gd name="T64" fmla="*/ 4 w 21"/>
                <a:gd name="T65"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 h="47">
                  <a:moveTo>
                    <a:pt x="4" y="3"/>
                  </a:moveTo>
                  <a:lnTo>
                    <a:pt x="6" y="1"/>
                  </a:lnTo>
                  <a:lnTo>
                    <a:pt x="9" y="0"/>
                  </a:lnTo>
                  <a:lnTo>
                    <a:pt x="10" y="4"/>
                  </a:lnTo>
                  <a:lnTo>
                    <a:pt x="15" y="4"/>
                  </a:lnTo>
                  <a:lnTo>
                    <a:pt x="16" y="3"/>
                  </a:lnTo>
                  <a:lnTo>
                    <a:pt x="20" y="3"/>
                  </a:lnTo>
                  <a:lnTo>
                    <a:pt x="21" y="8"/>
                  </a:lnTo>
                  <a:lnTo>
                    <a:pt x="19" y="11"/>
                  </a:lnTo>
                  <a:lnTo>
                    <a:pt x="19" y="17"/>
                  </a:lnTo>
                  <a:lnTo>
                    <a:pt x="17" y="18"/>
                  </a:lnTo>
                  <a:lnTo>
                    <a:pt x="17" y="23"/>
                  </a:lnTo>
                  <a:lnTo>
                    <a:pt x="14" y="23"/>
                  </a:lnTo>
                  <a:lnTo>
                    <a:pt x="17" y="29"/>
                  </a:lnTo>
                  <a:lnTo>
                    <a:pt x="15" y="34"/>
                  </a:lnTo>
                  <a:lnTo>
                    <a:pt x="17" y="37"/>
                  </a:lnTo>
                  <a:lnTo>
                    <a:pt x="16" y="38"/>
                  </a:lnTo>
                  <a:lnTo>
                    <a:pt x="14" y="42"/>
                  </a:lnTo>
                  <a:lnTo>
                    <a:pt x="15" y="44"/>
                  </a:lnTo>
                  <a:lnTo>
                    <a:pt x="11" y="47"/>
                  </a:lnTo>
                  <a:lnTo>
                    <a:pt x="8" y="46"/>
                  </a:lnTo>
                  <a:lnTo>
                    <a:pt x="5" y="47"/>
                  </a:lnTo>
                  <a:lnTo>
                    <a:pt x="5" y="40"/>
                  </a:lnTo>
                  <a:lnTo>
                    <a:pt x="5" y="35"/>
                  </a:lnTo>
                  <a:lnTo>
                    <a:pt x="2" y="35"/>
                  </a:lnTo>
                  <a:lnTo>
                    <a:pt x="0" y="31"/>
                  </a:lnTo>
                  <a:lnTo>
                    <a:pt x="2" y="25"/>
                  </a:lnTo>
                  <a:lnTo>
                    <a:pt x="4" y="23"/>
                  </a:lnTo>
                  <a:lnTo>
                    <a:pt x="4" y="19"/>
                  </a:lnTo>
                  <a:lnTo>
                    <a:pt x="5" y="13"/>
                  </a:lnTo>
                  <a:lnTo>
                    <a:pt x="5" y="9"/>
                  </a:lnTo>
                  <a:lnTo>
                    <a:pt x="4" y="7"/>
                  </a:lnTo>
                  <a:lnTo>
                    <a:pt x="4" y="3"/>
                  </a:lnTo>
                  <a:close/>
                </a:path>
              </a:pathLst>
            </a:custGeom>
            <a:solidFill>
              <a:schemeClr val="accent3"/>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8" name="Freeform 140"/>
            <p:cNvSpPr>
              <a:spLocks noEditPoints="1"/>
            </p:cNvSpPr>
            <p:nvPr/>
          </p:nvSpPr>
          <p:spPr bwMode="auto">
            <a:xfrm>
              <a:off x="3203592" y="4275591"/>
              <a:ext cx="1314453" cy="984011"/>
            </a:xfrm>
            <a:custGeom>
              <a:avLst/>
              <a:gdLst>
                <a:gd name="T0" fmla="*/ 569 w 899"/>
                <a:gd name="T1" fmla="*/ 239 h 673"/>
                <a:gd name="T2" fmla="*/ 291 w 899"/>
                <a:gd name="T3" fmla="*/ 124 h 673"/>
                <a:gd name="T4" fmla="*/ 616 w 899"/>
                <a:gd name="T5" fmla="*/ 213 h 673"/>
                <a:gd name="T6" fmla="*/ 832 w 899"/>
                <a:gd name="T7" fmla="*/ 288 h 673"/>
                <a:gd name="T8" fmla="*/ 597 w 899"/>
                <a:gd name="T9" fmla="*/ 193 h 673"/>
                <a:gd name="T10" fmla="*/ 250 w 899"/>
                <a:gd name="T11" fmla="*/ 72 h 673"/>
                <a:gd name="T12" fmla="*/ 254 w 899"/>
                <a:gd name="T13" fmla="*/ 9 h 673"/>
                <a:gd name="T14" fmla="*/ 865 w 899"/>
                <a:gd name="T15" fmla="*/ 381 h 673"/>
                <a:gd name="T16" fmla="*/ 767 w 899"/>
                <a:gd name="T17" fmla="*/ 319 h 673"/>
                <a:gd name="T18" fmla="*/ 713 w 899"/>
                <a:gd name="T19" fmla="*/ 327 h 673"/>
                <a:gd name="T20" fmla="*/ 633 w 899"/>
                <a:gd name="T21" fmla="*/ 287 h 673"/>
                <a:gd name="T22" fmla="*/ 534 w 899"/>
                <a:gd name="T23" fmla="*/ 286 h 673"/>
                <a:gd name="T24" fmla="*/ 487 w 899"/>
                <a:gd name="T25" fmla="*/ 256 h 673"/>
                <a:gd name="T26" fmla="*/ 400 w 899"/>
                <a:gd name="T27" fmla="*/ 239 h 673"/>
                <a:gd name="T28" fmla="*/ 364 w 899"/>
                <a:gd name="T29" fmla="*/ 221 h 673"/>
                <a:gd name="T30" fmla="*/ 343 w 899"/>
                <a:gd name="T31" fmla="*/ 168 h 673"/>
                <a:gd name="T32" fmla="*/ 300 w 899"/>
                <a:gd name="T33" fmla="*/ 169 h 673"/>
                <a:gd name="T34" fmla="*/ 216 w 899"/>
                <a:gd name="T35" fmla="*/ 204 h 673"/>
                <a:gd name="T36" fmla="*/ 165 w 899"/>
                <a:gd name="T37" fmla="*/ 265 h 673"/>
                <a:gd name="T38" fmla="*/ 132 w 899"/>
                <a:gd name="T39" fmla="*/ 273 h 673"/>
                <a:gd name="T40" fmla="*/ 120 w 899"/>
                <a:gd name="T41" fmla="*/ 338 h 673"/>
                <a:gd name="T42" fmla="*/ 110 w 899"/>
                <a:gd name="T43" fmla="*/ 389 h 673"/>
                <a:gd name="T44" fmla="*/ 106 w 899"/>
                <a:gd name="T45" fmla="*/ 291 h 673"/>
                <a:gd name="T46" fmla="*/ 71 w 899"/>
                <a:gd name="T47" fmla="*/ 305 h 673"/>
                <a:gd name="T48" fmla="*/ 80 w 899"/>
                <a:gd name="T49" fmla="*/ 352 h 673"/>
                <a:gd name="T50" fmla="*/ 30 w 899"/>
                <a:gd name="T51" fmla="*/ 467 h 673"/>
                <a:gd name="T52" fmla="*/ 18 w 899"/>
                <a:gd name="T53" fmla="*/ 530 h 673"/>
                <a:gd name="T54" fmla="*/ 16 w 899"/>
                <a:gd name="T55" fmla="*/ 551 h 673"/>
                <a:gd name="T56" fmla="*/ 25 w 899"/>
                <a:gd name="T57" fmla="*/ 571 h 673"/>
                <a:gd name="T58" fmla="*/ 36 w 899"/>
                <a:gd name="T59" fmla="*/ 554 h 673"/>
                <a:gd name="T60" fmla="*/ 109 w 899"/>
                <a:gd name="T61" fmla="*/ 551 h 673"/>
                <a:gd name="T62" fmla="*/ 161 w 899"/>
                <a:gd name="T63" fmla="*/ 589 h 673"/>
                <a:gd name="T64" fmla="*/ 198 w 899"/>
                <a:gd name="T65" fmla="*/ 601 h 673"/>
                <a:gd name="T66" fmla="*/ 249 w 899"/>
                <a:gd name="T67" fmla="*/ 593 h 673"/>
                <a:gd name="T68" fmla="*/ 287 w 899"/>
                <a:gd name="T69" fmla="*/ 576 h 673"/>
                <a:gd name="T70" fmla="*/ 335 w 899"/>
                <a:gd name="T71" fmla="*/ 594 h 673"/>
                <a:gd name="T72" fmla="*/ 382 w 899"/>
                <a:gd name="T73" fmla="*/ 603 h 673"/>
                <a:gd name="T74" fmla="*/ 424 w 899"/>
                <a:gd name="T75" fmla="*/ 592 h 673"/>
                <a:gd name="T76" fmla="*/ 453 w 899"/>
                <a:gd name="T77" fmla="*/ 560 h 673"/>
                <a:gd name="T78" fmla="*/ 492 w 899"/>
                <a:gd name="T79" fmla="*/ 604 h 673"/>
                <a:gd name="T80" fmla="*/ 524 w 899"/>
                <a:gd name="T81" fmla="*/ 627 h 673"/>
                <a:gd name="T82" fmla="*/ 500 w 899"/>
                <a:gd name="T83" fmla="*/ 667 h 673"/>
                <a:gd name="T84" fmla="*/ 529 w 899"/>
                <a:gd name="T85" fmla="*/ 663 h 673"/>
                <a:gd name="T86" fmla="*/ 568 w 899"/>
                <a:gd name="T87" fmla="*/ 584 h 673"/>
                <a:gd name="T88" fmla="*/ 541 w 899"/>
                <a:gd name="T89" fmla="*/ 548 h 673"/>
                <a:gd name="T90" fmla="*/ 639 w 899"/>
                <a:gd name="T91" fmla="*/ 488 h 673"/>
                <a:gd name="T92" fmla="*/ 698 w 899"/>
                <a:gd name="T93" fmla="*/ 473 h 673"/>
                <a:gd name="T94" fmla="*/ 686 w 899"/>
                <a:gd name="T95" fmla="*/ 506 h 673"/>
                <a:gd name="T96" fmla="*/ 675 w 899"/>
                <a:gd name="T97" fmla="*/ 587 h 673"/>
                <a:gd name="T98" fmla="*/ 711 w 899"/>
                <a:gd name="T99" fmla="*/ 530 h 673"/>
                <a:gd name="T100" fmla="*/ 729 w 899"/>
                <a:gd name="T101" fmla="*/ 484 h 673"/>
                <a:gd name="T102" fmla="*/ 789 w 899"/>
                <a:gd name="T103" fmla="*/ 458 h 673"/>
                <a:gd name="T104" fmla="*/ 820 w 899"/>
                <a:gd name="T105" fmla="*/ 423 h 673"/>
                <a:gd name="T106" fmla="*/ 841 w 899"/>
                <a:gd name="T107" fmla="*/ 390 h 673"/>
                <a:gd name="T108" fmla="*/ 872 w 899"/>
                <a:gd name="T109" fmla="*/ 419 h 673"/>
                <a:gd name="T110" fmla="*/ 594 w 899"/>
                <a:gd name="T111" fmla="*/ 609 h 673"/>
                <a:gd name="T112" fmla="*/ 581 w 899"/>
                <a:gd name="T113" fmla="*/ 557 h 673"/>
                <a:gd name="T114" fmla="*/ 576 w 899"/>
                <a:gd name="T115" fmla="*/ 630 h 673"/>
                <a:gd name="T116" fmla="*/ 594 w 899"/>
                <a:gd name="T117" fmla="*/ 60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9" h="673">
                  <a:moveTo>
                    <a:pt x="577" y="236"/>
                  </a:moveTo>
                  <a:lnTo>
                    <a:pt x="586" y="245"/>
                  </a:lnTo>
                  <a:lnTo>
                    <a:pt x="587" y="251"/>
                  </a:lnTo>
                  <a:lnTo>
                    <a:pt x="577" y="252"/>
                  </a:lnTo>
                  <a:lnTo>
                    <a:pt x="563" y="248"/>
                  </a:lnTo>
                  <a:lnTo>
                    <a:pt x="562" y="247"/>
                  </a:lnTo>
                  <a:lnTo>
                    <a:pt x="569" y="239"/>
                  </a:lnTo>
                  <a:lnTo>
                    <a:pt x="577" y="236"/>
                  </a:lnTo>
                  <a:close/>
                  <a:moveTo>
                    <a:pt x="329" y="111"/>
                  </a:moveTo>
                  <a:lnTo>
                    <a:pt x="331" y="97"/>
                  </a:lnTo>
                  <a:lnTo>
                    <a:pt x="314" y="77"/>
                  </a:lnTo>
                  <a:lnTo>
                    <a:pt x="309" y="76"/>
                  </a:lnTo>
                  <a:lnTo>
                    <a:pt x="303" y="79"/>
                  </a:lnTo>
                  <a:lnTo>
                    <a:pt x="291" y="124"/>
                  </a:lnTo>
                  <a:lnTo>
                    <a:pt x="329" y="111"/>
                  </a:lnTo>
                  <a:close/>
                  <a:moveTo>
                    <a:pt x="627" y="216"/>
                  </a:moveTo>
                  <a:lnTo>
                    <a:pt x="635" y="205"/>
                  </a:lnTo>
                  <a:lnTo>
                    <a:pt x="618" y="199"/>
                  </a:lnTo>
                  <a:lnTo>
                    <a:pt x="605" y="194"/>
                  </a:lnTo>
                  <a:lnTo>
                    <a:pt x="604" y="203"/>
                  </a:lnTo>
                  <a:lnTo>
                    <a:pt x="616" y="213"/>
                  </a:lnTo>
                  <a:lnTo>
                    <a:pt x="627" y="216"/>
                  </a:lnTo>
                  <a:close/>
                  <a:moveTo>
                    <a:pt x="831" y="303"/>
                  </a:moveTo>
                  <a:lnTo>
                    <a:pt x="839" y="302"/>
                  </a:lnTo>
                  <a:lnTo>
                    <a:pt x="847" y="297"/>
                  </a:lnTo>
                  <a:lnTo>
                    <a:pt x="848" y="294"/>
                  </a:lnTo>
                  <a:lnTo>
                    <a:pt x="838" y="288"/>
                  </a:lnTo>
                  <a:lnTo>
                    <a:pt x="832" y="288"/>
                  </a:lnTo>
                  <a:lnTo>
                    <a:pt x="831" y="290"/>
                  </a:lnTo>
                  <a:lnTo>
                    <a:pt x="822" y="298"/>
                  </a:lnTo>
                  <a:lnTo>
                    <a:pt x="824" y="304"/>
                  </a:lnTo>
                  <a:lnTo>
                    <a:pt x="831" y="303"/>
                  </a:lnTo>
                  <a:close/>
                  <a:moveTo>
                    <a:pt x="568" y="211"/>
                  </a:moveTo>
                  <a:lnTo>
                    <a:pt x="592" y="212"/>
                  </a:lnTo>
                  <a:lnTo>
                    <a:pt x="597" y="193"/>
                  </a:lnTo>
                  <a:lnTo>
                    <a:pt x="572" y="178"/>
                  </a:lnTo>
                  <a:lnTo>
                    <a:pt x="556" y="177"/>
                  </a:lnTo>
                  <a:lnTo>
                    <a:pt x="546" y="182"/>
                  </a:lnTo>
                  <a:lnTo>
                    <a:pt x="542" y="201"/>
                  </a:lnTo>
                  <a:lnTo>
                    <a:pt x="556" y="217"/>
                  </a:lnTo>
                  <a:lnTo>
                    <a:pt x="568" y="211"/>
                  </a:lnTo>
                  <a:close/>
                  <a:moveTo>
                    <a:pt x="250" y="72"/>
                  </a:moveTo>
                  <a:lnTo>
                    <a:pt x="261" y="85"/>
                  </a:lnTo>
                  <a:lnTo>
                    <a:pt x="280" y="96"/>
                  </a:lnTo>
                  <a:lnTo>
                    <a:pt x="295" y="91"/>
                  </a:lnTo>
                  <a:lnTo>
                    <a:pt x="296" y="59"/>
                  </a:lnTo>
                  <a:lnTo>
                    <a:pt x="280" y="20"/>
                  </a:lnTo>
                  <a:lnTo>
                    <a:pt x="268" y="0"/>
                  </a:lnTo>
                  <a:lnTo>
                    <a:pt x="254" y="9"/>
                  </a:lnTo>
                  <a:lnTo>
                    <a:pt x="236" y="37"/>
                  </a:lnTo>
                  <a:lnTo>
                    <a:pt x="245" y="45"/>
                  </a:lnTo>
                  <a:lnTo>
                    <a:pt x="250" y="72"/>
                  </a:lnTo>
                  <a:close/>
                  <a:moveTo>
                    <a:pt x="885" y="377"/>
                  </a:moveTo>
                  <a:lnTo>
                    <a:pt x="867" y="374"/>
                  </a:lnTo>
                  <a:lnTo>
                    <a:pt x="870" y="386"/>
                  </a:lnTo>
                  <a:lnTo>
                    <a:pt x="865" y="381"/>
                  </a:lnTo>
                  <a:lnTo>
                    <a:pt x="865" y="372"/>
                  </a:lnTo>
                  <a:lnTo>
                    <a:pt x="848" y="354"/>
                  </a:lnTo>
                  <a:lnTo>
                    <a:pt x="831" y="340"/>
                  </a:lnTo>
                  <a:lnTo>
                    <a:pt x="821" y="332"/>
                  </a:lnTo>
                  <a:lnTo>
                    <a:pt x="802" y="322"/>
                  </a:lnTo>
                  <a:lnTo>
                    <a:pt x="789" y="323"/>
                  </a:lnTo>
                  <a:lnTo>
                    <a:pt x="767" y="319"/>
                  </a:lnTo>
                  <a:lnTo>
                    <a:pt x="765" y="327"/>
                  </a:lnTo>
                  <a:lnTo>
                    <a:pt x="769" y="339"/>
                  </a:lnTo>
                  <a:lnTo>
                    <a:pt x="761" y="345"/>
                  </a:lnTo>
                  <a:lnTo>
                    <a:pt x="750" y="328"/>
                  </a:lnTo>
                  <a:lnTo>
                    <a:pt x="737" y="331"/>
                  </a:lnTo>
                  <a:lnTo>
                    <a:pt x="725" y="326"/>
                  </a:lnTo>
                  <a:lnTo>
                    <a:pt x="713" y="327"/>
                  </a:lnTo>
                  <a:lnTo>
                    <a:pt x="703" y="331"/>
                  </a:lnTo>
                  <a:lnTo>
                    <a:pt x="696" y="326"/>
                  </a:lnTo>
                  <a:lnTo>
                    <a:pt x="696" y="311"/>
                  </a:lnTo>
                  <a:lnTo>
                    <a:pt x="691" y="303"/>
                  </a:lnTo>
                  <a:lnTo>
                    <a:pt x="678" y="299"/>
                  </a:lnTo>
                  <a:lnTo>
                    <a:pt x="650" y="303"/>
                  </a:lnTo>
                  <a:lnTo>
                    <a:pt x="633" y="287"/>
                  </a:lnTo>
                  <a:lnTo>
                    <a:pt x="627" y="274"/>
                  </a:lnTo>
                  <a:lnTo>
                    <a:pt x="566" y="259"/>
                  </a:lnTo>
                  <a:lnTo>
                    <a:pt x="558" y="269"/>
                  </a:lnTo>
                  <a:lnTo>
                    <a:pt x="563" y="290"/>
                  </a:lnTo>
                  <a:lnTo>
                    <a:pt x="551" y="287"/>
                  </a:lnTo>
                  <a:lnTo>
                    <a:pt x="546" y="293"/>
                  </a:lnTo>
                  <a:lnTo>
                    <a:pt x="534" y="286"/>
                  </a:lnTo>
                  <a:lnTo>
                    <a:pt x="522" y="292"/>
                  </a:lnTo>
                  <a:lnTo>
                    <a:pt x="511" y="282"/>
                  </a:lnTo>
                  <a:lnTo>
                    <a:pt x="505" y="304"/>
                  </a:lnTo>
                  <a:lnTo>
                    <a:pt x="494" y="296"/>
                  </a:lnTo>
                  <a:lnTo>
                    <a:pt x="486" y="279"/>
                  </a:lnTo>
                  <a:lnTo>
                    <a:pt x="489" y="270"/>
                  </a:lnTo>
                  <a:lnTo>
                    <a:pt x="487" y="256"/>
                  </a:lnTo>
                  <a:lnTo>
                    <a:pt x="476" y="244"/>
                  </a:lnTo>
                  <a:lnTo>
                    <a:pt x="465" y="244"/>
                  </a:lnTo>
                  <a:lnTo>
                    <a:pt x="451" y="239"/>
                  </a:lnTo>
                  <a:lnTo>
                    <a:pt x="451" y="257"/>
                  </a:lnTo>
                  <a:lnTo>
                    <a:pt x="423" y="253"/>
                  </a:lnTo>
                  <a:lnTo>
                    <a:pt x="420" y="242"/>
                  </a:lnTo>
                  <a:lnTo>
                    <a:pt x="400" y="239"/>
                  </a:lnTo>
                  <a:lnTo>
                    <a:pt x="389" y="242"/>
                  </a:lnTo>
                  <a:lnTo>
                    <a:pt x="385" y="248"/>
                  </a:lnTo>
                  <a:lnTo>
                    <a:pt x="382" y="233"/>
                  </a:lnTo>
                  <a:lnTo>
                    <a:pt x="376" y="238"/>
                  </a:lnTo>
                  <a:lnTo>
                    <a:pt x="366" y="232"/>
                  </a:lnTo>
                  <a:lnTo>
                    <a:pt x="358" y="228"/>
                  </a:lnTo>
                  <a:lnTo>
                    <a:pt x="364" y="221"/>
                  </a:lnTo>
                  <a:lnTo>
                    <a:pt x="380" y="207"/>
                  </a:lnTo>
                  <a:lnTo>
                    <a:pt x="388" y="199"/>
                  </a:lnTo>
                  <a:lnTo>
                    <a:pt x="390" y="186"/>
                  </a:lnTo>
                  <a:lnTo>
                    <a:pt x="384" y="175"/>
                  </a:lnTo>
                  <a:lnTo>
                    <a:pt x="370" y="160"/>
                  </a:lnTo>
                  <a:lnTo>
                    <a:pt x="349" y="160"/>
                  </a:lnTo>
                  <a:lnTo>
                    <a:pt x="343" y="168"/>
                  </a:lnTo>
                  <a:lnTo>
                    <a:pt x="342" y="153"/>
                  </a:lnTo>
                  <a:lnTo>
                    <a:pt x="326" y="148"/>
                  </a:lnTo>
                  <a:lnTo>
                    <a:pt x="336" y="141"/>
                  </a:lnTo>
                  <a:lnTo>
                    <a:pt x="324" y="131"/>
                  </a:lnTo>
                  <a:lnTo>
                    <a:pt x="308" y="143"/>
                  </a:lnTo>
                  <a:lnTo>
                    <a:pt x="302" y="157"/>
                  </a:lnTo>
                  <a:lnTo>
                    <a:pt x="300" y="169"/>
                  </a:lnTo>
                  <a:lnTo>
                    <a:pt x="287" y="169"/>
                  </a:lnTo>
                  <a:lnTo>
                    <a:pt x="273" y="183"/>
                  </a:lnTo>
                  <a:lnTo>
                    <a:pt x="267" y="177"/>
                  </a:lnTo>
                  <a:lnTo>
                    <a:pt x="250" y="180"/>
                  </a:lnTo>
                  <a:lnTo>
                    <a:pt x="248" y="187"/>
                  </a:lnTo>
                  <a:lnTo>
                    <a:pt x="230" y="190"/>
                  </a:lnTo>
                  <a:lnTo>
                    <a:pt x="216" y="204"/>
                  </a:lnTo>
                  <a:lnTo>
                    <a:pt x="209" y="205"/>
                  </a:lnTo>
                  <a:lnTo>
                    <a:pt x="202" y="222"/>
                  </a:lnTo>
                  <a:lnTo>
                    <a:pt x="207" y="234"/>
                  </a:lnTo>
                  <a:lnTo>
                    <a:pt x="192" y="238"/>
                  </a:lnTo>
                  <a:lnTo>
                    <a:pt x="176" y="236"/>
                  </a:lnTo>
                  <a:lnTo>
                    <a:pt x="164" y="241"/>
                  </a:lnTo>
                  <a:lnTo>
                    <a:pt x="165" y="265"/>
                  </a:lnTo>
                  <a:lnTo>
                    <a:pt x="170" y="284"/>
                  </a:lnTo>
                  <a:lnTo>
                    <a:pt x="158" y="271"/>
                  </a:lnTo>
                  <a:lnTo>
                    <a:pt x="145" y="273"/>
                  </a:lnTo>
                  <a:lnTo>
                    <a:pt x="133" y="281"/>
                  </a:lnTo>
                  <a:lnTo>
                    <a:pt x="137" y="297"/>
                  </a:lnTo>
                  <a:lnTo>
                    <a:pt x="129" y="293"/>
                  </a:lnTo>
                  <a:lnTo>
                    <a:pt x="132" y="273"/>
                  </a:lnTo>
                  <a:lnTo>
                    <a:pt x="128" y="259"/>
                  </a:lnTo>
                  <a:lnTo>
                    <a:pt x="126" y="261"/>
                  </a:lnTo>
                  <a:lnTo>
                    <a:pt x="127" y="276"/>
                  </a:lnTo>
                  <a:lnTo>
                    <a:pt x="115" y="291"/>
                  </a:lnTo>
                  <a:lnTo>
                    <a:pt x="123" y="308"/>
                  </a:lnTo>
                  <a:lnTo>
                    <a:pt x="118" y="327"/>
                  </a:lnTo>
                  <a:lnTo>
                    <a:pt x="120" y="338"/>
                  </a:lnTo>
                  <a:lnTo>
                    <a:pt x="127" y="339"/>
                  </a:lnTo>
                  <a:lnTo>
                    <a:pt x="123" y="351"/>
                  </a:lnTo>
                  <a:lnTo>
                    <a:pt x="128" y="362"/>
                  </a:lnTo>
                  <a:lnTo>
                    <a:pt x="122" y="369"/>
                  </a:lnTo>
                  <a:lnTo>
                    <a:pt x="120" y="379"/>
                  </a:lnTo>
                  <a:lnTo>
                    <a:pt x="112" y="383"/>
                  </a:lnTo>
                  <a:lnTo>
                    <a:pt x="110" y="389"/>
                  </a:lnTo>
                  <a:lnTo>
                    <a:pt x="103" y="386"/>
                  </a:lnTo>
                  <a:lnTo>
                    <a:pt x="116" y="362"/>
                  </a:lnTo>
                  <a:lnTo>
                    <a:pt x="118" y="350"/>
                  </a:lnTo>
                  <a:lnTo>
                    <a:pt x="111" y="339"/>
                  </a:lnTo>
                  <a:lnTo>
                    <a:pt x="112" y="313"/>
                  </a:lnTo>
                  <a:lnTo>
                    <a:pt x="110" y="298"/>
                  </a:lnTo>
                  <a:lnTo>
                    <a:pt x="106" y="291"/>
                  </a:lnTo>
                  <a:lnTo>
                    <a:pt x="112" y="274"/>
                  </a:lnTo>
                  <a:lnTo>
                    <a:pt x="111" y="262"/>
                  </a:lnTo>
                  <a:lnTo>
                    <a:pt x="93" y="256"/>
                  </a:lnTo>
                  <a:lnTo>
                    <a:pt x="88" y="259"/>
                  </a:lnTo>
                  <a:lnTo>
                    <a:pt x="85" y="280"/>
                  </a:lnTo>
                  <a:lnTo>
                    <a:pt x="71" y="299"/>
                  </a:lnTo>
                  <a:lnTo>
                    <a:pt x="71" y="305"/>
                  </a:lnTo>
                  <a:lnTo>
                    <a:pt x="75" y="321"/>
                  </a:lnTo>
                  <a:lnTo>
                    <a:pt x="74" y="331"/>
                  </a:lnTo>
                  <a:lnTo>
                    <a:pt x="81" y="332"/>
                  </a:lnTo>
                  <a:lnTo>
                    <a:pt x="81" y="337"/>
                  </a:lnTo>
                  <a:lnTo>
                    <a:pt x="88" y="346"/>
                  </a:lnTo>
                  <a:lnTo>
                    <a:pt x="83" y="356"/>
                  </a:lnTo>
                  <a:lnTo>
                    <a:pt x="80" y="352"/>
                  </a:lnTo>
                  <a:lnTo>
                    <a:pt x="82" y="369"/>
                  </a:lnTo>
                  <a:lnTo>
                    <a:pt x="77" y="379"/>
                  </a:lnTo>
                  <a:lnTo>
                    <a:pt x="69" y="389"/>
                  </a:lnTo>
                  <a:lnTo>
                    <a:pt x="59" y="396"/>
                  </a:lnTo>
                  <a:lnTo>
                    <a:pt x="47" y="409"/>
                  </a:lnTo>
                  <a:lnTo>
                    <a:pt x="35" y="419"/>
                  </a:lnTo>
                  <a:lnTo>
                    <a:pt x="30" y="467"/>
                  </a:lnTo>
                  <a:lnTo>
                    <a:pt x="28" y="488"/>
                  </a:lnTo>
                  <a:lnTo>
                    <a:pt x="23" y="500"/>
                  </a:lnTo>
                  <a:lnTo>
                    <a:pt x="18" y="508"/>
                  </a:lnTo>
                  <a:lnTo>
                    <a:pt x="13" y="514"/>
                  </a:lnTo>
                  <a:lnTo>
                    <a:pt x="12" y="520"/>
                  </a:lnTo>
                  <a:lnTo>
                    <a:pt x="17" y="525"/>
                  </a:lnTo>
                  <a:lnTo>
                    <a:pt x="18" y="530"/>
                  </a:lnTo>
                  <a:lnTo>
                    <a:pt x="15" y="536"/>
                  </a:lnTo>
                  <a:lnTo>
                    <a:pt x="7" y="539"/>
                  </a:lnTo>
                  <a:lnTo>
                    <a:pt x="0" y="539"/>
                  </a:lnTo>
                  <a:lnTo>
                    <a:pt x="4" y="545"/>
                  </a:lnTo>
                  <a:lnTo>
                    <a:pt x="6" y="549"/>
                  </a:lnTo>
                  <a:lnTo>
                    <a:pt x="11" y="554"/>
                  </a:lnTo>
                  <a:lnTo>
                    <a:pt x="16" y="551"/>
                  </a:lnTo>
                  <a:lnTo>
                    <a:pt x="19" y="548"/>
                  </a:lnTo>
                  <a:lnTo>
                    <a:pt x="24" y="551"/>
                  </a:lnTo>
                  <a:lnTo>
                    <a:pt x="25" y="555"/>
                  </a:lnTo>
                  <a:lnTo>
                    <a:pt x="23" y="559"/>
                  </a:lnTo>
                  <a:lnTo>
                    <a:pt x="21" y="564"/>
                  </a:lnTo>
                  <a:lnTo>
                    <a:pt x="21" y="570"/>
                  </a:lnTo>
                  <a:lnTo>
                    <a:pt x="25" y="571"/>
                  </a:lnTo>
                  <a:lnTo>
                    <a:pt x="27" y="576"/>
                  </a:lnTo>
                  <a:lnTo>
                    <a:pt x="28" y="576"/>
                  </a:lnTo>
                  <a:lnTo>
                    <a:pt x="33" y="572"/>
                  </a:lnTo>
                  <a:lnTo>
                    <a:pt x="31" y="569"/>
                  </a:lnTo>
                  <a:lnTo>
                    <a:pt x="39" y="566"/>
                  </a:lnTo>
                  <a:lnTo>
                    <a:pt x="34" y="558"/>
                  </a:lnTo>
                  <a:lnTo>
                    <a:pt x="36" y="554"/>
                  </a:lnTo>
                  <a:lnTo>
                    <a:pt x="62" y="551"/>
                  </a:lnTo>
                  <a:lnTo>
                    <a:pt x="65" y="548"/>
                  </a:lnTo>
                  <a:lnTo>
                    <a:pt x="82" y="543"/>
                  </a:lnTo>
                  <a:lnTo>
                    <a:pt x="87" y="539"/>
                  </a:lnTo>
                  <a:lnTo>
                    <a:pt x="99" y="541"/>
                  </a:lnTo>
                  <a:lnTo>
                    <a:pt x="101" y="553"/>
                  </a:lnTo>
                  <a:lnTo>
                    <a:pt x="109" y="551"/>
                  </a:lnTo>
                  <a:lnTo>
                    <a:pt x="117" y="554"/>
                  </a:lnTo>
                  <a:lnTo>
                    <a:pt x="117" y="560"/>
                  </a:lnTo>
                  <a:lnTo>
                    <a:pt x="123" y="559"/>
                  </a:lnTo>
                  <a:lnTo>
                    <a:pt x="140" y="549"/>
                  </a:lnTo>
                  <a:lnTo>
                    <a:pt x="138" y="553"/>
                  </a:lnTo>
                  <a:lnTo>
                    <a:pt x="146" y="561"/>
                  </a:lnTo>
                  <a:lnTo>
                    <a:pt x="161" y="589"/>
                  </a:lnTo>
                  <a:lnTo>
                    <a:pt x="164" y="583"/>
                  </a:lnTo>
                  <a:lnTo>
                    <a:pt x="174" y="589"/>
                  </a:lnTo>
                  <a:lnTo>
                    <a:pt x="184" y="587"/>
                  </a:lnTo>
                  <a:lnTo>
                    <a:pt x="187" y="589"/>
                  </a:lnTo>
                  <a:lnTo>
                    <a:pt x="191" y="595"/>
                  </a:lnTo>
                  <a:lnTo>
                    <a:pt x="196" y="597"/>
                  </a:lnTo>
                  <a:lnTo>
                    <a:pt x="198" y="601"/>
                  </a:lnTo>
                  <a:lnTo>
                    <a:pt x="207" y="600"/>
                  </a:lnTo>
                  <a:lnTo>
                    <a:pt x="210" y="606"/>
                  </a:lnTo>
                  <a:lnTo>
                    <a:pt x="213" y="605"/>
                  </a:lnTo>
                  <a:lnTo>
                    <a:pt x="220" y="604"/>
                  </a:lnTo>
                  <a:lnTo>
                    <a:pt x="233" y="594"/>
                  </a:lnTo>
                  <a:lnTo>
                    <a:pt x="243" y="589"/>
                  </a:lnTo>
                  <a:lnTo>
                    <a:pt x="249" y="593"/>
                  </a:lnTo>
                  <a:lnTo>
                    <a:pt x="256" y="593"/>
                  </a:lnTo>
                  <a:lnTo>
                    <a:pt x="260" y="598"/>
                  </a:lnTo>
                  <a:lnTo>
                    <a:pt x="267" y="598"/>
                  </a:lnTo>
                  <a:lnTo>
                    <a:pt x="277" y="601"/>
                  </a:lnTo>
                  <a:lnTo>
                    <a:pt x="283" y="594"/>
                  </a:lnTo>
                  <a:lnTo>
                    <a:pt x="280" y="587"/>
                  </a:lnTo>
                  <a:lnTo>
                    <a:pt x="287" y="576"/>
                  </a:lnTo>
                  <a:lnTo>
                    <a:pt x="295" y="581"/>
                  </a:lnTo>
                  <a:lnTo>
                    <a:pt x="301" y="582"/>
                  </a:lnTo>
                  <a:lnTo>
                    <a:pt x="309" y="584"/>
                  </a:lnTo>
                  <a:lnTo>
                    <a:pt x="310" y="593"/>
                  </a:lnTo>
                  <a:lnTo>
                    <a:pt x="320" y="597"/>
                  </a:lnTo>
                  <a:lnTo>
                    <a:pt x="326" y="595"/>
                  </a:lnTo>
                  <a:lnTo>
                    <a:pt x="335" y="594"/>
                  </a:lnTo>
                  <a:lnTo>
                    <a:pt x="341" y="595"/>
                  </a:lnTo>
                  <a:lnTo>
                    <a:pt x="348" y="600"/>
                  </a:lnTo>
                  <a:lnTo>
                    <a:pt x="351" y="605"/>
                  </a:lnTo>
                  <a:lnTo>
                    <a:pt x="358" y="605"/>
                  </a:lnTo>
                  <a:lnTo>
                    <a:pt x="366" y="607"/>
                  </a:lnTo>
                  <a:lnTo>
                    <a:pt x="372" y="605"/>
                  </a:lnTo>
                  <a:lnTo>
                    <a:pt x="382" y="603"/>
                  </a:lnTo>
                  <a:lnTo>
                    <a:pt x="391" y="595"/>
                  </a:lnTo>
                  <a:lnTo>
                    <a:pt x="395" y="597"/>
                  </a:lnTo>
                  <a:lnTo>
                    <a:pt x="399" y="600"/>
                  </a:lnTo>
                  <a:lnTo>
                    <a:pt x="407" y="599"/>
                  </a:lnTo>
                  <a:lnTo>
                    <a:pt x="414" y="603"/>
                  </a:lnTo>
                  <a:lnTo>
                    <a:pt x="424" y="597"/>
                  </a:lnTo>
                  <a:lnTo>
                    <a:pt x="424" y="592"/>
                  </a:lnTo>
                  <a:lnTo>
                    <a:pt x="430" y="581"/>
                  </a:lnTo>
                  <a:lnTo>
                    <a:pt x="434" y="577"/>
                  </a:lnTo>
                  <a:lnTo>
                    <a:pt x="434" y="571"/>
                  </a:lnTo>
                  <a:lnTo>
                    <a:pt x="430" y="569"/>
                  </a:lnTo>
                  <a:lnTo>
                    <a:pt x="436" y="563"/>
                  </a:lnTo>
                  <a:lnTo>
                    <a:pt x="444" y="561"/>
                  </a:lnTo>
                  <a:lnTo>
                    <a:pt x="453" y="560"/>
                  </a:lnTo>
                  <a:lnTo>
                    <a:pt x="463" y="564"/>
                  </a:lnTo>
                  <a:lnTo>
                    <a:pt x="469" y="568"/>
                  </a:lnTo>
                  <a:lnTo>
                    <a:pt x="473" y="580"/>
                  </a:lnTo>
                  <a:lnTo>
                    <a:pt x="476" y="583"/>
                  </a:lnTo>
                  <a:lnTo>
                    <a:pt x="478" y="590"/>
                  </a:lnTo>
                  <a:lnTo>
                    <a:pt x="481" y="600"/>
                  </a:lnTo>
                  <a:lnTo>
                    <a:pt x="492" y="604"/>
                  </a:lnTo>
                  <a:lnTo>
                    <a:pt x="500" y="611"/>
                  </a:lnTo>
                  <a:lnTo>
                    <a:pt x="502" y="621"/>
                  </a:lnTo>
                  <a:lnTo>
                    <a:pt x="513" y="621"/>
                  </a:lnTo>
                  <a:lnTo>
                    <a:pt x="518" y="617"/>
                  </a:lnTo>
                  <a:lnTo>
                    <a:pt x="530" y="613"/>
                  </a:lnTo>
                  <a:lnTo>
                    <a:pt x="527" y="623"/>
                  </a:lnTo>
                  <a:lnTo>
                    <a:pt x="524" y="627"/>
                  </a:lnTo>
                  <a:lnTo>
                    <a:pt x="522" y="636"/>
                  </a:lnTo>
                  <a:lnTo>
                    <a:pt x="517" y="646"/>
                  </a:lnTo>
                  <a:lnTo>
                    <a:pt x="508" y="645"/>
                  </a:lnTo>
                  <a:lnTo>
                    <a:pt x="502" y="648"/>
                  </a:lnTo>
                  <a:lnTo>
                    <a:pt x="505" y="656"/>
                  </a:lnTo>
                  <a:lnTo>
                    <a:pt x="504" y="667"/>
                  </a:lnTo>
                  <a:lnTo>
                    <a:pt x="500" y="667"/>
                  </a:lnTo>
                  <a:lnTo>
                    <a:pt x="500" y="671"/>
                  </a:lnTo>
                  <a:lnTo>
                    <a:pt x="501" y="673"/>
                  </a:lnTo>
                  <a:lnTo>
                    <a:pt x="502" y="670"/>
                  </a:lnTo>
                  <a:lnTo>
                    <a:pt x="511" y="663"/>
                  </a:lnTo>
                  <a:lnTo>
                    <a:pt x="516" y="668"/>
                  </a:lnTo>
                  <a:lnTo>
                    <a:pt x="519" y="668"/>
                  </a:lnTo>
                  <a:lnTo>
                    <a:pt x="529" y="663"/>
                  </a:lnTo>
                  <a:lnTo>
                    <a:pt x="533" y="657"/>
                  </a:lnTo>
                  <a:lnTo>
                    <a:pt x="542" y="646"/>
                  </a:lnTo>
                  <a:lnTo>
                    <a:pt x="551" y="635"/>
                  </a:lnTo>
                  <a:lnTo>
                    <a:pt x="553" y="628"/>
                  </a:lnTo>
                  <a:lnTo>
                    <a:pt x="564" y="613"/>
                  </a:lnTo>
                  <a:lnTo>
                    <a:pt x="566" y="598"/>
                  </a:lnTo>
                  <a:lnTo>
                    <a:pt x="568" y="584"/>
                  </a:lnTo>
                  <a:lnTo>
                    <a:pt x="572" y="574"/>
                  </a:lnTo>
                  <a:lnTo>
                    <a:pt x="572" y="565"/>
                  </a:lnTo>
                  <a:lnTo>
                    <a:pt x="563" y="552"/>
                  </a:lnTo>
                  <a:lnTo>
                    <a:pt x="556" y="552"/>
                  </a:lnTo>
                  <a:lnTo>
                    <a:pt x="551" y="558"/>
                  </a:lnTo>
                  <a:lnTo>
                    <a:pt x="545" y="554"/>
                  </a:lnTo>
                  <a:lnTo>
                    <a:pt x="541" y="548"/>
                  </a:lnTo>
                  <a:lnTo>
                    <a:pt x="530" y="546"/>
                  </a:lnTo>
                  <a:lnTo>
                    <a:pt x="557" y="518"/>
                  </a:lnTo>
                  <a:lnTo>
                    <a:pt x="577" y="494"/>
                  </a:lnTo>
                  <a:lnTo>
                    <a:pt x="600" y="489"/>
                  </a:lnTo>
                  <a:lnTo>
                    <a:pt x="621" y="491"/>
                  </a:lnTo>
                  <a:lnTo>
                    <a:pt x="629" y="485"/>
                  </a:lnTo>
                  <a:lnTo>
                    <a:pt x="639" y="488"/>
                  </a:lnTo>
                  <a:lnTo>
                    <a:pt x="639" y="496"/>
                  </a:lnTo>
                  <a:lnTo>
                    <a:pt x="649" y="495"/>
                  </a:lnTo>
                  <a:lnTo>
                    <a:pt x="664" y="491"/>
                  </a:lnTo>
                  <a:lnTo>
                    <a:pt x="658" y="484"/>
                  </a:lnTo>
                  <a:lnTo>
                    <a:pt x="675" y="461"/>
                  </a:lnTo>
                  <a:lnTo>
                    <a:pt x="692" y="456"/>
                  </a:lnTo>
                  <a:lnTo>
                    <a:pt x="698" y="473"/>
                  </a:lnTo>
                  <a:lnTo>
                    <a:pt x="715" y="458"/>
                  </a:lnTo>
                  <a:lnTo>
                    <a:pt x="719" y="447"/>
                  </a:lnTo>
                  <a:lnTo>
                    <a:pt x="727" y="445"/>
                  </a:lnTo>
                  <a:lnTo>
                    <a:pt x="722" y="465"/>
                  </a:lnTo>
                  <a:lnTo>
                    <a:pt x="710" y="476"/>
                  </a:lnTo>
                  <a:lnTo>
                    <a:pt x="698" y="490"/>
                  </a:lnTo>
                  <a:lnTo>
                    <a:pt x="686" y="506"/>
                  </a:lnTo>
                  <a:lnTo>
                    <a:pt x="676" y="508"/>
                  </a:lnTo>
                  <a:lnTo>
                    <a:pt x="675" y="514"/>
                  </a:lnTo>
                  <a:lnTo>
                    <a:pt x="670" y="522"/>
                  </a:lnTo>
                  <a:lnTo>
                    <a:pt x="667" y="539"/>
                  </a:lnTo>
                  <a:lnTo>
                    <a:pt x="670" y="564"/>
                  </a:lnTo>
                  <a:lnTo>
                    <a:pt x="673" y="580"/>
                  </a:lnTo>
                  <a:lnTo>
                    <a:pt x="675" y="587"/>
                  </a:lnTo>
                  <a:lnTo>
                    <a:pt x="685" y="577"/>
                  </a:lnTo>
                  <a:lnTo>
                    <a:pt x="687" y="566"/>
                  </a:lnTo>
                  <a:lnTo>
                    <a:pt x="697" y="564"/>
                  </a:lnTo>
                  <a:lnTo>
                    <a:pt x="699" y="551"/>
                  </a:lnTo>
                  <a:lnTo>
                    <a:pt x="711" y="545"/>
                  </a:lnTo>
                  <a:lnTo>
                    <a:pt x="709" y="540"/>
                  </a:lnTo>
                  <a:lnTo>
                    <a:pt x="711" y="530"/>
                  </a:lnTo>
                  <a:lnTo>
                    <a:pt x="717" y="529"/>
                  </a:lnTo>
                  <a:lnTo>
                    <a:pt x="719" y="512"/>
                  </a:lnTo>
                  <a:lnTo>
                    <a:pt x="711" y="508"/>
                  </a:lnTo>
                  <a:lnTo>
                    <a:pt x="710" y="503"/>
                  </a:lnTo>
                  <a:lnTo>
                    <a:pt x="719" y="491"/>
                  </a:lnTo>
                  <a:lnTo>
                    <a:pt x="721" y="483"/>
                  </a:lnTo>
                  <a:lnTo>
                    <a:pt x="729" y="484"/>
                  </a:lnTo>
                  <a:lnTo>
                    <a:pt x="737" y="478"/>
                  </a:lnTo>
                  <a:lnTo>
                    <a:pt x="739" y="483"/>
                  </a:lnTo>
                  <a:lnTo>
                    <a:pt x="757" y="473"/>
                  </a:lnTo>
                  <a:lnTo>
                    <a:pt x="767" y="482"/>
                  </a:lnTo>
                  <a:lnTo>
                    <a:pt x="769" y="476"/>
                  </a:lnTo>
                  <a:lnTo>
                    <a:pt x="779" y="467"/>
                  </a:lnTo>
                  <a:lnTo>
                    <a:pt x="789" y="458"/>
                  </a:lnTo>
                  <a:lnTo>
                    <a:pt x="795" y="456"/>
                  </a:lnTo>
                  <a:lnTo>
                    <a:pt x="814" y="445"/>
                  </a:lnTo>
                  <a:lnTo>
                    <a:pt x="826" y="449"/>
                  </a:lnTo>
                  <a:lnTo>
                    <a:pt x="827" y="444"/>
                  </a:lnTo>
                  <a:lnTo>
                    <a:pt x="827" y="438"/>
                  </a:lnTo>
                  <a:lnTo>
                    <a:pt x="824" y="435"/>
                  </a:lnTo>
                  <a:lnTo>
                    <a:pt x="820" y="423"/>
                  </a:lnTo>
                  <a:lnTo>
                    <a:pt x="814" y="414"/>
                  </a:lnTo>
                  <a:lnTo>
                    <a:pt x="822" y="415"/>
                  </a:lnTo>
                  <a:lnTo>
                    <a:pt x="831" y="408"/>
                  </a:lnTo>
                  <a:lnTo>
                    <a:pt x="831" y="408"/>
                  </a:lnTo>
                  <a:lnTo>
                    <a:pt x="835" y="402"/>
                  </a:lnTo>
                  <a:lnTo>
                    <a:pt x="832" y="394"/>
                  </a:lnTo>
                  <a:lnTo>
                    <a:pt x="841" y="390"/>
                  </a:lnTo>
                  <a:lnTo>
                    <a:pt x="838" y="396"/>
                  </a:lnTo>
                  <a:lnTo>
                    <a:pt x="842" y="402"/>
                  </a:lnTo>
                  <a:lnTo>
                    <a:pt x="850" y="400"/>
                  </a:lnTo>
                  <a:lnTo>
                    <a:pt x="856" y="402"/>
                  </a:lnTo>
                  <a:lnTo>
                    <a:pt x="859" y="409"/>
                  </a:lnTo>
                  <a:lnTo>
                    <a:pt x="867" y="414"/>
                  </a:lnTo>
                  <a:lnTo>
                    <a:pt x="872" y="419"/>
                  </a:lnTo>
                  <a:lnTo>
                    <a:pt x="878" y="420"/>
                  </a:lnTo>
                  <a:lnTo>
                    <a:pt x="882" y="416"/>
                  </a:lnTo>
                  <a:lnTo>
                    <a:pt x="882" y="401"/>
                  </a:lnTo>
                  <a:lnTo>
                    <a:pt x="893" y="400"/>
                  </a:lnTo>
                  <a:lnTo>
                    <a:pt x="899" y="392"/>
                  </a:lnTo>
                  <a:lnTo>
                    <a:pt x="885" y="377"/>
                  </a:lnTo>
                  <a:close/>
                  <a:moveTo>
                    <a:pt x="594" y="609"/>
                  </a:moveTo>
                  <a:lnTo>
                    <a:pt x="587" y="590"/>
                  </a:lnTo>
                  <a:lnTo>
                    <a:pt x="585" y="580"/>
                  </a:lnTo>
                  <a:lnTo>
                    <a:pt x="585" y="569"/>
                  </a:lnTo>
                  <a:lnTo>
                    <a:pt x="582" y="558"/>
                  </a:lnTo>
                  <a:lnTo>
                    <a:pt x="581" y="551"/>
                  </a:lnTo>
                  <a:lnTo>
                    <a:pt x="577" y="552"/>
                  </a:lnTo>
                  <a:lnTo>
                    <a:pt x="581" y="557"/>
                  </a:lnTo>
                  <a:lnTo>
                    <a:pt x="574" y="563"/>
                  </a:lnTo>
                  <a:lnTo>
                    <a:pt x="574" y="577"/>
                  </a:lnTo>
                  <a:lnTo>
                    <a:pt x="577" y="588"/>
                  </a:lnTo>
                  <a:lnTo>
                    <a:pt x="577" y="603"/>
                  </a:lnTo>
                  <a:lnTo>
                    <a:pt x="576" y="610"/>
                  </a:lnTo>
                  <a:lnTo>
                    <a:pt x="576" y="621"/>
                  </a:lnTo>
                  <a:lnTo>
                    <a:pt x="576" y="630"/>
                  </a:lnTo>
                  <a:lnTo>
                    <a:pt x="577" y="639"/>
                  </a:lnTo>
                  <a:lnTo>
                    <a:pt x="581" y="630"/>
                  </a:lnTo>
                  <a:lnTo>
                    <a:pt x="587" y="636"/>
                  </a:lnTo>
                  <a:lnTo>
                    <a:pt x="587" y="630"/>
                  </a:lnTo>
                  <a:lnTo>
                    <a:pt x="580" y="619"/>
                  </a:lnTo>
                  <a:lnTo>
                    <a:pt x="585" y="605"/>
                  </a:lnTo>
                  <a:lnTo>
                    <a:pt x="594" y="609"/>
                  </a:lnTo>
                  <a:close/>
                </a:path>
              </a:pathLst>
            </a:custGeom>
            <a:solidFill>
              <a:schemeClr val="bg2">
                <a:lumMod val="50000"/>
              </a:schemeClr>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9" name="Freeform 161"/>
            <p:cNvSpPr>
              <a:spLocks/>
            </p:cNvSpPr>
            <p:nvPr/>
          </p:nvSpPr>
          <p:spPr bwMode="auto">
            <a:xfrm>
              <a:off x="3314714" y="5277148"/>
              <a:ext cx="74569" cy="52636"/>
            </a:xfrm>
            <a:custGeom>
              <a:avLst/>
              <a:gdLst>
                <a:gd name="T0" fmla="*/ 24 w 51"/>
                <a:gd name="T1" fmla="*/ 6 h 36"/>
                <a:gd name="T2" fmla="*/ 22 w 51"/>
                <a:gd name="T3" fmla="*/ 8 h 36"/>
                <a:gd name="T4" fmla="*/ 15 w 51"/>
                <a:gd name="T5" fmla="*/ 7 h 36"/>
                <a:gd name="T6" fmla="*/ 15 w 51"/>
                <a:gd name="T7" fmla="*/ 12 h 36"/>
                <a:gd name="T8" fmla="*/ 22 w 51"/>
                <a:gd name="T9" fmla="*/ 12 h 36"/>
                <a:gd name="T10" fmla="*/ 29 w 51"/>
                <a:gd name="T11" fmla="*/ 14 h 36"/>
                <a:gd name="T12" fmla="*/ 42 w 51"/>
                <a:gd name="T13" fmla="*/ 13 h 36"/>
                <a:gd name="T14" fmla="*/ 44 w 51"/>
                <a:gd name="T15" fmla="*/ 20 h 36"/>
                <a:gd name="T16" fmla="*/ 46 w 51"/>
                <a:gd name="T17" fmla="*/ 20 h 36"/>
                <a:gd name="T18" fmla="*/ 51 w 51"/>
                <a:gd name="T19" fmla="*/ 22 h 36"/>
                <a:gd name="T20" fmla="*/ 50 w 51"/>
                <a:gd name="T21" fmla="*/ 25 h 36"/>
                <a:gd name="T22" fmla="*/ 51 w 51"/>
                <a:gd name="T23" fmla="*/ 30 h 36"/>
                <a:gd name="T24" fmla="*/ 44 w 51"/>
                <a:gd name="T25" fmla="*/ 30 h 36"/>
                <a:gd name="T26" fmla="*/ 40 w 51"/>
                <a:gd name="T27" fmla="*/ 30 h 36"/>
                <a:gd name="T28" fmla="*/ 35 w 51"/>
                <a:gd name="T29" fmla="*/ 34 h 36"/>
                <a:gd name="T30" fmla="*/ 33 w 51"/>
                <a:gd name="T31" fmla="*/ 34 h 36"/>
                <a:gd name="T32" fmla="*/ 30 w 51"/>
                <a:gd name="T33" fmla="*/ 36 h 36"/>
                <a:gd name="T34" fmla="*/ 28 w 51"/>
                <a:gd name="T35" fmla="*/ 34 h 36"/>
                <a:gd name="T36" fmla="*/ 28 w 51"/>
                <a:gd name="T37" fmla="*/ 26 h 36"/>
                <a:gd name="T38" fmla="*/ 25 w 51"/>
                <a:gd name="T39" fmla="*/ 25 h 36"/>
                <a:gd name="T40" fmla="*/ 27 w 51"/>
                <a:gd name="T41" fmla="*/ 23 h 36"/>
                <a:gd name="T42" fmla="*/ 23 w 51"/>
                <a:gd name="T43" fmla="*/ 22 h 36"/>
                <a:gd name="T44" fmla="*/ 21 w 51"/>
                <a:gd name="T45" fmla="*/ 24 h 36"/>
                <a:gd name="T46" fmla="*/ 19 w 51"/>
                <a:gd name="T47" fmla="*/ 28 h 36"/>
                <a:gd name="T48" fmla="*/ 18 w 51"/>
                <a:gd name="T49" fmla="*/ 29 h 36"/>
                <a:gd name="T50" fmla="*/ 15 w 51"/>
                <a:gd name="T51" fmla="*/ 29 h 36"/>
                <a:gd name="T52" fmla="*/ 12 w 51"/>
                <a:gd name="T53" fmla="*/ 32 h 36"/>
                <a:gd name="T54" fmla="*/ 10 w 51"/>
                <a:gd name="T55" fmla="*/ 31 h 36"/>
                <a:gd name="T56" fmla="*/ 5 w 51"/>
                <a:gd name="T57" fmla="*/ 34 h 36"/>
                <a:gd name="T58" fmla="*/ 4 w 51"/>
                <a:gd name="T59" fmla="*/ 32 h 36"/>
                <a:gd name="T60" fmla="*/ 7 w 51"/>
                <a:gd name="T61" fmla="*/ 24 h 36"/>
                <a:gd name="T62" fmla="*/ 5 w 51"/>
                <a:gd name="T63" fmla="*/ 18 h 36"/>
                <a:gd name="T64" fmla="*/ 0 w 51"/>
                <a:gd name="T65" fmla="*/ 15 h 36"/>
                <a:gd name="T66" fmla="*/ 3 w 51"/>
                <a:gd name="T67" fmla="*/ 12 h 36"/>
                <a:gd name="T68" fmla="*/ 7 w 51"/>
                <a:gd name="T69" fmla="*/ 12 h 36"/>
                <a:gd name="T70" fmla="*/ 11 w 51"/>
                <a:gd name="T71" fmla="*/ 7 h 36"/>
                <a:gd name="T72" fmla="*/ 13 w 51"/>
                <a:gd name="T73" fmla="*/ 2 h 36"/>
                <a:gd name="T74" fmla="*/ 22 w 51"/>
                <a:gd name="T75" fmla="*/ 0 h 36"/>
                <a:gd name="T76" fmla="*/ 21 w 51"/>
                <a:gd name="T77" fmla="*/ 3 h 36"/>
                <a:gd name="T78" fmla="*/ 22 w 51"/>
                <a:gd name="T79" fmla="*/ 6 h 36"/>
                <a:gd name="T80" fmla="*/ 24 w 51"/>
                <a:gd name="T81"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1" h="36">
                  <a:moveTo>
                    <a:pt x="24" y="6"/>
                  </a:moveTo>
                  <a:lnTo>
                    <a:pt x="22" y="8"/>
                  </a:lnTo>
                  <a:lnTo>
                    <a:pt x="15" y="7"/>
                  </a:lnTo>
                  <a:lnTo>
                    <a:pt x="15" y="12"/>
                  </a:lnTo>
                  <a:lnTo>
                    <a:pt x="22" y="12"/>
                  </a:lnTo>
                  <a:lnTo>
                    <a:pt x="29" y="14"/>
                  </a:lnTo>
                  <a:lnTo>
                    <a:pt x="42" y="13"/>
                  </a:lnTo>
                  <a:lnTo>
                    <a:pt x="44" y="20"/>
                  </a:lnTo>
                  <a:lnTo>
                    <a:pt x="46" y="20"/>
                  </a:lnTo>
                  <a:lnTo>
                    <a:pt x="51" y="22"/>
                  </a:lnTo>
                  <a:lnTo>
                    <a:pt x="50" y="25"/>
                  </a:lnTo>
                  <a:lnTo>
                    <a:pt x="51" y="30"/>
                  </a:lnTo>
                  <a:lnTo>
                    <a:pt x="44" y="30"/>
                  </a:lnTo>
                  <a:lnTo>
                    <a:pt x="40" y="30"/>
                  </a:lnTo>
                  <a:lnTo>
                    <a:pt x="35" y="34"/>
                  </a:lnTo>
                  <a:lnTo>
                    <a:pt x="33" y="34"/>
                  </a:lnTo>
                  <a:lnTo>
                    <a:pt x="30" y="36"/>
                  </a:lnTo>
                  <a:lnTo>
                    <a:pt x="28" y="34"/>
                  </a:lnTo>
                  <a:lnTo>
                    <a:pt x="28" y="26"/>
                  </a:lnTo>
                  <a:lnTo>
                    <a:pt x="25" y="25"/>
                  </a:lnTo>
                  <a:lnTo>
                    <a:pt x="27" y="23"/>
                  </a:lnTo>
                  <a:lnTo>
                    <a:pt x="23" y="22"/>
                  </a:lnTo>
                  <a:lnTo>
                    <a:pt x="21" y="24"/>
                  </a:lnTo>
                  <a:lnTo>
                    <a:pt x="19" y="28"/>
                  </a:lnTo>
                  <a:lnTo>
                    <a:pt x="18" y="29"/>
                  </a:lnTo>
                  <a:lnTo>
                    <a:pt x="15" y="29"/>
                  </a:lnTo>
                  <a:lnTo>
                    <a:pt x="12" y="32"/>
                  </a:lnTo>
                  <a:lnTo>
                    <a:pt x="10" y="31"/>
                  </a:lnTo>
                  <a:lnTo>
                    <a:pt x="5" y="34"/>
                  </a:lnTo>
                  <a:lnTo>
                    <a:pt x="4" y="32"/>
                  </a:lnTo>
                  <a:lnTo>
                    <a:pt x="7" y="24"/>
                  </a:lnTo>
                  <a:lnTo>
                    <a:pt x="5" y="18"/>
                  </a:lnTo>
                  <a:lnTo>
                    <a:pt x="0" y="15"/>
                  </a:lnTo>
                  <a:lnTo>
                    <a:pt x="3" y="12"/>
                  </a:lnTo>
                  <a:lnTo>
                    <a:pt x="7" y="12"/>
                  </a:lnTo>
                  <a:lnTo>
                    <a:pt x="11" y="7"/>
                  </a:lnTo>
                  <a:lnTo>
                    <a:pt x="13" y="2"/>
                  </a:lnTo>
                  <a:lnTo>
                    <a:pt x="22" y="0"/>
                  </a:lnTo>
                  <a:lnTo>
                    <a:pt x="21" y="3"/>
                  </a:lnTo>
                  <a:lnTo>
                    <a:pt x="22" y="6"/>
                  </a:lnTo>
                  <a:lnTo>
                    <a:pt x="24" y="6"/>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1" name="Freeform 163"/>
            <p:cNvSpPr>
              <a:spLocks/>
            </p:cNvSpPr>
            <p:nvPr/>
          </p:nvSpPr>
          <p:spPr bwMode="auto">
            <a:xfrm>
              <a:off x="3168502" y="5253754"/>
              <a:ext cx="137440" cy="93577"/>
            </a:xfrm>
            <a:custGeom>
              <a:avLst/>
              <a:gdLst>
                <a:gd name="T0" fmla="*/ 59 w 94"/>
                <a:gd name="T1" fmla="*/ 60 h 64"/>
                <a:gd name="T2" fmla="*/ 58 w 94"/>
                <a:gd name="T3" fmla="*/ 53 h 64"/>
                <a:gd name="T4" fmla="*/ 53 w 94"/>
                <a:gd name="T5" fmla="*/ 53 h 64"/>
                <a:gd name="T6" fmla="*/ 46 w 94"/>
                <a:gd name="T7" fmla="*/ 46 h 64"/>
                <a:gd name="T8" fmla="*/ 40 w 94"/>
                <a:gd name="T9" fmla="*/ 45 h 64"/>
                <a:gd name="T10" fmla="*/ 32 w 94"/>
                <a:gd name="T11" fmla="*/ 41 h 64"/>
                <a:gd name="T12" fmla="*/ 28 w 94"/>
                <a:gd name="T13" fmla="*/ 40 h 64"/>
                <a:gd name="T14" fmla="*/ 25 w 94"/>
                <a:gd name="T15" fmla="*/ 41 h 64"/>
                <a:gd name="T16" fmla="*/ 20 w 94"/>
                <a:gd name="T17" fmla="*/ 41 h 64"/>
                <a:gd name="T18" fmla="*/ 16 w 94"/>
                <a:gd name="T19" fmla="*/ 46 h 64"/>
                <a:gd name="T20" fmla="*/ 10 w 94"/>
                <a:gd name="T21" fmla="*/ 48 h 64"/>
                <a:gd name="T22" fmla="*/ 8 w 94"/>
                <a:gd name="T23" fmla="*/ 42 h 64"/>
                <a:gd name="T24" fmla="*/ 10 w 94"/>
                <a:gd name="T25" fmla="*/ 33 h 64"/>
                <a:gd name="T26" fmla="*/ 5 w 94"/>
                <a:gd name="T27" fmla="*/ 30 h 64"/>
                <a:gd name="T28" fmla="*/ 6 w 94"/>
                <a:gd name="T29" fmla="*/ 24 h 64"/>
                <a:gd name="T30" fmla="*/ 1 w 94"/>
                <a:gd name="T31" fmla="*/ 24 h 64"/>
                <a:gd name="T32" fmla="*/ 4 w 94"/>
                <a:gd name="T33" fmla="*/ 16 h 64"/>
                <a:gd name="T34" fmla="*/ 10 w 94"/>
                <a:gd name="T35" fmla="*/ 18 h 64"/>
                <a:gd name="T36" fmla="*/ 16 w 94"/>
                <a:gd name="T37" fmla="*/ 16 h 64"/>
                <a:gd name="T38" fmla="*/ 11 w 94"/>
                <a:gd name="T39" fmla="*/ 10 h 64"/>
                <a:gd name="T40" fmla="*/ 8 w 94"/>
                <a:gd name="T41" fmla="*/ 5 h 64"/>
                <a:gd name="T42" fmla="*/ 4 w 94"/>
                <a:gd name="T43" fmla="*/ 7 h 64"/>
                <a:gd name="T44" fmla="*/ 2 w 94"/>
                <a:gd name="T45" fmla="*/ 15 h 64"/>
                <a:gd name="T46" fmla="*/ 0 w 94"/>
                <a:gd name="T47" fmla="*/ 8 h 64"/>
                <a:gd name="T48" fmla="*/ 4 w 94"/>
                <a:gd name="T49" fmla="*/ 5 h 64"/>
                <a:gd name="T50" fmla="*/ 11 w 94"/>
                <a:gd name="T51" fmla="*/ 4 h 64"/>
                <a:gd name="T52" fmla="*/ 16 w 94"/>
                <a:gd name="T53" fmla="*/ 6 h 64"/>
                <a:gd name="T54" fmla="*/ 20 w 94"/>
                <a:gd name="T55" fmla="*/ 13 h 64"/>
                <a:gd name="T56" fmla="*/ 24 w 94"/>
                <a:gd name="T57" fmla="*/ 12 h 64"/>
                <a:gd name="T58" fmla="*/ 31 w 94"/>
                <a:gd name="T59" fmla="*/ 12 h 64"/>
                <a:gd name="T60" fmla="*/ 30 w 94"/>
                <a:gd name="T61" fmla="*/ 7 h 64"/>
                <a:gd name="T62" fmla="*/ 36 w 94"/>
                <a:gd name="T63" fmla="*/ 5 h 64"/>
                <a:gd name="T64" fmla="*/ 41 w 94"/>
                <a:gd name="T65" fmla="*/ 0 h 64"/>
                <a:gd name="T66" fmla="*/ 51 w 94"/>
                <a:gd name="T67" fmla="*/ 4 h 64"/>
                <a:gd name="T68" fmla="*/ 52 w 94"/>
                <a:gd name="T69" fmla="*/ 11 h 64"/>
                <a:gd name="T70" fmla="*/ 54 w 94"/>
                <a:gd name="T71" fmla="*/ 13 h 64"/>
                <a:gd name="T72" fmla="*/ 61 w 94"/>
                <a:gd name="T73" fmla="*/ 13 h 64"/>
                <a:gd name="T74" fmla="*/ 63 w 94"/>
                <a:gd name="T75" fmla="*/ 15 h 64"/>
                <a:gd name="T76" fmla="*/ 66 w 94"/>
                <a:gd name="T77" fmla="*/ 23 h 64"/>
                <a:gd name="T78" fmla="*/ 75 w 94"/>
                <a:gd name="T79" fmla="*/ 29 h 64"/>
                <a:gd name="T80" fmla="*/ 78 w 94"/>
                <a:gd name="T81" fmla="*/ 34 h 64"/>
                <a:gd name="T82" fmla="*/ 86 w 94"/>
                <a:gd name="T83" fmla="*/ 38 h 64"/>
                <a:gd name="T84" fmla="*/ 94 w 94"/>
                <a:gd name="T85" fmla="*/ 41 h 64"/>
                <a:gd name="T86" fmla="*/ 94 w 94"/>
                <a:gd name="T87" fmla="*/ 46 h 64"/>
                <a:gd name="T88" fmla="*/ 93 w 94"/>
                <a:gd name="T89" fmla="*/ 46 h 64"/>
                <a:gd name="T90" fmla="*/ 89 w 94"/>
                <a:gd name="T91" fmla="*/ 44 h 64"/>
                <a:gd name="T92" fmla="*/ 88 w 94"/>
                <a:gd name="T93" fmla="*/ 47 h 64"/>
                <a:gd name="T94" fmla="*/ 82 w 94"/>
                <a:gd name="T95" fmla="*/ 48 h 64"/>
                <a:gd name="T96" fmla="*/ 81 w 94"/>
                <a:gd name="T97" fmla="*/ 56 h 64"/>
                <a:gd name="T98" fmla="*/ 77 w 94"/>
                <a:gd name="T99" fmla="*/ 58 h 64"/>
                <a:gd name="T100" fmla="*/ 72 w 94"/>
                <a:gd name="T101" fmla="*/ 59 h 64"/>
                <a:gd name="T102" fmla="*/ 71 w 94"/>
                <a:gd name="T103" fmla="*/ 63 h 64"/>
                <a:gd name="T104" fmla="*/ 65 w 94"/>
                <a:gd name="T105" fmla="*/ 64 h 64"/>
                <a:gd name="T106" fmla="*/ 59 w 94"/>
                <a:gd name="T107" fmla="*/ 6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4" h="64">
                  <a:moveTo>
                    <a:pt x="59" y="60"/>
                  </a:moveTo>
                  <a:lnTo>
                    <a:pt x="58" y="53"/>
                  </a:lnTo>
                  <a:lnTo>
                    <a:pt x="53" y="53"/>
                  </a:lnTo>
                  <a:lnTo>
                    <a:pt x="46" y="46"/>
                  </a:lnTo>
                  <a:lnTo>
                    <a:pt x="40" y="45"/>
                  </a:lnTo>
                  <a:lnTo>
                    <a:pt x="32" y="41"/>
                  </a:lnTo>
                  <a:lnTo>
                    <a:pt x="28" y="40"/>
                  </a:lnTo>
                  <a:lnTo>
                    <a:pt x="25" y="41"/>
                  </a:lnTo>
                  <a:lnTo>
                    <a:pt x="20" y="41"/>
                  </a:lnTo>
                  <a:lnTo>
                    <a:pt x="16" y="46"/>
                  </a:lnTo>
                  <a:lnTo>
                    <a:pt x="10" y="48"/>
                  </a:lnTo>
                  <a:lnTo>
                    <a:pt x="8" y="42"/>
                  </a:lnTo>
                  <a:lnTo>
                    <a:pt x="10" y="33"/>
                  </a:lnTo>
                  <a:lnTo>
                    <a:pt x="5" y="30"/>
                  </a:lnTo>
                  <a:lnTo>
                    <a:pt x="6" y="24"/>
                  </a:lnTo>
                  <a:lnTo>
                    <a:pt x="1" y="24"/>
                  </a:lnTo>
                  <a:lnTo>
                    <a:pt x="4" y="16"/>
                  </a:lnTo>
                  <a:lnTo>
                    <a:pt x="10" y="18"/>
                  </a:lnTo>
                  <a:lnTo>
                    <a:pt x="16" y="16"/>
                  </a:lnTo>
                  <a:lnTo>
                    <a:pt x="11" y="10"/>
                  </a:lnTo>
                  <a:lnTo>
                    <a:pt x="8" y="5"/>
                  </a:lnTo>
                  <a:lnTo>
                    <a:pt x="4" y="7"/>
                  </a:lnTo>
                  <a:lnTo>
                    <a:pt x="2" y="15"/>
                  </a:lnTo>
                  <a:lnTo>
                    <a:pt x="0" y="8"/>
                  </a:lnTo>
                  <a:lnTo>
                    <a:pt x="4" y="5"/>
                  </a:lnTo>
                  <a:lnTo>
                    <a:pt x="11" y="4"/>
                  </a:lnTo>
                  <a:lnTo>
                    <a:pt x="16" y="6"/>
                  </a:lnTo>
                  <a:lnTo>
                    <a:pt x="20" y="13"/>
                  </a:lnTo>
                  <a:lnTo>
                    <a:pt x="24" y="12"/>
                  </a:lnTo>
                  <a:lnTo>
                    <a:pt x="31" y="12"/>
                  </a:lnTo>
                  <a:lnTo>
                    <a:pt x="30" y="7"/>
                  </a:lnTo>
                  <a:lnTo>
                    <a:pt x="36" y="5"/>
                  </a:lnTo>
                  <a:lnTo>
                    <a:pt x="41" y="0"/>
                  </a:lnTo>
                  <a:lnTo>
                    <a:pt x="51" y="4"/>
                  </a:lnTo>
                  <a:lnTo>
                    <a:pt x="52" y="11"/>
                  </a:lnTo>
                  <a:lnTo>
                    <a:pt x="54" y="13"/>
                  </a:lnTo>
                  <a:lnTo>
                    <a:pt x="61" y="13"/>
                  </a:lnTo>
                  <a:lnTo>
                    <a:pt x="63" y="15"/>
                  </a:lnTo>
                  <a:lnTo>
                    <a:pt x="66" y="23"/>
                  </a:lnTo>
                  <a:lnTo>
                    <a:pt x="75" y="29"/>
                  </a:lnTo>
                  <a:lnTo>
                    <a:pt x="78" y="34"/>
                  </a:lnTo>
                  <a:lnTo>
                    <a:pt x="86" y="38"/>
                  </a:lnTo>
                  <a:lnTo>
                    <a:pt x="94" y="41"/>
                  </a:lnTo>
                  <a:lnTo>
                    <a:pt x="94" y="46"/>
                  </a:lnTo>
                  <a:lnTo>
                    <a:pt x="93" y="46"/>
                  </a:lnTo>
                  <a:lnTo>
                    <a:pt x="89" y="44"/>
                  </a:lnTo>
                  <a:lnTo>
                    <a:pt x="88" y="47"/>
                  </a:lnTo>
                  <a:lnTo>
                    <a:pt x="82" y="48"/>
                  </a:lnTo>
                  <a:lnTo>
                    <a:pt x="81" y="56"/>
                  </a:lnTo>
                  <a:lnTo>
                    <a:pt x="77" y="58"/>
                  </a:lnTo>
                  <a:lnTo>
                    <a:pt x="72" y="59"/>
                  </a:lnTo>
                  <a:lnTo>
                    <a:pt x="71" y="63"/>
                  </a:lnTo>
                  <a:lnTo>
                    <a:pt x="65" y="64"/>
                  </a:lnTo>
                  <a:lnTo>
                    <a:pt x="59" y="60"/>
                  </a:lnTo>
                  <a:close/>
                </a:path>
              </a:pathLst>
            </a:custGeom>
            <a:solidFill>
              <a:schemeClr val="bg2">
                <a:lumMod val="50000"/>
              </a:schemeClr>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3" name="Freeform 165"/>
            <p:cNvSpPr>
              <a:spLocks noEditPoints="1"/>
            </p:cNvSpPr>
            <p:nvPr/>
          </p:nvSpPr>
          <p:spPr bwMode="auto">
            <a:xfrm>
              <a:off x="2911167" y="5261065"/>
              <a:ext cx="182767" cy="78955"/>
            </a:xfrm>
            <a:custGeom>
              <a:avLst/>
              <a:gdLst>
                <a:gd name="T0" fmla="*/ 82 w 125"/>
                <a:gd name="T1" fmla="*/ 11 h 54"/>
                <a:gd name="T2" fmla="*/ 95 w 125"/>
                <a:gd name="T3" fmla="*/ 10 h 54"/>
                <a:gd name="T4" fmla="*/ 111 w 125"/>
                <a:gd name="T5" fmla="*/ 5 h 54"/>
                <a:gd name="T6" fmla="*/ 118 w 125"/>
                <a:gd name="T7" fmla="*/ 12 h 54"/>
                <a:gd name="T8" fmla="*/ 122 w 125"/>
                <a:gd name="T9" fmla="*/ 19 h 54"/>
                <a:gd name="T10" fmla="*/ 120 w 125"/>
                <a:gd name="T11" fmla="*/ 24 h 54"/>
                <a:gd name="T12" fmla="*/ 120 w 125"/>
                <a:gd name="T13" fmla="*/ 36 h 54"/>
                <a:gd name="T14" fmla="*/ 122 w 125"/>
                <a:gd name="T15" fmla="*/ 45 h 54"/>
                <a:gd name="T16" fmla="*/ 111 w 125"/>
                <a:gd name="T17" fmla="*/ 41 h 54"/>
                <a:gd name="T18" fmla="*/ 101 w 125"/>
                <a:gd name="T19" fmla="*/ 43 h 54"/>
                <a:gd name="T20" fmla="*/ 89 w 125"/>
                <a:gd name="T21" fmla="*/ 47 h 54"/>
                <a:gd name="T22" fmla="*/ 80 w 125"/>
                <a:gd name="T23" fmla="*/ 46 h 54"/>
                <a:gd name="T24" fmla="*/ 71 w 125"/>
                <a:gd name="T25" fmla="*/ 46 h 54"/>
                <a:gd name="T26" fmla="*/ 68 w 125"/>
                <a:gd name="T27" fmla="*/ 53 h 54"/>
                <a:gd name="T28" fmla="*/ 65 w 125"/>
                <a:gd name="T29" fmla="*/ 51 h 54"/>
                <a:gd name="T30" fmla="*/ 62 w 125"/>
                <a:gd name="T31" fmla="*/ 48 h 54"/>
                <a:gd name="T32" fmla="*/ 53 w 125"/>
                <a:gd name="T33" fmla="*/ 51 h 54"/>
                <a:gd name="T34" fmla="*/ 37 w 125"/>
                <a:gd name="T35" fmla="*/ 47 h 54"/>
                <a:gd name="T36" fmla="*/ 29 w 125"/>
                <a:gd name="T37" fmla="*/ 51 h 54"/>
                <a:gd name="T38" fmla="*/ 16 w 125"/>
                <a:gd name="T39" fmla="*/ 47 h 54"/>
                <a:gd name="T40" fmla="*/ 6 w 125"/>
                <a:gd name="T41" fmla="*/ 39 h 54"/>
                <a:gd name="T42" fmla="*/ 4 w 125"/>
                <a:gd name="T43" fmla="*/ 28 h 54"/>
                <a:gd name="T44" fmla="*/ 7 w 125"/>
                <a:gd name="T45" fmla="*/ 16 h 54"/>
                <a:gd name="T46" fmla="*/ 20 w 125"/>
                <a:gd name="T47" fmla="*/ 8 h 54"/>
                <a:gd name="T48" fmla="*/ 41 w 125"/>
                <a:gd name="T49" fmla="*/ 3 h 54"/>
                <a:gd name="T50" fmla="*/ 60 w 125"/>
                <a:gd name="T51" fmla="*/ 1 h 54"/>
                <a:gd name="T52" fmla="*/ 7 w 125"/>
                <a:gd name="T53" fmla="*/ 13 h 54"/>
                <a:gd name="T54" fmla="*/ 0 w 125"/>
                <a:gd name="T55" fmla="*/ 13 h 54"/>
                <a:gd name="T56" fmla="*/ 1 w 125"/>
                <a:gd name="T57" fmla="*/ 11 h 54"/>
                <a:gd name="T58" fmla="*/ 0 w 125"/>
                <a:gd name="T59" fmla="*/ 2 h 54"/>
                <a:gd name="T60" fmla="*/ 12 w 125"/>
                <a:gd name="T61" fmla="*/ 1 h 54"/>
                <a:gd name="T62" fmla="*/ 19 w 125"/>
                <a:gd name="T63" fmla="*/ 7 h 54"/>
                <a:gd name="T64" fmla="*/ 9 w 125"/>
                <a:gd name="T65" fmla="*/ 1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 h="54">
                  <a:moveTo>
                    <a:pt x="72" y="7"/>
                  </a:moveTo>
                  <a:lnTo>
                    <a:pt x="82" y="11"/>
                  </a:lnTo>
                  <a:lnTo>
                    <a:pt x="89" y="10"/>
                  </a:lnTo>
                  <a:lnTo>
                    <a:pt x="95" y="10"/>
                  </a:lnTo>
                  <a:lnTo>
                    <a:pt x="103" y="6"/>
                  </a:lnTo>
                  <a:lnTo>
                    <a:pt x="111" y="5"/>
                  </a:lnTo>
                  <a:lnTo>
                    <a:pt x="117" y="10"/>
                  </a:lnTo>
                  <a:lnTo>
                    <a:pt x="118" y="12"/>
                  </a:lnTo>
                  <a:lnTo>
                    <a:pt x="117" y="17"/>
                  </a:lnTo>
                  <a:lnTo>
                    <a:pt x="122" y="19"/>
                  </a:lnTo>
                  <a:lnTo>
                    <a:pt x="125" y="22"/>
                  </a:lnTo>
                  <a:lnTo>
                    <a:pt x="120" y="24"/>
                  </a:lnTo>
                  <a:lnTo>
                    <a:pt x="123" y="34"/>
                  </a:lnTo>
                  <a:lnTo>
                    <a:pt x="120" y="36"/>
                  </a:lnTo>
                  <a:lnTo>
                    <a:pt x="124" y="43"/>
                  </a:lnTo>
                  <a:lnTo>
                    <a:pt x="122" y="45"/>
                  </a:lnTo>
                  <a:lnTo>
                    <a:pt x="119" y="42"/>
                  </a:lnTo>
                  <a:lnTo>
                    <a:pt x="111" y="41"/>
                  </a:lnTo>
                  <a:lnTo>
                    <a:pt x="108" y="42"/>
                  </a:lnTo>
                  <a:lnTo>
                    <a:pt x="101" y="43"/>
                  </a:lnTo>
                  <a:lnTo>
                    <a:pt x="97" y="43"/>
                  </a:lnTo>
                  <a:lnTo>
                    <a:pt x="89" y="47"/>
                  </a:lnTo>
                  <a:lnTo>
                    <a:pt x="84" y="47"/>
                  </a:lnTo>
                  <a:lnTo>
                    <a:pt x="80" y="46"/>
                  </a:lnTo>
                  <a:lnTo>
                    <a:pt x="73" y="48"/>
                  </a:lnTo>
                  <a:lnTo>
                    <a:pt x="71" y="46"/>
                  </a:lnTo>
                  <a:lnTo>
                    <a:pt x="71" y="51"/>
                  </a:lnTo>
                  <a:lnTo>
                    <a:pt x="68" y="53"/>
                  </a:lnTo>
                  <a:lnTo>
                    <a:pt x="67" y="54"/>
                  </a:lnTo>
                  <a:lnTo>
                    <a:pt x="65" y="51"/>
                  </a:lnTo>
                  <a:lnTo>
                    <a:pt x="67" y="47"/>
                  </a:lnTo>
                  <a:lnTo>
                    <a:pt x="62" y="48"/>
                  </a:lnTo>
                  <a:lnTo>
                    <a:pt x="58" y="46"/>
                  </a:lnTo>
                  <a:lnTo>
                    <a:pt x="53" y="51"/>
                  </a:lnTo>
                  <a:lnTo>
                    <a:pt x="42" y="52"/>
                  </a:lnTo>
                  <a:lnTo>
                    <a:pt x="37" y="47"/>
                  </a:lnTo>
                  <a:lnTo>
                    <a:pt x="30" y="47"/>
                  </a:lnTo>
                  <a:lnTo>
                    <a:pt x="29" y="51"/>
                  </a:lnTo>
                  <a:lnTo>
                    <a:pt x="24" y="52"/>
                  </a:lnTo>
                  <a:lnTo>
                    <a:pt x="16" y="47"/>
                  </a:lnTo>
                  <a:lnTo>
                    <a:pt x="9" y="47"/>
                  </a:lnTo>
                  <a:lnTo>
                    <a:pt x="6" y="39"/>
                  </a:lnTo>
                  <a:lnTo>
                    <a:pt x="1" y="35"/>
                  </a:lnTo>
                  <a:lnTo>
                    <a:pt x="4" y="28"/>
                  </a:lnTo>
                  <a:lnTo>
                    <a:pt x="0" y="24"/>
                  </a:lnTo>
                  <a:lnTo>
                    <a:pt x="7" y="16"/>
                  </a:lnTo>
                  <a:lnTo>
                    <a:pt x="18" y="14"/>
                  </a:lnTo>
                  <a:lnTo>
                    <a:pt x="20" y="8"/>
                  </a:lnTo>
                  <a:lnTo>
                    <a:pt x="33" y="10"/>
                  </a:lnTo>
                  <a:lnTo>
                    <a:pt x="41" y="3"/>
                  </a:lnTo>
                  <a:lnTo>
                    <a:pt x="49" y="1"/>
                  </a:lnTo>
                  <a:lnTo>
                    <a:pt x="60" y="1"/>
                  </a:lnTo>
                  <a:lnTo>
                    <a:pt x="72" y="7"/>
                  </a:lnTo>
                  <a:close/>
                  <a:moveTo>
                    <a:pt x="7" y="13"/>
                  </a:moveTo>
                  <a:lnTo>
                    <a:pt x="1" y="18"/>
                  </a:lnTo>
                  <a:lnTo>
                    <a:pt x="0" y="13"/>
                  </a:lnTo>
                  <a:lnTo>
                    <a:pt x="0" y="12"/>
                  </a:lnTo>
                  <a:lnTo>
                    <a:pt x="1" y="11"/>
                  </a:lnTo>
                  <a:lnTo>
                    <a:pt x="3" y="5"/>
                  </a:lnTo>
                  <a:lnTo>
                    <a:pt x="0" y="2"/>
                  </a:lnTo>
                  <a:lnTo>
                    <a:pt x="7" y="0"/>
                  </a:lnTo>
                  <a:lnTo>
                    <a:pt x="12" y="1"/>
                  </a:lnTo>
                  <a:lnTo>
                    <a:pt x="13" y="5"/>
                  </a:lnTo>
                  <a:lnTo>
                    <a:pt x="19" y="7"/>
                  </a:lnTo>
                  <a:lnTo>
                    <a:pt x="18" y="10"/>
                  </a:lnTo>
                  <a:lnTo>
                    <a:pt x="9" y="11"/>
                  </a:lnTo>
                  <a:lnTo>
                    <a:pt x="7" y="13"/>
                  </a:lnTo>
                  <a:close/>
                </a:path>
              </a:pathLst>
            </a:custGeom>
            <a:solidFill>
              <a:schemeClr val="bg2">
                <a:lumMod val="50000"/>
              </a:schemeClr>
            </a:solidFill>
            <a:ln w="3175" cap="flat">
              <a:solidFill>
                <a:schemeClr val="bg2">
                  <a:lumMod val="50000"/>
                </a:schemeClr>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3" name="Group 199"/>
            <p:cNvGrpSpPr/>
            <p:nvPr/>
          </p:nvGrpSpPr>
          <p:grpSpPr>
            <a:xfrm>
              <a:off x="992857" y="4129379"/>
              <a:ext cx="1146308" cy="1443120"/>
              <a:chOff x="1136650" y="4046538"/>
              <a:chExt cx="1244601" cy="1566863"/>
            </a:xfrm>
            <a:solidFill>
              <a:schemeClr val="bg2">
                <a:lumMod val="50000"/>
              </a:schemeClr>
            </a:solidFill>
          </p:grpSpPr>
          <p:sp>
            <p:nvSpPr>
              <p:cNvPr id="32" name="Freeform 29"/>
              <p:cNvSpPr>
                <a:spLocks noEditPoints="1"/>
              </p:cNvSpPr>
              <p:nvPr/>
            </p:nvSpPr>
            <p:spPr bwMode="auto">
              <a:xfrm>
                <a:off x="1439863" y="4046538"/>
                <a:ext cx="941388" cy="1230313"/>
              </a:xfrm>
              <a:custGeom>
                <a:avLst/>
                <a:gdLst>
                  <a:gd name="T0" fmla="*/ 299 w 593"/>
                  <a:gd name="T1" fmla="*/ 226 h 775"/>
                  <a:gd name="T2" fmla="*/ 403 w 593"/>
                  <a:gd name="T3" fmla="*/ 340 h 775"/>
                  <a:gd name="T4" fmla="*/ 309 w 593"/>
                  <a:gd name="T5" fmla="*/ 174 h 775"/>
                  <a:gd name="T6" fmla="*/ 326 w 593"/>
                  <a:gd name="T7" fmla="*/ 98 h 775"/>
                  <a:gd name="T8" fmla="*/ 193 w 593"/>
                  <a:gd name="T9" fmla="*/ 322 h 775"/>
                  <a:gd name="T10" fmla="*/ 191 w 593"/>
                  <a:gd name="T11" fmla="*/ 277 h 775"/>
                  <a:gd name="T12" fmla="*/ 199 w 593"/>
                  <a:gd name="T13" fmla="*/ 217 h 775"/>
                  <a:gd name="T14" fmla="*/ 258 w 593"/>
                  <a:gd name="T15" fmla="*/ 271 h 775"/>
                  <a:gd name="T16" fmla="*/ 223 w 593"/>
                  <a:gd name="T17" fmla="*/ 377 h 775"/>
                  <a:gd name="T18" fmla="*/ 167 w 593"/>
                  <a:gd name="T19" fmla="*/ 393 h 775"/>
                  <a:gd name="T20" fmla="*/ 186 w 593"/>
                  <a:gd name="T21" fmla="*/ 448 h 775"/>
                  <a:gd name="T22" fmla="*/ 276 w 593"/>
                  <a:gd name="T23" fmla="*/ 432 h 775"/>
                  <a:gd name="T24" fmla="*/ 239 w 593"/>
                  <a:gd name="T25" fmla="*/ 362 h 775"/>
                  <a:gd name="T26" fmla="*/ 355 w 593"/>
                  <a:gd name="T27" fmla="*/ 323 h 775"/>
                  <a:gd name="T28" fmla="*/ 343 w 593"/>
                  <a:gd name="T29" fmla="*/ 286 h 775"/>
                  <a:gd name="T30" fmla="*/ 344 w 593"/>
                  <a:gd name="T31" fmla="*/ 319 h 775"/>
                  <a:gd name="T32" fmla="*/ 314 w 593"/>
                  <a:gd name="T33" fmla="*/ 318 h 775"/>
                  <a:gd name="T34" fmla="*/ 272 w 593"/>
                  <a:gd name="T35" fmla="*/ 363 h 775"/>
                  <a:gd name="T36" fmla="*/ 105 w 593"/>
                  <a:gd name="T37" fmla="*/ 699 h 775"/>
                  <a:gd name="T38" fmla="*/ 408 w 593"/>
                  <a:gd name="T39" fmla="*/ 527 h 775"/>
                  <a:gd name="T40" fmla="*/ 369 w 593"/>
                  <a:gd name="T41" fmla="*/ 529 h 775"/>
                  <a:gd name="T42" fmla="*/ 164 w 593"/>
                  <a:gd name="T43" fmla="*/ 335 h 775"/>
                  <a:gd name="T44" fmla="*/ 442 w 593"/>
                  <a:gd name="T45" fmla="*/ 457 h 775"/>
                  <a:gd name="T46" fmla="*/ 511 w 593"/>
                  <a:gd name="T47" fmla="*/ 460 h 775"/>
                  <a:gd name="T48" fmla="*/ 404 w 593"/>
                  <a:gd name="T49" fmla="*/ 377 h 775"/>
                  <a:gd name="T50" fmla="*/ 351 w 593"/>
                  <a:gd name="T51" fmla="*/ 411 h 775"/>
                  <a:gd name="T52" fmla="*/ 459 w 593"/>
                  <a:gd name="T53" fmla="*/ 471 h 775"/>
                  <a:gd name="T54" fmla="*/ 470 w 593"/>
                  <a:gd name="T55" fmla="*/ 539 h 775"/>
                  <a:gd name="T56" fmla="*/ 489 w 593"/>
                  <a:gd name="T57" fmla="*/ 487 h 775"/>
                  <a:gd name="T58" fmla="*/ 361 w 593"/>
                  <a:gd name="T59" fmla="*/ 196 h 775"/>
                  <a:gd name="T60" fmla="*/ 424 w 593"/>
                  <a:gd name="T61" fmla="*/ 259 h 775"/>
                  <a:gd name="T62" fmla="*/ 468 w 593"/>
                  <a:gd name="T63" fmla="*/ 159 h 775"/>
                  <a:gd name="T64" fmla="*/ 458 w 593"/>
                  <a:gd name="T65" fmla="*/ 0 h 775"/>
                  <a:gd name="T66" fmla="*/ 333 w 593"/>
                  <a:gd name="T67" fmla="*/ 85 h 775"/>
                  <a:gd name="T68" fmla="*/ 389 w 593"/>
                  <a:gd name="T69" fmla="*/ 550 h 775"/>
                  <a:gd name="T70" fmla="*/ 590 w 593"/>
                  <a:gd name="T71" fmla="*/ 717 h 775"/>
                  <a:gd name="T72" fmla="*/ 571 w 593"/>
                  <a:gd name="T73" fmla="*/ 681 h 775"/>
                  <a:gd name="T74" fmla="*/ 582 w 593"/>
                  <a:gd name="T75" fmla="*/ 721 h 775"/>
                  <a:gd name="T76" fmla="*/ 516 w 593"/>
                  <a:gd name="T77" fmla="*/ 711 h 775"/>
                  <a:gd name="T78" fmla="*/ 543 w 593"/>
                  <a:gd name="T79" fmla="*/ 695 h 775"/>
                  <a:gd name="T80" fmla="*/ 534 w 593"/>
                  <a:gd name="T81" fmla="*/ 619 h 775"/>
                  <a:gd name="T82" fmla="*/ 456 w 593"/>
                  <a:gd name="T83" fmla="*/ 552 h 775"/>
                  <a:gd name="T84" fmla="*/ 421 w 593"/>
                  <a:gd name="T85" fmla="*/ 641 h 775"/>
                  <a:gd name="T86" fmla="*/ 360 w 593"/>
                  <a:gd name="T87" fmla="*/ 631 h 775"/>
                  <a:gd name="T88" fmla="*/ 338 w 593"/>
                  <a:gd name="T89" fmla="*/ 530 h 775"/>
                  <a:gd name="T90" fmla="*/ 401 w 593"/>
                  <a:gd name="T91" fmla="*/ 435 h 775"/>
                  <a:gd name="T92" fmla="*/ 332 w 593"/>
                  <a:gd name="T93" fmla="*/ 416 h 775"/>
                  <a:gd name="T94" fmla="*/ 285 w 593"/>
                  <a:gd name="T95" fmla="*/ 450 h 775"/>
                  <a:gd name="T96" fmla="*/ 209 w 593"/>
                  <a:gd name="T97" fmla="*/ 457 h 775"/>
                  <a:gd name="T98" fmla="*/ 111 w 593"/>
                  <a:gd name="T99" fmla="*/ 416 h 775"/>
                  <a:gd name="T100" fmla="*/ 13 w 593"/>
                  <a:gd name="T101" fmla="*/ 431 h 775"/>
                  <a:gd name="T102" fmla="*/ 55 w 593"/>
                  <a:gd name="T103" fmla="*/ 611 h 775"/>
                  <a:gd name="T104" fmla="*/ 121 w 593"/>
                  <a:gd name="T105" fmla="*/ 709 h 775"/>
                  <a:gd name="T106" fmla="*/ 310 w 593"/>
                  <a:gd name="T107" fmla="*/ 704 h 775"/>
                  <a:gd name="T108" fmla="*/ 366 w 593"/>
                  <a:gd name="T109" fmla="*/ 711 h 775"/>
                  <a:gd name="T110" fmla="*/ 392 w 593"/>
                  <a:gd name="T111" fmla="*/ 736 h 775"/>
                  <a:gd name="T112" fmla="*/ 390 w 593"/>
                  <a:gd name="T113" fmla="*/ 771 h 775"/>
                  <a:gd name="T114" fmla="*/ 415 w 593"/>
                  <a:gd name="T115" fmla="*/ 764 h 775"/>
                  <a:gd name="T116" fmla="*/ 443 w 593"/>
                  <a:gd name="T117" fmla="*/ 747 h 775"/>
                  <a:gd name="T118" fmla="*/ 495 w 593"/>
                  <a:gd name="T119" fmla="*/ 746 h 775"/>
                  <a:gd name="T120" fmla="*/ 414 w 593"/>
                  <a:gd name="T121" fmla="*/ 550 h 7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3" h="775">
                    <a:moveTo>
                      <a:pt x="285" y="206"/>
                    </a:moveTo>
                    <a:lnTo>
                      <a:pt x="284" y="191"/>
                    </a:lnTo>
                    <a:lnTo>
                      <a:pt x="293" y="194"/>
                    </a:lnTo>
                    <a:lnTo>
                      <a:pt x="297" y="196"/>
                    </a:lnTo>
                    <a:lnTo>
                      <a:pt x="304" y="207"/>
                    </a:lnTo>
                    <a:lnTo>
                      <a:pt x="303" y="219"/>
                    </a:lnTo>
                    <a:lnTo>
                      <a:pt x="293" y="226"/>
                    </a:lnTo>
                    <a:lnTo>
                      <a:pt x="287" y="218"/>
                    </a:lnTo>
                    <a:lnTo>
                      <a:pt x="285" y="206"/>
                    </a:lnTo>
                    <a:close/>
                    <a:moveTo>
                      <a:pt x="316" y="236"/>
                    </a:moveTo>
                    <a:lnTo>
                      <a:pt x="317" y="232"/>
                    </a:lnTo>
                    <a:lnTo>
                      <a:pt x="313" y="226"/>
                    </a:lnTo>
                    <a:lnTo>
                      <a:pt x="299" y="226"/>
                    </a:lnTo>
                    <a:lnTo>
                      <a:pt x="301" y="235"/>
                    </a:lnTo>
                    <a:lnTo>
                      <a:pt x="313" y="237"/>
                    </a:lnTo>
                    <a:lnTo>
                      <a:pt x="316" y="236"/>
                    </a:lnTo>
                    <a:close/>
                    <a:moveTo>
                      <a:pt x="403" y="348"/>
                    </a:moveTo>
                    <a:lnTo>
                      <a:pt x="410" y="361"/>
                    </a:lnTo>
                    <a:lnTo>
                      <a:pt x="413" y="362"/>
                    </a:lnTo>
                    <a:lnTo>
                      <a:pt x="420" y="359"/>
                    </a:lnTo>
                    <a:lnTo>
                      <a:pt x="427" y="359"/>
                    </a:lnTo>
                    <a:lnTo>
                      <a:pt x="435" y="361"/>
                    </a:lnTo>
                    <a:lnTo>
                      <a:pt x="433" y="355"/>
                    </a:lnTo>
                    <a:lnTo>
                      <a:pt x="423" y="341"/>
                    </a:lnTo>
                    <a:lnTo>
                      <a:pt x="407" y="339"/>
                    </a:lnTo>
                    <a:lnTo>
                      <a:pt x="403" y="340"/>
                    </a:lnTo>
                    <a:lnTo>
                      <a:pt x="403" y="348"/>
                    </a:lnTo>
                    <a:close/>
                    <a:moveTo>
                      <a:pt x="246" y="199"/>
                    </a:moveTo>
                    <a:lnTo>
                      <a:pt x="240" y="208"/>
                    </a:lnTo>
                    <a:lnTo>
                      <a:pt x="255" y="210"/>
                    </a:lnTo>
                    <a:lnTo>
                      <a:pt x="267" y="220"/>
                    </a:lnTo>
                    <a:lnTo>
                      <a:pt x="278" y="224"/>
                    </a:lnTo>
                    <a:lnTo>
                      <a:pt x="274" y="211"/>
                    </a:lnTo>
                    <a:lnTo>
                      <a:pt x="269" y="195"/>
                    </a:lnTo>
                    <a:lnTo>
                      <a:pt x="251" y="182"/>
                    </a:lnTo>
                    <a:lnTo>
                      <a:pt x="238" y="177"/>
                    </a:lnTo>
                    <a:lnTo>
                      <a:pt x="239" y="190"/>
                    </a:lnTo>
                    <a:lnTo>
                      <a:pt x="246" y="199"/>
                    </a:lnTo>
                    <a:close/>
                    <a:moveTo>
                      <a:pt x="309" y="174"/>
                    </a:moveTo>
                    <a:lnTo>
                      <a:pt x="321" y="174"/>
                    </a:lnTo>
                    <a:lnTo>
                      <a:pt x="315" y="183"/>
                    </a:lnTo>
                    <a:lnTo>
                      <a:pt x="315" y="196"/>
                    </a:lnTo>
                    <a:lnTo>
                      <a:pt x="322" y="210"/>
                    </a:lnTo>
                    <a:lnTo>
                      <a:pt x="337" y="214"/>
                    </a:lnTo>
                    <a:lnTo>
                      <a:pt x="349" y="212"/>
                    </a:lnTo>
                    <a:lnTo>
                      <a:pt x="361" y="187"/>
                    </a:lnTo>
                    <a:lnTo>
                      <a:pt x="371" y="176"/>
                    </a:lnTo>
                    <a:lnTo>
                      <a:pt x="362" y="164"/>
                    </a:lnTo>
                    <a:lnTo>
                      <a:pt x="356" y="138"/>
                    </a:lnTo>
                    <a:lnTo>
                      <a:pt x="345" y="131"/>
                    </a:lnTo>
                    <a:lnTo>
                      <a:pt x="334" y="121"/>
                    </a:lnTo>
                    <a:lnTo>
                      <a:pt x="326" y="98"/>
                    </a:lnTo>
                    <a:lnTo>
                      <a:pt x="310" y="101"/>
                    </a:lnTo>
                    <a:lnTo>
                      <a:pt x="313" y="110"/>
                    </a:lnTo>
                    <a:lnTo>
                      <a:pt x="307" y="114"/>
                    </a:lnTo>
                    <a:lnTo>
                      <a:pt x="302" y="126"/>
                    </a:lnTo>
                    <a:lnTo>
                      <a:pt x="297" y="144"/>
                    </a:lnTo>
                    <a:lnTo>
                      <a:pt x="302" y="162"/>
                    </a:lnTo>
                    <a:lnTo>
                      <a:pt x="309" y="174"/>
                    </a:lnTo>
                    <a:close/>
                    <a:moveTo>
                      <a:pt x="157" y="301"/>
                    </a:moveTo>
                    <a:lnTo>
                      <a:pt x="165" y="306"/>
                    </a:lnTo>
                    <a:lnTo>
                      <a:pt x="195" y="304"/>
                    </a:lnTo>
                    <a:lnTo>
                      <a:pt x="182" y="315"/>
                    </a:lnTo>
                    <a:lnTo>
                      <a:pt x="183" y="323"/>
                    </a:lnTo>
                    <a:lnTo>
                      <a:pt x="193" y="322"/>
                    </a:lnTo>
                    <a:lnTo>
                      <a:pt x="210" y="311"/>
                    </a:lnTo>
                    <a:lnTo>
                      <a:pt x="233" y="307"/>
                    </a:lnTo>
                    <a:lnTo>
                      <a:pt x="237" y="295"/>
                    </a:lnTo>
                    <a:lnTo>
                      <a:pt x="235" y="282"/>
                    </a:lnTo>
                    <a:lnTo>
                      <a:pt x="228" y="281"/>
                    </a:lnTo>
                    <a:lnTo>
                      <a:pt x="222" y="286"/>
                    </a:lnTo>
                    <a:lnTo>
                      <a:pt x="220" y="275"/>
                    </a:lnTo>
                    <a:lnTo>
                      <a:pt x="217" y="261"/>
                    </a:lnTo>
                    <a:lnTo>
                      <a:pt x="211" y="258"/>
                    </a:lnTo>
                    <a:lnTo>
                      <a:pt x="205" y="269"/>
                    </a:lnTo>
                    <a:lnTo>
                      <a:pt x="214" y="295"/>
                    </a:lnTo>
                    <a:lnTo>
                      <a:pt x="203" y="293"/>
                    </a:lnTo>
                    <a:lnTo>
                      <a:pt x="191" y="277"/>
                    </a:lnTo>
                    <a:lnTo>
                      <a:pt x="171" y="268"/>
                    </a:lnTo>
                    <a:lnTo>
                      <a:pt x="165" y="275"/>
                    </a:lnTo>
                    <a:lnTo>
                      <a:pt x="157" y="301"/>
                    </a:lnTo>
                    <a:close/>
                    <a:moveTo>
                      <a:pt x="210" y="201"/>
                    </a:moveTo>
                    <a:lnTo>
                      <a:pt x="202" y="194"/>
                    </a:lnTo>
                    <a:lnTo>
                      <a:pt x="198" y="193"/>
                    </a:lnTo>
                    <a:lnTo>
                      <a:pt x="191" y="203"/>
                    </a:lnTo>
                    <a:lnTo>
                      <a:pt x="191" y="208"/>
                    </a:lnTo>
                    <a:lnTo>
                      <a:pt x="202" y="208"/>
                    </a:lnTo>
                    <a:lnTo>
                      <a:pt x="210" y="201"/>
                    </a:lnTo>
                    <a:close/>
                    <a:moveTo>
                      <a:pt x="206" y="231"/>
                    </a:moveTo>
                    <a:lnTo>
                      <a:pt x="209" y="222"/>
                    </a:lnTo>
                    <a:lnTo>
                      <a:pt x="199" y="217"/>
                    </a:lnTo>
                    <a:lnTo>
                      <a:pt x="189" y="219"/>
                    </a:lnTo>
                    <a:lnTo>
                      <a:pt x="185" y="230"/>
                    </a:lnTo>
                    <a:lnTo>
                      <a:pt x="194" y="240"/>
                    </a:lnTo>
                    <a:lnTo>
                      <a:pt x="206" y="231"/>
                    </a:lnTo>
                    <a:close/>
                    <a:moveTo>
                      <a:pt x="276" y="310"/>
                    </a:moveTo>
                    <a:lnTo>
                      <a:pt x="287" y="307"/>
                    </a:lnTo>
                    <a:lnTo>
                      <a:pt x="291" y="288"/>
                    </a:lnTo>
                    <a:lnTo>
                      <a:pt x="290" y="274"/>
                    </a:lnTo>
                    <a:lnTo>
                      <a:pt x="285" y="260"/>
                    </a:lnTo>
                    <a:lnTo>
                      <a:pt x="285" y="264"/>
                    </a:lnTo>
                    <a:lnTo>
                      <a:pt x="275" y="263"/>
                    </a:lnTo>
                    <a:lnTo>
                      <a:pt x="266" y="272"/>
                    </a:lnTo>
                    <a:lnTo>
                      <a:pt x="258" y="271"/>
                    </a:lnTo>
                    <a:lnTo>
                      <a:pt x="258" y="293"/>
                    </a:lnTo>
                    <a:lnTo>
                      <a:pt x="269" y="290"/>
                    </a:lnTo>
                    <a:lnTo>
                      <a:pt x="269" y="306"/>
                    </a:lnTo>
                    <a:lnTo>
                      <a:pt x="276" y="310"/>
                    </a:lnTo>
                    <a:close/>
                    <a:moveTo>
                      <a:pt x="268" y="420"/>
                    </a:moveTo>
                    <a:lnTo>
                      <a:pt x="256" y="410"/>
                    </a:lnTo>
                    <a:lnTo>
                      <a:pt x="245" y="400"/>
                    </a:lnTo>
                    <a:lnTo>
                      <a:pt x="243" y="385"/>
                    </a:lnTo>
                    <a:lnTo>
                      <a:pt x="239" y="364"/>
                    </a:lnTo>
                    <a:lnTo>
                      <a:pt x="232" y="355"/>
                    </a:lnTo>
                    <a:lnTo>
                      <a:pt x="224" y="351"/>
                    </a:lnTo>
                    <a:lnTo>
                      <a:pt x="218" y="355"/>
                    </a:lnTo>
                    <a:lnTo>
                      <a:pt x="223" y="377"/>
                    </a:lnTo>
                    <a:lnTo>
                      <a:pt x="220" y="386"/>
                    </a:lnTo>
                    <a:lnTo>
                      <a:pt x="215" y="364"/>
                    </a:lnTo>
                    <a:lnTo>
                      <a:pt x="209" y="357"/>
                    </a:lnTo>
                    <a:lnTo>
                      <a:pt x="200" y="369"/>
                    </a:lnTo>
                    <a:lnTo>
                      <a:pt x="192" y="357"/>
                    </a:lnTo>
                    <a:lnTo>
                      <a:pt x="176" y="364"/>
                    </a:lnTo>
                    <a:lnTo>
                      <a:pt x="180" y="353"/>
                    </a:lnTo>
                    <a:lnTo>
                      <a:pt x="173" y="350"/>
                    </a:lnTo>
                    <a:lnTo>
                      <a:pt x="156" y="363"/>
                    </a:lnTo>
                    <a:lnTo>
                      <a:pt x="151" y="371"/>
                    </a:lnTo>
                    <a:lnTo>
                      <a:pt x="145" y="388"/>
                    </a:lnTo>
                    <a:lnTo>
                      <a:pt x="157" y="393"/>
                    </a:lnTo>
                    <a:lnTo>
                      <a:pt x="167" y="393"/>
                    </a:lnTo>
                    <a:lnTo>
                      <a:pt x="152" y="402"/>
                    </a:lnTo>
                    <a:lnTo>
                      <a:pt x="154" y="409"/>
                    </a:lnTo>
                    <a:lnTo>
                      <a:pt x="164" y="410"/>
                    </a:lnTo>
                    <a:lnTo>
                      <a:pt x="179" y="408"/>
                    </a:lnTo>
                    <a:lnTo>
                      <a:pt x="192" y="413"/>
                    </a:lnTo>
                    <a:lnTo>
                      <a:pt x="183" y="416"/>
                    </a:lnTo>
                    <a:lnTo>
                      <a:pt x="174" y="415"/>
                    </a:lnTo>
                    <a:lnTo>
                      <a:pt x="163" y="419"/>
                    </a:lnTo>
                    <a:lnTo>
                      <a:pt x="159" y="421"/>
                    </a:lnTo>
                    <a:lnTo>
                      <a:pt x="167" y="435"/>
                    </a:lnTo>
                    <a:lnTo>
                      <a:pt x="173" y="434"/>
                    </a:lnTo>
                    <a:lnTo>
                      <a:pt x="182" y="439"/>
                    </a:lnTo>
                    <a:lnTo>
                      <a:pt x="186" y="448"/>
                    </a:lnTo>
                    <a:lnTo>
                      <a:pt x="198" y="446"/>
                    </a:lnTo>
                    <a:lnTo>
                      <a:pt x="215" y="443"/>
                    </a:lnTo>
                    <a:lnTo>
                      <a:pt x="227" y="437"/>
                    </a:lnTo>
                    <a:lnTo>
                      <a:pt x="235" y="435"/>
                    </a:lnTo>
                    <a:lnTo>
                      <a:pt x="246" y="440"/>
                    </a:lnTo>
                    <a:lnTo>
                      <a:pt x="258" y="444"/>
                    </a:lnTo>
                    <a:lnTo>
                      <a:pt x="261" y="437"/>
                    </a:lnTo>
                    <a:lnTo>
                      <a:pt x="257" y="429"/>
                    </a:lnTo>
                    <a:lnTo>
                      <a:pt x="268" y="428"/>
                    </a:lnTo>
                    <a:lnTo>
                      <a:pt x="268" y="420"/>
                    </a:lnTo>
                    <a:close/>
                    <a:moveTo>
                      <a:pt x="287" y="417"/>
                    </a:moveTo>
                    <a:lnTo>
                      <a:pt x="282" y="426"/>
                    </a:lnTo>
                    <a:lnTo>
                      <a:pt x="276" y="432"/>
                    </a:lnTo>
                    <a:lnTo>
                      <a:pt x="286" y="440"/>
                    </a:lnTo>
                    <a:lnTo>
                      <a:pt x="291" y="438"/>
                    </a:lnTo>
                    <a:lnTo>
                      <a:pt x="301" y="444"/>
                    </a:lnTo>
                    <a:lnTo>
                      <a:pt x="304" y="437"/>
                    </a:lnTo>
                    <a:lnTo>
                      <a:pt x="301" y="429"/>
                    </a:lnTo>
                    <a:lnTo>
                      <a:pt x="298" y="426"/>
                    </a:lnTo>
                    <a:lnTo>
                      <a:pt x="295" y="422"/>
                    </a:lnTo>
                    <a:lnTo>
                      <a:pt x="287" y="417"/>
                    </a:lnTo>
                    <a:close/>
                    <a:moveTo>
                      <a:pt x="245" y="346"/>
                    </a:moveTo>
                    <a:lnTo>
                      <a:pt x="240" y="341"/>
                    </a:lnTo>
                    <a:lnTo>
                      <a:pt x="231" y="342"/>
                    </a:lnTo>
                    <a:lnTo>
                      <a:pt x="228" y="346"/>
                    </a:lnTo>
                    <a:lnTo>
                      <a:pt x="239" y="362"/>
                    </a:lnTo>
                    <a:lnTo>
                      <a:pt x="245" y="346"/>
                    </a:lnTo>
                    <a:close/>
                    <a:moveTo>
                      <a:pt x="314" y="379"/>
                    </a:moveTo>
                    <a:lnTo>
                      <a:pt x="321" y="362"/>
                    </a:lnTo>
                    <a:lnTo>
                      <a:pt x="328" y="357"/>
                    </a:lnTo>
                    <a:lnTo>
                      <a:pt x="339" y="336"/>
                    </a:lnTo>
                    <a:lnTo>
                      <a:pt x="326" y="330"/>
                    </a:lnTo>
                    <a:lnTo>
                      <a:pt x="311" y="329"/>
                    </a:lnTo>
                    <a:lnTo>
                      <a:pt x="305" y="336"/>
                    </a:lnTo>
                    <a:lnTo>
                      <a:pt x="302" y="346"/>
                    </a:lnTo>
                    <a:lnTo>
                      <a:pt x="302" y="358"/>
                    </a:lnTo>
                    <a:lnTo>
                      <a:pt x="305" y="377"/>
                    </a:lnTo>
                    <a:lnTo>
                      <a:pt x="314" y="379"/>
                    </a:lnTo>
                    <a:close/>
                    <a:moveTo>
                      <a:pt x="355" y="323"/>
                    </a:moveTo>
                    <a:lnTo>
                      <a:pt x="368" y="323"/>
                    </a:lnTo>
                    <a:lnTo>
                      <a:pt x="388" y="318"/>
                    </a:lnTo>
                    <a:lnTo>
                      <a:pt x="396" y="322"/>
                    </a:lnTo>
                    <a:lnTo>
                      <a:pt x="406" y="317"/>
                    </a:lnTo>
                    <a:lnTo>
                      <a:pt x="410" y="310"/>
                    </a:lnTo>
                    <a:lnTo>
                      <a:pt x="409" y="299"/>
                    </a:lnTo>
                    <a:lnTo>
                      <a:pt x="402" y="289"/>
                    </a:lnTo>
                    <a:lnTo>
                      <a:pt x="391" y="287"/>
                    </a:lnTo>
                    <a:lnTo>
                      <a:pt x="377" y="289"/>
                    </a:lnTo>
                    <a:lnTo>
                      <a:pt x="366" y="295"/>
                    </a:lnTo>
                    <a:lnTo>
                      <a:pt x="356" y="293"/>
                    </a:lnTo>
                    <a:lnTo>
                      <a:pt x="348" y="292"/>
                    </a:lnTo>
                    <a:lnTo>
                      <a:pt x="343" y="286"/>
                    </a:lnTo>
                    <a:lnTo>
                      <a:pt x="336" y="278"/>
                    </a:lnTo>
                    <a:lnTo>
                      <a:pt x="337" y="269"/>
                    </a:lnTo>
                    <a:lnTo>
                      <a:pt x="331" y="259"/>
                    </a:lnTo>
                    <a:lnTo>
                      <a:pt x="317" y="259"/>
                    </a:lnTo>
                    <a:lnTo>
                      <a:pt x="310" y="249"/>
                    </a:lnTo>
                    <a:lnTo>
                      <a:pt x="297" y="247"/>
                    </a:lnTo>
                    <a:lnTo>
                      <a:pt x="295" y="259"/>
                    </a:lnTo>
                    <a:lnTo>
                      <a:pt x="302" y="269"/>
                    </a:lnTo>
                    <a:lnTo>
                      <a:pt x="316" y="272"/>
                    </a:lnTo>
                    <a:lnTo>
                      <a:pt x="322" y="284"/>
                    </a:lnTo>
                    <a:lnTo>
                      <a:pt x="324" y="298"/>
                    </a:lnTo>
                    <a:lnTo>
                      <a:pt x="326" y="312"/>
                    </a:lnTo>
                    <a:lnTo>
                      <a:pt x="344" y="319"/>
                    </a:lnTo>
                    <a:lnTo>
                      <a:pt x="355" y="323"/>
                    </a:lnTo>
                    <a:close/>
                    <a:moveTo>
                      <a:pt x="141" y="280"/>
                    </a:moveTo>
                    <a:lnTo>
                      <a:pt x="154" y="268"/>
                    </a:lnTo>
                    <a:lnTo>
                      <a:pt x="160" y="266"/>
                    </a:lnTo>
                    <a:lnTo>
                      <a:pt x="165" y="255"/>
                    </a:lnTo>
                    <a:lnTo>
                      <a:pt x="167" y="232"/>
                    </a:lnTo>
                    <a:lnTo>
                      <a:pt x="157" y="237"/>
                    </a:lnTo>
                    <a:lnTo>
                      <a:pt x="147" y="236"/>
                    </a:lnTo>
                    <a:lnTo>
                      <a:pt x="133" y="257"/>
                    </a:lnTo>
                    <a:lnTo>
                      <a:pt x="122" y="277"/>
                    </a:lnTo>
                    <a:lnTo>
                      <a:pt x="130" y="283"/>
                    </a:lnTo>
                    <a:lnTo>
                      <a:pt x="141" y="280"/>
                    </a:lnTo>
                    <a:close/>
                    <a:moveTo>
                      <a:pt x="314" y="318"/>
                    </a:moveTo>
                    <a:lnTo>
                      <a:pt x="317" y="309"/>
                    </a:lnTo>
                    <a:lnTo>
                      <a:pt x="315" y="300"/>
                    </a:lnTo>
                    <a:lnTo>
                      <a:pt x="309" y="290"/>
                    </a:lnTo>
                    <a:lnTo>
                      <a:pt x="299" y="298"/>
                    </a:lnTo>
                    <a:lnTo>
                      <a:pt x="296" y="310"/>
                    </a:lnTo>
                    <a:lnTo>
                      <a:pt x="304" y="316"/>
                    </a:lnTo>
                    <a:lnTo>
                      <a:pt x="314" y="318"/>
                    </a:lnTo>
                    <a:close/>
                    <a:moveTo>
                      <a:pt x="295" y="346"/>
                    </a:moveTo>
                    <a:lnTo>
                      <a:pt x="292" y="339"/>
                    </a:lnTo>
                    <a:lnTo>
                      <a:pt x="280" y="341"/>
                    </a:lnTo>
                    <a:lnTo>
                      <a:pt x="273" y="336"/>
                    </a:lnTo>
                    <a:lnTo>
                      <a:pt x="264" y="348"/>
                    </a:lnTo>
                    <a:lnTo>
                      <a:pt x="272" y="363"/>
                    </a:lnTo>
                    <a:lnTo>
                      <a:pt x="258" y="361"/>
                    </a:lnTo>
                    <a:lnTo>
                      <a:pt x="258" y="368"/>
                    </a:lnTo>
                    <a:lnTo>
                      <a:pt x="275" y="385"/>
                    </a:lnTo>
                    <a:lnTo>
                      <a:pt x="280" y="392"/>
                    </a:lnTo>
                    <a:lnTo>
                      <a:pt x="286" y="394"/>
                    </a:lnTo>
                    <a:lnTo>
                      <a:pt x="297" y="386"/>
                    </a:lnTo>
                    <a:lnTo>
                      <a:pt x="298" y="367"/>
                    </a:lnTo>
                    <a:lnTo>
                      <a:pt x="288" y="357"/>
                    </a:lnTo>
                    <a:lnTo>
                      <a:pt x="295" y="346"/>
                    </a:lnTo>
                    <a:close/>
                    <a:moveTo>
                      <a:pt x="117" y="713"/>
                    </a:moveTo>
                    <a:lnTo>
                      <a:pt x="115" y="707"/>
                    </a:lnTo>
                    <a:lnTo>
                      <a:pt x="107" y="704"/>
                    </a:lnTo>
                    <a:lnTo>
                      <a:pt x="105" y="699"/>
                    </a:lnTo>
                    <a:lnTo>
                      <a:pt x="102" y="695"/>
                    </a:lnTo>
                    <a:lnTo>
                      <a:pt x="96" y="694"/>
                    </a:lnTo>
                    <a:lnTo>
                      <a:pt x="92" y="692"/>
                    </a:lnTo>
                    <a:lnTo>
                      <a:pt x="84" y="690"/>
                    </a:lnTo>
                    <a:lnTo>
                      <a:pt x="84" y="693"/>
                    </a:lnTo>
                    <a:lnTo>
                      <a:pt x="87" y="698"/>
                    </a:lnTo>
                    <a:lnTo>
                      <a:pt x="94" y="700"/>
                    </a:lnTo>
                    <a:lnTo>
                      <a:pt x="95" y="703"/>
                    </a:lnTo>
                    <a:lnTo>
                      <a:pt x="101" y="706"/>
                    </a:lnTo>
                    <a:lnTo>
                      <a:pt x="102" y="710"/>
                    </a:lnTo>
                    <a:lnTo>
                      <a:pt x="113" y="715"/>
                    </a:lnTo>
                    <a:lnTo>
                      <a:pt x="117" y="713"/>
                    </a:lnTo>
                    <a:close/>
                    <a:moveTo>
                      <a:pt x="408" y="527"/>
                    </a:moveTo>
                    <a:lnTo>
                      <a:pt x="403" y="523"/>
                    </a:lnTo>
                    <a:lnTo>
                      <a:pt x="398" y="524"/>
                    </a:lnTo>
                    <a:lnTo>
                      <a:pt x="398" y="516"/>
                    </a:lnTo>
                    <a:lnTo>
                      <a:pt x="390" y="512"/>
                    </a:lnTo>
                    <a:lnTo>
                      <a:pt x="383" y="506"/>
                    </a:lnTo>
                    <a:lnTo>
                      <a:pt x="379" y="502"/>
                    </a:lnTo>
                    <a:lnTo>
                      <a:pt x="375" y="504"/>
                    </a:lnTo>
                    <a:lnTo>
                      <a:pt x="374" y="497"/>
                    </a:lnTo>
                    <a:lnTo>
                      <a:pt x="369" y="496"/>
                    </a:lnTo>
                    <a:lnTo>
                      <a:pt x="367" y="510"/>
                    </a:lnTo>
                    <a:lnTo>
                      <a:pt x="367" y="523"/>
                    </a:lnTo>
                    <a:lnTo>
                      <a:pt x="361" y="531"/>
                    </a:lnTo>
                    <a:lnTo>
                      <a:pt x="369" y="529"/>
                    </a:lnTo>
                    <a:lnTo>
                      <a:pt x="372" y="538"/>
                    </a:lnTo>
                    <a:lnTo>
                      <a:pt x="381" y="530"/>
                    </a:lnTo>
                    <a:lnTo>
                      <a:pt x="389" y="521"/>
                    </a:lnTo>
                    <a:lnTo>
                      <a:pt x="392" y="529"/>
                    </a:lnTo>
                    <a:lnTo>
                      <a:pt x="402" y="532"/>
                    </a:lnTo>
                    <a:lnTo>
                      <a:pt x="408" y="527"/>
                    </a:lnTo>
                    <a:close/>
                    <a:moveTo>
                      <a:pt x="121" y="402"/>
                    </a:moveTo>
                    <a:lnTo>
                      <a:pt x="138" y="392"/>
                    </a:lnTo>
                    <a:lnTo>
                      <a:pt x="138" y="382"/>
                    </a:lnTo>
                    <a:lnTo>
                      <a:pt x="146" y="368"/>
                    </a:lnTo>
                    <a:lnTo>
                      <a:pt x="163" y="351"/>
                    </a:lnTo>
                    <a:lnTo>
                      <a:pt x="171" y="345"/>
                    </a:lnTo>
                    <a:lnTo>
                      <a:pt x="164" y="335"/>
                    </a:lnTo>
                    <a:lnTo>
                      <a:pt x="157" y="328"/>
                    </a:lnTo>
                    <a:lnTo>
                      <a:pt x="140" y="327"/>
                    </a:lnTo>
                    <a:lnTo>
                      <a:pt x="130" y="322"/>
                    </a:lnTo>
                    <a:lnTo>
                      <a:pt x="109" y="326"/>
                    </a:lnTo>
                    <a:lnTo>
                      <a:pt x="115" y="340"/>
                    </a:lnTo>
                    <a:lnTo>
                      <a:pt x="109" y="356"/>
                    </a:lnTo>
                    <a:lnTo>
                      <a:pt x="104" y="373"/>
                    </a:lnTo>
                    <a:lnTo>
                      <a:pt x="101" y="381"/>
                    </a:lnTo>
                    <a:lnTo>
                      <a:pt x="117" y="393"/>
                    </a:lnTo>
                    <a:lnTo>
                      <a:pt x="121" y="402"/>
                    </a:lnTo>
                    <a:close/>
                    <a:moveTo>
                      <a:pt x="441" y="467"/>
                    </a:moveTo>
                    <a:lnTo>
                      <a:pt x="442" y="465"/>
                    </a:lnTo>
                    <a:lnTo>
                      <a:pt x="442" y="457"/>
                    </a:lnTo>
                    <a:lnTo>
                      <a:pt x="437" y="452"/>
                    </a:lnTo>
                    <a:lnTo>
                      <a:pt x="431" y="455"/>
                    </a:lnTo>
                    <a:lnTo>
                      <a:pt x="427" y="465"/>
                    </a:lnTo>
                    <a:lnTo>
                      <a:pt x="430" y="473"/>
                    </a:lnTo>
                    <a:lnTo>
                      <a:pt x="437" y="472"/>
                    </a:lnTo>
                    <a:lnTo>
                      <a:pt x="441" y="467"/>
                    </a:lnTo>
                    <a:close/>
                    <a:moveTo>
                      <a:pt x="499" y="485"/>
                    </a:moveTo>
                    <a:lnTo>
                      <a:pt x="508" y="501"/>
                    </a:lnTo>
                    <a:lnTo>
                      <a:pt x="517" y="508"/>
                    </a:lnTo>
                    <a:lnTo>
                      <a:pt x="529" y="489"/>
                    </a:lnTo>
                    <a:lnTo>
                      <a:pt x="531" y="478"/>
                    </a:lnTo>
                    <a:lnTo>
                      <a:pt x="520" y="477"/>
                    </a:lnTo>
                    <a:lnTo>
                      <a:pt x="511" y="460"/>
                    </a:lnTo>
                    <a:lnTo>
                      <a:pt x="500" y="456"/>
                    </a:lnTo>
                    <a:lnTo>
                      <a:pt x="484" y="444"/>
                    </a:lnTo>
                    <a:lnTo>
                      <a:pt x="496" y="435"/>
                    </a:lnTo>
                    <a:lnTo>
                      <a:pt x="490" y="417"/>
                    </a:lnTo>
                    <a:lnTo>
                      <a:pt x="484" y="409"/>
                    </a:lnTo>
                    <a:lnTo>
                      <a:pt x="468" y="402"/>
                    </a:lnTo>
                    <a:lnTo>
                      <a:pt x="461" y="388"/>
                    </a:lnTo>
                    <a:lnTo>
                      <a:pt x="449" y="393"/>
                    </a:lnTo>
                    <a:lnTo>
                      <a:pt x="448" y="384"/>
                    </a:lnTo>
                    <a:lnTo>
                      <a:pt x="438" y="374"/>
                    </a:lnTo>
                    <a:lnTo>
                      <a:pt x="424" y="362"/>
                    </a:lnTo>
                    <a:lnTo>
                      <a:pt x="418" y="371"/>
                    </a:lnTo>
                    <a:lnTo>
                      <a:pt x="404" y="377"/>
                    </a:lnTo>
                    <a:lnTo>
                      <a:pt x="406" y="363"/>
                    </a:lnTo>
                    <a:lnTo>
                      <a:pt x="394" y="339"/>
                    </a:lnTo>
                    <a:lnTo>
                      <a:pt x="377" y="348"/>
                    </a:lnTo>
                    <a:lnTo>
                      <a:pt x="371" y="367"/>
                    </a:lnTo>
                    <a:lnTo>
                      <a:pt x="365" y="353"/>
                    </a:lnTo>
                    <a:lnTo>
                      <a:pt x="371" y="338"/>
                    </a:lnTo>
                    <a:lnTo>
                      <a:pt x="352" y="344"/>
                    </a:lnTo>
                    <a:lnTo>
                      <a:pt x="345" y="353"/>
                    </a:lnTo>
                    <a:lnTo>
                      <a:pt x="340" y="374"/>
                    </a:lnTo>
                    <a:lnTo>
                      <a:pt x="343" y="396"/>
                    </a:lnTo>
                    <a:lnTo>
                      <a:pt x="352" y="396"/>
                    </a:lnTo>
                    <a:lnTo>
                      <a:pt x="345" y="405"/>
                    </a:lnTo>
                    <a:lnTo>
                      <a:pt x="351" y="411"/>
                    </a:lnTo>
                    <a:lnTo>
                      <a:pt x="362" y="415"/>
                    </a:lnTo>
                    <a:lnTo>
                      <a:pt x="375" y="421"/>
                    </a:lnTo>
                    <a:lnTo>
                      <a:pt x="401" y="425"/>
                    </a:lnTo>
                    <a:lnTo>
                      <a:pt x="413" y="422"/>
                    </a:lnTo>
                    <a:lnTo>
                      <a:pt x="416" y="416"/>
                    </a:lnTo>
                    <a:lnTo>
                      <a:pt x="421" y="423"/>
                    </a:lnTo>
                    <a:lnTo>
                      <a:pt x="427" y="425"/>
                    </a:lnTo>
                    <a:lnTo>
                      <a:pt x="435" y="437"/>
                    </a:lnTo>
                    <a:lnTo>
                      <a:pt x="430" y="442"/>
                    </a:lnTo>
                    <a:lnTo>
                      <a:pt x="443" y="448"/>
                    </a:lnTo>
                    <a:lnTo>
                      <a:pt x="454" y="456"/>
                    </a:lnTo>
                    <a:lnTo>
                      <a:pt x="456" y="462"/>
                    </a:lnTo>
                    <a:lnTo>
                      <a:pt x="459" y="471"/>
                    </a:lnTo>
                    <a:lnTo>
                      <a:pt x="449" y="486"/>
                    </a:lnTo>
                    <a:lnTo>
                      <a:pt x="448" y="495"/>
                    </a:lnTo>
                    <a:lnTo>
                      <a:pt x="449" y="501"/>
                    </a:lnTo>
                    <a:lnTo>
                      <a:pt x="436" y="503"/>
                    </a:lnTo>
                    <a:lnTo>
                      <a:pt x="424" y="503"/>
                    </a:lnTo>
                    <a:lnTo>
                      <a:pt x="419" y="514"/>
                    </a:lnTo>
                    <a:lnTo>
                      <a:pt x="425" y="520"/>
                    </a:lnTo>
                    <a:lnTo>
                      <a:pt x="444" y="518"/>
                    </a:lnTo>
                    <a:lnTo>
                      <a:pt x="444" y="513"/>
                    </a:lnTo>
                    <a:lnTo>
                      <a:pt x="454" y="520"/>
                    </a:lnTo>
                    <a:lnTo>
                      <a:pt x="464" y="529"/>
                    </a:lnTo>
                    <a:lnTo>
                      <a:pt x="461" y="532"/>
                    </a:lnTo>
                    <a:lnTo>
                      <a:pt x="470" y="539"/>
                    </a:lnTo>
                    <a:lnTo>
                      <a:pt x="484" y="548"/>
                    </a:lnTo>
                    <a:lnTo>
                      <a:pt x="502" y="554"/>
                    </a:lnTo>
                    <a:lnTo>
                      <a:pt x="501" y="549"/>
                    </a:lnTo>
                    <a:lnTo>
                      <a:pt x="494" y="541"/>
                    </a:lnTo>
                    <a:lnTo>
                      <a:pt x="484" y="527"/>
                    </a:lnTo>
                    <a:lnTo>
                      <a:pt x="501" y="539"/>
                    </a:lnTo>
                    <a:lnTo>
                      <a:pt x="509" y="543"/>
                    </a:lnTo>
                    <a:lnTo>
                      <a:pt x="512" y="532"/>
                    </a:lnTo>
                    <a:lnTo>
                      <a:pt x="507" y="518"/>
                    </a:lnTo>
                    <a:lnTo>
                      <a:pt x="505" y="513"/>
                    </a:lnTo>
                    <a:lnTo>
                      <a:pt x="496" y="506"/>
                    </a:lnTo>
                    <a:lnTo>
                      <a:pt x="489" y="497"/>
                    </a:lnTo>
                    <a:lnTo>
                      <a:pt x="489" y="487"/>
                    </a:lnTo>
                    <a:lnTo>
                      <a:pt x="499" y="485"/>
                    </a:lnTo>
                    <a:close/>
                    <a:moveTo>
                      <a:pt x="340" y="98"/>
                    </a:moveTo>
                    <a:lnTo>
                      <a:pt x="346" y="116"/>
                    </a:lnTo>
                    <a:lnTo>
                      <a:pt x="359" y="130"/>
                    </a:lnTo>
                    <a:lnTo>
                      <a:pt x="381" y="127"/>
                    </a:lnTo>
                    <a:lnTo>
                      <a:pt x="397" y="132"/>
                    </a:lnTo>
                    <a:lnTo>
                      <a:pt x="386" y="147"/>
                    </a:lnTo>
                    <a:lnTo>
                      <a:pt x="381" y="143"/>
                    </a:lnTo>
                    <a:lnTo>
                      <a:pt x="362" y="141"/>
                    </a:lnTo>
                    <a:lnTo>
                      <a:pt x="366" y="161"/>
                    </a:lnTo>
                    <a:lnTo>
                      <a:pt x="375" y="176"/>
                    </a:lnTo>
                    <a:lnTo>
                      <a:pt x="373" y="188"/>
                    </a:lnTo>
                    <a:lnTo>
                      <a:pt x="361" y="196"/>
                    </a:lnTo>
                    <a:lnTo>
                      <a:pt x="356" y="210"/>
                    </a:lnTo>
                    <a:lnTo>
                      <a:pt x="367" y="216"/>
                    </a:lnTo>
                    <a:lnTo>
                      <a:pt x="375" y="236"/>
                    </a:lnTo>
                    <a:lnTo>
                      <a:pt x="357" y="222"/>
                    </a:lnTo>
                    <a:lnTo>
                      <a:pt x="354" y="224"/>
                    </a:lnTo>
                    <a:lnTo>
                      <a:pt x="357" y="247"/>
                    </a:lnTo>
                    <a:lnTo>
                      <a:pt x="344" y="253"/>
                    </a:lnTo>
                    <a:lnTo>
                      <a:pt x="345" y="268"/>
                    </a:lnTo>
                    <a:lnTo>
                      <a:pt x="359" y="269"/>
                    </a:lnTo>
                    <a:lnTo>
                      <a:pt x="368" y="272"/>
                    </a:lnTo>
                    <a:lnTo>
                      <a:pt x="388" y="268"/>
                    </a:lnTo>
                    <a:lnTo>
                      <a:pt x="406" y="276"/>
                    </a:lnTo>
                    <a:lnTo>
                      <a:pt x="424" y="259"/>
                    </a:lnTo>
                    <a:lnTo>
                      <a:pt x="423" y="252"/>
                    </a:lnTo>
                    <a:lnTo>
                      <a:pt x="412" y="253"/>
                    </a:lnTo>
                    <a:lnTo>
                      <a:pt x="410" y="246"/>
                    </a:lnTo>
                    <a:lnTo>
                      <a:pt x="420" y="236"/>
                    </a:lnTo>
                    <a:lnTo>
                      <a:pt x="424" y="224"/>
                    </a:lnTo>
                    <a:lnTo>
                      <a:pt x="433" y="216"/>
                    </a:lnTo>
                    <a:lnTo>
                      <a:pt x="439" y="203"/>
                    </a:lnTo>
                    <a:lnTo>
                      <a:pt x="435" y="187"/>
                    </a:lnTo>
                    <a:lnTo>
                      <a:pt x="439" y="181"/>
                    </a:lnTo>
                    <a:lnTo>
                      <a:pt x="430" y="176"/>
                    </a:lnTo>
                    <a:lnTo>
                      <a:pt x="450" y="172"/>
                    </a:lnTo>
                    <a:lnTo>
                      <a:pt x="454" y="165"/>
                    </a:lnTo>
                    <a:lnTo>
                      <a:pt x="468" y="159"/>
                    </a:lnTo>
                    <a:lnTo>
                      <a:pt x="479" y="126"/>
                    </a:lnTo>
                    <a:lnTo>
                      <a:pt x="490" y="114"/>
                    </a:lnTo>
                    <a:lnTo>
                      <a:pt x="506" y="87"/>
                    </a:lnTo>
                    <a:lnTo>
                      <a:pt x="491" y="87"/>
                    </a:lnTo>
                    <a:lnTo>
                      <a:pt x="497" y="78"/>
                    </a:lnTo>
                    <a:lnTo>
                      <a:pt x="514" y="68"/>
                    </a:lnTo>
                    <a:lnTo>
                      <a:pt x="530" y="46"/>
                    </a:lnTo>
                    <a:lnTo>
                      <a:pt x="531" y="33"/>
                    </a:lnTo>
                    <a:lnTo>
                      <a:pt x="518" y="19"/>
                    </a:lnTo>
                    <a:lnTo>
                      <a:pt x="505" y="11"/>
                    </a:lnTo>
                    <a:lnTo>
                      <a:pt x="487" y="8"/>
                    </a:lnTo>
                    <a:lnTo>
                      <a:pt x="472" y="4"/>
                    </a:lnTo>
                    <a:lnTo>
                      <a:pt x="458" y="0"/>
                    </a:lnTo>
                    <a:lnTo>
                      <a:pt x="438" y="10"/>
                    </a:lnTo>
                    <a:lnTo>
                      <a:pt x="435" y="4"/>
                    </a:lnTo>
                    <a:lnTo>
                      <a:pt x="414" y="6"/>
                    </a:lnTo>
                    <a:lnTo>
                      <a:pt x="402" y="13"/>
                    </a:lnTo>
                    <a:lnTo>
                      <a:pt x="392" y="21"/>
                    </a:lnTo>
                    <a:lnTo>
                      <a:pt x="388" y="49"/>
                    </a:lnTo>
                    <a:lnTo>
                      <a:pt x="380" y="34"/>
                    </a:lnTo>
                    <a:lnTo>
                      <a:pt x="372" y="32"/>
                    </a:lnTo>
                    <a:lnTo>
                      <a:pt x="362" y="51"/>
                    </a:lnTo>
                    <a:lnTo>
                      <a:pt x="349" y="58"/>
                    </a:lnTo>
                    <a:lnTo>
                      <a:pt x="342" y="61"/>
                    </a:lnTo>
                    <a:lnTo>
                      <a:pt x="332" y="69"/>
                    </a:lnTo>
                    <a:lnTo>
                      <a:pt x="333" y="85"/>
                    </a:lnTo>
                    <a:lnTo>
                      <a:pt x="340" y="98"/>
                    </a:lnTo>
                    <a:close/>
                    <a:moveTo>
                      <a:pt x="519" y="733"/>
                    </a:moveTo>
                    <a:lnTo>
                      <a:pt x="517" y="728"/>
                    </a:lnTo>
                    <a:lnTo>
                      <a:pt x="513" y="732"/>
                    </a:lnTo>
                    <a:lnTo>
                      <a:pt x="516" y="734"/>
                    </a:lnTo>
                    <a:lnTo>
                      <a:pt x="524" y="739"/>
                    </a:lnTo>
                    <a:lnTo>
                      <a:pt x="526" y="738"/>
                    </a:lnTo>
                    <a:lnTo>
                      <a:pt x="530" y="734"/>
                    </a:lnTo>
                    <a:lnTo>
                      <a:pt x="524" y="734"/>
                    </a:lnTo>
                    <a:lnTo>
                      <a:pt x="519" y="733"/>
                    </a:lnTo>
                    <a:close/>
                    <a:moveTo>
                      <a:pt x="383" y="547"/>
                    </a:moveTo>
                    <a:lnTo>
                      <a:pt x="384" y="550"/>
                    </a:lnTo>
                    <a:lnTo>
                      <a:pt x="389" y="550"/>
                    </a:lnTo>
                    <a:lnTo>
                      <a:pt x="396" y="543"/>
                    </a:lnTo>
                    <a:lnTo>
                      <a:pt x="396" y="539"/>
                    </a:lnTo>
                    <a:lnTo>
                      <a:pt x="388" y="539"/>
                    </a:lnTo>
                    <a:lnTo>
                      <a:pt x="383" y="547"/>
                    </a:lnTo>
                    <a:close/>
                    <a:moveTo>
                      <a:pt x="531" y="705"/>
                    </a:moveTo>
                    <a:lnTo>
                      <a:pt x="524" y="701"/>
                    </a:lnTo>
                    <a:lnTo>
                      <a:pt x="516" y="699"/>
                    </a:lnTo>
                    <a:lnTo>
                      <a:pt x="513" y="699"/>
                    </a:lnTo>
                    <a:lnTo>
                      <a:pt x="519" y="704"/>
                    </a:lnTo>
                    <a:lnTo>
                      <a:pt x="528" y="707"/>
                    </a:lnTo>
                    <a:lnTo>
                      <a:pt x="531" y="707"/>
                    </a:lnTo>
                    <a:lnTo>
                      <a:pt x="531" y="705"/>
                    </a:lnTo>
                    <a:close/>
                    <a:moveTo>
                      <a:pt x="590" y="717"/>
                    </a:moveTo>
                    <a:lnTo>
                      <a:pt x="589" y="711"/>
                    </a:lnTo>
                    <a:lnTo>
                      <a:pt x="584" y="713"/>
                    </a:lnTo>
                    <a:lnTo>
                      <a:pt x="587" y="706"/>
                    </a:lnTo>
                    <a:lnTo>
                      <a:pt x="581" y="703"/>
                    </a:lnTo>
                    <a:lnTo>
                      <a:pt x="577" y="705"/>
                    </a:lnTo>
                    <a:lnTo>
                      <a:pt x="571" y="703"/>
                    </a:lnTo>
                    <a:lnTo>
                      <a:pt x="573" y="699"/>
                    </a:lnTo>
                    <a:lnTo>
                      <a:pt x="569" y="697"/>
                    </a:lnTo>
                    <a:lnTo>
                      <a:pt x="565" y="700"/>
                    </a:lnTo>
                    <a:lnTo>
                      <a:pt x="569" y="690"/>
                    </a:lnTo>
                    <a:lnTo>
                      <a:pt x="572" y="684"/>
                    </a:lnTo>
                    <a:lnTo>
                      <a:pt x="573" y="681"/>
                    </a:lnTo>
                    <a:lnTo>
                      <a:pt x="571" y="681"/>
                    </a:lnTo>
                    <a:lnTo>
                      <a:pt x="565" y="684"/>
                    </a:lnTo>
                    <a:lnTo>
                      <a:pt x="561" y="690"/>
                    </a:lnTo>
                    <a:lnTo>
                      <a:pt x="554" y="707"/>
                    </a:lnTo>
                    <a:lnTo>
                      <a:pt x="548" y="713"/>
                    </a:lnTo>
                    <a:lnTo>
                      <a:pt x="552" y="716"/>
                    </a:lnTo>
                    <a:lnTo>
                      <a:pt x="547" y="719"/>
                    </a:lnTo>
                    <a:lnTo>
                      <a:pt x="548" y="722"/>
                    </a:lnTo>
                    <a:lnTo>
                      <a:pt x="561" y="723"/>
                    </a:lnTo>
                    <a:lnTo>
                      <a:pt x="569" y="722"/>
                    </a:lnTo>
                    <a:lnTo>
                      <a:pt x="575" y="724"/>
                    </a:lnTo>
                    <a:lnTo>
                      <a:pt x="570" y="729"/>
                    </a:lnTo>
                    <a:lnTo>
                      <a:pt x="573" y="729"/>
                    </a:lnTo>
                    <a:lnTo>
                      <a:pt x="582" y="721"/>
                    </a:lnTo>
                    <a:lnTo>
                      <a:pt x="583" y="722"/>
                    </a:lnTo>
                    <a:lnTo>
                      <a:pt x="582" y="730"/>
                    </a:lnTo>
                    <a:lnTo>
                      <a:pt x="587" y="732"/>
                    </a:lnTo>
                    <a:lnTo>
                      <a:pt x="589" y="732"/>
                    </a:lnTo>
                    <a:lnTo>
                      <a:pt x="593" y="723"/>
                    </a:lnTo>
                    <a:lnTo>
                      <a:pt x="590" y="717"/>
                    </a:lnTo>
                    <a:close/>
                    <a:moveTo>
                      <a:pt x="540" y="728"/>
                    </a:moveTo>
                    <a:lnTo>
                      <a:pt x="532" y="739"/>
                    </a:lnTo>
                    <a:lnTo>
                      <a:pt x="522" y="740"/>
                    </a:lnTo>
                    <a:lnTo>
                      <a:pt x="513" y="735"/>
                    </a:lnTo>
                    <a:lnTo>
                      <a:pt x="511" y="728"/>
                    </a:lnTo>
                    <a:lnTo>
                      <a:pt x="508" y="718"/>
                    </a:lnTo>
                    <a:lnTo>
                      <a:pt x="516" y="711"/>
                    </a:lnTo>
                    <a:lnTo>
                      <a:pt x="509" y="706"/>
                    </a:lnTo>
                    <a:lnTo>
                      <a:pt x="500" y="707"/>
                    </a:lnTo>
                    <a:lnTo>
                      <a:pt x="485" y="716"/>
                    </a:lnTo>
                    <a:lnTo>
                      <a:pt x="474" y="728"/>
                    </a:lnTo>
                    <a:lnTo>
                      <a:pt x="468" y="730"/>
                    </a:lnTo>
                    <a:lnTo>
                      <a:pt x="477" y="721"/>
                    </a:lnTo>
                    <a:lnTo>
                      <a:pt x="487" y="707"/>
                    </a:lnTo>
                    <a:lnTo>
                      <a:pt x="495" y="703"/>
                    </a:lnTo>
                    <a:lnTo>
                      <a:pt x="500" y="695"/>
                    </a:lnTo>
                    <a:lnTo>
                      <a:pt x="507" y="695"/>
                    </a:lnTo>
                    <a:lnTo>
                      <a:pt x="517" y="695"/>
                    </a:lnTo>
                    <a:lnTo>
                      <a:pt x="531" y="698"/>
                    </a:lnTo>
                    <a:lnTo>
                      <a:pt x="543" y="695"/>
                    </a:lnTo>
                    <a:lnTo>
                      <a:pt x="552" y="687"/>
                    </a:lnTo>
                    <a:lnTo>
                      <a:pt x="563" y="683"/>
                    </a:lnTo>
                    <a:lnTo>
                      <a:pt x="567" y="680"/>
                    </a:lnTo>
                    <a:lnTo>
                      <a:pt x="572" y="675"/>
                    </a:lnTo>
                    <a:lnTo>
                      <a:pt x="571" y="663"/>
                    </a:lnTo>
                    <a:lnTo>
                      <a:pt x="569" y="659"/>
                    </a:lnTo>
                    <a:lnTo>
                      <a:pt x="564" y="657"/>
                    </a:lnTo>
                    <a:lnTo>
                      <a:pt x="561" y="647"/>
                    </a:lnTo>
                    <a:lnTo>
                      <a:pt x="557" y="643"/>
                    </a:lnTo>
                    <a:lnTo>
                      <a:pt x="546" y="641"/>
                    </a:lnTo>
                    <a:lnTo>
                      <a:pt x="540" y="634"/>
                    </a:lnTo>
                    <a:lnTo>
                      <a:pt x="531" y="628"/>
                    </a:lnTo>
                    <a:lnTo>
                      <a:pt x="534" y="619"/>
                    </a:lnTo>
                    <a:lnTo>
                      <a:pt x="526" y="605"/>
                    </a:lnTo>
                    <a:lnTo>
                      <a:pt x="518" y="588"/>
                    </a:lnTo>
                    <a:lnTo>
                      <a:pt x="512" y="576"/>
                    </a:lnTo>
                    <a:lnTo>
                      <a:pt x="508" y="582"/>
                    </a:lnTo>
                    <a:lnTo>
                      <a:pt x="501" y="596"/>
                    </a:lnTo>
                    <a:lnTo>
                      <a:pt x="491" y="603"/>
                    </a:lnTo>
                    <a:lnTo>
                      <a:pt x="487" y="596"/>
                    </a:lnTo>
                    <a:lnTo>
                      <a:pt x="481" y="594"/>
                    </a:lnTo>
                    <a:lnTo>
                      <a:pt x="479" y="578"/>
                    </a:lnTo>
                    <a:lnTo>
                      <a:pt x="479" y="566"/>
                    </a:lnTo>
                    <a:lnTo>
                      <a:pt x="467" y="565"/>
                    </a:lnTo>
                    <a:lnTo>
                      <a:pt x="465" y="560"/>
                    </a:lnTo>
                    <a:lnTo>
                      <a:pt x="456" y="552"/>
                    </a:lnTo>
                    <a:lnTo>
                      <a:pt x="450" y="547"/>
                    </a:lnTo>
                    <a:lnTo>
                      <a:pt x="445" y="550"/>
                    </a:lnTo>
                    <a:lnTo>
                      <a:pt x="438" y="549"/>
                    </a:lnTo>
                    <a:lnTo>
                      <a:pt x="426" y="545"/>
                    </a:lnTo>
                    <a:lnTo>
                      <a:pt x="421" y="548"/>
                    </a:lnTo>
                    <a:lnTo>
                      <a:pt x="424" y="570"/>
                    </a:lnTo>
                    <a:lnTo>
                      <a:pt x="427" y="583"/>
                    </a:lnTo>
                    <a:lnTo>
                      <a:pt x="419" y="596"/>
                    </a:lnTo>
                    <a:lnTo>
                      <a:pt x="427" y="606"/>
                    </a:lnTo>
                    <a:lnTo>
                      <a:pt x="432" y="617"/>
                    </a:lnTo>
                    <a:lnTo>
                      <a:pt x="432" y="625"/>
                    </a:lnTo>
                    <a:lnTo>
                      <a:pt x="429" y="632"/>
                    </a:lnTo>
                    <a:lnTo>
                      <a:pt x="421" y="641"/>
                    </a:lnTo>
                    <a:lnTo>
                      <a:pt x="410" y="647"/>
                    </a:lnTo>
                    <a:lnTo>
                      <a:pt x="415" y="653"/>
                    </a:lnTo>
                    <a:lnTo>
                      <a:pt x="419" y="670"/>
                    </a:lnTo>
                    <a:lnTo>
                      <a:pt x="415" y="682"/>
                    </a:lnTo>
                    <a:lnTo>
                      <a:pt x="409" y="686"/>
                    </a:lnTo>
                    <a:lnTo>
                      <a:pt x="400" y="675"/>
                    </a:lnTo>
                    <a:lnTo>
                      <a:pt x="395" y="663"/>
                    </a:lnTo>
                    <a:lnTo>
                      <a:pt x="392" y="652"/>
                    </a:lnTo>
                    <a:lnTo>
                      <a:pt x="394" y="641"/>
                    </a:lnTo>
                    <a:lnTo>
                      <a:pt x="386" y="640"/>
                    </a:lnTo>
                    <a:lnTo>
                      <a:pt x="375" y="640"/>
                    </a:lnTo>
                    <a:lnTo>
                      <a:pt x="368" y="635"/>
                    </a:lnTo>
                    <a:lnTo>
                      <a:pt x="360" y="631"/>
                    </a:lnTo>
                    <a:lnTo>
                      <a:pt x="355" y="625"/>
                    </a:lnTo>
                    <a:lnTo>
                      <a:pt x="349" y="620"/>
                    </a:lnTo>
                    <a:lnTo>
                      <a:pt x="336" y="616"/>
                    </a:lnTo>
                    <a:lnTo>
                      <a:pt x="327" y="618"/>
                    </a:lnTo>
                    <a:lnTo>
                      <a:pt x="324" y="608"/>
                    </a:lnTo>
                    <a:lnTo>
                      <a:pt x="321" y="596"/>
                    </a:lnTo>
                    <a:lnTo>
                      <a:pt x="310" y="594"/>
                    </a:lnTo>
                    <a:lnTo>
                      <a:pt x="311" y="579"/>
                    </a:lnTo>
                    <a:lnTo>
                      <a:pt x="314" y="568"/>
                    </a:lnTo>
                    <a:lnTo>
                      <a:pt x="321" y="553"/>
                    </a:lnTo>
                    <a:lnTo>
                      <a:pt x="330" y="541"/>
                    </a:lnTo>
                    <a:lnTo>
                      <a:pt x="337" y="539"/>
                    </a:lnTo>
                    <a:lnTo>
                      <a:pt x="338" y="530"/>
                    </a:lnTo>
                    <a:lnTo>
                      <a:pt x="343" y="523"/>
                    </a:lnTo>
                    <a:lnTo>
                      <a:pt x="352" y="521"/>
                    </a:lnTo>
                    <a:lnTo>
                      <a:pt x="360" y="512"/>
                    </a:lnTo>
                    <a:lnTo>
                      <a:pt x="362" y="504"/>
                    </a:lnTo>
                    <a:lnTo>
                      <a:pt x="368" y="491"/>
                    </a:lnTo>
                    <a:lnTo>
                      <a:pt x="371" y="483"/>
                    </a:lnTo>
                    <a:lnTo>
                      <a:pt x="378" y="487"/>
                    </a:lnTo>
                    <a:lnTo>
                      <a:pt x="386" y="485"/>
                    </a:lnTo>
                    <a:lnTo>
                      <a:pt x="400" y="473"/>
                    </a:lnTo>
                    <a:lnTo>
                      <a:pt x="401" y="465"/>
                    </a:lnTo>
                    <a:lnTo>
                      <a:pt x="396" y="455"/>
                    </a:lnTo>
                    <a:lnTo>
                      <a:pt x="401" y="445"/>
                    </a:lnTo>
                    <a:lnTo>
                      <a:pt x="401" y="435"/>
                    </a:lnTo>
                    <a:lnTo>
                      <a:pt x="391" y="427"/>
                    </a:lnTo>
                    <a:lnTo>
                      <a:pt x="381" y="423"/>
                    </a:lnTo>
                    <a:lnTo>
                      <a:pt x="372" y="422"/>
                    </a:lnTo>
                    <a:lnTo>
                      <a:pt x="372" y="443"/>
                    </a:lnTo>
                    <a:lnTo>
                      <a:pt x="367" y="458"/>
                    </a:lnTo>
                    <a:lnTo>
                      <a:pt x="360" y="472"/>
                    </a:lnTo>
                    <a:lnTo>
                      <a:pt x="354" y="460"/>
                    </a:lnTo>
                    <a:lnTo>
                      <a:pt x="355" y="446"/>
                    </a:lnTo>
                    <a:lnTo>
                      <a:pt x="348" y="434"/>
                    </a:lnTo>
                    <a:lnTo>
                      <a:pt x="338" y="449"/>
                    </a:lnTo>
                    <a:lnTo>
                      <a:pt x="338" y="429"/>
                    </a:lnTo>
                    <a:lnTo>
                      <a:pt x="326" y="426"/>
                    </a:lnTo>
                    <a:lnTo>
                      <a:pt x="332" y="416"/>
                    </a:lnTo>
                    <a:lnTo>
                      <a:pt x="324" y="393"/>
                    </a:lnTo>
                    <a:lnTo>
                      <a:pt x="316" y="384"/>
                    </a:lnTo>
                    <a:lnTo>
                      <a:pt x="308" y="380"/>
                    </a:lnTo>
                    <a:lnTo>
                      <a:pt x="299" y="396"/>
                    </a:lnTo>
                    <a:lnTo>
                      <a:pt x="299" y="419"/>
                    </a:lnTo>
                    <a:lnTo>
                      <a:pt x="307" y="426"/>
                    </a:lnTo>
                    <a:lnTo>
                      <a:pt x="314" y="438"/>
                    </a:lnTo>
                    <a:lnTo>
                      <a:pt x="310" y="456"/>
                    </a:lnTo>
                    <a:lnTo>
                      <a:pt x="305" y="456"/>
                    </a:lnTo>
                    <a:lnTo>
                      <a:pt x="301" y="469"/>
                    </a:lnTo>
                    <a:lnTo>
                      <a:pt x="301" y="452"/>
                    </a:lnTo>
                    <a:lnTo>
                      <a:pt x="291" y="446"/>
                    </a:lnTo>
                    <a:lnTo>
                      <a:pt x="285" y="450"/>
                    </a:lnTo>
                    <a:lnTo>
                      <a:pt x="286" y="461"/>
                    </a:lnTo>
                    <a:lnTo>
                      <a:pt x="275" y="461"/>
                    </a:lnTo>
                    <a:lnTo>
                      <a:pt x="266" y="463"/>
                    </a:lnTo>
                    <a:lnTo>
                      <a:pt x="253" y="456"/>
                    </a:lnTo>
                    <a:lnTo>
                      <a:pt x="246" y="457"/>
                    </a:lnTo>
                    <a:lnTo>
                      <a:pt x="239" y="448"/>
                    </a:lnTo>
                    <a:lnTo>
                      <a:pt x="234" y="443"/>
                    </a:lnTo>
                    <a:lnTo>
                      <a:pt x="228" y="444"/>
                    </a:lnTo>
                    <a:lnTo>
                      <a:pt x="221" y="445"/>
                    </a:lnTo>
                    <a:lnTo>
                      <a:pt x="216" y="451"/>
                    </a:lnTo>
                    <a:lnTo>
                      <a:pt x="223" y="460"/>
                    </a:lnTo>
                    <a:lnTo>
                      <a:pt x="216" y="468"/>
                    </a:lnTo>
                    <a:lnTo>
                      <a:pt x="209" y="457"/>
                    </a:lnTo>
                    <a:lnTo>
                      <a:pt x="203" y="461"/>
                    </a:lnTo>
                    <a:lnTo>
                      <a:pt x="185" y="463"/>
                    </a:lnTo>
                    <a:lnTo>
                      <a:pt x="173" y="458"/>
                    </a:lnTo>
                    <a:lnTo>
                      <a:pt x="182" y="450"/>
                    </a:lnTo>
                    <a:lnTo>
                      <a:pt x="173" y="440"/>
                    </a:lnTo>
                    <a:lnTo>
                      <a:pt x="167" y="442"/>
                    </a:lnTo>
                    <a:lnTo>
                      <a:pt x="157" y="439"/>
                    </a:lnTo>
                    <a:lnTo>
                      <a:pt x="141" y="432"/>
                    </a:lnTo>
                    <a:lnTo>
                      <a:pt x="131" y="423"/>
                    </a:lnTo>
                    <a:lnTo>
                      <a:pt x="123" y="422"/>
                    </a:lnTo>
                    <a:lnTo>
                      <a:pt x="121" y="428"/>
                    </a:lnTo>
                    <a:lnTo>
                      <a:pt x="112" y="432"/>
                    </a:lnTo>
                    <a:lnTo>
                      <a:pt x="111" y="416"/>
                    </a:lnTo>
                    <a:lnTo>
                      <a:pt x="102" y="429"/>
                    </a:lnTo>
                    <a:lnTo>
                      <a:pt x="92" y="413"/>
                    </a:lnTo>
                    <a:lnTo>
                      <a:pt x="87" y="410"/>
                    </a:lnTo>
                    <a:lnTo>
                      <a:pt x="86" y="420"/>
                    </a:lnTo>
                    <a:lnTo>
                      <a:pt x="80" y="425"/>
                    </a:lnTo>
                    <a:lnTo>
                      <a:pt x="76" y="416"/>
                    </a:lnTo>
                    <a:lnTo>
                      <a:pt x="64" y="421"/>
                    </a:lnTo>
                    <a:lnTo>
                      <a:pt x="54" y="429"/>
                    </a:lnTo>
                    <a:lnTo>
                      <a:pt x="45" y="427"/>
                    </a:lnTo>
                    <a:lnTo>
                      <a:pt x="36" y="433"/>
                    </a:lnTo>
                    <a:lnTo>
                      <a:pt x="30" y="440"/>
                    </a:lnTo>
                    <a:lnTo>
                      <a:pt x="23" y="439"/>
                    </a:lnTo>
                    <a:lnTo>
                      <a:pt x="13" y="431"/>
                    </a:lnTo>
                    <a:lnTo>
                      <a:pt x="0" y="426"/>
                    </a:lnTo>
                    <a:lnTo>
                      <a:pt x="0" y="491"/>
                    </a:lnTo>
                    <a:lnTo>
                      <a:pt x="0" y="577"/>
                    </a:lnTo>
                    <a:lnTo>
                      <a:pt x="7" y="577"/>
                    </a:lnTo>
                    <a:lnTo>
                      <a:pt x="13" y="581"/>
                    </a:lnTo>
                    <a:lnTo>
                      <a:pt x="18" y="587"/>
                    </a:lnTo>
                    <a:lnTo>
                      <a:pt x="24" y="595"/>
                    </a:lnTo>
                    <a:lnTo>
                      <a:pt x="30" y="588"/>
                    </a:lnTo>
                    <a:lnTo>
                      <a:pt x="37" y="583"/>
                    </a:lnTo>
                    <a:lnTo>
                      <a:pt x="41" y="590"/>
                    </a:lnTo>
                    <a:lnTo>
                      <a:pt x="46" y="595"/>
                    </a:lnTo>
                    <a:lnTo>
                      <a:pt x="52" y="601"/>
                    </a:lnTo>
                    <a:lnTo>
                      <a:pt x="55" y="611"/>
                    </a:lnTo>
                    <a:lnTo>
                      <a:pt x="63" y="624"/>
                    </a:lnTo>
                    <a:lnTo>
                      <a:pt x="74" y="632"/>
                    </a:lnTo>
                    <a:lnTo>
                      <a:pt x="75" y="640"/>
                    </a:lnTo>
                    <a:lnTo>
                      <a:pt x="70" y="646"/>
                    </a:lnTo>
                    <a:lnTo>
                      <a:pt x="71" y="651"/>
                    </a:lnTo>
                    <a:lnTo>
                      <a:pt x="78" y="659"/>
                    </a:lnTo>
                    <a:lnTo>
                      <a:pt x="80" y="669"/>
                    </a:lnTo>
                    <a:lnTo>
                      <a:pt x="88" y="674"/>
                    </a:lnTo>
                    <a:lnTo>
                      <a:pt x="88" y="680"/>
                    </a:lnTo>
                    <a:lnTo>
                      <a:pt x="92" y="689"/>
                    </a:lnTo>
                    <a:lnTo>
                      <a:pt x="104" y="694"/>
                    </a:lnTo>
                    <a:lnTo>
                      <a:pt x="109" y="698"/>
                    </a:lnTo>
                    <a:lnTo>
                      <a:pt x="121" y="709"/>
                    </a:lnTo>
                    <a:lnTo>
                      <a:pt x="122" y="709"/>
                    </a:lnTo>
                    <a:lnTo>
                      <a:pt x="141" y="709"/>
                    </a:lnTo>
                    <a:lnTo>
                      <a:pt x="160" y="709"/>
                    </a:lnTo>
                    <a:lnTo>
                      <a:pt x="168" y="709"/>
                    </a:lnTo>
                    <a:lnTo>
                      <a:pt x="188" y="709"/>
                    </a:lnTo>
                    <a:lnTo>
                      <a:pt x="208" y="709"/>
                    </a:lnTo>
                    <a:lnTo>
                      <a:pt x="228" y="709"/>
                    </a:lnTo>
                    <a:lnTo>
                      <a:pt x="247" y="709"/>
                    </a:lnTo>
                    <a:lnTo>
                      <a:pt x="270" y="709"/>
                    </a:lnTo>
                    <a:lnTo>
                      <a:pt x="293" y="709"/>
                    </a:lnTo>
                    <a:lnTo>
                      <a:pt x="308" y="709"/>
                    </a:lnTo>
                    <a:lnTo>
                      <a:pt x="308" y="704"/>
                    </a:lnTo>
                    <a:lnTo>
                      <a:pt x="310" y="704"/>
                    </a:lnTo>
                    <a:lnTo>
                      <a:pt x="311" y="710"/>
                    </a:lnTo>
                    <a:lnTo>
                      <a:pt x="313" y="711"/>
                    </a:lnTo>
                    <a:lnTo>
                      <a:pt x="317" y="712"/>
                    </a:lnTo>
                    <a:lnTo>
                      <a:pt x="325" y="713"/>
                    </a:lnTo>
                    <a:lnTo>
                      <a:pt x="331" y="717"/>
                    </a:lnTo>
                    <a:lnTo>
                      <a:pt x="337" y="716"/>
                    </a:lnTo>
                    <a:lnTo>
                      <a:pt x="345" y="718"/>
                    </a:lnTo>
                    <a:lnTo>
                      <a:pt x="348" y="715"/>
                    </a:lnTo>
                    <a:lnTo>
                      <a:pt x="351" y="712"/>
                    </a:lnTo>
                    <a:lnTo>
                      <a:pt x="352" y="710"/>
                    </a:lnTo>
                    <a:lnTo>
                      <a:pt x="355" y="709"/>
                    </a:lnTo>
                    <a:lnTo>
                      <a:pt x="361" y="711"/>
                    </a:lnTo>
                    <a:lnTo>
                      <a:pt x="366" y="711"/>
                    </a:lnTo>
                    <a:lnTo>
                      <a:pt x="367" y="712"/>
                    </a:lnTo>
                    <a:lnTo>
                      <a:pt x="369" y="718"/>
                    </a:lnTo>
                    <a:lnTo>
                      <a:pt x="377" y="719"/>
                    </a:lnTo>
                    <a:lnTo>
                      <a:pt x="375" y="723"/>
                    </a:lnTo>
                    <a:lnTo>
                      <a:pt x="378" y="726"/>
                    </a:lnTo>
                    <a:lnTo>
                      <a:pt x="377" y="729"/>
                    </a:lnTo>
                    <a:lnTo>
                      <a:pt x="380" y="730"/>
                    </a:lnTo>
                    <a:lnTo>
                      <a:pt x="378" y="734"/>
                    </a:lnTo>
                    <a:lnTo>
                      <a:pt x="380" y="734"/>
                    </a:lnTo>
                    <a:lnTo>
                      <a:pt x="381" y="733"/>
                    </a:lnTo>
                    <a:lnTo>
                      <a:pt x="383" y="735"/>
                    </a:lnTo>
                    <a:lnTo>
                      <a:pt x="388" y="736"/>
                    </a:lnTo>
                    <a:lnTo>
                      <a:pt x="392" y="736"/>
                    </a:lnTo>
                    <a:lnTo>
                      <a:pt x="398" y="738"/>
                    </a:lnTo>
                    <a:lnTo>
                      <a:pt x="404" y="739"/>
                    </a:lnTo>
                    <a:lnTo>
                      <a:pt x="407" y="742"/>
                    </a:lnTo>
                    <a:lnTo>
                      <a:pt x="410" y="750"/>
                    </a:lnTo>
                    <a:lnTo>
                      <a:pt x="409" y="752"/>
                    </a:lnTo>
                    <a:lnTo>
                      <a:pt x="403" y="751"/>
                    </a:lnTo>
                    <a:lnTo>
                      <a:pt x="400" y="745"/>
                    </a:lnTo>
                    <a:lnTo>
                      <a:pt x="401" y="751"/>
                    </a:lnTo>
                    <a:lnTo>
                      <a:pt x="397" y="756"/>
                    </a:lnTo>
                    <a:lnTo>
                      <a:pt x="398" y="761"/>
                    </a:lnTo>
                    <a:lnTo>
                      <a:pt x="397" y="763"/>
                    </a:lnTo>
                    <a:lnTo>
                      <a:pt x="394" y="767"/>
                    </a:lnTo>
                    <a:lnTo>
                      <a:pt x="390" y="771"/>
                    </a:lnTo>
                    <a:lnTo>
                      <a:pt x="389" y="775"/>
                    </a:lnTo>
                    <a:lnTo>
                      <a:pt x="392" y="775"/>
                    </a:lnTo>
                    <a:lnTo>
                      <a:pt x="397" y="773"/>
                    </a:lnTo>
                    <a:lnTo>
                      <a:pt x="400" y="770"/>
                    </a:lnTo>
                    <a:lnTo>
                      <a:pt x="402" y="769"/>
                    </a:lnTo>
                    <a:lnTo>
                      <a:pt x="406" y="770"/>
                    </a:lnTo>
                    <a:lnTo>
                      <a:pt x="407" y="769"/>
                    </a:lnTo>
                    <a:lnTo>
                      <a:pt x="410" y="768"/>
                    </a:lnTo>
                    <a:lnTo>
                      <a:pt x="416" y="767"/>
                    </a:lnTo>
                    <a:lnTo>
                      <a:pt x="416" y="767"/>
                    </a:lnTo>
                    <a:lnTo>
                      <a:pt x="416" y="767"/>
                    </a:lnTo>
                    <a:lnTo>
                      <a:pt x="416" y="764"/>
                    </a:lnTo>
                    <a:lnTo>
                      <a:pt x="415" y="764"/>
                    </a:lnTo>
                    <a:lnTo>
                      <a:pt x="414" y="764"/>
                    </a:lnTo>
                    <a:lnTo>
                      <a:pt x="410" y="763"/>
                    </a:lnTo>
                    <a:lnTo>
                      <a:pt x="413" y="761"/>
                    </a:lnTo>
                    <a:lnTo>
                      <a:pt x="415" y="759"/>
                    </a:lnTo>
                    <a:lnTo>
                      <a:pt x="420" y="758"/>
                    </a:lnTo>
                    <a:lnTo>
                      <a:pt x="425" y="757"/>
                    </a:lnTo>
                    <a:lnTo>
                      <a:pt x="429" y="758"/>
                    </a:lnTo>
                    <a:lnTo>
                      <a:pt x="430" y="756"/>
                    </a:lnTo>
                    <a:lnTo>
                      <a:pt x="432" y="755"/>
                    </a:lnTo>
                    <a:lnTo>
                      <a:pt x="433" y="756"/>
                    </a:lnTo>
                    <a:lnTo>
                      <a:pt x="433" y="756"/>
                    </a:lnTo>
                    <a:lnTo>
                      <a:pt x="441" y="750"/>
                    </a:lnTo>
                    <a:lnTo>
                      <a:pt x="443" y="747"/>
                    </a:lnTo>
                    <a:lnTo>
                      <a:pt x="454" y="747"/>
                    </a:lnTo>
                    <a:lnTo>
                      <a:pt x="466" y="747"/>
                    </a:lnTo>
                    <a:lnTo>
                      <a:pt x="467" y="745"/>
                    </a:lnTo>
                    <a:lnTo>
                      <a:pt x="468" y="745"/>
                    </a:lnTo>
                    <a:lnTo>
                      <a:pt x="472" y="744"/>
                    </a:lnTo>
                    <a:lnTo>
                      <a:pt x="474" y="739"/>
                    </a:lnTo>
                    <a:lnTo>
                      <a:pt x="477" y="732"/>
                    </a:lnTo>
                    <a:lnTo>
                      <a:pt x="482" y="724"/>
                    </a:lnTo>
                    <a:lnTo>
                      <a:pt x="484" y="727"/>
                    </a:lnTo>
                    <a:lnTo>
                      <a:pt x="488" y="724"/>
                    </a:lnTo>
                    <a:lnTo>
                      <a:pt x="491" y="728"/>
                    </a:lnTo>
                    <a:lnTo>
                      <a:pt x="491" y="741"/>
                    </a:lnTo>
                    <a:lnTo>
                      <a:pt x="495" y="746"/>
                    </a:lnTo>
                    <a:lnTo>
                      <a:pt x="503" y="745"/>
                    </a:lnTo>
                    <a:lnTo>
                      <a:pt x="513" y="745"/>
                    </a:lnTo>
                    <a:lnTo>
                      <a:pt x="502" y="752"/>
                    </a:lnTo>
                    <a:lnTo>
                      <a:pt x="502" y="761"/>
                    </a:lnTo>
                    <a:lnTo>
                      <a:pt x="507" y="761"/>
                    </a:lnTo>
                    <a:lnTo>
                      <a:pt x="514" y="755"/>
                    </a:lnTo>
                    <a:lnTo>
                      <a:pt x="522" y="751"/>
                    </a:lnTo>
                    <a:lnTo>
                      <a:pt x="536" y="745"/>
                    </a:lnTo>
                    <a:lnTo>
                      <a:pt x="545" y="739"/>
                    </a:lnTo>
                    <a:lnTo>
                      <a:pt x="541" y="735"/>
                    </a:lnTo>
                    <a:lnTo>
                      <a:pt x="540" y="728"/>
                    </a:lnTo>
                    <a:close/>
                    <a:moveTo>
                      <a:pt x="412" y="558"/>
                    </a:moveTo>
                    <a:lnTo>
                      <a:pt x="414" y="550"/>
                    </a:lnTo>
                    <a:lnTo>
                      <a:pt x="413" y="548"/>
                    </a:lnTo>
                    <a:lnTo>
                      <a:pt x="409" y="548"/>
                    </a:lnTo>
                    <a:lnTo>
                      <a:pt x="407" y="552"/>
                    </a:lnTo>
                    <a:lnTo>
                      <a:pt x="407" y="553"/>
                    </a:lnTo>
                    <a:lnTo>
                      <a:pt x="408" y="556"/>
                    </a:lnTo>
                    <a:lnTo>
                      <a:pt x="412" y="558"/>
                    </a:lnTo>
                    <a:close/>
                    <a:moveTo>
                      <a:pt x="70" y="646"/>
                    </a:moveTo>
                    <a:lnTo>
                      <a:pt x="70" y="646"/>
                    </a:lnTo>
                    <a:lnTo>
                      <a:pt x="74" y="640"/>
                    </a:lnTo>
                    <a:lnTo>
                      <a:pt x="70" y="64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 name="Group 193"/>
              <p:cNvGrpSpPr/>
              <p:nvPr/>
            </p:nvGrpSpPr>
            <p:grpSpPr>
              <a:xfrm>
                <a:off x="1136650" y="4668838"/>
                <a:ext cx="1090613" cy="944563"/>
                <a:chOff x="1136650" y="4668838"/>
                <a:chExt cx="1090613" cy="944563"/>
              </a:xfrm>
              <a:grpFill/>
            </p:grpSpPr>
            <p:sp>
              <p:nvSpPr>
                <p:cNvPr id="26" name="Freeform 24"/>
                <p:cNvSpPr>
                  <a:spLocks noEditPoints="1"/>
                </p:cNvSpPr>
                <p:nvPr/>
              </p:nvSpPr>
              <p:spPr bwMode="auto">
                <a:xfrm>
                  <a:off x="2100263" y="5470525"/>
                  <a:ext cx="22225" cy="38100"/>
                </a:xfrm>
                <a:custGeom>
                  <a:avLst/>
                  <a:gdLst>
                    <a:gd name="T0" fmla="*/ 10 w 14"/>
                    <a:gd name="T1" fmla="*/ 24 h 24"/>
                    <a:gd name="T2" fmla="*/ 8 w 14"/>
                    <a:gd name="T3" fmla="*/ 24 h 24"/>
                    <a:gd name="T4" fmla="*/ 7 w 14"/>
                    <a:gd name="T5" fmla="*/ 21 h 24"/>
                    <a:gd name="T6" fmla="*/ 4 w 14"/>
                    <a:gd name="T7" fmla="*/ 18 h 24"/>
                    <a:gd name="T8" fmla="*/ 5 w 14"/>
                    <a:gd name="T9" fmla="*/ 13 h 24"/>
                    <a:gd name="T10" fmla="*/ 8 w 14"/>
                    <a:gd name="T11" fmla="*/ 15 h 24"/>
                    <a:gd name="T12" fmla="*/ 9 w 14"/>
                    <a:gd name="T13" fmla="*/ 21 h 24"/>
                    <a:gd name="T14" fmla="*/ 10 w 14"/>
                    <a:gd name="T15" fmla="*/ 24 h 24"/>
                    <a:gd name="T16" fmla="*/ 8 w 14"/>
                    <a:gd name="T17" fmla="*/ 4 h 24"/>
                    <a:gd name="T18" fmla="*/ 0 w 14"/>
                    <a:gd name="T19" fmla="*/ 5 h 24"/>
                    <a:gd name="T20" fmla="*/ 0 w 14"/>
                    <a:gd name="T21" fmla="*/ 3 h 24"/>
                    <a:gd name="T22" fmla="*/ 3 w 14"/>
                    <a:gd name="T23" fmla="*/ 1 h 24"/>
                    <a:gd name="T24" fmla="*/ 8 w 14"/>
                    <a:gd name="T25" fmla="*/ 1 h 24"/>
                    <a:gd name="T26" fmla="*/ 8 w 14"/>
                    <a:gd name="T27" fmla="*/ 4 h 24"/>
                    <a:gd name="T28" fmla="*/ 14 w 14"/>
                    <a:gd name="T29" fmla="*/ 4 h 24"/>
                    <a:gd name="T30" fmla="*/ 13 w 14"/>
                    <a:gd name="T31" fmla="*/ 9 h 24"/>
                    <a:gd name="T32" fmla="*/ 11 w 14"/>
                    <a:gd name="T33" fmla="*/ 7 h 24"/>
                    <a:gd name="T34" fmla="*/ 11 w 14"/>
                    <a:gd name="T35" fmla="*/ 4 h 24"/>
                    <a:gd name="T36" fmla="*/ 8 w 14"/>
                    <a:gd name="T37" fmla="*/ 1 h 24"/>
                    <a:gd name="T38" fmla="*/ 8 w 14"/>
                    <a:gd name="T39" fmla="*/ 0 h 24"/>
                    <a:gd name="T40" fmla="*/ 14 w 14"/>
                    <a:gd name="T41"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
                      <a:moveTo>
                        <a:pt x="10" y="24"/>
                      </a:moveTo>
                      <a:lnTo>
                        <a:pt x="8" y="24"/>
                      </a:lnTo>
                      <a:lnTo>
                        <a:pt x="7" y="21"/>
                      </a:lnTo>
                      <a:lnTo>
                        <a:pt x="4" y="18"/>
                      </a:lnTo>
                      <a:lnTo>
                        <a:pt x="5" y="13"/>
                      </a:lnTo>
                      <a:lnTo>
                        <a:pt x="8" y="15"/>
                      </a:lnTo>
                      <a:lnTo>
                        <a:pt x="9" y="21"/>
                      </a:lnTo>
                      <a:lnTo>
                        <a:pt x="10" y="24"/>
                      </a:lnTo>
                      <a:close/>
                      <a:moveTo>
                        <a:pt x="8" y="4"/>
                      </a:moveTo>
                      <a:lnTo>
                        <a:pt x="0" y="5"/>
                      </a:lnTo>
                      <a:lnTo>
                        <a:pt x="0" y="3"/>
                      </a:lnTo>
                      <a:lnTo>
                        <a:pt x="3" y="1"/>
                      </a:lnTo>
                      <a:lnTo>
                        <a:pt x="8" y="1"/>
                      </a:lnTo>
                      <a:lnTo>
                        <a:pt x="8" y="4"/>
                      </a:lnTo>
                      <a:close/>
                      <a:moveTo>
                        <a:pt x="14" y="4"/>
                      </a:moveTo>
                      <a:lnTo>
                        <a:pt x="13" y="9"/>
                      </a:lnTo>
                      <a:lnTo>
                        <a:pt x="11" y="7"/>
                      </a:lnTo>
                      <a:lnTo>
                        <a:pt x="11" y="4"/>
                      </a:lnTo>
                      <a:lnTo>
                        <a:pt x="8" y="1"/>
                      </a:lnTo>
                      <a:lnTo>
                        <a:pt x="8" y="0"/>
                      </a:lnTo>
                      <a:lnTo>
                        <a:pt x="14" y="4"/>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1" name="Freeform 113"/>
                <p:cNvSpPr>
                  <a:spLocks/>
                </p:cNvSpPr>
                <p:nvPr/>
              </p:nvSpPr>
              <p:spPr bwMode="auto">
                <a:xfrm>
                  <a:off x="1693863" y="5402263"/>
                  <a:ext cx="322263" cy="211138"/>
                </a:xfrm>
                <a:custGeom>
                  <a:avLst/>
                  <a:gdLst>
                    <a:gd name="T0" fmla="*/ 131 w 203"/>
                    <a:gd name="T1" fmla="*/ 64 h 133"/>
                    <a:gd name="T2" fmla="*/ 131 w 203"/>
                    <a:gd name="T3" fmla="*/ 81 h 133"/>
                    <a:gd name="T4" fmla="*/ 138 w 203"/>
                    <a:gd name="T5" fmla="*/ 95 h 133"/>
                    <a:gd name="T6" fmla="*/ 149 w 203"/>
                    <a:gd name="T7" fmla="*/ 105 h 133"/>
                    <a:gd name="T8" fmla="*/ 164 w 203"/>
                    <a:gd name="T9" fmla="*/ 105 h 133"/>
                    <a:gd name="T10" fmla="*/ 177 w 203"/>
                    <a:gd name="T11" fmla="*/ 100 h 133"/>
                    <a:gd name="T12" fmla="*/ 180 w 203"/>
                    <a:gd name="T13" fmla="*/ 88 h 133"/>
                    <a:gd name="T14" fmla="*/ 197 w 203"/>
                    <a:gd name="T15" fmla="*/ 84 h 133"/>
                    <a:gd name="T16" fmla="*/ 203 w 203"/>
                    <a:gd name="T17" fmla="*/ 88 h 133"/>
                    <a:gd name="T18" fmla="*/ 200 w 203"/>
                    <a:gd name="T19" fmla="*/ 99 h 133"/>
                    <a:gd name="T20" fmla="*/ 195 w 203"/>
                    <a:gd name="T21" fmla="*/ 105 h 133"/>
                    <a:gd name="T22" fmla="*/ 190 w 203"/>
                    <a:gd name="T23" fmla="*/ 110 h 133"/>
                    <a:gd name="T24" fmla="*/ 188 w 203"/>
                    <a:gd name="T25" fmla="*/ 110 h 133"/>
                    <a:gd name="T26" fmla="*/ 176 w 203"/>
                    <a:gd name="T27" fmla="*/ 113 h 133"/>
                    <a:gd name="T28" fmla="*/ 177 w 203"/>
                    <a:gd name="T29" fmla="*/ 118 h 133"/>
                    <a:gd name="T30" fmla="*/ 179 w 203"/>
                    <a:gd name="T31" fmla="*/ 122 h 133"/>
                    <a:gd name="T32" fmla="*/ 168 w 203"/>
                    <a:gd name="T33" fmla="*/ 129 h 133"/>
                    <a:gd name="T34" fmla="*/ 160 w 203"/>
                    <a:gd name="T35" fmla="*/ 125 h 133"/>
                    <a:gd name="T36" fmla="*/ 147 w 203"/>
                    <a:gd name="T37" fmla="*/ 122 h 133"/>
                    <a:gd name="T38" fmla="*/ 133 w 203"/>
                    <a:gd name="T39" fmla="*/ 123 h 133"/>
                    <a:gd name="T40" fmla="*/ 118 w 203"/>
                    <a:gd name="T41" fmla="*/ 118 h 133"/>
                    <a:gd name="T42" fmla="*/ 102 w 203"/>
                    <a:gd name="T43" fmla="*/ 110 h 133"/>
                    <a:gd name="T44" fmla="*/ 89 w 203"/>
                    <a:gd name="T45" fmla="*/ 104 h 133"/>
                    <a:gd name="T46" fmla="*/ 77 w 203"/>
                    <a:gd name="T47" fmla="*/ 91 h 133"/>
                    <a:gd name="T48" fmla="*/ 80 w 203"/>
                    <a:gd name="T49" fmla="*/ 87 h 133"/>
                    <a:gd name="T50" fmla="*/ 77 w 203"/>
                    <a:gd name="T51" fmla="*/ 78 h 133"/>
                    <a:gd name="T52" fmla="*/ 62 w 203"/>
                    <a:gd name="T53" fmla="*/ 61 h 133"/>
                    <a:gd name="T54" fmla="*/ 51 w 203"/>
                    <a:gd name="T55" fmla="*/ 53 h 133"/>
                    <a:gd name="T56" fmla="*/ 45 w 203"/>
                    <a:gd name="T57" fmla="*/ 42 h 133"/>
                    <a:gd name="T58" fmla="*/ 37 w 203"/>
                    <a:gd name="T59" fmla="*/ 32 h 133"/>
                    <a:gd name="T60" fmla="*/ 29 w 203"/>
                    <a:gd name="T61" fmla="*/ 20 h 133"/>
                    <a:gd name="T62" fmla="*/ 22 w 203"/>
                    <a:gd name="T63" fmla="*/ 8 h 133"/>
                    <a:gd name="T64" fmla="*/ 15 w 203"/>
                    <a:gd name="T65" fmla="*/ 9 h 133"/>
                    <a:gd name="T66" fmla="*/ 19 w 203"/>
                    <a:gd name="T67" fmla="*/ 23 h 133"/>
                    <a:gd name="T68" fmla="*/ 26 w 203"/>
                    <a:gd name="T69" fmla="*/ 30 h 133"/>
                    <a:gd name="T70" fmla="*/ 29 w 203"/>
                    <a:gd name="T71" fmla="*/ 37 h 133"/>
                    <a:gd name="T72" fmla="*/ 37 w 203"/>
                    <a:gd name="T73" fmla="*/ 46 h 133"/>
                    <a:gd name="T74" fmla="*/ 43 w 203"/>
                    <a:gd name="T75" fmla="*/ 60 h 133"/>
                    <a:gd name="T76" fmla="*/ 50 w 203"/>
                    <a:gd name="T77" fmla="*/ 67 h 133"/>
                    <a:gd name="T78" fmla="*/ 49 w 203"/>
                    <a:gd name="T79" fmla="*/ 75 h 133"/>
                    <a:gd name="T80" fmla="*/ 42 w 203"/>
                    <a:gd name="T81" fmla="*/ 66 h 133"/>
                    <a:gd name="T82" fmla="*/ 33 w 203"/>
                    <a:gd name="T83" fmla="*/ 55 h 133"/>
                    <a:gd name="T84" fmla="*/ 25 w 203"/>
                    <a:gd name="T85" fmla="*/ 46 h 133"/>
                    <a:gd name="T86" fmla="*/ 19 w 203"/>
                    <a:gd name="T87" fmla="*/ 42 h 133"/>
                    <a:gd name="T88" fmla="*/ 17 w 203"/>
                    <a:gd name="T89" fmla="*/ 38 h 133"/>
                    <a:gd name="T90" fmla="*/ 15 w 203"/>
                    <a:gd name="T91" fmla="*/ 26 h 133"/>
                    <a:gd name="T92" fmla="*/ 7 w 203"/>
                    <a:gd name="T93" fmla="*/ 14 h 133"/>
                    <a:gd name="T94" fmla="*/ 8 w 203"/>
                    <a:gd name="T95" fmla="*/ 1 h 133"/>
                    <a:gd name="T96" fmla="*/ 26 w 203"/>
                    <a:gd name="T97" fmla="*/ 4 h 133"/>
                    <a:gd name="T98" fmla="*/ 60 w 203"/>
                    <a:gd name="T99" fmla="*/ 11 h 133"/>
                    <a:gd name="T100" fmla="*/ 74 w 203"/>
                    <a:gd name="T101" fmla="*/ 9 h 133"/>
                    <a:gd name="T102" fmla="*/ 84 w 203"/>
                    <a:gd name="T103" fmla="*/ 20 h 133"/>
                    <a:gd name="T104" fmla="*/ 95 w 203"/>
                    <a:gd name="T105" fmla="*/ 29 h 133"/>
                    <a:gd name="T106" fmla="*/ 108 w 203"/>
                    <a:gd name="T107" fmla="*/ 25 h 133"/>
                    <a:gd name="T108" fmla="*/ 118 w 203"/>
                    <a:gd name="T109" fmla="*/ 40 h 133"/>
                    <a:gd name="T110" fmla="*/ 127 w 203"/>
                    <a:gd name="T111" fmla="*/ 50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03" h="133">
                      <a:moveTo>
                        <a:pt x="135" y="52"/>
                      </a:moveTo>
                      <a:lnTo>
                        <a:pt x="132" y="59"/>
                      </a:lnTo>
                      <a:lnTo>
                        <a:pt x="131" y="64"/>
                      </a:lnTo>
                      <a:lnTo>
                        <a:pt x="130" y="73"/>
                      </a:lnTo>
                      <a:lnTo>
                        <a:pt x="130" y="77"/>
                      </a:lnTo>
                      <a:lnTo>
                        <a:pt x="131" y="81"/>
                      </a:lnTo>
                      <a:lnTo>
                        <a:pt x="132" y="84"/>
                      </a:lnTo>
                      <a:lnTo>
                        <a:pt x="133" y="90"/>
                      </a:lnTo>
                      <a:lnTo>
                        <a:pt x="138" y="95"/>
                      </a:lnTo>
                      <a:lnTo>
                        <a:pt x="139" y="99"/>
                      </a:lnTo>
                      <a:lnTo>
                        <a:pt x="143" y="102"/>
                      </a:lnTo>
                      <a:lnTo>
                        <a:pt x="149" y="105"/>
                      </a:lnTo>
                      <a:lnTo>
                        <a:pt x="153" y="107"/>
                      </a:lnTo>
                      <a:lnTo>
                        <a:pt x="159" y="106"/>
                      </a:lnTo>
                      <a:lnTo>
                        <a:pt x="164" y="105"/>
                      </a:lnTo>
                      <a:lnTo>
                        <a:pt x="168" y="104"/>
                      </a:lnTo>
                      <a:lnTo>
                        <a:pt x="173" y="102"/>
                      </a:lnTo>
                      <a:lnTo>
                        <a:pt x="177" y="100"/>
                      </a:lnTo>
                      <a:lnTo>
                        <a:pt x="178" y="95"/>
                      </a:lnTo>
                      <a:lnTo>
                        <a:pt x="179" y="89"/>
                      </a:lnTo>
                      <a:lnTo>
                        <a:pt x="180" y="88"/>
                      </a:lnTo>
                      <a:lnTo>
                        <a:pt x="185" y="85"/>
                      </a:lnTo>
                      <a:lnTo>
                        <a:pt x="191" y="84"/>
                      </a:lnTo>
                      <a:lnTo>
                        <a:pt x="197" y="84"/>
                      </a:lnTo>
                      <a:lnTo>
                        <a:pt x="202" y="83"/>
                      </a:lnTo>
                      <a:lnTo>
                        <a:pt x="203" y="85"/>
                      </a:lnTo>
                      <a:lnTo>
                        <a:pt x="203" y="88"/>
                      </a:lnTo>
                      <a:lnTo>
                        <a:pt x="200" y="93"/>
                      </a:lnTo>
                      <a:lnTo>
                        <a:pt x="199" y="98"/>
                      </a:lnTo>
                      <a:lnTo>
                        <a:pt x="200" y="99"/>
                      </a:lnTo>
                      <a:lnTo>
                        <a:pt x="199" y="101"/>
                      </a:lnTo>
                      <a:lnTo>
                        <a:pt x="196" y="107"/>
                      </a:lnTo>
                      <a:lnTo>
                        <a:pt x="195" y="105"/>
                      </a:lnTo>
                      <a:lnTo>
                        <a:pt x="194" y="105"/>
                      </a:lnTo>
                      <a:lnTo>
                        <a:pt x="192" y="105"/>
                      </a:lnTo>
                      <a:lnTo>
                        <a:pt x="190" y="110"/>
                      </a:lnTo>
                      <a:lnTo>
                        <a:pt x="189" y="108"/>
                      </a:lnTo>
                      <a:lnTo>
                        <a:pt x="188" y="108"/>
                      </a:lnTo>
                      <a:lnTo>
                        <a:pt x="188" y="110"/>
                      </a:lnTo>
                      <a:lnTo>
                        <a:pt x="182" y="110"/>
                      </a:lnTo>
                      <a:lnTo>
                        <a:pt x="176" y="110"/>
                      </a:lnTo>
                      <a:lnTo>
                        <a:pt x="176" y="113"/>
                      </a:lnTo>
                      <a:lnTo>
                        <a:pt x="172" y="113"/>
                      </a:lnTo>
                      <a:lnTo>
                        <a:pt x="174" y="116"/>
                      </a:lnTo>
                      <a:lnTo>
                        <a:pt x="177" y="118"/>
                      </a:lnTo>
                      <a:lnTo>
                        <a:pt x="178" y="119"/>
                      </a:lnTo>
                      <a:lnTo>
                        <a:pt x="179" y="119"/>
                      </a:lnTo>
                      <a:lnTo>
                        <a:pt x="179" y="122"/>
                      </a:lnTo>
                      <a:lnTo>
                        <a:pt x="171" y="122"/>
                      </a:lnTo>
                      <a:lnTo>
                        <a:pt x="167" y="128"/>
                      </a:lnTo>
                      <a:lnTo>
                        <a:pt x="168" y="129"/>
                      </a:lnTo>
                      <a:lnTo>
                        <a:pt x="167" y="130"/>
                      </a:lnTo>
                      <a:lnTo>
                        <a:pt x="167" y="133"/>
                      </a:lnTo>
                      <a:lnTo>
                        <a:pt x="160" y="125"/>
                      </a:lnTo>
                      <a:lnTo>
                        <a:pt x="156" y="123"/>
                      </a:lnTo>
                      <a:lnTo>
                        <a:pt x="150" y="122"/>
                      </a:lnTo>
                      <a:lnTo>
                        <a:pt x="147" y="122"/>
                      </a:lnTo>
                      <a:lnTo>
                        <a:pt x="142" y="124"/>
                      </a:lnTo>
                      <a:lnTo>
                        <a:pt x="138" y="125"/>
                      </a:lnTo>
                      <a:lnTo>
                        <a:pt x="133" y="123"/>
                      </a:lnTo>
                      <a:lnTo>
                        <a:pt x="128" y="122"/>
                      </a:lnTo>
                      <a:lnTo>
                        <a:pt x="122" y="118"/>
                      </a:lnTo>
                      <a:lnTo>
                        <a:pt x="118" y="118"/>
                      </a:lnTo>
                      <a:lnTo>
                        <a:pt x="109" y="114"/>
                      </a:lnTo>
                      <a:lnTo>
                        <a:pt x="104" y="111"/>
                      </a:lnTo>
                      <a:lnTo>
                        <a:pt x="102" y="110"/>
                      </a:lnTo>
                      <a:lnTo>
                        <a:pt x="98" y="108"/>
                      </a:lnTo>
                      <a:lnTo>
                        <a:pt x="91" y="106"/>
                      </a:lnTo>
                      <a:lnTo>
                        <a:pt x="89" y="104"/>
                      </a:lnTo>
                      <a:lnTo>
                        <a:pt x="81" y="99"/>
                      </a:lnTo>
                      <a:lnTo>
                        <a:pt x="78" y="95"/>
                      </a:lnTo>
                      <a:lnTo>
                        <a:pt x="77" y="91"/>
                      </a:lnTo>
                      <a:lnTo>
                        <a:pt x="79" y="90"/>
                      </a:lnTo>
                      <a:lnTo>
                        <a:pt x="78" y="89"/>
                      </a:lnTo>
                      <a:lnTo>
                        <a:pt x="80" y="87"/>
                      </a:lnTo>
                      <a:lnTo>
                        <a:pt x="80" y="84"/>
                      </a:lnTo>
                      <a:lnTo>
                        <a:pt x="78" y="81"/>
                      </a:lnTo>
                      <a:lnTo>
                        <a:pt x="77" y="78"/>
                      </a:lnTo>
                      <a:lnTo>
                        <a:pt x="74" y="75"/>
                      </a:lnTo>
                      <a:lnTo>
                        <a:pt x="68" y="67"/>
                      </a:lnTo>
                      <a:lnTo>
                        <a:pt x="62" y="61"/>
                      </a:lnTo>
                      <a:lnTo>
                        <a:pt x="58" y="58"/>
                      </a:lnTo>
                      <a:lnTo>
                        <a:pt x="52" y="54"/>
                      </a:lnTo>
                      <a:lnTo>
                        <a:pt x="51" y="53"/>
                      </a:lnTo>
                      <a:lnTo>
                        <a:pt x="52" y="48"/>
                      </a:lnTo>
                      <a:lnTo>
                        <a:pt x="49" y="46"/>
                      </a:lnTo>
                      <a:lnTo>
                        <a:pt x="45" y="42"/>
                      </a:lnTo>
                      <a:lnTo>
                        <a:pt x="44" y="37"/>
                      </a:lnTo>
                      <a:lnTo>
                        <a:pt x="40" y="36"/>
                      </a:lnTo>
                      <a:lnTo>
                        <a:pt x="37" y="32"/>
                      </a:lnTo>
                      <a:lnTo>
                        <a:pt x="33" y="29"/>
                      </a:lnTo>
                      <a:lnTo>
                        <a:pt x="33" y="26"/>
                      </a:lnTo>
                      <a:lnTo>
                        <a:pt x="29" y="20"/>
                      </a:lnTo>
                      <a:lnTo>
                        <a:pt x="27" y="14"/>
                      </a:lnTo>
                      <a:lnTo>
                        <a:pt x="27" y="12"/>
                      </a:lnTo>
                      <a:lnTo>
                        <a:pt x="22" y="8"/>
                      </a:lnTo>
                      <a:lnTo>
                        <a:pt x="20" y="9"/>
                      </a:lnTo>
                      <a:lnTo>
                        <a:pt x="16" y="7"/>
                      </a:lnTo>
                      <a:lnTo>
                        <a:pt x="15" y="9"/>
                      </a:lnTo>
                      <a:lnTo>
                        <a:pt x="16" y="14"/>
                      </a:lnTo>
                      <a:lnTo>
                        <a:pt x="16" y="19"/>
                      </a:lnTo>
                      <a:lnTo>
                        <a:pt x="19" y="23"/>
                      </a:lnTo>
                      <a:lnTo>
                        <a:pt x="23" y="27"/>
                      </a:lnTo>
                      <a:lnTo>
                        <a:pt x="25" y="30"/>
                      </a:lnTo>
                      <a:lnTo>
                        <a:pt x="26" y="30"/>
                      </a:lnTo>
                      <a:lnTo>
                        <a:pt x="27" y="32"/>
                      </a:lnTo>
                      <a:lnTo>
                        <a:pt x="28" y="32"/>
                      </a:lnTo>
                      <a:lnTo>
                        <a:pt x="29" y="37"/>
                      </a:lnTo>
                      <a:lnTo>
                        <a:pt x="32" y="40"/>
                      </a:lnTo>
                      <a:lnTo>
                        <a:pt x="33" y="42"/>
                      </a:lnTo>
                      <a:lnTo>
                        <a:pt x="37" y="46"/>
                      </a:lnTo>
                      <a:lnTo>
                        <a:pt x="39" y="53"/>
                      </a:lnTo>
                      <a:lnTo>
                        <a:pt x="42" y="56"/>
                      </a:lnTo>
                      <a:lnTo>
                        <a:pt x="43" y="60"/>
                      </a:lnTo>
                      <a:lnTo>
                        <a:pt x="44" y="64"/>
                      </a:lnTo>
                      <a:lnTo>
                        <a:pt x="46" y="64"/>
                      </a:lnTo>
                      <a:lnTo>
                        <a:pt x="50" y="67"/>
                      </a:lnTo>
                      <a:lnTo>
                        <a:pt x="52" y="70"/>
                      </a:lnTo>
                      <a:lnTo>
                        <a:pt x="51" y="72"/>
                      </a:lnTo>
                      <a:lnTo>
                        <a:pt x="49" y="75"/>
                      </a:lnTo>
                      <a:lnTo>
                        <a:pt x="48" y="75"/>
                      </a:lnTo>
                      <a:lnTo>
                        <a:pt x="46" y="70"/>
                      </a:lnTo>
                      <a:lnTo>
                        <a:pt x="42" y="66"/>
                      </a:lnTo>
                      <a:lnTo>
                        <a:pt x="37" y="62"/>
                      </a:lnTo>
                      <a:lnTo>
                        <a:pt x="33" y="60"/>
                      </a:lnTo>
                      <a:lnTo>
                        <a:pt x="33" y="55"/>
                      </a:lnTo>
                      <a:lnTo>
                        <a:pt x="33" y="50"/>
                      </a:lnTo>
                      <a:lnTo>
                        <a:pt x="29" y="48"/>
                      </a:lnTo>
                      <a:lnTo>
                        <a:pt x="25" y="46"/>
                      </a:lnTo>
                      <a:lnTo>
                        <a:pt x="23" y="47"/>
                      </a:lnTo>
                      <a:lnTo>
                        <a:pt x="22" y="44"/>
                      </a:lnTo>
                      <a:lnTo>
                        <a:pt x="19" y="42"/>
                      </a:lnTo>
                      <a:lnTo>
                        <a:pt x="14" y="38"/>
                      </a:lnTo>
                      <a:lnTo>
                        <a:pt x="15" y="37"/>
                      </a:lnTo>
                      <a:lnTo>
                        <a:pt x="17" y="38"/>
                      </a:lnTo>
                      <a:lnTo>
                        <a:pt x="20" y="35"/>
                      </a:lnTo>
                      <a:lnTo>
                        <a:pt x="20" y="32"/>
                      </a:lnTo>
                      <a:lnTo>
                        <a:pt x="15" y="26"/>
                      </a:lnTo>
                      <a:lnTo>
                        <a:pt x="11" y="24"/>
                      </a:lnTo>
                      <a:lnTo>
                        <a:pt x="9" y="19"/>
                      </a:lnTo>
                      <a:lnTo>
                        <a:pt x="7" y="14"/>
                      </a:lnTo>
                      <a:lnTo>
                        <a:pt x="3" y="8"/>
                      </a:lnTo>
                      <a:lnTo>
                        <a:pt x="0" y="1"/>
                      </a:lnTo>
                      <a:lnTo>
                        <a:pt x="8" y="1"/>
                      </a:lnTo>
                      <a:lnTo>
                        <a:pt x="16" y="0"/>
                      </a:lnTo>
                      <a:lnTo>
                        <a:pt x="16" y="1"/>
                      </a:lnTo>
                      <a:lnTo>
                        <a:pt x="26" y="4"/>
                      </a:lnTo>
                      <a:lnTo>
                        <a:pt x="42" y="11"/>
                      </a:lnTo>
                      <a:lnTo>
                        <a:pt x="55" y="11"/>
                      </a:lnTo>
                      <a:lnTo>
                        <a:pt x="60" y="11"/>
                      </a:lnTo>
                      <a:lnTo>
                        <a:pt x="60" y="7"/>
                      </a:lnTo>
                      <a:lnTo>
                        <a:pt x="72" y="7"/>
                      </a:lnTo>
                      <a:lnTo>
                        <a:pt x="74" y="9"/>
                      </a:lnTo>
                      <a:lnTo>
                        <a:pt x="78" y="12"/>
                      </a:lnTo>
                      <a:lnTo>
                        <a:pt x="81" y="15"/>
                      </a:lnTo>
                      <a:lnTo>
                        <a:pt x="84" y="20"/>
                      </a:lnTo>
                      <a:lnTo>
                        <a:pt x="85" y="24"/>
                      </a:lnTo>
                      <a:lnTo>
                        <a:pt x="89" y="26"/>
                      </a:lnTo>
                      <a:lnTo>
                        <a:pt x="95" y="29"/>
                      </a:lnTo>
                      <a:lnTo>
                        <a:pt x="98" y="23"/>
                      </a:lnTo>
                      <a:lnTo>
                        <a:pt x="104" y="23"/>
                      </a:lnTo>
                      <a:lnTo>
                        <a:pt x="108" y="25"/>
                      </a:lnTo>
                      <a:lnTo>
                        <a:pt x="112" y="31"/>
                      </a:lnTo>
                      <a:lnTo>
                        <a:pt x="114" y="35"/>
                      </a:lnTo>
                      <a:lnTo>
                        <a:pt x="118" y="40"/>
                      </a:lnTo>
                      <a:lnTo>
                        <a:pt x="120" y="44"/>
                      </a:lnTo>
                      <a:lnTo>
                        <a:pt x="121" y="48"/>
                      </a:lnTo>
                      <a:lnTo>
                        <a:pt x="127" y="50"/>
                      </a:lnTo>
                      <a:lnTo>
                        <a:pt x="132" y="52"/>
                      </a:lnTo>
                      <a:lnTo>
                        <a:pt x="135" y="5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9" name="Freeform 171"/>
                <p:cNvSpPr>
                  <a:spLocks noEditPoints="1"/>
                </p:cNvSpPr>
                <p:nvPr/>
              </p:nvSpPr>
              <p:spPr bwMode="auto">
                <a:xfrm>
                  <a:off x="1136650" y="4668838"/>
                  <a:ext cx="1090613" cy="895350"/>
                </a:xfrm>
                <a:custGeom>
                  <a:avLst/>
                  <a:gdLst>
                    <a:gd name="T0" fmla="*/ 231 w 687"/>
                    <a:gd name="T1" fmla="*/ 213 h 564"/>
                    <a:gd name="T2" fmla="*/ 150 w 687"/>
                    <a:gd name="T3" fmla="*/ 176 h 564"/>
                    <a:gd name="T4" fmla="*/ 121 w 687"/>
                    <a:gd name="T5" fmla="*/ 179 h 564"/>
                    <a:gd name="T6" fmla="*/ 95 w 687"/>
                    <a:gd name="T7" fmla="*/ 218 h 564"/>
                    <a:gd name="T8" fmla="*/ 48 w 687"/>
                    <a:gd name="T9" fmla="*/ 251 h 564"/>
                    <a:gd name="T10" fmla="*/ 63 w 687"/>
                    <a:gd name="T11" fmla="*/ 234 h 564"/>
                    <a:gd name="T12" fmla="*/ 70 w 687"/>
                    <a:gd name="T13" fmla="*/ 209 h 564"/>
                    <a:gd name="T14" fmla="*/ 47 w 687"/>
                    <a:gd name="T15" fmla="*/ 189 h 564"/>
                    <a:gd name="T16" fmla="*/ 33 w 687"/>
                    <a:gd name="T17" fmla="*/ 144 h 564"/>
                    <a:gd name="T18" fmla="*/ 59 w 687"/>
                    <a:gd name="T19" fmla="*/ 120 h 564"/>
                    <a:gd name="T20" fmla="*/ 10 w 687"/>
                    <a:gd name="T21" fmla="*/ 105 h 564"/>
                    <a:gd name="T22" fmla="*/ 34 w 687"/>
                    <a:gd name="T23" fmla="*/ 73 h 564"/>
                    <a:gd name="T24" fmla="*/ 58 w 687"/>
                    <a:gd name="T25" fmla="*/ 19 h 564"/>
                    <a:gd name="T26" fmla="*/ 116 w 687"/>
                    <a:gd name="T27" fmla="*/ 16 h 564"/>
                    <a:gd name="T28" fmla="*/ 191 w 687"/>
                    <a:gd name="T29" fmla="*/ 34 h 564"/>
                    <a:gd name="T30" fmla="*/ 228 w 687"/>
                    <a:gd name="T31" fmla="*/ 192 h 564"/>
                    <a:gd name="T32" fmla="*/ 261 w 687"/>
                    <a:gd name="T33" fmla="*/ 254 h 564"/>
                    <a:gd name="T34" fmla="*/ 659 w 687"/>
                    <a:gd name="T35" fmla="*/ 353 h 564"/>
                    <a:gd name="T36" fmla="*/ 626 w 687"/>
                    <a:gd name="T37" fmla="*/ 369 h 564"/>
                    <a:gd name="T38" fmla="*/ 601 w 687"/>
                    <a:gd name="T39" fmla="*/ 381 h 564"/>
                    <a:gd name="T40" fmla="*/ 581 w 687"/>
                    <a:gd name="T41" fmla="*/ 379 h 564"/>
                    <a:gd name="T42" fmla="*/ 577 w 687"/>
                    <a:gd name="T43" fmla="*/ 363 h 564"/>
                    <a:gd name="T44" fmla="*/ 563 w 687"/>
                    <a:gd name="T45" fmla="*/ 354 h 564"/>
                    <a:gd name="T46" fmla="*/ 554 w 687"/>
                    <a:gd name="T47" fmla="*/ 385 h 564"/>
                    <a:gd name="T48" fmla="*/ 548 w 687"/>
                    <a:gd name="T49" fmla="*/ 367 h 564"/>
                    <a:gd name="T50" fmla="*/ 558 w 687"/>
                    <a:gd name="T51" fmla="*/ 348 h 564"/>
                    <a:gd name="T52" fmla="*/ 565 w 687"/>
                    <a:gd name="T53" fmla="*/ 338 h 564"/>
                    <a:gd name="T54" fmla="*/ 530 w 687"/>
                    <a:gd name="T55" fmla="*/ 341 h 564"/>
                    <a:gd name="T56" fmla="*/ 522 w 687"/>
                    <a:gd name="T57" fmla="*/ 325 h 564"/>
                    <a:gd name="T58" fmla="*/ 484 w 687"/>
                    <a:gd name="T59" fmla="*/ 317 h 564"/>
                    <a:gd name="T60" fmla="*/ 332 w 687"/>
                    <a:gd name="T61" fmla="*/ 317 h 564"/>
                    <a:gd name="T62" fmla="*/ 302 w 687"/>
                    <a:gd name="T63" fmla="*/ 330 h 564"/>
                    <a:gd name="T64" fmla="*/ 302 w 687"/>
                    <a:gd name="T65" fmla="*/ 399 h 564"/>
                    <a:gd name="T66" fmla="*/ 327 w 687"/>
                    <a:gd name="T67" fmla="*/ 446 h 564"/>
                    <a:gd name="T68" fmla="*/ 351 w 687"/>
                    <a:gd name="T69" fmla="*/ 463 h 564"/>
                    <a:gd name="T70" fmla="*/ 411 w 687"/>
                    <a:gd name="T71" fmla="*/ 469 h 564"/>
                    <a:gd name="T72" fmla="*/ 446 w 687"/>
                    <a:gd name="T73" fmla="*/ 491 h 564"/>
                    <a:gd name="T74" fmla="*/ 472 w 687"/>
                    <a:gd name="T75" fmla="*/ 510 h 564"/>
                    <a:gd name="T76" fmla="*/ 489 w 687"/>
                    <a:gd name="T77" fmla="*/ 495 h 564"/>
                    <a:gd name="T78" fmla="*/ 533 w 687"/>
                    <a:gd name="T79" fmla="*/ 489 h 564"/>
                    <a:gd name="T80" fmla="*/ 543 w 687"/>
                    <a:gd name="T81" fmla="*/ 480 h 564"/>
                    <a:gd name="T82" fmla="*/ 581 w 687"/>
                    <a:gd name="T83" fmla="*/ 489 h 564"/>
                    <a:gd name="T84" fmla="*/ 595 w 687"/>
                    <a:gd name="T85" fmla="*/ 520 h 564"/>
                    <a:gd name="T86" fmla="*/ 592 w 687"/>
                    <a:gd name="T87" fmla="*/ 482 h 564"/>
                    <a:gd name="T88" fmla="*/ 614 w 687"/>
                    <a:gd name="T89" fmla="*/ 452 h 564"/>
                    <a:gd name="T90" fmla="*/ 621 w 687"/>
                    <a:gd name="T91" fmla="*/ 416 h 564"/>
                    <a:gd name="T92" fmla="*/ 632 w 687"/>
                    <a:gd name="T93" fmla="*/ 418 h 564"/>
                    <a:gd name="T94" fmla="*/ 639 w 687"/>
                    <a:gd name="T95" fmla="*/ 404 h 564"/>
                    <a:gd name="T96" fmla="*/ 643 w 687"/>
                    <a:gd name="T97" fmla="*/ 393 h 564"/>
                    <a:gd name="T98" fmla="*/ 665 w 687"/>
                    <a:gd name="T99" fmla="*/ 382 h 564"/>
                    <a:gd name="T100" fmla="*/ 680 w 687"/>
                    <a:gd name="T101" fmla="*/ 363 h 564"/>
                    <a:gd name="T102" fmla="*/ 100 w 687"/>
                    <a:gd name="T103" fmla="*/ 227 h 564"/>
                    <a:gd name="T104" fmla="*/ 5 w 687"/>
                    <a:gd name="T105" fmla="*/ 141 h 564"/>
                    <a:gd name="T106" fmla="*/ 25 w 687"/>
                    <a:gd name="T107" fmla="*/ 185 h 564"/>
                    <a:gd name="T108" fmla="*/ 250 w 687"/>
                    <a:gd name="T109" fmla="*/ 278 h 564"/>
                    <a:gd name="T110" fmla="*/ 86 w 687"/>
                    <a:gd name="T111" fmla="*/ 550 h 564"/>
                    <a:gd name="T112" fmla="*/ 86 w 687"/>
                    <a:gd name="T113" fmla="*/ 549 h 564"/>
                    <a:gd name="T114" fmla="*/ 92 w 687"/>
                    <a:gd name="T115" fmla="*/ 557 h 564"/>
                    <a:gd name="T116" fmla="*/ 98 w 687"/>
                    <a:gd name="T117" fmla="*/ 561 h 564"/>
                    <a:gd name="T118" fmla="*/ 79 w 687"/>
                    <a:gd name="T119" fmla="*/ 547 h 564"/>
                    <a:gd name="T120" fmla="*/ 68 w 687"/>
                    <a:gd name="T121" fmla="*/ 543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87" h="564">
                      <a:moveTo>
                        <a:pt x="261" y="254"/>
                      </a:moveTo>
                      <a:lnTo>
                        <a:pt x="261" y="254"/>
                      </a:lnTo>
                      <a:lnTo>
                        <a:pt x="257" y="249"/>
                      </a:lnTo>
                      <a:lnTo>
                        <a:pt x="251" y="245"/>
                      </a:lnTo>
                      <a:lnTo>
                        <a:pt x="250" y="234"/>
                      </a:lnTo>
                      <a:lnTo>
                        <a:pt x="242" y="225"/>
                      </a:lnTo>
                      <a:lnTo>
                        <a:pt x="238" y="213"/>
                      </a:lnTo>
                      <a:lnTo>
                        <a:pt x="231" y="213"/>
                      </a:lnTo>
                      <a:lnTo>
                        <a:pt x="221" y="211"/>
                      </a:lnTo>
                      <a:lnTo>
                        <a:pt x="213" y="208"/>
                      </a:lnTo>
                      <a:lnTo>
                        <a:pt x="199" y="195"/>
                      </a:lnTo>
                      <a:lnTo>
                        <a:pt x="192" y="192"/>
                      </a:lnTo>
                      <a:lnTo>
                        <a:pt x="181" y="187"/>
                      </a:lnTo>
                      <a:lnTo>
                        <a:pt x="172" y="189"/>
                      </a:lnTo>
                      <a:lnTo>
                        <a:pt x="158" y="182"/>
                      </a:lnTo>
                      <a:lnTo>
                        <a:pt x="150" y="176"/>
                      </a:lnTo>
                      <a:lnTo>
                        <a:pt x="143" y="180"/>
                      </a:lnTo>
                      <a:lnTo>
                        <a:pt x="144" y="189"/>
                      </a:lnTo>
                      <a:lnTo>
                        <a:pt x="140" y="190"/>
                      </a:lnTo>
                      <a:lnTo>
                        <a:pt x="133" y="192"/>
                      </a:lnTo>
                      <a:lnTo>
                        <a:pt x="127" y="197"/>
                      </a:lnTo>
                      <a:lnTo>
                        <a:pt x="120" y="199"/>
                      </a:lnTo>
                      <a:lnTo>
                        <a:pt x="118" y="192"/>
                      </a:lnTo>
                      <a:lnTo>
                        <a:pt x="121" y="179"/>
                      </a:lnTo>
                      <a:lnTo>
                        <a:pt x="128" y="174"/>
                      </a:lnTo>
                      <a:lnTo>
                        <a:pt x="127" y="172"/>
                      </a:lnTo>
                      <a:lnTo>
                        <a:pt x="118" y="179"/>
                      </a:lnTo>
                      <a:lnTo>
                        <a:pt x="114" y="187"/>
                      </a:lnTo>
                      <a:lnTo>
                        <a:pt x="104" y="197"/>
                      </a:lnTo>
                      <a:lnTo>
                        <a:pt x="109" y="203"/>
                      </a:lnTo>
                      <a:lnTo>
                        <a:pt x="103" y="213"/>
                      </a:lnTo>
                      <a:lnTo>
                        <a:pt x="95" y="218"/>
                      </a:lnTo>
                      <a:lnTo>
                        <a:pt x="88" y="222"/>
                      </a:lnTo>
                      <a:lnTo>
                        <a:pt x="87" y="227"/>
                      </a:lnTo>
                      <a:lnTo>
                        <a:pt x="76" y="233"/>
                      </a:lnTo>
                      <a:lnTo>
                        <a:pt x="74" y="239"/>
                      </a:lnTo>
                      <a:lnTo>
                        <a:pt x="66" y="244"/>
                      </a:lnTo>
                      <a:lnTo>
                        <a:pt x="62" y="243"/>
                      </a:lnTo>
                      <a:lnTo>
                        <a:pt x="56" y="247"/>
                      </a:lnTo>
                      <a:lnTo>
                        <a:pt x="48" y="251"/>
                      </a:lnTo>
                      <a:lnTo>
                        <a:pt x="44" y="255"/>
                      </a:lnTo>
                      <a:lnTo>
                        <a:pt x="31" y="257"/>
                      </a:lnTo>
                      <a:lnTo>
                        <a:pt x="30" y="256"/>
                      </a:lnTo>
                      <a:lnTo>
                        <a:pt x="37" y="250"/>
                      </a:lnTo>
                      <a:lnTo>
                        <a:pt x="45" y="247"/>
                      </a:lnTo>
                      <a:lnTo>
                        <a:pt x="52" y="240"/>
                      </a:lnTo>
                      <a:lnTo>
                        <a:pt x="60" y="239"/>
                      </a:lnTo>
                      <a:lnTo>
                        <a:pt x="63" y="234"/>
                      </a:lnTo>
                      <a:lnTo>
                        <a:pt x="72" y="227"/>
                      </a:lnTo>
                      <a:lnTo>
                        <a:pt x="74" y="225"/>
                      </a:lnTo>
                      <a:lnTo>
                        <a:pt x="79" y="220"/>
                      </a:lnTo>
                      <a:lnTo>
                        <a:pt x="80" y="210"/>
                      </a:lnTo>
                      <a:lnTo>
                        <a:pt x="83" y="203"/>
                      </a:lnTo>
                      <a:lnTo>
                        <a:pt x="76" y="207"/>
                      </a:lnTo>
                      <a:lnTo>
                        <a:pt x="74" y="204"/>
                      </a:lnTo>
                      <a:lnTo>
                        <a:pt x="70" y="209"/>
                      </a:lnTo>
                      <a:lnTo>
                        <a:pt x="65" y="203"/>
                      </a:lnTo>
                      <a:lnTo>
                        <a:pt x="64" y="208"/>
                      </a:lnTo>
                      <a:lnTo>
                        <a:pt x="62" y="201"/>
                      </a:lnTo>
                      <a:lnTo>
                        <a:pt x="54" y="207"/>
                      </a:lnTo>
                      <a:lnTo>
                        <a:pt x="51" y="207"/>
                      </a:lnTo>
                      <a:lnTo>
                        <a:pt x="50" y="198"/>
                      </a:lnTo>
                      <a:lnTo>
                        <a:pt x="51" y="193"/>
                      </a:lnTo>
                      <a:lnTo>
                        <a:pt x="47" y="189"/>
                      </a:lnTo>
                      <a:lnTo>
                        <a:pt x="39" y="191"/>
                      </a:lnTo>
                      <a:lnTo>
                        <a:pt x="33" y="185"/>
                      </a:lnTo>
                      <a:lnTo>
                        <a:pt x="28" y="181"/>
                      </a:lnTo>
                      <a:lnTo>
                        <a:pt x="28" y="174"/>
                      </a:lnTo>
                      <a:lnTo>
                        <a:pt x="23" y="168"/>
                      </a:lnTo>
                      <a:lnTo>
                        <a:pt x="25" y="160"/>
                      </a:lnTo>
                      <a:lnTo>
                        <a:pt x="31" y="152"/>
                      </a:lnTo>
                      <a:lnTo>
                        <a:pt x="33" y="144"/>
                      </a:lnTo>
                      <a:lnTo>
                        <a:pt x="39" y="144"/>
                      </a:lnTo>
                      <a:lnTo>
                        <a:pt x="44" y="146"/>
                      </a:lnTo>
                      <a:lnTo>
                        <a:pt x="48" y="139"/>
                      </a:lnTo>
                      <a:lnTo>
                        <a:pt x="53" y="140"/>
                      </a:lnTo>
                      <a:lnTo>
                        <a:pt x="59" y="135"/>
                      </a:lnTo>
                      <a:lnTo>
                        <a:pt x="57" y="128"/>
                      </a:lnTo>
                      <a:lnTo>
                        <a:pt x="53" y="126"/>
                      </a:lnTo>
                      <a:lnTo>
                        <a:pt x="59" y="120"/>
                      </a:lnTo>
                      <a:lnTo>
                        <a:pt x="54" y="120"/>
                      </a:lnTo>
                      <a:lnTo>
                        <a:pt x="47" y="123"/>
                      </a:lnTo>
                      <a:lnTo>
                        <a:pt x="46" y="127"/>
                      </a:lnTo>
                      <a:lnTo>
                        <a:pt x="40" y="123"/>
                      </a:lnTo>
                      <a:lnTo>
                        <a:pt x="30" y="124"/>
                      </a:lnTo>
                      <a:lnTo>
                        <a:pt x="21" y="121"/>
                      </a:lnTo>
                      <a:lnTo>
                        <a:pt x="18" y="115"/>
                      </a:lnTo>
                      <a:lnTo>
                        <a:pt x="10" y="105"/>
                      </a:lnTo>
                      <a:lnTo>
                        <a:pt x="19" y="98"/>
                      </a:lnTo>
                      <a:lnTo>
                        <a:pt x="34" y="91"/>
                      </a:lnTo>
                      <a:lnTo>
                        <a:pt x="40" y="91"/>
                      </a:lnTo>
                      <a:lnTo>
                        <a:pt x="39" y="99"/>
                      </a:lnTo>
                      <a:lnTo>
                        <a:pt x="52" y="98"/>
                      </a:lnTo>
                      <a:lnTo>
                        <a:pt x="47" y="87"/>
                      </a:lnTo>
                      <a:lnTo>
                        <a:pt x="39" y="81"/>
                      </a:lnTo>
                      <a:lnTo>
                        <a:pt x="34" y="73"/>
                      </a:lnTo>
                      <a:lnTo>
                        <a:pt x="28" y="65"/>
                      </a:lnTo>
                      <a:lnTo>
                        <a:pt x="18" y="59"/>
                      </a:lnTo>
                      <a:lnTo>
                        <a:pt x="22" y="50"/>
                      </a:lnTo>
                      <a:lnTo>
                        <a:pt x="34" y="48"/>
                      </a:lnTo>
                      <a:lnTo>
                        <a:pt x="42" y="40"/>
                      </a:lnTo>
                      <a:lnTo>
                        <a:pt x="45" y="30"/>
                      </a:lnTo>
                      <a:lnTo>
                        <a:pt x="51" y="22"/>
                      </a:lnTo>
                      <a:lnTo>
                        <a:pt x="58" y="19"/>
                      </a:lnTo>
                      <a:lnTo>
                        <a:pt x="70" y="10"/>
                      </a:lnTo>
                      <a:lnTo>
                        <a:pt x="76" y="12"/>
                      </a:lnTo>
                      <a:lnTo>
                        <a:pt x="87" y="0"/>
                      </a:lnTo>
                      <a:lnTo>
                        <a:pt x="97" y="5"/>
                      </a:lnTo>
                      <a:lnTo>
                        <a:pt x="101" y="14"/>
                      </a:lnTo>
                      <a:lnTo>
                        <a:pt x="105" y="10"/>
                      </a:lnTo>
                      <a:lnTo>
                        <a:pt x="116" y="11"/>
                      </a:lnTo>
                      <a:lnTo>
                        <a:pt x="116" y="16"/>
                      </a:lnTo>
                      <a:lnTo>
                        <a:pt x="126" y="19"/>
                      </a:lnTo>
                      <a:lnTo>
                        <a:pt x="133" y="17"/>
                      </a:lnTo>
                      <a:lnTo>
                        <a:pt x="147" y="24"/>
                      </a:lnTo>
                      <a:lnTo>
                        <a:pt x="159" y="25"/>
                      </a:lnTo>
                      <a:lnTo>
                        <a:pt x="165" y="28"/>
                      </a:lnTo>
                      <a:lnTo>
                        <a:pt x="174" y="25"/>
                      </a:lnTo>
                      <a:lnTo>
                        <a:pt x="184" y="31"/>
                      </a:lnTo>
                      <a:lnTo>
                        <a:pt x="191" y="34"/>
                      </a:lnTo>
                      <a:lnTo>
                        <a:pt x="191" y="100"/>
                      </a:lnTo>
                      <a:lnTo>
                        <a:pt x="191" y="185"/>
                      </a:lnTo>
                      <a:lnTo>
                        <a:pt x="198" y="185"/>
                      </a:lnTo>
                      <a:lnTo>
                        <a:pt x="204" y="189"/>
                      </a:lnTo>
                      <a:lnTo>
                        <a:pt x="209" y="195"/>
                      </a:lnTo>
                      <a:lnTo>
                        <a:pt x="215" y="203"/>
                      </a:lnTo>
                      <a:lnTo>
                        <a:pt x="221" y="196"/>
                      </a:lnTo>
                      <a:lnTo>
                        <a:pt x="228" y="192"/>
                      </a:lnTo>
                      <a:lnTo>
                        <a:pt x="232" y="198"/>
                      </a:lnTo>
                      <a:lnTo>
                        <a:pt x="237" y="204"/>
                      </a:lnTo>
                      <a:lnTo>
                        <a:pt x="243" y="209"/>
                      </a:lnTo>
                      <a:lnTo>
                        <a:pt x="246" y="219"/>
                      </a:lnTo>
                      <a:lnTo>
                        <a:pt x="254" y="232"/>
                      </a:lnTo>
                      <a:lnTo>
                        <a:pt x="265" y="240"/>
                      </a:lnTo>
                      <a:lnTo>
                        <a:pt x="265" y="248"/>
                      </a:lnTo>
                      <a:lnTo>
                        <a:pt x="261" y="254"/>
                      </a:lnTo>
                      <a:close/>
                      <a:moveTo>
                        <a:pt x="682" y="336"/>
                      </a:moveTo>
                      <a:lnTo>
                        <a:pt x="679" y="332"/>
                      </a:lnTo>
                      <a:lnTo>
                        <a:pt x="674" y="335"/>
                      </a:lnTo>
                      <a:lnTo>
                        <a:pt x="673" y="332"/>
                      </a:lnTo>
                      <a:lnTo>
                        <a:pt x="667" y="340"/>
                      </a:lnTo>
                      <a:lnTo>
                        <a:pt x="665" y="347"/>
                      </a:lnTo>
                      <a:lnTo>
                        <a:pt x="663" y="352"/>
                      </a:lnTo>
                      <a:lnTo>
                        <a:pt x="659" y="353"/>
                      </a:lnTo>
                      <a:lnTo>
                        <a:pt x="658" y="353"/>
                      </a:lnTo>
                      <a:lnTo>
                        <a:pt x="657" y="355"/>
                      </a:lnTo>
                      <a:lnTo>
                        <a:pt x="645" y="355"/>
                      </a:lnTo>
                      <a:lnTo>
                        <a:pt x="634" y="355"/>
                      </a:lnTo>
                      <a:lnTo>
                        <a:pt x="632" y="358"/>
                      </a:lnTo>
                      <a:lnTo>
                        <a:pt x="624" y="364"/>
                      </a:lnTo>
                      <a:lnTo>
                        <a:pt x="626" y="365"/>
                      </a:lnTo>
                      <a:lnTo>
                        <a:pt x="626" y="369"/>
                      </a:lnTo>
                      <a:lnTo>
                        <a:pt x="621" y="372"/>
                      </a:lnTo>
                      <a:lnTo>
                        <a:pt x="615" y="371"/>
                      </a:lnTo>
                      <a:lnTo>
                        <a:pt x="610" y="371"/>
                      </a:lnTo>
                      <a:lnTo>
                        <a:pt x="606" y="372"/>
                      </a:lnTo>
                      <a:lnTo>
                        <a:pt x="607" y="375"/>
                      </a:lnTo>
                      <a:lnTo>
                        <a:pt x="607" y="375"/>
                      </a:lnTo>
                      <a:lnTo>
                        <a:pt x="607" y="376"/>
                      </a:lnTo>
                      <a:lnTo>
                        <a:pt x="601" y="381"/>
                      </a:lnTo>
                      <a:lnTo>
                        <a:pt x="597" y="383"/>
                      </a:lnTo>
                      <a:lnTo>
                        <a:pt x="593" y="384"/>
                      </a:lnTo>
                      <a:lnTo>
                        <a:pt x="589" y="387"/>
                      </a:lnTo>
                      <a:lnTo>
                        <a:pt x="585" y="388"/>
                      </a:lnTo>
                      <a:lnTo>
                        <a:pt x="581" y="388"/>
                      </a:lnTo>
                      <a:lnTo>
                        <a:pt x="577" y="385"/>
                      </a:lnTo>
                      <a:lnTo>
                        <a:pt x="579" y="383"/>
                      </a:lnTo>
                      <a:lnTo>
                        <a:pt x="581" y="379"/>
                      </a:lnTo>
                      <a:lnTo>
                        <a:pt x="583" y="375"/>
                      </a:lnTo>
                      <a:lnTo>
                        <a:pt x="583" y="371"/>
                      </a:lnTo>
                      <a:lnTo>
                        <a:pt x="582" y="365"/>
                      </a:lnTo>
                      <a:lnTo>
                        <a:pt x="580" y="365"/>
                      </a:lnTo>
                      <a:lnTo>
                        <a:pt x="576" y="369"/>
                      </a:lnTo>
                      <a:lnTo>
                        <a:pt x="574" y="369"/>
                      </a:lnTo>
                      <a:lnTo>
                        <a:pt x="574" y="366"/>
                      </a:lnTo>
                      <a:lnTo>
                        <a:pt x="577" y="363"/>
                      </a:lnTo>
                      <a:lnTo>
                        <a:pt x="579" y="358"/>
                      </a:lnTo>
                      <a:lnTo>
                        <a:pt x="577" y="354"/>
                      </a:lnTo>
                      <a:lnTo>
                        <a:pt x="572" y="350"/>
                      </a:lnTo>
                      <a:lnTo>
                        <a:pt x="566" y="348"/>
                      </a:lnTo>
                      <a:lnTo>
                        <a:pt x="566" y="352"/>
                      </a:lnTo>
                      <a:lnTo>
                        <a:pt x="564" y="353"/>
                      </a:lnTo>
                      <a:lnTo>
                        <a:pt x="563" y="358"/>
                      </a:lnTo>
                      <a:lnTo>
                        <a:pt x="563" y="354"/>
                      </a:lnTo>
                      <a:lnTo>
                        <a:pt x="560" y="356"/>
                      </a:lnTo>
                      <a:lnTo>
                        <a:pt x="558" y="360"/>
                      </a:lnTo>
                      <a:lnTo>
                        <a:pt x="557" y="364"/>
                      </a:lnTo>
                      <a:lnTo>
                        <a:pt x="557" y="369"/>
                      </a:lnTo>
                      <a:lnTo>
                        <a:pt x="558" y="373"/>
                      </a:lnTo>
                      <a:lnTo>
                        <a:pt x="558" y="379"/>
                      </a:lnTo>
                      <a:lnTo>
                        <a:pt x="556" y="384"/>
                      </a:lnTo>
                      <a:lnTo>
                        <a:pt x="554" y="385"/>
                      </a:lnTo>
                      <a:lnTo>
                        <a:pt x="552" y="387"/>
                      </a:lnTo>
                      <a:lnTo>
                        <a:pt x="551" y="387"/>
                      </a:lnTo>
                      <a:lnTo>
                        <a:pt x="550" y="385"/>
                      </a:lnTo>
                      <a:lnTo>
                        <a:pt x="548" y="381"/>
                      </a:lnTo>
                      <a:lnTo>
                        <a:pt x="547" y="378"/>
                      </a:lnTo>
                      <a:lnTo>
                        <a:pt x="548" y="377"/>
                      </a:lnTo>
                      <a:lnTo>
                        <a:pt x="547" y="372"/>
                      </a:lnTo>
                      <a:lnTo>
                        <a:pt x="548" y="367"/>
                      </a:lnTo>
                      <a:lnTo>
                        <a:pt x="550" y="360"/>
                      </a:lnTo>
                      <a:lnTo>
                        <a:pt x="553" y="353"/>
                      </a:lnTo>
                      <a:lnTo>
                        <a:pt x="552" y="353"/>
                      </a:lnTo>
                      <a:lnTo>
                        <a:pt x="547" y="359"/>
                      </a:lnTo>
                      <a:lnTo>
                        <a:pt x="546" y="358"/>
                      </a:lnTo>
                      <a:lnTo>
                        <a:pt x="550" y="355"/>
                      </a:lnTo>
                      <a:lnTo>
                        <a:pt x="553" y="348"/>
                      </a:lnTo>
                      <a:lnTo>
                        <a:pt x="558" y="348"/>
                      </a:lnTo>
                      <a:lnTo>
                        <a:pt x="563" y="346"/>
                      </a:lnTo>
                      <a:lnTo>
                        <a:pt x="568" y="347"/>
                      </a:lnTo>
                      <a:lnTo>
                        <a:pt x="569" y="347"/>
                      </a:lnTo>
                      <a:lnTo>
                        <a:pt x="575" y="346"/>
                      </a:lnTo>
                      <a:lnTo>
                        <a:pt x="571" y="342"/>
                      </a:lnTo>
                      <a:lnTo>
                        <a:pt x="569" y="342"/>
                      </a:lnTo>
                      <a:lnTo>
                        <a:pt x="568" y="342"/>
                      </a:lnTo>
                      <a:lnTo>
                        <a:pt x="565" y="338"/>
                      </a:lnTo>
                      <a:lnTo>
                        <a:pt x="559" y="340"/>
                      </a:lnTo>
                      <a:lnTo>
                        <a:pt x="553" y="342"/>
                      </a:lnTo>
                      <a:lnTo>
                        <a:pt x="548" y="338"/>
                      </a:lnTo>
                      <a:lnTo>
                        <a:pt x="545" y="337"/>
                      </a:lnTo>
                      <a:lnTo>
                        <a:pt x="547" y="331"/>
                      </a:lnTo>
                      <a:lnTo>
                        <a:pt x="541" y="335"/>
                      </a:lnTo>
                      <a:lnTo>
                        <a:pt x="535" y="338"/>
                      </a:lnTo>
                      <a:lnTo>
                        <a:pt x="530" y="341"/>
                      </a:lnTo>
                      <a:lnTo>
                        <a:pt x="527" y="337"/>
                      </a:lnTo>
                      <a:lnTo>
                        <a:pt x="519" y="340"/>
                      </a:lnTo>
                      <a:lnTo>
                        <a:pt x="519" y="338"/>
                      </a:lnTo>
                      <a:lnTo>
                        <a:pt x="524" y="334"/>
                      </a:lnTo>
                      <a:lnTo>
                        <a:pt x="529" y="330"/>
                      </a:lnTo>
                      <a:lnTo>
                        <a:pt x="536" y="326"/>
                      </a:lnTo>
                      <a:lnTo>
                        <a:pt x="528" y="324"/>
                      </a:lnTo>
                      <a:lnTo>
                        <a:pt x="522" y="325"/>
                      </a:lnTo>
                      <a:lnTo>
                        <a:pt x="516" y="323"/>
                      </a:lnTo>
                      <a:lnTo>
                        <a:pt x="508" y="320"/>
                      </a:lnTo>
                      <a:lnTo>
                        <a:pt x="504" y="320"/>
                      </a:lnTo>
                      <a:lnTo>
                        <a:pt x="502" y="318"/>
                      </a:lnTo>
                      <a:lnTo>
                        <a:pt x="501" y="313"/>
                      </a:lnTo>
                      <a:lnTo>
                        <a:pt x="499" y="313"/>
                      </a:lnTo>
                      <a:lnTo>
                        <a:pt x="499" y="317"/>
                      </a:lnTo>
                      <a:lnTo>
                        <a:pt x="484" y="317"/>
                      </a:lnTo>
                      <a:lnTo>
                        <a:pt x="461" y="317"/>
                      </a:lnTo>
                      <a:lnTo>
                        <a:pt x="438" y="317"/>
                      </a:lnTo>
                      <a:lnTo>
                        <a:pt x="419" y="317"/>
                      </a:lnTo>
                      <a:lnTo>
                        <a:pt x="399" y="317"/>
                      </a:lnTo>
                      <a:lnTo>
                        <a:pt x="379" y="317"/>
                      </a:lnTo>
                      <a:lnTo>
                        <a:pt x="359" y="317"/>
                      </a:lnTo>
                      <a:lnTo>
                        <a:pt x="351" y="317"/>
                      </a:lnTo>
                      <a:lnTo>
                        <a:pt x="332" y="317"/>
                      </a:lnTo>
                      <a:lnTo>
                        <a:pt x="313" y="317"/>
                      </a:lnTo>
                      <a:lnTo>
                        <a:pt x="315" y="325"/>
                      </a:lnTo>
                      <a:lnTo>
                        <a:pt x="316" y="332"/>
                      </a:lnTo>
                      <a:lnTo>
                        <a:pt x="314" y="336"/>
                      </a:lnTo>
                      <a:lnTo>
                        <a:pt x="310" y="326"/>
                      </a:lnTo>
                      <a:lnTo>
                        <a:pt x="301" y="323"/>
                      </a:lnTo>
                      <a:lnTo>
                        <a:pt x="301" y="325"/>
                      </a:lnTo>
                      <a:lnTo>
                        <a:pt x="302" y="330"/>
                      </a:lnTo>
                      <a:lnTo>
                        <a:pt x="304" y="338"/>
                      </a:lnTo>
                      <a:lnTo>
                        <a:pt x="306" y="350"/>
                      </a:lnTo>
                      <a:lnTo>
                        <a:pt x="304" y="359"/>
                      </a:lnTo>
                      <a:lnTo>
                        <a:pt x="304" y="367"/>
                      </a:lnTo>
                      <a:lnTo>
                        <a:pt x="302" y="377"/>
                      </a:lnTo>
                      <a:lnTo>
                        <a:pt x="303" y="383"/>
                      </a:lnTo>
                      <a:lnTo>
                        <a:pt x="304" y="392"/>
                      </a:lnTo>
                      <a:lnTo>
                        <a:pt x="302" y="399"/>
                      </a:lnTo>
                      <a:lnTo>
                        <a:pt x="306" y="404"/>
                      </a:lnTo>
                      <a:lnTo>
                        <a:pt x="307" y="410"/>
                      </a:lnTo>
                      <a:lnTo>
                        <a:pt x="312" y="417"/>
                      </a:lnTo>
                      <a:lnTo>
                        <a:pt x="315" y="421"/>
                      </a:lnTo>
                      <a:lnTo>
                        <a:pt x="315" y="422"/>
                      </a:lnTo>
                      <a:lnTo>
                        <a:pt x="320" y="434"/>
                      </a:lnTo>
                      <a:lnTo>
                        <a:pt x="327" y="442"/>
                      </a:lnTo>
                      <a:lnTo>
                        <a:pt x="327" y="446"/>
                      </a:lnTo>
                      <a:lnTo>
                        <a:pt x="330" y="448"/>
                      </a:lnTo>
                      <a:lnTo>
                        <a:pt x="336" y="448"/>
                      </a:lnTo>
                      <a:lnTo>
                        <a:pt x="338" y="451"/>
                      </a:lnTo>
                      <a:lnTo>
                        <a:pt x="342" y="451"/>
                      </a:lnTo>
                      <a:lnTo>
                        <a:pt x="343" y="453"/>
                      </a:lnTo>
                      <a:lnTo>
                        <a:pt x="345" y="454"/>
                      </a:lnTo>
                      <a:lnTo>
                        <a:pt x="350" y="459"/>
                      </a:lnTo>
                      <a:lnTo>
                        <a:pt x="351" y="463"/>
                      </a:lnTo>
                      <a:lnTo>
                        <a:pt x="359" y="463"/>
                      </a:lnTo>
                      <a:lnTo>
                        <a:pt x="367" y="462"/>
                      </a:lnTo>
                      <a:lnTo>
                        <a:pt x="367" y="463"/>
                      </a:lnTo>
                      <a:lnTo>
                        <a:pt x="377" y="466"/>
                      </a:lnTo>
                      <a:lnTo>
                        <a:pt x="393" y="473"/>
                      </a:lnTo>
                      <a:lnTo>
                        <a:pt x="406" y="473"/>
                      </a:lnTo>
                      <a:lnTo>
                        <a:pt x="411" y="473"/>
                      </a:lnTo>
                      <a:lnTo>
                        <a:pt x="411" y="469"/>
                      </a:lnTo>
                      <a:lnTo>
                        <a:pt x="423" y="469"/>
                      </a:lnTo>
                      <a:lnTo>
                        <a:pt x="425" y="473"/>
                      </a:lnTo>
                      <a:lnTo>
                        <a:pt x="429" y="475"/>
                      </a:lnTo>
                      <a:lnTo>
                        <a:pt x="432" y="477"/>
                      </a:lnTo>
                      <a:lnTo>
                        <a:pt x="435" y="482"/>
                      </a:lnTo>
                      <a:lnTo>
                        <a:pt x="436" y="486"/>
                      </a:lnTo>
                      <a:lnTo>
                        <a:pt x="440" y="488"/>
                      </a:lnTo>
                      <a:lnTo>
                        <a:pt x="446" y="491"/>
                      </a:lnTo>
                      <a:lnTo>
                        <a:pt x="449" y="485"/>
                      </a:lnTo>
                      <a:lnTo>
                        <a:pt x="455" y="485"/>
                      </a:lnTo>
                      <a:lnTo>
                        <a:pt x="460" y="488"/>
                      </a:lnTo>
                      <a:lnTo>
                        <a:pt x="463" y="493"/>
                      </a:lnTo>
                      <a:lnTo>
                        <a:pt x="465" y="498"/>
                      </a:lnTo>
                      <a:lnTo>
                        <a:pt x="470" y="502"/>
                      </a:lnTo>
                      <a:lnTo>
                        <a:pt x="471" y="506"/>
                      </a:lnTo>
                      <a:lnTo>
                        <a:pt x="472" y="510"/>
                      </a:lnTo>
                      <a:lnTo>
                        <a:pt x="478" y="512"/>
                      </a:lnTo>
                      <a:lnTo>
                        <a:pt x="483" y="515"/>
                      </a:lnTo>
                      <a:lnTo>
                        <a:pt x="486" y="514"/>
                      </a:lnTo>
                      <a:lnTo>
                        <a:pt x="484" y="511"/>
                      </a:lnTo>
                      <a:lnTo>
                        <a:pt x="483" y="508"/>
                      </a:lnTo>
                      <a:lnTo>
                        <a:pt x="483" y="503"/>
                      </a:lnTo>
                      <a:lnTo>
                        <a:pt x="486" y="499"/>
                      </a:lnTo>
                      <a:lnTo>
                        <a:pt x="489" y="495"/>
                      </a:lnTo>
                      <a:lnTo>
                        <a:pt x="495" y="493"/>
                      </a:lnTo>
                      <a:lnTo>
                        <a:pt x="501" y="487"/>
                      </a:lnTo>
                      <a:lnTo>
                        <a:pt x="507" y="485"/>
                      </a:lnTo>
                      <a:lnTo>
                        <a:pt x="512" y="485"/>
                      </a:lnTo>
                      <a:lnTo>
                        <a:pt x="517" y="486"/>
                      </a:lnTo>
                      <a:lnTo>
                        <a:pt x="522" y="486"/>
                      </a:lnTo>
                      <a:lnTo>
                        <a:pt x="528" y="489"/>
                      </a:lnTo>
                      <a:lnTo>
                        <a:pt x="533" y="489"/>
                      </a:lnTo>
                      <a:lnTo>
                        <a:pt x="535" y="488"/>
                      </a:lnTo>
                      <a:lnTo>
                        <a:pt x="537" y="489"/>
                      </a:lnTo>
                      <a:lnTo>
                        <a:pt x="539" y="488"/>
                      </a:lnTo>
                      <a:lnTo>
                        <a:pt x="537" y="487"/>
                      </a:lnTo>
                      <a:lnTo>
                        <a:pt x="537" y="483"/>
                      </a:lnTo>
                      <a:lnTo>
                        <a:pt x="536" y="482"/>
                      </a:lnTo>
                      <a:lnTo>
                        <a:pt x="539" y="481"/>
                      </a:lnTo>
                      <a:lnTo>
                        <a:pt x="543" y="480"/>
                      </a:lnTo>
                      <a:lnTo>
                        <a:pt x="550" y="481"/>
                      </a:lnTo>
                      <a:lnTo>
                        <a:pt x="557" y="480"/>
                      </a:lnTo>
                      <a:lnTo>
                        <a:pt x="562" y="482"/>
                      </a:lnTo>
                      <a:lnTo>
                        <a:pt x="565" y="486"/>
                      </a:lnTo>
                      <a:lnTo>
                        <a:pt x="566" y="486"/>
                      </a:lnTo>
                      <a:lnTo>
                        <a:pt x="572" y="482"/>
                      </a:lnTo>
                      <a:lnTo>
                        <a:pt x="575" y="483"/>
                      </a:lnTo>
                      <a:lnTo>
                        <a:pt x="581" y="489"/>
                      </a:lnTo>
                      <a:lnTo>
                        <a:pt x="582" y="494"/>
                      </a:lnTo>
                      <a:lnTo>
                        <a:pt x="581" y="499"/>
                      </a:lnTo>
                      <a:lnTo>
                        <a:pt x="582" y="502"/>
                      </a:lnTo>
                      <a:lnTo>
                        <a:pt x="585" y="508"/>
                      </a:lnTo>
                      <a:lnTo>
                        <a:pt x="588" y="514"/>
                      </a:lnTo>
                      <a:lnTo>
                        <a:pt x="592" y="516"/>
                      </a:lnTo>
                      <a:lnTo>
                        <a:pt x="592" y="518"/>
                      </a:lnTo>
                      <a:lnTo>
                        <a:pt x="595" y="520"/>
                      </a:lnTo>
                      <a:lnTo>
                        <a:pt x="598" y="518"/>
                      </a:lnTo>
                      <a:lnTo>
                        <a:pt x="599" y="515"/>
                      </a:lnTo>
                      <a:lnTo>
                        <a:pt x="599" y="511"/>
                      </a:lnTo>
                      <a:lnTo>
                        <a:pt x="600" y="506"/>
                      </a:lnTo>
                      <a:lnTo>
                        <a:pt x="597" y="498"/>
                      </a:lnTo>
                      <a:lnTo>
                        <a:pt x="597" y="494"/>
                      </a:lnTo>
                      <a:lnTo>
                        <a:pt x="593" y="489"/>
                      </a:lnTo>
                      <a:lnTo>
                        <a:pt x="592" y="482"/>
                      </a:lnTo>
                      <a:lnTo>
                        <a:pt x="591" y="477"/>
                      </a:lnTo>
                      <a:lnTo>
                        <a:pt x="591" y="471"/>
                      </a:lnTo>
                      <a:lnTo>
                        <a:pt x="594" y="466"/>
                      </a:lnTo>
                      <a:lnTo>
                        <a:pt x="598" y="463"/>
                      </a:lnTo>
                      <a:lnTo>
                        <a:pt x="605" y="458"/>
                      </a:lnTo>
                      <a:lnTo>
                        <a:pt x="606" y="456"/>
                      </a:lnTo>
                      <a:lnTo>
                        <a:pt x="610" y="452"/>
                      </a:lnTo>
                      <a:lnTo>
                        <a:pt x="614" y="452"/>
                      </a:lnTo>
                      <a:lnTo>
                        <a:pt x="617" y="447"/>
                      </a:lnTo>
                      <a:lnTo>
                        <a:pt x="624" y="445"/>
                      </a:lnTo>
                      <a:lnTo>
                        <a:pt x="629" y="439"/>
                      </a:lnTo>
                      <a:lnTo>
                        <a:pt x="628" y="430"/>
                      </a:lnTo>
                      <a:lnTo>
                        <a:pt x="627" y="428"/>
                      </a:lnTo>
                      <a:lnTo>
                        <a:pt x="626" y="427"/>
                      </a:lnTo>
                      <a:lnTo>
                        <a:pt x="624" y="419"/>
                      </a:lnTo>
                      <a:lnTo>
                        <a:pt x="621" y="416"/>
                      </a:lnTo>
                      <a:lnTo>
                        <a:pt x="624" y="417"/>
                      </a:lnTo>
                      <a:lnTo>
                        <a:pt x="623" y="412"/>
                      </a:lnTo>
                      <a:lnTo>
                        <a:pt x="624" y="408"/>
                      </a:lnTo>
                      <a:lnTo>
                        <a:pt x="626" y="416"/>
                      </a:lnTo>
                      <a:lnTo>
                        <a:pt x="629" y="419"/>
                      </a:lnTo>
                      <a:lnTo>
                        <a:pt x="627" y="424"/>
                      </a:lnTo>
                      <a:lnTo>
                        <a:pt x="627" y="425"/>
                      </a:lnTo>
                      <a:lnTo>
                        <a:pt x="632" y="418"/>
                      </a:lnTo>
                      <a:lnTo>
                        <a:pt x="633" y="415"/>
                      </a:lnTo>
                      <a:lnTo>
                        <a:pt x="633" y="412"/>
                      </a:lnTo>
                      <a:lnTo>
                        <a:pt x="632" y="410"/>
                      </a:lnTo>
                      <a:lnTo>
                        <a:pt x="630" y="405"/>
                      </a:lnTo>
                      <a:lnTo>
                        <a:pt x="633" y="407"/>
                      </a:lnTo>
                      <a:lnTo>
                        <a:pt x="634" y="408"/>
                      </a:lnTo>
                      <a:lnTo>
                        <a:pt x="634" y="410"/>
                      </a:lnTo>
                      <a:lnTo>
                        <a:pt x="639" y="404"/>
                      </a:lnTo>
                      <a:lnTo>
                        <a:pt x="640" y="398"/>
                      </a:lnTo>
                      <a:lnTo>
                        <a:pt x="639" y="396"/>
                      </a:lnTo>
                      <a:lnTo>
                        <a:pt x="640" y="394"/>
                      </a:lnTo>
                      <a:lnTo>
                        <a:pt x="640" y="395"/>
                      </a:lnTo>
                      <a:lnTo>
                        <a:pt x="645" y="395"/>
                      </a:lnTo>
                      <a:lnTo>
                        <a:pt x="655" y="393"/>
                      </a:lnTo>
                      <a:lnTo>
                        <a:pt x="652" y="392"/>
                      </a:lnTo>
                      <a:lnTo>
                        <a:pt x="643" y="393"/>
                      </a:lnTo>
                      <a:lnTo>
                        <a:pt x="647" y="390"/>
                      </a:lnTo>
                      <a:lnTo>
                        <a:pt x="652" y="390"/>
                      </a:lnTo>
                      <a:lnTo>
                        <a:pt x="655" y="389"/>
                      </a:lnTo>
                      <a:lnTo>
                        <a:pt x="659" y="388"/>
                      </a:lnTo>
                      <a:lnTo>
                        <a:pt x="663" y="388"/>
                      </a:lnTo>
                      <a:lnTo>
                        <a:pt x="668" y="387"/>
                      </a:lnTo>
                      <a:lnTo>
                        <a:pt x="668" y="384"/>
                      </a:lnTo>
                      <a:lnTo>
                        <a:pt x="665" y="382"/>
                      </a:lnTo>
                      <a:lnTo>
                        <a:pt x="667" y="385"/>
                      </a:lnTo>
                      <a:lnTo>
                        <a:pt x="664" y="385"/>
                      </a:lnTo>
                      <a:lnTo>
                        <a:pt x="662" y="381"/>
                      </a:lnTo>
                      <a:lnTo>
                        <a:pt x="662" y="376"/>
                      </a:lnTo>
                      <a:lnTo>
                        <a:pt x="663" y="373"/>
                      </a:lnTo>
                      <a:lnTo>
                        <a:pt x="667" y="367"/>
                      </a:lnTo>
                      <a:lnTo>
                        <a:pt x="674" y="365"/>
                      </a:lnTo>
                      <a:lnTo>
                        <a:pt x="680" y="363"/>
                      </a:lnTo>
                      <a:lnTo>
                        <a:pt x="687" y="358"/>
                      </a:lnTo>
                      <a:lnTo>
                        <a:pt x="686" y="354"/>
                      </a:lnTo>
                      <a:lnTo>
                        <a:pt x="682" y="349"/>
                      </a:lnTo>
                      <a:lnTo>
                        <a:pt x="682" y="336"/>
                      </a:lnTo>
                      <a:close/>
                      <a:moveTo>
                        <a:pt x="109" y="215"/>
                      </a:moveTo>
                      <a:lnTo>
                        <a:pt x="105" y="216"/>
                      </a:lnTo>
                      <a:lnTo>
                        <a:pt x="99" y="221"/>
                      </a:lnTo>
                      <a:lnTo>
                        <a:pt x="100" y="227"/>
                      </a:lnTo>
                      <a:lnTo>
                        <a:pt x="104" y="231"/>
                      </a:lnTo>
                      <a:lnTo>
                        <a:pt x="111" y="226"/>
                      </a:lnTo>
                      <a:lnTo>
                        <a:pt x="116" y="220"/>
                      </a:lnTo>
                      <a:lnTo>
                        <a:pt x="114" y="216"/>
                      </a:lnTo>
                      <a:lnTo>
                        <a:pt x="109" y="215"/>
                      </a:lnTo>
                      <a:close/>
                      <a:moveTo>
                        <a:pt x="0" y="146"/>
                      </a:moveTo>
                      <a:lnTo>
                        <a:pt x="5" y="144"/>
                      </a:lnTo>
                      <a:lnTo>
                        <a:pt x="5" y="141"/>
                      </a:lnTo>
                      <a:lnTo>
                        <a:pt x="0" y="140"/>
                      </a:lnTo>
                      <a:lnTo>
                        <a:pt x="0" y="146"/>
                      </a:lnTo>
                      <a:close/>
                      <a:moveTo>
                        <a:pt x="21" y="184"/>
                      </a:moveTo>
                      <a:lnTo>
                        <a:pt x="13" y="186"/>
                      </a:lnTo>
                      <a:lnTo>
                        <a:pt x="18" y="190"/>
                      </a:lnTo>
                      <a:lnTo>
                        <a:pt x="22" y="192"/>
                      </a:lnTo>
                      <a:lnTo>
                        <a:pt x="27" y="190"/>
                      </a:lnTo>
                      <a:lnTo>
                        <a:pt x="25" y="185"/>
                      </a:lnTo>
                      <a:lnTo>
                        <a:pt x="21" y="184"/>
                      </a:lnTo>
                      <a:close/>
                      <a:moveTo>
                        <a:pt x="254" y="261"/>
                      </a:moveTo>
                      <a:lnTo>
                        <a:pt x="246" y="262"/>
                      </a:lnTo>
                      <a:lnTo>
                        <a:pt x="244" y="261"/>
                      </a:lnTo>
                      <a:lnTo>
                        <a:pt x="243" y="265"/>
                      </a:lnTo>
                      <a:lnTo>
                        <a:pt x="244" y="269"/>
                      </a:lnTo>
                      <a:lnTo>
                        <a:pt x="248" y="273"/>
                      </a:lnTo>
                      <a:lnTo>
                        <a:pt x="250" y="278"/>
                      </a:lnTo>
                      <a:lnTo>
                        <a:pt x="255" y="283"/>
                      </a:lnTo>
                      <a:lnTo>
                        <a:pt x="257" y="283"/>
                      </a:lnTo>
                      <a:lnTo>
                        <a:pt x="251" y="274"/>
                      </a:lnTo>
                      <a:lnTo>
                        <a:pt x="254" y="261"/>
                      </a:lnTo>
                      <a:close/>
                      <a:moveTo>
                        <a:pt x="89" y="550"/>
                      </a:moveTo>
                      <a:lnTo>
                        <a:pt x="87" y="549"/>
                      </a:lnTo>
                      <a:lnTo>
                        <a:pt x="86" y="550"/>
                      </a:lnTo>
                      <a:lnTo>
                        <a:pt x="86" y="550"/>
                      </a:lnTo>
                      <a:lnTo>
                        <a:pt x="87" y="551"/>
                      </a:lnTo>
                      <a:lnTo>
                        <a:pt x="88" y="552"/>
                      </a:lnTo>
                      <a:lnTo>
                        <a:pt x="89" y="552"/>
                      </a:lnTo>
                      <a:lnTo>
                        <a:pt x="91" y="551"/>
                      </a:lnTo>
                      <a:lnTo>
                        <a:pt x="89" y="550"/>
                      </a:lnTo>
                      <a:close/>
                      <a:moveTo>
                        <a:pt x="82" y="549"/>
                      </a:moveTo>
                      <a:lnTo>
                        <a:pt x="86" y="549"/>
                      </a:lnTo>
                      <a:lnTo>
                        <a:pt x="86" y="549"/>
                      </a:lnTo>
                      <a:lnTo>
                        <a:pt x="82" y="547"/>
                      </a:lnTo>
                      <a:lnTo>
                        <a:pt x="82" y="549"/>
                      </a:lnTo>
                      <a:close/>
                      <a:moveTo>
                        <a:pt x="95" y="556"/>
                      </a:moveTo>
                      <a:lnTo>
                        <a:pt x="94" y="556"/>
                      </a:lnTo>
                      <a:lnTo>
                        <a:pt x="92" y="555"/>
                      </a:lnTo>
                      <a:lnTo>
                        <a:pt x="92" y="555"/>
                      </a:lnTo>
                      <a:lnTo>
                        <a:pt x="91" y="555"/>
                      </a:lnTo>
                      <a:lnTo>
                        <a:pt x="92" y="557"/>
                      </a:lnTo>
                      <a:lnTo>
                        <a:pt x="91" y="558"/>
                      </a:lnTo>
                      <a:lnTo>
                        <a:pt x="91" y="558"/>
                      </a:lnTo>
                      <a:lnTo>
                        <a:pt x="91" y="561"/>
                      </a:lnTo>
                      <a:lnTo>
                        <a:pt x="91" y="563"/>
                      </a:lnTo>
                      <a:lnTo>
                        <a:pt x="93" y="564"/>
                      </a:lnTo>
                      <a:lnTo>
                        <a:pt x="93" y="563"/>
                      </a:lnTo>
                      <a:lnTo>
                        <a:pt x="95" y="562"/>
                      </a:lnTo>
                      <a:lnTo>
                        <a:pt x="98" y="561"/>
                      </a:lnTo>
                      <a:lnTo>
                        <a:pt x="99" y="560"/>
                      </a:lnTo>
                      <a:lnTo>
                        <a:pt x="97" y="557"/>
                      </a:lnTo>
                      <a:lnTo>
                        <a:pt x="95" y="556"/>
                      </a:lnTo>
                      <a:close/>
                      <a:moveTo>
                        <a:pt x="77" y="544"/>
                      </a:moveTo>
                      <a:lnTo>
                        <a:pt x="75" y="545"/>
                      </a:lnTo>
                      <a:lnTo>
                        <a:pt x="75" y="545"/>
                      </a:lnTo>
                      <a:lnTo>
                        <a:pt x="76" y="547"/>
                      </a:lnTo>
                      <a:lnTo>
                        <a:pt x="79" y="547"/>
                      </a:lnTo>
                      <a:lnTo>
                        <a:pt x="79" y="547"/>
                      </a:lnTo>
                      <a:lnTo>
                        <a:pt x="80" y="547"/>
                      </a:lnTo>
                      <a:lnTo>
                        <a:pt x="77" y="545"/>
                      </a:lnTo>
                      <a:lnTo>
                        <a:pt x="77" y="544"/>
                      </a:lnTo>
                      <a:close/>
                      <a:moveTo>
                        <a:pt x="66" y="540"/>
                      </a:moveTo>
                      <a:lnTo>
                        <a:pt x="65" y="541"/>
                      </a:lnTo>
                      <a:lnTo>
                        <a:pt x="65" y="541"/>
                      </a:lnTo>
                      <a:lnTo>
                        <a:pt x="68" y="543"/>
                      </a:lnTo>
                      <a:lnTo>
                        <a:pt x="68" y="543"/>
                      </a:lnTo>
                      <a:lnTo>
                        <a:pt x="68" y="540"/>
                      </a:lnTo>
                      <a:lnTo>
                        <a:pt x="66" y="54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5" name="Group 200"/>
            <p:cNvGrpSpPr/>
            <p:nvPr/>
          </p:nvGrpSpPr>
          <p:grpSpPr>
            <a:xfrm>
              <a:off x="2557333" y="4296062"/>
              <a:ext cx="953307" cy="1027876"/>
              <a:chOff x="2835275" y="4227513"/>
              <a:chExt cx="1035050" cy="1116013"/>
            </a:xfrm>
            <a:pattFill prst="pct5">
              <a:fgClr>
                <a:schemeClr val="bg2">
                  <a:lumMod val="50000"/>
                </a:schemeClr>
              </a:fgClr>
              <a:bgClr>
                <a:schemeClr val="bg2">
                  <a:lumMod val="50000"/>
                </a:schemeClr>
              </a:bgClr>
            </a:pattFill>
          </p:grpSpPr>
          <p:sp>
            <p:nvSpPr>
              <p:cNvPr id="8" name="Freeform 7"/>
              <p:cNvSpPr>
                <a:spLocks/>
              </p:cNvSpPr>
              <p:nvPr/>
            </p:nvSpPr>
            <p:spPr bwMode="auto">
              <a:xfrm>
                <a:off x="3146425" y="5267325"/>
                <a:ext cx="19050" cy="42863"/>
              </a:xfrm>
              <a:custGeom>
                <a:avLst/>
                <a:gdLst>
                  <a:gd name="T0" fmla="*/ 8 w 12"/>
                  <a:gd name="T1" fmla="*/ 7 h 27"/>
                  <a:gd name="T2" fmla="*/ 8 w 12"/>
                  <a:gd name="T3" fmla="*/ 11 h 27"/>
                  <a:gd name="T4" fmla="*/ 8 w 12"/>
                  <a:gd name="T5" fmla="*/ 15 h 27"/>
                  <a:gd name="T6" fmla="*/ 12 w 12"/>
                  <a:gd name="T7" fmla="*/ 17 h 27"/>
                  <a:gd name="T8" fmla="*/ 12 w 12"/>
                  <a:gd name="T9" fmla="*/ 19 h 27"/>
                  <a:gd name="T10" fmla="*/ 9 w 12"/>
                  <a:gd name="T11" fmla="*/ 21 h 27"/>
                  <a:gd name="T12" fmla="*/ 8 w 12"/>
                  <a:gd name="T13" fmla="*/ 23 h 27"/>
                  <a:gd name="T14" fmla="*/ 6 w 12"/>
                  <a:gd name="T15" fmla="*/ 27 h 27"/>
                  <a:gd name="T16" fmla="*/ 5 w 12"/>
                  <a:gd name="T17" fmla="*/ 27 h 27"/>
                  <a:gd name="T18" fmla="*/ 5 w 12"/>
                  <a:gd name="T19" fmla="*/ 24 h 27"/>
                  <a:gd name="T20" fmla="*/ 1 w 12"/>
                  <a:gd name="T21" fmla="*/ 22 h 27"/>
                  <a:gd name="T22" fmla="*/ 0 w 12"/>
                  <a:gd name="T23" fmla="*/ 18 h 27"/>
                  <a:gd name="T24" fmla="*/ 1 w 12"/>
                  <a:gd name="T25" fmla="*/ 12 h 27"/>
                  <a:gd name="T26" fmla="*/ 1 w 12"/>
                  <a:gd name="T27" fmla="*/ 8 h 27"/>
                  <a:gd name="T28" fmla="*/ 0 w 12"/>
                  <a:gd name="T29" fmla="*/ 7 h 27"/>
                  <a:gd name="T30" fmla="*/ 0 w 12"/>
                  <a:gd name="T31" fmla="*/ 5 h 27"/>
                  <a:gd name="T32" fmla="*/ 3 w 12"/>
                  <a:gd name="T33" fmla="*/ 0 h 27"/>
                  <a:gd name="T34" fmla="*/ 3 w 12"/>
                  <a:gd name="T35" fmla="*/ 1 h 27"/>
                  <a:gd name="T36" fmla="*/ 5 w 12"/>
                  <a:gd name="T37" fmla="*/ 1 h 27"/>
                  <a:gd name="T38" fmla="*/ 7 w 12"/>
                  <a:gd name="T39" fmla="*/ 4 h 27"/>
                  <a:gd name="T40" fmla="*/ 8 w 12"/>
                  <a:gd name="T41" fmla="*/ 5 h 27"/>
                  <a:gd name="T42" fmla="*/ 8 w 12"/>
                  <a:gd name="T4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2" h="27">
                    <a:moveTo>
                      <a:pt x="8" y="7"/>
                    </a:moveTo>
                    <a:lnTo>
                      <a:pt x="8" y="11"/>
                    </a:lnTo>
                    <a:lnTo>
                      <a:pt x="8" y="15"/>
                    </a:lnTo>
                    <a:lnTo>
                      <a:pt x="12" y="17"/>
                    </a:lnTo>
                    <a:lnTo>
                      <a:pt x="12" y="19"/>
                    </a:lnTo>
                    <a:lnTo>
                      <a:pt x="9" y="21"/>
                    </a:lnTo>
                    <a:lnTo>
                      <a:pt x="8" y="23"/>
                    </a:lnTo>
                    <a:lnTo>
                      <a:pt x="6" y="27"/>
                    </a:lnTo>
                    <a:lnTo>
                      <a:pt x="5" y="27"/>
                    </a:lnTo>
                    <a:lnTo>
                      <a:pt x="5" y="24"/>
                    </a:lnTo>
                    <a:lnTo>
                      <a:pt x="1" y="22"/>
                    </a:lnTo>
                    <a:lnTo>
                      <a:pt x="0" y="18"/>
                    </a:lnTo>
                    <a:lnTo>
                      <a:pt x="1" y="12"/>
                    </a:lnTo>
                    <a:lnTo>
                      <a:pt x="1" y="8"/>
                    </a:lnTo>
                    <a:lnTo>
                      <a:pt x="0" y="7"/>
                    </a:lnTo>
                    <a:lnTo>
                      <a:pt x="0" y="5"/>
                    </a:lnTo>
                    <a:lnTo>
                      <a:pt x="3" y="0"/>
                    </a:lnTo>
                    <a:lnTo>
                      <a:pt x="3" y="1"/>
                    </a:lnTo>
                    <a:lnTo>
                      <a:pt x="5" y="1"/>
                    </a:lnTo>
                    <a:lnTo>
                      <a:pt x="7" y="4"/>
                    </a:lnTo>
                    <a:lnTo>
                      <a:pt x="8" y="5"/>
                    </a:lnTo>
                    <a:lnTo>
                      <a:pt x="8" y="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 name="Freeform 8"/>
              <p:cNvSpPr>
                <a:spLocks/>
              </p:cNvSpPr>
              <p:nvPr/>
            </p:nvSpPr>
            <p:spPr bwMode="auto">
              <a:xfrm>
                <a:off x="3405188" y="5287963"/>
                <a:ext cx="30163" cy="34925"/>
              </a:xfrm>
              <a:custGeom>
                <a:avLst/>
                <a:gdLst>
                  <a:gd name="T0" fmla="*/ 0 w 19"/>
                  <a:gd name="T1" fmla="*/ 2 h 22"/>
                  <a:gd name="T2" fmla="*/ 9 w 19"/>
                  <a:gd name="T3" fmla="*/ 0 h 22"/>
                  <a:gd name="T4" fmla="*/ 11 w 19"/>
                  <a:gd name="T5" fmla="*/ 3 h 22"/>
                  <a:gd name="T6" fmla="*/ 13 w 19"/>
                  <a:gd name="T7" fmla="*/ 4 h 22"/>
                  <a:gd name="T8" fmla="*/ 12 w 19"/>
                  <a:gd name="T9" fmla="*/ 6 h 22"/>
                  <a:gd name="T10" fmla="*/ 15 w 19"/>
                  <a:gd name="T11" fmla="*/ 9 h 22"/>
                  <a:gd name="T12" fmla="*/ 13 w 19"/>
                  <a:gd name="T13" fmla="*/ 12 h 22"/>
                  <a:gd name="T14" fmla="*/ 17 w 19"/>
                  <a:gd name="T15" fmla="*/ 14 h 22"/>
                  <a:gd name="T16" fmla="*/ 19 w 19"/>
                  <a:gd name="T17" fmla="*/ 16 h 22"/>
                  <a:gd name="T18" fmla="*/ 19 w 19"/>
                  <a:gd name="T19" fmla="*/ 22 h 22"/>
                  <a:gd name="T20" fmla="*/ 17 w 19"/>
                  <a:gd name="T21" fmla="*/ 22 h 22"/>
                  <a:gd name="T22" fmla="*/ 14 w 19"/>
                  <a:gd name="T23" fmla="*/ 17 h 22"/>
                  <a:gd name="T24" fmla="*/ 14 w 19"/>
                  <a:gd name="T25" fmla="*/ 16 h 22"/>
                  <a:gd name="T26" fmla="*/ 11 w 19"/>
                  <a:gd name="T27" fmla="*/ 16 h 22"/>
                  <a:gd name="T28" fmla="*/ 9 w 19"/>
                  <a:gd name="T29" fmla="*/ 14 h 22"/>
                  <a:gd name="T30" fmla="*/ 8 w 19"/>
                  <a:gd name="T31" fmla="*/ 14 h 22"/>
                  <a:gd name="T32" fmla="*/ 5 w 19"/>
                  <a:gd name="T33" fmla="*/ 11 h 22"/>
                  <a:gd name="T34" fmla="*/ 0 w 19"/>
                  <a:gd name="T35" fmla="*/ 9 h 22"/>
                  <a:gd name="T36" fmla="*/ 1 w 19"/>
                  <a:gd name="T37" fmla="*/ 4 h 22"/>
                  <a:gd name="T38" fmla="*/ 0 w 19"/>
                  <a:gd name="T3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9" h="22">
                    <a:moveTo>
                      <a:pt x="0" y="2"/>
                    </a:moveTo>
                    <a:lnTo>
                      <a:pt x="9" y="0"/>
                    </a:lnTo>
                    <a:lnTo>
                      <a:pt x="11" y="3"/>
                    </a:lnTo>
                    <a:lnTo>
                      <a:pt x="13" y="4"/>
                    </a:lnTo>
                    <a:lnTo>
                      <a:pt x="12" y="6"/>
                    </a:lnTo>
                    <a:lnTo>
                      <a:pt x="15" y="9"/>
                    </a:lnTo>
                    <a:lnTo>
                      <a:pt x="13" y="12"/>
                    </a:lnTo>
                    <a:lnTo>
                      <a:pt x="17" y="14"/>
                    </a:lnTo>
                    <a:lnTo>
                      <a:pt x="19" y="16"/>
                    </a:lnTo>
                    <a:lnTo>
                      <a:pt x="19" y="22"/>
                    </a:lnTo>
                    <a:lnTo>
                      <a:pt x="17" y="22"/>
                    </a:lnTo>
                    <a:lnTo>
                      <a:pt x="14" y="17"/>
                    </a:lnTo>
                    <a:lnTo>
                      <a:pt x="14" y="16"/>
                    </a:lnTo>
                    <a:lnTo>
                      <a:pt x="11" y="16"/>
                    </a:lnTo>
                    <a:lnTo>
                      <a:pt x="9" y="14"/>
                    </a:lnTo>
                    <a:lnTo>
                      <a:pt x="8" y="14"/>
                    </a:lnTo>
                    <a:lnTo>
                      <a:pt x="5" y="11"/>
                    </a:lnTo>
                    <a:lnTo>
                      <a:pt x="0" y="9"/>
                    </a:lnTo>
                    <a:lnTo>
                      <a:pt x="1" y="4"/>
                    </a:lnTo>
                    <a:lnTo>
                      <a:pt x="0" y="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1"/>
              <p:cNvSpPr>
                <a:spLocks/>
              </p:cNvSpPr>
              <p:nvPr/>
            </p:nvSpPr>
            <p:spPr bwMode="auto">
              <a:xfrm>
                <a:off x="3041650" y="5168900"/>
                <a:ext cx="79375" cy="42863"/>
              </a:xfrm>
              <a:custGeom>
                <a:avLst/>
                <a:gdLst>
                  <a:gd name="T0" fmla="*/ 50 w 50"/>
                  <a:gd name="T1" fmla="*/ 10 h 27"/>
                  <a:gd name="T2" fmla="*/ 50 w 50"/>
                  <a:gd name="T3" fmla="*/ 14 h 27"/>
                  <a:gd name="T4" fmla="*/ 46 w 50"/>
                  <a:gd name="T5" fmla="*/ 15 h 27"/>
                  <a:gd name="T6" fmla="*/ 48 w 50"/>
                  <a:gd name="T7" fmla="*/ 16 h 27"/>
                  <a:gd name="T8" fmla="*/ 45 w 50"/>
                  <a:gd name="T9" fmla="*/ 23 h 27"/>
                  <a:gd name="T10" fmla="*/ 44 w 50"/>
                  <a:gd name="T11" fmla="*/ 25 h 27"/>
                  <a:gd name="T12" fmla="*/ 38 w 50"/>
                  <a:gd name="T13" fmla="*/ 25 h 27"/>
                  <a:gd name="T14" fmla="*/ 34 w 50"/>
                  <a:gd name="T15" fmla="*/ 27 h 27"/>
                  <a:gd name="T16" fmla="*/ 29 w 50"/>
                  <a:gd name="T17" fmla="*/ 26 h 27"/>
                  <a:gd name="T18" fmla="*/ 20 w 50"/>
                  <a:gd name="T19" fmla="*/ 23 h 27"/>
                  <a:gd name="T20" fmla="*/ 17 w 50"/>
                  <a:gd name="T21" fmla="*/ 20 h 27"/>
                  <a:gd name="T22" fmla="*/ 11 w 50"/>
                  <a:gd name="T23" fmla="*/ 22 h 27"/>
                  <a:gd name="T24" fmla="*/ 10 w 50"/>
                  <a:gd name="T25" fmla="*/ 23 h 27"/>
                  <a:gd name="T26" fmla="*/ 7 w 50"/>
                  <a:gd name="T27" fmla="*/ 22 h 27"/>
                  <a:gd name="T28" fmla="*/ 3 w 50"/>
                  <a:gd name="T29" fmla="*/ 22 h 27"/>
                  <a:gd name="T30" fmla="*/ 0 w 50"/>
                  <a:gd name="T31" fmla="*/ 20 h 27"/>
                  <a:gd name="T32" fmla="*/ 0 w 50"/>
                  <a:gd name="T33" fmla="*/ 17 h 27"/>
                  <a:gd name="T34" fmla="*/ 0 w 50"/>
                  <a:gd name="T35" fmla="*/ 16 h 27"/>
                  <a:gd name="T36" fmla="*/ 3 w 50"/>
                  <a:gd name="T37" fmla="*/ 16 h 27"/>
                  <a:gd name="T38" fmla="*/ 7 w 50"/>
                  <a:gd name="T39" fmla="*/ 19 h 27"/>
                  <a:gd name="T40" fmla="*/ 7 w 50"/>
                  <a:gd name="T41" fmla="*/ 16 h 27"/>
                  <a:gd name="T42" fmla="*/ 13 w 50"/>
                  <a:gd name="T43" fmla="*/ 16 h 27"/>
                  <a:gd name="T44" fmla="*/ 17 w 50"/>
                  <a:gd name="T45" fmla="*/ 15 h 27"/>
                  <a:gd name="T46" fmla="*/ 21 w 50"/>
                  <a:gd name="T47" fmla="*/ 15 h 27"/>
                  <a:gd name="T48" fmla="*/ 23 w 50"/>
                  <a:gd name="T49" fmla="*/ 17 h 27"/>
                  <a:gd name="T50" fmla="*/ 23 w 50"/>
                  <a:gd name="T51" fmla="*/ 15 h 27"/>
                  <a:gd name="T52" fmla="*/ 22 w 50"/>
                  <a:gd name="T53" fmla="*/ 9 h 27"/>
                  <a:gd name="T54" fmla="*/ 25 w 50"/>
                  <a:gd name="T55" fmla="*/ 8 h 27"/>
                  <a:gd name="T56" fmla="*/ 27 w 50"/>
                  <a:gd name="T57" fmla="*/ 3 h 27"/>
                  <a:gd name="T58" fmla="*/ 33 w 50"/>
                  <a:gd name="T59" fmla="*/ 6 h 27"/>
                  <a:gd name="T60" fmla="*/ 37 w 50"/>
                  <a:gd name="T61" fmla="*/ 2 h 27"/>
                  <a:gd name="T62" fmla="*/ 39 w 50"/>
                  <a:gd name="T63" fmla="*/ 0 h 27"/>
                  <a:gd name="T64" fmla="*/ 44 w 50"/>
                  <a:gd name="T65" fmla="*/ 4 h 27"/>
                  <a:gd name="T66" fmla="*/ 48 w 50"/>
                  <a:gd name="T67" fmla="*/ 4 h 27"/>
                  <a:gd name="T68" fmla="*/ 50 w 50"/>
                  <a:gd name="T69" fmla="*/ 5 h 27"/>
                  <a:gd name="T70" fmla="*/ 50 w 50"/>
                  <a:gd name="T71" fmla="*/ 6 h 27"/>
                  <a:gd name="T72" fmla="*/ 50 w 50"/>
                  <a:gd name="T7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27">
                    <a:moveTo>
                      <a:pt x="50" y="10"/>
                    </a:moveTo>
                    <a:lnTo>
                      <a:pt x="50" y="14"/>
                    </a:lnTo>
                    <a:lnTo>
                      <a:pt x="46" y="15"/>
                    </a:lnTo>
                    <a:lnTo>
                      <a:pt x="48" y="16"/>
                    </a:lnTo>
                    <a:lnTo>
                      <a:pt x="45" y="23"/>
                    </a:lnTo>
                    <a:lnTo>
                      <a:pt x="44" y="25"/>
                    </a:lnTo>
                    <a:lnTo>
                      <a:pt x="38" y="25"/>
                    </a:lnTo>
                    <a:lnTo>
                      <a:pt x="34" y="27"/>
                    </a:lnTo>
                    <a:lnTo>
                      <a:pt x="29" y="26"/>
                    </a:lnTo>
                    <a:lnTo>
                      <a:pt x="20" y="23"/>
                    </a:lnTo>
                    <a:lnTo>
                      <a:pt x="17" y="20"/>
                    </a:lnTo>
                    <a:lnTo>
                      <a:pt x="11" y="22"/>
                    </a:lnTo>
                    <a:lnTo>
                      <a:pt x="10" y="23"/>
                    </a:lnTo>
                    <a:lnTo>
                      <a:pt x="7" y="22"/>
                    </a:lnTo>
                    <a:lnTo>
                      <a:pt x="3" y="22"/>
                    </a:lnTo>
                    <a:lnTo>
                      <a:pt x="0" y="20"/>
                    </a:lnTo>
                    <a:lnTo>
                      <a:pt x="0" y="17"/>
                    </a:lnTo>
                    <a:lnTo>
                      <a:pt x="0" y="16"/>
                    </a:lnTo>
                    <a:lnTo>
                      <a:pt x="3" y="16"/>
                    </a:lnTo>
                    <a:lnTo>
                      <a:pt x="7" y="19"/>
                    </a:lnTo>
                    <a:lnTo>
                      <a:pt x="7" y="16"/>
                    </a:lnTo>
                    <a:lnTo>
                      <a:pt x="13" y="16"/>
                    </a:lnTo>
                    <a:lnTo>
                      <a:pt x="17" y="15"/>
                    </a:lnTo>
                    <a:lnTo>
                      <a:pt x="21" y="15"/>
                    </a:lnTo>
                    <a:lnTo>
                      <a:pt x="23" y="17"/>
                    </a:lnTo>
                    <a:lnTo>
                      <a:pt x="23" y="15"/>
                    </a:lnTo>
                    <a:lnTo>
                      <a:pt x="22" y="9"/>
                    </a:lnTo>
                    <a:lnTo>
                      <a:pt x="25" y="8"/>
                    </a:lnTo>
                    <a:lnTo>
                      <a:pt x="27" y="3"/>
                    </a:lnTo>
                    <a:lnTo>
                      <a:pt x="33" y="6"/>
                    </a:lnTo>
                    <a:lnTo>
                      <a:pt x="37" y="2"/>
                    </a:lnTo>
                    <a:lnTo>
                      <a:pt x="39" y="0"/>
                    </a:lnTo>
                    <a:lnTo>
                      <a:pt x="44" y="4"/>
                    </a:lnTo>
                    <a:lnTo>
                      <a:pt x="48" y="4"/>
                    </a:lnTo>
                    <a:lnTo>
                      <a:pt x="50" y="5"/>
                    </a:lnTo>
                    <a:lnTo>
                      <a:pt x="50" y="6"/>
                    </a:lnTo>
                    <a:lnTo>
                      <a:pt x="50" y="1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3"/>
              <p:cNvSpPr>
                <a:spLocks noEditPoints="1"/>
              </p:cNvSpPr>
              <p:nvPr/>
            </p:nvSpPr>
            <p:spPr bwMode="auto">
              <a:xfrm>
                <a:off x="3417888" y="5278438"/>
                <a:ext cx="60325" cy="50800"/>
              </a:xfrm>
              <a:custGeom>
                <a:avLst/>
                <a:gdLst>
                  <a:gd name="T0" fmla="*/ 1 w 38"/>
                  <a:gd name="T1" fmla="*/ 20 h 32"/>
                  <a:gd name="T2" fmla="*/ 3 w 38"/>
                  <a:gd name="T3" fmla="*/ 22 h 32"/>
                  <a:gd name="T4" fmla="*/ 6 w 38"/>
                  <a:gd name="T5" fmla="*/ 22 h 32"/>
                  <a:gd name="T6" fmla="*/ 6 w 38"/>
                  <a:gd name="T7" fmla="*/ 23 h 32"/>
                  <a:gd name="T8" fmla="*/ 9 w 38"/>
                  <a:gd name="T9" fmla="*/ 28 h 32"/>
                  <a:gd name="T10" fmla="*/ 4 w 38"/>
                  <a:gd name="T11" fmla="*/ 27 h 32"/>
                  <a:gd name="T12" fmla="*/ 0 w 38"/>
                  <a:gd name="T13" fmla="*/ 23 h 32"/>
                  <a:gd name="T14" fmla="*/ 0 w 38"/>
                  <a:gd name="T15" fmla="*/ 20 h 32"/>
                  <a:gd name="T16" fmla="*/ 1 w 38"/>
                  <a:gd name="T17" fmla="*/ 20 h 32"/>
                  <a:gd name="T18" fmla="*/ 17 w 38"/>
                  <a:gd name="T19" fmla="*/ 6 h 32"/>
                  <a:gd name="T20" fmla="*/ 19 w 38"/>
                  <a:gd name="T21" fmla="*/ 6 h 32"/>
                  <a:gd name="T22" fmla="*/ 21 w 38"/>
                  <a:gd name="T23" fmla="*/ 5 h 32"/>
                  <a:gd name="T24" fmla="*/ 26 w 38"/>
                  <a:gd name="T25" fmla="*/ 1 h 32"/>
                  <a:gd name="T26" fmla="*/ 29 w 38"/>
                  <a:gd name="T27" fmla="*/ 5 h 32"/>
                  <a:gd name="T28" fmla="*/ 32 w 38"/>
                  <a:gd name="T29" fmla="*/ 12 h 32"/>
                  <a:gd name="T30" fmla="*/ 35 w 38"/>
                  <a:gd name="T31" fmla="*/ 12 h 32"/>
                  <a:gd name="T32" fmla="*/ 38 w 38"/>
                  <a:gd name="T33" fmla="*/ 15 h 32"/>
                  <a:gd name="T34" fmla="*/ 32 w 38"/>
                  <a:gd name="T35" fmla="*/ 15 h 32"/>
                  <a:gd name="T36" fmla="*/ 30 w 38"/>
                  <a:gd name="T37" fmla="*/ 22 h 32"/>
                  <a:gd name="T38" fmla="*/ 29 w 38"/>
                  <a:gd name="T39" fmla="*/ 26 h 32"/>
                  <a:gd name="T40" fmla="*/ 27 w 38"/>
                  <a:gd name="T41" fmla="*/ 27 h 32"/>
                  <a:gd name="T42" fmla="*/ 27 w 38"/>
                  <a:gd name="T43" fmla="*/ 32 h 32"/>
                  <a:gd name="T44" fmla="*/ 26 w 38"/>
                  <a:gd name="T45" fmla="*/ 32 h 32"/>
                  <a:gd name="T46" fmla="*/ 21 w 38"/>
                  <a:gd name="T47" fmla="*/ 27 h 32"/>
                  <a:gd name="T48" fmla="*/ 23 w 38"/>
                  <a:gd name="T49" fmla="*/ 23 h 32"/>
                  <a:gd name="T50" fmla="*/ 22 w 38"/>
                  <a:gd name="T51" fmla="*/ 21 h 32"/>
                  <a:gd name="T52" fmla="*/ 19 w 38"/>
                  <a:gd name="T53" fmla="*/ 21 h 32"/>
                  <a:gd name="T54" fmla="*/ 11 w 38"/>
                  <a:gd name="T55" fmla="*/ 28 h 32"/>
                  <a:gd name="T56" fmla="*/ 11 w 38"/>
                  <a:gd name="T57" fmla="*/ 22 h 32"/>
                  <a:gd name="T58" fmla="*/ 7 w 38"/>
                  <a:gd name="T59" fmla="*/ 20 h 32"/>
                  <a:gd name="T60" fmla="*/ 5 w 38"/>
                  <a:gd name="T61" fmla="*/ 17 h 32"/>
                  <a:gd name="T62" fmla="*/ 7 w 38"/>
                  <a:gd name="T63" fmla="*/ 15 h 32"/>
                  <a:gd name="T64" fmla="*/ 4 w 38"/>
                  <a:gd name="T65" fmla="*/ 12 h 32"/>
                  <a:gd name="T66" fmla="*/ 5 w 38"/>
                  <a:gd name="T67" fmla="*/ 10 h 32"/>
                  <a:gd name="T68" fmla="*/ 3 w 38"/>
                  <a:gd name="T69" fmla="*/ 9 h 32"/>
                  <a:gd name="T70" fmla="*/ 1 w 38"/>
                  <a:gd name="T71" fmla="*/ 6 h 32"/>
                  <a:gd name="T72" fmla="*/ 3 w 38"/>
                  <a:gd name="T73" fmla="*/ 4 h 32"/>
                  <a:gd name="T74" fmla="*/ 7 w 38"/>
                  <a:gd name="T75" fmla="*/ 8 h 32"/>
                  <a:gd name="T76" fmla="*/ 11 w 38"/>
                  <a:gd name="T77" fmla="*/ 8 h 32"/>
                  <a:gd name="T78" fmla="*/ 12 w 38"/>
                  <a:gd name="T79" fmla="*/ 6 h 32"/>
                  <a:gd name="T80" fmla="*/ 9 w 38"/>
                  <a:gd name="T81" fmla="*/ 1 h 32"/>
                  <a:gd name="T82" fmla="*/ 11 w 38"/>
                  <a:gd name="T83" fmla="*/ 0 h 32"/>
                  <a:gd name="T84" fmla="*/ 12 w 38"/>
                  <a:gd name="T85" fmla="*/ 0 h 32"/>
                  <a:gd name="T86" fmla="*/ 17 w 38"/>
                  <a:gd name="T87"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8" h="32">
                    <a:moveTo>
                      <a:pt x="1" y="20"/>
                    </a:moveTo>
                    <a:lnTo>
                      <a:pt x="3" y="22"/>
                    </a:lnTo>
                    <a:lnTo>
                      <a:pt x="6" y="22"/>
                    </a:lnTo>
                    <a:lnTo>
                      <a:pt x="6" y="23"/>
                    </a:lnTo>
                    <a:lnTo>
                      <a:pt x="9" y="28"/>
                    </a:lnTo>
                    <a:lnTo>
                      <a:pt x="4" y="27"/>
                    </a:lnTo>
                    <a:lnTo>
                      <a:pt x="0" y="23"/>
                    </a:lnTo>
                    <a:lnTo>
                      <a:pt x="0" y="20"/>
                    </a:lnTo>
                    <a:lnTo>
                      <a:pt x="1" y="20"/>
                    </a:lnTo>
                    <a:close/>
                    <a:moveTo>
                      <a:pt x="17" y="6"/>
                    </a:moveTo>
                    <a:lnTo>
                      <a:pt x="19" y="6"/>
                    </a:lnTo>
                    <a:lnTo>
                      <a:pt x="21" y="5"/>
                    </a:lnTo>
                    <a:lnTo>
                      <a:pt x="26" y="1"/>
                    </a:lnTo>
                    <a:lnTo>
                      <a:pt x="29" y="5"/>
                    </a:lnTo>
                    <a:lnTo>
                      <a:pt x="32" y="12"/>
                    </a:lnTo>
                    <a:lnTo>
                      <a:pt x="35" y="12"/>
                    </a:lnTo>
                    <a:lnTo>
                      <a:pt x="38" y="15"/>
                    </a:lnTo>
                    <a:lnTo>
                      <a:pt x="32" y="15"/>
                    </a:lnTo>
                    <a:lnTo>
                      <a:pt x="30" y="22"/>
                    </a:lnTo>
                    <a:lnTo>
                      <a:pt x="29" y="26"/>
                    </a:lnTo>
                    <a:lnTo>
                      <a:pt x="27" y="27"/>
                    </a:lnTo>
                    <a:lnTo>
                      <a:pt x="27" y="32"/>
                    </a:lnTo>
                    <a:lnTo>
                      <a:pt x="26" y="32"/>
                    </a:lnTo>
                    <a:lnTo>
                      <a:pt x="21" y="27"/>
                    </a:lnTo>
                    <a:lnTo>
                      <a:pt x="23" y="23"/>
                    </a:lnTo>
                    <a:lnTo>
                      <a:pt x="22" y="21"/>
                    </a:lnTo>
                    <a:lnTo>
                      <a:pt x="19" y="21"/>
                    </a:lnTo>
                    <a:lnTo>
                      <a:pt x="11" y="28"/>
                    </a:lnTo>
                    <a:lnTo>
                      <a:pt x="11" y="22"/>
                    </a:lnTo>
                    <a:lnTo>
                      <a:pt x="7" y="20"/>
                    </a:lnTo>
                    <a:lnTo>
                      <a:pt x="5" y="17"/>
                    </a:lnTo>
                    <a:lnTo>
                      <a:pt x="7" y="15"/>
                    </a:lnTo>
                    <a:lnTo>
                      <a:pt x="4" y="12"/>
                    </a:lnTo>
                    <a:lnTo>
                      <a:pt x="5" y="10"/>
                    </a:lnTo>
                    <a:lnTo>
                      <a:pt x="3" y="9"/>
                    </a:lnTo>
                    <a:lnTo>
                      <a:pt x="1" y="6"/>
                    </a:lnTo>
                    <a:lnTo>
                      <a:pt x="3" y="4"/>
                    </a:lnTo>
                    <a:lnTo>
                      <a:pt x="7" y="8"/>
                    </a:lnTo>
                    <a:lnTo>
                      <a:pt x="11" y="8"/>
                    </a:lnTo>
                    <a:lnTo>
                      <a:pt x="12" y="6"/>
                    </a:lnTo>
                    <a:lnTo>
                      <a:pt x="9" y="1"/>
                    </a:lnTo>
                    <a:lnTo>
                      <a:pt x="11" y="0"/>
                    </a:lnTo>
                    <a:lnTo>
                      <a:pt x="12" y="0"/>
                    </a:lnTo>
                    <a:lnTo>
                      <a:pt x="17" y="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4"/>
              <p:cNvSpPr>
                <a:spLocks/>
              </p:cNvSpPr>
              <p:nvPr/>
            </p:nvSpPr>
            <p:spPr bwMode="auto">
              <a:xfrm>
                <a:off x="3108325" y="5229225"/>
                <a:ext cx="41275" cy="38100"/>
              </a:xfrm>
              <a:custGeom>
                <a:avLst/>
                <a:gdLst>
                  <a:gd name="T0" fmla="*/ 21 w 26"/>
                  <a:gd name="T1" fmla="*/ 3 h 24"/>
                  <a:gd name="T2" fmla="*/ 24 w 26"/>
                  <a:gd name="T3" fmla="*/ 3 h 24"/>
                  <a:gd name="T4" fmla="*/ 22 w 26"/>
                  <a:gd name="T5" fmla="*/ 8 h 24"/>
                  <a:gd name="T6" fmla="*/ 26 w 26"/>
                  <a:gd name="T7" fmla="*/ 12 h 24"/>
                  <a:gd name="T8" fmla="*/ 25 w 26"/>
                  <a:gd name="T9" fmla="*/ 16 h 24"/>
                  <a:gd name="T10" fmla="*/ 24 w 26"/>
                  <a:gd name="T11" fmla="*/ 17 h 24"/>
                  <a:gd name="T12" fmla="*/ 22 w 26"/>
                  <a:gd name="T13" fmla="*/ 17 h 24"/>
                  <a:gd name="T14" fmla="*/ 20 w 26"/>
                  <a:gd name="T15" fmla="*/ 19 h 24"/>
                  <a:gd name="T16" fmla="*/ 19 w 26"/>
                  <a:gd name="T17" fmla="*/ 24 h 24"/>
                  <a:gd name="T18" fmla="*/ 13 w 26"/>
                  <a:gd name="T19" fmla="*/ 20 h 24"/>
                  <a:gd name="T20" fmla="*/ 10 w 26"/>
                  <a:gd name="T21" fmla="*/ 17 h 24"/>
                  <a:gd name="T22" fmla="*/ 8 w 26"/>
                  <a:gd name="T23" fmla="*/ 16 h 24"/>
                  <a:gd name="T24" fmla="*/ 4 w 26"/>
                  <a:gd name="T25" fmla="*/ 12 h 24"/>
                  <a:gd name="T26" fmla="*/ 3 w 26"/>
                  <a:gd name="T27" fmla="*/ 8 h 24"/>
                  <a:gd name="T28" fmla="*/ 0 w 26"/>
                  <a:gd name="T29" fmla="*/ 5 h 24"/>
                  <a:gd name="T30" fmla="*/ 2 w 26"/>
                  <a:gd name="T31" fmla="*/ 0 h 24"/>
                  <a:gd name="T32" fmla="*/ 4 w 26"/>
                  <a:gd name="T33" fmla="*/ 2 h 24"/>
                  <a:gd name="T34" fmla="*/ 6 w 26"/>
                  <a:gd name="T35" fmla="*/ 1 h 24"/>
                  <a:gd name="T36" fmla="*/ 8 w 26"/>
                  <a:gd name="T37" fmla="*/ 0 h 24"/>
                  <a:gd name="T38" fmla="*/ 14 w 26"/>
                  <a:gd name="T39" fmla="*/ 2 h 24"/>
                  <a:gd name="T40" fmla="*/ 19 w 26"/>
                  <a:gd name="T41" fmla="*/ 2 h 24"/>
                  <a:gd name="T42" fmla="*/ 21 w 26"/>
                  <a:gd name="T43"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4">
                    <a:moveTo>
                      <a:pt x="21" y="3"/>
                    </a:moveTo>
                    <a:lnTo>
                      <a:pt x="24" y="3"/>
                    </a:lnTo>
                    <a:lnTo>
                      <a:pt x="22" y="8"/>
                    </a:lnTo>
                    <a:lnTo>
                      <a:pt x="26" y="12"/>
                    </a:lnTo>
                    <a:lnTo>
                      <a:pt x="25" y="16"/>
                    </a:lnTo>
                    <a:lnTo>
                      <a:pt x="24" y="17"/>
                    </a:lnTo>
                    <a:lnTo>
                      <a:pt x="22" y="17"/>
                    </a:lnTo>
                    <a:lnTo>
                      <a:pt x="20" y="19"/>
                    </a:lnTo>
                    <a:lnTo>
                      <a:pt x="19" y="24"/>
                    </a:lnTo>
                    <a:lnTo>
                      <a:pt x="13" y="20"/>
                    </a:lnTo>
                    <a:lnTo>
                      <a:pt x="10" y="17"/>
                    </a:lnTo>
                    <a:lnTo>
                      <a:pt x="8" y="16"/>
                    </a:lnTo>
                    <a:lnTo>
                      <a:pt x="4" y="12"/>
                    </a:lnTo>
                    <a:lnTo>
                      <a:pt x="3" y="8"/>
                    </a:lnTo>
                    <a:lnTo>
                      <a:pt x="0" y="5"/>
                    </a:lnTo>
                    <a:lnTo>
                      <a:pt x="2" y="0"/>
                    </a:lnTo>
                    <a:lnTo>
                      <a:pt x="4" y="2"/>
                    </a:lnTo>
                    <a:lnTo>
                      <a:pt x="6" y="1"/>
                    </a:lnTo>
                    <a:lnTo>
                      <a:pt x="8" y="0"/>
                    </a:lnTo>
                    <a:lnTo>
                      <a:pt x="14" y="2"/>
                    </a:lnTo>
                    <a:lnTo>
                      <a:pt x="19" y="2"/>
                    </a:lnTo>
                    <a:lnTo>
                      <a:pt x="21" y="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6"/>
              <p:cNvSpPr>
                <a:spLocks/>
              </p:cNvSpPr>
              <p:nvPr/>
            </p:nvSpPr>
            <p:spPr bwMode="auto">
              <a:xfrm>
                <a:off x="2967038" y="5129213"/>
                <a:ext cx="39688" cy="33338"/>
              </a:xfrm>
              <a:custGeom>
                <a:avLst/>
                <a:gdLst>
                  <a:gd name="T0" fmla="*/ 5 w 25"/>
                  <a:gd name="T1" fmla="*/ 2 h 21"/>
                  <a:gd name="T2" fmla="*/ 10 w 25"/>
                  <a:gd name="T3" fmla="*/ 2 h 21"/>
                  <a:gd name="T4" fmla="*/ 17 w 25"/>
                  <a:gd name="T5" fmla="*/ 0 h 21"/>
                  <a:gd name="T6" fmla="*/ 21 w 25"/>
                  <a:gd name="T7" fmla="*/ 5 h 21"/>
                  <a:gd name="T8" fmla="*/ 25 w 25"/>
                  <a:gd name="T9" fmla="*/ 7 h 21"/>
                  <a:gd name="T10" fmla="*/ 25 w 25"/>
                  <a:gd name="T11" fmla="*/ 15 h 21"/>
                  <a:gd name="T12" fmla="*/ 22 w 25"/>
                  <a:gd name="T13" fmla="*/ 15 h 21"/>
                  <a:gd name="T14" fmla="*/ 21 w 25"/>
                  <a:gd name="T15" fmla="*/ 21 h 21"/>
                  <a:gd name="T16" fmla="*/ 16 w 25"/>
                  <a:gd name="T17" fmla="*/ 16 h 21"/>
                  <a:gd name="T18" fmla="*/ 12 w 25"/>
                  <a:gd name="T19" fmla="*/ 17 h 21"/>
                  <a:gd name="T20" fmla="*/ 8 w 25"/>
                  <a:gd name="T21" fmla="*/ 12 h 21"/>
                  <a:gd name="T22" fmla="*/ 4 w 25"/>
                  <a:gd name="T23" fmla="*/ 7 h 21"/>
                  <a:gd name="T24" fmla="*/ 2 w 25"/>
                  <a:gd name="T25" fmla="*/ 7 h 21"/>
                  <a:gd name="T26" fmla="*/ 0 w 25"/>
                  <a:gd name="T27" fmla="*/ 4 h 21"/>
                  <a:gd name="T28" fmla="*/ 5 w 25"/>
                  <a:gd name="T29"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 h="21">
                    <a:moveTo>
                      <a:pt x="5" y="2"/>
                    </a:moveTo>
                    <a:lnTo>
                      <a:pt x="10" y="2"/>
                    </a:lnTo>
                    <a:lnTo>
                      <a:pt x="17" y="0"/>
                    </a:lnTo>
                    <a:lnTo>
                      <a:pt x="21" y="5"/>
                    </a:lnTo>
                    <a:lnTo>
                      <a:pt x="25" y="7"/>
                    </a:lnTo>
                    <a:lnTo>
                      <a:pt x="25" y="15"/>
                    </a:lnTo>
                    <a:lnTo>
                      <a:pt x="22" y="15"/>
                    </a:lnTo>
                    <a:lnTo>
                      <a:pt x="21" y="21"/>
                    </a:lnTo>
                    <a:lnTo>
                      <a:pt x="16" y="16"/>
                    </a:lnTo>
                    <a:lnTo>
                      <a:pt x="12" y="17"/>
                    </a:lnTo>
                    <a:lnTo>
                      <a:pt x="8" y="12"/>
                    </a:lnTo>
                    <a:lnTo>
                      <a:pt x="4" y="7"/>
                    </a:lnTo>
                    <a:lnTo>
                      <a:pt x="2" y="7"/>
                    </a:lnTo>
                    <a:lnTo>
                      <a:pt x="0" y="4"/>
                    </a:lnTo>
                    <a:lnTo>
                      <a:pt x="5" y="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0" name="Freeform 18"/>
              <p:cNvSpPr>
                <a:spLocks/>
              </p:cNvSpPr>
              <p:nvPr/>
            </p:nvSpPr>
            <p:spPr bwMode="auto">
              <a:xfrm>
                <a:off x="3178175" y="5245100"/>
                <a:ext cx="66675" cy="42863"/>
              </a:xfrm>
              <a:custGeom>
                <a:avLst/>
                <a:gdLst>
                  <a:gd name="T0" fmla="*/ 3 w 42"/>
                  <a:gd name="T1" fmla="*/ 0 h 27"/>
                  <a:gd name="T2" fmla="*/ 4 w 42"/>
                  <a:gd name="T3" fmla="*/ 3 h 27"/>
                  <a:gd name="T4" fmla="*/ 6 w 42"/>
                  <a:gd name="T5" fmla="*/ 3 h 27"/>
                  <a:gd name="T6" fmla="*/ 12 w 42"/>
                  <a:gd name="T7" fmla="*/ 4 h 27"/>
                  <a:gd name="T8" fmla="*/ 22 w 42"/>
                  <a:gd name="T9" fmla="*/ 4 h 27"/>
                  <a:gd name="T10" fmla="*/ 26 w 42"/>
                  <a:gd name="T11" fmla="*/ 2 h 27"/>
                  <a:gd name="T12" fmla="*/ 33 w 42"/>
                  <a:gd name="T13" fmla="*/ 1 h 27"/>
                  <a:gd name="T14" fmla="*/ 38 w 42"/>
                  <a:gd name="T15" fmla="*/ 3 h 27"/>
                  <a:gd name="T16" fmla="*/ 42 w 42"/>
                  <a:gd name="T17" fmla="*/ 4 h 27"/>
                  <a:gd name="T18" fmla="*/ 39 w 42"/>
                  <a:gd name="T19" fmla="*/ 8 h 27"/>
                  <a:gd name="T20" fmla="*/ 36 w 42"/>
                  <a:gd name="T21" fmla="*/ 15 h 27"/>
                  <a:gd name="T22" fmla="*/ 38 w 42"/>
                  <a:gd name="T23" fmla="*/ 20 h 27"/>
                  <a:gd name="T24" fmla="*/ 33 w 42"/>
                  <a:gd name="T25" fmla="*/ 19 h 27"/>
                  <a:gd name="T26" fmla="*/ 26 w 42"/>
                  <a:gd name="T27" fmla="*/ 21 h 27"/>
                  <a:gd name="T28" fmla="*/ 26 w 42"/>
                  <a:gd name="T29" fmla="*/ 26 h 27"/>
                  <a:gd name="T30" fmla="*/ 20 w 42"/>
                  <a:gd name="T31" fmla="*/ 27 h 27"/>
                  <a:gd name="T32" fmla="*/ 15 w 42"/>
                  <a:gd name="T33" fmla="*/ 24 h 27"/>
                  <a:gd name="T34" fmla="*/ 9 w 42"/>
                  <a:gd name="T35" fmla="*/ 26 h 27"/>
                  <a:gd name="T36" fmla="*/ 4 w 42"/>
                  <a:gd name="T37" fmla="*/ 26 h 27"/>
                  <a:gd name="T38" fmla="*/ 4 w 42"/>
                  <a:gd name="T39" fmla="*/ 20 h 27"/>
                  <a:gd name="T40" fmla="*/ 0 w 42"/>
                  <a:gd name="T41" fmla="*/ 18 h 27"/>
                  <a:gd name="T42" fmla="*/ 1 w 42"/>
                  <a:gd name="T43" fmla="*/ 16 h 27"/>
                  <a:gd name="T44" fmla="*/ 1 w 42"/>
                  <a:gd name="T45" fmla="*/ 15 h 27"/>
                  <a:gd name="T46" fmla="*/ 1 w 42"/>
                  <a:gd name="T47" fmla="*/ 12 h 27"/>
                  <a:gd name="T48" fmla="*/ 5 w 42"/>
                  <a:gd name="T49" fmla="*/ 9 h 27"/>
                  <a:gd name="T50" fmla="*/ 1 w 42"/>
                  <a:gd name="T51" fmla="*/ 6 h 27"/>
                  <a:gd name="T52" fmla="*/ 0 w 42"/>
                  <a:gd name="T53" fmla="*/ 2 h 27"/>
                  <a:gd name="T54" fmla="*/ 3 w 42"/>
                  <a:gd name="T55"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2" h="27">
                    <a:moveTo>
                      <a:pt x="3" y="0"/>
                    </a:moveTo>
                    <a:lnTo>
                      <a:pt x="4" y="3"/>
                    </a:lnTo>
                    <a:lnTo>
                      <a:pt x="6" y="3"/>
                    </a:lnTo>
                    <a:lnTo>
                      <a:pt x="12" y="4"/>
                    </a:lnTo>
                    <a:lnTo>
                      <a:pt x="22" y="4"/>
                    </a:lnTo>
                    <a:lnTo>
                      <a:pt x="26" y="2"/>
                    </a:lnTo>
                    <a:lnTo>
                      <a:pt x="33" y="1"/>
                    </a:lnTo>
                    <a:lnTo>
                      <a:pt x="38" y="3"/>
                    </a:lnTo>
                    <a:lnTo>
                      <a:pt x="42" y="4"/>
                    </a:lnTo>
                    <a:lnTo>
                      <a:pt x="39" y="8"/>
                    </a:lnTo>
                    <a:lnTo>
                      <a:pt x="36" y="15"/>
                    </a:lnTo>
                    <a:lnTo>
                      <a:pt x="38" y="20"/>
                    </a:lnTo>
                    <a:lnTo>
                      <a:pt x="33" y="19"/>
                    </a:lnTo>
                    <a:lnTo>
                      <a:pt x="26" y="21"/>
                    </a:lnTo>
                    <a:lnTo>
                      <a:pt x="26" y="26"/>
                    </a:lnTo>
                    <a:lnTo>
                      <a:pt x="20" y="27"/>
                    </a:lnTo>
                    <a:lnTo>
                      <a:pt x="15" y="24"/>
                    </a:lnTo>
                    <a:lnTo>
                      <a:pt x="9" y="26"/>
                    </a:lnTo>
                    <a:lnTo>
                      <a:pt x="4" y="26"/>
                    </a:lnTo>
                    <a:lnTo>
                      <a:pt x="4" y="20"/>
                    </a:lnTo>
                    <a:lnTo>
                      <a:pt x="0" y="18"/>
                    </a:lnTo>
                    <a:lnTo>
                      <a:pt x="1" y="16"/>
                    </a:lnTo>
                    <a:lnTo>
                      <a:pt x="1" y="15"/>
                    </a:lnTo>
                    <a:lnTo>
                      <a:pt x="1" y="12"/>
                    </a:lnTo>
                    <a:lnTo>
                      <a:pt x="5" y="9"/>
                    </a:lnTo>
                    <a:lnTo>
                      <a:pt x="1" y="6"/>
                    </a:lnTo>
                    <a:lnTo>
                      <a:pt x="0" y="2"/>
                    </a:lnTo>
                    <a:lnTo>
                      <a:pt x="3" y="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0" name="Freeform 27"/>
              <p:cNvSpPr>
                <a:spLocks/>
              </p:cNvSpPr>
              <p:nvPr/>
            </p:nvSpPr>
            <p:spPr bwMode="auto">
              <a:xfrm>
                <a:off x="3187700" y="5045075"/>
                <a:ext cx="100013" cy="87313"/>
              </a:xfrm>
              <a:custGeom>
                <a:avLst/>
                <a:gdLst>
                  <a:gd name="T0" fmla="*/ 1 w 63"/>
                  <a:gd name="T1" fmla="*/ 26 h 55"/>
                  <a:gd name="T2" fmla="*/ 9 w 63"/>
                  <a:gd name="T3" fmla="*/ 26 h 55"/>
                  <a:gd name="T4" fmla="*/ 16 w 63"/>
                  <a:gd name="T5" fmla="*/ 23 h 55"/>
                  <a:gd name="T6" fmla="*/ 17 w 63"/>
                  <a:gd name="T7" fmla="*/ 16 h 55"/>
                  <a:gd name="T8" fmla="*/ 23 w 63"/>
                  <a:gd name="T9" fmla="*/ 12 h 55"/>
                  <a:gd name="T10" fmla="*/ 22 w 63"/>
                  <a:gd name="T11" fmla="*/ 7 h 55"/>
                  <a:gd name="T12" fmla="*/ 26 w 63"/>
                  <a:gd name="T13" fmla="*/ 5 h 55"/>
                  <a:gd name="T14" fmla="*/ 33 w 63"/>
                  <a:gd name="T15" fmla="*/ 0 h 55"/>
                  <a:gd name="T16" fmla="*/ 40 w 63"/>
                  <a:gd name="T17" fmla="*/ 3 h 55"/>
                  <a:gd name="T18" fmla="*/ 41 w 63"/>
                  <a:gd name="T19" fmla="*/ 6 h 55"/>
                  <a:gd name="T20" fmla="*/ 45 w 63"/>
                  <a:gd name="T21" fmla="*/ 5 h 55"/>
                  <a:gd name="T22" fmla="*/ 51 w 63"/>
                  <a:gd name="T23" fmla="*/ 7 h 55"/>
                  <a:gd name="T24" fmla="*/ 52 w 63"/>
                  <a:gd name="T25" fmla="*/ 13 h 55"/>
                  <a:gd name="T26" fmla="*/ 51 w 63"/>
                  <a:gd name="T27" fmla="*/ 17 h 55"/>
                  <a:gd name="T28" fmla="*/ 55 w 63"/>
                  <a:gd name="T29" fmla="*/ 24 h 55"/>
                  <a:gd name="T30" fmla="*/ 57 w 63"/>
                  <a:gd name="T31" fmla="*/ 25 h 55"/>
                  <a:gd name="T32" fmla="*/ 57 w 63"/>
                  <a:gd name="T33" fmla="*/ 28 h 55"/>
                  <a:gd name="T34" fmla="*/ 62 w 63"/>
                  <a:gd name="T35" fmla="*/ 30 h 55"/>
                  <a:gd name="T36" fmla="*/ 63 w 63"/>
                  <a:gd name="T37" fmla="*/ 32 h 55"/>
                  <a:gd name="T38" fmla="*/ 61 w 63"/>
                  <a:gd name="T39" fmla="*/ 35 h 55"/>
                  <a:gd name="T40" fmla="*/ 56 w 63"/>
                  <a:gd name="T41" fmla="*/ 35 h 55"/>
                  <a:gd name="T42" fmla="*/ 55 w 63"/>
                  <a:gd name="T43" fmla="*/ 36 h 55"/>
                  <a:gd name="T44" fmla="*/ 56 w 63"/>
                  <a:gd name="T45" fmla="*/ 40 h 55"/>
                  <a:gd name="T46" fmla="*/ 57 w 63"/>
                  <a:gd name="T47" fmla="*/ 47 h 55"/>
                  <a:gd name="T48" fmla="*/ 52 w 63"/>
                  <a:gd name="T49" fmla="*/ 47 h 55"/>
                  <a:gd name="T50" fmla="*/ 50 w 63"/>
                  <a:gd name="T51" fmla="*/ 49 h 55"/>
                  <a:gd name="T52" fmla="*/ 50 w 63"/>
                  <a:gd name="T53" fmla="*/ 55 h 55"/>
                  <a:gd name="T54" fmla="*/ 46 w 63"/>
                  <a:gd name="T55" fmla="*/ 54 h 55"/>
                  <a:gd name="T56" fmla="*/ 40 w 63"/>
                  <a:gd name="T57" fmla="*/ 54 h 55"/>
                  <a:gd name="T58" fmla="*/ 39 w 63"/>
                  <a:gd name="T59" fmla="*/ 52 h 55"/>
                  <a:gd name="T60" fmla="*/ 36 w 63"/>
                  <a:gd name="T61" fmla="*/ 54 h 55"/>
                  <a:gd name="T62" fmla="*/ 34 w 63"/>
                  <a:gd name="T63" fmla="*/ 52 h 55"/>
                  <a:gd name="T64" fmla="*/ 28 w 63"/>
                  <a:gd name="T65" fmla="*/ 52 h 55"/>
                  <a:gd name="T66" fmla="*/ 21 w 63"/>
                  <a:gd name="T67" fmla="*/ 49 h 55"/>
                  <a:gd name="T68" fmla="*/ 15 w 63"/>
                  <a:gd name="T69" fmla="*/ 48 h 55"/>
                  <a:gd name="T70" fmla="*/ 9 w 63"/>
                  <a:gd name="T71" fmla="*/ 49 h 55"/>
                  <a:gd name="T72" fmla="*/ 5 w 63"/>
                  <a:gd name="T73" fmla="*/ 52 h 55"/>
                  <a:gd name="T74" fmla="*/ 3 w 63"/>
                  <a:gd name="T75" fmla="*/ 52 h 55"/>
                  <a:gd name="T76" fmla="*/ 1 w 63"/>
                  <a:gd name="T77" fmla="*/ 47 h 55"/>
                  <a:gd name="T78" fmla="*/ 0 w 63"/>
                  <a:gd name="T79" fmla="*/ 42 h 55"/>
                  <a:gd name="T80" fmla="*/ 4 w 63"/>
                  <a:gd name="T81" fmla="*/ 40 h 55"/>
                  <a:gd name="T82" fmla="*/ 4 w 63"/>
                  <a:gd name="T83" fmla="*/ 36 h 55"/>
                  <a:gd name="T84" fmla="*/ 3 w 63"/>
                  <a:gd name="T85" fmla="*/ 31 h 55"/>
                  <a:gd name="T86" fmla="*/ 1 w 63"/>
                  <a:gd name="T87"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 h="55">
                    <a:moveTo>
                      <a:pt x="1" y="26"/>
                    </a:moveTo>
                    <a:lnTo>
                      <a:pt x="9" y="26"/>
                    </a:lnTo>
                    <a:lnTo>
                      <a:pt x="16" y="23"/>
                    </a:lnTo>
                    <a:lnTo>
                      <a:pt x="17" y="16"/>
                    </a:lnTo>
                    <a:lnTo>
                      <a:pt x="23" y="12"/>
                    </a:lnTo>
                    <a:lnTo>
                      <a:pt x="22" y="7"/>
                    </a:lnTo>
                    <a:lnTo>
                      <a:pt x="26" y="5"/>
                    </a:lnTo>
                    <a:lnTo>
                      <a:pt x="33" y="0"/>
                    </a:lnTo>
                    <a:lnTo>
                      <a:pt x="40" y="3"/>
                    </a:lnTo>
                    <a:lnTo>
                      <a:pt x="41" y="6"/>
                    </a:lnTo>
                    <a:lnTo>
                      <a:pt x="45" y="5"/>
                    </a:lnTo>
                    <a:lnTo>
                      <a:pt x="51" y="7"/>
                    </a:lnTo>
                    <a:lnTo>
                      <a:pt x="52" y="13"/>
                    </a:lnTo>
                    <a:lnTo>
                      <a:pt x="51" y="17"/>
                    </a:lnTo>
                    <a:lnTo>
                      <a:pt x="55" y="24"/>
                    </a:lnTo>
                    <a:lnTo>
                      <a:pt x="57" y="25"/>
                    </a:lnTo>
                    <a:lnTo>
                      <a:pt x="57" y="28"/>
                    </a:lnTo>
                    <a:lnTo>
                      <a:pt x="62" y="30"/>
                    </a:lnTo>
                    <a:lnTo>
                      <a:pt x="63" y="32"/>
                    </a:lnTo>
                    <a:lnTo>
                      <a:pt x="61" y="35"/>
                    </a:lnTo>
                    <a:lnTo>
                      <a:pt x="56" y="35"/>
                    </a:lnTo>
                    <a:lnTo>
                      <a:pt x="55" y="36"/>
                    </a:lnTo>
                    <a:lnTo>
                      <a:pt x="56" y="40"/>
                    </a:lnTo>
                    <a:lnTo>
                      <a:pt x="57" y="47"/>
                    </a:lnTo>
                    <a:lnTo>
                      <a:pt x="52" y="47"/>
                    </a:lnTo>
                    <a:lnTo>
                      <a:pt x="50" y="49"/>
                    </a:lnTo>
                    <a:lnTo>
                      <a:pt x="50" y="55"/>
                    </a:lnTo>
                    <a:lnTo>
                      <a:pt x="46" y="54"/>
                    </a:lnTo>
                    <a:lnTo>
                      <a:pt x="40" y="54"/>
                    </a:lnTo>
                    <a:lnTo>
                      <a:pt x="39" y="52"/>
                    </a:lnTo>
                    <a:lnTo>
                      <a:pt x="36" y="54"/>
                    </a:lnTo>
                    <a:lnTo>
                      <a:pt x="34" y="52"/>
                    </a:lnTo>
                    <a:lnTo>
                      <a:pt x="28" y="52"/>
                    </a:lnTo>
                    <a:lnTo>
                      <a:pt x="21" y="49"/>
                    </a:lnTo>
                    <a:lnTo>
                      <a:pt x="15" y="48"/>
                    </a:lnTo>
                    <a:lnTo>
                      <a:pt x="9" y="49"/>
                    </a:lnTo>
                    <a:lnTo>
                      <a:pt x="5" y="52"/>
                    </a:lnTo>
                    <a:lnTo>
                      <a:pt x="3" y="52"/>
                    </a:lnTo>
                    <a:lnTo>
                      <a:pt x="1" y="47"/>
                    </a:lnTo>
                    <a:lnTo>
                      <a:pt x="0" y="42"/>
                    </a:lnTo>
                    <a:lnTo>
                      <a:pt x="4" y="40"/>
                    </a:lnTo>
                    <a:lnTo>
                      <a:pt x="4" y="36"/>
                    </a:lnTo>
                    <a:lnTo>
                      <a:pt x="3" y="31"/>
                    </a:lnTo>
                    <a:lnTo>
                      <a:pt x="1" y="2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6" name="Freeform 33"/>
              <p:cNvSpPr>
                <a:spLocks/>
              </p:cNvSpPr>
              <p:nvPr/>
            </p:nvSpPr>
            <p:spPr bwMode="auto">
              <a:xfrm>
                <a:off x="3003550" y="5191125"/>
                <a:ext cx="49213" cy="30163"/>
              </a:xfrm>
              <a:custGeom>
                <a:avLst/>
                <a:gdLst>
                  <a:gd name="T0" fmla="*/ 24 w 31"/>
                  <a:gd name="T1" fmla="*/ 2 h 19"/>
                  <a:gd name="T2" fmla="*/ 24 w 31"/>
                  <a:gd name="T3" fmla="*/ 3 h 19"/>
                  <a:gd name="T4" fmla="*/ 24 w 31"/>
                  <a:gd name="T5" fmla="*/ 6 h 19"/>
                  <a:gd name="T6" fmla="*/ 27 w 31"/>
                  <a:gd name="T7" fmla="*/ 8 h 19"/>
                  <a:gd name="T8" fmla="*/ 31 w 31"/>
                  <a:gd name="T9" fmla="*/ 8 h 19"/>
                  <a:gd name="T10" fmla="*/ 29 w 31"/>
                  <a:gd name="T11" fmla="*/ 12 h 19"/>
                  <a:gd name="T12" fmla="*/ 27 w 31"/>
                  <a:gd name="T13" fmla="*/ 14 h 19"/>
                  <a:gd name="T14" fmla="*/ 22 w 31"/>
                  <a:gd name="T15" fmla="*/ 13 h 19"/>
                  <a:gd name="T16" fmla="*/ 21 w 31"/>
                  <a:gd name="T17" fmla="*/ 17 h 19"/>
                  <a:gd name="T18" fmla="*/ 17 w 31"/>
                  <a:gd name="T19" fmla="*/ 17 h 19"/>
                  <a:gd name="T20" fmla="*/ 16 w 31"/>
                  <a:gd name="T21" fmla="*/ 15 h 19"/>
                  <a:gd name="T22" fmla="*/ 12 w 31"/>
                  <a:gd name="T23" fmla="*/ 19 h 19"/>
                  <a:gd name="T24" fmla="*/ 9 w 31"/>
                  <a:gd name="T25" fmla="*/ 19 h 19"/>
                  <a:gd name="T26" fmla="*/ 6 w 31"/>
                  <a:gd name="T27" fmla="*/ 17 h 19"/>
                  <a:gd name="T28" fmla="*/ 4 w 31"/>
                  <a:gd name="T29" fmla="*/ 13 h 19"/>
                  <a:gd name="T30" fmla="*/ 0 w 31"/>
                  <a:gd name="T31" fmla="*/ 14 h 19"/>
                  <a:gd name="T32" fmla="*/ 0 w 31"/>
                  <a:gd name="T33" fmla="*/ 11 h 19"/>
                  <a:gd name="T34" fmla="*/ 6 w 31"/>
                  <a:gd name="T35" fmla="*/ 5 h 19"/>
                  <a:gd name="T36" fmla="*/ 5 w 31"/>
                  <a:gd name="T37" fmla="*/ 2 h 19"/>
                  <a:gd name="T38" fmla="*/ 9 w 31"/>
                  <a:gd name="T39" fmla="*/ 3 h 19"/>
                  <a:gd name="T40" fmla="*/ 10 w 31"/>
                  <a:gd name="T41" fmla="*/ 1 h 19"/>
                  <a:gd name="T42" fmla="*/ 16 w 31"/>
                  <a:gd name="T43" fmla="*/ 1 h 19"/>
                  <a:gd name="T44" fmla="*/ 17 w 31"/>
                  <a:gd name="T45" fmla="*/ 0 h 19"/>
                  <a:gd name="T46" fmla="*/ 24 w 31"/>
                  <a:gd name="T4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19">
                    <a:moveTo>
                      <a:pt x="24" y="2"/>
                    </a:moveTo>
                    <a:lnTo>
                      <a:pt x="24" y="3"/>
                    </a:lnTo>
                    <a:lnTo>
                      <a:pt x="24" y="6"/>
                    </a:lnTo>
                    <a:lnTo>
                      <a:pt x="27" y="8"/>
                    </a:lnTo>
                    <a:lnTo>
                      <a:pt x="31" y="8"/>
                    </a:lnTo>
                    <a:lnTo>
                      <a:pt x="29" y="12"/>
                    </a:lnTo>
                    <a:lnTo>
                      <a:pt x="27" y="14"/>
                    </a:lnTo>
                    <a:lnTo>
                      <a:pt x="22" y="13"/>
                    </a:lnTo>
                    <a:lnTo>
                      <a:pt x="21" y="17"/>
                    </a:lnTo>
                    <a:lnTo>
                      <a:pt x="17" y="17"/>
                    </a:lnTo>
                    <a:lnTo>
                      <a:pt x="16" y="15"/>
                    </a:lnTo>
                    <a:lnTo>
                      <a:pt x="12" y="19"/>
                    </a:lnTo>
                    <a:lnTo>
                      <a:pt x="9" y="19"/>
                    </a:lnTo>
                    <a:lnTo>
                      <a:pt x="6" y="17"/>
                    </a:lnTo>
                    <a:lnTo>
                      <a:pt x="4" y="13"/>
                    </a:lnTo>
                    <a:lnTo>
                      <a:pt x="0" y="14"/>
                    </a:lnTo>
                    <a:lnTo>
                      <a:pt x="0" y="11"/>
                    </a:lnTo>
                    <a:lnTo>
                      <a:pt x="6" y="5"/>
                    </a:lnTo>
                    <a:lnTo>
                      <a:pt x="5" y="2"/>
                    </a:lnTo>
                    <a:lnTo>
                      <a:pt x="9" y="3"/>
                    </a:lnTo>
                    <a:lnTo>
                      <a:pt x="10" y="1"/>
                    </a:lnTo>
                    <a:lnTo>
                      <a:pt x="16" y="1"/>
                    </a:lnTo>
                    <a:lnTo>
                      <a:pt x="17" y="0"/>
                    </a:lnTo>
                    <a:lnTo>
                      <a:pt x="24" y="2"/>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0" name="Freeform 42"/>
              <p:cNvSpPr>
                <a:spLocks/>
              </p:cNvSpPr>
              <p:nvPr/>
            </p:nvSpPr>
            <p:spPr bwMode="auto">
              <a:xfrm>
                <a:off x="3071813" y="5137150"/>
                <a:ext cx="69850" cy="41275"/>
              </a:xfrm>
              <a:custGeom>
                <a:avLst/>
                <a:gdLst>
                  <a:gd name="T0" fmla="*/ 31 w 44"/>
                  <a:gd name="T1" fmla="*/ 25 h 26"/>
                  <a:gd name="T2" fmla="*/ 29 w 44"/>
                  <a:gd name="T3" fmla="*/ 24 h 26"/>
                  <a:gd name="T4" fmla="*/ 25 w 44"/>
                  <a:gd name="T5" fmla="*/ 24 h 26"/>
                  <a:gd name="T6" fmla="*/ 20 w 44"/>
                  <a:gd name="T7" fmla="*/ 20 h 26"/>
                  <a:gd name="T8" fmla="*/ 18 w 44"/>
                  <a:gd name="T9" fmla="*/ 22 h 26"/>
                  <a:gd name="T10" fmla="*/ 14 w 44"/>
                  <a:gd name="T11" fmla="*/ 26 h 26"/>
                  <a:gd name="T12" fmla="*/ 8 w 44"/>
                  <a:gd name="T13" fmla="*/ 23 h 26"/>
                  <a:gd name="T14" fmla="*/ 4 w 44"/>
                  <a:gd name="T15" fmla="*/ 18 h 26"/>
                  <a:gd name="T16" fmla="*/ 1 w 44"/>
                  <a:gd name="T17" fmla="*/ 16 h 26"/>
                  <a:gd name="T18" fmla="*/ 1 w 44"/>
                  <a:gd name="T19" fmla="*/ 12 h 26"/>
                  <a:gd name="T20" fmla="*/ 0 w 44"/>
                  <a:gd name="T21" fmla="*/ 8 h 26"/>
                  <a:gd name="T22" fmla="*/ 4 w 44"/>
                  <a:gd name="T23" fmla="*/ 6 h 26"/>
                  <a:gd name="T24" fmla="*/ 7 w 44"/>
                  <a:gd name="T25" fmla="*/ 3 h 26"/>
                  <a:gd name="T26" fmla="*/ 12 w 44"/>
                  <a:gd name="T27" fmla="*/ 1 h 26"/>
                  <a:gd name="T28" fmla="*/ 13 w 44"/>
                  <a:gd name="T29" fmla="*/ 0 h 26"/>
                  <a:gd name="T30" fmla="*/ 15 w 44"/>
                  <a:gd name="T31" fmla="*/ 1 h 26"/>
                  <a:gd name="T32" fmla="*/ 18 w 44"/>
                  <a:gd name="T33" fmla="*/ 0 h 26"/>
                  <a:gd name="T34" fmla="*/ 21 w 44"/>
                  <a:gd name="T35" fmla="*/ 2 h 26"/>
                  <a:gd name="T36" fmla="*/ 26 w 44"/>
                  <a:gd name="T37" fmla="*/ 3 h 26"/>
                  <a:gd name="T38" fmla="*/ 26 w 44"/>
                  <a:gd name="T39" fmla="*/ 7 h 26"/>
                  <a:gd name="T40" fmla="*/ 30 w 44"/>
                  <a:gd name="T41" fmla="*/ 8 h 26"/>
                  <a:gd name="T42" fmla="*/ 31 w 44"/>
                  <a:gd name="T43" fmla="*/ 6 h 26"/>
                  <a:gd name="T44" fmla="*/ 35 w 44"/>
                  <a:gd name="T45" fmla="*/ 7 h 26"/>
                  <a:gd name="T46" fmla="*/ 36 w 44"/>
                  <a:gd name="T47" fmla="*/ 11 h 26"/>
                  <a:gd name="T48" fmla="*/ 41 w 44"/>
                  <a:gd name="T49" fmla="*/ 11 h 26"/>
                  <a:gd name="T50" fmla="*/ 44 w 44"/>
                  <a:gd name="T51" fmla="*/ 17 h 26"/>
                  <a:gd name="T52" fmla="*/ 42 w 44"/>
                  <a:gd name="T53" fmla="*/ 17 h 26"/>
                  <a:gd name="T54" fmla="*/ 41 w 44"/>
                  <a:gd name="T55" fmla="*/ 18 h 26"/>
                  <a:gd name="T56" fmla="*/ 39 w 44"/>
                  <a:gd name="T57" fmla="*/ 18 h 26"/>
                  <a:gd name="T58" fmla="*/ 38 w 44"/>
                  <a:gd name="T59" fmla="*/ 20 h 26"/>
                  <a:gd name="T60" fmla="*/ 37 w 44"/>
                  <a:gd name="T61" fmla="*/ 22 h 26"/>
                  <a:gd name="T62" fmla="*/ 37 w 44"/>
                  <a:gd name="T63" fmla="*/ 23 h 26"/>
                  <a:gd name="T64" fmla="*/ 35 w 44"/>
                  <a:gd name="T65" fmla="*/ 23 h 26"/>
                  <a:gd name="T66" fmla="*/ 32 w 44"/>
                  <a:gd name="T67" fmla="*/ 23 h 26"/>
                  <a:gd name="T68" fmla="*/ 31 w 44"/>
                  <a:gd name="T69" fmla="*/ 2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 h="26">
                    <a:moveTo>
                      <a:pt x="31" y="25"/>
                    </a:moveTo>
                    <a:lnTo>
                      <a:pt x="29" y="24"/>
                    </a:lnTo>
                    <a:lnTo>
                      <a:pt x="25" y="24"/>
                    </a:lnTo>
                    <a:lnTo>
                      <a:pt x="20" y="20"/>
                    </a:lnTo>
                    <a:lnTo>
                      <a:pt x="18" y="22"/>
                    </a:lnTo>
                    <a:lnTo>
                      <a:pt x="14" y="26"/>
                    </a:lnTo>
                    <a:lnTo>
                      <a:pt x="8" y="23"/>
                    </a:lnTo>
                    <a:lnTo>
                      <a:pt x="4" y="18"/>
                    </a:lnTo>
                    <a:lnTo>
                      <a:pt x="1" y="16"/>
                    </a:lnTo>
                    <a:lnTo>
                      <a:pt x="1" y="12"/>
                    </a:lnTo>
                    <a:lnTo>
                      <a:pt x="0" y="8"/>
                    </a:lnTo>
                    <a:lnTo>
                      <a:pt x="4" y="6"/>
                    </a:lnTo>
                    <a:lnTo>
                      <a:pt x="7" y="3"/>
                    </a:lnTo>
                    <a:lnTo>
                      <a:pt x="12" y="1"/>
                    </a:lnTo>
                    <a:lnTo>
                      <a:pt x="13" y="0"/>
                    </a:lnTo>
                    <a:lnTo>
                      <a:pt x="15" y="1"/>
                    </a:lnTo>
                    <a:lnTo>
                      <a:pt x="18" y="0"/>
                    </a:lnTo>
                    <a:lnTo>
                      <a:pt x="21" y="2"/>
                    </a:lnTo>
                    <a:lnTo>
                      <a:pt x="26" y="3"/>
                    </a:lnTo>
                    <a:lnTo>
                      <a:pt x="26" y="7"/>
                    </a:lnTo>
                    <a:lnTo>
                      <a:pt x="30" y="8"/>
                    </a:lnTo>
                    <a:lnTo>
                      <a:pt x="31" y="6"/>
                    </a:lnTo>
                    <a:lnTo>
                      <a:pt x="35" y="7"/>
                    </a:lnTo>
                    <a:lnTo>
                      <a:pt x="36" y="11"/>
                    </a:lnTo>
                    <a:lnTo>
                      <a:pt x="41" y="11"/>
                    </a:lnTo>
                    <a:lnTo>
                      <a:pt x="44" y="17"/>
                    </a:lnTo>
                    <a:lnTo>
                      <a:pt x="42" y="17"/>
                    </a:lnTo>
                    <a:lnTo>
                      <a:pt x="41" y="18"/>
                    </a:lnTo>
                    <a:lnTo>
                      <a:pt x="39" y="18"/>
                    </a:lnTo>
                    <a:lnTo>
                      <a:pt x="38" y="20"/>
                    </a:lnTo>
                    <a:lnTo>
                      <a:pt x="37" y="22"/>
                    </a:lnTo>
                    <a:lnTo>
                      <a:pt x="37" y="23"/>
                    </a:lnTo>
                    <a:lnTo>
                      <a:pt x="35" y="23"/>
                    </a:lnTo>
                    <a:lnTo>
                      <a:pt x="32" y="23"/>
                    </a:lnTo>
                    <a:lnTo>
                      <a:pt x="31" y="2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1" name="Freeform 43"/>
              <p:cNvSpPr>
                <a:spLocks/>
              </p:cNvSpPr>
              <p:nvPr/>
            </p:nvSpPr>
            <p:spPr bwMode="auto">
              <a:xfrm>
                <a:off x="3003550" y="5067300"/>
                <a:ext cx="96838" cy="131763"/>
              </a:xfrm>
              <a:custGeom>
                <a:avLst/>
                <a:gdLst>
                  <a:gd name="T0" fmla="*/ 27 w 61"/>
                  <a:gd name="T1" fmla="*/ 0 h 83"/>
                  <a:gd name="T2" fmla="*/ 27 w 61"/>
                  <a:gd name="T3" fmla="*/ 5 h 83"/>
                  <a:gd name="T4" fmla="*/ 34 w 61"/>
                  <a:gd name="T5" fmla="*/ 8 h 83"/>
                  <a:gd name="T6" fmla="*/ 34 w 61"/>
                  <a:gd name="T7" fmla="*/ 11 h 83"/>
                  <a:gd name="T8" fmla="*/ 40 w 61"/>
                  <a:gd name="T9" fmla="*/ 9 h 83"/>
                  <a:gd name="T10" fmla="*/ 44 w 61"/>
                  <a:gd name="T11" fmla="*/ 6 h 83"/>
                  <a:gd name="T12" fmla="*/ 52 w 61"/>
                  <a:gd name="T13" fmla="*/ 11 h 83"/>
                  <a:gd name="T14" fmla="*/ 55 w 61"/>
                  <a:gd name="T15" fmla="*/ 15 h 83"/>
                  <a:gd name="T16" fmla="*/ 57 w 61"/>
                  <a:gd name="T17" fmla="*/ 20 h 83"/>
                  <a:gd name="T18" fmla="*/ 55 w 61"/>
                  <a:gd name="T19" fmla="*/ 23 h 83"/>
                  <a:gd name="T20" fmla="*/ 57 w 61"/>
                  <a:gd name="T21" fmla="*/ 27 h 83"/>
                  <a:gd name="T22" fmla="*/ 58 w 61"/>
                  <a:gd name="T23" fmla="*/ 33 h 83"/>
                  <a:gd name="T24" fmla="*/ 58 w 61"/>
                  <a:gd name="T25" fmla="*/ 37 h 83"/>
                  <a:gd name="T26" fmla="*/ 61 w 61"/>
                  <a:gd name="T27" fmla="*/ 44 h 83"/>
                  <a:gd name="T28" fmla="*/ 58 w 61"/>
                  <a:gd name="T29" fmla="*/ 45 h 83"/>
                  <a:gd name="T30" fmla="*/ 56 w 61"/>
                  <a:gd name="T31" fmla="*/ 44 h 83"/>
                  <a:gd name="T32" fmla="*/ 55 w 61"/>
                  <a:gd name="T33" fmla="*/ 45 h 83"/>
                  <a:gd name="T34" fmla="*/ 50 w 61"/>
                  <a:gd name="T35" fmla="*/ 47 h 83"/>
                  <a:gd name="T36" fmla="*/ 47 w 61"/>
                  <a:gd name="T37" fmla="*/ 50 h 83"/>
                  <a:gd name="T38" fmla="*/ 43 w 61"/>
                  <a:gd name="T39" fmla="*/ 52 h 83"/>
                  <a:gd name="T40" fmla="*/ 44 w 61"/>
                  <a:gd name="T41" fmla="*/ 56 h 83"/>
                  <a:gd name="T42" fmla="*/ 44 w 61"/>
                  <a:gd name="T43" fmla="*/ 60 h 83"/>
                  <a:gd name="T44" fmla="*/ 47 w 61"/>
                  <a:gd name="T45" fmla="*/ 62 h 83"/>
                  <a:gd name="T46" fmla="*/ 51 w 61"/>
                  <a:gd name="T47" fmla="*/ 67 h 83"/>
                  <a:gd name="T48" fmla="*/ 49 w 61"/>
                  <a:gd name="T49" fmla="*/ 72 h 83"/>
                  <a:gd name="T50" fmla="*/ 46 w 61"/>
                  <a:gd name="T51" fmla="*/ 73 h 83"/>
                  <a:gd name="T52" fmla="*/ 47 w 61"/>
                  <a:gd name="T53" fmla="*/ 79 h 83"/>
                  <a:gd name="T54" fmla="*/ 47 w 61"/>
                  <a:gd name="T55" fmla="*/ 81 h 83"/>
                  <a:gd name="T56" fmla="*/ 45 w 61"/>
                  <a:gd name="T57" fmla="*/ 79 h 83"/>
                  <a:gd name="T58" fmla="*/ 41 w 61"/>
                  <a:gd name="T59" fmla="*/ 79 h 83"/>
                  <a:gd name="T60" fmla="*/ 37 w 61"/>
                  <a:gd name="T61" fmla="*/ 80 h 83"/>
                  <a:gd name="T62" fmla="*/ 31 w 61"/>
                  <a:gd name="T63" fmla="*/ 80 h 83"/>
                  <a:gd name="T64" fmla="*/ 31 w 61"/>
                  <a:gd name="T65" fmla="*/ 83 h 83"/>
                  <a:gd name="T66" fmla="*/ 27 w 61"/>
                  <a:gd name="T67" fmla="*/ 80 h 83"/>
                  <a:gd name="T68" fmla="*/ 24 w 61"/>
                  <a:gd name="T69" fmla="*/ 80 h 83"/>
                  <a:gd name="T70" fmla="*/ 17 w 61"/>
                  <a:gd name="T71" fmla="*/ 78 h 83"/>
                  <a:gd name="T72" fmla="*/ 16 w 61"/>
                  <a:gd name="T73" fmla="*/ 79 h 83"/>
                  <a:gd name="T74" fmla="*/ 10 w 61"/>
                  <a:gd name="T75" fmla="*/ 79 h 83"/>
                  <a:gd name="T76" fmla="*/ 11 w 61"/>
                  <a:gd name="T77" fmla="*/ 72 h 83"/>
                  <a:gd name="T78" fmla="*/ 15 w 61"/>
                  <a:gd name="T79" fmla="*/ 66 h 83"/>
                  <a:gd name="T80" fmla="*/ 5 w 61"/>
                  <a:gd name="T81" fmla="*/ 63 h 83"/>
                  <a:gd name="T82" fmla="*/ 2 w 61"/>
                  <a:gd name="T83" fmla="*/ 61 h 83"/>
                  <a:gd name="T84" fmla="*/ 3 w 61"/>
                  <a:gd name="T85" fmla="*/ 56 h 83"/>
                  <a:gd name="T86" fmla="*/ 2 w 61"/>
                  <a:gd name="T87" fmla="*/ 54 h 83"/>
                  <a:gd name="T88" fmla="*/ 2 w 61"/>
                  <a:gd name="T89" fmla="*/ 46 h 83"/>
                  <a:gd name="T90" fmla="*/ 0 w 61"/>
                  <a:gd name="T91" fmla="*/ 35 h 83"/>
                  <a:gd name="T92" fmla="*/ 5 w 61"/>
                  <a:gd name="T93" fmla="*/ 35 h 83"/>
                  <a:gd name="T94" fmla="*/ 6 w 61"/>
                  <a:gd name="T95" fmla="*/ 32 h 83"/>
                  <a:gd name="T96" fmla="*/ 8 w 61"/>
                  <a:gd name="T97" fmla="*/ 21 h 83"/>
                  <a:gd name="T98" fmla="*/ 6 w 61"/>
                  <a:gd name="T99" fmla="*/ 17 h 83"/>
                  <a:gd name="T100" fmla="*/ 8 w 61"/>
                  <a:gd name="T101" fmla="*/ 15 h 83"/>
                  <a:gd name="T102" fmla="*/ 14 w 61"/>
                  <a:gd name="T103" fmla="*/ 15 h 83"/>
                  <a:gd name="T104" fmla="*/ 15 w 61"/>
                  <a:gd name="T105" fmla="*/ 17 h 83"/>
                  <a:gd name="T106" fmla="*/ 20 w 61"/>
                  <a:gd name="T107" fmla="*/ 11 h 83"/>
                  <a:gd name="T108" fmla="*/ 18 w 61"/>
                  <a:gd name="T109" fmla="*/ 8 h 83"/>
                  <a:gd name="T110" fmla="*/ 17 w 61"/>
                  <a:gd name="T111" fmla="*/ 0 h 83"/>
                  <a:gd name="T112" fmla="*/ 22 w 61"/>
                  <a:gd name="T113" fmla="*/ 2 h 83"/>
                  <a:gd name="T114" fmla="*/ 27 w 61"/>
                  <a:gd name="T115"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1" h="83">
                    <a:moveTo>
                      <a:pt x="27" y="0"/>
                    </a:moveTo>
                    <a:lnTo>
                      <a:pt x="27" y="5"/>
                    </a:lnTo>
                    <a:lnTo>
                      <a:pt x="34" y="8"/>
                    </a:lnTo>
                    <a:lnTo>
                      <a:pt x="34" y="11"/>
                    </a:lnTo>
                    <a:lnTo>
                      <a:pt x="40" y="9"/>
                    </a:lnTo>
                    <a:lnTo>
                      <a:pt x="44" y="6"/>
                    </a:lnTo>
                    <a:lnTo>
                      <a:pt x="52" y="11"/>
                    </a:lnTo>
                    <a:lnTo>
                      <a:pt x="55" y="15"/>
                    </a:lnTo>
                    <a:lnTo>
                      <a:pt x="57" y="20"/>
                    </a:lnTo>
                    <a:lnTo>
                      <a:pt x="55" y="23"/>
                    </a:lnTo>
                    <a:lnTo>
                      <a:pt x="57" y="27"/>
                    </a:lnTo>
                    <a:lnTo>
                      <a:pt x="58" y="33"/>
                    </a:lnTo>
                    <a:lnTo>
                      <a:pt x="58" y="37"/>
                    </a:lnTo>
                    <a:lnTo>
                      <a:pt x="61" y="44"/>
                    </a:lnTo>
                    <a:lnTo>
                      <a:pt x="58" y="45"/>
                    </a:lnTo>
                    <a:lnTo>
                      <a:pt x="56" y="44"/>
                    </a:lnTo>
                    <a:lnTo>
                      <a:pt x="55" y="45"/>
                    </a:lnTo>
                    <a:lnTo>
                      <a:pt x="50" y="47"/>
                    </a:lnTo>
                    <a:lnTo>
                      <a:pt x="47" y="50"/>
                    </a:lnTo>
                    <a:lnTo>
                      <a:pt x="43" y="52"/>
                    </a:lnTo>
                    <a:lnTo>
                      <a:pt x="44" y="56"/>
                    </a:lnTo>
                    <a:lnTo>
                      <a:pt x="44" y="60"/>
                    </a:lnTo>
                    <a:lnTo>
                      <a:pt x="47" y="62"/>
                    </a:lnTo>
                    <a:lnTo>
                      <a:pt x="51" y="67"/>
                    </a:lnTo>
                    <a:lnTo>
                      <a:pt x="49" y="72"/>
                    </a:lnTo>
                    <a:lnTo>
                      <a:pt x="46" y="73"/>
                    </a:lnTo>
                    <a:lnTo>
                      <a:pt x="47" y="79"/>
                    </a:lnTo>
                    <a:lnTo>
                      <a:pt x="47" y="81"/>
                    </a:lnTo>
                    <a:lnTo>
                      <a:pt x="45" y="79"/>
                    </a:lnTo>
                    <a:lnTo>
                      <a:pt x="41" y="79"/>
                    </a:lnTo>
                    <a:lnTo>
                      <a:pt x="37" y="80"/>
                    </a:lnTo>
                    <a:lnTo>
                      <a:pt x="31" y="80"/>
                    </a:lnTo>
                    <a:lnTo>
                      <a:pt x="31" y="83"/>
                    </a:lnTo>
                    <a:lnTo>
                      <a:pt x="27" y="80"/>
                    </a:lnTo>
                    <a:lnTo>
                      <a:pt x="24" y="80"/>
                    </a:lnTo>
                    <a:lnTo>
                      <a:pt x="17" y="78"/>
                    </a:lnTo>
                    <a:lnTo>
                      <a:pt x="16" y="79"/>
                    </a:lnTo>
                    <a:lnTo>
                      <a:pt x="10" y="79"/>
                    </a:lnTo>
                    <a:lnTo>
                      <a:pt x="11" y="72"/>
                    </a:lnTo>
                    <a:lnTo>
                      <a:pt x="15" y="66"/>
                    </a:lnTo>
                    <a:lnTo>
                      <a:pt x="5" y="63"/>
                    </a:lnTo>
                    <a:lnTo>
                      <a:pt x="2" y="61"/>
                    </a:lnTo>
                    <a:lnTo>
                      <a:pt x="3" y="56"/>
                    </a:lnTo>
                    <a:lnTo>
                      <a:pt x="2" y="54"/>
                    </a:lnTo>
                    <a:lnTo>
                      <a:pt x="2" y="46"/>
                    </a:lnTo>
                    <a:lnTo>
                      <a:pt x="0" y="35"/>
                    </a:lnTo>
                    <a:lnTo>
                      <a:pt x="5" y="35"/>
                    </a:lnTo>
                    <a:lnTo>
                      <a:pt x="6" y="32"/>
                    </a:lnTo>
                    <a:lnTo>
                      <a:pt x="8" y="21"/>
                    </a:lnTo>
                    <a:lnTo>
                      <a:pt x="6" y="17"/>
                    </a:lnTo>
                    <a:lnTo>
                      <a:pt x="8" y="15"/>
                    </a:lnTo>
                    <a:lnTo>
                      <a:pt x="14" y="15"/>
                    </a:lnTo>
                    <a:lnTo>
                      <a:pt x="15" y="17"/>
                    </a:lnTo>
                    <a:lnTo>
                      <a:pt x="20" y="11"/>
                    </a:lnTo>
                    <a:lnTo>
                      <a:pt x="18" y="8"/>
                    </a:lnTo>
                    <a:lnTo>
                      <a:pt x="17" y="0"/>
                    </a:lnTo>
                    <a:lnTo>
                      <a:pt x="22" y="2"/>
                    </a:lnTo>
                    <a:lnTo>
                      <a:pt x="27" y="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3" name="Freeform 45"/>
              <p:cNvSpPr>
                <a:spLocks noEditPoints="1"/>
              </p:cNvSpPr>
              <p:nvPr/>
            </p:nvSpPr>
            <p:spPr bwMode="auto">
              <a:xfrm>
                <a:off x="3027363" y="5014913"/>
                <a:ext cx="47625" cy="57150"/>
              </a:xfrm>
              <a:custGeom>
                <a:avLst/>
                <a:gdLst>
                  <a:gd name="T0" fmla="*/ 30 w 30"/>
                  <a:gd name="T1" fmla="*/ 26 h 36"/>
                  <a:gd name="T2" fmla="*/ 26 w 30"/>
                  <a:gd name="T3" fmla="*/ 36 h 36"/>
                  <a:gd name="T4" fmla="*/ 19 w 30"/>
                  <a:gd name="T5" fmla="*/ 29 h 36"/>
                  <a:gd name="T6" fmla="*/ 18 w 30"/>
                  <a:gd name="T7" fmla="*/ 24 h 36"/>
                  <a:gd name="T8" fmla="*/ 29 w 30"/>
                  <a:gd name="T9" fmla="*/ 20 h 36"/>
                  <a:gd name="T10" fmla="*/ 30 w 30"/>
                  <a:gd name="T11" fmla="*/ 26 h 36"/>
                  <a:gd name="T12" fmla="*/ 19 w 30"/>
                  <a:gd name="T13" fmla="*/ 15 h 36"/>
                  <a:gd name="T14" fmla="*/ 17 w 30"/>
                  <a:gd name="T15" fmla="*/ 20 h 36"/>
                  <a:gd name="T16" fmla="*/ 16 w 30"/>
                  <a:gd name="T17" fmla="*/ 19 h 36"/>
                  <a:gd name="T18" fmla="*/ 11 w 30"/>
                  <a:gd name="T19" fmla="*/ 27 h 36"/>
                  <a:gd name="T20" fmla="*/ 12 w 30"/>
                  <a:gd name="T21" fmla="*/ 33 h 36"/>
                  <a:gd name="T22" fmla="*/ 7 w 30"/>
                  <a:gd name="T23" fmla="*/ 35 h 36"/>
                  <a:gd name="T24" fmla="*/ 2 w 30"/>
                  <a:gd name="T25" fmla="*/ 33 h 36"/>
                  <a:gd name="T26" fmla="*/ 0 w 30"/>
                  <a:gd name="T27" fmla="*/ 27 h 36"/>
                  <a:gd name="T28" fmla="*/ 0 w 30"/>
                  <a:gd name="T29" fmla="*/ 15 h 36"/>
                  <a:gd name="T30" fmla="*/ 1 w 30"/>
                  <a:gd name="T31" fmla="*/ 12 h 36"/>
                  <a:gd name="T32" fmla="*/ 2 w 30"/>
                  <a:gd name="T33" fmla="*/ 8 h 36"/>
                  <a:gd name="T34" fmla="*/ 8 w 30"/>
                  <a:gd name="T35" fmla="*/ 7 h 36"/>
                  <a:gd name="T36" fmla="*/ 11 w 30"/>
                  <a:gd name="T37" fmla="*/ 3 h 36"/>
                  <a:gd name="T38" fmla="*/ 17 w 30"/>
                  <a:gd name="T39" fmla="*/ 0 h 36"/>
                  <a:gd name="T40" fmla="*/ 16 w 30"/>
                  <a:gd name="T41" fmla="*/ 7 h 36"/>
                  <a:gd name="T42" fmla="*/ 14 w 30"/>
                  <a:gd name="T43" fmla="*/ 10 h 36"/>
                  <a:gd name="T44" fmla="*/ 16 w 30"/>
                  <a:gd name="T45" fmla="*/ 14 h 36"/>
                  <a:gd name="T46" fmla="*/ 19 w 30"/>
                  <a:gd name="T47" fmla="*/ 1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0" h="36">
                    <a:moveTo>
                      <a:pt x="30" y="26"/>
                    </a:moveTo>
                    <a:lnTo>
                      <a:pt x="26" y="36"/>
                    </a:lnTo>
                    <a:lnTo>
                      <a:pt x="19" y="29"/>
                    </a:lnTo>
                    <a:lnTo>
                      <a:pt x="18" y="24"/>
                    </a:lnTo>
                    <a:lnTo>
                      <a:pt x="29" y="20"/>
                    </a:lnTo>
                    <a:lnTo>
                      <a:pt x="30" y="26"/>
                    </a:lnTo>
                    <a:close/>
                    <a:moveTo>
                      <a:pt x="19" y="15"/>
                    </a:moveTo>
                    <a:lnTo>
                      <a:pt x="17" y="20"/>
                    </a:lnTo>
                    <a:lnTo>
                      <a:pt x="16" y="19"/>
                    </a:lnTo>
                    <a:lnTo>
                      <a:pt x="11" y="27"/>
                    </a:lnTo>
                    <a:lnTo>
                      <a:pt x="12" y="33"/>
                    </a:lnTo>
                    <a:lnTo>
                      <a:pt x="7" y="35"/>
                    </a:lnTo>
                    <a:lnTo>
                      <a:pt x="2" y="33"/>
                    </a:lnTo>
                    <a:lnTo>
                      <a:pt x="0" y="27"/>
                    </a:lnTo>
                    <a:lnTo>
                      <a:pt x="0" y="15"/>
                    </a:lnTo>
                    <a:lnTo>
                      <a:pt x="1" y="12"/>
                    </a:lnTo>
                    <a:lnTo>
                      <a:pt x="2" y="8"/>
                    </a:lnTo>
                    <a:lnTo>
                      <a:pt x="8" y="7"/>
                    </a:lnTo>
                    <a:lnTo>
                      <a:pt x="11" y="3"/>
                    </a:lnTo>
                    <a:lnTo>
                      <a:pt x="17" y="0"/>
                    </a:lnTo>
                    <a:lnTo>
                      <a:pt x="16" y="7"/>
                    </a:lnTo>
                    <a:lnTo>
                      <a:pt x="14" y="10"/>
                    </a:lnTo>
                    <a:lnTo>
                      <a:pt x="16" y="14"/>
                    </a:lnTo>
                    <a:lnTo>
                      <a:pt x="19" y="1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7" name="Freeform 49"/>
              <p:cNvSpPr>
                <a:spLocks/>
              </p:cNvSpPr>
              <p:nvPr/>
            </p:nvSpPr>
            <p:spPr bwMode="auto">
              <a:xfrm>
                <a:off x="3189288" y="4975225"/>
                <a:ext cx="50800" cy="44450"/>
              </a:xfrm>
              <a:custGeom>
                <a:avLst/>
                <a:gdLst>
                  <a:gd name="T0" fmla="*/ 6 w 32"/>
                  <a:gd name="T1" fmla="*/ 25 h 28"/>
                  <a:gd name="T2" fmla="*/ 8 w 32"/>
                  <a:gd name="T3" fmla="*/ 17 h 28"/>
                  <a:gd name="T4" fmla="*/ 5 w 32"/>
                  <a:gd name="T5" fmla="*/ 18 h 28"/>
                  <a:gd name="T6" fmla="*/ 0 w 32"/>
                  <a:gd name="T7" fmla="*/ 14 h 28"/>
                  <a:gd name="T8" fmla="*/ 0 w 32"/>
                  <a:gd name="T9" fmla="*/ 6 h 28"/>
                  <a:gd name="T10" fmla="*/ 9 w 32"/>
                  <a:gd name="T11" fmla="*/ 3 h 28"/>
                  <a:gd name="T12" fmla="*/ 17 w 32"/>
                  <a:gd name="T13" fmla="*/ 0 h 28"/>
                  <a:gd name="T14" fmla="*/ 25 w 32"/>
                  <a:gd name="T15" fmla="*/ 3 h 28"/>
                  <a:gd name="T16" fmla="*/ 31 w 32"/>
                  <a:gd name="T17" fmla="*/ 3 h 28"/>
                  <a:gd name="T18" fmla="*/ 32 w 32"/>
                  <a:gd name="T19" fmla="*/ 5 h 28"/>
                  <a:gd name="T20" fmla="*/ 27 w 32"/>
                  <a:gd name="T21" fmla="*/ 12 h 28"/>
                  <a:gd name="T22" fmla="*/ 29 w 32"/>
                  <a:gd name="T23" fmla="*/ 25 h 28"/>
                  <a:gd name="T24" fmla="*/ 26 w 32"/>
                  <a:gd name="T25" fmla="*/ 28 h 28"/>
                  <a:gd name="T26" fmla="*/ 21 w 32"/>
                  <a:gd name="T27" fmla="*/ 28 h 28"/>
                  <a:gd name="T28" fmla="*/ 15 w 32"/>
                  <a:gd name="T29" fmla="*/ 23 h 28"/>
                  <a:gd name="T30" fmla="*/ 13 w 32"/>
                  <a:gd name="T31" fmla="*/ 22 h 28"/>
                  <a:gd name="T32" fmla="*/ 6 w 32"/>
                  <a:gd name="T33"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28">
                    <a:moveTo>
                      <a:pt x="6" y="25"/>
                    </a:moveTo>
                    <a:lnTo>
                      <a:pt x="8" y="17"/>
                    </a:lnTo>
                    <a:lnTo>
                      <a:pt x="5" y="18"/>
                    </a:lnTo>
                    <a:lnTo>
                      <a:pt x="0" y="14"/>
                    </a:lnTo>
                    <a:lnTo>
                      <a:pt x="0" y="6"/>
                    </a:lnTo>
                    <a:lnTo>
                      <a:pt x="9" y="3"/>
                    </a:lnTo>
                    <a:lnTo>
                      <a:pt x="17" y="0"/>
                    </a:lnTo>
                    <a:lnTo>
                      <a:pt x="25" y="3"/>
                    </a:lnTo>
                    <a:lnTo>
                      <a:pt x="31" y="3"/>
                    </a:lnTo>
                    <a:lnTo>
                      <a:pt x="32" y="5"/>
                    </a:lnTo>
                    <a:lnTo>
                      <a:pt x="27" y="12"/>
                    </a:lnTo>
                    <a:lnTo>
                      <a:pt x="29" y="25"/>
                    </a:lnTo>
                    <a:lnTo>
                      <a:pt x="26" y="28"/>
                    </a:lnTo>
                    <a:lnTo>
                      <a:pt x="21" y="28"/>
                    </a:lnTo>
                    <a:lnTo>
                      <a:pt x="15" y="23"/>
                    </a:lnTo>
                    <a:lnTo>
                      <a:pt x="13" y="22"/>
                    </a:lnTo>
                    <a:lnTo>
                      <a:pt x="6" y="2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3" name="Freeform 55"/>
              <p:cNvSpPr>
                <a:spLocks/>
              </p:cNvSpPr>
              <p:nvPr/>
            </p:nvSpPr>
            <p:spPr bwMode="auto">
              <a:xfrm>
                <a:off x="3160713" y="4706938"/>
                <a:ext cx="115888" cy="265113"/>
              </a:xfrm>
              <a:custGeom>
                <a:avLst/>
                <a:gdLst>
                  <a:gd name="T0" fmla="*/ 53 w 73"/>
                  <a:gd name="T1" fmla="*/ 22 h 167"/>
                  <a:gd name="T2" fmla="*/ 52 w 73"/>
                  <a:gd name="T3" fmla="*/ 35 h 167"/>
                  <a:gd name="T4" fmla="*/ 62 w 73"/>
                  <a:gd name="T5" fmla="*/ 47 h 167"/>
                  <a:gd name="T6" fmla="*/ 56 w 73"/>
                  <a:gd name="T7" fmla="*/ 59 h 167"/>
                  <a:gd name="T8" fmla="*/ 64 w 73"/>
                  <a:gd name="T9" fmla="*/ 79 h 167"/>
                  <a:gd name="T10" fmla="*/ 60 w 73"/>
                  <a:gd name="T11" fmla="*/ 93 h 167"/>
                  <a:gd name="T12" fmla="*/ 66 w 73"/>
                  <a:gd name="T13" fmla="*/ 104 h 167"/>
                  <a:gd name="T14" fmla="*/ 63 w 73"/>
                  <a:gd name="T15" fmla="*/ 114 h 167"/>
                  <a:gd name="T16" fmla="*/ 73 w 73"/>
                  <a:gd name="T17" fmla="*/ 125 h 167"/>
                  <a:gd name="T18" fmla="*/ 70 w 73"/>
                  <a:gd name="T19" fmla="*/ 132 h 167"/>
                  <a:gd name="T20" fmla="*/ 64 w 73"/>
                  <a:gd name="T21" fmla="*/ 140 h 167"/>
                  <a:gd name="T22" fmla="*/ 50 w 73"/>
                  <a:gd name="T23" fmla="*/ 157 h 167"/>
                  <a:gd name="T24" fmla="*/ 38 w 73"/>
                  <a:gd name="T25" fmla="*/ 158 h 167"/>
                  <a:gd name="T26" fmla="*/ 26 w 73"/>
                  <a:gd name="T27" fmla="*/ 163 h 167"/>
                  <a:gd name="T28" fmla="*/ 15 w 73"/>
                  <a:gd name="T29" fmla="*/ 167 h 167"/>
                  <a:gd name="T30" fmla="*/ 11 w 73"/>
                  <a:gd name="T31" fmla="*/ 160 h 167"/>
                  <a:gd name="T32" fmla="*/ 4 w 73"/>
                  <a:gd name="T33" fmla="*/ 155 h 167"/>
                  <a:gd name="T34" fmla="*/ 6 w 73"/>
                  <a:gd name="T35" fmla="*/ 142 h 167"/>
                  <a:gd name="T36" fmla="*/ 3 w 73"/>
                  <a:gd name="T37" fmla="*/ 128 h 167"/>
                  <a:gd name="T38" fmla="*/ 6 w 73"/>
                  <a:gd name="T39" fmla="*/ 120 h 167"/>
                  <a:gd name="T40" fmla="*/ 12 w 73"/>
                  <a:gd name="T41" fmla="*/ 110 h 167"/>
                  <a:gd name="T42" fmla="*/ 27 w 73"/>
                  <a:gd name="T43" fmla="*/ 93 h 167"/>
                  <a:gd name="T44" fmla="*/ 32 w 73"/>
                  <a:gd name="T45" fmla="*/ 90 h 167"/>
                  <a:gd name="T46" fmla="*/ 31 w 73"/>
                  <a:gd name="T47" fmla="*/ 84 h 167"/>
                  <a:gd name="T48" fmla="*/ 22 w 73"/>
                  <a:gd name="T49" fmla="*/ 75 h 167"/>
                  <a:gd name="T50" fmla="*/ 20 w 73"/>
                  <a:gd name="T51" fmla="*/ 69 h 167"/>
                  <a:gd name="T52" fmla="*/ 20 w 73"/>
                  <a:gd name="T53" fmla="*/ 42 h 167"/>
                  <a:gd name="T54" fmla="*/ 9 w 73"/>
                  <a:gd name="T55" fmla="*/ 30 h 167"/>
                  <a:gd name="T56" fmla="*/ 0 w 73"/>
                  <a:gd name="T57" fmla="*/ 21 h 167"/>
                  <a:gd name="T58" fmla="*/ 4 w 73"/>
                  <a:gd name="T59" fmla="*/ 16 h 167"/>
                  <a:gd name="T60" fmla="*/ 11 w 73"/>
                  <a:gd name="T61" fmla="*/ 26 h 167"/>
                  <a:gd name="T62" fmla="*/ 20 w 73"/>
                  <a:gd name="T63" fmla="*/ 26 h 167"/>
                  <a:gd name="T64" fmla="*/ 27 w 73"/>
                  <a:gd name="T65" fmla="*/ 29 h 167"/>
                  <a:gd name="T66" fmla="*/ 34 w 73"/>
                  <a:gd name="T67" fmla="*/ 22 h 167"/>
                  <a:gd name="T68" fmla="*/ 37 w 73"/>
                  <a:gd name="T69" fmla="*/ 7 h 167"/>
                  <a:gd name="T70" fmla="*/ 47 w 73"/>
                  <a:gd name="T71" fmla="*/ 0 h 167"/>
                  <a:gd name="T72" fmla="*/ 56 w 73"/>
                  <a:gd name="T73" fmla="*/ 9 h 167"/>
                  <a:gd name="T74" fmla="*/ 53 w 73"/>
                  <a:gd name="T75" fmla="*/ 22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3" h="167">
                    <a:moveTo>
                      <a:pt x="53" y="22"/>
                    </a:moveTo>
                    <a:lnTo>
                      <a:pt x="52" y="35"/>
                    </a:lnTo>
                    <a:lnTo>
                      <a:pt x="62" y="47"/>
                    </a:lnTo>
                    <a:lnTo>
                      <a:pt x="56" y="59"/>
                    </a:lnTo>
                    <a:lnTo>
                      <a:pt x="64" y="79"/>
                    </a:lnTo>
                    <a:lnTo>
                      <a:pt x="60" y="93"/>
                    </a:lnTo>
                    <a:lnTo>
                      <a:pt x="66" y="104"/>
                    </a:lnTo>
                    <a:lnTo>
                      <a:pt x="63" y="114"/>
                    </a:lnTo>
                    <a:lnTo>
                      <a:pt x="73" y="125"/>
                    </a:lnTo>
                    <a:lnTo>
                      <a:pt x="70" y="132"/>
                    </a:lnTo>
                    <a:lnTo>
                      <a:pt x="64" y="140"/>
                    </a:lnTo>
                    <a:lnTo>
                      <a:pt x="50" y="157"/>
                    </a:lnTo>
                    <a:lnTo>
                      <a:pt x="38" y="158"/>
                    </a:lnTo>
                    <a:lnTo>
                      <a:pt x="26" y="163"/>
                    </a:lnTo>
                    <a:lnTo>
                      <a:pt x="15" y="167"/>
                    </a:lnTo>
                    <a:lnTo>
                      <a:pt x="11" y="160"/>
                    </a:lnTo>
                    <a:lnTo>
                      <a:pt x="4" y="155"/>
                    </a:lnTo>
                    <a:lnTo>
                      <a:pt x="6" y="142"/>
                    </a:lnTo>
                    <a:lnTo>
                      <a:pt x="3" y="128"/>
                    </a:lnTo>
                    <a:lnTo>
                      <a:pt x="6" y="120"/>
                    </a:lnTo>
                    <a:lnTo>
                      <a:pt x="12" y="110"/>
                    </a:lnTo>
                    <a:lnTo>
                      <a:pt x="27" y="93"/>
                    </a:lnTo>
                    <a:lnTo>
                      <a:pt x="32" y="90"/>
                    </a:lnTo>
                    <a:lnTo>
                      <a:pt x="31" y="84"/>
                    </a:lnTo>
                    <a:lnTo>
                      <a:pt x="22" y="75"/>
                    </a:lnTo>
                    <a:lnTo>
                      <a:pt x="20" y="69"/>
                    </a:lnTo>
                    <a:lnTo>
                      <a:pt x="20" y="42"/>
                    </a:lnTo>
                    <a:lnTo>
                      <a:pt x="9" y="30"/>
                    </a:lnTo>
                    <a:lnTo>
                      <a:pt x="0" y="21"/>
                    </a:lnTo>
                    <a:lnTo>
                      <a:pt x="4" y="16"/>
                    </a:lnTo>
                    <a:lnTo>
                      <a:pt x="11" y="26"/>
                    </a:lnTo>
                    <a:lnTo>
                      <a:pt x="20" y="26"/>
                    </a:lnTo>
                    <a:lnTo>
                      <a:pt x="27" y="29"/>
                    </a:lnTo>
                    <a:lnTo>
                      <a:pt x="34" y="22"/>
                    </a:lnTo>
                    <a:lnTo>
                      <a:pt x="37" y="7"/>
                    </a:lnTo>
                    <a:lnTo>
                      <a:pt x="47" y="0"/>
                    </a:lnTo>
                    <a:lnTo>
                      <a:pt x="56" y="9"/>
                    </a:lnTo>
                    <a:lnTo>
                      <a:pt x="53" y="2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5" name="Freeform 57"/>
              <p:cNvSpPr>
                <a:spLocks noEditPoints="1"/>
              </p:cNvSpPr>
              <p:nvPr/>
            </p:nvSpPr>
            <p:spPr bwMode="auto">
              <a:xfrm>
                <a:off x="2890838" y="5135563"/>
                <a:ext cx="150813" cy="150813"/>
              </a:xfrm>
              <a:custGeom>
                <a:avLst/>
                <a:gdLst>
                  <a:gd name="T0" fmla="*/ 95 w 95"/>
                  <a:gd name="T1" fmla="*/ 88 h 95"/>
                  <a:gd name="T2" fmla="*/ 93 w 95"/>
                  <a:gd name="T3" fmla="*/ 95 h 95"/>
                  <a:gd name="T4" fmla="*/ 91 w 95"/>
                  <a:gd name="T5" fmla="*/ 93 h 95"/>
                  <a:gd name="T6" fmla="*/ 88 w 95"/>
                  <a:gd name="T7" fmla="*/ 87 h 95"/>
                  <a:gd name="T8" fmla="*/ 91 w 95"/>
                  <a:gd name="T9" fmla="*/ 83 h 95"/>
                  <a:gd name="T10" fmla="*/ 94 w 95"/>
                  <a:gd name="T11" fmla="*/ 81 h 95"/>
                  <a:gd name="T12" fmla="*/ 95 w 95"/>
                  <a:gd name="T13" fmla="*/ 88 h 95"/>
                  <a:gd name="T14" fmla="*/ 56 w 95"/>
                  <a:gd name="T15" fmla="*/ 8 h 95"/>
                  <a:gd name="T16" fmla="*/ 60 w 95"/>
                  <a:gd name="T17" fmla="*/ 13 h 95"/>
                  <a:gd name="T18" fmla="*/ 64 w 95"/>
                  <a:gd name="T19" fmla="*/ 12 h 95"/>
                  <a:gd name="T20" fmla="*/ 69 w 95"/>
                  <a:gd name="T21" fmla="*/ 17 h 95"/>
                  <a:gd name="T22" fmla="*/ 71 w 95"/>
                  <a:gd name="T23" fmla="*/ 18 h 95"/>
                  <a:gd name="T24" fmla="*/ 73 w 95"/>
                  <a:gd name="T25" fmla="*/ 18 h 95"/>
                  <a:gd name="T26" fmla="*/ 76 w 95"/>
                  <a:gd name="T27" fmla="*/ 20 h 95"/>
                  <a:gd name="T28" fmla="*/ 86 w 95"/>
                  <a:gd name="T29" fmla="*/ 23 h 95"/>
                  <a:gd name="T30" fmla="*/ 82 w 95"/>
                  <a:gd name="T31" fmla="*/ 29 h 95"/>
                  <a:gd name="T32" fmla="*/ 81 w 95"/>
                  <a:gd name="T33" fmla="*/ 36 h 95"/>
                  <a:gd name="T34" fmla="*/ 80 w 95"/>
                  <a:gd name="T35" fmla="*/ 38 h 95"/>
                  <a:gd name="T36" fmla="*/ 76 w 95"/>
                  <a:gd name="T37" fmla="*/ 37 h 95"/>
                  <a:gd name="T38" fmla="*/ 77 w 95"/>
                  <a:gd name="T39" fmla="*/ 40 h 95"/>
                  <a:gd name="T40" fmla="*/ 71 w 95"/>
                  <a:gd name="T41" fmla="*/ 46 h 95"/>
                  <a:gd name="T42" fmla="*/ 71 w 95"/>
                  <a:gd name="T43" fmla="*/ 49 h 95"/>
                  <a:gd name="T44" fmla="*/ 75 w 95"/>
                  <a:gd name="T45" fmla="*/ 48 h 95"/>
                  <a:gd name="T46" fmla="*/ 77 w 95"/>
                  <a:gd name="T47" fmla="*/ 52 h 95"/>
                  <a:gd name="T48" fmla="*/ 77 w 95"/>
                  <a:gd name="T49" fmla="*/ 55 h 95"/>
                  <a:gd name="T50" fmla="*/ 79 w 95"/>
                  <a:gd name="T51" fmla="*/ 59 h 95"/>
                  <a:gd name="T52" fmla="*/ 76 w 95"/>
                  <a:gd name="T53" fmla="*/ 61 h 95"/>
                  <a:gd name="T54" fmla="*/ 79 w 95"/>
                  <a:gd name="T55" fmla="*/ 69 h 95"/>
                  <a:gd name="T56" fmla="*/ 82 w 95"/>
                  <a:gd name="T57" fmla="*/ 70 h 95"/>
                  <a:gd name="T58" fmla="*/ 81 w 95"/>
                  <a:gd name="T59" fmla="*/ 73 h 95"/>
                  <a:gd name="T60" fmla="*/ 75 w 95"/>
                  <a:gd name="T61" fmla="*/ 79 h 95"/>
                  <a:gd name="T62" fmla="*/ 62 w 95"/>
                  <a:gd name="T63" fmla="*/ 77 h 95"/>
                  <a:gd name="T64" fmla="*/ 52 w 95"/>
                  <a:gd name="T65" fmla="*/ 79 h 95"/>
                  <a:gd name="T66" fmla="*/ 52 w 95"/>
                  <a:gd name="T67" fmla="*/ 85 h 95"/>
                  <a:gd name="T68" fmla="*/ 44 w 95"/>
                  <a:gd name="T69" fmla="*/ 87 h 95"/>
                  <a:gd name="T70" fmla="*/ 36 w 95"/>
                  <a:gd name="T71" fmla="*/ 82 h 95"/>
                  <a:gd name="T72" fmla="*/ 34 w 95"/>
                  <a:gd name="T73" fmla="*/ 84 h 95"/>
                  <a:gd name="T74" fmla="*/ 22 w 95"/>
                  <a:gd name="T75" fmla="*/ 79 h 95"/>
                  <a:gd name="T76" fmla="*/ 18 w 95"/>
                  <a:gd name="T77" fmla="*/ 76 h 95"/>
                  <a:gd name="T78" fmla="*/ 22 w 95"/>
                  <a:gd name="T79" fmla="*/ 71 h 95"/>
                  <a:gd name="T80" fmla="*/ 23 w 95"/>
                  <a:gd name="T81" fmla="*/ 52 h 95"/>
                  <a:gd name="T82" fmla="*/ 17 w 95"/>
                  <a:gd name="T83" fmla="*/ 42 h 95"/>
                  <a:gd name="T84" fmla="*/ 11 w 95"/>
                  <a:gd name="T85" fmla="*/ 37 h 95"/>
                  <a:gd name="T86" fmla="*/ 1 w 95"/>
                  <a:gd name="T87" fmla="*/ 32 h 95"/>
                  <a:gd name="T88" fmla="*/ 0 w 95"/>
                  <a:gd name="T89" fmla="*/ 25 h 95"/>
                  <a:gd name="T90" fmla="*/ 10 w 95"/>
                  <a:gd name="T91" fmla="*/ 24 h 95"/>
                  <a:gd name="T92" fmla="*/ 21 w 95"/>
                  <a:gd name="T93" fmla="*/ 26 h 95"/>
                  <a:gd name="T94" fmla="*/ 18 w 95"/>
                  <a:gd name="T95" fmla="*/ 14 h 95"/>
                  <a:gd name="T96" fmla="*/ 24 w 95"/>
                  <a:gd name="T97" fmla="*/ 19 h 95"/>
                  <a:gd name="T98" fmla="*/ 40 w 95"/>
                  <a:gd name="T99" fmla="*/ 11 h 95"/>
                  <a:gd name="T100" fmla="*/ 42 w 95"/>
                  <a:gd name="T101" fmla="*/ 2 h 95"/>
                  <a:gd name="T102" fmla="*/ 48 w 95"/>
                  <a:gd name="T103" fmla="*/ 0 h 95"/>
                  <a:gd name="T104" fmla="*/ 50 w 95"/>
                  <a:gd name="T105" fmla="*/ 3 h 95"/>
                  <a:gd name="T106" fmla="*/ 52 w 95"/>
                  <a:gd name="T107" fmla="*/ 3 h 95"/>
                  <a:gd name="T108" fmla="*/ 56 w 95"/>
                  <a:gd name="T109" fmla="*/ 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5" h="95">
                    <a:moveTo>
                      <a:pt x="95" y="88"/>
                    </a:moveTo>
                    <a:lnTo>
                      <a:pt x="93" y="95"/>
                    </a:lnTo>
                    <a:lnTo>
                      <a:pt x="91" y="93"/>
                    </a:lnTo>
                    <a:lnTo>
                      <a:pt x="88" y="87"/>
                    </a:lnTo>
                    <a:lnTo>
                      <a:pt x="91" y="83"/>
                    </a:lnTo>
                    <a:lnTo>
                      <a:pt x="94" y="81"/>
                    </a:lnTo>
                    <a:lnTo>
                      <a:pt x="95" y="88"/>
                    </a:lnTo>
                    <a:close/>
                    <a:moveTo>
                      <a:pt x="56" y="8"/>
                    </a:moveTo>
                    <a:lnTo>
                      <a:pt x="60" y="13"/>
                    </a:lnTo>
                    <a:lnTo>
                      <a:pt x="64" y="12"/>
                    </a:lnTo>
                    <a:lnTo>
                      <a:pt x="69" y="17"/>
                    </a:lnTo>
                    <a:lnTo>
                      <a:pt x="71" y="18"/>
                    </a:lnTo>
                    <a:lnTo>
                      <a:pt x="73" y="18"/>
                    </a:lnTo>
                    <a:lnTo>
                      <a:pt x="76" y="20"/>
                    </a:lnTo>
                    <a:lnTo>
                      <a:pt x="86" y="23"/>
                    </a:lnTo>
                    <a:lnTo>
                      <a:pt x="82" y="29"/>
                    </a:lnTo>
                    <a:lnTo>
                      <a:pt x="81" y="36"/>
                    </a:lnTo>
                    <a:lnTo>
                      <a:pt x="80" y="38"/>
                    </a:lnTo>
                    <a:lnTo>
                      <a:pt x="76" y="37"/>
                    </a:lnTo>
                    <a:lnTo>
                      <a:pt x="77" y="40"/>
                    </a:lnTo>
                    <a:lnTo>
                      <a:pt x="71" y="46"/>
                    </a:lnTo>
                    <a:lnTo>
                      <a:pt x="71" y="49"/>
                    </a:lnTo>
                    <a:lnTo>
                      <a:pt x="75" y="48"/>
                    </a:lnTo>
                    <a:lnTo>
                      <a:pt x="77" y="52"/>
                    </a:lnTo>
                    <a:lnTo>
                      <a:pt x="77" y="55"/>
                    </a:lnTo>
                    <a:lnTo>
                      <a:pt x="79" y="59"/>
                    </a:lnTo>
                    <a:lnTo>
                      <a:pt x="76" y="61"/>
                    </a:lnTo>
                    <a:lnTo>
                      <a:pt x="79" y="69"/>
                    </a:lnTo>
                    <a:lnTo>
                      <a:pt x="82" y="70"/>
                    </a:lnTo>
                    <a:lnTo>
                      <a:pt x="81" y="73"/>
                    </a:lnTo>
                    <a:lnTo>
                      <a:pt x="75" y="79"/>
                    </a:lnTo>
                    <a:lnTo>
                      <a:pt x="62" y="77"/>
                    </a:lnTo>
                    <a:lnTo>
                      <a:pt x="52" y="79"/>
                    </a:lnTo>
                    <a:lnTo>
                      <a:pt x="52" y="85"/>
                    </a:lnTo>
                    <a:lnTo>
                      <a:pt x="44" y="87"/>
                    </a:lnTo>
                    <a:lnTo>
                      <a:pt x="36" y="82"/>
                    </a:lnTo>
                    <a:lnTo>
                      <a:pt x="34" y="84"/>
                    </a:lnTo>
                    <a:lnTo>
                      <a:pt x="22" y="79"/>
                    </a:lnTo>
                    <a:lnTo>
                      <a:pt x="18" y="76"/>
                    </a:lnTo>
                    <a:lnTo>
                      <a:pt x="22" y="71"/>
                    </a:lnTo>
                    <a:lnTo>
                      <a:pt x="23" y="52"/>
                    </a:lnTo>
                    <a:lnTo>
                      <a:pt x="17" y="42"/>
                    </a:lnTo>
                    <a:lnTo>
                      <a:pt x="11" y="37"/>
                    </a:lnTo>
                    <a:lnTo>
                      <a:pt x="1" y="32"/>
                    </a:lnTo>
                    <a:lnTo>
                      <a:pt x="0" y="25"/>
                    </a:lnTo>
                    <a:lnTo>
                      <a:pt x="10" y="24"/>
                    </a:lnTo>
                    <a:lnTo>
                      <a:pt x="21" y="26"/>
                    </a:lnTo>
                    <a:lnTo>
                      <a:pt x="18" y="14"/>
                    </a:lnTo>
                    <a:lnTo>
                      <a:pt x="24" y="19"/>
                    </a:lnTo>
                    <a:lnTo>
                      <a:pt x="40" y="11"/>
                    </a:lnTo>
                    <a:lnTo>
                      <a:pt x="42" y="2"/>
                    </a:lnTo>
                    <a:lnTo>
                      <a:pt x="48" y="0"/>
                    </a:lnTo>
                    <a:lnTo>
                      <a:pt x="50" y="3"/>
                    </a:lnTo>
                    <a:lnTo>
                      <a:pt x="52" y="3"/>
                    </a:lnTo>
                    <a:lnTo>
                      <a:pt x="56" y="8"/>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7" name="Freeform 59"/>
              <p:cNvSpPr>
                <a:spLocks noEditPoints="1"/>
              </p:cNvSpPr>
              <p:nvPr/>
            </p:nvSpPr>
            <p:spPr bwMode="auto">
              <a:xfrm>
                <a:off x="2860675" y="4997450"/>
                <a:ext cx="96838" cy="158750"/>
              </a:xfrm>
              <a:custGeom>
                <a:avLst/>
                <a:gdLst>
                  <a:gd name="T0" fmla="*/ 13 w 61"/>
                  <a:gd name="T1" fmla="*/ 49 h 100"/>
                  <a:gd name="T2" fmla="*/ 9 w 61"/>
                  <a:gd name="T3" fmla="*/ 56 h 100"/>
                  <a:gd name="T4" fmla="*/ 3 w 61"/>
                  <a:gd name="T5" fmla="*/ 55 h 100"/>
                  <a:gd name="T6" fmla="*/ 0 w 61"/>
                  <a:gd name="T7" fmla="*/ 55 h 100"/>
                  <a:gd name="T8" fmla="*/ 1 w 61"/>
                  <a:gd name="T9" fmla="*/ 49 h 100"/>
                  <a:gd name="T10" fmla="*/ 0 w 61"/>
                  <a:gd name="T11" fmla="*/ 42 h 100"/>
                  <a:gd name="T12" fmla="*/ 6 w 61"/>
                  <a:gd name="T13" fmla="*/ 42 h 100"/>
                  <a:gd name="T14" fmla="*/ 13 w 61"/>
                  <a:gd name="T15" fmla="*/ 49 h 100"/>
                  <a:gd name="T16" fmla="*/ 30 w 61"/>
                  <a:gd name="T17" fmla="*/ 0 h 100"/>
                  <a:gd name="T18" fmla="*/ 23 w 61"/>
                  <a:gd name="T19" fmla="*/ 13 h 100"/>
                  <a:gd name="T20" fmla="*/ 30 w 61"/>
                  <a:gd name="T21" fmla="*/ 12 h 100"/>
                  <a:gd name="T22" fmla="*/ 37 w 61"/>
                  <a:gd name="T23" fmla="*/ 12 h 100"/>
                  <a:gd name="T24" fmla="*/ 36 w 61"/>
                  <a:gd name="T25" fmla="*/ 21 h 100"/>
                  <a:gd name="T26" fmla="*/ 30 w 61"/>
                  <a:gd name="T27" fmla="*/ 32 h 100"/>
                  <a:gd name="T28" fmla="*/ 36 w 61"/>
                  <a:gd name="T29" fmla="*/ 33 h 100"/>
                  <a:gd name="T30" fmla="*/ 37 w 61"/>
                  <a:gd name="T31" fmla="*/ 35 h 100"/>
                  <a:gd name="T32" fmla="*/ 43 w 61"/>
                  <a:gd name="T33" fmla="*/ 48 h 100"/>
                  <a:gd name="T34" fmla="*/ 48 w 61"/>
                  <a:gd name="T35" fmla="*/ 50 h 100"/>
                  <a:gd name="T36" fmla="*/ 52 w 61"/>
                  <a:gd name="T37" fmla="*/ 64 h 100"/>
                  <a:gd name="T38" fmla="*/ 54 w 61"/>
                  <a:gd name="T39" fmla="*/ 67 h 100"/>
                  <a:gd name="T40" fmla="*/ 61 w 61"/>
                  <a:gd name="T41" fmla="*/ 70 h 100"/>
                  <a:gd name="T42" fmla="*/ 61 w 61"/>
                  <a:gd name="T43" fmla="*/ 77 h 100"/>
                  <a:gd name="T44" fmla="*/ 58 w 61"/>
                  <a:gd name="T45" fmla="*/ 79 h 100"/>
                  <a:gd name="T46" fmla="*/ 60 w 61"/>
                  <a:gd name="T47" fmla="*/ 85 h 100"/>
                  <a:gd name="T48" fmla="*/ 54 w 61"/>
                  <a:gd name="T49" fmla="*/ 91 h 100"/>
                  <a:gd name="T50" fmla="*/ 46 w 61"/>
                  <a:gd name="T51" fmla="*/ 91 h 100"/>
                  <a:gd name="T52" fmla="*/ 34 w 61"/>
                  <a:gd name="T53" fmla="*/ 94 h 100"/>
                  <a:gd name="T54" fmla="*/ 31 w 61"/>
                  <a:gd name="T55" fmla="*/ 91 h 100"/>
                  <a:gd name="T56" fmla="*/ 26 w 61"/>
                  <a:gd name="T57" fmla="*/ 96 h 100"/>
                  <a:gd name="T58" fmla="*/ 20 w 61"/>
                  <a:gd name="T59" fmla="*/ 95 h 100"/>
                  <a:gd name="T60" fmla="*/ 15 w 61"/>
                  <a:gd name="T61" fmla="*/ 100 h 100"/>
                  <a:gd name="T62" fmla="*/ 12 w 61"/>
                  <a:gd name="T63" fmla="*/ 98 h 100"/>
                  <a:gd name="T64" fmla="*/ 21 w 61"/>
                  <a:gd name="T65" fmla="*/ 87 h 100"/>
                  <a:gd name="T66" fmla="*/ 28 w 61"/>
                  <a:gd name="T67" fmla="*/ 84 h 100"/>
                  <a:gd name="T68" fmla="*/ 28 w 61"/>
                  <a:gd name="T69" fmla="*/ 84 h 100"/>
                  <a:gd name="T70" fmla="*/ 17 w 61"/>
                  <a:gd name="T71" fmla="*/ 82 h 100"/>
                  <a:gd name="T72" fmla="*/ 15 w 61"/>
                  <a:gd name="T73" fmla="*/ 78 h 100"/>
                  <a:gd name="T74" fmla="*/ 23 w 61"/>
                  <a:gd name="T75" fmla="*/ 75 h 100"/>
                  <a:gd name="T76" fmla="*/ 19 w 61"/>
                  <a:gd name="T77" fmla="*/ 69 h 100"/>
                  <a:gd name="T78" fmla="*/ 20 w 61"/>
                  <a:gd name="T79" fmla="*/ 61 h 100"/>
                  <a:gd name="T80" fmla="*/ 30 w 61"/>
                  <a:gd name="T81" fmla="*/ 62 h 100"/>
                  <a:gd name="T82" fmla="*/ 30 w 61"/>
                  <a:gd name="T83" fmla="*/ 62 h 100"/>
                  <a:gd name="T84" fmla="*/ 31 w 61"/>
                  <a:gd name="T85" fmla="*/ 55 h 100"/>
                  <a:gd name="T86" fmla="*/ 26 w 61"/>
                  <a:gd name="T87" fmla="*/ 49 h 100"/>
                  <a:gd name="T88" fmla="*/ 26 w 61"/>
                  <a:gd name="T89" fmla="*/ 48 h 100"/>
                  <a:gd name="T90" fmla="*/ 18 w 61"/>
                  <a:gd name="T91" fmla="*/ 47 h 100"/>
                  <a:gd name="T92" fmla="*/ 17 w 61"/>
                  <a:gd name="T93" fmla="*/ 43 h 100"/>
                  <a:gd name="T94" fmla="*/ 19 w 61"/>
                  <a:gd name="T95" fmla="*/ 38 h 100"/>
                  <a:gd name="T96" fmla="*/ 17 w 61"/>
                  <a:gd name="T97" fmla="*/ 35 h 100"/>
                  <a:gd name="T98" fmla="*/ 13 w 61"/>
                  <a:gd name="T99" fmla="*/ 41 h 100"/>
                  <a:gd name="T100" fmla="*/ 13 w 61"/>
                  <a:gd name="T101" fmla="*/ 29 h 100"/>
                  <a:gd name="T102" fmla="*/ 9 w 61"/>
                  <a:gd name="T103" fmla="*/ 23 h 100"/>
                  <a:gd name="T104" fmla="*/ 12 w 61"/>
                  <a:gd name="T105" fmla="*/ 9 h 100"/>
                  <a:gd name="T106" fmla="*/ 17 w 61"/>
                  <a:gd name="T107" fmla="*/ 0 h 100"/>
                  <a:gd name="T108" fmla="*/ 23 w 61"/>
                  <a:gd name="T109" fmla="*/ 1 h 100"/>
                  <a:gd name="T110" fmla="*/ 30 w 61"/>
                  <a:gd name="T111"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1" h="100">
                    <a:moveTo>
                      <a:pt x="13" y="49"/>
                    </a:moveTo>
                    <a:lnTo>
                      <a:pt x="9" y="56"/>
                    </a:lnTo>
                    <a:lnTo>
                      <a:pt x="3" y="55"/>
                    </a:lnTo>
                    <a:lnTo>
                      <a:pt x="0" y="55"/>
                    </a:lnTo>
                    <a:lnTo>
                      <a:pt x="1" y="49"/>
                    </a:lnTo>
                    <a:lnTo>
                      <a:pt x="0" y="42"/>
                    </a:lnTo>
                    <a:lnTo>
                      <a:pt x="6" y="42"/>
                    </a:lnTo>
                    <a:lnTo>
                      <a:pt x="13" y="49"/>
                    </a:lnTo>
                    <a:close/>
                    <a:moveTo>
                      <a:pt x="30" y="0"/>
                    </a:moveTo>
                    <a:lnTo>
                      <a:pt x="23" y="13"/>
                    </a:lnTo>
                    <a:lnTo>
                      <a:pt x="30" y="12"/>
                    </a:lnTo>
                    <a:lnTo>
                      <a:pt x="37" y="12"/>
                    </a:lnTo>
                    <a:lnTo>
                      <a:pt x="36" y="21"/>
                    </a:lnTo>
                    <a:lnTo>
                      <a:pt x="30" y="32"/>
                    </a:lnTo>
                    <a:lnTo>
                      <a:pt x="36" y="33"/>
                    </a:lnTo>
                    <a:lnTo>
                      <a:pt x="37" y="35"/>
                    </a:lnTo>
                    <a:lnTo>
                      <a:pt x="43" y="48"/>
                    </a:lnTo>
                    <a:lnTo>
                      <a:pt x="48" y="50"/>
                    </a:lnTo>
                    <a:lnTo>
                      <a:pt x="52" y="64"/>
                    </a:lnTo>
                    <a:lnTo>
                      <a:pt x="54" y="67"/>
                    </a:lnTo>
                    <a:lnTo>
                      <a:pt x="61" y="70"/>
                    </a:lnTo>
                    <a:lnTo>
                      <a:pt x="61" y="77"/>
                    </a:lnTo>
                    <a:lnTo>
                      <a:pt x="58" y="79"/>
                    </a:lnTo>
                    <a:lnTo>
                      <a:pt x="60" y="85"/>
                    </a:lnTo>
                    <a:lnTo>
                      <a:pt x="54" y="91"/>
                    </a:lnTo>
                    <a:lnTo>
                      <a:pt x="46" y="91"/>
                    </a:lnTo>
                    <a:lnTo>
                      <a:pt x="34" y="94"/>
                    </a:lnTo>
                    <a:lnTo>
                      <a:pt x="31" y="91"/>
                    </a:lnTo>
                    <a:lnTo>
                      <a:pt x="26" y="96"/>
                    </a:lnTo>
                    <a:lnTo>
                      <a:pt x="20" y="95"/>
                    </a:lnTo>
                    <a:lnTo>
                      <a:pt x="15" y="100"/>
                    </a:lnTo>
                    <a:lnTo>
                      <a:pt x="12" y="98"/>
                    </a:lnTo>
                    <a:lnTo>
                      <a:pt x="21" y="87"/>
                    </a:lnTo>
                    <a:lnTo>
                      <a:pt x="28" y="84"/>
                    </a:lnTo>
                    <a:lnTo>
                      <a:pt x="28" y="84"/>
                    </a:lnTo>
                    <a:lnTo>
                      <a:pt x="17" y="82"/>
                    </a:lnTo>
                    <a:lnTo>
                      <a:pt x="15" y="78"/>
                    </a:lnTo>
                    <a:lnTo>
                      <a:pt x="23" y="75"/>
                    </a:lnTo>
                    <a:lnTo>
                      <a:pt x="19" y="69"/>
                    </a:lnTo>
                    <a:lnTo>
                      <a:pt x="20" y="61"/>
                    </a:lnTo>
                    <a:lnTo>
                      <a:pt x="30" y="62"/>
                    </a:lnTo>
                    <a:lnTo>
                      <a:pt x="30" y="62"/>
                    </a:lnTo>
                    <a:lnTo>
                      <a:pt x="31" y="55"/>
                    </a:lnTo>
                    <a:lnTo>
                      <a:pt x="26" y="49"/>
                    </a:lnTo>
                    <a:lnTo>
                      <a:pt x="26" y="48"/>
                    </a:lnTo>
                    <a:lnTo>
                      <a:pt x="18" y="47"/>
                    </a:lnTo>
                    <a:lnTo>
                      <a:pt x="17" y="43"/>
                    </a:lnTo>
                    <a:lnTo>
                      <a:pt x="19" y="38"/>
                    </a:lnTo>
                    <a:lnTo>
                      <a:pt x="17" y="35"/>
                    </a:lnTo>
                    <a:lnTo>
                      <a:pt x="13" y="41"/>
                    </a:lnTo>
                    <a:lnTo>
                      <a:pt x="13" y="29"/>
                    </a:lnTo>
                    <a:lnTo>
                      <a:pt x="9" y="23"/>
                    </a:lnTo>
                    <a:lnTo>
                      <a:pt x="12" y="9"/>
                    </a:lnTo>
                    <a:lnTo>
                      <a:pt x="17" y="0"/>
                    </a:lnTo>
                    <a:lnTo>
                      <a:pt x="23" y="1"/>
                    </a:lnTo>
                    <a:lnTo>
                      <a:pt x="30"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solidFill>
                    <a:srgbClr val="FF0000"/>
                  </a:solidFill>
                </a:endParaRPr>
              </a:p>
            </p:txBody>
          </p:sp>
          <p:sp>
            <p:nvSpPr>
              <p:cNvPr id="68" name="Freeform 60"/>
              <p:cNvSpPr>
                <a:spLocks/>
              </p:cNvSpPr>
              <p:nvPr/>
            </p:nvSpPr>
            <p:spPr bwMode="auto">
              <a:xfrm>
                <a:off x="3367088" y="5254625"/>
                <a:ext cx="69850" cy="36513"/>
              </a:xfrm>
              <a:custGeom>
                <a:avLst/>
                <a:gdLst>
                  <a:gd name="T0" fmla="*/ 10 w 44"/>
                  <a:gd name="T1" fmla="*/ 19 h 23"/>
                  <a:gd name="T2" fmla="*/ 10 w 44"/>
                  <a:gd name="T3" fmla="*/ 14 h 23"/>
                  <a:gd name="T4" fmla="*/ 9 w 44"/>
                  <a:gd name="T5" fmla="*/ 8 h 23"/>
                  <a:gd name="T6" fmla="*/ 6 w 44"/>
                  <a:gd name="T7" fmla="*/ 6 h 23"/>
                  <a:gd name="T8" fmla="*/ 2 w 44"/>
                  <a:gd name="T9" fmla="*/ 4 h 23"/>
                  <a:gd name="T10" fmla="*/ 0 w 44"/>
                  <a:gd name="T11" fmla="*/ 1 h 23"/>
                  <a:gd name="T12" fmla="*/ 0 w 44"/>
                  <a:gd name="T13" fmla="*/ 0 h 23"/>
                  <a:gd name="T14" fmla="*/ 6 w 44"/>
                  <a:gd name="T15" fmla="*/ 2 h 23"/>
                  <a:gd name="T16" fmla="*/ 15 w 44"/>
                  <a:gd name="T17" fmla="*/ 3 h 23"/>
                  <a:gd name="T18" fmla="*/ 25 w 44"/>
                  <a:gd name="T19" fmla="*/ 8 h 23"/>
                  <a:gd name="T20" fmla="*/ 26 w 44"/>
                  <a:gd name="T21" fmla="*/ 9 h 23"/>
                  <a:gd name="T22" fmla="*/ 30 w 44"/>
                  <a:gd name="T23" fmla="*/ 8 h 23"/>
                  <a:gd name="T24" fmla="*/ 36 w 44"/>
                  <a:gd name="T25" fmla="*/ 9 h 23"/>
                  <a:gd name="T26" fmla="*/ 38 w 44"/>
                  <a:gd name="T27" fmla="*/ 13 h 23"/>
                  <a:gd name="T28" fmla="*/ 43 w 44"/>
                  <a:gd name="T29" fmla="*/ 15 h 23"/>
                  <a:gd name="T30" fmla="*/ 41 w 44"/>
                  <a:gd name="T31" fmla="*/ 16 h 23"/>
                  <a:gd name="T32" fmla="*/ 44 w 44"/>
                  <a:gd name="T33" fmla="*/ 21 h 23"/>
                  <a:gd name="T34" fmla="*/ 43 w 44"/>
                  <a:gd name="T35" fmla="*/ 23 h 23"/>
                  <a:gd name="T36" fmla="*/ 39 w 44"/>
                  <a:gd name="T37" fmla="*/ 23 h 23"/>
                  <a:gd name="T38" fmla="*/ 35 w 44"/>
                  <a:gd name="T39" fmla="*/ 20 h 23"/>
                  <a:gd name="T40" fmla="*/ 33 w 44"/>
                  <a:gd name="T41" fmla="*/ 21 h 23"/>
                  <a:gd name="T42" fmla="*/ 24 w 44"/>
                  <a:gd name="T43" fmla="*/ 23 h 23"/>
                  <a:gd name="T44" fmla="*/ 18 w 44"/>
                  <a:gd name="T45" fmla="*/ 18 h 23"/>
                  <a:gd name="T46" fmla="*/ 10 w 44"/>
                  <a:gd name="T47"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4" h="23">
                    <a:moveTo>
                      <a:pt x="10" y="19"/>
                    </a:moveTo>
                    <a:lnTo>
                      <a:pt x="10" y="14"/>
                    </a:lnTo>
                    <a:lnTo>
                      <a:pt x="9" y="8"/>
                    </a:lnTo>
                    <a:lnTo>
                      <a:pt x="6" y="6"/>
                    </a:lnTo>
                    <a:lnTo>
                      <a:pt x="2" y="4"/>
                    </a:lnTo>
                    <a:lnTo>
                      <a:pt x="0" y="1"/>
                    </a:lnTo>
                    <a:lnTo>
                      <a:pt x="0" y="0"/>
                    </a:lnTo>
                    <a:lnTo>
                      <a:pt x="6" y="2"/>
                    </a:lnTo>
                    <a:lnTo>
                      <a:pt x="15" y="3"/>
                    </a:lnTo>
                    <a:lnTo>
                      <a:pt x="25" y="8"/>
                    </a:lnTo>
                    <a:lnTo>
                      <a:pt x="26" y="9"/>
                    </a:lnTo>
                    <a:lnTo>
                      <a:pt x="30" y="8"/>
                    </a:lnTo>
                    <a:lnTo>
                      <a:pt x="36" y="9"/>
                    </a:lnTo>
                    <a:lnTo>
                      <a:pt x="38" y="13"/>
                    </a:lnTo>
                    <a:lnTo>
                      <a:pt x="43" y="15"/>
                    </a:lnTo>
                    <a:lnTo>
                      <a:pt x="41" y="16"/>
                    </a:lnTo>
                    <a:lnTo>
                      <a:pt x="44" y="21"/>
                    </a:lnTo>
                    <a:lnTo>
                      <a:pt x="43" y="23"/>
                    </a:lnTo>
                    <a:lnTo>
                      <a:pt x="39" y="23"/>
                    </a:lnTo>
                    <a:lnTo>
                      <a:pt x="35" y="20"/>
                    </a:lnTo>
                    <a:lnTo>
                      <a:pt x="33" y="21"/>
                    </a:lnTo>
                    <a:lnTo>
                      <a:pt x="24" y="23"/>
                    </a:lnTo>
                    <a:lnTo>
                      <a:pt x="18" y="18"/>
                    </a:lnTo>
                    <a:lnTo>
                      <a:pt x="10" y="19"/>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0" name="Freeform 72"/>
              <p:cNvSpPr>
                <a:spLocks/>
              </p:cNvSpPr>
              <p:nvPr/>
            </p:nvSpPr>
            <p:spPr bwMode="auto">
              <a:xfrm>
                <a:off x="3086100" y="5210175"/>
                <a:ext cx="61913" cy="60325"/>
              </a:xfrm>
              <a:custGeom>
                <a:avLst/>
                <a:gdLst>
                  <a:gd name="T0" fmla="*/ 34 w 39"/>
                  <a:gd name="T1" fmla="*/ 6 h 38"/>
                  <a:gd name="T2" fmla="*/ 36 w 39"/>
                  <a:gd name="T3" fmla="*/ 9 h 38"/>
                  <a:gd name="T4" fmla="*/ 39 w 39"/>
                  <a:gd name="T5" fmla="*/ 12 h 38"/>
                  <a:gd name="T6" fmla="*/ 35 w 39"/>
                  <a:gd name="T7" fmla="*/ 15 h 38"/>
                  <a:gd name="T8" fmla="*/ 33 w 39"/>
                  <a:gd name="T9" fmla="*/ 14 h 38"/>
                  <a:gd name="T10" fmla="*/ 28 w 39"/>
                  <a:gd name="T11" fmla="*/ 14 h 38"/>
                  <a:gd name="T12" fmla="*/ 22 w 39"/>
                  <a:gd name="T13" fmla="*/ 12 h 38"/>
                  <a:gd name="T14" fmla="*/ 20 w 39"/>
                  <a:gd name="T15" fmla="*/ 13 h 38"/>
                  <a:gd name="T16" fmla="*/ 18 w 39"/>
                  <a:gd name="T17" fmla="*/ 14 h 38"/>
                  <a:gd name="T18" fmla="*/ 16 w 39"/>
                  <a:gd name="T19" fmla="*/ 12 h 38"/>
                  <a:gd name="T20" fmla="*/ 14 w 39"/>
                  <a:gd name="T21" fmla="*/ 17 h 38"/>
                  <a:gd name="T22" fmla="*/ 17 w 39"/>
                  <a:gd name="T23" fmla="*/ 20 h 38"/>
                  <a:gd name="T24" fmla="*/ 18 w 39"/>
                  <a:gd name="T25" fmla="*/ 24 h 38"/>
                  <a:gd name="T26" fmla="*/ 22 w 39"/>
                  <a:gd name="T27" fmla="*/ 28 h 38"/>
                  <a:gd name="T28" fmla="*/ 24 w 39"/>
                  <a:gd name="T29" fmla="*/ 29 h 38"/>
                  <a:gd name="T30" fmla="*/ 27 w 39"/>
                  <a:gd name="T31" fmla="*/ 32 h 38"/>
                  <a:gd name="T32" fmla="*/ 33 w 39"/>
                  <a:gd name="T33" fmla="*/ 36 h 38"/>
                  <a:gd name="T34" fmla="*/ 32 w 39"/>
                  <a:gd name="T35" fmla="*/ 38 h 38"/>
                  <a:gd name="T36" fmla="*/ 26 w 39"/>
                  <a:gd name="T37" fmla="*/ 35 h 38"/>
                  <a:gd name="T38" fmla="*/ 22 w 39"/>
                  <a:gd name="T39" fmla="*/ 31 h 38"/>
                  <a:gd name="T40" fmla="*/ 16 w 39"/>
                  <a:gd name="T41" fmla="*/ 29 h 38"/>
                  <a:gd name="T42" fmla="*/ 10 w 39"/>
                  <a:gd name="T43" fmla="*/ 22 h 38"/>
                  <a:gd name="T44" fmla="*/ 11 w 39"/>
                  <a:gd name="T45" fmla="*/ 22 h 38"/>
                  <a:gd name="T46" fmla="*/ 9 w 39"/>
                  <a:gd name="T47" fmla="*/ 17 h 38"/>
                  <a:gd name="T48" fmla="*/ 9 w 39"/>
                  <a:gd name="T49" fmla="*/ 14 h 38"/>
                  <a:gd name="T50" fmla="*/ 4 w 39"/>
                  <a:gd name="T51" fmla="*/ 12 h 38"/>
                  <a:gd name="T52" fmla="*/ 1 w 39"/>
                  <a:gd name="T53" fmla="*/ 17 h 38"/>
                  <a:gd name="T54" fmla="*/ 0 w 39"/>
                  <a:gd name="T55" fmla="*/ 13 h 38"/>
                  <a:gd name="T56" fmla="*/ 0 w 39"/>
                  <a:gd name="T57" fmla="*/ 9 h 38"/>
                  <a:gd name="T58" fmla="*/ 0 w 39"/>
                  <a:gd name="T59" fmla="*/ 9 h 38"/>
                  <a:gd name="T60" fmla="*/ 5 w 39"/>
                  <a:gd name="T61" fmla="*/ 11 h 38"/>
                  <a:gd name="T62" fmla="*/ 6 w 39"/>
                  <a:gd name="T63" fmla="*/ 8 h 38"/>
                  <a:gd name="T64" fmla="*/ 9 w 39"/>
                  <a:gd name="T65" fmla="*/ 11 h 38"/>
                  <a:gd name="T66" fmla="*/ 11 w 39"/>
                  <a:gd name="T67" fmla="*/ 11 h 38"/>
                  <a:gd name="T68" fmla="*/ 11 w 39"/>
                  <a:gd name="T69" fmla="*/ 7 h 38"/>
                  <a:gd name="T70" fmla="*/ 14 w 39"/>
                  <a:gd name="T71" fmla="*/ 7 h 38"/>
                  <a:gd name="T72" fmla="*/ 15 w 39"/>
                  <a:gd name="T73" fmla="*/ 2 h 38"/>
                  <a:gd name="T74" fmla="*/ 20 w 39"/>
                  <a:gd name="T75" fmla="*/ 0 h 38"/>
                  <a:gd name="T76" fmla="*/ 22 w 39"/>
                  <a:gd name="T77" fmla="*/ 1 h 38"/>
                  <a:gd name="T78" fmla="*/ 27 w 39"/>
                  <a:gd name="T79" fmla="*/ 6 h 38"/>
                  <a:gd name="T80" fmla="*/ 32 w 39"/>
                  <a:gd name="T81" fmla="*/ 7 h 38"/>
                  <a:gd name="T82" fmla="*/ 34 w 39"/>
                  <a:gd name="T83" fmla="*/ 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9" h="38">
                    <a:moveTo>
                      <a:pt x="34" y="6"/>
                    </a:moveTo>
                    <a:lnTo>
                      <a:pt x="36" y="9"/>
                    </a:lnTo>
                    <a:lnTo>
                      <a:pt x="39" y="12"/>
                    </a:lnTo>
                    <a:lnTo>
                      <a:pt x="35" y="15"/>
                    </a:lnTo>
                    <a:lnTo>
                      <a:pt x="33" y="14"/>
                    </a:lnTo>
                    <a:lnTo>
                      <a:pt x="28" y="14"/>
                    </a:lnTo>
                    <a:lnTo>
                      <a:pt x="22" y="12"/>
                    </a:lnTo>
                    <a:lnTo>
                      <a:pt x="20" y="13"/>
                    </a:lnTo>
                    <a:lnTo>
                      <a:pt x="18" y="14"/>
                    </a:lnTo>
                    <a:lnTo>
                      <a:pt x="16" y="12"/>
                    </a:lnTo>
                    <a:lnTo>
                      <a:pt x="14" y="17"/>
                    </a:lnTo>
                    <a:lnTo>
                      <a:pt x="17" y="20"/>
                    </a:lnTo>
                    <a:lnTo>
                      <a:pt x="18" y="24"/>
                    </a:lnTo>
                    <a:lnTo>
                      <a:pt x="22" y="28"/>
                    </a:lnTo>
                    <a:lnTo>
                      <a:pt x="24" y="29"/>
                    </a:lnTo>
                    <a:lnTo>
                      <a:pt x="27" y="32"/>
                    </a:lnTo>
                    <a:lnTo>
                      <a:pt x="33" y="36"/>
                    </a:lnTo>
                    <a:lnTo>
                      <a:pt x="32" y="38"/>
                    </a:lnTo>
                    <a:lnTo>
                      <a:pt x="26" y="35"/>
                    </a:lnTo>
                    <a:lnTo>
                      <a:pt x="22" y="31"/>
                    </a:lnTo>
                    <a:lnTo>
                      <a:pt x="16" y="29"/>
                    </a:lnTo>
                    <a:lnTo>
                      <a:pt x="10" y="22"/>
                    </a:lnTo>
                    <a:lnTo>
                      <a:pt x="11" y="22"/>
                    </a:lnTo>
                    <a:lnTo>
                      <a:pt x="9" y="17"/>
                    </a:lnTo>
                    <a:lnTo>
                      <a:pt x="9" y="14"/>
                    </a:lnTo>
                    <a:lnTo>
                      <a:pt x="4" y="12"/>
                    </a:lnTo>
                    <a:lnTo>
                      <a:pt x="1" y="17"/>
                    </a:lnTo>
                    <a:lnTo>
                      <a:pt x="0" y="13"/>
                    </a:lnTo>
                    <a:lnTo>
                      <a:pt x="0" y="9"/>
                    </a:lnTo>
                    <a:lnTo>
                      <a:pt x="0" y="9"/>
                    </a:lnTo>
                    <a:lnTo>
                      <a:pt x="5" y="11"/>
                    </a:lnTo>
                    <a:lnTo>
                      <a:pt x="6" y="8"/>
                    </a:lnTo>
                    <a:lnTo>
                      <a:pt x="9" y="11"/>
                    </a:lnTo>
                    <a:lnTo>
                      <a:pt x="11" y="11"/>
                    </a:lnTo>
                    <a:lnTo>
                      <a:pt x="11" y="7"/>
                    </a:lnTo>
                    <a:lnTo>
                      <a:pt x="14" y="7"/>
                    </a:lnTo>
                    <a:lnTo>
                      <a:pt x="15" y="2"/>
                    </a:lnTo>
                    <a:lnTo>
                      <a:pt x="20" y="0"/>
                    </a:lnTo>
                    <a:lnTo>
                      <a:pt x="22" y="1"/>
                    </a:lnTo>
                    <a:lnTo>
                      <a:pt x="27" y="6"/>
                    </a:lnTo>
                    <a:lnTo>
                      <a:pt x="32" y="7"/>
                    </a:lnTo>
                    <a:lnTo>
                      <a:pt x="34" y="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2" name="Freeform 74"/>
              <p:cNvSpPr>
                <a:spLocks/>
              </p:cNvSpPr>
              <p:nvPr/>
            </p:nvSpPr>
            <p:spPr bwMode="auto">
              <a:xfrm>
                <a:off x="3113088" y="5176838"/>
                <a:ext cx="69850" cy="44450"/>
              </a:xfrm>
              <a:custGeom>
                <a:avLst/>
                <a:gdLst>
                  <a:gd name="T0" fmla="*/ 0 w 44"/>
                  <a:gd name="T1" fmla="*/ 18 h 28"/>
                  <a:gd name="T2" fmla="*/ 3 w 44"/>
                  <a:gd name="T3" fmla="*/ 11 h 28"/>
                  <a:gd name="T4" fmla="*/ 1 w 44"/>
                  <a:gd name="T5" fmla="*/ 10 h 28"/>
                  <a:gd name="T6" fmla="*/ 5 w 44"/>
                  <a:gd name="T7" fmla="*/ 9 h 28"/>
                  <a:gd name="T8" fmla="*/ 5 w 44"/>
                  <a:gd name="T9" fmla="*/ 5 h 28"/>
                  <a:gd name="T10" fmla="*/ 9 w 44"/>
                  <a:gd name="T11" fmla="*/ 7 h 28"/>
                  <a:gd name="T12" fmla="*/ 11 w 44"/>
                  <a:gd name="T13" fmla="*/ 9 h 28"/>
                  <a:gd name="T14" fmla="*/ 17 w 44"/>
                  <a:gd name="T15" fmla="*/ 7 h 28"/>
                  <a:gd name="T16" fmla="*/ 17 w 44"/>
                  <a:gd name="T17" fmla="*/ 5 h 28"/>
                  <a:gd name="T18" fmla="*/ 19 w 44"/>
                  <a:gd name="T19" fmla="*/ 5 h 28"/>
                  <a:gd name="T20" fmla="*/ 23 w 44"/>
                  <a:gd name="T21" fmla="*/ 4 h 28"/>
                  <a:gd name="T22" fmla="*/ 24 w 44"/>
                  <a:gd name="T23" fmla="*/ 4 h 28"/>
                  <a:gd name="T24" fmla="*/ 27 w 44"/>
                  <a:gd name="T25" fmla="*/ 3 h 28"/>
                  <a:gd name="T26" fmla="*/ 29 w 44"/>
                  <a:gd name="T27" fmla="*/ 0 h 28"/>
                  <a:gd name="T28" fmla="*/ 30 w 44"/>
                  <a:gd name="T29" fmla="*/ 0 h 28"/>
                  <a:gd name="T30" fmla="*/ 38 w 44"/>
                  <a:gd name="T31" fmla="*/ 3 h 28"/>
                  <a:gd name="T32" fmla="*/ 40 w 44"/>
                  <a:gd name="T33" fmla="*/ 3 h 28"/>
                  <a:gd name="T34" fmla="*/ 44 w 44"/>
                  <a:gd name="T35" fmla="*/ 5 h 28"/>
                  <a:gd name="T36" fmla="*/ 44 w 44"/>
                  <a:gd name="T37" fmla="*/ 7 h 28"/>
                  <a:gd name="T38" fmla="*/ 40 w 44"/>
                  <a:gd name="T39" fmla="*/ 10 h 28"/>
                  <a:gd name="T40" fmla="*/ 36 w 44"/>
                  <a:gd name="T41" fmla="*/ 16 h 28"/>
                  <a:gd name="T42" fmla="*/ 33 w 44"/>
                  <a:gd name="T43" fmla="*/ 23 h 28"/>
                  <a:gd name="T44" fmla="*/ 27 w 44"/>
                  <a:gd name="T45" fmla="*/ 24 h 28"/>
                  <a:gd name="T46" fmla="*/ 23 w 44"/>
                  <a:gd name="T47" fmla="*/ 24 h 28"/>
                  <a:gd name="T48" fmla="*/ 17 w 44"/>
                  <a:gd name="T49" fmla="*/ 27 h 28"/>
                  <a:gd name="T50" fmla="*/ 15 w 44"/>
                  <a:gd name="T51" fmla="*/ 28 h 28"/>
                  <a:gd name="T52" fmla="*/ 10 w 44"/>
                  <a:gd name="T53" fmla="*/ 27 h 28"/>
                  <a:gd name="T54" fmla="*/ 5 w 44"/>
                  <a:gd name="T55" fmla="*/ 22 h 28"/>
                  <a:gd name="T56" fmla="*/ 3 w 44"/>
                  <a:gd name="T57" fmla="*/ 21 h 28"/>
                  <a:gd name="T58" fmla="*/ 1 w 44"/>
                  <a:gd name="T59" fmla="*/ 18 h 28"/>
                  <a:gd name="T60" fmla="*/ 0 w 44"/>
                  <a:gd name="T61"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4" h="28">
                    <a:moveTo>
                      <a:pt x="0" y="18"/>
                    </a:moveTo>
                    <a:lnTo>
                      <a:pt x="3" y="11"/>
                    </a:lnTo>
                    <a:lnTo>
                      <a:pt x="1" y="10"/>
                    </a:lnTo>
                    <a:lnTo>
                      <a:pt x="5" y="9"/>
                    </a:lnTo>
                    <a:lnTo>
                      <a:pt x="5" y="5"/>
                    </a:lnTo>
                    <a:lnTo>
                      <a:pt x="9" y="7"/>
                    </a:lnTo>
                    <a:lnTo>
                      <a:pt x="11" y="9"/>
                    </a:lnTo>
                    <a:lnTo>
                      <a:pt x="17" y="7"/>
                    </a:lnTo>
                    <a:lnTo>
                      <a:pt x="17" y="5"/>
                    </a:lnTo>
                    <a:lnTo>
                      <a:pt x="19" y="5"/>
                    </a:lnTo>
                    <a:lnTo>
                      <a:pt x="23" y="4"/>
                    </a:lnTo>
                    <a:lnTo>
                      <a:pt x="24" y="4"/>
                    </a:lnTo>
                    <a:lnTo>
                      <a:pt x="27" y="3"/>
                    </a:lnTo>
                    <a:lnTo>
                      <a:pt x="29" y="0"/>
                    </a:lnTo>
                    <a:lnTo>
                      <a:pt x="30" y="0"/>
                    </a:lnTo>
                    <a:lnTo>
                      <a:pt x="38" y="3"/>
                    </a:lnTo>
                    <a:lnTo>
                      <a:pt x="40" y="3"/>
                    </a:lnTo>
                    <a:lnTo>
                      <a:pt x="44" y="5"/>
                    </a:lnTo>
                    <a:lnTo>
                      <a:pt x="44" y="7"/>
                    </a:lnTo>
                    <a:lnTo>
                      <a:pt x="40" y="10"/>
                    </a:lnTo>
                    <a:lnTo>
                      <a:pt x="36" y="16"/>
                    </a:lnTo>
                    <a:lnTo>
                      <a:pt x="33" y="23"/>
                    </a:lnTo>
                    <a:lnTo>
                      <a:pt x="27" y="24"/>
                    </a:lnTo>
                    <a:lnTo>
                      <a:pt x="23" y="24"/>
                    </a:lnTo>
                    <a:lnTo>
                      <a:pt x="17" y="27"/>
                    </a:lnTo>
                    <a:lnTo>
                      <a:pt x="15" y="28"/>
                    </a:lnTo>
                    <a:lnTo>
                      <a:pt x="10" y="27"/>
                    </a:lnTo>
                    <a:lnTo>
                      <a:pt x="5" y="22"/>
                    </a:lnTo>
                    <a:lnTo>
                      <a:pt x="3" y="21"/>
                    </a:lnTo>
                    <a:lnTo>
                      <a:pt x="1" y="18"/>
                    </a:lnTo>
                    <a:lnTo>
                      <a:pt x="0" y="18"/>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4" name="Freeform 76"/>
              <p:cNvSpPr>
                <a:spLocks/>
              </p:cNvSpPr>
              <p:nvPr/>
            </p:nvSpPr>
            <p:spPr bwMode="auto">
              <a:xfrm>
                <a:off x="2835275" y="5064125"/>
                <a:ext cx="39688" cy="63500"/>
              </a:xfrm>
              <a:custGeom>
                <a:avLst/>
                <a:gdLst>
                  <a:gd name="T0" fmla="*/ 25 w 25"/>
                  <a:gd name="T1" fmla="*/ 14 h 40"/>
                  <a:gd name="T2" fmla="*/ 25 w 25"/>
                  <a:gd name="T3" fmla="*/ 23 h 40"/>
                  <a:gd name="T4" fmla="*/ 21 w 25"/>
                  <a:gd name="T5" fmla="*/ 33 h 40"/>
                  <a:gd name="T6" fmla="*/ 8 w 25"/>
                  <a:gd name="T7" fmla="*/ 40 h 40"/>
                  <a:gd name="T8" fmla="*/ 0 w 25"/>
                  <a:gd name="T9" fmla="*/ 37 h 40"/>
                  <a:gd name="T10" fmla="*/ 5 w 25"/>
                  <a:gd name="T11" fmla="*/ 27 h 40"/>
                  <a:gd name="T12" fmla="*/ 1 w 25"/>
                  <a:gd name="T13" fmla="*/ 14 h 40"/>
                  <a:gd name="T14" fmla="*/ 11 w 25"/>
                  <a:gd name="T15" fmla="*/ 6 h 40"/>
                  <a:gd name="T16" fmla="*/ 16 w 25"/>
                  <a:gd name="T17" fmla="*/ 0 h 40"/>
                  <a:gd name="T18" fmla="*/ 17 w 25"/>
                  <a:gd name="T19" fmla="*/ 7 h 40"/>
                  <a:gd name="T20" fmla="*/ 16 w 25"/>
                  <a:gd name="T21" fmla="*/ 13 h 40"/>
                  <a:gd name="T22" fmla="*/ 19 w 25"/>
                  <a:gd name="T23" fmla="*/ 13 h 40"/>
                  <a:gd name="T24" fmla="*/ 25 w 25"/>
                  <a:gd name="T25"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40">
                    <a:moveTo>
                      <a:pt x="25" y="14"/>
                    </a:moveTo>
                    <a:lnTo>
                      <a:pt x="25" y="23"/>
                    </a:lnTo>
                    <a:lnTo>
                      <a:pt x="21" y="33"/>
                    </a:lnTo>
                    <a:lnTo>
                      <a:pt x="8" y="40"/>
                    </a:lnTo>
                    <a:lnTo>
                      <a:pt x="0" y="37"/>
                    </a:lnTo>
                    <a:lnTo>
                      <a:pt x="5" y="27"/>
                    </a:lnTo>
                    <a:lnTo>
                      <a:pt x="1" y="14"/>
                    </a:lnTo>
                    <a:lnTo>
                      <a:pt x="11" y="6"/>
                    </a:lnTo>
                    <a:lnTo>
                      <a:pt x="16" y="0"/>
                    </a:lnTo>
                    <a:lnTo>
                      <a:pt x="17" y="7"/>
                    </a:lnTo>
                    <a:lnTo>
                      <a:pt x="16" y="13"/>
                    </a:lnTo>
                    <a:lnTo>
                      <a:pt x="19" y="13"/>
                    </a:lnTo>
                    <a:lnTo>
                      <a:pt x="25" y="14"/>
                    </a:lnTo>
                    <a:close/>
                  </a:path>
                </a:pathLst>
              </a:custGeom>
              <a:solidFill>
                <a:schemeClr val="accent3"/>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5" name="Freeform 87"/>
              <p:cNvSpPr>
                <a:spLocks/>
              </p:cNvSpPr>
              <p:nvPr/>
            </p:nvSpPr>
            <p:spPr bwMode="auto">
              <a:xfrm>
                <a:off x="3681413" y="5257800"/>
                <a:ext cx="114300" cy="57150"/>
              </a:xfrm>
              <a:custGeom>
                <a:avLst/>
                <a:gdLst>
                  <a:gd name="T0" fmla="*/ 9 w 72"/>
                  <a:gd name="T1" fmla="*/ 10 h 36"/>
                  <a:gd name="T2" fmla="*/ 10 w 72"/>
                  <a:gd name="T3" fmla="*/ 6 h 36"/>
                  <a:gd name="T4" fmla="*/ 15 w 72"/>
                  <a:gd name="T5" fmla="*/ 5 h 36"/>
                  <a:gd name="T6" fmla="*/ 26 w 72"/>
                  <a:gd name="T7" fmla="*/ 7 h 36"/>
                  <a:gd name="T8" fmla="*/ 27 w 72"/>
                  <a:gd name="T9" fmla="*/ 2 h 36"/>
                  <a:gd name="T10" fmla="*/ 31 w 72"/>
                  <a:gd name="T11" fmla="*/ 0 h 36"/>
                  <a:gd name="T12" fmla="*/ 41 w 72"/>
                  <a:gd name="T13" fmla="*/ 5 h 36"/>
                  <a:gd name="T14" fmla="*/ 43 w 72"/>
                  <a:gd name="T15" fmla="*/ 4 h 36"/>
                  <a:gd name="T16" fmla="*/ 54 w 72"/>
                  <a:gd name="T17" fmla="*/ 4 h 36"/>
                  <a:gd name="T18" fmla="*/ 64 w 72"/>
                  <a:gd name="T19" fmla="*/ 5 h 36"/>
                  <a:gd name="T20" fmla="*/ 67 w 72"/>
                  <a:gd name="T21" fmla="*/ 7 h 36"/>
                  <a:gd name="T22" fmla="*/ 72 w 72"/>
                  <a:gd name="T23" fmla="*/ 10 h 36"/>
                  <a:gd name="T24" fmla="*/ 71 w 72"/>
                  <a:gd name="T25" fmla="*/ 11 h 36"/>
                  <a:gd name="T26" fmla="*/ 60 w 72"/>
                  <a:gd name="T27" fmla="*/ 16 h 36"/>
                  <a:gd name="T28" fmla="*/ 58 w 72"/>
                  <a:gd name="T29" fmla="*/ 19 h 36"/>
                  <a:gd name="T30" fmla="*/ 49 w 72"/>
                  <a:gd name="T31" fmla="*/ 21 h 36"/>
                  <a:gd name="T32" fmla="*/ 47 w 72"/>
                  <a:gd name="T33" fmla="*/ 27 h 36"/>
                  <a:gd name="T34" fmla="*/ 39 w 72"/>
                  <a:gd name="T35" fmla="*/ 25 h 36"/>
                  <a:gd name="T36" fmla="*/ 35 w 72"/>
                  <a:gd name="T37" fmla="*/ 27 h 36"/>
                  <a:gd name="T38" fmla="*/ 29 w 72"/>
                  <a:gd name="T39" fmla="*/ 31 h 36"/>
                  <a:gd name="T40" fmla="*/ 30 w 72"/>
                  <a:gd name="T41" fmla="*/ 33 h 36"/>
                  <a:gd name="T42" fmla="*/ 27 w 72"/>
                  <a:gd name="T43" fmla="*/ 35 h 36"/>
                  <a:gd name="T44" fmla="*/ 14 w 72"/>
                  <a:gd name="T45" fmla="*/ 36 h 36"/>
                  <a:gd name="T46" fmla="*/ 7 w 72"/>
                  <a:gd name="T47" fmla="*/ 34 h 36"/>
                  <a:gd name="T48" fmla="*/ 0 w 72"/>
                  <a:gd name="T49" fmla="*/ 34 h 36"/>
                  <a:gd name="T50" fmla="*/ 0 w 72"/>
                  <a:gd name="T51" fmla="*/ 29 h 36"/>
                  <a:gd name="T52" fmla="*/ 7 w 72"/>
                  <a:gd name="T53" fmla="*/ 30 h 36"/>
                  <a:gd name="T54" fmla="*/ 9 w 72"/>
                  <a:gd name="T55" fmla="*/ 28 h 36"/>
                  <a:gd name="T56" fmla="*/ 14 w 72"/>
                  <a:gd name="T57" fmla="*/ 29 h 36"/>
                  <a:gd name="T58" fmla="*/ 24 w 72"/>
                  <a:gd name="T59" fmla="*/ 23 h 36"/>
                  <a:gd name="T60" fmla="*/ 15 w 72"/>
                  <a:gd name="T61" fmla="*/ 18 h 36"/>
                  <a:gd name="T62" fmla="*/ 10 w 72"/>
                  <a:gd name="T63" fmla="*/ 19 h 36"/>
                  <a:gd name="T64" fmla="*/ 6 w 72"/>
                  <a:gd name="T65" fmla="*/ 17 h 36"/>
                  <a:gd name="T66" fmla="*/ 12 w 72"/>
                  <a:gd name="T67" fmla="*/ 11 h 36"/>
                  <a:gd name="T68" fmla="*/ 9 w 72"/>
                  <a:gd name="T69" fmla="*/ 1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2" h="36">
                    <a:moveTo>
                      <a:pt x="9" y="10"/>
                    </a:moveTo>
                    <a:lnTo>
                      <a:pt x="10" y="6"/>
                    </a:lnTo>
                    <a:lnTo>
                      <a:pt x="15" y="5"/>
                    </a:lnTo>
                    <a:lnTo>
                      <a:pt x="26" y="7"/>
                    </a:lnTo>
                    <a:lnTo>
                      <a:pt x="27" y="2"/>
                    </a:lnTo>
                    <a:lnTo>
                      <a:pt x="31" y="0"/>
                    </a:lnTo>
                    <a:lnTo>
                      <a:pt x="41" y="5"/>
                    </a:lnTo>
                    <a:lnTo>
                      <a:pt x="43" y="4"/>
                    </a:lnTo>
                    <a:lnTo>
                      <a:pt x="54" y="4"/>
                    </a:lnTo>
                    <a:lnTo>
                      <a:pt x="64" y="5"/>
                    </a:lnTo>
                    <a:lnTo>
                      <a:pt x="67" y="7"/>
                    </a:lnTo>
                    <a:lnTo>
                      <a:pt x="72" y="10"/>
                    </a:lnTo>
                    <a:lnTo>
                      <a:pt x="71" y="11"/>
                    </a:lnTo>
                    <a:lnTo>
                      <a:pt x="60" y="16"/>
                    </a:lnTo>
                    <a:lnTo>
                      <a:pt x="58" y="19"/>
                    </a:lnTo>
                    <a:lnTo>
                      <a:pt x="49" y="21"/>
                    </a:lnTo>
                    <a:lnTo>
                      <a:pt x="47" y="27"/>
                    </a:lnTo>
                    <a:lnTo>
                      <a:pt x="39" y="25"/>
                    </a:lnTo>
                    <a:lnTo>
                      <a:pt x="35" y="27"/>
                    </a:lnTo>
                    <a:lnTo>
                      <a:pt x="29" y="31"/>
                    </a:lnTo>
                    <a:lnTo>
                      <a:pt x="30" y="33"/>
                    </a:lnTo>
                    <a:lnTo>
                      <a:pt x="27" y="35"/>
                    </a:lnTo>
                    <a:lnTo>
                      <a:pt x="14" y="36"/>
                    </a:lnTo>
                    <a:lnTo>
                      <a:pt x="7" y="34"/>
                    </a:lnTo>
                    <a:lnTo>
                      <a:pt x="0" y="34"/>
                    </a:lnTo>
                    <a:lnTo>
                      <a:pt x="0" y="29"/>
                    </a:lnTo>
                    <a:lnTo>
                      <a:pt x="7" y="30"/>
                    </a:lnTo>
                    <a:lnTo>
                      <a:pt x="9" y="28"/>
                    </a:lnTo>
                    <a:lnTo>
                      <a:pt x="14" y="29"/>
                    </a:lnTo>
                    <a:lnTo>
                      <a:pt x="24" y="23"/>
                    </a:lnTo>
                    <a:lnTo>
                      <a:pt x="15" y="18"/>
                    </a:lnTo>
                    <a:lnTo>
                      <a:pt x="10" y="19"/>
                    </a:lnTo>
                    <a:lnTo>
                      <a:pt x="6" y="17"/>
                    </a:lnTo>
                    <a:lnTo>
                      <a:pt x="12" y="11"/>
                    </a:lnTo>
                    <a:lnTo>
                      <a:pt x="9" y="1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9" name="Freeform 91"/>
              <p:cNvSpPr>
                <a:spLocks/>
              </p:cNvSpPr>
              <p:nvPr/>
            </p:nvSpPr>
            <p:spPr bwMode="auto">
              <a:xfrm>
                <a:off x="3154363" y="5259388"/>
                <a:ext cx="19050" cy="19050"/>
              </a:xfrm>
              <a:custGeom>
                <a:avLst/>
                <a:gdLst>
                  <a:gd name="T0" fmla="*/ 4 w 12"/>
                  <a:gd name="T1" fmla="*/ 11 h 12"/>
                  <a:gd name="T2" fmla="*/ 4 w 12"/>
                  <a:gd name="T3" fmla="*/ 12 h 12"/>
                  <a:gd name="T4" fmla="*/ 3 w 12"/>
                  <a:gd name="T5" fmla="*/ 12 h 12"/>
                  <a:gd name="T6" fmla="*/ 3 w 12"/>
                  <a:gd name="T7" fmla="*/ 10 h 12"/>
                  <a:gd name="T8" fmla="*/ 2 w 12"/>
                  <a:gd name="T9" fmla="*/ 9 h 12"/>
                  <a:gd name="T10" fmla="*/ 0 w 12"/>
                  <a:gd name="T11" fmla="*/ 6 h 12"/>
                  <a:gd name="T12" fmla="*/ 1 w 12"/>
                  <a:gd name="T13" fmla="*/ 4 h 12"/>
                  <a:gd name="T14" fmla="*/ 3 w 12"/>
                  <a:gd name="T15" fmla="*/ 4 h 12"/>
                  <a:gd name="T16" fmla="*/ 4 w 12"/>
                  <a:gd name="T17" fmla="*/ 0 h 12"/>
                  <a:gd name="T18" fmla="*/ 4 w 12"/>
                  <a:gd name="T19" fmla="*/ 0 h 12"/>
                  <a:gd name="T20" fmla="*/ 6 w 12"/>
                  <a:gd name="T21" fmla="*/ 1 h 12"/>
                  <a:gd name="T22" fmla="*/ 7 w 12"/>
                  <a:gd name="T23" fmla="*/ 1 h 12"/>
                  <a:gd name="T24" fmla="*/ 8 w 12"/>
                  <a:gd name="T25" fmla="*/ 3 h 12"/>
                  <a:gd name="T26" fmla="*/ 9 w 12"/>
                  <a:gd name="T27" fmla="*/ 4 h 12"/>
                  <a:gd name="T28" fmla="*/ 10 w 12"/>
                  <a:gd name="T29" fmla="*/ 5 h 12"/>
                  <a:gd name="T30" fmla="*/ 12 w 12"/>
                  <a:gd name="T31" fmla="*/ 5 h 12"/>
                  <a:gd name="T32" fmla="*/ 10 w 12"/>
                  <a:gd name="T33" fmla="*/ 7 h 12"/>
                  <a:gd name="T34" fmla="*/ 10 w 12"/>
                  <a:gd name="T35" fmla="*/ 9 h 12"/>
                  <a:gd name="T36" fmla="*/ 10 w 12"/>
                  <a:gd name="T37" fmla="*/ 9 h 12"/>
                  <a:gd name="T38" fmla="*/ 8 w 12"/>
                  <a:gd name="T39" fmla="*/ 10 h 12"/>
                  <a:gd name="T40" fmla="*/ 4 w 12"/>
                  <a:gd name="T4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 h="12">
                    <a:moveTo>
                      <a:pt x="4" y="11"/>
                    </a:moveTo>
                    <a:lnTo>
                      <a:pt x="4" y="12"/>
                    </a:lnTo>
                    <a:lnTo>
                      <a:pt x="3" y="12"/>
                    </a:lnTo>
                    <a:lnTo>
                      <a:pt x="3" y="10"/>
                    </a:lnTo>
                    <a:lnTo>
                      <a:pt x="2" y="9"/>
                    </a:lnTo>
                    <a:lnTo>
                      <a:pt x="0" y="6"/>
                    </a:lnTo>
                    <a:lnTo>
                      <a:pt x="1" y="4"/>
                    </a:lnTo>
                    <a:lnTo>
                      <a:pt x="3" y="4"/>
                    </a:lnTo>
                    <a:lnTo>
                      <a:pt x="4" y="0"/>
                    </a:lnTo>
                    <a:lnTo>
                      <a:pt x="4" y="0"/>
                    </a:lnTo>
                    <a:lnTo>
                      <a:pt x="6" y="1"/>
                    </a:lnTo>
                    <a:lnTo>
                      <a:pt x="7" y="1"/>
                    </a:lnTo>
                    <a:lnTo>
                      <a:pt x="8" y="3"/>
                    </a:lnTo>
                    <a:lnTo>
                      <a:pt x="9" y="4"/>
                    </a:lnTo>
                    <a:lnTo>
                      <a:pt x="10" y="5"/>
                    </a:lnTo>
                    <a:lnTo>
                      <a:pt x="12" y="5"/>
                    </a:lnTo>
                    <a:lnTo>
                      <a:pt x="10" y="7"/>
                    </a:lnTo>
                    <a:lnTo>
                      <a:pt x="10" y="9"/>
                    </a:lnTo>
                    <a:lnTo>
                      <a:pt x="10" y="9"/>
                    </a:lnTo>
                    <a:lnTo>
                      <a:pt x="8" y="10"/>
                    </a:lnTo>
                    <a:lnTo>
                      <a:pt x="4" y="11"/>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1" name="Freeform 93"/>
              <p:cNvSpPr>
                <a:spLocks/>
              </p:cNvSpPr>
              <p:nvPr/>
            </p:nvSpPr>
            <p:spPr bwMode="auto">
              <a:xfrm>
                <a:off x="3435350" y="5060950"/>
                <a:ext cx="434975" cy="234950"/>
              </a:xfrm>
              <a:custGeom>
                <a:avLst/>
                <a:gdLst>
                  <a:gd name="T0" fmla="*/ 161 w 274"/>
                  <a:gd name="T1" fmla="*/ 136 h 148"/>
                  <a:gd name="T2" fmla="*/ 149 w 274"/>
                  <a:gd name="T3" fmla="*/ 148 h 148"/>
                  <a:gd name="T4" fmla="*/ 144 w 274"/>
                  <a:gd name="T5" fmla="*/ 145 h 148"/>
                  <a:gd name="T6" fmla="*/ 134 w 274"/>
                  <a:gd name="T7" fmla="*/ 136 h 148"/>
                  <a:gd name="T8" fmla="*/ 132 w 274"/>
                  <a:gd name="T9" fmla="*/ 128 h 148"/>
                  <a:gd name="T10" fmla="*/ 112 w 274"/>
                  <a:gd name="T11" fmla="*/ 122 h 148"/>
                  <a:gd name="T12" fmla="*/ 98 w 274"/>
                  <a:gd name="T13" fmla="*/ 114 h 148"/>
                  <a:gd name="T14" fmla="*/ 82 w 274"/>
                  <a:gd name="T15" fmla="*/ 103 h 148"/>
                  <a:gd name="T16" fmla="*/ 63 w 274"/>
                  <a:gd name="T17" fmla="*/ 108 h 148"/>
                  <a:gd name="T18" fmla="*/ 60 w 274"/>
                  <a:gd name="T19" fmla="*/ 143 h 148"/>
                  <a:gd name="T20" fmla="*/ 51 w 274"/>
                  <a:gd name="T21" fmla="*/ 134 h 148"/>
                  <a:gd name="T22" fmla="*/ 40 w 274"/>
                  <a:gd name="T23" fmla="*/ 138 h 148"/>
                  <a:gd name="T24" fmla="*/ 41 w 274"/>
                  <a:gd name="T25" fmla="*/ 132 h 148"/>
                  <a:gd name="T26" fmla="*/ 33 w 274"/>
                  <a:gd name="T27" fmla="*/ 126 h 148"/>
                  <a:gd name="T28" fmla="*/ 25 w 274"/>
                  <a:gd name="T29" fmla="*/ 116 h 148"/>
                  <a:gd name="T30" fmla="*/ 33 w 274"/>
                  <a:gd name="T31" fmla="*/ 113 h 148"/>
                  <a:gd name="T32" fmla="*/ 39 w 274"/>
                  <a:gd name="T33" fmla="*/ 105 h 148"/>
                  <a:gd name="T34" fmla="*/ 45 w 274"/>
                  <a:gd name="T35" fmla="*/ 96 h 148"/>
                  <a:gd name="T36" fmla="*/ 37 w 274"/>
                  <a:gd name="T37" fmla="*/ 91 h 148"/>
                  <a:gd name="T38" fmla="*/ 24 w 274"/>
                  <a:gd name="T39" fmla="*/ 93 h 148"/>
                  <a:gd name="T40" fmla="*/ 15 w 274"/>
                  <a:gd name="T41" fmla="*/ 94 h 148"/>
                  <a:gd name="T42" fmla="*/ 11 w 274"/>
                  <a:gd name="T43" fmla="*/ 82 h 148"/>
                  <a:gd name="T44" fmla="*/ 0 w 274"/>
                  <a:gd name="T45" fmla="*/ 76 h 148"/>
                  <a:gd name="T46" fmla="*/ 1 w 274"/>
                  <a:gd name="T47" fmla="*/ 66 h 148"/>
                  <a:gd name="T48" fmla="*/ 15 w 274"/>
                  <a:gd name="T49" fmla="*/ 60 h 148"/>
                  <a:gd name="T50" fmla="*/ 29 w 274"/>
                  <a:gd name="T51" fmla="*/ 41 h 148"/>
                  <a:gd name="T52" fmla="*/ 54 w 274"/>
                  <a:gd name="T53" fmla="*/ 48 h 148"/>
                  <a:gd name="T54" fmla="*/ 69 w 274"/>
                  <a:gd name="T55" fmla="*/ 48 h 148"/>
                  <a:gd name="T56" fmla="*/ 88 w 274"/>
                  <a:gd name="T57" fmla="*/ 54 h 148"/>
                  <a:gd name="T58" fmla="*/ 99 w 274"/>
                  <a:gd name="T59" fmla="*/ 50 h 148"/>
                  <a:gd name="T60" fmla="*/ 91 w 274"/>
                  <a:gd name="T61" fmla="*/ 38 h 148"/>
                  <a:gd name="T62" fmla="*/ 95 w 274"/>
                  <a:gd name="T63" fmla="*/ 30 h 148"/>
                  <a:gd name="T64" fmla="*/ 97 w 274"/>
                  <a:gd name="T65" fmla="*/ 19 h 148"/>
                  <a:gd name="T66" fmla="*/ 126 w 274"/>
                  <a:gd name="T67" fmla="*/ 12 h 148"/>
                  <a:gd name="T68" fmla="*/ 145 w 274"/>
                  <a:gd name="T69" fmla="*/ 4 h 148"/>
                  <a:gd name="T70" fmla="*/ 163 w 274"/>
                  <a:gd name="T71" fmla="*/ 2 h 148"/>
                  <a:gd name="T72" fmla="*/ 173 w 274"/>
                  <a:gd name="T73" fmla="*/ 12 h 148"/>
                  <a:gd name="T74" fmla="*/ 181 w 274"/>
                  <a:gd name="T75" fmla="*/ 21 h 148"/>
                  <a:gd name="T76" fmla="*/ 204 w 274"/>
                  <a:gd name="T77" fmla="*/ 10 h 148"/>
                  <a:gd name="T78" fmla="*/ 210 w 274"/>
                  <a:gd name="T79" fmla="*/ 22 h 148"/>
                  <a:gd name="T80" fmla="*/ 228 w 274"/>
                  <a:gd name="T81" fmla="*/ 44 h 148"/>
                  <a:gd name="T82" fmla="*/ 248 w 274"/>
                  <a:gd name="T83" fmla="*/ 48 h 148"/>
                  <a:gd name="T84" fmla="*/ 255 w 274"/>
                  <a:gd name="T85" fmla="*/ 56 h 148"/>
                  <a:gd name="T86" fmla="*/ 262 w 274"/>
                  <a:gd name="T87" fmla="*/ 62 h 148"/>
                  <a:gd name="T88" fmla="*/ 274 w 274"/>
                  <a:gd name="T89" fmla="*/ 67 h 148"/>
                  <a:gd name="T90" fmla="*/ 263 w 274"/>
                  <a:gd name="T91" fmla="*/ 74 h 148"/>
                  <a:gd name="T92" fmla="*/ 260 w 274"/>
                  <a:gd name="T93" fmla="*/ 89 h 148"/>
                  <a:gd name="T94" fmla="*/ 242 w 274"/>
                  <a:gd name="T95" fmla="*/ 103 h 148"/>
                  <a:gd name="T96" fmla="*/ 225 w 274"/>
                  <a:gd name="T97" fmla="*/ 109 h 148"/>
                  <a:gd name="T98" fmla="*/ 226 w 274"/>
                  <a:gd name="T99" fmla="*/ 128 h 148"/>
                  <a:gd name="T100" fmla="*/ 222 w 274"/>
                  <a:gd name="T101" fmla="*/ 131 h 148"/>
                  <a:gd name="T102" fmla="*/ 209 w 274"/>
                  <a:gd name="T103" fmla="*/ 128 h 148"/>
                  <a:gd name="T104" fmla="*/ 196 w 274"/>
                  <a:gd name="T105" fmla="*/ 129 h 148"/>
                  <a:gd name="T106" fmla="*/ 182 w 274"/>
                  <a:gd name="T107" fmla="*/ 126 h 148"/>
                  <a:gd name="T108" fmla="*/ 170 w 274"/>
                  <a:gd name="T109" fmla="*/ 129 h 148"/>
                  <a:gd name="T110" fmla="*/ 164 w 274"/>
                  <a:gd name="T111" fmla="*/ 13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4" h="148">
                    <a:moveTo>
                      <a:pt x="164" y="134"/>
                    </a:moveTo>
                    <a:lnTo>
                      <a:pt x="161" y="136"/>
                    </a:lnTo>
                    <a:lnTo>
                      <a:pt x="151" y="142"/>
                    </a:lnTo>
                    <a:lnTo>
                      <a:pt x="149" y="148"/>
                    </a:lnTo>
                    <a:lnTo>
                      <a:pt x="146" y="148"/>
                    </a:lnTo>
                    <a:lnTo>
                      <a:pt x="144" y="145"/>
                    </a:lnTo>
                    <a:lnTo>
                      <a:pt x="135" y="143"/>
                    </a:lnTo>
                    <a:lnTo>
                      <a:pt x="134" y="136"/>
                    </a:lnTo>
                    <a:lnTo>
                      <a:pt x="130" y="136"/>
                    </a:lnTo>
                    <a:lnTo>
                      <a:pt x="132" y="128"/>
                    </a:lnTo>
                    <a:lnTo>
                      <a:pt x="123" y="120"/>
                    </a:lnTo>
                    <a:lnTo>
                      <a:pt x="112" y="122"/>
                    </a:lnTo>
                    <a:lnTo>
                      <a:pt x="104" y="123"/>
                    </a:lnTo>
                    <a:lnTo>
                      <a:pt x="98" y="114"/>
                    </a:lnTo>
                    <a:lnTo>
                      <a:pt x="92" y="111"/>
                    </a:lnTo>
                    <a:lnTo>
                      <a:pt x="82" y="103"/>
                    </a:lnTo>
                    <a:lnTo>
                      <a:pt x="81" y="103"/>
                    </a:lnTo>
                    <a:lnTo>
                      <a:pt x="63" y="108"/>
                    </a:lnTo>
                    <a:lnTo>
                      <a:pt x="64" y="142"/>
                    </a:lnTo>
                    <a:lnTo>
                      <a:pt x="60" y="143"/>
                    </a:lnTo>
                    <a:lnTo>
                      <a:pt x="56" y="136"/>
                    </a:lnTo>
                    <a:lnTo>
                      <a:pt x="51" y="134"/>
                    </a:lnTo>
                    <a:lnTo>
                      <a:pt x="44" y="135"/>
                    </a:lnTo>
                    <a:lnTo>
                      <a:pt x="40" y="138"/>
                    </a:lnTo>
                    <a:lnTo>
                      <a:pt x="40" y="136"/>
                    </a:lnTo>
                    <a:lnTo>
                      <a:pt x="41" y="132"/>
                    </a:lnTo>
                    <a:lnTo>
                      <a:pt x="40" y="129"/>
                    </a:lnTo>
                    <a:lnTo>
                      <a:pt x="33" y="126"/>
                    </a:lnTo>
                    <a:lnTo>
                      <a:pt x="29" y="118"/>
                    </a:lnTo>
                    <a:lnTo>
                      <a:pt x="25" y="116"/>
                    </a:lnTo>
                    <a:lnTo>
                      <a:pt x="25" y="112"/>
                    </a:lnTo>
                    <a:lnTo>
                      <a:pt x="33" y="113"/>
                    </a:lnTo>
                    <a:lnTo>
                      <a:pt x="33" y="106"/>
                    </a:lnTo>
                    <a:lnTo>
                      <a:pt x="39" y="105"/>
                    </a:lnTo>
                    <a:lnTo>
                      <a:pt x="44" y="106"/>
                    </a:lnTo>
                    <a:lnTo>
                      <a:pt x="45" y="96"/>
                    </a:lnTo>
                    <a:lnTo>
                      <a:pt x="44" y="91"/>
                    </a:lnTo>
                    <a:lnTo>
                      <a:pt x="37" y="91"/>
                    </a:lnTo>
                    <a:lnTo>
                      <a:pt x="31" y="89"/>
                    </a:lnTo>
                    <a:lnTo>
                      <a:pt x="24" y="93"/>
                    </a:lnTo>
                    <a:lnTo>
                      <a:pt x="18" y="95"/>
                    </a:lnTo>
                    <a:lnTo>
                      <a:pt x="15" y="94"/>
                    </a:lnTo>
                    <a:lnTo>
                      <a:pt x="15" y="89"/>
                    </a:lnTo>
                    <a:lnTo>
                      <a:pt x="11" y="82"/>
                    </a:lnTo>
                    <a:lnTo>
                      <a:pt x="6" y="82"/>
                    </a:lnTo>
                    <a:lnTo>
                      <a:pt x="0" y="76"/>
                    </a:lnTo>
                    <a:lnTo>
                      <a:pt x="4" y="67"/>
                    </a:lnTo>
                    <a:lnTo>
                      <a:pt x="1" y="66"/>
                    </a:lnTo>
                    <a:lnTo>
                      <a:pt x="7" y="54"/>
                    </a:lnTo>
                    <a:lnTo>
                      <a:pt x="15" y="60"/>
                    </a:lnTo>
                    <a:lnTo>
                      <a:pt x="15" y="53"/>
                    </a:lnTo>
                    <a:lnTo>
                      <a:pt x="29" y="41"/>
                    </a:lnTo>
                    <a:lnTo>
                      <a:pt x="39" y="41"/>
                    </a:lnTo>
                    <a:lnTo>
                      <a:pt x="54" y="48"/>
                    </a:lnTo>
                    <a:lnTo>
                      <a:pt x="62" y="53"/>
                    </a:lnTo>
                    <a:lnTo>
                      <a:pt x="69" y="48"/>
                    </a:lnTo>
                    <a:lnTo>
                      <a:pt x="80" y="48"/>
                    </a:lnTo>
                    <a:lnTo>
                      <a:pt x="88" y="54"/>
                    </a:lnTo>
                    <a:lnTo>
                      <a:pt x="91" y="50"/>
                    </a:lnTo>
                    <a:lnTo>
                      <a:pt x="99" y="50"/>
                    </a:lnTo>
                    <a:lnTo>
                      <a:pt x="101" y="45"/>
                    </a:lnTo>
                    <a:lnTo>
                      <a:pt x="91" y="38"/>
                    </a:lnTo>
                    <a:lnTo>
                      <a:pt x="97" y="33"/>
                    </a:lnTo>
                    <a:lnTo>
                      <a:pt x="95" y="30"/>
                    </a:lnTo>
                    <a:lnTo>
                      <a:pt x="101" y="27"/>
                    </a:lnTo>
                    <a:lnTo>
                      <a:pt x="97" y="19"/>
                    </a:lnTo>
                    <a:lnTo>
                      <a:pt x="100" y="15"/>
                    </a:lnTo>
                    <a:lnTo>
                      <a:pt x="126" y="12"/>
                    </a:lnTo>
                    <a:lnTo>
                      <a:pt x="128" y="9"/>
                    </a:lnTo>
                    <a:lnTo>
                      <a:pt x="145" y="4"/>
                    </a:lnTo>
                    <a:lnTo>
                      <a:pt x="151" y="0"/>
                    </a:lnTo>
                    <a:lnTo>
                      <a:pt x="163" y="2"/>
                    </a:lnTo>
                    <a:lnTo>
                      <a:pt x="165" y="14"/>
                    </a:lnTo>
                    <a:lnTo>
                      <a:pt x="173" y="12"/>
                    </a:lnTo>
                    <a:lnTo>
                      <a:pt x="181" y="15"/>
                    </a:lnTo>
                    <a:lnTo>
                      <a:pt x="181" y="21"/>
                    </a:lnTo>
                    <a:lnTo>
                      <a:pt x="187" y="20"/>
                    </a:lnTo>
                    <a:lnTo>
                      <a:pt x="204" y="10"/>
                    </a:lnTo>
                    <a:lnTo>
                      <a:pt x="202" y="14"/>
                    </a:lnTo>
                    <a:lnTo>
                      <a:pt x="210" y="22"/>
                    </a:lnTo>
                    <a:lnTo>
                      <a:pt x="225" y="50"/>
                    </a:lnTo>
                    <a:lnTo>
                      <a:pt x="228" y="44"/>
                    </a:lnTo>
                    <a:lnTo>
                      <a:pt x="238" y="50"/>
                    </a:lnTo>
                    <a:lnTo>
                      <a:pt x="248" y="48"/>
                    </a:lnTo>
                    <a:lnTo>
                      <a:pt x="251" y="50"/>
                    </a:lnTo>
                    <a:lnTo>
                      <a:pt x="255" y="56"/>
                    </a:lnTo>
                    <a:lnTo>
                      <a:pt x="258" y="58"/>
                    </a:lnTo>
                    <a:lnTo>
                      <a:pt x="262" y="62"/>
                    </a:lnTo>
                    <a:lnTo>
                      <a:pt x="271" y="61"/>
                    </a:lnTo>
                    <a:lnTo>
                      <a:pt x="274" y="67"/>
                    </a:lnTo>
                    <a:lnTo>
                      <a:pt x="269" y="74"/>
                    </a:lnTo>
                    <a:lnTo>
                      <a:pt x="263" y="74"/>
                    </a:lnTo>
                    <a:lnTo>
                      <a:pt x="263" y="85"/>
                    </a:lnTo>
                    <a:lnTo>
                      <a:pt x="260" y="89"/>
                    </a:lnTo>
                    <a:lnTo>
                      <a:pt x="246" y="87"/>
                    </a:lnTo>
                    <a:lnTo>
                      <a:pt x="242" y="103"/>
                    </a:lnTo>
                    <a:lnTo>
                      <a:pt x="238" y="106"/>
                    </a:lnTo>
                    <a:lnTo>
                      <a:pt x="225" y="109"/>
                    </a:lnTo>
                    <a:lnTo>
                      <a:pt x="231" y="125"/>
                    </a:lnTo>
                    <a:lnTo>
                      <a:pt x="226" y="128"/>
                    </a:lnTo>
                    <a:lnTo>
                      <a:pt x="227" y="134"/>
                    </a:lnTo>
                    <a:lnTo>
                      <a:pt x="222" y="131"/>
                    </a:lnTo>
                    <a:lnTo>
                      <a:pt x="219" y="129"/>
                    </a:lnTo>
                    <a:lnTo>
                      <a:pt x="209" y="128"/>
                    </a:lnTo>
                    <a:lnTo>
                      <a:pt x="198" y="128"/>
                    </a:lnTo>
                    <a:lnTo>
                      <a:pt x="196" y="129"/>
                    </a:lnTo>
                    <a:lnTo>
                      <a:pt x="186" y="124"/>
                    </a:lnTo>
                    <a:lnTo>
                      <a:pt x="182" y="126"/>
                    </a:lnTo>
                    <a:lnTo>
                      <a:pt x="181" y="131"/>
                    </a:lnTo>
                    <a:lnTo>
                      <a:pt x="170" y="129"/>
                    </a:lnTo>
                    <a:lnTo>
                      <a:pt x="165" y="130"/>
                    </a:lnTo>
                    <a:lnTo>
                      <a:pt x="164" y="13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7" name="Freeform 99"/>
              <p:cNvSpPr>
                <a:spLocks/>
              </p:cNvSpPr>
              <p:nvPr/>
            </p:nvSpPr>
            <p:spPr bwMode="auto">
              <a:xfrm>
                <a:off x="3165475" y="5040313"/>
                <a:ext cx="58738" cy="46038"/>
              </a:xfrm>
              <a:custGeom>
                <a:avLst/>
                <a:gdLst>
                  <a:gd name="T0" fmla="*/ 11 w 37"/>
                  <a:gd name="T1" fmla="*/ 25 h 29"/>
                  <a:gd name="T2" fmla="*/ 11 w 37"/>
                  <a:gd name="T3" fmla="*/ 22 h 29"/>
                  <a:gd name="T4" fmla="*/ 11 w 37"/>
                  <a:gd name="T5" fmla="*/ 19 h 29"/>
                  <a:gd name="T6" fmla="*/ 8 w 37"/>
                  <a:gd name="T7" fmla="*/ 17 h 29"/>
                  <a:gd name="T8" fmla="*/ 1 w 37"/>
                  <a:gd name="T9" fmla="*/ 15 h 29"/>
                  <a:gd name="T10" fmla="*/ 0 w 37"/>
                  <a:gd name="T11" fmla="*/ 5 h 29"/>
                  <a:gd name="T12" fmla="*/ 7 w 37"/>
                  <a:gd name="T13" fmla="*/ 2 h 29"/>
                  <a:gd name="T14" fmla="*/ 19 w 37"/>
                  <a:gd name="T15" fmla="*/ 2 h 29"/>
                  <a:gd name="T16" fmla="*/ 25 w 37"/>
                  <a:gd name="T17" fmla="*/ 0 h 29"/>
                  <a:gd name="T18" fmla="*/ 26 w 37"/>
                  <a:gd name="T19" fmla="*/ 3 h 29"/>
                  <a:gd name="T20" fmla="*/ 30 w 37"/>
                  <a:gd name="T21" fmla="*/ 4 h 29"/>
                  <a:gd name="T22" fmla="*/ 36 w 37"/>
                  <a:gd name="T23" fmla="*/ 10 h 29"/>
                  <a:gd name="T24" fmla="*/ 37 w 37"/>
                  <a:gd name="T25" fmla="*/ 15 h 29"/>
                  <a:gd name="T26" fmla="*/ 31 w 37"/>
                  <a:gd name="T27" fmla="*/ 19 h 29"/>
                  <a:gd name="T28" fmla="*/ 30 w 37"/>
                  <a:gd name="T29" fmla="*/ 26 h 29"/>
                  <a:gd name="T30" fmla="*/ 23 w 37"/>
                  <a:gd name="T31" fmla="*/ 29 h 29"/>
                  <a:gd name="T32" fmla="*/ 15 w 37"/>
                  <a:gd name="T33" fmla="*/ 29 h 29"/>
                  <a:gd name="T34" fmla="*/ 14 w 37"/>
                  <a:gd name="T35" fmla="*/ 26 h 29"/>
                  <a:gd name="T36" fmla="*/ 11 w 37"/>
                  <a:gd name="T37" fmla="*/ 2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 h="29">
                    <a:moveTo>
                      <a:pt x="11" y="25"/>
                    </a:moveTo>
                    <a:lnTo>
                      <a:pt x="11" y="22"/>
                    </a:lnTo>
                    <a:lnTo>
                      <a:pt x="11" y="19"/>
                    </a:lnTo>
                    <a:lnTo>
                      <a:pt x="8" y="17"/>
                    </a:lnTo>
                    <a:lnTo>
                      <a:pt x="1" y="15"/>
                    </a:lnTo>
                    <a:lnTo>
                      <a:pt x="0" y="5"/>
                    </a:lnTo>
                    <a:lnTo>
                      <a:pt x="7" y="2"/>
                    </a:lnTo>
                    <a:lnTo>
                      <a:pt x="19" y="2"/>
                    </a:lnTo>
                    <a:lnTo>
                      <a:pt x="25" y="0"/>
                    </a:lnTo>
                    <a:lnTo>
                      <a:pt x="26" y="3"/>
                    </a:lnTo>
                    <a:lnTo>
                      <a:pt x="30" y="4"/>
                    </a:lnTo>
                    <a:lnTo>
                      <a:pt x="36" y="10"/>
                    </a:lnTo>
                    <a:lnTo>
                      <a:pt x="37" y="15"/>
                    </a:lnTo>
                    <a:lnTo>
                      <a:pt x="31" y="19"/>
                    </a:lnTo>
                    <a:lnTo>
                      <a:pt x="30" y="26"/>
                    </a:lnTo>
                    <a:lnTo>
                      <a:pt x="23" y="29"/>
                    </a:lnTo>
                    <a:lnTo>
                      <a:pt x="15" y="29"/>
                    </a:lnTo>
                    <a:lnTo>
                      <a:pt x="14" y="26"/>
                    </a:lnTo>
                    <a:lnTo>
                      <a:pt x="11" y="2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8" name="Freeform 100"/>
              <p:cNvSpPr>
                <a:spLocks/>
              </p:cNvSpPr>
              <p:nvPr/>
            </p:nvSpPr>
            <p:spPr bwMode="auto">
              <a:xfrm>
                <a:off x="3000375" y="5153025"/>
                <a:ext cx="7938" cy="11113"/>
              </a:xfrm>
              <a:custGeom>
                <a:avLst/>
                <a:gdLst>
                  <a:gd name="T0" fmla="*/ 4 w 5"/>
                  <a:gd name="T1" fmla="*/ 0 h 7"/>
                  <a:gd name="T2" fmla="*/ 5 w 5"/>
                  <a:gd name="T3" fmla="*/ 2 h 7"/>
                  <a:gd name="T4" fmla="*/ 4 w 5"/>
                  <a:gd name="T5" fmla="*/ 7 h 7"/>
                  <a:gd name="T6" fmla="*/ 2 w 5"/>
                  <a:gd name="T7" fmla="*/ 7 h 7"/>
                  <a:gd name="T8" fmla="*/ 0 w 5"/>
                  <a:gd name="T9" fmla="*/ 6 h 7"/>
                  <a:gd name="T10" fmla="*/ 1 w 5"/>
                  <a:gd name="T11" fmla="*/ 0 h 7"/>
                  <a:gd name="T12" fmla="*/ 4 w 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5" h="7">
                    <a:moveTo>
                      <a:pt x="4" y="0"/>
                    </a:moveTo>
                    <a:lnTo>
                      <a:pt x="5" y="2"/>
                    </a:lnTo>
                    <a:lnTo>
                      <a:pt x="4" y="7"/>
                    </a:lnTo>
                    <a:lnTo>
                      <a:pt x="2" y="7"/>
                    </a:lnTo>
                    <a:lnTo>
                      <a:pt x="0" y="6"/>
                    </a:lnTo>
                    <a:lnTo>
                      <a:pt x="1" y="0"/>
                    </a:lnTo>
                    <a:lnTo>
                      <a:pt x="4" y="0"/>
                    </a:lnTo>
                    <a:close/>
                  </a:path>
                </a:pathLst>
              </a:custGeom>
              <a:solidFill>
                <a:schemeClr val="accent3"/>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9" name="Freeform 101"/>
              <p:cNvSpPr>
                <a:spLocks/>
              </p:cNvSpPr>
              <p:nvPr/>
            </p:nvSpPr>
            <p:spPr bwMode="auto">
              <a:xfrm>
                <a:off x="3165475" y="5010150"/>
                <a:ext cx="74613" cy="46038"/>
              </a:xfrm>
              <a:custGeom>
                <a:avLst/>
                <a:gdLst>
                  <a:gd name="T0" fmla="*/ 0 w 47"/>
                  <a:gd name="T1" fmla="*/ 24 h 29"/>
                  <a:gd name="T2" fmla="*/ 0 w 47"/>
                  <a:gd name="T3" fmla="*/ 15 h 29"/>
                  <a:gd name="T4" fmla="*/ 3 w 47"/>
                  <a:gd name="T5" fmla="*/ 7 h 29"/>
                  <a:gd name="T6" fmla="*/ 9 w 47"/>
                  <a:gd name="T7" fmla="*/ 3 h 29"/>
                  <a:gd name="T8" fmla="*/ 14 w 47"/>
                  <a:gd name="T9" fmla="*/ 12 h 29"/>
                  <a:gd name="T10" fmla="*/ 20 w 47"/>
                  <a:gd name="T11" fmla="*/ 12 h 29"/>
                  <a:gd name="T12" fmla="*/ 21 w 47"/>
                  <a:gd name="T13" fmla="*/ 3 h 29"/>
                  <a:gd name="T14" fmla="*/ 28 w 47"/>
                  <a:gd name="T15" fmla="*/ 0 h 29"/>
                  <a:gd name="T16" fmla="*/ 30 w 47"/>
                  <a:gd name="T17" fmla="*/ 1 h 29"/>
                  <a:gd name="T18" fmla="*/ 36 w 47"/>
                  <a:gd name="T19" fmla="*/ 6 h 29"/>
                  <a:gd name="T20" fmla="*/ 41 w 47"/>
                  <a:gd name="T21" fmla="*/ 6 h 29"/>
                  <a:gd name="T22" fmla="*/ 44 w 47"/>
                  <a:gd name="T23" fmla="*/ 9 h 29"/>
                  <a:gd name="T24" fmla="*/ 46 w 47"/>
                  <a:gd name="T25" fmla="*/ 15 h 29"/>
                  <a:gd name="T26" fmla="*/ 47 w 47"/>
                  <a:gd name="T27" fmla="*/ 22 h 29"/>
                  <a:gd name="T28" fmla="*/ 40 w 47"/>
                  <a:gd name="T29" fmla="*/ 27 h 29"/>
                  <a:gd name="T30" fmla="*/ 36 w 47"/>
                  <a:gd name="T31" fmla="*/ 29 h 29"/>
                  <a:gd name="T32" fmla="*/ 30 w 47"/>
                  <a:gd name="T33" fmla="*/ 23 h 29"/>
                  <a:gd name="T34" fmla="*/ 26 w 47"/>
                  <a:gd name="T35" fmla="*/ 22 h 29"/>
                  <a:gd name="T36" fmla="*/ 25 w 47"/>
                  <a:gd name="T37" fmla="*/ 19 h 29"/>
                  <a:gd name="T38" fmla="*/ 19 w 47"/>
                  <a:gd name="T39" fmla="*/ 21 h 29"/>
                  <a:gd name="T40" fmla="*/ 7 w 47"/>
                  <a:gd name="T41" fmla="*/ 21 h 29"/>
                  <a:gd name="T42" fmla="*/ 0 w 47"/>
                  <a:gd name="T43" fmla="*/ 2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29">
                    <a:moveTo>
                      <a:pt x="0" y="24"/>
                    </a:moveTo>
                    <a:lnTo>
                      <a:pt x="0" y="15"/>
                    </a:lnTo>
                    <a:lnTo>
                      <a:pt x="3" y="7"/>
                    </a:lnTo>
                    <a:lnTo>
                      <a:pt x="9" y="3"/>
                    </a:lnTo>
                    <a:lnTo>
                      <a:pt x="14" y="12"/>
                    </a:lnTo>
                    <a:lnTo>
                      <a:pt x="20" y="12"/>
                    </a:lnTo>
                    <a:lnTo>
                      <a:pt x="21" y="3"/>
                    </a:lnTo>
                    <a:lnTo>
                      <a:pt x="28" y="0"/>
                    </a:lnTo>
                    <a:lnTo>
                      <a:pt x="30" y="1"/>
                    </a:lnTo>
                    <a:lnTo>
                      <a:pt x="36" y="6"/>
                    </a:lnTo>
                    <a:lnTo>
                      <a:pt x="41" y="6"/>
                    </a:lnTo>
                    <a:lnTo>
                      <a:pt x="44" y="9"/>
                    </a:lnTo>
                    <a:lnTo>
                      <a:pt x="46" y="15"/>
                    </a:lnTo>
                    <a:lnTo>
                      <a:pt x="47" y="22"/>
                    </a:lnTo>
                    <a:lnTo>
                      <a:pt x="40" y="27"/>
                    </a:lnTo>
                    <a:lnTo>
                      <a:pt x="36" y="29"/>
                    </a:lnTo>
                    <a:lnTo>
                      <a:pt x="30" y="23"/>
                    </a:lnTo>
                    <a:lnTo>
                      <a:pt x="26" y="22"/>
                    </a:lnTo>
                    <a:lnTo>
                      <a:pt x="25" y="19"/>
                    </a:lnTo>
                    <a:lnTo>
                      <a:pt x="19" y="21"/>
                    </a:lnTo>
                    <a:lnTo>
                      <a:pt x="7" y="21"/>
                    </a:lnTo>
                    <a:lnTo>
                      <a:pt x="0" y="2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2" name="Freeform 104"/>
              <p:cNvSpPr>
                <a:spLocks/>
              </p:cNvSpPr>
              <p:nvPr/>
            </p:nvSpPr>
            <p:spPr bwMode="auto">
              <a:xfrm>
                <a:off x="3224213" y="5178425"/>
                <a:ext cx="36513" cy="46038"/>
              </a:xfrm>
              <a:custGeom>
                <a:avLst/>
                <a:gdLst>
                  <a:gd name="T0" fmla="*/ 0 w 23"/>
                  <a:gd name="T1" fmla="*/ 3 h 29"/>
                  <a:gd name="T2" fmla="*/ 1 w 23"/>
                  <a:gd name="T3" fmla="*/ 2 h 29"/>
                  <a:gd name="T4" fmla="*/ 6 w 23"/>
                  <a:gd name="T5" fmla="*/ 0 h 29"/>
                  <a:gd name="T6" fmla="*/ 11 w 23"/>
                  <a:gd name="T7" fmla="*/ 4 h 29"/>
                  <a:gd name="T8" fmla="*/ 13 w 23"/>
                  <a:gd name="T9" fmla="*/ 4 h 29"/>
                  <a:gd name="T10" fmla="*/ 17 w 23"/>
                  <a:gd name="T11" fmla="*/ 6 h 29"/>
                  <a:gd name="T12" fmla="*/ 16 w 23"/>
                  <a:gd name="T13" fmla="*/ 10 h 29"/>
                  <a:gd name="T14" fmla="*/ 18 w 23"/>
                  <a:gd name="T15" fmla="*/ 11 h 29"/>
                  <a:gd name="T16" fmla="*/ 20 w 23"/>
                  <a:gd name="T17" fmla="*/ 16 h 29"/>
                  <a:gd name="T18" fmla="*/ 22 w 23"/>
                  <a:gd name="T19" fmla="*/ 19 h 29"/>
                  <a:gd name="T20" fmla="*/ 22 w 23"/>
                  <a:gd name="T21" fmla="*/ 20 h 29"/>
                  <a:gd name="T22" fmla="*/ 23 w 23"/>
                  <a:gd name="T23" fmla="*/ 21 h 29"/>
                  <a:gd name="T24" fmla="*/ 21 w 23"/>
                  <a:gd name="T25" fmla="*/ 22 h 29"/>
                  <a:gd name="T26" fmla="*/ 17 w 23"/>
                  <a:gd name="T27" fmla="*/ 21 h 29"/>
                  <a:gd name="T28" fmla="*/ 16 w 23"/>
                  <a:gd name="T29" fmla="*/ 20 h 29"/>
                  <a:gd name="T30" fmla="*/ 15 w 23"/>
                  <a:gd name="T31" fmla="*/ 21 h 29"/>
                  <a:gd name="T32" fmla="*/ 16 w 23"/>
                  <a:gd name="T33" fmla="*/ 22 h 29"/>
                  <a:gd name="T34" fmla="*/ 13 w 23"/>
                  <a:gd name="T35" fmla="*/ 26 h 29"/>
                  <a:gd name="T36" fmla="*/ 12 w 23"/>
                  <a:gd name="T37" fmla="*/ 29 h 29"/>
                  <a:gd name="T38" fmla="*/ 11 w 23"/>
                  <a:gd name="T39" fmla="*/ 29 h 29"/>
                  <a:gd name="T40" fmla="*/ 10 w 23"/>
                  <a:gd name="T41" fmla="*/ 26 h 29"/>
                  <a:gd name="T42" fmla="*/ 10 w 23"/>
                  <a:gd name="T43" fmla="*/ 21 h 29"/>
                  <a:gd name="T44" fmla="*/ 10 w 23"/>
                  <a:gd name="T45" fmla="*/ 17 h 29"/>
                  <a:gd name="T46" fmla="*/ 6 w 23"/>
                  <a:gd name="T47" fmla="*/ 11 h 29"/>
                  <a:gd name="T48" fmla="*/ 4 w 23"/>
                  <a:gd name="T49" fmla="*/ 8 h 29"/>
                  <a:gd name="T50" fmla="*/ 1 w 23"/>
                  <a:gd name="T51" fmla="*/ 4 h 29"/>
                  <a:gd name="T52" fmla="*/ 0 w 23"/>
                  <a:gd name="T53"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9">
                    <a:moveTo>
                      <a:pt x="0" y="3"/>
                    </a:moveTo>
                    <a:lnTo>
                      <a:pt x="1" y="2"/>
                    </a:lnTo>
                    <a:lnTo>
                      <a:pt x="6" y="0"/>
                    </a:lnTo>
                    <a:lnTo>
                      <a:pt x="11" y="4"/>
                    </a:lnTo>
                    <a:lnTo>
                      <a:pt x="13" y="4"/>
                    </a:lnTo>
                    <a:lnTo>
                      <a:pt x="17" y="6"/>
                    </a:lnTo>
                    <a:lnTo>
                      <a:pt x="16" y="10"/>
                    </a:lnTo>
                    <a:lnTo>
                      <a:pt x="18" y="11"/>
                    </a:lnTo>
                    <a:lnTo>
                      <a:pt x="20" y="16"/>
                    </a:lnTo>
                    <a:lnTo>
                      <a:pt x="22" y="19"/>
                    </a:lnTo>
                    <a:lnTo>
                      <a:pt x="22" y="20"/>
                    </a:lnTo>
                    <a:lnTo>
                      <a:pt x="23" y="21"/>
                    </a:lnTo>
                    <a:lnTo>
                      <a:pt x="21" y="22"/>
                    </a:lnTo>
                    <a:lnTo>
                      <a:pt x="17" y="21"/>
                    </a:lnTo>
                    <a:lnTo>
                      <a:pt x="16" y="20"/>
                    </a:lnTo>
                    <a:lnTo>
                      <a:pt x="15" y="21"/>
                    </a:lnTo>
                    <a:lnTo>
                      <a:pt x="16" y="22"/>
                    </a:lnTo>
                    <a:lnTo>
                      <a:pt x="13" y="26"/>
                    </a:lnTo>
                    <a:lnTo>
                      <a:pt x="12" y="29"/>
                    </a:lnTo>
                    <a:lnTo>
                      <a:pt x="11" y="29"/>
                    </a:lnTo>
                    <a:lnTo>
                      <a:pt x="10" y="26"/>
                    </a:lnTo>
                    <a:lnTo>
                      <a:pt x="10" y="21"/>
                    </a:lnTo>
                    <a:lnTo>
                      <a:pt x="10" y="17"/>
                    </a:lnTo>
                    <a:lnTo>
                      <a:pt x="6" y="11"/>
                    </a:lnTo>
                    <a:lnTo>
                      <a:pt x="4" y="8"/>
                    </a:lnTo>
                    <a:lnTo>
                      <a:pt x="1" y="4"/>
                    </a:lnTo>
                    <a:lnTo>
                      <a:pt x="0" y="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3" name="Freeform 105"/>
              <p:cNvSpPr>
                <a:spLocks/>
              </p:cNvSpPr>
              <p:nvPr/>
            </p:nvSpPr>
            <p:spPr bwMode="auto">
              <a:xfrm>
                <a:off x="3136900" y="5256213"/>
                <a:ext cx="20638" cy="22225"/>
              </a:xfrm>
              <a:custGeom>
                <a:avLst/>
                <a:gdLst>
                  <a:gd name="T0" fmla="*/ 9 w 13"/>
                  <a:gd name="T1" fmla="*/ 8 h 14"/>
                  <a:gd name="T2" fmla="*/ 9 w 13"/>
                  <a:gd name="T3" fmla="*/ 7 h 14"/>
                  <a:gd name="T4" fmla="*/ 6 w 13"/>
                  <a:gd name="T5" fmla="*/ 12 h 14"/>
                  <a:gd name="T6" fmla="*/ 6 w 13"/>
                  <a:gd name="T7" fmla="*/ 14 h 14"/>
                  <a:gd name="T8" fmla="*/ 4 w 13"/>
                  <a:gd name="T9" fmla="*/ 13 h 14"/>
                  <a:gd name="T10" fmla="*/ 3 w 13"/>
                  <a:gd name="T11" fmla="*/ 11 h 14"/>
                  <a:gd name="T12" fmla="*/ 0 w 13"/>
                  <a:gd name="T13" fmla="*/ 9 h 14"/>
                  <a:gd name="T14" fmla="*/ 1 w 13"/>
                  <a:gd name="T15" fmla="*/ 7 h 14"/>
                  <a:gd name="T16" fmla="*/ 2 w 13"/>
                  <a:gd name="T17" fmla="*/ 2 h 14"/>
                  <a:gd name="T18" fmla="*/ 4 w 13"/>
                  <a:gd name="T19" fmla="*/ 0 h 14"/>
                  <a:gd name="T20" fmla="*/ 6 w 13"/>
                  <a:gd name="T21" fmla="*/ 0 h 14"/>
                  <a:gd name="T22" fmla="*/ 7 w 13"/>
                  <a:gd name="T23" fmla="*/ 1 h 14"/>
                  <a:gd name="T24" fmla="*/ 8 w 13"/>
                  <a:gd name="T25" fmla="*/ 2 h 14"/>
                  <a:gd name="T26" fmla="*/ 11 w 13"/>
                  <a:gd name="T27" fmla="*/ 3 h 14"/>
                  <a:gd name="T28" fmla="*/ 13 w 13"/>
                  <a:gd name="T29" fmla="*/ 5 h 14"/>
                  <a:gd name="T30" fmla="*/ 12 w 13"/>
                  <a:gd name="T31" fmla="*/ 6 h 14"/>
                  <a:gd name="T32" fmla="*/ 11 w 13"/>
                  <a:gd name="T33" fmla="*/ 8 h 14"/>
                  <a:gd name="T34" fmla="*/ 9 w 13"/>
                  <a:gd name="T35"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 h="14">
                    <a:moveTo>
                      <a:pt x="9" y="8"/>
                    </a:moveTo>
                    <a:lnTo>
                      <a:pt x="9" y="7"/>
                    </a:lnTo>
                    <a:lnTo>
                      <a:pt x="6" y="12"/>
                    </a:lnTo>
                    <a:lnTo>
                      <a:pt x="6" y="14"/>
                    </a:lnTo>
                    <a:lnTo>
                      <a:pt x="4" y="13"/>
                    </a:lnTo>
                    <a:lnTo>
                      <a:pt x="3" y="11"/>
                    </a:lnTo>
                    <a:lnTo>
                      <a:pt x="0" y="9"/>
                    </a:lnTo>
                    <a:lnTo>
                      <a:pt x="1" y="7"/>
                    </a:lnTo>
                    <a:lnTo>
                      <a:pt x="2" y="2"/>
                    </a:lnTo>
                    <a:lnTo>
                      <a:pt x="4" y="0"/>
                    </a:lnTo>
                    <a:lnTo>
                      <a:pt x="6" y="0"/>
                    </a:lnTo>
                    <a:lnTo>
                      <a:pt x="7" y="1"/>
                    </a:lnTo>
                    <a:lnTo>
                      <a:pt x="8" y="2"/>
                    </a:lnTo>
                    <a:lnTo>
                      <a:pt x="11" y="3"/>
                    </a:lnTo>
                    <a:lnTo>
                      <a:pt x="13" y="5"/>
                    </a:lnTo>
                    <a:lnTo>
                      <a:pt x="12" y="6"/>
                    </a:lnTo>
                    <a:lnTo>
                      <a:pt x="11" y="8"/>
                    </a:lnTo>
                    <a:lnTo>
                      <a:pt x="9" y="8"/>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5" name="Freeform 107"/>
              <p:cNvSpPr>
                <a:spLocks/>
              </p:cNvSpPr>
              <p:nvPr/>
            </p:nvSpPr>
            <p:spPr bwMode="auto">
              <a:xfrm>
                <a:off x="3159125" y="5273675"/>
                <a:ext cx="25400" cy="20638"/>
              </a:xfrm>
              <a:custGeom>
                <a:avLst/>
                <a:gdLst>
                  <a:gd name="T0" fmla="*/ 0 w 16"/>
                  <a:gd name="T1" fmla="*/ 3 h 13"/>
                  <a:gd name="T2" fmla="*/ 1 w 16"/>
                  <a:gd name="T3" fmla="*/ 3 h 13"/>
                  <a:gd name="T4" fmla="*/ 1 w 16"/>
                  <a:gd name="T5" fmla="*/ 2 h 13"/>
                  <a:gd name="T6" fmla="*/ 5 w 16"/>
                  <a:gd name="T7" fmla="*/ 1 h 13"/>
                  <a:gd name="T8" fmla="*/ 7 w 16"/>
                  <a:gd name="T9" fmla="*/ 0 h 13"/>
                  <a:gd name="T10" fmla="*/ 10 w 16"/>
                  <a:gd name="T11" fmla="*/ 0 h 13"/>
                  <a:gd name="T12" fmla="*/ 12 w 16"/>
                  <a:gd name="T13" fmla="*/ 0 h 13"/>
                  <a:gd name="T14" fmla="*/ 16 w 16"/>
                  <a:gd name="T15" fmla="*/ 2 h 13"/>
                  <a:gd name="T16" fmla="*/ 16 w 16"/>
                  <a:gd name="T17" fmla="*/ 8 h 13"/>
                  <a:gd name="T18" fmla="*/ 15 w 16"/>
                  <a:gd name="T19" fmla="*/ 8 h 13"/>
                  <a:gd name="T20" fmla="*/ 13 w 16"/>
                  <a:gd name="T21" fmla="*/ 11 h 13"/>
                  <a:gd name="T22" fmla="*/ 10 w 16"/>
                  <a:gd name="T23" fmla="*/ 9 h 13"/>
                  <a:gd name="T24" fmla="*/ 7 w 16"/>
                  <a:gd name="T25" fmla="*/ 12 h 13"/>
                  <a:gd name="T26" fmla="*/ 4 w 16"/>
                  <a:gd name="T27" fmla="*/ 13 h 13"/>
                  <a:gd name="T28" fmla="*/ 0 w 16"/>
                  <a:gd name="T29" fmla="*/ 11 h 13"/>
                  <a:gd name="T30" fmla="*/ 0 w 16"/>
                  <a:gd name="T31" fmla="*/ 7 h 13"/>
                  <a:gd name="T32" fmla="*/ 0 w 16"/>
                  <a:gd name="T33" fmla="*/ 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 h="13">
                    <a:moveTo>
                      <a:pt x="0" y="3"/>
                    </a:moveTo>
                    <a:lnTo>
                      <a:pt x="1" y="3"/>
                    </a:lnTo>
                    <a:lnTo>
                      <a:pt x="1" y="2"/>
                    </a:lnTo>
                    <a:lnTo>
                      <a:pt x="5" y="1"/>
                    </a:lnTo>
                    <a:lnTo>
                      <a:pt x="7" y="0"/>
                    </a:lnTo>
                    <a:lnTo>
                      <a:pt x="10" y="0"/>
                    </a:lnTo>
                    <a:lnTo>
                      <a:pt x="12" y="0"/>
                    </a:lnTo>
                    <a:lnTo>
                      <a:pt x="16" y="2"/>
                    </a:lnTo>
                    <a:lnTo>
                      <a:pt x="16" y="8"/>
                    </a:lnTo>
                    <a:lnTo>
                      <a:pt x="15" y="8"/>
                    </a:lnTo>
                    <a:lnTo>
                      <a:pt x="13" y="11"/>
                    </a:lnTo>
                    <a:lnTo>
                      <a:pt x="10" y="9"/>
                    </a:lnTo>
                    <a:lnTo>
                      <a:pt x="7" y="12"/>
                    </a:lnTo>
                    <a:lnTo>
                      <a:pt x="4" y="13"/>
                    </a:lnTo>
                    <a:lnTo>
                      <a:pt x="0" y="11"/>
                    </a:lnTo>
                    <a:lnTo>
                      <a:pt x="0" y="7"/>
                    </a:lnTo>
                    <a:lnTo>
                      <a:pt x="0" y="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9" name="Freeform 121"/>
              <p:cNvSpPr>
                <a:spLocks/>
              </p:cNvSpPr>
              <p:nvPr/>
            </p:nvSpPr>
            <p:spPr bwMode="auto">
              <a:xfrm>
                <a:off x="2974975" y="5094288"/>
                <a:ext cx="41275" cy="46038"/>
              </a:xfrm>
              <a:custGeom>
                <a:avLst/>
                <a:gdLst>
                  <a:gd name="T0" fmla="*/ 20 w 26"/>
                  <a:gd name="T1" fmla="*/ 0 h 29"/>
                  <a:gd name="T2" fmla="*/ 24 w 26"/>
                  <a:gd name="T3" fmla="*/ 0 h 29"/>
                  <a:gd name="T4" fmla="*/ 26 w 26"/>
                  <a:gd name="T5" fmla="*/ 4 h 29"/>
                  <a:gd name="T6" fmla="*/ 24 w 26"/>
                  <a:gd name="T7" fmla="*/ 15 h 29"/>
                  <a:gd name="T8" fmla="*/ 23 w 26"/>
                  <a:gd name="T9" fmla="*/ 18 h 29"/>
                  <a:gd name="T10" fmla="*/ 18 w 26"/>
                  <a:gd name="T11" fmla="*/ 18 h 29"/>
                  <a:gd name="T12" fmla="*/ 20 w 26"/>
                  <a:gd name="T13" fmla="*/ 29 h 29"/>
                  <a:gd name="T14" fmla="*/ 16 w 26"/>
                  <a:gd name="T15" fmla="*/ 27 h 29"/>
                  <a:gd name="T16" fmla="*/ 12 w 26"/>
                  <a:gd name="T17" fmla="*/ 22 h 29"/>
                  <a:gd name="T18" fmla="*/ 5 w 26"/>
                  <a:gd name="T19" fmla="*/ 24 h 29"/>
                  <a:gd name="T20" fmla="*/ 0 w 26"/>
                  <a:gd name="T21" fmla="*/ 24 h 29"/>
                  <a:gd name="T22" fmla="*/ 4 w 26"/>
                  <a:gd name="T23" fmla="*/ 21 h 29"/>
                  <a:gd name="T24" fmla="*/ 10 w 26"/>
                  <a:gd name="T25" fmla="*/ 5 h 29"/>
                  <a:gd name="T26" fmla="*/ 20 w 26"/>
                  <a:gd name="T27"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 h="29">
                    <a:moveTo>
                      <a:pt x="20" y="0"/>
                    </a:moveTo>
                    <a:lnTo>
                      <a:pt x="24" y="0"/>
                    </a:lnTo>
                    <a:lnTo>
                      <a:pt x="26" y="4"/>
                    </a:lnTo>
                    <a:lnTo>
                      <a:pt x="24" y="15"/>
                    </a:lnTo>
                    <a:lnTo>
                      <a:pt x="23" y="18"/>
                    </a:lnTo>
                    <a:lnTo>
                      <a:pt x="18" y="18"/>
                    </a:lnTo>
                    <a:lnTo>
                      <a:pt x="20" y="29"/>
                    </a:lnTo>
                    <a:lnTo>
                      <a:pt x="16" y="27"/>
                    </a:lnTo>
                    <a:lnTo>
                      <a:pt x="12" y="22"/>
                    </a:lnTo>
                    <a:lnTo>
                      <a:pt x="5" y="24"/>
                    </a:lnTo>
                    <a:lnTo>
                      <a:pt x="0" y="24"/>
                    </a:lnTo>
                    <a:lnTo>
                      <a:pt x="4" y="21"/>
                    </a:lnTo>
                    <a:lnTo>
                      <a:pt x="10" y="5"/>
                    </a:lnTo>
                    <a:lnTo>
                      <a:pt x="20" y="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0" name="Freeform 122"/>
              <p:cNvSpPr>
                <a:spLocks/>
              </p:cNvSpPr>
              <p:nvPr/>
            </p:nvSpPr>
            <p:spPr bwMode="auto">
              <a:xfrm>
                <a:off x="2994025" y="4675188"/>
                <a:ext cx="280988" cy="333375"/>
              </a:xfrm>
              <a:custGeom>
                <a:avLst/>
                <a:gdLst>
                  <a:gd name="T0" fmla="*/ 155 w 177"/>
                  <a:gd name="T1" fmla="*/ 0 h 210"/>
                  <a:gd name="T2" fmla="*/ 177 w 177"/>
                  <a:gd name="T3" fmla="*/ 15 h 210"/>
                  <a:gd name="T4" fmla="*/ 168 w 177"/>
                  <a:gd name="T5" fmla="*/ 20 h 210"/>
                  <a:gd name="T6" fmla="*/ 175 w 177"/>
                  <a:gd name="T7" fmla="*/ 32 h 210"/>
                  <a:gd name="T8" fmla="*/ 163 w 177"/>
                  <a:gd name="T9" fmla="*/ 41 h 210"/>
                  <a:gd name="T10" fmla="*/ 158 w 177"/>
                  <a:gd name="T11" fmla="*/ 42 h 210"/>
                  <a:gd name="T12" fmla="*/ 161 w 177"/>
                  <a:gd name="T13" fmla="*/ 29 h 210"/>
                  <a:gd name="T14" fmla="*/ 152 w 177"/>
                  <a:gd name="T15" fmla="*/ 20 h 210"/>
                  <a:gd name="T16" fmla="*/ 142 w 177"/>
                  <a:gd name="T17" fmla="*/ 27 h 210"/>
                  <a:gd name="T18" fmla="*/ 139 w 177"/>
                  <a:gd name="T19" fmla="*/ 42 h 210"/>
                  <a:gd name="T20" fmla="*/ 132 w 177"/>
                  <a:gd name="T21" fmla="*/ 49 h 210"/>
                  <a:gd name="T22" fmla="*/ 125 w 177"/>
                  <a:gd name="T23" fmla="*/ 46 h 210"/>
                  <a:gd name="T24" fmla="*/ 116 w 177"/>
                  <a:gd name="T25" fmla="*/ 46 h 210"/>
                  <a:gd name="T26" fmla="*/ 109 w 177"/>
                  <a:gd name="T27" fmla="*/ 36 h 210"/>
                  <a:gd name="T28" fmla="*/ 105 w 177"/>
                  <a:gd name="T29" fmla="*/ 41 h 210"/>
                  <a:gd name="T30" fmla="*/ 101 w 177"/>
                  <a:gd name="T31" fmla="*/ 42 h 210"/>
                  <a:gd name="T32" fmla="*/ 99 w 177"/>
                  <a:gd name="T33" fmla="*/ 54 h 210"/>
                  <a:gd name="T34" fmla="*/ 87 w 177"/>
                  <a:gd name="T35" fmla="*/ 52 h 210"/>
                  <a:gd name="T36" fmla="*/ 85 w 177"/>
                  <a:gd name="T37" fmla="*/ 61 h 210"/>
                  <a:gd name="T38" fmla="*/ 79 w 177"/>
                  <a:gd name="T39" fmla="*/ 61 h 210"/>
                  <a:gd name="T40" fmla="*/ 74 w 177"/>
                  <a:gd name="T41" fmla="*/ 73 h 210"/>
                  <a:gd name="T42" fmla="*/ 68 w 177"/>
                  <a:gd name="T43" fmla="*/ 93 h 210"/>
                  <a:gd name="T44" fmla="*/ 57 w 177"/>
                  <a:gd name="T45" fmla="*/ 116 h 210"/>
                  <a:gd name="T46" fmla="*/ 59 w 177"/>
                  <a:gd name="T47" fmla="*/ 120 h 210"/>
                  <a:gd name="T48" fmla="*/ 57 w 177"/>
                  <a:gd name="T49" fmla="*/ 127 h 210"/>
                  <a:gd name="T50" fmla="*/ 51 w 177"/>
                  <a:gd name="T51" fmla="*/ 127 h 210"/>
                  <a:gd name="T52" fmla="*/ 46 w 177"/>
                  <a:gd name="T53" fmla="*/ 141 h 210"/>
                  <a:gd name="T54" fmla="*/ 47 w 177"/>
                  <a:gd name="T55" fmla="*/ 160 h 210"/>
                  <a:gd name="T56" fmla="*/ 51 w 177"/>
                  <a:gd name="T57" fmla="*/ 166 h 210"/>
                  <a:gd name="T58" fmla="*/ 49 w 177"/>
                  <a:gd name="T59" fmla="*/ 183 h 210"/>
                  <a:gd name="T60" fmla="*/ 44 w 177"/>
                  <a:gd name="T61" fmla="*/ 192 h 210"/>
                  <a:gd name="T62" fmla="*/ 40 w 177"/>
                  <a:gd name="T63" fmla="*/ 200 h 210"/>
                  <a:gd name="T64" fmla="*/ 35 w 177"/>
                  <a:gd name="T65" fmla="*/ 192 h 210"/>
                  <a:gd name="T66" fmla="*/ 23 w 177"/>
                  <a:gd name="T67" fmla="*/ 206 h 210"/>
                  <a:gd name="T68" fmla="*/ 14 w 177"/>
                  <a:gd name="T69" fmla="*/ 210 h 210"/>
                  <a:gd name="T70" fmla="*/ 4 w 177"/>
                  <a:gd name="T71" fmla="*/ 203 h 210"/>
                  <a:gd name="T72" fmla="*/ 1 w 177"/>
                  <a:gd name="T73" fmla="*/ 189 h 210"/>
                  <a:gd name="T74" fmla="*/ 0 w 177"/>
                  <a:gd name="T75" fmla="*/ 158 h 210"/>
                  <a:gd name="T76" fmla="*/ 6 w 177"/>
                  <a:gd name="T77" fmla="*/ 148 h 210"/>
                  <a:gd name="T78" fmla="*/ 23 w 177"/>
                  <a:gd name="T79" fmla="*/ 136 h 210"/>
                  <a:gd name="T80" fmla="*/ 37 w 177"/>
                  <a:gd name="T81" fmla="*/ 120 h 210"/>
                  <a:gd name="T82" fmla="*/ 50 w 177"/>
                  <a:gd name="T83" fmla="*/ 98 h 210"/>
                  <a:gd name="T84" fmla="*/ 65 w 177"/>
                  <a:gd name="T85" fmla="*/ 65 h 210"/>
                  <a:gd name="T86" fmla="*/ 76 w 177"/>
                  <a:gd name="T87" fmla="*/ 52 h 210"/>
                  <a:gd name="T88" fmla="*/ 94 w 177"/>
                  <a:gd name="T89" fmla="*/ 27 h 210"/>
                  <a:gd name="T90" fmla="*/ 110 w 177"/>
                  <a:gd name="T91" fmla="*/ 19 h 210"/>
                  <a:gd name="T92" fmla="*/ 121 w 177"/>
                  <a:gd name="T93" fmla="*/ 20 h 210"/>
                  <a:gd name="T94" fmla="*/ 131 w 177"/>
                  <a:gd name="T95" fmla="*/ 3 h 210"/>
                  <a:gd name="T96" fmla="*/ 143 w 177"/>
                  <a:gd name="T97" fmla="*/ 4 h 210"/>
                  <a:gd name="T98" fmla="*/ 155 w 177"/>
                  <a:gd name="T99"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77" h="210">
                    <a:moveTo>
                      <a:pt x="155" y="0"/>
                    </a:moveTo>
                    <a:lnTo>
                      <a:pt x="177" y="15"/>
                    </a:lnTo>
                    <a:lnTo>
                      <a:pt x="168" y="20"/>
                    </a:lnTo>
                    <a:lnTo>
                      <a:pt x="175" y="32"/>
                    </a:lnTo>
                    <a:lnTo>
                      <a:pt x="163" y="41"/>
                    </a:lnTo>
                    <a:lnTo>
                      <a:pt x="158" y="42"/>
                    </a:lnTo>
                    <a:lnTo>
                      <a:pt x="161" y="29"/>
                    </a:lnTo>
                    <a:lnTo>
                      <a:pt x="152" y="20"/>
                    </a:lnTo>
                    <a:lnTo>
                      <a:pt x="142" y="27"/>
                    </a:lnTo>
                    <a:lnTo>
                      <a:pt x="139" y="42"/>
                    </a:lnTo>
                    <a:lnTo>
                      <a:pt x="132" y="49"/>
                    </a:lnTo>
                    <a:lnTo>
                      <a:pt x="125" y="46"/>
                    </a:lnTo>
                    <a:lnTo>
                      <a:pt x="116" y="46"/>
                    </a:lnTo>
                    <a:lnTo>
                      <a:pt x="109" y="36"/>
                    </a:lnTo>
                    <a:lnTo>
                      <a:pt x="105" y="41"/>
                    </a:lnTo>
                    <a:lnTo>
                      <a:pt x="101" y="42"/>
                    </a:lnTo>
                    <a:lnTo>
                      <a:pt x="99" y="54"/>
                    </a:lnTo>
                    <a:lnTo>
                      <a:pt x="87" y="52"/>
                    </a:lnTo>
                    <a:lnTo>
                      <a:pt x="85" y="61"/>
                    </a:lnTo>
                    <a:lnTo>
                      <a:pt x="79" y="61"/>
                    </a:lnTo>
                    <a:lnTo>
                      <a:pt x="74" y="73"/>
                    </a:lnTo>
                    <a:lnTo>
                      <a:pt x="68" y="93"/>
                    </a:lnTo>
                    <a:lnTo>
                      <a:pt x="57" y="116"/>
                    </a:lnTo>
                    <a:lnTo>
                      <a:pt x="59" y="120"/>
                    </a:lnTo>
                    <a:lnTo>
                      <a:pt x="57" y="127"/>
                    </a:lnTo>
                    <a:lnTo>
                      <a:pt x="51" y="127"/>
                    </a:lnTo>
                    <a:lnTo>
                      <a:pt x="46" y="141"/>
                    </a:lnTo>
                    <a:lnTo>
                      <a:pt x="47" y="160"/>
                    </a:lnTo>
                    <a:lnTo>
                      <a:pt x="51" y="166"/>
                    </a:lnTo>
                    <a:lnTo>
                      <a:pt x="49" y="183"/>
                    </a:lnTo>
                    <a:lnTo>
                      <a:pt x="44" y="192"/>
                    </a:lnTo>
                    <a:lnTo>
                      <a:pt x="40" y="200"/>
                    </a:lnTo>
                    <a:lnTo>
                      <a:pt x="35" y="192"/>
                    </a:lnTo>
                    <a:lnTo>
                      <a:pt x="23" y="206"/>
                    </a:lnTo>
                    <a:lnTo>
                      <a:pt x="14" y="210"/>
                    </a:lnTo>
                    <a:lnTo>
                      <a:pt x="4" y="203"/>
                    </a:lnTo>
                    <a:lnTo>
                      <a:pt x="1" y="189"/>
                    </a:lnTo>
                    <a:lnTo>
                      <a:pt x="0" y="158"/>
                    </a:lnTo>
                    <a:lnTo>
                      <a:pt x="6" y="148"/>
                    </a:lnTo>
                    <a:lnTo>
                      <a:pt x="23" y="136"/>
                    </a:lnTo>
                    <a:lnTo>
                      <a:pt x="37" y="120"/>
                    </a:lnTo>
                    <a:lnTo>
                      <a:pt x="50" y="98"/>
                    </a:lnTo>
                    <a:lnTo>
                      <a:pt x="65" y="65"/>
                    </a:lnTo>
                    <a:lnTo>
                      <a:pt x="76" y="52"/>
                    </a:lnTo>
                    <a:lnTo>
                      <a:pt x="94" y="27"/>
                    </a:lnTo>
                    <a:lnTo>
                      <a:pt x="110" y="19"/>
                    </a:lnTo>
                    <a:lnTo>
                      <a:pt x="121" y="20"/>
                    </a:lnTo>
                    <a:lnTo>
                      <a:pt x="131" y="3"/>
                    </a:lnTo>
                    <a:lnTo>
                      <a:pt x="143" y="4"/>
                    </a:lnTo>
                    <a:lnTo>
                      <a:pt x="155"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9" name="Freeform 131"/>
              <p:cNvSpPr>
                <a:spLocks/>
              </p:cNvSpPr>
              <p:nvPr/>
            </p:nvSpPr>
            <p:spPr bwMode="auto">
              <a:xfrm>
                <a:off x="3090863" y="5070475"/>
                <a:ext cx="104775" cy="101600"/>
              </a:xfrm>
              <a:custGeom>
                <a:avLst/>
                <a:gdLst>
                  <a:gd name="T0" fmla="*/ 6 w 66"/>
                  <a:gd name="T1" fmla="*/ 42 h 64"/>
                  <a:gd name="T2" fmla="*/ 3 w 66"/>
                  <a:gd name="T3" fmla="*/ 35 h 64"/>
                  <a:gd name="T4" fmla="*/ 3 w 66"/>
                  <a:gd name="T5" fmla="*/ 31 h 64"/>
                  <a:gd name="T6" fmla="*/ 2 w 66"/>
                  <a:gd name="T7" fmla="*/ 25 h 64"/>
                  <a:gd name="T8" fmla="*/ 0 w 66"/>
                  <a:gd name="T9" fmla="*/ 21 h 64"/>
                  <a:gd name="T10" fmla="*/ 2 w 66"/>
                  <a:gd name="T11" fmla="*/ 18 h 64"/>
                  <a:gd name="T12" fmla="*/ 0 w 66"/>
                  <a:gd name="T13" fmla="*/ 13 h 64"/>
                  <a:gd name="T14" fmla="*/ 4 w 66"/>
                  <a:gd name="T15" fmla="*/ 9 h 64"/>
                  <a:gd name="T16" fmla="*/ 15 w 66"/>
                  <a:gd name="T17" fmla="*/ 3 h 64"/>
                  <a:gd name="T18" fmla="*/ 24 w 66"/>
                  <a:gd name="T19" fmla="*/ 0 h 64"/>
                  <a:gd name="T20" fmla="*/ 30 w 66"/>
                  <a:gd name="T21" fmla="*/ 2 h 64"/>
                  <a:gd name="T22" fmla="*/ 31 w 66"/>
                  <a:gd name="T23" fmla="*/ 4 h 64"/>
                  <a:gd name="T24" fmla="*/ 37 w 66"/>
                  <a:gd name="T25" fmla="*/ 4 h 64"/>
                  <a:gd name="T26" fmla="*/ 46 w 66"/>
                  <a:gd name="T27" fmla="*/ 6 h 64"/>
                  <a:gd name="T28" fmla="*/ 58 w 66"/>
                  <a:gd name="T29" fmla="*/ 6 h 64"/>
                  <a:gd name="T30" fmla="*/ 61 w 66"/>
                  <a:gd name="T31" fmla="*/ 7 h 64"/>
                  <a:gd name="T32" fmla="*/ 62 w 66"/>
                  <a:gd name="T33" fmla="*/ 10 h 64"/>
                  <a:gd name="T34" fmla="*/ 64 w 66"/>
                  <a:gd name="T35" fmla="*/ 15 h 64"/>
                  <a:gd name="T36" fmla="*/ 65 w 66"/>
                  <a:gd name="T37" fmla="*/ 20 h 64"/>
                  <a:gd name="T38" fmla="*/ 65 w 66"/>
                  <a:gd name="T39" fmla="*/ 24 h 64"/>
                  <a:gd name="T40" fmla="*/ 61 w 66"/>
                  <a:gd name="T41" fmla="*/ 26 h 64"/>
                  <a:gd name="T42" fmla="*/ 62 w 66"/>
                  <a:gd name="T43" fmla="*/ 31 h 64"/>
                  <a:gd name="T44" fmla="*/ 64 w 66"/>
                  <a:gd name="T45" fmla="*/ 36 h 64"/>
                  <a:gd name="T46" fmla="*/ 66 w 66"/>
                  <a:gd name="T47" fmla="*/ 45 h 64"/>
                  <a:gd name="T48" fmla="*/ 66 w 66"/>
                  <a:gd name="T49" fmla="*/ 49 h 64"/>
                  <a:gd name="T50" fmla="*/ 62 w 66"/>
                  <a:gd name="T51" fmla="*/ 50 h 64"/>
                  <a:gd name="T52" fmla="*/ 56 w 66"/>
                  <a:gd name="T53" fmla="*/ 59 h 64"/>
                  <a:gd name="T54" fmla="*/ 58 w 66"/>
                  <a:gd name="T55" fmla="*/ 64 h 64"/>
                  <a:gd name="T56" fmla="*/ 56 w 66"/>
                  <a:gd name="T57" fmla="*/ 62 h 64"/>
                  <a:gd name="T58" fmla="*/ 50 w 66"/>
                  <a:gd name="T59" fmla="*/ 59 h 64"/>
                  <a:gd name="T60" fmla="*/ 46 w 66"/>
                  <a:gd name="T61" fmla="*/ 60 h 64"/>
                  <a:gd name="T62" fmla="*/ 42 w 66"/>
                  <a:gd name="T63" fmla="*/ 59 h 64"/>
                  <a:gd name="T64" fmla="*/ 38 w 66"/>
                  <a:gd name="T65" fmla="*/ 61 h 64"/>
                  <a:gd name="T66" fmla="*/ 35 w 66"/>
                  <a:gd name="T67" fmla="*/ 58 h 64"/>
                  <a:gd name="T68" fmla="*/ 32 w 66"/>
                  <a:gd name="T69" fmla="*/ 59 h 64"/>
                  <a:gd name="T70" fmla="*/ 32 w 66"/>
                  <a:gd name="T71" fmla="*/ 59 h 64"/>
                  <a:gd name="T72" fmla="*/ 29 w 66"/>
                  <a:gd name="T73" fmla="*/ 53 h 64"/>
                  <a:gd name="T74" fmla="*/ 24 w 66"/>
                  <a:gd name="T75" fmla="*/ 53 h 64"/>
                  <a:gd name="T76" fmla="*/ 23 w 66"/>
                  <a:gd name="T77" fmla="*/ 49 h 64"/>
                  <a:gd name="T78" fmla="*/ 19 w 66"/>
                  <a:gd name="T79" fmla="*/ 48 h 64"/>
                  <a:gd name="T80" fmla="*/ 18 w 66"/>
                  <a:gd name="T81" fmla="*/ 50 h 64"/>
                  <a:gd name="T82" fmla="*/ 14 w 66"/>
                  <a:gd name="T83" fmla="*/ 49 h 64"/>
                  <a:gd name="T84" fmla="*/ 14 w 66"/>
                  <a:gd name="T85" fmla="*/ 45 h 64"/>
                  <a:gd name="T86" fmla="*/ 9 w 66"/>
                  <a:gd name="T87" fmla="*/ 44 h 64"/>
                  <a:gd name="T88" fmla="*/ 6 w 66"/>
                  <a:gd name="T89" fmla="*/ 4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6" h="64">
                    <a:moveTo>
                      <a:pt x="6" y="42"/>
                    </a:moveTo>
                    <a:lnTo>
                      <a:pt x="3" y="35"/>
                    </a:lnTo>
                    <a:lnTo>
                      <a:pt x="3" y="31"/>
                    </a:lnTo>
                    <a:lnTo>
                      <a:pt x="2" y="25"/>
                    </a:lnTo>
                    <a:lnTo>
                      <a:pt x="0" y="21"/>
                    </a:lnTo>
                    <a:lnTo>
                      <a:pt x="2" y="18"/>
                    </a:lnTo>
                    <a:lnTo>
                      <a:pt x="0" y="13"/>
                    </a:lnTo>
                    <a:lnTo>
                      <a:pt x="4" y="9"/>
                    </a:lnTo>
                    <a:lnTo>
                      <a:pt x="15" y="3"/>
                    </a:lnTo>
                    <a:lnTo>
                      <a:pt x="24" y="0"/>
                    </a:lnTo>
                    <a:lnTo>
                      <a:pt x="30" y="2"/>
                    </a:lnTo>
                    <a:lnTo>
                      <a:pt x="31" y="4"/>
                    </a:lnTo>
                    <a:lnTo>
                      <a:pt x="37" y="4"/>
                    </a:lnTo>
                    <a:lnTo>
                      <a:pt x="46" y="6"/>
                    </a:lnTo>
                    <a:lnTo>
                      <a:pt x="58" y="6"/>
                    </a:lnTo>
                    <a:lnTo>
                      <a:pt x="61" y="7"/>
                    </a:lnTo>
                    <a:lnTo>
                      <a:pt x="62" y="10"/>
                    </a:lnTo>
                    <a:lnTo>
                      <a:pt x="64" y="15"/>
                    </a:lnTo>
                    <a:lnTo>
                      <a:pt x="65" y="20"/>
                    </a:lnTo>
                    <a:lnTo>
                      <a:pt x="65" y="24"/>
                    </a:lnTo>
                    <a:lnTo>
                      <a:pt x="61" y="26"/>
                    </a:lnTo>
                    <a:lnTo>
                      <a:pt x="62" y="31"/>
                    </a:lnTo>
                    <a:lnTo>
                      <a:pt x="64" y="36"/>
                    </a:lnTo>
                    <a:lnTo>
                      <a:pt x="66" y="45"/>
                    </a:lnTo>
                    <a:lnTo>
                      <a:pt x="66" y="49"/>
                    </a:lnTo>
                    <a:lnTo>
                      <a:pt x="62" y="50"/>
                    </a:lnTo>
                    <a:lnTo>
                      <a:pt x="56" y="59"/>
                    </a:lnTo>
                    <a:lnTo>
                      <a:pt x="58" y="64"/>
                    </a:lnTo>
                    <a:lnTo>
                      <a:pt x="56" y="62"/>
                    </a:lnTo>
                    <a:lnTo>
                      <a:pt x="50" y="59"/>
                    </a:lnTo>
                    <a:lnTo>
                      <a:pt x="46" y="60"/>
                    </a:lnTo>
                    <a:lnTo>
                      <a:pt x="42" y="59"/>
                    </a:lnTo>
                    <a:lnTo>
                      <a:pt x="38" y="61"/>
                    </a:lnTo>
                    <a:lnTo>
                      <a:pt x="35" y="58"/>
                    </a:lnTo>
                    <a:lnTo>
                      <a:pt x="32" y="59"/>
                    </a:lnTo>
                    <a:lnTo>
                      <a:pt x="32" y="59"/>
                    </a:lnTo>
                    <a:lnTo>
                      <a:pt x="29" y="53"/>
                    </a:lnTo>
                    <a:lnTo>
                      <a:pt x="24" y="53"/>
                    </a:lnTo>
                    <a:lnTo>
                      <a:pt x="23" y="49"/>
                    </a:lnTo>
                    <a:lnTo>
                      <a:pt x="19" y="48"/>
                    </a:lnTo>
                    <a:lnTo>
                      <a:pt x="18" y="50"/>
                    </a:lnTo>
                    <a:lnTo>
                      <a:pt x="14" y="49"/>
                    </a:lnTo>
                    <a:lnTo>
                      <a:pt x="14" y="45"/>
                    </a:lnTo>
                    <a:lnTo>
                      <a:pt x="9" y="44"/>
                    </a:lnTo>
                    <a:lnTo>
                      <a:pt x="6" y="4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5" name="Freeform 137"/>
              <p:cNvSpPr>
                <a:spLocks/>
              </p:cNvSpPr>
              <p:nvPr/>
            </p:nvSpPr>
            <p:spPr bwMode="auto">
              <a:xfrm>
                <a:off x="3155950" y="5183188"/>
                <a:ext cx="100013" cy="68263"/>
              </a:xfrm>
              <a:custGeom>
                <a:avLst/>
                <a:gdLst>
                  <a:gd name="T0" fmla="*/ 17 w 63"/>
                  <a:gd name="T1" fmla="*/ 3 h 43"/>
                  <a:gd name="T2" fmla="*/ 19 w 63"/>
                  <a:gd name="T3" fmla="*/ 1 h 43"/>
                  <a:gd name="T4" fmla="*/ 24 w 63"/>
                  <a:gd name="T5" fmla="*/ 2 h 43"/>
                  <a:gd name="T6" fmla="*/ 27 w 63"/>
                  <a:gd name="T7" fmla="*/ 2 h 43"/>
                  <a:gd name="T8" fmla="*/ 31 w 63"/>
                  <a:gd name="T9" fmla="*/ 5 h 43"/>
                  <a:gd name="T10" fmla="*/ 34 w 63"/>
                  <a:gd name="T11" fmla="*/ 3 h 43"/>
                  <a:gd name="T12" fmla="*/ 38 w 63"/>
                  <a:gd name="T13" fmla="*/ 2 h 43"/>
                  <a:gd name="T14" fmla="*/ 40 w 63"/>
                  <a:gd name="T15" fmla="*/ 0 h 43"/>
                  <a:gd name="T16" fmla="*/ 43 w 63"/>
                  <a:gd name="T17" fmla="*/ 0 h 43"/>
                  <a:gd name="T18" fmla="*/ 44 w 63"/>
                  <a:gd name="T19" fmla="*/ 1 h 43"/>
                  <a:gd name="T20" fmla="*/ 47 w 63"/>
                  <a:gd name="T21" fmla="*/ 5 h 43"/>
                  <a:gd name="T22" fmla="*/ 49 w 63"/>
                  <a:gd name="T23" fmla="*/ 8 h 43"/>
                  <a:gd name="T24" fmla="*/ 53 w 63"/>
                  <a:gd name="T25" fmla="*/ 14 h 43"/>
                  <a:gd name="T26" fmla="*/ 53 w 63"/>
                  <a:gd name="T27" fmla="*/ 18 h 43"/>
                  <a:gd name="T28" fmla="*/ 53 w 63"/>
                  <a:gd name="T29" fmla="*/ 23 h 43"/>
                  <a:gd name="T30" fmla="*/ 54 w 63"/>
                  <a:gd name="T31" fmla="*/ 26 h 43"/>
                  <a:gd name="T32" fmla="*/ 56 w 63"/>
                  <a:gd name="T33" fmla="*/ 29 h 43"/>
                  <a:gd name="T34" fmla="*/ 60 w 63"/>
                  <a:gd name="T35" fmla="*/ 28 h 43"/>
                  <a:gd name="T36" fmla="*/ 63 w 63"/>
                  <a:gd name="T37" fmla="*/ 29 h 43"/>
                  <a:gd name="T38" fmla="*/ 63 w 63"/>
                  <a:gd name="T39" fmla="*/ 31 h 43"/>
                  <a:gd name="T40" fmla="*/ 60 w 63"/>
                  <a:gd name="T41" fmla="*/ 34 h 43"/>
                  <a:gd name="T42" fmla="*/ 58 w 63"/>
                  <a:gd name="T43" fmla="*/ 32 h 43"/>
                  <a:gd name="T44" fmla="*/ 56 w 63"/>
                  <a:gd name="T45" fmla="*/ 43 h 43"/>
                  <a:gd name="T46" fmla="*/ 52 w 63"/>
                  <a:gd name="T47" fmla="*/ 42 h 43"/>
                  <a:gd name="T48" fmla="*/ 47 w 63"/>
                  <a:gd name="T49" fmla="*/ 40 h 43"/>
                  <a:gd name="T50" fmla="*/ 40 w 63"/>
                  <a:gd name="T51" fmla="*/ 41 h 43"/>
                  <a:gd name="T52" fmla="*/ 36 w 63"/>
                  <a:gd name="T53" fmla="*/ 43 h 43"/>
                  <a:gd name="T54" fmla="*/ 26 w 63"/>
                  <a:gd name="T55" fmla="*/ 43 h 43"/>
                  <a:gd name="T56" fmla="*/ 20 w 63"/>
                  <a:gd name="T57" fmla="*/ 42 h 43"/>
                  <a:gd name="T58" fmla="*/ 18 w 63"/>
                  <a:gd name="T59" fmla="*/ 42 h 43"/>
                  <a:gd name="T60" fmla="*/ 17 w 63"/>
                  <a:gd name="T61" fmla="*/ 39 h 43"/>
                  <a:gd name="T62" fmla="*/ 15 w 63"/>
                  <a:gd name="T63" fmla="*/ 37 h 43"/>
                  <a:gd name="T64" fmla="*/ 17 w 63"/>
                  <a:gd name="T65" fmla="*/ 36 h 43"/>
                  <a:gd name="T66" fmla="*/ 15 w 63"/>
                  <a:gd name="T67" fmla="*/ 35 h 43"/>
                  <a:gd name="T68" fmla="*/ 13 w 63"/>
                  <a:gd name="T69" fmla="*/ 36 h 43"/>
                  <a:gd name="T70" fmla="*/ 9 w 63"/>
                  <a:gd name="T71" fmla="*/ 34 h 43"/>
                  <a:gd name="T72" fmla="*/ 8 w 63"/>
                  <a:gd name="T73" fmla="*/ 30 h 43"/>
                  <a:gd name="T74" fmla="*/ 5 w 63"/>
                  <a:gd name="T75" fmla="*/ 28 h 43"/>
                  <a:gd name="T76" fmla="*/ 3 w 63"/>
                  <a:gd name="T77" fmla="*/ 24 h 43"/>
                  <a:gd name="T78" fmla="*/ 0 w 63"/>
                  <a:gd name="T79" fmla="*/ 20 h 43"/>
                  <a:gd name="T80" fmla="*/ 6 w 63"/>
                  <a:gd name="T81" fmla="*/ 19 h 43"/>
                  <a:gd name="T82" fmla="*/ 9 w 63"/>
                  <a:gd name="T83" fmla="*/ 12 h 43"/>
                  <a:gd name="T84" fmla="*/ 13 w 63"/>
                  <a:gd name="T85" fmla="*/ 6 h 43"/>
                  <a:gd name="T86" fmla="*/ 17 w 63"/>
                  <a:gd name="T87"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3" h="43">
                    <a:moveTo>
                      <a:pt x="17" y="3"/>
                    </a:moveTo>
                    <a:lnTo>
                      <a:pt x="19" y="1"/>
                    </a:lnTo>
                    <a:lnTo>
                      <a:pt x="24" y="2"/>
                    </a:lnTo>
                    <a:lnTo>
                      <a:pt x="27" y="2"/>
                    </a:lnTo>
                    <a:lnTo>
                      <a:pt x="31" y="5"/>
                    </a:lnTo>
                    <a:lnTo>
                      <a:pt x="34" y="3"/>
                    </a:lnTo>
                    <a:lnTo>
                      <a:pt x="38" y="2"/>
                    </a:lnTo>
                    <a:lnTo>
                      <a:pt x="40" y="0"/>
                    </a:lnTo>
                    <a:lnTo>
                      <a:pt x="43" y="0"/>
                    </a:lnTo>
                    <a:lnTo>
                      <a:pt x="44" y="1"/>
                    </a:lnTo>
                    <a:lnTo>
                      <a:pt x="47" y="5"/>
                    </a:lnTo>
                    <a:lnTo>
                      <a:pt x="49" y="8"/>
                    </a:lnTo>
                    <a:lnTo>
                      <a:pt x="53" y="14"/>
                    </a:lnTo>
                    <a:lnTo>
                      <a:pt x="53" y="18"/>
                    </a:lnTo>
                    <a:lnTo>
                      <a:pt x="53" y="23"/>
                    </a:lnTo>
                    <a:lnTo>
                      <a:pt x="54" y="26"/>
                    </a:lnTo>
                    <a:lnTo>
                      <a:pt x="56" y="29"/>
                    </a:lnTo>
                    <a:lnTo>
                      <a:pt x="60" y="28"/>
                    </a:lnTo>
                    <a:lnTo>
                      <a:pt x="63" y="29"/>
                    </a:lnTo>
                    <a:lnTo>
                      <a:pt x="63" y="31"/>
                    </a:lnTo>
                    <a:lnTo>
                      <a:pt x="60" y="34"/>
                    </a:lnTo>
                    <a:lnTo>
                      <a:pt x="58" y="32"/>
                    </a:lnTo>
                    <a:lnTo>
                      <a:pt x="56" y="43"/>
                    </a:lnTo>
                    <a:lnTo>
                      <a:pt x="52" y="42"/>
                    </a:lnTo>
                    <a:lnTo>
                      <a:pt x="47" y="40"/>
                    </a:lnTo>
                    <a:lnTo>
                      <a:pt x="40" y="41"/>
                    </a:lnTo>
                    <a:lnTo>
                      <a:pt x="36" y="43"/>
                    </a:lnTo>
                    <a:lnTo>
                      <a:pt x="26" y="43"/>
                    </a:lnTo>
                    <a:lnTo>
                      <a:pt x="20" y="42"/>
                    </a:lnTo>
                    <a:lnTo>
                      <a:pt x="18" y="42"/>
                    </a:lnTo>
                    <a:lnTo>
                      <a:pt x="17" y="39"/>
                    </a:lnTo>
                    <a:lnTo>
                      <a:pt x="15" y="37"/>
                    </a:lnTo>
                    <a:lnTo>
                      <a:pt x="17" y="36"/>
                    </a:lnTo>
                    <a:lnTo>
                      <a:pt x="15" y="35"/>
                    </a:lnTo>
                    <a:lnTo>
                      <a:pt x="13" y="36"/>
                    </a:lnTo>
                    <a:lnTo>
                      <a:pt x="9" y="34"/>
                    </a:lnTo>
                    <a:lnTo>
                      <a:pt x="8" y="30"/>
                    </a:lnTo>
                    <a:lnTo>
                      <a:pt x="5" y="28"/>
                    </a:lnTo>
                    <a:lnTo>
                      <a:pt x="3" y="24"/>
                    </a:lnTo>
                    <a:lnTo>
                      <a:pt x="0" y="20"/>
                    </a:lnTo>
                    <a:lnTo>
                      <a:pt x="6" y="19"/>
                    </a:lnTo>
                    <a:lnTo>
                      <a:pt x="9" y="12"/>
                    </a:lnTo>
                    <a:lnTo>
                      <a:pt x="13" y="6"/>
                    </a:lnTo>
                    <a:lnTo>
                      <a:pt x="17" y="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6" name="Freeform 138"/>
              <p:cNvSpPr>
                <a:spLocks/>
              </p:cNvSpPr>
              <p:nvPr/>
            </p:nvSpPr>
            <p:spPr bwMode="auto">
              <a:xfrm>
                <a:off x="3140075" y="5214938"/>
                <a:ext cx="46038" cy="58738"/>
              </a:xfrm>
              <a:custGeom>
                <a:avLst/>
                <a:gdLst>
                  <a:gd name="T0" fmla="*/ 15 w 29"/>
                  <a:gd name="T1" fmla="*/ 8 h 37"/>
                  <a:gd name="T2" fmla="*/ 18 w 29"/>
                  <a:gd name="T3" fmla="*/ 10 h 37"/>
                  <a:gd name="T4" fmla="*/ 19 w 29"/>
                  <a:gd name="T5" fmla="*/ 14 h 37"/>
                  <a:gd name="T6" fmla="*/ 23 w 29"/>
                  <a:gd name="T7" fmla="*/ 16 h 37"/>
                  <a:gd name="T8" fmla="*/ 25 w 29"/>
                  <a:gd name="T9" fmla="*/ 15 h 37"/>
                  <a:gd name="T10" fmla="*/ 27 w 29"/>
                  <a:gd name="T11" fmla="*/ 16 h 37"/>
                  <a:gd name="T12" fmla="*/ 25 w 29"/>
                  <a:gd name="T13" fmla="*/ 17 h 37"/>
                  <a:gd name="T14" fmla="*/ 27 w 29"/>
                  <a:gd name="T15" fmla="*/ 19 h 37"/>
                  <a:gd name="T16" fmla="*/ 24 w 29"/>
                  <a:gd name="T17" fmla="*/ 21 h 37"/>
                  <a:gd name="T18" fmla="*/ 25 w 29"/>
                  <a:gd name="T19" fmla="*/ 25 h 37"/>
                  <a:gd name="T20" fmla="*/ 29 w 29"/>
                  <a:gd name="T21" fmla="*/ 28 h 37"/>
                  <a:gd name="T22" fmla="*/ 25 w 29"/>
                  <a:gd name="T23" fmla="*/ 31 h 37"/>
                  <a:gd name="T24" fmla="*/ 25 w 29"/>
                  <a:gd name="T25" fmla="*/ 34 h 37"/>
                  <a:gd name="T26" fmla="*/ 25 w 29"/>
                  <a:gd name="T27" fmla="*/ 35 h 37"/>
                  <a:gd name="T28" fmla="*/ 24 w 29"/>
                  <a:gd name="T29" fmla="*/ 37 h 37"/>
                  <a:gd name="T30" fmla="*/ 22 w 29"/>
                  <a:gd name="T31" fmla="*/ 37 h 37"/>
                  <a:gd name="T32" fmla="*/ 19 w 29"/>
                  <a:gd name="T33" fmla="*/ 37 h 37"/>
                  <a:gd name="T34" fmla="*/ 19 w 29"/>
                  <a:gd name="T35" fmla="*/ 37 h 37"/>
                  <a:gd name="T36" fmla="*/ 19 w 29"/>
                  <a:gd name="T37" fmla="*/ 35 h 37"/>
                  <a:gd name="T38" fmla="*/ 21 w 29"/>
                  <a:gd name="T39" fmla="*/ 33 h 37"/>
                  <a:gd name="T40" fmla="*/ 19 w 29"/>
                  <a:gd name="T41" fmla="*/ 33 h 37"/>
                  <a:gd name="T42" fmla="*/ 18 w 29"/>
                  <a:gd name="T43" fmla="*/ 32 h 37"/>
                  <a:gd name="T44" fmla="*/ 17 w 29"/>
                  <a:gd name="T45" fmla="*/ 31 h 37"/>
                  <a:gd name="T46" fmla="*/ 16 w 29"/>
                  <a:gd name="T47" fmla="*/ 29 h 37"/>
                  <a:gd name="T48" fmla="*/ 15 w 29"/>
                  <a:gd name="T49" fmla="*/ 29 h 37"/>
                  <a:gd name="T50" fmla="*/ 13 w 29"/>
                  <a:gd name="T51" fmla="*/ 28 h 37"/>
                  <a:gd name="T52" fmla="*/ 13 w 29"/>
                  <a:gd name="T53" fmla="*/ 28 h 37"/>
                  <a:gd name="T54" fmla="*/ 12 w 29"/>
                  <a:gd name="T55" fmla="*/ 32 h 37"/>
                  <a:gd name="T56" fmla="*/ 10 w 29"/>
                  <a:gd name="T57" fmla="*/ 32 h 37"/>
                  <a:gd name="T58" fmla="*/ 11 w 29"/>
                  <a:gd name="T59" fmla="*/ 31 h 37"/>
                  <a:gd name="T60" fmla="*/ 9 w 29"/>
                  <a:gd name="T61" fmla="*/ 29 h 37"/>
                  <a:gd name="T62" fmla="*/ 6 w 29"/>
                  <a:gd name="T63" fmla="*/ 28 h 37"/>
                  <a:gd name="T64" fmla="*/ 5 w 29"/>
                  <a:gd name="T65" fmla="*/ 27 h 37"/>
                  <a:gd name="T66" fmla="*/ 4 w 29"/>
                  <a:gd name="T67" fmla="*/ 26 h 37"/>
                  <a:gd name="T68" fmla="*/ 5 w 29"/>
                  <a:gd name="T69" fmla="*/ 25 h 37"/>
                  <a:gd name="T70" fmla="*/ 6 w 29"/>
                  <a:gd name="T71" fmla="*/ 21 h 37"/>
                  <a:gd name="T72" fmla="*/ 2 w 29"/>
                  <a:gd name="T73" fmla="*/ 17 h 37"/>
                  <a:gd name="T74" fmla="*/ 4 w 29"/>
                  <a:gd name="T75" fmla="*/ 12 h 37"/>
                  <a:gd name="T76" fmla="*/ 1 w 29"/>
                  <a:gd name="T77" fmla="*/ 12 h 37"/>
                  <a:gd name="T78" fmla="*/ 5 w 29"/>
                  <a:gd name="T79" fmla="*/ 9 h 37"/>
                  <a:gd name="T80" fmla="*/ 2 w 29"/>
                  <a:gd name="T81" fmla="*/ 6 h 37"/>
                  <a:gd name="T82" fmla="*/ 0 w 29"/>
                  <a:gd name="T83" fmla="*/ 3 h 37"/>
                  <a:gd name="T84" fmla="*/ 6 w 29"/>
                  <a:gd name="T85" fmla="*/ 0 h 37"/>
                  <a:gd name="T86" fmla="*/ 10 w 29"/>
                  <a:gd name="T87" fmla="*/ 0 h 37"/>
                  <a:gd name="T88" fmla="*/ 13 w 29"/>
                  <a:gd name="T89" fmla="*/ 4 h 37"/>
                  <a:gd name="T90" fmla="*/ 15 w 29"/>
                  <a:gd name="T91"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 h="37">
                    <a:moveTo>
                      <a:pt x="15" y="8"/>
                    </a:moveTo>
                    <a:lnTo>
                      <a:pt x="18" y="10"/>
                    </a:lnTo>
                    <a:lnTo>
                      <a:pt x="19" y="14"/>
                    </a:lnTo>
                    <a:lnTo>
                      <a:pt x="23" y="16"/>
                    </a:lnTo>
                    <a:lnTo>
                      <a:pt x="25" y="15"/>
                    </a:lnTo>
                    <a:lnTo>
                      <a:pt x="27" y="16"/>
                    </a:lnTo>
                    <a:lnTo>
                      <a:pt x="25" y="17"/>
                    </a:lnTo>
                    <a:lnTo>
                      <a:pt x="27" y="19"/>
                    </a:lnTo>
                    <a:lnTo>
                      <a:pt x="24" y="21"/>
                    </a:lnTo>
                    <a:lnTo>
                      <a:pt x="25" y="25"/>
                    </a:lnTo>
                    <a:lnTo>
                      <a:pt x="29" y="28"/>
                    </a:lnTo>
                    <a:lnTo>
                      <a:pt x="25" y="31"/>
                    </a:lnTo>
                    <a:lnTo>
                      <a:pt x="25" y="34"/>
                    </a:lnTo>
                    <a:lnTo>
                      <a:pt x="25" y="35"/>
                    </a:lnTo>
                    <a:lnTo>
                      <a:pt x="24" y="37"/>
                    </a:lnTo>
                    <a:lnTo>
                      <a:pt x="22" y="37"/>
                    </a:lnTo>
                    <a:lnTo>
                      <a:pt x="19" y="37"/>
                    </a:lnTo>
                    <a:lnTo>
                      <a:pt x="19" y="37"/>
                    </a:lnTo>
                    <a:lnTo>
                      <a:pt x="19" y="35"/>
                    </a:lnTo>
                    <a:lnTo>
                      <a:pt x="21" y="33"/>
                    </a:lnTo>
                    <a:lnTo>
                      <a:pt x="19" y="33"/>
                    </a:lnTo>
                    <a:lnTo>
                      <a:pt x="18" y="32"/>
                    </a:lnTo>
                    <a:lnTo>
                      <a:pt x="17" y="31"/>
                    </a:lnTo>
                    <a:lnTo>
                      <a:pt x="16" y="29"/>
                    </a:lnTo>
                    <a:lnTo>
                      <a:pt x="15" y="29"/>
                    </a:lnTo>
                    <a:lnTo>
                      <a:pt x="13" y="28"/>
                    </a:lnTo>
                    <a:lnTo>
                      <a:pt x="13" y="28"/>
                    </a:lnTo>
                    <a:lnTo>
                      <a:pt x="12" y="32"/>
                    </a:lnTo>
                    <a:lnTo>
                      <a:pt x="10" y="32"/>
                    </a:lnTo>
                    <a:lnTo>
                      <a:pt x="11" y="31"/>
                    </a:lnTo>
                    <a:lnTo>
                      <a:pt x="9" y="29"/>
                    </a:lnTo>
                    <a:lnTo>
                      <a:pt x="6" y="28"/>
                    </a:lnTo>
                    <a:lnTo>
                      <a:pt x="5" y="27"/>
                    </a:lnTo>
                    <a:lnTo>
                      <a:pt x="4" y="26"/>
                    </a:lnTo>
                    <a:lnTo>
                      <a:pt x="5" y="25"/>
                    </a:lnTo>
                    <a:lnTo>
                      <a:pt x="6" y="21"/>
                    </a:lnTo>
                    <a:lnTo>
                      <a:pt x="2" y="17"/>
                    </a:lnTo>
                    <a:lnTo>
                      <a:pt x="4" y="12"/>
                    </a:lnTo>
                    <a:lnTo>
                      <a:pt x="1" y="12"/>
                    </a:lnTo>
                    <a:lnTo>
                      <a:pt x="5" y="9"/>
                    </a:lnTo>
                    <a:lnTo>
                      <a:pt x="2" y="6"/>
                    </a:lnTo>
                    <a:lnTo>
                      <a:pt x="0" y="3"/>
                    </a:lnTo>
                    <a:lnTo>
                      <a:pt x="6" y="0"/>
                    </a:lnTo>
                    <a:lnTo>
                      <a:pt x="10" y="0"/>
                    </a:lnTo>
                    <a:lnTo>
                      <a:pt x="13" y="4"/>
                    </a:lnTo>
                    <a:lnTo>
                      <a:pt x="15" y="8"/>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7" name="Freeform 139"/>
              <p:cNvSpPr>
                <a:spLocks noEditPoints="1"/>
              </p:cNvSpPr>
              <p:nvPr/>
            </p:nvSpPr>
            <p:spPr bwMode="auto">
              <a:xfrm>
                <a:off x="3149600" y="4227513"/>
                <a:ext cx="523875" cy="1060450"/>
              </a:xfrm>
              <a:custGeom>
                <a:avLst/>
                <a:gdLst>
                  <a:gd name="T0" fmla="*/ 192 w 330"/>
                  <a:gd name="T1" fmla="*/ 5 h 668"/>
                  <a:gd name="T2" fmla="*/ 214 w 330"/>
                  <a:gd name="T3" fmla="*/ 9 h 668"/>
                  <a:gd name="T4" fmla="*/ 196 w 330"/>
                  <a:gd name="T5" fmla="*/ 30 h 668"/>
                  <a:gd name="T6" fmla="*/ 268 w 330"/>
                  <a:gd name="T7" fmla="*/ 557 h 668"/>
                  <a:gd name="T8" fmla="*/ 269 w 330"/>
                  <a:gd name="T9" fmla="*/ 541 h 668"/>
                  <a:gd name="T10" fmla="*/ 255 w 330"/>
                  <a:gd name="T11" fmla="*/ 540 h 668"/>
                  <a:gd name="T12" fmla="*/ 251 w 330"/>
                  <a:gd name="T13" fmla="*/ 525 h 668"/>
                  <a:gd name="T14" fmla="*/ 256 w 330"/>
                  <a:gd name="T15" fmla="*/ 506 h 668"/>
                  <a:gd name="T16" fmla="*/ 271 w 330"/>
                  <a:gd name="T17" fmla="*/ 474 h 668"/>
                  <a:gd name="T18" fmla="*/ 303 w 330"/>
                  <a:gd name="T19" fmla="*/ 382 h 668"/>
                  <a:gd name="T20" fmla="*/ 324 w 330"/>
                  <a:gd name="T21" fmla="*/ 338 h 668"/>
                  <a:gd name="T22" fmla="*/ 271 w 330"/>
                  <a:gd name="T23" fmla="*/ 315 h 668"/>
                  <a:gd name="T24" fmla="*/ 252 w 330"/>
                  <a:gd name="T25" fmla="*/ 335 h 668"/>
                  <a:gd name="T26" fmla="*/ 233 w 330"/>
                  <a:gd name="T27" fmla="*/ 329 h 668"/>
                  <a:gd name="T28" fmla="*/ 190 w 330"/>
                  <a:gd name="T29" fmla="*/ 363 h 668"/>
                  <a:gd name="T30" fmla="*/ 182 w 330"/>
                  <a:gd name="T31" fmla="*/ 349 h 668"/>
                  <a:gd name="T32" fmla="*/ 162 w 330"/>
                  <a:gd name="T33" fmla="*/ 355 h 668"/>
                  <a:gd name="T34" fmla="*/ 151 w 330"/>
                  <a:gd name="T35" fmla="*/ 370 h 668"/>
                  <a:gd name="T36" fmla="*/ 117 w 330"/>
                  <a:gd name="T37" fmla="*/ 392 h 668"/>
                  <a:gd name="T38" fmla="*/ 111 w 330"/>
                  <a:gd name="T39" fmla="*/ 407 h 668"/>
                  <a:gd name="T40" fmla="*/ 91 w 330"/>
                  <a:gd name="T41" fmla="*/ 367 h 668"/>
                  <a:gd name="T42" fmla="*/ 144 w 330"/>
                  <a:gd name="T43" fmla="*/ 365 h 668"/>
                  <a:gd name="T44" fmla="*/ 96 w 330"/>
                  <a:gd name="T45" fmla="*/ 319 h 668"/>
                  <a:gd name="T46" fmla="*/ 60 w 330"/>
                  <a:gd name="T47" fmla="*/ 324 h 668"/>
                  <a:gd name="T48" fmla="*/ 71 w 330"/>
                  <a:gd name="T49" fmla="*/ 381 h 668"/>
                  <a:gd name="T50" fmla="*/ 80 w 330"/>
                  <a:gd name="T51" fmla="*/ 427 h 668"/>
                  <a:gd name="T52" fmla="*/ 64 w 330"/>
                  <a:gd name="T53" fmla="*/ 467 h 668"/>
                  <a:gd name="T54" fmla="*/ 54 w 330"/>
                  <a:gd name="T55" fmla="*/ 496 h 668"/>
                  <a:gd name="T56" fmla="*/ 57 w 330"/>
                  <a:gd name="T57" fmla="*/ 515 h 668"/>
                  <a:gd name="T58" fmla="*/ 75 w 330"/>
                  <a:gd name="T59" fmla="*/ 522 h 668"/>
                  <a:gd name="T60" fmla="*/ 81 w 330"/>
                  <a:gd name="T61" fmla="*/ 540 h 668"/>
                  <a:gd name="T62" fmla="*/ 85 w 330"/>
                  <a:gd name="T63" fmla="*/ 550 h 668"/>
                  <a:gd name="T64" fmla="*/ 81 w 330"/>
                  <a:gd name="T65" fmla="*/ 562 h 668"/>
                  <a:gd name="T66" fmla="*/ 94 w 330"/>
                  <a:gd name="T67" fmla="*/ 560 h 668"/>
                  <a:gd name="T68" fmla="*/ 103 w 330"/>
                  <a:gd name="T69" fmla="*/ 572 h 668"/>
                  <a:gd name="T70" fmla="*/ 120 w 330"/>
                  <a:gd name="T71" fmla="*/ 580 h 668"/>
                  <a:gd name="T72" fmla="*/ 137 w 330"/>
                  <a:gd name="T73" fmla="*/ 591 h 668"/>
                  <a:gd name="T74" fmla="*/ 128 w 330"/>
                  <a:gd name="T75" fmla="*/ 607 h 668"/>
                  <a:gd name="T76" fmla="*/ 131 w 330"/>
                  <a:gd name="T77" fmla="*/ 614 h 668"/>
                  <a:gd name="T78" fmla="*/ 115 w 330"/>
                  <a:gd name="T79" fmla="*/ 631 h 668"/>
                  <a:gd name="T80" fmla="*/ 137 w 330"/>
                  <a:gd name="T81" fmla="*/ 647 h 668"/>
                  <a:gd name="T82" fmla="*/ 163 w 330"/>
                  <a:gd name="T83" fmla="*/ 656 h 668"/>
                  <a:gd name="T84" fmla="*/ 180 w 330"/>
                  <a:gd name="T85" fmla="*/ 662 h 668"/>
                  <a:gd name="T86" fmla="*/ 190 w 330"/>
                  <a:gd name="T87" fmla="*/ 667 h 668"/>
                  <a:gd name="T88" fmla="*/ 181 w 330"/>
                  <a:gd name="T89" fmla="*/ 637 h 668"/>
                  <a:gd name="T90" fmla="*/ 195 w 330"/>
                  <a:gd name="T91" fmla="*/ 619 h 668"/>
                  <a:gd name="T92" fmla="*/ 180 w 330"/>
                  <a:gd name="T93" fmla="*/ 601 h 668"/>
                  <a:gd name="T94" fmla="*/ 195 w 330"/>
                  <a:gd name="T95" fmla="*/ 585 h 668"/>
                  <a:gd name="T96" fmla="*/ 234 w 330"/>
                  <a:gd name="T97" fmla="*/ 573 h 668"/>
                  <a:gd name="T98" fmla="*/ 268 w 330"/>
                  <a:gd name="T99" fmla="*/ 578 h 668"/>
                  <a:gd name="T100" fmla="*/ 271 w 330"/>
                  <a:gd name="T101" fmla="*/ 563 h 668"/>
                  <a:gd name="T102" fmla="*/ 220 w 330"/>
                  <a:gd name="T103" fmla="*/ 260 h 668"/>
                  <a:gd name="T104" fmla="*/ 228 w 330"/>
                  <a:gd name="T105" fmla="*/ 291 h 668"/>
                  <a:gd name="T106" fmla="*/ 240 w 330"/>
                  <a:gd name="T107" fmla="*/ 256 h 668"/>
                  <a:gd name="T108" fmla="*/ 302 w 330"/>
                  <a:gd name="T109" fmla="*/ 174 h 668"/>
                  <a:gd name="T110" fmla="*/ 312 w 330"/>
                  <a:gd name="T111" fmla="*/ 144 h 668"/>
                  <a:gd name="T112" fmla="*/ 242 w 330"/>
                  <a:gd name="T113" fmla="*/ 191 h 668"/>
                  <a:gd name="T114" fmla="*/ 220 w 330"/>
                  <a:gd name="T115" fmla="*/ 248 h 668"/>
                  <a:gd name="T116" fmla="*/ 1 w 330"/>
                  <a:gd name="T117" fmla="*/ 531 h 668"/>
                  <a:gd name="T118" fmla="*/ 21 w 330"/>
                  <a:gd name="T119" fmla="*/ 534 h 6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0" h="668">
                    <a:moveTo>
                      <a:pt x="184" y="15"/>
                    </a:moveTo>
                    <a:lnTo>
                      <a:pt x="169" y="13"/>
                    </a:lnTo>
                    <a:lnTo>
                      <a:pt x="182" y="6"/>
                    </a:lnTo>
                    <a:lnTo>
                      <a:pt x="192" y="5"/>
                    </a:lnTo>
                    <a:lnTo>
                      <a:pt x="193" y="16"/>
                    </a:lnTo>
                    <a:lnTo>
                      <a:pt x="198" y="6"/>
                    </a:lnTo>
                    <a:lnTo>
                      <a:pt x="204" y="0"/>
                    </a:lnTo>
                    <a:lnTo>
                      <a:pt x="214" y="9"/>
                    </a:lnTo>
                    <a:lnTo>
                      <a:pt x="211" y="15"/>
                    </a:lnTo>
                    <a:lnTo>
                      <a:pt x="202" y="21"/>
                    </a:lnTo>
                    <a:lnTo>
                      <a:pt x="196" y="23"/>
                    </a:lnTo>
                    <a:lnTo>
                      <a:pt x="196" y="30"/>
                    </a:lnTo>
                    <a:lnTo>
                      <a:pt x="187" y="36"/>
                    </a:lnTo>
                    <a:lnTo>
                      <a:pt x="180" y="27"/>
                    </a:lnTo>
                    <a:lnTo>
                      <a:pt x="184" y="15"/>
                    </a:lnTo>
                    <a:close/>
                    <a:moveTo>
                      <a:pt x="268" y="557"/>
                    </a:moveTo>
                    <a:lnTo>
                      <a:pt x="265" y="556"/>
                    </a:lnTo>
                    <a:lnTo>
                      <a:pt x="265" y="550"/>
                    </a:lnTo>
                    <a:lnTo>
                      <a:pt x="267" y="545"/>
                    </a:lnTo>
                    <a:lnTo>
                      <a:pt x="269" y="541"/>
                    </a:lnTo>
                    <a:lnTo>
                      <a:pt x="268" y="537"/>
                    </a:lnTo>
                    <a:lnTo>
                      <a:pt x="263" y="534"/>
                    </a:lnTo>
                    <a:lnTo>
                      <a:pt x="260" y="537"/>
                    </a:lnTo>
                    <a:lnTo>
                      <a:pt x="255" y="540"/>
                    </a:lnTo>
                    <a:lnTo>
                      <a:pt x="250" y="535"/>
                    </a:lnTo>
                    <a:lnTo>
                      <a:pt x="248" y="531"/>
                    </a:lnTo>
                    <a:lnTo>
                      <a:pt x="244" y="525"/>
                    </a:lnTo>
                    <a:lnTo>
                      <a:pt x="251" y="525"/>
                    </a:lnTo>
                    <a:lnTo>
                      <a:pt x="257" y="522"/>
                    </a:lnTo>
                    <a:lnTo>
                      <a:pt x="262" y="516"/>
                    </a:lnTo>
                    <a:lnTo>
                      <a:pt x="261" y="511"/>
                    </a:lnTo>
                    <a:lnTo>
                      <a:pt x="256" y="506"/>
                    </a:lnTo>
                    <a:lnTo>
                      <a:pt x="257" y="502"/>
                    </a:lnTo>
                    <a:lnTo>
                      <a:pt x="262" y="494"/>
                    </a:lnTo>
                    <a:lnTo>
                      <a:pt x="267" y="486"/>
                    </a:lnTo>
                    <a:lnTo>
                      <a:pt x="271" y="474"/>
                    </a:lnTo>
                    <a:lnTo>
                      <a:pt x="274" y="453"/>
                    </a:lnTo>
                    <a:lnTo>
                      <a:pt x="279" y="405"/>
                    </a:lnTo>
                    <a:lnTo>
                      <a:pt x="291" y="395"/>
                    </a:lnTo>
                    <a:lnTo>
                      <a:pt x="303" y="382"/>
                    </a:lnTo>
                    <a:lnTo>
                      <a:pt x="312" y="375"/>
                    </a:lnTo>
                    <a:lnTo>
                      <a:pt x="321" y="366"/>
                    </a:lnTo>
                    <a:lnTo>
                      <a:pt x="326" y="357"/>
                    </a:lnTo>
                    <a:lnTo>
                      <a:pt x="324" y="338"/>
                    </a:lnTo>
                    <a:lnTo>
                      <a:pt x="303" y="320"/>
                    </a:lnTo>
                    <a:lnTo>
                      <a:pt x="294" y="314"/>
                    </a:lnTo>
                    <a:lnTo>
                      <a:pt x="274" y="309"/>
                    </a:lnTo>
                    <a:lnTo>
                      <a:pt x="271" y="315"/>
                    </a:lnTo>
                    <a:lnTo>
                      <a:pt x="278" y="326"/>
                    </a:lnTo>
                    <a:lnTo>
                      <a:pt x="271" y="338"/>
                    </a:lnTo>
                    <a:lnTo>
                      <a:pt x="262" y="328"/>
                    </a:lnTo>
                    <a:lnTo>
                      <a:pt x="252" y="335"/>
                    </a:lnTo>
                    <a:lnTo>
                      <a:pt x="240" y="336"/>
                    </a:lnTo>
                    <a:lnTo>
                      <a:pt x="236" y="342"/>
                    </a:lnTo>
                    <a:lnTo>
                      <a:pt x="227" y="340"/>
                    </a:lnTo>
                    <a:lnTo>
                      <a:pt x="233" y="329"/>
                    </a:lnTo>
                    <a:lnTo>
                      <a:pt x="228" y="328"/>
                    </a:lnTo>
                    <a:lnTo>
                      <a:pt x="205" y="343"/>
                    </a:lnTo>
                    <a:lnTo>
                      <a:pt x="191" y="352"/>
                    </a:lnTo>
                    <a:lnTo>
                      <a:pt x="190" y="363"/>
                    </a:lnTo>
                    <a:lnTo>
                      <a:pt x="179" y="366"/>
                    </a:lnTo>
                    <a:lnTo>
                      <a:pt x="174" y="360"/>
                    </a:lnTo>
                    <a:lnTo>
                      <a:pt x="174" y="351"/>
                    </a:lnTo>
                    <a:lnTo>
                      <a:pt x="182" y="349"/>
                    </a:lnTo>
                    <a:lnTo>
                      <a:pt x="179" y="338"/>
                    </a:lnTo>
                    <a:lnTo>
                      <a:pt x="160" y="334"/>
                    </a:lnTo>
                    <a:lnTo>
                      <a:pt x="164" y="344"/>
                    </a:lnTo>
                    <a:lnTo>
                      <a:pt x="162" y="355"/>
                    </a:lnTo>
                    <a:lnTo>
                      <a:pt x="167" y="365"/>
                    </a:lnTo>
                    <a:lnTo>
                      <a:pt x="163" y="377"/>
                    </a:lnTo>
                    <a:lnTo>
                      <a:pt x="157" y="371"/>
                    </a:lnTo>
                    <a:lnTo>
                      <a:pt x="151" y="370"/>
                    </a:lnTo>
                    <a:lnTo>
                      <a:pt x="135" y="386"/>
                    </a:lnTo>
                    <a:lnTo>
                      <a:pt x="139" y="398"/>
                    </a:lnTo>
                    <a:lnTo>
                      <a:pt x="134" y="401"/>
                    </a:lnTo>
                    <a:lnTo>
                      <a:pt x="117" y="392"/>
                    </a:lnTo>
                    <a:lnTo>
                      <a:pt x="114" y="398"/>
                    </a:lnTo>
                    <a:lnTo>
                      <a:pt x="117" y="404"/>
                    </a:lnTo>
                    <a:lnTo>
                      <a:pt x="116" y="412"/>
                    </a:lnTo>
                    <a:lnTo>
                      <a:pt x="111" y="407"/>
                    </a:lnTo>
                    <a:lnTo>
                      <a:pt x="103" y="402"/>
                    </a:lnTo>
                    <a:lnTo>
                      <a:pt x="103" y="387"/>
                    </a:lnTo>
                    <a:lnTo>
                      <a:pt x="102" y="380"/>
                    </a:lnTo>
                    <a:lnTo>
                      <a:pt x="91" y="367"/>
                    </a:lnTo>
                    <a:lnTo>
                      <a:pt x="96" y="365"/>
                    </a:lnTo>
                    <a:lnTo>
                      <a:pt x="126" y="377"/>
                    </a:lnTo>
                    <a:lnTo>
                      <a:pt x="137" y="373"/>
                    </a:lnTo>
                    <a:lnTo>
                      <a:pt x="144" y="365"/>
                    </a:lnTo>
                    <a:lnTo>
                      <a:pt x="144" y="353"/>
                    </a:lnTo>
                    <a:lnTo>
                      <a:pt x="139" y="344"/>
                    </a:lnTo>
                    <a:lnTo>
                      <a:pt x="114" y="324"/>
                    </a:lnTo>
                    <a:lnTo>
                      <a:pt x="96" y="319"/>
                    </a:lnTo>
                    <a:lnTo>
                      <a:pt x="83" y="308"/>
                    </a:lnTo>
                    <a:lnTo>
                      <a:pt x="77" y="314"/>
                    </a:lnTo>
                    <a:lnTo>
                      <a:pt x="65" y="321"/>
                    </a:lnTo>
                    <a:lnTo>
                      <a:pt x="60" y="324"/>
                    </a:lnTo>
                    <a:lnTo>
                      <a:pt x="59" y="337"/>
                    </a:lnTo>
                    <a:lnTo>
                      <a:pt x="69" y="348"/>
                    </a:lnTo>
                    <a:lnTo>
                      <a:pt x="63" y="361"/>
                    </a:lnTo>
                    <a:lnTo>
                      <a:pt x="71" y="381"/>
                    </a:lnTo>
                    <a:lnTo>
                      <a:pt x="67" y="394"/>
                    </a:lnTo>
                    <a:lnTo>
                      <a:pt x="73" y="406"/>
                    </a:lnTo>
                    <a:lnTo>
                      <a:pt x="70" y="416"/>
                    </a:lnTo>
                    <a:lnTo>
                      <a:pt x="80" y="427"/>
                    </a:lnTo>
                    <a:lnTo>
                      <a:pt x="77" y="434"/>
                    </a:lnTo>
                    <a:lnTo>
                      <a:pt x="71" y="442"/>
                    </a:lnTo>
                    <a:lnTo>
                      <a:pt x="57" y="459"/>
                    </a:lnTo>
                    <a:lnTo>
                      <a:pt x="64" y="467"/>
                    </a:lnTo>
                    <a:lnTo>
                      <a:pt x="56" y="474"/>
                    </a:lnTo>
                    <a:lnTo>
                      <a:pt x="57" y="476"/>
                    </a:lnTo>
                    <a:lnTo>
                      <a:pt x="52" y="483"/>
                    </a:lnTo>
                    <a:lnTo>
                      <a:pt x="54" y="496"/>
                    </a:lnTo>
                    <a:lnTo>
                      <a:pt x="51" y="499"/>
                    </a:lnTo>
                    <a:lnTo>
                      <a:pt x="54" y="502"/>
                    </a:lnTo>
                    <a:lnTo>
                      <a:pt x="56" y="508"/>
                    </a:lnTo>
                    <a:lnTo>
                      <a:pt x="57" y="515"/>
                    </a:lnTo>
                    <a:lnTo>
                      <a:pt x="64" y="518"/>
                    </a:lnTo>
                    <a:lnTo>
                      <a:pt x="65" y="521"/>
                    </a:lnTo>
                    <a:lnTo>
                      <a:pt x="69" y="520"/>
                    </a:lnTo>
                    <a:lnTo>
                      <a:pt x="75" y="522"/>
                    </a:lnTo>
                    <a:lnTo>
                      <a:pt x="76" y="528"/>
                    </a:lnTo>
                    <a:lnTo>
                      <a:pt x="75" y="531"/>
                    </a:lnTo>
                    <a:lnTo>
                      <a:pt x="79" y="539"/>
                    </a:lnTo>
                    <a:lnTo>
                      <a:pt x="81" y="540"/>
                    </a:lnTo>
                    <a:lnTo>
                      <a:pt x="81" y="543"/>
                    </a:lnTo>
                    <a:lnTo>
                      <a:pt x="86" y="545"/>
                    </a:lnTo>
                    <a:lnTo>
                      <a:pt x="87" y="547"/>
                    </a:lnTo>
                    <a:lnTo>
                      <a:pt x="85" y="550"/>
                    </a:lnTo>
                    <a:lnTo>
                      <a:pt x="80" y="550"/>
                    </a:lnTo>
                    <a:lnTo>
                      <a:pt x="79" y="551"/>
                    </a:lnTo>
                    <a:lnTo>
                      <a:pt x="80" y="555"/>
                    </a:lnTo>
                    <a:lnTo>
                      <a:pt x="81" y="562"/>
                    </a:lnTo>
                    <a:lnTo>
                      <a:pt x="85" y="562"/>
                    </a:lnTo>
                    <a:lnTo>
                      <a:pt x="86" y="560"/>
                    </a:lnTo>
                    <a:lnTo>
                      <a:pt x="88" y="560"/>
                    </a:lnTo>
                    <a:lnTo>
                      <a:pt x="94" y="560"/>
                    </a:lnTo>
                    <a:lnTo>
                      <a:pt x="99" y="566"/>
                    </a:lnTo>
                    <a:lnTo>
                      <a:pt x="98" y="567"/>
                    </a:lnTo>
                    <a:lnTo>
                      <a:pt x="98" y="570"/>
                    </a:lnTo>
                    <a:lnTo>
                      <a:pt x="103" y="572"/>
                    </a:lnTo>
                    <a:lnTo>
                      <a:pt x="105" y="575"/>
                    </a:lnTo>
                    <a:lnTo>
                      <a:pt x="105" y="578"/>
                    </a:lnTo>
                    <a:lnTo>
                      <a:pt x="114" y="581"/>
                    </a:lnTo>
                    <a:lnTo>
                      <a:pt x="120" y="580"/>
                    </a:lnTo>
                    <a:lnTo>
                      <a:pt x="123" y="585"/>
                    </a:lnTo>
                    <a:lnTo>
                      <a:pt x="127" y="585"/>
                    </a:lnTo>
                    <a:lnTo>
                      <a:pt x="137" y="589"/>
                    </a:lnTo>
                    <a:lnTo>
                      <a:pt x="137" y="591"/>
                    </a:lnTo>
                    <a:lnTo>
                      <a:pt x="134" y="597"/>
                    </a:lnTo>
                    <a:lnTo>
                      <a:pt x="135" y="602"/>
                    </a:lnTo>
                    <a:lnTo>
                      <a:pt x="135" y="605"/>
                    </a:lnTo>
                    <a:lnTo>
                      <a:pt x="128" y="607"/>
                    </a:lnTo>
                    <a:lnTo>
                      <a:pt x="124" y="609"/>
                    </a:lnTo>
                    <a:lnTo>
                      <a:pt x="124" y="613"/>
                    </a:lnTo>
                    <a:lnTo>
                      <a:pt x="131" y="612"/>
                    </a:lnTo>
                    <a:lnTo>
                      <a:pt x="131" y="614"/>
                    </a:lnTo>
                    <a:lnTo>
                      <a:pt x="121" y="618"/>
                    </a:lnTo>
                    <a:lnTo>
                      <a:pt x="124" y="621"/>
                    </a:lnTo>
                    <a:lnTo>
                      <a:pt x="120" y="630"/>
                    </a:lnTo>
                    <a:lnTo>
                      <a:pt x="115" y="631"/>
                    </a:lnTo>
                    <a:lnTo>
                      <a:pt x="120" y="637"/>
                    </a:lnTo>
                    <a:lnTo>
                      <a:pt x="128" y="641"/>
                    </a:lnTo>
                    <a:lnTo>
                      <a:pt x="137" y="648"/>
                    </a:lnTo>
                    <a:lnTo>
                      <a:pt x="137" y="647"/>
                    </a:lnTo>
                    <a:lnTo>
                      <a:pt x="143" y="649"/>
                    </a:lnTo>
                    <a:lnTo>
                      <a:pt x="152" y="650"/>
                    </a:lnTo>
                    <a:lnTo>
                      <a:pt x="162" y="655"/>
                    </a:lnTo>
                    <a:lnTo>
                      <a:pt x="163" y="656"/>
                    </a:lnTo>
                    <a:lnTo>
                      <a:pt x="167" y="655"/>
                    </a:lnTo>
                    <a:lnTo>
                      <a:pt x="173" y="656"/>
                    </a:lnTo>
                    <a:lnTo>
                      <a:pt x="175" y="660"/>
                    </a:lnTo>
                    <a:lnTo>
                      <a:pt x="180" y="662"/>
                    </a:lnTo>
                    <a:lnTo>
                      <a:pt x="181" y="662"/>
                    </a:lnTo>
                    <a:lnTo>
                      <a:pt x="186" y="668"/>
                    </a:lnTo>
                    <a:lnTo>
                      <a:pt x="188" y="668"/>
                    </a:lnTo>
                    <a:lnTo>
                      <a:pt x="190" y="667"/>
                    </a:lnTo>
                    <a:lnTo>
                      <a:pt x="195" y="663"/>
                    </a:lnTo>
                    <a:lnTo>
                      <a:pt x="187" y="653"/>
                    </a:lnTo>
                    <a:lnTo>
                      <a:pt x="187" y="647"/>
                    </a:lnTo>
                    <a:lnTo>
                      <a:pt x="181" y="637"/>
                    </a:lnTo>
                    <a:lnTo>
                      <a:pt x="188" y="627"/>
                    </a:lnTo>
                    <a:lnTo>
                      <a:pt x="195" y="626"/>
                    </a:lnTo>
                    <a:lnTo>
                      <a:pt x="198" y="620"/>
                    </a:lnTo>
                    <a:lnTo>
                      <a:pt x="195" y="619"/>
                    </a:lnTo>
                    <a:lnTo>
                      <a:pt x="195" y="614"/>
                    </a:lnTo>
                    <a:lnTo>
                      <a:pt x="191" y="607"/>
                    </a:lnTo>
                    <a:lnTo>
                      <a:pt x="186" y="607"/>
                    </a:lnTo>
                    <a:lnTo>
                      <a:pt x="180" y="601"/>
                    </a:lnTo>
                    <a:lnTo>
                      <a:pt x="184" y="592"/>
                    </a:lnTo>
                    <a:lnTo>
                      <a:pt x="182" y="591"/>
                    </a:lnTo>
                    <a:lnTo>
                      <a:pt x="187" y="579"/>
                    </a:lnTo>
                    <a:lnTo>
                      <a:pt x="195" y="585"/>
                    </a:lnTo>
                    <a:lnTo>
                      <a:pt x="195" y="578"/>
                    </a:lnTo>
                    <a:lnTo>
                      <a:pt x="209" y="566"/>
                    </a:lnTo>
                    <a:lnTo>
                      <a:pt x="220" y="566"/>
                    </a:lnTo>
                    <a:lnTo>
                      <a:pt x="234" y="573"/>
                    </a:lnTo>
                    <a:lnTo>
                      <a:pt x="242" y="578"/>
                    </a:lnTo>
                    <a:lnTo>
                      <a:pt x="249" y="573"/>
                    </a:lnTo>
                    <a:lnTo>
                      <a:pt x="260" y="573"/>
                    </a:lnTo>
                    <a:lnTo>
                      <a:pt x="268" y="578"/>
                    </a:lnTo>
                    <a:lnTo>
                      <a:pt x="271" y="575"/>
                    </a:lnTo>
                    <a:lnTo>
                      <a:pt x="280" y="575"/>
                    </a:lnTo>
                    <a:lnTo>
                      <a:pt x="281" y="570"/>
                    </a:lnTo>
                    <a:lnTo>
                      <a:pt x="271" y="563"/>
                    </a:lnTo>
                    <a:lnTo>
                      <a:pt x="272" y="562"/>
                    </a:lnTo>
                    <a:lnTo>
                      <a:pt x="271" y="562"/>
                    </a:lnTo>
                    <a:lnTo>
                      <a:pt x="268" y="557"/>
                    </a:lnTo>
                    <a:close/>
                    <a:moveTo>
                      <a:pt x="220" y="260"/>
                    </a:moveTo>
                    <a:lnTo>
                      <a:pt x="214" y="265"/>
                    </a:lnTo>
                    <a:lnTo>
                      <a:pt x="214" y="276"/>
                    </a:lnTo>
                    <a:lnTo>
                      <a:pt x="226" y="282"/>
                    </a:lnTo>
                    <a:lnTo>
                      <a:pt x="228" y="291"/>
                    </a:lnTo>
                    <a:lnTo>
                      <a:pt x="250" y="294"/>
                    </a:lnTo>
                    <a:lnTo>
                      <a:pt x="254" y="291"/>
                    </a:lnTo>
                    <a:lnTo>
                      <a:pt x="242" y="274"/>
                    </a:lnTo>
                    <a:lnTo>
                      <a:pt x="240" y="256"/>
                    </a:lnTo>
                    <a:lnTo>
                      <a:pt x="250" y="234"/>
                    </a:lnTo>
                    <a:lnTo>
                      <a:pt x="261" y="212"/>
                    </a:lnTo>
                    <a:lnTo>
                      <a:pt x="281" y="187"/>
                    </a:lnTo>
                    <a:lnTo>
                      <a:pt x="302" y="174"/>
                    </a:lnTo>
                    <a:lnTo>
                      <a:pt x="325" y="161"/>
                    </a:lnTo>
                    <a:lnTo>
                      <a:pt x="330" y="151"/>
                    </a:lnTo>
                    <a:lnTo>
                      <a:pt x="325" y="140"/>
                    </a:lnTo>
                    <a:lnTo>
                      <a:pt x="312" y="144"/>
                    </a:lnTo>
                    <a:lnTo>
                      <a:pt x="301" y="155"/>
                    </a:lnTo>
                    <a:lnTo>
                      <a:pt x="279" y="160"/>
                    </a:lnTo>
                    <a:lnTo>
                      <a:pt x="256" y="178"/>
                    </a:lnTo>
                    <a:lnTo>
                      <a:pt x="242" y="191"/>
                    </a:lnTo>
                    <a:lnTo>
                      <a:pt x="243" y="203"/>
                    </a:lnTo>
                    <a:lnTo>
                      <a:pt x="227" y="225"/>
                    </a:lnTo>
                    <a:lnTo>
                      <a:pt x="233" y="227"/>
                    </a:lnTo>
                    <a:lnTo>
                      <a:pt x="220" y="248"/>
                    </a:lnTo>
                    <a:lnTo>
                      <a:pt x="220" y="260"/>
                    </a:lnTo>
                    <a:close/>
                    <a:moveTo>
                      <a:pt x="18" y="529"/>
                    </a:moveTo>
                    <a:lnTo>
                      <a:pt x="11" y="527"/>
                    </a:lnTo>
                    <a:lnTo>
                      <a:pt x="1" y="531"/>
                    </a:lnTo>
                    <a:lnTo>
                      <a:pt x="0" y="535"/>
                    </a:lnTo>
                    <a:lnTo>
                      <a:pt x="9" y="537"/>
                    </a:lnTo>
                    <a:lnTo>
                      <a:pt x="21" y="537"/>
                    </a:lnTo>
                    <a:lnTo>
                      <a:pt x="21" y="534"/>
                    </a:lnTo>
                    <a:lnTo>
                      <a:pt x="21" y="531"/>
                    </a:lnTo>
                    <a:lnTo>
                      <a:pt x="18" y="529"/>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3" name="Freeform 145"/>
              <p:cNvSpPr>
                <a:spLocks/>
              </p:cNvSpPr>
              <p:nvPr/>
            </p:nvSpPr>
            <p:spPr bwMode="auto">
              <a:xfrm>
                <a:off x="3057525" y="4740275"/>
                <a:ext cx="138113" cy="320675"/>
              </a:xfrm>
              <a:custGeom>
                <a:avLst/>
                <a:gdLst>
                  <a:gd name="T0" fmla="*/ 75 w 87"/>
                  <a:gd name="T1" fmla="*/ 59 h 202"/>
                  <a:gd name="T2" fmla="*/ 69 w 87"/>
                  <a:gd name="T3" fmla="*/ 71 h 202"/>
                  <a:gd name="T4" fmla="*/ 70 w 87"/>
                  <a:gd name="T5" fmla="*/ 79 h 202"/>
                  <a:gd name="T6" fmla="*/ 59 w 87"/>
                  <a:gd name="T7" fmla="*/ 93 h 202"/>
                  <a:gd name="T8" fmla="*/ 46 w 87"/>
                  <a:gd name="T9" fmla="*/ 105 h 202"/>
                  <a:gd name="T10" fmla="*/ 41 w 87"/>
                  <a:gd name="T11" fmla="*/ 125 h 202"/>
                  <a:gd name="T12" fmla="*/ 46 w 87"/>
                  <a:gd name="T13" fmla="*/ 135 h 202"/>
                  <a:gd name="T14" fmla="*/ 52 w 87"/>
                  <a:gd name="T15" fmla="*/ 142 h 202"/>
                  <a:gd name="T16" fmla="*/ 46 w 87"/>
                  <a:gd name="T17" fmla="*/ 157 h 202"/>
                  <a:gd name="T18" fmla="*/ 39 w 87"/>
                  <a:gd name="T19" fmla="*/ 160 h 202"/>
                  <a:gd name="T20" fmla="*/ 36 w 87"/>
                  <a:gd name="T21" fmla="*/ 181 h 202"/>
                  <a:gd name="T22" fmla="*/ 33 w 87"/>
                  <a:gd name="T23" fmla="*/ 193 h 202"/>
                  <a:gd name="T24" fmla="*/ 24 w 87"/>
                  <a:gd name="T25" fmla="*/ 192 h 202"/>
                  <a:gd name="T26" fmla="*/ 21 w 87"/>
                  <a:gd name="T27" fmla="*/ 202 h 202"/>
                  <a:gd name="T28" fmla="*/ 13 w 87"/>
                  <a:gd name="T29" fmla="*/ 202 h 202"/>
                  <a:gd name="T30" fmla="*/ 11 w 87"/>
                  <a:gd name="T31" fmla="*/ 191 h 202"/>
                  <a:gd name="T32" fmla="*/ 5 w 87"/>
                  <a:gd name="T33" fmla="*/ 176 h 202"/>
                  <a:gd name="T34" fmla="*/ 0 w 87"/>
                  <a:gd name="T35" fmla="*/ 159 h 202"/>
                  <a:gd name="T36" fmla="*/ 4 w 87"/>
                  <a:gd name="T37" fmla="*/ 151 h 202"/>
                  <a:gd name="T38" fmla="*/ 9 w 87"/>
                  <a:gd name="T39" fmla="*/ 142 h 202"/>
                  <a:gd name="T40" fmla="*/ 11 w 87"/>
                  <a:gd name="T41" fmla="*/ 125 h 202"/>
                  <a:gd name="T42" fmla="*/ 7 w 87"/>
                  <a:gd name="T43" fmla="*/ 119 h 202"/>
                  <a:gd name="T44" fmla="*/ 6 w 87"/>
                  <a:gd name="T45" fmla="*/ 100 h 202"/>
                  <a:gd name="T46" fmla="*/ 11 w 87"/>
                  <a:gd name="T47" fmla="*/ 86 h 202"/>
                  <a:gd name="T48" fmla="*/ 17 w 87"/>
                  <a:gd name="T49" fmla="*/ 86 h 202"/>
                  <a:gd name="T50" fmla="*/ 19 w 87"/>
                  <a:gd name="T51" fmla="*/ 79 h 202"/>
                  <a:gd name="T52" fmla="*/ 17 w 87"/>
                  <a:gd name="T53" fmla="*/ 75 h 202"/>
                  <a:gd name="T54" fmla="*/ 28 w 87"/>
                  <a:gd name="T55" fmla="*/ 52 h 202"/>
                  <a:gd name="T56" fmla="*/ 34 w 87"/>
                  <a:gd name="T57" fmla="*/ 32 h 202"/>
                  <a:gd name="T58" fmla="*/ 39 w 87"/>
                  <a:gd name="T59" fmla="*/ 20 h 202"/>
                  <a:gd name="T60" fmla="*/ 45 w 87"/>
                  <a:gd name="T61" fmla="*/ 20 h 202"/>
                  <a:gd name="T62" fmla="*/ 47 w 87"/>
                  <a:gd name="T63" fmla="*/ 11 h 202"/>
                  <a:gd name="T64" fmla="*/ 59 w 87"/>
                  <a:gd name="T65" fmla="*/ 13 h 202"/>
                  <a:gd name="T66" fmla="*/ 61 w 87"/>
                  <a:gd name="T67" fmla="*/ 1 h 202"/>
                  <a:gd name="T68" fmla="*/ 65 w 87"/>
                  <a:gd name="T69" fmla="*/ 0 h 202"/>
                  <a:gd name="T70" fmla="*/ 74 w 87"/>
                  <a:gd name="T71" fmla="*/ 9 h 202"/>
                  <a:gd name="T72" fmla="*/ 85 w 87"/>
                  <a:gd name="T73" fmla="*/ 21 h 202"/>
                  <a:gd name="T74" fmla="*/ 85 w 87"/>
                  <a:gd name="T75" fmla="*/ 48 h 202"/>
                  <a:gd name="T76" fmla="*/ 87 w 87"/>
                  <a:gd name="T77" fmla="*/ 54 h 202"/>
                  <a:gd name="T78" fmla="*/ 75 w 87"/>
                  <a:gd name="T79" fmla="*/ 59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7" h="202">
                    <a:moveTo>
                      <a:pt x="75" y="59"/>
                    </a:moveTo>
                    <a:lnTo>
                      <a:pt x="69" y="71"/>
                    </a:lnTo>
                    <a:lnTo>
                      <a:pt x="70" y="79"/>
                    </a:lnTo>
                    <a:lnTo>
                      <a:pt x="59" y="93"/>
                    </a:lnTo>
                    <a:lnTo>
                      <a:pt x="46" y="105"/>
                    </a:lnTo>
                    <a:lnTo>
                      <a:pt x="41" y="125"/>
                    </a:lnTo>
                    <a:lnTo>
                      <a:pt x="46" y="135"/>
                    </a:lnTo>
                    <a:lnTo>
                      <a:pt x="52" y="142"/>
                    </a:lnTo>
                    <a:lnTo>
                      <a:pt x="46" y="157"/>
                    </a:lnTo>
                    <a:lnTo>
                      <a:pt x="39" y="160"/>
                    </a:lnTo>
                    <a:lnTo>
                      <a:pt x="36" y="181"/>
                    </a:lnTo>
                    <a:lnTo>
                      <a:pt x="33" y="193"/>
                    </a:lnTo>
                    <a:lnTo>
                      <a:pt x="24" y="192"/>
                    </a:lnTo>
                    <a:lnTo>
                      <a:pt x="21" y="202"/>
                    </a:lnTo>
                    <a:lnTo>
                      <a:pt x="13" y="202"/>
                    </a:lnTo>
                    <a:lnTo>
                      <a:pt x="11" y="191"/>
                    </a:lnTo>
                    <a:lnTo>
                      <a:pt x="5" y="176"/>
                    </a:lnTo>
                    <a:lnTo>
                      <a:pt x="0" y="159"/>
                    </a:lnTo>
                    <a:lnTo>
                      <a:pt x="4" y="151"/>
                    </a:lnTo>
                    <a:lnTo>
                      <a:pt x="9" y="142"/>
                    </a:lnTo>
                    <a:lnTo>
                      <a:pt x="11" y="125"/>
                    </a:lnTo>
                    <a:lnTo>
                      <a:pt x="7" y="119"/>
                    </a:lnTo>
                    <a:lnTo>
                      <a:pt x="6" y="100"/>
                    </a:lnTo>
                    <a:lnTo>
                      <a:pt x="11" y="86"/>
                    </a:lnTo>
                    <a:lnTo>
                      <a:pt x="17" y="86"/>
                    </a:lnTo>
                    <a:lnTo>
                      <a:pt x="19" y="79"/>
                    </a:lnTo>
                    <a:lnTo>
                      <a:pt x="17" y="75"/>
                    </a:lnTo>
                    <a:lnTo>
                      <a:pt x="28" y="52"/>
                    </a:lnTo>
                    <a:lnTo>
                      <a:pt x="34" y="32"/>
                    </a:lnTo>
                    <a:lnTo>
                      <a:pt x="39" y="20"/>
                    </a:lnTo>
                    <a:lnTo>
                      <a:pt x="45" y="20"/>
                    </a:lnTo>
                    <a:lnTo>
                      <a:pt x="47" y="11"/>
                    </a:lnTo>
                    <a:lnTo>
                      <a:pt x="59" y="13"/>
                    </a:lnTo>
                    <a:lnTo>
                      <a:pt x="61" y="1"/>
                    </a:lnTo>
                    <a:lnTo>
                      <a:pt x="65" y="0"/>
                    </a:lnTo>
                    <a:lnTo>
                      <a:pt x="74" y="9"/>
                    </a:lnTo>
                    <a:lnTo>
                      <a:pt x="85" y="21"/>
                    </a:lnTo>
                    <a:lnTo>
                      <a:pt x="85" y="48"/>
                    </a:lnTo>
                    <a:lnTo>
                      <a:pt x="87" y="54"/>
                    </a:lnTo>
                    <a:lnTo>
                      <a:pt x="75" y="59"/>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4" name="Freeform 146"/>
              <p:cNvSpPr>
                <a:spLocks/>
              </p:cNvSpPr>
              <p:nvPr/>
            </p:nvSpPr>
            <p:spPr bwMode="auto">
              <a:xfrm>
                <a:off x="3086100" y="5205413"/>
                <a:ext cx="31750" cy="22225"/>
              </a:xfrm>
              <a:custGeom>
                <a:avLst/>
                <a:gdLst>
                  <a:gd name="T0" fmla="*/ 1 w 20"/>
                  <a:gd name="T1" fmla="*/ 3 h 14"/>
                  <a:gd name="T2" fmla="*/ 6 w 20"/>
                  <a:gd name="T3" fmla="*/ 4 h 14"/>
                  <a:gd name="T4" fmla="*/ 10 w 20"/>
                  <a:gd name="T5" fmla="*/ 2 h 14"/>
                  <a:gd name="T6" fmla="*/ 16 w 20"/>
                  <a:gd name="T7" fmla="*/ 2 h 14"/>
                  <a:gd name="T8" fmla="*/ 17 w 20"/>
                  <a:gd name="T9" fmla="*/ 0 h 14"/>
                  <a:gd name="T10" fmla="*/ 18 w 20"/>
                  <a:gd name="T11" fmla="*/ 0 h 14"/>
                  <a:gd name="T12" fmla="*/ 20 w 20"/>
                  <a:gd name="T13" fmla="*/ 3 h 14"/>
                  <a:gd name="T14" fmla="*/ 15 w 20"/>
                  <a:gd name="T15" fmla="*/ 5 h 14"/>
                  <a:gd name="T16" fmla="*/ 14 w 20"/>
                  <a:gd name="T17" fmla="*/ 10 h 14"/>
                  <a:gd name="T18" fmla="*/ 11 w 20"/>
                  <a:gd name="T19" fmla="*/ 10 h 14"/>
                  <a:gd name="T20" fmla="*/ 11 w 20"/>
                  <a:gd name="T21" fmla="*/ 14 h 14"/>
                  <a:gd name="T22" fmla="*/ 9 w 20"/>
                  <a:gd name="T23" fmla="*/ 14 h 14"/>
                  <a:gd name="T24" fmla="*/ 6 w 20"/>
                  <a:gd name="T25" fmla="*/ 11 h 14"/>
                  <a:gd name="T26" fmla="*/ 5 w 20"/>
                  <a:gd name="T27" fmla="*/ 14 h 14"/>
                  <a:gd name="T28" fmla="*/ 0 w 20"/>
                  <a:gd name="T29" fmla="*/ 12 h 14"/>
                  <a:gd name="T30" fmla="*/ 1 w 20"/>
                  <a:gd name="T31" fmla="*/ 12 h 14"/>
                  <a:gd name="T32" fmla="*/ 0 w 20"/>
                  <a:gd name="T33" fmla="*/ 8 h 14"/>
                  <a:gd name="T34" fmla="*/ 1 w 20"/>
                  <a:gd name="T35"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 h="14">
                    <a:moveTo>
                      <a:pt x="1" y="3"/>
                    </a:moveTo>
                    <a:lnTo>
                      <a:pt x="6" y="4"/>
                    </a:lnTo>
                    <a:lnTo>
                      <a:pt x="10" y="2"/>
                    </a:lnTo>
                    <a:lnTo>
                      <a:pt x="16" y="2"/>
                    </a:lnTo>
                    <a:lnTo>
                      <a:pt x="17" y="0"/>
                    </a:lnTo>
                    <a:lnTo>
                      <a:pt x="18" y="0"/>
                    </a:lnTo>
                    <a:lnTo>
                      <a:pt x="20" y="3"/>
                    </a:lnTo>
                    <a:lnTo>
                      <a:pt x="15" y="5"/>
                    </a:lnTo>
                    <a:lnTo>
                      <a:pt x="14" y="10"/>
                    </a:lnTo>
                    <a:lnTo>
                      <a:pt x="11" y="10"/>
                    </a:lnTo>
                    <a:lnTo>
                      <a:pt x="11" y="14"/>
                    </a:lnTo>
                    <a:lnTo>
                      <a:pt x="9" y="14"/>
                    </a:lnTo>
                    <a:lnTo>
                      <a:pt x="6" y="11"/>
                    </a:lnTo>
                    <a:lnTo>
                      <a:pt x="5" y="14"/>
                    </a:lnTo>
                    <a:lnTo>
                      <a:pt x="0" y="12"/>
                    </a:lnTo>
                    <a:lnTo>
                      <a:pt x="1" y="12"/>
                    </a:lnTo>
                    <a:lnTo>
                      <a:pt x="0" y="8"/>
                    </a:lnTo>
                    <a:lnTo>
                      <a:pt x="1" y="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5" name="Freeform 147"/>
              <p:cNvSpPr>
                <a:spLocks noEditPoints="1"/>
              </p:cNvSpPr>
              <p:nvPr/>
            </p:nvSpPr>
            <p:spPr bwMode="auto">
              <a:xfrm>
                <a:off x="3052763" y="4244975"/>
                <a:ext cx="179388" cy="212725"/>
              </a:xfrm>
              <a:custGeom>
                <a:avLst/>
                <a:gdLst>
                  <a:gd name="T0" fmla="*/ 95 w 113"/>
                  <a:gd name="T1" fmla="*/ 101 h 134"/>
                  <a:gd name="T2" fmla="*/ 80 w 113"/>
                  <a:gd name="T3" fmla="*/ 114 h 134"/>
                  <a:gd name="T4" fmla="*/ 68 w 113"/>
                  <a:gd name="T5" fmla="*/ 106 h 134"/>
                  <a:gd name="T6" fmla="*/ 73 w 113"/>
                  <a:gd name="T7" fmla="*/ 98 h 134"/>
                  <a:gd name="T8" fmla="*/ 70 w 113"/>
                  <a:gd name="T9" fmla="*/ 88 h 134"/>
                  <a:gd name="T10" fmla="*/ 83 w 113"/>
                  <a:gd name="T11" fmla="*/ 81 h 134"/>
                  <a:gd name="T12" fmla="*/ 85 w 113"/>
                  <a:gd name="T13" fmla="*/ 94 h 134"/>
                  <a:gd name="T14" fmla="*/ 95 w 113"/>
                  <a:gd name="T15" fmla="*/ 101 h 134"/>
                  <a:gd name="T16" fmla="*/ 51 w 113"/>
                  <a:gd name="T17" fmla="*/ 37 h 134"/>
                  <a:gd name="T18" fmla="*/ 74 w 113"/>
                  <a:gd name="T19" fmla="*/ 64 h 134"/>
                  <a:gd name="T20" fmla="*/ 57 w 113"/>
                  <a:gd name="T21" fmla="*/ 77 h 134"/>
                  <a:gd name="T22" fmla="*/ 53 w 113"/>
                  <a:gd name="T23" fmla="*/ 101 h 134"/>
                  <a:gd name="T24" fmla="*/ 48 w 113"/>
                  <a:gd name="T25" fmla="*/ 107 h 134"/>
                  <a:gd name="T26" fmla="*/ 44 w 113"/>
                  <a:gd name="T27" fmla="*/ 133 h 134"/>
                  <a:gd name="T28" fmla="*/ 36 w 113"/>
                  <a:gd name="T29" fmla="*/ 134 h 134"/>
                  <a:gd name="T30" fmla="*/ 21 w 113"/>
                  <a:gd name="T31" fmla="*/ 116 h 134"/>
                  <a:gd name="T32" fmla="*/ 27 w 113"/>
                  <a:gd name="T33" fmla="*/ 105 h 134"/>
                  <a:gd name="T34" fmla="*/ 18 w 113"/>
                  <a:gd name="T35" fmla="*/ 95 h 134"/>
                  <a:gd name="T36" fmla="*/ 4 w 113"/>
                  <a:gd name="T37" fmla="*/ 68 h 134"/>
                  <a:gd name="T38" fmla="*/ 0 w 113"/>
                  <a:gd name="T39" fmla="*/ 39 h 134"/>
                  <a:gd name="T40" fmla="*/ 18 w 113"/>
                  <a:gd name="T41" fmla="*/ 25 h 134"/>
                  <a:gd name="T42" fmla="*/ 21 w 113"/>
                  <a:gd name="T43" fmla="*/ 39 h 134"/>
                  <a:gd name="T44" fmla="*/ 31 w 113"/>
                  <a:gd name="T45" fmla="*/ 39 h 134"/>
                  <a:gd name="T46" fmla="*/ 33 w 113"/>
                  <a:gd name="T47" fmla="*/ 25 h 134"/>
                  <a:gd name="T48" fmla="*/ 43 w 113"/>
                  <a:gd name="T49" fmla="*/ 24 h 134"/>
                  <a:gd name="T50" fmla="*/ 51 w 113"/>
                  <a:gd name="T51" fmla="*/ 37 h 134"/>
                  <a:gd name="T52" fmla="*/ 100 w 113"/>
                  <a:gd name="T53" fmla="*/ 10 h 134"/>
                  <a:gd name="T54" fmla="*/ 113 w 113"/>
                  <a:gd name="T55" fmla="*/ 23 h 134"/>
                  <a:gd name="T56" fmla="*/ 103 w 113"/>
                  <a:gd name="T57" fmla="*/ 43 h 134"/>
                  <a:gd name="T58" fmla="*/ 84 w 113"/>
                  <a:gd name="T59" fmla="*/ 48 h 134"/>
                  <a:gd name="T60" fmla="*/ 64 w 113"/>
                  <a:gd name="T61" fmla="*/ 42 h 134"/>
                  <a:gd name="T62" fmla="*/ 62 w 113"/>
                  <a:gd name="T63" fmla="*/ 31 h 134"/>
                  <a:gd name="T64" fmla="*/ 53 w 113"/>
                  <a:gd name="T65" fmla="*/ 31 h 134"/>
                  <a:gd name="T66" fmla="*/ 45 w 113"/>
                  <a:gd name="T67" fmla="*/ 13 h 134"/>
                  <a:gd name="T68" fmla="*/ 67 w 113"/>
                  <a:gd name="T69" fmla="*/ 2 h 134"/>
                  <a:gd name="T70" fmla="*/ 77 w 113"/>
                  <a:gd name="T71" fmla="*/ 12 h 134"/>
                  <a:gd name="T72" fmla="*/ 83 w 113"/>
                  <a:gd name="T73" fmla="*/ 0 h 134"/>
                  <a:gd name="T74" fmla="*/ 100 w 113"/>
                  <a:gd name="T75" fmla="*/ 1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3" h="134">
                    <a:moveTo>
                      <a:pt x="95" y="101"/>
                    </a:moveTo>
                    <a:lnTo>
                      <a:pt x="80" y="114"/>
                    </a:lnTo>
                    <a:lnTo>
                      <a:pt x="68" y="106"/>
                    </a:lnTo>
                    <a:lnTo>
                      <a:pt x="73" y="98"/>
                    </a:lnTo>
                    <a:lnTo>
                      <a:pt x="70" y="88"/>
                    </a:lnTo>
                    <a:lnTo>
                      <a:pt x="83" y="81"/>
                    </a:lnTo>
                    <a:lnTo>
                      <a:pt x="85" y="94"/>
                    </a:lnTo>
                    <a:lnTo>
                      <a:pt x="95" y="101"/>
                    </a:lnTo>
                    <a:close/>
                    <a:moveTo>
                      <a:pt x="51" y="37"/>
                    </a:moveTo>
                    <a:lnTo>
                      <a:pt x="74" y="64"/>
                    </a:lnTo>
                    <a:lnTo>
                      <a:pt x="57" y="77"/>
                    </a:lnTo>
                    <a:lnTo>
                      <a:pt x="53" y="101"/>
                    </a:lnTo>
                    <a:lnTo>
                      <a:pt x="48" y="107"/>
                    </a:lnTo>
                    <a:lnTo>
                      <a:pt x="44" y="133"/>
                    </a:lnTo>
                    <a:lnTo>
                      <a:pt x="36" y="134"/>
                    </a:lnTo>
                    <a:lnTo>
                      <a:pt x="21" y="116"/>
                    </a:lnTo>
                    <a:lnTo>
                      <a:pt x="27" y="105"/>
                    </a:lnTo>
                    <a:lnTo>
                      <a:pt x="18" y="95"/>
                    </a:lnTo>
                    <a:lnTo>
                      <a:pt x="4" y="68"/>
                    </a:lnTo>
                    <a:lnTo>
                      <a:pt x="0" y="39"/>
                    </a:lnTo>
                    <a:lnTo>
                      <a:pt x="18" y="25"/>
                    </a:lnTo>
                    <a:lnTo>
                      <a:pt x="21" y="39"/>
                    </a:lnTo>
                    <a:lnTo>
                      <a:pt x="31" y="39"/>
                    </a:lnTo>
                    <a:lnTo>
                      <a:pt x="33" y="25"/>
                    </a:lnTo>
                    <a:lnTo>
                      <a:pt x="43" y="24"/>
                    </a:lnTo>
                    <a:lnTo>
                      <a:pt x="51" y="37"/>
                    </a:lnTo>
                    <a:close/>
                    <a:moveTo>
                      <a:pt x="100" y="10"/>
                    </a:moveTo>
                    <a:lnTo>
                      <a:pt x="113" y="23"/>
                    </a:lnTo>
                    <a:lnTo>
                      <a:pt x="103" y="43"/>
                    </a:lnTo>
                    <a:lnTo>
                      <a:pt x="84" y="48"/>
                    </a:lnTo>
                    <a:lnTo>
                      <a:pt x="64" y="42"/>
                    </a:lnTo>
                    <a:lnTo>
                      <a:pt x="62" y="31"/>
                    </a:lnTo>
                    <a:lnTo>
                      <a:pt x="53" y="31"/>
                    </a:lnTo>
                    <a:lnTo>
                      <a:pt x="45" y="13"/>
                    </a:lnTo>
                    <a:lnTo>
                      <a:pt x="67" y="2"/>
                    </a:lnTo>
                    <a:lnTo>
                      <a:pt x="77" y="12"/>
                    </a:lnTo>
                    <a:lnTo>
                      <a:pt x="83" y="0"/>
                    </a:lnTo>
                    <a:lnTo>
                      <a:pt x="100" y="1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6" name="Freeform 148"/>
              <p:cNvSpPr>
                <a:spLocks/>
              </p:cNvSpPr>
              <p:nvPr/>
            </p:nvSpPr>
            <p:spPr bwMode="auto">
              <a:xfrm>
                <a:off x="3121025" y="5162550"/>
                <a:ext cx="58738" cy="28575"/>
              </a:xfrm>
              <a:custGeom>
                <a:avLst/>
                <a:gdLst>
                  <a:gd name="T0" fmla="*/ 13 w 37"/>
                  <a:gd name="T1" fmla="*/ 1 h 18"/>
                  <a:gd name="T2" fmla="*/ 13 w 37"/>
                  <a:gd name="T3" fmla="*/ 1 h 18"/>
                  <a:gd name="T4" fmla="*/ 16 w 37"/>
                  <a:gd name="T5" fmla="*/ 0 h 18"/>
                  <a:gd name="T6" fmla="*/ 19 w 37"/>
                  <a:gd name="T7" fmla="*/ 3 h 18"/>
                  <a:gd name="T8" fmla="*/ 23 w 37"/>
                  <a:gd name="T9" fmla="*/ 1 h 18"/>
                  <a:gd name="T10" fmla="*/ 27 w 37"/>
                  <a:gd name="T11" fmla="*/ 2 h 18"/>
                  <a:gd name="T12" fmla="*/ 31 w 37"/>
                  <a:gd name="T13" fmla="*/ 1 h 18"/>
                  <a:gd name="T14" fmla="*/ 37 w 37"/>
                  <a:gd name="T15" fmla="*/ 4 h 18"/>
                  <a:gd name="T16" fmla="*/ 36 w 37"/>
                  <a:gd name="T17" fmla="*/ 7 h 18"/>
                  <a:gd name="T18" fmla="*/ 35 w 37"/>
                  <a:gd name="T19" fmla="*/ 12 h 18"/>
                  <a:gd name="T20" fmla="*/ 33 w 37"/>
                  <a:gd name="T21" fmla="*/ 12 h 18"/>
                  <a:gd name="T22" fmla="*/ 25 w 37"/>
                  <a:gd name="T23" fmla="*/ 9 h 18"/>
                  <a:gd name="T24" fmla="*/ 24 w 37"/>
                  <a:gd name="T25" fmla="*/ 9 h 18"/>
                  <a:gd name="T26" fmla="*/ 22 w 37"/>
                  <a:gd name="T27" fmla="*/ 12 h 18"/>
                  <a:gd name="T28" fmla="*/ 19 w 37"/>
                  <a:gd name="T29" fmla="*/ 13 h 18"/>
                  <a:gd name="T30" fmla="*/ 18 w 37"/>
                  <a:gd name="T31" fmla="*/ 13 h 18"/>
                  <a:gd name="T32" fmla="*/ 14 w 37"/>
                  <a:gd name="T33" fmla="*/ 14 h 18"/>
                  <a:gd name="T34" fmla="*/ 12 w 37"/>
                  <a:gd name="T35" fmla="*/ 14 h 18"/>
                  <a:gd name="T36" fmla="*/ 12 w 37"/>
                  <a:gd name="T37" fmla="*/ 16 h 18"/>
                  <a:gd name="T38" fmla="*/ 6 w 37"/>
                  <a:gd name="T39" fmla="*/ 18 h 18"/>
                  <a:gd name="T40" fmla="*/ 4 w 37"/>
                  <a:gd name="T41" fmla="*/ 16 h 18"/>
                  <a:gd name="T42" fmla="*/ 0 w 37"/>
                  <a:gd name="T43" fmla="*/ 14 h 18"/>
                  <a:gd name="T44" fmla="*/ 0 w 37"/>
                  <a:gd name="T45" fmla="*/ 10 h 18"/>
                  <a:gd name="T46" fmla="*/ 0 w 37"/>
                  <a:gd name="T47" fmla="*/ 9 h 18"/>
                  <a:gd name="T48" fmla="*/ 1 w 37"/>
                  <a:gd name="T49" fmla="*/ 7 h 18"/>
                  <a:gd name="T50" fmla="*/ 4 w 37"/>
                  <a:gd name="T51" fmla="*/ 7 h 18"/>
                  <a:gd name="T52" fmla="*/ 6 w 37"/>
                  <a:gd name="T53" fmla="*/ 7 h 18"/>
                  <a:gd name="T54" fmla="*/ 6 w 37"/>
                  <a:gd name="T55" fmla="*/ 6 h 18"/>
                  <a:gd name="T56" fmla="*/ 7 w 37"/>
                  <a:gd name="T57" fmla="*/ 4 h 18"/>
                  <a:gd name="T58" fmla="*/ 8 w 37"/>
                  <a:gd name="T59" fmla="*/ 2 h 18"/>
                  <a:gd name="T60" fmla="*/ 10 w 37"/>
                  <a:gd name="T61" fmla="*/ 2 h 18"/>
                  <a:gd name="T62" fmla="*/ 11 w 37"/>
                  <a:gd name="T63" fmla="*/ 1 h 18"/>
                  <a:gd name="T64" fmla="*/ 13 w 37"/>
                  <a:gd name="T65"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 h="18">
                    <a:moveTo>
                      <a:pt x="13" y="1"/>
                    </a:moveTo>
                    <a:lnTo>
                      <a:pt x="13" y="1"/>
                    </a:lnTo>
                    <a:lnTo>
                      <a:pt x="16" y="0"/>
                    </a:lnTo>
                    <a:lnTo>
                      <a:pt x="19" y="3"/>
                    </a:lnTo>
                    <a:lnTo>
                      <a:pt x="23" y="1"/>
                    </a:lnTo>
                    <a:lnTo>
                      <a:pt x="27" y="2"/>
                    </a:lnTo>
                    <a:lnTo>
                      <a:pt x="31" y="1"/>
                    </a:lnTo>
                    <a:lnTo>
                      <a:pt x="37" y="4"/>
                    </a:lnTo>
                    <a:lnTo>
                      <a:pt x="36" y="7"/>
                    </a:lnTo>
                    <a:lnTo>
                      <a:pt x="35" y="12"/>
                    </a:lnTo>
                    <a:lnTo>
                      <a:pt x="33" y="12"/>
                    </a:lnTo>
                    <a:lnTo>
                      <a:pt x="25" y="9"/>
                    </a:lnTo>
                    <a:lnTo>
                      <a:pt x="24" y="9"/>
                    </a:lnTo>
                    <a:lnTo>
                      <a:pt x="22" y="12"/>
                    </a:lnTo>
                    <a:lnTo>
                      <a:pt x="19" y="13"/>
                    </a:lnTo>
                    <a:lnTo>
                      <a:pt x="18" y="13"/>
                    </a:lnTo>
                    <a:lnTo>
                      <a:pt x="14" y="14"/>
                    </a:lnTo>
                    <a:lnTo>
                      <a:pt x="12" y="14"/>
                    </a:lnTo>
                    <a:lnTo>
                      <a:pt x="12" y="16"/>
                    </a:lnTo>
                    <a:lnTo>
                      <a:pt x="6" y="18"/>
                    </a:lnTo>
                    <a:lnTo>
                      <a:pt x="4" y="16"/>
                    </a:lnTo>
                    <a:lnTo>
                      <a:pt x="0" y="14"/>
                    </a:lnTo>
                    <a:lnTo>
                      <a:pt x="0" y="10"/>
                    </a:lnTo>
                    <a:lnTo>
                      <a:pt x="0" y="9"/>
                    </a:lnTo>
                    <a:lnTo>
                      <a:pt x="1" y="7"/>
                    </a:lnTo>
                    <a:lnTo>
                      <a:pt x="4" y="7"/>
                    </a:lnTo>
                    <a:lnTo>
                      <a:pt x="6" y="7"/>
                    </a:lnTo>
                    <a:lnTo>
                      <a:pt x="6" y="6"/>
                    </a:lnTo>
                    <a:lnTo>
                      <a:pt x="7" y="4"/>
                    </a:lnTo>
                    <a:lnTo>
                      <a:pt x="8" y="2"/>
                    </a:lnTo>
                    <a:lnTo>
                      <a:pt x="10" y="2"/>
                    </a:lnTo>
                    <a:lnTo>
                      <a:pt x="11" y="1"/>
                    </a:lnTo>
                    <a:lnTo>
                      <a:pt x="13" y="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7" name="Freeform 169"/>
              <p:cNvSpPr>
                <a:spLocks/>
              </p:cNvSpPr>
              <p:nvPr/>
            </p:nvSpPr>
            <p:spPr bwMode="auto">
              <a:xfrm>
                <a:off x="3176588" y="5116513"/>
                <a:ext cx="190500" cy="125413"/>
              </a:xfrm>
              <a:custGeom>
                <a:avLst/>
                <a:gdLst>
                  <a:gd name="T0" fmla="*/ 66 w 120"/>
                  <a:gd name="T1" fmla="*/ 2 h 79"/>
                  <a:gd name="T2" fmla="*/ 71 w 120"/>
                  <a:gd name="T3" fmla="*/ 1 h 79"/>
                  <a:gd name="T4" fmla="*/ 82 w 120"/>
                  <a:gd name="T5" fmla="*/ 6 h 79"/>
                  <a:gd name="T6" fmla="*/ 81 w 120"/>
                  <a:gd name="T7" fmla="*/ 10 h 79"/>
                  <a:gd name="T8" fmla="*/ 88 w 120"/>
                  <a:gd name="T9" fmla="*/ 16 h 79"/>
                  <a:gd name="T10" fmla="*/ 97 w 120"/>
                  <a:gd name="T11" fmla="*/ 21 h 79"/>
                  <a:gd name="T12" fmla="*/ 106 w 120"/>
                  <a:gd name="T13" fmla="*/ 25 h 79"/>
                  <a:gd name="T14" fmla="*/ 120 w 120"/>
                  <a:gd name="T15" fmla="*/ 29 h 79"/>
                  <a:gd name="T16" fmla="*/ 117 w 120"/>
                  <a:gd name="T17" fmla="*/ 37 h 79"/>
                  <a:gd name="T18" fmla="*/ 118 w 120"/>
                  <a:gd name="T19" fmla="*/ 45 h 79"/>
                  <a:gd name="T20" fmla="*/ 107 w 120"/>
                  <a:gd name="T21" fmla="*/ 49 h 79"/>
                  <a:gd name="T22" fmla="*/ 103 w 120"/>
                  <a:gd name="T23" fmla="*/ 54 h 79"/>
                  <a:gd name="T24" fmla="*/ 92 w 120"/>
                  <a:gd name="T25" fmla="*/ 58 h 79"/>
                  <a:gd name="T26" fmla="*/ 82 w 120"/>
                  <a:gd name="T27" fmla="*/ 64 h 79"/>
                  <a:gd name="T28" fmla="*/ 89 w 120"/>
                  <a:gd name="T29" fmla="*/ 70 h 79"/>
                  <a:gd name="T30" fmla="*/ 95 w 120"/>
                  <a:gd name="T31" fmla="*/ 72 h 79"/>
                  <a:gd name="T32" fmla="*/ 79 w 120"/>
                  <a:gd name="T33" fmla="*/ 79 h 79"/>
                  <a:gd name="T34" fmla="*/ 76 w 120"/>
                  <a:gd name="T35" fmla="*/ 73 h 79"/>
                  <a:gd name="T36" fmla="*/ 70 w 120"/>
                  <a:gd name="T37" fmla="*/ 68 h 79"/>
                  <a:gd name="T38" fmla="*/ 77 w 120"/>
                  <a:gd name="T39" fmla="*/ 62 h 79"/>
                  <a:gd name="T40" fmla="*/ 75 w 120"/>
                  <a:gd name="T41" fmla="*/ 64 h 79"/>
                  <a:gd name="T42" fmla="*/ 64 w 120"/>
                  <a:gd name="T43" fmla="*/ 58 h 79"/>
                  <a:gd name="T44" fmla="*/ 56 w 120"/>
                  <a:gd name="T45" fmla="*/ 64 h 79"/>
                  <a:gd name="T46" fmla="*/ 47 w 120"/>
                  <a:gd name="T47" fmla="*/ 70 h 79"/>
                  <a:gd name="T48" fmla="*/ 41 w 120"/>
                  <a:gd name="T49" fmla="*/ 68 h 79"/>
                  <a:gd name="T50" fmla="*/ 43 w 120"/>
                  <a:gd name="T51" fmla="*/ 65 h 79"/>
                  <a:gd name="T52" fmla="*/ 45 w 120"/>
                  <a:gd name="T53" fmla="*/ 60 h 79"/>
                  <a:gd name="T54" fmla="*/ 47 w 120"/>
                  <a:gd name="T55" fmla="*/ 60 h 79"/>
                  <a:gd name="T56" fmla="*/ 53 w 120"/>
                  <a:gd name="T57" fmla="*/ 60 h 79"/>
                  <a:gd name="T58" fmla="*/ 52 w 120"/>
                  <a:gd name="T59" fmla="*/ 58 h 79"/>
                  <a:gd name="T60" fmla="*/ 48 w 120"/>
                  <a:gd name="T61" fmla="*/ 50 h 79"/>
                  <a:gd name="T62" fmla="*/ 47 w 120"/>
                  <a:gd name="T63" fmla="*/ 45 h 79"/>
                  <a:gd name="T64" fmla="*/ 41 w 120"/>
                  <a:gd name="T65" fmla="*/ 43 h 79"/>
                  <a:gd name="T66" fmla="*/ 31 w 120"/>
                  <a:gd name="T67" fmla="*/ 41 h 79"/>
                  <a:gd name="T68" fmla="*/ 27 w 120"/>
                  <a:gd name="T69" fmla="*/ 42 h 79"/>
                  <a:gd name="T70" fmla="*/ 21 w 120"/>
                  <a:gd name="T71" fmla="*/ 45 h 79"/>
                  <a:gd name="T72" fmla="*/ 14 w 120"/>
                  <a:gd name="T73" fmla="*/ 44 h 79"/>
                  <a:gd name="T74" fmla="*/ 6 w 120"/>
                  <a:gd name="T75" fmla="*/ 43 h 79"/>
                  <a:gd name="T76" fmla="*/ 4 w 120"/>
                  <a:gd name="T77" fmla="*/ 43 h 79"/>
                  <a:gd name="T78" fmla="*/ 1 w 120"/>
                  <a:gd name="T79" fmla="*/ 36 h 79"/>
                  <a:gd name="T80" fmla="*/ 4 w 120"/>
                  <a:gd name="T81" fmla="*/ 35 h 79"/>
                  <a:gd name="T82" fmla="*/ 8 w 120"/>
                  <a:gd name="T83" fmla="*/ 21 h 79"/>
                  <a:gd name="T84" fmla="*/ 12 w 120"/>
                  <a:gd name="T85" fmla="*/ 16 h 79"/>
                  <a:gd name="T86" fmla="*/ 12 w 120"/>
                  <a:gd name="T87" fmla="*/ 7 h 79"/>
                  <a:gd name="T88" fmla="*/ 22 w 120"/>
                  <a:gd name="T89" fmla="*/ 3 h 79"/>
                  <a:gd name="T90" fmla="*/ 35 w 120"/>
                  <a:gd name="T91" fmla="*/ 7 h 79"/>
                  <a:gd name="T92" fmla="*/ 43 w 120"/>
                  <a:gd name="T93" fmla="*/ 9 h 79"/>
                  <a:gd name="T94" fmla="*/ 47 w 120"/>
                  <a:gd name="T95" fmla="*/ 9 h 79"/>
                  <a:gd name="T96" fmla="*/ 57 w 120"/>
                  <a:gd name="T97" fmla="*/ 10 h 79"/>
                  <a:gd name="T98" fmla="*/ 59 w 120"/>
                  <a:gd name="T99" fmla="*/ 2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20" h="79">
                    <a:moveTo>
                      <a:pt x="64" y="2"/>
                    </a:moveTo>
                    <a:lnTo>
                      <a:pt x="66" y="2"/>
                    </a:lnTo>
                    <a:lnTo>
                      <a:pt x="69" y="0"/>
                    </a:lnTo>
                    <a:lnTo>
                      <a:pt x="71" y="1"/>
                    </a:lnTo>
                    <a:lnTo>
                      <a:pt x="77" y="0"/>
                    </a:lnTo>
                    <a:lnTo>
                      <a:pt x="82" y="6"/>
                    </a:lnTo>
                    <a:lnTo>
                      <a:pt x="80" y="8"/>
                    </a:lnTo>
                    <a:lnTo>
                      <a:pt x="81" y="10"/>
                    </a:lnTo>
                    <a:lnTo>
                      <a:pt x="86" y="12"/>
                    </a:lnTo>
                    <a:lnTo>
                      <a:pt x="88" y="16"/>
                    </a:lnTo>
                    <a:lnTo>
                      <a:pt x="88" y="18"/>
                    </a:lnTo>
                    <a:lnTo>
                      <a:pt x="97" y="21"/>
                    </a:lnTo>
                    <a:lnTo>
                      <a:pt x="103" y="20"/>
                    </a:lnTo>
                    <a:lnTo>
                      <a:pt x="106" y="25"/>
                    </a:lnTo>
                    <a:lnTo>
                      <a:pt x="110" y="25"/>
                    </a:lnTo>
                    <a:lnTo>
                      <a:pt x="120" y="29"/>
                    </a:lnTo>
                    <a:lnTo>
                      <a:pt x="120" y="31"/>
                    </a:lnTo>
                    <a:lnTo>
                      <a:pt x="117" y="37"/>
                    </a:lnTo>
                    <a:lnTo>
                      <a:pt x="118" y="42"/>
                    </a:lnTo>
                    <a:lnTo>
                      <a:pt x="118" y="45"/>
                    </a:lnTo>
                    <a:lnTo>
                      <a:pt x="111" y="47"/>
                    </a:lnTo>
                    <a:lnTo>
                      <a:pt x="107" y="49"/>
                    </a:lnTo>
                    <a:lnTo>
                      <a:pt x="107" y="53"/>
                    </a:lnTo>
                    <a:lnTo>
                      <a:pt x="103" y="54"/>
                    </a:lnTo>
                    <a:lnTo>
                      <a:pt x="98" y="58"/>
                    </a:lnTo>
                    <a:lnTo>
                      <a:pt x="92" y="58"/>
                    </a:lnTo>
                    <a:lnTo>
                      <a:pt x="86" y="61"/>
                    </a:lnTo>
                    <a:lnTo>
                      <a:pt x="82" y="64"/>
                    </a:lnTo>
                    <a:lnTo>
                      <a:pt x="86" y="67"/>
                    </a:lnTo>
                    <a:lnTo>
                      <a:pt x="89" y="70"/>
                    </a:lnTo>
                    <a:lnTo>
                      <a:pt x="97" y="70"/>
                    </a:lnTo>
                    <a:lnTo>
                      <a:pt x="95" y="72"/>
                    </a:lnTo>
                    <a:lnTo>
                      <a:pt x="88" y="74"/>
                    </a:lnTo>
                    <a:lnTo>
                      <a:pt x="79" y="79"/>
                    </a:lnTo>
                    <a:lnTo>
                      <a:pt x="75" y="78"/>
                    </a:lnTo>
                    <a:lnTo>
                      <a:pt x="76" y="73"/>
                    </a:lnTo>
                    <a:lnTo>
                      <a:pt x="69" y="71"/>
                    </a:lnTo>
                    <a:lnTo>
                      <a:pt x="70" y="68"/>
                    </a:lnTo>
                    <a:lnTo>
                      <a:pt x="77" y="65"/>
                    </a:lnTo>
                    <a:lnTo>
                      <a:pt x="77" y="62"/>
                    </a:lnTo>
                    <a:lnTo>
                      <a:pt x="76" y="64"/>
                    </a:lnTo>
                    <a:lnTo>
                      <a:pt x="75" y="64"/>
                    </a:lnTo>
                    <a:lnTo>
                      <a:pt x="64" y="61"/>
                    </a:lnTo>
                    <a:lnTo>
                      <a:pt x="64" y="58"/>
                    </a:lnTo>
                    <a:lnTo>
                      <a:pt x="58" y="59"/>
                    </a:lnTo>
                    <a:lnTo>
                      <a:pt x="56" y="64"/>
                    </a:lnTo>
                    <a:lnTo>
                      <a:pt x="50" y="71"/>
                    </a:lnTo>
                    <a:lnTo>
                      <a:pt x="47" y="70"/>
                    </a:lnTo>
                    <a:lnTo>
                      <a:pt x="43" y="71"/>
                    </a:lnTo>
                    <a:lnTo>
                      <a:pt x="41" y="68"/>
                    </a:lnTo>
                    <a:lnTo>
                      <a:pt x="42" y="68"/>
                    </a:lnTo>
                    <a:lnTo>
                      <a:pt x="43" y="65"/>
                    </a:lnTo>
                    <a:lnTo>
                      <a:pt x="46" y="61"/>
                    </a:lnTo>
                    <a:lnTo>
                      <a:pt x="45" y="60"/>
                    </a:lnTo>
                    <a:lnTo>
                      <a:pt x="46" y="59"/>
                    </a:lnTo>
                    <a:lnTo>
                      <a:pt x="47" y="60"/>
                    </a:lnTo>
                    <a:lnTo>
                      <a:pt x="51" y="61"/>
                    </a:lnTo>
                    <a:lnTo>
                      <a:pt x="53" y="60"/>
                    </a:lnTo>
                    <a:lnTo>
                      <a:pt x="52" y="59"/>
                    </a:lnTo>
                    <a:lnTo>
                      <a:pt x="52" y="58"/>
                    </a:lnTo>
                    <a:lnTo>
                      <a:pt x="50" y="55"/>
                    </a:lnTo>
                    <a:lnTo>
                      <a:pt x="48" y="50"/>
                    </a:lnTo>
                    <a:lnTo>
                      <a:pt x="46" y="49"/>
                    </a:lnTo>
                    <a:lnTo>
                      <a:pt x="47" y="45"/>
                    </a:lnTo>
                    <a:lnTo>
                      <a:pt x="43" y="43"/>
                    </a:lnTo>
                    <a:lnTo>
                      <a:pt x="41" y="43"/>
                    </a:lnTo>
                    <a:lnTo>
                      <a:pt x="36" y="39"/>
                    </a:lnTo>
                    <a:lnTo>
                      <a:pt x="31" y="41"/>
                    </a:lnTo>
                    <a:lnTo>
                      <a:pt x="30" y="42"/>
                    </a:lnTo>
                    <a:lnTo>
                      <a:pt x="27" y="42"/>
                    </a:lnTo>
                    <a:lnTo>
                      <a:pt x="25" y="44"/>
                    </a:lnTo>
                    <a:lnTo>
                      <a:pt x="21" y="45"/>
                    </a:lnTo>
                    <a:lnTo>
                      <a:pt x="18" y="47"/>
                    </a:lnTo>
                    <a:lnTo>
                      <a:pt x="14" y="44"/>
                    </a:lnTo>
                    <a:lnTo>
                      <a:pt x="11" y="44"/>
                    </a:lnTo>
                    <a:lnTo>
                      <a:pt x="6" y="43"/>
                    </a:lnTo>
                    <a:lnTo>
                      <a:pt x="4" y="45"/>
                    </a:lnTo>
                    <a:lnTo>
                      <a:pt x="4" y="43"/>
                    </a:lnTo>
                    <a:lnTo>
                      <a:pt x="0" y="41"/>
                    </a:lnTo>
                    <a:lnTo>
                      <a:pt x="1" y="36"/>
                    </a:lnTo>
                    <a:lnTo>
                      <a:pt x="2" y="33"/>
                    </a:lnTo>
                    <a:lnTo>
                      <a:pt x="4" y="35"/>
                    </a:lnTo>
                    <a:lnTo>
                      <a:pt x="2" y="30"/>
                    </a:lnTo>
                    <a:lnTo>
                      <a:pt x="8" y="21"/>
                    </a:lnTo>
                    <a:lnTo>
                      <a:pt x="12" y="20"/>
                    </a:lnTo>
                    <a:lnTo>
                      <a:pt x="12" y="16"/>
                    </a:lnTo>
                    <a:lnTo>
                      <a:pt x="10" y="7"/>
                    </a:lnTo>
                    <a:lnTo>
                      <a:pt x="12" y="7"/>
                    </a:lnTo>
                    <a:lnTo>
                      <a:pt x="16" y="4"/>
                    </a:lnTo>
                    <a:lnTo>
                      <a:pt x="22" y="3"/>
                    </a:lnTo>
                    <a:lnTo>
                      <a:pt x="28" y="4"/>
                    </a:lnTo>
                    <a:lnTo>
                      <a:pt x="35" y="7"/>
                    </a:lnTo>
                    <a:lnTo>
                      <a:pt x="41" y="7"/>
                    </a:lnTo>
                    <a:lnTo>
                      <a:pt x="43" y="9"/>
                    </a:lnTo>
                    <a:lnTo>
                      <a:pt x="46" y="7"/>
                    </a:lnTo>
                    <a:lnTo>
                      <a:pt x="47" y="9"/>
                    </a:lnTo>
                    <a:lnTo>
                      <a:pt x="53" y="9"/>
                    </a:lnTo>
                    <a:lnTo>
                      <a:pt x="57" y="10"/>
                    </a:lnTo>
                    <a:lnTo>
                      <a:pt x="57" y="4"/>
                    </a:lnTo>
                    <a:lnTo>
                      <a:pt x="59" y="2"/>
                    </a:lnTo>
                    <a:lnTo>
                      <a:pt x="64" y="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1" name="Freeform 173"/>
              <p:cNvSpPr>
                <a:spLocks/>
              </p:cNvSpPr>
              <p:nvPr/>
            </p:nvSpPr>
            <p:spPr bwMode="auto">
              <a:xfrm>
                <a:off x="3535363" y="5224463"/>
                <a:ext cx="184150" cy="119063"/>
              </a:xfrm>
              <a:custGeom>
                <a:avLst/>
                <a:gdLst>
                  <a:gd name="T0" fmla="*/ 71 w 116"/>
                  <a:gd name="T1" fmla="*/ 73 h 75"/>
                  <a:gd name="T2" fmla="*/ 71 w 116"/>
                  <a:gd name="T3" fmla="*/ 68 h 75"/>
                  <a:gd name="T4" fmla="*/ 63 w 116"/>
                  <a:gd name="T5" fmla="*/ 65 h 75"/>
                  <a:gd name="T6" fmla="*/ 55 w 116"/>
                  <a:gd name="T7" fmla="*/ 61 h 75"/>
                  <a:gd name="T8" fmla="*/ 52 w 116"/>
                  <a:gd name="T9" fmla="*/ 56 h 75"/>
                  <a:gd name="T10" fmla="*/ 43 w 116"/>
                  <a:gd name="T11" fmla="*/ 50 h 75"/>
                  <a:gd name="T12" fmla="*/ 40 w 116"/>
                  <a:gd name="T13" fmla="*/ 42 h 75"/>
                  <a:gd name="T14" fmla="*/ 38 w 116"/>
                  <a:gd name="T15" fmla="*/ 40 h 75"/>
                  <a:gd name="T16" fmla="*/ 31 w 116"/>
                  <a:gd name="T17" fmla="*/ 40 h 75"/>
                  <a:gd name="T18" fmla="*/ 29 w 116"/>
                  <a:gd name="T19" fmla="*/ 38 h 75"/>
                  <a:gd name="T20" fmla="*/ 28 w 116"/>
                  <a:gd name="T21" fmla="*/ 31 h 75"/>
                  <a:gd name="T22" fmla="*/ 18 w 116"/>
                  <a:gd name="T23" fmla="*/ 27 h 75"/>
                  <a:gd name="T24" fmla="*/ 13 w 116"/>
                  <a:gd name="T25" fmla="*/ 32 h 75"/>
                  <a:gd name="T26" fmla="*/ 7 w 116"/>
                  <a:gd name="T27" fmla="*/ 34 h 75"/>
                  <a:gd name="T28" fmla="*/ 8 w 116"/>
                  <a:gd name="T29" fmla="*/ 39 h 75"/>
                  <a:gd name="T30" fmla="*/ 1 w 116"/>
                  <a:gd name="T31" fmla="*/ 39 h 75"/>
                  <a:gd name="T32" fmla="*/ 0 w 116"/>
                  <a:gd name="T33" fmla="*/ 5 h 75"/>
                  <a:gd name="T34" fmla="*/ 18 w 116"/>
                  <a:gd name="T35" fmla="*/ 0 h 75"/>
                  <a:gd name="T36" fmla="*/ 19 w 116"/>
                  <a:gd name="T37" fmla="*/ 0 h 75"/>
                  <a:gd name="T38" fmla="*/ 29 w 116"/>
                  <a:gd name="T39" fmla="*/ 8 h 75"/>
                  <a:gd name="T40" fmla="*/ 35 w 116"/>
                  <a:gd name="T41" fmla="*/ 11 h 75"/>
                  <a:gd name="T42" fmla="*/ 41 w 116"/>
                  <a:gd name="T43" fmla="*/ 20 h 75"/>
                  <a:gd name="T44" fmla="*/ 49 w 116"/>
                  <a:gd name="T45" fmla="*/ 19 h 75"/>
                  <a:gd name="T46" fmla="*/ 60 w 116"/>
                  <a:gd name="T47" fmla="*/ 17 h 75"/>
                  <a:gd name="T48" fmla="*/ 69 w 116"/>
                  <a:gd name="T49" fmla="*/ 25 h 75"/>
                  <a:gd name="T50" fmla="*/ 67 w 116"/>
                  <a:gd name="T51" fmla="*/ 33 h 75"/>
                  <a:gd name="T52" fmla="*/ 71 w 116"/>
                  <a:gd name="T53" fmla="*/ 33 h 75"/>
                  <a:gd name="T54" fmla="*/ 72 w 116"/>
                  <a:gd name="T55" fmla="*/ 40 h 75"/>
                  <a:gd name="T56" fmla="*/ 81 w 116"/>
                  <a:gd name="T57" fmla="*/ 42 h 75"/>
                  <a:gd name="T58" fmla="*/ 83 w 116"/>
                  <a:gd name="T59" fmla="*/ 45 h 75"/>
                  <a:gd name="T60" fmla="*/ 86 w 116"/>
                  <a:gd name="T61" fmla="*/ 45 h 75"/>
                  <a:gd name="T62" fmla="*/ 88 w 116"/>
                  <a:gd name="T63" fmla="*/ 39 h 75"/>
                  <a:gd name="T64" fmla="*/ 98 w 116"/>
                  <a:gd name="T65" fmla="*/ 33 h 75"/>
                  <a:gd name="T66" fmla="*/ 101 w 116"/>
                  <a:gd name="T67" fmla="*/ 31 h 75"/>
                  <a:gd name="T68" fmla="*/ 104 w 116"/>
                  <a:gd name="T69" fmla="*/ 32 h 75"/>
                  <a:gd name="T70" fmla="*/ 98 w 116"/>
                  <a:gd name="T71" fmla="*/ 38 h 75"/>
                  <a:gd name="T72" fmla="*/ 102 w 116"/>
                  <a:gd name="T73" fmla="*/ 40 h 75"/>
                  <a:gd name="T74" fmla="*/ 107 w 116"/>
                  <a:gd name="T75" fmla="*/ 39 h 75"/>
                  <a:gd name="T76" fmla="*/ 116 w 116"/>
                  <a:gd name="T77" fmla="*/ 44 h 75"/>
                  <a:gd name="T78" fmla="*/ 106 w 116"/>
                  <a:gd name="T79" fmla="*/ 50 h 75"/>
                  <a:gd name="T80" fmla="*/ 101 w 116"/>
                  <a:gd name="T81" fmla="*/ 49 h 75"/>
                  <a:gd name="T82" fmla="*/ 99 w 116"/>
                  <a:gd name="T83" fmla="*/ 49 h 75"/>
                  <a:gd name="T84" fmla="*/ 98 w 116"/>
                  <a:gd name="T85" fmla="*/ 46 h 75"/>
                  <a:gd name="T86" fmla="*/ 99 w 116"/>
                  <a:gd name="T87" fmla="*/ 43 h 75"/>
                  <a:gd name="T88" fmla="*/ 90 w 116"/>
                  <a:gd name="T89" fmla="*/ 45 h 75"/>
                  <a:gd name="T90" fmla="*/ 88 w 116"/>
                  <a:gd name="T91" fmla="*/ 50 h 75"/>
                  <a:gd name="T92" fmla="*/ 84 w 116"/>
                  <a:gd name="T93" fmla="*/ 55 h 75"/>
                  <a:gd name="T94" fmla="*/ 80 w 116"/>
                  <a:gd name="T95" fmla="*/ 55 h 75"/>
                  <a:gd name="T96" fmla="*/ 77 w 116"/>
                  <a:gd name="T97" fmla="*/ 58 h 75"/>
                  <a:gd name="T98" fmla="*/ 82 w 116"/>
                  <a:gd name="T99" fmla="*/ 61 h 75"/>
                  <a:gd name="T100" fmla="*/ 84 w 116"/>
                  <a:gd name="T101" fmla="*/ 67 h 75"/>
                  <a:gd name="T102" fmla="*/ 81 w 116"/>
                  <a:gd name="T103" fmla="*/ 75 h 75"/>
                  <a:gd name="T104" fmla="*/ 75 w 116"/>
                  <a:gd name="T105" fmla="*/ 74 h 75"/>
                  <a:gd name="T106" fmla="*/ 71 w 116"/>
                  <a:gd name="T107" fmla="*/ 7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6" h="75">
                    <a:moveTo>
                      <a:pt x="71" y="73"/>
                    </a:moveTo>
                    <a:lnTo>
                      <a:pt x="71" y="68"/>
                    </a:lnTo>
                    <a:lnTo>
                      <a:pt x="63" y="65"/>
                    </a:lnTo>
                    <a:lnTo>
                      <a:pt x="55" y="61"/>
                    </a:lnTo>
                    <a:lnTo>
                      <a:pt x="52" y="56"/>
                    </a:lnTo>
                    <a:lnTo>
                      <a:pt x="43" y="50"/>
                    </a:lnTo>
                    <a:lnTo>
                      <a:pt x="40" y="42"/>
                    </a:lnTo>
                    <a:lnTo>
                      <a:pt x="38" y="40"/>
                    </a:lnTo>
                    <a:lnTo>
                      <a:pt x="31" y="40"/>
                    </a:lnTo>
                    <a:lnTo>
                      <a:pt x="29" y="38"/>
                    </a:lnTo>
                    <a:lnTo>
                      <a:pt x="28" y="31"/>
                    </a:lnTo>
                    <a:lnTo>
                      <a:pt x="18" y="27"/>
                    </a:lnTo>
                    <a:lnTo>
                      <a:pt x="13" y="32"/>
                    </a:lnTo>
                    <a:lnTo>
                      <a:pt x="7" y="34"/>
                    </a:lnTo>
                    <a:lnTo>
                      <a:pt x="8" y="39"/>
                    </a:lnTo>
                    <a:lnTo>
                      <a:pt x="1" y="39"/>
                    </a:lnTo>
                    <a:lnTo>
                      <a:pt x="0" y="5"/>
                    </a:lnTo>
                    <a:lnTo>
                      <a:pt x="18" y="0"/>
                    </a:lnTo>
                    <a:lnTo>
                      <a:pt x="19" y="0"/>
                    </a:lnTo>
                    <a:lnTo>
                      <a:pt x="29" y="8"/>
                    </a:lnTo>
                    <a:lnTo>
                      <a:pt x="35" y="11"/>
                    </a:lnTo>
                    <a:lnTo>
                      <a:pt x="41" y="20"/>
                    </a:lnTo>
                    <a:lnTo>
                      <a:pt x="49" y="19"/>
                    </a:lnTo>
                    <a:lnTo>
                      <a:pt x="60" y="17"/>
                    </a:lnTo>
                    <a:lnTo>
                      <a:pt x="69" y="25"/>
                    </a:lnTo>
                    <a:lnTo>
                      <a:pt x="67" y="33"/>
                    </a:lnTo>
                    <a:lnTo>
                      <a:pt x="71" y="33"/>
                    </a:lnTo>
                    <a:lnTo>
                      <a:pt x="72" y="40"/>
                    </a:lnTo>
                    <a:lnTo>
                      <a:pt x="81" y="42"/>
                    </a:lnTo>
                    <a:lnTo>
                      <a:pt x="83" y="45"/>
                    </a:lnTo>
                    <a:lnTo>
                      <a:pt x="86" y="45"/>
                    </a:lnTo>
                    <a:lnTo>
                      <a:pt x="88" y="39"/>
                    </a:lnTo>
                    <a:lnTo>
                      <a:pt x="98" y="33"/>
                    </a:lnTo>
                    <a:lnTo>
                      <a:pt x="101" y="31"/>
                    </a:lnTo>
                    <a:lnTo>
                      <a:pt x="104" y="32"/>
                    </a:lnTo>
                    <a:lnTo>
                      <a:pt x="98" y="38"/>
                    </a:lnTo>
                    <a:lnTo>
                      <a:pt x="102" y="40"/>
                    </a:lnTo>
                    <a:lnTo>
                      <a:pt x="107" y="39"/>
                    </a:lnTo>
                    <a:lnTo>
                      <a:pt x="116" y="44"/>
                    </a:lnTo>
                    <a:lnTo>
                      <a:pt x="106" y="50"/>
                    </a:lnTo>
                    <a:lnTo>
                      <a:pt x="101" y="49"/>
                    </a:lnTo>
                    <a:lnTo>
                      <a:pt x="99" y="49"/>
                    </a:lnTo>
                    <a:lnTo>
                      <a:pt x="98" y="46"/>
                    </a:lnTo>
                    <a:lnTo>
                      <a:pt x="99" y="43"/>
                    </a:lnTo>
                    <a:lnTo>
                      <a:pt x="90" y="45"/>
                    </a:lnTo>
                    <a:lnTo>
                      <a:pt x="88" y="50"/>
                    </a:lnTo>
                    <a:lnTo>
                      <a:pt x="84" y="55"/>
                    </a:lnTo>
                    <a:lnTo>
                      <a:pt x="80" y="55"/>
                    </a:lnTo>
                    <a:lnTo>
                      <a:pt x="77" y="58"/>
                    </a:lnTo>
                    <a:lnTo>
                      <a:pt x="82" y="61"/>
                    </a:lnTo>
                    <a:lnTo>
                      <a:pt x="84" y="67"/>
                    </a:lnTo>
                    <a:lnTo>
                      <a:pt x="81" y="75"/>
                    </a:lnTo>
                    <a:lnTo>
                      <a:pt x="75" y="74"/>
                    </a:lnTo>
                    <a:lnTo>
                      <a:pt x="71" y="7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0" name="Group 190"/>
            <p:cNvGrpSpPr/>
            <p:nvPr/>
          </p:nvGrpSpPr>
          <p:grpSpPr>
            <a:xfrm>
              <a:off x="1750238" y="5483308"/>
              <a:ext cx="562919" cy="887512"/>
              <a:chOff x="1958975" y="5516563"/>
              <a:chExt cx="611188" cy="963613"/>
            </a:xfrm>
            <a:solidFill>
              <a:schemeClr val="bg2">
                <a:lumMod val="50000"/>
              </a:schemeClr>
            </a:solidFill>
          </p:grpSpPr>
          <p:sp>
            <p:nvSpPr>
              <p:cNvPr id="12" name="Freeform 10"/>
              <p:cNvSpPr>
                <a:spLocks noEditPoints="1"/>
              </p:cNvSpPr>
              <p:nvPr/>
            </p:nvSpPr>
            <p:spPr bwMode="auto">
              <a:xfrm>
                <a:off x="2159000" y="6005513"/>
                <a:ext cx="211138" cy="468313"/>
              </a:xfrm>
              <a:custGeom>
                <a:avLst/>
                <a:gdLst>
                  <a:gd name="T0" fmla="*/ 47 w 133"/>
                  <a:gd name="T1" fmla="*/ 295 h 295"/>
                  <a:gd name="T2" fmla="*/ 40 w 133"/>
                  <a:gd name="T3" fmla="*/ 290 h 295"/>
                  <a:gd name="T4" fmla="*/ 32 w 133"/>
                  <a:gd name="T5" fmla="*/ 265 h 295"/>
                  <a:gd name="T6" fmla="*/ 38 w 133"/>
                  <a:gd name="T7" fmla="*/ 279 h 295"/>
                  <a:gd name="T8" fmla="*/ 56 w 133"/>
                  <a:gd name="T9" fmla="*/ 289 h 295"/>
                  <a:gd name="T10" fmla="*/ 56 w 133"/>
                  <a:gd name="T11" fmla="*/ 2 h 295"/>
                  <a:gd name="T12" fmla="*/ 64 w 133"/>
                  <a:gd name="T13" fmla="*/ 0 h 295"/>
                  <a:gd name="T14" fmla="*/ 72 w 133"/>
                  <a:gd name="T15" fmla="*/ 3 h 295"/>
                  <a:gd name="T16" fmla="*/ 90 w 133"/>
                  <a:gd name="T17" fmla="*/ 16 h 295"/>
                  <a:gd name="T18" fmla="*/ 105 w 133"/>
                  <a:gd name="T19" fmla="*/ 24 h 295"/>
                  <a:gd name="T20" fmla="*/ 100 w 133"/>
                  <a:gd name="T21" fmla="*/ 39 h 295"/>
                  <a:gd name="T22" fmla="*/ 113 w 133"/>
                  <a:gd name="T23" fmla="*/ 41 h 295"/>
                  <a:gd name="T24" fmla="*/ 125 w 133"/>
                  <a:gd name="T25" fmla="*/ 34 h 295"/>
                  <a:gd name="T26" fmla="*/ 129 w 133"/>
                  <a:gd name="T27" fmla="*/ 27 h 295"/>
                  <a:gd name="T28" fmla="*/ 133 w 133"/>
                  <a:gd name="T29" fmla="*/ 37 h 295"/>
                  <a:gd name="T30" fmla="*/ 123 w 133"/>
                  <a:gd name="T31" fmla="*/ 44 h 295"/>
                  <a:gd name="T32" fmla="*/ 106 w 133"/>
                  <a:gd name="T33" fmla="*/ 62 h 295"/>
                  <a:gd name="T34" fmla="*/ 102 w 133"/>
                  <a:gd name="T35" fmla="*/ 76 h 295"/>
                  <a:gd name="T36" fmla="*/ 101 w 133"/>
                  <a:gd name="T37" fmla="*/ 86 h 295"/>
                  <a:gd name="T38" fmla="*/ 100 w 133"/>
                  <a:gd name="T39" fmla="*/ 96 h 295"/>
                  <a:gd name="T40" fmla="*/ 108 w 133"/>
                  <a:gd name="T41" fmla="*/ 108 h 295"/>
                  <a:gd name="T42" fmla="*/ 112 w 133"/>
                  <a:gd name="T43" fmla="*/ 115 h 295"/>
                  <a:gd name="T44" fmla="*/ 95 w 133"/>
                  <a:gd name="T45" fmla="*/ 131 h 295"/>
                  <a:gd name="T46" fmla="*/ 75 w 133"/>
                  <a:gd name="T47" fmla="*/ 132 h 295"/>
                  <a:gd name="T48" fmla="*/ 75 w 133"/>
                  <a:gd name="T49" fmla="*/ 144 h 295"/>
                  <a:gd name="T50" fmla="*/ 72 w 133"/>
                  <a:gd name="T51" fmla="*/ 151 h 295"/>
                  <a:gd name="T52" fmla="*/ 59 w 133"/>
                  <a:gd name="T53" fmla="*/ 149 h 295"/>
                  <a:gd name="T54" fmla="*/ 56 w 133"/>
                  <a:gd name="T55" fmla="*/ 160 h 295"/>
                  <a:gd name="T56" fmla="*/ 65 w 133"/>
                  <a:gd name="T57" fmla="*/ 160 h 295"/>
                  <a:gd name="T58" fmla="*/ 61 w 133"/>
                  <a:gd name="T59" fmla="*/ 168 h 295"/>
                  <a:gd name="T60" fmla="*/ 54 w 133"/>
                  <a:gd name="T61" fmla="*/ 183 h 295"/>
                  <a:gd name="T62" fmla="*/ 47 w 133"/>
                  <a:gd name="T63" fmla="*/ 188 h 295"/>
                  <a:gd name="T64" fmla="*/ 40 w 133"/>
                  <a:gd name="T65" fmla="*/ 200 h 295"/>
                  <a:gd name="T66" fmla="*/ 53 w 133"/>
                  <a:gd name="T67" fmla="*/ 209 h 295"/>
                  <a:gd name="T68" fmla="*/ 42 w 133"/>
                  <a:gd name="T69" fmla="*/ 224 h 295"/>
                  <a:gd name="T70" fmla="*/ 32 w 133"/>
                  <a:gd name="T71" fmla="*/ 240 h 295"/>
                  <a:gd name="T72" fmla="*/ 31 w 133"/>
                  <a:gd name="T73" fmla="*/ 255 h 295"/>
                  <a:gd name="T74" fmla="*/ 32 w 133"/>
                  <a:gd name="T75" fmla="*/ 261 h 295"/>
                  <a:gd name="T76" fmla="*/ 11 w 133"/>
                  <a:gd name="T77" fmla="*/ 259 h 295"/>
                  <a:gd name="T78" fmla="*/ 8 w 133"/>
                  <a:gd name="T79" fmla="*/ 244 h 295"/>
                  <a:gd name="T80" fmla="*/ 1 w 133"/>
                  <a:gd name="T81" fmla="*/ 241 h 295"/>
                  <a:gd name="T82" fmla="*/ 6 w 133"/>
                  <a:gd name="T83" fmla="*/ 225 h 295"/>
                  <a:gd name="T84" fmla="*/ 7 w 133"/>
                  <a:gd name="T85" fmla="*/ 214 h 295"/>
                  <a:gd name="T86" fmla="*/ 13 w 133"/>
                  <a:gd name="T87" fmla="*/ 192 h 295"/>
                  <a:gd name="T88" fmla="*/ 15 w 133"/>
                  <a:gd name="T89" fmla="*/ 185 h 295"/>
                  <a:gd name="T90" fmla="*/ 11 w 133"/>
                  <a:gd name="T91" fmla="*/ 180 h 295"/>
                  <a:gd name="T92" fmla="*/ 11 w 133"/>
                  <a:gd name="T93" fmla="*/ 173 h 295"/>
                  <a:gd name="T94" fmla="*/ 12 w 133"/>
                  <a:gd name="T95" fmla="*/ 160 h 295"/>
                  <a:gd name="T96" fmla="*/ 12 w 133"/>
                  <a:gd name="T97" fmla="*/ 140 h 295"/>
                  <a:gd name="T98" fmla="*/ 18 w 133"/>
                  <a:gd name="T99" fmla="*/ 130 h 295"/>
                  <a:gd name="T100" fmla="*/ 15 w 133"/>
                  <a:gd name="T101" fmla="*/ 114 h 295"/>
                  <a:gd name="T102" fmla="*/ 20 w 133"/>
                  <a:gd name="T103" fmla="*/ 102 h 295"/>
                  <a:gd name="T104" fmla="*/ 24 w 133"/>
                  <a:gd name="T105" fmla="*/ 86 h 295"/>
                  <a:gd name="T106" fmla="*/ 19 w 133"/>
                  <a:gd name="T107" fmla="*/ 72 h 295"/>
                  <a:gd name="T108" fmla="*/ 23 w 133"/>
                  <a:gd name="T109" fmla="*/ 56 h 295"/>
                  <a:gd name="T110" fmla="*/ 30 w 133"/>
                  <a:gd name="T111" fmla="*/ 41 h 295"/>
                  <a:gd name="T112" fmla="*/ 32 w 133"/>
                  <a:gd name="T113" fmla="*/ 34 h 295"/>
                  <a:gd name="T114" fmla="*/ 34 w 133"/>
                  <a:gd name="T115" fmla="*/ 20 h 295"/>
                  <a:gd name="T116" fmla="*/ 43 w 133"/>
                  <a:gd name="T117" fmla="*/ 8 h 295"/>
                  <a:gd name="T118" fmla="*/ 48 w 133"/>
                  <a:gd name="T119"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3" h="295">
                    <a:moveTo>
                      <a:pt x="53" y="294"/>
                    </a:moveTo>
                    <a:lnTo>
                      <a:pt x="47" y="295"/>
                    </a:lnTo>
                    <a:lnTo>
                      <a:pt x="43" y="290"/>
                    </a:lnTo>
                    <a:lnTo>
                      <a:pt x="40" y="290"/>
                    </a:lnTo>
                    <a:lnTo>
                      <a:pt x="32" y="290"/>
                    </a:lnTo>
                    <a:lnTo>
                      <a:pt x="32" y="265"/>
                    </a:lnTo>
                    <a:lnTo>
                      <a:pt x="35" y="271"/>
                    </a:lnTo>
                    <a:lnTo>
                      <a:pt x="38" y="279"/>
                    </a:lnTo>
                    <a:lnTo>
                      <a:pt x="47" y="286"/>
                    </a:lnTo>
                    <a:lnTo>
                      <a:pt x="56" y="289"/>
                    </a:lnTo>
                    <a:lnTo>
                      <a:pt x="53" y="294"/>
                    </a:lnTo>
                    <a:close/>
                    <a:moveTo>
                      <a:pt x="56" y="2"/>
                    </a:moveTo>
                    <a:lnTo>
                      <a:pt x="61" y="6"/>
                    </a:lnTo>
                    <a:lnTo>
                      <a:pt x="64" y="0"/>
                    </a:lnTo>
                    <a:lnTo>
                      <a:pt x="71" y="2"/>
                    </a:lnTo>
                    <a:lnTo>
                      <a:pt x="72" y="3"/>
                    </a:lnTo>
                    <a:lnTo>
                      <a:pt x="84" y="15"/>
                    </a:lnTo>
                    <a:lnTo>
                      <a:pt x="90" y="16"/>
                    </a:lnTo>
                    <a:lnTo>
                      <a:pt x="98" y="21"/>
                    </a:lnTo>
                    <a:lnTo>
                      <a:pt x="105" y="24"/>
                    </a:lnTo>
                    <a:lnTo>
                      <a:pt x="106" y="27"/>
                    </a:lnTo>
                    <a:lnTo>
                      <a:pt x="100" y="39"/>
                    </a:lnTo>
                    <a:lnTo>
                      <a:pt x="106" y="40"/>
                    </a:lnTo>
                    <a:lnTo>
                      <a:pt x="113" y="41"/>
                    </a:lnTo>
                    <a:lnTo>
                      <a:pt x="119" y="40"/>
                    </a:lnTo>
                    <a:lnTo>
                      <a:pt x="125" y="34"/>
                    </a:lnTo>
                    <a:lnTo>
                      <a:pt x="127" y="28"/>
                    </a:lnTo>
                    <a:lnTo>
                      <a:pt x="129" y="27"/>
                    </a:lnTo>
                    <a:lnTo>
                      <a:pt x="133" y="31"/>
                    </a:lnTo>
                    <a:lnTo>
                      <a:pt x="133" y="37"/>
                    </a:lnTo>
                    <a:lnTo>
                      <a:pt x="127" y="41"/>
                    </a:lnTo>
                    <a:lnTo>
                      <a:pt x="123" y="44"/>
                    </a:lnTo>
                    <a:lnTo>
                      <a:pt x="114" y="51"/>
                    </a:lnTo>
                    <a:lnTo>
                      <a:pt x="106" y="62"/>
                    </a:lnTo>
                    <a:lnTo>
                      <a:pt x="105" y="68"/>
                    </a:lnTo>
                    <a:lnTo>
                      <a:pt x="102" y="76"/>
                    </a:lnTo>
                    <a:lnTo>
                      <a:pt x="102" y="84"/>
                    </a:lnTo>
                    <a:lnTo>
                      <a:pt x="101" y="86"/>
                    </a:lnTo>
                    <a:lnTo>
                      <a:pt x="101" y="91"/>
                    </a:lnTo>
                    <a:lnTo>
                      <a:pt x="100" y="96"/>
                    </a:lnTo>
                    <a:lnTo>
                      <a:pt x="108" y="102"/>
                    </a:lnTo>
                    <a:lnTo>
                      <a:pt x="108" y="108"/>
                    </a:lnTo>
                    <a:lnTo>
                      <a:pt x="112" y="111"/>
                    </a:lnTo>
                    <a:lnTo>
                      <a:pt x="112" y="115"/>
                    </a:lnTo>
                    <a:lnTo>
                      <a:pt x="105" y="126"/>
                    </a:lnTo>
                    <a:lnTo>
                      <a:pt x="95" y="131"/>
                    </a:lnTo>
                    <a:lnTo>
                      <a:pt x="82" y="133"/>
                    </a:lnTo>
                    <a:lnTo>
                      <a:pt x="75" y="132"/>
                    </a:lnTo>
                    <a:lnTo>
                      <a:pt x="76" y="137"/>
                    </a:lnTo>
                    <a:lnTo>
                      <a:pt x="75" y="144"/>
                    </a:lnTo>
                    <a:lnTo>
                      <a:pt x="76" y="148"/>
                    </a:lnTo>
                    <a:lnTo>
                      <a:pt x="72" y="151"/>
                    </a:lnTo>
                    <a:lnTo>
                      <a:pt x="65" y="153"/>
                    </a:lnTo>
                    <a:lnTo>
                      <a:pt x="59" y="149"/>
                    </a:lnTo>
                    <a:lnTo>
                      <a:pt x="56" y="151"/>
                    </a:lnTo>
                    <a:lnTo>
                      <a:pt x="56" y="160"/>
                    </a:lnTo>
                    <a:lnTo>
                      <a:pt x="61" y="163"/>
                    </a:lnTo>
                    <a:lnTo>
                      <a:pt x="65" y="160"/>
                    </a:lnTo>
                    <a:lnTo>
                      <a:pt x="67" y="165"/>
                    </a:lnTo>
                    <a:lnTo>
                      <a:pt x="61" y="168"/>
                    </a:lnTo>
                    <a:lnTo>
                      <a:pt x="55" y="173"/>
                    </a:lnTo>
                    <a:lnTo>
                      <a:pt x="54" y="183"/>
                    </a:lnTo>
                    <a:lnTo>
                      <a:pt x="53" y="188"/>
                    </a:lnTo>
                    <a:lnTo>
                      <a:pt x="47" y="188"/>
                    </a:lnTo>
                    <a:lnTo>
                      <a:pt x="41" y="192"/>
                    </a:lnTo>
                    <a:lnTo>
                      <a:pt x="40" y="200"/>
                    </a:lnTo>
                    <a:lnTo>
                      <a:pt x="46" y="207"/>
                    </a:lnTo>
                    <a:lnTo>
                      <a:pt x="53" y="209"/>
                    </a:lnTo>
                    <a:lnTo>
                      <a:pt x="50" y="218"/>
                    </a:lnTo>
                    <a:lnTo>
                      <a:pt x="42" y="224"/>
                    </a:lnTo>
                    <a:lnTo>
                      <a:pt x="38" y="236"/>
                    </a:lnTo>
                    <a:lnTo>
                      <a:pt x="32" y="240"/>
                    </a:lnTo>
                    <a:lnTo>
                      <a:pt x="29" y="244"/>
                    </a:lnTo>
                    <a:lnTo>
                      <a:pt x="31" y="255"/>
                    </a:lnTo>
                    <a:lnTo>
                      <a:pt x="36" y="263"/>
                    </a:lnTo>
                    <a:lnTo>
                      <a:pt x="32" y="261"/>
                    </a:lnTo>
                    <a:lnTo>
                      <a:pt x="26" y="260"/>
                    </a:lnTo>
                    <a:lnTo>
                      <a:pt x="11" y="259"/>
                    </a:lnTo>
                    <a:lnTo>
                      <a:pt x="8" y="252"/>
                    </a:lnTo>
                    <a:lnTo>
                      <a:pt x="8" y="244"/>
                    </a:lnTo>
                    <a:lnTo>
                      <a:pt x="3" y="244"/>
                    </a:lnTo>
                    <a:lnTo>
                      <a:pt x="1" y="241"/>
                    </a:lnTo>
                    <a:lnTo>
                      <a:pt x="0" y="230"/>
                    </a:lnTo>
                    <a:lnTo>
                      <a:pt x="6" y="225"/>
                    </a:lnTo>
                    <a:lnTo>
                      <a:pt x="8" y="219"/>
                    </a:lnTo>
                    <a:lnTo>
                      <a:pt x="7" y="214"/>
                    </a:lnTo>
                    <a:lnTo>
                      <a:pt x="11" y="206"/>
                    </a:lnTo>
                    <a:lnTo>
                      <a:pt x="13" y="192"/>
                    </a:lnTo>
                    <a:lnTo>
                      <a:pt x="12" y="188"/>
                    </a:lnTo>
                    <a:lnTo>
                      <a:pt x="15" y="185"/>
                    </a:lnTo>
                    <a:lnTo>
                      <a:pt x="14" y="182"/>
                    </a:lnTo>
                    <a:lnTo>
                      <a:pt x="11" y="180"/>
                    </a:lnTo>
                    <a:lnTo>
                      <a:pt x="13" y="177"/>
                    </a:lnTo>
                    <a:lnTo>
                      <a:pt x="11" y="173"/>
                    </a:lnTo>
                    <a:lnTo>
                      <a:pt x="8" y="162"/>
                    </a:lnTo>
                    <a:lnTo>
                      <a:pt x="12" y="160"/>
                    </a:lnTo>
                    <a:lnTo>
                      <a:pt x="11" y="149"/>
                    </a:lnTo>
                    <a:lnTo>
                      <a:pt x="12" y="140"/>
                    </a:lnTo>
                    <a:lnTo>
                      <a:pt x="14" y="133"/>
                    </a:lnTo>
                    <a:lnTo>
                      <a:pt x="18" y="130"/>
                    </a:lnTo>
                    <a:lnTo>
                      <a:pt x="15" y="121"/>
                    </a:lnTo>
                    <a:lnTo>
                      <a:pt x="15" y="114"/>
                    </a:lnTo>
                    <a:lnTo>
                      <a:pt x="20" y="108"/>
                    </a:lnTo>
                    <a:lnTo>
                      <a:pt x="20" y="102"/>
                    </a:lnTo>
                    <a:lnTo>
                      <a:pt x="24" y="93"/>
                    </a:lnTo>
                    <a:lnTo>
                      <a:pt x="24" y="86"/>
                    </a:lnTo>
                    <a:lnTo>
                      <a:pt x="23" y="85"/>
                    </a:lnTo>
                    <a:lnTo>
                      <a:pt x="19" y="72"/>
                    </a:lnTo>
                    <a:lnTo>
                      <a:pt x="24" y="63"/>
                    </a:lnTo>
                    <a:lnTo>
                      <a:pt x="23" y="56"/>
                    </a:lnTo>
                    <a:lnTo>
                      <a:pt x="25" y="49"/>
                    </a:lnTo>
                    <a:lnTo>
                      <a:pt x="30" y="41"/>
                    </a:lnTo>
                    <a:lnTo>
                      <a:pt x="35" y="37"/>
                    </a:lnTo>
                    <a:lnTo>
                      <a:pt x="32" y="34"/>
                    </a:lnTo>
                    <a:lnTo>
                      <a:pt x="34" y="32"/>
                    </a:lnTo>
                    <a:lnTo>
                      <a:pt x="34" y="20"/>
                    </a:lnTo>
                    <a:lnTo>
                      <a:pt x="41" y="16"/>
                    </a:lnTo>
                    <a:lnTo>
                      <a:pt x="43" y="8"/>
                    </a:lnTo>
                    <a:lnTo>
                      <a:pt x="43" y="6"/>
                    </a:lnTo>
                    <a:lnTo>
                      <a:pt x="48" y="0"/>
                    </a:lnTo>
                    <a:lnTo>
                      <a:pt x="56" y="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4" name="Freeform 22"/>
              <p:cNvSpPr>
                <a:spLocks/>
              </p:cNvSpPr>
              <p:nvPr/>
            </p:nvSpPr>
            <p:spPr bwMode="auto">
              <a:xfrm>
                <a:off x="2200275" y="5872163"/>
                <a:ext cx="128588" cy="146050"/>
              </a:xfrm>
              <a:custGeom>
                <a:avLst/>
                <a:gdLst>
                  <a:gd name="T0" fmla="*/ 45 w 81"/>
                  <a:gd name="T1" fmla="*/ 86 h 92"/>
                  <a:gd name="T2" fmla="*/ 38 w 81"/>
                  <a:gd name="T3" fmla="*/ 84 h 92"/>
                  <a:gd name="T4" fmla="*/ 35 w 81"/>
                  <a:gd name="T5" fmla="*/ 90 h 92"/>
                  <a:gd name="T6" fmla="*/ 30 w 81"/>
                  <a:gd name="T7" fmla="*/ 86 h 92"/>
                  <a:gd name="T8" fmla="*/ 22 w 81"/>
                  <a:gd name="T9" fmla="*/ 84 h 92"/>
                  <a:gd name="T10" fmla="*/ 16 w 81"/>
                  <a:gd name="T11" fmla="*/ 90 h 92"/>
                  <a:gd name="T12" fmla="*/ 11 w 81"/>
                  <a:gd name="T13" fmla="*/ 92 h 92"/>
                  <a:gd name="T14" fmla="*/ 9 w 81"/>
                  <a:gd name="T15" fmla="*/ 82 h 92"/>
                  <a:gd name="T16" fmla="*/ 5 w 81"/>
                  <a:gd name="T17" fmla="*/ 73 h 92"/>
                  <a:gd name="T18" fmla="*/ 8 w 81"/>
                  <a:gd name="T19" fmla="*/ 66 h 92"/>
                  <a:gd name="T20" fmla="*/ 4 w 81"/>
                  <a:gd name="T21" fmla="*/ 64 h 92"/>
                  <a:gd name="T22" fmla="*/ 3 w 81"/>
                  <a:gd name="T23" fmla="*/ 59 h 92"/>
                  <a:gd name="T24" fmla="*/ 0 w 81"/>
                  <a:gd name="T25" fmla="*/ 54 h 92"/>
                  <a:gd name="T26" fmla="*/ 4 w 81"/>
                  <a:gd name="T27" fmla="*/ 46 h 92"/>
                  <a:gd name="T28" fmla="*/ 2 w 81"/>
                  <a:gd name="T29" fmla="*/ 41 h 92"/>
                  <a:gd name="T30" fmla="*/ 3 w 81"/>
                  <a:gd name="T31" fmla="*/ 38 h 92"/>
                  <a:gd name="T32" fmla="*/ 2 w 81"/>
                  <a:gd name="T33" fmla="*/ 36 h 92"/>
                  <a:gd name="T34" fmla="*/ 4 w 81"/>
                  <a:gd name="T35" fmla="*/ 32 h 92"/>
                  <a:gd name="T36" fmla="*/ 4 w 81"/>
                  <a:gd name="T37" fmla="*/ 26 h 92"/>
                  <a:gd name="T38" fmla="*/ 5 w 81"/>
                  <a:gd name="T39" fmla="*/ 21 h 92"/>
                  <a:gd name="T40" fmla="*/ 6 w 81"/>
                  <a:gd name="T41" fmla="*/ 19 h 92"/>
                  <a:gd name="T42" fmla="*/ 0 w 81"/>
                  <a:gd name="T43" fmla="*/ 8 h 92"/>
                  <a:gd name="T44" fmla="*/ 5 w 81"/>
                  <a:gd name="T45" fmla="*/ 8 h 92"/>
                  <a:gd name="T46" fmla="*/ 9 w 81"/>
                  <a:gd name="T47" fmla="*/ 8 h 92"/>
                  <a:gd name="T48" fmla="*/ 10 w 81"/>
                  <a:gd name="T49" fmla="*/ 7 h 92"/>
                  <a:gd name="T50" fmla="*/ 16 w 81"/>
                  <a:gd name="T51" fmla="*/ 3 h 92"/>
                  <a:gd name="T52" fmla="*/ 20 w 81"/>
                  <a:gd name="T53" fmla="*/ 1 h 92"/>
                  <a:gd name="T54" fmla="*/ 28 w 81"/>
                  <a:gd name="T55" fmla="*/ 0 h 92"/>
                  <a:gd name="T56" fmla="*/ 28 w 81"/>
                  <a:gd name="T57" fmla="*/ 5 h 92"/>
                  <a:gd name="T58" fmla="*/ 28 w 81"/>
                  <a:gd name="T59" fmla="*/ 8 h 92"/>
                  <a:gd name="T60" fmla="*/ 28 w 81"/>
                  <a:gd name="T61" fmla="*/ 12 h 92"/>
                  <a:gd name="T62" fmla="*/ 35 w 81"/>
                  <a:gd name="T63" fmla="*/ 18 h 92"/>
                  <a:gd name="T64" fmla="*/ 43 w 81"/>
                  <a:gd name="T65" fmla="*/ 19 h 92"/>
                  <a:gd name="T66" fmla="*/ 45 w 81"/>
                  <a:gd name="T67" fmla="*/ 21 h 92"/>
                  <a:gd name="T68" fmla="*/ 50 w 81"/>
                  <a:gd name="T69" fmla="*/ 24 h 92"/>
                  <a:gd name="T70" fmla="*/ 52 w 81"/>
                  <a:gd name="T71" fmla="*/ 25 h 92"/>
                  <a:gd name="T72" fmla="*/ 57 w 81"/>
                  <a:gd name="T73" fmla="*/ 25 h 92"/>
                  <a:gd name="T74" fmla="*/ 61 w 81"/>
                  <a:gd name="T75" fmla="*/ 28 h 92"/>
                  <a:gd name="T76" fmla="*/ 61 w 81"/>
                  <a:gd name="T77" fmla="*/ 31 h 92"/>
                  <a:gd name="T78" fmla="*/ 62 w 81"/>
                  <a:gd name="T79" fmla="*/ 34 h 92"/>
                  <a:gd name="T80" fmla="*/ 62 w 81"/>
                  <a:gd name="T81" fmla="*/ 36 h 92"/>
                  <a:gd name="T82" fmla="*/ 61 w 81"/>
                  <a:gd name="T83" fmla="*/ 36 h 92"/>
                  <a:gd name="T84" fmla="*/ 63 w 81"/>
                  <a:gd name="T85" fmla="*/ 44 h 92"/>
                  <a:gd name="T86" fmla="*/ 76 w 81"/>
                  <a:gd name="T87" fmla="*/ 44 h 92"/>
                  <a:gd name="T88" fmla="*/ 75 w 81"/>
                  <a:gd name="T89" fmla="*/ 49 h 92"/>
                  <a:gd name="T90" fmla="*/ 75 w 81"/>
                  <a:gd name="T91" fmla="*/ 52 h 92"/>
                  <a:gd name="T92" fmla="*/ 79 w 81"/>
                  <a:gd name="T93" fmla="*/ 53 h 92"/>
                  <a:gd name="T94" fmla="*/ 81 w 81"/>
                  <a:gd name="T95" fmla="*/ 58 h 92"/>
                  <a:gd name="T96" fmla="*/ 80 w 81"/>
                  <a:gd name="T97" fmla="*/ 64 h 92"/>
                  <a:gd name="T98" fmla="*/ 78 w 81"/>
                  <a:gd name="T99" fmla="*/ 66 h 92"/>
                  <a:gd name="T100" fmla="*/ 79 w 81"/>
                  <a:gd name="T101" fmla="*/ 71 h 92"/>
                  <a:gd name="T102" fmla="*/ 76 w 81"/>
                  <a:gd name="T103" fmla="*/ 72 h 92"/>
                  <a:gd name="T104" fmla="*/ 76 w 81"/>
                  <a:gd name="T105" fmla="*/ 70 h 92"/>
                  <a:gd name="T106" fmla="*/ 70 w 81"/>
                  <a:gd name="T107" fmla="*/ 66 h 92"/>
                  <a:gd name="T108" fmla="*/ 64 w 81"/>
                  <a:gd name="T109" fmla="*/ 66 h 92"/>
                  <a:gd name="T110" fmla="*/ 52 w 81"/>
                  <a:gd name="T111" fmla="*/ 69 h 92"/>
                  <a:gd name="T112" fmla="*/ 49 w 81"/>
                  <a:gd name="T113" fmla="*/ 75 h 92"/>
                  <a:gd name="T114" fmla="*/ 49 w 81"/>
                  <a:gd name="T115" fmla="*/ 78 h 92"/>
                  <a:gd name="T116" fmla="*/ 46 w 81"/>
                  <a:gd name="T117" fmla="*/ 87 h 92"/>
                  <a:gd name="T118" fmla="*/ 45 w 81"/>
                  <a:gd name="T119" fmla="*/ 8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1" h="92">
                    <a:moveTo>
                      <a:pt x="45" y="86"/>
                    </a:moveTo>
                    <a:lnTo>
                      <a:pt x="38" y="84"/>
                    </a:lnTo>
                    <a:lnTo>
                      <a:pt x="35" y="90"/>
                    </a:lnTo>
                    <a:lnTo>
                      <a:pt x="30" y="86"/>
                    </a:lnTo>
                    <a:lnTo>
                      <a:pt x="22" y="84"/>
                    </a:lnTo>
                    <a:lnTo>
                      <a:pt x="16" y="90"/>
                    </a:lnTo>
                    <a:lnTo>
                      <a:pt x="11" y="92"/>
                    </a:lnTo>
                    <a:lnTo>
                      <a:pt x="9" y="82"/>
                    </a:lnTo>
                    <a:lnTo>
                      <a:pt x="5" y="73"/>
                    </a:lnTo>
                    <a:lnTo>
                      <a:pt x="8" y="66"/>
                    </a:lnTo>
                    <a:lnTo>
                      <a:pt x="4" y="64"/>
                    </a:lnTo>
                    <a:lnTo>
                      <a:pt x="3" y="59"/>
                    </a:lnTo>
                    <a:lnTo>
                      <a:pt x="0" y="54"/>
                    </a:lnTo>
                    <a:lnTo>
                      <a:pt x="4" y="46"/>
                    </a:lnTo>
                    <a:lnTo>
                      <a:pt x="2" y="41"/>
                    </a:lnTo>
                    <a:lnTo>
                      <a:pt x="3" y="38"/>
                    </a:lnTo>
                    <a:lnTo>
                      <a:pt x="2" y="36"/>
                    </a:lnTo>
                    <a:lnTo>
                      <a:pt x="4" y="32"/>
                    </a:lnTo>
                    <a:lnTo>
                      <a:pt x="4" y="26"/>
                    </a:lnTo>
                    <a:lnTo>
                      <a:pt x="5" y="21"/>
                    </a:lnTo>
                    <a:lnTo>
                      <a:pt x="6" y="19"/>
                    </a:lnTo>
                    <a:lnTo>
                      <a:pt x="0" y="8"/>
                    </a:lnTo>
                    <a:lnTo>
                      <a:pt x="5" y="8"/>
                    </a:lnTo>
                    <a:lnTo>
                      <a:pt x="9" y="8"/>
                    </a:lnTo>
                    <a:lnTo>
                      <a:pt x="10" y="7"/>
                    </a:lnTo>
                    <a:lnTo>
                      <a:pt x="16" y="3"/>
                    </a:lnTo>
                    <a:lnTo>
                      <a:pt x="20" y="1"/>
                    </a:lnTo>
                    <a:lnTo>
                      <a:pt x="28" y="0"/>
                    </a:lnTo>
                    <a:lnTo>
                      <a:pt x="28" y="5"/>
                    </a:lnTo>
                    <a:lnTo>
                      <a:pt x="28" y="8"/>
                    </a:lnTo>
                    <a:lnTo>
                      <a:pt x="28" y="12"/>
                    </a:lnTo>
                    <a:lnTo>
                      <a:pt x="35" y="18"/>
                    </a:lnTo>
                    <a:lnTo>
                      <a:pt x="43" y="19"/>
                    </a:lnTo>
                    <a:lnTo>
                      <a:pt x="45" y="21"/>
                    </a:lnTo>
                    <a:lnTo>
                      <a:pt x="50" y="24"/>
                    </a:lnTo>
                    <a:lnTo>
                      <a:pt x="52" y="25"/>
                    </a:lnTo>
                    <a:lnTo>
                      <a:pt x="57" y="25"/>
                    </a:lnTo>
                    <a:lnTo>
                      <a:pt x="61" y="28"/>
                    </a:lnTo>
                    <a:lnTo>
                      <a:pt x="61" y="31"/>
                    </a:lnTo>
                    <a:lnTo>
                      <a:pt x="62" y="34"/>
                    </a:lnTo>
                    <a:lnTo>
                      <a:pt x="62" y="36"/>
                    </a:lnTo>
                    <a:lnTo>
                      <a:pt x="61" y="36"/>
                    </a:lnTo>
                    <a:lnTo>
                      <a:pt x="63" y="44"/>
                    </a:lnTo>
                    <a:lnTo>
                      <a:pt x="76" y="44"/>
                    </a:lnTo>
                    <a:lnTo>
                      <a:pt x="75" y="49"/>
                    </a:lnTo>
                    <a:lnTo>
                      <a:pt x="75" y="52"/>
                    </a:lnTo>
                    <a:lnTo>
                      <a:pt x="79" y="53"/>
                    </a:lnTo>
                    <a:lnTo>
                      <a:pt x="81" y="58"/>
                    </a:lnTo>
                    <a:lnTo>
                      <a:pt x="80" y="64"/>
                    </a:lnTo>
                    <a:lnTo>
                      <a:pt x="78" y="66"/>
                    </a:lnTo>
                    <a:lnTo>
                      <a:pt x="79" y="71"/>
                    </a:lnTo>
                    <a:lnTo>
                      <a:pt x="76" y="72"/>
                    </a:lnTo>
                    <a:lnTo>
                      <a:pt x="76" y="70"/>
                    </a:lnTo>
                    <a:lnTo>
                      <a:pt x="70" y="66"/>
                    </a:lnTo>
                    <a:lnTo>
                      <a:pt x="64" y="66"/>
                    </a:lnTo>
                    <a:lnTo>
                      <a:pt x="52" y="69"/>
                    </a:lnTo>
                    <a:lnTo>
                      <a:pt x="49" y="75"/>
                    </a:lnTo>
                    <a:lnTo>
                      <a:pt x="49" y="78"/>
                    </a:lnTo>
                    <a:lnTo>
                      <a:pt x="46" y="87"/>
                    </a:lnTo>
                    <a:lnTo>
                      <a:pt x="45" y="8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5" name="Freeform 23"/>
              <p:cNvSpPr>
                <a:spLocks/>
              </p:cNvSpPr>
              <p:nvPr/>
            </p:nvSpPr>
            <p:spPr bwMode="auto">
              <a:xfrm>
                <a:off x="2152650" y="5711825"/>
                <a:ext cx="417513" cy="436563"/>
              </a:xfrm>
              <a:custGeom>
                <a:avLst/>
                <a:gdLst>
                  <a:gd name="T0" fmla="*/ 131 w 263"/>
                  <a:gd name="T1" fmla="*/ 226 h 275"/>
                  <a:gd name="T2" fmla="*/ 131 w 263"/>
                  <a:gd name="T3" fmla="*/ 213 h 275"/>
                  <a:gd name="T4" fmla="*/ 131 w 263"/>
                  <a:gd name="T5" fmla="*/ 200 h 275"/>
                  <a:gd name="T6" fmla="*/ 123 w 263"/>
                  <a:gd name="T7" fmla="*/ 190 h 275"/>
                  <a:gd name="T8" fmla="*/ 108 w 263"/>
                  <a:gd name="T9" fmla="*/ 187 h 275"/>
                  <a:gd name="T10" fmla="*/ 108 w 263"/>
                  <a:gd name="T11" fmla="*/ 167 h 275"/>
                  <a:gd name="T12" fmla="*/ 105 w 263"/>
                  <a:gd name="T13" fmla="*/ 153 h 275"/>
                  <a:gd name="T14" fmla="*/ 91 w 263"/>
                  <a:gd name="T15" fmla="*/ 137 h 275"/>
                  <a:gd name="T16" fmla="*/ 91 w 263"/>
                  <a:gd name="T17" fmla="*/ 129 h 275"/>
                  <a:gd name="T18" fmla="*/ 75 w 263"/>
                  <a:gd name="T19" fmla="*/ 122 h 275"/>
                  <a:gd name="T20" fmla="*/ 58 w 263"/>
                  <a:gd name="T21" fmla="*/ 109 h 275"/>
                  <a:gd name="T22" fmla="*/ 46 w 263"/>
                  <a:gd name="T23" fmla="*/ 104 h 275"/>
                  <a:gd name="T24" fmla="*/ 30 w 263"/>
                  <a:gd name="T25" fmla="*/ 109 h 275"/>
                  <a:gd name="T26" fmla="*/ 18 w 263"/>
                  <a:gd name="T27" fmla="*/ 103 h 275"/>
                  <a:gd name="T28" fmla="*/ 7 w 263"/>
                  <a:gd name="T29" fmla="*/ 96 h 275"/>
                  <a:gd name="T30" fmla="*/ 3 w 263"/>
                  <a:gd name="T31" fmla="*/ 81 h 275"/>
                  <a:gd name="T32" fmla="*/ 7 w 263"/>
                  <a:gd name="T33" fmla="*/ 70 h 275"/>
                  <a:gd name="T34" fmla="*/ 28 w 263"/>
                  <a:gd name="T35" fmla="*/ 64 h 275"/>
                  <a:gd name="T36" fmla="*/ 27 w 263"/>
                  <a:gd name="T37" fmla="*/ 37 h 275"/>
                  <a:gd name="T38" fmla="*/ 33 w 263"/>
                  <a:gd name="T39" fmla="*/ 29 h 275"/>
                  <a:gd name="T40" fmla="*/ 44 w 263"/>
                  <a:gd name="T41" fmla="*/ 22 h 275"/>
                  <a:gd name="T42" fmla="*/ 52 w 263"/>
                  <a:gd name="T43" fmla="*/ 31 h 275"/>
                  <a:gd name="T44" fmla="*/ 67 w 263"/>
                  <a:gd name="T45" fmla="*/ 26 h 275"/>
                  <a:gd name="T46" fmla="*/ 65 w 263"/>
                  <a:gd name="T47" fmla="*/ 19 h 275"/>
                  <a:gd name="T48" fmla="*/ 63 w 263"/>
                  <a:gd name="T49" fmla="*/ 8 h 275"/>
                  <a:gd name="T50" fmla="*/ 80 w 263"/>
                  <a:gd name="T51" fmla="*/ 8 h 275"/>
                  <a:gd name="T52" fmla="*/ 93 w 263"/>
                  <a:gd name="T53" fmla="*/ 0 h 275"/>
                  <a:gd name="T54" fmla="*/ 97 w 263"/>
                  <a:gd name="T55" fmla="*/ 9 h 275"/>
                  <a:gd name="T56" fmla="*/ 97 w 263"/>
                  <a:gd name="T57" fmla="*/ 23 h 275"/>
                  <a:gd name="T58" fmla="*/ 106 w 263"/>
                  <a:gd name="T59" fmla="*/ 26 h 275"/>
                  <a:gd name="T60" fmla="*/ 117 w 263"/>
                  <a:gd name="T61" fmla="*/ 23 h 275"/>
                  <a:gd name="T62" fmla="*/ 121 w 263"/>
                  <a:gd name="T63" fmla="*/ 19 h 275"/>
                  <a:gd name="T64" fmla="*/ 134 w 263"/>
                  <a:gd name="T65" fmla="*/ 21 h 275"/>
                  <a:gd name="T66" fmla="*/ 141 w 263"/>
                  <a:gd name="T67" fmla="*/ 21 h 275"/>
                  <a:gd name="T68" fmla="*/ 152 w 263"/>
                  <a:gd name="T69" fmla="*/ 8 h 275"/>
                  <a:gd name="T70" fmla="*/ 162 w 263"/>
                  <a:gd name="T71" fmla="*/ 28 h 275"/>
                  <a:gd name="T72" fmla="*/ 170 w 263"/>
                  <a:gd name="T73" fmla="*/ 44 h 275"/>
                  <a:gd name="T74" fmla="*/ 198 w 263"/>
                  <a:gd name="T75" fmla="*/ 50 h 275"/>
                  <a:gd name="T76" fmla="*/ 228 w 263"/>
                  <a:gd name="T77" fmla="*/ 55 h 275"/>
                  <a:gd name="T78" fmla="*/ 257 w 263"/>
                  <a:gd name="T79" fmla="*/ 70 h 275"/>
                  <a:gd name="T80" fmla="*/ 261 w 263"/>
                  <a:gd name="T81" fmla="*/ 96 h 275"/>
                  <a:gd name="T82" fmla="*/ 239 w 263"/>
                  <a:gd name="T83" fmla="*/ 124 h 275"/>
                  <a:gd name="T84" fmla="*/ 234 w 263"/>
                  <a:gd name="T85" fmla="*/ 151 h 275"/>
                  <a:gd name="T86" fmla="*/ 224 w 263"/>
                  <a:gd name="T87" fmla="*/ 178 h 275"/>
                  <a:gd name="T88" fmla="*/ 208 w 263"/>
                  <a:gd name="T89" fmla="*/ 193 h 275"/>
                  <a:gd name="T90" fmla="*/ 176 w 263"/>
                  <a:gd name="T91" fmla="*/ 207 h 275"/>
                  <a:gd name="T92" fmla="*/ 170 w 263"/>
                  <a:gd name="T93" fmla="*/ 231 h 275"/>
                  <a:gd name="T94" fmla="*/ 151 w 263"/>
                  <a:gd name="T95" fmla="*/ 259 h 275"/>
                  <a:gd name="T96" fmla="*/ 137 w 263"/>
                  <a:gd name="T97" fmla="*/ 271 h 275"/>
                  <a:gd name="T98" fmla="*/ 123 w 263"/>
                  <a:gd name="T99" fmla="*/ 252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63" h="275">
                    <a:moveTo>
                      <a:pt x="110" y="247"/>
                    </a:moveTo>
                    <a:lnTo>
                      <a:pt x="118" y="236"/>
                    </a:lnTo>
                    <a:lnTo>
                      <a:pt x="127" y="229"/>
                    </a:lnTo>
                    <a:lnTo>
                      <a:pt x="131" y="226"/>
                    </a:lnTo>
                    <a:lnTo>
                      <a:pt x="137" y="222"/>
                    </a:lnTo>
                    <a:lnTo>
                      <a:pt x="137" y="216"/>
                    </a:lnTo>
                    <a:lnTo>
                      <a:pt x="133" y="212"/>
                    </a:lnTo>
                    <a:lnTo>
                      <a:pt x="131" y="213"/>
                    </a:lnTo>
                    <a:lnTo>
                      <a:pt x="132" y="209"/>
                    </a:lnTo>
                    <a:lnTo>
                      <a:pt x="133" y="205"/>
                    </a:lnTo>
                    <a:lnTo>
                      <a:pt x="133" y="201"/>
                    </a:lnTo>
                    <a:lnTo>
                      <a:pt x="131" y="200"/>
                    </a:lnTo>
                    <a:lnTo>
                      <a:pt x="127" y="201"/>
                    </a:lnTo>
                    <a:lnTo>
                      <a:pt x="124" y="200"/>
                    </a:lnTo>
                    <a:lnTo>
                      <a:pt x="124" y="197"/>
                    </a:lnTo>
                    <a:lnTo>
                      <a:pt x="123" y="190"/>
                    </a:lnTo>
                    <a:lnTo>
                      <a:pt x="122" y="189"/>
                    </a:lnTo>
                    <a:lnTo>
                      <a:pt x="117" y="187"/>
                    </a:lnTo>
                    <a:lnTo>
                      <a:pt x="115" y="188"/>
                    </a:lnTo>
                    <a:lnTo>
                      <a:pt x="108" y="187"/>
                    </a:lnTo>
                    <a:lnTo>
                      <a:pt x="109" y="177"/>
                    </a:lnTo>
                    <a:lnTo>
                      <a:pt x="106" y="173"/>
                    </a:lnTo>
                    <a:lnTo>
                      <a:pt x="109" y="172"/>
                    </a:lnTo>
                    <a:lnTo>
                      <a:pt x="108" y="167"/>
                    </a:lnTo>
                    <a:lnTo>
                      <a:pt x="110" y="165"/>
                    </a:lnTo>
                    <a:lnTo>
                      <a:pt x="111" y="159"/>
                    </a:lnTo>
                    <a:lnTo>
                      <a:pt x="109" y="154"/>
                    </a:lnTo>
                    <a:lnTo>
                      <a:pt x="105" y="153"/>
                    </a:lnTo>
                    <a:lnTo>
                      <a:pt x="105" y="150"/>
                    </a:lnTo>
                    <a:lnTo>
                      <a:pt x="106" y="145"/>
                    </a:lnTo>
                    <a:lnTo>
                      <a:pt x="93" y="145"/>
                    </a:lnTo>
                    <a:lnTo>
                      <a:pt x="91" y="137"/>
                    </a:lnTo>
                    <a:lnTo>
                      <a:pt x="92" y="137"/>
                    </a:lnTo>
                    <a:lnTo>
                      <a:pt x="92" y="135"/>
                    </a:lnTo>
                    <a:lnTo>
                      <a:pt x="91" y="132"/>
                    </a:lnTo>
                    <a:lnTo>
                      <a:pt x="91" y="129"/>
                    </a:lnTo>
                    <a:lnTo>
                      <a:pt x="87" y="126"/>
                    </a:lnTo>
                    <a:lnTo>
                      <a:pt x="82" y="126"/>
                    </a:lnTo>
                    <a:lnTo>
                      <a:pt x="80" y="125"/>
                    </a:lnTo>
                    <a:lnTo>
                      <a:pt x="75" y="122"/>
                    </a:lnTo>
                    <a:lnTo>
                      <a:pt x="73" y="120"/>
                    </a:lnTo>
                    <a:lnTo>
                      <a:pt x="65" y="119"/>
                    </a:lnTo>
                    <a:lnTo>
                      <a:pt x="58" y="113"/>
                    </a:lnTo>
                    <a:lnTo>
                      <a:pt x="58" y="109"/>
                    </a:lnTo>
                    <a:lnTo>
                      <a:pt x="58" y="106"/>
                    </a:lnTo>
                    <a:lnTo>
                      <a:pt x="58" y="101"/>
                    </a:lnTo>
                    <a:lnTo>
                      <a:pt x="50" y="102"/>
                    </a:lnTo>
                    <a:lnTo>
                      <a:pt x="46" y="104"/>
                    </a:lnTo>
                    <a:lnTo>
                      <a:pt x="40" y="108"/>
                    </a:lnTo>
                    <a:lnTo>
                      <a:pt x="39" y="109"/>
                    </a:lnTo>
                    <a:lnTo>
                      <a:pt x="35" y="109"/>
                    </a:lnTo>
                    <a:lnTo>
                      <a:pt x="30" y="109"/>
                    </a:lnTo>
                    <a:lnTo>
                      <a:pt x="27" y="110"/>
                    </a:lnTo>
                    <a:lnTo>
                      <a:pt x="23" y="109"/>
                    </a:lnTo>
                    <a:lnTo>
                      <a:pt x="24" y="100"/>
                    </a:lnTo>
                    <a:lnTo>
                      <a:pt x="18" y="103"/>
                    </a:lnTo>
                    <a:lnTo>
                      <a:pt x="12" y="103"/>
                    </a:lnTo>
                    <a:lnTo>
                      <a:pt x="10" y="100"/>
                    </a:lnTo>
                    <a:lnTo>
                      <a:pt x="5" y="100"/>
                    </a:lnTo>
                    <a:lnTo>
                      <a:pt x="7" y="96"/>
                    </a:lnTo>
                    <a:lnTo>
                      <a:pt x="4" y="92"/>
                    </a:lnTo>
                    <a:lnTo>
                      <a:pt x="0" y="86"/>
                    </a:lnTo>
                    <a:lnTo>
                      <a:pt x="3" y="85"/>
                    </a:lnTo>
                    <a:lnTo>
                      <a:pt x="3" y="81"/>
                    </a:lnTo>
                    <a:lnTo>
                      <a:pt x="6" y="80"/>
                    </a:lnTo>
                    <a:lnTo>
                      <a:pt x="5" y="77"/>
                    </a:lnTo>
                    <a:lnTo>
                      <a:pt x="7" y="74"/>
                    </a:lnTo>
                    <a:lnTo>
                      <a:pt x="7" y="70"/>
                    </a:lnTo>
                    <a:lnTo>
                      <a:pt x="16" y="66"/>
                    </a:lnTo>
                    <a:lnTo>
                      <a:pt x="21" y="64"/>
                    </a:lnTo>
                    <a:lnTo>
                      <a:pt x="22" y="64"/>
                    </a:lnTo>
                    <a:lnTo>
                      <a:pt x="28" y="64"/>
                    </a:lnTo>
                    <a:lnTo>
                      <a:pt x="30" y="46"/>
                    </a:lnTo>
                    <a:lnTo>
                      <a:pt x="32" y="43"/>
                    </a:lnTo>
                    <a:lnTo>
                      <a:pt x="30" y="39"/>
                    </a:lnTo>
                    <a:lnTo>
                      <a:pt x="27" y="37"/>
                    </a:lnTo>
                    <a:lnTo>
                      <a:pt x="27" y="32"/>
                    </a:lnTo>
                    <a:lnTo>
                      <a:pt x="30" y="31"/>
                    </a:lnTo>
                    <a:lnTo>
                      <a:pt x="33" y="32"/>
                    </a:lnTo>
                    <a:lnTo>
                      <a:pt x="33" y="29"/>
                    </a:lnTo>
                    <a:lnTo>
                      <a:pt x="28" y="28"/>
                    </a:lnTo>
                    <a:lnTo>
                      <a:pt x="28" y="25"/>
                    </a:lnTo>
                    <a:lnTo>
                      <a:pt x="41" y="25"/>
                    </a:lnTo>
                    <a:lnTo>
                      <a:pt x="44" y="22"/>
                    </a:lnTo>
                    <a:lnTo>
                      <a:pt x="46" y="25"/>
                    </a:lnTo>
                    <a:lnTo>
                      <a:pt x="47" y="28"/>
                    </a:lnTo>
                    <a:lnTo>
                      <a:pt x="48" y="27"/>
                    </a:lnTo>
                    <a:lnTo>
                      <a:pt x="52" y="31"/>
                    </a:lnTo>
                    <a:lnTo>
                      <a:pt x="57" y="31"/>
                    </a:lnTo>
                    <a:lnTo>
                      <a:pt x="58" y="28"/>
                    </a:lnTo>
                    <a:lnTo>
                      <a:pt x="63" y="27"/>
                    </a:lnTo>
                    <a:lnTo>
                      <a:pt x="67" y="26"/>
                    </a:lnTo>
                    <a:lnTo>
                      <a:pt x="67" y="23"/>
                    </a:lnTo>
                    <a:lnTo>
                      <a:pt x="71" y="21"/>
                    </a:lnTo>
                    <a:lnTo>
                      <a:pt x="71" y="20"/>
                    </a:lnTo>
                    <a:lnTo>
                      <a:pt x="65" y="19"/>
                    </a:lnTo>
                    <a:lnTo>
                      <a:pt x="64" y="15"/>
                    </a:lnTo>
                    <a:lnTo>
                      <a:pt x="65" y="10"/>
                    </a:lnTo>
                    <a:lnTo>
                      <a:pt x="62" y="9"/>
                    </a:lnTo>
                    <a:lnTo>
                      <a:pt x="63" y="8"/>
                    </a:lnTo>
                    <a:lnTo>
                      <a:pt x="68" y="9"/>
                    </a:lnTo>
                    <a:lnTo>
                      <a:pt x="74" y="10"/>
                    </a:lnTo>
                    <a:lnTo>
                      <a:pt x="75" y="9"/>
                    </a:lnTo>
                    <a:lnTo>
                      <a:pt x="80" y="8"/>
                    </a:lnTo>
                    <a:lnTo>
                      <a:pt x="88" y="5"/>
                    </a:lnTo>
                    <a:lnTo>
                      <a:pt x="91" y="3"/>
                    </a:lnTo>
                    <a:lnTo>
                      <a:pt x="89" y="0"/>
                    </a:lnTo>
                    <a:lnTo>
                      <a:pt x="93" y="0"/>
                    </a:lnTo>
                    <a:lnTo>
                      <a:pt x="94" y="2"/>
                    </a:lnTo>
                    <a:lnTo>
                      <a:pt x="93" y="5"/>
                    </a:lnTo>
                    <a:lnTo>
                      <a:pt x="96" y="6"/>
                    </a:lnTo>
                    <a:lnTo>
                      <a:pt x="97" y="9"/>
                    </a:lnTo>
                    <a:lnTo>
                      <a:pt x="96" y="11"/>
                    </a:lnTo>
                    <a:lnTo>
                      <a:pt x="94" y="17"/>
                    </a:lnTo>
                    <a:lnTo>
                      <a:pt x="96" y="21"/>
                    </a:lnTo>
                    <a:lnTo>
                      <a:pt x="97" y="23"/>
                    </a:lnTo>
                    <a:lnTo>
                      <a:pt x="100" y="27"/>
                    </a:lnTo>
                    <a:lnTo>
                      <a:pt x="104" y="27"/>
                    </a:lnTo>
                    <a:lnTo>
                      <a:pt x="105" y="26"/>
                    </a:lnTo>
                    <a:lnTo>
                      <a:pt x="106" y="26"/>
                    </a:lnTo>
                    <a:lnTo>
                      <a:pt x="110" y="25"/>
                    </a:lnTo>
                    <a:lnTo>
                      <a:pt x="112" y="22"/>
                    </a:lnTo>
                    <a:lnTo>
                      <a:pt x="116" y="23"/>
                    </a:lnTo>
                    <a:lnTo>
                      <a:pt x="117" y="23"/>
                    </a:lnTo>
                    <a:lnTo>
                      <a:pt x="121" y="23"/>
                    </a:lnTo>
                    <a:lnTo>
                      <a:pt x="122" y="22"/>
                    </a:lnTo>
                    <a:lnTo>
                      <a:pt x="121" y="21"/>
                    </a:lnTo>
                    <a:lnTo>
                      <a:pt x="121" y="19"/>
                    </a:lnTo>
                    <a:lnTo>
                      <a:pt x="123" y="20"/>
                    </a:lnTo>
                    <a:lnTo>
                      <a:pt x="127" y="19"/>
                    </a:lnTo>
                    <a:lnTo>
                      <a:pt x="131" y="20"/>
                    </a:lnTo>
                    <a:lnTo>
                      <a:pt x="134" y="21"/>
                    </a:lnTo>
                    <a:lnTo>
                      <a:pt x="135" y="20"/>
                    </a:lnTo>
                    <a:lnTo>
                      <a:pt x="138" y="20"/>
                    </a:lnTo>
                    <a:lnTo>
                      <a:pt x="138" y="22"/>
                    </a:lnTo>
                    <a:lnTo>
                      <a:pt x="141" y="21"/>
                    </a:lnTo>
                    <a:lnTo>
                      <a:pt x="144" y="19"/>
                    </a:lnTo>
                    <a:lnTo>
                      <a:pt x="146" y="14"/>
                    </a:lnTo>
                    <a:lnTo>
                      <a:pt x="150" y="8"/>
                    </a:lnTo>
                    <a:lnTo>
                      <a:pt x="152" y="8"/>
                    </a:lnTo>
                    <a:lnTo>
                      <a:pt x="153" y="11"/>
                    </a:lnTo>
                    <a:lnTo>
                      <a:pt x="158" y="23"/>
                    </a:lnTo>
                    <a:lnTo>
                      <a:pt x="162" y="25"/>
                    </a:lnTo>
                    <a:lnTo>
                      <a:pt x="162" y="28"/>
                    </a:lnTo>
                    <a:lnTo>
                      <a:pt x="157" y="34"/>
                    </a:lnTo>
                    <a:lnTo>
                      <a:pt x="158" y="37"/>
                    </a:lnTo>
                    <a:lnTo>
                      <a:pt x="170" y="37"/>
                    </a:lnTo>
                    <a:lnTo>
                      <a:pt x="170" y="44"/>
                    </a:lnTo>
                    <a:lnTo>
                      <a:pt x="175" y="39"/>
                    </a:lnTo>
                    <a:lnTo>
                      <a:pt x="184" y="41"/>
                    </a:lnTo>
                    <a:lnTo>
                      <a:pt x="196" y="46"/>
                    </a:lnTo>
                    <a:lnTo>
                      <a:pt x="198" y="50"/>
                    </a:lnTo>
                    <a:lnTo>
                      <a:pt x="197" y="54"/>
                    </a:lnTo>
                    <a:lnTo>
                      <a:pt x="205" y="51"/>
                    </a:lnTo>
                    <a:lnTo>
                      <a:pt x="219" y="55"/>
                    </a:lnTo>
                    <a:lnTo>
                      <a:pt x="228" y="55"/>
                    </a:lnTo>
                    <a:lnTo>
                      <a:pt x="238" y="61"/>
                    </a:lnTo>
                    <a:lnTo>
                      <a:pt x="246" y="68"/>
                    </a:lnTo>
                    <a:lnTo>
                      <a:pt x="253" y="69"/>
                    </a:lnTo>
                    <a:lnTo>
                      <a:pt x="257" y="70"/>
                    </a:lnTo>
                    <a:lnTo>
                      <a:pt x="260" y="72"/>
                    </a:lnTo>
                    <a:lnTo>
                      <a:pt x="262" y="80"/>
                    </a:lnTo>
                    <a:lnTo>
                      <a:pt x="263" y="85"/>
                    </a:lnTo>
                    <a:lnTo>
                      <a:pt x="261" y="96"/>
                    </a:lnTo>
                    <a:lnTo>
                      <a:pt x="257" y="101"/>
                    </a:lnTo>
                    <a:lnTo>
                      <a:pt x="248" y="109"/>
                    </a:lnTo>
                    <a:lnTo>
                      <a:pt x="244" y="118"/>
                    </a:lnTo>
                    <a:lnTo>
                      <a:pt x="239" y="124"/>
                    </a:lnTo>
                    <a:lnTo>
                      <a:pt x="237" y="124"/>
                    </a:lnTo>
                    <a:lnTo>
                      <a:pt x="236" y="129"/>
                    </a:lnTo>
                    <a:lnTo>
                      <a:pt x="236" y="142"/>
                    </a:lnTo>
                    <a:lnTo>
                      <a:pt x="234" y="151"/>
                    </a:lnTo>
                    <a:lnTo>
                      <a:pt x="233" y="156"/>
                    </a:lnTo>
                    <a:lnTo>
                      <a:pt x="231" y="160"/>
                    </a:lnTo>
                    <a:lnTo>
                      <a:pt x="230" y="168"/>
                    </a:lnTo>
                    <a:lnTo>
                      <a:pt x="224" y="178"/>
                    </a:lnTo>
                    <a:lnTo>
                      <a:pt x="222" y="185"/>
                    </a:lnTo>
                    <a:lnTo>
                      <a:pt x="216" y="189"/>
                    </a:lnTo>
                    <a:lnTo>
                      <a:pt x="215" y="193"/>
                    </a:lnTo>
                    <a:lnTo>
                      <a:pt x="208" y="193"/>
                    </a:lnTo>
                    <a:lnTo>
                      <a:pt x="197" y="196"/>
                    </a:lnTo>
                    <a:lnTo>
                      <a:pt x="192" y="199"/>
                    </a:lnTo>
                    <a:lnTo>
                      <a:pt x="185" y="201"/>
                    </a:lnTo>
                    <a:lnTo>
                      <a:pt x="176" y="207"/>
                    </a:lnTo>
                    <a:lnTo>
                      <a:pt x="172" y="214"/>
                    </a:lnTo>
                    <a:lnTo>
                      <a:pt x="170" y="220"/>
                    </a:lnTo>
                    <a:lnTo>
                      <a:pt x="172" y="224"/>
                    </a:lnTo>
                    <a:lnTo>
                      <a:pt x="170" y="231"/>
                    </a:lnTo>
                    <a:lnTo>
                      <a:pt x="169" y="235"/>
                    </a:lnTo>
                    <a:lnTo>
                      <a:pt x="164" y="240"/>
                    </a:lnTo>
                    <a:lnTo>
                      <a:pt x="157" y="253"/>
                    </a:lnTo>
                    <a:lnTo>
                      <a:pt x="151" y="259"/>
                    </a:lnTo>
                    <a:lnTo>
                      <a:pt x="146" y="263"/>
                    </a:lnTo>
                    <a:lnTo>
                      <a:pt x="143" y="270"/>
                    </a:lnTo>
                    <a:lnTo>
                      <a:pt x="139" y="275"/>
                    </a:lnTo>
                    <a:lnTo>
                      <a:pt x="137" y="271"/>
                    </a:lnTo>
                    <a:lnTo>
                      <a:pt x="140" y="266"/>
                    </a:lnTo>
                    <a:lnTo>
                      <a:pt x="135" y="261"/>
                    </a:lnTo>
                    <a:lnTo>
                      <a:pt x="131" y="257"/>
                    </a:lnTo>
                    <a:lnTo>
                      <a:pt x="123" y="252"/>
                    </a:lnTo>
                    <a:lnTo>
                      <a:pt x="121" y="252"/>
                    </a:lnTo>
                    <a:lnTo>
                      <a:pt x="115" y="246"/>
                    </a:lnTo>
                    <a:lnTo>
                      <a:pt x="110" y="24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1" name="Freeform 28"/>
              <p:cNvSpPr>
                <a:spLocks/>
              </p:cNvSpPr>
              <p:nvPr/>
            </p:nvSpPr>
            <p:spPr bwMode="auto">
              <a:xfrm>
                <a:off x="1992313" y="5568950"/>
                <a:ext cx="11113" cy="28575"/>
              </a:xfrm>
              <a:custGeom>
                <a:avLst/>
                <a:gdLst>
                  <a:gd name="T0" fmla="*/ 0 w 7"/>
                  <a:gd name="T1" fmla="*/ 5 h 18"/>
                  <a:gd name="T2" fmla="*/ 0 w 7"/>
                  <a:gd name="T3" fmla="*/ 3 h 18"/>
                  <a:gd name="T4" fmla="*/ 1 w 7"/>
                  <a:gd name="T5" fmla="*/ 3 h 18"/>
                  <a:gd name="T6" fmla="*/ 2 w 7"/>
                  <a:gd name="T7" fmla="*/ 5 h 18"/>
                  <a:gd name="T8" fmla="*/ 4 w 7"/>
                  <a:gd name="T9" fmla="*/ 0 h 18"/>
                  <a:gd name="T10" fmla="*/ 6 w 7"/>
                  <a:gd name="T11" fmla="*/ 0 h 18"/>
                  <a:gd name="T12" fmla="*/ 6 w 7"/>
                  <a:gd name="T13" fmla="*/ 1 h 18"/>
                  <a:gd name="T14" fmla="*/ 7 w 7"/>
                  <a:gd name="T15" fmla="*/ 1 h 18"/>
                  <a:gd name="T16" fmla="*/ 7 w 7"/>
                  <a:gd name="T17" fmla="*/ 3 h 18"/>
                  <a:gd name="T18" fmla="*/ 6 w 7"/>
                  <a:gd name="T19" fmla="*/ 6 h 18"/>
                  <a:gd name="T20" fmla="*/ 6 w 7"/>
                  <a:gd name="T21" fmla="*/ 7 h 18"/>
                  <a:gd name="T22" fmla="*/ 6 w 7"/>
                  <a:gd name="T23" fmla="*/ 9 h 18"/>
                  <a:gd name="T24" fmla="*/ 6 w 7"/>
                  <a:gd name="T25" fmla="*/ 11 h 18"/>
                  <a:gd name="T26" fmla="*/ 4 w 7"/>
                  <a:gd name="T27" fmla="*/ 14 h 18"/>
                  <a:gd name="T28" fmla="*/ 3 w 7"/>
                  <a:gd name="T29" fmla="*/ 15 h 18"/>
                  <a:gd name="T30" fmla="*/ 2 w 7"/>
                  <a:gd name="T31" fmla="*/ 15 h 18"/>
                  <a:gd name="T32" fmla="*/ 1 w 7"/>
                  <a:gd name="T33" fmla="*/ 18 h 18"/>
                  <a:gd name="T34" fmla="*/ 0 w 7"/>
                  <a:gd name="T35" fmla="*/ 18 h 18"/>
                  <a:gd name="T36" fmla="*/ 0 w 7"/>
                  <a:gd name="T37" fmla="*/ 11 h 18"/>
                  <a:gd name="T38" fmla="*/ 0 w 7"/>
                  <a:gd name="T3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 h="18">
                    <a:moveTo>
                      <a:pt x="0" y="5"/>
                    </a:moveTo>
                    <a:lnTo>
                      <a:pt x="0" y="3"/>
                    </a:lnTo>
                    <a:lnTo>
                      <a:pt x="1" y="3"/>
                    </a:lnTo>
                    <a:lnTo>
                      <a:pt x="2" y="5"/>
                    </a:lnTo>
                    <a:lnTo>
                      <a:pt x="4" y="0"/>
                    </a:lnTo>
                    <a:lnTo>
                      <a:pt x="6" y="0"/>
                    </a:lnTo>
                    <a:lnTo>
                      <a:pt x="6" y="1"/>
                    </a:lnTo>
                    <a:lnTo>
                      <a:pt x="7" y="1"/>
                    </a:lnTo>
                    <a:lnTo>
                      <a:pt x="7" y="3"/>
                    </a:lnTo>
                    <a:lnTo>
                      <a:pt x="6" y="6"/>
                    </a:lnTo>
                    <a:lnTo>
                      <a:pt x="6" y="7"/>
                    </a:lnTo>
                    <a:lnTo>
                      <a:pt x="6" y="9"/>
                    </a:lnTo>
                    <a:lnTo>
                      <a:pt x="6" y="11"/>
                    </a:lnTo>
                    <a:lnTo>
                      <a:pt x="4" y="14"/>
                    </a:lnTo>
                    <a:lnTo>
                      <a:pt x="3" y="15"/>
                    </a:lnTo>
                    <a:lnTo>
                      <a:pt x="2" y="15"/>
                    </a:lnTo>
                    <a:lnTo>
                      <a:pt x="1" y="18"/>
                    </a:lnTo>
                    <a:lnTo>
                      <a:pt x="0" y="18"/>
                    </a:lnTo>
                    <a:lnTo>
                      <a:pt x="0" y="11"/>
                    </a:lnTo>
                    <a:lnTo>
                      <a:pt x="0" y="5"/>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8" name="Freeform 35"/>
              <p:cNvSpPr>
                <a:spLocks noEditPoints="1"/>
              </p:cNvSpPr>
              <p:nvPr/>
            </p:nvSpPr>
            <p:spPr bwMode="auto">
              <a:xfrm>
                <a:off x="2135188" y="5957888"/>
                <a:ext cx="92075" cy="522288"/>
              </a:xfrm>
              <a:custGeom>
                <a:avLst/>
                <a:gdLst>
                  <a:gd name="T0" fmla="*/ 47 w 58"/>
                  <a:gd name="T1" fmla="*/ 320 h 329"/>
                  <a:gd name="T2" fmla="*/ 58 w 58"/>
                  <a:gd name="T3" fmla="*/ 320 h 329"/>
                  <a:gd name="T4" fmla="*/ 51 w 58"/>
                  <a:gd name="T5" fmla="*/ 329 h 329"/>
                  <a:gd name="T6" fmla="*/ 44 w 58"/>
                  <a:gd name="T7" fmla="*/ 328 h 329"/>
                  <a:gd name="T8" fmla="*/ 32 w 58"/>
                  <a:gd name="T9" fmla="*/ 323 h 329"/>
                  <a:gd name="T10" fmla="*/ 16 w 58"/>
                  <a:gd name="T11" fmla="*/ 311 h 329"/>
                  <a:gd name="T12" fmla="*/ 12 w 58"/>
                  <a:gd name="T13" fmla="*/ 300 h 329"/>
                  <a:gd name="T14" fmla="*/ 30 w 58"/>
                  <a:gd name="T15" fmla="*/ 312 h 329"/>
                  <a:gd name="T16" fmla="*/ 36 w 58"/>
                  <a:gd name="T17" fmla="*/ 299 h 329"/>
                  <a:gd name="T18" fmla="*/ 47 w 58"/>
                  <a:gd name="T19" fmla="*/ 295 h 329"/>
                  <a:gd name="T20" fmla="*/ 52 w 58"/>
                  <a:gd name="T21" fmla="*/ 38 h 329"/>
                  <a:gd name="T22" fmla="*/ 58 w 58"/>
                  <a:gd name="T23" fmla="*/ 38 h 329"/>
                  <a:gd name="T24" fmla="*/ 49 w 58"/>
                  <a:gd name="T25" fmla="*/ 50 h 329"/>
                  <a:gd name="T26" fmla="*/ 47 w 58"/>
                  <a:gd name="T27" fmla="*/ 64 h 329"/>
                  <a:gd name="T28" fmla="*/ 45 w 58"/>
                  <a:gd name="T29" fmla="*/ 71 h 329"/>
                  <a:gd name="T30" fmla="*/ 38 w 58"/>
                  <a:gd name="T31" fmla="*/ 86 h 329"/>
                  <a:gd name="T32" fmla="*/ 34 w 58"/>
                  <a:gd name="T33" fmla="*/ 102 h 329"/>
                  <a:gd name="T34" fmla="*/ 39 w 58"/>
                  <a:gd name="T35" fmla="*/ 116 h 329"/>
                  <a:gd name="T36" fmla="*/ 35 w 58"/>
                  <a:gd name="T37" fmla="*/ 132 h 329"/>
                  <a:gd name="T38" fmla="*/ 30 w 58"/>
                  <a:gd name="T39" fmla="*/ 144 h 329"/>
                  <a:gd name="T40" fmla="*/ 33 w 58"/>
                  <a:gd name="T41" fmla="*/ 160 h 329"/>
                  <a:gd name="T42" fmla="*/ 27 w 58"/>
                  <a:gd name="T43" fmla="*/ 170 h 329"/>
                  <a:gd name="T44" fmla="*/ 27 w 58"/>
                  <a:gd name="T45" fmla="*/ 190 h 329"/>
                  <a:gd name="T46" fmla="*/ 26 w 58"/>
                  <a:gd name="T47" fmla="*/ 203 h 329"/>
                  <a:gd name="T48" fmla="*/ 26 w 58"/>
                  <a:gd name="T49" fmla="*/ 210 h 329"/>
                  <a:gd name="T50" fmla="*/ 30 w 58"/>
                  <a:gd name="T51" fmla="*/ 215 h 329"/>
                  <a:gd name="T52" fmla="*/ 28 w 58"/>
                  <a:gd name="T53" fmla="*/ 222 h 329"/>
                  <a:gd name="T54" fmla="*/ 22 w 58"/>
                  <a:gd name="T55" fmla="*/ 244 h 329"/>
                  <a:gd name="T56" fmla="*/ 21 w 58"/>
                  <a:gd name="T57" fmla="*/ 255 h 329"/>
                  <a:gd name="T58" fmla="*/ 16 w 58"/>
                  <a:gd name="T59" fmla="*/ 271 h 329"/>
                  <a:gd name="T60" fmla="*/ 23 w 58"/>
                  <a:gd name="T61" fmla="*/ 274 h 329"/>
                  <a:gd name="T62" fmla="*/ 26 w 58"/>
                  <a:gd name="T63" fmla="*/ 289 h 329"/>
                  <a:gd name="T64" fmla="*/ 47 w 58"/>
                  <a:gd name="T65" fmla="*/ 291 h 329"/>
                  <a:gd name="T66" fmla="*/ 39 w 58"/>
                  <a:gd name="T67" fmla="*/ 294 h 329"/>
                  <a:gd name="T68" fmla="*/ 32 w 58"/>
                  <a:gd name="T69" fmla="*/ 308 h 329"/>
                  <a:gd name="T70" fmla="*/ 21 w 58"/>
                  <a:gd name="T71" fmla="*/ 306 h 329"/>
                  <a:gd name="T72" fmla="*/ 14 w 58"/>
                  <a:gd name="T73" fmla="*/ 297 h 329"/>
                  <a:gd name="T74" fmla="*/ 3 w 58"/>
                  <a:gd name="T75" fmla="*/ 284 h 329"/>
                  <a:gd name="T76" fmla="*/ 1 w 58"/>
                  <a:gd name="T77" fmla="*/ 271 h 329"/>
                  <a:gd name="T78" fmla="*/ 4 w 58"/>
                  <a:gd name="T79" fmla="*/ 244 h 329"/>
                  <a:gd name="T80" fmla="*/ 0 w 58"/>
                  <a:gd name="T81" fmla="*/ 233 h 329"/>
                  <a:gd name="T82" fmla="*/ 9 w 58"/>
                  <a:gd name="T83" fmla="*/ 209 h 329"/>
                  <a:gd name="T84" fmla="*/ 20 w 58"/>
                  <a:gd name="T85" fmla="*/ 193 h 329"/>
                  <a:gd name="T86" fmla="*/ 14 w 58"/>
                  <a:gd name="T87" fmla="*/ 202 h 329"/>
                  <a:gd name="T88" fmla="*/ 11 w 58"/>
                  <a:gd name="T89" fmla="*/ 189 h 329"/>
                  <a:gd name="T90" fmla="*/ 16 w 58"/>
                  <a:gd name="T91" fmla="*/ 166 h 329"/>
                  <a:gd name="T92" fmla="*/ 14 w 58"/>
                  <a:gd name="T93" fmla="*/ 148 h 329"/>
                  <a:gd name="T94" fmla="*/ 21 w 58"/>
                  <a:gd name="T95" fmla="*/ 134 h 329"/>
                  <a:gd name="T96" fmla="*/ 28 w 58"/>
                  <a:gd name="T97" fmla="*/ 109 h 329"/>
                  <a:gd name="T98" fmla="*/ 29 w 58"/>
                  <a:gd name="T99" fmla="*/ 91 h 329"/>
                  <a:gd name="T100" fmla="*/ 32 w 58"/>
                  <a:gd name="T101" fmla="*/ 73 h 329"/>
                  <a:gd name="T102" fmla="*/ 35 w 58"/>
                  <a:gd name="T103" fmla="*/ 42 h 329"/>
                  <a:gd name="T104" fmla="*/ 36 w 58"/>
                  <a:gd name="T105" fmla="*/ 15 h 329"/>
                  <a:gd name="T106" fmla="*/ 39 w 58"/>
                  <a:gd name="T107" fmla="*/ 4 h 329"/>
                  <a:gd name="T108" fmla="*/ 44 w 58"/>
                  <a:gd name="T109" fmla="*/ 5 h 329"/>
                  <a:gd name="T110" fmla="*/ 49 w 58"/>
                  <a:gd name="T111" fmla="*/ 12 h 329"/>
                  <a:gd name="T112" fmla="*/ 50 w 58"/>
                  <a:gd name="T113" fmla="*/ 28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8" h="329">
                    <a:moveTo>
                      <a:pt x="47" y="295"/>
                    </a:moveTo>
                    <a:lnTo>
                      <a:pt x="47" y="320"/>
                    </a:lnTo>
                    <a:lnTo>
                      <a:pt x="55" y="320"/>
                    </a:lnTo>
                    <a:lnTo>
                      <a:pt x="58" y="320"/>
                    </a:lnTo>
                    <a:lnTo>
                      <a:pt x="56" y="325"/>
                    </a:lnTo>
                    <a:lnTo>
                      <a:pt x="51" y="329"/>
                    </a:lnTo>
                    <a:lnTo>
                      <a:pt x="47" y="329"/>
                    </a:lnTo>
                    <a:lnTo>
                      <a:pt x="44" y="328"/>
                    </a:lnTo>
                    <a:lnTo>
                      <a:pt x="39" y="324"/>
                    </a:lnTo>
                    <a:lnTo>
                      <a:pt x="32" y="323"/>
                    </a:lnTo>
                    <a:lnTo>
                      <a:pt x="23" y="317"/>
                    </a:lnTo>
                    <a:lnTo>
                      <a:pt x="16" y="311"/>
                    </a:lnTo>
                    <a:lnTo>
                      <a:pt x="6" y="297"/>
                    </a:lnTo>
                    <a:lnTo>
                      <a:pt x="12" y="300"/>
                    </a:lnTo>
                    <a:lnTo>
                      <a:pt x="22" y="307"/>
                    </a:lnTo>
                    <a:lnTo>
                      <a:pt x="30" y="312"/>
                    </a:lnTo>
                    <a:lnTo>
                      <a:pt x="34" y="306"/>
                    </a:lnTo>
                    <a:lnTo>
                      <a:pt x="36" y="299"/>
                    </a:lnTo>
                    <a:lnTo>
                      <a:pt x="43" y="294"/>
                    </a:lnTo>
                    <a:lnTo>
                      <a:pt x="47" y="295"/>
                    </a:lnTo>
                    <a:close/>
                    <a:moveTo>
                      <a:pt x="50" y="28"/>
                    </a:moveTo>
                    <a:lnTo>
                      <a:pt x="52" y="38"/>
                    </a:lnTo>
                    <a:lnTo>
                      <a:pt x="57" y="36"/>
                    </a:lnTo>
                    <a:lnTo>
                      <a:pt x="58" y="38"/>
                    </a:lnTo>
                    <a:lnTo>
                      <a:pt x="56" y="46"/>
                    </a:lnTo>
                    <a:lnTo>
                      <a:pt x="49" y="50"/>
                    </a:lnTo>
                    <a:lnTo>
                      <a:pt x="49" y="62"/>
                    </a:lnTo>
                    <a:lnTo>
                      <a:pt x="47" y="64"/>
                    </a:lnTo>
                    <a:lnTo>
                      <a:pt x="50" y="67"/>
                    </a:lnTo>
                    <a:lnTo>
                      <a:pt x="45" y="71"/>
                    </a:lnTo>
                    <a:lnTo>
                      <a:pt x="40" y="79"/>
                    </a:lnTo>
                    <a:lnTo>
                      <a:pt x="38" y="86"/>
                    </a:lnTo>
                    <a:lnTo>
                      <a:pt x="39" y="93"/>
                    </a:lnTo>
                    <a:lnTo>
                      <a:pt x="34" y="102"/>
                    </a:lnTo>
                    <a:lnTo>
                      <a:pt x="38" y="115"/>
                    </a:lnTo>
                    <a:lnTo>
                      <a:pt x="39" y="116"/>
                    </a:lnTo>
                    <a:lnTo>
                      <a:pt x="39" y="123"/>
                    </a:lnTo>
                    <a:lnTo>
                      <a:pt x="35" y="132"/>
                    </a:lnTo>
                    <a:lnTo>
                      <a:pt x="35" y="138"/>
                    </a:lnTo>
                    <a:lnTo>
                      <a:pt x="30" y="144"/>
                    </a:lnTo>
                    <a:lnTo>
                      <a:pt x="30" y="151"/>
                    </a:lnTo>
                    <a:lnTo>
                      <a:pt x="33" y="160"/>
                    </a:lnTo>
                    <a:lnTo>
                      <a:pt x="28" y="163"/>
                    </a:lnTo>
                    <a:lnTo>
                      <a:pt x="27" y="170"/>
                    </a:lnTo>
                    <a:lnTo>
                      <a:pt x="26" y="179"/>
                    </a:lnTo>
                    <a:lnTo>
                      <a:pt x="27" y="190"/>
                    </a:lnTo>
                    <a:lnTo>
                      <a:pt x="23" y="192"/>
                    </a:lnTo>
                    <a:lnTo>
                      <a:pt x="26" y="203"/>
                    </a:lnTo>
                    <a:lnTo>
                      <a:pt x="28" y="207"/>
                    </a:lnTo>
                    <a:lnTo>
                      <a:pt x="26" y="210"/>
                    </a:lnTo>
                    <a:lnTo>
                      <a:pt x="29" y="212"/>
                    </a:lnTo>
                    <a:lnTo>
                      <a:pt x="30" y="215"/>
                    </a:lnTo>
                    <a:lnTo>
                      <a:pt x="27" y="218"/>
                    </a:lnTo>
                    <a:lnTo>
                      <a:pt x="28" y="222"/>
                    </a:lnTo>
                    <a:lnTo>
                      <a:pt x="26" y="236"/>
                    </a:lnTo>
                    <a:lnTo>
                      <a:pt x="22" y="244"/>
                    </a:lnTo>
                    <a:lnTo>
                      <a:pt x="22" y="249"/>
                    </a:lnTo>
                    <a:lnTo>
                      <a:pt x="21" y="255"/>
                    </a:lnTo>
                    <a:lnTo>
                      <a:pt x="15" y="260"/>
                    </a:lnTo>
                    <a:lnTo>
                      <a:pt x="16" y="271"/>
                    </a:lnTo>
                    <a:lnTo>
                      <a:pt x="18" y="274"/>
                    </a:lnTo>
                    <a:lnTo>
                      <a:pt x="23" y="274"/>
                    </a:lnTo>
                    <a:lnTo>
                      <a:pt x="22" y="282"/>
                    </a:lnTo>
                    <a:lnTo>
                      <a:pt x="26" y="289"/>
                    </a:lnTo>
                    <a:lnTo>
                      <a:pt x="41" y="290"/>
                    </a:lnTo>
                    <a:lnTo>
                      <a:pt x="47" y="291"/>
                    </a:lnTo>
                    <a:lnTo>
                      <a:pt x="41" y="291"/>
                    </a:lnTo>
                    <a:lnTo>
                      <a:pt x="39" y="294"/>
                    </a:lnTo>
                    <a:lnTo>
                      <a:pt x="33" y="299"/>
                    </a:lnTo>
                    <a:lnTo>
                      <a:pt x="32" y="308"/>
                    </a:lnTo>
                    <a:lnTo>
                      <a:pt x="28" y="309"/>
                    </a:lnTo>
                    <a:lnTo>
                      <a:pt x="21" y="306"/>
                    </a:lnTo>
                    <a:lnTo>
                      <a:pt x="14" y="297"/>
                    </a:lnTo>
                    <a:lnTo>
                      <a:pt x="14" y="297"/>
                    </a:lnTo>
                    <a:lnTo>
                      <a:pt x="5" y="291"/>
                    </a:lnTo>
                    <a:lnTo>
                      <a:pt x="3" y="284"/>
                    </a:lnTo>
                    <a:lnTo>
                      <a:pt x="5" y="278"/>
                    </a:lnTo>
                    <a:lnTo>
                      <a:pt x="1" y="271"/>
                    </a:lnTo>
                    <a:lnTo>
                      <a:pt x="0" y="254"/>
                    </a:lnTo>
                    <a:lnTo>
                      <a:pt x="4" y="244"/>
                    </a:lnTo>
                    <a:lnTo>
                      <a:pt x="10" y="236"/>
                    </a:lnTo>
                    <a:lnTo>
                      <a:pt x="0" y="233"/>
                    </a:lnTo>
                    <a:lnTo>
                      <a:pt x="6" y="225"/>
                    </a:lnTo>
                    <a:lnTo>
                      <a:pt x="9" y="209"/>
                    </a:lnTo>
                    <a:lnTo>
                      <a:pt x="16" y="213"/>
                    </a:lnTo>
                    <a:lnTo>
                      <a:pt x="20" y="193"/>
                    </a:lnTo>
                    <a:lnTo>
                      <a:pt x="16" y="191"/>
                    </a:lnTo>
                    <a:lnTo>
                      <a:pt x="14" y="202"/>
                    </a:lnTo>
                    <a:lnTo>
                      <a:pt x="9" y="201"/>
                    </a:lnTo>
                    <a:lnTo>
                      <a:pt x="11" y="189"/>
                    </a:lnTo>
                    <a:lnTo>
                      <a:pt x="14" y="172"/>
                    </a:lnTo>
                    <a:lnTo>
                      <a:pt x="16" y="166"/>
                    </a:lnTo>
                    <a:lnTo>
                      <a:pt x="15" y="157"/>
                    </a:lnTo>
                    <a:lnTo>
                      <a:pt x="14" y="148"/>
                    </a:lnTo>
                    <a:lnTo>
                      <a:pt x="17" y="148"/>
                    </a:lnTo>
                    <a:lnTo>
                      <a:pt x="21" y="134"/>
                    </a:lnTo>
                    <a:lnTo>
                      <a:pt x="26" y="121"/>
                    </a:lnTo>
                    <a:lnTo>
                      <a:pt x="28" y="109"/>
                    </a:lnTo>
                    <a:lnTo>
                      <a:pt x="27" y="98"/>
                    </a:lnTo>
                    <a:lnTo>
                      <a:pt x="29" y="91"/>
                    </a:lnTo>
                    <a:lnTo>
                      <a:pt x="28" y="82"/>
                    </a:lnTo>
                    <a:lnTo>
                      <a:pt x="32" y="73"/>
                    </a:lnTo>
                    <a:lnTo>
                      <a:pt x="33" y="58"/>
                    </a:lnTo>
                    <a:lnTo>
                      <a:pt x="35" y="42"/>
                    </a:lnTo>
                    <a:lnTo>
                      <a:pt x="38" y="27"/>
                    </a:lnTo>
                    <a:lnTo>
                      <a:pt x="36" y="15"/>
                    </a:lnTo>
                    <a:lnTo>
                      <a:pt x="35" y="5"/>
                    </a:lnTo>
                    <a:lnTo>
                      <a:pt x="39" y="4"/>
                    </a:lnTo>
                    <a:lnTo>
                      <a:pt x="41" y="0"/>
                    </a:lnTo>
                    <a:lnTo>
                      <a:pt x="44" y="5"/>
                    </a:lnTo>
                    <a:lnTo>
                      <a:pt x="45" y="10"/>
                    </a:lnTo>
                    <a:lnTo>
                      <a:pt x="49" y="12"/>
                    </a:lnTo>
                    <a:lnTo>
                      <a:pt x="46" y="19"/>
                    </a:lnTo>
                    <a:lnTo>
                      <a:pt x="50" y="28"/>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6" name="Freeform 38"/>
              <p:cNvSpPr>
                <a:spLocks/>
              </p:cNvSpPr>
              <p:nvPr/>
            </p:nvSpPr>
            <p:spPr bwMode="auto">
              <a:xfrm>
                <a:off x="2098675" y="5635625"/>
                <a:ext cx="130175" cy="177800"/>
              </a:xfrm>
              <a:custGeom>
                <a:avLst/>
                <a:gdLst>
                  <a:gd name="T0" fmla="*/ 22 w 82"/>
                  <a:gd name="T1" fmla="*/ 83 h 112"/>
                  <a:gd name="T2" fmla="*/ 17 w 82"/>
                  <a:gd name="T3" fmla="*/ 82 h 112"/>
                  <a:gd name="T4" fmla="*/ 10 w 82"/>
                  <a:gd name="T5" fmla="*/ 79 h 112"/>
                  <a:gd name="T6" fmla="*/ 1 w 82"/>
                  <a:gd name="T7" fmla="*/ 74 h 112"/>
                  <a:gd name="T8" fmla="*/ 4 w 82"/>
                  <a:gd name="T9" fmla="*/ 71 h 112"/>
                  <a:gd name="T10" fmla="*/ 5 w 82"/>
                  <a:gd name="T11" fmla="*/ 67 h 112"/>
                  <a:gd name="T12" fmla="*/ 11 w 82"/>
                  <a:gd name="T13" fmla="*/ 62 h 112"/>
                  <a:gd name="T14" fmla="*/ 11 w 82"/>
                  <a:gd name="T15" fmla="*/ 57 h 112"/>
                  <a:gd name="T16" fmla="*/ 11 w 82"/>
                  <a:gd name="T17" fmla="*/ 46 h 112"/>
                  <a:gd name="T18" fmla="*/ 11 w 82"/>
                  <a:gd name="T19" fmla="*/ 39 h 112"/>
                  <a:gd name="T20" fmla="*/ 9 w 82"/>
                  <a:gd name="T21" fmla="*/ 31 h 112"/>
                  <a:gd name="T22" fmla="*/ 12 w 82"/>
                  <a:gd name="T23" fmla="*/ 30 h 112"/>
                  <a:gd name="T24" fmla="*/ 12 w 82"/>
                  <a:gd name="T25" fmla="*/ 25 h 112"/>
                  <a:gd name="T26" fmla="*/ 21 w 82"/>
                  <a:gd name="T27" fmla="*/ 21 h 112"/>
                  <a:gd name="T28" fmla="*/ 23 w 82"/>
                  <a:gd name="T29" fmla="*/ 18 h 112"/>
                  <a:gd name="T30" fmla="*/ 28 w 82"/>
                  <a:gd name="T31" fmla="*/ 10 h 112"/>
                  <a:gd name="T32" fmla="*/ 33 w 82"/>
                  <a:gd name="T33" fmla="*/ 7 h 112"/>
                  <a:gd name="T34" fmla="*/ 44 w 82"/>
                  <a:gd name="T35" fmla="*/ 5 h 112"/>
                  <a:gd name="T36" fmla="*/ 50 w 82"/>
                  <a:gd name="T37" fmla="*/ 0 h 112"/>
                  <a:gd name="T38" fmla="*/ 53 w 82"/>
                  <a:gd name="T39" fmla="*/ 2 h 112"/>
                  <a:gd name="T40" fmla="*/ 47 w 82"/>
                  <a:gd name="T41" fmla="*/ 6 h 112"/>
                  <a:gd name="T42" fmla="*/ 44 w 82"/>
                  <a:gd name="T43" fmla="*/ 11 h 112"/>
                  <a:gd name="T44" fmla="*/ 41 w 82"/>
                  <a:gd name="T45" fmla="*/ 18 h 112"/>
                  <a:gd name="T46" fmla="*/ 43 w 82"/>
                  <a:gd name="T47" fmla="*/ 23 h 112"/>
                  <a:gd name="T48" fmla="*/ 45 w 82"/>
                  <a:gd name="T49" fmla="*/ 28 h 112"/>
                  <a:gd name="T50" fmla="*/ 45 w 82"/>
                  <a:gd name="T51" fmla="*/ 33 h 112"/>
                  <a:gd name="T52" fmla="*/ 46 w 82"/>
                  <a:gd name="T53" fmla="*/ 34 h 112"/>
                  <a:gd name="T54" fmla="*/ 57 w 82"/>
                  <a:gd name="T55" fmla="*/ 36 h 112"/>
                  <a:gd name="T56" fmla="*/ 66 w 82"/>
                  <a:gd name="T57" fmla="*/ 42 h 112"/>
                  <a:gd name="T58" fmla="*/ 73 w 82"/>
                  <a:gd name="T59" fmla="*/ 42 h 112"/>
                  <a:gd name="T60" fmla="*/ 79 w 82"/>
                  <a:gd name="T61" fmla="*/ 42 h 112"/>
                  <a:gd name="T62" fmla="*/ 76 w 82"/>
                  <a:gd name="T63" fmla="*/ 48 h 112"/>
                  <a:gd name="T64" fmla="*/ 78 w 82"/>
                  <a:gd name="T65" fmla="*/ 58 h 112"/>
                  <a:gd name="T66" fmla="*/ 79 w 82"/>
                  <a:gd name="T67" fmla="*/ 62 h 112"/>
                  <a:gd name="T68" fmla="*/ 79 w 82"/>
                  <a:gd name="T69" fmla="*/ 67 h 112"/>
                  <a:gd name="T70" fmla="*/ 82 w 82"/>
                  <a:gd name="T71" fmla="*/ 75 h 112"/>
                  <a:gd name="T72" fmla="*/ 80 w 82"/>
                  <a:gd name="T73" fmla="*/ 73 h 112"/>
                  <a:gd name="T74" fmla="*/ 75 w 82"/>
                  <a:gd name="T75" fmla="*/ 73 h 112"/>
                  <a:gd name="T76" fmla="*/ 62 w 82"/>
                  <a:gd name="T77" fmla="*/ 76 h 112"/>
                  <a:gd name="T78" fmla="*/ 67 w 82"/>
                  <a:gd name="T79" fmla="*/ 80 h 112"/>
                  <a:gd name="T80" fmla="*/ 61 w 82"/>
                  <a:gd name="T81" fmla="*/ 80 h 112"/>
                  <a:gd name="T82" fmla="*/ 64 w 82"/>
                  <a:gd name="T83" fmla="*/ 87 h 112"/>
                  <a:gd name="T84" fmla="*/ 64 w 82"/>
                  <a:gd name="T85" fmla="*/ 94 h 112"/>
                  <a:gd name="T86" fmla="*/ 58 w 82"/>
                  <a:gd name="T87" fmla="*/ 109 h 112"/>
                  <a:gd name="T88" fmla="*/ 61 w 82"/>
                  <a:gd name="T89" fmla="*/ 102 h 112"/>
                  <a:gd name="T90" fmla="*/ 52 w 82"/>
                  <a:gd name="T91" fmla="*/ 99 h 112"/>
                  <a:gd name="T92" fmla="*/ 45 w 82"/>
                  <a:gd name="T93" fmla="*/ 100 h 112"/>
                  <a:gd name="T94" fmla="*/ 37 w 82"/>
                  <a:gd name="T95" fmla="*/ 92 h 112"/>
                  <a:gd name="T96" fmla="*/ 32 w 82"/>
                  <a:gd name="T97" fmla="*/ 87 h 112"/>
                  <a:gd name="T98" fmla="*/ 26 w 82"/>
                  <a:gd name="T99" fmla="*/ 85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2" h="112">
                    <a:moveTo>
                      <a:pt x="26" y="85"/>
                    </a:moveTo>
                    <a:lnTo>
                      <a:pt x="22" y="83"/>
                    </a:lnTo>
                    <a:lnTo>
                      <a:pt x="18" y="81"/>
                    </a:lnTo>
                    <a:lnTo>
                      <a:pt x="17" y="82"/>
                    </a:lnTo>
                    <a:lnTo>
                      <a:pt x="11" y="81"/>
                    </a:lnTo>
                    <a:lnTo>
                      <a:pt x="10" y="79"/>
                    </a:lnTo>
                    <a:lnTo>
                      <a:pt x="9" y="79"/>
                    </a:lnTo>
                    <a:lnTo>
                      <a:pt x="1" y="74"/>
                    </a:lnTo>
                    <a:lnTo>
                      <a:pt x="0" y="73"/>
                    </a:lnTo>
                    <a:lnTo>
                      <a:pt x="4" y="71"/>
                    </a:lnTo>
                    <a:lnTo>
                      <a:pt x="3" y="69"/>
                    </a:lnTo>
                    <a:lnTo>
                      <a:pt x="5" y="67"/>
                    </a:lnTo>
                    <a:lnTo>
                      <a:pt x="8" y="65"/>
                    </a:lnTo>
                    <a:lnTo>
                      <a:pt x="11" y="62"/>
                    </a:lnTo>
                    <a:lnTo>
                      <a:pt x="14" y="58"/>
                    </a:lnTo>
                    <a:lnTo>
                      <a:pt x="11" y="57"/>
                    </a:lnTo>
                    <a:lnTo>
                      <a:pt x="12" y="52"/>
                    </a:lnTo>
                    <a:lnTo>
                      <a:pt x="11" y="46"/>
                    </a:lnTo>
                    <a:lnTo>
                      <a:pt x="12" y="45"/>
                    </a:lnTo>
                    <a:lnTo>
                      <a:pt x="11" y="39"/>
                    </a:lnTo>
                    <a:lnTo>
                      <a:pt x="9" y="35"/>
                    </a:lnTo>
                    <a:lnTo>
                      <a:pt x="9" y="31"/>
                    </a:lnTo>
                    <a:lnTo>
                      <a:pt x="11" y="33"/>
                    </a:lnTo>
                    <a:lnTo>
                      <a:pt x="12" y="30"/>
                    </a:lnTo>
                    <a:lnTo>
                      <a:pt x="11" y="27"/>
                    </a:lnTo>
                    <a:lnTo>
                      <a:pt x="12" y="25"/>
                    </a:lnTo>
                    <a:lnTo>
                      <a:pt x="15" y="25"/>
                    </a:lnTo>
                    <a:lnTo>
                      <a:pt x="21" y="21"/>
                    </a:lnTo>
                    <a:lnTo>
                      <a:pt x="23" y="21"/>
                    </a:lnTo>
                    <a:lnTo>
                      <a:pt x="23" y="18"/>
                    </a:lnTo>
                    <a:lnTo>
                      <a:pt x="24" y="12"/>
                    </a:lnTo>
                    <a:lnTo>
                      <a:pt x="28" y="10"/>
                    </a:lnTo>
                    <a:lnTo>
                      <a:pt x="33" y="9"/>
                    </a:lnTo>
                    <a:lnTo>
                      <a:pt x="33" y="7"/>
                    </a:lnTo>
                    <a:lnTo>
                      <a:pt x="38" y="9"/>
                    </a:lnTo>
                    <a:lnTo>
                      <a:pt x="44" y="5"/>
                    </a:lnTo>
                    <a:lnTo>
                      <a:pt x="46" y="4"/>
                    </a:lnTo>
                    <a:lnTo>
                      <a:pt x="50" y="0"/>
                    </a:lnTo>
                    <a:lnTo>
                      <a:pt x="52" y="0"/>
                    </a:lnTo>
                    <a:lnTo>
                      <a:pt x="53" y="2"/>
                    </a:lnTo>
                    <a:lnTo>
                      <a:pt x="52" y="5"/>
                    </a:lnTo>
                    <a:lnTo>
                      <a:pt x="47" y="6"/>
                    </a:lnTo>
                    <a:lnTo>
                      <a:pt x="46" y="9"/>
                    </a:lnTo>
                    <a:lnTo>
                      <a:pt x="44" y="11"/>
                    </a:lnTo>
                    <a:lnTo>
                      <a:pt x="41" y="13"/>
                    </a:lnTo>
                    <a:lnTo>
                      <a:pt x="41" y="18"/>
                    </a:lnTo>
                    <a:lnTo>
                      <a:pt x="39" y="22"/>
                    </a:lnTo>
                    <a:lnTo>
                      <a:pt x="43" y="23"/>
                    </a:lnTo>
                    <a:lnTo>
                      <a:pt x="44" y="25"/>
                    </a:lnTo>
                    <a:lnTo>
                      <a:pt x="45" y="28"/>
                    </a:lnTo>
                    <a:lnTo>
                      <a:pt x="45" y="30"/>
                    </a:lnTo>
                    <a:lnTo>
                      <a:pt x="45" y="33"/>
                    </a:lnTo>
                    <a:lnTo>
                      <a:pt x="45" y="34"/>
                    </a:lnTo>
                    <a:lnTo>
                      <a:pt x="46" y="34"/>
                    </a:lnTo>
                    <a:lnTo>
                      <a:pt x="47" y="36"/>
                    </a:lnTo>
                    <a:lnTo>
                      <a:pt x="57" y="36"/>
                    </a:lnTo>
                    <a:lnTo>
                      <a:pt x="61" y="38"/>
                    </a:lnTo>
                    <a:lnTo>
                      <a:pt x="66" y="42"/>
                    </a:lnTo>
                    <a:lnTo>
                      <a:pt x="68" y="42"/>
                    </a:lnTo>
                    <a:lnTo>
                      <a:pt x="73" y="42"/>
                    </a:lnTo>
                    <a:lnTo>
                      <a:pt x="76" y="41"/>
                    </a:lnTo>
                    <a:lnTo>
                      <a:pt x="79" y="42"/>
                    </a:lnTo>
                    <a:lnTo>
                      <a:pt x="78" y="46"/>
                    </a:lnTo>
                    <a:lnTo>
                      <a:pt x="76" y="48"/>
                    </a:lnTo>
                    <a:lnTo>
                      <a:pt x="75" y="53"/>
                    </a:lnTo>
                    <a:lnTo>
                      <a:pt x="78" y="58"/>
                    </a:lnTo>
                    <a:lnTo>
                      <a:pt x="79" y="60"/>
                    </a:lnTo>
                    <a:lnTo>
                      <a:pt x="79" y="62"/>
                    </a:lnTo>
                    <a:lnTo>
                      <a:pt x="76" y="65"/>
                    </a:lnTo>
                    <a:lnTo>
                      <a:pt x="79" y="67"/>
                    </a:lnTo>
                    <a:lnTo>
                      <a:pt x="80" y="69"/>
                    </a:lnTo>
                    <a:lnTo>
                      <a:pt x="82" y="75"/>
                    </a:lnTo>
                    <a:lnTo>
                      <a:pt x="81" y="76"/>
                    </a:lnTo>
                    <a:lnTo>
                      <a:pt x="80" y="73"/>
                    </a:lnTo>
                    <a:lnTo>
                      <a:pt x="78" y="70"/>
                    </a:lnTo>
                    <a:lnTo>
                      <a:pt x="75" y="73"/>
                    </a:lnTo>
                    <a:lnTo>
                      <a:pt x="62" y="73"/>
                    </a:lnTo>
                    <a:lnTo>
                      <a:pt x="62" y="76"/>
                    </a:lnTo>
                    <a:lnTo>
                      <a:pt x="67" y="77"/>
                    </a:lnTo>
                    <a:lnTo>
                      <a:pt x="67" y="80"/>
                    </a:lnTo>
                    <a:lnTo>
                      <a:pt x="64" y="79"/>
                    </a:lnTo>
                    <a:lnTo>
                      <a:pt x="61" y="80"/>
                    </a:lnTo>
                    <a:lnTo>
                      <a:pt x="61" y="85"/>
                    </a:lnTo>
                    <a:lnTo>
                      <a:pt x="64" y="87"/>
                    </a:lnTo>
                    <a:lnTo>
                      <a:pt x="66" y="91"/>
                    </a:lnTo>
                    <a:lnTo>
                      <a:pt x="64" y="94"/>
                    </a:lnTo>
                    <a:lnTo>
                      <a:pt x="62" y="112"/>
                    </a:lnTo>
                    <a:lnTo>
                      <a:pt x="58" y="109"/>
                    </a:lnTo>
                    <a:lnTo>
                      <a:pt x="57" y="109"/>
                    </a:lnTo>
                    <a:lnTo>
                      <a:pt x="61" y="102"/>
                    </a:lnTo>
                    <a:lnTo>
                      <a:pt x="56" y="99"/>
                    </a:lnTo>
                    <a:lnTo>
                      <a:pt x="52" y="99"/>
                    </a:lnTo>
                    <a:lnTo>
                      <a:pt x="50" y="98"/>
                    </a:lnTo>
                    <a:lnTo>
                      <a:pt x="45" y="100"/>
                    </a:lnTo>
                    <a:lnTo>
                      <a:pt x="40" y="99"/>
                    </a:lnTo>
                    <a:lnTo>
                      <a:pt x="37" y="92"/>
                    </a:lnTo>
                    <a:lnTo>
                      <a:pt x="33" y="91"/>
                    </a:lnTo>
                    <a:lnTo>
                      <a:pt x="32" y="87"/>
                    </a:lnTo>
                    <a:lnTo>
                      <a:pt x="27" y="83"/>
                    </a:lnTo>
                    <a:lnTo>
                      <a:pt x="26" y="85"/>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7" name="Freeform 39"/>
              <p:cNvSpPr>
                <a:spLocks/>
              </p:cNvSpPr>
              <p:nvPr/>
            </p:nvSpPr>
            <p:spPr bwMode="auto">
              <a:xfrm>
                <a:off x="2025650" y="5649913"/>
                <a:ext cx="36513" cy="31750"/>
              </a:xfrm>
              <a:custGeom>
                <a:avLst/>
                <a:gdLst>
                  <a:gd name="T0" fmla="*/ 20 w 23"/>
                  <a:gd name="T1" fmla="*/ 20 h 20"/>
                  <a:gd name="T2" fmla="*/ 16 w 23"/>
                  <a:gd name="T3" fmla="*/ 18 h 20"/>
                  <a:gd name="T4" fmla="*/ 15 w 23"/>
                  <a:gd name="T5" fmla="*/ 16 h 20"/>
                  <a:gd name="T6" fmla="*/ 16 w 23"/>
                  <a:gd name="T7" fmla="*/ 15 h 20"/>
                  <a:gd name="T8" fmla="*/ 16 w 23"/>
                  <a:gd name="T9" fmla="*/ 14 h 20"/>
                  <a:gd name="T10" fmla="*/ 14 w 23"/>
                  <a:gd name="T11" fmla="*/ 13 h 20"/>
                  <a:gd name="T12" fmla="*/ 11 w 23"/>
                  <a:gd name="T13" fmla="*/ 12 h 20"/>
                  <a:gd name="T14" fmla="*/ 9 w 23"/>
                  <a:gd name="T15" fmla="*/ 10 h 20"/>
                  <a:gd name="T16" fmla="*/ 9 w 23"/>
                  <a:gd name="T17" fmla="*/ 8 h 20"/>
                  <a:gd name="T18" fmla="*/ 6 w 23"/>
                  <a:gd name="T19" fmla="*/ 7 h 20"/>
                  <a:gd name="T20" fmla="*/ 8 w 23"/>
                  <a:gd name="T21" fmla="*/ 9 h 20"/>
                  <a:gd name="T22" fmla="*/ 5 w 23"/>
                  <a:gd name="T23" fmla="*/ 10 h 20"/>
                  <a:gd name="T24" fmla="*/ 4 w 23"/>
                  <a:gd name="T25" fmla="*/ 9 h 20"/>
                  <a:gd name="T26" fmla="*/ 2 w 23"/>
                  <a:gd name="T27" fmla="*/ 8 h 20"/>
                  <a:gd name="T28" fmla="*/ 2 w 23"/>
                  <a:gd name="T29" fmla="*/ 7 h 20"/>
                  <a:gd name="T30" fmla="*/ 2 w 23"/>
                  <a:gd name="T31" fmla="*/ 4 h 20"/>
                  <a:gd name="T32" fmla="*/ 2 w 23"/>
                  <a:gd name="T33" fmla="*/ 2 h 20"/>
                  <a:gd name="T34" fmla="*/ 0 w 23"/>
                  <a:gd name="T35" fmla="*/ 2 h 20"/>
                  <a:gd name="T36" fmla="*/ 2 w 23"/>
                  <a:gd name="T37" fmla="*/ 1 h 20"/>
                  <a:gd name="T38" fmla="*/ 3 w 23"/>
                  <a:gd name="T39" fmla="*/ 0 h 20"/>
                  <a:gd name="T40" fmla="*/ 8 w 23"/>
                  <a:gd name="T41" fmla="*/ 1 h 20"/>
                  <a:gd name="T42" fmla="*/ 9 w 23"/>
                  <a:gd name="T43" fmla="*/ 1 h 20"/>
                  <a:gd name="T44" fmla="*/ 11 w 23"/>
                  <a:gd name="T45" fmla="*/ 1 h 20"/>
                  <a:gd name="T46" fmla="*/ 12 w 23"/>
                  <a:gd name="T47" fmla="*/ 2 h 20"/>
                  <a:gd name="T48" fmla="*/ 14 w 23"/>
                  <a:gd name="T49" fmla="*/ 3 h 20"/>
                  <a:gd name="T50" fmla="*/ 16 w 23"/>
                  <a:gd name="T51" fmla="*/ 1 h 20"/>
                  <a:gd name="T52" fmla="*/ 17 w 23"/>
                  <a:gd name="T53" fmla="*/ 4 h 20"/>
                  <a:gd name="T54" fmla="*/ 20 w 23"/>
                  <a:gd name="T55" fmla="*/ 8 h 20"/>
                  <a:gd name="T56" fmla="*/ 23 w 23"/>
                  <a:gd name="T57" fmla="*/ 10 h 20"/>
                  <a:gd name="T58" fmla="*/ 21 w 23"/>
                  <a:gd name="T59" fmla="*/ 12 h 20"/>
                  <a:gd name="T60" fmla="*/ 21 w 23"/>
                  <a:gd name="T61" fmla="*/ 14 h 20"/>
                  <a:gd name="T62" fmla="*/ 22 w 23"/>
                  <a:gd name="T63" fmla="*/ 15 h 20"/>
                  <a:gd name="T64" fmla="*/ 21 w 23"/>
                  <a:gd name="T65" fmla="*/ 15 h 20"/>
                  <a:gd name="T66" fmla="*/ 21 w 23"/>
                  <a:gd name="T67" fmla="*/ 16 h 20"/>
                  <a:gd name="T68" fmla="*/ 21 w 23"/>
                  <a:gd name="T69" fmla="*/ 18 h 20"/>
                  <a:gd name="T70" fmla="*/ 20 w 23"/>
                  <a:gd name="T7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3" h="20">
                    <a:moveTo>
                      <a:pt x="20" y="20"/>
                    </a:moveTo>
                    <a:lnTo>
                      <a:pt x="16" y="18"/>
                    </a:lnTo>
                    <a:lnTo>
                      <a:pt x="15" y="16"/>
                    </a:lnTo>
                    <a:lnTo>
                      <a:pt x="16" y="15"/>
                    </a:lnTo>
                    <a:lnTo>
                      <a:pt x="16" y="14"/>
                    </a:lnTo>
                    <a:lnTo>
                      <a:pt x="14" y="13"/>
                    </a:lnTo>
                    <a:lnTo>
                      <a:pt x="11" y="12"/>
                    </a:lnTo>
                    <a:lnTo>
                      <a:pt x="9" y="10"/>
                    </a:lnTo>
                    <a:lnTo>
                      <a:pt x="9" y="8"/>
                    </a:lnTo>
                    <a:lnTo>
                      <a:pt x="6" y="7"/>
                    </a:lnTo>
                    <a:lnTo>
                      <a:pt x="8" y="9"/>
                    </a:lnTo>
                    <a:lnTo>
                      <a:pt x="5" y="10"/>
                    </a:lnTo>
                    <a:lnTo>
                      <a:pt x="4" y="9"/>
                    </a:lnTo>
                    <a:lnTo>
                      <a:pt x="2" y="8"/>
                    </a:lnTo>
                    <a:lnTo>
                      <a:pt x="2" y="7"/>
                    </a:lnTo>
                    <a:lnTo>
                      <a:pt x="2" y="4"/>
                    </a:lnTo>
                    <a:lnTo>
                      <a:pt x="2" y="2"/>
                    </a:lnTo>
                    <a:lnTo>
                      <a:pt x="0" y="2"/>
                    </a:lnTo>
                    <a:lnTo>
                      <a:pt x="2" y="1"/>
                    </a:lnTo>
                    <a:lnTo>
                      <a:pt x="3" y="0"/>
                    </a:lnTo>
                    <a:lnTo>
                      <a:pt x="8" y="1"/>
                    </a:lnTo>
                    <a:lnTo>
                      <a:pt x="9" y="1"/>
                    </a:lnTo>
                    <a:lnTo>
                      <a:pt x="11" y="1"/>
                    </a:lnTo>
                    <a:lnTo>
                      <a:pt x="12" y="2"/>
                    </a:lnTo>
                    <a:lnTo>
                      <a:pt x="14" y="3"/>
                    </a:lnTo>
                    <a:lnTo>
                      <a:pt x="16" y="1"/>
                    </a:lnTo>
                    <a:lnTo>
                      <a:pt x="17" y="4"/>
                    </a:lnTo>
                    <a:lnTo>
                      <a:pt x="20" y="8"/>
                    </a:lnTo>
                    <a:lnTo>
                      <a:pt x="23" y="10"/>
                    </a:lnTo>
                    <a:lnTo>
                      <a:pt x="21" y="12"/>
                    </a:lnTo>
                    <a:lnTo>
                      <a:pt x="21" y="14"/>
                    </a:lnTo>
                    <a:lnTo>
                      <a:pt x="22" y="15"/>
                    </a:lnTo>
                    <a:lnTo>
                      <a:pt x="21" y="15"/>
                    </a:lnTo>
                    <a:lnTo>
                      <a:pt x="21" y="16"/>
                    </a:lnTo>
                    <a:lnTo>
                      <a:pt x="21" y="18"/>
                    </a:lnTo>
                    <a:lnTo>
                      <a:pt x="20" y="2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8" name="Freeform 40"/>
              <p:cNvSpPr>
                <a:spLocks/>
              </p:cNvSpPr>
              <p:nvPr/>
            </p:nvSpPr>
            <p:spPr bwMode="auto">
              <a:xfrm>
                <a:off x="2035175" y="5516563"/>
                <a:ext cx="115888" cy="36513"/>
              </a:xfrm>
              <a:custGeom>
                <a:avLst/>
                <a:gdLst>
                  <a:gd name="T0" fmla="*/ 19 w 73"/>
                  <a:gd name="T1" fmla="*/ 0 h 23"/>
                  <a:gd name="T2" fmla="*/ 25 w 73"/>
                  <a:gd name="T3" fmla="*/ 0 h 23"/>
                  <a:gd name="T4" fmla="*/ 29 w 73"/>
                  <a:gd name="T5" fmla="*/ 0 h 23"/>
                  <a:gd name="T6" fmla="*/ 37 w 73"/>
                  <a:gd name="T7" fmla="*/ 3 h 23"/>
                  <a:gd name="T8" fmla="*/ 39 w 73"/>
                  <a:gd name="T9" fmla="*/ 5 h 23"/>
                  <a:gd name="T10" fmla="*/ 45 w 73"/>
                  <a:gd name="T11" fmla="*/ 5 h 23"/>
                  <a:gd name="T12" fmla="*/ 48 w 73"/>
                  <a:gd name="T13" fmla="*/ 6 h 23"/>
                  <a:gd name="T14" fmla="*/ 54 w 73"/>
                  <a:gd name="T15" fmla="*/ 11 h 23"/>
                  <a:gd name="T16" fmla="*/ 57 w 73"/>
                  <a:gd name="T17" fmla="*/ 13 h 23"/>
                  <a:gd name="T18" fmla="*/ 60 w 73"/>
                  <a:gd name="T19" fmla="*/ 13 h 23"/>
                  <a:gd name="T20" fmla="*/ 63 w 73"/>
                  <a:gd name="T21" fmla="*/ 15 h 23"/>
                  <a:gd name="T22" fmla="*/ 63 w 73"/>
                  <a:gd name="T23" fmla="*/ 17 h 23"/>
                  <a:gd name="T24" fmla="*/ 68 w 73"/>
                  <a:gd name="T25" fmla="*/ 17 h 23"/>
                  <a:gd name="T26" fmla="*/ 73 w 73"/>
                  <a:gd name="T27" fmla="*/ 21 h 23"/>
                  <a:gd name="T28" fmla="*/ 73 w 73"/>
                  <a:gd name="T29" fmla="*/ 22 h 23"/>
                  <a:gd name="T30" fmla="*/ 68 w 73"/>
                  <a:gd name="T31" fmla="*/ 23 h 23"/>
                  <a:gd name="T32" fmla="*/ 63 w 73"/>
                  <a:gd name="T33" fmla="*/ 23 h 23"/>
                  <a:gd name="T34" fmla="*/ 58 w 73"/>
                  <a:gd name="T35" fmla="*/ 23 h 23"/>
                  <a:gd name="T36" fmla="*/ 49 w 73"/>
                  <a:gd name="T37" fmla="*/ 23 h 23"/>
                  <a:gd name="T38" fmla="*/ 54 w 73"/>
                  <a:gd name="T39" fmla="*/ 19 h 23"/>
                  <a:gd name="T40" fmla="*/ 51 w 73"/>
                  <a:gd name="T41" fmla="*/ 17 h 23"/>
                  <a:gd name="T42" fmla="*/ 46 w 73"/>
                  <a:gd name="T43" fmla="*/ 17 h 23"/>
                  <a:gd name="T44" fmla="*/ 44 w 73"/>
                  <a:gd name="T45" fmla="*/ 15 h 23"/>
                  <a:gd name="T46" fmla="*/ 43 w 73"/>
                  <a:gd name="T47" fmla="*/ 11 h 23"/>
                  <a:gd name="T48" fmla="*/ 39 w 73"/>
                  <a:gd name="T49" fmla="*/ 11 h 23"/>
                  <a:gd name="T50" fmla="*/ 33 w 73"/>
                  <a:gd name="T51" fmla="*/ 10 h 23"/>
                  <a:gd name="T52" fmla="*/ 31 w 73"/>
                  <a:gd name="T53" fmla="*/ 7 h 23"/>
                  <a:gd name="T54" fmla="*/ 22 w 73"/>
                  <a:gd name="T55" fmla="*/ 6 h 23"/>
                  <a:gd name="T56" fmla="*/ 20 w 73"/>
                  <a:gd name="T57" fmla="*/ 5 h 23"/>
                  <a:gd name="T58" fmla="*/ 22 w 73"/>
                  <a:gd name="T59" fmla="*/ 4 h 23"/>
                  <a:gd name="T60" fmla="*/ 15 w 73"/>
                  <a:gd name="T61" fmla="*/ 4 h 23"/>
                  <a:gd name="T62" fmla="*/ 10 w 73"/>
                  <a:gd name="T63" fmla="*/ 7 h 23"/>
                  <a:gd name="T64" fmla="*/ 8 w 73"/>
                  <a:gd name="T65" fmla="*/ 7 h 23"/>
                  <a:gd name="T66" fmla="*/ 6 w 73"/>
                  <a:gd name="T67" fmla="*/ 9 h 23"/>
                  <a:gd name="T68" fmla="*/ 4 w 73"/>
                  <a:gd name="T69" fmla="*/ 10 h 23"/>
                  <a:gd name="T70" fmla="*/ 0 w 73"/>
                  <a:gd name="T71" fmla="*/ 9 h 23"/>
                  <a:gd name="T72" fmla="*/ 4 w 73"/>
                  <a:gd name="T73" fmla="*/ 6 h 23"/>
                  <a:gd name="T74" fmla="*/ 5 w 73"/>
                  <a:gd name="T75" fmla="*/ 4 h 23"/>
                  <a:gd name="T76" fmla="*/ 9 w 73"/>
                  <a:gd name="T77" fmla="*/ 3 h 23"/>
                  <a:gd name="T78" fmla="*/ 13 w 73"/>
                  <a:gd name="T79" fmla="*/ 1 h 23"/>
                  <a:gd name="T80" fmla="*/ 17 w 73"/>
                  <a:gd name="T81" fmla="*/ 0 h 23"/>
                  <a:gd name="T82" fmla="*/ 19 w 73"/>
                  <a:gd name="T83"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23">
                    <a:moveTo>
                      <a:pt x="19" y="0"/>
                    </a:moveTo>
                    <a:lnTo>
                      <a:pt x="25" y="0"/>
                    </a:lnTo>
                    <a:lnTo>
                      <a:pt x="29" y="0"/>
                    </a:lnTo>
                    <a:lnTo>
                      <a:pt x="37" y="3"/>
                    </a:lnTo>
                    <a:lnTo>
                      <a:pt x="39" y="5"/>
                    </a:lnTo>
                    <a:lnTo>
                      <a:pt x="45" y="5"/>
                    </a:lnTo>
                    <a:lnTo>
                      <a:pt x="48" y="6"/>
                    </a:lnTo>
                    <a:lnTo>
                      <a:pt x="54" y="11"/>
                    </a:lnTo>
                    <a:lnTo>
                      <a:pt x="57" y="13"/>
                    </a:lnTo>
                    <a:lnTo>
                      <a:pt x="60" y="13"/>
                    </a:lnTo>
                    <a:lnTo>
                      <a:pt x="63" y="15"/>
                    </a:lnTo>
                    <a:lnTo>
                      <a:pt x="63" y="17"/>
                    </a:lnTo>
                    <a:lnTo>
                      <a:pt x="68" y="17"/>
                    </a:lnTo>
                    <a:lnTo>
                      <a:pt x="73" y="21"/>
                    </a:lnTo>
                    <a:lnTo>
                      <a:pt x="73" y="22"/>
                    </a:lnTo>
                    <a:lnTo>
                      <a:pt x="68" y="23"/>
                    </a:lnTo>
                    <a:lnTo>
                      <a:pt x="63" y="23"/>
                    </a:lnTo>
                    <a:lnTo>
                      <a:pt x="58" y="23"/>
                    </a:lnTo>
                    <a:lnTo>
                      <a:pt x="49" y="23"/>
                    </a:lnTo>
                    <a:lnTo>
                      <a:pt x="54" y="19"/>
                    </a:lnTo>
                    <a:lnTo>
                      <a:pt x="51" y="17"/>
                    </a:lnTo>
                    <a:lnTo>
                      <a:pt x="46" y="17"/>
                    </a:lnTo>
                    <a:lnTo>
                      <a:pt x="44" y="15"/>
                    </a:lnTo>
                    <a:lnTo>
                      <a:pt x="43" y="11"/>
                    </a:lnTo>
                    <a:lnTo>
                      <a:pt x="39" y="11"/>
                    </a:lnTo>
                    <a:lnTo>
                      <a:pt x="33" y="10"/>
                    </a:lnTo>
                    <a:lnTo>
                      <a:pt x="31" y="7"/>
                    </a:lnTo>
                    <a:lnTo>
                      <a:pt x="22" y="6"/>
                    </a:lnTo>
                    <a:lnTo>
                      <a:pt x="20" y="5"/>
                    </a:lnTo>
                    <a:lnTo>
                      <a:pt x="22" y="4"/>
                    </a:lnTo>
                    <a:lnTo>
                      <a:pt x="15" y="4"/>
                    </a:lnTo>
                    <a:lnTo>
                      <a:pt x="10" y="7"/>
                    </a:lnTo>
                    <a:lnTo>
                      <a:pt x="8" y="7"/>
                    </a:lnTo>
                    <a:lnTo>
                      <a:pt x="6" y="9"/>
                    </a:lnTo>
                    <a:lnTo>
                      <a:pt x="4" y="10"/>
                    </a:lnTo>
                    <a:lnTo>
                      <a:pt x="0" y="9"/>
                    </a:lnTo>
                    <a:lnTo>
                      <a:pt x="4" y="6"/>
                    </a:lnTo>
                    <a:lnTo>
                      <a:pt x="5" y="4"/>
                    </a:lnTo>
                    <a:lnTo>
                      <a:pt x="9" y="3"/>
                    </a:lnTo>
                    <a:lnTo>
                      <a:pt x="13" y="1"/>
                    </a:lnTo>
                    <a:lnTo>
                      <a:pt x="17" y="0"/>
                    </a:lnTo>
                    <a:lnTo>
                      <a:pt x="19"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4" name="Freeform 46"/>
              <p:cNvSpPr>
                <a:spLocks/>
              </p:cNvSpPr>
              <p:nvPr/>
            </p:nvSpPr>
            <p:spPr bwMode="auto">
              <a:xfrm>
                <a:off x="2176463" y="5553075"/>
                <a:ext cx="38100" cy="25400"/>
              </a:xfrm>
              <a:custGeom>
                <a:avLst/>
                <a:gdLst>
                  <a:gd name="T0" fmla="*/ 1 w 24"/>
                  <a:gd name="T1" fmla="*/ 1 h 16"/>
                  <a:gd name="T2" fmla="*/ 2 w 24"/>
                  <a:gd name="T3" fmla="*/ 0 h 16"/>
                  <a:gd name="T4" fmla="*/ 7 w 24"/>
                  <a:gd name="T5" fmla="*/ 0 h 16"/>
                  <a:gd name="T6" fmla="*/ 10 w 24"/>
                  <a:gd name="T7" fmla="*/ 3 h 16"/>
                  <a:gd name="T8" fmla="*/ 13 w 24"/>
                  <a:gd name="T9" fmla="*/ 3 h 16"/>
                  <a:gd name="T10" fmla="*/ 14 w 24"/>
                  <a:gd name="T11" fmla="*/ 5 h 16"/>
                  <a:gd name="T12" fmla="*/ 18 w 24"/>
                  <a:gd name="T13" fmla="*/ 4 h 16"/>
                  <a:gd name="T14" fmla="*/ 17 w 24"/>
                  <a:gd name="T15" fmla="*/ 6 h 16"/>
                  <a:gd name="T16" fmla="*/ 20 w 24"/>
                  <a:gd name="T17" fmla="*/ 6 h 16"/>
                  <a:gd name="T18" fmla="*/ 24 w 24"/>
                  <a:gd name="T19" fmla="*/ 10 h 16"/>
                  <a:gd name="T20" fmla="*/ 21 w 24"/>
                  <a:gd name="T21" fmla="*/ 12 h 16"/>
                  <a:gd name="T22" fmla="*/ 18 w 24"/>
                  <a:gd name="T23" fmla="*/ 11 h 16"/>
                  <a:gd name="T24" fmla="*/ 14 w 24"/>
                  <a:gd name="T25" fmla="*/ 11 h 16"/>
                  <a:gd name="T26" fmla="*/ 13 w 24"/>
                  <a:gd name="T27" fmla="*/ 11 h 16"/>
                  <a:gd name="T28" fmla="*/ 12 w 24"/>
                  <a:gd name="T29" fmla="*/ 12 h 16"/>
                  <a:gd name="T30" fmla="*/ 8 w 24"/>
                  <a:gd name="T31" fmla="*/ 12 h 16"/>
                  <a:gd name="T32" fmla="*/ 8 w 24"/>
                  <a:gd name="T33" fmla="*/ 11 h 16"/>
                  <a:gd name="T34" fmla="*/ 6 w 24"/>
                  <a:gd name="T35" fmla="*/ 11 h 16"/>
                  <a:gd name="T36" fmla="*/ 3 w 24"/>
                  <a:gd name="T37" fmla="*/ 16 h 16"/>
                  <a:gd name="T38" fmla="*/ 1 w 24"/>
                  <a:gd name="T39" fmla="*/ 16 h 16"/>
                  <a:gd name="T40" fmla="*/ 1 w 24"/>
                  <a:gd name="T41" fmla="*/ 13 h 16"/>
                  <a:gd name="T42" fmla="*/ 1 w 24"/>
                  <a:gd name="T43" fmla="*/ 11 h 16"/>
                  <a:gd name="T44" fmla="*/ 0 w 24"/>
                  <a:gd name="T45" fmla="*/ 10 h 16"/>
                  <a:gd name="T46" fmla="*/ 1 w 24"/>
                  <a:gd name="T47" fmla="*/ 9 h 16"/>
                  <a:gd name="T48" fmla="*/ 1 w 24"/>
                  <a:gd name="T49" fmla="*/ 5 h 16"/>
                  <a:gd name="T50" fmla="*/ 1 w 24"/>
                  <a:gd name="T51"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 h="16">
                    <a:moveTo>
                      <a:pt x="1" y="1"/>
                    </a:moveTo>
                    <a:lnTo>
                      <a:pt x="2" y="0"/>
                    </a:lnTo>
                    <a:lnTo>
                      <a:pt x="7" y="0"/>
                    </a:lnTo>
                    <a:lnTo>
                      <a:pt x="10" y="3"/>
                    </a:lnTo>
                    <a:lnTo>
                      <a:pt x="13" y="3"/>
                    </a:lnTo>
                    <a:lnTo>
                      <a:pt x="14" y="5"/>
                    </a:lnTo>
                    <a:lnTo>
                      <a:pt x="18" y="4"/>
                    </a:lnTo>
                    <a:lnTo>
                      <a:pt x="17" y="6"/>
                    </a:lnTo>
                    <a:lnTo>
                      <a:pt x="20" y="6"/>
                    </a:lnTo>
                    <a:lnTo>
                      <a:pt x="24" y="10"/>
                    </a:lnTo>
                    <a:lnTo>
                      <a:pt x="21" y="12"/>
                    </a:lnTo>
                    <a:lnTo>
                      <a:pt x="18" y="11"/>
                    </a:lnTo>
                    <a:lnTo>
                      <a:pt x="14" y="11"/>
                    </a:lnTo>
                    <a:lnTo>
                      <a:pt x="13" y="11"/>
                    </a:lnTo>
                    <a:lnTo>
                      <a:pt x="12" y="12"/>
                    </a:lnTo>
                    <a:lnTo>
                      <a:pt x="8" y="12"/>
                    </a:lnTo>
                    <a:lnTo>
                      <a:pt x="8" y="11"/>
                    </a:lnTo>
                    <a:lnTo>
                      <a:pt x="6" y="11"/>
                    </a:lnTo>
                    <a:lnTo>
                      <a:pt x="3" y="16"/>
                    </a:lnTo>
                    <a:lnTo>
                      <a:pt x="1" y="16"/>
                    </a:lnTo>
                    <a:lnTo>
                      <a:pt x="1" y="13"/>
                    </a:lnTo>
                    <a:lnTo>
                      <a:pt x="1" y="11"/>
                    </a:lnTo>
                    <a:lnTo>
                      <a:pt x="0" y="10"/>
                    </a:lnTo>
                    <a:lnTo>
                      <a:pt x="1" y="9"/>
                    </a:lnTo>
                    <a:lnTo>
                      <a:pt x="1" y="5"/>
                    </a:lnTo>
                    <a:lnTo>
                      <a:pt x="1" y="1"/>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6" name="Freeform 48"/>
              <p:cNvSpPr>
                <a:spLocks/>
              </p:cNvSpPr>
              <p:nvPr/>
            </p:nvSpPr>
            <p:spPr bwMode="auto">
              <a:xfrm>
                <a:off x="2078038" y="5753100"/>
                <a:ext cx="61913" cy="66675"/>
              </a:xfrm>
              <a:custGeom>
                <a:avLst/>
                <a:gdLst>
                  <a:gd name="T0" fmla="*/ 5 w 39"/>
                  <a:gd name="T1" fmla="*/ 32 h 42"/>
                  <a:gd name="T2" fmla="*/ 8 w 39"/>
                  <a:gd name="T3" fmla="*/ 28 h 42"/>
                  <a:gd name="T4" fmla="*/ 7 w 39"/>
                  <a:gd name="T5" fmla="*/ 24 h 42"/>
                  <a:gd name="T6" fmla="*/ 5 w 39"/>
                  <a:gd name="T7" fmla="*/ 28 h 42"/>
                  <a:gd name="T8" fmla="*/ 0 w 39"/>
                  <a:gd name="T9" fmla="*/ 24 h 42"/>
                  <a:gd name="T10" fmla="*/ 2 w 39"/>
                  <a:gd name="T11" fmla="*/ 23 h 42"/>
                  <a:gd name="T12" fmla="*/ 1 w 39"/>
                  <a:gd name="T13" fmla="*/ 17 h 42"/>
                  <a:gd name="T14" fmla="*/ 4 w 39"/>
                  <a:gd name="T15" fmla="*/ 15 h 42"/>
                  <a:gd name="T16" fmla="*/ 5 w 39"/>
                  <a:gd name="T17" fmla="*/ 12 h 42"/>
                  <a:gd name="T18" fmla="*/ 7 w 39"/>
                  <a:gd name="T19" fmla="*/ 7 h 42"/>
                  <a:gd name="T20" fmla="*/ 6 w 39"/>
                  <a:gd name="T21" fmla="*/ 5 h 42"/>
                  <a:gd name="T22" fmla="*/ 10 w 39"/>
                  <a:gd name="T23" fmla="*/ 3 h 42"/>
                  <a:gd name="T24" fmla="*/ 14 w 39"/>
                  <a:gd name="T25" fmla="*/ 0 h 42"/>
                  <a:gd name="T26" fmla="*/ 22 w 39"/>
                  <a:gd name="T27" fmla="*/ 5 h 42"/>
                  <a:gd name="T28" fmla="*/ 23 w 39"/>
                  <a:gd name="T29" fmla="*/ 5 h 42"/>
                  <a:gd name="T30" fmla="*/ 24 w 39"/>
                  <a:gd name="T31" fmla="*/ 7 h 42"/>
                  <a:gd name="T32" fmla="*/ 30 w 39"/>
                  <a:gd name="T33" fmla="*/ 8 h 42"/>
                  <a:gd name="T34" fmla="*/ 31 w 39"/>
                  <a:gd name="T35" fmla="*/ 7 h 42"/>
                  <a:gd name="T36" fmla="*/ 35 w 39"/>
                  <a:gd name="T37" fmla="*/ 9 h 42"/>
                  <a:gd name="T38" fmla="*/ 39 w 39"/>
                  <a:gd name="T39" fmla="*/ 11 h 42"/>
                  <a:gd name="T40" fmla="*/ 39 w 39"/>
                  <a:gd name="T41" fmla="*/ 15 h 42"/>
                  <a:gd name="T42" fmla="*/ 37 w 39"/>
                  <a:gd name="T43" fmla="*/ 20 h 42"/>
                  <a:gd name="T44" fmla="*/ 30 w 39"/>
                  <a:gd name="T45" fmla="*/ 26 h 42"/>
                  <a:gd name="T46" fmla="*/ 22 w 39"/>
                  <a:gd name="T47" fmla="*/ 30 h 42"/>
                  <a:gd name="T48" fmla="*/ 17 w 39"/>
                  <a:gd name="T49" fmla="*/ 35 h 42"/>
                  <a:gd name="T50" fmla="*/ 16 w 39"/>
                  <a:gd name="T51" fmla="*/ 40 h 42"/>
                  <a:gd name="T52" fmla="*/ 12 w 39"/>
                  <a:gd name="T53" fmla="*/ 42 h 42"/>
                  <a:gd name="T54" fmla="*/ 10 w 39"/>
                  <a:gd name="T55" fmla="*/ 40 h 42"/>
                  <a:gd name="T56" fmla="*/ 7 w 39"/>
                  <a:gd name="T57" fmla="*/ 38 h 42"/>
                  <a:gd name="T58" fmla="*/ 4 w 39"/>
                  <a:gd name="T59" fmla="*/ 40 h 42"/>
                  <a:gd name="T60" fmla="*/ 4 w 39"/>
                  <a:gd name="T61" fmla="*/ 36 h 42"/>
                  <a:gd name="T62" fmla="*/ 6 w 39"/>
                  <a:gd name="T63" fmla="*/ 35 h 42"/>
                  <a:gd name="T64" fmla="*/ 5 w 39"/>
                  <a:gd name="T65" fmla="*/ 3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9" h="42">
                    <a:moveTo>
                      <a:pt x="5" y="32"/>
                    </a:moveTo>
                    <a:lnTo>
                      <a:pt x="8" y="28"/>
                    </a:lnTo>
                    <a:lnTo>
                      <a:pt x="7" y="24"/>
                    </a:lnTo>
                    <a:lnTo>
                      <a:pt x="5" y="28"/>
                    </a:lnTo>
                    <a:lnTo>
                      <a:pt x="0" y="24"/>
                    </a:lnTo>
                    <a:lnTo>
                      <a:pt x="2" y="23"/>
                    </a:lnTo>
                    <a:lnTo>
                      <a:pt x="1" y="17"/>
                    </a:lnTo>
                    <a:lnTo>
                      <a:pt x="4" y="15"/>
                    </a:lnTo>
                    <a:lnTo>
                      <a:pt x="5" y="12"/>
                    </a:lnTo>
                    <a:lnTo>
                      <a:pt x="7" y="7"/>
                    </a:lnTo>
                    <a:lnTo>
                      <a:pt x="6" y="5"/>
                    </a:lnTo>
                    <a:lnTo>
                      <a:pt x="10" y="3"/>
                    </a:lnTo>
                    <a:lnTo>
                      <a:pt x="14" y="0"/>
                    </a:lnTo>
                    <a:lnTo>
                      <a:pt x="22" y="5"/>
                    </a:lnTo>
                    <a:lnTo>
                      <a:pt x="23" y="5"/>
                    </a:lnTo>
                    <a:lnTo>
                      <a:pt x="24" y="7"/>
                    </a:lnTo>
                    <a:lnTo>
                      <a:pt x="30" y="8"/>
                    </a:lnTo>
                    <a:lnTo>
                      <a:pt x="31" y="7"/>
                    </a:lnTo>
                    <a:lnTo>
                      <a:pt x="35" y="9"/>
                    </a:lnTo>
                    <a:lnTo>
                      <a:pt x="39" y="11"/>
                    </a:lnTo>
                    <a:lnTo>
                      <a:pt x="39" y="15"/>
                    </a:lnTo>
                    <a:lnTo>
                      <a:pt x="37" y="20"/>
                    </a:lnTo>
                    <a:lnTo>
                      <a:pt x="30" y="26"/>
                    </a:lnTo>
                    <a:lnTo>
                      <a:pt x="22" y="30"/>
                    </a:lnTo>
                    <a:lnTo>
                      <a:pt x="17" y="35"/>
                    </a:lnTo>
                    <a:lnTo>
                      <a:pt x="16" y="40"/>
                    </a:lnTo>
                    <a:lnTo>
                      <a:pt x="12" y="42"/>
                    </a:lnTo>
                    <a:lnTo>
                      <a:pt x="10" y="40"/>
                    </a:lnTo>
                    <a:lnTo>
                      <a:pt x="7" y="38"/>
                    </a:lnTo>
                    <a:lnTo>
                      <a:pt x="4" y="40"/>
                    </a:lnTo>
                    <a:lnTo>
                      <a:pt x="4" y="36"/>
                    </a:lnTo>
                    <a:lnTo>
                      <a:pt x="6" y="35"/>
                    </a:lnTo>
                    <a:lnTo>
                      <a:pt x="5" y="32"/>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2" name="Freeform 54"/>
              <p:cNvSpPr>
                <a:spLocks/>
              </p:cNvSpPr>
              <p:nvPr/>
            </p:nvSpPr>
            <p:spPr bwMode="auto">
              <a:xfrm>
                <a:off x="2289175" y="6400800"/>
                <a:ext cx="36513" cy="19050"/>
              </a:xfrm>
              <a:custGeom>
                <a:avLst/>
                <a:gdLst>
                  <a:gd name="T0" fmla="*/ 0 w 23"/>
                  <a:gd name="T1" fmla="*/ 8 h 12"/>
                  <a:gd name="T2" fmla="*/ 8 w 23"/>
                  <a:gd name="T3" fmla="*/ 1 h 12"/>
                  <a:gd name="T4" fmla="*/ 14 w 23"/>
                  <a:gd name="T5" fmla="*/ 4 h 12"/>
                  <a:gd name="T6" fmla="*/ 18 w 23"/>
                  <a:gd name="T7" fmla="*/ 0 h 12"/>
                  <a:gd name="T8" fmla="*/ 23 w 23"/>
                  <a:gd name="T9" fmla="*/ 4 h 12"/>
                  <a:gd name="T10" fmla="*/ 22 w 23"/>
                  <a:gd name="T11" fmla="*/ 9 h 12"/>
                  <a:gd name="T12" fmla="*/ 12 w 23"/>
                  <a:gd name="T13" fmla="*/ 11 h 12"/>
                  <a:gd name="T14" fmla="*/ 10 w 23"/>
                  <a:gd name="T15" fmla="*/ 8 h 12"/>
                  <a:gd name="T16" fmla="*/ 3 w 23"/>
                  <a:gd name="T17" fmla="*/ 12 h 12"/>
                  <a:gd name="T18" fmla="*/ 0 w 23"/>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 h="12">
                    <a:moveTo>
                      <a:pt x="0" y="8"/>
                    </a:moveTo>
                    <a:lnTo>
                      <a:pt x="8" y="1"/>
                    </a:lnTo>
                    <a:lnTo>
                      <a:pt x="14" y="4"/>
                    </a:lnTo>
                    <a:lnTo>
                      <a:pt x="18" y="0"/>
                    </a:lnTo>
                    <a:lnTo>
                      <a:pt x="23" y="4"/>
                    </a:lnTo>
                    <a:lnTo>
                      <a:pt x="22" y="9"/>
                    </a:lnTo>
                    <a:lnTo>
                      <a:pt x="12" y="11"/>
                    </a:lnTo>
                    <a:lnTo>
                      <a:pt x="10" y="8"/>
                    </a:lnTo>
                    <a:lnTo>
                      <a:pt x="3" y="12"/>
                    </a:lnTo>
                    <a:lnTo>
                      <a:pt x="0" y="8"/>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9" name="Freeform 61"/>
              <p:cNvSpPr>
                <a:spLocks/>
              </p:cNvSpPr>
              <p:nvPr/>
            </p:nvSpPr>
            <p:spPr bwMode="auto">
              <a:xfrm>
                <a:off x="2360613" y="5707063"/>
                <a:ext cx="30163" cy="39688"/>
              </a:xfrm>
              <a:custGeom>
                <a:avLst/>
                <a:gdLst>
                  <a:gd name="T0" fmla="*/ 13 w 19"/>
                  <a:gd name="T1" fmla="*/ 22 h 25"/>
                  <a:gd name="T2" fmla="*/ 10 w 19"/>
                  <a:gd name="T3" fmla="*/ 24 h 25"/>
                  <a:gd name="T4" fmla="*/ 7 w 19"/>
                  <a:gd name="T5" fmla="*/ 25 h 25"/>
                  <a:gd name="T6" fmla="*/ 7 w 19"/>
                  <a:gd name="T7" fmla="*/ 23 h 25"/>
                  <a:gd name="T8" fmla="*/ 4 w 19"/>
                  <a:gd name="T9" fmla="*/ 23 h 25"/>
                  <a:gd name="T10" fmla="*/ 3 w 19"/>
                  <a:gd name="T11" fmla="*/ 24 h 25"/>
                  <a:gd name="T12" fmla="*/ 0 w 19"/>
                  <a:gd name="T13" fmla="*/ 23 h 25"/>
                  <a:gd name="T14" fmla="*/ 2 w 19"/>
                  <a:gd name="T15" fmla="*/ 20 h 25"/>
                  <a:gd name="T16" fmla="*/ 2 w 19"/>
                  <a:gd name="T17" fmla="*/ 17 h 25"/>
                  <a:gd name="T18" fmla="*/ 3 w 19"/>
                  <a:gd name="T19" fmla="*/ 14 h 25"/>
                  <a:gd name="T20" fmla="*/ 1 w 19"/>
                  <a:gd name="T21" fmla="*/ 11 h 25"/>
                  <a:gd name="T22" fmla="*/ 1 w 19"/>
                  <a:gd name="T23" fmla="*/ 6 h 25"/>
                  <a:gd name="T24" fmla="*/ 3 w 19"/>
                  <a:gd name="T25" fmla="*/ 0 h 25"/>
                  <a:gd name="T26" fmla="*/ 6 w 19"/>
                  <a:gd name="T27" fmla="*/ 1 h 25"/>
                  <a:gd name="T28" fmla="*/ 10 w 19"/>
                  <a:gd name="T29" fmla="*/ 2 h 25"/>
                  <a:gd name="T30" fmla="*/ 18 w 19"/>
                  <a:gd name="T31" fmla="*/ 8 h 25"/>
                  <a:gd name="T32" fmla="*/ 19 w 19"/>
                  <a:gd name="T33" fmla="*/ 11 h 25"/>
                  <a:gd name="T34" fmla="*/ 15 w 19"/>
                  <a:gd name="T35" fmla="*/ 17 h 25"/>
                  <a:gd name="T36" fmla="*/ 13 w 19"/>
                  <a:gd name="T3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25">
                    <a:moveTo>
                      <a:pt x="13" y="22"/>
                    </a:moveTo>
                    <a:lnTo>
                      <a:pt x="10" y="24"/>
                    </a:lnTo>
                    <a:lnTo>
                      <a:pt x="7" y="25"/>
                    </a:lnTo>
                    <a:lnTo>
                      <a:pt x="7" y="23"/>
                    </a:lnTo>
                    <a:lnTo>
                      <a:pt x="4" y="23"/>
                    </a:lnTo>
                    <a:lnTo>
                      <a:pt x="3" y="24"/>
                    </a:lnTo>
                    <a:lnTo>
                      <a:pt x="0" y="23"/>
                    </a:lnTo>
                    <a:lnTo>
                      <a:pt x="2" y="20"/>
                    </a:lnTo>
                    <a:lnTo>
                      <a:pt x="2" y="17"/>
                    </a:lnTo>
                    <a:lnTo>
                      <a:pt x="3" y="14"/>
                    </a:lnTo>
                    <a:lnTo>
                      <a:pt x="1" y="11"/>
                    </a:lnTo>
                    <a:lnTo>
                      <a:pt x="1" y="6"/>
                    </a:lnTo>
                    <a:lnTo>
                      <a:pt x="3" y="0"/>
                    </a:lnTo>
                    <a:lnTo>
                      <a:pt x="6" y="1"/>
                    </a:lnTo>
                    <a:lnTo>
                      <a:pt x="10" y="2"/>
                    </a:lnTo>
                    <a:lnTo>
                      <a:pt x="18" y="8"/>
                    </a:lnTo>
                    <a:lnTo>
                      <a:pt x="19" y="11"/>
                    </a:lnTo>
                    <a:lnTo>
                      <a:pt x="15" y="17"/>
                    </a:lnTo>
                    <a:lnTo>
                      <a:pt x="13" y="22"/>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6" name="Freeform 68"/>
              <p:cNvSpPr>
                <a:spLocks/>
              </p:cNvSpPr>
              <p:nvPr/>
            </p:nvSpPr>
            <p:spPr bwMode="auto">
              <a:xfrm>
                <a:off x="1958975" y="5576888"/>
                <a:ext cx="42863" cy="46038"/>
              </a:xfrm>
              <a:custGeom>
                <a:avLst/>
                <a:gdLst>
                  <a:gd name="T0" fmla="*/ 15 w 27"/>
                  <a:gd name="T1" fmla="*/ 29 h 29"/>
                  <a:gd name="T2" fmla="*/ 11 w 27"/>
                  <a:gd name="T3" fmla="*/ 27 h 29"/>
                  <a:gd name="T4" fmla="*/ 6 w 27"/>
                  <a:gd name="T5" fmla="*/ 27 h 29"/>
                  <a:gd name="T6" fmla="*/ 4 w 27"/>
                  <a:gd name="T7" fmla="*/ 25 h 29"/>
                  <a:gd name="T8" fmla="*/ 0 w 27"/>
                  <a:gd name="T9" fmla="*/ 23 h 29"/>
                  <a:gd name="T10" fmla="*/ 0 w 27"/>
                  <a:gd name="T11" fmla="*/ 20 h 29"/>
                  <a:gd name="T12" fmla="*/ 1 w 27"/>
                  <a:gd name="T13" fmla="*/ 19 h 29"/>
                  <a:gd name="T14" fmla="*/ 0 w 27"/>
                  <a:gd name="T15" fmla="*/ 18 h 29"/>
                  <a:gd name="T16" fmla="*/ 4 w 27"/>
                  <a:gd name="T17" fmla="*/ 12 h 29"/>
                  <a:gd name="T18" fmla="*/ 12 w 27"/>
                  <a:gd name="T19" fmla="*/ 12 h 29"/>
                  <a:gd name="T20" fmla="*/ 12 w 27"/>
                  <a:gd name="T21" fmla="*/ 9 h 29"/>
                  <a:gd name="T22" fmla="*/ 11 w 27"/>
                  <a:gd name="T23" fmla="*/ 9 h 29"/>
                  <a:gd name="T24" fmla="*/ 10 w 27"/>
                  <a:gd name="T25" fmla="*/ 8 h 29"/>
                  <a:gd name="T26" fmla="*/ 7 w 27"/>
                  <a:gd name="T27" fmla="*/ 6 h 29"/>
                  <a:gd name="T28" fmla="*/ 5 w 27"/>
                  <a:gd name="T29" fmla="*/ 3 h 29"/>
                  <a:gd name="T30" fmla="*/ 9 w 27"/>
                  <a:gd name="T31" fmla="*/ 3 h 29"/>
                  <a:gd name="T32" fmla="*/ 9 w 27"/>
                  <a:gd name="T33" fmla="*/ 0 h 29"/>
                  <a:gd name="T34" fmla="*/ 15 w 27"/>
                  <a:gd name="T35" fmla="*/ 0 h 29"/>
                  <a:gd name="T36" fmla="*/ 21 w 27"/>
                  <a:gd name="T37" fmla="*/ 0 h 29"/>
                  <a:gd name="T38" fmla="*/ 21 w 27"/>
                  <a:gd name="T39" fmla="*/ 6 h 29"/>
                  <a:gd name="T40" fmla="*/ 21 w 27"/>
                  <a:gd name="T41" fmla="*/ 13 h 29"/>
                  <a:gd name="T42" fmla="*/ 22 w 27"/>
                  <a:gd name="T43" fmla="*/ 13 h 29"/>
                  <a:gd name="T44" fmla="*/ 24 w 27"/>
                  <a:gd name="T45" fmla="*/ 14 h 29"/>
                  <a:gd name="T46" fmla="*/ 25 w 27"/>
                  <a:gd name="T47" fmla="*/ 13 h 29"/>
                  <a:gd name="T48" fmla="*/ 27 w 27"/>
                  <a:gd name="T49" fmla="*/ 14 h 29"/>
                  <a:gd name="T50" fmla="*/ 24 w 27"/>
                  <a:gd name="T51" fmla="*/ 17 h 29"/>
                  <a:gd name="T52" fmla="*/ 21 w 27"/>
                  <a:gd name="T53" fmla="*/ 19 h 29"/>
                  <a:gd name="T54" fmla="*/ 21 w 27"/>
                  <a:gd name="T55" fmla="*/ 20 h 29"/>
                  <a:gd name="T56" fmla="*/ 21 w 27"/>
                  <a:gd name="T57" fmla="*/ 21 h 29"/>
                  <a:gd name="T58" fmla="*/ 19 w 27"/>
                  <a:gd name="T59" fmla="*/ 24 h 29"/>
                  <a:gd name="T60" fmla="*/ 18 w 27"/>
                  <a:gd name="T61" fmla="*/ 24 h 29"/>
                  <a:gd name="T62" fmla="*/ 18 w 27"/>
                  <a:gd name="T63" fmla="*/ 25 h 29"/>
                  <a:gd name="T64" fmla="*/ 17 w 27"/>
                  <a:gd name="T65" fmla="*/ 25 h 29"/>
                  <a:gd name="T66" fmla="*/ 15 w 27"/>
                  <a:gd name="T67" fmla="*/ 27 h 29"/>
                  <a:gd name="T68" fmla="*/ 15 w 27"/>
                  <a:gd name="T6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7" h="29">
                    <a:moveTo>
                      <a:pt x="15" y="29"/>
                    </a:moveTo>
                    <a:lnTo>
                      <a:pt x="11" y="27"/>
                    </a:lnTo>
                    <a:lnTo>
                      <a:pt x="6" y="27"/>
                    </a:lnTo>
                    <a:lnTo>
                      <a:pt x="4" y="25"/>
                    </a:lnTo>
                    <a:lnTo>
                      <a:pt x="0" y="23"/>
                    </a:lnTo>
                    <a:lnTo>
                      <a:pt x="0" y="20"/>
                    </a:lnTo>
                    <a:lnTo>
                      <a:pt x="1" y="19"/>
                    </a:lnTo>
                    <a:lnTo>
                      <a:pt x="0" y="18"/>
                    </a:lnTo>
                    <a:lnTo>
                      <a:pt x="4" y="12"/>
                    </a:lnTo>
                    <a:lnTo>
                      <a:pt x="12" y="12"/>
                    </a:lnTo>
                    <a:lnTo>
                      <a:pt x="12" y="9"/>
                    </a:lnTo>
                    <a:lnTo>
                      <a:pt x="11" y="9"/>
                    </a:lnTo>
                    <a:lnTo>
                      <a:pt x="10" y="8"/>
                    </a:lnTo>
                    <a:lnTo>
                      <a:pt x="7" y="6"/>
                    </a:lnTo>
                    <a:lnTo>
                      <a:pt x="5" y="3"/>
                    </a:lnTo>
                    <a:lnTo>
                      <a:pt x="9" y="3"/>
                    </a:lnTo>
                    <a:lnTo>
                      <a:pt x="9" y="0"/>
                    </a:lnTo>
                    <a:lnTo>
                      <a:pt x="15" y="0"/>
                    </a:lnTo>
                    <a:lnTo>
                      <a:pt x="21" y="0"/>
                    </a:lnTo>
                    <a:lnTo>
                      <a:pt x="21" y="6"/>
                    </a:lnTo>
                    <a:lnTo>
                      <a:pt x="21" y="13"/>
                    </a:lnTo>
                    <a:lnTo>
                      <a:pt x="22" y="13"/>
                    </a:lnTo>
                    <a:lnTo>
                      <a:pt x="24" y="14"/>
                    </a:lnTo>
                    <a:lnTo>
                      <a:pt x="25" y="13"/>
                    </a:lnTo>
                    <a:lnTo>
                      <a:pt x="27" y="14"/>
                    </a:lnTo>
                    <a:lnTo>
                      <a:pt x="24" y="17"/>
                    </a:lnTo>
                    <a:lnTo>
                      <a:pt x="21" y="19"/>
                    </a:lnTo>
                    <a:lnTo>
                      <a:pt x="21" y="20"/>
                    </a:lnTo>
                    <a:lnTo>
                      <a:pt x="21" y="21"/>
                    </a:lnTo>
                    <a:lnTo>
                      <a:pt x="19" y="24"/>
                    </a:lnTo>
                    <a:lnTo>
                      <a:pt x="18" y="24"/>
                    </a:lnTo>
                    <a:lnTo>
                      <a:pt x="18" y="25"/>
                    </a:lnTo>
                    <a:lnTo>
                      <a:pt x="17" y="25"/>
                    </a:lnTo>
                    <a:lnTo>
                      <a:pt x="15" y="27"/>
                    </a:lnTo>
                    <a:lnTo>
                      <a:pt x="15" y="29"/>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8" name="Freeform 70"/>
              <p:cNvSpPr>
                <a:spLocks/>
              </p:cNvSpPr>
              <p:nvPr/>
            </p:nvSpPr>
            <p:spPr bwMode="auto">
              <a:xfrm>
                <a:off x="2287588" y="5680075"/>
                <a:ext cx="50800" cy="74613"/>
              </a:xfrm>
              <a:custGeom>
                <a:avLst/>
                <a:gdLst>
                  <a:gd name="T0" fmla="*/ 11 w 32"/>
                  <a:gd name="T1" fmla="*/ 0 h 47"/>
                  <a:gd name="T2" fmla="*/ 15 w 32"/>
                  <a:gd name="T3" fmla="*/ 2 h 47"/>
                  <a:gd name="T4" fmla="*/ 19 w 32"/>
                  <a:gd name="T5" fmla="*/ 6 h 47"/>
                  <a:gd name="T6" fmla="*/ 19 w 32"/>
                  <a:gd name="T7" fmla="*/ 10 h 47"/>
                  <a:gd name="T8" fmla="*/ 23 w 32"/>
                  <a:gd name="T9" fmla="*/ 10 h 47"/>
                  <a:gd name="T10" fmla="*/ 26 w 32"/>
                  <a:gd name="T11" fmla="*/ 13 h 47"/>
                  <a:gd name="T12" fmla="*/ 29 w 32"/>
                  <a:gd name="T13" fmla="*/ 16 h 47"/>
                  <a:gd name="T14" fmla="*/ 27 w 32"/>
                  <a:gd name="T15" fmla="*/ 22 h 47"/>
                  <a:gd name="T16" fmla="*/ 23 w 32"/>
                  <a:gd name="T17" fmla="*/ 24 h 47"/>
                  <a:gd name="T18" fmla="*/ 24 w 32"/>
                  <a:gd name="T19" fmla="*/ 25 h 47"/>
                  <a:gd name="T20" fmla="*/ 23 w 32"/>
                  <a:gd name="T21" fmla="*/ 29 h 47"/>
                  <a:gd name="T22" fmla="*/ 25 w 32"/>
                  <a:gd name="T23" fmla="*/ 34 h 47"/>
                  <a:gd name="T24" fmla="*/ 27 w 32"/>
                  <a:gd name="T25" fmla="*/ 34 h 47"/>
                  <a:gd name="T26" fmla="*/ 29 w 32"/>
                  <a:gd name="T27" fmla="*/ 37 h 47"/>
                  <a:gd name="T28" fmla="*/ 32 w 32"/>
                  <a:gd name="T29" fmla="*/ 43 h 47"/>
                  <a:gd name="T30" fmla="*/ 31 w 32"/>
                  <a:gd name="T31" fmla="*/ 43 h 47"/>
                  <a:gd name="T32" fmla="*/ 27 w 32"/>
                  <a:gd name="T33" fmla="*/ 42 h 47"/>
                  <a:gd name="T34" fmla="*/ 25 w 32"/>
                  <a:gd name="T35" fmla="*/ 45 h 47"/>
                  <a:gd name="T36" fmla="*/ 21 w 32"/>
                  <a:gd name="T37" fmla="*/ 46 h 47"/>
                  <a:gd name="T38" fmla="*/ 20 w 32"/>
                  <a:gd name="T39" fmla="*/ 46 h 47"/>
                  <a:gd name="T40" fmla="*/ 19 w 32"/>
                  <a:gd name="T41" fmla="*/ 47 h 47"/>
                  <a:gd name="T42" fmla="*/ 15 w 32"/>
                  <a:gd name="T43" fmla="*/ 47 h 47"/>
                  <a:gd name="T44" fmla="*/ 12 w 32"/>
                  <a:gd name="T45" fmla="*/ 43 h 47"/>
                  <a:gd name="T46" fmla="*/ 11 w 32"/>
                  <a:gd name="T47" fmla="*/ 41 h 47"/>
                  <a:gd name="T48" fmla="*/ 9 w 32"/>
                  <a:gd name="T49" fmla="*/ 37 h 47"/>
                  <a:gd name="T50" fmla="*/ 11 w 32"/>
                  <a:gd name="T51" fmla="*/ 31 h 47"/>
                  <a:gd name="T52" fmla="*/ 12 w 32"/>
                  <a:gd name="T53" fmla="*/ 29 h 47"/>
                  <a:gd name="T54" fmla="*/ 11 w 32"/>
                  <a:gd name="T55" fmla="*/ 26 h 47"/>
                  <a:gd name="T56" fmla="*/ 8 w 32"/>
                  <a:gd name="T57" fmla="*/ 25 h 47"/>
                  <a:gd name="T58" fmla="*/ 9 w 32"/>
                  <a:gd name="T59" fmla="*/ 22 h 47"/>
                  <a:gd name="T60" fmla="*/ 8 w 32"/>
                  <a:gd name="T61" fmla="*/ 20 h 47"/>
                  <a:gd name="T62" fmla="*/ 4 w 32"/>
                  <a:gd name="T63" fmla="*/ 20 h 47"/>
                  <a:gd name="T64" fmla="*/ 0 w 32"/>
                  <a:gd name="T65" fmla="*/ 16 h 47"/>
                  <a:gd name="T66" fmla="*/ 2 w 32"/>
                  <a:gd name="T67" fmla="*/ 14 h 47"/>
                  <a:gd name="T68" fmla="*/ 1 w 32"/>
                  <a:gd name="T69" fmla="*/ 11 h 47"/>
                  <a:gd name="T70" fmla="*/ 6 w 32"/>
                  <a:gd name="T71" fmla="*/ 10 h 47"/>
                  <a:gd name="T72" fmla="*/ 7 w 32"/>
                  <a:gd name="T73" fmla="*/ 8 h 47"/>
                  <a:gd name="T74" fmla="*/ 4 w 32"/>
                  <a:gd name="T75" fmla="*/ 6 h 47"/>
                  <a:gd name="T76" fmla="*/ 6 w 32"/>
                  <a:gd name="T77" fmla="*/ 3 h 47"/>
                  <a:gd name="T78" fmla="*/ 11 w 32"/>
                  <a:gd name="T7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47">
                    <a:moveTo>
                      <a:pt x="11" y="0"/>
                    </a:moveTo>
                    <a:lnTo>
                      <a:pt x="15" y="2"/>
                    </a:lnTo>
                    <a:lnTo>
                      <a:pt x="19" y="6"/>
                    </a:lnTo>
                    <a:lnTo>
                      <a:pt x="19" y="10"/>
                    </a:lnTo>
                    <a:lnTo>
                      <a:pt x="23" y="10"/>
                    </a:lnTo>
                    <a:lnTo>
                      <a:pt x="26" y="13"/>
                    </a:lnTo>
                    <a:lnTo>
                      <a:pt x="29" y="16"/>
                    </a:lnTo>
                    <a:lnTo>
                      <a:pt x="27" y="22"/>
                    </a:lnTo>
                    <a:lnTo>
                      <a:pt x="23" y="24"/>
                    </a:lnTo>
                    <a:lnTo>
                      <a:pt x="24" y="25"/>
                    </a:lnTo>
                    <a:lnTo>
                      <a:pt x="23" y="29"/>
                    </a:lnTo>
                    <a:lnTo>
                      <a:pt x="25" y="34"/>
                    </a:lnTo>
                    <a:lnTo>
                      <a:pt x="27" y="34"/>
                    </a:lnTo>
                    <a:lnTo>
                      <a:pt x="29" y="37"/>
                    </a:lnTo>
                    <a:lnTo>
                      <a:pt x="32" y="43"/>
                    </a:lnTo>
                    <a:lnTo>
                      <a:pt x="31" y="43"/>
                    </a:lnTo>
                    <a:lnTo>
                      <a:pt x="27" y="42"/>
                    </a:lnTo>
                    <a:lnTo>
                      <a:pt x="25" y="45"/>
                    </a:lnTo>
                    <a:lnTo>
                      <a:pt x="21" y="46"/>
                    </a:lnTo>
                    <a:lnTo>
                      <a:pt x="20" y="46"/>
                    </a:lnTo>
                    <a:lnTo>
                      <a:pt x="19" y="47"/>
                    </a:lnTo>
                    <a:lnTo>
                      <a:pt x="15" y="47"/>
                    </a:lnTo>
                    <a:lnTo>
                      <a:pt x="12" y="43"/>
                    </a:lnTo>
                    <a:lnTo>
                      <a:pt x="11" y="41"/>
                    </a:lnTo>
                    <a:lnTo>
                      <a:pt x="9" y="37"/>
                    </a:lnTo>
                    <a:lnTo>
                      <a:pt x="11" y="31"/>
                    </a:lnTo>
                    <a:lnTo>
                      <a:pt x="12" y="29"/>
                    </a:lnTo>
                    <a:lnTo>
                      <a:pt x="11" y="26"/>
                    </a:lnTo>
                    <a:lnTo>
                      <a:pt x="8" y="25"/>
                    </a:lnTo>
                    <a:lnTo>
                      <a:pt x="9" y="22"/>
                    </a:lnTo>
                    <a:lnTo>
                      <a:pt x="8" y="20"/>
                    </a:lnTo>
                    <a:lnTo>
                      <a:pt x="4" y="20"/>
                    </a:lnTo>
                    <a:lnTo>
                      <a:pt x="0" y="16"/>
                    </a:lnTo>
                    <a:lnTo>
                      <a:pt x="2" y="14"/>
                    </a:lnTo>
                    <a:lnTo>
                      <a:pt x="1" y="11"/>
                    </a:lnTo>
                    <a:lnTo>
                      <a:pt x="6" y="10"/>
                    </a:lnTo>
                    <a:lnTo>
                      <a:pt x="7" y="8"/>
                    </a:lnTo>
                    <a:lnTo>
                      <a:pt x="4" y="6"/>
                    </a:lnTo>
                    <a:lnTo>
                      <a:pt x="6" y="3"/>
                    </a:lnTo>
                    <a:lnTo>
                      <a:pt x="11"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9" name="Freeform 71"/>
              <p:cNvSpPr>
                <a:spLocks/>
              </p:cNvSpPr>
              <p:nvPr/>
            </p:nvSpPr>
            <p:spPr bwMode="auto">
              <a:xfrm>
                <a:off x="1989138" y="5597525"/>
                <a:ext cx="66675" cy="31750"/>
              </a:xfrm>
              <a:custGeom>
                <a:avLst/>
                <a:gdLst>
                  <a:gd name="T0" fmla="*/ 14 w 42"/>
                  <a:gd name="T1" fmla="*/ 20 h 20"/>
                  <a:gd name="T2" fmla="*/ 13 w 42"/>
                  <a:gd name="T3" fmla="*/ 18 h 20"/>
                  <a:gd name="T4" fmla="*/ 11 w 42"/>
                  <a:gd name="T5" fmla="*/ 18 h 20"/>
                  <a:gd name="T6" fmla="*/ 11 w 42"/>
                  <a:gd name="T7" fmla="*/ 14 h 20"/>
                  <a:gd name="T8" fmla="*/ 10 w 42"/>
                  <a:gd name="T9" fmla="*/ 14 h 20"/>
                  <a:gd name="T10" fmla="*/ 9 w 42"/>
                  <a:gd name="T11" fmla="*/ 13 h 20"/>
                  <a:gd name="T12" fmla="*/ 6 w 42"/>
                  <a:gd name="T13" fmla="*/ 14 h 20"/>
                  <a:gd name="T14" fmla="*/ 5 w 42"/>
                  <a:gd name="T15" fmla="*/ 13 h 20"/>
                  <a:gd name="T16" fmla="*/ 4 w 42"/>
                  <a:gd name="T17" fmla="*/ 12 h 20"/>
                  <a:gd name="T18" fmla="*/ 3 w 42"/>
                  <a:gd name="T19" fmla="*/ 11 h 20"/>
                  <a:gd name="T20" fmla="*/ 0 w 42"/>
                  <a:gd name="T21" fmla="*/ 11 h 20"/>
                  <a:gd name="T22" fmla="*/ 2 w 42"/>
                  <a:gd name="T23" fmla="*/ 8 h 20"/>
                  <a:gd name="T24" fmla="*/ 2 w 42"/>
                  <a:gd name="T25" fmla="*/ 7 h 20"/>
                  <a:gd name="T26" fmla="*/ 2 w 42"/>
                  <a:gd name="T27" fmla="*/ 6 h 20"/>
                  <a:gd name="T28" fmla="*/ 5 w 42"/>
                  <a:gd name="T29" fmla="*/ 4 h 20"/>
                  <a:gd name="T30" fmla="*/ 8 w 42"/>
                  <a:gd name="T31" fmla="*/ 1 h 20"/>
                  <a:gd name="T32" fmla="*/ 9 w 42"/>
                  <a:gd name="T33" fmla="*/ 1 h 20"/>
                  <a:gd name="T34" fmla="*/ 10 w 42"/>
                  <a:gd name="T35" fmla="*/ 0 h 20"/>
                  <a:gd name="T36" fmla="*/ 13 w 42"/>
                  <a:gd name="T37" fmla="*/ 0 h 20"/>
                  <a:gd name="T38" fmla="*/ 13 w 42"/>
                  <a:gd name="T39" fmla="*/ 1 h 20"/>
                  <a:gd name="T40" fmla="*/ 14 w 42"/>
                  <a:gd name="T41" fmla="*/ 1 h 20"/>
                  <a:gd name="T42" fmla="*/ 17 w 42"/>
                  <a:gd name="T43" fmla="*/ 1 h 20"/>
                  <a:gd name="T44" fmla="*/ 20 w 42"/>
                  <a:gd name="T45" fmla="*/ 1 h 20"/>
                  <a:gd name="T46" fmla="*/ 22 w 42"/>
                  <a:gd name="T47" fmla="*/ 0 h 20"/>
                  <a:gd name="T48" fmla="*/ 23 w 42"/>
                  <a:gd name="T49" fmla="*/ 0 h 20"/>
                  <a:gd name="T50" fmla="*/ 25 w 42"/>
                  <a:gd name="T51" fmla="*/ 0 h 20"/>
                  <a:gd name="T52" fmla="*/ 27 w 42"/>
                  <a:gd name="T53" fmla="*/ 0 h 20"/>
                  <a:gd name="T54" fmla="*/ 28 w 42"/>
                  <a:gd name="T55" fmla="*/ 0 h 20"/>
                  <a:gd name="T56" fmla="*/ 29 w 42"/>
                  <a:gd name="T57" fmla="*/ 0 h 20"/>
                  <a:gd name="T58" fmla="*/ 33 w 42"/>
                  <a:gd name="T59" fmla="*/ 0 h 20"/>
                  <a:gd name="T60" fmla="*/ 34 w 42"/>
                  <a:gd name="T61" fmla="*/ 1 h 20"/>
                  <a:gd name="T62" fmla="*/ 35 w 42"/>
                  <a:gd name="T63" fmla="*/ 2 h 20"/>
                  <a:gd name="T64" fmla="*/ 38 w 42"/>
                  <a:gd name="T65" fmla="*/ 4 h 20"/>
                  <a:gd name="T66" fmla="*/ 40 w 42"/>
                  <a:gd name="T67" fmla="*/ 5 h 20"/>
                  <a:gd name="T68" fmla="*/ 42 w 42"/>
                  <a:gd name="T69" fmla="*/ 6 h 20"/>
                  <a:gd name="T70" fmla="*/ 39 w 42"/>
                  <a:gd name="T71" fmla="*/ 6 h 20"/>
                  <a:gd name="T72" fmla="*/ 39 w 42"/>
                  <a:gd name="T73" fmla="*/ 7 h 20"/>
                  <a:gd name="T74" fmla="*/ 37 w 42"/>
                  <a:gd name="T75" fmla="*/ 8 h 20"/>
                  <a:gd name="T76" fmla="*/ 34 w 42"/>
                  <a:gd name="T77" fmla="*/ 8 h 20"/>
                  <a:gd name="T78" fmla="*/ 33 w 42"/>
                  <a:gd name="T79" fmla="*/ 10 h 20"/>
                  <a:gd name="T80" fmla="*/ 32 w 42"/>
                  <a:gd name="T81" fmla="*/ 8 h 20"/>
                  <a:gd name="T82" fmla="*/ 31 w 42"/>
                  <a:gd name="T83" fmla="*/ 7 h 20"/>
                  <a:gd name="T84" fmla="*/ 31 w 42"/>
                  <a:gd name="T85" fmla="*/ 8 h 20"/>
                  <a:gd name="T86" fmla="*/ 29 w 42"/>
                  <a:gd name="T87" fmla="*/ 10 h 20"/>
                  <a:gd name="T88" fmla="*/ 28 w 42"/>
                  <a:gd name="T89" fmla="*/ 10 h 20"/>
                  <a:gd name="T90" fmla="*/ 28 w 42"/>
                  <a:gd name="T91" fmla="*/ 11 h 20"/>
                  <a:gd name="T92" fmla="*/ 26 w 42"/>
                  <a:gd name="T93" fmla="*/ 13 h 20"/>
                  <a:gd name="T94" fmla="*/ 25 w 42"/>
                  <a:gd name="T95" fmla="*/ 13 h 20"/>
                  <a:gd name="T96" fmla="*/ 25 w 42"/>
                  <a:gd name="T97" fmla="*/ 14 h 20"/>
                  <a:gd name="T98" fmla="*/ 22 w 42"/>
                  <a:gd name="T99" fmla="*/ 13 h 20"/>
                  <a:gd name="T100" fmla="*/ 21 w 42"/>
                  <a:gd name="T101" fmla="*/ 14 h 20"/>
                  <a:gd name="T102" fmla="*/ 20 w 42"/>
                  <a:gd name="T103" fmla="*/ 14 h 20"/>
                  <a:gd name="T104" fmla="*/ 17 w 42"/>
                  <a:gd name="T105" fmla="*/ 14 h 20"/>
                  <a:gd name="T106" fmla="*/ 17 w 42"/>
                  <a:gd name="T107" fmla="*/ 18 h 20"/>
                  <a:gd name="T108" fmla="*/ 17 w 42"/>
                  <a:gd name="T109" fmla="*/ 18 h 20"/>
                  <a:gd name="T110" fmla="*/ 16 w 42"/>
                  <a:gd name="T111" fmla="*/ 20 h 20"/>
                  <a:gd name="T112" fmla="*/ 14 w 42"/>
                  <a:gd name="T113"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 h="20">
                    <a:moveTo>
                      <a:pt x="14" y="20"/>
                    </a:moveTo>
                    <a:lnTo>
                      <a:pt x="13" y="18"/>
                    </a:lnTo>
                    <a:lnTo>
                      <a:pt x="11" y="18"/>
                    </a:lnTo>
                    <a:lnTo>
                      <a:pt x="11" y="14"/>
                    </a:lnTo>
                    <a:lnTo>
                      <a:pt x="10" y="14"/>
                    </a:lnTo>
                    <a:lnTo>
                      <a:pt x="9" y="13"/>
                    </a:lnTo>
                    <a:lnTo>
                      <a:pt x="6" y="14"/>
                    </a:lnTo>
                    <a:lnTo>
                      <a:pt x="5" y="13"/>
                    </a:lnTo>
                    <a:lnTo>
                      <a:pt x="4" y="12"/>
                    </a:lnTo>
                    <a:lnTo>
                      <a:pt x="3" y="11"/>
                    </a:lnTo>
                    <a:lnTo>
                      <a:pt x="0" y="11"/>
                    </a:lnTo>
                    <a:lnTo>
                      <a:pt x="2" y="8"/>
                    </a:lnTo>
                    <a:lnTo>
                      <a:pt x="2" y="7"/>
                    </a:lnTo>
                    <a:lnTo>
                      <a:pt x="2" y="6"/>
                    </a:lnTo>
                    <a:lnTo>
                      <a:pt x="5" y="4"/>
                    </a:lnTo>
                    <a:lnTo>
                      <a:pt x="8" y="1"/>
                    </a:lnTo>
                    <a:lnTo>
                      <a:pt x="9" y="1"/>
                    </a:lnTo>
                    <a:lnTo>
                      <a:pt x="10" y="0"/>
                    </a:lnTo>
                    <a:lnTo>
                      <a:pt x="13" y="0"/>
                    </a:lnTo>
                    <a:lnTo>
                      <a:pt x="13" y="1"/>
                    </a:lnTo>
                    <a:lnTo>
                      <a:pt x="14" y="1"/>
                    </a:lnTo>
                    <a:lnTo>
                      <a:pt x="17" y="1"/>
                    </a:lnTo>
                    <a:lnTo>
                      <a:pt x="20" y="1"/>
                    </a:lnTo>
                    <a:lnTo>
                      <a:pt x="22" y="0"/>
                    </a:lnTo>
                    <a:lnTo>
                      <a:pt x="23" y="0"/>
                    </a:lnTo>
                    <a:lnTo>
                      <a:pt x="25" y="0"/>
                    </a:lnTo>
                    <a:lnTo>
                      <a:pt x="27" y="0"/>
                    </a:lnTo>
                    <a:lnTo>
                      <a:pt x="28" y="0"/>
                    </a:lnTo>
                    <a:lnTo>
                      <a:pt x="29" y="0"/>
                    </a:lnTo>
                    <a:lnTo>
                      <a:pt x="33" y="0"/>
                    </a:lnTo>
                    <a:lnTo>
                      <a:pt x="34" y="1"/>
                    </a:lnTo>
                    <a:lnTo>
                      <a:pt x="35" y="2"/>
                    </a:lnTo>
                    <a:lnTo>
                      <a:pt x="38" y="4"/>
                    </a:lnTo>
                    <a:lnTo>
                      <a:pt x="40" y="5"/>
                    </a:lnTo>
                    <a:lnTo>
                      <a:pt x="42" y="6"/>
                    </a:lnTo>
                    <a:lnTo>
                      <a:pt x="39" y="6"/>
                    </a:lnTo>
                    <a:lnTo>
                      <a:pt x="39" y="7"/>
                    </a:lnTo>
                    <a:lnTo>
                      <a:pt x="37" y="8"/>
                    </a:lnTo>
                    <a:lnTo>
                      <a:pt x="34" y="8"/>
                    </a:lnTo>
                    <a:lnTo>
                      <a:pt x="33" y="10"/>
                    </a:lnTo>
                    <a:lnTo>
                      <a:pt x="32" y="8"/>
                    </a:lnTo>
                    <a:lnTo>
                      <a:pt x="31" y="7"/>
                    </a:lnTo>
                    <a:lnTo>
                      <a:pt x="31" y="8"/>
                    </a:lnTo>
                    <a:lnTo>
                      <a:pt x="29" y="10"/>
                    </a:lnTo>
                    <a:lnTo>
                      <a:pt x="28" y="10"/>
                    </a:lnTo>
                    <a:lnTo>
                      <a:pt x="28" y="11"/>
                    </a:lnTo>
                    <a:lnTo>
                      <a:pt x="26" y="13"/>
                    </a:lnTo>
                    <a:lnTo>
                      <a:pt x="25" y="13"/>
                    </a:lnTo>
                    <a:lnTo>
                      <a:pt x="25" y="14"/>
                    </a:lnTo>
                    <a:lnTo>
                      <a:pt x="22" y="13"/>
                    </a:lnTo>
                    <a:lnTo>
                      <a:pt x="21" y="14"/>
                    </a:lnTo>
                    <a:lnTo>
                      <a:pt x="20" y="14"/>
                    </a:lnTo>
                    <a:lnTo>
                      <a:pt x="17" y="14"/>
                    </a:lnTo>
                    <a:lnTo>
                      <a:pt x="17" y="18"/>
                    </a:lnTo>
                    <a:lnTo>
                      <a:pt x="17" y="18"/>
                    </a:lnTo>
                    <a:lnTo>
                      <a:pt x="16" y="20"/>
                    </a:lnTo>
                    <a:lnTo>
                      <a:pt x="14" y="2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1" name="Freeform 73"/>
              <p:cNvSpPr>
                <a:spLocks/>
              </p:cNvSpPr>
              <p:nvPr/>
            </p:nvSpPr>
            <p:spPr bwMode="auto">
              <a:xfrm>
                <a:off x="2149475" y="5553075"/>
                <a:ext cx="28575" cy="20638"/>
              </a:xfrm>
              <a:custGeom>
                <a:avLst/>
                <a:gdLst>
                  <a:gd name="T0" fmla="*/ 8 w 18"/>
                  <a:gd name="T1" fmla="*/ 0 h 13"/>
                  <a:gd name="T2" fmla="*/ 12 w 18"/>
                  <a:gd name="T3" fmla="*/ 0 h 13"/>
                  <a:gd name="T4" fmla="*/ 18 w 18"/>
                  <a:gd name="T5" fmla="*/ 1 h 13"/>
                  <a:gd name="T6" fmla="*/ 18 w 18"/>
                  <a:gd name="T7" fmla="*/ 5 h 13"/>
                  <a:gd name="T8" fmla="*/ 18 w 18"/>
                  <a:gd name="T9" fmla="*/ 9 h 13"/>
                  <a:gd name="T10" fmla="*/ 17 w 18"/>
                  <a:gd name="T11" fmla="*/ 10 h 13"/>
                  <a:gd name="T12" fmla="*/ 18 w 18"/>
                  <a:gd name="T13" fmla="*/ 11 h 13"/>
                  <a:gd name="T14" fmla="*/ 18 w 18"/>
                  <a:gd name="T15" fmla="*/ 13 h 13"/>
                  <a:gd name="T16" fmla="*/ 13 w 18"/>
                  <a:gd name="T17" fmla="*/ 12 h 13"/>
                  <a:gd name="T18" fmla="*/ 11 w 18"/>
                  <a:gd name="T19" fmla="*/ 12 h 13"/>
                  <a:gd name="T20" fmla="*/ 6 w 18"/>
                  <a:gd name="T21" fmla="*/ 12 h 13"/>
                  <a:gd name="T22" fmla="*/ 3 w 18"/>
                  <a:gd name="T23" fmla="*/ 13 h 13"/>
                  <a:gd name="T24" fmla="*/ 0 w 18"/>
                  <a:gd name="T25" fmla="*/ 11 h 13"/>
                  <a:gd name="T26" fmla="*/ 0 w 18"/>
                  <a:gd name="T27" fmla="*/ 9 h 13"/>
                  <a:gd name="T28" fmla="*/ 6 w 18"/>
                  <a:gd name="T29" fmla="*/ 10 h 13"/>
                  <a:gd name="T30" fmla="*/ 11 w 18"/>
                  <a:gd name="T31" fmla="*/ 11 h 13"/>
                  <a:gd name="T32" fmla="*/ 13 w 18"/>
                  <a:gd name="T33" fmla="*/ 9 h 13"/>
                  <a:gd name="T34" fmla="*/ 11 w 18"/>
                  <a:gd name="T35" fmla="*/ 6 h 13"/>
                  <a:gd name="T36" fmla="*/ 11 w 18"/>
                  <a:gd name="T37" fmla="*/ 3 h 13"/>
                  <a:gd name="T38" fmla="*/ 6 w 18"/>
                  <a:gd name="T39" fmla="*/ 3 h 13"/>
                  <a:gd name="T40" fmla="*/ 8 w 18"/>
                  <a:gd name="T4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8" h="13">
                    <a:moveTo>
                      <a:pt x="8" y="0"/>
                    </a:moveTo>
                    <a:lnTo>
                      <a:pt x="12" y="0"/>
                    </a:lnTo>
                    <a:lnTo>
                      <a:pt x="18" y="1"/>
                    </a:lnTo>
                    <a:lnTo>
                      <a:pt x="18" y="5"/>
                    </a:lnTo>
                    <a:lnTo>
                      <a:pt x="18" y="9"/>
                    </a:lnTo>
                    <a:lnTo>
                      <a:pt x="17" y="10"/>
                    </a:lnTo>
                    <a:lnTo>
                      <a:pt x="18" y="11"/>
                    </a:lnTo>
                    <a:lnTo>
                      <a:pt x="18" y="13"/>
                    </a:lnTo>
                    <a:lnTo>
                      <a:pt x="13" y="12"/>
                    </a:lnTo>
                    <a:lnTo>
                      <a:pt x="11" y="12"/>
                    </a:lnTo>
                    <a:lnTo>
                      <a:pt x="6" y="12"/>
                    </a:lnTo>
                    <a:lnTo>
                      <a:pt x="3" y="13"/>
                    </a:lnTo>
                    <a:lnTo>
                      <a:pt x="0" y="11"/>
                    </a:lnTo>
                    <a:lnTo>
                      <a:pt x="0" y="9"/>
                    </a:lnTo>
                    <a:lnTo>
                      <a:pt x="6" y="10"/>
                    </a:lnTo>
                    <a:lnTo>
                      <a:pt x="11" y="11"/>
                    </a:lnTo>
                    <a:lnTo>
                      <a:pt x="13" y="9"/>
                    </a:lnTo>
                    <a:lnTo>
                      <a:pt x="11" y="6"/>
                    </a:lnTo>
                    <a:lnTo>
                      <a:pt x="11" y="3"/>
                    </a:lnTo>
                    <a:lnTo>
                      <a:pt x="6" y="3"/>
                    </a:lnTo>
                    <a:lnTo>
                      <a:pt x="8"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1" name="Freeform 83"/>
              <p:cNvSpPr>
                <a:spLocks/>
              </p:cNvSpPr>
              <p:nvPr/>
            </p:nvSpPr>
            <p:spPr bwMode="auto">
              <a:xfrm>
                <a:off x="2106613" y="5568950"/>
                <a:ext cx="23813" cy="9525"/>
              </a:xfrm>
              <a:custGeom>
                <a:avLst/>
                <a:gdLst>
                  <a:gd name="T0" fmla="*/ 5 w 15"/>
                  <a:gd name="T1" fmla="*/ 0 h 6"/>
                  <a:gd name="T2" fmla="*/ 10 w 15"/>
                  <a:gd name="T3" fmla="*/ 1 h 6"/>
                  <a:gd name="T4" fmla="*/ 13 w 15"/>
                  <a:gd name="T5" fmla="*/ 2 h 6"/>
                  <a:gd name="T6" fmla="*/ 15 w 15"/>
                  <a:gd name="T7" fmla="*/ 5 h 6"/>
                  <a:gd name="T8" fmla="*/ 10 w 15"/>
                  <a:gd name="T9" fmla="*/ 5 h 6"/>
                  <a:gd name="T10" fmla="*/ 7 w 15"/>
                  <a:gd name="T11" fmla="*/ 6 h 6"/>
                  <a:gd name="T12" fmla="*/ 4 w 15"/>
                  <a:gd name="T13" fmla="*/ 5 h 6"/>
                  <a:gd name="T14" fmla="*/ 0 w 15"/>
                  <a:gd name="T15" fmla="*/ 2 h 6"/>
                  <a:gd name="T16" fmla="*/ 1 w 15"/>
                  <a:gd name="T17" fmla="*/ 0 h 6"/>
                  <a:gd name="T18" fmla="*/ 4 w 15"/>
                  <a:gd name="T19" fmla="*/ 0 h 6"/>
                  <a:gd name="T20" fmla="*/ 5 w 15"/>
                  <a:gd name="T2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6">
                    <a:moveTo>
                      <a:pt x="5" y="0"/>
                    </a:moveTo>
                    <a:lnTo>
                      <a:pt x="10" y="1"/>
                    </a:lnTo>
                    <a:lnTo>
                      <a:pt x="13" y="2"/>
                    </a:lnTo>
                    <a:lnTo>
                      <a:pt x="15" y="5"/>
                    </a:lnTo>
                    <a:lnTo>
                      <a:pt x="10" y="5"/>
                    </a:lnTo>
                    <a:lnTo>
                      <a:pt x="7" y="6"/>
                    </a:lnTo>
                    <a:lnTo>
                      <a:pt x="4" y="5"/>
                    </a:lnTo>
                    <a:lnTo>
                      <a:pt x="0" y="2"/>
                    </a:lnTo>
                    <a:lnTo>
                      <a:pt x="1" y="0"/>
                    </a:lnTo>
                    <a:lnTo>
                      <a:pt x="4" y="0"/>
                    </a:lnTo>
                    <a:lnTo>
                      <a:pt x="5"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8" name="Freeform 120"/>
              <p:cNvSpPr>
                <a:spLocks/>
              </p:cNvSpPr>
              <p:nvPr/>
            </p:nvSpPr>
            <p:spPr bwMode="auto">
              <a:xfrm>
                <a:off x="2006600" y="5607050"/>
                <a:ext cx="49213" cy="47625"/>
              </a:xfrm>
              <a:custGeom>
                <a:avLst/>
                <a:gdLst>
                  <a:gd name="T0" fmla="*/ 14 w 31"/>
                  <a:gd name="T1" fmla="*/ 28 h 30"/>
                  <a:gd name="T2" fmla="*/ 11 w 31"/>
                  <a:gd name="T3" fmla="*/ 25 h 30"/>
                  <a:gd name="T4" fmla="*/ 9 w 31"/>
                  <a:gd name="T5" fmla="*/ 23 h 30"/>
                  <a:gd name="T6" fmla="*/ 6 w 31"/>
                  <a:gd name="T7" fmla="*/ 20 h 30"/>
                  <a:gd name="T8" fmla="*/ 4 w 31"/>
                  <a:gd name="T9" fmla="*/ 18 h 30"/>
                  <a:gd name="T10" fmla="*/ 0 w 31"/>
                  <a:gd name="T11" fmla="*/ 14 h 30"/>
                  <a:gd name="T12" fmla="*/ 2 w 31"/>
                  <a:gd name="T13" fmla="*/ 13 h 30"/>
                  <a:gd name="T14" fmla="*/ 3 w 31"/>
                  <a:gd name="T15" fmla="*/ 14 h 30"/>
                  <a:gd name="T16" fmla="*/ 3 w 31"/>
                  <a:gd name="T17" fmla="*/ 14 h 30"/>
                  <a:gd name="T18" fmla="*/ 5 w 31"/>
                  <a:gd name="T19" fmla="*/ 14 h 30"/>
                  <a:gd name="T20" fmla="*/ 6 w 31"/>
                  <a:gd name="T21" fmla="*/ 12 h 30"/>
                  <a:gd name="T22" fmla="*/ 6 w 31"/>
                  <a:gd name="T23" fmla="*/ 12 h 30"/>
                  <a:gd name="T24" fmla="*/ 6 w 31"/>
                  <a:gd name="T25" fmla="*/ 8 h 30"/>
                  <a:gd name="T26" fmla="*/ 9 w 31"/>
                  <a:gd name="T27" fmla="*/ 8 h 30"/>
                  <a:gd name="T28" fmla="*/ 10 w 31"/>
                  <a:gd name="T29" fmla="*/ 8 h 30"/>
                  <a:gd name="T30" fmla="*/ 11 w 31"/>
                  <a:gd name="T31" fmla="*/ 7 h 30"/>
                  <a:gd name="T32" fmla="*/ 14 w 31"/>
                  <a:gd name="T33" fmla="*/ 8 h 30"/>
                  <a:gd name="T34" fmla="*/ 14 w 31"/>
                  <a:gd name="T35" fmla="*/ 7 h 30"/>
                  <a:gd name="T36" fmla="*/ 15 w 31"/>
                  <a:gd name="T37" fmla="*/ 7 h 30"/>
                  <a:gd name="T38" fmla="*/ 17 w 31"/>
                  <a:gd name="T39" fmla="*/ 5 h 30"/>
                  <a:gd name="T40" fmla="*/ 17 w 31"/>
                  <a:gd name="T41" fmla="*/ 4 h 30"/>
                  <a:gd name="T42" fmla="*/ 18 w 31"/>
                  <a:gd name="T43" fmla="*/ 4 h 30"/>
                  <a:gd name="T44" fmla="*/ 20 w 31"/>
                  <a:gd name="T45" fmla="*/ 2 h 30"/>
                  <a:gd name="T46" fmla="*/ 20 w 31"/>
                  <a:gd name="T47" fmla="*/ 1 h 30"/>
                  <a:gd name="T48" fmla="*/ 21 w 31"/>
                  <a:gd name="T49" fmla="*/ 2 h 30"/>
                  <a:gd name="T50" fmla="*/ 22 w 31"/>
                  <a:gd name="T51" fmla="*/ 4 h 30"/>
                  <a:gd name="T52" fmla="*/ 23 w 31"/>
                  <a:gd name="T53" fmla="*/ 2 h 30"/>
                  <a:gd name="T54" fmla="*/ 26 w 31"/>
                  <a:gd name="T55" fmla="*/ 2 h 30"/>
                  <a:gd name="T56" fmla="*/ 28 w 31"/>
                  <a:gd name="T57" fmla="*/ 1 h 30"/>
                  <a:gd name="T58" fmla="*/ 28 w 31"/>
                  <a:gd name="T59" fmla="*/ 0 h 30"/>
                  <a:gd name="T60" fmla="*/ 31 w 31"/>
                  <a:gd name="T61" fmla="*/ 0 h 30"/>
                  <a:gd name="T62" fmla="*/ 31 w 31"/>
                  <a:gd name="T63" fmla="*/ 1 h 30"/>
                  <a:gd name="T64" fmla="*/ 31 w 31"/>
                  <a:gd name="T65" fmla="*/ 2 h 30"/>
                  <a:gd name="T66" fmla="*/ 31 w 31"/>
                  <a:gd name="T67" fmla="*/ 5 h 30"/>
                  <a:gd name="T68" fmla="*/ 29 w 31"/>
                  <a:gd name="T69" fmla="*/ 7 h 30"/>
                  <a:gd name="T70" fmla="*/ 28 w 31"/>
                  <a:gd name="T71" fmla="*/ 11 h 30"/>
                  <a:gd name="T72" fmla="*/ 28 w 31"/>
                  <a:gd name="T73" fmla="*/ 13 h 30"/>
                  <a:gd name="T74" fmla="*/ 28 w 31"/>
                  <a:gd name="T75" fmla="*/ 16 h 30"/>
                  <a:gd name="T76" fmla="*/ 29 w 31"/>
                  <a:gd name="T77" fmla="*/ 18 h 30"/>
                  <a:gd name="T78" fmla="*/ 28 w 31"/>
                  <a:gd name="T79" fmla="*/ 19 h 30"/>
                  <a:gd name="T80" fmla="*/ 27 w 31"/>
                  <a:gd name="T81" fmla="*/ 22 h 30"/>
                  <a:gd name="T82" fmla="*/ 28 w 31"/>
                  <a:gd name="T83" fmla="*/ 24 h 30"/>
                  <a:gd name="T84" fmla="*/ 26 w 31"/>
                  <a:gd name="T85" fmla="*/ 25 h 30"/>
                  <a:gd name="T86" fmla="*/ 27 w 31"/>
                  <a:gd name="T87" fmla="*/ 27 h 30"/>
                  <a:gd name="T88" fmla="*/ 28 w 31"/>
                  <a:gd name="T89" fmla="*/ 28 h 30"/>
                  <a:gd name="T90" fmla="*/ 26 w 31"/>
                  <a:gd name="T91" fmla="*/ 30 h 30"/>
                  <a:gd name="T92" fmla="*/ 24 w 31"/>
                  <a:gd name="T93" fmla="*/ 29 h 30"/>
                  <a:gd name="T94" fmla="*/ 23 w 31"/>
                  <a:gd name="T95" fmla="*/ 28 h 30"/>
                  <a:gd name="T96" fmla="*/ 21 w 31"/>
                  <a:gd name="T97" fmla="*/ 28 h 30"/>
                  <a:gd name="T98" fmla="*/ 20 w 31"/>
                  <a:gd name="T99" fmla="*/ 28 h 30"/>
                  <a:gd name="T100" fmla="*/ 15 w 31"/>
                  <a:gd name="T101" fmla="*/ 27 h 30"/>
                  <a:gd name="T102" fmla="*/ 14 w 31"/>
                  <a:gd name="T103" fmla="*/ 28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1" h="30">
                    <a:moveTo>
                      <a:pt x="14" y="28"/>
                    </a:moveTo>
                    <a:lnTo>
                      <a:pt x="11" y="25"/>
                    </a:lnTo>
                    <a:lnTo>
                      <a:pt x="9" y="23"/>
                    </a:lnTo>
                    <a:lnTo>
                      <a:pt x="6" y="20"/>
                    </a:lnTo>
                    <a:lnTo>
                      <a:pt x="4" y="18"/>
                    </a:lnTo>
                    <a:lnTo>
                      <a:pt x="0" y="14"/>
                    </a:lnTo>
                    <a:lnTo>
                      <a:pt x="2" y="13"/>
                    </a:lnTo>
                    <a:lnTo>
                      <a:pt x="3" y="14"/>
                    </a:lnTo>
                    <a:lnTo>
                      <a:pt x="3" y="14"/>
                    </a:lnTo>
                    <a:lnTo>
                      <a:pt x="5" y="14"/>
                    </a:lnTo>
                    <a:lnTo>
                      <a:pt x="6" y="12"/>
                    </a:lnTo>
                    <a:lnTo>
                      <a:pt x="6" y="12"/>
                    </a:lnTo>
                    <a:lnTo>
                      <a:pt x="6" y="8"/>
                    </a:lnTo>
                    <a:lnTo>
                      <a:pt x="9" y="8"/>
                    </a:lnTo>
                    <a:lnTo>
                      <a:pt x="10" y="8"/>
                    </a:lnTo>
                    <a:lnTo>
                      <a:pt x="11" y="7"/>
                    </a:lnTo>
                    <a:lnTo>
                      <a:pt x="14" y="8"/>
                    </a:lnTo>
                    <a:lnTo>
                      <a:pt x="14" y="7"/>
                    </a:lnTo>
                    <a:lnTo>
                      <a:pt x="15" y="7"/>
                    </a:lnTo>
                    <a:lnTo>
                      <a:pt x="17" y="5"/>
                    </a:lnTo>
                    <a:lnTo>
                      <a:pt x="17" y="4"/>
                    </a:lnTo>
                    <a:lnTo>
                      <a:pt x="18" y="4"/>
                    </a:lnTo>
                    <a:lnTo>
                      <a:pt x="20" y="2"/>
                    </a:lnTo>
                    <a:lnTo>
                      <a:pt x="20" y="1"/>
                    </a:lnTo>
                    <a:lnTo>
                      <a:pt x="21" y="2"/>
                    </a:lnTo>
                    <a:lnTo>
                      <a:pt x="22" y="4"/>
                    </a:lnTo>
                    <a:lnTo>
                      <a:pt x="23" y="2"/>
                    </a:lnTo>
                    <a:lnTo>
                      <a:pt x="26" y="2"/>
                    </a:lnTo>
                    <a:lnTo>
                      <a:pt x="28" y="1"/>
                    </a:lnTo>
                    <a:lnTo>
                      <a:pt x="28" y="0"/>
                    </a:lnTo>
                    <a:lnTo>
                      <a:pt x="31" y="0"/>
                    </a:lnTo>
                    <a:lnTo>
                      <a:pt x="31" y="1"/>
                    </a:lnTo>
                    <a:lnTo>
                      <a:pt x="31" y="2"/>
                    </a:lnTo>
                    <a:lnTo>
                      <a:pt x="31" y="5"/>
                    </a:lnTo>
                    <a:lnTo>
                      <a:pt x="29" y="7"/>
                    </a:lnTo>
                    <a:lnTo>
                      <a:pt x="28" y="11"/>
                    </a:lnTo>
                    <a:lnTo>
                      <a:pt x="28" y="13"/>
                    </a:lnTo>
                    <a:lnTo>
                      <a:pt x="28" y="16"/>
                    </a:lnTo>
                    <a:lnTo>
                      <a:pt x="29" y="18"/>
                    </a:lnTo>
                    <a:lnTo>
                      <a:pt x="28" y="19"/>
                    </a:lnTo>
                    <a:lnTo>
                      <a:pt x="27" y="22"/>
                    </a:lnTo>
                    <a:lnTo>
                      <a:pt x="28" y="24"/>
                    </a:lnTo>
                    <a:lnTo>
                      <a:pt x="26" y="25"/>
                    </a:lnTo>
                    <a:lnTo>
                      <a:pt x="27" y="27"/>
                    </a:lnTo>
                    <a:lnTo>
                      <a:pt x="28" y="28"/>
                    </a:lnTo>
                    <a:lnTo>
                      <a:pt x="26" y="30"/>
                    </a:lnTo>
                    <a:lnTo>
                      <a:pt x="24" y="29"/>
                    </a:lnTo>
                    <a:lnTo>
                      <a:pt x="23" y="28"/>
                    </a:lnTo>
                    <a:lnTo>
                      <a:pt x="21" y="28"/>
                    </a:lnTo>
                    <a:lnTo>
                      <a:pt x="20" y="28"/>
                    </a:lnTo>
                    <a:lnTo>
                      <a:pt x="15" y="27"/>
                    </a:lnTo>
                    <a:lnTo>
                      <a:pt x="14" y="28"/>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4" name="Freeform 126"/>
              <p:cNvSpPr>
                <a:spLocks/>
              </p:cNvSpPr>
              <p:nvPr/>
            </p:nvSpPr>
            <p:spPr bwMode="auto">
              <a:xfrm>
                <a:off x="2057400" y="5665788"/>
                <a:ext cx="60325" cy="25400"/>
              </a:xfrm>
              <a:custGeom>
                <a:avLst/>
                <a:gdLst>
                  <a:gd name="T0" fmla="*/ 35 w 38"/>
                  <a:gd name="T1" fmla="*/ 16 h 16"/>
                  <a:gd name="T2" fmla="*/ 32 w 38"/>
                  <a:gd name="T3" fmla="*/ 15 h 16"/>
                  <a:gd name="T4" fmla="*/ 31 w 38"/>
                  <a:gd name="T5" fmla="*/ 11 h 16"/>
                  <a:gd name="T6" fmla="*/ 32 w 38"/>
                  <a:gd name="T7" fmla="*/ 9 h 16"/>
                  <a:gd name="T8" fmla="*/ 31 w 38"/>
                  <a:gd name="T9" fmla="*/ 9 h 16"/>
                  <a:gd name="T10" fmla="*/ 30 w 38"/>
                  <a:gd name="T11" fmla="*/ 6 h 16"/>
                  <a:gd name="T12" fmla="*/ 26 w 38"/>
                  <a:gd name="T13" fmla="*/ 4 h 16"/>
                  <a:gd name="T14" fmla="*/ 23 w 38"/>
                  <a:gd name="T15" fmla="*/ 5 h 16"/>
                  <a:gd name="T16" fmla="*/ 21 w 38"/>
                  <a:gd name="T17" fmla="*/ 8 h 16"/>
                  <a:gd name="T18" fmla="*/ 19 w 38"/>
                  <a:gd name="T19" fmla="*/ 9 h 16"/>
                  <a:gd name="T20" fmla="*/ 18 w 38"/>
                  <a:gd name="T21" fmla="*/ 9 h 16"/>
                  <a:gd name="T22" fmla="*/ 17 w 38"/>
                  <a:gd name="T23" fmla="*/ 10 h 16"/>
                  <a:gd name="T24" fmla="*/ 20 w 38"/>
                  <a:gd name="T25" fmla="*/ 14 h 16"/>
                  <a:gd name="T26" fmla="*/ 18 w 38"/>
                  <a:gd name="T27" fmla="*/ 15 h 16"/>
                  <a:gd name="T28" fmla="*/ 18 w 38"/>
                  <a:gd name="T29" fmla="*/ 16 h 16"/>
                  <a:gd name="T30" fmla="*/ 14 w 38"/>
                  <a:gd name="T31" fmla="*/ 16 h 16"/>
                  <a:gd name="T32" fmla="*/ 13 w 38"/>
                  <a:gd name="T33" fmla="*/ 12 h 16"/>
                  <a:gd name="T34" fmla="*/ 12 w 38"/>
                  <a:gd name="T35" fmla="*/ 14 h 16"/>
                  <a:gd name="T36" fmla="*/ 9 w 38"/>
                  <a:gd name="T37" fmla="*/ 12 h 16"/>
                  <a:gd name="T38" fmla="*/ 8 w 38"/>
                  <a:gd name="T39" fmla="*/ 10 h 16"/>
                  <a:gd name="T40" fmla="*/ 6 w 38"/>
                  <a:gd name="T41" fmla="*/ 10 h 16"/>
                  <a:gd name="T42" fmla="*/ 5 w 38"/>
                  <a:gd name="T43" fmla="*/ 9 h 16"/>
                  <a:gd name="T44" fmla="*/ 1 w 38"/>
                  <a:gd name="T45" fmla="*/ 9 h 16"/>
                  <a:gd name="T46" fmla="*/ 1 w 38"/>
                  <a:gd name="T47" fmla="*/ 10 h 16"/>
                  <a:gd name="T48" fmla="*/ 0 w 38"/>
                  <a:gd name="T49" fmla="*/ 10 h 16"/>
                  <a:gd name="T50" fmla="*/ 1 w 38"/>
                  <a:gd name="T51" fmla="*/ 8 h 16"/>
                  <a:gd name="T52" fmla="*/ 1 w 38"/>
                  <a:gd name="T53" fmla="*/ 6 h 16"/>
                  <a:gd name="T54" fmla="*/ 1 w 38"/>
                  <a:gd name="T55" fmla="*/ 5 h 16"/>
                  <a:gd name="T56" fmla="*/ 2 w 38"/>
                  <a:gd name="T57" fmla="*/ 5 h 16"/>
                  <a:gd name="T58" fmla="*/ 1 w 38"/>
                  <a:gd name="T59" fmla="*/ 4 h 16"/>
                  <a:gd name="T60" fmla="*/ 1 w 38"/>
                  <a:gd name="T61" fmla="*/ 2 h 16"/>
                  <a:gd name="T62" fmla="*/ 3 w 38"/>
                  <a:gd name="T63" fmla="*/ 0 h 16"/>
                  <a:gd name="T64" fmla="*/ 6 w 38"/>
                  <a:gd name="T65" fmla="*/ 3 h 16"/>
                  <a:gd name="T66" fmla="*/ 6 w 38"/>
                  <a:gd name="T67" fmla="*/ 4 h 16"/>
                  <a:gd name="T68" fmla="*/ 8 w 38"/>
                  <a:gd name="T69" fmla="*/ 5 h 16"/>
                  <a:gd name="T70" fmla="*/ 8 w 38"/>
                  <a:gd name="T71" fmla="*/ 4 h 16"/>
                  <a:gd name="T72" fmla="*/ 11 w 38"/>
                  <a:gd name="T73" fmla="*/ 5 h 16"/>
                  <a:gd name="T74" fmla="*/ 14 w 38"/>
                  <a:gd name="T75" fmla="*/ 5 h 16"/>
                  <a:gd name="T76" fmla="*/ 17 w 38"/>
                  <a:gd name="T77" fmla="*/ 4 h 16"/>
                  <a:gd name="T78" fmla="*/ 20 w 38"/>
                  <a:gd name="T79" fmla="*/ 2 h 16"/>
                  <a:gd name="T80" fmla="*/ 23 w 38"/>
                  <a:gd name="T81" fmla="*/ 0 h 16"/>
                  <a:gd name="T82" fmla="*/ 26 w 38"/>
                  <a:gd name="T83" fmla="*/ 0 h 16"/>
                  <a:gd name="T84" fmla="*/ 26 w 38"/>
                  <a:gd name="T85" fmla="*/ 2 h 16"/>
                  <a:gd name="T86" fmla="*/ 30 w 38"/>
                  <a:gd name="T87" fmla="*/ 2 h 16"/>
                  <a:gd name="T88" fmla="*/ 34 w 38"/>
                  <a:gd name="T89" fmla="*/ 3 h 16"/>
                  <a:gd name="T90" fmla="*/ 35 w 38"/>
                  <a:gd name="T91" fmla="*/ 5 h 16"/>
                  <a:gd name="T92" fmla="*/ 38 w 38"/>
                  <a:gd name="T93" fmla="*/ 6 h 16"/>
                  <a:gd name="T94" fmla="*/ 37 w 38"/>
                  <a:gd name="T95" fmla="*/ 8 h 16"/>
                  <a:gd name="T96" fmla="*/ 38 w 38"/>
                  <a:gd name="T97" fmla="*/ 11 h 16"/>
                  <a:gd name="T98" fmla="*/ 37 w 38"/>
                  <a:gd name="T99" fmla="*/ 14 h 16"/>
                  <a:gd name="T100" fmla="*/ 35 w 38"/>
                  <a:gd name="T101" fmla="*/ 12 h 16"/>
                  <a:gd name="T102" fmla="*/ 35 w 38"/>
                  <a:gd name="T103" fmla="*/ 1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16">
                    <a:moveTo>
                      <a:pt x="35" y="16"/>
                    </a:moveTo>
                    <a:lnTo>
                      <a:pt x="32" y="15"/>
                    </a:lnTo>
                    <a:lnTo>
                      <a:pt x="31" y="11"/>
                    </a:lnTo>
                    <a:lnTo>
                      <a:pt x="32" y="9"/>
                    </a:lnTo>
                    <a:lnTo>
                      <a:pt x="31" y="9"/>
                    </a:lnTo>
                    <a:lnTo>
                      <a:pt x="30" y="6"/>
                    </a:lnTo>
                    <a:lnTo>
                      <a:pt x="26" y="4"/>
                    </a:lnTo>
                    <a:lnTo>
                      <a:pt x="23" y="5"/>
                    </a:lnTo>
                    <a:lnTo>
                      <a:pt x="21" y="8"/>
                    </a:lnTo>
                    <a:lnTo>
                      <a:pt x="19" y="9"/>
                    </a:lnTo>
                    <a:lnTo>
                      <a:pt x="18" y="9"/>
                    </a:lnTo>
                    <a:lnTo>
                      <a:pt x="17" y="10"/>
                    </a:lnTo>
                    <a:lnTo>
                      <a:pt x="20" y="14"/>
                    </a:lnTo>
                    <a:lnTo>
                      <a:pt x="18" y="15"/>
                    </a:lnTo>
                    <a:lnTo>
                      <a:pt x="18" y="16"/>
                    </a:lnTo>
                    <a:lnTo>
                      <a:pt x="14" y="16"/>
                    </a:lnTo>
                    <a:lnTo>
                      <a:pt x="13" y="12"/>
                    </a:lnTo>
                    <a:lnTo>
                      <a:pt x="12" y="14"/>
                    </a:lnTo>
                    <a:lnTo>
                      <a:pt x="9" y="12"/>
                    </a:lnTo>
                    <a:lnTo>
                      <a:pt x="8" y="10"/>
                    </a:lnTo>
                    <a:lnTo>
                      <a:pt x="6" y="10"/>
                    </a:lnTo>
                    <a:lnTo>
                      <a:pt x="5" y="9"/>
                    </a:lnTo>
                    <a:lnTo>
                      <a:pt x="1" y="9"/>
                    </a:lnTo>
                    <a:lnTo>
                      <a:pt x="1" y="10"/>
                    </a:lnTo>
                    <a:lnTo>
                      <a:pt x="0" y="10"/>
                    </a:lnTo>
                    <a:lnTo>
                      <a:pt x="1" y="8"/>
                    </a:lnTo>
                    <a:lnTo>
                      <a:pt x="1" y="6"/>
                    </a:lnTo>
                    <a:lnTo>
                      <a:pt x="1" y="5"/>
                    </a:lnTo>
                    <a:lnTo>
                      <a:pt x="2" y="5"/>
                    </a:lnTo>
                    <a:lnTo>
                      <a:pt x="1" y="4"/>
                    </a:lnTo>
                    <a:lnTo>
                      <a:pt x="1" y="2"/>
                    </a:lnTo>
                    <a:lnTo>
                      <a:pt x="3" y="0"/>
                    </a:lnTo>
                    <a:lnTo>
                      <a:pt x="6" y="3"/>
                    </a:lnTo>
                    <a:lnTo>
                      <a:pt x="6" y="4"/>
                    </a:lnTo>
                    <a:lnTo>
                      <a:pt x="8" y="5"/>
                    </a:lnTo>
                    <a:lnTo>
                      <a:pt x="8" y="4"/>
                    </a:lnTo>
                    <a:lnTo>
                      <a:pt x="11" y="5"/>
                    </a:lnTo>
                    <a:lnTo>
                      <a:pt x="14" y="5"/>
                    </a:lnTo>
                    <a:lnTo>
                      <a:pt x="17" y="4"/>
                    </a:lnTo>
                    <a:lnTo>
                      <a:pt x="20" y="2"/>
                    </a:lnTo>
                    <a:lnTo>
                      <a:pt x="23" y="0"/>
                    </a:lnTo>
                    <a:lnTo>
                      <a:pt x="26" y="0"/>
                    </a:lnTo>
                    <a:lnTo>
                      <a:pt x="26" y="2"/>
                    </a:lnTo>
                    <a:lnTo>
                      <a:pt x="30" y="2"/>
                    </a:lnTo>
                    <a:lnTo>
                      <a:pt x="34" y="3"/>
                    </a:lnTo>
                    <a:lnTo>
                      <a:pt x="35" y="5"/>
                    </a:lnTo>
                    <a:lnTo>
                      <a:pt x="38" y="6"/>
                    </a:lnTo>
                    <a:lnTo>
                      <a:pt x="37" y="8"/>
                    </a:lnTo>
                    <a:lnTo>
                      <a:pt x="38" y="11"/>
                    </a:lnTo>
                    <a:lnTo>
                      <a:pt x="37" y="14"/>
                    </a:lnTo>
                    <a:lnTo>
                      <a:pt x="35" y="12"/>
                    </a:lnTo>
                    <a:lnTo>
                      <a:pt x="35" y="16"/>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5" name="Freeform 127"/>
              <p:cNvSpPr>
                <a:spLocks/>
              </p:cNvSpPr>
              <p:nvPr/>
            </p:nvSpPr>
            <p:spPr bwMode="auto">
              <a:xfrm>
                <a:off x="2074863" y="5767388"/>
                <a:ext cx="134938" cy="198438"/>
              </a:xfrm>
              <a:custGeom>
                <a:avLst/>
                <a:gdLst>
                  <a:gd name="T0" fmla="*/ 77 w 85"/>
                  <a:gd name="T1" fmla="*/ 124 h 125"/>
                  <a:gd name="T2" fmla="*/ 67 w 85"/>
                  <a:gd name="T3" fmla="*/ 121 h 125"/>
                  <a:gd name="T4" fmla="*/ 53 w 85"/>
                  <a:gd name="T5" fmla="*/ 112 h 125"/>
                  <a:gd name="T6" fmla="*/ 36 w 85"/>
                  <a:gd name="T7" fmla="*/ 100 h 125"/>
                  <a:gd name="T8" fmla="*/ 35 w 85"/>
                  <a:gd name="T9" fmla="*/ 91 h 125"/>
                  <a:gd name="T10" fmla="*/ 21 w 85"/>
                  <a:gd name="T11" fmla="*/ 71 h 125"/>
                  <a:gd name="T12" fmla="*/ 13 w 85"/>
                  <a:gd name="T13" fmla="*/ 54 h 125"/>
                  <a:gd name="T14" fmla="*/ 6 w 85"/>
                  <a:gd name="T15" fmla="*/ 44 h 125"/>
                  <a:gd name="T16" fmla="*/ 3 w 85"/>
                  <a:gd name="T17" fmla="*/ 39 h 125"/>
                  <a:gd name="T18" fmla="*/ 2 w 85"/>
                  <a:gd name="T19" fmla="*/ 27 h 125"/>
                  <a:gd name="T20" fmla="*/ 8 w 85"/>
                  <a:gd name="T21" fmla="*/ 26 h 125"/>
                  <a:gd name="T22" fmla="*/ 6 w 85"/>
                  <a:gd name="T23" fmla="*/ 31 h 125"/>
                  <a:gd name="T24" fmla="*/ 12 w 85"/>
                  <a:gd name="T25" fmla="*/ 31 h 125"/>
                  <a:gd name="T26" fmla="*/ 18 w 85"/>
                  <a:gd name="T27" fmla="*/ 31 h 125"/>
                  <a:gd name="T28" fmla="*/ 24 w 85"/>
                  <a:gd name="T29" fmla="*/ 21 h 125"/>
                  <a:gd name="T30" fmla="*/ 39 w 85"/>
                  <a:gd name="T31" fmla="*/ 11 h 125"/>
                  <a:gd name="T32" fmla="*/ 41 w 85"/>
                  <a:gd name="T33" fmla="*/ 2 h 125"/>
                  <a:gd name="T34" fmla="*/ 47 w 85"/>
                  <a:gd name="T35" fmla="*/ 4 h 125"/>
                  <a:gd name="T36" fmla="*/ 52 w 85"/>
                  <a:gd name="T37" fmla="*/ 9 h 125"/>
                  <a:gd name="T38" fmla="*/ 60 w 85"/>
                  <a:gd name="T39" fmla="*/ 17 h 125"/>
                  <a:gd name="T40" fmla="*/ 67 w 85"/>
                  <a:gd name="T41" fmla="*/ 16 h 125"/>
                  <a:gd name="T42" fmla="*/ 76 w 85"/>
                  <a:gd name="T43" fmla="*/ 19 h 125"/>
                  <a:gd name="T44" fmla="*/ 73 w 85"/>
                  <a:gd name="T45" fmla="*/ 26 h 125"/>
                  <a:gd name="T46" fmla="*/ 71 w 85"/>
                  <a:gd name="T47" fmla="*/ 29 h 125"/>
                  <a:gd name="T48" fmla="*/ 65 w 85"/>
                  <a:gd name="T49" fmla="*/ 31 h 125"/>
                  <a:gd name="T50" fmla="*/ 56 w 85"/>
                  <a:gd name="T51" fmla="*/ 39 h 125"/>
                  <a:gd name="T52" fmla="*/ 55 w 85"/>
                  <a:gd name="T53" fmla="*/ 45 h 125"/>
                  <a:gd name="T54" fmla="*/ 52 w 85"/>
                  <a:gd name="T55" fmla="*/ 50 h 125"/>
                  <a:gd name="T56" fmla="*/ 53 w 85"/>
                  <a:gd name="T57" fmla="*/ 57 h 125"/>
                  <a:gd name="T58" fmla="*/ 54 w 85"/>
                  <a:gd name="T59" fmla="*/ 65 h 125"/>
                  <a:gd name="T60" fmla="*/ 61 w 85"/>
                  <a:gd name="T61" fmla="*/ 68 h 125"/>
                  <a:gd name="T62" fmla="*/ 73 w 85"/>
                  <a:gd name="T63" fmla="*/ 65 h 125"/>
                  <a:gd name="T64" fmla="*/ 76 w 85"/>
                  <a:gd name="T65" fmla="*/ 75 h 125"/>
                  <a:gd name="T66" fmla="*/ 85 w 85"/>
                  <a:gd name="T67" fmla="*/ 85 h 125"/>
                  <a:gd name="T68" fmla="*/ 83 w 85"/>
                  <a:gd name="T69" fmla="*/ 92 h 125"/>
                  <a:gd name="T70" fmla="*/ 81 w 85"/>
                  <a:gd name="T71" fmla="*/ 102 h 125"/>
                  <a:gd name="T72" fmla="*/ 81 w 85"/>
                  <a:gd name="T73" fmla="*/ 107 h 125"/>
                  <a:gd name="T74" fmla="*/ 79 w 85"/>
                  <a:gd name="T75" fmla="*/ 12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5" h="125">
                    <a:moveTo>
                      <a:pt x="79" y="120"/>
                    </a:moveTo>
                    <a:lnTo>
                      <a:pt x="77" y="124"/>
                    </a:lnTo>
                    <a:lnTo>
                      <a:pt x="73" y="125"/>
                    </a:lnTo>
                    <a:lnTo>
                      <a:pt x="67" y="121"/>
                    </a:lnTo>
                    <a:lnTo>
                      <a:pt x="66" y="118"/>
                    </a:lnTo>
                    <a:lnTo>
                      <a:pt x="53" y="112"/>
                    </a:lnTo>
                    <a:lnTo>
                      <a:pt x="41" y="103"/>
                    </a:lnTo>
                    <a:lnTo>
                      <a:pt x="36" y="100"/>
                    </a:lnTo>
                    <a:lnTo>
                      <a:pt x="33" y="94"/>
                    </a:lnTo>
                    <a:lnTo>
                      <a:pt x="35" y="91"/>
                    </a:lnTo>
                    <a:lnTo>
                      <a:pt x="29" y="83"/>
                    </a:lnTo>
                    <a:lnTo>
                      <a:pt x="21" y="71"/>
                    </a:lnTo>
                    <a:lnTo>
                      <a:pt x="15" y="57"/>
                    </a:lnTo>
                    <a:lnTo>
                      <a:pt x="13" y="54"/>
                    </a:lnTo>
                    <a:lnTo>
                      <a:pt x="10" y="49"/>
                    </a:lnTo>
                    <a:lnTo>
                      <a:pt x="6" y="44"/>
                    </a:lnTo>
                    <a:lnTo>
                      <a:pt x="1" y="42"/>
                    </a:lnTo>
                    <a:lnTo>
                      <a:pt x="3" y="39"/>
                    </a:lnTo>
                    <a:lnTo>
                      <a:pt x="0" y="32"/>
                    </a:lnTo>
                    <a:lnTo>
                      <a:pt x="2" y="27"/>
                    </a:lnTo>
                    <a:lnTo>
                      <a:pt x="7" y="23"/>
                    </a:lnTo>
                    <a:lnTo>
                      <a:pt x="8" y="26"/>
                    </a:lnTo>
                    <a:lnTo>
                      <a:pt x="6" y="27"/>
                    </a:lnTo>
                    <a:lnTo>
                      <a:pt x="6" y="31"/>
                    </a:lnTo>
                    <a:lnTo>
                      <a:pt x="9" y="29"/>
                    </a:lnTo>
                    <a:lnTo>
                      <a:pt x="12" y="31"/>
                    </a:lnTo>
                    <a:lnTo>
                      <a:pt x="14" y="33"/>
                    </a:lnTo>
                    <a:lnTo>
                      <a:pt x="18" y="31"/>
                    </a:lnTo>
                    <a:lnTo>
                      <a:pt x="19" y="26"/>
                    </a:lnTo>
                    <a:lnTo>
                      <a:pt x="24" y="21"/>
                    </a:lnTo>
                    <a:lnTo>
                      <a:pt x="32" y="17"/>
                    </a:lnTo>
                    <a:lnTo>
                      <a:pt x="39" y="11"/>
                    </a:lnTo>
                    <a:lnTo>
                      <a:pt x="41" y="6"/>
                    </a:lnTo>
                    <a:lnTo>
                      <a:pt x="41" y="2"/>
                    </a:lnTo>
                    <a:lnTo>
                      <a:pt x="42" y="0"/>
                    </a:lnTo>
                    <a:lnTo>
                      <a:pt x="47" y="4"/>
                    </a:lnTo>
                    <a:lnTo>
                      <a:pt x="48" y="8"/>
                    </a:lnTo>
                    <a:lnTo>
                      <a:pt x="52" y="9"/>
                    </a:lnTo>
                    <a:lnTo>
                      <a:pt x="55" y="16"/>
                    </a:lnTo>
                    <a:lnTo>
                      <a:pt x="60" y="17"/>
                    </a:lnTo>
                    <a:lnTo>
                      <a:pt x="65" y="15"/>
                    </a:lnTo>
                    <a:lnTo>
                      <a:pt x="67" y="16"/>
                    </a:lnTo>
                    <a:lnTo>
                      <a:pt x="71" y="16"/>
                    </a:lnTo>
                    <a:lnTo>
                      <a:pt x="76" y="19"/>
                    </a:lnTo>
                    <a:lnTo>
                      <a:pt x="72" y="26"/>
                    </a:lnTo>
                    <a:lnTo>
                      <a:pt x="73" y="26"/>
                    </a:lnTo>
                    <a:lnTo>
                      <a:pt x="77" y="29"/>
                    </a:lnTo>
                    <a:lnTo>
                      <a:pt x="71" y="29"/>
                    </a:lnTo>
                    <a:lnTo>
                      <a:pt x="70" y="29"/>
                    </a:lnTo>
                    <a:lnTo>
                      <a:pt x="65" y="31"/>
                    </a:lnTo>
                    <a:lnTo>
                      <a:pt x="56" y="35"/>
                    </a:lnTo>
                    <a:lnTo>
                      <a:pt x="56" y="39"/>
                    </a:lnTo>
                    <a:lnTo>
                      <a:pt x="54" y="42"/>
                    </a:lnTo>
                    <a:lnTo>
                      <a:pt x="55" y="45"/>
                    </a:lnTo>
                    <a:lnTo>
                      <a:pt x="52" y="46"/>
                    </a:lnTo>
                    <a:lnTo>
                      <a:pt x="52" y="50"/>
                    </a:lnTo>
                    <a:lnTo>
                      <a:pt x="49" y="51"/>
                    </a:lnTo>
                    <a:lnTo>
                      <a:pt x="53" y="57"/>
                    </a:lnTo>
                    <a:lnTo>
                      <a:pt x="56" y="61"/>
                    </a:lnTo>
                    <a:lnTo>
                      <a:pt x="54" y="65"/>
                    </a:lnTo>
                    <a:lnTo>
                      <a:pt x="59" y="65"/>
                    </a:lnTo>
                    <a:lnTo>
                      <a:pt x="61" y="68"/>
                    </a:lnTo>
                    <a:lnTo>
                      <a:pt x="67" y="68"/>
                    </a:lnTo>
                    <a:lnTo>
                      <a:pt x="73" y="65"/>
                    </a:lnTo>
                    <a:lnTo>
                      <a:pt x="72" y="74"/>
                    </a:lnTo>
                    <a:lnTo>
                      <a:pt x="76" y="75"/>
                    </a:lnTo>
                    <a:lnTo>
                      <a:pt x="79" y="74"/>
                    </a:lnTo>
                    <a:lnTo>
                      <a:pt x="85" y="85"/>
                    </a:lnTo>
                    <a:lnTo>
                      <a:pt x="84" y="87"/>
                    </a:lnTo>
                    <a:lnTo>
                      <a:pt x="83" y="92"/>
                    </a:lnTo>
                    <a:lnTo>
                      <a:pt x="83" y="98"/>
                    </a:lnTo>
                    <a:lnTo>
                      <a:pt x="81" y="102"/>
                    </a:lnTo>
                    <a:lnTo>
                      <a:pt x="82" y="104"/>
                    </a:lnTo>
                    <a:lnTo>
                      <a:pt x="81" y="107"/>
                    </a:lnTo>
                    <a:lnTo>
                      <a:pt x="83" y="112"/>
                    </a:lnTo>
                    <a:lnTo>
                      <a:pt x="79" y="12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0" name="Freeform 132"/>
              <p:cNvSpPr>
                <a:spLocks/>
              </p:cNvSpPr>
              <p:nvPr/>
            </p:nvSpPr>
            <p:spPr bwMode="auto">
              <a:xfrm>
                <a:off x="2225675" y="5568950"/>
                <a:ext cx="17463" cy="4763"/>
              </a:xfrm>
              <a:custGeom>
                <a:avLst/>
                <a:gdLst>
                  <a:gd name="T0" fmla="*/ 6 w 11"/>
                  <a:gd name="T1" fmla="*/ 0 h 3"/>
                  <a:gd name="T2" fmla="*/ 10 w 11"/>
                  <a:gd name="T3" fmla="*/ 1 h 3"/>
                  <a:gd name="T4" fmla="*/ 11 w 11"/>
                  <a:gd name="T5" fmla="*/ 2 h 3"/>
                  <a:gd name="T6" fmla="*/ 8 w 11"/>
                  <a:gd name="T7" fmla="*/ 3 h 3"/>
                  <a:gd name="T8" fmla="*/ 4 w 11"/>
                  <a:gd name="T9" fmla="*/ 3 h 3"/>
                  <a:gd name="T10" fmla="*/ 0 w 11"/>
                  <a:gd name="T11" fmla="*/ 3 h 3"/>
                  <a:gd name="T12" fmla="*/ 0 w 11"/>
                  <a:gd name="T13" fmla="*/ 1 h 3"/>
                  <a:gd name="T14" fmla="*/ 0 w 11"/>
                  <a:gd name="T15" fmla="*/ 0 h 3"/>
                  <a:gd name="T16" fmla="*/ 6 w 11"/>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
                    <a:moveTo>
                      <a:pt x="6" y="0"/>
                    </a:moveTo>
                    <a:lnTo>
                      <a:pt x="10" y="1"/>
                    </a:lnTo>
                    <a:lnTo>
                      <a:pt x="11" y="2"/>
                    </a:lnTo>
                    <a:lnTo>
                      <a:pt x="8" y="3"/>
                    </a:lnTo>
                    <a:lnTo>
                      <a:pt x="4" y="3"/>
                    </a:lnTo>
                    <a:lnTo>
                      <a:pt x="0" y="3"/>
                    </a:lnTo>
                    <a:lnTo>
                      <a:pt x="0" y="1"/>
                    </a:lnTo>
                    <a:lnTo>
                      <a:pt x="0" y="0"/>
                    </a:lnTo>
                    <a:lnTo>
                      <a:pt x="6" y="0"/>
                    </a:lnTo>
                    <a:close/>
                  </a:path>
                </a:pathLst>
              </a:custGeom>
              <a:solidFill>
                <a:schemeClr val="accent3"/>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3" name="Freeform 135"/>
              <p:cNvSpPr>
                <a:spLocks/>
              </p:cNvSpPr>
              <p:nvPr/>
            </p:nvSpPr>
            <p:spPr bwMode="auto">
              <a:xfrm>
                <a:off x="2273300" y="5976938"/>
                <a:ext cx="90488" cy="93663"/>
              </a:xfrm>
              <a:custGeom>
                <a:avLst/>
                <a:gdLst>
                  <a:gd name="T0" fmla="*/ 0 w 57"/>
                  <a:gd name="T1" fmla="*/ 21 h 59"/>
                  <a:gd name="T2" fmla="*/ 3 w 57"/>
                  <a:gd name="T3" fmla="*/ 12 h 59"/>
                  <a:gd name="T4" fmla="*/ 3 w 57"/>
                  <a:gd name="T5" fmla="*/ 9 h 59"/>
                  <a:gd name="T6" fmla="*/ 6 w 57"/>
                  <a:gd name="T7" fmla="*/ 3 h 59"/>
                  <a:gd name="T8" fmla="*/ 18 w 57"/>
                  <a:gd name="T9" fmla="*/ 0 h 59"/>
                  <a:gd name="T10" fmla="*/ 24 w 57"/>
                  <a:gd name="T11" fmla="*/ 0 h 59"/>
                  <a:gd name="T12" fmla="*/ 30 w 57"/>
                  <a:gd name="T13" fmla="*/ 4 h 59"/>
                  <a:gd name="T14" fmla="*/ 30 w 57"/>
                  <a:gd name="T15" fmla="*/ 6 h 59"/>
                  <a:gd name="T16" fmla="*/ 33 w 57"/>
                  <a:gd name="T17" fmla="*/ 10 h 59"/>
                  <a:gd name="T18" fmla="*/ 32 w 57"/>
                  <a:gd name="T19" fmla="*/ 20 h 59"/>
                  <a:gd name="T20" fmla="*/ 39 w 57"/>
                  <a:gd name="T21" fmla="*/ 21 h 59"/>
                  <a:gd name="T22" fmla="*/ 41 w 57"/>
                  <a:gd name="T23" fmla="*/ 20 h 59"/>
                  <a:gd name="T24" fmla="*/ 46 w 57"/>
                  <a:gd name="T25" fmla="*/ 22 h 59"/>
                  <a:gd name="T26" fmla="*/ 47 w 57"/>
                  <a:gd name="T27" fmla="*/ 23 h 59"/>
                  <a:gd name="T28" fmla="*/ 48 w 57"/>
                  <a:gd name="T29" fmla="*/ 30 h 59"/>
                  <a:gd name="T30" fmla="*/ 48 w 57"/>
                  <a:gd name="T31" fmla="*/ 33 h 59"/>
                  <a:gd name="T32" fmla="*/ 51 w 57"/>
                  <a:gd name="T33" fmla="*/ 34 h 59"/>
                  <a:gd name="T34" fmla="*/ 55 w 57"/>
                  <a:gd name="T35" fmla="*/ 33 h 59"/>
                  <a:gd name="T36" fmla="*/ 57 w 57"/>
                  <a:gd name="T37" fmla="*/ 34 h 59"/>
                  <a:gd name="T38" fmla="*/ 57 w 57"/>
                  <a:gd name="T39" fmla="*/ 38 h 59"/>
                  <a:gd name="T40" fmla="*/ 56 w 57"/>
                  <a:gd name="T41" fmla="*/ 42 h 59"/>
                  <a:gd name="T42" fmla="*/ 55 w 57"/>
                  <a:gd name="T43" fmla="*/ 46 h 59"/>
                  <a:gd name="T44" fmla="*/ 53 w 57"/>
                  <a:gd name="T45" fmla="*/ 53 h 59"/>
                  <a:gd name="T46" fmla="*/ 47 w 57"/>
                  <a:gd name="T47" fmla="*/ 58 h 59"/>
                  <a:gd name="T48" fmla="*/ 41 w 57"/>
                  <a:gd name="T49" fmla="*/ 59 h 59"/>
                  <a:gd name="T50" fmla="*/ 34 w 57"/>
                  <a:gd name="T51" fmla="*/ 58 h 59"/>
                  <a:gd name="T52" fmla="*/ 28 w 57"/>
                  <a:gd name="T53" fmla="*/ 57 h 59"/>
                  <a:gd name="T54" fmla="*/ 34 w 57"/>
                  <a:gd name="T55" fmla="*/ 45 h 59"/>
                  <a:gd name="T56" fmla="*/ 33 w 57"/>
                  <a:gd name="T57" fmla="*/ 42 h 59"/>
                  <a:gd name="T58" fmla="*/ 27 w 57"/>
                  <a:gd name="T59" fmla="*/ 39 h 59"/>
                  <a:gd name="T60" fmla="*/ 18 w 57"/>
                  <a:gd name="T61" fmla="*/ 34 h 59"/>
                  <a:gd name="T62" fmla="*/ 12 w 57"/>
                  <a:gd name="T63" fmla="*/ 33 h 59"/>
                  <a:gd name="T64" fmla="*/ 0 w 57"/>
                  <a:gd name="T65" fmla="*/ 2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 h="59">
                    <a:moveTo>
                      <a:pt x="0" y="21"/>
                    </a:moveTo>
                    <a:lnTo>
                      <a:pt x="3" y="12"/>
                    </a:lnTo>
                    <a:lnTo>
                      <a:pt x="3" y="9"/>
                    </a:lnTo>
                    <a:lnTo>
                      <a:pt x="6" y="3"/>
                    </a:lnTo>
                    <a:lnTo>
                      <a:pt x="18" y="0"/>
                    </a:lnTo>
                    <a:lnTo>
                      <a:pt x="24" y="0"/>
                    </a:lnTo>
                    <a:lnTo>
                      <a:pt x="30" y="4"/>
                    </a:lnTo>
                    <a:lnTo>
                      <a:pt x="30" y="6"/>
                    </a:lnTo>
                    <a:lnTo>
                      <a:pt x="33" y="10"/>
                    </a:lnTo>
                    <a:lnTo>
                      <a:pt x="32" y="20"/>
                    </a:lnTo>
                    <a:lnTo>
                      <a:pt x="39" y="21"/>
                    </a:lnTo>
                    <a:lnTo>
                      <a:pt x="41" y="20"/>
                    </a:lnTo>
                    <a:lnTo>
                      <a:pt x="46" y="22"/>
                    </a:lnTo>
                    <a:lnTo>
                      <a:pt x="47" y="23"/>
                    </a:lnTo>
                    <a:lnTo>
                      <a:pt x="48" y="30"/>
                    </a:lnTo>
                    <a:lnTo>
                      <a:pt x="48" y="33"/>
                    </a:lnTo>
                    <a:lnTo>
                      <a:pt x="51" y="34"/>
                    </a:lnTo>
                    <a:lnTo>
                      <a:pt x="55" y="33"/>
                    </a:lnTo>
                    <a:lnTo>
                      <a:pt x="57" y="34"/>
                    </a:lnTo>
                    <a:lnTo>
                      <a:pt x="57" y="38"/>
                    </a:lnTo>
                    <a:lnTo>
                      <a:pt x="56" y="42"/>
                    </a:lnTo>
                    <a:lnTo>
                      <a:pt x="55" y="46"/>
                    </a:lnTo>
                    <a:lnTo>
                      <a:pt x="53" y="53"/>
                    </a:lnTo>
                    <a:lnTo>
                      <a:pt x="47" y="58"/>
                    </a:lnTo>
                    <a:lnTo>
                      <a:pt x="41" y="59"/>
                    </a:lnTo>
                    <a:lnTo>
                      <a:pt x="34" y="58"/>
                    </a:lnTo>
                    <a:lnTo>
                      <a:pt x="28" y="57"/>
                    </a:lnTo>
                    <a:lnTo>
                      <a:pt x="34" y="45"/>
                    </a:lnTo>
                    <a:lnTo>
                      <a:pt x="33" y="42"/>
                    </a:lnTo>
                    <a:lnTo>
                      <a:pt x="27" y="39"/>
                    </a:lnTo>
                    <a:lnTo>
                      <a:pt x="18" y="34"/>
                    </a:lnTo>
                    <a:lnTo>
                      <a:pt x="12" y="33"/>
                    </a:lnTo>
                    <a:lnTo>
                      <a:pt x="0" y="2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0" name="Freeform 152"/>
              <p:cNvSpPr>
                <a:spLocks/>
              </p:cNvSpPr>
              <p:nvPr/>
            </p:nvSpPr>
            <p:spPr bwMode="auto">
              <a:xfrm>
                <a:off x="2324100" y="5705475"/>
                <a:ext cx="41275" cy="42863"/>
              </a:xfrm>
              <a:custGeom>
                <a:avLst/>
                <a:gdLst>
                  <a:gd name="T0" fmla="*/ 6 w 26"/>
                  <a:gd name="T1" fmla="*/ 0 h 27"/>
                  <a:gd name="T2" fmla="*/ 13 w 26"/>
                  <a:gd name="T3" fmla="*/ 1 h 27"/>
                  <a:gd name="T4" fmla="*/ 14 w 26"/>
                  <a:gd name="T5" fmla="*/ 0 h 27"/>
                  <a:gd name="T6" fmla="*/ 19 w 26"/>
                  <a:gd name="T7" fmla="*/ 0 h 27"/>
                  <a:gd name="T8" fmla="*/ 26 w 26"/>
                  <a:gd name="T9" fmla="*/ 1 h 27"/>
                  <a:gd name="T10" fmla="*/ 24 w 26"/>
                  <a:gd name="T11" fmla="*/ 7 h 27"/>
                  <a:gd name="T12" fmla="*/ 24 w 26"/>
                  <a:gd name="T13" fmla="*/ 12 h 27"/>
                  <a:gd name="T14" fmla="*/ 26 w 26"/>
                  <a:gd name="T15" fmla="*/ 15 h 27"/>
                  <a:gd name="T16" fmla="*/ 25 w 26"/>
                  <a:gd name="T17" fmla="*/ 18 h 27"/>
                  <a:gd name="T18" fmla="*/ 25 w 26"/>
                  <a:gd name="T19" fmla="*/ 21 h 27"/>
                  <a:gd name="T20" fmla="*/ 23 w 26"/>
                  <a:gd name="T21" fmla="*/ 24 h 27"/>
                  <a:gd name="T22" fmla="*/ 19 w 26"/>
                  <a:gd name="T23" fmla="*/ 23 h 27"/>
                  <a:gd name="T24" fmla="*/ 15 w 26"/>
                  <a:gd name="T25" fmla="*/ 24 h 27"/>
                  <a:gd name="T26" fmla="*/ 13 w 26"/>
                  <a:gd name="T27" fmla="*/ 23 h 27"/>
                  <a:gd name="T28" fmla="*/ 13 w 26"/>
                  <a:gd name="T29" fmla="*/ 25 h 27"/>
                  <a:gd name="T30" fmla="*/ 14 w 26"/>
                  <a:gd name="T31" fmla="*/ 26 h 27"/>
                  <a:gd name="T32" fmla="*/ 13 w 26"/>
                  <a:gd name="T33" fmla="*/ 27 h 27"/>
                  <a:gd name="T34" fmla="*/ 9 w 26"/>
                  <a:gd name="T35" fmla="*/ 27 h 27"/>
                  <a:gd name="T36" fmla="*/ 6 w 26"/>
                  <a:gd name="T37" fmla="*/ 21 h 27"/>
                  <a:gd name="T38" fmla="*/ 4 w 26"/>
                  <a:gd name="T39" fmla="*/ 18 h 27"/>
                  <a:gd name="T40" fmla="*/ 2 w 26"/>
                  <a:gd name="T41" fmla="*/ 18 h 27"/>
                  <a:gd name="T42" fmla="*/ 0 w 26"/>
                  <a:gd name="T43" fmla="*/ 13 h 27"/>
                  <a:gd name="T44" fmla="*/ 1 w 26"/>
                  <a:gd name="T45" fmla="*/ 9 h 27"/>
                  <a:gd name="T46" fmla="*/ 0 w 26"/>
                  <a:gd name="T47" fmla="*/ 8 h 27"/>
                  <a:gd name="T48" fmla="*/ 4 w 26"/>
                  <a:gd name="T49" fmla="*/ 6 h 27"/>
                  <a:gd name="T50" fmla="*/ 6 w 26"/>
                  <a:gd name="T51"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6" h="27">
                    <a:moveTo>
                      <a:pt x="6" y="0"/>
                    </a:moveTo>
                    <a:lnTo>
                      <a:pt x="13" y="1"/>
                    </a:lnTo>
                    <a:lnTo>
                      <a:pt x="14" y="0"/>
                    </a:lnTo>
                    <a:lnTo>
                      <a:pt x="19" y="0"/>
                    </a:lnTo>
                    <a:lnTo>
                      <a:pt x="26" y="1"/>
                    </a:lnTo>
                    <a:lnTo>
                      <a:pt x="24" y="7"/>
                    </a:lnTo>
                    <a:lnTo>
                      <a:pt x="24" y="12"/>
                    </a:lnTo>
                    <a:lnTo>
                      <a:pt x="26" y="15"/>
                    </a:lnTo>
                    <a:lnTo>
                      <a:pt x="25" y="18"/>
                    </a:lnTo>
                    <a:lnTo>
                      <a:pt x="25" y="21"/>
                    </a:lnTo>
                    <a:lnTo>
                      <a:pt x="23" y="24"/>
                    </a:lnTo>
                    <a:lnTo>
                      <a:pt x="19" y="23"/>
                    </a:lnTo>
                    <a:lnTo>
                      <a:pt x="15" y="24"/>
                    </a:lnTo>
                    <a:lnTo>
                      <a:pt x="13" y="23"/>
                    </a:lnTo>
                    <a:lnTo>
                      <a:pt x="13" y="25"/>
                    </a:lnTo>
                    <a:lnTo>
                      <a:pt x="14" y="26"/>
                    </a:lnTo>
                    <a:lnTo>
                      <a:pt x="13" y="27"/>
                    </a:lnTo>
                    <a:lnTo>
                      <a:pt x="9" y="27"/>
                    </a:lnTo>
                    <a:lnTo>
                      <a:pt x="6" y="21"/>
                    </a:lnTo>
                    <a:lnTo>
                      <a:pt x="4" y="18"/>
                    </a:lnTo>
                    <a:lnTo>
                      <a:pt x="2" y="18"/>
                    </a:lnTo>
                    <a:lnTo>
                      <a:pt x="0" y="13"/>
                    </a:lnTo>
                    <a:lnTo>
                      <a:pt x="1" y="9"/>
                    </a:lnTo>
                    <a:lnTo>
                      <a:pt x="0" y="8"/>
                    </a:lnTo>
                    <a:lnTo>
                      <a:pt x="4" y="6"/>
                    </a:lnTo>
                    <a:lnTo>
                      <a:pt x="6"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2" name="Freeform 154"/>
              <p:cNvSpPr>
                <a:spLocks/>
              </p:cNvSpPr>
              <p:nvPr/>
            </p:nvSpPr>
            <p:spPr bwMode="auto">
              <a:xfrm>
                <a:off x="1982788" y="5614988"/>
                <a:ext cx="23813" cy="12700"/>
              </a:xfrm>
              <a:custGeom>
                <a:avLst/>
                <a:gdLst>
                  <a:gd name="T0" fmla="*/ 15 w 15"/>
                  <a:gd name="T1" fmla="*/ 7 h 8"/>
                  <a:gd name="T2" fmla="*/ 14 w 15"/>
                  <a:gd name="T3" fmla="*/ 8 h 8"/>
                  <a:gd name="T4" fmla="*/ 10 w 15"/>
                  <a:gd name="T5" fmla="*/ 8 h 8"/>
                  <a:gd name="T6" fmla="*/ 8 w 15"/>
                  <a:gd name="T7" fmla="*/ 7 h 8"/>
                  <a:gd name="T8" fmla="*/ 4 w 15"/>
                  <a:gd name="T9" fmla="*/ 6 h 8"/>
                  <a:gd name="T10" fmla="*/ 1 w 15"/>
                  <a:gd name="T11" fmla="*/ 6 h 8"/>
                  <a:gd name="T12" fmla="*/ 0 w 15"/>
                  <a:gd name="T13" fmla="*/ 5 h 8"/>
                  <a:gd name="T14" fmla="*/ 0 w 15"/>
                  <a:gd name="T15" fmla="*/ 3 h 8"/>
                  <a:gd name="T16" fmla="*/ 2 w 15"/>
                  <a:gd name="T17" fmla="*/ 1 h 8"/>
                  <a:gd name="T18" fmla="*/ 3 w 15"/>
                  <a:gd name="T19" fmla="*/ 1 h 8"/>
                  <a:gd name="T20" fmla="*/ 3 w 15"/>
                  <a:gd name="T21" fmla="*/ 0 h 8"/>
                  <a:gd name="T22" fmla="*/ 4 w 15"/>
                  <a:gd name="T23" fmla="*/ 0 h 8"/>
                  <a:gd name="T24" fmla="*/ 7 w 15"/>
                  <a:gd name="T25" fmla="*/ 0 h 8"/>
                  <a:gd name="T26" fmla="*/ 8 w 15"/>
                  <a:gd name="T27" fmla="*/ 1 h 8"/>
                  <a:gd name="T28" fmla="*/ 9 w 15"/>
                  <a:gd name="T29" fmla="*/ 2 h 8"/>
                  <a:gd name="T30" fmla="*/ 10 w 15"/>
                  <a:gd name="T31" fmla="*/ 3 h 8"/>
                  <a:gd name="T32" fmla="*/ 13 w 15"/>
                  <a:gd name="T33" fmla="*/ 2 h 8"/>
                  <a:gd name="T34" fmla="*/ 14 w 15"/>
                  <a:gd name="T35" fmla="*/ 3 h 8"/>
                  <a:gd name="T36" fmla="*/ 15 w 15"/>
                  <a:gd name="T37" fmla="*/ 3 h 8"/>
                  <a:gd name="T38" fmla="*/ 15 w 15"/>
                  <a:gd name="T39" fmla="*/ 7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8">
                    <a:moveTo>
                      <a:pt x="15" y="7"/>
                    </a:moveTo>
                    <a:lnTo>
                      <a:pt x="14" y="8"/>
                    </a:lnTo>
                    <a:lnTo>
                      <a:pt x="10" y="8"/>
                    </a:lnTo>
                    <a:lnTo>
                      <a:pt x="8" y="7"/>
                    </a:lnTo>
                    <a:lnTo>
                      <a:pt x="4" y="6"/>
                    </a:lnTo>
                    <a:lnTo>
                      <a:pt x="1" y="6"/>
                    </a:lnTo>
                    <a:lnTo>
                      <a:pt x="0" y="5"/>
                    </a:lnTo>
                    <a:lnTo>
                      <a:pt x="0" y="3"/>
                    </a:lnTo>
                    <a:lnTo>
                      <a:pt x="2" y="1"/>
                    </a:lnTo>
                    <a:lnTo>
                      <a:pt x="3" y="1"/>
                    </a:lnTo>
                    <a:lnTo>
                      <a:pt x="3" y="0"/>
                    </a:lnTo>
                    <a:lnTo>
                      <a:pt x="4" y="0"/>
                    </a:lnTo>
                    <a:lnTo>
                      <a:pt x="7" y="0"/>
                    </a:lnTo>
                    <a:lnTo>
                      <a:pt x="8" y="1"/>
                    </a:lnTo>
                    <a:lnTo>
                      <a:pt x="9" y="2"/>
                    </a:lnTo>
                    <a:lnTo>
                      <a:pt x="10" y="3"/>
                    </a:lnTo>
                    <a:lnTo>
                      <a:pt x="13" y="2"/>
                    </a:lnTo>
                    <a:lnTo>
                      <a:pt x="14" y="3"/>
                    </a:lnTo>
                    <a:lnTo>
                      <a:pt x="15" y="3"/>
                    </a:lnTo>
                    <a:lnTo>
                      <a:pt x="15" y="7"/>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4" name="Freeform 166"/>
              <p:cNvSpPr>
                <a:spLocks/>
              </p:cNvSpPr>
              <p:nvPr/>
            </p:nvSpPr>
            <p:spPr bwMode="auto">
              <a:xfrm>
                <a:off x="2281238" y="5653088"/>
                <a:ext cx="11113" cy="9525"/>
              </a:xfrm>
              <a:custGeom>
                <a:avLst/>
                <a:gdLst>
                  <a:gd name="T0" fmla="*/ 2 w 7"/>
                  <a:gd name="T1" fmla="*/ 0 h 6"/>
                  <a:gd name="T2" fmla="*/ 6 w 7"/>
                  <a:gd name="T3" fmla="*/ 0 h 6"/>
                  <a:gd name="T4" fmla="*/ 7 w 7"/>
                  <a:gd name="T5" fmla="*/ 0 h 6"/>
                  <a:gd name="T6" fmla="*/ 7 w 7"/>
                  <a:gd name="T7" fmla="*/ 5 h 6"/>
                  <a:gd name="T8" fmla="*/ 1 w 7"/>
                  <a:gd name="T9" fmla="*/ 6 h 6"/>
                  <a:gd name="T10" fmla="*/ 0 w 7"/>
                  <a:gd name="T11" fmla="*/ 5 h 6"/>
                  <a:gd name="T12" fmla="*/ 2 w 7"/>
                  <a:gd name="T13" fmla="*/ 4 h 6"/>
                  <a:gd name="T14" fmla="*/ 2 w 7"/>
                  <a:gd name="T15" fmla="*/ 0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6">
                    <a:moveTo>
                      <a:pt x="2" y="0"/>
                    </a:moveTo>
                    <a:lnTo>
                      <a:pt x="6" y="0"/>
                    </a:lnTo>
                    <a:lnTo>
                      <a:pt x="7" y="0"/>
                    </a:lnTo>
                    <a:lnTo>
                      <a:pt x="7" y="5"/>
                    </a:lnTo>
                    <a:lnTo>
                      <a:pt x="1" y="6"/>
                    </a:lnTo>
                    <a:lnTo>
                      <a:pt x="0" y="5"/>
                    </a:lnTo>
                    <a:lnTo>
                      <a:pt x="2" y="4"/>
                    </a:lnTo>
                    <a:lnTo>
                      <a:pt x="2" y="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0" name="Freeform 172"/>
              <p:cNvSpPr>
                <a:spLocks/>
              </p:cNvSpPr>
              <p:nvPr/>
            </p:nvSpPr>
            <p:spPr bwMode="auto">
              <a:xfrm>
                <a:off x="2319338" y="6102350"/>
                <a:ext cx="55563" cy="60325"/>
              </a:xfrm>
              <a:custGeom>
                <a:avLst/>
                <a:gdLst>
                  <a:gd name="T0" fmla="*/ 5 w 35"/>
                  <a:gd name="T1" fmla="*/ 1 h 38"/>
                  <a:gd name="T2" fmla="*/ 10 w 35"/>
                  <a:gd name="T3" fmla="*/ 0 h 38"/>
                  <a:gd name="T4" fmla="*/ 16 w 35"/>
                  <a:gd name="T5" fmla="*/ 6 h 38"/>
                  <a:gd name="T6" fmla="*/ 18 w 35"/>
                  <a:gd name="T7" fmla="*/ 6 h 38"/>
                  <a:gd name="T8" fmla="*/ 26 w 35"/>
                  <a:gd name="T9" fmla="*/ 11 h 38"/>
                  <a:gd name="T10" fmla="*/ 30 w 35"/>
                  <a:gd name="T11" fmla="*/ 15 h 38"/>
                  <a:gd name="T12" fmla="*/ 35 w 35"/>
                  <a:gd name="T13" fmla="*/ 20 h 38"/>
                  <a:gd name="T14" fmla="*/ 32 w 35"/>
                  <a:gd name="T15" fmla="*/ 25 h 38"/>
                  <a:gd name="T16" fmla="*/ 34 w 35"/>
                  <a:gd name="T17" fmla="*/ 29 h 38"/>
                  <a:gd name="T18" fmla="*/ 30 w 35"/>
                  <a:gd name="T19" fmla="*/ 34 h 38"/>
                  <a:gd name="T20" fmla="*/ 23 w 35"/>
                  <a:gd name="T21" fmla="*/ 38 h 38"/>
                  <a:gd name="T22" fmla="*/ 18 w 35"/>
                  <a:gd name="T23" fmla="*/ 37 h 38"/>
                  <a:gd name="T24" fmla="*/ 15 w 35"/>
                  <a:gd name="T25" fmla="*/ 38 h 38"/>
                  <a:gd name="T26" fmla="*/ 9 w 35"/>
                  <a:gd name="T27" fmla="*/ 35 h 38"/>
                  <a:gd name="T28" fmla="*/ 4 w 35"/>
                  <a:gd name="T29" fmla="*/ 35 h 38"/>
                  <a:gd name="T30" fmla="*/ 0 w 35"/>
                  <a:gd name="T31" fmla="*/ 30 h 38"/>
                  <a:gd name="T32" fmla="*/ 0 w 35"/>
                  <a:gd name="T33" fmla="*/ 25 h 38"/>
                  <a:gd name="T34" fmla="*/ 1 w 35"/>
                  <a:gd name="T35" fmla="*/ 23 h 38"/>
                  <a:gd name="T36" fmla="*/ 1 w 35"/>
                  <a:gd name="T37" fmla="*/ 15 h 38"/>
                  <a:gd name="T38" fmla="*/ 4 w 35"/>
                  <a:gd name="T39" fmla="*/ 7 h 38"/>
                  <a:gd name="T40" fmla="*/ 5 w 35"/>
                  <a:gd name="T41"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 h="38">
                    <a:moveTo>
                      <a:pt x="5" y="1"/>
                    </a:moveTo>
                    <a:lnTo>
                      <a:pt x="10" y="0"/>
                    </a:lnTo>
                    <a:lnTo>
                      <a:pt x="16" y="6"/>
                    </a:lnTo>
                    <a:lnTo>
                      <a:pt x="18" y="6"/>
                    </a:lnTo>
                    <a:lnTo>
                      <a:pt x="26" y="11"/>
                    </a:lnTo>
                    <a:lnTo>
                      <a:pt x="30" y="15"/>
                    </a:lnTo>
                    <a:lnTo>
                      <a:pt x="35" y="20"/>
                    </a:lnTo>
                    <a:lnTo>
                      <a:pt x="32" y="25"/>
                    </a:lnTo>
                    <a:lnTo>
                      <a:pt x="34" y="29"/>
                    </a:lnTo>
                    <a:lnTo>
                      <a:pt x="30" y="34"/>
                    </a:lnTo>
                    <a:lnTo>
                      <a:pt x="23" y="38"/>
                    </a:lnTo>
                    <a:lnTo>
                      <a:pt x="18" y="37"/>
                    </a:lnTo>
                    <a:lnTo>
                      <a:pt x="15" y="38"/>
                    </a:lnTo>
                    <a:lnTo>
                      <a:pt x="9" y="35"/>
                    </a:lnTo>
                    <a:lnTo>
                      <a:pt x="4" y="35"/>
                    </a:lnTo>
                    <a:lnTo>
                      <a:pt x="0" y="30"/>
                    </a:lnTo>
                    <a:lnTo>
                      <a:pt x="0" y="25"/>
                    </a:lnTo>
                    <a:lnTo>
                      <a:pt x="1" y="23"/>
                    </a:lnTo>
                    <a:lnTo>
                      <a:pt x="1" y="15"/>
                    </a:lnTo>
                    <a:lnTo>
                      <a:pt x="4" y="7"/>
                    </a:lnTo>
                    <a:lnTo>
                      <a:pt x="5" y="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2" name="Freeform 174"/>
              <p:cNvSpPr>
                <a:spLocks/>
              </p:cNvSpPr>
              <p:nvPr/>
            </p:nvSpPr>
            <p:spPr bwMode="auto">
              <a:xfrm>
                <a:off x="2160588" y="5638800"/>
                <a:ext cx="144463" cy="122238"/>
              </a:xfrm>
              <a:custGeom>
                <a:avLst/>
                <a:gdLst>
                  <a:gd name="T0" fmla="*/ 13 w 91"/>
                  <a:gd name="T1" fmla="*/ 4 h 77"/>
                  <a:gd name="T2" fmla="*/ 11 w 91"/>
                  <a:gd name="T3" fmla="*/ 8 h 77"/>
                  <a:gd name="T4" fmla="*/ 8 w 91"/>
                  <a:gd name="T5" fmla="*/ 15 h 77"/>
                  <a:gd name="T6" fmla="*/ 13 w 91"/>
                  <a:gd name="T7" fmla="*/ 20 h 77"/>
                  <a:gd name="T8" fmla="*/ 13 w 91"/>
                  <a:gd name="T9" fmla="*/ 13 h 77"/>
                  <a:gd name="T10" fmla="*/ 22 w 91"/>
                  <a:gd name="T11" fmla="*/ 5 h 77"/>
                  <a:gd name="T12" fmla="*/ 23 w 91"/>
                  <a:gd name="T13" fmla="*/ 0 h 77"/>
                  <a:gd name="T14" fmla="*/ 30 w 91"/>
                  <a:gd name="T15" fmla="*/ 5 h 77"/>
                  <a:gd name="T16" fmla="*/ 34 w 91"/>
                  <a:gd name="T17" fmla="*/ 11 h 77"/>
                  <a:gd name="T18" fmla="*/ 47 w 91"/>
                  <a:gd name="T19" fmla="*/ 10 h 77"/>
                  <a:gd name="T20" fmla="*/ 57 w 91"/>
                  <a:gd name="T21" fmla="*/ 14 h 77"/>
                  <a:gd name="T22" fmla="*/ 60 w 91"/>
                  <a:gd name="T23" fmla="*/ 10 h 77"/>
                  <a:gd name="T24" fmla="*/ 76 w 91"/>
                  <a:gd name="T25" fmla="*/ 10 h 77"/>
                  <a:gd name="T26" fmla="*/ 74 w 91"/>
                  <a:gd name="T27" fmla="*/ 15 h 77"/>
                  <a:gd name="T28" fmla="*/ 83 w 91"/>
                  <a:gd name="T29" fmla="*/ 19 h 77"/>
                  <a:gd name="T30" fmla="*/ 88 w 91"/>
                  <a:gd name="T31" fmla="*/ 23 h 77"/>
                  <a:gd name="T32" fmla="*/ 86 w 91"/>
                  <a:gd name="T33" fmla="*/ 29 h 77"/>
                  <a:gd name="T34" fmla="*/ 87 w 91"/>
                  <a:gd name="T35" fmla="*/ 34 h 77"/>
                  <a:gd name="T36" fmla="*/ 81 w 91"/>
                  <a:gd name="T37" fmla="*/ 37 h 77"/>
                  <a:gd name="T38" fmla="*/ 80 w 91"/>
                  <a:gd name="T39" fmla="*/ 42 h 77"/>
                  <a:gd name="T40" fmla="*/ 86 w 91"/>
                  <a:gd name="T41" fmla="*/ 49 h 77"/>
                  <a:gd name="T42" fmla="*/ 75 w 91"/>
                  <a:gd name="T43" fmla="*/ 54 h 77"/>
                  <a:gd name="T44" fmla="*/ 69 w 91"/>
                  <a:gd name="T45" fmla="*/ 56 h 77"/>
                  <a:gd name="T46" fmla="*/ 58 w 91"/>
                  <a:gd name="T47" fmla="*/ 54 h 77"/>
                  <a:gd name="T48" fmla="*/ 60 w 91"/>
                  <a:gd name="T49" fmla="*/ 56 h 77"/>
                  <a:gd name="T50" fmla="*/ 60 w 91"/>
                  <a:gd name="T51" fmla="*/ 65 h 77"/>
                  <a:gd name="T52" fmla="*/ 66 w 91"/>
                  <a:gd name="T53" fmla="*/ 67 h 77"/>
                  <a:gd name="T54" fmla="*/ 62 w 91"/>
                  <a:gd name="T55" fmla="*/ 72 h 77"/>
                  <a:gd name="T56" fmla="*/ 53 w 91"/>
                  <a:gd name="T57" fmla="*/ 74 h 77"/>
                  <a:gd name="T58" fmla="*/ 47 w 91"/>
                  <a:gd name="T59" fmla="*/ 77 h 77"/>
                  <a:gd name="T60" fmla="*/ 41 w 91"/>
                  <a:gd name="T61" fmla="*/ 67 h 77"/>
                  <a:gd name="T62" fmla="*/ 37 w 91"/>
                  <a:gd name="T63" fmla="*/ 63 h 77"/>
                  <a:gd name="T64" fmla="*/ 40 w 91"/>
                  <a:gd name="T65" fmla="*/ 58 h 77"/>
                  <a:gd name="T66" fmla="*/ 36 w 91"/>
                  <a:gd name="T67" fmla="*/ 51 h 77"/>
                  <a:gd name="T68" fmla="*/ 39 w 91"/>
                  <a:gd name="T69" fmla="*/ 44 h 77"/>
                  <a:gd name="T70" fmla="*/ 37 w 91"/>
                  <a:gd name="T71" fmla="*/ 39 h 77"/>
                  <a:gd name="T72" fmla="*/ 29 w 91"/>
                  <a:gd name="T73" fmla="*/ 40 h 77"/>
                  <a:gd name="T74" fmla="*/ 22 w 91"/>
                  <a:gd name="T75" fmla="*/ 36 h 77"/>
                  <a:gd name="T76" fmla="*/ 8 w 91"/>
                  <a:gd name="T77" fmla="*/ 34 h 77"/>
                  <a:gd name="T78" fmla="*/ 6 w 91"/>
                  <a:gd name="T79" fmla="*/ 32 h 77"/>
                  <a:gd name="T80" fmla="*/ 6 w 91"/>
                  <a:gd name="T81" fmla="*/ 28 h 77"/>
                  <a:gd name="T82" fmla="*/ 5 w 91"/>
                  <a:gd name="T83" fmla="*/ 23 h 77"/>
                  <a:gd name="T84" fmla="*/ 0 w 91"/>
                  <a:gd name="T85" fmla="*/ 20 h 77"/>
                  <a:gd name="T86" fmla="*/ 2 w 91"/>
                  <a:gd name="T87" fmla="*/ 11 h 77"/>
                  <a:gd name="T88" fmla="*/ 7 w 91"/>
                  <a:gd name="T89" fmla="*/ 7 h 77"/>
                  <a:gd name="T90" fmla="*/ 13 w 91"/>
                  <a:gd name="T91" fmla="*/ 3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1" h="77">
                    <a:moveTo>
                      <a:pt x="13" y="3"/>
                    </a:moveTo>
                    <a:lnTo>
                      <a:pt x="13" y="4"/>
                    </a:lnTo>
                    <a:lnTo>
                      <a:pt x="10" y="5"/>
                    </a:lnTo>
                    <a:lnTo>
                      <a:pt x="11" y="8"/>
                    </a:lnTo>
                    <a:lnTo>
                      <a:pt x="11" y="11"/>
                    </a:lnTo>
                    <a:lnTo>
                      <a:pt x="8" y="15"/>
                    </a:lnTo>
                    <a:lnTo>
                      <a:pt x="11" y="21"/>
                    </a:lnTo>
                    <a:lnTo>
                      <a:pt x="13" y="20"/>
                    </a:lnTo>
                    <a:lnTo>
                      <a:pt x="16" y="15"/>
                    </a:lnTo>
                    <a:lnTo>
                      <a:pt x="13" y="13"/>
                    </a:lnTo>
                    <a:lnTo>
                      <a:pt x="13" y="8"/>
                    </a:lnTo>
                    <a:lnTo>
                      <a:pt x="22" y="5"/>
                    </a:lnTo>
                    <a:lnTo>
                      <a:pt x="20" y="2"/>
                    </a:lnTo>
                    <a:lnTo>
                      <a:pt x="23" y="0"/>
                    </a:lnTo>
                    <a:lnTo>
                      <a:pt x="25" y="4"/>
                    </a:lnTo>
                    <a:lnTo>
                      <a:pt x="30" y="5"/>
                    </a:lnTo>
                    <a:lnTo>
                      <a:pt x="34" y="9"/>
                    </a:lnTo>
                    <a:lnTo>
                      <a:pt x="34" y="11"/>
                    </a:lnTo>
                    <a:lnTo>
                      <a:pt x="40" y="11"/>
                    </a:lnTo>
                    <a:lnTo>
                      <a:pt x="47" y="10"/>
                    </a:lnTo>
                    <a:lnTo>
                      <a:pt x="51" y="14"/>
                    </a:lnTo>
                    <a:lnTo>
                      <a:pt x="57" y="14"/>
                    </a:lnTo>
                    <a:lnTo>
                      <a:pt x="60" y="11"/>
                    </a:lnTo>
                    <a:lnTo>
                      <a:pt x="60" y="10"/>
                    </a:lnTo>
                    <a:lnTo>
                      <a:pt x="69" y="10"/>
                    </a:lnTo>
                    <a:lnTo>
                      <a:pt x="76" y="10"/>
                    </a:lnTo>
                    <a:lnTo>
                      <a:pt x="71" y="11"/>
                    </a:lnTo>
                    <a:lnTo>
                      <a:pt x="74" y="15"/>
                    </a:lnTo>
                    <a:lnTo>
                      <a:pt x="78" y="15"/>
                    </a:lnTo>
                    <a:lnTo>
                      <a:pt x="83" y="19"/>
                    </a:lnTo>
                    <a:lnTo>
                      <a:pt x="84" y="25"/>
                    </a:lnTo>
                    <a:lnTo>
                      <a:pt x="88" y="23"/>
                    </a:lnTo>
                    <a:lnTo>
                      <a:pt x="91" y="26"/>
                    </a:lnTo>
                    <a:lnTo>
                      <a:pt x="86" y="29"/>
                    </a:lnTo>
                    <a:lnTo>
                      <a:pt x="84" y="32"/>
                    </a:lnTo>
                    <a:lnTo>
                      <a:pt x="87" y="34"/>
                    </a:lnTo>
                    <a:lnTo>
                      <a:pt x="86" y="36"/>
                    </a:lnTo>
                    <a:lnTo>
                      <a:pt x="81" y="37"/>
                    </a:lnTo>
                    <a:lnTo>
                      <a:pt x="82" y="40"/>
                    </a:lnTo>
                    <a:lnTo>
                      <a:pt x="80" y="42"/>
                    </a:lnTo>
                    <a:lnTo>
                      <a:pt x="84" y="46"/>
                    </a:lnTo>
                    <a:lnTo>
                      <a:pt x="86" y="49"/>
                    </a:lnTo>
                    <a:lnTo>
                      <a:pt x="83" y="51"/>
                    </a:lnTo>
                    <a:lnTo>
                      <a:pt x="75" y="54"/>
                    </a:lnTo>
                    <a:lnTo>
                      <a:pt x="70" y="55"/>
                    </a:lnTo>
                    <a:lnTo>
                      <a:pt x="69" y="56"/>
                    </a:lnTo>
                    <a:lnTo>
                      <a:pt x="63" y="55"/>
                    </a:lnTo>
                    <a:lnTo>
                      <a:pt x="58" y="54"/>
                    </a:lnTo>
                    <a:lnTo>
                      <a:pt x="57" y="55"/>
                    </a:lnTo>
                    <a:lnTo>
                      <a:pt x="60" y="56"/>
                    </a:lnTo>
                    <a:lnTo>
                      <a:pt x="59" y="61"/>
                    </a:lnTo>
                    <a:lnTo>
                      <a:pt x="60" y="65"/>
                    </a:lnTo>
                    <a:lnTo>
                      <a:pt x="66" y="66"/>
                    </a:lnTo>
                    <a:lnTo>
                      <a:pt x="66" y="67"/>
                    </a:lnTo>
                    <a:lnTo>
                      <a:pt x="62" y="69"/>
                    </a:lnTo>
                    <a:lnTo>
                      <a:pt x="62" y="72"/>
                    </a:lnTo>
                    <a:lnTo>
                      <a:pt x="58" y="73"/>
                    </a:lnTo>
                    <a:lnTo>
                      <a:pt x="53" y="74"/>
                    </a:lnTo>
                    <a:lnTo>
                      <a:pt x="52" y="77"/>
                    </a:lnTo>
                    <a:lnTo>
                      <a:pt x="47" y="77"/>
                    </a:lnTo>
                    <a:lnTo>
                      <a:pt x="43" y="73"/>
                    </a:lnTo>
                    <a:lnTo>
                      <a:pt x="41" y="67"/>
                    </a:lnTo>
                    <a:lnTo>
                      <a:pt x="40" y="65"/>
                    </a:lnTo>
                    <a:lnTo>
                      <a:pt x="37" y="63"/>
                    </a:lnTo>
                    <a:lnTo>
                      <a:pt x="40" y="60"/>
                    </a:lnTo>
                    <a:lnTo>
                      <a:pt x="40" y="58"/>
                    </a:lnTo>
                    <a:lnTo>
                      <a:pt x="39" y="56"/>
                    </a:lnTo>
                    <a:lnTo>
                      <a:pt x="36" y="51"/>
                    </a:lnTo>
                    <a:lnTo>
                      <a:pt x="37" y="46"/>
                    </a:lnTo>
                    <a:lnTo>
                      <a:pt x="39" y="44"/>
                    </a:lnTo>
                    <a:lnTo>
                      <a:pt x="40" y="40"/>
                    </a:lnTo>
                    <a:lnTo>
                      <a:pt x="37" y="39"/>
                    </a:lnTo>
                    <a:lnTo>
                      <a:pt x="34" y="40"/>
                    </a:lnTo>
                    <a:lnTo>
                      <a:pt x="29" y="40"/>
                    </a:lnTo>
                    <a:lnTo>
                      <a:pt x="27" y="40"/>
                    </a:lnTo>
                    <a:lnTo>
                      <a:pt x="22" y="36"/>
                    </a:lnTo>
                    <a:lnTo>
                      <a:pt x="18" y="34"/>
                    </a:lnTo>
                    <a:lnTo>
                      <a:pt x="8" y="34"/>
                    </a:lnTo>
                    <a:lnTo>
                      <a:pt x="7" y="32"/>
                    </a:lnTo>
                    <a:lnTo>
                      <a:pt x="6" y="32"/>
                    </a:lnTo>
                    <a:lnTo>
                      <a:pt x="6" y="31"/>
                    </a:lnTo>
                    <a:lnTo>
                      <a:pt x="6" y="28"/>
                    </a:lnTo>
                    <a:lnTo>
                      <a:pt x="6" y="26"/>
                    </a:lnTo>
                    <a:lnTo>
                      <a:pt x="5" y="23"/>
                    </a:lnTo>
                    <a:lnTo>
                      <a:pt x="4" y="21"/>
                    </a:lnTo>
                    <a:lnTo>
                      <a:pt x="0" y="20"/>
                    </a:lnTo>
                    <a:lnTo>
                      <a:pt x="2" y="16"/>
                    </a:lnTo>
                    <a:lnTo>
                      <a:pt x="2" y="11"/>
                    </a:lnTo>
                    <a:lnTo>
                      <a:pt x="5" y="9"/>
                    </a:lnTo>
                    <a:lnTo>
                      <a:pt x="7" y="7"/>
                    </a:lnTo>
                    <a:lnTo>
                      <a:pt x="8" y="4"/>
                    </a:lnTo>
                    <a:lnTo>
                      <a:pt x="13" y="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28" name="Group 201"/>
            <p:cNvGrpSpPr/>
            <p:nvPr/>
          </p:nvGrpSpPr>
          <p:grpSpPr>
            <a:xfrm>
              <a:off x="3327874" y="5250830"/>
              <a:ext cx="1092210" cy="1026413"/>
              <a:chOff x="3671888" y="5264150"/>
              <a:chExt cx="1185863" cy="1114425"/>
            </a:xfrm>
            <a:solidFill>
              <a:schemeClr val="bg2">
                <a:lumMod val="50000"/>
              </a:schemeClr>
            </a:solidFill>
          </p:grpSpPr>
          <p:sp>
            <p:nvSpPr>
              <p:cNvPr id="17" name="Freeform 15"/>
              <p:cNvSpPr>
                <a:spLocks/>
              </p:cNvSpPr>
              <p:nvPr/>
            </p:nvSpPr>
            <p:spPr bwMode="auto">
              <a:xfrm>
                <a:off x="3878263" y="5478463"/>
                <a:ext cx="47625" cy="66675"/>
              </a:xfrm>
              <a:custGeom>
                <a:avLst/>
                <a:gdLst>
                  <a:gd name="T0" fmla="*/ 30 w 30"/>
                  <a:gd name="T1" fmla="*/ 31 h 42"/>
                  <a:gd name="T2" fmla="*/ 30 w 30"/>
                  <a:gd name="T3" fmla="*/ 37 h 42"/>
                  <a:gd name="T4" fmla="*/ 28 w 30"/>
                  <a:gd name="T5" fmla="*/ 36 h 42"/>
                  <a:gd name="T6" fmla="*/ 29 w 30"/>
                  <a:gd name="T7" fmla="*/ 42 h 42"/>
                  <a:gd name="T8" fmla="*/ 27 w 30"/>
                  <a:gd name="T9" fmla="*/ 37 h 42"/>
                  <a:gd name="T10" fmla="*/ 27 w 30"/>
                  <a:gd name="T11" fmla="*/ 34 h 42"/>
                  <a:gd name="T12" fmla="*/ 25 w 30"/>
                  <a:gd name="T13" fmla="*/ 31 h 42"/>
                  <a:gd name="T14" fmla="*/ 22 w 30"/>
                  <a:gd name="T15" fmla="*/ 27 h 42"/>
                  <a:gd name="T16" fmla="*/ 16 w 30"/>
                  <a:gd name="T17" fmla="*/ 27 h 42"/>
                  <a:gd name="T18" fmla="*/ 17 w 30"/>
                  <a:gd name="T19" fmla="*/ 29 h 42"/>
                  <a:gd name="T20" fmla="*/ 15 w 30"/>
                  <a:gd name="T21" fmla="*/ 34 h 42"/>
                  <a:gd name="T22" fmla="*/ 12 w 30"/>
                  <a:gd name="T23" fmla="*/ 31 h 42"/>
                  <a:gd name="T24" fmla="*/ 11 w 30"/>
                  <a:gd name="T25" fmla="*/ 33 h 42"/>
                  <a:gd name="T26" fmla="*/ 8 w 30"/>
                  <a:gd name="T27" fmla="*/ 33 h 42"/>
                  <a:gd name="T28" fmla="*/ 6 w 30"/>
                  <a:gd name="T29" fmla="*/ 31 h 42"/>
                  <a:gd name="T30" fmla="*/ 5 w 30"/>
                  <a:gd name="T31" fmla="*/ 25 h 42"/>
                  <a:gd name="T32" fmla="*/ 2 w 30"/>
                  <a:gd name="T33" fmla="*/ 21 h 42"/>
                  <a:gd name="T34" fmla="*/ 4 w 30"/>
                  <a:gd name="T35" fmla="*/ 16 h 42"/>
                  <a:gd name="T36" fmla="*/ 0 w 30"/>
                  <a:gd name="T37" fmla="*/ 14 h 42"/>
                  <a:gd name="T38" fmla="*/ 1 w 30"/>
                  <a:gd name="T39" fmla="*/ 11 h 42"/>
                  <a:gd name="T40" fmla="*/ 6 w 30"/>
                  <a:gd name="T41" fmla="*/ 8 h 42"/>
                  <a:gd name="T42" fmla="*/ 1 w 30"/>
                  <a:gd name="T43" fmla="*/ 5 h 42"/>
                  <a:gd name="T44" fmla="*/ 4 w 30"/>
                  <a:gd name="T45" fmla="*/ 0 h 42"/>
                  <a:gd name="T46" fmla="*/ 8 w 30"/>
                  <a:gd name="T47" fmla="*/ 2 h 42"/>
                  <a:gd name="T48" fmla="*/ 12 w 30"/>
                  <a:gd name="T49" fmla="*/ 4 h 42"/>
                  <a:gd name="T50" fmla="*/ 12 w 30"/>
                  <a:gd name="T51" fmla="*/ 8 h 42"/>
                  <a:gd name="T52" fmla="*/ 18 w 30"/>
                  <a:gd name="T53" fmla="*/ 10 h 42"/>
                  <a:gd name="T54" fmla="*/ 25 w 30"/>
                  <a:gd name="T55" fmla="*/ 10 h 42"/>
                  <a:gd name="T56" fmla="*/ 29 w 30"/>
                  <a:gd name="T57" fmla="*/ 11 h 42"/>
                  <a:gd name="T58" fmla="*/ 25 w 30"/>
                  <a:gd name="T59" fmla="*/ 17 h 42"/>
                  <a:gd name="T60" fmla="*/ 23 w 30"/>
                  <a:gd name="T61" fmla="*/ 17 h 42"/>
                  <a:gd name="T62" fmla="*/ 21 w 30"/>
                  <a:gd name="T63" fmla="*/ 22 h 42"/>
                  <a:gd name="T64" fmla="*/ 24 w 30"/>
                  <a:gd name="T65" fmla="*/ 25 h 42"/>
                  <a:gd name="T66" fmla="*/ 25 w 30"/>
                  <a:gd name="T67" fmla="*/ 21 h 42"/>
                  <a:gd name="T68" fmla="*/ 27 w 30"/>
                  <a:gd name="T69" fmla="*/ 21 h 42"/>
                  <a:gd name="T70" fmla="*/ 30 w 30"/>
                  <a:gd name="T71" fmla="*/ 3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0" h="42">
                    <a:moveTo>
                      <a:pt x="30" y="31"/>
                    </a:moveTo>
                    <a:lnTo>
                      <a:pt x="30" y="37"/>
                    </a:lnTo>
                    <a:lnTo>
                      <a:pt x="28" y="36"/>
                    </a:lnTo>
                    <a:lnTo>
                      <a:pt x="29" y="42"/>
                    </a:lnTo>
                    <a:lnTo>
                      <a:pt x="27" y="37"/>
                    </a:lnTo>
                    <a:lnTo>
                      <a:pt x="27" y="34"/>
                    </a:lnTo>
                    <a:lnTo>
                      <a:pt x="25" y="31"/>
                    </a:lnTo>
                    <a:lnTo>
                      <a:pt x="22" y="27"/>
                    </a:lnTo>
                    <a:lnTo>
                      <a:pt x="16" y="27"/>
                    </a:lnTo>
                    <a:lnTo>
                      <a:pt x="17" y="29"/>
                    </a:lnTo>
                    <a:lnTo>
                      <a:pt x="15" y="34"/>
                    </a:lnTo>
                    <a:lnTo>
                      <a:pt x="12" y="31"/>
                    </a:lnTo>
                    <a:lnTo>
                      <a:pt x="11" y="33"/>
                    </a:lnTo>
                    <a:lnTo>
                      <a:pt x="8" y="33"/>
                    </a:lnTo>
                    <a:lnTo>
                      <a:pt x="6" y="31"/>
                    </a:lnTo>
                    <a:lnTo>
                      <a:pt x="5" y="25"/>
                    </a:lnTo>
                    <a:lnTo>
                      <a:pt x="2" y="21"/>
                    </a:lnTo>
                    <a:lnTo>
                      <a:pt x="4" y="16"/>
                    </a:lnTo>
                    <a:lnTo>
                      <a:pt x="0" y="14"/>
                    </a:lnTo>
                    <a:lnTo>
                      <a:pt x="1" y="11"/>
                    </a:lnTo>
                    <a:lnTo>
                      <a:pt x="6" y="8"/>
                    </a:lnTo>
                    <a:lnTo>
                      <a:pt x="1" y="5"/>
                    </a:lnTo>
                    <a:lnTo>
                      <a:pt x="4" y="0"/>
                    </a:lnTo>
                    <a:lnTo>
                      <a:pt x="8" y="2"/>
                    </a:lnTo>
                    <a:lnTo>
                      <a:pt x="12" y="4"/>
                    </a:lnTo>
                    <a:lnTo>
                      <a:pt x="12" y="8"/>
                    </a:lnTo>
                    <a:lnTo>
                      <a:pt x="18" y="10"/>
                    </a:lnTo>
                    <a:lnTo>
                      <a:pt x="25" y="10"/>
                    </a:lnTo>
                    <a:lnTo>
                      <a:pt x="29" y="11"/>
                    </a:lnTo>
                    <a:lnTo>
                      <a:pt x="25" y="17"/>
                    </a:lnTo>
                    <a:lnTo>
                      <a:pt x="23" y="17"/>
                    </a:lnTo>
                    <a:lnTo>
                      <a:pt x="21" y="22"/>
                    </a:lnTo>
                    <a:lnTo>
                      <a:pt x="24" y="25"/>
                    </a:lnTo>
                    <a:lnTo>
                      <a:pt x="25" y="21"/>
                    </a:lnTo>
                    <a:lnTo>
                      <a:pt x="27" y="21"/>
                    </a:lnTo>
                    <a:lnTo>
                      <a:pt x="30" y="3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7" name="Freeform 25"/>
              <p:cNvSpPr>
                <a:spLocks/>
              </p:cNvSpPr>
              <p:nvPr/>
            </p:nvSpPr>
            <p:spPr bwMode="auto">
              <a:xfrm>
                <a:off x="3886200" y="5454650"/>
                <a:ext cx="34925" cy="20638"/>
              </a:xfrm>
              <a:custGeom>
                <a:avLst/>
                <a:gdLst>
                  <a:gd name="T0" fmla="*/ 19 w 22"/>
                  <a:gd name="T1" fmla="*/ 4 h 13"/>
                  <a:gd name="T2" fmla="*/ 22 w 22"/>
                  <a:gd name="T3" fmla="*/ 7 h 13"/>
                  <a:gd name="T4" fmla="*/ 22 w 22"/>
                  <a:gd name="T5" fmla="*/ 11 h 13"/>
                  <a:gd name="T6" fmla="*/ 16 w 22"/>
                  <a:gd name="T7" fmla="*/ 11 h 13"/>
                  <a:gd name="T8" fmla="*/ 11 w 22"/>
                  <a:gd name="T9" fmla="*/ 11 h 13"/>
                  <a:gd name="T10" fmla="*/ 6 w 22"/>
                  <a:gd name="T11" fmla="*/ 13 h 13"/>
                  <a:gd name="T12" fmla="*/ 0 w 22"/>
                  <a:gd name="T13" fmla="*/ 10 h 13"/>
                  <a:gd name="T14" fmla="*/ 0 w 22"/>
                  <a:gd name="T15" fmla="*/ 8 h 13"/>
                  <a:gd name="T16" fmla="*/ 5 w 22"/>
                  <a:gd name="T17" fmla="*/ 3 h 13"/>
                  <a:gd name="T18" fmla="*/ 8 w 22"/>
                  <a:gd name="T19" fmla="*/ 0 h 13"/>
                  <a:gd name="T20" fmla="*/ 13 w 22"/>
                  <a:gd name="T21" fmla="*/ 3 h 13"/>
                  <a:gd name="T22" fmla="*/ 17 w 22"/>
                  <a:gd name="T23" fmla="*/ 3 h 13"/>
                  <a:gd name="T24" fmla="*/ 19 w 22"/>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13">
                    <a:moveTo>
                      <a:pt x="19" y="4"/>
                    </a:moveTo>
                    <a:lnTo>
                      <a:pt x="22" y="7"/>
                    </a:lnTo>
                    <a:lnTo>
                      <a:pt x="22" y="11"/>
                    </a:lnTo>
                    <a:lnTo>
                      <a:pt x="16" y="11"/>
                    </a:lnTo>
                    <a:lnTo>
                      <a:pt x="11" y="11"/>
                    </a:lnTo>
                    <a:lnTo>
                      <a:pt x="6" y="13"/>
                    </a:lnTo>
                    <a:lnTo>
                      <a:pt x="0" y="10"/>
                    </a:lnTo>
                    <a:lnTo>
                      <a:pt x="0" y="8"/>
                    </a:lnTo>
                    <a:lnTo>
                      <a:pt x="5" y="3"/>
                    </a:lnTo>
                    <a:lnTo>
                      <a:pt x="8" y="0"/>
                    </a:lnTo>
                    <a:lnTo>
                      <a:pt x="13" y="3"/>
                    </a:lnTo>
                    <a:lnTo>
                      <a:pt x="17" y="3"/>
                    </a:lnTo>
                    <a:lnTo>
                      <a:pt x="19" y="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4" name="Freeform 56"/>
              <p:cNvSpPr>
                <a:spLocks noEditPoints="1"/>
              </p:cNvSpPr>
              <p:nvPr/>
            </p:nvSpPr>
            <p:spPr bwMode="auto">
              <a:xfrm>
                <a:off x="4827588" y="5940425"/>
                <a:ext cx="30163" cy="25400"/>
              </a:xfrm>
              <a:custGeom>
                <a:avLst/>
                <a:gdLst>
                  <a:gd name="T0" fmla="*/ 19 w 19"/>
                  <a:gd name="T1" fmla="*/ 0 h 16"/>
                  <a:gd name="T2" fmla="*/ 19 w 19"/>
                  <a:gd name="T3" fmla="*/ 3 h 16"/>
                  <a:gd name="T4" fmla="*/ 18 w 19"/>
                  <a:gd name="T5" fmla="*/ 4 h 16"/>
                  <a:gd name="T6" fmla="*/ 14 w 19"/>
                  <a:gd name="T7" fmla="*/ 5 h 16"/>
                  <a:gd name="T8" fmla="*/ 9 w 19"/>
                  <a:gd name="T9" fmla="*/ 6 h 16"/>
                  <a:gd name="T10" fmla="*/ 8 w 19"/>
                  <a:gd name="T11" fmla="*/ 4 h 16"/>
                  <a:gd name="T12" fmla="*/ 12 w 19"/>
                  <a:gd name="T13" fmla="*/ 3 h 16"/>
                  <a:gd name="T14" fmla="*/ 14 w 19"/>
                  <a:gd name="T15" fmla="*/ 3 h 16"/>
                  <a:gd name="T16" fmla="*/ 18 w 19"/>
                  <a:gd name="T17" fmla="*/ 0 h 16"/>
                  <a:gd name="T18" fmla="*/ 19 w 19"/>
                  <a:gd name="T19" fmla="*/ 0 h 16"/>
                  <a:gd name="T20" fmla="*/ 6 w 19"/>
                  <a:gd name="T21" fmla="*/ 10 h 16"/>
                  <a:gd name="T22" fmla="*/ 2 w 19"/>
                  <a:gd name="T23" fmla="*/ 9 h 16"/>
                  <a:gd name="T24" fmla="*/ 0 w 19"/>
                  <a:gd name="T25" fmla="*/ 11 h 16"/>
                  <a:gd name="T26" fmla="*/ 1 w 19"/>
                  <a:gd name="T27" fmla="*/ 15 h 16"/>
                  <a:gd name="T28" fmla="*/ 5 w 19"/>
                  <a:gd name="T29" fmla="*/ 16 h 16"/>
                  <a:gd name="T30" fmla="*/ 8 w 19"/>
                  <a:gd name="T31" fmla="*/ 15 h 16"/>
                  <a:gd name="T32" fmla="*/ 9 w 19"/>
                  <a:gd name="T33" fmla="*/ 11 h 16"/>
                  <a:gd name="T34" fmla="*/ 7 w 19"/>
                  <a:gd name="T35" fmla="*/ 9 h 16"/>
                  <a:gd name="T36" fmla="*/ 6 w 19"/>
                  <a:gd name="T37"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9" h="16">
                    <a:moveTo>
                      <a:pt x="19" y="0"/>
                    </a:moveTo>
                    <a:lnTo>
                      <a:pt x="19" y="3"/>
                    </a:lnTo>
                    <a:lnTo>
                      <a:pt x="18" y="4"/>
                    </a:lnTo>
                    <a:lnTo>
                      <a:pt x="14" y="5"/>
                    </a:lnTo>
                    <a:lnTo>
                      <a:pt x="9" y="6"/>
                    </a:lnTo>
                    <a:lnTo>
                      <a:pt x="8" y="4"/>
                    </a:lnTo>
                    <a:lnTo>
                      <a:pt x="12" y="3"/>
                    </a:lnTo>
                    <a:lnTo>
                      <a:pt x="14" y="3"/>
                    </a:lnTo>
                    <a:lnTo>
                      <a:pt x="18" y="0"/>
                    </a:lnTo>
                    <a:lnTo>
                      <a:pt x="19" y="0"/>
                    </a:lnTo>
                    <a:close/>
                    <a:moveTo>
                      <a:pt x="6" y="10"/>
                    </a:moveTo>
                    <a:lnTo>
                      <a:pt x="2" y="9"/>
                    </a:lnTo>
                    <a:lnTo>
                      <a:pt x="0" y="11"/>
                    </a:lnTo>
                    <a:lnTo>
                      <a:pt x="1" y="15"/>
                    </a:lnTo>
                    <a:lnTo>
                      <a:pt x="5" y="16"/>
                    </a:lnTo>
                    <a:lnTo>
                      <a:pt x="8" y="15"/>
                    </a:lnTo>
                    <a:lnTo>
                      <a:pt x="9" y="11"/>
                    </a:lnTo>
                    <a:lnTo>
                      <a:pt x="7" y="9"/>
                    </a:lnTo>
                    <a:lnTo>
                      <a:pt x="6" y="1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7" name="Freeform 89"/>
              <p:cNvSpPr>
                <a:spLocks/>
              </p:cNvSpPr>
              <p:nvPr/>
            </p:nvSpPr>
            <p:spPr bwMode="auto">
              <a:xfrm>
                <a:off x="4264025" y="5264150"/>
                <a:ext cx="68263" cy="73025"/>
              </a:xfrm>
              <a:custGeom>
                <a:avLst/>
                <a:gdLst>
                  <a:gd name="T0" fmla="*/ 42 w 43"/>
                  <a:gd name="T1" fmla="*/ 4 h 46"/>
                  <a:gd name="T2" fmla="*/ 43 w 43"/>
                  <a:gd name="T3" fmla="*/ 7 h 46"/>
                  <a:gd name="T4" fmla="*/ 41 w 43"/>
                  <a:gd name="T5" fmla="*/ 6 h 46"/>
                  <a:gd name="T6" fmla="*/ 37 w 43"/>
                  <a:gd name="T7" fmla="*/ 9 h 46"/>
                  <a:gd name="T8" fmla="*/ 36 w 43"/>
                  <a:gd name="T9" fmla="*/ 12 h 46"/>
                  <a:gd name="T10" fmla="*/ 36 w 43"/>
                  <a:gd name="T11" fmla="*/ 18 h 46"/>
                  <a:gd name="T12" fmla="*/ 32 w 43"/>
                  <a:gd name="T13" fmla="*/ 20 h 46"/>
                  <a:gd name="T14" fmla="*/ 31 w 43"/>
                  <a:gd name="T15" fmla="*/ 21 h 46"/>
                  <a:gd name="T16" fmla="*/ 29 w 43"/>
                  <a:gd name="T17" fmla="*/ 24 h 46"/>
                  <a:gd name="T18" fmla="*/ 24 w 43"/>
                  <a:gd name="T19" fmla="*/ 26 h 46"/>
                  <a:gd name="T20" fmla="*/ 21 w 43"/>
                  <a:gd name="T21" fmla="*/ 29 h 46"/>
                  <a:gd name="T22" fmla="*/ 21 w 43"/>
                  <a:gd name="T23" fmla="*/ 32 h 46"/>
                  <a:gd name="T24" fmla="*/ 20 w 43"/>
                  <a:gd name="T25" fmla="*/ 32 h 46"/>
                  <a:gd name="T26" fmla="*/ 23 w 43"/>
                  <a:gd name="T27" fmla="*/ 35 h 46"/>
                  <a:gd name="T28" fmla="*/ 26 w 43"/>
                  <a:gd name="T29" fmla="*/ 38 h 46"/>
                  <a:gd name="T30" fmla="*/ 26 w 43"/>
                  <a:gd name="T31" fmla="*/ 40 h 46"/>
                  <a:gd name="T32" fmla="*/ 23 w 43"/>
                  <a:gd name="T33" fmla="*/ 41 h 46"/>
                  <a:gd name="T34" fmla="*/ 18 w 43"/>
                  <a:gd name="T35" fmla="*/ 41 h 46"/>
                  <a:gd name="T36" fmla="*/ 15 w 43"/>
                  <a:gd name="T37" fmla="*/ 44 h 46"/>
                  <a:gd name="T38" fmla="*/ 13 w 43"/>
                  <a:gd name="T39" fmla="*/ 44 h 46"/>
                  <a:gd name="T40" fmla="*/ 12 w 43"/>
                  <a:gd name="T41" fmla="*/ 46 h 46"/>
                  <a:gd name="T42" fmla="*/ 9 w 43"/>
                  <a:gd name="T43" fmla="*/ 43 h 46"/>
                  <a:gd name="T44" fmla="*/ 8 w 43"/>
                  <a:gd name="T45" fmla="*/ 46 h 46"/>
                  <a:gd name="T46" fmla="*/ 6 w 43"/>
                  <a:gd name="T47" fmla="*/ 46 h 46"/>
                  <a:gd name="T48" fmla="*/ 6 w 43"/>
                  <a:gd name="T49" fmla="*/ 44 h 46"/>
                  <a:gd name="T50" fmla="*/ 5 w 43"/>
                  <a:gd name="T51" fmla="*/ 43 h 46"/>
                  <a:gd name="T52" fmla="*/ 2 w 43"/>
                  <a:gd name="T53" fmla="*/ 42 h 46"/>
                  <a:gd name="T54" fmla="*/ 5 w 43"/>
                  <a:gd name="T55" fmla="*/ 38 h 46"/>
                  <a:gd name="T56" fmla="*/ 6 w 43"/>
                  <a:gd name="T57" fmla="*/ 37 h 46"/>
                  <a:gd name="T58" fmla="*/ 6 w 43"/>
                  <a:gd name="T59" fmla="*/ 36 h 46"/>
                  <a:gd name="T60" fmla="*/ 7 w 43"/>
                  <a:gd name="T61" fmla="*/ 31 h 46"/>
                  <a:gd name="T62" fmla="*/ 7 w 43"/>
                  <a:gd name="T63" fmla="*/ 30 h 46"/>
                  <a:gd name="T64" fmla="*/ 2 w 43"/>
                  <a:gd name="T65" fmla="*/ 29 h 46"/>
                  <a:gd name="T66" fmla="*/ 0 w 43"/>
                  <a:gd name="T67" fmla="*/ 26 h 46"/>
                  <a:gd name="T68" fmla="*/ 5 w 43"/>
                  <a:gd name="T69" fmla="*/ 21 h 46"/>
                  <a:gd name="T70" fmla="*/ 12 w 43"/>
                  <a:gd name="T71" fmla="*/ 17 h 46"/>
                  <a:gd name="T72" fmla="*/ 17 w 43"/>
                  <a:gd name="T73" fmla="*/ 9 h 46"/>
                  <a:gd name="T74" fmla="*/ 20 w 43"/>
                  <a:gd name="T75" fmla="*/ 13 h 46"/>
                  <a:gd name="T76" fmla="*/ 26 w 43"/>
                  <a:gd name="T77" fmla="*/ 13 h 46"/>
                  <a:gd name="T78" fmla="*/ 25 w 43"/>
                  <a:gd name="T79" fmla="*/ 8 h 46"/>
                  <a:gd name="T80" fmla="*/ 35 w 43"/>
                  <a:gd name="T81" fmla="*/ 4 h 46"/>
                  <a:gd name="T82" fmla="*/ 38 w 43"/>
                  <a:gd name="T83" fmla="*/ 0 h 46"/>
                  <a:gd name="T84" fmla="*/ 42 w 43"/>
                  <a:gd name="T85" fmla="*/ 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 h="46">
                    <a:moveTo>
                      <a:pt x="42" y="4"/>
                    </a:moveTo>
                    <a:lnTo>
                      <a:pt x="43" y="7"/>
                    </a:lnTo>
                    <a:lnTo>
                      <a:pt x="41" y="6"/>
                    </a:lnTo>
                    <a:lnTo>
                      <a:pt x="37" y="9"/>
                    </a:lnTo>
                    <a:lnTo>
                      <a:pt x="36" y="12"/>
                    </a:lnTo>
                    <a:lnTo>
                      <a:pt x="36" y="18"/>
                    </a:lnTo>
                    <a:lnTo>
                      <a:pt x="32" y="20"/>
                    </a:lnTo>
                    <a:lnTo>
                      <a:pt x="31" y="21"/>
                    </a:lnTo>
                    <a:lnTo>
                      <a:pt x="29" y="24"/>
                    </a:lnTo>
                    <a:lnTo>
                      <a:pt x="24" y="26"/>
                    </a:lnTo>
                    <a:lnTo>
                      <a:pt x="21" y="29"/>
                    </a:lnTo>
                    <a:lnTo>
                      <a:pt x="21" y="32"/>
                    </a:lnTo>
                    <a:lnTo>
                      <a:pt x="20" y="32"/>
                    </a:lnTo>
                    <a:lnTo>
                      <a:pt x="23" y="35"/>
                    </a:lnTo>
                    <a:lnTo>
                      <a:pt x="26" y="38"/>
                    </a:lnTo>
                    <a:lnTo>
                      <a:pt x="26" y="40"/>
                    </a:lnTo>
                    <a:lnTo>
                      <a:pt x="23" y="41"/>
                    </a:lnTo>
                    <a:lnTo>
                      <a:pt x="18" y="41"/>
                    </a:lnTo>
                    <a:lnTo>
                      <a:pt x="15" y="44"/>
                    </a:lnTo>
                    <a:lnTo>
                      <a:pt x="13" y="44"/>
                    </a:lnTo>
                    <a:lnTo>
                      <a:pt x="12" y="46"/>
                    </a:lnTo>
                    <a:lnTo>
                      <a:pt x="9" y="43"/>
                    </a:lnTo>
                    <a:lnTo>
                      <a:pt x="8" y="46"/>
                    </a:lnTo>
                    <a:lnTo>
                      <a:pt x="6" y="46"/>
                    </a:lnTo>
                    <a:lnTo>
                      <a:pt x="6" y="44"/>
                    </a:lnTo>
                    <a:lnTo>
                      <a:pt x="5" y="43"/>
                    </a:lnTo>
                    <a:lnTo>
                      <a:pt x="2" y="42"/>
                    </a:lnTo>
                    <a:lnTo>
                      <a:pt x="5" y="38"/>
                    </a:lnTo>
                    <a:lnTo>
                      <a:pt x="6" y="37"/>
                    </a:lnTo>
                    <a:lnTo>
                      <a:pt x="6" y="36"/>
                    </a:lnTo>
                    <a:lnTo>
                      <a:pt x="7" y="31"/>
                    </a:lnTo>
                    <a:lnTo>
                      <a:pt x="7" y="30"/>
                    </a:lnTo>
                    <a:lnTo>
                      <a:pt x="2" y="29"/>
                    </a:lnTo>
                    <a:lnTo>
                      <a:pt x="0" y="26"/>
                    </a:lnTo>
                    <a:lnTo>
                      <a:pt x="5" y="21"/>
                    </a:lnTo>
                    <a:lnTo>
                      <a:pt x="12" y="17"/>
                    </a:lnTo>
                    <a:lnTo>
                      <a:pt x="17" y="9"/>
                    </a:lnTo>
                    <a:lnTo>
                      <a:pt x="20" y="13"/>
                    </a:lnTo>
                    <a:lnTo>
                      <a:pt x="26" y="13"/>
                    </a:lnTo>
                    <a:lnTo>
                      <a:pt x="25" y="8"/>
                    </a:lnTo>
                    <a:lnTo>
                      <a:pt x="35" y="4"/>
                    </a:lnTo>
                    <a:lnTo>
                      <a:pt x="38" y="0"/>
                    </a:lnTo>
                    <a:lnTo>
                      <a:pt x="42" y="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8" name="Freeform 90"/>
              <p:cNvSpPr>
                <a:spLocks/>
              </p:cNvSpPr>
              <p:nvPr/>
            </p:nvSpPr>
            <p:spPr bwMode="auto">
              <a:xfrm>
                <a:off x="4283075" y="5324475"/>
                <a:ext cx="36513" cy="55563"/>
              </a:xfrm>
              <a:custGeom>
                <a:avLst/>
                <a:gdLst>
                  <a:gd name="T0" fmla="*/ 14 w 23"/>
                  <a:gd name="T1" fmla="*/ 0 h 35"/>
                  <a:gd name="T2" fmla="*/ 20 w 23"/>
                  <a:gd name="T3" fmla="*/ 10 h 35"/>
                  <a:gd name="T4" fmla="*/ 23 w 23"/>
                  <a:gd name="T5" fmla="*/ 15 h 35"/>
                  <a:gd name="T6" fmla="*/ 23 w 23"/>
                  <a:gd name="T7" fmla="*/ 24 h 35"/>
                  <a:gd name="T8" fmla="*/ 20 w 23"/>
                  <a:gd name="T9" fmla="*/ 29 h 35"/>
                  <a:gd name="T10" fmla="*/ 14 w 23"/>
                  <a:gd name="T11" fmla="*/ 31 h 35"/>
                  <a:gd name="T12" fmla="*/ 8 w 23"/>
                  <a:gd name="T13" fmla="*/ 34 h 35"/>
                  <a:gd name="T14" fmla="*/ 2 w 23"/>
                  <a:gd name="T15" fmla="*/ 35 h 35"/>
                  <a:gd name="T16" fmla="*/ 2 w 23"/>
                  <a:gd name="T17" fmla="*/ 31 h 35"/>
                  <a:gd name="T18" fmla="*/ 3 w 23"/>
                  <a:gd name="T19" fmla="*/ 24 h 35"/>
                  <a:gd name="T20" fmla="*/ 0 w 23"/>
                  <a:gd name="T21" fmla="*/ 16 h 35"/>
                  <a:gd name="T22" fmla="*/ 5 w 23"/>
                  <a:gd name="T23" fmla="*/ 15 h 35"/>
                  <a:gd name="T24" fmla="*/ 0 w 23"/>
                  <a:gd name="T25" fmla="*/ 8 h 35"/>
                  <a:gd name="T26" fmla="*/ 1 w 23"/>
                  <a:gd name="T27" fmla="*/ 6 h 35"/>
                  <a:gd name="T28" fmla="*/ 3 w 23"/>
                  <a:gd name="T29" fmla="*/ 6 h 35"/>
                  <a:gd name="T30" fmla="*/ 6 w 23"/>
                  <a:gd name="T31" fmla="*/ 3 h 35"/>
                  <a:gd name="T32" fmla="*/ 11 w 23"/>
                  <a:gd name="T33" fmla="*/ 3 h 35"/>
                  <a:gd name="T34" fmla="*/ 14 w 23"/>
                  <a:gd name="T35" fmla="*/ 2 h 35"/>
                  <a:gd name="T36" fmla="*/ 14 w 23"/>
                  <a:gd name="T3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35">
                    <a:moveTo>
                      <a:pt x="14" y="0"/>
                    </a:moveTo>
                    <a:lnTo>
                      <a:pt x="20" y="10"/>
                    </a:lnTo>
                    <a:lnTo>
                      <a:pt x="23" y="15"/>
                    </a:lnTo>
                    <a:lnTo>
                      <a:pt x="23" y="24"/>
                    </a:lnTo>
                    <a:lnTo>
                      <a:pt x="20" y="29"/>
                    </a:lnTo>
                    <a:lnTo>
                      <a:pt x="14" y="31"/>
                    </a:lnTo>
                    <a:lnTo>
                      <a:pt x="8" y="34"/>
                    </a:lnTo>
                    <a:lnTo>
                      <a:pt x="2" y="35"/>
                    </a:lnTo>
                    <a:lnTo>
                      <a:pt x="2" y="31"/>
                    </a:lnTo>
                    <a:lnTo>
                      <a:pt x="3" y="24"/>
                    </a:lnTo>
                    <a:lnTo>
                      <a:pt x="0" y="16"/>
                    </a:lnTo>
                    <a:lnTo>
                      <a:pt x="5" y="15"/>
                    </a:lnTo>
                    <a:lnTo>
                      <a:pt x="0" y="8"/>
                    </a:lnTo>
                    <a:lnTo>
                      <a:pt x="1" y="6"/>
                    </a:lnTo>
                    <a:lnTo>
                      <a:pt x="3" y="6"/>
                    </a:lnTo>
                    <a:lnTo>
                      <a:pt x="6" y="3"/>
                    </a:lnTo>
                    <a:lnTo>
                      <a:pt x="11" y="3"/>
                    </a:lnTo>
                    <a:lnTo>
                      <a:pt x="14" y="2"/>
                    </a:lnTo>
                    <a:lnTo>
                      <a:pt x="14"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4" name="Freeform 96"/>
              <p:cNvSpPr>
                <a:spLocks/>
              </p:cNvSpPr>
              <p:nvPr/>
            </p:nvSpPr>
            <p:spPr bwMode="auto">
              <a:xfrm>
                <a:off x="3787775" y="5664200"/>
                <a:ext cx="23813" cy="41275"/>
              </a:xfrm>
              <a:custGeom>
                <a:avLst/>
                <a:gdLst>
                  <a:gd name="T0" fmla="*/ 15 w 15"/>
                  <a:gd name="T1" fmla="*/ 15 h 26"/>
                  <a:gd name="T2" fmla="*/ 14 w 15"/>
                  <a:gd name="T3" fmla="*/ 22 h 26"/>
                  <a:gd name="T4" fmla="*/ 11 w 15"/>
                  <a:gd name="T5" fmla="*/ 24 h 26"/>
                  <a:gd name="T6" fmla="*/ 5 w 15"/>
                  <a:gd name="T7" fmla="*/ 26 h 26"/>
                  <a:gd name="T8" fmla="*/ 1 w 15"/>
                  <a:gd name="T9" fmla="*/ 21 h 26"/>
                  <a:gd name="T10" fmla="*/ 0 w 15"/>
                  <a:gd name="T11" fmla="*/ 11 h 26"/>
                  <a:gd name="T12" fmla="*/ 4 w 15"/>
                  <a:gd name="T13" fmla="*/ 0 h 26"/>
                  <a:gd name="T14" fmla="*/ 9 w 15"/>
                  <a:gd name="T15" fmla="*/ 4 h 26"/>
                  <a:gd name="T16" fmla="*/ 11 w 15"/>
                  <a:gd name="T17" fmla="*/ 9 h 26"/>
                  <a:gd name="T18" fmla="*/ 15 w 15"/>
                  <a:gd name="T19" fmla="*/ 15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26">
                    <a:moveTo>
                      <a:pt x="15" y="15"/>
                    </a:moveTo>
                    <a:lnTo>
                      <a:pt x="14" y="22"/>
                    </a:lnTo>
                    <a:lnTo>
                      <a:pt x="11" y="24"/>
                    </a:lnTo>
                    <a:lnTo>
                      <a:pt x="5" y="26"/>
                    </a:lnTo>
                    <a:lnTo>
                      <a:pt x="1" y="21"/>
                    </a:lnTo>
                    <a:lnTo>
                      <a:pt x="0" y="11"/>
                    </a:lnTo>
                    <a:lnTo>
                      <a:pt x="4" y="0"/>
                    </a:lnTo>
                    <a:lnTo>
                      <a:pt x="9" y="4"/>
                    </a:lnTo>
                    <a:lnTo>
                      <a:pt x="11" y="9"/>
                    </a:lnTo>
                    <a:lnTo>
                      <a:pt x="15" y="1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7" name="Freeform 109"/>
              <p:cNvSpPr>
                <a:spLocks/>
              </p:cNvSpPr>
              <p:nvPr/>
            </p:nvSpPr>
            <p:spPr bwMode="auto">
              <a:xfrm>
                <a:off x="3922713" y="5454650"/>
                <a:ext cx="95250" cy="207963"/>
              </a:xfrm>
              <a:custGeom>
                <a:avLst/>
                <a:gdLst>
                  <a:gd name="T0" fmla="*/ 44 w 60"/>
                  <a:gd name="T1" fmla="*/ 63 h 131"/>
                  <a:gd name="T2" fmla="*/ 37 w 60"/>
                  <a:gd name="T3" fmla="*/ 71 h 131"/>
                  <a:gd name="T4" fmla="*/ 37 w 60"/>
                  <a:gd name="T5" fmla="*/ 79 h 131"/>
                  <a:gd name="T6" fmla="*/ 44 w 60"/>
                  <a:gd name="T7" fmla="*/ 89 h 131"/>
                  <a:gd name="T8" fmla="*/ 40 w 60"/>
                  <a:gd name="T9" fmla="*/ 96 h 131"/>
                  <a:gd name="T10" fmla="*/ 46 w 60"/>
                  <a:gd name="T11" fmla="*/ 104 h 131"/>
                  <a:gd name="T12" fmla="*/ 47 w 60"/>
                  <a:gd name="T13" fmla="*/ 112 h 131"/>
                  <a:gd name="T14" fmla="*/ 46 w 60"/>
                  <a:gd name="T15" fmla="*/ 124 h 131"/>
                  <a:gd name="T16" fmla="*/ 42 w 60"/>
                  <a:gd name="T17" fmla="*/ 126 h 131"/>
                  <a:gd name="T18" fmla="*/ 41 w 60"/>
                  <a:gd name="T19" fmla="*/ 116 h 131"/>
                  <a:gd name="T20" fmla="*/ 40 w 60"/>
                  <a:gd name="T21" fmla="*/ 106 h 131"/>
                  <a:gd name="T22" fmla="*/ 36 w 60"/>
                  <a:gd name="T23" fmla="*/ 89 h 131"/>
                  <a:gd name="T24" fmla="*/ 29 w 60"/>
                  <a:gd name="T25" fmla="*/ 86 h 131"/>
                  <a:gd name="T26" fmla="*/ 17 w 60"/>
                  <a:gd name="T27" fmla="*/ 91 h 131"/>
                  <a:gd name="T28" fmla="*/ 15 w 60"/>
                  <a:gd name="T29" fmla="*/ 80 h 131"/>
                  <a:gd name="T30" fmla="*/ 8 w 60"/>
                  <a:gd name="T31" fmla="*/ 66 h 131"/>
                  <a:gd name="T32" fmla="*/ 6 w 60"/>
                  <a:gd name="T33" fmla="*/ 62 h 131"/>
                  <a:gd name="T34" fmla="*/ 0 w 60"/>
                  <a:gd name="T35" fmla="*/ 51 h 131"/>
                  <a:gd name="T36" fmla="*/ 2 w 60"/>
                  <a:gd name="T37" fmla="*/ 46 h 131"/>
                  <a:gd name="T38" fmla="*/ 6 w 60"/>
                  <a:gd name="T39" fmla="*/ 42 h 131"/>
                  <a:gd name="T40" fmla="*/ 7 w 60"/>
                  <a:gd name="T41" fmla="*/ 32 h 131"/>
                  <a:gd name="T42" fmla="*/ 15 w 60"/>
                  <a:gd name="T43" fmla="*/ 28 h 131"/>
                  <a:gd name="T44" fmla="*/ 19 w 60"/>
                  <a:gd name="T45" fmla="*/ 17 h 131"/>
                  <a:gd name="T46" fmla="*/ 28 w 60"/>
                  <a:gd name="T47" fmla="*/ 9 h 131"/>
                  <a:gd name="T48" fmla="*/ 32 w 60"/>
                  <a:gd name="T49" fmla="*/ 5 h 131"/>
                  <a:gd name="T50" fmla="*/ 34 w 60"/>
                  <a:gd name="T51" fmla="*/ 0 h 131"/>
                  <a:gd name="T52" fmla="*/ 40 w 60"/>
                  <a:gd name="T53" fmla="*/ 5 h 131"/>
                  <a:gd name="T54" fmla="*/ 43 w 60"/>
                  <a:gd name="T55" fmla="*/ 13 h 131"/>
                  <a:gd name="T56" fmla="*/ 36 w 60"/>
                  <a:gd name="T57" fmla="*/ 25 h 131"/>
                  <a:gd name="T58" fmla="*/ 43 w 60"/>
                  <a:gd name="T59" fmla="*/ 32 h 131"/>
                  <a:gd name="T60" fmla="*/ 49 w 60"/>
                  <a:gd name="T61" fmla="*/ 40 h 131"/>
                  <a:gd name="T62" fmla="*/ 52 w 60"/>
                  <a:gd name="T63" fmla="*/ 49 h 131"/>
                  <a:gd name="T64" fmla="*/ 59 w 60"/>
                  <a:gd name="T65" fmla="*/ 49 h 131"/>
                  <a:gd name="T66" fmla="*/ 54 w 60"/>
                  <a:gd name="T67" fmla="*/ 56 h 131"/>
                  <a:gd name="T68" fmla="*/ 49 w 60"/>
                  <a:gd name="T69" fmla="*/ 6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0" h="131">
                    <a:moveTo>
                      <a:pt x="49" y="60"/>
                    </a:moveTo>
                    <a:lnTo>
                      <a:pt x="44" y="63"/>
                    </a:lnTo>
                    <a:lnTo>
                      <a:pt x="40" y="63"/>
                    </a:lnTo>
                    <a:lnTo>
                      <a:pt x="37" y="71"/>
                    </a:lnTo>
                    <a:lnTo>
                      <a:pt x="35" y="73"/>
                    </a:lnTo>
                    <a:lnTo>
                      <a:pt x="37" y="79"/>
                    </a:lnTo>
                    <a:lnTo>
                      <a:pt x="42" y="84"/>
                    </a:lnTo>
                    <a:lnTo>
                      <a:pt x="44" y="89"/>
                    </a:lnTo>
                    <a:lnTo>
                      <a:pt x="42" y="95"/>
                    </a:lnTo>
                    <a:lnTo>
                      <a:pt x="40" y="96"/>
                    </a:lnTo>
                    <a:lnTo>
                      <a:pt x="41" y="100"/>
                    </a:lnTo>
                    <a:lnTo>
                      <a:pt x="46" y="104"/>
                    </a:lnTo>
                    <a:lnTo>
                      <a:pt x="47" y="108"/>
                    </a:lnTo>
                    <a:lnTo>
                      <a:pt x="47" y="112"/>
                    </a:lnTo>
                    <a:lnTo>
                      <a:pt x="49" y="118"/>
                    </a:lnTo>
                    <a:lnTo>
                      <a:pt x="46" y="124"/>
                    </a:lnTo>
                    <a:lnTo>
                      <a:pt x="42" y="131"/>
                    </a:lnTo>
                    <a:lnTo>
                      <a:pt x="42" y="126"/>
                    </a:lnTo>
                    <a:lnTo>
                      <a:pt x="43" y="121"/>
                    </a:lnTo>
                    <a:lnTo>
                      <a:pt x="41" y="116"/>
                    </a:lnTo>
                    <a:lnTo>
                      <a:pt x="42" y="109"/>
                    </a:lnTo>
                    <a:lnTo>
                      <a:pt x="40" y="106"/>
                    </a:lnTo>
                    <a:lnTo>
                      <a:pt x="37" y="97"/>
                    </a:lnTo>
                    <a:lnTo>
                      <a:pt x="36" y="89"/>
                    </a:lnTo>
                    <a:lnTo>
                      <a:pt x="32" y="83"/>
                    </a:lnTo>
                    <a:lnTo>
                      <a:pt x="29" y="86"/>
                    </a:lnTo>
                    <a:lnTo>
                      <a:pt x="20" y="91"/>
                    </a:lnTo>
                    <a:lnTo>
                      <a:pt x="17" y="91"/>
                    </a:lnTo>
                    <a:lnTo>
                      <a:pt x="13" y="89"/>
                    </a:lnTo>
                    <a:lnTo>
                      <a:pt x="15" y="80"/>
                    </a:lnTo>
                    <a:lnTo>
                      <a:pt x="14" y="74"/>
                    </a:lnTo>
                    <a:lnTo>
                      <a:pt x="8" y="66"/>
                    </a:lnTo>
                    <a:lnTo>
                      <a:pt x="9" y="63"/>
                    </a:lnTo>
                    <a:lnTo>
                      <a:pt x="6" y="62"/>
                    </a:lnTo>
                    <a:lnTo>
                      <a:pt x="1" y="57"/>
                    </a:lnTo>
                    <a:lnTo>
                      <a:pt x="0" y="51"/>
                    </a:lnTo>
                    <a:lnTo>
                      <a:pt x="2" y="52"/>
                    </a:lnTo>
                    <a:lnTo>
                      <a:pt x="2" y="46"/>
                    </a:lnTo>
                    <a:lnTo>
                      <a:pt x="6" y="45"/>
                    </a:lnTo>
                    <a:lnTo>
                      <a:pt x="6" y="42"/>
                    </a:lnTo>
                    <a:lnTo>
                      <a:pt x="7" y="39"/>
                    </a:lnTo>
                    <a:lnTo>
                      <a:pt x="7" y="32"/>
                    </a:lnTo>
                    <a:lnTo>
                      <a:pt x="12" y="34"/>
                    </a:lnTo>
                    <a:lnTo>
                      <a:pt x="15" y="28"/>
                    </a:lnTo>
                    <a:lnTo>
                      <a:pt x="15" y="25"/>
                    </a:lnTo>
                    <a:lnTo>
                      <a:pt x="19" y="17"/>
                    </a:lnTo>
                    <a:lnTo>
                      <a:pt x="19" y="14"/>
                    </a:lnTo>
                    <a:lnTo>
                      <a:pt x="28" y="9"/>
                    </a:lnTo>
                    <a:lnTo>
                      <a:pt x="32" y="10"/>
                    </a:lnTo>
                    <a:lnTo>
                      <a:pt x="32" y="5"/>
                    </a:lnTo>
                    <a:lnTo>
                      <a:pt x="35" y="4"/>
                    </a:lnTo>
                    <a:lnTo>
                      <a:pt x="34" y="0"/>
                    </a:lnTo>
                    <a:lnTo>
                      <a:pt x="37" y="0"/>
                    </a:lnTo>
                    <a:lnTo>
                      <a:pt x="40" y="5"/>
                    </a:lnTo>
                    <a:lnTo>
                      <a:pt x="43" y="7"/>
                    </a:lnTo>
                    <a:lnTo>
                      <a:pt x="43" y="13"/>
                    </a:lnTo>
                    <a:lnTo>
                      <a:pt x="43" y="19"/>
                    </a:lnTo>
                    <a:lnTo>
                      <a:pt x="36" y="25"/>
                    </a:lnTo>
                    <a:lnTo>
                      <a:pt x="36" y="33"/>
                    </a:lnTo>
                    <a:lnTo>
                      <a:pt x="43" y="32"/>
                    </a:lnTo>
                    <a:lnTo>
                      <a:pt x="44" y="39"/>
                    </a:lnTo>
                    <a:lnTo>
                      <a:pt x="49" y="40"/>
                    </a:lnTo>
                    <a:lnTo>
                      <a:pt x="47" y="46"/>
                    </a:lnTo>
                    <a:lnTo>
                      <a:pt x="52" y="49"/>
                    </a:lnTo>
                    <a:lnTo>
                      <a:pt x="54" y="50"/>
                    </a:lnTo>
                    <a:lnTo>
                      <a:pt x="59" y="49"/>
                    </a:lnTo>
                    <a:lnTo>
                      <a:pt x="60" y="51"/>
                    </a:lnTo>
                    <a:lnTo>
                      <a:pt x="54" y="56"/>
                    </a:lnTo>
                    <a:lnTo>
                      <a:pt x="53" y="58"/>
                    </a:lnTo>
                    <a:lnTo>
                      <a:pt x="49" y="6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1" name="Freeform 123"/>
              <p:cNvSpPr>
                <a:spLocks/>
              </p:cNvSpPr>
              <p:nvPr/>
            </p:nvSpPr>
            <p:spPr bwMode="auto">
              <a:xfrm>
                <a:off x="3794125" y="5430838"/>
                <a:ext cx="84138" cy="47625"/>
              </a:xfrm>
              <a:custGeom>
                <a:avLst/>
                <a:gdLst>
                  <a:gd name="T0" fmla="*/ 53 w 53"/>
                  <a:gd name="T1" fmla="*/ 19 h 30"/>
                  <a:gd name="T2" fmla="*/ 53 w 53"/>
                  <a:gd name="T3" fmla="*/ 23 h 30"/>
                  <a:gd name="T4" fmla="*/ 53 w 53"/>
                  <a:gd name="T5" fmla="*/ 26 h 30"/>
                  <a:gd name="T6" fmla="*/ 53 w 53"/>
                  <a:gd name="T7" fmla="*/ 30 h 30"/>
                  <a:gd name="T8" fmla="*/ 47 w 53"/>
                  <a:gd name="T9" fmla="*/ 30 h 30"/>
                  <a:gd name="T10" fmla="*/ 40 w 53"/>
                  <a:gd name="T11" fmla="*/ 29 h 30"/>
                  <a:gd name="T12" fmla="*/ 34 w 53"/>
                  <a:gd name="T13" fmla="*/ 28 h 30"/>
                  <a:gd name="T14" fmla="*/ 30 w 53"/>
                  <a:gd name="T15" fmla="*/ 24 h 30"/>
                  <a:gd name="T16" fmla="*/ 20 w 53"/>
                  <a:gd name="T17" fmla="*/ 23 h 30"/>
                  <a:gd name="T18" fmla="*/ 12 w 53"/>
                  <a:gd name="T19" fmla="*/ 19 h 30"/>
                  <a:gd name="T20" fmla="*/ 6 w 53"/>
                  <a:gd name="T21" fmla="*/ 14 h 30"/>
                  <a:gd name="T22" fmla="*/ 0 w 53"/>
                  <a:gd name="T23" fmla="*/ 12 h 30"/>
                  <a:gd name="T24" fmla="*/ 2 w 53"/>
                  <a:gd name="T25" fmla="*/ 5 h 30"/>
                  <a:gd name="T26" fmla="*/ 6 w 53"/>
                  <a:gd name="T27" fmla="*/ 1 h 30"/>
                  <a:gd name="T28" fmla="*/ 10 w 53"/>
                  <a:gd name="T29" fmla="*/ 0 h 30"/>
                  <a:gd name="T30" fmla="*/ 14 w 53"/>
                  <a:gd name="T31" fmla="*/ 2 h 30"/>
                  <a:gd name="T32" fmla="*/ 22 w 53"/>
                  <a:gd name="T33" fmla="*/ 7 h 30"/>
                  <a:gd name="T34" fmla="*/ 25 w 53"/>
                  <a:gd name="T35" fmla="*/ 8 h 30"/>
                  <a:gd name="T36" fmla="*/ 28 w 53"/>
                  <a:gd name="T37" fmla="*/ 12 h 30"/>
                  <a:gd name="T38" fmla="*/ 32 w 53"/>
                  <a:gd name="T39" fmla="*/ 13 h 30"/>
                  <a:gd name="T40" fmla="*/ 37 w 53"/>
                  <a:gd name="T41" fmla="*/ 17 h 30"/>
                  <a:gd name="T42" fmla="*/ 46 w 53"/>
                  <a:gd name="T43" fmla="*/ 18 h 30"/>
                  <a:gd name="T44" fmla="*/ 53 w 53"/>
                  <a:gd name="T45" fmla="*/ 1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3" h="30">
                    <a:moveTo>
                      <a:pt x="53" y="19"/>
                    </a:moveTo>
                    <a:lnTo>
                      <a:pt x="53" y="23"/>
                    </a:lnTo>
                    <a:lnTo>
                      <a:pt x="53" y="26"/>
                    </a:lnTo>
                    <a:lnTo>
                      <a:pt x="53" y="30"/>
                    </a:lnTo>
                    <a:lnTo>
                      <a:pt x="47" y="30"/>
                    </a:lnTo>
                    <a:lnTo>
                      <a:pt x="40" y="29"/>
                    </a:lnTo>
                    <a:lnTo>
                      <a:pt x="34" y="28"/>
                    </a:lnTo>
                    <a:lnTo>
                      <a:pt x="30" y="24"/>
                    </a:lnTo>
                    <a:lnTo>
                      <a:pt x="20" y="23"/>
                    </a:lnTo>
                    <a:lnTo>
                      <a:pt x="12" y="19"/>
                    </a:lnTo>
                    <a:lnTo>
                      <a:pt x="6" y="14"/>
                    </a:lnTo>
                    <a:lnTo>
                      <a:pt x="0" y="12"/>
                    </a:lnTo>
                    <a:lnTo>
                      <a:pt x="2" y="5"/>
                    </a:lnTo>
                    <a:lnTo>
                      <a:pt x="6" y="1"/>
                    </a:lnTo>
                    <a:lnTo>
                      <a:pt x="10" y="0"/>
                    </a:lnTo>
                    <a:lnTo>
                      <a:pt x="14" y="2"/>
                    </a:lnTo>
                    <a:lnTo>
                      <a:pt x="22" y="7"/>
                    </a:lnTo>
                    <a:lnTo>
                      <a:pt x="25" y="8"/>
                    </a:lnTo>
                    <a:lnTo>
                      <a:pt x="28" y="12"/>
                    </a:lnTo>
                    <a:lnTo>
                      <a:pt x="32" y="13"/>
                    </a:lnTo>
                    <a:lnTo>
                      <a:pt x="37" y="17"/>
                    </a:lnTo>
                    <a:lnTo>
                      <a:pt x="46" y="18"/>
                    </a:lnTo>
                    <a:lnTo>
                      <a:pt x="53" y="19"/>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1" name="Group 192"/>
              <p:cNvGrpSpPr/>
              <p:nvPr/>
            </p:nvGrpSpPr>
            <p:grpSpPr>
              <a:xfrm>
                <a:off x="4146550" y="5881688"/>
                <a:ext cx="693738" cy="446088"/>
                <a:chOff x="4146550" y="5881688"/>
                <a:chExt cx="693738" cy="446088"/>
              </a:xfrm>
              <a:grpFill/>
            </p:grpSpPr>
            <p:sp>
              <p:nvSpPr>
                <p:cNvPr id="14" name="Freeform 12"/>
                <p:cNvSpPr>
                  <a:spLocks noEditPoints="1"/>
                </p:cNvSpPr>
                <p:nvPr/>
              </p:nvSpPr>
              <p:spPr bwMode="auto">
                <a:xfrm>
                  <a:off x="4146550" y="5881688"/>
                  <a:ext cx="430213" cy="400050"/>
                </a:xfrm>
                <a:custGeom>
                  <a:avLst/>
                  <a:gdLst>
                    <a:gd name="T0" fmla="*/ 231 w 271"/>
                    <a:gd name="T1" fmla="*/ 227 h 252"/>
                    <a:gd name="T2" fmla="*/ 232 w 271"/>
                    <a:gd name="T3" fmla="*/ 249 h 252"/>
                    <a:gd name="T4" fmla="*/ 220 w 271"/>
                    <a:gd name="T5" fmla="*/ 252 h 252"/>
                    <a:gd name="T6" fmla="*/ 210 w 271"/>
                    <a:gd name="T7" fmla="*/ 226 h 252"/>
                    <a:gd name="T8" fmla="*/ 209 w 271"/>
                    <a:gd name="T9" fmla="*/ 24 h 252"/>
                    <a:gd name="T10" fmla="*/ 216 w 271"/>
                    <a:gd name="T11" fmla="*/ 38 h 252"/>
                    <a:gd name="T12" fmla="*/ 220 w 271"/>
                    <a:gd name="T13" fmla="*/ 53 h 252"/>
                    <a:gd name="T14" fmla="*/ 238 w 271"/>
                    <a:gd name="T15" fmla="*/ 67 h 252"/>
                    <a:gd name="T16" fmla="*/ 246 w 271"/>
                    <a:gd name="T17" fmla="*/ 80 h 252"/>
                    <a:gd name="T18" fmla="*/ 257 w 271"/>
                    <a:gd name="T19" fmla="*/ 94 h 252"/>
                    <a:gd name="T20" fmla="*/ 267 w 271"/>
                    <a:gd name="T21" fmla="*/ 113 h 252"/>
                    <a:gd name="T22" fmla="*/ 268 w 271"/>
                    <a:gd name="T23" fmla="*/ 134 h 252"/>
                    <a:gd name="T24" fmla="*/ 262 w 271"/>
                    <a:gd name="T25" fmla="*/ 158 h 252"/>
                    <a:gd name="T26" fmla="*/ 251 w 271"/>
                    <a:gd name="T27" fmla="*/ 180 h 252"/>
                    <a:gd name="T28" fmla="*/ 246 w 271"/>
                    <a:gd name="T29" fmla="*/ 198 h 252"/>
                    <a:gd name="T30" fmla="*/ 226 w 271"/>
                    <a:gd name="T31" fmla="*/ 208 h 252"/>
                    <a:gd name="T32" fmla="*/ 213 w 271"/>
                    <a:gd name="T33" fmla="*/ 202 h 252"/>
                    <a:gd name="T34" fmla="*/ 193 w 271"/>
                    <a:gd name="T35" fmla="*/ 206 h 252"/>
                    <a:gd name="T36" fmla="*/ 178 w 271"/>
                    <a:gd name="T37" fmla="*/ 192 h 252"/>
                    <a:gd name="T38" fmla="*/ 169 w 271"/>
                    <a:gd name="T39" fmla="*/ 179 h 252"/>
                    <a:gd name="T40" fmla="*/ 161 w 271"/>
                    <a:gd name="T41" fmla="*/ 176 h 252"/>
                    <a:gd name="T42" fmla="*/ 160 w 271"/>
                    <a:gd name="T43" fmla="*/ 168 h 252"/>
                    <a:gd name="T44" fmla="*/ 147 w 271"/>
                    <a:gd name="T45" fmla="*/ 170 h 252"/>
                    <a:gd name="T46" fmla="*/ 132 w 271"/>
                    <a:gd name="T47" fmla="*/ 154 h 252"/>
                    <a:gd name="T48" fmla="*/ 100 w 271"/>
                    <a:gd name="T49" fmla="*/ 153 h 252"/>
                    <a:gd name="T50" fmla="*/ 74 w 271"/>
                    <a:gd name="T51" fmla="*/ 162 h 252"/>
                    <a:gd name="T52" fmla="*/ 59 w 271"/>
                    <a:gd name="T53" fmla="*/ 170 h 252"/>
                    <a:gd name="T54" fmla="*/ 40 w 271"/>
                    <a:gd name="T55" fmla="*/ 174 h 252"/>
                    <a:gd name="T56" fmla="*/ 27 w 271"/>
                    <a:gd name="T57" fmla="*/ 179 h 252"/>
                    <a:gd name="T58" fmla="*/ 12 w 271"/>
                    <a:gd name="T59" fmla="*/ 167 h 252"/>
                    <a:gd name="T60" fmla="*/ 17 w 271"/>
                    <a:gd name="T61" fmla="*/ 156 h 252"/>
                    <a:gd name="T62" fmla="*/ 12 w 271"/>
                    <a:gd name="T63" fmla="*/ 134 h 252"/>
                    <a:gd name="T64" fmla="*/ 5 w 271"/>
                    <a:gd name="T65" fmla="*/ 118 h 252"/>
                    <a:gd name="T66" fmla="*/ 1 w 271"/>
                    <a:gd name="T67" fmla="*/ 105 h 252"/>
                    <a:gd name="T68" fmla="*/ 3 w 271"/>
                    <a:gd name="T69" fmla="*/ 101 h 252"/>
                    <a:gd name="T70" fmla="*/ 3 w 271"/>
                    <a:gd name="T71" fmla="*/ 90 h 252"/>
                    <a:gd name="T72" fmla="*/ 6 w 271"/>
                    <a:gd name="T73" fmla="*/ 83 h 252"/>
                    <a:gd name="T74" fmla="*/ 23 w 271"/>
                    <a:gd name="T75" fmla="*/ 70 h 252"/>
                    <a:gd name="T76" fmla="*/ 38 w 271"/>
                    <a:gd name="T77" fmla="*/ 66 h 252"/>
                    <a:gd name="T78" fmla="*/ 51 w 271"/>
                    <a:gd name="T79" fmla="*/ 63 h 252"/>
                    <a:gd name="T80" fmla="*/ 60 w 271"/>
                    <a:gd name="T81" fmla="*/ 49 h 252"/>
                    <a:gd name="T82" fmla="*/ 70 w 271"/>
                    <a:gd name="T83" fmla="*/ 44 h 252"/>
                    <a:gd name="T84" fmla="*/ 74 w 271"/>
                    <a:gd name="T85" fmla="*/ 34 h 252"/>
                    <a:gd name="T86" fmla="*/ 83 w 271"/>
                    <a:gd name="T87" fmla="*/ 24 h 252"/>
                    <a:gd name="T88" fmla="*/ 92 w 271"/>
                    <a:gd name="T89" fmla="*/ 22 h 252"/>
                    <a:gd name="T90" fmla="*/ 109 w 271"/>
                    <a:gd name="T91" fmla="*/ 30 h 252"/>
                    <a:gd name="T92" fmla="*/ 114 w 271"/>
                    <a:gd name="T93" fmla="*/ 17 h 252"/>
                    <a:gd name="T94" fmla="*/ 129 w 271"/>
                    <a:gd name="T95" fmla="*/ 9 h 252"/>
                    <a:gd name="T96" fmla="*/ 132 w 271"/>
                    <a:gd name="T97" fmla="*/ 5 h 252"/>
                    <a:gd name="T98" fmla="*/ 147 w 271"/>
                    <a:gd name="T99" fmla="*/ 11 h 252"/>
                    <a:gd name="T100" fmla="*/ 158 w 271"/>
                    <a:gd name="T101" fmla="*/ 12 h 252"/>
                    <a:gd name="T102" fmla="*/ 152 w 271"/>
                    <a:gd name="T103" fmla="*/ 22 h 252"/>
                    <a:gd name="T104" fmla="*/ 155 w 271"/>
                    <a:gd name="T105" fmla="*/ 34 h 252"/>
                    <a:gd name="T106" fmla="*/ 169 w 271"/>
                    <a:gd name="T107" fmla="*/ 42 h 252"/>
                    <a:gd name="T108" fmla="*/ 185 w 271"/>
                    <a:gd name="T109" fmla="*/ 46 h 252"/>
                    <a:gd name="T110" fmla="*/ 191 w 271"/>
                    <a:gd name="T111" fmla="*/ 30 h 252"/>
                    <a:gd name="T112" fmla="*/ 190 w 271"/>
                    <a:gd name="T113" fmla="*/ 15 h 252"/>
                    <a:gd name="T114" fmla="*/ 193 w 271"/>
                    <a:gd name="T115" fmla="*/ 5 h 252"/>
                    <a:gd name="T116" fmla="*/ 198 w 271"/>
                    <a:gd name="T117" fmla="*/ 8 h 252"/>
                    <a:gd name="T118" fmla="*/ 203 w 271"/>
                    <a:gd name="T119" fmla="*/ 19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1" h="252">
                      <a:moveTo>
                        <a:pt x="215" y="227"/>
                      </a:moveTo>
                      <a:lnTo>
                        <a:pt x="221" y="231"/>
                      </a:lnTo>
                      <a:lnTo>
                        <a:pt x="226" y="229"/>
                      </a:lnTo>
                      <a:lnTo>
                        <a:pt x="231" y="227"/>
                      </a:lnTo>
                      <a:lnTo>
                        <a:pt x="234" y="228"/>
                      </a:lnTo>
                      <a:lnTo>
                        <a:pt x="236" y="239"/>
                      </a:lnTo>
                      <a:lnTo>
                        <a:pt x="233" y="241"/>
                      </a:lnTo>
                      <a:lnTo>
                        <a:pt x="232" y="249"/>
                      </a:lnTo>
                      <a:lnTo>
                        <a:pt x="230" y="246"/>
                      </a:lnTo>
                      <a:lnTo>
                        <a:pt x="225" y="252"/>
                      </a:lnTo>
                      <a:lnTo>
                        <a:pt x="224" y="252"/>
                      </a:lnTo>
                      <a:lnTo>
                        <a:pt x="220" y="252"/>
                      </a:lnTo>
                      <a:lnTo>
                        <a:pt x="215" y="244"/>
                      </a:lnTo>
                      <a:lnTo>
                        <a:pt x="215" y="238"/>
                      </a:lnTo>
                      <a:lnTo>
                        <a:pt x="210" y="231"/>
                      </a:lnTo>
                      <a:lnTo>
                        <a:pt x="210" y="226"/>
                      </a:lnTo>
                      <a:lnTo>
                        <a:pt x="215" y="227"/>
                      </a:lnTo>
                      <a:close/>
                      <a:moveTo>
                        <a:pt x="203" y="22"/>
                      </a:moveTo>
                      <a:lnTo>
                        <a:pt x="205" y="26"/>
                      </a:lnTo>
                      <a:lnTo>
                        <a:pt x="209" y="24"/>
                      </a:lnTo>
                      <a:lnTo>
                        <a:pt x="211" y="26"/>
                      </a:lnTo>
                      <a:lnTo>
                        <a:pt x="215" y="30"/>
                      </a:lnTo>
                      <a:lnTo>
                        <a:pt x="214" y="32"/>
                      </a:lnTo>
                      <a:lnTo>
                        <a:pt x="216" y="38"/>
                      </a:lnTo>
                      <a:lnTo>
                        <a:pt x="216" y="42"/>
                      </a:lnTo>
                      <a:lnTo>
                        <a:pt x="219" y="43"/>
                      </a:lnTo>
                      <a:lnTo>
                        <a:pt x="220" y="49"/>
                      </a:lnTo>
                      <a:lnTo>
                        <a:pt x="220" y="53"/>
                      </a:lnTo>
                      <a:lnTo>
                        <a:pt x="222" y="58"/>
                      </a:lnTo>
                      <a:lnTo>
                        <a:pt x="230" y="61"/>
                      </a:lnTo>
                      <a:lnTo>
                        <a:pt x="234" y="64"/>
                      </a:lnTo>
                      <a:lnTo>
                        <a:pt x="238" y="67"/>
                      </a:lnTo>
                      <a:lnTo>
                        <a:pt x="238" y="69"/>
                      </a:lnTo>
                      <a:lnTo>
                        <a:pt x="242" y="73"/>
                      </a:lnTo>
                      <a:lnTo>
                        <a:pt x="244" y="82"/>
                      </a:lnTo>
                      <a:lnTo>
                        <a:pt x="246" y="80"/>
                      </a:lnTo>
                      <a:lnTo>
                        <a:pt x="249" y="83"/>
                      </a:lnTo>
                      <a:lnTo>
                        <a:pt x="251" y="82"/>
                      </a:lnTo>
                      <a:lnTo>
                        <a:pt x="252" y="89"/>
                      </a:lnTo>
                      <a:lnTo>
                        <a:pt x="257" y="94"/>
                      </a:lnTo>
                      <a:lnTo>
                        <a:pt x="260" y="96"/>
                      </a:lnTo>
                      <a:lnTo>
                        <a:pt x="266" y="102"/>
                      </a:lnTo>
                      <a:lnTo>
                        <a:pt x="267" y="109"/>
                      </a:lnTo>
                      <a:lnTo>
                        <a:pt x="267" y="113"/>
                      </a:lnTo>
                      <a:lnTo>
                        <a:pt x="267" y="118"/>
                      </a:lnTo>
                      <a:lnTo>
                        <a:pt x="271" y="124"/>
                      </a:lnTo>
                      <a:lnTo>
                        <a:pt x="269" y="130"/>
                      </a:lnTo>
                      <a:lnTo>
                        <a:pt x="268" y="134"/>
                      </a:lnTo>
                      <a:lnTo>
                        <a:pt x="267" y="141"/>
                      </a:lnTo>
                      <a:lnTo>
                        <a:pt x="267" y="146"/>
                      </a:lnTo>
                      <a:lnTo>
                        <a:pt x="266" y="151"/>
                      </a:lnTo>
                      <a:lnTo>
                        <a:pt x="262" y="158"/>
                      </a:lnTo>
                      <a:lnTo>
                        <a:pt x="257" y="162"/>
                      </a:lnTo>
                      <a:lnTo>
                        <a:pt x="255" y="169"/>
                      </a:lnTo>
                      <a:lnTo>
                        <a:pt x="252" y="173"/>
                      </a:lnTo>
                      <a:lnTo>
                        <a:pt x="251" y="180"/>
                      </a:lnTo>
                      <a:lnTo>
                        <a:pt x="249" y="183"/>
                      </a:lnTo>
                      <a:lnTo>
                        <a:pt x="246" y="189"/>
                      </a:lnTo>
                      <a:lnTo>
                        <a:pt x="245" y="196"/>
                      </a:lnTo>
                      <a:lnTo>
                        <a:pt x="246" y="198"/>
                      </a:lnTo>
                      <a:lnTo>
                        <a:pt x="242" y="202"/>
                      </a:lnTo>
                      <a:lnTo>
                        <a:pt x="234" y="202"/>
                      </a:lnTo>
                      <a:lnTo>
                        <a:pt x="228" y="205"/>
                      </a:lnTo>
                      <a:lnTo>
                        <a:pt x="226" y="208"/>
                      </a:lnTo>
                      <a:lnTo>
                        <a:pt x="221" y="211"/>
                      </a:lnTo>
                      <a:lnTo>
                        <a:pt x="216" y="208"/>
                      </a:lnTo>
                      <a:lnTo>
                        <a:pt x="211" y="206"/>
                      </a:lnTo>
                      <a:lnTo>
                        <a:pt x="213" y="202"/>
                      </a:lnTo>
                      <a:lnTo>
                        <a:pt x="209" y="204"/>
                      </a:lnTo>
                      <a:lnTo>
                        <a:pt x="203" y="210"/>
                      </a:lnTo>
                      <a:lnTo>
                        <a:pt x="197" y="208"/>
                      </a:lnTo>
                      <a:lnTo>
                        <a:pt x="193" y="206"/>
                      </a:lnTo>
                      <a:lnTo>
                        <a:pt x="190" y="205"/>
                      </a:lnTo>
                      <a:lnTo>
                        <a:pt x="184" y="203"/>
                      </a:lnTo>
                      <a:lnTo>
                        <a:pt x="179" y="198"/>
                      </a:lnTo>
                      <a:lnTo>
                        <a:pt x="178" y="192"/>
                      </a:lnTo>
                      <a:lnTo>
                        <a:pt x="176" y="187"/>
                      </a:lnTo>
                      <a:lnTo>
                        <a:pt x="173" y="185"/>
                      </a:lnTo>
                      <a:lnTo>
                        <a:pt x="167" y="183"/>
                      </a:lnTo>
                      <a:lnTo>
                        <a:pt x="169" y="179"/>
                      </a:lnTo>
                      <a:lnTo>
                        <a:pt x="167" y="173"/>
                      </a:lnTo>
                      <a:lnTo>
                        <a:pt x="164" y="179"/>
                      </a:lnTo>
                      <a:lnTo>
                        <a:pt x="158" y="180"/>
                      </a:lnTo>
                      <a:lnTo>
                        <a:pt x="161" y="176"/>
                      </a:lnTo>
                      <a:lnTo>
                        <a:pt x="162" y="171"/>
                      </a:lnTo>
                      <a:lnTo>
                        <a:pt x="164" y="167"/>
                      </a:lnTo>
                      <a:lnTo>
                        <a:pt x="164" y="162"/>
                      </a:lnTo>
                      <a:lnTo>
                        <a:pt x="160" y="168"/>
                      </a:lnTo>
                      <a:lnTo>
                        <a:pt x="155" y="171"/>
                      </a:lnTo>
                      <a:lnTo>
                        <a:pt x="152" y="177"/>
                      </a:lnTo>
                      <a:lnTo>
                        <a:pt x="147" y="174"/>
                      </a:lnTo>
                      <a:lnTo>
                        <a:pt x="147" y="170"/>
                      </a:lnTo>
                      <a:lnTo>
                        <a:pt x="143" y="164"/>
                      </a:lnTo>
                      <a:lnTo>
                        <a:pt x="139" y="160"/>
                      </a:lnTo>
                      <a:lnTo>
                        <a:pt x="140" y="159"/>
                      </a:lnTo>
                      <a:lnTo>
                        <a:pt x="132" y="154"/>
                      </a:lnTo>
                      <a:lnTo>
                        <a:pt x="127" y="154"/>
                      </a:lnTo>
                      <a:lnTo>
                        <a:pt x="121" y="150"/>
                      </a:lnTo>
                      <a:lnTo>
                        <a:pt x="109" y="151"/>
                      </a:lnTo>
                      <a:lnTo>
                        <a:pt x="100" y="153"/>
                      </a:lnTo>
                      <a:lnTo>
                        <a:pt x="93" y="157"/>
                      </a:lnTo>
                      <a:lnTo>
                        <a:pt x="86" y="156"/>
                      </a:lnTo>
                      <a:lnTo>
                        <a:pt x="79" y="159"/>
                      </a:lnTo>
                      <a:lnTo>
                        <a:pt x="74" y="162"/>
                      </a:lnTo>
                      <a:lnTo>
                        <a:pt x="73" y="165"/>
                      </a:lnTo>
                      <a:lnTo>
                        <a:pt x="69" y="169"/>
                      </a:lnTo>
                      <a:lnTo>
                        <a:pt x="64" y="169"/>
                      </a:lnTo>
                      <a:lnTo>
                        <a:pt x="59" y="170"/>
                      </a:lnTo>
                      <a:lnTo>
                        <a:pt x="53" y="169"/>
                      </a:lnTo>
                      <a:lnTo>
                        <a:pt x="48" y="169"/>
                      </a:lnTo>
                      <a:lnTo>
                        <a:pt x="45" y="170"/>
                      </a:lnTo>
                      <a:lnTo>
                        <a:pt x="40" y="174"/>
                      </a:lnTo>
                      <a:lnTo>
                        <a:pt x="39" y="174"/>
                      </a:lnTo>
                      <a:lnTo>
                        <a:pt x="35" y="176"/>
                      </a:lnTo>
                      <a:lnTo>
                        <a:pt x="31" y="179"/>
                      </a:lnTo>
                      <a:lnTo>
                        <a:pt x="27" y="179"/>
                      </a:lnTo>
                      <a:lnTo>
                        <a:pt x="22" y="179"/>
                      </a:lnTo>
                      <a:lnTo>
                        <a:pt x="16" y="173"/>
                      </a:lnTo>
                      <a:lnTo>
                        <a:pt x="12" y="171"/>
                      </a:lnTo>
                      <a:lnTo>
                        <a:pt x="12" y="167"/>
                      </a:lnTo>
                      <a:lnTo>
                        <a:pt x="15" y="165"/>
                      </a:lnTo>
                      <a:lnTo>
                        <a:pt x="16" y="164"/>
                      </a:lnTo>
                      <a:lnTo>
                        <a:pt x="16" y="162"/>
                      </a:lnTo>
                      <a:lnTo>
                        <a:pt x="17" y="156"/>
                      </a:lnTo>
                      <a:lnTo>
                        <a:pt x="16" y="151"/>
                      </a:lnTo>
                      <a:lnTo>
                        <a:pt x="12" y="144"/>
                      </a:lnTo>
                      <a:lnTo>
                        <a:pt x="11" y="139"/>
                      </a:lnTo>
                      <a:lnTo>
                        <a:pt x="12" y="134"/>
                      </a:lnTo>
                      <a:lnTo>
                        <a:pt x="9" y="129"/>
                      </a:lnTo>
                      <a:lnTo>
                        <a:pt x="9" y="127"/>
                      </a:lnTo>
                      <a:lnTo>
                        <a:pt x="6" y="124"/>
                      </a:lnTo>
                      <a:lnTo>
                        <a:pt x="5" y="118"/>
                      </a:lnTo>
                      <a:lnTo>
                        <a:pt x="1" y="112"/>
                      </a:lnTo>
                      <a:lnTo>
                        <a:pt x="0" y="109"/>
                      </a:lnTo>
                      <a:lnTo>
                        <a:pt x="4" y="112"/>
                      </a:lnTo>
                      <a:lnTo>
                        <a:pt x="1" y="105"/>
                      </a:lnTo>
                      <a:lnTo>
                        <a:pt x="4" y="107"/>
                      </a:lnTo>
                      <a:lnTo>
                        <a:pt x="6" y="111"/>
                      </a:lnTo>
                      <a:lnTo>
                        <a:pt x="6" y="106"/>
                      </a:lnTo>
                      <a:lnTo>
                        <a:pt x="3" y="101"/>
                      </a:lnTo>
                      <a:lnTo>
                        <a:pt x="3" y="99"/>
                      </a:lnTo>
                      <a:lnTo>
                        <a:pt x="0" y="96"/>
                      </a:lnTo>
                      <a:lnTo>
                        <a:pt x="1" y="92"/>
                      </a:lnTo>
                      <a:lnTo>
                        <a:pt x="3" y="90"/>
                      </a:lnTo>
                      <a:lnTo>
                        <a:pt x="4" y="87"/>
                      </a:lnTo>
                      <a:lnTo>
                        <a:pt x="3" y="82"/>
                      </a:lnTo>
                      <a:lnTo>
                        <a:pt x="6" y="77"/>
                      </a:lnTo>
                      <a:lnTo>
                        <a:pt x="6" y="83"/>
                      </a:lnTo>
                      <a:lnTo>
                        <a:pt x="9" y="78"/>
                      </a:lnTo>
                      <a:lnTo>
                        <a:pt x="15" y="76"/>
                      </a:lnTo>
                      <a:lnTo>
                        <a:pt x="18" y="72"/>
                      </a:lnTo>
                      <a:lnTo>
                        <a:pt x="23" y="70"/>
                      </a:lnTo>
                      <a:lnTo>
                        <a:pt x="25" y="69"/>
                      </a:lnTo>
                      <a:lnTo>
                        <a:pt x="28" y="70"/>
                      </a:lnTo>
                      <a:lnTo>
                        <a:pt x="33" y="67"/>
                      </a:lnTo>
                      <a:lnTo>
                        <a:pt x="38" y="66"/>
                      </a:lnTo>
                      <a:lnTo>
                        <a:pt x="38" y="65"/>
                      </a:lnTo>
                      <a:lnTo>
                        <a:pt x="40" y="64"/>
                      </a:lnTo>
                      <a:lnTo>
                        <a:pt x="44" y="65"/>
                      </a:lnTo>
                      <a:lnTo>
                        <a:pt x="51" y="63"/>
                      </a:lnTo>
                      <a:lnTo>
                        <a:pt x="54" y="59"/>
                      </a:lnTo>
                      <a:lnTo>
                        <a:pt x="56" y="55"/>
                      </a:lnTo>
                      <a:lnTo>
                        <a:pt x="60" y="52"/>
                      </a:lnTo>
                      <a:lnTo>
                        <a:pt x="60" y="49"/>
                      </a:lnTo>
                      <a:lnTo>
                        <a:pt x="60" y="46"/>
                      </a:lnTo>
                      <a:lnTo>
                        <a:pt x="65" y="40"/>
                      </a:lnTo>
                      <a:lnTo>
                        <a:pt x="68" y="46"/>
                      </a:lnTo>
                      <a:lnTo>
                        <a:pt x="70" y="44"/>
                      </a:lnTo>
                      <a:lnTo>
                        <a:pt x="68" y="41"/>
                      </a:lnTo>
                      <a:lnTo>
                        <a:pt x="70" y="37"/>
                      </a:lnTo>
                      <a:lnTo>
                        <a:pt x="74" y="38"/>
                      </a:lnTo>
                      <a:lnTo>
                        <a:pt x="74" y="34"/>
                      </a:lnTo>
                      <a:lnTo>
                        <a:pt x="77" y="30"/>
                      </a:lnTo>
                      <a:lnTo>
                        <a:pt x="80" y="28"/>
                      </a:lnTo>
                      <a:lnTo>
                        <a:pt x="83" y="26"/>
                      </a:lnTo>
                      <a:lnTo>
                        <a:pt x="83" y="24"/>
                      </a:lnTo>
                      <a:lnTo>
                        <a:pt x="86" y="25"/>
                      </a:lnTo>
                      <a:lnTo>
                        <a:pt x="86" y="24"/>
                      </a:lnTo>
                      <a:lnTo>
                        <a:pt x="89" y="23"/>
                      </a:lnTo>
                      <a:lnTo>
                        <a:pt x="92" y="22"/>
                      </a:lnTo>
                      <a:lnTo>
                        <a:pt x="97" y="25"/>
                      </a:lnTo>
                      <a:lnTo>
                        <a:pt x="100" y="29"/>
                      </a:lnTo>
                      <a:lnTo>
                        <a:pt x="105" y="29"/>
                      </a:lnTo>
                      <a:lnTo>
                        <a:pt x="109" y="30"/>
                      </a:lnTo>
                      <a:lnTo>
                        <a:pt x="108" y="25"/>
                      </a:lnTo>
                      <a:lnTo>
                        <a:pt x="111" y="20"/>
                      </a:lnTo>
                      <a:lnTo>
                        <a:pt x="114" y="18"/>
                      </a:lnTo>
                      <a:lnTo>
                        <a:pt x="114" y="17"/>
                      </a:lnTo>
                      <a:lnTo>
                        <a:pt x="116" y="13"/>
                      </a:lnTo>
                      <a:lnTo>
                        <a:pt x="120" y="11"/>
                      </a:lnTo>
                      <a:lnTo>
                        <a:pt x="123" y="12"/>
                      </a:lnTo>
                      <a:lnTo>
                        <a:pt x="129" y="9"/>
                      </a:lnTo>
                      <a:lnTo>
                        <a:pt x="129" y="7"/>
                      </a:lnTo>
                      <a:lnTo>
                        <a:pt x="124" y="5"/>
                      </a:lnTo>
                      <a:lnTo>
                        <a:pt x="128" y="3"/>
                      </a:lnTo>
                      <a:lnTo>
                        <a:pt x="132" y="5"/>
                      </a:lnTo>
                      <a:lnTo>
                        <a:pt x="135" y="8"/>
                      </a:lnTo>
                      <a:lnTo>
                        <a:pt x="141" y="9"/>
                      </a:lnTo>
                      <a:lnTo>
                        <a:pt x="144" y="8"/>
                      </a:lnTo>
                      <a:lnTo>
                        <a:pt x="147" y="11"/>
                      </a:lnTo>
                      <a:lnTo>
                        <a:pt x="151" y="9"/>
                      </a:lnTo>
                      <a:lnTo>
                        <a:pt x="153" y="9"/>
                      </a:lnTo>
                      <a:lnTo>
                        <a:pt x="156" y="8"/>
                      </a:lnTo>
                      <a:lnTo>
                        <a:pt x="158" y="12"/>
                      </a:lnTo>
                      <a:lnTo>
                        <a:pt x="157" y="15"/>
                      </a:lnTo>
                      <a:lnTo>
                        <a:pt x="155" y="18"/>
                      </a:lnTo>
                      <a:lnTo>
                        <a:pt x="152" y="18"/>
                      </a:lnTo>
                      <a:lnTo>
                        <a:pt x="152" y="22"/>
                      </a:lnTo>
                      <a:lnTo>
                        <a:pt x="151" y="24"/>
                      </a:lnTo>
                      <a:lnTo>
                        <a:pt x="149" y="28"/>
                      </a:lnTo>
                      <a:lnTo>
                        <a:pt x="149" y="30"/>
                      </a:lnTo>
                      <a:lnTo>
                        <a:pt x="155" y="34"/>
                      </a:lnTo>
                      <a:lnTo>
                        <a:pt x="160" y="36"/>
                      </a:lnTo>
                      <a:lnTo>
                        <a:pt x="163" y="38"/>
                      </a:lnTo>
                      <a:lnTo>
                        <a:pt x="168" y="42"/>
                      </a:lnTo>
                      <a:lnTo>
                        <a:pt x="169" y="42"/>
                      </a:lnTo>
                      <a:lnTo>
                        <a:pt x="173" y="44"/>
                      </a:lnTo>
                      <a:lnTo>
                        <a:pt x="174" y="46"/>
                      </a:lnTo>
                      <a:lnTo>
                        <a:pt x="180" y="48"/>
                      </a:lnTo>
                      <a:lnTo>
                        <a:pt x="185" y="46"/>
                      </a:lnTo>
                      <a:lnTo>
                        <a:pt x="186" y="42"/>
                      </a:lnTo>
                      <a:lnTo>
                        <a:pt x="187" y="40"/>
                      </a:lnTo>
                      <a:lnTo>
                        <a:pt x="188" y="36"/>
                      </a:lnTo>
                      <a:lnTo>
                        <a:pt x="191" y="30"/>
                      </a:lnTo>
                      <a:lnTo>
                        <a:pt x="190" y="26"/>
                      </a:lnTo>
                      <a:lnTo>
                        <a:pt x="190" y="25"/>
                      </a:lnTo>
                      <a:lnTo>
                        <a:pt x="190" y="20"/>
                      </a:lnTo>
                      <a:lnTo>
                        <a:pt x="190" y="15"/>
                      </a:lnTo>
                      <a:lnTo>
                        <a:pt x="191" y="14"/>
                      </a:lnTo>
                      <a:lnTo>
                        <a:pt x="190" y="12"/>
                      </a:lnTo>
                      <a:lnTo>
                        <a:pt x="192" y="8"/>
                      </a:lnTo>
                      <a:lnTo>
                        <a:pt x="193" y="5"/>
                      </a:lnTo>
                      <a:lnTo>
                        <a:pt x="193" y="2"/>
                      </a:lnTo>
                      <a:lnTo>
                        <a:pt x="196" y="0"/>
                      </a:lnTo>
                      <a:lnTo>
                        <a:pt x="198" y="3"/>
                      </a:lnTo>
                      <a:lnTo>
                        <a:pt x="198" y="8"/>
                      </a:lnTo>
                      <a:lnTo>
                        <a:pt x="199" y="8"/>
                      </a:lnTo>
                      <a:lnTo>
                        <a:pt x="201" y="12"/>
                      </a:lnTo>
                      <a:lnTo>
                        <a:pt x="203" y="15"/>
                      </a:lnTo>
                      <a:lnTo>
                        <a:pt x="203" y="19"/>
                      </a:lnTo>
                      <a:lnTo>
                        <a:pt x="203" y="2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5" name="Freeform 117"/>
                <p:cNvSpPr>
                  <a:spLocks/>
                </p:cNvSpPr>
                <p:nvPr/>
              </p:nvSpPr>
              <p:spPr bwMode="auto">
                <a:xfrm>
                  <a:off x="4687888" y="5984875"/>
                  <a:ext cx="31750" cy="26988"/>
                </a:xfrm>
                <a:custGeom>
                  <a:avLst/>
                  <a:gdLst>
                    <a:gd name="T0" fmla="*/ 11 w 20"/>
                    <a:gd name="T1" fmla="*/ 7 h 17"/>
                    <a:gd name="T2" fmla="*/ 17 w 20"/>
                    <a:gd name="T3" fmla="*/ 12 h 17"/>
                    <a:gd name="T4" fmla="*/ 20 w 20"/>
                    <a:gd name="T5" fmla="*/ 15 h 17"/>
                    <a:gd name="T6" fmla="*/ 18 w 20"/>
                    <a:gd name="T7" fmla="*/ 17 h 17"/>
                    <a:gd name="T8" fmla="*/ 14 w 20"/>
                    <a:gd name="T9" fmla="*/ 15 h 17"/>
                    <a:gd name="T10" fmla="*/ 9 w 20"/>
                    <a:gd name="T11" fmla="*/ 12 h 17"/>
                    <a:gd name="T12" fmla="*/ 4 w 20"/>
                    <a:gd name="T13" fmla="*/ 7 h 17"/>
                    <a:gd name="T14" fmla="*/ 0 w 20"/>
                    <a:gd name="T15" fmla="*/ 2 h 17"/>
                    <a:gd name="T16" fmla="*/ 0 w 20"/>
                    <a:gd name="T17" fmla="*/ 0 h 17"/>
                    <a:gd name="T18" fmla="*/ 2 w 20"/>
                    <a:gd name="T19" fmla="*/ 0 h 17"/>
                    <a:gd name="T20" fmla="*/ 6 w 20"/>
                    <a:gd name="T21" fmla="*/ 2 h 17"/>
                    <a:gd name="T22" fmla="*/ 8 w 20"/>
                    <a:gd name="T23" fmla="*/ 5 h 17"/>
                    <a:gd name="T24" fmla="*/ 11 w 20"/>
                    <a:gd name="T25" fmla="*/ 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17">
                      <a:moveTo>
                        <a:pt x="11" y="7"/>
                      </a:moveTo>
                      <a:lnTo>
                        <a:pt x="17" y="12"/>
                      </a:lnTo>
                      <a:lnTo>
                        <a:pt x="20" y="15"/>
                      </a:lnTo>
                      <a:lnTo>
                        <a:pt x="18" y="17"/>
                      </a:lnTo>
                      <a:lnTo>
                        <a:pt x="14" y="15"/>
                      </a:lnTo>
                      <a:lnTo>
                        <a:pt x="9" y="12"/>
                      </a:lnTo>
                      <a:lnTo>
                        <a:pt x="4" y="7"/>
                      </a:lnTo>
                      <a:lnTo>
                        <a:pt x="0" y="2"/>
                      </a:lnTo>
                      <a:lnTo>
                        <a:pt x="0" y="0"/>
                      </a:lnTo>
                      <a:lnTo>
                        <a:pt x="2" y="0"/>
                      </a:lnTo>
                      <a:lnTo>
                        <a:pt x="6" y="2"/>
                      </a:lnTo>
                      <a:lnTo>
                        <a:pt x="8" y="5"/>
                      </a:lnTo>
                      <a:lnTo>
                        <a:pt x="11" y="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2" name="Freeform 124"/>
                <p:cNvSpPr>
                  <a:spLocks noEditPoints="1"/>
                </p:cNvSpPr>
                <p:nvPr/>
              </p:nvSpPr>
              <p:spPr bwMode="auto">
                <a:xfrm>
                  <a:off x="4711700" y="6157913"/>
                  <a:ext cx="128588" cy="169863"/>
                </a:xfrm>
                <a:custGeom>
                  <a:avLst/>
                  <a:gdLst>
                    <a:gd name="T0" fmla="*/ 46 w 81"/>
                    <a:gd name="T1" fmla="*/ 58 h 107"/>
                    <a:gd name="T2" fmla="*/ 52 w 81"/>
                    <a:gd name="T3" fmla="*/ 58 h 107"/>
                    <a:gd name="T4" fmla="*/ 50 w 81"/>
                    <a:gd name="T5" fmla="*/ 66 h 107"/>
                    <a:gd name="T6" fmla="*/ 43 w 81"/>
                    <a:gd name="T7" fmla="*/ 76 h 107"/>
                    <a:gd name="T8" fmla="*/ 40 w 81"/>
                    <a:gd name="T9" fmla="*/ 81 h 107"/>
                    <a:gd name="T10" fmla="*/ 32 w 81"/>
                    <a:gd name="T11" fmla="*/ 90 h 107"/>
                    <a:gd name="T12" fmla="*/ 23 w 81"/>
                    <a:gd name="T13" fmla="*/ 105 h 107"/>
                    <a:gd name="T14" fmla="*/ 14 w 81"/>
                    <a:gd name="T15" fmla="*/ 107 h 107"/>
                    <a:gd name="T16" fmla="*/ 2 w 81"/>
                    <a:gd name="T17" fmla="*/ 104 h 107"/>
                    <a:gd name="T18" fmla="*/ 4 w 81"/>
                    <a:gd name="T19" fmla="*/ 93 h 107"/>
                    <a:gd name="T20" fmla="*/ 17 w 81"/>
                    <a:gd name="T21" fmla="*/ 82 h 107"/>
                    <a:gd name="T22" fmla="*/ 28 w 81"/>
                    <a:gd name="T23" fmla="*/ 73 h 107"/>
                    <a:gd name="T24" fmla="*/ 34 w 81"/>
                    <a:gd name="T25" fmla="*/ 61 h 107"/>
                    <a:gd name="T26" fmla="*/ 38 w 81"/>
                    <a:gd name="T27" fmla="*/ 54 h 107"/>
                    <a:gd name="T28" fmla="*/ 44 w 81"/>
                    <a:gd name="T29" fmla="*/ 54 h 107"/>
                    <a:gd name="T30" fmla="*/ 60 w 81"/>
                    <a:gd name="T31" fmla="*/ 23 h 107"/>
                    <a:gd name="T32" fmla="*/ 63 w 81"/>
                    <a:gd name="T33" fmla="*/ 19 h 107"/>
                    <a:gd name="T34" fmla="*/ 69 w 81"/>
                    <a:gd name="T35" fmla="*/ 28 h 107"/>
                    <a:gd name="T36" fmla="*/ 78 w 81"/>
                    <a:gd name="T37" fmla="*/ 25 h 107"/>
                    <a:gd name="T38" fmla="*/ 80 w 81"/>
                    <a:gd name="T39" fmla="*/ 34 h 107"/>
                    <a:gd name="T40" fmla="*/ 73 w 81"/>
                    <a:gd name="T41" fmla="*/ 38 h 107"/>
                    <a:gd name="T42" fmla="*/ 72 w 81"/>
                    <a:gd name="T43" fmla="*/ 46 h 107"/>
                    <a:gd name="T44" fmla="*/ 68 w 81"/>
                    <a:gd name="T45" fmla="*/ 52 h 107"/>
                    <a:gd name="T46" fmla="*/ 60 w 81"/>
                    <a:gd name="T47" fmla="*/ 61 h 107"/>
                    <a:gd name="T48" fmla="*/ 56 w 81"/>
                    <a:gd name="T49" fmla="*/ 58 h 107"/>
                    <a:gd name="T50" fmla="*/ 57 w 81"/>
                    <a:gd name="T51" fmla="*/ 46 h 107"/>
                    <a:gd name="T52" fmla="*/ 50 w 81"/>
                    <a:gd name="T53" fmla="*/ 38 h 107"/>
                    <a:gd name="T54" fmla="*/ 56 w 81"/>
                    <a:gd name="T55" fmla="*/ 29 h 107"/>
                    <a:gd name="T56" fmla="*/ 53 w 81"/>
                    <a:gd name="T57" fmla="*/ 18 h 107"/>
                    <a:gd name="T58" fmla="*/ 50 w 81"/>
                    <a:gd name="T59" fmla="*/ 13 h 107"/>
                    <a:gd name="T60" fmla="*/ 41 w 81"/>
                    <a:gd name="T61" fmla="*/ 0 h 107"/>
                    <a:gd name="T62" fmla="*/ 47 w 81"/>
                    <a:gd name="T63" fmla="*/ 5 h 107"/>
                    <a:gd name="T64" fmla="*/ 55 w 81"/>
                    <a:gd name="T65" fmla="*/ 13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1" h="107">
                      <a:moveTo>
                        <a:pt x="44" y="54"/>
                      </a:moveTo>
                      <a:lnTo>
                        <a:pt x="46" y="58"/>
                      </a:lnTo>
                      <a:lnTo>
                        <a:pt x="51" y="54"/>
                      </a:lnTo>
                      <a:lnTo>
                        <a:pt x="52" y="58"/>
                      </a:lnTo>
                      <a:lnTo>
                        <a:pt x="52" y="61"/>
                      </a:lnTo>
                      <a:lnTo>
                        <a:pt x="50" y="66"/>
                      </a:lnTo>
                      <a:lnTo>
                        <a:pt x="46" y="72"/>
                      </a:lnTo>
                      <a:lnTo>
                        <a:pt x="43" y="76"/>
                      </a:lnTo>
                      <a:lnTo>
                        <a:pt x="45" y="81"/>
                      </a:lnTo>
                      <a:lnTo>
                        <a:pt x="40" y="81"/>
                      </a:lnTo>
                      <a:lnTo>
                        <a:pt x="34" y="84"/>
                      </a:lnTo>
                      <a:lnTo>
                        <a:pt x="32" y="90"/>
                      </a:lnTo>
                      <a:lnTo>
                        <a:pt x="28" y="100"/>
                      </a:lnTo>
                      <a:lnTo>
                        <a:pt x="23" y="105"/>
                      </a:lnTo>
                      <a:lnTo>
                        <a:pt x="20" y="107"/>
                      </a:lnTo>
                      <a:lnTo>
                        <a:pt x="14" y="107"/>
                      </a:lnTo>
                      <a:lnTo>
                        <a:pt x="9" y="104"/>
                      </a:lnTo>
                      <a:lnTo>
                        <a:pt x="2" y="104"/>
                      </a:lnTo>
                      <a:lnTo>
                        <a:pt x="0" y="100"/>
                      </a:lnTo>
                      <a:lnTo>
                        <a:pt x="4" y="93"/>
                      </a:lnTo>
                      <a:lnTo>
                        <a:pt x="12" y="83"/>
                      </a:lnTo>
                      <a:lnTo>
                        <a:pt x="17" y="82"/>
                      </a:lnTo>
                      <a:lnTo>
                        <a:pt x="22" y="78"/>
                      </a:lnTo>
                      <a:lnTo>
                        <a:pt x="28" y="73"/>
                      </a:lnTo>
                      <a:lnTo>
                        <a:pt x="32" y="69"/>
                      </a:lnTo>
                      <a:lnTo>
                        <a:pt x="34" y="61"/>
                      </a:lnTo>
                      <a:lnTo>
                        <a:pt x="38" y="59"/>
                      </a:lnTo>
                      <a:lnTo>
                        <a:pt x="38" y="54"/>
                      </a:lnTo>
                      <a:lnTo>
                        <a:pt x="43" y="51"/>
                      </a:lnTo>
                      <a:lnTo>
                        <a:pt x="44" y="54"/>
                      </a:lnTo>
                      <a:close/>
                      <a:moveTo>
                        <a:pt x="55" y="13"/>
                      </a:moveTo>
                      <a:lnTo>
                        <a:pt x="60" y="23"/>
                      </a:lnTo>
                      <a:lnTo>
                        <a:pt x="60" y="17"/>
                      </a:lnTo>
                      <a:lnTo>
                        <a:pt x="63" y="19"/>
                      </a:lnTo>
                      <a:lnTo>
                        <a:pt x="64" y="25"/>
                      </a:lnTo>
                      <a:lnTo>
                        <a:pt x="69" y="28"/>
                      </a:lnTo>
                      <a:lnTo>
                        <a:pt x="74" y="29"/>
                      </a:lnTo>
                      <a:lnTo>
                        <a:pt x="78" y="25"/>
                      </a:lnTo>
                      <a:lnTo>
                        <a:pt x="81" y="26"/>
                      </a:lnTo>
                      <a:lnTo>
                        <a:pt x="80" y="34"/>
                      </a:lnTo>
                      <a:lnTo>
                        <a:pt x="78" y="38"/>
                      </a:lnTo>
                      <a:lnTo>
                        <a:pt x="73" y="38"/>
                      </a:lnTo>
                      <a:lnTo>
                        <a:pt x="70" y="41"/>
                      </a:lnTo>
                      <a:lnTo>
                        <a:pt x="72" y="46"/>
                      </a:lnTo>
                      <a:lnTo>
                        <a:pt x="70" y="47"/>
                      </a:lnTo>
                      <a:lnTo>
                        <a:pt x="68" y="52"/>
                      </a:lnTo>
                      <a:lnTo>
                        <a:pt x="64" y="58"/>
                      </a:lnTo>
                      <a:lnTo>
                        <a:pt x="60" y="61"/>
                      </a:lnTo>
                      <a:lnTo>
                        <a:pt x="58" y="59"/>
                      </a:lnTo>
                      <a:lnTo>
                        <a:pt x="56" y="58"/>
                      </a:lnTo>
                      <a:lnTo>
                        <a:pt x="60" y="51"/>
                      </a:lnTo>
                      <a:lnTo>
                        <a:pt x="57" y="46"/>
                      </a:lnTo>
                      <a:lnTo>
                        <a:pt x="50" y="42"/>
                      </a:lnTo>
                      <a:lnTo>
                        <a:pt x="50" y="38"/>
                      </a:lnTo>
                      <a:lnTo>
                        <a:pt x="55" y="36"/>
                      </a:lnTo>
                      <a:lnTo>
                        <a:pt x="56" y="29"/>
                      </a:lnTo>
                      <a:lnTo>
                        <a:pt x="56" y="24"/>
                      </a:lnTo>
                      <a:lnTo>
                        <a:pt x="53" y="18"/>
                      </a:lnTo>
                      <a:lnTo>
                        <a:pt x="53" y="17"/>
                      </a:lnTo>
                      <a:lnTo>
                        <a:pt x="50" y="13"/>
                      </a:lnTo>
                      <a:lnTo>
                        <a:pt x="45" y="6"/>
                      </a:lnTo>
                      <a:lnTo>
                        <a:pt x="41" y="0"/>
                      </a:lnTo>
                      <a:lnTo>
                        <a:pt x="44" y="0"/>
                      </a:lnTo>
                      <a:lnTo>
                        <a:pt x="47" y="5"/>
                      </a:lnTo>
                      <a:lnTo>
                        <a:pt x="53" y="6"/>
                      </a:lnTo>
                      <a:lnTo>
                        <a:pt x="55" y="1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66" name="Freeform 158"/>
              <p:cNvSpPr>
                <a:spLocks/>
              </p:cNvSpPr>
              <p:nvPr/>
            </p:nvSpPr>
            <p:spPr bwMode="auto">
              <a:xfrm>
                <a:off x="3671888" y="6359525"/>
                <a:ext cx="20638" cy="19050"/>
              </a:xfrm>
              <a:custGeom>
                <a:avLst/>
                <a:gdLst>
                  <a:gd name="T0" fmla="*/ 2 w 13"/>
                  <a:gd name="T1" fmla="*/ 0 h 12"/>
                  <a:gd name="T2" fmla="*/ 6 w 13"/>
                  <a:gd name="T3" fmla="*/ 3 h 12"/>
                  <a:gd name="T4" fmla="*/ 12 w 13"/>
                  <a:gd name="T5" fmla="*/ 4 h 12"/>
                  <a:gd name="T6" fmla="*/ 13 w 13"/>
                  <a:gd name="T7" fmla="*/ 7 h 12"/>
                  <a:gd name="T8" fmla="*/ 10 w 13"/>
                  <a:gd name="T9" fmla="*/ 11 h 12"/>
                  <a:gd name="T10" fmla="*/ 1 w 13"/>
                  <a:gd name="T11" fmla="*/ 12 h 12"/>
                  <a:gd name="T12" fmla="*/ 0 w 13"/>
                  <a:gd name="T13" fmla="*/ 6 h 12"/>
                  <a:gd name="T14" fmla="*/ 1 w 13"/>
                  <a:gd name="T15" fmla="*/ 2 h 12"/>
                  <a:gd name="T16" fmla="*/ 2 w 13"/>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2" y="0"/>
                    </a:moveTo>
                    <a:lnTo>
                      <a:pt x="6" y="3"/>
                    </a:lnTo>
                    <a:lnTo>
                      <a:pt x="12" y="4"/>
                    </a:lnTo>
                    <a:lnTo>
                      <a:pt x="13" y="7"/>
                    </a:lnTo>
                    <a:lnTo>
                      <a:pt x="10" y="11"/>
                    </a:lnTo>
                    <a:lnTo>
                      <a:pt x="1" y="12"/>
                    </a:lnTo>
                    <a:lnTo>
                      <a:pt x="0" y="6"/>
                    </a:lnTo>
                    <a:lnTo>
                      <a:pt x="1" y="2"/>
                    </a:lnTo>
                    <a:lnTo>
                      <a:pt x="2" y="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nvGrpSpPr>
              <p:cNvPr id="45" name="Group 191"/>
              <p:cNvGrpSpPr/>
              <p:nvPr/>
            </p:nvGrpSpPr>
            <p:grpSpPr>
              <a:xfrm>
                <a:off x="3954463" y="5491163"/>
                <a:ext cx="714375" cy="392112"/>
                <a:chOff x="3954463" y="5491163"/>
                <a:chExt cx="714375" cy="392112"/>
              </a:xfrm>
              <a:grpFill/>
            </p:grpSpPr>
            <p:sp>
              <p:nvSpPr>
                <p:cNvPr id="23" name="Freeform 21"/>
                <p:cNvSpPr>
                  <a:spLocks/>
                </p:cNvSpPr>
                <p:nvPr/>
              </p:nvSpPr>
              <p:spPr bwMode="auto">
                <a:xfrm>
                  <a:off x="4156075" y="5710238"/>
                  <a:ext cx="14288" cy="15875"/>
                </a:xfrm>
                <a:custGeom>
                  <a:avLst/>
                  <a:gdLst>
                    <a:gd name="T0" fmla="*/ 0 w 9"/>
                    <a:gd name="T1" fmla="*/ 6 h 10"/>
                    <a:gd name="T2" fmla="*/ 3 w 9"/>
                    <a:gd name="T3" fmla="*/ 4 h 10"/>
                    <a:gd name="T4" fmla="*/ 9 w 9"/>
                    <a:gd name="T5" fmla="*/ 0 h 10"/>
                    <a:gd name="T6" fmla="*/ 9 w 9"/>
                    <a:gd name="T7" fmla="*/ 4 h 10"/>
                    <a:gd name="T8" fmla="*/ 7 w 9"/>
                    <a:gd name="T9" fmla="*/ 7 h 10"/>
                    <a:gd name="T10" fmla="*/ 5 w 9"/>
                    <a:gd name="T11" fmla="*/ 7 h 10"/>
                    <a:gd name="T12" fmla="*/ 3 w 9"/>
                    <a:gd name="T13" fmla="*/ 10 h 10"/>
                    <a:gd name="T14" fmla="*/ 0 w 9"/>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0" y="6"/>
                      </a:moveTo>
                      <a:lnTo>
                        <a:pt x="3" y="4"/>
                      </a:lnTo>
                      <a:lnTo>
                        <a:pt x="9" y="0"/>
                      </a:lnTo>
                      <a:lnTo>
                        <a:pt x="9" y="4"/>
                      </a:lnTo>
                      <a:lnTo>
                        <a:pt x="7" y="7"/>
                      </a:lnTo>
                      <a:lnTo>
                        <a:pt x="5" y="7"/>
                      </a:lnTo>
                      <a:lnTo>
                        <a:pt x="3" y="10"/>
                      </a:lnTo>
                      <a:lnTo>
                        <a:pt x="0" y="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3" name="Freeform 75"/>
                <p:cNvSpPr>
                  <a:spLocks noEditPoints="1"/>
                </p:cNvSpPr>
                <p:nvPr/>
              </p:nvSpPr>
              <p:spPr bwMode="auto">
                <a:xfrm>
                  <a:off x="3954463" y="5710238"/>
                  <a:ext cx="487363" cy="169863"/>
                </a:xfrm>
                <a:custGeom>
                  <a:avLst/>
                  <a:gdLst>
                    <a:gd name="T0" fmla="*/ 166 w 307"/>
                    <a:gd name="T1" fmla="*/ 99 h 107"/>
                    <a:gd name="T2" fmla="*/ 196 w 307"/>
                    <a:gd name="T3" fmla="*/ 104 h 107"/>
                    <a:gd name="T4" fmla="*/ 192 w 307"/>
                    <a:gd name="T5" fmla="*/ 99 h 107"/>
                    <a:gd name="T6" fmla="*/ 196 w 307"/>
                    <a:gd name="T7" fmla="*/ 104 h 107"/>
                    <a:gd name="T8" fmla="*/ 160 w 307"/>
                    <a:gd name="T9" fmla="*/ 94 h 107"/>
                    <a:gd name="T10" fmla="*/ 146 w 307"/>
                    <a:gd name="T11" fmla="*/ 93 h 107"/>
                    <a:gd name="T12" fmla="*/ 184 w 307"/>
                    <a:gd name="T13" fmla="*/ 94 h 107"/>
                    <a:gd name="T14" fmla="*/ 171 w 307"/>
                    <a:gd name="T15" fmla="*/ 92 h 107"/>
                    <a:gd name="T16" fmla="*/ 90 w 307"/>
                    <a:gd name="T17" fmla="*/ 82 h 107"/>
                    <a:gd name="T18" fmla="*/ 119 w 307"/>
                    <a:gd name="T19" fmla="*/ 87 h 107"/>
                    <a:gd name="T20" fmla="*/ 122 w 307"/>
                    <a:gd name="T21" fmla="*/ 92 h 107"/>
                    <a:gd name="T22" fmla="*/ 95 w 307"/>
                    <a:gd name="T23" fmla="*/ 88 h 107"/>
                    <a:gd name="T24" fmla="*/ 74 w 307"/>
                    <a:gd name="T25" fmla="*/ 82 h 107"/>
                    <a:gd name="T26" fmla="*/ 86 w 307"/>
                    <a:gd name="T27" fmla="*/ 79 h 107"/>
                    <a:gd name="T28" fmla="*/ 261 w 307"/>
                    <a:gd name="T29" fmla="*/ 82 h 107"/>
                    <a:gd name="T30" fmla="*/ 265 w 307"/>
                    <a:gd name="T31" fmla="*/ 75 h 107"/>
                    <a:gd name="T32" fmla="*/ 207 w 307"/>
                    <a:gd name="T33" fmla="*/ 61 h 107"/>
                    <a:gd name="T34" fmla="*/ 236 w 307"/>
                    <a:gd name="T35" fmla="*/ 57 h 107"/>
                    <a:gd name="T36" fmla="*/ 224 w 307"/>
                    <a:gd name="T37" fmla="*/ 59 h 107"/>
                    <a:gd name="T38" fmla="*/ 236 w 307"/>
                    <a:gd name="T39" fmla="*/ 57 h 107"/>
                    <a:gd name="T40" fmla="*/ 276 w 307"/>
                    <a:gd name="T41" fmla="*/ 52 h 107"/>
                    <a:gd name="T42" fmla="*/ 300 w 307"/>
                    <a:gd name="T43" fmla="*/ 52 h 107"/>
                    <a:gd name="T44" fmla="*/ 301 w 307"/>
                    <a:gd name="T45" fmla="*/ 92 h 107"/>
                    <a:gd name="T46" fmla="*/ 287 w 307"/>
                    <a:gd name="T47" fmla="*/ 87 h 107"/>
                    <a:gd name="T48" fmla="*/ 273 w 307"/>
                    <a:gd name="T49" fmla="*/ 67 h 107"/>
                    <a:gd name="T50" fmla="*/ 253 w 307"/>
                    <a:gd name="T51" fmla="*/ 64 h 107"/>
                    <a:gd name="T52" fmla="*/ 254 w 307"/>
                    <a:gd name="T53" fmla="*/ 53 h 107"/>
                    <a:gd name="T54" fmla="*/ 245 w 307"/>
                    <a:gd name="T55" fmla="*/ 47 h 107"/>
                    <a:gd name="T56" fmla="*/ 249 w 307"/>
                    <a:gd name="T57" fmla="*/ 39 h 107"/>
                    <a:gd name="T58" fmla="*/ 196 w 307"/>
                    <a:gd name="T59" fmla="*/ 34 h 107"/>
                    <a:gd name="T60" fmla="*/ 167 w 307"/>
                    <a:gd name="T61" fmla="*/ 35 h 107"/>
                    <a:gd name="T62" fmla="*/ 189 w 307"/>
                    <a:gd name="T63" fmla="*/ 41 h 107"/>
                    <a:gd name="T64" fmla="*/ 175 w 307"/>
                    <a:gd name="T65" fmla="*/ 50 h 107"/>
                    <a:gd name="T66" fmla="*/ 188 w 307"/>
                    <a:gd name="T67" fmla="*/ 73 h 107"/>
                    <a:gd name="T68" fmla="*/ 178 w 307"/>
                    <a:gd name="T69" fmla="*/ 69 h 107"/>
                    <a:gd name="T70" fmla="*/ 173 w 307"/>
                    <a:gd name="T71" fmla="*/ 55 h 107"/>
                    <a:gd name="T72" fmla="*/ 165 w 307"/>
                    <a:gd name="T73" fmla="*/ 74 h 107"/>
                    <a:gd name="T74" fmla="*/ 160 w 307"/>
                    <a:gd name="T75" fmla="*/ 59 h 107"/>
                    <a:gd name="T76" fmla="*/ 165 w 307"/>
                    <a:gd name="T77" fmla="*/ 35 h 107"/>
                    <a:gd name="T78" fmla="*/ 185 w 307"/>
                    <a:gd name="T79" fmla="*/ 30 h 107"/>
                    <a:gd name="T80" fmla="*/ 224 w 307"/>
                    <a:gd name="T81" fmla="*/ 29 h 107"/>
                    <a:gd name="T82" fmla="*/ 223 w 307"/>
                    <a:gd name="T83" fmla="*/ 41 h 107"/>
                    <a:gd name="T84" fmla="*/ 216 w 307"/>
                    <a:gd name="T85" fmla="*/ 24 h 107"/>
                    <a:gd name="T86" fmla="*/ 224 w 307"/>
                    <a:gd name="T87" fmla="*/ 29 h 107"/>
                    <a:gd name="T88" fmla="*/ 149 w 307"/>
                    <a:gd name="T89" fmla="*/ 36 h 107"/>
                    <a:gd name="T90" fmla="*/ 140 w 307"/>
                    <a:gd name="T91" fmla="*/ 63 h 107"/>
                    <a:gd name="T92" fmla="*/ 124 w 307"/>
                    <a:gd name="T93" fmla="*/ 59 h 107"/>
                    <a:gd name="T94" fmla="*/ 105 w 307"/>
                    <a:gd name="T95" fmla="*/ 57 h 107"/>
                    <a:gd name="T96" fmla="*/ 93 w 307"/>
                    <a:gd name="T97" fmla="*/ 40 h 107"/>
                    <a:gd name="T98" fmla="*/ 98 w 307"/>
                    <a:gd name="T99" fmla="*/ 28 h 107"/>
                    <a:gd name="T100" fmla="*/ 115 w 307"/>
                    <a:gd name="T101" fmla="*/ 27 h 107"/>
                    <a:gd name="T102" fmla="*/ 133 w 307"/>
                    <a:gd name="T103" fmla="*/ 18 h 107"/>
                    <a:gd name="T104" fmla="*/ 151 w 307"/>
                    <a:gd name="T105" fmla="*/ 9 h 107"/>
                    <a:gd name="T106" fmla="*/ 70 w 307"/>
                    <a:gd name="T107" fmla="*/ 75 h 107"/>
                    <a:gd name="T108" fmla="*/ 46 w 307"/>
                    <a:gd name="T109" fmla="*/ 61 h 107"/>
                    <a:gd name="T110" fmla="*/ 27 w 307"/>
                    <a:gd name="T111" fmla="*/ 35 h 107"/>
                    <a:gd name="T112" fmla="*/ 12 w 307"/>
                    <a:gd name="T113" fmla="*/ 15 h 107"/>
                    <a:gd name="T114" fmla="*/ 5 w 307"/>
                    <a:gd name="T115" fmla="*/ 0 h 107"/>
                    <a:gd name="T116" fmla="*/ 29 w 307"/>
                    <a:gd name="T117" fmla="*/ 16 h 107"/>
                    <a:gd name="T118" fmla="*/ 52 w 307"/>
                    <a:gd name="T119" fmla="*/ 33 h 107"/>
                    <a:gd name="T120" fmla="*/ 61 w 307"/>
                    <a:gd name="T121" fmla="*/ 44 h 107"/>
                    <a:gd name="T122" fmla="*/ 73 w 307"/>
                    <a:gd name="T123" fmla="*/ 57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7" h="107">
                      <a:moveTo>
                        <a:pt x="171" y="105"/>
                      </a:moveTo>
                      <a:lnTo>
                        <a:pt x="168" y="105"/>
                      </a:lnTo>
                      <a:lnTo>
                        <a:pt x="159" y="101"/>
                      </a:lnTo>
                      <a:lnTo>
                        <a:pt x="166" y="99"/>
                      </a:lnTo>
                      <a:lnTo>
                        <a:pt x="168" y="102"/>
                      </a:lnTo>
                      <a:lnTo>
                        <a:pt x="171" y="103"/>
                      </a:lnTo>
                      <a:lnTo>
                        <a:pt x="171" y="105"/>
                      </a:lnTo>
                      <a:close/>
                      <a:moveTo>
                        <a:pt x="196" y="104"/>
                      </a:moveTo>
                      <a:lnTo>
                        <a:pt x="190" y="107"/>
                      </a:lnTo>
                      <a:lnTo>
                        <a:pt x="189" y="105"/>
                      </a:lnTo>
                      <a:lnTo>
                        <a:pt x="190" y="103"/>
                      </a:lnTo>
                      <a:lnTo>
                        <a:pt x="192" y="99"/>
                      </a:lnTo>
                      <a:lnTo>
                        <a:pt x="200" y="96"/>
                      </a:lnTo>
                      <a:lnTo>
                        <a:pt x="200" y="97"/>
                      </a:lnTo>
                      <a:lnTo>
                        <a:pt x="200" y="99"/>
                      </a:lnTo>
                      <a:lnTo>
                        <a:pt x="196" y="104"/>
                      </a:lnTo>
                      <a:close/>
                      <a:moveTo>
                        <a:pt x="151" y="91"/>
                      </a:moveTo>
                      <a:lnTo>
                        <a:pt x="154" y="92"/>
                      </a:lnTo>
                      <a:lnTo>
                        <a:pt x="159" y="92"/>
                      </a:lnTo>
                      <a:lnTo>
                        <a:pt x="160" y="94"/>
                      </a:lnTo>
                      <a:lnTo>
                        <a:pt x="152" y="96"/>
                      </a:lnTo>
                      <a:lnTo>
                        <a:pt x="148" y="97"/>
                      </a:lnTo>
                      <a:lnTo>
                        <a:pt x="144" y="97"/>
                      </a:lnTo>
                      <a:lnTo>
                        <a:pt x="146" y="93"/>
                      </a:lnTo>
                      <a:lnTo>
                        <a:pt x="150" y="93"/>
                      </a:lnTo>
                      <a:lnTo>
                        <a:pt x="151" y="91"/>
                      </a:lnTo>
                      <a:close/>
                      <a:moveTo>
                        <a:pt x="185" y="91"/>
                      </a:moveTo>
                      <a:lnTo>
                        <a:pt x="184" y="94"/>
                      </a:lnTo>
                      <a:lnTo>
                        <a:pt x="174" y="97"/>
                      </a:lnTo>
                      <a:lnTo>
                        <a:pt x="166" y="96"/>
                      </a:lnTo>
                      <a:lnTo>
                        <a:pt x="166" y="93"/>
                      </a:lnTo>
                      <a:lnTo>
                        <a:pt x="171" y="92"/>
                      </a:lnTo>
                      <a:lnTo>
                        <a:pt x="175" y="93"/>
                      </a:lnTo>
                      <a:lnTo>
                        <a:pt x="179" y="93"/>
                      </a:lnTo>
                      <a:lnTo>
                        <a:pt x="185" y="91"/>
                      </a:lnTo>
                      <a:close/>
                      <a:moveTo>
                        <a:pt x="90" y="82"/>
                      </a:moveTo>
                      <a:lnTo>
                        <a:pt x="103" y="82"/>
                      </a:lnTo>
                      <a:lnTo>
                        <a:pt x="104" y="80"/>
                      </a:lnTo>
                      <a:lnTo>
                        <a:pt x="116" y="82"/>
                      </a:lnTo>
                      <a:lnTo>
                        <a:pt x="119" y="87"/>
                      </a:lnTo>
                      <a:lnTo>
                        <a:pt x="128" y="88"/>
                      </a:lnTo>
                      <a:lnTo>
                        <a:pt x="137" y="92"/>
                      </a:lnTo>
                      <a:lnTo>
                        <a:pt x="130" y="96"/>
                      </a:lnTo>
                      <a:lnTo>
                        <a:pt x="122" y="92"/>
                      </a:lnTo>
                      <a:lnTo>
                        <a:pt x="116" y="92"/>
                      </a:lnTo>
                      <a:lnTo>
                        <a:pt x="109" y="92"/>
                      </a:lnTo>
                      <a:lnTo>
                        <a:pt x="103" y="91"/>
                      </a:lnTo>
                      <a:lnTo>
                        <a:pt x="95" y="88"/>
                      </a:lnTo>
                      <a:lnTo>
                        <a:pt x="90" y="87"/>
                      </a:lnTo>
                      <a:lnTo>
                        <a:pt x="87" y="88"/>
                      </a:lnTo>
                      <a:lnTo>
                        <a:pt x="75" y="86"/>
                      </a:lnTo>
                      <a:lnTo>
                        <a:pt x="74" y="82"/>
                      </a:lnTo>
                      <a:lnTo>
                        <a:pt x="68" y="82"/>
                      </a:lnTo>
                      <a:lnTo>
                        <a:pt x="73" y="76"/>
                      </a:lnTo>
                      <a:lnTo>
                        <a:pt x="80" y="76"/>
                      </a:lnTo>
                      <a:lnTo>
                        <a:pt x="86" y="79"/>
                      </a:lnTo>
                      <a:lnTo>
                        <a:pt x="88" y="80"/>
                      </a:lnTo>
                      <a:lnTo>
                        <a:pt x="90" y="82"/>
                      </a:lnTo>
                      <a:close/>
                      <a:moveTo>
                        <a:pt x="265" y="78"/>
                      </a:moveTo>
                      <a:lnTo>
                        <a:pt x="261" y="82"/>
                      </a:lnTo>
                      <a:lnTo>
                        <a:pt x="260" y="78"/>
                      </a:lnTo>
                      <a:lnTo>
                        <a:pt x="261" y="75"/>
                      </a:lnTo>
                      <a:lnTo>
                        <a:pt x="264" y="73"/>
                      </a:lnTo>
                      <a:lnTo>
                        <a:pt x="265" y="75"/>
                      </a:lnTo>
                      <a:lnTo>
                        <a:pt x="265" y="78"/>
                      </a:lnTo>
                      <a:close/>
                      <a:moveTo>
                        <a:pt x="214" y="59"/>
                      </a:moveTo>
                      <a:lnTo>
                        <a:pt x="212" y="62"/>
                      </a:lnTo>
                      <a:lnTo>
                        <a:pt x="207" y="61"/>
                      </a:lnTo>
                      <a:lnTo>
                        <a:pt x="206" y="58"/>
                      </a:lnTo>
                      <a:lnTo>
                        <a:pt x="213" y="57"/>
                      </a:lnTo>
                      <a:lnTo>
                        <a:pt x="214" y="59"/>
                      </a:lnTo>
                      <a:close/>
                      <a:moveTo>
                        <a:pt x="236" y="57"/>
                      </a:moveTo>
                      <a:lnTo>
                        <a:pt x="238" y="62"/>
                      </a:lnTo>
                      <a:lnTo>
                        <a:pt x="233" y="59"/>
                      </a:lnTo>
                      <a:lnTo>
                        <a:pt x="227" y="59"/>
                      </a:lnTo>
                      <a:lnTo>
                        <a:pt x="224" y="59"/>
                      </a:lnTo>
                      <a:lnTo>
                        <a:pt x="219" y="59"/>
                      </a:lnTo>
                      <a:lnTo>
                        <a:pt x="220" y="56"/>
                      </a:lnTo>
                      <a:lnTo>
                        <a:pt x="229" y="56"/>
                      </a:lnTo>
                      <a:lnTo>
                        <a:pt x="236" y="57"/>
                      </a:lnTo>
                      <a:close/>
                      <a:moveTo>
                        <a:pt x="261" y="44"/>
                      </a:moveTo>
                      <a:lnTo>
                        <a:pt x="262" y="55"/>
                      </a:lnTo>
                      <a:lnTo>
                        <a:pt x="270" y="59"/>
                      </a:lnTo>
                      <a:lnTo>
                        <a:pt x="276" y="52"/>
                      </a:lnTo>
                      <a:lnTo>
                        <a:pt x="283" y="47"/>
                      </a:lnTo>
                      <a:lnTo>
                        <a:pt x="289" y="47"/>
                      </a:lnTo>
                      <a:lnTo>
                        <a:pt x="295" y="50"/>
                      </a:lnTo>
                      <a:lnTo>
                        <a:pt x="300" y="52"/>
                      </a:lnTo>
                      <a:lnTo>
                        <a:pt x="307" y="53"/>
                      </a:lnTo>
                      <a:lnTo>
                        <a:pt x="307" y="75"/>
                      </a:lnTo>
                      <a:lnTo>
                        <a:pt x="307" y="98"/>
                      </a:lnTo>
                      <a:lnTo>
                        <a:pt x="301" y="92"/>
                      </a:lnTo>
                      <a:lnTo>
                        <a:pt x="294" y="91"/>
                      </a:lnTo>
                      <a:lnTo>
                        <a:pt x="293" y="92"/>
                      </a:lnTo>
                      <a:lnTo>
                        <a:pt x="284" y="93"/>
                      </a:lnTo>
                      <a:lnTo>
                        <a:pt x="287" y="87"/>
                      </a:lnTo>
                      <a:lnTo>
                        <a:pt x="291" y="86"/>
                      </a:lnTo>
                      <a:lnTo>
                        <a:pt x="289" y="79"/>
                      </a:lnTo>
                      <a:lnTo>
                        <a:pt x="287" y="73"/>
                      </a:lnTo>
                      <a:lnTo>
                        <a:pt x="273" y="67"/>
                      </a:lnTo>
                      <a:lnTo>
                        <a:pt x="267" y="67"/>
                      </a:lnTo>
                      <a:lnTo>
                        <a:pt x="258" y="61"/>
                      </a:lnTo>
                      <a:lnTo>
                        <a:pt x="255" y="63"/>
                      </a:lnTo>
                      <a:lnTo>
                        <a:pt x="253" y="64"/>
                      </a:lnTo>
                      <a:lnTo>
                        <a:pt x="252" y="62"/>
                      </a:lnTo>
                      <a:lnTo>
                        <a:pt x="252" y="58"/>
                      </a:lnTo>
                      <a:lnTo>
                        <a:pt x="247" y="56"/>
                      </a:lnTo>
                      <a:lnTo>
                        <a:pt x="254" y="53"/>
                      </a:lnTo>
                      <a:lnTo>
                        <a:pt x="259" y="53"/>
                      </a:lnTo>
                      <a:lnTo>
                        <a:pt x="258" y="51"/>
                      </a:lnTo>
                      <a:lnTo>
                        <a:pt x="248" y="51"/>
                      </a:lnTo>
                      <a:lnTo>
                        <a:pt x="245" y="47"/>
                      </a:lnTo>
                      <a:lnTo>
                        <a:pt x="239" y="46"/>
                      </a:lnTo>
                      <a:lnTo>
                        <a:pt x="236" y="42"/>
                      </a:lnTo>
                      <a:lnTo>
                        <a:pt x="245" y="41"/>
                      </a:lnTo>
                      <a:lnTo>
                        <a:pt x="249" y="39"/>
                      </a:lnTo>
                      <a:lnTo>
                        <a:pt x="260" y="41"/>
                      </a:lnTo>
                      <a:lnTo>
                        <a:pt x="261" y="44"/>
                      </a:lnTo>
                      <a:close/>
                      <a:moveTo>
                        <a:pt x="201" y="27"/>
                      </a:moveTo>
                      <a:lnTo>
                        <a:pt x="196" y="34"/>
                      </a:lnTo>
                      <a:lnTo>
                        <a:pt x="191" y="35"/>
                      </a:lnTo>
                      <a:lnTo>
                        <a:pt x="184" y="34"/>
                      </a:lnTo>
                      <a:lnTo>
                        <a:pt x="173" y="34"/>
                      </a:lnTo>
                      <a:lnTo>
                        <a:pt x="167" y="35"/>
                      </a:lnTo>
                      <a:lnTo>
                        <a:pt x="166" y="40"/>
                      </a:lnTo>
                      <a:lnTo>
                        <a:pt x="172" y="46"/>
                      </a:lnTo>
                      <a:lnTo>
                        <a:pt x="175" y="42"/>
                      </a:lnTo>
                      <a:lnTo>
                        <a:pt x="189" y="41"/>
                      </a:lnTo>
                      <a:lnTo>
                        <a:pt x="188" y="44"/>
                      </a:lnTo>
                      <a:lnTo>
                        <a:pt x="185" y="42"/>
                      </a:lnTo>
                      <a:lnTo>
                        <a:pt x="181" y="46"/>
                      </a:lnTo>
                      <a:lnTo>
                        <a:pt x="175" y="50"/>
                      </a:lnTo>
                      <a:lnTo>
                        <a:pt x="183" y="58"/>
                      </a:lnTo>
                      <a:lnTo>
                        <a:pt x="181" y="61"/>
                      </a:lnTo>
                      <a:lnTo>
                        <a:pt x="188" y="68"/>
                      </a:lnTo>
                      <a:lnTo>
                        <a:pt x="188" y="73"/>
                      </a:lnTo>
                      <a:lnTo>
                        <a:pt x="184" y="74"/>
                      </a:lnTo>
                      <a:lnTo>
                        <a:pt x="181" y="71"/>
                      </a:lnTo>
                      <a:lnTo>
                        <a:pt x="184" y="67"/>
                      </a:lnTo>
                      <a:lnTo>
                        <a:pt x="178" y="69"/>
                      </a:lnTo>
                      <a:lnTo>
                        <a:pt x="175" y="67"/>
                      </a:lnTo>
                      <a:lnTo>
                        <a:pt x="177" y="64"/>
                      </a:lnTo>
                      <a:lnTo>
                        <a:pt x="172" y="61"/>
                      </a:lnTo>
                      <a:lnTo>
                        <a:pt x="173" y="55"/>
                      </a:lnTo>
                      <a:lnTo>
                        <a:pt x="168" y="56"/>
                      </a:lnTo>
                      <a:lnTo>
                        <a:pt x="168" y="64"/>
                      </a:lnTo>
                      <a:lnTo>
                        <a:pt x="169" y="74"/>
                      </a:lnTo>
                      <a:lnTo>
                        <a:pt x="165" y="74"/>
                      </a:lnTo>
                      <a:lnTo>
                        <a:pt x="162" y="73"/>
                      </a:lnTo>
                      <a:lnTo>
                        <a:pt x="163" y="67"/>
                      </a:lnTo>
                      <a:lnTo>
                        <a:pt x="162" y="59"/>
                      </a:lnTo>
                      <a:lnTo>
                        <a:pt x="160" y="59"/>
                      </a:lnTo>
                      <a:lnTo>
                        <a:pt x="157" y="56"/>
                      </a:lnTo>
                      <a:lnTo>
                        <a:pt x="161" y="51"/>
                      </a:lnTo>
                      <a:lnTo>
                        <a:pt x="161" y="46"/>
                      </a:lnTo>
                      <a:lnTo>
                        <a:pt x="165" y="35"/>
                      </a:lnTo>
                      <a:lnTo>
                        <a:pt x="166" y="33"/>
                      </a:lnTo>
                      <a:lnTo>
                        <a:pt x="172" y="28"/>
                      </a:lnTo>
                      <a:lnTo>
                        <a:pt x="177" y="30"/>
                      </a:lnTo>
                      <a:lnTo>
                        <a:pt x="185" y="30"/>
                      </a:lnTo>
                      <a:lnTo>
                        <a:pt x="194" y="30"/>
                      </a:lnTo>
                      <a:lnTo>
                        <a:pt x="200" y="26"/>
                      </a:lnTo>
                      <a:lnTo>
                        <a:pt x="201" y="27"/>
                      </a:lnTo>
                      <a:close/>
                      <a:moveTo>
                        <a:pt x="224" y="29"/>
                      </a:moveTo>
                      <a:lnTo>
                        <a:pt x="224" y="35"/>
                      </a:lnTo>
                      <a:lnTo>
                        <a:pt x="220" y="34"/>
                      </a:lnTo>
                      <a:lnTo>
                        <a:pt x="219" y="38"/>
                      </a:lnTo>
                      <a:lnTo>
                        <a:pt x="223" y="41"/>
                      </a:lnTo>
                      <a:lnTo>
                        <a:pt x="220" y="42"/>
                      </a:lnTo>
                      <a:lnTo>
                        <a:pt x="218" y="39"/>
                      </a:lnTo>
                      <a:lnTo>
                        <a:pt x="215" y="29"/>
                      </a:lnTo>
                      <a:lnTo>
                        <a:pt x="216" y="24"/>
                      </a:lnTo>
                      <a:lnTo>
                        <a:pt x="219" y="22"/>
                      </a:lnTo>
                      <a:lnTo>
                        <a:pt x="220" y="26"/>
                      </a:lnTo>
                      <a:lnTo>
                        <a:pt x="224" y="27"/>
                      </a:lnTo>
                      <a:lnTo>
                        <a:pt x="224" y="29"/>
                      </a:lnTo>
                      <a:close/>
                      <a:moveTo>
                        <a:pt x="151" y="24"/>
                      </a:moveTo>
                      <a:lnTo>
                        <a:pt x="160" y="30"/>
                      </a:lnTo>
                      <a:lnTo>
                        <a:pt x="151" y="32"/>
                      </a:lnTo>
                      <a:lnTo>
                        <a:pt x="149" y="36"/>
                      </a:lnTo>
                      <a:lnTo>
                        <a:pt x="149" y="42"/>
                      </a:lnTo>
                      <a:lnTo>
                        <a:pt x="143" y="46"/>
                      </a:lnTo>
                      <a:lnTo>
                        <a:pt x="143" y="53"/>
                      </a:lnTo>
                      <a:lnTo>
                        <a:pt x="140" y="63"/>
                      </a:lnTo>
                      <a:lnTo>
                        <a:pt x="139" y="61"/>
                      </a:lnTo>
                      <a:lnTo>
                        <a:pt x="132" y="64"/>
                      </a:lnTo>
                      <a:lnTo>
                        <a:pt x="128" y="59"/>
                      </a:lnTo>
                      <a:lnTo>
                        <a:pt x="124" y="59"/>
                      </a:lnTo>
                      <a:lnTo>
                        <a:pt x="121" y="57"/>
                      </a:lnTo>
                      <a:lnTo>
                        <a:pt x="113" y="59"/>
                      </a:lnTo>
                      <a:lnTo>
                        <a:pt x="110" y="57"/>
                      </a:lnTo>
                      <a:lnTo>
                        <a:pt x="105" y="57"/>
                      </a:lnTo>
                      <a:lnTo>
                        <a:pt x="101" y="56"/>
                      </a:lnTo>
                      <a:lnTo>
                        <a:pt x="99" y="47"/>
                      </a:lnTo>
                      <a:lnTo>
                        <a:pt x="96" y="45"/>
                      </a:lnTo>
                      <a:lnTo>
                        <a:pt x="93" y="40"/>
                      </a:lnTo>
                      <a:lnTo>
                        <a:pt x="92" y="34"/>
                      </a:lnTo>
                      <a:lnTo>
                        <a:pt x="92" y="28"/>
                      </a:lnTo>
                      <a:lnTo>
                        <a:pt x="97" y="23"/>
                      </a:lnTo>
                      <a:lnTo>
                        <a:pt x="98" y="28"/>
                      </a:lnTo>
                      <a:lnTo>
                        <a:pt x="102" y="32"/>
                      </a:lnTo>
                      <a:lnTo>
                        <a:pt x="107" y="30"/>
                      </a:lnTo>
                      <a:lnTo>
                        <a:pt x="111" y="30"/>
                      </a:lnTo>
                      <a:lnTo>
                        <a:pt x="115" y="27"/>
                      </a:lnTo>
                      <a:lnTo>
                        <a:pt x="117" y="27"/>
                      </a:lnTo>
                      <a:lnTo>
                        <a:pt x="125" y="28"/>
                      </a:lnTo>
                      <a:lnTo>
                        <a:pt x="130" y="27"/>
                      </a:lnTo>
                      <a:lnTo>
                        <a:pt x="133" y="18"/>
                      </a:lnTo>
                      <a:lnTo>
                        <a:pt x="136" y="16"/>
                      </a:lnTo>
                      <a:lnTo>
                        <a:pt x="138" y="7"/>
                      </a:lnTo>
                      <a:lnTo>
                        <a:pt x="146" y="7"/>
                      </a:lnTo>
                      <a:lnTo>
                        <a:pt x="151" y="9"/>
                      </a:lnTo>
                      <a:lnTo>
                        <a:pt x="148" y="15"/>
                      </a:lnTo>
                      <a:lnTo>
                        <a:pt x="152" y="21"/>
                      </a:lnTo>
                      <a:lnTo>
                        <a:pt x="151" y="24"/>
                      </a:lnTo>
                      <a:close/>
                      <a:moveTo>
                        <a:pt x="70" y="75"/>
                      </a:moveTo>
                      <a:lnTo>
                        <a:pt x="63" y="76"/>
                      </a:lnTo>
                      <a:lnTo>
                        <a:pt x="58" y="70"/>
                      </a:lnTo>
                      <a:lnTo>
                        <a:pt x="49" y="64"/>
                      </a:lnTo>
                      <a:lnTo>
                        <a:pt x="46" y="61"/>
                      </a:lnTo>
                      <a:lnTo>
                        <a:pt x="41" y="56"/>
                      </a:lnTo>
                      <a:lnTo>
                        <a:pt x="38" y="50"/>
                      </a:lnTo>
                      <a:lnTo>
                        <a:pt x="33" y="41"/>
                      </a:lnTo>
                      <a:lnTo>
                        <a:pt x="27" y="35"/>
                      </a:lnTo>
                      <a:lnTo>
                        <a:pt x="24" y="29"/>
                      </a:lnTo>
                      <a:lnTo>
                        <a:pt x="22" y="24"/>
                      </a:lnTo>
                      <a:lnTo>
                        <a:pt x="16" y="21"/>
                      </a:lnTo>
                      <a:lnTo>
                        <a:pt x="12" y="15"/>
                      </a:lnTo>
                      <a:lnTo>
                        <a:pt x="8" y="11"/>
                      </a:lnTo>
                      <a:lnTo>
                        <a:pt x="0" y="4"/>
                      </a:lnTo>
                      <a:lnTo>
                        <a:pt x="0" y="0"/>
                      </a:lnTo>
                      <a:lnTo>
                        <a:pt x="5" y="0"/>
                      </a:lnTo>
                      <a:lnTo>
                        <a:pt x="15" y="1"/>
                      </a:lnTo>
                      <a:lnTo>
                        <a:pt x="21" y="9"/>
                      </a:lnTo>
                      <a:lnTo>
                        <a:pt x="26" y="12"/>
                      </a:lnTo>
                      <a:lnTo>
                        <a:pt x="29" y="16"/>
                      </a:lnTo>
                      <a:lnTo>
                        <a:pt x="37" y="23"/>
                      </a:lnTo>
                      <a:lnTo>
                        <a:pt x="43" y="23"/>
                      </a:lnTo>
                      <a:lnTo>
                        <a:pt x="49" y="27"/>
                      </a:lnTo>
                      <a:lnTo>
                        <a:pt x="52" y="33"/>
                      </a:lnTo>
                      <a:lnTo>
                        <a:pt x="57" y="36"/>
                      </a:lnTo>
                      <a:lnTo>
                        <a:pt x="55" y="41"/>
                      </a:lnTo>
                      <a:lnTo>
                        <a:pt x="58" y="44"/>
                      </a:lnTo>
                      <a:lnTo>
                        <a:pt x="61" y="44"/>
                      </a:lnTo>
                      <a:lnTo>
                        <a:pt x="62" y="49"/>
                      </a:lnTo>
                      <a:lnTo>
                        <a:pt x="64" y="52"/>
                      </a:lnTo>
                      <a:lnTo>
                        <a:pt x="69" y="52"/>
                      </a:lnTo>
                      <a:lnTo>
                        <a:pt x="73" y="57"/>
                      </a:lnTo>
                      <a:lnTo>
                        <a:pt x="72" y="65"/>
                      </a:lnTo>
                      <a:lnTo>
                        <a:pt x="70" y="7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6" name="Freeform 88"/>
                <p:cNvSpPr>
                  <a:spLocks/>
                </p:cNvSpPr>
                <p:nvPr/>
              </p:nvSpPr>
              <p:spPr bwMode="auto">
                <a:xfrm>
                  <a:off x="4029075" y="5613400"/>
                  <a:ext cx="55563" cy="42863"/>
                </a:xfrm>
                <a:custGeom>
                  <a:avLst/>
                  <a:gdLst>
                    <a:gd name="T0" fmla="*/ 9 w 35"/>
                    <a:gd name="T1" fmla="*/ 26 h 27"/>
                    <a:gd name="T2" fmla="*/ 5 w 35"/>
                    <a:gd name="T3" fmla="*/ 23 h 27"/>
                    <a:gd name="T4" fmla="*/ 2 w 35"/>
                    <a:gd name="T5" fmla="*/ 15 h 27"/>
                    <a:gd name="T6" fmla="*/ 0 w 35"/>
                    <a:gd name="T7" fmla="*/ 8 h 27"/>
                    <a:gd name="T8" fmla="*/ 5 w 35"/>
                    <a:gd name="T9" fmla="*/ 2 h 27"/>
                    <a:gd name="T10" fmla="*/ 14 w 35"/>
                    <a:gd name="T11" fmla="*/ 1 h 27"/>
                    <a:gd name="T12" fmla="*/ 20 w 35"/>
                    <a:gd name="T13" fmla="*/ 2 h 27"/>
                    <a:gd name="T14" fmla="*/ 26 w 35"/>
                    <a:gd name="T15" fmla="*/ 4 h 27"/>
                    <a:gd name="T16" fmla="*/ 28 w 35"/>
                    <a:gd name="T17" fmla="*/ 0 h 27"/>
                    <a:gd name="T18" fmla="*/ 34 w 35"/>
                    <a:gd name="T19" fmla="*/ 2 h 27"/>
                    <a:gd name="T20" fmla="*/ 35 w 35"/>
                    <a:gd name="T21" fmla="*/ 7 h 27"/>
                    <a:gd name="T22" fmla="*/ 35 w 35"/>
                    <a:gd name="T23" fmla="*/ 15 h 27"/>
                    <a:gd name="T24" fmla="*/ 23 w 35"/>
                    <a:gd name="T25" fmla="*/ 20 h 27"/>
                    <a:gd name="T26" fmla="*/ 27 w 35"/>
                    <a:gd name="T27" fmla="*/ 24 h 27"/>
                    <a:gd name="T28" fmla="*/ 20 w 35"/>
                    <a:gd name="T29" fmla="*/ 25 h 27"/>
                    <a:gd name="T30" fmla="*/ 14 w 35"/>
                    <a:gd name="T31" fmla="*/ 27 h 27"/>
                    <a:gd name="T32" fmla="*/ 9 w 35"/>
                    <a:gd name="T33" fmla="*/ 26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 h="27">
                      <a:moveTo>
                        <a:pt x="9" y="26"/>
                      </a:moveTo>
                      <a:lnTo>
                        <a:pt x="5" y="23"/>
                      </a:lnTo>
                      <a:lnTo>
                        <a:pt x="2" y="15"/>
                      </a:lnTo>
                      <a:lnTo>
                        <a:pt x="0" y="8"/>
                      </a:lnTo>
                      <a:lnTo>
                        <a:pt x="5" y="2"/>
                      </a:lnTo>
                      <a:lnTo>
                        <a:pt x="14" y="1"/>
                      </a:lnTo>
                      <a:lnTo>
                        <a:pt x="20" y="2"/>
                      </a:lnTo>
                      <a:lnTo>
                        <a:pt x="26" y="4"/>
                      </a:lnTo>
                      <a:lnTo>
                        <a:pt x="28" y="0"/>
                      </a:lnTo>
                      <a:lnTo>
                        <a:pt x="34" y="2"/>
                      </a:lnTo>
                      <a:lnTo>
                        <a:pt x="35" y="7"/>
                      </a:lnTo>
                      <a:lnTo>
                        <a:pt x="35" y="15"/>
                      </a:lnTo>
                      <a:lnTo>
                        <a:pt x="23" y="20"/>
                      </a:lnTo>
                      <a:lnTo>
                        <a:pt x="27" y="24"/>
                      </a:lnTo>
                      <a:lnTo>
                        <a:pt x="20" y="25"/>
                      </a:lnTo>
                      <a:lnTo>
                        <a:pt x="14" y="27"/>
                      </a:lnTo>
                      <a:lnTo>
                        <a:pt x="9" y="2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2" name="Freeform 94"/>
                <p:cNvSpPr>
                  <a:spLocks/>
                </p:cNvSpPr>
                <p:nvPr/>
              </p:nvSpPr>
              <p:spPr bwMode="auto">
                <a:xfrm>
                  <a:off x="4006850" y="5524500"/>
                  <a:ext cx="77788" cy="95250"/>
                </a:xfrm>
                <a:custGeom>
                  <a:avLst/>
                  <a:gdLst>
                    <a:gd name="T0" fmla="*/ 34 w 49"/>
                    <a:gd name="T1" fmla="*/ 58 h 60"/>
                    <a:gd name="T2" fmla="*/ 36 w 49"/>
                    <a:gd name="T3" fmla="*/ 54 h 60"/>
                    <a:gd name="T4" fmla="*/ 36 w 49"/>
                    <a:gd name="T5" fmla="*/ 48 h 60"/>
                    <a:gd name="T6" fmla="*/ 31 w 49"/>
                    <a:gd name="T7" fmla="*/ 42 h 60"/>
                    <a:gd name="T8" fmla="*/ 30 w 49"/>
                    <a:gd name="T9" fmla="*/ 35 h 60"/>
                    <a:gd name="T10" fmla="*/ 25 w 49"/>
                    <a:gd name="T11" fmla="*/ 30 h 60"/>
                    <a:gd name="T12" fmla="*/ 20 w 49"/>
                    <a:gd name="T13" fmla="*/ 29 h 60"/>
                    <a:gd name="T14" fmla="*/ 19 w 49"/>
                    <a:gd name="T15" fmla="*/ 31 h 60"/>
                    <a:gd name="T16" fmla="*/ 14 w 49"/>
                    <a:gd name="T17" fmla="*/ 33 h 60"/>
                    <a:gd name="T18" fmla="*/ 13 w 49"/>
                    <a:gd name="T19" fmla="*/ 31 h 60"/>
                    <a:gd name="T20" fmla="*/ 6 w 49"/>
                    <a:gd name="T21" fmla="*/ 35 h 60"/>
                    <a:gd name="T22" fmla="*/ 6 w 49"/>
                    <a:gd name="T23" fmla="*/ 29 h 60"/>
                    <a:gd name="T24" fmla="*/ 7 w 49"/>
                    <a:gd name="T25" fmla="*/ 22 h 60"/>
                    <a:gd name="T26" fmla="*/ 2 w 49"/>
                    <a:gd name="T27" fmla="*/ 21 h 60"/>
                    <a:gd name="T28" fmla="*/ 2 w 49"/>
                    <a:gd name="T29" fmla="*/ 17 h 60"/>
                    <a:gd name="T30" fmla="*/ 0 w 49"/>
                    <a:gd name="T31" fmla="*/ 14 h 60"/>
                    <a:gd name="T32" fmla="*/ 1 w 49"/>
                    <a:gd name="T33" fmla="*/ 12 h 60"/>
                    <a:gd name="T34" fmla="*/ 7 w 49"/>
                    <a:gd name="T35" fmla="*/ 7 h 60"/>
                    <a:gd name="T36" fmla="*/ 7 w 49"/>
                    <a:gd name="T37" fmla="*/ 8 h 60"/>
                    <a:gd name="T38" fmla="*/ 11 w 49"/>
                    <a:gd name="T39" fmla="*/ 10 h 60"/>
                    <a:gd name="T40" fmla="*/ 10 w 49"/>
                    <a:gd name="T41" fmla="*/ 1 h 60"/>
                    <a:gd name="T42" fmla="*/ 13 w 49"/>
                    <a:gd name="T43" fmla="*/ 0 h 60"/>
                    <a:gd name="T44" fmla="*/ 17 w 49"/>
                    <a:gd name="T45" fmla="*/ 6 h 60"/>
                    <a:gd name="T46" fmla="*/ 20 w 49"/>
                    <a:gd name="T47" fmla="*/ 12 h 60"/>
                    <a:gd name="T48" fmla="*/ 29 w 49"/>
                    <a:gd name="T49" fmla="*/ 12 h 60"/>
                    <a:gd name="T50" fmla="*/ 31 w 49"/>
                    <a:gd name="T51" fmla="*/ 18 h 60"/>
                    <a:gd name="T52" fmla="*/ 26 w 49"/>
                    <a:gd name="T53" fmla="*/ 21 h 60"/>
                    <a:gd name="T54" fmla="*/ 25 w 49"/>
                    <a:gd name="T55" fmla="*/ 23 h 60"/>
                    <a:gd name="T56" fmla="*/ 33 w 49"/>
                    <a:gd name="T57" fmla="*/ 27 h 60"/>
                    <a:gd name="T58" fmla="*/ 39 w 49"/>
                    <a:gd name="T59" fmla="*/ 35 h 60"/>
                    <a:gd name="T60" fmla="*/ 42 w 49"/>
                    <a:gd name="T61" fmla="*/ 41 h 60"/>
                    <a:gd name="T62" fmla="*/ 48 w 49"/>
                    <a:gd name="T63" fmla="*/ 46 h 60"/>
                    <a:gd name="T64" fmla="*/ 49 w 49"/>
                    <a:gd name="T65" fmla="*/ 51 h 60"/>
                    <a:gd name="T66" fmla="*/ 48 w 49"/>
                    <a:gd name="T67" fmla="*/ 58 h 60"/>
                    <a:gd name="T68" fmla="*/ 42 w 49"/>
                    <a:gd name="T69" fmla="*/ 56 h 60"/>
                    <a:gd name="T70" fmla="*/ 40 w 49"/>
                    <a:gd name="T71" fmla="*/ 60 h 60"/>
                    <a:gd name="T72" fmla="*/ 34 w 49"/>
                    <a:gd name="T73" fmla="*/ 5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9" h="60">
                      <a:moveTo>
                        <a:pt x="34" y="58"/>
                      </a:moveTo>
                      <a:lnTo>
                        <a:pt x="36" y="54"/>
                      </a:lnTo>
                      <a:lnTo>
                        <a:pt x="36" y="48"/>
                      </a:lnTo>
                      <a:lnTo>
                        <a:pt x="31" y="42"/>
                      </a:lnTo>
                      <a:lnTo>
                        <a:pt x="30" y="35"/>
                      </a:lnTo>
                      <a:lnTo>
                        <a:pt x="25" y="30"/>
                      </a:lnTo>
                      <a:lnTo>
                        <a:pt x="20" y="29"/>
                      </a:lnTo>
                      <a:lnTo>
                        <a:pt x="19" y="31"/>
                      </a:lnTo>
                      <a:lnTo>
                        <a:pt x="14" y="33"/>
                      </a:lnTo>
                      <a:lnTo>
                        <a:pt x="13" y="31"/>
                      </a:lnTo>
                      <a:lnTo>
                        <a:pt x="6" y="35"/>
                      </a:lnTo>
                      <a:lnTo>
                        <a:pt x="6" y="29"/>
                      </a:lnTo>
                      <a:lnTo>
                        <a:pt x="7" y="22"/>
                      </a:lnTo>
                      <a:lnTo>
                        <a:pt x="2" y="21"/>
                      </a:lnTo>
                      <a:lnTo>
                        <a:pt x="2" y="17"/>
                      </a:lnTo>
                      <a:lnTo>
                        <a:pt x="0" y="14"/>
                      </a:lnTo>
                      <a:lnTo>
                        <a:pt x="1" y="12"/>
                      </a:lnTo>
                      <a:lnTo>
                        <a:pt x="7" y="7"/>
                      </a:lnTo>
                      <a:lnTo>
                        <a:pt x="7" y="8"/>
                      </a:lnTo>
                      <a:lnTo>
                        <a:pt x="11" y="10"/>
                      </a:lnTo>
                      <a:lnTo>
                        <a:pt x="10" y="1"/>
                      </a:lnTo>
                      <a:lnTo>
                        <a:pt x="13" y="0"/>
                      </a:lnTo>
                      <a:lnTo>
                        <a:pt x="17" y="6"/>
                      </a:lnTo>
                      <a:lnTo>
                        <a:pt x="20" y="12"/>
                      </a:lnTo>
                      <a:lnTo>
                        <a:pt x="29" y="12"/>
                      </a:lnTo>
                      <a:lnTo>
                        <a:pt x="31" y="18"/>
                      </a:lnTo>
                      <a:lnTo>
                        <a:pt x="26" y="21"/>
                      </a:lnTo>
                      <a:lnTo>
                        <a:pt x="25" y="23"/>
                      </a:lnTo>
                      <a:lnTo>
                        <a:pt x="33" y="27"/>
                      </a:lnTo>
                      <a:lnTo>
                        <a:pt x="39" y="35"/>
                      </a:lnTo>
                      <a:lnTo>
                        <a:pt x="42" y="41"/>
                      </a:lnTo>
                      <a:lnTo>
                        <a:pt x="48" y="46"/>
                      </a:lnTo>
                      <a:lnTo>
                        <a:pt x="49" y="51"/>
                      </a:lnTo>
                      <a:lnTo>
                        <a:pt x="48" y="58"/>
                      </a:lnTo>
                      <a:lnTo>
                        <a:pt x="42" y="56"/>
                      </a:lnTo>
                      <a:lnTo>
                        <a:pt x="40" y="60"/>
                      </a:lnTo>
                      <a:lnTo>
                        <a:pt x="34" y="58"/>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2" name="Freeform 114"/>
                <p:cNvSpPr>
                  <a:spLocks noEditPoints="1"/>
                </p:cNvSpPr>
                <p:nvPr/>
              </p:nvSpPr>
              <p:spPr bwMode="auto">
                <a:xfrm>
                  <a:off x="4006850" y="5695950"/>
                  <a:ext cx="203200" cy="65088"/>
                </a:xfrm>
                <a:custGeom>
                  <a:avLst/>
                  <a:gdLst>
                    <a:gd name="T0" fmla="*/ 6 w 128"/>
                    <a:gd name="T1" fmla="*/ 4 h 41"/>
                    <a:gd name="T2" fmla="*/ 6 w 128"/>
                    <a:gd name="T3" fmla="*/ 8 h 41"/>
                    <a:gd name="T4" fmla="*/ 11 w 128"/>
                    <a:gd name="T5" fmla="*/ 7 h 41"/>
                    <a:gd name="T6" fmla="*/ 13 w 128"/>
                    <a:gd name="T7" fmla="*/ 4 h 41"/>
                    <a:gd name="T8" fmla="*/ 14 w 128"/>
                    <a:gd name="T9" fmla="*/ 4 h 41"/>
                    <a:gd name="T10" fmla="*/ 19 w 128"/>
                    <a:gd name="T11" fmla="*/ 9 h 41"/>
                    <a:gd name="T12" fmla="*/ 22 w 128"/>
                    <a:gd name="T13" fmla="*/ 13 h 41"/>
                    <a:gd name="T14" fmla="*/ 22 w 128"/>
                    <a:gd name="T15" fmla="*/ 18 h 41"/>
                    <a:gd name="T16" fmla="*/ 22 w 128"/>
                    <a:gd name="T17" fmla="*/ 21 h 41"/>
                    <a:gd name="T18" fmla="*/ 22 w 128"/>
                    <a:gd name="T19" fmla="*/ 22 h 41"/>
                    <a:gd name="T20" fmla="*/ 23 w 128"/>
                    <a:gd name="T21" fmla="*/ 27 h 41"/>
                    <a:gd name="T22" fmla="*/ 24 w 128"/>
                    <a:gd name="T23" fmla="*/ 29 h 41"/>
                    <a:gd name="T24" fmla="*/ 28 w 128"/>
                    <a:gd name="T25" fmla="*/ 35 h 41"/>
                    <a:gd name="T26" fmla="*/ 28 w 128"/>
                    <a:gd name="T27" fmla="*/ 37 h 41"/>
                    <a:gd name="T28" fmla="*/ 23 w 128"/>
                    <a:gd name="T29" fmla="*/ 37 h 41"/>
                    <a:gd name="T30" fmla="*/ 16 w 128"/>
                    <a:gd name="T31" fmla="*/ 32 h 41"/>
                    <a:gd name="T32" fmla="*/ 8 w 128"/>
                    <a:gd name="T33" fmla="*/ 27 h 41"/>
                    <a:gd name="T34" fmla="*/ 7 w 128"/>
                    <a:gd name="T35" fmla="*/ 24 h 41"/>
                    <a:gd name="T36" fmla="*/ 4 w 128"/>
                    <a:gd name="T37" fmla="*/ 19 h 41"/>
                    <a:gd name="T38" fmla="*/ 2 w 128"/>
                    <a:gd name="T39" fmla="*/ 14 h 41"/>
                    <a:gd name="T40" fmla="*/ 0 w 128"/>
                    <a:gd name="T41" fmla="*/ 10 h 41"/>
                    <a:gd name="T42" fmla="*/ 1 w 128"/>
                    <a:gd name="T43" fmla="*/ 6 h 41"/>
                    <a:gd name="T44" fmla="*/ 0 w 128"/>
                    <a:gd name="T45" fmla="*/ 2 h 41"/>
                    <a:gd name="T46" fmla="*/ 1 w 128"/>
                    <a:gd name="T47" fmla="*/ 1 h 41"/>
                    <a:gd name="T48" fmla="*/ 6 w 128"/>
                    <a:gd name="T49" fmla="*/ 4 h 41"/>
                    <a:gd name="T50" fmla="*/ 123 w 128"/>
                    <a:gd name="T51" fmla="*/ 15 h 41"/>
                    <a:gd name="T52" fmla="*/ 118 w 128"/>
                    <a:gd name="T53" fmla="*/ 18 h 41"/>
                    <a:gd name="T54" fmla="*/ 113 w 128"/>
                    <a:gd name="T55" fmla="*/ 16 h 41"/>
                    <a:gd name="T56" fmla="*/ 105 w 128"/>
                    <a:gd name="T57" fmla="*/ 16 h 41"/>
                    <a:gd name="T58" fmla="*/ 103 w 128"/>
                    <a:gd name="T59" fmla="*/ 25 h 41"/>
                    <a:gd name="T60" fmla="*/ 100 w 128"/>
                    <a:gd name="T61" fmla="*/ 27 h 41"/>
                    <a:gd name="T62" fmla="*/ 97 w 128"/>
                    <a:gd name="T63" fmla="*/ 36 h 41"/>
                    <a:gd name="T64" fmla="*/ 92 w 128"/>
                    <a:gd name="T65" fmla="*/ 37 h 41"/>
                    <a:gd name="T66" fmla="*/ 84 w 128"/>
                    <a:gd name="T67" fmla="*/ 36 h 41"/>
                    <a:gd name="T68" fmla="*/ 82 w 128"/>
                    <a:gd name="T69" fmla="*/ 36 h 41"/>
                    <a:gd name="T70" fmla="*/ 78 w 128"/>
                    <a:gd name="T71" fmla="*/ 39 h 41"/>
                    <a:gd name="T72" fmla="*/ 74 w 128"/>
                    <a:gd name="T73" fmla="*/ 39 h 41"/>
                    <a:gd name="T74" fmla="*/ 69 w 128"/>
                    <a:gd name="T75" fmla="*/ 41 h 41"/>
                    <a:gd name="T76" fmla="*/ 65 w 128"/>
                    <a:gd name="T77" fmla="*/ 37 h 41"/>
                    <a:gd name="T78" fmla="*/ 64 w 128"/>
                    <a:gd name="T79" fmla="*/ 32 h 41"/>
                    <a:gd name="T80" fmla="*/ 69 w 128"/>
                    <a:gd name="T81" fmla="*/ 35 h 41"/>
                    <a:gd name="T82" fmla="*/ 74 w 128"/>
                    <a:gd name="T83" fmla="*/ 33 h 41"/>
                    <a:gd name="T84" fmla="*/ 75 w 128"/>
                    <a:gd name="T85" fmla="*/ 27 h 41"/>
                    <a:gd name="T86" fmla="*/ 78 w 128"/>
                    <a:gd name="T87" fmla="*/ 26 h 41"/>
                    <a:gd name="T88" fmla="*/ 86 w 128"/>
                    <a:gd name="T89" fmla="*/ 25 h 41"/>
                    <a:gd name="T90" fmla="*/ 91 w 128"/>
                    <a:gd name="T91" fmla="*/ 20 h 41"/>
                    <a:gd name="T92" fmla="*/ 94 w 128"/>
                    <a:gd name="T93" fmla="*/ 15 h 41"/>
                    <a:gd name="T94" fmla="*/ 97 w 128"/>
                    <a:gd name="T95" fmla="*/ 19 h 41"/>
                    <a:gd name="T96" fmla="*/ 99 w 128"/>
                    <a:gd name="T97" fmla="*/ 16 h 41"/>
                    <a:gd name="T98" fmla="*/ 101 w 128"/>
                    <a:gd name="T99" fmla="*/ 16 h 41"/>
                    <a:gd name="T100" fmla="*/ 103 w 128"/>
                    <a:gd name="T101" fmla="*/ 13 h 41"/>
                    <a:gd name="T102" fmla="*/ 103 w 128"/>
                    <a:gd name="T103" fmla="*/ 9 h 41"/>
                    <a:gd name="T104" fmla="*/ 107 w 128"/>
                    <a:gd name="T105" fmla="*/ 4 h 41"/>
                    <a:gd name="T106" fmla="*/ 111 w 128"/>
                    <a:gd name="T107" fmla="*/ 0 h 41"/>
                    <a:gd name="T108" fmla="*/ 113 w 128"/>
                    <a:gd name="T109" fmla="*/ 0 h 41"/>
                    <a:gd name="T110" fmla="*/ 117 w 128"/>
                    <a:gd name="T111" fmla="*/ 3 h 41"/>
                    <a:gd name="T112" fmla="*/ 117 w 128"/>
                    <a:gd name="T113" fmla="*/ 6 h 41"/>
                    <a:gd name="T114" fmla="*/ 122 w 128"/>
                    <a:gd name="T115" fmla="*/ 8 h 41"/>
                    <a:gd name="T116" fmla="*/ 128 w 128"/>
                    <a:gd name="T117" fmla="*/ 9 h 41"/>
                    <a:gd name="T118" fmla="*/ 127 w 128"/>
                    <a:gd name="T119" fmla="*/ 12 h 41"/>
                    <a:gd name="T120" fmla="*/ 122 w 128"/>
                    <a:gd name="T121" fmla="*/ 13 h 41"/>
                    <a:gd name="T122" fmla="*/ 123 w 128"/>
                    <a:gd name="T123"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8" h="41">
                      <a:moveTo>
                        <a:pt x="6" y="4"/>
                      </a:moveTo>
                      <a:lnTo>
                        <a:pt x="6" y="8"/>
                      </a:lnTo>
                      <a:lnTo>
                        <a:pt x="11" y="7"/>
                      </a:lnTo>
                      <a:lnTo>
                        <a:pt x="13" y="4"/>
                      </a:lnTo>
                      <a:lnTo>
                        <a:pt x="14" y="4"/>
                      </a:lnTo>
                      <a:lnTo>
                        <a:pt x="19" y="9"/>
                      </a:lnTo>
                      <a:lnTo>
                        <a:pt x="22" y="13"/>
                      </a:lnTo>
                      <a:lnTo>
                        <a:pt x="22" y="18"/>
                      </a:lnTo>
                      <a:lnTo>
                        <a:pt x="22" y="21"/>
                      </a:lnTo>
                      <a:lnTo>
                        <a:pt x="22" y="22"/>
                      </a:lnTo>
                      <a:lnTo>
                        <a:pt x="23" y="27"/>
                      </a:lnTo>
                      <a:lnTo>
                        <a:pt x="24" y="29"/>
                      </a:lnTo>
                      <a:lnTo>
                        <a:pt x="28" y="35"/>
                      </a:lnTo>
                      <a:lnTo>
                        <a:pt x="28" y="37"/>
                      </a:lnTo>
                      <a:lnTo>
                        <a:pt x="23" y="37"/>
                      </a:lnTo>
                      <a:lnTo>
                        <a:pt x="16" y="32"/>
                      </a:lnTo>
                      <a:lnTo>
                        <a:pt x="8" y="27"/>
                      </a:lnTo>
                      <a:lnTo>
                        <a:pt x="7" y="24"/>
                      </a:lnTo>
                      <a:lnTo>
                        <a:pt x="4" y="19"/>
                      </a:lnTo>
                      <a:lnTo>
                        <a:pt x="2" y="14"/>
                      </a:lnTo>
                      <a:lnTo>
                        <a:pt x="0" y="10"/>
                      </a:lnTo>
                      <a:lnTo>
                        <a:pt x="1" y="6"/>
                      </a:lnTo>
                      <a:lnTo>
                        <a:pt x="0" y="2"/>
                      </a:lnTo>
                      <a:lnTo>
                        <a:pt x="1" y="1"/>
                      </a:lnTo>
                      <a:lnTo>
                        <a:pt x="6" y="4"/>
                      </a:lnTo>
                      <a:close/>
                      <a:moveTo>
                        <a:pt x="123" y="15"/>
                      </a:moveTo>
                      <a:lnTo>
                        <a:pt x="118" y="18"/>
                      </a:lnTo>
                      <a:lnTo>
                        <a:pt x="113" y="16"/>
                      </a:lnTo>
                      <a:lnTo>
                        <a:pt x="105" y="16"/>
                      </a:lnTo>
                      <a:lnTo>
                        <a:pt x="103" y="25"/>
                      </a:lnTo>
                      <a:lnTo>
                        <a:pt x="100" y="27"/>
                      </a:lnTo>
                      <a:lnTo>
                        <a:pt x="97" y="36"/>
                      </a:lnTo>
                      <a:lnTo>
                        <a:pt x="92" y="37"/>
                      </a:lnTo>
                      <a:lnTo>
                        <a:pt x="84" y="36"/>
                      </a:lnTo>
                      <a:lnTo>
                        <a:pt x="82" y="36"/>
                      </a:lnTo>
                      <a:lnTo>
                        <a:pt x="78" y="39"/>
                      </a:lnTo>
                      <a:lnTo>
                        <a:pt x="74" y="39"/>
                      </a:lnTo>
                      <a:lnTo>
                        <a:pt x="69" y="41"/>
                      </a:lnTo>
                      <a:lnTo>
                        <a:pt x="65" y="37"/>
                      </a:lnTo>
                      <a:lnTo>
                        <a:pt x="64" y="32"/>
                      </a:lnTo>
                      <a:lnTo>
                        <a:pt x="69" y="35"/>
                      </a:lnTo>
                      <a:lnTo>
                        <a:pt x="74" y="33"/>
                      </a:lnTo>
                      <a:lnTo>
                        <a:pt x="75" y="27"/>
                      </a:lnTo>
                      <a:lnTo>
                        <a:pt x="78" y="26"/>
                      </a:lnTo>
                      <a:lnTo>
                        <a:pt x="86" y="25"/>
                      </a:lnTo>
                      <a:lnTo>
                        <a:pt x="91" y="20"/>
                      </a:lnTo>
                      <a:lnTo>
                        <a:pt x="94" y="15"/>
                      </a:lnTo>
                      <a:lnTo>
                        <a:pt x="97" y="19"/>
                      </a:lnTo>
                      <a:lnTo>
                        <a:pt x="99" y="16"/>
                      </a:lnTo>
                      <a:lnTo>
                        <a:pt x="101" y="16"/>
                      </a:lnTo>
                      <a:lnTo>
                        <a:pt x="103" y="13"/>
                      </a:lnTo>
                      <a:lnTo>
                        <a:pt x="103" y="9"/>
                      </a:lnTo>
                      <a:lnTo>
                        <a:pt x="107" y="4"/>
                      </a:lnTo>
                      <a:lnTo>
                        <a:pt x="111" y="0"/>
                      </a:lnTo>
                      <a:lnTo>
                        <a:pt x="113" y="0"/>
                      </a:lnTo>
                      <a:lnTo>
                        <a:pt x="117" y="3"/>
                      </a:lnTo>
                      <a:lnTo>
                        <a:pt x="117" y="6"/>
                      </a:lnTo>
                      <a:lnTo>
                        <a:pt x="122" y="8"/>
                      </a:lnTo>
                      <a:lnTo>
                        <a:pt x="128" y="9"/>
                      </a:lnTo>
                      <a:lnTo>
                        <a:pt x="127" y="12"/>
                      </a:lnTo>
                      <a:lnTo>
                        <a:pt x="122" y="13"/>
                      </a:lnTo>
                      <a:lnTo>
                        <a:pt x="123" y="1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6" name="Freeform 128"/>
                <p:cNvSpPr>
                  <a:spLocks noEditPoints="1"/>
                </p:cNvSpPr>
                <p:nvPr/>
              </p:nvSpPr>
              <p:spPr bwMode="auto">
                <a:xfrm>
                  <a:off x="4441825" y="5794375"/>
                  <a:ext cx="158750" cy="87313"/>
                </a:xfrm>
                <a:custGeom>
                  <a:avLst/>
                  <a:gdLst>
                    <a:gd name="T0" fmla="*/ 98 w 100"/>
                    <a:gd name="T1" fmla="*/ 29 h 55"/>
                    <a:gd name="T2" fmla="*/ 92 w 100"/>
                    <a:gd name="T3" fmla="*/ 23 h 55"/>
                    <a:gd name="T4" fmla="*/ 91 w 100"/>
                    <a:gd name="T5" fmla="*/ 17 h 55"/>
                    <a:gd name="T6" fmla="*/ 94 w 100"/>
                    <a:gd name="T7" fmla="*/ 21 h 55"/>
                    <a:gd name="T8" fmla="*/ 100 w 100"/>
                    <a:gd name="T9" fmla="*/ 27 h 55"/>
                    <a:gd name="T10" fmla="*/ 74 w 100"/>
                    <a:gd name="T11" fmla="*/ 20 h 55"/>
                    <a:gd name="T12" fmla="*/ 69 w 100"/>
                    <a:gd name="T13" fmla="*/ 22 h 55"/>
                    <a:gd name="T14" fmla="*/ 62 w 100"/>
                    <a:gd name="T15" fmla="*/ 26 h 55"/>
                    <a:gd name="T16" fmla="*/ 53 w 100"/>
                    <a:gd name="T17" fmla="*/ 23 h 55"/>
                    <a:gd name="T18" fmla="*/ 50 w 100"/>
                    <a:gd name="T19" fmla="*/ 20 h 55"/>
                    <a:gd name="T20" fmla="*/ 59 w 100"/>
                    <a:gd name="T21" fmla="*/ 21 h 55"/>
                    <a:gd name="T22" fmla="*/ 60 w 100"/>
                    <a:gd name="T23" fmla="*/ 17 h 55"/>
                    <a:gd name="T24" fmla="*/ 65 w 100"/>
                    <a:gd name="T25" fmla="*/ 20 h 55"/>
                    <a:gd name="T26" fmla="*/ 71 w 100"/>
                    <a:gd name="T27" fmla="*/ 15 h 55"/>
                    <a:gd name="T28" fmla="*/ 75 w 100"/>
                    <a:gd name="T29" fmla="*/ 11 h 55"/>
                    <a:gd name="T30" fmla="*/ 76 w 100"/>
                    <a:gd name="T31" fmla="*/ 16 h 55"/>
                    <a:gd name="T32" fmla="*/ 41 w 100"/>
                    <a:gd name="T33" fmla="*/ 33 h 55"/>
                    <a:gd name="T34" fmla="*/ 52 w 100"/>
                    <a:gd name="T35" fmla="*/ 45 h 55"/>
                    <a:gd name="T36" fmla="*/ 56 w 100"/>
                    <a:gd name="T37" fmla="*/ 48 h 55"/>
                    <a:gd name="T38" fmla="*/ 58 w 100"/>
                    <a:gd name="T39" fmla="*/ 50 h 55"/>
                    <a:gd name="T40" fmla="*/ 65 w 100"/>
                    <a:gd name="T41" fmla="*/ 55 h 55"/>
                    <a:gd name="T42" fmla="*/ 58 w 100"/>
                    <a:gd name="T43" fmla="*/ 54 h 55"/>
                    <a:gd name="T44" fmla="*/ 46 w 100"/>
                    <a:gd name="T45" fmla="*/ 51 h 55"/>
                    <a:gd name="T46" fmla="*/ 38 w 100"/>
                    <a:gd name="T47" fmla="*/ 44 h 55"/>
                    <a:gd name="T48" fmla="*/ 24 w 100"/>
                    <a:gd name="T49" fmla="*/ 34 h 55"/>
                    <a:gd name="T50" fmla="*/ 15 w 100"/>
                    <a:gd name="T51" fmla="*/ 39 h 55"/>
                    <a:gd name="T52" fmla="*/ 11 w 100"/>
                    <a:gd name="T53" fmla="*/ 46 h 55"/>
                    <a:gd name="T54" fmla="*/ 0 w 100"/>
                    <a:gd name="T55" fmla="*/ 45 h 55"/>
                    <a:gd name="T56" fmla="*/ 0 w 100"/>
                    <a:gd name="T57" fmla="*/ 0 h 55"/>
                    <a:gd name="T58" fmla="*/ 24 w 100"/>
                    <a:gd name="T59" fmla="*/ 9 h 55"/>
                    <a:gd name="T60" fmla="*/ 33 w 100"/>
                    <a:gd name="T61" fmla="*/ 16 h 55"/>
                    <a:gd name="T62" fmla="*/ 45 w 100"/>
                    <a:gd name="T63" fmla="*/ 25 h 55"/>
                    <a:gd name="T64" fmla="*/ 40 w 100"/>
                    <a:gd name="T65" fmla="*/ 28 h 55"/>
                    <a:gd name="T66" fmla="*/ 81 w 100"/>
                    <a:gd name="T67" fmla="*/ 14 h 55"/>
                    <a:gd name="T68" fmla="*/ 77 w 100"/>
                    <a:gd name="T69" fmla="*/ 11 h 55"/>
                    <a:gd name="T70" fmla="*/ 73 w 100"/>
                    <a:gd name="T71" fmla="*/ 6 h 55"/>
                    <a:gd name="T72" fmla="*/ 64 w 100"/>
                    <a:gd name="T73" fmla="*/ 2 h 55"/>
                    <a:gd name="T74" fmla="*/ 70 w 100"/>
                    <a:gd name="T75" fmla="*/ 2 h 55"/>
                    <a:gd name="T76" fmla="*/ 75 w 100"/>
                    <a:gd name="T77" fmla="*/ 5 h 55"/>
                    <a:gd name="T78" fmla="*/ 80 w 100"/>
                    <a:gd name="T79"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0" h="55">
                      <a:moveTo>
                        <a:pt x="99" y="29"/>
                      </a:moveTo>
                      <a:lnTo>
                        <a:pt x="98" y="29"/>
                      </a:lnTo>
                      <a:lnTo>
                        <a:pt x="94" y="27"/>
                      </a:lnTo>
                      <a:lnTo>
                        <a:pt x="92" y="23"/>
                      </a:lnTo>
                      <a:lnTo>
                        <a:pt x="91" y="17"/>
                      </a:lnTo>
                      <a:lnTo>
                        <a:pt x="91" y="17"/>
                      </a:lnTo>
                      <a:lnTo>
                        <a:pt x="92" y="20"/>
                      </a:lnTo>
                      <a:lnTo>
                        <a:pt x="94" y="21"/>
                      </a:lnTo>
                      <a:lnTo>
                        <a:pt x="97" y="25"/>
                      </a:lnTo>
                      <a:lnTo>
                        <a:pt x="100" y="27"/>
                      </a:lnTo>
                      <a:lnTo>
                        <a:pt x="99" y="29"/>
                      </a:lnTo>
                      <a:close/>
                      <a:moveTo>
                        <a:pt x="74" y="20"/>
                      </a:moveTo>
                      <a:lnTo>
                        <a:pt x="70" y="21"/>
                      </a:lnTo>
                      <a:lnTo>
                        <a:pt x="69" y="22"/>
                      </a:lnTo>
                      <a:lnTo>
                        <a:pt x="65" y="25"/>
                      </a:lnTo>
                      <a:lnTo>
                        <a:pt x="62" y="26"/>
                      </a:lnTo>
                      <a:lnTo>
                        <a:pt x="58" y="26"/>
                      </a:lnTo>
                      <a:lnTo>
                        <a:pt x="53" y="23"/>
                      </a:lnTo>
                      <a:lnTo>
                        <a:pt x="48" y="22"/>
                      </a:lnTo>
                      <a:lnTo>
                        <a:pt x="50" y="20"/>
                      </a:lnTo>
                      <a:lnTo>
                        <a:pt x="56" y="21"/>
                      </a:lnTo>
                      <a:lnTo>
                        <a:pt x="59" y="21"/>
                      </a:lnTo>
                      <a:lnTo>
                        <a:pt x="60" y="17"/>
                      </a:lnTo>
                      <a:lnTo>
                        <a:pt x="60" y="17"/>
                      </a:lnTo>
                      <a:lnTo>
                        <a:pt x="62" y="21"/>
                      </a:lnTo>
                      <a:lnTo>
                        <a:pt x="65" y="20"/>
                      </a:lnTo>
                      <a:lnTo>
                        <a:pt x="68" y="17"/>
                      </a:lnTo>
                      <a:lnTo>
                        <a:pt x="71" y="15"/>
                      </a:lnTo>
                      <a:lnTo>
                        <a:pt x="70" y="11"/>
                      </a:lnTo>
                      <a:lnTo>
                        <a:pt x="75" y="11"/>
                      </a:lnTo>
                      <a:lnTo>
                        <a:pt x="76" y="12"/>
                      </a:lnTo>
                      <a:lnTo>
                        <a:pt x="76" y="16"/>
                      </a:lnTo>
                      <a:lnTo>
                        <a:pt x="74" y="20"/>
                      </a:lnTo>
                      <a:close/>
                      <a:moveTo>
                        <a:pt x="41" y="33"/>
                      </a:moveTo>
                      <a:lnTo>
                        <a:pt x="47" y="38"/>
                      </a:lnTo>
                      <a:lnTo>
                        <a:pt x="52" y="45"/>
                      </a:lnTo>
                      <a:lnTo>
                        <a:pt x="56" y="44"/>
                      </a:lnTo>
                      <a:lnTo>
                        <a:pt x="56" y="48"/>
                      </a:lnTo>
                      <a:lnTo>
                        <a:pt x="60" y="49"/>
                      </a:lnTo>
                      <a:lnTo>
                        <a:pt x="58" y="50"/>
                      </a:lnTo>
                      <a:lnTo>
                        <a:pt x="65" y="52"/>
                      </a:lnTo>
                      <a:lnTo>
                        <a:pt x="65" y="55"/>
                      </a:lnTo>
                      <a:lnTo>
                        <a:pt x="60" y="55"/>
                      </a:lnTo>
                      <a:lnTo>
                        <a:pt x="58" y="54"/>
                      </a:lnTo>
                      <a:lnTo>
                        <a:pt x="53" y="52"/>
                      </a:lnTo>
                      <a:lnTo>
                        <a:pt x="46" y="51"/>
                      </a:lnTo>
                      <a:lnTo>
                        <a:pt x="41" y="48"/>
                      </a:lnTo>
                      <a:lnTo>
                        <a:pt x="38" y="44"/>
                      </a:lnTo>
                      <a:lnTo>
                        <a:pt x="34" y="38"/>
                      </a:lnTo>
                      <a:lnTo>
                        <a:pt x="24" y="34"/>
                      </a:lnTo>
                      <a:lnTo>
                        <a:pt x="19" y="37"/>
                      </a:lnTo>
                      <a:lnTo>
                        <a:pt x="15" y="39"/>
                      </a:lnTo>
                      <a:lnTo>
                        <a:pt x="16" y="44"/>
                      </a:lnTo>
                      <a:lnTo>
                        <a:pt x="11" y="46"/>
                      </a:lnTo>
                      <a:lnTo>
                        <a:pt x="7" y="45"/>
                      </a:lnTo>
                      <a:lnTo>
                        <a:pt x="0" y="45"/>
                      </a:lnTo>
                      <a:lnTo>
                        <a:pt x="0" y="22"/>
                      </a:lnTo>
                      <a:lnTo>
                        <a:pt x="0" y="0"/>
                      </a:lnTo>
                      <a:lnTo>
                        <a:pt x="11" y="5"/>
                      </a:lnTo>
                      <a:lnTo>
                        <a:pt x="24" y="9"/>
                      </a:lnTo>
                      <a:lnTo>
                        <a:pt x="28" y="12"/>
                      </a:lnTo>
                      <a:lnTo>
                        <a:pt x="33" y="16"/>
                      </a:lnTo>
                      <a:lnTo>
                        <a:pt x="33" y="20"/>
                      </a:lnTo>
                      <a:lnTo>
                        <a:pt x="45" y="25"/>
                      </a:lnTo>
                      <a:lnTo>
                        <a:pt x="46" y="28"/>
                      </a:lnTo>
                      <a:lnTo>
                        <a:pt x="40" y="28"/>
                      </a:lnTo>
                      <a:lnTo>
                        <a:pt x="41" y="33"/>
                      </a:lnTo>
                      <a:close/>
                      <a:moveTo>
                        <a:pt x="81" y="14"/>
                      </a:moveTo>
                      <a:lnTo>
                        <a:pt x="79" y="15"/>
                      </a:lnTo>
                      <a:lnTo>
                        <a:pt x="77" y="11"/>
                      </a:lnTo>
                      <a:lnTo>
                        <a:pt x="76" y="9"/>
                      </a:lnTo>
                      <a:lnTo>
                        <a:pt x="73" y="6"/>
                      </a:lnTo>
                      <a:lnTo>
                        <a:pt x="69" y="4"/>
                      </a:lnTo>
                      <a:lnTo>
                        <a:pt x="64" y="2"/>
                      </a:lnTo>
                      <a:lnTo>
                        <a:pt x="66" y="0"/>
                      </a:lnTo>
                      <a:lnTo>
                        <a:pt x="70" y="2"/>
                      </a:lnTo>
                      <a:lnTo>
                        <a:pt x="73" y="4"/>
                      </a:lnTo>
                      <a:lnTo>
                        <a:pt x="75" y="5"/>
                      </a:lnTo>
                      <a:lnTo>
                        <a:pt x="77" y="8"/>
                      </a:lnTo>
                      <a:lnTo>
                        <a:pt x="80" y="10"/>
                      </a:lnTo>
                      <a:lnTo>
                        <a:pt x="81" y="1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37" name="Freeform 129"/>
                <p:cNvSpPr>
                  <a:spLocks noEditPoints="1"/>
                </p:cNvSpPr>
                <p:nvPr/>
              </p:nvSpPr>
              <p:spPr bwMode="auto">
                <a:xfrm>
                  <a:off x="4186238" y="5568950"/>
                  <a:ext cx="100013" cy="139700"/>
                </a:xfrm>
                <a:custGeom>
                  <a:avLst/>
                  <a:gdLst>
                    <a:gd name="T0" fmla="*/ 63 w 63"/>
                    <a:gd name="T1" fmla="*/ 73 h 88"/>
                    <a:gd name="T2" fmla="*/ 62 w 63"/>
                    <a:gd name="T3" fmla="*/ 83 h 88"/>
                    <a:gd name="T4" fmla="*/ 56 w 63"/>
                    <a:gd name="T5" fmla="*/ 81 h 88"/>
                    <a:gd name="T6" fmla="*/ 56 w 63"/>
                    <a:gd name="T7" fmla="*/ 88 h 88"/>
                    <a:gd name="T8" fmla="*/ 46 w 63"/>
                    <a:gd name="T9" fmla="*/ 80 h 88"/>
                    <a:gd name="T10" fmla="*/ 44 w 63"/>
                    <a:gd name="T11" fmla="*/ 73 h 88"/>
                    <a:gd name="T12" fmla="*/ 39 w 63"/>
                    <a:gd name="T13" fmla="*/ 76 h 88"/>
                    <a:gd name="T14" fmla="*/ 33 w 63"/>
                    <a:gd name="T15" fmla="*/ 77 h 88"/>
                    <a:gd name="T16" fmla="*/ 39 w 63"/>
                    <a:gd name="T17" fmla="*/ 70 h 88"/>
                    <a:gd name="T18" fmla="*/ 45 w 63"/>
                    <a:gd name="T19" fmla="*/ 70 h 88"/>
                    <a:gd name="T20" fmla="*/ 52 w 63"/>
                    <a:gd name="T21" fmla="*/ 65 h 88"/>
                    <a:gd name="T22" fmla="*/ 56 w 63"/>
                    <a:gd name="T23" fmla="*/ 60 h 88"/>
                    <a:gd name="T24" fmla="*/ 62 w 63"/>
                    <a:gd name="T25" fmla="*/ 66 h 88"/>
                    <a:gd name="T26" fmla="*/ 46 w 63"/>
                    <a:gd name="T27" fmla="*/ 57 h 88"/>
                    <a:gd name="T28" fmla="*/ 42 w 63"/>
                    <a:gd name="T29" fmla="*/ 63 h 88"/>
                    <a:gd name="T30" fmla="*/ 35 w 63"/>
                    <a:gd name="T31" fmla="*/ 60 h 88"/>
                    <a:gd name="T32" fmla="*/ 39 w 63"/>
                    <a:gd name="T33" fmla="*/ 57 h 88"/>
                    <a:gd name="T34" fmla="*/ 44 w 63"/>
                    <a:gd name="T35" fmla="*/ 52 h 88"/>
                    <a:gd name="T36" fmla="*/ 48 w 63"/>
                    <a:gd name="T37" fmla="*/ 51 h 88"/>
                    <a:gd name="T38" fmla="*/ 10 w 63"/>
                    <a:gd name="T39" fmla="*/ 63 h 88"/>
                    <a:gd name="T40" fmla="*/ 4 w 63"/>
                    <a:gd name="T41" fmla="*/ 65 h 88"/>
                    <a:gd name="T42" fmla="*/ 14 w 63"/>
                    <a:gd name="T43" fmla="*/ 57 h 88"/>
                    <a:gd name="T44" fmla="*/ 17 w 63"/>
                    <a:gd name="T45" fmla="*/ 55 h 88"/>
                    <a:gd name="T46" fmla="*/ 10 w 63"/>
                    <a:gd name="T47" fmla="*/ 63 h 88"/>
                    <a:gd name="T48" fmla="*/ 37 w 63"/>
                    <a:gd name="T49" fmla="*/ 48 h 88"/>
                    <a:gd name="T50" fmla="*/ 40 w 63"/>
                    <a:gd name="T51" fmla="*/ 51 h 88"/>
                    <a:gd name="T52" fmla="*/ 33 w 63"/>
                    <a:gd name="T53" fmla="*/ 55 h 88"/>
                    <a:gd name="T54" fmla="*/ 33 w 63"/>
                    <a:gd name="T55" fmla="*/ 49 h 88"/>
                    <a:gd name="T56" fmla="*/ 57 w 63"/>
                    <a:gd name="T57" fmla="*/ 44 h 88"/>
                    <a:gd name="T58" fmla="*/ 54 w 63"/>
                    <a:gd name="T59" fmla="*/ 49 h 88"/>
                    <a:gd name="T60" fmla="*/ 55 w 63"/>
                    <a:gd name="T61" fmla="*/ 57 h 88"/>
                    <a:gd name="T62" fmla="*/ 52 w 63"/>
                    <a:gd name="T63" fmla="*/ 53 h 88"/>
                    <a:gd name="T64" fmla="*/ 49 w 63"/>
                    <a:gd name="T65" fmla="*/ 48 h 88"/>
                    <a:gd name="T66" fmla="*/ 52 w 63"/>
                    <a:gd name="T67" fmla="*/ 47 h 88"/>
                    <a:gd name="T68" fmla="*/ 55 w 63"/>
                    <a:gd name="T69" fmla="*/ 41 h 88"/>
                    <a:gd name="T70" fmla="*/ 31 w 63"/>
                    <a:gd name="T71" fmla="*/ 37 h 88"/>
                    <a:gd name="T72" fmla="*/ 26 w 63"/>
                    <a:gd name="T73" fmla="*/ 40 h 88"/>
                    <a:gd name="T74" fmla="*/ 28 w 63"/>
                    <a:gd name="T75" fmla="*/ 35 h 88"/>
                    <a:gd name="T76" fmla="*/ 28 w 63"/>
                    <a:gd name="T77" fmla="*/ 0 h 88"/>
                    <a:gd name="T78" fmla="*/ 35 w 63"/>
                    <a:gd name="T79" fmla="*/ 0 h 88"/>
                    <a:gd name="T80" fmla="*/ 34 w 63"/>
                    <a:gd name="T81" fmla="*/ 5 h 88"/>
                    <a:gd name="T82" fmla="*/ 35 w 63"/>
                    <a:gd name="T83" fmla="*/ 15 h 88"/>
                    <a:gd name="T84" fmla="*/ 29 w 63"/>
                    <a:gd name="T85" fmla="*/ 24 h 88"/>
                    <a:gd name="T86" fmla="*/ 35 w 63"/>
                    <a:gd name="T87" fmla="*/ 30 h 88"/>
                    <a:gd name="T88" fmla="*/ 46 w 63"/>
                    <a:gd name="T89" fmla="*/ 32 h 88"/>
                    <a:gd name="T90" fmla="*/ 48 w 63"/>
                    <a:gd name="T91" fmla="*/ 38 h 88"/>
                    <a:gd name="T92" fmla="*/ 42 w 63"/>
                    <a:gd name="T93" fmla="*/ 38 h 88"/>
                    <a:gd name="T94" fmla="*/ 38 w 63"/>
                    <a:gd name="T95" fmla="*/ 37 h 88"/>
                    <a:gd name="T96" fmla="*/ 27 w 63"/>
                    <a:gd name="T97" fmla="*/ 34 h 88"/>
                    <a:gd name="T98" fmla="*/ 25 w 63"/>
                    <a:gd name="T99" fmla="*/ 30 h 88"/>
                    <a:gd name="T100" fmla="*/ 25 w 63"/>
                    <a:gd name="T101" fmla="*/ 26 h 88"/>
                    <a:gd name="T102" fmla="*/ 21 w 63"/>
                    <a:gd name="T103" fmla="*/ 25 h 88"/>
                    <a:gd name="T104" fmla="*/ 19 w 63"/>
                    <a:gd name="T105" fmla="*/ 15 h 88"/>
                    <a:gd name="T106" fmla="*/ 22 w 63"/>
                    <a:gd name="T107" fmla="*/ 7 h 88"/>
                    <a:gd name="T108" fmla="*/ 28 w 63"/>
                    <a:gd name="T109" fmla="*/ 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3" h="88">
                      <a:moveTo>
                        <a:pt x="63" y="70"/>
                      </a:moveTo>
                      <a:lnTo>
                        <a:pt x="63" y="73"/>
                      </a:lnTo>
                      <a:lnTo>
                        <a:pt x="63" y="77"/>
                      </a:lnTo>
                      <a:lnTo>
                        <a:pt x="62" y="83"/>
                      </a:lnTo>
                      <a:lnTo>
                        <a:pt x="60" y="77"/>
                      </a:lnTo>
                      <a:lnTo>
                        <a:pt x="56" y="81"/>
                      </a:lnTo>
                      <a:lnTo>
                        <a:pt x="58" y="86"/>
                      </a:lnTo>
                      <a:lnTo>
                        <a:pt x="56" y="88"/>
                      </a:lnTo>
                      <a:lnTo>
                        <a:pt x="49" y="84"/>
                      </a:lnTo>
                      <a:lnTo>
                        <a:pt x="46" y="80"/>
                      </a:lnTo>
                      <a:lnTo>
                        <a:pt x="49" y="76"/>
                      </a:lnTo>
                      <a:lnTo>
                        <a:pt x="44" y="73"/>
                      </a:lnTo>
                      <a:lnTo>
                        <a:pt x="42" y="76"/>
                      </a:lnTo>
                      <a:lnTo>
                        <a:pt x="39" y="76"/>
                      </a:lnTo>
                      <a:lnTo>
                        <a:pt x="34" y="80"/>
                      </a:lnTo>
                      <a:lnTo>
                        <a:pt x="33" y="77"/>
                      </a:lnTo>
                      <a:lnTo>
                        <a:pt x="35" y="72"/>
                      </a:lnTo>
                      <a:lnTo>
                        <a:pt x="39" y="70"/>
                      </a:lnTo>
                      <a:lnTo>
                        <a:pt x="44" y="67"/>
                      </a:lnTo>
                      <a:lnTo>
                        <a:pt x="45" y="70"/>
                      </a:lnTo>
                      <a:lnTo>
                        <a:pt x="51" y="69"/>
                      </a:lnTo>
                      <a:lnTo>
                        <a:pt x="52" y="65"/>
                      </a:lnTo>
                      <a:lnTo>
                        <a:pt x="57" y="65"/>
                      </a:lnTo>
                      <a:lnTo>
                        <a:pt x="56" y="60"/>
                      </a:lnTo>
                      <a:lnTo>
                        <a:pt x="62" y="64"/>
                      </a:lnTo>
                      <a:lnTo>
                        <a:pt x="62" y="66"/>
                      </a:lnTo>
                      <a:lnTo>
                        <a:pt x="63" y="70"/>
                      </a:lnTo>
                      <a:close/>
                      <a:moveTo>
                        <a:pt x="46" y="57"/>
                      </a:moveTo>
                      <a:lnTo>
                        <a:pt x="44" y="59"/>
                      </a:lnTo>
                      <a:lnTo>
                        <a:pt x="42" y="63"/>
                      </a:lnTo>
                      <a:lnTo>
                        <a:pt x="40" y="65"/>
                      </a:lnTo>
                      <a:lnTo>
                        <a:pt x="35" y="60"/>
                      </a:lnTo>
                      <a:lnTo>
                        <a:pt x="37" y="59"/>
                      </a:lnTo>
                      <a:lnTo>
                        <a:pt x="39" y="57"/>
                      </a:lnTo>
                      <a:lnTo>
                        <a:pt x="39" y="53"/>
                      </a:lnTo>
                      <a:lnTo>
                        <a:pt x="44" y="52"/>
                      </a:lnTo>
                      <a:lnTo>
                        <a:pt x="43" y="57"/>
                      </a:lnTo>
                      <a:lnTo>
                        <a:pt x="48" y="51"/>
                      </a:lnTo>
                      <a:lnTo>
                        <a:pt x="46" y="57"/>
                      </a:lnTo>
                      <a:close/>
                      <a:moveTo>
                        <a:pt x="10" y="63"/>
                      </a:moveTo>
                      <a:lnTo>
                        <a:pt x="0" y="70"/>
                      </a:lnTo>
                      <a:lnTo>
                        <a:pt x="4" y="65"/>
                      </a:lnTo>
                      <a:lnTo>
                        <a:pt x="9" y="60"/>
                      </a:lnTo>
                      <a:lnTo>
                        <a:pt x="14" y="57"/>
                      </a:lnTo>
                      <a:lnTo>
                        <a:pt x="16" y="49"/>
                      </a:lnTo>
                      <a:lnTo>
                        <a:pt x="17" y="55"/>
                      </a:lnTo>
                      <a:lnTo>
                        <a:pt x="14" y="59"/>
                      </a:lnTo>
                      <a:lnTo>
                        <a:pt x="10" y="63"/>
                      </a:lnTo>
                      <a:close/>
                      <a:moveTo>
                        <a:pt x="33" y="46"/>
                      </a:moveTo>
                      <a:lnTo>
                        <a:pt x="37" y="48"/>
                      </a:lnTo>
                      <a:lnTo>
                        <a:pt x="40" y="48"/>
                      </a:lnTo>
                      <a:lnTo>
                        <a:pt x="40" y="51"/>
                      </a:lnTo>
                      <a:lnTo>
                        <a:pt x="38" y="54"/>
                      </a:lnTo>
                      <a:lnTo>
                        <a:pt x="33" y="55"/>
                      </a:lnTo>
                      <a:lnTo>
                        <a:pt x="33" y="53"/>
                      </a:lnTo>
                      <a:lnTo>
                        <a:pt x="33" y="49"/>
                      </a:lnTo>
                      <a:lnTo>
                        <a:pt x="33" y="46"/>
                      </a:lnTo>
                      <a:close/>
                      <a:moveTo>
                        <a:pt x="57" y="44"/>
                      </a:moveTo>
                      <a:lnTo>
                        <a:pt x="58" y="52"/>
                      </a:lnTo>
                      <a:lnTo>
                        <a:pt x="54" y="49"/>
                      </a:lnTo>
                      <a:lnTo>
                        <a:pt x="54" y="52"/>
                      </a:lnTo>
                      <a:lnTo>
                        <a:pt x="55" y="57"/>
                      </a:lnTo>
                      <a:lnTo>
                        <a:pt x="52" y="58"/>
                      </a:lnTo>
                      <a:lnTo>
                        <a:pt x="52" y="53"/>
                      </a:lnTo>
                      <a:lnTo>
                        <a:pt x="50" y="53"/>
                      </a:lnTo>
                      <a:lnTo>
                        <a:pt x="49" y="48"/>
                      </a:lnTo>
                      <a:lnTo>
                        <a:pt x="52" y="49"/>
                      </a:lnTo>
                      <a:lnTo>
                        <a:pt x="52" y="47"/>
                      </a:lnTo>
                      <a:lnTo>
                        <a:pt x="49" y="41"/>
                      </a:lnTo>
                      <a:lnTo>
                        <a:pt x="55" y="41"/>
                      </a:lnTo>
                      <a:lnTo>
                        <a:pt x="57" y="44"/>
                      </a:lnTo>
                      <a:close/>
                      <a:moveTo>
                        <a:pt x="31" y="37"/>
                      </a:moveTo>
                      <a:lnTo>
                        <a:pt x="28" y="43"/>
                      </a:lnTo>
                      <a:lnTo>
                        <a:pt x="26" y="40"/>
                      </a:lnTo>
                      <a:lnTo>
                        <a:pt x="22" y="35"/>
                      </a:lnTo>
                      <a:lnTo>
                        <a:pt x="28" y="35"/>
                      </a:lnTo>
                      <a:lnTo>
                        <a:pt x="31" y="37"/>
                      </a:lnTo>
                      <a:close/>
                      <a:moveTo>
                        <a:pt x="28" y="0"/>
                      </a:moveTo>
                      <a:lnTo>
                        <a:pt x="33" y="2"/>
                      </a:lnTo>
                      <a:lnTo>
                        <a:pt x="35" y="0"/>
                      </a:lnTo>
                      <a:lnTo>
                        <a:pt x="35" y="2"/>
                      </a:lnTo>
                      <a:lnTo>
                        <a:pt x="34" y="5"/>
                      </a:lnTo>
                      <a:lnTo>
                        <a:pt x="37" y="9"/>
                      </a:lnTo>
                      <a:lnTo>
                        <a:pt x="35" y="15"/>
                      </a:lnTo>
                      <a:lnTo>
                        <a:pt x="31" y="18"/>
                      </a:lnTo>
                      <a:lnTo>
                        <a:pt x="29" y="24"/>
                      </a:lnTo>
                      <a:lnTo>
                        <a:pt x="32" y="29"/>
                      </a:lnTo>
                      <a:lnTo>
                        <a:pt x="35" y="30"/>
                      </a:lnTo>
                      <a:lnTo>
                        <a:pt x="38" y="29"/>
                      </a:lnTo>
                      <a:lnTo>
                        <a:pt x="46" y="32"/>
                      </a:lnTo>
                      <a:lnTo>
                        <a:pt x="46" y="36"/>
                      </a:lnTo>
                      <a:lnTo>
                        <a:pt x="48" y="38"/>
                      </a:lnTo>
                      <a:lnTo>
                        <a:pt x="48" y="41"/>
                      </a:lnTo>
                      <a:lnTo>
                        <a:pt x="42" y="38"/>
                      </a:lnTo>
                      <a:lnTo>
                        <a:pt x="39" y="35"/>
                      </a:lnTo>
                      <a:lnTo>
                        <a:pt x="38" y="37"/>
                      </a:lnTo>
                      <a:lnTo>
                        <a:pt x="33" y="32"/>
                      </a:lnTo>
                      <a:lnTo>
                        <a:pt x="27" y="34"/>
                      </a:lnTo>
                      <a:lnTo>
                        <a:pt x="25" y="32"/>
                      </a:lnTo>
                      <a:lnTo>
                        <a:pt x="25" y="30"/>
                      </a:lnTo>
                      <a:lnTo>
                        <a:pt x="27" y="28"/>
                      </a:lnTo>
                      <a:lnTo>
                        <a:pt x="25" y="26"/>
                      </a:lnTo>
                      <a:lnTo>
                        <a:pt x="23" y="29"/>
                      </a:lnTo>
                      <a:lnTo>
                        <a:pt x="21" y="25"/>
                      </a:lnTo>
                      <a:lnTo>
                        <a:pt x="20" y="22"/>
                      </a:lnTo>
                      <a:lnTo>
                        <a:pt x="19" y="15"/>
                      </a:lnTo>
                      <a:lnTo>
                        <a:pt x="22" y="18"/>
                      </a:lnTo>
                      <a:lnTo>
                        <a:pt x="22" y="7"/>
                      </a:lnTo>
                      <a:lnTo>
                        <a:pt x="25" y="0"/>
                      </a:lnTo>
                      <a:lnTo>
                        <a:pt x="28" y="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1" name="Freeform 143"/>
                <p:cNvSpPr>
                  <a:spLocks noEditPoints="1"/>
                </p:cNvSpPr>
                <p:nvPr/>
              </p:nvSpPr>
              <p:spPr bwMode="auto">
                <a:xfrm>
                  <a:off x="4606925" y="5838825"/>
                  <a:ext cx="61913" cy="44450"/>
                </a:xfrm>
                <a:custGeom>
                  <a:avLst/>
                  <a:gdLst>
                    <a:gd name="T0" fmla="*/ 37 w 39"/>
                    <a:gd name="T1" fmla="*/ 26 h 28"/>
                    <a:gd name="T2" fmla="*/ 39 w 39"/>
                    <a:gd name="T3" fmla="*/ 28 h 28"/>
                    <a:gd name="T4" fmla="*/ 35 w 39"/>
                    <a:gd name="T5" fmla="*/ 28 h 28"/>
                    <a:gd name="T6" fmla="*/ 31 w 39"/>
                    <a:gd name="T7" fmla="*/ 24 h 28"/>
                    <a:gd name="T8" fmla="*/ 36 w 39"/>
                    <a:gd name="T9" fmla="*/ 26 h 28"/>
                    <a:gd name="T10" fmla="*/ 37 w 39"/>
                    <a:gd name="T11" fmla="*/ 26 h 28"/>
                    <a:gd name="T12" fmla="*/ 29 w 39"/>
                    <a:gd name="T13" fmla="*/ 22 h 28"/>
                    <a:gd name="T14" fmla="*/ 26 w 39"/>
                    <a:gd name="T15" fmla="*/ 22 h 28"/>
                    <a:gd name="T16" fmla="*/ 22 w 39"/>
                    <a:gd name="T17" fmla="*/ 21 h 28"/>
                    <a:gd name="T18" fmla="*/ 20 w 39"/>
                    <a:gd name="T19" fmla="*/ 20 h 28"/>
                    <a:gd name="T20" fmla="*/ 22 w 39"/>
                    <a:gd name="T21" fmla="*/ 17 h 28"/>
                    <a:gd name="T22" fmla="*/ 25 w 39"/>
                    <a:gd name="T23" fmla="*/ 18 h 28"/>
                    <a:gd name="T24" fmla="*/ 28 w 39"/>
                    <a:gd name="T25" fmla="*/ 20 h 28"/>
                    <a:gd name="T26" fmla="*/ 29 w 39"/>
                    <a:gd name="T27" fmla="*/ 22 h 28"/>
                    <a:gd name="T28" fmla="*/ 35 w 39"/>
                    <a:gd name="T29" fmla="*/ 20 h 28"/>
                    <a:gd name="T30" fmla="*/ 34 w 39"/>
                    <a:gd name="T31" fmla="*/ 21 h 28"/>
                    <a:gd name="T32" fmla="*/ 29 w 39"/>
                    <a:gd name="T33" fmla="*/ 15 h 28"/>
                    <a:gd name="T34" fmla="*/ 26 w 39"/>
                    <a:gd name="T35" fmla="*/ 11 h 28"/>
                    <a:gd name="T36" fmla="*/ 29 w 39"/>
                    <a:gd name="T37" fmla="*/ 11 h 28"/>
                    <a:gd name="T38" fmla="*/ 31 w 39"/>
                    <a:gd name="T39" fmla="*/ 17 h 28"/>
                    <a:gd name="T40" fmla="*/ 35 w 39"/>
                    <a:gd name="T41" fmla="*/ 20 h 28"/>
                    <a:gd name="T42" fmla="*/ 22 w 39"/>
                    <a:gd name="T43" fmla="*/ 11 h 28"/>
                    <a:gd name="T44" fmla="*/ 23 w 39"/>
                    <a:gd name="T45" fmla="*/ 12 h 28"/>
                    <a:gd name="T46" fmla="*/ 17 w 39"/>
                    <a:gd name="T47" fmla="*/ 10 h 28"/>
                    <a:gd name="T48" fmla="*/ 13 w 39"/>
                    <a:gd name="T49" fmla="*/ 7 h 28"/>
                    <a:gd name="T50" fmla="*/ 11 w 39"/>
                    <a:gd name="T51" fmla="*/ 5 h 28"/>
                    <a:gd name="T52" fmla="*/ 12 w 39"/>
                    <a:gd name="T53" fmla="*/ 5 h 28"/>
                    <a:gd name="T54" fmla="*/ 16 w 39"/>
                    <a:gd name="T55" fmla="*/ 6 h 28"/>
                    <a:gd name="T56" fmla="*/ 20 w 39"/>
                    <a:gd name="T57" fmla="*/ 9 h 28"/>
                    <a:gd name="T58" fmla="*/ 22 w 39"/>
                    <a:gd name="T59" fmla="*/ 11 h 28"/>
                    <a:gd name="T60" fmla="*/ 7 w 39"/>
                    <a:gd name="T61" fmla="*/ 5 h 28"/>
                    <a:gd name="T62" fmla="*/ 5 w 39"/>
                    <a:gd name="T63" fmla="*/ 5 h 28"/>
                    <a:gd name="T64" fmla="*/ 2 w 39"/>
                    <a:gd name="T65" fmla="*/ 4 h 28"/>
                    <a:gd name="T66" fmla="*/ 0 w 39"/>
                    <a:gd name="T67" fmla="*/ 0 h 28"/>
                    <a:gd name="T68" fmla="*/ 0 w 39"/>
                    <a:gd name="T69" fmla="*/ 0 h 28"/>
                    <a:gd name="T70" fmla="*/ 4 w 39"/>
                    <a:gd name="T71" fmla="*/ 3 h 28"/>
                    <a:gd name="T72" fmla="*/ 7 w 39"/>
                    <a:gd name="T73" fmla="*/ 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 h="28">
                      <a:moveTo>
                        <a:pt x="37" y="26"/>
                      </a:moveTo>
                      <a:lnTo>
                        <a:pt x="39" y="28"/>
                      </a:lnTo>
                      <a:lnTo>
                        <a:pt x="35" y="28"/>
                      </a:lnTo>
                      <a:lnTo>
                        <a:pt x="31" y="24"/>
                      </a:lnTo>
                      <a:lnTo>
                        <a:pt x="36" y="26"/>
                      </a:lnTo>
                      <a:lnTo>
                        <a:pt x="37" y="26"/>
                      </a:lnTo>
                      <a:close/>
                      <a:moveTo>
                        <a:pt x="29" y="22"/>
                      </a:moveTo>
                      <a:lnTo>
                        <a:pt x="26" y="22"/>
                      </a:lnTo>
                      <a:lnTo>
                        <a:pt x="22" y="21"/>
                      </a:lnTo>
                      <a:lnTo>
                        <a:pt x="20" y="20"/>
                      </a:lnTo>
                      <a:lnTo>
                        <a:pt x="22" y="17"/>
                      </a:lnTo>
                      <a:lnTo>
                        <a:pt x="25" y="18"/>
                      </a:lnTo>
                      <a:lnTo>
                        <a:pt x="28" y="20"/>
                      </a:lnTo>
                      <a:lnTo>
                        <a:pt x="29" y="22"/>
                      </a:lnTo>
                      <a:close/>
                      <a:moveTo>
                        <a:pt x="35" y="20"/>
                      </a:moveTo>
                      <a:lnTo>
                        <a:pt x="34" y="21"/>
                      </a:lnTo>
                      <a:lnTo>
                        <a:pt x="29" y="15"/>
                      </a:lnTo>
                      <a:lnTo>
                        <a:pt x="26" y="11"/>
                      </a:lnTo>
                      <a:lnTo>
                        <a:pt x="29" y="11"/>
                      </a:lnTo>
                      <a:lnTo>
                        <a:pt x="31" y="17"/>
                      </a:lnTo>
                      <a:lnTo>
                        <a:pt x="35" y="20"/>
                      </a:lnTo>
                      <a:close/>
                      <a:moveTo>
                        <a:pt x="22" y="11"/>
                      </a:moveTo>
                      <a:lnTo>
                        <a:pt x="23" y="12"/>
                      </a:lnTo>
                      <a:lnTo>
                        <a:pt x="17" y="10"/>
                      </a:lnTo>
                      <a:lnTo>
                        <a:pt x="13" y="7"/>
                      </a:lnTo>
                      <a:lnTo>
                        <a:pt x="11" y="5"/>
                      </a:lnTo>
                      <a:lnTo>
                        <a:pt x="12" y="5"/>
                      </a:lnTo>
                      <a:lnTo>
                        <a:pt x="16" y="6"/>
                      </a:lnTo>
                      <a:lnTo>
                        <a:pt x="20" y="9"/>
                      </a:lnTo>
                      <a:lnTo>
                        <a:pt x="22" y="11"/>
                      </a:lnTo>
                      <a:close/>
                      <a:moveTo>
                        <a:pt x="7" y="5"/>
                      </a:moveTo>
                      <a:lnTo>
                        <a:pt x="5" y="5"/>
                      </a:lnTo>
                      <a:lnTo>
                        <a:pt x="2" y="4"/>
                      </a:lnTo>
                      <a:lnTo>
                        <a:pt x="0" y="0"/>
                      </a:lnTo>
                      <a:lnTo>
                        <a:pt x="0" y="0"/>
                      </a:lnTo>
                      <a:lnTo>
                        <a:pt x="4" y="3"/>
                      </a:lnTo>
                      <a:lnTo>
                        <a:pt x="7" y="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8" name="Freeform 160"/>
                <p:cNvSpPr>
                  <a:spLocks/>
                </p:cNvSpPr>
                <p:nvPr/>
              </p:nvSpPr>
              <p:spPr bwMode="auto">
                <a:xfrm>
                  <a:off x="3978275" y="5546725"/>
                  <a:ext cx="85725" cy="161925"/>
                </a:xfrm>
                <a:custGeom>
                  <a:avLst/>
                  <a:gdLst>
                    <a:gd name="T0" fmla="*/ 28 w 54"/>
                    <a:gd name="T1" fmla="*/ 55 h 102"/>
                    <a:gd name="T2" fmla="*/ 24 w 54"/>
                    <a:gd name="T3" fmla="*/ 49 h 102"/>
                    <a:gd name="T4" fmla="*/ 17 w 54"/>
                    <a:gd name="T5" fmla="*/ 57 h 102"/>
                    <a:gd name="T6" fmla="*/ 11 w 54"/>
                    <a:gd name="T7" fmla="*/ 73 h 102"/>
                    <a:gd name="T8" fmla="*/ 16 w 54"/>
                    <a:gd name="T9" fmla="*/ 78 h 102"/>
                    <a:gd name="T10" fmla="*/ 20 w 54"/>
                    <a:gd name="T11" fmla="*/ 90 h 102"/>
                    <a:gd name="T12" fmla="*/ 28 w 54"/>
                    <a:gd name="T13" fmla="*/ 95 h 102"/>
                    <a:gd name="T14" fmla="*/ 29 w 54"/>
                    <a:gd name="T15" fmla="*/ 101 h 102"/>
                    <a:gd name="T16" fmla="*/ 24 w 54"/>
                    <a:gd name="T17" fmla="*/ 98 h 102"/>
                    <a:gd name="T18" fmla="*/ 18 w 54"/>
                    <a:gd name="T19" fmla="*/ 96 h 102"/>
                    <a:gd name="T20" fmla="*/ 13 w 54"/>
                    <a:gd name="T21" fmla="*/ 90 h 102"/>
                    <a:gd name="T22" fmla="*/ 7 w 54"/>
                    <a:gd name="T23" fmla="*/ 84 h 102"/>
                    <a:gd name="T24" fmla="*/ 5 w 54"/>
                    <a:gd name="T25" fmla="*/ 84 h 102"/>
                    <a:gd name="T26" fmla="*/ 7 w 54"/>
                    <a:gd name="T27" fmla="*/ 73 h 102"/>
                    <a:gd name="T28" fmla="*/ 14 w 54"/>
                    <a:gd name="T29" fmla="*/ 60 h 102"/>
                    <a:gd name="T30" fmla="*/ 12 w 54"/>
                    <a:gd name="T31" fmla="*/ 50 h 102"/>
                    <a:gd name="T32" fmla="*/ 6 w 54"/>
                    <a:gd name="T33" fmla="*/ 42 h 102"/>
                    <a:gd name="T34" fmla="*/ 7 w 54"/>
                    <a:gd name="T35" fmla="*/ 37 h 102"/>
                    <a:gd name="T36" fmla="*/ 7 w 54"/>
                    <a:gd name="T37" fmla="*/ 26 h 102"/>
                    <a:gd name="T38" fmla="*/ 0 w 54"/>
                    <a:gd name="T39" fmla="*/ 15 h 102"/>
                    <a:gd name="T40" fmla="*/ 5 w 54"/>
                    <a:gd name="T41" fmla="*/ 5 h 102"/>
                    <a:gd name="T42" fmla="*/ 14 w 54"/>
                    <a:gd name="T43" fmla="*/ 2 h 102"/>
                    <a:gd name="T44" fmla="*/ 20 w 54"/>
                    <a:gd name="T45" fmla="*/ 3 h 102"/>
                    <a:gd name="T46" fmla="*/ 25 w 54"/>
                    <a:gd name="T47" fmla="*/ 8 h 102"/>
                    <a:gd name="T48" fmla="*/ 24 w 54"/>
                    <a:gd name="T49" fmla="*/ 21 h 102"/>
                    <a:gd name="T50" fmla="*/ 32 w 54"/>
                    <a:gd name="T51" fmla="*/ 19 h 102"/>
                    <a:gd name="T52" fmla="*/ 38 w 54"/>
                    <a:gd name="T53" fmla="*/ 15 h 102"/>
                    <a:gd name="T54" fmla="*/ 48 w 54"/>
                    <a:gd name="T55" fmla="*/ 21 h 102"/>
                    <a:gd name="T56" fmla="*/ 54 w 54"/>
                    <a:gd name="T57" fmla="*/ 34 h 102"/>
                    <a:gd name="T58" fmla="*/ 52 w 54"/>
                    <a:gd name="T59" fmla="*/ 44 h 102"/>
                    <a:gd name="T60" fmla="*/ 37 w 54"/>
                    <a:gd name="T61" fmla="*/ 44 h 102"/>
                    <a:gd name="T62" fmla="*/ 34 w 54"/>
                    <a:gd name="T63" fmla="*/ 5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4" h="102">
                      <a:moveTo>
                        <a:pt x="34" y="57"/>
                      </a:moveTo>
                      <a:lnTo>
                        <a:pt x="28" y="55"/>
                      </a:lnTo>
                      <a:lnTo>
                        <a:pt x="23" y="55"/>
                      </a:lnTo>
                      <a:lnTo>
                        <a:pt x="24" y="49"/>
                      </a:lnTo>
                      <a:lnTo>
                        <a:pt x="18" y="49"/>
                      </a:lnTo>
                      <a:lnTo>
                        <a:pt x="17" y="57"/>
                      </a:lnTo>
                      <a:lnTo>
                        <a:pt x="13" y="67"/>
                      </a:lnTo>
                      <a:lnTo>
                        <a:pt x="11" y="73"/>
                      </a:lnTo>
                      <a:lnTo>
                        <a:pt x="12" y="78"/>
                      </a:lnTo>
                      <a:lnTo>
                        <a:pt x="16" y="78"/>
                      </a:lnTo>
                      <a:lnTo>
                        <a:pt x="19" y="84"/>
                      </a:lnTo>
                      <a:lnTo>
                        <a:pt x="20" y="90"/>
                      </a:lnTo>
                      <a:lnTo>
                        <a:pt x="24" y="94"/>
                      </a:lnTo>
                      <a:lnTo>
                        <a:pt x="28" y="95"/>
                      </a:lnTo>
                      <a:lnTo>
                        <a:pt x="31" y="98"/>
                      </a:lnTo>
                      <a:lnTo>
                        <a:pt x="29" y="101"/>
                      </a:lnTo>
                      <a:lnTo>
                        <a:pt x="24" y="102"/>
                      </a:lnTo>
                      <a:lnTo>
                        <a:pt x="24" y="98"/>
                      </a:lnTo>
                      <a:lnTo>
                        <a:pt x="19" y="95"/>
                      </a:lnTo>
                      <a:lnTo>
                        <a:pt x="18" y="96"/>
                      </a:lnTo>
                      <a:lnTo>
                        <a:pt x="14" y="94"/>
                      </a:lnTo>
                      <a:lnTo>
                        <a:pt x="13" y="90"/>
                      </a:lnTo>
                      <a:lnTo>
                        <a:pt x="9" y="86"/>
                      </a:lnTo>
                      <a:lnTo>
                        <a:pt x="7" y="84"/>
                      </a:lnTo>
                      <a:lnTo>
                        <a:pt x="6" y="87"/>
                      </a:lnTo>
                      <a:lnTo>
                        <a:pt x="5" y="84"/>
                      </a:lnTo>
                      <a:lnTo>
                        <a:pt x="5" y="79"/>
                      </a:lnTo>
                      <a:lnTo>
                        <a:pt x="7" y="73"/>
                      </a:lnTo>
                      <a:lnTo>
                        <a:pt x="11" y="66"/>
                      </a:lnTo>
                      <a:lnTo>
                        <a:pt x="14" y="60"/>
                      </a:lnTo>
                      <a:lnTo>
                        <a:pt x="12" y="54"/>
                      </a:lnTo>
                      <a:lnTo>
                        <a:pt x="12" y="50"/>
                      </a:lnTo>
                      <a:lnTo>
                        <a:pt x="11" y="46"/>
                      </a:lnTo>
                      <a:lnTo>
                        <a:pt x="6" y="42"/>
                      </a:lnTo>
                      <a:lnTo>
                        <a:pt x="5" y="38"/>
                      </a:lnTo>
                      <a:lnTo>
                        <a:pt x="7" y="37"/>
                      </a:lnTo>
                      <a:lnTo>
                        <a:pt x="9" y="31"/>
                      </a:lnTo>
                      <a:lnTo>
                        <a:pt x="7" y="26"/>
                      </a:lnTo>
                      <a:lnTo>
                        <a:pt x="2" y="21"/>
                      </a:lnTo>
                      <a:lnTo>
                        <a:pt x="0" y="15"/>
                      </a:lnTo>
                      <a:lnTo>
                        <a:pt x="2" y="13"/>
                      </a:lnTo>
                      <a:lnTo>
                        <a:pt x="5" y="5"/>
                      </a:lnTo>
                      <a:lnTo>
                        <a:pt x="9" y="5"/>
                      </a:lnTo>
                      <a:lnTo>
                        <a:pt x="14" y="2"/>
                      </a:lnTo>
                      <a:lnTo>
                        <a:pt x="18" y="0"/>
                      </a:lnTo>
                      <a:lnTo>
                        <a:pt x="20" y="3"/>
                      </a:lnTo>
                      <a:lnTo>
                        <a:pt x="20" y="7"/>
                      </a:lnTo>
                      <a:lnTo>
                        <a:pt x="25" y="8"/>
                      </a:lnTo>
                      <a:lnTo>
                        <a:pt x="24" y="15"/>
                      </a:lnTo>
                      <a:lnTo>
                        <a:pt x="24" y="21"/>
                      </a:lnTo>
                      <a:lnTo>
                        <a:pt x="31" y="17"/>
                      </a:lnTo>
                      <a:lnTo>
                        <a:pt x="32" y="19"/>
                      </a:lnTo>
                      <a:lnTo>
                        <a:pt x="37" y="17"/>
                      </a:lnTo>
                      <a:lnTo>
                        <a:pt x="38" y="15"/>
                      </a:lnTo>
                      <a:lnTo>
                        <a:pt x="43" y="16"/>
                      </a:lnTo>
                      <a:lnTo>
                        <a:pt x="48" y="21"/>
                      </a:lnTo>
                      <a:lnTo>
                        <a:pt x="49" y="28"/>
                      </a:lnTo>
                      <a:lnTo>
                        <a:pt x="54" y="34"/>
                      </a:lnTo>
                      <a:lnTo>
                        <a:pt x="54" y="40"/>
                      </a:lnTo>
                      <a:lnTo>
                        <a:pt x="52" y="44"/>
                      </a:lnTo>
                      <a:lnTo>
                        <a:pt x="46" y="43"/>
                      </a:lnTo>
                      <a:lnTo>
                        <a:pt x="37" y="44"/>
                      </a:lnTo>
                      <a:lnTo>
                        <a:pt x="32" y="50"/>
                      </a:lnTo>
                      <a:lnTo>
                        <a:pt x="34" y="5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0" name="Freeform 162"/>
                <p:cNvSpPr>
                  <a:spLocks/>
                </p:cNvSpPr>
                <p:nvPr/>
              </p:nvSpPr>
              <p:spPr bwMode="auto">
                <a:xfrm>
                  <a:off x="4271963" y="5856288"/>
                  <a:ext cx="23813" cy="11113"/>
                </a:xfrm>
                <a:custGeom>
                  <a:avLst/>
                  <a:gdLst>
                    <a:gd name="T0" fmla="*/ 0 w 15"/>
                    <a:gd name="T1" fmla="*/ 4 h 7"/>
                    <a:gd name="T2" fmla="*/ 0 w 15"/>
                    <a:gd name="T3" fmla="*/ 2 h 7"/>
                    <a:gd name="T4" fmla="*/ 6 w 15"/>
                    <a:gd name="T5" fmla="*/ 1 h 7"/>
                    <a:gd name="T6" fmla="*/ 10 w 15"/>
                    <a:gd name="T7" fmla="*/ 1 h 7"/>
                    <a:gd name="T8" fmla="*/ 13 w 15"/>
                    <a:gd name="T9" fmla="*/ 0 h 7"/>
                    <a:gd name="T10" fmla="*/ 15 w 15"/>
                    <a:gd name="T11" fmla="*/ 1 h 7"/>
                    <a:gd name="T12" fmla="*/ 13 w 15"/>
                    <a:gd name="T13" fmla="*/ 2 h 7"/>
                    <a:gd name="T14" fmla="*/ 6 w 15"/>
                    <a:gd name="T15" fmla="*/ 6 h 7"/>
                    <a:gd name="T16" fmla="*/ 0 w 15"/>
                    <a:gd name="T17" fmla="*/ 7 h 7"/>
                    <a:gd name="T18" fmla="*/ 0 w 15"/>
                    <a:gd name="T19" fmla="*/ 5 h 7"/>
                    <a:gd name="T20" fmla="*/ 0 w 15"/>
                    <a:gd name="T21"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7">
                      <a:moveTo>
                        <a:pt x="0" y="4"/>
                      </a:moveTo>
                      <a:lnTo>
                        <a:pt x="0" y="2"/>
                      </a:lnTo>
                      <a:lnTo>
                        <a:pt x="6" y="1"/>
                      </a:lnTo>
                      <a:lnTo>
                        <a:pt x="10" y="1"/>
                      </a:lnTo>
                      <a:lnTo>
                        <a:pt x="13" y="0"/>
                      </a:lnTo>
                      <a:lnTo>
                        <a:pt x="15" y="1"/>
                      </a:lnTo>
                      <a:lnTo>
                        <a:pt x="13" y="2"/>
                      </a:lnTo>
                      <a:lnTo>
                        <a:pt x="6" y="6"/>
                      </a:lnTo>
                      <a:lnTo>
                        <a:pt x="0" y="7"/>
                      </a:lnTo>
                      <a:lnTo>
                        <a:pt x="0" y="5"/>
                      </a:lnTo>
                      <a:lnTo>
                        <a:pt x="0" y="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5" name="Freeform 167"/>
                <p:cNvSpPr>
                  <a:spLocks/>
                </p:cNvSpPr>
                <p:nvPr/>
              </p:nvSpPr>
              <p:spPr bwMode="auto">
                <a:xfrm>
                  <a:off x="4219575" y="5491163"/>
                  <a:ext cx="19050" cy="39688"/>
                </a:xfrm>
                <a:custGeom>
                  <a:avLst/>
                  <a:gdLst>
                    <a:gd name="T0" fmla="*/ 11 w 12"/>
                    <a:gd name="T1" fmla="*/ 6 h 25"/>
                    <a:gd name="T2" fmla="*/ 7 w 12"/>
                    <a:gd name="T3" fmla="*/ 19 h 25"/>
                    <a:gd name="T4" fmla="*/ 4 w 12"/>
                    <a:gd name="T5" fmla="*/ 25 h 25"/>
                    <a:gd name="T6" fmla="*/ 0 w 12"/>
                    <a:gd name="T7" fmla="*/ 19 h 25"/>
                    <a:gd name="T8" fmla="*/ 0 w 12"/>
                    <a:gd name="T9" fmla="*/ 13 h 25"/>
                    <a:gd name="T10" fmla="*/ 4 w 12"/>
                    <a:gd name="T11" fmla="*/ 5 h 25"/>
                    <a:gd name="T12" fmla="*/ 8 w 12"/>
                    <a:gd name="T13" fmla="*/ 0 h 25"/>
                    <a:gd name="T14" fmla="*/ 12 w 12"/>
                    <a:gd name="T15" fmla="*/ 3 h 25"/>
                    <a:gd name="T16" fmla="*/ 11 w 12"/>
                    <a:gd name="T17" fmla="*/ 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5">
                      <a:moveTo>
                        <a:pt x="11" y="6"/>
                      </a:moveTo>
                      <a:lnTo>
                        <a:pt x="7" y="19"/>
                      </a:lnTo>
                      <a:lnTo>
                        <a:pt x="4" y="25"/>
                      </a:lnTo>
                      <a:lnTo>
                        <a:pt x="0" y="19"/>
                      </a:lnTo>
                      <a:lnTo>
                        <a:pt x="0" y="13"/>
                      </a:lnTo>
                      <a:lnTo>
                        <a:pt x="4" y="5"/>
                      </a:lnTo>
                      <a:lnTo>
                        <a:pt x="8" y="0"/>
                      </a:lnTo>
                      <a:lnTo>
                        <a:pt x="12" y="3"/>
                      </a:lnTo>
                      <a:lnTo>
                        <a:pt x="11" y="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3" name="Freeform 175"/>
                <p:cNvSpPr>
                  <a:spLocks/>
                </p:cNvSpPr>
                <p:nvPr/>
              </p:nvSpPr>
              <p:spPr bwMode="auto">
                <a:xfrm>
                  <a:off x="4027488" y="5514975"/>
                  <a:ext cx="77788" cy="160338"/>
                </a:xfrm>
                <a:custGeom>
                  <a:avLst/>
                  <a:gdLst>
                    <a:gd name="T0" fmla="*/ 40 w 49"/>
                    <a:gd name="T1" fmla="*/ 12 h 101"/>
                    <a:gd name="T2" fmla="*/ 30 w 49"/>
                    <a:gd name="T3" fmla="*/ 18 h 101"/>
                    <a:gd name="T4" fmla="*/ 26 w 49"/>
                    <a:gd name="T5" fmla="*/ 25 h 101"/>
                    <a:gd name="T6" fmla="*/ 24 w 49"/>
                    <a:gd name="T7" fmla="*/ 30 h 101"/>
                    <a:gd name="T8" fmla="*/ 29 w 49"/>
                    <a:gd name="T9" fmla="*/ 37 h 101"/>
                    <a:gd name="T10" fmla="*/ 35 w 49"/>
                    <a:gd name="T11" fmla="*/ 47 h 101"/>
                    <a:gd name="T12" fmla="*/ 41 w 49"/>
                    <a:gd name="T13" fmla="*/ 51 h 101"/>
                    <a:gd name="T14" fmla="*/ 45 w 49"/>
                    <a:gd name="T15" fmla="*/ 57 h 101"/>
                    <a:gd name="T16" fmla="*/ 49 w 49"/>
                    <a:gd name="T17" fmla="*/ 69 h 101"/>
                    <a:gd name="T18" fmla="*/ 47 w 49"/>
                    <a:gd name="T19" fmla="*/ 81 h 101"/>
                    <a:gd name="T20" fmla="*/ 42 w 49"/>
                    <a:gd name="T21" fmla="*/ 86 h 101"/>
                    <a:gd name="T22" fmla="*/ 34 w 49"/>
                    <a:gd name="T23" fmla="*/ 91 h 101"/>
                    <a:gd name="T24" fmla="*/ 29 w 49"/>
                    <a:gd name="T25" fmla="*/ 95 h 101"/>
                    <a:gd name="T26" fmla="*/ 21 w 49"/>
                    <a:gd name="T27" fmla="*/ 101 h 101"/>
                    <a:gd name="T28" fmla="*/ 18 w 49"/>
                    <a:gd name="T29" fmla="*/ 98 h 101"/>
                    <a:gd name="T30" fmla="*/ 20 w 49"/>
                    <a:gd name="T31" fmla="*/ 93 h 101"/>
                    <a:gd name="T32" fmla="*/ 15 w 49"/>
                    <a:gd name="T33" fmla="*/ 89 h 101"/>
                    <a:gd name="T34" fmla="*/ 21 w 49"/>
                    <a:gd name="T35" fmla="*/ 87 h 101"/>
                    <a:gd name="T36" fmla="*/ 28 w 49"/>
                    <a:gd name="T37" fmla="*/ 86 h 101"/>
                    <a:gd name="T38" fmla="*/ 24 w 49"/>
                    <a:gd name="T39" fmla="*/ 82 h 101"/>
                    <a:gd name="T40" fmla="*/ 36 w 49"/>
                    <a:gd name="T41" fmla="*/ 77 h 101"/>
                    <a:gd name="T42" fmla="*/ 36 w 49"/>
                    <a:gd name="T43" fmla="*/ 69 h 101"/>
                    <a:gd name="T44" fmla="*/ 35 w 49"/>
                    <a:gd name="T45" fmla="*/ 64 h 101"/>
                    <a:gd name="T46" fmla="*/ 36 w 49"/>
                    <a:gd name="T47" fmla="*/ 57 h 101"/>
                    <a:gd name="T48" fmla="*/ 35 w 49"/>
                    <a:gd name="T49" fmla="*/ 52 h 101"/>
                    <a:gd name="T50" fmla="*/ 29 w 49"/>
                    <a:gd name="T51" fmla="*/ 47 h 101"/>
                    <a:gd name="T52" fmla="*/ 26 w 49"/>
                    <a:gd name="T53" fmla="*/ 41 h 101"/>
                    <a:gd name="T54" fmla="*/ 20 w 49"/>
                    <a:gd name="T55" fmla="*/ 33 h 101"/>
                    <a:gd name="T56" fmla="*/ 12 w 49"/>
                    <a:gd name="T57" fmla="*/ 29 h 101"/>
                    <a:gd name="T58" fmla="*/ 13 w 49"/>
                    <a:gd name="T59" fmla="*/ 27 h 101"/>
                    <a:gd name="T60" fmla="*/ 18 w 49"/>
                    <a:gd name="T61" fmla="*/ 24 h 101"/>
                    <a:gd name="T62" fmla="*/ 16 w 49"/>
                    <a:gd name="T63" fmla="*/ 18 h 101"/>
                    <a:gd name="T64" fmla="*/ 7 w 49"/>
                    <a:gd name="T65" fmla="*/ 18 h 101"/>
                    <a:gd name="T66" fmla="*/ 4 w 49"/>
                    <a:gd name="T67" fmla="*/ 12 h 101"/>
                    <a:gd name="T68" fmla="*/ 0 w 49"/>
                    <a:gd name="T69" fmla="*/ 6 h 101"/>
                    <a:gd name="T70" fmla="*/ 4 w 49"/>
                    <a:gd name="T71" fmla="*/ 4 h 101"/>
                    <a:gd name="T72" fmla="*/ 10 w 49"/>
                    <a:gd name="T73" fmla="*/ 4 h 101"/>
                    <a:gd name="T74" fmla="*/ 16 w 49"/>
                    <a:gd name="T75" fmla="*/ 4 h 101"/>
                    <a:gd name="T76" fmla="*/ 22 w 49"/>
                    <a:gd name="T77" fmla="*/ 0 h 101"/>
                    <a:gd name="T78" fmla="*/ 24 w 49"/>
                    <a:gd name="T79" fmla="*/ 2 h 101"/>
                    <a:gd name="T80" fmla="*/ 30 w 49"/>
                    <a:gd name="T81" fmla="*/ 4 h 101"/>
                    <a:gd name="T82" fmla="*/ 30 w 49"/>
                    <a:gd name="T83" fmla="*/ 7 h 101"/>
                    <a:gd name="T84" fmla="*/ 33 w 49"/>
                    <a:gd name="T85" fmla="*/ 11 h 101"/>
                    <a:gd name="T86" fmla="*/ 40 w 49"/>
                    <a:gd name="T87" fmla="*/ 12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9" h="101">
                      <a:moveTo>
                        <a:pt x="40" y="12"/>
                      </a:moveTo>
                      <a:lnTo>
                        <a:pt x="30" y="18"/>
                      </a:lnTo>
                      <a:lnTo>
                        <a:pt x="26" y="25"/>
                      </a:lnTo>
                      <a:lnTo>
                        <a:pt x="24" y="30"/>
                      </a:lnTo>
                      <a:lnTo>
                        <a:pt x="29" y="37"/>
                      </a:lnTo>
                      <a:lnTo>
                        <a:pt x="35" y="47"/>
                      </a:lnTo>
                      <a:lnTo>
                        <a:pt x="41" y="51"/>
                      </a:lnTo>
                      <a:lnTo>
                        <a:pt x="45" y="57"/>
                      </a:lnTo>
                      <a:lnTo>
                        <a:pt x="49" y="69"/>
                      </a:lnTo>
                      <a:lnTo>
                        <a:pt x="47" y="81"/>
                      </a:lnTo>
                      <a:lnTo>
                        <a:pt x="42" y="86"/>
                      </a:lnTo>
                      <a:lnTo>
                        <a:pt x="34" y="91"/>
                      </a:lnTo>
                      <a:lnTo>
                        <a:pt x="29" y="95"/>
                      </a:lnTo>
                      <a:lnTo>
                        <a:pt x="21" y="101"/>
                      </a:lnTo>
                      <a:lnTo>
                        <a:pt x="18" y="98"/>
                      </a:lnTo>
                      <a:lnTo>
                        <a:pt x="20" y="93"/>
                      </a:lnTo>
                      <a:lnTo>
                        <a:pt x="15" y="89"/>
                      </a:lnTo>
                      <a:lnTo>
                        <a:pt x="21" y="87"/>
                      </a:lnTo>
                      <a:lnTo>
                        <a:pt x="28" y="86"/>
                      </a:lnTo>
                      <a:lnTo>
                        <a:pt x="24" y="82"/>
                      </a:lnTo>
                      <a:lnTo>
                        <a:pt x="36" y="77"/>
                      </a:lnTo>
                      <a:lnTo>
                        <a:pt x="36" y="69"/>
                      </a:lnTo>
                      <a:lnTo>
                        <a:pt x="35" y="64"/>
                      </a:lnTo>
                      <a:lnTo>
                        <a:pt x="36" y="57"/>
                      </a:lnTo>
                      <a:lnTo>
                        <a:pt x="35" y="52"/>
                      </a:lnTo>
                      <a:lnTo>
                        <a:pt x="29" y="47"/>
                      </a:lnTo>
                      <a:lnTo>
                        <a:pt x="26" y="41"/>
                      </a:lnTo>
                      <a:lnTo>
                        <a:pt x="20" y="33"/>
                      </a:lnTo>
                      <a:lnTo>
                        <a:pt x="12" y="29"/>
                      </a:lnTo>
                      <a:lnTo>
                        <a:pt x="13" y="27"/>
                      </a:lnTo>
                      <a:lnTo>
                        <a:pt x="18" y="24"/>
                      </a:lnTo>
                      <a:lnTo>
                        <a:pt x="16" y="18"/>
                      </a:lnTo>
                      <a:lnTo>
                        <a:pt x="7" y="18"/>
                      </a:lnTo>
                      <a:lnTo>
                        <a:pt x="4" y="12"/>
                      </a:lnTo>
                      <a:lnTo>
                        <a:pt x="0" y="6"/>
                      </a:lnTo>
                      <a:lnTo>
                        <a:pt x="4" y="4"/>
                      </a:lnTo>
                      <a:lnTo>
                        <a:pt x="10" y="4"/>
                      </a:lnTo>
                      <a:lnTo>
                        <a:pt x="16" y="4"/>
                      </a:lnTo>
                      <a:lnTo>
                        <a:pt x="22" y="0"/>
                      </a:lnTo>
                      <a:lnTo>
                        <a:pt x="24" y="2"/>
                      </a:lnTo>
                      <a:lnTo>
                        <a:pt x="30" y="4"/>
                      </a:lnTo>
                      <a:lnTo>
                        <a:pt x="30" y="7"/>
                      </a:lnTo>
                      <a:lnTo>
                        <a:pt x="33" y="11"/>
                      </a:lnTo>
                      <a:lnTo>
                        <a:pt x="40" y="1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sp>
            <p:nvSpPr>
              <p:cNvPr id="184" name="Freeform 176"/>
              <p:cNvSpPr>
                <a:spLocks noEditPoints="1"/>
              </p:cNvSpPr>
              <p:nvPr/>
            </p:nvSpPr>
            <p:spPr bwMode="auto">
              <a:xfrm>
                <a:off x="4714875" y="5926138"/>
                <a:ext cx="12700" cy="20638"/>
              </a:xfrm>
              <a:custGeom>
                <a:avLst/>
                <a:gdLst>
                  <a:gd name="T0" fmla="*/ 8 w 8"/>
                  <a:gd name="T1" fmla="*/ 12 h 13"/>
                  <a:gd name="T2" fmla="*/ 6 w 8"/>
                  <a:gd name="T3" fmla="*/ 13 h 13"/>
                  <a:gd name="T4" fmla="*/ 3 w 8"/>
                  <a:gd name="T5" fmla="*/ 9 h 13"/>
                  <a:gd name="T6" fmla="*/ 3 w 8"/>
                  <a:gd name="T7" fmla="*/ 8 h 13"/>
                  <a:gd name="T8" fmla="*/ 8 w 8"/>
                  <a:gd name="T9" fmla="*/ 12 h 13"/>
                  <a:gd name="T10" fmla="*/ 3 w 8"/>
                  <a:gd name="T11" fmla="*/ 1 h 13"/>
                  <a:gd name="T12" fmla="*/ 4 w 8"/>
                  <a:gd name="T13" fmla="*/ 7 h 13"/>
                  <a:gd name="T14" fmla="*/ 2 w 8"/>
                  <a:gd name="T15" fmla="*/ 6 h 13"/>
                  <a:gd name="T16" fmla="*/ 1 w 8"/>
                  <a:gd name="T17" fmla="*/ 7 h 13"/>
                  <a:gd name="T18" fmla="*/ 0 w 8"/>
                  <a:gd name="T19" fmla="*/ 4 h 13"/>
                  <a:gd name="T20" fmla="*/ 0 w 8"/>
                  <a:gd name="T21" fmla="*/ 0 h 13"/>
                  <a:gd name="T22" fmla="*/ 3 w 8"/>
                  <a:gd name="T2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3">
                    <a:moveTo>
                      <a:pt x="8" y="12"/>
                    </a:moveTo>
                    <a:lnTo>
                      <a:pt x="6" y="13"/>
                    </a:lnTo>
                    <a:lnTo>
                      <a:pt x="3" y="9"/>
                    </a:lnTo>
                    <a:lnTo>
                      <a:pt x="3" y="8"/>
                    </a:lnTo>
                    <a:lnTo>
                      <a:pt x="8" y="12"/>
                    </a:lnTo>
                    <a:close/>
                    <a:moveTo>
                      <a:pt x="3" y="1"/>
                    </a:moveTo>
                    <a:lnTo>
                      <a:pt x="4" y="7"/>
                    </a:lnTo>
                    <a:lnTo>
                      <a:pt x="2" y="6"/>
                    </a:lnTo>
                    <a:lnTo>
                      <a:pt x="1" y="7"/>
                    </a:lnTo>
                    <a:lnTo>
                      <a:pt x="0" y="4"/>
                    </a:lnTo>
                    <a:lnTo>
                      <a:pt x="0" y="0"/>
                    </a:lnTo>
                    <a:lnTo>
                      <a:pt x="3" y="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nvGrpSpPr>
            <p:cNvPr id="189" name="Group 189"/>
            <p:cNvGrpSpPr/>
            <p:nvPr/>
          </p:nvGrpSpPr>
          <p:grpSpPr>
            <a:xfrm>
              <a:off x="2481302" y="5321012"/>
              <a:ext cx="725215" cy="755920"/>
              <a:chOff x="2752725" y="5340350"/>
              <a:chExt cx="787400" cy="820738"/>
            </a:xfrm>
            <a:solidFill>
              <a:schemeClr val="bg2">
                <a:lumMod val="50000"/>
              </a:schemeClr>
            </a:solidFill>
          </p:grpSpPr>
          <p:sp>
            <p:nvSpPr>
              <p:cNvPr id="6" name="Freeform 5"/>
              <p:cNvSpPr>
                <a:spLocks/>
              </p:cNvSpPr>
              <p:nvPr/>
            </p:nvSpPr>
            <p:spPr bwMode="auto">
              <a:xfrm>
                <a:off x="3489325" y="5481638"/>
                <a:ext cx="50800" cy="42863"/>
              </a:xfrm>
              <a:custGeom>
                <a:avLst/>
                <a:gdLst>
                  <a:gd name="T0" fmla="*/ 0 w 32"/>
                  <a:gd name="T1" fmla="*/ 14 h 27"/>
                  <a:gd name="T2" fmla="*/ 1 w 32"/>
                  <a:gd name="T3" fmla="*/ 14 h 27"/>
                  <a:gd name="T4" fmla="*/ 1 w 32"/>
                  <a:gd name="T5" fmla="*/ 16 h 27"/>
                  <a:gd name="T6" fmla="*/ 7 w 32"/>
                  <a:gd name="T7" fmla="*/ 15 h 27"/>
                  <a:gd name="T8" fmla="*/ 12 w 32"/>
                  <a:gd name="T9" fmla="*/ 15 h 27"/>
                  <a:gd name="T10" fmla="*/ 17 w 32"/>
                  <a:gd name="T11" fmla="*/ 15 h 27"/>
                  <a:gd name="T12" fmla="*/ 22 w 32"/>
                  <a:gd name="T13" fmla="*/ 10 h 27"/>
                  <a:gd name="T14" fmla="*/ 26 w 32"/>
                  <a:gd name="T15" fmla="*/ 5 h 27"/>
                  <a:gd name="T16" fmla="*/ 30 w 32"/>
                  <a:gd name="T17" fmla="*/ 0 h 27"/>
                  <a:gd name="T18" fmla="*/ 31 w 32"/>
                  <a:gd name="T19" fmla="*/ 3 h 27"/>
                  <a:gd name="T20" fmla="*/ 32 w 32"/>
                  <a:gd name="T21" fmla="*/ 9 h 27"/>
                  <a:gd name="T22" fmla="*/ 29 w 32"/>
                  <a:gd name="T23" fmla="*/ 9 h 27"/>
                  <a:gd name="T24" fmla="*/ 29 w 32"/>
                  <a:gd name="T25" fmla="*/ 14 h 27"/>
                  <a:gd name="T26" fmla="*/ 30 w 32"/>
                  <a:gd name="T27" fmla="*/ 15 h 27"/>
                  <a:gd name="T28" fmla="*/ 26 w 32"/>
                  <a:gd name="T29" fmla="*/ 16 h 27"/>
                  <a:gd name="T30" fmla="*/ 26 w 32"/>
                  <a:gd name="T31" fmla="*/ 20 h 27"/>
                  <a:gd name="T32" fmla="*/ 25 w 32"/>
                  <a:gd name="T33" fmla="*/ 22 h 27"/>
                  <a:gd name="T34" fmla="*/ 24 w 32"/>
                  <a:gd name="T35" fmla="*/ 25 h 27"/>
                  <a:gd name="T36" fmla="*/ 23 w 32"/>
                  <a:gd name="T37" fmla="*/ 27 h 27"/>
                  <a:gd name="T38" fmla="*/ 3 w 32"/>
                  <a:gd name="T39" fmla="*/ 23 h 27"/>
                  <a:gd name="T40" fmla="*/ 1 w 32"/>
                  <a:gd name="T41" fmla="*/ 16 h 27"/>
                  <a:gd name="T42" fmla="*/ 0 w 32"/>
                  <a:gd name="T4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 h="27">
                    <a:moveTo>
                      <a:pt x="0" y="14"/>
                    </a:moveTo>
                    <a:lnTo>
                      <a:pt x="1" y="14"/>
                    </a:lnTo>
                    <a:lnTo>
                      <a:pt x="1" y="16"/>
                    </a:lnTo>
                    <a:lnTo>
                      <a:pt x="7" y="15"/>
                    </a:lnTo>
                    <a:lnTo>
                      <a:pt x="12" y="15"/>
                    </a:lnTo>
                    <a:lnTo>
                      <a:pt x="17" y="15"/>
                    </a:lnTo>
                    <a:lnTo>
                      <a:pt x="22" y="10"/>
                    </a:lnTo>
                    <a:lnTo>
                      <a:pt x="26" y="5"/>
                    </a:lnTo>
                    <a:lnTo>
                      <a:pt x="30" y="0"/>
                    </a:lnTo>
                    <a:lnTo>
                      <a:pt x="31" y="3"/>
                    </a:lnTo>
                    <a:lnTo>
                      <a:pt x="32" y="9"/>
                    </a:lnTo>
                    <a:lnTo>
                      <a:pt x="29" y="9"/>
                    </a:lnTo>
                    <a:lnTo>
                      <a:pt x="29" y="14"/>
                    </a:lnTo>
                    <a:lnTo>
                      <a:pt x="30" y="15"/>
                    </a:lnTo>
                    <a:lnTo>
                      <a:pt x="26" y="16"/>
                    </a:lnTo>
                    <a:lnTo>
                      <a:pt x="26" y="20"/>
                    </a:lnTo>
                    <a:lnTo>
                      <a:pt x="25" y="22"/>
                    </a:lnTo>
                    <a:lnTo>
                      <a:pt x="24" y="25"/>
                    </a:lnTo>
                    <a:lnTo>
                      <a:pt x="23" y="27"/>
                    </a:lnTo>
                    <a:lnTo>
                      <a:pt x="3" y="23"/>
                    </a:lnTo>
                    <a:lnTo>
                      <a:pt x="1" y="16"/>
                    </a:lnTo>
                    <a:lnTo>
                      <a:pt x="0" y="1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9"/>
              <p:cNvSpPr>
                <a:spLocks noEditPoints="1"/>
              </p:cNvSpPr>
              <p:nvPr/>
            </p:nvSpPr>
            <p:spPr bwMode="auto">
              <a:xfrm>
                <a:off x="3065463" y="5816600"/>
                <a:ext cx="131763" cy="146050"/>
              </a:xfrm>
              <a:custGeom>
                <a:avLst/>
                <a:gdLst>
                  <a:gd name="T0" fmla="*/ 33 w 83"/>
                  <a:gd name="T1" fmla="*/ 14 h 92"/>
                  <a:gd name="T2" fmla="*/ 36 w 83"/>
                  <a:gd name="T3" fmla="*/ 20 h 92"/>
                  <a:gd name="T4" fmla="*/ 43 w 83"/>
                  <a:gd name="T5" fmla="*/ 23 h 92"/>
                  <a:gd name="T6" fmla="*/ 48 w 83"/>
                  <a:gd name="T7" fmla="*/ 23 h 92"/>
                  <a:gd name="T8" fmla="*/ 52 w 83"/>
                  <a:gd name="T9" fmla="*/ 18 h 92"/>
                  <a:gd name="T10" fmla="*/ 56 w 83"/>
                  <a:gd name="T11" fmla="*/ 15 h 92"/>
                  <a:gd name="T12" fmla="*/ 59 w 83"/>
                  <a:gd name="T13" fmla="*/ 18 h 92"/>
                  <a:gd name="T14" fmla="*/ 68 w 83"/>
                  <a:gd name="T15" fmla="*/ 23 h 92"/>
                  <a:gd name="T16" fmla="*/ 68 w 83"/>
                  <a:gd name="T17" fmla="*/ 29 h 92"/>
                  <a:gd name="T18" fmla="*/ 70 w 83"/>
                  <a:gd name="T19" fmla="*/ 36 h 92"/>
                  <a:gd name="T20" fmla="*/ 71 w 83"/>
                  <a:gd name="T21" fmla="*/ 43 h 92"/>
                  <a:gd name="T22" fmla="*/ 78 w 83"/>
                  <a:gd name="T23" fmla="*/ 42 h 92"/>
                  <a:gd name="T24" fmla="*/ 82 w 83"/>
                  <a:gd name="T25" fmla="*/ 44 h 92"/>
                  <a:gd name="T26" fmla="*/ 83 w 83"/>
                  <a:gd name="T27" fmla="*/ 52 h 92"/>
                  <a:gd name="T28" fmla="*/ 82 w 83"/>
                  <a:gd name="T29" fmla="*/ 56 h 92"/>
                  <a:gd name="T30" fmla="*/ 68 w 83"/>
                  <a:gd name="T31" fmla="*/ 78 h 92"/>
                  <a:gd name="T32" fmla="*/ 77 w 83"/>
                  <a:gd name="T33" fmla="*/ 88 h 92"/>
                  <a:gd name="T34" fmla="*/ 48 w 83"/>
                  <a:gd name="T35" fmla="*/ 90 h 92"/>
                  <a:gd name="T36" fmla="*/ 17 w 83"/>
                  <a:gd name="T37" fmla="*/ 87 h 92"/>
                  <a:gd name="T38" fmla="*/ 12 w 83"/>
                  <a:gd name="T39" fmla="*/ 84 h 92"/>
                  <a:gd name="T40" fmla="*/ 4 w 83"/>
                  <a:gd name="T41" fmla="*/ 85 h 92"/>
                  <a:gd name="T42" fmla="*/ 0 w 83"/>
                  <a:gd name="T43" fmla="*/ 82 h 92"/>
                  <a:gd name="T44" fmla="*/ 2 w 83"/>
                  <a:gd name="T45" fmla="*/ 70 h 92"/>
                  <a:gd name="T46" fmla="*/ 5 w 83"/>
                  <a:gd name="T47" fmla="*/ 61 h 92"/>
                  <a:gd name="T48" fmla="*/ 11 w 83"/>
                  <a:gd name="T49" fmla="*/ 54 h 92"/>
                  <a:gd name="T50" fmla="*/ 13 w 83"/>
                  <a:gd name="T51" fmla="*/ 46 h 92"/>
                  <a:gd name="T52" fmla="*/ 11 w 83"/>
                  <a:gd name="T53" fmla="*/ 40 h 92"/>
                  <a:gd name="T54" fmla="*/ 7 w 83"/>
                  <a:gd name="T55" fmla="*/ 31 h 92"/>
                  <a:gd name="T56" fmla="*/ 10 w 83"/>
                  <a:gd name="T57" fmla="*/ 27 h 92"/>
                  <a:gd name="T58" fmla="*/ 7 w 83"/>
                  <a:gd name="T59" fmla="*/ 15 h 92"/>
                  <a:gd name="T60" fmla="*/ 4 w 83"/>
                  <a:gd name="T61" fmla="*/ 11 h 92"/>
                  <a:gd name="T62" fmla="*/ 8 w 83"/>
                  <a:gd name="T63" fmla="*/ 9 h 92"/>
                  <a:gd name="T64" fmla="*/ 31 w 83"/>
                  <a:gd name="T65" fmla="*/ 9 h 92"/>
                  <a:gd name="T66" fmla="*/ 4 w 83"/>
                  <a:gd name="T67" fmla="*/ 8 h 92"/>
                  <a:gd name="T68" fmla="*/ 4 w 83"/>
                  <a:gd name="T69" fmla="*/ 1 h 92"/>
                  <a:gd name="T70" fmla="*/ 8 w 83"/>
                  <a:gd name="T71" fmla="*/ 1 h 92"/>
                  <a:gd name="T72" fmla="*/ 5 w 83"/>
                  <a:gd name="T73"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3" h="92">
                    <a:moveTo>
                      <a:pt x="31" y="9"/>
                    </a:moveTo>
                    <a:lnTo>
                      <a:pt x="33" y="14"/>
                    </a:lnTo>
                    <a:lnTo>
                      <a:pt x="35" y="18"/>
                    </a:lnTo>
                    <a:lnTo>
                      <a:pt x="36" y="20"/>
                    </a:lnTo>
                    <a:lnTo>
                      <a:pt x="39" y="24"/>
                    </a:lnTo>
                    <a:lnTo>
                      <a:pt x="43" y="23"/>
                    </a:lnTo>
                    <a:lnTo>
                      <a:pt x="45" y="21"/>
                    </a:lnTo>
                    <a:lnTo>
                      <a:pt x="48" y="23"/>
                    </a:lnTo>
                    <a:lnTo>
                      <a:pt x="49" y="21"/>
                    </a:lnTo>
                    <a:lnTo>
                      <a:pt x="52" y="18"/>
                    </a:lnTo>
                    <a:lnTo>
                      <a:pt x="56" y="17"/>
                    </a:lnTo>
                    <a:lnTo>
                      <a:pt x="56" y="15"/>
                    </a:lnTo>
                    <a:lnTo>
                      <a:pt x="59" y="15"/>
                    </a:lnTo>
                    <a:lnTo>
                      <a:pt x="59" y="18"/>
                    </a:lnTo>
                    <a:lnTo>
                      <a:pt x="68" y="18"/>
                    </a:lnTo>
                    <a:lnTo>
                      <a:pt x="68" y="23"/>
                    </a:lnTo>
                    <a:lnTo>
                      <a:pt x="69" y="25"/>
                    </a:lnTo>
                    <a:lnTo>
                      <a:pt x="68" y="29"/>
                    </a:lnTo>
                    <a:lnTo>
                      <a:pt x="68" y="34"/>
                    </a:lnTo>
                    <a:lnTo>
                      <a:pt x="70" y="36"/>
                    </a:lnTo>
                    <a:lnTo>
                      <a:pt x="70" y="44"/>
                    </a:lnTo>
                    <a:lnTo>
                      <a:pt x="71" y="43"/>
                    </a:lnTo>
                    <a:lnTo>
                      <a:pt x="75" y="43"/>
                    </a:lnTo>
                    <a:lnTo>
                      <a:pt x="78" y="42"/>
                    </a:lnTo>
                    <a:lnTo>
                      <a:pt x="82" y="43"/>
                    </a:lnTo>
                    <a:lnTo>
                      <a:pt x="82" y="44"/>
                    </a:lnTo>
                    <a:lnTo>
                      <a:pt x="82" y="48"/>
                    </a:lnTo>
                    <a:lnTo>
                      <a:pt x="83" y="52"/>
                    </a:lnTo>
                    <a:lnTo>
                      <a:pt x="82" y="54"/>
                    </a:lnTo>
                    <a:lnTo>
                      <a:pt x="82" y="56"/>
                    </a:lnTo>
                    <a:lnTo>
                      <a:pt x="69" y="56"/>
                    </a:lnTo>
                    <a:lnTo>
                      <a:pt x="68" y="78"/>
                    </a:lnTo>
                    <a:lnTo>
                      <a:pt x="72" y="84"/>
                    </a:lnTo>
                    <a:lnTo>
                      <a:pt x="77" y="88"/>
                    </a:lnTo>
                    <a:lnTo>
                      <a:pt x="65" y="92"/>
                    </a:lnTo>
                    <a:lnTo>
                      <a:pt x="48" y="90"/>
                    </a:lnTo>
                    <a:lnTo>
                      <a:pt x="43" y="87"/>
                    </a:lnTo>
                    <a:lnTo>
                      <a:pt x="17" y="87"/>
                    </a:lnTo>
                    <a:lnTo>
                      <a:pt x="16" y="88"/>
                    </a:lnTo>
                    <a:lnTo>
                      <a:pt x="12" y="84"/>
                    </a:lnTo>
                    <a:lnTo>
                      <a:pt x="7" y="84"/>
                    </a:lnTo>
                    <a:lnTo>
                      <a:pt x="4" y="85"/>
                    </a:lnTo>
                    <a:lnTo>
                      <a:pt x="0" y="87"/>
                    </a:lnTo>
                    <a:lnTo>
                      <a:pt x="0" y="82"/>
                    </a:lnTo>
                    <a:lnTo>
                      <a:pt x="0" y="76"/>
                    </a:lnTo>
                    <a:lnTo>
                      <a:pt x="2" y="70"/>
                    </a:lnTo>
                    <a:lnTo>
                      <a:pt x="4" y="67"/>
                    </a:lnTo>
                    <a:lnTo>
                      <a:pt x="5" y="61"/>
                    </a:lnTo>
                    <a:lnTo>
                      <a:pt x="7" y="58"/>
                    </a:lnTo>
                    <a:lnTo>
                      <a:pt x="11" y="54"/>
                    </a:lnTo>
                    <a:lnTo>
                      <a:pt x="13" y="50"/>
                    </a:lnTo>
                    <a:lnTo>
                      <a:pt x="13" y="46"/>
                    </a:lnTo>
                    <a:lnTo>
                      <a:pt x="13" y="42"/>
                    </a:lnTo>
                    <a:lnTo>
                      <a:pt x="11" y="40"/>
                    </a:lnTo>
                    <a:lnTo>
                      <a:pt x="10" y="35"/>
                    </a:lnTo>
                    <a:lnTo>
                      <a:pt x="7" y="31"/>
                    </a:lnTo>
                    <a:lnTo>
                      <a:pt x="8" y="30"/>
                    </a:lnTo>
                    <a:lnTo>
                      <a:pt x="10" y="27"/>
                    </a:lnTo>
                    <a:lnTo>
                      <a:pt x="8" y="20"/>
                    </a:lnTo>
                    <a:lnTo>
                      <a:pt x="7" y="15"/>
                    </a:lnTo>
                    <a:lnTo>
                      <a:pt x="4" y="12"/>
                    </a:lnTo>
                    <a:lnTo>
                      <a:pt x="4" y="11"/>
                    </a:lnTo>
                    <a:lnTo>
                      <a:pt x="7" y="9"/>
                    </a:lnTo>
                    <a:lnTo>
                      <a:pt x="8" y="9"/>
                    </a:lnTo>
                    <a:lnTo>
                      <a:pt x="11" y="9"/>
                    </a:lnTo>
                    <a:lnTo>
                      <a:pt x="31" y="9"/>
                    </a:lnTo>
                    <a:close/>
                    <a:moveTo>
                      <a:pt x="5" y="7"/>
                    </a:moveTo>
                    <a:lnTo>
                      <a:pt x="4" y="8"/>
                    </a:lnTo>
                    <a:lnTo>
                      <a:pt x="1" y="3"/>
                    </a:lnTo>
                    <a:lnTo>
                      <a:pt x="4" y="1"/>
                    </a:lnTo>
                    <a:lnTo>
                      <a:pt x="6" y="0"/>
                    </a:lnTo>
                    <a:lnTo>
                      <a:pt x="8" y="1"/>
                    </a:lnTo>
                    <a:lnTo>
                      <a:pt x="6" y="3"/>
                    </a:lnTo>
                    <a:lnTo>
                      <a:pt x="5" y="4"/>
                    </a:lnTo>
                    <a:lnTo>
                      <a:pt x="5" y="7"/>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7"/>
              <p:cNvSpPr>
                <a:spLocks/>
              </p:cNvSpPr>
              <p:nvPr/>
            </p:nvSpPr>
            <p:spPr bwMode="auto">
              <a:xfrm>
                <a:off x="2882900" y="5607050"/>
                <a:ext cx="80963" cy="58738"/>
              </a:xfrm>
              <a:custGeom>
                <a:avLst/>
                <a:gdLst>
                  <a:gd name="T0" fmla="*/ 17 w 51"/>
                  <a:gd name="T1" fmla="*/ 37 h 37"/>
                  <a:gd name="T2" fmla="*/ 12 w 51"/>
                  <a:gd name="T3" fmla="*/ 35 h 37"/>
                  <a:gd name="T4" fmla="*/ 10 w 51"/>
                  <a:gd name="T5" fmla="*/ 35 h 37"/>
                  <a:gd name="T6" fmla="*/ 7 w 51"/>
                  <a:gd name="T7" fmla="*/ 37 h 37"/>
                  <a:gd name="T8" fmla="*/ 4 w 51"/>
                  <a:gd name="T9" fmla="*/ 36 h 37"/>
                  <a:gd name="T10" fmla="*/ 3 w 51"/>
                  <a:gd name="T11" fmla="*/ 34 h 37"/>
                  <a:gd name="T12" fmla="*/ 0 w 51"/>
                  <a:gd name="T13" fmla="*/ 33 h 37"/>
                  <a:gd name="T14" fmla="*/ 0 w 51"/>
                  <a:gd name="T15" fmla="*/ 28 h 37"/>
                  <a:gd name="T16" fmla="*/ 1 w 51"/>
                  <a:gd name="T17" fmla="*/ 25 h 37"/>
                  <a:gd name="T18" fmla="*/ 1 w 51"/>
                  <a:gd name="T19" fmla="*/ 23 h 37"/>
                  <a:gd name="T20" fmla="*/ 6 w 51"/>
                  <a:gd name="T21" fmla="*/ 17 h 37"/>
                  <a:gd name="T22" fmla="*/ 7 w 51"/>
                  <a:gd name="T23" fmla="*/ 12 h 37"/>
                  <a:gd name="T24" fmla="*/ 10 w 51"/>
                  <a:gd name="T25" fmla="*/ 11 h 37"/>
                  <a:gd name="T26" fmla="*/ 12 w 51"/>
                  <a:gd name="T27" fmla="*/ 12 h 37"/>
                  <a:gd name="T28" fmla="*/ 16 w 51"/>
                  <a:gd name="T29" fmla="*/ 11 h 37"/>
                  <a:gd name="T30" fmla="*/ 16 w 51"/>
                  <a:gd name="T31" fmla="*/ 8 h 37"/>
                  <a:gd name="T32" fmla="*/ 22 w 51"/>
                  <a:gd name="T33" fmla="*/ 6 h 37"/>
                  <a:gd name="T34" fmla="*/ 23 w 51"/>
                  <a:gd name="T35" fmla="*/ 4 h 37"/>
                  <a:gd name="T36" fmla="*/ 29 w 51"/>
                  <a:gd name="T37" fmla="*/ 1 h 37"/>
                  <a:gd name="T38" fmla="*/ 33 w 51"/>
                  <a:gd name="T39" fmla="*/ 0 h 37"/>
                  <a:gd name="T40" fmla="*/ 34 w 51"/>
                  <a:gd name="T41" fmla="*/ 1 h 37"/>
                  <a:gd name="T42" fmla="*/ 39 w 51"/>
                  <a:gd name="T43" fmla="*/ 1 h 37"/>
                  <a:gd name="T44" fmla="*/ 39 w 51"/>
                  <a:gd name="T45" fmla="*/ 5 h 37"/>
                  <a:gd name="T46" fmla="*/ 39 w 51"/>
                  <a:gd name="T47" fmla="*/ 7 h 37"/>
                  <a:gd name="T48" fmla="*/ 42 w 51"/>
                  <a:gd name="T49" fmla="*/ 12 h 37"/>
                  <a:gd name="T50" fmla="*/ 44 w 51"/>
                  <a:gd name="T51" fmla="*/ 16 h 37"/>
                  <a:gd name="T52" fmla="*/ 51 w 51"/>
                  <a:gd name="T53" fmla="*/ 17 h 37"/>
                  <a:gd name="T54" fmla="*/ 51 w 51"/>
                  <a:gd name="T55" fmla="*/ 22 h 37"/>
                  <a:gd name="T56" fmla="*/ 50 w 51"/>
                  <a:gd name="T57" fmla="*/ 23 h 37"/>
                  <a:gd name="T58" fmla="*/ 46 w 51"/>
                  <a:gd name="T59" fmla="*/ 24 h 37"/>
                  <a:gd name="T60" fmla="*/ 45 w 51"/>
                  <a:gd name="T61" fmla="*/ 27 h 37"/>
                  <a:gd name="T62" fmla="*/ 42 w 51"/>
                  <a:gd name="T63" fmla="*/ 28 h 37"/>
                  <a:gd name="T64" fmla="*/ 36 w 51"/>
                  <a:gd name="T65" fmla="*/ 28 h 37"/>
                  <a:gd name="T66" fmla="*/ 34 w 51"/>
                  <a:gd name="T67" fmla="*/ 28 h 37"/>
                  <a:gd name="T68" fmla="*/ 32 w 51"/>
                  <a:gd name="T69" fmla="*/ 28 h 37"/>
                  <a:gd name="T70" fmla="*/ 28 w 51"/>
                  <a:gd name="T71" fmla="*/ 28 h 37"/>
                  <a:gd name="T72" fmla="*/ 17 w 51"/>
                  <a:gd name="T73" fmla="*/ 28 h 37"/>
                  <a:gd name="T74" fmla="*/ 16 w 51"/>
                  <a:gd name="T75" fmla="*/ 31 h 37"/>
                  <a:gd name="T76" fmla="*/ 17 w 51"/>
                  <a:gd name="T7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1" h="37">
                    <a:moveTo>
                      <a:pt x="17" y="37"/>
                    </a:moveTo>
                    <a:lnTo>
                      <a:pt x="12" y="35"/>
                    </a:lnTo>
                    <a:lnTo>
                      <a:pt x="10" y="35"/>
                    </a:lnTo>
                    <a:lnTo>
                      <a:pt x="7" y="37"/>
                    </a:lnTo>
                    <a:lnTo>
                      <a:pt x="4" y="36"/>
                    </a:lnTo>
                    <a:lnTo>
                      <a:pt x="3" y="34"/>
                    </a:lnTo>
                    <a:lnTo>
                      <a:pt x="0" y="33"/>
                    </a:lnTo>
                    <a:lnTo>
                      <a:pt x="0" y="28"/>
                    </a:lnTo>
                    <a:lnTo>
                      <a:pt x="1" y="25"/>
                    </a:lnTo>
                    <a:lnTo>
                      <a:pt x="1" y="23"/>
                    </a:lnTo>
                    <a:lnTo>
                      <a:pt x="6" y="17"/>
                    </a:lnTo>
                    <a:lnTo>
                      <a:pt x="7" y="12"/>
                    </a:lnTo>
                    <a:lnTo>
                      <a:pt x="10" y="11"/>
                    </a:lnTo>
                    <a:lnTo>
                      <a:pt x="12" y="12"/>
                    </a:lnTo>
                    <a:lnTo>
                      <a:pt x="16" y="11"/>
                    </a:lnTo>
                    <a:lnTo>
                      <a:pt x="16" y="8"/>
                    </a:lnTo>
                    <a:lnTo>
                      <a:pt x="22" y="6"/>
                    </a:lnTo>
                    <a:lnTo>
                      <a:pt x="23" y="4"/>
                    </a:lnTo>
                    <a:lnTo>
                      <a:pt x="29" y="1"/>
                    </a:lnTo>
                    <a:lnTo>
                      <a:pt x="33" y="0"/>
                    </a:lnTo>
                    <a:lnTo>
                      <a:pt x="34" y="1"/>
                    </a:lnTo>
                    <a:lnTo>
                      <a:pt x="39" y="1"/>
                    </a:lnTo>
                    <a:lnTo>
                      <a:pt x="39" y="5"/>
                    </a:lnTo>
                    <a:lnTo>
                      <a:pt x="39" y="7"/>
                    </a:lnTo>
                    <a:lnTo>
                      <a:pt x="42" y="12"/>
                    </a:lnTo>
                    <a:lnTo>
                      <a:pt x="44" y="16"/>
                    </a:lnTo>
                    <a:lnTo>
                      <a:pt x="51" y="17"/>
                    </a:lnTo>
                    <a:lnTo>
                      <a:pt x="51" y="22"/>
                    </a:lnTo>
                    <a:lnTo>
                      <a:pt x="50" y="23"/>
                    </a:lnTo>
                    <a:lnTo>
                      <a:pt x="46" y="24"/>
                    </a:lnTo>
                    <a:lnTo>
                      <a:pt x="45" y="27"/>
                    </a:lnTo>
                    <a:lnTo>
                      <a:pt x="42" y="28"/>
                    </a:lnTo>
                    <a:lnTo>
                      <a:pt x="36" y="28"/>
                    </a:lnTo>
                    <a:lnTo>
                      <a:pt x="34" y="28"/>
                    </a:lnTo>
                    <a:lnTo>
                      <a:pt x="32" y="28"/>
                    </a:lnTo>
                    <a:lnTo>
                      <a:pt x="28" y="28"/>
                    </a:lnTo>
                    <a:lnTo>
                      <a:pt x="17" y="28"/>
                    </a:lnTo>
                    <a:lnTo>
                      <a:pt x="16" y="31"/>
                    </a:lnTo>
                    <a:lnTo>
                      <a:pt x="17" y="3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1" name="Freeform 19"/>
              <p:cNvSpPr>
                <a:spLocks/>
              </p:cNvSpPr>
              <p:nvPr/>
            </p:nvSpPr>
            <p:spPr bwMode="auto">
              <a:xfrm>
                <a:off x="3249613" y="5792788"/>
                <a:ext cx="19050" cy="23813"/>
              </a:xfrm>
              <a:custGeom>
                <a:avLst/>
                <a:gdLst>
                  <a:gd name="T0" fmla="*/ 2 w 12"/>
                  <a:gd name="T1" fmla="*/ 15 h 15"/>
                  <a:gd name="T2" fmla="*/ 1 w 12"/>
                  <a:gd name="T3" fmla="*/ 6 h 15"/>
                  <a:gd name="T4" fmla="*/ 0 w 12"/>
                  <a:gd name="T5" fmla="*/ 4 h 15"/>
                  <a:gd name="T6" fmla="*/ 4 w 12"/>
                  <a:gd name="T7" fmla="*/ 4 h 15"/>
                  <a:gd name="T8" fmla="*/ 6 w 12"/>
                  <a:gd name="T9" fmla="*/ 0 h 15"/>
                  <a:gd name="T10" fmla="*/ 10 w 12"/>
                  <a:gd name="T11" fmla="*/ 0 h 15"/>
                  <a:gd name="T12" fmla="*/ 10 w 12"/>
                  <a:gd name="T13" fmla="*/ 4 h 15"/>
                  <a:gd name="T14" fmla="*/ 12 w 12"/>
                  <a:gd name="T15" fmla="*/ 5 h 15"/>
                  <a:gd name="T16" fmla="*/ 12 w 12"/>
                  <a:gd name="T17" fmla="*/ 7 h 15"/>
                  <a:gd name="T18" fmla="*/ 10 w 12"/>
                  <a:gd name="T19" fmla="*/ 9 h 15"/>
                  <a:gd name="T20" fmla="*/ 7 w 12"/>
                  <a:gd name="T21" fmla="*/ 12 h 15"/>
                  <a:gd name="T22" fmla="*/ 5 w 12"/>
                  <a:gd name="T23" fmla="*/ 15 h 15"/>
                  <a:gd name="T24" fmla="*/ 2 w 12"/>
                  <a:gd name="T25"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5">
                    <a:moveTo>
                      <a:pt x="2" y="15"/>
                    </a:moveTo>
                    <a:lnTo>
                      <a:pt x="1" y="6"/>
                    </a:lnTo>
                    <a:lnTo>
                      <a:pt x="0" y="4"/>
                    </a:lnTo>
                    <a:lnTo>
                      <a:pt x="4" y="4"/>
                    </a:lnTo>
                    <a:lnTo>
                      <a:pt x="6" y="0"/>
                    </a:lnTo>
                    <a:lnTo>
                      <a:pt x="10" y="0"/>
                    </a:lnTo>
                    <a:lnTo>
                      <a:pt x="10" y="4"/>
                    </a:lnTo>
                    <a:lnTo>
                      <a:pt x="12" y="5"/>
                    </a:lnTo>
                    <a:lnTo>
                      <a:pt x="12" y="7"/>
                    </a:lnTo>
                    <a:lnTo>
                      <a:pt x="10" y="9"/>
                    </a:lnTo>
                    <a:lnTo>
                      <a:pt x="7" y="12"/>
                    </a:lnTo>
                    <a:lnTo>
                      <a:pt x="5" y="15"/>
                    </a:lnTo>
                    <a:lnTo>
                      <a:pt x="2" y="15"/>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2" name="Freeform 20"/>
              <p:cNvSpPr>
                <a:spLocks/>
              </p:cNvSpPr>
              <p:nvPr/>
            </p:nvSpPr>
            <p:spPr bwMode="auto">
              <a:xfrm>
                <a:off x="2947988" y="5637213"/>
                <a:ext cx="33338" cy="65088"/>
              </a:xfrm>
              <a:custGeom>
                <a:avLst/>
                <a:gdLst>
                  <a:gd name="T0" fmla="*/ 14 w 21"/>
                  <a:gd name="T1" fmla="*/ 41 h 41"/>
                  <a:gd name="T2" fmla="*/ 8 w 21"/>
                  <a:gd name="T3" fmla="*/ 41 h 41"/>
                  <a:gd name="T4" fmla="*/ 6 w 21"/>
                  <a:gd name="T5" fmla="*/ 37 h 41"/>
                  <a:gd name="T6" fmla="*/ 6 w 21"/>
                  <a:gd name="T7" fmla="*/ 22 h 41"/>
                  <a:gd name="T8" fmla="*/ 5 w 21"/>
                  <a:gd name="T9" fmla="*/ 20 h 41"/>
                  <a:gd name="T10" fmla="*/ 5 w 21"/>
                  <a:gd name="T11" fmla="*/ 17 h 41"/>
                  <a:gd name="T12" fmla="*/ 3 w 21"/>
                  <a:gd name="T13" fmla="*/ 15 h 41"/>
                  <a:gd name="T14" fmla="*/ 0 w 21"/>
                  <a:gd name="T15" fmla="*/ 12 h 41"/>
                  <a:gd name="T16" fmla="*/ 1 w 21"/>
                  <a:gd name="T17" fmla="*/ 9 h 41"/>
                  <a:gd name="T18" fmla="*/ 4 w 21"/>
                  <a:gd name="T19" fmla="*/ 8 h 41"/>
                  <a:gd name="T20" fmla="*/ 5 w 21"/>
                  <a:gd name="T21" fmla="*/ 5 h 41"/>
                  <a:gd name="T22" fmla="*/ 9 w 21"/>
                  <a:gd name="T23" fmla="*/ 4 h 41"/>
                  <a:gd name="T24" fmla="*/ 10 w 21"/>
                  <a:gd name="T25" fmla="*/ 3 h 41"/>
                  <a:gd name="T26" fmla="*/ 12 w 21"/>
                  <a:gd name="T27" fmla="*/ 0 h 41"/>
                  <a:gd name="T28" fmla="*/ 15 w 21"/>
                  <a:gd name="T29" fmla="*/ 0 h 41"/>
                  <a:gd name="T30" fmla="*/ 20 w 21"/>
                  <a:gd name="T31" fmla="*/ 4 h 41"/>
                  <a:gd name="T32" fmla="*/ 20 w 21"/>
                  <a:gd name="T33" fmla="*/ 6 h 41"/>
                  <a:gd name="T34" fmla="*/ 21 w 21"/>
                  <a:gd name="T35" fmla="*/ 11 h 41"/>
                  <a:gd name="T36" fmla="*/ 20 w 21"/>
                  <a:gd name="T37" fmla="*/ 14 h 41"/>
                  <a:gd name="T38" fmla="*/ 21 w 21"/>
                  <a:gd name="T39" fmla="*/ 15 h 41"/>
                  <a:gd name="T40" fmla="*/ 17 w 21"/>
                  <a:gd name="T41" fmla="*/ 20 h 41"/>
                  <a:gd name="T42" fmla="*/ 15 w 21"/>
                  <a:gd name="T43" fmla="*/ 21 h 41"/>
                  <a:gd name="T44" fmla="*/ 14 w 21"/>
                  <a:gd name="T45" fmla="*/ 26 h 41"/>
                  <a:gd name="T46" fmla="*/ 14 w 21"/>
                  <a:gd name="T47" fmla="*/ 30 h 41"/>
                  <a:gd name="T48" fmla="*/ 14 w 21"/>
                  <a:gd name="T49"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 h="41">
                    <a:moveTo>
                      <a:pt x="14" y="41"/>
                    </a:moveTo>
                    <a:lnTo>
                      <a:pt x="8" y="41"/>
                    </a:lnTo>
                    <a:lnTo>
                      <a:pt x="6" y="37"/>
                    </a:lnTo>
                    <a:lnTo>
                      <a:pt x="6" y="22"/>
                    </a:lnTo>
                    <a:lnTo>
                      <a:pt x="5" y="20"/>
                    </a:lnTo>
                    <a:lnTo>
                      <a:pt x="5" y="17"/>
                    </a:lnTo>
                    <a:lnTo>
                      <a:pt x="3" y="15"/>
                    </a:lnTo>
                    <a:lnTo>
                      <a:pt x="0" y="12"/>
                    </a:lnTo>
                    <a:lnTo>
                      <a:pt x="1" y="9"/>
                    </a:lnTo>
                    <a:lnTo>
                      <a:pt x="4" y="8"/>
                    </a:lnTo>
                    <a:lnTo>
                      <a:pt x="5" y="5"/>
                    </a:lnTo>
                    <a:lnTo>
                      <a:pt x="9" y="4"/>
                    </a:lnTo>
                    <a:lnTo>
                      <a:pt x="10" y="3"/>
                    </a:lnTo>
                    <a:lnTo>
                      <a:pt x="12" y="0"/>
                    </a:lnTo>
                    <a:lnTo>
                      <a:pt x="15" y="0"/>
                    </a:lnTo>
                    <a:lnTo>
                      <a:pt x="20" y="4"/>
                    </a:lnTo>
                    <a:lnTo>
                      <a:pt x="20" y="6"/>
                    </a:lnTo>
                    <a:lnTo>
                      <a:pt x="21" y="11"/>
                    </a:lnTo>
                    <a:lnTo>
                      <a:pt x="20" y="14"/>
                    </a:lnTo>
                    <a:lnTo>
                      <a:pt x="21" y="15"/>
                    </a:lnTo>
                    <a:lnTo>
                      <a:pt x="17" y="20"/>
                    </a:lnTo>
                    <a:lnTo>
                      <a:pt x="15" y="21"/>
                    </a:lnTo>
                    <a:lnTo>
                      <a:pt x="14" y="26"/>
                    </a:lnTo>
                    <a:lnTo>
                      <a:pt x="14" y="30"/>
                    </a:lnTo>
                    <a:lnTo>
                      <a:pt x="14" y="4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29" name="Freeform 26"/>
              <p:cNvSpPr>
                <a:spLocks/>
              </p:cNvSpPr>
              <p:nvPr/>
            </p:nvSpPr>
            <p:spPr bwMode="auto">
              <a:xfrm>
                <a:off x="3151188" y="5957888"/>
                <a:ext cx="101600" cy="106363"/>
              </a:xfrm>
              <a:custGeom>
                <a:avLst/>
                <a:gdLst>
                  <a:gd name="T0" fmla="*/ 39 w 64"/>
                  <a:gd name="T1" fmla="*/ 6 h 67"/>
                  <a:gd name="T2" fmla="*/ 40 w 64"/>
                  <a:gd name="T3" fmla="*/ 7 h 67"/>
                  <a:gd name="T4" fmla="*/ 43 w 64"/>
                  <a:gd name="T5" fmla="*/ 12 h 67"/>
                  <a:gd name="T6" fmla="*/ 50 w 64"/>
                  <a:gd name="T7" fmla="*/ 19 h 67"/>
                  <a:gd name="T8" fmla="*/ 53 w 64"/>
                  <a:gd name="T9" fmla="*/ 21 h 67"/>
                  <a:gd name="T10" fmla="*/ 53 w 64"/>
                  <a:gd name="T11" fmla="*/ 23 h 67"/>
                  <a:gd name="T12" fmla="*/ 56 w 64"/>
                  <a:gd name="T13" fmla="*/ 27 h 67"/>
                  <a:gd name="T14" fmla="*/ 61 w 64"/>
                  <a:gd name="T15" fmla="*/ 28 h 67"/>
                  <a:gd name="T16" fmla="*/ 64 w 64"/>
                  <a:gd name="T17" fmla="*/ 32 h 67"/>
                  <a:gd name="T18" fmla="*/ 55 w 64"/>
                  <a:gd name="T19" fmla="*/ 36 h 67"/>
                  <a:gd name="T20" fmla="*/ 50 w 64"/>
                  <a:gd name="T21" fmla="*/ 42 h 67"/>
                  <a:gd name="T22" fmla="*/ 47 w 64"/>
                  <a:gd name="T23" fmla="*/ 47 h 67"/>
                  <a:gd name="T24" fmla="*/ 45 w 64"/>
                  <a:gd name="T25" fmla="*/ 50 h 67"/>
                  <a:gd name="T26" fmla="*/ 41 w 64"/>
                  <a:gd name="T27" fmla="*/ 51 h 67"/>
                  <a:gd name="T28" fmla="*/ 40 w 64"/>
                  <a:gd name="T29" fmla="*/ 54 h 67"/>
                  <a:gd name="T30" fmla="*/ 39 w 64"/>
                  <a:gd name="T31" fmla="*/ 57 h 67"/>
                  <a:gd name="T32" fmla="*/ 35 w 64"/>
                  <a:gd name="T33" fmla="*/ 58 h 67"/>
                  <a:gd name="T34" fmla="*/ 29 w 64"/>
                  <a:gd name="T35" fmla="*/ 58 h 67"/>
                  <a:gd name="T36" fmla="*/ 27 w 64"/>
                  <a:gd name="T37" fmla="*/ 56 h 67"/>
                  <a:gd name="T38" fmla="*/ 23 w 64"/>
                  <a:gd name="T39" fmla="*/ 54 h 67"/>
                  <a:gd name="T40" fmla="*/ 21 w 64"/>
                  <a:gd name="T41" fmla="*/ 57 h 67"/>
                  <a:gd name="T42" fmla="*/ 18 w 64"/>
                  <a:gd name="T43" fmla="*/ 61 h 67"/>
                  <a:gd name="T44" fmla="*/ 16 w 64"/>
                  <a:gd name="T45" fmla="*/ 62 h 67"/>
                  <a:gd name="T46" fmla="*/ 12 w 64"/>
                  <a:gd name="T47" fmla="*/ 65 h 67"/>
                  <a:gd name="T48" fmla="*/ 8 w 64"/>
                  <a:gd name="T49" fmla="*/ 67 h 67"/>
                  <a:gd name="T50" fmla="*/ 6 w 64"/>
                  <a:gd name="T51" fmla="*/ 64 h 67"/>
                  <a:gd name="T52" fmla="*/ 6 w 64"/>
                  <a:gd name="T53" fmla="*/ 59 h 67"/>
                  <a:gd name="T54" fmla="*/ 3 w 64"/>
                  <a:gd name="T55" fmla="*/ 52 h 67"/>
                  <a:gd name="T56" fmla="*/ 0 w 64"/>
                  <a:gd name="T57" fmla="*/ 51 h 67"/>
                  <a:gd name="T58" fmla="*/ 0 w 64"/>
                  <a:gd name="T59" fmla="*/ 30 h 67"/>
                  <a:gd name="T60" fmla="*/ 8 w 64"/>
                  <a:gd name="T61" fmla="*/ 29 h 67"/>
                  <a:gd name="T62" fmla="*/ 8 w 64"/>
                  <a:gd name="T63" fmla="*/ 4 h 67"/>
                  <a:gd name="T64" fmla="*/ 12 w 64"/>
                  <a:gd name="T65" fmla="*/ 4 h 67"/>
                  <a:gd name="T66" fmla="*/ 23 w 64"/>
                  <a:gd name="T67" fmla="*/ 1 h 67"/>
                  <a:gd name="T68" fmla="*/ 26 w 64"/>
                  <a:gd name="T69" fmla="*/ 5 h 67"/>
                  <a:gd name="T70" fmla="*/ 29 w 64"/>
                  <a:gd name="T71" fmla="*/ 1 h 67"/>
                  <a:gd name="T72" fmla="*/ 32 w 64"/>
                  <a:gd name="T73" fmla="*/ 1 h 67"/>
                  <a:gd name="T74" fmla="*/ 35 w 64"/>
                  <a:gd name="T75" fmla="*/ 0 h 67"/>
                  <a:gd name="T76" fmla="*/ 37 w 64"/>
                  <a:gd name="T77" fmla="*/ 1 h 67"/>
                  <a:gd name="T78" fmla="*/ 39 w 64"/>
                  <a:gd name="T79" fmla="*/ 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4" h="67">
                    <a:moveTo>
                      <a:pt x="39" y="6"/>
                    </a:moveTo>
                    <a:lnTo>
                      <a:pt x="40" y="7"/>
                    </a:lnTo>
                    <a:lnTo>
                      <a:pt x="43" y="12"/>
                    </a:lnTo>
                    <a:lnTo>
                      <a:pt x="50" y="19"/>
                    </a:lnTo>
                    <a:lnTo>
                      <a:pt x="53" y="21"/>
                    </a:lnTo>
                    <a:lnTo>
                      <a:pt x="53" y="23"/>
                    </a:lnTo>
                    <a:lnTo>
                      <a:pt x="56" y="27"/>
                    </a:lnTo>
                    <a:lnTo>
                      <a:pt x="61" y="28"/>
                    </a:lnTo>
                    <a:lnTo>
                      <a:pt x="64" y="32"/>
                    </a:lnTo>
                    <a:lnTo>
                      <a:pt x="55" y="36"/>
                    </a:lnTo>
                    <a:lnTo>
                      <a:pt x="50" y="42"/>
                    </a:lnTo>
                    <a:lnTo>
                      <a:pt x="47" y="47"/>
                    </a:lnTo>
                    <a:lnTo>
                      <a:pt x="45" y="50"/>
                    </a:lnTo>
                    <a:lnTo>
                      <a:pt x="41" y="51"/>
                    </a:lnTo>
                    <a:lnTo>
                      <a:pt x="40" y="54"/>
                    </a:lnTo>
                    <a:lnTo>
                      <a:pt x="39" y="57"/>
                    </a:lnTo>
                    <a:lnTo>
                      <a:pt x="35" y="58"/>
                    </a:lnTo>
                    <a:lnTo>
                      <a:pt x="29" y="58"/>
                    </a:lnTo>
                    <a:lnTo>
                      <a:pt x="27" y="56"/>
                    </a:lnTo>
                    <a:lnTo>
                      <a:pt x="23" y="54"/>
                    </a:lnTo>
                    <a:lnTo>
                      <a:pt x="21" y="57"/>
                    </a:lnTo>
                    <a:lnTo>
                      <a:pt x="18" y="61"/>
                    </a:lnTo>
                    <a:lnTo>
                      <a:pt x="16" y="62"/>
                    </a:lnTo>
                    <a:lnTo>
                      <a:pt x="12" y="65"/>
                    </a:lnTo>
                    <a:lnTo>
                      <a:pt x="8" y="67"/>
                    </a:lnTo>
                    <a:lnTo>
                      <a:pt x="6" y="64"/>
                    </a:lnTo>
                    <a:lnTo>
                      <a:pt x="6" y="59"/>
                    </a:lnTo>
                    <a:lnTo>
                      <a:pt x="3" y="52"/>
                    </a:lnTo>
                    <a:lnTo>
                      <a:pt x="0" y="51"/>
                    </a:lnTo>
                    <a:lnTo>
                      <a:pt x="0" y="30"/>
                    </a:lnTo>
                    <a:lnTo>
                      <a:pt x="8" y="29"/>
                    </a:lnTo>
                    <a:lnTo>
                      <a:pt x="8" y="4"/>
                    </a:lnTo>
                    <a:lnTo>
                      <a:pt x="12" y="4"/>
                    </a:lnTo>
                    <a:lnTo>
                      <a:pt x="23" y="1"/>
                    </a:lnTo>
                    <a:lnTo>
                      <a:pt x="26" y="5"/>
                    </a:lnTo>
                    <a:lnTo>
                      <a:pt x="29" y="1"/>
                    </a:lnTo>
                    <a:lnTo>
                      <a:pt x="32" y="1"/>
                    </a:lnTo>
                    <a:lnTo>
                      <a:pt x="35" y="0"/>
                    </a:lnTo>
                    <a:lnTo>
                      <a:pt x="37" y="1"/>
                    </a:lnTo>
                    <a:lnTo>
                      <a:pt x="39" y="6"/>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3" name="Freeform 30"/>
              <p:cNvSpPr>
                <a:spLocks/>
              </p:cNvSpPr>
              <p:nvPr/>
            </p:nvSpPr>
            <p:spPr bwMode="auto">
              <a:xfrm>
                <a:off x="3071813" y="5711825"/>
                <a:ext cx="200025" cy="198438"/>
              </a:xfrm>
              <a:custGeom>
                <a:avLst/>
                <a:gdLst>
                  <a:gd name="T0" fmla="*/ 124 w 126"/>
                  <a:gd name="T1" fmla="*/ 20 h 125"/>
                  <a:gd name="T2" fmla="*/ 124 w 126"/>
                  <a:gd name="T3" fmla="*/ 23 h 125"/>
                  <a:gd name="T4" fmla="*/ 119 w 126"/>
                  <a:gd name="T5" fmla="*/ 28 h 125"/>
                  <a:gd name="T6" fmla="*/ 117 w 126"/>
                  <a:gd name="T7" fmla="*/ 37 h 125"/>
                  <a:gd name="T8" fmla="*/ 116 w 126"/>
                  <a:gd name="T9" fmla="*/ 44 h 125"/>
                  <a:gd name="T10" fmla="*/ 113 w 126"/>
                  <a:gd name="T11" fmla="*/ 50 h 125"/>
                  <a:gd name="T12" fmla="*/ 112 w 126"/>
                  <a:gd name="T13" fmla="*/ 55 h 125"/>
                  <a:gd name="T14" fmla="*/ 114 w 126"/>
                  <a:gd name="T15" fmla="*/ 66 h 125"/>
                  <a:gd name="T16" fmla="*/ 114 w 126"/>
                  <a:gd name="T17" fmla="*/ 75 h 125"/>
                  <a:gd name="T18" fmla="*/ 120 w 126"/>
                  <a:gd name="T19" fmla="*/ 83 h 125"/>
                  <a:gd name="T20" fmla="*/ 120 w 126"/>
                  <a:gd name="T21" fmla="*/ 91 h 125"/>
                  <a:gd name="T22" fmla="*/ 109 w 126"/>
                  <a:gd name="T23" fmla="*/ 92 h 125"/>
                  <a:gd name="T24" fmla="*/ 109 w 126"/>
                  <a:gd name="T25" fmla="*/ 100 h 125"/>
                  <a:gd name="T26" fmla="*/ 107 w 126"/>
                  <a:gd name="T27" fmla="*/ 115 h 125"/>
                  <a:gd name="T28" fmla="*/ 114 w 126"/>
                  <a:gd name="T29" fmla="*/ 119 h 125"/>
                  <a:gd name="T30" fmla="*/ 117 w 126"/>
                  <a:gd name="T31" fmla="*/ 125 h 125"/>
                  <a:gd name="T32" fmla="*/ 108 w 126"/>
                  <a:gd name="T33" fmla="*/ 121 h 125"/>
                  <a:gd name="T34" fmla="*/ 101 w 126"/>
                  <a:gd name="T35" fmla="*/ 116 h 125"/>
                  <a:gd name="T36" fmla="*/ 95 w 126"/>
                  <a:gd name="T37" fmla="*/ 115 h 125"/>
                  <a:gd name="T38" fmla="*/ 88 w 126"/>
                  <a:gd name="T39" fmla="*/ 112 h 125"/>
                  <a:gd name="T40" fmla="*/ 80 w 126"/>
                  <a:gd name="T41" fmla="*/ 112 h 125"/>
                  <a:gd name="T42" fmla="*/ 78 w 126"/>
                  <a:gd name="T43" fmla="*/ 109 h 125"/>
                  <a:gd name="T44" fmla="*/ 71 w 126"/>
                  <a:gd name="T45" fmla="*/ 109 h 125"/>
                  <a:gd name="T46" fmla="*/ 66 w 126"/>
                  <a:gd name="T47" fmla="*/ 110 h 125"/>
                  <a:gd name="T48" fmla="*/ 64 w 126"/>
                  <a:gd name="T49" fmla="*/ 100 h 125"/>
                  <a:gd name="T50" fmla="*/ 65 w 126"/>
                  <a:gd name="T51" fmla="*/ 91 h 125"/>
                  <a:gd name="T52" fmla="*/ 64 w 126"/>
                  <a:gd name="T53" fmla="*/ 84 h 125"/>
                  <a:gd name="T54" fmla="*/ 55 w 126"/>
                  <a:gd name="T55" fmla="*/ 81 h 125"/>
                  <a:gd name="T56" fmla="*/ 52 w 126"/>
                  <a:gd name="T57" fmla="*/ 83 h 125"/>
                  <a:gd name="T58" fmla="*/ 45 w 126"/>
                  <a:gd name="T59" fmla="*/ 87 h 125"/>
                  <a:gd name="T60" fmla="*/ 41 w 126"/>
                  <a:gd name="T61" fmla="*/ 87 h 125"/>
                  <a:gd name="T62" fmla="*/ 35 w 126"/>
                  <a:gd name="T63" fmla="*/ 90 h 125"/>
                  <a:gd name="T64" fmla="*/ 31 w 126"/>
                  <a:gd name="T65" fmla="*/ 84 h 125"/>
                  <a:gd name="T66" fmla="*/ 27 w 126"/>
                  <a:gd name="T67" fmla="*/ 75 h 125"/>
                  <a:gd name="T68" fmla="*/ 4 w 126"/>
                  <a:gd name="T69" fmla="*/ 75 h 125"/>
                  <a:gd name="T70" fmla="*/ 0 w 126"/>
                  <a:gd name="T71" fmla="*/ 77 h 125"/>
                  <a:gd name="T72" fmla="*/ 1 w 126"/>
                  <a:gd name="T73" fmla="*/ 73 h 125"/>
                  <a:gd name="T74" fmla="*/ 2 w 126"/>
                  <a:gd name="T75" fmla="*/ 69 h 125"/>
                  <a:gd name="T76" fmla="*/ 7 w 126"/>
                  <a:gd name="T77" fmla="*/ 68 h 125"/>
                  <a:gd name="T78" fmla="*/ 12 w 126"/>
                  <a:gd name="T79" fmla="*/ 66 h 125"/>
                  <a:gd name="T80" fmla="*/ 15 w 126"/>
                  <a:gd name="T81" fmla="*/ 69 h 125"/>
                  <a:gd name="T82" fmla="*/ 23 w 126"/>
                  <a:gd name="T83" fmla="*/ 61 h 125"/>
                  <a:gd name="T84" fmla="*/ 25 w 126"/>
                  <a:gd name="T85" fmla="*/ 54 h 125"/>
                  <a:gd name="T86" fmla="*/ 31 w 126"/>
                  <a:gd name="T87" fmla="*/ 44 h 125"/>
                  <a:gd name="T88" fmla="*/ 36 w 126"/>
                  <a:gd name="T89" fmla="*/ 38 h 125"/>
                  <a:gd name="T90" fmla="*/ 37 w 126"/>
                  <a:gd name="T91" fmla="*/ 33 h 125"/>
                  <a:gd name="T92" fmla="*/ 37 w 126"/>
                  <a:gd name="T93" fmla="*/ 23 h 125"/>
                  <a:gd name="T94" fmla="*/ 41 w 126"/>
                  <a:gd name="T95" fmla="*/ 16 h 125"/>
                  <a:gd name="T96" fmla="*/ 42 w 126"/>
                  <a:gd name="T97" fmla="*/ 8 h 125"/>
                  <a:gd name="T98" fmla="*/ 48 w 126"/>
                  <a:gd name="T99" fmla="*/ 2 h 125"/>
                  <a:gd name="T100" fmla="*/ 58 w 126"/>
                  <a:gd name="T101" fmla="*/ 6 h 125"/>
                  <a:gd name="T102" fmla="*/ 67 w 126"/>
                  <a:gd name="T103" fmla="*/ 9 h 125"/>
                  <a:gd name="T104" fmla="*/ 71 w 126"/>
                  <a:gd name="T105" fmla="*/ 4 h 125"/>
                  <a:gd name="T106" fmla="*/ 80 w 126"/>
                  <a:gd name="T107" fmla="*/ 2 h 125"/>
                  <a:gd name="T108" fmla="*/ 85 w 126"/>
                  <a:gd name="T109" fmla="*/ 3 h 125"/>
                  <a:gd name="T110" fmla="*/ 89 w 126"/>
                  <a:gd name="T111" fmla="*/ 0 h 125"/>
                  <a:gd name="T112" fmla="*/ 99 w 126"/>
                  <a:gd name="T113" fmla="*/ 2 h 125"/>
                  <a:gd name="T114" fmla="*/ 105 w 126"/>
                  <a:gd name="T115" fmla="*/ 6 h 125"/>
                  <a:gd name="T116" fmla="*/ 109 w 126"/>
                  <a:gd name="T117" fmla="*/ 5 h 125"/>
                  <a:gd name="T118" fmla="*/ 117 w 126"/>
                  <a:gd name="T119" fmla="*/ 5 h 125"/>
                  <a:gd name="T120" fmla="*/ 124 w 126"/>
                  <a:gd name="T121" fmla="*/ 1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6" h="125">
                    <a:moveTo>
                      <a:pt x="124" y="12"/>
                    </a:moveTo>
                    <a:lnTo>
                      <a:pt x="124" y="20"/>
                    </a:lnTo>
                    <a:lnTo>
                      <a:pt x="126" y="21"/>
                    </a:lnTo>
                    <a:lnTo>
                      <a:pt x="124" y="23"/>
                    </a:lnTo>
                    <a:lnTo>
                      <a:pt x="122" y="25"/>
                    </a:lnTo>
                    <a:lnTo>
                      <a:pt x="119" y="28"/>
                    </a:lnTo>
                    <a:lnTo>
                      <a:pt x="118" y="32"/>
                    </a:lnTo>
                    <a:lnTo>
                      <a:pt x="117" y="37"/>
                    </a:lnTo>
                    <a:lnTo>
                      <a:pt x="116" y="39"/>
                    </a:lnTo>
                    <a:lnTo>
                      <a:pt x="116" y="44"/>
                    </a:lnTo>
                    <a:lnTo>
                      <a:pt x="114" y="46"/>
                    </a:lnTo>
                    <a:lnTo>
                      <a:pt x="113" y="50"/>
                    </a:lnTo>
                    <a:lnTo>
                      <a:pt x="113" y="51"/>
                    </a:lnTo>
                    <a:lnTo>
                      <a:pt x="112" y="55"/>
                    </a:lnTo>
                    <a:lnTo>
                      <a:pt x="113" y="57"/>
                    </a:lnTo>
                    <a:lnTo>
                      <a:pt x="114" y="66"/>
                    </a:lnTo>
                    <a:lnTo>
                      <a:pt x="116" y="72"/>
                    </a:lnTo>
                    <a:lnTo>
                      <a:pt x="114" y="75"/>
                    </a:lnTo>
                    <a:lnTo>
                      <a:pt x="116" y="79"/>
                    </a:lnTo>
                    <a:lnTo>
                      <a:pt x="120" y="83"/>
                    </a:lnTo>
                    <a:lnTo>
                      <a:pt x="124" y="91"/>
                    </a:lnTo>
                    <a:lnTo>
                      <a:pt x="120" y="91"/>
                    </a:lnTo>
                    <a:lnTo>
                      <a:pt x="112" y="92"/>
                    </a:lnTo>
                    <a:lnTo>
                      <a:pt x="109" y="92"/>
                    </a:lnTo>
                    <a:lnTo>
                      <a:pt x="108" y="97"/>
                    </a:lnTo>
                    <a:lnTo>
                      <a:pt x="109" y="100"/>
                    </a:lnTo>
                    <a:lnTo>
                      <a:pt x="108" y="108"/>
                    </a:lnTo>
                    <a:lnTo>
                      <a:pt x="107" y="115"/>
                    </a:lnTo>
                    <a:lnTo>
                      <a:pt x="109" y="116"/>
                    </a:lnTo>
                    <a:lnTo>
                      <a:pt x="114" y="119"/>
                    </a:lnTo>
                    <a:lnTo>
                      <a:pt x="116" y="118"/>
                    </a:lnTo>
                    <a:lnTo>
                      <a:pt x="117" y="125"/>
                    </a:lnTo>
                    <a:lnTo>
                      <a:pt x="112" y="125"/>
                    </a:lnTo>
                    <a:lnTo>
                      <a:pt x="108" y="121"/>
                    </a:lnTo>
                    <a:lnTo>
                      <a:pt x="106" y="118"/>
                    </a:lnTo>
                    <a:lnTo>
                      <a:pt x="101" y="116"/>
                    </a:lnTo>
                    <a:lnTo>
                      <a:pt x="100" y="114"/>
                    </a:lnTo>
                    <a:lnTo>
                      <a:pt x="95" y="115"/>
                    </a:lnTo>
                    <a:lnTo>
                      <a:pt x="90" y="115"/>
                    </a:lnTo>
                    <a:lnTo>
                      <a:pt x="88" y="112"/>
                    </a:lnTo>
                    <a:lnTo>
                      <a:pt x="84" y="110"/>
                    </a:lnTo>
                    <a:lnTo>
                      <a:pt x="80" y="112"/>
                    </a:lnTo>
                    <a:lnTo>
                      <a:pt x="80" y="109"/>
                    </a:lnTo>
                    <a:lnTo>
                      <a:pt x="78" y="109"/>
                    </a:lnTo>
                    <a:lnTo>
                      <a:pt x="74" y="108"/>
                    </a:lnTo>
                    <a:lnTo>
                      <a:pt x="71" y="109"/>
                    </a:lnTo>
                    <a:lnTo>
                      <a:pt x="67" y="109"/>
                    </a:lnTo>
                    <a:lnTo>
                      <a:pt x="66" y="110"/>
                    </a:lnTo>
                    <a:lnTo>
                      <a:pt x="66" y="102"/>
                    </a:lnTo>
                    <a:lnTo>
                      <a:pt x="64" y="100"/>
                    </a:lnTo>
                    <a:lnTo>
                      <a:pt x="64" y="95"/>
                    </a:lnTo>
                    <a:lnTo>
                      <a:pt x="65" y="91"/>
                    </a:lnTo>
                    <a:lnTo>
                      <a:pt x="64" y="89"/>
                    </a:lnTo>
                    <a:lnTo>
                      <a:pt x="64" y="84"/>
                    </a:lnTo>
                    <a:lnTo>
                      <a:pt x="55" y="84"/>
                    </a:lnTo>
                    <a:lnTo>
                      <a:pt x="55" y="81"/>
                    </a:lnTo>
                    <a:lnTo>
                      <a:pt x="52" y="81"/>
                    </a:lnTo>
                    <a:lnTo>
                      <a:pt x="52" y="83"/>
                    </a:lnTo>
                    <a:lnTo>
                      <a:pt x="48" y="84"/>
                    </a:lnTo>
                    <a:lnTo>
                      <a:pt x="45" y="87"/>
                    </a:lnTo>
                    <a:lnTo>
                      <a:pt x="45" y="89"/>
                    </a:lnTo>
                    <a:lnTo>
                      <a:pt x="41" y="87"/>
                    </a:lnTo>
                    <a:lnTo>
                      <a:pt x="39" y="89"/>
                    </a:lnTo>
                    <a:lnTo>
                      <a:pt x="35" y="90"/>
                    </a:lnTo>
                    <a:lnTo>
                      <a:pt x="32" y="86"/>
                    </a:lnTo>
                    <a:lnTo>
                      <a:pt x="31" y="84"/>
                    </a:lnTo>
                    <a:lnTo>
                      <a:pt x="29" y="80"/>
                    </a:lnTo>
                    <a:lnTo>
                      <a:pt x="27" y="75"/>
                    </a:lnTo>
                    <a:lnTo>
                      <a:pt x="7" y="74"/>
                    </a:lnTo>
                    <a:lnTo>
                      <a:pt x="4" y="75"/>
                    </a:lnTo>
                    <a:lnTo>
                      <a:pt x="3" y="75"/>
                    </a:lnTo>
                    <a:lnTo>
                      <a:pt x="0" y="77"/>
                    </a:lnTo>
                    <a:lnTo>
                      <a:pt x="0" y="74"/>
                    </a:lnTo>
                    <a:lnTo>
                      <a:pt x="1" y="73"/>
                    </a:lnTo>
                    <a:lnTo>
                      <a:pt x="1" y="70"/>
                    </a:lnTo>
                    <a:lnTo>
                      <a:pt x="2" y="69"/>
                    </a:lnTo>
                    <a:lnTo>
                      <a:pt x="4" y="67"/>
                    </a:lnTo>
                    <a:lnTo>
                      <a:pt x="7" y="68"/>
                    </a:lnTo>
                    <a:lnTo>
                      <a:pt x="8" y="66"/>
                    </a:lnTo>
                    <a:lnTo>
                      <a:pt x="12" y="66"/>
                    </a:lnTo>
                    <a:lnTo>
                      <a:pt x="13" y="68"/>
                    </a:lnTo>
                    <a:lnTo>
                      <a:pt x="15" y="69"/>
                    </a:lnTo>
                    <a:lnTo>
                      <a:pt x="19" y="64"/>
                    </a:lnTo>
                    <a:lnTo>
                      <a:pt x="23" y="61"/>
                    </a:lnTo>
                    <a:lnTo>
                      <a:pt x="25" y="60"/>
                    </a:lnTo>
                    <a:lnTo>
                      <a:pt x="25" y="54"/>
                    </a:lnTo>
                    <a:lnTo>
                      <a:pt x="27" y="48"/>
                    </a:lnTo>
                    <a:lnTo>
                      <a:pt x="31" y="44"/>
                    </a:lnTo>
                    <a:lnTo>
                      <a:pt x="35" y="40"/>
                    </a:lnTo>
                    <a:lnTo>
                      <a:pt x="36" y="38"/>
                    </a:lnTo>
                    <a:lnTo>
                      <a:pt x="36" y="35"/>
                    </a:lnTo>
                    <a:lnTo>
                      <a:pt x="37" y="33"/>
                    </a:lnTo>
                    <a:lnTo>
                      <a:pt x="37" y="29"/>
                    </a:lnTo>
                    <a:lnTo>
                      <a:pt x="37" y="23"/>
                    </a:lnTo>
                    <a:lnTo>
                      <a:pt x="38" y="20"/>
                    </a:lnTo>
                    <a:lnTo>
                      <a:pt x="41" y="16"/>
                    </a:lnTo>
                    <a:lnTo>
                      <a:pt x="41" y="12"/>
                    </a:lnTo>
                    <a:lnTo>
                      <a:pt x="42" y="8"/>
                    </a:lnTo>
                    <a:lnTo>
                      <a:pt x="44" y="4"/>
                    </a:lnTo>
                    <a:lnTo>
                      <a:pt x="48" y="2"/>
                    </a:lnTo>
                    <a:lnTo>
                      <a:pt x="54" y="4"/>
                    </a:lnTo>
                    <a:lnTo>
                      <a:pt x="58" y="6"/>
                    </a:lnTo>
                    <a:lnTo>
                      <a:pt x="62" y="8"/>
                    </a:lnTo>
                    <a:lnTo>
                      <a:pt x="67" y="9"/>
                    </a:lnTo>
                    <a:lnTo>
                      <a:pt x="70" y="5"/>
                    </a:lnTo>
                    <a:lnTo>
                      <a:pt x="71" y="4"/>
                    </a:lnTo>
                    <a:lnTo>
                      <a:pt x="73" y="5"/>
                    </a:lnTo>
                    <a:lnTo>
                      <a:pt x="80" y="2"/>
                    </a:lnTo>
                    <a:lnTo>
                      <a:pt x="84" y="3"/>
                    </a:lnTo>
                    <a:lnTo>
                      <a:pt x="85" y="3"/>
                    </a:lnTo>
                    <a:lnTo>
                      <a:pt x="87" y="2"/>
                    </a:lnTo>
                    <a:lnTo>
                      <a:pt x="89" y="0"/>
                    </a:lnTo>
                    <a:lnTo>
                      <a:pt x="95" y="2"/>
                    </a:lnTo>
                    <a:lnTo>
                      <a:pt x="99" y="2"/>
                    </a:lnTo>
                    <a:lnTo>
                      <a:pt x="101" y="0"/>
                    </a:lnTo>
                    <a:lnTo>
                      <a:pt x="105" y="6"/>
                    </a:lnTo>
                    <a:lnTo>
                      <a:pt x="108" y="6"/>
                    </a:lnTo>
                    <a:lnTo>
                      <a:pt x="109" y="5"/>
                    </a:lnTo>
                    <a:lnTo>
                      <a:pt x="113" y="6"/>
                    </a:lnTo>
                    <a:lnTo>
                      <a:pt x="117" y="5"/>
                    </a:lnTo>
                    <a:lnTo>
                      <a:pt x="118" y="8"/>
                    </a:lnTo>
                    <a:lnTo>
                      <a:pt x="124" y="12"/>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4" name="Freeform 31"/>
              <p:cNvSpPr>
                <a:spLocks/>
              </p:cNvSpPr>
              <p:nvPr/>
            </p:nvSpPr>
            <p:spPr bwMode="auto">
              <a:xfrm>
                <a:off x="3094038" y="5649913"/>
                <a:ext cx="138113" cy="95250"/>
              </a:xfrm>
              <a:custGeom>
                <a:avLst/>
                <a:gdLst>
                  <a:gd name="T0" fmla="*/ 6 w 87"/>
                  <a:gd name="T1" fmla="*/ 25 h 60"/>
                  <a:gd name="T2" fmla="*/ 11 w 87"/>
                  <a:gd name="T3" fmla="*/ 25 h 60"/>
                  <a:gd name="T4" fmla="*/ 12 w 87"/>
                  <a:gd name="T5" fmla="*/ 22 h 60"/>
                  <a:gd name="T6" fmla="*/ 13 w 87"/>
                  <a:gd name="T7" fmla="*/ 22 h 60"/>
                  <a:gd name="T8" fmla="*/ 16 w 87"/>
                  <a:gd name="T9" fmla="*/ 25 h 60"/>
                  <a:gd name="T10" fmla="*/ 24 w 87"/>
                  <a:gd name="T11" fmla="*/ 21 h 60"/>
                  <a:gd name="T12" fmla="*/ 27 w 87"/>
                  <a:gd name="T13" fmla="*/ 19 h 60"/>
                  <a:gd name="T14" fmla="*/ 30 w 87"/>
                  <a:gd name="T15" fmla="*/ 16 h 60"/>
                  <a:gd name="T16" fmla="*/ 29 w 87"/>
                  <a:gd name="T17" fmla="*/ 14 h 60"/>
                  <a:gd name="T18" fmla="*/ 31 w 87"/>
                  <a:gd name="T19" fmla="*/ 14 h 60"/>
                  <a:gd name="T20" fmla="*/ 38 w 87"/>
                  <a:gd name="T21" fmla="*/ 14 h 60"/>
                  <a:gd name="T22" fmla="*/ 45 w 87"/>
                  <a:gd name="T23" fmla="*/ 12 h 60"/>
                  <a:gd name="T24" fmla="*/ 50 w 87"/>
                  <a:gd name="T25" fmla="*/ 3 h 60"/>
                  <a:gd name="T26" fmla="*/ 52 w 87"/>
                  <a:gd name="T27" fmla="*/ 1 h 60"/>
                  <a:gd name="T28" fmla="*/ 57 w 87"/>
                  <a:gd name="T29" fmla="*/ 0 h 60"/>
                  <a:gd name="T30" fmla="*/ 58 w 87"/>
                  <a:gd name="T31" fmla="*/ 3 h 60"/>
                  <a:gd name="T32" fmla="*/ 62 w 87"/>
                  <a:gd name="T33" fmla="*/ 7 h 60"/>
                  <a:gd name="T34" fmla="*/ 62 w 87"/>
                  <a:gd name="T35" fmla="*/ 9 h 60"/>
                  <a:gd name="T36" fmla="*/ 60 w 87"/>
                  <a:gd name="T37" fmla="*/ 13 h 60"/>
                  <a:gd name="T38" fmla="*/ 60 w 87"/>
                  <a:gd name="T39" fmla="*/ 14 h 60"/>
                  <a:gd name="T40" fmla="*/ 63 w 87"/>
                  <a:gd name="T41" fmla="*/ 16 h 60"/>
                  <a:gd name="T42" fmla="*/ 68 w 87"/>
                  <a:gd name="T43" fmla="*/ 20 h 60"/>
                  <a:gd name="T44" fmla="*/ 71 w 87"/>
                  <a:gd name="T45" fmla="*/ 22 h 60"/>
                  <a:gd name="T46" fmla="*/ 71 w 87"/>
                  <a:gd name="T47" fmla="*/ 25 h 60"/>
                  <a:gd name="T48" fmla="*/ 76 w 87"/>
                  <a:gd name="T49" fmla="*/ 29 h 60"/>
                  <a:gd name="T50" fmla="*/ 79 w 87"/>
                  <a:gd name="T51" fmla="*/ 31 h 60"/>
                  <a:gd name="T52" fmla="*/ 81 w 87"/>
                  <a:gd name="T53" fmla="*/ 35 h 60"/>
                  <a:gd name="T54" fmla="*/ 86 w 87"/>
                  <a:gd name="T55" fmla="*/ 37 h 60"/>
                  <a:gd name="T56" fmla="*/ 87 w 87"/>
                  <a:gd name="T57" fmla="*/ 39 h 60"/>
                  <a:gd name="T58" fmla="*/ 85 w 87"/>
                  <a:gd name="T59" fmla="*/ 41 h 60"/>
                  <a:gd name="T60" fmla="*/ 81 w 87"/>
                  <a:gd name="T61" fmla="*/ 41 h 60"/>
                  <a:gd name="T62" fmla="*/ 75 w 87"/>
                  <a:gd name="T63" fmla="*/ 39 h 60"/>
                  <a:gd name="T64" fmla="*/ 73 w 87"/>
                  <a:gd name="T65" fmla="*/ 41 h 60"/>
                  <a:gd name="T66" fmla="*/ 71 w 87"/>
                  <a:gd name="T67" fmla="*/ 42 h 60"/>
                  <a:gd name="T68" fmla="*/ 70 w 87"/>
                  <a:gd name="T69" fmla="*/ 42 h 60"/>
                  <a:gd name="T70" fmla="*/ 66 w 87"/>
                  <a:gd name="T71" fmla="*/ 41 h 60"/>
                  <a:gd name="T72" fmla="*/ 59 w 87"/>
                  <a:gd name="T73" fmla="*/ 44 h 60"/>
                  <a:gd name="T74" fmla="*/ 57 w 87"/>
                  <a:gd name="T75" fmla="*/ 43 h 60"/>
                  <a:gd name="T76" fmla="*/ 56 w 87"/>
                  <a:gd name="T77" fmla="*/ 44 h 60"/>
                  <a:gd name="T78" fmla="*/ 53 w 87"/>
                  <a:gd name="T79" fmla="*/ 48 h 60"/>
                  <a:gd name="T80" fmla="*/ 48 w 87"/>
                  <a:gd name="T81" fmla="*/ 47 h 60"/>
                  <a:gd name="T82" fmla="*/ 44 w 87"/>
                  <a:gd name="T83" fmla="*/ 45 h 60"/>
                  <a:gd name="T84" fmla="*/ 40 w 87"/>
                  <a:gd name="T85" fmla="*/ 43 h 60"/>
                  <a:gd name="T86" fmla="*/ 34 w 87"/>
                  <a:gd name="T87" fmla="*/ 41 h 60"/>
                  <a:gd name="T88" fmla="*/ 30 w 87"/>
                  <a:gd name="T89" fmla="*/ 43 h 60"/>
                  <a:gd name="T90" fmla="*/ 28 w 87"/>
                  <a:gd name="T91" fmla="*/ 47 h 60"/>
                  <a:gd name="T92" fmla="*/ 27 w 87"/>
                  <a:gd name="T93" fmla="*/ 51 h 60"/>
                  <a:gd name="T94" fmla="*/ 23 w 87"/>
                  <a:gd name="T95" fmla="*/ 50 h 60"/>
                  <a:gd name="T96" fmla="*/ 18 w 87"/>
                  <a:gd name="T97" fmla="*/ 50 h 60"/>
                  <a:gd name="T98" fmla="*/ 15 w 87"/>
                  <a:gd name="T99" fmla="*/ 53 h 60"/>
                  <a:gd name="T100" fmla="*/ 11 w 87"/>
                  <a:gd name="T101" fmla="*/ 60 h 60"/>
                  <a:gd name="T102" fmla="*/ 10 w 87"/>
                  <a:gd name="T103" fmla="*/ 58 h 60"/>
                  <a:gd name="T104" fmla="*/ 10 w 87"/>
                  <a:gd name="T105" fmla="*/ 54 h 60"/>
                  <a:gd name="T106" fmla="*/ 6 w 87"/>
                  <a:gd name="T107" fmla="*/ 53 h 60"/>
                  <a:gd name="T108" fmla="*/ 4 w 87"/>
                  <a:gd name="T109" fmla="*/ 49 h 60"/>
                  <a:gd name="T110" fmla="*/ 4 w 87"/>
                  <a:gd name="T111" fmla="*/ 47 h 60"/>
                  <a:gd name="T112" fmla="*/ 0 w 87"/>
                  <a:gd name="T113" fmla="*/ 43 h 60"/>
                  <a:gd name="T114" fmla="*/ 1 w 87"/>
                  <a:gd name="T115" fmla="*/ 41 h 60"/>
                  <a:gd name="T116" fmla="*/ 0 w 87"/>
                  <a:gd name="T117" fmla="*/ 38 h 60"/>
                  <a:gd name="T118" fmla="*/ 1 w 87"/>
                  <a:gd name="T119" fmla="*/ 33 h 60"/>
                  <a:gd name="T120" fmla="*/ 2 w 87"/>
                  <a:gd name="T121" fmla="*/ 32 h 60"/>
                  <a:gd name="T122" fmla="*/ 6 w 87"/>
                  <a:gd name="T123" fmla="*/ 2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 h="60">
                    <a:moveTo>
                      <a:pt x="6" y="25"/>
                    </a:moveTo>
                    <a:lnTo>
                      <a:pt x="11" y="25"/>
                    </a:lnTo>
                    <a:lnTo>
                      <a:pt x="12" y="22"/>
                    </a:lnTo>
                    <a:lnTo>
                      <a:pt x="13" y="22"/>
                    </a:lnTo>
                    <a:lnTo>
                      <a:pt x="16" y="25"/>
                    </a:lnTo>
                    <a:lnTo>
                      <a:pt x="24" y="21"/>
                    </a:lnTo>
                    <a:lnTo>
                      <a:pt x="27" y="19"/>
                    </a:lnTo>
                    <a:lnTo>
                      <a:pt x="30" y="16"/>
                    </a:lnTo>
                    <a:lnTo>
                      <a:pt x="29" y="14"/>
                    </a:lnTo>
                    <a:lnTo>
                      <a:pt x="31" y="14"/>
                    </a:lnTo>
                    <a:lnTo>
                      <a:pt x="38" y="14"/>
                    </a:lnTo>
                    <a:lnTo>
                      <a:pt x="45" y="12"/>
                    </a:lnTo>
                    <a:lnTo>
                      <a:pt x="50" y="3"/>
                    </a:lnTo>
                    <a:lnTo>
                      <a:pt x="52" y="1"/>
                    </a:lnTo>
                    <a:lnTo>
                      <a:pt x="57" y="0"/>
                    </a:lnTo>
                    <a:lnTo>
                      <a:pt x="58" y="3"/>
                    </a:lnTo>
                    <a:lnTo>
                      <a:pt x="62" y="7"/>
                    </a:lnTo>
                    <a:lnTo>
                      <a:pt x="62" y="9"/>
                    </a:lnTo>
                    <a:lnTo>
                      <a:pt x="60" y="13"/>
                    </a:lnTo>
                    <a:lnTo>
                      <a:pt x="60" y="14"/>
                    </a:lnTo>
                    <a:lnTo>
                      <a:pt x="63" y="16"/>
                    </a:lnTo>
                    <a:lnTo>
                      <a:pt x="68" y="20"/>
                    </a:lnTo>
                    <a:lnTo>
                      <a:pt x="71" y="22"/>
                    </a:lnTo>
                    <a:lnTo>
                      <a:pt x="71" y="25"/>
                    </a:lnTo>
                    <a:lnTo>
                      <a:pt x="76" y="29"/>
                    </a:lnTo>
                    <a:lnTo>
                      <a:pt x="79" y="31"/>
                    </a:lnTo>
                    <a:lnTo>
                      <a:pt x="81" y="35"/>
                    </a:lnTo>
                    <a:lnTo>
                      <a:pt x="86" y="37"/>
                    </a:lnTo>
                    <a:lnTo>
                      <a:pt x="87" y="39"/>
                    </a:lnTo>
                    <a:lnTo>
                      <a:pt x="85" y="41"/>
                    </a:lnTo>
                    <a:lnTo>
                      <a:pt x="81" y="41"/>
                    </a:lnTo>
                    <a:lnTo>
                      <a:pt x="75" y="39"/>
                    </a:lnTo>
                    <a:lnTo>
                      <a:pt x="73" y="41"/>
                    </a:lnTo>
                    <a:lnTo>
                      <a:pt x="71" y="42"/>
                    </a:lnTo>
                    <a:lnTo>
                      <a:pt x="70" y="42"/>
                    </a:lnTo>
                    <a:lnTo>
                      <a:pt x="66" y="41"/>
                    </a:lnTo>
                    <a:lnTo>
                      <a:pt x="59" y="44"/>
                    </a:lnTo>
                    <a:lnTo>
                      <a:pt x="57" y="43"/>
                    </a:lnTo>
                    <a:lnTo>
                      <a:pt x="56" y="44"/>
                    </a:lnTo>
                    <a:lnTo>
                      <a:pt x="53" y="48"/>
                    </a:lnTo>
                    <a:lnTo>
                      <a:pt x="48" y="47"/>
                    </a:lnTo>
                    <a:lnTo>
                      <a:pt x="44" y="45"/>
                    </a:lnTo>
                    <a:lnTo>
                      <a:pt x="40" y="43"/>
                    </a:lnTo>
                    <a:lnTo>
                      <a:pt x="34" y="41"/>
                    </a:lnTo>
                    <a:lnTo>
                      <a:pt x="30" y="43"/>
                    </a:lnTo>
                    <a:lnTo>
                      <a:pt x="28" y="47"/>
                    </a:lnTo>
                    <a:lnTo>
                      <a:pt x="27" y="51"/>
                    </a:lnTo>
                    <a:lnTo>
                      <a:pt x="23" y="50"/>
                    </a:lnTo>
                    <a:lnTo>
                      <a:pt x="18" y="50"/>
                    </a:lnTo>
                    <a:lnTo>
                      <a:pt x="15" y="53"/>
                    </a:lnTo>
                    <a:lnTo>
                      <a:pt x="11" y="60"/>
                    </a:lnTo>
                    <a:lnTo>
                      <a:pt x="10" y="58"/>
                    </a:lnTo>
                    <a:lnTo>
                      <a:pt x="10" y="54"/>
                    </a:lnTo>
                    <a:lnTo>
                      <a:pt x="6" y="53"/>
                    </a:lnTo>
                    <a:lnTo>
                      <a:pt x="4" y="49"/>
                    </a:lnTo>
                    <a:lnTo>
                      <a:pt x="4" y="47"/>
                    </a:lnTo>
                    <a:lnTo>
                      <a:pt x="0" y="43"/>
                    </a:lnTo>
                    <a:lnTo>
                      <a:pt x="1" y="41"/>
                    </a:lnTo>
                    <a:lnTo>
                      <a:pt x="0" y="38"/>
                    </a:lnTo>
                    <a:lnTo>
                      <a:pt x="1" y="33"/>
                    </a:lnTo>
                    <a:lnTo>
                      <a:pt x="2" y="32"/>
                    </a:lnTo>
                    <a:lnTo>
                      <a:pt x="6" y="2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5" name="Freeform 32"/>
              <p:cNvSpPr>
                <a:spLocks/>
              </p:cNvSpPr>
              <p:nvPr/>
            </p:nvSpPr>
            <p:spPr bwMode="auto">
              <a:xfrm>
                <a:off x="3059113" y="5729288"/>
                <a:ext cx="77788" cy="92075"/>
              </a:xfrm>
              <a:custGeom>
                <a:avLst/>
                <a:gdLst>
                  <a:gd name="T0" fmla="*/ 12 w 49"/>
                  <a:gd name="T1" fmla="*/ 56 h 58"/>
                  <a:gd name="T2" fmla="*/ 10 w 49"/>
                  <a:gd name="T3" fmla="*/ 55 h 58"/>
                  <a:gd name="T4" fmla="*/ 8 w 49"/>
                  <a:gd name="T5" fmla="*/ 56 h 58"/>
                  <a:gd name="T6" fmla="*/ 5 w 49"/>
                  <a:gd name="T7" fmla="*/ 58 h 58"/>
                  <a:gd name="T8" fmla="*/ 0 w 49"/>
                  <a:gd name="T9" fmla="*/ 51 h 58"/>
                  <a:gd name="T10" fmla="*/ 5 w 49"/>
                  <a:gd name="T11" fmla="*/ 47 h 58"/>
                  <a:gd name="T12" fmla="*/ 3 w 49"/>
                  <a:gd name="T13" fmla="*/ 43 h 58"/>
                  <a:gd name="T14" fmla="*/ 5 w 49"/>
                  <a:gd name="T15" fmla="*/ 41 h 58"/>
                  <a:gd name="T16" fmla="*/ 9 w 49"/>
                  <a:gd name="T17" fmla="*/ 40 h 58"/>
                  <a:gd name="T18" fmla="*/ 10 w 49"/>
                  <a:gd name="T19" fmla="*/ 38 h 58"/>
                  <a:gd name="T20" fmla="*/ 14 w 49"/>
                  <a:gd name="T21" fmla="*/ 40 h 58"/>
                  <a:gd name="T22" fmla="*/ 20 w 49"/>
                  <a:gd name="T23" fmla="*/ 41 h 58"/>
                  <a:gd name="T24" fmla="*/ 21 w 49"/>
                  <a:gd name="T25" fmla="*/ 38 h 58"/>
                  <a:gd name="T26" fmla="*/ 22 w 49"/>
                  <a:gd name="T27" fmla="*/ 33 h 58"/>
                  <a:gd name="T28" fmla="*/ 21 w 49"/>
                  <a:gd name="T29" fmla="*/ 28 h 58"/>
                  <a:gd name="T30" fmla="*/ 18 w 49"/>
                  <a:gd name="T31" fmla="*/ 24 h 58"/>
                  <a:gd name="T32" fmla="*/ 21 w 49"/>
                  <a:gd name="T33" fmla="*/ 16 h 58"/>
                  <a:gd name="T34" fmla="*/ 20 w 49"/>
                  <a:gd name="T35" fmla="*/ 15 h 58"/>
                  <a:gd name="T36" fmla="*/ 15 w 49"/>
                  <a:gd name="T37" fmla="*/ 16 h 58"/>
                  <a:gd name="T38" fmla="*/ 12 w 49"/>
                  <a:gd name="T39" fmla="*/ 12 h 58"/>
                  <a:gd name="T40" fmla="*/ 14 w 49"/>
                  <a:gd name="T41" fmla="*/ 10 h 58"/>
                  <a:gd name="T42" fmla="*/ 22 w 49"/>
                  <a:gd name="T43" fmla="*/ 10 h 58"/>
                  <a:gd name="T44" fmla="*/ 27 w 49"/>
                  <a:gd name="T45" fmla="*/ 11 h 58"/>
                  <a:gd name="T46" fmla="*/ 32 w 49"/>
                  <a:gd name="T47" fmla="*/ 14 h 58"/>
                  <a:gd name="T48" fmla="*/ 33 w 49"/>
                  <a:gd name="T49" fmla="*/ 10 h 58"/>
                  <a:gd name="T50" fmla="*/ 37 w 49"/>
                  <a:gd name="T51" fmla="*/ 3 h 58"/>
                  <a:gd name="T52" fmla="*/ 40 w 49"/>
                  <a:gd name="T53" fmla="*/ 0 h 58"/>
                  <a:gd name="T54" fmla="*/ 45 w 49"/>
                  <a:gd name="T55" fmla="*/ 0 h 58"/>
                  <a:gd name="T56" fmla="*/ 49 w 49"/>
                  <a:gd name="T57" fmla="*/ 1 h 58"/>
                  <a:gd name="T58" fmla="*/ 49 w 49"/>
                  <a:gd name="T59" fmla="*/ 5 h 58"/>
                  <a:gd name="T60" fmla="*/ 46 w 49"/>
                  <a:gd name="T61" fmla="*/ 9 h 58"/>
                  <a:gd name="T62" fmla="*/ 45 w 49"/>
                  <a:gd name="T63" fmla="*/ 12 h 58"/>
                  <a:gd name="T64" fmla="*/ 45 w 49"/>
                  <a:gd name="T65" fmla="*/ 18 h 58"/>
                  <a:gd name="T66" fmla="*/ 45 w 49"/>
                  <a:gd name="T67" fmla="*/ 22 h 58"/>
                  <a:gd name="T68" fmla="*/ 44 w 49"/>
                  <a:gd name="T69" fmla="*/ 24 h 58"/>
                  <a:gd name="T70" fmla="*/ 44 w 49"/>
                  <a:gd name="T71" fmla="*/ 27 h 58"/>
                  <a:gd name="T72" fmla="*/ 43 w 49"/>
                  <a:gd name="T73" fmla="*/ 29 h 58"/>
                  <a:gd name="T74" fmla="*/ 39 w 49"/>
                  <a:gd name="T75" fmla="*/ 33 h 58"/>
                  <a:gd name="T76" fmla="*/ 35 w 49"/>
                  <a:gd name="T77" fmla="*/ 37 h 58"/>
                  <a:gd name="T78" fmla="*/ 33 w 49"/>
                  <a:gd name="T79" fmla="*/ 43 h 58"/>
                  <a:gd name="T80" fmla="*/ 33 w 49"/>
                  <a:gd name="T81" fmla="*/ 49 h 58"/>
                  <a:gd name="T82" fmla="*/ 31 w 49"/>
                  <a:gd name="T83" fmla="*/ 50 h 58"/>
                  <a:gd name="T84" fmla="*/ 27 w 49"/>
                  <a:gd name="T85" fmla="*/ 53 h 58"/>
                  <a:gd name="T86" fmla="*/ 23 w 49"/>
                  <a:gd name="T87" fmla="*/ 58 h 58"/>
                  <a:gd name="T88" fmla="*/ 21 w 49"/>
                  <a:gd name="T89" fmla="*/ 57 h 58"/>
                  <a:gd name="T90" fmla="*/ 20 w 49"/>
                  <a:gd name="T91" fmla="*/ 55 h 58"/>
                  <a:gd name="T92" fmla="*/ 16 w 49"/>
                  <a:gd name="T93" fmla="*/ 55 h 58"/>
                  <a:gd name="T94" fmla="*/ 15 w 49"/>
                  <a:gd name="T95" fmla="*/ 57 h 58"/>
                  <a:gd name="T96" fmla="*/ 12 w 49"/>
                  <a:gd name="T97" fmla="*/ 56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58">
                    <a:moveTo>
                      <a:pt x="12" y="56"/>
                    </a:moveTo>
                    <a:lnTo>
                      <a:pt x="10" y="55"/>
                    </a:lnTo>
                    <a:lnTo>
                      <a:pt x="8" y="56"/>
                    </a:lnTo>
                    <a:lnTo>
                      <a:pt x="5" y="58"/>
                    </a:lnTo>
                    <a:lnTo>
                      <a:pt x="0" y="51"/>
                    </a:lnTo>
                    <a:lnTo>
                      <a:pt x="5" y="47"/>
                    </a:lnTo>
                    <a:lnTo>
                      <a:pt x="3" y="43"/>
                    </a:lnTo>
                    <a:lnTo>
                      <a:pt x="5" y="41"/>
                    </a:lnTo>
                    <a:lnTo>
                      <a:pt x="9" y="40"/>
                    </a:lnTo>
                    <a:lnTo>
                      <a:pt x="10" y="38"/>
                    </a:lnTo>
                    <a:lnTo>
                      <a:pt x="14" y="40"/>
                    </a:lnTo>
                    <a:lnTo>
                      <a:pt x="20" y="41"/>
                    </a:lnTo>
                    <a:lnTo>
                      <a:pt x="21" y="38"/>
                    </a:lnTo>
                    <a:lnTo>
                      <a:pt x="22" y="33"/>
                    </a:lnTo>
                    <a:lnTo>
                      <a:pt x="21" y="28"/>
                    </a:lnTo>
                    <a:lnTo>
                      <a:pt x="18" y="24"/>
                    </a:lnTo>
                    <a:lnTo>
                      <a:pt x="21" y="16"/>
                    </a:lnTo>
                    <a:lnTo>
                      <a:pt x="20" y="15"/>
                    </a:lnTo>
                    <a:lnTo>
                      <a:pt x="15" y="16"/>
                    </a:lnTo>
                    <a:lnTo>
                      <a:pt x="12" y="12"/>
                    </a:lnTo>
                    <a:lnTo>
                      <a:pt x="14" y="10"/>
                    </a:lnTo>
                    <a:lnTo>
                      <a:pt x="22" y="10"/>
                    </a:lnTo>
                    <a:lnTo>
                      <a:pt x="27" y="11"/>
                    </a:lnTo>
                    <a:lnTo>
                      <a:pt x="32" y="14"/>
                    </a:lnTo>
                    <a:lnTo>
                      <a:pt x="33" y="10"/>
                    </a:lnTo>
                    <a:lnTo>
                      <a:pt x="37" y="3"/>
                    </a:lnTo>
                    <a:lnTo>
                      <a:pt x="40" y="0"/>
                    </a:lnTo>
                    <a:lnTo>
                      <a:pt x="45" y="0"/>
                    </a:lnTo>
                    <a:lnTo>
                      <a:pt x="49" y="1"/>
                    </a:lnTo>
                    <a:lnTo>
                      <a:pt x="49" y="5"/>
                    </a:lnTo>
                    <a:lnTo>
                      <a:pt x="46" y="9"/>
                    </a:lnTo>
                    <a:lnTo>
                      <a:pt x="45" y="12"/>
                    </a:lnTo>
                    <a:lnTo>
                      <a:pt x="45" y="18"/>
                    </a:lnTo>
                    <a:lnTo>
                      <a:pt x="45" y="22"/>
                    </a:lnTo>
                    <a:lnTo>
                      <a:pt x="44" y="24"/>
                    </a:lnTo>
                    <a:lnTo>
                      <a:pt x="44" y="27"/>
                    </a:lnTo>
                    <a:lnTo>
                      <a:pt x="43" y="29"/>
                    </a:lnTo>
                    <a:lnTo>
                      <a:pt x="39" y="33"/>
                    </a:lnTo>
                    <a:lnTo>
                      <a:pt x="35" y="37"/>
                    </a:lnTo>
                    <a:lnTo>
                      <a:pt x="33" y="43"/>
                    </a:lnTo>
                    <a:lnTo>
                      <a:pt x="33" y="49"/>
                    </a:lnTo>
                    <a:lnTo>
                      <a:pt x="31" y="50"/>
                    </a:lnTo>
                    <a:lnTo>
                      <a:pt x="27" y="53"/>
                    </a:lnTo>
                    <a:lnTo>
                      <a:pt x="23" y="58"/>
                    </a:lnTo>
                    <a:lnTo>
                      <a:pt x="21" y="57"/>
                    </a:lnTo>
                    <a:lnTo>
                      <a:pt x="20" y="55"/>
                    </a:lnTo>
                    <a:lnTo>
                      <a:pt x="16" y="55"/>
                    </a:lnTo>
                    <a:lnTo>
                      <a:pt x="15" y="57"/>
                    </a:lnTo>
                    <a:lnTo>
                      <a:pt x="12" y="56"/>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7" name="Freeform 34"/>
              <p:cNvSpPr>
                <a:spLocks/>
              </p:cNvSpPr>
              <p:nvPr/>
            </p:nvSpPr>
            <p:spPr bwMode="auto">
              <a:xfrm>
                <a:off x="2847975" y="5656263"/>
                <a:ext cx="66675" cy="65088"/>
              </a:xfrm>
              <a:custGeom>
                <a:avLst/>
                <a:gdLst>
                  <a:gd name="T0" fmla="*/ 39 w 42"/>
                  <a:gd name="T1" fmla="*/ 38 h 41"/>
                  <a:gd name="T2" fmla="*/ 37 w 42"/>
                  <a:gd name="T3" fmla="*/ 38 h 41"/>
                  <a:gd name="T4" fmla="*/ 32 w 42"/>
                  <a:gd name="T5" fmla="*/ 35 h 41"/>
                  <a:gd name="T6" fmla="*/ 27 w 42"/>
                  <a:gd name="T7" fmla="*/ 37 h 41"/>
                  <a:gd name="T8" fmla="*/ 20 w 42"/>
                  <a:gd name="T9" fmla="*/ 38 h 41"/>
                  <a:gd name="T10" fmla="*/ 15 w 42"/>
                  <a:gd name="T11" fmla="*/ 39 h 41"/>
                  <a:gd name="T12" fmla="*/ 8 w 42"/>
                  <a:gd name="T13" fmla="*/ 41 h 41"/>
                  <a:gd name="T14" fmla="*/ 7 w 42"/>
                  <a:gd name="T15" fmla="*/ 41 h 41"/>
                  <a:gd name="T16" fmla="*/ 8 w 42"/>
                  <a:gd name="T17" fmla="*/ 35 h 41"/>
                  <a:gd name="T18" fmla="*/ 8 w 42"/>
                  <a:gd name="T19" fmla="*/ 35 h 41"/>
                  <a:gd name="T20" fmla="*/ 8 w 42"/>
                  <a:gd name="T21" fmla="*/ 33 h 41"/>
                  <a:gd name="T22" fmla="*/ 5 w 42"/>
                  <a:gd name="T23" fmla="*/ 29 h 41"/>
                  <a:gd name="T24" fmla="*/ 3 w 42"/>
                  <a:gd name="T25" fmla="*/ 29 h 41"/>
                  <a:gd name="T26" fmla="*/ 0 w 42"/>
                  <a:gd name="T27" fmla="*/ 27 h 41"/>
                  <a:gd name="T28" fmla="*/ 2 w 42"/>
                  <a:gd name="T29" fmla="*/ 25 h 41"/>
                  <a:gd name="T30" fmla="*/ 2 w 42"/>
                  <a:gd name="T31" fmla="*/ 21 h 41"/>
                  <a:gd name="T32" fmla="*/ 2 w 42"/>
                  <a:gd name="T33" fmla="*/ 20 h 41"/>
                  <a:gd name="T34" fmla="*/ 3 w 42"/>
                  <a:gd name="T35" fmla="*/ 20 h 41"/>
                  <a:gd name="T36" fmla="*/ 3 w 42"/>
                  <a:gd name="T37" fmla="*/ 16 h 41"/>
                  <a:gd name="T38" fmla="*/ 3 w 42"/>
                  <a:gd name="T39" fmla="*/ 15 h 41"/>
                  <a:gd name="T40" fmla="*/ 3 w 42"/>
                  <a:gd name="T41" fmla="*/ 14 h 41"/>
                  <a:gd name="T42" fmla="*/ 5 w 42"/>
                  <a:gd name="T43" fmla="*/ 14 h 41"/>
                  <a:gd name="T44" fmla="*/ 4 w 42"/>
                  <a:gd name="T45" fmla="*/ 8 h 41"/>
                  <a:gd name="T46" fmla="*/ 3 w 42"/>
                  <a:gd name="T47" fmla="*/ 5 h 41"/>
                  <a:gd name="T48" fmla="*/ 3 w 42"/>
                  <a:gd name="T49" fmla="*/ 3 h 41"/>
                  <a:gd name="T50" fmla="*/ 4 w 42"/>
                  <a:gd name="T51" fmla="*/ 3 h 41"/>
                  <a:gd name="T52" fmla="*/ 5 w 42"/>
                  <a:gd name="T53" fmla="*/ 2 h 41"/>
                  <a:gd name="T54" fmla="*/ 8 w 42"/>
                  <a:gd name="T55" fmla="*/ 3 h 41"/>
                  <a:gd name="T56" fmla="*/ 13 w 42"/>
                  <a:gd name="T57" fmla="*/ 3 h 41"/>
                  <a:gd name="T58" fmla="*/ 14 w 42"/>
                  <a:gd name="T59" fmla="*/ 0 h 41"/>
                  <a:gd name="T60" fmla="*/ 15 w 42"/>
                  <a:gd name="T61" fmla="*/ 0 h 41"/>
                  <a:gd name="T62" fmla="*/ 17 w 42"/>
                  <a:gd name="T63" fmla="*/ 0 h 41"/>
                  <a:gd name="T64" fmla="*/ 17 w 42"/>
                  <a:gd name="T65" fmla="*/ 3 h 41"/>
                  <a:gd name="T66" fmla="*/ 20 w 42"/>
                  <a:gd name="T67" fmla="*/ 2 h 41"/>
                  <a:gd name="T68" fmla="*/ 22 w 42"/>
                  <a:gd name="T69" fmla="*/ 2 h 41"/>
                  <a:gd name="T70" fmla="*/ 25 w 42"/>
                  <a:gd name="T71" fmla="*/ 3 h 41"/>
                  <a:gd name="T72" fmla="*/ 26 w 42"/>
                  <a:gd name="T73" fmla="*/ 5 h 41"/>
                  <a:gd name="T74" fmla="*/ 29 w 42"/>
                  <a:gd name="T75" fmla="*/ 6 h 41"/>
                  <a:gd name="T76" fmla="*/ 32 w 42"/>
                  <a:gd name="T77" fmla="*/ 4 h 41"/>
                  <a:gd name="T78" fmla="*/ 34 w 42"/>
                  <a:gd name="T79" fmla="*/ 4 h 41"/>
                  <a:gd name="T80" fmla="*/ 39 w 42"/>
                  <a:gd name="T81" fmla="*/ 6 h 41"/>
                  <a:gd name="T82" fmla="*/ 42 w 42"/>
                  <a:gd name="T83" fmla="*/ 16 h 41"/>
                  <a:gd name="T84" fmla="*/ 38 w 42"/>
                  <a:gd name="T85" fmla="*/ 21 h 41"/>
                  <a:gd name="T86" fmla="*/ 37 w 42"/>
                  <a:gd name="T87" fmla="*/ 29 h 41"/>
                  <a:gd name="T88" fmla="*/ 39 w 42"/>
                  <a:gd name="T89" fmla="*/ 34 h 41"/>
                  <a:gd name="T90" fmla="*/ 39 w 42"/>
                  <a:gd name="T9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2" h="41">
                    <a:moveTo>
                      <a:pt x="39" y="38"/>
                    </a:moveTo>
                    <a:lnTo>
                      <a:pt x="37" y="38"/>
                    </a:lnTo>
                    <a:lnTo>
                      <a:pt x="32" y="35"/>
                    </a:lnTo>
                    <a:lnTo>
                      <a:pt x="27" y="37"/>
                    </a:lnTo>
                    <a:lnTo>
                      <a:pt x="20" y="38"/>
                    </a:lnTo>
                    <a:lnTo>
                      <a:pt x="15" y="39"/>
                    </a:lnTo>
                    <a:lnTo>
                      <a:pt x="8" y="41"/>
                    </a:lnTo>
                    <a:lnTo>
                      <a:pt x="7" y="41"/>
                    </a:lnTo>
                    <a:lnTo>
                      <a:pt x="8" y="35"/>
                    </a:lnTo>
                    <a:lnTo>
                      <a:pt x="8" y="35"/>
                    </a:lnTo>
                    <a:lnTo>
                      <a:pt x="8" y="33"/>
                    </a:lnTo>
                    <a:lnTo>
                      <a:pt x="5" y="29"/>
                    </a:lnTo>
                    <a:lnTo>
                      <a:pt x="3" y="29"/>
                    </a:lnTo>
                    <a:lnTo>
                      <a:pt x="0" y="27"/>
                    </a:lnTo>
                    <a:lnTo>
                      <a:pt x="2" y="25"/>
                    </a:lnTo>
                    <a:lnTo>
                      <a:pt x="2" y="21"/>
                    </a:lnTo>
                    <a:lnTo>
                      <a:pt x="2" y="20"/>
                    </a:lnTo>
                    <a:lnTo>
                      <a:pt x="3" y="20"/>
                    </a:lnTo>
                    <a:lnTo>
                      <a:pt x="3" y="16"/>
                    </a:lnTo>
                    <a:lnTo>
                      <a:pt x="3" y="15"/>
                    </a:lnTo>
                    <a:lnTo>
                      <a:pt x="3" y="14"/>
                    </a:lnTo>
                    <a:lnTo>
                      <a:pt x="5" y="14"/>
                    </a:lnTo>
                    <a:lnTo>
                      <a:pt x="4" y="8"/>
                    </a:lnTo>
                    <a:lnTo>
                      <a:pt x="3" y="5"/>
                    </a:lnTo>
                    <a:lnTo>
                      <a:pt x="3" y="3"/>
                    </a:lnTo>
                    <a:lnTo>
                      <a:pt x="4" y="3"/>
                    </a:lnTo>
                    <a:lnTo>
                      <a:pt x="5" y="2"/>
                    </a:lnTo>
                    <a:lnTo>
                      <a:pt x="8" y="3"/>
                    </a:lnTo>
                    <a:lnTo>
                      <a:pt x="13" y="3"/>
                    </a:lnTo>
                    <a:lnTo>
                      <a:pt x="14" y="0"/>
                    </a:lnTo>
                    <a:lnTo>
                      <a:pt x="15" y="0"/>
                    </a:lnTo>
                    <a:lnTo>
                      <a:pt x="17" y="0"/>
                    </a:lnTo>
                    <a:lnTo>
                      <a:pt x="17" y="3"/>
                    </a:lnTo>
                    <a:lnTo>
                      <a:pt x="20" y="2"/>
                    </a:lnTo>
                    <a:lnTo>
                      <a:pt x="22" y="2"/>
                    </a:lnTo>
                    <a:lnTo>
                      <a:pt x="25" y="3"/>
                    </a:lnTo>
                    <a:lnTo>
                      <a:pt x="26" y="5"/>
                    </a:lnTo>
                    <a:lnTo>
                      <a:pt x="29" y="6"/>
                    </a:lnTo>
                    <a:lnTo>
                      <a:pt x="32" y="4"/>
                    </a:lnTo>
                    <a:lnTo>
                      <a:pt x="34" y="4"/>
                    </a:lnTo>
                    <a:lnTo>
                      <a:pt x="39" y="6"/>
                    </a:lnTo>
                    <a:lnTo>
                      <a:pt x="42" y="16"/>
                    </a:lnTo>
                    <a:lnTo>
                      <a:pt x="38" y="21"/>
                    </a:lnTo>
                    <a:lnTo>
                      <a:pt x="37" y="29"/>
                    </a:lnTo>
                    <a:lnTo>
                      <a:pt x="39" y="34"/>
                    </a:lnTo>
                    <a:lnTo>
                      <a:pt x="39" y="38"/>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39" name="Freeform 36"/>
              <p:cNvSpPr>
                <a:spLocks/>
              </p:cNvSpPr>
              <p:nvPr/>
            </p:nvSpPr>
            <p:spPr bwMode="auto">
              <a:xfrm>
                <a:off x="3030538" y="5632450"/>
                <a:ext cx="80963" cy="119063"/>
              </a:xfrm>
              <a:custGeom>
                <a:avLst/>
                <a:gdLst>
                  <a:gd name="T0" fmla="*/ 32 w 51"/>
                  <a:gd name="T1" fmla="*/ 71 h 75"/>
                  <a:gd name="T2" fmla="*/ 30 w 51"/>
                  <a:gd name="T3" fmla="*/ 70 h 75"/>
                  <a:gd name="T4" fmla="*/ 27 w 51"/>
                  <a:gd name="T5" fmla="*/ 71 h 75"/>
                  <a:gd name="T6" fmla="*/ 22 w 51"/>
                  <a:gd name="T7" fmla="*/ 70 h 75"/>
                  <a:gd name="T8" fmla="*/ 20 w 51"/>
                  <a:gd name="T9" fmla="*/ 71 h 75"/>
                  <a:gd name="T10" fmla="*/ 9 w 51"/>
                  <a:gd name="T11" fmla="*/ 70 h 75"/>
                  <a:gd name="T12" fmla="*/ 9 w 51"/>
                  <a:gd name="T13" fmla="*/ 65 h 75"/>
                  <a:gd name="T14" fmla="*/ 6 w 51"/>
                  <a:gd name="T15" fmla="*/ 60 h 75"/>
                  <a:gd name="T16" fmla="*/ 4 w 51"/>
                  <a:gd name="T17" fmla="*/ 60 h 75"/>
                  <a:gd name="T18" fmla="*/ 1 w 51"/>
                  <a:gd name="T19" fmla="*/ 56 h 75"/>
                  <a:gd name="T20" fmla="*/ 0 w 51"/>
                  <a:gd name="T21" fmla="*/ 55 h 75"/>
                  <a:gd name="T22" fmla="*/ 0 w 51"/>
                  <a:gd name="T23" fmla="*/ 54 h 75"/>
                  <a:gd name="T24" fmla="*/ 3 w 51"/>
                  <a:gd name="T25" fmla="*/ 49 h 75"/>
                  <a:gd name="T26" fmla="*/ 5 w 51"/>
                  <a:gd name="T27" fmla="*/ 42 h 75"/>
                  <a:gd name="T28" fmla="*/ 7 w 51"/>
                  <a:gd name="T29" fmla="*/ 42 h 75"/>
                  <a:gd name="T30" fmla="*/ 11 w 51"/>
                  <a:gd name="T31" fmla="*/ 38 h 75"/>
                  <a:gd name="T32" fmla="*/ 14 w 51"/>
                  <a:gd name="T33" fmla="*/ 38 h 75"/>
                  <a:gd name="T34" fmla="*/ 17 w 51"/>
                  <a:gd name="T35" fmla="*/ 41 h 75"/>
                  <a:gd name="T36" fmla="*/ 22 w 51"/>
                  <a:gd name="T37" fmla="*/ 38 h 75"/>
                  <a:gd name="T38" fmla="*/ 23 w 51"/>
                  <a:gd name="T39" fmla="*/ 36 h 75"/>
                  <a:gd name="T40" fmla="*/ 24 w 51"/>
                  <a:gd name="T41" fmla="*/ 33 h 75"/>
                  <a:gd name="T42" fmla="*/ 26 w 51"/>
                  <a:gd name="T43" fmla="*/ 30 h 75"/>
                  <a:gd name="T44" fmla="*/ 29 w 51"/>
                  <a:gd name="T45" fmla="*/ 27 h 75"/>
                  <a:gd name="T46" fmla="*/ 30 w 51"/>
                  <a:gd name="T47" fmla="*/ 23 h 75"/>
                  <a:gd name="T48" fmla="*/ 32 w 51"/>
                  <a:gd name="T49" fmla="*/ 21 h 75"/>
                  <a:gd name="T50" fmla="*/ 33 w 51"/>
                  <a:gd name="T51" fmla="*/ 18 h 75"/>
                  <a:gd name="T52" fmla="*/ 34 w 51"/>
                  <a:gd name="T53" fmla="*/ 13 h 75"/>
                  <a:gd name="T54" fmla="*/ 40 w 51"/>
                  <a:gd name="T55" fmla="*/ 8 h 75"/>
                  <a:gd name="T56" fmla="*/ 40 w 51"/>
                  <a:gd name="T57" fmla="*/ 6 h 75"/>
                  <a:gd name="T58" fmla="*/ 41 w 51"/>
                  <a:gd name="T59" fmla="*/ 4 h 75"/>
                  <a:gd name="T60" fmla="*/ 39 w 51"/>
                  <a:gd name="T61" fmla="*/ 2 h 75"/>
                  <a:gd name="T62" fmla="*/ 39 w 51"/>
                  <a:gd name="T63" fmla="*/ 0 h 75"/>
                  <a:gd name="T64" fmla="*/ 40 w 51"/>
                  <a:gd name="T65" fmla="*/ 0 h 75"/>
                  <a:gd name="T66" fmla="*/ 44 w 51"/>
                  <a:gd name="T67" fmla="*/ 3 h 75"/>
                  <a:gd name="T68" fmla="*/ 44 w 51"/>
                  <a:gd name="T69" fmla="*/ 8 h 75"/>
                  <a:gd name="T70" fmla="*/ 44 w 51"/>
                  <a:gd name="T71" fmla="*/ 13 h 75"/>
                  <a:gd name="T72" fmla="*/ 47 w 51"/>
                  <a:gd name="T73" fmla="*/ 19 h 75"/>
                  <a:gd name="T74" fmla="*/ 44 w 51"/>
                  <a:gd name="T75" fmla="*/ 19 h 75"/>
                  <a:gd name="T76" fmla="*/ 41 w 51"/>
                  <a:gd name="T77" fmla="*/ 19 h 75"/>
                  <a:gd name="T78" fmla="*/ 39 w 51"/>
                  <a:gd name="T79" fmla="*/ 19 h 75"/>
                  <a:gd name="T80" fmla="*/ 36 w 51"/>
                  <a:gd name="T81" fmla="*/ 21 h 75"/>
                  <a:gd name="T82" fmla="*/ 41 w 51"/>
                  <a:gd name="T83" fmla="*/ 25 h 75"/>
                  <a:gd name="T84" fmla="*/ 44 w 51"/>
                  <a:gd name="T85" fmla="*/ 26 h 75"/>
                  <a:gd name="T86" fmla="*/ 45 w 51"/>
                  <a:gd name="T87" fmla="*/ 30 h 75"/>
                  <a:gd name="T88" fmla="*/ 47 w 51"/>
                  <a:gd name="T89" fmla="*/ 35 h 75"/>
                  <a:gd name="T90" fmla="*/ 46 w 51"/>
                  <a:gd name="T91" fmla="*/ 36 h 75"/>
                  <a:gd name="T92" fmla="*/ 42 w 51"/>
                  <a:gd name="T93" fmla="*/ 43 h 75"/>
                  <a:gd name="T94" fmla="*/ 41 w 51"/>
                  <a:gd name="T95" fmla="*/ 44 h 75"/>
                  <a:gd name="T96" fmla="*/ 40 w 51"/>
                  <a:gd name="T97" fmla="*/ 49 h 75"/>
                  <a:gd name="T98" fmla="*/ 41 w 51"/>
                  <a:gd name="T99" fmla="*/ 52 h 75"/>
                  <a:gd name="T100" fmla="*/ 40 w 51"/>
                  <a:gd name="T101" fmla="*/ 54 h 75"/>
                  <a:gd name="T102" fmla="*/ 44 w 51"/>
                  <a:gd name="T103" fmla="*/ 58 h 75"/>
                  <a:gd name="T104" fmla="*/ 44 w 51"/>
                  <a:gd name="T105" fmla="*/ 60 h 75"/>
                  <a:gd name="T106" fmla="*/ 46 w 51"/>
                  <a:gd name="T107" fmla="*/ 64 h 75"/>
                  <a:gd name="T108" fmla="*/ 50 w 51"/>
                  <a:gd name="T109" fmla="*/ 65 h 75"/>
                  <a:gd name="T110" fmla="*/ 50 w 51"/>
                  <a:gd name="T111" fmla="*/ 69 h 75"/>
                  <a:gd name="T112" fmla="*/ 51 w 51"/>
                  <a:gd name="T113" fmla="*/ 71 h 75"/>
                  <a:gd name="T114" fmla="*/ 50 w 51"/>
                  <a:gd name="T115" fmla="*/ 75 h 75"/>
                  <a:gd name="T116" fmla="*/ 45 w 51"/>
                  <a:gd name="T117" fmla="*/ 72 h 75"/>
                  <a:gd name="T118" fmla="*/ 40 w 51"/>
                  <a:gd name="T119" fmla="*/ 71 h 75"/>
                  <a:gd name="T120" fmla="*/ 32 w 51"/>
                  <a:gd name="T121" fmla="*/ 7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1" h="75">
                    <a:moveTo>
                      <a:pt x="32" y="71"/>
                    </a:moveTo>
                    <a:lnTo>
                      <a:pt x="30" y="70"/>
                    </a:lnTo>
                    <a:lnTo>
                      <a:pt x="27" y="71"/>
                    </a:lnTo>
                    <a:lnTo>
                      <a:pt x="22" y="70"/>
                    </a:lnTo>
                    <a:lnTo>
                      <a:pt x="20" y="71"/>
                    </a:lnTo>
                    <a:lnTo>
                      <a:pt x="9" y="70"/>
                    </a:lnTo>
                    <a:lnTo>
                      <a:pt x="9" y="65"/>
                    </a:lnTo>
                    <a:lnTo>
                      <a:pt x="6" y="60"/>
                    </a:lnTo>
                    <a:lnTo>
                      <a:pt x="4" y="60"/>
                    </a:lnTo>
                    <a:lnTo>
                      <a:pt x="1" y="56"/>
                    </a:lnTo>
                    <a:lnTo>
                      <a:pt x="0" y="55"/>
                    </a:lnTo>
                    <a:lnTo>
                      <a:pt x="0" y="54"/>
                    </a:lnTo>
                    <a:lnTo>
                      <a:pt x="3" y="49"/>
                    </a:lnTo>
                    <a:lnTo>
                      <a:pt x="5" y="42"/>
                    </a:lnTo>
                    <a:lnTo>
                      <a:pt x="7" y="42"/>
                    </a:lnTo>
                    <a:lnTo>
                      <a:pt x="11" y="38"/>
                    </a:lnTo>
                    <a:lnTo>
                      <a:pt x="14" y="38"/>
                    </a:lnTo>
                    <a:lnTo>
                      <a:pt x="17" y="41"/>
                    </a:lnTo>
                    <a:lnTo>
                      <a:pt x="22" y="38"/>
                    </a:lnTo>
                    <a:lnTo>
                      <a:pt x="23" y="36"/>
                    </a:lnTo>
                    <a:lnTo>
                      <a:pt x="24" y="33"/>
                    </a:lnTo>
                    <a:lnTo>
                      <a:pt x="26" y="30"/>
                    </a:lnTo>
                    <a:lnTo>
                      <a:pt x="29" y="27"/>
                    </a:lnTo>
                    <a:lnTo>
                      <a:pt x="30" y="23"/>
                    </a:lnTo>
                    <a:lnTo>
                      <a:pt x="32" y="21"/>
                    </a:lnTo>
                    <a:lnTo>
                      <a:pt x="33" y="18"/>
                    </a:lnTo>
                    <a:lnTo>
                      <a:pt x="34" y="13"/>
                    </a:lnTo>
                    <a:lnTo>
                      <a:pt x="40" y="8"/>
                    </a:lnTo>
                    <a:lnTo>
                      <a:pt x="40" y="6"/>
                    </a:lnTo>
                    <a:lnTo>
                      <a:pt x="41" y="4"/>
                    </a:lnTo>
                    <a:lnTo>
                      <a:pt x="39" y="2"/>
                    </a:lnTo>
                    <a:lnTo>
                      <a:pt x="39" y="0"/>
                    </a:lnTo>
                    <a:lnTo>
                      <a:pt x="40" y="0"/>
                    </a:lnTo>
                    <a:lnTo>
                      <a:pt x="44" y="3"/>
                    </a:lnTo>
                    <a:lnTo>
                      <a:pt x="44" y="8"/>
                    </a:lnTo>
                    <a:lnTo>
                      <a:pt x="44" y="13"/>
                    </a:lnTo>
                    <a:lnTo>
                      <a:pt x="47" y="19"/>
                    </a:lnTo>
                    <a:lnTo>
                      <a:pt x="44" y="19"/>
                    </a:lnTo>
                    <a:lnTo>
                      <a:pt x="41" y="19"/>
                    </a:lnTo>
                    <a:lnTo>
                      <a:pt x="39" y="19"/>
                    </a:lnTo>
                    <a:lnTo>
                      <a:pt x="36" y="21"/>
                    </a:lnTo>
                    <a:lnTo>
                      <a:pt x="41" y="25"/>
                    </a:lnTo>
                    <a:lnTo>
                      <a:pt x="44" y="26"/>
                    </a:lnTo>
                    <a:lnTo>
                      <a:pt x="45" y="30"/>
                    </a:lnTo>
                    <a:lnTo>
                      <a:pt x="47" y="35"/>
                    </a:lnTo>
                    <a:lnTo>
                      <a:pt x="46" y="36"/>
                    </a:lnTo>
                    <a:lnTo>
                      <a:pt x="42" y="43"/>
                    </a:lnTo>
                    <a:lnTo>
                      <a:pt x="41" y="44"/>
                    </a:lnTo>
                    <a:lnTo>
                      <a:pt x="40" y="49"/>
                    </a:lnTo>
                    <a:lnTo>
                      <a:pt x="41" y="52"/>
                    </a:lnTo>
                    <a:lnTo>
                      <a:pt x="40" y="54"/>
                    </a:lnTo>
                    <a:lnTo>
                      <a:pt x="44" y="58"/>
                    </a:lnTo>
                    <a:lnTo>
                      <a:pt x="44" y="60"/>
                    </a:lnTo>
                    <a:lnTo>
                      <a:pt x="46" y="64"/>
                    </a:lnTo>
                    <a:lnTo>
                      <a:pt x="50" y="65"/>
                    </a:lnTo>
                    <a:lnTo>
                      <a:pt x="50" y="69"/>
                    </a:lnTo>
                    <a:lnTo>
                      <a:pt x="51" y="71"/>
                    </a:lnTo>
                    <a:lnTo>
                      <a:pt x="50" y="75"/>
                    </a:lnTo>
                    <a:lnTo>
                      <a:pt x="45" y="72"/>
                    </a:lnTo>
                    <a:lnTo>
                      <a:pt x="40" y="71"/>
                    </a:lnTo>
                    <a:lnTo>
                      <a:pt x="32" y="7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49" name="Freeform 41"/>
              <p:cNvSpPr>
                <a:spLocks/>
              </p:cNvSpPr>
              <p:nvPr/>
            </p:nvSpPr>
            <p:spPr bwMode="auto">
              <a:xfrm>
                <a:off x="3284538" y="5362575"/>
                <a:ext cx="23813" cy="15875"/>
              </a:xfrm>
              <a:custGeom>
                <a:avLst/>
                <a:gdLst>
                  <a:gd name="T0" fmla="*/ 11 w 15"/>
                  <a:gd name="T1" fmla="*/ 4 h 10"/>
                  <a:gd name="T2" fmla="*/ 15 w 15"/>
                  <a:gd name="T3" fmla="*/ 0 h 10"/>
                  <a:gd name="T4" fmla="*/ 9 w 15"/>
                  <a:gd name="T5" fmla="*/ 3 h 10"/>
                  <a:gd name="T6" fmla="*/ 4 w 15"/>
                  <a:gd name="T7" fmla="*/ 3 h 10"/>
                  <a:gd name="T8" fmla="*/ 3 w 15"/>
                  <a:gd name="T9" fmla="*/ 5 h 10"/>
                  <a:gd name="T10" fmla="*/ 3 w 15"/>
                  <a:gd name="T11" fmla="*/ 5 h 10"/>
                  <a:gd name="T12" fmla="*/ 0 w 15"/>
                  <a:gd name="T13" fmla="*/ 5 h 10"/>
                  <a:gd name="T14" fmla="*/ 1 w 15"/>
                  <a:gd name="T15" fmla="*/ 9 h 10"/>
                  <a:gd name="T16" fmla="*/ 4 w 15"/>
                  <a:gd name="T17" fmla="*/ 10 h 10"/>
                  <a:gd name="T18" fmla="*/ 12 w 15"/>
                  <a:gd name="T19" fmla="*/ 7 h 10"/>
                  <a:gd name="T20" fmla="*/ 12 w 15"/>
                  <a:gd name="T21" fmla="*/ 5 h 10"/>
                  <a:gd name="T22" fmla="*/ 11 w 15"/>
                  <a:gd name="T23"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0">
                    <a:moveTo>
                      <a:pt x="11" y="4"/>
                    </a:moveTo>
                    <a:lnTo>
                      <a:pt x="15" y="0"/>
                    </a:lnTo>
                    <a:lnTo>
                      <a:pt x="9" y="3"/>
                    </a:lnTo>
                    <a:lnTo>
                      <a:pt x="4" y="3"/>
                    </a:lnTo>
                    <a:lnTo>
                      <a:pt x="3" y="5"/>
                    </a:lnTo>
                    <a:lnTo>
                      <a:pt x="3" y="5"/>
                    </a:lnTo>
                    <a:lnTo>
                      <a:pt x="0" y="5"/>
                    </a:lnTo>
                    <a:lnTo>
                      <a:pt x="1" y="9"/>
                    </a:lnTo>
                    <a:lnTo>
                      <a:pt x="4" y="10"/>
                    </a:lnTo>
                    <a:lnTo>
                      <a:pt x="12" y="7"/>
                    </a:lnTo>
                    <a:lnTo>
                      <a:pt x="12" y="5"/>
                    </a:lnTo>
                    <a:lnTo>
                      <a:pt x="11" y="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2" name="Freeform 44"/>
              <p:cNvSpPr>
                <a:spLocks/>
              </p:cNvSpPr>
              <p:nvPr/>
            </p:nvSpPr>
            <p:spPr bwMode="auto">
              <a:xfrm>
                <a:off x="3382963" y="5632450"/>
                <a:ext cx="17463" cy="19050"/>
              </a:xfrm>
              <a:custGeom>
                <a:avLst/>
                <a:gdLst>
                  <a:gd name="T0" fmla="*/ 10 w 11"/>
                  <a:gd name="T1" fmla="*/ 0 h 12"/>
                  <a:gd name="T2" fmla="*/ 11 w 11"/>
                  <a:gd name="T3" fmla="*/ 2 h 12"/>
                  <a:gd name="T4" fmla="*/ 11 w 11"/>
                  <a:gd name="T5" fmla="*/ 6 h 12"/>
                  <a:gd name="T6" fmla="*/ 8 w 11"/>
                  <a:gd name="T7" fmla="*/ 7 h 12"/>
                  <a:gd name="T8" fmla="*/ 10 w 11"/>
                  <a:gd name="T9" fmla="*/ 8 h 12"/>
                  <a:gd name="T10" fmla="*/ 8 w 11"/>
                  <a:gd name="T11" fmla="*/ 12 h 12"/>
                  <a:gd name="T12" fmla="*/ 6 w 11"/>
                  <a:gd name="T13" fmla="*/ 11 h 12"/>
                  <a:gd name="T14" fmla="*/ 5 w 11"/>
                  <a:gd name="T15" fmla="*/ 12 h 12"/>
                  <a:gd name="T16" fmla="*/ 2 w 11"/>
                  <a:gd name="T17" fmla="*/ 12 h 12"/>
                  <a:gd name="T18" fmla="*/ 2 w 11"/>
                  <a:gd name="T19" fmla="*/ 9 h 12"/>
                  <a:gd name="T20" fmla="*/ 0 w 11"/>
                  <a:gd name="T21" fmla="*/ 7 h 12"/>
                  <a:gd name="T22" fmla="*/ 3 w 11"/>
                  <a:gd name="T23" fmla="*/ 4 h 12"/>
                  <a:gd name="T24" fmla="*/ 5 w 11"/>
                  <a:gd name="T25" fmla="*/ 1 h 12"/>
                  <a:gd name="T26" fmla="*/ 8 w 11"/>
                  <a:gd name="T27" fmla="*/ 2 h 12"/>
                  <a:gd name="T28" fmla="*/ 10 w 11"/>
                  <a:gd name="T29"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2">
                    <a:moveTo>
                      <a:pt x="10" y="0"/>
                    </a:moveTo>
                    <a:lnTo>
                      <a:pt x="11" y="2"/>
                    </a:lnTo>
                    <a:lnTo>
                      <a:pt x="11" y="6"/>
                    </a:lnTo>
                    <a:lnTo>
                      <a:pt x="8" y="7"/>
                    </a:lnTo>
                    <a:lnTo>
                      <a:pt x="10" y="8"/>
                    </a:lnTo>
                    <a:lnTo>
                      <a:pt x="8" y="12"/>
                    </a:lnTo>
                    <a:lnTo>
                      <a:pt x="6" y="11"/>
                    </a:lnTo>
                    <a:lnTo>
                      <a:pt x="5" y="12"/>
                    </a:lnTo>
                    <a:lnTo>
                      <a:pt x="2" y="12"/>
                    </a:lnTo>
                    <a:lnTo>
                      <a:pt x="2" y="9"/>
                    </a:lnTo>
                    <a:lnTo>
                      <a:pt x="0" y="7"/>
                    </a:lnTo>
                    <a:lnTo>
                      <a:pt x="3" y="4"/>
                    </a:lnTo>
                    <a:lnTo>
                      <a:pt x="5" y="1"/>
                    </a:lnTo>
                    <a:lnTo>
                      <a:pt x="8" y="2"/>
                    </a:lnTo>
                    <a:lnTo>
                      <a:pt x="10" y="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5" name="Freeform 47"/>
              <p:cNvSpPr>
                <a:spLocks/>
              </p:cNvSpPr>
              <p:nvPr/>
            </p:nvSpPr>
            <p:spPr bwMode="auto">
              <a:xfrm>
                <a:off x="2847975" y="5343525"/>
                <a:ext cx="220663" cy="219075"/>
              </a:xfrm>
              <a:custGeom>
                <a:avLst/>
                <a:gdLst>
                  <a:gd name="T0" fmla="*/ 139 w 139"/>
                  <a:gd name="T1" fmla="*/ 107 h 138"/>
                  <a:gd name="T2" fmla="*/ 116 w 139"/>
                  <a:gd name="T3" fmla="*/ 120 h 138"/>
                  <a:gd name="T4" fmla="*/ 96 w 139"/>
                  <a:gd name="T5" fmla="*/ 135 h 138"/>
                  <a:gd name="T6" fmla="*/ 87 w 139"/>
                  <a:gd name="T7" fmla="*/ 137 h 138"/>
                  <a:gd name="T8" fmla="*/ 79 w 139"/>
                  <a:gd name="T9" fmla="*/ 138 h 138"/>
                  <a:gd name="T10" fmla="*/ 79 w 139"/>
                  <a:gd name="T11" fmla="*/ 133 h 138"/>
                  <a:gd name="T12" fmla="*/ 77 w 139"/>
                  <a:gd name="T13" fmla="*/ 132 h 138"/>
                  <a:gd name="T14" fmla="*/ 72 w 139"/>
                  <a:gd name="T15" fmla="*/ 131 h 138"/>
                  <a:gd name="T16" fmla="*/ 71 w 139"/>
                  <a:gd name="T17" fmla="*/ 127 h 138"/>
                  <a:gd name="T18" fmla="*/ 48 w 139"/>
                  <a:gd name="T19" fmla="*/ 112 h 138"/>
                  <a:gd name="T20" fmla="*/ 26 w 139"/>
                  <a:gd name="T21" fmla="*/ 96 h 138"/>
                  <a:gd name="T22" fmla="*/ 0 w 139"/>
                  <a:gd name="T23" fmla="*/ 78 h 138"/>
                  <a:gd name="T24" fmla="*/ 0 w 139"/>
                  <a:gd name="T25" fmla="*/ 77 h 138"/>
                  <a:gd name="T26" fmla="*/ 0 w 139"/>
                  <a:gd name="T27" fmla="*/ 75 h 138"/>
                  <a:gd name="T28" fmla="*/ 0 w 139"/>
                  <a:gd name="T29" fmla="*/ 67 h 138"/>
                  <a:gd name="T30" fmla="*/ 11 w 139"/>
                  <a:gd name="T31" fmla="*/ 61 h 138"/>
                  <a:gd name="T32" fmla="*/ 17 w 139"/>
                  <a:gd name="T33" fmla="*/ 60 h 138"/>
                  <a:gd name="T34" fmla="*/ 23 w 139"/>
                  <a:gd name="T35" fmla="*/ 57 h 138"/>
                  <a:gd name="T36" fmla="*/ 26 w 139"/>
                  <a:gd name="T37" fmla="*/ 54 h 138"/>
                  <a:gd name="T38" fmla="*/ 33 w 139"/>
                  <a:gd name="T39" fmla="*/ 51 h 138"/>
                  <a:gd name="T40" fmla="*/ 34 w 139"/>
                  <a:gd name="T41" fmla="*/ 45 h 138"/>
                  <a:gd name="T42" fmla="*/ 38 w 139"/>
                  <a:gd name="T43" fmla="*/ 44 h 138"/>
                  <a:gd name="T44" fmla="*/ 40 w 139"/>
                  <a:gd name="T45" fmla="*/ 41 h 138"/>
                  <a:gd name="T46" fmla="*/ 50 w 139"/>
                  <a:gd name="T47" fmla="*/ 40 h 138"/>
                  <a:gd name="T48" fmla="*/ 51 w 139"/>
                  <a:gd name="T49" fmla="*/ 37 h 138"/>
                  <a:gd name="T50" fmla="*/ 49 w 139"/>
                  <a:gd name="T51" fmla="*/ 35 h 138"/>
                  <a:gd name="T52" fmla="*/ 46 w 139"/>
                  <a:gd name="T53" fmla="*/ 27 h 138"/>
                  <a:gd name="T54" fmla="*/ 46 w 139"/>
                  <a:gd name="T55" fmla="*/ 22 h 138"/>
                  <a:gd name="T56" fmla="*/ 44 w 139"/>
                  <a:gd name="T57" fmla="*/ 17 h 138"/>
                  <a:gd name="T58" fmla="*/ 50 w 139"/>
                  <a:gd name="T59" fmla="*/ 12 h 138"/>
                  <a:gd name="T60" fmla="*/ 57 w 139"/>
                  <a:gd name="T61" fmla="*/ 11 h 138"/>
                  <a:gd name="T62" fmla="*/ 62 w 139"/>
                  <a:gd name="T63" fmla="*/ 8 h 138"/>
                  <a:gd name="T64" fmla="*/ 68 w 139"/>
                  <a:gd name="T65" fmla="*/ 5 h 138"/>
                  <a:gd name="T66" fmla="*/ 80 w 139"/>
                  <a:gd name="T67" fmla="*/ 3 h 138"/>
                  <a:gd name="T68" fmla="*/ 91 w 139"/>
                  <a:gd name="T69" fmla="*/ 3 h 138"/>
                  <a:gd name="T70" fmla="*/ 93 w 139"/>
                  <a:gd name="T71" fmla="*/ 4 h 138"/>
                  <a:gd name="T72" fmla="*/ 101 w 139"/>
                  <a:gd name="T73" fmla="*/ 0 h 138"/>
                  <a:gd name="T74" fmla="*/ 108 w 139"/>
                  <a:gd name="T75" fmla="*/ 0 h 138"/>
                  <a:gd name="T76" fmla="*/ 110 w 139"/>
                  <a:gd name="T77" fmla="*/ 3 h 138"/>
                  <a:gd name="T78" fmla="*/ 115 w 139"/>
                  <a:gd name="T79" fmla="*/ 2 h 138"/>
                  <a:gd name="T80" fmla="*/ 114 w 139"/>
                  <a:gd name="T81" fmla="*/ 6 h 138"/>
                  <a:gd name="T82" fmla="*/ 114 w 139"/>
                  <a:gd name="T83" fmla="*/ 14 h 138"/>
                  <a:gd name="T84" fmla="*/ 113 w 139"/>
                  <a:gd name="T85" fmla="*/ 21 h 138"/>
                  <a:gd name="T86" fmla="*/ 109 w 139"/>
                  <a:gd name="T87" fmla="*/ 26 h 138"/>
                  <a:gd name="T88" fmla="*/ 109 w 139"/>
                  <a:gd name="T89" fmla="*/ 32 h 138"/>
                  <a:gd name="T90" fmla="*/ 115 w 139"/>
                  <a:gd name="T91" fmla="*/ 37 h 138"/>
                  <a:gd name="T92" fmla="*/ 115 w 139"/>
                  <a:gd name="T93" fmla="*/ 38 h 138"/>
                  <a:gd name="T94" fmla="*/ 119 w 139"/>
                  <a:gd name="T95" fmla="*/ 41 h 138"/>
                  <a:gd name="T96" fmla="*/ 122 w 139"/>
                  <a:gd name="T97" fmla="*/ 55 h 138"/>
                  <a:gd name="T98" fmla="*/ 124 w 139"/>
                  <a:gd name="T99" fmla="*/ 62 h 138"/>
                  <a:gd name="T100" fmla="*/ 125 w 139"/>
                  <a:gd name="T101" fmla="*/ 66 h 138"/>
                  <a:gd name="T102" fmla="*/ 124 w 139"/>
                  <a:gd name="T103" fmla="*/ 72 h 138"/>
                  <a:gd name="T104" fmla="*/ 124 w 139"/>
                  <a:gd name="T105" fmla="*/ 75 h 138"/>
                  <a:gd name="T106" fmla="*/ 122 w 139"/>
                  <a:gd name="T107" fmla="*/ 79 h 138"/>
                  <a:gd name="T108" fmla="*/ 124 w 139"/>
                  <a:gd name="T109" fmla="*/ 84 h 138"/>
                  <a:gd name="T110" fmla="*/ 121 w 139"/>
                  <a:gd name="T111" fmla="*/ 87 h 138"/>
                  <a:gd name="T112" fmla="*/ 125 w 139"/>
                  <a:gd name="T113" fmla="*/ 92 h 138"/>
                  <a:gd name="T114" fmla="*/ 125 w 139"/>
                  <a:gd name="T115" fmla="*/ 96 h 138"/>
                  <a:gd name="T116" fmla="*/ 127 w 139"/>
                  <a:gd name="T117" fmla="*/ 99 h 138"/>
                  <a:gd name="T118" fmla="*/ 131 w 139"/>
                  <a:gd name="T119" fmla="*/ 98 h 138"/>
                  <a:gd name="T120" fmla="*/ 136 w 139"/>
                  <a:gd name="T121" fmla="*/ 102 h 138"/>
                  <a:gd name="T122" fmla="*/ 139 w 139"/>
                  <a:gd name="T123" fmla="*/ 107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9" h="138">
                    <a:moveTo>
                      <a:pt x="139" y="107"/>
                    </a:moveTo>
                    <a:lnTo>
                      <a:pt x="116" y="120"/>
                    </a:lnTo>
                    <a:lnTo>
                      <a:pt x="96" y="135"/>
                    </a:lnTo>
                    <a:lnTo>
                      <a:pt x="87" y="137"/>
                    </a:lnTo>
                    <a:lnTo>
                      <a:pt x="79" y="138"/>
                    </a:lnTo>
                    <a:lnTo>
                      <a:pt x="79" y="133"/>
                    </a:lnTo>
                    <a:lnTo>
                      <a:pt x="77" y="132"/>
                    </a:lnTo>
                    <a:lnTo>
                      <a:pt x="72" y="131"/>
                    </a:lnTo>
                    <a:lnTo>
                      <a:pt x="71" y="127"/>
                    </a:lnTo>
                    <a:lnTo>
                      <a:pt x="48" y="112"/>
                    </a:lnTo>
                    <a:lnTo>
                      <a:pt x="26" y="96"/>
                    </a:lnTo>
                    <a:lnTo>
                      <a:pt x="0" y="78"/>
                    </a:lnTo>
                    <a:lnTo>
                      <a:pt x="0" y="77"/>
                    </a:lnTo>
                    <a:lnTo>
                      <a:pt x="0" y="75"/>
                    </a:lnTo>
                    <a:lnTo>
                      <a:pt x="0" y="67"/>
                    </a:lnTo>
                    <a:lnTo>
                      <a:pt x="11" y="61"/>
                    </a:lnTo>
                    <a:lnTo>
                      <a:pt x="17" y="60"/>
                    </a:lnTo>
                    <a:lnTo>
                      <a:pt x="23" y="57"/>
                    </a:lnTo>
                    <a:lnTo>
                      <a:pt x="26" y="54"/>
                    </a:lnTo>
                    <a:lnTo>
                      <a:pt x="33" y="51"/>
                    </a:lnTo>
                    <a:lnTo>
                      <a:pt x="34" y="45"/>
                    </a:lnTo>
                    <a:lnTo>
                      <a:pt x="38" y="44"/>
                    </a:lnTo>
                    <a:lnTo>
                      <a:pt x="40" y="41"/>
                    </a:lnTo>
                    <a:lnTo>
                      <a:pt x="50" y="40"/>
                    </a:lnTo>
                    <a:lnTo>
                      <a:pt x="51" y="37"/>
                    </a:lnTo>
                    <a:lnTo>
                      <a:pt x="49" y="35"/>
                    </a:lnTo>
                    <a:lnTo>
                      <a:pt x="46" y="27"/>
                    </a:lnTo>
                    <a:lnTo>
                      <a:pt x="46" y="22"/>
                    </a:lnTo>
                    <a:lnTo>
                      <a:pt x="44" y="17"/>
                    </a:lnTo>
                    <a:lnTo>
                      <a:pt x="50" y="12"/>
                    </a:lnTo>
                    <a:lnTo>
                      <a:pt x="57" y="11"/>
                    </a:lnTo>
                    <a:lnTo>
                      <a:pt x="62" y="8"/>
                    </a:lnTo>
                    <a:lnTo>
                      <a:pt x="68" y="5"/>
                    </a:lnTo>
                    <a:lnTo>
                      <a:pt x="80" y="3"/>
                    </a:lnTo>
                    <a:lnTo>
                      <a:pt x="91" y="3"/>
                    </a:lnTo>
                    <a:lnTo>
                      <a:pt x="93" y="4"/>
                    </a:lnTo>
                    <a:lnTo>
                      <a:pt x="101" y="0"/>
                    </a:lnTo>
                    <a:lnTo>
                      <a:pt x="108" y="0"/>
                    </a:lnTo>
                    <a:lnTo>
                      <a:pt x="110" y="3"/>
                    </a:lnTo>
                    <a:lnTo>
                      <a:pt x="115" y="2"/>
                    </a:lnTo>
                    <a:lnTo>
                      <a:pt x="114" y="6"/>
                    </a:lnTo>
                    <a:lnTo>
                      <a:pt x="114" y="14"/>
                    </a:lnTo>
                    <a:lnTo>
                      <a:pt x="113" y="21"/>
                    </a:lnTo>
                    <a:lnTo>
                      <a:pt x="109" y="26"/>
                    </a:lnTo>
                    <a:lnTo>
                      <a:pt x="109" y="32"/>
                    </a:lnTo>
                    <a:lnTo>
                      <a:pt x="115" y="37"/>
                    </a:lnTo>
                    <a:lnTo>
                      <a:pt x="115" y="38"/>
                    </a:lnTo>
                    <a:lnTo>
                      <a:pt x="119" y="41"/>
                    </a:lnTo>
                    <a:lnTo>
                      <a:pt x="122" y="55"/>
                    </a:lnTo>
                    <a:lnTo>
                      <a:pt x="124" y="62"/>
                    </a:lnTo>
                    <a:lnTo>
                      <a:pt x="125" y="66"/>
                    </a:lnTo>
                    <a:lnTo>
                      <a:pt x="124" y="72"/>
                    </a:lnTo>
                    <a:lnTo>
                      <a:pt x="124" y="75"/>
                    </a:lnTo>
                    <a:lnTo>
                      <a:pt x="122" y="79"/>
                    </a:lnTo>
                    <a:lnTo>
                      <a:pt x="124" y="84"/>
                    </a:lnTo>
                    <a:lnTo>
                      <a:pt x="121" y="87"/>
                    </a:lnTo>
                    <a:lnTo>
                      <a:pt x="125" y="92"/>
                    </a:lnTo>
                    <a:lnTo>
                      <a:pt x="125" y="96"/>
                    </a:lnTo>
                    <a:lnTo>
                      <a:pt x="127" y="99"/>
                    </a:lnTo>
                    <a:lnTo>
                      <a:pt x="131" y="98"/>
                    </a:lnTo>
                    <a:lnTo>
                      <a:pt x="136" y="102"/>
                    </a:lnTo>
                    <a:lnTo>
                      <a:pt x="139" y="10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8" name="Freeform 50"/>
              <p:cNvSpPr>
                <a:spLocks/>
              </p:cNvSpPr>
              <p:nvPr/>
            </p:nvSpPr>
            <p:spPr bwMode="auto">
              <a:xfrm>
                <a:off x="3203575" y="5414963"/>
                <a:ext cx="130175" cy="115888"/>
              </a:xfrm>
              <a:custGeom>
                <a:avLst/>
                <a:gdLst>
                  <a:gd name="T0" fmla="*/ 69 w 82"/>
                  <a:gd name="T1" fmla="*/ 17 h 73"/>
                  <a:gd name="T2" fmla="*/ 66 w 82"/>
                  <a:gd name="T3" fmla="*/ 19 h 73"/>
                  <a:gd name="T4" fmla="*/ 65 w 82"/>
                  <a:gd name="T5" fmla="*/ 25 h 73"/>
                  <a:gd name="T6" fmla="*/ 64 w 82"/>
                  <a:gd name="T7" fmla="*/ 29 h 73"/>
                  <a:gd name="T8" fmla="*/ 62 w 82"/>
                  <a:gd name="T9" fmla="*/ 30 h 73"/>
                  <a:gd name="T10" fmla="*/ 59 w 82"/>
                  <a:gd name="T11" fmla="*/ 28 h 73"/>
                  <a:gd name="T12" fmla="*/ 57 w 82"/>
                  <a:gd name="T13" fmla="*/ 24 h 73"/>
                  <a:gd name="T14" fmla="*/ 52 w 82"/>
                  <a:gd name="T15" fmla="*/ 13 h 73"/>
                  <a:gd name="T16" fmla="*/ 51 w 82"/>
                  <a:gd name="T17" fmla="*/ 15 h 73"/>
                  <a:gd name="T18" fmla="*/ 54 w 82"/>
                  <a:gd name="T19" fmla="*/ 23 h 73"/>
                  <a:gd name="T20" fmla="*/ 58 w 82"/>
                  <a:gd name="T21" fmla="*/ 30 h 73"/>
                  <a:gd name="T22" fmla="*/ 63 w 82"/>
                  <a:gd name="T23" fmla="*/ 42 h 73"/>
                  <a:gd name="T24" fmla="*/ 65 w 82"/>
                  <a:gd name="T25" fmla="*/ 46 h 73"/>
                  <a:gd name="T26" fmla="*/ 68 w 82"/>
                  <a:gd name="T27" fmla="*/ 50 h 73"/>
                  <a:gd name="T28" fmla="*/ 74 w 82"/>
                  <a:gd name="T29" fmla="*/ 58 h 73"/>
                  <a:gd name="T30" fmla="*/ 72 w 82"/>
                  <a:gd name="T31" fmla="*/ 59 h 73"/>
                  <a:gd name="T32" fmla="*/ 72 w 82"/>
                  <a:gd name="T33" fmla="*/ 64 h 73"/>
                  <a:gd name="T34" fmla="*/ 81 w 82"/>
                  <a:gd name="T35" fmla="*/ 70 h 73"/>
                  <a:gd name="T36" fmla="*/ 82 w 82"/>
                  <a:gd name="T37" fmla="*/ 73 h 73"/>
                  <a:gd name="T38" fmla="*/ 55 w 82"/>
                  <a:gd name="T39" fmla="*/ 73 h 73"/>
                  <a:gd name="T40" fmla="*/ 29 w 82"/>
                  <a:gd name="T41" fmla="*/ 73 h 73"/>
                  <a:gd name="T42" fmla="*/ 2 w 82"/>
                  <a:gd name="T43" fmla="*/ 73 h 73"/>
                  <a:gd name="T44" fmla="*/ 2 w 82"/>
                  <a:gd name="T45" fmla="*/ 45 h 73"/>
                  <a:gd name="T46" fmla="*/ 2 w 82"/>
                  <a:gd name="T47" fmla="*/ 18 h 73"/>
                  <a:gd name="T48" fmla="*/ 0 w 82"/>
                  <a:gd name="T49" fmla="*/ 12 h 73"/>
                  <a:gd name="T50" fmla="*/ 2 w 82"/>
                  <a:gd name="T51" fmla="*/ 7 h 73"/>
                  <a:gd name="T52" fmla="*/ 1 w 82"/>
                  <a:gd name="T53" fmla="*/ 4 h 73"/>
                  <a:gd name="T54" fmla="*/ 4 w 82"/>
                  <a:gd name="T55" fmla="*/ 0 h 73"/>
                  <a:gd name="T56" fmla="*/ 12 w 82"/>
                  <a:gd name="T57" fmla="*/ 0 h 73"/>
                  <a:gd name="T58" fmla="*/ 18 w 82"/>
                  <a:gd name="T59" fmla="*/ 3 h 73"/>
                  <a:gd name="T60" fmla="*/ 25 w 82"/>
                  <a:gd name="T61" fmla="*/ 5 h 73"/>
                  <a:gd name="T62" fmla="*/ 28 w 82"/>
                  <a:gd name="T63" fmla="*/ 6 h 73"/>
                  <a:gd name="T64" fmla="*/ 34 w 82"/>
                  <a:gd name="T65" fmla="*/ 4 h 73"/>
                  <a:gd name="T66" fmla="*/ 36 w 82"/>
                  <a:gd name="T67" fmla="*/ 1 h 73"/>
                  <a:gd name="T68" fmla="*/ 42 w 82"/>
                  <a:gd name="T69" fmla="*/ 0 h 73"/>
                  <a:gd name="T70" fmla="*/ 47 w 82"/>
                  <a:gd name="T71" fmla="*/ 1 h 73"/>
                  <a:gd name="T72" fmla="*/ 48 w 82"/>
                  <a:gd name="T73" fmla="*/ 5 h 73"/>
                  <a:gd name="T74" fmla="*/ 51 w 82"/>
                  <a:gd name="T75" fmla="*/ 3 h 73"/>
                  <a:gd name="T76" fmla="*/ 55 w 82"/>
                  <a:gd name="T77" fmla="*/ 5 h 73"/>
                  <a:gd name="T78" fmla="*/ 60 w 82"/>
                  <a:gd name="T79" fmla="*/ 5 h 73"/>
                  <a:gd name="T80" fmla="*/ 64 w 82"/>
                  <a:gd name="T81" fmla="*/ 4 h 73"/>
                  <a:gd name="T82" fmla="*/ 69 w 82"/>
                  <a:gd name="T83" fmla="*/ 1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2" h="73">
                    <a:moveTo>
                      <a:pt x="69" y="17"/>
                    </a:moveTo>
                    <a:lnTo>
                      <a:pt x="66" y="19"/>
                    </a:lnTo>
                    <a:lnTo>
                      <a:pt x="65" y="25"/>
                    </a:lnTo>
                    <a:lnTo>
                      <a:pt x="64" y="29"/>
                    </a:lnTo>
                    <a:lnTo>
                      <a:pt x="62" y="30"/>
                    </a:lnTo>
                    <a:lnTo>
                      <a:pt x="59" y="28"/>
                    </a:lnTo>
                    <a:lnTo>
                      <a:pt x="57" y="24"/>
                    </a:lnTo>
                    <a:lnTo>
                      <a:pt x="52" y="13"/>
                    </a:lnTo>
                    <a:lnTo>
                      <a:pt x="51" y="15"/>
                    </a:lnTo>
                    <a:lnTo>
                      <a:pt x="54" y="23"/>
                    </a:lnTo>
                    <a:lnTo>
                      <a:pt x="58" y="30"/>
                    </a:lnTo>
                    <a:lnTo>
                      <a:pt x="63" y="42"/>
                    </a:lnTo>
                    <a:lnTo>
                      <a:pt x="65" y="46"/>
                    </a:lnTo>
                    <a:lnTo>
                      <a:pt x="68" y="50"/>
                    </a:lnTo>
                    <a:lnTo>
                      <a:pt x="74" y="58"/>
                    </a:lnTo>
                    <a:lnTo>
                      <a:pt x="72" y="59"/>
                    </a:lnTo>
                    <a:lnTo>
                      <a:pt x="72" y="64"/>
                    </a:lnTo>
                    <a:lnTo>
                      <a:pt x="81" y="70"/>
                    </a:lnTo>
                    <a:lnTo>
                      <a:pt x="82" y="73"/>
                    </a:lnTo>
                    <a:lnTo>
                      <a:pt x="55" y="73"/>
                    </a:lnTo>
                    <a:lnTo>
                      <a:pt x="29" y="73"/>
                    </a:lnTo>
                    <a:lnTo>
                      <a:pt x="2" y="73"/>
                    </a:lnTo>
                    <a:lnTo>
                      <a:pt x="2" y="45"/>
                    </a:lnTo>
                    <a:lnTo>
                      <a:pt x="2" y="18"/>
                    </a:lnTo>
                    <a:lnTo>
                      <a:pt x="0" y="12"/>
                    </a:lnTo>
                    <a:lnTo>
                      <a:pt x="2" y="7"/>
                    </a:lnTo>
                    <a:lnTo>
                      <a:pt x="1" y="4"/>
                    </a:lnTo>
                    <a:lnTo>
                      <a:pt x="4" y="0"/>
                    </a:lnTo>
                    <a:lnTo>
                      <a:pt x="12" y="0"/>
                    </a:lnTo>
                    <a:lnTo>
                      <a:pt x="18" y="3"/>
                    </a:lnTo>
                    <a:lnTo>
                      <a:pt x="25" y="5"/>
                    </a:lnTo>
                    <a:lnTo>
                      <a:pt x="28" y="6"/>
                    </a:lnTo>
                    <a:lnTo>
                      <a:pt x="34" y="4"/>
                    </a:lnTo>
                    <a:lnTo>
                      <a:pt x="36" y="1"/>
                    </a:lnTo>
                    <a:lnTo>
                      <a:pt x="42" y="0"/>
                    </a:lnTo>
                    <a:lnTo>
                      <a:pt x="47" y="1"/>
                    </a:lnTo>
                    <a:lnTo>
                      <a:pt x="48" y="5"/>
                    </a:lnTo>
                    <a:lnTo>
                      <a:pt x="51" y="3"/>
                    </a:lnTo>
                    <a:lnTo>
                      <a:pt x="55" y="5"/>
                    </a:lnTo>
                    <a:lnTo>
                      <a:pt x="60" y="5"/>
                    </a:lnTo>
                    <a:lnTo>
                      <a:pt x="64" y="4"/>
                    </a:lnTo>
                    <a:lnTo>
                      <a:pt x="69" y="1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59" name="Freeform 51"/>
              <p:cNvSpPr>
                <a:spLocks/>
              </p:cNvSpPr>
              <p:nvPr/>
            </p:nvSpPr>
            <p:spPr bwMode="auto">
              <a:xfrm>
                <a:off x="3327400" y="5573713"/>
                <a:ext cx="71438" cy="61913"/>
              </a:xfrm>
              <a:custGeom>
                <a:avLst/>
                <a:gdLst>
                  <a:gd name="T0" fmla="*/ 40 w 45"/>
                  <a:gd name="T1" fmla="*/ 38 h 39"/>
                  <a:gd name="T2" fmla="*/ 38 w 45"/>
                  <a:gd name="T3" fmla="*/ 37 h 39"/>
                  <a:gd name="T4" fmla="*/ 35 w 45"/>
                  <a:gd name="T5" fmla="*/ 32 h 39"/>
                  <a:gd name="T6" fmla="*/ 32 w 45"/>
                  <a:gd name="T7" fmla="*/ 29 h 39"/>
                  <a:gd name="T8" fmla="*/ 31 w 45"/>
                  <a:gd name="T9" fmla="*/ 27 h 39"/>
                  <a:gd name="T10" fmla="*/ 25 w 45"/>
                  <a:gd name="T11" fmla="*/ 25 h 39"/>
                  <a:gd name="T12" fmla="*/ 20 w 45"/>
                  <a:gd name="T13" fmla="*/ 25 h 39"/>
                  <a:gd name="T14" fmla="*/ 19 w 45"/>
                  <a:gd name="T15" fmla="*/ 23 h 39"/>
                  <a:gd name="T16" fmla="*/ 15 w 45"/>
                  <a:gd name="T17" fmla="*/ 25 h 39"/>
                  <a:gd name="T18" fmla="*/ 10 w 45"/>
                  <a:gd name="T19" fmla="*/ 22 h 39"/>
                  <a:gd name="T20" fmla="*/ 9 w 45"/>
                  <a:gd name="T21" fmla="*/ 27 h 39"/>
                  <a:gd name="T22" fmla="*/ 0 w 45"/>
                  <a:gd name="T23" fmla="*/ 26 h 39"/>
                  <a:gd name="T24" fmla="*/ 0 w 45"/>
                  <a:gd name="T25" fmla="*/ 22 h 39"/>
                  <a:gd name="T26" fmla="*/ 3 w 45"/>
                  <a:gd name="T27" fmla="*/ 12 h 39"/>
                  <a:gd name="T28" fmla="*/ 4 w 45"/>
                  <a:gd name="T29" fmla="*/ 8 h 39"/>
                  <a:gd name="T30" fmla="*/ 5 w 45"/>
                  <a:gd name="T31" fmla="*/ 5 h 39"/>
                  <a:gd name="T32" fmla="*/ 10 w 45"/>
                  <a:gd name="T33" fmla="*/ 4 h 39"/>
                  <a:gd name="T34" fmla="*/ 14 w 45"/>
                  <a:gd name="T35" fmla="*/ 0 h 39"/>
                  <a:gd name="T36" fmla="*/ 17 w 45"/>
                  <a:gd name="T37" fmla="*/ 9 h 39"/>
                  <a:gd name="T38" fmla="*/ 20 w 45"/>
                  <a:gd name="T39" fmla="*/ 15 h 39"/>
                  <a:gd name="T40" fmla="*/ 23 w 45"/>
                  <a:gd name="T41" fmla="*/ 19 h 39"/>
                  <a:gd name="T42" fmla="*/ 33 w 45"/>
                  <a:gd name="T43" fmla="*/ 25 h 39"/>
                  <a:gd name="T44" fmla="*/ 37 w 45"/>
                  <a:gd name="T45" fmla="*/ 29 h 39"/>
                  <a:gd name="T46" fmla="*/ 40 w 45"/>
                  <a:gd name="T47" fmla="*/ 33 h 39"/>
                  <a:gd name="T48" fmla="*/ 41 w 45"/>
                  <a:gd name="T49" fmla="*/ 35 h 39"/>
                  <a:gd name="T50" fmla="*/ 45 w 45"/>
                  <a:gd name="T51" fmla="*/ 37 h 39"/>
                  <a:gd name="T52" fmla="*/ 43 w 45"/>
                  <a:gd name="T53" fmla="*/ 39 h 39"/>
                  <a:gd name="T54" fmla="*/ 40 w 45"/>
                  <a:gd name="T55" fmla="*/ 3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5" h="39">
                    <a:moveTo>
                      <a:pt x="40" y="38"/>
                    </a:moveTo>
                    <a:lnTo>
                      <a:pt x="38" y="37"/>
                    </a:lnTo>
                    <a:lnTo>
                      <a:pt x="35" y="32"/>
                    </a:lnTo>
                    <a:lnTo>
                      <a:pt x="32" y="29"/>
                    </a:lnTo>
                    <a:lnTo>
                      <a:pt x="31" y="27"/>
                    </a:lnTo>
                    <a:lnTo>
                      <a:pt x="25" y="25"/>
                    </a:lnTo>
                    <a:lnTo>
                      <a:pt x="20" y="25"/>
                    </a:lnTo>
                    <a:lnTo>
                      <a:pt x="19" y="23"/>
                    </a:lnTo>
                    <a:lnTo>
                      <a:pt x="15" y="25"/>
                    </a:lnTo>
                    <a:lnTo>
                      <a:pt x="10" y="22"/>
                    </a:lnTo>
                    <a:lnTo>
                      <a:pt x="9" y="27"/>
                    </a:lnTo>
                    <a:lnTo>
                      <a:pt x="0" y="26"/>
                    </a:lnTo>
                    <a:lnTo>
                      <a:pt x="0" y="22"/>
                    </a:lnTo>
                    <a:lnTo>
                      <a:pt x="3" y="12"/>
                    </a:lnTo>
                    <a:lnTo>
                      <a:pt x="4" y="8"/>
                    </a:lnTo>
                    <a:lnTo>
                      <a:pt x="5" y="5"/>
                    </a:lnTo>
                    <a:lnTo>
                      <a:pt x="10" y="4"/>
                    </a:lnTo>
                    <a:lnTo>
                      <a:pt x="14" y="0"/>
                    </a:lnTo>
                    <a:lnTo>
                      <a:pt x="17" y="9"/>
                    </a:lnTo>
                    <a:lnTo>
                      <a:pt x="20" y="15"/>
                    </a:lnTo>
                    <a:lnTo>
                      <a:pt x="23" y="19"/>
                    </a:lnTo>
                    <a:lnTo>
                      <a:pt x="33" y="25"/>
                    </a:lnTo>
                    <a:lnTo>
                      <a:pt x="37" y="29"/>
                    </a:lnTo>
                    <a:lnTo>
                      <a:pt x="40" y="33"/>
                    </a:lnTo>
                    <a:lnTo>
                      <a:pt x="41" y="35"/>
                    </a:lnTo>
                    <a:lnTo>
                      <a:pt x="45" y="37"/>
                    </a:lnTo>
                    <a:lnTo>
                      <a:pt x="43" y="39"/>
                    </a:lnTo>
                    <a:lnTo>
                      <a:pt x="40" y="38"/>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1" name="Freeform 53"/>
              <p:cNvSpPr>
                <a:spLocks/>
              </p:cNvSpPr>
              <p:nvPr/>
            </p:nvSpPr>
            <p:spPr bwMode="auto">
              <a:xfrm>
                <a:off x="3290888" y="5608638"/>
                <a:ext cx="157163" cy="122238"/>
              </a:xfrm>
              <a:custGeom>
                <a:avLst/>
                <a:gdLst>
                  <a:gd name="T0" fmla="*/ 33 w 99"/>
                  <a:gd name="T1" fmla="*/ 0 h 77"/>
                  <a:gd name="T2" fmla="*/ 38 w 99"/>
                  <a:gd name="T3" fmla="*/ 3 h 77"/>
                  <a:gd name="T4" fmla="*/ 42 w 99"/>
                  <a:gd name="T5" fmla="*/ 1 h 77"/>
                  <a:gd name="T6" fmla="*/ 43 w 99"/>
                  <a:gd name="T7" fmla="*/ 3 h 77"/>
                  <a:gd name="T8" fmla="*/ 48 w 99"/>
                  <a:gd name="T9" fmla="*/ 3 h 77"/>
                  <a:gd name="T10" fmla="*/ 54 w 99"/>
                  <a:gd name="T11" fmla="*/ 5 h 77"/>
                  <a:gd name="T12" fmla="*/ 55 w 99"/>
                  <a:gd name="T13" fmla="*/ 7 h 77"/>
                  <a:gd name="T14" fmla="*/ 58 w 99"/>
                  <a:gd name="T15" fmla="*/ 10 h 77"/>
                  <a:gd name="T16" fmla="*/ 61 w 99"/>
                  <a:gd name="T17" fmla="*/ 15 h 77"/>
                  <a:gd name="T18" fmla="*/ 63 w 99"/>
                  <a:gd name="T19" fmla="*/ 16 h 77"/>
                  <a:gd name="T20" fmla="*/ 61 w 99"/>
                  <a:gd name="T21" fmla="*/ 19 h 77"/>
                  <a:gd name="T22" fmla="*/ 58 w 99"/>
                  <a:gd name="T23" fmla="*/ 22 h 77"/>
                  <a:gd name="T24" fmla="*/ 60 w 99"/>
                  <a:gd name="T25" fmla="*/ 24 h 77"/>
                  <a:gd name="T26" fmla="*/ 60 w 99"/>
                  <a:gd name="T27" fmla="*/ 27 h 77"/>
                  <a:gd name="T28" fmla="*/ 63 w 99"/>
                  <a:gd name="T29" fmla="*/ 27 h 77"/>
                  <a:gd name="T30" fmla="*/ 64 w 99"/>
                  <a:gd name="T31" fmla="*/ 26 h 77"/>
                  <a:gd name="T32" fmla="*/ 66 w 99"/>
                  <a:gd name="T33" fmla="*/ 27 h 77"/>
                  <a:gd name="T34" fmla="*/ 64 w 99"/>
                  <a:gd name="T35" fmla="*/ 29 h 77"/>
                  <a:gd name="T36" fmla="*/ 67 w 99"/>
                  <a:gd name="T37" fmla="*/ 34 h 77"/>
                  <a:gd name="T38" fmla="*/ 69 w 99"/>
                  <a:gd name="T39" fmla="*/ 36 h 77"/>
                  <a:gd name="T40" fmla="*/ 72 w 99"/>
                  <a:gd name="T41" fmla="*/ 39 h 77"/>
                  <a:gd name="T42" fmla="*/ 95 w 99"/>
                  <a:gd name="T43" fmla="*/ 47 h 77"/>
                  <a:gd name="T44" fmla="*/ 99 w 99"/>
                  <a:gd name="T45" fmla="*/ 47 h 77"/>
                  <a:gd name="T46" fmla="*/ 81 w 99"/>
                  <a:gd name="T47" fmla="*/ 67 h 77"/>
                  <a:gd name="T48" fmla="*/ 72 w 99"/>
                  <a:gd name="T49" fmla="*/ 68 h 77"/>
                  <a:gd name="T50" fmla="*/ 66 w 99"/>
                  <a:gd name="T51" fmla="*/ 73 h 77"/>
                  <a:gd name="T52" fmla="*/ 62 w 99"/>
                  <a:gd name="T53" fmla="*/ 73 h 77"/>
                  <a:gd name="T54" fmla="*/ 60 w 99"/>
                  <a:gd name="T55" fmla="*/ 74 h 77"/>
                  <a:gd name="T56" fmla="*/ 56 w 99"/>
                  <a:gd name="T57" fmla="*/ 74 h 77"/>
                  <a:gd name="T58" fmla="*/ 52 w 99"/>
                  <a:gd name="T59" fmla="*/ 73 h 77"/>
                  <a:gd name="T60" fmla="*/ 46 w 99"/>
                  <a:gd name="T61" fmla="*/ 75 h 77"/>
                  <a:gd name="T62" fmla="*/ 45 w 99"/>
                  <a:gd name="T63" fmla="*/ 77 h 77"/>
                  <a:gd name="T64" fmla="*/ 40 w 99"/>
                  <a:gd name="T65" fmla="*/ 77 h 77"/>
                  <a:gd name="T66" fmla="*/ 39 w 99"/>
                  <a:gd name="T67" fmla="*/ 76 h 77"/>
                  <a:gd name="T68" fmla="*/ 37 w 99"/>
                  <a:gd name="T69" fmla="*/ 76 h 77"/>
                  <a:gd name="T70" fmla="*/ 35 w 99"/>
                  <a:gd name="T71" fmla="*/ 76 h 77"/>
                  <a:gd name="T72" fmla="*/ 27 w 99"/>
                  <a:gd name="T73" fmla="*/ 71 h 77"/>
                  <a:gd name="T74" fmla="*/ 22 w 99"/>
                  <a:gd name="T75" fmla="*/ 71 h 77"/>
                  <a:gd name="T76" fmla="*/ 20 w 99"/>
                  <a:gd name="T77" fmla="*/ 69 h 77"/>
                  <a:gd name="T78" fmla="*/ 20 w 99"/>
                  <a:gd name="T79" fmla="*/ 65 h 77"/>
                  <a:gd name="T80" fmla="*/ 16 w 99"/>
                  <a:gd name="T81" fmla="*/ 64 h 77"/>
                  <a:gd name="T82" fmla="*/ 13 w 99"/>
                  <a:gd name="T83" fmla="*/ 57 h 77"/>
                  <a:gd name="T84" fmla="*/ 9 w 99"/>
                  <a:gd name="T85" fmla="*/ 55 h 77"/>
                  <a:gd name="T86" fmla="*/ 8 w 99"/>
                  <a:gd name="T87" fmla="*/ 52 h 77"/>
                  <a:gd name="T88" fmla="*/ 4 w 99"/>
                  <a:gd name="T89" fmla="*/ 48 h 77"/>
                  <a:gd name="T90" fmla="*/ 0 w 99"/>
                  <a:gd name="T91" fmla="*/ 48 h 77"/>
                  <a:gd name="T92" fmla="*/ 3 w 99"/>
                  <a:gd name="T93" fmla="*/ 45 h 77"/>
                  <a:gd name="T94" fmla="*/ 7 w 99"/>
                  <a:gd name="T95" fmla="*/ 45 h 77"/>
                  <a:gd name="T96" fmla="*/ 8 w 99"/>
                  <a:gd name="T97" fmla="*/ 42 h 77"/>
                  <a:gd name="T98" fmla="*/ 7 w 99"/>
                  <a:gd name="T99" fmla="*/ 36 h 77"/>
                  <a:gd name="T100" fmla="*/ 9 w 99"/>
                  <a:gd name="T101" fmla="*/ 29 h 77"/>
                  <a:gd name="T102" fmla="*/ 13 w 99"/>
                  <a:gd name="T103" fmla="*/ 28 h 77"/>
                  <a:gd name="T104" fmla="*/ 13 w 99"/>
                  <a:gd name="T105" fmla="*/ 24 h 77"/>
                  <a:gd name="T106" fmla="*/ 16 w 99"/>
                  <a:gd name="T107" fmla="*/ 19 h 77"/>
                  <a:gd name="T108" fmla="*/ 20 w 99"/>
                  <a:gd name="T109" fmla="*/ 16 h 77"/>
                  <a:gd name="T110" fmla="*/ 22 w 99"/>
                  <a:gd name="T111" fmla="*/ 10 h 77"/>
                  <a:gd name="T112" fmla="*/ 23 w 99"/>
                  <a:gd name="T113" fmla="*/ 4 h 77"/>
                  <a:gd name="T114" fmla="*/ 32 w 99"/>
                  <a:gd name="T115" fmla="*/ 5 h 77"/>
                  <a:gd name="T116" fmla="*/ 33 w 99"/>
                  <a:gd name="T117" fmla="*/ 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 h="77">
                    <a:moveTo>
                      <a:pt x="33" y="0"/>
                    </a:moveTo>
                    <a:lnTo>
                      <a:pt x="38" y="3"/>
                    </a:lnTo>
                    <a:lnTo>
                      <a:pt x="42" y="1"/>
                    </a:lnTo>
                    <a:lnTo>
                      <a:pt x="43" y="3"/>
                    </a:lnTo>
                    <a:lnTo>
                      <a:pt x="48" y="3"/>
                    </a:lnTo>
                    <a:lnTo>
                      <a:pt x="54" y="5"/>
                    </a:lnTo>
                    <a:lnTo>
                      <a:pt x="55" y="7"/>
                    </a:lnTo>
                    <a:lnTo>
                      <a:pt x="58" y="10"/>
                    </a:lnTo>
                    <a:lnTo>
                      <a:pt x="61" y="15"/>
                    </a:lnTo>
                    <a:lnTo>
                      <a:pt x="63" y="16"/>
                    </a:lnTo>
                    <a:lnTo>
                      <a:pt x="61" y="19"/>
                    </a:lnTo>
                    <a:lnTo>
                      <a:pt x="58" y="22"/>
                    </a:lnTo>
                    <a:lnTo>
                      <a:pt x="60" y="24"/>
                    </a:lnTo>
                    <a:lnTo>
                      <a:pt x="60" y="27"/>
                    </a:lnTo>
                    <a:lnTo>
                      <a:pt x="63" y="27"/>
                    </a:lnTo>
                    <a:lnTo>
                      <a:pt x="64" y="26"/>
                    </a:lnTo>
                    <a:lnTo>
                      <a:pt x="66" y="27"/>
                    </a:lnTo>
                    <a:lnTo>
                      <a:pt x="64" y="29"/>
                    </a:lnTo>
                    <a:lnTo>
                      <a:pt x="67" y="34"/>
                    </a:lnTo>
                    <a:lnTo>
                      <a:pt x="69" y="36"/>
                    </a:lnTo>
                    <a:lnTo>
                      <a:pt x="72" y="39"/>
                    </a:lnTo>
                    <a:lnTo>
                      <a:pt x="95" y="47"/>
                    </a:lnTo>
                    <a:lnTo>
                      <a:pt x="99" y="47"/>
                    </a:lnTo>
                    <a:lnTo>
                      <a:pt x="81" y="67"/>
                    </a:lnTo>
                    <a:lnTo>
                      <a:pt x="72" y="68"/>
                    </a:lnTo>
                    <a:lnTo>
                      <a:pt x="66" y="73"/>
                    </a:lnTo>
                    <a:lnTo>
                      <a:pt x="62" y="73"/>
                    </a:lnTo>
                    <a:lnTo>
                      <a:pt x="60" y="74"/>
                    </a:lnTo>
                    <a:lnTo>
                      <a:pt x="56" y="74"/>
                    </a:lnTo>
                    <a:lnTo>
                      <a:pt x="52" y="73"/>
                    </a:lnTo>
                    <a:lnTo>
                      <a:pt x="46" y="75"/>
                    </a:lnTo>
                    <a:lnTo>
                      <a:pt x="45" y="77"/>
                    </a:lnTo>
                    <a:lnTo>
                      <a:pt x="40" y="77"/>
                    </a:lnTo>
                    <a:lnTo>
                      <a:pt x="39" y="76"/>
                    </a:lnTo>
                    <a:lnTo>
                      <a:pt x="37" y="76"/>
                    </a:lnTo>
                    <a:lnTo>
                      <a:pt x="35" y="76"/>
                    </a:lnTo>
                    <a:lnTo>
                      <a:pt x="27" y="71"/>
                    </a:lnTo>
                    <a:lnTo>
                      <a:pt x="22" y="71"/>
                    </a:lnTo>
                    <a:lnTo>
                      <a:pt x="20" y="69"/>
                    </a:lnTo>
                    <a:lnTo>
                      <a:pt x="20" y="65"/>
                    </a:lnTo>
                    <a:lnTo>
                      <a:pt x="16" y="64"/>
                    </a:lnTo>
                    <a:lnTo>
                      <a:pt x="13" y="57"/>
                    </a:lnTo>
                    <a:lnTo>
                      <a:pt x="9" y="55"/>
                    </a:lnTo>
                    <a:lnTo>
                      <a:pt x="8" y="52"/>
                    </a:lnTo>
                    <a:lnTo>
                      <a:pt x="4" y="48"/>
                    </a:lnTo>
                    <a:lnTo>
                      <a:pt x="0" y="48"/>
                    </a:lnTo>
                    <a:lnTo>
                      <a:pt x="3" y="45"/>
                    </a:lnTo>
                    <a:lnTo>
                      <a:pt x="7" y="45"/>
                    </a:lnTo>
                    <a:lnTo>
                      <a:pt x="8" y="42"/>
                    </a:lnTo>
                    <a:lnTo>
                      <a:pt x="7" y="36"/>
                    </a:lnTo>
                    <a:lnTo>
                      <a:pt x="9" y="29"/>
                    </a:lnTo>
                    <a:lnTo>
                      <a:pt x="13" y="28"/>
                    </a:lnTo>
                    <a:lnTo>
                      <a:pt x="13" y="24"/>
                    </a:lnTo>
                    <a:lnTo>
                      <a:pt x="16" y="19"/>
                    </a:lnTo>
                    <a:lnTo>
                      <a:pt x="20" y="16"/>
                    </a:lnTo>
                    <a:lnTo>
                      <a:pt x="22" y="10"/>
                    </a:lnTo>
                    <a:lnTo>
                      <a:pt x="23" y="4"/>
                    </a:lnTo>
                    <a:lnTo>
                      <a:pt x="32" y="5"/>
                    </a:lnTo>
                    <a:lnTo>
                      <a:pt x="33"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66" name="Freeform 58"/>
              <p:cNvSpPr>
                <a:spLocks/>
              </p:cNvSpPr>
              <p:nvPr/>
            </p:nvSpPr>
            <p:spPr bwMode="auto">
              <a:xfrm>
                <a:off x="3035300" y="5743575"/>
                <a:ext cx="58738" cy="66675"/>
              </a:xfrm>
              <a:custGeom>
                <a:avLst/>
                <a:gdLst>
                  <a:gd name="T0" fmla="*/ 15 w 37"/>
                  <a:gd name="T1" fmla="*/ 42 h 42"/>
                  <a:gd name="T2" fmla="*/ 8 w 37"/>
                  <a:gd name="T3" fmla="*/ 35 h 42"/>
                  <a:gd name="T4" fmla="*/ 3 w 37"/>
                  <a:gd name="T5" fmla="*/ 30 h 42"/>
                  <a:gd name="T6" fmla="*/ 0 w 37"/>
                  <a:gd name="T7" fmla="*/ 23 h 42"/>
                  <a:gd name="T8" fmla="*/ 0 w 37"/>
                  <a:gd name="T9" fmla="*/ 20 h 42"/>
                  <a:gd name="T10" fmla="*/ 1 w 37"/>
                  <a:gd name="T11" fmla="*/ 19 h 42"/>
                  <a:gd name="T12" fmla="*/ 3 w 37"/>
                  <a:gd name="T13" fmla="*/ 14 h 42"/>
                  <a:gd name="T14" fmla="*/ 4 w 37"/>
                  <a:gd name="T15" fmla="*/ 9 h 42"/>
                  <a:gd name="T16" fmla="*/ 7 w 37"/>
                  <a:gd name="T17" fmla="*/ 8 h 42"/>
                  <a:gd name="T18" fmla="*/ 17 w 37"/>
                  <a:gd name="T19" fmla="*/ 8 h 42"/>
                  <a:gd name="T20" fmla="*/ 17 w 37"/>
                  <a:gd name="T21" fmla="*/ 1 h 42"/>
                  <a:gd name="T22" fmla="*/ 19 w 37"/>
                  <a:gd name="T23" fmla="*/ 0 h 42"/>
                  <a:gd name="T24" fmla="*/ 24 w 37"/>
                  <a:gd name="T25" fmla="*/ 1 h 42"/>
                  <a:gd name="T26" fmla="*/ 27 w 37"/>
                  <a:gd name="T27" fmla="*/ 0 h 42"/>
                  <a:gd name="T28" fmla="*/ 29 w 37"/>
                  <a:gd name="T29" fmla="*/ 1 h 42"/>
                  <a:gd name="T30" fmla="*/ 27 w 37"/>
                  <a:gd name="T31" fmla="*/ 3 h 42"/>
                  <a:gd name="T32" fmla="*/ 30 w 37"/>
                  <a:gd name="T33" fmla="*/ 7 h 42"/>
                  <a:gd name="T34" fmla="*/ 35 w 37"/>
                  <a:gd name="T35" fmla="*/ 6 h 42"/>
                  <a:gd name="T36" fmla="*/ 36 w 37"/>
                  <a:gd name="T37" fmla="*/ 7 h 42"/>
                  <a:gd name="T38" fmla="*/ 33 w 37"/>
                  <a:gd name="T39" fmla="*/ 15 h 42"/>
                  <a:gd name="T40" fmla="*/ 36 w 37"/>
                  <a:gd name="T41" fmla="*/ 19 h 42"/>
                  <a:gd name="T42" fmla="*/ 37 w 37"/>
                  <a:gd name="T43" fmla="*/ 24 h 42"/>
                  <a:gd name="T44" fmla="*/ 36 w 37"/>
                  <a:gd name="T45" fmla="*/ 29 h 42"/>
                  <a:gd name="T46" fmla="*/ 35 w 37"/>
                  <a:gd name="T47" fmla="*/ 32 h 42"/>
                  <a:gd name="T48" fmla="*/ 29 w 37"/>
                  <a:gd name="T49" fmla="*/ 31 h 42"/>
                  <a:gd name="T50" fmla="*/ 25 w 37"/>
                  <a:gd name="T51" fmla="*/ 29 h 42"/>
                  <a:gd name="T52" fmla="*/ 24 w 37"/>
                  <a:gd name="T53" fmla="*/ 31 h 42"/>
                  <a:gd name="T54" fmla="*/ 20 w 37"/>
                  <a:gd name="T55" fmla="*/ 32 h 42"/>
                  <a:gd name="T56" fmla="*/ 18 w 37"/>
                  <a:gd name="T57" fmla="*/ 34 h 42"/>
                  <a:gd name="T58" fmla="*/ 20 w 37"/>
                  <a:gd name="T59" fmla="*/ 38 h 42"/>
                  <a:gd name="T60" fmla="*/ 15 w 37"/>
                  <a:gd name="T61"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2">
                    <a:moveTo>
                      <a:pt x="15" y="42"/>
                    </a:moveTo>
                    <a:lnTo>
                      <a:pt x="8" y="35"/>
                    </a:lnTo>
                    <a:lnTo>
                      <a:pt x="3" y="30"/>
                    </a:lnTo>
                    <a:lnTo>
                      <a:pt x="0" y="23"/>
                    </a:lnTo>
                    <a:lnTo>
                      <a:pt x="0" y="20"/>
                    </a:lnTo>
                    <a:lnTo>
                      <a:pt x="1" y="19"/>
                    </a:lnTo>
                    <a:lnTo>
                      <a:pt x="3" y="14"/>
                    </a:lnTo>
                    <a:lnTo>
                      <a:pt x="4" y="9"/>
                    </a:lnTo>
                    <a:lnTo>
                      <a:pt x="7" y="8"/>
                    </a:lnTo>
                    <a:lnTo>
                      <a:pt x="17" y="8"/>
                    </a:lnTo>
                    <a:lnTo>
                      <a:pt x="17" y="1"/>
                    </a:lnTo>
                    <a:lnTo>
                      <a:pt x="19" y="0"/>
                    </a:lnTo>
                    <a:lnTo>
                      <a:pt x="24" y="1"/>
                    </a:lnTo>
                    <a:lnTo>
                      <a:pt x="27" y="0"/>
                    </a:lnTo>
                    <a:lnTo>
                      <a:pt x="29" y="1"/>
                    </a:lnTo>
                    <a:lnTo>
                      <a:pt x="27" y="3"/>
                    </a:lnTo>
                    <a:lnTo>
                      <a:pt x="30" y="7"/>
                    </a:lnTo>
                    <a:lnTo>
                      <a:pt x="35" y="6"/>
                    </a:lnTo>
                    <a:lnTo>
                      <a:pt x="36" y="7"/>
                    </a:lnTo>
                    <a:lnTo>
                      <a:pt x="33" y="15"/>
                    </a:lnTo>
                    <a:lnTo>
                      <a:pt x="36" y="19"/>
                    </a:lnTo>
                    <a:lnTo>
                      <a:pt x="37" y="24"/>
                    </a:lnTo>
                    <a:lnTo>
                      <a:pt x="36" y="29"/>
                    </a:lnTo>
                    <a:lnTo>
                      <a:pt x="35" y="32"/>
                    </a:lnTo>
                    <a:lnTo>
                      <a:pt x="29" y="31"/>
                    </a:lnTo>
                    <a:lnTo>
                      <a:pt x="25" y="29"/>
                    </a:lnTo>
                    <a:lnTo>
                      <a:pt x="24" y="31"/>
                    </a:lnTo>
                    <a:lnTo>
                      <a:pt x="20" y="32"/>
                    </a:lnTo>
                    <a:lnTo>
                      <a:pt x="18" y="34"/>
                    </a:lnTo>
                    <a:lnTo>
                      <a:pt x="20" y="38"/>
                    </a:lnTo>
                    <a:lnTo>
                      <a:pt x="15" y="4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0" name="Freeform 62"/>
              <p:cNvSpPr>
                <a:spLocks/>
              </p:cNvSpPr>
              <p:nvPr/>
            </p:nvSpPr>
            <p:spPr bwMode="auto">
              <a:xfrm>
                <a:off x="2906713" y="5651500"/>
                <a:ext cx="46038" cy="66675"/>
              </a:xfrm>
              <a:custGeom>
                <a:avLst/>
                <a:gdLst>
                  <a:gd name="T0" fmla="*/ 29 w 29"/>
                  <a:gd name="T1" fmla="*/ 34 h 42"/>
                  <a:gd name="T2" fmla="*/ 18 w 29"/>
                  <a:gd name="T3" fmla="*/ 38 h 42"/>
                  <a:gd name="T4" fmla="*/ 14 w 29"/>
                  <a:gd name="T5" fmla="*/ 40 h 42"/>
                  <a:gd name="T6" fmla="*/ 8 w 29"/>
                  <a:gd name="T7" fmla="*/ 42 h 42"/>
                  <a:gd name="T8" fmla="*/ 2 w 29"/>
                  <a:gd name="T9" fmla="*/ 41 h 42"/>
                  <a:gd name="T10" fmla="*/ 2 w 29"/>
                  <a:gd name="T11" fmla="*/ 37 h 42"/>
                  <a:gd name="T12" fmla="*/ 0 w 29"/>
                  <a:gd name="T13" fmla="*/ 32 h 42"/>
                  <a:gd name="T14" fmla="*/ 1 w 29"/>
                  <a:gd name="T15" fmla="*/ 24 h 42"/>
                  <a:gd name="T16" fmla="*/ 5 w 29"/>
                  <a:gd name="T17" fmla="*/ 19 h 42"/>
                  <a:gd name="T18" fmla="*/ 2 w 29"/>
                  <a:gd name="T19" fmla="*/ 9 h 42"/>
                  <a:gd name="T20" fmla="*/ 1 w 29"/>
                  <a:gd name="T21" fmla="*/ 3 h 42"/>
                  <a:gd name="T22" fmla="*/ 2 w 29"/>
                  <a:gd name="T23" fmla="*/ 0 h 42"/>
                  <a:gd name="T24" fmla="*/ 13 w 29"/>
                  <a:gd name="T25" fmla="*/ 0 h 42"/>
                  <a:gd name="T26" fmla="*/ 17 w 29"/>
                  <a:gd name="T27" fmla="*/ 0 h 42"/>
                  <a:gd name="T28" fmla="*/ 19 w 29"/>
                  <a:gd name="T29" fmla="*/ 0 h 42"/>
                  <a:gd name="T30" fmla="*/ 21 w 29"/>
                  <a:gd name="T31" fmla="*/ 0 h 42"/>
                  <a:gd name="T32" fmla="*/ 21 w 29"/>
                  <a:gd name="T33" fmla="*/ 2 h 42"/>
                  <a:gd name="T34" fmla="*/ 24 w 29"/>
                  <a:gd name="T35" fmla="*/ 6 h 42"/>
                  <a:gd name="T36" fmla="*/ 24 w 29"/>
                  <a:gd name="T37" fmla="*/ 11 h 42"/>
                  <a:gd name="T38" fmla="*/ 25 w 29"/>
                  <a:gd name="T39" fmla="*/ 15 h 42"/>
                  <a:gd name="T40" fmla="*/ 26 w 29"/>
                  <a:gd name="T41" fmla="*/ 18 h 42"/>
                  <a:gd name="T42" fmla="*/ 25 w 29"/>
                  <a:gd name="T43" fmla="*/ 24 h 42"/>
                  <a:gd name="T44" fmla="*/ 25 w 29"/>
                  <a:gd name="T45" fmla="*/ 28 h 42"/>
                  <a:gd name="T46" fmla="*/ 27 w 29"/>
                  <a:gd name="T47" fmla="*/ 31 h 42"/>
                  <a:gd name="T48" fmla="*/ 29 w 29"/>
                  <a:gd name="T49" fmla="*/ 3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42">
                    <a:moveTo>
                      <a:pt x="29" y="34"/>
                    </a:moveTo>
                    <a:lnTo>
                      <a:pt x="18" y="38"/>
                    </a:lnTo>
                    <a:lnTo>
                      <a:pt x="14" y="40"/>
                    </a:lnTo>
                    <a:lnTo>
                      <a:pt x="8" y="42"/>
                    </a:lnTo>
                    <a:lnTo>
                      <a:pt x="2" y="41"/>
                    </a:lnTo>
                    <a:lnTo>
                      <a:pt x="2" y="37"/>
                    </a:lnTo>
                    <a:lnTo>
                      <a:pt x="0" y="32"/>
                    </a:lnTo>
                    <a:lnTo>
                      <a:pt x="1" y="24"/>
                    </a:lnTo>
                    <a:lnTo>
                      <a:pt x="5" y="19"/>
                    </a:lnTo>
                    <a:lnTo>
                      <a:pt x="2" y="9"/>
                    </a:lnTo>
                    <a:lnTo>
                      <a:pt x="1" y="3"/>
                    </a:lnTo>
                    <a:lnTo>
                      <a:pt x="2" y="0"/>
                    </a:lnTo>
                    <a:lnTo>
                      <a:pt x="13" y="0"/>
                    </a:lnTo>
                    <a:lnTo>
                      <a:pt x="17" y="0"/>
                    </a:lnTo>
                    <a:lnTo>
                      <a:pt x="19" y="0"/>
                    </a:lnTo>
                    <a:lnTo>
                      <a:pt x="21" y="0"/>
                    </a:lnTo>
                    <a:lnTo>
                      <a:pt x="21" y="2"/>
                    </a:lnTo>
                    <a:lnTo>
                      <a:pt x="24" y="6"/>
                    </a:lnTo>
                    <a:lnTo>
                      <a:pt x="24" y="11"/>
                    </a:lnTo>
                    <a:lnTo>
                      <a:pt x="25" y="15"/>
                    </a:lnTo>
                    <a:lnTo>
                      <a:pt x="26" y="18"/>
                    </a:lnTo>
                    <a:lnTo>
                      <a:pt x="25" y="24"/>
                    </a:lnTo>
                    <a:lnTo>
                      <a:pt x="25" y="28"/>
                    </a:lnTo>
                    <a:lnTo>
                      <a:pt x="27" y="31"/>
                    </a:lnTo>
                    <a:lnTo>
                      <a:pt x="29" y="3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2" name="Freeform 64"/>
              <p:cNvSpPr>
                <a:spLocks/>
              </p:cNvSpPr>
              <p:nvPr/>
            </p:nvSpPr>
            <p:spPr bwMode="auto">
              <a:xfrm>
                <a:off x="2760663" y="5619750"/>
                <a:ext cx="31750" cy="7938"/>
              </a:xfrm>
              <a:custGeom>
                <a:avLst/>
                <a:gdLst>
                  <a:gd name="T0" fmla="*/ 0 w 20"/>
                  <a:gd name="T1" fmla="*/ 5 h 5"/>
                  <a:gd name="T2" fmla="*/ 1 w 20"/>
                  <a:gd name="T3" fmla="*/ 2 h 5"/>
                  <a:gd name="T4" fmla="*/ 8 w 20"/>
                  <a:gd name="T5" fmla="*/ 2 h 5"/>
                  <a:gd name="T6" fmla="*/ 10 w 20"/>
                  <a:gd name="T7" fmla="*/ 0 h 5"/>
                  <a:gd name="T8" fmla="*/ 12 w 20"/>
                  <a:gd name="T9" fmla="*/ 0 h 5"/>
                  <a:gd name="T10" fmla="*/ 14 w 20"/>
                  <a:gd name="T11" fmla="*/ 2 h 5"/>
                  <a:gd name="T12" fmla="*/ 17 w 20"/>
                  <a:gd name="T13" fmla="*/ 2 h 5"/>
                  <a:gd name="T14" fmla="*/ 19 w 20"/>
                  <a:gd name="T15" fmla="*/ 0 h 5"/>
                  <a:gd name="T16" fmla="*/ 20 w 20"/>
                  <a:gd name="T17" fmla="*/ 3 h 5"/>
                  <a:gd name="T18" fmla="*/ 18 w 20"/>
                  <a:gd name="T19" fmla="*/ 4 h 5"/>
                  <a:gd name="T20" fmla="*/ 14 w 20"/>
                  <a:gd name="T21" fmla="*/ 4 h 5"/>
                  <a:gd name="T22" fmla="*/ 12 w 20"/>
                  <a:gd name="T23" fmla="*/ 3 h 5"/>
                  <a:gd name="T24" fmla="*/ 10 w 20"/>
                  <a:gd name="T25" fmla="*/ 4 h 5"/>
                  <a:gd name="T26" fmla="*/ 8 w 20"/>
                  <a:gd name="T27" fmla="*/ 4 h 5"/>
                  <a:gd name="T28" fmla="*/ 7 w 20"/>
                  <a:gd name="T29" fmla="*/ 5 h 5"/>
                  <a:gd name="T30" fmla="*/ 0 w 20"/>
                  <a:gd name="T31"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5">
                    <a:moveTo>
                      <a:pt x="0" y="5"/>
                    </a:moveTo>
                    <a:lnTo>
                      <a:pt x="1" y="2"/>
                    </a:lnTo>
                    <a:lnTo>
                      <a:pt x="8" y="2"/>
                    </a:lnTo>
                    <a:lnTo>
                      <a:pt x="10" y="0"/>
                    </a:lnTo>
                    <a:lnTo>
                      <a:pt x="12" y="0"/>
                    </a:lnTo>
                    <a:lnTo>
                      <a:pt x="14" y="2"/>
                    </a:lnTo>
                    <a:lnTo>
                      <a:pt x="17" y="2"/>
                    </a:lnTo>
                    <a:lnTo>
                      <a:pt x="19" y="0"/>
                    </a:lnTo>
                    <a:lnTo>
                      <a:pt x="20" y="3"/>
                    </a:lnTo>
                    <a:lnTo>
                      <a:pt x="18" y="4"/>
                    </a:lnTo>
                    <a:lnTo>
                      <a:pt x="14" y="4"/>
                    </a:lnTo>
                    <a:lnTo>
                      <a:pt x="12" y="3"/>
                    </a:lnTo>
                    <a:lnTo>
                      <a:pt x="10" y="4"/>
                    </a:lnTo>
                    <a:lnTo>
                      <a:pt x="8" y="4"/>
                    </a:lnTo>
                    <a:lnTo>
                      <a:pt x="7" y="5"/>
                    </a:lnTo>
                    <a:lnTo>
                      <a:pt x="0" y="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3" name="Freeform 65"/>
              <p:cNvSpPr>
                <a:spLocks/>
              </p:cNvSpPr>
              <p:nvPr/>
            </p:nvSpPr>
            <p:spPr bwMode="auto">
              <a:xfrm>
                <a:off x="2779713" y="5634038"/>
                <a:ext cx="76200" cy="57150"/>
              </a:xfrm>
              <a:custGeom>
                <a:avLst/>
                <a:gdLst>
                  <a:gd name="T0" fmla="*/ 43 w 48"/>
                  <a:gd name="T1" fmla="*/ 32 h 36"/>
                  <a:gd name="T2" fmla="*/ 40 w 48"/>
                  <a:gd name="T3" fmla="*/ 36 h 36"/>
                  <a:gd name="T4" fmla="*/ 39 w 48"/>
                  <a:gd name="T5" fmla="*/ 31 h 36"/>
                  <a:gd name="T6" fmla="*/ 34 w 48"/>
                  <a:gd name="T7" fmla="*/ 28 h 36"/>
                  <a:gd name="T8" fmla="*/ 31 w 48"/>
                  <a:gd name="T9" fmla="*/ 29 h 36"/>
                  <a:gd name="T10" fmla="*/ 30 w 48"/>
                  <a:gd name="T11" fmla="*/ 24 h 36"/>
                  <a:gd name="T12" fmla="*/ 29 w 48"/>
                  <a:gd name="T13" fmla="*/ 19 h 36"/>
                  <a:gd name="T14" fmla="*/ 22 w 48"/>
                  <a:gd name="T15" fmla="*/ 17 h 36"/>
                  <a:gd name="T16" fmla="*/ 18 w 48"/>
                  <a:gd name="T17" fmla="*/ 19 h 36"/>
                  <a:gd name="T18" fmla="*/ 16 w 48"/>
                  <a:gd name="T19" fmla="*/ 22 h 36"/>
                  <a:gd name="T20" fmla="*/ 10 w 48"/>
                  <a:gd name="T21" fmla="*/ 20 h 36"/>
                  <a:gd name="T22" fmla="*/ 5 w 48"/>
                  <a:gd name="T23" fmla="*/ 18 h 36"/>
                  <a:gd name="T24" fmla="*/ 2 w 48"/>
                  <a:gd name="T25" fmla="*/ 13 h 36"/>
                  <a:gd name="T26" fmla="*/ 0 w 48"/>
                  <a:gd name="T27" fmla="*/ 11 h 36"/>
                  <a:gd name="T28" fmla="*/ 5 w 48"/>
                  <a:gd name="T29" fmla="*/ 7 h 36"/>
                  <a:gd name="T30" fmla="*/ 8 w 48"/>
                  <a:gd name="T31" fmla="*/ 6 h 36"/>
                  <a:gd name="T32" fmla="*/ 8 w 48"/>
                  <a:gd name="T33" fmla="*/ 3 h 36"/>
                  <a:gd name="T34" fmla="*/ 10 w 48"/>
                  <a:gd name="T35" fmla="*/ 0 h 36"/>
                  <a:gd name="T36" fmla="*/ 18 w 48"/>
                  <a:gd name="T37" fmla="*/ 2 h 36"/>
                  <a:gd name="T38" fmla="*/ 19 w 48"/>
                  <a:gd name="T39" fmla="*/ 1 h 36"/>
                  <a:gd name="T40" fmla="*/ 24 w 48"/>
                  <a:gd name="T41" fmla="*/ 1 h 36"/>
                  <a:gd name="T42" fmla="*/ 25 w 48"/>
                  <a:gd name="T43" fmla="*/ 3 h 36"/>
                  <a:gd name="T44" fmla="*/ 29 w 48"/>
                  <a:gd name="T45" fmla="*/ 2 h 36"/>
                  <a:gd name="T46" fmla="*/ 34 w 48"/>
                  <a:gd name="T47" fmla="*/ 5 h 36"/>
                  <a:gd name="T48" fmla="*/ 37 w 48"/>
                  <a:gd name="T49" fmla="*/ 2 h 36"/>
                  <a:gd name="T50" fmla="*/ 40 w 48"/>
                  <a:gd name="T51" fmla="*/ 2 h 36"/>
                  <a:gd name="T52" fmla="*/ 42 w 48"/>
                  <a:gd name="T53" fmla="*/ 5 h 36"/>
                  <a:gd name="T54" fmla="*/ 43 w 48"/>
                  <a:gd name="T55" fmla="*/ 10 h 36"/>
                  <a:gd name="T56" fmla="*/ 45 w 48"/>
                  <a:gd name="T57" fmla="*/ 12 h 36"/>
                  <a:gd name="T58" fmla="*/ 46 w 48"/>
                  <a:gd name="T59" fmla="*/ 14 h 36"/>
                  <a:gd name="T60" fmla="*/ 46 w 48"/>
                  <a:gd name="T61" fmla="*/ 17 h 36"/>
                  <a:gd name="T62" fmla="*/ 47 w 48"/>
                  <a:gd name="T63" fmla="*/ 22 h 36"/>
                  <a:gd name="T64" fmla="*/ 46 w 48"/>
                  <a:gd name="T65" fmla="*/ 28 h 36"/>
                  <a:gd name="T66" fmla="*/ 46 w 48"/>
                  <a:gd name="T67" fmla="*/ 30 h 36"/>
                  <a:gd name="T68" fmla="*/ 45 w 48"/>
                  <a:gd name="T69" fmla="*/ 34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8" h="36">
                    <a:moveTo>
                      <a:pt x="45" y="34"/>
                    </a:moveTo>
                    <a:lnTo>
                      <a:pt x="43" y="32"/>
                    </a:lnTo>
                    <a:lnTo>
                      <a:pt x="41" y="36"/>
                    </a:lnTo>
                    <a:lnTo>
                      <a:pt x="40" y="36"/>
                    </a:lnTo>
                    <a:lnTo>
                      <a:pt x="39" y="34"/>
                    </a:lnTo>
                    <a:lnTo>
                      <a:pt x="39" y="31"/>
                    </a:lnTo>
                    <a:lnTo>
                      <a:pt x="36" y="28"/>
                    </a:lnTo>
                    <a:lnTo>
                      <a:pt x="34" y="28"/>
                    </a:lnTo>
                    <a:lnTo>
                      <a:pt x="33" y="29"/>
                    </a:lnTo>
                    <a:lnTo>
                      <a:pt x="31" y="29"/>
                    </a:lnTo>
                    <a:lnTo>
                      <a:pt x="31" y="26"/>
                    </a:lnTo>
                    <a:lnTo>
                      <a:pt x="30" y="24"/>
                    </a:lnTo>
                    <a:lnTo>
                      <a:pt x="30" y="23"/>
                    </a:lnTo>
                    <a:lnTo>
                      <a:pt x="29" y="19"/>
                    </a:lnTo>
                    <a:lnTo>
                      <a:pt x="27" y="17"/>
                    </a:lnTo>
                    <a:lnTo>
                      <a:pt x="22" y="17"/>
                    </a:lnTo>
                    <a:lnTo>
                      <a:pt x="21" y="18"/>
                    </a:lnTo>
                    <a:lnTo>
                      <a:pt x="18" y="19"/>
                    </a:lnTo>
                    <a:lnTo>
                      <a:pt x="17" y="20"/>
                    </a:lnTo>
                    <a:lnTo>
                      <a:pt x="16" y="22"/>
                    </a:lnTo>
                    <a:lnTo>
                      <a:pt x="12" y="25"/>
                    </a:lnTo>
                    <a:lnTo>
                      <a:pt x="10" y="20"/>
                    </a:lnTo>
                    <a:lnTo>
                      <a:pt x="7" y="18"/>
                    </a:lnTo>
                    <a:lnTo>
                      <a:pt x="5" y="18"/>
                    </a:lnTo>
                    <a:lnTo>
                      <a:pt x="4" y="16"/>
                    </a:lnTo>
                    <a:lnTo>
                      <a:pt x="2" y="13"/>
                    </a:lnTo>
                    <a:lnTo>
                      <a:pt x="2" y="12"/>
                    </a:lnTo>
                    <a:lnTo>
                      <a:pt x="0" y="11"/>
                    </a:lnTo>
                    <a:lnTo>
                      <a:pt x="2" y="7"/>
                    </a:lnTo>
                    <a:lnTo>
                      <a:pt x="5" y="7"/>
                    </a:lnTo>
                    <a:lnTo>
                      <a:pt x="7" y="6"/>
                    </a:lnTo>
                    <a:lnTo>
                      <a:pt x="8" y="6"/>
                    </a:lnTo>
                    <a:lnTo>
                      <a:pt x="10" y="5"/>
                    </a:lnTo>
                    <a:lnTo>
                      <a:pt x="8" y="3"/>
                    </a:lnTo>
                    <a:lnTo>
                      <a:pt x="10" y="2"/>
                    </a:lnTo>
                    <a:lnTo>
                      <a:pt x="10" y="0"/>
                    </a:lnTo>
                    <a:lnTo>
                      <a:pt x="13" y="0"/>
                    </a:lnTo>
                    <a:lnTo>
                      <a:pt x="18" y="2"/>
                    </a:lnTo>
                    <a:lnTo>
                      <a:pt x="19" y="1"/>
                    </a:lnTo>
                    <a:lnTo>
                      <a:pt x="19" y="1"/>
                    </a:lnTo>
                    <a:lnTo>
                      <a:pt x="23" y="1"/>
                    </a:lnTo>
                    <a:lnTo>
                      <a:pt x="24" y="1"/>
                    </a:lnTo>
                    <a:lnTo>
                      <a:pt x="24" y="3"/>
                    </a:lnTo>
                    <a:lnTo>
                      <a:pt x="25" y="3"/>
                    </a:lnTo>
                    <a:lnTo>
                      <a:pt x="28" y="2"/>
                    </a:lnTo>
                    <a:lnTo>
                      <a:pt x="29" y="2"/>
                    </a:lnTo>
                    <a:lnTo>
                      <a:pt x="30" y="5"/>
                    </a:lnTo>
                    <a:lnTo>
                      <a:pt x="34" y="5"/>
                    </a:lnTo>
                    <a:lnTo>
                      <a:pt x="35" y="3"/>
                    </a:lnTo>
                    <a:lnTo>
                      <a:pt x="37" y="2"/>
                    </a:lnTo>
                    <a:lnTo>
                      <a:pt x="39" y="2"/>
                    </a:lnTo>
                    <a:lnTo>
                      <a:pt x="40" y="2"/>
                    </a:lnTo>
                    <a:lnTo>
                      <a:pt x="42" y="3"/>
                    </a:lnTo>
                    <a:lnTo>
                      <a:pt x="42" y="5"/>
                    </a:lnTo>
                    <a:lnTo>
                      <a:pt x="45" y="8"/>
                    </a:lnTo>
                    <a:lnTo>
                      <a:pt x="43" y="10"/>
                    </a:lnTo>
                    <a:lnTo>
                      <a:pt x="43" y="12"/>
                    </a:lnTo>
                    <a:lnTo>
                      <a:pt x="45" y="12"/>
                    </a:lnTo>
                    <a:lnTo>
                      <a:pt x="46" y="12"/>
                    </a:lnTo>
                    <a:lnTo>
                      <a:pt x="46" y="14"/>
                    </a:lnTo>
                    <a:lnTo>
                      <a:pt x="47" y="17"/>
                    </a:lnTo>
                    <a:lnTo>
                      <a:pt x="46" y="17"/>
                    </a:lnTo>
                    <a:lnTo>
                      <a:pt x="46" y="19"/>
                    </a:lnTo>
                    <a:lnTo>
                      <a:pt x="47" y="22"/>
                    </a:lnTo>
                    <a:lnTo>
                      <a:pt x="48" y="28"/>
                    </a:lnTo>
                    <a:lnTo>
                      <a:pt x="46" y="28"/>
                    </a:lnTo>
                    <a:lnTo>
                      <a:pt x="46" y="29"/>
                    </a:lnTo>
                    <a:lnTo>
                      <a:pt x="46" y="30"/>
                    </a:lnTo>
                    <a:lnTo>
                      <a:pt x="46" y="34"/>
                    </a:lnTo>
                    <a:lnTo>
                      <a:pt x="45" y="3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4" name="Freeform 66"/>
              <p:cNvSpPr>
                <a:spLocks/>
              </p:cNvSpPr>
              <p:nvPr/>
            </p:nvSpPr>
            <p:spPr bwMode="auto">
              <a:xfrm>
                <a:off x="3040063" y="5743575"/>
                <a:ext cx="22225" cy="14288"/>
              </a:xfrm>
              <a:custGeom>
                <a:avLst/>
                <a:gdLst>
                  <a:gd name="T0" fmla="*/ 1 w 14"/>
                  <a:gd name="T1" fmla="*/ 9 h 9"/>
                  <a:gd name="T2" fmla="*/ 0 w 14"/>
                  <a:gd name="T3" fmla="*/ 8 h 9"/>
                  <a:gd name="T4" fmla="*/ 3 w 14"/>
                  <a:gd name="T5" fmla="*/ 0 h 9"/>
                  <a:gd name="T6" fmla="*/ 14 w 14"/>
                  <a:gd name="T7" fmla="*/ 1 h 9"/>
                  <a:gd name="T8" fmla="*/ 14 w 14"/>
                  <a:gd name="T9" fmla="*/ 8 h 9"/>
                  <a:gd name="T10" fmla="*/ 4 w 14"/>
                  <a:gd name="T11" fmla="*/ 8 h 9"/>
                  <a:gd name="T12" fmla="*/ 1 w 14"/>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4" h="9">
                    <a:moveTo>
                      <a:pt x="1" y="9"/>
                    </a:moveTo>
                    <a:lnTo>
                      <a:pt x="0" y="8"/>
                    </a:lnTo>
                    <a:lnTo>
                      <a:pt x="3" y="0"/>
                    </a:lnTo>
                    <a:lnTo>
                      <a:pt x="14" y="1"/>
                    </a:lnTo>
                    <a:lnTo>
                      <a:pt x="14" y="8"/>
                    </a:lnTo>
                    <a:lnTo>
                      <a:pt x="4" y="8"/>
                    </a:lnTo>
                    <a:lnTo>
                      <a:pt x="1" y="9"/>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77" name="Freeform 69"/>
              <p:cNvSpPr>
                <a:spLocks/>
              </p:cNvSpPr>
              <p:nvPr/>
            </p:nvSpPr>
            <p:spPr bwMode="auto">
              <a:xfrm>
                <a:off x="2762250" y="5634038"/>
                <a:ext cx="33338" cy="17463"/>
              </a:xfrm>
              <a:custGeom>
                <a:avLst/>
                <a:gdLst>
                  <a:gd name="T0" fmla="*/ 11 w 21"/>
                  <a:gd name="T1" fmla="*/ 11 h 11"/>
                  <a:gd name="T2" fmla="*/ 7 w 21"/>
                  <a:gd name="T3" fmla="*/ 7 h 11"/>
                  <a:gd name="T4" fmla="*/ 5 w 21"/>
                  <a:gd name="T5" fmla="*/ 7 h 11"/>
                  <a:gd name="T6" fmla="*/ 3 w 21"/>
                  <a:gd name="T7" fmla="*/ 6 h 11"/>
                  <a:gd name="T8" fmla="*/ 3 w 21"/>
                  <a:gd name="T9" fmla="*/ 5 h 11"/>
                  <a:gd name="T10" fmla="*/ 1 w 21"/>
                  <a:gd name="T11" fmla="*/ 2 h 11"/>
                  <a:gd name="T12" fmla="*/ 0 w 21"/>
                  <a:gd name="T13" fmla="*/ 1 h 11"/>
                  <a:gd name="T14" fmla="*/ 4 w 21"/>
                  <a:gd name="T15" fmla="*/ 0 h 11"/>
                  <a:gd name="T16" fmla="*/ 6 w 21"/>
                  <a:gd name="T17" fmla="*/ 1 h 11"/>
                  <a:gd name="T18" fmla="*/ 9 w 21"/>
                  <a:gd name="T19" fmla="*/ 0 h 11"/>
                  <a:gd name="T20" fmla="*/ 21 w 21"/>
                  <a:gd name="T21" fmla="*/ 0 h 11"/>
                  <a:gd name="T22" fmla="*/ 21 w 21"/>
                  <a:gd name="T23" fmla="*/ 2 h 11"/>
                  <a:gd name="T24" fmla="*/ 19 w 21"/>
                  <a:gd name="T25" fmla="*/ 3 h 11"/>
                  <a:gd name="T26" fmla="*/ 21 w 21"/>
                  <a:gd name="T27" fmla="*/ 5 h 11"/>
                  <a:gd name="T28" fmla="*/ 19 w 21"/>
                  <a:gd name="T29" fmla="*/ 6 h 11"/>
                  <a:gd name="T30" fmla="*/ 18 w 21"/>
                  <a:gd name="T31" fmla="*/ 6 h 11"/>
                  <a:gd name="T32" fmla="*/ 16 w 21"/>
                  <a:gd name="T33" fmla="*/ 7 h 11"/>
                  <a:gd name="T34" fmla="*/ 13 w 21"/>
                  <a:gd name="T35" fmla="*/ 7 h 11"/>
                  <a:gd name="T36" fmla="*/ 11 w 21"/>
                  <a:gd name="T37"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1" h="11">
                    <a:moveTo>
                      <a:pt x="11" y="11"/>
                    </a:moveTo>
                    <a:lnTo>
                      <a:pt x="7" y="7"/>
                    </a:lnTo>
                    <a:lnTo>
                      <a:pt x="5" y="7"/>
                    </a:lnTo>
                    <a:lnTo>
                      <a:pt x="3" y="6"/>
                    </a:lnTo>
                    <a:lnTo>
                      <a:pt x="3" y="5"/>
                    </a:lnTo>
                    <a:lnTo>
                      <a:pt x="1" y="2"/>
                    </a:lnTo>
                    <a:lnTo>
                      <a:pt x="0" y="1"/>
                    </a:lnTo>
                    <a:lnTo>
                      <a:pt x="4" y="0"/>
                    </a:lnTo>
                    <a:lnTo>
                      <a:pt x="6" y="1"/>
                    </a:lnTo>
                    <a:lnTo>
                      <a:pt x="9" y="0"/>
                    </a:lnTo>
                    <a:lnTo>
                      <a:pt x="21" y="0"/>
                    </a:lnTo>
                    <a:lnTo>
                      <a:pt x="21" y="2"/>
                    </a:lnTo>
                    <a:lnTo>
                      <a:pt x="19" y="3"/>
                    </a:lnTo>
                    <a:lnTo>
                      <a:pt x="21" y="5"/>
                    </a:lnTo>
                    <a:lnTo>
                      <a:pt x="19" y="6"/>
                    </a:lnTo>
                    <a:lnTo>
                      <a:pt x="18" y="6"/>
                    </a:lnTo>
                    <a:lnTo>
                      <a:pt x="16" y="7"/>
                    </a:lnTo>
                    <a:lnTo>
                      <a:pt x="13" y="7"/>
                    </a:lnTo>
                    <a:lnTo>
                      <a:pt x="11" y="1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5" name="Freeform 77"/>
              <p:cNvSpPr>
                <a:spLocks/>
              </p:cNvSpPr>
              <p:nvPr/>
            </p:nvSpPr>
            <p:spPr bwMode="auto">
              <a:xfrm>
                <a:off x="3305175" y="5394325"/>
                <a:ext cx="17463" cy="47625"/>
              </a:xfrm>
              <a:custGeom>
                <a:avLst/>
                <a:gdLst>
                  <a:gd name="T0" fmla="*/ 10 w 11"/>
                  <a:gd name="T1" fmla="*/ 5 h 30"/>
                  <a:gd name="T2" fmla="*/ 8 w 11"/>
                  <a:gd name="T3" fmla="*/ 7 h 30"/>
                  <a:gd name="T4" fmla="*/ 6 w 11"/>
                  <a:gd name="T5" fmla="*/ 6 h 30"/>
                  <a:gd name="T6" fmla="*/ 5 w 11"/>
                  <a:gd name="T7" fmla="*/ 11 h 30"/>
                  <a:gd name="T8" fmla="*/ 7 w 11"/>
                  <a:gd name="T9" fmla="*/ 12 h 30"/>
                  <a:gd name="T10" fmla="*/ 5 w 11"/>
                  <a:gd name="T11" fmla="*/ 13 h 30"/>
                  <a:gd name="T12" fmla="*/ 5 w 11"/>
                  <a:gd name="T13" fmla="*/ 16 h 30"/>
                  <a:gd name="T14" fmla="*/ 7 w 11"/>
                  <a:gd name="T15" fmla="*/ 14 h 30"/>
                  <a:gd name="T16" fmla="*/ 8 w 11"/>
                  <a:gd name="T17" fmla="*/ 17 h 30"/>
                  <a:gd name="T18" fmla="*/ 5 w 11"/>
                  <a:gd name="T19" fmla="*/ 30 h 30"/>
                  <a:gd name="T20" fmla="*/ 0 w 11"/>
                  <a:gd name="T21" fmla="*/ 17 h 30"/>
                  <a:gd name="T22" fmla="*/ 2 w 11"/>
                  <a:gd name="T23" fmla="*/ 13 h 30"/>
                  <a:gd name="T24" fmla="*/ 1 w 11"/>
                  <a:gd name="T25" fmla="*/ 13 h 30"/>
                  <a:gd name="T26" fmla="*/ 4 w 11"/>
                  <a:gd name="T27" fmla="*/ 9 h 30"/>
                  <a:gd name="T28" fmla="*/ 5 w 11"/>
                  <a:gd name="T29" fmla="*/ 3 h 30"/>
                  <a:gd name="T30" fmla="*/ 6 w 11"/>
                  <a:gd name="T31" fmla="*/ 1 h 30"/>
                  <a:gd name="T32" fmla="*/ 6 w 11"/>
                  <a:gd name="T33" fmla="*/ 1 h 30"/>
                  <a:gd name="T34" fmla="*/ 8 w 11"/>
                  <a:gd name="T35" fmla="*/ 1 h 30"/>
                  <a:gd name="T36" fmla="*/ 8 w 11"/>
                  <a:gd name="T37" fmla="*/ 0 h 30"/>
                  <a:gd name="T38" fmla="*/ 11 w 11"/>
                  <a:gd name="T39" fmla="*/ 0 h 30"/>
                  <a:gd name="T40" fmla="*/ 11 w 11"/>
                  <a:gd name="T41" fmla="*/ 3 h 30"/>
                  <a:gd name="T42" fmla="*/ 10 w 11"/>
                  <a:gd name="T43" fmla="*/ 5 h 30"/>
                  <a:gd name="T44" fmla="*/ 10 w 11"/>
                  <a:gd name="T45" fmla="*/ 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 h="30">
                    <a:moveTo>
                      <a:pt x="10" y="5"/>
                    </a:moveTo>
                    <a:lnTo>
                      <a:pt x="8" y="7"/>
                    </a:lnTo>
                    <a:lnTo>
                      <a:pt x="6" y="6"/>
                    </a:lnTo>
                    <a:lnTo>
                      <a:pt x="5" y="11"/>
                    </a:lnTo>
                    <a:lnTo>
                      <a:pt x="7" y="12"/>
                    </a:lnTo>
                    <a:lnTo>
                      <a:pt x="5" y="13"/>
                    </a:lnTo>
                    <a:lnTo>
                      <a:pt x="5" y="16"/>
                    </a:lnTo>
                    <a:lnTo>
                      <a:pt x="7" y="14"/>
                    </a:lnTo>
                    <a:lnTo>
                      <a:pt x="8" y="17"/>
                    </a:lnTo>
                    <a:lnTo>
                      <a:pt x="5" y="30"/>
                    </a:lnTo>
                    <a:lnTo>
                      <a:pt x="0" y="17"/>
                    </a:lnTo>
                    <a:lnTo>
                      <a:pt x="2" y="13"/>
                    </a:lnTo>
                    <a:lnTo>
                      <a:pt x="1" y="13"/>
                    </a:lnTo>
                    <a:lnTo>
                      <a:pt x="4" y="9"/>
                    </a:lnTo>
                    <a:lnTo>
                      <a:pt x="5" y="3"/>
                    </a:lnTo>
                    <a:lnTo>
                      <a:pt x="6" y="1"/>
                    </a:lnTo>
                    <a:lnTo>
                      <a:pt x="6" y="1"/>
                    </a:lnTo>
                    <a:lnTo>
                      <a:pt x="8" y="1"/>
                    </a:lnTo>
                    <a:lnTo>
                      <a:pt x="8" y="0"/>
                    </a:lnTo>
                    <a:lnTo>
                      <a:pt x="11" y="0"/>
                    </a:lnTo>
                    <a:lnTo>
                      <a:pt x="11" y="3"/>
                    </a:lnTo>
                    <a:lnTo>
                      <a:pt x="10" y="5"/>
                    </a:lnTo>
                    <a:lnTo>
                      <a:pt x="10" y="5"/>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87" name="Freeform 79"/>
              <p:cNvSpPr>
                <a:spLocks/>
              </p:cNvSpPr>
              <p:nvPr/>
            </p:nvSpPr>
            <p:spPr bwMode="auto">
              <a:xfrm>
                <a:off x="3352800" y="5340350"/>
                <a:ext cx="106363" cy="104775"/>
              </a:xfrm>
              <a:custGeom>
                <a:avLst/>
                <a:gdLst>
                  <a:gd name="T0" fmla="*/ 45 w 67"/>
                  <a:gd name="T1" fmla="*/ 12 h 66"/>
                  <a:gd name="T2" fmla="*/ 50 w 67"/>
                  <a:gd name="T3" fmla="*/ 14 h 66"/>
                  <a:gd name="T4" fmla="*/ 50 w 67"/>
                  <a:gd name="T5" fmla="*/ 19 h 66"/>
                  <a:gd name="T6" fmla="*/ 46 w 67"/>
                  <a:gd name="T7" fmla="*/ 22 h 66"/>
                  <a:gd name="T8" fmla="*/ 45 w 67"/>
                  <a:gd name="T9" fmla="*/ 29 h 66"/>
                  <a:gd name="T10" fmla="*/ 50 w 67"/>
                  <a:gd name="T11" fmla="*/ 36 h 66"/>
                  <a:gd name="T12" fmla="*/ 58 w 67"/>
                  <a:gd name="T13" fmla="*/ 40 h 66"/>
                  <a:gd name="T14" fmla="*/ 62 w 67"/>
                  <a:gd name="T15" fmla="*/ 46 h 66"/>
                  <a:gd name="T16" fmla="*/ 60 w 67"/>
                  <a:gd name="T17" fmla="*/ 52 h 66"/>
                  <a:gd name="T18" fmla="*/ 62 w 67"/>
                  <a:gd name="T19" fmla="*/ 52 h 66"/>
                  <a:gd name="T20" fmla="*/ 63 w 67"/>
                  <a:gd name="T21" fmla="*/ 57 h 66"/>
                  <a:gd name="T22" fmla="*/ 67 w 67"/>
                  <a:gd name="T23" fmla="*/ 60 h 66"/>
                  <a:gd name="T24" fmla="*/ 62 w 67"/>
                  <a:gd name="T25" fmla="*/ 60 h 66"/>
                  <a:gd name="T26" fmla="*/ 58 w 67"/>
                  <a:gd name="T27" fmla="*/ 59 h 66"/>
                  <a:gd name="T28" fmla="*/ 52 w 67"/>
                  <a:gd name="T29" fmla="*/ 66 h 66"/>
                  <a:gd name="T30" fmla="*/ 40 w 67"/>
                  <a:gd name="T31" fmla="*/ 66 h 66"/>
                  <a:gd name="T32" fmla="*/ 22 w 67"/>
                  <a:gd name="T33" fmla="*/ 51 h 66"/>
                  <a:gd name="T34" fmla="*/ 11 w 67"/>
                  <a:gd name="T35" fmla="*/ 45 h 66"/>
                  <a:gd name="T36" fmla="*/ 4 w 67"/>
                  <a:gd name="T37" fmla="*/ 42 h 66"/>
                  <a:gd name="T38" fmla="*/ 0 w 67"/>
                  <a:gd name="T39" fmla="*/ 34 h 66"/>
                  <a:gd name="T40" fmla="*/ 16 w 67"/>
                  <a:gd name="T41" fmla="*/ 25 h 66"/>
                  <a:gd name="T42" fmla="*/ 18 w 67"/>
                  <a:gd name="T43" fmla="*/ 14 h 66"/>
                  <a:gd name="T44" fmla="*/ 17 w 67"/>
                  <a:gd name="T45" fmla="*/ 8 h 66"/>
                  <a:gd name="T46" fmla="*/ 21 w 67"/>
                  <a:gd name="T47" fmla="*/ 7 h 66"/>
                  <a:gd name="T48" fmla="*/ 24 w 67"/>
                  <a:gd name="T49" fmla="*/ 1 h 66"/>
                  <a:gd name="T50" fmla="*/ 27 w 67"/>
                  <a:gd name="T51" fmla="*/ 0 h 66"/>
                  <a:gd name="T52" fmla="*/ 35 w 67"/>
                  <a:gd name="T53" fmla="*/ 1 h 66"/>
                  <a:gd name="T54" fmla="*/ 38 w 67"/>
                  <a:gd name="T55" fmla="*/ 4 h 66"/>
                  <a:gd name="T56" fmla="*/ 41 w 67"/>
                  <a:gd name="T57" fmla="*/ 2 h 66"/>
                  <a:gd name="T58" fmla="*/ 45 w 67"/>
                  <a:gd name="T59" fmla="*/ 1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7" h="66">
                    <a:moveTo>
                      <a:pt x="45" y="12"/>
                    </a:moveTo>
                    <a:lnTo>
                      <a:pt x="50" y="14"/>
                    </a:lnTo>
                    <a:lnTo>
                      <a:pt x="50" y="19"/>
                    </a:lnTo>
                    <a:lnTo>
                      <a:pt x="46" y="22"/>
                    </a:lnTo>
                    <a:lnTo>
                      <a:pt x="45" y="29"/>
                    </a:lnTo>
                    <a:lnTo>
                      <a:pt x="50" y="36"/>
                    </a:lnTo>
                    <a:lnTo>
                      <a:pt x="58" y="40"/>
                    </a:lnTo>
                    <a:lnTo>
                      <a:pt x="62" y="46"/>
                    </a:lnTo>
                    <a:lnTo>
                      <a:pt x="60" y="52"/>
                    </a:lnTo>
                    <a:lnTo>
                      <a:pt x="62" y="52"/>
                    </a:lnTo>
                    <a:lnTo>
                      <a:pt x="63" y="57"/>
                    </a:lnTo>
                    <a:lnTo>
                      <a:pt x="67" y="60"/>
                    </a:lnTo>
                    <a:lnTo>
                      <a:pt x="62" y="60"/>
                    </a:lnTo>
                    <a:lnTo>
                      <a:pt x="58" y="59"/>
                    </a:lnTo>
                    <a:lnTo>
                      <a:pt x="52" y="66"/>
                    </a:lnTo>
                    <a:lnTo>
                      <a:pt x="40" y="66"/>
                    </a:lnTo>
                    <a:lnTo>
                      <a:pt x="22" y="51"/>
                    </a:lnTo>
                    <a:lnTo>
                      <a:pt x="11" y="45"/>
                    </a:lnTo>
                    <a:lnTo>
                      <a:pt x="4" y="42"/>
                    </a:lnTo>
                    <a:lnTo>
                      <a:pt x="0" y="34"/>
                    </a:lnTo>
                    <a:lnTo>
                      <a:pt x="16" y="25"/>
                    </a:lnTo>
                    <a:lnTo>
                      <a:pt x="18" y="14"/>
                    </a:lnTo>
                    <a:lnTo>
                      <a:pt x="17" y="8"/>
                    </a:lnTo>
                    <a:lnTo>
                      <a:pt x="21" y="7"/>
                    </a:lnTo>
                    <a:lnTo>
                      <a:pt x="24" y="1"/>
                    </a:lnTo>
                    <a:lnTo>
                      <a:pt x="27" y="0"/>
                    </a:lnTo>
                    <a:lnTo>
                      <a:pt x="35" y="1"/>
                    </a:lnTo>
                    <a:lnTo>
                      <a:pt x="38" y="4"/>
                    </a:lnTo>
                    <a:lnTo>
                      <a:pt x="41" y="2"/>
                    </a:lnTo>
                    <a:lnTo>
                      <a:pt x="45" y="1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2" name="Freeform 84"/>
              <p:cNvSpPr>
                <a:spLocks/>
              </p:cNvSpPr>
              <p:nvPr/>
            </p:nvSpPr>
            <p:spPr bwMode="auto">
              <a:xfrm>
                <a:off x="3313113" y="5394325"/>
                <a:ext cx="46038" cy="50800"/>
              </a:xfrm>
              <a:custGeom>
                <a:avLst/>
                <a:gdLst>
                  <a:gd name="T0" fmla="*/ 3 w 29"/>
                  <a:gd name="T1" fmla="*/ 7 h 32"/>
                  <a:gd name="T2" fmla="*/ 5 w 29"/>
                  <a:gd name="T3" fmla="*/ 5 h 32"/>
                  <a:gd name="T4" fmla="*/ 12 w 29"/>
                  <a:gd name="T5" fmla="*/ 8 h 32"/>
                  <a:gd name="T6" fmla="*/ 25 w 29"/>
                  <a:gd name="T7" fmla="*/ 0 h 32"/>
                  <a:gd name="T8" fmla="*/ 29 w 29"/>
                  <a:gd name="T9" fmla="*/ 8 h 32"/>
                  <a:gd name="T10" fmla="*/ 26 w 29"/>
                  <a:gd name="T11" fmla="*/ 9 h 32"/>
                  <a:gd name="T12" fmla="*/ 13 w 29"/>
                  <a:gd name="T13" fmla="*/ 14 h 32"/>
                  <a:gd name="T14" fmla="*/ 20 w 29"/>
                  <a:gd name="T15" fmla="*/ 22 h 32"/>
                  <a:gd name="T16" fmla="*/ 18 w 29"/>
                  <a:gd name="T17" fmla="*/ 23 h 32"/>
                  <a:gd name="T18" fmla="*/ 17 w 29"/>
                  <a:gd name="T19" fmla="*/ 25 h 32"/>
                  <a:gd name="T20" fmla="*/ 12 w 29"/>
                  <a:gd name="T21" fmla="*/ 26 h 32"/>
                  <a:gd name="T22" fmla="*/ 11 w 29"/>
                  <a:gd name="T23" fmla="*/ 30 h 32"/>
                  <a:gd name="T24" fmla="*/ 7 w 29"/>
                  <a:gd name="T25" fmla="*/ 32 h 32"/>
                  <a:gd name="T26" fmla="*/ 0 w 29"/>
                  <a:gd name="T27" fmla="*/ 31 h 32"/>
                  <a:gd name="T28" fmla="*/ 0 w 29"/>
                  <a:gd name="T29" fmla="*/ 30 h 32"/>
                  <a:gd name="T30" fmla="*/ 3 w 29"/>
                  <a:gd name="T31" fmla="*/ 17 h 32"/>
                  <a:gd name="T32" fmla="*/ 2 w 29"/>
                  <a:gd name="T33" fmla="*/ 14 h 32"/>
                  <a:gd name="T34" fmla="*/ 3 w 29"/>
                  <a:gd name="T35" fmla="*/ 12 h 32"/>
                  <a:gd name="T36" fmla="*/ 3 w 29"/>
                  <a:gd name="T37" fmla="*/ 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32">
                    <a:moveTo>
                      <a:pt x="3" y="7"/>
                    </a:moveTo>
                    <a:lnTo>
                      <a:pt x="5" y="5"/>
                    </a:lnTo>
                    <a:lnTo>
                      <a:pt x="12" y="8"/>
                    </a:lnTo>
                    <a:lnTo>
                      <a:pt x="25" y="0"/>
                    </a:lnTo>
                    <a:lnTo>
                      <a:pt x="29" y="8"/>
                    </a:lnTo>
                    <a:lnTo>
                      <a:pt x="26" y="9"/>
                    </a:lnTo>
                    <a:lnTo>
                      <a:pt x="13" y="14"/>
                    </a:lnTo>
                    <a:lnTo>
                      <a:pt x="20" y="22"/>
                    </a:lnTo>
                    <a:lnTo>
                      <a:pt x="18" y="23"/>
                    </a:lnTo>
                    <a:lnTo>
                      <a:pt x="17" y="25"/>
                    </a:lnTo>
                    <a:lnTo>
                      <a:pt x="12" y="26"/>
                    </a:lnTo>
                    <a:lnTo>
                      <a:pt x="11" y="30"/>
                    </a:lnTo>
                    <a:lnTo>
                      <a:pt x="7" y="32"/>
                    </a:lnTo>
                    <a:lnTo>
                      <a:pt x="0" y="31"/>
                    </a:lnTo>
                    <a:lnTo>
                      <a:pt x="0" y="30"/>
                    </a:lnTo>
                    <a:lnTo>
                      <a:pt x="3" y="17"/>
                    </a:lnTo>
                    <a:lnTo>
                      <a:pt x="2" y="14"/>
                    </a:lnTo>
                    <a:lnTo>
                      <a:pt x="3" y="12"/>
                    </a:lnTo>
                    <a:lnTo>
                      <a:pt x="3" y="7"/>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94" name="Freeform 86"/>
              <p:cNvSpPr>
                <a:spLocks/>
              </p:cNvSpPr>
              <p:nvPr/>
            </p:nvSpPr>
            <p:spPr bwMode="auto">
              <a:xfrm>
                <a:off x="3302000" y="5710238"/>
                <a:ext cx="84138" cy="107950"/>
              </a:xfrm>
              <a:custGeom>
                <a:avLst/>
                <a:gdLst>
                  <a:gd name="T0" fmla="*/ 48 w 53"/>
                  <a:gd name="T1" fmla="*/ 42 h 68"/>
                  <a:gd name="T2" fmla="*/ 51 w 53"/>
                  <a:gd name="T3" fmla="*/ 47 h 68"/>
                  <a:gd name="T4" fmla="*/ 47 w 53"/>
                  <a:gd name="T5" fmla="*/ 51 h 68"/>
                  <a:gd name="T6" fmla="*/ 45 w 53"/>
                  <a:gd name="T7" fmla="*/ 53 h 68"/>
                  <a:gd name="T8" fmla="*/ 42 w 53"/>
                  <a:gd name="T9" fmla="*/ 53 h 68"/>
                  <a:gd name="T10" fmla="*/ 42 w 53"/>
                  <a:gd name="T11" fmla="*/ 58 h 68"/>
                  <a:gd name="T12" fmla="*/ 39 w 53"/>
                  <a:gd name="T13" fmla="*/ 61 h 68"/>
                  <a:gd name="T14" fmla="*/ 38 w 53"/>
                  <a:gd name="T15" fmla="*/ 65 h 68"/>
                  <a:gd name="T16" fmla="*/ 36 w 53"/>
                  <a:gd name="T17" fmla="*/ 68 h 68"/>
                  <a:gd name="T18" fmla="*/ 26 w 53"/>
                  <a:gd name="T19" fmla="*/ 61 h 68"/>
                  <a:gd name="T20" fmla="*/ 25 w 53"/>
                  <a:gd name="T21" fmla="*/ 57 h 68"/>
                  <a:gd name="T22" fmla="*/ 1 w 53"/>
                  <a:gd name="T23" fmla="*/ 44 h 68"/>
                  <a:gd name="T24" fmla="*/ 0 w 53"/>
                  <a:gd name="T25" fmla="*/ 42 h 68"/>
                  <a:gd name="T26" fmla="*/ 0 w 53"/>
                  <a:gd name="T27" fmla="*/ 35 h 68"/>
                  <a:gd name="T28" fmla="*/ 2 w 53"/>
                  <a:gd name="T29" fmla="*/ 33 h 68"/>
                  <a:gd name="T30" fmla="*/ 4 w 53"/>
                  <a:gd name="T31" fmla="*/ 29 h 68"/>
                  <a:gd name="T32" fmla="*/ 7 w 53"/>
                  <a:gd name="T33" fmla="*/ 24 h 68"/>
                  <a:gd name="T34" fmla="*/ 4 w 53"/>
                  <a:gd name="T35" fmla="*/ 16 h 68"/>
                  <a:gd name="T36" fmla="*/ 3 w 53"/>
                  <a:gd name="T37" fmla="*/ 12 h 68"/>
                  <a:gd name="T38" fmla="*/ 1 w 53"/>
                  <a:gd name="T39" fmla="*/ 9 h 68"/>
                  <a:gd name="T40" fmla="*/ 4 w 53"/>
                  <a:gd name="T41" fmla="*/ 4 h 68"/>
                  <a:gd name="T42" fmla="*/ 9 w 53"/>
                  <a:gd name="T43" fmla="*/ 0 h 68"/>
                  <a:gd name="T44" fmla="*/ 13 w 53"/>
                  <a:gd name="T45" fmla="*/ 1 h 68"/>
                  <a:gd name="T46" fmla="*/ 13 w 53"/>
                  <a:gd name="T47" fmla="*/ 5 h 68"/>
                  <a:gd name="T48" fmla="*/ 15 w 53"/>
                  <a:gd name="T49" fmla="*/ 7 h 68"/>
                  <a:gd name="T50" fmla="*/ 20 w 53"/>
                  <a:gd name="T51" fmla="*/ 7 h 68"/>
                  <a:gd name="T52" fmla="*/ 28 w 53"/>
                  <a:gd name="T53" fmla="*/ 12 h 68"/>
                  <a:gd name="T54" fmla="*/ 30 w 53"/>
                  <a:gd name="T55" fmla="*/ 12 h 68"/>
                  <a:gd name="T56" fmla="*/ 32 w 53"/>
                  <a:gd name="T57" fmla="*/ 12 h 68"/>
                  <a:gd name="T58" fmla="*/ 33 w 53"/>
                  <a:gd name="T59" fmla="*/ 13 h 68"/>
                  <a:gd name="T60" fmla="*/ 38 w 53"/>
                  <a:gd name="T61" fmla="*/ 13 h 68"/>
                  <a:gd name="T62" fmla="*/ 39 w 53"/>
                  <a:gd name="T63" fmla="*/ 11 h 68"/>
                  <a:gd name="T64" fmla="*/ 45 w 53"/>
                  <a:gd name="T65" fmla="*/ 9 h 68"/>
                  <a:gd name="T66" fmla="*/ 49 w 53"/>
                  <a:gd name="T67" fmla="*/ 10 h 68"/>
                  <a:gd name="T68" fmla="*/ 53 w 53"/>
                  <a:gd name="T69" fmla="*/ 10 h 68"/>
                  <a:gd name="T70" fmla="*/ 47 w 53"/>
                  <a:gd name="T71" fmla="*/ 18 h 68"/>
                  <a:gd name="T72" fmla="*/ 48 w 53"/>
                  <a:gd name="T73" fmla="*/ 4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3" h="68">
                    <a:moveTo>
                      <a:pt x="48" y="42"/>
                    </a:moveTo>
                    <a:lnTo>
                      <a:pt x="51" y="47"/>
                    </a:lnTo>
                    <a:lnTo>
                      <a:pt x="47" y="51"/>
                    </a:lnTo>
                    <a:lnTo>
                      <a:pt x="45" y="53"/>
                    </a:lnTo>
                    <a:lnTo>
                      <a:pt x="42" y="53"/>
                    </a:lnTo>
                    <a:lnTo>
                      <a:pt x="42" y="58"/>
                    </a:lnTo>
                    <a:lnTo>
                      <a:pt x="39" y="61"/>
                    </a:lnTo>
                    <a:lnTo>
                      <a:pt x="38" y="65"/>
                    </a:lnTo>
                    <a:lnTo>
                      <a:pt x="36" y="68"/>
                    </a:lnTo>
                    <a:lnTo>
                      <a:pt x="26" y="61"/>
                    </a:lnTo>
                    <a:lnTo>
                      <a:pt x="25" y="57"/>
                    </a:lnTo>
                    <a:lnTo>
                      <a:pt x="1" y="44"/>
                    </a:lnTo>
                    <a:lnTo>
                      <a:pt x="0" y="42"/>
                    </a:lnTo>
                    <a:lnTo>
                      <a:pt x="0" y="35"/>
                    </a:lnTo>
                    <a:lnTo>
                      <a:pt x="2" y="33"/>
                    </a:lnTo>
                    <a:lnTo>
                      <a:pt x="4" y="29"/>
                    </a:lnTo>
                    <a:lnTo>
                      <a:pt x="7" y="24"/>
                    </a:lnTo>
                    <a:lnTo>
                      <a:pt x="4" y="16"/>
                    </a:lnTo>
                    <a:lnTo>
                      <a:pt x="3" y="12"/>
                    </a:lnTo>
                    <a:lnTo>
                      <a:pt x="1" y="9"/>
                    </a:lnTo>
                    <a:lnTo>
                      <a:pt x="4" y="4"/>
                    </a:lnTo>
                    <a:lnTo>
                      <a:pt x="9" y="0"/>
                    </a:lnTo>
                    <a:lnTo>
                      <a:pt x="13" y="1"/>
                    </a:lnTo>
                    <a:lnTo>
                      <a:pt x="13" y="5"/>
                    </a:lnTo>
                    <a:lnTo>
                      <a:pt x="15" y="7"/>
                    </a:lnTo>
                    <a:lnTo>
                      <a:pt x="20" y="7"/>
                    </a:lnTo>
                    <a:lnTo>
                      <a:pt x="28" y="12"/>
                    </a:lnTo>
                    <a:lnTo>
                      <a:pt x="30" y="12"/>
                    </a:lnTo>
                    <a:lnTo>
                      <a:pt x="32" y="12"/>
                    </a:lnTo>
                    <a:lnTo>
                      <a:pt x="33" y="13"/>
                    </a:lnTo>
                    <a:lnTo>
                      <a:pt x="38" y="13"/>
                    </a:lnTo>
                    <a:lnTo>
                      <a:pt x="39" y="11"/>
                    </a:lnTo>
                    <a:lnTo>
                      <a:pt x="45" y="9"/>
                    </a:lnTo>
                    <a:lnTo>
                      <a:pt x="49" y="10"/>
                    </a:lnTo>
                    <a:lnTo>
                      <a:pt x="53" y="10"/>
                    </a:lnTo>
                    <a:lnTo>
                      <a:pt x="47" y="18"/>
                    </a:lnTo>
                    <a:lnTo>
                      <a:pt x="48" y="4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0" name="Freeform 92"/>
              <p:cNvSpPr>
                <a:spLocks/>
              </p:cNvSpPr>
              <p:nvPr/>
            </p:nvSpPr>
            <p:spPr bwMode="auto">
              <a:xfrm>
                <a:off x="3435350" y="5434013"/>
                <a:ext cx="20638" cy="19050"/>
              </a:xfrm>
              <a:custGeom>
                <a:avLst/>
                <a:gdLst>
                  <a:gd name="T0" fmla="*/ 10 w 13"/>
                  <a:gd name="T1" fmla="*/ 1 h 12"/>
                  <a:gd name="T2" fmla="*/ 11 w 13"/>
                  <a:gd name="T3" fmla="*/ 4 h 12"/>
                  <a:gd name="T4" fmla="*/ 11 w 13"/>
                  <a:gd name="T5" fmla="*/ 6 h 12"/>
                  <a:gd name="T6" fmla="*/ 13 w 13"/>
                  <a:gd name="T7" fmla="*/ 12 h 12"/>
                  <a:gd name="T8" fmla="*/ 8 w 13"/>
                  <a:gd name="T9" fmla="*/ 12 h 12"/>
                  <a:gd name="T10" fmla="*/ 6 w 13"/>
                  <a:gd name="T11" fmla="*/ 9 h 12"/>
                  <a:gd name="T12" fmla="*/ 0 w 13"/>
                  <a:gd name="T13" fmla="*/ 7 h 12"/>
                  <a:gd name="T14" fmla="*/ 6 w 13"/>
                  <a:gd name="T15" fmla="*/ 0 h 12"/>
                  <a:gd name="T16" fmla="*/ 10 w 13"/>
                  <a:gd name="T17" fmla="*/ 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 h="12">
                    <a:moveTo>
                      <a:pt x="10" y="1"/>
                    </a:moveTo>
                    <a:lnTo>
                      <a:pt x="11" y="4"/>
                    </a:lnTo>
                    <a:lnTo>
                      <a:pt x="11" y="6"/>
                    </a:lnTo>
                    <a:lnTo>
                      <a:pt x="13" y="12"/>
                    </a:lnTo>
                    <a:lnTo>
                      <a:pt x="8" y="12"/>
                    </a:lnTo>
                    <a:lnTo>
                      <a:pt x="6" y="9"/>
                    </a:lnTo>
                    <a:lnTo>
                      <a:pt x="0" y="7"/>
                    </a:lnTo>
                    <a:lnTo>
                      <a:pt x="6" y="0"/>
                    </a:lnTo>
                    <a:lnTo>
                      <a:pt x="10" y="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3" name="Freeform 95"/>
              <p:cNvSpPr>
                <a:spLocks/>
              </p:cNvSpPr>
              <p:nvPr/>
            </p:nvSpPr>
            <p:spPr bwMode="auto">
              <a:xfrm>
                <a:off x="3314700" y="5376863"/>
                <a:ext cx="15875" cy="19050"/>
              </a:xfrm>
              <a:custGeom>
                <a:avLst/>
                <a:gdLst>
                  <a:gd name="T0" fmla="*/ 5 w 10"/>
                  <a:gd name="T1" fmla="*/ 11 h 12"/>
                  <a:gd name="T2" fmla="*/ 2 w 10"/>
                  <a:gd name="T3" fmla="*/ 11 h 12"/>
                  <a:gd name="T4" fmla="*/ 2 w 10"/>
                  <a:gd name="T5" fmla="*/ 12 h 12"/>
                  <a:gd name="T6" fmla="*/ 0 w 10"/>
                  <a:gd name="T7" fmla="*/ 12 h 12"/>
                  <a:gd name="T8" fmla="*/ 2 w 10"/>
                  <a:gd name="T9" fmla="*/ 6 h 12"/>
                  <a:gd name="T10" fmla="*/ 6 w 10"/>
                  <a:gd name="T11" fmla="*/ 0 h 12"/>
                  <a:gd name="T12" fmla="*/ 6 w 10"/>
                  <a:gd name="T13" fmla="*/ 0 h 12"/>
                  <a:gd name="T14" fmla="*/ 8 w 10"/>
                  <a:gd name="T15" fmla="*/ 0 h 12"/>
                  <a:gd name="T16" fmla="*/ 10 w 10"/>
                  <a:gd name="T17" fmla="*/ 4 h 12"/>
                  <a:gd name="T18" fmla="*/ 6 w 10"/>
                  <a:gd name="T19" fmla="*/ 7 h 12"/>
                  <a:gd name="T20" fmla="*/ 5 w 10"/>
                  <a:gd name="T21"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2">
                    <a:moveTo>
                      <a:pt x="5" y="11"/>
                    </a:moveTo>
                    <a:lnTo>
                      <a:pt x="2" y="11"/>
                    </a:lnTo>
                    <a:lnTo>
                      <a:pt x="2" y="12"/>
                    </a:lnTo>
                    <a:lnTo>
                      <a:pt x="0" y="12"/>
                    </a:lnTo>
                    <a:lnTo>
                      <a:pt x="2" y="6"/>
                    </a:lnTo>
                    <a:lnTo>
                      <a:pt x="6" y="0"/>
                    </a:lnTo>
                    <a:lnTo>
                      <a:pt x="6" y="0"/>
                    </a:lnTo>
                    <a:lnTo>
                      <a:pt x="8" y="0"/>
                    </a:lnTo>
                    <a:lnTo>
                      <a:pt x="10" y="4"/>
                    </a:lnTo>
                    <a:lnTo>
                      <a:pt x="6" y="7"/>
                    </a:lnTo>
                    <a:lnTo>
                      <a:pt x="5" y="11"/>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5" name="Freeform 97"/>
              <p:cNvSpPr>
                <a:spLocks/>
              </p:cNvSpPr>
              <p:nvPr/>
            </p:nvSpPr>
            <p:spPr bwMode="auto">
              <a:xfrm>
                <a:off x="2817813" y="5678488"/>
                <a:ext cx="42863" cy="42863"/>
              </a:xfrm>
              <a:custGeom>
                <a:avLst/>
                <a:gdLst>
                  <a:gd name="T0" fmla="*/ 26 w 27"/>
                  <a:gd name="T1" fmla="*/ 27 h 27"/>
                  <a:gd name="T2" fmla="*/ 24 w 27"/>
                  <a:gd name="T3" fmla="*/ 27 h 27"/>
                  <a:gd name="T4" fmla="*/ 17 w 27"/>
                  <a:gd name="T5" fmla="*/ 24 h 27"/>
                  <a:gd name="T6" fmla="*/ 11 w 27"/>
                  <a:gd name="T7" fmla="*/ 19 h 27"/>
                  <a:gd name="T8" fmla="*/ 5 w 27"/>
                  <a:gd name="T9" fmla="*/ 15 h 27"/>
                  <a:gd name="T10" fmla="*/ 0 w 27"/>
                  <a:gd name="T11" fmla="*/ 12 h 27"/>
                  <a:gd name="T12" fmla="*/ 3 w 27"/>
                  <a:gd name="T13" fmla="*/ 9 h 27"/>
                  <a:gd name="T14" fmla="*/ 3 w 27"/>
                  <a:gd name="T15" fmla="*/ 7 h 27"/>
                  <a:gd name="T16" fmla="*/ 6 w 27"/>
                  <a:gd name="T17" fmla="*/ 3 h 27"/>
                  <a:gd name="T18" fmla="*/ 9 w 27"/>
                  <a:gd name="T19" fmla="*/ 1 h 27"/>
                  <a:gd name="T20" fmla="*/ 10 w 27"/>
                  <a:gd name="T21" fmla="*/ 0 h 27"/>
                  <a:gd name="T22" fmla="*/ 12 w 27"/>
                  <a:gd name="T23" fmla="*/ 0 h 27"/>
                  <a:gd name="T24" fmla="*/ 15 w 27"/>
                  <a:gd name="T25" fmla="*/ 3 h 27"/>
                  <a:gd name="T26" fmla="*/ 15 w 27"/>
                  <a:gd name="T27" fmla="*/ 6 h 27"/>
                  <a:gd name="T28" fmla="*/ 16 w 27"/>
                  <a:gd name="T29" fmla="*/ 8 h 27"/>
                  <a:gd name="T30" fmla="*/ 17 w 27"/>
                  <a:gd name="T31" fmla="*/ 8 h 27"/>
                  <a:gd name="T32" fmla="*/ 19 w 27"/>
                  <a:gd name="T33" fmla="*/ 4 h 27"/>
                  <a:gd name="T34" fmla="*/ 21 w 27"/>
                  <a:gd name="T35" fmla="*/ 6 h 27"/>
                  <a:gd name="T36" fmla="*/ 21 w 27"/>
                  <a:gd name="T37" fmla="*/ 7 h 27"/>
                  <a:gd name="T38" fmla="*/ 21 w 27"/>
                  <a:gd name="T39" fmla="*/ 11 h 27"/>
                  <a:gd name="T40" fmla="*/ 19 w 27"/>
                  <a:gd name="T41" fmla="*/ 13 h 27"/>
                  <a:gd name="T42" fmla="*/ 22 w 27"/>
                  <a:gd name="T43" fmla="*/ 15 h 27"/>
                  <a:gd name="T44" fmla="*/ 24 w 27"/>
                  <a:gd name="T45" fmla="*/ 15 h 27"/>
                  <a:gd name="T46" fmla="*/ 27 w 27"/>
                  <a:gd name="T47" fmla="*/ 19 h 27"/>
                  <a:gd name="T48" fmla="*/ 27 w 27"/>
                  <a:gd name="T49" fmla="*/ 21 h 27"/>
                  <a:gd name="T50" fmla="*/ 27 w 27"/>
                  <a:gd name="T51" fmla="*/ 21 h 27"/>
                  <a:gd name="T52" fmla="*/ 26 w 27"/>
                  <a:gd name="T53"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 h="27">
                    <a:moveTo>
                      <a:pt x="26" y="27"/>
                    </a:moveTo>
                    <a:lnTo>
                      <a:pt x="24" y="27"/>
                    </a:lnTo>
                    <a:lnTo>
                      <a:pt x="17" y="24"/>
                    </a:lnTo>
                    <a:lnTo>
                      <a:pt x="11" y="19"/>
                    </a:lnTo>
                    <a:lnTo>
                      <a:pt x="5" y="15"/>
                    </a:lnTo>
                    <a:lnTo>
                      <a:pt x="0" y="12"/>
                    </a:lnTo>
                    <a:lnTo>
                      <a:pt x="3" y="9"/>
                    </a:lnTo>
                    <a:lnTo>
                      <a:pt x="3" y="7"/>
                    </a:lnTo>
                    <a:lnTo>
                      <a:pt x="6" y="3"/>
                    </a:lnTo>
                    <a:lnTo>
                      <a:pt x="9" y="1"/>
                    </a:lnTo>
                    <a:lnTo>
                      <a:pt x="10" y="0"/>
                    </a:lnTo>
                    <a:lnTo>
                      <a:pt x="12" y="0"/>
                    </a:lnTo>
                    <a:lnTo>
                      <a:pt x="15" y="3"/>
                    </a:lnTo>
                    <a:lnTo>
                      <a:pt x="15" y="6"/>
                    </a:lnTo>
                    <a:lnTo>
                      <a:pt x="16" y="8"/>
                    </a:lnTo>
                    <a:lnTo>
                      <a:pt x="17" y="8"/>
                    </a:lnTo>
                    <a:lnTo>
                      <a:pt x="19" y="4"/>
                    </a:lnTo>
                    <a:lnTo>
                      <a:pt x="21" y="6"/>
                    </a:lnTo>
                    <a:lnTo>
                      <a:pt x="21" y="7"/>
                    </a:lnTo>
                    <a:lnTo>
                      <a:pt x="21" y="11"/>
                    </a:lnTo>
                    <a:lnTo>
                      <a:pt x="19" y="13"/>
                    </a:lnTo>
                    <a:lnTo>
                      <a:pt x="22" y="15"/>
                    </a:lnTo>
                    <a:lnTo>
                      <a:pt x="24" y="15"/>
                    </a:lnTo>
                    <a:lnTo>
                      <a:pt x="27" y="19"/>
                    </a:lnTo>
                    <a:lnTo>
                      <a:pt x="27" y="21"/>
                    </a:lnTo>
                    <a:lnTo>
                      <a:pt x="27" y="21"/>
                    </a:lnTo>
                    <a:lnTo>
                      <a:pt x="26" y="2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06" name="Freeform 98"/>
              <p:cNvSpPr>
                <a:spLocks/>
              </p:cNvSpPr>
              <p:nvPr/>
            </p:nvSpPr>
            <p:spPr bwMode="auto">
              <a:xfrm>
                <a:off x="3228975" y="6084888"/>
                <a:ext cx="23813" cy="25400"/>
              </a:xfrm>
              <a:custGeom>
                <a:avLst/>
                <a:gdLst>
                  <a:gd name="T0" fmla="*/ 13 w 15"/>
                  <a:gd name="T1" fmla="*/ 2 h 16"/>
                  <a:gd name="T2" fmla="*/ 15 w 15"/>
                  <a:gd name="T3" fmla="*/ 5 h 16"/>
                  <a:gd name="T4" fmla="*/ 13 w 15"/>
                  <a:gd name="T5" fmla="*/ 8 h 16"/>
                  <a:gd name="T6" fmla="*/ 12 w 15"/>
                  <a:gd name="T7" fmla="*/ 11 h 16"/>
                  <a:gd name="T8" fmla="*/ 8 w 15"/>
                  <a:gd name="T9" fmla="*/ 12 h 16"/>
                  <a:gd name="T10" fmla="*/ 7 w 15"/>
                  <a:gd name="T11" fmla="*/ 14 h 16"/>
                  <a:gd name="T12" fmla="*/ 4 w 15"/>
                  <a:gd name="T13" fmla="*/ 16 h 16"/>
                  <a:gd name="T14" fmla="*/ 0 w 15"/>
                  <a:gd name="T15" fmla="*/ 10 h 16"/>
                  <a:gd name="T16" fmla="*/ 3 w 15"/>
                  <a:gd name="T17" fmla="*/ 5 h 16"/>
                  <a:gd name="T18" fmla="*/ 7 w 15"/>
                  <a:gd name="T19" fmla="*/ 1 h 16"/>
                  <a:gd name="T20" fmla="*/ 9 w 15"/>
                  <a:gd name="T21" fmla="*/ 0 h 16"/>
                  <a:gd name="T22" fmla="*/ 13 w 15"/>
                  <a:gd name="T2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16">
                    <a:moveTo>
                      <a:pt x="13" y="2"/>
                    </a:moveTo>
                    <a:lnTo>
                      <a:pt x="15" y="5"/>
                    </a:lnTo>
                    <a:lnTo>
                      <a:pt x="13" y="8"/>
                    </a:lnTo>
                    <a:lnTo>
                      <a:pt x="12" y="11"/>
                    </a:lnTo>
                    <a:lnTo>
                      <a:pt x="8" y="12"/>
                    </a:lnTo>
                    <a:lnTo>
                      <a:pt x="7" y="14"/>
                    </a:lnTo>
                    <a:lnTo>
                      <a:pt x="4" y="16"/>
                    </a:lnTo>
                    <a:lnTo>
                      <a:pt x="0" y="10"/>
                    </a:lnTo>
                    <a:lnTo>
                      <a:pt x="3" y="5"/>
                    </a:lnTo>
                    <a:lnTo>
                      <a:pt x="7" y="1"/>
                    </a:lnTo>
                    <a:lnTo>
                      <a:pt x="9" y="0"/>
                    </a:lnTo>
                    <a:lnTo>
                      <a:pt x="13" y="2"/>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0" name="Freeform 102"/>
              <p:cNvSpPr>
                <a:spLocks/>
              </p:cNvSpPr>
              <p:nvPr/>
            </p:nvSpPr>
            <p:spPr bwMode="auto">
              <a:xfrm>
                <a:off x="3040063" y="5395913"/>
                <a:ext cx="169863" cy="161925"/>
              </a:xfrm>
              <a:custGeom>
                <a:avLst/>
                <a:gdLst>
                  <a:gd name="T0" fmla="*/ 36 w 107"/>
                  <a:gd name="T1" fmla="*/ 77 h 102"/>
                  <a:gd name="T2" fmla="*/ 32 w 107"/>
                  <a:gd name="T3" fmla="*/ 81 h 102"/>
                  <a:gd name="T4" fmla="*/ 28 w 107"/>
                  <a:gd name="T5" fmla="*/ 76 h 102"/>
                  <a:gd name="T6" fmla="*/ 18 w 107"/>
                  <a:gd name="T7" fmla="*/ 74 h 102"/>
                  <a:gd name="T8" fmla="*/ 15 w 107"/>
                  <a:gd name="T9" fmla="*/ 69 h 102"/>
                  <a:gd name="T10" fmla="*/ 10 w 107"/>
                  <a:gd name="T11" fmla="*/ 65 h 102"/>
                  <a:gd name="T12" fmla="*/ 6 w 107"/>
                  <a:gd name="T13" fmla="*/ 66 h 102"/>
                  <a:gd name="T14" fmla="*/ 4 w 107"/>
                  <a:gd name="T15" fmla="*/ 63 h 102"/>
                  <a:gd name="T16" fmla="*/ 4 w 107"/>
                  <a:gd name="T17" fmla="*/ 59 h 102"/>
                  <a:gd name="T18" fmla="*/ 0 w 107"/>
                  <a:gd name="T19" fmla="*/ 54 h 102"/>
                  <a:gd name="T20" fmla="*/ 3 w 107"/>
                  <a:gd name="T21" fmla="*/ 51 h 102"/>
                  <a:gd name="T22" fmla="*/ 1 w 107"/>
                  <a:gd name="T23" fmla="*/ 46 h 102"/>
                  <a:gd name="T24" fmla="*/ 3 w 107"/>
                  <a:gd name="T25" fmla="*/ 42 h 102"/>
                  <a:gd name="T26" fmla="*/ 3 w 107"/>
                  <a:gd name="T27" fmla="*/ 39 h 102"/>
                  <a:gd name="T28" fmla="*/ 4 w 107"/>
                  <a:gd name="T29" fmla="*/ 33 h 102"/>
                  <a:gd name="T30" fmla="*/ 3 w 107"/>
                  <a:gd name="T31" fmla="*/ 29 h 102"/>
                  <a:gd name="T32" fmla="*/ 1 w 107"/>
                  <a:gd name="T33" fmla="*/ 22 h 102"/>
                  <a:gd name="T34" fmla="*/ 4 w 107"/>
                  <a:gd name="T35" fmla="*/ 21 h 102"/>
                  <a:gd name="T36" fmla="*/ 5 w 107"/>
                  <a:gd name="T37" fmla="*/ 17 h 102"/>
                  <a:gd name="T38" fmla="*/ 4 w 107"/>
                  <a:gd name="T39" fmla="*/ 15 h 102"/>
                  <a:gd name="T40" fmla="*/ 9 w 107"/>
                  <a:gd name="T41" fmla="*/ 11 h 102"/>
                  <a:gd name="T42" fmla="*/ 11 w 107"/>
                  <a:gd name="T43" fmla="*/ 8 h 102"/>
                  <a:gd name="T44" fmla="*/ 14 w 107"/>
                  <a:gd name="T45" fmla="*/ 6 h 102"/>
                  <a:gd name="T46" fmla="*/ 15 w 107"/>
                  <a:gd name="T47" fmla="*/ 0 h 102"/>
                  <a:gd name="T48" fmla="*/ 22 w 107"/>
                  <a:gd name="T49" fmla="*/ 2 h 102"/>
                  <a:gd name="T50" fmla="*/ 26 w 107"/>
                  <a:gd name="T51" fmla="*/ 2 h 102"/>
                  <a:gd name="T52" fmla="*/ 30 w 107"/>
                  <a:gd name="T53" fmla="*/ 4 h 102"/>
                  <a:gd name="T54" fmla="*/ 40 w 107"/>
                  <a:gd name="T55" fmla="*/ 7 h 102"/>
                  <a:gd name="T56" fmla="*/ 43 w 107"/>
                  <a:gd name="T57" fmla="*/ 15 h 102"/>
                  <a:gd name="T58" fmla="*/ 49 w 107"/>
                  <a:gd name="T59" fmla="*/ 16 h 102"/>
                  <a:gd name="T60" fmla="*/ 58 w 107"/>
                  <a:gd name="T61" fmla="*/ 19 h 102"/>
                  <a:gd name="T62" fmla="*/ 65 w 107"/>
                  <a:gd name="T63" fmla="*/ 23 h 102"/>
                  <a:gd name="T64" fmla="*/ 69 w 107"/>
                  <a:gd name="T65" fmla="*/ 21 h 102"/>
                  <a:gd name="T66" fmla="*/ 72 w 107"/>
                  <a:gd name="T67" fmla="*/ 17 h 102"/>
                  <a:gd name="T68" fmla="*/ 70 w 107"/>
                  <a:gd name="T69" fmla="*/ 11 h 102"/>
                  <a:gd name="T70" fmla="*/ 73 w 107"/>
                  <a:gd name="T71" fmla="*/ 7 h 102"/>
                  <a:gd name="T72" fmla="*/ 78 w 107"/>
                  <a:gd name="T73" fmla="*/ 4 h 102"/>
                  <a:gd name="T74" fmla="*/ 82 w 107"/>
                  <a:gd name="T75" fmla="*/ 2 h 102"/>
                  <a:gd name="T76" fmla="*/ 91 w 107"/>
                  <a:gd name="T77" fmla="*/ 4 h 102"/>
                  <a:gd name="T78" fmla="*/ 93 w 107"/>
                  <a:gd name="T79" fmla="*/ 7 h 102"/>
                  <a:gd name="T80" fmla="*/ 96 w 107"/>
                  <a:gd name="T81" fmla="*/ 7 h 102"/>
                  <a:gd name="T82" fmla="*/ 98 w 107"/>
                  <a:gd name="T83" fmla="*/ 8 h 102"/>
                  <a:gd name="T84" fmla="*/ 104 w 107"/>
                  <a:gd name="T85" fmla="*/ 10 h 102"/>
                  <a:gd name="T86" fmla="*/ 107 w 107"/>
                  <a:gd name="T87" fmla="*/ 12 h 102"/>
                  <a:gd name="T88" fmla="*/ 104 w 107"/>
                  <a:gd name="T89" fmla="*/ 16 h 102"/>
                  <a:gd name="T90" fmla="*/ 105 w 107"/>
                  <a:gd name="T91" fmla="*/ 19 h 102"/>
                  <a:gd name="T92" fmla="*/ 103 w 107"/>
                  <a:gd name="T93" fmla="*/ 24 h 102"/>
                  <a:gd name="T94" fmla="*/ 105 w 107"/>
                  <a:gd name="T95" fmla="*/ 30 h 102"/>
                  <a:gd name="T96" fmla="*/ 105 w 107"/>
                  <a:gd name="T97" fmla="*/ 57 h 102"/>
                  <a:gd name="T98" fmla="*/ 105 w 107"/>
                  <a:gd name="T99" fmla="*/ 85 h 102"/>
                  <a:gd name="T100" fmla="*/ 105 w 107"/>
                  <a:gd name="T101" fmla="*/ 98 h 102"/>
                  <a:gd name="T102" fmla="*/ 97 w 107"/>
                  <a:gd name="T103" fmla="*/ 98 h 102"/>
                  <a:gd name="T104" fmla="*/ 97 w 107"/>
                  <a:gd name="T105" fmla="*/ 102 h 102"/>
                  <a:gd name="T106" fmla="*/ 70 w 107"/>
                  <a:gd name="T107" fmla="*/ 88 h 102"/>
                  <a:gd name="T108" fmla="*/ 44 w 107"/>
                  <a:gd name="T109" fmla="*/ 74 h 102"/>
                  <a:gd name="T110" fmla="*/ 36 w 107"/>
                  <a:gd name="T111" fmla="*/ 7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07" h="102">
                    <a:moveTo>
                      <a:pt x="36" y="77"/>
                    </a:moveTo>
                    <a:lnTo>
                      <a:pt x="32" y="81"/>
                    </a:lnTo>
                    <a:lnTo>
                      <a:pt x="28" y="76"/>
                    </a:lnTo>
                    <a:lnTo>
                      <a:pt x="18" y="74"/>
                    </a:lnTo>
                    <a:lnTo>
                      <a:pt x="15" y="69"/>
                    </a:lnTo>
                    <a:lnTo>
                      <a:pt x="10" y="65"/>
                    </a:lnTo>
                    <a:lnTo>
                      <a:pt x="6" y="66"/>
                    </a:lnTo>
                    <a:lnTo>
                      <a:pt x="4" y="63"/>
                    </a:lnTo>
                    <a:lnTo>
                      <a:pt x="4" y="59"/>
                    </a:lnTo>
                    <a:lnTo>
                      <a:pt x="0" y="54"/>
                    </a:lnTo>
                    <a:lnTo>
                      <a:pt x="3" y="51"/>
                    </a:lnTo>
                    <a:lnTo>
                      <a:pt x="1" y="46"/>
                    </a:lnTo>
                    <a:lnTo>
                      <a:pt x="3" y="42"/>
                    </a:lnTo>
                    <a:lnTo>
                      <a:pt x="3" y="39"/>
                    </a:lnTo>
                    <a:lnTo>
                      <a:pt x="4" y="33"/>
                    </a:lnTo>
                    <a:lnTo>
                      <a:pt x="3" y="29"/>
                    </a:lnTo>
                    <a:lnTo>
                      <a:pt x="1" y="22"/>
                    </a:lnTo>
                    <a:lnTo>
                      <a:pt x="4" y="21"/>
                    </a:lnTo>
                    <a:lnTo>
                      <a:pt x="5" y="17"/>
                    </a:lnTo>
                    <a:lnTo>
                      <a:pt x="4" y="15"/>
                    </a:lnTo>
                    <a:lnTo>
                      <a:pt x="9" y="11"/>
                    </a:lnTo>
                    <a:lnTo>
                      <a:pt x="11" y="8"/>
                    </a:lnTo>
                    <a:lnTo>
                      <a:pt x="14" y="6"/>
                    </a:lnTo>
                    <a:lnTo>
                      <a:pt x="15" y="0"/>
                    </a:lnTo>
                    <a:lnTo>
                      <a:pt x="22" y="2"/>
                    </a:lnTo>
                    <a:lnTo>
                      <a:pt x="26" y="2"/>
                    </a:lnTo>
                    <a:lnTo>
                      <a:pt x="30" y="4"/>
                    </a:lnTo>
                    <a:lnTo>
                      <a:pt x="40" y="7"/>
                    </a:lnTo>
                    <a:lnTo>
                      <a:pt x="43" y="15"/>
                    </a:lnTo>
                    <a:lnTo>
                      <a:pt x="49" y="16"/>
                    </a:lnTo>
                    <a:lnTo>
                      <a:pt x="58" y="19"/>
                    </a:lnTo>
                    <a:lnTo>
                      <a:pt x="65" y="23"/>
                    </a:lnTo>
                    <a:lnTo>
                      <a:pt x="69" y="21"/>
                    </a:lnTo>
                    <a:lnTo>
                      <a:pt x="72" y="17"/>
                    </a:lnTo>
                    <a:lnTo>
                      <a:pt x="70" y="11"/>
                    </a:lnTo>
                    <a:lnTo>
                      <a:pt x="73" y="7"/>
                    </a:lnTo>
                    <a:lnTo>
                      <a:pt x="78" y="4"/>
                    </a:lnTo>
                    <a:lnTo>
                      <a:pt x="82" y="2"/>
                    </a:lnTo>
                    <a:lnTo>
                      <a:pt x="91" y="4"/>
                    </a:lnTo>
                    <a:lnTo>
                      <a:pt x="93" y="7"/>
                    </a:lnTo>
                    <a:lnTo>
                      <a:pt x="96" y="7"/>
                    </a:lnTo>
                    <a:lnTo>
                      <a:pt x="98" y="8"/>
                    </a:lnTo>
                    <a:lnTo>
                      <a:pt x="104" y="10"/>
                    </a:lnTo>
                    <a:lnTo>
                      <a:pt x="107" y="12"/>
                    </a:lnTo>
                    <a:lnTo>
                      <a:pt x="104" y="16"/>
                    </a:lnTo>
                    <a:lnTo>
                      <a:pt x="105" y="19"/>
                    </a:lnTo>
                    <a:lnTo>
                      <a:pt x="103" y="24"/>
                    </a:lnTo>
                    <a:lnTo>
                      <a:pt x="105" y="30"/>
                    </a:lnTo>
                    <a:lnTo>
                      <a:pt x="105" y="57"/>
                    </a:lnTo>
                    <a:lnTo>
                      <a:pt x="105" y="85"/>
                    </a:lnTo>
                    <a:lnTo>
                      <a:pt x="105" y="98"/>
                    </a:lnTo>
                    <a:lnTo>
                      <a:pt x="97" y="98"/>
                    </a:lnTo>
                    <a:lnTo>
                      <a:pt x="97" y="102"/>
                    </a:lnTo>
                    <a:lnTo>
                      <a:pt x="70" y="88"/>
                    </a:lnTo>
                    <a:lnTo>
                      <a:pt x="44" y="74"/>
                    </a:lnTo>
                    <a:lnTo>
                      <a:pt x="36" y="7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1" name="Freeform 103"/>
              <p:cNvSpPr>
                <a:spLocks/>
              </p:cNvSpPr>
              <p:nvPr/>
            </p:nvSpPr>
            <p:spPr bwMode="auto">
              <a:xfrm>
                <a:off x="2759075" y="5362575"/>
                <a:ext cx="169863" cy="179388"/>
              </a:xfrm>
              <a:custGeom>
                <a:avLst/>
                <a:gdLst>
                  <a:gd name="T0" fmla="*/ 105 w 107"/>
                  <a:gd name="T1" fmla="*/ 23 h 113"/>
                  <a:gd name="T2" fmla="*/ 102 w 107"/>
                  <a:gd name="T3" fmla="*/ 15 h 113"/>
                  <a:gd name="T4" fmla="*/ 102 w 107"/>
                  <a:gd name="T5" fmla="*/ 10 h 113"/>
                  <a:gd name="T6" fmla="*/ 100 w 107"/>
                  <a:gd name="T7" fmla="*/ 5 h 113"/>
                  <a:gd name="T8" fmla="*/ 96 w 107"/>
                  <a:gd name="T9" fmla="*/ 4 h 113"/>
                  <a:gd name="T10" fmla="*/ 90 w 107"/>
                  <a:gd name="T11" fmla="*/ 3 h 113"/>
                  <a:gd name="T12" fmla="*/ 83 w 107"/>
                  <a:gd name="T13" fmla="*/ 3 h 113"/>
                  <a:gd name="T14" fmla="*/ 79 w 107"/>
                  <a:gd name="T15" fmla="*/ 0 h 113"/>
                  <a:gd name="T16" fmla="*/ 75 w 107"/>
                  <a:gd name="T17" fmla="*/ 0 h 113"/>
                  <a:gd name="T18" fmla="*/ 72 w 107"/>
                  <a:gd name="T19" fmla="*/ 5 h 113"/>
                  <a:gd name="T20" fmla="*/ 69 w 107"/>
                  <a:gd name="T21" fmla="*/ 14 h 113"/>
                  <a:gd name="T22" fmla="*/ 63 w 107"/>
                  <a:gd name="T23" fmla="*/ 16 h 113"/>
                  <a:gd name="T24" fmla="*/ 56 w 107"/>
                  <a:gd name="T25" fmla="*/ 20 h 113"/>
                  <a:gd name="T26" fmla="*/ 52 w 107"/>
                  <a:gd name="T27" fmla="*/ 26 h 113"/>
                  <a:gd name="T28" fmla="*/ 52 w 107"/>
                  <a:gd name="T29" fmla="*/ 29 h 113"/>
                  <a:gd name="T30" fmla="*/ 48 w 107"/>
                  <a:gd name="T31" fmla="*/ 37 h 113"/>
                  <a:gd name="T32" fmla="*/ 50 w 107"/>
                  <a:gd name="T33" fmla="*/ 46 h 113"/>
                  <a:gd name="T34" fmla="*/ 44 w 107"/>
                  <a:gd name="T35" fmla="*/ 52 h 113"/>
                  <a:gd name="T36" fmla="*/ 41 w 107"/>
                  <a:gd name="T37" fmla="*/ 55 h 113"/>
                  <a:gd name="T38" fmla="*/ 36 w 107"/>
                  <a:gd name="T39" fmla="*/ 60 h 113"/>
                  <a:gd name="T40" fmla="*/ 30 w 107"/>
                  <a:gd name="T41" fmla="*/ 61 h 113"/>
                  <a:gd name="T42" fmla="*/ 26 w 107"/>
                  <a:gd name="T43" fmla="*/ 63 h 113"/>
                  <a:gd name="T44" fmla="*/ 26 w 107"/>
                  <a:gd name="T45" fmla="*/ 63 h 113"/>
                  <a:gd name="T46" fmla="*/ 21 w 107"/>
                  <a:gd name="T47" fmla="*/ 72 h 113"/>
                  <a:gd name="T48" fmla="*/ 18 w 107"/>
                  <a:gd name="T49" fmla="*/ 74 h 113"/>
                  <a:gd name="T50" fmla="*/ 15 w 107"/>
                  <a:gd name="T51" fmla="*/ 79 h 113"/>
                  <a:gd name="T52" fmla="*/ 15 w 107"/>
                  <a:gd name="T53" fmla="*/ 83 h 113"/>
                  <a:gd name="T54" fmla="*/ 13 w 107"/>
                  <a:gd name="T55" fmla="*/ 86 h 113"/>
                  <a:gd name="T56" fmla="*/ 11 w 107"/>
                  <a:gd name="T57" fmla="*/ 87 h 113"/>
                  <a:gd name="T58" fmla="*/ 7 w 107"/>
                  <a:gd name="T59" fmla="*/ 92 h 113"/>
                  <a:gd name="T60" fmla="*/ 5 w 107"/>
                  <a:gd name="T61" fmla="*/ 98 h 113"/>
                  <a:gd name="T62" fmla="*/ 6 w 107"/>
                  <a:gd name="T63" fmla="*/ 101 h 113"/>
                  <a:gd name="T64" fmla="*/ 3 w 107"/>
                  <a:gd name="T65" fmla="*/ 104 h 113"/>
                  <a:gd name="T66" fmla="*/ 1 w 107"/>
                  <a:gd name="T67" fmla="*/ 106 h 113"/>
                  <a:gd name="T68" fmla="*/ 0 w 107"/>
                  <a:gd name="T69" fmla="*/ 109 h 113"/>
                  <a:gd name="T70" fmla="*/ 0 w 107"/>
                  <a:gd name="T71" fmla="*/ 113 h 113"/>
                  <a:gd name="T72" fmla="*/ 1 w 107"/>
                  <a:gd name="T73" fmla="*/ 110 h 113"/>
                  <a:gd name="T74" fmla="*/ 28 w 107"/>
                  <a:gd name="T75" fmla="*/ 110 h 113"/>
                  <a:gd name="T76" fmla="*/ 26 w 107"/>
                  <a:gd name="T77" fmla="*/ 100 h 113"/>
                  <a:gd name="T78" fmla="*/ 28 w 107"/>
                  <a:gd name="T79" fmla="*/ 96 h 113"/>
                  <a:gd name="T80" fmla="*/ 35 w 107"/>
                  <a:gd name="T81" fmla="*/ 95 h 113"/>
                  <a:gd name="T82" fmla="*/ 35 w 107"/>
                  <a:gd name="T83" fmla="*/ 77 h 113"/>
                  <a:gd name="T84" fmla="*/ 56 w 107"/>
                  <a:gd name="T85" fmla="*/ 77 h 113"/>
                  <a:gd name="T86" fmla="*/ 56 w 107"/>
                  <a:gd name="T87" fmla="*/ 66 h 113"/>
                  <a:gd name="T88" fmla="*/ 56 w 107"/>
                  <a:gd name="T89" fmla="*/ 65 h 113"/>
                  <a:gd name="T90" fmla="*/ 56 w 107"/>
                  <a:gd name="T91" fmla="*/ 63 h 113"/>
                  <a:gd name="T92" fmla="*/ 56 w 107"/>
                  <a:gd name="T93" fmla="*/ 55 h 113"/>
                  <a:gd name="T94" fmla="*/ 67 w 107"/>
                  <a:gd name="T95" fmla="*/ 49 h 113"/>
                  <a:gd name="T96" fmla="*/ 73 w 107"/>
                  <a:gd name="T97" fmla="*/ 48 h 113"/>
                  <a:gd name="T98" fmla="*/ 79 w 107"/>
                  <a:gd name="T99" fmla="*/ 45 h 113"/>
                  <a:gd name="T100" fmla="*/ 82 w 107"/>
                  <a:gd name="T101" fmla="*/ 42 h 113"/>
                  <a:gd name="T102" fmla="*/ 89 w 107"/>
                  <a:gd name="T103" fmla="*/ 39 h 113"/>
                  <a:gd name="T104" fmla="*/ 90 w 107"/>
                  <a:gd name="T105" fmla="*/ 33 h 113"/>
                  <a:gd name="T106" fmla="*/ 94 w 107"/>
                  <a:gd name="T107" fmla="*/ 32 h 113"/>
                  <a:gd name="T108" fmla="*/ 96 w 107"/>
                  <a:gd name="T109" fmla="*/ 29 h 113"/>
                  <a:gd name="T110" fmla="*/ 106 w 107"/>
                  <a:gd name="T111" fmla="*/ 28 h 113"/>
                  <a:gd name="T112" fmla="*/ 107 w 107"/>
                  <a:gd name="T113" fmla="*/ 25 h 113"/>
                  <a:gd name="T114" fmla="*/ 105 w 107"/>
                  <a:gd name="T115" fmla="*/ 2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7" h="113">
                    <a:moveTo>
                      <a:pt x="105" y="23"/>
                    </a:moveTo>
                    <a:lnTo>
                      <a:pt x="102" y="15"/>
                    </a:lnTo>
                    <a:lnTo>
                      <a:pt x="102" y="10"/>
                    </a:lnTo>
                    <a:lnTo>
                      <a:pt x="100" y="5"/>
                    </a:lnTo>
                    <a:lnTo>
                      <a:pt x="96" y="4"/>
                    </a:lnTo>
                    <a:lnTo>
                      <a:pt x="90" y="3"/>
                    </a:lnTo>
                    <a:lnTo>
                      <a:pt x="83" y="3"/>
                    </a:lnTo>
                    <a:lnTo>
                      <a:pt x="79" y="0"/>
                    </a:lnTo>
                    <a:lnTo>
                      <a:pt x="75" y="0"/>
                    </a:lnTo>
                    <a:lnTo>
                      <a:pt x="72" y="5"/>
                    </a:lnTo>
                    <a:lnTo>
                      <a:pt x="69" y="14"/>
                    </a:lnTo>
                    <a:lnTo>
                      <a:pt x="63" y="16"/>
                    </a:lnTo>
                    <a:lnTo>
                      <a:pt x="56" y="20"/>
                    </a:lnTo>
                    <a:lnTo>
                      <a:pt x="52" y="26"/>
                    </a:lnTo>
                    <a:lnTo>
                      <a:pt x="52" y="29"/>
                    </a:lnTo>
                    <a:lnTo>
                      <a:pt x="48" y="37"/>
                    </a:lnTo>
                    <a:lnTo>
                      <a:pt x="50" y="46"/>
                    </a:lnTo>
                    <a:lnTo>
                      <a:pt x="44" y="52"/>
                    </a:lnTo>
                    <a:lnTo>
                      <a:pt x="41" y="55"/>
                    </a:lnTo>
                    <a:lnTo>
                      <a:pt x="36" y="60"/>
                    </a:lnTo>
                    <a:lnTo>
                      <a:pt x="30" y="61"/>
                    </a:lnTo>
                    <a:lnTo>
                      <a:pt x="26" y="63"/>
                    </a:lnTo>
                    <a:lnTo>
                      <a:pt x="26" y="63"/>
                    </a:lnTo>
                    <a:lnTo>
                      <a:pt x="21" y="72"/>
                    </a:lnTo>
                    <a:lnTo>
                      <a:pt x="18" y="74"/>
                    </a:lnTo>
                    <a:lnTo>
                      <a:pt x="15" y="79"/>
                    </a:lnTo>
                    <a:lnTo>
                      <a:pt x="15" y="83"/>
                    </a:lnTo>
                    <a:lnTo>
                      <a:pt x="13" y="86"/>
                    </a:lnTo>
                    <a:lnTo>
                      <a:pt x="11" y="87"/>
                    </a:lnTo>
                    <a:lnTo>
                      <a:pt x="7" y="92"/>
                    </a:lnTo>
                    <a:lnTo>
                      <a:pt x="5" y="98"/>
                    </a:lnTo>
                    <a:lnTo>
                      <a:pt x="6" y="101"/>
                    </a:lnTo>
                    <a:lnTo>
                      <a:pt x="3" y="104"/>
                    </a:lnTo>
                    <a:lnTo>
                      <a:pt x="1" y="106"/>
                    </a:lnTo>
                    <a:lnTo>
                      <a:pt x="0" y="109"/>
                    </a:lnTo>
                    <a:lnTo>
                      <a:pt x="0" y="113"/>
                    </a:lnTo>
                    <a:lnTo>
                      <a:pt x="1" y="110"/>
                    </a:lnTo>
                    <a:lnTo>
                      <a:pt x="28" y="110"/>
                    </a:lnTo>
                    <a:lnTo>
                      <a:pt x="26" y="100"/>
                    </a:lnTo>
                    <a:lnTo>
                      <a:pt x="28" y="96"/>
                    </a:lnTo>
                    <a:lnTo>
                      <a:pt x="35" y="95"/>
                    </a:lnTo>
                    <a:lnTo>
                      <a:pt x="35" y="77"/>
                    </a:lnTo>
                    <a:lnTo>
                      <a:pt x="56" y="77"/>
                    </a:lnTo>
                    <a:lnTo>
                      <a:pt x="56" y="66"/>
                    </a:lnTo>
                    <a:lnTo>
                      <a:pt x="56" y="65"/>
                    </a:lnTo>
                    <a:lnTo>
                      <a:pt x="56" y="63"/>
                    </a:lnTo>
                    <a:lnTo>
                      <a:pt x="56" y="55"/>
                    </a:lnTo>
                    <a:lnTo>
                      <a:pt x="67" y="49"/>
                    </a:lnTo>
                    <a:lnTo>
                      <a:pt x="73" y="48"/>
                    </a:lnTo>
                    <a:lnTo>
                      <a:pt x="79" y="45"/>
                    </a:lnTo>
                    <a:lnTo>
                      <a:pt x="82" y="42"/>
                    </a:lnTo>
                    <a:lnTo>
                      <a:pt x="89" y="39"/>
                    </a:lnTo>
                    <a:lnTo>
                      <a:pt x="90" y="33"/>
                    </a:lnTo>
                    <a:lnTo>
                      <a:pt x="94" y="32"/>
                    </a:lnTo>
                    <a:lnTo>
                      <a:pt x="96" y="29"/>
                    </a:lnTo>
                    <a:lnTo>
                      <a:pt x="106" y="28"/>
                    </a:lnTo>
                    <a:lnTo>
                      <a:pt x="107" y="25"/>
                    </a:lnTo>
                    <a:lnTo>
                      <a:pt x="105" y="23"/>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4" name="Freeform 106"/>
              <p:cNvSpPr>
                <a:spLocks/>
              </p:cNvSpPr>
              <p:nvPr/>
            </p:nvSpPr>
            <p:spPr bwMode="auto">
              <a:xfrm>
                <a:off x="3400425" y="5895975"/>
                <a:ext cx="77788" cy="152400"/>
              </a:xfrm>
              <a:custGeom>
                <a:avLst/>
                <a:gdLst>
                  <a:gd name="T0" fmla="*/ 43 w 49"/>
                  <a:gd name="T1" fmla="*/ 3 h 96"/>
                  <a:gd name="T2" fmla="*/ 44 w 49"/>
                  <a:gd name="T3" fmla="*/ 6 h 96"/>
                  <a:gd name="T4" fmla="*/ 46 w 49"/>
                  <a:gd name="T5" fmla="*/ 11 h 96"/>
                  <a:gd name="T6" fmla="*/ 47 w 49"/>
                  <a:gd name="T7" fmla="*/ 19 h 96"/>
                  <a:gd name="T8" fmla="*/ 49 w 49"/>
                  <a:gd name="T9" fmla="*/ 22 h 96"/>
                  <a:gd name="T10" fmla="*/ 49 w 49"/>
                  <a:gd name="T11" fmla="*/ 26 h 96"/>
                  <a:gd name="T12" fmla="*/ 47 w 49"/>
                  <a:gd name="T13" fmla="*/ 28 h 96"/>
                  <a:gd name="T14" fmla="*/ 45 w 49"/>
                  <a:gd name="T15" fmla="*/ 23 h 96"/>
                  <a:gd name="T16" fmla="*/ 44 w 49"/>
                  <a:gd name="T17" fmla="*/ 26 h 96"/>
                  <a:gd name="T18" fmla="*/ 45 w 49"/>
                  <a:gd name="T19" fmla="*/ 31 h 96"/>
                  <a:gd name="T20" fmla="*/ 44 w 49"/>
                  <a:gd name="T21" fmla="*/ 34 h 96"/>
                  <a:gd name="T22" fmla="*/ 43 w 49"/>
                  <a:gd name="T23" fmla="*/ 35 h 96"/>
                  <a:gd name="T24" fmla="*/ 41 w 49"/>
                  <a:gd name="T25" fmla="*/ 42 h 96"/>
                  <a:gd name="T26" fmla="*/ 39 w 49"/>
                  <a:gd name="T27" fmla="*/ 50 h 96"/>
                  <a:gd name="T28" fmla="*/ 35 w 49"/>
                  <a:gd name="T29" fmla="*/ 60 h 96"/>
                  <a:gd name="T30" fmla="*/ 32 w 49"/>
                  <a:gd name="T31" fmla="*/ 73 h 96"/>
                  <a:gd name="T32" fmla="*/ 29 w 49"/>
                  <a:gd name="T33" fmla="*/ 83 h 96"/>
                  <a:gd name="T34" fmla="*/ 26 w 49"/>
                  <a:gd name="T35" fmla="*/ 91 h 96"/>
                  <a:gd name="T36" fmla="*/ 21 w 49"/>
                  <a:gd name="T37" fmla="*/ 93 h 96"/>
                  <a:gd name="T38" fmla="*/ 15 w 49"/>
                  <a:gd name="T39" fmla="*/ 96 h 96"/>
                  <a:gd name="T40" fmla="*/ 11 w 49"/>
                  <a:gd name="T41" fmla="*/ 95 h 96"/>
                  <a:gd name="T42" fmla="*/ 5 w 49"/>
                  <a:gd name="T43" fmla="*/ 92 h 96"/>
                  <a:gd name="T44" fmla="*/ 4 w 49"/>
                  <a:gd name="T45" fmla="*/ 87 h 96"/>
                  <a:gd name="T46" fmla="*/ 4 w 49"/>
                  <a:gd name="T47" fmla="*/ 81 h 96"/>
                  <a:gd name="T48" fmla="*/ 2 w 49"/>
                  <a:gd name="T49" fmla="*/ 75 h 96"/>
                  <a:gd name="T50" fmla="*/ 0 w 49"/>
                  <a:gd name="T51" fmla="*/ 71 h 96"/>
                  <a:gd name="T52" fmla="*/ 2 w 49"/>
                  <a:gd name="T53" fmla="*/ 66 h 96"/>
                  <a:gd name="T54" fmla="*/ 5 w 49"/>
                  <a:gd name="T55" fmla="*/ 64 h 96"/>
                  <a:gd name="T56" fmla="*/ 5 w 49"/>
                  <a:gd name="T57" fmla="*/ 62 h 96"/>
                  <a:gd name="T58" fmla="*/ 8 w 49"/>
                  <a:gd name="T59" fmla="*/ 56 h 96"/>
                  <a:gd name="T60" fmla="*/ 9 w 49"/>
                  <a:gd name="T61" fmla="*/ 51 h 96"/>
                  <a:gd name="T62" fmla="*/ 6 w 49"/>
                  <a:gd name="T63" fmla="*/ 49 h 96"/>
                  <a:gd name="T64" fmla="*/ 5 w 49"/>
                  <a:gd name="T65" fmla="*/ 44 h 96"/>
                  <a:gd name="T66" fmla="*/ 5 w 49"/>
                  <a:gd name="T67" fmla="*/ 38 h 96"/>
                  <a:gd name="T68" fmla="*/ 8 w 49"/>
                  <a:gd name="T69" fmla="*/ 33 h 96"/>
                  <a:gd name="T70" fmla="*/ 9 w 49"/>
                  <a:gd name="T71" fmla="*/ 29 h 96"/>
                  <a:gd name="T72" fmla="*/ 11 w 49"/>
                  <a:gd name="T73" fmla="*/ 29 h 96"/>
                  <a:gd name="T74" fmla="*/ 16 w 49"/>
                  <a:gd name="T75" fmla="*/ 27 h 96"/>
                  <a:gd name="T76" fmla="*/ 18 w 49"/>
                  <a:gd name="T77" fmla="*/ 26 h 96"/>
                  <a:gd name="T78" fmla="*/ 21 w 49"/>
                  <a:gd name="T79" fmla="*/ 26 h 96"/>
                  <a:gd name="T80" fmla="*/ 24 w 49"/>
                  <a:gd name="T81" fmla="*/ 22 h 96"/>
                  <a:gd name="T82" fmla="*/ 30 w 49"/>
                  <a:gd name="T83" fmla="*/ 17 h 96"/>
                  <a:gd name="T84" fmla="*/ 32 w 49"/>
                  <a:gd name="T85" fmla="*/ 15 h 96"/>
                  <a:gd name="T86" fmla="*/ 32 w 49"/>
                  <a:gd name="T87" fmla="*/ 11 h 96"/>
                  <a:gd name="T88" fmla="*/ 34 w 49"/>
                  <a:gd name="T89" fmla="*/ 13 h 96"/>
                  <a:gd name="T90" fmla="*/ 38 w 49"/>
                  <a:gd name="T91" fmla="*/ 8 h 96"/>
                  <a:gd name="T92" fmla="*/ 38 w 49"/>
                  <a:gd name="T93" fmla="*/ 4 h 96"/>
                  <a:gd name="T94" fmla="*/ 40 w 49"/>
                  <a:gd name="T95" fmla="*/ 0 h 96"/>
                  <a:gd name="T96" fmla="*/ 43 w 49"/>
                  <a:gd name="T97" fmla="*/ 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9" h="96">
                    <a:moveTo>
                      <a:pt x="43" y="3"/>
                    </a:moveTo>
                    <a:lnTo>
                      <a:pt x="44" y="6"/>
                    </a:lnTo>
                    <a:lnTo>
                      <a:pt x="46" y="11"/>
                    </a:lnTo>
                    <a:lnTo>
                      <a:pt x="47" y="19"/>
                    </a:lnTo>
                    <a:lnTo>
                      <a:pt x="49" y="22"/>
                    </a:lnTo>
                    <a:lnTo>
                      <a:pt x="49" y="26"/>
                    </a:lnTo>
                    <a:lnTo>
                      <a:pt x="47" y="28"/>
                    </a:lnTo>
                    <a:lnTo>
                      <a:pt x="45" y="23"/>
                    </a:lnTo>
                    <a:lnTo>
                      <a:pt x="44" y="26"/>
                    </a:lnTo>
                    <a:lnTo>
                      <a:pt x="45" y="31"/>
                    </a:lnTo>
                    <a:lnTo>
                      <a:pt x="44" y="34"/>
                    </a:lnTo>
                    <a:lnTo>
                      <a:pt x="43" y="35"/>
                    </a:lnTo>
                    <a:lnTo>
                      <a:pt x="41" y="42"/>
                    </a:lnTo>
                    <a:lnTo>
                      <a:pt x="39" y="50"/>
                    </a:lnTo>
                    <a:lnTo>
                      <a:pt x="35" y="60"/>
                    </a:lnTo>
                    <a:lnTo>
                      <a:pt x="32" y="73"/>
                    </a:lnTo>
                    <a:lnTo>
                      <a:pt x="29" y="83"/>
                    </a:lnTo>
                    <a:lnTo>
                      <a:pt x="26" y="91"/>
                    </a:lnTo>
                    <a:lnTo>
                      <a:pt x="21" y="93"/>
                    </a:lnTo>
                    <a:lnTo>
                      <a:pt x="15" y="96"/>
                    </a:lnTo>
                    <a:lnTo>
                      <a:pt x="11" y="95"/>
                    </a:lnTo>
                    <a:lnTo>
                      <a:pt x="5" y="92"/>
                    </a:lnTo>
                    <a:lnTo>
                      <a:pt x="4" y="87"/>
                    </a:lnTo>
                    <a:lnTo>
                      <a:pt x="4" y="81"/>
                    </a:lnTo>
                    <a:lnTo>
                      <a:pt x="2" y="75"/>
                    </a:lnTo>
                    <a:lnTo>
                      <a:pt x="0" y="71"/>
                    </a:lnTo>
                    <a:lnTo>
                      <a:pt x="2" y="66"/>
                    </a:lnTo>
                    <a:lnTo>
                      <a:pt x="5" y="64"/>
                    </a:lnTo>
                    <a:lnTo>
                      <a:pt x="5" y="62"/>
                    </a:lnTo>
                    <a:lnTo>
                      <a:pt x="8" y="56"/>
                    </a:lnTo>
                    <a:lnTo>
                      <a:pt x="9" y="51"/>
                    </a:lnTo>
                    <a:lnTo>
                      <a:pt x="6" y="49"/>
                    </a:lnTo>
                    <a:lnTo>
                      <a:pt x="5" y="44"/>
                    </a:lnTo>
                    <a:lnTo>
                      <a:pt x="5" y="38"/>
                    </a:lnTo>
                    <a:lnTo>
                      <a:pt x="8" y="33"/>
                    </a:lnTo>
                    <a:lnTo>
                      <a:pt x="9" y="29"/>
                    </a:lnTo>
                    <a:lnTo>
                      <a:pt x="11" y="29"/>
                    </a:lnTo>
                    <a:lnTo>
                      <a:pt x="16" y="27"/>
                    </a:lnTo>
                    <a:lnTo>
                      <a:pt x="18" y="26"/>
                    </a:lnTo>
                    <a:lnTo>
                      <a:pt x="21" y="26"/>
                    </a:lnTo>
                    <a:lnTo>
                      <a:pt x="24" y="22"/>
                    </a:lnTo>
                    <a:lnTo>
                      <a:pt x="30" y="17"/>
                    </a:lnTo>
                    <a:lnTo>
                      <a:pt x="32" y="15"/>
                    </a:lnTo>
                    <a:lnTo>
                      <a:pt x="32" y="11"/>
                    </a:lnTo>
                    <a:lnTo>
                      <a:pt x="34" y="13"/>
                    </a:lnTo>
                    <a:lnTo>
                      <a:pt x="38" y="8"/>
                    </a:lnTo>
                    <a:lnTo>
                      <a:pt x="38" y="4"/>
                    </a:lnTo>
                    <a:lnTo>
                      <a:pt x="40" y="0"/>
                    </a:lnTo>
                    <a:lnTo>
                      <a:pt x="43" y="3"/>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6" name="Freeform 108"/>
              <p:cNvSpPr>
                <a:spLocks/>
              </p:cNvSpPr>
              <p:nvPr/>
            </p:nvSpPr>
            <p:spPr bwMode="auto">
              <a:xfrm>
                <a:off x="2809875" y="5495925"/>
                <a:ext cx="176213" cy="165100"/>
              </a:xfrm>
              <a:custGeom>
                <a:avLst/>
                <a:gdLst>
                  <a:gd name="T0" fmla="*/ 3 w 111"/>
                  <a:gd name="T1" fmla="*/ 72 h 104"/>
                  <a:gd name="T2" fmla="*/ 6 w 111"/>
                  <a:gd name="T3" fmla="*/ 68 h 104"/>
                  <a:gd name="T4" fmla="*/ 15 w 111"/>
                  <a:gd name="T5" fmla="*/ 69 h 104"/>
                  <a:gd name="T6" fmla="*/ 18 w 111"/>
                  <a:gd name="T7" fmla="*/ 68 h 104"/>
                  <a:gd name="T8" fmla="*/ 46 w 111"/>
                  <a:gd name="T9" fmla="*/ 63 h 104"/>
                  <a:gd name="T10" fmla="*/ 43 w 111"/>
                  <a:gd name="T11" fmla="*/ 31 h 104"/>
                  <a:gd name="T12" fmla="*/ 50 w 111"/>
                  <a:gd name="T13" fmla="*/ 0 h 104"/>
                  <a:gd name="T14" fmla="*/ 95 w 111"/>
                  <a:gd name="T15" fmla="*/ 31 h 104"/>
                  <a:gd name="T16" fmla="*/ 101 w 111"/>
                  <a:gd name="T17" fmla="*/ 36 h 104"/>
                  <a:gd name="T18" fmla="*/ 103 w 111"/>
                  <a:gd name="T19" fmla="*/ 42 h 104"/>
                  <a:gd name="T20" fmla="*/ 111 w 111"/>
                  <a:gd name="T21" fmla="*/ 58 h 104"/>
                  <a:gd name="T22" fmla="*/ 107 w 111"/>
                  <a:gd name="T23" fmla="*/ 66 h 104"/>
                  <a:gd name="T24" fmla="*/ 92 w 111"/>
                  <a:gd name="T25" fmla="*/ 69 h 104"/>
                  <a:gd name="T26" fmla="*/ 85 w 111"/>
                  <a:gd name="T27" fmla="*/ 71 h 104"/>
                  <a:gd name="T28" fmla="*/ 79 w 111"/>
                  <a:gd name="T29" fmla="*/ 70 h 104"/>
                  <a:gd name="T30" fmla="*/ 69 w 111"/>
                  <a:gd name="T31" fmla="*/ 74 h 104"/>
                  <a:gd name="T32" fmla="*/ 62 w 111"/>
                  <a:gd name="T33" fmla="*/ 78 h 104"/>
                  <a:gd name="T34" fmla="*/ 58 w 111"/>
                  <a:gd name="T35" fmla="*/ 82 h 104"/>
                  <a:gd name="T36" fmla="*/ 53 w 111"/>
                  <a:gd name="T37" fmla="*/ 82 h 104"/>
                  <a:gd name="T38" fmla="*/ 47 w 111"/>
                  <a:gd name="T39" fmla="*/ 93 h 104"/>
                  <a:gd name="T40" fmla="*/ 46 w 111"/>
                  <a:gd name="T41" fmla="*/ 98 h 104"/>
                  <a:gd name="T42" fmla="*/ 44 w 111"/>
                  <a:gd name="T43" fmla="*/ 103 h 104"/>
                  <a:gd name="T44" fmla="*/ 41 w 111"/>
                  <a:gd name="T45" fmla="*/ 101 h 104"/>
                  <a:gd name="T46" fmla="*/ 38 w 111"/>
                  <a:gd name="T47" fmla="*/ 101 h 104"/>
                  <a:gd name="T48" fmla="*/ 32 w 111"/>
                  <a:gd name="T49" fmla="*/ 104 h 104"/>
                  <a:gd name="T50" fmla="*/ 28 w 111"/>
                  <a:gd name="T51" fmla="*/ 104 h 104"/>
                  <a:gd name="T52" fmla="*/ 27 w 111"/>
                  <a:gd name="T53" fmla="*/ 99 h 104"/>
                  <a:gd name="T54" fmla="*/ 24 w 111"/>
                  <a:gd name="T55" fmla="*/ 99 h 104"/>
                  <a:gd name="T56" fmla="*/ 26 w 111"/>
                  <a:gd name="T57" fmla="*/ 95 h 104"/>
                  <a:gd name="T58" fmla="*/ 23 w 111"/>
                  <a:gd name="T59" fmla="*/ 90 h 104"/>
                  <a:gd name="T60" fmla="*/ 20 w 111"/>
                  <a:gd name="T61" fmla="*/ 89 h 104"/>
                  <a:gd name="T62" fmla="*/ 16 w 111"/>
                  <a:gd name="T63" fmla="*/ 90 h 104"/>
                  <a:gd name="T64" fmla="*/ 11 w 111"/>
                  <a:gd name="T65" fmla="*/ 92 h 104"/>
                  <a:gd name="T66" fmla="*/ 9 w 111"/>
                  <a:gd name="T67" fmla="*/ 89 h 104"/>
                  <a:gd name="T68" fmla="*/ 5 w 111"/>
                  <a:gd name="T69" fmla="*/ 90 h 104"/>
                  <a:gd name="T70" fmla="*/ 5 w 111"/>
                  <a:gd name="T71" fmla="*/ 86 h 104"/>
                  <a:gd name="T72" fmla="*/ 3 w 111"/>
                  <a:gd name="T73" fmla="*/ 81 h 104"/>
                  <a:gd name="T74" fmla="*/ 0 w 111"/>
                  <a:gd name="T75" fmla="*/ 7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1" h="104">
                    <a:moveTo>
                      <a:pt x="0" y="74"/>
                    </a:moveTo>
                    <a:lnTo>
                      <a:pt x="3" y="72"/>
                    </a:lnTo>
                    <a:lnTo>
                      <a:pt x="4" y="68"/>
                    </a:lnTo>
                    <a:lnTo>
                      <a:pt x="6" y="68"/>
                    </a:lnTo>
                    <a:lnTo>
                      <a:pt x="11" y="70"/>
                    </a:lnTo>
                    <a:lnTo>
                      <a:pt x="15" y="69"/>
                    </a:lnTo>
                    <a:lnTo>
                      <a:pt x="17" y="69"/>
                    </a:lnTo>
                    <a:lnTo>
                      <a:pt x="18" y="68"/>
                    </a:lnTo>
                    <a:lnTo>
                      <a:pt x="45" y="68"/>
                    </a:lnTo>
                    <a:lnTo>
                      <a:pt x="46" y="63"/>
                    </a:lnTo>
                    <a:lnTo>
                      <a:pt x="45" y="61"/>
                    </a:lnTo>
                    <a:lnTo>
                      <a:pt x="43" y="31"/>
                    </a:lnTo>
                    <a:lnTo>
                      <a:pt x="39" y="0"/>
                    </a:lnTo>
                    <a:lnTo>
                      <a:pt x="50" y="0"/>
                    </a:lnTo>
                    <a:lnTo>
                      <a:pt x="72" y="16"/>
                    </a:lnTo>
                    <a:lnTo>
                      <a:pt x="95" y="31"/>
                    </a:lnTo>
                    <a:lnTo>
                      <a:pt x="96" y="35"/>
                    </a:lnTo>
                    <a:lnTo>
                      <a:pt x="101" y="36"/>
                    </a:lnTo>
                    <a:lnTo>
                      <a:pt x="103" y="37"/>
                    </a:lnTo>
                    <a:lnTo>
                      <a:pt x="103" y="42"/>
                    </a:lnTo>
                    <a:lnTo>
                      <a:pt x="111" y="41"/>
                    </a:lnTo>
                    <a:lnTo>
                      <a:pt x="111" y="58"/>
                    </a:lnTo>
                    <a:lnTo>
                      <a:pt x="108" y="63"/>
                    </a:lnTo>
                    <a:lnTo>
                      <a:pt x="107" y="66"/>
                    </a:lnTo>
                    <a:lnTo>
                      <a:pt x="101" y="68"/>
                    </a:lnTo>
                    <a:lnTo>
                      <a:pt x="92" y="69"/>
                    </a:lnTo>
                    <a:lnTo>
                      <a:pt x="90" y="71"/>
                    </a:lnTo>
                    <a:lnTo>
                      <a:pt x="85" y="71"/>
                    </a:lnTo>
                    <a:lnTo>
                      <a:pt x="80" y="71"/>
                    </a:lnTo>
                    <a:lnTo>
                      <a:pt x="79" y="70"/>
                    </a:lnTo>
                    <a:lnTo>
                      <a:pt x="75" y="71"/>
                    </a:lnTo>
                    <a:lnTo>
                      <a:pt x="69" y="74"/>
                    </a:lnTo>
                    <a:lnTo>
                      <a:pt x="68" y="76"/>
                    </a:lnTo>
                    <a:lnTo>
                      <a:pt x="62" y="78"/>
                    </a:lnTo>
                    <a:lnTo>
                      <a:pt x="62" y="81"/>
                    </a:lnTo>
                    <a:lnTo>
                      <a:pt x="58" y="82"/>
                    </a:lnTo>
                    <a:lnTo>
                      <a:pt x="56" y="81"/>
                    </a:lnTo>
                    <a:lnTo>
                      <a:pt x="53" y="82"/>
                    </a:lnTo>
                    <a:lnTo>
                      <a:pt x="52" y="87"/>
                    </a:lnTo>
                    <a:lnTo>
                      <a:pt x="47" y="93"/>
                    </a:lnTo>
                    <a:lnTo>
                      <a:pt x="47" y="95"/>
                    </a:lnTo>
                    <a:lnTo>
                      <a:pt x="46" y="98"/>
                    </a:lnTo>
                    <a:lnTo>
                      <a:pt x="46" y="103"/>
                    </a:lnTo>
                    <a:lnTo>
                      <a:pt x="44" y="103"/>
                    </a:lnTo>
                    <a:lnTo>
                      <a:pt x="41" y="104"/>
                    </a:lnTo>
                    <a:lnTo>
                      <a:pt x="41" y="101"/>
                    </a:lnTo>
                    <a:lnTo>
                      <a:pt x="39" y="101"/>
                    </a:lnTo>
                    <a:lnTo>
                      <a:pt x="38" y="101"/>
                    </a:lnTo>
                    <a:lnTo>
                      <a:pt x="37" y="104"/>
                    </a:lnTo>
                    <a:lnTo>
                      <a:pt x="32" y="104"/>
                    </a:lnTo>
                    <a:lnTo>
                      <a:pt x="29" y="103"/>
                    </a:lnTo>
                    <a:lnTo>
                      <a:pt x="28" y="104"/>
                    </a:lnTo>
                    <a:lnTo>
                      <a:pt x="27" y="101"/>
                    </a:lnTo>
                    <a:lnTo>
                      <a:pt x="27" y="99"/>
                    </a:lnTo>
                    <a:lnTo>
                      <a:pt x="26" y="99"/>
                    </a:lnTo>
                    <a:lnTo>
                      <a:pt x="24" y="99"/>
                    </a:lnTo>
                    <a:lnTo>
                      <a:pt x="24" y="97"/>
                    </a:lnTo>
                    <a:lnTo>
                      <a:pt x="26" y="95"/>
                    </a:lnTo>
                    <a:lnTo>
                      <a:pt x="23" y="92"/>
                    </a:lnTo>
                    <a:lnTo>
                      <a:pt x="23" y="90"/>
                    </a:lnTo>
                    <a:lnTo>
                      <a:pt x="21" y="89"/>
                    </a:lnTo>
                    <a:lnTo>
                      <a:pt x="20" y="89"/>
                    </a:lnTo>
                    <a:lnTo>
                      <a:pt x="18" y="89"/>
                    </a:lnTo>
                    <a:lnTo>
                      <a:pt x="16" y="90"/>
                    </a:lnTo>
                    <a:lnTo>
                      <a:pt x="15" y="92"/>
                    </a:lnTo>
                    <a:lnTo>
                      <a:pt x="11" y="92"/>
                    </a:lnTo>
                    <a:lnTo>
                      <a:pt x="10" y="89"/>
                    </a:lnTo>
                    <a:lnTo>
                      <a:pt x="9" y="89"/>
                    </a:lnTo>
                    <a:lnTo>
                      <a:pt x="6" y="90"/>
                    </a:lnTo>
                    <a:lnTo>
                      <a:pt x="5" y="90"/>
                    </a:lnTo>
                    <a:lnTo>
                      <a:pt x="5" y="88"/>
                    </a:lnTo>
                    <a:lnTo>
                      <a:pt x="5" y="86"/>
                    </a:lnTo>
                    <a:lnTo>
                      <a:pt x="5" y="83"/>
                    </a:lnTo>
                    <a:lnTo>
                      <a:pt x="3" y="81"/>
                    </a:lnTo>
                    <a:lnTo>
                      <a:pt x="2" y="77"/>
                    </a:lnTo>
                    <a:lnTo>
                      <a:pt x="0" y="74"/>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19" name="Freeform 111"/>
              <p:cNvSpPr>
                <a:spLocks/>
              </p:cNvSpPr>
              <p:nvPr/>
            </p:nvSpPr>
            <p:spPr bwMode="auto">
              <a:xfrm>
                <a:off x="2759075" y="5467350"/>
                <a:ext cx="130175" cy="146050"/>
              </a:xfrm>
              <a:custGeom>
                <a:avLst/>
                <a:gdLst>
                  <a:gd name="T0" fmla="*/ 32 w 82"/>
                  <a:gd name="T1" fmla="*/ 92 h 92"/>
                  <a:gd name="T2" fmla="*/ 29 w 82"/>
                  <a:gd name="T3" fmla="*/ 87 h 92"/>
                  <a:gd name="T4" fmla="*/ 24 w 82"/>
                  <a:gd name="T5" fmla="*/ 81 h 92"/>
                  <a:gd name="T6" fmla="*/ 20 w 82"/>
                  <a:gd name="T7" fmla="*/ 79 h 92"/>
                  <a:gd name="T8" fmla="*/ 17 w 82"/>
                  <a:gd name="T9" fmla="*/ 77 h 92"/>
                  <a:gd name="T10" fmla="*/ 13 w 82"/>
                  <a:gd name="T11" fmla="*/ 77 h 92"/>
                  <a:gd name="T12" fmla="*/ 9 w 82"/>
                  <a:gd name="T13" fmla="*/ 79 h 92"/>
                  <a:gd name="T14" fmla="*/ 6 w 82"/>
                  <a:gd name="T15" fmla="*/ 78 h 92"/>
                  <a:gd name="T16" fmla="*/ 5 w 82"/>
                  <a:gd name="T17" fmla="*/ 81 h 92"/>
                  <a:gd name="T18" fmla="*/ 3 w 82"/>
                  <a:gd name="T19" fmla="*/ 77 h 92"/>
                  <a:gd name="T20" fmla="*/ 6 w 82"/>
                  <a:gd name="T21" fmla="*/ 73 h 92"/>
                  <a:gd name="T22" fmla="*/ 6 w 82"/>
                  <a:gd name="T23" fmla="*/ 67 h 92"/>
                  <a:gd name="T24" fmla="*/ 6 w 82"/>
                  <a:gd name="T25" fmla="*/ 60 h 92"/>
                  <a:gd name="T26" fmla="*/ 5 w 82"/>
                  <a:gd name="T27" fmla="*/ 57 h 92"/>
                  <a:gd name="T28" fmla="*/ 6 w 82"/>
                  <a:gd name="T29" fmla="*/ 53 h 92"/>
                  <a:gd name="T30" fmla="*/ 3 w 82"/>
                  <a:gd name="T31" fmla="*/ 49 h 92"/>
                  <a:gd name="T32" fmla="*/ 0 w 82"/>
                  <a:gd name="T33" fmla="*/ 47 h 92"/>
                  <a:gd name="T34" fmla="*/ 1 w 82"/>
                  <a:gd name="T35" fmla="*/ 44 h 92"/>
                  <a:gd name="T36" fmla="*/ 28 w 82"/>
                  <a:gd name="T37" fmla="*/ 44 h 92"/>
                  <a:gd name="T38" fmla="*/ 26 w 82"/>
                  <a:gd name="T39" fmla="*/ 34 h 92"/>
                  <a:gd name="T40" fmla="*/ 28 w 82"/>
                  <a:gd name="T41" fmla="*/ 30 h 92"/>
                  <a:gd name="T42" fmla="*/ 35 w 82"/>
                  <a:gd name="T43" fmla="*/ 29 h 92"/>
                  <a:gd name="T44" fmla="*/ 35 w 82"/>
                  <a:gd name="T45" fmla="*/ 11 h 92"/>
                  <a:gd name="T46" fmla="*/ 56 w 82"/>
                  <a:gd name="T47" fmla="*/ 11 h 92"/>
                  <a:gd name="T48" fmla="*/ 56 w 82"/>
                  <a:gd name="T49" fmla="*/ 0 h 92"/>
                  <a:gd name="T50" fmla="*/ 82 w 82"/>
                  <a:gd name="T51" fmla="*/ 18 h 92"/>
                  <a:gd name="T52" fmla="*/ 71 w 82"/>
                  <a:gd name="T53" fmla="*/ 18 h 92"/>
                  <a:gd name="T54" fmla="*/ 75 w 82"/>
                  <a:gd name="T55" fmla="*/ 49 h 92"/>
                  <a:gd name="T56" fmla="*/ 77 w 82"/>
                  <a:gd name="T57" fmla="*/ 79 h 92"/>
                  <a:gd name="T58" fmla="*/ 78 w 82"/>
                  <a:gd name="T59" fmla="*/ 81 h 92"/>
                  <a:gd name="T60" fmla="*/ 77 w 82"/>
                  <a:gd name="T61" fmla="*/ 86 h 92"/>
                  <a:gd name="T62" fmla="*/ 50 w 82"/>
                  <a:gd name="T63" fmla="*/ 86 h 92"/>
                  <a:gd name="T64" fmla="*/ 49 w 82"/>
                  <a:gd name="T65" fmla="*/ 87 h 92"/>
                  <a:gd name="T66" fmla="*/ 47 w 82"/>
                  <a:gd name="T67" fmla="*/ 87 h 92"/>
                  <a:gd name="T68" fmla="*/ 43 w 82"/>
                  <a:gd name="T69" fmla="*/ 88 h 92"/>
                  <a:gd name="T70" fmla="*/ 38 w 82"/>
                  <a:gd name="T71" fmla="*/ 86 h 92"/>
                  <a:gd name="T72" fmla="*/ 36 w 82"/>
                  <a:gd name="T73" fmla="*/ 86 h 92"/>
                  <a:gd name="T74" fmla="*/ 35 w 82"/>
                  <a:gd name="T75" fmla="*/ 90 h 92"/>
                  <a:gd name="T76" fmla="*/ 32 w 82"/>
                  <a:gd name="T77" fmla="*/ 9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82" h="92">
                    <a:moveTo>
                      <a:pt x="32" y="92"/>
                    </a:moveTo>
                    <a:lnTo>
                      <a:pt x="29" y="87"/>
                    </a:lnTo>
                    <a:lnTo>
                      <a:pt x="24" y="81"/>
                    </a:lnTo>
                    <a:lnTo>
                      <a:pt x="20" y="79"/>
                    </a:lnTo>
                    <a:lnTo>
                      <a:pt x="17" y="77"/>
                    </a:lnTo>
                    <a:lnTo>
                      <a:pt x="13" y="77"/>
                    </a:lnTo>
                    <a:lnTo>
                      <a:pt x="9" y="79"/>
                    </a:lnTo>
                    <a:lnTo>
                      <a:pt x="6" y="78"/>
                    </a:lnTo>
                    <a:lnTo>
                      <a:pt x="5" y="81"/>
                    </a:lnTo>
                    <a:lnTo>
                      <a:pt x="3" y="77"/>
                    </a:lnTo>
                    <a:lnTo>
                      <a:pt x="6" y="73"/>
                    </a:lnTo>
                    <a:lnTo>
                      <a:pt x="6" y="67"/>
                    </a:lnTo>
                    <a:lnTo>
                      <a:pt x="6" y="60"/>
                    </a:lnTo>
                    <a:lnTo>
                      <a:pt x="5" y="57"/>
                    </a:lnTo>
                    <a:lnTo>
                      <a:pt x="6" y="53"/>
                    </a:lnTo>
                    <a:lnTo>
                      <a:pt x="3" y="49"/>
                    </a:lnTo>
                    <a:lnTo>
                      <a:pt x="0" y="47"/>
                    </a:lnTo>
                    <a:lnTo>
                      <a:pt x="1" y="44"/>
                    </a:lnTo>
                    <a:lnTo>
                      <a:pt x="28" y="44"/>
                    </a:lnTo>
                    <a:lnTo>
                      <a:pt x="26" y="34"/>
                    </a:lnTo>
                    <a:lnTo>
                      <a:pt x="28" y="30"/>
                    </a:lnTo>
                    <a:lnTo>
                      <a:pt x="35" y="29"/>
                    </a:lnTo>
                    <a:lnTo>
                      <a:pt x="35" y="11"/>
                    </a:lnTo>
                    <a:lnTo>
                      <a:pt x="56" y="11"/>
                    </a:lnTo>
                    <a:lnTo>
                      <a:pt x="56" y="0"/>
                    </a:lnTo>
                    <a:lnTo>
                      <a:pt x="82" y="18"/>
                    </a:lnTo>
                    <a:lnTo>
                      <a:pt x="71" y="18"/>
                    </a:lnTo>
                    <a:lnTo>
                      <a:pt x="75" y="49"/>
                    </a:lnTo>
                    <a:lnTo>
                      <a:pt x="77" y="79"/>
                    </a:lnTo>
                    <a:lnTo>
                      <a:pt x="78" y="81"/>
                    </a:lnTo>
                    <a:lnTo>
                      <a:pt x="77" y="86"/>
                    </a:lnTo>
                    <a:lnTo>
                      <a:pt x="50" y="86"/>
                    </a:lnTo>
                    <a:lnTo>
                      <a:pt x="49" y="87"/>
                    </a:lnTo>
                    <a:lnTo>
                      <a:pt x="47" y="87"/>
                    </a:lnTo>
                    <a:lnTo>
                      <a:pt x="43" y="88"/>
                    </a:lnTo>
                    <a:lnTo>
                      <a:pt x="38" y="86"/>
                    </a:lnTo>
                    <a:lnTo>
                      <a:pt x="36" y="86"/>
                    </a:lnTo>
                    <a:lnTo>
                      <a:pt x="35" y="90"/>
                    </a:lnTo>
                    <a:lnTo>
                      <a:pt x="32" y="9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0" name="Freeform 112"/>
              <p:cNvSpPr>
                <a:spLocks/>
              </p:cNvSpPr>
              <p:nvPr/>
            </p:nvSpPr>
            <p:spPr bwMode="auto">
              <a:xfrm>
                <a:off x="3287713" y="5865813"/>
                <a:ext cx="34925" cy="82550"/>
              </a:xfrm>
              <a:custGeom>
                <a:avLst/>
                <a:gdLst>
                  <a:gd name="T0" fmla="*/ 13 w 22"/>
                  <a:gd name="T1" fmla="*/ 16 h 52"/>
                  <a:gd name="T2" fmla="*/ 11 w 22"/>
                  <a:gd name="T3" fmla="*/ 21 h 52"/>
                  <a:gd name="T4" fmla="*/ 13 w 22"/>
                  <a:gd name="T5" fmla="*/ 30 h 52"/>
                  <a:gd name="T6" fmla="*/ 16 w 22"/>
                  <a:gd name="T7" fmla="*/ 30 h 52"/>
                  <a:gd name="T8" fmla="*/ 18 w 22"/>
                  <a:gd name="T9" fmla="*/ 32 h 52"/>
                  <a:gd name="T10" fmla="*/ 21 w 22"/>
                  <a:gd name="T11" fmla="*/ 38 h 52"/>
                  <a:gd name="T12" fmla="*/ 22 w 22"/>
                  <a:gd name="T13" fmla="*/ 46 h 52"/>
                  <a:gd name="T14" fmla="*/ 18 w 22"/>
                  <a:gd name="T15" fmla="*/ 47 h 52"/>
                  <a:gd name="T16" fmla="*/ 16 w 22"/>
                  <a:gd name="T17" fmla="*/ 52 h 52"/>
                  <a:gd name="T18" fmla="*/ 12 w 22"/>
                  <a:gd name="T19" fmla="*/ 48 h 52"/>
                  <a:gd name="T20" fmla="*/ 11 w 22"/>
                  <a:gd name="T21" fmla="*/ 44 h 52"/>
                  <a:gd name="T22" fmla="*/ 13 w 22"/>
                  <a:gd name="T23" fmla="*/ 40 h 52"/>
                  <a:gd name="T24" fmla="*/ 12 w 22"/>
                  <a:gd name="T25" fmla="*/ 38 h 52"/>
                  <a:gd name="T26" fmla="*/ 10 w 22"/>
                  <a:gd name="T27" fmla="*/ 35 h 52"/>
                  <a:gd name="T28" fmla="*/ 9 w 22"/>
                  <a:gd name="T29" fmla="*/ 36 h 52"/>
                  <a:gd name="T30" fmla="*/ 4 w 22"/>
                  <a:gd name="T31" fmla="*/ 33 h 52"/>
                  <a:gd name="T32" fmla="*/ 0 w 22"/>
                  <a:gd name="T33" fmla="*/ 30 h 52"/>
                  <a:gd name="T34" fmla="*/ 2 w 22"/>
                  <a:gd name="T35" fmla="*/ 24 h 52"/>
                  <a:gd name="T36" fmla="*/ 5 w 22"/>
                  <a:gd name="T37" fmla="*/ 22 h 52"/>
                  <a:gd name="T38" fmla="*/ 4 w 22"/>
                  <a:gd name="T39" fmla="*/ 17 h 52"/>
                  <a:gd name="T40" fmla="*/ 5 w 22"/>
                  <a:gd name="T41" fmla="*/ 11 h 52"/>
                  <a:gd name="T42" fmla="*/ 6 w 22"/>
                  <a:gd name="T43" fmla="*/ 9 h 52"/>
                  <a:gd name="T44" fmla="*/ 4 w 22"/>
                  <a:gd name="T45" fmla="*/ 4 h 52"/>
                  <a:gd name="T46" fmla="*/ 1 w 22"/>
                  <a:gd name="T47" fmla="*/ 0 h 52"/>
                  <a:gd name="T48" fmla="*/ 7 w 22"/>
                  <a:gd name="T49" fmla="*/ 1 h 52"/>
                  <a:gd name="T50" fmla="*/ 9 w 22"/>
                  <a:gd name="T51" fmla="*/ 4 h 52"/>
                  <a:gd name="T52" fmla="*/ 11 w 22"/>
                  <a:gd name="T53" fmla="*/ 6 h 52"/>
                  <a:gd name="T54" fmla="*/ 13 w 22"/>
                  <a:gd name="T55" fmla="*/ 1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 h="52">
                    <a:moveTo>
                      <a:pt x="13" y="16"/>
                    </a:moveTo>
                    <a:lnTo>
                      <a:pt x="11" y="21"/>
                    </a:lnTo>
                    <a:lnTo>
                      <a:pt x="13" y="30"/>
                    </a:lnTo>
                    <a:lnTo>
                      <a:pt x="16" y="30"/>
                    </a:lnTo>
                    <a:lnTo>
                      <a:pt x="18" y="32"/>
                    </a:lnTo>
                    <a:lnTo>
                      <a:pt x="21" y="38"/>
                    </a:lnTo>
                    <a:lnTo>
                      <a:pt x="22" y="46"/>
                    </a:lnTo>
                    <a:lnTo>
                      <a:pt x="18" y="47"/>
                    </a:lnTo>
                    <a:lnTo>
                      <a:pt x="16" y="52"/>
                    </a:lnTo>
                    <a:lnTo>
                      <a:pt x="12" y="48"/>
                    </a:lnTo>
                    <a:lnTo>
                      <a:pt x="11" y="44"/>
                    </a:lnTo>
                    <a:lnTo>
                      <a:pt x="13" y="40"/>
                    </a:lnTo>
                    <a:lnTo>
                      <a:pt x="12" y="38"/>
                    </a:lnTo>
                    <a:lnTo>
                      <a:pt x="10" y="35"/>
                    </a:lnTo>
                    <a:lnTo>
                      <a:pt x="9" y="36"/>
                    </a:lnTo>
                    <a:lnTo>
                      <a:pt x="4" y="33"/>
                    </a:lnTo>
                    <a:lnTo>
                      <a:pt x="0" y="30"/>
                    </a:lnTo>
                    <a:lnTo>
                      <a:pt x="2" y="24"/>
                    </a:lnTo>
                    <a:lnTo>
                      <a:pt x="5" y="22"/>
                    </a:lnTo>
                    <a:lnTo>
                      <a:pt x="4" y="17"/>
                    </a:lnTo>
                    <a:lnTo>
                      <a:pt x="5" y="11"/>
                    </a:lnTo>
                    <a:lnTo>
                      <a:pt x="6" y="9"/>
                    </a:lnTo>
                    <a:lnTo>
                      <a:pt x="4" y="4"/>
                    </a:lnTo>
                    <a:lnTo>
                      <a:pt x="1" y="0"/>
                    </a:lnTo>
                    <a:lnTo>
                      <a:pt x="7" y="1"/>
                    </a:lnTo>
                    <a:lnTo>
                      <a:pt x="9" y="4"/>
                    </a:lnTo>
                    <a:lnTo>
                      <a:pt x="11" y="6"/>
                    </a:lnTo>
                    <a:lnTo>
                      <a:pt x="13" y="16"/>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3" name="Freeform 115"/>
              <p:cNvSpPr>
                <a:spLocks/>
              </p:cNvSpPr>
              <p:nvPr/>
            </p:nvSpPr>
            <p:spPr bwMode="auto">
              <a:xfrm>
                <a:off x="3260725" y="5876925"/>
                <a:ext cx="112713" cy="184150"/>
              </a:xfrm>
              <a:custGeom>
                <a:avLst/>
                <a:gdLst>
                  <a:gd name="T0" fmla="*/ 35 w 71"/>
                  <a:gd name="T1" fmla="*/ 9 h 116"/>
                  <a:gd name="T2" fmla="*/ 45 w 71"/>
                  <a:gd name="T3" fmla="*/ 9 h 116"/>
                  <a:gd name="T4" fmla="*/ 52 w 71"/>
                  <a:gd name="T5" fmla="*/ 8 h 116"/>
                  <a:gd name="T6" fmla="*/ 63 w 71"/>
                  <a:gd name="T7" fmla="*/ 5 h 116"/>
                  <a:gd name="T8" fmla="*/ 70 w 71"/>
                  <a:gd name="T9" fmla="*/ 4 h 116"/>
                  <a:gd name="T10" fmla="*/ 70 w 71"/>
                  <a:gd name="T11" fmla="*/ 16 h 116"/>
                  <a:gd name="T12" fmla="*/ 71 w 71"/>
                  <a:gd name="T13" fmla="*/ 31 h 116"/>
                  <a:gd name="T14" fmla="*/ 68 w 71"/>
                  <a:gd name="T15" fmla="*/ 40 h 116"/>
                  <a:gd name="T16" fmla="*/ 57 w 71"/>
                  <a:gd name="T17" fmla="*/ 47 h 116"/>
                  <a:gd name="T18" fmla="*/ 41 w 71"/>
                  <a:gd name="T19" fmla="*/ 58 h 116"/>
                  <a:gd name="T20" fmla="*/ 34 w 71"/>
                  <a:gd name="T21" fmla="*/ 64 h 116"/>
                  <a:gd name="T22" fmla="*/ 32 w 71"/>
                  <a:gd name="T23" fmla="*/ 72 h 116"/>
                  <a:gd name="T24" fmla="*/ 35 w 71"/>
                  <a:gd name="T25" fmla="*/ 81 h 116"/>
                  <a:gd name="T26" fmla="*/ 36 w 71"/>
                  <a:gd name="T27" fmla="*/ 83 h 116"/>
                  <a:gd name="T28" fmla="*/ 35 w 71"/>
                  <a:gd name="T29" fmla="*/ 93 h 116"/>
                  <a:gd name="T30" fmla="*/ 36 w 71"/>
                  <a:gd name="T31" fmla="*/ 97 h 116"/>
                  <a:gd name="T32" fmla="*/ 28 w 71"/>
                  <a:gd name="T33" fmla="*/ 102 h 116"/>
                  <a:gd name="T34" fmla="*/ 17 w 71"/>
                  <a:gd name="T35" fmla="*/ 109 h 116"/>
                  <a:gd name="T36" fmla="*/ 19 w 71"/>
                  <a:gd name="T37" fmla="*/ 113 h 116"/>
                  <a:gd name="T38" fmla="*/ 13 w 71"/>
                  <a:gd name="T39" fmla="*/ 116 h 116"/>
                  <a:gd name="T40" fmla="*/ 12 w 71"/>
                  <a:gd name="T41" fmla="*/ 110 h 116"/>
                  <a:gd name="T42" fmla="*/ 12 w 71"/>
                  <a:gd name="T43" fmla="*/ 99 h 116"/>
                  <a:gd name="T44" fmla="*/ 7 w 71"/>
                  <a:gd name="T45" fmla="*/ 84 h 116"/>
                  <a:gd name="T46" fmla="*/ 16 w 71"/>
                  <a:gd name="T47" fmla="*/ 70 h 116"/>
                  <a:gd name="T48" fmla="*/ 18 w 71"/>
                  <a:gd name="T49" fmla="*/ 66 h 116"/>
                  <a:gd name="T50" fmla="*/ 17 w 71"/>
                  <a:gd name="T51" fmla="*/ 58 h 116"/>
                  <a:gd name="T52" fmla="*/ 18 w 71"/>
                  <a:gd name="T53" fmla="*/ 45 h 116"/>
                  <a:gd name="T54" fmla="*/ 12 w 71"/>
                  <a:gd name="T55" fmla="*/ 41 h 116"/>
                  <a:gd name="T56" fmla="*/ 7 w 71"/>
                  <a:gd name="T57" fmla="*/ 39 h 116"/>
                  <a:gd name="T58" fmla="*/ 1 w 71"/>
                  <a:gd name="T59" fmla="*/ 37 h 116"/>
                  <a:gd name="T60" fmla="*/ 21 w 71"/>
                  <a:gd name="T61" fmla="*/ 26 h 116"/>
                  <a:gd name="T62" fmla="*/ 27 w 71"/>
                  <a:gd name="T63" fmla="*/ 28 h 116"/>
                  <a:gd name="T64" fmla="*/ 30 w 71"/>
                  <a:gd name="T65" fmla="*/ 33 h 116"/>
                  <a:gd name="T66" fmla="*/ 29 w 71"/>
                  <a:gd name="T67" fmla="*/ 41 h 116"/>
                  <a:gd name="T68" fmla="*/ 35 w 71"/>
                  <a:gd name="T69" fmla="*/ 40 h 116"/>
                  <a:gd name="T70" fmla="*/ 38 w 71"/>
                  <a:gd name="T71" fmla="*/ 31 h 116"/>
                  <a:gd name="T72" fmla="*/ 33 w 71"/>
                  <a:gd name="T73" fmla="*/ 23 h 116"/>
                  <a:gd name="T74" fmla="*/ 28 w 71"/>
                  <a:gd name="T75" fmla="*/ 1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 h="116">
                    <a:moveTo>
                      <a:pt x="30" y="9"/>
                    </a:moveTo>
                    <a:lnTo>
                      <a:pt x="35" y="9"/>
                    </a:lnTo>
                    <a:lnTo>
                      <a:pt x="44" y="10"/>
                    </a:lnTo>
                    <a:lnTo>
                      <a:pt x="45" y="9"/>
                    </a:lnTo>
                    <a:lnTo>
                      <a:pt x="50" y="9"/>
                    </a:lnTo>
                    <a:lnTo>
                      <a:pt x="52" y="8"/>
                    </a:lnTo>
                    <a:lnTo>
                      <a:pt x="56" y="8"/>
                    </a:lnTo>
                    <a:lnTo>
                      <a:pt x="63" y="5"/>
                    </a:lnTo>
                    <a:lnTo>
                      <a:pt x="69" y="0"/>
                    </a:lnTo>
                    <a:lnTo>
                      <a:pt x="70" y="4"/>
                    </a:lnTo>
                    <a:lnTo>
                      <a:pt x="69" y="10"/>
                    </a:lnTo>
                    <a:lnTo>
                      <a:pt x="70" y="16"/>
                    </a:lnTo>
                    <a:lnTo>
                      <a:pt x="70" y="27"/>
                    </a:lnTo>
                    <a:lnTo>
                      <a:pt x="71" y="31"/>
                    </a:lnTo>
                    <a:lnTo>
                      <a:pt x="70" y="35"/>
                    </a:lnTo>
                    <a:lnTo>
                      <a:pt x="68" y="40"/>
                    </a:lnTo>
                    <a:lnTo>
                      <a:pt x="63" y="45"/>
                    </a:lnTo>
                    <a:lnTo>
                      <a:pt x="57" y="47"/>
                    </a:lnTo>
                    <a:lnTo>
                      <a:pt x="50" y="51"/>
                    </a:lnTo>
                    <a:lnTo>
                      <a:pt x="41" y="58"/>
                    </a:lnTo>
                    <a:lnTo>
                      <a:pt x="39" y="60"/>
                    </a:lnTo>
                    <a:lnTo>
                      <a:pt x="34" y="64"/>
                    </a:lnTo>
                    <a:lnTo>
                      <a:pt x="32" y="66"/>
                    </a:lnTo>
                    <a:lnTo>
                      <a:pt x="32" y="72"/>
                    </a:lnTo>
                    <a:lnTo>
                      <a:pt x="34" y="76"/>
                    </a:lnTo>
                    <a:lnTo>
                      <a:pt x="35" y="81"/>
                    </a:lnTo>
                    <a:lnTo>
                      <a:pt x="35" y="83"/>
                    </a:lnTo>
                    <a:lnTo>
                      <a:pt x="36" y="83"/>
                    </a:lnTo>
                    <a:lnTo>
                      <a:pt x="36" y="90"/>
                    </a:lnTo>
                    <a:lnTo>
                      <a:pt x="35" y="93"/>
                    </a:lnTo>
                    <a:lnTo>
                      <a:pt x="38" y="95"/>
                    </a:lnTo>
                    <a:lnTo>
                      <a:pt x="36" y="97"/>
                    </a:lnTo>
                    <a:lnTo>
                      <a:pt x="33" y="99"/>
                    </a:lnTo>
                    <a:lnTo>
                      <a:pt x="28" y="102"/>
                    </a:lnTo>
                    <a:lnTo>
                      <a:pt x="19" y="107"/>
                    </a:lnTo>
                    <a:lnTo>
                      <a:pt x="17" y="109"/>
                    </a:lnTo>
                    <a:lnTo>
                      <a:pt x="17" y="113"/>
                    </a:lnTo>
                    <a:lnTo>
                      <a:pt x="19" y="113"/>
                    </a:lnTo>
                    <a:lnTo>
                      <a:pt x="18" y="116"/>
                    </a:lnTo>
                    <a:lnTo>
                      <a:pt x="13" y="116"/>
                    </a:lnTo>
                    <a:lnTo>
                      <a:pt x="13" y="114"/>
                    </a:lnTo>
                    <a:lnTo>
                      <a:pt x="12" y="110"/>
                    </a:lnTo>
                    <a:lnTo>
                      <a:pt x="11" y="108"/>
                    </a:lnTo>
                    <a:lnTo>
                      <a:pt x="12" y="99"/>
                    </a:lnTo>
                    <a:lnTo>
                      <a:pt x="11" y="93"/>
                    </a:lnTo>
                    <a:lnTo>
                      <a:pt x="7" y="84"/>
                    </a:lnTo>
                    <a:lnTo>
                      <a:pt x="15" y="75"/>
                    </a:lnTo>
                    <a:lnTo>
                      <a:pt x="16" y="70"/>
                    </a:lnTo>
                    <a:lnTo>
                      <a:pt x="17" y="69"/>
                    </a:lnTo>
                    <a:lnTo>
                      <a:pt x="18" y="66"/>
                    </a:lnTo>
                    <a:lnTo>
                      <a:pt x="17" y="63"/>
                    </a:lnTo>
                    <a:lnTo>
                      <a:pt x="17" y="58"/>
                    </a:lnTo>
                    <a:lnTo>
                      <a:pt x="18" y="54"/>
                    </a:lnTo>
                    <a:lnTo>
                      <a:pt x="18" y="45"/>
                    </a:lnTo>
                    <a:lnTo>
                      <a:pt x="15" y="43"/>
                    </a:lnTo>
                    <a:lnTo>
                      <a:pt x="12" y="41"/>
                    </a:lnTo>
                    <a:lnTo>
                      <a:pt x="11" y="40"/>
                    </a:lnTo>
                    <a:lnTo>
                      <a:pt x="7" y="39"/>
                    </a:lnTo>
                    <a:lnTo>
                      <a:pt x="1" y="39"/>
                    </a:lnTo>
                    <a:lnTo>
                      <a:pt x="1" y="37"/>
                    </a:lnTo>
                    <a:lnTo>
                      <a:pt x="0" y="32"/>
                    </a:lnTo>
                    <a:lnTo>
                      <a:pt x="21" y="26"/>
                    </a:lnTo>
                    <a:lnTo>
                      <a:pt x="26" y="29"/>
                    </a:lnTo>
                    <a:lnTo>
                      <a:pt x="27" y="28"/>
                    </a:lnTo>
                    <a:lnTo>
                      <a:pt x="29" y="31"/>
                    </a:lnTo>
                    <a:lnTo>
                      <a:pt x="30" y="33"/>
                    </a:lnTo>
                    <a:lnTo>
                      <a:pt x="28" y="37"/>
                    </a:lnTo>
                    <a:lnTo>
                      <a:pt x="29" y="41"/>
                    </a:lnTo>
                    <a:lnTo>
                      <a:pt x="33" y="45"/>
                    </a:lnTo>
                    <a:lnTo>
                      <a:pt x="35" y="40"/>
                    </a:lnTo>
                    <a:lnTo>
                      <a:pt x="39" y="39"/>
                    </a:lnTo>
                    <a:lnTo>
                      <a:pt x="38" y="31"/>
                    </a:lnTo>
                    <a:lnTo>
                      <a:pt x="35" y="25"/>
                    </a:lnTo>
                    <a:lnTo>
                      <a:pt x="33" y="23"/>
                    </a:lnTo>
                    <a:lnTo>
                      <a:pt x="30" y="23"/>
                    </a:lnTo>
                    <a:lnTo>
                      <a:pt x="28" y="14"/>
                    </a:lnTo>
                    <a:lnTo>
                      <a:pt x="30" y="9"/>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4" name="Freeform 116"/>
              <p:cNvSpPr>
                <a:spLocks/>
              </p:cNvSpPr>
              <p:nvPr/>
            </p:nvSpPr>
            <p:spPr bwMode="auto">
              <a:xfrm>
                <a:off x="3065463" y="5949950"/>
                <a:ext cx="141288" cy="139700"/>
              </a:xfrm>
              <a:custGeom>
                <a:avLst/>
                <a:gdLst>
                  <a:gd name="T0" fmla="*/ 31 w 89"/>
                  <a:gd name="T1" fmla="*/ 85 h 88"/>
                  <a:gd name="T2" fmla="*/ 27 w 89"/>
                  <a:gd name="T3" fmla="*/ 79 h 88"/>
                  <a:gd name="T4" fmla="*/ 23 w 89"/>
                  <a:gd name="T5" fmla="*/ 73 h 88"/>
                  <a:gd name="T6" fmla="*/ 22 w 89"/>
                  <a:gd name="T7" fmla="*/ 66 h 88"/>
                  <a:gd name="T8" fmla="*/ 20 w 89"/>
                  <a:gd name="T9" fmla="*/ 61 h 88"/>
                  <a:gd name="T10" fmla="*/ 18 w 89"/>
                  <a:gd name="T11" fmla="*/ 50 h 88"/>
                  <a:gd name="T12" fmla="*/ 18 w 89"/>
                  <a:gd name="T13" fmla="*/ 40 h 88"/>
                  <a:gd name="T14" fmla="*/ 17 w 89"/>
                  <a:gd name="T15" fmla="*/ 37 h 88"/>
                  <a:gd name="T16" fmla="*/ 14 w 89"/>
                  <a:gd name="T17" fmla="*/ 34 h 88"/>
                  <a:gd name="T18" fmla="*/ 11 w 89"/>
                  <a:gd name="T19" fmla="*/ 28 h 88"/>
                  <a:gd name="T20" fmla="*/ 7 w 89"/>
                  <a:gd name="T21" fmla="*/ 20 h 88"/>
                  <a:gd name="T22" fmla="*/ 6 w 89"/>
                  <a:gd name="T23" fmla="*/ 15 h 88"/>
                  <a:gd name="T24" fmla="*/ 0 w 89"/>
                  <a:gd name="T25" fmla="*/ 8 h 88"/>
                  <a:gd name="T26" fmla="*/ 0 w 89"/>
                  <a:gd name="T27" fmla="*/ 3 h 88"/>
                  <a:gd name="T28" fmla="*/ 4 w 89"/>
                  <a:gd name="T29" fmla="*/ 1 h 88"/>
                  <a:gd name="T30" fmla="*/ 7 w 89"/>
                  <a:gd name="T31" fmla="*/ 0 h 88"/>
                  <a:gd name="T32" fmla="*/ 12 w 89"/>
                  <a:gd name="T33" fmla="*/ 0 h 88"/>
                  <a:gd name="T34" fmla="*/ 16 w 89"/>
                  <a:gd name="T35" fmla="*/ 4 h 88"/>
                  <a:gd name="T36" fmla="*/ 17 w 89"/>
                  <a:gd name="T37" fmla="*/ 3 h 88"/>
                  <a:gd name="T38" fmla="*/ 43 w 89"/>
                  <a:gd name="T39" fmla="*/ 3 h 88"/>
                  <a:gd name="T40" fmla="*/ 48 w 89"/>
                  <a:gd name="T41" fmla="*/ 6 h 88"/>
                  <a:gd name="T42" fmla="*/ 65 w 89"/>
                  <a:gd name="T43" fmla="*/ 8 h 88"/>
                  <a:gd name="T44" fmla="*/ 77 w 89"/>
                  <a:gd name="T45" fmla="*/ 4 h 88"/>
                  <a:gd name="T46" fmla="*/ 82 w 89"/>
                  <a:gd name="T47" fmla="*/ 3 h 88"/>
                  <a:gd name="T48" fmla="*/ 87 w 89"/>
                  <a:gd name="T49" fmla="*/ 3 h 88"/>
                  <a:gd name="T50" fmla="*/ 89 w 89"/>
                  <a:gd name="T51" fmla="*/ 5 h 88"/>
                  <a:gd name="T52" fmla="*/ 89 w 89"/>
                  <a:gd name="T53" fmla="*/ 5 h 88"/>
                  <a:gd name="T54" fmla="*/ 86 w 89"/>
                  <a:gd name="T55" fmla="*/ 6 h 88"/>
                  <a:gd name="T56" fmla="*/ 83 w 89"/>
                  <a:gd name="T57" fmla="*/ 6 h 88"/>
                  <a:gd name="T58" fmla="*/ 80 w 89"/>
                  <a:gd name="T59" fmla="*/ 10 h 88"/>
                  <a:gd name="T60" fmla="*/ 77 w 89"/>
                  <a:gd name="T61" fmla="*/ 6 h 88"/>
                  <a:gd name="T62" fmla="*/ 66 w 89"/>
                  <a:gd name="T63" fmla="*/ 9 h 88"/>
                  <a:gd name="T64" fmla="*/ 62 w 89"/>
                  <a:gd name="T65" fmla="*/ 9 h 88"/>
                  <a:gd name="T66" fmla="*/ 62 w 89"/>
                  <a:gd name="T67" fmla="*/ 34 h 88"/>
                  <a:gd name="T68" fmla="*/ 54 w 89"/>
                  <a:gd name="T69" fmla="*/ 35 h 88"/>
                  <a:gd name="T70" fmla="*/ 54 w 89"/>
                  <a:gd name="T71" fmla="*/ 56 h 88"/>
                  <a:gd name="T72" fmla="*/ 54 w 89"/>
                  <a:gd name="T73" fmla="*/ 84 h 88"/>
                  <a:gd name="T74" fmla="*/ 48 w 89"/>
                  <a:gd name="T75" fmla="*/ 87 h 88"/>
                  <a:gd name="T76" fmla="*/ 45 w 89"/>
                  <a:gd name="T77" fmla="*/ 88 h 88"/>
                  <a:gd name="T78" fmla="*/ 41 w 89"/>
                  <a:gd name="T79" fmla="*/ 86 h 88"/>
                  <a:gd name="T80" fmla="*/ 37 w 89"/>
                  <a:gd name="T81" fmla="*/ 86 h 88"/>
                  <a:gd name="T82" fmla="*/ 37 w 89"/>
                  <a:gd name="T83" fmla="*/ 82 h 88"/>
                  <a:gd name="T84" fmla="*/ 34 w 89"/>
                  <a:gd name="T85" fmla="*/ 81 h 88"/>
                  <a:gd name="T86" fmla="*/ 31 w 89"/>
                  <a:gd name="T87" fmla="*/ 8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9" h="88">
                    <a:moveTo>
                      <a:pt x="31" y="85"/>
                    </a:moveTo>
                    <a:lnTo>
                      <a:pt x="27" y="79"/>
                    </a:lnTo>
                    <a:lnTo>
                      <a:pt x="23" y="73"/>
                    </a:lnTo>
                    <a:lnTo>
                      <a:pt x="22" y="66"/>
                    </a:lnTo>
                    <a:lnTo>
                      <a:pt x="20" y="61"/>
                    </a:lnTo>
                    <a:lnTo>
                      <a:pt x="18" y="50"/>
                    </a:lnTo>
                    <a:lnTo>
                      <a:pt x="18" y="40"/>
                    </a:lnTo>
                    <a:lnTo>
                      <a:pt x="17" y="37"/>
                    </a:lnTo>
                    <a:lnTo>
                      <a:pt x="14" y="34"/>
                    </a:lnTo>
                    <a:lnTo>
                      <a:pt x="11" y="28"/>
                    </a:lnTo>
                    <a:lnTo>
                      <a:pt x="7" y="20"/>
                    </a:lnTo>
                    <a:lnTo>
                      <a:pt x="6" y="15"/>
                    </a:lnTo>
                    <a:lnTo>
                      <a:pt x="0" y="8"/>
                    </a:lnTo>
                    <a:lnTo>
                      <a:pt x="0" y="3"/>
                    </a:lnTo>
                    <a:lnTo>
                      <a:pt x="4" y="1"/>
                    </a:lnTo>
                    <a:lnTo>
                      <a:pt x="7" y="0"/>
                    </a:lnTo>
                    <a:lnTo>
                      <a:pt x="12" y="0"/>
                    </a:lnTo>
                    <a:lnTo>
                      <a:pt x="16" y="4"/>
                    </a:lnTo>
                    <a:lnTo>
                      <a:pt x="17" y="3"/>
                    </a:lnTo>
                    <a:lnTo>
                      <a:pt x="43" y="3"/>
                    </a:lnTo>
                    <a:lnTo>
                      <a:pt x="48" y="6"/>
                    </a:lnTo>
                    <a:lnTo>
                      <a:pt x="65" y="8"/>
                    </a:lnTo>
                    <a:lnTo>
                      <a:pt x="77" y="4"/>
                    </a:lnTo>
                    <a:lnTo>
                      <a:pt x="82" y="3"/>
                    </a:lnTo>
                    <a:lnTo>
                      <a:pt x="87" y="3"/>
                    </a:lnTo>
                    <a:lnTo>
                      <a:pt x="89" y="5"/>
                    </a:lnTo>
                    <a:lnTo>
                      <a:pt x="89" y="5"/>
                    </a:lnTo>
                    <a:lnTo>
                      <a:pt x="86" y="6"/>
                    </a:lnTo>
                    <a:lnTo>
                      <a:pt x="83" y="6"/>
                    </a:lnTo>
                    <a:lnTo>
                      <a:pt x="80" y="10"/>
                    </a:lnTo>
                    <a:lnTo>
                      <a:pt x="77" y="6"/>
                    </a:lnTo>
                    <a:lnTo>
                      <a:pt x="66" y="9"/>
                    </a:lnTo>
                    <a:lnTo>
                      <a:pt x="62" y="9"/>
                    </a:lnTo>
                    <a:lnTo>
                      <a:pt x="62" y="34"/>
                    </a:lnTo>
                    <a:lnTo>
                      <a:pt x="54" y="35"/>
                    </a:lnTo>
                    <a:lnTo>
                      <a:pt x="54" y="56"/>
                    </a:lnTo>
                    <a:lnTo>
                      <a:pt x="54" y="84"/>
                    </a:lnTo>
                    <a:lnTo>
                      <a:pt x="48" y="87"/>
                    </a:lnTo>
                    <a:lnTo>
                      <a:pt x="45" y="88"/>
                    </a:lnTo>
                    <a:lnTo>
                      <a:pt x="41" y="86"/>
                    </a:lnTo>
                    <a:lnTo>
                      <a:pt x="37" y="86"/>
                    </a:lnTo>
                    <a:lnTo>
                      <a:pt x="37" y="82"/>
                    </a:lnTo>
                    <a:lnTo>
                      <a:pt x="34" y="81"/>
                    </a:lnTo>
                    <a:lnTo>
                      <a:pt x="31" y="85"/>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6" name="Freeform 118"/>
              <p:cNvSpPr>
                <a:spLocks/>
              </p:cNvSpPr>
              <p:nvPr/>
            </p:nvSpPr>
            <p:spPr bwMode="auto">
              <a:xfrm>
                <a:off x="2944813" y="5513388"/>
                <a:ext cx="165100" cy="130175"/>
              </a:xfrm>
              <a:custGeom>
                <a:avLst/>
                <a:gdLst>
                  <a:gd name="T0" fmla="*/ 12 w 104"/>
                  <a:gd name="T1" fmla="*/ 81 h 82"/>
                  <a:gd name="T2" fmla="*/ 12 w 104"/>
                  <a:gd name="T3" fmla="*/ 76 h 82"/>
                  <a:gd name="T4" fmla="*/ 5 w 104"/>
                  <a:gd name="T5" fmla="*/ 75 h 82"/>
                  <a:gd name="T6" fmla="*/ 3 w 104"/>
                  <a:gd name="T7" fmla="*/ 71 h 82"/>
                  <a:gd name="T8" fmla="*/ 0 w 104"/>
                  <a:gd name="T9" fmla="*/ 66 h 82"/>
                  <a:gd name="T10" fmla="*/ 0 w 104"/>
                  <a:gd name="T11" fmla="*/ 64 h 82"/>
                  <a:gd name="T12" fmla="*/ 0 w 104"/>
                  <a:gd name="T13" fmla="*/ 60 h 82"/>
                  <a:gd name="T14" fmla="*/ 5 w 104"/>
                  <a:gd name="T15" fmla="*/ 60 h 82"/>
                  <a:gd name="T16" fmla="*/ 7 w 104"/>
                  <a:gd name="T17" fmla="*/ 58 h 82"/>
                  <a:gd name="T18" fmla="*/ 16 w 104"/>
                  <a:gd name="T19" fmla="*/ 57 h 82"/>
                  <a:gd name="T20" fmla="*/ 22 w 104"/>
                  <a:gd name="T21" fmla="*/ 55 h 82"/>
                  <a:gd name="T22" fmla="*/ 23 w 104"/>
                  <a:gd name="T23" fmla="*/ 52 h 82"/>
                  <a:gd name="T24" fmla="*/ 26 w 104"/>
                  <a:gd name="T25" fmla="*/ 47 h 82"/>
                  <a:gd name="T26" fmla="*/ 26 w 104"/>
                  <a:gd name="T27" fmla="*/ 30 h 82"/>
                  <a:gd name="T28" fmla="*/ 35 w 104"/>
                  <a:gd name="T29" fmla="*/ 28 h 82"/>
                  <a:gd name="T30" fmla="*/ 55 w 104"/>
                  <a:gd name="T31" fmla="*/ 13 h 82"/>
                  <a:gd name="T32" fmla="*/ 78 w 104"/>
                  <a:gd name="T33" fmla="*/ 0 h 82"/>
                  <a:gd name="T34" fmla="*/ 88 w 104"/>
                  <a:gd name="T35" fmla="*/ 2 h 82"/>
                  <a:gd name="T36" fmla="*/ 92 w 104"/>
                  <a:gd name="T37" fmla="*/ 7 h 82"/>
                  <a:gd name="T38" fmla="*/ 96 w 104"/>
                  <a:gd name="T39" fmla="*/ 3 h 82"/>
                  <a:gd name="T40" fmla="*/ 99 w 104"/>
                  <a:gd name="T41" fmla="*/ 15 h 82"/>
                  <a:gd name="T42" fmla="*/ 101 w 104"/>
                  <a:gd name="T43" fmla="*/ 17 h 82"/>
                  <a:gd name="T44" fmla="*/ 101 w 104"/>
                  <a:gd name="T45" fmla="*/ 19 h 82"/>
                  <a:gd name="T46" fmla="*/ 104 w 104"/>
                  <a:gd name="T47" fmla="*/ 21 h 82"/>
                  <a:gd name="T48" fmla="*/ 103 w 104"/>
                  <a:gd name="T49" fmla="*/ 25 h 82"/>
                  <a:gd name="T50" fmla="*/ 100 w 104"/>
                  <a:gd name="T51" fmla="*/ 40 h 82"/>
                  <a:gd name="T52" fmla="*/ 100 w 104"/>
                  <a:gd name="T53" fmla="*/ 48 h 82"/>
                  <a:gd name="T54" fmla="*/ 92 w 104"/>
                  <a:gd name="T55" fmla="*/ 54 h 82"/>
                  <a:gd name="T56" fmla="*/ 88 w 104"/>
                  <a:gd name="T57" fmla="*/ 64 h 82"/>
                  <a:gd name="T58" fmla="*/ 90 w 104"/>
                  <a:gd name="T59" fmla="*/ 66 h 82"/>
                  <a:gd name="T60" fmla="*/ 90 w 104"/>
                  <a:gd name="T61" fmla="*/ 71 h 82"/>
                  <a:gd name="T62" fmla="*/ 95 w 104"/>
                  <a:gd name="T63" fmla="*/ 71 h 82"/>
                  <a:gd name="T64" fmla="*/ 94 w 104"/>
                  <a:gd name="T65" fmla="*/ 75 h 82"/>
                  <a:gd name="T66" fmla="*/ 93 w 104"/>
                  <a:gd name="T67" fmla="*/ 75 h 82"/>
                  <a:gd name="T68" fmla="*/ 93 w 104"/>
                  <a:gd name="T69" fmla="*/ 77 h 82"/>
                  <a:gd name="T70" fmla="*/ 92 w 104"/>
                  <a:gd name="T71" fmla="*/ 77 h 82"/>
                  <a:gd name="T72" fmla="*/ 87 w 104"/>
                  <a:gd name="T73" fmla="*/ 70 h 82"/>
                  <a:gd name="T74" fmla="*/ 86 w 104"/>
                  <a:gd name="T75" fmla="*/ 69 h 82"/>
                  <a:gd name="T76" fmla="*/ 80 w 104"/>
                  <a:gd name="T77" fmla="*/ 73 h 82"/>
                  <a:gd name="T78" fmla="*/ 75 w 104"/>
                  <a:gd name="T79" fmla="*/ 71 h 82"/>
                  <a:gd name="T80" fmla="*/ 71 w 104"/>
                  <a:gd name="T81" fmla="*/ 71 h 82"/>
                  <a:gd name="T82" fmla="*/ 69 w 104"/>
                  <a:gd name="T83" fmla="*/ 71 h 82"/>
                  <a:gd name="T84" fmla="*/ 65 w 104"/>
                  <a:gd name="T85" fmla="*/ 71 h 82"/>
                  <a:gd name="T86" fmla="*/ 61 w 104"/>
                  <a:gd name="T87" fmla="*/ 75 h 82"/>
                  <a:gd name="T88" fmla="*/ 58 w 104"/>
                  <a:gd name="T89" fmla="*/ 75 h 82"/>
                  <a:gd name="T90" fmla="*/ 49 w 104"/>
                  <a:gd name="T91" fmla="*/ 71 h 82"/>
                  <a:gd name="T92" fmla="*/ 47 w 104"/>
                  <a:gd name="T93" fmla="*/ 72 h 82"/>
                  <a:gd name="T94" fmla="*/ 43 w 104"/>
                  <a:gd name="T95" fmla="*/ 72 h 82"/>
                  <a:gd name="T96" fmla="*/ 41 w 104"/>
                  <a:gd name="T97" fmla="*/ 70 h 82"/>
                  <a:gd name="T98" fmla="*/ 34 w 104"/>
                  <a:gd name="T99" fmla="*/ 67 h 82"/>
                  <a:gd name="T100" fmla="*/ 26 w 104"/>
                  <a:gd name="T101" fmla="*/ 69 h 82"/>
                  <a:gd name="T102" fmla="*/ 25 w 104"/>
                  <a:gd name="T103" fmla="*/ 70 h 82"/>
                  <a:gd name="T104" fmla="*/ 24 w 104"/>
                  <a:gd name="T105" fmla="*/ 73 h 82"/>
                  <a:gd name="T106" fmla="*/ 22 w 104"/>
                  <a:gd name="T107" fmla="*/ 76 h 82"/>
                  <a:gd name="T108" fmla="*/ 22 w 104"/>
                  <a:gd name="T109" fmla="*/ 82 h 82"/>
                  <a:gd name="T110" fmla="*/ 17 w 104"/>
                  <a:gd name="T111" fmla="*/ 78 h 82"/>
                  <a:gd name="T112" fmla="*/ 14 w 104"/>
                  <a:gd name="T113" fmla="*/ 78 h 82"/>
                  <a:gd name="T114" fmla="*/ 12 w 104"/>
                  <a:gd name="T115"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4" h="82">
                    <a:moveTo>
                      <a:pt x="12" y="81"/>
                    </a:moveTo>
                    <a:lnTo>
                      <a:pt x="12" y="76"/>
                    </a:lnTo>
                    <a:lnTo>
                      <a:pt x="5" y="75"/>
                    </a:lnTo>
                    <a:lnTo>
                      <a:pt x="3" y="71"/>
                    </a:lnTo>
                    <a:lnTo>
                      <a:pt x="0" y="66"/>
                    </a:lnTo>
                    <a:lnTo>
                      <a:pt x="0" y="64"/>
                    </a:lnTo>
                    <a:lnTo>
                      <a:pt x="0" y="60"/>
                    </a:lnTo>
                    <a:lnTo>
                      <a:pt x="5" y="60"/>
                    </a:lnTo>
                    <a:lnTo>
                      <a:pt x="7" y="58"/>
                    </a:lnTo>
                    <a:lnTo>
                      <a:pt x="16" y="57"/>
                    </a:lnTo>
                    <a:lnTo>
                      <a:pt x="22" y="55"/>
                    </a:lnTo>
                    <a:lnTo>
                      <a:pt x="23" y="52"/>
                    </a:lnTo>
                    <a:lnTo>
                      <a:pt x="26" y="47"/>
                    </a:lnTo>
                    <a:lnTo>
                      <a:pt x="26" y="30"/>
                    </a:lnTo>
                    <a:lnTo>
                      <a:pt x="35" y="28"/>
                    </a:lnTo>
                    <a:lnTo>
                      <a:pt x="55" y="13"/>
                    </a:lnTo>
                    <a:lnTo>
                      <a:pt x="78" y="0"/>
                    </a:lnTo>
                    <a:lnTo>
                      <a:pt x="88" y="2"/>
                    </a:lnTo>
                    <a:lnTo>
                      <a:pt x="92" y="7"/>
                    </a:lnTo>
                    <a:lnTo>
                      <a:pt x="96" y="3"/>
                    </a:lnTo>
                    <a:lnTo>
                      <a:pt x="99" y="15"/>
                    </a:lnTo>
                    <a:lnTo>
                      <a:pt x="101" y="17"/>
                    </a:lnTo>
                    <a:lnTo>
                      <a:pt x="101" y="19"/>
                    </a:lnTo>
                    <a:lnTo>
                      <a:pt x="104" y="21"/>
                    </a:lnTo>
                    <a:lnTo>
                      <a:pt x="103" y="25"/>
                    </a:lnTo>
                    <a:lnTo>
                      <a:pt x="100" y="40"/>
                    </a:lnTo>
                    <a:lnTo>
                      <a:pt x="100" y="48"/>
                    </a:lnTo>
                    <a:lnTo>
                      <a:pt x="92" y="54"/>
                    </a:lnTo>
                    <a:lnTo>
                      <a:pt x="88" y="64"/>
                    </a:lnTo>
                    <a:lnTo>
                      <a:pt x="90" y="66"/>
                    </a:lnTo>
                    <a:lnTo>
                      <a:pt x="90" y="71"/>
                    </a:lnTo>
                    <a:lnTo>
                      <a:pt x="95" y="71"/>
                    </a:lnTo>
                    <a:lnTo>
                      <a:pt x="94" y="75"/>
                    </a:lnTo>
                    <a:lnTo>
                      <a:pt x="93" y="75"/>
                    </a:lnTo>
                    <a:lnTo>
                      <a:pt x="93" y="77"/>
                    </a:lnTo>
                    <a:lnTo>
                      <a:pt x="92" y="77"/>
                    </a:lnTo>
                    <a:lnTo>
                      <a:pt x="87" y="70"/>
                    </a:lnTo>
                    <a:lnTo>
                      <a:pt x="86" y="69"/>
                    </a:lnTo>
                    <a:lnTo>
                      <a:pt x="80" y="73"/>
                    </a:lnTo>
                    <a:lnTo>
                      <a:pt x="75" y="71"/>
                    </a:lnTo>
                    <a:lnTo>
                      <a:pt x="71" y="71"/>
                    </a:lnTo>
                    <a:lnTo>
                      <a:pt x="69" y="71"/>
                    </a:lnTo>
                    <a:lnTo>
                      <a:pt x="65" y="71"/>
                    </a:lnTo>
                    <a:lnTo>
                      <a:pt x="61" y="75"/>
                    </a:lnTo>
                    <a:lnTo>
                      <a:pt x="58" y="75"/>
                    </a:lnTo>
                    <a:lnTo>
                      <a:pt x="49" y="71"/>
                    </a:lnTo>
                    <a:lnTo>
                      <a:pt x="47" y="72"/>
                    </a:lnTo>
                    <a:lnTo>
                      <a:pt x="43" y="72"/>
                    </a:lnTo>
                    <a:lnTo>
                      <a:pt x="41" y="70"/>
                    </a:lnTo>
                    <a:lnTo>
                      <a:pt x="34" y="67"/>
                    </a:lnTo>
                    <a:lnTo>
                      <a:pt x="26" y="69"/>
                    </a:lnTo>
                    <a:lnTo>
                      <a:pt x="25" y="70"/>
                    </a:lnTo>
                    <a:lnTo>
                      <a:pt x="24" y="73"/>
                    </a:lnTo>
                    <a:lnTo>
                      <a:pt x="22" y="76"/>
                    </a:lnTo>
                    <a:lnTo>
                      <a:pt x="22" y="82"/>
                    </a:lnTo>
                    <a:lnTo>
                      <a:pt x="17" y="78"/>
                    </a:lnTo>
                    <a:lnTo>
                      <a:pt x="14" y="78"/>
                    </a:lnTo>
                    <a:lnTo>
                      <a:pt x="12" y="8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27" name="Freeform 119"/>
              <p:cNvSpPr>
                <a:spLocks/>
              </p:cNvSpPr>
              <p:nvPr/>
            </p:nvSpPr>
            <p:spPr bwMode="auto">
              <a:xfrm>
                <a:off x="2970213" y="5619750"/>
                <a:ext cx="125413" cy="104775"/>
              </a:xfrm>
              <a:custGeom>
                <a:avLst/>
                <a:gdLst>
                  <a:gd name="T0" fmla="*/ 38 w 79"/>
                  <a:gd name="T1" fmla="*/ 62 h 66"/>
                  <a:gd name="T2" fmla="*/ 31 w 79"/>
                  <a:gd name="T3" fmla="*/ 64 h 66"/>
                  <a:gd name="T4" fmla="*/ 29 w 79"/>
                  <a:gd name="T5" fmla="*/ 63 h 66"/>
                  <a:gd name="T6" fmla="*/ 26 w 79"/>
                  <a:gd name="T7" fmla="*/ 66 h 66"/>
                  <a:gd name="T8" fmla="*/ 21 w 79"/>
                  <a:gd name="T9" fmla="*/ 66 h 66"/>
                  <a:gd name="T10" fmla="*/ 18 w 79"/>
                  <a:gd name="T11" fmla="*/ 61 h 66"/>
                  <a:gd name="T12" fmla="*/ 15 w 79"/>
                  <a:gd name="T13" fmla="*/ 56 h 66"/>
                  <a:gd name="T14" fmla="*/ 10 w 79"/>
                  <a:gd name="T15" fmla="*/ 51 h 66"/>
                  <a:gd name="T16" fmla="*/ 6 w 79"/>
                  <a:gd name="T17" fmla="*/ 52 h 66"/>
                  <a:gd name="T18" fmla="*/ 0 w 79"/>
                  <a:gd name="T19" fmla="*/ 52 h 66"/>
                  <a:gd name="T20" fmla="*/ 0 w 79"/>
                  <a:gd name="T21" fmla="*/ 41 h 66"/>
                  <a:gd name="T22" fmla="*/ 0 w 79"/>
                  <a:gd name="T23" fmla="*/ 37 h 66"/>
                  <a:gd name="T24" fmla="*/ 1 w 79"/>
                  <a:gd name="T25" fmla="*/ 32 h 66"/>
                  <a:gd name="T26" fmla="*/ 3 w 79"/>
                  <a:gd name="T27" fmla="*/ 31 h 66"/>
                  <a:gd name="T28" fmla="*/ 7 w 79"/>
                  <a:gd name="T29" fmla="*/ 26 h 66"/>
                  <a:gd name="T30" fmla="*/ 6 w 79"/>
                  <a:gd name="T31" fmla="*/ 25 h 66"/>
                  <a:gd name="T32" fmla="*/ 7 w 79"/>
                  <a:gd name="T33" fmla="*/ 22 h 66"/>
                  <a:gd name="T34" fmla="*/ 6 w 79"/>
                  <a:gd name="T35" fmla="*/ 17 h 66"/>
                  <a:gd name="T36" fmla="*/ 6 w 79"/>
                  <a:gd name="T37" fmla="*/ 15 h 66"/>
                  <a:gd name="T38" fmla="*/ 6 w 79"/>
                  <a:gd name="T39" fmla="*/ 9 h 66"/>
                  <a:gd name="T40" fmla="*/ 8 w 79"/>
                  <a:gd name="T41" fmla="*/ 6 h 66"/>
                  <a:gd name="T42" fmla="*/ 9 w 79"/>
                  <a:gd name="T43" fmla="*/ 3 h 66"/>
                  <a:gd name="T44" fmla="*/ 10 w 79"/>
                  <a:gd name="T45" fmla="*/ 2 h 66"/>
                  <a:gd name="T46" fmla="*/ 18 w 79"/>
                  <a:gd name="T47" fmla="*/ 0 h 66"/>
                  <a:gd name="T48" fmla="*/ 25 w 79"/>
                  <a:gd name="T49" fmla="*/ 3 h 66"/>
                  <a:gd name="T50" fmla="*/ 27 w 79"/>
                  <a:gd name="T51" fmla="*/ 5 h 66"/>
                  <a:gd name="T52" fmla="*/ 31 w 79"/>
                  <a:gd name="T53" fmla="*/ 5 h 66"/>
                  <a:gd name="T54" fmla="*/ 33 w 79"/>
                  <a:gd name="T55" fmla="*/ 4 h 66"/>
                  <a:gd name="T56" fmla="*/ 42 w 79"/>
                  <a:gd name="T57" fmla="*/ 8 h 66"/>
                  <a:gd name="T58" fmla="*/ 45 w 79"/>
                  <a:gd name="T59" fmla="*/ 8 h 66"/>
                  <a:gd name="T60" fmla="*/ 49 w 79"/>
                  <a:gd name="T61" fmla="*/ 4 h 66"/>
                  <a:gd name="T62" fmla="*/ 53 w 79"/>
                  <a:gd name="T63" fmla="*/ 4 h 66"/>
                  <a:gd name="T64" fmla="*/ 55 w 79"/>
                  <a:gd name="T65" fmla="*/ 4 h 66"/>
                  <a:gd name="T66" fmla="*/ 59 w 79"/>
                  <a:gd name="T67" fmla="*/ 4 h 66"/>
                  <a:gd name="T68" fmla="*/ 64 w 79"/>
                  <a:gd name="T69" fmla="*/ 6 h 66"/>
                  <a:gd name="T70" fmla="*/ 70 w 79"/>
                  <a:gd name="T71" fmla="*/ 2 h 66"/>
                  <a:gd name="T72" fmla="*/ 71 w 79"/>
                  <a:gd name="T73" fmla="*/ 3 h 66"/>
                  <a:gd name="T74" fmla="*/ 76 w 79"/>
                  <a:gd name="T75" fmla="*/ 10 h 66"/>
                  <a:gd name="T76" fmla="*/ 77 w 79"/>
                  <a:gd name="T77" fmla="*/ 10 h 66"/>
                  <a:gd name="T78" fmla="*/ 79 w 79"/>
                  <a:gd name="T79" fmla="*/ 12 h 66"/>
                  <a:gd name="T80" fmla="*/ 78 w 79"/>
                  <a:gd name="T81" fmla="*/ 14 h 66"/>
                  <a:gd name="T82" fmla="*/ 78 w 79"/>
                  <a:gd name="T83" fmla="*/ 16 h 66"/>
                  <a:gd name="T84" fmla="*/ 72 w 79"/>
                  <a:gd name="T85" fmla="*/ 21 h 66"/>
                  <a:gd name="T86" fmla="*/ 71 w 79"/>
                  <a:gd name="T87" fmla="*/ 26 h 66"/>
                  <a:gd name="T88" fmla="*/ 70 w 79"/>
                  <a:gd name="T89" fmla="*/ 29 h 66"/>
                  <a:gd name="T90" fmla="*/ 68 w 79"/>
                  <a:gd name="T91" fmla="*/ 31 h 66"/>
                  <a:gd name="T92" fmla="*/ 67 w 79"/>
                  <a:gd name="T93" fmla="*/ 35 h 66"/>
                  <a:gd name="T94" fmla="*/ 64 w 79"/>
                  <a:gd name="T95" fmla="*/ 38 h 66"/>
                  <a:gd name="T96" fmla="*/ 62 w 79"/>
                  <a:gd name="T97" fmla="*/ 41 h 66"/>
                  <a:gd name="T98" fmla="*/ 61 w 79"/>
                  <a:gd name="T99" fmla="*/ 44 h 66"/>
                  <a:gd name="T100" fmla="*/ 60 w 79"/>
                  <a:gd name="T101" fmla="*/ 46 h 66"/>
                  <a:gd name="T102" fmla="*/ 55 w 79"/>
                  <a:gd name="T103" fmla="*/ 49 h 66"/>
                  <a:gd name="T104" fmla="*/ 52 w 79"/>
                  <a:gd name="T105" fmla="*/ 46 h 66"/>
                  <a:gd name="T106" fmla="*/ 49 w 79"/>
                  <a:gd name="T107" fmla="*/ 46 h 66"/>
                  <a:gd name="T108" fmla="*/ 45 w 79"/>
                  <a:gd name="T109" fmla="*/ 50 h 66"/>
                  <a:gd name="T110" fmla="*/ 43 w 79"/>
                  <a:gd name="T111" fmla="*/ 50 h 66"/>
                  <a:gd name="T112" fmla="*/ 41 w 79"/>
                  <a:gd name="T113" fmla="*/ 57 h 66"/>
                  <a:gd name="T114" fmla="*/ 38 w 79"/>
                  <a:gd name="T115" fmla="*/ 62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9" h="66">
                    <a:moveTo>
                      <a:pt x="38" y="62"/>
                    </a:moveTo>
                    <a:lnTo>
                      <a:pt x="31" y="64"/>
                    </a:lnTo>
                    <a:lnTo>
                      <a:pt x="29" y="63"/>
                    </a:lnTo>
                    <a:lnTo>
                      <a:pt x="26" y="66"/>
                    </a:lnTo>
                    <a:lnTo>
                      <a:pt x="21" y="66"/>
                    </a:lnTo>
                    <a:lnTo>
                      <a:pt x="18" y="61"/>
                    </a:lnTo>
                    <a:lnTo>
                      <a:pt x="15" y="56"/>
                    </a:lnTo>
                    <a:lnTo>
                      <a:pt x="10" y="51"/>
                    </a:lnTo>
                    <a:lnTo>
                      <a:pt x="6" y="52"/>
                    </a:lnTo>
                    <a:lnTo>
                      <a:pt x="0" y="52"/>
                    </a:lnTo>
                    <a:lnTo>
                      <a:pt x="0" y="41"/>
                    </a:lnTo>
                    <a:lnTo>
                      <a:pt x="0" y="37"/>
                    </a:lnTo>
                    <a:lnTo>
                      <a:pt x="1" y="32"/>
                    </a:lnTo>
                    <a:lnTo>
                      <a:pt x="3" y="31"/>
                    </a:lnTo>
                    <a:lnTo>
                      <a:pt x="7" y="26"/>
                    </a:lnTo>
                    <a:lnTo>
                      <a:pt x="6" y="25"/>
                    </a:lnTo>
                    <a:lnTo>
                      <a:pt x="7" y="22"/>
                    </a:lnTo>
                    <a:lnTo>
                      <a:pt x="6" y="17"/>
                    </a:lnTo>
                    <a:lnTo>
                      <a:pt x="6" y="15"/>
                    </a:lnTo>
                    <a:lnTo>
                      <a:pt x="6" y="9"/>
                    </a:lnTo>
                    <a:lnTo>
                      <a:pt x="8" y="6"/>
                    </a:lnTo>
                    <a:lnTo>
                      <a:pt x="9" y="3"/>
                    </a:lnTo>
                    <a:lnTo>
                      <a:pt x="10" y="2"/>
                    </a:lnTo>
                    <a:lnTo>
                      <a:pt x="18" y="0"/>
                    </a:lnTo>
                    <a:lnTo>
                      <a:pt x="25" y="3"/>
                    </a:lnTo>
                    <a:lnTo>
                      <a:pt x="27" y="5"/>
                    </a:lnTo>
                    <a:lnTo>
                      <a:pt x="31" y="5"/>
                    </a:lnTo>
                    <a:lnTo>
                      <a:pt x="33" y="4"/>
                    </a:lnTo>
                    <a:lnTo>
                      <a:pt x="42" y="8"/>
                    </a:lnTo>
                    <a:lnTo>
                      <a:pt x="45" y="8"/>
                    </a:lnTo>
                    <a:lnTo>
                      <a:pt x="49" y="4"/>
                    </a:lnTo>
                    <a:lnTo>
                      <a:pt x="53" y="4"/>
                    </a:lnTo>
                    <a:lnTo>
                      <a:pt x="55" y="4"/>
                    </a:lnTo>
                    <a:lnTo>
                      <a:pt x="59" y="4"/>
                    </a:lnTo>
                    <a:lnTo>
                      <a:pt x="64" y="6"/>
                    </a:lnTo>
                    <a:lnTo>
                      <a:pt x="70" y="2"/>
                    </a:lnTo>
                    <a:lnTo>
                      <a:pt x="71" y="3"/>
                    </a:lnTo>
                    <a:lnTo>
                      <a:pt x="76" y="10"/>
                    </a:lnTo>
                    <a:lnTo>
                      <a:pt x="77" y="10"/>
                    </a:lnTo>
                    <a:lnTo>
                      <a:pt x="79" y="12"/>
                    </a:lnTo>
                    <a:lnTo>
                      <a:pt x="78" y="14"/>
                    </a:lnTo>
                    <a:lnTo>
                      <a:pt x="78" y="16"/>
                    </a:lnTo>
                    <a:lnTo>
                      <a:pt x="72" y="21"/>
                    </a:lnTo>
                    <a:lnTo>
                      <a:pt x="71" y="26"/>
                    </a:lnTo>
                    <a:lnTo>
                      <a:pt x="70" y="29"/>
                    </a:lnTo>
                    <a:lnTo>
                      <a:pt x="68" y="31"/>
                    </a:lnTo>
                    <a:lnTo>
                      <a:pt x="67" y="35"/>
                    </a:lnTo>
                    <a:lnTo>
                      <a:pt x="64" y="38"/>
                    </a:lnTo>
                    <a:lnTo>
                      <a:pt x="62" y="41"/>
                    </a:lnTo>
                    <a:lnTo>
                      <a:pt x="61" y="44"/>
                    </a:lnTo>
                    <a:lnTo>
                      <a:pt x="60" y="46"/>
                    </a:lnTo>
                    <a:lnTo>
                      <a:pt x="55" y="49"/>
                    </a:lnTo>
                    <a:lnTo>
                      <a:pt x="52" y="46"/>
                    </a:lnTo>
                    <a:lnTo>
                      <a:pt x="49" y="46"/>
                    </a:lnTo>
                    <a:lnTo>
                      <a:pt x="45" y="50"/>
                    </a:lnTo>
                    <a:lnTo>
                      <a:pt x="43" y="50"/>
                    </a:lnTo>
                    <a:lnTo>
                      <a:pt x="41" y="57"/>
                    </a:lnTo>
                    <a:lnTo>
                      <a:pt x="38" y="6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1" name="Freeform 133"/>
              <p:cNvSpPr>
                <a:spLocks/>
              </p:cNvSpPr>
              <p:nvPr/>
            </p:nvSpPr>
            <p:spPr bwMode="auto">
              <a:xfrm>
                <a:off x="3313113" y="5403850"/>
                <a:ext cx="4763" cy="15875"/>
              </a:xfrm>
              <a:custGeom>
                <a:avLst/>
                <a:gdLst>
                  <a:gd name="T0" fmla="*/ 3 w 3"/>
                  <a:gd name="T1" fmla="*/ 1 h 10"/>
                  <a:gd name="T2" fmla="*/ 3 w 3"/>
                  <a:gd name="T3" fmla="*/ 6 h 10"/>
                  <a:gd name="T4" fmla="*/ 2 w 3"/>
                  <a:gd name="T5" fmla="*/ 8 h 10"/>
                  <a:gd name="T6" fmla="*/ 0 w 3"/>
                  <a:gd name="T7" fmla="*/ 10 h 10"/>
                  <a:gd name="T8" fmla="*/ 0 w 3"/>
                  <a:gd name="T9" fmla="*/ 7 h 10"/>
                  <a:gd name="T10" fmla="*/ 2 w 3"/>
                  <a:gd name="T11" fmla="*/ 6 h 10"/>
                  <a:gd name="T12" fmla="*/ 0 w 3"/>
                  <a:gd name="T13" fmla="*/ 5 h 10"/>
                  <a:gd name="T14" fmla="*/ 1 w 3"/>
                  <a:gd name="T15" fmla="*/ 0 h 10"/>
                  <a:gd name="T16" fmla="*/ 3 w 3"/>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10">
                    <a:moveTo>
                      <a:pt x="3" y="1"/>
                    </a:moveTo>
                    <a:lnTo>
                      <a:pt x="3" y="6"/>
                    </a:lnTo>
                    <a:lnTo>
                      <a:pt x="2" y="8"/>
                    </a:lnTo>
                    <a:lnTo>
                      <a:pt x="0" y="10"/>
                    </a:lnTo>
                    <a:lnTo>
                      <a:pt x="0" y="7"/>
                    </a:lnTo>
                    <a:lnTo>
                      <a:pt x="2" y="6"/>
                    </a:lnTo>
                    <a:lnTo>
                      <a:pt x="0" y="5"/>
                    </a:lnTo>
                    <a:lnTo>
                      <a:pt x="1" y="0"/>
                    </a:lnTo>
                    <a:lnTo>
                      <a:pt x="3" y="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4" name="Freeform 136"/>
              <p:cNvSpPr>
                <a:spLocks/>
              </p:cNvSpPr>
              <p:nvPr/>
            </p:nvSpPr>
            <p:spPr bwMode="auto">
              <a:xfrm>
                <a:off x="3481388" y="5481638"/>
                <a:ext cx="7938" cy="17463"/>
              </a:xfrm>
              <a:custGeom>
                <a:avLst/>
                <a:gdLst>
                  <a:gd name="T0" fmla="*/ 0 w 5"/>
                  <a:gd name="T1" fmla="*/ 10 h 11"/>
                  <a:gd name="T2" fmla="*/ 0 w 5"/>
                  <a:gd name="T3" fmla="*/ 5 h 11"/>
                  <a:gd name="T4" fmla="*/ 1 w 5"/>
                  <a:gd name="T5" fmla="*/ 0 h 11"/>
                  <a:gd name="T6" fmla="*/ 4 w 5"/>
                  <a:gd name="T7" fmla="*/ 0 h 11"/>
                  <a:gd name="T8" fmla="*/ 5 w 5"/>
                  <a:gd name="T9" fmla="*/ 3 h 11"/>
                  <a:gd name="T10" fmla="*/ 5 w 5"/>
                  <a:gd name="T11" fmla="*/ 6 h 11"/>
                  <a:gd name="T12" fmla="*/ 4 w 5"/>
                  <a:gd name="T13" fmla="*/ 11 h 11"/>
                  <a:gd name="T14" fmla="*/ 2 w 5"/>
                  <a:gd name="T15" fmla="*/ 11 h 11"/>
                  <a:gd name="T16" fmla="*/ 0 w 5"/>
                  <a:gd name="T17"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11">
                    <a:moveTo>
                      <a:pt x="0" y="10"/>
                    </a:moveTo>
                    <a:lnTo>
                      <a:pt x="0" y="5"/>
                    </a:lnTo>
                    <a:lnTo>
                      <a:pt x="1" y="0"/>
                    </a:lnTo>
                    <a:lnTo>
                      <a:pt x="4" y="0"/>
                    </a:lnTo>
                    <a:lnTo>
                      <a:pt x="5" y="3"/>
                    </a:lnTo>
                    <a:lnTo>
                      <a:pt x="5" y="6"/>
                    </a:lnTo>
                    <a:lnTo>
                      <a:pt x="4" y="11"/>
                    </a:lnTo>
                    <a:lnTo>
                      <a:pt x="2" y="11"/>
                    </a:lnTo>
                    <a:lnTo>
                      <a:pt x="0" y="10"/>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49" name="Freeform 141"/>
              <p:cNvSpPr>
                <a:spLocks/>
              </p:cNvSpPr>
              <p:nvPr/>
            </p:nvSpPr>
            <p:spPr bwMode="auto">
              <a:xfrm>
                <a:off x="3249613" y="5780088"/>
                <a:ext cx="19050" cy="19050"/>
              </a:xfrm>
              <a:custGeom>
                <a:avLst/>
                <a:gdLst>
                  <a:gd name="T0" fmla="*/ 10 w 12"/>
                  <a:gd name="T1" fmla="*/ 0 h 12"/>
                  <a:gd name="T2" fmla="*/ 12 w 12"/>
                  <a:gd name="T3" fmla="*/ 3 h 12"/>
                  <a:gd name="T4" fmla="*/ 12 w 12"/>
                  <a:gd name="T5" fmla="*/ 8 h 12"/>
                  <a:gd name="T6" fmla="*/ 10 w 12"/>
                  <a:gd name="T7" fmla="*/ 8 h 12"/>
                  <a:gd name="T8" fmla="*/ 6 w 12"/>
                  <a:gd name="T9" fmla="*/ 8 h 12"/>
                  <a:gd name="T10" fmla="*/ 4 w 12"/>
                  <a:gd name="T11" fmla="*/ 12 h 12"/>
                  <a:gd name="T12" fmla="*/ 0 w 12"/>
                  <a:gd name="T13" fmla="*/ 12 h 12"/>
                  <a:gd name="T14" fmla="*/ 1 w 12"/>
                  <a:gd name="T15" fmla="*/ 8 h 12"/>
                  <a:gd name="T16" fmla="*/ 1 w 12"/>
                  <a:gd name="T17" fmla="*/ 7 h 12"/>
                  <a:gd name="T18" fmla="*/ 2 w 12"/>
                  <a:gd name="T19" fmla="*/ 3 h 12"/>
                  <a:gd name="T20" fmla="*/ 4 w 12"/>
                  <a:gd name="T21" fmla="*/ 1 h 12"/>
                  <a:gd name="T22" fmla="*/ 6 w 12"/>
                  <a:gd name="T23" fmla="*/ 2 h 12"/>
                  <a:gd name="T24" fmla="*/ 10 w 12"/>
                  <a:gd name="T2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 h="12">
                    <a:moveTo>
                      <a:pt x="10" y="0"/>
                    </a:moveTo>
                    <a:lnTo>
                      <a:pt x="12" y="3"/>
                    </a:lnTo>
                    <a:lnTo>
                      <a:pt x="12" y="8"/>
                    </a:lnTo>
                    <a:lnTo>
                      <a:pt x="10" y="8"/>
                    </a:lnTo>
                    <a:lnTo>
                      <a:pt x="6" y="8"/>
                    </a:lnTo>
                    <a:lnTo>
                      <a:pt x="4" y="12"/>
                    </a:lnTo>
                    <a:lnTo>
                      <a:pt x="0" y="12"/>
                    </a:lnTo>
                    <a:lnTo>
                      <a:pt x="1" y="8"/>
                    </a:lnTo>
                    <a:lnTo>
                      <a:pt x="1" y="7"/>
                    </a:lnTo>
                    <a:lnTo>
                      <a:pt x="2" y="3"/>
                    </a:lnTo>
                    <a:lnTo>
                      <a:pt x="4" y="1"/>
                    </a:lnTo>
                    <a:lnTo>
                      <a:pt x="6" y="2"/>
                    </a:lnTo>
                    <a:lnTo>
                      <a:pt x="10"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0" name="Freeform 142"/>
              <p:cNvSpPr>
                <a:spLocks/>
              </p:cNvSpPr>
              <p:nvPr/>
            </p:nvSpPr>
            <p:spPr bwMode="auto">
              <a:xfrm>
                <a:off x="3308350" y="5407025"/>
                <a:ext cx="225425" cy="185738"/>
              </a:xfrm>
              <a:custGeom>
                <a:avLst/>
                <a:gdLst>
                  <a:gd name="T0" fmla="*/ 55 w 142"/>
                  <a:gd name="T1" fmla="*/ 114 h 117"/>
                  <a:gd name="T2" fmla="*/ 52 w 142"/>
                  <a:gd name="T3" fmla="*/ 109 h 117"/>
                  <a:gd name="T4" fmla="*/ 45 w 142"/>
                  <a:gd name="T5" fmla="*/ 101 h 117"/>
                  <a:gd name="T6" fmla="*/ 38 w 142"/>
                  <a:gd name="T7" fmla="*/ 90 h 117"/>
                  <a:gd name="T8" fmla="*/ 31 w 142"/>
                  <a:gd name="T9" fmla="*/ 82 h 117"/>
                  <a:gd name="T10" fmla="*/ 31 w 142"/>
                  <a:gd name="T11" fmla="*/ 73 h 117"/>
                  <a:gd name="T12" fmla="*/ 23 w 142"/>
                  <a:gd name="T13" fmla="*/ 62 h 117"/>
                  <a:gd name="T14" fmla="*/ 17 w 142"/>
                  <a:gd name="T15" fmla="*/ 56 h 117"/>
                  <a:gd name="T16" fmla="*/ 16 w 142"/>
                  <a:gd name="T17" fmla="*/ 51 h 117"/>
                  <a:gd name="T18" fmla="*/ 11 w 142"/>
                  <a:gd name="T19" fmla="*/ 44 h 117"/>
                  <a:gd name="T20" fmla="*/ 4 w 142"/>
                  <a:gd name="T21" fmla="*/ 33 h 117"/>
                  <a:gd name="T22" fmla="*/ 2 w 142"/>
                  <a:gd name="T23" fmla="*/ 28 h 117"/>
                  <a:gd name="T24" fmla="*/ 3 w 142"/>
                  <a:gd name="T25" fmla="*/ 23 h 117"/>
                  <a:gd name="T26" fmla="*/ 14 w 142"/>
                  <a:gd name="T27" fmla="*/ 22 h 117"/>
                  <a:gd name="T28" fmla="*/ 20 w 142"/>
                  <a:gd name="T29" fmla="*/ 17 h 117"/>
                  <a:gd name="T30" fmla="*/ 23 w 142"/>
                  <a:gd name="T31" fmla="*/ 14 h 117"/>
                  <a:gd name="T32" fmla="*/ 29 w 142"/>
                  <a:gd name="T33" fmla="*/ 1 h 117"/>
                  <a:gd name="T34" fmla="*/ 39 w 142"/>
                  <a:gd name="T35" fmla="*/ 3 h 117"/>
                  <a:gd name="T36" fmla="*/ 68 w 142"/>
                  <a:gd name="T37" fmla="*/ 24 h 117"/>
                  <a:gd name="T38" fmla="*/ 86 w 142"/>
                  <a:gd name="T39" fmla="*/ 26 h 117"/>
                  <a:gd name="T40" fmla="*/ 93 w 142"/>
                  <a:gd name="T41" fmla="*/ 29 h 117"/>
                  <a:gd name="T42" fmla="*/ 99 w 142"/>
                  <a:gd name="T43" fmla="*/ 37 h 117"/>
                  <a:gd name="T44" fmla="*/ 104 w 142"/>
                  <a:gd name="T45" fmla="*/ 43 h 117"/>
                  <a:gd name="T46" fmla="*/ 104 w 142"/>
                  <a:gd name="T47" fmla="*/ 49 h 117"/>
                  <a:gd name="T48" fmla="*/ 107 w 142"/>
                  <a:gd name="T49" fmla="*/ 53 h 117"/>
                  <a:gd name="T50" fmla="*/ 109 w 142"/>
                  <a:gd name="T51" fmla="*/ 57 h 117"/>
                  <a:gd name="T52" fmla="*/ 113 w 142"/>
                  <a:gd name="T53" fmla="*/ 58 h 117"/>
                  <a:gd name="T54" fmla="*/ 115 w 142"/>
                  <a:gd name="T55" fmla="*/ 63 h 117"/>
                  <a:gd name="T56" fmla="*/ 137 w 142"/>
                  <a:gd name="T57" fmla="*/ 74 h 117"/>
                  <a:gd name="T58" fmla="*/ 142 w 142"/>
                  <a:gd name="T59" fmla="*/ 78 h 117"/>
                  <a:gd name="T60" fmla="*/ 117 w 142"/>
                  <a:gd name="T61" fmla="*/ 98 h 117"/>
                  <a:gd name="T62" fmla="*/ 91 w 142"/>
                  <a:gd name="T63" fmla="*/ 104 h 117"/>
                  <a:gd name="T64" fmla="*/ 84 w 142"/>
                  <a:gd name="T65" fmla="*/ 113 h 117"/>
                  <a:gd name="T66" fmla="*/ 79 w 142"/>
                  <a:gd name="T67" fmla="*/ 111 h 117"/>
                  <a:gd name="T68" fmla="*/ 72 w 142"/>
                  <a:gd name="T69" fmla="*/ 109 h 117"/>
                  <a:gd name="T70" fmla="*/ 62 w 142"/>
                  <a:gd name="T71" fmla="*/ 110 h 117"/>
                  <a:gd name="T72" fmla="*/ 57 w 142"/>
                  <a:gd name="T73" fmla="*/ 111 h 117"/>
                  <a:gd name="T74" fmla="*/ 55 w 142"/>
                  <a:gd name="T75" fmla="*/ 1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2" h="117">
                    <a:moveTo>
                      <a:pt x="55" y="117"/>
                    </a:moveTo>
                    <a:lnTo>
                      <a:pt x="55" y="114"/>
                    </a:lnTo>
                    <a:lnTo>
                      <a:pt x="52" y="111"/>
                    </a:lnTo>
                    <a:lnTo>
                      <a:pt x="52" y="109"/>
                    </a:lnTo>
                    <a:lnTo>
                      <a:pt x="49" y="107"/>
                    </a:lnTo>
                    <a:lnTo>
                      <a:pt x="45" y="101"/>
                    </a:lnTo>
                    <a:lnTo>
                      <a:pt x="43" y="95"/>
                    </a:lnTo>
                    <a:lnTo>
                      <a:pt x="38" y="90"/>
                    </a:lnTo>
                    <a:lnTo>
                      <a:pt x="35" y="88"/>
                    </a:lnTo>
                    <a:lnTo>
                      <a:pt x="31" y="82"/>
                    </a:lnTo>
                    <a:lnTo>
                      <a:pt x="31" y="78"/>
                    </a:lnTo>
                    <a:lnTo>
                      <a:pt x="31" y="73"/>
                    </a:lnTo>
                    <a:lnTo>
                      <a:pt x="27" y="66"/>
                    </a:lnTo>
                    <a:lnTo>
                      <a:pt x="23" y="62"/>
                    </a:lnTo>
                    <a:lnTo>
                      <a:pt x="20" y="61"/>
                    </a:lnTo>
                    <a:lnTo>
                      <a:pt x="17" y="56"/>
                    </a:lnTo>
                    <a:lnTo>
                      <a:pt x="18" y="55"/>
                    </a:lnTo>
                    <a:lnTo>
                      <a:pt x="16" y="51"/>
                    </a:lnTo>
                    <a:lnTo>
                      <a:pt x="14" y="50"/>
                    </a:lnTo>
                    <a:lnTo>
                      <a:pt x="11" y="44"/>
                    </a:lnTo>
                    <a:lnTo>
                      <a:pt x="8" y="38"/>
                    </a:lnTo>
                    <a:lnTo>
                      <a:pt x="4" y="33"/>
                    </a:lnTo>
                    <a:lnTo>
                      <a:pt x="0" y="33"/>
                    </a:lnTo>
                    <a:lnTo>
                      <a:pt x="2" y="28"/>
                    </a:lnTo>
                    <a:lnTo>
                      <a:pt x="2" y="26"/>
                    </a:lnTo>
                    <a:lnTo>
                      <a:pt x="3" y="23"/>
                    </a:lnTo>
                    <a:lnTo>
                      <a:pt x="10" y="24"/>
                    </a:lnTo>
                    <a:lnTo>
                      <a:pt x="14" y="22"/>
                    </a:lnTo>
                    <a:lnTo>
                      <a:pt x="15" y="18"/>
                    </a:lnTo>
                    <a:lnTo>
                      <a:pt x="20" y="17"/>
                    </a:lnTo>
                    <a:lnTo>
                      <a:pt x="21" y="15"/>
                    </a:lnTo>
                    <a:lnTo>
                      <a:pt x="23" y="14"/>
                    </a:lnTo>
                    <a:lnTo>
                      <a:pt x="16" y="6"/>
                    </a:lnTo>
                    <a:lnTo>
                      <a:pt x="29" y="1"/>
                    </a:lnTo>
                    <a:lnTo>
                      <a:pt x="32" y="0"/>
                    </a:lnTo>
                    <a:lnTo>
                      <a:pt x="39" y="3"/>
                    </a:lnTo>
                    <a:lnTo>
                      <a:pt x="50" y="9"/>
                    </a:lnTo>
                    <a:lnTo>
                      <a:pt x="68" y="24"/>
                    </a:lnTo>
                    <a:lnTo>
                      <a:pt x="80" y="24"/>
                    </a:lnTo>
                    <a:lnTo>
                      <a:pt x="86" y="26"/>
                    </a:lnTo>
                    <a:lnTo>
                      <a:pt x="88" y="29"/>
                    </a:lnTo>
                    <a:lnTo>
                      <a:pt x="93" y="29"/>
                    </a:lnTo>
                    <a:lnTo>
                      <a:pt x="96" y="35"/>
                    </a:lnTo>
                    <a:lnTo>
                      <a:pt x="99" y="37"/>
                    </a:lnTo>
                    <a:lnTo>
                      <a:pt x="101" y="40"/>
                    </a:lnTo>
                    <a:lnTo>
                      <a:pt x="104" y="43"/>
                    </a:lnTo>
                    <a:lnTo>
                      <a:pt x="105" y="46"/>
                    </a:lnTo>
                    <a:lnTo>
                      <a:pt x="104" y="49"/>
                    </a:lnTo>
                    <a:lnTo>
                      <a:pt x="105" y="51"/>
                    </a:lnTo>
                    <a:lnTo>
                      <a:pt x="107" y="53"/>
                    </a:lnTo>
                    <a:lnTo>
                      <a:pt x="108" y="56"/>
                    </a:lnTo>
                    <a:lnTo>
                      <a:pt x="109" y="57"/>
                    </a:lnTo>
                    <a:lnTo>
                      <a:pt x="111" y="58"/>
                    </a:lnTo>
                    <a:lnTo>
                      <a:pt x="113" y="58"/>
                    </a:lnTo>
                    <a:lnTo>
                      <a:pt x="114" y="61"/>
                    </a:lnTo>
                    <a:lnTo>
                      <a:pt x="115" y="63"/>
                    </a:lnTo>
                    <a:lnTo>
                      <a:pt x="117" y="70"/>
                    </a:lnTo>
                    <a:lnTo>
                      <a:pt x="137" y="74"/>
                    </a:lnTo>
                    <a:lnTo>
                      <a:pt x="138" y="72"/>
                    </a:lnTo>
                    <a:lnTo>
                      <a:pt x="142" y="78"/>
                    </a:lnTo>
                    <a:lnTo>
                      <a:pt x="137" y="91"/>
                    </a:lnTo>
                    <a:lnTo>
                      <a:pt x="117" y="98"/>
                    </a:lnTo>
                    <a:lnTo>
                      <a:pt x="98" y="102"/>
                    </a:lnTo>
                    <a:lnTo>
                      <a:pt x="91" y="104"/>
                    </a:lnTo>
                    <a:lnTo>
                      <a:pt x="86" y="111"/>
                    </a:lnTo>
                    <a:lnTo>
                      <a:pt x="84" y="113"/>
                    </a:lnTo>
                    <a:lnTo>
                      <a:pt x="81" y="110"/>
                    </a:lnTo>
                    <a:lnTo>
                      <a:pt x="79" y="111"/>
                    </a:lnTo>
                    <a:lnTo>
                      <a:pt x="73" y="110"/>
                    </a:lnTo>
                    <a:lnTo>
                      <a:pt x="72" y="109"/>
                    </a:lnTo>
                    <a:lnTo>
                      <a:pt x="64" y="110"/>
                    </a:lnTo>
                    <a:lnTo>
                      <a:pt x="62" y="110"/>
                    </a:lnTo>
                    <a:lnTo>
                      <a:pt x="60" y="109"/>
                    </a:lnTo>
                    <a:lnTo>
                      <a:pt x="57" y="111"/>
                    </a:lnTo>
                    <a:lnTo>
                      <a:pt x="58" y="115"/>
                    </a:lnTo>
                    <a:lnTo>
                      <a:pt x="55" y="11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2" name="Freeform 144"/>
              <p:cNvSpPr>
                <a:spLocks/>
              </p:cNvSpPr>
              <p:nvPr/>
            </p:nvSpPr>
            <p:spPr bwMode="auto">
              <a:xfrm>
                <a:off x="3175000" y="5530850"/>
                <a:ext cx="174625" cy="144463"/>
              </a:xfrm>
              <a:custGeom>
                <a:avLst/>
                <a:gdLst>
                  <a:gd name="T0" fmla="*/ 80 w 110"/>
                  <a:gd name="T1" fmla="*/ 87 h 91"/>
                  <a:gd name="T2" fmla="*/ 78 w 110"/>
                  <a:gd name="T3" fmla="*/ 81 h 91"/>
                  <a:gd name="T4" fmla="*/ 75 w 110"/>
                  <a:gd name="T5" fmla="*/ 73 h 91"/>
                  <a:gd name="T6" fmla="*/ 72 w 110"/>
                  <a:gd name="T7" fmla="*/ 67 h 91"/>
                  <a:gd name="T8" fmla="*/ 67 w 110"/>
                  <a:gd name="T9" fmla="*/ 70 h 91"/>
                  <a:gd name="T10" fmla="*/ 70 w 110"/>
                  <a:gd name="T11" fmla="*/ 76 h 91"/>
                  <a:gd name="T12" fmla="*/ 63 w 110"/>
                  <a:gd name="T13" fmla="*/ 84 h 91"/>
                  <a:gd name="T14" fmla="*/ 53 w 110"/>
                  <a:gd name="T15" fmla="*/ 81 h 91"/>
                  <a:gd name="T16" fmla="*/ 51 w 110"/>
                  <a:gd name="T17" fmla="*/ 84 h 91"/>
                  <a:gd name="T18" fmla="*/ 47 w 110"/>
                  <a:gd name="T19" fmla="*/ 87 h 91"/>
                  <a:gd name="T20" fmla="*/ 38 w 110"/>
                  <a:gd name="T21" fmla="*/ 85 h 91"/>
                  <a:gd name="T22" fmla="*/ 31 w 110"/>
                  <a:gd name="T23" fmla="*/ 87 h 91"/>
                  <a:gd name="T24" fmla="*/ 26 w 110"/>
                  <a:gd name="T25" fmla="*/ 82 h 91"/>
                  <a:gd name="T26" fmla="*/ 20 w 110"/>
                  <a:gd name="T27" fmla="*/ 81 h 91"/>
                  <a:gd name="T28" fmla="*/ 17 w 110"/>
                  <a:gd name="T29" fmla="*/ 90 h 91"/>
                  <a:gd name="T30" fmla="*/ 13 w 110"/>
                  <a:gd name="T31" fmla="*/ 91 h 91"/>
                  <a:gd name="T32" fmla="*/ 9 w 110"/>
                  <a:gd name="T33" fmla="*/ 89 h 91"/>
                  <a:gd name="T34" fmla="*/ 11 w 110"/>
                  <a:gd name="T35" fmla="*/ 84 h 91"/>
                  <a:gd name="T36" fmla="*/ 7 w 110"/>
                  <a:gd name="T37" fmla="*/ 78 h 91"/>
                  <a:gd name="T38" fmla="*/ 6 w 110"/>
                  <a:gd name="T39" fmla="*/ 73 h 91"/>
                  <a:gd name="T40" fmla="*/ 3 w 110"/>
                  <a:gd name="T41" fmla="*/ 67 h 91"/>
                  <a:gd name="T42" fmla="*/ 0 w 110"/>
                  <a:gd name="T43" fmla="*/ 65 h 91"/>
                  <a:gd name="T44" fmla="*/ 2 w 110"/>
                  <a:gd name="T45" fmla="*/ 60 h 91"/>
                  <a:gd name="T46" fmla="*/ 3 w 110"/>
                  <a:gd name="T47" fmla="*/ 55 h 91"/>
                  <a:gd name="T48" fmla="*/ 3 w 110"/>
                  <a:gd name="T49" fmla="*/ 49 h 91"/>
                  <a:gd name="T50" fmla="*/ 13 w 110"/>
                  <a:gd name="T51" fmla="*/ 44 h 91"/>
                  <a:gd name="T52" fmla="*/ 12 w 110"/>
                  <a:gd name="T53" fmla="*/ 13 h 91"/>
                  <a:gd name="T54" fmla="*/ 20 w 110"/>
                  <a:gd name="T55" fmla="*/ 0 h 91"/>
                  <a:gd name="T56" fmla="*/ 73 w 110"/>
                  <a:gd name="T57" fmla="*/ 0 h 91"/>
                  <a:gd name="T58" fmla="*/ 101 w 110"/>
                  <a:gd name="T59" fmla="*/ 6 h 91"/>
                  <a:gd name="T60" fmla="*/ 101 w 110"/>
                  <a:gd name="T61" fmla="*/ 15 h 91"/>
                  <a:gd name="T62" fmla="*/ 106 w 110"/>
                  <a:gd name="T63" fmla="*/ 25 h 91"/>
                  <a:gd name="T64" fmla="*/ 106 w 110"/>
                  <a:gd name="T65" fmla="*/ 31 h 91"/>
                  <a:gd name="T66" fmla="*/ 100 w 110"/>
                  <a:gd name="T67" fmla="*/ 35 h 91"/>
                  <a:gd name="T68" fmla="*/ 96 w 110"/>
                  <a:gd name="T69" fmla="*/ 49 h 91"/>
                  <a:gd name="T70" fmla="*/ 95 w 110"/>
                  <a:gd name="T71" fmla="*/ 59 h 91"/>
                  <a:gd name="T72" fmla="*/ 89 w 110"/>
                  <a:gd name="T73" fmla="*/ 68 h 91"/>
                  <a:gd name="T74" fmla="*/ 86 w 110"/>
                  <a:gd name="T75" fmla="*/ 77 h 91"/>
                  <a:gd name="T76" fmla="*/ 80 w 110"/>
                  <a:gd name="T77" fmla="*/ 8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0" h="91">
                    <a:moveTo>
                      <a:pt x="80" y="87"/>
                    </a:moveTo>
                    <a:lnTo>
                      <a:pt x="80" y="87"/>
                    </a:lnTo>
                    <a:lnTo>
                      <a:pt x="80" y="83"/>
                    </a:lnTo>
                    <a:lnTo>
                      <a:pt x="78" y="81"/>
                    </a:lnTo>
                    <a:lnTo>
                      <a:pt x="75" y="78"/>
                    </a:lnTo>
                    <a:lnTo>
                      <a:pt x="75" y="73"/>
                    </a:lnTo>
                    <a:lnTo>
                      <a:pt x="75" y="67"/>
                    </a:lnTo>
                    <a:lnTo>
                      <a:pt x="72" y="67"/>
                    </a:lnTo>
                    <a:lnTo>
                      <a:pt x="71" y="68"/>
                    </a:lnTo>
                    <a:lnTo>
                      <a:pt x="67" y="70"/>
                    </a:lnTo>
                    <a:lnTo>
                      <a:pt x="69" y="71"/>
                    </a:lnTo>
                    <a:lnTo>
                      <a:pt x="70" y="76"/>
                    </a:lnTo>
                    <a:lnTo>
                      <a:pt x="66" y="79"/>
                    </a:lnTo>
                    <a:lnTo>
                      <a:pt x="63" y="84"/>
                    </a:lnTo>
                    <a:lnTo>
                      <a:pt x="59" y="84"/>
                    </a:lnTo>
                    <a:lnTo>
                      <a:pt x="53" y="81"/>
                    </a:lnTo>
                    <a:lnTo>
                      <a:pt x="51" y="82"/>
                    </a:lnTo>
                    <a:lnTo>
                      <a:pt x="51" y="84"/>
                    </a:lnTo>
                    <a:lnTo>
                      <a:pt x="47" y="85"/>
                    </a:lnTo>
                    <a:lnTo>
                      <a:pt x="47" y="87"/>
                    </a:lnTo>
                    <a:lnTo>
                      <a:pt x="40" y="87"/>
                    </a:lnTo>
                    <a:lnTo>
                      <a:pt x="38" y="85"/>
                    </a:lnTo>
                    <a:lnTo>
                      <a:pt x="34" y="85"/>
                    </a:lnTo>
                    <a:lnTo>
                      <a:pt x="31" y="87"/>
                    </a:lnTo>
                    <a:lnTo>
                      <a:pt x="30" y="85"/>
                    </a:lnTo>
                    <a:lnTo>
                      <a:pt x="26" y="82"/>
                    </a:lnTo>
                    <a:lnTo>
                      <a:pt x="25" y="79"/>
                    </a:lnTo>
                    <a:lnTo>
                      <a:pt x="20" y="81"/>
                    </a:lnTo>
                    <a:lnTo>
                      <a:pt x="19" y="84"/>
                    </a:lnTo>
                    <a:lnTo>
                      <a:pt x="17" y="90"/>
                    </a:lnTo>
                    <a:lnTo>
                      <a:pt x="14" y="91"/>
                    </a:lnTo>
                    <a:lnTo>
                      <a:pt x="13" y="91"/>
                    </a:lnTo>
                    <a:lnTo>
                      <a:pt x="12" y="91"/>
                    </a:lnTo>
                    <a:lnTo>
                      <a:pt x="9" y="89"/>
                    </a:lnTo>
                    <a:lnTo>
                      <a:pt x="9" y="88"/>
                    </a:lnTo>
                    <a:lnTo>
                      <a:pt x="11" y="84"/>
                    </a:lnTo>
                    <a:lnTo>
                      <a:pt x="11" y="82"/>
                    </a:lnTo>
                    <a:lnTo>
                      <a:pt x="7" y="78"/>
                    </a:lnTo>
                    <a:lnTo>
                      <a:pt x="6" y="75"/>
                    </a:lnTo>
                    <a:lnTo>
                      <a:pt x="6" y="73"/>
                    </a:lnTo>
                    <a:lnTo>
                      <a:pt x="3" y="71"/>
                    </a:lnTo>
                    <a:lnTo>
                      <a:pt x="3" y="67"/>
                    </a:lnTo>
                    <a:lnTo>
                      <a:pt x="2" y="65"/>
                    </a:lnTo>
                    <a:lnTo>
                      <a:pt x="0" y="65"/>
                    </a:lnTo>
                    <a:lnTo>
                      <a:pt x="0" y="62"/>
                    </a:lnTo>
                    <a:lnTo>
                      <a:pt x="2" y="60"/>
                    </a:lnTo>
                    <a:lnTo>
                      <a:pt x="1" y="56"/>
                    </a:lnTo>
                    <a:lnTo>
                      <a:pt x="3" y="55"/>
                    </a:lnTo>
                    <a:lnTo>
                      <a:pt x="2" y="53"/>
                    </a:lnTo>
                    <a:lnTo>
                      <a:pt x="3" y="49"/>
                    </a:lnTo>
                    <a:lnTo>
                      <a:pt x="7" y="44"/>
                    </a:lnTo>
                    <a:lnTo>
                      <a:pt x="13" y="44"/>
                    </a:lnTo>
                    <a:lnTo>
                      <a:pt x="12" y="17"/>
                    </a:lnTo>
                    <a:lnTo>
                      <a:pt x="12" y="13"/>
                    </a:lnTo>
                    <a:lnTo>
                      <a:pt x="20" y="13"/>
                    </a:lnTo>
                    <a:lnTo>
                      <a:pt x="20" y="0"/>
                    </a:lnTo>
                    <a:lnTo>
                      <a:pt x="47" y="0"/>
                    </a:lnTo>
                    <a:lnTo>
                      <a:pt x="73" y="0"/>
                    </a:lnTo>
                    <a:lnTo>
                      <a:pt x="100" y="0"/>
                    </a:lnTo>
                    <a:lnTo>
                      <a:pt x="101" y="6"/>
                    </a:lnTo>
                    <a:lnTo>
                      <a:pt x="100" y="8"/>
                    </a:lnTo>
                    <a:lnTo>
                      <a:pt x="101" y="15"/>
                    </a:lnTo>
                    <a:lnTo>
                      <a:pt x="104" y="24"/>
                    </a:lnTo>
                    <a:lnTo>
                      <a:pt x="106" y="25"/>
                    </a:lnTo>
                    <a:lnTo>
                      <a:pt x="110" y="27"/>
                    </a:lnTo>
                    <a:lnTo>
                      <a:pt x="106" y="31"/>
                    </a:lnTo>
                    <a:lnTo>
                      <a:pt x="101" y="32"/>
                    </a:lnTo>
                    <a:lnTo>
                      <a:pt x="100" y="35"/>
                    </a:lnTo>
                    <a:lnTo>
                      <a:pt x="99" y="39"/>
                    </a:lnTo>
                    <a:lnTo>
                      <a:pt x="96" y="49"/>
                    </a:lnTo>
                    <a:lnTo>
                      <a:pt x="96" y="53"/>
                    </a:lnTo>
                    <a:lnTo>
                      <a:pt x="95" y="59"/>
                    </a:lnTo>
                    <a:lnTo>
                      <a:pt x="93" y="65"/>
                    </a:lnTo>
                    <a:lnTo>
                      <a:pt x="89" y="68"/>
                    </a:lnTo>
                    <a:lnTo>
                      <a:pt x="86" y="73"/>
                    </a:lnTo>
                    <a:lnTo>
                      <a:pt x="86" y="77"/>
                    </a:lnTo>
                    <a:lnTo>
                      <a:pt x="82" y="78"/>
                    </a:lnTo>
                    <a:lnTo>
                      <a:pt x="80" y="85"/>
                    </a:lnTo>
                    <a:lnTo>
                      <a:pt x="80" y="8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7" name="Freeform 149"/>
              <p:cNvSpPr>
                <a:spLocks/>
              </p:cNvSpPr>
              <p:nvPr/>
            </p:nvSpPr>
            <p:spPr bwMode="auto">
              <a:xfrm>
                <a:off x="2798763" y="5661025"/>
                <a:ext cx="33338" cy="36513"/>
              </a:xfrm>
              <a:custGeom>
                <a:avLst/>
                <a:gdLst>
                  <a:gd name="T0" fmla="*/ 12 w 21"/>
                  <a:gd name="T1" fmla="*/ 23 h 23"/>
                  <a:gd name="T2" fmla="*/ 11 w 21"/>
                  <a:gd name="T3" fmla="*/ 22 h 23"/>
                  <a:gd name="T4" fmla="*/ 6 w 21"/>
                  <a:gd name="T5" fmla="*/ 19 h 23"/>
                  <a:gd name="T6" fmla="*/ 3 w 21"/>
                  <a:gd name="T7" fmla="*/ 15 h 23"/>
                  <a:gd name="T8" fmla="*/ 1 w 21"/>
                  <a:gd name="T9" fmla="*/ 13 h 23"/>
                  <a:gd name="T10" fmla="*/ 0 w 21"/>
                  <a:gd name="T11" fmla="*/ 8 h 23"/>
                  <a:gd name="T12" fmla="*/ 4 w 21"/>
                  <a:gd name="T13" fmla="*/ 5 h 23"/>
                  <a:gd name="T14" fmla="*/ 5 w 21"/>
                  <a:gd name="T15" fmla="*/ 3 h 23"/>
                  <a:gd name="T16" fmla="*/ 6 w 21"/>
                  <a:gd name="T17" fmla="*/ 2 h 23"/>
                  <a:gd name="T18" fmla="*/ 9 w 21"/>
                  <a:gd name="T19" fmla="*/ 1 h 23"/>
                  <a:gd name="T20" fmla="*/ 10 w 21"/>
                  <a:gd name="T21" fmla="*/ 0 h 23"/>
                  <a:gd name="T22" fmla="*/ 15 w 21"/>
                  <a:gd name="T23" fmla="*/ 0 h 23"/>
                  <a:gd name="T24" fmla="*/ 17 w 21"/>
                  <a:gd name="T25" fmla="*/ 2 h 23"/>
                  <a:gd name="T26" fmla="*/ 18 w 21"/>
                  <a:gd name="T27" fmla="*/ 6 h 23"/>
                  <a:gd name="T28" fmla="*/ 18 w 21"/>
                  <a:gd name="T29" fmla="*/ 7 h 23"/>
                  <a:gd name="T30" fmla="*/ 19 w 21"/>
                  <a:gd name="T31" fmla="*/ 9 h 23"/>
                  <a:gd name="T32" fmla="*/ 19 w 21"/>
                  <a:gd name="T33" fmla="*/ 12 h 23"/>
                  <a:gd name="T34" fmla="*/ 21 w 21"/>
                  <a:gd name="T35" fmla="*/ 12 h 23"/>
                  <a:gd name="T36" fmla="*/ 18 w 21"/>
                  <a:gd name="T37" fmla="*/ 14 h 23"/>
                  <a:gd name="T38" fmla="*/ 15 w 21"/>
                  <a:gd name="T39" fmla="*/ 18 h 23"/>
                  <a:gd name="T40" fmla="*/ 15 w 21"/>
                  <a:gd name="T41" fmla="*/ 20 h 23"/>
                  <a:gd name="T42" fmla="*/ 12 w 21"/>
                  <a:gd name="T43"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23">
                    <a:moveTo>
                      <a:pt x="12" y="23"/>
                    </a:moveTo>
                    <a:lnTo>
                      <a:pt x="11" y="22"/>
                    </a:lnTo>
                    <a:lnTo>
                      <a:pt x="6" y="19"/>
                    </a:lnTo>
                    <a:lnTo>
                      <a:pt x="3" y="15"/>
                    </a:lnTo>
                    <a:lnTo>
                      <a:pt x="1" y="13"/>
                    </a:lnTo>
                    <a:lnTo>
                      <a:pt x="0" y="8"/>
                    </a:lnTo>
                    <a:lnTo>
                      <a:pt x="4" y="5"/>
                    </a:lnTo>
                    <a:lnTo>
                      <a:pt x="5" y="3"/>
                    </a:lnTo>
                    <a:lnTo>
                      <a:pt x="6" y="2"/>
                    </a:lnTo>
                    <a:lnTo>
                      <a:pt x="9" y="1"/>
                    </a:lnTo>
                    <a:lnTo>
                      <a:pt x="10" y="0"/>
                    </a:lnTo>
                    <a:lnTo>
                      <a:pt x="15" y="0"/>
                    </a:lnTo>
                    <a:lnTo>
                      <a:pt x="17" y="2"/>
                    </a:lnTo>
                    <a:lnTo>
                      <a:pt x="18" y="6"/>
                    </a:lnTo>
                    <a:lnTo>
                      <a:pt x="18" y="7"/>
                    </a:lnTo>
                    <a:lnTo>
                      <a:pt x="19" y="9"/>
                    </a:lnTo>
                    <a:lnTo>
                      <a:pt x="19" y="12"/>
                    </a:lnTo>
                    <a:lnTo>
                      <a:pt x="21" y="12"/>
                    </a:lnTo>
                    <a:lnTo>
                      <a:pt x="18" y="14"/>
                    </a:lnTo>
                    <a:lnTo>
                      <a:pt x="15" y="18"/>
                    </a:lnTo>
                    <a:lnTo>
                      <a:pt x="15" y="20"/>
                    </a:lnTo>
                    <a:lnTo>
                      <a:pt x="12" y="2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8" name="Freeform 150"/>
              <p:cNvSpPr>
                <a:spLocks/>
              </p:cNvSpPr>
              <p:nvPr/>
            </p:nvSpPr>
            <p:spPr bwMode="auto">
              <a:xfrm>
                <a:off x="2752725" y="5589588"/>
                <a:ext cx="65088" cy="47625"/>
              </a:xfrm>
              <a:custGeom>
                <a:avLst/>
                <a:gdLst>
                  <a:gd name="T0" fmla="*/ 6 w 41"/>
                  <a:gd name="T1" fmla="*/ 21 h 30"/>
                  <a:gd name="T2" fmla="*/ 4 w 41"/>
                  <a:gd name="T3" fmla="*/ 16 h 30"/>
                  <a:gd name="T4" fmla="*/ 0 w 41"/>
                  <a:gd name="T5" fmla="*/ 13 h 30"/>
                  <a:gd name="T6" fmla="*/ 4 w 41"/>
                  <a:gd name="T7" fmla="*/ 12 h 30"/>
                  <a:gd name="T8" fmla="*/ 6 w 41"/>
                  <a:gd name="T9" fmla="*/ 7 h 30"/>
                  <a:gd name="T10" fmla="*/ 9 w 41"/>
                  <a:gd name="T11" fmla="*/ 4 h 30"/>
                  <a:gd name="T12" fmla="*/ 10 w 41"/>
                  <a:gd name="T13" fmla="*/ 1 h 30"/>
                  <a:gd name="T14" fmla="*/ 13 w 41"/>
                  <a:gd name="T15" fmla="*/ 2 h 30"/>
                  <a:gd name="T16" fmla="*/ 17 w 41"/>
                  <a:gd name="T17" fmla="*/ 0 h 30"/>
                  <a:gd name="T18" fmla="*/ 21 w 41"/>
                  <a:gd name="T19" fmla="*/ 0 h 30"/>
                  <a:gd name="T20" fmla="*/ 24 w 41"/>
                  <a:gd name="T21" fmla="*/ 2 h 30"/>
                  <a:gd name="T22" fmla="*/ 28 w 41"/>
                  <a:gd name="T23" fmla="*/ 4 h 30"/>
                  <a:gd name="T24" fmla="*/ 33 w 41"/>
                  <a:gd name="T25" fmla="*/ 10 h 30"/>
                  <a:gd name="T26" fmla="*/ 36 w 41"/>
                  <a:gd name="T27" fmla="*/ 15 h 30"/>
                  <a:gd name="T28" fmla="*/ 38 w 41"/>
                  <a:gd name="T29" fmla="*/ 18 h 30"/>
                  <a:gd name="T30" fmla="*/ 39 w 41"/>
                  <a:gd name="T31" fmla="*/ 22 h 30"/>
                  <a:gd name="T32" fmla="*/ 41 w 41"/>
                  <a:gd name="T33" fmla="*/ 24 h 30"/>
                  <a:gd name="T34" fmla="*/ 41 w 41"/>
                  <a:gd name="T35" fmla="*/ 27 h 30"/>
                  <a:gd name="T36" fmla="*/ 41 w 41"/>
                  <a:gd name="T37" fmla="*/ 29 h 30"/>
                  <a:gd name="T38" fmla="*/ 40 w 41"/>
                  <a:gd name="T39" fmla="*/ 29 h 30"/>
                  <a:gd name="T40" fmla="*/ 36 w 41"/>
                  <a:gd name="T41" fmla="*/ 29 h 30"/>
                  <a:gd name="T42" fmla="*/ 36 w 41"/>
                  <a:gd name="T43" fmla="*/ 29 h 30"/>
                  <a:gd name="T44" fmla="*/ 35 w 41"/>
                  <a:gd name="T45" fmla="*/ 30 h 30"/>
                  <a:gd name="T46" fmla="*/ 30 w 41"/>
                  <a:gd name="T47" fmla="*/ 28 h 30"/>
                  <a:gd name="T48" fmla="*/ 27 w 41"/>
                  <a:gd name="T49" fmla="*/ 28 h 30"/>
                  <a:gd name="T50" fmla="*/ 15 w 41"/>
                  <a:gd name="T51" fmla="*/ 28 h 30"/>
                  <a:gd name="T52" fmla="*/ 12 w 41"/>
                  <a:gd name="T53" fmla="*/ 29 h 30"/>
                  <a:gd name="T54" fmla="*/ 10 w 41"/>
                  <a:gd name="T55" fmla="*/ 28 h 30"/>
                  <a:gd name="T56" fmla="*/ 6 w 41"/>
                  <a:gd name="T57" fmla="*/ 29 h 30"/>
                  <a:gd name="T58" fmla="*/ 5 w 41"/>
                  <a:gd name="T59" fmla="*/ 24 h 30"/>
                  <a:gd name="T60" fmla="*/ 12 w 41"/>
                  <a:gd name="T61" fmla="*/ 24 h 30"/>
                  <a:gd name="T62" fmla="*/ 13 w 41"/>
                  <a:gd name="T63" fmla="*/ 23 h 30"/>
                  <a:gd name="T64" fmla="*/ 15 w 41"/>
                  <a:gd name="T65" fmla="*/ 23 h 30"/>
                  <a:gd name="T66" fmla="*/ 17 w 41"/>
                  <a:gd name="T67" fmla="*/ 22 h 30"/>
                  <a:gd name="T68" fmla="*/ 19 w 41"/>
                  <a:gd name="T69" fmla="*/ 23 h 30"/>
                  <a:gd name="T70" fmla="*/ 23 w 41"/>
                  <a:gd name="T71" fmla="*/ 23 h 30"/>
                  <a:gd name="T72" fmla="*/ 25 w 41"/>
                  <a:gd name="T73" fmla="*/ 22 h 30"/>
                  <a:gd name="T74" fmla="*/ 24 w 41"/>
                  <a:gd name="T75" fmla="*/ 19 h 30"/>
                  <a:gd name="T76" fmla="*/ 22 w 41"/>
                  <a:gd name="T77" fmla="*/ 21 h 30"/>
                  <a:gd name="T78" fmla="*/ 19 w 41"/>
                  <a:gd name="T79" fmla="*/ 21 h 30"/>
                  <a:gd name="T80" fmla="*/ 17 w 41"/>
                  <a:gd name="T81" fmla="*/ 19 h 30"/>
                  <a:gd name="T82" fmla="*/ 15 w 41"/>
                  <a:gd name="T83" fmla="*/ 19 h 30"/>
                  <a:gd name="T84" fmla="*/ 13 w 41"/>
                  <a:gd name="T85" fmla="*/ 21 h 30"/>
                  <a:gd name="T86" fmla="*/ 6 w 41"/>
                  <a:gd name="T87" fmla="*/ 2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1" h="30">
                    <a:moveTo>
                      <a:pt x="6" y="21"/>
                    </a:moveTo>
                    <a:lnTo>
                      <a:pt x="4" y="16"/>
                    </a:lnTo>
                    <a:lnTo>
                      <a:pt x="0" y="13"/>
                    </a:lnTo>
                    <a:lnTo>
                      <a:pt x="4" y="12"/>
                    </a:lnTo>
                    <a:lnTo>
                      <a:pt x="6" y="7"/>
                    </a:lnTo>
                    <a:lnTo>
                      <a:pt x="9" y="4"/>
                    </a:lnTo>
                    <a:lnTo>
                      <a:pt x="10" y="1"/>
                    </a:lnTo>
                    <a:lnTo>
                      <a:pt x="13" y="2"/>
                    </a:lnTo>
                    <a:lnTo>
                      <a:pt x="17" y="0"/>
                    </a:lnTo>
                    <a:lnTo>
                      <a:pt x="21" y="0"/>
                    </a:lnTo>
                    <a:lnTo>
                      <a:pt x="24" y="2"/>
                    </a:lnTo>
                    <a:lnTo>
                      <a:pt x="28" y="4"/>
                    </a:lnTo>
                    <a:lnTo>
                      <a:pt x="33" y="10"/>
                    </a:lnTo>
                    <a:lnTo>
                      <a:pt x="36" y="15"/>
                    </a:lnTo>
                    <a:lnTo>
                      <a:pt x="38" y="18"/>
                    </a:lnTo>
                    <a:lnTo>
                      <a:pt x="39" y="22"/>
                    </a:lnTo>
                    <a:lnTo>
                      <a:pt x="41" y="24"/>
                    </a:lnTo>
                    <a:lnTo>
                      <a:pt x="41" y="27"/>
                    </a:lnTo>
                    <a:lnTo>
                      <a:pt x="41" y="29"/>
                    </a:lnTo>
                    <a:lnTo>
                      <a:pt x="40" y="29"/>
                    </a:lnTo>
                    <a:lnTo>
                      <a:pt x="36" y="29"/>
                    </a:lnTo>
                    <a:lnTo>
                      <a:pt x="36" y="29"/>
                    </a:lnTo>
                    <a:lnTo>
                      <a:pt x="35" y="30"/>
                    </a:lnTo>
                    <a:lnTo>
                      <a:pt x="30" y="28"/>
                    </a:lnTo>
                    <a:lnTo>
                      <a:pt x="27" y="28"/>
                    </a:lnTo>
                    <a:lnTo>
                      <a:pt x="15" y="28"/>
                    </a:lnTo>
                    <a:lnTo>
                      <a:pt x="12" y="29"/>
                    </a:lnTo>
                    <a:lnTo>
                      <a:pt x="10" y="28"/>
                    </a:lnTo>
                    <a:lnTo>
                      <a:pt x="6" y="29"/>
                    </a:lnTo>
                    <a:lnTo>
                      <a:pt x="5" y="24"/>
                    </a:lnTo>
                    <a:lnTo>
                      <a:pt x="12" y="24"/>
                    </a:lnTo>
                    <a:lnTo>
                      <a:pt x="13" y="23"/>
                    </a:lnTo>
                    <a:lnTo>
                      <a:pt x="15" y="23"/>
                    </a:lnTo>
                    <a:lnTo>
                      <a:pt x="17" y="22"/>
                    </a:lnTo>
                    <a:lnTo>
                      <a:pt x="19" y="23"/>
                    </a:lnTo>
                    <a:lnTo>
                      <a:pt x="23" y="23"/>
                    </a:lnTo>
                    <a:lnTo>
                      <a:pt x="25" y="22"/>
                    </a:lnTo>
                    <a:lnTo>
                      <a:pt x="24" y="19"/>
                    </a:lnTo>
                    <a:lnTo>
                      <a:pt x="22" y="21"/>
                    </a:lnTo>
                    <a:lnTo>
                      <a:pt x="19" y="21"/>
                    </a:lnTo>
                    <a:lnTo>
                      <a:pt x="17" y="19"/>
                    </a:lnTo>
                    <a:lnTo>
                      <a:pt x="15" y="19"/>
                    </a:lnTo>
                    <a:lnTo>
                      <a:pt x="13" y="21"/>
                    </a:lnTo>
                    <a:lnTo>
                      <a:pt x="6" y="21"/>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59" name="Freeform 151"/>
              <p:cNvSpPr>
                <a:spLocks/>
              </p:cNvSpPr>
              <p:nvPr/>
            </p:nvSpPr>
            <p:spPr bwMode="auto">
              <a:xfrm>
                <a:off x="3376613" y="5638800"/>
                <a:ext cx="107950" cy="146050"/>
              </a:xfrm>
              <a:custGeom>
                <a:avLst/>
                <a:gdLst>
                  <a:gd name="T0" fmla="*/ 68 w 68"/>
                  <a:gd name="T1" fmla="*/ 3 h 92"/>
                  <a:gd name="T2" fmla="*/ 68 w 68"/>
                  <a:gd name="T3" fmla="*/ 0 h 92"/>
                  <a:gd name="T4" fmla="*/ 66 w 68"/>
                  <a:gd name="T5" fmla="*/ 0 h 92"/>
                  <a:gd name="T6" fmla="*/ 62 w 68"/>
                  <a:gd name="T7" fmla="*/ 3 h 92"/>
                  <a:gd name="T8" fmla="*/ 59 w 68"/>
                  <a:gd name="T9" fmla="*/ 4 h 92"/>
                  <a:gd name="T10" fmla="*/ 55 w 68"/>
                  <a:gd name="T11" fmla="*/ 5 h 92"/>
                  <a:gd name="T12" fmla="*/ 54 w 68"/>
                  <a:gd name="T13" fmla="*/ 5 h 92"/>
                  <a:gd name="T14" fmla="*/ 50 w 68"/>
                  <a:gd name="T15" fmla="*/ 5 h 92"/>
                  <a:gd name="T16" fmla="*/ 48 w 68"/>
                  <a:gd name="T17" fmla="*/ 7 h 92"/>
                  <a:gd name="T18" fmla="*/ 44 w 68"/>
                  <a:gd name="T19" fmla="*/ 7 h 92"/>
                  <a:gd name="T20" fmla="*/ 38 w 68"/>
                  <a:gd name="T21" fmla="*/ 9 h 92"/>
                  <a:gd name="T22" fmla="*/ 31 w 68"/>
                  <a:gd name="T23" fmla="*/ 10 h 92"/>
                  <a:gd name="T24" fmla="*/ 25 w 68"/>
                  <a:gd name="T25" fmla="*/ 11 h 92"/>
                  <a:gd name="T26" fmla="*/ 21 w 68"/>
                  <a:gd name="T27" fmla="*/ 11 h 92"/>
                  <a:gd name="T28" fmla="*/ 18 w 68"/>
                  <a:gd name="T29" fmla="*/ 9 h 92"/>
                  <a:gd name="T30" fmla="*/ 17 w 68"/>
                  <a:gd name="T31" fmla="*/ 5 h 92"/>
                  <a:gd name="T32" fmla="*/ 14 w 68"/>
                  <a:gd name="T33" fmla="*/ 4 h 92"/>
                  <a:gd name="T34" fmla="*/ 12 w 68"/>
                  <a:gd name="T35" fmla="*/ 8 h 92"/>
                  <a:gd name="T36" fmla="*/ 10 w 68"/>
                  <a:gd name="T37" fmla="*/ 10 h 92"/>
                  <a:gd name="T38" fmla="*/ 13 w 68"/>
                  <a:gd name="T39" fmla="*/ 15 h 92"/>
                  <a:gd name="T40" fmla="*/ 15 w 68"/>
                  <a:gd name="T41" fmla="*/ 17 h 92"/>
                  <a:gd name="T42" fmla="*/ 18 w 68"/>
                  <a:gd name="T43" fmla="*/ 20 h 92"/>
                  <a:gd name="T44" fmla="*/ 41 w 68"/>
                  <a:gd name="T45" fmla="*/ 28 h 92"/>
                  <a:gd name="T46" fmla="*/ 45 w 68"/>
                  <a:gd name="T47" fmla="*/ 28 h 92"/>
                  <a:gd name="T48" fmla="*/ 27 w 68"/>
                  <a:gd name="T49" fmla="*/ 48 h 92"/>
                  <a:gd name="T50" fmla="*/ 18 w 68"/>
                  <a:gd name="T51" fmla="*/ 49 h 92"/>
                  <a:gd name="T52" fmla="*/ 12 w 68"/>
                  <a:gd name="T53" fmla="*/ 54 h 92"/>
                  <a:gd name="T54" fmla="*/ 8 w 68"/>
                  <a:gd name="T55" fmla="*/ 54 h 92"/>
                  <a:gd name="T56" fmla="*/ 6 w 68"/>
                  <a:gd name="T57" fmla="*/ 55 h 92"/>
                  <a:gd name="T58" fmla="*/ 0 w 68"/>
                  <a:gd name="T59" fmla="*/ 63 h 92"/>
                  <a:gd name="T60" fmla="*/ 1 w 68"/>
                  <a:gd name="T61" fmla="*/ 87 h 92"/>
                  <a:gd name="T62" fmla="*/ 4 w 68"/>
                  <a:gd name="T63" fmla="*/ 92 h 92"/>
                  <a:gd name="T64" fmla="*/ 6 w 68"/>
                  <a:gd name="T65" fmla="*/ 91 h 92"/>
                  <a:gd name="T66" fmla="*/ 7 w 68"/>
                  <a:gd name="T67" fmla="*/ 87 h 92"/>
                  <a:gd name="T68" fmla="*/ 14 w 68"/>
                  <a:gd name="T69" fmla="*/ 79 h 92"/>
                  <a:gd name="T70" fmla="*/ 21 w 68"/>
                  <a:gd name="T71" fmla="*/ 74 h 92"/>
                  <a:gd name="T72" fmla="*/ 31 w 68"/>
                  <a:gd name="T73" fmla="*/ 68 h 92"/>
                  <a:gd name="T74" fmla="*/ 37 w 68"/>
                  <a:gd name="T75" fmla="*/ 62 h 92"/>
                  <a:gd name="T76" fmla="*/ 45 w 68"/>
                  <a:gd name="T77" fmla="*/ 54 h 92"/>
                  <a:gd name="T78" fmla="*/ 52 w 68"/>
                  <a:gd name="T79" fmla="*/ 46 h 92"/>
                  <a:gd name="T80" fmla="*/ 56 w 68"/>
                  <a:gd name="T81" fmla="*/ 36 h 92"/>
                  <a:gd name="T82" fmla="*/ 61 w 68"/>
                  <a:gd name="T83" fmla="*/ 27 h 92"/>
                  <a:gd name="T84" fmla="*/ 65 w 68"/>
                  <a:gd name="T85" fmla="*/ 20 h 92"/>
                  <a:gd name="T86" fmla="*/ 66 w 68"/>
                  <a:gd name="T87" fmla="*/ 13 h 92"/>
                  <a:gd name="T88" fmla="*/ 67 w 68"/>
                  <a:gd name="T89" fmla="*/ 10 h 92"/>
                  <a:gd name="T90" fmla="*/ 67 w 68"/>
                  <a:gd name="T91" fmla="*/ 7 h 92"/>
                  <a:gd name="T92" fmla="*/ 68 w 68"/>
                  <a:gd name="T93"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8" h="92">
                    <a:moveTo>
                      <a:pt x="68" y="3"/>
                    </a:moveTo>
                    <a:lnTo>
                      <a:pt x="68" y="0"/>
                    </a:lnTo>
                    <a:lnTo>
                      <a:pt x="66" y="0"/>
                    </a:lnTo>
                    <a:lnTo>
                      <a:pt x="62" y="3"/>
                    </a:lnTo>
                    <a:lnTo>
                      <a:pt x="59" y="4"/>
                    </a:lnTo>
                    <a:lnTo>
                      <a:pt x="55" y="5"/>
                    </a:lnTo>
                    <a:lnTo>
                      <a:pt x="54" y="5"/>
                    </a:lnTo>
                    <a:lnTo>
                      <a:pt x="50" y="5"/>
                    </a:lnTo>
                    <a:lnTo>
                      <a:pt x="48" y="7"/>
                    </a:lnTo>
                    <a:lnTo>
                      <a:pt x="44" y="7"/>
                    </a:lnTo>
                    <a:lnTo>
                      <a:pt x="38" y="9"/>
                    </a:lnTo>
                    <a:lnTo>
                      <a:pt x="31" y="10"/>
                    </a:lnTo>
                    <a:lnTo>
                      <a:pt x="25" y="11"/>
                    </a:lnTo>
                    <a:lnTo>
                      <a:pt x="21" y="11"/>
                    </a:lnTo>
                    <a:lnTo>
                      <a:pt x="18" y="9"/>
                    </a:lnTo>
                    <a:lnTo>
                      <a:pt x="17" y="5"/>
                    </a:lnTo>
                    <a:lnTo>
                      <a:pt x="14" y="4"/>
                    </a:lnTo>
                    <a:lnTo>
                      <a:pt x="12" y="8"/>
                    </a:lnTo>
                    <a:lnTo>
                      <a:pt x="10" y="10"/>
                    </a:lnTo>
                    <a:lnTo>
                      <a:pt x="13" y="15"/>
                    </a:lnTo>
                    <a:lnTo>
                      <a:pt x="15" y="17"/>
                    </a:lnTo>
                    <a:lnTo>
                      <a:pt x="18" y="20"/>
                    </a:lnTo>
                    <a:lnTo>
                      <a:pt x="41" y="28"/>
                    </a:lnTo>
                    <a:lnTo>
                      <a:pt x="45" y="28"/>
                    </a:lnTo>
                    <a:lnTo>
                      <a:pt x="27" y="48"/>
                    </a:lnTo>
                    <a:lnTo>
                      <a:pt x="18" y="49"/>
                    </a:lnTo>
                    <a:lnTo>
                      <a:pt x="12" y="54"/>
                    </a:lnTo>
                    <a:lnTo>
                      <a:pt x="8" y="54"/>
                    </a:lnTo>
                    <a:lnTo>
                      <a:pt x="6" y="55"/>
                    </a:lnTo>
                    <a:lnTo>
                      <a:pt x="0" y="63"/>
                    </a:lnTo>
                    <a:lnTo>
                      <a:pt x="1" y="87"/>
                    </a:lnTo>
                    <a:lnTo>
                      <a:pt x="4" y="92"/>
                    </a:lnTo>
                    <a:lnTo>
                      <a:pt x="6" y="91"/>
                    </a:lnTo>
                    <a:lnTo>
                      <a:pt x="7" y="87"/>
                    </a:lnTo>
                    <a:lnTo>
                      <a:pt x="14" y="79"/>
                    </a:lnTo>
                    <a:lnTo>
                      <a:pt x="21" y="74"/>
                    </a:lnTo>
                    <a:lnTo>
                      <a:pt x="31" y="68"/>
                    </a:lnTo>
                    <a:lnTo>
                      <a:pt x="37" y="62"/>
                    </a:lnTo>
                    <a:lnTo>
                      <a:pt x="45" y="54"/>
                    </a:lnTo>
                    <a:lnTo>
                      <a:pt x="52" y="46"/>
                    </a:lnTo>
                    <a:lnTo>
                      <a:pt x="56" y="36"/>
                    </a:lnTo>
                    <a:lnTo>
                      <a:pt x="61" y="27"/>
                    </a:lnTo>
                    <a:lnTo>
                      <a:pt x="65" y="20"/>
                    </a:lnTo>
                    <a:lnTo>
                      <a:pt x="66" y="13"/>
                    </a:lnTo>
                    <a:lnTo>
                      <a:pt x="67" y="10"/>
                    </a:lnTo>
                    <a:lnTo>
                      <a:pt x="67" y="7"/>
                    </a:lnTo>
                    <a:lnTo>
                      <a:pt x="68" y="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1" name="Freeform 153"/>
              <p:cNvSpPr>
                <a:spLocks/>
              </p:cNvSpPr>
              <p:nvPr/>
            </p:nvSpPr>
            <p:spPr bwMode="auto">
              <a:xfrm>
                <a:off x="3195638" y="5637213"/>
                <a:ext cx="120650" cy="93663"/>
              </a:xfrm>
              <a:custGeom>
                <a:avLst/>
                <a:gdLst>
                  <a:gd name="T0" fmla="*/ 67 w 76"/>
                  <a:gd name="T1" fmla="*/ 20 h 59"/>
                  <a:gd name="T2" fmla="*/ 68 w 76"/>
                  <a:gd name="T3" fmla="*/ 24 h 59"/>
                  <a:gd name="T4" fmla="*/ 67 w 76"/>
                  <a:gd name="T5" fmla="*/ 27 h 59"/>
                  <a:gd name="T6" fmla="*/ 63 w 76"/>
                  <a:gd name="T7" fmla="*/ 27 h 59"/>
                  <a:gd name="T8" fmla="*/ 60 w 76"/>
                  <a:gd name="T9" fmla="*/ 30 h 59"/>
                  <a:gd name="T10" fmla="*/ 64 w 76"/>
                  <a:gd name="T11" fmla="*/ 30 h 59"/>
                  <a:gd name="T12" fmla="*/ 68 w 76"/>
                  <a:gd name="T13" fmla="*/ 34 h 59"/>
                  <a:gd name="T14" fmla="*/ 69 w 76"/>
                  <a:gd name="T15" fmla="*/ 37 h 59"/>
                  <a:gd name="T16" fmla="*/ 73 w 76"/>
                  <a:gd name="T17" fmla="*/ 39 h 59"/>
                  <a:gd name="T18" fmla="*/ 76 w 76"/>
                  <a:gd name="T19" fmla="*/ 46 h 59"/>
                  <a:gd name="T20" fmla="*/ 71 w 76"/>
                  <a:gd name="T21" fmla="*/ 50 h 59"/>
                  <a:gd name="T22" fmla="*/ 68 w 76"/>
                  <a:gd name="T23" fmla="*/ 55 h 59"/>
                  <a:gd name="T24" fmla="*/ 63 w 76"/>
                  <a:gd name="T25" fmla="*/ 57 h 59"/>
                  <a:gd name="T26" fmla="*/ 58 w 76"/>
                  <a:gd name="T27" fmla="*/ 57 h 59"/>
                  <a:gd name="T28" fmla="*/ 53 w 76"/>
                  <a:gd name="T29" fmla="*/ 58 h 59"/>
                  <a:gd name="T30" fmla="*/ 48 w 76"/>
                  <a:gd name="T31" fmla="*/ 57 h 59"/>
                  <a:gd name="T32" fmla="*/ 46 w 76"/>
                  <a:gd name="T33" fmla="*/ 59 h 59"/>
                  <a:gd name="T34" fmla="*/ 40 w 76"/>
                  <a:gd name="T35" fmla="*/ 55 h 59"/>
                  <a:gd name="T36" fmla="*/ 39 w 76"/>
                  <a:gd name="T37" fmla="*/ 52 h 59"/>
                  <a:gd name="T38" fmla="*/ 35 w 76"/>
                  <a:gd name="T39" fmla="*/ 53 h 59"/>
                  <a:gd name="T40" fmla="*/ 31 w 76"/>
                  <a:gd name="T41" fmla="*/ 52 h 59"/>
                  <a:gd name="T42" fmla="*/ 30 w 76"/>
                  <a:gd name="T43" fmla="*/ 53 h 59"/>
                  <a:gd name="T44" fmla="*/ 27 w 76"/>
                  <a:gd name="T45" fmla="*/ 53 h 59"/>
                  <a:gd name="T46" fmla="*/ 23 w 76"/>
                  <a:gd name="T47" fmla="*/ 47 h 59"/>
                  <a:gd name="T48" fmla="*/ 22 w 76"/>
                  <a:gd name="T49" fmla="*/ 45 h 59"/>
                  <a:gd name="T50" fmla="*/ 17 w 76"/>
                  <a:gd name="T51" fmla="*/ 43 h 59"/>
                  <a:gd name="T52" fmla="*/ 15 w 76"/>
                  <a:gd name="T53" fmla="*/ 39 h 59"/>
                  <a:gd name="T54" fmla="*/ 12 w 76"/>
                  <a:gd name="T55" fmla="*/ 37 h 59"/>
                  <a:gd name="T56" fmla="*/ 7 w 76"/>
                  <a:gd name="T57" fmla="*/ 33 h 59"/>
                  <a:gd name="T58" fmla="*/ 7 w 76"/>
                  <a:gd name="T59" fmla="*/ 30 h 59"/>
                  <a:gd name="T60" fmla="*/ 4 w 76"/>
                  <a:gd name="T61" fmla="*/ 28 h 59"/>
                  <a:gd name="T62" fmla="*/ 0 w 76"/>
                  <a:gd name="T63" fmla="*/ 24 h 59"/>
                  <a:gd name="T64" fmla="*/ 1 w 76"/>
                  <a:gd name="T65" fmla="*/ 24 h 59"/>
                  <a:gd name="T66" fmla="*/ 4 w 76"/>
                  <a:gd name="T67" fmla="*/ 23 h 59"/>
                  <a:gd name="T68" fmla="*/ 6 w 76"/>
                  <a:gd name="T69" fmla="*/ 17 h 59"/>
                  <a:gd name="T70" fmla="*/ 7 w 76"/>
                  <a:gd name="T71" fmla="*/ 14 h 59"/>
                  <a:gd name="T72" fmla="*/ 12 w 76"/>
                  <a:gd name="T73" fmla="*/ 12 h 59"/>
                  <a:gd name="T74" fmla="*/ 13 w 76"/>
                  <a:gd name="T75" fmla="*/ 15 h 59"/>
                  <a:gd name="T76" fmla="*/ 17 w 76"/>
                  <a:gd name="T77" fmla="*/ 18 h 59"/>
                  <a:gd name="T78" fmla="*/ 18 w 76"/>
                  <a:gd name="T79" fmla="*/ 20 h 59"/>
                  <a:gd name="T80" fmla="*/ 21 w 76"/>
                  <a:gd name="T81" fmla="*/ 18 h 59"/>
                  <a:gd name="T82" fmla="*/ 25 w 76"/>
                  <a:gd name="T83" fmla="*/ 18 h 59"/>
                  <a:gd name="T84" fmla="*/ 27 w 76"/>
                  <a:gd name="T85" fmla="*/ 20 h 59"/>
                  <a:gd name="T86" fmla="*/ 34 w 76"/>
                  <a:gd name="T87" fmla="*/ 20 h 59"/>
                  <a:gd name="T88" fmla="*/ 34 w 76"/>
                  <a:gd name="T89" fmla="*/ 18 h 59"/>
                  <a:gd name="T90" fmla="*/ 38 w 76"/>
                  <a:gd name="T91" fmla="*/ 17 h 59"/>
                  <a:gd name="T92" fmla="*/ 38 w 76"/>
                  <a:gd name="T93" fmla="*/ 15 h 59"/>
                  <a:gd name="T94" fmla="*/ 40 w 76"/>
                  <a:gd name="T95" fmla="*/ 14 h 59"/>
                  <a:gd name="T96" fmla="*/ 46 w 76"/>
                  <a:gd name="T97" fmla="*/ 17 h 59"/>
                  <a:gd name="T98" fmla="*/ 50 w 76"/>
                  <a:gd name="T99" fmla="*/ 17 h 59"/>
                  <a:gd name="T100" fmla="*/ 53 w 76"/>
                  <a:gd name="T101" fmla="*/ 12 h 59"/>
                  <a:gd name="T102" fmla="*/ 57 w 76"/>
                  <a:gd name="T103" fmla="*/ 9 h 59"/>
                  <a:gd name="T104" fmla="*/ 56 w 76"/>
                  <a:gd name="T105" fmla="*/ 4 h 59"/>
                  <a:gd name="T106" fmla="*/ 54 w 76"/>
                  <a:gd name="T107" fmla="*/ 3 h 59"/>
                  <a:gd name="T108" fmla="*/ 58 w 76"/>
                  <a:gd name="T109" fmla="*/ 1 h 59"/>
                  <a:gd name="T110" fmla="*/ 59 w 76"/>
                  <a:gd name="T111" fmla="*/ 0 h 59"/>
                  <a:gd name="T112" fmla="*/ 62 w 76"/>
                  <a:gd name="T113" fmla="*/ 0 h 59"/>
                  <a:gd name="T114" fmla="*/ 62 w 76"/>
                  <a:gd name="T115" fmla="*/ 6 h 59"/>
                  <a:gd name="T116" fmla="*/ 62 w 76"/>
                  <a:gd name="T117" fmla="*/ 11 h 59"/>
                  <a:gd name="T118" fmla="*/ 65 w 76"/>
                  <a:gd name="T119" fmla="*/ 14 h 59"/>
                  <a:gd name="T120" fmla="*/ 67 w 76"/>
                  <a:gd name="T121" fmla="*/ 16 h 59"/>
                  <a:gd name="T122" fmla="*/ 67 w 76"/>
                  <a:gd name="T123" fmla="*/ 20 h 59"/>
                  <a:gd name="T124" fmla="*/ 67 w 76"/>
                  <a:gd name="T125"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6" h="59">
                    <a:moveTo>
                      <a:pt x="67" y="20"/>
                    </a:moveTo>
                    <a:lnTo>
                      <a:pt x="68" y="24"/>
                    </a:lnTo>
                    <a:lnTo>
                      <a:pt x="67" y="27"/>
                    </a:lnTo>
                    <a:lnTo>
                      <a:pt x="63" y="27"/>
                    </a:lnTo>
                    <a:lnTo>
                      <a:pt x="60" y="30"/>
                    </a:lnTo>
                    <a:lnTo>
                      <a:pt x="64" y="30"/>
                    </a:lnTo>
                    <a:lnTo>
                      <a:pt x="68" y="34"/>
                    </a:lnTo>
                    <a:lnTo>
                      <a:pt x="69" y="37"/>
                    </a:lnTo>
                    <a:lnTo>
                      <a:pt x="73" y="39"/>
                    </a:lnTo>
                    <a:lnTo>
                      <a:pt x="76" y="46"/>
                    </a:lnTo>
                    <a:lnTo>
                      <a:pt x="71" y="50"/>
                    </a:lnTo>
                    <a:lnTo>
                      <a:pt x="68" y="55"/>
                    </a:lnTo>
                    <a:lnTo>
                      <a:pt x="63" y="57"/>
                    </a:lnTo>
                    <a:lnTo>
                      <a:pt x="58" y="57"/>
                    </a:lnTo>
                    <a:lnTo>
                      <a:pt x="53" y="58"/>
                    </a:lnTo>
                    <a:lnTo>
                      <a:pt x="48" y="57"/>
                    </a:lnTo>
                    <a:lnTo>
                      <a:pt x="46" y="59"/>
                    </a:lnTo>
                    <a:lnTo>
                      <a:pt x="40" y="55"/>
                    </a:lnTo>
                    <a:lnTo>
                      <a:pt x="39" y="52"/>
                    </a:lnTo>
                    <a:lnTo>
                      <a:pt x="35" y="53"/>
                    </a:lnTo>
                    <a:lnTo>
                      <a:pt x="31" y="52"/>
                    </a:lnTo>
                    <a:lnTo>
                      <a:pt x="30" y="53"/>
                    </a:lnTo>
                    <a:lnTo>
                      <a:pt x="27" y="53"/>
                    </a:lnTo>
                    <a:lnTo>
                      <a:pt x="23" y="47"/>
                    </a:lnTo>
                    <a:lnTo>
                      <a:pt x="22" y="45"/>
                    </a:lnTo>
                    <a:lnTo>
                      <a:pt x="17" y="43"/>
                    </a:lnTo>
                    <a:lnTo>
                      <a:pt x="15" y="39"/>
                    </a:lnTo>
                    <a:lnTo>
                      <a:pt x="12" y="37"/>
                    </a:lnTo>
                    <a:lnTo>
                      <a:pt x="7" y="33"/>
                    </a:lnTo>
                    <a:lnTo>
                      <a:pt x="7" y="30"/>
                    </a:lnTo>
                    <a:lnTo>
                      <a:pt x="4" y="28"/>
                    </a:lnTo>
                    <a:lnTo>
                      <a:pt x="0" y="24"/>
                    </a:lnTo>
                    <a:lnTo>
                      <a:pt x="1" y="24"/>
                    </a:lnTo>
                    <a:lnTo>
                      <a:pt x="4" y="23"/>
                    </a:lnTo>
                    <a:lnTo>
                      <a:pt x="6" y="17"/>
                    </a:lnTo>
                    <a:lnTo>
                      <a:pt x="7" y="14"/>
                    </a:lnTo>
                    <a:lnTo>
                      <a:pt x="12" y="12"/>
                    </a:lnTo>
                    <a:lnTo>
                      <a:pt x="13" y="15"/>
                    </a:lnTo>
                    <a:lnTo>
                      <a:pt x="17" y="18"/>
                    </a:lnTo>
                    <a:lnTo>
                      <a:pt x="18" y="20"/>
                    </a:lnTo>
                    <a:lnTo>
                      <a:pt x="21" y="18"/>
                    </a:lnTo>
                    <a:lnTo>
                      <a:pt x="25" y="18"/>
                    </a:lnTo>
                    <a:lnTo>
                      <a:pt x="27" y="20"/>
                    </a:lnTo>
                    <a:lnTo>
                      <a:pt x="34" y="20"/>
                    </a:lnTo>
                    <a:lnTo>
                      <a:pt x="34" y="18"/>
                    </a:lnTo>
                    <a:lnTo>
                      <a:pt x="38" y="17"/>
                    </a:lnTo>
                    <a:lnTo>
                      <a:pt x="38" y="15"/>
                    </a:lnTo>
                    <a:lnTo>
                      <a:pt x="40" y="14"/>
                    </a:lnTo>
                    <a:lnTo>
                      <a:pt x="46" y="17"/>
                    </a:lnTo>
                    <a:lnTo>
                      <a:pt x="50" y="17"/>
                    </a:lnTo>
                    <a:lnTo>
                      <a:pt x="53" y="12"/>
                    </a:lnTo>
                    <a:lnTo>
                      <a:pt x="57" y="9"/>
                    </a:lnTo>
                    <a:lnTo>
                      <a:pt x="56" y="4"/>
                    </a:lnTo>
                    <a:lnTo>
                      <a:pt x="54" y="3"/>
                    </a:lnTo>
                    <a:lnTo>
                      <a:pt x="58" y="1"/>
                    </a:lnTo>
                    <a:lnTo>
                      <a:pt x="59" y="0"/>
                    </a:lnTo>
                    <a:lnTo>
                      <a:pt x="62" y="0"/>
                    </a:lnTo>
                    <a:lnTo>
                      <a:pt x="62" y="6"/>
                    </a:lnTo>
                    <a:lnTo>
                      <a:pt x="62" y="11"/>
                    </a:lnTo>
                    <a:lnTo>
                      <a:pt x="65" y="14"/>
                    </a:lnTo>
                    <a:lnTo>
                      <a:pt x="67" y="16"/>
                    </a:lnTo>
                    <a:lnTo>
                      <a:pt x="67" y="20"/>
                    </a:lnTo>
                    <a:lnTo>
                      <a:pt x="67" y="2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3" name="Freeform 155"/>
              <p:cNvSpPr>
                <a:spLocks/>
              </p:cNvSpPr>
              <p:nvPr/>
            </p:nvSpPr>
            <p:spPr bwMode="auto">
              <a:xfrm>
                <a:off x="3321050" y="5341938"/>
                <a:ext cx="69850" cy="65088"/>
              </a:xfrm>
              <a:custGeom>
                <a:avLst/>
                <a:gdLst>
                  <a:gd name="T0" fmla="*/ 20 w 44"/>
                  <a:gd name="T1" fmla="*/ 33 h 41"/>
                  <a:gd name="T2" fmla="*/ 7 w 44"/>
                  <a:gd name="T3" fmla="*/ 41 h 41"/>
                  <a:gd name="T4" fmla="*/ 0 w 44"/>
                  <a:gd name="T5" fmla="*/ 38 h 41"/>
                  <a:gd name="T6" fmla="*/ 0 w 44"/>
                  <a:gd name="T7" fmla="*/ 38 h 41"/>
                  <a:gd name="T8" fmla="*/ 1 w 44"/>
                  <a:gd name="T9" fmla="*/ 36 h 41"/>
                  <a:gd name="T10" fmla="*/ 1 w 44"/>
                  <a:gd name="T11" fmla="*/ 33 h 41"/>
                  <a:gd name="T12" fmla="*/ 2 w 44"/>
                  <a:gd name="T13" fmla="*/ 29 h 41"/>
                  <a:gd name="T14" fmla="*/ 6 w 44"/>
                  <a:gd name="T15" fmla="*/ 26 h 41"/>
                  <a:gd name="T16" fmla="*/ 4 w 44"/>
                  <a:gd name="T17" fmla="*/ 22 h 41"/>
                  <a:gd name="T18" fmla="*/ 2 w 44"/>
                  <a:gd name="T19" fmla="*/ 22 h 41"/>
                  <a:gd name="T20" fmla="*/ 1 w 44"/>
                  <a:gd name="T21" fmla="*/ 16 h 41"/>
                  <a:gd name="T22" fmla="*/ 3 w 44"/>
                  <a:gd name="T23" fmla="*/ 12 h 41"/>
                  <a:gd name="T24" fmla="*/ 4 w 44"/>
                  <a:gd name="T25" fmla="*/ 11 h 41"/>
                  <a:gd name="T26" fmla="*/ 7 w 44"/>
                  <a:gd name="T27" fmla="*/ 9 h 41"/>
                  <a:gd name="T28" fmla="*/ 7 w 44"/>
                  <a:gd name="T29" fmla="*/ 4 h 41"/>
                  <a:gd name="T30" fmla="*/ 9 w 44"/>
                  <a:gd name="T31" fmla="*/ 6 h 41"/>
                  <a:gd name="T32" fmla="*/ 16 w 44"/>
                  <a:gd name="T33" fmla="*/ 4 h 41"/>
                  <a:gd name="T34" fmla="*/ 20 w 44"/>
                  <a:gd name="T35" fmla="*/ 5 h 41"/>
                  <a:gd name="T36" fmla="*/ 25 w 44"/>
                  <a:gd name="T37" fmla="*/ 5 h 41"/>
                  <a:gd name="T38" fmla="*/ 33 w 44"/>
                  <a:gd name="T39" fmla="*/ 1 h 41"/>
                  <a:gd name="T40" fmla="*/ 37 w 44"/>
                  <a:gd name="T41" fmla="*/ 1 h 41"/>
                  <a:gd name="T42" fmla="*/ 44 w 44"/>
                  <a:gd name="T43" fmla="*/ 0 h 41"/>
                  <a:gd name="T44" fmla="*/ 41 w 44"/>
                  <a:gd name="T45" fmla="*/ 6 h 41"/>
                  <a:gd name="T46" fmla="*/ 37 w 44"/>
                  <a:gd name="T47" fmla="*/ 7 h 41"/>
                  <a:gd name="T48" fmla="*/ 38 w 44"/>
                  <a:gd name="T49" fmla="*/ 13 h 41"/>
                  <a:gd name="T50" fmla="*/ 36 w 44"/>
                  <a:gd name="T51" fmla="*/ 24 h 41"/>
                  <a:gd name="T52" fmla="*/ 20 w 44"/>
                  <a:gd name="T53" fmla="*/ 33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1">
                    <a:moveTo>
                      <a:pt x="20" y="33"/>
                    </a:moveTo>
                    <a:lnTo>
                      <a:pt x="7" y="41"/>
                    </a:lnTo>
                    <a:lnTo>
                      <a:pt x="0" y="38"/>
                    </a:lnTo>
                    <a:lnTo>
                      <a:pt x="0" y="38"/>
                    </a:lnTo>
                    <a:lnTo>
                      <a:pt x="1" y="36"/>
                    </a:lnTo>
                    <a:lnTo>
                      <a:pt x="1" y="33"/>
                    </a:lnTo>
                    <a:lnTo>
                      <a:pt x="2" y="29"/>
                    </a:lnTo>
                    <a:lnTo>
                      <a:pt x="6" y="26"/>
                    </a:lnTo>
                    <a:lnTo>
                      <a:pt x="4" y="22"/>
                    </a:lnTo>
                    <a:lnTo>
                      <a:pt x="2" y="22"/>
                    </a:lnTo>
                    <a:lnTo>
                      <a:pt x="1" y="16"/>
                    </a:lnTo>
                    <a:lnTo>
                      <a:pt x="3" y="12"/>
                    </a:lnTo>
                    <a:lnTo>
                      <a:pt x="4" y="11"/>
                    </a:lnTo>
                    <a:lnTo>
                      <a:pt x="7" y="9"/>
                    </a:lnTo>
                    <a:lnTo>
                      <a:pt x="7" y="4"/>
                    </a:lnTo>
                    <a:lnTo>
                      <a:pt x="9" y="6"/>
                    </a:lnTo>
                    <a:lnTo>
                      <a:pt x="16" y="4"/>
                    </a:lnTo>
                    <a:lnTo>
                      <a:pt x="20" y="5"/>
                    </a:lnTo>
                    <a:lnTo>
                      <a:pt x="25" y="5"/>
                    </a:lnTo>
                    <a:lnTo>
                      <a:pt x="33" y="1"/>
                    </a:lnTo>
                    <a:lnTo>
                      <a:pt x="37" y="1"/>
                    </a:lnTo>
                    <a:lnTo>
                      <a:pt x="44" y="0"/>
                    </a:lnTo>
                    <a:lnTo>
                      <a:pt x="41" y="6"/>
                    </a:lnTo>
                    <a:lnTo>
                      <a:pt x="37" y="7"/>
                    </a:lnTo>
                    <a:lnTo>
                      <a:pt x="38" y="13"/>
                    </a:lnTo>
                    <a:lnTo>
                      <a:pt x="36" y="24"/>
                    </a:lnTo>
                    <a:lnTo>
                      <a:pt x="20" y="33"/>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4" name="Freeform 156"/>
              <p:cNvSpPr>
                <a:spLocks/>
              </p:cNvSpPr>
              <p:nvPr/>
            </p:nvSpPr>
            <p:spPr bwMode="auto">
              <a:xfrm>
                <a:off x="3267075" y="6049963"/>
                <a:ext cx="14288" cy="19050"/>
              </a:xfrm>
              <a:custGeom>
                <a:avLst/>
                <a:gdLst>
                  <a:gd name="T0" fmla="*/ 9 w 9"/>
                  <a:gd name="T1" fmla="*/ 7 h 12"/>
                  <a:gd name="T2" fmla="*/ 8 w 9"/>
                  <a:gd name="T3" fmla="*/ 11 h 12"/>
                  <a:gd name="T4" fmla="*/ 5 w 9"/>
                  <a:gd name="T5" fmla="*/ 12 h 12"/>
                  <a:gd name="T6" fmla="*/ 0 w 9"/>
                  <a:gd name="T7" fmla="*/ 7 h 12"/>
                  <a:gd name="T8" fmla="*/ 0 w 9"/>
                  <a:gd name="T9" fmla="*/ 5 h 12"/>
                  <a:gd name="T10" fmla="*/ 2 w 9"/>
                  <a:gd name="T11" fmla="*/ 3 h 12"/>
                  <a:gd name="T12" fmla="*/ 2 w 9"/>
                  <a:gd name="T13" fmla="*/ 0 h 12"/>
                  <a:gd name="T14" fmla="*/ 5 w 9"/>
                  <a:gd name="T15" fmla="*/ 0 h 12"/>
                  <a:gd name="T16" fmla="*/ 8 w 9"/>
                  <a:gd name="T17" fmla="*/ 1 h 12"/>
                  <a:gd name="T18" fmla="*/ 9 w 9"/>
                  <a:gd name="T19" fmla="*/ 5 h 12"/>
                  <a:gd name="T20" fmla="*/ 9 w 9"/>
                  <a:gd name="T21" fmla="*/ 7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 h="12">
                    <a:moveTo>
                      <a:pt x="9" y="7"/>
                    </a:moveTo>
                    <a:lnTo>
                      <a:pt x="8" y="11"/>
                    </a:lnTo>
                    <a:lnTo>
                      <a:pt x="5" y="12"/>
                    </a:lnTo>
                    <a:lnTo>
                      <a:pt x="0" y="7"/>
                    </a:lnTo>
                    <a:lnTo>
                      <a:pt x="0" y="5"/>
                    </a:lnTo>
                    <a:lnTo>
                      <a:pt x="2" y="3"/>
                    </a:lnTo>
                    <a:lnTo>
                      <a:pt x="2" y="0"/>
                    </a:lnTo>
                    <a:lnTo>
                      <a:pt x="5" y="0"/>
                    </a:lnTo>
                    <a:lnTo>
                      <a:pt x="8" y="1"/>
                    </a:lnTo>
                    <a:lnTo>
                      <a:pt x="9" y="5"/>
                    </a:lnTo>
                    <a:lnTo>
                      <a:pt x="9" y="7"/>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5" name="Freeform 157"/>
              <p:cNvSpPr>
                <a:spLocks/>
              </p:cNvSpPr>
              <p:nvPr/>
            </p:nvSpPr>
            <p:spPr bwMode="auto">
              <a:xfrm>
                <a:off x="3084513" y="5513388"/>
                <a:ext cx="111125" cy="176213"/>
              </a:xfrm>
              <a:custGeom>
                <a:avLst/>
                <a:gdLst>
                  <a:gd name="T0" fmla="*/ 6 w 70"/>
                  <a:gd name="T1" fmla="*/ 75 h 111"/>
                  <a:gd name="T2" fmla="*/ 7 w 70"/>
                  <a:gd name="T3" fmla="*/ 71 h 111"/>
                  <a:gd name="T4" fmla="*/ 2 w 70"/>
                  <a:gd name="T5" fmla="*/ 71 h 111"/>
                  <a:gd name="T6" fmla="*/ 2 w 70"/>
                  <a:gd name="T7" fmla="*/ 66 h 111"/>
                  <a:gd name="T8" fmla="*/ 0 w 70"/>
                  <a:gd name="T9" fmla="*/ 64 h 111"/>
                  <a:gd name="T10" fmla="*/ 4 w 70"/>
                  <a:gd name="T11" fmla="*/ 54 h 111"/>
                  <a:gd name="T12" fmla="*/ 12 w 70"/>
                  <a:gd name="T13" fmla="*/ 48 h 111"/>
                  <a:gd name="T14" fmla="*/ 12 w 70"/>
                  <a:gd name="T15" fmla="*/ 40 h 111"/>
                  <a:gd name="T16" fmla="*/ 15 w 70"/>
                  <a:gd name="T17" fmla="*/ 25 h 111"/>
                  <a:gd name="T18" fmla="*/ 16 w 70"/>
                  <a:gd name="T19" fmla="*/ 21 h 111"/>
                  <a:gd name="T20" fmla="*/ 13 w 70"/>
                  <a:gd name="T21" fmla="*/ 19 h 111"/>
                  <a:gd name="T22" fmla="*/ 13 w 70"/>
                  <a:gd name="T23" fmla="*/ 17 h 111"/>
                  <a:gd name="T24" fmla="*/ 11 w 70"/>
                  <a:gd name="T25" fmla="*/ 15 h 111"/>
                  <a:gd name="T26" fmla="*/ 8 w 70"/>
                  <a:gd name="T27" fmla="*/ 3 h 111"/>
                  <a:gd name="T28" fmla="*/ 16 w 70"/>
                  <a:gd name="T29" fmla="*/ 0 h 111"/>
                  <a:gd name="T30" fmla="*/ 42 w 70"/>
                  <a:gd name="T31" fmla="*/ 14 h 111"/>
                  <a:gd name="T32" fmla="*/ 69 w 70"/>
                  <a:gd name="T33" fmla="*/ 28 h 111"/>
                  <a:gd name="T34" fmla="*/ 70 w 70"/>
                  <a:gd name="T35" fmla="*/ 55 h 111"/>
                  <a:gd name="T36" fmla="*/ 64 w 70"/>
                  <a:gd name="T37" fmla="*/ 55 h 111"/>
                  <a:gd name="T38" fmla="*/ 60 w 70"/>
                  <a:gd name="T39" fmla="*/ 60 h 111"/>
                  <a:gd name="T40" fmla="*/ 59 w 70"/>
                  <a:gd name="T41" fmla="*/ 64 h 111"/>
                  <a:gd name="T42" fmla="*/ 60 w 70"/>
                  <a:gd name="T43" fmla="*/ 66 h 111"/>
                  <a:gd name="T44" fmla="*/ 58 w 70"/>
                  <a:gd name="T45" fmla="*/ 67 h 111"/>
                  <a:gd name="T46" fmla="*/ 59 w 70"/>
                  <a:gd name="T47" fmla="*/ 71 h 111"/>
                  <a:gd name="T48" fmla="*/ 57 w 70"/>
                  <a:gd name="T49" fmla="*/ 73 h 111"/>
                  <a:gd name="T50" fmla="*/ 57 w 70"/>
                  <a:gd name="T51" fmla="*/ 76 h 111"/>
                  <a:gd name="T52" fmla="*/ 59 w 70"/>
                  <a:gd name="T53" fmla="*/ 76 h 111"/>
                  <a:gd name="T54" fmla="*/ 60 w 70"/>
                  <a:gd name="T55" fmla="*/ 78 h 111"/>
                  <a:gd name="T56" fmla="*/ 60 w 70"/>
                  <a:gd name="T57" fmla="*/ 82 h 111"/>
                  <a:gd name="T58" fmla="*/ 63 w 70"/>
                  <a:gd name="T59" fmla="*/ 84 h 111"/>
                  <a:gd name="T60" fmla="*/ 63 w 70"/>
                  <a:gd name="T61" fmla="*/ 86 h 111"/>
                  <a:gd name="T62" fmla="*/ 58 w 70"/>
                  <a:gd name="T63" fmla="*/ 87 h 111"/>
                  <a:gd name="T64" fmla="*/ 56 w 70"/>
                  <a:gd name="T65" fmla="*/ 89 h 111"/>
                  <a:gd name="T66" fmla="*/ 51 w 70"/>
                  <a:gd name="T67" fmla="*/ 98 h 111"/>
                  <a:gd name="T68" fmla="*/ 44 w 70"/>
                  <a:gd name="T69" fmla="*/ 100 h 111"/>
                  <a:gd name="T70" fmla="*/ 37 w 70"/>
                  <a:gd name="T71" fmla="*/ 100 h 111"/>
                  <a:gd name="T72" fmla="*/ 35 w 70"/>
                  <a:gd name="T73" fmla="*/ 100 h 111"/>
                  <a:gd name="T74" fmla="*/ 36 w 70"/>
                  <a:gd name="T75" fmla="*/ 102 h 111"/>
                  <a:gd name="T76" fmla="*/ 33 w 70"/>
                  <a:gd name="T77" fmla="*/ 105 h 111"/>
                  <a:gd name="T78" fmla="*/ 30 w 70"/>
                  <a:gd name="T79" fmla="*/ 107 h 111"/>
                  <a:gd name="T80" fmla="*/ 22 w 70"/>
                  <a:gd name="T81" fmla="*/ 111 h 111"/>
                  <a:gd name="T82" fmla="*/ 19 w 70"/>
                  <a:gd name="T83" fmla="*/ 108 h 111"/>
                  <a:gd name="T84" fmla="*/ 18 w 70"/>
                  <a:gd name="T85" fmla="*/ 108 h 111"/>
                  <a:gd name="T86" fmla="*/ 17 w 70"/>
                  <a:gd name="T87" fmla="*/ 111 h 111"/>
                  <a:gd name="T88" fmla="*/ 12 w 70"/>
                  <a:gd name="T89" fmla="*/ 111 h 111"/>
                  <a:gd name="T90" fmla="*/ 13 w 70"/>
                  <a:gd name="T91" fmla="*/ 110 h 111"/>
                  <a:gd name="T92" fmla="*/ 11 w 70"/>
                  <a:gd name="T93" fmla="*/ 105 h 111"/>
                  <a:gd name="T94" fmla="*/ 10 w 70"/>
                  <a:gd name="T95" fmla="*/ 101 h 111"/>
                  <a:gd name="T96" fmla="*/ 7 w 70"/>
                  <a:gd name="T97" fmla="*/ 100 h 111"/>
                  <a:gd name="T98" fmla="*/ 2 w 70"/>
                  <a:gd name="T99" fmla="*/ 96 h 111"/>
                  <a:gd name="T100" fmla="*/ 5 w 70"/>
                  <a:gd name="T101" fmla="*/ 94 h 111"/>
                  <a:gd name="T102" fmla="*/ 7 w 70"/>
                  <a:gd name="T103" fmla="*/ 94 h 111"/>
                  <a:gd name="T104" fmla="*/ 10 w 70"/>
                  <a:gd name="T105" fmla="*/ 94 h 111"/>
                  <a:gd name="T106" fmla="*/ 13 w 70"/>
                  <a:gd name="T107" fmla="*/ 94 h 111"/>
                  <a:gd name="T108" fmla="*/ 10 w 70"/>
                  <a:gd name="T109" fmla="*/ 88 h 111"/>
                  <a:gd name="T110" fmla="*/ 10 w 70"/>
                  <a:gd name="T111" fmla="*/ 83 h 111"/>
                  <a:gd name="T112" fmla="*/ 10 w 70"/>
                  <a:gd name="T113" fmla="*/ 78 h 111"/>
                  <a:gd name="T114" fmla="*/ 6 w 70"/>
                  <a:gd name="T115"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0" h="111">
                    <a:moveTo>
                      <a:pt x="6" y="75"/>
                    </a:moveTo>
                    <a:lnTo>
                      <a:pt x="7" y="71"/>
                    </a:lnTo>
                    <a:lnTo>
                      <a:pt x="2" y="71"/>
                    </a:lnTo>
                    <a:lnTo>
                      <a:pt x="2" y="66"/>
                    </a:lnTo>
                    <a:lnTo>
                      <a:pt x="0" y="64"/>
                    </a:lnTo>
                    <a:lnTo>
                      <a:pt x="4" y="54"/>
                    </a:lnTo>
                    <a:lnTo>
                      <a:pt x="12" y="48"/>
                    </a:lnTo>
                    <a:lnTo>
                      <a:pt x="12" y="40"/>
                    </a:lnTo>
                    <a:lnTo>
                      <a:pt x="15" y="25"/>
                    </a:lnTo>
                    <a:lnTo>
                      <a:pt x="16" y="21"/>
                    </a:lnTo>
                    <a:lnTo>
                      <a:pt x="13" y="19"/>
                    </a:lnTo>
                    <a:lnTo>
                      <a:pt x="13" y="17"/>
                    </a:lnTo>
                    <a:lnTo>
                      <a:pt x="11" y="15"/>
                    </a:lnTo>
                    <a:lnTo>
                      <a:pt x="8" y="3"/>
                    </a:lnTo>
                    <a:lnTo>
                      <a:pt x="16" y="0"/>
                    </a:lnTo>
                    <a:lnTo>
                      <a:pt x="42" y="14"/>
                    </a:lnTo>
                    <a:lnTo>
                      <a:pt x="69" y="28"/>
                    </a:lnTo>
                    <a:lnTo>
                      <a:pt x="70" y="55"/>
                    </a:lnTo>
                    <a:lnTo>
                      <a:pt x="64" y="55"/>
                    </a:lnTo>
                    <a:lnTo>
                      <a:pt x="60" y="60"/>
                    </a:lnTo>
                    <a:lnTo>
                      <a:pt x="59" y="64"/>
                    </a:lnTo>
                    <a:lnTo>
                      <a:pt x="60" y="66"/>
                    </a:lnTo>
                    <a:lnTo>
                      <a:pt x="58" y="67"/>
                    </a:lnTo>
                    <a:lnTo>
                      <a:pt x="59" y="71"/>
                    </a:lnTo>
                    <a:lnTo>
                      <a:pt x="57" y="73"/>
                    </a:lnTo>
                    <a:lnTo>
                      <a:pt x="57" y="76"/>
                    </a:lnTo>
                    <a:lnTo>
                      <a:pt x="59" y="76"/>
                    </a:lnTo>
                    <a:lnTo>
                      <a:pt x="60" y="78"/>
                    </a:lnTo>
                    <a:lnTo>
                      <a:pt x="60" y="82"/>
                    </a:lnTo>
                    <a:lnTo>
                      <a:pt x="63" y="84"/>
                    </a:lnTo>
                    <a:lnTo>
                      <a:pt x="63" y="86"/>
                    </a:lnTo>
                    <a:lnTo>
                      <a:pt x="58" y="87"/>
                    </a:lnTo>
                    <a:lnTo>
                      <a:pt x="56" y="89"/>
                    </a:lnTo>
                    <a:lnTo>
                      <a:pt x="51" y="98"/>
                    </a:lnTo>
                    <a:lnTo>
                      <a:pt x="44" y="100"/>
                    </a:lnTo>
                    <a:lnTo>
                      <a:pt x="37" y="100"/>
                    </a:lnTo>
                    <a:lnTo>
                      <a:pt x="35" y="100"/>
                    </a:lnTo>
                    <a:lnTo>
                      <a:pt x="36" y="102"/>
                    </a:lnTo>
                    <a:lnTo>
                      <a:pt x="33" y="105"/>
                    </a:lnTo>
                    <a:lnTo>
                      <a:pt x="30" y="107"/>
                    </a:lnTo>
                    <a:lnTo>
                      <a:pt x="22" y="111"/>
                    </a:lnTo>
                    <a:lnTo>
                      <a:pt x="19" y="108"/>
                    </a:lnTo>
                    <a:lnTo>
                      <a:pt x="18" y="108"/>
                    </a:lnTo>
                    <a:lnTo>
                      <a:pt x="17" y="111"/>
                    </a:lnTo>
                    <a:lnTo>
                      <a:pt x="12" y="111"/>
                    </a:lnTo>
                    <a:lnTo>
                      <a:pt x="13" y="110"/>
                    </a:lnTo>
                    <a:lnTo>
                      <a:pt x="11" y="105"/>
                    </a:lnTo>
                    <a:lnTo>
                      <a:pt x="10" y="101"/>
                    </a:lnTo>
                    <a:lnTo>
                      <a:pt x="7" y="100"/>
                    </a:lnTo>
                    <a:lnTo>
                      <a:pt x="2" y="96"/>
                    </a:lnTo>
                    <a:lnTo>
                      <a:pt x="5" y="94"/>
                    </a:lnTo>
                    <a:lnTo>
                      <a:pt x="7" y="94"/>
                    </a:lnTo>
                    <a:lnTo>
                      <a:pt x="10" y="94"/>
                    </a:lnTo>
                    <a:lnTo>
                      <a:pt x="13" y="94"/>
                    </a:lnTo>
                    <a:lnTo>
                      <a:pt x="10" y="88"/>
                    </a:lnTo>
                    <a:lnTo>
                      <a:pt x="10" y="83"/>
                    </a:lnTo>
                    <a:lnTo>
                      <a:pt x="10" y="78"/>
                    </a:lnTo>
                    <a:lnTo>
                      <a:pt x="6" y="75"/>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67" name="Freeform 159"/>
              <p:cNvSpPr>
                <a:spLocks/>
              </p:cNvSpPr>
              <p:nvPr/>
            </p:nvSpPr>
            <p:spPr bwMode="auto">
              <a:xfrm>
                <a:off x="2940050" y="5651500"/>
                <a:ext cx="20638" cy="53975"/>
              </a:xfrm>
              <a:custGeom>
                <a:avLst/>
                <a:gdLst>
                  <a:gd name="T0" fmla="*/ 13 w 13"/>
                  <a:gd name="T1" fmla="*/ 32 h 34"/>
                  <a:gd name="T2" fmla="*/ 8 w 13"/>
                  <a:gd name="T3" fmla="*/ 34 h 34"/>
                  <a:gd name="T4" fmla="*/ 6 w 13"/>
                  <a:gd name="T5" fmla="*/ 31 h 34"/>
                  <a:gd name="T6" fmla="*/ 4 w 13"/>
                  <a:gd name="T7" fmla="*/ 28 h 34"/>
                  <a:gd name="T8" fmla="*/ 4 w 13"/>
                  <a:gd name="T9" fmla="*/ 24 h 34"/>
                  <a:gd name="T10" fmla="*/ 5 w 13"/>
                  <a:gd name="T11" fmla="*/ 18 h 34"/>
                  <a:gd name="T12" fmla="*/ 4 w 13"/>
                  <a:gd name="T13" fmla="*/ 15 h 34"/>
                  <a:gd name="T14" fmla="*/ 3 w 13"/>
                  <a:gd name="T15" fmla="*/ 11 h 34"/>
                  <a:gd name="T16" fmla="*/ 3 w 13"/>
                  <a:gd name="T17" fmla="*/ 6 h 34"/>
                  <a:gd name="T18" fmla="*/ 0 w 13"/>
                  <a:gd name="T19" fmla="*/ 2 h 34"/>
                  <a:gd name="T20" fmla="*/ 0 w 13"/>
                  <a:gd name="T21" fmla="*/ 0 h 34"/>
                  <a:gd name="T22" fmla="*/ 6 w 13"/>
                  <a:gd name="T23" fmla="*/ 0 h 34"/>
                  <a:gd name="T24" fmla="*/ 5 w 13"/>
                  <a:gd name="T25" fmla="*/ 3 h 34"/>
                  <a:gd name="T26" fmla="*/ 8 w 13"/>
                  <a:gd name="T27" fmla="*/ 6 h 34"/>
                  <a:gd name="T28" fmla="*/ 10 w 13"/>
                  <a:gd name="T29" fmla="*/ 8 h 34"/>
                  <a:gd name="T30" fmla="*/ 10 w 13"/>
                  <a:gd name="T31" fmla="*/ 11 h 34"/>
                  <a:gd name="T32" fmla="*/ 11 w 13"/>
                  <a:gd name="T33" fmla="*/ 13 h 34"/>
                  <a:gd name="T34" fmla="*/ 11 w 13"/>
                  <a:gd name="T35" fmla="*/ 28 h 34"/>
                  <a:gd name="T36" fmla="*/ 13 w 13"/>
                  <a:gd name="T37"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 h="34">
                    <a:moveTo>
                      <a:pt x="13" y="32"/>
                    </a:moveTo>
                    <a:lnTo>
                      <a:pt x="8" y="34"/>
                    </a:lnTo>
                    <a:lnTo>
                      <a:pt x="6" y="31"/>
                    </a:lnTo>
                    <a:lnTo>
                      <a:pt x="4" y="28"/>
                    </a:lnTo>
                    <a:lnTo>
                      <a:pt x="4" y="24"/>
                    </a:lnTo>
                    <a:lnTo>
                      <a:pt x="5" y="18"/>
                    </a:lnTo>
                    <a:lnTo>
                      <a:pt x="4" y="15"/>
                    </a:lnTo>
                    <a:lnTo>
                      <a:pt x="3" y="11"/>
                    </a:lnTo>
                    <a:lnTo>
                      <a:pt x="3" y="6"/>
                    </a:lnTo>
                    <a:lnTo>
                      <a:pt x="0" y="2"/>
                    </a:lnTo>
                    <a:lnTo>
                      <a:pt x="0" y="0"/>
                    </a:lnTo>
                    <a:lnTo>
                      <a:pt x="6" y="0"/>
                    </a:lnTo>
                    <a:lnTo>
                      <a:pt x="5" y="3"/>
                    </a:lnTo>
                    <a:lnTo>
                      <a:pt x="8" y="6"/>
                    </a:lnTo>
                    <a:lnTo>
                      <a:pt x="10" y="8"/>
                    </a:lnTo>
                    <a:lnTo>
                      <a:pt x="10" y="11"/>
                    </a:lnTo>
                    <a:lnTo>
                      <a:pt x="11" y="13"/>
                    </a:lnTo>
                    <a:lnTo>
                      <a:pt x="11" y="28"/>
                    </a:lnTo>
                    <a:lnTo>
                      <a:pt x="13" y="32"/>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2" name="Freeform 164"/>
              <p:cNvSpPr>
                <a:spLocks/>
              </p:cNvSpPr>
              <p:nvPr/>
            </p:nvSpPr>
            <p:spPr bwMode="auto">
              <a:xfrm>
                <a:off x="3021013" y="5341938"/>
                <a:ext cx="42863" cy="88900"/>
              </a:xfrm>
              <a:custGeom>
                <a:avLst/>
                <a:gdLst>
                  <a:gd name="T0" fmla="*/ 13 w 27"/>
                  <a:gd name="T1" fmla="*/ 56 h 56"/>
                  <a:gd name="T2" fmla="*/ 10 w 27"/>
                  <a:gd name="T3" fmla="*/ 42 h 56"/>
                  <a:gd name="T4" fmla="*/ 6 w 27"/>
                  <a:gd name="T5" fmla="*/ 39 h 56"/>
                  <a:gd name="T6" fmla="*/ 6 w 27"/>
                  <a:gd name="T7" fmla="*/ 38 h 56"/>
                  <a:gd name="T8" fmla="*/ 0 w 27"/>
                  <a:gd name="T9" fmla="*/ 33 h 56"/>
                  <a:gd name="T10" fmla="*/ 0 w 27"/>
                  <a:gd name="T11" fmla="*/ 27 h 56"/>
                  <a:gd name="T12" fmla="*/ 4 w 27"/>
                  <a:gd name="T13" fmla="*/ 22 h 56"/>
                  <a:gd name="T14" fmla="*/ 5 w 27"/>
                  <a:gd name="T15" fmla="*/ 15 h 56"/>
                  <a:gd name="T16" fmla="*/ 5 w 27"/>
                  <a:gd name="T17" fmla="*/ 7 h 56"/>
                  <a:gd name="T18" fmla="*/ 6 w 27"/>
                  <a:gd name="T19" fmla="*/ 3 h 56"/>
                  <a:gd name="T20" fmla="*/ 13 w 27"/>
                  <a:gd name="T21" fmla="*/ 0 h 56"/>
                  <a:gd name="T22" fmla="*/ 18 w 27"/>
                  <a:gd name="T23" fmla="*/ 0 h 56"/>
                  <a:gd name="T24" fmla="*/ 17 w 27"/>
                  <a:gd name="T25" fmla="*/ 5 h 56"/>
                  <a:gd name="T26" fmla="*/ 23 w 27"/>
                  <a:gd name="T27" fmla="*/ 1 h 56"/>
                  <a:gd name="T28" fmla="*/ 24 w 27"/>
                  <a:gd name="T29" fmla="*/ 4 h 56"/>
                  <a:gd name="T30" fmla="*/ 21 w 27"/>
                  <a:gd name="T31" fmla="*/ 7 h 56"/>
                  <a:gd name="T32" fmla="*/ 21 w 27"/>
                  <a:gd name="T33" fmla="*/ 11 h 56"/>
                  <a:gd name="T34" fmla="*/ 23 w 27"/>
                  <a:gd name="T35" fmla="*/ 13 h 56"/>
                  <a:gd name="T36" fmla="*/ 22 w 27"/>
                  <a:gd name="T37" fmla="*/ 21 h 56"/>
                  <a:gd name="T38" fmla="*/ 17 w 27"/>
                  <a:gd name="T39" fmla="*/ 24 h 56"/>
                  <a:gd name="T40" fmla="*/ 18 w 27"/>
                  <a:gd name="T41" fmla="*/ 29 h 56"/>
                  <a:gd name="T42" fmla="*/ 22 w 27"/>
                  <a:gd name="T43" fmla="*/ 29 h 56"/>
                  <a:gd name="T44" fmla="*/ 24 w 27"/>
                  <a:gd name="T45" fmla="*/ 33 h 56"/>
                  <a:gd name="T46" fmla="*/ 27 w 27"/>
                  <a:gd name="T47" fmla="*/ 34 h 56"/>
                  <a:gd name="T48" fmla="*/ 26 w 27"/>
                  <a:gd name="T49" fmla="*/ 40 h 56"/>
                  <a:gd name="T50" fmla="*/ 23 w 27"/>
                  <a:gd name="T51" fmla="*/ 42 h 56"/>
                  <a:gd name="T52" fmla="*/ 21 w 27"/>
                  <a:gd name="T53" fmla="*/ 45 h 56"/>
                  <a:gd name="T54" fmla="*/ 16 w 27"/>
                  <a:gd name="T55" fmla="*/ 49 h 56"/>
                  <a:gd name="T56" fmla="*/ 17 w 27"/>
                  <a:gd name="T57" fmla="*/ 51 h 56"/>
                  <a:gd name="T58" fmla="*/ 16 w 27"/>
                  <a:gd name="T59" fmla="*/ 55 h 56"/>
                  <a:gd name="T60" fmla="*/ 13 w 27"/>
                  <a:gd name="T61"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 h="56">
                    <a:moveTo>
                      <a:pt x="13" y="56"/>
                    </a:moveTo>
                    <a:lnTo>
                      <a:pt x="10" y="42"/>
                    </a:lnTo>
                    <a:lnTo>
                      <a:pt x="6" y="39"/>
                    </a:lnTo>
                    <a:lnTo>
                      <a:pt x="6" y="38"/>
                    </a:lnTo>
                    <a:lnTo>
                      <a:pt x="0" y="33"/>
                    </a:lnTo>
                    <a:lnTo>
                      <a:pt x="0" y="27"/>
                    </a:lnTo>
                    <a:lnTo>
                      <a:pt x="4" y="22"/>
                    </a:lnTo>
                    <a:lnTo>
                      <a:pt x="5" y="15"/>
                    </a:lnTo>
                    <a:lnTo>
                      <a:pt x="5" y="7"/>
                    </a:lnTo>
                    <a:lnTo>
                      <a:pt x="6" y="3"/>
                    </a:lnTo>
                    <a:lnTo>
                      <a:pt x="13" y="0"/>
                    </a:lnTo>
                    <a:lnTo>
                      <a:pt x="18" y="0"/>
                    </a:lnTo>
                    <a:lnTo>
                      <a:pt x="17" y="5"/>
                    </a:lnTo>
                    <a:lnTo>
                      <a:pt x="23" y="1"/>
                    </a:lnTo>
                    <a:lnTo>
                      <a:pt x="24" y="4"/>
                    </a:lnTo>
                    <a:lnTo>
                      <a:pt x="21" y="7"/>
                    </a:lnTo>
                    <a:lnTo>
                      <a:pt x="21" y="11"/>
                    </a:lnTo>
                    <a:lnTo>
                      <a:pt x="23" y="13"/>
                    </a:lnTo>
                    <a:lnTo>
                      <a:pt x="22" y="21"/>
                    </a:lnTo>
                    <a:lnTo>
                      <a:pt x="17" y="24"/>
                    </a:lnTo>
                    <a:lnTo>
                      <a:pt x="18" y="29"/>
                    </a:lnTo>
                    <a:lnTo>
                      <a:pt x="22" y="29"/>
                    </a:lnTo>
                    <a:lnTo>
                      <a:pt x="24" y="33"/>
                    </a:lnTo>
                    <a:lnTo>
                      <a:pt x="27" y="34"/>
                    </a:lnTo>
                    <a:lnTo>
                      <a:pt x="26" y="40"/>
                    </a:lnTo>
                    <a:lnTo>
                      <a:pt x="23" y="42"/>
                    </a:lnTo>
                    <a:lnTo>
                      <a:pt x="21" y="45"/>
                    </a:lnTo>
                    <a:lnTo>
                      <a:pt x="16" y="49"/>
                    </a:lnTo>
                    <a:lnTo>
                      <a:pt x="17" y="51"/>
                    </a:lnTo>
                    <a:lnTo>
                      <a:pt x="16" y="55"/>
                    </a:lnTo>
                    <a:lnTo>
                      <a:pt x="13" y="56"/>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6" name="Freeform 168"/>
              <p:cNvSpPr>
                <a:spLocks/>
              </p:cNvSpPr>
              <p:nvPr/>
            </p:nvSpPr>
            <p:spPr bwMode="auto">
              <a:xfrm>
                <a:off x="3252788" y="5776913"/>
                <a:ext cx="117475" cy="115888"/>
              </a:xfrm>
              <a:custGeom>
                <a:avLst/>
                <a:gdLst>
                  <a:gd name="T0" fmla="*/ 31 w 74"/>
                  <a:gd name="T1" fmla="*/ 0 h 73"/>
                  <a:gd name="T2" fmla="*/ 32 w 74"/>
                  <a:gd name="T3" fmla="*/ 2 h 73"/>
                  <a:gd name="T4" fmla="*/ 56 w 74"/>
                  <a:gd name="T5" fmla="*/ 15 h 73"/>
                  <a:gd name="T6" fmla="*/ 57 w 74"/>
                  <a:gd name="T7" fmla="*/ 19 h 73"/>
                  <a:gd name="T8" fmla="*/ 67 w 74"/>
                  <a:gd name="T9" fmla="*/ 26 h 73"/>
                  <a:gd name="T10" fmla="*/ 63 w 74"/>
                  <a:gd name="T11" fmla="*/ 34 h 73"/>
                  <a:gd name="T12" fmla="*/ 63 w 74"/>
                  <a:gd name="T13" fmla="*/ 38 h 73"/>
                  <a:gd name="T14" fmla="*/ 68 w 74"/>
                  <a:gd name="T15" fmla="*/ 40 h 73"/>
                  <a:gd name="T16" fmla="*/ 68 w 74"/>
                  <a:gd name="T17" fmla="*/ 42 h 73"/>
                  <a:gd name="T18" fmla="*/ 67 w 74"/>
                  <a:gd name="T19" fmla="*/ 46 h 73"/>
                  <a:gd name="T20" fmla="*/ 67 w 74"/>
                  <a:gd name="T21" fmla="*/ 48 h 73"/>
                  <a:gd name="T22" fmla="*/ 67 w 74"/>
                  <a:gd name="T23" fmla="*/ 51 h 73"/>
                  <a:gd name="T24" fmla="*/ 68 w 74"/>
                  <a:gd name="T25" fmla="*/ 56 h 73"/>
                  <a:gd name="T26" fmla="*/ 72 w 74"/>
                  <a:gd name="T27" fmla="*/ 62 h 73"/>
                  <a:gd name="T28" fmla="*/ 74 w 74"/>
                  <a:gd name="T29" fmla="*/ 63 h 73"/>
                  <a:gd name="T30" fmla="*/ 68 w 74"/>
                  <a:gd name="T31" fmla="*/ 68 h 73"/>
                  <a:gd name="T32" fmla="*/ 61 w 74"/>
                  <a:gd name="T33" fmla="*/ 71 h 73"/>
                  <a:gd name="T34" fmla="*/ 57 w 74"/>
                  <a:gd name="T35" fmla="*/ 71 h 73"/>
                  <a:gd name="T36" fmla="*/ 55 w 74"/>
                  <a:gd name="T37" fmla="*/ 72 h 73"/>
                  <a:gd name="T38" fmla="*/ 50 w 74"/>
                  <a:gd name="T39" fmla="*/ 72 h 73"/>
                  <a:gd name="T40" fmla="*/ 49 w 74"/>
                  <a:gd name="T41" fmla="*/ 73 h 73"/>
                  <a:gd name="T42" fmla="*/ 40 w 74"/>
                  <a:gd name="T43" fmla="*/ 72 h 73"/>
                  <a:gd name="T44" fmla="*/ 35 w 74"/>
                  <a:gd name="T45" fmla="*/ 72 h 73"/>
                  <a:gd name="T46" fmla="*/ 33 w 74"/>
                  <a:gd name="T47" fmla="*/ 62 h 73"/>
                  <a:gd name="T48" fmla="*/ 31 w 74"/>
                  <a:gd name="T49" fmla="*/ 60 h 73"/>
                  <a:gd name="T50" fmla="*/ 29 w 74"/>
                  <a:gd name="T51" fmla="*/ 57 h 73"/>
                  <a:gd name="T52" fmla="*/ 23 w 74"/>
                  <a:gd name="T53" fmla="*/ 56 h 73"/>
                  <a:gd name="T54" fmla="*/ 20 w 74"/>
                  <a:gd name="T55" fmla="*/ 55 h 73"/>
                  <a:gd name="T56" fmla="*/ 15 w 74"/>
                  <a:gd name="T57" fmla="*/ 54 h 73"/>
                  <a:gd name="T58" fmla="*/ 12 w 74"/>
                  <a:gd name="T59" fmla="*/ 52 h 73"/>
                  <a:gd name="T60" fmla="*/ 10 w 74"/>
                  <a:gd name="T61" fmla="*/ 50 h 73"/>
                  <a:gd name="T62" fmla="*/ 6 w 74"/>
                  <a:gd name="T63" fmla="*/ 42 h 73"/>
                  <a:gd name="T64" fmla="*/ 2 w 74"/>
                  <a:gd name="T65" fmla="*/ 38 h 73"/>
                  <a:gd name="T66" fmla="*/ 0 w 74"/>
                  <a:gd name="T67" fmla="*/ 34 h 73"/>
                  <a:gd name="T68" fmla="*/ 2 w 74"/>
                  <a:gd name="T69" fmla="*/ 31 h 73"/>
                  <a:gd name="T70" fmla="*/ 0 w 74"/>
                  <a:gd name="T71" fmla="*/ 25 h 73"/>
                  <a:gd name="T72" fmla="*/ 3 w 74"/>
                  <a:gd name="T73" fmla="*/ 25 h 73"/>
                  <a:gd name="T74" fmla="*/ 5 w 74"/>
                  <a:gd name="T75" fmla="*/ 22 h 73"/>
                  <a:gd name="T76" fmla="*/ 8 w 74"/>
                  <a:gd name="T77" fmla="*/ 19 h 73"/>
                  <a:gd name="T78" fmla="*/ 10 w 74"/>
                  <a:gd name="T79" fmla="*/ 17 h 73"/>
                  <a:gd name="T80" fmla="*/ 10 w 74"/>
                  <a:gd name="T81" fmla="*/ 15 h 73"/>
                  <a:gd name="T82" fmla="*/ 8 w 74"/>
                  <a:gd name="T83" fmla="*/ 14 h 73"/>
                  <a:gd name="T84" fmla="*/ 8 w 74"/>
                  <a:gd name="T85" fmla="*/ 10 h 73"/>
                  <a:gd name="T86" fmla="*/ 10 w 74"/>
                  <a:gd name="T87" fmla="*/ 10 h 73"/>
                  <a:gd name="T88" fmla="*/ 10 w 74"/>
                  <a:gd name="T89" fmla="*/ 5 h 73"/>
                  <a:gd name="T90" fmla="*/ 8 w 74"/>
                  <a:gd name="T91" fmla="*/ 2 h 73"/>
                  <a:gd name="T92" fmla="*/ 10 w 74"/>
                  <a:gd name="T93" fmla="*/ 2 h 73"/>
                  <a:gd name="T94" fmla="*/ 17 w 74"/>
                  <a:gd name="T95" fmla="*/ 2 h 73"/>
                  <a:gd name="T96" fmla="*/ 31 w 74"/>
                  <a:gd name="T9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73">
                    <a:moveTo>
                      <a:pt x="31" y="0"/>
                    </a:moveTo>
                    <a:lnTo>
                      <a:pt x="32" y="2"/>
                    </a:lnTo>
                    <a:lnTo>
                      <a:pt x="56" y="15"/>
                    </a:lnTo>
                    <a:lnTo>
                      <a:pt x="57" y="19"/>
                    </a:lnTo>
                    <a:lnTo>
                      <a:pt x="67" y="26"/>
                    </a:lnTo>
                    <a:lnTo>
                      <a:pt x="63" y="34"/>
                    </a:lnTo>
                    <a:lnTo>
                      <a:pt x="63" y="38"/>
                    </a:lnTo>
                    <a:lnTo>
                      <a:pt x="68" y="40"/>
                    </a:lnTo>
                    <a:lnTo>
                      <a:pt x="68" y="42"/>
                    </a:lnTo>
                    <a:lnTo>
                      <a:pt x="67" y="46"/>
                    </a:lnTo>
                    <a:lnTo>
                      <a:pt x="67" y="48"/>
                    </a:lnTo>
                    <a:lnTo>
                      <a:pt x="67" y="51"/>
                    </a:lnTo>
                    <a:lnTo>
                      <a:pt x="68" y="56"/>
                    </a:lnTo>
                    <a:lnTo>
                      <a:pt x="72" y="62"/>
                    </a:lnTo>
                    <a:lnTo>
                      <a:pt x="74" y="63"/>
                    </a:lnTo>
                    <a:lnTo>
                      <a:pt x="68" y="68"/>
                    </a:lnTo>
                    <a:lnTo>
                      <a:pt x="61" y="71"/>
                    </a:lnTo>
                    <a:lnTo>
                      <a:pt x="57" y="71"/>
                    </a:lnTo>
                    <a:lnTo>
                      <a:pt x="55" y="72"/>
                    </a:lnTo>
                    <a:lnTo>
                      <a:pt x="50" y="72"/>
                    </a:lnTo>
                    <a:lnTo>
                      <a:pt x="49" y="73"/>
                    </a:lnTo>
                    <a:lnTo>
                      <a:pt x="40" y="72"/>
                    </a:lnTo>
                    <a:lnTo>
                      <a:pt x="35" y="72"/>
                    </a:lnTo>
                    <a:lnTo>
                      <a:pt x="33" y="62"/>
                    </a:lnTo>
                    <a:lnTo>
                      <a:pt x="31" y="60"/>
                    </a:lnTo>
                    <a:lnTo>
                      <a:pt x="29" y="57"/>
                    </a:lnTo>
                    <a:lnTo>
                      <a:pt x="23" y="56"/>
                    </a:lnTo>
                    <a:lnTo>
                      <a:pt x="20" y="55"/>
                    </a:lnTo>
                    <a:lnTo>
                      <a:pt x="15" y="54"/>
                    </a:lnTo>
                    <a:lnTo>
                      <a:pt x="12" y="52"/>
                    </a:lnTo>
                    <a:lnTo>
                      <a:pt x="10" y="50"/>
                    </a:lnTo>
                    <a:lnTo>
                      <a:pt x="6" y="42"/>
                    </a:lnTo>
                    <a:lnTo>
                      <a:pt x="2" y="38"/>
                    </a:lnTo>
                    <a:lnTo>
                      <a:pt x="0" y="34"/>
                    </a:lnTo>
                    <a:lnTo>
                      <a:pt x="2" y="31"/>
                    </a:lnTo>
                    <a:lnTo>
                      <a:pt x="0" y="25"/>
                    </a:lnTo>
                    <a:lnTo>
                      <a:pt x="3" y="25"/>
                    </a:lnTo>
                    <a:lnTo>
                      <a:pt x="5" y="22"/>
                    </a:lnTo>
                    <a:lnTo>
                      <a:pt x="8" y="19"/>
                    </a:lnTo>
                    <a:lnTo>
                      <a:pt x="10" y="17"/>
                    </a:lnTo>
                    <a:lnTo>
                      <a:pt x="10" y="15"/>
                    </a:lnTo>
                    <a:lnTo>
                      <a:pt x="8" y="14"/>
                    </a:lnTo>
                    <a:lnTo>
                      <a:pt x="8" y="10"/>
                    </a:lnTo>
                    <a:lnTo>
                      <a:pt x="10" y="10"/>
                    </a:lnTo>
                    <a:lnTo>
                      <a:pt x="10" y="5"/>
                    </a:lnTo>
                    <a:lnTo>
                      <a:pt x="8" y="2"/>
                    </a:lnTo>
                    <a:lnTo>
                      <a:pt x="10" y="2"/>
                    </a:lnTo>
                    <a:lnTo>
                      <a:pt x="17" y="2"/>
                    </a:lnTo>
                    <a:lnTo>
                      <a:pt x="31" y="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78" name="Freeform 170"/>
              <p:cNvSpPr>
                <a:spLocks/>
              </p:cNvSpPr>
              <p:nvPr/>
            </p:nvSpPr>
            <p:spPr bwMode="auto">
              <a:xfrm>
                <a:off x="3255963" y="5724525"/>
                <a:ext cx="57150" cy="58738"/>
              </a:xfrm>
              <a:custGeom>
                <a:avLst/>
                <a:gdLst>
                  <a:gd name="T0" fmla="*/ 15 w 36"/>
                  <a:gd name="T1" fmla="*/ 35 h 37"/>
                  <a:gd name="T2" fmla="*/ 8 w 36"/>
                  <a:gd name="T3" fmla="*/ 35 h 37"/>
                  <a:gd name="T4" fmla="*/ 6 w 36"/>
                  <a:gd name="T5" fmla="*/ 35 h 37"/>
                  <a:gd name="T6" fmla="*/ 2 w 36"/>
                  <a:gd name="T7" fmla="*/ 37 h 37"/>
                  <a:gd name="T8" fmla="*/ 0 w 36"/>
                  <a:gd name="T9" fmla="*/ 36 h 37"/>
                  <a:gd name="T10" fmla="*/ 0 w 36"/>
                  <a:gd name="T11" fmla="*/ 31 h 37"/>
                  <a:gd name="T12" fmla="*/ 1 w 36"/>
                  <a:gd name="T13" fmla="*/ 29 h 37"/>
                  <a:gd name="T14" fmla="*/ 2 w 36"/>
                  <a:gd name="T15" fmla="*/ 24 h 37"/>
                  <a:gd name="T16" fmla="*/ 3 w 36"/>
                  <a:gd name="T17" fmla="*/ 20 h 37"/>
                  <a:gd name="T18" fmla="*/ 6 w 36"/>
                  <a:gd name="T19" fmla="*/ 17 h 37"/>
                  <a:gd name="T20" fmla="*/ 8 w 36"/>
                  <a:gd name="T21" fmla="*/ 15 h 37"/>
                  <a:gd name="T22" fmla="*/ 10 w 36"/>
                  <a:gd name="T23" fmla="*/ 13 h 37"/>
                  <a:gd name="T24" fmla="*/ 8 w 36"/>
                  <a:gd name="T25" fmla="*/ 12 h 37"/>
                  <a:gd name="T26" fmla="*/ 8 w 36"/>
                  <a:gd name="T27" fmla="*/ 4 h 37"/>
                  <a:gd name="T28" fmla="*/ 10 w 36"/>
                  <a:gd name="T29" fmla="*/ 2 h 37"/>
                  <a:gd name="T30" fmla="*/ 15 w 36"/>
                  <a:gd name="T31" fmla="*/ 3 h 37"/>
                  <a:gd name="T32" fmla="*/ 20 w 36"/>
                  <a:gd name="T33" fmla="*/ 2 h 37"/>
                  <a:gd name="T34" fmla="*/ 25 w 36"/>
                  <a:gd name="T35" fmla="*/ 2 h 37"/>
                  <a:gd name="T36" fmla="*/ 30 w 36"/>
                  <a:gd name="T37" fmla="*/ 0 h 37"/>
                  <a:gd name="T38" fmla="*/ 32 w 36"/>
                  <a:gd name="T39" fmla="*/ 3 h 37"/>
                  <a:gd name="T40" fmla="*/ 33 w 36"/>
                  <a:gd name="T41" fmla="*/ 7 h 37"/>
                  <a:gd name="T42" fmla="*/ 36 w 36"/>
                  <a:gd name="T43" fmla="*/ 15 h 37"/>
                  <a:gd name="T44" fmla="*/ 33 w 36"/>
                  <a:gd name="T45" fmla="*/ 20 h 37"/>
                  <a:gd name="T46" fmla="*/ 31 w 36"/>
                  <a:gd name="T47" fmla="*/ 24 h 37"/>
                  <a:gd name="T48" fmla="*/ 29 w 36"/>
                  <a:gd name="T49" fmla="*/ 26 h 37"/>
                  <a:gd name="T50" fmla="*/ 29 w 36"/>
                  <a:gd name="T51" fmla="*/ 33 h 37"/>
                  <a:gd name="T52" fmla="*/ 15 w 36"/>
                  <a:gd name="T53" fmla="*/ 35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 h="37">
                    <a:moveTo>
                      <a:pt x="15" y="35"/>
                    </a:moveTo>
                    <a:lnTo>
                      <a:pt x="8" y="35"/>
                    </a:lnTo>
                    <a:lnTo>
                      <a:pt x="6" y="35"/>
                    </a:lnTo>
                    <a:lnTo>
                      <a:pt x="2" y="37"/>
                    </a:lnTo>
                    <a:lnTo>
                      <a:pt x="0" y="36"/>
                    </a:lnTo>
                    <a:lnTo>
                      <a:pt x="0" y="31"/>
                    </a:lnTo>
                    <a:lnTo>
                      <a:pt x="1" y="29"/>
                    </a:lnTo>
                    <a:lnTo>
                      <a:pt x="2" y="24"/>
                    </a:lnTo>
                    <a:lnTo>
                      <a:pt x="3" y="20"/>
                    </a:lnTo>
                    <a:lnTo>
                      <a:pt x="6" y="17"/>
                    </a:lnTo>
                    <a:lnTo>
                      <a:pt x="8" y="15"/>
                    </a:lnTo>
                    <a:lnTo>
                      <a:pt x="10" y="13"/>
                    </a:lnTo>
                    <a:lnTo>
                      <a:pt x="8" y="12"/>
                    </a:lnTo>
                    <a:lnTo>
                      <a:pt x="8" y="4"/>
                    </a:lnTo>
                    <a:lnTo>
                      <a:pt x="10" y="2"/>
                    </a:lnTo>
                    <a:lnTo>
                      <a:pt x="15" y="3"/>
                    </a:lnTo>
                    <a:lnTo>
                      <a:pt x="20" y="2"/>
                    </a:lnTo>
                    <a:lnTo>
                      <a:pt x="25" y="2"/>
                    </a:lnTo>
                    <a:lnTo>
                      <a:pt x="30" y="0"/>
                    </a:lnTo>
                    <a:lnTo>
                      <a:pt x="32" y="3"/>
                    </a:lnTo>
                    <a:lnTo>
                      <a:pt x="33" y="7"/>
                    </a:lnTo>
                    <a:lnTo>
                      <a:pt x="36" y="15"/>
                    </a:lnTo>
                    <a:lnTo>
                      <a:pt x="33" y="20"/>
                    </a:lnTo>
                    <a:lnTo>
                      <a:pt x="31" y="24"/>
                    </a:lnTo>
                    <a:lnTo>
                      <a:pt x="29" y="26"/>
                    </a:lnTo>
                    <a:lnTo>
                      <a:pt x="29" y="33"/>
                    </a:lnTo>
                    <a:lnTo>
                      <a:pt x="15" y="35"/>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5" name="Freeform 177"/>
              <p:cNvSpPr>
                <a:spLocks/>
              </p:cNvSpPr>
              <p:nvPr/>
            </p:nvSpPr>
            <p:spPr bwMode="auto">
              <a:xfrm>
                <a:off x="3392488" y="5562600"/>
                <a:ext cx="114300" cy="71438"/>
              </a:xfrm>
              <a:custGeom>
                <a:avLst/>
                <a:gdLst>
                  <a:gd name="T0" fmla="*/ 72 w 72"/>
                  <a:gd name="T1" fmla="*/ 17 h 45"/>
                  <a:gd name="T2" fmla="*/ 67 w 72"/>
                  <a:gd name="T3" fmla="*/ 18 h 45"/>
                  <a:gd name="T4" fmla="*/ 66 w 72"/>
                  <a:gd name="T5" fmla="*/ 22 h 45"/>
                  <a:gd name="T6" fmla="*/ 66 w 72"/>
                  <a:gd name="T7" fmla="*/ 24 h 45"/>
                  <a:gd name="T8" fmla="*/ 58 w 72"/>
                  <a:gd name="T9" fmla="*/ 27 h 45"/>
                  <a:gd name="T10" fmla="*/ 48 w 72"/>
                  <a:gd name="T11" fmla="*/ 30 h 45"/>
                  <a:gd name="T12" fmla="*/ 42 w 72"/>
                  <a:gd name="T13" fmla="*/ 35 h 45"/>
                  <a:gd name="T14" fmla="*/ 39 w 72"/>
                  <a:gd name="T15" fmla="*/ 35 h 45"/>
                  <a:gd name="T16" fmla="*/ 37 w 72"/>
                  <a:gd name="T17" fmla="*/ 35 h 45"/>
                  <a:gd name="T18" fmla="*/ 33 w 72"/>
                  <a:gd name="T19" fmla="*/ 38 h 45"/>
                  <a:gd name="T20" fmla="*/ 28 w 72"/>
                  <a:gd name="T21" fmla="*/ 40 h 45"/>
                  <a:gd name="T22" fmla="*/ 23 w 72"/>
                  <a:gd name="T23" fmla="*/ 40 h 45"/>
                  <a:gd name="T24" fmla="*/ 21 w 72"/>
                  <a:gd name="T25" fmla="*/ 40 h 45"/>
                  <a:gd name="T26" fmla="*/ 20 w 72"/>
                  <a:gd name="T27" fmla="*/ 42 h 45"/>
                  <a:gd name="T28" fmla="*/ 19 w 72"/>
                  <a:gd name="T29" fmla="*/ 42 h 45"/>
                  <a:gd name="T30" fmla="*/ 17 w 72"/>
                  <a:gd name="T31" fmla="*/ 44 h 45"/>
                  <a:gd name="T32" fmla="*/ 14 w 72"/>
                  <a:gd name="T33" fmla="*/ 44 h 45"/>
                  <a:gd name="T34" fmla="*/ 11 w 72"/>
                  <a:gd name="T35" fmla="*/ 45 h 45"/>
                  <a:gd name="T36" fmla="*/ 7 w 72"/>
                  <a:gd name="T37" fmla="*/ 45 h 45"/>
                  <a:gd name="T38" fmla="*/ 5 w 72"/>
                  <a:gd name="T39" fmla="*/ 41 h 45"/>
                  <a:gd name="T40" fmla="*/ 5 w 72"/>
                  <a:gd name="T41" fmla="*/ 36 h 45"/>
                  <a:gd name="T42" fmla="*/ 4 w 72"/>
                  <a:gd name="T43" fmla="*/ 35 h 45"/>
                  <a:gd name="T44" fmla="*/ 3 w 72"/>
                  <a:gd name="T45" fmla="*/ 30 h 45"/>
                  <a:gd name="T46" fmla="*/ 0 w 72"/>
                  <a:gd name="T47" fmla="*/ 27 h 45"/>
                  <a:gd name="T48" fmla="*/ 3 w 72"/>
                  <a:gd name="T49" fmla="*/ 27 h 45"/>
                  <a:gd name="T50" fmla="*/ 2 w 72"/>
                  <a:gd name="T51" fmla="*/ 23 h 45"/>
                  <a:gd name="T52" fmla="*/ 3 w 72"/>
                  <a:gd name="T53" fmla="*/ 22 h 45"/>
                  <a:gd name="T54" fmla="*/ 2 w 72"/>
                  <a:gd name="T55" fmla="*/ 19 h 45"/>
                  <a:gd name="T56" fmla="*/ 5 w 72"/>
                  <a:gd name="T57" fmla="*/ 17 h 45"/>
                  <a:gd name="T58" fmla="*/ 4 w 72"/>
                  <a:gd name="T59" fmla="*/ 13 h 45"/>
                  <a:gd name="T60" fmla="*/ 7 w 72"/>
                  <a:gd name="T61" fmla="*/ 11 h 45"/>
                  <a:gd name="T62" fmla="*/ 9 w 72"/>
                  <a:gd name="T63" fmla="*/ 12 h 45"/>
                  <a:gd name="T64" fmla="*/ 11 w 72"/>
                  <a:gd name="T65" fmla="*/ 12 h 45"/>
                  <a:gd name="T66" fmla="*/ 19 w 72"/>
                  <a:gd name="T67" fmla="*/ 11 h 45"/>
                  <a:gd name="T68" fmla="*/ 20 w 72"/>
                  <a:gd name="T69" fmla="*/ 12 h 45"/>
                  <a:gd name="T70" fmla="*/ 26 w 72"/>
                  <a:gd name="T71" fmla="*/ 13 h 45"/>
                  <a:gd name="T72" fmla="*/ 28 w 72"/>
                  <a:gd name="T73" fmla="*/ 12 h 45"/>
                  <a:gd name="T74" fmla="*/ 31 w 72"/>
                  <a:gd name="T75" fmla="*/ 15 h 45"/>
                  <a:gd name="T76" fmla="*/ 33 w 72"/>
                  <a:gd name="T77" fmla="*/ 13 h 45"/>
                  <a:gd name="T78" fmla="*/ 38 w 72"/>
                  <a:gd name="T79" fmla="*/ 6 h 45"/>
                  <a:gd name="T80" fmla="*/ 45 w 72"/>
                  <a:gd name="T81" fmla="*/ 4 h 45"/>
                  <a:gd name="T82" fmla="*/ 64 w 72"/>
                  <a:gd name="T83" fmla="*/ 0 h 45"/>
                  <a:gd name="T84" fmla="*/ 69 w 72"/>
                  <a:gd name="T85" fmla="*/ 12 h 45"/>
                  <a:gd name="T86" fmla="*/ 72 w 72"/>
                  <a:gd name="T87" fmla="*/ 1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2" h="45">
                    <a:moveTo>
                      <a:pt x="72" y="17"/>
                    </a:moveTo>
                    <a:lnTo>
                      <a:pt x="67" y="18"/>
                    </a:lnTo>
                    <a:lnTo>
                      <a:pt x="66" y="22"/>
                    </a:lnTo>
                    <a:lnTo>
                      <a:pt x="66" y="24"/>
                    </a:lnTo>
                    <a:lnTo>
                      <a:pt x="58" y="27"/>
                    </a:lnTo>
                    <a:lnTo>
                      <a:pt x="48" y="30"/>
                    </a:lnTo>
                    <a:lnTo>
                      <a:pt x="42" y="35"/>
                    </a:lnTo>
                    <a:lnTo>
                      <a:pt x="39" y="35"/>
                    </a:lnTo>
                    <a:lnTo>
                      <a:pt x="37" y="35"/>
                    </a:lnTo>
                    <a:lnTo>
                      <a:pt x="33" y="38"/>
                    </a:lnTo>
                    <a:lnTo>
                      <a:pt x="28" y="40"/>
                    </a:lnTo>
                    <a:lnTo>
                      <a:pt x="23" y="40"/>
                    </a:lnTo>
                    <a:lnTo>
                      <a:pt x="21" y="40"/>
                    </a:lnTo>
                    <a:lnTo>
                      <a:pt x="20" y="42"/>
                    </a:lnTo>
                    <a:lnTo>
                      <a:pt x="19" y="42"/>
                    </a:lnTo>
                    <a:lnTo>
                      <a:pt x="17" y="44"/>
                    </a:lnTo>
                    <a:lnTo>
                      <a:pt x="14" y="44"/>
                    </a:lnTo>
                    <a:lnTo>
                      <a:pt x="11" y="45"/>
                    </a:lnTo>
                    <a:lnTo>
                      <a:pt x="7" y="45"/>
                    </a:lnTo>
                    <a:lnTo>
                      <a:pt x="5" y="41"/>
                    </a:lnTo>
                    <a:lnTo>
                      <a:pt x="5" y="36"/>
                    </a:lnTo>
                    <a:lnTo>
                      <a:pt x="4" y="35"/>
                    </a:lnTo>
                    <a:lnTo>
                      <a:pt x="3" y="30"/>
                    </a:lnTo>
                    <a:lnTo>
                      <a:pt x="0" y="27"/>
                    </a:lnTo>
                    <a:lnTo>
                      <a:pt x="3" y="27"/>
                    </a:lnTo>
                    <a:lnTo>
                      <a:pt x="2" y="23"/>
                    </a:lnTo>
                    <a:lnTo>
                      <a:pt x="3" y="22"/>
                    </a:lnTo>
                    <a:lnTo>
                      <a:pt x="2" y="19"/>
                    </a:lnTo>
                    <a:lnTo>
                      <a:pt x="5" y="17"/>
                    </a:lnTo>
                    <a:lnTo>
                      <a:pt x="4" y="13"/>
                    </a:lnTo>
                    <a:lnTo>
                      <a:pt x="7" y="11"/>
                    </a:lnTo>
                    <a:lnTo>
                      <a:pt x="9" y="12"/>
                    </a:lnTo>
                    <a:lnTo>
                      <a:pt x="11" y="12"/>
                    </a:lnTo>
                    <a:lnTo>
                      <a:pt x="19" y="11"/>
                    </a:lnTo>
                    <a:lnTo>
                      <a:pt x="20" y="12"/>
                    </a:lnTo>
                    <a:lnTo>
                      <a:pt x="26" y="13"/>
                    </a:lnTo>
                    <a:lnTo>
                      <a:pt x="28" y="12"/>
                    </a:lnTo>
                    <a:lnTo>
                      <a:pt x="31" y="15"/>
                    </a:lnTo>
                    <a:lnTo>
                      <a:pt x="33" y="13"/>
                    </a:lnTo>
                    <a:lnTo>
                      <a:pt x="38" y="6"/>
                    </a:lnTo>
                    <a:lnTo>
                      <a:pt x="45" y="4"/>
                    </a:lnTo>
                    <a:lnTo>
                      <a:pt x="64" y="0"/>
                    </a:lnTo>
                    <a:lnTo>
                      <a:pt x="69" y="12"/>
                    </a:lnTo>
                    <a:lnTo>
                      <a:pt x="72" y="17"/>
                    </a:lnTo>
                    <a:close/>
                  </a:path>
                </a:pathLst>
              </a:custGeom>
              <a:grp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6" name="Freeform 178"/>
              <p:cNvSpPr>
                <a:spLocks noEditPoints="1"/>
              </p:cNvSpPr>
              <p:nvPr/>
            </p:nvSpPr>
            <p:spPr bwMode="auto">
              <a:xfrm>
                <a:off x="3114675" y="6008688"/>
                <a:ext cx="174625" cy="152400"/>
              </a:xfrm>
              <a:custGeom>
                <a:avLst/>
                <a:gdLst>
                  <a:gd name="T0" fmla="*/ 101 w 110"/>
                  <a:gd name="T1" fmla="*/ 54 h 96"/>
                  <a:gd name="T2" fmla="*/ 96 w 110"/>
                  <a:gd name="T3" fmla="*/ 61 h 96"/>
                  <a:gd name="T4" fmla="*/ 85 w 110"/>
                  <a:gd name="T5" fmla="*/ 76 h 96"/>
                  <a:gd name="T6" fmla="*/ 74 w 110"/>
                  <a:gd name="T7" fmla="*/ 84 h 96"/>
                  <a:gd name="T8" fmla="*/ 64 w 110"/>
                  <a:gd name="T9" fmla="*/ 88 h 96"/>
                  <a:gd name="T10" fmla="*/ 60 w 110"/>
                  <a:gd name="T11" fmla="*/ 88 h 96"/>
                  <a:gd name="T12" fmla="*/ 49 w 110"/>
                  <a:gd name="T13" fmla="*/ 88 h 96"/>
                  <a:gd name="T14" fmla="*/ 41 w 110"/>
                  <a:gd name="T15" fmla="*/ 89 h 96"/>
                  <a:gd name="T16" fmla="*/ 29 w 110"/>
                  <a:gd name="T17" fmla="*/ 94 h 96"/>
                  <a:gd name="T18" fmla="*/ 22 w 110"/>
                  <a:gd name="T19" fmla="*/ 96 h 96"/>
                  <a:gd name="T20" fmla="*/ 17 w 110"/>
                  <a:gd name="T21" fmla="*/ 94 h 96"/>
                  <a:gd name="T22" fmla="*/ 14 w 110"/>
                  <a:gd name="T23" fmla="*/ 91 h 96"/>
                  <a:gd name="T24" fmla="*/ 12 w 110"/>
                  <a:gd name="T25" fmla="*/ 84 h 96"/>
                  <a:gd name="T26" fmla="*/ 12 w 110"/>
                  <a:gd name="T27" fmla="*/ 77 h 96"/>
                  <a:gd name="T28" fmla="*/ 8 w 110"/>
                  <a:gd name="T29" fmla="*/ 64 h 96"/>
                  <a:gd name="T30" fmla="*/ 5 w 110"/>
                  <a:gd name="T31" fmla="*/ 58 h 96"/>
                  <a:gd name="T32" fmla="*/ 3 w 110"/>
                  <a:gd name="T33" fmla="*/ 44 h 96"/>
                  <a:gd name="T34" fmla="*/ 6 w 110"/>
                  <a:gd name="T35" fmla="*/ 49 h 96"/>
                  <a:gd name="T36" fmla="*/ 14 w 110"/>
                  <a:gd name="T37" fmla="*/ 51 h 96"/>
                  <a:gd name="T38" fmla="*/ 23 w 110"/>
                  <a:gd name="T39" fmla="*/ 47 h 96"/>
                  <a:gd name="T40" fmla="*/ 26 w 110"/>
                  <a:gd name="T41" fmla="*/ 20 h 96"/>
                  <a:gd name="T42" fmla="*/ 29 w 110"/>
                  <a:gd name="T43" fmla="*/ 32 h 96"/>
                  <a:gd name="T44" fmla="*/ 35 w 110"/>
                  <a:gd name="T45" fmla="*/ 33 h 96"/>
                  <a:gd name="T46" fmla="*/ 41 w 110"/>
                  <a:gd name="T47" fmla="*/ 29 h 96"/>
                  <a:gd name="T48" fmla="*/ 46 w 110"/>
                  <a:gd name="T49" fmla="*/ 22 h 96"/>
                  <a:gd name="T50" fmla="*/ 52 w 110"/>
                  <a:gd name="T51" fmla="*/ 26 h 96"/>
                  <a:gd name="T52" fmla="*/ 62 w 110"/>
                  <a:gd name="T53" fmla="*/ 25 h 96"/>
                  <a:gd name="T54" fmla="*/ 64 w 110"/>
                  <a:gd name="T55" fmla="*/ 19 h 96"/>
                  <a:gd name="T56" fmla="*/ 70 w 110"/>
                  <a:gd name="T57" fmla="*/ 15 h 96"/>
                  <a:gd name="T58" fmla="*/ 78 w 110"/>
                  <a:gd name="T59" fmla="*/ 4 h 96"/>
                  <a:gd name="T60" fmla="*/ 91 w 110"/>
                  <a:gd name="T61" fmla="*/ 0 h 96"/>
                  <a:gd name="T62" fmla="*/ 96 w 110"/>
                  <a:gd name="T63" fmla="*/ 0 h 96"/>
                  <a:gd name="T64" fmla="*/ 103 w 110"/>
                  <a:gd name="T65" fmla="*/ 10 h 96"/>
                  <a:gd name="T66" fmla="*/ 103 w 110"/>
                  <a:gd name="T67" fmla="*/ 25 h 96"/>
                  <a:gd name="T68" fmla="*/ 101 w 110"/>
                  <a:gd name="T69" fmla="*/ 26 h 96"/>
                  <a:gd name="T70" fmla="*/ 98 w 110"/>
                  <a:gd name="T71" fmla="*/ 29 h 96"/>
                  <a:gd name="T72" fmla="*/ 96 w 110"/>
                  <a:gd name="T73" fmla="*/ 33 h 96"/>
                  <a:gd name="T74" fmla="*/ 104 w 110"/>
                  <a:gd name="T75" fmla="*/ 37 h 96"/>
                  <a:gd name="T76" fmla="*/ 110 w 110"/>
                  <a:gd name="T77" fmla="*/ 33 h 96"/>
                  <a:gd name="T78" fmla="*/ 108 w 110"/>
                  <a:gd name="T79" fmla="*/ 45 h 96"/>
                  <a:gd name="T80" fmla="*/ 102 w 110"/>
                  <a:gd name="T81" fmla="*/ 53 h 96"/>
                  <a:gd name="T82" fmla="*/ 81 w 110"/>
                  <a:gd name="T83" fmla="*/ 48 h 96"/>
                  <a:gd name="T84" fmla="*/ 75 w 110"/>
                  <a:gd name="T85" fmla="*/ 53 h 96"/>
                  <a:gd name="T86" fmla="*/ 76 w 110"/>
                  <a:gd name="T87" fmla="*/ 64 h 96"/>
                  <a:gd name="T88" fmla="*/ 80 w 110"/>
                  <a:gd name="T89" fmla="*/ 60 h 96"/>
                  <a:gd name="T90" fmla="*/ 85 w 110"/>
                  <a:gd name="T91" fmla="*/ 56 h 96"/>
                  <a:gd name="T92" fmla="*/ 85 w 110"/>
                  <a:gd name="T93" fmla="*/ 5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0" h="96">
                    <a:moveTo>
                      <a:pt x="102" y="53"/>
                    </a:moveTo>
                    <a:lnTo>
                      <a:pt x="101" y="54"/>
                    </a:lnTo>
                    <a:lnTo>
                      <a:pt x="97" y="58"/>
                    </a:lnTo>
                    <a:lnTo>
                      <a:pt x="96" y="61"/>
                    </a:lnTo>
                    <a:lnTo>
                      <a:pt x="92" y="67"/>
                    </a:lnTo>
                    <a:lnTo>
                      <a:pt x="85" y="76"/>
                    </a:lnTo>
                    <a:lnTo>
                      <a:pt x="80" y="80"/>
                    </a:lnTo>
                    <a:lnTo>
                      <a:pt x="74" y="84"/>
                    </a:lnTo>
                    <a:lnTo>
                      <a:pt x="68" y="87"/>
                    </a:lnTo>
                    <a:lnTo>
                      <a:pt x="64" y="88"/>
                    </a:lnTo>
                    <a:lnTo>
                      <a:pt x="63" y="89"/>
                    </a:lnTo>
                    <a:lnTo>
                      <a:pt x="60" y="88"/>
                    </a:lnTo>
                    <a:lnTo>
                      <a:pt x="56" y="90"/>
                    </a:lnTo>
                    <a:lnTo>
                      <a:pt x="49" y="88"/>
                    </a:lnTo>
                    <a:lnTo>
                      <a:pt x="45" y="89"/>
                    </a:lnTo>
                    <a:lnTo>
                      <a:pt x="41" y="89"/>
                    </a:lnTo>
                    <a:lnTo>
                      <a:pt x="35" y="91"/>
                    </a:lnTo>
                    <a:lnTo>
                      <a:pt x="29" y="94"/>
                    </a:lnTo>
                    <a:lnTo>
                      <a:pt x="25" y="96"/>
                    </a:lnTo>
                    <a:lnTo>
                      <a:pt x="22" y="96"/>
                    </a:lnTo>
                    <a:lnTo>
                      <a:pt x="18" y="94"/>
                    </a:lnTo>
                    <a:lnTo>
                      <a:pt x="17" y="94"/>
                    </a:lnTo>
                    <a:lnTo>
                      <a:pt x="14" y="90"/>
                    </a:lnTo>
                    <a:lnTo>
                      <a:pt x="14" y="91"/>
                    </a:lnTo>
                    <a:lnTo>
                      <a:pt x="12" y="89"/>
                    </a:lnTo>
                    <a:lnTo>
                      <a:pt x="12" y="84"/>
                    </a:lnTo>
                    <a:lnTo>
                      <a:pt x="10" y="79"/>
                    </a:lnTo>
                    <a:lnTo>
                      <a:pt x="12" y="77"/>
                    </a:lnTo>
                    <a:lnTo>
                      <a:pt x="12" y="71"/>
                    </a:lnTo>
                    <a:lnTo>
                      <a:pt x="8" y="64"/>
                    </a:lnTo>
                    <a:lnTo>
                      <a:pt x="5" y="58"/>
                    </a:lnTo>
                    <a:lnTo>
                      <a:pt x="5" y="58"/>
                    </a:lnTo>
                    <a:lnTo>
                      <a:pt x="0" y="48"/>
                    </a:lnTo>
                    <a:lnTo>
                      <a:pt x="3" y="44"/>
                    </a:lnTo>
                    <a:lnTo>
                      <a:pt x="6" y="45"/>
                    </a:lnTo>
                    <a:lnTo>
                      <a:pt x="6" y="49"/>
                    </a:lnTo>
                    <a:lnTo>
                      <a:pt x="10" y="49"/>
                    </a:lnTo>
                    <a:lnTo>
                      <a:pt x="14" y="51"/>
                    </a:lnTo>
                    <a:lnTo>
                      <a:pt x="17" y="50"/>
                    </a:lnTo>
                    <a:lnTo>
                      <a:pt x="23" y="47"/>
                    </a:lnTo>
                    <a:lnTo>
                      <a:pt x="23" y="19"/>
                    </a:lnTo>
                    <a:lnTo>
                      <a:pt x="26" y="20"/>
                    </a:lnTo>
                    <a:lnTo>
                      <a:pt x="29" y="27"/>
                    </a:lnTo>
                    <a:lnTo>
                      <a:pt x="29" y="32"/>
                    </a:lnTo>
                    <a:lnTo>
                      <a:pt x="31" y="35"/>
                    </a:lnTo>
                    <a:lnTo>
                      <a:pt x="35" y="33"/>
                    </a:lnTo>
                    <a:lnTo>
                      <a:pt x="39" y="30"/>
                    </a:lnTo>
                    <a:lnTo>
                      <a:pt x="41" y="29"/>
                    </a:lnTo>
                    <a:lnTo>
                      <a:pt x="44" y="25"/>
                    </a:lnTo>
                    <a:lnTo>
                      <a:pt x="46" y="22"/>
                    </a:lnTo>
                    <a:lnTo>
                      <a:pt x="50" y="24"/>
                    </a:lnTo>
                    <a:lnTo>
                      <a:pt x="52" y="26"/>
                    </a:lnTo>
                    <a:lnTo>
                      <a:pt x="58" y="26"/>
                    </a:lnTo>
                    <a:lnTo>
                      <a:pt x="62" y="25"/>
                    </a:lnTo>
                    <a:lnTo>
                      <a:pt x="63" y="22"/>
                    </a:lnTo>
                    <a:lnTo>
                      <a:pt x="64" y="19"/>
                    </a:lnTo>
                    <a:lnTo>
                      <a:pt x="68" y="18"/>
                    </a:lnTo>
                    <a:lnTo>
                      <a:pt x="70" y="15"/>
                    </a:lnTo>
                    <a:lnTo>
                      <a:pt x="72" y="10"/>
                    </a:lnTo>
                    <a:lnTo>
                      <a:pt x="78" y="4"/>
                    </a:lnTo>
                    <a:lnTo>
                      <a:pt x="87" y="0"/>
                    </a:lnTo>
                    <a:lnTo>
                      <a:pt x="91" y="0"/>
                    </a:lnTo>
                    <a:lnTo>
                      <a:pt x="93" y="1"/>
                    </a:lnTo>
                    <a:lnTo>
                      <a:pt x="96" y="0"/>
                    </a:lnTo>
                    <a:lnTo>
                      <a:pt x="99" y="1"/>
                    </a:lnTo>
                    <a:lnTo>
                      <a:pt x="103" y="10"/>
                    </a:lnTo>
                    <a:lnTo>
                      <a:pt x="104" y="16"/>
                    </a:lnTo>
                    <a:lnTo>
                      <a:pt x="103" y="25"/>
                    </a:lnTo>
                    <a:lnTo>
                      <a:pt x="104" y="27"/>
                    </a:lnTo>
                    <a:lnTo>
                      <a:pt x="101" y="26"/>
                    </a:lnTo>
                    <a:lnTo>
                      <a:pt x="98" y="26"/>
                    </a:lnTo>
                    <a:lnTo>
                      <a:pt x="98" y="29"/>
                    </a:lnTo>
                    <a:lnTo>
                      <a:pt x="96" y="31"/>
                    </a:lnTo>
                    <a:lnTo>
                      <a:pt x="96" y="33"/>
                    </a:lnTo>
                    <a:lnTo>
                      <a:pt x="101" y="38"/>
                    </a:lnTo>
                    <a:lnTo>
                      <a:pt x="104" y="37"/>
                    </a:lnTo>
                    <a:lnTo>
                      <a:pt x="105" y="33"/>
                    </a:lnTo>
                    <a:lnTo>
                      <a:pt x="110" y="33"/>
                    </a:lnTo>
                    <a:lnTo>
                      <a:pt x="109" y="39"/>
                    </a:lnTo>
                    <a:lnTo>
                      <a:pt x="108" y="45"/>
                    </a:lnTo>
                    <a:lnTo>
                      <a:pt x="107" y="49"/>
                    </a:lnTo>
                    <a:lnTo>
                      <a:pt x="102" y="53"/>
                    </a:lnTo>
                    <a:close/>
                    <a:moveTo>
                      <a:pt x="85" y="50"/>
                    </a:moveTo>
                    <a:lnTo>
                      <a:pt x="81" y="48"/>
                    </a:lnTo>
                    <a:lnTo>
                      <a:pt x="79" y="49"/>
                    </a:lnTo>
                    <a:lnTo>
                      <a:pt x="75" y="53"/>
                    </a:lnTo>
                    <a:lnTo>
                      <a:pt x="72" y="58"/>
                    </a:lnTo>
                    <a:lnTo>
                      <a:pt x="76" y="64"/>
                    </a:lnTo>
                    <a:lnTo>
                      <a:pt x="79" y="62"/>
                    </a:lnTo>
                    <a:lnTo>
                      <a:pt x="80" y="60"/>
                    </a:lnTo>
                    <a:lnTo>
                      <a:pt x="84" y="59"/>
                    </a:lnTo>
                    <a:lnTo>
                      <a:pt x="85" y="56"/>
                    </a:lnTo>
                    <a:lnTo>
                      <a:pt x="87" y="53"/>
                    </a:lnTo>
                    <a:lnTo>
                      <a:pt x="85" y="50"/>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7" name="Freeform 179"/>
              <p:cNvSpPr>
                <a:spLocks/>
              </p:cNvSpPr>
              <p:nvPr/>
            </p:nvSpPr>
            <p:spPr bwMode="auto">
              <a:xfrm>
                <a:off x="3173413" y="5856288"/>
                <a:ext cx="123825" cy="106363"/>
              </a:xfrm>
              <a:custGeom>
                <a:avLst/>
                <a:gdLst>
                  <a:gd name="T0" fmla="*/ 73 w 78"/>
                  <a:gd name="T1" fmla="*/ 6 h 67"/>
                  <a:gd name="T2" fmla="*/ 76 w 78"/>
                  <a:gd name="T3" fmla="*/ 10 h 67"/>
                  <a:gd name="T4" fmla="*/ 78 w 78"/>
                  <a:gd name="T5" fmla="*/ 15 h 67"/>
                  <a:gd name="T6" fmla="*/ 77 w 78"/>
                  <a:gd name="T7" fmla="*/ 17 h 67"/>
                  <a:gd name="T8" fmla="*/ 76 w 78"/>
                  <a:gd name="T9" fmla="*/ 23 h 67"/>
                  <a:gd name="T10" fmla="*/ 77 w 78"/>
                  <a:gd name="T11" fmla="*/ 28 h 67"/>
                  <a:gd name="T12" fmla="*/ 74 w 78"/>
                  <a:gd name="T13" fmla="*/ 30 h 67"/>
                  <a:gd name="T14" fmla="*/ 72 w 78"/>
                  <a:gd name="T15" fmla="*/ 36 h 67"/>
                  <a:gd name="T16" fmla="*/ 76 w 78"/>
                  <a:gd name="T17" fmla="*/ 39 h 67"/>
                  <a:gd name="T18" fmla="*/ 55 w 78"/>
                  <a:gd name="T19" fmla="*/ 45 h 67"/>
                  <a:gd name="T20" fmla="*/ 56 w 78"/>
                  <a:gd name="T21" fmla="*/ 50 h 67"/>
                  <a:gd name="T22" fmla="*/ 52 w 78"/>
                  <a:gd name="T23" fmla="*/ 50 h 67"/>
                  <a:gd name="T24" fmla="*/ 48 w 78"/>
                  <a:gd name="T25" fmla="*/ 53 h 67"/>
                  <a:gd name="T26" fmla="*/ 47 w 78"/>
                  <a:gd name="T27" fmla="*/ 56 h 67"/>
                  <a:gd name="T28" fmla="*/ 44 w 78"/>
                  <a:gd name="T29" fmla="*/ 56 h 67"/>
                  <a:gd name="T30" fmla="*/ 38 w 78"/>
                  <a:gd name="T31" fmla="*/ 62 h 67"/>
                  <a:gd name="T32" fmla="*/ 35 w 78"/>
                  <a:gd name="T33" fmla="*/ 67 h 67"/>
                  <a:gd name="T34" fmla="*/ 32 w 78"/>
                  <a:gd name="T35" fmla="*/ 67 h 67"/>
                  <a:gd name="T36" fmla="*/ 30 w 78"/>
                  <a:gd name="T37" fmla="*/ 65 h 67"/>
                  <a:gd name="T38" fmla="*/ 23 w 78"/>
                  <a:gd name="T39" fmla="*/ 65 h 67"/>
                  <a:gd name="T40" fmla="*/ 21 w 78"/>
                  <a:gd name="T41" fmla="*/ 64 h 67"/>
                  <a:gd name="T42" fmla="*/ 21 w 78"/>
                  <a:gd name="T43" fmla="*/ 64 h 67"/>
                  <a:gd name="T44" fmla="*/ 19 w 78"/>
                  <a:gd name="T45" fmla="*/ 62 h 67"/>
                  <a:gd name="T46" fmla="*/ 14 w 78"/>
                  <a:gd name="T47" fmla="*/ 62 h 67"/>
                  <a:gd name="T48" fmla="*/ 9 w 78"/>
                  <a:gd name="T49" fmla="*/ 63 h 67"/>
                  <a:gd name="T50" fmla="*/ 4 w 78"/>
                  <a:gd name="T51" fmla="*/ 59 h 67"/>
                  <a:gd name="T52" fmla="*/ 0 w 78"/>
                  <a:gd name="T53" fmla="*/ 53 h 67"/>
                  <a:gd name="T54" fmla="*/ 1 w 78"/>
                  <a:gd name="T55" fmla="*/ 31 h 67"/>
                  <a:gd name="T56" fmla="*/ 14 w 78"/>
                  <a:gd name="T57" fmla="*/ 31 h 67"/>
                  <a:gd name="T58" fmla="*/ 14 w 78"/>
                  <a:gd name="T59" fmla="*/ 29 h 67"/>
                  <a:gd name="T60" fmla="*/ 15 w 78"/>
                  <a:gd name="T61" fmla="*/ 27 h 67"/>
                  <a:gd name="T62" fmla="*/ 14 w 78"/>
                  <a:gd name="T63" fmla="*/ 23 h 67"/>
                  <a:gd name="T64" fmla="*/ 14 w 78"/>
                  <a:gd name="T65" fmla="*/ 19 h 67"/>
                  <a:gd name="T66" fmla="*/ 14 w 78"/>
                  <a:gd name="T67" fmla="*/ 18 h 67"/>
                  <a:gd name="T68" fmla="*/ 16 w 78"/>
                  <a:gd name="T69" fmla="*/ 18 h 67"/>
                  <a:gd name="T70" fmla="*/ 16 w 78"/>
                  <a:gd name="T71" fmla="*/ 21 h 67"/>
                  <a:gd name="T72" fmla="*/ 20 w 78"/>
                  <a:gd name="T73" fmla="*/ 19 h 67"/>
                  <a:gd name="T74" fmla="*/ 24 w 78"/>
                  <a:gd name="T75" fmla="*/ 21 h 67"/>
                  <a:gd name="T76" fmla="*/ 26 w 78"/>
                  <a:gd name="T77" fmla="*/ 24 h 67"/>
                  <a:gd name="T78" fmla="*/ 31 w 78"/>
                  <a:gd name="T79" fmla="*/ 24 h 67"/>
                  <a:gd name="T80" fmla="*/ 36 w 78"/>
                  <a:gd name="T81" fmla="*/ 23 h 67"/>
                  <a:gd name="T82" fmla="*/ 37 w 78"/>
                  <a:gd name="T83" fmla="*/ 25 h 67"/>
                  <a:gd name="T84" fmla="*/ 42 w 78"/>
                  <a:gd name="T85" fmla="*/ 27 h 67"/>
                  <a:gd name="T86" fmla="*/ 44 w 78"/>
                  <a:gd name="T87" fmla="*/ 30 h 67"/>
                  <a:gd name="T88" fmla="*/ 48 w 78"/>
                  <a:gd name="T89" fmla="*/ 34 h 67"/>
                  <a:gd name="T90" fmla="*/ 53 w 78"/>
                  <a:gd name="T91" fmla="*/ 34 h 67"/>
                  <a:gd name="T92" fmla="*/ 52 w 78"/>
                  <a:gd name="T93" fmla="*/ 27 h 67"/>
                  <a:gd name="T94" fmla="*/ 50 w 78"/>
                  <a:gd name="T95" fmla="*/ 28 h 67"/>
                  <a:gd name="T96" fmla="*/ 45 w 78"/>
                  <a:gd name="T97" fmla="*/ 25 h 67"/>
                  <a:gd name="T98" fmla="*/ 43 w 78"/>
                  <a:gd name="T99" fmla="*/ 24 h 67"/>
                  <a:gd name="T100" fmla="*/ 44 w 78"/>
                  <a:gd name="T101" fmla="*/ 17 h 67"/>
                  <a:gd name="T102" fmla="*/ 45 w 78"/>
                  <a:gd name="T103" fmla="*/ 9 h 67"/>
                  <a:gd name="T104" fmla="*/ 44 w 78"/>
                  <a:gd name="T105" fmla="*/ 6 h 67"/>
                  <a:gd name="T106" fmla="*/ 45 w 78"/>
                  <a:gd name="T107" fmla="*/ 1 h 67"/>
                  <a:gd name="T108" fmla="*/ 48 w 78"/>
                  <a:gd name="T109" fmla="*/ 1 h 67"/>
                  <a:gd name="T110" fmla="*/ 56 w 78"/>
                  <a:gd name="T111" fmla="*/ 0 h 67"/>
                  <a:gd name="T112" fmla="*/ 60 w 78"/>
                  <a:gd name="T113" fmla="*/ 0 h 67"/>
                  <a:gd name="T114" fmla="*/ 62 w 78"/>
                  <a:gd name="T115" fmla="*/ 2 h 67"/>
                  <a:gd name="T116" fmla="*/ 65 w 78"/>
                  <a:gd name="T117" fmla="*/ 4 h 67"/>
                  <a:gd name="T118" fmla="*/ 70 w 78"/>
                  <a:gd name="T119" fmla="*/ 5 h 67"/>
                  <a:gd name="T120" fmla="*/ 73 w 78"/>
                  <a:gd name="T121" fmla="*/ 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8" h="67">
                    <a:moveTo>
                      <a:pt x="73" y="6"/>
                    </a:moveTo>
                    <a:lnTo>
                      <a:pt x="76" y="10"/>
                    </a:lnTo>
                    <a:lnTo>
                      <a:pt x="78" y="15"/>
                    </a:lnTo>
                    <a:lnTo>
                      <a:pt x="77" y="17"/>
                    </a:lnTo>
                    <a:lnTo>
                      <a:pt x="76" y="23"/>
                    </a:lnTo>
                    <a:lnTo>
                      <a:pt x="77" y="28"/>
                    </a:lnTo>
                    <a:lnTo>
                      <a:pt x="74" y="30"/>
                    </a:lnTo>
                    <a:lnTo>
                      <a:pt x="72" y="36"/>
                    </a:lnTo>
                    <a:lnTo>
                      <a:pt x="76" y="39"/>
                    </a:lnTo>
                    <a:lnTo>
                      <a:pt x="55" y="45"/>
                    </a:lnTo>
                    <a:lnTo>
                      <a:pt x="56" y="50"/>
                    </a:lnTo>
                    <a:lnTo>
                      <a:pt x="52" y="50"/>
                    </a:lnTo>
                    <a:lnTo>
                      <a:pt x="48" y="53"/>
                    </a:lnTo>
                    <a:lnTo>
                      <a:pt x="47" y="56"/>
                    </a:lnTo>
                    <a:lnTo>
                      <a:pt x="44" y="56"/>
                    </a:lnTo>
                    <a:lnTo>
                      <a:pt x="38" y="62"/>
                    </a:lnTo>
                    <a:lnTo>
                      <a:pt x="35" y="67"/>
                    </a:lnTo>
                    <a:lnTo>
                      <a:pt x="32" y="67"/>
                    </a:lnTo>
                    <a:lnTo>
                      <a:pt x="30" y="65"/>
                    </a:lnTo>
                    <a:lnTo>
                      <a:pt x="23" y="65"/>
                    </a:lnTo>
                    <a:lnTo>
                      <a:pt x="21" y="64"/>
                    </a:lnTo>
                    <a:lnTo>
                      <a:pt x="21" y="64"/>
                    </a:lnTo>
                    <a:lnTo>
                      <a:pt x="19" y="62"/>
                    </a:lnTo>
                    <a:lnTo>
                      <a:pt x="14" y="62"/>
                    </a:lnTo>
                    <a:lnTo>
                      <a:pt x="9" y="63"/>
                    </a:lnTo>
                    <a:lnTo>
                      <a:pt x="4" y="59"/>
                    </a:lnTo>
                    <a:lnTo>
                      <a:pt x="0" y="53"/>
                    </a:lnTo>
                    <a:lnTo>
                      <a:pt x="1" y="31"/>
                    </a:lnTo>
                    <a:lnTo>
                      <a:pt x="14" y="31"/>
                    </a:lnTo>
                    <a:lnTo>
                      <a:pt x="14" y="29"/>
                    </a:lnTo>
                    <a:lnTo>
                      <a:pt x="15" y="27"/>
                    </a:lnTo>
                    <a:lnTo>
                      <a:pt x="14" y="23"/>
                    </a:lnTo>
                    <a:lnTo>
                      <a:pt x="14" y="19"/>
                    </a:lnTo>
                    <a:lnTo>
                      <a:pt x="14" y="18"/>
                    </a:lnTo>
                    <a:lnTo>
                      <a:pt x="16" y="18"/>
                    </a:lnTo>
                    <a:lnTo>
                      <a:pt x="16" y="21"/>
                    </a:lnTo>
                    <a:lnTo>
                      <a:pt x="20" y="19"/>
                    </a:lnTo>
                    <a:lnTo>
                      <a:pt x="24" y="21"/>
                    </a:lnTo>
                    <a:lnTo>
                      <a:pt x="26" y="24"/>
                    </a:lnTo>
                    <a:lnTo>
                      <a:pt x="31" y="24"/>
                    </a:lnTo>
                    <a:lnTo>
                      <a:pt x="36" y="23"/>
                    </a:lnTo>
                    <a:lnTo>
                      <a:pt x="37" y="25"/>
                    </a:lnTo>
                    <a:lnTo>
                      <a:pt x="42" y="27"/>
                    </a:lnTo>
                    <a:lnTo>
                      <a:pt x="44" y="30"/>
                    </a:lnTo>
                    <a:lnTo>
                      <a:pt x="48" y="34"/>
                    </a:lnTo>
                    <a:lnTo>
                      <a:pt x="53" y="34"/>
                    </a:lnTo>
                    <a:lnTo>
                      <a:pt x="52" y="27"/>
                    </a:lnTo>
                    <a:lnTo>
                      <a:pt x="50" y="28"/>
                    </a:lnTo>
                    <a:lnTo>
                      <a:pt x="45" y="25"/>
                    </a:lnTo>
                    <a:lnTo>
                      <a:pt x="43" y="24"/>
                    </a:lnTo>
                    <a:lnTo>
                      <a:pt x="44" y="17"/>
                    </a:lnTo>
                    <a:lnTo>
                      <a:pt x="45" y="9"/>
                    </a:lnTo>
                    <a:lnTo>
                      <a:pt x="44" y="6"/>
                    </a:lnTo>
                    <a:lnTo>
                      <a:pt x="45" y="1"/>
                    </a:lnTo>
                    <a:lnTo>
                      <a:pt x="48" y="1"/>
                    </a:lnTo>
                    <a:lnTo>
                      <a:pt x="56" y="0"/>
                    </a:lnTo>
                    <a:lnTo>
                      <a:pt x="60" y="0"/>
                    </a:lnTo>
                    <a:lnTo>
                      <a:pt x="62" y="2"/>
                    </a:lnTo>
                    <a:lnTo>
                      <a:pt x="65" y="4"/>
                    </a:lnTo>
                    <a:lnTo>
                      <a:pt x="70" y="5"/>
                    </a:lnTo>
                    <a:lnTo>
                      <a:pt x="73" y="6"/>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sp>
            <p:nvSpPr>
              <p:cNvPr id="188" name="Freeform 180"/>
              <p:cNvSpPr>
                <a:spLocks/>
              </p:cNvSpPr>
              <p:nvPr/>
            </p:nvSpPr>
            <p:spPr bwMode="auto">
              <a:xfrm>
                <a:off x="3209925" y="5935663"/>
                <a:ext cx="79375" cy="74613"/>
              </a:xfrm>
              <a:custGeom>
                <a:avLst/>
                <a:gdLst>
                  <a:gd name="T0" fmla="*/ 39 w 50"/>
                  <a:gd name="T1" fmla="*/ 47 h 47"/>
                  <a:gd name="T2" fmla="*/ 36 w 50"/>
                  <a:gd name="T3" fmla="*/ 46 h 47"/>
                  <a:gd name="T4" fmla="*/ 33 w 50"/>
                  <a:gd name="T5" fmla="*/ 47 h 47"/>
                  <a:gd name="T6" fmla="*/ 31 w 50"/>
                  <a:gd name="T7" fmla="*/ 46 h 47"/>
                  <a:gd name="T8" fmla="*/ 27 w 50"/>
                  <a:gd name="T9" fmla="*/ 46 h 47"/>
                  <a:gd name="T10" fmla="*/ 24 w 50"/>
                  <a:gd name="T11" fmla="*/ 42 h 47"/>
                  <a:gd name="T12" fmla="*/ 19 w 50"/>
                  <a:gd name="T13" fmla="*/ 41 h 47"/>
                  <a:gd name="T14" fmla="*/ 16 w 50"/>
                  <a:gd name="T15" fmla="*/ 37 h 47"/>
                  <a:gd name="T16" fmla="*/ 16 w 50"/>
                  <a:gd name="T17" fmla="*/ 35 h 47"/>
                  <a:gd name="T18" fmla="*/ 13 w 50"/>
                  <a:gd name="T19" fmla="*/ 33 h 47"/>
                  <a:gd name="T20" fmla="*/ 6 w 50"/>
                  <a:gd name="T21" fmla="*/ 26 h 47"/>
                  <a:gd name="T22" fmla="*/ 3 w 50"/>
                  <a:gd name="T23" fmla="*/ 21 h 47"/>
                  <a:gd name="T24" fmla="*/ 2 w 50"/>
                  <a:gd name="T25" fmla="*/ 20 h 47"/>
                  <a:gd name="T26" fmla="*/ 0 w 50"/>
                  <a:gd name="T27" fmla="*/ 15 h 47"/>
                  <a:gd name="T28" fmla="*/ 7 w 50"/>
                  <a:gd name="T29" fmla="*/ 15 h 47"/>
                  <a:gd name="T30" fmla="*/ 9 w 50"/>
                  <a:gd name="T31" fmla="*/ 17 h 47"/>
                  <a:gd name="T32" fmla="*/ 12 w 50"/>
                  <a:gd name="T33" fmla="*/ 17 h 47"/>
                  <a:gd name="T34" fmla="*/ 15 w 50"/>
                  <a:gd name="T35" fmla="*/ 12 h 47"/>
                  <a:gd name="T36" fmla="*/ 21 w 50"/>
                  <a:gd name="T37" fmla="*/ 6 h 47"/>
                  <a:gd name="T38" fmla="*/ 24 w 50"/>
                  <a:gd name="T39" fmla="*/ 6 h 47"/>
                  <a:gd name="T40" fmla="*/ 25 w 50"/>
                  <a:gd name="T41" fmla="*/ 3 h 47"/>
                  <a:gd name="T42" fmla="*/ 29 w 50"/>
                  <a:gd name="T43" fmla="*/ 0 h 47"/>
                  <a:gd name="T44" fmla="*/ 33 w 50"/>
                  <a:gd name="T45" fmla="*/ 0 h 47"/>
                  <a:gd name="T46" fmla="*/ 33 w 50"/>
                  <a:gd name="T47" fmla="*/ 2 h 47"/>
                  <a:gd name="T48" fmla="*/ 39 w 50"/>
                  <a:gd name="T49" fmla="*/ 2 h 47"/>
                  <a:gd name="T50" fmla="*/ 43 w 50"/>
                  <a:gd name="T51" fmla="*/ 3 h 47"/>
                  <a:gd name="T52" fmla="*/ 44 w 50"/>
                  <a:gd name="T53" fmla="*/ 4 h 47"/>
                  <a:gd name="T54" fmla="*/ 47 w 50"/>
                  <a:gd name="T55" fmla="*/ 6 h 47"/>
                  <a:gd name="T56" fmla="*/ 50 w 50"/>
                  <a:gd name="T57" fmla="*/ 8 h 47"/>
                  <a:gd name="T58" fmla="*/ 50 w 50"/>
                  <a:gd name="T59" fmla="*/ 17 h 47"/>
                  <a:gd name="T60" fmla="*/ 49 w 50"/>
                  <a:gd name="T61" fmla="*/ 21 h 47"/>
                  <a:gd name="T62" fmla="*/ 49 w 50"/>
                  <a:gd name="T63" fmla="*/ 26 h 47"/>
                  <a:gd name="T64" fmla="*/ 50 w 50"/>
                  <a:gd name="T65" fmla="*/ 29 h 47"/>
                  <a:gd name="T66" fmla="*/ 49 w 50"/>
                  <a:gd name="T67" fmla="*/ 32 h 47"/>
                  <a:gd name="T68" fmla="*/ 48 w 50"/>
                  <a:gd name="T69" fmla="*/ 33 h 47"/>
                  <a:gd name="T70" fmla="*/ 47 w 50"/>
                  <a:gd name="T71" fmla="*/ 38 h 47"/>
                  <a:gd name="T72" fmla="*/ 39 w 50"/>
                  <a:gd name="T73" fmla="*/ 4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0" h="47">
                    <a:moveTo>
                      <a:pt x="39" y="47"/>
                    </a:moveTo>
                    <a:lnTo>
                      <a:pt x="36" y="46"/>
                    </a:lnTo>
                    <a:lnTo>
                      <a:pt x="33" y="47"/>
                    </a:lnTo>
                    <a:lnTo>
                      <a:pt x="31" y="46"/>
                    </a:lnTo>
                    <a:lnTo>
                      <a:pt x="27" y="46"/>
                    </a:lnTo>
                    <a:lnTo>
                      <a:pt x="24" y="42"/>
                    </a:lnTo>
                    <a:lnTo>
                      <a:pt x="19" y="41"/>
                    </a:lnTo>
                    <a:lnTo>
                      <a:pt x="16" y="37"/>
                    </a:lnTo>
                    <a:lnTo>
                      <a:pt x="16" y="35"/>
                    </a:lnTo>
                    <a:lnTo>
                      <a:pt x="13" y="33"/>
                    </a:lnTo>
                    <a:lnTo>
                      <a:pt x="6" y="26"/>
                    </a:lnTo>
                    <a:lnTo>
                      <a:pt x="3" y="21"/>
                    </a:lnTo>
                    <a:lnTo>
                      <a:pt x="2" y="20"/>
                    </a:lnTo>
                    <a:lnTo>
                      <a:pt x="0" y="15"/>
                    </a:lnTo>
                    <a:lnTo>
                      <a:pt x="7" y="15"/>
                    </a:lnTo>
                    <a:lnTo>
                      <a:pt x="9" y="17"/>
                    </a:lnTo>
                    <a:lnTo>
                      <a:pt x="12" y="17"/>
                    </a:lnTo>
                    <a:lnTo>
                      <a:pt x="15" y="12"/>
                    </a:lnTo>
                    <a:lnTo>
                      <a:pt x="21" y="6"/>
                    </a:lnTo>
                    <a:lnTo>
                      <a:pt x="24" y="6"/>
                    </a:lnTo>
                    <a:lnTo>
                      <a:pt x="25" y="3"/>
                    </a:lnTo>
                    <a:lnTo>
                      <a:pt x="29" y="0"/>
                    </a:lnTo>
                    <a:lnTo>
                      <a:pt x="33" y="0"/>
                    </a:lnTo>
                    <a:lnTo>
                      <a:pt x="33" y="2"/>
                    </a:lnTo>
                    <a:lnTo>
                      <a:pt x="39" y="2"/>
                    </a:lnTo>
                    <a:lnTo>
                      <a:pt x="43" y="3"/>
                    </a:lnTo>
                    <a:lnTo>
                      <a:pt x="44" y="4"/>
                    </a:lnTo>
                    <a:lnTo>
                      <a:pt x="47" y="6"/>
                    </a:lnTo>
                    <a:lnTo>
                      <a:pt x="50" y="8"/>
                    </a:lnTo>
                    <a:lnTo>
                      <a:pt x="50" y="17"/>
                    </a:lnTo>
                    <a:lnTo>
                      <a:pt x="49" y="21"/>
                    </a:lnTo>
                    <a:lnTo>
                      <a:pt x="49" y="26"/>
                    </a:lnTo>
                    <a:lnTo>
                      <a:pt x="50" y="29"/>
                    </a:lnTo>
                    <a:lnTo>
                      <a:pt x="49" y="32"/>
                    </a:lnTo>
                    <a:lnTo>
                      <a:pt x="48" y="33"/>
                    </a:lnTo>
                    <a:lnTo>
                      <a:pt x="47" y="38"/>
                    </a:lnTo>
                    <a:lnTo>
                      <a:pt x="39" y="47"/>
                    </a:lnTo>
                    <a:close/>
                  </a:path>
                </a:pathLst>
              </a:custGeom>
              <a:solidFill>
                <a:srgbClr val="C00000"/>
              </a:solidFill>
              <a:ln w="3175"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en-US" dirty="0"/>
              </a:p>
            </p:txBody>
          </p:sp>
        </p:grpSp>
      </p:grpSp>
      <p:sp>
        <p:nvSpPr>
          <p:cNvPr id="40" name="Title 39" hidden="1">
            <a:extLst>
              <a:ext uri="{FF2B5EF4-FFF2-40B4-BE49-F238E27FC236}">
                <a16:creationId xmlns:a16="http://schemas.microsoft.com/office/drawing/2014/main" id="{9E3012EF-6114-4C5E-B103-134AD1111079}"/>
              </a:ext>
            </a:extLst>
          </p:cNvPr>
          <p:cNvSpPr>
            <a:spLocks noGrp="1"/>
          </p:cNvSpPr>
          <p:nvPr>
            <p:ph type="title"/>
          </p:nvPr>
        </p:nvSpPr>
        <p:spPr/>
        <p:txBody>
          <a:bodyPr/>
          <a:lstStyle/>
          <a:p>
            <a:r>
              <a:rPr lang="en-US" dirty="0"/>
              <a:t>Slide 8</a:t>
            </a:r>
          </a:p>
        </p:txBody>
      </p:sp>
      <p:sp>
        <p:nvSpPr>
          <p:cNvPr id="217" name="TextBox 216">
            <a:extLst>
              <a:ext uri="{FF2B5EF4-FFF2-40B4-BE49-F238E27FC236}">
                <a16:creationId xmlns:a16="http://schemas.microsoft.com/office/drawing/2014/main" id="{CCF9CE52-235F-4880-9AAC-3C5D449AF526}"/>
              </a:ext>
            </a:extLst>
          </p:cNvPr>
          <p:cNvSpPr txBox="1"/>
          <p:nvPr/>
        </p:nvSpPr>
        <p:spPr>
          <a:xfrm>
            <a:off x="2999655" y="332656"/>
            <a:ext cx="6036910" cy="369332"/>
          </a:xfrm>
          <a:prstGeom prst="rect">
            <a:avLst/>
          </a:prstGeom>
          <a:noFill/>
        </p:spPr>
        <p:txBody>
          <a:bodyPr wrap="non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TRADE WITH NON – EU COUNTRIES</a:t>
            </a:r>
          </a:p>
        </p:txBody>
      </p:sp>
      <p:sp>
        <p:nvSpPr>
          <p:cNvPr id="195" name="TextBox 194">
            <a:extLst>
              <a:ext uri="{FF2B5EF4-FFF2-40B4-BE49-F238E27FC236}">
                <a16:creationId xmlns:a16="http://schemas.microsoft.com/office/drawing/2014/main" id="{41069370-934D-4368-BEBE-98CE19E33021}"/>
              </a:ext>
            </a:extLst>
          </p:cNvPr>
          <p:cNvSpPr txBox="1"/>
          <p:nvPr/>
        </p:nvSpPr>
        <p:spPr>
          <a:xfrm>
            <a:off x="8799540" y="1251470"/>
            <a:ext cx="3589812" cy="4293483"/>
          </a:xfrm>
          <a:prstGeom prst="rect">
            <a:avLst/>
          </a:prstGeom>
          <a:noFill/>
        </p:spPr>
        <p:txBody>
          <a:bodyPr wrap="square" rtlCol="0">
            <a:spAutoFit/>
          </a:bodyPr>
          <a:lstStyle/>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2">
                  <a:extLst>
                    <a:ext uri="{A12FA001-AC4F-418D-AE19-62706E023703}">
                      <ahyp:hlinkClr xmlns:ahyp="http://schemas.microsoft.com/office/drawing/2018/hyperlinkcolor" val="tx"/>
                    </a:ext>
                  </a:extLst>
                </a:hlinkClick>
              </a:rPr>
              <a:t>Andean countries</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3">
                  <a:extLst>
                    <a:ext uri="{A12FA001-AC4F-418D-AE19-62706E023703}">
                      <ahyp:hlinkClr xmlns:ahyp="http://schemas.microsoft.com/office/drawing/2018/hyperlinkcolor" val="tx"/>
                    </a:ext>
                  </a:extLst>
                </a:hlinkClick>
              </a:rPr>
              <a:t>CARIFORUM</a:t>
            </a:r>
            <a:r>
              <a:rPr lang="en-US" sz="1300" u="sng" dirty="0">
                <a:solidFill>
                  <a:schemeClr val="accent3"/>
                </a:solidFill>
                <a:effectLst>
                  <a:outerShdw blurRad="38100" dist="38100" dir="2700000" algn="tl">
                    <a:srgbClr val="000000">
                      <a:alpha val="43137"/>
                    </a:srgbClr>
                  </a:outerShdw>
                </a:effectLst>
              </a:rPr>
              <a:t> trade bloc</a:t>
            </a: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4">
                  <a:extLst>
                    <a:ext uri="{A12FA001-AC4F-418D-AE19-62706E023703}">
                      <ahyp:hlinkClr xmlns:ahyp="http://schemas.microsoft.com/office/drawing/2018/hyperlinkcolor" val="tx"/>
                    </a:ext>
                  </a:extLst>
                </a:hlinkClick>
              </a:rPr>
              <a:t>Central America</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5">
                  <a:extLst>
                    <a:ext uri="{A12FA001-AC4F-418D-AE19-62706E023703}">
                      <ahyp:hlinkClr xmlns:ahyp="http://schemas.microsoft.com/office/drawing/2018/hyperlinkcolor" val="tx"/>
                    </a:ext>
                  </a:extLst>
                </a:hlinkClick>
              </a:rPr>
              <a:t>Chile</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6">
                  <a:extLst>
                    <a:ext uri="{A12FA001-AC4F-418D-AE19-62706E023703}">
                      <ahyp:hlinkClr xmlns:ahyp="http://schemas.microsoft.com/office/drawing/2018/hyperlinkcolor" val="tx"/>
                    </a:ext>
                  </a:extLst>
                </a:hlinkClick>
              </a:rPr>
              <a:t>Eastern and Southern Africa (ESA)</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7">
                  <a:extLst>
                    <a:ext uri="{A12FA001-AC4F-418D-AE19-62706E023703}">
                      <ahyp:hlinkClr xmlns:ahyp="http://schemas.microsoft.com/office/drawing/2018/hyperlinkcolor" val="tx"/>
                    </a:ext>
                  </a:extLst>
                </a:hlinkClick>
              </a:rPr>
              <a:t>Faroe Islands</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8">
                  <a:extLst>
                    <a:ext uri="{A12FA001-AC4F-418D-AE19-62706E023703}">
                      <ahyp:hlinkClr xmlns:ahyp="http://schemas.microsoft.com/office/drawing/2018/hyperlinkcolor" val="tx"/>
                    </a:ext>
                  </a:extLst>
                </a:hlinkClick>
              </a:rPr>
              <a:t>Georgia</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9">
                  <a:extLst>
                    <a:ext uri="{A12FA001-AC4F-418D-AE19-62706E023703}">
                      <ahyp:hlinkClr xmlns:ahyp="http://schemas.microsoft.com/office/drawing/2018/hyperlinkcolor" val="tx"/>
                    </a:ext>
                  </a:extLst>
                </a:hlinkClick>
              </a:rPr>
              <a:t>Iceland and Norway</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0">
                  <a:extLst>
                    <a:ext uri="{A12FA001-AC4F-418D-AE19-62706E023703}">
                      <ahyp:hlinkClr xmlns:ahyp="http://schemas.microsoft.com/office/drawing/2018/hyperlinkcolor" val="tx"/>
                    </a:ext>
                  </a:extLst>
                </a:hlinkClick>
              </a:rPr>
              <a:t>Israel</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rPr>
              <a:t>Jordan</a:t>
            </a: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rPr>
              <a:t>Kosovo</a:t>
            </a: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1">
                  <a:extLst>
                    <a:ext uri="{A12FA001-AC4F-418D-AE19-62706E023703}">
                      <ahyp:hlinkClr xmlns:ahyp="http://schemas.microsoft.com/office/drawing/2018/hyperlinkcolor" val="tx"/>
                    </a:ext>
                  </a:extLst>
                </a:hlinkClick>
              </a:rPr>
              <a:t>Lebanon</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2">
                  <a:extLst>
                    <a:ext uri="{A12FA001-AC4F-418D-AE19-62706E023703}">
                      <ahyp:hlinkClr xmlns:ahyp="http://schemas.microsoft.com/office/drawing/2018/hyperlinkcolor" val="tx"/>
                    </a:ext>
                  </a:extLst>
                </a:hlinkClick>
              </a:rPr>
              <a:t>Liechtenstein</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rPr>
              <a:t>Morocco</a:t>
            </a: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3">
                  <a:extLst>
                    <a:ext uri="{A12FA001-AC4F-418D-AE19-62706E023703}">
                      <ahyp:hlinkClr xmlns:ahyp="http://schemas.microsoft.com/office/drawing/2018/hyperlinkcolor" val="tx"/>
                    </a:ext>
                  </a:extLst>
                </a:hlinkClick>
              </a:rPr>
              <a:t>Pacific states</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4">
                  <a:extLst>
                    <a:ext uri="{A12FA001-AC4F-418D-AE19-62706E023703}">
                      <ahyp:hlinkClr xmlns:ahyp="http://schemas.microsoft.com/office/drawing/2018/hyperlinkcolor" val="tx"/>
                    </a:ext>
                  </a:extLst>
                </a:hlinkClick>
              </a:rPr>
              <a:t>Palestinian Authority</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5">
                  <a:extLst>
                    <a:ext uri="{A12FA001-AC4F-418D-AE19-62706E023703}">
                      <ahyp:hlinkClr xmlns:ahyp="http://schemas.microsoft.com/office/drawing/2018/hyperlinkcolor" val="tx"/>
                    </a:ext>
                  </a:extLst>
                </a:hlinkClick>
              </a:rPr>
              <a:t>Southern Africa Customs Union and Mozambique (SACUM)</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6">
                  <a:extLst>
                    <a:ext uri="{A12FA001-AC4F-418D-AE19-62706E023703}">
                      <ahyp:hlinkClr xmlns:ahyp="http://schemas.microsoft.com/office/drawing/2018/hyperlinkcolor" val="tx"/>
                    </a:ext>
                  </a:extLst>
                </a:hlinkClick>
              </a:rPr>
              <a:t>South Korea</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7">
                  <a:extLst>
                    <a:ext uri="{A12FA001-AC4F-418D-AE19-62706E023703}">
                      <ahyp:hlinkClr xmlns:ahyp="http://schemas.microsoft.com/office/drawing/2018/hyperlinkcolor" val="tx"/>
                    </a:ext>
                  </a:extLst>
                </a:hlinkClick>
              </a:rPr>
              <a:t>Switzerland</a:t>
            </a:r>
            <a:endParaRPr lang="en-US" sz="1300" u="sng" dirty="0">
              <a:solidFill>
                <a:schemeClr val="accent3"/>
              </a:solidFill>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300" u="sng" dirty="0">
                <a:solidFill>
                  <a:schemeClr val="accent3"/>
                </a:solidFill>
                <a:effectLst>
                  <a:outerShdw blurRad="38100" dist="38100" dir="2700000" algn="tl">
                    <a:srgbClr val="000000">
                      <a:alpha val="43137"/>
                    </a:srgbClr>
                  </a:outerShdw>
                </a:effectLst>
                <a:hlinkClick r:id="rId18">
                  <a:extLst>
                    <a:ext uri="{A12FA001-AC4F-418D-AE19-62706E023703}">
                      <ahyp:hlinkClr xmlns:ahyp="http://schemas.microsoft.com/office/drawing/2018/hyperlinkcolor" val="tx"/>
                    </a:ext>
                  </a:extLst>
                </a:hlinkClick>
              </a:rPr>
              <a:t>Tunisia</a:t>
            </a:r>
            <a:endParaRPr lang="en-US" sz="1300" u="sng" dirty="0">
              <a:solidFill>
                <a:schemeClr val="accent3"/>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221752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Oval 36">
            <a:extLst>
              <a:ext uri="{C183D7F6-B498-43B3-948B-1728B52AA6E4}">
                <adec:decorative xmlns:adec="http://schemas.microsoft.com/office/drawing/2017/decorative" val="1"/>
              </a:ext>
            </a:extLst>
          </p:cNvPr>
          <p:cNvSpPr/>
          <p:nvPr/>
        </p:nvSpPr>
        <p:spPr>
          <a:xfrm flipH="1">
            <a:off x="632820" y="2084749"/>
            <a:ext cx="588011" cy="588011"/>
          </a:xfrm>
          <a:prstGeom prst="ellipse">
            <a:avLst/>
          </a:prstGeom>
          <a:solidFill>
            <a:srgbClr val="667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a:extLst>
              <a:ext uri="{C183D7F6-B498-43B3-948B-1728B52AA6E4}">
                <adec:decorative xmlns:adec="http://schemas.microsoft.com/office/drawing/2017/decorative" val="1"/>
              </a:ext>
            </a:extLst>
          </p:cNvPr>
          <p:cNvSpPr/>
          <p:nvPr/>
        </p:nvSpPr>
        <p:spPr>
          <a:xfrm flipH="1">
            <a:off x="632820" y="1002988"/>
            <a:ext cx="588011" cy="588011"/>
          </a:xfrm>
          <a:prstGeom prst="ellipse">
            <a:avLst/>
          </a:prstGeom>
          <a:solidFill>
            <a:srgbClr val="30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3" name="Group 120">
            <a:extLst>
              <a:ext uri="{C183D7F6-B498-43B3-948B-1728B52AA6E4}">
                <adec:decorative xmlns:adec="http://schemas.microsoft.com/office/drawing/2017/decorative" val="1"/>
              </a:ext>
            </a:extLst>
          </p:cNvPr>
          <p:cNvGrpSpPr/>
          <p:nvPr/>
        </p:nvGrpSpPr>
        <p:grpSpPr>
          <a:xfrm>
            <a:off x="1639745" y="342312"/>
            <a:ext cx="7262126" cy="6003511"/>
            <a:chOff x="223691" y="1455469"/>
            <a:chExt cx="5660167" cy="4679192"/>
          </a:xfrm>
        </p:grpSpPr>
        <p:pic>
          <p:nvPicPr>
            <p:cNvPr id="122" name="Picture 121" descr="This is a computer monito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23691" y="1455469"/>
              <a:ext cx="5660167" cy="4679192"/>
            </a:xfrm>
            <a:prstGeom prst="rect">
              <a:avLst/>
            </a:prstGeom>
          </p:spPr>
        </p:pic>
        <p:sp>
          <p:nvSpPr>
            <p:cNvPr id="123" name="Rectangle 122"/>
            <p:cNvSpPr/>
            <p:nvPr/>
          </p:nvSpPr>
          <p:spPr>
            <a:xfrm>
              <a:off x="2779454" y="4900079"/>
              <a:ext cx="548640" cy="326575"/>
            </a:xfrm>
            <a:prstGeom prst="rect">
              <a:avLst/>
            </a:prstGeom>
            <a:gradFill flip="none" rotWithShape="1">
              <a:gsLst>
                <a:gs pos="0">
                  <a:srgbClr val="C7C8CB"/>
                </a:gs>
                <a:gs pos="100000">
                  <a:srgbClr val="BCBDC0"/>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6" name="Oval 45">
            <a:extLst>
              <a:ext uri="{C183D7F6-B498-43B3-948B-1728B52AA6E4}">
                <adec:decorative xmlns:adec="http://schemas.microsoft.com/office/drawing/2017/decorative" val="1"/>
              </a:ext>
            </a:extLst>
          </p:cNvPr>
          <p:cNvSpPr/>
          <p:nvPr/>
        </p:nvSpPr>
        <p:spPr>
          <a:xfrm flipH="1">
            <a:off x="632818" y="3183890"/>
            <a:ext cx="588011" cy="588011"/>
          </a:xfrm>
          <a:prstGeom prst="ellipse">
            <a:avLst/>
          </a:prstGeom>
          <a:solidFill>
            <a:srgbClr val="98A3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Rectangle 46">
            <a:extLst>
              <a:ext uri="{C183D7F6-B498-43B3-948B-1728B52AA6E4}">
                <adec:decorative xmlns:adec="http://schemas.microsoft.com/office/drawing/2017/decorative" val="1"/>
              </a:ext>
            </a:extLst>
          </p:cNvPr>
          <p:cNvSpPr/>
          <p:nvPr/>
        </p:nvSpPr>
        <p:spPr>
          <a:xfrm>
            <a:off x="925562" y="3183890"/>
            <a:ext cx="1000689" cy="588010"/>
          </a:xfrm>
          <a:prstGeom prst="rect">
            <a:avLst/>
          </a:prstGeom>
          <a:solidFill>
            <a:srgbClr val="98A3A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2" name="Rectangle 131">
            <a:extLst>
              <a:ext uri="{C183D7F6-B498-43B3-948B-1728B52AA6E4}">
                <adec:decorative xmlns:adec="http://schemas.microsoft.com/office/drawing/2017/decorative" val="1"/>
              </a:ext>
            </a:extLst>
          </p:cNvPr>
          <p:cNvSpPr/>
          <p:nvPr/>
        </p:nvSpPr>
        <p:spPr>
          <a:xfrm>
            <a:off x="925564" y="2084750"/>
            <a:ext cx="1000689" cy="588010"/>
          </a:xfrm>
          <a:prstGeom prst="rect">
            <a:avLst/>
          </a:prstGeom>
          <a:solidFill>
            <a:srgbClr val="6671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1" name="Rectangle 130">
            <a:extLst>
              <a:ext uri="{C183D7F6-B498-43B3-948B-1728B52AA6E4}">
                <adec:decorative xmlns:adec="http://schemas.microsoft.com/office/drawing/2017/decorative" val="1"/>
              </a:ext>
            </a:extLst>
          </p:cNvPr>
          <p:cNvSpPr/>
          <p:nvPr/>
        </p:nvSpPr>
        <p:spPr>
          <a:xfrm>
            <a:off x="925562" y="1002988"/>
            <a:ext cx="1000690" cy="588011"/>
          </a:xfrm>
          <a:prstGeom prst="rect">
            <a:avLst/>
          </a:prstGeom>
          <a:solidFill>
            <a:srgbClr val="30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Rectangle 123">
            <a:extLst>
              <a:ext uri="{C183D7F6-B498-43B3-948B-1728B52AA6E4}">
                <adec:decorative xmlns:adec="http://schemas.microsoft.com/office/drawing/2017/decorative" val="1"/>
              </a:ext>
            </a:extLst>
          </p:cNvPr>
          <p:cNvSpPr/>
          <p:nvPr/>
        </p:nvSpPr>
        <p:spPr>
          <a:xfrm>
            <a:off x="1926252" y="621193"/>
            <a:ext cx="6682875" cy="3739291"/>
          </a:xfrm>
          <a:prstGeom prst="rect">
            <a:avLst/>
          </a:prstGeom>
          <a:solidFill>
            <a:schemeClr val="bg1"/>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2" name="TextBox 141"/>
          <p:cNvSpPr txBox="1"/>
          <p:nvPr/>
        </p:nvSpPr>
        <p:spPr>
          <a:xfrm>
            <a:off x="1034710" y="2194088"/>
            <a:ext cx="599523" cy="369332"/>
          </a:xfrm>
          <a:prstGeom prst="rect">
            <a:avLst/>
          </a:prstGeom>
          <a:noFill/>
        </p:spPr>
        <p:txBody>
          <a:bodyPr wrap="none" lIns="0" tIns="0" rIns="0" bIns="0" rtlCol="0">
            <a:spAutoFit/>
          </a:bodyPr>
          <a:lstStyle/>
          <a:p>
            <a:r>
              <a:rPr lang="en-US" sz="2400" dirty="0">
                <a:solidFill>
                  <a:schemeClr val="bg1"/>
                </a:solidFill>
                <a:latin typeface="+mj-lt"/>
              </a:rPr>
              <a:t>45%</a:t>
            </a:r>
          </a:p>
        </p:txBody>
      </p:sp>
      <p:sp>
        <p:nvSpPr>
          <p:cNvPr id="143" name="TextBox 142"/>
          <p:cNvSpPr txBox="1"/>
          <p:nvPr/>
        </p:nvSpPr>
        <p:spPr>
          <a:xfrm>
            <a:off x="1034710" y="1121459"/>
            <a:ext cx="599523" cy="369332"/>
          </a:xfrm>
          <a:prstGeom prst="rect">
            <a:avLst/>
          </a:prstGeom>
          <a:noFill/>
        </p:spPr>
        <p:txBody>
          <a:bodyPr wrap="none" lIns="0" tIns="0" rIns="0" bIns="0" rtlCol="0">
            <a:spAutoFit/>
          </a:bodyPr>
          <a:lstStyle/>
          <a:p>
            <a:r>
              <a:rPr lang="en-US" sz="2400" dirty="0">
                <a:solidFill>
                  <a:schemeClr val="bg1"/>
                </a:solidFill>
                <a:latin typeface="+mj-lt"/>
              </a:rPr>
              <a:t>53%</a:t>
            </a:r>
          </a:p>
        </p:txBody>
      </p:sp>
      <p:graphicFrame>
        <p:nvGraphicFramePr>
          <p:cNvPr id="13" name="Chart 12" descr="This is a chart. "/>
          <p:cNvGraphicFramePr/>
          <p:nvPr>
            <p:extLst>
              <p:ext uri="{D42A27DB-BD31-4B8C-83A1-F6EECF244321}">
                <p14:modId xmlns:p14="http://schemas.microsoft.com/office/powerpoint/2010/main" val="2855363394"/>
              </p:ext>
            </p:extLst>
          </p:nvPr>
        </p:nvGraphicFramePr>
        <p:xfrm>
          <a:off x="2307544" y="644987"/>
          <a:ext cx="4528852" cy="3715498"/>
        </p:xfrm>
        <a:graphic>
          <a:graphicData uri="http://schemas.openxmlformats.org/drawingml/2006/chart">
            <c:chart xmlns:c="http://schemas.openxmlformats.org/drawingml/2006/chart" xmlns:r="http://schemas.openxmlformats.org/officeDocument/2006/relationships" r:id="rId3"/>
          </a:graphicData>
        </a:graphic>
      </p:graphicFrame>
      <p:pic>
        <p:nvPicPr>
          <p:cNvPr id="141" name="Picture 140">
            <a:extLs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254240" y="1"/>
            <a:ext cx="4937760" cy="6857999"/>
          </a:xfrm>
          <a:custGeom>
            <a:avLst/>
            <a:gdLst>
              <a:gd name="connsiteX0" fmla="*/ 0 w 4937760"/>
              <a:gd name="connsiteY0" fmla="*/ 0 h 6857999"/>
              <a:gd name="connsiteX1" fmla="*/ 4937760 w 4937760"/>
              <a:gd name="connsiteY1" fmla="*/ 0 h 6857999"/>
              <a:gd name="connsiteX2" fmla="*/ 4937760 w 4937760"/>
              <a:gd name="connsiteY2" fmla="*/ 6857999 h 6857999"/>
              <a:gd name="connsiteX3" fmla="*/ 0 w 4937760"/>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4937760" h="6857999">
                <a:moveTo>
                  <a:pt x="0" y="0"/>
                </a:moveTo>
                <a:lnTo>
                  <a:pt x="4937760" y="0"/>
                </a:lnTo>
                <a:lnTo>
                  <a:pt x="4937760" y="6857999"/>
                </a:lnTo>
                <a:lnTo>
                  <a:pt x="0" y="6857999"/>
                </a:lnTo>
                <a:close/>
              </a:path>
            </a:pathLst>
          </a:custGeom>
        </p:spPr>
      </p:pic>
      <p:sp>
        <p:nvSpPr>
          <p:cNvPr id="140" name="Rectangle 139">
            <a:extLst>
              <a:ext uri="{C183D7F6-B498-43B3-948B-1728B52AA6E4}">
                <adec:decorative xmlns:adec="http://schemas.microsoft.com/office/drawing/2017/decorative" val="1"/>
              </a:ext>
            </a:extLst>
          </p:cNvPr>
          <p:cNvSpPr/>
          <p:nvPr/>
        </p:nvSpPr>
        <p:spPr>
          <a:xfrm>
            <a:off x="7254240" y="0"/>
            <a:ext cx="4937760" cy="6857999"/>
          </a:xfrm>
          <a:prstGeom prst="rect">
            <a:avLst/>
          </a:prstGeom>
          <a:solidFill>
            <a:srgbClr val="30353F">
              <a:alpha val="8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35" name="Oval 34">
            <a:extLst>
              <a:ext uri="{C183D7F6-B498-43B3-948B-1728B52AA6E4}">
                <adec:decorative xmlns:adec="http://schemas.microsoft.com/office/drawing/2017/decorative" val="1"/>
              </a:ext>
            </a:extLst>
          </p:cNvPr>
          <p:cNvSpPr/>
          <p:nvPr/>
        </p:nvSpPr>
        <p:spPr>
          <a:xfrm>
            <a:off x="8912895" y="832629"/>
            <a:ext cx="1620450" cy="162044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5" name="TextBox 144"/>
          <p:cNvSpPr txBox="1"/>
          <p:nvPr/>
        </p:nvSpPr>
        <p:spPr>
          <a:xfrm>
            <a:off x="7780020" y="3242496"/>
            <a:ext cx="3886200" cy="2846933"/>
          </a:xfrm>
          <a:prstGeom prst="rect">
            <a:avLst/>
          </a:prstGeom>
          <a:noFill/>
        </p:spPr>
        <p:txBody>
          <a:bodyPr wrap="square" lIns="0" tIns="0" rIns="0" bIns="0" rtlCol="0">
            <a:spAutoFit/>
          </a:bodyPr>
          <a:lstStyle/>
          <a:p>
            <a:pPr marL="285750" indent="-285750">
              <a:spcAft>
                <a:spcPts val="600"/>
              </a:spcAft>
              <a:buFont typeface="Arial" panose="020B0604020202020204" pitchFamily="34" charset="0"/>
              <a:buChar char="•"/>
            </a:pPr>
            <a:r>
              <a:rPr lang="en-US" dirty="0">
                <a:solidFill>
                  <a:schemeClr val="bg1"/>
                </a:solidFill>
              </a:rPr>
              <a:t>The future relations between the EU and the UK concern financial services, air transport, customs and climate policy among other subjects.</a:t>
            </a:r>
          </a:p>
          <a:p>
            <a:pPr marL="285750" indent="-285750">
              <a:buFont typeface="Arial" panose="020B0604020202020204" pitchFamily="34" charset="0"/>
              <a:buChar char="•"/>
            </a:pPr>
            <a:r>
              <a:rPr lang="en-US" dirty="0">
                <a:solidFill>
                  <a:schemeClr val="bg1"/>
                </a:solidFill>
              </a:rPr>
              <a:t>The European Commission and the EU countries separately prepare for the worst-case scenario, meaning a no-deal Brexit.</a:t>
            </a:r>
          </a:p>
        </p:txBody>
      </p:sp>
      <p:cxnSp>
        <p:nvCxnSpPr>
          <p:cNvPr id="152" name="Straight Connector 151">
            <a:extLst>
              <a:ext uri="{C183D7F6-B498-43B3-948B-1728B52AA6E4}">
                <adec:decorative xmlns:adec="http://schemas.microsoft.com/office/drawing/2017/decorative" val="1"/>
              </a:ext>
            </a:extLst>
          </p:cNvPr>
          <p:cNvCxnSpPr/>
          <p:nvPr/>
        </p:nvCxnSpPr>
        <p:spPr>
          <a:xfrm>
            <a:off x="9347735" y="6089429"/>
            <a:ext cx="75077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
        <p:nvSpPr>
          <p:cNvPr id="155" name="Freeform 34" descr="This image is an icon of three human beings and a circle. "/>
          <p:cNvSpPr>
            <a:spLocks noEditPoints="1"/>
          </p:cNvSpPr>
          <p:nvPr/>
        </p:nvSpPr>
        <p:spPr bwMode="auto">
          <a:xfrm>
            <a:off x="9347734" y="1266044"/>
            <a:ext cx="750772" cy="753618"/>
          </a:xfrm>
          <a:custGeom>
            <a:avLst/>
            <a:gdLst>
              <a:gd name="T0" fmla="*/ 1924 w 2048"/>
              <a:gd name="T1" fmla="*/ 300 h 2048"/>
              <a:gd name="T2" fmla="*/ 1324 w 2048"/>
              <a:gd name="T3" fmla="*/ 300 h 2048"/>
              <a:gd name="T4" fmla="*/ 1024 w 2048"/>
              <a:gd name="T5" fmla="*/ 240 h 2048"/>
              <a:gd name="T6" fmla="*/ 720 w 2048"/>
              <a:gd name="T7" fmla="*/ 300 h 2048"/>
              <a:gd name="T8" fmla="*/ 120 w 2048"/>
              <a:gd name="T9" fmla="*/ 300 h 2048"/>
              <a:gd name="T10" fmla="*/ 0 w 2048"/>
              <a:gd name="T11" fmla="*/ 900 h 2048"/>
              <a:gd name="T12" fmla="*/ 242 w 2048"/>
              <a:gd name="T13" fmla="*/ 960 h 2048"/>
              <a:gd name="T14" fmla="*/ 689 w 2048"/>
              <a:gd name="T15" fmla="*/ 1730 h 2048"/>
              <a:gd name="T16" fmla="*/ 660 w 2048"/>
              <a:gd name="T17" fmla="*/ 2048 h 2048"/>
              <a:gd name="T18" fmla="*/ 1444 w 2048"/>
              <a:gd name="T19" fmla="*/ 1988 h 2048"/>
              <a:gd name="T20" fmla="*/ 1804 w 2048"/>
              <a:gd name="T21" fmla="*/ 1020 h 2048"/>
              <a:gd name="T22" fmla="*/ 1988 w 2048"/>
              <a:gd name="T23" fmla="*/ 960 h 2048"/>
              <a:gd name="T24" fmla="*/ 1819 w 2048"/>
              <a:gd name="T25" fmla="*/ 527 h 2048"/>
              <a:gd name="T26" fmla="*/ 1804 w 2048"/>
              <a:gd name="T27" fmla="*/ 300 h 2048"/>
              <a:gd name="T28" fmla="*/ 1444 w 2048"/>
              <a:gd name="T29" fmla="*/ 300 h 2048"/>
              <a:gd name="T30" fmla="*/ 420 w 2048"/>
              <a:gd name="T31" fmla="*/ 120 h 2048"/>
              <a:gd name="T32" fmla="*/ 420 w 2048"/>
              <a:gd name="T33" fmla="*/ 480 h 2048"/>
              <a:gd name="T34" fmla="*/ 420 w 2048"/>
              <a:gd name="T35" fmla="*/ 120 h 2048"/>
              <a:gd name="T36" fmla="*/ 420 w 2048"/>
              <a:gd name="T37" fmla="*/ 600 h 2048"/>
              <a:gd name="T38" fmla="*/ 126 w 2048"/>
              <a:gd name="T39" fmla="*/ 840 h 2048"/>
              <a:gd name="T40" fmla="*/ 1024 w 2048"/>
              <a:gd name="T41" fmla="*/ 1684 h 2048"/>
              <a:gd name="T42" fmla="*/ 726 w 2048"/>
              <a:gd name="T43" fmla="*/ 1928 h 2048"/>
              <a:gd name="T44" fmla="*/ 1024 w 2048"/>
              <a:gd name="T45" fmla="*/ 1204 h 2048"/>
              <a:gd name="T46" fmla="*/ 1024 w 2048"/>
              <a:gd name="T47" fmla="*/ 1564 h 2048"/>
              <a:gd name="T48" fmla="*/ 1263 w 2048"/>
              <a:gd name="T49" fmla="*/ 1639 h 2048"/>
              <a:gd name="T50" fmla="*/ 1324 w 2048"/>
              <a:gd name="T51" fmla="*/ 1384 h 2048"/>
              <a:gd name="T52" fmla="*/ 720 w 2048"/>
              <a:gd name="T53" fmla="*/ 1384 h 2048"/>
              <a:gd name="T54" fmla="*/ 828 w 2048"/>
              <a:gd name="T55" fmla="*/ 1613 h 2048"/>
              <a:gd name="T56" fmla="*/ 360 w 2048"/>
              <a:gd name="T57" fmla="*/ 1020 h 2048"/>
              <a:gd name="T58" fmla="*/ 780 w 2048"/>
              <a:gd name="T59" fmla="*/ 960 h 2048"/>
              <a:gd name="T60" fmla="*/ 615 w 2048"/>
              <a:gd name="T61" fmla="*/ 528 h 2048"/>
              <a:gd name="T62" fmla="*/ 1024 w 2048"/>
              <a:gd name="T63" fmla="*/ 360 h 2048"/>
              <a:gd name="T64" fmla="*/ 1429 w 2048"/>
              <a:gd name="T65" fmla="*/ 528 h 2048"/>
              <a:gd name="T66" fmla="*/ 1264 w 2048"/>
              <a:gd name="T67" fmla="*/ 960 h 2048"/>
              <a:gd name="T68" fmla="*/ 1684 w 2048"/>
              <a:gd name="T69" fmla="*/ 1020 h 2048"/>
              <a:gd name="T70" fmla="*/ 1330 w 2048"/>
              <a:gd name="T71" fmla="*/ 840 h 2048"/>
              <a:gd name="T72" fmla="*/ 1922 w 2048"/>
              <a:gd name="T73" fmla="*/ 84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8" h="2048">
                <a:moveTo>
                  <a:pt x="1819" y="527"/>
                </a:moveTo>
                <a:cubicBezTo>
                  <a:pt x="1883" y="472"/>
                  <a:pt x="1924" y="391"/>
                  <a:pt x="1924" y="300"/>
                </a:cubicBezTo>
                <a:cubicBezTo>
                  <a:pt x="1924" y="135"/>
                  <a:pt x="1789" y="0"/>
                  <a:pt x="1624" y="0"/>
                </a:cubicBezTo>
                <a:cubicBezTo>
                  <a:pt x="1459" y="0"/>
                  <a:pt x="1324" y="135"/>
                  <a:pt x="1324" y="300"/>
                </a:cubicBezTo>
                <a:cubicBezTo>
                  <a:pt x="1324" y="300"/>
                  <a:pt x="1324" y="300"/>
                  <a:pt x="1324" y="300"/>
                </a:cubicBezTo>
                <a:cubicBezTo>
                  <a:pt x="1229" y="261"/>
                  <a:pt x="1128" y="240"/>
                  <a:pt x="1024" y="240"/>
                </a:cubicBezTo>
                <a:cubicBezTo>
                  <a:pt x="920" y="240"/>
                  <a:pt x="816" y="261"/>
                  <a:pt x="720" y="301"/>
                </a:cubicBezTo>
                <a:cubicBezTo>
                  <a:pt x="720" y="300"/>
                  <a:pt x="720" y="300"/>
                  <a:pt x="720" y="300"/>
                </a:cubicBezTo>
                <a:cubicBezTo>
                  <a:pt x="720" y="135"/>
                  <a:pt x="585" y="0"/>
                  <a:pt x="420" y="0"/>
                </a:cubicBezTo>
                <a:cubicBezTo>
                  <a:pt x="255" y="0"/>
                  <a:pt x="120" y="135"/>
                  <a:pt x="120" y="300"/>
                </a:cubicBezTo>
                <a:cubicBezTo>
                  <a:pt x="120" y="391"/>
                  <a:pt x="161" y="473"/>
                  <a:pt x="225" y="528"/>
                </a:cubicBezTo>
                <a:cubicBezTo>
                  <a:pt x="91" y="598"/>
                  <a:pt x="0" y="739"/>
                  <a:pt x="0" y="900"/>
                </a:cubicBezTo>
                <a:cubicBezTo>
                  <a:pt x="0" y="933"/>
                  <a:pt x="27" y="960"/>
                  <a:pt x="60" y="960"/>
                </a:cubicBezTo>
                <a:cubicBezTo>
                  <a:pt x="242" y="960"/>
                  <a:pt x="242" y="960"/>
                  <a:pt x="242" y="960"/>
                </a:cubicBezTo>
                <a:cubicBezTo>
                  <a:pt x="241" y="980"/>
                  <a:pt x="240" y="1000"/>
                  <a:pt x="240" y="1020"/>
                </a:cubicBezTo>
                <a:cubicBezTo>
                  <a:pt x="240" y="1337"/>
                  <a:pt x="429" y="1608"/>
                  <a:pt x="689" y="1730"/>
                </a:cubicBezTo>
                <a:cubicBezTo>
                  <a:pt x="631" y="1804"/>
                  <a:pt x="600" y="1894"/>
                  <a:pt x="600" y="1988"/>
                </a:cubicBezTo>
                <a:cubicBezTo>
                  <a:pt x="600" y="2021"/>
                  <a:pt x="627" y="2048"/>
                  <a:pt x="660" y="2048"/>
                </a:cubicBezTo>
                <a:cubicBezTo>
                  <a:pt x="1384" y="2048"/>
                  <a:pt x="1384" y="2048"/>
                  <a:pt x="1384" y="2048"/>
                </a:cubicBezTo>
                <a:cubicBezTo>
                  <a:pt x="1417" y="2048"/>
                  <a:pt x="1444" y="2021"/>
                  <a:pt x="1444" y="1988"/>
                </a:cubicBezTo>
                <a:cubicBezTo>
                  <a:pt x="1444" y="1891"/>
                  <a:pt x="1411" y="1801"/>
                  <a:pt x="1357" y="1729"/>
                </a:cubicBezTo>
                <a:cubicBezTo>
                  <a:pt x="1619" y="1605"/>
                  <a:pt x="1804" y="1333"/>
                  <a:pt x="1804" y="1020"/>
                </a:cubicBezTo>
                <a:cubicBezTo>
                  <a:pt x="1804" y="1000"/>
                  <a:pt x="1803" y="980"/>
                  <a:pt x="1802" y="960"/>
                </a:cubicBezTo>
                <a:cubicBezTo>
                  <a:pt x="1988" y="960"/>
                  <a:pt x="1988" y="960"/>
                  <a:pt x="1988" y="960"/>
                </a:cubicBezTo>
                <a:cubicBezTo>
                  <a:pt x="2021" y="960"/>
                  <a:pt x="2048" y="933"/>
                  <a:pt x="2048" y="900"/>
                </a:cubicBezTo>
                <a:cubicBezTo>
                  <a:pt x="2048" y="738"/>
                  <a:pt x="1955" y="597"/>
                  <a:pt x="1819" y="527"/>
                </a:cubicBezTo>
                <a:close/>
                <a:moveTo>
                  <a:pt x="1624" y="120"/>
                </a:moveTo>
                <a:cubicBezTo>
                  <a:pt x="1723" y="120"/>
                  <a:pt x="1804" y="201"/>
                  <a:pt x="1804" y="300"/>
                </a:cubicBezTo>
                <a:cubicBezTo>
                  <a:pt x="1804" y="399"/>
                  <a:pt x="1723" y="480"/>
                  <a:pt x="1624" y="480"/>
                </a:cubicBezTo>
                <a:cubicBezTo>
                  <a:pt x="1525" y="480"/>
                  <a:pt x="1444" y="399"/>
                  <a:pt x="1444" y="300"/>
                </a:cubicBezTo>
                <a:cubicBezTo>
                  <a:pt x="1444" y="201"/>
                  <a:pt x="1525" y="120"/>
                  <a:pt x="1624" y="120"/>
                </a:cubicBezTo>
                <a:close/>
                <a:moveTo>
                  <a:pt x="420" y="120"/>
                </a:moveTo>
                <a:cubicBezTo>
                  <a:pt x="519" y="120"/>
                  <a:pt x="600" y="201"/>
                  <a:pt x="600" y="300"/>
                </a:cubicBezTo>
                <a:cubicBezTo>
                  <a:pt x="600" y="399"/>
                  <a:pt x="519" y="480"/>
                  <a:pt x="420" y="480"/>
                </a:cubicBezTo>
                <a:cubicBezTo>
                  <a:pt x="321" y="480"/>
                  <a:pt x="240" y="399"/>
                  <a:pt x="240" y="300"/>
                </a:cubicBezTo>
                <a:cubicBezTo>
                  <a:pt x="240" y="201"/>
                  <a:pt x="321" y="120"/>
                  <a:pt x="420" y="120"/>
                </a:cubicBezTo>
                <a:close/>
                <a:moveTo>
                  <a:pt x="126" y="840"/>
                </a:moveTo>
                <a:cubicBezTo>
                  <a:pt x="154" y="703"/>
                  <a:pt x="275" y="600"/>
                  <a:pt x="420" y="600"/>
                </a:cubicBezTo>
                <a:cubicBezTo>
                  <a:pt x="565" y="600"/>
                  <a:pt x="686" y="703"/>
                  <a:pt x="714" y="840"/>
                </a:cubicBezTo>
                <a:lnTo>
                  <a:pt x="126" y="840"/>
                </a:lnTo>
                <a:close/>
                <a:moveTo>
                  <a:pt x="726" y="1928"/>
                </a:moveTo>
                <a:cubicBezTo>
                  <a:pt x="755" y="1791"/>
                  <a:pt x="880" y="1684"/>
                  <a:pt x="1024" y="1684"/>
                </a:cubicBezTo>
                <a:cubicBezTo>
                  <a:pt x="1169" y="1684"/>
                  <a:pt x="1291" y="1789"/>
                  <a:pt x="1318" y="1928"/>
                </a:cubicBezTo>
                <a:lnTo>
                  <a:pt x="726" y="1928"/>
                </a:lnTo>
                <a:close/>
                <a:moveTo>
                  <a:pt x="840" y="1384"/>
                </a:moveTo>
                <a:cubicBezTo>
                  <a:pt x="840" y="1286"/>
                  <a:pt x="924" y="1204"/>
                  <a:pt x="1024" y="1204"/>
                </a:cubicBezTo>
                <a:cubicBezTo>
                  <a:pt x="1123" y="1204"/>
                  <a:pt x="1204" y="1285"/>
                  <a:pt x="1204" y="1384"/>
                </a:cubicBezTo>
                <a:cubicBezTo>
                  <a:pt x="1204" y="1483"/>
                  <a:pt x="1123" y="1564"/>
                  <a:pt x="1024" y="1564"/>
                </a:cubicBezTo>
                <a:cubicBezTo>
                  <a:pt x="924" y="1564"/>
                  <a:pt x="840" y="1482"/>
                  <a:pt x="840" y="1384"/>
                </a:cubicBezTo>
                <a:close/>
                <a:moveTo>
                  <a:pt x="1263" y="1639"/>
                </a:moveTo>
                <a:cubicBezTo>
                  <a:pt x="1249" y="1629"/>
                  <a:pt x="1234" y="1620"/>
                  <a:pt x="1218" y="1612"/>
                </a:cubicBezTo>
                <a:cubicBezTo>
                  <a:pt x="1283" y="1557"/>
                  <a:pt x="1324" y="1475"/>
                  <a:pt x="1324" y="1384"/>
                </a:cubicBezTo>
                <a:cubicBezTo>
                  <a:pt x="1324" y="1219"/>
                  <a:pt x="1189" y="1084"/>
                  <a:pt x="1024" y="1084"/>
                </a:cubicBezTo>
                <a:cubicBezTo>
                  <a:pt x="858" y="1084"/>
                  <a:pt x="720" y="1218"/>
                  <a:pt x="720" y="1384"/>
                </a:cubicBezTo>
                <a:cubicBezTo>
                  <a:pt x="720" y="1464"/>
                  <a:pt x="752" y="1540"/>
                  <a:pt x="810" y="1597"/>
                </a:cubicBezTo>
                <a:cubicBezTo>
                  <a:pt x="816" y="1602"/>
                  <a:pt x="822" y="1608"/>
                  <a:pt x="828" y="1613"/>
                </a:cubicBezTo>
                <a:cubicBezTo>
                  <a:pt x="813" y="1621"/>
                  <a:pt x="798" y="1630"/>
                  <a:pt x="783" y="1640"/>
                </a:cubicBezTo>
                <a:cubicBezTo>
                  <a:pt x="529" y="1542"/>
                  <a:pt x="360" y="1296"/>
                  <a:pt x="360" y="1020"/>
                </a:cubicBezTo>
                <a:cubicBezTo>
                  <a:pt x="360" y="1000"/>
                  <a:pt x="361" y="980"/>
                  <a:pt x="363" y="960"/>
                </a:cubicBezTo>
                <a:cubicBezTo>
                  <a:pt x="780" y="960"/>
                  <a:pt x="780" y="960"/>
                  <a:pt x="780" y="960"/>
                </a:cubicBezTo>
                <a:cubicBezTo>
                  <a:pt x="813" y="960"/>
                  <a:pt x="840" y="933"/>
                  <a:pt x="840" y="900"/>
                </a:cubicBezTo>
                <a:cubicBezTo>
                  <a:pt x="840" y="739"/>
                  <a:pt x="749" y="598"/>
                  <a:pt x="615" y="528"/>
                </a:cubicBezTo>
                <a:cubicBezTo>
                  <a:pt x="638" y="508"/>
                  <a:pt x="659" y="484"/>
                  <a:pt x="675" y="458"/>
                </a:cubicBezTo>
                <a:cubicBezTo>
                  <a:pt x="778" y="395"/>
                  <a:pt x="901" y="360"/>
                  <a:pt x="1024" y="360"/>
                </a:cubicBezTo>
                <a:cubicBezTo>
                  <a:pt x="1146" y="360"/>
                  <a:pt x="1265" y="394"/>
                  <a:pt x="1369" y="458"/>
                </a:cubicBezTo>
                <a:cubicBezTo>
                  <a:pt x="1385" y="484"/>
                  <a:pt x="1406" y="508"/>
                  <a:pt x="1429" y="528"/>
                </a:cubicBezTo>
                <a:cubicBezTo>
                  <a:pt x="1295" y="598"/>
                  <a:pt x="1204" y="739"/>
                  <a:pt x="1204" y="900"/>
                </a:cubicBezTo>
                <a:cubicBezTo>
                  <a:pt x="1204" y="933"/>
                  <a:pt x="1231" y="960"/>
                  <a:pt x="1264" y="960"/>
                </a:cubicBezTo>
                <a:cubicBezTo>
                  <a:pt x="1681" y="960"/>
                  <a:pt x="1681" y="960"/>
                  <a:pt x="1681" y="960"/>
                </a:cubicBezTo>
                <a:cubicBezTo>
                  <a:pt x="1683" y="980"/>
                  <a:pt x="1684" y="1000"/>
                  <a:pt x="1684" y="1020"/>
                </a:cubicBezTo>
                <a:cubicBezTo>
                  <a:pt x="1684" y="1296"/>
                  <a:pt x="1516" y="1541"/>
                  <a:pt x="1263" y="1639"/>
                </a:cubicBezTo>
                <a:close/>
                <a:moveTo>
                  <a:pt x="1330" y="840"/>
                </a:moveTo>
                <a:cubicBezTo>
                  <a:pt x="1358" y="703"/>
                  <a:pt x="1479" y="600"/>
                  <a:pt x="1624" y="600"/>
                </a:cubicBezTo>
                <a:cubicBezTo>
                  <a:pt x="1771" y="600"/>
                  <a:pt x="1894" y="703"/>
                  <a:pt x="1922" y="840"/>
                </a:cubicBezTo>
                <a:lnTo>
                  <a:pt x="1330" y="840"/>
                </a:lnTo>
                <a:close/>
              </a:path>
            </a:pathLst>
          </a:custGeom>
          <a:solidFill>
            <a:srgbClr val="30353F"/>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144" name="TextBox 143"/>
          <p:cNvSpPr txBox="1"/>
          <p:nvPr/>
        </p:nvSpPr>
        <p:spPr>
          <a:xfrm>
            <a:off x="798107" y="3293229"/>
            <a:ext cx="984891" cy="369332"/>
          </a:xfrm>
          <a:prstGeom prst="rect">
            <a:avLst/>
          </a:prstGeom>
          <a:noFill/>
        </p:spPr>
        <p:txBody>
          <a:bodyPr wrap="square" lIns="0" tIns="0" rIns="0" bIns="0" rtlCol="0">
            <a:spAutoFit/>
          </a:bodyPr>
          <a:lstStyle/>
          <a:p>
            <a:r>
              <a:rPr lang="en-US" sz="2400" dirty="0">
                <a:solidFill>
                  <a:schemeClr val="bg1"/>
                </a:solidFill>
                <a:latin typeface="+mj-lt"/>
              </a:rPr>
              <a:t>-</a:t>
            </a:r>
            <a:r>
              <a:rPr lang="el-GR" sz="2400" dirty="0">
                <a:solidFill>
                  <a:schemeClr val="bg1"/>
                </a:solidFill>
              </a:rPr>
              <a:t>£</a:t>
            </a:r>
            <a:r>
              <a:rPr lang="en-US" sz="2400" dirty="0">
                <a:solidFill>
                  <a:schemeClr val="bg1"/>
                </a:solidFill>
                <a:latin typeface="+mj-lt"/>
              </a:rPr>
              <a:t>66bil</a:t>
            </a:r>
          </a:p>
        </p:txBody>
      </p:sp>
      <p:sp>
        <p:nvSpPr>
          <p:cNvPr id="2" name="Title 1" hidden="1">
            <a:extLst>
              <a:ext uri="{FF2B5EF4-FFF2-40B4-BE49-F238E27FC236}">
                <a16:creationId xmlns:a16="http://schemas.microsoft.com/office/drawing/2014/main" id="{B61803F9-0687-42F2-AD52-B4E217229BB0}"/>
              </a:ext>
            </a:extLst>
          </p:cNvPr>
          <p:cNvSpPr>
            <a:spLocks noGrp="1"/>
          </p:cNvSpPr>
          <p:nvPr>
            <p:ph type="title"/>
          </p:nvPr>
        </p:nvSpPr>
        <p:spPr/>
        <p:txBody>
          <a:bodyPr/>
          <a:lstStyle/>
          <a:p>
            <a:r>
              <a:rPr lang="en-US" dirty="0"/>
              <a:t>Slide 7</a:t>
            </a:r>
          </a:p>
        </p:txBody>
      </p:sp>
      <p:sp>
        <p:nvSpPr>
          <p:cNvPr id="34" name="TextBox 33">
            <a:extLst>
              <a:ext uri="{FF2B5EF4-FFF2-40B4-BE49-F238E27FC236}">
                <a16:creationId xmlns:a16="http://schemas.microsoft.com/office/drawing/2014/main" id="{45F4ABB3-0E2A-4D12-93E2-580245EF8FE6}"/>
              </a:ext>
            </a:extLst>
          </p:cNvPr>
          <p:cNvSpPr txBox="1"/>
          <p:nvPr/>
        </p:nvSpPr>
        <p:spPr>
          <a:xfrm>
            <a:off x="7194312" y="2548888"/>
            <a:ext cx="5057616" cy="492443"/>
          </a:xfrm>
          <a:prstGeom prst="rect">
            <a:avLst/>
          </a:prstGeom>
          <a:noFill/>
        </p:spPr>
        <p:txBody>
          <a:bodyPr wrap="square" lIns="0" tIns="0" rIns="0" bIns="0" rtlCol="0">
            <a:spAutoFit/>
          </a:bodyPr>
          <a:lstStyle/>
          <a:p>
            <a:pPr algn="ctr">
              <a:tabLst>
                <a:tab pos="347663" algn="l"/>
              </a:tabLst>
            </a:pPr>
            <a:r>
              <a:rPr lang="en-US" sz="3200" b="1" dirty="0">
                <a:solidFill>
                  <a:srgbClr val="BCC9D2"/>
                </a:solidFill>
                <a:effectLst>
                  <a:outerShdw blurRad="38100" dist="38100" dir="2700000" algn="tl">
                    <a:srgbClr val="000000">
                      <a:alpha val="43137"/>
                    </a:srgbClr>
                  </a:outerShdw>
                </a:effectLst>
                <a:latin typeface="+mj-lt"/>
              </a:rPr>
              <a:t>RELATIONS WITH EU</a:t>
            </a:r>
          </a:p>
        </p:txBody>
      </p:sp>
      <p:cxnSp>
        <p:nvCxnSpPr>
          <p:cNvPr id="38" name="Straight Connector 151">
            <a:extLst>
              <a:ext uri="{FF2B5EF4-FFF2-40B4-BE49-F238E27FC236}">
                <a16:creationId xmlns:a16="http://schemas.microsoft.com/office/drawing/2014/main" id="{C087DD6B-B250-4D94-89DB-A6A4C0849AD5}"/>
              </a:ext>
              <a:ext uri="{C183D7F6-B498-43B3-948B-1728B52AA6E4}">
                <adec:decorative xmlns:adec="http://schemas.microsoft.com/office/drawing/2017/decorative" val="1"/>
              </a:ext>
            </a:extLst>
          </p:cNvPr>
          <p:cNvCxnSpPr/>
          <p:nvPr/>
        </p:nvCxnSpPr>
        <p:spPr>
          <a:xfrm>
            <a:off x="9264352" y="3140968"/>
            <a:ext cx="750771" cy="0"/>
          </a:xfrm>
          <a:prstGeom prst="line">
            <a:avLst/>
          </a:prstGeom>
          <a:ln w="9525">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7237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Εικόνα 9" descr="Εικόνα που περιέχει στιγμιότυπο οθόνης&#10;&#10;Περιγραφή που δημιουργήθηκε αυτόματα">
            <a:extLst>
              <a:ext uri="{FF2B5EF4-FFF2-40B4-BE49-F238E27FC236}">
                <a16:creationId xmlns:a16="http://schemas.microsoft.com/office/drawing/2014/main" id="{A9A3AC8A-B90C-4322-A3EA-B2AC61DACDD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1344" y="116632"/>
            <a:ext cx="5482099" cy="3024336"/>
          </a:xfrm>
          <a:prstGeom prst="rect">
            <a:avLst/>
          </a:prstGeom>
          <a:ln>
            <a:noFill/>
          </a:ln>
          <a:effectLst>
            <a:outerShdw blurRad="292100" dist="139700" dir="2700000" algn="tl" rotWithShape="0">
              <a:srgbClr val="333333">
                <a:alpha val="65000"/>
              </a:srgbClr>
            </a:outerShdw>
          </a:effectLst>
        </p:spPr>
      </p:pic>
      <p:pic>
        <p:nvPicPr>
          <p:cNvPr id="12" name="Εικόνα 11" descr="Εικόνα που περιέχει στιγμιότυπο οθόνης&#10;&#10;Περιγραφή που δημιουργήθηκε αυτόματα">
            <a:extLst>
              <a:ext uri="{FF2B5EF4-FFF2-40B4-BE49-F238E27FC236}">
                <a16:creationId xmlns:a16="http://schemas.microsoft.com/office/drawing/2014/main" id="{6D995810-215A-4256-9055-1F300EBE0D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72064" y="116632"/>
            <a:ext cx="5044147" cy="3024336"/>
          </a:xfrm>
          <a:prstGeom prst="rect">
            <a:avLst/>
          </a:prstGeom>
          <a:ln>
            <a:noFill/>
          </a:ln>
          <a:effectLst>
            <a:outerShdw blurRad="292100" dist="139700" dir="2700000" algn="tl" rotWithShape="0">
              <a:srgbClr val="333333">
                <a:alpha val="65000"/>
              </a:srgbClr>
            </a:outerShdw>
          </a:effectLst>
        </p:spPr>
      </p:pic>
      <p:sp>
        <p:nvSpPr>
          <p:cNvPr id="19" name="Ορθογώνιο 18">
            <a:extLst>
              <a:ext uri="{FF2B5EF4-FFF2-40B4-BE49-F238E27FC236}">
                <a16:creationId xmlns:a16="http://schemas.microsoft.com/office/drawing/2014/main" id="{DBB10153-0107-495B-B2CB-CC2B067CDFF4}"/>
              </a:ext>
            </a:extLst>
          </p:cNvPr>
          <p:cNvSpPr/>
          <p:nvPr/>
        </p:nvSpPr>
        <p:spPr>
          <a:xfrm>
            <a:off x="8307155" y="6524421"/>
            <a:ext cx="3409056"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House of Commons Library</a:t>
            </a:r>
          </a:p>
        </p:txBody>
      </p:sp>
      <p:pic>
        <p:nvPicPr>
          <p:cNvPr id="21" name="Εικόνα 20" descr="Εικόνα που περιέχει στιγμιότυπο οθόνης&#10;&#10;Περιγραφή που δημιουργήθηκε αυτόματα">
            <a:extLst>
              <a:ext uri="{FF2B5EF4-FFF2-40B4-BE49-F238E27FC236}">
                <a16:creationId xmlns:a16="http://schemas.microsoft.com/office/drawing/2014/main" id="{1AC8BC75-6852-4DCD-9EEA-0EAE59BF631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53087" y="3390841"/>
            <a:ext cx="5482099" cy="2911022"/>
          </a:xfrm>
          <a:prstGeom prst="rect">
            <a:avLst/>
          </a:prstGeom>
          <a:ln>
            <a:noFill/>
          </a:ln>
          <a:effectLst>
            <a:outerShdw blurRad="292100" dist="139700" dir="2700000" algn="tl" rotWithShape="0">
              <a:srgbClr val="333333">
                <a:alpha val="65000"/>
              </a:srgbClr>
            </a:outerShdw>
          </a:effectLst>
        </p:spPr>
      </p:pic>
      <p:pic>
        <p:nvPicPr>
          <p:cNvPr id="31" name="Εικόνα 30" descr="Εικόνα που περιέχει στιγμιότυπο οθόνης&#10;&#10;Περιγραφή που δημιουργήθηκε αυτόματα">
            <a:extLst>
              <a:ext uri="{FF2B5EF4-FFF2-40B4-BE49-F238E27FC236}">
                <a16:creationId xmlns:a16="http://schemas.microsoft.com/office/drawing/2014/main" id="{DD3A2CF0-7682-4061-BE92-30BF1DF8E3E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9326" y="3403595"/>
            <a:ext cx="5483125" cy="292329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090730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fade">
                                      <p:cBhvr>
                                        <p:cTn id="2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κείμενο, χάρτης&#10;&#10;Περιγραφή που δημιουργήθηκε αυτόματα">
            <a:extLst>
              <a:ext uri="{FF2B5EF4-FFF2-40B4-BE49-F238E27FC236}">
                <a16:creationId xmlns:a16="http://schemas.microsoft.com/office/drawing/2014/main" id="{AC17F930-7C0B-43B5-8121-209B6BE8FC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1384" y="836712"/>
            <a:ext cx="4968552" cy="4215741"/>
          </a:xfrm>
          <a:prstGeom prst="rect">
            <a:avLst/>
          </a:prstGeom>
          <a:ln>
            <a:noFill/>
          </a:ln>
          <a:effectLst>
            <a:outerShdw blurRad="292100" dist="139700" dir="2700000" algn="tl" rotWithShape="0">
              <a:srgbClr val="333333">
                <a:alpha val="65000"/>
              </a:srgbClr>
            </a:outerShdw>
          </a:effectLst>
        </p:spPr>
      </p:pic>
      <p:pic>
        <p:nvPicPr>
          <p:cNvPr id="8" name="Εικόνα 7" descr="Εικόνα που περιέχει κείμενο, χάρτης&#10;&#10;Περιγραφή που δημιουργήθηκε αυτόματα">
            <a:extLst>
              <a:ext uri="{FF2B5EF4-FFF2-40B4-BE49-F238E27FC236}">
                <a16:creationId xmlns:a16="http://schemas.microsoft.com/office/drawing/2014/main" id="{208621C9-FA07-418B-A029-713837948F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12024" y="807912"/>
            <a:ext cx="5136727" cy="4320480"/>
          </a:xfrm>
          <a:prstGeom prst="rect">
            <a:avLst/>
          </a:prstGeom>
          <a:ln>
            <a:noFill/>
          </a:ln>
          <a:effectLst>
            <a:outerShdw blurRad="292100" dist="139700" dir="2700000" algn="tl" rotWithShape="0">
              <a:srgbClr val="333333">
                <a:alpha val="65000"/>
              </a:srgbClr>
            </a:outerShdw>
          </a:effectLst>
        </p:spPr>
      </p:pic>
      <p:sp>
        <p:nvSpPr>
          <p:cNvPr id="9" name="Ορθογώνιο 8">
            <a:extLst>
              <a:ext uri="{FF2B5EF4-FFF2-40B4-BE49-F238E27FC236}">
                <a16:creationId xmlns:a16="http://schemas.microsoft.com/office/drawing/2014/main" id="{08E32EEF-2496-4C3B-A7CB-0A7BDAE36BE0}"/>
              </a:ext>
            </a:extLst>
          </p:cNvPr>
          <p:cNvSpPr/>
          <p:nvPr/>
        </p:nvSpPr>
        <p:spPr>
          <a:xfrm>
            <a:off x="8435209" y="6165304"/>
            <a:ext cx="3409056"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House of Commons Library</a:t>
            </a:r>
          </a:p>
        </p:txBody>
      </p:sp>
    </p:spTree>
    <p:extLst>
      <p:ext uri="{BB962C8B-B14F-4D97-AF65-F5344CB8AC3E}">
        <p14:creationId xmlns:p14="http://schemas.microsoft.com/office/powerpoint/2010/main" val="3702308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Τίτλος 1">
            <a:extLst>
              <a:ext uri="{FF2B5EF4-FFF2-40B4-BE49-F238E27FC236}">
                <a16:creationId xmlns:a16="http://schemas.microsoft.com/office/drawing/2014/main" id="{85576B12-664F-47F1-8B3C-F9C05FC4046B}"/>
              </a:ext>
            </a:extLst>
          </p:cNvPr>
          <p:cNvSpPr txBox="1">
            <a:spLocks/>
          </p:cNvSpPr>
          <p:nvPr/>
        </p:nvSpPr>
        <p:spPr>
          <a:xfrm>
            <a:off x="307268" y="188640"/>
            <a:ext cx="4032448" cy="529622"/>
          </a:xfrm>
          <a:prstGeom prst="rect">
            <a:avLst/>
          </a:prstGeom>
        </p:spPr>
        <p:txBody>
          <a:bodyPr vert="horz" lIns="91440" tIns="45720" rIns="91440" bIns="45720" rtlCol="0" anchor="b">
            <a:noAutofit/>
          </a:bodyPr>
          <a:lstStyle>
            <a:lvl1pPr algn="l" defTabSz="914400" rtl="0" eaLnBrk="1" latinLnBrk="0" hangingPunct="1">
              <a:lnSpc>
                <a:spcPct val="90000"/>
              </a:lnSpc>
              <a:spcBef>
                <a:spcPct val="0"/>
              </a:spcBef>
              <a:buNone/>
              <a:defRPr sz="3400" kern="1200">
                <a:solidFill>
                  <a:schemeClr val="accent1"/>
                </a:solidFill>
                <a:latin typeface="+mj-lt"/>
                <a:ea typeface="+mj-ea"/>
                <a:cs typeface="+mj-cs"/>
              </a:defRPr>
            </a:lvl1pPr>
          </a:lstStyle>
          <a:p>
            <a:pPr marL="400050" indent="-400050"/>
            <a:r>
              <a:rPr lang="el-GR" sz="1800" dirty="0">
                <a:solidFill>
                  <a:schemeClr val="accent3"/>
                </a:solidFill>
              </a:rPr>
              <a:t>ΙΙ.  </a:t>
            </a:r>
            <a:r>
              <a:rPr lang="en-US" sz="1800" dirty="0">
                <a:solidFill>
                  <a:schemeClr val="accent3"/>
                </a:solidFill>
              </a:rPr>
              <a:t>POPULATION</a:t>
            </a:r>
            <a:endParaRPr lang="el-GR" sz="1800" dirty="0">
              <a:solidFill>
                <a:schemeClr val="accent3"/>
              </a:solidFill>
            </a:endParaRPr>
          </a:p>
        </p:txBody>
      </p:sp>
      <p:graphicFrame>
        <p:nvGraphicFramePr>
          <p:cNvPr id="10" name="Πίνακας 10">
            <a:extLst>
              <a:ext uri="{FF2B5EF4-FFF2-40B4-BE49-F238E27FC236}">
                <a16:creationId xmlns:a16="http://schemas.microsoft.com/office/drawing/2014/main" id="{DCA8A60A-0CE1-45D7-A2FF-671249BFD047}"/>
              </a:ext>
            </a:extLst>
          </p:cNvPr>
          <p:cNvGraphicFramePr>
            <a:graphicFrameLocks noGrp="1"/>
          </p:cNvGraphicFramePr>
          <p:nvPr>
            <p:extLst>
              <p:ext uri="{D42A27DB-BD31-4B8C-83A1-F6EECF244321}">
                <p14:modId xmlns:p14="http://schemas.microsoft.com/office/powerpoint/2010/main" val="1576447821"/>
              </p:ext>
            </p:extLst>
          </p:nvPr>
        </p:nvGraphicFramePr>
        <p:xfrm>
          <a:off x="259795" y="909787"/>
          <a:ext cx="11665296" cy="822960"/>
        </p:xfrm>
        <a:graphic>
          <a:graphicData uri="http://schemas.openxmlformats.org/drawingml/2006/table">
            <a:tbl>
              <a:tblPr firstRow="1" bandRow="1">
                <a:tableStyleId>{8799B23B-EC83-4686-B30A-512413B5E67A}</a:tableStyleId>
              </a:tblPr>
              <a:tblGrid>
                <a:gridCol w="1944216">
                  <a:extLst>
                    <a:ext uri="{9D8B030D-6E8A-4147-A177-3AD203B41FA5}">
                      <a16:colId xmlns:a16="http://schemas.microsoft.com/office/drawing/2014/main" val="3505521691"/>
                    </a:ext>
                  </a:extLst>
                </a:gridCol>
                <a:gridCol w="1944216">
                  <a:extLst>
                    <a:ext uri="{9D8B030D-6E8A-4147-A177-3AD203B41FA5}">
                      <a16:colId xmlns:a16="http://schemas.microsoft.com/office/drawing/2014/main" val="1416553711"/>
                    </a:ext>
                  </a:extLst>
                </a:gridCol>
                <a:gridCol w="1944216">
                  <a:extLst>
                    <a:ext uri="{9D8B030D-6E8A-4147-A177-3AD203B41FA5}">
                      <a16:colId xmlns:a16="http://schemas.microsoft.com/office/drawing/2014/main" val="144836869"/>
                    </a:ext>
                  </a:extLst>
                </a:gridCol>
                <a:gridCol w="1944216">
                  <a:extLst>
                    <a:ext uri="{9D8B030D-6E8A-4147-A177-3AD203B41FA5}">
                      <a16:colId xmlns:a16="http://schemas.microsoft.com/office/drawing/2014/main" val="242024400"/>
                    </a:ext>
                  </a:extLst>
                </a:gridCol>
                <a:gridCol w="1944216">
                  <a:extLst>
                    <a:ext uri="{9D8B030D-6E8A-4147-A177-3AD203B41FA5}">
                      <a16:colId xmlns:a16="http://schemas.microsoft.com/office/drawing/2014/main" val="817430602"/>
                    </a:ext>
                  </a:extLst>
                </a:gridCol>
                <a:gridCol w="1944216">
                  <a:extLst>
                    <a:ext uri="{9D8B030D-6E8A-4147-A177-3AD203B41FA5}">
                      <a16:colId xmlns:a16="http://schemas.microsoft.com/office/drawing/2014/main" val="1933529275"/>
                    </a:ext>
                  </a:extLst>
                </a:gridCol>
              </a:tblGrid>
              <a:tr h="548600">
                <a:tc>
                  <a:txBody>
                    <a:bodyPr/>
                    <a:lstStyle/>
                    <a:p>
                      <a:pPr algn="ctr"/>
                      <a:r>
                        <a:rPr lang="el-GR" sz="1600" kern="1200" dirty="0">
                          <a:solidFill>
                            <a:srgbClr val="1F1D4B"/>
                          </a:solidFill>
                          <a:effectLst/>
                        </a:rPr>
                        <a:t>66,435,550</a:t>
                      </a:r>
                      <a:endParaRPr lang="en-US" sz="1600" kern="1200" dirty="0">
                        <a:solidFill>
                          <a:srgbClr val="1F1D4B"/>
                        </a:solidFill>
                        <a:effectLst/>
                      </a:endParaRPr>
                    </a:p>
                    <a:p>
                      <a:pPr algn="ctr"/>
                      <a:r>
                        <a:rPr lang="en-US" sz="1600" dirty="0">
                          <a:solidFill>
                            <a:srgbClr val="1F1D4B"/>
                          </a:solidFill>
                          <a:effectLst/>
                        </a:rPr>
                        <a:t>(total population)</a:t>
                      </a:r>
                      <a:endParaRPr lang="el-GR" sz="1600" b="0" dirty="0">
                        <a:solidFill>
                          <a:srgbClr val="1F1D4B"/>
                        </a:solidFill>
                        <a:effectLst/>
                      </a:endParaRPr>
                    </a:p>
                  </a:txBody>
                  <a:tcPr/>
                </a:tc>
                <a:tc>
                  <a:txBody>
                    <a:bodyPr/>
                    <a:lstStyle/>
                    <a:p>
                      <a:pPr algn="ctr"/>
                      <a:r>
                        <a:rPr lang="el-GR" sz="1600" kern="1200" dirty="0">
                          <a:solidFill>
                            <a:srgbClr val="1F1D4B"/>
                          </a:solidFill>
                          <a:effectLst/>
                        </a:rPr>
                        <a:t>32,790,202</a:t>
                      </a:r>
                      <a:endParaRPr lang="en-US" sz="1600" kern="1200" dirty="0">
                        <a:solidFill>
                          <a:srgbClr val="1F1D4B"/>
                        </a:solidFill>
                        <a:effectLst/>
                      </a:endParaRPr>
                    </a:p>
                    <a:p>
                      <a:pPr algn="ctr"/>
                      <a:r>
                        <a:rPr lang="en-US" sz="1600" kern="1200" dirty="0">
                          <a:solidFill>
                            <a:srgbClr val="1F1D4B"/>
                          </a:solidFill>
                          <a:effectLst/>
                        </a:rPr>
                        <a:t>(males)</a:t>
                      </a:r>
                      <a:endParaRPr lang="el-GR" sz="1600" b="0" dirty="0">
                        <a:solidFill>
                          <a:srgbClr val="1F1D4B"/>
                        </a:solidFill>
                        <a:effectLst/>
                      </a:endParaRPr>
                    </a:p>
                  </a:txBody>
                  <a:tcPr anchor="ctr"/>
                </a:tc>
                <a:tc>
                  <a:txBody>
                    <a:bodyPr/>
                    <a:lstStyle/>
                    <a:p>
                      <a:pPr algn="ctr"/>
                      <a:r>
                        <a:rPr lang="el-GR" sz="1600" kern="1200" dirty="0">
                          <a:solidFill>
                            <a:srgbClr val="1F1D4B"/>
                          </a:solidFill>
                          <a:effectLst/>
                        </a:rPr>
                        <a:t>33,645,348</a:t>
                      </a:r>
                      <a:endParaRPr lang="en-US" sz="1600" kern="1200" dirty="0">
                        <a:solidFill>
                          <a:srgbClr val="1F1D4B"/>
                        </a:solidFill>
                        <a:effectLst/>
                      </a:endParaRPr>
                    </a:p>
                    <a:p>
                      <a:pPr algn="ctr"/>
                      <a:r>
                        <a:rPr lang="en-US" sz="1600" kern="1200" dirty="0">
                          <a:solidFill>
                            <a:srgbClr val="1F1D4B"/>
                          </a:solidFill>
                          <a:effectLst/>
                        </a:rPr>
                        <a:t>(females)</a:t>
                      </a:r>
                      <a:endParaRPr lang="el-GR" sz="1600" b="0" dirty="0">
                        <a:solidFill>
                          <a:srgbClr val="1F1D4B"/>
                        </a:solidFill>
                        <a:effectLst/>
                      </a:endParaRPr>
                    </a:p>
                  </a:txBody>
                  <a:tcPr anchor="ctr"/>
                </a:tc>
                <a:tc>
                  <a:txBody>
                    <a:bodyPr/>
                    <a:lstStyle/>
                    <a:p>
                      <a:pPr algn="ctr"/>
                      <a:r>
                        <a:rPr lang="en-US" sz="1600" dirty="0">
                          <a:solidFill>
                            <a:srgbClr val="1F1D4B"/>
                          </a:solidFill>
                          <a:effectLst/>
                        </a:rPr>
                        <a:t>29% </a:t>
                      </a:r>
                    </a:p>
                    <a:p>
                      <a:pPr algn="ctr"/>
                      <a:r>
                        <a:rPr lang="en-US" sz="1600" dirty="0">
                          <a:solidFill>
                            <a:srgbClr val="1F1D4B"/>
                          </a:solidFill>
                          <a:effectLst/>
                        </a:rPr>
                        <a:t>(18-39 years)</a:t>
                      </a:r>
                      <a:endParaRPr lang="el-GR" sz="1600" b="0" dirty="0">
                        <a:solidFill>
                          <a:srgbClr val="1F1D4B"/>
                        </a:solidFill>
                        <a:effectLst/>
                      </a:endParaRPr>
                    </a:p>
                  </a:txBody>
                  <a:tcPr anchor="ctr"/>
                </a:tc>
                <a:tc>
                  <a:txBody>
                    <a:bodyPr/>
                    <a:lstStyle/>
                    <a:p>
                      <a:pPr algn="ctr"/>
                      <a:r>
                        <a:rPr lang="en-US" sz="1600" dirty="0">
                          <a:solidFill>
                            <a:srgbClr val="1F1D4B"/>
                          </a:solidFill>
                          <a:effectLst/>
                        </a:rPr>
                        <a:t>27%</a:t>
                      </a:r>
                    </a:p>
                    <a:p>
                      <a:pPr algn="ctr"/>
                      <a:r>
                        <a:rPr lang="en-US" sz="1600" dirty="0">
                          <a:solidFill>
                            <a:srgbClr val="1F1D4B"/>
                          </a:solidFill>
                          <a:effectLst/>
                        </a:rPr>
                        <a:t>(40 – 59 years)</a:t>
                      </a:r>
                      <a:endParaRPr lang="el-GR" sz="1600" b="0" dirty="0">
                        <a:solidFill>
                          <a:srgbClr val="1F1D4B"/>
                        </a:solidFill>
                        <a:effectLst/>
                      </a:endParaRPr>
                    </a:p>
                  </a:txBody>
                  <a:tcPr anchor="ctr"/>
                </a:tc>
                <a:tc>
                  <a:txBody>
                    <a:bodyPr/>
                    <a:lstStyle/>
                    <a:p>
                      <a:pPr algn="ctr"/>
                      <a:r>
                        <a:rPr lang="en-US" sz="1600" dirty="0">
                          <a:solidFill>
                            <a:srgbClr val="1F1D4B"/>
                          </a:solidFill>
                          <a:effectLst/>
                        </a:rPr>
                        <a:t>0,6% of population growth</a:t>
                      </a:r>
                      <a:endParaRPr lang="el-GR" sz="1600" b="0" dirty="0">
                        <a:solidFill>
                          <a:srgbClr val="1F1D4B"/>
                        </a:solidFill>
                        <a:effectLst/>
                      </a:endParaRPr>
                    </a:p>
                  </a:txBody>
                  <a:tcPr/>
                </a:tc>
                <a:extLst>
                  <a:ext uri="{0D108BD9-81ED-4DB2-BD59-A6C34878D82A}">
                    <a16:rowId xmlns:a16="http://schemas.microsoft.com/office/drawing/2014/main" val="816984430"/>
                  </a:ext>
                </a:extLst>
              </a:tr>
            </a:tbl>
          </a:graphicData>
        </a:graphic>
      </p:graphicFrame>
      <p:sp>
        <p:nvSpPr>
          <p:cNvPr id="7" name="Ορθογώνιο 6">
            <a:extLst>
              <a:ext uri="{FF2B5EF4-FFF2-40B4-BE49-F238E27FC236}">
                <a16:creationId xmlns:a16="http://schemas.microsoft.com/office/drawing/2014/main" id="{190F8AC8-FE47-4E36-B76D-752E63B252F6}"/>
              </a:ext>
            </a:extLst>
          </p:cNvPr>
          <p:cNvSpPr/>
          <p:nvPr/>
        </p:nvSpPr>
        <p:spPr>
          <a:xfrm>
            <a:off x="-3557" y="6461920"/>
            <a:ext cx="12192000" cy="404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8" name="Εικόνα 7" descr="Εικόνα που περιέχει κείμενο, χάρτης&#10;&#10;Περιγραφή που δημιουργήθηκε αυτόματα">
            <a:extLst>
              <a:ext uri="{FF2B5EF4-FFF2-40B4-BE49-F238E27FC236}">
                <a16:creationId xmlns:a16="http://schemas.microsoft.com/office/drawing/2014/main" id="{D4D8A535-8DE2-4CA9-9DC4-3A8C9699DE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7268" y="1924272"/>
            <a:ext cx="4880129" cy="4754640"/>
          </a:xfrm>
          <a:prstGeom prst="rect">
            <a:avLst/>
          </a:prstGeom>
          <a:ln>
            <a:noFill/>
          </a:ln>
          <a:effectLst>
            <a:outerShdw blurRad="292100" dist="139700" dir="2700000" algn="tl" rotWithShape="0">
              <a:srgbClr val="333333">
                <a:alpha val="65000"/>
              </a:srgbClr>
            </a:outerShdw>
          </a:effectLst>
        </p:spPr>
      </p:pic>
      <p:pic>
        <p:nvPicPr>
          <p:cNvPr id="5" name="Εικόνα 4" descr="Εικόνα που περιέχει στιγμιότυπο οθόνης&#10;&#10;Περιγραφή που δημιουργήθηκε αυτόματα">
            <a:extLst>
              <a:ext uri="{FF2B5EF4-FFF2-40B4-BE49-F238E27FC236}">
                <a16:creationId xmlns:a16="http://schemas.microsoft.com/office/drawing/2014/main" id="{3E39A7FF-8950-453B-B965-A08EC937FA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917492"/>
            <a:ext cx="5788732" cy="474676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75872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E5D976F-1716-47A4-8872-1A146BA93D8D}"/>
              </a:ext>
            </a:extLst>
          </p:cNvPr>
          <p:cNvSpPr txBox="1"/>
          <p:nvPr/>
        </p:nvSpPr>
        <p:spPr>
          <a:xfrm>
            <a:off x="2785451" y="173928"/>
            <a:ext cx="6633264" cy="369332"/>
          </a:xfrm>
          <a:prstGeom prst="rect">
            <a:avLst/>
          </a:prstGeom>
          <a:noFill/>
        </p:spPr>
        <p:txBody>
          <a:bodyPr wrap="square" lIns="0" tIns="0" rIns="0" bIns="0" rtlCol="0">
            <a:spAutoFit/>
          </a:bodyPr>
          <a:lstStyle/>
          <a:p>
            <a:pPr algn="ctr">
              <a:tabLst>
                <a:tab pos="347663" algn="l"/>
              </a:tabLst>
            </a:pPr>
            <a:r>
              <a:rPr lang="en-US" sz="2400" b="1" dirty="0">
                <a:solidFill>
                  <a:schemeClr val="accent3"/>
                </a:solidFill>
                <a:effectLst>
                  <a:outerShdw blurRad="38100" dist="38100" dir="2700000" algn="tl">
                    <a:srgbClr val="000000">
                      <a:alpha val="43137"/>
                    </a:srgbClr>
                  </a:outerShdw>
                </a:effectLst>
                <a:latin typeface="+mj-lt"/>
              </a:rPr>
              <a:t>POSSIBLE MODELS FOR UK-EU TRADE</a:t>
            </a:r>
          </a:p>
        </p:txBody>
      </p:sp>
      <p:grpSp>
        <p:nvGrpSpPr>
          <p:cNvPr id="2" name="Group 1">
            <a:extLst>
              <a:ext uri="{FF2B5EF4-FFF2-40B4-BE49-F238E27FC236}">
                <a16:creationId xmlns:a16="http://schemas.microsoft.com/office/drawing/2014/main" id="{CFF45C8C-493F-4D78-B12A-DEC27AFCFFD6}"/>
              </a:ext>
              <a:ext uri="{C183D7F6-B498-43B3-948B-1728B52AA6E4}">
                <adec:decorative xmlns:adec="http://schemas.microsoft.com/office/drawing/2017/decorative" val="1"/>
              </a:ext>
            </a:extLst>
          </p:cNvPr>
          <p:cNvGrpSpPr/>
          <p:nvPr/>
        </p:nvGrpSpPr>
        <p:grpSpPr>
          <a:xfrm>
            <a:off x="1127448" y="764704"/>
            <a:ext cx="9649072" cy="5506165"/>
            <a:chOff x="825793" y="2068093"/>
            <a:chExt cx="5310652" cy="3099371"/>
          </a:xfrm>
        </p:grpSpPr>
        <p:sp>
          <p:nvSpPr>
            <p:cNvPr id="5" name="TextBox 4">
              <a:extLst>
                <a:ext uri="{FF2B5EF4-FFF2-40B4-BE49-F238E27FC236}">
                  <a16:creationId xmlns:a16="http://schemas.microsoft.com/office/drawing/2014/main" id="{F605DA2A-AFD5-4E0A-A7B3-C32920BFFB5E}"/>
                </a:ext>
              </a:extLst>
            </p:cNvPr>
            <p:cNvSpPr txBox="1"/>
            <p:nvPr/>
          </p:nvSpPr>
          <p:spPr>
            <a:xfrm>
              <a:off x="825793" y="2890917"/>
              <a:ext cx="2017681" cy="871702"/>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1400" dirty="0">
                  <a:solidFill>
                    <a:schemeClr val="accent2">
                      <a:lumMod val="50000"/>
                    </a:schemeClr>
                  </a:solidFill>
                </a:rPr>
                <a:t>Imposition of tariffs on trade of goods between the EU and the UK</a:t>
              </a:r>
            </a:p>
            <a:p>
              <a:pPr marL="285750" indent="-285750">
                <a:buFont typeface="Arial" panose="020B0604020202020204" pitchFamily="34" charset="0"/>
                <a:buChar char="•"/>
              </a:pPr>
              <a:r>
                <a:rPr lang="en-US" sz="1400" dirty="0">
                  <a:solidFill>
                    <a:schemeClr val="accent2">
                      <a:lumMod val="50000"/>
                    </a:schemeClr>
                  </a:solidFill>
                </a:rPr>
                <a:t>The UK would have to face EU’s high tariffs on agricultural goods</a:t>
              </a:r>
            </a:p>
            <a:p>
              <a:pPr marL="285750" indent="-285750">
                <a:buFont typeface="Arial" panose="020B0604020202020204" pitchFamily="34" charset="0"/>
                <a:buChar char="•"/>
              </a:pPr>
              <a:r>
                <a:rPr lang="en-US" sz="1400" dirty="0">
                  <a:solidFill>
                    <a:schemeClr val="accent2">
                      <a:lumMod val="50000"/>
                    </a:schemeClr>
                  </a:solidFill>
                </a:rPr>
                <a:t>No discrimination of the imports from different countries since the UK will not be part of a free movement area</a:t>
              </a:r>
            </a:p>
          </p:txBody>
        </p:sp>
        <p:sp>
          <p:nvSpPr>
            <p:cNvPr id="6" name="Rectangle 87">
              <a:extLst>
                <a:ext uri="{FF2B5EF4-FFF2-40B4-BE49-F238E27FC236}">
                  <a16:creationId xmlns:a16="http://schemas.microsoft.com/office/drawing/2014/main" id="{B9A53498-8472-4C48-90F4-6CB4B878418C}"/>
                </a:ext>
              </a:extLst>
            </p:cNvPr>
            <p:cNvSpPr/>
            <p:nvPr/>
          </p:nvSpPr>
          <p:spPr>
            <a:xfrm>
              <a:off x="1174451" y="2068093"/>
              <a:ext cx="2205714" cy="694520"/>
            </a:xfrm>
            <a:prstGeom prst="rect">
              <a:avLst/>
            </a:prstGeom>
            <a:gradFill flip="none" rotWithShape="1">
              <a:gsLst>
                <a:gs pos="100000">
                  <a:schemeClr val="bg1"/>
                </a:gs>
                <a:gs pos="54000">
                  <a:srgbClr val="515A6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4" name="Group 14">
              <a:extLst>
                <a:ext uri="{FF2B5EF4-FFF2-40B4-BE49-F238E27FC236}">
                  <a16:creationId xmlns:a16="http://schemas.microsoft.com/office/drawing/2014/main" id="{C508A790-DA45-47F3-B3C1-570E629EA9FA}"/>
                </a:ext>
              </a:extLst>
            </p:cNvPr>
            <p:cNvGrpSpPr/>
            <p:nvPr/>
          </p:nvGrpSpPr>
          <p:grpSpPr>
            <a:xfrm>
              <a:off x="825793" y="2068093"/>
              <a:ext cx="702967" cy="702966"/>
              <a:chOff x="1072536" y="1083143"/>
              <a:chExt cx="788715" cy="788715"/>
            </a:xfrm>
          </p:grpSpPr>
          <p:sp>
            <p:nvSpPr>
              <p:cNvPr id="42" name="Oval 7">
                <a:extLst>
                  <a:ext uri="{FF2B5EF4-FFF2-40B4-BE49-F238E27FC236}">
                    <a16:creationId xmlns:a16="http://schemas.microsoft.com/office/drawing/2014/main" id="{D851C5B1-C98C-4646-A1EF-714822C2B7D3}"/>
                  </a:ext>
                </a:extLst>
              </p:cNvPr>
              <p:cNvSpPr/>
              <p:nvPr/>
            </p:nvSpPr>
            <p:spPr>
              <a:xfrm>
                <a:off x="1072536" y="1083143"/>
                <a:ext cx="788715" cy="788715"/>
              </a:xfrm>
              <a:prstGeom prst="ellipse">
                <a:avLst/>
              </a:prstGeom>
              <a:solidFill>
                <a:srgbClr val="30353F"/>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7" name="Group 73">
                <a:extLst>
                  <a:ext uri="{FF2B5EF4-FFF2-40B4-BE49-F238E27FC236}">
                    <a16:creationId xmlns:a16="http://schemas.microsoft.com/office/drawing/2014/main" id="{C8344D9D-B2C6-4D70-AA36-88FC3B5631EA}"/>
                  </a:ext>
                </a:extLst>
              </p:cNvPr>
              <p:cNvGrpSpPr/>
              <p:nvPr/>
            </p:nvGrpSpPr>
            <p:grpSpPr>
              <a:xfrm>
                <a:off x="1276148" y="1369137"/>
                <a:ext cx="381490" cy="216726"/>
                <a:chOff x="3283332" y="3275035"/>
                <a:chExt cx="479215" cy="272245"/>
              </a:xfrm>
            </p:grpSpPr>
            <p:sp>
              <p:nvSpPr>
                <p:cNvPr id="44" name="Freeform 11">
                  <a:extLst>
                    <a:ext uri="{FF2B5EF4-FFF2-40B4-BE49-F238E27FC236}">
                      <a16:creationId xmlns:a16="http://schemas.microsoft.com/office/drawing/2014/main" id="{B6725C1D-5C19-4397-8351-CB4D15A2A980}"/>
                    </a:ext>
                  </a:extLst>
                </p:cNvPr>
                <p:cNvSpPr>
                  <a:spLocks noEditPoints="1"/>
                </p:cNvSpPr>
                <p:nvPr/>
              </p:nvSpPr>
              <p:spPr bwMode="auto">
                <a:xfrm>
                  <a:off x="3283332" y="3275035"/>
                  <a:ext cx="479215" cy="272245"/>
                </a:xfrm>
                <a:custGeom>
                  <a:avLst/>
                  <a:gdLst>
                    <a:gd name="T0" fmla="*/ 2004 w 2048"/>
                    <a:gd name="T1" fmla="*/ 0 h 1162"/>
                    <a:gd name="T2" fmla="*/ 44 w 2048"/>
                    <a:gd name="T3" fmla="*/ 0 h 1162"/>
                    <a:gd name="T4" fmla="*/ 0 w 2048"/>
                    <a:gd name="T5" fmla="*/ 44 h 1162"/>
                    <a:gd name="T6" fmla="*/ 0 w 2048"/>
                    <a:gd name="T7" fmla="*/ 1118 h 1162"/>
                    <a:gd name="T8" fmla="*/ 44 w 2048"/>
                    <a:gd name="T9" fmla="*/ 1162 h 1162"/>
                    <a:gd name="T10" fmla="*/ 2004 w 2048"/>
                    <a:gd name="T11" fmla="*/ 1162 h 1162"/>
                    <a:gd name="T12" fmla="*/ 2048 w 2048"/>
                    <a:gd name="T13" fmla="*/ 1118 h 1162"/>
                    <a:gd name="T14" fmla="*/ 2048 w 2048"/>
                    <a:gd name="T15" fmla="*/ 44 h 1162"/>
                    <a:gd name="T16" fmla="*/ 2004 w 2048"/>
                    <a:gd name="T17" fmla="*/ 0 h 1162"/>
                    <a:gd name="T18" fmla="*/ 88 w 2048"/>
                    <a:gd name="T19" fmla="*/ 88 h 1162"/>
                    <a:gd name="T20" fmla="*/ 312 w 2048"/>
                    <a:gd name="T21" fmla="*/ 88 h 1162"/>
                    <a:gd name="T22" fmla="*/ 88 w 2048"/>
                    <a:gd name="T23" fmla="*/ 311 h 1162"/>
                    <a:gd name="T24" fmla="*/ 88 w 2048"/>
                    <a:gd name="T25" fmla="*/ 88 h 1162"/>
                    <a:gd name="T26" fmla="*/ 88 w 2048"/>
                    <a:gd name="T27" fmla="*/ 1074 h 1162"/>
                    <a:gd name="T28" fmla="*/ 88 w 2048"/>
                    <a:gd name="T29" fmla="*/ 851 h 1162"/>
                    <a:gd name="T30" fmla="*/ 312 w 2048"/>
                    <a:gd name="T31" fmla="*/ 1074 h 1162"/>
                    <a:gd name="T32" fmla="*/ 88 w 2048"/>
                    <a:gd name="T33" fmla="*/ 1074 h 1162"/>
                    <a:gd name="T34" fmla="*/ 1960 w 2048"/>
                    <a:gd name="T35" fmla="*/ 1074 h 1162"/>
                    <a:gd name="T36" fmla="*/ 1736 w 2048"/>
                    <a:gd name="T37" fmla="*/ 1074 h 1162"/>
                    <a:gd name="T38" fmla="*/ 1960 w 2048"/>
                    <a:gd name="T39" fmla="*/ 851 h 1162"/>
                    <a:gd name="T40" fmla="*/ 1960 w 2048"/>
                    <a:gd name="T41" fmla="*/ 1074 h 1162"/>
                    <a:gd name="T42" fmla="*/ 1960 w 2048"/>
                    <a:gd name="T43" fmla="*/ 762 h 1162"/>
                    <a:gd name="T44" fmla="*/ 1648 w 2048"/>
                    <a:gd name="T45" fmla="*/ 1074 h 1162"/>
                    <a:gd name="T46" fmla="*/ 400 w 2048"/>
                    <a:gd name="T47" fmla="*/ 1074 h 1162"/>
                    <a:gd name="T48" fmla="*/ 88 w 2048"/>
                    <a:gd name="T49" fmla="*/ 762 h 1162"/>
                    <a:gd name="T50" fmla="*/ 88 w 2048"/>
                    <a:gd name="T51" fmla="*/ 400 h 1162"/>
                    <a:gd name="T52" fmla="*/ 400 w 2048"/>
                    <a:gd name="T53" fmla="*/ 88 h 1162"/>
                    <a:gd name="T54" fmla="*/ 1648 w 2048"/>
                    <a:gd name="T55" fmla="*/ 88 h 1162"/>
                    <a:gd name="T56" fmla="*/ 1960 w 2048"/>
                    <a:gd name="T57" fmla="*/ 400 h 1162"/>
                    <a:gd name="T58" fmla="*/ 1960 w 2048"/>
                    <a:gd name="T59" fmla="*/ 762 h 1162"/>
                    <a:gd name="T60" fmla="*/ 1960 w 2048"/>
                    <a:gd name="T61" fmla="*/ 311 h 1162"/>
                    <a:gd name="T62" fmla="*/ 1736 w 2048"/>
                    <a:gd name="T63" fmla="*/ 88 h 1162"/>
                    <a:gd name="T64" fmla="*/ 1960 w 2048"/>
                    <a:gd name="T65" fmla="*/ 88 h 1162"/>
                    <a:gd name="T66" fmla="*/ 1960 w 2048"/>
                    <a:gd name="T67" fmla="*/ 311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48" h="1162">
                      <a:moveTo>
                        <a:pt x="2004" y="0"/>
                      </a:moveTo>
                      <a:cubicBezTo>
                        <a:pt x="44" y="0"/>
                        <a:pt x="44" y="0"/>
                        <a:pt x="44" y="0"/>
                      </a:cubicBezTo>
                      <a:cubicBezTo>
                        <a:pt x="20" y="0"/>
                        <a:pt x="0" y="19"/>
                        <a:pt x="0" y="44"/>
                      </a:cubicBezTo>
                      <a:cubicBezTo>
                        <a:pt x="0" y="1118"/>
                        <a:pt x="0" y="1118"/>
                        <a:pt x="0" y="1118"/>
                      </a:cubicBezTo>
                      <a:cubicBezTo>
                        <a:pt x="0" y="1143"/>
                        <a:pt x="20" y="1162"/>
                        <a:pt x="44" y="1162"/>
                      </a:cubicBezTo>
                      <a:cubicBezTo>
                        <a:pt x="2004" y="1162"/>
                        <a:pt x="2004" y="1162"/>
                        <a:pt x="2004" y="1162"/>
                      </a:cubicBezTo>
                      <a:cubicBezTo>
                        <a:pt x="2028" y="1162"/>
                        <a:pt x="2048" y="1143"/>
                        <a:pt x="2048" y="1118"/>
                      </a:cubicBezTo>
                      <a:cubicBezTo>
                        <a:pt x="2048" y="44"/>
                        <a:pt x="2048" y="44"/>
                        <a:pt x="2048" y="44"/>
                      </a:cubicBezTo>
                      <a:cubicBezTo>
                        <a:pt x="2048" y="19"/>
                        <a:pt x="2028" y="0"/>
                        <a:pt x="2004" y="0"/>
                      </a:cubicBezTo>
                      <a:close/>
                      <a:moveTo>
                        <a:pt x="88" y="88"/>
                      </a:moveTo>
                      <a:cubicBezTo>
                        <a:pt x="312" y="88"/>
                        <a:pt x="312" y="88"/>
                        <a:pt x="312" y="88"/>
                      </a:cubicBezTo>
                      <a:cubicBezTo>
                        <a:pt x="293" y="202"/>
                        <a:pt x="202" y="292"/>
                        <a:pt x="88" y="311"/>
                      </a:cubicBezTo>
                      <a:lnTo>
                        <a:pt x="88" y="88"/>
                      </a:lnTo>
                      <a:close/>
                      <a:moveTo>
                        <a:pt x="88" y="1074"/>
                      </a:moveTo>
                      <a:cubicBezTo>
                        <a:pt x="88" y="851"/>
                        <a:pt x="88" y="851"/>
                        <a:pt x="88" y="851"/>
                      </a:cubicBezTo>
                      <a:cubicBezTo>
                        <a:pt x="202" y="870"/>
                        <a:pt x="293" y="960"/>
                        <a:pt x="312" y="1074"/>
                      </a:cubicBezTo>
                      <a:lnTo>
                        <a:pt x="88" y="1074"/>
                      </a:lnTo>
                      <a:close/>
                      <a:moveTo>
                        <a:pt x="1960" y="1074"/>
                      </a:moveTo>
                      <a:cubicBezTo>
                        <a:pt x="1736" y="1074"/>
                        <a:pt x="1736" y="1074"/>
                        <a:pt x="1736" y="1074"/>
                      </a:cubicBezTo>
                      <a:cubicBezTo>
                        <a:pt x="1755" y="960"/>
                        <a:pt x="1846" y="870"/>
                        <a:pt x="1960" y="851"/>
                      </a:cubicBezTo>
                      <a:lnTo>
                        <a:pt x="1960" y="1074"/>
                      </a:lnTo>
                      <a:close/>
                      <a:moveTo>
                        <a:pt x="1960" y="762"/>
                      </a:moveTo>
                      <a:cubicBezTo>
                        <a:pt x="1797" y="782"/>
                        <a:pt x="1668" y="911"/>
                        <a:pt x="1648" y="1074"/>
                      </a:cubicBezTo>
                      <a:cubicBezTo>
                        <a:pt x="400" y="1074"/>
                        <a:pt x="400" y="1074"/>
                        <a:pt x="400" y="1074"/>
                      </a:cubicBezTo>
                      <a:cubicBezTo>
                        <a:pt x="380" y="911"/>
                        <a:pt x="251" y="782"/>
                        <a:pt x="88" y="762"/>
                      </a:cubicBezTo>
                      <a:cubicBezTo>
                        <a:pt x="88" y="400"/>
                        <a:pt x="88" y="400"/>
                        <a:pt x="88" y="400"/>
                      </a:cubicBezTo>
                      <a:cubicBezTo>
                        <a:pt x="251" y="380"/>
                        <a:pt x="380" y="251"/>
                        <a:pt x="400" y="88"/>
                      </a:cubicBezTo>
                      <a:cubicBezTo>
                        <a:pt x="1648" y="88"/>
                        <a:pt x="1648" y="88"/>
                        <a:pt x="1648" y="88"/>
                      </a:cubicBezTo>
                      <a:cubicBezTo>
                        <a:pt x="1668" y="251"/>
                        <a:pt x="1797" y="380"/>
                        <a:pt x="1960" y="400"/>
                      </a:cubicBezTo>
                      <a:cubicBezTo>
                        <a:pt x="1960" y="762"/>
                        <a:pt x="1960" y="762"/>
                        <a:pt x="1960" y="762"/>
                      </a:cubicBezTo>
                      <a:close/>
                      <a:moveTo>
                        <a:pt x="1960" y="311"/>
                      </a:moveTo>
                      <a:cubicBezTo>
                        <a:pt x="1846" y="292"/>
                        <a:pt x="1755" y="202"/>
                        <a:pt x="1736" y="88"/>
                      </a:cubicBezTo>
                      <a:cubicBezTo>
                        <a:pt x="1960" y="88"/>
                        <a:pt x="1960" y="88"/>
                        <a:pt x="1960" y="88"/>
                      </a:cubicBezTo>
                      <a:lnTo>
                        <a:pt x="1960" y="31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5" name="Freeform 12">
                  <a:extLst>
                    <a:ext uri="{FF2B5EF4-FFF2-40B4-BE49-F238E27FC236}">
                      <a16:creationId xmlns:a16="http://schemas.microsoft.com/office/drawing/2014/main" id="{4D203E2F-22F1-4F8E-AC00-1149AA9A067D}"/>
                    </a:ext>
                  </a:extLst>
                </p:cNvPr>
                <p:cNvSpPr>
                  <a:spLocks noEditPoints="1"/>
                </p:cNvSpPr>
                <p:nvPr/>
              </p:nvSpPr>
              <p:spPr bwMode="auto">
                <a:xfrm>
                  <a:off x="3381245" y="3337126"/>
                  <a:ext cx="282594" cy="148859"/>
                </a:xfrm>
                <a:custGeom>
                  <a:avLst/>
                  <a:gdLst>
                    <a:gd name="T0" fmla="*/ 1169 w 1208"/>
                    <a:gd name="T1" fmla="*/ 127 h 634"/>
                    <a:gd name="T2" fmla="*/ 1081 w 1208"/>
                    <a:gd name="T3" fmla="*/ 39 h 634"/>
                    <a:gd name="T4" fmla="*/ 1041 w 1208"/>
                    <a:gd name="T5" fmla="*/ 0 h 634"/>
                    <a:gd name="T6" fmla="*/ 167 w 1208"/>
                    <a:gd name="T7" fmla="*/ 0 h 634"/>
                    <a:gd name="T8" fmla="*/ 127 w 1208"/>
                    <a:gd name="T9" fmla="*/ 39 h 634"/>
                    <a:gd name="T10" fmla="*/ 39 w 1208"/>
                    <a:gd name="T11" fmla="*/ 127 h 634"/>
                    <a:gd name="T12" fmla="*/ 0 w 1208"/>
                    <a:gd name="T13" fmla="*/ 167 h 634"/>
                    <a:gd name="T14" fmla="*/ 0 w 1208"/>
                    <a:gd name="T15" fmla="*/ 467 h 634"/>
                    <a:gd name="T16" fmla="*/ 39 w 1208"/>
                    <a:gd name="T17" fmla="*/ 507 h 634"/>
                    <a:gd name="T18" fmla="*/ 127 w 1208"/>
                    <a:gd name="T19" fmla="*/ 595 h 634"/>
                    <a:gd name="T20" fmla="*/ 167 w 1208"/>
                    <a:gd name="T21" fmla="*/ 634 h 634"/>
                    <a:gd name="T22" fmla="*/ 1041 w 1208"/>
                    <a:gd name="T23" fmla="*/ 634 h 634"/>
                    <a:gd name="T24" fmla="*/ 1081 w 1208"/>
                    <a:gd name="T25" fmla="*/ 595 h 634"/>
                    <a:gd name="T26" fmla="*/ 1169 w 1208"/>
                    <a:gd name="T27" fmla="*/ 507 h 634"/>
                    <a:gd name="T28" fmla="*/ 1208 w 1208"/>
                    <a:gd name="T29" fmla="*/ 467 h 634"/>
                    <a:gd name="T30" fmla="*/ 1208 w 1208"/>
                    <a:gd name="T31" fmla="*/ 167 h 634"/>
                    <a:gd name="T32" fmla="*/ 1169 w 1208"/>
                    <a:gd name="T33" fmla="*/ 127 h 634"/>
                    <a:gd name="T34" fmla="*/ 1129 w 1208"/>
                    <a:gd name="T35" fmla="*/ 432 h 634"/>
                    <a:gd name="T36" fmla="*/ 1006 w 1208"/>
                    <a:gd name="T37" fmla="*/ 555 h 634"/>
                    <a:gd name="T38" fmla="*/ 202 w 1208"/>
                    <a:gd name="T39" fmla="*/ 555 h 634"/>
                    <a:gd name="T40" fmla="*/ 79 w 1208"/>
                    <a:gd name="T41" fmla="*/ 432 h 634"/>
                    <a:gd name="T42" fmla="*/ 79 w 1208"/>
                    <a:gd name="T43" fmla="*/ 202 h 634"/>
                    <a:gd name="T44" fmla="*/ 202 w 1208"/>
                    <a:gd name="T45" fmla="*/ 79 h 634"/>
                    <a:gd name="T46" fmla="*/ 1006 w 1208"/>
                    <a:gd name="T47" fmla="*/ 79 h 634"/>
                    <a:gd name="T48" fmla="*/ 1129 w 1208"/>
                    <a:gd name="T49" fmla="*/ 202 h 634"/>
                    <a:gd name="T50" fmla="*/ 1129 w 1208"/>
                    <a:gd name="T51" fmla="*/ 432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08" h="634">
                      <a:moveTo>
                        <a:pt x="1169" y="127"/>
                      </a:moveTo>
                      <a:cubicBezTo>
                        <a:pt x="1120" y="127"/>
                        <a:pt x="1081" y="88"/>
                        <a:pt x="1081" y="39"/>
                      </a:cubicBezTo>
                      <a:cubicBezTo>
                        <a:pt x="1081" y="17"/>
                        <a:pt x="1063" y="0"/>
                        <a:pt x="1041" y="0"/>
                      </a:cubicBezTo>
                      <a:cubicBezTo>
                        <a:pt x="167" y="0"/>
                        <a:pt x="167" y="0"/>
                        <a:pt x="167" y="0"/>
                      </a:cubicBezTo>
                      <a:cubicBezTo>
                        <a:pt x="145" y="0"/>
                        <a:pt x="127" y="17"/>
                        <a:pt x="127" y="39"/>
                      </a:cubicBezTo>
                      <a:cubicBezTo>
                        <a:pt x="127" y="88"/>
                        <a:pt x="88" y="127"/>
                        <a:pt x="39" y="127"/>
                      </a:cubicBezTo>
                      <a:cubicBezTo>
                        <a:pt x="17" y="127"/>
                        <a:pt x="0" y="145"/>
                        <a:pt x="0" y="167"/>
                      </a:cubicBezTo>
                      <a:cubicBezTo>
                        <a:pt x="0" y="467"/>
                        <a:pt x="0" y="467"/>
                        <a:pt x="0" y="467"/>
                      </a:cubicBezTo>
                      <a:cubicBezTo>
                        <a:pt x="0" y="489"/>
                        <a:pt x="17" y="507"/>
                        <a:pt x="39" y="507"/>
                      </a:cubicBezTo>
                      <a:cubicBezTo>
                        <a:pt x="88" y="507"/>
                        <a:pt x="127" y="546"/>
                        <a:pt x="127" y="595"/>
                      </a:cubicBezTo>
                      <a:cubicBezTo>
                        <a:pt x="127" y="617"/>
                        <a:pt x="145" y="634"/>
                        <a:pt x="167" y="634"/>
                      </a:cubicBezTo>
                      <a:cubicBezTo>
                        <a:pt x="1041" y="634"/>
                        <a:pt x="1041" y="634"/>
                        <a:pt x="1041" y="634"/>
                      </a:cubicBezTo>
                      <a:cubicBezTo>
                        <a:pt x="1063" y="634"/>
                        <a:pt x="1081" y="617"/>
                        <a:pt x="1081" y="595"/>
                      </a:cubicBezTo>
                      <a:cubicBezTo>
                        <a:pt x="1081" y="546"/>
                        <a:pt x="1120" y="507"/>
                        <a:pt x="1169" y="507"/>
                      </a:cubicBezTo>
                      <a:cubicBezTo>
                        <a:pt x="1191" y="507"/>
                        <a:pt x="1208" y="489"/>
                        <a:pt x="1208" y="467"/>
                      </a:cubicBezTo>
                      <a:cubicBezTo>
                        <a:pt x="1208" y="167"/>
                        <a:pt x="1208" y="167"/>
                        <a:pt x="1208" y="167"/>
                      </a:cubicBezTo>
                      <a:cubicBezTo>
                        <a:pt x="1208" y="145"/>
                        <a:pt x="1191" y="127"/>
                        <a:pt x="1169" y="127"/>
                      </a:cubicBezTo>
                      <a:close/>
                      <a:moveTo>
                        <a:pt x="1129" y="432"/>
                      </a:moveTo>
                      <a:cubicBezTo>
                        <a:pt x="1069" y="447"/>
                        <a:pt x="1021" y="495"/>
                        <a:pt x="1006" y="555"/>
                      </a:cubicBezTo>
                      <a:cubicBezTo>
                        <a:pt x="202" y="555"/>
                        <a:pt x="202" y="555"/>
                        <a:pt x="202" y="555"/>
                      </a:cubicBezTo>
                      <a:cubicBezTo>
                        <a:pt x="187" y="495"/>
                        <a:pt x="139" y="447"/>
                        <a:pt x="79" y="432"/>
                      </a:cubicBezTo>
                      <a:cubicBezTo>
                        <a:pt x="79" y="202"/>
                        <a:pt x="79" y="202"/>
                        <a:pt x="79" y="202"/>
                      </a:cubicBezTo>
                      <a:cubicBezTo>
                        <a:pt x="139" y="187"/>
                        <a:pt x="187" y="139"/>
                        <a:pt x="202" y="79"/>
                      </a:cubicBezTo>
                      <a:cubicBezTo>
                        <a:pt x="1006" y="79"/>
                        <a:pt x="1006" y="79"/>
                        <a:pt x="1006" y="79"/>
                      </a:cubicBezTo>
                      <a:cubicBezTo>
                        <a:pt x="1021" y="139"/>
                        <a:pt x="1069" y="187"/>
                        <a:pt x="1129" y="202"/>
                      </a:cubicBezTo>
                      <a:cubicBezTo>
                        <a:pt x="1129" y="432"/>
                        <a:pt x="1129" y="432"/>
                        <a:pt x="1129" y="4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6" name="Freeform 13">
                  <a:extLst>
                    <a:ext uri="{FF2B5EF4-FFF2-40B4-BE49-F238E27FC236}">
                      <a16:creationId xmlns:a16="http://schemas.microsoft.com/office/drawing/2014/main" id="{C16862B9-94E6-4497-824A-E0DA02C8D189}"/>
                    </a:ext>
                  </a:extLst>
                </p:cNvPr>
                <p:cNvSpPr>
                  <a:spLocks/>
                </p:cNvSpPr>
                <p:nvPr/>
              </p:nvSpPr>
              <p:spPr bwMode="auto">
                <a:xfrm>
                  <a:off x="3464829" y="3368967"/>
                  <a:ext cx="32638" cy="85176"/>
                </a:xfrm>
                <a:custGeom>
                  <a:avLst/>
                  <a:gdLst>
                    <a:gd name="T0" fmla="*/ 99 w 139"/>
                    <a:gd name="T1" fmla="*/ 0 h 364"/>
                    <a:gd name="T2" fmla="*/ 39 w 139"/>
                    <a:gd name="T3" fmla="*/ 0 h 364"/>
                    <a:gd name="T4" fmla="*/ 0 w 139"/>
                    <a:gd name="T5" fmla="*/ 40 h 364"/>
                    <a:gd name="T6" fmla="*/ 39 w 139"/>
                    <a:gd name="T7" fmla="*/ 79 h 364"/>
                    <a:gd name="T8" fmla="*/ 59 w 139"/>
                    <a:gd name="T9" fmla="*/ 79 h 364"/>
                    <a:gd name="T10" fmla="*/ 59 w 139"/>
                    <a:gd name="T11" fmla="*/ 324 h 364"/>
                    <a:gd name="T12" fmla="*/ 99 w 139"/>
                    <a:gd name="T13" fmla="*/ 364 h 364"/>
                    <a:gd name="T14" fmla="*/ 139 w 139"/>
                    <a:gd name="T15" fmla="*/ 324 h 364"/>
                    <a:gd name="T16" fmla="*/ 139 w 139"/>
                    <a:gd name="T17" fmla="*/ 40 h 364"/>
                    <a:gd name="T18" fmla="*/ 99 w 139"/>
                    <a:gd name="T19"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364">
                      <a:moveTo>
                        <a:pt x="99" y="0"/>
                      </a:moveTo>
                      <a:cubicBezTo>
                        <a:pt x="39" y="0"/>
                        <a:pt x="39" y="0"/>
                        <a:pt x="39" y="0"/>
                      </a:cubicBezTo>
                      <a:cubicBezTo>
                        <a:pt x="18" y="0"/>
                        <a:pt x="0" y="18"/>
                        <a:pt x="0" y="40"/>
                      </a:cubicBezTo>
                      <a:cubicBezTo>
                        <a:pt x="0" y="62"/>
                        <a:pt x="18" y="79"/>
                        <a:pt x="39" y="79"/>
                      </a:cubicBezTo>
                      <a:cubicBezTo>
                        <a:pt x="59" y="79"/>
                        <a:pt x="59" y="79"/>
                        <a:pt x="59" y="79"/>
                      </a:cubicBezTo>
                      <a:cubicBezTo>
                        <a:pt x="59" y="324"/>
                        <a:pt x="59" y="324"/>
                        <a:pt x="59" y="324"/>
                      </a:cubicBezTo>
                      <a:cubicBezTo>
                        <a:pt x="59" y="346"/>
                        <a:pt x="77" y="364"/>
                        <a:pt x="99" y="364"/>
                      </a:cubicBezTo>
                      <a:cubicBezTo>
                        <a:pt x="121" y="364"/>
                        <a:pt x="139" y="346"/>
                        <a:pt x="139" y="324"/>
                      </a:cubicBezTo>
                      <a:cubicBezTo>
                        <a:pt x="139" y="40"/>
                        <a:pt x="139" y="40"/>
                        <a:pt x="139" y="40"/>
                      </a:cubicBezTo>
                      <a:cubicBezTo>
                        <a:pt x="139" y="18"/>
                        <a:pt x="121" y="0"/>
                        <a:pt x="99"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47" name="Freeform 14">
                  <a:extLst>
                    <a:ext uri="{FF2B5EF4-FFF2-40B4-BE49-F238E27FC236}">
                      <a16:creationId xmlns:a16="http://schemas.microsoft.com/office/drawing/2014/main" id="{8DED88A7-FF41-4435-810C-04EDD5BB349D}"/>
                    </a:ext>
                  </a:extLst>
                </p:cNvPr>
                <p:cNvSpPr>
                  <a:spLocks noEditPoints="1"/>
                </p:cNvSpPr>
                <p:nvPr/>
              </p:nvSpPr>
              <p:spPr bwMode="auto">
                <a:xfrm>
                  <a:off x="3518959" y="3368967"/>
                  <a:ext cx="61295" cy="85176"/>
                </a:xfrm>
                <a:custGeom>
                  <a:avLst/>
                  <a:gdLst>
                    <a:gd name="T0" fmla="*/ 222 w 262"/>
                    <a:gd name="T1" fmla="*/ 0 h 364"/>
                    <a:gd name="T2" fmla="*/ 40 w 262"/>
                    <a:gd name="T3" fmla="*/ 0 h 364"/>
                    <a:gd name="T4" fmla="*/ 0 w 262"/>
                    <a:gd name="T5" fmla="*/ 40 h 364"/>
                    <a:gd name="T6" fmla="*/ 0 w 262"/>
                    <a:gd name="T7" fmla="*/ 324 h 364"/>
                    <a:gd name="T8" fmla="*/ 40 w 262"/>
                    <a:gd name="T9" fmla="*/ 364 h 364"/>
                    <a:gd name="T10" fmla="*/ 222 w 262"/>
                    <a:gd name="T11" fmla="*/ 364 h 364"/>
                    <a:gd name="T12" fmla="*/ 262 w 262"/>
                    <a:gd name="T13" fmla="*/ 324 h 364"/>
                    <a:gd name="T14" fmla="*/ 262 w 262"/>
                    <a:gd name="T15" fmla="*/ 40 h 364"/>
                    <a:gd name="T16" fmla="*/ 222 w 262"/>
                    <a:gd name="T17" fmla="*/ 0 h 364"/>
                    <a:gd name="T18" fmla="*/ 183 w 262"/>
                    <a:gd name="T19" fmla="*/ 285 h 364"/>
                    <a:gd name="T20" fmla="*/ 80 w 262"/>
                    <a:gd name="T21" fmla="*/ 285 h 364"/>
                    <a:gd name="T22" fmla="*/ 80 w 262"/>
                    <a:gd name="T23" fmla="*/ 79 h 364"/>
                    <a:gd name="T24" fmla="*/ 183 w 262"/>
                    <a:gd name="T25" fmla="*/ 79 h 364"/>
                    <a:gd name="T26" fmla="*/ 183 w 262"/>
                    <a:gd name="T27" fmla="*/ 285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62" h="364">
                      <a:moveTo>
                        <a:pt x="222" y="0"/>
                      </a:moveTo>
                      <a:cubicBezTo>
                        <a:pt x="40" y="0"/>
                        <a:pt x="40" y="0"/>
                        <a:pt x="40" y="0"/>
                      </a:cubicBezTo>
                      <a:cubicBezTo>
                        <a:pt x="18" y="0"/>
                        <a:pt x="0" y="18"/>
                        <a:pt x="0" y="40"/>
                      </a:cubicBezTo>
                      <a:cubicBezTo>
                        <a:pt x="0" y="324"/>
                        <a:pt x="0" y="324"/>
                        <a:pt x="0" y="324"/>
                      </a:cubicBezTo>
                      <a:cubicBezTo>
                        <a:pt x="0" y="346"/>
                        <a:pt x="18" y="364"/>
                        <a:pt x="40" y="364"/>
                      </a:cubicBezTo>
                      <a:cubicBezTo>
                        <a:pt x="222" y="364"/>
                        <a:pt x="222" y="364"/>
                        <a:pt x="222" y="364"/>
                      </a:cubicBezTo>
                      <a:cubicBezTo>
                        <a:pt x="244" y="364"/>
                        <a:pt x="262" y="346"/>
                        <a:pt x="262" y="324"/>
                      </a:cubicBezTo>
                      <a:cubicBezTo>
                        <a:pt x="262" y="40"/>
                        <a:pt x="262" y="40"/>
                        <a:pt x="262" y="40"/>
                      </a:cubicBezTo>
                      <a:cubicBezTo>
                        <a:pt x="262" y="18"/>
                        <a:pt x="244" y="0"/>
                        <a:pt x="222" y="0"/>
                      </a:cubicBezTo>
                      <a:close/>
                      <a:moveTo>
                        <a:pt x="183" y="285"/>
                      </a:moveTo>
                      <a:cubicBezTo>
                        <a:pt x="80" y="285"/>
                        <a:pt x="80" y="285"/>
                        <a:pt x="80" y="285"/>
                      </a:cubicBezTo>
                      <a:cubicBezTo>
                        <a:pt x="80" y="79"/>
                        <a:pt x="80" y="79"/>
                        <a:pt x="80" y="79"/>
                      </a:cubicBezTo>
                      <a:cubicBezTo>
                        <a:pt x="183" y="79"/>
                        <a:pt x="183" y="79"/>
                        <a:pt x="183" y="79"/>
                      </a:cubicBezTo>
                      <a:lnTo>
                        <a:pt x="183" y="28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sp>
          <p:nvSpPr>
            <p:cNvPr id="41" name="TextBox 40">
              <a:extLst>
                <a:ext uri="{FF2B5EF4-FFF2-40B4-BE49-F238E27FC236}">
                  <a16:creationId xmlns:a16="http://schemas.microsoft.com/office/drawing/2014/main" id="{07A4DEAC-F440-4A15-9CD2-2B0A7F78AC2E}"/>
                </a:ext>
              </a:extLst>
            </p:cNvPr>
            <p:cNvSpPr txBox="1"/>
            <p:nvPr/>
          </p:nvSpPr>
          <p:spPr>
            <a:xfrm>
              <a:off x="1580031" y="2245445"/>
              <a:ext cx="1199750" cy="308782"/>
            </a:xfrm>
            <a:prstGeom prst="rect">
              <a:avLst/>
            </a:prstGeom>
            <a:noFill/>
          </p:spPr>
          <p:txBody>
            <a:bodyPr wrap="square" lIns="0" tIns="0" rIns="0" bIns="0" rtlCol="0">
              <a:spAutoFit/>
            </a:bodyPr>
            <a:lstStyle/>
            <a:p>
              <a:r>
                <a:rPr lang="en-US" sz="1600" b="1" dirty="0">
                  <a:solidFill>
                    <a:schemeClr val="bg1"/>
                  </a:solidFill>
                </a:rPr>
                <a:t>TRADING UNDER WTO RULES</a:t>
              </a:r>
            </a:p>
          </p:txBody>
        </p:sp>
        <p:sp>
          <p:nvSpPr>
            <p:cNvPr id="9" name="TextBox 8">
              <a:extLst>
                <a:ext uri="{FF2B5EF4-FFF2-40B4-BE49-F238E27FC236}">
                  <a16:creationId xmlns:a16="http://schemas.microsoft.com/office/drawing/2014/main" id="{6099145D-77C8-449E-924C-1E56AA74D128}"/>
                </a:ext>
              </a:extLst>
            </p:cNvPr>
            <p:cNvSpPr txBox="1"/>
            <p:nvPr/>
          </p:nvSpPr>
          <p:spPr>
            <a:xfrm>
              <a:off x="825793" y="4682379"/>
              <a:ext cx="2072223" cy="485085"/>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1400" dirty="0">
                  <a:solidFill>
                    <a:schemeClr val="accent2">
                      <a:lumMod val="50000"/>
                    </a:schemeClr>
                  </a:solidFill>
                </a:rPr>
                <a:t>Access to the single market and the 4 freedoms except agriculture and fisheries</a:t>
              </a:r>
            </a:p>
            <a:p>
              <a:pPr marL="285750" indent="-285750">
                <a:buFont typeface="Arial" panose="020B0604020202020204" pitchFamily="34" charset="0"/>
                <a:buChar char="•"/>
              </a:pPr>
              <a:r>
                <a:rPr lang="en-US" sz="1400" dirty="0">
                  <a:solidFill>
                    <a:schemeClr val="accent2">
                      <a:lumMod val="50000"/>
                    </a:schemeClr>
                  </a:solidFill>
                </a:rPr>
                <a:t>Cooperation to some fields with the EU</a:t>
              </a:r>
            </a:p>
            <a:p>
              <a:pPr marL="285750" indent="-285750">
                <a:buFont typeface="Arial" panose="020B0604020202020204" pitchFamily="34" charset="0"/>
                <a:buChar char="•"/>
              </a:pPr>
              <a:r>
                <a:rPr lang="en-US" sz="1400" dirty="0">
                  <a:solidFill>
                    <a:schemeClr val="accent2">
                      <a:lumMod val="50000"/>
                    </a:schemeClr>
                  </a:solidFill>
                </a:rPr>
                <a:t>Free trade deals with other countries</a:t>
              </a:r>
            </a:p>
          </p:txBody>
        </p:sp>
        <p:sp>
          <p:nvSpPr>
            <p:cNvPr id="10" name="Rectangle 90">
              <a:extLst>
                <a:ext uri="{FF2B5EF4-FFF2-40B4-BE49-F238E27FC236}">
                  <a16:creationId xmlns:a16="http://schemas.microsoft.com/office/drawing/2014/main" id="{601C2AB9-50C1-4C17-B64D-052144165ED1}"/>
                </a:ext>
              </a:extLst>
            </p:cNvPr>
            <p:cNvSpPr/>
            <p:nvPr/>
          </p:nvSpPr>
          <p:spPr>
            <a:xfrm>
              <a:off x="1196195" y="3920431"/>
              <a:ext cx="2183970" cy="702966"/>
            </a:xfrm>
            <a:prstGeom prst="rect">
              <a:avLst/>
            </a:prstGeom>
            <a:gradFill flip="none" rotWithShape="1">
              <a:gsLst>
                <a:gs pos="100000">
                  <a:schemeClr val="bg1"/>
                </a:gs>
                <a:gs pos="54000">
                  <a:srgbClr val="DBDBDB"/>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8" name="Group 16">
              <a:extLst>
                <a:ext uri="{FF2B5EF4-FFF2-40B4-BE49-F238E27FC236}">
                  <a16:creationId xmlns:a16="http://schemas.microsoft.com/office/drawing/2014/main" id="{011FCD2F-D3B9-413C-8114-817E0725213A}"/>
                </a:ext>
              </a:extLst>
            </p:cNvPr>
            <p:cNvGrpSpPr/>
            <p:nvPr/>
          </p:nvGrpSpPr>
          <p:grpSpPr>
            <a:xfrm>
              <a:off x="844712" y="3920431"/>
              <a:ext cx="702967" cy="702966"/>
              <a:chOff x="1093763" y="3171060"/>
              <a:chExt cx="788715" cy="788715"/>
            </a:xfrm>
          </p:grpSpPr>
          <p:sp>
            <p:nvSpPr>
              <p:cNvPr id="38" name="Oval 37">
                <a:extLst>
                  <a:ext uri="{FF2B5EF4-FFF2-40B4-BE49-F238E27FC236}">
                    <a16:creationId xmlns:a16="http://schemas.microsoft.com/office/drawing/2014/main" id="{3115DFFF-6E4C-473A-BAC8-37ED42AADD86}"/>
                  </a:ext>
                </a:extLst>
              </p:cNvPr>
              <p:cNvSpPr/>
              <p:nvPr/>
            </p:nvSpPr>
            <p:spPr>
              <a:xfrm>
                <a:off x="1093763" y="3171060"/>
                <a:ext cx="788715" cy="788715"/>
              </a:xfrm>
              <a:prstGeom prst="ellipse">
                <a:avLst/>
              </a:prstGeom>
              <a:solidFill>
                <a:srgbClr val="CFCFCF"/>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9" name="Freeform 34">
                <a:extLst>
                  <a:ext uri="{FF2B5EF4-FFF2-40B4-BE49-F238E27FC236}">
                    <a16:creationId xmlns:a16="http://schemas.microsoft.com/office/drawing/2014/main" id="{D687B66A-0646-4C03-8ABC-1EEAA5BF148D}"/>
                  </a:ext>
                </a:extLst>
              </p:cNvPr>
              <p:cNvSpPr>
                <a:spLocks noEditPoints="1"/>
              </p:cNvSpPr>
              <p:nvPr/>
            </p:nvSpPr>
            <p:spPr bwMode="auto">
              <a:xfrm>
                <a:off x="1305929" y="3382536"/>
                <a:ext cx="364382" cy="365762"/>
              </a:xfrm>
              <a:custGeom>
                <a:avLst/>
                <a:gdLst>
                  <a:gd name="T0" fmla="*/ 1924 w 2048"/>
                  <a:gd name="T1" fmla="*/ 300 h 2048"/>
                  <a:gd name="T2" fmla="*/ 1324 w 2048"/>
                  <a:gd name="T3" fmla="*/ 300 h 2048"/>
                  <a:gd name="T4" fmla="*/ 1024 w 2048"/>
                  <a:gd name="T5" fmla="*/ 240 h 2048"/>
                  <a:gd name="T6" fmla="*/ 720 w 2048"/>
                  <a:gd name="T7" fmla="*/ 300 h 2048"/>
                  <a:gd name="T8" fmla="*/ 120 w 2048"/>
                  <a:gd name="T9" fmla="*/ 300 h 2048"/>
                  <a:gd name="T10" fmla="*/ 0 w 2048"/>
                  <a:gd name="T11" fmla="*/ 900 h 2048"/>
                  <a:gd name="T12" fmla="*/ 242 w 2048"/>
                  <a:gd name="T13" fmla="*/ 960 h 2048"/>
                  <a:gd name="T14" fmla="*/ 689 w 2048"/>
                  <a:gd name="T15" fmla="*/ 1730 h 2048"/>
                  <a:gd name="T16" fmla="*/ 660 w 2048"/>
                  <a:gd name="T17" fmla="*/ 2048 h 2048"/>
                  <a:gd name="T18" fmla="*/ 1444 w 2048"/>
                  <a:gd name="T19" fmla="*/ 1988 h 2048"/>
                  <a:gd name="T20" fmla="*/ 1804 w 2048"/>
                  <a:gd name="T21" fmla="*/ 1020 h 2048"/>
                  <a:gd name="T22" fmla="*/ 1988 w 2048"/>
                  <a:gd name="T23" fmla="*/ 960 h 2048"/>
                  <a:gd name="T24" fmla="*/ 1819 w 2048"/>
                  <a:gd name="T25" fmla="*/ 527 h 2048"/>
                  <a:gd name="T26" fmla="*/ 1804 w 2048"/>
                  <a:gd name="T27" fmla="*/ 300 h 2048"/>
                  <a:gd name="T28" fmla="*/ 1444 w 2048"/>
                  <a:gd name="T29" fmla="*/ 300 h 2048"/>
                  <a:gd name="T30" fmla="*/ 420 w 2048"/>
                  <a:gd name="T31" fmla="*/ 120 h 2048"/>
                  <a:gd name="T32" fmla="*/ 420 w 2048"/>
                  <a:gd name="T33" fmla="*/ 480 h 2048"/>
                  <a:gd name="T34" fmla="*/ 420 w 2048"/>
                  <a:gd name="T35" fmla="*/ 120 h 2048"/>
                  <a:gd name="T36" fmla="*/ 420 w 2048"/>
                  <a:gd name="T37" fmla="*/ 600 h 2048"/>
                  <a:gd name="T38" fmla="*/ 126 w 2048"/>
                  <a:gd name="T39" fmla="*/ 840 h 2048"/>
                  <a:gd name="T40" fmla="*/ 1024 w 2048"/>
                  <a:gd name="T41" fmla="*/ 1684 h 2048"/>
                  <a:gd name="T42" fmla="*/ 726 w 2048"/>
                  <a:gd name="T43" fmla="*/ 1928 h 2048"/>
                  <a:gd name="T44" fmla="*/ 1024 w 2048"/>
                  <a:gd name="T45" fmla="*/ 1204 h 2048"/>
                  <a:gd name="T46" fmla="*/ 1024 w 2048"/>
                  <a:gd name="T47" fmla="*/ 1564 h 2048"/>
                  <a:gd name="T48" fmla="*/ 1263 w 2048"/>
                  <a:gd name="T49" fmla="*/ 1639 h 2048"/>
                  <a:gd name="T50" fmla="*/ 1324 w 2048"/>
                  <a:gd name="T51" fmla="*/ 1384 h 2048"/>
                  <a:gd name="T52" fmla="*/ 720 w 2048"/>
                  <a:gd name="T53" fmla="*/ 1384 h 2048"/>
                  <a:gd name="T54" fmla="*/ 828 w 2048"/>
                  <a:gd name="T55" fmla="*/ 1613 h 2048"/>
                  <a:gd name="T56" fmla="*/ 360 w 2048"/>
                  <a:gd name="T57" fmla="*/ 1020 h 2048"/>
                  <a:gd name="T58" fmla="*/ 780 w 2048"/>
                  <a:gd name="T59" fmla="*/ 960 h 2048"/>
                  <a:gd name="T60" fmla="*/ 615 w 2048"/>
                  <a:gd name="T61" fmla="*/ 528 h 2048"/>
                  <a:gd name="T62" fmla="*/ 1024 w 2048"/>
                  <a:gd name="T63" fmla="*/ 360 h 2048"/>
                  <a:gd name="T64" fmla="*/ 1429 w 2048"/>
                  <a:gd name="T65" fmla="*/ 528 h 2048"/>
                  <a:gd name="T66" fmla="*/ 1264 w 2048"/>
                  <a:gd name="T67" fmla="*/ 960 h 2048"/>
                  <a:gd name="T68" fmla="*/ 1684 w 2048"/>
                  <a:gd name="T69" fmla="*/ 1020 h 2048"/>
                  <a:gd name="T70" fmla="*/ 1330 w 2048"/>
                  <a:gd name="T71" fmla="*/ 840 h 2048"/>
                  <a:gd name="T72" fmla="*/ 1922 w 2048"/>
                  <a:gd name="T73" fmla="*/ 840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8" h="2048">
                    <a:moveTo>
                      <a:pt x="1819" y="527"/>
                    </a:moveTo>
                    <a:cubicBezTo>
                      <a:pt x="1883" y="472"/>
                      <a:pt x="1924" y="391"/>
                      <a:pt x="1924" y="300"/>
                    </a:cubicBezTo>
                    <a:cubicBezTo>
                      <a:pt x="1924" y="135"/>
                      <a:pt x="1789" y="0"/>
                      <a:pt x="1624" y="0"/>
                    </a:cubicBezTo>
                    <a:cubicBezTo>
                      <a:pt x="1459" y="0"/>
                      <a:pt x="1324" y="135"/>
                      <a:pt x="1324" y="300"/>
                    </a:cubicBezTo>
                    <a:cubicBezTo>
                      <a:pt x="1324" y="300"/>
                      <a:pt x="1324" y="300"/>
                      <a:pt x="1324" y="300"/>
                    </a:cubicBezTo>
                    <a:cubicBezTo>
                      <a:pt x="1229" y="261"/>
                      <a:pt x="1128" y="240"/>
                      <a:pt x="1024" y="240"/>
                    </a:cubicBezTo>
                    <a:cubicBezTo>
                      <a:pt x="920" y="240"/>
                      <a:pt x="816" y="261"/>
                      <a:pt x="720" y="301"/>
                    </a:cubicBezTo>
                    <a:cubicBezTo>
                      <a:pt x="720" y="300"/>
                      <a:pt x="720" y="300"/>
                      <a:pt x="720" y="300"/>
                    </a:cubicBezTo>
                    <a:cubicBezTo>
                      <a:pt x="720" y="135"/>
                      <a:pt x="585" y="0"/>
                      <a:pt x="420" y="0"/>
                    </a:cubicBezTo>
                    <a:cubicBezTo>
                      <a:pt x="255" y="0"/>
                      <a:pt x="120" y="135"/>
                      <a:pt x="120" y="300"/>
                    </a:cubicBezTo>
                    <a:cubicBezTo>
                      <a:pt x="120" y="391"/>
                      <a:pt x="161" y="473"/>
                      <a:pt x="225" y="528"/>
                    </a:cubicBezTo>
                    <a:cubicBezTo>
                      <a:pt x="91" y="598"/>
                      <a:pt x="0" y="739"/>
                      <a:pt x="0" y="900"/>
                    </a:cubicBezTo>
                    <a:cubicBezTo>
                      <a:pt x="0" y="933"/>
                      <a:pt x="27" y="960"/>
                      <a:pt x="60" y="960"/>
                    </a:cubicBezTo>
                    <a:cubicBezTo>
                      <a:pt x="242" y="960"/>
                      <a:pt x="242" y="960"/>
                      <a:pt x="242" y="960"/>
                    </a:cubicBezTo>
                    <a:cubicBezTo>
                      <a:pt x="241" y="980"/>
                      <a:pt x="240" y="1000"/>
                      <a:pt x="240" y="1020"/>
                    </a:cubicBezTo>
                    <a:cubicBezTo>
                      <a:pt x="240" y="1337"/>
                      <a:pt x="429" y="1608"/>
                      <a:pt x="689" y="1730"/>
                    </a:cubicBezTo>
                    <a:cubicBezTo>
                      <a:pt x="631" y="1804"/>
                      <a:pt x="600" y="1894"/>
                      <a:pt x="600" y="1988"/>
                    </a:cubicBezTo>
                    <a:cubicBezTo>
                      <a:pt x="600" y="2021"/>
                      <a:pt x="627" y="2048"/>
                      <a:pt x="660" y="2048"/>
                    </a:cubicBezTo>
                    <a:cubicBezTo>
                      <a:pt x="1384" y="2048"/>
                      <a:pt x="1384" y="2048"/>
                      <a:pt x="1384" y="2048"/>
                    </a:cubicBezTo>
                    <a:cubicBezTo>
                      <a:pt x="1417" y="2048"/>
                      <a:pt x="1444" y="2021"/>
                      <a:pt x="1444" y="1988"/>
                    </a:cubicBezTo>
                    <a:cubicBezTo>
                      <a:pt x="1444" y="1891"/>
                      <a:pt x="1411" y="1801"/>
                      <a:pt x="1357" y="1729"/>
                    </a:cubicBezTo>
                    <a:cubicBezTo>
                      <a:pt x="1619" y="1605"/>
                      <a:pt x="1804" y="1333"/>
                      <a:pt x="1804" y="1020"/>
                    </a:cubicBezTo>
                    <a:cubicBezTo>
                      <a:pt x="1804" y="1000"/>
                      <a:pt x="1803" y="980"/>
                      <a:pt x="1802" y="960"/>
                    </a:cubicBezTo>
                    <a:cubicBezTo>
                      <a:pt x="1988" y="960"/>
                      <a:pt x="1988" y="960"/>
                      <a:pt x="1988" y="960"/>
                    </a:cubicBezTo>
                    <a:cubicBezTo>
                      <a:pt x="2021" y="960"/>
                      <a:pt x="2048" y="933"/>
                      <a:pt x="2048" y="900"/>
                    </a:cubicBezTo>
                    <a:cubicBezTo>
                      <a:pt x="2048" y="738"/>
                      <a:pt x="1955" y="597"/>
                      <a:pt x="1819" y="527"/>
                    </a:cubicBezTo>
                    <a:close/>
                    <a:moveTo>
                      <a:pt x="1624" y="120"/>
                    </a:moveTo>
                    <a:cubicBezTo>
                      <a:pt x="1723" y="120"/>
                      <a:pt x="1804" y="201"/>
                      <a:pt x="1804" y="300"/>
                    </a:cubicBezTo>
                    <a:cubicBezTo>
                      <a:pt x="1804" y="399"/>
                      <a:pt x="1723" y="480"/>
                      <a:pt x="1624" y="480"/>
                    </a:cubicBezTo>
                    <a:cubicBezTo>
                      <a:pt x="1525" y="480"/>
                      <a:pt x="1444" y="399"/>
                      <a:pt x="1444" y="300"/>
                    </a:cubicBezTo>
                    <a:cubicBezTo>
                      <a:pt x="1444" y="201"/>
                      <a:pt x="1525" y="120"/>
                      <a:pt x="1624" y="120"/>
                    </a:cubicBezTo>
                    <a:close/>
                    <a:moveTo>
                      <a:pt x="420" y="120"/>
                    </a:moveTo>
                    <a:cubicBezTo>
                      <a:pt x="519" y="120"/>
                      <a:pt x="600" y="201"/>
                      <a:pt x="600" y="300"/>
                    </a:cubicBezTo>
                    <a:cubicBezTo>
                      <a:pt x="600" y="399"/>
                      <a:pt x="519" y="480"/>
                      <a:pt x="420" y="480"/>
                    </a:cubicBezTo>
                    <a:cubicBezTo>
                      <a:pt x="321" y="480"/>
                      <a:pt x="240" y="399"/>
                      <a:pt x="240" y="300"/>
                    </a:cubicBezTo>
                    <a:cubicBezTo>
                      <a:pt x="240" y="201"/>
                      <a:pt x="321" y="120"/>
                      <a:pt x="420" y="120"/>
                    </a:cubicBezTo>
                    <a:close/>
                    <a:moveTo>
                      <a:pt x="126" y="840"/>
                    </a:moveTo>
                    <a:cubicBezTo>
                      <a:pt x="154" y="703"/>
                      <a:pt x="275" y="600"/>
                      <a:pt x="420" y="600"/>
                    </a:cubicBezTo>
                    <a:cubicBezTo>
                      <a:pt x="565" y="600"/>
                      <a:pt x="686" y="703"/>
                      <a:pt x="714" y="840"/>
                    </a:cubicBezTo>
                    <a:lnTo>
                      <a:pt x="126" y="840"/>
                    </a:lnTo>
                    <a:close/>
                    <a:moveTo>
                      <a:pt x="726" y="1928"/>
                    </a:moveTo>
                    <a:cubicBezTo>
                      <a:pt x="755" y="1791"/>
                      <a:pt x="880" y="1684"/>
                      <a:pt x="1024" y="1684"/>
                    </a:cubicBezTo>
                    <a:cubicBezTo>
                      <a:pt x="1169" y="1684"/>
                      <a:pt x="1291" y="1789"/>
                      <a:pt x="1318" y="1928"/>
                    </a:cubicBezTo>
                    <a:lnTo>
                      <a:pt x="726" y="1928"/>
                    </a:lnTo>
                    <a:close/>
                    <a:moveTo>
                      <a:pt x="840" y="1384"/>
                    </a:moveTo>
                    <a:cubicBezTo>
                      <a:pt x="840" y="1286"/>
                      <a:pt x="924" y="1204"/>
                      <a:pt x="1024" y="1204"/>
                    </a:cubicBezTo>
                    <a:cubicBezTo>
                      <a:pt x="1123" y="1204"/>
                      <a:pt x="1204" y="1285"/>
                      <a:pt x="1204" y="1384"/>
                    </a:cubicBezTo>
                    <a:cubicBezTo>
                      <a:pt x="1204" y="1483"/>
                      <a:pt x="1123" y="1564"/>
                      <a:pt x="1024" y="1564"/>
                    </a:cubicBezTo>
                    <a:cubicBezTo>
                      <a:pt x="924" y="1564"/>
                      <a:pt x="840" y="1482"/>
                      <a:pt x="840" y="1384"/>
                    </a:cubicBezTo>
                    <a:close/>
                    <a:moveTo>
                      <a:pt x="1263" y="1639"/>
                    </a:moveTo>
                    <a:cubicBezTo>
                      <a:pt x="1249" y="1629"/>
                      <a:pt x="1234" y="1620"/>
                      <a:pt x="1218" y="1612"/>
                    </a:cubicBezTo>
                    <a:cubicBezTo>
                      <a:pt x="1283" y="1557"/>
                      <a:pt x="1324" y="1475"/>
                      <a:pt x="1324" y="1384"/>
                    </a:cubicBezTo>
                    <a:cubicBezTo>
                      <a:pt x="1324" y="1219"/>
                      <a:pt x="1189" y="1084"/>
                      <a:pt x="1024" y="1084"/>
                    </a:cubicBezTo>
                    <a:cubicBezTo>
                      <a:pt x="858" y="1084"/>
                      <a:pt x="720" y="1218"/>
                      <a:pt x="720" y="1384"/>
                    </a:cubicBezTo>
                    <a:cubicBezTo>
                      <a:pt x="720" y="1464"/>
                      <a:pt x="752" y="1540"/>
                      <a:pt x="810" y="1597"/>
                    </a:cubicBezTo>
                    <a:cubicBezTo>
                      <a:pt x="816" y="1602"/>
                      <a:pt x="822" y="1608"/>
                      <a:pt x="828" y="1613"/>
                    </a:cubicBezTo>
                    <a:cubicBezTo>
                      <a:pt x="813" y="1621"/>
                      <a:pt x="798" y="1630"/>
                      <a:pt x="783" y="1640"/>
                    </a:cubicBezTo>
                    <a:cubicBezTo>
                      <a:pt x="529" y="1542"/>
                      <a:pt x="360" y="1296"/>
                      <a:pt x="360" y="1020"/>
                    </a:cubicBezTo>
                    <a:cubicBezTo>
                      <a:pt x="360" y="1000"/>
                      <a:pt x="361" y="980"/>
                      <a:pt x="363" y="960"/>
                    </a:cubicBezTo>
                    <a:cubicBezTo>
                      <a:pt x="780" y="960"/>
                      <a:pt x="780" y="960"/>
                      <a:pt x="780" y="960"/>
                    </a:cubicBezTo>
                    <a:cubicBezTo>
                      <a:pt x="813" y="960"/>
                      <a:pt x="840" y="933"/>
                      <a:pt x="840" y="900"/>
                    </a:cubicBezTo>
                    <a:cubicBezTo>
                      <a:pt x="840" y="739"/>
                      <a:pt x="749" y="598"/>
                      <a:pt x="615" y="528"/>
                    </a:cubicBezTo>
                    <a:cubicBezTo>
                      <a:pt x="638" y="508"/>
                      <a:pt x="659" y="484"/>
                      <a:pt x="675" y="458"/>
                    </a:cubicBezTo>
                    <a:cubicBezTo>
                      <a:pt x="778" y="395"/>
                      <a:pt x="901" y="360"/>
                      <a:pt x="1024" y="360"/>
                    </a:cubicBezTo>
                    <a:cubicBezTo>
                      <a:pt x="1146" y="360"/>
                      <a:pt x="1265" y="394"/>
                      <a:pt x="1369" y="458"/>
                    </a:cubicBezTo>
                    <a:cubicBezTo>
                      <a:pt x="1385" y="484"/>
                      <a:pt x="1406" y="508"/>
                      <a:pt x="1429" y="528"/>
                    </a:cubicBezTo>
                    <a:cubicBezTo>
                      <a:pt x="1295" y="598"/>
                      <a:pt x="1204" y="739"/>
                      <a:pt x="1204" y="900"/>
                    </a:cubicBezTo>
                    <a:cubicBezTo>
                      <a:pt x="1204" y="933"/>
                      <a:pt x="1231" y="960"/>
                      <a:pt x="1264" y="960"/>
                    </a:cubicBezTo>
                    <a:cubicBezTo>
                      <a:pt x="1681" y="960"/>
                      <a:pt x="1681" y="960"/>
                      <a:pt x="1681" y="960"/>
                    </a:cubicBezTo>
                    <a:cubicBezTo>
                      <a:pt x="1683" y="980"/>
                      <a:pt x="1684" y="1000"/>
                      <a:pt x="1684" y="1020"/>
                    </a:cubicBezTo>
                    <a:cubicBezTo>
                      <a:pt x="1684" y="1296"/>
                      <a:pt x="1516" y="1541"/>
                      <a:pt x="1263" y="1639"/>
                    </a:cubicBezTo>
                    <a:close/>
                    <a:moveTo>
                      <a:pt x="1330" y="840"/>
                    </a:moveTo>
                    <a:cubicBezTo>
                      <a:pt x="1358" y="703"/>
                      <a:pt x="1479" y="600"/>
                      <a:pt x="1624" y="600"/>
                    </a:cubicBezTo>
                    <a:cubicBezTo>
                      <a:pt x="1771" y="600"/>
                      <a:pt x="1894" y="703"/>
                      <a:pt x="1922" y="840"/>
                    </a:cubicBezTo>
                    <a:lnTo>
                      <a:pt x="1330" y="84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sp>
          <p:nvSpPr>
            <p:cNvPr id="28" name="TextBox 27">
              <a:extLst>
                <a:ext uri="{FF2B5EF4-FFF2-40B4-BE49-F238E27FC236}">
                  <a16:creationId xmlns:a16="http://schemas.microsoft.com/office/drawing/2014/main" id="{FF7662CE-D85B-4CBB-BE6F-A2EBFFDA09DD}"/>
                </a:ext>
              </a:extLst>
            </p:cNvPr>
            <p:cNvSpPr txBox="1"/>
            <p:nvPr/>
          </p:nvSpPr>
          <p:spPr>
            <a:xfrm>
              <a:off x="4631186" y="3920431"/>
              <a:ext cx="732959" cy="464258"/>
            </a:xfrm>
            <a:prstGeom prst="rect">
              <a:avLst/>
            </a:prstGeom>
            <a:noFill/>
          </p:spPr>
          <p:txBody>
            <a:bodyPr wrap="none" lIns="0" tIns="0" rIns="0" bIns="0" rtlCol="0">
              <a:spAutoFit/>
            </a:bodyPr>
            <a:lstStyle/>
            <a:p>
              <a:r>
                <a:rPr lang="en-US" sz="3200" b="1" dirty="0">
                  <a:solidFill>
                    <a:schemeClr val="bg1"/>
                  </a:solidFill>
                </a:rPr>
                <a:t>80%</a:t>
              </a:r>
            </a:p>
          </p:txBody>
        </p:sp>
        <p:sp>
          <p:nvSpPr>
            <p:cNvPr id="17" name="TextBox 16">
              <a:extLst>
                <a:ext uri="{FF2B5EF4-FFF2-40B4-BE49-F238E27FC236}">
                  <a16:creationId xmlns:a16="http://schemas.microsoft.com/office/drawing/2014/main" id="{E59CB721-3004-42F1-ACE4-82DD16E2DF0C}"/>
                </a:ext>
              </a:extLst>
            </p:cNvPr>
            <p:cNvSpPr txBox="1"/>
            <p:nvPr/>
          </p:nvSpPr>
          <p:spPr>
            <a:xfrm>
              <a:off x="3752994" y="2876165"/>
              <a:ext cx="2343819" cy="970170"/>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1400" dirty="0">
                  <a:solidFill>
                    <a:schemeClr val="accent2">
                      <a:lumMod val="50000"/>
                    </a:schemeClr>
                  </a:solidFill>
                </a:rPr>
                <a:t>Reduced access to the EU’s single market</a:t>
              </a:r>
            </a:p>
            <a:p>
              <a:pPr marL="285750" indent="-285750">
                <a:buFont typeface="Arial" panose="020B0604020202020204" pitchFamily="34" charset="0"/>
                <a:buChar char="•"/>
              </a:pPr>
              <a:r>
                <a:rPr lang="en-US" sz="1400" dirty="0">
                  <a:solidFill>
                    <a:schemeClr val="accent2">
                      <a:lumMod val="50000"/>
                    </a:schemeClr>
                  </a:solidFill>
                </a:rPr>
                <a:t>Not obligation to accept free movement of people or contribution to the EU budget</a:t>
              </a:r>
            </a:p>
            <a:p>
              <a:pPr marL="285750" indent="-285750">
                <a:buFont typeface="Arial" panose="020B0604020202020204" pitchFamily="34" charset="0"/>
                <a:buChar char="•"/>
              </a:pPr>
              <a:r>
                <a:rPr lang="en-US" sz="1400" dirty="0">
                  <a:solidFill>
                    <a:schemeClr val="accent2">
                      <a:lumMod val="50000"/>
                    </a:schemeClr>
                  </a:solidFill>
                </a:rPr>
                <a:t>The agreement will abide by the WTO rules</a:t>
              </a:r>
            </a:p>
            <a:p>
              <a:pPr marL="285750" indent="-285750">
                <a:buFont typeface="Arial" panose="020B0604020202020204" pitchFamily="34" charset="0"/>
                <a:buChar char="•"/>
              </a:pPr>
              <a:r>
                <a:rPr lang="en-US" sz="1400" dirty="0">
                  <a:solidFill>
                    <a:schemeClr val="accent2">
                      <a:lumMod val="50000"/>
                    </a:schemeClr>
                  </a:solidFill>
                </a:rPr>
                <a:t>UK exports to the EU will be subject to customs checks and rules of origin</a:t>
              </a:r>
            </a:p>
            <a:p>
              <a:pPr marL="285750" indent="-285750">
                <a:buFont typeface="Arial" panose="020B0604020202020204" pitchFamily="34" charset="0"/>
                <a:buChar char="•"/>
              </a:pPr>
              <a:r>
                <a:rPr lang="en-US" sz="1400" dirty="0">
                  <a:solidFill>
                    <a:schemeClr val="accent2">
                      <a:lumMod val="50000"/>
                    </a:schemeClr>
                  </a:solidFill>
                </a:rPr>
                <a:t>Freedom to negotiate trade deals with third countries</a:t>
              </a:r>
            </a:p>
          </p:txBody>
        </p:sp>
        <p:sp>
          <p:nvSpPr>
            <p:cNvPr id="18" name="Rectangle 89">
              <a:extLst>
                <a:ext uri="{FF2B5EF4-FFF2-40B4-BE49-F238E27FC236}">
                  <a16:creationId xmlns:a16="http://schemas.microsoft.com/office/drawing/2014/main" id="{CD57FDFA-9053-4CF3-96D3-B78243A009BD}"/>
                </a:ext>
              </a:extLst>
            </p:cNvPr>
            <p:cNvSpPr/>
            <p:nvPr/>
          </p:nvSpPr>
          <p:spPr>
            <a:xfrm>
              <a:off x="4087496" y="2076584"/>
              <a:ext cx="2048949" cy="702967"/>
            </a:xfrm>
            <a:prstGeom prst="rect">
              <a:avLst/>
            </a:prstGeom>
            <a:gradFill flip="none" rotWithShape="1">
              <a:gsLst>
                <a:gs pos="100000">
                  <a:schemeClr val="bg1"/>
                </a:gs>
                <a:gs pos="53000">
                  <a:srgbClr val="AFBBB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1" name="Group 2">
              <a:extLst>
                <a:ext uri="{FF2B5EF4-FFF2-40B4-BE49-F238E27FC236}">
                  <a16:creationId xmlns:a16="http://schemas.microsoft.com/office/drawing/2014/main" id="{3779033F-D542-4412-84F0-AE179F50C989}"/>
                </a:ext>
              </a:extLst>
            </p:cNvPr>
            <p:cNvGrpSpPr/>
            <p:nvPr/>
          </p:nvGrpSpPr>
          <p:grpSpPr>
            <a:xfrm>
              <a:off x="3752994" y="2076676"/>
              <a:ext cx="702967" cy="702967"/>
              <a:chOff x="3752994" y="2076676"/>
              <a:chExt cx="702967" cy="702967"/>
            </a:xfrm>
          </p:grpSpPr>
          <p:sp>
            <p:nvSpPr>
              <p:cNvPr id="23" name="Oval 34">
                <a:extLst>
                  <a:ext uri="{FF2B5EF4-FFF2-40B4-BE49-F238E27FC236}">
                    <a16:creationId xmlns:a16="http://schemas.microsoft.com/office/drawing/2014/main" id="{EFA9922C-03A3-4AAF-B698-03C8C43632DF}"/>
                  </a:ext>
                </a:extLst>
              </p:cNvPr>
              <p:cNvSpPr/>
              <p:nvPr/>
            </p:nvSpPr>
            <p:spPr>
              <a:xfrm>
                <a:off x="3752994" y="2076676"/>
                <a:ext cx="702967" cy="702967"/>
              </a:xfrm>
              <a:prstGeom prst="ellipse">
                <a:avLst/>
              </a:prstGeom>
              <a:solidFill>
                <a:srgbClr val="8FA0A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2" name="Group 63">
                <a:extLst>
                  <a:ext uri="{FF2B5EF4-FFF2-40B4-BE49-F238E27FC236}">
                    <a16:creationId xmlns:a16="http://schemas.microsoft.com/office/drawing/2014/main" id="{3B856D00-E162-402E-8B5B-703C20489CB4}"/>
                  </a:ext>
                </a:extLst>
              </p:cNvPr>
              <p:cNvGrpSpPr/>
              <p:nvPr/>
            </p:nvGrpSpPr>
            <p:grpSpPr>
              <a:xfrm>
                <a:off x="3919769" y="2340342"/>
                <a:ext cx="369417" cy="175634"/>
                <a:chOff x="4254500" y="2100263"/>
                <a:chExt cx="1906588" cy="906463"/>
              </a:xfrm>
            </p:grpSpPr>
            <p:sp>
              <p:nvSpPr>
                <p:cNvPr id="25" name="Freeform 5">
                  <a:extLst>
                    <a:ext uri="{FF2B5EF4-FFF2-40B4-BE49-F238E27FC236}">
                      <a16:creationId xmlns:a16="http://schemas.microsoft.com/office/drawing/2014/main" id="{F4A2B466-4386-47B4-8951-854CB77F5AA6}"/>
                    </a:ext>
                  </a:extLst>
                </p:cNvPr>
                <p:cNvSpPr>
                  <a:spLocks noEditPoints="1"/>
                </p:cNvSpPr>
                <p:nvPr/>
              </p:nvSpPr>
              <p:spPr bwMode="auto">
                <a:xfrm>
                  <a:off x="4254500" y="2100263"/>
                  <a:ext cx="1906588" cy="906463"/>
                </a:xfrm>
                <a:custGeom>
                  <a:avLst/>
                  <a:gdLst>
                    <a:gd name="T0" fmla="*/ 1831 w 2048"/>
                    <a:gd name="T1" fmla="*/ 0 h 970"/>
                    <a:gd name="T2" fmla="*/ 1613 w 2048"/>
                    <a:gd name="T3" fmla="*/ 217 h 970"/>
                    <a:gd name="T4" fmla="*/ 1648 w 2048"/>
                    <a:gd name="T5" fmla="*/ 336 h 970"/>
                    <a:gd name="T6" fmla="*/ 1413 w 2048"/>
                    <a:gd name="T7" fmla="*/ 571 h 970"/>
                    <a:gd name="T8" fmla="*/ 1295 w 2048"/>
                    <a:gd name="T9" fmla="*/ 535 h 970"/>
                    <a:gd name="T10" fmla="*/ 1173 w 2048"/>
                    <a:gd name="T11" fmla="*/ 573 h 970"/>
                    <a:gd name="T12" fmla="*/ 935 w 2048"/>
                    <a:gd name="T13" fmla="*/ 336 h 970"/>
                    <a:gd name="T14" fmla="*/ 971 w 2048"/>
                    <a:gd name="T15" fmla="*/ 217 h 970"/>
                    <a:gd name="T16" fmla="*/ 753 w 2048"/>
                    <a:gd name="T17" fmla="*/ 0 h 970"/>
                    <a:gd name="T18" fmla="*/ 536 w 2048"/>
                    <a:gd name="T19" fmla="*/ 217 h 970"/>
                    <a:gd name="T20" fmla="*/ 571 w 2048"/>
                    <a:gd name="T21" fmla="*/ 336 h 970"/>
                    <a:gd name="T22" fmla="*/ 336 w 2048"/>
                    <a:gd name="T23" fmla="*/ 571 h 970"/>
                    <a:gd name="T24" fmla="*/ 217 w 2048"/>
                    <a:gd name="T25" fmla="*/ 535 h 970"/>
                    <a:gd name="T26" fmla="*/ 0 w 2048"/>
                    <a:gd name="T27" fmla="*/ 753 h 970"/>
                    <a:gd name="T28" fmla="*/ 217 w 2048"/>
                    <a:gd name="T29" fmla="*/ 970 h 970"/>
                    <a:gd name="T30" fmla="*/ 435 w 2048"/>
                    <a:gd name="T31" fmla="*/ 753 h 970"/>
                    <a:gd name="T32" fmla="*/ 400 w 2048"/>
                    <a:gd name="T33" fmla="*/ 634 h 970"/>
                    <a:gd name="T34" fmla="*/ 635 w 2048"/>
                    <a:gd name="T35" fmla="*/ 399 h 970"/>
                    <a:gd name="T36" fmla="*/ 753 w 2048"/>
                    <a:gd name="T37" fmla="*/ 435 h 970"/>
                    <a:gd name="T38" fmla="*/ 872 w 2048"/>
                    <a:gd name="T39" fmla="*/ 399 h 970"/>
                    <a:gd name="T40" fmla="*/ 1110 w 2048"/>
                    <a:gd name="T41" fmla="*/ 638 h 970"/>
                    <a:gd name="T42" fmla="*/ 1077 w 2048"/>
                    <a:gd name="T43" fmla="*/ 753 h 970"/>
                    <a:gd name="T44" fmla="*/ 1295 w 2048"/>
                    <a:gd name="T45" fmla="*/ 970 h 970"/>
                    <a:gd name="T46" fmla="*/ 1512 w 2048"/>
                    <a:gd name="T47" fmla="*/ 753 h 970"/>
                    <a:gd name="T48" fmla="*/ 1477 w 2048"/>
                    <a:gd name="T49" fmla="*/ 634 h 970"/>
                    <a:gd name="T50" fmla="*/ 1712 w 2048"/>
                    <a:gd name="T51" fmla="*/ 399 h 970"/>
                    <a:gd name="T52" fmla="*/ 1831 w 2048"/>
                    <a:gd name="T53" fmla="*/ 435 h 970"/>
                    <a:gd name="T54" fmla="*/ 2048 w 2048"/>
                    <a:gd name="T55" fmla="*/ 217 h 970"/>
                    <a:gd name="T56" fmla="*/ 1831 w 2048"/>
                    <a:gd name="T57" fmla="*/ 0 h 970"/>
                    <a:gd name="T58" fmla="*/ 217 w 2048"/>
                    <a:gd name="T59" fmla="*/ 880 h 970"/>
                    <a:gd name="T60" fmla="*/ 90 w 2048"/>
                    <a:gd name="T61" fmla="*/ 753 h 970"/>
                    <a:gd name="T62" fmla="*/ 217 w 2048"/>
                    <a:gd name="T63" fmla="*/ 625 h 970"/>
                    <a:gd name="T64" fmla="*/ 345 w 2048"/>
                    <a:gd name="T65" fmla="*/ 753 h 970"/>
                    <a:gd name="T66" fmla="*/ 217 w 2048"/>
                    <a:gd name="T67" fmla="*/ 880 h 970"/>
                    <a:gd name="T68" fmla="*/ 753 w 2048"/>
                    <a:gd name="T69" fmla="*/ 345 h 970"/>
                    <a:gd name="T70" fmla="*/ 626 w 2048"/>
                    <a:gd name="T71" fmla="*/ 217 h 970"/>
                    <a:gd name="T72" fmla="*/ 753 w 2048"/>
                    <a:gd name="T73" fmla="*/ 90 h 970"/>
                    <a:gd name="T74" fmla="*/ 881 w 2048"/>
                    <a:gd name="T75" fmla="*/ 217 h 970"/>
                    <a:gd name="T76" fmla="*/ 753 w 2048"/>
                    <a:gd name="T77" fmla="*/ 345 h 970"/>
                    <a:gd name="T78" fmla="*/ 1295 w 2048"/>
                    <a:gd name="T79" fmla="*/ 880 h 970"/>
                    <a:gd name="T80" fmla="*/ 1167 w 2048"/>
                    <a:gd name="T81" fmla="*/ 753 h 970"/>
                    <a:gd name="T82" fmla="*/ 1295 w 2048"/>
                    <a:gd name="T83" fmla="*/ 625 h 970"/>
                    <a:gd name="T84" fmla="*/ 1422 w 2048"/>
                    <a:gd name="T85" fmla="*/ 753 h 970"/>
                    <a:gd name="T86" fmla="*/ 1295 w 2048"/>
                    <a:gd name="T87" fmla="*/ 880 h 970"/>
                    <a:gd name="T88" fmla="*/ 1831 w 2048"/>
                    <a:gd name="T89" fmla="*/ 345 h 970"/>
                    <a:gd name="T90" fmla="*/ 1703 w 2048"/>
                    <a:gd name="T91" fmla="*/ 217 h 970"/>
                    <a:gd name="T92" fmla="*/ 1831 w 2048"/>
                    <a:gd name="T93" fmla="*/ 90 h 970"/>
                    <a:gd name="T94" fmla="*/ 1958 w 2048"/>
                    <a:gd name="T95" fmla="*/ 217 h 970"/>
                    <a:gd name="T96" fmla="*/ 1831 w 2048"/>
                    <a:gd name="T97" fmla="*/ 345 h 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48" h="970">
                      <a:moveTo>
                        <a:pt x="1831" y="0"/>
                      </a:moveTo>
                      <a:cubicBezTo>
                        <a:pt x="1711" y="0"/>
                        <a:pt x="1613" y="97"/>
                        <a:pt x="1613" y="217"/>
                      </a:cubicBezTo>
                      <a:cubicBezTo>
                        <a:pt x="1613" y="261"/>
                        <a:pt x="1626" y="302"/>
                        <a:pt x="1648" y="336"/>
                      </a:cubicBezTo>
                      <a:cubicBezTo>
                        <a:pt x="1413" y="571"/>
                        <a:pt x="1413" y="571"/>
                        <a:pt x="1413" y="571"/>
                      </a:cubicBezTo>
                      <a:cubicBezTo>
                        <a:pt x="1379" y="548"/>
                        <a:pt x="1339" y="535"/>
                        <a:pt x="1295" y="535"/>
                      </a:cubicBezTo>
                      <a:cubicBezTo>
                        <a:pt x="1250" y="535"/>
                        <a:pt x="1207" y="549"/>
                        <a:pt x="1173" y="573"/>
                      </a:cubicBezTo>
                      <a:cubicBezTo>
                        <a:pt x="935" y="336"/>
                        <a:pt x="935" y="336"/>
                        <a:pt x="935" y="336"/>
                      </a:cubicBezTo>
                      <a:cubicBezTo>
                        <a:pt x="958" y="302"/>
                        <a:pt x="971" y="261"/>
                        <a:pt x="971" y="217"/>
                      </a:cubicBezTo>
                      <a:cubicBezTo>
                        <a:pt x="971" y="97"/>
                        <a:pt x="873" y="0"/>
                        <a:pt x="753" y="0"/>
                      </a:cubicBezTo>
                      <a:cubicBezTo>
                        <a:pt x="633" y="0"/>
                        <a:pt x="536" y="97"/>
                        <a:pt x="536" y="217"/>
                      </a:cubicBezTo>
                      <a:cubicBezTo>
                        <a:pt x="536" y="261"/>
                        <a:pt x="549" y="302"/>
                        <a:pt x="571" y="336"/>
                      </a:cubicBezTo>
                      <a:cubicBezTo>
                        <a:pt x="336" y="571"/>
                        <a:pt x="336" y="571"/>
                        <a:pt x="336" y="571"/>
                      </a:cubicBezTo>
                      <a:cubicBezTo>
                        <a:pt x="302" y="548"/>
                        <a:pt x="261" y="535"/>
                        <a:pt x="217" y="535"/>
                      </a:cubicBezTo>
                      <a:cubicBezTo>
                        <a:pt x="98" y="535"/>
                        <a:pt x="0" y="633"/>
                        <a:pt x="0" y="753"/>
                      </a:cubicBezTo>
                      <a:cubicBezTo>
                        <a:pt x="0" y="873"/>
                        <a:pt x="98" y="970"/>
                        <a:pt x="217" y="970"/>
                      </a:cubicBezTo>
                      <a:cubicBezTo>
                        <a:pt x="337" y="970"/>
                        <a:pt x="435" y="873"/>
                        <a:pt x="435" y="753"/>
                      </a:cubicBezTo>
                      <a:cubicBezTo>
                        <a:pt x="435" y="709"/>
                        <a:pt x="422" y="668"/>
                        <a:pt x="400" y="634"/>
                      </a:cubicBezTo>
                      <a:cubicBezTo>
                        <a:pt x="635" y="399"/>
                        <a:pt x="635" y="399"/>
                        <a:pt x="635" y="399"/>
                      </a:cubicBezTo>
                      <a:cubicBezTo>
                        <a:pt x="669" y="422"/>
                        <a:pt x="709" y="435"/>
                        <a:pt x="753" y="435"/>
                      </a:cubicBezTo>
                      <a:cubicBezTo>
                        <a:pt x="797" y="435"/>
                        <a:pt x="838" y="422"/>
                        <a:pt x="872" y="399"/>
                      </a:cubicBezTo>
                      <a:cubicBezTo>
                        <a:pt x="1110" y="638"/>
                        <a:pt x="1110" y="638"/>
                        <a:pt x="1110" y="638"/>
                      </a:cubicBezTo>
                      <a:cubicBezTo>
                        <a:pt x="1090" y="671"/>
                        <a:pt x="1077" y="711"/>
                        <a:pt x="1077" y="753"/>
                      </a:cubicBezTo>
                      <a:cubicBezTo>
                        <a:pt x="1077" y="873"/>
                        <a:pt x="1175" y="970"/>
                        <a:pt x="1295" y="970"/>
                      </a:cubicBezTo>
                      <a:cubicBezTo>
                        <a:pt x="1415" y="970"/>
                        <a:pt x="1512" y="873"/>
                        <a:pt x="1512" y="753"/>
                      </a:cubicBezTo>
                      <a:cubicBezTo>
                        <a:pt x="1512" y="709"/>
                        <a:pt x="1499" y="668"/>
                        <a:pt x="1477" y="634"/>
                      </a:cubicBezTo>
                      <a:cubicBezTo>
                        <a:pt x="1712" y="399"/>
                        <a:pt x="1712" y="399"/>
                        <a:pt x="1712" y="399"/>
                      </a:cubicBezTo>
                      <a:cubicBezTo>
                        <a:pt x="1746" y="422"/>
                        <a:pt x="1787" y="435"/>
                        <a:pt x="1831" y="435"/>
                      </a:cubicBezTo>
                      <a:cubicBezTo>
                        <a:pt x="1950" y="435"/>
                        <a:pt x="2048" y="337"/>
                        <a:pt x="2048" y="217"/>
                      </a:cubicBezTo>
                      <a:cubicBezTo>
                        <a:pt x="2048" y="97"/>
                        <a:pt x="1950" y="0"/>
                        <a:pt x="1831" y="0"/>
                      </a:cubicBezTo>
                      <a:close/>
                      <a:moveTo>
                        <a:pt x="217" y="880"/>
                      </a:moveTo>
                      <a:cubicBezTo>
                        <a:pt x="147" y="880"/>
                        <a:pt x="90" y="823"/>
                        <a:pt x="90" y="753"/>
                      </a:cubicBezTo>
                      <a:cubicBezTo>
                        <a:pt x="90" y="682"/>
                        <a:pt x="147" y="625"/>
                        <a:pt x="217" y="625"/>
                      </a:cubicBezTo>
                      <a:cubicBezTo>
                        <a:pt x="288" y="625"/>
                        <a:pt x="345" y="682"/>
                        <a:pt x="345" y="753"/>
                      </a:cubicBezTo>
                      <a:cubicBezTo>
                        <a:pt x="345" y="823"/>
                        <a:pt x="288" y="880"/>
                        <a:pt x="217" y="880"/>
                      </a:cubicBezTo>
                      <a:close/>
                      <a:moveTo>
                        <a:pt x="753" y="345"/>
                      </a:moveTo>
                      <a:cubicBezTo>
                        <a:pt x="683" y="345"/>
                        <a:pt x="626" y="288"/>
                        <a:pt x="626" y="217"/>
                      </a:cubicBezTo>
                      <a:cubicBezTo>
                        <a:pt x="626" y="147"/>
                        <a:pt x="683" y="90"/>
                        <a:pt x="753" y="90"/>
                      </a:cubicBezTo>
                      <a:cubicBezTo>
                        <a:pt x="823" y="90"/>
                        <a:pt x="881" y="147"/>
                        <a:pt x="881" y="217"/>
                      </a:cubicBezTo>
                      <a:cubicBezTo>
                        <a:pt x="881" y="288"/>
                        <a:pt x="823" y="345"/>
                        <a:pt x="753" y="345"/>
                      </a:cubicBezTo>
                      <a:close/>
                      <a:moveTo>
                        <a:pt x="1295" y="880"/>
                      </a:moveTo>
                      <a:cubicBezTo>
                        <a:pt x="1225" y="880"/>
                        <a:pt x="1167" y="823"/>
                        <a:pt x="1167" y="753"/>
                      </a:cubicBezTo>
                      <a:cubicBezTo>
                        <a:pt x="1167" y="682"/>
                        <a:pt x="1225" y="625"/>
                        <a:pt x="1295" y="625"/>
                      </a:cubicBezTo>
                      <a:cubicBezTo>
                        <a:pt x="1365" y="625"/>
                        <a:pt x="1422" y="682"/>
                        <a:pt x="1422" y="753"/>
                      </a:cubicBezTo>
                      <a:cubicBezTo>
                        <a:pt x="1422" y="823"/>
                        <a:pt x="1365" y="880"/>
                        <a:pt x="1295" y="880"/>
                      </a:cubicBezTo>
                      <a:close/>
                      <a:moveTo>
                        <a:pt x="1831" y="345"/>
                      </a:moveTo>
                      <a:cubicBezTo>
                        <a:pt x="1760" y="345"/>
                        <a:pt x="1703" y="288"/>
                        <a:pt x="1703" y="217"/>
                      </a:cubicBezTo>
                      <a:cubicBezTo>
                        <a:pt x="1703" y="147"/>
                        <a:pt x="1760" y="90"/>
                        <a:pt x="1831" y="90"/>
                      </a:cubicBezTo>
                      <a:cubicBezTo>
                        <a:pt x="1901" y="90"/>
                        <a:pt x="1958" y="147"/>
                        <a:pt x="1958" y="217"/>
                      </a:cubicBezTo>
                      <a:cubicBezTo>
                        <a:pt x="1958" y="288"/>
                        <a:pt x="1901" y="345"/>
                        <a:pt x="1831" y="34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6" name="Freeform 6">
                  <a:extLst>
                    <a:ext uri="{FF2B5EF4-FFF2-40B4-BE49-F238E27FC236}">
                      <a16:creationId xmlns:a16="http://schemas.microsoft.com/office/drawing/2014/main" id="{28547E37-FC73-417E-84CB-40F8F77642BE}"/>
                    </a:ext>
                  </a:extLst>
                </p:cNvPr>
                <p:cNvSpPr>
                  <a:spLocks/>
                </p:cNvSpPr>
                <p:nvPr/>
              </p:nvSpPr>
              <p:spPr bwMode="auto">
                <a:xfrm>
                  <a:off x="4752975" y="2598738"/>
                  <a:ext cx="176213" cy="174625"/>
                </a:xfrm>
                <a:custGeom>
                  <a:avLst/>
                  <a:gdLst>
                    <a:gd name="T0" fmla="*/ 172 w 190"/>
                    <a:gd name="T1" fmla="*/ 18 h 186"/>
                    <a:gd name="T2" fmla="*/ 109 w 190"/>
                    <a:gd name="T3" fmla="*/ 18 h 186"/>
                    <a:gd name="T4" fmla="*/ 17 w 190"/>
                    <a:gd name="T5" fmla="*/ 109 h 186"/>
                    <a:gd name="T6" fmla="*/ 17 w 190"/>
                    <a:gd name="T7" fmla="*/ 173 h 186"/>
                    <a:gd name="T8" fmla="*/ 49 w 190"/>
                    <a:gd name="T9" fmla="*/ 186 h 186"/>
                    <a:gd name="T10" fmla="*/ 81 w 190"/>
                    <a:gd name="T11" fmla="*/ 173 h 186"/>
                    <a:gd name="T12" fmla="*/ 172 w 190"/>
                    <a:gd name="T13" fmla="*/ 81 h 186"/>
                    <a:gd name="T14" fmla="*/ 172 w 190"/>
                    <a:gd name="T15" fmla="*/ 18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86">
                      <a:moveTo>
                        <a:pt x="172" y="18"/>
                      </a:moveTo>
                      <a:cubicBezTo>
                        <a:pt x="155" y="0"/>
                        <a:pt x="126" y="0"/>
                        <a:pt x="109" y="18"/>
                      </a:cubicBezTo>
                      <a:cubicBezTo>
                        <a:pt x="17" y="109"/>
                        <a:pt x="17" y="109"/>
                        <a:pt x="17" y="109"/>
                      </a:cubicBezTo>
                      <a:cubicBezTo>
                        <a:pt x="0" y="127"/>
                        <a:pt x="0" y="155"/>
                        <a:pt x="17" y="173"/>
                      </a:cubicBezTo>
                      <a:cubicBezTo>
                        <a:pt x="26" y="182"/>
                        <a:pt x="37" y="186"/>
                        <a:pt x="49" y="186"/>
                      </a:cubicBezTo>
                      <a:cubicBezTo>
                        <a:pt x="60" y="186"/>
                        <a:pt x="72" y="182"/>
                        <a:pt x="81" y="173"/>
                      </a:cubicBezTo>
                      <a:cubicBezTo>
                        <a:pt x="172" y="81"/>
                        <a:pt x="172" y="81"/>
                        <a:pt x="172" y="81"/>
                      </a:cubicBezTo>
                      <a:cubicBezTo>
                        <a:pt x="190" y="64"/>
                        <a:pt x="190" y="35"/>
                        <a:pt x="172"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sp>
              <p:nvSpPr>
                <p:cNvPr id="27" name="Freeform 7">
                  <a:extLst>
                    <a:ext uri="{FF2B5EF4-FFF2-40B4-BE49-F238E27FC236}">
                      <a16:creationId xmlns:a16="http://schemas.microsoft.com/office/drawing/2014/main" id="{56B2276E-FDC7-4CEA-81E6-E269C17EE1E3}"/>
                    </a:ext>
                  </a:extLst>
                </p:cNvPr>
                <p:cNvSpPr>
                  <a:spLocks/>
                </p:cNvSpPr>
                <p:nvPr/>
              </p:nvSpPr>
              <p:spPr bwMode="auto">
                <a:xfrm>
                  <a:off x="5486400" y="2330451"/>
                  <a:ext cx="177800" cy="174625"/>
                </a:xfrm>
                <a:custGeom>
                  <a:avLst/>
                  <a:gdLst>
                    <a:gd name="T0" fmla="*/ 173 w 190"/>
                    <a:gd name="T1" fmla="*/ 18 h 186"/>
                    <a:gd name="T2" fmla="*/ 109 w 190"/>
                    <a:gd name="T3" fmla="*/ 18 h 186"/>
                    <a:gd name="T4" fmla="*/ 18 w 190"/>
                    <a:gd name="T5" fmla="*/ 109 h 186"/>
                    <a:gd name="T6" fmla="*/ 18 w 190"/>
                    <a:gd name="T7" fmla="*/ 173 h 186"/>
                    <a:gd name="T8" fmla="*/ 50 w 190"/>
                    <a:gd name="T9" fmla="*/ 186 h 186"/>
                    <a:gd name="T10" fmla="*/ 81 w 190"/>
                    <a:gd name="T11" fmla="*/ 173 h 186"/>
                    <a:gd name="T12" fmla="*/ 173 w 190"/>
                    <a:gd name="T13" fmla="*/ 81 h 186"/>
                    <a:gd name="T14" fmla="*/ 173 w 190"/>
                    <a:gd name="T15" fmla="*/ 18 h 1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0" h="186">
                      <a:moveTo>
                        <a:pt x="173" y="18"/>
                      </a:moveTo>
                      <a:cubicBezTo>
                        <a:pt x="155" y="0"/>
                        <a:pt x="127" y="0"/>
                        <a:pt x="109" y="18"/>
                      </a:cubicBezTo>
                      <a:cubicBezTo>
                        <a:pt x="18" y="109"/>
                        <a:pt x="18" y="109"/>
                        <a:pt x="18" y="109"/>
                      </a:cubicBezTo>
                      <a:cubicBezTo>
                        <a:pt x="0" y="127"/>
                        <a:pt x="0" y="155"/>
                        <a:pt x="18" y="173"/>
                      </a:cubicBezTo>
                      <a:cubicBezTo>
                        <a:pt x="27" y="182"/>
                        <a:pt x="38" y="186"/>
                        <a:pt x="50" y="186"/>
                      </a:cubicBezTo>
                      <a:cubicBezTo>
                        <a:pt x="61" y="186"/>
                        <a:pt x="73" y="181"/>
                        <a:pt x="81" y="173"/>
                      </a:cubicBezTo>
                      <a:cubicBezTo>
                        <a:pt x="173" y="81"/>
                        <a:pt x="173" y="81"/>
                        <a:pt x="173" y="81"/>
                      </a:cubicBezTo>
                      <a:cubicBezTo>
                        <a:pt x="190" y="64"/>
                        <a:pt x="190" y="35"/>
                        <a:pt x="173"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dirty="0"/>
                </a:p>
              </p:txBody>
            </p:sp>
          </p:grpSp>
        </p:grpSp>
      </p:grpSp>
      <p:sp>
        <p:nvSpPr>
          <p:cNvPr id="48" name="TextBox 47">
            <a:extLst>
              <a:ext uri="{FF2B5EF4-FFF2-40B4-BE49-F238E27FC236}">
                <a16:creationId xmlns:a16="http://schemas.microsoft.com/office/drawing/2014/main" id="{EC94497C-674A-45B1-9826-BD19C4A31487}"/>
              </a:ext>
            </a:extLst>
          </p:cNvPr>
          <p:cNvSpPr txBox="1"/>
          <p:nvPr/>
        </p:nvSpPr>
        <p:spPr>
          <a:xfrm>
            <a:off x="7865897" y="1093080"/>
            <a:ext cx="2225586" cy="738664"/>
          </a:xfrm>
          <a:prstGeom prst="rect">
            <a:avLst/>
          </a:prstGeom>
          <a:noFill/>
        </p:spPr>
        <p:txBody>
          <a:bodyPr wrap="square" lIns="0" tIns="0" rIns="0" bIns="0" rtlCol="0">
            <a:spAutoFit/>
          </a:bodyPr>
          <a:lstStyle/>
          <a:p>
            <a:r>
              <a:rPr lang="en-US" sz="1600" b="1" dirty="0">
                <a:solidFill>
                  <a:schemeClr val="accent3"/>
                </a:solidFill>
              </a:rPr>
              <a:t>FREE TRADE AGREEMENT WITH THE EU </a:t>
            </a:r>
          </a:p>
        </p:txBody>
      </p:sp>
      <p:sp>
        <p:nvSpPr>
          <p:cNvPr id="49" name="TextBox 48">
            <a:extLst>
              <a:ext uri="{FF2B5EF4-FFF2-40B4-BE49-F238E27FC236}">
                <a16:creationId xmlns:a16="http://schemas.microsoft.com/office/drawing/2014/main" id="{596E21C7-0852-404C-8C33-DC0AA4A971A6}"/>
              </a:ext>
            </a:extLst>
          </p:cNvPr>
          <p:cNvSpPr txBox="1"/>
          <p:nvPr/>
        </p:nvSpPr>
        <p:spPr>
          <a:xfrm>
            <a:off x="2497844" y="4385114"/>
            <a:ext cx="2225586" cy="492443"/>
          </a:xfrm>
          <a:prstGeom prst="rect">
            <a:avLst/>
          </a:prstGeom>
          <a:noFill/>
        </p:spPr>
        <p:txBody>
          <a:bodyPr wrap="square" lIns="0" tIns="0" rIns="0" bIns="0" rtlCol="0">
            <a:spAutoFit/>
          </a:bodyPr>
          <a:lstStyle/>
          <a:p>
            <a:r>
              <a:rPr lang="en-US" sz="1600" b="1" dirty="0">
                <a:solidFill>
                  <a:schemeClr val="bg2"/>
                </a:solidFill>
              </a:rPr>
              <a:t>THE EUROPEAN ECONOMIC AREA</a:t>
            </a:r>
          </a:p>
        </p:txBody>
      </p:sp>
      <p:sp>
        <p:nvSpPr>
          <p:cNvPr id="50" name="TextBox 49">
            <a:extLst>
              <a:ext uri="{FF2B5EF4-FFF2-40B4-BE49-F238E27FC236}">
                <a16:creationId xmlns:a16="http://schemas.microsoft.com/office/drawing/2014/main" id="{45AF63B1-FF15-4F23-8E4B-B59D530D5A17}"/>
              </a:ext>
            </a:extLst>
          </p:cNvPr>
          <p:cNvSpPr txBox="1"/>
          <p:nvPr/>
        </p:nvSpPr>
        <p:spPr>
          <a:xfrm>
            <a:off x="5050436" y="5409095"/>
            <a:ext cx="3748055" cy="861774"/>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1400" dirty="0">
                <a:solidFill>
                  <a:schemeClr val="accent2">
                    <a:lumMod val="50000"/>
                  </a:schemeClr>
                </a:solidFill>
              </a:rPr>
              <a:t>Accepting free movement of people and contributions to the EU budget</a:t>
            </a:r>
          </a:p>
          <a:p>
            <a:pPr marL="285750" indent="-285750">
              <a:buFont typeface="Arial" panose="020B0604020202020204" pitchFamily="34" charset="0"/>
              <a:buChar char="•"/>
            </a:pPr>
            <a:r>
              <a:rPr lang="en-US" sz="1400" dirty="0">
                <a:solidFill>
                  <a:schemeClr val="accent2">
                    <a:lumMod val="50000"/>
                  </a:schemeClr>
                </a:solidFill>
              </a:rPr>
              <a:t>Politically-wise, it would mean that the UK remains a satellite for the EU</a:t>
            </a:r>
          </a:p>
        </p:txBody>
      </p:sp>
    </p:spTree>
    <p:extLst>
      <p:ext uri="{BB962C8B-B14F-4D97-AF65-F5344CB8AC3E}">
        <p14:creationId xmlns:p14="http://schemas.microsoft.com/office/powerpoint/2010/main" val="1881327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a:extLst>
              <a:ext uri="{FF2B5EF4-FFF2-40B4-BE49-F238E27FC236}">
                <a16:creationId xmlns:a16="http://schemas.microsoft.com/office/drawing/2014/main" id="{87F2325D-C6B8-44CA-8590-730C4D6BCC42}"/>
              </a:ext>
            </a:extLst>
          </p:cNvPr>
          <p:cNvSpPr txBox="1"/>
          <p:nvPr/>
        </p:nvSpPr>
        <p:spPr>
          <a:xfrm>
            <a:off x="2779368" y="325715"/>
            <a:ext cx="6633264" cy="369332"/>
          </a:xfrm>
          <a:prstGeom prst="rect">
            <a:avLst/>
          </a:prstGeom>
          <a:noFill/>
        </p:spPr>
        <p:txBody>
          <a:bodyPr wrap="square" lIns="0" tIns="0" rIns="0" bIns="0" rtlCol="0">
            <a:spAutoFit/>
          </a:bodyPr>
          <a:lstStyle/>
          <a:p>
            <a:pPr algn="ctr">
              <a:tabLst>
                <a:tab pos="347663" algn="l"/>
              </a:tabLst>
            </a:pPr>
            <a:r>
              <a:rPr lang="en-US" sz="2400" b="1" dirty="0">
                <a:solidFill>
                  <a:schemeClr val="accent3"/>
                </a:solidFill>
                <a:effectLst>
                  <a:outerShdw blurRad="38100" dist="38100" dir="2700000" algn="tl">
                    <a:srgbClr val="000000">
                      <a:alpha val="43137"/>
                    </a:srgbClr>
                  </a:outerShdw>
                </a:effectLst>
                <a:latin typeface="+mj-lt"/>
              </a:rPr>
              <a:t>POSSIBLE MODELS FOR UK-EU TRADE</a:t>
            </a:r>
          </a:p>
        </p:txBody>
      </p:sp>
      <p:sp>
        <p:nvSpPr>
          <p:cNvPr id="32" name="Oval 7">
            <a:extLst>
              <a:ext uri="{FF2B5EF4-FFF2-40B4-BE49-F238E27FC236}">
                <a16:creationId xmlns:a16="http://schemas.microsoft.com/office/drawing/2014/main" id="{49FCD192-7F33-41D3-A282-DD7B4484E5B7}"/>
              </a:ext>
            </a:extLst>
          </p:cNvPr>
          <p:cNvSpPr/>
          <p:nvPr/>
        </p:nvSpPr>
        <p:spPr>
          <a:xfrm>
            <a:off x="1127448" y="884776"/>
            <a:ext cx="1277240" cy="1248849"/>
          </a:xfrm>
          <a:prstGeom prst="ellipse">
            <a:avLst/>
          </a:prstGeom>
          <a:solidFill>
            <a:srgbClr val="30353F"/>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8" name="Γραφικό 7" descr="Κέρματα">
            <a:extLst>
              <a:ext uri="{FF2B5EF4-FFF2-40B4-BE49-F238E27FC236}">
                <a16:creationId xmlns:a16="http://schemas.microsoft.com/office/drawing/2014/main" id="{ABDA1015-92D7-43CF-9690-C55CEA0BBE8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434181" y="1158295"/>
            <a:ext cx="663772" cy="663772"/>
          </a:xfrm>
          <a:prstGeom prst="rect">
            <a:avLst/>
          </a:prstGeom>
        </p:spPr>
      </p:pic>
      <p:sp>
        <p:nvSpPr>
          <p:cNvPr id="36" name="TextBox 35">
            <a:extLst>
              <a:ext uri="{FF2B5EF4-FFF2-40B4-BE49-F238E27FC236}">
                <a16:creationId xmlns:a16="http://schemas.microsoft.com/office/drawing/2014/main" id="{6FE33D8B-A770-478C-ABE1-B0A5A39CD243}"/>
              </a:ext>
            </a:extLst>
          </p:cNvPr>
          <p:cNvSpPr txBox="1"/>
          <p:nvPr/>
        </p:nvSpPr>
        <p:spPr>
          <a:xfrm>
            <a:off x="2495600" y="1278367"/>
            <a:ext cx="5686388" cy="461665"/>
          </a:xfrm>
          <a:prstGeom prst="rect">
            <a:avLst/>
          </a:prstGeom>
          <a:noFill/>
        </p:spPr>
        <p:txBody>
          <a:bodyPr wrap="square" lIns="0" tIns="0" rIns="0" bIns="0" rtlCol="0">
            <a:spAutoFit/>
          </a:bodyPr>
          <a:lstStyle/>
          <a:p>
            <a:r>
              <a:rPr lang="en-US" sz="1500" b="1" dirty="0"/>
              <a:t>AN EU–UK DEEP AND COMPREHENSIVE FREE TRADE AREA (‘REVERSE UKRAINE’)</a:t>
            </a:r>
          </a:p>
        </p:txBody>
      </p:sp>
      <p:sp>
        <p:nvSpPr>
          <p:cNvPr id="37" name="TextBox 36">
            <a:extLst>
              <a:ext uri="{FF2B5EF4-FFF2-40B4-BE49-F238E27FC236}">
                <a16:creationId xmlns:a16="http://schemas.microsoft.com/office/drawing/2014/main" id="{2DDB4C60-8472-4308-8F29-F18FEC8CD0C7}"/>
              </a:ext>
            </a:extLst>
          </p:cNvPr>
          <p:cNvSpPr txBox="1"/>
          <p:nvPr/>
        </p:nvSpPr>
        <p:spPr>
          <a:xfrm>
            <a:off x="1127448" y="2304334"/>
            <a:ext cx="7054540" cy="646331"/>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1400" dirty="0">
                <a:solidFill>
                  <a:schemeClr val="accent2">
                    <a:lumMod val="50000"/>
                  </a:schemeClr>
                </a:solidFill>
              </a:rPr>
              <a:t>Participation in the Single Market in sectors which remain subject to and aligned with the EU’s supranational supervision</a:t>
            </a:r>
          </a:p>
          <a:p>
            <a:pPr marL="285750" indent="-285750">
              <a:buFont typeface="Arial" panose="020B0604020202020204" pitchFamily="34" charset="0"/>
              <a:buChar char="•"/>
            </a:pPr>
            <a:r>
              <a:rPr lang="en-US" sz="1400" dirty="0">
                <a:solidFill>
                  <a:schemeClr val="accent2">
                    <a:lumMod val="50000"/>
                  </a:schemeClr>
                </a:solidFill>
              </a:rPr>
              <a:t>Non-harmonized sectors would face barriers and tariffs</a:t>
            </a:r>
          </a:p>
        </p:txBody>
      </p:sp>
      <p:sp>
        <p:nvSpPr>
          <p:cNvPr id="40" name="Oval 7">
            <a:extLst>
              <a:ext uri="{FF2B5EF4-FFF2-40B4-BE49-F238E27FC236}">
                <a16:creationId xmlns:a16="http://schemas.microsoft.com/office/drawing/2014/main" id="{8800AB3A-FA94-4312-8D6C-2262D8A5CC2A}"/>
              </a:ext>
            </a:extLst>
          </p:cNvPr>
          <p:cNvSpPr/>
          <p:nvPr/>
        </p:nvSpPr>
        <p:spPr>
          <a:xfrm>
            <a:off x="1127448" y="3292083"/>
            <a:ext cx="1277240" cy="1248849"/>
          </a:xfrm>
          <a:prstGeom prst="ellipse">
            <a:avLst/>
          </a:prstGeom>
          <a:solidFill>
            <a:schemeClr val="tx1">
              <a:lumMod val="65000"/>
            </a:schemeClr>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Γραφικό 13" descr="Λίρα">
            <a:extLst>
              <a:ext uri="{FF2B5EF4-FFF2-40B4-BE49-F238E27FC236}">
                <a16:creationId xmlns:a16="http://schemas.microsoft.com/office/drawing/2014/main" id="{DC23C68F-FE61-485D-8BF6-C59C8166E711}"/>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410156" y="3560595"/>
            <a:ext cx="711823" cy="711823"/>
          </a:xfrm>
          <a:prstGeom prst="rect">
            <a:avLst/>
          </a:prstGeom>
        </p:spPr>
      </p:pic>
      <p:sp>
        <p:nvSpPr>
          <p:cNvPr id="51" name="TextBox 50">
            <a:extLst>
              <a:ext uri="{FF2B5EF4-FFF2-40B4-BE49-F238E27FC236}">
                <a16:creationId xmlns:a16="http://schemas.microsoft.com/office/drawing/2014/main" id="{C8DC498E-1973-4267-AAFC-1ECF8397E8F0}"/>
              </a:ext>
            </a:extLst>
          </p:cNvPr>
          <p:cNvSpPr txBox="1"/>
          <p:nvPr/>
        </p:nvSpPr>
        <p:spPr>
          <a:xfrm>
            <a:off x="2496725" y="3685673"/>
            <a:ext cx="5685264" cy="461665"/>
          </a:xfrm>
          <a:prstGeom prst="rect">
            <a:avLst/>
          </a:prstGeom>
          <a:noFill/>
        </p:spPr>
        <p:txBody>
          <a:bodyPr wrap="square" lIns="0" tIns="0" rIns="0" bIns="0" rtlCol="0">
            <a:spAutoFit/>
          </a:bodyPr>
          <a:lstStyle/>
          <a:p>
            <a:r>
              <a:rPr lang="en-US" sz="1500" b="1" dirty="0"/>
              <a:t>AN EU–UK COMPREHENSIVE FREE TRADE AGREEMENT (‘CANADA PLUS’)</a:t>
            </a:r>
          </a:p>
        </p:txBody>
      </p:sp>
      <p:sp>
        <p:nvSpPr>
          <p:cNvPr id="52" name="TextBox 51">
            <a:extLst>
              <a:ext uri="{FF2B5EF4-FFF2-40B4-BE49-F238E27FC236}">
                <a16:creationId xmlns:a16="http://schemas.microsoft.com/office/drawing/2014/main" id="{BAF2981D-268E-4683-A492-CFB07396E155}"/>
              </a:ext>
            </a:extLst>
          </p:cNvPr>
          <p:cNvSpPr txBox="1"/>
          <p:nvPr/>
        </p:nvSpPr>
        <p:spPr>
          <a:xfrm>
            <a:off x="1127448" y="4730658"/>
            <a:ext cx="7054540" cy="1077218"/>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1400" dirty="0">
                <a:solidFill>
                  <a:schemeClr val="accent2">
                    <a:lumMod val="50000"/>
                  </a:schemeClr>
                </a:solidFill>
              </a:rPr>
              <a:t>It would imitate the EU – Canada CETA but with the purpose of negotiating better access for services and provisions</a:t>
            </a:r>
          </a:p>
          <a:p>
            <a:pPr marL="285750" indent="-285750">
              <a:buFont typeface="Arial" panose="020B0604020202020204" pitchFamily="34" charset="0"/>
              <a:buChar char="•"/>
            </a:pPr>
            <a:r>
              <a:rPr lang="en-US" sz="1400" dirty="0">
                <a:solidFill>
                  <a:schemeClr val="accent2">
                    <a:lumMod val="50000"/>
                  </a:schemeClr>
                </a:solidFill>
              </a:rPr>
              <a:t>Enhanced regulatory co-operation between the EU and the UK</a:t>
            </a:r>
          </a:p>
          <a:p>
            <a:pPr marL="285750" indent="-285750">
              <a:buFont typeface="Arial" panose="020B0604020202020204" pitchFamily="34" charset="0"/>
              <a:buChar char="•"/>
            </a:pPr>
            <a:r>
              <a:rPr lang="en-US" sz="1400" dirty="0">
                <a:solidFill>
                  <a:schemeClr val="accent2">
                    <a:lumMod val="50000"/>
                  </a:schemeClr>
                </a:solidFill>
              </a:rPr>
              <a:t> </a:t>
            </a:r>
            <a:r>
              <a:rPr lang="en-US" sz="1400" dirty="0" err="1">
                <a:solidFill>
                  <a:schemeClr val="accent2">
                    <a:lumMod val="50000"/>
                  </a:schemeClr>
                </a:solidFill>
              </a:rPr>
              <a:t>Minimisation</a:t>
            </a:r>
            <a:r>
              <a:rPr lang="en-US" sz="1400" dirty="0">
                <a:solidFill>
                  <a:schemeClr val="accent2">
                    <a:lumMod val="50000"/>
                  </a:schemeClr>
                </a:solidFill>
              </a:rPr>
              <a:t> of trade barriers where possible</a:t>
            </a:r>
          </a:p>
          <a:p>
            <a:pPr marL="285750" indent="-285750">
              <a:buFont typeface="Arial" panose="020B0604020202020204" pitchFamily="34" charset="0"/>
              <a:buChar char="•"/>
            </a:pPr>
            <a:r>
              <a:rPr lang="en-US" sz="1400" dirty="0">
                <a:solidFill>
                  <a:schemeClr val="accent2">
                    <a:lumMod val="50000"/>
                  </a:schemeClr>
                </a:solidFill>
              </a:rPr>
              <a:t>The more involved the UK gets, the more obligations it will have towards the EU</a:t>
            </a:r>
          </a:p>
        </p:txBody>
      </p:sp>
    </p:spTree>
    <p:extLst>
      <p:ext uri="{BB962C8B-B14F-4D97-AF65-F5344CB8AC3E}">
        <p14:creationId xmlns:p14="http://schemas.microsoft.com/office/powerpoint/2010/main" val="6044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FE44656-991D-459C-AD29-59B242B1C265}"/>
              </a:ext>
            </a:extLst>
          </p:cNvPr>
          <p:cNvSpPr txBox="1"/>
          <p:nvPr/>
        </p:nvSpPr>
        <p:spPr>
          <a:xfrm>
            <a:off x="3449706" y="156989"/>
            <a:ext cx="5292588" cy="369332"/>
          </a:xfrm>
          <a:prstGeom prst="rect">
            <a:avLst/>
          </a:prstGeom>
          <a:noFill/>
        </p:spPr>
        <p:txBody>
          <a:bodyPr wrap="squar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THE EU’S RESPONSE</a:t>
            </a:r>
          </a:p>
        </p:txBody>
      </p:sp>
      <p:sp>
        <p:nvSpPr>
          <p:cNvPr id="5" name="TextBox 4">
            <a:extLst>
              <a:ext uri="{FF2B5EF4-FFF2-40B4-BE49-F238E27FC236}">
                <a16:creationId xmlns:a16="http://schemas.microsoft.com/office/drawing/2014/main" id="{F9760ADB-AD50-49B3-94D3-113E7B377421}"/>
              </a:ext>
            </a:extLst>
          </p:cNvPr>
          <p:cNvSpPr txBox="1"/>
          <p:nvPr/>
        </p:nvSpPr>
        <p:spPr>
          <a:xfrm>
            <a:off x="338554" y="1445052"/>
            <a:ext cx="10945216" cy="2877711"/>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The European Commission has set out general guidelines to the member states concerning a no-deal Brexit to the EU citizen’s living in the UK or vice versa and the businesses that operate in Great Britain</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More specifically, due to the preparedness notices that have been set out, exports from GB companies to the EU is made more difficult since the UK </a:t>
            </a:r>
            <a:r>
              <a:rPr lang="en-US" sz="1500" dirty="0" err="1">
                <a:solidFill>
                  <a:schemeClr val="accent2">
                    <a:lumMod val="50000"/>
                  </a:schemeClr>
                </a:solidFill>
              </a:rPr>
              <a:t>authorisations</a:t>
            </a:r>
            <a:r>
              <a:rPr lang="en-US" sz="1500" dirty="0">
                <a:solidFill>
                  <a:schemeClr val="accent2">
                    <a:lumMod val="50000"/>
                  </a:schemeClr>
                </a:solidFill>
              </a:rPr>
              <a:t> will not be accepted in the Single Market</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The Temporary Measures that have been implemented (Contingency Action Plan – November 2018) include the fields of citizenship, financial services, air/road transport, customs, sanity requirements, personal data and the climate policy</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Lastly, a ‘Brexit Assistance Package’ has been founded among the European </a:t>
            </a:r>
            <a:r>
              <a:rPr lang="en-US" sz="1500" dirty="0" err="1">
                <a:solidFill>
                  <a:schemeClr val="accent2">
                    <a:lumMod val="50000"/>
                  </a:schemeClr>
                </a:solidFill>
              </a:rPr>
              <a:t>Globalisation</a:t>
            </a:r>
            <a:r>
              <a:rPr lang="en-US" sz="1500" dirty="0">
                <a:solidFill>
                  <a:schemeClr val="accent2">
                    <a:lumMod val="50000"/>
                  </a:schemeClr>
                </a:solidFill>
              </a:rPr>
              <a:t> Adjustment Fund</a:t>
            </a:r>
            <a:r>
              <a:rPr lang="en-US" sz="1600" dirty="0"/>
              <a:t> </a:t>
            </a:r>
            <a:r>
              <a:rPr lang="en-US" sz="1500" dirty="0">
                <a:solidFill>
                  <a:schemeClr val="accent2">
                    <a:lumMod val="50000"/>
                  </a:schemeClr>
                </a:solidFill>
              </a:rPr>
              <a:t>and the European Union Solidarity Fund which will provide farmers, fishers and SMEs with additional financial aid (</a:t>
            </a:r>
            <a:r>
              <a:rPr lang="el-GR" sz="1500" dirty="0">
                <a:solidFill>
                  <a:schemeClr val="accent2">
                    <a:lumMod val="50000"/>
                  </a:schemeClr>
                </a:solidFill>
              </a:rPr>
              <a:t>€200,000</a:t>
            </a:r>
            <a:r>
              <a:rPr lang="en-US" sz="1500" dirty="0">
                <a:solidFill>
                  <a:schemeClr val="accent2">
                    <a:lumMod val="50000"/>
                  </a:schemeClr>
                </a:solidFill>
              </a:rPr>
              <a:t>)</a:t>
            </a:r>
          </a:p>
        </p:txBody>
      </p:sp>
      <p:sp>
        <p:nvSpPr>
          <p:cNvPr id="6" name="Ορθογώνιο 5">
            <a:extLst>
              <a:ext uri="{FF2B5EF4-FFF2-40B4-BE49-F238E27FC236}">
                <a16:creationId xmlns:a16="http://schemas.microsoft.com/office/drawing/2014/main" id="{31F42BD6-7E51-4D5C-A675-7159468F3F3E}"/>
              </a:ext>
            </a:extLst>
          </p:cNvPr>
          <p:cNvSpPr/>
          <p:nvPr/>
        </p:nvSpPr>
        <p:spPr>
          <a:xfrm>
            <a:off x="263352" y="914381"/>
            <a:ext cx="3024336" cy="426387"/>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effectLst>
                  <a:outerShdw blurRad="38100" dist="38100" dir="2700000" algn="tl">
                    <a:srgbClr val="000000">
                      <a:alpha val="43137"/>
                    </a:srgbClr>
                  </a:outerShdw>
                </a:effectLst>
              </a:rPr>
              <a:t>EUROPEAN COMMISSION</a:t>
            </a:r>
            <a:endParaRPr lang="el-GR" sz="1400" u="sng" dirty="0">
              <a:solidFill>
                <a:schemeClr val="tx1"/>
              </a:solidFill>
              <a:effectLst>
                <a:outerShdw blurRad="38100" dist="38100" dir="2700000" algn="tl">
                  <a:srgbClr val="000000">
                    <a:alpha val="43137"/>
                  </a:srgbClr>
                </a:outerShdw>
              </a:effectLst>
            </a:endParaRPr>
          </a:p>
        </p:txBody>
      </p:sp>
      <p:sp>
        <p:nvSpPr>
          <p:cNvPr id="7" name="Ορθογώνιο 6">
            <a:extLst>
              <a:ext uri="{FF2B5EF4-FFF2-40B4-BE49-F238E27FC236}">
                <a16:creationId xmlns:a16="http://schemas.microsoft.com/office/drawing/2014/main" id="{0291E32B-0250-4D7D-87E9-8A7AF8FF83B8}"/>
              </a:ext>
            </a:extLst>
          </p:cNvPr>
          <p:cNvSpPr/>
          <p:nvPr/>
        </p:nvSpPr>
        <p:spPr>
          <a:xfrm>
            <a:off x="8532113" y="4160154"/>
            <a:ext cx="2751657" cy="325218"/>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effectLst>
                  <a:outerShdw blurRad="38100" dist="38100" dir="2700000" algn="tl">
                    <a:srgbClr val="000000">
                      <a:alpha val="43137"/>
                    </a:srgbClr>
                  </a:outerShdw>
                </a:effectLst>
              </a:rPr>
              <a:t>SPECIFIC MEMBER STATES</a:t>
            </a:r>
            <a:endParaRPr lang="el-GR" sz="1400" u="sng" dirty="0">
              <a:solidFill>
                <a:schemeClr val="tx1"/>
              </a:solidFill>
              <a:effectLst>
                <a:outerShdw blurRad="38100" dist="38100" dir="2700000" algn="tl">
                  <a:srgbClr val="000000">
                    <a:alpha val="43137"/>
                  </a:srgbClr>
                </a:outerShdw>
              </a:effectLst>
            </a:endParaRPr>
          </a:p>
        </p:txBody>
      </p:sp>
      <p:sp>
        <p:nvSpPr>
          <p:cNvPr id="8" name="TextBox 7">
            <a:extLst>
              <a:ext uri="{FF2B5EF4-FFF2-40B4-BE49-F238E27FC236}">
                <a16:creationId xmlns:a16="http://schemas.microsoft.com/office/drawing/2014/main" id="{1F97FD6C-D911-43F4-A73D-F3F9237C356B}"/>
              </a:ext>
            </a:extLst>
          </p:cNvPr>
          <p:cNvSpPr txBox="1"/>
          <p:nvPr/>
        </p:nvSpPr>
        <p:spPr>
          <a:xfrm>
            <a:off x="338554" y="4542517"/>
            <a:ext cx="10945216" cy="1631216"/>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The Republic of Ireland, France, Belgium (45% of the port’s traffic) and the Netherlands will be the most affected by a no-deal Brexit due to their ports. Each has established personnel in response to the customs control while Ireland has taken extra precautions regarding the Irish Border and the facilitation of the Irish maritime access to the EU single market. Despite the infrastructures, there have been no discussions about how the physical borders will be affected</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Also each of the countries has put up specific websites which provide their businesses that operate in UK with information about the no-deal Brexit while they support the small-medium sized ones with funding</a:t>
            </a:r>
          </a:p>
        </p:txBody>
      </p:sp>
    </p:spTree>
    <p:extLst>
      <p:ext uri="{BB962C8B-B14F-4D97-AF65-F5344CB8AC3E}">
        <p14:creationId xmlns:p14="http://schemas.microsoft.com/office/powerpoint/2010/main" val="23813075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FA28AD-7616-4650-992D-A26FFECF2E85}"/>
              </a:ext>
            </a:extLst>
          </p:cNvPr>
          <p:cNvSpPr txBox="1"/>
          <p:nvPr/>
        </p:nvSpPr>
        <p:spPr>
          <a:xfrm>
            <a:off x="3724223" y="332656"/>
            <a:ext cx="4587795" cy="369332"/>
          </a:xfrm>
          <a:prstGeom prst="rect">
            <a:avLst/>
          </a:prstGeom>
          <a:noFill/>
        </p:spPr>
        <p:txBody>
          <a:bodyPr wrap="non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FINANCIAL SETTLEMENTS</a:t>
            </a:r>
          </a:p>
        </p:txBody>
      </p:sp>
      <p:sp>
        <p:nvSpPr>
          <p:cNvPr id="4" name="TextBox 3">
            <a:extLst>
              <a:ext uri="{FF2B5EF4-FFF2-40B4-BE49-F238E27FC236}">
                <a16:creationId xmlns:a16="http://schemas.microsoft.com/office/drawing/2014/main" id="{9F50F464-EEED-4E23-BE07-CECB33719B69}"/>
              </a:ext>
            </a:extLst>
          </p:cNvPr>
          <p:cNvSpPr txBox="1"/>
          <p:nvPr/>
        </p:nvSpPr>
        <p:spPr>
          <a:xfrm>
            <a:off x="119335" y="1123740"/>
            <a:ext cx="11595939" cy="3247043"/>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In 2018, £20billion (£15.5billion was actually transferred while £4.5billion was the UK abatement) was contributed to the EU budget theoretically</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Though it is estimated that the £4.5billion came back to the UK, in the form of the Agricultural Guarantee Funds (£2.2billion) and the European Regional Development Fund (£0.7billion) which means that UK’s net contribution was around £11billion in 2018</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Based on an LSE research, the saving of the UK from not contributing to the EU budget would be around £280 million per week, much less than what the British government has been anticipating</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Thus, the UK 0.7% of national income to overseas aid and 2% on the EU budget while the settlement cost accounts for £32.8 billion (exit date: 31.10.2019)</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It is estimated that the UK will make payments towards the European Development Fund into the 2060s with around 70% coming in the first 4 years</a:t>
            </a:r>
          </a:p>
        </p:txBody>
      </p:sp>
      <p:sp>
        <p:nvSpPr>
          <p:cNvPr id="5" name="Ορθογώνιο 4">
            <a:extLst>
              <a:ext uri="{FF2B5EF4-FFF2-40B4-BE49-F238E27FC236}">
                <a16:creationId xmlns:a16="http://schemas.microsoft.com/office/drawing/2014/main" id="{BAE42357-852F-4C75-94C3-45CFCB1B5148}"/>
              </a:ext>
            </a:extLst>
          </p:cNvPr>
          <p:cNvSpPr/>
          <p:nvPr/>
        </p:nvSpPr>
        <p:spPr>
          <a:xfrm>
            <a:off x="8544272" y="736865"/>
            <a:ext cx="3024336" cy="369332"/>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effectLst>
                  <a:outerShdw blurRad="38100" dist="38100" dir="2700000" algn="tl">
                    <a:srgbClr val="000000">
                      <a:alpha val="43137"/>
                    </a:srgbClr>
                  </a:outerShdw>
                </a:effectLst>
              </a:rPr>
              <a:t>THE UK CONTRIBUTIONS</a:t>
            </a:r>
            <a:endParaRPr lang="el-GR" sz="1400" u="sng" dirty="0">
              <a:solidFill>
                <a:schemeClr val="tx1"/>
              </a:solidFill>
              <a:effectLst>
                <a:outerShdw blurRad="38100" dist="38100" dir="2700000" algn="tl">
                  <a:srgbClr val="000000">
                    <a:alpha val="43137"/>
                  </a:srgbClr>
                </a:outerShdw>
              </a:effectLst>
            </a:endParaRPr>
          </a:p>
        </p:txBody>
      </p:sp>
      <p:sp>
        <p:nvSpPr>
          <p:cNvPr id="6" name="Ορθογώνιο 5">
            <a:extLst>
              <a:ext uri="{FF2B5EF4-FFF2-40B4-BE49-F238E27FC236}">
                <a16:creationId xmlns:a16="http://schemas.microsoft.com/office/drawing/2014/main" id="{4281F1A1-3D1C-4A88-80CF-BB2F21B13A59}"/>
              </a:ext>
            </a:extLst>
          </p:cNvPr>
          <p:cNvSpPr/>
          <p:nvPr/>
        </p:nvSpPr>
        <p:spPr>
          <a:xfrm>
            <a:off x="260701" y="4378098"/>
            <a:ext cx="3460871" cy="334132"/>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effectLst>
                  <a:outerShdw blurRad="38100" dist="38100" dir="2700000" algn="tl">
                    <a:srgbClr val="000000">
                      <a:alpha val="43137"/>
                    </a:srgbClr>
                  </a:outerShdw>
                </a:effectLst>
              </a:rPr>
              <a:t>EU-UK WITHDRAWAL AGREEMENT</a:t>
            </a:r>
            <a:endParaRPr lang="el-GR" sz="1400" u="sng" dirty="0">
              <a:solidFill>
                <a:schemeClr val="tx1"/>
              </a:solidFill>
              <a:effectLst>
                <a:outerShdw blurRad="38100" dist="38100" dir="2700000" algn="tl">
                  <a:srgbClr val="000000">
                    <a:alpha val="43137"/>
                  </a:srgbClr>
                </a:outerShdw>
              </a:effectLst>
            </a:endParaRPr>
          </a:p>
        </p:txBody>
      </p:sp>
      <p:sp>
        <p:nvSpPr>
          <p:cNvPr id="8" name="TextBox 7">
            <a:extLst>
              <a:ext uri="{FF2B5EF4-FFF2-40B4-BE49-F238E27FC236}">
                <a16:creationId xmlns:a16="http://schemas.microsoft.com/office/drawing/2014/main" id="{1F32A587-2907-46D4-98F4-9E078D8014BD}"/>
              </a:ext>
            </a:extLst>
          </p:cNvPr>
          <p:cNvSpPr txBox="1"/>
          <p:nvPr/>
        </p:nvSpPr>
        <p:spPr>
          <a:xfrm>
            <a:off x="260701" y="4712230"/>
            <a:ext cx="11454574" cy="1831271"/>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The UK will continue to contribute to the EU Budget during 2019 (€16 billion) and 2020 (€19 billion) given that it will be considered a Member State until the withdrawal date</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GB will be part of the EU programs funded by the budget, either in the form of contributions towards the UK’s Government or to the European Commission. Furthermore, it is estimated that the UK will receive back around €6 billion, including the European Structural &amp; Investment Funds and payments to farmers</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Whilst it is estimated the UK will receive around €2 billion beneficiaries from the Commission</a:t>
            </a:r>
          </a:p>
        </p:txBody>
      </p:sp>
    </p:spTree>
    <p:extLst>
      <p:ext uri="{BB962C8B-B14F-4D97-AF65-F5344CB8AC3E}">
        <p14:creationId xmlns:p14="http://schemas.microsoft.com/office/powerpoint/2010/main" val="1809004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DFA28AD-7616-4650-992D-A26FFECF2E85}"/>
              </a:ext>
            </a:extLst>
          </p:cNvPr>
          <p:cNvSpPr txBox="1"/>
          <p:nvPr/>
        </p:nvSpPr>
        <p:spPr>
          <a:xfrm>
            <a:off x="3802102" y="210706"/>
            <a:ext cx="4587795" cy="369332"/>
          </a:xfrm>
          <a:prstGeom prst="rect">
            <a:avLst/>
          </a:prstGeom>
          <a:noFill/>
        </p:spPr>
        <p:txBody>
          <a:bodyPr wrap="non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FINANCIAL SETTLEMENTS</a:t>
            </a:r>
          </a:p>
        </p:txBody>
      </p:sp>
      <p:sp>
        <p:nvSpPr>
          <p:cNvPr id="5" name="Ορθογώνιο 4">
            <a:extLst>
              <a:ext uri="{FF2B5EF4-FFF2-40B4-BE49-F238E27FC236}">
                <a16:creationId xmlns:a16="http://schemas.microsoft.com/office/drawing/2014/main" id="{BAE42357-852F-4C75-94C3-45CFCB1B5148}"/>
              </a:ext>
            </a:extLst>
          </p:cNvPr>
          <p:cNvSpPr/>
          <p:nvPr/>
        </p:nvSpPr>
        <p:spPr>
          <a:xfrm>
            <a:off x="119336" y="764704"/>
            <a:ext cx="6264696" cy="369332"/>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400" dirty="0"/>
              <a:t>EU BUDGET OUTSTANDING COMMITMENTS (RESTE À LIQUIDER)</a:t>
            </a:r>
            <a:endParaRPr lang="el-GR" sz="1400" u="sng" dirty="0">
              <a:solidFill>
                <a:schemeClr val="tx1"/>
              </a:solidFill>
              <a:effectLst>
                <a:outerShdw blurRad="38100" dist="38100" dir="2700000" algn="tl">
                  <a:srgbClr val="000000">
                    <a:alpha val="43137"/>
                  </a:srgbClr>
                </a:outerShdw>
              </a:effectLst>
            </a:endParaRPr>
          </a:p>
        </p:txBody>
      </p:sp>
      <p:sp>
        <p:nvSpPr>
          <p:cNvPr id="7" name="TextBox 6">
            <a:extLst>
              <a:ext uri="{FF2B5EF4-FFF2-40B4-BE49-F238E27FC236}">
                <a16:creationId xmlns:a16="http://schemas.microsoft.com/office/drawing/2014/main" id="{E2BE92E4-0ABF-4679-A5F0-6349B0669145}"/>
              </a:ext>
            </a:extLst>
          </p:cNvPr>
          <p:cNvSpPr txBox="1"/>
          <p:nvPr/>
        </p:nvSpPr>
        <p:spPr>
          <a:xfrm>
            <a:off x="260701" y="1226369"/>
            <a:ext cx="11091882" cy="2246769"/>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It is estimated that the UK will make gross RAL payments of £29.8 billion from which it will take back €10.2 billion RAL receipts, meaning that the net payments will cost around €19.6 billion for the period 2021-2028</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The UK will share financing the EU liabilities before 31 December 2020 which include the pensions and other benefits towards the EU employees which will last for many years, something it wouldn’t have to pay for if it had remained in the EU</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Besides its share on the contingent liabilities towards the EU, it’s estimated that the UK’s share amounts around 12.3% towards the EU Budget for 2014-2020, given that the pound has shrunk giving the impression that the economy has been limited</a:t>
            </a:r>
          </a:p>
        </p:txBody>
      </p:sp>
      <p:sp>
        <p:nvSpPr>
          <p:cNvPr id="9" name="Ορθογώνιο 8">
            <a:extLst>
              <a:ext uri="{FF2B5EF4-FFF2-40B4-BE49-F238E27FC236}">
                <a16:creationId xmlns:a16="http://schemas.microsoft.com/office/drawing/2014/main" id="{71701C55-1B9A-40F3-805D-8B394F5BF733}"/>
              </a:ext>
            </a:extLst>
          </p:cNvPr>
          <p:cNvSpPr/>
          <p:nvPr/>
        </p:nvSpPr>
        <p:spPr>
          <a:xfrm>
            <a:off x="8184231" y="3368127"/>
            <a:ext cx="3168352" cy="369332"/>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effectLst>
                  <a:outerShdw blurRad="38100" dist="38100" dir="2700000" algn="tl">
                    <a:srgbClr val="000000">
                      <a:alpha val="43137"/>
                    </a:srgbClr>
                  </a:outerShdw>
                </a:effectLst>
              </a:rPr>
              <a:t>EUROPEAN INVESTMENT BANK</a:t>
            </a:r>
            <a:endParaRPr lang="el-GR" sz="1400" u="sng" dirty="0">
              <a:solidFill>
                <a:schemeClr val="tx1"/>
              </a:solidFill>
              <a:effectLst>
                <a:outerShdw blurRad="38100" dist="38100" dir="2700000" algn="tl">
                  <a:srgbClr val="000000">
                    <a:alpha val="43137"/>
                  </a:srgbClr>
                </a:outerShdw>
              </a:effectLst>
            </a:endParaRPr>
          </a:p>
        </p:txBody>
      </p:sp>
      <p:sp>
        <p:nvSpPr>
          <p:cNvPr id="10" name="TextBox 9">
            <a:extLst>
              <a:ext uri="{FF2B5EF4-FFF2-40B4-BE49-F238E27FC236}">
                <a16:creationId xmlns:a16="http://schemas.microsoft.com/office/drawing/2014/main" id="{03F9F273-30E6-4AC2-BF6E-FA9C4EBFC1F5}"/>
              </a:ext>
            </a:extLst>
          </p:cNvPr>
          <p:cNvSpPr txBox="1"/>
          <p:nvPr/>
        </p:nvSpPr>
        <p:spPr>
          <a:xfrm>
            <a:off x="260700" y="3792764"/>
            <a:ext cx="11091883" cy="553998"/>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GB has agreed to provide the EIB’s capital with €39 billion while it also has a €3.5 billion of paid-in capital with the EIB which will be repaid back to the EU in 12 annual installments starting at the end 2019</a:t>
            </a:r>
          </a:p>
        </p:txBody>
      </p:sp>
      <p:sp>
        <p:nvSpPr>
          <p:cNvPr id="11" name="Ορθογώνιο 10">
            <a:extLst>
              <a:ext uri="{FF2B5EF4-FFF2-40B4-BE49-F238E27FC236}">
                <a16:creationId xmlns:a16="http://schemas.microsoft.com/office/drawing/2014/main" id="{B9215623-2C54-46A2-A55E-28B630FDF2B7}"/>
              </a:ext>
            </a:extLst>
          </p:cNvPr>
          <p:cNvSpPr/>
          <p:nvPr/>
        </p:nvSpPr>
        <p:spPr>
          <a:xfrm>
            <a:off x="119336" y="4426417"/>
            <a:ext cx="3168352" cy="369332"/>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effectLst>
                  <a:outerShdw blurRad="38100" dist="38100" dir="2700000" algn="tl">
                    <a:srgbClr val="000000">
                      <a:alpha val="43137"/>
                    </a:srgbClr>
                  </a:outerShdw>
                </a:effectLst>
              </a:rPr>
              <a:t>EUROPEAN CENTRAL BANK</a:t>
            </a:r>
            <a:endParaRPr lang="el-GR" sz="1400" u="sng" dirty="0">
              <a:solidFill>
                <a:schemeClr val="tx1"/>
              </a:solidFill>
              <a:effectLst>
                <a:outerShdw blurRad="38100" dist="38100" dir="2700000" algn="tl">
                  <a:srgbClr val="000000">
                    <a:alpha val="43137"/>
                  </a:srgbClr>
                </a:outerShdw>
              </a:effectLst>
            </a:endParaRPr>
          </a:p>
        </p:txBody>
      </p:sp>
      <p:sp>
        <p:nvSpPr>
          <p:cNvPr id="12" name="TextBox 11">
            <a:extLst>
              <a:ext uri="{FF2B5EF4-FFF2-40B4-BE49-F238E27FC236}">
                <a16:creationId xmlns:a16="http://schemas.microsoft.com/office/drawing/2014/main" id="{A07C8A51-28DA-4352-ABBF-700C82A094CC}"/>
              </a:ext>
            </a:extLst>
          </p:cNvPr>
          <p:cNvSpPr txBox="1"/>
          <p:nvPr/>
        </p:nvSpPr>
        <p:spPr>
          <a:xfrm>
            <a:off x="260698" y="4875404"/>
            <a:ext cx="9507709" cy="323165"/>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After the UK’s withdrawal, the paid-in capital of €55 million will be returned to the UK from the ECB</a:t>
            </a:r>
          </a:p>
        </p:txBody>
      </p:sp>
      <p:sp>
        <p:nvSpPr>
          <p:cNvPr id="13" name="Ορθογώνιο 12">
            <a:extLst>
              <a:ext uri="{FF2B5EF4-FFF2-40B4-BE49-F238E27FC236}">
                <a16:creationId xmlns:a16="http://schemas.microsoft.com/office/drawing/2014/main" id="{62DDBAE1-1979-452D-A647-1F6C14FDB2B5}"/>
              </a:ext>
            </a:extLst>
          </p:cNvPr>
          <p:cNvSpPr/>
          <p:nvPr/>
        </p:nvSpPr>
        <p:spPr>
          <a:xfrm>
            <a:off x="7896199" y="5270261"/>
            <a:ext cx="3456384" cy="369332"/>
          </a:xfrm>
          <a:prstGeom prst="rect">
            <a:avLst/>
          </a:prstGeom>
          <a:solidFill>
            <a:schemeClr val="accent3">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u="sng" dirty="0">
                <a:solidFill>
                  <a:schemeClr val="tx1"/>
                </a:solidFill>
                <a:effectLst>
                  <a:outerShdw blurRad="38100" dist="38100" dir="2700000" algn="tl">
                    <a:srgbClr val="000000">
                      <a:alpha val="43137"/>
                    </a:srgbClr>
                  </a:outerShdw>
                </a:effectLst>
              </a:rPr>
              <a:t>EUROPEAN DEVELOPMENT FUND</a:t>
            </a:r>
            <a:endParaRPr lang="el-GR" sz="1400" u="sng" dirty="0">
              <a:solidFill>
                <a:schemeClr val="tx1"/>
              </a:solidFill>
              <a:effectLst>
                <a:outerShdw blurRad="38100" dist="38100" dir="2700000" algn="tl">
                  <a:srgbClr val="000000">
                    <a:alpha val="43137"/>
                  </a:srgbClr>
                </a:outerShdw>
              </a:effectLst>
            </a:endParaRPr>
          </a:p>
        </p:txBody>
      </p:sp>
      <p:sp>
        <p:nvSpPr>
          <p:cNvPr id="14" name="TextBox 13">
            <a:extLst>
              <a:ext uri="{FF2B5EF4-FFF2-40B4-BE49-F238E27FC236}">
                <a16:creationId xmlns:a16="http://schemas.microsoft.com/office/drawing/2014/main" id="{2545B940-C44D-4BB4-810B-6B924208B05B}"/>
              </a:ext>
            </a:extLst>
          </p:cNvPr>
          <p:cNvSpPr txBox="1"/>
          <p:nvPr/>
        </p:nvSpPr>
        <p:spPr>
          <a:xfrm>
            <a:off x="260698" y="5711286"/>
            <a:ext cx="11091885" cy="630942"/>
          </a:xfrm>
          <a:prstGeom prst="rect">
            <a:avLst/>
          </a:prstGeom>
          <a:noFill/>
        </p:spPr>
        <p:txBody>
          <a:bodyPr wrap="square" rtlCol="0">
            <a:spAutoFit/>
          </a:bodyPr>
          <a:lstStyle/>
          <a:p>
            <a:pPr marL="285750" indent="-285750">
              <a:spcBef>
                <a:spcPts val="600"/>
              </a:spcBef>
              <a:buFont typeface="Arial" panose="020B0604020202020204" pitchFamily="34" charset="0"/>
              <a:buChar char="•"/>
            </a:pPr>
            <a:r>
              <a:rPr lang="en-US" sz="1500" dirty="0">
                <a:solidFill>
                  <a:schemeClr val="accent2">
                    <a:lumMod val="50000"/>
                  </a:schemeClr>
                </a:solidFill>
              </a:rPr>
              <a:t>It is expected that the UK will make £2.9 billion worth of payments to the EDF until 2026</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The UK’s share of £0.4 billion will be returned after the investments end</a:t>
            </a:r>
          </a:p>
        </p:txBody>
      </p:sp>
    </p:spTree>
    <p:extLst>
      <p:ext uri="{BB962C8B-B14F-4D97-AF65-F5344CB8AC3E}">
        <p14:creationId xmlns:p14="http://schemas.microsoft.com/office/powerpoint/2010/main" val="1812399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1" grpId="0" animBg="1"/>
      <p:bldP spid="1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στιγμιότυπο οθόνης&#10;&#10;Περιγραφή που δημιουργήθηκε αυτόματα">
            <a:extLst>
              <a:ext uri="{FF2B5EF4-FFF2-40B4-BE49-F238E27FC236}">
                <a16:creationId xmlns:a16="http://schemas.microsoft.com/office/drawing/2014/main" id="{8B7FF79F-1321-413F-9FD3-547FD551F1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4219" y="1320388"/>
            <a:ext cx="5549117" cy="3600400"/>
          </a:xfrm>
          <a:prstGeom prst="rect">
            <a:avLst/>
          </a:prstGeom>
          <a:ln>
            <a:noFill/>
          </a:ln>
          <a:effectLst>
            <a:outerShdw blurRad="292100" dist="139700" dir="2700000" algn="tl" rotWithShape="0">
              <a:srgbClr val="333333">
                <a:alpha val="65000"/>
              </a:srgbClr>
            </a:outerShdw>
          </a:effectLst>
        </p:spPr>
      </p:pic>
      <p:pic>
        <p:nvPicPr>
          <p:cNvPr id="6" name="Εικόνα 5" descr="Εικόνα που περιέχει στιγμιότυπο οθόνης&#10;&#10;Περιγραφή που δημιουργήθηκε αυτόματα">
            <a:extLst>
              <a:ext uri="{FF2B5EF4-FFF2-40B4-BE49-F238E27FC236}">
                <a16:creationId xmlns:a16="http://schemas.microsoft.com/office/drawing/2014/main" id="{8C4AFDCF-A6E3-439B-A439-6B845248D3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44072" y="908720"/>
            <a:ext cx="5184576" cy="4423736"/>
          </a:xfrm>
          <a:prstGeom prst="rect">
            <a:avLst/>
          </a:prstGeom>
          <a:ln>
            <a:noFill/>
          </a:ln>
          <a:effectLst>
            <a:outerShdw blurRad="292100" dist="139700" dir="2700000" algn="tl" rotWithShape="0">
              <a:srgbClr val="333333">
                <a:alpha val="65000"/>
              </a:srgbClr>
            </a:outerShdw>
          </a:effectLst>
        </p:spPr>
      </p:pic>
      <p:sp>
        <p:nvSpPr>
          <p:cNvPr id="7" name="Ορθογώνιο 6">
            <a:extLst>
              <a:ext uri="{FF2B5EF4-FFF2-40B4-BE49-F238E27FC236}">
                <a16:creationId xmlns:a16="http://schemas.microsoft.com/office/drawing/2014/main" id="{E0AF8680-71D9-48B9-B78D-1F3A04EA86AD}"/>
              </a:ext>
            </a:extLst>
          </p:cNvPr>
          <p:cNvSpPr/>
          <p:nvPr/>
        </p:nvSpPr>
        <p:spPr>
          <a:xfrm>
            <a:off x="244219" y="5661247"/>
            <a:ext cx="3409056"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House of Commons Library</a:t>
            </a:r>
          </a:p>
        </p:txBody>
      </p:sp>
      <p:sp>
        <p:nvSpPr>
          <p:cNvPr id="8" name="Ορθογώνιο 7">
            <a:extLst>
              <a:ext uri="{FF2B5EF4-FFF2-40B4-BE49-F238E27FC236}">
                <a16:creationId xmlns:a16="http://schemas.microsoft.com/office/drawing/2014/main" id="{B4F29B03-2D0D-407C-84F0-BA5B85E951FA}"/>
              </a:ext>
            </a:extLst>
          </p:cNvPr>
          <p:cNvSpPr/>
          <p:nvPr/>
        </p:nvSpPr>
        <p:spPr>
          <a:xfrm>
            <a:off x="7968208" y="5661248"/>
            <a:ext cx="3409056"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Office for National Statistics</a:t>
            </a:r>
          </a:p>
        </p:txBody>
      </p:sp>
    </p:spTree>
    <p:extLst>
      <p:ext uri="{BB962C8B-B14F-4D97-AF65-F5344CB8AC3E}">
        <p14:creationId xmlns:p14="http://schemas.microsoft.com/office/powerpoint/2010/main" val="3152238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C182A80-CC9F-4540-9C02-780773AA1924}"/>
              </a:ext>
            </a:extLst>
          </p:cNvPr>
          <p:cNvSpPr txBox="1"/>
          <p:nvPr/>
        </p:nvSpPr>
        <p:spPr>
          <a:xfrm>
            <a:off x="3856476" y="332656"/>
            <a:ext cx="4323299" cy="369332"/>
          </a:xfrm>
          <a:prstGeom prst="rect">
            <a:avLst/>
          </a:prstGeom>
          <a:noFill/>
        </p:spPr>
        <p:txBody>
          <a:bodyPr wrap="non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EU-UK CITIZENS’ RIGHTS</a:t>
            </a:r>
          </a:p>
        </p:txBody>
      </p:sp>
      <p:sp>
        <p:nvSpPr>
          <p:cNvPr id="4" name="Ορθογώνιο 3">
            <a:extLst>
              <a:ext uri="{FF2B5EF4-FFF2-40B4-BE49-F238E27FC236}">
                <a16:creationId xmlns:a16="http://schemas.microsoft.com/office/drawing/2014/main" id="{CBD7D618-AF33-4640-A474-668CD6E96D06}"/>
              </a:ext>
            </a:extLst>
          </p:cNvPr>
          <p:cNvSpPr/>
          <p:nvPr/>
        </p:nvSpPr>
        <p:spPr>
          <a:xfrm>
            <a:off x="479376" y="1196752"/>
            <a:ext cx="10657184" cy="3862596"/>
          </a:xfrm>
          <a:prstGeom prst="rect">
            <a:avLst/>
          </a:prstGeom>
        </p:spPr>
        <p:txBody>
          <a:bodyPr wrap="square">
            <a:spAutoFit/>
          </a:bodyPr>
          <a:lstStyle/>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The 3mil EU citizens living in the UK will continue to receive the same treatment as before as long as they apply for settled status by the end of 2020</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No distinction between the EU nationals of  the UK and those who come after Brexit until the introduction of a no-deal immigration plan in 2021</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However it remains uncertain whether the free movement’s rights will be removed from the EU residents in the UK</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From the member states’ point of view, they have taken either individual or unilateral decisions concerning the issue. Some of them wish for reciprocity, meaning that their governments are willing to provide their countries’ UK residents with preferential treatment as long as the UK does the same (procurement of visa)</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However certain countries, for example Germany, restrict the ability to UK citizens seeking citizenship in the EU27 states to hold dual nationality.</a:t>
            </a:r>
          </a:p>
          <a:p>
            <a:pPr marL="285750" indent="-285750">
              <a:spcBef>
                <a:spcPts val="600"/>
              </a:spcBef>
              <a:spcAft>
                <a:spcPts val="600"/>
              </a:spcAft>
              <a:buFont typeface="Arial" panose="020B0604020202020204" pitchFamily="34" charset="0"/>
              <a:buChar char="•"/>
            </a:pPr>
            <a:r>
              <a:rPr lang="en-US" sz="1500" dirty="0">
                <a:solidFill>
                  <a:schemeClr val="accent2">
                    <a:lumMod val="50000"/>
                  </a:schemeClr>
                </a:solidFill>
              </a:rPr>
              <a:t>As for the EU nationals living in the UK, their respective governments keep the residents up to date concerning the issue at hand while the pension contributions towards the UK government will still be </a:t>
            </a:r>
            <a:r>
              <a:rPr lang="en-US" sz="1500" dirty="0" err="1">
                <a:solidFill>
                  <a:schemeClr val="accent2">
                    <a:lumMod val="50000"/>
                  </a:schemeClr>
                </a:solidFill>
              </a:rPr>
              <a:t>recognised</a:t>
            </a:r>
            <a:endParaRPr lang="en-US" sz="1500" dirty="0">
              <a:solidFill>
                <a:schemeClr val="accent2">
                  <a:lumMod val="50000"/>
                </a:schemeClr>
              </a:solidFill>
            </a:endParaRPr>
          </a:p>
        </p:txBody>
      </p:sp>
    </p:spTree>
    <p:extLst>
      <p:ext uri="{BB962C8B-B14F-4D97-AF65-F5344CB8AC3E}">
        <p14:creationId xmlns:p14="http://schemas.microsoft.com/office/powerpoint/2010/main" val="1470541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8D5A414-6F4D-41F0-843D-8289EBE06FF4}"/>
              </a:ext>
            </a:extLst>
          </p:cNvPr>
          <p:cNvSpPr>
            <a:spLocks noGrp="1"/>
          </p:cNvSpPr>
          <p:nvPr>
            <p:ph type="title"/>
          </p:nvPr>
        </p:nvSpPr>
        <p:spPr>
          <a:xfrm>
            <a:off x="1522884" y="476672"/>
            <a:ext cx="9146232" cy="432048"/>
          </a:xfrm>
        </p:spPr>
        <p:txBody>
          <a:bodyPr>
            <a:normAutofit/>
          </a:bodyPr>
          <a:lstStyle/>
          <a:p>
            <a:pPr algn="ctr"/>
            <a:r>
              <a:rPr lang="en-US" sz="2400" b="1" dirty="0">
                <a:solidFill>
                  <a:schemeClr val="accent3"/>
                </a:solidFill>
                <a:effectLst>
                  <a:outerShdw blurRad="38100" dist="38100" dir="2700000" algn="tl">
                    <a:srgbClr val="000000">
                      <a:alpha val="43137"/>
                    </a:srgbClr>
                  </a:outerShdw>
                </a:effectLst>
              </a:rPr>
              <a:t>OTHER AGREEMENTS / AMENDMENTS WITH THE EU</a:t>
            </a:r>
            <a:endParaRPr lang="el-GR" sz="2400" b="1" dirty="0">
              <a:solidFill>
                <a:schemeClr val="accent3"/>
              </a:solidFill>
              <a:effectLst>
                <a:outerShdw blurRad="38100" dist="38100" dir="2700000" algn="tl">
                  <a:srgbClr val="000000">
                    <a:alpha val="43137"/>
                  </a:srgbClr>
                </a:outerShdw>
              </a:effectLst>
            </a:endParaRPr>
          </a:p>
        </p:txBody>
      </p:sp>
      <p:sp>
        <p:nvSpPr>
          <p:cNvPr id="5" name="TextBox 4">
            <a:extLst>
              <a:ext uri="{FF2B5EF4-FFF2-40B4-BE49-F238E27FC236}">
                <a16:creationId xmlns:a16="http://schemas.microsoft.com/office/drawing/2014/main" id="{3F2E40EE-B4B9-4688-A6A7-BC3E763B8737}"/>
              </a:ext>
            </a:extLst>
          </p:cNvPr>
          <p:cNvSpPr txBox="1"/>
          <p:nvPr/>
        </p:nvSpPr>
        <p:spPr>
          <a:xfrm>
            <a:off x="407368" y="1556792"/>
            <a:ext cx="11377264" cy="2939266"/>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600" u="sng" dirty="0">
                <a:solidFill>
                  <a:schemeClr val="accent2">
                    <a:lumMod val="50000"/>
                  </a:schemeClr>
                </a:solidFill>
              </a:rPr>
              <a:t>Energy efficiency</a:t>
            </a:r>
            <a:r>
              <a:rPr lang="en-US" sz="1600" dirty="0">
                <a:solidFill>
                  <a:schemeClr val="accent2">
                    <a:lumMod val="50000"/>
                  </a:schemeClr>
                </a:solidFill>
              </a:rPr>
              <a:t>: The EU’s efficiency targets were set according to the EU28 but with Britain exiting the Union the need to adapt has been expressed. However, the EU has made no move to change its energy efficiency target at 32.5% by 2030</a:t>
            </a:r>
          </a:p>
          <a:p>
            <a:pPr marL="285750" indent="-285750">
              <a:spcAft>
                <a:spcPts val="600"/>
              </a:spcAft>
              <a:buFont typeface="Arial" panose="020B0604020202020204" pitchFamily="34" charset="0"/>
              <a:buChar char="•"/>
            </a:pPr>
            <a:r>
              <a:rPr lang="en-US" sz="1600" dirty="0">
                <a:solidFill>
                  <a:schemeClr val="accent2">
                    <a:lumMod val="50000"/>
                  </a:schemeClr>
                </a:solidFill>
              </a:rPr>
              <a:t>EU Fishermen and operators will receive compensations under the European Maritime and Fisheries Fund for the temporal halt of fishing activities</a:t>
            </a:r>
          </a:p>
          <a:p>
            <a:pPr marL="285750" indent="-285750">
              <a:spcBef>
                <a:spcPts val="600"/>
              </a:spcBef>
              <a:spcAft>
                <a:spcPts val="600"/>
              </a:spcAft>
              <a:buFont typeface="Arial" panose="020B0604020202020204" pitchFamily="34" charset="0"/>
              <a:buChar char="•"/>
            </a:pPr>
            <a:r>
              <a:rPr lang="en-US" sz="1600" dirty="0">
                <a:solidFill>
                  <a:schemeClr val="accent2">
                    <a:lumMod val="50000"/>
                  </a:schemeClr>
                </a:solidFill>
              </a:rPr>
              <a:t>Amendment of the Regulation on the Sustainable Management of the External Fleets in order for the EU and the UK vessels to be able to move freely and conduct fishing activities in UK and EU waters, respectively</a:t>
            </a:r>
          </a:p>
          <a:p>
            <a:pPr marL="285750" indent="-285750">
              <a:spcBef>
                <a:spcPts val="600"/>
              </a:spcBef>
              <a:spcAft>
                <a:spcPts val="600"/>
              </a:spcAft>
              <a:buFont typeface="Arial" panose="020B0604020202020204" pitchFamily="34" charset="0"/>
              <a:buChar char="•"/>
            </a:pPr>
            <a:r>
              <a:rPr lang="en-US" sz="1600" dirty="0">
                <a:solidFill>
                  <a:schemeClr val="accent2">
                    <a:lumMod val="50000"/>
                  </a:schemeClr>
                </a:solidFill>
              </a:rPr>
              <a:t>Other non-trading sectors that the EU and the UK have agreed on are the sectors concerning the aviation, rail services and road transport, social security, education, research and agriculture, </a:t>
            </a:r>
            <a:r>
              <a:rPr lang="en-US" sz="1600" dirty="0" err="1">
                <a:solidFill>
                  <a:schemeClr val="accent2">
                    <a:lumMod val="50000"/>
                  </a:schemeClr>
                </a:solidFill>
              </a:rPr>
              <a:t>defence</a:t>
            </a:r>
            <a:r>
              <a:rPr lang="en-US" sz="1600" dirty="0">
                <a:solidFill>
                  <a:schemeClr val="accent2">
                    <a:lumMod val="50000"/>
                  </a:schemeClr>
                </a:solidFill>
              </a:rPr>
              <a:t> and the EU’s security, medical treatment and the peace process in the region of Northern Ireland and the Republic of Ireland</a:t>
            </a:r>
          </a:p>
        </p:txBody>
      </p:sp>
    </p:spTree>
    <p:extLst>
      <p:ext uri="{BB962C8B-B14F-4D97-AF65-F5344CB8AC3E}">
        <p14:creationId xmlns:p14="http://schemas.microsoft.com/office/powerpoint/2010/main" val="2591583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58ECECA-F119-4381-8D68-298D57FB26D9}"/>
              </a:ext>
            </a:extLst>
          </p:cNvPr>
          <p:cNvSpPr txBox="1"/>
          <p:nvPr/>
        </p:nvSpPr>
        <p:spPr>
          <a:xfrm>
            <a:off x="553205" y="332656"/>
            <a:ext cx="10653558" cy="369332"/>
          </a:xfrm>
          <a:prstGeom prst="rect">
            <a:avLst/>
          </a:prstGeom>
          <a:noFill/>
        </p:spPr>
        <p:txBody>
          <a:bodyPr wrap="non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IMPACT ON THE EUROPEAN ECONOMY (BY REGION – SECTOR)</a:t>
            </a:r>
          </a:p>
        </p:txBody>
      </p:sp>
      <p:pic>
        <p:nvPicPr>
          <p:cNvPr id="3" name="Εικόνα 2">
            <a:extLst>
              <a:ext uri="{FF2B5EF4-FFF2-40B4-BE49-F238E27FC236}">
                <a16:creationId xmlns:a16="http://schemas.microsoft.com/office/drawing/2014/main" id="{A67F0782-25D8-40DA-ACB7-9D0AC0EEAF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1585" y="836712"/>
            <a:ext cx="6696744" cy="5371968"/>
          </a:xfrm>
          <a:prstGeom prst="rect">
            <a:avLst/>
          </a:prstGeom>
          <a:ln>
            <a:noFill/>
          </a:ln>
          <a:effectLst>
            <a:outerShdw blurRad="292100" dist="139700" dir="2700000" algn="tl" rotWithShape="0">
              <a:srgbClr val="333333">
                <a:alpha val="65000"/>
              </a:srgbClr>
            </a:outerShdw>
          </a:effectLst>
        </p:spPr>
      </p:pic>
      <p:sp>
        <p:nvSpPr>
          <p:cNvPr id="7" name="Ορθογώνιο 6">
            <a:extLst>
              <a:ext uri="{FF2B5EF4-FFF2-40B4-BE49-F238E27FC236}">
                <a16:creationId xmlns:a16="http://schemas.microsoft.com/office/drawing/2014/main" id="{7E3C762F-406A-498B-8441-A7323001996D}"/>
              </a:ext>
            </a:extLst>
          </p:cNvPr>
          <p:cNvSpPr/>
          <p:nvPr/>
        </p:nvSpPr>
        <p:spPr>
          <a:xfrm>
            <a:off x="7564544" y="6208680"/>
            <a:ext cx="1512167"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KPMG</a:t>
            </a:r>
          </a:p>
        </p:txBody>
      </p:sp>
    </p:spTree>
    <p:extLst>
      <p:ext uri="{BB962C8B-B14F-4D97-AF65-F5344CB8AC3E}">
        <p14:creationId xmlns:p14="http://schemas.microsoft.com/office/powerpoint/2010/main" val="1058722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a:extLst>
              <a:ext uri="{FF2B5EF4-FFF2-40B4-BE49-F238E27FC236}">
                <a16:creationId xmlns:a16="http://schemas.microsoft.com/office/drawing/2014/main" id="{6DF28AC1-9834-4A9A-BB8B-472A1DE71B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90687" y="476672"/>
            <a:ext cx="8810625" cy="5591175"/>
          </a:xfrm>
          <a:prstGeom prst="rect">
            <a:avLst/>
          </a:prstGeom>
          <a:ln>
            <a:noFill/>
          </a:ln>
          <a:effectLst>
            <a:outerShdw blurRad="292100" dist="139700" dir="2700000" algn="tl" rotWithShape="0">
              <a:srgbClr val="333333">
                <a:alpha val="65000"/>
              </a:srgbClr>
            </a:outerShdw>
          </a:effectLst>
        </p:spPr>
      </p:pic>
      <p:sp>
        <p:nvSpPr>
          <p:cNvPr id="6" name="Ορθογώνιο 5">
            <a:extLst>
              <a:ext uri="{FF2B5EF4-FFF2-40B4-BE49-F238E27FC236}">
                <a16:creationId xmlns:a16="http://schemas.microsoft.com/office/drawing/2014/main" id="{D1162BF5-2A6D-483D-A9E1-A4D570E5908C}"/>
              </a:ext>
            </a:extLst>
          </p:cNvPr>
          <p:cNvSpPr/>
          <p:nvPr/>
        </p:nvSpPr>
        <p:spPr>
          <a:xfrm>
            <a:off x="8688288" y="6219745"/>
            <a:ext cx="1512167"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KPMG</a:t>
            </a:r>
          </a:p>
        </p:txBody>
      </p:sp>
    </p:spTree>
    <p:extLst>
      <p:ext uri="{BB962C8B-B14F-4D97-AF65-F5344CB8AC3E}">
        <p14:creationId xmlns:p14="http://schemas.microsoft.com/office/powerpoint/2010/main" val="1205644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Εικόνα 4" descr="Εικόνα που περιέχει στιγμιότυπο οθόνης&#10;&#10;Περιγραφή που δημιουργήθηκε αυτόματα">
            <a:extLst>
              <a:ext uri="{FF2B5EF4-FFF2-40B4-BE49-F238E27FC236}">
                <a16:creationId xmlns:a16="http://schemas.microsoft.com/office/drawing/2014/main" id="{4F825A02-7CCA-4306-9098-9C5E9ED5484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62250" y="620688"/>
            <a:ext cx="6667500" cy="5229225"/>
          </a:xfrm>
          <a:prstGeom prst="rect">
            <a:avLst/>
          </a:prstGeom>
          <a:ln>
            <a:noFill/>
          </a:ln>
          <a:effectLst>
            <a:outerShdw blurRad="292100" dist="139700" dir="2700000" algn="tl" rotWithShape="0">
              <a:srgbClr val="333333">
                <a:alpha val="65000"/>
              </a:srgbClr>
            </a:outerShdw>
          </a:effectLst>
        </p:spPr>
      </p:pic>
      <p:sp>
        <p:nvSpPr>
          <p:cNvPr id="6" name="Ορθογώνιο 5">
            <a:extLst>
              <a:ext uri="{FF2B5EF4-FFF2-40B4-BE49-F238E27FC236}">
                <a16:creationId xmlns:a16="http://schemas.microsoft.com/office/drawing/2014/main" id="{CE4414AB-7963-4C60-8FA5-E37D83D5A384}"/>
              </a:ext>
            </a:extLst>
          </p:cNvPr>
          <p:cNvSpPr/>
          <p:nvPr/>
        </p:nvSpPr>
        <p:spPr>
          <a:xfrm>
            <a:off x="8435209" y="6165304"/>
            <a:ext cx="3409056"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Office for National Statistics</a:t>
            </a:r>
          </a:p>
        </p:txBody>
      </p:sp>
    </p:spTree>
    <p:extLst>
      <p:ext uri="{BB962C8B-B14F-4D97-AF65-F5344CB8AC3E}">
        <p14:creationId xmlns:p14="http://schemas.microsoft.com/office/powerpoint/2010/main" val="3376446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Εικόνα 8" descr="Εικόνα που περιέχει λευκό, καθιστός, υπολογιστής, μεγάλος&#10;&#10;Περιγραφή που δημιουργήθηκε αυτόματα">
            <a:extLst>
              <a:ext uri="{FF2B5EF4-FFF2-40B4-BE49-F238E27FC236}">
                <a16:creationId xmlns:a16="http://schemas.microsoft.com/office/drawing/2014/main" id="{C7AB679F-6264-46B5-96E4-450D9914BF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34837" y="1367726"/>
            <a:ext cx="5389467" cy="3707550"/>
          </a:xfrm>
          <a:prstGeom prst="rect">
            <a:avLst/>
          </a:prstGeom>
          <a:ln>
            <a:noFill/>
          </a:ln>
          <a:effectLst>
            <a:outerShdw blurRad="292100" dist="139700" dir="2700000" algn="tl" rotWithShape="0">
              <a:srgbClr val="333333">
                <a:alpha val="65000"/>
              </a:srgbClr>
            </a:outerShdw>
          </a:effectLst>
        </p:spPr>
      </p:pic>
      <p:pic>
        <p:nvPicPr>
          <p:cNvPr id="17" name="Εικόνα 16" descr="Εικόνα που περιέχει λευκό, πίνακας, καθιστός, μαύρο&#10;&#10;Περιγραφή που δημιουργήθηκε αυτόματα">
            <a:extLst>
              <a:ext uri="{FF2B5EF4-FFF2-40B4-BE49-F238E27FC236}">
                <a16:creationId xmlns:a16="http://schemas.microsoft.com/office/drawing/2014/main" id="{A08A40A7-708A-43FB-B865-57F27CE434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565" y="1367726"/>
            <a:ext cx="5628777" cy="3707550"/>
          </a:xfrm>
          <a:prstGeom prst="rect">
            <a:avLst/>
          </a:prstGeom>
          <a:ln>
            <a:noFill/>
          </a:ln>
          <a:effectLst>
            <a:outerShdw blurRad="292100" dist="139700" dir="2700000" algn="tl" rotWithShape="0">
              <a:srgbClr val="333333">
                <a:alpha val="65000"/>
              </a:srgbClr>
            </a:outerShdw>
          </a:effectLst>
        </p:spPr>
      </p:pic>
      <p:sp>
        <p:nvSpPr>
          <p:cNvPr id="22" name="Ορθογώνιο 21">
            <a:extLst>
              <a:ext uri="{FF2B5EF4-FFF2-40B4-BE49-F238E27FC236}">
                <a16:creationId xmlns:a16="http://schemas.microsoft.com/office/drawing/2014/main" id="{A91E5EFE-9C19-46BA-AD89-CF5E909D1903}"/>
              </a:ext>
            </a:extLst>
          </p:cNvPr>
          <p:cNvSpPr/>
          <p:nvPr/>
        </p:nvSpPr>
        <p:spPr>
          <a:xfrm>
            <a:off x="8055987" y="5661248"/>
            <a:ext cx="3768317"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European Committee of Regions</a:t>
            </a:r>
          </a:p>
        </p:txBody>
      </p:sp>
    </p:spTree>
    <p:extLst>
      <p:ext uri="{BB962C8B-B14F-4D97-AF65-F5344CB8AC3E}">
        <p14:creationId xmlns:p14="http://schemas.microsoft.com/office/powerpoint/2010/main" val="3656622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58ECECA-F119-4381-8D68-298D57FB26D9}"/>
              </a:ext>
            </a:extLst>
          </p:cNvPr>
          <p:cNvSpPr txBox="1"/>
          <p:nvPr/>
        </p:nvSpPr>
        <p:spPr>
          <a:xfrm>
            <a:off x="1796326" y="332656"/>
            <a:ext cx="8167300" cy="369332"/>
          </a:xfrm>
          <a:prstGeom prst="rect">
            <a:avLst/>
          </a:prstGeom>
          <a:noFill/>
        </p:spPr>
        <p:txBody>
          <a:bodyPr wrap="none" lIns="0" tIns="0" rIns="0" bIns="0" rtlCol="0">
            <a:spAutoFit/>
          </a:bodyPr>
          <a:lstStyle/>
          <a:p>
            <a:pPr algn="ctr">
              <a:tabLst>
                <a:tab pos="347663" algn="l"/>
              </a:tabLst>
            </a:pPr>
            <a:r>
              <a:rPr lang="en-US" sz="2400" b="1" dirty="0">
                <a:solidFill>
                  <a:srgbClr val="30353F"/>
                </a:solidFill>
                <a:effectLst>
                  <a:outerShdw blurRad="38100" dist="38100" dir="2700000" algn="tl">
                    <a:srgbClr val="000000">
                      <a:alpha val="43137"/>
                    </a:srgbClr>
                  </a:outerShdw>
                </a:effectLst>
                <a:latin typeface="+mj-lt"/>
              </a:rPr>
              <a:t>IMPACT ON THE UNITED KINGDOM’S ECONOMY</a:t>
            </a:r>
          </a:p>
        </p:txBody>
      </p:sp>
      <p:sp>
        <p:nvSpPr>
          <p:cNvPr id="5" name="Ορθογώνιο 4">
            <a:extLst>
              <a:ext uri="{FF2B5EF4-FFF2-40B4-BE49-F238E27FC236}">
                <a16:creationId xmlns:a16="http://schemas.microsoft.com/office/drawing/2014/main" id="{9630E0F0-EB6D-424D-9989-6150CE4A415E}"/>
              </a:ext>
            </a:extLst>
          </p:cNvPr>
          <p:cNvSpPr/>
          <p:nvPr/>
        </p:nvSpPr>
        <p:spPr>
          <a:xfrm>
            <a:off x="-3557" y="6461920"/>
            <a:ext cx="12192000" cy="404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B84FBE4-8748-4C6F-91CB-5AA6653F1573}"/>
                  </a:ext>
                </a:extLst>
              </p:cNvPr>
              <p:cNvSpPr txBox="1"/>
              <p:nvPr/>
            </p:nvSpPr>
            <p:spPr>
              <a:xfrm>
                <a:off x="407368" y="764704"/>
                <a:ext cx="10945216" cy="5632311"/>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Quarterly growth over 2019 as a whole is about 0.2%, roughly half the average in the previous three years while household spending shows an increase due to the strong real income growth. Consumption growth has weakened and the household saving rate has drifted up over the past couple of years, despite the strong </a:t>
                </a:r>
                <a:r>
                  <a:rPr lang="en-US" sz="1400" dirty="0" err="1">
                    <a:solidFill>
                      <a:schemeClr val="accent2">
                        <a:lumMod val="50000"/>
                      </a:schemeClr>
                    </a:solidFill>
                  </a:rPr>
                  <a:t>labour</a:t>
                </a:r>
                <a:r>
                  <a:rPr lang="en-US" sz="1400" dirty="0">
                    <a:solidFill>
                      <a:schemeClr val="accent2">
                        <a:lumMod val="50000"/>
                      </a:schemeClr>
                    </a:solidFill>
                  </a:rPr>
                  <a:t> market</a:t>
                </a:r>
              </a:p>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Inflation has been kept at 1.8% during 2019 Q3, accounted by the good’s weaker price inflation due to the sterling’s depreciation</a:t>
                </a:r>
              </a:p>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Due to the Withdrawal Agreement on October 2019, the sterling exchange rate has risen by 4%</a:t>
                </a:r>
              </a:p>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Potential productivity is projected to grow at around ¾% - 1% while </a:t>
                </a:r>
                <a:r>
                  <a:rPr lang="en-US" sz="1400" dirty="0" err="1">
                    <a:solidFill>
                      <a:schemeClr val="accent2">
                        <a:lumMod val="50000"/>
                      </a:schemeClr>
                    </a:solidFill>
                  </a:rPr>
                  <a:t>labour</a:t>
                </a:r>
                <a:r>
                  <a:rPr lang="en-US" sz="1400" dirty="0">
                    <a:solidFill>
                      <a:schemeClr val="accent2">
                        <a:lumMod val="50000"/>
                      </a:schemeClr>
                    </a:solidFill>
                  </a:rPr>
                  <a:t> supply is assumed to grow by around ½% per year. Overall, lower supply growth reduces the pace of GDP growth that is consistent with the MPC meeting its 2% inflation target</a:t>
                </a:r>
              </a:p>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However, supply and productivity growth have been further restrained by the impact of uncertainty that is caused by Brexit, despite the partial support towards the British demand growth provided by the Withdrawal Agreement</a:t>
                </a:r>
              </a:p>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Due to the uncertainty the Brexit causes, firms are more likely to delay investment decisions where the return will vary depending on how the economy evolves, a factor that has slowed the UK’s economic growth whilst investors demand a higher compensation for risk causing credit conditions to tighten and investment spending to diminish at around 0.4%</a:t>
                </a:r>
              </a:p>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At least 55% of firms have cited Brexit in their top three sources of uncertainty in the Bank’s Decision Maker Panel (DMP) Survey since it began in 2016</a:t>
                </a:r>
              </a:p>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Nevertheless, as the effects of Brexit start to become more predictable, it is expected that the business investment growthwill rise from -1</a:t>
                </a:r>
                <a14:m>
                  <m:oMath xmlns:m="http://schemas.openxmlformats.org/officeDocument/2006/math">
                    <m:f>
                      <m:fPr>
                        <m:type m:val="skw"/>
                        <m:ctrlPr>
                          <a:rPr lang="en-US" sz="1400" i="1" smtClean="0">
                            <a:solidFill>
                              <a:schemeClr val="accent2">
                                <a:lumMod val="50000"/>
                              </a:schemeClr>
                            </a:solidFill>
                            <a:latin typeface="Cambria Math" panose="02040503050406030204" pitchFamily="18" charset="0"/>
                          </a:rPr>
                        </m:ctrlPr>
                      </m:fPr>
                      <m:num>
                        <m:r>
                          <a:rPr lang="en-US" sz="1400" b="0" i="1" smtClean="0">
                            <a:solidFill>
                              <a:schemeClr val="accent2">
                                <a:lumMod val="50000"/>
                              </a:schemeClr>
                            </a:solidFill>
                            <a:latin typeface="Cambria Math" panose="02040503050406030204" pitchFamily="18" charset="0"/>
                          </a:rPr>
                          <m:t>1</m:t>
                        </m:r>
                      </m:num>
                      <m:den>
                        <m:r>
                          <a:rPr lang="en-US" sz="1400" b="0" i="1" smtClean="0">
                            <a:solidFill>
                              <a:schemeClr val="accent2">
                                <a:lumMod val="50000"/>
                              </a:schemeClr>
                            </a:solidFill>
                            <a:latin typeface="Cambria Math" panose="02040503050406030204" pitchFamily="18" charset="0"/>
                          </a:rPr>
                          <m:t>2</m:t>
                        </m:r>
                      </m:den>
                    </m:f>
                  </m:oMath>
                </a14:m>
                <a:r>
                  <a:rPr lang="en-US" sz="1400" dirty="0">
                    <a:solidFill>
                      <a:schemeClr val="accent2">
                        <a:lumMod val="50000"/>
                      </a:schemeClr>
                    </a:solidFill>
                  </a:rPr>
                  <a:t>% in 2019 Q2 to around 4% in 2021</a:t>
                </a:r>
              </a:p>
              <a:p>
                <a:pPr marL="285750" indent="-285750">
                  <a:spcBef>
                    <a:spcPts val="600"/>
                  </a:spcBef>
                  <a:spcAft>
                    <a:spcPts val="600"/>
                  </a:spcAft>
                  <a:buFont typeface="Arial" panose="020B0604020202020204" pitchFamily="34" charset="0"/>
                  <a:buChar char="•"/>
                </a:pPr>
                <a:r>
                  <a:rPr lang="en-US" sz="1400" dirty="0">
                    <a:solidFill>
                      <a:schemeClr val="accent2">
                        <a:lumMod val="50000"/>
                      </a:schemeClr>
                    </a:solidFill>
                  </a:rPr>
                  <a:t>Trade-wise, assuming there’s no monetary policy accommodation, UK GDP following exit from the EU will be 1.7% lower than the baseline by 2023 while in case of inflation, private sector investment will go down 2.6% compared to baseline, rapidly followed by consumer spending as higher inflation hits household real income, according to the Bank of Spain</a:t>
                </a:r>
              </a:p>
            </p:txBody>
          </p:sp>
        </mc:Choice>
        <mc:Fallback xmlns="">
          <p:sp>
            <p:nvSpPr>
              <p:cNvPr id="6" name="TextBox 5">
                <a:extLst>
                  <a:ext uri="{FF2B5EF4-FFF2-40B4-BE49-F238E27FC236}">
                    <a16:creationId xmlns:a16="http://schemas.microsoft.com/office/drawing/2014/main" xmlns="" xmlns:a14="http://schemas.microsoft.com/office/drawing/2010/main" id="{3B84FBE4-8748-4C6F-91CB-5AA6653F1573}"/>
                  </a:ext>
                </a:extLst>
              </p:cNvPr>
              <p:cNvSpPr txBox="1">
                <a:spLocks noRot="1" noChangeAspect="1" noMove="1" noResize="1" noEditPoints="1" noAdjustHandles="1" noChangeArrowheads="1" noChangeShapeType="1" noTextEdit="1"/>
              </p:cNvSpPr>
              <p:nvPr/>
            </p:nvSpPr>
            <p:spPr>
              <a:xfrm>
                <a:off x="407368" y="764704"/>
                <a:ext cx="10945216" cy="5632311"/>
              </a:xfrm>
              <a:prstGeom prst="rect">
                <a:avLst/>
              </a:prstGeom>
              <a:blipFill>
                <a:blip r:embed="rId3"/>
                <a:stretch>
                  <a:fillRect l="-111" t="-108" b="-216"/>
                </a:stretch>
              </a:blipFill>
            </p:spPr>
            <p:txBody>
              <a:bodyPr/>
              <a:lstStyle/>
              <a:p>
                <a:r>
                  <a:rPr lang="el-GR">
                    <a:noFill/>
                  </a:rPr>
                  <a:t> </a:t>
                </a:r>
              </a:p>
            </p:txBody>
          </p:sp>
        </mc:Fallback>
      </mc:AlternateContent>
    </p:spTree>
    <p:extLst>
      <p:ext uri="{BB962C8B-B14F-4D97-AF65-F5344CB8AC3E}">
        <p14:creationId xmlns:p14="http://schemas.microsoft.com/office/powerpoint/2010/main" val="1900486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Εικόνα 2" descr="Εικόνα που περιέχει κείμενο, χάρτης&#10;&#10;Περιγραφή που δημιουργήθηκε αυτόματα">
            <a:extLst>
              <a:ext uri="{FF2B5EF4-FFF2-40B4-BE49-F238E27FC236}">
                <a16:creationId xmlns:a16="http://schemas.microsoft.com/office/drawing/2014/main" id="{ABF9D5B7-C6A5-4762-B949-6F2B4B1CF9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1344" y="1484784"/>
            <a:ext cx="3528392" cy="3478836"/>
          </a:xfrm>
          <a:prstGeom prst="rect">
            <a:avLst/>
          </a:prstGeom>
          <a:ln>
            <a:noFill/>
          </a:ln>
          <a:effectLst>
            <a:outerShdw blurRad="292100" dist="139700" dir="2700000" algn="tl" rotWithShape="0">
              <a:srgbClr val="333333">
                <a:alpha val="65000"/>
              </a:srgbClr>
            </a:outerShdw>
          </a:effectLst>
        </p:spPr>
      </p:pic>
      <p:pic>
        <p:nvPicPr>
          <p:cNvPr id="5" name="Εικόνα 4" descr="Εικόνα που περιέχει κείμενο, χάρτης&#10;&#10;Περιγραφή που δημιουργήθηκε αυτόματα">
            <a:extLst>
              <a:ext uri="{FF2B5EF4-FFF2-40B4-BE49-F238E27FC236}">
                <a16:creationId xmlns:a16="http://schemas.microsoft.com/office/drawing/2014/main" id="{6A54A942-8B54-4A6F-BA44-E55D0EFE595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51784" y="1682236"/>
            <a:ext cx="3528392" cy="3083932"/>
          </a:xfrm>
          <a:prstGeom prst="rect">
            <a:avLst/>
          </a:prstGeom>
          <a:ln>
            <a:noFill/>
          </a:ln>
          <a:effectLst>
            <a:outerShdw blurRad="292100" dist="139700" dir="2700000" algn="tl" rotWithShape="0">
              <a:srgbClr val="333333">
                <a:alpha val="65000"/>
              </a:srgbClr>
            </a:outerShdw>
          </a:effectLst>
        </p:spPr>
      </p:pic>
      <p:pic>
        <p:nvPicPr>
          <p:cNvPr id="17" name="Εικόνα 16" descr="Εικόνα που περιέχει στιγμιότυπο οθόνης&#10;&#10;Περιγραφή που δημιουργήθηκε αυτόματα">
            <a:extLst>
              <a:ext uri="{FF2B5EF4-FFF2-40B4-BE49-F238E27FC236}">
                <a16:creationId xmlns:a16="http://schemas.microsoft.com/office/drawing/2014/main" id="{8D3F1132-261F-4036-9F29-CF421D1BBD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112224" y="1484784"/>
            <a:ext cx="3769987" cy="3573017"/>
          </a:xfrm>
          <a:prstGeom prst="rect">
            <a:avLst/>
          </a:prstGeom>
          <a:ln>
            <a:noFill/>
          </a:ln>
          <a:effectLst>
            <a:outerShdw blurRad="292100" dist="139700" dir="2700000" algn="tl" rotWithShape="0">
              <a:srgbClr val="333333">
                <a:alpha val="65000"/>
              </a:srgbClr>
            </a:outerShdw>
          </a:effectLst>
        </p:spPr>
      </p:pic>
      <p:sp>
        <p:nvSpPr>
          <p:cNvPr id="26" name="Ορθογώνιο 25">
            <a:extLst>
              <a:ext uri="{FF2B5EF4-FFF2-40B4-BE49-F238E27FC236}">
                <a16:creationId xmlns:a16="http://schemas.microsoft.com/office/drawing/2014/main" id="{6FD791A0-4A57-4C4F-81BD-18FDC66F5152}"/>
              </a:ext>
            </a:extLst>
          </p:cNvPr>
          <p:cNvSpPr/>
          <p:nvPr/>
        </p:nvSpPr>
        <p:spPr>
          <a:xfrm>
            <a:off x="9504277" y="5661248"/>
            <a:ext cx="2376264"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Bank of England</a:t>
            </a:r>
          </a:p>
        </p:txBody>
      </p:sp>
    </p:spTree>
    <p:extLst>
      <p:ext uri="{BB962C8B-B14F-4D97-AF65-F5344CB8AC3E}">
        <p14:creationId xmlns:p14="http://schemas.microsoft.com/office/powerpoint/2010/main" val="1434056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Ορθογώνιο 7">
            <a:extLst>
              <a:ext uri="{FF2B5EF4-FFF2-40B4-BE49-F238E27FC236}">
                <a16:creationId xmlns:a16="http://schemas.microsoft.com/office/drawing/2014/main" id="{68FEFA2E-1953-4C1A-87E8-C89E5C9EC482}"/>
              </a:ext>
            </a:extLst>
          </p:cNvPr>
          <p:cNvSpPr/>
          <p:nvPr/>
        </p:nvSpPr>
        <p:spPr>
          <a:xfrm>
            <a:off x="-3557" y="6461920"/>
            <a:ext cx="12192000" cy="404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9" name="Εικόνα 8">
            <a:extLst>
              <a:ext uri="{FF2B5EF4-FFF2-40B4-BE49-F238E27FC236}">
                <a16:creationId xmlns:a16="http://schemas.microsoft.com/office/drawing/2014/main" id="{02531CF9-CEA2-49B9-B69C-C9570E2F885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95600" y="443553"/>
            <a:ext cx="6958531" cy="5877272"/>
          </a:xfrm>
          <a:prstGeom prst="rect">
            <a:avLst/>
          </a:prstGeom>
          <a:ln>
            <a:noFill/>
          </a:ln>
          <a:effectLst>
            <a:outerShdw blurRad="292100" dist="139700" dir="2700000" algn="tl" rotWithShape="0">
              <a:srgbClr val="333333">
                <a:alpha val="65000"/>
              </a:srgbClr>
            </a:outerShdw>
          </a:effectLst>
        </p:spPr>
      </p:pic>
      <p:sp>
        <p:nvSpPr>
          <p:cNvPr id="10" name="Ορθογώνιο 9">
            <a:extLst>
              <a:ext uri="{FF2B5EF4-FFF2-40B4-BE49-F238E27FC236}">
                <a16:creationId xmlns:a16="http://schemas.microsoft.com/office/drawing/2014/main" id="{47819B63-F891-4E14-8B9C-551BBC128D02}"/>
              </a:ext>
            </a:extLst>
          </p:cNvPr>
          <p:cNvSpPr/>
          <p:nvPr/>
        </p:nvSpPr>
        <p:spPr>
          <a:xfrm>
            <a:off x="7608168" y="6432122"/>
            <a:ext cx="2160240"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Bank of Spain</a:t>
            </a:r>
          </a:p>
        </p:txBody>
      </p:sp>
    </p:spTree>
    <p:extLst>
      <p:ext uri="{BB962C8B-B14F-4D97-AF65-F5344CB8AC3E}">
        <p14:creationId xmlns:p14="http://schemas.microsoft.com/office/powerpoint/2010/main" val="2220931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Εικόνα 3" descr="Εικόνα που περιέχει χάρτης, στιγμιότυπο οθόνης&#10;&#10;Περιγραφή που δημιουργήθηκε αυτόματα">
            <a:extLst>
              <a:ext uri="{FF2B5EF4-FFF2-40B4-BE49-F238E27FC236}">
                <a16:creationId xmlns:a16="http://schemas.microsoft.com/office/drawing/2014/main" id="{6F10C293-9C73-4F08-A9CD-DA4D7236E3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215" y="909845"/>
            <a:ext cx="11537570" cy="5038309"/>
          </a:xfrm>
          <a:prstGeom prst="rect">
            <a:avLst/>
          </a:prstGeom>
          <a:ln>
            <a:noFill/>
          </a:ln>
          <a:effectLst>
            <a:outerShdw blurRad="292100" dist="139700" dir="2700000" algn="tl" rotWithShape="0">
              <a:srgbClr val="333333">
                <a:alpha val="65000"/>
              </a:srgbClr>
            </a:outerShdw>
          </a:effectLst>
        </p:spPr>
      </p:pic>
      <p:sp>
        <p:nvSpPr>
          <p:cNvPr id="5" name="Ορθογώνιο 4">
            <a:extLst>
              <a:ext uri="{FF2B5EF4-FFF2-40B4-BE49-F238E27FC236}">
                <a16:creationId xmlns:a16="http://schemas.microsoft.com/office/drawing/2014/main" id="{507F2B43-23EA-4F49-943B-881D4B7DAB4B}"/>
              </a:ext>
            </a:extLst>
          </p:cNvPr>
          <p:cNvSpPr/>
          <p:nvPr/>
        </p:nvSpPr>
        <p:spPr>
          <a:xfrm>
            <a:off x="8184232" y="6093296"/>
            <a:ext cx="2160240"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Bank of Spain</a:t>
            </a:r>
          </a:p>
        </p:txBody>
      </p:sp>
    </p:spTree>
    <p:extLst>
      <p:ext uri="{BB962C8B-B14F-4D97-AF65-F5344CB8AC3E}">
        <p14:creationId xmlns:p14="http://schemas.microsoft.com/office/powerpoint/2010/main" val="64114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a:xfrm>
            <a:off x="3701430" y="116632"/>
            <a:ext cx="4789140" cy="457614"/>
          </a:xfrm>
        </p:spPr>
        <p:txBody>
          <a:bodyPr rtlCol="0">
            <a:normAutofit/>
          </a:bodyPr>
          <a:lstStyle/>
          <a:p>
            <a:pPr rtl="0"/>
            <a:r>
              <a:rPr lang="en-US" sz="2400" b="1" dirty="0">
                <a:solidFill>
                  <a:schemeClr val="accent3"/>
                </a:solidFill>
                <a:effectLst>
                  <a:outerShdw blurRad="38100" dist="38100" dir="2700000" algn="tl">
                    <a:srgbClr val="000000">
                      <a:alpha val="43137"/>
                    </a:srgbClr>
                  </a:outerShdw>
                </a:effectLst>
              </a:rPr>
              <a:t>GBP – EU EXCHANGE RATE</a:t>
            </a:r>
            <a:endParaRPr lang="el-GR" sz="2400" b="1" dirty="0">
              <a:solidFill>
                <a:schemeClr val="accent3"/>
              </a:solidFill>
              <a:effectLst>
                <a:outerShdw blurRad="38100" dist="38100" dir="2700000" algn="tl">
                  <a:srgbClr val="000000">
                    <a:alpha val="43137"/>
                  </a:srgbClr>
                </a:outerShdw>
              </a:effectLst>
            </a:endParaRPr>
          </a:p>
        </p:txBody>
      </p:sp>
      <p:pic>
        <p:nvPicPr>
          <p:cNvPr id="14" name="Εικόνα 13" descr="Εικόνα που περιέχει στιγμιότυπο οθόνης&#10;&#10;Περιγραφή που δημιουργήθηκε αυτόματα">
            <a:extLst>
              <a:ext uri="{FF2B5EF4-FFF2-40B4-BE49-F238E27FC236}">
                <a16:creationId xmlns:a16="http://schemas.microsoft.com/office/drawing/2014/main" id="{82D63676-01AE-4B29-8218-099B51C4FC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3804" y="611129"/>
            <a:ext cx="9624392" cy="2785587"/>
          </a:xfrm>
          <a:prstGeom prst="rect">
            <a:avLst/>
          </a:prstGeom>
          <a:ln>
            <a:noFill/>
          </a:ln>
          <a:effectLst>
            <a:outerShdw blurRad="292100" dist="139700" dir="2700000" algn="tl" rotWithShape="0">
              <a:srgbClr val="333333">
                <a:alpha val="65000"/>
              </a:srgbClr>
            </a:outerShdw>
          </a:effectLst>
        </p:spPr>
      </p:pic>
      <p:sp>
        <p:nvSpPr>
          <p:cNvPr id="17" name="Ορθογώνιο 16">
            <a:extLst>
              <a:ext uri="{FF2B5EF4-FFF2-40B4-BE49-F238E27FC236}">
                <a16:creationId xmlns:a16="http://schemas.microsoft.com/office/drawing/2014/main" id="{4DE3C41F-2426-4E97-BF16-17331ABCDDD6}"/>
              </a:ext>
            </a:extLst>
          </p:cNvPr>
          <p:cNvSpPr/>
          <p:nvPr/>
        </p:nvSpPr>
        <p:spPr>
          <a:xfrm>
            <a:off x="-3557" y="6461920"/>
            <a:ext cx="12192000" cy="404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pic>
        <p:nvPicPr>
          <p:cNvPr id="20" name="Εικόνα 19" descr="Εικόνα που περιέχει στιγμιότυπο οθόνης&#10;&#10;Περιγραφή που δημιουργήθηκε αυτόματα">
            <a:extLst>
              <a:ext uri="{FF2B5EF4-FFF2-40B4-BE49-F238E27FC236}">
                <a16:creationId xmlns:a16="http://schemas.microsoft.com/office/drawing/2014/main" id="{070B12FF-E3A5-44ED-945B-789086037E6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35460" y="3696139"/>
            <a:ext cx="9721080" cy="3006853"/>
          </a:xfrm>
          <a:prstGeom prst="rect">
            <a:avLst/>
          </a:prstGeom>
          <a:ln>
            <a:noFill/>
          </a:ln>
          <a:effectLst>
            <a:outerShdw blurRad="292100" dist="139700" dir="2700000" algn="tl" rotWithShape="0">
              <a:srgbClr val="333333">
                <a:alpha val="65000"/>
              </a:srgbClr>
            </a:outerShdw>
          </a:effectLst>
        </p:spPr>
      </p:pic>
      <p:sp>
        <p:nvSpPr>
          <p:cNvPr id="21" name="Ορθογώνιο 20">
            <a:extLst>
              <a:ext uri="{FF2B5EF4-FFF2-40B4-BE49-F238E27FC236}">
                <a16:creationId xmlns:a16="http://schemas.microsoft.com/office/drawing/2014/main" id="{C61FBFB5-E3B5-4675-AA50-602BF9F4DE93}"/>
              </a:ext>
            </a:extLst>
          </p:cNvPr>
          <p:cNvSpPr/>
          <p:nvPr/>
        </p:nvSpPr>
        <p:spPr>
          <a:xfrm>
            <a:off x="8184232" y="3361103"/>
            <a:ext cx="2664296"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Pound Sterling Live</a:t>
            </a:r>
          </a:p>
        </p:txBody>
      </p:sp>
      <p:sp>
        <p:nvSpPr>
          <p:cNvPr id="22" name="Ορθογώνιο 21">
            <a:extLst>
              <a:ext uri="{FF2B5EF4-FFF2-40B4-BE49-F238E27FC236}">
                <a16:creationId xmlns:a16="http://schemas.microsoft.com/office/drawing/2014/main" id="{EE4D9F36-78E2-4CD5-B1DE-D4F04A80D0D4}"/>
              </a:ext>
            </a:extLst>
          </p:cNvPr>
          <p:cNvSpPr/>
          <p:nvPr/>
        </p:nvSpPr>
        <p:spPr>
          <a:xfrm>
            <a:off x="1268778" y="6430529"/>
            <a:ext cx="2445332" cy="323165"/>
          </a:xfrm>
          <a:prstGeom prst="rect">
            <a:avLst/>
          </a:prstGeom>
        </p:spPr>
        <p:txBody>
          <a:bodyPr wrap="square">
            <a:spAutoFit/>
          </a:bodyPr>
          <a:lstStyle/>
          <a:p>
            <a:r>
              <a:rPr lang="en-US" sz="1500" dirty="0">
                <a:solidFill>
                  <a:srgbClr val="30353F"/>
                </a:solidFill>
                <a:effectLst>
                  <a:outerShdw blurRad="38100" dist="38100" dir="2700000" algn="tl">
                    <a:srgbClr val="000000">
                      <a:alpha val="43137"/>
                    </a:srgbClr>
                  </a:outerShdw>
                </a:effectLst>
              </a:rPr>
              <a:t>Source: Bank of England</a:t>
            </a:r>
          </a:p>
        </p:txBody>
      </p:sp>
    </p:spTree>
    <p:extLst>
      <p:ext uri="{BB962C8B-B14F-4D97-AF65-F5344CB8AC3E}">
        <p14:creationId xmlns:p14="http://schemas.microsoft.com/office/powerpoint/2010/main" val="3387061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1">
            <a:extLst>
              <a:ext uri="{FF2B5EF4-FFF2-40B4-BE49-F238E27FC236}">
                <a16:creationId xmlns:a16="http://schemas.microsoft.com/office/drawing/2014/main" id="{6F38F2AE-E834-4EAC-956A-849C4D5A2587}"/>
              </a:ext>
            </a:extLst>
          </p:cNvPr>
          <p:cNvSpPr>
            <a:spLocks noGrp="1"/>
          </p:cNvSpPr>
          <p:nvPr>
            <p:ph type="title"/>
          </p:nvPr>
        </p:nvSpPr>
        <p:spPr>
          <a:xfrm>
            <a:off x="8112224" y="2607628"/>
            <a:ext cx="3816424" cy="979288"/>
          </a:xfrm>
        </p:spPr>
        <p:txBody>
          <a:bodyPr/>
          <a:lstStyle/>
          <a:p>
            <a:r>
              <a:rPr lang="en-US" b="1" dirty="0">
                <a:solidFill>
                  <a:schemeClr val="accent3"/>
                </a:solidFill>
                <a:effectLst>
                  <a:outerShdw blurRad="38100" dist="38100" dir="2700000" algn="tl">
                    <a:srgbClr val="000000">
                      <a:alpha val="43137"/>
                    </a:srgbClr>
                  </a:outerShdw>
                </a:effectLst>
              </a:rPr>
              <a:t>WHAT HAPPENS NEXT?</a:t>
            </a:r>
            <a:endParaRPr lang="el-GR" b="1" dirty="0">
              <a:solidFill>
                <a:schemeClr val="accent3"/>
              </a:solidFill>
              <a:effectLst>
                <a:outerShdw blurRad="38100" dist="38100" dir="2700000" algn="tl">
                  <a:srgbClr val="000000">
                    <a:alpha val="43137"/>
                  </a:srgbClr>
                </a:outerShdw>
              </a:effectLst>
            </a:endParaRPr>
          </a:p>
        </p:txBody>
      </p:sp>
      <p:sp>
        <p:nvSpPr>
          <p:cNvPr id="7" name="TextBox 6">
            <a:extLst>
              <a:ext uri="{FF2B5EF4-FFF2-40B4-BE49-F238E27FC236}">
                <a16:creationId xmlns:a16="http://schemas.microsoft.com/office/drawing/2014/main" id="{26BC52E2-577D-41E0-8347-F432CD56EE35}"/>
              </a:ext>
            </a:extLst>
          </p:cNvPr>
          <p:cNvSpPr txBox="1"/>
          <p:nvPr/>
        </p:nvSpPr>
        <p:spPr>
          <a:xfrm>
            <a:off x="263352" y="842808"/>
            <a:ext cx="7661448" cy="4508927"/>
          </a:xfrm>
          <a:prstGeom prst="rect">
            <a:avLst/>
          </a:prstGeom>
          <a:noFill/>
        </p:spPr>
        <p:txBody>
          <a:bodyPr wrap="square" rtlCol="0">
            <a:spAutoFit/>
          </a:bodyPr>
          <a:lstStyle/>
          <a:p>
            <a:pPr marL="285750" indent="-285750">
              <a:spcAft>
                <a:spcPts val="600"/>
              </a:spcAft>
              <a:buFont typeface="Arial" panose="020B0604020202020204" pitchFamily="34" charset="0"/>
              <a:buChar char="•"/>
            </a:pPr>
            <a:r>
              <a:rPr lang="en-US" sz="1900" dirty="0">
                <a:solidFill>
                  <a:schemeClr val="accent2">
                    <a:lumMod val="50000"/>
                  </a:schemeClr>
                </a:solidFill>
              </a:rPr>
              <a:t>On 31</a:t>
            </a:r>
            <a:r>
              <a:rPr lang="en-US" sz="1900" baseline="30000" dirty="0">
                <a:solidFill>
                  <a:schemeClr val="accent2">
                    <a:lumMod val="50000"/>
                  </a:schemeClr>
                </a:solidFill>
              </a:rPr>
              <a:t>st</a:t>
            </a:r>
            <a:r>
              <a:rPr lang="en-US" sz="1900" dirty="0">
                <a:solidFill>
                  <a:schemeClr val="accent2">
                    <a:lumMod val="50000"/>
                  </a:schemeClr>
                </a:solidFill>
              </a:rPr>
              <a:t> January 2020, trade negotiations will take place between the EU and the UK in order to discuss a possible trade agreement that will be discussed later, on June 2020.</a:t>
            </a:r>
          </a:p>
          <a:p>
            <a:pPr marL="285750" indent="-285750">
              <a:spcBef>
                <a:spcPts val="600"/>
              </a:spcBef>
              <a:spcAft>
                <a:spcPts val="600"/>
              </a:spcAft>
              <a:buFont typeface="Arial" panose="020B0604020202020204" pitchFamily="34" charset="0"/>
              <a:buChar char="•"/>
            </a:pPr>
            <a:r>
              <a:rPr lang="en-US" sz="1900" dirty="0">
                <a:solidFill>
                  <a:schemeClr val="accent2">
                    <a:lumMod val="50000"/>
                  </a:schemeClr>
                </a:solidFill>
              </a:rPr>
              <a:t>If a deal passes, the new relationship between the UK and the EU will take place starting by January 2021. </a:t>
            </a:r>
          </a:p>
          <a:p>
            <a:pPr marL="285750" indent="-285750">
              <a:spcBef>
                <a:spcPts val="600"/>
              </a:spcBef>
              <a:spcAft>
                <a:spcPts val="600"/>
              </a:spcAft>
              <a:buFont typeface="Arial" panose="020B0604020202020204" pitchFamily="34" charset="0"/>
              <a:buChar char="•"/>
            </a:pPr>
            <a:r>
              <a:rPr lang="en-US" sz="1900" dirty="0">
                <a:solidFill>
                  <a:schemeClr val="accent2">
                    <a:lumMod val="50000"/>
                  </a:schemeClr>
                </a:solidFill>
              </a:rPr>
              <a:t>However if an agreement is not reached, Great Britain will have to choose between getting an extended transition period (1-2 years) or leave the EU with no trade deal (No-deal Brexit).</a:t>
            </a:r>
          </a:p>
          <a:p>
            <a:pPr marL="285750" indent="-285750">
              <a:spcBef>
                <a:spcPts val="600"/>
              </a:spcBef>
              <a:spcAft>
                <a:spcPts val="600"/>
              </a:spcAft>
              <a:buFont typeface="Arial" panose="020B0604020202020204" pitchFamily="34" charset="0"/>
              <a:buChar char="•"/>
            </a:pPr>
            <a:r>
              <a:rPr lang="en-US" sz="1900" dirty="0">
                <a:solidFill>
                  <a:schemeClr val="accent2">
                    <a:lumMod val="50000"/>
                  </a:schemeClr>
                </a:solidFill>
              </a:rPr>
              <a:t>Boris Johnson has ruled out any extended period option.</a:t>
            </a:r>
          </a:p>
          <a:p>
            <a:pPr marL="285750" indent="-285750">
              <a:spcBef>
                <a:spcPts val="600"/>
              </a:spcBef>
              <a:spcAft>
                <a:spcPts val="600"/>
              </a:spcAft>
              <a:buFont typeface="Arial" panose="020B0604020202020204" pitchFamily="34" charset="0"/>
              <a:buChar char="•"/>
            </a:pPr>
            <a:r>
              <a:rPr lang="en-US" sz="1900" dirty="0">
                <a:solidFill>
                  <a:schemeClr val="accent2">
                    <a:lumMod val="50000"/>
                  </a:schemeClr>
                </a:solidFill>
              </a:rPr>
              <a:t>Besides trade, the UK has to agree on other sectors as well which include security and law enforcement and the European Arrest Warrant scheme from which the UK has expressed its will to depart.</a:t>
            </a:r>
          </a:p>
        </p:txBody>
      </p:sp>
    </p:spTree>
    <p:extLst>
      <p:ext uri="{BB962C8B-B14F-4D97-AF65-F5344CB8AC3E}">
        <p14:creationId xmlns:p14="http://schemas.microsoft.com/office/powerpoint/2010/main" val="798573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1">
            <a:extLst>
              <a:ext uri="{FF2B5EF4-FFF2-40B4-BE49-F238E27FC236}">
                <a16:creationId xmlns:a16="http://schemas.microsoft.com/office/drawing/2014/main" id="{05D2ADC0-2366-4603-B844-3C430E673124}"/>
              </a:ext>
            </a:extLst>
          </p:cNvPr>
          <p:cNvSpPr>
            <a:spLocks noGrp="1"/>
          </p:cNvSpPr>
          <p:nvPr>
            <p:ph type="title"/>
          </p:nvPr>
        </p:nvSpPr>
        <p:spPr>
          <a:xfrm>
            <a:off x="119336" y="188640"/>
            <a:ext cx="4896544" cy="529622"/>
          </a:xfrm>
        </p:spPr>
        <p:txBody>
          <a:bodyPr rtlCol="0">
            <a:normAutofit fontScale="90000"/>
          </a:bodyPr>
          <a:lstStyle/>
          <a:p>
            <a:pPr rtl="0"/>
            <a:r>
              <a:rPr lang="en-US" u="sng" dirty="0">
                <a:solidFill>
                  <a:schemeClr val="accent3"/>
                </a:solidFill>
                <a:effectLst>
                  <a:outerShdw blurRad="38100" dist="38100" dir="2700000" algn="tl">
                    <a:srgbClr val="000000">
                      <a:alpha val="43137"/>
                    </a:srgbClr>
                  </a:outerShdw>
                </a:effectLst>
              </a:rPr>
              <a:t>References</a:t>
            </a:r>
            <a:r>
              <a:rPr lang="en-US" dirty="0">
                <a:solidFill>
                  <a:schemeClr val="accent3"/>
                </a:solidFill>
                <a:effectLst>
                  <a:outerShdw blurRad="38100" dist="38100" dir="2700000" algn="tl">
                    <a:srgbClr val="000000">
                      <a:alpha val="43137"/>
                    </a:srgbClr>
                  </a:outerShdw>
                </a:effectLst>
              </a:rPr>
              <a:t>:</a:t>
            </a:r>
            <a:endParaRPr lang="el-GR" dirty="0">
              <a:solidFill>
                <a:schemeClr val="accent3"/>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F6FDD2AD-6946-41EC-A7C4-0C81BB062243}"/>
              </a:ext>
            </a:extLst>
          </p:cNvPr>
          <p:cNvSpPr txBox="1"/>
          <p:nvPr/>
        </p:nvSpPr>
        <p:spPr>
          <a:xfrm>
            <a:off x="191344" y="836712"/>
            <a:ext cx="11881320" cy="5601533"/>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Northern Ireland Statistics and Research Agency (October 2019), </a:t>
            </a:r>
            <a:r>
              <a:rPr lang="en-US" sz="1400" i="1" dirty="0">
                <a:effectLst>
                  <a:outerShdw blurRad="38100" dist="38100" dir="2700000" algn="tl">
                    <a:srgbClr val="000000">
                      <a:alpha val="43137"/>
                    </a:srgbClr>
                  </a:outerShdw>
                </a:effectLst>
              </a:rPr>
              <a:t>Overview of NI trade with GB</a:t>
            </a:r>
            <a:r>
              <a:rPr lang="en-US" sz="1400" dirty="0">
                <a:effectLst>
                  <a:outerShdw blurRad="38100" dist="38100" dir="2700000" algn="tl">
                    <a:srgbClr val="000000">
                      <a:alpha val="43137"/>
                    </a:srgbClr>
                  </a:outerShdw>
                </a:effectLst>
              </a:rPr>
              <a:t> (retrieved from: </a:t>
            </a:r>
            <a:r>
              <a:rPr lang="en-US" sz="1400" dirty="0">
                <a:solidFill>
                  <a:schemeClr val="accent3"/>
                </a:solidFill>
                <a:hlinkClick r:id="rId2">
                  <a:extLst>
                    <a:ext uri="{A12FA001-AC4F-418D-AE19-62706E023703}">
                      <ahyp:hlinkClr xmlns:ahyp="http://schemas.microsoft.com/office/drawing/2018/hyperlinkcolor" val="tx"/>
                    </a:ext>
                  </a:extLst>
                </a:hlinkClick>
              </a:rPr>
              <a:t>https://www.nisra.gov.uk/sites/nisra.gov.uk/files/publications/NISRA_Overview_of_NI_Trade_with_GB_2017_0.pdf</a:t>
            </a:r>
            <a:r>
              <a:rPr lang="en-US" sz="1400" dirty="0">
                <a:effectLst>
                  <a:outerShdw blurRad="38100" dist="38100" dir="2700000" algn="tl">
                    <a:srgbClr val="000000">
                      <a:alpha val="43137"/>
                    </a:srgbClr>
                  </a:outerShdw>
                </a:effectLst>
              </a:rPr>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House of Commons Library (5.11.2019), </a:t>
            </a:r>
            <a:r>
              <a:rPr lang="en-US" sz="1400" i="1" dirty="0">
                <a:effectLst>
                  <a:outerShdw blurRad="38100" dist="38100" dir="2700000" algn="tl">
                    <a:srgbClr val="000000">
                      <a:alpha val="43137"/>
                    </a:srgbClr>
                  </a:outerShdw>
                </a:effectLst>
              </a:rPr>
              <a:t>UK Trade with Ireland</a:t>
            </a:r>
            <a:r>
              <a:rPr lang="en-US" sz="1400" dirty="0">
                <a:effectLst>
                  <a:outerShdw blurRad="38100" dist="38100" dir="2700000" algn="tl">
                    <a:srgbClr val="000000">
                      <a:alpha val="43137"/>
                    </a:srgbClr>
                  </a:outerShdw>
                </a:effectLst>
              </a:rPr>
              <a:t> (retrieved from: </a:t>
            </a:r>
            <a:r>
              <a:rPr lang="en-US" sz="1400" dirty="0">
                <a:solidFill>
                  <a:schemeClr val="accent3"/>
                </a:solidFill>
                <a:hlinkClick r:id="rId3">
                  <a:extLst>
                    <a:ext uri="{A12FA001-AC4F-418D-AE19-62706E023703}">
                      <ahyp:hlinkClr xmlns:ahyp="http://schemas.microsoft.com/office/drawing/2018/hyperlinkcolor" val="tx"/>
                    </a:ext>
                  </a:extLst>
                </a:hlinkClick>
              </a:rPr>
              <a:t>https://researchbriefings.parliament.uk/ResearchBriefing/Summary/CBP-8173</a:t>
            </a:r>
            <a:r>
              <a:rPr lang="en-US" sz="1400" dirty="0">
                <a:effectLst>
                  <a:outerShdw blurRad="38100" dist="38100" dir="2700000" algn="tl">
                    <a:srgbClr val="000000">
                      <a:alpha val="43137"/>
                    </a:srgbClr>
                  </a:outerShdw>
                </a:effectLst>
              </a:rPr>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BBC (21.10.2019), </a:t>
            </a:r>
            <a:r>
              <a:rPr lang="en-US" sz="1400" i="1" dirty="0">
                <a:effectLst>
                  <a:outerShdw blurRad="38100" dist="38100" dir="2700000" algn="tl">
                    <a:srgbClr val="000000">
                      <a:alpha val="43137"/>
                    </a:srgbClr>
                  </a:outerShdw>
                </a:effectLst>
              </a:rPr>
              <a:t>Brexit: What is in Boris Johnson’s new deal with the EU?</a:t>
            </a:r>
            <a:r>
              <a:rPr lang="en-US" sz="1400" dirty="0">
                <a:effectLst>
                  <a:outerShdw blurRad="38100" dist="38100" dir="2700000" algn="tl">
                    <a:srgbClr val="000000">
                      <a:alpha val="43137"/>
                    </a:srgbClr>
                  </a:outerShdw>
                </a:effectLst>
              </a:rPr>
              <a:t> (retrieved from: </a:t>
            </a:r>
            <a:r>
              <a:rPr lang="en-US" sz="1400" dirty="0">
                <a:solidFill>
                  <a:schemeClr val="accent3"/>
                </a:solidFill>
                <a:hlinkClick r:id="rId4">
                  <a:extLst>
                    <a:ext uri="{A12FA001-AC4F-418D-AE19-62706E023703}">
                      <ahyp:hlinkClr xmlns:ahyp="http://schemas.microsoft.com/office/drawing/2018/hyperlinkcolor" val="tx"/>
                    </a:ext>
                  </a:extLst>
                </a:hlinkClick>
              </a:rPr>
              <a:t>https://www.bbc.com/news/uk-50083026</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House of Commons Library (1.11.2019), </a:t>
            </a:r>
            <a:r>
              <a:rPr lang="en-US" sz="1400" i="1" dirty="0">
                <a:effectLst>
                  <a:outerShdw blurRad="38100" dist="38100" dir="2700000" algn="tl">
                    <a:srgbClr val="000000">
                      <a:alpha val="43137"/>
                    </a:srgbClr>
                  </a:outerShdw>
                </a:effectLst>
              </a:rPr>
              <a:t>Statistics on UK-EU trade</a:t>
            </a:r>
            <a:r>
              <a:rPr lang="en-US" sz="1400" dirty="0">
                <a:effectLst>
                  <a:outerShdw blurRad="38100" dist="38100" dir="2700000" algn="tl">
                    <a:srgbClr val="000000">
                      <a:alpha val="43137"/>
                    </a:srgbClr>
                  </a:outerShdw>
                </a:effectLst>
              </a:rPr>
              <a:t> (retrieved from: </a:t>
            </a:r>
            <a:r>
              <a:rPr lang="en-US" sz="1400" dirty="0">
                <a:solidFill>
                  <a:schemeClr val="accent3"/>
                </a:solidFill>
                <a:hlinkClick r:id="rId5">
                  <a:extLst>
                    <a:ext uri="{A12FA001-AC4F-418D-AE19-62706E023703}">
                      <ahyp:hlinkClr xmlns:ahyp="http://schemas.microsoft.com/office/drawing/2018/hyperlinkcolor" val="tx"/>
                    </a:ext>
                  </a:extLst>
                </a:hlinkClick>
              </a:rPr>
              <a:t>https://researchbriefings.parliament.uk/ResearchBriefing/Summary/CBP-7851</a:t>
            </a:r>
            <a:r>
              <a:rPr lang="en-US" sz="1400" dirty="0"/>
              <a:t>)</a:t>
            </a:r>
          </a:p>
          <a:p>
            <a:pPr marL="285750" indent="-285750">
              <a:buFont typeface="Arial" panose="020B0604020202020204" pitchFamily="34" charset="0"/>
              <a:buChar char="•"/>
            </a:pPr>
            <a:r>
              <a:rPr lang="en-US" sz="1400" dirty="0" err="1">
                <a:effectLst>
                  <a:outerShdw blurRad="38100" dist="38100" dir="2700000" algn="tl">
                    <a:srgbClr val="000000">
                      <a:alpha val="43137"/>
                    </a:srgbClr>
                  </a:outerShdw>
                </a:effectLst>
              </a:rPr>
              <a:t>Euronews</a:t>
            </a:r>
            <a:r>
              <a:rPr lang="en-US" sz="1400" dirty="0">
                <a:effectLst>
                  <a:outerShdw blurRad="38100" dist="38100" dir="2700000" algn="tl">
                    <a:srgbClr val="000000">
                      <a:alpha val="43137"/>
                    </a:srgbClr>
                  </a:outerShdw>
                </a:effectLst>
              </a:rPr>
              <a:t> (4.12.2019), </a:t>
            </a:r>
            <a:r>
              <a:rPr lang="en-US" sz="1400" i="1" dirty="0">
                <a:effectLst>
                  <a:outerShdw blurRad="38100" dist="38100" dir="2700000" algn="tl">
                    <a:srgbClr val="000000">
                      <a:alpha val="43137"/>
                    </a:srgbClr>
                  </a:outerShdw>
                </a:effectLst>
              </a:rPr>
              <a:t>What would a no-deal Brexit mean for EU and UK citizens’ rights? </a:t>
            </a:r>
            <a:r>
              <a:rPr lang="en-US" sz="1400" dirty="0">
                <a:effectLst>
                  <a:outerShdw blurRad="38100" dist="38100" dir="2700000" algn="tl">
                    <a:srgbClr val="000000">
                      <a:alpha val="43137"/>
                    </a:srgbClr>
                  </a:outerShdw>
                </a:effectLst>
              </a:rPr>
              <a:t>(retrieved from: </a:t>
            </a:r>
            <a:r>
              <a:rPr lang="en-US" sz="1400" dirty="0">
                <a:solidFill>
                  <a:schemeClr val="accent3"/>
                </a:solidFill>
                <a:hlinkClick r:id="rId6">
                  <a:extLst>
                    <a:ext uri="{A12FA001-AC4F-418D-AE19-62706E023703}">
                      <ahyp:hlinkClr xmlns:ahyp="http://schemas.microsoft.com/office/drawing/2018/hyperlinkcolor" val="tx"/>
                    </a:ext>
                  </a:extLst>
                </a:hlinkClick>
              </a:rPr>
              <a:t>https://www.euronews.com/2019/01/10/what-would-a-no-deal-brexit-mean-for-citizens-rights</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House of Commons Library (30.1.2017), </a:t>
            </a:r>
            <a:r>
              <a:rPr lang="en-US" sz="1400" i="1" dirty="0">
                <a:effectLst>
                  <a:outerShdw blurRad="38100" dist="38100" dir="2700000" algn="tl">
                    <a:srgbClr val="000000">
                      <a:alpha val="43137"/>
                    </a:srgbClr>
                  </a:outerShdw>
                </a:effectLst>
              </a:rPr>
              <a:t>Brexit: Trade aspects </a:t>
            </a:r>
            <a:r>
              <a:rPr lang="en-US" sz="1400" dirty="0">
                <a:effectLst>
                  <a:outerShdw blurRad="38100" dist="38100" dir="2700000" algn="tl">
                    <a:srgbClr val="000000">
                      <a:alpha val="43137"/>
                    </a:srgbClr>
                  </a:outerShdw>
                </a:effectLst>
              </a:rPr>
              <a:t>(retrieved from: </a:t>
            </a:r>
            <a:r>
              <a:rPr lang="en-US" sz="1400" dirty="0">
                <a:solidFill>
                  <a:schemeClr val="accent3"/>
                </a:solidFill>
                <a:hlinkClick r:id="rId7">
                  <a:extLst>
                    <a:ext uri="{A12FA001-AC4F-418D-AE19-62706E023703}">
                      <ahyp:hlinkClr xmlns:ahyp="http://schemas.microsoft.com/office/drawing/2018/hyperlinkcolor" val="tx"/>
                    </a:ext>
                  </a:extLst>
                </a:hlinkClick>
              </a:rPr>
              <a:t>https://www.europarl.europa.eu/meetdocs/2014_2019/documents/deea/dv/8-1-brexit-trade_20170209_/8-1-brexit-trade_20170209_en.pdf</a:t>
            </a:r>
            <a:r>
              <a:rPr lang="en-US" sz="1400" dirty="0">
                <a:effectLst>
                  <a:outerShdw blurRad="38100" dist="38100" dir="2700000" algn="tl">
                    <a:srgbClr val="000000">
                      <a:alpha val="43137"/>
                    </a:srgbClr>
                  </a:outerShdw>
                </a:effectLst>
              </a:rPr>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European Commission (13.11.2018), </a:t>
            </a:r>
            <a:r>
              <a:rPr lang="en-US" sz="1400" i="1" dirty="0">
                <a:effectLst>
                  <a:outerShdw blurRad="38100" dist="38100" dir="2700000" algn="tl">
                    <a:srgbClr val="000000">
                      <a:alpha val="43137"/>
                    </a:srgbClr>
                  </a:outerShdw>
                </a:effectLst>
              </a:rPr>
              <a:t>Contingency Action Plan </a:t>
            </a:r>
            <a:r>
              <a:rPr lang="en-US" sz="1400" dirty="0">
                <a:effectLst>
                  <a:outerShdw blurRad="38100" dist="38100" dir="2700000" algn="tl">
                    <a:srgbClr val="000000">
                      <a:alpha val="43137"/>
                    </a:srgbClr>
                  </a:outerShdw>
                </a:effectLst>
              </a:rPr>
              <a:t>(retrieved from: </a:t>
            </a:r>
            <a:r>
              <a:rPr lang="en-US" sz="1400" dirty="0">
                <a:solidFill>
                  <a:schemeClr val="accent3"/>
                </a:solidFill>
                <a:hlinkClick r:id="rId8">
                  <a:extLst>
                    <a:ext uri="{A12FA001-AC4F-418D-AE19-62706E023703}">
                      <ahyp:hlinkClr xmlns:ahyp="http://schemas.microsoft.com/office/drawing/2018/hyperlinkcolor" val="tx"/>
                    </a:ext>
                  </a:extLst>
                </a:hlinkClick>
              </a:rPr>
              <a:t>https://eur-lex.europa.eu/legal-content/EN/TXT/HTML/?uri=CELEX:52018DC0880&amp;from=EN</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European Council (9.7.2019), </a:t>
            </a:r>
            <a:r>
              <a:rPr lang="en-US" sz="1400" i="1" dirty="0">
                <a:effectLst>
                  <a:outerShdw blurRad="38100" dist="38100" dir="2700000" algn="tl">
                    <a:srgbClr val="000000">
                      <a:alpha val="43137"/>
                    </a:srgbClr>
                  </a:outerShdw>
                </a:effectLst>
              </a:rPr>
              <a:t>2019 EU budget: Council adopts contingency measures for a no-deal Brexit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9">
                  <a:extLst>
                    <a:ext uri="{A12FA001-AC4F-418D-AE19-62706E023703}">
                      <ahyp:hlinkClr xmlns:ahyp="http://schemas.microsoft.com/office/drawing/2018/hyperlinkcolor" val="tx"/>
                    </a:ext>
                  </a:extLst>
                </a:hlinkClick>
              </a:rPr>
              <a:t>https://www.consilium.europa.eu/en/press/press-releases/2019/07/09/2019-eu-budget-council-adopts-contingency-measures-for-a-no-deal-brexit/#</a:t>
            </a:r>
            <a:r>
              <a:rPr lang="en-US" sz="1400" dirty="0">
                <a:effectLst>
                  <a:outerShdw blurRad="38100" dist="38100" dir="2700000" algn="tl">
                    <a:srgbClr val="000000">
                      <a:alpha val="43137"/>
                    </a:srgbClr>
                  </a:outerShdw>
                </a:effectLst>
              </a:rPr>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Institute for Government (12.6.2019), </a:t>
            </a:r>
            <a:r>
              <a:rPr lang="en-US" sz="1400" i="1" dirty="0">
                <a:effectLst>
                  <a:outerShdw blurRad="38100" dist="38100" dir="2700000" algn="tl">
                    <a:srgbClr val="000000">
                      <a:alpha val="43137"/>
                    </a:srgbClr>
                  </a:outerShdw>
                </a:effectLst>
              </a:rPr>
              <a:t>No-Deal Brexit: EU preparations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10">
                  <a:extLst>
                    <a:ext uri="{A12FA001-AC4F-418D-AE19-62706E023703}">
                      <ahyp:hlinkClr xmlns:ahyp="http://schemas.microsoft.com/office/drawing/2018/hyperlinkcolor" val="tx"/>
                    </a:ext>
                  </a:extLst>
                </a:hlinkClick>
              </a:rPr>
              <a:t>https://www.instituteforgovernment.org.uk/explainers/no-deal-brexit-eu-preparations</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UK Government – Official Site (13.9.2018), </a:t>
            </a:r>
            <a:r>
              <a:rPr lang="en-US" sz="1400" i="1" dirty="0">
                <a:effectLst>
                  <a:outerShdw blurRad="38100" dist="38100" dir="2700000" algn="tl">
                    <a:srgbClr val="000000">
                      <a:alpha val="43137"/>
                    </a:srgbClr>
                  </a:outerShdw>
                </a:effectLst>
              </a:rPr>
              <a:t>How telecoms businesses will be impacted if there’s no-deal Brexit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11">
                  <a:extLst>
                    <a:ext uri="{A12FA001-AC4F-418D-AE19-62706E023703}">
                      <ahyp:hlinkClr xmlns:ahyp="http://schemas.microsoft.com/office/drawing/2018/hyperlinkcolor" val="tx"/>
                    </a:ext>
                  </a:extLst>
                </a:hlinkClick>
              </a:rPr>
              <a:t>https://www.gov.uk/government/publications/what-telecoms-businesses-should-do-if-theres-no-brexit-deal/what-telecoms-businesses-should-do-if-theres-no-brexit-deal</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London School of Economics (2016), </a:t>
            </a:r>
            <a:r>
              <a:rPr lang="en-US" sz="1400" i="1" dirty="0">
                <a:effectLst>
                  <a:outerShdw blurRad="38100" dist="38100" dir="2700000" algn="tl">
                    <a:srgbClr val="000000">
                      <a:alpha val="43137"/>
                    </a:srgbClr>
                  </a:outerShdw>
                </a:effectLst>
              </a:rPr>
              <a:t>The economic impact of Brexit: jobs, growth and the public finances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12">
                  <a:extLst>
                    <a:ext uri="{A12FA001-AC4F-418D-AE19-62706E023703}">
                      <ahyp:hlinkClr xmlns:ahyp="http://schemas.microsoft.com/office/drawing/2018/hyperlinkcolor" val="tx"/>
                    </a:ext>
                  </a:extLst>
                </a:hlinkClick>
              </a:rPr>
              <a:t>https://www.lse.ac.uk/europeanInstitute/LSE-Commission/Hearing-11---The-impact-of-Brexit-on-jobs-and-economic-growth-sumary.pdf</a:t>
            </a:r>
            <a:r>
              <a:rPr lang="en-US" sz="1400" dirty="0"/>
              <a:t>)</a:t>
            </a:r>
          </a:p>
          <a:p>
            <a:pPr marL="285750" indent="-285750">
              <a:buFont typeface="Arial" panose="020B0604020202020204" pitchFamily="34" charset="0"/>
              <a:buChar char="•"/>
            </a:pPr>
            <a:r>
              <a:rPr lang="en-US" sz="1400" i="1" dirty="0">
                <a:effectLst>
                  <a:outerShdw blurRad="38100" dist="38100" dir="2700000" algn="tl">
                    <a:srgbClr val="000000">
                      <a:alpha val="43137"/>
                    </a:srgbClr>
                  </a:outerShdw>
                </a:effectLst>
              </a:rPr>
              <a:t> </a:t>
            </a:r>
            <a:r>
              <a:rPr lang="en-US" sz="1400" dirty="0">
                <a:effectLst>
                  <a:outerShdw blurRad="38100" dist="38100" dir="2700000" algn="tl">
                    <a:srgbClr val="000000">
                      <a:alpha val="43137"/>
                    </a:srgbClr>
                  </a:outerShdw>
                </a:effectLst>
              </a:rPr>
              <a:t>European Commission (13.11.2018), Brexit: European Commission intensifies preparedness work and outlines contingency action plan in the event of a no deal scenario with the UK (retrieved from: </a:t>
            </a:r>
            <a:r>
              <a:rPr lang="en-US" sz="1400" dirty="0">
                <a:solidFill>
                  <a:schemeClr val="accent3"/>
                </a:solidFill>
                <a:effectLst>
                  <a:outerShdw blurRad="38100" dist="38100" dir="2700000" algn="tl">
                    <a:srgbClr val="000000">
                      <a:alpha val="43137"/>
                    </a:srgbClr>
                  </a:outerShdw>
                </a:effectLst>
                <a:hlinkClick r:id="rId13">
                  <a:extLst>
                    <a:ext uri="{A12FA001-AC4F-418D-AE19-62706E023703}">
                      <ahyp:hlinkClr xmlns:ahyp="http://schemas.microsoft.com/office/drawing/2018/hyperlinkcolor" val="tx"/>
                    </a:ext>
                  </a:extLst>
                </a:hlinkClick>
              </a:rPr>
              <a:t>https://ec.europa.eu/ireland/news/brexit-european-commission-intensifies-preparedness-work-and-outlines-contingency-action-plan-in-the-event-of-a-no-deal-scenario-with-the-UK_en</a:t>
            </a:r>
            <a:r>
              <a:rPr lang="en-US" sz="1400" dirty="0"/>
              <a:t>)</a:t>
            </a:r>
            <a:endParaRPr lang="en-US" sz="14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440500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Τίτλος 1">
            <a:extLst>
              <a:ext uri="{FF2B5EF4-FFF2-40B4-BE49-F238E27FC236}">
                <a16:creationId xmlns:a16="http://schemas.microsoft.com/office/drawing/2014/main" id="{05D2ADC0-2366-4603-B844-3C430E673124}"/>
              </a:ext>
            </a:extLst>
          </p:cNvPr>
          <p:cNvSpPr>
            <a:spLocks noGrp="1"/>
          </p:cNvSpPr>
          <p:nvPr>
            <p:ph type="title"/>
          </p:nvPr>
        </p:nvSpPr>
        <p:spPr>
          <a:xfrm>
            <a:off x="119336" y="188640"/>
            <a:ext cx="4896544" cy="529622"/>
          </a:xfrm>
        </p:spPr>
        <p:txBody>
          <a:bodyPr rtlCol="0">
            <a:normAutofit fontScale="90000"/>
          </a:bodyPr>
          <a:lstStyle/>
          <a:p>
            <a:pPr rtl="0"/>
            <a:r>
              <a:rPr lang="en-US" u="sng" dirty="0">
                <a:solidFill>
                  <a:schemeClr val="accent3"/>
                </a:solidFill>
                <a:effectLst>
                  <a:outerShdw blurRad="38100" dist="38100" dir="2700000" algn="tl">
                    <a:srgbClr val="000000">
                      <a:alpha val="43137"/>
                    </a:srgbClr>
                  </a:outerShdw>
                </a:effectLst>
              </a:rPr>
              <a:t>References</a:t>
            </a:r>
            <a:r>
              <a:rPr lang="en-US" dirty="0">
                <a:solidFill>
                  <a:schemeClr val="accent3"/>
                </a:solidFill>
                <a:effectLst>
                  <a:outerShdw blurRad="38100" dist="38100" dir="2700000" algn="tl">
                    <a:srgbClr val="000000">
                      <a:alpha val="43137"/>
                    </a:srgbClr>
                  </a:outerShdw>
                </a:effectLst>
              </a:rPr>
              <a:t>:</a:t>
            </a:r>
            <a:endParaRPr lang="el-GR" dirty="0">
              <a:solidFill>
                <a:schemeClr val="accent3"/>
              </a:solidFill>
              <a:effectLst>
                <a:outerShdw blurRad="38100" dist="38100" dir="2700000" algn="tl">
                  <a:srgbClr val="000000">
                    <a:alpha val="43137"/>
                  </a:srgbClr>
                </a:outerShdw>
              </a:effectLst>
            </a:endParaRPr>
          </a:p>
        </p:txBody>
      </p:sp>
      <p:sp>
        <p:nvSpPr>
          <p:cNvPr id="3" name="TextBox 2">
            <a:extLst>
              <a:ext uri="{FF2B5EF4-FFF2-40B4-BE49-F238E27FC236}">
                <a16:creationId xmlns:a16="http://schemas.microsoft.com/office/drawing/2014/main" id="{F6FDD2AD-6946-41EC-A7C4-0C81BB062243}"/>
              </a:ext>
            </a:extLst>
          </p:cNvPr>
          <p:cNvSpPr txBox="1"/>
          <p:nvPr/>
        </p:nvSpPr>
        <p:spPr>
          <a:xfrm>
            <a:off x="191344" y="836712"/>
            <a:ext cx="11881320" cy="5601533"/>
          </a:xfrm>
          <a:prstGeom prst="rect">
            <a:avLst/>
          </a:prstGeom>
          <a:noFill/>
        </p:spPr>
        <p:txBody>
          <a:bodyPr wrap="square" lIns="0" tIns="0" rIns="0" bIns="0" rtlCol="0">
            <a:spAutoFit/>
          </a:bodyPr>
          <a:lstStyle/>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European Commission (23.1.2019), </a:t>
            </a:r>
            <a:r>
              <a:rPr lang="en-US" sz="1400" i="1" dirty="0">
                <a:effectLst>
                  <a:outerShdw blurRad="38100" dist="38100" dir="2700000" algn="tl">
                    <a:srgbClr val="000000">
                      <a:alpha val="43137"/>
                    </a:srgbClr>
                  </a:outerShdw>
                </a:effectLst>
              </a:rPr>
              <a:t>Brexit preparedness: European Commission adopts two contingency proposals to help mitigate impact of “no-deal” Brexit on EU fisheries</a:t>
            </a:r>
            <a:r>
              <a:rPr lang="en-US" sz="1400" dirty="0">
                <a:effectLst>
                  <a:outerShdw blurRad="38100" dist="38100" dir="2700000" algn="tl">
                    <a:srgbClr val="000000">
                      <a:alpha val="43137"/>
                    </a:srgbClr>
                  </a:outerShdw>
                </a:effectLst>
              </a:rPr>
              <a:t> (retrieved from: </a:t>
            </a:r>
            <a:r>
              <a:rPr lang="en-US" sz="1400" dirty="0">
                <a:solidFill>
                  <a:schemeClr val="accent3"/>
                </a:solidFill>
                <a:effectLst>
                  <a:outerShdw blurRad="38100" dist="38100" dir="2700000" algn="tl">
                    <a:srgbClr val="000000">
                      <a:alpha val="43137"/>
                    </a:srgbClr>
                  </a:outerShdw>
                </a:effectLst>
                <a:hlinkClick r:id="rId2">
                  <a:extLst>
                    <a:ext uri="{A12FA001-AC4F-418D-AE19-62706E023703}">
                      <ahyp:hlinkClr xmlns:ahyp="http://schemas.microsoft.com/office/drawing/2018/hyperlinkcolor" val="tx"/>
                    </a:ext>
                  </a:extLst>
                </a:hlinkClick>
              </a:rPr>
              <a:t>https://ec.europa.eu/ireland/news/brexit-preparedness-european-commission-adopts-two-contingency-proposals-to-help-mitigate-impact-of-no-deal-brexit-on-eu-fisheries_en</a:t>
            </a:r>
            <a:r>
              <a:rPr lang="en-US" sz="1400" dirty="0">
                <a:effectLst>
                  <a:outerShdw blurRad="38100" dist="38100" dir="2700000" algn="tl">
                    <a:srgbClr val="000000">
                      <a:alpha val="43137"/>
                    </a:srgbClr>
                  </a:outerShdw>
                </a:effectLst>
              </a:rPr>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Institute for government, </a:t>
            </a:r>
            <a:r>
              <a:rPr lang="en-US" sz="1400" i="1" dirty="0">
                <a:effectLst>
                  <a:outerShdw blurRad="38100" dist="38100" dir="2700000" algn="tl">
                    <a:srgbClr val="000000">
                      <a:alpha val="43137"/>
                    </a:srgbClr>
                  </a:outerShdw>
                </a:effectLst>
              </a:rPr>
              <a:t>Options for the UK's relationship with the EU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3">
                  <a:extLst>
                    <a:ext uri="{A12FA001-AC4F-418D-AE19-62706E023703}">
                      <ahyp:hlinkClr xmlns:ahyp="http://schemas.microsoft.com/office/drawing/2018/hyperlinkcolor" val="tx"/>
                    </a:ext>
                  </a:extLst>
                </a:hlinkClick>
              </a:rPr>
              <a:t>https://www.instituteforgovernment.org.uk/summary-trade-after-Brexit</a:t>
            </a:r>
            <a:r>
              <a:rPr lang="en-US" sz="1400" dirty="0"/>
              <a:t>)</a:t>
            </a:r>
          </a:p>
          <a:p>
            <a:pPr marL="285750" indent="-285750">
              <a:buFont typeface="Arial" panose="020B0604020202020204" pitchFamily="34" charset="0"/>
              <a:buChar char="•"/>
            </a:pPr>
            <a:r>
              <a:rPr lang="en-US" sz="1400" dirty="0" err="1">
                <a:effectLst>
                  <a:outerShdw blurRad="38100" dist="38100" dir="2700000" algn="tl">
                    <a:srgbClr val="000000">
                      <a:alpha val="43137"/>
                    </a:srgbClr>
                  </a:outerShdw>
                </a:effectLst>
              </a:rPr>
              <a:t>Euronews</a:t>
            </a:r>
            <a:r>
              <a:rPr lang="en-US" sz="1400" dirty="0">
                <a:effectLst>
                  <a:outerShdw blurRad="38100" dist="38100" dir="2700000" algn="tl">
                    <a:srgbClr val="000000">
                      <a:alpha val="43137"/>
                    </a:srgbClr>
                  </a:outerShdw>
                </a:effectLst>
              </a:rPr>
              <a:t> (5.11.2019), </a:t>
            </a:r>
            <a:r>
              <a:rPr lang="en-US" sz="1400" i="1" dirty="0">
                <a:effectLst>
                  <a:outerShdw blurRad="38100" dist="38100" dir="2700000" algn="tl">
                    <a:srgbClr val="000000">
                      <a:alpha val="43137"/>
                    </a:srgbClr>
                  </a:outerShdw>
                </a:effectLst>
              </a:rPr>
              <a:t>No-deal Brexit: What would ‘WTO terms’ mean for UK-EU trade?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4">
                  <a:extLst>
                    <a:ext uri="{A12FA001-AC4F-418D-AE19-62706E023703}">
                      <ahyp:hlinkClr xmlns:ahyp="http://schemas.microsoft.com/office/drawing/2018/hyperlinkcolor" val="tx"/>
                    </a:ext>
                  </a:extLst>
                </a:hlinkClick>
              </a:rPr>
              <a:t>https://www.euronews.com/2018/12/19/how-would-uk-eu-trade-be-affected-by-a-no-deal-Brexit</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Office</a:t>
            </a:r>
            <a:r>
              <a:rPr lang="en-US" sz="1400" dirty="0"/>
              <a:t> </a:t>
            </a:r>
            <a:r>
              <a:rPr lang="en-US" sz="1400" dirty="0">
                <a:effectLst>
                  <a:outerShdw blurRad="38100" dist="38100" dir="2700000" algn="tl">
                    <a:srgbClr val="000000">
                      <a:alpha val="43137"/>
                    </a:srgbClr>
                  </a:outerShdw>
                </a:effectLst>
              </a:rPr>
              <a:t>for National Statistics (30.9.2019), </a:t>
            </a:r>
            <a:r>
              <a:rPr lang="en-US" sz="1400" i="1" dirty="0">
                <a:effectLst>
                  <a:outerShdw blurRad="38100" dist="38100" dir="2700000" algn="tl">
                    <a:srgbClr val="000000">
                      <a:alpha val="43137"/>
                    </a:srgbClr>
                  </a:outerShdw>
                </a:effectLst>
              </a:rPr>
              <a:t>The UK contribution to the Eu budget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5">
                  <a:extLst>
                    <a:ext uri="{A12FA001-AC4F-418D-AE19-62706E023703}">
                      <ahyp:hlinkClr xmlns:ahyp="http://schemas.microsoft.com/office/drawing/2018/hyperlinkcolor" val="tx"/>
                    </a:ext>
                  </a:extLst>
                </a:hlinkClick>
              </a:rPr>
              <a:t>https://www.ons.gov.uk/economy/governmentpublicsectorandtaxes/publicsectorfinance/articles/theukcontributiontotheeubudget/2017-10-31</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House of Commons Library (22.10.2019), </a:t>
            </a:r>
            <a:r>
              <a:rPr lang="en-US" sz="1400" i="1" dirty="0">
                <a:effectLst>
                  <a:outerShdw blurRad="38100" dist="38100" dir="2700000" algn="tl">
                    <a:srgbClr val="000000">
                      <a:alpha val="43137"/>
                    </a:srgbClr>
                  </a:outerShdw>
                </a:effectLst>
              </a:rPr>
              <a:t>Brexit: The financial settlement </a:t>
            </a:r>
            <a:r>
              <a:rPr lang="en-US" sz="1400" dirty="0">
                <a:effectLst>
                  <a:outerShdw blurRad="38100" dist="38100" dir="2700000" algn="tl">
                    <a:srgbClr val="000000">
                      <a:alpha val="43137"/>
                    </a:srgbClr>
                  </a:outerShdw>
                </a:effectLst>
              </a:rPr>
              <a:t>(retrieved from: </a:t>
            </a:r>
            <a:r>
              <a:rPr lang="en-US" sz="1400" dirty="0">
                <a:solidFill>
                  <a:schemeClr val="accent2">
                    <a:lumMod val="50000"/>
                  </a:schemeClr>
                </a:solidFill>
                <a:effectLst>
                  <a:outerShdw blurRad="38100" dist="38100" dir="2700000" algn="tl">
                    <a:srgbClr val="000000">
                      <a:alpha val="43137"/>
                    </a:srgbClr>
                  </a:outerShdw>
                </a:effectLst>
                <a:hlinkClick r:id="rId6">
                  <a:extLst>
                    <a:ext uri="{A12FA001-AC4F-418D-AE19-62706E023703}">
                      <ahyp:hlinkClr xmlns:ahyp="http://schemas.microsoft.com/office/drawing/2018/hyperlinkcolor" val="tx"/>
                    </a:ext>
                  </a:extLst>
                </a:hlinkClick>
              </a:rPr>
              <a:t>https://researchbriefings.parliament.uk/ResearchBriefing/Summary/CBP-8039#fullreport</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European Commission (April 2019), </a:t>
            </a:r>
            <a:r>
              <a:rPr lang="en-US" sz="1400" i="1" dirty="0">
                <a:effectLst>
                  <a:outerShdw blurRad="38100" dist="38100" dir="2700000" algn="tl">
                    <a:srgbClr val="000000">
                      <a:alpha val="43137"/>
                    </a:srgbClr>
                  </a:outerShdw>
                </a:effectLst>
              </a:rPr>
              <a:t>A ‘no-deal’ Brexit: The EU Budget </a:t>
            </a:r>
            <a:r>
              <a:rPr lang="en-US" sz="1400" dirty="0">
                <a:effectLst>
                  <a:outerShdw blurRad="38100" dist="38100" dir="2700000" algn="tl">
                    <a:srgbClr val="000000">
                      <a:alpha val="43137"/>
                    </a:srgbClr>
                  </a:outerShdw>
                </a:effectLst>
              </a:rPr>
              <a:t>(retrieved from: </a:t>
            </a:r>
            <a:r>
              <a:rPr lang="en-US" sz="1400" dirty="0">
                <a:solidFill>
                  <a:schemeClr val="accent2">
                    <a:lumMod val="50000"/>
                  </a:schemeClr>
                </a:solidFill>
                <a:effectLst>
                  <a:outerShdw blurRad="38100" dist="38100" dir="2700000" algn="tl">
                    <a:srgbClr val="000000">
                      <a:alpha val="43137"/>
                    </a:srgbClr>
                  </a:outerShdw>
                </a:effectLst>
                <a:hlinkClick r:id="rId7">
                  <a:extLst>
                    <a:ext uri="{A12FA001-AC4F-418D-AE19-62706E023703}">
                      <ahyp:hlinkClr xmlns:ahyp="http://schemas.microsoft.com/office/drawing/2018/hyperlinkcolor" val="tx"/>
                    </a:ext>
                  </a:extLst>
                </a:hlinkClick>
              </a:rPr>
              <a:t>https://ec.europa.eu/info/sites/info/files/factsheet_budget_contingency_final.pdf</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European Parliament (22.10.2019), </a:t>
            </a:r>
            <a:r>
              <a:rPr lang="en-US" sz="1400" i="1" dirty="0">
                <a:effectLst>
                  <a:outerShdw blurRad="38100" dist="38100" dir="2700000" algn="tl">
                    <a:srgbClr val="000000">
                      <a:alpha val="43137"/>
                    </a:srgbClr>
                  </a:outerShdw>
                </a:effectLst>
              </a:rPr>
              <a:t>Brexit: plans in place to mitigate impact of no deal</a:t>
            </a:r>
            <a:r>
              <a:rPr lang="en-US" sz="1400" dirty="0">
                <a:effectLst>
                  <a:outerShdw blurRad="38100" dist="38100" dir="2700000" algn="tl">
                    <a:srgbClr val="000000">
                      <a:alpha val="43137"/>
                    </a:srgbClr>
                  </a:outerShdw>
                </a:effectLst>
              </a:rPr>
              <a:t> (retrieved from: </a:t>
            </a:r>
            <a:r>
              <a:rPr lang="en-US" sz="1400" dirty="0">
                <a:solidFill>
                  <a:schemeClr val="accent2">
                    <a:lumMod val="50000"/>
                  </a:schemeClr>
                </a:solidFill>
                <a:effectLst>
                  <a:outerShdw blurRad="38100" dist="38100" dir="2700000" algn="tl">
                    <a:srgbClr val="000000">
                      <a:alpha val="43137"/>
                    </a:srgbClr>
                  </a:outerShdw>
                </a:effectLst>
                <a:hlinkClick r:id="rId8">
                  <a:extLst>
                    <a:ext uri="{A12FA001-AC4F-418D-AE19-62706E023703}">
                      <ahyp:hlinkClr xmlns:ahyp="http://schemas.microsoft.com/office/drawing/2018/hyperlinkcolor" val="tx"/>
                    </a:ext>
                  </a:extLst>
                </a:hlinkClick>
              </a:rPr>
              <a:t>https://www.europarl.europa.eu/news/en/headlines/eu-affairs/20190313STO31215/brexit-plans-in-place-to-mitigate-impact-of-no-deal</a:t>
            </a:r>
            <a:r>
              <a:rPr lang="en-US" sz="1400" dirty="0"/>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Bank of England (November 2019), </a:t>
            </a:r>
            <a:r>
              <a:rPr lang="en-US" sz="1400" i="1" dirty="0">
                <a:effectLst>
                  <a:outerShdw blurRad="38100" dist="38100" dir="2700000" algn="tl">
                    <a:srgbClr val="000000">
                      <a:alpha val="43137"/>
                    </a:srgbClr>
                  </a:outerShdw>
                </a:effectLst>
              </a:rPr>
              <a:t>Monetary Policy Report </a:t>
            </a:r>
            <a:r>
              <a:rPr lang="en-US" sz="1400" dirty="0">
                <a:effectLst>
                  <a:outerShdw blurRad="38100" dist="38100" dir="2700000" algn="tl">
                    <a:srgbClr val="000000">
                      <a:alpha val="43137"/>
                    </a:srgbClr>
                  </a:outerShdw>
                </a:effectLst>
              </a:rPr>
              <a:t>(retrieved from: </a:t>
            </a:r>
            <a:r>
              <a:rPr lang="en-US" sz="1400" dirty="0">
                <a:solidFill>
                  <a:schemeClr val="accent2">
                    <a:lumMod val="50000"/>
                  </a:schemeClr>
                </a:solidFill>
                <a:effectLst>
                  <a:outerShdw blurRad="38100" dist="38100" dir="2700000" algn="tl">
                    <a:srgbClr val="000000">
                      <a:alpha val="43137"/>
                    </a:srgbClr>
                  </a:outerShdw>
                </a:effectLst>
                <a:hlinkClick r:id="rId9">
                  <a:extLst>
                    <a:ext uri="{A12FA001-AC4F-418D-AE19-62706E023703}">
                      <ahyp:hlinkClr xmlns:ahyp="http://schemas.microsoft.com/office/drawing/2018/hyperlinkcolor" val="tx"/>
                    </a:ext>
                  </a:extLst>
                </a:hlinkClick>
              </a:rPr>
              <a:t>https://www.bankofengland.co.uk/-/media/boe/files/monetary-policy-report/2019/november/monetary-policy-report-november-2019.pdf</a:t>
            </a:r>
            <a:r>
              <a:rPr lang="en-US" sz="1400" dirty="0">
                <a:effectLst>
                  <a:outerShdw blurRad="38100" dist="38100" dir="2700000" algn="tl">
                    <a:srgbClr val="000000">
                      <a:alpha val="43137"/>
                    </a:srgbClr>
                  </a:outerShdw>
                </a:effectLst>
              </a:rPr>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European Committee of the Regions (2018), </a:t>
            </a:r>
            <a:r>
              <a:rPr lang="en-US" sz="1400" i="1" dirty="0">
                <a:effectLst>
                  <a:outerShdw blurRad="38100" dist="38100" dir="2700000" algn="tl">
                    <a:srgbClr val="000000">
                      <a:alpha val="43137"/>
                    </a:srgbClr>
                  </a:outerShdw>
                </a:effectLst>
              </a:rPr>
              <a:t>Assessing the impact of the UK’s withdrawal from the EU on regions and cities in EU27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10">
                  <a:extLst>
                    <a:ext uri="{A12FA001-AC4F-418D-AE19-62706E023703}">
                      <ahyp:hlinkClr xmlns:ahyp="http://schemas.microsoft.com/office/drawing/2018/hyperlinkcolor" val="tx"/>
                    </a:ext>
                  </a:extLst>
                </a:hlinkClick>
              </a:rPr>
              <a:t>https://cor.europa.eu/Documents/Migrated/news/impact-brexit.pdf</a:t>
            </a:r>
            <a:r>
              <a:rPr lang="en-US" sz="1400" dirty="0"/>
              <a:t>)</a:t>
            </a:r>
            <a:endParaRPr lang="en-US" sz="1400" i="1" dirty="0">
              <a:effectLst>
                <a:outerShdw blurRad="38100" dist="38100" dir="2700000" algn="tl">
                  <a:srgbClr val="000000">
                    <a:alpha val="43137"/>
                  </a:srgbClr>
                </a:outerShdw>
              </a:effectLst>
            </a:endParaRP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Banco De </a:t>
            </a:r>
            <a:r>
              <a:rPr lang="en-US" sz="1400" dirty="0" err="1">
                <a:effectLst>
                  <a:outerShdw blurRad="38100" dist="38100" dir="2700000" algn="tl">
                    <a:srgbClr val="000000">
                      <a:alpha val="43137"/>
                    </a:srgbClr>
                  </a:outerShdw>
                </a:effectLst>
              </a:rPr>
              <a:t>España</a:t>
            </a:r>
            <a:r>
              <a:rPr lang="en-US" sz="1400" dirty="0">
                <a:effectLst>
                  <a:outerShdw blurRad="38100" dist="38100" dir="2700000" algn="tl">
                    <a:srgbClr val="000000">
                      <a:alpha val="43137"/>
                    </a:srgbClr>
                  </a:outerShdw>
                </a:effectLst>
              </a:rPr>
              <a:t> (2019), </a:t>
            </a:r>
            <a:r>
              <a:rPr lang="en-US" sz="1400" i="1" dirty="0">
                <a:effectLst>
                  <a:outerShdw blurRad="38100" dist="38100" dir="2700000" algn="tl">
                    <a:srgbClr val="000000">
                      <a:alpha val="43137"/>
                    </a:srgbClr>
                  </a:outerShdw>
                </a:effectLst>
              </a:rPr>
              <a:t>Assessing the macroeconomic impact of Brexit through trade and migration channels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11">
                  <a:extLst>
                    <a:ext uri="{A12FA001-AC4F-418D-AE19-62706E023703}">
                      <ahyp:hlinkClr xmlns:ahyp="http://schemas.microsoft.com/office/drawing/2018/hyperlinkcolor" val="tx"/>
                    </a:ext>
                  </a:extLst>
                </a:hlinkClick>
              </a:rPr>
              <a:t>https://www.bde.es/f/webbde/SES/Secciones/Publicaciones/PublicacionesSeriadas/DocumentosOcasionales/19/Files/do1911e.pdf</a:t>
            </a:r>
            <a:r>
              <a:rPr lang="en-US" sz="1400" dirty="0">
                <a:effectLst>
                  <a:outerShdw blurRad="38100" dist="38100" dir="2700000" algn="tl">
                    <a:srgbClr val="000000">
                      <a:alpha val="43137"/>
                    </a:srgbClr>
                  </a:outerShdw>
                </a:effectLst>
              </a:rPr>
              <a:t>) </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KPMG (24.2.2017), </a:t>
            </a:r>
            <a:r>
              <a:rPr lang="en-US" sz="1400" i="1" dirty="0">
                <a:effectLst>
                  <a:outerShdw blurRad="38100" dist="38100" dir="2700000" algn="tl">
                    <a:srgbClr val="000000">
                      <a:alpha val="43137"/>
                    </a:srgbClr>
                  </a:outerShdw>
                </a:effectLst>
              </a:rPr>
              <a:t>Brexit: The Impact on Sectors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12">
                  <a:extLst>
                    <a:ext uri="{A12FA001-AC4F-418D-AE19-62706E023703}">
                      <ahyp:hlinkClr xmlns:ahyp="http://schemas.microsoft.com/office/drawing/2018/hyperlinkcolor" val="tx"/>
                    </a:ext>
                  </a:extLst>
                </a:hlinkClick>
              </a:rPr>
              <a:t>https://assets.kpmg/content/dam/kpmg/uk/pdf/2017/03/brexit-the-sector-impact.pdf</a:t>
            </a:r>
            <a:r>
              <a:rPr lang="en-US" sz="1400" dirty="0">
                <a:effectLst>
                  <a:outerShdw blurRad="38100" dist="38100" dir="2700000" algn="tl">
                    <a:srgbClr val="000000">
                      <a:alpha val="43137"/>
                    </a:srgbClr>
                  </a:outerShdw>
                </a:effectLst>
              </a:rPr>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European Council, </a:t>
            </a:r>
            <a:r>
              <a:rPr lang="en-US" sz="1400" i="1" dirty="0">
                <a:effectLst>
                  <a:outerShdw blurRad="38100" dist="38100" dir="2700000" algn="tl">
                    <a:srgbClr val="000000">
                      <a:alpha val="43137"/>
                    </a:srgbClr>
                  </a:outerShdw>
                </a:effectLst>
              </a:rPr>
              <a:t>The EU’s response to Brexit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13">
                  <a:extLst>
                    <a:ext uri="{A12FA001-AC4F-418D-AE19-62706E023703}">
                      <ahyp:hlinkClr xmlns:ahyp="http://schemas.microsoft.com/office/drawing/2018/hyperlinkcolor" val="tx"/>
                    </a:ext>
                  </a:extLst>
                </a:hlinkClick>
              </a:rPr>
              <a:t>https://www.consilium.europa.eu/en/brexit/</a:t>
            </a:r>
            <a:r>
              <a:rPr lang="en-US" sz="1400" dirty="0">
                <a:effectLst>
                  <a:outerShdw blurRad="38100" dist="38100" dir="2700000" algn="tl">
                    <a:srgbClr val="000000">
                      <a:alpha val="43137"/>
                    </a:srgbClr>
                  </a:outerShdw>
                </a:effectLst>
              </a:rPr>
              <a:t>)</a:t>
            </a:r>
          </a:p>
          <a:p>
            <a:pPr marL="285750" indent="-285750">
              <a:buFont typeface="Arial" panose="020B0604020202020204" pitchFamily="34" charset="0"/>
              <a:buChar char="•"/>
            </a:pPr>
            <a:r>
              <a:rPr lang="en-US" sz="1400" dirty="0">
                <a:effectLst>
                  <a:outerShdw blurRad="38100" dist="38100" dir="2700000" algn="tl">
                    <a:srgbClr val="000000">
                      <a:alpha val="43137"/>
                    </a:srgbClr>
                  </a:outerShdw>
                </a:effectLst>
              </a:rPr>
              <a:t>UK Government, </a:t>
            </a:r>
            <a:r>
              <a:rPr lang="en-US" sz="1400" i="1" dirty="0">
                <a:effectLst>
                  <a:outerShdw blurRad="38100" dist="38100" dir="2700000" algn="tl">
                    <a:srgbClr val="000000">
                      <a:alpha val="43137"/>
                    </a:srgbClr>
                  </a:outerShdw>
                </a:effectLst>
              </a:rPr>
              <a:t>UK trade agreements with non-EU countries in a no-deal Brexit </a:t>
            </a:r>
            <a:r>
              <a:rPr lang="en-US" sz="1400" dirty="0">
                <a:effectLst>
                  <a:outerShdw blurRad="38100" dist="38100" dir="2700000" algn="tl">
                    <a:srgbClr val="000000">
                      <a:alpha val="43137"/>
                    </a:srgbClr>
                  </a:outerShdw>
                </a:effectLst>
              </a:rPr>
              <a:t>(retrieved from: </a:t>
            </a:r>
            <a:r>
              <a:rPr lang="en-US" sz="1400" dirty="0">
                <a:solidFill>
                  <a:schemeClr val="accent3"/>
                </a:solidFill>
                <a:effectLst>
                  <a:outerShdw blurRad="38100" dist="38100" dir="2700000" algn="tl">
                    <a:srgbClr val="000000">
                      <a:alpha val="43137"/>
                    </a:srgbClr>
                  </a:outerShdw>
                </a:effectLst>
                <a:hlinkClick r:id="rId14">
                  <a:extLst>
                    <a:ext uri="{A12FA001-AC4F-418D-AE19-62706E023703}">
                      <ahyp:hlinkClr xmlns:ahyp="http://schemas.microsoft.com/office/drawing/2018/hyperlinkcolor" val="tx"/>
                    </a:ext>
                  </a:extLst>
                </a:hlinkClick>
              </a:rPr>
              <a:t>https://www.gov.uk/guidance/uk-trade-agreements-with-non-eu-countries-in-a-no-deal-brexit</a:t>
            </a:r>
            <a:r>
              <a:rPr lang="en-US" sz="1400" dirty="0">
                <a:solidFill>
                  <a:schemeClr val="accent3"/>
                </a:solidFill>
                <a:effectLst>
                  <a:outerShdw blurRad="38100" dist="38100" dir="2700000" algn="tl">
                    <a:srgbClr val="000000">
                      <a:alpha val="43137"/>
                    </a:srgbClr>
                  </a:outerShdw>
                </a:effectLst>
              </a:rPr>
              <a:t>)</a:t>
            </a:r>
            <a:endParaRPr lang="en-US" sz="1400" i="1" dirty="0">
              <a:solidFill>
                <a:schemeClr val="accent3"/>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1484293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C92EAB00-BA5D-4EB9-85B5-8CF6D5DF2497}"/>
              </a:ext>
            </a:extLst>
          </p:cNvPr>
          <p:cNvSpPr>
            <a:spLocks noGrp="1"/>
          </p:cNvSpPr>
          <p:nvPr>
            <p:ph type="title"/>
          </p:nvPr>
        </p:nvSpPr>
        <p:spPr>
          <a:xfrm>
            <a:off x="3935152" y="188640"/>
            <a:ext cx="4321696" cy="397168"/>
          </a:xfrm>
        </p:spPr>
        <p:txBody>
          <a:bodyPr rtlCol="0">
            <a:noAutofit/>
          </a:bodyPr>
          <a:lstStyle/>
          <a:p>
            <a:r>
              <a:rPr lang="en-GB" sz="2400" b="1" dirty="0">
                <a:solidFill>
                  <a:schemeClr val="accent3"/>
                </a:solidFill>
                <a:effectLst>
                  <a:outerShdw blurRad="38100" dist="38100" dir="2700000" algn="tl">
                    <a:srgbClr val="000000">
                      <a:alpha val="43137"/>
                    </a:srgbClr>
                  </a:outerShdw>
                </a:effectLst>
              </a:rPr>
              <a:t>HISTORY IN MONARCHS</a:t>
            </a:r>
            <a:endParaRPr lang="el-GR" sz="2400" b="1" dirty="0">
              <a:solidFill>
                <a:schemeClr val="accent3"/>
              </a:solidFill>
              <a:effectLst>
                <a:outerShdw blurRad="38100" dist="38100" dir="2700000" algn="tl">
                  <a:srgbClr val="000000">
                    <a:alpha val="43137"/>
                  </a:srgbClr>
                </a:outerShdw>
              </a:effectLst>
            </a:endParaRPr>
          </a:p>
        </p:txBody>
      </p:sp>
      <p:sp>
        <p:nvSpPr>
          <p:cNvPr id="6" name="Ορθογώνιο 5">
            <a:extLst>
              <a:ext uri="{FF2B5EF4-FFF2-40B4-BE49-F238E27FC236}">
                <a16:creationId xmlns:a16="http://schemas.microsoft.com/office/drawing/2014/main" id="{A6542D41-5A7C-45CA-8E8F-179168B06595}"/>
              </a:ext>
            </a:extLst>
          </p:cNvPr>
          <p:cNvSpPr/>
          <p:nvPr/>
        </p:nvSpPr>
        <p:spPr>
          <a:xfrm>
            <a:off x="3048000" y="-10005447"/>
            <a:ext cx="6096000" cy="6555641"/>
          </a:xfrm>
          <a:prstGeom prst="rect">
            <a:avLst/>
          </a:prstGeom>
        </p:spPr>
        <p:txBody>
          <a:bodyPr>
            <a:spAutoFit/>
          </a:bodyPr>
          <a:lstStyle/>
          <a:p>
            <a:r>
              <a:rPr lang="en-GB" sz="3000" dirty="0">
                <a:latin typeface="Copperplate Gothic Light" pitchFamily="34" charset="0"/>
              </a:rPr>
              <a:t>George III (1760-1820)</a:t>
            </a:r>
            <a:r>
              <a:rPr lang="en-GB" sz="3000" dirty="0">
                <a:latin typeface="Copperplate Gothic Light" pitchFamily="34" charset="0"/>
                <a:sym typeface="Wingdings" pitchFamily="2" charset="2"/>
              </a:rPr>
              <a:t> House of Hanover</a:t>
            </a:r>
            <a:endParaRPr lang="en-GB" sz="3000" dirty="0">
              <a:latin typeface="Copperplate Gothic Light" pitchFamily="34" charset="0"/>
            </a:endParaRPr>
          </a:p>
          <a:p>
            <a:pPr lvl="1"/>
            <a:r>
              <a:rPr lang="en-GB" sz="3000" dirty="0">
                <a:sym typeface="Wingdings" pitchFamily="2" charset="2"/>
              </a:rPr>
              <a:t>January 1</a:t>
            </a:r>
            <a:r>
              <a:rPr lang="en-GB" sz="3000" baseline="30000" dirty="0">
                <a:sym typeface="Wingdings" pitchFamily="2" charset="2"/>
              </a:rPr>
              <a:t>st</a:t>
            </a:r>
            <a:r>
              <a:rPr lang="en-GB" sz="3000" dirty="0">
                <a:sym typeface="Wingdings" pitchFamily="2" charset="2"/>
              </a:rPr>
              <a:t> 1801  </a:t>
            </a:r>
            <a:r>
              <a:rPr lang="en-GB" sz="3000" dirty="0">
                <a:latin typeface="Copperplate Gothic Bold" pitchFamily="34" charset="0"/>
                <a:sym typeface="Wingdings" pitchFamily="2" charset="2"/>
              </a:rPr>
              <a:t>United Kingdom of Great Britain and Ireland</a:t>
            </a:r>
          </a:p>
          <a:p>
            <a:pPr lvl="1"/>
            <a:r>
              <a:rPr lang="en-GB" sz="3000" dirty="0"/>
              <a:t>American Revolutionary War (</a:t>
            </a:r>
            <a:r>
              <a:rPr lang="en-GB" sz="3000" b="1" dirty="0"/>
              <a:t>1765-1783</a:t>
            </a:r>
            <a:r>
              <a:rPr lang="en-GB" sz="3000" dirty="0"/>
              <a:t>) </a:t>
            </a:r>
            <a:r>
              <a:rPr lang="en-GB" sz="3000" dirty="0">
                <a:sym typeface="Wingdings" pitchFamily="2" charset="2"/>
              </a:rPr>
              <a:t> loss of First British Empire </a:t>
            </a:r>
          </a:p>
          <a:p>
            <a:pPr lvl="1"/>
            <a:r>
              <a:rPr lang="en-GB" sz="3000" dirty="0">
                <a:sym typeface="Wingdings" pitchFamily="2" charset="2"/>
              </a:rPr>
              <a:t>French Revolutionary Wars (1793-1802)</a:t>
            </a:r>
          </a:p>
          <a:p>
            <a:pPr lvl="1"/>
            <a:r>
              <a:rPr lang="en-GB" sz="3000" dirty="0">
                <a:sym typeface="Wingdings" pitchFamily="2" charset="2"/>
              </a:rPr>
              <a:t>Napoleonic Wars (1803-1815)  defeat of Napoleon</a:t>
            </a:r>
          </a:p>
          <a:p>
            <a:pPr lvl="1"/>
            <a:r>
              <a:rPr lang="en-GB" sz="3000" dirty="0">
                <a:sym typeface="Wingdings" pitchFamily="2" charset="2"/>
              </a:rPr>
              <a:t>Beginning of Second British Empire (Asia and Africa) </a:t>
            </a:r>
          </a:p>
        </p:txBody>
      </p:sp>
      <p:sp>
        <p:nvSpPr>
          <p:cNvPr id="8" name="Ορθογώνιο 7">
            <a:extLst>
              <a:ext uri="{FF2B5EF4-FFF2-40B4-BE49-F238E27FC236}">
                <a16:creationId xmlns:a16="http://schemas.microsoft.com/office/drawing/2014/main" id="{6CD04653-F7FC-422A-A118-3A619C2E2327}"/>
              </a:ext>
            </a:extLst>
          </p:cNvPr>
          <p:cNvSpPr/>
          <p:nvPr/>
        </p:nvSpPr>
        <p:spPr>
          <a:xfrm>
            <a:off x="238084" y="642918"/>
            <a:ext cx="6786610" cy="369332"/>
          </a:xfrm>
          <a:prstGeom prst="rect">
            <a:avLst/>
          </a:prstGeom>
        </p:spPr>
        <p:txBody>
          <a:bodyPr wrap="square">
            <a:spAutoFit/>
          </a:bodyPr>
          <a:lstStyle/>
          <a:p>
            <a:pPr marL="285750" indent="-285750">
              <a:buFont typeface="Wingdings" panose="05000000000000000000" pitchFamily="2" charset="2"/>
              <a:buChar char="q"/>
            </a:pPr>
            <a:r>
              <a:rPr lang="en-GB" dirty="0">
                <a:solidFill>
                  <a:schemeClr val="accent2">
                    <a:lumMod val="50000"/>
                  </a:schemeClr>
                </a:solidFill>
                <a:latin typeface="+mj-lt"/>
              </a:rPr>
              <a:t>GEORGE III (1760-1820) </a:t>
            </a:r>
            <a:r>
              <a:rPr lang="en-GB" dirty="0">
                <a:solidFill>
                  <a:schemeClr val="accent2">
                    <a:lumMod val="50000"/>
                  </a:schemeClr>
                </a:solidFill>
                <a:latin typeface="+mj-lt"/>
                <a:sym typeface="Wingdings" pitchFamily="2" charset="2"/>
              </a:rPr>
              <a:t> HOUSE OF HANOVER</a:t>
            </a:r>
            <a:endParaRPr lang="en-GB" dirty="0">
              <a:solidFill>
                <a:schemeClr val="accent2">
                  <a:lumMod val="50000"/>
                </a:schemeClr>
              </a:solidFill>
              <a:latin typeface="+mj-lt"/>
            </a:endParaRPr>
          </a:p>
        </p:txBody>
      </p:sp>
      <p:sp>
        <p:nvSpPr>
          <p:cNvPr id="11" name="Ορθογώνιο 10">
            <a:extLst>
              <a:ext uri="{FF2B5EF4-FFF2-40B4-BE49-F238E27FC236}">
                <a16:creationId xmlns:a16="http://schemas.microsoft.com/office/drawing/2014/main" id="{E033AF05-284A-4EE4-AA68-C4FE6CD7DBCE}"/>
              </a:ext>
            </a:extLst>
          </p:cNvPr>
          <p:cNvSpPr/>
          <p:nvPr/>
        </p:nvSpPr>
        <p:spPr>
          <a:xfrm>
            <a:off x="-190544" y="1000108"/>
            <a:ext cx="7560840" cy="1569660"/>
          </a:xfrm>
          <a:prstGeom prst="rect">
            <a:avLst/>
          </a:prstGeom>
        </p:spPr>
        <p:txBody>
          <a:bodyPr wrap="square">
            <a:spAutoFit/>
          </a:bodyPr>
          <a:lstStyle/>
          <a:p>
            <a:pPr marL="800100" lvl="1" indent="-342900">
              <a:buFont typeface="Arial" panose="020B0604020202020204" pitchFamily="34" charset="0"/>
              <a:buChar char="•"/>
            </a:pPr>
            <a:r>
              <a:rPr lang="en-GB" sz="1600" dirty="0">
                <a:solidFill>
                  <a:schemeClr val="accent2">
                    <a:lumMod val="50000"/>
                  </a:schemeClr>
                </a:solidFill>
                <a:sym typeface="Wingdings" pitchFamily="2" charset="2"/>
              </a:rPr>
              <a:t>January 1</a:t>
            </a:r>
            <a:r>
              <a:rPr lang="en-GB" sz="1600" baseline="30000" dirty="0">
                <a:solidFill>
                  <a:schemeClr val="accent2">
                    <a:lumMod val="50000"/>
                  </a:schemeClr>
                </a:solidFill>
                <a:sym typeface="Wingdings" pitchFamily="2" charset="2"/>
              </a:rPr>
              <a:t>st</a:t>
            </a:r>
            <a:r>
              <a:rPr lang="en-GB" sz="1600" dirty="0">
                <a:solidFill>
                  <a:schemeClr val="accent2">
                    <a:lumMod val="50000"/>
                  </a:schemeClr>
                </a:solidFill>
                <a:sym typeface="Wingdings" pitchFamily="2" charset="2"/>
              </a:rPr>
              <a:t> 1801  United Kingdom of Great Britain and Ireland</a:t>
            </a:r>
          </a:p>
          <a:p>
            <a:pPr marL="800100" lvl="1" indent="-342900">
              <a:buFont typeface="Arial" panose="020B0604020202020204" pitchFamily="34" charset="0"/>
              <a:buChar char="•"/>
            </a:pPr>
            <a:r>
              <a:rPr lang="en-GB" sz="1600" dirty="0">
                <a:solidFill>
                  <a:schemeClr val="accent2">
                    <a:lumMod val="50000"/>
                  </a:schemeClr>
                </a:solidFill>
              </a:rPr>
              <a:t>American Revolutionary War (</a:t>
            </a:r>
            <a:r>
              <a:rPr lang="en-GB" sz="1600" b="1" dirty="0">
                <a:solidFill>
                  <a:schemeClr val="accent2">
                    <a:lumMod val="50000"/>
                  </a:schemeClr>
                </a:solidFill>
              </a:rPr>
              <a:t>1765-1783</a:t>
            </a:r>
            <a:r>
              <a:rPr lang="en-GB" sz="1600" dirty="0">
                <a:solidFill>
                  <a:schemeClr val="accent2">
                    <a:lumMod val="50000"/>
                  </a:schemeClr>
                </a:solidFill>
              </a:rPr>
              <a:t>) </a:t>
            </a:r>
            <a:r>
              <a:rPr lang="en-GB" sz="1600" dirty="0">
                <a:solidFill>
                  <a:schemeClr val="accent2">
                    <a:lumMod val="50000"/>
                  </a:schemeClr>
                </a:solidFill>
                <a:sym typeface="Wingdings" pitchFamily="2" charset="2"/>
              </a:rPr>
              <a:t> loss of First British Empire </a:t>
            </a:r>
          </a:p>
          <a:p>
            <a:pPr marL="800100" lvl="1" indent="-342900">
              <a:buFont typeface="Arial" panose="020B0604020202020204" pitchFamily="34" charset="0"/>
              <a:buChar char="•"/>
            </a:pPr>
            <a:r>
              <a:rPr lang="en-GB" sz="1600" dirty="0">
                <a:solidFill>
                  <a:schemeClr val="accent2">
                    <a:lumMod val="50000"/>
                  </a:schemeClr>
                </a:solidFill>
                <a:sym typeface="Wingdings" pitchFamily="2" charset="2"/>
              </a:rPr>
              <a:t>French Revolutionary Wars (1793-1802)</a:t>
            </a:r>
          </a:p>
          <a:p>
            <a:pPr marL="800100" lvl="1" indent="-342900">
              <a:buFont typeface="Arial" panose="020B0604020202020204" pitchFamily="34" charset="0"/>
              <a:buChar char="•"/>
            </a:pPr>
            <a:r>
              <a:rPr lang="en-GB" sz="1600" dirty="0">
                <a:solidFill>
                  <a:schemeClr val="accent2">
                    <a:lumMod val="50000"/>
                  </a:schemeClr>
                </a:solidFill>
                <a:sym typeface="Wingdings" pitchFamily="2" charset="2"/>
              </a:rPr>
              <a:t>Napoleonic Wars (1803-1815)  defeat of Napoleon</a:t>
            </a:r>
          </a:p>
          <a:p>
            <a:pPr marL="800100" lvl="1" indent="-342900">
              <a:buFont typeface="Arial" panose="020B0604020202020204" pitchFamily="34" charset="0"/>
              <a:buChar char="•"/>
            </a:pPr>
            <a:r>
              <a:rPr lang="en-GB" sz="1600" dirty="0">
                <a:solidFill>
                  <a:schemeClr val="accent2">
                    <a:lumMod val="50000"/>
                  </a:schemeClr>
                </a:solidFill>
                <a:sym typeface="Wingdings" pitchFamily="2" charset="2"/>
              </a:rPr>
              <a:t>Beginning of Second British Empire (Asia and Africa) </a:t>
            </a:r>
          </a:p>
        </p:txBody>
      </p:sp>
      <p:sp>
        <p:nvSpPr>
          <p:cNvPr id="12" name="Ορθογώνιο 11">
            <a:extLst>
              <a:ext uri="{FF2B5EF4-FFF2-40B4-BE49-F238E27FC236}">
                <a16:creationId xmlns:a16="http://schemas.microsoft.com/office/drawing/2014/main" id="{0FBFE33A-0C6D-4A07-BE09-DD15DDD9ADBC}"/>
              </a:ext>
            </a:extLst>
          </p:cNvPr>
          <p:cNvSpPr/>
          <p:nvPr/>
        </p:nvSpPr>
        <p:spPr>
          <a:xfrm>
            <a:off x="238084" y="2643182"/>
            <a:ext cx="5799986" cy="369332"/>
          </a:xfrm>
          <a:prstGeom prst="rect">
            <a:avLst/>
          </a:prstGeom>
        </p:spPr>
        <p:txBody>
          <a:bodyPr wrap="none">
            <a:spAutoFit/>
          </a:bodyPr>
          <a:lstStyle/>
          <a:p>
            <a:pPr marL="285750" indent="-285750">
              <a:buFont typeface="Wingdings" panose="05000000000000000000" pitchFamily="2" charset="2"/>
              <a:buChar char="q"/>
            </a:pPr>
            <a:r>
              <a:rPr lang="en-GB" dirty="0">
                <a:solidFill>
                  <a:schemeClr val="accent2">
                    <a:lumMod val="50000"/>
                  </a:schemeClr>
                </a:solidFill>
                <a:latin typeface="Century Schoolbook" pitchFamily="18" charset="0"/>
                <a:sym typeface="Wingdings" pitchFamily="2" charset="2"/>
              </a:rPr>
              <a:t>GEORGE IV (REG. 1811-1820, KING 1820-1830) </a:t>
            </a:r>
          </a:p>
        </p:txBody>
      </p:sp>
      <p:sp>
        <p:nvSpPr>
          <p:cNvPr id="13" name="Ορθογώνιο 12">
            <a:extLst>
              <a:ext uri="{FF2B5EF4-FFF2-40B4-BE49-F238E27FC236}">
                <a16:creationId xmlns:a16="http://schemas.microsoft.com/office/drawing/2014/main" id="{75766B15-D99A-4BFF-8873-EE5373BAE459}"/>
              </a:ext>
            </a:extLst>
          </p:cNvPr>
          <p:cNvSpPr/>
          <p:nvPr/>
        </p:nvSpPr>
        <p:spPr>
          <a:xfrm>
            <a:off x="-190544" y="3571876"/>
            <a:ext cx="3569114" cy="830997"/>
          </a:xfrm>
          <a:prstGeom prst="rect">
            <a:avLst/>
          </a:prstGeom>
        </p:spPr>
        <p:txBody>
          <a:bodyPr wrap="square">
            <a:spAutoFit/>
          </a:bodyPr>
          <a:lstStyle/>
          <a:p>
            <a:pPr marL="742950" lvl="1" indent="-285750">
              <a:buFont typeface="Arial" panose="020B0604020202020204" pitchFamily="34" charset="0"/>
              <a:buChar char="•"/>
            </a:pPr>
            <a:r>
              <a:rPr lang="en-GB" sz="1600" dirty="0">
                <a:solidFill>
                  <a:schemeClr val="accent2">
                    <a:lumMod val="50000"/>
                  </a:schemeClr>
                </a:solidFill>
                <a:sym typeface="Wingdings" pitchFamily="2" charset="2"/>
              </a:rPr>
              <a:t>Abolished slavery</a:t>
            </a:r>
          </a:p>
          <a:p>
            <a:pPr marL="742950" lvl="1" indent="-285750">
              <a:buFont typeface="Arial" panose="020B0604020202020204" pitchFamily="34" charset="0"/>
              <a:buChar char="•"/>
            </a:pPr>
            <a:r>
              <a:rPr lang="en-GB" sz="1600" dirty="0">
                <a:solidFill>
                  <a:schemeClr val="accent2">
                    <a:lumMod val="50000"/>
                  </a:schemeClr>
                </a:solidFill>
                <a:sym typeface="Wingdings" pitchFamily="2" charset="2"/>
              </a:rPr>
              <a:t>Restricted child labour</a:t>
            </a:r>
          </a:p>
          <a:p>
            <a:pPr marL="742950" lvl="1" indent="-285750">
              <a:buFont typeface="Arial" panose="020B0604020202020204" pitchFamily="34" charset="0"/>
              <a:buChar char="•"/>
            </a:pPr>
            <a:r>
              <a:rPr lang="en-GB" sz="1600" dirty="0">
                <a:solidFill>
                  <a:schemeClr val="accent2">
                    <a:lumMod val="50000"/>
                  </a:schemeClr>
                </a:solidFill>
                <a:sym typeface="Wingdings" pitchFamily="2" charset="2"/>
              </a:rPr>
              <a:t>Reform of electoral system</a:t>
            </a:r>
          </a:p>
        </p:txBody>
      </p:sp>
      <p:sp>
        <p:nvSpPr>
          <p:cNvPr id="14" name="Ορθογώνιο 13">
            <a:extLst>
              <a:ext uri="{FF2B5EF4-FFF2-40B4-BE49-F238E27FC236}">
                <a16:creationId xmlns:a16="http://schemas.microsoft.com/office/drawing/2014/main" id="{F9F6F526-9219-4088-B6CD-4409E733FF7B}"/>
              </a:ext>
            </a:extLst>
          </p:cNvPr>
          <p:cNvSpPr/>
          <p:nvPr/>
        </p:nvSpPr>
        <p:spPr>
          <a:xfrm>
            <a:off x="238084" y="3214686"/>
            <a:ext cx="3226742" cy="369332"/>
          </a:xfrm>
          <a:prstGeom prst="rect">
            <a:avLst/>
          </a:prstGeom>
        </p:spPr>
        <p:txBody>
          <a:bodyPr wrap="square">
            <a:spAutoFit/>
          </a:bodyPr>
          <a:lstStyle/>
          <a:p>
            <a:pPr marL="285750" indent="-285750">
              <a:buFont typeface="Wingdings" panose="05000000000000000000" pitchFamily="2" charset="2"/>
              <a:buChar char="q"/>
            </a:pPr>
            <a:r>
              <a:rPr lang="en-GB" dirty="0">
                <a:solidFill>
                  <a:schemeClr val="accent2">
                    <a:lumMod val="50000"/>
                  </a:schemeClr>
                </a:solidFill>
                <a:latin typeface="Century Schoolbook" pitchFamily="18" charset="0"/>
                <a:sym typeface="Wingdings" pitchFamily="2" charset="2"/>
              </a:rPr>
              <a:t>WILLIAM IV (1830-1837) </a:t>
            </a:r>
          </a:p>
        </p:txBody>
      </p:sp>
      <p:sp>
        <p:nvSpPr>
          <p:cNvPr id="15" name="Ορθογώνιο 14">
            <a:extLst>
              <a:ext uri="{FF2B5EF4-FFF2-40B4-BE49-F238E27FC236}">
                <a16:creationId xmlns:a16="http://schemas.microsoft.com/office/drawing/2014/main" id="{1F9CDCBD-4850-4CCF-A76A-DCCE53B815A4}"/>
              </a:ext>
            </a:extLst>
          </p:cNvPr>
          <p:cNvSpPr/>
          <p:nvPr/>
        </p:nvSpPr>
        <p:spPr>
          <a:xfrm>
            <a:off x="238084" y="4500570"/>
            <a:ext cx="3357586" cy="369332"/>
          </a:xfrm>
          <a:prstGeom prst="rect">
            <a:avLst/>
          </a:prstGeom>
        </p:spPr>
        <p:txBody>
          <a:bodyPr wrap="square">
            <a:spAutoFit/>
          </a:bodyPr>
          <a:lstStyle/>
          <a:p>
            <a:pPr marL="285750" indent="-285750">
              <a:buFont typeface="Wingdings" panose="05000000000000000000" pitchFamily="2" charset="2"/>
              <a:buChar char="q"/>
            </a:pPr>
            <a:r>
              <a:rPr lang="en-GB" dirty="0">
                <a:solidFill>
                  <a:schemeClr val="accent2">
                    <a:lumMod val="50000"/>
                  </a:schemeClr>
                </a:solidFill>
                <a:sym typeface="Wingdings" pitchFamily="2" charset="2"/>
              </a:rPr>
              <a:t>VICTORIA (1837-1901)</a:t>
            </a:r>
          </a:p>
        </p:txBody>
      </p:sp>
      <p:sp>
        <p:nvSpPr>
          <p:cNvPr id="18" name="Ορθογώνιο 17">
            <a:extLst>
              <a:ext uri="{FF2B5EF4-FFF2-40B4-BE49-F238E27FC236}">
                <a16:creationId xmlns:a16="http://schemas.microsoft.com/office/drawing/2014/main" id="{B8A7B68C-325E-405B-B075-935AC2115150}"/>
              </a:ext>
            </a:extLst>
          </p:cNvPr>
          <p:cNvSpPr/>
          <p:nvPr/>
        </p:nvSpPr>
        <p:spPr>
          <a:xfrm>
            <a:off x="-3557" y="6461920"/>
            <a:ext cx="12192000" cy="404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19" name="Ορθογώνιο 18">
            <a:extLst>
              <a:ext uri="{FF2B5EF4-FFF2-40B4-BE49-F238E27FC236}">
                <a16:creationId xmlns:a16="http://schemas.microsoft.com/office/drawing/2014/main" id="{E2C60D4C-5E94-49D3-B506-FF5D8748B9BD}"/>
              </a:ext>
            </a:extLst>
          </p:cNvPr>
          <p:cNvSpPr/>
          <p:nvPr/>
        </p:nvSpPr>
        <p:spPr>
          <a:xfrm>
            <a:off x="-190544" y="4857760"/>
            <a:ext cx="4969160" cy="1323439"/>
          </a:xfrm>
          <a:prstGeom prst="rect">
            <a:avLst/>
          </a:prstGeom>
        </p:spPr>
        <p:txBody>
          <a:bodyPr wrap="square">
            <a:spAutoFit/>
          </a:bodyPr>
          <a:lstStyle/>
          <a:p>
            <a:pPr marL="742950" lvl="1" indent="-285750">
              <a:buFont typeface="Arial" panose="020B0604020202020204" pitchFamily="34" charset="0"/>
              <a:buChar char="•"/>
            </a:pPr>
            <a:r>
              <a:rPr lang="en-GB" sz="1600" dirty="0">
                <a:solidFill>
                  <a:schemeClr val="accent2">
                    <a:lumMod val="50000"/>
                  </a:schemeClr>
                </a:solidFill>
                <a:sym typeface="Wingdings" pitchFamily="2" charset="2"/>
              </a:rPr>
              <a:t>Industrial Revolution</a:t>
            </a:r>
          </a:p>
          <a:p>
            <a:pPr marL="742950" lvl="1" indent="-285750">
              <a:buFont typeface="Arial" panose="020B0604020202020204" pitchFamily="34" charset="0"/>
              <a:buChar char="•"/>
            </a:pPr>
            <a:r>
              <a:rPr lang="en-GB" sz="1600" dirty="0">
                <a:solidFill>
                  <a:schemeClr val="accent2">
                    <a:lumMod val="50000"/>
                  </a:schemeClr>
                </a:solidFill>
                <a:sym typeface="Wingdings" pitchFamily="2" charset="2"/>
              </a:rPr>
              <a:t>Economic growth  (income per person x2) and peace</a:t>
            </a:r>
          </a:p>
          <a:p>
            <a:pPr marL="742950" lvl="1" indent="-285750">
              <a:buFont typeface="Arial" panose="020B0604020202020204" pitchFamily="34" charset="0"/>
              <a:buChar char="•"/>
            </a:pPr>
            <a:r>
              <a:rPr lang="en-GB" sz="1600" dirty="0">
                <a:solidFill>
                  <a:schemeClr val="accent2">
                    <a:lumMod val="50000"/>
                  </a:schemeClr>
                </a:solidFill>
                <a:sym typeface="Wingdings" pitchFamily="2" charset="2"/>
              </a:rPr>
              <a:t>Canada gets self-government and responsibility for internal affairs (1867)</a:t>
            </a:r>
          </a:p>
        </p:txBody>
      </p:sp>
      <p:pic>
        <p:nvPicPr>
          <p:cNvPr id="22" name="Εικόνα 21" descr="Εικόνα που περιέχει φωτογραφία, άτομο, άνδρας, λευκό&#10;&#10;Περιγραφή που δημιουργήθηκε αυτόματα">
            <a:extLst>
              <a:ext uri="{FF2B5EF4-FFF2-40B4-BE49-F238E27FC236}">
                <a16:creationId xmlns:a16="http://schemas.microsoft.com/office/drawing/2014/main" id="{C3154B60-079E-45B6-B05B-6D261625FC5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640749" y="3545554"/>
            <a:ext cx="2311962" cy="3262501"/>
          </a:xfrm>
          <a:prstGeom prst="rect">
            <a:avLst/>
          </a:prstGeom>
          <a:ln>
            <a:noFill/>
          </a:ln>
          <a:effectLst>
            <a:outerShdw blurRad="292100" dist="139700" dir="2700000" algn="tl" rotWithShape="0">
              <a:srgbClr val="333333">
                <a:alpha val="65000"/>
              </a:srgbClr>
            </a:outerShdw>
          </a:effectLst>
        </p:spPr>
      </p:pic>
      <p:pic>
        <p:nvPicPr>
          <p:cNvPr id="24" name="Εικόνα 23" descr="Εικόνα που περιέχει άτομο, άνδρας, ντύσιμο, κουστούμι&#10;&#10;Περιγραφή που δημιουργήθηκε αυτόματα">
            <a:extLst>
              <a:ext uri="{FF2B5EF4-FFF2-40B4-BE49-F238E27FC236}">
                <a16:creationId xmlns:a16="http://schemas.microsoft.com/office/drawing/2014/main" id="{C5505335-6E91-404A-8F09-21A322CA6C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98356" y="3593869"/>
            <a:ext cx="2374684" cy="3155677"/>
          </a:xfrm>
          <a:prstGeom prst="rect">
            <a:avLst/>
          </a:prstGeom>
          <a:ln>
            <a:noFill/>
          </a:ln>
          <a:effectLst>
            <a:outerShdw blurRad="292100" dist="139700" dir="2700000" algn="tl" rotWithShape="0">
              <a:srgbClr val="333333">
                <a:alpha val="65000"/>
              </a:srgbClr>
            </a:outerShdw>
          </a:effectLst>
        </p:spPr>
      </p:pic>
      <p:pic>
        <p:nvPicPr>
          <p:cNvPr id="26" name="Εικόνα 25" descr="Εικόνα που περιέχει εσωτερικό, άτομο, άνδρας, γυναίκα&#10;&#10;Περιγραφή που δημιουργήθηκε αυτόματα">
            <a:extLst>
              <a:ext uri="{FF2B5EF4-FFF2-40B4-BE49-F238E27FC236}">
                <a16:creationId xmlns:a16="http://schemas.microsoft.com/office/drawing/2014/main" id="{970E5975-BC03-4F6E-97DD-D7794A1ED1C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0836" y="627442"/>
            <a:ext cx="2049724" cy="2636690"/>
          </a:xfrm>
          <a:prstGeom prst="rect">
            <a:avLst/>
          </a:prstGeom>
          <a:ln>
            <a:noFill/>
          </a:ln>
          <a:effectLst>
            <a:outerShdw blurRad="292100" dist="139700" dir="2700000" algn="tl" rotWithShape="0">
              <a:srgbClr val="333333">
                <a:alpha val="65000"/>
              </a:srgbClr>
            </a:outerShdw>
          </a:effectLst>
        </p:spPr>
      </p:pic>
      <p:pic>
        <p:nvPicPr>
          <p:cNvPr id="28" name="Εικόνα 27" descr="Εικόνα που περιέχει άτομο, ρούχα, γυναίκα, κόκκινο&#10;&#10;Περιγραφή που δημιουργήθηκε αυτόματα">
            <a:extLst>
              <a:ext uri="{FF2B5EF4-FFF2-40B4-BE49-F238E27FC236}">
                <a16:creationId xmlns:a16="http://schemas.microsoft.com/office/drawing/2014/main" id="{5A851B32-BD83-44F4-A30F-3A1525DFBBC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24417" y="579309"/>
            <a:ext cx="2304231" cy="27331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830970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C92EAB00-BA5D-4EB9-85B5-8CF6D5DF2497}"/>
              </a:ext>
            </a:extLst>
          </p:cNvPr>
          <p:cNvSpPr>
            <a:spLocks noGrp="1"/>
          </p:cNvSpPr>
          <p:nvPr>
            <p:ph type="title"/>
          </p:nvPr>
        </p:nvSpPr>
        <p:spPr>
          <a:xfrm>
            <a:off x="3935152" y="188640"/>
            <a:ext cx="4321696" cy="397168"/>
          </a:xfrm>
        </p:spPr>
        <p:txBody>
          <a:bodyPr rtlCol="0">
            <a:noAutofit/>
          </a:bodyPr>
          <a:lstStyle/>
          <a:p>
            <a:r>
              <a:rPr lang="en-GB" sz="2400" b="1" dirty="0">
                <a:solidFill>
                  <a:schemeClr val="accent3"/>
                </a:solidFill>
                <a:effectLst>
                  <a:outerShdw blurRad="38100" dist="38100" dir="2700000" algn="tl">
                    <a:srgbClr val="000000">
                      <a:alpha val="43137"/>
                    </a:srgbClr>
                  </a:outerShdw>
                </a:effectLst>
              </a:rPr>
              <a:t>HISTORY IN MONARCHS</a:t>
            </a:r>
            <a:endParaRPr lang="el-GR" sz="2400" b="1" dirty="0">
              <a:solidFill>
                <a:schemeClr val="accent3"/>
              </a:solidFill>
              <a:effectLst>
                <a:outerShdw blurRad="38100" dist="38100" dir="2700000" algn="tl">
                  <a:srgbClr val="000000">
                    <a:alpha val="43137"/>
                  </a:srgbClr>
                </a:outerShdw>
              </a:effectLst>
            </a:endParaRPr>
          </a:p>
        </p:txBody>
      </p:sp>
      <p:sp>
        <p:nvSpPr>
          <p:cNvPr id="6" name="Ορθογώνιο 5">
            <a:extLst>
              <a:ext uri="{FF2B5EF4-FFF2-40B4-BE49-F238E27FC236}">
                <a16:creationId xmlns:a16="http://schemas.microsoft.com/office/drawing/2014/main" id="{A6542D41-5A7C-45CA-8E8F-179168B06595}"/>
              </a:ext>
            </a:extLst>
          </p:cNvPr>
          <p:cNvSpPr/>
          <p:nvPr/>
        </p:nvSpPr>
        <p:spPr>
          <a:xfrm>
            <a:off x="3048000" y="-10005447"/>
            <a:ext cx="6096000" cy="6555641"/>
          </a:xfrm>
          <a:prstGeom prst="rect">
            <a:avLst/>
          </a:prstGeom>
        </p:spPr>
        <p:txBody>
          <a:bodyPr>
            <a:spAutoFit/>
          </a:bodyPr>
          <a:lstStyle/>
          <a:p>
            <a:r>
              <a:rPr lang="en-GB" sz="3000" dirty="0">
                <a:latin typeface="Copperplate Gothic Light" pitchFamily="34" charset="0"/>
              </a:rPr>
              <a:t>George III (1760-1820)</a:t>
            </a:r>
            <a:r>
              <a:rPr lang="en-GB" sz="3000" dirty="0">
                <a:latin typeface="Copperplate Gothic Light" pitchFamily="34" charset="0"/>
                <a:sym typeface="Wingdings" pitchFamily="2" charset="2"/>
              </a:rPr>
              <a:t> House of Hanover</a:t>
            </a:r>
            <a:endParaRPr lang="en-GB" sz="3000" dirty="0">
              <a:latin typeface="Copperplate Gothic Light" pitchFamily="34" charset="0"/>
            </a:endParaRPr>
          </a:p>
          <a:p>
            <a:pPr lvl="1"/>
            <a:r>
              <a:rPr lang="en-GB" sz="3000" dirty="0">
                <a:sym typeface="Wingdings" pitchFamily="2" charset="2"/>
              </a:rPr>
              <a:t>January 1</a:t>
            </a:r>
            <a:r>
              <a:rPr lang="en-GB" sz="3000" baseline="30000" dirty="0">
                <a:sym typeface="Wingdings" pitchFamily="2" charset="2"/>
              </a:rPr>
              <a:t>st</a:t>
            </a:r>
            <a:r>
              <a:rPr lang="en-GB" sz="3000" dirty="0">
                <a:sym typeface="Wingdings" pitchFamily="2" charset="2"/>
              </a:rPr>
              <a:t> 1801  </a:t>
            </a:r>
            <a:r>
              <a:rPr lang="en-GB" sz="3000" dirty="0">
                <a:latin typeface="Copperplate Gothic Bold" pitchFamily="34" charset="0"/>
                <a:sym typeface="Wingdings" pitchFamily="2" charset="2"/>
              </a:rPr>
              <a:t>United Kingdom of Great Britain and Ireland</a:t>
            </a:r>
          </a:p>
          <a:p>
            <a:pPr lvl="1"/>
            <a:r>
              <a:rPr lang="en-GB" sz="3000" dirty="0"/>
              <a:t>American Revolutionary War (</a:t>
            </a:r>
            <a:r>
              <a:rPr lang="en-GB" sz="3000" b="1" dirty="0"/>
              <a:t>1765-1783</a:t>
            </a:r>
            <a:r>
              <a:rPr lang="en-GB" sz="3000" dirty="0"/>
              <a:t>) </a:t>
            </a:r>
            <a:r>
              <a:rPr lang="en-GB" sz="3000" dirty="0">
                <a:sym typeface="Wingdings" pitchFamily="2" charset="2"/>
              </a:rPr>
              <a:t> loss of First British Empire </a:t>
            </a:r>
          </a:p>
          <a:p>
            <a:pPr lvl="1"/>
            <a:r>
              <a:rPr lang="en-GB" sz="3000" dirty="0">
                <a:sym typeface="Wingdings" pitchFamily="2" charset="2"/>
              </a:rPr>
              <a:t>French Revolutionary Wars (1793-1802)</a:t>
            </a:r>
          </a:p>
          <a:p>
            <a:pPr lvl="1"/>
            <a:r>
              <a:rPr lang="en-GB" sz="3000" dirty="0">
                <a:sym typeface="Wingdings" pitchFamily="2" charset="2"/>
              </a:rPr>
              <a:t>Napoleonic Wars (1803-1815)  defeat of Napoleon</a:t>
            </a:r>
          </a:p>
          <a:p>
            <a:pPr lvl="1"/>
            <a:r>
              <a:rPr lang="en-GB" sz="3000" dirty="0">
                <a:sym typeface="Wingdings" pitchFamily="2" charset="2"/>
              </a:rPr>
              <a:t>Beginning of Second British Empire (Asia and Africa) </a:t>
            </a:r>
          </a:p>
        </p:txBody>
      </p:sp>
      <p:sp>
        <p:nvSpPr>
          <p:cNvPr id="8" name="Ορθογώνιο 7">
            <a:extLst>
              <a:ext uri="{FF2B5EF4-FFF2-40B4-BE49-F238E27FC236}">
                <a16:creationId xmlns:a16="http://schemas.microsoft.com/office/drawing/2014/main" id="{6CD04653-F7FC-422A-A118-3A619C2E2327}"/>
              </a:ext>
            </a:extLst>
          </p:cNvPr>
          <p:cNvSpPr/>
          <p:nvPr/>
        </p:nvSpPr>
        <p:spPr>
          <a:xfrm>
            <a:off x="266764" y="867984"/>
            <a:ext cx="7972376" cy="369332"/>
          </a:xfrm>
          <a:prstGeom prst="rect">
            <a:avLst/>
          </a:prstGeom>
        </p:spPr>
        <p:txBody>
          <a:bodyPr wrap="square">
            <a:spAutoFit/>
          </a:bodyPr>
          <a:lstStyle/>
          <a:p>
            <a:pPr marL="285750" indent="-285750">
              <a:buFont typeface="Wingdings" panose="05000000000000000000" pitchFamily="2" charset="2"/>
              <a:buChar char="q"/>
            </a:pPr>
            <a:r>
              <a:rPr lang="el-GR" dirty="0">
                <a:solidFill>
                  <a:schemeClr val="accent2">
                    <a:lumMod val="50000"/>
                  </a:schemeClr>
                </a:solidFill>
                <a:latin typeface="Century Schoolbook" panose="02040604050505020304" pitchFamily="18" charset="0"/>
                <a:sym typeface="Wingdings" pitchFamily="2" charset="2"/>
              </a:rPr>
              <a:t> </a:t>
            </a:r>
            <a:r>
              <a:rPr lang="en-GB" dirty="0">
                <a:solidFill>
                  <a:schemeClr val="accent2">
                    <a:lumMod val="50000"/>
                  </a:schemeClr>
                </a:solidFill>
                <a:latin typeface="Century Schoolbook" panose="02040604050505020304" pitchFamily="18" charset="0"/>
                <a:sym typeface="Wingdings" pitchFamily="2" charset="2"/>
              </a:rPr>
              <a:t>EDWARD VII (1901-1910)  HOUSE OF SAXE-COBURG &amp; GOTHA</a:t>
            </a:r>
          </a:p>
        </p:txBody>
      </p:sp>
      <p:sp>
        <p:nvSpPr>
          <p:cNvPr id="11" name="Ορθογώνιο 10">
            <a:extLst>
              <a:ext uri="{FF2B5EF4-FFF2-40B4-BE49-F238E27FC236}">
                <a16:creationId xmlns:a16="http://schemas.microsoft.com/office/drawing/2014/main" id="{E033AF05-284A-4EE4-AA68-C4FE6CD7DBCE}"/>
              </a:ext>
            </a:extLst>
          </p:cNvPr>
          <p:cNvSpPr/>
          <p:nvPr/>
        </p:nvSpPr>
        <p:spPr>
          <a:xfrm>
            <a:off x="-140293" y="1592076"/>
            <a:ext cx="6965397" cy="2554545"/>
          </a:xfrm>
          <a:prstGeom prst="rect">
            <a:avLst/>
          </a:prstGeom>
        </p:spPr>
        <p:txBody>
          <a:bodyPr wrap="square">
            <a:spAutoFit/>
          </a:bodyPr>
          <a:lstStyle/>
          <a:p>
            <a:pPr marL="742950" lvl="1" indent="-285750">
              <a:buFont typeface="Arial" panose="020B0604020202020204" pitchFamily="34" charset="0"/>
              <a:buChar char="•"/>
            </a:pPr>
            <a:r>
              <a:rPr lang="en-US" sz="1600" dirty="0">
                <a:solidFill>
                  <a:schemeClr val="accent2">
                    <a:lumMod val="50000"/>
                  </a:schemeClr>
                </a:solidFill>
                <a:latin typeface="Century Schoolbook" panose="02040604050505020304" pitchFamily="18" charset="0"/>
                <a:sym typeface="Wingdings" pitchFamily="2" charset="2"/>
              </a:rPr>
              <a:t>Numerous political scandals</a:t>
            </a:r>
          </a:p>
          <a:p>
            <a:pPr marL="742950" lvl="1" indent="-285750">
              <a:buFont typeface="Arial" panose="020B0604020202020204" pitchFamily="34" charset="0"/>
              <a:buChar char="•"/>
            </a:pPr>
            <a:r>
              <a:rPr lang="en-US" sz="1600" dirty="0">
                <a:solidFill>
                  <a:schemeClr val="accent2">
                    <a:lumMod val="50000"/>
                  </a:schemeClr>
                </a:solidFill>
                <a:latin typeface="Century Schoolbook" panose="02040604050505020304" pitchFamily="18" charset="0"/>
                <a:sym typeface="Wingdings" pitchFamily="2" charset="2"/>
              </a:rPr>
              <a:t>Irish Crisis (1912-1914)</a:t>
            </a:r>
          </a:p>
          <a:p>
            <a:pPr marL="742950" lvl="1" indent="-285750">
              <a:buFont typeface="Arial" panose="020B0604020202020204" pitchFamily="34" charset="0"/>
              <a:buChar char="•"/>
            </a:pPr>
            <a:r>
              <a:rPr lang="en-US" sz="1600" dirty="0" err="1">
                <a:solidFill>
                  <a:schemeClr val="accent2">
                    <a:lumMod val="50000"/>
                  </a:schemeClr>
                </a:solidFill>
                <a:latin typeface="Century Schoolbook" panose="02040604050505020304" pitchFamily="18" charset="0"/>
                <a:sym typeface="Wingdings" pitchFamily="2" charset="2"/>
              </a:rPr>
              <a:t>Labour</a:t>
            </a:r>
            <a:r>
              <a:rPr lang="en-US" sz="1600" dirty="0">
                <a:solidFill>
                  <a:schemeClr val="accent2">
                    <a:lumMod val="50000"/>
                  </a:schemeClr>
                </a:solidFill>
                <a:latin typeface="Century Schoolbook" panose="02040604050505020304" pitchFamily="18" charset="0"/>
                <a:sym typeface="Wingdings" pitchFamily="2" charset="2"/>
              </a:rPr>
              <a:t> unrest and women’s suffrage movements</a:t>
            </a:r>
          </a:p>
          <a:p>
            <a:pPr marL="742950" lvl="1" indent="-285750">
              <a:buFont typeface="Arial" panose="020B0604020202020204" pitchFamily="34" charset="0"/>
              <a:buChar char="•"/>
            </a:pPr>
            <a:r>
              <a:rPr lang="en-US" sz="1600" b="1" dirty="0">
                <a:solidFill>
                  <a:schemeClr val="accent2">
                    <a:lumMod val="50000"/>
                  </a:schemeClr>
                </a:solidFill>
                <a:latin typeface="Century Schoolbook" panose="02040604050505020304" pitchFamily="18" charset="0"/>
                <a:sym typeface="Wingdings" pitchFamily="2" charset="2"/>
              </a:rPr>
              <a:t>Great War (WW11914-1918): </a:t>
            </a:r>
            <a:r>
              <a:rPr lang="en-US" sz="1600" dirty="0">
                <a:solidFill>
                  <a:schemeClr val="accent2">
                    <a:lumMod val="50000"/>
                  </a:schemeClr>
                </a:solidFill>
                <a:latin typeface="Century Schoolbook" panose="02040604050505020304" pitchFamily="18" charset="0"/>
                <a:sym typeface="Wingdings" pitchFamily="2" charset="2"/>
              </a:rPr>
              <a:t>UK declared war on Austria and Germany and became part of the Triple Entente with France and Russia</a:t>
            </a:r>
          </a:p>
          <a:p>
            <a:pPr marL="742950" lvl="1" indent="-285750">
              <a:buFont typeface="Arial" panose="020B0604020202020204" pitchFamily="34" charset="0"/>
              <a:buChar char="•"/>
            </a:pPr>
            <a:r>
              <a:rPr lang="en-US" sz="1600" b="1" dirty="0">
                <a:solidFill>
                  <a:schemeClr val="accent2">
                    <a:lumMod val="50000"/>
                  </a:schemeClr>
                </a:solidFill>
                <a:latin typeface="Century Schoolbook" panose="02040604050505020304" pitchFamily="18" charset="0"/>
                <a:sym typeface="Wingdings" pitchFamily="2" charset="2"/>
              </a:rPr>
              <a:t>Anglo-Irish War (1919-1921)  </a:t>
            </a:r>
            <a:r>
              <a:rPr lang="en-US" sz="1600" dirty="0">
                <a:solidFill>
                  <a:schemeClr val="accent2">
                    <a:lumMod val="50000"/>
                  </a:schemeClr>
                </a:solidFill>
                <a:latin typeface="Century Schoolbook" panose="02040604050505020304" pitchFamily="18" charset="0"/>
                <a:sym typeface="Wingdings" pitchFamily="2" charset="2"/>
              </a:rPr>
              <a:t>United Kingdom of Great Britain and Northern Ireland  </a:t>
            </a:r>
            <a:r>
              <a:rPr lang="en-US" sz="1600" b="1" dirty="0">
                <a:solidFill>
                  <a:schemeClr val="accent2">
                    <a:lumMod val="50000"/>
                  </a:schemeClr>
                </a:solidFill>
                <a:latin typeface="Century Schoolbook" panose="02040604050505020304" pitchFamily="18" charset="0"/>
                <a:sym typeface="Wingdings" pitchFamily="2" charset="2"/>
              </a:rPr>
              <a:t>(1927)</a:t>
            </a:r>
          </a:p>
          <a:p>
            <a:pPr marL="742950" lvl="1" indent="-285750">
              <a:buFont typeface="Arial" panose="020B0604020202020204" pitchFamily="34" charset="0"/>
              <a:buChar char="•"/>
            </a:pPr>
            <a:r>
              <a:rPr lang="en-US" sz="1600" b="1" dirty="0">
                <a:solidFill>
                  <a:schemeClr val="accent2">
                    <a:lumMod val="50000"/>
                  </a:schemeClr>
                </a:solidFill>
                <a:latin typeface="Century Schoolbook" panose="02040604050505020304" pitchFamily="18" charset="0"/>
                <a:sym typeface="Wingdings" pitchFamily="2" charset="2"/>
              </a:rPr>
              <a:t>Great Depression </a:t>
            </a:r>
            <a:r>
              <a:rPr lang="en-US" sz="1600" dirty="0">
                <a:solidFill>
                  <a:schemeClr val="accent2">
                    <a:lumMod val="50000"/>
                  </a:schemeClr>
                </a:solidFill>
                <a:latin typeface="Century Schoolbook" panose="02040604050505020304" pitchFamily="18" charset="0"/>
                <a:sym typeface="Wingdings" pitchFamily="2" charset="2"/>
              </a:rPr>
              <a:t> Britain’s World Trade fell in half , unemployment</a:t>
            </a:r>
            <a:r>
              <a:rPr lang="en-GB" sz="1600" dirty="0">
                <a:solidFill>
                  <a:schemeClr val="accent2">
                    <a:lumMod val="50000"/>
                  </a:schemeClr>
                </a:solidFill>
                <a:latin typeface="Century Schoolbook" panose="02040604050505020304" pitchFamily="18" charset="0"/>
                <a:sym typeface="Wingdings" pitchFamily="2" charset="2"/>
              </a:rPr>
              <a:t> reached 70%</a:t>
            </a:r>
          </a:p>
        </p:txBody>
      </p:sp>
      <p:sp>
        <p:nvSpPr>
          <p:cNvPr id="12" name="Ορθογώνιο 11">
            <a:extLst>
              <a:ext uri="{FF2B5EF4-FFF2-40B4-BE49-F238E27FC236}">
                <a16:creationId xmlns:a16="http://schemas.microsoft.com/office/drawing/2014/main" id="{0FBFE33A-0C6D-4A07-BE09-DD15DDD9ADBC}"/>
              </a:ext>
            </a:extLst>
          </p:cNvPr>
          <p:cNvSpPr/>
          <p:nvPr/>
        </p:nvSpPr>
        <p:spPr>
          <a:xfrm>
            <a:off x="266764" y="1242217"/>
            <a:ext cx="5995552" cy="369332"/>
          </a:xfrm>
          <a:prstGeom prst="rect">
            <a:avLst/>
          </a:prstGeom>
        </p:spPr>
        <p:txBody>
          <a:bodyPr wrap="none">
            <a:spAutoFit/>
          </a:bodyPr>
          <a:lstStyle/>
          <a:p>
            <a:pPr marL="285750" indent="-285750">
              <a:buFont typeface="Wingdings" panose="05000000000000000000" pitchFamily="2" charset="2"/>
              <a:buChar char="q"/>
            </a:pPr>
            <a:r>
              <a:rPr lang="el-GR" dirty="0">
                <a:solidFill>
                  <a:schemeClr val="accent2">
                    <a:lumMod val="50000"/>
                  </a:schemeClr>
                </a:solidFill>
                <a:latin typeface="Century Schoolbook" panose="02040604050505020304" pitchFamily="18" charset="0"/>
                <a:sym typeface="Wingdings" pitchFamily="2" charset="2"/>
              </a:rPr>
              <a:t> </a:t>
            </a:r>
            <a:r>
              <a:rPr lang="en-GB" dirty="0">
                <a:solidFill>
                  <a:schemeClr val="accent2">
                    <a:lumMod val="50000"/>
                  </a:schemeClr>
                </a:solidFill>
                <a:latin typeface="Century Schoolbook" panose="02040604050505020304" pitchFamily="18" charset="0"/>
                <a:sym typeface="Wingdings" pitchFamily="2" charset="2"/>
              </a:rPr>
              <a:t>GEORGE V (1910-1936)  HOUSE OF WINDSOR</a:t>
            </a:r>
          </a:p>
        </p:txBody>
      </p:sp>
      <p:sp>
        <p:nvSpPr>
          <p:cNvPr id="18" name="Ορθογώνιο 17">
            <a:extLst>
              <a:ext uri="{FF2B5EF4-FFF2-40B4-BE49-F238E27FC236}">
                <a16:creationId xmlns:a16="http://schemas.microsoft.com/office/drawing/2014/main" id="{B8A7B68C-325E-405B-B075-935AC2115150}"/>
              </a:ext>
            </a:extLst>
          </p:cNvPr>
          <p:cNvSpPr/>
          <p:nvPr/>
        </p:nvSpPr>
        <p:spPr>
          <a:xfrm>
            <a:off x="-3557" y="6461920"/>
            <a:ext cx="12192000" cy="40466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l-GR"/>
          </a:p>
        </p:txBody>
      </p:sp>
      <p:sp>
        <p:nvSpPr>
          <p:cNvPr id="20" name="Ορθογώνιο 19">
            <a:extLst>
              <a:ext uri="{FF2B5EF4-FFF2-40B4-BE49-F238E27FC236}">
                <a16:creationId xmlns:a16="http://schemas.microsoft.com/office/drawing/2014/main" id="{77D2C8F5-C562-4928-8BA6-A596EBC0DBFB}"/>
              </a:ext>
            </a:extLst>
          </p:cNvPr>
          <p:cNvSpPr/>
          <p:nvPr/>
        </p:nvSpPr>
        <p:spPr>
          <a:xfrm>
            <a:off x="266764" y="4127148"/>
            <a:ext cx="3257468" cy="369332"/>
          </a:xfrm>
          <a:prstGeom prst="rect">
            <a:avLst/>
          </a:prstGeom>
        </p:spPr>
        <p:txBody>
          <a:bodyPr wrap="square">
            <a:spAutoFit/>
          </a:bodyPr>
          <a:lstStyle/>
          <a:p>
            <a:pPr marL="285750" indent="-285750">
              <a:buFont typeface="Wingdings" panose="05000000000000000000" pitchFamily="2" charset="2"/>
              <a:buChar char="q"/>
            </a:pPr>
            <a:r>
              <a:rPr lang="el-GR" dirty="0">
                <a:solidFill>
                  <a:schemeClr val="accent2">
                    <a:lumMod val="50000"/>
                  </a:schemeClr>
                </a:solidFill>
                <a:latin typeface="Century Schoolbook" panose="02040604050505020304" pitchFamily="18" charset="0"/>
                <a:sym typeface="Wingdings" pitchFamily="2" charset="2"/>
              </a:rPr>
              <a:t> </a:t>
            </a:r>
            <a:r>
              <a:rPr lang="en-GB" dirty="0">
                <a:solidFill>
                  <a:schemeClr val="accent2">
                    <a:lumMod val="50000"/>
                  </a:schemeClr>
                </a:solidFill>
                <a:latin typeface="Century Schoolbook" panose="02040604050505020304" pitchFamily="18" charset="0"/>
                <a:sym typeface="Wingdings" pitchFamily="2" charset="2"/>
              </a:rPr>
              <a:t>EDWARD VIII (1936)</a:t>
            </a:r>
          </a:p>
        </p:txBody>
      </p:sp>
      <p:sp>
        <p:nvSpPr>
          <p:cNvPr id="21" name="Ορθογώνιο 20">
            <a:extLst>
              <a:ext uri="{FF2B5EF4-FFF2-40B4-BE49-F238E27FC236}">
                <a16:creationId xmlns:a16="http://schemas.microsoft.com/office/drawing/2014/main" id="{BAEF2309-C9C7-47F8-A45C-C8892A4A72F7}"/>
              </a:ext>
            </a:extLst>
          </p:cNvPr>
          <p:cNvSpPr/>
          <p:nvPr/>
        </p:nvSpPr>
        <p:spPr>
          <a:xfrm>
            <a:off x="266764" y="4531907"/>
            <a:ext cx="3614658" cy="369332"/>
          </a:xfrm>
          <a:prstGeom prst="rect">
            <a:avLst/>
          </a:prstGeom>
        </p:spPr>
        <p:txBody>
          <a:bodyPr wrap="square">
            <a:spAutoFit/>
          </a:bodyPr>
          <a:lstStyle/>
          <a:p>
            <a:pPr marL="342900" indent="-342900">
              <a:buFont typeface="Wingdings" pitchFamily="2" charset="2"/>
              <a:buChar char="q"/>
            </a:pPr>
            <a:r>
              <a:rPr lang="en-US" dirty="0">
                <a:solidFill>
                  <a:schemeClr val="accent2">
                    <a:lumMod val="50000"/>
                  </a:schemeClr>
                </a:solidFill>
                <a:latin typeface="+mj-lt"/>
                <a:sym typeface="Wingdings" pitchFamily="2" charset="2"/>
              </a:rPr>
              <a:t>GEORGE VI (1936-1952)</a:t>
            </a:r>
          </a:p>
        </p:txBody>
      </p:sp>
      <p:sp>
        <p:nvSpPr>
          <p:cNvPr id="23" name="Ορθογώνιο 22">
            <a:extLst>
              <a:ext uri="{FF2B5EF4-FFF2-40B4-BE49-F238E27FC236}">
                <a16:creationId xmlns:a16="http://schemas.microsoft.com/office/drawing/2014/main" id="{A829AB6C-AC6E-4B9A-AE72-0CC475C6BC4C}"/>
              </a:ext>
            </a:extLst>
          </p:cNvPr>
          <p:cNvSpPr/>
          <p:nvPr/>
        </p:nvSpPr>
        <p:spPr>
          <a:xfrm>
            <a:off x="-140293" y="4936666"/>
            <a:ext cx="6965397" cy="1323439"/>
          </a:xfrm>
          <a:prstGeom prst="rect">
            <a:avLst/>
          </a:prstGeom>
        </p:spPr>
        <p:txBody>
          <a:bodyPr wrap="square">
            <a:spAutoFit/>
          </a:bodyPr>
          <a:lstStyle/>
          <a:p>
            <a:pPr marL="742950" lvl="1" indent="-285750">
              <a:buFont typeface="Arial" panose="020B0604020202020204" pitchFamily="34" charset="0"/>
              <a:buChar char="•"/>
            </a:pPr>
            <a:r>
              <a:rPr lang="en-US" sz="1600" b="1" dirty="0">
                <a:solidFill>
                  <a:schemeClr val="accent2">
                    <a:lumMod val="50000"/>
                  </a:schemeClr>
                </a:solidFill>
                <a:latin typeface="+mj-lt"/>
                <a:sym typeface="Wingdings" pitchFamily="2" charset="2"/>
              </a:rPr>
              <a:t>WW2  (1939-1945): </a:t>
            </a:r>
            <a:r>
              <a:rPr lang="en-US" sz="1600" dirty="0">
                <a:solidFill>
                  <a:schemeClr val="accent2">
                    <a:lumMod val="50000"/>
                  </a:schemeClr>
                </a:solidFill>
                <a:latin typeface="+mj-lt"/>
                <a:sym typeface="Wingdings" pitchFamily="2" charset="2"/>
              </a:rPr>
              <a:t>UK declared war on Nazi Germany after the German invasion of Poland</a:t>
            </a:r>
          </a:p>
          <a:p>
            <a:pPr marL="742950" lvl="1" indent="-285750">
              <a:buFont typeface="Arial" panose="020B0604020202020204" pitchFamily="34" charset="0"/>
              <a:buChar char="•"/>
            </a:pPr>
            <a:r>
              <a:rPr lang="en-US" sz="1600" dirty="0">
                <a:solidFill>
                  <a:schemeClr val="accent2">
                    <a:lumMod val="50000"/>
                  </a:schemeClr>
                </a:solidFill>
                <a:latin typeface="+mj-lt"/>
                <a:sym typeface="Wingdings" pitchFamily="2" charset="2"/>
              </a:rPr>
              <a:t>Joined the United Nations (1945) and NATO (1949)</a:t>
            </a:r>
          </a:p>
          <a:p>
            <a:pPr marL="742950" lvl="1" indent="-285750">
              <a:buFont typeface="Arial" panose="020B0604020202020204" pitchFamily="34" charset="0"/>
              <a:buChar char="•"/>
            </a:pPr>
            <a:r>
              <a:rPr lang="en-US" sz="1600" dirty="0">
                <a:solidFill>
                  <a:schemeClr val="accent2">
                    <a:lumMod val="50000"/>
                  </a:schemeClr>
                </a:solidFill>
                <a:latin typeface="+mj-lt"/>
                <a:sym typeface="Wingdings" pitchFamily="2" charset="2"/>
              </a:rPr>
              <a:t>Commonwealth of Nations (1949) =53 member states most of them former British colonies </a:t>
            </a:r>
          </a:p>
        </p:txBody>
      </p:sp>
      <p:pic>
        <p:nvPicPr>
          <p:cNvPr id="9" name="Εικόνα 8" descr="Εικόνα που περιέχει υπαίθριος, άτομο, κτίριο, παλιός&#10;&#10;Περιγραφή που δημιουργήθηκε αυτόματα">
            <a:extLst>
              <a:ext uri="{FF2B5EF4-FFF2-40B4-BE49-F238E27FC236}">
                <a16:creationId xmlns:a16="http://schemas.microsoft.com/office/drawing/2014/main" id="{9250F5F2-7722-4701-8541-19BC81E7D4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28248" y="1233771"/>
            <a:ext cx="2998984" cy="4149080"/>
          </a:xfrm>
          <a:prstGeom prst="rect">
            <a:avLst/>
          </a:prstGeom>
          <a:ln>
            <a:noFill/>
          </a:ln>
          <a:effectLst>
            <a:outerShdw blurRad="292100" dist="139700" dir="2700000" algn="tl" rotWithShape="0">
              <a:srgbClr val="333333">
                <a:alpha val="65000"/>
              </a:srgbClr>
            </a:outerShdw>
          </a:effectLst>
        </p:spPr>
      </p:pic>
      <p:sp>
        <p:nvSpPr>
          <p:cNvPr id="29" name="Ορθογώνιο 28">
            <a:extLst>
              <a:ext uri="{FF2B5EF4-FFF2-40B4-BE49-F238E27FC236}">
                <a16:creationId xmlns:a16="http://schemas.microsoft.com/office/drawing/2014/main" id="{53A365EC-8FCC-424F-A7B5-94BC7D8B1C85}"/>
              </a:ext>
            </a:extLst>
          </p:cNvPr>
          <p:cNvSpPr/>
          <p:nvPr/>
        </p:nvSpPr>
        <p:spPr>
          <a:xfrm>
            <a:off x="8832304" y="5461299"/>
            <a:ext cx="2304256" cy="338554"/>
          </a:xfrm>
          <a:prstGeom prst="rect">
            <a:avLst/>
          </a:prstGeom>
        </p:spPr>
        <p:txBody>
          <a:bodyPr wrap="square">
            <a:spAutoFit/>
          </a:bodyPr>
          <a:lstStyle/>
          <a:p>
            <a:r>
              <a:rPr lang="en-US" sz="1600" dirty="0">
                <a:solidFill>
                  <a:schemeClr val="accent2">
                    <a:lumMod val="50000"/>
                  </a:schemeClr>
                </a:solidFill>
                <a:effectLst>
                  <a:outerShdw blurRad="38100" dist="38100" dir="2700000" algn="tl">
                    <a:srgbClr val="000000">
                      <a:alpha val="43137"/>
                    </a:srgbClr>
                  </a:outerShdw>
                </a:effectLst>
                <a:latin typeface="+mj-lt"/>
                <a:sym typeface="Wingdings" pitchFamily="2" charset="2"/>
              </a:rPr>
              <a:t>George VI (1936-1952)</a:t>
            </a:r>
          </a:p>
        </p:txBody>
      </p:sp>
    </p:spTree>
    <p:extLst>
      <p:ext uri="{BB962C8B-B14F-4D97-AF65-F5344CB8AC3E}">
        <p14:creationId xmlns:p14="http://schemas.microsoft.com/office/powerpoint/2010/main" val="726887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Ορθογώνιο 3">
            <a:extLst>
              <a:ext uri="{FF2B5EF4-FFF2-40B4-BE49-F238E27FC236}">
                <a16:creationId xmlns:a16="http://schemas.microsoft.com/office/drawing/2014/main" id="{35BCA1EA-683B-4F56-B85C-996FF099DB39}"/>
              </a:ext>
            </a:extLst>
          </p:cNvPr>
          <p:cNvSpPr/>
          <p:nvPr/>
        </p:nvSpPr>
        <p:spPr>
          <a:xfrm>
            <a:off x="-1" y="734911"/>
            <a:ext cx="7953389" cy="4031873"/>
          </a:xfrm>
          <a:prstGeom prst="rect">
            <a:avLst/>
          </a:prstGeom>
        </p:spPr>
        <p:txBody>
          <a:bodyPr wrap="square">
            <a:spAutoFit/>
          </a:bodyPr>
          <a:lstStyle/>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Common market (1973)</a:t>
            </a:r>
          </a:p>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De-</a:t>
            </a:r>
            <a:r>
              <a:rPr lang="en-US" sz="1600" dirty="0" err="1">
                <a:solidFill>
                  <a:schemeClr val="accent2">
                    <a:lumMod val="50000"/>
                  </a:schemeClr>
                </a:solidFill>
                <a:sym typeface="Wingdings" pitchFamily="2" charset="2"/>
              </a:rPr>
              <a:t>industrialisation</a:t>
            </a:r>
            <a:r>
              <a:rPr lang="en-US" sz="1600" dirty="0">
                <a:solidFill>
                  <a:schemeClr val="accent2">
                    <a:lumMod val="50000"/>
                  </a:schemeClr>
                </a:solidFill>
                <a:sym typeface="Wingdings" pitchFamily="2" charset="2"/>
              </a:rPr>
              <a:t> and </a:t>
            </a:r>
            <a:r>
              <a:rPr lang="en-US" sz="1600" dirty="0" err="1">
                <a:solidFill>
                  <a:schemeClr val="accent2">
                    <a:lumMod val="50000"/>
                  </a:schemeClr>
                </a:solidFill>
                <a:sym typeface="Wingdings" pitchFamily="2" charset="2"/>
              </a:rPr>
              <a:t>liberalisation</a:t>
            </a:r>
            <a:r>
              <a:rPr lang="en-US" sz="1600" dirty="0">
                <a:solidFill>
                  <a:schemeClr val="accent2">
                    <a:lumMod val="50000"/>
                  </a:schemeClr>
                </a:solidFill>
                <a:sym typeface="Wingdings" pitchFamily="2" charset="2"/>
              </a:rPr>
              <a:t> of stock markets</a:t>
            </a:r>
          </a:p>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Enactment of the Single European Act into UK law by the government of Margaret Thatcher (1987)</a:t>
            </a:r>
          </a:p>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Ratification of Maastricht Treaty (1992)</a:t>
            </a:r>
          </a:p>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2005: 4 suicide bombings struck London after supporting the invasion of Iraq in 2003</a:t>
            </a:r>
          </a:p>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Ratification of the Treaty of Lisbon (2008)</a:t>
            </a:r>
          </a:p>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Participation in the UN-mandated intervention in the 2011 Libyan civil war</a:t>
            </a:r>
          </a:p>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2011: Granted gender equality in the royal succession and end of the ban on the monarch marrying a Catholic</a:t>
            </a:r>
          </a:p>
          <a:p>
            <a:pPr marL="742950" lvl="1" indent="-285750">
              <a:buFont typeface="Arial" panose="020B0604020202020204" pitchFamily="34" charset="0"/>
              <a:buChar char="•"/>
            </a:pPr>
            <a:r>
              <a:rPr lang="en-US" sz="1600" dirty="0">
                <a:solidFill>
                  <a:schemeClr val="accent2">
                    <a:lumMod val="50000"/>
                  </a:schemeClr>
                </a:solidFill>
                <a:sym typeface="Wingdings" pitchFamily="2" charset="2"/>
              </a:rPr>
              <a:t>2014: Scottish Independence Referendum  - failed </a:t>
            </a:r>
          </a:p>
          <a:p>
            <a:pPr marL="742950" lvl="1" indent="-285750">
              <a:buFont typeface="Arial" panose="020B0604020202020204" pitchFamily="34" charset="0"/>
              <a:buChar char="•"/>
            </a:pPr>
            <a:r>
              <a:rPr lang="en-US" sz="1600" b="1" dirty="0">
                <a:solidFill>
                  <a:schemeClr val="accent2">
                    <a:lumMod val="50000"/>
                  </a:schemeClr>
                </a:solidFill>
                <a:sym typeface="Wingdings" pitchFamily="2" charset="2"/>
              </a:rPr>
              <a:t>2016: First BREXIT Referendum – in </a:t>
            </a:r>
            <a:r>
              <a:rPr lang="en-US" sz="1600" b="1" dirty="0" err="1">
                <a:solidFill>
                  <a:schemeClr val="accent2">
                    <a:lumMod val="50000"/>
                  </a:schemeClr>
                </a:solidFill>
                <a:sym typeface="Wingdings" pitchFamily="2" charset="2"/>
              </a:rPr>
              <a:t>favour</a:t>
            </a:r>
            <a:r>
              <a:rPr lang="en-US" sz="1600" b="1" dirty="0">
                <a:solidFill>
                  <a:schemeClr val="accent2">
                    <a:lumMod val="50000"/>
                  </a:schemeClr>
                </a:solidFill>
                <a:sym typeface="Wingdings" pitchFamily="2" charset="2"/>
              </a:rPr>
              <a:t> of leaving the EU </a:t>
            </a:r>
            <a:r>
              <a:rPr lang="en-US" sz="1600" dirty="0">
                <a:solidFill>
                  <a:schemeClr val="accent2">
                    <a:lumMod val="50000"/>
                  </a:schemeClr>
                </a:solidFill>
                <a:sym typeface="Wingdings" pitchFamily="2" charset="2"/>
              </a:rPr>
              <a:t>despite of concerns regarding trade and the European Single Market, security, migration </a:t>
            </a:r>
            <a:r>
              <a:rPr lang="en-US" sz="1600" dirty="0" err="1">
                <a:solidFill>
                  <a:schemeClr val="accent2">
                    <a:lumMod val="50000"/>
                  </a:schemeClr>
                </a:solidFill>
                <a:sym typeface="Wingdings" pitchFamily="2" charset="2"/>
              </a:rPr>
              <a:t>etc</a:t>
            </a:r>
            <a:endParaRPr lang="en-US" sz="1600" dirty="0">
              <a:solidFill>
                <a:schemeClr val="accent2">
                  <a:lumMod val="50000"/>
                </a:schemeClr>
              </a:solidFill>
              <a:sym typeface="Wingdings" pitchFamily="2" charset="2"/>
            </a:endParaRPr>
          </a:p>
        </p:txBody>
      </p:sp>
      <p:sp>
        <p:nvSpPr>
          <p:cNvPr id="5" name="Ορθογώνιο 4">
            <a:extLst>
              <a:ext uri="{FF2B5EF4-FFF2-40B4-BE49-F238E27FC236}">
                <a16:creationId xmlns:a16="http://schemas.microsoft.com/office/drawing/2014/main" id="{17212243-DAD9-42D6-B2E4-448D72D04A1E}"/>
              </a:ext>
            </a:extLst>
          </p:cNvPr>
          <p:cNvSpPr/>
          <p:nvPr/>
        </p:nvSpPr>
        <p:spPr>
          <a:xfrm>
            <a:off x="380960" y="357166"/>
            <a:ext cx="3618070" cy="369332"/>
          </a:xfrm>
          <a:prstGeom prst="rect">
            <a:avLst/>
          </a:prstGeom>
        </p:spPr>
        <p:txBody>
          <a:bodyPr wrap="square">
            <a:spAutoFit/>
          </a:bodyPr>
          <a:lstStyle/>
          <a:p>
            <a:pPr marL="285750" indent="-285750">
              <a:buFont typeface="Wingdings" panose="05000000000000000000" pitchFamily="2" charset="2"/>
              <a:buChar char="q"/>
            </a:pPr>
            <a:r>
              <a:rPr lang="en-US" dirty="0">
                <a:solidFill>
                  <a:schemeClr val="accent2">
                    <a:lumMod val="50000"/>
                  </a:schemeClr>
                </a:solidFill>
                <a:latin typeface="+mj-lt"/>
                <a:sym typeface="Wingdings" pitchFamily="2" charset="2"/>
              </a:rPr>
              <a:t>ELISABETH II (1952-)</a:t>
            </a:r>
          </a:p>
        </p:txBody>
      </p:sp>
      <p:pic>
        <p:nvPicPr>
          <p:cNvPr id="7" name="Εικόνα 6" descr="Εικόνα που περιέχει άτομο, καπέλο, εσωτερικό, ντύσιμο&#10;&#10;Περιγραφή που δημιουργήθηκε αυτόματα">
            <a:extLst>
              <a:ext uri="{FF2B5EF4-FFF2-40B4-BE49-F238E27FC236}">
                <a16:creationId xmlns:a16="http://schemas.microsoft.com/office/drawing/2014/main" id="{9E8CC996-807C-4B33-9DC5-0AF4298BF5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96264" y="3286124"/>
            <a:ext cx="3915864" cy="2610576"/>
          </a:xfrm>
          <a:prstGeom prst="rect">
            <a:avLst/>
          </a:prstGeom>
          <a:ln>
            <a:noFill/>
          </a:ln>
          <a:effectLst>
            <a:outerShdw blurRad="292100" dist="139700" dir="2700000" algn="tl" rotWithShape="0">
              <a:srgbClr val="333333">
                <a:alpha val="65000"/>
              </a:srgbClr>
            </a:outerShdw>
          </a:effectLst>
        </p:spPr>
      </p:pic>
      <p:pic>
        <p:nvPicPr>
          <p:cNvPr id="6" name="Picture 5" descr="BBXYS83.jpg"/>
          <p:cNvPicPr>
            <a:picLocks noChangeAspect="1"/>
          </p:cNvPicPr>
          <p:nvPr/>
        </p:nvPicPr>
        <p:blipFill>
          <a:blip r:embed="rId3"/>
          <a:stretch>
            <a:fillRect/>
          </a:stretch>
        </p:blipFill>
        <p:spPr>
          <a:xfrm>
            <a:off x="8096264" y="642918"/>
            <a:ext cx="3888000" cy="2592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0579217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Τίτλος 1">
            <a:extLst>
              <a:ext uri="{FF2B5EF4-FFF2-40B4-BE49-F238E27FC236}">
                <a16:creationId xmlns:a16="http://schemas.microsoft.com/office/drawing/2014/main" id="{203635E1-3758-45D1-BA6D-8BDB257452FA}"/>
              </a:ext>
            </a:extLst>
          </p:cNvPr>
          <p:cNvSpPr>
            <a:spLocks noGrp="1"/>
          </p:cNvSpPr>
          <p:nvPr>
            <p:ph type="title"/>
          </p:nvPr>
        </p:nvSpPr>
        <p:spPr>
          <a:xfrm>
            <a:off x="4295192" y="214332"/>
            <a:ext cx="3601616" cy="529622"/>
          </a:xfrm>
        </p:spPr>
        <p:txBody>
          <a:bodyPr rtlCol="0">
            <a:normAutofit/>
          </a:bodyPr>
          <a:lstStyle/>
          <a:p>
            <a:pPr rtl="0"/>
            <a:r>
              <a:rPr lang="en-US" sz="2400" b="1" dirty="0">
                <a:solidFill>
                  <a:schemeClr val="accent3"/>
                </a:solidFill>
                <a:effectLst>
                  <a:outerShdw blurRad="38100" dist="38100" dir="2700000" algn="tl">
                    <a:srgbClr val="000000">
                      <a:alpha val="43137"/>
                    </a:srgbClr>
                  </a:outerShdw>
                </a:effectLst>
              </a:rPr>
              <a:t>POLITICAL</a:t>
            </a:r>
            <a:r>
              <a:rPr lang="en-US" sz="2400" dirty="0">
                <a:solidFill>
                  <a:schemeClr val="accent3"/>
                </a:solidFill>
                <a:effectLst>
                  <a:outerShdw blurRad="38100" dist="38100" dir="2700000" algn="tl">
                    <a:srgbClr val="000000">
                      <a:alpha val="43137"/>
                    </a:srgbClr>
                  </a:outerShdw>
                </a:effectLst>
              </a:rPr>
              <a:t> </a:t>
            </a:r>
            <a:r>
              <a:rPr lang="en-US" sz="2400" b="1" dirty="0">
                <a:solidFill>
                  <a:schemeClr val="accent3"/>
                </a:solidFill>
                <a:effectLst>
                  <a:outerShdw blurRad="38100" dist="38100" dir="2700000" algn="tl">
                    <a:srgbClr val="000000">
                      <a:alpha val="43137"/>
                    </a:srgbClr>
                  </a:outerShdw>
                </a:effectLst>
              </a:rPr>
              <a:t>SYSTEM</a:t>
            </a:r>
            <a:endParaRPr lang="el-GR" sz="2400" b="1" dirty="0">
              <a:solidFill>
                <a:schemeClr val="accent3"/>
              </a:solidFill>
              <a:effectLst>
                <a:outerShdw blurRad="38100" dist="38100" dir="2700000" algn="tl">
                  <a:srgbClr val="000000">
                    <a:alpha val="43137"/>
                  </a:srgbClr>
                </a:outerShdw>
              </a:effectLst>
            </a:endParaRPr>
          </a:p>
        </p:txBody>
      </p:sp>
      <p:pic>
        <p:nvPicPr>
          <p:cNvPr id="3" name="Picture 3" descr="UK_Political_System.png">
            <a:extLst>
              <a:ext uri="{FF2B5EF4-FFF2-40B4-BE49-F238E27FC236}">
                <a16:creationId xmlns:a16="http://schemas.microsoft.com/office/drawing/2014/main" id="{A519730D-F2F3-4F0E-937C-E592EB447782}"/>
              </a:ext>
            </a:extLst>
          </p:cNvPr>
          <p:cNvPicPr>
            <a:picLocks noChangeAspect="1"/>
          </p:cNvPicPr>
          <p:nvPr/>
        </p:nvPicPr>
        <p:blipFill>
          <a:blip r:embed="rId2"/>
          <a:stretch>
            <a:fillRect/>
          </a:stretch>
        </p:blipFill>
        <p:spPr>
          <a:xfrm>
            <a:off x="2279576" y="1052736"/>
            <a:ext cx="7429552" cy="5326121"/>
          </a:xfrm>
          <a:prstGeom prst="rect">
            <a:avLst/>
          </a:prstGeom>
        </p:spPr>
      </p:pic>
    </p:spTree>
    <p:extLst>
      <p:ext uri="{BB962C8B-B14F-4D97-AF65-F5344CB8AC3E}">
        <p14:creationId xmlns:p14="http://schemas.microsoft.com/office/powerpoint/2010/main" val="2046549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Ορθογώνιο 3">
            <a:extLst>
              <a:ext uri="{FF2B5EF4-FFF2-40B4-BE49-F238E27FC236}">
                <a16:creationId xmlns:a16="http://schemas.microsoft.com/office/drawing/2014/main" id="{03954E38-F168-490D-A11F-EF6BBBC85699}"/>
              </a:ext>
            </a:extLst>
          </p:cNvPr>
          <p:cNvSpPr/>
          <p:nvPr/>
        </p:nvSpPr>
        <p:spPr>
          <a:xfrm>
            <a:off x="6456040" y="876707"/>
            <a:ext cx="5472608" cy="784830"/>
          </a:xfrm>
          <a:prstGeom prst="rect">
            <a:avLst/>
          </a:prstGeom>
        </p:spPr>
        <p:txBody>
          <a:bodyPr wrap="square">
            <a:spAutoFit/>
          </a:bodyPr>
          <a:lstStyle/>
          <a:p>
            <a:pPr marL="285750" indent="-285750">
              <a:buFont typeface="Arial" panose="020B0604020202020204" pitchFamily="34" charset="0"/>
              <a:buChar char="•"/>
            </a:pPr>
            <a:r>
              <a:rPr lang="en-US" sz="1500" b="1" dirty="0">
                <a:solidFill>
                  <a:schemeClr val="accent2">
                    <a:lumMod val="50000"/>
                  </a:schemeClr>
                </a:solidFill>
                <a:sym typeface="Wingdings" pitchFamily="2" charset="2"/>
              </a:rPr>
              <a:t>Royal Prerogative </a:t>
            </a:r>
            <a:r>
              <a:rPr lang="en-US" sz="1500" dirty="0">
                <a:solidFill>
                  <a:schemeClr val="accent2">
                    <a:lumMod val="50000"/>
                  </a:schemeClr>
                </a:solidFill>
                <a:sym typeface="Wingdings" pitchFamily="2" charset="2"/>
              </a:rPr>
              <a:t>body of customary authority, privilege and immunity that belongs to the Crown alone</a:t>
            </a:r>
          </a:p>
        </p:txBody>
      </p:sp>
      <p:sp>
        <p:nvSpPr>
          <p:cNvPr id="5" name="Ορθογώνιο 4">
            <a:extLst>
              <a:ext uri="{FF2B5EF4-FFF2-40B4-BE49-F238E27FC236}">
                <a16:creationId xmlns:a16="http://schemas.microsoft.com/office/drawing/2014/main" id="{39E03C1B-B7D1-4C08-897A-8A98CB066EC4}"/>
              </a:ext>
            </a:extLst>
          </p:cNvPr>
          <p:cNvSpPr/>
          <p:nvPr/>
        </p:nvSpPr>
        <p:spPr>
          <a:xfrm>
            <a:off x="166646" y="714356"/>
            <a:ext cx="6096000" cy="1708160"/>
          </a:xfrm>
          <a:prstGeom prst="rect">
            <a:avLst/>
          </a:prstGeom>
        </p:spPr>
        <p:txBody>
          <a:bodyPr>
            <a:spAutoFit/>
          </a:bodyPr>
          <a:lstStyle/>
          <a:p>
            <a:pPr marL="285750" indent="-285750">
              <a:buFont typeface="Arial" panose="020B0604020202020204" pitchFamily="34" charset="0"/>
              <a:buChar char="•"/>
            </a:pPr>
            <a:r>
              <a:rPr lang="en-US" sz="1500" dirty="0">
                <a:solidFill>
                  <a:schemeClr val="accent2">
                    <a:lumMod val="50000"/>
                  </a:schemeClr>
                </a:solidFill>
              </a:rPr>
              <a:t>Parliamentary democracy with a constitutional monarch</a:t>
            </a:r>
          </a:p>
          <a:p>
            <a:pPr marL="285750" indent="-285750">
              <a:buFont typeface="Arial" panose="020B0604020202020204" pitchFamily="34" charset="0"/>
              <a:buChar char="•"/>
            </a:pPr>
            <a:r>
              <a:rPr lang="en-US" sz="1500" b="1" dirty="0">
                <a:solidFill>
                  <a:schemeClr val="accent2">
                    <a:lumMod val="50000"/>
                  </a:schemeClr>
                </a:solidFill>
              </a:rPr>
              <a:t>King/Queen</a:t>
            </a:r>
            <a:r>
              <a:rPr lang="en-US" sz="1500" dirty="0">
                <a:solidFill>
                  <a:schemeClr val="accent2">
                    <a:lumMod val="50000"/>
                  </a:schemeClr>
                </a:solidFill>
                <a:sym typeface="Wingdings" pitchFamily="2" charset="2"/>
              </a:rPr>
              <a:t> Head of State (mostly ceremonial)</a:t>
            </a:r>
          </a:p>
          <a:p>
            <a:pPr marL="285750" indent="-285750">
              <a:buFont typeface="Arial" panose="020B0604020202020204" pitchFamily="34" charset="0"/>
              <a:buChar char="•"/>
            </a:pPr>
            <a:r>
              <a:rPr lang="en-US" sz="1500" b="1" dirty="0">
                <a:solidFill>
                  <a:schemeClr val="accent2">
                    <a:lumMod val="50000"/>
                  </a:schemeClr>
                </a:solidFill>
                <a:sym typeface="Wingdings" pitchFamily="2" charset="2"/>
              </a:rPr>
              <a:t>Prime Minister</a:t>
            </a:r>
            <a:r>
              <a:rPr lang="en-US" sz="1500" dirty="0">
                <a:solidFill>
                  <a:schemeClr val="accent2">
                    <a:lumMod val="50000"/>
                  </a:schemeClr>
                </a:solidFill>
                <a:sym typeface="Wingdings" pitchFamily="2" charset="2"/>
              </a:rPr>
              <a:t> Head of Government </a:t>
            </a:r>
          </a:p>
          <a:p>
            <a:pPr marL="285750" indent="-285750">
              <a:buFont typeface="Arial" panose="020B0604020202020204" pitchFamily="34" charset="0"/>
              <a:buChar char="•"/>
            </a:pPr>
            <a:r>
              <a:rPr lang="en-US" sz="1500" b="1" dirty="0">
                <a:solidFill>
                  <a:schemeClr val="accent2">
                    <a:lumMod val="50000"/>
                  </a:schemeClr>
                </a:solidFill>
                <a:sym typeface="Wingdings" pitchFamily="2" charset="2"/>
              </a:rPr>
              <a:t>The Cabinet</a:t>
            </a:r>
            <a:r>
              <a:rPr lang="en-US" sz="1500" dirty="0">
                <a:solidFill>
                  <a:schemeClr val="accent2">
                    <a:lumMod val="50000"/>
                  </a:schemeClr>
                </a:solidFill>
                <a:sym typeface="Wingdings" pitchFamily="2" charset="2"/>
              </a:rPr>
              <a:t> formal body made up of the most senior government ministers chosen by the Prime Minister, most members are heads of government </a:t>
            </a:r>
            <a:r>
              <a:rPr lang="en-US" sz="1500" dirty="0" err="1">
                <a:solidFill>
                  <a:schemeClr val="accent2">
                    <a:lumMod val="50000"/>
                  </a:schemeClr>
                </a:solidFill>
                <a:sym typeface="Wingdings" pitchFamily="2" charset="2"/>
              </a:rPr>
              <a:t>deparments</a:t>
            </a:r>
            <a:r>
              <a:rPr lang="en-US" sz="1500" dirty="0">
                <a:solidFill>
                  <a:schemeClr val="accent2">
                    <a:lumMod val="50000"/>
                  </a:schemeClr>
                </a:solidFill>
                <a:sym typeface="Wingdings" pitchFamily="2" charset="2"/>
              </a:rPr>
              <a:t> (Secretaries of State)</a:t>
            </a:r>
          </a:p>
        </p:txBody>
      </p:sp>
      <p:sp>
        <p:nvSpPr>
          <p:cNvPr id="6" name="Ορθογώνιο 5">
            <a:extLst>
              <a:ext uri="{FF2B5EF4-FFF2-40B4-BE49-F238E27FC236}">
                <a16:creationId xmlns:a16="http://schemas.microsoft.com/office/drawing/2014/main" id="{13BB5A67-D24B-4189-8CDE-D51202AA9591}"/>
              </a:ext>
            </a:extLst>
          </p:cNvPr>
          <p:cNvSpPr/>
          <p:nvPr/>
        </p:nvSpPr>
        <p:spPr>
          <a:xfrm>
            <a:off x="166646" y="2643182"/>
            <a:ext cx="6096000" cy="3323987"/>
          </a:xfrm>
          <a:prstGeom prst="rect">
            <a:avLst/>
          </a:prstGeom>
        </p:spPr>
        <p:txBody>
          <a:bodyPr>
            <a:spAutoFit/>
          </a:bodyPr>
          <a:lstStyle/>
          <a:p>
            <a:pPr marL="285750" indent="-285750">
              <a:buFont typeface="Arial" panose="020B0604020202020204" pitchFamily="34" charset="0"/>
              <a:buChar char="•"/>
            </a:pPr>
            <a:r>
              <a:rPr lang="en-US" sz="1500" b="1" dirty="0">
                <a:solidFill>
                  <a:schemeClr val="accent2">
                    <a:lumMod val="50000"/>
                  </a:schemeClr>
                </a:solidFill>
                <a:sym typeface="Wingdings" pitchFamily="2" charset="2"/>
              </a:rPr>
              <a:t>Parliament</a:t>
            </a:r>
          </a:p>
          <a:p>
            <a:pPr marL="742950" lvl="1" indent="-285750">
              <a:buFont typeface="Wingdings" panose="05000000000000000000" pitchFamily="2" charset="2"/>
              <a:buChar char="ü"/>
            </a:pPr>
            <a:r>
              <a:rPr lang="en-US" sz="1500" dirty="0">
                <a:solidFill>
                  <a:schemeClr val="accent2">
                    <a:lumMod val="50000"/>
                  </a:schemeClr>
                </a:solidFill>
                <a:sym typeface="Wingdings" pitchFamily="2" charset="2"/>
              </a:rPr>
              <a:t>Sovereign = supreme to all other government institutions</a:t>
            </a:r>
          </a:p>
          <a:p>
            <a:pPr marL="742950" lvl="1" indent="-285750">
              <a:buFont typeface="Wingdings" panose="05000000000000000000" pitchFamily="2" charset="2"/>
              <a:buChar char="ü"/>
            </a:pPr>
            <a:r>
              <a:rPr lang="en-US" sz="1500" dirty="0">
                <a:solidFill>
                  <a:schemeClr val="accent2">
                    <a:lumMod val="50000"/>
                  </a:schemeClr>
                </a:solidFill>
                <a:sym typeface="Wingdings" pitchFamily="2" charset="2"/>
              </a:rPr>
              <a:t>People vote in elections for Members of Parliament (MPs) to represent them.</a:t>
            </a:r>
          </a:p>
          <a:p>
            <a:pPr marL="742950" lvl="1" indent="-285750">
              <a:buFont typeface="Wingdings" panose="05000000000000000000" pitchFamily="2" charset="2"/>
              <a:buChar char="ü"/>
            </a:pPr>
            <a:r>
              <a:rPr lang="en-US" sz="1500" dirty="0">
                <a:solidFill>
                  <a:schemeClr val="accent2">
                    <a:lumMod val="50000"/>
                  </a:schemeClr>
                </a:solidFill>
                <a:sym typeface="Wingdings" pitchFamily="2" charset="2"/>
              </a:rPr>
              <a:t>2 Houses of Parliament: House of Commons and House of Lords, each with numerous committees</a:t>
            </a:r>
          </a:p>
          <a:p>
            <a:pPr marL="742950" lvl="1" indent="-285750">
              <a:buFont typeface="Wingdings" panose="05000000000000000000" pitchFamily="2" charset="2"/>
              <a:buChar char="ü"/>
            </a:pPr>
            <a:r>
              <a:rPr lang="en-US" sz="1500" dirty="0">
                <a:solidFill>
                  <a:schemeClr val="accent2">
                    <a:lumMod val="50000"/>
                  </a:schemeClr>
                </a:solidFill>
                <a:sym typeface="Wingdings" pitchFamily="2" charset="2"/>
              </a:rPr>
              <a:t>House of Commons: 650MPs elected</a:t>
            </a:r>
          </a:p>
          <a:p>
            <a:pPr marL="742950" lvl="1" indent="-285750">
              <a:buFont typeface="Wingdings" panose="05000000000000000000" pitchFamily="2" charset="2"/>
              <a:buChar char="ü"/>
            </a:pPr>
            <a:r>
              <a:rPr lang="en-US" sz="1500" dirty="0">
                <a:solidFill>
                  <a:schemeClr val="accent2">
                    <a:lumMod val="50000"/>
                  </a:schemeClr>
                </a:solidFill>
                <a:sym typeface="Wingdings" pitchFamily="2" charset="2"/>
              </a:rPr>
              <a:t>House of Lords: less authority compared to the House of Commons, 793MPs, aristocracy , former members of the government, distinguished figures</a:t>
            </a:r>
          </a:p>
          <a:p>
            <a:pPr marL="742950" lvl="1" indent="-285750">
              <a:buFont typeface="Wingdings" panose="05000000000000000000" pitchFamily="2" charset="2"/>
              <a:buChar char="ü"/>
            </a:pPr>
            <a:r>
              <a:rPr lang="en-US" sz="1500" dirty="0">
                <a:solidFill>
                  <a:schemeClr val="accent2">
                    <a:lumMod val="50000"/>
                  </a:schemeClr>
                </a:solidFill>
                <a:sym typeface="Wingdings" pitchFamily="2" charset="2"/>
              </a:rPr>
              <a:t>The government is directly accountable to Parliament</a:t>
            </a:r>
          </a:p>
          <a:p>
            <a:pPr marL="742950" lvl="1" indent="-285750">
              <a:buFont typeface="Wingdings" panose="05000000000000000000" pitchFamily="2" charset="2"/>
              <a:buChar char="ü"/>
            </a:pPr>
            <a:r>
              <a:rPr lang="en-US" sz="1500" dirty="0">
                <a:solidFill>
                  <a:schemeClr val="accent2">
                    <a:lumMod val="50000"/>
                  </a:schemeClr>
                </a:solidFill>
                <a:sym typeface="Wingdings" pitchFamily="2" charset="2"/>
              </a:rPr>
              <a:t>Not one single written constitution but many sources: statute law, case law made by judges and international treaties  the Parliament decides what the law is</a:t>
            </a:r>
          </a:p>
        </p:txBody>
      </p:sp>
      <p:pic>
        <p:nvPicPr>
          <p:cNvPr id="8" name="Εικόνα 7">
            <a:extLst>
              <a:ext uri="{FF2B5EF4-FFF2-40B4-BE49-F238E27FC236}">
                <a16:creationId xmlns:a16="http://schemas.microsoft.com/office/drawing/2014/main" id="{2681FACA-36CD-49C1-89FC-ECB441FBFD1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72064" y="2096852"/>
            <a:ext cx="5328592" cy="2664296"/>
          </a:xfrm>
          <a:prstGeom prst="rect">
            <a:avLst/>
          </a:prstGeom>
          <a:ln>
            <a:noFill/>
          </a:ln>
          <a:effectLst>
            <a:outerShdw blurRad="292100" dist="139700" dir="2700000" algn="tl" rotWithShape="0">
              <a:srgbClr val="333333">
                <a:alpha val="65000"/>
              </a:srgbClr>
            </a:outerShdw>
          </a:effectLst>
        </p:spPr>
      </p:pic>
      <p:sp>
        <p:nvSpPr>
          <p:cNvPr id="9" name="Ορθογώνιο 8">
            <a:extLst>
              <a:ext uri="{FF2B5EF4-FFF2-40B4-BE49-F238E27FC236}">
                <a16:creationId xmlns:a16="http://schemas.microsoft.com/office/drawing/2014/main" id="{1E568D55-78C1-4ABB-A611-880C460D90A9}"/>
              </a:ext>
            </a:extLst>
          </p:cNvPr>
          <p:cNvSpPr/>
          <p:nvPr/>
        </p:nvSpPr>
        <p:spPr>
          <a:xfrm>
            <a:off x="9637422" y="4869160"/>
            <a:ext cx="2543944" cy="353943"/>
          </a:xfrm>
          <a:prstGeom prst="rect">
            <a:avLst/>
          </a:prstGeom>
        </p:spPr>
        <p:txBody>
          <a:bodyPr wrap="square">
            <a:spAutoFit/>
          </a:bodyPr>
          <a:lstStyle/>
          <a:p>
            <a:r>
              <a:rPr lang="en-US" sz="1700" b="1" dirty="0">
                <a:solidFill>
                  <a:schemeClr val="accent2">
                    <a:lumMod val="50000"/>
                  </a:schemeClr>
                </a:solidFill>
                <a:sym typeface="Wingdings" pitchFamily="2" charset="2"/>
              </a:rPr>
              <a:t>House Of Commons</a:t>
            </a:r>
            <a:endParaRPr lang="en-US" sz="1700" dirty="0">
              <a:solidFill>
                <a:schemeClr val="accent2">
                  <a:lumMod val="50000"/>
                </a:schemeClr>
              </a:solidFill>
              <a:sym typeface="Wingdings" pitchFamily="2" charset="2"/>
            </a:endParaRPr>
          </a:p>
        </p:txBody>
      </p:sp>
    </p:spTree>
    <p:extLst>
      <p:ext uri="{BB962C8B-B14F-4D97-AF65-F5344CB8AC3E}">
        <p14:creationId xmlns:p14="http://schemas.microsoft.com/office/powerpoint/2010/main" val="36932290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ΣΧΕΔΙΟ ΠΟΛΗΣ 16X9">
  <a:themeElements>
    <a:clrScheme name="Προσαρμοσμένο 4">
      <a:dk1>
        <a:srgbClr val="BBCCE9"/>
      </a:dk1>
      <a:lt1>
        <a:sysClr val="window" lastClr="FFFFFF"/>
      </a:lt1>
      <a:dk2>
        <a:srgbClr val="44546A"/>
      </a:dk2>
      <a:lt2>
        <a:srgbClr val="E7E6E6"/>
      </a:lt2>
      <a:accent1>
        <a:srgbClr val="4472C4"/>
      </a:accent1>
      <a:accent2>
        <a:srgbClr val="A5A5A5"/>
      </a:accent2>
      <a:accent3>
        <a:srgbClr val="222A35"/>
      </a:accent3>
      <a:accent4>
        <a:srgbClr val="FFC000"/>
      </a:accent4>
      <a:accent5>
        <a:srgbClr val="5B9BD5"/>
      </a:accent5>
      <a:accent6>
        <a:srgbClr val="70AD47"/>
      </a:accent6>
      <a:hlink>
        <a:srgbClr val="0563C1"/>
      </a:hlink>
      <a:folHlink>
        <a:srgbClr val="954F72"/>
      </a:folHlink>
    </a:clrScheme>
    <a:fontScheme name="Century Schoolbook">
      <a:majorFont>
        <a:latin typeface="Century School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_10525448_TF03031010_TF03031010" id="{53CDEF4B-8C3C-4342-B741-74CC88BC5A51}" vid="{0E5AA5DA-0B74-4083-BA52-E444448A832E}"/>
    </a:ext>
  </a:extLst>
</a:theme>
</file>

<file path=ppt/theme/theme2.xml><?xml version="1.0" encoding="utf-8"?>
<a:theme xmlns:a="http://schemas.openxmlformats.org/drawingml/2006/main" name="Θέμα του Office">
  <a:themeElements>
    <a:clrScheme name="CitySketch">
      <a:dk1>
        <a:srgbClr val="3D372E"/>
      </a:dk1>
      <a:lt1>
        <a:sysClr val="window" lastClr="FFFFFF"/>
      </a:lt1>
      <a:dk2>
        <a:srgbClr val="000000"/>
      </a:dk2>
      <a:lt2>
        <a:srgbClr val="E0ECE1"/>
      </a:lt2>
      <a:accent1>
        <a:srgbClr val="B2D0B4"/>
      </a:accent1>
      <a:accent2>
        <a:srgbClr val="88A5BA"/>
      </a:accent2>
      <a:accent3>
        <a:srgbClr val="909F5F"/>
      </a:accent3>
      <a:accent4>
        <a:srgbClr val="C9A057"/>
      </a:accent4>
      <a:accent5>
        <a:srgbClr val="DA7D60"/>
      </a:accent5>
      <a:accent6>
        <a:srgbClr val="978975"/>
      </a:accent6>
      <a:hlink>
        <a:srgbClr val="C9A057"/>
      </a:hlink>
      <a:folHlink>
        <a:srgbClr val="978975"/>
      </a:folHlink>
    </a:clrScheme>
    <a:fontScheme name="Century Schoolbook">
      <a:majorFont>
        <a:latin typeface="Century School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Θέμα του Office">
  <a:themeElements>
    <a:clrScheme name="CitySketch">
      <a:dk1>
        <a:srgbClr val="3D372E"/>
      </a:dk1>
      <a:lt1>
        <a:sysClr val="window" lastClr="FFFFFF"/>
      </a:lt1>
      <a:dk2>
        <a:srgbClr val="000000"/>
      </a:dk2>
      <a:lt2>
        <a:srgbClr val="E0ECE1"/>
      </a:lt2>
      <a:accent1>
        <a:srgbClr val="B2D0B4"/>
      </a:accent1>
      <a:accent2>
        <a:srgbClr val="88A5BA"/>
      </a:accent2>
      <a:accent3>
        <a:srgbClr val="909F5F"/>
      </a:accent3>
      <a:accent4>
        <a:srgbClr val="C9A057"/>
      </a:accent4>
      <a:accent5>
        <a:srgbClr val="DA7D60"/>
      </a:accent5>
      <a:accent6>
        <a:srgbClr val="978975"/>
      </a:accent6>
      <a:hlink>
        <a:srgbClr val="C9A057"/>
      </a:hlink>
      <a:folHlink>
        <a:srgbClr val="978975"/>
      </a:folHlink>
    </a:clrScheme>
    <a:fontScheme name="Century Schoolbook">
      <a:majorFont>
        <a:latin typeface="Century School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Schoolbook"/>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4204</TotalTime>
  <Words>4649</Words>
  <Application>Microsoft Office PowerPoint</Application>
  <PresentationFormat>Widescreen</PresentationFormat>
  <Paragraphs>359</Paragraphs>
  <Slides>48</Slides>
  <Notes>4</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48</vt:i4>
      </vt:variant>
    </vt:vector>
  </HeadingPairs>
  <TitlesOfParts>
    <vt:vector size="55" baseType="lpstr">
      <vt:lpstr>Arial</vt:lpstr>
      <vt:lpstr>Cambria Math</vt:lpstr>
      <vt:lpstr>Century Schoolbook</vt:lpstr>
      <vt:lpstr>Copperplate Gothic Bold</vt:lpstr>
      <vt:lpstr>Copperplate Gothic Light</vt:lpstr>
      <vt:lpstr>Wingdings</vt:lpstr>
      <vt:lpstr>ΣΧΕΔΙΟ ΠΟΛΗΣ 16X9</vt:lpstr>
      <vt:lpstr>The Case of United Kingdom</vt:lpstr>
      <vt:lpstr>PowerPoint Presentation</vt:lpstr>
      <vt:lpstr>PowerPoint Presentation</vt:lpstr>
      <vt:lpstr>PowerPoint Presentation</vt:lpstr>
      <vt:lpstr>HISTORY IN MONARCHS</vt:lpstr>
      <vt:lpstr>HISTORY IN MONARCHS</vt:lpstr>
      <vt:lpstr>PowerPoint Presentation</vt:lpstr>
      <vt:lpstr>POLITICAL SYSTEM</vt:lpstr>
      <vt:lpstr>PowerPoint Presentation</vt:lpstr>
      <vt:lpstr>POLITICAL PARTIES</vt:lpstr>
      <vt:lpstr>ENERGY SECTOR FACTS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BREXIT</vt:lpstr>
      <vt:lpstr>Slide 9</vt:lpstr>
      <vt:lpstr>Slide 5</vt:lpstr>
      <vt:lpstr>PowerPoint Presentation</vt:lpstr>
      <vt:lpstr>Slide 6</vt:lpstr>
      <vt:lpstr>PowerPoint Presentation</vt:lpstr>
      <vt:lpstr>Slide 8</vt:lpstr>
      <vt:lpstr>Slide 7</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OTHER AGREEMENTS / AMENDMENTS WITH THE EU</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GBP – EU EXCHANGE RATE</vt:lpstr>
      <vt:lpstr>WHAT HAPPENS NEXT?</vt:lpstr>
      <vt:lpstr>References: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Case of United Kingdom</dc:title>
  <dc:creator>Μαρία Κιοτσέκογλου</dc:creator>
  <cp:lastModifiedBy>Athanasios Dagoumas</cp:lastModifiedBy>
  <cp:revision>193</cp:revision>
  <dcterms:created xsi:type="dcterms:W3CDTF">2019-10-20T08:28:22Z</dcterms:created>
  <dcterms:modified xsi:type="dcterms:W3CDTF">2019-12-16T07:12:21Z</dcterms:modified>
</cp:coreProperties>
</file>